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18288000" cy="10287000"/>
  <p:notesSz cx="6858000" cy="9144000"/>
  <p:embeddedFontLst>
    <p:embeddedFont>
      <p:font typeface="Ubuntu" charset="1" panose="020B0504030602030204"/>
      <p:regular r:id="rId31"/>
    </p:embeddedFont>
    <p:embeddedFont>
      <p:font typeface="Ubuntu Bold" charset="1" panose="020B0804030602030204"/>
      <p:regular r:id="rId32"/>
    </p:embeddedFont>
    <p:embeddedFont>
      <p:font typeface="Kalam" charset="1" panose="02000000000000000000"/>
      <p:regular r:id="rId33"/>
    </p:embeddedFont>
    <p:embeddedFont>
      <p:font typeface="Kalam Bold" charset="1" panose="02000000000000000000"/>
      <p:regular r:id="rId34"/>
    </p:embeddedFont>
    <p:embeddedFont>
      <p:font typeface="Ubuntu Italics" charset="1" panose="020B05040306020A0204"/>
      <p:regular r:id="rId35"/>
    </p:embeddedFont>
    <p:embeddedFont>
      <p:font typeface="Funtastic" charset="1" panose="00000000000000000000"/>
      <p:regular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notesMasters/notesMaster1.xml" Type="http://schemas.openxmlformats.org/officeDocument/2006/relationships/notesMaster"/><Relationship Id="rId29" Target="theme/theme2.xml" Type="http://schemas.openxmlformats.org/officeDocument/2006/relationships/theme"/><Relationship Id="rId3" Target="viewProps.xml" Type="http://schemas.openxmlformats.org/officeDocument/2006/relationships/viewProps"/><Relationship Id="rId30" Target="notesSlides/notesSlide1.xml" Type="http://schemas.openxmlformats.org/officeDocument/2006/relationships/notesSlide"/><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34" Target="fonts/font34.fntdata" Type="http://schemas.openxmlformats.org/officeDocument/2006/relationships/font"/><Relationship Id="rId35" Target="fonts/font35.fntdata" Type="http://schemas.openxmlformats.org/officeDocument/2006/relationships/font"/><Relationship Id="rId36" Target="notesSlides/notesSlide2.xml" Type="http://schemas.openxmlformats.org/officeDocument/2006/relationships/notesSlide"/><Relationship Id="rId37" Target="notesSlides/notesSlide3.xml" Type="http://schemas.openxmlformats.org/officeDocument/2006/relationships/notesSlide"/><Relationship Id="rId38" Target="notesSlides/notesSlide4.xml" Type="http://schemas.openxmlformats.org/officeDocument/2006/relationships/notesSlide"/><Relationship Id="rId39" Target="notesSlides/notesSlide5.xml" Type="http://schemas.openxmlformats.org/officeDocument/2006/relationships/notesSlide"/><Relationship Id="rId4" Target="theme/theme1.xml" Type="http://schemas.openxmlformats.org/officeDocument/2006/relationships/theme"/><Relationship Id="rId40" Target="notesSlides/notesSlide6.xml" Type="http://schemas.openxmlformats.org/officeDocument/2006/relationships/notesSlide"/><Relationship Id="rId41" Target="notesSlides/notesSlide7.xml" Type="http://schemas.openxmlformats.org/officeDocument/2006/relationships/notesSlide"/><Relationship Id="rId42" Target="notesSlides/notesSlide8.xml" Type="http://schemas.openxmlformats.org/officeDocument/2006/relationships/notesSlide"/><Relationship Id="rId43" Target="notesSlides/notesSlide9.xml" Type="http://schemas.openxmlformats.org/officeDocument/2006/relationships/notesSlide"/><Relationship Id="rId44" Target="notesSlides/notesSlide10.xml" Type="http://schemas.openxmlformats.org/officeDocument/2006/relationships/notesSlide"/><Relationship Id="rId45" Target="notesSlides/notesSlide11.xml" Type="http://schemas.openxmlformats.org/officeDocument/2006/relationships/notesSlide"/><Relationship Id="rId46" Target="notesSlides/notesSlide12.xml" Type="http://schemas.openxmlformats.org/officeDocument/2006/relationships/notesSlide"/><Relationship Id="rId47" Target="notesSlides/notesSlide13.xml" Type="http://schemas.openxmlformats.org/officeDocument/2006/relationships/notesSlide"/><Relationship Id="rId48" Target="notesSlides/notesSlide14.xml" Type="http://schemas.openxmlformats.org/officeDocument/2006/relationships/notesSlide"/><Relationship Id="rId49" Target="notesSlides/notesSlide15.xml" Type="http://schemas.openxmlformats.org/officeDocument/2006/relationships/notesSlide"/><Relationship Id="rId5" Target="tableStyles.xml" Type="http://schemas.openxmlformats.org/officeDocument/2006/relationships/tableStyles"/><Relationship Id="rId50" Target="notesSlides/notesSlide16.xml" Type="http://schemas.openxmlformats.org/officeDocument/2006/relationships/notesSlide"/><Relationship Id="rId51" Target="notesSlides/notesSlide17.xml" Type="http://schemas.openxmlformats.org/officeDocument/2006/relationships/notesSlide"/><Relationship Id="rId52" Target="notesSlides/notesSlide18.xml" Type="http://schemas.openxmlformats.org/officeDocument/2006/relationships/notesSlide"/><Relationship Id="rId53" Target="notesSlides/notesSlide19.xml" Type="http://schemas.openxmlformats.org/officeDocument/2006/relationships/notesSlide"/><Relationship Id="rId54" Target="notesSlides/notesSlide20.xml" Type="http://schemas.openxmlformats.org/officeDocument/2006/relationships/notesSlide"/><Relationship Id="rId55" Target="notesSlides/notesSlide21.xml" Type="http://schemas.openxmlformats.org/officeDocument/2006/relationships/notesSlide"/><Relationship Id="rId56" Target="fonts/font56.fntdata" Type="http://schemas.openxmlformats.org/officeDocument/2006/relationships/font"/><Relationship Id="rId57" Target="notesSlides/notesSlide22.xml" Type="http://schemas.openxmlformats.org/officeDocument/2006/relationships/notesSlide"/><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“Let’s get back to Medicaid for a moment, since it’s really relevant for people with disabilities.”</a:t>
            </a:r>
          </a:p>
          <a:p>
            <a:r>
              <a:rPr lang="en-US"/>
              <a:t/>
            </a:r>
          </a:p>
          <a:p>
            <a:r>
              <a:rPr lang="en-US"/>
              <a:t>“So, Medicaid covers all medical services for people under the age of 21 who are members. It helps pay for doctor visits, medications, hospital stays, nursing homes, home health care, medical equipment and supplies, and rides to and from medical services.”</a:t>
            </a:r>
          </a:p>
          <a:p>
            <a:r>
              <a:rPr lang="en-US"/>
              <a:t/>
            </a:r>
          </a:p>
          <a:p>
            <a:r>
              <a:rPr lang="en-US"/>
              <a:t>“In some states, Medicaid can cover even more, including: </a:t>
            </a:r>
          </a:p>
          <a:p>
            <a:r>
              <a:rPr lang="en-US"/>
              <a:t>Dental care</a:t>
            </a:r>
          </a:p>
          <a:p>
            <a:r>
              <a:rPr lang="en-US"/>
              <a:t>Physical / occupational / speech therapies</a:t>
            </a:r>
          </a:p>
          <a:p>
            <a:r>
              <a:rPr lang="en-US"/>
              <a:t>Mental healthcare</a:t>
            </a:r>
          </a:p>
          <a:p>
            <a:r>
              <a:rPr lang="en-US"/>
              <a:t>Respite for caregivers</a:t>
            </a:r>
          </a:p>
          <a:p>
            <a:r>
              <a:rPr lang="en-US"/>
              <a:t>Help at home.”</a:t>
            </a:r>
          </a:p>
          <a:p>
            <a:r>
              <a:rPr lang="en-US"/>
              <a:t/>
            </a:r>
          </a:p>
          <a:p>
            <a:r>
              <a:rPr lang="en-US"/>
              <a:t>“A very cool part of Medicaid that applies to people with disabilities is that Medicaid can pay for ‘Home and Community-Based Services,’ or HCBS. HCBS can cover all kinds of things, like:</a:t>
            </a:r>
          </a:p>
          <a:p>
            <a:r>
              <a:rPr lang="en-US"/>
              <a:t>Support in your home with eating, bathing, and dressing</a:t>
            </a:r>
          </a:p>
          <a:p>
            <a:r>
              <a:rPr lang="en-US"/>
              <a:t>Support preparing meals, managing  medications, and budgeting</a:t>
            </a:r>
          </a:p>
          <a:p>
            <a:r>
              <a:rPr lang="en-US"/>
              <a:t>Support getting and keeping a job</a:t>
            </a:r>
          </a:p>
          <a:p>
            <a:r>
              <a:rPr lang="en-US"/>
              <a:t>Transportation to community activities</a:t>
            </a:r>
          </a:p>
          <a:p>
            <a:r>
              <a:rPr lang="en-US"/>
              <a:t>And more.”</a:t>
            </a:r>
          </a:p>
          <a:p>
            <a:r>
              <a:rPr lang="en-US"/>
              <a:t/>
            </a:r>
          </a:p>
          <a:p>
            <a:r>
              <a:rPr lang="en-US"/>
              <a:t>“Special Olympics has a great document all about Medicaid, and it’s linked in your workbooks at the bottom of this page.”</a:t>
            </a:r>
          </a:p>
          <a:p>
            <a:r>
              <a:rPr lang="en-US"/>
              <a:t/>
            </a:r>
          </a:p>
          <a:p>
            <a:r>
              <a:rPr lang="en-US"/>
              <a:t/>
            </a:r>
          </a:p>
          <a:p>
            <a:r>
              <a:rPr lang="en-US"/>
              <a:t>TIPS + INSTRUCTIONS</a:t>
            </a:r>
          </a:p>
          <a:p>
            <a:r>
              <a:rPr lang="en-US"/>
              <a:t/>
            </a:r>
          </a:p>
          <a:p>
            <a:r>
              <a:rPr lang="en-US"/>
              <a:t>[If you want, you can also print the Medicaid worksheet out before the session and pass it out to participants to review at this time. The worksheet is linked here and in the participant workbook, and it’s also saved in the Special Olympics Dropbox folder for this project in a folder called “Additional Resources.”]</a:t>
            </a:r>
          </a:p>
          <a:p>
            <a:r>
              <a:rPr lang="en-US"/>
              <a:t>https://media.specialolympics.org/inclusive-health/Understanding-Medicaid-3-Pager-2024.pdf</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“Your local state agency may be able to help you find out if your [child / sibling / loved one] qualifies for any other state-run services. There’s a link in your workbook to help with your search. Sometimes there are specific local waivers that might help cover additional costs and services.”</a:t>
            </a:r>
          </a:p>
          <a:p>
            <a:r>
              <a:rPr lang="en-US"/>
              <a:t/>
            </a:r>
          </a:p>
          <a:p>
            <a:r>
              <a:rPr lang="en-US"/>
              <a:t>“There’s also Supplemental Security Income, or SSI, which some of you hopefully already know about. SSI provides monthly payments to people with disabilities and older adults who have little or no income or resources. You can find more information about SSI eligibility at the link in your workbook.”</a:t>
            </a:r>
          </a:p>
          <a:p>
            <a:r>
              <a:rPr lang="en-US"/>
              <a:t/>
            </a:r>
          </a:p>
          <a:p>
            <a:r>
              <a:rPr lang="en-US"/>
              <a:t>“Now, we can’t ignore the importance of getting a documented diagnosis from your provider in order to qualify for most services and get the full range of benefits that you qualify for.” </a:t>
            </a:r>
          </a:p>
          <a:p>
            <a:r>
              <a:rPr lang="en-US"/>
              <a:t/>
            </a:r>
          </a:p>
          <a:p>
            <a:r>
              <a:rPr lang="en-US"/>
              <a:t>“A documented diagnosis is important for school because it can influence the type of support a student can receive as part of their Individualized Education Program, or IEP.”</a:t>
            </a:r>
          </a:p>
          <a:p>
            <a:r>
              <a:rPr lang="en-US"/>
              <a:t/>
            </a:r>
          </a:p>
          <a:p>
            <a:r>
              <a:rPr lang="en-US"/>
              <a:t>“It’s important as an adult because it can allow someone with IDD to get services via an Individualized Support Plan, or ISP.”</a:t>
            </a:r>
          </a:p>
          <a:p>
            <a:r>
              <a:rPr lang="en-US"/>
              <a:t/>
            </a:r>
          </a:p>
          <a:p>
            <a:r>
              <a:rPr lang="en-US"/>
              <a:t>“I’ve heard caregivers express some doubt about this from time to time, especially when their child is small. I think we can all understand and empathize with the fear that someone with IDD will be stigmatized due to their diagnosis, which means they’ll get locked into stereotypes or limitations that get placed on them by other people.”</a:t>
            </a:r>
          </a:p>
          <a:p>
            <a:r>
              <a:rPr lang="en-US"/>
              <a:t/>
            </a:r>
          </a:p>
          <a:p>
            <a:r>
              <a:rPr lang="en-US"/>
              <a:t>“While those are valid concerns, there’s another side. Having a documented diagnosis will allow your loved one to access services, funding, therapies, support, and more. So it’s something to think about, especially for people whose disability might be a little less visible or noticeable to outsiders and who might have to advocate more for their needs in order to have them taken seriously. Having the right language and documentation can really open doors for someone with IDD, and it’s much, much harder to get a formal diagnosis after someone turns 21 and transitions to adult services.”</a:t>
            </a:r>
          </a:p>
          <a:p>
            <a:r>
              <a:rPr lang="en-US"/>
              <a:t/>
            </a:r>
          </a:p>
          <a:p>
            <a:r>
              <a:rPr lang="en-US"/>
              <a:t/>
            </a:r>
          </a:p>
          <a:p>
            <a:r>
              <a:rPr lang="en-US"/>
              <a:t>TIPS + INSTRUCTIONS</a:t>
            </a:r>
          </a:p>
          <a:p>
            <a:r>
              <a:rPr lang="en-US"/>
              <a:t/>
            </a:r>
          </a:p>
          <a:p>
            <a:r>
              <a:rPr lang="en-US"/>
              <a:t>[You may have additional, state-specific programs or services that you can add to this slide if you want participants to know about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“This page has a few sample insurance cards showing the various parts… I’m guessing most folks are familiar with how to read an insurance card. But if this is new or newer to you, you can review this in your own time and see if you have any questions that you want to bring back to me. Does that sound okay?”</a:t>
            </a:r>
          </a:p>
          <a:p>
            <a:r>
              <a:rPr lang="en-US"/>
              <a:t/>
            </a:r>
          </a:p>
          <a:p>
            <a:r>
              <a:rPr lang="en-US"/>
              <a:t/>
            </a:r>
          </a:p>
          <a:p>
            <a:r>
              <a:rPr lang="en-US"/>
              <a:t>TIPS + INSTRUCTIONS</a:t>
            </a:r>
          </a:p>
          <a:p>
            <a:r>
              <a:rPr lang="en-US"/>
              <a:t/>
            </a:r>
          </a:p>
          <a:p>
            <a:r>
              <a:rPr lang="en-US"/>
              <a:t>[How much time you spend on this slide will depend on who’s in the room and what their needs are. It’s possible that this topic could be very useful if you have one or more recent immigrants in the session who are still learning the U.S. Health System. However, for a lot of people this will be old news, and it’s okay to skip past it pretty quickly if you get that sense.]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“There are many different points of view – often called models – about what it means to have a disability. Two models that are relevant to learning how to navigate the health system are the medical model and the social model of disability.”</a:t>
            </a:r>
          </a:p>
          <a:p>
            <a:r>
              <a:rPr lang="en-US"/>
              <a:t/>
            </a:r>
          </a:p>
          <a:p>
            <a:r>
              <a:rPr lang="en-US"/>
              <a:t>“In the medical model, disability is viewed as a health condition that should be addressed by medical professionals. Disability is often considered a defect or abnormality that occurs within an individual. In this model, disability is seen as a problem, and the solution is to cure, fix, or normalize the individual.”</a:t>
            </a:r>
          </a:p>
          <a:p>
            <a:r>
              <a:rPr lang="en-US"/>
              <a:t/>
            </a:r>
          </a:p>
          <a:p>
            <a:r>
              <a:rPr lang="en-US"/>
              <a:t>“The social model of disability says that disability is just one aspect of a person's identity, similar to race, ethnicity, or gender. A distinction is made between a person’s impairment and their disability.</a:t>
            </a:r>
          </a:p>
          <a:p>
            <a:r>
              <a:rPr lang="en-US"/>
              <a:t/>
            </a:r>
          </a:p>
          <a:p>
            <a:r>
              <a:rPr lang="en-US"/>
              <a:t>Impairment: a medical term describing a loss of structure or function in someone’s mind or body.</a:t>
            </a:r>
          </a:p>
          <a:p>
            <a:r>
              <a:rPr lang="en-US"/>
              <a:t/>
            </a:r>
          </a:p>
          <a:p>
            <a:r>
              <a:rPr lang="en-US"/>
              <a:t>Disability: the loss or limitation of opportunities to participate in society equally due to social and environmental barriers.”</a:t>
            </a:r>
          </a:p>
          <a:p>
            <a:r>
              <a:rPr lang="en-US"/>
              <a:t/>
            </a:r>
          </a:p>
          <a:p>
            <a:r>
              <a:rPr lang="en-US"/>
              <a:t>“In this model, the problem is not within an individual person, but rather within an inaccessible environment or society. The solution is to create more inclusive, accessible systems and environments.”</a:t>
            </a:r>
          </a:p>
          <a:p>
            <a:r>
              <a:rPr lang="en-US"/>
              <a:t/>
            </a:r>
          </a:p>
          <a:p>
            <a:r>
              <a:rPr lang="en-US"/>
              <a:t>“Many disability scholars, activists, and self-advocates are critical of the medical model of disability. They say that the social model is a better reflection of their own experience.”</a:t>
            </a:r>
          </a:p>
          <a:p>
            <a:r>
              <a:rPr lang="en-US"/>
              <a:t/>
            </a:r>
          </a:p>
          <a:p>
            <a:r>
              <a:rPr lang="en-US"/>
              <a:t/>
            </a:r>
          </a:p>
          <a:p>
            <a:r>
              <a:rPr lang="en-US"/>
              <a:t>TIPS + INSTRUCTIONS</a:t>
            </a:r>
          </a:p>
          <a:p>
            <a:r>
              <a:rPr lang="en-US"/>
              <a:t/>
            </a:r>
          </a:p>
          <a:p>
            <a:r>
              <a:rPr lang="en-US"/>
              <a:t>[If you are familiar with other disability models (e.g., the Moral Model), you can feel free to expand on this topic to give participants more context for how society changes and how that affects the lived experience of people with disabilities.]</a:t>
            </a:r>
          </a:p>
          <a:p>
            <a:r>
              <a:rPr lang="en-US"/>
              <a:t/>
            </a:r>
          </a:p>
          <a:p>
            <a:r>
              <a:rPr lang="en-US"/>
              <a:t>[If you do a deeper dive here, be conscious of the clock. It’s easy to burn a lot of time once we start telling stories.]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“The curb-cut effect states that when you design systems and environments for people with disabilities, you make things better and more accessible for everyone.”</a:t>
            </a:r>
          </a:p>
          <a:p>
            <a:r>
              <a:rPr lang="en-US"/>
              <a:t/>
            </a:r>
          </a:p>
          <a:p>
            <a:r>
              <a:rPr lang="en-US"/>
              <a:t>“Small ramps cut into sidewalk curbs were originally designed to allow wheelchair users to move freely through city streets. Once curb cuts became more widely implemented, people quickly realized that the curb cuts benefited not just wheelchair users, but parents pushing children in strollers, travelers wheeling suitcases, delivery people using handcarts, anyone using a mobility aid, bicyclists, skateboarders, and more. Everyone benefits from a more accessible built environment.”</a:t>
            </a:r>
          </a:p>
          <a:p>
            <a:r>
              <a:rPr lang="en-US"/>
              <a:t/>
            </a:r>
          </a:p>
          <a:p>
            <a:r>
              <a:rPr lang="en-US"/>
              <a:t>“You can look deeper into this in your own time if you’d like – the disability justice movement bloomed in the 1970s, notably in Berkeley, California, and Denver, Colorado. There’s some really cool stories about wheelchair users smashing up curbs with sledge hammers when city officials refused to make accessibility a priority. You can watch a great documentary called “The Gang of 19” about the struggle to get an accessible bus fleet in Denver – you can find it on YouTube. Again, it’s called ‘The Gang of 19.’ We don’t have time today to do as deep a dive as I would like, but if you have the time and interest to dig into this history later I think you’ll be happy you did. Watching that documentary could be a cool activity to do together with the person you help care for.”</a:t>
            </a:r>
          </a:p>
          <a:p>
            <a:r>
              <a:rPr lang="en-US"/>
              <a:t/>
            </a:r>
          </a:p>
          <a:p>
            <a:r>
              <a:rPr lang="en-US"/>
              <a:t>“Before we move on, I just want to lift up one more example of inclusive design benefiting everyone. Closed-captioning is a great example of this, right? Closed-captioning is visual text representing any spoken dialogue, music, or sounds on TV and videos. It was invented as an accommodation for people who are deaf, to help make sure they could stay informed and follow stories on TV. But let me ask – how many of you watch your Netflix and Hulu shows with captioning turned on? I do! Closed-captioning or subtitling has become a standard practice for all kinds of people, many of whom are not deaf. Okay… moving on.”</a:t>
            </a:r>
          </a:p>
          <a:p>
            <a:r>
              <a:rPr lang="en-US"/>
              <a:t/>
            </a:r>
          </a:p>
          <a:p>
            <a:r>
              <a:rPr lang="en-US"/>
              <a:t/>
            </a:r>
          </a:p>
          <a:p>
            <a:r>
              <a:rPr lang="en-US"/>
              <a:t>TIPS + INSTRUCTIONS</a:t>
            </a:r>
          </a:p>
          <a:p>
            <a:r>
              <a:rPr lang="en-US"/>
              <a:t/>
            </a:r>
          </a:p>
          <a:p>
            <a:r>
              <a:rPr lang="en-US"/>
              <a:t>[Feel free to expand on the disability history of curb cuts, or you can shorten this section if you’re running low on time.]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“We’re going to start this page off with a really heartbreaking statistic to illustrate the severity of the problem that people with IDD face when they are trying to get healthcare services. It’s that people with IDD are six times more likely to die from preventable health conditions than the general population. That's a massive disparity, and Special Olympics and other organizations working all over the world are committed to bringing that number down.”</a:t>
            </a:r>
          </a:p>
          <a:p>
            <a:r>
              <a:rPr lang="en-US"/>
              <a:t/>
            </a:r>
          </a:p>
          <a:p>
            <a:r>
              <a:rPr lang="en-US"/>
              <a:t>“That’s part of why we’re here, doing this work: we want to prepare ourselves to use the health system so we can do everything in our power to get good care. We also want the medical community to change, right? Yes! The culture is changing, and a lot of health institutions are starting to recognize the severity of this problem. We’re seeing a rise in disability trainings and other initiatives, but that type of change can be slow, so we have to stay vigilant in the meantime.”</a:t>
            </a:r>
          </a:p>
          <a:p>
            <a:r>
              <a:rPr lang="en-US"/>
              <a:t/>
            </a:r>
          </a:p>
          <a:p>
            <a:r>
              <a:rPr lang="en-US"/>
              <a:t>“One issue that can sometimes make it difficult to get good care is an issue called ‘diagnostic overshadowing.’ This is when a healthcare professional assumes that a patient's complaint is due to their disability, rather than fully exploring the cause of the patient's symptoms. This approach – even when it’s unintentional – can lead to delays in or lack of treatment.”</a:t>
            </a:r>
          </a:p>
          <a:p>
            <a:r>
              <a:rPr lang="en-US"/>
              <a:t/>
            </a:r>
          </a:p>
          <a:p>
            <a:r>
              <a:rPr lang="en-US"/>
              <a:t>“So, as an extreme example, let’s say you notice some new behaviors in your child or loved one, and your kid doesn’t use words to communicate but mostly gestures and body language. Lately you notice they’ve been more short-tempered or even aggressive with you, which maybe is something you thought they had grown out of. You also observe them clutching at their stomach, so you know that something is off. You know your kid. So you go to the doctor together, and you describe the signs and symptoms you’ve observed, and the doctor is like, ‘oh this is typical of autism. This is probably just a new behavior, maybe due to adolescence. Nothing to worry about.’”</a:t>
            </a:r>
          </a:p>
          <a:p>
            <a:r>
              <a:rPr lang="en-US"/>
              <a:t/>
            </a:r>
          </a:p>
          <a:p>
            <a:r>
              <a:rPr lang="en-US"/>
              <a:t>“Now, I’m going to assume that most of the time providers have good intentions and believe what they’re saying. But we live in a culture where it’s kind of an unspoken given that the doctor is always right. But when it comes to people with IDD, that’s not necessarily the case. There just isn’t enough training in medical environments or enough exposure to people with different medical, social, and behavioral needs for that to be true. Medical professionals miss things. It happens. So while we can’t control every aspect of the world, we can know that diagnostic overshadowing is an issue, and we can trust ourselves when we feel like something is wrong. We can advocate to be heard.”</a:t>
            </a:r>
          </a:p>
          <a:p>
            <a:r>
              <a:rPr lang="en-US"/>
              <a:t/>
            </a:r>
          </a:p>
          <a:p>
            <a:r>
              <a:rPr lang="en-US"/>
              <a:t>“This next example on the slide is about transition age, or the ‘cliff’ as we sometimes call it, when someone with IDD transitions from youth to adult services. In healthcare, there’s a transition at that same time. People typically transition from pediatrics to an adult healthcare model between the ages of 18-21. Well, some of you may know that for people with IDD, this transition can be extremely difficult. We’ve heard from caregivers that it can be hard to find adult providers who are trained to provide appropriate care to people with IDD, and so some adults with IDD end up staying with their pediatrician for years into their adulthood, which can have its own challenges.”</a:t>
            </a:r>
          </a:p>
          <a:p>
            <a:r>
              <a:rPr lang="en-US"/>
              <a:t/>
            </a:r>
          </a:p>
          <a:p>
            <a:r>
              <a:rPr lang="en-US"/>
              <a:t>“During this transition youth may also lose access to occupational, physical, and speech therapies, medical equipment, and other services that were covered by insurance or provided in schools.”</a:t>
            </a:r>
          </a:p>
          <a:p>
            <a:r>
              <a:rPr lang="en-US"/>
              <a:t/>
            </a:r>
          </a:p>
          <a:p>
            <a:r>
              <a:rPr lang="en-US"/>
              <a:t>“There is some good news, not to worry! People all over the world are advocating for better treatment and care on an individual and systemic level. Consistent pressure from the disability community, new funding sources and research, and a growing movement toward inclusion are all factors indicating a brighter future for people with IDD.”</a:t>
            </a:r>
          </a:p>
          <a:p>
            <a:r>
              <a:rPr lang="en-US"/>
              <a:t/>
            </a:r>
          </a:p>
          <a:p>
            <a:r>
              <a:rPr lang="en-US"/>
              <a:t>“But in the meantime, we want to be prepared, we want to talk to other people in the community, we want to share resources, and we want to do what is in our control, just for today.”</a:t>
            </a:r>
          </a:p>
          <a:p>
            <a:r>
              <a:rPr lang="en-US"/>
              <a:t/>
            </a:r>
          </a:p>
          <a:p>
            <a:r>
              <a:rPr lang="en-US"/>
              <a:t/>
            </a:r>
          </a:p>
          <a:p>
            <a:r>
              <a:rPr lang="en-US"/>
              <a:t/>
            </a:r>
          </a:p>
          <a:p>
            <a:r>
              <a:rPr lang="en-US"/>
              <a:t>TIPS + INSTRUCTIONS</a:t>
            </a:r>
          </a:p>
          <a:p>
            <a:r>
              <a:rPr lang="en-US"/>
              <a:t/>
            </a:r>
          </a:p>
          <a:p>
            <a:r>
              <a:rPr lang="en-US"/>
              <a:t>[Take notice of the age of the caregivers in the room. If you have lots of parents of younger children, it might change the types of examples you give to illustrate diagnostic overshadowing. If you have older parents with adult children, they are familiar with the transition experience. It could be good to ask one of the parents to share about their own experience to the rest of the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“I know that last slide might have given you a lot to think about. Take a few moments to reflect on what you’ve learned so far. Write down any insights, notes, or questions that have come up for you. You can also write down any fears or worries that have come up. This will help get them out of your head and free up space for other things as we keep talking.”</a:t>
            </a:r>
          </a:p>
          <a:p>
            <a:r>
              <a:rPr lang="en-US"/>
              <a:t/>
            </a:r>
          </a:p>
          <a:p>
            <a:r>
              <a:rPr lang="en-US"/>
              <a:t>“Let’s just do 3-5 minutes so you can take notes for yourself.”</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“Your family health history is a record of the diseases and health conditions in your family. Even though we’re all different, lots of our behaviors and experiences are similar, and it can help health providers understand the bigger picture about what might be going on with our bodies. Families often share:</a:t>
            </a:r>
          </a:p>
          <a:p>
            <a:r>
              <a:rPr lang="en-US"/>
              <a:t/>
            </a:r>
          </a:p>
          <a:p>
            <a:r>
              <a:rPr lang="en-US"/>
              <a:t>A common environment, which can mean exposure to factors in our physical surroundings that can affect our health,</a:t>
            </a:r>
          </a:p>
          <a:p>
            <a:r>
              <a:rPr lang="en-US"/>
              <a:t/>
            </a:r>
          </a:p>
          <a:p>
            <a:r>
              <a:rPr lang="en-US"/>
              <a:t>A shared lifestyle, which includes behaviors like nutrition, exercise, and other behaviors related to our health,</a:t>
            </a:r>
          </a:p>
          <a:p>
            <a:r>
              <a:rPr lang="en-US"/>
              <a:t/>
            </a:r>
          </a:p>
          <a:p>
            <a:r>
              <a:rPr lang="en-US"/>
              <a:t>And in many cases, of course, families share genes, meaning someone could be predisposed to certain health conditions that run in their family and get passed down from one generation to the next.”</a:t>
            </a:r>
          </a:p>
          <a:p>
            <a:r>
              <a:rPr lang="en-US"/>
              <a:t/>
            </a:r>
          </a:p>
          <a:p>
            <a:r>
              <a:rPr lang="en-US"/>
              <a:t>“All of these aspects are things your health provider will consider when asking you about your family health history, so you can see that it’s more than just biology. For people who are adopted or who don’t know much about their biological relatives, that’s totally okay – you’ll share environmental and lifestyle information with your provider, and then let them know whatever the circumstances are for your situation. They’ll work with you to come up with a care plan based on what you do know.”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“A PCP is a healthcare provider who practices general medicine, and they are usually your first stop for medical care. PCPs treat a wide range of issues and should help you coordinate your treatment if you need to see a specialist. Most PCPs are physicians, but nurse practitioners and physician assistants can also be PCPs.”</a:t>
            </a:r>
          </a:p>
          <a:p>
            <a:r>
              <a:rPr lang="en-US"/>
              <a:t/>
            </a:r>
          </a:p>
          <a:p>
            <a:r>
              <a:rPr lang="en-US"/>
              <a:t>“In the U.S., we have the right to choose our own PCP. In your workbooks you’ll see a list of some things you might want to think about when you’re supporting your child or loved one in choosing their PCP. Some providers will be more experienced with disability than others, or you may have other considerations that are important to you. It’s okay to ask to meet with someone before your child or loved one makes their decision.”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“You may want to prepare some questions for the first time you meet with your [child / sibling / loved one]’s PCP. Even if they already have a PCP, it’s never too late to ask questions. There are a few sample questions in your book that you might want to think about.”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"This learning series will help people with intellectual and developmental disabilities (IDD) and their caregivers learn to use the healthcare system.”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“Taking care of our bodies is a big part of getting and staying healthy. Being physically healthy is important because it gives us more time and capacity to enjoy our families, friends, and the activities that give our lives meaning.”</a:t>
            </a:r>
          </a:p>
          <a:p>
            <a:r>
              <a:rPr lang="en-US"/>
              <a:t/>
            </a:r>
          </a:p>
          <a:p>
            <a:r>
              <a:rPr lang="en-US"/>
              <a:t>“But physical health isn’t the only thing that keeps us healthy. Other areas of our life need attention, too. It’s important to nurture our: </a:t>
            </a:r>
          </a:p>
          <a:p>
            <a:r>
              <a:rPr lang="en-US"/>
              <a:t>Mental health</a:t>
            </a:r>
          </a:p>
          <a:p>
            <a:r>
              <a:rPr lang="en-US"/>
              <a:t>Relationships, including family and friends</a:t>
            </a:r>
          </a:p>
          <a:p>
            <a:r>
              <a:rPr lang="en-US"/>
              <a:t>Cultural and spiritual practices</a:t>
            </a:r>
          </a:p>
          <a:p>
            <a:r>
              <a:rPr lang="en-US"/>
              <a:t>Passions and pastimes” </a:t>
            </a:r>
          </a:p>
          <a:p>
            <a:r>
              <a:rPr lang="en-US"/>
              <a:t/>
            </a:r>
          </a:p>
          <a:p>
            <a:r>
              <a:rPr lang="en-US"/>
              <a:t>“We want to focus on the big picture of our well-being. Take a few moments to jot down the types of activities or circumstances that make you feel happy and healthy. These are critical to your overall health, and we don’t them to get lost. Let’s just take about 3 minutes for this.”</a:t>
            </a:r>
          </a:p>
          <a:p>
            <a:r>
              <a:rPr lang="en-US"/>
              <a:t/>
            </a:r>
          </a:p>
          <a:p>
            <a:r>
              <a:rPr lang="en-US"/>
              <a:t/>
            </a:r>
          </a:p>
          <a:p>
            <a:r>
              <a:rPr lang="en-US"/>
              <a:t>TIPS + INSTRUCTIONS</a:t>
            </a:r>
          </a:p>
          <a:p>
            <a:r>
              <a:rPr lang="en-US"/>
              <a:t/>
            </a:r>
          </a:p>
          <a:p>
            <a:r>
              <a:rPr lang="en-US"/>
              <a:t>[If you’re running short on time you can suggest that people do this short activity in their own time at home instead of spending time on it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"It's activity time! We're going to do an activity called Pod Mapping. This will help each of you determine who you can reach out to when you need support."</a:t>
            </a:r>
          </a:p>
          <a:p>
            <a:r>
              <a:rPr lang="en-US"/>
              <a:t/>
            </a:r>
          </a:p>
          <a:p>
            <a:r>
              <a:rPr lang="en-US"/>
              <a:t>"One thing we hear a lot is that caregivers for people with disabilities have a hard time asking for help. Many parents and other caregivers say they worry about being a burden on their friends or families. Or maybe they feel like their situation is too different from what other people in their lives are experiencing, and that no one will be able to relate."</a:t>
            </a:r>
          </a:p>
          <a:p>
            <a:r>
              <a:rPr lang="en-US"/>
              <a:t/>
            </a:r>
          </a:p>
          <a:p>
            <a:r>
              <a:rPr lang="en-US"/>
              <a:t>"But *everyone* needs help, not just some people. And life is much easier if we are connected to each other and part of a community. Sometimes the people around us even want to help, but they might need guidance about what type of help would be useful."</a:t>
            </a:r>
          </a:p>
          <a:p>
            <a:r>
              <a:rPr lang="en-US"/>
              <a:t/>
            </a:r>
          </a:p>
          <a:p>
            <a:r>
              <a:rPr lang="en-US"/>
              <a:t>"Take a look at your workbooks. There are instructions on Page 20, and an example on Page 21. We'll look at the example together and make sure we understand what we're doing. Then at the very end of your workbook on Page 28 there's a blank pod map that you are going to fill out. It's at the end so that you can take it out of your book once it's filled out, and then you can put it up somewhere you'll see it often as a reminder to ask for help and to think about strengthening your relationships."</a:t>
            </a:r>
          </a:p>
          <a:p>
            <a:r>
              <a:rPr lang="en-US"/>
              <a:t/>
            </a:r>
          </a:p>
          <a:p>
            <a:r>
              <a:rPr lang="en-US"/>
              <a:t>[Go through instructions on page 20 of the participant workbook as a group]</a:t>
            </a:r>
          </a:p>
          <a:p>
            <a:r>
              <a:rPr lang="en-US"/>
              <a:t/>
            </a:r>
          </a:p>
          <a:p>
            <a:r>
              <a:rPr lang="en-US"/>
              <a:t>"We'll take about 10 minutes for this, but if everyone finishes sooner than that we can move on. I'm here if you have questions, or it's okay if you chat quietly with other people nearby while you work on this."</a:t>
            </a:r>
          </a:p>
          <a:p>
            <a:r>
              <a:rPr lang="en-US"/>
              <a:t>TIPS + INSTRUCTIONS</a:t>
            </a:r>
          </a:p>
          <a:p>
            <a:r>
              <a:rPr lang="en-US"/>
              <a:t/>
            </a:r>
          </a:p>
          <a:p>
            <a:r>
              <a:rPr lang="en-US"/>
              <a:t>[Next, participants will follow the instructions outlined in the workbook, and the facilitator can help as needed.]</a:t>
            </a:r>
          </a:p>
          <a:p>
            <a:r>
              <a:rPr lang="en-US"/>
              <a:t/>
            </a:r>
          </a:p>
          <a:p>
            <a:r>
              <a:rPr lang="en-US"/>
              <a:t>[After everyone completes their worksheets, discuss the Post-Activity Discussion Question as a group: “How does it feel to imagine asking the people in your pod for help?” </a:t>
            </a:r>
          </a:p>
          <a:p>
            <a:r>
              <a:rPr lang="en-US"/>
              <a:t>This question could bring up some big emotions, so if you’re short on time it would be better to skip asking this question and instead encourage people to reflect on how they feel about asking for help later, in their own time. </a:t>
            </a:r>
          </a:p>
          <a:p>
            <a:r>
              <a:rPr lang="en-US"/>
              <a:t>If you do have the time for discussion, make space for any emotions that could arise. As the facilitator your job is to create a safe space for discussion, but you don’t have to be a therapist or try to solve anything. Compassionate listening and helping to stimulate discussion between all the participants can go a long way toward making an emotional person feel heard and supported.]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“You’re never too old for homework! No don’t worry, there’s nothing you need to turn in at the next session. We’re wrapping up for today, and the next two pages of your workbook includes some preventative measures you can take at home to improve your health and the health of anyone you help care for.”</a:t>
            </a:r>
          </a:p>
          <a:p>
            <a:r>
              <a:rPr lang="en-US"/>
              <a:t/>
            </a:r>
          </a:p>
          <a:p>
            <a:r>
              <a:rPr lang="en-US"/>
              <a:t>“I encourage you to go over this list with the person you help care for: you might even be able to make a short checklist together about some changes you want to make to be more healthy as a family.”</a:t>
            </a:r>
          </a:p>
          <a:p>
            <a:r>
              <a:rPr lang="en-US"/>
              <a:t/>
            </a:r>
          </a:p>
          <a:p>
            <a:r>
              <a:rPr lang="en-US"/>
              <a:t>“Finally, we’ve got a list of common disability and medical acronyms in your workbook, as well as space to write your own if you need help remembering any. Because goodness, there are a lot of acronyms.  :)”</a:t>
            </a:r>
          </a:p>
          <a:p>
            <a:r>
              <a:rPr lang="en-US"/>
              <a:t/>
            </a:r>
          </a:p>
          <a:p>
            <a:r>
              <a:rPr lang="en-US"/>
              <a:t>“We’re out of time for today! Thank you all so much for coming and participating: I’m really excited to go on this journey with you for the remaining four sessions. I’ll see everyone next time for Session 2: Know Your Rights!”</a:t>
            </a:r>
          </a:p>
          <a:p>
            <a:r>
              <a:rPr lang="en-US"/>
              <a:t/>
            </a:r>
          </a:p>
          <a:p>
            <a:r>
              <a:rPr lang="en-US"/>
              <a:t/>
            </a:r>
          </a:p>
          <a:p>
            <a:r>
              <a:rPr lang="en-US"/>
              <a:t>TIPS + INSTRUCTIONS</a:t>
            </a:r>
          </a:p>
          <a:p>
            <a:r>
              <a:rPr lang="en-US"/>
              <a:t/>
            </a:r>
          </a:p>
          <a:p>
            <a:r>
              <a:rPr lang="en-US"/>
              <a:t>[If you’ve already scheduled the next session, provide participants with the date, time, and location 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“This is important because we want to keep ourselves and the people we love healthy. And… we need to know how to get help when we need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“There are five sessions in this series:</a:t>
            </a:r>
          </a:p>
          <a:p>
            <a:r>
              <a:rPr lang="en-US"/>
              <a:t>Session 1 is what we’re doing now, and we’re going to cover the Fundamentals of the healthcare system in this session.</a:t>
            </a:r>
          </a:p>
          <a:p>
            <a:r>
              <a:rPr lang="en-US"/>
              <a:t>Session 2 will cover your loved one’s rights</a:t>
            </a:r>
          </a:p>
          <a:p>
            <a:r>
              <a:rPr lang="en-US"/>
              <a:t>Session 3 will be about supporting self-advocacy in the person you help care for</a:t>
            </a:r>
          </a:p>
          <a:p>
            <a:r>
              <a:rPr lang="en-US"/>
              <a:t>Session 4 will be about when and where to seek care, </a:t>
            </a:r>
          </a:p>
          <a:p>
            <a:r>
              <a:rPr lang="en-US"/>
              <a:t>And Session 5 is all about going to the doctor.”</a:t>
            </a:r>
          </a:p>
          <a:p>
            <a:r>
              <a:rPr lang="en-US"/>
              <a:t/>
            </a:r>
          </a:p>
          <a:p>
            <a:r>
              <a:rPr lang="en-US"/>
              <a:t>“As most of you probably know, there are also two versions of every session. </a:t>
            </a:r>
          </a:p>
          <a:p>
            <a:r>
              <a:rPr lang="en-US"/>
              <a:t>One version is for people with IDD to use, </a:t>
            </a:r>
          </a:p>
          <a:p>
            <a:r>
              <a:rPr lang="en-US"/>
              <a:t>And the other is for you – caregivers of people with IDD.”</a:t>
            </a:r>
          </a:p>
          <a:p>
            <a:r>
              <a:rPr lang="en-US"/>
              <a:t/>
            </a:r>
          </a:p>
          <a:p>
            <a:r>
              <a:rPr lang="en-US"/>
              <a:t>“Most of our sessions will last between 60-90 minutes, and I’ll be with you to help lead you through the work. Your participant workbook complements the session and includes activities. Some of the activities we’ll do together during the sessions, and others can be done at home.”</a:t>
            </a:r>
          </a:p>
          <a:p>
            <a:r>
              <a:rPr lang="en-US"/>
              <a:t/>
            </a:r>
          </a:p>
          <a:p>
            <a:r>
              <a:rPr lang="en-US"/>
              <a:t>“Finally, a lot of the content is the same between your version and the one for people with IDD. Sometimes complex topics are explained using plain language in the version for people with IDD. For those of you who have a loved one taking those sessions, you can check out their participant workbook at some point if you’re interested in seeing the differences.”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“Most of you are probably already familiar with these terms, but let’s just make sure we’re on the same page.”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“Ming, would you mind reading the definition for ‘Health’?</a:t>
            </a:r>
          </a:p>
          <a:p>
            <a:r>
              <a:rPr lang="en-US"/>
              <a:t/>
            </a:r>
          </a:p>
          <a:p>
            <a:r>
              <a:rPr lang="en-US"/>
              <a:t>[Continue asking for volunteers or calling on people until all definitions have been read.]</a:t>
            </a:r>
          </a:p>
          <a:p>
            <a:r>
              <a:rPr lang="en-US"/>
              <a:t/>
            </a:r>
          </a:p>
          <a:p>
            <a:r>
              <a:rPr lang="en-US"/>
              <a:t>[After the self-advocacy definition, say:] “People with IDD should be empowered to advocate for their own needs whenever possible. Whether you are supporting your child, a sibling, or someone else, as a caregiver your primary role is to support self-advocacy for your loved one. We’ll dig into that deeper in Session 3: Supporting Self-Advocacy.”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“Don’t worry, we aren’t going to read every word on this slide.  🙂”</a:t>
            </a:r>
          </a:p>
          <a:p>
            <a:r>
              <a:rPr lang="en-US"/>
              <a:t/>
            </a:r>
          </a:p>
          <a:p>
            <a:r>
              <a:rPr lang="en-US"/>
              <a:t>“For a lot of us, healthcare can tend to run together, and it’s not always clear what the various types of care include. Especially for those of you who don’t go to the doctor very often, you might really only have primary care and acute care on your radar.”</a:t>
            </a:r>
          </a:p>
          <a:p>
            <a:r>
              <a:rPr lang="en-US"/>
              <a:t/>
            </a:r>
          </a:p>
          <a:p>
            <a:r>
              <a:rPr lang="en-US"/>
              <a:t>“This table is something you can look into more in your own time if you’re curious. It outlines most of the major types of healthcare, including examples and common providers. Certainly there are lots of other types of providers who aren’t on this list, but these are the most typical providers in the mainstream health system.”</a:t>
            </a:r>
          </a:p>
          <a:p>
            <a:r>
              <a:rPr lang="en-US"/>
              <a:t/>
            </a:r>
          </a:p>
          <a:p>
            <a:r>
              <a:rPr lang="en-US"/>
              <a:t>“Does anyone have any questions about this? There’s a little space in your workbook if you want to jot down any notes for yourself, or you can feel free to speak up so we can discuss it together.” [give a moment for people to speak 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“These are fairly broad categories, but these are some of the most common types of appointments.”</a:t>
            </a:r>
          </a:p>
          <a:p>
            <a:r>
              <a:rPr lang="en-US"/>
              <a:t/>
            </a:r>
          </a:p>
          <a:p>
            <a:r>
              <a:rPr lang="en-US"/>
              <a:t>“First, you have the routine types of appointments – things like your annual check-up or wellness exam, any preventative healthcare, and monitoring of chronic or recurring conditions. Sometimes people might also need this kind of appointment for school or sports.”</a:t>
            </a:r>
          </a:p>
          <a:p>
            <a:r>
              <a:rPr lang="en-US"/>
              <a:t/>
            </a:r>
          </a:p>
          <a:p>
            <a:r>
              <a:rPr lang="en-US"/>
              <a:t>“The next one is the office visit. This is really only different from the previous type of appointment because let’s think of it as an appointment you schedule when something new comes up. You have symptoms of an illness, new pains or concerns, etc. So you reach out to your doctor and schedule a time to come in.”</a:t>
            </a:r>
          </a:p>
          <a:p>
            <a:r>
              <a:rPr lang="en-US"/>
              <a:t/>
            </a:r>
          </a:p>
          <a:p>
            <a:r>
              <a:rPr lang="en-US"/>
              <a:t>“Then we have vaccinations, lab tests, blood work, maybe dental x-rays… that kind of stuff. For this type of appointment you might see your primary care provider, or you might just go into a lab and meet directly with the appropriate technician.”</a:t>
            </a:r>
          </a:p>
          <a:p>
            <a:r>
              <a:rPr lang="en-US"/>
              <a:t/>
            </a:r>
          </a:p>
          <a:p>
            <a:r>
              <a:rPr lang="en-US"/>
              <a:t>“And finally, it’s becoming more common to have telehealth or virtual appointments, especially since Covid. Certainly it’s common for many mental health appointments, but this could also work for a check-in with your doctor to discuss a non-urgent concern, or to check in pre- or post-procedure.”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r>
              <a:rPr lang="en-US"/>
              <a:t/>
            </a:r>
          </a:p>
          <a:p>
            <a:r>
              <a:rPr lang="en-US"/>
              <a:t>“Here’s one of our least favorite topics: how much things cost! Healthcare isn’t cheap, and it’s getting more expensive all the time. But for folks with disabilities, there are a few programs that might make things a bit more manageable.”</a:t>
            </a:r>
          </a:p>
          <a:p>
            <a:r>
              <a:rPr lang="en-US"/>
              <a:t/>
            </a:r>
          </a:p>
          <a:p>
            <a:r>
              <a:rPr lang="en-US"/>
              <a:t>“As you all probably know, most people in the U.S. have private insurance. Usually, private insurance is provided through an employer, or purchased directly by individuals and families. The insured person pays a monthly fee, which is also known as a “premium”. They may also be responsible for additional fees, including co-pays, coinsurance, prescriptions, deductibles, and more. These are known as “out-of-pocket” fees, and they vary depending on the kind of insurance you have.”</a:t>
            </a:r>
          </a:p>
          <a:p>
            <a:r>
              <a:rPr lang="en-US"/>
              <a:t/>
            </a:r>
          </a:p>
          <a:p>
            <a:r>
              <a:rPr lang="en-US"/>
              <a:t>“This is tricky for people with IDD because it can be so difficult for people with IDD to find a job, and especially a job with health benefits. So unless the person is covered on a family member’s plan, we’re going to need another option. And that’s where Medicaid comes in.”</a:t>
            </a:r>
          </a:p>
          <a:p>
            <a:r>
              <a:rPr lang="en-US"/>
              <a:t/>
            </a:r>
          </a:p>
          <a:p>
            <a:r>
              <a:rPr lang="en-US"/>
              <a:t>“Medicaid is a joint federal and state government program that gives health coverage to eligible people who have a low income, including people with disabilities. Eligibility requirements are different from state to state, but most people covered by Medicaid do not pay premiums or co-pays (although sometimes there might be other minimal fees). We’re going to talk a little bit more about Medicaid on the next slide.”</a:t>
            </a:r>
          </a:p>
          <a:p>
            <a:r>
              <a:rPr lang="en-US"/>
              <a:t/>
            </a:r>
          </a:p>
          <a:p>
            <a:r>
              <a:rPr lang="en-US"/>
              <a:t>“Before we talk more about Medicaid, some of you might be of a certain age or nearing the threshold of a certain age, and you might be familiar with Medicare. ;) Medicare is a federal program for anyone age 65 and older, but also some people under 65 if they have certain disabilities or conditions. Medicare has two parts. Part A is hospital insurance. Most people do not have to pay for Part A. Part B is medical insurance. Most people pay monthly for Part B.”</a:t>
            </a:r>
          </a:p>
          <a:p>
            <a:r>
              <a:rPr lang="en-US"/>
              <a:t/>
            </a:r>
          </a:p>
          <a:p>
            <a:r>
              <a:rPr lang="en-US"/>
              <a:t>“And finally, there’s private-pay, which just means anything you have to pay for completely out of pocket. Even for people who do have insurance, there are certain treatments, therapies, or other services that may not be covered by insurance.”</a:t>
            </a:r>
          </a:p>
          <a:p>
            <a:r>
              <a:rPr lang="en-US"/>
              <a:t/>
            </a:r>
          </a:p>
          <a:p>
            <a:r>
              <a:rPr lang="en-US"/>
              <a:t>“In some cases, people will qualify for more than one type of coverage at a time.”</a:t>
            </a:r>
          </a:p>
          <a:p>
            <a:r>
              <a:rPr lang="en-US"/>
              <a:t/>
            </a:r>
          </a:p>
          <a:p>
            <a:r>
              <a:rPr lang="en-US"/>
              <a:t/>
            </a:r>
          </a:p>
          <a:p>
            <a:r>
              <a:rPr lang="en-US"/>
              <a:t>TIPS + INSTRUCTIONS</a:t>
            </a:r>
          </a:p>
          <a:p>
            <a:r>
              <a:rPr lang="en-US"/>
              <a:t/>
            </a:r>
          </a:p>
          <a:p>
            <a:r>
              <a:rPr lang="en-US"/>
              <a:t>[You may wish to look up the specific Medicaid eligibility requirements for your state before the session begins so you can share specifics with participants.]</a:t>
            </a:r>
          </a:p>
          <a:p>
            <a:r>
              <a:rPr lang="en-US"/>
              <a:t/>
            </a:r>
          </a:p>
          <a:p>
            <a:r>
              <a:rPr lang="en-US"/>
              <a:t>[If your participants are all under the age of 65, a joke about nearing the threshold age for Medicare won’t land, and you can skip it.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4.png" Type="http://schemas.openxmlformats.org/officeDocument/2006/relationships/image"/><Relationship Id="rId6" Target="https://www.medicaid.gov/medicaid/home-community-based-services/index.html" TargetMode="External" Type="http://schemas.openxmlformats.org/officeDocument/2006/relationships/hyperlink"/><Relationship Id="rId7" Target="https://www.medicaid.gov/medicaid/home-community-based-services/index.html" TargetMode="External" Type="http://schemas.openxmlformats.org/officeDocument/2006/relationships/hyperlink"/><Relationship Id="rId8" Target="../media/image38.png" Type="http://schemas.openxmlformats.org/officeDocument/2006/relationships/image"/><Relationship Id="rId9" Target="../media/image39.sv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0.svg" Type="http://schemas.openxmlformats.org/officeDocument/2006/relationships/image"/><Relationship Id="rId2" Target="../notesSlides/notesSlide1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5.png" Type="http://schemas.openxmlformats.org/officeDocument/2006/relationships/image"/><Relationship Id="rId6" Target="../media/image46.png" Type="http://schemas.openxmlformats.org/officeDocument/2006/relationships/image"/><Relationship Id="rId7" Target="../media/image47.png" Type="http://schemas.openxmlformats.org/officeDocument/2006/relationships/image"/><Relationship Id="rId8" Target="../media/image48.svg" Type="http://schemas.openxmlformats.org/officeDocument/2006/relationships/image"/><Relationship Id="rId9" Target="../media/image49.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1.jpeg" Type="http://schemas.openxmlformats.org/officeDocument/2006/relationships/image"/><Relationship Id="rId6" Target="../media/image52.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8.svg" Type="http://schemas.openxmlformats.org/officeDocument/2006/relationships/image"/><Relationship Id="rId2" Target="../notesSlides/notesSlide1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3.png" Type="http://schemas.openxmlformats.org/officeDocument/2006/relationships/image"/><Relationship Id="rId6" Target="../media/image54.svg" Type="http://schemas.openxmlformats.org/officeDocument/2006/relationships/image"/><Relationship Id="rId7" Target="../media/image55.png" Type="http://schemas.openxmlformats.org/officeDocument/2006/relationships/image"/><Relationship Id="rId8" Target="../media/image56.svg" Type="http://schemas.openxmlformats.org/officeDocument/2006/relationships/image"/><Relationship Id="rId9" Target="../media/image57.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59.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0.png" Type="http://schemas.openxmlformats.org/officeDocument/2006/relationships/image"/><Relationship Id="rId6" Target="../media/image61.svg" Type="http://schemas.openxmlformats.org/officeDocument/2006/relationships/image"/><Relationship Id="rId7" Target="../media/image62.png" Type="http://schemas.openxmlformats.org/officeDocument/2006/relationships/image"/><Relationship Id="rId8" Target="../media/image63.png" Type="http://schemas.openxmlformats.org/officeDocument/2006/relationships/image"/><Relationship Id="rId9" Target="../media/image64.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5.png" Type="http://schemas.openxmlformats.org/officeDocument/2006/relationships/image"/><Relationship Id="rId6" Target="../media/image66.sv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2.svg" Type="http://schemas.openxmlformats.org/officeDocument/2006/relationships/image"/><Relationship Id="rId2" Target="../notesSlides/notesSlide1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67.png" Type="http://schemas.openxmlformats.org/officeDocument/2006/relationships/image"/><Relationship Id="rId6" Target="../media/image68.png" Type="http://schemas.openxmlformats.org/officeDocument/2006/relationships/image"/><Relationship Id="rId7" Target="../media/image69.png" Type="http://schemas.openxmlformats.org/officeDocument/2006/relationships/image"/><Relationship Id="rId8" Target="../media/image70.svg" Type="http://schemas.openxmlformats.org/officeDocument/2006/relationships/image"/><Relationship Id="rId9" Target="../media/image71.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78.png" Type="http://schemas.openxmlformats.org/officeDocument/2006/relationships/image"/><Relationship Id="rId11" Target="../media/image79.svg" Type="http://schemas.openxmlformats.org/officeDocument/2006/relationships/image"/><Relationship Id="rId12" Target="../media/image80.png" Type="http://schemas.openxmlformats.org/officeDocument/2006/relationships/image"/><Relationship Id="rId13" Target="../media/image81.svg" Type="http://schemas.openxmlformats.org/officeDocument/2006/relationships/image"/><Relationship Id="rId14" Target="../media/image82.png" Type="http://schemas.openxmlformats.org/officeDocument/2006/relationships/image"/><Relationship Id="rId15" Target="../media/image83.svg" Type="http://schemas.openxmlformats.org/officeDocument/2006/relationships/image"/><Relationship Id="rId16" Target="../media/image84.png" Type="http://schemas.openxmlformats.org/officeDocument/2006/relationships/image"/><Relationship Id="rId17" Target="../media/image85.svg" Type="http://schemas.openxmlformats.org/officeDocument/2006/relationships/image"/><Relationship Id="rId2" Target="../notesSlides/notesSlide1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3.png" Type="http://schemas.openxmlformats.org/officeDocument/2006/relationships/image"/><Relationship Id="rId6" Target="../media/image74.png" Type="http://schemas.openxmlformats.org/officeDocument/2006/relationships/image"/><Relationship Id="rId7" Target="../media/image75.svg" Type="http://schemas.openxmlformats.org/officeDocument/2006/relationships/image"/><Relationship Id="rId8" Target="../media/image76.png" Type="http://schemas.openxmlformats.org/officeDocument/2006/relationships/image"/><Relationship Id="rId9" Target="../media/image77.sv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86.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svg" Type="http://schemas.openxmlformats.org/officeDocument/2006/relationships/image"/><Relationship Id="rId7" Target="../media/image9.png" Type="http://schemas.openxmlformats.org/officeDocument/2006/relationships/image"/><Relationship Id="rId8" Target="../media/image10.sv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2.png" Type="http://schemas.openxmlformats.org/officeDocument/2006/relationships/image"/><Relationship Id="rId11" Target="../media/image93.svg" Type="http://schemas.openxmlformats.org/officeDocument/2006/relationships/image"/><Relationship Id="rId12" Target="../media/image94.png" Type="http://schemas.openxmlformats.org/officeDocument/2006/relationships/image"/><Relationship Id="rId13" Target="../media/image95.svg" Type="http://schemas.openxmlformats.org/officeDocument/2006/relationships/image"/><Relationship Id="rId2" Target="../notesSlides/notesSlide2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87.png" Type="http://schemas.openxmlformats.org/officeDocument/2006/relationships/image"/><Relationship Id="rId6" Target="../media/image88.png" Type="http://schemas.openxmlformats.org/officeDocument/2006/relationships/image"/><Relationship Id="rId7" Target="../media/image89.png" Type="http://schemas.openxmlformats.org/officeDocument/2006/relationships/image"/><Relationship Id="rId8" Target="../media/image90.png" Type="http://schemas.openxmlformats.org/officeDocument/2006/relationships/image"/><Relationship Id="rId9" Target="../media/image91.pn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96.png" Type="http://schemas.openxmlformats.org/officeDocument/2006/relationships/image"/><Relationship Id="rId6" Target="../media/image97.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98.png" Type="http://schemas.openxmlformats.org/officeDocument/2006/relationships/image"/><Relationship Id="rId6" Target="../media/image99.png" Type="http://schemas.openxmlformats.org/officeDocument/2006/relationships/image"/><Relationship Id="rId7" Target="../media/image100.png" Type="http://schemas.openxmlformats.org/officeDocument/2006/relationships/image"/><Relationship Id="rId8" Target="../media/image101.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6.svg" Type="http://schemas.openxmlformats.org/officeDocument/2006/relationships/image"/><Relationship Id="rId2" Target="../notesSlides/notesSlide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png" Type="http://schemas.openxmlformats.org/officeDocument/2006/relationships/image"/><Relationship Id="rId6" Target="../media/image12.svg" Type="http://schemas.openxmlformats.org/officeDocument/2006/relationships/image"/><Relationship Id="rId7" Target="../media/image13.png" Type="http://schemas.openxmlformats.org/officeDocument/2006/relationships/image"/><Relationship Id="rId8" Target="../media/image14.svg" Type="http://schemas.openxmlformats.org/officeDocument/2006/relationships/image"/><Relationship Id="rId9" Target="../media/image15.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svg" Type="http://schemas.openxmlformats.org/officeDocument/2006/relationships/image"/><Relationship Id="rId11" Target="../media/image21.png" Type="http://schemas.openxmlformats.org/officeDocument/2006/relationships/image"/><Relationship Id="rId12" Target="../media/image22.svg" Type="http://schemas.openxmlformats.org/officeDocument/2006/relationships/image"/><Relationship Id="rId13" Target="../media/image23.png" Type="http://schemas.openxmlformats.org/officeDocument/2006/relationships/image"/><Relationship Id="rId14" Target="../media/image24.svg" Type="http://schemas.openxmlformats.org/officeDocument/2006/relationships/image"/><Relationship Id="rId2" Target="../notesSlides/notesSlide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17.png" Type="http://schemas.openxmlformats.org/officeDocument/2006/relationships/image"/><Relationship Id="rId8" Target="../media/image18.svg" Type="http://schemas.openxmlformats.org/officeDocument/2006/relationships/image"/><Relationship Id="rId9" Target="../media/image1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0.svg" Type="http://schemas.openxmlformats.org/officeDocument/2006/relationships/image"/><Relationship Id="rId11" Target="../media/image31.png" Type="http://schemas.openxmlformats.org/officeDocument/2006/relationships/image"/><Relationship Id="rId2" Target="../notesSlides/notesSlide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5.png" Type="http://schemas.openxmlformats.org/officeDocument/2006/relationships/image"/><Relationship Id="rId6" Target="../media/image26.svg" Type="http://schemas.openxmlformats.org/officeDocument/2006/relationships/image"/><Relationship Id="rId7" Target="../media/image27.png" Type="http://schemas.openxmlformats.org/officeDocument/2006/relationships/image"/><Relationship Id="rId8" Target="../media/image28.svg" Type="http://schemas.openxmlformats.org/officeDocument/2006/relationships/image"/><Relationship Id="rId9" Target="../media/image29.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0.svg" Type="http://schemas.openxmlformats.org/officeDocument/2006/relationships/image"/><Relationship Id="rId11" Target="../media/image31.png" Type="http://schemas.openxmlformats.org/officeDocument/2006/relationships/image"/><Relationship Id="rId2" Target="../notesSlides/notesSlide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7.png" Type="http://schemas.openxmlformats.org/officeDocument/2006/relationships/image"/><Relationship Id="rId6" Target="../media/image28.svg" Type="http://schemas.openxmlformats.org/officeDocument/2006/relationships/image"/><Relationship Id="rId7" Target="../media/image25.png" Type="http://schemas.openxmlformats.org/officeDocument/2006/relationships/image"/><Relationship Id="rId8" Target="../media/image26.svg" Type="http://schemas.openxmlformats.org/officeDocument/2006/relationships/image"/><Relationship Id="rId9" Target="../media/image29.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2.png" Type="http://schemas.openxmlformats.org/officeDocument/2006/relationships/image"/><Relationship Id="rId6" Target="../media/image33.png" Type="http://schemas.openxmlformats.org/officeDocument/2006/relationships/image"/><Relationship Id="rId7" Target="../media/image34.png" Type="http://schemas.openxmlformats.org/officeDocument/2006/relationships/image"/><Relationship Id="rId8" Target="../media/image35.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41.svg" Type="http://schemas.openxmlformats.org/officeDocument/2006/relationships/image"/><Relationship Id="rId11" Target="../media/image42.png" Type="http://schemas.openxmlformats.org/officeDocument/2006/relationships/image"/><Relationship Id="rId12" Target="../media/image43.svg" Type="http://schemas.openxmlformats.org/officeDocument/2006/relationships/image"/><Relationship Id="rId2" Target="../notesSlides/notesSlide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6.png" Type="http://schemas.openxmlformats.org/officeDocument/2006/relationships/image"/><Relationship Id="rId6" Target="../media/image37.svg" Type="http://schemas.openxmlformats.org/officeDocument/2006/relationships/image"/><Relationship Id="rId7" Target="../media/image38.png" Type="http://schemas.openxmlformats.org/officeDocument/2006/relationships/image"/><Relationship Id="rId8" Target="../media/image39.svg" Type="http://schemas.openxmlformats.org/officeDocument/2006/relationships/image"/><Relationship Id="rId9" Target="../media/image40.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711331" y="0"/>
            <a:ext cx="2575306" cy="8592038"/>
            <a:chOff x="0" y="0"/>
            <a:chExt cx="3433741" cy="11456051"/>
          </a:xfrm>
        </p:grpSpPr>
        <p:sp>
          <p:nvSpPr>
            <p:cNvPr name="Freeform 3" id="3"/>
            <p:cNvSpPr/>
            <p:nvPr/>
          </p:nvSpPr>
          <p:spPr>
            <a:xfrm flipH="false" flipV="false" rot="-5400000">
              <a:off x="1069528" y="5837309"/>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4" id="4"/>
            <p:cNvSpPr/>
            <p:nvPr/>
          </p:nvSpPr>
          <p:spPr>
            <a:xfrm flipH="false" flipV="false" rot="-5400000">
              <a:off x="1069528" y="4747121"/>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5" id="5"/>
            <p:cNvSpPr/>
            <p:nvPr/>
          </p:nvSpPr>
          <p:spPr>
            <a:xfrm flipH="false" flipV="false" rot="-5400000">
              <a:off x="1069528" y="6921042"/>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6" id="6"/>
            <p:cNvSpPr/>
            <p:nvPr/>
          </p:nvSpPr>
          <p:spPr>
            <a:xfrm flipH="false" flipV="false" rot="-5400000">
              <a:off x="1069528" y="9095392"/>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7" id="7"/>
            <p:cNvSpPr/>
            <p:nvPr/>
          </p:nvSpPr>
          <p:spPr>
            <a:xfrm flipH="false" flipV="false" rot="-5400000">
              <a:off x="1069528" y="8005204"/>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8" id="8"/>
            <p:cNvSpPr/>
            <p:nvPr/>
          </p:nvSpPr>
          <p:spPr>
            <a:xfrm flipH="false" flipV="false" rot="-5400000">
              <a:off x="1069528" y="394908"/>
              <a:ext cx="1291131" cy="3430188"/>
            </a:xfrm>
            <a:custGeom>
              <a:avLst/>
              <a:gdLst/>
              <a:ahLst/>
              <a:cxnLst/>
              <a:rect r="r" b="b" t="t" l="l"/>
              <a:pathLst>
                <a:path h="3430188" w="1291131">
                  <a:moveTo>
                    <a:pt x="0" y="0"/>
                  </a:moveTo>
                  <a:lnTo>
                    <a:pt x="1291132" y="0"/>
                  </a:lnTo>
                  <a:lnTo>
                    <a:pt x="1291132" y="3430189"/>
                  </a:lnTo>
                  <a:lnTo>
                    <a:pt x="0" y="3430189"/>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9" id="9"/>
            <p:cNvSpPr/>
            <p:nvPr/>
          </p:nvSpPr>
          <p:spPr>
            <a:xfrm flipH="false" flipV="false" rot="-5400000">
              <a:off x="1069528" y="-688825"/>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10" id="10"/>
            <p:cNvSpPr/>
            <p:nvPr/>
          </p:nvSpPr>
          <p:spPr>
            <a:xfrm flipH="false" flipV="false" rot="-5400000">
              <a:off x="1426047" y="-1426047"/>
              <a:ext cx="581647" cy="3433741"/>
            </a:xfrm>
            <a:custGeom>
              <a:avLst/>
              <a:gdLst/>
              <a:ahLst/>
              <a:cxnLst/>
              <a:rect r="r" b="b" t="t" l="l"/>
              <a:pathLst>
                <a:path h="3433741" w="581647">
                  <a:moveTo>
                    <a:pt x="0" y="0"/>
                  </a:moveTo>
                  <a:lnTo>
                    <a:pt x="581647" y="0"/>
                  </a:lnTo>
                  <a:lnTo>
                    <a:pt x="581647" y="3433741"/>
                  </a:lnTo>
                  <a:lnTo>
                    <a:pt x="0" y="3433741"/>
                  </a:lnTo>
                  <a:lnTo>
                    <a:pt x="0" y="0"/>
                  </a:lnTo>
                  <a:close/>
                </a:path>
              </a:pathLst>
            </a:custGeom>
            <a:blipFill>
              <a:blip r:embed="rId3">
                <a:extLst>
                  <a:ext uri="{96DAC541-7B7A-43D3-8B79-37D633B846F1}">
                    <asvg:svgBlip xmlns:asvg="http://schemas.microsoft.com/office/drawing/2016/SVG/main" r:embed="rId4"/>
                  </a:ext>
                </a:extLst>
              </a:blip>
              <a:stretch>
                <a:fillRect l="0" t="0" r="-490660" b="-29176"/>
              </a:stretch>
            </a:blipFill>
          </p:spPr>
        </p:sp>
        <p:sp>
          <p:nvSpPr>
            <p:cNvPr name="Freeform 11" id="11"/>
            <p:cNvSpPr/>
            <p:nvPr/>
          </p:nvSpPr>
          <p:spPr>
            <a:xfrm flipH="false" flipV="false" rot="-5400000">
              <a:off x="1069528" y="2569258"/>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12" id="12"/>
            <p:cNvSpPr/>
            <p:nvPr/>
          </p:nvSpPr>
          <p:spPr>
            <a:xfrm flipH="false" flipV="false" rot="-5400000">
              <a:off x="1069528" y="1479070"/>
              <a:ext cx="1291131" cy="3430188"/>
            </a:xfrm>
            <a:custGeom>
              <a:avLst/>
              <a:gdLst/>
              <a:ahLst/>
              <a:cxnLst/>
              <a:rect r="r" b="b" t="t" l="l"/>
              <a:pathLst>
                <a:path h="3430188" w="1291131">
                  <a:moveTo>
                    <a:pt x="0" y="0"/>
                  </a:moveTo>
                  <a:lnTo>
                    <a:pt x="1291132" y="0"/>
                  </a:lnTo>
                  <a:lnTo>
                    <a:pt x="1291132" y="3430188"/>
                  </a:lnTo>
                  <a:lnTo>
                    <a:pt x="0" y="3430188"/>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sp>
          <p:nvSpPr>
            <p:cNvPr name="Freeform 13" id="13"/>
            <p:cNvSpPr/>
            <p:nvPr/>
          </p:nvSpPr>
          <p:spPr>
            <a:xfrm flipH="false" flipV="false" rot="-5400000">
              <a:off x="1069528" y="3652991"/>
              <a:ext cx="1291131" cy="3430188"/>
            </a:xfrm>
            <a:custGeom>
              <a:avLst/>
              <a:gdLst/>
              <a:ahLst/>
              <a:cxnLst/>
              <a:rect r="r" b="b" t="t" l="l"/>
              <a:pathLst>
                <a:path h="3430188" w="1291131">
                  <a:moveTo>
                    <a:pt x="0" y="0"/>
                  </a:moveTo>
                  <a:lnTo>
                    <a:pt x="1291132" y="0"/>
                  </a:lnTo>
                  <a:lnTo>
                    <a:pt x="1291132" y="3430189"/>
                  </a:lnTo>
                  <a:lnTo>
                    <a:pt x="0" y="3430189"/>
                  </a:lnTo>
                  <a:lnTo>
                    <a:pt x="0" y="0"/>
                  </a:lnTo>
                  <a:close/>
                </a:path>
              </a:pathLst>
            </a:custGeom>
            <a:blipFill>
              <a:blip r:embed="rId3">
                <a:extLst>
                  <a:ext uri="{96DAC541-7B7A-43D3-8B79-37D633B846F1}">
                    <asvg:svgBlip xmlns:asvg="http://schemas.microsoft.com/office/drawing/2016/SVG/main" r:embed="rId4"/>
                  </a:ext>
                </a:extLst>
              </a:blip>
              <a:stretch>
                <a:fillRect l="0" t="0" r="-166089" b="-29310"/>
              </a:stretch>
            </a:blipFill>
          </p:spPr>
        </p:sp>
      </p:grpSp>
      <p:grpSp>
        <p:nvGrpSpPr>
          <p:cNvPr name="Group 14" id="14"/>
          <p:cNvGrpSpPr/>
          <p:nvPr/>
        </p:nvGrpSpPr>
        <p:grpSpPr>
          <a:xfrm rot="0">
            <a:off x="0" y="8398380"/>
            <a:ext cx="18288000" cy="1006459"/>
            <a:chOff x="0" y="0"/>
            <a:chExt cx="6554006" cy="360692"/>
          </a:xfrm>
        </p:grpSpPr>
        <p:sp>
          <p:nvSpPr>
            <p:cNvPr name="Freeform 15" id="15"/>
            <p:cNvSpPr/>
            <p:nvPr/>
          </p:nvSpPr>
          <p:spPr>
            <a:xfrm flipH="false" flipV="false" rot="0">
              <a:off x="0" y="0"/>
              <a:ext cx="6554006" cy="360692"/>
            </a:xfrm>
            <a:custGeom>
              <a:avLst/>
              <a:gdLst/>
              <a:ahLst/>
              <a:cxnLst/>
              <a:rect r="r" b="b" t="t" l="l"/>
              <a:pathLst>
                <a:path h="360692" w="6554006">
                  <a:moveTo>
                    <a:pt x="0" y="0"/>
                  </a:moveTo>
                  <a:lnTo>
                    <a:pt x="6554006" y="0"/>
                  </a:lnTo>
                  <a:lnTo>
                    <a:pt x="6554006" y="360692"/>
                  </a:lnTo>
                  <a:lnTo>
                    <a:pt x="0" y="360692"/>
                  </a:lnTo>
                  <a:close/>
                </a:path>
              </a:pathLst>
            </a:custGeom>
            <a:solidFill>
              <a:srgbClr val="E66A1F"/>
            </a:solidFill>
          </p:spPr>
        </p:sp>
        <p:sp>
          <p:nvSpPr>
            <p:cNvPr name="TextBox 16" id="16"/>
            <p:cNvSpPr txBox="true"/>
            <p:nvPr/>
          </p:nvSpPr>
          <p:spPr>
            <a:xfrm>
              <a:off x="0" y="-28575"/>
              <a:ext cx="6554006" cy="389267"/>
            </a:xfrm>
            <a:prstGeom prst="rect">
              <a:avLst/>
            </a:prstGeom>
          </p:spPr>
          <p:txBody>
            <a:bodyPr anchor="ctr" rtlCol="false" tIns="50800" lIns="50800" bIns="50800" rIns="50800"/>
            <a:lstStyle/>
            <a:p>
              <a:pPr algn="ctr">
                <a:lnSpc>
                  <a:spcPts val="1960"/>
                </a:lnSpc>
                <a:spcBef>
                  <a:spcPct val="0"/>
                </a:spcBef>
              </a:pPr>
            </a:p>
          </p:txBody>
        </p:sp>
      </p:grpSp>
      <p:grpSp>
        <p:nvGrpSpPr>
          <p:cNvPr name="Group 17" id="17"/>
          <p:cNvGrpSpPr/>
          <p:nvPr/>
        </p:nvGrpSpPr>
        <p:grpSpPr>
          <a:xfrm rot="0">
            <a:off x="17511415" y="0"/>
            <a:ext cx="776585" cy="10287000"/>
            <a:chOff x="0" y="0"/>
            <a:chExt cx="303366" cy="4018525"/>
          </a:xfrm>
        </p:grpSpPr>
        <p:sp>
          <p:nvSpPr>
            <p:cNvPr name="Freeform 18" id="18"/>
            <p:cNvSpPr/>
            <p:nvPr/>
          </p:nvSpPr>
          <p:spPr>
            <a:xfrm flipH="false" flipV="false" rot="0">
              <a:off x="0" y="0"/>
              <a:ext cx="303366" cy="4018525"/>
            </a:xfrm>
            <a:custGeom>
              <a:avLst/>
              <a:gdLst/>
              <a:ahLst/>
              <a:cxnLst/>
              <a:rect r="r" b="b" t="t" l="l"/>
              <a:pathLst>
                <a:path h="4018525" w="303366">
                  <a:moveTo>
                    <a:pt x="0" y="0"/>
                  </a:moveTo>
                  <a:lnTo>
                    <a:pt x="303366" y="0"/>
                  </a:lnTo>
                  <a:lnTo>
                    <a:pt x="303366" y="4018525"/>
                  </a:lnTo>
                  <a:lnTo>
                    <a:pt x="0" y="4018525"/>
                  </a:lnTo>
                  <a:close/>
                </a:path>
              </a:pathLst>
            </a:custGeom>
            <a:solidFill>
              <a:srgbClr val="E66A1F"/>
            </a:solidFill>
          </p:spPr>
        </p:sp>
        <p:sp>
          <p:nvSpPr>
            <p:cNvPr name="TextBox 19" id="19"/>
            <p:cNvSpPr txBox="true"/>
            <p:nvPr/>
          </p:nvSpPr>
          <p:spPr>
            <a:xfrm>
              <a:off x="0" y="-28575"/>
              <a:ext cx="303366" cy="4047100"/>
            </a:xfrm>
            <a:prstGeom prst="rect">
              <a:avLst/>
            </a:prstGeom>
          </p:spPr>
          <p:txBody>
            <a:bodyPr anchor="ctr" rtlCol="false" tIns="46604" lIns="46604" bIns="46604" rIns="46604"/>
            <a:lstStyle/>
            <a:p>
              <a:pPr algn="ctr">
                <a:lnSpc>
                  <a:spcPts val="1798"/>
                </a:lnSpc>
                <a:spcBef>
                  <a:spcPct val="0"/>
                </a:spcBef>
              </a:pPr>
            </a:p>
          </p:txBody>
        </p:sp>
      </p:grpSp>
      <p:sp>
        <p:nvSpPr>
          <p:cNvPr name="Freeform 20" id="20"/>
          <p:cNvSpPr/>
          <p:nvPr/>
        </p:nvSpPr>
        <p:spPr>
          <a:xfrm flipH="false" flipV="false" rot="0">
            <a:off x="665148" y="8701515"/>
            <a:ext cx="580296" cy="385897"/>
          </a:xfrm>
          <a:custGeom>
            <a:avLst/>
            <a:gdLst/>
            <a:ahLst/>
            <a:cxnLst/>
            <a:rect r="r" b="b" t="t" l="l"/>
            <a:pathLst>
              <a:path h="385897" w="580296">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1" id="21"/>
          <p:cNvSpPr txBox="true"/>
          <p:nvPr/>
        </p:nvSpPr>
        <p:spPr>
          <a:xfrm rot="0">
            <a:off x="1511550" y="8568391"/>
            <a:ext cx="16584377" cy="582930"/>
          </a:xfrm>
          <a:prstGeom prst="rect">
            <a:avLst/>
          </a:prstGeom>
        </p:spPr>
        <p:txBody>
          <a:bodyPr anchor="t" rtlCol="false" tIns="0" lIns="0" bIns="0" rIns="0">
            <a:spAutoFit/>
          </a:bodyPr>
          <a:lstStyle/>
          <a:p>
            <a:pPr algn="l">
              <a:lnSpc>
                <a:spcPts val="4620"/>
              </a:lnSpc>
            </a:pPr>
            <a:r>
              <a:rPr lang="en-US" sz="3300">
                <a:solidFill>
                  <a:srgbClr val="FFFFFF"/>
                </a:solidFill>
                <a:latin typeface="Ubuntu"/>
                <a:ea typeface="Ubuntu"/>
                <a:cs typeface="Ubuntu"/>
                <a:sym typeface="Ubuntu"/>
              </a:rPr>
              <a:t>For use by caregivers of people with intellectual and developmental disabilities (IDD)</a:t>
            </a:r>
          </a:p>
        </p:txBody>
      </p:sp>
      <p:sp>
        <p:nvSpPr>
          <p:cNvPr name="Freeform 22" id="22"/>
          <p:cNvSpPr/>
          <p:nvPr/>
        </p:nvSpPr>
        <p:spPr>
          <a:xfrm flipH="false" flipV="false" rot="0">
            <a:off x="665148" y="439615"/>
            <a:ext cx="3054000" cy="1379460"/>
          </a:xfrm>
          <a:custGeom>
            <a:avLst/>
            <a:gdLst/>
            <a:ahLst/>
            <a:cxnLst/>
            <a:rect r="r" b="b" t="t" l="l"/>
            <a:pathLst>
              <a:path h="1379460" w="3054000">
                <a:moveTo>
                  <a:pt x="0" y="0"/>
                </a:moveTo>
                <a:lnTo>
                  <a:pt x="3054000" y="0"/>
                </a:lnTo>
                <a:lnTo>
                  <a:pt x="3054000" y="1379460"/>
                </a:lnTo>
                <a:lnTo>
                  <a:pt x="0" y="1379460"/>
                </a:lnTo>
                <a:lnTo>
                  <a:pt x="0" y="0"/>
                </a:lnTo>
                <a:close/>
              </a:path>
            </a:pathLst>
          </a:custGeom>
          <a:blipFill>
            <a:blip r:embed="rId7"/>
            <a:stretch>
              <a:fillRect l="-4005" t="-13063" r="-2016" b="-10438"/>
            </a:stretch>
          </a:blipFill>
        </p:spPr>
      </p:sp>
      <p:sp>
        <p:nvSpPr>
          <p:cNvPr name="TextBox 23" id="23"/>
          <p:cNvSpPr txBox="true"/>
          <p:nvPr/>
        </p:nvSpPr>
        <p:spPr>
          <a:xfrm rot="0">
            <a:off x="665148" y="4619545"/>
            <a:ext cx="9210239" cy="3159936"/>
          </a:xfrm>
          <a:prstGeom prst="rect">
            <a:avLst/>
          </a:prstGeom>
        </p:spPr>
        <p:txBody>
          <a:bodyPr anchor="t" rtlCol="false" tIns="0" lIns="0" bIns="0" rIns="0">
            <a:spAutoFit/>
          </a:bodyPr>
          <a:lstStyle/>
          <a:p>
            <a:pPr algn="l">
              <a:lnSpc>
                <a:spcPts val="10253"/>
              </a:lnSpc>
            </a:pPr>
            <a:r>
              <a:rPr lang="en-US" sz="9673">
                <a:solidFill>
                  <a:srgbClr val="009784"/>
                </a:solidFill>
                <a:latin typeface="Ubuntu"/>
                <a:ea typeface="Ubuntu"/>
                <a:cs typeface="Ubuntu"/>
                <a:sym typeface="Ubuntu"/>
              </a:rPr>
              <a:t>Session 1:</a:t>
            </a:r>
          </a:p>
          <a:p>
            <a:pPr algn="l">
              <a:lnSpc>
                <a:spcPts val="3051"/>
              </a:lnSpc>
            </a:pPr>
          </a:p>
          <a:p>
            <a:pPr algn="l">
              <a:lnSpc>
                <a:spcPts val="11042"/>
              </a:lnSpc>
            </a:pPr>
            <a:r>
              <a:rPr lang="en-US" sz="10417">
                <a:solidFill>
                  <a:srgbClr val="009784"/>
                </a:solidFill>
                <a:latin typeface="Ubuntu Bold"/>
                <a:ea typeface="Ubuntu Bold"/>
                <a:cs typeface="Ubuntu Bold"/>
                <a:sym typeface="Ubuntu Bold"/>
              </a:rPr>
              <a:t>Fundamentals</a:t>
            </a:r>
          </a:p>
        </p:txBody>
      </p:sp>
      <p:grpSp>
        <p:nvGrpSpPr>
          <p:cNvPr name="Group 24" id="24"/>
          <p:cNvGrpSpPr/>
          <p:nvPr/>
        </p:nvGrpSpPr>
        <p:grpSpPr>
          <a:xfrm rot="0">
            <a:off x="10674353" y="961881"/>
            <a:ext cx="6190788" cy="6203956"/>
            <a:chOff x="0" y="0"/>
            <a:chExt cx="8254384" cy="8271941"/>
          </a:xfrm>
        </p:grpSpPr>
        <p:sp>
          <p:nvSpPr>
            <p:cNvPr name="Freeform 25" id="25"/>
            <p:cNvSpPr/>
            <p:nvPr/>
          </p:nvSpPr>
          <p:spPr>
            <a:xfrm flipH="false" flipV="false" rot="-280397">
              <a:off x="299883" y="299070"/>
              <a:ext cx="7654618" cy="7673802"/>
            </a:xfrm>
            <a:custGeom>
              <a:avLst/>
              <a:gdLst/>
              <a:ahLst/>
              <a:cxnLst/>
              <a:rect r="r" b="b" t="t" l="l"/>
              <a:pathLst>
                <a:path h="7673802" w="7654618">
                  <a:moveTo>
                    <a:pt x="0" y="0"/>
                  </a:moveTo>
                  <a:lnTo>
                    <a:pt x="7654618" y="0"/>
                  </a:lnTo>
                  <a:lnTo>
                    <a:pt x="7654618" y="7673802"/>
                  </a:lnTo>
                  <a:lnTo>
                    <a:pt x="0" y="7673802"/>
                  </a:lnTo>
                  <a:lnTo>
                    <a:pt x="0" y="0"/>
                  </a:lnTo>
                  <a:close/>
                </a:path>
              </a:pathLst>
            </a:custGeom>
            <a:blipFill>
              <a:blip r:embed="rId8"/>
              <a:stretch>
                <a:fillRect l="0" t="0" r="0" b="0"/>
              </a:stretch>
            </a:blipFill>
          </p:spPr>
        </p:sp>
        <p:sp>
          <p:nvSpPr>
            <p:cNvPr name="TextBox 26" id="26"/>
            <p:cNvSpPr txBox="true"/>
            <p:nvPr/>
          </p:nvSpPr>
          <p:spPr>
            <a:xfrm rot="-943846">
              <a:off x="1020953" y="1173788"/>
              <a:ext cx="6195221" cy="5050155"/>
            </a:xfrm>
            <a:prstGeom prst="rect">
              <a:avLst/>
            </a:prstGeom>
          </p:spPr>
          <p:txBody>
            <a:bodyPr anchor="t" rtlCol="false" tIns="0" lIns="0" bIns="0" rIns="0">
              <a:spAutoFit/>
            </a:bodyPr>
            <a:lstStyle/>
            <a:p>
              <a:pPr algn="ctr">
                <a:lnSpc>
                  <a:spcPts val="5040"/>
                </a:lnSpc>
              </a:pPr>
              <a:r>
                <a:rPr lang="en-US" sz="3600">
                  <a:solidFill>
                    <a:srgbClr val="C4161C"/>
                  </a:solidFill>
                  <a:latin typeface="Kalam"/>
                  <a:ea typeface="Kalam"/>
                  <a:cs typeface="Kalam"/>
                  <a:sym typeface="Kalam"/>
                </a:rPr>
                <a:t>This session covers </a:t>
              </a:r>
              <a:r>
                <a:rPr lang="en-US" sz="3600">
                  <a:solidFill>
                    <a:srgbClr val="C4161C"/>
                  </a:solidFill>
                  <a:latin typeface="Kalam Bold"/>
                  <a:ea typeface="Kalam Bold"/>
                  <a:cs typeface="Kalam Bold"/>
                  <a:sym typeface="Kalam Bold"/>
                </a:rPr>
                <a:t>main ideas</a:t>
              </a:r>
              <a:r>
                <a:rPr lang="en-US" sz="3600">
                  <a:solidFill>
                    <a:srgbClr val="C4161C"/>
                  </a:solidFill>
                  <a:latin typeface="Kalam"/>
                  <a:ea typeface="Kalam"/>
                  <a:cs typeface="Kalam"/>
                  <a:sym typeface="Kalam"/>
                </a:rPr>
                <a:t> about health and healthcare and explains why </a:t>
              </a:r>
            </a:p>
            <a:p>
              <a:pPr algn="ctr">
                <a:lnSpc>
                  <a:spcPts val="5040"/>
                </a:lnSpc>
              </a:pPr>
              <a:r>
                <a:rPr lang="en-US" sz="3600">
                  <a:solidFill>
                    <a:srgbClr val="C4161C"/>
                  </a:solidFill>
                  <a:latin typeface="Kalam"/>
                  <a:ea typeface="Kalam"/>
                  <a:cs typeface="Kalam"/>
                  <a:sym typeface="Kalam"/>
                </a:rPr>
                <a:t>it’s important to </a:t>
              </a:r>
            </a:p>
            <a:p>
              <a:pPr algn="ctr">
                <a:lnSpc>
                  <a:spcPts val="5040"/>
                </a:lnSpc>
              </a:pPr>
              <a:r>
                <a:rPr lang="en-US" sz="3600">
                  <a:solidFill>
                    <a:srgbClr val="C4161C"/>
                  </a:solidFill>
                  <a:latin typeface="Kalam"/>
                  <a:ea typeface="Kalam"/>
                  <a:cs typeface="Kalam"/>
                  <a:sym typeface="Kalam"/>
                </a:rPr>
                <a:t>learn about them.</a:t>
              </a:r>
            </a:p>
          </p:txBody>
        </p:sp>
      </p:grpSp>
      <p:sp>
        <p:nvSpPr>
          <p:cNvPr name="TextBox 27" id="27"/>
          <p:cNvSpPr txBox="true"/>
          <p:nvPr/>
        </p:nvSpPr>
        <p:spPr>
          <a:xfrm rot="0">
            <a:off x="665148" y="2169338"/>
            <a:ext cx="8478852" cy="602613"/>
          </a:xfrm>
          <a:prstGeom prst="rect">
            <a:avLst/>
          </a:prstGeom>
        </p:spPr>
        <p:txBody>
          <a:bodyPr anchor="t" rtlCol="false" tIns="0" lIns="0" bIns="0" rIns="0">
            <a:spAutoFit/>
          </a:bodyPr>
          <a:lstStyle/>
          <a:p>
            <a:pPr algn="l">
              <a:lnSpc>
                <a:spcPts val="4760"/>
              </a:lnSpc>
            </a:pPr>
            <a:r>
              <a:rPr lang="en-US" sz="3400">
                <a:solidFill>
                  <a:srgbClr val="000000"/>
                </a:solidFill>
                <a:latin typeface="Ubuntu Bold"/>
                <a:ea typeface="Ubuntu Bold"/>
                <a:cs typeface="Ubuntu Bold"/>
                <a:sym typeface="Ubuntu Bold"/>
              </a:rPr>
              <a:t>LEARNING TO USE THE HEALTH SYSTEM</a:t>
            </a:r>
          </a:p>
        </p:txBody>
      </p:sp>
      <p:sp>
        <p:nvSpPr>
          <p:cNvPr name="TextBox 28" id="28"/>
          <p:cNvSpPr txBox="true"/>
          <p:nvPr/>
        </p:nvSpPr>
        <p:spPr>
          <a:xfrm rot="0">
            <a:off x="386842" y="9442938"/>
            <a:ext cx="16994423" cy="745490"/>
          </a:xfrm>
          <a:prstGeom prst="rect">
            <a:avLst/>
          </a:prstGeom>
        </p:spPr>
        <p:txBody>
          <a:bodyPr anchor="t" rtlCol="false" tIns="0" lIns="0" bIns="0" rIns="0">
            <a:spAutoFit/>
          </a:bodyPr>
          <a:lstStyle/>
          <a:p>
            <a:pPr algn="l">
              <a:lnSpc>
                <a:spcPts val="1960"/>
              </a:lnSpc>
            </a:pPr>
            <a:r>
              <a:rPr lang="en-US" sz="1400">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sp>
        <p:nvSpPr>
          <p:cNvPr name="TextBox 29" id="29"/>
          <p:cNvSpPr txBox="true"/>
          <p:nvPr/>
        </p:nvSpPr>
        <p:spPr>
          <a:xfrm rot="0">
            <a:off x="11841034" y="7722331"/>
            <a:ext cx="3738711" cy="415291"/>
          </a:xfrm>
          <a:prstGeom prst="rect">
            <a:avLst/>
          </a:prstGeom>
        </p:spPr>
        <p:txBody>
          <a:bodyPr anchor="t" rtlCol="false" tIns="0" lIns="0" bIns="0" rIns="0">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9061220" cy="1223447"/>
            <a:chOff x="0" y="0"/>
            <a:chExt cx="12081626" cy="1631262"/>
          </a:xfrm>
        </p:grpSpPr>
        <p:grpSp>
          <p:nvGrpSpPr>
            <p:cNvPr name="Group 28" id="28"/>
            <p:cNvGrpSpPr/>
            <p:nvPr/>
          </p:nvGrpSpPr>
          <p:grpSpPr>
            <a:xfrm rot="0">
              <a:off x="0" y="0"/>
              <a:ext cx="12081626" cy="1631262"/>
              <a:chOff x="0" y="0"/>
              <a:chExt cx="2386494" cy="322225"/>
            </a:xfrm>
          </p:grpSpPr>
          <p:sp>
            <p:nvSpPr>
              <p:cNvPr name="Freeform 29" id="29"/>
              <p:cNvSpPr/>
              <p:nvPr/>
            </p:nvSpPr>
            <p:spPr>
              <a:xfrm flipH="false" flipV="false" rot="0">
                <a:off x="0" y="0"/>
                <a:ext cx="2386494" cy="322225"/>
              </a:xfrm>
              <a:custGeom>
                <a:avLst/>
                <a:gdLst/>
                <a:ahLst/>
                <a:cxnLst/>
                <a:rect r="r" b="b" t="t" l="l"/>
                <a:pathLst>
                  <a:path h="322225" w="2386494">
                    <a:moveTo>
                      <a:pt x="2183294" y="0"/>
                    </a:moveTo>
                    <a:cubicBezTo>
                      <a:pt x="2295518" y="0"/>
                      <a:pt x="2386494" y="72132"/>
                      <a:pt x="2386494" y="161112"/>
                    </a:cubicBezTo>
                    <a:cubicBezTo>
                      <a:pt x="2386494" y="250092"/>
                      <a:pt x="2295518" y="322225"/>
                      <a:pt x="2183294"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386494"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459573" y="25479"/>
              <a:ext cx="11162480"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More About Medicaid</a:t>
              </a:r>
            </a:p>
          </p:txBody>
        </p:sp>
      </p:grpSp>
      <p:sp>
        <p:nvSpPr>
          <p:cNvPr name="TextBox 32" id="32"/>
          <p:cNvSpPr txBox="true"/>
          <p:nvPr/>
        </p:nvSpPr>
        <p:spPr>
          <a:xfrm rot="0">
            <a:off x="1945955" y="2539056"/>
            <a:ext cx="5039820"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What Does </a:t>
            </a:r>
          </a:p>
          <a:p>
            <a:pPr algn="ctr">
              <a:lnSpc>
                <a:spcPts val="5520"/>
              </a:lnSpc>
            </a:pPr>
            <a:r>
              <a:rPr lang="en-US" sz="4800">
                <a:solidFill>
                  <a:srgbClr val="000000"/>
                </a:solidFill>
                <a:latin typeface="Ubuntu"/>
                <a:ea typeface="Ubuntu"/>
                <a:cs typeface="Ubuntu"/>
                <a:sym typeface="Ubuntu"/>
              </a:rPr>
              <a:t>Medicaid Cover?</a:t>
            </a:r>
          </a:p>
        </p:txBody>
      </p:sp>
      <p:sp>
        <p:nvSpPr>
          <p:cNvPr name="Freeform 33" id="33"/>
          <p:cNvSpPr/>
          <p:nvPr/>
        </p:nvSpPr>
        <p:spPr>
          <a:xfrm flipH="false" flipV="false" rot="0">
            <a:off x="8545158" y="2512744"/>
            <a:ext cx="8600730" cy="5719485"/>
          </a:xfrm>
          <a:custGeom>
            <a:avLst/>
            <a:gdLst/>
            <a:ahLst/>
            <a:cxnLst/>
            <a:rect r="r" b="b" t="t" l="l"/>
            <a:pathLst>
              <a:path h="5719485" w="8600730">
                <a:moveTo>
                  <a:pt x="0" y="0"/>
                </a:moveTo>
                <a:lnTo>
                  <a:pt x="8600730" y="0"/>
                </a:lnTo>
                <a:lnTo>
                  <a:pt x="8600730" y="5719485"/>
                </a:lnTo>
                <a:lnTo>
                  <a:pt x="0" y="5719485"/>
                </a:lnTo>
                <a:lnTo>
                  <a:pt x="0" y="0"/>
                </a:lnTo>
                <a:close/>
              </a:path>
            </a:pathLst>
          </a:custGeom>
          <a:blipFill>
            <a:blip r:embed="rId5"/>
            <a:stretch>
              <a:fillRect l="0" t="0" r="0" b="0"/>
            </a:stretch>
          </a:blipFill>
        </p:spPr>
      </p:sp>
      <p:sp>
        <p:nvSpPr>
          <p:cNvPr name="TextBox 34" id="34"/>
          <p:cNvSpPr txBox="true"/>
          <p:nvPr/>
        </p:nvSpPr>
        <p:spPr>
          <a:xfrm rot="0">
            <a:off x="9251488" y="3613110"/>
            <a:ext cx="7188071" cy="3385404"/>
          </a:xfrm>
          <a:prstGeom prst="rect">
            <a:avLst/>
          </a:prstGeom>
        </p:spPr>
        <p:txBody>
          <a:bodyPr anchor="t" rtlCol="false" tIns="0" lIns="0" bIns="0" rIns="0">
            <a:spAutoFit/>
          </a:bodyPr>
          <a:lstStyle/>
          <a:p>
            <a:pPr algn="ctr">
              <a:lnSpc>
                <a:spcPts val="5425"/>
              </a:lnSpc>
            </a:pPr>
            <a:r>
              <a:rPr lang="en-US" sz="3617">
                <a:solidFill>
                  <a:srgbClr val="000000"/>
                </a:solidFill>
                <a:latin typeface="Ubuntu"/>
                <a:ea typeface="Ubuntu"/>
                <a:cs typeface="Ubuntu"/>
                <a:sym typeface="Ubuntu"/>
              </a:rPr>
              <a:t>Medicaid is extra important </a:t>
            </a:r>
          </a:p>
          <a:p>
            <a:pPr algn="ctr">
              <a:lnSpc>
                <a:spcPts val="5425"/>
              </a:lnSpc>
            </a:pPr>
            <a:r>
              <a:rPr lang="en-US" sz="3617">
                <a:solidFill>
                  <a:srgbClr val="000000"/>
                </a:solidFill>
                <a:latin typeface="Ubuntu"/>
                <a:ea typeface="Ubuntu"/>
                <a:cs typeface="Ubuntu"/>
                <a:sym typeface="Ubuntu"/>
              </a:rPr>
              <a:t>for people with disabilities, </a:t>
            </a:r>
          </a:p>
          <a:p>
            <a:pPr algn="ctr">
              <a:lnSpc>
                <a:spcPts val="5425"/>
              </a:lnSpc>
            </a:pPr>
            <a:r>
              <a:rPr lang="en-US" sz="3617">
                <a:solidFill>
                  <a:srgbClr val="000000"/>
                </a:solidFill>
                <a:latin typeface="Ubuntu"/>
                <a:ea typeface="Ubuntu"/>
                <a:cs typeface="Ubuntu"/>
                <a:sym typeface="Ubuntu"/>
              </a:rPr>
              <a:t>because it pays for </a:t>
            </a:r>
            <a:r>
              <a:rPr lang="en-US" sz="3617" u="sng">
                <a:solidFill>
                  <a:srgbClr val="004AAD"/>
                </a:solidFill>
                <a:latin typeface="Ubuntu Bold"/>
                <a:ea typeface="Ubuntu Bold"/>
                <a:cs typeface="Ubuntu Bold"/>
                <a:sym typeface="Ubuntu Bold"/>
                <a:hlinkClick r:id="rId6" tooltip="https://www.medicaid.gov/medicaid/home-community-based-services/index.html"/>
              </a:rPr>
              <a:t>h</a:t>
            </a:r>
            <a:r>
              <a:rPr lang="en-US" sz="3617" u="sng">
                <a:solidFill>
                  <a:srgbClr val="004AAD"/>
                </a:solidFill>
                <a:latin typeface="Ubuntu Bold"/>
                <a:ea typeface="Ubuntu Bold"/>
                <a:cs typeface="Ubuntu Bold"/>
                <a:sym typeface="Ubuntu Bold"/>
                <a:hlinkClick r:id="rId7" tooltip="https://www.medicaid.gov/medicaid/home-community-based-services/index.html"/>
              </a:rPr>
              <a:t>ome and community-based services</a:t>
            </a:r>
            <a:r>
              <a:rPr lang="en-US" sz="3617">
                <a:solidFill>
                  <a:srgbClr val="000000"/>
                </a:solidFill>
                <a:latin typeface="Ubuntu"/>
                <a:ea typeface="Ubuntu"/>
                <a:cs typeface="Ubuntu"/>
                <a:sym typeface="Ubuntu"/>
              </a:rPr>
              <a:t> (HCBS)</a:t>
            </a:r>
          </a:p>
        </p:txBody>
      </p:sp>
      <p:sp>
        <p:nvSpPr>
          <p:cNvPr name="Freeform 35" id="35"/>
          <p:cNvSpPr/>
          <p:nvPr/>
        </p:nvSpPr>
        <p:spPr>
          <a:xfrm flipH="false" flipV="false" rot="0">
            <a:off x="2982219" y="4820078"/>
            <a:ext cx="2967293" cy="2967293"/>
          </a:xfrm>
          <a:custGeom>
            <a:avLst/>
            <a:gdLst/>
            <a:ahLst/>
            <a:cxnLst/>
            <a:rect r="r" b="b" t="t" l="l"/>
            <a:pathLst>
              <a:path h="2967293" w="2967293">
                <a:moveTo>
                  <a:pt x="0" y="0"/>
                </a:moveTo>
                <a:lnTo>
                  <a:pt x="2967293" y="0"/>
                </a:lnTo>
                <a:lnTo>
                  <a:pt x="2967293" y="2967293"/>
                </a:lnTo>
                <a:lnTo>
                  <a:pt x="0" y="2967293"/>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6738566" cy="1223447"/>
            <a:chOff x="0" y="0"/>
            <a:chExt cx="8984755" cy="1631262"/>
          </a:xfrm>
        </p:grpSpPr>
        <p:grpSp>
          <p:nvGrpSpPr>
            <p:cNvPr name="Group 28" id="28"/>
            <p:cNvGrpSpPr/>
            <p:nvPr/>
          </p:nvGrpSpPr>
          <p:grpSpPr>
            <a:xfrm rot="0">
              <a:off x="0" y="0"/>
              <a:ext cx="8984755" cy="1631262"/>
              <a:chOff x="0" y="0"/>
              <a:chExt cx="1774766" cy="322225"/>
            </a:xfrm>
          </p:grpSpPr>
          <p:sp>
            <p:nvSpPr>
              <p:cNvPr name="Freeform 29" id="29"/>
              <p:cNvSpPr/>
              <p:nvPr/>
            </p:nvSpPr>
            <p:spPr>
              <a:xfrm flipH="false" flipV="false" rot="0">
                <a:off x="0" y="0"/>
                <a:ext cx="1774766" cy="322225"/>
              </a:xfrm>
              <a:custGeom>
                <a:avLst/>
                <a:gdLst/>
                <a:ahLst/>
                <a:cxnLst/>
                <a:rect r="r" b="b" t="t" l="l"/>
                <a:pathLst>
                  <a:path h="322225" w="1774766">
                    <a:moveTo>
                      <a:pt x="1571566" y="0"/>
                    </a:moveTo>
                    <a:cubicBezTo>
                      <a:pt x="1683791" y="0"/>
                      <a:pt x="1774766" y="72132"/>
                      <a:pt x="1774766" y="161112"/>
                    </a:cubicBezTo>
                    <a:cubicBezTo>
                      <a:pt x="1774766" y="250092"/>
                      <a:pt x="1683791" y="322225"/>
                      <a:pt x="1571566"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1774766"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341771" y="25479"/>
              <a:ext cx="8301213"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Other Services</a:t>
              </a:r>
            </a:p>
          </p:txBody>
        </p:sp>
      </p:grpSp>
      <p:sp>
        <p:nvSpPr>
          <p:cNvPr name="Freeform 32" id="32"/>
          <p:cNvSpPr/>
          <p:nvPr/>
        </p:nvSpPr>
        <p:spPr>
          <a:xfrm flipH="false" flipV="false" rot="0">
            <a:off x="12871510" y="3070779"/>
            <a:ext cx="2045989" cy="1909225"/>
          </a:xfrm>
          <a:custGeom>
            <a:avLst/>
            <a:gdLst/>
            <a:ahLst/>
            <a:cxnLst/>
            <a:rect r="r" b="b" t="t" l="l"/>
            <a:pathLst>
              <a:path h="1909225" w="2045989">
                <a:moveTo>
                  <a:pt x="0" y="0"/>
                </a:moveTo>
                <a:lnTo>
                  <a:pt x="2045989" y="0"/>
                </a:lnTo>
                <a:lnTo>
                  <a:pt x="2045989" y="1909225"/>
                </a:lnTo>
                <a:lnTo>
                  <a:pt x="0" y="1909225"/>
                </a:lnTo>
                <a:lnTo>
                  <a:pt x="0" y="0"/>
                </a:lnTo>
                <a:close/>
              </a:path>
            </a:pathLst>
          </a:custGeom>
          <a:blipFill>
            <a:blip r:embed="rId5"/>
            <a:stretch>
              <a:fillRect l="0" t="0" r="0" b="0"/>
            </a:stretch>
          </a:blipFill>
        </p:spPr>
      </p:sp>
      <p:sp>
        <p:nvSpPr>
          <p:cNvPr name="Freeform 33" id="33"/>
          <p:cNvSpPr/>
          <p:nvPr/>
        </p:nvSpPr>
        <p:spPr>
          <a:xfrm flipH="false" flipV="false" rot="0">
            <a:off x="2742019" y="3070779"/>
            <a:ext cx="5328615" cy="1909225"/>
          </a:xfrm>
          <a:custGeom>
            <a:avLst/>
            <a:gdLst/>
            <a:ahLst/>
            <a:cxnLst/>
            <a:rect r="r" b="b" t="t" l="l"/>
            <a:pathLst>
              <a:path h="1909225" w="5328615">
                <a:moveTo>
                  <a:pt x="0" y="0"/>
                </a:moveTo>
                <a:lnTo>
                  <a:pt x="5328615" y="0"/>
                </a:lnTo>
                <a:lnTo>
                  <a:pt x="5328615" y="1909225"/>
                </a:lnTo>
                <a:lnTo>
                  <a:pt x="0" y="1909225"/>
                </a:lnTo>
                <a:lnTo>
                  <a:pt x="0" y="0"/>
                </a:lnTo>
                <a:close/>
              </a:path>
            </a:pathLst>
          </a:custGeom>
          <a:blipFill>
            <a:blip r:embed="rId6"/>
            <a:stretch>
              <a:fillRect l="0" t="0" r="0" b="0"/>
            </a:stretch>
          </a:blipFill>
        </p:spPr>
      </p:sp>
      <p:sp>
        <p:nvSpPr>
          <p:cNvPr name="TextBox 34" id="34"/>
          <p:cNvSpPr txBox="true"/>
          <p:nvPr/>
        </p:nvSpPr>
        <p:spPr>
          <a:xfrm rot="0">
            <a:off x="10936280" y="5378766"/>
            <a:ext cx="5916450"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Supplemental </a:t>
            </a:r>
          </a:p>
          <a:p>
            <a:pPr algn="ctr">
              <a:lnSpc>
                <a:spcPts val="5520"/>
              </a:lnSpc>
            </a:pPr>
            <a:r>
              <a:rPr lang="en-US" sz="4800">
                <a:solidFill>
                  <a:srgbClr val="000000"/>
                </a:solidFill>
                <a:latin typeface="Ubuntu"/>
                <a:ea typeface="Ubuntu"/>
                <a:cs typeface="Ubuntu"/>
                <a:sym typeface="Ubuntu"/>
              </a:rPr>
              <a:t>Security Income (SSI)</a:t>
            </a:r>
          </a:p>
        </p:txBody>
      </p:sp>
      <p:sp>
        <p:nvSpPr>
          <p:cNvPr name="TextBox 35" id="35"/>
          <p:cNvSpPr txBox="true"/>
          <p:nvPr/>
        </p:nvSpPr>
        <p:spPr>
          <a:xfrm rot="0">
            <a:off x="1883259" y="5378766"/>
            <a:ext cx="7046135"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Developmental Disability </a:t>
            </a:r>
          </a:p>
          <a:p>
            <a:pPr algn="ctr">
              <a:lnSpc>
                <a:spcPts val="5520"/>
              </a:lnSpc>
            </a:pPr>
            <a:r>
              <a:rPr lang="en-US" sz="4800">
                <a:solidFill>
                  <a:srgbClr val="000000"/>
                </a:solidFill>
                <a:latin typeface="Ubuntu"/>
                <a:ea typeface="Ubuntu"/>
                <a:cs typeface="Ubuntu"/>
                <a:sym typeface="Ubuntu"/>
              </a:rPr>
              <a:t>State Services</a:t>
            </a:r>
          </a:p>
        </p:txBody>
      </p:sp>
      <p:grpSp>
        <p:nvGrpSpPr>
          <p:cNvPr name="Group 36" id="36"/>
          <p:cNvGrpSpPr/>
          <p:nvPr/>
        </p:nvGrpSpPr>
        <p:grpSpPr>
          <a:xfrm rot="0">
            <a:off x="1594453" y="7807959"/>
            <a:ext cx="15664847" cy="1450341"/>
            <a:chOff x="0" y="0"/>
            <a:chExt cx="20886463" cy="1933787"/>
          </a:xfrm>
        </p:grpSpPr>
        <p:sp>
          <p:nvSpPr>
            <p:cNvPr name="Freeform 37" id="37"/>
            <p:cNvSpPr/>
            <p:nvPr/>
          </p:nvSpPr>
          <p:spPr>
            <a:xfrm flipH="false" flipV="false" rot="0">
              <a:off x="0" y="0"/>
              <a:ext cx="1933787" cy="1933787"/>
            </a:xfrm>
            <a:custGeom>
              <a:avLst/>
              <a:gdLst/>
              <a:ahLst/>
              <a:cxnLst/>
              <a:rect r="r" b="b" t="t" l="l"/>
              <a:pathLst>
                <a:path h="1933787" w="1933787">
                  <a:moveTo>
                    <a:pt x="0" y="0"/>
                  </a:moveTo>
                  <a:lnTo>
                    <a:pt x="1933787" y="0"/>
                  </a:lnTo>
                  <a:lnTo>
                    <a:pt x="1933787" y="1933787"/>
                  </a:lnTo>
                  <a:lnTo>
                    <a:pt x="0" y="193378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38" id="38"/>
            <p:cNvSpPr txBox="true"/>
            <p:nvPr/>
          </p:nvSpPr>
          <p:spPr>
            <a:xfrm rot="0">
              <a:off x="3066511" y="189231"/>
              <a:ext cx="14753441" cy="1744557"/>
            </a:xfrm>
            <a:prstGeom prst="rect">
              <a:avLst/>
            </a:prstGeom>
          </p:spPr>
          <p:txBody>
            <a:bodyPr anchor="t" rtlCol="false" tIns="0" lIns="0" bIns="0" rIns="0">
              <a:spAutoFit/>
            </a:bodyPr>
            <a:lstStyle/>
            <a:p>
              <a:pPr algn="ctr">
                <a:lnSpc>
                  <a:spcPts val="5319"/>
                </a:lnSpc>
              </a:pPr>
              <a:r>
                <a:rPr lang="en-US" sz="3799">
                  <a:solidFill>
                    <a:srgbClr val="000000"/>
                  </a:solidFill>
                  <a:latin typeface="Ubuntu"/>
                  <a:ea typeface="Ubuntu"/>
                  <a:cs typeface="Ubuntu"/>
                  <a:sym typeface="Ubuntu"/>
                </a:rPr>
                <a:t>Don’t  forget you’ll need a </a:t>
              </a:r>
              <a:r>
                <a:rPr lang="en-US" sz="3799">
                  <a:solidFill>
                    <a:srgbClr val="000000"/>
                  </a:solidFill>
                  <a:latin typeface="Ubuntu Bold"/>
                  <a:ea typeface="Ubuntu Bold"/>
                  <a:cs typeface="Ubuntu Bold"/>
                  <a:sym typeface="Ubuntu Bold"/>
                </a:rPr>
                <a:t>documented diagnosis</a:t>
              </a:r>
              <a:r>
                <a:rPr lang="en-US" sz="3799">
                  <a:solidFill>
                    <a:srgbClr val="000000"/>
                  </a:solidFill>
                  <a:latin typeface="Ubuntu"/>
                  <a:ea typeface="Ubuntu"/>
                  <a:cs typeface="Ubuntu"/>
                  <a:sym typeface="Ubuntu"/>
                </a:rPr>
                <a:t> </a:t>
              </a:r>
            </a:p>
            <a:p>
              <a:pPr algn="ctr">
                <a:lnSpc>
                  <a:spcPts val="5319"/>
                </a:lnSpc>
              </a:pPr>
              <a:r>
                <a:rPr lang="en-US" sz="3799">
                  <a:solidFill>
                    <a:srgbClr val="000000"/>
                  </a:solidFill>
                  <a:latin typeface="Ubuntu"/>
                  <a:ea typeface="Ubuntu"/>
                  <a:cs typeface="Ubuntu"/>
                  <a:sym typeface="Ubuntu"/>
                </a:rPr>
                <a:t>from your provider to access most services. </a:t>
              </a:r>
            </a:p>
          </p:txBody>
        </p:sp>
        <p:sp>
          <p:nvSpPr>
            <p:cNvPr name="Freeform 39" id="39"/>
            <p:cNvSpPr/>
            <p:nvPr/>
          </p:nvSpPr>
          <p:spPr>
            <a:xfrm flipH="false" flipV="false" rot="0">
              <a:off x="18952676" y="0"/>
              <a:ext cx="1933787" cy="1933787"/>
            </a:xfrm>
            <a:custGeom>
              <a:avLst/>
              <a:gdLst/>
              <a:ahLst/>
              <a:cxnLst/>
              <a:rect r="r" b="b" t="t" l="l"/>
              <a:pathLst>
                <a:path h="1933787" w="1933787">
                  <a:moveTo>
                    <a:pt x="0" y="0"/>
                  </a:moveTo>
                  <a:lnTo>
                    <a:pt x="1933787" y="0"/>
                  </a:lnTo>
                  <a:lnTo>
                    <a:pt x="1933787" y="1933787"/>
                  </a:lnTo>
                  <a:lnTo>
                    <a:pt x="0" y="1933787"/>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0563057" cy="1223447"/>
            <a:chOff x="0" y="0"/>
            <a:chExt cx="14084076" cy="1631262"/>
          </a:xfrm>
        </p:grpSpPr>
        <p:grpSp>
          <p:nvGrpSpPr>
            <p:cNvPr name="Group 28" id="28"/>
            <p:cNvGrpSpPr/>
            <p:nvPr/>
          </p:nvGrpSpPr>
          <p:grpSpPr>
            <a:xfrm rot="0">
              <a:off x="0" y="0"/>
              <a:ext cx="14084076" cy="1631262"/>
              <a:chOff x="0" y="0"/>
              <a:chExt cx="2782040" cy="322225"/>
            </a:xfrm>
          </p:grpSpPr>
          <p:sp>
            <p:nvSpPr>
              <p:cNvPr name="Freeform 29" id="29"/>
              <p:cNvSpPr/>
              <p:nvPr/>
            </p:nvSpPr>
            <p:spPr>
              <a:xfrm flipH="false" flipV="false" rot="0">
                <a:off x="0" y="0"/>
                <a:ext cx="2782040" cy="322225"/>
              </a:xfrm>
              <a:custGeom>
                <a:avLst/>
                <a:gdLst/>
                <a:ahLst/>
                <a:cxnLst/>
                <a:rect r="r" b="b" t="t" l="l"/>
                <a:pathLst>
                  <a:path h="322225" w="2782040">
                    <a:moveTo>
                      <a:pt x="2578840" y="0"/>
                    </a:moveTo>
                    <a:cubicBezTo>
                      <a:pt x="2691064" y="0"/>
                      <a:pt x="2782040" y="72132"/>
                      <a:pt x="2782040" y="161112"/>
                    </a:cubicBezTo>
                    <a:cubicBezTo>
                      <a:pt x="2782040" y="250092"/>
                      <a:pt x="2691064" y="322225"/>
                      <a:pt x="2578840"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782040"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535744" y="25479"/>
              <a:ext cx="13012587" cy="1437428"/>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Insurance Card Examples</a:t>
              </a:r>
            </a:p>
          </p:txBody>
        </p:sp>
      </p:grpSp>
      <p:sp>
        <p:nvSpPr>
          <p:cNvPr name="TextBox 32" id="32"/>
          <p:cNvSpPr txBox="true"/>
          <p:nvPr/>
        </p:nvSpPr>
        <p:spPr>
          <a:xfrm rot="0">
            <a:off x="1270954" y="4522370"/>
            <a:ext cx="3121736" cy="641985"/>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2. Member ID</a:t>
            </a:r>
          </a:p>
        </p:txBody>
      </p:sp>
      <p:sp>
        <p:nvSpPr>
          <p:cNvPr name="TextBox 33" id="33"/>
          <p:cNvSpPr txBox="true"/>
          <p:nvPr/>
        </p:nvSpPr>
        <p:spPr>
          <a:xfrm rot="0">
            <a:off x="12766344" y="2742317"/>
            <a:ext cx="4700500" cy="641985"/>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5. Group Number or ID</a:t>
            </a:r>
          </a:p>
        </p:txBody>
      </p:sp>
      <p:sp>
        <p:nvSpPr>
          <p:cNvPr name="TextBox 34" id="34"/>
          <p:cNvSpPr txBox="true"/>
          <p:nvPr/>
        </p:nvSpPr>
        <p:spPr>
          <a:xfrm rot="0">
            <a:off x="1270954" y="2839131"/>
            <a:ext cx="4936149" cy="641985"/>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1. Member/Subscriber</a:t>
            </a:r>
          </a:p>
        </p:txBody>
      </p:sp>
      <p:sp>
        <p:nvSpPr>
          <p:cNvPr name="TextBox 35" id="35"/>
          <p:cNvSpPr txBox="true"/>
          <p:nvPr/>
        </p:nvSpPr>
        <p:spPr>
          <a:xfrm rot="0">
            <a:off x="1270954" y="6297830"/>
            <a:ext cx="5225915" cy="641985"/>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3. Primary Care Provider</a:t>
            </a:r>
          </a:p>
        </p:txBody>
      </p:sp>
      <p:sp>
        <p:nvSpPr>
          <p:cNvPr name="TextBox 36" id="36"/>
          <p:cNvSpPr txBox="true"/>
          <p:nvPr/>
        </p:nvSpPr>
        <p:spPr>
          <a:xfrm rot="0">
            <a:off x="1270954" y="8338944"/>
            <a:ext cx="4167949" cy="641985"/>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4. Other Members</a:t>
            </a:r>
          </a:p>
        </p:txBody>
      </p:sp>
      <p:grpSp>
        <p:nvGrpSpPr>
          <p:cNvPr name="Group 37" id="37"/>
          <p:cNvGrpSpPr/>
          <p:nvPr/>
        </p:nvGrpSpPr>
        <p:grpSpPr>
          <a:xfrm rot="0">
            <a:off x="6292949" y="6124350"/>
            <a:ext cx="6236153" cy="3435736"/>
            <a:chOff x="0" y="0"/>
            <a:chExt cx="8314870" cy="4580981"/>
          </a:xfrm>
        </p:grpSpPr>
        <p:sp>
          <p:nvSpPr>
            <p:cNvPr name="Freeform 38" id="38"/>
            <p:cNvSpPr/>
            <p:nvPr/>
          </p:nvSpPr>
          <p:spPr>
            <a:xfrm flipH="false" flipV="false" rot="0">
              <a:off x="0" y="0"/>
              <a:ext cx="8314870" cy="4580981"/>
            </a:xfrm>
            <a:custGeom>
              <a:avLst/>
              <a:gdLst/>
              <a:ahLst/>
              <a:cxnLst/>
              <a:rect r="r" b="b" t="t" l="l"/>
              <a:pathLst>
                <a:path h="4580981" w="8314870">
                  <a:moveTo>
                    <a:pt x="0" y="0"/>
                  </a:moveTo>
                  <a:lnTo>
                    <a:pt x="8314870" y="0"/>
                  </a:lnTo>
                  <a:lnTo>
                    <a:pt x="8314870" y="4580981"/>
                  </a:lnTo>
                  <a:lnTo>
                    <a:pt x="0" y="4580981"/>
                  </a:lnTo>
                  <a:lnTo>
                    <a:pt x="0" y="0"/>
                  </a:lnTo>
                  <a:close/>
                </a:path>
              </a:pathLst>
            </a:custGeom>
            <a:blipFill>
              <a:blip r:embed="rId5"/>
              <a:stretch>
                <a:fillRect l="-11260" t="-20437" r="-10275" b="-88026"/>
              </a:stretch>
            </a:blipFill>
          </p:spPr>
        </p:sp>
        <p:grpSp>
          <p:nvGrpSpPr>
            <p:cNvPr name="Group 39" id="39"/>
            <p:cNvGrpSpPr/>
            <p:nvPr/>
          </p:nvGrpSpPr>
          <p:grpSpPr>
            <a:xfrm rot="0">
              <a:off x="69333" y="1222167"/>
              <a:ext cx="599894" cy="599894"/>
              <a:chOff x="0" y="0"/>
              <a:chExt cx="812800" cy="812800"/>
            </a:xfrm>
          </p:grpSpPr>
          <p:sp>
            <p:nvSpPr>
              <p:cNvPr name="Freeform 40" id="4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41" id="41"/>
              <p:cNvSpPr txBox="true"/>
              <p:nvPr/>
            </p:nvSpPr>
            <p:spPr>
              <a:xfrm>
                <a:off x="76200" y="28575"/>
                <a:ext cx="660400" cy="708025"/>
              </a:xfrm>
              <a:prstGeom prst="rect">
                <a:avLst/>
              </a:prstGeom>
            </p:spPr>
            <p:txBody>
              <a:bodyPr anchor="ctr" rtlCol="false" tIns="50800" lIns="50800" bIns="50800" rIns="50800"/>
              <a:lstStyle/>
              <a:p>
                <a:pPr algn="ctr">
                  <a:lnSpc>
                    <a:spcPts val="2239"/>
                  </a:lnSpc>
                </a:pPr>
                <a:r>
                  <a:rPr lang="en-US" sz="1599">
                    <a:solidFill>
                      <a:srgbClr val="FFFFFF"/>
                    </a:solidFill>
                    <a:latin typeface="Ubuntu Bold"/>
                    <a:ea typeface="Ubuntu Bold"/>
                    <a:cs typeface="Ubuntu Bold"/>
                    <a:sym typeface="Ubuntu Bold"/>
                  </a:rPr>
                  <a:t>1</a:t>
                </a:r>
              </a:p>
            </p:txBody>
          </p:sp>
        </p:grpSp>
        <p:grpSp>
          <p:nvGrpSpPr>
            <p:cNvPr name="Group 42" id="42"/>
            <p:cNvGrpSpPr/>
            <p:nvPr/>
          </p:nvGrpSpPr>
          <p:grpSpPr>
            <a:xfrm rot="0">
              <a:off x="69333" y="1899229"/>
              <a:ext cx="599894" cy="599894"/>
              <a:chOff x="0" y="0"/>
              <a:chExt cx="812800" cy="812800"/>
            </a:xfrm>
          </p:grpSpPr>
          <p:sp>
            <p:nvSpPr>
              <p:cNvPr name="Freeform 43" id="4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44" id="44"/>
              <p:cNvSpPr txBox="true"/>
              <p:nvPr/>
            </p:nvSpPr>
            <p:spPr>
              <a:xfrm>
                <a:off x="76200" y="28575"/>
                <a:ext cx="660400" cy="708025"/>
              </a:xfrm>
              <a:prstGeom prst="rect">
                <a:avLst/>
              </a:prstGeom>
            </p:spPr>
            <p:txBody>
              <a:bodyPr anchor="ctr" rtlCol="false" tIns="50800" lIns="50800" bIns="50800" rIns="50800"/>
              <a:lstStyle/>
              <a:p>
                <a:pPr algn="ctr">
                  <a:lnSpc>
                    <a:spcPts val="2239"/>
                  </a:lnSpc>
                </a:pPr>
                <a:r>
                  <a:rPr lang="en-US" sz="1599">
                    <a:solidFill>
                      <a:srgbClr val="FFFFFF"/>
                    </a:solidFill>
                    <a:latin typeface="Ubuntu Bold"/>
                    <a:ea typeface="Ubuntu Bold"/>
                    <a:cs typeface="Ubuntu Bold"/>
                    <a:sym typeface="Ubuntu Bold"/>
                  </a:rPr>
                  <a:t>2</a:t>
                </a:r>
              </a:p>
            </p:txBody>
          </p:sp>
        </p:grpSp>
        <p:grpSp>
          <p:nvGrpSpPr>
            <p:cNvPr name="Group 45" id="45"/>
            <p:cNvGrpSpPr/>
            <p:nvPr/>
          </p:nvGrpSpPr>
          <p:grpSpPr>
            <a:xfrm rot="0">
              <a:off x="69333" y="2844800"/>
              <a:ext cx="599894" cy="599894"/>
              <a:chOff x="0" y="0"/>
              <a:chExt cx="812800" cy="812800"/>
            </a:xfrm>
          </p:grpSpPr>
          <p:sp>
            <p:nvSpPr>
              <p:cNvPr name="Freeform 46" id="4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47" id="47"/>
              <p:cNvSpPr txBox="true"/>
              <p:nvPr/>
            </p:nvSpPr>
            <p:spPr>
              <a:xfrm>
                <a:off x="76200" y="28575"/>
                <a:ext cx="660400" cy="708025"/>
              </a:xfrm>
              <a:prstGeom prst="rect">
                <a:avLst/>
              </a:prstGeom>
            </p:spPr>
            <p:txBody>
              <a:bodyPr anchor="ctr" rtlCol="false" tIns="50800" lIns="50800" bIns="50800" rIns="50800"/>
              <a:lstStyle/>
              <a:p>
                <a:pPr algn="ctr">
                  <a:lnSpc>
                    <a:spcPts val="2239"/>
                  </a:lnSpc>
                </a:pPr>
                <a:r>
                  <a:rPr lang="en-US" sz="1599">
                    <a:solidFill>
                      <a:srgbClr val="FFFFFF"/>
                    </a:solidFill>
                    <a:latin typeface="Ubuntu Bold"/>
                    <a:ea typeface="Ubuntu Bold"/>
                    <a:cs typeface="Ubuntu Bold"/>
                    <a:sym typeface="Ubuntu Bold"/>
                  </a:rPr>
                  <a:t>4</a:t>
                </a:r>
              </a:p>
            </p:txBody>
          </p:sp>
        </p:grpSp>
        <p:grpSp>
          <p:nvGrpSpPr>
            <p:cNvPr name="Group 48" id="48"/>
            <p:cNvGrpSpPr/>
            <p:nvPr/>
          </p:nvGrpSpPr>
          <p:grpSpPr>
            <a:xfrm rot="0">
              <a:off x="4328245" y="1222167"/>
              <a:ext cx="599894" cy="599894"/>
              <a:chOff x="0" y="0"/>
              <a:chExt cx="812800" cy="812800"/>
            </a:xfrm>
          </p:grpSpPr>
          <p:sp>
            <p:nvSpPr>
              <p:cNvPr name="Freeform 49" id="4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50" id="50"/>
              <p:cNvSpPr txBox="true"/>
              <p:nvPr/>
            </p:nvSpPr>
            <p:spPr>
              <a:xfrm>
                <a:off x="76200" y="28575"/>
                <a:ext cx="660400" cy="708025"/>
              </a:xfrm>
              <a:prstGeom prst="rect">
                <a:avLst/>
              </a:prstGeom>
            </p:spPr>
            <p:txBody>
              <a:bodyPr anchor="ctr" rtlCol="false" tIns="50800" lIns="50800" bIns="50800" rIns="50800"/>
              <a:lstStyle/>
              <a:p>
                <a:pPr algn="ctr">
                  <a:lnSpc>
                    <a:spcPts val="2239"/>
                  </a:lnSpc>
                </a:pPr>
                <a:r>
                  <a:rPr lang="en-US" sz="1599">
                    <a:solidFill>
                      <a:srgbClr val="FFFFFF"/>
                    </a:solidFill>
                    <a:latin typeface="Ubuntu Bold"/>
                    <a:ea typeface="Ubuntu Bold"/>
                    <a:cs typeface="Ubuntu Bold"/>
                    <a:sym typeface="Ubuntu Bold"/>
                  </a:rPr>
                  <a:t>5</a:t>
                </a:r>
              </a:p>
            </p:txBody>
          </p:sp>
        </p:grpSp>
        <p:grpSp>
          <p:nvGrpSpPr>
            <p:cNvPr name="Group 51" id="51"/>
            <p:cNvGrpSpPr/>
            <p:nvPr/>
          </p:nvGrpSpPr>
          <p:grpSpPr>
            <a:xfrm rot="0">
              <a:off x="4328245" y="1899229"/>
              <a:ext cx="599894" cy="599894"/>
              <a:chOff x="0" y="0"/>
              <a:chExt cx="812800" cy="812800"/>
            </a:xfrm>
          </p:grpSpPr>
          <p:sp>
            <p:nvSpPr>
              <p:cNvPr name="Freeform 52" id="5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53" id="53"/>
              <p:cNvSpPr txBox="true"/>
              <p:nvPr/>
            </p:nvSpPr>
            <p:spPr>
              <a:xfrm>
                <a:off x="76200" y="28575"/>
                <a:ext cx="660400" cy="708025"/>
              </a:xfrm>
              <a:prstGeom prst="rect">
                <a:avLst/>
              </a:prstGeom>
            </p:spPr>
            <p:txBody>
              <a:bodyPr anchor="ctr" rtlCol="false" tIns="50800" lIns="50800" bIns="50800" rIns="50800"/>
              <a:lstStyle/>
              <a:p>
                <a:pPr algn="ctr">
                  <a:lnSpc>
                    <a:spcPts val="2239"/>
                  </a:lnSpc>
                </a:pPr>
                <a:r>
                  <a:rPr lang="en-US" sz="1599">
                    <a:solidFill>
                      <a:srgbClr val="FFFFFF"/>
                    </a:solidFill>
                    <a:latin typeface="Ubuntu Bold"/>
                    <a:ea typeface="Ubuntu Bold"/>
                    <a:cs typeface="Ubuntu Bold"/>
                    <a:sym typeface="Ubuntu Bold"/>
                  </a:rPr>
                  <a:t>7</a:t>
                </a:r>
              </a:p>
            </p:txBody>
          </p:sp>
        </p:grpSp>
        <p:grpSp>
          <p:nvGrpSpPr>
            <p:cNvPr name="Group 54" id="54"/>
            <p:cNvGrpSpPr/>
            <p:nvPr/>
          </p:nvGrpSpPr>
          <p:grpSpPr>
            <a:xfrm rot="0">
              <a:off x="7613786" y="3579119"/>
              <a:ext cx="599894" cy="599894"/>
              <a:chOff x="0" y="0"/>
              <a:chExt cx="812800" cy="812800"/>
            </a:xfrm>
          </p:grpSpPr>
          <p:sp>
            <p:nvSpPr>
              <p:cNvPr name="Freeform 55" id="5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56" id="56"/>
              <p:cNvSpPr txBox="true"/>
              <p:nvPr/>
            </p:nvSpPr>
            <p:spPr>
              <a:xfrm>
                <a:off x="76200" y="28575"/>
                <a:ext cx="660400" cy="708025"/>
              </a:xfrm>
              <a:prstGeom prst="rect">
                <a:avLst/>
              </a:prstGeom>
            </p:spPr>
            <p:txBody>
              <a:bodyPr anchor="ctr" rtlCol="false" tIns="50800" lIns="50800" bIns="50800" rIns="50800"/>
              <a:lstStyle/>
              <a:p>
                <a:pPr algn="ctr">
                  <a:lnSpc>
                    <a:spcPts val="2239"/>
                  </a:lnSpc>
                </a:pPr>
                <a:r>
                  <a:rPr lang="en-US" sz="1599">
                    <a:solidFill>
                      <a:srgbClr val="FFFFFF"/>
                    </a:solidFill>
                    <a:latin typeface="Ubuntu Bold"/>
                    <a:ea typeface="Ubuntu Bold"/>
                    <a:cs typeface="Ubuntu Bold"/>
                    <a:sym typeface="Ubuntu Bold"/>
                  </a:rPr>
                  <a:t>7</a:t>
                </a:r>
              </a:p>
            </p:txBody>
          </p:sp>
        </p:grpSp>
        <p:grpSp>
          <p:nvGrpSpPr>
            <p:cNvPr name="Group 57" id="57"/>
            <p:cNvGrpSpPr/>
            <p:nvPr/>
          </p:nvGrpSpPr>
          <p:grpSpPr>
            <a:xfrm rot="0">
              <a:off x="7613786" y="2844800"/>
              <a:ext cx="599894" cy="599894"/>
              <a:chOff x="0" y="0"/>
              <a:chExt cx="812800" cy="812800"/>
            </a:xfrm>
          </p:grpSpPr>
          <p:sp>
            <p:nvSpPr>
              <p:cNvPr name="Freeform 58" id="58"/>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59" id="59"/>
              <p:cNvSpPr txBox="true"/>
              <p:nvPr/>
            </p:nvSpPr>
            <p:spPr>
              <a:xfrm>
                <a:off x="76200" y="28575"/>
                <a:ext cx="660400" cy="708025"/>
              </a:xfrm>
              <a:prstGeom prst="rect">
                <a:avLst/>
              </a:prstGeom>
            </p:spPr>
            <p:txBody>
              <a:bodyPr anchor="ctr" rtlCol="false" tIns="50800" lIns="50800" bIns="50800" rIns="50800"/>
              <a:lstStyle/>
              <a:p>
                <a:pPr algn="ctr">
                  <a:lnSpc>
                    <a:spcPts val="2239"/>
                  </a:lnSpc>
                </a:pPr>
                <a:r>
                  <a:rPr lang="en-US" sz="1599">
                    <a:solidFill>
                      <a:srgbClr val="FFFFFF"/>
                    </a:solidFill>
                    <a:latin typeface="Ubuntu Bold"/>
                    <a:ea typeface="Ubuntu Bold"/>
                    <a:cs typeface="Ubuntu Bold"/>
                    <a:sym typeface="Ubuntu Bold"/>
                  </a:rPr>
                  <a:t>6</a:t>
                </a:r>
              </a:p>
            </p:txBody>
          </p:sp>
        </p:grpSp>
      </p:grpSp>
      <p:grpSp>
        <p:nvGrpSpPr>
          <p:cNvPr name="Group 60" id="60"/>
          <p:cNvGrpSpPr/>
          <p:nvPr/>
        </p:nvGrpSpPr>
        <p:grpSpPr>
          <a:xfrm rot="0">
            <a:off x="6566385" y="2259852"/>
            <a:ext cx="5689281" cy="3635898"/>
            <a:chOff x="0" y="0"/>
            <a:chExt cx="7585708" cy="4847863"/>
          </a:xfrm>
        </p:grpSpPr>
        <p:sp>
          <p:nvSpPr>
            <p:cNvPr name="Freeform 61" id="61"/>
            <p:cNvSpPr/>
            <p:nvPr/>
          </p:nvSpPr>
          <p:spPr>
            <a:xfrm flipH="false" flipV="false" rot="0">
              <a:off x="95888" y="0"/>
              <a:ext cx="7489821" cy="4847863"/>
            </a:xfrm>
            <a:custGeom>
              <a:avLst/>
              <a:gdLst/>
              <a:ahLst/>
              <a:cxnLst/>
              <a:rect r="r" b="b" t="t" l="l"/>
              <a:pathLst>
                <a:path h="4847863" w="7489821">
                  <a:moveTo>
                    <a:pt x="0" y="0"/>
                  </a:moveTo>
                  <a:lnTo>
                    <a:pt x="7489820" y="0"/>
                  </a:lnTo>
                  <a:lnTo>
                    <a:pt x="7489820" y="4847863"/>
                  </a:lnTo>
                  <a:lnTo>
                    <a:pt x="0" y="4847863"/>
                  </a:lnTo>
                  <a:lnTo>
                    <a:pt x="0" y="0"/>
                  </a:lnTo>
                  <a:close/>
                </a:path>
              </a:pathLst>
            </a:custGeom>
            <a:blipFill>
              <a:blip r:embed="rId6"/>
              <a:stretch>
                <a:fillRect l="0" t="0" r="0" b="0"/>
              </a:stretch>
            </a:blipFill>
          </p:spPr>
        </p:sp>
        <p:grpSp>
          <p:nvGrpSpPr>
            <p:cNvPr name="Group 62" id="62"/>
            <p:cNvGrpSpPr/>
            <p:nvPr/>
          </p:nvGrpSpPr>
          <p:grpSpPr>
            <a:xfrm rot="0">
              <a:off x="0" y="1236683"/>
              <a:ext cx="572778" cy="572778"/>
              <a:chOff x="0" y="0"/>
              <a:chExt cx="812800" cy="812800"/>
            </a:xfrm>
          </p:grpSpPr>
          <p:sp>
            <p:nvSpPr>
              <p:cNvPr name="Freeform 63" id="6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64" id="64"/>
              <p:cNvSpPr txBox="true"/>
              <p:nvPr/>
            </p:nvSpPr>
            <p:spPr>
              <a:xfrm>
                <a:off x="76200" y="28575"/>
                <a:ext cx="660400" cy="708025"/>
              </a:xfrm>
              <a:prstGeom prst="rect">
                <a:avLst/>
              </a:prstGeom>
            </p:spPr>
            <p:txBody>
              <a:bodyPr anchor="ctr" rtlCol="false" tIns="50800" lIns="50800" bIns="50800" rIns="50800"/>
              <a:lstStyle/>
              <a:p>
                <a:pPr algn="ctr">
                  <a:lnSpc>
                    <a:spcPts val="2240"/>
                  </a:lnSpc>
                </a:pPr>
                <a:r>
                  <a:rPr lang="en-US" sz="1600">
                    <a:solidFill>
                      <a:srgbClr val="FFFFFF"/>
                    </a:solidFill>
                    <a:latin typeface="Ubuntu Bold"/>
                    <a:ea typeface="Ubuntu Bold"/>
                    <a:cs typeface="Ubuntu Bold"/>
                    <a:sym typeface="Ubuntu Bold"/>
                  </a:rPr>
                  <a:t>1</a:t>
                </a:r>
              </a:p>
            </p:txBody>
          </p:sp>
        </p:grpSp>
        <p:grpSp>
          <p:nvGrpSpPr>
            <p:cNvPr name="Group 65" id="65"/>
            <p:cNvGrpSpPr/>
            <p:nvPr/>
          </p:nvGrpSpPr>
          <p:grpSpPr>
            <a:xfrm rot="0">
              <a:off x="3032397" y="1575424"/>
              <a:ext cx="572778" cy="572778"/>
              <a:chOff x="0" y="0"/>
              <a:chExt cx="812800" cy="812800"/>
            </a:xfrm>
          </p:grpSpPr>
          <p:sp>
            <p:nvSpPr>
              <p:cNvPr name="Freeform 66" id="6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67" id="67"/>
              <p:cNvSpPr txBox="true"/>
              <p:nvPr/>
            </p:nvSpPr>
            <p:spPr>
              <a:xfrm>
                <a:off x="76200" y="28575"/>
                <a:ext cx="660400" cy="708025"/>
              </a:xfrm>
              <a:prstGeom prst="rect">
                <a:avLst/>
              </a:prstGeom>
            </p:spPr>
            <p:txBody>
              <a:bodyPr anchor="ctr" rtlCol="false" tIns="50800" lIns="50800" bIns="50800" rIns="50800"/>
              <a:lstStyle/>
              <a:p>
                <a:pPr algn="ctr">
                  <a:lnSpc>
                    <a:spcPts val="2240"/>
                  </a:lnSpc>
                </a:pPr>
                <a:r>
                  <a:rPr lang="en-US" sz="1600">
                    <a:solidFill>
                      <a:srgbClr val="FFFFFF"/>
                    </a:solidFill>
                    <a:latin typeface="Ubuntu Bold"/>
                    <a:ea typeface="Ubuntu Bold"/>
                    <a:cs typeface="Ubuntu Bold"/>
                    <a:sym typeface="Ubuntu Bold"/>
                  </a:rPr>
                  <a:t>2</a:t>
                </a:r>
              </a:p>
            </p:txBody>
          </p:sp>
        </p:grpSp>
        <p:grpSp>
          <p:nvGrpSpPr>
            <p:cNvPr name="Group 68" id="68"/>
            <p:cNvGrpSpPr/>
            <p:nvPr/>
          </p:nvGrpSpPr>
          <p:grpSpPr>
            <a:xfrm rot="0">
              <a:off x="0" y="2357552"/>
              <a:ext cx="572778" cy="572778"/>
              <a:chOff x="0" y="0"/>
              <a:chExt cx="812800" cy="812800"/>
            </a:xfrm>
          </p:grpSpPr>
          <p:sp>
            <p:nvSpPr>
              <p:cNvPr name="Freeform 69" id="6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70" id="70"/>
              <p:cNvSpPr txBox="true"/>
              <p:nvPr/>
            </p:nvSpPr>
            <p:spPr>
              <a:xfrm>
                <a:off x="76200" y="28575"/>
                <a:ext cx="660400" cy="708025"/>
              </a:xfrm>
              <a:prstGeom prst="rect">
                <a:avLst/>
              </a:prstGeom>
            </p:spPr>
            <p:txBody>
              <a:bodyPr anchor="ctr" rtlCol="false" tIns="50800" lIns="50800" bIns="50800" rIns="50800"/>
              <a:lstStyle/>
              <a:p>
                <a:pPr algn="ctr">
                  <a:lnSpc>
                    <a:spcPts val="2240"/>
                  </a:lnSpc>
                </a:pPr>
                <a:r>
                  <a:rPr lang="en-US" sz="1600">
                    <a:solidFill>
                      <a:srgbClr val="FFFFFF"/>
                    </a:solidFill>
                    <a:latin typeface="Ubuntu Bold"/>
                    <a:ea typeface="Ubuntu Bold"/>
                    <a:cs typeface="Ubuntu Bold"/>
                    <a:sym typeface="Ubuntu Bold"/>
                  </a:rPr>
                  <a:t>3</a:t>
                </a:r>
              </a:p>
            </p:txBody>
          </p:sp>
        </p:grpSp>
        <p:grpSp>
          <p:nvGrpSpPr>
            <p:cNvPr name="Group 71" id="71"/>
            <p:cNvGrpSpPr/>
            <p:nvPr/>
          </p:nvGrpSpPr>
          <p:grpSpPr>
            <a:xfrm rot="0">
              <a:off x="0" y="3195183"/>
              <a:ext cx="572778" cy="572778"/>
              <a:chOff x="0" y="0"/>
              <a:chExt cx="812800" cy="812800"/>
            </a:xfrm>
          </p:grpSpPr>
          <p:sp>
            <p:nvSpPr>
              <p:cNvPr name="Freeform 72" id="72"/>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73" id="73"/>
              <p:cNvSpPr txBox="true"/>
              <p:nvPr/>
            </p:nvSpPr>
            <p:spPr>
              <a:xfrm>
                <a:off x="76200" y="28575"/>
                <a:ext cx="660400" cy="708025"/>
              </a:xfrm>
              <a:prstGeom prst="rect">
                <a:avLst/>
              </a:prstGeom>
            </p:spPr>
            <p:txBody>
              <a:bodyPr anchor="ctr" rtlCol="false" tIns="50800" lIns="50800" bIns="50800" rIns="50800"/>
              <a:lstStyle/>
              <a:p>
                <a:pPr algn="ctr">
                  <a:lnSpc>
                    <a:spcPts val="2240"/>
                  </a:lnSpc>
                </a:pPr>
                <a:r>
                  <a:rPr lang="en-US" sz="1600">
                    <a:solidFill>
                      <a:srgbClr val="FFFFFF"/>
                    </a:solidFill>
                    <a:latin typeface="Ubuntu Bold"/>
                    <a:ea typeface="Ubuntu Bold"/>
                    <a:cs typeface="Ubuntu Bold"/>
                    <a:sym typeface="Ubuntu Bold"/>
                  </a:rPr>
                  <a:t>7</a:t>
                </a:r>
              </a:p>
            </p:txBody>
          </p:sp>
        </p:grpSp>
        <p:grpSp>
          <p:nvGrpSpPr>
            <p:cNvPr name="Group 74" id="74"/>
            <p:cNvGrpSpPr/>
            <p:nvPr/>
          </p:nvGrpSpPr>
          <p:grpSpPr>
            <a:xfrm rot="0">
              <a:off x="5171627" y="1575424"/>
              <a:ext cx="572778" cy="572778"/>
              <a:chOff x="0" y="0"/>
              <a:chExt cx="812800" cy="812800"/>
            </a:xfrm>
          </p:grpSpPr>
          <p:sp>
            <p:nvSpPr>
              <p:cNvPr name="Freeform 75" id="75"/>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sp>
          <p:sp>
            <p:nvSpPr>
              <p:cNvPr name="TextBox 76" id="76"/>
              <p:cNvSpPr txBox="true"/>
              <p:nvPr/>
            </p:nvSpPr>
            <p:spPr>
              <a:xfrm>
                <a:off x="76200" y="28575"/>
                <a:ext cx="660400" cy="708025"/>
              </a:xfrm>
              <a:prstGeom prst="rect">
                <a:avLst/>
              </a:prstGeom>
            </p:spPr>
            <p:txBody>
              <a:bodyPr anchor="ctr" rtlCol="false" tIns="50800" lIns="50800" bIns="50800" rIns="50800"/>
              <a:lstStyle/>
              <a:p>
                <a:pPr algn="ctr">
                  <a:lnSpc>
                    <a:spcPts val="2240"/>
                  </a:lnSpc>
                </a:pPr>
                <a:r>
                  <a:rPr lang="en-US" sz="1600">
                    <a:solidFill>
                      <a:srgbClr val="FFFFFF"/>
                    </a:solidFill>
                    <a:latin typeface="Ubuntu Bold"/>
                    <a:ea typeface="Ubuntu Bold"/>
                    <a:cs typeface="Ubuntu Bold"/>
                    <a:sym typeface="Ubuntu Bold"/>
                  </a:rPr>
                  <a:t>8</a:t>
                </a:r>
              </a:p>
            </p:txBody>
          </p:sp>
        </p:grpSp>
      </p:grpSp>
      <p:sp>
        <p:nvSpPr>
          <p:cNvPr name="TextBox 77" id="77"/>
          <p:cNvSpPr txBox="true"/>
          <p:nvPr/>
        </p:nvSpPr>
        <p:spPr>
          <a:xfrm rot="0">
            <a:off x="12766344" y="4522370"/>
            <a:ext cx="5199772" cy="641985"/>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6. Out-of-Pocket Costs</a:t>
            </a:r>
          </a:p>
        </p:txBody>
      </p:sp>
      <p:sp>
        <p:nvSpPr>
          <p:cNvPr name="TextBox 78" id="78"/>
          <p:cNvSpPr txBox="true"/>
          <p:nvPr/>
        </p:nvSpPr>
        <p:spPr>
          <a:xfrm rot="0">
            <a:off x="12766344" y="6297830"/>
            <a:ext cx="5199772" cy="1280160"/>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7. Prescription </a:t>
            </a:r>
          </a:p>
          <a:p>
            <a:pPr algn="l">
              <a:lnSpc>
                <a:spcPts val="5040"/>
              </a:lnSpc>
            </a:pPr>
            <a:r>
              <a:rPr lang="en-US" sz="3600">
                <a:solidFill>
                  <a:srgbClr val="000000"/>
                </a:solidFill>
                <a:latin typeface="Ubuntu"/>
                <a:ea typeface="Ubuntu"/>
                <a:cs typeface="Ubuntu"/>
                <a:sym typeface="Ubuntu"/>
              </a:rPr>
              <a:t>    Coverage Info (Rx)</a:t>
            </a:r>
          </a:p>
        </p:txBody>
      </p:sp>
      <p:sp>
        <p:nvSpPr>
          <p:cNvPr name="TextBox 79" id="79"/>
          <p:cNvSpPr txBox="true"/>
          <p:nvPr/>
        </p:nvSpPr>
        <p:spPr>
          <a:xfrm rot="0">
            <a:off x="12766344" y="8338944"/>
            <a:ext cx="5199772" cy="641985"/>
          </a:xfrm>
          <a:prstGeom prst="rect">
            <a:avLst/>
          </a:prstGeom>
        </p:spPr>
        <p:txBody>
          <a:bodyPr anchor="t" rtlCol="false" tIns="0" lIns="0" bIns="0" rIns="0">
            <a:spAutoFit/>
          </a:bodyPr>
          <a:lstStyle/>
          <a:p>
            <a:pPr algn="l">
              <a:lnSpc>
                <a:spcPts val="5040"/>
              </a:lnSpc>
            </a:pPr>
            <a:r>
              <a:rPr lang="en-US" sz="3600">
                <a:solidFill>
                  <a:srgbClr val="000000"/>
                </a:solidFill>
                <a:latin typeface="Ubuntu"/>
                <a:ea typeface="Ubuntu"/>
                <a:cs typeface="Ubuntu"/>
                <a:sym typeface="Ubuntu"/>
              </a:rPr>
              <a:t>8. Date of Birth (DOB)</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7929883" cy="1223447"/>
            <a:chOff x="0" y="0"/>
            <a:chExt cx="10573177" cy="1631262"/>
          </a:xfrm>
        </p:grpSpPr>
        <p:grpSp>
          <p:nvGrpSpPr>
            <p:cNvPr name="Group 28" id="28"/>
            <p:cNvGrpSpPr/>
            <p:nvPr/>
          </p:nvGrpSpPr>
          <p:grpSpPr>
            <a:xfrm rot="0">
              <a:off x="0" y="0"/>
              <a:ext cx="10573177" cy="1631262"/>
              <a:chOff x="0" y="0"/>
              <a:chExt cx="2088529" cy="322225"/>
            </a:xfrm>
          </p:grpSpPr>
          <p:sp>
            <p:nvSpPr>
              <p:cNvPr name="Freeform 29" id="29"/>
              <p:cNvSpPr/>
              <p:nvPr/>
            </p:nvSpPr>
            <p:spPr>
              <a:xfrm flipH="false" flipV="false" rot="0">
                <a:off x="0" y="0"/>
                <a:ext cx="2088529" cy="322225"/>
              </a:xfrm>
              <a:custGeom>
                <a:avLst/>
                <a:gdLst/>
                <a:ahLst/>
                <a:cxnLst/>
                <a:rect r="r" b="b" t="t" l="l"/>
                <a:pathLst>
                  <a:path h="322225" w="2088529">
                    <a:moveTo>
                      <a:pt x="1885329" y="0"/>
                    </a:moveTo>
                    <a:cubicBezTo>
                      <a:pt x="1997553" y="0"/>
                      <a:pt x="2088529" y="72132"/>
                      <a:pt x="2088529" y="161112"/>
                    </a:cubicBezTo>
                    <a:cubicBezTo>
                      <a:pt x="2088529" y="250092"/>
                      <a:pt x="1997553" y="322225"/>
                      <a:pt x="1885329"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088529"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402193" y="25479"/>
              <a:ext cx="9768791"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Disability Models</a:t>
              </a:r>
            </a:p>
          </p:txBody>
        </p:sp>
      </p:grpSp>
      <p:sp>
        <p:nvSpPr>
          <p:cNvPr name="Freeform 32" id="32"/>
          <p:cNvSpPr/>
          <p:nvPr/>
        </p:nvSpPr>
        <p:spPr>
          <a:xfrm flipH="false" flipV="false" rot="0">
            <a:off x="8454304" y="4682791"/>
            <a:ext cx="1379392" cy="1379392"/>
          </a:xfrm>
          <a:custGeom>
            <a:avLst/>
            <a:gdLst/>
            <a:ahLst/>
            <a:cxnLst/>
            <a:rect r="r" b="b" t="t" l="l"/>
            <a:pathLst>
              <a:path h="1379392" w="1379392">
                <a:moveTo>
                  <a:pt x="0" y="0"/>
                </a:moveTo>
                <a:lnTo>
                  <a:pt x="1379392" y="0"/>
                </a:lnTo>
                <a:lnTo>
                  <a:pt x="1379392" y="1379392"/>
                </a:lnTo>
                <a:lnTo>
                  <a:pt x="0" y="137939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3" id="33"/>
          <p:cNvSpPr/>
          <p:nvPr/>
        </p:nvSpPr>
        <p:spPr>
          <a:xfrm flipH="false" flipV="false" rot="0">
            <a:off x="11320221" y="3678530"/>
            <a:ext cx="5376037" cy="2929940"/>
          </a:xfrm>
          <a:custGeom>
            <a:avLst/>
            <a:gdLst/>
            <a:ahLst/>
            <a:cxnLst/>
            <a:rect r="r" b="b" t="t" l="l"/>
            <a:pathLst>
              <a:path h="2929940" w="5376037">
                <a:moveTo>
                  <a:pt x="0" y="0"/>
                </a:moveTo>
                <a:lnTo>
                  <a:pt x="5376036" y="0"/>
                </a:lnTo>
                <a:lnTo>
                  <a:pt x="5376036" y="2929940"/>
                </a:lnTo>
                <a:lnTo>
                  <a:pt x="0" y="292994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34" id="34"/>
          <p:cNvSpPr txBox="true"/>
          <p:nvPr/>
        </p:nvSpPr>
        <p:spPr>
          <a:xfrm rot="0">
            <a:off x="12191360" y="7219865"/>
            <a:ext cx="3631991"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Social Model</a:t>
            </a:r>
          </a:p>
        </p:txBody>
      </p:sp>
      <p:grpSp>
        <p:nvGrpSpPr>
          <p:cNvPr name="Group 35" id="35"/>
          <p:cNvGrpSpPr/>
          <p:nvPr/>
        </p:nvGrpSpPr>
        <p:grpSpPr>
          <a:xfrm rot="0">
            <a:off x="2604405" y="3678530"/>
            <a:ext cx="4221158" cy="4267140"/>
            <a:chOff x="0" y="0"/>
            <a:chExt cx="5628211" cy="5689520"/>
          </a:xfrm>
        </p:grpSpPr>
        <p:sp>
          <p:nvSpPr>
            <p:cNvPr name="Freeform 36" id="36"/>
            <p:cNvSpPr/>
            <p:nvPr/>
          </p:nvSpPr>
          <p:spPr>
            <a:xfrm flipH="false" flipV="false" rot="0">
              <a:off x="517637" y="0"/>
              <a:ext cx="4592937" cy="4018820"/>
            </a:xfrm>
            <a:custGeom>
              <a:avLst/>
              <a:gdLst/>
              <a:ahLst/>
              <a:cxnLst/>
              <a:rect r="r" b="b" t="t" l="l"/>
              <a:pathLst>
                <a:path h="4018820" w="4592937">
                  <a:moveTo>
                    <a:pt x="0" y="0"/>
                  </a:moveTo>
                  <a:lnTo>
                    <a:pt x="4592937" y="0"/>
                  </a:lnTo>
                  <a:lnTo>
                    <a:pt x="4592937" y="4018820"/>
                  </a:lnTo>
                  <a:lnTo>
                    <a:pt x="0" y="401882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37" id="37"/>
            <p:cNvSpPr txBox="true"/>
            <p:nvPr/>
          </p:nvSpPr>
          <p:spPr>
            <a:xfrm rot="0">
              <a:off x="0" y="4721780"/>
              <a:ext cx="5628211" cy="967740"/>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Medical Model</a:t>
              </a:r>
            </a:p>
          </p:txBody>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8659826" cy="1223447"/>
            <a:chOff x="0" y="0"/>
            <a:chExt cx="11546434" cy="1631262"/>
          </a:xfrm>
        </p:grpSpPr>
        <p:grpSp>
          <p:nvGrpSpPr>
            <p:cNvPr name="Group 28" id="28"/>
            <p:cNvGrpSpPr/>
            <p:nvPr/>
          </p:nvGrpSpPr>
          <p:grpSpPr>
            <a:xfrm rot="0">
              <a:off x="0" y="0"/>
              <a:ext cx="11546434" cy="1631262"/>
              <a:chOff x="0" y="0"/>
              <a:chExt cx="2280777" cy="322225"/>
            </a:xfrm>
          </p:grpSpPr>
          <p:sp>
            <p:nvSpPr>
              <p:cNvPr name="Freeform 29" id="29"/>
              <p:cNvSpPr/>
              <p:nvPr/>
            </p:nvSpPr>
            <p:spPr>
              <a:xfrm flipH="false" flipV="false" rot="0">
                <a:off x="0" y="0"/>
                <a:ext cx="2280777" cy="322225"/>
              </a:xfrm>
              <a:custGeom>
                <a:avLst/>
                <a:gdLst/>
                <a:ahLst/>
                <a:cxnLst/>
                <a:rect r="r" b="b" t="t" l="l"/>
                <a:pathLst>
                  <a:path h="322225" w="2280777">
                    <a:moveTo>
                      <a:pt x="2077577" y="0"/>
                    </a:moveTo>
                    <a:cubicBezTo>
                      <a:pt x="2189801" y="0"/>
                      <a:pt x="2280777" y="72132"/>
                      <a:pt x="2280777" y="161112"/>
                    </a:cubicBezTo>
                    <a:cubicBezTo>
                      <a:pt x="2280777" y="250092"/>
                      <a:pt x="2189801" y="322225"/>
                      <a:pt x="2077577"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280777" cy="350800"/>
              </a:xfrm>
              <a:prstGeom prst="rect">
                <a:avLst/>
              </a:prstGeom>
            </p:spPr>
            <p:txBody>
              <a:bodyPr anchor="ctr" rtlCol="false" tIns="50800" lIns="50800" bIns="50800" rIns="50800"/>
              <a:lstStyle/>
              <a:p>
                <a:pPr algn="l">
                  <a:lnSpc>
                    <a:spcPts val="1960"/>
                  </a:lnSpc>
                </a:pPr>
              </a:p>
            </p:txBody>
          </p:sp>
        </p:grpSp>
        <p:sp>
          <p:nvSpPr>
            <p:cNvPr name="TextBox 31" id="31"/>
            <p:cNvSpPr txBox="true"/>
            <p:nvPr/>
          </p:nvSpPr>
          <p:spPr>
            <a:xfrm rot="0">
              <a:off x="439215" y="25479"/>
              <a:ext cx="10668005"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The Curb-Cut Effect</a:t>
              </a:r>
            </a:p>
          </p:txBody>
        </p:sp>
      </p:grpSp>
      <p:sp>
        <p:nvSpPr>
          <p:cNvPr name="Freeform 32" id="32"/>
          <p:cNvSpPr/>
          <p:nvPr/>
        </p:nvSpPr>
        <p:spPr>
          <a:xfrm flipH="false" flipV="false" rot="0">
            <a:off x="5092052" y="2488583"/>
            <a:ext cx="8103895" cy="6769717"/>
          </a:xfrm>
          <a:custGeom>
            <a:avLst/>
            <a:gdLst/>
            <a:ahLst/>
            <a:cxnLst/>
            <a:rect r="r" b="b" t="t" l="l"/>
            <a:pathLst>
              <a:path h="6769717" w="8103895">
                <a:moveTo>
                  <a:pt x="0" y="0"/>
                </a:moveTo>
                <a:lnTo>
                  <a:pt x="8103896" y="0"/>
                </a:lnTo>
                <a:lnTo>
                  <a:pt x="8103896" y="6769717"/>
                </a:lnTo>
                <a:lnTo>
                  <a:pt x="0" y="6769717"/>
                </a:lnTo>
                <a:lnTo>
                  <a:pt x="0" y="0"/>
                </a:lnTo>
                <a:close/>
              </a:path>
            </a:pathLst>
          </a:custGeom>
          <a:blipFill>
            <a:blip r:embed="rId5"/>
            <a:stretch>
              <a:fillRect l="0" t="0" r="0" b="0"/>
            </a:stretch>
          </a:blipFill>
          <a:ln w="38100" cap="sq">
            <a:solidFill>
              <a:srgbClr val="000000"/>
            </a:solidFill>
            <a:prstDash val="solid"/>
            <a:miter/>
          </a:ln>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6248801" cy="1223447"/>
            <a:chOff x="0" y="0"/>
            <a:chExt cx="4279520" cy="322225"/>
          </a:xfrm>
        </p:grpSpPr>
        <p:sp>
          <p:nvSpPr>
            <p:cNvPr name="Freeform 28" id="28"/>
            <p:cNvSpPr/>
            <p:nvPr/>
          </p:nvSpPr>
          <p:spPr>
            <a:xfrm flipH="false" flipV="false" rot="0">
              <a:off x="0" y="0"/>
              <a:ext cx="4279520" cy="322225"/>
            </a:xfrm>
            <a:custGeom>
              <a:avLst/>
              <a:gdLst/>
              <a:ahLst/>
              <a:cxnLst/>
              <a:rect r="r" b="b" t="t" l="l"/>
              <a:pathLst>
                <a:path h="322225" w="4279520">
                  <a:moveTo>
                    <a:pt x="4076320" y="0"/>
                  </a:moveTo>
                  <a:cubicBezTo>
                    <a:pt x="4188544" y="0"/>
                    <a:pt x="4279520" y="72132"/>
                    <a:pt x="4279520" y="161112"/>
                  </a:cubicBezTo>
                  <a:cubicBezTo>
                    <a:pt x="4279520" y="250092"/>
                    <a:pt x="4188544" y="322225"/>
                    <a:pt x="4076320"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29" id="29"/>
            <p:cNvSpPr txBox="true"/>
            <p:nvPr/>
          </p:nvSpPr>
          <p:spPr>
            <a:xfrm>
              <a:off x="0" y="-28575"/>
              <a:ext cx="4279520" cy="350800"/>
            </a:xfrm>
            <a:prstGeom prst="rect">
              <a:avLst/>
            </a:prstGeom>
          </p:spPr>
          <p:txBody>
            <a:bodyPr anchor="ctr" rtlCol="false" tIns="50800" lIns="50800" bIns="50800" rIns="50800"/>
            <a:lstStyle/>
            <a:p>
              <a:pPr algn="ctr">
                <a:lnSpc>
                  <a:spcPts val="1960"/>
                </a:lnSpc>
              </a:pPr>
            </a:p>
          </p:txBody>
        </p:sp>
      </p:grpSp>
      <p:sp>
        <p:nvSpPr>
          <p:cNvPr name="TextBox 30" id="30"/>
          <p:cNvSpPr txBox="true"/>
          <p:nvPr/>
        </p:nvSpPr>
        <p:spPr>
          <a:xfrm rot="0">
            <a:off x="851839" y="791507"/>
            <a:ext cx="15589453" cy="1113790"/>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Disability + Health: Common Challenges</a:t>
            </a:r>
          </a:p>
        </p:txBody>
      </p:sp>
      <p:sp>
        <p:nvSpPr>
          <p:cNvPr name="Freeform 31" id="31"/>
          <p:cNvSpPr/>
          <p:nvPr/>
        </p:nvSpPr>
        <p:spPr>
          <a:xfrm flipH="false" flipV="false" rot="0">
            <a:off x="3304996" y="2689142"/>
            <a:ext cx="2800259" cy="1708158"/>
          </a:xfrm>
          <a:custGeom>
            <a:avLst/>
            <a:gdLst/>
            <a:ahLst/>
            <a:cxnLst/>
            <a:rect r="r" b="b" t="t" l="l"/>
            <a:pathLst>
              <a:path h="1708158" w="2800259">
                <a:moveTo>
                  <a:pt x="0" y="0"/>
                </a:moveTo>
                <a:lnTo>
                  <a:pt x="2800259" y="0"/>
                </a:lnTo>
                <a:lnTo>
                  <a:pt x="2800259" y="1708158"/>
                </a:lnTo>
                <a:lnTo>
                  <a:pt x="0" y="170815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2" id="32"/>
          <p:cNvSpPr/>
          <p:nvPr/>
        </p:nvSpPr>
        <p:spPr>
          <a:xfrm flipH="false" flipV="false" rot="0">
            <a:off x="3874935" y="4934648"/>
            <a:ext cx="1660381" cy="1660381"/>
          </a:xfrm>
          <a:custGeom>
            <a:avLst/>
            <a:gdLst/>
            <a:ahLst/>
            <a:cxnLst/>
            <a:rect r="r" b="b" t="t" l="l"/>
            <a:pathLst>
              <a:path h="1660381" w="1660381">
                <a:moveTo>
                  <a:pt x="0" y="0"/>
                </a:moveTo>
                <a:lnTo>
                  <a:pt x="1660381" y="0"/>
                </a:lnTo>
                <a:lnTo>
                  <a:pt x="1660381" y="1660382"/>
                </a:lnTo>
                <a:lnTo>
                  <a:pt x="0" y="1660382"/>
                </a:lnTo>
                <a:lnTo>
                  <a:pt x="0" y="0"/>
                </a:lnTo>
                <a:close/>
              </a:path>
            </a:pathLst>
          </a:custGeom>
          <a:blipFill>
            <a:blip r:embed="rId7"/>
            <a:stretch>
              <a:fillRect l="0" t="0" r="0" b="0"/>
            </a:stretch>
          </a:blipFill>
        </p:spPr>
      </p:sp>
      <p:grpSp>
        <p:nvGrpSpPr>
          <p:cNvPr name="Group 33" id="33"/>
          <p:cNvGrpSpPr/>
          <p:nvPr/>
        </p:nvGrpSpPr>
        <p:grpSpPr>
          <a:xfrm rot="0">
            <a:off x="2976027" y="7458664"/>
            <a:ext cx="3458198" cy="1660381"/>
            <a:chOff x="0" y="0"/>
            <a:chExt cx="4610931" cy="2213842"/>
          </a:xfrm>
        </p:grpSpPr>
        <p:sp>
          <p:nvSpPr>
            <p:cNvPr name="Freeform 34" id="34"/>
            <p:cNvSpPr/>
            <p:nvPr/>
          </p:nvSpPr>
          <p:spPr>
            <a:xfrm flipH="false" flipV="false" rot="0">
              <a:off x="0" y="0"/>
              <a:ext cx="2213842" cy="2213842"/>
            </a:xfrm>
            <a:custGeom>
              <a:avLst/>
              <a:gdLst/>
              <a:ahLst/>
              <a:cxnLst/>
              <a:rect r="r" b="b" t="t" l="l"/>
              <a:pathLst>
                <a:path h="2213842" w="2213842">
                  <a:moveTo>
                    <a:pt x="0" y="0"/>
                  </a:moveTo>
                  <a:lnTo>
                    <a:pt x="2213842" y="0"/>
                  </a:lnTo>
                  <a:lnTo>
                    <a:pt x="2213842" y="2213842"/>
                  </a:lnTo>
                  <a:lnTo>
                    <a:pt x="0" y="2213842"/>
                  </a:lnTo>
                  <a:lnTo>
                    <a:pt x="0" y="0"/>
                  </a:lnTo>
                  <a:close/>
                </a:path>
              </a:pathLst>
            </a:custGeom>
            <a:blipFill>
              <a:blip r:embed="rId8"/>
              <a:stretch>
                <a:fillRect l="0" t="0" r="0" b="0"/>
              </a:stretch>
            </a:blipFill>
          </p:spPr>
        </p:sp>
        <p:sp>
          <p:nvSpPr>
            <p:cNvPr name="Freeform 35" id="35"/>
            <p:cNvSpPr/>
            <p:nvPr/>
          </p:nvSpPr>
          <p:spPr>
            <a:xfrm flipH="false" flipV="false" rot="0">
              <a:off x="2632942" y="920"/>
              <a:ext cx="1977989" cy="2212922"/>
            </a:xfrm>
            <a:custGeom>
              <a:avLst/>
              <a:gdLst/>
              <a:ahLst/>
              <a:cxnLst/>
              <a:rect r="r" b="b" t="t" l="l"/>
              <a:pathLst>
                <a:path h="2212922" w="1977989">
                  <a:moveTo>
                    <a:pt x="0" y="0"/>
                  </a:moveTo>
                  <a:lnTo>
                    <a:pt x="1977989" y="0"/>
                  </a:lnTo>
                  <a:lnTo>
                    <a:pt x="1977989" y="2212922"/>
                  </a:lnTo>
                  <a:lnTo>
                    <a:pt x="0" y="2212922"/>
                  </a:lnTo>
                  <a:lnTo>
                    <a:pt x="0" y="0"/>
                  </a:lnTo>
                  <a:close/>
                </a:path>
              </a:pathLst>
            </a:custGeom>
            <a:blipFill>
              <a:blip r:embed="rId9"/>
              <a:stretch>
                <a:fillRect l="0" t="0" r="0" b="0"/>
              </a:stretch>
            </a:blipFill>
          </p:spPr>
        </p:sp>
        <p:sp>
          <p:nvSpPr>
            <p:cNvPr name="AutoShape 36" id="36"/>
            <p:cNvSpPr/>
            <p:nvPr/>
          </p:nvSpPr>
          <p:spPr>
            <a:xfrm>
              <a:off x="2213842" y="1132781"/>
              <a:ext cx="631310" cy="0"/>
            </a:xfrm>
            <a:prstGeom prst="line">
              <a:avLst/>
            </a:prstGeom>
            <a:ln cap="flat" w="50800">
              <a:solidFill>
                <a:srgbClr val="000000"/>
              </a:solidFill>
              <a:prstDash val="solid"/>
              <a:headEnd type="none" len="sm" w="sm"/>
              <a:tailEnd type="arrow" len="sm" w="med"/>
            </a:ln>
          </p:spPr>
        </p:sp>
      </p:grpSp>
      <p:sp>
        <p:nvSpPr>
          <p:cNvPr name="TextBox 37" id="37"/>
          <p:cNvSpPr txBox="true"/>
          <p:nvPr/>
        </p:nvSpPr>
        <p:spPr>
          <a:xfrm rot="0">
            <a:off x="7289561" y="3180319"/>
            <a:ext cx="7046135"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Health Disparities</a:t>
            </a:r>
          </a:p>
        </p:txBody>
      </p:sp>
      <p:sp>
        <p:nvSpPr>
          <p:cNvPr name="TextBox 38" id="38"/>
          <p:cNvSpPr txBox="true"/>
          <p:nvPr/>
        </p:nvSpPr>
        <p:spPr>
          <a:xfrm rot="0">
            <a:off x="7289561" y="5401936"/>
            <a:ext cx="8022412"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Diagnostic Overshadowing</a:t>
            </a:r>
          </a:p>
        </p:txBody>
      </p:sp>
      <p:sp>
        <p:nvSpPr>
          <p:cNvPr name="TextBox 39" id="39"/>
          <p:cNvSpPr txBox="true"/>
          <p:nvPr/>
        </p:nvSpPr>
        <p:spPr>
          <a:xfrm rot="0">
            <a:off x="7289561" y="7578289"/>
            <a:ext cx="8022412" cy="1421130"/>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Transitioning from </a:t>
            </a:r>
          </a:p>
          <a:p>
            <a:pPr algn="l">
              <a:lnSpc>
                <a:spcPts val="5520"/>
              </a:lnSpc>
            </a:pPr>
            <a:r>
              <a:rPr lang="en-US" sz="4800">
                <a:solidFill>
                  <a:srgbClr val="000000"/>
                </a:solidFill>
                <a:latin typeface="Ubuntu"/>
                <a:ea typeface="Ubuntu"/>
                <a:cs typeface="Ubuntu"/>
                <a:sym typeface="Ubuntu"/>
              </a:rPr>
              <a:t>Pediatrics to Adult Care</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4642852" cy="1223447"/>
            <a:chOff x="0" y="0"/>
            <a:chExt cx="6190469" cy="1631262"/>
          </a:xfrm>
        </p:grpSpPr>
        <p:grpSp>
          <p:nvGrpSpPr>
            <p:cNvPr name="Group 28" id="28"/>
            <p:cNvGrpSpPr/>
            <p:nvPr/>
          </p:nvGrpSpPr>
          <p:grpSpPr>
            <a:xfrm rot="0">
              <a:off x="0" y="0"/>
              <a:ext cx="6190469" cy="1631262"/>
              <a:chOff x="0" y="0"/>
              <a:chExt cx="1222809" cy="322225"/>
            </a:xfrm>
          </p:grpSpPr>
          <p:sp>
            <p:nvSpPr>
              <p:cNvPr name="Freeform 29" id="29"/>
              <p:cNvSpPr/>
              <p:nvPr/>
            </p:nvSpPr>
            <p:spPr>
              <a:xfrm flipH="false" flipV="false" rot="0">
                <a:off x="0" y="0"/>
                <a:ext cx="1222809" cy="322225"/>
              </a:xfrm>
              <a:custGeom>
                <a:avLst/>
                <a:gdLst/>
                <a:ahLst/>
                <a:cxnLst/>
                <a:rect r="r" b="b" t="t" l="l"/>
                <a:pathLst>
                  <a:path h="322225" w="1222809">
                    <a:moveTo>
                      <a:pt x="1019609" y="0"/>
                    </a:moveTo>
                    <a:cubicBezTo>
                      <a:pt x="1131833" y="0"/>
                      <a:pt x="1222809" y="72132"/>
                      <a:pt x="1222809" y="161112"/>
                    </a:cubicBezTo>
                    <a:cubicBezTo>
                      <a:pt x="1222809" y="250092"/>
                      <a:pt x="1131833" y="322225"/>
                      <a:pt x="1019609"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1222809" cy="350800"/>
              </a:xfrm>
              <a:prstGeom prst="rect">
                <a:avLst/>
              </a:prstGeom>
            </p:spPr>
            <p:txBody>
              <a:bodyPr anchor="ctr" rtlCol="false" tIns="50800" lIns="50800" bIns="50800" rIns="50800"/>
              <a:lstStyle/>
              <a:p>
                <a:pPr algn="l">
                  <a:lnSpc>
                    <a:spcPts val="1960"/>
                  </a:lnSpc>
                </a:pPr>
              </a:p>
            </p:txBody>
          </p:sp>
        </p:grpSp>
        <p:sp>
          <p:nvSpPr>
            <p:cNvPr name="TextBox 31" id="31"/>
            <p:cNvSpPr txBox="true"/>
            <p:nvPr/>
          </p:nvSpPr>
          <p:spPr>
            <a:xfrm rot="0">
              <a:off x="235479" y="25479"/>
              <a:ext cx="5719511" cy="1437428"/>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Reflection</a:t>
              </a:r>
            </a:p>
          </p:txBody>
        </p:sp>
      </p:grpSp>
      <p:sp>
        <p:nvSpPr>
          <p:cNvPr name="TextBox 32" id="32"/>
          <p:cNvSpPr txBox="true"/>
          <p:nvPr/>
        </p:nvSpPr>
        <p:spPr>
          <a:xfrm rot="0">
            <a:off x="1736199" y="3474908"/>
            <a:ext cx="10997568" cy="3898278"/>
          </a:xfrm>
          <a:prstGeom prst="rect">
            <a:avLst/>
          </a:prstGeom>
        </p:spPr>
        <p:txBody>
          <a:bodyPr anchor="t" rtlCol="false" tIns="0" lIns="0" bIns="0" rIns="0">
            <a:spAutoFit/>
          </a:bodyPr>
          <a:lstStyle/>
          <a:p>
            <a:pPr algn="l">
              <a:lnSpc>
                <a:spcPts val="6159"/>
              </a:lnSpc>
            </a:pPr>
            <a:r>
              <a:rPr lang="en-US" sz="4399">
                <a:solidFill>
                  <a:srgbClr val="000000"/>
                </a:solidFill>
                <a:latin typeface="Ubuntu"/>
                <a:ea typeface="Ubuntu"/>
                <a:cs typeface="Ubuntu"/>
                <a:sym typeface="Ubuntu"/>
              </a:rPr>
              <a:t>Take a moment to </a:t>
            </a:r>
            <a:r>
              <a:rPr lang="en-US" sz="4399">
                <a:solidFill>
                  <a:srgbClr val="000000"/>
                </a:solidFill>
                <a:latin typeface="Ubuntu Bold"/>
                <a:ea typeface="Ubuntu Bold"/>
                <a:cs typeface="Ubuntu Bold"/>
                <a:sym typeface="Ubuntu Bold"/>
              </a:rPr>
              <a:t>reflect</a:t>
            </a:r>
            <a:r>
              <a:rPr lang="en-US" sz="4399">
                <a:solidFill>
                  <a:srgbClr val="000000"/>
                </a:solidFill>
                <a:latin typeface="Ubuntu"/>
                <a:ea typeface="Ubuntu"/>
                <a:cs typeface="Ubuntu"/>
                <a:sym typeface="Ubuntu"/>
              </a:rPr>
              <a:t> on what you’ve learned so far. </a:t>
            </a:r>
          </a:p>
          <a:p>
            <a:pPr algn="l">
              <a:lnSpc>
                <a:spcPts val="6159"/>
              </a:lnSpc>
            </a:pPr>
          </a:p>
          <a:p>
            <a:pPr algn="l">
              <a:lnSpc>
                <a:spcPts val="6159"/>
              </a:lnSpc>
            </a:pPr>
            <a:r>
              <a:rPr lang="en-US" sz="4399">
                <a:solidFill>
                  <a:srgbClr val="000000"/>
                </a:solidFill>
                <a:latin typeface="Ubuntu"/>
                <a:ea typeface="Ubuntu"/>
                <a:cs typeface="Ubuntu"/>
                <a:sym typeface="Ubuntu"/>
              </a:rPr>
              <a:t>Write down any insights, notes, or questions that have come up for you. </a:t>
            </a:r>
          </a:p>
        </p:txBody>
      </p:sp>
      <p:sp>
        <p:nvSpPr>
          <p:cNvPr name="Freeform 33" id="33"/>
          <p:cNvSpPr/>
          <p:nvPr/>
        </p:nvSpPr>
        <p:spPr>
          <a:xfrm flipH="false" flipV="false" rot="0">
            <a:off x="12581622" y="3027771"/>
            <a:ext cx="4610103" cy="5194482"/>
          </a:xfrm>
          <a:custGeom>
            <a:avLst/>
            <a:gdLst/>
            <a:ahLst/>
            <a:cxnLst/>
            <a:rect r="r" b="b" t="t" l="l"/>
            <a:pathLst>
              <a:path h="5194482" w="4610103">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9183750" cy="1223447"/>
            <a:chOff x="0" y="0"/>
            <a:chExt cx="12245000" cy="1631262"/>
          </a:xfrm>
        </p:grpSpPr>
        <p:grpSp>
          <p:nvGrpSpPr>
            <p:cNvPr name="Group 28" id="28"/>
            <p:cNvGrpSpPr/>
            <p:nvPr/>
          </p:nvGrpSpPr>
          <p:grpSpPr>
            <a:xfrm rot="0">
              <a:off x="0" y="0"/>
              <a:ext cx="12245000" cy="1631262"/>
              <a:chOff x="0" y="0"/>
              <a:chExt cx="2418765" cy="322225"/>
            </a:xfrm>
          </p:grpSpPr>
          <p:sp>
            <p:nvSpPr>
              <p:cNvPr name="Freeform 29" id="29"/>
              <p:cNvSpPr/>
              <p:nvPr/>
            </p:nvSpPr>
            <p:spPr>
              <a:xfrm flipH="false" flipV="false" rot="0">
                <a:off x="0" y="0"/>
                <a:ext cx="2418765" cy="322225"/>
              </a:xfrm>
              <a:custGeom>
                <a:avLst/>
                <a:gdLst/>
                <a:ahLst/>
                <a:cxnLst/>
                <a:rect r="r" b="b" t="t" l="l"/>
                <a:pathLst>
                  <a:path h="322225" w="2418765">
                    <a:moveTo>
                      <a:pt x="2215565" y="0"/>
                    </a:moveTo>
                    <a:cubicBezTo>
                      <a:pt x="2327790" y="0"/>
                      <a:pt x="2418765" y="72132"/>
                      <a:pt x="2418765" y="161112"/>
                    </a:cubicBezTo>
                    <a:cubicBezTo>
                      <a:pt x="2418765" y="250092"/>
                      <a:pt x="2327790" y="322225"/>
                      <a:pt x="2215565"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418765" cy="350800"/>
              </a:xfrm>
              <a:prstGeom prst="rect">
                <a:avLst/>
              </a:prstGeom>
            </p:spPr>
            <p:txBody>
              <a:bodyPr anchor="ctr" rtlCol="false" tIns="50800" lIns="50800" bIns="50800" rIns="50800"/>
              <a:lstStyle/>
              <a:p>
                <a:pPr algn="l">
                  <a:lnSpc>
                    <a:spcPts val="1960"/>
                  </a:lnSpc>
                </a:pPr>
              </a:p>
            </p:txBody>
          </p:sp>
        </p:grpSp>
        <p:sp>
          <p:nvSpPr>
            <p:cNvPr name="TextBox 31" id="31"/>
            <p:cNvSpPr txBox="true"/>
            <p:nvPr/>
          </p:nvSpPr>
          <p:spPr>
            <a:xfrm rot="0">
              <a:off x="465788" y="25479"/>
              <a:ext cx="11313425"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Family Health History</a:t>
              </a:r>
            </a:p>
          </p:txBody>
        </p:sp>
      </p:grpSp>
      <p:sp>
        <p:nvSpPr>
          <p:cNvPr name="Freeform 32" id="32"/>
          <p:cNvSpPr/>
          <p:nvPr/>
        </p:nvSpPr>
        <p:spPr>
          <a:xfrm flipH="false" flipV="false" rot="0">
            <a:off x="14258953" y="7604898"/>
            <a:ext cx="3000347" cy="1856465"/>
          </a:xfrm>
          <a:custGeom>
            <a:avLst/>
            <a:gdLst/>
            <a:ahLst/>
            <a:cxnLst/>
            <a:rect r="r" b="b" t="t" l="l"/>
            <a:pathLst>
              <a:path h="1856465" w="3000347">
                <a:moveTo>
                  <a:pt x="0" y="0"/>
                </a:moveTo>
                <a:lnTo>
                  <a:pt x="3000347" y="0"/>
                </a:lnTo>
                <a:lnTo>
                  <a:pt x="3000347" y="1856465"/>
                </a:lnTo>
                <a:lnTo>
                  <a:pt x="0" y="1856465"/>
                </a:lnTo>
                <a:lnTo>
                  <a:pt x="0" y="0"/>
                </a:lnTo>
                <a:close/>
              </a:path>
            </a:pathLst>
          </a:custGeom>
          <a:blipFill>
            <a:blip r:embed="rId5"/>
            <a:stretch>
              <a:fillRect l="0" t="0" r="0" b="0"/>
            </a:stretch>
          </a:blipFill>
        </p:spPr>
      </p:sp>
      <p:sp>
        <p:nvSpPr>
          <p:cNvPr name="Freeform 33" id="33"/>
          <p:cNvSpPr/>
          <p:nvPr/>
        </p:nvSpPr>
        <p:spPr>
          <a:xfrm flipH="false" flipV="false" rot="0">
            <a:off x="6751595" y="2923283"/>
            <a:ext cx="5602099" cy="2513942"/>
          </a:xfrm>
          <a:custGeom>
            <a:avLst/>
            <a:gdLst/>
            <a:ahLst/>
            <a:cxnLst/>
            <a:rect r="r" b="b" t="t" l="l"/>
            <a:pathLst>
              <a:path h="2513942" w="5602099">
                <a:moveTo>
                  <a:pt x="0" y="0"/>
                </a:moveTo>
                <a:lnTo>
                  <a:pt x="5602099" y="0"/>
                </a:lnTo>
                <a:lnTo>
                  <a:pt x="5602099" y="2513942"/>
                </a:lnTo>
                <a:lnTo>
                  <a:pt x="0" y="2513942"/>
                </a:lnTo>
                <a:lnTo>
                  <a:pt x="0" y="0"/>
                </a:lnTo>
                <a:close/>
              </a:path>
            </a:pathLst>
          </a:custGeom>
          <a:blipFill>
            <a:blip r:embed="rId6"/>
            <a:stretch>
              <a:fillRect l="0" t="0" r="0" b="0"/>
            </a:stretch>
          </a:blipFill>
        </p:spPr>
      </p:sp>
      <p:sp>
        <p:nvSpPr>
          <p:cNvPr name="TextBox 34" id="34"/>
          <p:cNvSpPr txBox="true"/>
          <p:nvPr/>
        </p:nvSpPr>
        <p:spPr>
          <a:xfrm rot="0">
            <a:off x="8080328" y="5588085"/>
            <a:ext cx="2944633"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Shared Lifestyle</a:t>
            </a:r>
          </a:p>
        </p:txBody>
      </p:sp>
      <p:sp>
        <p:nvSpPr>
          <p:cNvPr name="Freeform 35" id="35"/>
          <p:cNvSpPr/>
          <p:nvPr/>
        </p:nvSpPr>
        <p:spPr>
          <a:xfrm flipH="false" flipV="false" rot="0">
            <a:off x="13690943" y="2808557"/>
            <a:ext cx="2573434" cy="2570217"/>
          </a:xfrm>
          <a:custGeom>
            <a:avLst/>
            <a:gdLst/>
            <a:ahLst/>
            <a:cxnLst/>
            <a:rect r="r" b="b" t="t" l="l"/>
            <a:pathLst>
              <a:path h="2570217" w="2573434">
                <a:moveTo>
                  <a:pt x="0" y="0"/>
                </a:moveTo>
                <a:lnTo>
                  <a:pt x="2573434" y="0"/>
                </a:lnTo>
                <a:lnTo>
                  <a:pt x="2573434" y="2570217"/>
                </a:lnTo>
                <a:lnTo>
                  <a:pt x="0" y="257021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36" id="36"/>
          <p:cNvSpPr txBox="true"/>
          <p:nvPr/>
        </p:nvSpPr>
        <p:spPr>
          <a:xfrm rot="0">
            <a:off x="13505343" y="5588085"/>
            <a:ext cx="2944633"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Shared Genes</a:t>
            </a:r>
          </a:p>
        </p:txBody>
      </p:sp>
      <p:sp>
        <p:nvSpPr>
          <p:cNvPr name="Freeform 37" id="37"/>
          <p:cNvSpPr/>
          <p:nvPr/>
        </p:nvSpPr>
        <p:spPr>
          <a:xfrm flipH="false" flipV="false" rot="0">
            <a:off x="2174393" y="2851634"/>
            <a:ext cx="3202474" cy="2513942"/>
          </a:xfrm>
          <a:custGeom>
            <a:avLst/>
            <a:gdLst/>
            <a:ahLst/>
            <a:cxnLst/>
            <a:rect r="r" b="b" t="t" l="l"/>
            <a:pathLst>
              <a:path h="2513942" w="3202474">
                <a:moveTo>
                  <a:pt x="0" y="0"/>
                </a:moveTo>
                <a:lnTo>
                  <a:pt x="3202474" y="0"/>
                </a:lnTo>
                <a:lnTo>
                  <a:pt x="3202474" y="2513942"/>
                </a:lnTo>
                <a:lnTo>
                  <a:pt x="0" y="2513942"/>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38" id="38"/>
          <p:cNvSpPr txBox="true"/>
          <p:nvPr/>
        </p:nvSpPr>
        <p:spPr>
          <a:xfrm rot="0">
            <a:off x="1951313" y="5588085"/>
            <a:ext cx="3648633"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Shared Environment</a:t>
            </a:r>
          </a:p>
        </p:txBody>
      </p:sp>
      <p:sp>
        <p:nvSpPr>
          <p:cNvPr name="TextBox 39" id="39"/>
          <p:cNvSpPr txBox="true"/>
          <p:nvPr/>
        </p:nvSpPr>
        <p:spPr>
          <a:xfrm rot="0">
            <a:off x="1655929" y="7920522"/>
            <a:ext cx="12312451" cy="1372235"/>
          </a:xfrm>
          <a:prstGeom prst="rect">
            <a:avLst/>
          </a:prstGeom>
        </p:spPr>
        <p:txBody>
          <a:bodyPr anchor="t" rtlCol="false" tIns="0" lIns="0" bIns="0" rIns="0">
            <a:spAutoFit/>
          </a:bodyPr>
          <a:lstStyle/>
          <a:p>
            <a:pPr algn="l">
              <a:lnSpc>
                <a:spcPts val="3640"/>
              </a:lnSpc>
            </a:pPr>
            <a:r>
              <a:rPr lang="en-US" sz="2600">
                <a:solidFill>
                  <a:srgbClr val="000000"/>
                </a:solidFill>
                <a:latin typeface="Ubuntu"/>
                <a:ea typeface="Ubuntu"/>
                <a:cs typeface="Ubuntu"/>
                <a:sym typeface="Ubuntu"/>
              </a:rPr>
              <a:t>For people who are adopted or who don’t know many details about their biological relatives, that’s okay! You can talk to your provider about your situation, and together you can make a care plan based on the information you have.</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6256321" cy="1223447"/>
            <a:chOff x="0" y="0"/>
            <a:chExt cx="4281500" cy="322225"/>
          </a:xfrm>
        </p:grpSpPr>
        <p:sp>
          <p:nvSpPr>
            <p:cNvPr name="Freeform 28" id="28"/>
            <p:cNvSpPr/>
            <p:nvPr/>
          </p:nvSpPr>
          <p:spPr>
            <a:xfrm flipH="false" flipV="false" rot="0">
              <a:off x="0" y="0"/>
              <a:ext cx="4281500" cy="322225"/>
            </a:xfrm>
            <a:custGeom>
              <a:avLst/>
              <a:gdLst/>
              <a:ahLst/>
              <a:cxnLst/>
              <a:rect r="r" b="b" t="t" l="l"/>
              <a:pathLst>
                <a:path h="322225" w="4281500">
                  <a:moveTo>
                    <a:pt x="4078300" y="0"/>
                  </a:moveTo>
                  <a:cubicBezTo>
                    <a:pt x="4190524" y="0"/>
                    <a:pt x="4281500" y="72132"/>
                    <a:pt x="4281500" y="161112"/>
                  </a:cubicBezTo>
                  <a:cubicBezTo>
                    <a:pt x="4281500" y="250092"/>
                    <a:pt x="4190524" y="322225"/>
                    <a:pt x="4078300"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29" id="29"/>
            <p:cNvSpPr txBox="true"/>
            <p:nvPr/>
          </p:nvSpPr>
          <p:spPr>
            <a:xfrm>
              <a:off x="0" y="-28575"/>
              <a:ext cx="4281500" cy="350800"/>
            </a:xfrm>
            <a:prstGeom prst="rect">
              <a:avLst/>
            </a:prstGeom>
          </p:spPr>
          <p:txBody>
            <a:bodyPr anchor="ctr" rtlCol="false" tIns="50800" lIns="50800" bIns="50800" rIns="50800"/>
            <a:lstStyle/>
            <a:p>
              <a:pPr algn="ctr">
                <a:lnSpc>
                  <a:spcPts val="1960"/>
                </a:lnSpc>
              </a:pPr>
            </a:p>
          </p:txBody>
        </p:sp>
      </p:grpSp>
      <p:sp>
        <p:nvSpPr>
          <p:cNvPr name="TextBox 30" id="30"/>
          <p:cNvSpPr txBox="true"/>
          <p:nvPr/>
        </p:nvSpPr>
        <p:spPr>
          <a:xfrm rot="0">
            <a:off x="851839" y="791507"/>
            <a:ext cx="15380090" cy="1113790"/>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Choosing a Primary Care Provider (PCP)</a:t>
            </a:r>
          </a:p>
        </p:txBody>
      </p:sp>
      <p:sp>
        <p:nvSpPr>
          <p:cNvPr name="TextBox 31" id="31"/>
          <p:cNvSpPr txBox="true"/>
          <p:nvPr/>
        </p:nvSpPr>
        <p:spPr>
          <a:xfrm rot="0">
            <a:off x="2789639" y="2639462"/>
            <a:ext cx="2944633"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What is it?</a:t>
            </a:r>
          </a:p>
        </p:txBody>
      </p:sp>
      <p:sp>
        <p:nvSpPr>
          <p:cNvPr name="TextBox 32" id="32"/>
          <p:cNvSpPr txBox="true"/>
          <p:nvPr/>
        </p:nvSpPr>
        <p:spPr>
          <a:xfrm rot="0">
            <a:off x="8155926" y="2639462"/>
            <a:ext cx="2938091"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Consider:</a:t>
            </a:r>
          </a:p>
        </p:txBody>
      </p:sp>
      <p:sp>
        <p:nvSpPr>
          <p:cNvPr name="Freeform 33" id="33"/>
          <p:cNvSpPr/>
          <p:nvPr/>
        </p:nvSpPr>
        <p:spPr>
          <a:xfrm flipH="false" flipV="false" rot="0">
            <a:off x="2444184" y="3755985"/>
            <a:ext cx="3635542" cy="4340945"/>
          </a:xfrm>
          <a:custGeom>
            <a:avLst/>
            <a:gdLst/>
            <a:ahLst/>
            <a:cxnLst/>
            <a:rect r="r" b="b" t="t" l="l"/>
            <a:pathLst>
              <a:path h="4340945" w="3635542">
                <a:moveTo>
                  <a:pt x="0" y="0"/>
                </a:moveTo>
                <a:lnTo>
                  <a:pt x="3635542" y="0"/>
                </a:lnTo>
                <a:lnTo>
                  <a:pt x="3635542" y="4340945"/>
                </a:lnTo>
                <a:lnTo>
                  <a:pt x="0" y="4340945"/>
                </a:lnTo>
                <a:lnTo>
                  <a:pt x="0" y="0"/>
                </a:lnTo>
                <a:close/>
              </a:path>
            </a:pathLst>
          </a:custGeom>
          <a:blipFill>
            <a:blip r:embed="rId5"/>
            <a:stretch>
              <a:fillRect l="0" t="0" r="0" b="0"/>
            </a:stretch>
          </a:blipFill>
        </p:spPr>
      </p:sp>
      <p:grpSp>
        <p:nvGrpSpPr>
          <p:cNvPr name="Group 34" id="34"/>
          <p:cNvGrpSpPr/>
          <p:nvPr/>
        </p:nvGrpSpPr>
        <p:grpSpPr>
          <a:xfrm rot="0">
            <a:off x="8995562" y="7738070"/>
            <a:ext cx="6147628" cy="1717723"/>
            <a:chOff x="0" y="0"/>
            <a:chExt cx="8196838" cy="2290297"/>
          </a:xfrm>
        </p:grpSpPr>
        <p:sp>
          <p:nvSpPr>
            <p:cNvPr name="Freeform 35" id="35"/>
            <p:cNvSpPr/>
            <p:nvPr/>
          </p:nvSpPr>
          <p:spPr>
            <a:xfrm flipH="false" flipV="false" rot="0">
              <a:off x="1111758" y="0"/>
              <a:ext cx="1794760" cy="2290297"/>
            </a:xfrm>
            <a:custGeom>
              <a:avLst/>
              <a:gdLst/>
              <a:ahLst/>
              <a:cxnLst/>
              <a:rect r="r" b="b" t="t" l="l"/>
              <a:pathLst>
                <a:path h="2290297" w="1794760">
                  <a:moveTo>
                    <a:pt x="0" y="0"/>
                  </a:moveTo>
                  <a:lnTo>
                    <a:pt x="1794760" y="0"/>
                  </a:lnTo>
                  <a:lnTo>
                    <a:pt x="1794760" y="2290297"/>
                  </a:lnTo>
                  <a:lnTo>
                    <a:pt x="0" y="229029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36" id="36"/>
            <p:cNvSpPr/>
            <p:nvPr/>
          </p:nvSpPr>
          <p:spPr>
            <a:xfrm flipH="false" flipV="false" rot="0">
              <a:off x="5424566" y="0"/>
              <a:ext cx="1515760" cy="2290297"/>
            </a:xfrm>
            <a:custGeom>
              <a:avLst/>
              <a:gdLst/>
              <a:ahLst/>
              <a:cxnLst/>
              <a:rect r="r" b="b" t="t" l="l"/>
              <a:pathLst>
                <a:path h="2290297" w="1515760">
                  <a:moveTo>
                    <a:pt x="0" y="0"/>
                  </a:moveTo>
                  <a:lnTo>
                    <a:pt x="1515760" y="0"/>
                  </a:lnTo>
                  <a:lnTo>
                    <a:pt x="1515760" y="2290297"/>
                  </a:lnTo>
                  <a:lnTo>
                    <a:pt x="0" y="2290297"/>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37" id="37"/>
            <p:cNvSpPr/>
            <p:nvPr/>
          </p:nvSpPr>
          <p:spPr>
            <a:xfrm flipH="false" flipV="false" rot="0">
              <a:off x="3713629" y="0"/>
              <a:ext cx="2048768" cy="2250363"/>
            </a:xfrm>
            <a:custGeom>
              <a:avLst/>
              <a:gdLst/>
              <a:ahLst/>
              <a:cxnLst/>
              <a:rect r="r" b="b" t="t" l="l"/>
              <a:pathLst>
                <a:path h="2250363" w="2048768">
                  <a:moveTo>
                    <a:pt x="0" y="0"/>
                  </a:moveTo>
                  <a:lnTo>
                    <a:pt x="2048768" y="0"/>
                  </a:lnTo>
                  <a:lnTo>
                    <a:pt x="2048768" y="2250363"/>
                  </a:lnTo>
                  <a:lnTo>
                    <a:pt x="0" y="2250363"/>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38" id="38"/>
            <p:cNvSpPr/>
            <p:nvPr/>
          </p:nvSpPr>
          <p:spPr>
            <a:xfrm flipH="false" flipV="false" rot="0">
              <a:off x="2603964" y="0"/>
              <a:ext cx="1253417" cy="2290297"/>
            </a:xfrm>
            <a:custGeom>
              <a:avLst/>
              <a:gdLst/>
              <a:ahLst/>
              <a:cxnLst/>
              <a:rect r="r" b="b" t="t" l="l"/>
              <a:pathLst>
                <a:path h="2290297" w="1253417">
                  <a:moveTo>
                    <a:pt x="0" y="0"/>
                  </a:moveTo>
                  <a:lnTo>
                    <a:pt x="1253417" y="0"/>
                  </a:lnTo>
                  <a:lnTo>
                    <a:pt x="1253417" y="2290297"/>
                  </a:lnTo>
                  <a:lnTo>
                    <a:pt x="0" y="229029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39" id="39"/>
            <p:cNvSpPr/>
            <p:nvPr/>
          </p:nvSpPr>
          <p:spPr>
            <a:xfrm flipH="false" flipV="false" rot="0">
              <a:off x="6825054" y="0"/>
              <a:ext cx="1371784" cy="2250363"/>
            </a:xfrm>
            <a:custGeom>
              <a:avLst/>
              <a:gdLst/>
              <a:ahLst/>
              <a:cxnLst/>
              <a:rect r="r" b="b" t="t" l="l"/>
              <a:pathLst>
                <a:path h="2250363" w="1371784">
                  <a:moveTo>
                    <a:pt x="0" y="0"/>
                  </a:moveTo>
                  <a:lnTo>
                    <a:pt x="1371784" y="0"/>
                  </a:lnTo>
                  <a:lnTo>
                    <a:pt x="1371784" y="2250363"/>
                  </a:lnTo>
                  <a:lnTo>
                    <a:pt x="0" y="2250363"/>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40" id="40"/>
            <p:cNvSpPr/>
            <p:nvPr/>
          </p:nvSpPr>
          <p:spPr>
            <a:xfrm flipH="false" flipV="false" rot="0">
              <a:off x="0" y="39934"/>
              <a:ext cx="1540561" cy="2250363"/>
            </a:xfrm>
            <a:custGeom>
              <a:avLst/>
              <a:gdLst/>
              <a:ahLst/>
              <a:cxnLst/>
              <a:rect r="r" b="b" t="t" l="l"/>
              <a:pathLst>
                <a:path h="2250363" w="1540561">
                  <a:moveTo>
                    <a:pt x="0" y="0"/>
                  </a:moveTo>
                  <a:lnTo>
                    <a:pt x="1540561" y="0"/>
                  </a:lnTo>
                  <a:lnTo>
                    <a:pt x="1540561" y="2250363"/>
                  </a:lnTo>
                  <a:lnTo>
                    <a:pt x="0" y="2250363"/>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grpSp>
      <p:sp>
        <p:nvSpPr>
          <p:cNvPr name="TextBox 41" id="41"/>
          <p:cNvSpPr txBox="true"/>
          <p:nvPr/>
        </p:nvSpPr>
        <p:spPr>
          <a:xfrm rot="0">
            <a:off x="8155926" y="3689214"/>
            <a:ext cx="8129055" cy="3658235"/>
          </a:xfrm>
          <a:prstGeom prst="rect">
            <a:avLst/>
          </a:prstGeom>
        </p:spPr>
        <p:txBody>
          <a:bodyPr anchor="t" rtlCol="false" tIns="0" lIns="0" bIns="0" rIns="0">
            <a:spAutoFit/>
          </a:bodyPr>
          <a:lstStyle/>
          <a:p>
            <a:pPr algn="l" marL="561341" indent="-280670" lvl="1">
              <a:lnSpc>
                <a:spcPts val="3640"/>
              </a:lnSpc>
              <a:buFont typeface="Arial"/>
              <a:buChar char="•"/>
            </a:pPr>
            <a:r>
              <a:rPr lang="en-US" sz="2600">
                <a:solidFill>
                  <a:srgbClr val="000000"/>
                </a:solidFill>
                <a:latin typeface="Ubuntu"/>
                <a:ea typeface="Ubuntu"/>
                <a:cs typeface="Ubuntu"/>
                <a:sym typeface="Ubuntu"/>
              </a:rPr>
              <a:t>If they are in the right </a:t>
            </a:r>
            <a:r>
              <a:rPr lang="en-US" sz="2600">
                <a:solidFill>
                  <a:srgbClr val="000000"/>
                </a:solidFill>
                <a:latin typeface="Ubuntu Bold"/>
                <a:ea typeface="Ubuntu Bold"/>
                <a:cs typeface="Ubuntu Bold"/>
                <a:sym typeface="Ubuntu Bold"/>
              </a:rPr>
              <a:t>network</a:t>
            </a:r>
            <a:r>
              <a:rPr lang="en-US" sz="2600">
                <a:solidFill>
                  <a:srgbClr val="000000"/>
                </a:solidFill>
                <a:latin typeface="Ubuntu"/>
                <a:ea typeface="Ubuntu"/>
                <a:cs typeface="Ubuntu"/>
                <a:sym typeface="Ubuntu"/>
              </a:rPr>
              <a:t> and/or if they accept your </a:t>
            </a:r>
            <a:r>
              <a:rPr lang="en-US" sz="2600">
                <a:solidFill>
                  <a:srgbClr val="000000"/>
                </a:solidFill>
                <a:latin typeface="Ubuntu Bold"/>
                <a:ea typeface="Ubuntu Bold"/>
                <a:cs typeface="Ubuntu Bold"/>
                <a:sym typeface="Ubuntu Bold"/>
              </a:rPr>
              <a:t>insurance</a:t>
            </a:r>
          </a:p>
          <a:p>
            <a:pPr algn="l" marL="561341" indent="-280670" lvl="1">
              <a:lnSpc>
                <a:spcPts val="3640"/>
              </a:lnSpc>
              <a:buFont typeface="Arial"/>
              <a:buChar char="•"/>
            </a:pPr>
            <a:r>
              <a:rPr lang="en-US" sz="2600">
                <a:solidFill>
                  <a:srgbClr val="000000"/>
                </a:solidFill>
                <a:latin typeface="Ubuntu"/>
                <a:ea typeface="Ubuntu"/>
                <a:cs typeface="Ubuntu"/>
                <a:sym typeface="Ubuntu"/>
              </a:rPr>
              <a:t>If you can use your preferred </a:t>
            </a:r>
            <a:r>
              <a:rPr lang="en-US" sz="2600">
                <a:solidFill>
                  <a:srgbClr val="000000"/>
                </a:solidFill>
                <a:latin typeface="Ubuntu Bold"/>
                <a:ea typeface="Ubuntu Bold"/>
                <a:cs typeface="Ubuntu Bold"/>
                <a:sym typeface="Ubuntu Bold"/>
              </a:rPr>
              <a:t>transportation </a:t>
            </a:r>
            <a:r>
              <a:rPr lang="en-US" sz="2600">
                <a:solidFill>
                  <a:srgbClr val="000000"/>
                </a:solidFill>
                <a:latin typeface="Ubuntu"/>
                <a:ea typeface="Ubuntu"/>
                <a:cs typeface="Ubuntu"/>
                <a:sym typeface="Ubuntu"/>
              </a:rPr>
              <a:t>to get to their office and if  it is </a:t>
            </a:r>
            <a:r>
              <a:rPr lang="en-US" sz="2600">
                <a:solidFill>
                  <a:srgbClr val="000000"/>
                </a:solidFill>
                <a:latin typeface="Ubuntu Bold"/>
                <a:ea typeface="Ubuntu Bold"/>
                <a:cs typeface="Ubuntu Bold"/>
                <a:sym typeface="Ubuntu Bold"/>
              </a:rPr>
              <a:t>accessible</a:t>
            </a:r>
            <a:r>
              <a:rPr lang="en-US" sz="2600">
                <a:solidFill>
                  <a:srgbClr val="000000"/>
                </a:solidFill>
                <a:latin typeface="Ubuntu"/>
                <a:ea typeface="Ubuntu"/>
                <a:cs typeface="Ubuntu"/>
                <a:sym typeface="Ubuntu"/>
              </a:rPr>
              <a:t> </a:t>
            </a:r>
          </a:p>
          <a:p>
            <a:pPr algn="l" marL="561341" indent="-280670" lvl="1">
              <a:lnSpc>
                <a:spcPts val="3640"/>
              </a:lnSpc>
              <a:buFont typeface="Arial"/>
              <a:buChar char="•"/>
            </a:pPr>
            <a:r>
              <a:rPr lang="en-US" sz="2600">
                <a:solidFill>
                  <a:srgbClr val="000000"/>
                </a:solidFill>
                <a:latin typeface="Ubuntu"/>
                <a:ea typeface="Ubuntu"/>
                <a:cs typeface="Ubuntu"/>
                <a:sym typeface="Ubuntu"/>
              </a:rPr>
              <a:t>Their </a:t>
            </a:r>
            <a:r>
              <a:rPr lang="en-US" sz="2600">
                <a:solidFill>
                  <a:srgbClr val="000000"/>
                </a:solidFill>
                <a:latin typeface="Ubuntu Bold"/>
                <a:ea typeface="Ubuntu Bold"/>
                <a:cs typeface="Ubuntu Bold"/>
                <a:sym typeface="Ubuntu Bold"/>
              </a:rPr>
              <a:t>gender</a:t>
            </a:r>
          </a:p>
          <a:p>
            <a:pPr algn="l" marL="561341" indent="-280670" lvl="1">
              <a:lnSpc>
                <a:spcPts val="3640"/>
              </a:lnSpc>
              <a:buFont typeface="Arial"/>
              <a:buChar char="•"/>
            </a:pPr>
            <a:r>
              <a:rPr lang="en-US" sz="2600">
                <a:solidFill>
                  <a:srgbClr val="000000"/>
                </a:solidFill>
                <a:latin typeface="Ubuntu"/>
                <a:ea typeface="Ubuntu"/>
                <a:cs typeface="Ubuntu"/>
                <a:sym typeface="Ubuntu"/>
              </a:rPr>
              <a:t>Their </a:t>
            </a:r>
            <a:r>
              <a:rPr lang="en-US" sz="2600">
                <a:solidFill>
                  <a:srgbClr val="000000"/>
                </a:solidFill>
                <a:latin typeface="Ubuntu Bold"/>
                <a:ea typeface="Ubuntu Bold"/>
                <a:cs typeface="Ubuntu Bold"/>
                <a:sym typeface="Ubuntu Bold"/>
              </a:rPr>
              <a:t>experience</a:t>
            </a:r>
            <a:r>
              <a:rPr lang="en-US" sz="2600">
                <a:solidFill>
                  <a:srgbClr val="000000"/>
                </a:solidFill>
                <a:latin typeface="Ubuntu"/>
                <a:ea typeface="Ubuntu"/>
                <a:cs typeface="Ubuntu"/>
                <a:sym typeface="Ubuntu"/>
              </a:rPr>
              <a:t> with disability</a:t>
            </a:r>
          </a:p>
          <a:p>
            <a:pPr algn="l" marL="561341" indent="-280670" lvl="1">
              <a:lnSpc>
                <a:spcPts val="3640"/>
              </a:lnSpc>
              <a:buFont typeface="Arial"/>
              <a:buChar char="•"/>
            </a:pPr>
            <a:r>
              <a:rPr lang="en-US" sz="2600">
                <a:solidFill>
                  <a:srgbClr val="000000"/>
                </a:solidFill>
                <a:latin typeface="Ubuntu"/>
                <a:ea typeface="Ubuntu"/>
                <a:cs typeface="Ubuntu"/>
                <a:sym typeface="Ubuntu"/>
              </a:rPr>
              <a:t>Their willingness to provide </a:t>
            </a:r>
            <a:r>
              <a:rPr lang="en-US" sz="2600">
                <a:solidFill>
                  <a:srgbClr val="000000"/>
                </a:solidFill>
                <a:latin typeface="Ubuntu Bold"/>
                <a:ea typeface="Ubuntu Bold"/>
                <a:cs typeface="Ubuntu Bold"/>
                <a:sym typeface="Ubuntu Bold"/>
              </a:rPr>
              <a:t>accommodations</a:t>
            </a:r>
          </a:p>
          <a:p>
            <a:pPr algn="l" marL="561341" indent="-280670" lvl="1">
              <a:lnSpc>
                <a:spcPts val="3640"/>
              </a:lnSpc>
              <a:buFont typeface="Arial"/>
              <a:buChar char="•"/>
            </a:pPr>
            <a:r>
              <a:rPr lang="en-US" sz="2600">
                <a:solidFill>
                  <a:srgbClr val="000000"/>
                </a:solidFill>
                <a:latin typeface="Ubuntu"/>
                <a:ea typeface="Ubuntu"/>
                <a:cs typeface="Ubuntu"/>
                <a:sym typeface="Ubuntu"/>
              </a:rPr>
              <a:t>If their approach is </a:t>
            </a:r>
            <a:r>
              <a:rPr lang="en-US" sz="2600">
                <a:solidFill>
                  <a:srgbClr val="000000"/>
                </a:solidFill>
                <a:latin typeface="Ubuntu Bold"/>
                <a:ea typeface="Ubuntu Bold"/>
                <a:cs typeface="Ubuntu Bold"/>
                <a:sym typeface="Ubuntu Bold"/>
              </a:rPr>
              <a:t>person-centered</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0848348" cy="1223447"/>
            <a:chOff x="0" y="0"/>
            <a:chExt cx="2857178" cy="322225"/>
          </a:xfrm>
        </p:grpSpPr>
        <p:sp>
          <p:nvSpPr>
            <p:cNvPr name="Freeform 28" id="28"/>
            <p:cNvSpPr/>
            <p:nvPr/>
          </p:nvSpPr>
          <p:spPr>
            <a:xfrm flipH="false" flipV="false" rot="0">
              <a:off x="0" y="0"/>
              <a:ext cx="2857178" cy="322225"/>
            </a:xfrm>
            <a:custGeom>
              <a:avLst/>
              <a:gdLst/>
              <a:ahLst/>
              <a:cxnLst/>
              <a:rect r="r" b="b" t="t" l="l"/>
              <a:pathLst>
                <a:path h="322225" w="2857178">
                  <a:moveTo>
                    <a:pt x="2653978" y="0"/>
                  </a:moveTo>
                  <a:cubicBezTo>
                    <a:pt x="2766202" y="0"/>
                    <a:pt x="2857178" y="72132"/>
                    <a:pt x="2857178" y="161112"/>
                  </a:cubicBezTo>
                  <a:cubicBezTo>
                    <a:pt x="2857178" y="250092"/>
                    <a:pt x="2766202" y="322225"/>
                    <a:pt x="2653978"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29" id="29"/>
            <p:cNvSpPr txBox="true"/>
            <p:nvPr/>
          </p:nvSpPr>
          <p:spPr>
            <a:xfrm>
              <a:off x="0" y="-28575"/>
              <a:ext cx="2857178" cy="350800"/>
            </a:xfrm>
            <a:prstGeom prst="rect">
              <a:avLst/>
            </a:prstGeom>
          </p:spPr>
          <p:txBody>
            <a:bodyPr anchor="ctr" rtlCol="false" tIns="50800" lIns="50800" bIns="50800" rIns="50800"/>
            <a:lstStyle/>
            <a:p>
              <a:pPr algn="ctr">
                <a:lnSpc>
                  <a:spcPts val="1960"/>
                </a:lnSpc>
              </a:pPr>
            </a:p>
          </p:txBody>
        </p:sp>
      </p:grpSp>
      <p:sp>
        <p:nvSpPr>
          <p:cNvPr name="TextBox 30" id="30"/>
          <p:cNvSpPr txBox="true"/>
          <p:nvPr/>
        </p:nvSpPr>
        <p:spPr>
          <a:xfrm rot="0">
            <a:off x="851839" y="791507"/>
            <a:ext cx="11067212" cy="1113790"/>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Getting to Know Your PCP</a:t>
            </a:r>
          </a:p>
        </p:txBody>
      </p:sp>
      <p:sp>
        <p:nvSpPr>
          <p:cNvPr name="TextBox 31" id="31"/>
          <p:cNvSpPr txBox="true"/>
          <p:nvPr/>
        </p:nvSpPr>
        <p:spPr>
          <a:xfrm rot="0">
            <a:off x="5560193" y="4086782"/>
            <a:ext cx="11681308" cy="4810125"/>
          </a:xfrm>
          <a:prstGeom prst="rect">
            <a:avLst/>
          </a:prstGeom>
        </p:spPr>
        <p:txBody>
          <a:bodyPr anchor="t" rtlCol="false" tIns="0" lIns="0" bIns="0" rIns="0">
            <a:spAutoFit/>
          </a:bodyPr>
          <a:lstStyle/>
          <a:p>
            <a:pPr algn="l" marL="647703" indent="-323852" lvl="1">
              <a:lnSpc>
                <a:spcPts val="4200"/>
              </a:lnSpc>
              <a:buFont typeface="Arial"/>
              <a:buChar char="•"/>
            </a:pPr>
            <a:r>
              <a:rPr lang="en-US" sz="3000">
                <a:solidFill>
                  <a:srgbClr val="000000"/>
                </a:solidFill>
                <a:latin typeface="Ubuntu"/>
                <a:ea typeface="Ubuntu"/>
                <a:cs typeface="Ubuntu"/>
                <a:sym typeface="Ubuntu"/>
              </a:rPr>
              <a:t>What are some of the typical health issues for people with my [child / sibling / loved one]’s  disability or diagnosis? </a:t>
            </a:r>
          </a:p>
          <a:p>
            <a:pPr algn="l">
              <a:lnSpc>
                <a:spcPts val="4200"/>
              </a:lnSpc>
            </a:pPr>
          </a:p>
          <a:p>
            <a:pPr algn="l" marL="647703" indent="-323852" lvl="1">
              <a:lnSpc>
                <a:spcPts val="4200"/>
              </a:lnSpc>
              <a:buFont typeface="Arial"/>
              <a:buChar char="•"/>
            </a:pPr>
            <a:r>
              <a:rPr lang="en-US" sz="3000">
                <a:solidFill>
                  <a:srgbClr val="000000"/>
                </a:solidFill>
                <a:latin typeface="Ubuntu"/>
                <a:ea typeface="Ubuntu"/>
                <a:cs typeface="Ubuntu"/>
                <a:sym typeface="Ubuntu"/>
              </a:rPr>
              <a:t>What are the major health issues we should be concerned about now? </a:t>
            </a:r>
          </a:p>
          <a:p>
            <a:pPr algn="l">
              <a:lnSpc>
                <a:spcPts val="4200"/>
              </a:lnSpc>
            </a:pPr>
          </a:p>
          <a:p>
            <a:pPr algn="l" marL="647703" indent="-323852" lvl="1">
              <a:lnSpc>
                <a:spcPts val="4200"/>
              </a:lnSpc>
              <a:buFont typeface="Arial"/>
              <a:buChar char="•"/>
            </a:pPr>
            <a:r>
              <a:rPr lang="en-US" sz="3000">
                <a:solidFill>
                  <a:srgbClr val="000000"/>
                </a:solidFill>
                <a:latin typeface="Ubuntu"/>
                <a:ea typeface="Ubuntu"/>
                <a:cs typeface="Ubuntu"/>
                <a:sym typeface="Ubuntu"/>
              </a:rPr>
              <a:t>Are there any</a:t>
            </a:r>
            <a:r>
              <a:rPr lang="en-US" sz="3000">
                <a:solidFill>
                  <a:srgbClr val="000000"/>
                </a:solidFill>
                <a:latin typeface="Ubuntu"/>
                <a:ea typeface="Ubuntu"/>
                <a:cs typeface="Ubuntu"/>
                <a:sym typeface="Ubuntu"/>
              </a:rPr>
              <a:t> future health issues we may need to be aware of?</a:t>
            </a:r>
          </a:p>
          <a:p>
            <a:pPr algn="l">
              <a:lnSpc>
                <a:spcPts val="4200"/>
              </a:lnSpc>
            </a:pPr>
          </a:p>
          <a:p>
            <a:pPr algn="l" marL="647703" indent="-323852" lvl="1">
              <a:lnSpc>
                <a:spcPts val="4200"/>
              </a:lnSpc>
              <a:buFont typeface="Arial"/>
              <a:buChar char="•"/>
            </a:pPr>
            <a:r>
              <a:rPr lang="en-US" sz="3000">
                <a:solidFill>
                  <a:srgbClr val="000000"/>
                </a:solidFill>
                <a:latin typeface="Ubuntu"/>
                <a:ea typeface="Ubuntu"/>
                <a:cs typeface="Ubuntu"/>
                <a:sym typeface="Ubuntu"/>
              </a:rPr>
              <a:t>Will my [child / sibling / loved one]’s disability change over time?</a:t>
            </a:r>
          </a:p>
        </p:txBody>
      </p:sp>
      <p:sp>
        <p:nvSpPr>
          <p:cNvPr name="Freeform 32" id="32"/>
          <p:cNvSpPr/>
          <p:nvPr/>
        </p:nvSpPr>
        <p:spPr>
          <a:xfrm flipH="false" flipV="false" rot="0">
            <a:off x="1661640" y="2838984"/>
            <a:ext cx="3738554" cy="3738554"/>
          </a:xfrm>
          <a:custGeom>
            <a:avLst/>
            <a:gdLst/>
            <a:ahLst/>
            <a:cxnLst/>
            <a:rect r="r" b="b" t="t" l="l"/>
            <a:pathLst>
              <a:path h="3738554" w="3738554">
                <a:moveTo>
                  <a:pt x="0" y="0"/>
                </a:moveTo>
                <a:lnTo>
                  <a:pt x="3738553" y="0"/>
                </a:lnTo>
                <a:lnTo>
                  <a:pt x="3738553" y="3738553"/>
                </a:lnTo>
                <a:lnTo>
                  <a:pt x="0" y="3738553"/>
                </a:lnTo>
                <a:lnTo>
                  <a:pt x="0" y="0"/>
                </a:lnTo>
                <a:close/>
              </a:path>
            </a:pathLst>
          </a:custGeom>
          <a:blipFill>
            <a:blip r:embed="rId5"/>
            <a:stretch>
              <a:fillRect l="0" t="0" r="0" b="0"/>
            </a:stretch>
          </a:blipFill>
        </p:spPr>
      </p:sp>
      <p:sp>
        <p:nvSpPr>
          <p:cNvPr name="TextBox 33" id="33"/>
          <p:cNvSpPr txBox="true"/>
          <p:nvPr/>
        </p:nvSpPr>
        <p:spPr>
          <a:xfrm rot="0">
            <a:off x="5908348" y="2838984"/>
            <a:ext cx="7866871" cy="725805"/>
          </a:xfrm>
          <a:prstGeom prst="rect">
            <a:avLst/>
          </a:prstGeom>
        </p:spPr>
        <p:txBody>
          <a:bodyPr anchor="t" rtlCol="false" tIns="0" lIns="0" bIns="0" rIns="0">
            <a:spAutoFit/>
          </a:bodyPr>
          <a:lstStyle/>
          <a:p>
            <a:pPr algn="l">
              <a:lnSpc>
                <a:spcPts val="5520"/>
              </a:lnSpc>
            </a:pPr>
            <a:r>
              <a:rPr lang="en-US" sz="4800">
                <a:solidFill>
                  <a:srgbClr val="000000"/>
                </a:solidFill>
                <a:latin typeface="Ubuntu"/>
                <a:ea typeface="Ubuntu"/>
                <a:cs typeface="Ubuntu"/>
                <a:sym typeface="Ubuntu"/>
              </a:rPr>
              <a:t>Questions you can ask:</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7737917" cy="1223447"/>
            <a:chOff x="0" y="0"/>
            <a:chExt cx="2037970" cy="322225"/>
          </a:xfrm>
        </p:grpSpPr>
        <p:sp>
          <p:nvSpPr>
            <p:cNvPr name="Freeform 28" id="28"/>
            <p:cNvSpPr/>
            <p:nvPr/>
          </p:nvSpPr>
          <p:spPr>
            <a:xfrm flipH="false" flipV="false" rot="0">
              <a:off x="0" y="0"/>
              <a:ext cx="2037970" cy="322225"/>
            </a:xfrm>
            <a:custGeom>
              <a:avLst/>
              <a:gdLst/>
              <a:ahLst/>
              <a:cxnLst/>
              <a:rect r="r" b="b" t="t" l="l"/>
              <a:pathLst>
                <a:path h="322225" w="2037970">
                  <a:moveTo>
                    <a:pt x="1834770" y="0"/>
                  </a:moveTo>
                  <a:cubicBezTo>
                    <a:pt x="1946994" y="0"/>
                    <a:pt x="2037970" y="72132"/>
                    <a:pt x="2037970" y="161112"/>
                  </a:cubicBezTo>
                  <a:cubicBezTo>
                    <a:pt x="2037970" y="250092"/>
                    <a:pt x="1946994" y="322225"/>
                    <a:pt x="1834770"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29" id="29"/>
            <p:cNvSpPr txBox="true"/>
            <p:nvPr/>
          </p:nvSpPr>
          <p:spPr>
            <a:xfrm>
              <a:off x="0" y="-28575"/>
              <a:ext cx="2037970" cy="350800"/>
            </a:xfrm>
            <a:prstGeom prst="rect">
              <a:avLst/>
            </a:prstGeom>
          </p:spPr>
          <p:txBody>
            <a:bodyPr anchor="ctr" rtlCol="false" tIns="50800" lIns="50800" bIns="50800" rIns="50800"/>
            <a:lstStyle/>
            <a:p>
              <a:pPr algn="ctr">
                <a:lnSpc>
                  <a:spcPts val="1960"/>
                </a:lnSpc>
              </a:pPr>
            </a:p>
          </p:txBody>
        </p:sp>
      </p:grpSp>
      <p:sp>
        <p:nvSpPr>
          <p:cNvPr name="TextBox 30" id="30"/>
          <p:cNvSpPr txBox="true"/>
          <p:nvPr/>
        </p:nvSpPr>
        <p:spPr>
          <a:xfrm rot="0">
            <a:off x="938966" y="791507"/>
            <a:ext cx="7014602" cy="1113790"/>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About This Series</a:t>
            </a:r>
          </a:p>
        </p:txBody>
      </p:sp>
      <p:sp>
        <p:nvSpPr>
          <p:cNvPr name="Freeform 31" id="31"/>
          <p:cNvSpPr/>
          <p:nvPr/>
        </p:nvSpPr>
        <p:spPr>
          <a:xfrm flipH="false" flipV="false" rot="0">
            <a:off x="13886329" y="3552855"/>
            <a:ext cx="3372971" cy="3651839"/>
          </a:xfrm>
          <a:custGeom>
            <a:avLst/>
            <a:gdLst/>
            <a:ahLst/>
            <a:cxnLst/>
            <a:rect r="r" b="b" t="t" l="l"/>
            <a:pathLst>
              <a:path h="3651839" w="3372971">
                <a:moveTo>
                  <a:pt x="0" y="0"/>
                </a:moveTo>
                <a:lnTo>
                  <a:pt x="3372971" y="0"/>
                </a:lnTo>
                <a:lnTo>
                  <a:pt x="3372971" y="3651839"/>
                </a:lnTo>
                <a:lnTo>
                  <a:pt x="0" y="365183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2" id="32"/>
          <p:cNvSpPr/>
          <p:nvPr/>
        </p:nvSpPr>
        <p:spPr>
          <a:xfrm flipH="false" flipV="false" rot="0">
            <a:off x="1418331" y="3193981"/>
            <a:ext cx="3321120" cy="5420226"/>
          </a:xfrm>
          <a:custGeom>
            <a:avLst/>
            <a:gdLst/>
            <a:ahLst/>
            <a:cxnLst/>
            <a:rect r="r" b="b" t="t" l="l"/>
            <a:pathLst>
              <a:path h="5420226" w="3321120">
                <a:moveTo>
                  <a:pt x="0" y="0"/>
                </a:moveTo>
                <a:lnTo>
                  <a:pt x="3321120" y="0"/>
                </a:lnTo>
                <a:lnTo>
                  <a:pt x="3321120" y="5420226"/>
                </a:lnTo>
                <a:lnTo>
                  <a:pt x="0" y="542022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33" id="33"/>
          <p:cNvSpPr txBox="true"/>
          <p:nvPr/>
        </p:nvSpPr>
        <p:spPr>
          <a:xfrm rot="0">
            <a:off x="4790096" y="2978396"/>
            <a:ext cx="8707807" cy="4581682"/>
          </a:xfrm>
          <a:prstGeom prst="rect">
            <a:avLst/>
          </a:prstGeom>
        </p:spPr>
        <p:txBody>
          <a:bodyPr anchor="t" rtlCol="false" tIns="0" lIns="0" bIns="0" rIns="0">
            <a:spAutoFit/>
          </a:bodyPr>
          <a:lstStyle/>
          <a:p>
            <a:pPr algn="ctr">
              <a:lnSpc>
                <a:spcPts val="7303"/>
              </a:lnSpc>
            </a:pPr>
            <a:r>
              <a:rPr lang="en-US" sz="4399">
                <a:solidFill>
                  <a:srgbClr val="000000"/>
                </a:solidFill>
                <a:latin typeface="Ubuntu"/>
                <a:ea typeface="Ubuntu"/>
                <a:cs typeface="Ubuntu"/>
                <a:sym typeface="Ubuntu"/>
              </a:rPr>
              <a:t>This learning series will help people with intellectual and developmental disabilities (IDD) and their caregivers learn to use </a:t>
            </a:r>
          </a:p>
          <a:p>
            <a:pPr algn="ctr">
              <a:lnSpc>
                <a:spcPts val="7303"/>
              </a:lnSpc>
            </a:pPr>
            <a:r>
              <a:rPr lang="en-US" sz="4399">
                <a:solidFill>
                  <a:srgbClr val="000000"/>
                </a:solidFill>
                <a:latin typeface="Ubuntu"/>
                <a:ea typeface="Ubuntu"/>
                <a:cs typeface="Ubuntu"/>
                <a:sym typeface="Ubuntu"/>
              </a:rPr>
              <a:t>the healthcare system.</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12809389" cy="1223447"/>
            <a:chOff x="0" y="0"/>
            <a:chExt cx="3373666" cy="322225"/>
          </a:xfrm>
        </p:grpSpPr>
        <p:sp>
          <p:nvSpPr>
            <p:cNvPr name="Freeform 28" id="28"/>
            <p:cNvSpPr/>
            <p:nvPr/>
          </p:nvSpPr>
          <p:spPr>
            <a:xfrm flipH="false" flipV="false" rot="0">
              <a:off x="0" y="0"/>
              <a:ext cx="3373667" cy="322225"/>
            </a:xfrm>
            <a:custGeom>
              <a:avLst/>
              <a:gdLst/>
              <a:ahLst/>
              <a:cxnLst/>
              <a:rect r="r" b="b" t="t" l="l"/>
              <a:pathLst>
                <a:path h="322225" w="3373667">
                  <a:moveTo>
                    <a:pt x="3170466" y="0"/>
                  </a:moveTo>
                  <a:cubicBezTo>
                    <a:pt x="3282691" y="0"/>
                    <a:pt x="3373667" y="72132"/>
                    <a:pt x="3373667" y="161112"/>
                  </a:cubicBezTo>
                  <a:cubicBezTo>
                    <a:pt x="3373667" y="250092"/>
                    <a:pt x="3282691" y="322225"/>
                    <a:pt x="3170466"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29" id="29"/>
            <p:cNvSpPr txBox="true"/>
            <p:nvPr/>
          </p:nvSpPr>
          <p:spPr>
            <a:xfrm>
              <a:off x="0" y="-28575"/>
              <a:ext cx="3373666" cy="350800"/>
            </a:xfrm>
            <a:prstGeom prst="rect">
              <a:avLst/>
            </a:prstGeom>
          </p:spPr>
          <p:txBody>
            <a:bodyPr anchor="ctr" rtlCol="false" tIns="50800" lIns="50800" bIns="50800" rIns="50800"/>
            <a:lstStyle/>
            <a:p>
              <a:pPr algn="ctr">
                <a:lnSpc>
                  <a:spcPts val="1960"/>
                </a:lnSpc>
              </a:pPr>
            </a:p>
          </p:txBody>
        </p:sp>
      </p:grpSp>
      <p:sp>
        <p:nvSpPr>
          <p:cNvPr name="Freeform 30" id="30"/>
          <p:cNvSpPr/>
          <p:nvPr/>
        </p:nvSpPr>
        <p:spPr>
          <a:xfrm flipH="false" flipV="false" rot="0">
            <a:off x="15543723" y="7361707"/>
            <a:ext cx="2043646" cy="2201355"/>
          </a:xfrm>
          <a:custGeom>
            <a:avLst/>
            <a:gdLst/>
            <a:ahLst/>
            <a:cxnLst/>
            <a:rect r="r" b="b" t="t" l="l"/>
            <a:pathLst>
              <a:path h="2201355" w="2043646">
                <a:moveTo>
                  <a:pt x="0" y="0"/>
                </a:moveTo>
                <a:lnTo>
                  <a:pt x="2043646" y="0"/>
                </a:lnTo>
                <a:lnTo>
                  <a:pt x="2043646" y="2201356"/>
                </a:lnTo>
                <a:lnTo>
                  <a:pt x="0" y="2201356"/>
                </a:lnTo>
                <a:lnTo>
                  <a:pt x="0" y="0"/>
                </a:lnTo>
                <a:close/>
              </a:path>
            </a:pathLst>
          </a:custGeom>
          <a:blipFill>
            <a:blip r:embed="rId5"/>
            <a:stretch>
              <a:fillRect l="0" t="0" r="0" b="0"/>
            </a:stretch>
          </a:blipFill>
        </p:spPr>
      </p:sp>
      <p:sp>
        <p:nvSpPr>
          <p:cNvPr name="Freeform 31" id="31"/>
          <p:cNvSpPr/>
          <p:nvPr/>
        </p:nvSpPr>
        <p:spPr>
          <a:xfrm flipH="false" flipV="false" rot="0">
            <a:off x="1144638" y="2597197"/>
            <a:ext cx="2089842" cy="2201355"/>
          </a:xfrm>
          <a:custGeom>
            <a:avLst/>
            <a:gdLst/>
            <a:ahLst/>
            <a:cxnLst/>
            <a:rect r="r" b="b" t="t" l="l"/>
            <a:pathLst>
              <a:path h="2201355" w="2089842">
                <a:moveTo>
                  <a:pt x="0" y="0"/>
                </a:moveTo>
                <a:lnTo>
                  <a:pt x="2089842" y="0"/>
                </a:lnTo>
                <a:lnTo>
                  <a:pt x="2089842" y="2201356"/>
                </a:lnTo>
                <a:lnTo>
                  <a:pt x="0" y="2201356"/>
                </a:lnTo>
                <a:lnTo>
                  <a:pt x="0" y="0"/>
                </a:lnTo>
                <a:close/>
              </a:path>
            </a:pathLst>
          </a:custGeom>
          <a:blipFill>
            <a:blip r:embed="rId6"/>
            <a:stretch>
              <a:fillRect l="0" t="0" r="0" b="0"/>
            </a:stretch>
          </a:blipFill>
        </p:spPr>
      </p:sp>
      <p:sp>
        <p:nvSpPr>
          <p:cNvPr name="Freeform 32" id="32"/>
          <p:cNvSpPr/>
          <p:nvPr/>
        </p:nvSpPr>
        <p:spPr>
          <a:xfrm flipH="false" flipV="false" rot="0">
            <a:off x="1144638" y="7361707"/>
            <a:ext cx="2246281" cy="2201355"/>
          </a:xfrm>
          <a:custGeom>
            <a:avLst/>
            <a:gdLst/>
            <a:ahLst/>
            <a:cxnLst/>
            <a:rect r="r" b="b" t="t" l="l"/>
            <a:pathLst>
              <a:path h="2201355" w="2246281">
                <a:moveTo>
                  <a:pt x="0" y="0"/>
                </a:moveTo>
                <a:lnTo>
                  <a:pt x="2246281" y="0"/>
                </a:lnTo>
                <a:lnTo>
                  <a:pt x="2246281" y="2201356"/>
                </a:lnTo>
                <a:lnTo>
                  <a:pt x="0" y="2201356"/>
                </a:lnTo>
                <a:lnTo>
                  <a:pt x="0" y="0"/>
                </a:lnTo>
                <a:close/>
              </a:path>
            </a:pathLst>
          </a:custGeom>
          <a:blipFill>
            <a:blip r:embed="rId7"/>
            <a:stretch>
              <a:fillRect l="0" t="0" r="0" b="0"/>
            </a:stretch>
          </a:blipFill>
        </p:spPr>
      </p:sp>
      <p:sp>
        <p:nvSpPr>
          <p:cNvPr name="Freeform 33" id="33"/>
          <p:cNvSpPr/>
          <p:nvPr/>
        </p:nvSpPr>
        <p:spPr>
          <a:xfrm flipH="false" flipV="false" rot="0">
            <a:off x="15173835" y="2597197"/>
            <a:ext cx="2413534" cy="2201355"/>
          </a:xfrm>
          <a:custGeom>
            <a:avLst/>
            <a:gdLst/>
            <a:ahLst/>
            <a:cxnLst/>
            <a:rect r="r" b="b" t="t" l="l"/>
            <a:pathLst>
              <a:path h="2201355" w="2413534">
                <a:moveTo>
                  <a:pt x="0" y="0"/>
                </a:moveTo>
                <a:lnTo>
                  <a:pt x="2413534" y="0"/>
                </a:lnTo>
                <a:lnTo>
                  <a:pt x="2413534" y="2201356"/>
                </a:lnTo>
                <a:lnTo>
                  <a:pt x="0" y="2201356"/>
                </a:lnTo>
                <a:lnTo>
                  <a:pt x="0" y="0"/>
                </a:lnTo>
                <a:close/>
              </a:path>
            </a:pathLst>
          </a:custGeom>
          <a:blipFill>
            <a:blip r:embed="rId8"/>
            <a:stretch>
              <a:fillRect l="0" t="0" r="0" b="0"/>
            </a:stretch>
          </a:blipFill>
        </p:spPr>
      </p:sp>
      <p:sp>
        <p:nvSpPr>
          <p:cNvPr name="Freeform 34" id="34"/>
          <p:cNvSpPr/>
          <p:nvPr/>
        </p:nvSpPr>
        <p:spPr>
          <a:xfrm flipH="false" flipV="false" rot="0">
            <a:off x="7157478" y="5402378"/>
            <a:ext cx="3930328" cy="2073248"/>
          </a:xfrm>
          <a:custGeom>
            <a:avLst/>
            <a:gdLst/>
            <a:ahLst/>
            <a:cxnLst/>
            <a:rect r="r" b="b" t="t" l="l"/>
            <a:pathLst>
              <a:path h="2073248" w="3930328">
                <a:moveTo>
                  <a:pt x="0" y="0"/>
                </a:moveTo>
                <a:lnTo>
                  <a:pt x="3930328" y="0"/>
                </a:lnTo>
                <a:lnTo>
                  <a:pt x="3930328" y="2073247"/>
                </a:lnTo>
                <a:lnTo>
                  <a:pt x="0" y="2073247"/>
                </a:lnTo>
                <a:lnTo>
                  <a:pt x="0" y="0"/>
                </a:lnTo>
                <a:close/>
              </a:path>
            </a:pathLst>
          </a:custGeom>
          <a:blipFill>
            <a:blip r:embed="rId9"/>
            <a:stretch>
              <a:fillRect l="0" t="0" r="0" b="0"/>
            </a:stretch>
          </a:blipFill>
        </p:spPr>
      </p:sp>
      <p:sp>
        <p:nvSpPr>
          <p:cNvPr name="Freeform 35" id="35"/>
          <p:cNvSpPr/>
          <p:nvPr/>
        </p:nvSpPr>
        <p:spPr>
          <a:xfrm flipH="false" flipV="false" rot="0">
            <a:off x="4621965" y="5402378"/>
            <a:ext cx="2073248" cy="2073248"/>
          </a:xfrm>
          <a:custGeom>
            <a:avLst/>
            <a:gdLst/>
            <a:ahLst/>
            <a:cxnLst/>
            <a:rect r="r" b="b" t="t" l="l"/>
            <a:pathLst>
              <a:path h="2073248" w="2073248">
                <a:moveTo>
                  <a:pt x="0" y="0"/>
                </a:moveTo>
                <a:lnTo>
                  <a:pt x="2073248" y="0"/>
                </a:lnTo>
                <a:lnTo>
                  <a:pt x="2073248" y="2073247"/>
                </a:lnTo>
                <a:lnTo>
                  <a:pt x="0" y="2073247"/>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36" id="36"/>
          <p:cNvSpPr/>
          <p:nvPr/>
        </p:nvSpPr>
        <p:spPr>
          <a:xfrm flipH="false" flipV="false" rot="0">
            <a:off x="12168655" y="5330476"/>
            <a:ext cx="1644649" cy="2217052"/>
          </a:xfrm>
          <a:custGeom>
            <a:avLst/>
            <a:gdLst/>
            <a:ahLst/>
            <a:cxnLst/>
            <a:rect r="r" b="b" t="t" l="l"/>
            <a:pathLst>
              <a:path h="2217052" w="1644649">
                <a:moveTo>
                  <a:pt x="0" y="0"/>
                </a:moveTo>
                <a:lnTo>
                  <a:pt x="1644649" y="0"/>
                </a:lnTo>
                <a:lnTo>
                  <a:pt x="1644649" y="2217051"/>
                </a:lnTo>
                <a:lnTo>
                  <a:pt x="0" y="2217051"/>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TextBox 37" id="37"/>
          <p:cNvSpPr txBox="true"/>
          <p:nvPr/>
        </p:nvSpPr>
        <p:spPr>
          <a:xfrm rot="0">
            <a:off x="3750394" y="2598789"/>
            <a:ext cx="10283964"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Well-Rounded Well-Being</a:t>
            </a:r>
          </a:p>
        </p:txBody>
      </p:sp>
      <p:sp>
        <p:nvSpPr>
          <p:cNvPr name="TextBox 38" id="38"/>
          <p:cNvSpPr txBox="true"/>
          <p:nvPr/>
        </p:nvSpPr>
        <p:spPr>
          <a:xfrm rot="0">
            <a:off x="971431" y="791507"/>
            <a:ext cx="11834877" cy="1113790"/>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Healthy Bodies, Minds, + More</a:t>
            </a:r>
          </a:p>
        </p:txBody>
      </p:sp>
      <p:sp>
        <p:nvSpPr>
          <p:cNvPr name="TextBox 39" id="39"/>
          <p:cNvSpPr txBox="true"/>
          <p:nvPr/>
        </p:nvSpPr>
        <p:spPr>
          <a:xfrm rot="0">
            <a:off x="3956647" y="8367135"/>
            <a:ext cx="10839996" cy="641986"/>
          </a:xfrm>
          <a:prstGeom prst="rect">
            <a:avLst/>
          </a:prstGeom>
        </p:spPr>
        <p:txBody>
          <a:bodyPr anchor="t" rtlCol="false" tIns="0" lIns="0" bIns="0" rIns="0">
            <a:spAutoFit/>
          </a:bodyPr>
          <a:lstStyle/>
          <a:p>
            <a:pPr algn="ctr">
              <a:lnSpc>
                <a:spcPts val="5039"/>
              </a:lnSpc>
            </a:pPr>
            <a:r>
              <a:rPr lang="en-US" sz="3599">
                <a:solidFill>
                  <a:srgbClr val="000000"/>
                </a:solidFill>
                <a:latin typeface="Ubuntu Bold"/>
                <a:ea typeface="Ubuntu Bold"/>
                <a:cs typeface="Ubuntu Bold"/>
                <a:sym typeface="Ubuntu Bold"/>
              </a:rPr>
              <a:t>What makes you feel happy and healthy?</a:t>
            </a:r>
          </a:p>
        </p:txBody>
      </p:sp>
      <p:sp>
        <p:nvSpPr>
          <p:cNvPr name="TextBox 40" id="40"/>
          <p:cNvSpPr txBox="true"/>
          <p:nvPr/>
        </p:nvSpPr>
        <p:spPr>
          <a:xfrm rot="0">
            <a:off x="3869184" y="3426318"/>
            <a:ext cx="10669947" cy="1372235"/>
          </a:xfrm>
          <a:prstGeom prst="rect">
            <a:avLst/>
          </a:prstGeom>
        </p:spPr>
        <p:txBody>
          <a:bodyPr anchor="t" rtlCol="false" tIns="0" lIns="0" bIns="0" rIns="0">
            <a:spAutoFit/>
          </a:bodyPr>
          <a:lstStyle/>
          <a:p>
            <a:pPr algn="ctr">
              <a:lnSpc>
                <a:spcPts val="3640"/>
              </a:lnSpc>
            </a:pPr>
            <a:r>
              <a:rPr lang="en-US" sz="2600">
                <a:solidFill>
                  <a:srgbClr val="000000"/>
                </a:solidFill>
                <a:latin typeface="Ubuntu"/>
                <a:ea typeface="Ubuntu"/>
                <a:cs typeface="Ubuntu"/>
                <a:sym typeface="Ubuntu"/>
              </a:rPr>
              <a:t>Taking care of our bodies is a big part of getting and staying healthy. But it’s also important to nurture our mental health, relationships, cultural and spiritual practices, passions, and pastimes. </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484174" y="808116"/>
            <a:ext cx="5814926" cy="1223447"/>
            <a:chOff x="0" y="0"/>
            <a:chExt cx="1531503" cy="322225"/>
          </a:xfrm>
        </p:grpSpPr>
        <p:sp>
          <p:nvSpPr>
            <p:cNvPr name="Freeform 22" id="22"/>
            <p:cNvSpPr/>
            <p:nvPr/>
          </p:nvSpPr>
          <p:spPr>
            <a:xfrm flipH="false" flipV="false" rot="0">
              <a:off x="0" y="0"/>
              <a:ext cx="1531503" cy="322225"/>
            </a:xfrm>
            <a:custGeom>
              <a:avLst/>
              <a:gdLst/>
              <a:ahLst/>
              <a:cxnLst/>
              <a:rect r="r" b="b" t="t" l="l"/>
              <a:pathLst>
                <a:path h="322225" w="1531503">
                  <a:moveTo>
                    <a:pt x="1328303" y="0"/>
                  </a:moveTo>
                  <a:cubicBezTo>
                    <a:pt x="1440527" y="0"/>
                    <a:pt x="1531503" y="72132"/>
                    <a:pt x="1531503" y="161112"/>
                  </a:cubicBezTo>
                  <a:cubicBezTo>
                    <a:pt x="1531503" y="250092"/>
                    <a:pt x="1440527" y="322225"/>
                    <a:pt x="1328303"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23" id="23"/>
            <p:cNvSpPr txBox="true"/>
            <p:nvPr/>
          </p:nvSpPr>
          <p:spPr>
            <a:xfrm>
              <a:off x="0" y="-28575"/>
              <a:ext cx="1531503" cy="350800"/>
            </a:xfrm>
            <a:prstGeom prst="rect">
              <a:avLst/>
            </a:prstGeom>
          </p:spPr>
          <p:txBody>
            <a:bodyPr anchor="ctr" rtlCol="false" tIns="50800" lIns="50800" bIns="50800" rIns="50800"/>
            <a:lstStyle/>
            <a:p>
              <a:pPr algn="ctr">
                <a:lnSpc>
                  <a:spcPts val="1960"/>
                </a:lnSpc>
              </a:pPr>
            </a:p>
          </p:txBody>
        </p:sp>
      </p:grpSp>
      <p:grpSp>
        <p:nvGrpSpPr>
          <p:cNvPr name="Group 24" id="24"/>
          <p:cNvGrpSpPr/>
          <p:nvPr/>
        </p:nvGrpSpPr>
        <p:grpSpPr>
          <a:xfrm rot="0">
            <a:off x="0" y="9776625"/>
            <a:ext cx="18288000" cy="510375"/>
            <a:chOff x="0" y="0"/>
            <a:chExt cx="6554006" cy="182907"/>
          </a:xfrm>
        </p:grpSpPr>
        <p:sp>
          <p:nvSpPr>
            <p:cNvPr name="Freeform 25" id="25"/>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6" id="26"/>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5400000">
            <a:off x="12910419" y="4867206"/>
            <a:ext cx="10244787" cy="510375"/>
            <a:chOff x="0" y="0"/>
            <a:chExt cx="3671501" cy="182907"/>
          </a:xfrm>
        </p:grpSpPr>
        <p:sp>
          <p:nvSpPr>
            <p:cNvPr name="Freeform 28" id="28"/>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9" id="29"/>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30" id="30"/>
          <p:cNvGrpSpPr/>
          <p:nvPr/>
        </p:nvGrpSpPr>
        <p:grpSpPr>
          <a:xfrm rot="0">
            <a:off x="484174" y="808116"/>
            <a:ext cx="5814926" cy="1223447"/>
            <a:chOff x="0" y="0"/>
            <a:chExt cx="7753235" cy="1631262"/>
          </a:xfrm>
        </p:grpSpPr>
        <p:grpSp>
          <p:nvGrpSpPr>
            <p:cNvPr name="Group 31" id="31"/>
            <p:cNvGrpSpPr/>
            <p:nvPr/>
          </p:nvGrpSpPr>
          <p:grpSpPr>
            <a:xfrm rot="0">
              <a:off x="0" y="0"/>
              <a:ext cx="7753235" cy="1631262"/>
              <a:chOff x="0" y="0"/>
              <a:chExt cx="1531503" cy="322225"/>
            </a:xfrm>
          </p:grpSpPr>
          <p:sp>
            <p:nvSpPr>
              <p:cNvPr name="Freeform 32" id="32"/>
              <p:cNvSpPr/>
              <p:nvPr/>
            </p:nvSpPr>
            <p:spPr>
              <a:xfrm flipH="false" flipV="false" rot="0">
                <a:off x="0" y="0"/>
                <a:ext cx="1531503" cy="322225"/>
              </a:xfrm>
              <a:custGeom>
                <a:avLst/>
                <a:gdLst/>
                <a:ahLst/>
                <a:cxnLst/>
                <a:rect r="r" b="b" t="t" l="l"/>
                <a:pathLst>
                  <a:path h="322225" w="1531503">
                    <a:moveTo>
                      <a:pt x="1328303" y="0"/>
                    </a:moveTo>
                    <a:cubicBezTo>
                      <a:pt x="1440527" y="0"/>
                      <a:pt x="1531503" y="72132"/>
                      <a:pt x="1531503" y="161112"/>
                    </a:cubicBezTo>
                    <a:cubicBezTo>
                      <a:pt x="1531503" y="250092"/>
                      <a:pt x="1440527" y="322225"/>
                      <a:pt x="1328303"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3" id="33"/>
              <p:cNvSpPr txBox="true"/>
              <p:nvPr/>
            </p:nvSpPr>
            <p:spPr>
              <a:xfrm>
                <a:off x="0" y="-28575"/>
                <a:ext cx="1531503" cy="350800"/>
              </a:xfrm>
              <a:prstGeom prst="rect">
                <a:avLst/>
              </a:prstGeom>
            </p:spPr>
            <p:txBody>
              <a:bodyPr anchor="ctr" rtlCol="false" tIns="50800" lIns="50800" bIns="50800" rIns="50800"/>
              <a:lstStyle/>
              <a:p>
                <a:pPr algn="ctr">
                  <a:lnSpc>
                    <a:spcPts val="1960"/>
                  </a:lnSpc>
                </a:pPr>
              </a:p>
            </p:txBody>
          </p:sp>
        </p:grpSp>
        <p:sp>
          <p:nvSpPr>
            <p:cNvPr name="TextBox 34" id="34"/>
            <p:cNvSpPr txBox="true"/>
            <p:nvPr/>
          </p:nvSpPr>
          <p:spPr>
            <a:xfrm rot="0">
              <a:off x="294925" y="25479"/>
              <a:ext cx="7163384"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Pod Mapping</a:t>
              </a:r>
            </a:p>
          </p:txBody>
        </p:sp>
      </p:grpSp>
      <p:grpSp>
        <p:nvGrpSpPr>
          <p:cNvPr name="Group 35" id="35"/>
          <p:cNvGrpSpPr/>
          <p:nvPr/>
        </p:nvGrpSpPr>
        <p:grpSpPr>
          <a:xfrm rot="0">
            <a:off x="4902550" y="6859679"/>
            <a:ext cx="247395" cy="1669904"/>
            <a:chOff x="0" y="0"/>
            <a:chExt cx="65157" cy="439810"/>
          </a:xfrm>
        </p:grpSpPr>
        <p:sp>
          <p:nvSpPr>
            <p:cNvPr name="Freeform 36" id="36"/>
            <p:cNvSpPr/>
            <p:nvPr/>
          </p:nvSpPr>
          <p:spPr>
            <a:xfrm flipH="false" flipV="false" rot="0">
              <a:off x="0" y="0"/>
              <a:ext cx="65157" cy="439810"/>
            </a:xfrm>
            <a:custGeom>
              <a:avLst/>
              <a:gdLst/>
              <a:ahLst/>
              <a:cxnLst/>
              <a:rect r="r" b="b" t="t" l="l"/>
              <a:pathLst>
                <a:path h="439810" w="65157">
                  <a:moveTo>
                    <a:pt x="0" y="0"/>
                  </a:moveTo>
                  <a:lnTo>
                    <a:pt x="65157" y="0"/>
                  </a:lnTo>
                  <a:lnTo>
                    <a:pt x="65157" y="439810"/>
                  </a:lnTo>
                  <a:lnTo>
                    <a:pt x="0" y="439810"/>
                  </a:lnTo>
                  <a:close/>
                </a:path>
              </a:pathLst>
            </a:custGeom>
            <a:solidFill>
              <a:srgbClr val="FFFFFF"/>
            </a:solidFill>
          </p:spPr>
        </p:sp>
        <p:sp>
          <p:nvSpPr>
            <p:cNvPr name="TextBox 37" id="37"/>
            <p:cNvSpPr txBox="true"/>
            <p:nvPr/>
          </p:nvSpPr>
          <p:spPr>
            <a:xfrm>
              <a:off x="0" y="-28575"/>
              <a:ext cx="65157" cy="468385"/>
            </a:xfrm>
            <a:prstGeom prst="rect">
              <a:avLst/>
            </a:prstGeom>
          </p:spPr>
          <p:txBody>
            <a:bodyPr anchor="ctr" rtlCol="false" tIns="50800" lIns="50800" bIns="50800" rIns="50800"/>
            <a:lstStyle/>
            <a:p>
              <a:pPr algn="ctr">
                <a:lnSpc>
                  <a:spcPts val="1960"/>
                </a:lnSpc>
              </a:pPr>
            </a:p>
          </p:txBody>
        </p:sp>
      </p:grpSp>
      <p:sp>
        <p:nvSpPr>
          <p:cNvPr name="Freeform 38" id="38"/>
          <p:cNvSpPr/>
          <p:nvPr/>
        </p:nvSpPr>
        <p:spPr>
          <a:xfrm flipH="false" flipV="false" rot="0">
            <a:off x="7014272" y="1118852"/>
            <a:ext cx="10763353" cy="8201996"/>
          </a:xfrm>
          <a:custGeom>
            <a:avLst/>
            <a:gdLst/>
            <a:ahLst/>
            <a:cxnLst/>
            <a:rect r="r" b="b" t="t" l="l"/>
            <a:pathLst>
              <a:path h="8201996" w="10763353">
                <a:moveTo>
                  <a:pt x="0" y="0"/>
                </a:moveTo>
                <a:lnTo>
                  <a:pt x="10763353" y="0"/>
                </a:lnTo>
                <a:lnTo>
                  <a:pt x="10763353" y="8201996"/>
                </a:lnTo>
                <a:lnTo>
                  <a:pt x="0" y="8201996"/>
                </a:lnTo>
                <a:lnTo>
                  <a:pt x="0" y="0"/>
                </a:lnTo>
                <a:close/>
              </a:path>
            </a:pathLst>
          </a:custGeom>
          <a:blipFill>
            <a:blip r:embed="rId5"/>
            <a:stretch>
              <a:fillRect l="0" t="0" r="0" b="0"/>
            </a:stretch>
          </a:blipFill>
        </p:spPr>
      </p:sp>
      <p:sp>
        <p:nvSpPr>
          <p:cNvPr name="TextBox 39" id="39"/>
          <p:cNvSpPr txBox="true"/>
          <p:nvPr/>
        </p:nvSpPr>
        <p:spPr>
          <a:xfrm rot="0">
            <a:off x="12292774" y="4906114"/>
            <a:ext cx="440272" cy="306372"/>
          </a:xfrm>
          <a:prstGeom prst="rect">
            <a:avLst/>
          </a:prstGeom>
        </p:spPr>
        <p:txBody>
          <a:bodyPr anchor="t" rtlCol="false" tIns="0" lIns="0" bIns="0" rIns="0">
            <a:spAutoFit/>
          </a:bodyPr>
          <a:lstStyle/>
          <a:p>
            <a:pPr algn="ctr">
              <a:lnSpc>
                <a:spcPts val="2381"/>
              </a:lnSpc>
            </a:pPr>
            <a:r>
              <a:rPr lang="en-US" sz="1701">
                <a:solidFill>
                  <a:srgbClr val="000000"/>
                </a:solidFill>
                <a:latin typeface="Ubuntu"/>
                <a:ea typeface="Ubuntu"/>
                <a:cs typeface="Ubuntu"/>
                <a:sym typeface="Ubuntu"/>
              </a:rPr>
              <a:t>You!</a:t>
            </a:r>
          </a:p>
        </p:txBody>
      </p:sp>
      <p:sp>
        <p:nvSpPr>
          <p:cNvPr name="TextBox 40" id="40"/>
          <p:cNvSpPr txBox="true"/>
          <p:nvPr/>
        </p:nvSpPr>
        <p:spPr>
          <a:xfrm rot="0">
            <a:off x="9908105" y="5074725"/>
            <a:ext cx="839232" cy="417404"/>
          </a:xfrm>
          <a:prstGeom prst="rect">
            <a:avLst/>
          </a:prstGeom>
        </p:spPr>
        <p:txBody>
          <a:bodyPr anchor="t" rtlCol="false" tIns="0" lIns="0" bIns="0" rIns="0">
            <a:spAutoFit/>
          </a:bodyPr>
          <a:lstStyle/>
          <a:p>
            <a:pPr algn="ctr">
              <a:lnSpc>
                <a:spcPts val="1668"/>
              </a:lnSpc>
            </a:pPr>
            <a:r>
              <a:rPr lang="en-US" sz="1191">
                <a:solidFill>
                  <a:srgbClr val="000000"/>
                </a:solidFill>
                <a:latin typeface="Ubuntu"/>
                <a:ea typeface="Ubuntu"/>
                <a:cs typeface="Ubuntu"/>
                <a:sym typeface="Ubuntu"/>
              </a:rPr>
              <a:t>Rebecca</a:t>
            </a:r>
          </a:p>
          <a:p>
            <a:pPr algn="ctr">
              <a:lnSpc>
                <a:spcPts val="1668"/>
              </a:lnSpc>
            </a:pPr>
            <a:r>
              <a:rPr lang="en-US" sz="1191">
                <a:solidFill>
                  <a:srgbClr val="000000"/>
                </a:solidFill>
                <a:latin typeface="Ubuntu"/>
                <a:ea typeface="Ubuntu"/>
                <a:cs typeface="Ubuntu"/>
                <a:sym typeface="Ubuntu"/>
              </a:rPr>
              <a:t>(neighbor)</a:t>
            </a:r>
          </a:p>
        </p:txBody>
      </p:sp>
      <p:sp>
        <p:nvSpPr>
          <p:cNvPr name="TextBox 41" id="41"/>
          <p:cNvSpPr txBox="true"/>
          <p:nvPr/>
        </p:nvSpPr>
        <p:spPr>
          <a:xfrm rot="0">
            <a:off x="12194846" y="6001034"/>
            <a:ext cx="730200" cy="417404"/>
          </a:xfrm>
          <a:prstGeom prst="rect">
            <a:avLst/>
          </a:prstGeom>
        </p:spPr>
        <p:txBody>
          <a:bodyPr anchor="t" rtlCol="false" tIns="0" lIns="0" bIns="0" rIns="0">
            <a:spAutoFit/>
          </a:bodyPr>
          <a:lstStyle/>
          <a:p>
            <a:pPr algn="ctr">
              <a:lnSpc>
                <a:spcPts val="1668"/>
              </a:lnSpc>
            </a:pPr>
            <a:r>
              <a:rPr lang="en-US" sz="1191">
                <a:solidFill>
                  <a:srgbClr val="000000"/>
                </a:solidFill>
                <a:latin typeface="Ubuntu"/>
                <a:ea typeface="Ubuntu"/>
                <a:cs typeface="Ubuntu"/>
                <a:sym typeface="Ubuntu"/>
              </a:rPr>
              <a:t>Michael</a:t>
            </a:r>
          </a:p>
          <a:p>
            <a:pPr algn="ctr">
              <a:lnSpc>
                <a:spcPts val="1668"/>
              </a:lnSpc>
            </a:pPr>
            <a:r>
              <a:rPr lang="en-US" sz="1191">
                <a:solidFill>
                  <a:srgbClr val="000000"/>
                </a:solidFill>
                <a:latin typeface="Ubuntu"/>
                <a:ea typeface="Ubuntu"/>
                <a:cs typeface="Ubuntu"/>
                <a:sym typeface="Ubuntu"/>
              </a:rPr>
              <a:t>(brother)</a:t>
            </a:r>
          </a:p>
        </p:txBody>
      </p:sp>
      <p:sp>
        <p:nvSpPr>
          <p:cNvPr name="TextBox 42" id="42"/>
          <p:cNvSpPr txBox="true"/>
          <p:nvPr/>
        </p:nvSpPr>
        <p:spPr>
          <a:xfrm rot="0">
            <a:off x="13397477" y="5381097"/>
            <a:ext cx="550627" cy="626954"/>
          </a:xfrm>
          <a:prstGeom prst="rect">
            <a:avLst/>
          </a:prstGeom>
        </p:spPr>
        <p:txBody>
          <a:bodyPr anchor="t" rtlCol="false" tIns="0" lIns="0" bIns="0" rIns="0">
            <a:spAutoFit/>
          </a:bodyPr>
          <a:lstStyle/>
          <a:p>
            <a:pPr algn="ctr">
              <a:lnSpc>
                <a:spcPts val="1668"/>
              </a:lnSpc>
            </a:pPr>
            <a:r>
              <a:rPr lang="en-US" sz="1191">
                <a:solidFill>
                  <a:srgbClr val="000000"/>
                </a:solidFill>
                <a:latin typeface="Ubuntu"/>
                <a:ea typeface="Ubuntu"/>
                <a:cs typeface="Ubuntu"/>
                <a:sym typeface="Ubuntu"/>
              </a:rPr>
              <a:t>Fatima</a:t>
            </a:r>
          </a:p>
          <a:p>
            <a:pPr algn="ctr">
              <a:lnSpc>
                <a:spcPts val="1668"/>
              </a:lnSpc>
            </a:pPr>
            <a:r>
              <a:rPr lang="en-US" sz="1191">
                <a:solidFill>
                  <a:srgbClr val="000000"/>
                </a:solidFill>
                <a:latin typeface="Ubuntu"/>
                <a:ea typeface="Ubuntu"/>
                <a:cs typeface="Ubuntu"/>
                <a:sym typeface="Ubuntu"/>
              </a:rPr>
              <a:t>(sister-</a:t>
            </a:r>
          </a:p>
          <a:p>
            <a:pPr algn="ctr">
              <a:lnSpc>
                <a:spcPts val="1668"/>
              </a:lnSpc>
            </a:pPr>
            <a:r>
              <a:rPr lang="en-US" sz="1191">
                <a:solidFill>
                  <a:srgbClr val="000000"/>
                </a:solidFill>
                <a:latin typeface="Ubuntu"/>
                <a:ea typeface="Ubuntu"/>
                <a:cs typeface="Ubuntu"/>
                <a:sym typeface="Ubuntu"/>
              </a:rPr>
              <a:t>in-law)</a:t>
            </a:r>
          </a:p>
        </p:txBody>
      </p:sp>
      <p:sp>
        <p:nvSpPr>
          <p:cNvPr name="TextBox 43" id="43"/>
          <p:cNvSpPr txBox="true"/>
          <p:nvPr/>
        </p:nvSpPr>
        <p:spPr>
          <a:xfrm rot="0">
            <a:off x="13401361" y="4237254"/>
            <a:ext cx="542860" cy="572344"/>
          </a:xfrm>
          <a:prstGeom prst="rect">
            <a:avLst/>
          </a:prstGeom>
        </p:spPr>
        <p:txBody>
          <a:bodyPr anchor="t" rtlCol="false" tIns="0" lIns="0" bIns="0" rIns="0">
            <a:spAutoFit/>
          </a:bodyPr>
          <a:lstStyle/>
          <a:p>
            <a:pPr algn="ctr">
              <a:lnSpc>
                <a:spcPts val="1528"/>
              </a:lnSpc>
            </a:pPr>
            <a:r>
              <a:rPr lang="en-US" sz="1091">
                <a:solidFill>
                  <a:srgbClr val="000000"/>
                </a:solidFill>
                <a:latin typeface="Ubuntu"/>
                <a:ea typeface="Ubuntu"/>
                <a:cs typeface="Ubuntu"/>
                <a:sym typeface="Ubuntu"/>
              </a:rPr>
              <a:t>Lucia </a:t>
            </a:r>
          </a:p>
          <a:p>
            <a:pPr algn="ctr">
              <a:lnSpc>
                <a:spcPts val="1528"/>
              </a:lnSpc>
            </a:pPr>
            <a:r>
              <a:rPr lang="en-US" sz="1091">
                <a:solidFill>
                  <a:srgbClr val="000000"/>
                </a:solidFill>
                <a:latin typeface="Ubuntu"/>
                <a:ea typeface="Ubuntu"/>
                <a:cs typeface="Ubuntu"/>
                <a:sym typeface="Ubuntu"/>
              </a:rPr>
              <a:t>(best </a:t>
            </a:r>
          </a:p>
          <a:p>
            <a:pPr algn="ctr">
              <a:lnSpc>
                <a:spcPts val="1528"/>
              </a:lnSpc>
            </a:pPr>
            <a:r>
              <a:rPr lang="en-US" sz="1091">
                <a:solidFill>
                  <a:srgbClr val="000000"/>
                </a:solidFill>
                <a:latin typeface="Ubuntu"/>
                <a:ea typeface="Ubuntu"/>
                <a:cs typeface="Ubuntu"/>
                <a:sym typeface="Ubuntu"/>
              </a:rPr>
              <a:t>friend)</a:t>
            </a:r>
          </a:p>
        </p:txBody>
      </p:sp>
      <p:sp>
        <p:nvSpPr>
          <p:cNvPr name="TextBox 44" id="44"/>
          <p:cNvSpPr txBox="true"/>
          <p:nvPr/>
        </p:nvSpPr>
        <p:spPr>
          <a:xfrm rot="0">
            <a:off x="14427444" y="4640142"/>
            <a:ext cx="675425" cy="572344"/>
          </a:xfrm>
          <a:prstGeom prst="rect">
            <a:avLst/>
          </a:prstGeom>
        </p:spPr>
        <p:txBody>
          <a:bodyPr anchor="t" rtlCol="false" tIns="0" lIns="0" bIns="0" rIns="0">
            <a:spAutoFit/>
          </a:bodyPr>
          <a:lstStyle/>
          <a:p>
            <a:pPr algn="ctr">
              <a:lnSpc>
                <a:spcPts val="1528"/>
              </a:lnSpc>
            </a:pPr>
            <a:r>
              <a:rPr lang="en-US" sz="1091">
                <a:solidFill>
                  <a:srgbClr val="000000"/>
                </a:solidFill>
                <a:latin typeface="Ubuntu"/>
                <a:ea typeface="Ubuntu"/>
                <a:cs typeface="Ubuntu"/>
                <a:sym typeface="Ubuntu"/>
              </a:rPr>
              <a:t>Eduardo</a:t>
            </a:r>
          </a:p>
          <a:p>
            <a:pPr algn="ctr">
              <a:lnSpc>
                <a:spcPts val="1528"/>
              </a:lnSpc>
            </a:pPr>
            <a:r>
              <a:rPr lang="en-US" sz="1091">
                <a:solidFill>
                  <a:srgbClr val="000000"/>
                </a:solidFill>
                <a:latin typeface="Ubuntu"/>
                <a:ea typeface="Ubuntu"/>
                <a:cs typeface="Ubuntu"/>
                <a:sym typeface="Ubuntu"/>
              </a:rPr>
              <a:t>(co-</a:t>
            </a:r>
          </a:p>
          <a:p>
            <a:pPr algn="ctr">
              <a:lnSpc>
                <a:spcPts val="1528"/>
              </a:lnSpc>
            </a:pPr>
            <a:r>
              <a:rPr lang="en-US" sz="1091">
                <a:solidFill>
                  <a:srgbClr val="000000"/>
                </a:solidFill>
                <a:latin typeface="Ubuntu"/>
                <a:ea typeface="Ubuntu"/>
                <a:cs typeface="Ubuntu"/>
                <a:sym typeface="Ubuntu"/>
              </a:rPr>
              <a:t>worker)</a:t>
            </a:r>
          </a:p>
        </p:txBody>
      </p:sp>
      <p:sp>
        <p:nvSpPr>
          <p:cNvPr name="TextBox 45" id="45"/>
          <p:cNvSpPr txBox="true"/>
          <p:nvPr/>
        </p:nvSpPr>
        <p:spPr>
          <a:xfrm rot="0">
            <a:off x="12224449" y="3656960"/>
            <a:ext cx="670994" cy="417404"/>
          </a:xfrm>
          <a:prstGeom prst="rect">
            <a:avLst/>
          </a:prstGeom>
        </p:spPr>
        <p:txBody>
          <a:bodyPr anchor="t" rtlCol="false" tIns="0" lIns="0" bIns="0" rIns="0">
            <a:spAutoFit/>
          </a:bodyPr>
          <a:lstStyle/>
          <a:p>
            <a:pPr algn="ctr">
              <a:lnSpc>
                <a:spcPts val="1668"/>
              </a:lnSpc>
            </a:pPr>
            <a:r>
              <a:rPr lang="en-US" sz="1191">
                <a:solidFill>
                  <a:srgbClr val="000000"/>
                </a:solidFill>
                <a:latin typeface="Ubuntu"/>
                <a:ea typeface="Ubuntu"/>
                <a:cs typeface="Ubuntu"/>
                <a:sym typeface="Ubuntu"/>
              </a:rPr>
              <a:t>Jameela</a:t>
            </a:r>
          </a:p>
          <a:p>
            <a:pPr algn="ctr">
              <a:lnSpc>
                <a:spcPts val="1668"/>
              </a:lnSpc>
            </a:pPr>
            <a:r>
              <a:rPr lang="en-US" sz="1191">
                <a:solidFill>
                  <a:srgbClr val="000000"/>
                </a:solidFill>
                <a:latin typeface="Ubuntu"/>
                <a:ea typeface="Ubuntu"/>
                <a:cs typeface="Ubuntu"/>
                <a:sym typeface="Ubuntu"/>
              </a:rPr>
              <a:t>(friend)</a:t>
            </a:r>
          </a:p>
        </p:txBody>
      </p:sp>
      <p:sp>
        <p:nvSpPr>
          <p:cNvPr name="TextBox 46" id="46"/>
          <p:cNvSpPr txBox="true"/>
          <p:nvPr/>
        </p:nvSpPr>
        <p:spPr>
          <a:xfrm rot="0">
            <a:off x="7681395" y="7473483"/>
            <a:ext cx="1707117" cy="845734"/>
          </a:xfrm>
          <a:prstGeom prst="rect">
            <a:avLst/>
          </a:prstGeom>
        </p:spPr>
        <p:txBody>
          <a:bodyPr anchor="t" rtlCol="false" tIns="0" lIns="0" bIns="0" rIns="0">
            <a:spAutoFit/>
          </a:bodyPr>
          <a:lstStyle/>
          <a:p>
            <a:pPr algn="ctr">
              <a:lnSpc>
                <a:spcPts val="2209"/>
              </a:lnSpc>
            </a:pPr>
            <a:r>
              <a:rPr lang="en-US" sz="1578">
                <a:solidFill>
                  <a:srgbClr val="000000"/>
                </a:solidFill>
                <a:latin typeface="Ubuntu"/>
                <a:ea typeface="Ubuntu"/>
                <a:cs typeface="Ubuntu"/>
                <a:sym typeface="Ubuntu"/>
              </a:rPr>
              <a:t>First Universalist</a:t>
            </a:r>
          </a:p>
          <a:p>
            <a:pPr algn="ctr">
              <a:lnSpc>
                <a:spcPts val="2209"/>
              </a:lnSpc>
            </a:pPr>
            <a:r>
              <a:rPr lang="en-US" sz="1578">
                <a:solidFill>
                  <a:srgbClr val="000000"/>
                </a:solidFill>
                <a:latin typeface="Ubuntu"/>
                <a:ea typeface="Ubuntu"/>
                <a:cs typeface="Ubuntu"/>
                <a:sym typeface="Ubuntu"/>
              </a:rPr>
              <a:t>Spiritual </a:t>
            </a:r>
          </a:p>
          <a:p>
            <a:pPr algn="ctr">
              <a:lnSpc>
                <a:spcPts val="2209"/>
              </a:lnSpc>
            </a:pPr>
            <a:r>
              <a:rPr lang="en-US" sz="1578">
                <a:solidFill>
                  <a:srgbClr val="000000"/>
                </a:solidFill>
                <a:latin typeface="Ubuntu"/>
                <a:ea typeface="Ubuntu"/>
                <a:cs typeface="Ubuntu"/>
                <a:sym typeface="Ubuntu"/>
              </a:rPr>
              <a:t>Community</a:t>
            </a:r>
          </a:p>
        </p:txBody>
      </p:sp>
      <p:sp>
        <p:nvSpPr>
          <p:cNvPr name="TextBox 47" id="47"/>
          <p:cNvSpPr txBox="true"/>
          <p:nvPr/>
        </p:nvSpPr>
        <p:spPr>
          <a:xfrm rot="0">
            <a:off x="13241315" y="3013814"/>
            <a:ext cx="626461" cy="626954"/>
          </a:xfrm>
          <a:prstGeom prst="rect">
            <a:avLst/>
          </a:prstGeom>
        </p:spPr>
        <p:txBody>
          <a:bodyPr anchor="t" rtlCol="false" tIns="0" lIns="0" bIns="0" rIns="0">
            <a:spAutoFit/>
          </a:bodyPr>
          <a:lstStyle/>
          <a:p>
            <a:pPr algn="ctr">
              <a:lnSpc>
                <a:spcPts val="1668"/>
              </a:lnSpc>
            </a:pPr>
            <a:r>
              <a:rPr lang="en-US" sz="1191">
                <a:solidFill>
                  <a:srgbClr val="000000"/>
                </a:solidFill>
                <a:latin typeface="Ubuntu"/>
                <a:ea typeface="Ubuntu"/>
                <a:cs typeface="Ubuntu"/>
                <a:sym typeface="Ubuntu"/>
              </a:rPr>
              <a:t>Jane</a:t>
            </a:r>
          </a:p>
          <a:p>
            <a:pPr algn="ctr">
              <a:lnSpc>
                <a:spcPts val="1668"/>
              </a:lnSpc>
            </a:pPr>
            <a:r>
              <a:rPr lang="en-US" sz="1191">
                <a:solidFill>
                  <a:srgbClr val="000000"/>
                </a:solidFill>
                <a:latin typeface="Ubuntu"/>
                <a:ea typeface="Ubuntu"/>
                <a:cs typeface="Ubuntu"/>
                <a:sym typeface="Ubuntu"/>
              </a:rPr>
              <a:t>(co-</a:t>
            </a:r>
          </a:p>
          <a:p>
            <a:pPr algn="ctr">
              <a:lnSpc>
                <a:spcPts val="1668"/>
              </a:lnSpc>
            </a:pPr>
            <a:r>
              <a:rPr lang="en-US" sz="1191">
                <a:solidFill>
                  <a:srgbClr val="000000"/>
                </a:solidFill>
                <a:latin typeface="Ubuntu"/>
                <a:ea typeface="Ubuntu"/>
                <a:cs typeface="Ubuntu"/>
                <a:sym typeface="Ubuntu"/>
              </a:rPr>
              <a:t>worker)</a:t>
            </a:r>
          </a:p>
        </p:txBody>
      </p:sp>
      <p:sp>
        <p:nvSpPr>
          <p:cNvPr name="TextBox 48" id="48"/>
          <p:cNvSpPr txBox="true"/>
          <p:nvPr/>
        </p:nvSpPr>
        <p:spPr>
          <a:xfrm rot="0">
            <a:off x="9767035" y="6226394"/>
            <a:ext cx="885204" cy="572344"/>
          </a:xfrm>
          <a:prstGeom prst="rect">
            <a:avLst/>
          </a:prstGeom>
        </p:spPr>
        <p:txBody>
          <a:bodyPr anchor="t" rtlCol="false" tIns="0" lIns="0" bIns="0" rIns="0">
            <a:spAutoFit/>
          </a:bodyPr>
          <a:lstStyle/>
          <a:p>
            <a:pPr algn="ctr">
              <a:lnSpc>
                <a:spcPts val="1528"/>
              </a:lnSpc>
            </a:pPr>
            <a:r>
              <a:rPr lang="en-US" sz="1091">
                <a:solidFill>
                  <a:srgbClr val="000000"/>
                </a:solidFill>
                <a:latin typeface="Ubuntu"/>
                <a:ea typeface="Ubuntu"/>
                <a:cs typeface="Ubuntu"/>
                <a:sym typeface="Ubuntu"/>
              </a:rPr>
              <a:t>Roxy</a:t>
            </a:r>
          </a:p>
          <a:p>
            <a:pPr algn="ctr">
              <a:lnSpc>
                <a:spcPts val="1528"/>
              </a:lnSpc>
            </a:pPr>
            <a:r>
              <a:rPr lang="en-US" sz="1091">
                <a:solidFill>
                  <a:srgbClr val="000000"/>
                </a:solidFill>
                <a:latin typeface="Ubuntu"/>
                <a:ea typeface="Ubuntu"/>
                <a:cs typeface="Ubuntu"/>
                <a:sym typeface="Ubuntu"/>
              </a:rPr>
              <a:t>(new mom </a:t>
            </a:r>
          </a:p>
          <a:p>
            <a:pPr algn="ctr">
              <a:lnSpc>
                <a:spcPts val="1528"/>
              </a:lnSpc>
            </a:pPr>
            <a:r>
              <a:rPr lang="en-US" sz="1091">
                <a:solidFill>
                  <a:srgbClr val="000000"/>
                </a:solidFill>
                <a:latin typeface="Ubuntu"/>
                <a:ea typeface="Ubuntu"/>
                <a:cs typeface="Ubuntu"/>
                <a:sym typeface="Ubuntu"/>
              </a:rPr>
              <a:t>in area)</a:t>
            </a:r>
          </a:p>
        </p:txBody>
      </p:sp>
      <p:sp>
        <p:nvSpPr>
          <p:cNvPr name="TextBox 49" id="49"/>
          <p:cNvSpPr txBox="true"/>
          <p:nvPr/>
        </p:nvSpPr>
        <p:spPr>
          <a:xfrm rot="0">
            <a:off x="13643332" y="6671395"/>
            <a:ext cx="784112" cy="572344"/>
          </a:xfrm>
          <a:prstGeom prst="rect">
            <a:avLst/>
          </a:prstGeom>
        </p:spPr>
        <p:txBody>
          <a:bodyPr anchor="t" rtlCol="false" tIns="0" lIns="0" bIns="0" rIns="0">
            <a:spAutoFit/>
          </a:bodyPr>
          <a:lstStyle/>
          <a:p>
            <a:pPr algn="ctr">
              <a:lnSpc>
                <a:spcPts val="1528"/>
              </a:lnSpc>
            </a:pPr>
            <a:r>
              <a:rPr lang="en-US" sz="1091">
                <a:solidFill>
                  <a:srgbClr val="000000"/>
                </a:solidFill>
                <a:latin typeface="Ubuntu"/>
                <a:ea typeface="Ubuntu"/>
                <a:cs typeface="Ubuntu"/>
                <a:sym typeface="Ubuntu"/>
              </a:rPr>
              <a:t>Sebastien</a:t>
            </a:r>
          </a:p>
          <a:p>
            <a:pPr algn="ctr">
              <a:lnSpc>
                <a:spcPts val="1528"/>
              </a:lnSpc>
            </a:pPr>
            <a:r>
              <a:rPr lang="en-US" sz="1091">
                <a:solidFill>
                  <a:srgbClr val="000000"/>
                </a:solidFill>
                <a:latin typeface="Ubuntu"/>
                <a:ea typeface="Ubuntu"/>
                <a:cs typeface="Ubuntu"/>
                <a:sym typeface="Ubuntu"/>
              </a:rPr>
              <a:t>(gym </a:t>
            </a:r>
          </a:p>
          <a:p>
            <a:pPr algn="ctr">
              <a:lnSpc>
                <a:spcPts val="1528"/>
              </a:lnSpc>
            </a:pPr>
            <a:r>
              <a:rPr lang="en-US" sz="1091">
                <a:solidFill>
                  <a:srgbClr val="000000"/>
                </a:solidFill>
                <a:latin typeface="Ubuntu"/>
                <a:ea typeface="Ubuntu"/>
                <a:cs typeface="Ubuntu"/>
                <a:sym typeface="Ubuntu"/>
              </a:rPr>
              <a:t>friend)</a:t>
            </a:r>
          </a:p>
        </p:txBody>
      </p:sp>
      <p:sp>
        <p:nvSpPr>
          <p:cNvPr name="TextBox 50" id="50"/>
          <p:cNvSpPr txBox="true"/>
          <p:nvPr/>
        </p:nvSpPr>
        <p:spPr>
          <a:xfrm rot="0">
            <a:off x="15350197" y="7299391"/>
            <a:ext cx="1687728" cy="1038774"/>
          </a:xfrm>
          <a:prstGeom prst="rect">
            <a:avLst/>
          </a:prstGeom>
        </p:spPr>
        <p:txBody>
          <a:bodyPr anchor="t" rtlCol="false" tIns="0" lIns="0" bIns="0" rIns="0">
            <a:spAutoFit/>
          </a:bodyPr>
          <a:lstStyle/>
          <a:p>
            <a:pPr algn="ctr">
              <a:lnSpc>
                <a:spcPts val="2069"/>
              </a:lnSpc>
            </a:pPr>
            <a:r>
              <a:rPr lang="en-US" sz="1478">
                <a:solidFill>
                  <a:srgbClr val="000000"/>
                </a:solidFill>
                <a:latin typeface="Ubuntu"/>
                <a:ea typeface="Ubuntu"/>
                <a:cs typeface="Ubuntu"/>
                <a:sym typeface="Ubuntu"/>
              </a:rPr>
              <a:t>Down Syndrome</a:t>
            </a:r>
          </a:p>
          <a:p>
            <a:pPr algn="ctr">
              <a:lnSpc>
                <a:spcPts val="2069"/>
              </a:lnSpc>
            </a:pPr>
            <a:r>
              <a:rPr lang="en-US" sz="1478">
                <a:solidFill>
                  <a:srgbClr val="000000"/>
                </a:solidFill>
                <a:latin typeface="Ubuntu"/>
                <a:ea typeface="Ubuntu"/>
                <a:cs typeface="Ubuntu"/>
                <a:sym typeface="Ubuntu"/>
              </a:rPr>
              <a:t>Association</a:t>
            </a:r>
          </a:p>
          <a:p>
            <a:pPr algn="ctr">
              <a:lnSpc>
                <a:spcPts val="2069"/>
              </a:lnSpc>
            </a:pPr>
            <a:r>
              <a:rPr lang="en-US" sz="1478">
                <a:solidFill>
                  <a:srgbClr val="000000"/>
                </a:solidFill>
                <a:latin typeface="Ubuntu"/>
                <a:ea typeface="Ubuntu"/>
                <a:cs typeface="Ubuntu"/>
                <a:sym typeface="Ubuntu"/>
              </a:rPr>
              <a:t>Parents’ </a:t>
            </a:r>
          </a:p>
          <a:p>
            <a:pPr algn="ctr">
              <a:lnSpc>
                <a:spcPts val="2069"/>
              </a:lnSpc>
            </a:pPr>
            <a:r>
              <a:rPr lang="en-US" sz="1478">
                <a:solidFill>
                  <a:srgbClr val="000000"/>
                </a:solidFill>
                <a:latin typeface="Ubuntu"/>
                <a:ea typeface="Ubuntu"/>
                <a:cs typeface="Ubuntu"/>
                <a:sym typeface="Ubuntu"/>
              </a:rPr>
              <a:t>Group</a:t>
            </a:r>
          </a:p>
        </p:txBody>
      </p:sp>
      <p:sp>
        <p:nvSpPr>
          <p:cNvPr name="TextBox 51" id="51"/>
          <p:cNvSpPr txBox="true"/>
          <p:nvPr/>
        </p:nvSpPr>
        <p:spPr>
          <a:xfrm rot="0">
            <a:off x="15947838" y="1653390"/>
            <a:ext cx="879220" cy="1203239"/>
          </a:xfrm>
          <a:prstGeom prst="rect">
            <a:avLst/>
          </a:prstGeom>
        </p:spPr>
        <p:txBody>
          <a:bodyPr anchor="t" rtlCol="false" tIns="0" lIns="0" bIns="0" rIns="0">
            <a:spAutoFit/>
          </a:bodyPr>
          <a:lstStyle/>
          <a:p>
            <a:pPr algn="ctr">
              <a:lnSpc>
                <a:spcPts val="1929"/>
              </a:lnSpc>
            </a:pPr>
            <a:r>
              <a:rPr lang="en-US" sz="1378">
                <a:solidFill>
                  <a:srgbClr val="000000"/>
                </a:solidFill>
                <a:latin typeface="Ubuntu"/>
                <a:ea typeface="Ubuntu"/>
                <a:cs typeface="Ubuntu"/>
                <a:sym typeface="Ubuntu"/>
              </a:rPr>
              <a:t>Parent</a:t>
            </a:r>
          </a:p>
          <a:p>
            <a:pPr algn="ctr">
              <a:lnSpc>
                <a:spcPts val="1929"/>
              </a:lnSpc>
            </a:pPr>
            <a:r>
              <a:rPr lang="en-US" sz="1378">
                <a:solidFill>
                  <a:srgbClr val="000000"/>
                </a:solidFill>
                <a:latin typeface="Ubuntu"/>
                <a:ea typeface="Ubuntu"/>
                <a:cs typeface="Ubuntu"/>
                <a:sym typeface="Ubuntu"/>
              </a:rPr>
              <a:t>2</a:t>
            </a:r>
          </a:p>
          <a:p>
            <a:pPr algn="ctr">
              <a:lnSpc>
                <a:spcPts val="1929"/>
              </a:lnSpc>
            </a:pPr>
            <a:r>
              <a:rPr lang="en-US" sz="1378">
                <a:solidFill>
                  <a:srgbClr val="000000"/>
                </a:solidFill>
                <a:latin typeface="Ubuntu"/>
                <a:ea typeface="Ubuntu"/>
                <a:cs typeface="Ubuntu"/>
                <a:sym typeface="Ubuntu"/>
              </a:rPr>
              <a:t>Parent</a:t>
            </a:r>
          </a:p>
          <a:p>
            <a:pPr algn="ctr">
              <a:lnSpc>
                <a:spcPts val="1929"/>
              </a:lnSpc>
            </a:pPr>
            <a:r>
              <a:rPr lang="en-US" sz="1378">
                <a:solidFill>
                  <a:srgbClr val="000000"/>
                </a:solidFill>
                <a:latin typeface="Ubuntu"/>
                <a:ea typeface="Ubuntu"/>
                <a:cs typeface="Ubuntu"/>
                <a:sym typeface="Ubuntu"/>
              </a:rPr>
              <a:t>Support </a:t>
            </a:r>
          </a:p>
          <a:p>
            <a:pPr algn="ctr">
              <a:lnSpc>
                <a:spcPts val="1929"/>
              </a:lnSpc>
            </a:pPr>
            <a:r>
              <a:rPr lang="en-US" sz="1378">
                <a:solidFill>
                  <a:srgbClr val="000000"/>
                </a:solidFill>
                <a:latin typeface="Ubuntu"/>
                <a:ea typeface="Ubuntu"/>
                <a:cs typeface="Ubuntu"/>
                <a:sym typeface="Ubuntu"/>
              </a:rPr>
              <a:t>Group</a:t>
            </a:r>
          </a:p>
        </p:txBody>
      </p:sp>
      <p:sp>
        <p:nvSpPr>
          <p:cNvPr name="TextBox 52" id="52"/>
          <p:cNvSpPr txBox="true"/>
          <p:nvPr/>
        </p:nvSpPr>
        <p:spPr>
          <a:xfrm rot="0">
            <a:off x="7944137" y="1847419"/>
            <a:ext cx="1181634" cy="845734"/>
          </a:xfrm>
          <a:prstGeom prst="rect">
            <a:avLst/>
          </a:prstGeom>
        </p:spPr>
        <p:txBody>
          <a:bodyPr anchor="t" rtlCol="false" tIns="0" lIns="0" bIns="0" rIns="0">
            <a:spAutoFit/>
          </a:bodyPr>
          <a:lstStyle/>
          <a:p>
            <a:pPr algn="ctr">
              <a:lnSpc>
                <a:spcPts val="2209"/>
              </a:lnSpc>
            </a:pPr>
            <a:r>
              <a:rPr lang="en-US" sz="1578">
                <a:solidFill>
                  <a:srgbClr val="000000"/>
                </a:solidFill>
                <a:latin typeface="Ubuntu"/>
                <a:ea typeface="Ubuntu"/>
                <a:cs typeface="Ubuntu"/>
                <a:sym typeface="Ubuntu"/>
              </a:rPr>
              <a:t>Special </a:t>
            </a:r>
          </a:p>
          <a:p>
            <a:pPr algn="ctr">
              <a:lnSpc>
                <a:spcPts val="2209"/>
              </a:lnSpc>
            </a:pPr>
            <a:r>
              <a:rPr lang="en-US" sz="1578">
                <a:solidFill>
                  <a:srgbClr val="000000"/>
                </a:solidFill>
                <a:latin typeface="Ubuntu"/>
                <a:ea typeface="Ubuntu"/>
                <a:cs typeface="Ubuntu"/>
                <a:sym typeface="Ubuntu"/>
              </a:rPr>
              <a:t>Olympics</a:t>
            </a:r>
          </a:p>
          <a:p>
            <a:pPr algn="ctr">
              <a:lnSpc>
                <a:spcPts val="2209"/>
              </a:lnSpc>
            </a:pPr>
            <a:r>
              <a:rPr lang="en-US" sz="1578">
                <a:solidFill>
                  <a:srgbClr val="000000"/>
                </a:solidFill>
                <a:latin typeface="Ubuntu"/>
                <a:ea typeface="Ubuntu"/>
                <a:cs typeface="Ubuntu"/>
                <a:sym typeface="Ubuntu"/>
              </a:rPr>
              <a:t>Community</a:t>
            </a:r>
          </a:p>
        </p:txBody>
      </p:sp>
      <p:sp>
        <p:nvSpPr>
          <p:cNvPr name="TextBox 53" id="53"/>
          <p:cNvSpPr txBox="true"/>
          <p:nvPr/>
        </p:nvSpPr>
        <p:spPr>
          <a:xfrm rot="0">
            <a:off x="10801943" y="2911652"/>
            <a:ext cx="783594" cy="626954"/>
          </a:xfrm>
          <a:prstGeom prst="rect">
            <a:avLst/>
          </a:prstGeom>
        </p:spPr>
        <p:txBody>
          <a:bodyPr anchor="t" rtlCol="false" tIns="0" lIns="0" bIns="0" rIns="0">
            <a:spAutoFit/>
          </a:bodyPr>
          <a:lstStyle/>
          <a:p>
            <a:pPr algn="ctr">
              <a:lnSpc>
                <a:spcPts val="1668"/>
              </a:lnSpc>
            </a:pPr>
            <a:r>
              <a:rPr lang="en-US" sz="1191">
                <a:solidFill>
                  <a:srgbClr val="000000"/>
                </a:solidFill>
                <a:latin typeface="Ubuntu"/>
                <a:ea typeface="Ubuntu"/>
                <a:cs typeface="Ubuntu"/>
                <a:sym typeface="Ubuntu"/>
              </a:rPr>
              <a:t>Sarah</a:t>
            </a:r>
          </a:p>
          <a:p>
            <a:pPr algn="ctr">
              <a:lnSpc>
                <a:spcPts val="1668"/>
              </a:lnSpc>
            </a:pPr>
            <a:r>
              <a:rPr lang="en-US" sz="1191">
                <a:solidFill>
                  <a:srgbClr val="000000"/>
                </a:solidFill>
                <a:latin typeface="Ubuntu"/>
                <a:ea typeface="Ubuntu"/>
                <a:cs typeface="Ubuntu"/>
                <a:sym typeface="Ubuntu"/>
              </a:rPr>
              <a:t>(SO swim </a:t>
            </a:r>
          </a:p>
          <a:p>
            <a:pPr algn="ctr">
              <a:lnSpc>
                <a:spcPts val="1668"/>
              </a:lnSpc>
            </a:pPr>
            <a:r>
              <a:rPr lang="en-US" sz="1191">
                <a:solidFill>
                  <a:srgbClr val="000000"/>
                </a:solidFill>
                <a:latin typeface="Ubuntu"/>
                <a:ea typeface="Ubuntu"/>
                <a:cs typeface="Ubuntu"/>
                <a:sym typeface="Ubuntu"/>
              </a:rPr>
              <a:t>coach)</a:t>
            </a:r>
          </a:p>
        </p:txBody>
      </p:sp>
      <p:sp>
        <p:nvSpPr>
          <p:cNvPr name="TextBox 54" id="54"/>
          <p:cNvSpPr txBox="true"/>
          <p:nvPr/>
        </p:nvSpPr>
        <p:spPr>
          <a:xfrm rot="0">
            <a:off x="11066667" y="4056127"/>
            <a:ext cx="740326" cy="571768"/>
          </a:xfrm>
          <a:prstGeom prst="rect">
            <a:avLst/>
          </a:prstGeom>
        </p:spPr>
        <p:txBody>
          <a:bodyPr anchor="t" rtlCol="false" tIns="0" lIns="0" bIns="0" rIns="0">
            <a:spAutoFit/>
          </a:bodyPr>
          <a:lstStyle/>
          <a:p>
            <a:pPr algn="ctr">
              <a:lnSpc>
                <a:spcPts val="1560"/>
              </a:lnSpc>
            </a:pPr>
            <a:r>
              <a:rPr lang="en-US" sz="1114">
                <a:solidFill>
                  <a:srgbClr val="000000"/>
                </a:solidFill>
                <a:latin typeface="Ubuntu"/>
                <a:ea typeface="Ubuntu"/>
                <a:cs typeface="Ubuntu"/>
                <a:sym typeface="Ubuntu"/>
              </a:rPr>
              <a:t>Joy + Bob</a:t>
            </a:r>
          </a:p>
          <a:p>
            <a:pPr algn="ctr">
              <a:lnSpc>
                <a:spcPts val="1560"/>
              </a:lnSpc>
            </a:pPr>
            <a:r>
              <a:rPr lang="en-US" sz="1114">
                <a:solidFill>
                  <a:srgbClr val="000000"/>
                </a:solidFill>
                <a:latin typeface="Ubuntu"/>
                <a:ea typeface="Ubuntu"/>
                <a:cs typeface="Ubuntu"/>
                <a:sym typeface="Ubuntu"/>
              </a:rPr>
              <a:t>(my </a:t>
            </a:r>
          </a:p>
          <a:p>
            <a:pPr algn="ctr">
              <a:lnSpc>
                <a:spcPts val="1560"/>
              </a:lnSpc>
            </a:pPr>
            <a:r>
              <a:rPr lang="en-US" sz="1114">
                <a:solidFill>
                  <a:srgbClr val="000000"/>
                </a:solidFill>
                <a:latin typeface="Ubuntu"/>
                <a:ea typeface="Ubuntu"/>
                <a:cs typeface="Ubuntu"/>
                <a:sym typeface="Ubuntu"/>
              </a:rPr>
              <a:t>parents)</a:t>
            </a:r>
          </a:p>
        </p:txBody>
      </p:sp>
      <p:sp>
        <p:nvSpPr>
          <p:cNvPr name="TextBox 55" id="55"/>
          <p:cNvSpPr txBox="true"/>
          <p:nvPr/>
        </p:nvSpPr>
        <p:spPr>
          <a:xfrm rot="0">
            <a:off x="9900741" y="1357795"/>
            <a:ext cx="1150219" cy="1038774"/>
          </a:xfrm>
          <a:prstGeom prst="rect">
            <a:avLst/>
          </a:prstGeom>
        </p:spPr>
        <p:txBody>
          <a:bodyPr anchor="t" rtlCol="false" tIns="0" lIns="0" bIns="0" rIns="0">
            <a:spAutoFit/>
          </a:bodyPr>
          <a:lstStyle/>
          <a:p>
            <a:pPr algn="ctr">
              <a:lnSpc>
                <a:spcPts val="2069"/>
              </a:lnSpc>
            </a:pPr>
            <a:r>
              <a:rPr lang="en-US" sz="1478">
                <a:solidFill>
                  <a:srgbClr val="000000"/>
                </a:solidFill>
                <a:latin typeface="Ubuntu"/>
                <a:ea typeface="Ubuntu"/>
                <a:cs typeface="Ubuntu"/>
                <a:sym typeface="Ubuntu"/>
              </a:rPr>
              <a:t>My </a:t>
            </a:r>
          </a:p>
          <a:p>
            <a:pPr algn="ctr">
              <a:lnSpc>
                <a:spcPts val="2069"/>
              </a:lnSpc>
            </a:pPr>
            <a:r>
              <a:rPr lang="en-US" sz="1478">
                <a:solidFill>
                  <a:srgbClr val="000000"/>
                </a:solidFill>
                <a:latin typeface="Ubuntu"/>
                <a:ea typeface="Ubuntu"/>
                <a:cs typeface="Ubuntu"/>
                <a:sym typeface="Ubuntu"/>
              </a:rPr>
              <a:t>daughter’s </a:t>
            </a:r>
          </a:p>
          <a:p>
            <a:pPr algn="ctr">
              <a:lnSpc>
                <a:spcPts val="2069"/>
              </a:lnSpc>
            </a:pPr>
            <a:r>
              <a:rPr lang="en-US" sz="1478">
                <a:solidFill>
                  <a:srgbClr val="000000"/>
                </a:solidFill>
                <a:latin typeface="Ubuntu"/>
                <a:ea typeface="Ubuntu"/>
                <a:cs typeface="Ubuntu"/>
                <a:sym typeface="Ubuntu"/>
              </a:rPr>
              <a:t>favorite</a:t>
            </a:r>
          </a:p>
          <a:p>
            <a:pPr algn="ctr">
              <a:lnSpc>
                <a:spcPts val="2069"/>
              </a:lnSpc>
            </a:pPr>
            <a:r>
              <a:rPr lang="en-US" sz="1478">
                <a:solidFill>
                  <a:srgbClr val="000000"/>
                </a:solidFill>
                <a:latin typeface="Ubuntu"/>
                <a:ea typeface="Ubuntu"/>
                <a:cs typeface="Ubuntu"/>
                <a:sym typeface="Ubuntu"/>
              </a:rPr>
              <a:t>teachers</a:t>
            </a:r>
          </a:p>
        </p:txBody>
      </p:sp>
      <p:sp>
        <p:nvSpPr>
          <p:cNvPr name="TextBox 56" id="56"/>
          <p:cNvSpPr txBox="true"/>
          <p:nvPr/>
        </p:nvSpPr>
        <p:spPr>
          <a:xfrm rot="0">
            <a:off x="13460279" y="7794966"/>
            <a:ext cx="1150219" cy="965114"/>
          </a:xfrm>
          <a:prstGeom prst="rect">
            <a:avLst/>
          </a:prstGeom>
        </p:spPr>
        <p:txBody>
          <a:bodyPr anchor="t" rtlCol="false" tIns="0" lIns="0" bIns="0" rIns="0">
            <a:spAutoFit/>
          </a:bodyPr>
          <a:lstStyle/>
          <a:p>
            <a:pPr algn="ctr">
              <a:lnSpc>
                <a:spcPts val="1929"/>
              </a:lnSpc>
            </a:pPr>
            <a:r>
              <a:rPr lang="en-US" sz="1378">
                <a:solidFill>
                  <a:srgbClr val="000000"/>
                </a:solidFill>
                <a:latin typeface="Ubuntu"/>
                <a:ea typeface="Ubuntu"/>
                <a:cs typeface="Ubuntu"/>
                <a:sym typeface="Ubuntu"/>
              </a:rPr>
              <a:t>Parents</a:t>
            </a:r>
          </a:p>
          <a:p>
            <a:pPr algn="ctr">
              <a:lnSpc>
                <a:spcPts val="1929"/>
              </a:lnSpc>
            </a:pPr>
            <a:r>
              <a:rPr lang="en-US" sz="1378">
                <a:solidFill>
                  <a:srgbClr val="000000"/>
                </a:solidFill>
                <a:latin typeface="Ubuntu"/>
                <a:ea typeface="Ubuntu"/>
                <a:cs typeface="Ubuntu"/>
                <a:sym typeface="Ubuntu"/>
              </a:rPr>
              <a:t>of my</a:t>
            </a:r>
          </a:p>
          <a:p>
            <a:pPr algn="ctr">
              <a:lnSpc>
                <a:spcPts val="1929"/>
              </a:lnSpc>
            </a:pPr>
            <a:r>
              <a:rPr lang="en-US" sz="1378">
                <a:solidFill>
                  <a:srgbClr val="000000"/>
                </a:solidFill>
                <a:latin typeface="Ubuntu"/>
                <a:ea typeface="Ubuntu"/>
                <a:cs typeface="Ubuntu"/>
                <a:sym typeface="Ubuntu"/>
              </a:rPr>
              <a:t>daughter’s </a:t>
            </a:r>
          </a:p>
          <a:p>
            <a:pPr algn="ctr">
              <a:lnSpc>
                <a:spcPts val="1929"/>
              </a:lnSpc>
            </a:pPr>
            <a:r>
              <a:rPr lang="en-US" sz="1378">
                <a:solidFill>
                  <a:srgbClr val="000000"/>
                </a:solidFill>
                <a:latin typeface="Ubuntu"/>
                <a:ea typeface="Ubuntu"/>
                <a:cs typeface="Ubuntu"/>
                <a:sym typeface="Ubuntu"/>
              </a:rPr>
              <a:t>friends</a:t>
            </a:r>
          </a:p>
        </p:txBody>
      </p:sp>
      <p:sp>
        <p:nvSpPr>
          <p:cNvPr name="TextBox 57" id="57"/>
          <p:cNvSpPr txBox="true"/>
          <p:nvPr/>
        </p:nvSpPr>
        <p:spPr>
          <a:xfrm rot="0">
            <a:off x="11096385" y="5359003"/>
            <a:ext cx="680891" cy="417404"/>
          </a:xfrm>
          <a:prstGeom prst="rect">
            <a:avLst/>
          </a:prstGeom>
        </p:spPr>
        <p:txBody>
          <a:bodyPr anchor="t" rtlCol="false" tIns="0" lIns="0" bIns="0" rIns="0">
            <a:spAutoFit/>
          </a:bodyPr>
          <a:lstStyle/>
          <a:p>
            <a:pPr algn="ctr">
              <a:lnSpc>
                <a:spcPts val="1668"/>
              </a:lnSpc>
            </a:pPr>
            <a:r>
              <a:rPr lang="en-US" sz="1191">
                <a:solidFill>
                  <a:srgbClr val="000000"/>
                </a:solidFill>
                <a:latin typeface="Ubuntu"/>
                <a:ea typeface="Ubuntu"/>
                <a:cs typeface="Ubuntu"/>
                <a:sym typeface="Ubuntu"/>
              </a:rPr>
              <a:t>Chris</a:t>
            </a:r>
          </a:p>
          <a:p>
            <a:pPr algn="ctr">
              <a:lnSpc>
                <a:spcPts val="1668"/>
              </a:lnSpc>
            </a:pPr>
            <a:r>
              <a:rPr lang="en-US" sz="1191">
                <a:solidFill>
                  <a:srgbClr val="000000"/>
                </a:solidFill>
                <a:latin typeface="Ubuntu"/>
                <a:ea typeface="Ubuntu"/>
                <a:cs typeface="Ubuntu"/>
                <a:sym typeface="Ubuntu"/>
              </a:rPr>
              <a:t>(spouse)</a:t>
            </a:r>
          </a:p>
        </p:txBody>
      </p:sp>
      <p:sp>
        <p:nvSpPr>
          <p:cNvPr name="TextBox 58" id="58"/>
          <p:cNvSpPr txBox="true"/>
          <p:nvPr/>
        </p:nvSpPr>
        <p:spPr>
          <a:xfrm rot="0">
            <a:off x="1076841" y="9267825"/>
            <a:ext cx="11050743" cy="382270"/>
          </a:xfrm>
          <a:prstGeom prst="rect">
            <a:avLst/>
          </a:prstGeom>
        </p:spPr>
        <p:txBody>
          <a:bodyPr anchor="t" rtlCol="false" tIns="0" lIns="0" bIns="0" rIns="0">
            <a:spAutoFit/>
          </a:bodyPr>
          <a:lstStyle/>
          <a:p>
            <a:pPr algn="l">
              <a:lnSpc>
                <a:spcPts val="3079"/>
              </a:lnSpc>
            </a:pPr>
            <a:r>
              <a:rPr lang="en-US" sz="2199">
                <a:solidFill>
                  <a:srgbClr val="000000"/>
                </a:solidFill>
                <a:latin typeface="Ubuntu"/>
                <a:ea typeface="Ubuntu"/>
                <a:cs typeface="Ubuntu"/>
                <a:sym typeface="Ubuntu"/>
              </a:rPr>
              <a:t>[Source: https://batjc.wordpress.com/resources/pods-and-pod-mapping-worksheet/]</a:t>
            </a:r>
          </a:p>
        </p:txBody>
      </p:sp>
      <p:grpSp>
        <p:nvGrpSpPr>
          <p:cNvPr name="Group 59" id="59"/>
          <p:cNvGrpSpPr/>
          <p:nvPr/>
        </p:nvGrpSpPr>
        <p:grpSpPr>
          <a:xfrm rot="0">
            <a:off x="1083767" y="2899908"/>
            <a:ext cx="5482830" cy="3021120"/>
            <a:chOff x="0" y="0"/>
            <a:chExt cx="7310440" cy="4028160"/>
          </a:xfrm>
        </p:grpSpPr>
        <p:sp>
          <p:nvSpPr>
            <p:cNvPr name="Freeform 60" id="60"/>
            <p:cNvSpPr/>
            <p:nvPr/>
          </p:nvSpPr>
          <p:spPr>
            <a:xfrm flipH="false" flipV="false" rot="0">
              <a:off x="0" y="0"/>
              <a:ext cx="7310440" cy="4028160"/>
            </a:xfrm>
            <a:custGeom>
              <a:avLst/>
              <a:gdLst/>
              <a:ahLst/>
              <a:cxnLst/>
              <a:rect r="r" b="b" t="t" l="l"/>
              <a:pathLst>
                <a:path h="4028160" w="7310440">
                  <a:moveTo>
                    <a:pt x="0" y="0"/>
                  </a:moveTo>
                  <a:lnTo>
                    <a:pt x="7310440" y="0"/>
                  </a:lnTo>
                  <a:lnTo>
                    <a:pt x="7310440" y="4028160"/>
                  </a:lnTo>
                  <a:lnTo>
                    <a:pt x="0" y="4028160"/>
                  </a:lnTo>
                  <a:lnTo>
                    <a:pt x="0" y="0"/>
                  </a:lnTo>
                  <a:close/>
                </a:path>
              </a:pathLst>
            </a:custGeom>
            <a:blipFill>
              <a:blip r:embed="rId6"/>
              <a:stretch>
                <a:fillRect l="0" t="-2743" r="0" b="-2743"/>
              </a:stretch>
            </a:blipFill>
          </p:spPr>
        </p:sp>
        <p:sp>
          <p:nvSpPr>
            <p:cNvPr name="TextBox 61" id="61"/>
            <p:cNvSpPr txBox="true"/>
            <p:nvPr/>
          </p:nvSpPr>
          <p:spPr>
            <a:xfrm rot="0">
              <a:off x="987762" y="887931"/>
              <a:ext cx="5334915" cy="1947497"/>
            </a:xfrm>
            <a:prstGeom prst="rect">
              <a:avLst/>
            </a:prstGeom>
          </p:spPr>
          <p:txBody>
            <a:bodyPr anchor="t" rtlCol="false" tIns="0" lIns="0" bIns="0" rIns="0">
              <a:spAutoFit/>
            </a:bodyPr>
            <a:lstStyle/>
            <a:p>
              <a:pPr algn="ctr">
                <a:lnSpc>
                  <a:spcPts val="11385"/>
                </a:lnSpc>
              </a:pPr>
              <a:r>
                <a:rPr lang="en-US" sz="8132">
                  <a:solidFill>
                    <a:srgbClr val="009784"/>
                  </a:solidFill>
                  <a:latin typeface="Funtastic"/>
                  <a:ea typeface="Funtastic"/>
                  <a:cs typeface="Funtastic"/>
                  <a:sym typeface="Funtastic"/>
                </a:rPr>
                <a:t>Activity!</a:t>
              </a:r>
            </a:p>
          </p:txBody>
        </p:sp>
      </p:grpSp>
      <p:sp>
        <p:nvSpPr>
          <p:cNvPr name="TextBox 62" id="62"/>
          <p:cNvSpPr txBox="true"/>
          <p:nvPr/>
        </p:nvSpPr>
        <p:spPr>
          <a:xfrm rot="0">
            <a:off x="1076841" y="6699970"/>
            <a:ext cx="5680222" cy="1661327"/>
          </a:xfrm>
          <a:prstGeom prst="rect">
            <a:avLst/>
          </a:prstGeom>
        </p:spPr>
        <p:txBody>
          <a:bodyPr anchor="t" rtlCol="false" tIns="0" lIns="0" bIns="0" rIns="0">
            <a:spAutoFit/>
          </a:bodyPr>
          <a:lstStyle/>
          <a:p>
            <a:pPr algn="ctr">
              <a:lnSpc>
                <a:spcPts val="5895"/>
              </a:lnSpc>
            </a:pPr>
            <a:r>
              <a:rPr lang="en-US" sz="5126">
                <a:solidFill>
                  <a:srgbClr val="000000"/>
                </a:solidFill>
                <a:latin typeface="Ubuntu"/>
                <a:ea typeface="Ubuntu"/>
                <a:cs typeface="Ubuntu"/>
                <a:sym typeface="Ubuntu"/>
              </a:rPr>
              <a:t>We all need help.</a:t>
            </a:r>
          </a:p>
          <a:p>
            <a:pPr algn="ctr">
              <a:lnSpc>
                <a:spcPts val="1150"/>
              </a:lnSpc>
            </a:pPr>
          </a:p>
          <a:p>
            <a:pPr algn="ctr">
              <a:lnSpc>
                <a:spcPts val="5895"/>
              </a:lnSpc>
            </a:pPr>
            <a:r>
              <a:rPr lang="en-US" sz="5126">
                <a:solidFill>
                  <a:srgbClr val="000000"/>
                </a:solidFill>
                <a:latin typeface="Ubuntu"/>
                <a:ea typeface="Ubuntu"/>
                <a:cs typeface="Ubuntu"/>
                <a:sym typeface="Ubuntu"/>
              </a:rPr>
              <a:t>Who can help you?</a:t>
            </a:r>
          </a:p>
        </p:txBody>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27" id="27"/>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28" id="28"/>
          <p:cNvGrpSpPr/>
          <p:nvPr/>
        </p:nvGrpSpPr>
        <p:grpSpPr>
          <a:xfrm rot="0">
            <a:off x="4902550" y="6859679"/>
            <a:ext cx="247395" cy="1669904"/>
            <a:chOff x="0" y="0"/>
            <a:chExt cx="65157" cy="439810"/>
          </a:xfrm>
        </p:grpSpPr>
        <p:sp>
          <p:nvSpPr>
            <p:cNvPr name="Freeform 29" id="29"/>
            <p:cNvSpPr/>
            <p:nvPr/>
          </p:nvSpPr>
          <p:spPr>
            <a:xfrm flipH="false" flipV="false" rot="0">
              <a:off x="0" y="0"/>
              <a:ext cx="65157" cy="439810"/>
            </a:xfrm>
            <a:custGeom>
              <a:avLst/>
              <a:gdLst/>
              <a:ahLst/>
              <a:cxnLst/>
              <a:rect r="r" b="b" t="t" l="l"/>
              <a:pathLst>
                <a:path h="439810" w="65157">
                  <a:moveTo>
                    <a:pt x="0" y="0"/>
                  </a:moveTo>
                  <a:lnTo>
                    <a:pt x="65157" y="0"/>
                  </a:lnTo>
                  <a:lnTo>
                    <a:pt x="65157" y="439810"/>
                  </a:lnTo>
                  <a:lnTo>
                    <a:pt x="0" y="439810"/>
                  </a:lnTo>
                  <a:close/>
                </a:path>
              </a:pathLst>
            </a:custGeom>
            <a:solidFill>
              <a:srgbClr val="FFFFFF"/>
            </a:solidFill>
          </p:spPr>
        </p:sp>
        <p:sp>
          <p:nvSpPr>
            <p:cNvPr name="TextBox 30" id="30"/>
            <p:cNvSpPr txBox="true"/>
            <p:nvPr/>
          </p:nvSpPr>
          <p:spPr>
            <a:xfrm>
              <a:off x="0" y="-28575"/>
              <a:ext cx="65157" cy="468385"/>
            </a:xfrm>
            <a:prstGeom prst="rect">
              <a:avLst/>
            </a:prstGeom>
          </p:spPr>
          <p:txBody>
            <a:bodyPr anchor="ctr" rtlCol="false" tIns="50800" lIns="50800" bIns="50800" rIns="50800"/>
            <a:lstStyle/>
            <a:p>
              <a:pPr algn="ctr">
                <a:lnSpc>
                  <a:spcPts val="1960"/>
                </a:lnSpc>
              </a:pPr>
            </a:p>
          </p:txBody>
        </p:sp>
      </p:grpSp>
      <p:sp>
        <p:nvSpPr>
          <p:cNvPr name="Freeform 31" id="31"/>
          <p:cNvSpPr/>
          <p:nvPr/>
        </p:nvSpPr>
        <p:spPr>
          <a:xfrm flipH="false" flipV="false" rot="0">
            <a:off x="1223728" y="6457394"/>
            <a:ext cx="1772685" cy="2703117"/>
          </a:xfrm>
          <a:custGeom>
            <a:avLst/>
            <a:gdLst/>
            <a:ahLst/>
            <a:cxnLst/>
            <a:rect r="r" b="b" t="t" l="l"/>
            <a:pathLst>
              <a:path h="2703117" w="1772685">
                <a:moveTo>
                  <a:pt x="0" y="0"/>
                </a:moveTo>
                <a:lnTo>
                  <a:pt x="1772685" y="0"/>
                </a:lnTo>
                <a:lnTo>
                  <a:pt x="1772685" y="2703117"/>
                </a:lnTo>
                <a:lnTo>
                  <a:pt x="0" y="2703117"/>
                </a:lnTo>
                <a:lnTo>
                  <a:pt x="0" y="0"/>
                </a:lnTo>
                <a:close/>
              </a:path>
            </a:pathLst>
          </a:custGeom>
          <a:blipFill>
            <a:blip r:embed="rId5"/>
            <a:stretch>
              <a:fillRect l="-844" t="0" r="0" b="0"/>
            </a:stretch>
          </a:blipFill>
        </p:spPr>
      </p:sp>
      <p:sp>
        <p:nvSpPr>
          <p:cNvPr name="Freeform 32" id="32"/>
          <p:cNvSpPr/>
          <p:nvPr/>
        </p:nvSpPr>
        <p:spPr>
          <a:xfrm flipH="false" flipV="false" rot="0">
            <a:off x="1223728" y="2823493"/>
            <a:ext cx="1772685" cy="1772685"/>
          </a:xfrm>
          <a:custGeom>
            <a:avLst/>
            <a:gdLst/>
            <a:ahLst/>
            <a:cxnLst/>
            <a:rect r="r" b="b" t="t" l="l"/>
            <a:pathLst>
              <a:path h="1772685" w="1772685">
                <a:moveTo>
                  <a:pt x="0" y="0"/>
                </a:moveTo>
                <a:lnTo>
                  <a:pt x="1772685" y="0"/>
                </a:lnTo>
                <a:lnTo>
                  <a:pt x="1772685" y="1772685"/>
                </a:lnTo>
                <a:lnTo>
                  <a:pt x="0" y="1772685"/>
                </a:lnTo>
                <a:lnTo>
                  <a:pt x="0" y="0"/>
                </a:lnTo>
                <a:close/>
              </a:path>
            </a:pathLst>
          </a:custGeom>
          <a:blipFill>
            <a:blip r:embed="rId6"/>
            <a:stretch>
              <a:fillRect l="0" t="0" r="0" b="0"/>
            </a:stretch>
          </a:blipFill>
        </p:spPr>
      </p:sp>
      <p:grpSp>
        <p:nvGrpSpPr>
          <p:cNvPr name="Group 33" id="33"/>
          <p:cNvGrpSpPr/>
          <p:nvPr/>
        </p:nvGrpSpPr>
        <p:grpSpPr>
          <a:xfrm rot="0">
            <a:off x="9782562" y="2823493"/>
            <a:ext cx="7701134" cy="1772685"/>
            <a:chOff x="0" y="0"/>
            <a:chExt cx="10268179" cy="2363580"/>
          </a:xfrm>
        </p:grpSpPr>
        <p:sp>
          <p:nvSpPr>
            <p:cNvPr name="Freeform 34" id="34"/>
            <p:cNvSpPr/>
            <p:nvPr/>
          </p:nvSpPr>
          <p:spPr>
            <a:xfrm flipH="false" flipV="false" rot="0">
              <a:off x="0" y="0"/>
              <a:ext cx="2363580" cy="2363580"/>
            </a:xfrm>
            <a:custGeom>
              <a:avLst/>
              <a:gdLst/>
              <a:ahLst/>
              <a:cxnLst/>
              <a:rect r="r" b="b" t="t" l="l"/>
              <a:pathLst>
                <a:path h="2363580" w="2363580">
                  <a:moveTo>
                    <a:pt x="0" y="0"/>
                  </a:moveTo>
                  <a:lnTo>
                    <a:pt x="2363580" y="0"/>
                  </a:lnTo>
                  <a:lnTo>
                    <a:pt x="2363580" y="2363580"/>
                  </a:lnTo>
                  <a:lnTo>
                    <a:pt x="0" y="2363580"/>
                  </a:lnTo>
                  <a:lnTo>
                    <a:pt x="0" y="0"/>
                  </a:lnTo>
                  <a:close/>
                </a:path>
              </a:pathLst>
            </a:custGeom>
            <a:blipFill>
              <a:blip r:embed="rId7"/>
              <a:stretch>
                <a:fillRect l="0" t="0" r="0" b="0"/>
              </a:stretch>
            </a:blipFill>
          </p:spPr>
        </p:sp>
        <p:sp>
          <p:nvSpPr>
            <p:cNvPr name="TextBox 35" id="35"/>
            <p:cNvSpPr txBox="true"/>
            <p:nvPr/>
          </p:nvSpPr>
          <p:spPr>
            <a:xfrm rot="0">
              <a:off x="3035231" y="180402"/>
              <a:ext cx="7232948" cy="1447581"/>
            </a:xfrm>
            <a:prstGeom prst="rect">
              <a:avLst/>
            </a:prstGeom>
          </p:spPr>
          <p:txBody>
            <a:bodyPr anchor="t" rtlCol="false" tIns="0" lIns="0" bIns="0" rIns="0">
              <a:spAutoFit/>
            </a:bodyPr>
            <a:lstStyle/>
            <a:p>
              <a:pPr algn="l">
                <a:lnSpc>
                  <a:spcPts val="11000"/>
                </a:lnSpc>
              </a:pPr>
              <a:r>
                <a:rPr lang="en-US" sz="4400">
                  <a:solidFill>
                    <a:srgbClr val="000000"/>
                  </a:solidFill>
                  <a:latin typeface="Ubuntu"/>
                  <a:ea typeface="Ubuntu"/>
                  <a:cs typeface="Ubuntu"/>
                  <a:sym typeface="Ubuntu"/>
                </a:rPr>
                <a:t>Make your home safe</a:t>
              </a:r>
            </a:p>
          </p:txBody>
        </p:sp>
      </p:grpSp>
      <p:sp>
        <p:nvSpPr>
          <p:cNvPr name="AutoShape 36" id="36"/>
          <p:cNvSpPr/>
          <p:nvPr/>
        </p:nvSpPr>
        <p:spPr>
          <a:xfrm>
            <a:off x="998524" y="5665000"/>
            <a:ext cx="16748925" cy="0"/>
          </a:xfrm>
          <a:prstGeom prst="line">
            <a:avLst/>
          </a:prstGeom>
          <a:ln cap="flat" w="19050">
            <a:solidFill>
              <a:srgbClr val="000000"/>
            </a:solidFill>
            <a:prstDash val="sysDot"/>
            <a:headEnd type="none" len="sm" w="sm"/>
            <a:tailEnd type="none" len="sm" w="sm"/>
          </a:ln>
        </p:spPr>
      </p:sp>
      <p:grpSp>
        <p:nvGrpSpPr>
          <p:cNvPr name="Group 37" id="37"/>
          <p:cNvGrpSpPr/>
          <p:nvPr/>
        </p:nvGrpSpPr>
        <p:grpSpPr>
          <a:xfrm rot="0">
            <a:off x="9782562" y="6990870"/>
            <a:ext cx="7606272" cy="1636163"/>
            <a:chOff x="0" y="0"/>
            <a:chExt cx="10141697" cy="2181551"/>
          </a:xfrm>
        </p:grpSpPr>
        <p:sp>
          <p:nvSpPr>
            <p:cNvPr name="Freeform 38" id="38"/>
            <p:cNvSpPr/>
            <p:nvPr/>
          </p:nvSpPr>
          <p:spPr>
            <a:xfrm flipH="false" flipV="false" rot="0">
              <a:off x="0" y="0"/>
              <a:ext cx="2702651" cy="2181551"/>
            </a:xfrm>
            <a:custGeom>
              <a:avLst/>
              <a:gdLst/>
              <a:ahLst/>
              <a:cxnLst/>
              <a:rect r="r" b="b" t="t" l="l"/>
              <a:pathLst>
                <a:path h="2181551" w="2702651">
                  <a:moveTo>
                    <a:pt x="0" y="0"/>
                  </a:moveTo>
                  <a:lnTo>
                    <a:pt x="2702651" y="0"/>
                  </a:lnTo>
                  <a:lnTo>
                    <a:pt x="2702651" y="2181551"/>
                  </a:lnTo>
                  <a:lnTo>
                    <a:pt x="0" y="2181551"/>
                  </a:lnTo>
                  <a:lnTo>
                    <a:pt x="0" y="0"/>
                  </a:lnTo>
                  <a:close/>
                </a:path>
              </a:pathLst>
            </a:custGeom>
            <a:blipFill>
              <a:blip r:embed="rId8"/>
              <a:stretch>
                <a:fillRect l="0" t="0" r="0" b="0"/>
              </a:stretch>
            </a:blipFill>
          </p:spPr>
        </p:sp>
        <p:sp>
          <p:nvSpPr>
            <p:cNvPr name="TextBox 39" id="39"/>
            <p:cNvSpPr txBox="true"/>
            <p:nvPr/>
          </p:nvSpPr>
          <p:spPr>
            <a:xfrm rot="0">
              <a:off x="3566251" y="22582"/>
              <a:ext cx="6575446" cy="2029036"/>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grpSp>
      <p:sp>
        <p:nvSpPr>
          <p:cNvPr name="TextBox 40" id="40"/>
          <p:cNvSpPr txBox="true"/>
          <p:nvPr/>
        </p:nvSpPr>
        <p:spPr>
          <a:xfrm rot="0">
            <a:off x="3378769" y="3279941"/>
            <a:ext cx="5621387"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Practice good hygiene</a:t>
            </a:r>
          </a:p>
        </p:txBody>
      </p:sp>
      <p:sp>
        <p:nvSpPr>
          <p:cNvPr name="TextBox 41" id="41"/>
          <p:cNvSpPr txBox="true"/>
          <p:nvPr/>
        </p:nvSpPr>
        <p:spPr>
          <a:xfrm rot="0">
            <a:off x="3308336" y="7379058"/>
            <a:ext cx="5762253"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nvGrpSpPr>
          <p:cNvPr name="Group 42" id="42"/>
          <p:cNvGrpSpPr/>
          <p:nvPr/>
        </p:nvGrpSpPr>
        <p:grpSpPr>
          <a:xfrm rot="0">
            <a:off x="484174" y="808116"/>
            <a:ext cx="14929576" cy="1223447"/>
            <a:chOff x="0" y="0"/>
            <a:chExt cx="19906101" cy="1631262"/>
          </a:xfrm>
        </p:grpSpPr>
        <p:grpSp>
          <p:nvGrpSpPr>
            <p:cNvPr name="Group 43" id="43"/>
            <p:cNvGrpSpPr/>
            <p:nvPr/>
          </p:nvGrpSpPr>
          <p:grpSpPr>
            <a:xfrm rot="0">
              <a:off x="0" y="0"/>
              <a:ext cx="19906101" cy="1631262"/>
              <a:chOff x="0" y="0"/>
              <a:chExt cx="3932069" cy="322225"/>
            </a:xfrm>
          </p:grpSpPr>
          <p:sp>
            <p:nvSpPr>
              <p:cNvPr name="Freeform 44" id="44"/>
              <p:cNvSpPr/>
              <p:nvPr/>
            </p:nvSpPr>
            <p:spPr>
              <a:xfrm flipH="false" flipV="false" rot="0">
                <a:off x="0" y="0"/>
                <a:ext cx="3932069" cy="322225"/>
              </a:xfrm>
              <a:custGeom>
                <a:avLst/>
                <a:gdLst/>
                <a:ahLst/>
                <a:cxnLst/>
                <a:rect r="r" b="b" t="t" l="l"/>
                <a:pathLst>
                  <a:path h="322225" w="3932069">
                    <a:moveTo>
                      <a:pt x="3728869" y="0"/>
                    </a:moveTo>
                    <a:cubicBezTo>
                      <a:pt x="3841093" y="0"/>
                      <a:pt x="3932069" y="72132"/>
                      <a:pt x="3932069" y="161112"/>
                    </a:cubicBezTo>
                    <a:cubicBezTo>
                      <a:pt x="3932069" y="250092"/>
                      <a:pt x="3841093" y="322225"/>
                      <a:pt x="3728869"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45" id="45"/>
              <p:cNvSpPr txBox="true"/>
              <p:nvPr/>
            </p:nvSpPr>
            <p:spPr>
              <a:xfrm>
                <a:off x="0" y="-28575"/>
                <a:ext cx="3932069" cy="350800"/>
              </a:xfrm>
              <a:prstGeom prst="rect">
                <a:avLst/>
              </a:prstGeom>
            </p:spPr>
            <p:txBody>
              <a:bodyPr anchor="ctr" rtlCol="false" tIns="50800" lIns="50800" bIns="50800" rIns="50800"/>
              <a:lstStyle/>
              <a:p>
                <a:pPr algn="l">
                  <a:lnSpc>
                    <a:spcPts val="1960"/>
                  </a:lnSpc>
                </a:pPr>
              </a:p>
            </p:txBody>
          </p:sp>
        </p:grpSp>
        <p:sp>
          <p:nvSpPr>
            <p:cNvPr name="TextBox 46" id="46"/>
            <p:cNvSpPr txBox="true"/>
            <p:nvPr/>
          </p:nvSpPr>
          <p:spPr>
            <a:xfrm rot="0">
              <a:off x="757208" y="25479"/>
              <a:ext cx="18391684" cy="1437428"/>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Homework: Live a Healthy Lifestyle</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9742262" cy="1223447"/>
            <a:chOff x="0" y="0"/>
            <a:chExt cx="12989683" cy="1631262"/>
          </a:xfrm>
        </p:grpSpPr>
        <p:grpSp>
          <p:nvGrpSpPr>
            <p:cNvPr name="Group 28" id="28"/>
            <p:cNvGrpSpPr/>
            <p:nvPr/>
          </p:nvGrpSpPr>
          <p:grpSpPr>
            <a:xfrm rot="0">
              <a:off x="0" y="0"/>
              <a:ext cx="12989683" cy="1631262"/>
              <a:chOff x="0" y="0"/>
              <a:chExt cx="2565863" cy="322225"/>
            </a:xfrm>
          </p:grpSpPr>
          <p:sp>
            <p:nvSpPr>
              <p:cNvPr name="Freeform 29" id="29"/>
              <p:cNvSpPr/>
              <p:nvPr/>
            </p:nvSpPr>
            <p:spPr>
              <a:xfrm flipH="false" flipV="false" rot="0">
                <a:off x="0" y="0"/>
                <a:ext cx="2565863" cy="322225"/>
              </a:xfrm>
              <a:custGeom>
                <a:avLst/>
                <a:gdLst/>
                <a:ahLst/>
                <a:cxnLst/>
                <a:rect r="r" b="b" t="t" l="l"/>
                <a:pathLst>
                  <a:path h="322225" w="2565863">
                    <a:moveTo>
                      <a:pt x="2362663" y="0"/>
                    </a:moveTo>
                    <a:cubicBezTo>
                      <a:pt x="2474888" y="0"/>
                      <a:pt x="2565863" y="72132"/>
                      <a:pt x="2565863" y="161112"/>
                    </a:cubicBezTo>
                    <a:cubicBezTo>
                      <a:pt x="2565863" y="250092"/>
                      <a:pt x="2474888" y="322225"/>
                      <a:pt x="2362663"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565863"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494115" y="25479"/>
              <a:ext cx="12001453"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Why is this important?</a:t>
              </a:r>
            </a:p>
          </p:txBody>
        </p:sp>
      </p:grpSp>
      <p:sp>
        <p:nvSpPr>
          <p:cNvPr name="Freeform 32" id="32"/>
          <p:cNvSpPr/>
          <p:nvPr/>
        </p:nvSpPr>
        <p:spPr>
          <a:xfrm flipH="false" flipV="false" rot="0">
            <a:off x="1934641" y="3348586"/>
            <a:ext cx="2813120" cy="3589829"/>
          </a:xfrm>
          <a:custGeom>
            <a:avLst/>
            <a:gdLst/>
            <a:ahLst/>
            <a:cxnLst/>
            <a:rect r="r" b="b" t="t" l="l"/>
            <a:pathLst>
              <a:path h="3589829" w="2813120">
                <a:moveTo>
                  <a:pt x="0" y="0"/>
                </a:moveTo>
                <a:lnTo>
                  <a:pt x="2813120" y="0"/>
                </a:lnTo>
                <a:lnTo>
                  <a:pt x="2813120" y="3589828"/>
                </a:lnTo>
                <a:lnTo>
                  <a:pt x="0" y="358982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3" id="33"/>
          <p:cNvSpPr/>
          <p:nvPr/>
        </p:nvSpPr>
        <p:spPr>
          <a:xfrm flipH="false" flipV="false" rot="0">
            <a:off x="13400833" y="3051821"/>
            <a:ext cx="3856295" cy="4183358"/>
          </a:xfrm>
          <a:custGeom>
            <a:avLst/>
            <a:gdLst/>
            <a:ahLst/>
            <a:cxnLst/>
            <a:rect r="r" b="b" t="t" l="l"/>
            <a:pathLst>
              <a:path h="4183358" w="3856295">
                <a:moveTo>
                  <a:pt x="0" y="0"/>
                </a:moveTo>
                <a:lnTo>
                  <a:pt x="3856295" y="0"/>
                </a:lnTo>
                <a:lnTo>
                  <a:pt x="3856295" y="4183358"/>
                </a:lnTo>
                <a:lnTo>
                  <a:pt x="0" y="418335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4" id="34"/>
          <p:cNvSpPr/>
          <p:nvPr/>
        </p:nvSpPr>
        <p:spPr>
          <a:xfrm flipH="false" flipV="false" rot="0">
            <a:off x="7362981" y="7434069"/>
            <a:ext cx="3562039" cy="1373004"/>
          </a:xfrm>
          <a:custGeom>
            <a:avLst/>
            <a:gdLst/>
            <a:ahLst/>
            <a:cxnLst/>
            <a:rect r="r" b="b" t="t" l="l"/>
            <a:pathLst>
              <a:path h="1373004" w="3562039">
                <a:moveTo>
                  <a:pt x="0" y="0"/>
                </a:moveTo>
                <a:lnTo>
                  <a:pt x="3562038" y="0"/>
                </a:lnTo>
                <a:lnTo>
                  <a:pt x="3562038" y="1373004"/>
                </a:lnTo>
                <a:lnTo>
                  <a:pt x="0" y="137300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35" id="35"/>
          <p:cNvSpPr txBox="true"/>
          <p:nvPr/>
        </p:nvSpPr>
        <p:spPr>
          <a:xfrm rot="0">
            <a:off x="5147416" y="3172584"/>
            <a:ext cx="7993168" cy="3289935"/>
          </a:xfrm>
          <a:prstGeom prst="rect">
            <a:avLst/>
          </a:prstGeom>
        </p:spPr>
        <p:txBody>
          <a:bodyPr anchor="t" rtlCol="false" tIns="0" lIns="0" bIns="0" rIns="0">
            <a:spAutoFit/>
          </a:bodyPr>
          <a:lstStyle/>
          <a:p>
            <a:pPr algn="ctr">
              <a:lnSpc>
                <a:spcPts val="6599"/>
              </a:lnSpc>
            </a:pPr>
            <a:r>
              <a:rPr lang="en-US" sz="4399">
                <a:solidFill>
                  <a:srgbClr val="000000"/>
                </a:solidFill>
                <a:latin typeface="Ubuntu"/>
                <a:ea typeface="Ubuntu"/>
                <a:cs typeface="Ubuntu"/>
                <a:sym typeface="Ubuntu"/>
              </a:rPr>
              <a:t>So we can keep ourselves and the people we love healthy, and so we know how to get help when we need it.</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2350058" y="8033438"/>
            <a:ext cx="6006692" cy="1020750"/>
            <a:chOff x="0" y="0"/>
            <a:chExt cx="2152663" cy="365814"/>
          </a:xfrm>
        </p:grpSpPr>
        <p:sp>
          <p:nvSpPr>
            <p:cNvPr name="Freeform 28" id="28"/>
            <p:cNvSpPr/>
            <p:nvPr/>
          </p:nvSpPr>
          <p:spPr>
            <a:xfrm flipH="false" flipV="false" rot="0">
              <a:off x="0" y="0"/>
              <a:ext cx="2152663" cy="365814"/>
            </a:xfrm>
            <a:custGeom>
              <a:avLst/>
              <a:gdLst/>
              <a:ahLst/>
              <a:cxnLst/>
              <a:rect r="r" b="b" t="t" l="l"/>
              <a:pathLst>
                <a:path h="365814" w="2152663">
                  <a:moveTo>
                    <a:pt x="0" y="0"/>
                  </a:moveTo>
                  <a:lnTo>
                    <a:pt x="2152663" y="0"/>
                  </a:lnTo>
                  <a:lnTo>
                    <a:pt x="2152663" y="365814"/>
                  </a:lnTo>
                  <a:lnTo>
                    <a:pt x="0" y="365814"/>
                  </a:lnTo>
                  <a:close/>
                </a:path>
              </a:pathLst>
            </a:custGeom>
            <a:solidFill>
              <a:srgbClr val="88AC2E"/>
            </a:solidFill>
          </p:spPr>
        </p:sp>
        <p:sp>
          <p:nvSpPr>
            <p:cNvPr name="TextBox 29" id="29"/>
            <p:cNvSpPr txBox="true"/>
            <p:nvPr/>
          </p:nvSpPr>
          <p:spPr>
            <a:xfrm>
              <a:off x="0" y="-28575"/>
              <a:ext cx="2152663" cy="394389"/>
            </a:xfrm>
            <a:prstGeom prst="rect">
              <a:avLst/>
            </a:prstGeom>
          </p:spPr>
          <p:txBody>
            <a:bodyPr anchor="ctr" rtlCol="false" tIns="50800" lIns="50800" bIns="50800" rIns="50800"/>
            <a:lstStyle/>
            <a:p>
              <a:pPr algn="ctr">
                <a:lnSpc>
                  <a:spcPts val="1960"/>
                </a:lnSpc>
                <a:spcBef>
                  <a:spcPct val="0"/>
                </a:spcBef>
              </a:pPr>
            </a:p>
          </p:txBody>
        </p:sp>
      </p:grpSp>
      <p:sp>
        <p:nvSpPr>
          <p:cNvPr name="Freeform 30" id="30"/>
          <p:cNvSpPr/>
          <p:nvPr/>
        </p:nvSpPr>
        <p:spPr>
          <a:xfrm flipH="false" flipV="false" rot="0">
            <a:off x="2505251" y="8325087"/>
            <a:ext cx="580296" cy="385897"/>
          </a:xfrm>
          <a:custGeom>
            <a:avLst/>
            <a:gdLst/>
            <a:ahLst/>
            <a:cxnLst/>
            <a:rect r="r" b="b" t="t" l="l"/>
            <a:pathLst>
              <a:path h="385897" w="580296">
                <a:moveTo>
                  <a:pt x="0" y="0"/>
                </a:moveTo>
                <a:lnTo>
                  <a:pt x="580295" y="0"/>
                </a:lnTo>
                <a:lnTo>
                  <a:pt x="580295"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31" id="31"/>
          <p:cNvSpPr txBox="true"/>
          <p:nvPr/>
        </p:nvSpPr>
        <p:spPr>
          <a:xfrm rot="0">
            <a:off x="3351652" y="8117400"/>
            <a:ext cx="5005098" cy="772795"/>
          </a:xfrm>
          <a:prstGeom prst="rect">
            <a:avLst/>
          </a:prstGeom>
        </p:spPr>
        <p:txBody>
          <a:bodyPr anchor="t" rtlCol="false" tIns="0" lIns="0" bIns="0" rIns="0">
            <a:spAutoFit/>
          </a:bodyPr>
          <a:lstStyle/>
          <a:p>
            <a:pPr algn="l">
              <a:lnSpc>
                <a:spcPts val="3080"/>
              </a:lnSpc>
            </a:pPr>
            <a:r>
              <a:rPr lang="en-US" sz="2200">
                <a:solidFill>
                  <a:srgbClr val="FFFFFF"/>
                </a:solidFill>
                <a:latin typeface="Ubuntu"/>
                <a:ea typeface="Ubuntu"/>
                <a:cs typeface="Ubuntu"/>
                <a:sym typeface="Ubuntu"/>
              </a:rPr>
              <a:t>For use by people with intellectual </a:t>
            </a:r>
          </a:p>
          <a:p>
            <a:pPr algn="l">
              <a:lnSpc>
                <a:spcPts val="3080"/>
              </a:lnSpc>
            </a:pPr>
            <a:r>
              <a:rPr lang="en-US" sz="2200">
                <a:solidFill>
                  <a:srgbClr val="FFFFFF"/>
                </a:solidFill>
                <a:latin typeface="Ubuntu"/>
                <a:ea typeface="Ubuntu"/>
                <a:cs typeface="Ubuntu"/>
                <a:sym typeface="Ubuntu"/>
              </a:rPr>
              <a:t>and developmental disabilities (IDD)</a:t>
            </a:r>
          </a:p>
        </p:txBody>
      </p:sp>
      <p:grpSp>
        <p:nvGrpSpPr>
          <p:cNvPr name="Group 32" id="32"/>
          <p:cNvGrpSpPr/>
          <p:nvPr/>
        </p:nvGrpSpPr>
        <p:grpSpPr>
          <a:xfrm rot="0">
            <a:off x="9088276" y="8033438"/>
            <a:ext cx="7383717" cy="1020750"/>
            <a:chOff x="0" y="0"/>
            <a:chExt cx="2646158" cy="365814"/>
          </a:xfrm>
        </p:grpSpPr>
        <p:sp>
          <p:nvSpPr>
            <p:cNvPr name="Freeform 33" id="33"/>
            <p:cNvSpPr/>
            <p:nvPr/>
          </p:nvSpPr>
          <p:spPr>
            <a:xfrm flipH="false" flipV="false" rot="0">
              <a:off x="0" y="0"/>
              <a:ext cx="2646157" cy="365814"/>
            </a:xfrm>
            <a:custGeom>
              <a:avLst/>
              <a:gdLst/>
              <a:ahLst/>
              <a:cxnLst/>
              <a:rect r="r" b="b" t="t" l="l"/>
              <a:pathLst>
                <a:path h="365814" w="2646157">
                  <a:moveTo>
                    <a:pt x="0" y="0"/>
                  </a:moveTo>
                  <a:lnTo>
                    <a:pt x="2646157" y="0"/>
                  </a:lnTo>
                  <a:lnTo>
                    <a:pt x="2646157" y="365814"/>
                  </a:lnTo>
                  <a:lnTo>
                    <a:pt x="0" y="365814"/>
                  </a:lnTo>
                  <a:close/>
                </a:path>
              </a:pathLst>
            </a:custGeom>
            <a:solidFill>
              <a:srgbClr val="E66A1F"/>
            </a:solidFill>
          </p:spPr>
        </p:sp>
        <p:sp>
          <p:nvSpPr>
            <p:cNvPr name="TextBox 34" id="34"/>
            <p:cNvSpPr txBox="true"/>
            <p:nvPr/>
          </p:nvSpPr>
          <p:spPr>
            <a:xfrm>
              <a:off x="0" y="-28575"/>
              <a:ext cx="2646158" cy="394389"/>
            </a:xfrm>
            <a:prstGeom prst="rect">
              <a:avLst/>
            </a:prstGeom>
          </p:spPr>
          <p:txBody>
            <a:bodyPr anchor="ctr" rtlCol="false" tIns="50800" lIns="50800" bIns="50800" rIns="50800"/>
            <a:lstStyle/>
            <a:p>
              <a:pPr algn="ctr">
                <a:lnSpc>
                  <a:spcPts val="1960"/>
                </a:lnSpc>
                <a:spcBef>
                  <a:spcPct val="0"/>
                </a:spcBef>
              </a:pPr>
            </a:p>
          </p:txBody>
        </p:sp>
      </p:grpSp>
      <p:sp>
        <p:nvSpPr>
          <p:cNvPr name="Freeform 35" id="35"/>
          <p:cNvSpPr/>
          <p:nvPr/>
        </p:nvSpPr>
        <p:spPr>
          <a:xfrm flipH="false" flipV="false" rot="0">
            <a:off x="9277663" y="8333694"/>
            <a:ext cx="580296" cy="385897"/>
          </a:xfrm>
          <a:custGeom>
            <a:avLst/>
            <a:gdLst/>
            <a:ahLst/>
            <a:cxnLst/>
            <a:rect r="r" b="b" t="t" l="l"/>
            <a:pathLst>
              <a:path h="385897" w="580296">
                <a:moveTo>
                  <a:pt x="0" y="0"/>
                </a:moveTo>
                <a:lnTo>
                  <a:pt x="580296" y="0"/>
                </a:lnTo>
                <a:lnTo>
                  <a:pt x="580296" y="385896"/>
                </a:lnTo>
                <a:lnTo>
                  <a:pt x="0" y="38589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36" id="36"/>
          <p:cNvSpPr txBox="true"/>
          <p:nvPr/>
        </p:nvSpPr>
        <p:spPr>
          <a:xfrm rot="0">
            <a:off x="10124065" y="8116432"/>
            <a:ext cx="6347928" cy="772795"/>
          </a:xfrm>
          <a:prstGeom prst="rect">
            <a:avLst/>
          </a:prstGeom>
        </p:spPr>
        <p:txBody>
          <a:bodyPr anchor="t" rtlCol="false" tIns="0" lIns="0" bIns="0" rIns="0">
            <a:spAutoFit/>
          </a:bodyPr>
          <a:lstStyle/>
          <a:p>
            <a:pPr algn="l">
              <a:lnSpc>
                <a:spcPts val="3080"/>
              </a:lnSpc>
            </a:pPr>
            <a:r>
              <a:rPr lang="en-US" sz="2200">
                <a:solidFill>
                  <a:srgbClr val="FFFFFF"/>
                </a:solidFill>
                <a:latin typeface="Ubuntu"/>
                <a:ea typeface="Ubuntu"/>
                <a:cs typeface="Ubuntu"/>
                <a:sym typeface="Ubuntu"/>
              </a:rPr>
              <a:t>For use by caregivers of people with </a:t>
            </a:r>
          </a:p>
          <a:p>
            <a:pPr algn="l">
              <a:lnSpc>
                <a:spcPts val="3080"/>
              </a:lnSpc>
            </a:pPr>
            <a:r>
              <a:rPr lang="en-US" sz="2200">
                <a:solidFill>
                  <a:srgbClr val="FFFFFF"/>
                </a:solidFill>
                <a:latin typeface="Ubuntu"/>
                <a:ea typeface="Ubuntu"/>
                <a:cs typeface="Ubuntu"/>
                <a:sym typeface="Ubuntu"/>
              </a:rPr>
              <a:t>intellectual and developmental disabilities (IDD)</a:t>
            </a:r>
          </a:p>
        </p:txBody>
      </p:sp>
      <p:sp>
        <p:nvSpPr>
          <p:cNvPr name="TextBox 37" id="37"/>
          <p:cNvSpPr txBox="true"/>
          <p:nvPr/>
        </p:nvSpPr>
        <p:spPr>
          <a:xfrm rot="0">
            <a:off x="9346096" y="4324319"/>
            <a:ext cx="8872" cy="297813"/>
          </a:xfrm>
          <a:prstGeom prst="rect">
            <a:avLst/>
          </a:prstGeom>
        </p:spPr>
        <p:txBody>
          <a:bodyPr anchor="t" rtlCol="false" tIns="0" lIns="0" bIns="0" rIns="0">
            <a:spAutoFit/>
          </a:bodyPr>
          <a:lstStyle/>
          <a:p>
            <a:pPr algn="ctr">
              <a:lnSpc>
                <a:spcPts val="2347"/>
              </a:lnSpc>
            </a:pPr>
          </a:p>
        </p:txBody>
      </p:sp>
      <p:sp>
        <p:nvSpPr>
          <p:cNvPr name="TextBox 38" id="38"/>
          <p:cNvSpPr txBox="true"/>
          <p:nvPr/>
        </p:nvSpPr>
        <p:spPr>
          <a:xfrm rot="0">
            <a:off x="1053951" y="2367362"/>
            <a:ext cx="10487812" cy="731520"/>
          </a:xfrm>
          <a:prstGeom prst="rect">
            <a:avLst/>
          </a:prstGeom>
        </p:spPr>
        <p:txBody>
          <a:bodyPr anchor="t" rtlCol="false" tIns="0" lIns="0" bIns="0" rIns="0">
            <a:spAutoFit/>
          </a:bodyPr>
          <a:lstStyle/>
          <a:p>
            <a:pPr algn="l" marL="906780" indent="-453390" lvl="1">
              <a:lnSpc>
                <a:spcPts val="5880"/>
              </a:lnSpc>
              <a:buFont typeface="Arial"/>
              <a:buChar char="•"/>
            </a:pPr>
            <a:r>
              <a:rPr lang="en-US" sz="4200">
                <a:solidFill>
                  <a:srgbClr val="000000"/>
                </a:solidFill>
                <a:latin typeface="Ubuntu"/>
                <a:ea typeface="Ubuntu"/>
                <a:cs typeface="Ubuntu"/>
                <a:sym typeface="Ubuntu"/>
              </a:rPr>
              <a:t>There are five (5) learning sessions:</a:t>
            </a:r>
          </a:p>
        </p:txBody>
      </p:sp>
      <p:sp>
        <p:nvSpPr>
          <p:cNvPr name="TextBox 39" id="39"/>
          <p:cNvSpPr txBox="true"/>
          <p:nvPr/>
        </p:nvSpPr>
        <p:spPr>
          <a:xfrm rot="0">
            <a:off x="1053951" y="6579481"/>
            <a:ext cx="11726183" cy="731520"/>
          </a:xfrm>
          <a:prstGeom prst="rect">
            <a:avLst/>
          </a:prstGeom>
        </p:spPr>
        <p:txBody>
          <a:bodyPr anchor="t" rtlCol="false" tIns="0" lIns="0" bIns="0" rIns="0">
            <a:spAutoFit/>
          </a:bodyPr>
          <a:lstStyle/>
          <a:p>
            <a:pPr algn="l" marL="906780" indent="-453390" lvl="1">
              <a:lnSpc>
                <a:spcPts val="5880"/>
              </a:lnSpc>
              <a:buFont typeface="Arial"/>
              <a:buChar char="•"/>
            </a:pPr>
            <a:r>
              <a:rPr lang="en-US" sz="4200">
                <a:solidFill>
                  <a:srgbClr val="000000"/>
                </a:solidFill>
                <a:latin typeface="Ubuntu"/>
                <a:ea typeface="Ubuntu"/>
                <a:cs typeface="Ubuntu"/>
                <a:sym typeface="Ubuntu"/>
              </a:rPr>
              <a:t>There are two (2) versions of each session:</a:t>
            </a:r>
          </a:p>
        </p:txBody>
      </p:sp>
      <p:grpSp>
        <p:nvGrpSpPr>
          <p:cNvPr name="Group 40" id="40"/>
          <p:cNvGrpSpPr/>
          <p:nvPr/>
        </p:nvGrpSpPr>
        <p:grpSpPr>
          <a:xfrm rot="0">
            <a:off x="484174" y="808116"/>
            <a:ext cx="8604102" cy="1223447"/>
            <a:chOff x="0" y="0"/>
            <a:chExt cx="11472136" cy="1631262"/>
          </a:xfrm>
        </p:grpSpPr>
        <p:grpSp>
          <p:nvGrpSpPr>
            <p:cNvPr name="Group 41" id="41"/>
            <p:cNvGrpSpPr/>
            <p:nvPr/>
          </p:nvGrpSpPr>
          <p:grpSpPr>
            <a:xfrm rot="0">
              <a:off x="0" y="0"/>
              <a:ext cx="11472136" cy="1631262"/>
              <a:chOff x="0" y="0"/>
              <a:chExt cx="2266101" cy="322225"/>
            </a:xfrm>
          </p:grpSpPr>
          <p:sp>
            <p:nvSpPr>
              <p:cNvPr name="Freeform 42" id="42"/>
              <p:cNvSpPr/>
              <p:nvPr/>
            </p:nvSpPr>
            <p:spPr>
              <a:xfrm flipH="false" flipV="false" rot="0">
                <a:off x="0" y="0"/>
                <a:ext cx="2266101" cy="322225"/>
              </a:xfrm>
              <a:custGeom>
                <a:avLst/>
                <a:gdLst/>
                <a:ahLst/>
                <a:cxnLst/>
                <a:rect r="r" b="b" t="t" l="l"/>
                <a:pathLst>
                  <a:path h="322225" w="2266101">
                    <a:moveTo>
                      <a:pt x="2062901" y="0"/>
                    </a:moveTo>
                    <a:cubicBezTo>
                      <a:pt x="2175125" y="0"/>
                      <a:pt x="2266101" y="72132"/>
                      <a:pt x="2266101" y="161112"/>
                    </a:cubicBezTo>
                    <a:cubicBezTo>
                      <a:pt x="2266101" y="250092"/>
                      <a:pt x="2175125" y="322225"/>
                      <a:pt x="2062901"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43" id="43"/>
              <p:cNvSpPr txBox="true"/>
              <p:nvPr/>
            </p:nvSpPr>
            <p:spPr>
              <a:xfrm>
                <a:off x="0" y="-28575"/>
                <a:ext cx="2266101" cy="350800"/>
              </a:xfrm>
              <a:prstGeom prst="rect">
                <a:avLst/>
              </a:prstGeom>
            </p:spPr>
            <p:txBody>
              <a:bodyPr anchor="ctr" rtlCol="false" tIns="50800" lIns="50800" bIns="50800" rIns="50800"/>
              <a:lstStyle/>
              <a:p>
                <a:pPr algn="ctr">
                  <a:lnSpc>
                    <a:spcPts val="1960"/>
                  </a:lnSpc>
                </a:pPr>
              </a:p>
            </p:txBody>
          </p:sp>
        </p:grpSp>
        <p:sp>
          <p:nvSpPr>
            <p:cNvPr name="TextBox 44" id="44"/>
            <p:cNvSpPr txBox="true"/>
            <p:nvPr/>
          </p:nvSpPr>
          <p:spPr>
            <a:xfrm rot="0">
              <a:off x="606389" y="25479"/>
              <a:ext cx="10628733" cy="1437428"/>
            </a:xfrm>
            <a:prstGeom prst="rect">
              <a:avLst/>
            </a:prstGeom>
          </p:spPr>
          <p:txBody>
            <a:bodyPr anchor="t" rtlCol="false" tIns="0" lIns="0" bIns="0" rIns="0">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Sessions + Versions</a:t>
              </a:r>
            </a:p>
          </p:txBody>
        </p:sp>
      </p:grpSp>
      <p:sp>
        <p:nvSpPr>
          <p:cNvPr name="Freeform 45" id="45"/>
          <p:cNvSpPr/>
          <p:nvPr/>
        </p:nvSpPr>
        <p:spPr>
          <a:xfrm flipH="false" flipV="false" rot="-5400000">
            <a:off x="3205275" y="4143093"/>
            <a:ext cx="632303" cy="3000808"/>
          </a:xfrm>
          <a:custGeom>
            <a:avLst/>
            <a:gdLst/>
            <a:ahLst/>
            <a:cxnLst/>
            <a:rect r="r" b="b" t="t" l="l"/>
            <a:pathLst>
              <a:path h="3000808" w="632303">
                <a:moveTo>
                  <a:pt x="0" y="0"/>
                </a:moveTo>
                <a:lnTo>
                  <a:pt x="632303" y="0"/>
                </a:lnTo>
                <a:lnTo>
                  <a:pt x="632303" y="3000808"/>
                </a:lnTo>
                <a:lnTo>
                  <a:pt x="0" y="3000808"/>
                </a:lnTo>
                <a:lnTo>
                  <a:pt x="0" y="0"/>
                </a:lnTo>
                <a:close/>
              </a:path>
            </a:pathLst>
          </a:custGeom>
          <a:blipFill>
            <a:blip r:embed="rId3">
              <a:extLst>
                <a:ext uri="{96DAC541-7B7A-43D3-8B79-37D633B846F1}">
                  <asvg:svgBlip xmlns:asvg="http://schemas.microsoft.com/office/drawing/2016/SVG/main" r:embed="rId4"/>
                </a:ext>
              </a:extLst>
            </a:blip>
            <a:stretch>
              <a:fillRect l="-61396" t="0" r="-275014" b="-18723"/>
            </a:stretch>
          </a:blipFill>
        </p:spPr>
      </p:sp>
      <p:sp>
        <p:nvSpPr>
          <p:cNvPr name="Freeform 46" id="46"/>
          <p:cNvSpPr/>
          <p:nvPr/>
        </p:nvSpPr>
        <p:spPr>
          <a:xfrm flipH="false" flipV="false" rot="0">
            <a:off x="5226555" y="5327345"/>
            <a:ext cx="2616240" cy="707048"/>
          </a:xfrm>
          <a:custGeom>
            <a:avLst/>
            <a:gdLst/>
            <a:ahLst/>
            <a:cxnLst/>
            <a:rect r="r" b="b" t="t" l="l"/>
            <a:pathLst>
              <a:path h="707048" w="2616240">
                <a:moveTo>
                  <a:pt x="0" y="0"/>
                </a:moveTo>
                <a:lnTo>
                  <a:pt x="2616239" y="0"/>
                </a:lnTo>
                <a:lnTo>
                  <a:pt x="2616239" y="707048"/>
                </a:lnTo>
                <a:lnTo>
                  <a:pt x="0" y="707048"/>
                </a:lnTo>
                <a:lnTo>
                  <a:pt x="0" y="0"/>
                </a:lnTo>
                <a:close/>
              </a:path>
            </a:pathLst>
          </a:custGeom>
          <a:blipFill>
            <a:blip r:embed="rId7">
              <a:extLst>
                <a:ext uri="{96DAC541-7B7A-43D3-8B79-37D633B846F1}">
                  <asvg:svgBlip xmlns:asvg="http://schemas.microsoft.com/office/drawing/2016/SVG/main" r:embed="rId8"/>
                </a:ext>
              </a:extLst>
            </a:blip>
            <a:stretch>
              <a:fillRect l="0" t="0" r="0" b="-260720"/>
            </a:stretch>
          </a:blipFill>
        </p:spPr>
      </p:sp>
      <p:grpSp>
        <p:nvGrpSpPr>
          <p:cNvPr name="Group 47" id="47"/>
          <p:cNvGrpSpPr/>
          <p:nvPr/>
        </p:nvGrpSpPr>
        <p:grpSpPr>
          <a:xfrm rot="0">
            <a:off x="8037976" y="5327345"/>
            <a:ext cx="2606371" cy="700253"/>
            <a:chOff x="0" y="0"/>
            <a:chExt cx="3475161" cy="933671"/>
          </a:xfrm>
        </p:grpSpPr>
        <p:sp>
          <p:nvSpPr>
            <p:cNvPr name="Freeform 48" id="48"/>
            <p:cNvSpPr/>
            <p:nvPr/>
          </p:nvSpPr>
          <p:spPr>
            <a:xfrm flipH="false" flipV="false" rot="0">
              <a:off x="0" y="0"/>
              <a:ext cx="1355120" cy="933671"/>
            </a:xfrm>
            <a:custGeom>
              <a:avLst/>
              <a:gdLst/>
              <a:ahLst/>
              <a:cxnLst/>
              <a:rect r="r" b="b" t="t" l="l"/>
              <a:pathLst>
                <a:path h="933671" w="1355120">
                  <a:moveTo>
                    <a:pt x="0" y="0"/>
                  </a:moveTo>
                  <a:lnTo>
                    <a:pt x="1355120" y="0"/>
                  </a:lnTo>
                  <a:lnTo>
                    <a:pt x="1355120" y="933671"/>
                  </a:lnTo>
                  <a:lnTo>
                    <a:pt x="0" y="933671"/>
                  </a:lnTo>
                  <a:lnTo>
                    <a:pt x="0" y="0"/>
                  </a:lnTo>
                  <a:close/>
                </a:path>
              </a:pathLst>
            </a:custGeom>
            <a:blipFill>
              <a:blip r:embed="rId9">
                <a:extLst>
                  <a:ext uri="{96DAC541-7B7A-43D3-8B79-37D633B846F1}">
                    <asvg:svgBlip xmlns:asvg="http://schemas.microsoft.com/office/drawing/2016/SVG/main" r:embed="rId10"/>
                  </a:ext>
                </a:extLst>
              </a:blip>
              <a:stretch>
                <a:fillRect l="-9996" t="0" r="-2007" b="-98851"/>
              </a:stretch>
            </a:blipFill>
          </p:spPr>
        </p:sp>
        <p:sp>
          <p:nvSpPr>
            <p:cNvPr name="Freeform 49" id="49"/>
            <p:cNvSpPr/>
            <p:nvPr/>
          </p:nvSpPr>
          <p:spPr>
            <a:xfrm flipH="false" flipV="false" rot="0">
              <a:off x="1251104" y="0"/>
              <a:ext cx="1517787" cy="924611"/>
            </a:xfrm>
            <a:custGeom>
              <a:avLst/>
              <a:gdLst/>
              <a:ahLst/>
              <a:cxnLst/>
              <a:rect r="r" b="b" t="t" l="l"/>
              <a:pathLst>
                <a:path h="924611" w="1517787">
                  <a:moveTo>
                    <a:pt x="0" y="0"/>
                  </a:moveTo>
                  <a:lnTo>
                    <a:pt x="1517787" y="0"/>
                  </a:lnTo>
                  <a:lnTo>
                    <a:pt x="1517787" y="924611"/>
                  </a:lnTo>
                  <a:lnTo>
                    <a:pt x="0" y="924611"/>
                  </a:lnTo>
                  <a:lnTo>
                    <a:pt x="0" y="0"/>
                  </a:lnTo>
                  <a:close/>
                </a:path>
              </a:pathLst>
            </a:custGeom>
            <a:blipFill>
              <a:blip r:embed="rId9">
                <a:extLst>
                  <a:ext uri="{96DAC541-7B7A-43D3-8B79-37D633B846F1}">
                    <asvg:svgBlip xmlns:asvg="http://schemas.microsoft.com/office/drawing/2016/SVG/main" r:embed="rId10"/>
                  </a:ext>
                </a:extLst>
              </a:blip>
              <a:stretch>
                <a:fillRect l="0" t="0" r="0" b="-100800"/>
              </a:stretch>
            </a:blipFill>
          </p:spPr>
        </p:sp>
        <p:sp>
          <p:nvSpPr>
            <p:cNvPr name="Freeform 50" id="50"/>
            <p:cNvSpPr/>
            <p:nvPr/>
          </p:nvSpPr>
          <p:spPr>
            <a:xfrm flipH="false" flipV="false" rot="0">
              <a:off x="2643457" y="0"/>
              <a:ext cx="831703" cy="924611"/>
            </a:xfrm>
            <a:custGeom>
              <a:avLst/>
              <a:gdLst/>
              <a:ahLst/>
              <a:cxnLst/>
              <a:rect r="r" b="b" t="t" l="l"/>
              <a:pathLst>
                <a:path h="924611" w="831703">
                  <a:moveTo>
                    <a:pt x="0" y="0"/>
                  </a:moveTo>
                  <a:lnTo>
                    <a:pt x="831704" y="0"/>
                  </a:lnTo>
                  <a:lnTo>
                    <a:pt x="831704" y="924611"/>
                  </a:lnTo>
                  <a:lnTo>
                    <a:pt x="0" y="924611"/>
                  </a:lnTo>
                  <a:lnTo>
                    <a:pt x="0" y="0"/>
                  </a:lnTo>
                  <a:close/>
                </a:path>
              </a:pathLst>
            </a:custGeom>
            <a:blipFill>
              <a:blip r:embed="rId9">
                <a:extLst>
                  <a:ext uri="{96DAC541-7B7A-43D3-8B79-37D633B846F1}">
                    <asvg:svgBlip xmlns:asvg="http://schemas.microsoft.com/office/drawing/2016/SVG/main" r:embed="rId10"/>
                  </a:ext>
                </a:extLst>
              </a:blip>
              <a:stretch>
                <a:fillRect l="0" t="0" r="-82491" b="-100800"/>
              </a:stretch>
            </a:blipFill>
          </p:spPr>
        </p:sp>
      </p:grpSp>
      <p:grpSp>
        <p:nvGrpSpPr>
          <p:cNvPr name="Group 51" id="51"/>
          <p:cNvGrpSpPr/>
          <p:nvPr/>
        </p:nvGrpSpPr>
        <p:grpSpPr>
          <a:xfrm rot="0">
            <a:off x="10850768" y="3660857"/>
            <a:ext cx="3068707" cy="1666488"/>
            <a:chOff x="0" y="0"/>
            <a:chExt cx="762170" cy="413903"/>
          </a:xfrm>
        </p:grpSpPr>
        <p:sp>
          <p:nvSpPr>
            <p:cNvPr name="Freeform 52" id="52"/>
            <p:cNvSpPr/>
            <p:nvPr/>
          </p:nvSpPr>
          <p:spPr>
            <a:xfrm flipH="false" flipV="false" rot="0">
              <a:off x="0" y="0"/>
              <a:ext cx="762170" cy="413903"/>
            </a:xfrm>
            <a:custGeom>
              <a:avLst/>
              <a:gdLst/>
              <a:ahLst/>
              <a:cxnLst/>
              <a:rect r="r" b="b" t="t" l="l"/>
              <a:pathLst>
                <a:path h="413903" w="762170">
                  <a:moveTo>
                    <a:pt x="0" y="0"/>
                  </a:moveTo>
                  <a:lnTo>
                    <a:pt x="762170" y="0"/>
                  </a:lnTo>
                  <a:lnTo>
                    <a:pt x="762170" y="413903"/>
                  </a:lnTo>
                  <a:lnTo>
                    <a:pt x="0" y="413903"/>
                  </a:lnTo>
                  <a:close/>
                </a:path>
              </a:pathLst>
            </a:custGeom>
            <a:solidFill>
              <a:srgbClr val="FFD400"/>
            </a:solidFill>
          </p:spPr>
        </p:sp>
        <p:sp>
          <p:nvSpPr>
            <p:cNvPr name="TextBox 53" id="53"/>
            <p:cNvSpPr txBox="true"/>
            <p:nvPr/>
          </p:nvSpPr>
          <p:spPr>
            <a:xfrm>
              <a:off x="0" y="-28575"/>
              <a:ext cx="762170" cy="442478"/>
            </a:xfrm>
            <a:prstGeom prst="rect">
              <a:avLst/>
            </a:prstGeom>
          </p:spPr>
          <p:txBody>
            <a:bodyPr anchor="ctr" rtlCol="false" tIns="50800" lIns="50800" bIns="50800" rIns="50800"/>
            <a:lstStyle/>
            <a:p>
              <a:pPr algn="ctr">
                <a:lnSpc>
                  <a:spcPts val="1960"/>
                </a:lnSpc>
              </a:pPr>
            </a:p>
          </p:txBody>
        </p:sp>
      </p:grpSp>
      <p:sp>
        <p:nvSpPr>
          <p:cNvPr name="TextBox 54" id="54"/>
          <p:cNvSpPr txBox="true"/>
          <p:nvPr/>
        </p:nvSpPr>
        <p:spPr>
          <a:xfrm rot="0">
            <a:off x="10960525" y="3724826"/>
            <a:ext cx="2879600" cy="1465005"/>
          </a:xfrm>
          <a:prstGeom prst="rect">
            <a:avLst/>
          </a:prstGeom>
        </p:spPr>
        <p:txBody>
          <a:bodyPr anchor="t" rtlCol="false" tIns="0" lIns="0" bIns="0" rIns="0">
            <a:spAutoFit/>
          </a:bodyPr>
          <a:lstStyle/>
          <a:p>
            <a:pPr algn="ctr">
              <a:lnSpc>
                <a:spcPts val="3175"/>
              </a:lnSpc>
            </a:pPr>
            <a:r>
              <a:rPr lang="en-US" sz="2995">
                <a:solidFill>
                  <a:srgbClr val="FFFFFF"/>
                </a:solidFill>
                <a:latin typeface="Ubuntu"/>
                <a:ea typeface="Ubuntu"/>
                <a:cs typeface="Ubuntu"/>
                <a:sym typeface="Ubuntu"/>
              </a:rPr>
              <a:t>Session 4:</a:t>
            </a:r>
          </a:p>
          <a:p>
            <a:pPr algn="ctr">
              <a:lnSpc>
                <a:spcPts val="1404"/>
              </a:lnSpc>
            </a:pPr>
          </a:p>
          <a:p>
            <a:pPr algn="ctr">
              <a:lnSpc>
                <a:spcPts val="3419"/>
              </a:lnSpc>
            </a:pPr>
            <a:r>
              <a:rPr lang="en-US" sz="3225">
                <a:solidFill>
                  <a:srgbClr val="FFFFFF"/>
                </a:solidFill>
                <a:latin typeface="Ubuntu Bold"/>
                <a:ea typeface="Ubuntu Bold"/>
                <a:cs typeface="Ubuntu Bold"/>
                <a:sym typeface="Ubuntu Bold"/>
              </a:rPr>
              <a:t>When + Where </a:t>
            </a:r>
          </a:p>
          <a:p>
            <a:pPr algn="ctr">
              <a:lnSpc>
                <a:spcPts val="3419"/>
              </a:lnSpc>
            </a:pPr>
            <a:r>
              <a:rPr lang="en-US" sz="3225">
                <a:solidFill>
                  <a:srgbClr val="FFFFFF"/>
                </a:solidFill>
                <a:latin typeface="Ubuntu Bold"/>
                <a:ea typeface="Ubuntu Bold"/>
                <a:cs typeface="Ubuntu Bold"/>
                <a:sym typeface="Ubuntu Bold"/>
              </a:rPr>
              <a:t>to Seek Care</a:t>
            </a:r>
          </a:p>
        </p:txBody>
      </p:sp>
      <p:sp>
        <p:nvSpPr>
          <p:cNvPr name="Freeform 55" id="55"/>
          <p:cNvSpPr/>
          <p:nvPr/>
        </p:nvSpPr>
        <p:spPr>
          <a:xfrm flipH="false" flipV="false" rot="0">
            <a:off x="10898487" y="5327345"/>
            <a:ext cx="3020989" cy="734228"/>
          </a:xfrm>
          <a:custGeom>
            <a:avLst/>
            <a:gdLst/>
            <a:ahLst/>
            <a:cxnLst/>
            <a:rect r="r" b="b" t="t" l="l"/>
            <a:pathLst>
              <a:path h="734228" w="3020989">
                <a:moveTo>
                  <a:pt x="0" y="0"/>
                </a:moveTo>
                <a:lnTo>
                  <a:pt x="3020988" y="0"/>
                </a:lnTo>
                <a:lnTo>
                  <a:pt x="3020988" y="734228"/>
                </a:lnTo>
                <a:lnTo>
                  <a:pt x="0" y="734228"/>
                </a:lnTo>
                <a:lnTo>
                  <a:pt x="0" y="0"/>
                </a:lnTo>
                <a:close/>
              </a:path>
            </a:pathLst>
          </a:custGeom>
          <a:blipFill>
            <a:blip r:embed="rId11">
              <a:extLst>
                <a:ext uri="{96DAC541-7B7A-43D3-8B79-37D633B846F1}">
                  <asvg:svgBlip xmlns:asvg="http://schemas.microsoft.com/office/drawing/2016/SVG/main" r:embed="rId12"/>
                </a:ext>
              </a:extLst>
            </a:blip>
            <a:stretch>
              <a:fillRect l="-1579" t="-92742" r="0" b="-229963"/>
            </a:stretch>
          </a:blipFill>
        </p:spPr>
      </p:sp>
      <p:sp>
        <p:nvSpPr>
          <p:cNvPr name="Freeform 56" id="56"/>
          <p:cNvSpPr/>
          <p:nvPr/>
        </p:nvSpPr>
        <p:spPr>
          <a:xfrm flipH="false" flipV="false" rot="0">
            <a:off x="14152790" y="5327345"/>
            <a:ext cx="2574437" cy="700253"/>
          </a:xfrm>
          <a:custGeom>
            <a:avLst/>
            <a:gdLst/>
            <a:ahLst/>
            <a:cxnLst/>
            <a:rect r="r" b="b" t="t" l="l"/>
            <a:pathLst>
              <a:path h="700253" w="2574437">
                <a:moveTo>
                  <a:pt x="0" y="0"/>
                </a:moveTo>
                <a:lnTo>
                  <a:pt x="2574437" y="0"/>
                </a:lnTo>
                <a:lnTo>
                  <a:pt x="2574437" y="700253"/>
                </a:lnTo>
                <a:lnTo>
                  <a:pt x="0" y="700253"/>
                </a:lnTo>
                <a:lnTo>
                  <a:pt x="0" y="0"/>
                </a:lnTo>
                <a:close/>
              </a:path>
            </a:pathLst>
          </a:custGeom>
          <a:blipFill>
            <a:blip r:embed="rId13">
              <a:extLst>
                <a:ext uri="{96DAC541-7B7A-43D3-8B79-37D633B846F1}">
                  <asvg:svgBlip xmlns:asvg="http://schemas.microsoft.com/office/drawing/2016/SVG/main" r:embed="rId14"/>
                </a:ext>
              </a:extLst>
            </a:blip>
            <a:stretch>
              <a:fillRect l="-19562" t="0" r="0" b="-339563"/>
            </a:stretch>
          </a:blipFill>
        </p:spPr>
      </p:sp>
      <p:grpSp>
        <p:nvGrpSpPr>
          <p:cNvPr name="Group 57" id="57"/>
          <p:cNvGrpSpPr/>
          <p:nvPr/>
        </p:nvGrpSpPr>
        <p:grpSpPr>
          <a:xfrm rot="0">
            <a:off x="14116027" y="3660857"/>
            <a:ext cx="2616240" cy="1666488"/>
            <a:chOff x="0" y="0"/>
            <a:chExt cx="649791" cy="413903"/>
          </a:xfrm>
        </p:grpSpPr>
        <p:sp>
          <p:nvSpPr>
            <p:cNvPr name="Freeform 58" id="58"/>
            <p:cNvSpPr/>
            <p:nvPr/>
          </p:nvSpPr>
          <p:spPr>
            <a:xfrm flipH="false" flipV="false" rot="0">
              <a:off x="0" y="0"/>
              <a:ext cx="649791" cy="413903"/>
            </a:xfrm>
            <a:custGeom>
              <a:avLst/>
              <a:gdLst/>
              <a:ahLst/>
              <a:cxnLst/>
              <a:rect r="r" b="b" t="t" l="l"/>
              <a:pathLst>
                <a:path h="413903" w="649791">
                  <a:moveTo>
                    <a:pt x="0" y="0"/>
                  </a:moveTo>
                  <a:lnTo>
                    <a:pt x="649791" y="0"/>
                  </a:lnTo>
                  <a:lnTo>
                    <a:pt x="649791" y="413903"/>
                  </a:lnTo>
                  <a:lnTo>
                    <a:pt x="0" y="413903"/>
                  </a:lnTo>
                  <a:close/>
                </a:path>
              </a:pathLst>
            </a:custGeom>
            <a:solidFill>
              <a:srgbClr val="6F2C91"/>
            </a:solidFill>
          </p:spPr>
        </p:sp>
        <p:sp>
          <p:nvSpPr>
            <p:cNvPr name="TextBox 59" id="59"/>
            <p:cNvSpPr txBox="true"/>
            <p:nvPr/>
          </p:nvSpPr>
          <p:spPr>
            <a:xfrm>
              <a:off x="0" y="-28575"/>
              <a:ext cx="649791" cy="442478"/>
            </a:xfrm>
            <a:prstGeom prst="rect">
              <a:avLst/>
            </a:prstGeom>
          </p:spPr>
          <p:txBody>
            <a:bodyPr anchor="ctr" rtlCol="false" tIns="50800" lIns="50800" bIns="50800" rIns="50800"/>
            <a:lstStyle/>
            <a:p>
              <a:pPr algn="ctr">
                <a:lnSpc>
                  <a:spcPts val="1960"/>
                </a:lnSpc>
              </a:pPr>
            </a:p>
          </p:txBody>
        </p:sp>
      </p:grpSp>
      <p:sp>
        <p:nvSpPr>
          <p:cNvPr name="TextBox 60" id="60"/>
          <p:cNvSpPr txBox="true"/>
          <p:nvPr/>
        </p:nvSpPr>
        <p:spPr>
          <a:xfrm rot="0">
            <a:off x="14203309" y="3725199"/>
            <a:ext cx="2455016" cy="1464632"/>
          </a:xfrm>
          <a:prstGeom prst="rect">
            <a:avLst/>
          </a:prstGeom>
        </p:spPr>
        <p:txBody>
          <a:bodyPr anchor="t" rtlCol="false" tIns="0" lIns="0" bIns="0" rIns="0">
            <a:spAutoFit/>
          </a:bodyPr>
          <a:lstStyle/>
          <a:p>
            <a:pPr algn="ctr">
              <a:lnSpc>
                <a:spcPts val="3175"/>
              </a:lnSpc>
            </a:pPr>
            <a:r>
              <a:rPr lang="en-US" sz="2995">
                <a:solidFill>
                  <a:srgbClr val="FFFFFF"/>
                </a:solidFill>
                <a:latin typeface="Ubuntu"/>
                <a:ea typeface="Ubuntu"/>
                <a:cs typeface="Ubuntu"/>
                <a:sym typeface="Ubuntu"/>
              </a:rPr>
              <a:t>Session 5:</a:t>
            </a:r>
          </a:p>
          <a:p>
            <a:pPr algn="ctr">
              <a:lnSpc>
                <a:spcPts val="1404"/>
              </a:lnSpc>
            </a:pPr>
          </a:p>
          <a:p>
            <a:pPr algn="ctr">
              <a:lnSpc>
                <a:spcPts val="3419"/>
              </a:lnSpc>
            </a:pPr>
            <a:r>
              <a:rPr lang="en-US" sz="3225">
                <a:solidFill>
                  <a:srgbClr val="FFFFFF"/>
                </a:solidFill>
                <a:latin typeface="Ubuntu Bold"/>
                <a:ea typeface="Ubuntu Bold"/>
                <a:cs typeface="Ubuntu Bold"/>
                <a:sym typeface="Ubuntu Bold"/>
              </a:rPr>
              <a:t>Going to</a:t>
            </a:r>
          </a:p>
          <a:p>
            <a:pPr algn="ctr">
              <a:lnSpc>
                <a:spcPts val="3419"/>
              </a:lnSpc>
            </a:pPr>
            <a:r>
              <a:rPr lang="en-US" sz="3225">
                <a:solidFill>
                  <a:srgbClr val="FFFFFF"/>
                </a:solidFill>
                <a:latin typeface="Ubuntu Bold"/>
                <a:ea typeface="Ubuntu Bold"/>
                <a:cs typeface="Ubuntu Bold"/>
                <a:sym typeface="Ubuntu Bold"/>
              </a:rPr>
              <a:t>the</a:t>
            </a:r>
            <a:r>
              <a:rPr lang="en-US" sz="3225">
                <a:solidFill>
                  <a:srgbClr val="FFFFFF"/>
                </a:solidFill>
                <a:latin typeface="Ubuntu Bold"/>
                <a:ea typeface="Ubuntu Bold"/>
                <a:cs typeface="Ubuntu Bold"/>
                <a:sym typeface="Ubuntu Bold"/>
              </a:rPr>
              <a:t> Doctor</a:t>
            </a:r>
          </a:p>
        </p:txBody>
      </p:sp>
      <p:grpSp>
        <p:nvGrpSpPr>
          <p:cNvPr name="Group 61" id="61"/>
          <p:cNvGrpSpPr/>
          <p:nvPr/>
        </p:nvGrpSpPr>
        <p:grpSpPr>
          <a:xfrm rot="0">
            <a:off x="8037976" y="3660857"/>
            <a:ext cx="2616240" cy="1666488"/>
            <a:chOff x="0" y="0"/>
            <a:chExt cx="649791" cy="413903"/>
          </a:xfrm>
        </p:grpSpPr>
        <p:sp>
          <p:nvSpPr>
            <p:cNvPr name="Freeform 62" id="62"/>
            <p:cNvSpPr/>
            <p:nvPr/>
          </p:nvSpPr>
          <p:spPr>
            <a:xfrm flipH="false" flipV="false" rot="0">
              <a:off x="0" y="0"/>
              <a:ext cx="649791" cy="413903"/>
            </a:xfrm>
            <a:custGeom>
              <a:avLst/>
              <a:gdLst/>
              <a:ahLst/>
              <a:cxnLst/>
              <a:rect r="r" b="b" t="t" l="l"/>
              <a:pathLst>
                <a:path h="413903" w="649791">
                  <a:moveTo>
                    <a:pt x="0" y="0"/>
                  </a:moveTo>
                  <a:lnTo>
                    <a:pt x="649791" y="0"/>
                  </a:lnTo>
                  <a:lnTo>
                    <a:pt x="649791" y="413903"/>
                  </a:lnTo>
                  <a:lnTo>
                    <a:pt x="0" y="413903"/>
                  </a:lnTo>
                  <a:close/>
                </a:path>
              </a:pathLst>
            </a:custGeom>
            <a:solidFill>
              <a:srgbClr val="EC008C"/>
            </a:solidFill>
          </p:spPr>
        </p:sp>
        <p:sp>
          <p:nvSpPr>
            <p:cNvPr name="TextBox 63" id="63"/>
            <p:cNvSpPr txBox="true"/>
            <p:nvPr/>
          </p:nvSpPr>
          <p:spPr>
            <a:xfrm>
              <a:off x="0" y="-28575"/>
              <a:ext cx="649791" cy="442478"/>
            </a:xfrm>
            <a:prstGeom prst="rect">
              <a:avLst/>
            </a:prstGeom>
          </p:spPr>
          <p:txBody>
            <a:bodyPr anchor="ctr" rtlCol="false" tIns="50800" lIns="50800" bIns="50800" rIns="50800"/>
            <a:lstStyle/>
            <a:p>
              <a:pPr algn="ctr">
                <a:lnSpc>
                  <a:spcPts val="1960"/>
                </a:lnSpc>
              </a:pPr>
            </a:p>
          </p:txBody>
        </p:sp>
      </p:grpSp>
      <p:grpSp>
        <p:nvGrpSpPr>
          <p:cNvPr name="Group 64" id="64"/>
          <p:cNvGrpSpPr/>
          <p:nvPr/>
        </p:nvGrpSpPr>
        <p:grpSpPr>
          <a:xfrm rot="0">
            <a:off x="5226555" y="3660857"/>
            <a:ext cx="2616240" cy="1666488"/>
            <a:chOff x="0" y="0"/>
            <a:chExt cx="649791" cy="413903"/>
          </a:xfrm>
        </p:grpSpPr>
        <p:sp>
          <p:nvSpPr>
            <p:cNvPr name="Freeform 65" id="65"/>
            <p:cNvSpPr/>
            <p:nvPr/>
          </p:nvSpPr>
          <p:spPr>
            <a:xfrm flipH="false" flipV="false" rot="0">
              <a:off x="0" y="0"/>
              <a:ext cx="649791" cy="413903"/>
            </a:xfrm>
            <a:custGeom>
              <a:avLst/>
              <a:gdLst/>
              <a:ahLst/>
              <a:cxnLst/>
              <a:rect r="r" b="b" t="t" l="l"/>
              <a:pathLst>
                <a:path h="413903" w="649791">
                  <a:moveTo>
                    <a:pt x="0" y="0"/>
                  </a:moveTo>
                  <a:lnTo>
                    <a:pt x="649791" y="0"/>
                  </a:lnTo>
                  <a:lnTo>
                    <a:pt x="649791" y="413903"/>
                  </a:lnTo>
                  <a:lnTo>
                    <a:pt x="0" y="413903"/>
                  </a:lnTo>
                  <a:close/>
                </a:path>
              </a:pathLst>
            </a:custGeom>
            <a:solidFill>
              <a:srgbClr val="94958D"/>
            </a:solidFill>
          </p:spPr>
        </p:sp>
        <p:sp>
          <p:nvSpPr>
            <p:cNvPr name="TextBox 66" id="66"/>
            <p:cNvSpPr txBox="true"/>
            <p:nvPr/>
          </p:nvSpPr>
          <p:spPr>
            <a:xfrm>
              <a:off x="0" y="-28575"/>
              <a:ext cx="649791" cy="442478"/>
            </a:xfrm>
            <a:prstGeom prst="rect">
              <a:avLst/>
            </a:prstGeom>
          </p:spPr>
          <p:txBody>
            <a:bodyPr anchor="ctr" rtlCol="false" tIns="50800" lIns="50800" bIns="50800" rIns="50800"/>
            <a:lstStyle/>
            <a:p>
              <a:pPr algn="ctr">
                <a:lnSpc>
                  <a:spcPts val="1960"/>
                </a:lnSpc>
              </a:pPr>
            </a:p>
          </p:txBody>
        </p:sp>
      </p:grpSp>
      <p:sp>
        <p:nvSpPr>
          <p:cNvPr name="TextBox 67" id="67"/>
          <p:cNvSpPr txBox="true"/>
          <p:nvPr/>
        </p:nvSpPr>
        <p:spPr>
          <a:xfrm rot="0">
            <a:off x="5313837" y="3725199"/>
            <a:ext cx="2455016" cy="1464632"/>
          </a:xfrm>
          <a:prstGeom prst="rect">
            <a:avLst/>
          </a:prstGeom>
        </p:spPr>
        <p:txBody>
          <a:bodyPr anchor="t" rtlCol="false" tIns="0" lIns="0" bIns="0" rIns="0">
            <a:spAutoFit/>
          </a:bodyPr>
          <a:lstStyle/>
          <a:p>
            <a:pPr algn="ctr">
              <a:lnSpc>
                <a:spcPts val="3175"/>
              </a:lnSpc>
            </a:pPr>
            <a:r>
              <a:rPr lang="en-US" sz="2995">
                <a:solidFill>
                  <a:srgbClr val="FFFFFF"/>
                </a:solidFill>
                <a:latin typeface="Ubuntu"/>
                <a:ea typeface="Ubuntu"/>
                <a:cs typeface="Ubuntu"/>
                <a:sym typeface="Ubuntu"/>
              </a:rPr>
              <a:t>Session 2:</a:t>
            </a:r>
          </a:p>
          <a:p>
            <a:pPr algn="ctr">
              <a:lnSpc>
                <a:spcPts val="1404"/>
              </a:lnSpc>
            </a:pPr>
          </a:p>
          <a:p>
            <a:pPr algn="ctr">
              <a:lnSpc>
                <a:spcPts val="3419"/>
              </a:lnSpc>
            </a:pPr>
            <a:r>
              <a:rPr lang="en-US" sz="3225">
                <a:solidFill>
                  <a:srgbClr val="FFFFFF"/>
                </a:solidFill>
                <a:latin typeface="Ubuntu Bold"/>
                <a:ea typeface="Ubuntu Bold"/>
                <a:cs typeface="Ubuntu Bold"/>
                <a:sym typeface="Ubuntu Bold"/>
              </a:rPr>
              <a:t>Know Your Rights </a:t>
            </a:r>
          </a:p>
        </p:txBody>
      </p:sp>
      <p:grpSp>
        <p:nvGrpSpPr>
          <p:cNvPr name="Group 68" id="68"/>
          <p:cNvGrpSpPr/>
          <p:nvPr/>
        </p:nvGrpSpPr>
        <p:grpSpPr>
          <a:xfrm rot="0">
            <a:off x="2021023" y="3660857"/>
            <a:ext cx="3010350" cy="1666488"/>
            <a:chOff x="0" y="0"/>
            <a:chExt cx="747675" cy="413903"/>
          </a:xfrm>
        </p:grpSpPr>
        <p:sp>
          <p:nvSpPr>
            <p:cNvPr name="Freeform 69" id="69"/>
            <p:cNvSpPr/>
            <p:nvPr/>
          </p:nvSpPr>
          <p:spPr>
            <a:xfrm flipH="false" flipV="false" rot="0">
              <a:off x="0" y="0"/>
              <a:ext cx="747675" cy="413903"/>
            </a:xfrm>
            <a:custGeom>
              <a:avLst/>
              <a:gdLst/>
              <a:ahLst/>
              <a:cxnLst/>
              <a:rect r="r" b="b" t="t" l="l"/>
              <a:pathLst>
                <a:path h="413903" w="747675">
                  <a:moveTo>
                    <a:pt x="0" y="0"/>
                  </a:moveTo>
                  <a:lnTo>
                    <a:pt x="747675" y="0"/>
                  </a:lnTo>
                  <a:lnTo>
                    <a:pt x="747675" y="413903"/>
                  </a:lnTo>
                  <a:lnTo>
                    <a:pt x="0" y="413903"/>
                  </a:lnTo>
                  <a:close/>
                </a:path>
              </a:pathLst>
            </a:custGeom>
            <a:solidFill>
              <a:srgbClr val="009784"/>
            </a:solidFill>
          </p:spPr>
        </p:sp>
        <p:sp>
          <p:nvSpPr>
            <p:cNvPr name="TextBox 70" id="70"/>
            <p:cNvSpPr txBox="true"/>
            <p:nvPr/>
          </p:nvSpPr>
          <p:spPr>
            <a:xfrm>
              <a:off x="0" y="-28575"/>
              <a:ext cx="747675" cy="442478"/>
            </a:xfrm>
            <a:prstGeom prst="rect">
              <a:avLst/>
            </a:prstGeom>
          </p:spPr>
          <p:txBody>
            <a:bodyPr anchor="ctr" rtlCol="false" tIns="50800" lIns="50800" bIns="50800" rIns="50800"/>
            <a:lstStyle/>
            <a:p>
              <a:pPr algn="ctr">
                <a:lnSpc>
                  <a:spcPts val="1960"/>
                </a:lnSpc>
              </a:pPr>
            </a:p>
          </p:txBody>
        </p:sp>
      </p:grpSp>
      <p:sp>
        <p:nvSpPr>
          <p:cNvPr name="TextBox 71" id="71"/>
          <p:cNvSpPr txBox="true"/>
          <p:nvPr/>
        </p:nvSpPr>
        <p:spPr>
          <a:xfrm rot="0">
            <a:off x="2121453" y="3725199"/>
            <a:ext cx="2824840" cy="1038781"/>
          </a:xfrm>
          <a:prstGeom prst="rect">
            <a:avLst/>
          </a:prstGeom>
        </p:spPr>
        <p:txBody>
          <a:bodyPr anchor="t" rtlCol="false" tIns="0" lIns="0" bIns="0" rIns="0">
            <a:spAutoFit/>
          </a:bodyPr>
          <a:lstStyle/>
          <a:p>
            <a:pPr algn="ctr">
              <a:lnSpc>
                <a:spcPts val="3175"/>
              </a:lnSpc>
            </a:pPr>
            <a:r>
              <a:rPr lang="en-US" sz="2995">
                <a:solidFill>
                  <a:srgbClr val="FFFFFF"/>
                </a:solidFill>
                <a:latin typeface="Ubuntu"/>
                <a:ea typeface="Ubuntu"/>
                <a:cs typeface="Ubuntu"/>
                <a:sym typeface="Ubuntu"/>
              </a:rPr>
              <a:t>Session 1:</a:t>
            </a:r>
          </a:p>
          <a:p>
            <a:pPr algn="ctr">
              <a:lnSpc>
                <a:spcPts val="1404"/>
              </a:lnSpc>
            </a:pPr>
          </a:p>
          <a:p>
            <a:pPr algn="ctr">
              <a:lnSpc>
                <a:spcPts val="3419"/>
              </a:lnSpc>
            </a:pPr>
            <a:r>
              <a:rPr lang="en-US" sz="3225">
                <a:solidFill>
                  <a:srgbClr val="FFFFFF"/>
                </a:solidFill>
                <a:latin typeface="Ubuntu Bold"/>
                <a:ea typeface="Ubuntu Bold"/>
                <a:cs typeface="Ubuntu Bold"/>
                <a:sym typeface="Ubuntu Bold"/>
              </a:rPr>
              <a:t>Fundamentals</a:t>
            </a:r>
          </a:p>
        </p:txBody>
      </p:sp>
      <p:sp>
        <p:nvSpPr>
          <p:cNvPr name="TextBox 72" id="72"/>
          <p:cNvSpPr txBox="true"/>
          <p:nvPr/>
        </p:nvSpPr>
        <p:spPr>
          <a:xfrm rot="0">
            <a:off x="8125259" y="3842682"/>
            <a:ext cx="2455016" cy="1347149"/>
          </a:xfrm>
          <a:prstGeom prst="rect">
            <a:avLst/>
          </a:prstGeom>
        </p:spPr>
        <p:txBody>
          <a:bodyPr anchor="t" rtlCol="false" tIns="0" lIns="0" bIns="0" rIns="0">
            <a:spAutoFit/>
          </a:bodyPr>
          <a:lstStyle/>
          <a:p>
            <a:pPr algn="ctr">
              <a:lnSpc>
                <a:spcPts val="3175"/>
              </a:lnSpc>
            </a:pPr>
            <a:r>
              <a:rPr lang="en-US" sz="2995">
                <a:solidFill>
                  <a:srgbClr val="FFFFFF"/>
                </a:solidFill>
                <a:latin typeface="Ubuntu"/>
                <a:ea typeface="Ubuntu"/>
                <a:cs typeface="Ubuntu"/>
                <a:sym typeface="Ubuntu"/>
              </a:rPr>
              <a:t>Session 3:</a:t>
            </a:r>
          </a:p>
          <a:p>
            <a:pPr algn="ctr">
              <a:lnSpc>
                <a:spcPts val="1404"/>
              </a:lnSpc>
            </a:pPr>
          </a:p>
          <a:p>
            <a:pPr algn="ctr">
              <a:lnSpc>
                <a:spcPts val="2995"/>
              </a:lnSpc>
            </a:pPr>
            <a:r>
              <a:rPr lang="en-US" sz="2825">
                <a:solidFill>
                  <a:srgbClr val="FFFFFF"/>
                </a:solidFill>
                <a:latin typeface="Ubuntu Bold"/>
                <a:ea typeface="Ubuntu Bold"/>
                <a:cs typeface="Ubuntu Bold"/>
                <a:sym typeface="Ubuntu Bold"/>
              </a:rPr>
              <a:t>Supporting</a:t>
            </a:r>
            <a:r>
              <a:rPr lang="en-US" sz="2825">
                <a:solidFill>
                  <a:srgbClr val="FFFFFF"/>
                </a:solidFill>
                <a:latin typeface="Ubuntu"/>
                <a:ea typeface="Ubuntu"/>
                <a:cs typeface="Ubuntu"/>
                <a:sym typeface="Ubuntu"/>
              </a:rPr>
              <a:t> </a:t>
            </a:r>
            <a:r>
              <a:rPr lang="en-US" sz="2825">
                <a:solidFill>
                  <a:srgbClr val="FFFFFF"/>
                </a:solidFill>
                <a:latin typeface="Ubuntu Bold"/>
                <a:ea typeface="Ubuntu Bold"/>
                <a:cs typeface="Ubuntu Bold"/>
                <a:sym typeface="Ubuntu Bold"/>
              </a:rPr>
              <a:t>Self-Advocacy </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7698412" cy="1223447"/>
            <a:chOff x="0" y="0"/>
            <a:chExt cx="10264549" cy="1631262"/>
          </a:xfrm>
        </p:grpSpPr>
        <p:grpSp>
          <p:nvGrpSpPr>
            <p:cNvPr name="Group 28" id="28"/>
            <p:cNvGrpSpPr/>
            <p:nvPr/>
          </p:nvGrpSpPr>
          <p:grpSpPr>
            <a:xfrm rot="0">
              <a:off x="0" y="0"/>
              <a:ext cx="10264549" cy="1631262"/>
              <a:chOff x="0" y="0"/>
              <a:chExt cx="2027565" cy="322225"/>
            </a:xfrm>
          </p:grpSpPr>
          <p:sp>
            <p:nvSpPr>
              <p:cNvPr name="Freeform 29" id="29"/>
              <p:cNvSpPr/>
              <p:nvPr/>
            </p:nvSpPr>
            <p:spPr>
              <a:xfrm flipH="false" flipV="false" rot="0">
                <a:off x="0" y="0"/>
                <a:ext cx="2027565" cy="322225"/>
              </a:xfrm>
              <a:custGeom>
                <a:avLst/>
                <a:gdLst/>
                <a:ahLst/>
                <a:cxnLst/>
                <a:rect r="r" b="b" t="t" l="l"/>
                <a:pathLst>
                  <a:path h="322225" w="2027565">
                    <a:moveTo>
                      <a:pt x="1824365" y="0"/>
                    </a:moveTo>
                    <a:cubicBezTo>
                      <a:pt x="1936590" y="0"/>
                      <a:pt x="2027565" y="72132"/>
                      <a:pt x="2027565" y="161112"/>
                    </a:cubicBezTo>
                    <a:cubicBezTo>
                      <a:pt x="2027565" y="250092"/>
                      <a:pt x="1936590" y="322225"/>
                      <a:pt x="1824365"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2027565"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390453" y="25479"/>
              <a:ext cx="9483643"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Important Terms</a:t>
              </a:r>
            </a:p>
          </p:txBody>
        </p:sp>
      </p:grpSp>
      <p:sp>
        <p:nvSpPr>
          <p:cNvPr name="Freeform 32" id="32"/>
          <p:cNvSpPr/>
          <p:nvPr/>
        </p:nvSpPr>
        <p:spPr>
          <a:xfrm flipH="false" flipV="false" rot="0">
            <a:off x="1706679" y="6557414"/>
            <a:ext cx="2525804" cy="1442866"/>
          </a:xfrm>
          <a:custGeom>
            <a:avLst/>
            <a:gdLst/>
            <a:ahLst/>
            <a:cxnLst/>
            <a:rect r="r" b="b" t="t" l="l"/>
            <a:pathLst>
              <a:path h="1442866" w="2525804">
                <a:moveTo>
                  <a:pt x="0" y="0"/>
                </a:moveTo>
                <a:lnTo>
                  <a:pt x="2525804" y="0"/>
                </a:lnTo>
                <a:lnTo>
                  <a:pt x="2525804" y="1442866"/>
                </a:lnTo>
                <a:lnTo>
                  <a:pt x="0" y="144286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3" id="33"/>
          <p:cNvSpPr/>
          <p:nvPr/>
        </p:nvSpPr>
        <p:spPr>
          <a:xfrm flipH="false" flipV="false" rot="0">
            <a:off x="2337093" y="3342899"/>
            <a:ext cx="1895390" cy="1442866"/>
          </a:xfrm>
          <a:custGeom>
            <a:avLst/>
            <a:gdLst/>
            <a:ahLst/>
            <a:cxnLst/>
            <a:rect r="r" b="b" t="t" l="l"/>
            <a:pathLst>
              <a:path h="1442866" w="1895390">
                <a:moveTo>
                  <a:pt x="0" y="0"/>
                </a:moveTo>
                <a:lnTo>
                  <a:pt x="1895390" y="0"/>
                </a:lnTo>
                <a:lnTo>
                  <a:pt x="1895390" y="1442865"/>
                </a:lnTo>
                <a:lnTo>
                  <a:pt x="0" y="144286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4" id="34"/>
          <p:cNvSpPr/>
          <p:nvPr/>
        </p:nvSpPr>
        <p:spPr>
          <a:xfrm flipH="false" flipV="false" rot="0">
            <a:off x="9785467" y="3245166"/>
            <a:ext cx="1538672" cy="1540598"/>
          </a:xfrm>
          <a:custGeom>
            <a:avLst/>
            <a:gdLst/>
            <a:ahLst/>
            <a:cxnLst/>
            <a:rect r="r" b="b" t="t" l="l"/>
            <a:pathLst>
              <a:path h="1540598" w="1538672">
                <a:moveTo>
                  <a:pt x="0" y="0"/>
                </a:moveTo>
                <a:lnTo>
                  <a:pt x="1538673" y="0"/>
                </a:lnTo>
                <a:lnTo>
                  <a:pt x="1538673"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TextBox 35" id="35"/>
          <p:cNvSpPr txBox="true"/>
          <p:nvPr/>
        </p:nvSpPr>
        <p:spPr>
          <a:xfrm rot="0">
            <a:off x="4661108" y="2907362"/>
            <a:ext cx="4978161"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Health</a:t>
            </a:r>
          </a:p>
        </p:txBody>
      </p:sp>
      <p:sp>
        <p:nvSpPr>
          <p:cNvPr name="TextBox 36" id="36"/>
          <p:cNvSpPr txBox="true"/>
          <p:nvPr/>
        </p:nvSpPr>
        <p:spPr>
          <a:xfrm rot="0">
            <a:off x="11660675" y="2885990"/>
            <a:ext cx="5421062"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Health Literacy</a:t>
            </a:r>
          </a:p>
        </p:txBody>
      </p:sp>
      <p:sp>
        <p:nvSpPr>
          <p:cNvPr name="AutoShape 37" id="37"/>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sp>
        <p:nvSpPr>
          <p:cNvPr name="AutoShape 38" id="38"/>
          <p:cNvSpPr/>
          <p:nvPr/>
        </p:nvSpPr>
        <p:spPr>
          <a:xfrm>
            <a:off x="1028700" y="5795560"/>
            <a:ext cx="16748925" cy="0"/>
          </a:xfrm>
          <a:prstGeom prst="line">
            <a:avLst/>
          </a:prstGeom>
          <a:ln cap="flat" w="19050">
            <a:solidFill>
              <a:srgbClr val="000000"/>
            </a:solidFill>
            <a:prstDash val="sysDot"/>
            <a:headEnd type="none" len="sm" w="sm"/>
            <a:tailEnd type="none" len="sm" w="sm"/>
          </a:ln>
        </p:spPr>
      </p:sp>
      <p:sp>
        <p:nvSpPr>
          <p:cNvPr name="Freeform 39" id="39"/>
          <p:cNvSpPr/>
          <p:nvPr/>
        </p:nvSpPr>
        <p:spPr>
          <a:xfrm flipH="true" flipV="false" rot="0">
            <a:off x="9879021" y="6196415"/>
            <a:ext cx="1488188" cy="1803864"/>
          </a:xfrm>
          <a:custGeom>
            <a:avLst/>
            <a:gdLst/>
            <a:ahLst/>
            <a:cxnLst/>
            <a:rect r="r" b="b" t="t" l="l"/>
            <a:pathLst>
              <a:path h="1803864" w="1488188">
                <a:moveTo>
                  <a:pt x="1488188" y="0"/>
                </a:moveTo>
                <a:lnTo>
                  <a:pt x="0" y="0"/>
                </a:lnTo>
                <a:lnTo>
                  <a:pt x="0" y="1803865"/>
                </a:lnTo>
                <a:lnTo>
                  <a:pt x="1488188" y="1803865"/>
                </a:lnTo>
                <a:lnTo>
                  <a:pt x="1488188" y="0"/>
                </a:lnTo>
                <a:close/>
              </a:path>
            </a:pathLst>
          </a:custGeom>
          <a:blipFill>
            <a:blip r:embed="rId11"/>
            <a:stretch>
              <a:fillRect l="0" t="0" r="0" b="0"/>
            </a:stretch>
          </a:blipFill>
        </p:spPr>
      </p:sp>
      <p:sp>
        <p:nvSpPr>
          <p:cNvPr name="TextBox 40" id="40"/>
          <p:cNvSpPr txBox="true"/>
          <p:nvPr/>
        </p:nvSpPr>
        <p:spPr>
          <a:xfrm rot="0">
            <a:off x="11651150" y="6429290"/>
            <a:ext cx="4510385"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Self-Advocacy</a:t>
            </a:r>
          </a:p>
        </p:txBody>
      </p:sp>
      <p:sp>
        <p:nvSpPr>
          <p:cNvPr name="TextBox 41" id="41"/>
          <p:cNvSpPr txBox="true"/>
          <p:nvPr/>
        </p:nvSpPr>
        <p:spPr>
          <a:xfrm rot="0">
            <a:off x="4661108" y="6429290"/>
            <a:ext cx="4978161" cy="1570990"/>
          </a:xfrm>
          <a:prstGeom prst="rect">
            <a:avLst/>
          </a:prstGeom>
        </p:spPr>
        <p:txBody>
          <a:bodyPr anchor="t" rtlCol="false" tIns="0" lIns="0" bIns="0" rIns="0">
            <a:spAutoFit/>
          </a:bodyPr>
          <a:lstStyle/>
          <a:p>
            <a:pPr algn="l">
              <a:lnSpc>
                <a:spcPts val="14000"/>
              </a:lnSpc>
            </a:pPr>
            <a:r>
              <a:rPr lang="en-US" sz="5600">
                <a:solidFill>
                  <a:srgbClr val="000000"/>
                </a:solidFill>
                <a:latin typeface="Ubuntu"/>
                <a:ea typeface="Ubuntu"/>
                <a:cs typeface="Ubuntu"/>
                <a:sym typeface="Ubuntu"/>
              </a:rPr>
              <a:t>Healthcare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5230285" cy="1223447"/>
            <a:chOff x="0" y="0"/>
            <a:chExt cx="6973714" cy="1631262"/>
          </a:xfrm>
        </p:grpSpPr>
        <p:grpSp>
          <p:nvGrpSpPr>
            <p:cNvPr name="Group 28" id="28"/>
            <p:cNvGrpSpPr/>
            <p:nvPr/>
          </p:nvGrpSpPr>
          <p:grpSpPr>
            <a:xfrm rot="0">
              <a:off x="0" y="0"/>
              <a:ext cx="6973714" cy="1631262"/>
              <a:chOff x="0" y="0"/>
              <a:chExt cx="1377524" cy="322225"/>
            </a:xfrm>
          </p:grpSpPr>
          <p:sp>
            <p:nvSpPr>
              <p:cNvPr name="Freeform 29" id="29"/>
              <p:cNvSpPr/>
              <p:nvPr/>
            </p:nvSpPr>
            <p:spPr>
              <a:xfrm flipH="false" flipV="false" rot="0">
                <a:off x="0" y="0"/>
                <a:ext cx="1377524" cy="322225"/>
              </a:xfrm>
              <a:custGeom>
                <a:avLst/>
                <a:gdLst/>
                <a:ahLst/>
                <a:cxnLst/>
                <a:rect r="r" b="b" t="t" l="l"/>
                <a:pathLst>
                  <a:path h="322225" w="1377524">
                    <a:moveTo>
                      <a:pt x="1174324" y="0"/>
                    </a:moveTo>
                    <a:cubicBezTo>
                      <a:pt x="1286548" y="0"/>
                      <a:pt x="1377524" y="72132"/>
                      <a:pt x="1377524" y="161112"/>
                    </a:cubicBezTo>
                    <a:cubicBezTo>
                      <a:pt x="1377524" y="250092"/>
                      <a:pt x="1286548" y="322225"/>
                      <a:pt x="1174324"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1377524"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265273" y="25479"/>
              <a:ext cx="6443167"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Definitions</a:t>
              </a:r>
            </a:p>
          </p:txBody>
        </p:sp>
      </p:grpSp>
      <p:graphicFrame>
        <p:nvGraphicFramePr>
          <p:cNvPr name="Table 32" id="32"/>
          <p:cNvGraphicFramePr>
            <a:graphicFrameLocks noGrp="true"/>
          </p:cNvGraphicFramePr>
          <p:nvPr/>
        </p:nvGraphicFramePr>
        <p:xfrm>
          <a:off x="2260009" y="2581275"/>
          <a:ext cx="14225955" cy="6677025"/>
        </p:xfrm>
        <a:graphic>
          <a:graphicData uri="http://schemas.openxmlformats.org/drawingml/2006/table">
            <a:tbl>
              <a:tblPr/>
              <a:tblGrid>
                <a:gridCol w="2359431"/>
                <a:gridCol w="2765164"/>
                <a:gridCol w="9101360"/>
              </a:tblGrid>
              <a:tr h="1528361">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Health</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Physical, mental, and</a:t>
                      </a:r>
                      <a:r>
                        <a:rPr lang="en-US" sz="3200">
                          <a:solidFill>
                            <a:srgbClr val="000000"/>
                          </a:solidFill>
                          <a:latin typeface="Ubuntu"/>
                          <a:ea typeface="Ubuntu"/>
                          <a:cs typeface="Ubuntu"/>
                          <a:sym typeface="Ubuntu"/>
                        </a:rPr>
                        <a:t> </a:t>
                      </a:r>
                      <a:endParaRPr lang="en-US" sz="1100"/>
                    </a:p>
                    <a:p>
                      <a:pPr algn="ctr">
                        <a:lnSpc>
                          <a:spcPts val="4480"/>
                        </a:lnSpc>
                      </a:pPr>
                      <a:r>
                        <a:rPr lang="en-US" sz="3200">
                          <a:solidFill>
                            <a:srgbClr val="000000"/>
                          </a:solidFill>
                          <a:latin typeface="Ubuntu"/>
                          <a:ea typeface="Ubuntu"/>
                          <a:cs typeface="Ubuntu"/>
                          <a:sym typeface="Ubuntu"/>
                        </a:rPr>
                        <a:t>social-emotional well-being</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528361">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Healthcare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Services that help improve or </a:t>
                      </a:r>
                      <a:endParaRPr lang="en-US" sz="1100"/>
                    </a:p>
                    <a:p>
                      <a:pPr algn="ctr">
                        <a:lnSpc>
                          <a:spcPts val="4480"/>
                        </a:lnSpc>
                      </a:pPr>
                      <a:r>
                        <a:rPr lang="en-US" sz="3200">
                          <a:solidFill>
                            <a:srgbClr val="000000"/>
                          </a:solidFill>
                          <a:latin typeface="Ubuntu"/>
                          <a:ea typeface="Ubuntu"/>
                          <a:cs typeface="Ubuntu"/>
                          <a:sym typeface="Ubuntu"/>
                        </a:rPr>
                        <a:t>maintain your health</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2091943">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Health Literacy</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Knowing how to find, understand,</a:t>
                      </a:r>
                      <a:r>
                        <a:rPr lang="en-US" sz="3200">
                          <a:solidFill>
                            <a:srgbClr val="000000"/>
                          </a:solidFill>
                          <a:latin typeface="Ubuntu"/>
                          <a:ea typeface="Ubuntu"/>
                          <a:cs typeface="Ubuntu"/>
                          <a:sym typeface="Ubuntu"/>
                        </a:rPr>
                        <a:t> </a:t>
                      </a:r>
                      <a:endParaRPr lang="en-US" sz="1100"/>
                    </a:p>
                    <a:p>
                      <a:pPr algn="ctr">
                        <a:lnSpc>
                          <a:spcPts val="4480"/>
                        </a:lnSpc>
                      </a:pPr>
                      <a:r>
                        <a:rPr lang="en-US" sz="3200">
                          <a:solidFill>
                            <a:srgbClr val="000000"/>
                          </a:solidFill>
                          <a:latin typeface="Ubuntu"/>
                          <a:ea typeface="Ubuntu"/>
                          <a:cs typeface="Ubuntu"/>
                          <a:sym typeface="Ubuntu"/>
                        </a:rPr>
                        <a:t>and use information and services </a:t>
                      </a:r>
                    </a:p>
                    <a:p>
                      <a:pPr algn="ctr">
                        <a:lnSpc>
                          <a:spcPts val="4480"/>
                        </a:lnSpc>
                      </a:pPr>
                      <a:r>
                        <a:rPr lang="en-US" sz="3200">
                          <a:solidFill>
                            <a:srgbClr val="000000"/>
                          </a:solidFill>
                          <a:latin typeface="Ubuntu"/>
                          <a:ea typeface="Ubuntu"/>
                          <a:cs typeface="Ubuntu"/>
                          <a:sym typeface="Ubuntu"/>
                        </a:rPr>
                        <a:t>that help you stay healthy</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528361">
                <a:tc>
                  <a:txBody>
                    <a:bodyPr anchor="t" rtlCol="false"/>
                    <a:lstStyle/>
                    <a:p>
                      <a:pPr algn="ctr">
                        <a:lnSpc>
                          <a:spcPts val="4480"/>
                        </a:lnSpc>
                        <a:defRPr/>
                      </a:pP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Bold"/>
                          <a:ea typeface="Ubuntu Bold"/>
                          <a:cs typeface="Ubuntu Bold"/>
                          <a:sym typeface="Ubuntu Bold"/>
                        </a:rPr>
                        <a:t>Self-Advocacy</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4480"/>
                        </a:lnSpc>
                        <a:defRPr/>
                      </a:pPr>
                      <a:r>
                        <a:rPr lang="en-US" sz="3200">
                          <a:solidFill>
                            <a:srgbClr val="000000"/>
                          </a:solidFill>
                          <a:latin typeface="Ubuntu"/>
                          <a:ea typeface="Ubuntu"/>
                          <a:cs typeface="Ubuntu"/>
                          <a:sym typeface="Ubuntu"/>
                        </a:rPr>
                        <a:t>Being able to express yourself about </a:t>
                      </a:r>
                      <a:endParaRPr lang="en-US" sz="1100"/>
                    </a:p>
                    <a:p>
                      <a:pPr algn="ctr">
                        <a:lnSpc>
                          <a:spcPts val="4480"/>
                        </a:lnSpc>
                      </a:pPr>
                      <a:r>
                        <a:rPr lang="en-US" sz="3200">
                          <a:solidFill>
                            <a:srgbClr val="000000"/>
                          </a:solidFill>
                          <a:latin typeface="Ubuntu"/>
                          <a:ea typeface="Ubuntu"/>
                          <a:cs typeface="Ubuntu"/>
                          <a:sym typeface="Ubuntu"/>
                        </a:rPr>
                        <a:t>the things that are important to you</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bl>
          </a:graphicData>
        </a:graphic>
      </p:graphicFrame>
      <p:sp>
        <p:nvSpPr>
          <p:cNvPr name="Freeform 33" id="33"/>
          <p:cNvSpPr/>
          <p:nvPr/>
        </p:nvSpPr>
        <p:spPr>
          <a:xfrm flipH="false" flipV="false" rot="0">
            <a:off x="2952860" y="2922679"/>
            <a:ext cx="985497" cy="750209"/>
          </a:xfrm>
          <a:custGeom>
            <a:avLst/>
            <a:gdLst/>
            <a:ahLst/>
            <a:cxnLst/>
            <a:rect r="r" b="b" t="t" l="l"/>
            <a:pathLst>
              <a:path h="750209" w="985497">
                <a:moveTo>
                  <a:pt x="0" y="0"/>
                </a:moveTo>
                <a:lnTo>
                  <a:pt x="985496" y="0"/>
                </a:lnTo>
                <a:lnTo>
                  <a:pt x="985496" y="750209"/>
                </a:lnTo>
                <a:lnTo>
                  <a:pt x="0" y="75020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4" id="34"/>
          <p:cNvSpPr/>
          <p:nvPr/>
        </p:nvSpPr>
        <p:spPr>
          <a:xfrm flipH="false" flipV="false" rot="0">
            <a:off x="2681973" y="4430916"/>
            <a:ext cx="1527270" cy="872453"/>
          </a:xfrm>
          <a:custGeom>
            <a:avLst/>
            <a:gdLst/>
            <a:ahLst/>
            <a:cxnLst/>
            <a:rect r="r" b="b" t="t" l="l"/>
            <a:pathLst>
              <a:path h="872453" w="1527270">
                <a:moveTo>
                  <a:pt x="0" y="0"/>
                </a:moveTo>
                <a:lnTo>
                  <a:pt x="1527270" y="0"/>
                </a:lnTo>
                <a:lnTo>
                  <a:pt x="1527270" y="872453"/>
                </a:lnTo>
                <a:lnTo>
                  <a:pt x="0" y="87245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5" id="35"/>
          <p:cNvSpPr/>
          <p:nvPr/>
        </p:nvSpPr>
        <p:spPr>
          <a:xfrm flipH="false" flipV="false" rot="0">
            <a:off x="2681973" y="5919787"/>
            <a:ext cx="1538672" cy="1540598"/>
          </a:xfrm>
          <a:custGeom>
            <a:avLst/>
            <a:gdLst/>
            <a:ahLst/>
            <a:cxnLst/>
            <a:rect r="r" b="b" t="t" l="l"/>
            <a:pathLst>
              <a:path h="1540598" w="1538672">
                <a:moveTo>
                  <a:pt x="0" y="0"/>
                </a:moveTo>
                <a:lnTo>
                  <a:pt x="1538672" y="0"/>
                </a:lnTo>
                <a:lnTo>
                  <a:pt x="1538672"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6" id="36"/>
          <p:cNvSpPr/>
          <p:nvPr/>
        </p:nvSpPr>
        <p:spPr>
          <a:xfrm flipH="true" flipV="false" rot="0">
            <a:off x="2872106" y="7756192"/>
            <a:ext cx="1147005" cy="1390309"/>
          </a:xfrm>
          <a:custGeom>
            <a:avLst/>
            <a:gdLst/>
            <a:ahLst/>
            <a:cxnLst/>
            <a:rect r="r" b="b" t="t" l="l"/>
            <a:pathLst>
              <a:path h="1390309" w="1147005">
                <a:moveTo>
                  <a:pt x="1147005" y="0"/>
                </a:moveTo>
                <a:lnTo>
                  <a:pt x="0" y="0"/>
                </a:lnTo>
                <a:lnTo>
                  <a:pt x="0" y="1390309"/>
                </a:lnTo>
                <a:lnTo>
                  <a:pt x="1147005" y="1390309"/>
                </a:lnTo>
                <a:lnTo>
                  <a:pt x="1147005" y="0"/>
                </a:lnTo>
                <a:close/>
              </a:path>
            </a:pathLst>
          </a:custGeom>
          <a:blipFill>
            <a:blip r:embed="rId11"/>
            <a:stretch>
              <a:fillRect l="0" t="0" r="0" b="0"/>
            </a:stretch>
          </a:blipFill>
        </p:spPr>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402"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7" id="27"/>
          <p:cNvGrpSpPr/>
          <p:nvPr/>
        </p:nvGrpSpPr>
        <p:grpSpPr>
          <a:xfrm rot="0">
            <a:off x="484174" y="808116"/>
            <a:ext cx="5898832" cy="1223447"/>
            <a:chOff x="0" y="0"/>
            <a:chExt cx="7865109" cy="1631262"/>
          </a:xfrm>
        </p:grpSpPr>
        <p:grpSp>
          <p:nvGrpSpPr>
            <p:cNvPr name="Group 28" id="28"/>
            <p:cNvGrpSpPr/>
            <p:nvPr/>
          </p:nvGrpSpPr>
          <p:grpSpPr>
            <a:xfrm rot="0">
              <a:off x="0" y="0"/>
              <a:ext cx="7865109" cy="1631262"/>
              <a:chOff x="0" y="0"/>
              <a:chExt cx="1553602" cy="322225"/>
            </a:xfrm>
          </p:grpSpPr>
          <p:sp>
            <p:nvSpPr>
              <p:cNvPr name="Freeform 29" id="29"/>
              <p:cNvSpPr/>
              <p:nvPr/>
            </p:nvSpPr>
            <p:spPr>
              <a:xfrm flipH="false" flipV="false" rot="0">
                <a:off x="0" y="0"/>
                <a:ext cx="1553602" cy="322225"/>
              </a:xfrm>
              <a:custGeom>
                <a:avLst/>
                <a:gdLst/>
                <a:ahLst/>
                <a:cxnLst/>
                <a:rect r="r" b="b" t="t" l="l"/>
                <a:pathLst>
                  <a:path h="322225" w="1553602">
                    <a:moveTo>
                      <a:pt x="1350402" y="0"/>
                    </a:moveTo>
                    <a:cubicBezTo>
                      <a:pt x="1462626" y="0"/>
                      <a:pt x="1553602" y="72132"/>
                      <a:pt x="1553602" y="161112"/>
                    </a:cubicBezTo>
                    <a:cubicBezTo>
                      <a:pt x="1553602" y="250092"/>
                      <a:pt x="1462626" y="322225"/>
                      <a:pt x="1350402"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0" id="30"/>
              <p:cNvSpPr txBox="true"/>
              <p:nvPr/>
            </p:nvSpPr>
            <p:spPr>
              <a:xfrm>
                <a:off x="0" y="-28575"/>
                <a:ext cx="1553602" cy="350800"/>
              </a:xfrm>
              <a:prstGeom prst="rect">
                <a:avLst/>
              </a:prstGeom>
            </p:spPr>
            <p:txBody>
              <a:bodyPr anchor="ctr" rtlCol="false" tIns="50800" lIns="50800" bIns="50800" rIns="50800"/>
              <a:lstStyle/>
              <a:p>
                <a:pPr algn="ctr">
                  <a:lnSpc>
                    <a:spcPts val="1960"/>
                  </a:lnSpc>
                </a:pPr>
              </a:p>
            </p:txBody>
          </p:sp>
        </p:grpSp>
        <p:sp>
          <p:nvSpPr>
            <p:cNvPr name="TextBox 31" id="31"/>
            <p:cNvSpPr txBox="true"/>
            <p:nvPr/>
          </p:nvSpPr>
          <p:spPr>
            <a:xfrm rot="0">
              <a:off x="299181" y="25479"/>
              <a:ext cx="7266747"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Types of Care</a:t>
              </a:r>
            </a:p>
          </p:txBody>
        </p:sp>
      </p:grpSp>
      <p:graphicFrame>
        <p:nvGraphicFramePr>
          <p:cNvPr name="Table 32" id="32"/>
          <p:cNvGraphicFramePr>
            <a:graphicFrameLocks noGrp="true"/>
          </p:cNvGraphicFramePr>
          <p:nvPr/>
        </p:nvGraphicFramePr>
        <p:xfrm>
          <a:off x="1571060" y="2094094"/>
          <a:ext cx="15688240" cy="7620000"/>
        </p:xfrm>
        <a:graphic>
          <a:graphicData uri="http://schemas.openxmlformats.org/drawingml/2006/table">
            <a:tbl>
              <a:tblPr/>
              <a:tblGrid>
                <a:gridCol w="2589201"/>
                <a:gridCol w="6942988"/>
                <a:gridCol w="6156051"/>
              </a:tblGrid>
              <a:tr h="716165">
                <a:tc>
                  <a:txBody>
                    <a:bodyPr anchor="t" rtlCol="false"/>
                    <a:lstStyle/>
                    <a:p>
                      <a:pPr algn="ctr">
                        <a:lnSpc>
                          <a:spcPts val="2520"/>
                        </a:lnSpc>
                        <a:defRPr/>
                      </a:pPr>
                      <a:r>
                        <a:rPr lang="en-US" sz="1800">
                          <a:solidFill>
                            <a:srgbClr val="000000"/>
                          </a:solidFill>
                          <a:latin typeface="Ubuntu Bold"/>
                          <a:ea typeface="Ubuntu Bold"/>
                          <a:cs typeface="Ubuntu Bold"/>
                          <a:sym typeface="Ubuntu Bold"/>
                        </a:rPr>
                        <a:t>CATEGORY</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solidFill>
                      <a:srgbClr val="ECEADB"/>
                    </a:solidFill>
                  </a:tcPr>
                </a:tc>
                <a:tc>
                  <a:txBody>
                    <a:bodyPr anchor="t" rtlCol="false"/>
                    <a:lstStyle/>
                    <a:p>
                      <a:pPr algn="ctr">
                        <a:lnSpc>
                          <a:spcPts val="2520"/>
                        </a:lnSpc>
                        <a:defRPr/>
                      </a:pPr>
                      <a:r>
                        <a:rPr lang="en-US" sz="1800">
                          <a:solidFill>
                            <a:srgbClr val="000000"/>
                          </a:solidFill>
                          <a:latin typeface="Ubuntu Bold"/>
                          <a:ea typeface="Ubuntu Bold"/>
                          <a:cs typeface="Ubuntu Bold"/>
                          <a:sym typeface="Ubuntu Bold"/>
                        </a:rPr>
                        <a:t>EXAMPLES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solidFill>
                      <a:srgbClr val="ECEADB"/>
                    </a:solidFill>
                  </a:tcPr>
                </a:tc>
                <a:tc>
                  <a:txBody>
                    <a:bodyPr anchor="t" rtlCol="false"/>
                    <a:lstStyle/>
                    <a:p>
                      <a:pPr algn="ctr">
                        <a:lnSpc>
                          <a:spcPts val="2520"/>
                        </a:lnSpc>
                        <a:defRPr/>
                      </a:pPr>
                      <a:r>
                        <a:rPr lang="en-US" sz="1800">
                          <a:solidFill>
                            <a:srgbClr val="000000"/>
                          </a:solidFill>
                          <a:latin typeface="Ubuntu Bold"/>
                          <a:ea typeface="Ubuntu Bold"/>
                          <a:cs typeface="Ubuntu Bold"/>
                          <a:sym typeface="Ubuntu Bold"/>
                        </a:rPr>
                        <a:t>COMMON PROVIDERS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solidFill>
                      <a:srgbClr val="ECEADB"/>
                    </a:solidFill>
                  </a:tcPr>
                </a:tc>
              </a:tr>
              <a:tr h="1031278">
                <a:tc>
                  <a:txBody>
                    <a:bodyPr anchor="t" rtlCol="false"/>
                    <a:lstStyle/>
                    <a:p>
                      <a:pPr algn="ctr">
                        <a:lnSpc>
                          <a:spcPts val="2520"/>
                        </a:lnSpc>
                        <a:defRPr/>
                      </a:pPr>
                      <a:r>
                        <a:rPr lang="en-US" sz="1800">
                          <a:solidFill>
                            <a:srgbClr val="000000"/>
                          </a:solidFill>
                          <a:latin typeface="Ubuntu"/>
                          <a:ea typeface="Ubuntu"/>
                          <a:cs typeface="Ubuntu"/>
                          <a:sym typeface="Ubuntu"/>
                        </a:rPr>
                        <a:t>Preventative 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Public health, education, immunization</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Public health nurse, community health worker, registered dietitian, others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716165">
                <a:tc>
                  <a:txBody>
                    <a:bodyPr anchor="t" rtlCol="false"/>
                    <a:lstStyle/>
                    <a:p>
                      <a:pPr algn="ctr">
                        <a:lnSpc>
                          <a:spcPts val="2520"/>
                        </a:lnSpc>
                        <a:defRPr/>
                      </a:pPr>
                      <a:r>
                        <a:rPr lang="en-US" sz="1800">
                          <a:solidFill>
                            <a:srgbClr val="000000"/>
                          </a:solidFill>
                          <a:latin typeface="Ubuntu"/>
                          <a:ea typeface="Ubuntu"/>
                          <a:cs typeface="Ubuntu"/>
                          <a:sym typeface="Ubuntu"/>
                        </a:rPr>
                        <a:t>Primary 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Ongoing health monitoring and management, diagnosis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Physician, specialist, nurse practitioner, others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031278">
                <a:tc>
                  <a:txBody>
                    <a:bodyPr anchor="t" rtlCol="false"/>
                    <a:lstStyle/>
                    <a:p>
                      <a:pPr algn="ctr">
                        <a:lnSpc>
                          <a:spcPts val="2520"/>
                        </a:lnSpc>
                        <a:defRPr/>
                      </a:pPr>
                      <a:r>
                        <a:rPr lang="en-US" sz="1800">
                          <a:solidFill>
                            <a:srgbClr val="000000"/>
                          </a:solidFill>
                          <a:latin typeface="Ubuntu"/>
                          <a:ea typeface="Ubuntu"/>
                          <a:cs typeface="Ubuntu"/>
                          <a:sym typeface="Ubuntu"/>
                        </a:rPr>
                        <a:t>Acute 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Urgent and emergency care and treatment of </a:t>
                      </a:r>
                      <a:endParaRPr lang="en-US" sz="1100"/>
                    </a:p>
                    <a:p>
                      <a:pPr algn="ctr">
                        <a:lnSpc>
                          <a:spcPts val="2520"/>
                        </a:lnSpc>
                      </a:pPr>
                      <a:r>
                        <a:rPr lang="en-US" sz="1800">
                          <a:solidFill>
                            <a:srgbClr val="000000"/>
                          </a:solidFill>
                          <a:latin typeface="Ubuntu"/>
                          <a:ea typeface="Ubuntu"/>
                          <a:cs typeface="Ubuntu"/>
                          <a:sym typeface="Ubuntu"/>
                        </a:rPr>
                        <a:t>acute conditions, usually in a clinic or hospital</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Physician, nurse, specialist, surgeon, care aides, others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031278">
                <a:tc>
                  <a:txBody>
                    <a:bodyPr anchor="t" rtlCol="false"/>
                    <a:lstStyle/>
                    <a:p>
                      <a:pPr algn="ctr">
                        <a:lnSpc>
                          <a:spcPts val="2520"/>
                        </a:lnSpc>
                        <a:defRPr/>
                      </a:pPr>
                      <a:r>
                        <a:rPr lang="en-US" sz="1800">
                          <a:solidFill>
                            <a:srgbClr val="000000"/>
                          </a:solidFill>
                          <a:latin typeface="Ubuntu"/>
                          <a:ea typeface="Ubuntu"/>
                          <a:cs typeface="Ubuntu"/>
                          <a:sym typeface="Ubuntu"/>
                        </a:rPr>
                        <a:t>Rehabilitation</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Exercises, therapy, and other treatments to assist recovery from acute illness or injury</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Physical / occupational / speech therapists, others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346391">
                <a:tc>
                  <a:txBody>
                    <a:bodyPr anchor="t" rtlCol="false"/>
                    <a:lstStyle/>
                    <a:p>
                      <a:pPr algn="ctr">
                        <a:lnSpc>
                          <a:spcPts val="2520"/>
                        </a:lnSpc>
                        <a:defRPr/>
                      </a:pPr>
                      <a:r>
                        <a:rPr lang="en-US" sz="1800">
                          <a:solidFill>
                            <a:srgbClr val="000000"/>
                          </a:solidFill>
                          <a:latin typeface="Ubuntu"/>
                          <a:ea typeface="Ubuntu"/>
                          <a:cs typeface="Ubuntu"/>
                          <a:sym typeface="Ubuntu"/>
                        </a:rPr>
                        <a:t>Ongoing Treatment &amp; Management</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Tools, activities, and plans to manage</a:t>
                      </a:r>
                      <a:r>
                        <a:rPr lang="en-US" sz="1800">
                          <a:solidFill>
                            <a:srgbClr val="000000"/>
                          </a:solidFill>
                          <a:latin typeface="Ubuntu"/>
                          <a:ea typeface="Ubuntu"/>
                          <a:cs typeface="Ubuntu"/>
                          <a:sym typeface="Ubuntu"/>
                        </a:rPr>
                        <a:t> </a:t>
                      </a:r>
                      <a:endParaRPr lang="en-US" sz="1100"/>
                    </a:p>
                    <a:p>
                      <a:pPr algn="ctr">
                        <a:lnSpc>
                          <a:spcPts val="2520"/>
                        </a:lnSpc>
                      </a:pPr>
                      <a:r>
                        <a:rPr lang="en-US" sz="1800">
                          <a:solidFill>
                            <a:srgbClr val="000000"/>
                          </a:solidFill>
                          <a:latin typeface="Ubuntu"/>
                          <a:ea typeface="Ubuntu"/>
                          <a:cs typeface="Ubuntu"/>
                          <a:sym typeface="Ubuntu"/>
                        </a:rPr>
                        <a:t>ongoing or chronic conditions</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Physician, nurse practitioner, nurse, registered dietitian, pharmacist, physical / occupational / speech therapists, mental health professionals, others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1031278">
                <a:tc>
                  <a:txBody>
                    <a:bodyPr anchor="t" rtlCol="false"/>
                    <a:lstStyle/>
                    <a:p>
                      <a:pPr algn="ctr">
                        <a:lnSpc>
                          <a:spcPts val="2520"/>
                        </a:lnSpc>
                        <a:defRPr/>
                      </a:pPr>
                      <a:r>
                        <a:rPr lang="en-US" sz="1800">
                          <a:solidFill>
                            <a:srgbClr val="000000"/>
                          </a:solidFill>
                          <a:latin typeface="Ubuntu"/>
                          <a:ea typeface="Ubuntu"/>
                          <a:cs typeface="Ubuntu"/>
                          <a:sym typeface="Ubuntu"/>
                        </a:rPr>
                        <a:t>Long-Term 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Nursing facilities, home health care, </a:t>
                      </a:r>
                      <a:endParaRPr lang="en-US" sz="1100"/>
                    </a:p>
                    <a:p>
                      <a:pPr algn="ctr">
                        <a:lnSpc>
                          <a:spcPts val="2520"/>
                        </a:lnSpc>
                      </a:pPr>
                      <a:r>
                        <a:rPr lang="en-US" sz="1800">
                          <a:solidFill>
                            <a:srgbClr val="000000"/>
                          </a:solidFill>
                          <a:latin typeface="Ubuntu"/>
                          <a:ea typeface="Ubuntu"/>
                          <a:cs typeface="Ubuntu"/>
                          <a:sym typeface="Ubuntu"/>
                        </a:rPr>
                        <a:t>personal care, adult day programs, respite care</a:t>
                      </a:r>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Nurse, care aide, others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r h="716165">
                <a:tc>
                  <a:txBody>
                    <a:bodyPr anchor="t" rtlCol="false"/>
                    <a:lstStyle/>
                    <a:p>
                      <a:pPr algn="ctr">
                        <a:lnSpc>
                          <a:spcPts val="2520"/>
                        </a:lnSpc>
                        <a:defRPr/>
                      </a:pPr>
                      <a:r>
                        <a:rPr lang="en-US" sz="1800">
                          <a:solidFill>
                            <a:srgbClr val="000000"/>
                          </a:solidFill>
                          <a:latin typeface="Ubuntu"/>
                          <a:ea typeface="Ubuntu"/>
                          <a:cs typeface="Ubuntu"/>
                          <a:sym typeface="Ubuntu"/>
                        </a:rPr>
                        <a:t>End-of-Life 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Palliative care, hospice care</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c>
                  <a:txBody>
                    <a:bodyPr anchor="t" rtlCol="false"/>
                    <a:lstStyle/>
                    <a:p>
                      <a:pPr algn="ctr">
                        <a:lnSpc>
                          <a:spcPts val="2520"/>
                        </a:lnSpc>
                        <a:defRPr/>
                      </a:pPr>
                      <a:r>
                        <a:rPr lang="en-US" sz="1800">
                          <a:solidFill>
                            <a:srgbClr val="000000"/>
                          </a:solidFill>
                          <a:latin typeface="Ubuntu"/>
                          <a:ea typeface="Ubuntu"/>
                          <a:cs typeface="Ubuntu"/>
                          <a:sym typeface="Ubuntu"/>
                        </a:rPr>
                        <a:t>Physician, nurse, care aide, others</a:t>
                      </a:r>
                      <a:endParaRPr lang="en-US" sz="1100"/>
                    </a:p>
                  </a:txBody>
                  <a:tcPr marL="190500" marR="190500" marT="190500" marB="190500" anchor="ctr">
                    <a:lnL cmpd="sng" algn="ctr" cap="flat" w="19050">
                      <a:solidFill>
                        <a:srgbClr val="000000"/>
                      </a:solidFill>
                      <a:prstDash val="solid"/>
                      <a:round/>
                      <a:headEnd type="none" w="med" len="med"/>
                      <a:tailEnd type="none" w="med" len="med"/>
                    </a:lnL>
                    <a:lnR cmpd="sng" algn="ctr" cap="flat" w="19050">
                      <a:solidFill>
                        <a:srgbClr val="000000"/>
                      </a:solidFill>
                      <a:prstDash val="solid"/>
                      <a:round/>
                      <a:headEnd type="none" w="med" len="med"/>
                      <a:tailEnd type="none" w="med" len="med"/>
                    </a:lnR>
                    <a:lnT cmpd="sng" algn="ctr" cap="flat" w="19050">
                      <a:solidFill>
                        <a:srgbClr val="000000"/>
                      </a:solidFill>
                      <a:prstDash val="solid"/>
                      <a:round/>
                      <a:headEnd type="none" w="med" len="med"/>
                      <a:tailEnd type="none" w="med" len="med"/>
                    </a:lnT>
                    <a:lnB cmpd="sng" algn="ctr" cap="flat" w="19050">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27" id="27"/>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28" id="28"/>
          <p:cNvGrpSpPr/>
          <p:nvPr/>
        </p:nvGrpSpPr>
        <p:grpSpPr>
          <a:xfrm rot="0">
            <a:off x="484174" y="808116"/>
            <a:ext cx="10209824" cy="1223447"/>
            <a:chOff x="0" y="0"/>
            <a:chExt cx="13613098" cy="1631262"/>
          </a:xfrm>
        </p:grpSpPr>
        <p:grpSp>
          <p:nvGrpSpPr>
            <p:cNvPr name="Group 29" id="29"/>
            <p:cNvGrpSpPr/>
            <p:nvPr/>
          </p:nvGrpSpPr>
          <p:grpSpPr>
            <a:xfrm rot="0">
              <a:off x="0" y="0"/>
              <a:ext cx="13613098" cy="1631262"/>
              <a:chOff x="0" y="0"/>
              <a:chExt cx="2689007" cy="322225"/>
            </a:xfrm>
          </p:grpSpPr>
          <p:sp>
            <p:nvSpPr>
              <p:cNvPr name="Freeform 30" id="30"/>
              <p:cNvSpPr/>
              <p:nvPr/>
            </p:nvSpPr>
            <p:spPr>
              <a:xfrm flipH="false" flipV="false" rot="0">
                <a:off x="0" y="0"/>
                <a:ext cx="2689007" cy="322225"/>
              </a:xfrm>
              <a:custGeom>
                <a:avLst/>
                <a:gdLst/>
                <a:ahLst/>
                <a:cxnLst/>
                <a:rect r="r" b="b" t="t" l="l"/>
                <a:pathLst>
                  <a:path h="322225" w="2689007">
                    <a:moveTo>
                      <a:pt x="2485807" y="0"/>
                    </a:moveTo>
                    <a:cubicBezTo>
                      <a:pt x="2598031" y="0"/>
                      <a:pt x="2689007" y="72132"/>
                      <a:pt x="2689007" y="161112"/>
                    </a:cubicBezTo>
                    <a:cubicBezTo>
                      <a:pt x="2689007" y="250092"/>
                      <a:pt x="2598031" y="322225"/>
                      <a:pt x="2485807"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1" id="31"/>
              <p:cNvSpPr txBox="true"/>
              <p:nvPr/>
            </p:nvSpPr>
            <p:spPr>
              <a:xfrm>
                <a:off x="0" y="-28575"/>
                <a:ext cx="2689007" cy="350800"/>
              </a:xfrm>
              <a:prstGeom prst="rect">
                <a:avLst/>
              </a:prstGeom>
            </p:spPr>
            <p:txBody>
              <a:bodyPr anchor="ctr" rtlCol="false" tIns="50800" lIns="50800" bIns="50800" rIns="50800"/>
              <a:lstStyle/>
              <a:p>
                <a:pPr algn="ctr">
                  <a:lnSpc>
                    <a:spcPts val="1960"/>
                  </a:lnSpc>
                </a:pPr>
              </a:p>
            </p:txBody>
          </p:sp>
        </p:grpSp>
        <p:sp>
          <p:nvSpPr>
            <p:cNvPr name="TextBox 32" id="32"/>
            <p:cNvSpPr txBox="true"/>
            <p:nvPr/>
          </p:nvSpPr>
          <p:spPr>
            <a:xfrm rot="0">
              <a:off x="517829" y="25479"/>
              <a:ext cx="12577441"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 Types of Appointments</a:t>
              </a:r>
            </a:p>
          </p:txBody>
        </p:sp>
      </p:grpSp>
      <p:sp>
        <p:nvSpPr>
          <p:cNvPr name="Freeform 33" id="33"/>
          <p:cNvSpPr/>
          <p:nvPr/>
        </p:nvSpPr>
        <p:spPr>
          <a:xfrm flipH="false" flipV="false" rot="0">
            <a:off x="1259830" y="3079868"/>
            <a:ext cx="1551354" cy="1527302"/>
          </a:xfrm>
          <a:custGeom>
            <a:avLst/>
            <a:gdLst/>
            <a:ahLst/>
            <a:cxnLst/>
            <a:rect r="r" b="b" t="t" l="l"/>
            <a:pathLst>
              <a:path h="1527302" w="1551354">
                <a:moveTo>
                  <a:pt x="0" y="0"/>
                </a:moveTo>
                <a:lnTo>
                  <a:pt x="1551354" y="0"/>
                </a:lnTo>
                <a:lnTo>
                  <a:pt x="1551354" y="1527302"/>
                </a:lnTo>
                <a:lnTo>
                  <a:pt x="0" y="1527302"/>
                </a:lnTo>
                <a:lnTo>
                  <a:pt x="0" y="0"/>
                </a:lnTo>
                <a:close/>
              </a:path>
            </a:pathLst>
          </a:custGeom>
          <a:blipFill>
            <a:blip r:embed="rId5"/>
            <a:stretch>
              <a:fillRect l="0" t="0" r="0" b="0"/>
            </a:stretch>
          </a:blipFill>
        </p:spPr>
      </p:sp>
      <p:sp>
        <p:nvSpPr>
          <p:cNvPr name="Freeform 34" id="34"/>
          <p:cNvSpPr/>
          <p:nvPr/>
        </p:nvSpPr>
        <p:spPr>
          <a:xfrm flipH="false" flipV="false" rot="0">
            <a:off x="1259830" y="7036051"/>
            <a:ext cx="1484230" cy="1379048"/>
          </a:xfrm>
          <a:custGeom>
            <a:avLst/>
            <a:gdLst/>
            <a:ahLst/>
            <a:cxnLst/>
            <a:rect r="r" b="b" t="t" l="l"/>
            <a:pathLst>
              <a:path h="1379048" w="1484230">
                <a:moveTo>
                  <a:pt x="0" y="0"/>
                </a:moveTo>
                <a:lnTo>
                  <a:pt x="1484230" y="0"/>
                </a:lnTo>
                <a:lnTo>
                  <a:pt x="1484230" y="1379048"/>
                </a:lnTo>
                <a:lnTo>
                  <a:pt x="0" y="1379048"/>
                </a:lnTo>
                <a:lnTo>
                  <a:pt x="0" y="0"/>
                </a:lnTo>
                <a:close/>
              </a:path>
            </a:pathLst>
          </a:custGeom>
          <a:blipFill>
            <a:blip r:embed="rId6"/>
            <a:stretch>
              <a:fillRect l="0" t="0" r="0" b="0"/>
            </a:stretch>
          </a:blipFill>
        </p:spPr>
      </p:sp>
      <p:sp>
        <p:nvSpPr>
          <p:cNvPr name="Freeform 35" id="35"/>
          <p:cNvSpPr/>
          <p:nvPr/>
        </p:nvSpPr>
        <p:spPr>
          <a:xfrm flipH="false" flipV="false" rot="0">
            <a:off x="10099242" y="6909091"/>
            <a:ext cx="1721097" cy="1632969"/>
          </a:xfrm>
          <a:custGeom>
            <a:avLst/>
            <a:gdLst/>
            <a:ahLst/>
            <a:cxnLst/>
            <a:rect r="r" b="b" t="t" l="l"/>
            <a:pathLst>
              <a:path h="1632969" w="1721097">
                <a:moveTo>
                  <a:pt x="0" y="0"/>
                </a:moveTo>
                <a:lnTo>
                  <a:pt x="1721097" y="0"/>
                </a:lnTo>
                <a:lnTo>
                  <a:pt x="1721097" y="1632968"/>
                </a:lnTo>
                <a:lnTo>
                  <a:pt x="0" y="1632968"/>
                </a:lnTo>
                <a:lnTo>
                  <a:pt x="0" y="0"/>
                </a:lnTo>
                <a:close/>
              </a:path>
            </a:pathLst>
          </a:custGeom>
          <a:blipFill>
            <a:blip r:embed="rId7"/>
            <a:stretch>
              <a:fillRect l="0" t="0" r="0" b="0"/>
            </a:stretch>
          </a:blipFill>
        </p:spPr>
      </p:sp>
      <p:sp>
        <p:nvSpPr>
          <p:cNvPr name="Freeform 36" id="36"/>
          <p:cNvSpPr/>
          <p:nvPr/>
        </p:nvSpPr>
        <p:spPr>
          <a:xfrm flipH="false" flipV="false" rot="0">
            <a:off x="9979002" y="3020874"/>
            <a:ext cx="1961577" cy="1517781"/>
          </a:xfrm>
          <a:custGeom>
            <a:avLst/>
            <a:gdLst/>
            <a:ahLst/>
            <a:cxnLst/>
            <a:rect r="r" b="b" t="t" l="l"/>
            <a:pathLst>
              <a:path h="1517781" w="1961577">
                <a:moveTo>
                  <a:pt x="0" y="0"/>
                </a:moveTo>
                <a:lnTo>
                  <a:pt x="1961577" y="0"/>
                </a:lnTo>
                <a:lnTo>
                  <a:pt x="1961577" y="1517781"/>
                </a:lnTo>
                <a:lnTo>
                  <a:pt x="0" y="1517781"/>
                </a:lnTo>
                <a:lnTo>
                  <a:pt x="0" y="0"/>
                </a:lnTo>
                <a:close/>
              </a:path>
            </a:pathLst>
          </a:custGeom>
          <a:blipFill>
            <a:blip r:embed="rId8"/>
            <a:stretch>
              <a:fillRect l="0" t="0" r="0" b="0"/>
            </a:stretch>
          </a:blipFill>
        </p:spPr>
      </p:sp>
      <p:sp>
        <p:nvSpPr>
          <p:cNvPr name="TextBox 37" id="37"/>
          <p:cNvSpPr txBox="true"/>
          <p:nvPr/>
        </p:nvSpPr>
        <p:spPr>
          <a:xfrm rot="0">
            <a:off x="12518019" y="6672745"/>
            <a:ext cx="4053780" cy="1972310"/>
          </a:xfrm>
          <a:prstGeom prst="rect">
            <a:avLst/>
          </a:prstGeom>
        </p:spPr>
        <p:txBody>
          <a:bodyPr anchor="t" rtlCol="false" tIns="0" lIns="0" bIns="0" rIns="0">
            <a:spAutoFit/>
          </a:bodyPr>
          <a:lstStyle/>
          <a:p>
            <a:pPr algn="ctr">
              <a:lnSpc>
                <a:spcPts val="7840"/>
              </a:lnSpc>
            </a:pPr>
            <a:r>
              <a:rPr lang="en-US" sz="5600">
                <a:solidFill>
                  <a:srgbClr val="000000"/>
                </a:solidFill>
                <a:latin typeface="Ubuntu"/>
                <a:ea typeface="Ubuntu"/>
                <a:cs typeface="Ubuntu"/>
                <a:sym typeface="Ubuntu"/>
              </a:rPr>
              <a:t>Telehealth / </a:t>
            </a:r>
          </a:p>
          <a:p>
            <a:pPr algn="ctr">
              <a:lnSpc>
                <a:spcPts val="7840"/>
              </a:lnSpc>
              <a:spcBef>
                <a:spcPct val="0"/>
              </a:spcBef>
            </a:pPr>
            <a:r>
              <a:rPr lang="en-US" sz="5600">
                <a:solidFill>
                  <a:srgbClr val="000000"/>
                </a:solidFill>
                <a:latin typeface="Ubuntu"/>
                <a:ea typeface="Ubuntu"/>
                <a:cs typeface="Ubuntu"/>
                <a:sym typeface="Ubuntu"/>
              </a:rPr>
              <a:t>Virtual Visit</a:t>
            </a:r>
          </a:p>
        </p:txBody>
      </p:sp>
      <p:sp>
        <p:nvSpPr>
          <p:cNvPr name="AutoShape 38" id="38"/>
          <p:cNvSpPr/>
          <p:nvPr/>
        </p:nvSpPr>
        <p:spPr>
          <a:xfrm>
            <a:off x="998524" y="5665000"/>
            <a:ext cx="16748925" cy="0"/>
          </a:xfrm>
          <a:prstGeom prst="line">
            <a:avLst/>
          </a:prstGeom>
          <a:ln cap="flat" w="19050">
            <a:solidFill>
              <a:srgbClr val="000000"/>
            </a:solidFill>
            <a:prstDash val="sysDot"/>
            <a:headEnd type="none" len="sm" w="sm"/>
            <a:tailEnd type="none" len="sm" w="sm"/>
          </a:ln>
        </p:spPr>
      </p:sp>
      <p:sp>
        <p:nvSpPr>
          <p:cNvPr name="TextBox 39" id="39"/>
          <p:cNvSpPr txBox="true"/>
          <p:nvPr/>
        </p:nvSpPr>
        <p:spPr>
          <a:xfrm rot="0">
            <a:off x="3289859" y="2293484"/>
            <a:ext cx="5819180" cy="3190875"/>
          </a:xfrm>
          <a:prstGeom prst="rect">
            <a:avLst/>
          </a:prstGeom>
        </p:spPr>
        <p:txBody>
          <a:bodyPr anchor="t" rtlCol="false" tIns="0" lIns="0" bIns="0" rIns="0">
            <a:spAutoFit/>
          </a:bodyPr>
          <a:lstStyle/>
          <a:p>
            <a:pPr algn="ctr">
              <a:lnSpc>
                <a:spcPts val="6240"/>
              </a:lnSpc>
            </a:pPr>
            <a:r>
              <a:rPr lang="en-US" sz="5200">
                <a:solidFill>
                  <a:srgbClr val="000000"/>
                </a:solidFill>
                <a:latin typeface="Ubuntu"/>
                <a:ea typeface="Ubuntu"/>
                <a:cs typeface="Ubuntu"/>
                <a:sym typeface="Ubuntu"/>
              </a:rPr>
              <a:t>Annual Check-up,  </a:t>
            </a:r>
          </a:p>
          <a:p>
            <a:pPr algn="ctr">
              <a:lnSpc>
                <a:spcPts val="6240"/>
              </a:lnSpc>
            </a:pPr>
            <a:r>
              <a:rPr lang="en-US" sz="5200">
                <a:solidFill>
                  <a:srgbClr val="000000"/>
                </a:solidFill>
                <a:latin typeface="Ubuntu"/>
                <a:ea typeface="Ubuntu"/>
                <a:cs typeface="Ubuntu"/>
                <a:sym typeface="Ubuntu"/>
              </a:rPr>
              <a:t>Wellness Exam,</a:t>
            </a:r>
          </a:p>
          <a:p>
            <a:pPr algn="ctr">
              <a:lnSpc>
                <a:spcPts val="6240"/>
              </a:lnSpc>
            </a:pPr>
            <a:r>
              <a:rPr lang="en-US" sz="5200">
                <a:solidFill>
                  <a:srgbClr val="000000"/>
                </a:solidFill>
                <a:latin typeface="Ubuntu"/>
                <a:ea typeface="Ubuntu"/>
                <a:cs typeface="Ubuntu"/>
                <a:sym typeface="Ubuntu"/>
              </a:rPr>
              <a:t>or Monitoring of </a:t>
            </a:r>
          </a:p>
          <a:p>
            <a:pPr algn="ctr">
              <a:lnSpc>
                <a:spcPts val="6240"/>
              </a:lnSpc>
            </a:pPr>
            <a:r>
              <a:rPr lang="en-US" sz="5200">
                <a:solidFill>
                  <a:srgbClr val="000000"/>
                </a:solidFill>
                <a:latin typeface="Ubuntu"/>
                <a:ea typeface="Ubuntu"/>
                <a:cs typeface="Ubuntu"/>
                <a:sym typeface="Ubuntu"/>
              </a:rPr>
              <a:t>Chronic Conditions</a:t>
            </a:r>
            <a:r>
              <a:rPr lang="en-US" sz="5200">
                <a:solidFill>
                  <a:srgbClr val="000000"/>
                </a:solidFill>
                <a:latin typeface="Ubuntu"/>
                <a:ea typeface="Ubuntu"/>
                <a:cs typeface="Ubuntu"/>
                <a:sym typeface="Ubuntu"/>
              </a:rPr>
              <a:t> </a:t>
            </a:r>
          </a:p>
        </p:txBody>
      </p:sp>
      <p:sp>
        <p:nvSpPr>
          <p:cNvPr name="TextBox 40" id="40"/>
          <p:cNvSpPr txBox="true"/>
          <p:nvPr/>
        </p:nvSpPr>
        <p:spPr>
          <a:xfrm rot="0">
            <a:off x="12055829" y="2231635"/>
            <a:ext cx="4978161" cy="2962910"/>
          </a:xfrm>
          <a:prstGeom prst="rect">
            <a:avLst/>
          </a:prstGeom>
        </p:spPr>
        <p:txBody>
          <a:bodyPr anchor="t" rtlCol="false" tIns="0" lIns="0" bIns="0" rIns="0">
            <a:spAutoFit/>
          </a:bodyPr>
          <a:lstStyle/>
          <a:p>
            <a:pPr algn="ctr">
              <a:lnSpc>
                <a:spcPts val="7840"/>
              </a:lnSpc>
            </a:pPr>
            <a:r>
              <a:rPr lang="en-US" sz="5600">
                <a:solidFill>
                  <a:srgbClr val="000000"/>
                </a:solidFill>
                <a:latin typeface="Ubuntu"/>
                <a:ea typeface="Ubuntu"/>
                <a:cs typeface="Ubuntu"/>
                <a:sym typeface="Ubuntu"/>
              </a:rPr>
              <a:t>Office Visit </a:t>
            </a:r>
          </a:p>
          <a:p>
            <a:pPr algn="ctr">
              <a:lnSpc>
                <a:spcPts val="7840"/>
              </a:lnSpc>
            </a:pPr>
            <a:r>
              <a:rPr lang="en-US" sz="5600">
                <a:solidFill>
                  <a:srgbClr val="000000"/>
                </a:solidFill>
                <a:latin typeface="Ubuntu"/>
                <a:ea typeface="Ubuntu"/>
                <a:cs typeface="Ubuntu"/>
                <a:sym typeface="Ubuntu"/>
              </a:rPr>
              <a:t>to address a</a:t>
            </a:r>
          </a:p>
          <a:p>
            <a:pPr algn="ctr">
              <a:lnSpc>
                <a:spcPts val="7840"/>
              </a:lnSpc>
            </a:pPr>
            <a:r>
              <a:rPr lang="en-US" sz="5600">
                <a:solidFill>
                  <a:srgbClr val="000000"/>
                </a:solidFill>
                <a:latin typeface="Ubuntu"/>
                <a:ea typeface="Ubuntu"/>
                <a:cs typeface="Ubuntu"/>
                <a:sym typeface="Ubuntu"/>
              </a:rPr>
              <a:t>new</a:t>
            </a:r>
            <a:r>
              <a:rPr lang="en-US" sz="5600">
                <a:solidFill>
                  <a:srgbClr val="000000"/>
                </a:solidFill>
                <a:latin typeface="Ubuntu"/>
                <a:ea typeface="Ubuntu"/>
                <a:cs typeface="Ubuntu"/>
                <a:sym typeface="Ubuntu"/>
              </a:rPr>
              <a:t> concern</a:t>
            </a:r>
          </a:p>
        </p:txBody>
      </p:sp>
      <p:sp>
        <p:nvSpPr>
          <p:cNvPr name="TextBox 41" id="41"/>
          <p:cNvSpPr txBox="true"/>
          <p:nvPr/>
        </p:nvSpPr>
        <p:spPr>
          <a:xfrm rot="0">
            <a:off x="2565246" y="6295390"/>
            <a:ext cx="6578754" cy="2962910"/>
          </a:xfrm>
          <a:prstGeom prst="rect">
            <a:avLst/>
          </a:prstGeom>
        </p:spPr>
        <p:txBody>
          <a:bodyPr anchor="t" rtlCol="false" tIns="0" lIns="0" bIns="0" rIns="0">
            <a:spAutoFit/>
          </a:bodyPr>
          <a:lstStyle/>
          <a:p>
            <a:pPr algn="ctr">
              <a:lnSpc>
                <a:spcPts val="7840"/>
              </a:lnSpc>
            </a:pPr>
            <a:r>
              <a:rPr lang="en-US" sz="5600">
                <a:solidFill>
                  <a:srgbClr val="000000"/>
                </a:solidFill>
                <a:latin typeface="Ubuntu"/>
                <a:ea typeface="Ubuntu"/>
                <a:cs typeface="Ubuntu"/>
                <a:sym typeface="Ubuntu"/>
              </a:rPr>
              <a:t>Vaccinations, </a:t>
            </a:r>
          </a:p>
          <a:p>
            <a:pPr algn="ctr">
              <a:lnSpc>
                <a:spcPts val="7840"/>
              </a:lnSpc>
            </a:pPr>
            <a:r>
              <a:rPr lang="en-US" sz="5600">
                <a:solidFill>
                  <a:srgbClr val="000000"/>
                </a:solidFill>
                <a:latin typeface="Ubuntu"/>
                <a:ea typeface="Ubuntu"/>
                <a:cs typeface="Ubuntu"/>
                <a:sym typeface="Ubuntu"/>
              </a:rPr>
              <a:t>Lab Tests, </a:t>
            </a:r>
          </a:p>
          <a:p>
            <a:pPr algn="ctr">
              <a:lnSpc>
                <a:spcPts val="7840"/>
              </a:lnSpc>
              <a:spcBef>
                <a:spcPct val="0"/>
              </a:spcBef>
            </a:pPr>
            <a:r>
              <a:rPr lang="en-US" sz="5600">
                <a:solidFill>
                  <a:srgbClr val="000000"/>
                </a:solidFill>
                <a:latin typeface="Ubuntu"/>
                <a:ea typeface="Ubuntu"/>
                <a:cs typeface="Ubuntu"/>
                <a:sym typeface="Ubuntu"/>
              </a:rPr>
              <a:t>Blood Work, + More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56" y="0"/>
            <a:ext cx="18287598" cy="9936952"/>
            <a:chOff x="0" y="0"/>
            <a:chExt cx="24383465" cy="13249269"/>
          </a:xfrm>
        </p:grpSpPr>
        <p:sp>
          <p:nvSpPr>
            <p:cNvPr name="Freeform 3" id="3"/>
            <p:cNvSpPr/>
            <p:nvPr/>
          </p:nvSpPr>
          <p:spPr>
            <a:xfrm flipH="false" flipV="false" rot="-5400000">
              <a:off x="7619" y="11953260"/>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4" id="4"/>
            <p:cNvSpPr/>
            <p:nvPr/>
          </p:nvSpPr>
          <p:spPr>
            <a:xfrm flipH="false" flipV="false" rot="-5400000">
              <a:off x="7619" y="7611444"/>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5" id="5"/>
            <p:cNvSpPr/>
            <p:nvPr/>
          </p:nvSpPr>
          <p:spPr>
            <a:xfrm flipH="false" flipV="false" rot="-5400000">
              <a:off x="7619" y="6521256"/>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6" id="6"/>
            <p:cNvSpPr/>
            <p:nvPr/>
          </p:nvSpPr>
          <p:spPr>
            <a:xfrm flipH="false" flipV="false" rot="-5400000">
              <a:off x="7619" y="869517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7" id="7"/>
            <p:cNvSpPr/>
            <p:nvPr/>
          </p:nvSpPr>
          <p:spPr>
            <a:xfrm flipH="false" flipV="false" rot="-5400000">
              <a:off x="6248" y="10868156"/>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8" id="8"/>
            <p:cNvSpPr/>
            <p:nvPr/>
          </p:nvSpPr>
          <p:spPr>
            <a:xfrm flipH="false" flipV="false" rot="-5400000">
              <a:off x="6248" y="9777969"/>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9" id="9"/>
            <p:cNvSpPr/>
            <p:nvPr/>
          </p:nvSpPr>
          <p:spPr>
            <a:xfrm flipH="false" flipV="false" rot="-5400000">
              <a:off x="6713" y="2168138"/>
              <a:ext cx="1291131" cy="1302698"/>
            </a:xfrm>
            <a:custGeom>
              <a:avLst/>
              <a:gdLst/>
              <a:ahLst/>
              <a:cxnLst/>
              <a:rect r="r" b="b" t="t" l="l"/>
              <a:pathLst>
                <a:path h="1302698" w="1291131">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l="0" t="-240491" r="-166089" b="0"/>
              </a:stretch>
            </a:blipFill>
          </p:spPr>
        </p:sp>
        <p:sp>
          <p:nvSpPr>
            <p:cNvPr name="Freeform 10" id="10"/>
            <p:cNvSpPr/>
            <p:nvPr/>
          </p:nvSpPr>
          <p:spPr>
            <a:xfrm flipH="false" flipV="false" rot="-5400000">
              <a:off x="6248" y="1083940"/>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1" id="11"/>
            <p:cNvSpPr/>
            <p:nvPr/>
          </p:nvSpPr>
          <p:spPr>
            <a:xfrm flipH="false" flipV="false" rot="-5400000">
              <a:off x="6248" y="-6248"/>
              <a:ext cx="1291131" cy="1303627"/>
            </a:xfrm>
            <a:custGeom>
              <a:avLst/>
              <a:gdLst/>
              <a:ahLst/>
              <a:cxnLst/>
              <a:rect r="r" b="b" t="t" l="l"/>
              <a:pathLst>
                <a:path h="1303627" w="1291131">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l="0" t="-240249" r="-166089" b="0"/>
              </a:stretch>
            </a:blipFill>
          </p:spPr>
        </p:sp>
        <p:sp>
          <p:nvSpPr>
            <p:cNvPr name="Freeform 12" id="12"/>
            <p:cNvSpPr/>
            <p:nvPr/>
          </p:nvSpPr>
          <p:spPr>
            <a:xfrm flipH="false" flipV="false" rot="-5400000">
              <a:off x="2710752"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3" id="13"/>
            <p:cNvSpPr/>
            <p:nvPr/>
          </p:nvSpPr>
          <p:spPr>
            <a:xfrm flipH="false" flipV="false" rot="-5400000">
              <a:off x="7354936"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4" id="14"/>
            <p:cNvSpPr/>
            <p:nvPr/>
          </p:nvSpPr>
          <p:spPr>
            <a:xfrm flipH="false" flipV="false" rot="-5400000">
              <a:off x="11657639" y="-1218124"/>
              <a:ext cx="1270563" cy="3747947"/>
            </a:xfrm>
            <a:custGeom>
              <a:avLst/>
              <a:gdLst/>
              <a:ahLst/>
              <a:cxnLst/>
              <a:rect r="r" b="b" t="t" l="l"/>
              <a:pathLst>
                <a:path h="3747947" w="1270563">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l="0" t="0" r="-170396" b="-18346"/>
              </a:stretch>
            </a:blipFill>
          </p:spPr>
        </p:sp>
        <p:sp>
          <p:nvSpPr>
            <p:cNvPr name="Freeform 15" id="15"/>
            <p:cNvSpPr/>
            <p:nvPr/>
          </p:nvSpPr>
          <p:spPr>
            <a:xfrm flipH="false" flipV="false" rot="-5400000">
              <a:off x="15942319" y="-1572224"/>
              <a:ext cx="1291131" cy="4435580"/>
            </a:xfrm>
            <a:custGeom>
              <a:avLst/>
              <a:gdLst/>
              <a:ahLst/>
              <a:cxnLst/>
              <a:rect r="r" b="b" t="t" l="l"/>
              <a:pathLst>
                <a:path h="4435580" w="1291131">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l="0" t="0" r="-166089" b="0"/>
              </a:stretch>
            </a:blipFill>
          </p:spPr>
        </p:sp>
        <p:sp>
          <p:nvSpPr>
            <p:cNvPr name="Freeform 16" id="16"/>
            <p:cNvSpPr/>
            <p:nvPr/>
          </p:nvSpPr>
          <p:spPr>
            <a:xfrm flipH="false" flipV="false" rot="-5400000">
              <a:off x="20586503" y="-1571824"/>
              <a:ext cx="1291131" cy="4434780"/>
            </a:xfrm>
            <a:custGeom>
              <a:avLst/>
              <a:gdLst/>
              <a:ahLst/>
              <a:cxnLst/>
              <a:rect r="r" b="b" t="t" l="l"/>
              <a:pathLst>
                <a:path h="4434780" w="1291131">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l="0" t="0" r="-166089" b="-18"/>
              </a:stretch>
            </a:blipFill>
          </p:spPr>
        </p:sp>
        <p:sp>
          <p:nvSpPr>
            <p:cNvPr name="Freeform 17" id="17"/>
            <p:cNvSpPr/>
            <p:nvPr/>
          </p:nvSpPr>
          <p:spPr>
            <a:xfrm flipH="false" flipV="false" rot="-5400000">
              <a:off x="9628" y="4345403"/>
              <a:ext cx="1284572" cy="1303426"/>
            </a:xfrm>
            <a:custGeom>
              <a:avLst/>
              <a:gdLst/>
              <a:ahLst/>
              <a:cxnLst/>
              <a:rect r="r" b="b" t="t" l="l"/>
              <a:pathLst>
                <a:path h="1303426" w="1284572">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l="0" t="-240301" r="-167447" b="0"/>
              </a:stretch>
            </a:blipFill>
          </p:spPr>
        </p:sp>
        <p:sp>
          <p:nvSpPr>
            <p:cNvPr name="Freeform 18" id="18"/>
            <p:cNvSpPr/>
            <p:nvPr/>
          </p:nvSpPr>
          <p:spPr>
            <a:xfrm flipH="false" flipV="false" rot="-5400000">
              <a:off x="7619" y="3253206"/>
              <a:ext cx="1291131" cy="1300886"/>
            </a:xfrm>
            <a:custGeom>
              <a:avLst/>
              <a:gdLst/>
              <a:ahLst/>
              <a:cxnLst/>
              <a:rect r="r" b="b" t="t" l="l"/>
              <a:pathLst>
                <a:path h="1300886" w="1291131">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19" id="19"/>
            <p:cNvSpPr/>
            <p:nvPr/>
          </p:nvSpPr>
          <p:spPr>
            <a:xfrm flipH="false" flipV="false" rot="-5400000">
              <a:off x="7619" y="5427127"/>
              <a:ext cx="1291131" cy="1300886"/>
            </a:xfrm>
            <a:custGeom>
              <a:avLst/>
              <a:gdLst/>
              <a:ahLst/>
              <a:cxnLst/>
              <a:rect r="r" b="b" t="t" l="l"/>
              <a:pathLst>
                <a:path h="1300886" w="1291131">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l="0" t="-240966" r="-166089" b="0"/>
              </a:stretch>
            </a:blipFill>
          </p:spPr>
        </p:sp>
        <p:sp>
          <p:nvSpPr>
            <p:cNvPr name="Freeform 20" id="20"/>
            <p:cNvSpPr/>
            <p:nvPr/>
          </p:nvSpPr>
          <p:spPr>
            <a:xfrm flipH="false" flipV="false" rot="-5400000">
              <a:off x="23362212" y="290447"/>
              <a:ext cx="1311699" cy="730806"/>
            </a:xfrm>
            <a:custGeom>
              <a:avLst/>
              <a:gdLst/>
              <a:ahLst/>
              <a:cxnLst/>
              <a:rect r="r" b="b" t="t" l="l"/>
              <a:pathLst>
                <a:path h="730806" w="1311699">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l="0" t="0" r="-161916" b="-506943"/>
              </a:stretch>
            </a:blipFill>
          </p:spPr>
        </p:sp>
      </p:grpSp>
      <p:grpSp>
        <p:nvGrpSpPr>
          <p:cNvPr name="Group 21" id="21"/>
          <p:cNvGrpSpPr/>
          <p:nvPr/>
        </p:nvGrpSpPr>
        <p:grpSpPr>
          <a:xfrm rot="0">
            <a:off x="0" y="9776625"/>
            <a:ext cx="18288000" cy="510375"/>
            <a:chOff x="0" y="0"/>
            <a:chExt cx="6554006" cy="182907"/>
          </a:xfrm>
        </p:grpSpPr>
        <p:sp>
          <p:nvSpPr>
            <p:cNvPr name="Freeform 22" id="22"/>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E66A1F"/>
            </a:solidFill>
          </p:spPr>
        </p:sp>
        <p:sp>
          <p:nvSpPr>
            <p:cNvPr name="TextBox 23" id="23"/>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4" id="24"/>
          <p:cNvGrpSpPr/>
          <p:nvPr/>
        </p:nvGrpSpPr>
        <p:grpSpPr>
          <a:xfrm rot="-5400000">
            <a:off x="12910419" y="4867206"/>
            <a:ext cx="10244787" cy="510375"/>
            <a:chOff x="0" y="0"/>
            <a:chExt cx="3671501" cy="182907"/>
          </a:xfrm>
        </p:grpSpPr>
        <p:sp>
          <p:nvSpPr>
            <p:cNvPr name="Freeform 25" id="25"/>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E66A1F"/>
            </a:solidFill>
          </p:spPr>
        </p:sp>
        <p:sp>
          <p:nvSpPr>
            <p:cNvPr name="TextBox 26" id="26"/>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27" id="27"/>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28" id="28"/>
          <p:cNvGrpSpPr/>
          <p:nvPr/>
        </p:nvGrpSpPr>
        <p:grpSpPr>
          <a:xfrm rot="0">
            <a:off x="484174" y="808116"/>
            <a:ext cx="10013720" cy="1223447"/>
            <a:chOff x="0" y="0"/>
            <a:chExt cx="13351626" cy="1631262"/>
          </a:xfrm>
        </p:grpSpPr>
        <p:grpSp>
          <p:nvGrpSpPr>
            <p:cNvPr name="Group 29" id="29"/>
            <p:cNvGrpSpPr/>
            <p:nvPr/>
          </p:nvGrpSpPr>
          <p:grpSpPr>
            <a:xfrm rot="0">
              <a:off x="0" y="0"/>
              <a:ext cx="13351626" cy="1631262"/>
              <a:chOff x="0" y="0"/>
              <a:chExt cx="2637358" cy="322225"/>
            </a:xfrm>
          </p:grpSpPr>
          <p:sp>
            <p:nvSpPr>
              <p:cNvPr name="Freeform 30" id="30"/>
              <p:cNvSpPr/>
              <p:nvPr/>
            </p:nvSpPr>
            <p:spPr>
              <a:xfrm flipH="false" flipV="false" rot="0">
                <a:off x="0" y="0"/>
                <a:ext cx="2637358" cy="322225"/>
              </a:xfrm>
              <a:custGeom>
                <a:avLst/>
                <a:gdLst/>
                <a:ahLst/>
                <a:cxnLst/>
                <a:rect r="r" b="b" t="t" l="l"/>
                <a:pathLst>
                  <a:path h="322225" w="2637358">
                    <a:moveTo>
                      <a:pt x="2434158" y="0"/>
                    </a:moveTo>
                    <a:cubicBezTo>
                      <a:pt x="2546383" y="0"/>
                      <a:pt x="2637358" y="72132"/>
                      <a:pt x="2637358" y="161112"/>
                    </a:cubicBezTo>
                    <a:cubicBezTo>
                      <a:pt x="2637358" y="250092"/>
                      <a:pt x="2546383" y="322225"/>
                      <a:pt x="2434158" y="322225"/>
                    </a:cubicBezTo>
                    <a:lnTo>
                      <a:pt x="203200" y="322225"/>
                    </a:lnTo>
                    <a:cubicBezTo>
                      <a:pt x="90976" y="322225"/>
                      <a:pt x="0" y="250092"/>
                      <a:pt x="0" y="161112"/>
                    </a:cubicBezTo>
                    <a:cubicBezTo>
                      <a:pt x="0" y="72132"/>
                      <a:pt x="90976" y="0"/>
                      <a:pt x="203200" y="0"/>
                    </a:cubicBezTo>
                    <a:close/>
                  </a:path>
                </a:pathLst>
              </a:custGeom>
              <a:solidFill>
                <a:srgbClr val="009784"/>
              </a:solidFill>
            </p:spPr>
          </p:sp>
          <p:sp>
            <p:nvSpPr>
              <p:cNvPr name="TextBox 31" id="31"/>
              <p:cNvSpPr txBox="true"/>
              <p:nvPr/>
            </p:nvSpPr>
            <p:spPr>
              <a:xfrm>
                <a:off x="0" y="-28575"/>
                <a:ext cx="2637358" cy="350800"/>
              </a:xfrm>
              <a:prstGeom prst="rect">
                <a:avLst/>
              </a:prstGeom>
            </p:spPr>
            <p:txBody>
              <a:bodyPr anchor="ctr" rtlCol="false" tIns="50800" lIns="50800" bIns="50800" rIns="50800"/>
              <a:lstStyle/>
              <a:p>
                <a:pPr algn="ctr">
                  <a:lnSpc>
                    <a:spcPts val="1960"/>
                  </a:lnSpc>
                </a:pPr>
              </a:p>
            </p:txBody>
          </p:sp>
        </p:grpSp>
        <p:sp>
          <p:nvSpPr>
            <p:cNvPr name="TextBox 32" id="32"/>
            <p:cNvSpPr txBox="true"/>
            <p:nvPr/>
          </p:nvSpPr>
          <p:spPr>
            <a:xfrm rot="0">
              <a:off x="507883" y="25479"/>
              <a:ext cx="12335861" cy="1437428"/>
            </a:xfrm>
            <a:prstGeom prst="rect">
              <a:avLst/>
            </a:prstGeom>
          </p:spPr>
          <p:txBody>
            <a:bodyPr anchor="t" rtlCol="false" tIns="0" lIns="0" bIns="0" rIns="0">
              <a:spAutoFit/>
            </a:bodyPr>
            <a:lstStyle/>
            <a:p>
              <a:pPr algn="ctr">
                <a:lnSpc>
                  <a:spcPts val="8959"/>
                </a:lnSpc>
                <a:spcBef>
                  <a:spcPct val="0"/>
                </a:spcBef>
              </a:pPr>
              <a:r>
                <a:rPr lang="en-US" sz="6399">
                  <a:solidFill>
                    <a:srgbClr val="FFFFFF"/>
                  </a:solidFill>
                  <a:latin typeface="Ubuntu Bold"/>
                  <a:ea typeface="Ubuntu Bold"/>
                  <a:cs typeface="Ubuntu Bold"/>
                  <a:sym typeface="Ubuntu Bold"/>
                </a:rPr>
                <a:t>Types of Cost Coverage</a:t>
              </a:r>
            </a:p>
          </p:txBody>
        </p:sp>
      </p:grpSp>
      <p:sp>
        <p:nvSpPr>
          <p:cNvPr name="AutoShape 33" id="33"/>
          <p:cNvSpPr/>
          <p:nvPr/>
        </p:nvSpPr>
        <p:spPr>
          <a:xfrm>
            <a:off x="968348" y="6119269"/>
            <a:ext cx="16748925" cy="0"/>
          </a:xfrm>
          <a:prstGeom prst="line">
            <a:avLst/>
          </a:prstGeom>
          <a:ln cap="flat" w="19050">
            <a:solidFill>
              <a:srgbClr val="000000"/>
            </a:solidFill>
            <a:prstDash val="sysDot"/>
            <a:headEnd type="none" len="sm" w="sm"/>
            <a:tailEnd type="none" len="sm" w="sm"/>
          </a:ln>
        </p:spPr>
      </p:sp>
      <p:sp>
        <p:nvSpPr>
          <p:cNvPr name="Freeform 34" id="34"/>
          <p:cNvSpPr/>
          <p:nvPr/>
        </p:nvSpPr>
        <p:spPr>
          <a:xfrm flipH="false" flipV="false" rot="0">
            <a:off x="1987592" y="6745267"/>
            <a:ext cx="2360550" cy="2414885"/>
          </a:xfrm>
          <a:custGeom>
            <a:avLst/>
            <a:gdLst/>
            <a:ahLst/>
            <a:cxnLst/>
            <a:rect r="r" b="b" t="t" l="l"/>
            <a:pathLst>
              <a:path h="2414885" w="2360550">
                <a:moveTo>
                  <a:pt x="0" y="0"/>
                </a:moveTo>
                <a:lnTo>
                  <a:pt x="2360550" y="0"/>
                </a:lnTo>
                <a:lnTo>
                  <a:pt x="2360550" y="2414885"/>
                </a:lnTo>
                <a:lnTo>
                  <a:pt x="0" y="241488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5" id="35"/>
          <p:cNvSpPr/>
          <p:nvPr/>
        </p:nvSpPr>
        <p:spPr>
          <a:xfrm flipH="false" flipV="false" rot="0">
            <a:off x="10635624" y="2707509"/>
            <a:ext cx="2414885" cy="2414885"/>
          </a:xfrm>
          <a:custGeom>
            <a:avLst/>
            <a:gdLst/>
            <a:ahLst/>
            <a:cxnLst/>
            <a:rect r="r" b="b" t="t" l="l"/>
            <a:pathLst>
              <a:path h="2414885" w="2414885">
                <a:moveTo>
                  <a:pt x="0" y="0"/>
                </a:moveTo>
                <a:lnTo>
                  <a:pt x="2414884" y="0"/>
                </a:lnTo>
                <a:lnTo>
                  <a:pt x="2414884" y="2414885"/>
                </a:lnTo>
                <a:lnTo>
                  <a:pt x="0" y="241488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6" id="36"/>
          <p:cNvSpPr/>
          <p:nvPr/>
        </p:nvSpPr>
        <p:spPr>
          <a:xfrm flipH="false" flipV="false" rot="0">
            <a:off x="10293003" y="6745267"/>
            <a:ext cx="2279047" cy="2414885"/>
          </a:xfrm>
          <a:custGeom>
            <a:avLst/>
            <a:gdLst/>
            <a:ahLst/>
            <a:cxnLst/>
            <a:rect r="r" b="b" t="t" l="l"/>
            <a:pathLst>
              <a:path h="2414885" w="2279047">
                <a:moveTo>
                  <a:pt x="0" y="0"/>
                </a:moveTo>
                <a:lnTo>
                  <a:pt x="2279048" y="0"/>
                </a:lnTo>
                <a:lnTo>
                  <a:pt x="2279048" y="2414885"/>
                </a:lnTo>
                <a:lnTo>
                  <a:pt x="0" y="2414885"/>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7" id="37"/>
          <p:cNvSpPr/>
          <p:nvPr/>
        </p:nvSpPr>
        <p:spPr>
          <a:xfrm flipH="false" flipV="false" rot="0">
            <a:off x="1563546" y="2686403"/>
            <a:ext cx="2088862" cy="2435991"/>
          </a:xfrm>
          <a:custGeom>
            <a:avLst/>
            <a:gdLst/>
            <a:ahLst/>
            <a:cxnLst/>
            <a:rect r="r" b="b" t="t" l="l"/>
            <a:pathLst>
              <a:path h="2435991" w="2088862">
                <a:moveTo>
                  <a:pt x="0" y="0"/>
                </a:moveTo>
                <a:lnTo>
                  <a:pt x="2088862" y="0"/>
                </a:lnTo>
                <a:lnTo>
                  <a:pt x="2088862" y="2435991"/>
                </a:lnTo>
                <a:lnTo>
                  <a:pt x="0" y="2435991"/>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38" id="38"/>
          <p:cNvSpPr txBox="true"/>
          <p:nvPr/>
        </p:nvSpPr>
        <p:spPr>
          <a:xfrm rot="0">
            <a:off x="12572051" y="7043357"/>
            <a:ext cx="4604496" cy="1687830"/>
          </a:xfrm>
          <a:prstGeom prst="rect">
            <a:avLst/>
          </a:prstGeom>
        </p:spPr>
        <p:txBody>
          <a:bodyPr anchor="t" rtlCol="false" tIns="0" lIns="0" bIns="0" rIns="0">
            <a:spAutoFit/>
          </a:bodyPr>
          <a:lstStyle/>
          <a:p>
            <a:pPr algn="ctr">
              <a:lnSpc>
                <a:spcPts val="6719"/>
              </a:lnSpc>
            </a:pPr>
            <a:r>
              <a:rPr lang="en-US" sz="4800">
                <a:solidFill>
                  <a:srgbClr val="000000"/>
                </a:solidFill>
                <a:latin typeface="Ubuntu"/>
                <a:ea typeface="Ubuntu"/>
                <a:cs typeface="Ubuntu"/>
                <a:sym typeface="Ubuntu"/>
              </a:rPr>
              <a:t>Private Pay / </a:t>
            </a:r>
          </a:p>
          <a:p>
            <a:pPr algn="ctr">
              <a:lnSpc>
                <a:spcPts val="6719"/>
              </a:lnSpc>
              <a:spcBef>
                <a:spcPct val="0"/>
              </a:spcBef>
            </a:pPr>
            <a:r>
              <a:rPr lang="en-US" sz="4800">
                <a:solidFill>
                  <a:srgbClr val="000000"/>
                </a:solidFill>
                <a:latin typeface="Ubuntu"/>
                <a:ea typeface="Ubuntu"/>
                <a:cs typeface="Ubuntu"/>
                <a:sym typeface="Ubuntu"/>
              </a:rPr>
              <a:t>Out-of-Pocket</a:t>
            </a:r>
          </a:p>
        </p:txBody>
      </p:sp>
      <p:sp>
        <p:nvSpPr>
          <p:cNvPr name="TextBox 39" id="39"/>
          <p:cNvSpPr txBox="true"/>
          <p:nvPr/>
        </p:nvSpPr>
        <p:spPr>
          <a:xfrm rot="0">
            <a:off x="3997857" y="3549026"/>
            <a:ext cx="4774406"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Private Insurance</a:t>
            </a:r>
          </a:p>
        </p:txBody>
      </p:sp>
      <p:sp>
        <p:nvSpPr>
          <p:cNvPr name="TextBox 40" id="40"/>
          <p:cNvSpPr txBox="true"/>
          <p:nvPr/>
        </p:nvSpPr>
        <p:spPr>
          <a:xfrm rot="0">
            <a:off x="12906905" y="3562602"/>
            <a:ext cx="3316537"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Medicaid</a:t>
            </a:r>
          </a:p>
        </p:txBody>
      </p:sp>
      <p:sp>
        <p:nvSpPr>
          <p:cNvPr name="TextBox 41" id="41"/>
          <p:cNvSpPr txBox="true"/>
          <p:nvPr/>
        </p:nvSpPr>
        <p:spPr>
          <a:xfrm rot="0">
            <a:off x="4948217" y="7589807"/>
            <a:ext cx="2779182" cy="725805"/>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Medicare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DAGHGXk34EY</dc:identifier>
  <dcterms:modified xsi:type="dcterms:W3CDTF">2011-08-01T06:04:30Z</dcterms:modified>
  <cp:revision>1</cp:revision>
  <dc:title>NHS Session 1 CG USA</dc:title>
</cp:coreProperties>
</file>