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11"/>
  </p:notesMasterIdLst>
  <p:sldIdLst>
    <p:sldId id="265" r:id="rId3"/>
    <p:sldId id="264" r:id="rId4"/>
    <p:sldId id="277" r:id="rId5"/>
    <p:sldId id="276" r:id="rId6"/>
    <p:sldId id="273" r:id="rId7"/>
    <p:sldId id="270" r:id="rId8"/>
    <p:sldId id="271" r:id="rId9"/>
    <p:sldId id="274" r:id="rId10"/>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A800"/>
    <a:srgbClr val="FFD200"/>
    <a:srgbClr val="FFF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94694"/>
  </p:normalViewPr>
  <p:slideViewPr>
    <p:cSldViewPr snapToGrid="0">
      <p:cViewPr varScale="1">
        <p:scale>
          <a:sx n="95" d="100"/>
          <a:sy n="95" d="100"/>
        </p:scale>
        <p:origin x="4152" y="3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C779A-1C99-42CB-AB90-E9B9F9700599}" type="datetimeFigureOut">
              <a:rPr lang="en-US" smtClean="0"/>
              <a:t>10/3/2025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59A40-A791-43B5-A5BB-032DB3B01C2C}" type="slidenum">
              <a:rPr lang="en-US" smtClean="0"/>
              <a:t>‹#›</a:t>
            </a:fld>
            <a:endParaRPr lang="en-US"/>
          </a:p>
        </p:txBody>
      </p:sp>
    </p:spTree>
    <p:extLst>
      <p:ext uri="{BB962C8B-B14F-4D97-AF65-F5344CB8AC3E}">
        <p14:creationId xmlns:p14="http://schemas.microsoft.com/office/powerpoint/2010/main" val="377513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9A9065-1E6D-46EA-888B-F53ABBB765C1}" type="datetime1">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8" name="Picture 7">
            <a:extLst>
              <a:ext uri="{FF2B5EF4-FFF2-40B4-BE49-F238E27FC236}">
                <a16:creationId xmlns:a16="http://schemas.microsoft.com/office/drawing/2014/main" id="{2ADD0FA0-9DFD-0BEB-5E34-916178C45F47}"/>
              </a:ext>
            </a:extLst>
          </p:cNvPr>
          <p:cNvPicPr>
            <a:picLocks noChangeAspect="1"/>
          </p:cNvPicPr>
          <p:nvPr userDrawn="1"/>
        </p:nvPicPr>
        <p:blipFill>
          <a:blip r:embed="rId2"/>
          <a:stretch>
            <a:fillRect/>
          </a:stretch>
        </p:blipFill>
        <p:spPr>
          <a:xfrm rot="16200000">
            <a:off x="-1184125" y="1184125"/>
            <a:ext cx="10140651" cy="7772401"/>
          </a:xfrm>
          <a:prstGeom prst="rect">
            <a:avLst/>
          </a:prstGeom>
        </p:spPr>
      </p:pic>
    </p:spTree>
    <p:extLst>
      <p:ext uri="{BB962C8B-B14F-4D97-AF65-F5344CB8AC3E}">
        <p14:creationId xmlns:p14="http://schemas.microsoft.com/office/powerpoint/2010/main" val="198004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4E61B24-1124-41FC-A08D-F0B6C1F8298C}" type="datetime1">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405864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5872B-5C08-472B-B13C-2E9A4C13B28A}" type="datetime1">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142381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0B347A-5A68-48FA-86B4-BA3876D88508}" type="datetime1">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849889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8" name="Picture 7" descr="A black and orange rectangle&#10;&#10;AI-generated content may be incorrect.">
            <a:extLst>
              <a:ext uri="{FF2B5EF4-FFF2-40B4-BE49-F238E27FC236}">
                <a16:creationId xmlns:a16="http://schemas.microsoft.com/office/drawing/2014/main" id="{BB23EEC9-EA08-4D08-810D-D73D9F366169}"/>
              </a:ext>
            </a:extLst>
          </p:cNvPr>
          <p:cNvPicPr>
            <a:picLocks noChangeAspect="1"/>
          </p:cNvPicPr>
          <p:nvPr userDrawn="1"/>
        </p:nvPicPr>
        <p:blipFill>
          <a:blip r:embed="rId2"/>
          <a:srcRect l="24227" r="2979"/>
          <a:stretch>
            <a:fillRect/>
          </a:stretch>
        </p:blipFill>
        <p:spPr>
          <a:xfrm rot="16200000">
            <a:off x="-1143000" y="1143000"/>
            <a:ext cx="10058400" cy="7772400"/>
          </a:xfrm>
          <a:prstGeom prst="rect">
            <a:avLst/>
          </a:prstGeom>
        </p:spPr>
      </p:pic>
    </p:spTree>
    <p:extLst>
      <p:ext uri="{BB962C8B-B14F-4D97-AF65-F5344CB8AC3E}">
        <p14:creationId xmlns:p14="http://schemas.microsoft.com/office/powerpoint/2010/main" val="1485423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104430-C2D9-9581-C2BE-BF9BAB3F0B5A}"/>
              </a:ext>
            </a:extLst>
          </p:cNvPr>
          <p:cNvPicPr>
            <a:picLocks noChangeAspect="1"/>
          </p:cNvPicPr>
          <p:nvPr userDrawn="1"/>
        </p:nvPicPr>
        <p:blipFill>
          <a:blip r:embed="rId2"/>
          <a:stretch>
            <a:fillRect/>
          </a:stretch>
        </p:blipFill>
        <p:spPr>
          <a:xfrm rot="16200000">
            <a:off x="2577255" y="-2271881"/>
            <a:ext cx="1179057" cy="6333565"/>
          </a:xfrm>
          <a:prstGeom prst="rect">
            <a:avLst/>
          </a:prstGeom>
        </p:spPr>
      </p:pic>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558414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7" name="Picture 6" descr="A black and orange rectangle&#10;&#10;AI-generated content may be incorrect.">
            <a:extLst>
              <a:ext uri="{FF2B5EF4-FFF2-40B4-BE49-F238E27FC236}">
                <a16:creationId xmlns:a16="http://schemas.microsoft.com/office/drawing/2014/main" id="{9BD00223-B2C7-DD01-A61B-625540F8FD49}"/>
              </a:ext>
            </a:extLst>
          </p:cNvPr>
          <p:cNvPicPr>
            <a:picLocks noChangeAspect="1"/>
          </p:cNvPicPr>
          <p:nvPr userDrawn="1"/>
        </p:nvPicPr>
        <p:blipFill>
          <a:blip r:embed="rId2"/>
          <a:srcRect l="24227" r="2979"/>
          <a:stretch>
            <a:fillRect/>
          </a:stretch>
        </p:blipFill>
        <p:spPr>
          <a:xfrm rot="16200000" flipH="1">
            <a:off x="-1143000" y="1143000"/>
            <a:ext cx="10058400" cy="7772400"/>
          </a:xfrm>
          <a:prstGeom prst="rect">
            <a:avLst/>
          </a:prstGeom>
        </p:spPr>
      </p:pic>
      <p:pic>
        <p:nvPicPr>
          <p:cNvPr id="8" name="Picture 7">
            <a:extLst>
              <a:ext uri="{FF2B5EF4-FFF2-40B4-BE49-F238E27FC236}">
                <a16:creationId xmlns:a16="http://schemas.microsoft.com/office/drawing/2014/main" id="{66612689-789F-9B2C-B1DC-3C048C1F520A}"/>
              </a:ext>
            </a:extLst>
          </p:cNvPr>
          <p:cNvPicPr>
            <a:picLocks noChangeAspect="1"/>
          </p:cNvPicPr>
          <p:nvPr userDrawn="1"/>
        </p:nvPicPr>
        <p:blipFill>
          <a:blip r:embed="rId3"/>
          <a:stretch>
            <a:fillRect/>
          </a:stretch>
        </p:blipFill>
        <p:spPr>
          <a:xfrm rot="16200000">
            <a:off x="2577255" y="-2271881"/>
            <a:ext cx="1179057" cy="6333565"/>
          </a:xfrm>
          <a:prstGeom prst="rect">
            <a:avLst/>
          </a:prstGeom>
        </p:spPr>
      </p:pic>
    </p:spTree>
    <p:extLst>
      <p:ext uri="{BB962C8B-B14F-4D97-AF65-F5344CB8AC3E}">
        <p14:creationId xmlns:p14="http://schemas.microsoft.com/office/powerpoint/2010/main" val="611598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68A0E-2621-5A47-A390-004FAA39D5BF}"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846797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368A0E-2621-5A47-A390-004FAA39D5BF}"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442763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368A0E-2621-5A47-A390-004FAA39D5BF}" type="datetimeFigureOut">
              <a:rPr lang="en-US" smtClean="0"/>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3870351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368A0E-2621-5A47-A390-004FAA39D5BF}" type="datetimeFigureOut">
              <a:rPr lang="en-US" smtClean="0"/>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60451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D07972-3413-4EAC-9BFC-F6E6A31A9F09}" type="datetime1">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8" name="Picture 7">
            <a:extLst>
              <a:ext uri="{FF2B5EF4-FFF2-40B4-BE49-F238E27FC236}">
                <a16:creationId xmlns:a16="http://schemas.microsoft.com/office/drawing/2014/main" id="{4B34A9E5-F78F-4046-D133-9207FCFE17C2}"/>
              </a:ext>
            </a:extLst>
          </p:cNvPr>
          <p:cNvPicPr>
            <a:picLocks noChangeAspect="1"/>
          </p:cNvPicPr>
          <p:nvPr userDrawn="1"/>
        </p:nvPicPr>
        <p:blipFill>
          <a:blip r:embed="rId2"/>
          <a:stretch>
            <a:fillRect/>
          </a:stretch>
        </p:blipFill>
        <p:spPr>
          <a:xfrm>
            <a:off x="0" y="303171"/>
            <a:ext cx="6333566" cy="1179061"/>
          </a:xfrm>
          <a:prstGeom prst="rect">
            <a:avLst/>
          </a:prstGeom>
        </p:spPr>
      </p:pic>
    </p:spTree>
    <p:extLst>
      <p:ext uri="{BB962C8B-B14F-4D97-AF65-F5344CB8AC3E}">
        <p14:creationId xmlns:p14="http://schemas.microsoft.com/office/powerpoint/2010/main" val="2808418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68A0E-2621-5A47-A390-004FAA39D5BF}" type="datetimeFigureOut">
              <a:rPr lang="en-US" smtClean="0"/>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43418-D8AD-AF4C-BCE3-1C69D5B4FDDE}" type="slidenum">
              <a:rPr lang="en-US" smtClean="0"/>
              <a:t>‹#›</a:t>
            </a:fld>
            <a:endParaRPr lang="en-US"/>
          </a:p>
        </p:txBody>
      </p:sp>
      <p:pic>
        <p:nvPicPr>
          <p:cNvPr id="7" name="Picture 6" descr="A person and person holding a can&#10;&#10;AI-generated content may be incorrect.">
            <a:extLst>
              <a:ext uri="{FF2B5EF4-FFF2-40B4-BE49-F238E27FC236}">
                <a16:creationId xmlns:a16="http://schemas.microsoft.com/office/drawing/2014/main" id="{81B14D16-3FA4-9A1F-D0B9-C227AA179AE6}"/>
              </a:ext>
            </a:extLst>
          </p:cNvPr>
          <p:cNvPicPr>
            <a:picLocks noChangeAspect="1"/>
          </p:cNvPicPr>
          <p:nvPr userDrawn="1"/>
        </p:nvPicPr>
        <p:blipFill>
          <a:blip r:embed="rId2"/>
          <a:stretch>
            <a:fillRect/>
          </a:stretch>
        </p:blipFill>
        <p:spPr>
          <a:xfrm>
            <a:off x="0" y="0"/>
            <a:ext cx="7772400" cy="10058400"/>
          </a:xfrm>
          <a:prstGeom prst="rect">
            <a:avLst/>
          </a:prstGeom>
        </p:spPr>
      </p:pic>
      <p:pic>
        <p:nvPicPr>
          <p:cNvPr id="8" name="Picture 7">
            <a:extLst>
              <a:ext uri="{FF2B5EF4-FFF2-40B4-BE49-F238E27FC236}">
                <a16:creationId xmlns:a16="http://schemas.microsoft.com/office/drawing/2014/main" id="{FF49416F-37F8-B148-C0D2-0E58CAC4DF77}"/>
              </a:ext>
            </a:extLst>
          </p:cNvPr>
          <p:cNvPicPr>
            <a:picLocks noChangeAspect="1"/>
          </p:cNvPicPr>
          <p:nvPr userDrawn="1"/>
        </p:nvPicPr>
        <p:blipFill>
          <a:blip r:embed="rId3"/>
          <a:srcRect b="6664"/>
          <a:stretch>
            <a:fillRect/>
          </a:stretch>
        </p:blipFill>
        <p:spPr>
          <a:xfrm rot="16200000">
            <a:off x="3857860" y="-1499670"/>
            <a:ext cx="1917567" cy="5911514"/>
          </a:xfrm>
          <a:prstGeom prst="rect">
            <a:avLst/>
          </a:prstGeom>
        </p:spPr>
      </p:pic>
    </p:spTree>
    <p:extLst>
      <p:ext uri="{BB962C8B-B14F-4D97-AF65-F5344CB8AC3E}">
        <p14:creationId xmlns:p14="http://schemas.microsoft.com/office/powerpoint/2010/main" val="2471991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2368A0E-2621-5A47-A390-004FAA39D5BF}"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3798169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2368A0E-2621-5A47-A390-004FAA39D5BF}"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1542953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872466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88525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9C9D68-3E74-4D07-81FE-BD955E098A79}" type="datetime1">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10" name="Picture 9">
            <a:extLst>
              <a:ext uri="{FF2B5EF4-FFF2-40B4-BE49-F238E27FC236}">
                <a16:creationId xmlns:a16="http://schemas.microsoft.com/office/drawing/2014/main" id="{60575A59-A75F-9225-EA16-8D30928CF581}"/>
              </a:ext>
            </a:extLst>
          </p:cNvPr>
          <p:cNvPicPr>
            <a:picLocks noChangeAspect="1"/>
          </p:cNvPicPr>
          <p:nvPr userDrawn="1"/>
        </p:nvPicPr>
        <p:blipFill>
          <a:blip r:embed="rId2"/>
          <a:stretch>
            <a:fillRect/>
          </a:stretch>
        </p:blipFill>
        <p:spPr>
          <a:xfrm rot="16200000" flipH="1">
            <a:off x="-1143000" y="1143001"/>
            <a:ext cx="10058401" cy="7772400"/>
          </a:xfrm>
          <a:prstGeom prst="rect">
            <a:avLst/>
          </a:prstGeom>
        </p:spPr>
      </p:pic>
      <p:pic>
        <p:nvPicPr>
          <p:cNvPr id="12" name="Picture 11">
            <a:extLst>
              <a:ext uri="{FF2B5EF4-FFF2-40B4-BE49-F238E27FC236}">
                <a16:creationId xmlns:a16="http://schemas.microsoft.com/office/drawing/2014/main" id="{5B41084F-547C-8FC7-339B-969CC7C4A52C}"/>
              </a:ext>
            </a:extLst>
          </p:cNvPr>
          <p:cNvPicPr>
            <a:picLocks noChangeAspect="1"/>
          </p:cNvPicPr>
          <p:nvPr userDrawn="1"/>
        </p:nvPicPr>
        <p:blipFill>
          <a:blip r:embed="rId3"/>
          <a:stretch>
            <a:fillRect/>
          </a:stretch>
        </p:blipFill>
        <p:spPr>
          <a:xfrm>
            <a:off x="0" y="303171"/>
            <a:ext cx="6333566" cy="1179061"/>
          </a:xfrm>
          <a:prstGeom prst="rect">
            <a:avLst/>
          </a:prstGeom>
        </p:spPr>
      </p:pic>
    </p:spTree>
    <p:extLst>
      <p:ext uri="{BB962C8B-B14F-4D97-AF65-F5344CB8AC3E}">
        <p14:creationId xmlns:p14="http://schemas.microsoft.com/office/powerpoint/2010/main" val="343757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E19C41-1911-4017-80DC-FDD93B902503}" type="datetime1">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41977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060513-6DE0-42D8-93AA-C9940B919155}" type="datetime1">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26360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29863-8105-455C-8DCC-C11EC983546C}" type="datetime1">
              <a:rPr lang="en-US" smtClean="0"/>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84861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522CA9-36E7-4F0B-B79F-0ACEB1047EFC}" type="datetime1">
              <a:rPr lang="en-US" smtClean="0"/>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45855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D825B-2379-4909-9F4B-5D07D952ADA7}" type="datetime1">
              <a:rPr lang="en-US" smtClean="0"/>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43418-D8AD-AF4C-BCE3-1C69D5B4FDDE}" type="slidenum">
              <a:rPr lang="en-US" smtClean="0"/>
              <a:t>‹#›</a:t>
            </a:fld>
            <a:endParaRPr lang="en-US"/>
          </a:p>
        </p:txBody>
      </p:sp>
      <p:pic>
        <p:nvPicPr>
          <p:cNvPr id="6" name="Picture 5" descr="A group of people posing for a picture&#10;&#10;AI-generated content may be incorrect.">
            <a:extLst>
              <a:ext uri="{FF2B5EF4-FFF2-40B4-BE49-F238E27FC236}">
                <a16:creationId xmlns:a16="http://schemas.microsoft.com/office/drawing/2014/main" id="{7228FC13-D7A7-2454-F13C-0F6746CD62B3}"/>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11607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FC1EADF-4C44-40D2-952E-EDCB88C34437}" type="datetime1">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359505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C52F07C6-DD97-4C61-84C7-0D1CF9FA5740}" type="datetime1">
              <a:rPr lang="en-US" smtClean="0"/>
              <a:t>10/3/2025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57143418-D8AD-AF4C-BCE3-1C69D5B4FDDE}" type="slidenum">
              <a:rPr lang="en-US" smtClean="0"/>
              <a:t>‹#›</a:t>
            </a:fld>
            <a:endParaRPr lang="en-US"/>
          </a:p>
        </p:txBody>
      </p:sp>
    </p:spTree>
    <p:extLst>
      <p:ext uri="{BB962C8B-B14F-4D97-AF65-F5344CB8AC3E}">
        <p14:creationId xmlns:p14="http://schemas.microsoft.com/office/powerpoint/2010/main" val="414725963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42368A0E-2621-5A47-A390-004FAA39D5BF}" type="datetimeFigureOut">
              <a:rPr lang="en-US" smtClean="0"/>
              <a:t>10/3/2025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57143418-D8AD-AF4C-BCE3-1C69D5B4FDDE}" type="slidenum">
              <a:rPr lang="en-US" smtClean="0"/>
              <a:t>‹#›</a:t>
            </a:fld>
            <a:endParaRPr lang="en-US"/>
          </a:p>
        </p:txBody>
      </p:sp>
    </p:spTree>
    <p:extLst>
      <p:ext uri="{BB962C8B-B14F-4D97-AF65-F5344CB8AC3E}">
        <p14:creationId xmlns:p14="http://schemas.microsoft.com/office/powerpoint/2010/main" val="40681626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2202D-1232-0563-3D0F-9AD83EEAEB9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27595A-DAB6-E922-5A6B-7659226931ED}"/>
              </a:ext>
            </a:extLst>
          </p:cNvPr>
          <p:cNvSpPr txBox="1"/>
          <p:nvPr/>
        </p:nvSpPr>
        <p:spPr>
          <a:xfrm>
            <a:off x="2057401" y="834423"/>
            <a:ext cx="5343524" cy="646331"/>
          </a:xfrm>
          <a:prstGeom prst="rect">
            <a:avLst/>
          </a:prstGeom>
          <a:noFill/>
        </p:spPr>
        <p:txBody>
          <a:bodyPr wrap="square" rtlCol="0">
            <a:spAutoFit/>
          </a:bodyPr>
          <a:lstStyle/>
          <a:p>
            <a:r>
              <a:rPr lang="en-US" sz="3600" b="1" dirty="0">
                <a:latin typeface="Ubuntu" panose="020B0504030602030204" pitchFamily="34" charset="0"/>
              </a:rPr>
              <a:t>Parenting with Purpose</a:t>
            </a:r>
          </a:p>
        </p:txBody>
      </p:sp>
      <p:sp>
        <p:nvSpPr>
          <p:cNvPr id="5" name="TextBox 4">
            <a:extLst>
              <a:ext uri="{FF2B5EF4-FFF2-40B4-BE49-F238E27FC236}">
                <a16:creationId xmlns:a16="http://schemas.microsoft.com/office/drawing/2014/main" id="{B656851B-FE6F-AD39-7B8F-1E1CE6E3DD60}"/>
              </a:ext>
            </a:extLst>
          </p:cNvPr>
          <p:cNvSpPr txBox="1"/>
          <p:nvPr/>
        </p:nvSpPr>
        <p:spPr>
          <a:xfrm>
            <a:off x="2057401" y="1615348"/>
            <a:ext cx="5343524" cy="461665"/>
          </a:xfrm>
          <a:prstGeom prst="rect">
            <a:avLst/>
          </a:prstGeom>
          <a:noFill/>
        </p:spPr>
        <p:txBody>
          <a:bodyPr wrap="square" rtlCol="0">
            <a:spAutoFit/>
          </a:bodyPr>
          <a:lstStyle/>
          <a:p>
            <a:r>
              <a:rPr lang="en-US" sz="2400" dirty="0">
                <a:latin typeface="Ubuntu" panose="020B0504030602030204" pitchFamily="34" charset="0"/>
              </a:rPr>
              <a:t>Topic Guide</a:t>
            </a:r>
          </a:p>
        </p:txBody>
      </p:sp>
      <p:pic>
        <p:nvPicPr>
          <p:cNvPr id="2" name="Picture 1" descr="A logo of a person with arrows&#10;&#10;AI-generated content may be incorrect.">
            <a:extLst>
              <a:ext uri="{FF2B5EF4-FFF2-40B4-BE49-F238E27FC236}">
                <a16:creationId xmlns:a16="http://schemas.microsoft.com/office/drawing/2014/main" id="{E125B9E2-1D31-1AAD-7D24-7194F3B074FE}"/>
              </a:ext>
            </a:extLst>
          </p:cNvPr>
          <p:cNvPicPr>
            <a:picLocks noChangeAspect="1"/>
          </p:cNvPicPr>
          <p:nvPr/>
        </p:nvPicPr>
        <p:blipFill>
          <a:blip r:embed="rId2"/>
          <a:stretch>
            <a:fillRect/>
          </a:stretch>
        </p:blipFill>
        <p:spPr>
          <a:xfrm>
            <a:off x="274411" y="9010211"/>
            <a:ext cx="1962603" cy="859751"/>
          </a:xfrm>
          <a:prstGeom prst="rect">
            <a:avLst/>
          </a:prstGeom>
        </p:spPr>
      </p:pic>
    </p:spTree>
    <p:extLst>
      <p:ext uri="{BB962C8B-B14F-4D97-AF65-F5344CB8AC3E}">
        <p14:creationId xmlns:p14="http://schemas.microsoft.com/office/powerpoint/2010/main" val="159465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5CACD-B60B-3D77-E1B2-D233A0E14D38}"/>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C697F243-667E-4339-10E8-C2C3B144080B}"/>
              </a:ext>
            </a:extLst>
          </p:cNvPr>
          <p:cNvSpPr txBox="1">
            <a:spLocks/>
          </p:cNvSpPr>
          <p:nvPr/>
        </p:nvSpPr>
        <p:spPr>
          <a:xfrm>
            <a:off x="5627585" y="7030712"/>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bg1"/>
                </a:solidFill>
                <a:latin typeface="Ubuntu" panose="020B0504030602030204" pitchFamily="34" charset="0"/>
              </a:rPr>
              <a:t>Slide 8</a:t>
            </a:r>
            <a:endParaRPr lang="en-US" sz="1400" dirty="0">
              <a:solidFill>
                <a:schemeClr val="bg1"/>
              </a:solidFill>
              <a:latin typeface="Ubuntu" panose="020B0504030602030204" pitchFamily="34" charset="0"/>
            </a:endParaRPr>
          </a:p>
        </p:txBody>
      </p:sp>
      <p:sp>
        <p:nvSpPr>
          <p:cNvPr id="3" name="TextBox 2">
            <a:extLst>
              <a:ext uri="{FF2B5EF4-FFF2-40B4-BE49-F238E27FC236}">
                <a16:creationId xmlns:a16="http://schemas.microsoft.com/office/drawing/2014/main" id="{AA8A3E20-6EFD-FFDF-4DCE-B1E071CC8117}"/>
              </a:ext>
            </a:extLst>
          </p:cNvPr>
          <p:cNvSpPr txBox="1"/>
          <p:nvPr/>
        </p:nvSpPr>
        <p:spPr>
          <a:xfrm>
            <a:off x="371910" y="340174"/>
            <a:ext cx="5525969"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Forum at a Glance</a:t>
            </a:r>
          </a:p>
        </p:txBody>
      </p:sp>
      <p:sp>
        <p:nvSpPr>
          <p:cNvPr id="10" name="Title 1">
            <a:extLst>
              <a:ext uri="{FF2B5EF4-FFF2-40B4-BE49-F238E27FC236}">
                <a16:creationId xmlns:a16="http://schemas.microsoft.com/office/drawing/2014/main" id="{A136BD0F-B02C-CB16-9C43-1FCDA5CC489E}"/>
              </a:ext>
            </a:extLst>
          </p:cNvPr>
          <p:cNvSpPr txBox="1">
            <a:spLocks/>
          </p:cNvSpPr>
          <p:nvPr/>
        </p:nvSpPr>
        <p:spPr>
          <a:xfrm>
            <a:off x="371910" y="2092780"/>
            <a:ext cx="6606540" cy="429489"/>
          </a:xfrm>
          <a:prstGeom prst="rect">
            <a:avLst/>
          </a:prstGeom>
        </p:spPr>
        <p:txBody>
          <a:bodyPr>
            <a:normAutofit fontScale="92500" lnSpcReduction="100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800" dirty="0">
                <a:latin typeface="Ubuntu" panose="020B0504030602030204" pitchFamily="34" charset="0"/>
              </a:rPr>
              <a:t>Learning Objectives</a:t>
            </a:r>
          </a:p>
        </p:txBody>
      </p:sp>
      <p:sp>
        <p:nvSpPr>
          <p:cNvPr id="11" name="Subtitle 2">
            <a:extLst>
              <a:ext uri="{FF2B5EF4-FFF2-40B4-BE49-F238E27FC236}">
                <a16:creationId xmlns:a16="http://schemas.microsoft.com/office/drawing/2014/main" id="{EB450186-94DD-C331-C651-076042A098AC}"/>
              </a:ext>
            </a:extLst>
          </p:cNvPr>
          <p:cNvSpPr txBox="1">
            <a:spLocks/>
          </p:cNvSpPr>
          <p:nvPr/>
        </p:nvSpPr>
        <p:spPr>
          <a:xfrm>
            <a:off x="371910" y="2482981"/>
            <a:ext cx="6394647" cy="1421719"/>
          </a:xfrm>
          <a:prstGeom prst="rect">
            <a:avLst/>
          </a:prstGeom>
        </p:spPr>
        <p:txBody>
          <a:bodyPr>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00000"/>
              </a:lnSpc>
              <a:buNone/>
            </a:pPr>
            <a:r>
              <a:rPr lang="en-US" sz="1200" b="1" dirty="0">
                <a:solidFill>
                  <a:srgbClr val="D7A800"/>
                </a:solidFill>
                <a:latin typeface="Ubuntu" panose="020B0504030602030204" pitchFamily="34" charset="0"/>
              </a:rPr>
              <a:t>The aim of this Family Health Forum is to introduce the topic of Parenting with Purpose for families. At the end of this Forum, participants will:</a:t>
            </a:r>
          </a:p>
          <a:p>
            <a:pPr marL="228600" indent="-228600">
              <a:lnSpc>
                <a:spcPct val="100000"/>
              </a:lnSpc>
              <a:buFont typeface="+mj-lt"/>
              <a:buAutoNum type="arabicPeriod"/>
            </a:pPr>
            <a:r>
              <a:rPr lang="en-US" sz="1200" dirty="0">
                <a:latin typeface="Ubuntu" panose="020B0504030602030204" pitchFamily="34" charset="0"/>
              </a:rPr>
              <a:t>understand the importance of building connection and general developmental stages in early years through the teenage years.</a:t>
            </a:r>
          </a:p>
          <a:p>
            <a:pPr marL="228600" indent="-228600">
              <a:lnSpc>
                <a:spcPct val="100000"/>
              </a:lnSpc>
              <a:buFont typeface="+mj-lt"/>
              <a:buAutoNum type="arabicPeriod"/>
            </a:pPr>
            <a:r>
              <a:rPr lang="en-US" sz="1200" dirty="0">
                <a:latin typeface="Ubuntu" panose="020B0504030602030204" pitchFamily="34" charset="0"/>
              </a:rPr>
              <a:t>Practice parent and caregiver stress management</a:t>
            </a:r>
          </a:p>
          <a:p>
            <a:pPr marL="228600" indent="-228600">
              <a:lnSpc>
                <a:spcPct val="100000"/>
              </a:lnSpc>
              <a:buFont typeface="+mj-lt"/>
              <a:buAutoNum type="arabicPeriod"/>
            </a:pPr>
            <a:r>
              <a:rPr lang="en-US" sz="1200" dirty="0">
                <a:latin typeface="Ubuntu" panose="020B0504030602030204" pitchFamily="34" charset="0"/>
              </a:rPr>
              <a:t>Identify introductory strategies for managing challenging behavior.</a:t>
            </a:r>
          </a:p>
          <a:p>
            <a:pPr>
              <a:lnSpc>
                <a:spcPct val="100000"/>
              </a:lnSpc>
            </a:pPr>
            <a:endParaRPr lang="en-US" sz="1200" dirty="0">
              <a:latin typeface="Ubuntu" panose="020B0504030602030204" pitchFamily="34" charset="0"/>
            </a:endParaRPr>
          </a:p>
          <a:p>
            <a:pPr>
              <a:lnSpc>
                <a:spcPct val="100000"/>
              </a:lnSpc>
            </a:pPr>
            <a:endParaRPr lang="en-US" sz="1200" dirty="0">
              <a:latin typeface="Ubuntu" panose="020B0504030602030204" pitchFamily="34" charset="0"/>
            </a:endParaRPr>
          </a:p>
        </p:txBody>
      </p:sp>
      <p:sp>
        <p:nvSpPr>
          <p:cNvPr id="12" name="TextBox 11">
            <a:extLst>
              <a:ext uri="{FF2B5EF4-FFF2-40B4-BE49-F238E27FC236}">
                <a16:creationId xmlns:a16="http://schemas.microsoft.com/office/drawing/2014/main" id="{D3A80918-C40C-6561-D36F-E799A591D4AA}"/>
              </a:ext>
            </a:extLst>
          </p:cNvPr>
          <p:cNvSpPr txBox="1"/>
          <p:nvPr/>
        </p:nvSpPr>
        <p:spPr>
          <a:xfrm>
            <a:off x="371911" y="4492879"/>
            <a:ext cx="6394651" cy="3562898"/>
          </a:xfrm>
          <a:prstGeom prst="rect">
            <a:avLst/>
          </a:prstGeom>
          <a:noFill/>
        </p:spPr>
        <p:txBody>
          <a:bodyPr wrap="square">
            <a:spAutoFit/>
          </a:bodyPr>
          <a:lstStyle/>
          <a:p>
            <a:r>
              <a:rPr lang="en-US" sz="1200" b="1" dirty="0">
                <a:solidFill>
                  <a:srgbClr val="D7A800"/>
                </a:solidFill>
                <a:latin typeface="Ubuntu" panose="020B0504030602030204" pitchFamily="34" charset="0"/>
              </a:rPr>
              <a:t>The following is a general agenda for the Forum and the topics covered. </a:t>
            </a:r>
          </a:p>
          <a:p>
            <a:pPr>
              <a:lnSpc>
                <a:spcPct val="150000"/>
              </a:lnSpc>
            </a:pPr>
            <a:r>
              <a:rPr lang="en-US" sz="1200" b="1" dirty="0">
                <a:solidFill>
                  <a:srgbClr val="D7A800"/>
                </a:solidFill>
                <a:latin typeface="Ubuntu" panose="020B0504030602030204" pitchFamily="34" charset="0"/>
              </a:rPr>
              <a:t>The Forum is estimated to take 1 hour and 30 minutes to complete.</a:t>
            </a:r>
          </a:p>
          <a:p>
            <a:pPr marL="628650" lvl="1" indent="-171450">
              <a:lnSpc>
                <a:spcPct val="150000"/>
              </a:lnSpc>
              <a:buFont typeface="Arial" panose="020B0604020202020204" pitchFamily="34" charset="0"/>
              <a:buChar char="•"/>
            </a:pPr>
            <a:r>
              <a:rPr lang="en-US" sz="1200" dirty="0">
                <a:latin typeface="Ubuntu" panose="020B0504030602030204" pitchFamily="34" charset="0"/>
              </a:rPr>
              <a:t>Overview of Family Health Forums</a:t>
            </a:r>
          </a:p>
          <a:p>
            <a:pPr marL="628650" lvl="1" indent="-171450">
              <a:lnSpc>
                <a:spcPct val="150000"/>
              </a:lnSpc>
              <a:buFont typeface="Arial" panose="020B0604020202020204" pitchFamily="34" charset="0"/>
              <a:buChar char="•"/>
            </a:pPr>
            <a:r>
              <a:rPr lang="en-US" sz="1200" dirty="0">
                <a:latin typeface="Ubuntu" panose="020B0504030602030204" pitchFamily="34" charset="0"/>
              </a:rPr>
              <a:t>Welcome Reflection</a:t>
            </a:r>
          </a:p>
          <a:p>
            <a:pPr marL="628650" lvl="1" indent="-171450">
              <a:lnSpc>
                <a:spcPct val="150000"/>
              </a:lnSpc>
              <a:buFont typeface="Arial" panose="020B0604020202020204" pitchFamily="34" charset="0"/>
              <a:buChar char="•"/>
            </a:pPr>
            <a:r>
              <a:rPr lang="en-US" sz="1200" dirty="0">
                <a:latin typeface="Ubuntu" panose="020B0504030602030204" pitchFamily="34" charset="0"/>
              </a:rPr>
              <a:t>Building Connection (the early years, primary school years, teenage years)</a:t>
            </a:r>
          </a:p>
          <a:p>
            <a:pPr marL="628650" lvl="1" indent="-171450">
              <a:lnSpc>
                <a:spcPct val="150000"/>
              </a:lnSpc>
              <a:buFont typeface="Arial" panose="020B0604020202020204" pitchFamily="34" charset="0"/>
              <a:buChar char="•"/>
            </a:pPr>
            <a:r>
              <a:rPr lang="en-US" sz="1200" dirty="0">
                <a:latin typeface="Ubuntu" panose="020B0504030602030204" pitchFamily="34" charset="0"/>
              </a:rPr>
              <a:t>Action Planning: Building Connection</a:t>
            </a:r>
          </a:p>
          <a:p>
            <a:pPr marL="628650" lvl="1" indent="-171450">
              <a:lnSpc>
                <a:spcPct val="150000"/>
              </a:lnSpc>
              <a:buFont typeface="Arial" panose="020B0604020202020204" pitchFamily="34" charset="0"/>
              <a:buChar char="•"/>
            </a:pPr>
            <a:r>
              <a:rPr lang="en-US" sz="1200" dirty="0">
                <a:latin typeface="Ubuntu" panose="020B0504030602030204" pitchFamily="34" charset="0"/>
              </a:rPr>
              <a:t>Understanding Child Development</a:t>
            </a:r>
          </a:p>
          <a:p>
            <a:pPr marL="628650" lvl="1" indent="-171450">
              <a:lnSpc>
                <a:spcPct val="150000"/>
              </a:lnSpc>
              <a:buFont typeface="Arial" panose="020B0604020202020204" pitchFamily="34" charset="0"/>
              <a:buChar char="•"/>
            </a:pPr>
            <a:r>
              <a:rPr lang="en-US" sz="1200" dirty="0">
                <a:latin typeface="Ubuntu" panose="020B0504030602030204" pitchFamily="34" charset="0"/>
              </a:rPr>
              <a:t>Showing Care</a:t>
            </a:r>
          </a:p>
          <a:p>
            <a:pPr marL="628650" lvl="1" indent="-171450">
              <a:lnSpc>
                <a:spcPct val="150000"/>
              </a:lnSpc>
              <a:buFont typeface="Arial" panose="020B0604020202020204" pitchFamily="34" charset="0"/>
              <a:buChar char="•"/>
            </a:pPr>
            <a:r>
              <a:rPr lang="en-US" sz="1200" dirty="0">
                <a:latin typeface="Ubuntu" panose="020B0504030602030204" pitchFamily="34" charset="0"/>
              </a:rPr>
              <a:t>Reflection: What brings your child joy?</a:t>
            </a:r>
          </a:p>
          <a:p>
            <a:pPr marL="628650" lvl="1" indent="-171450">
              <a:lnSpc>
                <a:spcPct val="150000"/>
              </a:lnSpc>
              <a:buFont typeface="Arial" panose="020B0604020202020204" pitchFamily="34" charset="0"/>
              <a:buChar char="•"/>
            </a:pPr>
            <a:r>
              <a:rPr lang="en-US" sz="1200" dirty="0">
                <a:latin typeface="Ubuntu" panose="020B0504030602030204" pitchFamily="34" charset="0"/>
              </a:rPr>
              <a:t>Self-care for Parents and Caregivers</a:t>
            </a:r>
          </a:p>
          <a:p>
            <a:pPr marL="628650" lvl="1" indent="-171450">
              <a:lnSpc>
                <a:spcPct val="150000"/>
              </a:lnSpc>
              <a:buFont typeface="Arial" panose="020B0604020202020204" pitchFamily="34" charset="0"/>
              <a:buChar char="•"/>
            </a:pPr>
            <a:r>
              <a:rPr lang="en-US" sz="1200" dirty="0">
                <a:latin typeface="Ubuntu" panose="020B0504030602030204" pitchFamily="34" charset="0"/>
              </a:rPr>
              <a:t>Introduction to Challenge Behavior</a:t>
            </a:r>
          </a:p>
          <a:p>
            <a:pPr marL="628650" lvl="1" indent="-171450">
              <a:lnSpc>
                <a:spcPct val="150000"/>
              </a:lnSpc>
              <a:buFont typeface="Arial" panose="020B0604020202020204" pitchFamily="34" charset="0"/>
              <a:buChar char="•"/>
            </a:pPr>
            <a:r>
              <a:rPr lang="en-US" sz="1200" dirty="0">
                <a:latin typeface="Ubuntu" panose="020B0504030602030204" pitchFamily="34" charset="0"/>
              </a:rPr>
              <a:t>Teaching new Skills to Replace Challenging Behavior</a:t>
            </a:r>
          </a:p>
          <a:p>
            <a:pPr marL="628650" lvl="1" indent="-171450">
              <a:lnSpc>
                <a:spcPct val="150000"/>
              </a:lnSpc>
              <a:buFont typeface="Arial" panose="020B0604020202020204" pitchFamily="34" charset="0"/>
              <a:buChar char="•"/>
            </a:pPr>
            <a:r>
              <a:rPr lang="en-US" sz="1200" dirty="0">
                <a:latin typeface="Ubuntu" panose="020B0504030602030204" pitchFamily="34" charset="0"/>
              </a:rPr>
              <a:t>Q&amp;A</a:t>
            </a:r>
          </a:p>
        </p:txBody>
      </p:sp>
      <p:sp>
        <p:nvSpPr>
          <p:cNvPr id="13" name="Title 1">
            <a:extLst>
              <a:ext uri="{FF2B5EF4-FFF2-40B4-BE49-F238E27FC236}">
                <a16:creationId xmlns:a16="http://schemas.microsoft.com/office/drawing/2014/main" id="{27B40784-4CBE-624A-B5A5-BC83A5B41D38}"/>
              </a:ext>
            </a:extLst>
          </p:cNvPr>
          <p:cNvSpPr txBox="1">
            <a:spLocks/>
          </p:cNvSpPr>
          <p:nvPr/>
        </p:nvSpPr>
        <p:spPr>
          <a:xfrm>
            <a:off x="371910" y="3966323"/>
            <a:ext cx="6606540" cy="566352"/>
          </a:xfrm>
          <a:prstGeom prst="rect">
            <a:avLst/>
          </a:prstGeom>
        </p:spPr>
        <p:txBody>
          <a:bodyPr vert="horz" lIns="91440" tIns="45720" rIns="91440" bIns="45720" rtlCol="0" anchor="b">
            <a:normAutofit fontScale="97500"/>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algn="l"/>
            <a:r>
              <a:rPr lang="en-US" sz="2600" dirty="0">
                <a:latin typeface="Ubuntu" panose="020B0504030602030204" pitchFamily="34" charset="0"/>
              </a:rPr>
              <a:t>Agenda</a:t>
            </a:r>
          </a:p>
        </p:txBody>
      </p:sp>
      <p:sp>
        <p:nvSpPr>
          <p:cNvPr id="14" name="TextBox 13">
            <a:extLst>
              <a:ext uri="{FF2B5EF4-FFF2-40B4-BE49-F238E27FC236}">
                <a16:creationId xmlns:a16="http://schemas.microsoft.com/office/drawing/2014/main" id="{7A62D5F4-0589-B805-2CFB-F2B078BDDEAF}"/>
              </a:ext>
            </a:extLst>
          </p:cNvPr>
          <p:cNvSpPr txBox="1"/>
          <p:nvPr/>
        </p:nvSpPr>
        <p:spPr>
          <a:xfrm>
            <a:off x="371915" y="1333123"/>
            <a:ext cx="6394647" cy="608243"/>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7A800"/>
                </a:solidFill>
                <a:effectLst/>
                <a:uLnTx/>
                <a:uFillTx/>
                <a:latin typeface="Ubuntu" panose="020B0504030602030204" pitchFamily="34" charset="0"/>
                <a:ea typeface="+mn-ea"/>
                <a:cs typeface="+mn-cs"/>
              </a:rPr>
              <a:t>This topic guide aligns with the Parenting with Purpose PowerPoint presentation. It </a:t>
            </a:r>
            <a:r>
              <a:rPr lang="en-US" sz="1200" b="1" dirty="0">
                <a:solidFill>
                  <a:srgbClr val="D7A800"/>
                </a:solidFill>
                <a:latin typeface="Ubuntu" panose="020B0504030602030204" pitchFamily="34" charset="0"/>
              </a:rPr>
              <a:t>highlights</a:t>
            </a:r>
            <a:r>
              <a:rPr kumimoji="0" lang="en-US" sz="1200" b="1" i="0" u="none" strike="noStrike" kern="1200" cap="none" spc="0" normalizeH="0" baseline="0" noProof="0" dirty="0">
                <a:ln>
                  <a:noFill/>
                </a:ln>
                <a:solidFill>
                  <a:srgbClr val="D7A800"/>
                </a:solidFill>
                <a:effectLst/>
                <a:uLnTx/>
                <a:uFillTx/>
                <a:latin typeface="Ubuntu" panose="020B0504030602030204" pitchFamily="34" charset="0"/>
                <a:ea typeface="+mn-ea"/>
                <a:cs typeface="+mn-cs"/>
              </a:rPr>
              <a:t> key materials, notes, and resources to support facilitation. </a:t>
            </a:r>
          </a:p>
        </p:txBody>
      </p:sp>
      <p:sp>
        <p:nvSpPr>
          <p:cNvPr id="15" name="Title 1">
            <a:extLst>
              <a:ext uri="{FF2B5EF4-FFF2-40B4-BE49-F238E27FC236}">
                <a16:creationId xmlns:a16="http://schemas.microsoft.com/office/drawing/2014/main" id="{E3828C35-B992-47B2-76F5-DD8397D52F7B}"/>
              </a:ext>
            </a:extLst>
          </p:cNvPr>
          <p:cNvSpPr txBox="1">
            <a:spLocks/>
          </p:cNvSpPr>
          <p:nvPr/>
        </p:nvSpPr>
        <p:spPr>
          <a:xfrm>
            <a:off x="371910" y="8117400"/>
            <a:ext cx="6606540" cy="384097"/>
          </a:xfrm>
          <a:prstGeom prst="rect">
            <a:avLst/>
          </a:prstGeom>
        </p:spPr>
        <p:txBody>
          <a:bodyPr vert="horz" lIns="91440" tIns="45720" rIns="91440" bIns="45720" rtlCol="0" anchor="b">
            <a:no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algn="l"/>
            <a:r>
              <a:rPr lang="en-US" sz="2600" dirty="0">
                <a:latin typeface="Ubuntu" panose="020B0504030602030204" pitchFamily="34" charset="0"/>
              </a:rPr>
              <a:t>Facilitators</a:t>
            </a:r>
          </a:p>
        </p:txBody>
      </p:sp>
      <p:sp>
        <p:nvSpPr>
          <p:cNvPr id="16" name="TextBox 15">
            <a:extLst>
              <a:ext uri="{FF2B5EF4-FFF2-40B4-BE49-F238E27FC236}">
                <a16:creationId xmlns:a16="http://schemas.microsoft.com/office/drawing/2014/main" id="{42DFB157-5B22-0CF0-6086-7858C9BFB755}"/>
              </a:ext>
            </a:extLst>
          </p:cNvPr>
          <p:cNvSpPr txBox="1"/>
          <p:nvPr/>
        </p:nvSpPr>
        <p:spPr>
          <a:xfrm>
            <a:off x="371911" y="8439874"/>
            <a:ext cx="6394651" cy="1439240"/>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7A800"/>
                </a:solidFill>
                <a:effectLst/>
                <a:uLnTx/>
                <a:uFillTx/>
                <a:latin typeface="Ubuntu" panose="020B0504030602030204" pitchFamily="34" charset="0"/>
                <a:ea typeface="+mn-ea"/>
                <a:cs typeface="+mn-cs"/>
              </a:rPr>
              <a:t>Possible facilitators include community partners, coaches, staff, and parents with experience </a:t>
            </a:r>
            <a:r>
              <a:rPr lang="en-US" sz="1200" b="1" dirty="0">
                <a:solidFill>
                  <a:srgbClr val="D7A800"/>
                </a:solidFill>
                <a:latin typeface="Ubuntu" panose="020B0504030602030204" pitchFamily="34" charset="0"/>
              </a:rPr>
              <a:t>supporting families with children’s growth and development, including managing challenging behaviors</a:t>
            </a:r>
            <a:r>
              <a:rPr kumimoji="0" lang="en-US" sz="1200" b="1" i="0" u="none" strike="noStrike" kern="1200" cap="none" spc="0" normalizeH="0" baseline="0" noProof="0" dirty="0">
                <a:ln>
                  <a:noFill/>
                </a:ln>
                <a:solidFill>
                  <a:srgbClr val="D7A800"/>
                </a:solidFill>
                <a:effectLst/>
                <a:uLnTx/>
                <a:uFillTx/>
                <a:latin typeface="Ubuntu" panose="020B0504030602030204" pitchFamily="34" charset="0"/>
                <a:ea typeface="+mn-ea"/>
                <a:cs typeface="+mn-cs"/>
              </a:rPr>
              <a:t>/or working with families of people with intellectual disabilities (ID). Programs may also identify other qualified individuals to lead the Forum.</a:t>
            </a:r>
          </a:p>
        </p:txBody>
      </p:sp>
    </p:spTree>
    <p:extLst>
      <p:ext uri="{BB962C8B-B14F-4D97-AF65-F5344CB8AC3E}">
        <p14:creationId xmlns:p14="http://schemas.microsoft.com/office/powerpoint/2010/main" val="149982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5E9E45-4717-255A-4DFD-9D66EB331C29}"/>
              </a:ext>
            </a:extLst>
          </p:cNvPr>
          <p:cNvSpPr>
            <a:spLocks noGrp="1"/>
          </p:cNvSpPr>
          <p:nvPr>
            <p:ph type="sldNum" sz="quarter" idx="12"/>
          </p:nvPr>
        </p:nvSpPr>
        <p:spPr/>
        <p:txBody>
          <a:bodyPr/>
          <a:lstStyle/>
          <a:p>
            <a:fld id="{57143418-D8AD-AF4C-BCE3-1C69D5B4FDDE}" type="slidenum">
              <a:rPr lang="en-US" smtClean="0"/>
              <a:t>3</a:t>
            </a:fld>
            <a:endParaRPr lang="en-US"/>
          </a:p>
        </p:txBody>
      </p:sp>
      <p:sp>
        <p:nvSpPr>
          <p:cNvPr id="5" name="TextBox 4">
            <a:extLst>
              <a:ext uri="{FF2B5EF4-FFF2-40B4-BE49-F238E27FC236}">
                <a16:creationId xmlns:a16="http://schemas.microsoft.com/office/drawing/2014/main" id="{BBA793BF-E067-EA9E-21DC-2D66E38FAA75}"/>
              </a:ext>
            </a:extLst>
          </p:cNvPr>
          <p:cNvSpPr txBox="1"/>
          <p:nvPr/>
        </p:nvSpPr>
        <p:spPr>
          <a:xfrm>
            <a:off x="143310" y="486586"/>
            <a:ext cx="5525969"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Materials</a:t>
            </a:r>
          </a:p>
        </p:txBody>
      </p:sp>
      <p:sp>
        <p:nvSpPr>
          <p:cNvPr id="6" name="TextBox 5">
            <a:extLst>
              <a:ext uri="{FF2B5EF4-FFF2-40B4-BE49-F238E27FC236}">
                <a16:creationId xmlns:a16="http://schemas.microsoft.com/office/drawing/2014/main" id="{BB9FE091-849A-1E5B-8EBB-F7D66B0E1DD4}"/>
              </a:ext>
            </a:extLst>
          </p:cNvPr>
          <p:cNvSpPr txBox="1"/>
          <p:nvPr/>
        </p:nvSpPr>
        <p:spPr>
          <a:xfrm>
            <a:off x="291459" y="1712135"/>
            <a:ext cx="6366511" cy="1993238"/>
          </a:xfrm>
          <a:prstGeom prst="rect">
            <a:avLst/>
          </a:prstGeom>
          <a:noFill/>
        </p:spPr>
        <p:txBody>
          <a:bodyPr wrap="square">
            <a:spAutoFit/>
          </a:bodyPr>
          <a:lstStyle/>
          <a:p>
            <a:pPr lvl="0">
              <a:lnSpc>
                <a:spcPct val="150000"/>
              </a:lnSpc>
            </a:pPr>
            <a:r>
              <a:rPr lang="en-US" sz="1200" b="1" dirty="0">
                <a:solidFill>
                  <a:srgbClr val="D7A800"/>
                </a:solidFill>
                <a:latin typeface="Ubuntu" panose="020B0504030602030204" pitchFamily="34" charset="0"/>
              </a:rPr>
              <a:t>The following materials will be helpful for facilitation and planning of the Forum:</a:t>
            </a:r>
          </a:p>
          <a:p>
            <a:pPr marL="285750" lvl="0" indent="-285750">
              <a:lnSpc>
                <a:spcPct val="150000"/>
              </a:lnSpc>
              <a:buFont typeface="+mj-lt"/>
              <a:buAutoNum type="arabicPeriod"/>
            </a:pPr>
            <a:r>
              <a:rPr lang="en-US" sz="1200" dirty="0">
                <a:latin typeface="Ubuntu" panose="020B0504030602030204" pitchFamily="34" charset="0"/>
              </a:rPr>
              <a:t>PowerPoint presentation on Parenting with Purpose</a:t>
            </a:r>
          </a:p>
          <a:p>
            <a:pPr marL="285750" lvl="0" indent="-285750">
              <a:lnSpc>
                <a:spcPct val="150000"/>
              </a:lnSpc>
              <a:buFont typeface="+mj-lt"/>
              <a:buAutoNum type="arabicPeriod"/>
            </a:pPr>
            <a:r>
              <a:rPr lang="en-US" sz="1200" dirty="0">
                <a:latin typeface="Ubuntu" panose="020B0504030602030204" pitchFamily="34" charset="0"/>
              </a:rPr>
              <a:t>Printed copies of participant workbook or access to virtual copy</a:t>
            </a:r>
          </a:p>
          <a:p>
            <a:pPr marL="285750" lvl="0" indent="-285750">
              <a:lnSpc>
                <a:spcPct val="150000"/>
              </a:lnSpc>
              <a:buFont typeface="+mj-lt"/>
              <a:buAutoNum type="arabicPeriod"/>
            </a:pPr>
            <a:r>
              <a:rPr lang="en-US" sz="1200" dirty="0">
                <a:latin typeface="Ubuntu" panose="020B0504030602030204" pitchFamily="34" charset="0"/>
              </a:rPr>
              <a:t>Writing/drawing materials</a:t>
            </a:r>
          </a:p>
          <a:p>
            <a:pPr marL="285750" lvl="0" indent="-285750">
              <a:lnSpc>
                <a:spcPct val="150000"/>
              </a:lnSpc>
              <a:buFont typeface="+mj-lt"/>
              <a:buAutoNum type="arabicPeriod"/>
            </a:pPr>
            <a:r>
              <a:rPr lang="en-US" sz="1200" dirty="0">
                <a:latin typeface="Ubuntu" panose="020B0504030602030204" pitchFamily="34" charset="0"/>
              </a:rPr>
              <a:t>Timer/stopwatch to track time spent during activities</a:t>
            </a:r>
          </a:p>
          <a:p>
            <a:pPr marL="285750" lvl="0" indent="-285750">
              <a:lnSpc>
                <a:spcPct val="150000"/>
              </a:lnSpc>
              <a:buFont typeface="+mj-lt"/>
              <a:buAutoNum type="arabicPeriod"/>
            </a:pPr>
            <a:r>
              <a:rPr lang="en-US" sz="1200" dirty="0">
                <a:latin typeface="Ubuntu" panose="020B0504030602030204" pitchFamily="34" charset="0"/>
              </a:rPr>
              <a:t>Ball or item to pass around during introductions</a:t>
            </a:r>
          </a:p>
          <a:p>
            <a:pPr marL="285750" indent="-285750">
              <a:lnSpc>
                <a:spcPct val="150000"/>
              </a:lnSpc>
              <a:buFont typeface="+mj-lt"/>
              <a:buAutoNum type="arabicPeriod"/>
            </a:pPr>
            <a:r>
              <a:rPr lang="en-US" sz="1200" dirty="0">
                <a:latin typeface="Ubuntu" panose="020B0504030602030204" pitchFamily="34" charset="0"/>
              </a:rPr>
              <a:t>Box or basket to collect questions or comments from participants</a:t>
            </a:r>
          </a:p>
        </p:txBody>
      </p:sp>
    </p:spTree>
    <p:extLst>
      <p:ext uri="{BB962C8B-B14F-4D97-AF65-F5344CB8AC3E}">
        <p14:creationId xmlns:p14="http://schemas.microsoft.com/office/powerpoint/2010/main" val="2727958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B387C-892F-FCD2-F9CF-E2673D7E18A3}"/>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A9FA3D70-808A-39D0-728C-EC7B2CC63710}"/>
              </a:ext>
            </a:extLst>
          </p:cNvPr>
          <p:cNvSpPr txBox="1">
            <a:spLocks/>
          </p:cNvSpPr>
          <p:nvPr/>
        </p:nvSpPr>
        <p:spPr>
          <a:xfrm>
            <a:off x="5627585" y="7030712"/>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bg1"/>
                </a:solidFill>
                <a:latin typeface="Ubuntu" panose="020B0504030602030204" pitchFamily="34" charset="0"/>
              </a:rPr>
              <a:t>Slide 8</a:t>
            </a:r>
            <a:endParaRPr lang="en-US" sz="1400" dirty="0">
              <a:solidFill>
                <a:schemeClr val="bg1"/>
              </a:solidFill>
              <a:latin typeface="Ubuntu" panose="020B0504030602030204" pitchFamily="34" charset="0"/>
            </a:endParaRPr>
          </a:p>
        </p:txBody>
      </p:sp>
      <p:sp>
        <p:nvSpPr>
          <p:cNvPr id="3" name="TextBox 2">
            <a:extLst>
              <a:ext uri="{FF2B5EF4-FFF2-40B4-BE49-F238E27FC236}">
                <a16:creationId xmlns:a16="http://schemas.microsoft.com/office/drawing/2014/main" id="{F34D5753-A8F1-441D-D67A-84DBD1FBAB4E}"/>
              </a:ext>
            </a:extLst>
          </p:cNvPr>
          <p:cNvSpPr txBox="1"/>
          <p:nvPr/>
        </p:nvSpPr>
        <p:spPr>
          <a:xfrm>
            <a:off x="371910" y="340174"/>
            <a:ext cx="5525969"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Important Notes</a:t>
            </a:r>
          </a:p>
        </p:txBody>
      </p:sp>
      <p:sp>
        <p:nvSpPr>
          <p:cNvPr id="5" name="Rectangle 19">
            <a:extLst>
              <a:ext uri="{FF2B5EF4-FFF2-40B4-BE49-F238E27FC236}">
                <a16:creationId xmlns:a16="http://schemas.microsoft.com/office/drawing/2014/main" id="{7F912A4C-2D12-32B2-5545-3D4E06385111}"/>
              </a:ext>
            </a:extLst>
          </p:cNvPr>
          <p:cNvSpPr>
            <a:spLocks noChangeArrowheads="1"/>
          </p:cNvSpPr>
          <p:nvPr/>
        </p:nvSpPr>
        <p:spPr bwMode="auto">
          <a:xfrm>
            <a:off x="371910" y="1719053"/>
            <a:ext cx="6117689" cy="63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0" numCol="1" anchor="ctr" anchorCtr="0" compatLnSpc="1">
            <a:prstTxWarp prst="textNoShape">
              <a:avLst/>
            </a:prstTxWarp>
            <a:spAutoFit/>
          </a:bodyPr>
          <a:lstStyle>
            <a:lvl1pPr eaLnBrk="0" fontAlgn="base" hangingPunct="0">
              <a:spcBef>
                <a:spcPct val="0"/>
              </a:spcBef>
              <a:spcAft>
                <a:spcPct val="0"/>
              </a:spcAft>
              <a:tabLst>
                <a:tab pos="406400" algn="l"/>
              </a:tabLst>
              <a:defRPr>
                <a:solidFill>
                  <a:schemeClr val="tx1"/>
                </a:solidFill>
                <a:latin typeface="Arial" panose="020B0604020202020204" pitchFamily="34" charset="0"/>
              </a:defRPr>
            </a:lvl1pPr>
            <a:lvl2pPr eaLnBrk="0" fontAlgn="base" hangingPunct="0">
              <a:spcBef>
                <a:spcPct val="0"/>
              </a:spcBef>
              <a:spcAft>
                <a:spcPct val="0"/>
              </a:spcAft>
              <a:tabLst>
                <a:tab pos="406400" algn="l"/>
              </a:tabLst>
              <a:defRPr>
                <a:solidFill>
                  <a:schemeClr val="tx1"/>
                </a:solidFill>
                <a:latin typeface="Arial" panose="020B0604020202020204" pitchFamily="34" charset="0"/>
              </a:defRPr>
            </a:lvl2pPr>
            <a:lvl3pPr eaLnBrk="0" fontAlgn="base" hangingPunct="0">
              <a:spcBef>
                <a:spcPct val="0"/>
              </a:spcBef>
              <a:spcAft>
                <a:spcPct val="0"/>
              </a:spcAft>
              <a:tabLst>
                <a:tab pos="406400" algn="l"/>
              </a:tabLst>
              <a:defRPr>
                <a:solidFill>
                  <a:schemeClr val="tx1"/>
                </a:solidFill>
                <a:latin typeface="Arial" panose="020B0604020202020204" pitchFamily="34" charset="0"/>
              </a:defRPr>
            </a:lvl3pPr>
            <a:lvl4pPr eaLnBrk="0" fontAlgn="base" hangingPunct="0">
              <a:spcBef>
                <a:spcPct val="0"/>
              </a:spcBef>
              <a:spcAft>
                <a:spcPct val="0"/>
              </a:spcAft>
              <a:tabLst>
                <a:tab pos="406400" algn="l"/>
              </a:tabLst>
              <a:defRPr>
                <a:solidFill>
                  <a:schemeClr val="tx1"/>
                </a:solidFill>
                <a:latin typeface="Arial" panose="020B0604020202020204" pitchFamily="34" charset="0"/>
              </a:defRPr>
            </a:lvl4pPr>
            <a:lvl5pPr eaLnBrk="0" fontAlgn="base" hangingPunct="0">
              <a:spcBef>
                <a:spcPct val="0"/>
              </a:spcBef>
              <a:spcAft>
                <a:spcPct val="0"/>
              </a:spcAft>
              <a:tabLst>
                <a:tab pos="406400" algn="l"/>
              </a:tabLst>
              <a:defRPr>
                <a:solidFill>
                  <a:schemeClr val="tx1"/>
                </a:solidFill>
                <a:latin typeface="Arial" panose="020B0604020202020204" pitchFamily="34" charset="0"/>
              </a:defRPr>
            </a:lvl5pPr>
            <a:lvl6pPr eaLnBrk="0" fontAlgn="base" hangingPunct="0">
              <a:spcBef>
                <a:spcPct val="0"/>
              </a:spcBef>
              <a:spcAft>
                <a:spcPct val="0"/>
              </a:spcAft>
              <a:tabLst>
                <a:tab pos="406400" algn="l"/>
              </a:tabLst>
              <a:defRPr>
                <a:solidFill>
                  <a:schemeClr val="tx1"/>
                </a:solidFill>
                <a:latin typeface="Arial" panose="020B0604020202020204" pitchFamily="34" charset="0"/>
              </a:defRPr>
            </a:lvl6pPr>
            <a:lvl7pPr eaLnBrk="0" fontAlgn="base" hangingPunct="0">
              <a:spcBef>
                <a:spcPct val="0"/>
              </a:spcBef>
              <a:spcAft>
                <a:spcPct val="0"/>
              </a:spcAft>
              <a:tabLst>
                <a:tab pos="406400" algn="l"/>
              </a:tabLst>
              <a:defRPr>
                <a:solidFill>
                  <a:schemeClr val="tx1"/>
                </a:solidFill>
                <a:latin typeface="Arial" panose="020B0604020202020204" pitchFamily="34" charset="0"/>
              </a:defRPr>
            </a:lvl7pPr>
            <a:lvl8pPr eaLnBrk="0" fontAlgn="base" hangingPunct="0">
              <a:spcBef>
                <a:spcPct val="0"/>
              </a:spcBef>
              <a:spcAft>
                <a:spcPct val="0"/>
              </a:spcAft>
              <a:tabLst>
                <a:tab pos="406400" algn="l"/>
              </a:tabLst>
              <a:defRPr>
                <a:solidFill>
                  <a:schemeClr val="tx1"/>
                </a:solidFill>
                <a:latin typeface="Arial" panose="020B0604020202020204" pitchFamily="34" charset="0"/>
              </a:defRPr>
            </a:lvl8pPr>
            <a:lvl9pPr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marL="228600" lvl="0" indent="-228600">
              <a:spcAft>
                <a:spcPts val="600"/>
              </a:spcAft>
              <a:buFont typeface="+mj-lt"/>
              <a:buAutoNum type="arabicPeriod"/>
            </a:pPr>
            <a:r>
              <a:rPr lang="en-US" sz="1200" b="1" dirty="0">
                <a:solidFill>
                  <a:schemeClr val="accent2"/>
                </a:solidFill>
                <a:latin typeface="Ubuntu" panose="020B0504030602030204" pitchFamily="34" charset="0"/>
              </a:rPr>
              <a:t>Review the PowerPoint Presentation in advance:</a:t>
            </a:r>
          </a:p>
          <a:p>
            <a:pPr marL="685800" lvl="1" indent="-228600">
              <a:spcAft>
                <a:spcPts val="1000"/>
              </a:spcAft>
              <a:buFont typeface="Arial" panose="020B0604020202020204" pitchFamily="34" charset="0"/>
              <a:buChar char="•"/>
            </a:pPr>
            <a:r>
              <a:rPr lang="en-US" sz="1200" dirty="0">
                <a:latin typeface="Ubuntu" panose="020B0504030602030204" pitchFamily="34" charset="0"/>
              </a:rPr>
              <a:t>There is a suggested script in the notes section of the presentation. Reviewing it in advance will allow you to be comfortable with the presentation and reduce reading the script. Make wording changes to support the flow of the presentation.</a:t>
            </a:r>
          </a:p>
          <a:p>
            <a:pPr marL="228600" lvl="0" indent="-228600">
              <a:spcAft>
                <a:spcPts val="600"/>
              </a:spcAft>
              <a:buFont typeface="+mj-lt"/>
              <a:buAutoNum type="arabicPeriod"/>
            </a:pPr>
            <a:r>
              <a:rPr lang="en-US" sz="1200" b="1" dirty="0">
                <a:solidFill>
                  <a:schemeClr val="accent2"/>
                </a:solidFill>
                <a:latin typeface="Ubuntu" panose="020B0504030602030204" pitchFamily="34" charset="0"/>
              </a:rPr>
              <a:t>Adaptation of the Forum Materials:</a:t>
            </a:r>
          </a:p>
          <a:p>
            <a:pPr marL="685800" lvl="1" indent="-228600">
              <a:spcAft>
                <a:spcPts val="600"/>
              </a:spcAft>
              <a:buFont typeface="Arial" panose="020B0604020202020204" pitchFamily="34" charset="0"/>
              <a:buChar char="•"/>
            </a:pPr>
            <a:r>
              <a:rPr lang="en-US" sz="1200" dirty="0">
                <a:latin typeface="Ubuntu" panose="020B0504030602030204" pitchFamily="34" charset="0"/>
              </a:rPr>
              <a:t>Include local recommendations and resources for parenting and child development services in your community. You can collaborate with local service providers for this and if possible, also invite them to the Forum</a:t>
            </a:r>
          </a:p>
          <a:p>
            <a:pPr marL="685800" lvl="1" indent="-228600">
              <a:spcAft>
                <a:spcPts val="600"/>
              </a:spcAft>
              <a:buFont typeface="Arial" panose="020B0604020202020204" pitchFamily="34" charset="0"/>
              <a:buChar char="•"/>
            </a:pPr>
            <a:r>
              <a:rPr lang="en-US" sz="1200" dirty="0">
                <a:latin typeface="Ubuntu" panose="020B0504030602030204" pitchFamily="34" charset="0"/>
              </a:rPr>
              <a:t>Adjust the script and images to suit your community and participants.</a:t>
            </a:r>
          </a:p>
          <a:p>
            <a:pPr marL="685800" lvl="1" indent="-228600">
              <a:spcAft>
                <a:spcPts val="600"/>
              </a:spcAft>
              <a:buFont typeface="Arial" panose="020B0604020202020204" pitchFamily="34" charset="0"/>
              <a:buChar char="•"/>
            </a:pPr>
            <a:r>
              <a:rPr lang="en-US" sz="1200" dirty="0">
                <a:latin typeface="Ubuntu" panose="020B0504030602030204" pitchFamily="34" charset="0"/>
              </a:rPr>
              <a:t>Include relevant hands-on activities around parenting and child development.</a:t>
            </a:r>
          </a:p>
          <a:p>
            <a:pPr marL="228600" lvl="0" indent="-228600">
              <a:spcAft>
                <a:spcPts val="600"/>
              </a:spcAft>
              <a:buFont typeface="+mj-lt"/>
              <a:buAutoNum type="arabicPeriod"/>
            </a:pPr>
            <a:r>
              <a:rPr lang="en-US" sz="1200" b="1" dirty="0">
                <a:solidFill>
                  <a:schemeClr val="accent2"/>
                </a:solidFill>
                <a:latin typeface="Ubuntu" panose="020B0504030602030204" pitchFamily="34" charset="0"/>
              </a:rPr>
              <a:t>Encourage engagement, sharing and asking questions:</a:t>
            </a:r>
          </a:p>
          <a:p>
            <a:pPr marL="685800" lvl="1" indent="-228600">
              <a:spcAft>
                <a:spcPts val="600"/>
              </a:spcAft>
              <a:buFont typeface="Arial" panose="020B0604020202020204" pitchFamily="34" charset="0"/>
              <a:buChar char="•"/>
            </a:pPr>
            <a:r>
              <a:rPr lang="en-US" sz="1200" dirty="0">
                <a:latin typeface="Ubuntu" panose="020B0504030602030204" pitchFamily="34" charset="0"/>
              </a:rPr>
              <a:t>For an in-person Forum, you can have optional paper or cards for participants to write/draw their name.</a:t>
            </a:r>
          </a:p>
          <a:p>
            <a:pPr marL="685800" lvl="1" indent="-228600">
              <a:spcAft>
                <a:spcPts val="600"/>
              </a:spcAft>
              <a:buFont typeface="Arial" panose="020B0604020202020204" pitchFamily="34" charset="0"/>
              <a:buChar char="•"/>
            </a:pPr>
            <a:r>
              <a:rPr lang="en-US" sz="1200" dirty="0">
                <a:latin typeface="Ubuntu" panose="020B0504030602030204" pitchFamily="34" charset="0"/>
              </a:rPr>
              <a:t>During discussions, allow time for participants to share their personal experiences. Facilitators can encourage discussions by sharing their experiences first.</a:t>
            </a:r>
          </a:p>
          <a:p>
            <a:pPr marL="685800" lvl="1" indent="-228600">
              <a:spcAft>
                <a:spcPts val="1000"/>
              </a:spcAft>
              <a:buFont typeface="Arial" panose="020B0604020202020204" pitchFamily="34" charset="0"/>
              <a:buChar char="•"/>
            </a:pPr>
            <a:r>
              <a:rPr lang="en-US" sz="1200" dirty="0">
                <a:latin typeface="Ubuntu" panose="020B0504030602030204" pitchFamily="34" charset="0"/>
              </a:rPr>
              <a:t>Make time or be available for participants to ask questions to further support families after the Forum.</a:t>
            </a:r>
          </a:p>
          <a:p>
            <a:pPr lvl="0">
              <a:spcAft>
                <a:spcPts val="600"/>
              </a:spcAft>
            </a:pPr>
            <a:r>
              <a:rPr lang="en-US" sz="1200" b="1" dirty="0">
                <a:solidFill>
                  <a:schemeClr val="accent2"/>
                </a:solidFill>
                <a:latin typeface="Ubuntu" panose="020B0504030602030204" pitchFamily="34" charset="0"/>
              </a:rPr>
              <a:t>4.   Responding to Questions:</a:t>
            </a:r>
          </a:p>
          <a:p>
            <a:pPr marL="685800" lvl="1" indent="-228600">
              <a:spcAft>
                <a:spcPts val="0"/>
              </a:spcAft>
              <a:buFont typeface="Arial" panose="020B0604020202020204" pitchFamily="34" charset="0"/>
              <a:buChar char="•"/>
            </a:pPr>
            <a:r>
              <a:rPr lang="en-US" sz="1200" dirty="0">
                <a:latin typeface="Ubuntu" panose="020B0504030602030204" pitchFamily="34" charset="0"/>
              </a:rPr>
              <a:t>Do your best to fully answer the questions. If someone in the group has a helpful experience, invite them to share.</a:t>
            </a:r>
          </a:p>
          <a:p>
            <a:pPr marL="685800" lvl="1" indent="-228600">
              <a:spcAft>
                <a:spcPts val="0"/>
              </a:spcAft>
              <a:buFont typeface="Arial" panose="020B0604020202020204" pitchFamily="34" charset="0"/>
              <a:buChar char="•"/>
            </a:pPr>
            <a:r>
              <a:rPr lang="en-US" sz="1200" dirty="0">
                <a:latin typeface="Ubuntu" panose="020B0504030602030204" pitchFamily="34" charset="0"/>
              </a:rPr>
              <a:t>Leverage community partners or topic experts to help answer questions.</a:t>
            </a:r>
          </a:p>
          <a:p>
            <a:pPr marL="685800" lvl="1" indent="-228600">
              <a:spcAft>
                <a:spcPts val="0"/>
              </a:spcAft>
              <a:buFont typeface="Arial" panose="020B0604020202020204" pitchFamily="34" charset="0"/>
              <a:buChar char="•"/>
            </a:pPr>
            <a:r>
              <a:rPr lang="en-US" sz="1200" dirty="0">
                <a:latin typeface="Ubuntu" panose="020B0504030602030204" pitchFamily="34" charset="0"/>
              </a:rPr>
              <a:t>If you’re unable to answer any questions, refer to a community partners or expert when feasible, or notate the question and follow up with an answer as soon as possible.</a:t>
            </a:r>
          </a:p>
          <a:p>
            <a:pPr marL="685800" lvl="1" indent="-228600">
              <a:spcAft>
                <a:spcPts val="1000"/>
              </a:spcAft>
              <a:buFont typeface="Arial" panose="020B0604020202020204" pitchFamily="34" charset="0"/>
              <a:buChar char="•"/>
            </a:pPr>
            <a:endParaRPr lang="en-US" sz="1200" dirty="0">
              <a:latin typeface="Ubuntu" panose="020B0504030602030204" pitchFamily="34" charset="0"/>
            </a:endParaRPr>
          </a:p>
          <a:p>
            <a:pPr lvl="1">
              <a:spcAft>
                <a:spcPts val="1000"/>
              </a:spcAft>
            </a:pPr>
            <a:endParaRPr lang="en-US" sz="1200" dirty="0">
              <a:latin typeface="Ubuntu" panose="020B0504030602030204" pitchFamily="34" charset="0"/>
            </a:endParaRPr>
          </a:p>
        </p:txBody>
      </p:sp>
    </p:spTree>
    <p:extLst>
      <p:ext uri="{BB962C8B-B14F-4D97-AF65-F5344CB8AC3E}">
        <p14:creationId xmlns:p14="http://schemas.microsoft.com/office/powerpoint/2010/main" val="2139327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6E544-27C0-A8DA-FB04-5F9B4E8AE854}"/>
            </a:ext>
          </a:extLst>
        </p:cNvPr>
        <p:cNvGrpSpPr/>
        <p:nvPr/>
      </p:nvGrpSpPr>
      <p:grpSpPr>
        <a:xfrm>
          <a:off x="0" y="0"/>
          <a:ext cx="0" cy="0"/>
          <a:chOff x="0" y="0"/>
          <a:chExt cx="0" cy="0"/>
        </a:xfrm>
      </p:grpSpPr>
      <p:sp>
        <p:nvSpPr>
          <p:cNvPr id="64" name="Title 1">
            <a:extLst>
              <a:ext uri="{FF2B5EF4-FFF2-40B4-BE49-F238E27FC236}">
                <a16:creationId xmlns:a16="http://schemas.microsoft.com/office/drawing/2014/main" id="{41867191-1BBE-3F19-3E55-7EC1312BE4F7}"/>
              </a:ext>
            </a:extLst>
          </p:cNvPr>
          <p:cNvSpPr txBox="1">
            <a:spLocks/>
          </p:cNvSpPr>
          <p:nvPr/>
        </p:nvSpPr>
        <p:spPr>
          <a:xfrm>
            <a:off x="560644" y="41564"/>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Helpful Resources</a:t>
            </a:r>
            <a:endParaRPr lang="en-US" dirty="0">
              <a:solidFill>
                <a:schemeClr val="bg1"/>
              </a:solidFill>
              <a:latin typeface="Ubuntu" panose="020B0504030602030204" pitchFamily="34" charset="0"/>
            </a:endParaRPr>
          </a:p>
        </p:txBody>
      </p:sp>
      <p:graphicFrame>
        <p:nvGraphicFramePr>
          <p:cNvPr id="9" name="Table 8">
            <a:extLst>
              <a:ext uri="{FF2B5EF4-FFF2-40B4-BE49-F238E27FC236}">
                <a16:creationId xmlns:a16="http://schemas.microsoft.com/office/drawing/2014/main" id="{EB981C12-98B5-370C-FD0C-88DF3D7A4A56}"/>
              </a:ext>
            </a:extLst>
          </p:cNvPr>
          <p:cNvGraphicFramePr>
            <a:graphicFrameLocks noGrp="1"/>
          </p:cNvGraphicFramePr>
          <p:nvPr>
            <p:extLst>
              <p:ext uri="{D42A27DB-BD31-4B8C-83A1-F6EECF244321}">
                <p14:modId xmlns:p14="http://schemas.microsoft.com/office/powerpoint/2010/main" val="4230712314"/>
              </p:ext>
            </p:extLst>
          </p:nvPr>
        </p:nvGraphicFramePr>
        <p:xfrm>
          <a:off x="206375" y="2375924"/>
          <a:ext cx="7309486" cy="7110818"/>
        </p:xfrm>
        <a:graphic>
          <a:graphicData uri="http://schemas.openxmlformats.org/drawingml/2006/table">
            <a:tbl>
              <a:tblPr firstRow="1" bandRow="1">
                <a:tableStyleId>{5C22544A-7EE6-4342-B048-85BDC9FD1C3A}</a:tableStyleId>
              </a:tblPr>
              <a:tblGrid>
                <a:gridCol w="1845621">
                  <a:extLst>
                    <a:ext uri="{9D8B030D-6E8A-4147-A177-3AD203B41FA5}">
                      <a16:colId xmlns:a16="http://schemas.microsoft.com/office/drawing/2014/main" val="853421377"/>
                    </a:ext>
                  </a:extLst>
                </a:gridCol>
                <a:gridCol w="3663370">
                  <a:extLst>
                    <a:ext uri="{9D8B030D-6E8A-4147-A177-3AD203B41FA5}">
                      <a16:colId xmlns:a16="http://schemas.microsoft.com/office/drawing/2014/main" val="1429585388"/>
                    </a:ext>
                  </a:extLst>
                </a:gridCol>
                <a:gridCol w="1800495">
                  <a:extLst>
                    <a:ext uri="{9D8B030D-6E8A-4147-A177-3AD203B41FA5}">
                      <a16:colId xmlns:a16="http://schemas.microsoft.com/office/drawing/2014/main" val="3630359548"/>
                    </a:ext>
                  </a:extLst>
                </a:gridCol>
              </a:tblGrid>
              <a:tr h="1939886">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30" b="1" kern="1200" dirty="0">
                          <a:solidFill>
                            <a:schemeClr val="tx1"/>
                          </a:solidFill>
                          <a:effectLst/>
                          <a:latin typeface="+mn-lt"/>
                          <a:ea typeface="+mn-ea"/>
                          <a:cs typeface="+mn-cs"/>
                        </a:rPr>
                        <a:t>Special Olympics Young Athletes App</a:t>
                      </a:r>
                    </a:p>
                    <a:p>
                      <a:r>
                        <a:rPr lang="en-US" sz="1530" b="1" kern="1200" dirty="0">
                          <a:solidFill>
                            <a:schemeClr val="tx1"/>
                          </a:solidFill>
                          <a:effectLst/>
                          <a:latin typeface="+mn-lt"/>
                          <a:ea typeface="+mn-ea"/>
                          <a:cs typeface="+mn-cs"/>
                        </a:rPr>
                        <a:t> </a:t>
                      </a:r>
                    </a:p>
                    <a:p>
                      <a:r>
                        <a:rPr lang="en-US" sz="1530" b="0" i="1" kern="1200" dirty="0">
                          <a:solidFill>
                            <a:schemeClr val="tx1"/>
                          </a:solidFill>
                          <a:effectLst/>
                          <a:latin typeface="+mn-lt"/>
                          <a:ea typeface="+mn-ea"/>
                          <a:cs typeface="+mn-cs"/>
                        </a:rPr>
                        <a:t>Special Olympics App offering activities, resources and connections to support families of young children with and without intellectual disabilities. </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942615"/>
                  </a:ext>
                </a:extLst>
              </a:tr>
              <a:tr h="1477577">
                <a:tc>
                  <a:txBody>
                    <a:bodyPr/>
                    <a:lstStyle/>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30" b="1" kern="1200" dirty="0">
                          <a:solidFill>
                            <a:schemeClr val="dk1"/>
                          </a:solidFill>
                          <a:effectLst/>
                          <a:latin typeface="+mn-lt"/>
                          <a:ea typeface="+mn-ea"/>
                          <a:cs typeface="+mn-cs"/>
                        </a:rPr>
                        <a:t>Fitness Through Sport Playbook</a:t>
                      </a:r>
                      <a:endParaRPr lang="en-US" sz="1530" kern="1200" dirty="0">
                        <a:solidFill>
                          <a:schemeClr val="dk1"/>
                        </a:solidFill>
                        <a:effectLst/>
                        <a:latin typeface="+mn-lt"/>
                        <a:ea typeface="+mn-ea"/>
                        <a:cs typeface="+mn-cs"/>
                      </a:endParaRPr>
                    </a:p>
                    <a:p>
                      <a:r>
                        <a:rPr lang="en-US" sz="1530" b="1" kern="1200" dirty="0">
                          <a:solidFill>
                            <a:schemeClr val="dk1"/>
                          </a:solidFill>
                          <a:effectLst/>
                          <a:latin typeface="+mn-lt"/>
                          <a:ea typeface="+mn-ea"/>
                          <a:cs typeface="+mn-cs"/>
                        </a:rPr>
                        <a:t> </a:t>
                      </a:r>
                      <a:endParaRPr lang="en-US" sz="1530" kern="1200" dirty="0">
                        <a:solidFill>
                          <a:schemeClr val="dk1"/>
                        </a:solidFill>
                        <a:effectLst/>
                        <a:latin typeface="+mn-lt"/>
                        <a:ea typeface="+mn-ea"/>
                        <a:cs typeface="+mn-cs"/>
                      </a:endParaRPr>
                    </a:p>
                    <a:p>
                      <a:r>
                        <a:rPr lang="en-US" sz="1530" i="1" kern="1200" dirty="0">
                          <a:solidFill>
                            <a:schemeClr val="dk1"/>
                          </a:solidFill>
                          <a:effectLst/>
                          <a:latin typeface="+mn-lt"/>
                          <a:ea typeface="+mn-ea"/>
                          <a:cs typeface="+mn-cs"/>
                        </a:rPr>
                        <a:t>Provides strategies for fitness programming and tools for creating healthy habits</a:t>
                      </a:r>
                      <a:endParaRPr lang="en-US" sz="1530" kern="1200" dirty="0">
                        <a:solidFill>
                          <a:schemeClr val="dk1"/>
                        </a:solidFill>
                        <a:effectLst/>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579461"/>
                  </a:ext>
                </a:extLst>
              </a:tr>
              <a:tr h="170873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30" b="1" kern="1200" dirty="0">
                          <a:solidFill>
                            <a:schemeClr val="dk1"/>
                          </a:solidFill>
                          <a:effectLst/>
                          <a:latin typeface="+mn-lt"/>
                          <a:ea typeface="+mn-ea"/>
                          <a:cs typeface="+mn-cs"/>
                        </a:rPr>
                        <a:t>Strong Minds family tip sheet &amp; calendar </a:t>
                      </a:r>
                      <a:endParaRPr lang="en-US" sz="1530" kern="1200" dirty="0">
                        <a:solidFill>
                          <a:schemeClr val="dk1"/>
                        </a:solidFill>
                        <a:effectLst/>
                        <a:latin typeface="+mn-lt"/>
                        <a:ea typeface="+mn-ea"/>
                        <a:cs typeface="+mn-cs"/>
                      </a:endParaRPr>
                    </a:p>
                    <a:p>
                      <a:r>
                        <a:rPr lang="en-US" sz="1530" kern="1200" dirty="0">
                          <a:solidFill>
                            <a:schemeClr val="dk1"/>
                          </a:solidFill>
                          <a:effectLst/>
                          <a:latin typeface="+mn-lt"/>
                          <a:ea typeface="+mn-ea"/>
                          <a:cs typeface="+mn-cs"/>
                        </a:rPr>
                        <a:t> </a:t>
                      </a:r>
                    </a:p>
                    <a:p>
                      <a:r>
                        <a:rPr lang="en-US" sz="1530" i="1" kern="1200" dirty="0">
                          <a:solidFill>
                            <a:schemeClr val="dk1"/>
                          </a:solidFill>
                          <a:effectLst/>
                          <a:latin typeface="+mn-lt"/>
                          <a:ea typeface="+mn-ea"/>
                          <a:cs typeface="+mn-cs"/>
                        </a:rPr>
                        <a:t>Strong Minds resources offer tips and ideas about ways to de-stress, have fun, and integrate healthy living choices into day-to-day lives.</a:t>
                      </a:r>
                      <a:endParaRPr lang="en-US" sz="153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343620"/>
                  </a:ext>
                </a:extLst>
              </a:tr>
              <a:tr h="193988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30" b="1" kern="1200" dirty="0">
                          <a:solidFill>
                            <a:schemeClr val="dk1"/>
                          </a:solidFill>
                          <a:effectLst/>
                          <a:latin typeface="+mn-lt"/>
                          <a:ea typeface="+mn-ea"/>
                          <a:cs typeface="+mn-cs"/>
                        </a:rPr>
                        <a:t>Healthy Start</a:t>
                      </a:r>
                      <a:endParaRPr lang="en-US" sz="1530" kern="1200" dirty="0">
                        <a:solidFill>
                          <a:schemeClr val="dk1"/>
                        </a:solidFill>
                        <a:effectLst/>
                        <a:latin typeface="+mn-lt"/>
                        <a:ea typeface="+mn-ea"/>
                        <a:cs typeface="+mn-cs"/>
                      </a:endParaRPr>
                    </a:p>
                    <a:p>
                      <a:r>
                        <a:rPr lang="en-US" sz="1530" b="1" kern="1200" dirty="0">
                          <a:solidFill>
                            <a:schemeClr val="dk1"/>
                          </a:solidFill>
                          <a:effectLst/>
                          <a:latin typeface="+mn-lt"/>
                          <a:ea typeface="+mn-ea"/>
                          <a:cs typeface="+mn-cs"/>
                        </a:rPr>
                        <a:t> </a:t>
                      </a:r>
                      <a:endParaRPr lang="en-US" sz="1530" kern="1200" dirty="0">
                        <a:solidFill>
                          <a:schemeClr val="dk1"/>
                        </a:solidFill>
                        <a:effectLst/>
                        <a:latin typeface="+mn-lt"/>
                        <a:ea typeface="+mn-ea"/>
                        <a:cs typeface="+mn-cs"/>
                      </a:endParaRPr>
                    </a:p>
                    <a:p>
                      <a:r>
                        <a:rPr lang="en-US" sz="1530" i="1" kern="1200" dirty="0">
                          <a:solidFill>
                            <a:schemeClr val="dk1"/>
                          </a:solidFill>
                          <a:effectLst/>
                          <a:latin typeface="+mn-lt"/>
                          <a:ea typeface="+mn-ea"/>
                          <a:cs typeface="+mn-cs"/>
                        </a:rPr>
                        <a:t>A comprehensive guide for parents and caregivers to support the health and development of their children with intellectual disabilities and developmental delays.</a:t>
                      </a:r>
                      <a:endParaRPr lang="en-US" sz="1530" kern="1200" dirty="0">
                        <a:solidFill>
                          <a:schemeClr val="dk1"/>
                        </a:solidFill>
                        <a:effectLst/>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5743951"/>
                  </a:ext>
                </a:extLst>
              </a:tr>
            </a:tbl>
          </a:graphicData>
        </a:graphic>
      </p:graphicFrame>
      <p:grpSp>
        <p:nvGrpSpPr>
          <p:cNvPr id="22" name="Group 21">
            <a:extLst>
              <a:ext uri="{FF2B5EF4-FFF2-40B4-BE49-F238E27FC236}">
                <a16:creationId xmlns:a16="http://schemas.microsoft.com/office/drawing/2014/main" id="{645C88C0-6D18-4472-BB1A-AC217EF3E7BB}"/>
              </a:ext>
            </a:extLst>
          </p:cNvPr>
          <p:cNvGrpSpPr/>
          <p:nvPr/>
        </p:nvGrpSpPr>
        <p:grpSpPr>
          <a:xfrm>
            <a:off x="379731" y="2873072"/>
            <a:ext cx="6787453" cy="6226173"/>
            <a:chOff x="420053" y="2097184"/>
            <a:chExt cx="6787453" cy="6226173"/>
          </a:xfrm>
        </p:grpSpPr>
        <p:pic>
          <p:nvPicPr>
            <p:cNvPr id="7" name="Picture 6" descr="A logo of a person with a circle&#10;&#10;AI-generated content may be incorrect.">
              <a:extLst>
                <a:ext uri="{FF2B5EF4-FFF2-40B4-BE49-F238E27FC236}">
                  <a16:creationId xmlns:a16="http://schemas.microsoft.com/office/drawing/2014/main" id="{480DDFBB-4455-641A-D6E1-19ACEC8A47AF}"/>
                </a:ext>
              </a:extLst>
            </p:cNvPr>
            <p:cNvPicPr>
              <a:picLocks noChangeAspect="1"/>
            </p:cNvPicPr>
            <p:nvPr/>
          </p:nvPicPr>
          <p:blipFill>
            <a:blip r:embed="rId2" cstate="print">
              <a:extLst>
                <a:ext uri="{28A0092B-C50C-407E-A947-70E740481C1C}">
                  <a14:useLocalDpi xmlns:a14="http://schemas.microsoft.com/office/drawing/2010/main" val="0"/>
                </a:ext>
              </a:extLst>
            </a:blip>
            <a:srcRect l="2353" t="4160" r="52060" b="4705"/>
            <a:stretch>
              <a:fillRect/>
            </a:stretch>
          </p:blipFill>
          <p:spPr>
            <a:xfrm>
              <a:off x="606642" y="2097184"/>
              <a:ext cx="1104900" cy="1071880"/>
            </a:xfrm>
            <a:prstGeom prst="rect">
              <a:avLst/>
            </a:prstGeom>
          </p:spPr>
        </p:pic>
        <p:pic>
          <p:nvPicPr>
            <p:cNvPr id="13" name="Picture 12">
              <a:extLst>
                <a:ext uri="{FF2B5EF4-FFF2-40B4-BE49-F238E27FC236}">
                  <a16:creationId xmlns:a16="http://schemas.microsoft.com/office/drawing/2014/main" id="{2D4277CE-26AC-339E-9874-134A6818C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799" y="2140999"/>
              <a:ext cx="984250" cy="984250"/>
            </a:xfrm>
            <a:prstGeom prst="rect">
              <a:avLst/>
            </a:prstGeom>
          </p:spPr>
        </p:pic>
        <p:pic>
          <p:nvPicPr>
            <p:cNvPr id="14" name="Picture 13" descr="A person holding a clipboard&#10;&#10;AI-generated content may be incorrect.">
              <a:extLst>
                <a:ext uri="{FF2B5EF4-FFF2-40B4-BE49-F238E27FC236}">
                  <a16:creationId xmlns:a16="http://schemas.microsoft.com/office/drawing/2014/main" id="{57C9C679-772A-F202-029F-CB05D8C38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974" y="3726262"/>
              <a:ext cx="1470025" cy="1091618"/>
            </a:xfrm>
            <a:prstGeom prst="rect">
              <a:avLst/>
            </a:prstGeom>
          </p:spPr>
        </p:pic>
        <p:pic>
          <p:nvPicPr>
            <p:cNvPr id="16" name="Picture 15" descr="A blue circle with a white head and a heart in the middle&#10;&#10;AI-generated content may be incorrect.">
              <a:extLst>
                <a:ext uri="{FF2B5EF4-FFF2-40B4-BE49-F238E27FC236}">
                  <a16:creationId xmlns:a16="http://schemas.microsoft.com/office/drawing/2014/main" id="{03A01D7B-8B74-0895-5E71-24AD4043E8D0}"/>
                </a:ext>
              </a:extLst>
            </p:cNvPr>
            <p:cNvPicPr>
              <a:picLocks noChangeAspect="1"/>
            </p:cNvPicPr>
            <p:nvPr/>
          </p:nvPicPr>
          <p:blipFill>
            <a:blip r:embed="rId5" cstate="print">
              <a:extLst>
                <a:ext uri="{28A0092B-C50C-407E-A947-70E740481C1C}">
                  <a14:useLocalDpi xmlns:a14="http://schemas.microsoft.com/office/drawing/2010/main" val="0"/>
                </a:ext>
              </a:extLst>
            </a:blip>
            <a:srcRect l="5493" t="3982" b="3982"/>
            <a:stretch>
              <a:fillRect/>
            </a:stretch>
          </p:blipFill>
          <p:spPr>
            <a:xfrm>
              <a:off x="420053" y="5240521"/>
              <a:ext cx="1280794" cy="1199435"/>
            </a:xfrm>
            <a:prstGeom prst="rect">
              <a:avLst/>
            </a:prstGeom>
          </p:spPr>
        </p:pic>
        <p:pic>
          <p:nvPicPr>
            <p:cNvPr id="17" name="Picture 16">
              <a:extLst>
                <a:ext uri="{FF2B5EF4-FFF2-40B4-BE49-F238E27FC236}">
                  <a16:creationId xmlns:a16="http://schemas.microsoft.com/office/drawing/2014/main" id="{88F6ABBC-C6F0-F836-6FA6-A6AA5D18D6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7150" y="3726262"/>
              <a:ext cx="1048385" cy="1048385"/>
            </a:xfrm>
            <a:prstGeom prst="rect">
              <a:avLst/>
            </a:prstGeom>
          </p:spPr>
        </p:pic>
        <p:pic>
          <p:nvPicPr>
            <p:cNvPr id="18" name="Picture 17">
              <a:extLst>
                <a:ext uri="{FF2B5EF4-FFF2-40B4-BE49-F238E27FC236}">
                  <a16:creationId xmlns:a16="http://schemas.microsoft.com/office/drawing/2014/main" id="{4B295497-2534-53DD-F4BA-9338082F25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8476" y="5310926"/>
              <a:ext cx="1129030" cy="1129030"/>
            </a:xfrm>
            <a:prstGeom prst="rect">
              <a:avLst/>
            </a:prstGeom>
          </p:spPr>
        </p:pic>
        <p:pic>
          <p:nvPicPr>
            <p:cNvPr id="19" name="Picture 18" descr="A young child smiling with a yellow hexagon&#10;&#10;AI-generated content may be incorrect.">
              <a:extLst>
                <a:ext uri="{FF2B5EF4-FFF2-40B4-BE49-F238E27FC236}">
                  <a16:creationId xmlns:a16="http://schemas.microsoft.com/office/drawing/2014/main" id="{7340877B-BBA6-1400-AB3F-D02F8E67C54E}"/>
                </a:ext>
              </a:extLst>
            </p:cNvPr>
            <p:cNvPicPr>
              <a:picLocks noChangeAspect="1"/>
            </p:cNvPicPr>
            <p:nvPr/>
          </p:nvPicPr>
          <p:blipFill>
            <a:blip r:embed="rId8" cstate="print">
              <a:extLst>
                <a:ext uri="{28A0092B-C50C-407E-A947-70E740481C1C}">
                  <a14:useLocalDpi xmlns:a14="http://schemas.microsoft.com/office/drawing/2010/main" val="0"/>
                </a:ext>
              </a:extLst>
            </a:blip>
            <a:srcRect l="4915" t="3742"/>
            <a:stretch>
              <a:fillRect/>
            </a:stretch>
          </p:blipFill>
          <p:spPr>
            <a:xfrm>
              <a:off x="441959" y="7165752"/>
              <a:ext cx="1463040" cy="1157605"/>
            </a:xfrm>
            <a:prstGeom prst="rect">
              <a:avLst/>
            </a:prstGeom>
          </p:spPr>
        </p:pic>
        <p:pic>
          <p:nvPicPr>
            <p:cNvPr id="20" name="Picture 19">
              <a:extLst>
                <a:ext uri="{FF2B5EF4-FFF2-40B4-BE49-F238E27FC236}">
                  <a16:creationId xmlns:a16="http://schemas.microsoft.com/office/drawing/2014/main" id="{423F690B-6EF7-6406-8680-3873C42240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62284" y="7195914"/>
              <a:ext cx="1097280" cy="1097280"/>
            </a:xfrm>
            <a:prstGeom prst="rect">
              <a:avLst/>
            </a:prstGeom>
          </p:spPr>
        </p:pic>
      </p:grpSp>
      <p:sp>
        <p:nvSpPr>
          <p:cNvPr id="24" name="TextBox 23">
            <a:extLst>
              <a:ext uri="{FF2B5EF4-FFF2-40B4-BE49-F238E27FC236}">
                <a16:creationId xmlns:a16="http://schemas.microsoft.com/office/drawing/2014/main" id="{799615E0-762A-2B29-9902-BFC54D72CA5F}"/>
              </a:ext>
            </a:extLst>
          </p:cNvPr>
          <p:cNvSpPr txBox="1"/>
          <p:nvPr/>
        </p:nvSpPr>
        <p:spPr>
          <a:xfrm>
            <a:off x="206375" y="1651576"/>
            <a:ext cx="7309487" cy="502702"/>
          </a:xfrm>
          <a:prstGeom prst="rect">
            <a:avLst/>
          </a:prstGeom>
          <a:noFill/>
        </p:spPr>
        <p:txBody>
          <a:bodyPr wrap="square">
            <a:spAutoFit/>
          </a:bodyPr>
          <a:lstStyle/>
          <a:p>
            <a:pPr marL="0" marR="0">
              <a:lnSpc>
                <a:spcPts val="1600"/>
              </a:lnSpc>
              <a:spcAft>
                <a:spcPts val="800"/>
              </a:spcAft>
              <a:buNone/>
              <a:tabLst>
                <a:tab pos="406400" algn="l"/>
              </a:tabLst>
            </a:pPr>
            <a:r>
              <a:rPr lang="en-US" sz="1800" kern="900" spc="-10" dirty="0">
                <a:effectLst/>
                <a:latin typeface="Ubuntu Light" panose="020B0304030602030204" pitchFamily="34" charset="0"/>
                <a:ea typeface="MS Mincho" panose="02020609040205080304" pitchFamily="49" charset="-128"/>
                <a:cs typeface="Times New Roman" panose="02020603050405020304" pitchFamily="18" charset="0"/>
              </a:rPr>
              <a:t>The following links have additional resources to support Parenting with Purpose  beyond this Forum.</a:t>
            </a:r>
          </a:p>
        </p:txBody>
      </p:sp>
    </p:spTree>
    <p:extLst>
      <p:ext uri="{BB962C8B-B14F-4D97-AF65-F5344CB8AC3E}">
        <p14:creationId xmlns:p14="http://schemas.microsoft.com/office/powerpoint/2010/main" val="63096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F3531-900F-FAC4-5753-5AFAF4CC7973}"/>
            </a:ext>
          </a:extLst>
        </p:cNvPr>
        <p:cNvGrpSpPr/>
        <p:nvPr/>
      </p:nvGrpSpPr>
      <p:grpSpPr>
        <a:xfrm>
          <a:off x="0" y="0"/>
          <a:ext cx="0" cy="0"/>
          <a:chOff x="0" y="0"/>
          <a:chExt cx="0" cy="0"/>
        </a:xfrm>
      </p:grpSpPr>
      <p:sp>
        <p:nvSpPr>
          <p:cNvPr id="64" name="Title 1">
            <a:extLst>
              <a:ext uri="{FF2B5EF4-FFF2-40B4-BE49-F238E27FC236}">
                <a16:creationId xmlns:a16="http://schemas.microsoft.com/office/drawing/2014/main" id="{1E96FF0D-C73F-8722-2BD7-AF571A461ABA}"/>
              </a:ext>
            </a:extLst>
          </p:cNvPr>
          <p:cNvSpPr txBox="1">
            <a:spLocks/>
          </p:cNvSpPr>
          <p:nvPr/>
        </p:nvSpPr>
        <p:spPr>
          <a:xfrm>
            <a:off x="560644" y="41564"/>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My Notes</a:t>
            </a:r>
            <a:endParaRPr lang="en-US" dirty="0">
              <a:solidFill>
                <a:schemeClr val="bg1"/>
              </a:solidFill>
              <a:latin typeface="Ubuntu" panose="020B0504030602030204" pitchFamily="34" charset="0"/>
            </a:endParaRPr>
          </a:p>
        </p:txBody>
      </p:sp>
      <p:graphicFrame>
        <p:nvGraphicFramePr>
          <p:cNvPr id="10" name="Table 9">
            <a:extLst>
              <a:ext uri="{FF2B5EF4-FFF2-40B4-BE49-F238E27FC236}">
                <a16:creationId xmlns:a16="http://schemas.microsoft.com/office/drawing/2014/main" id="{0F5A5517-F891-1415-2F1D-2F6B171555D8}"/>
              </a:ext>
            </a:extLst>
          </p:cNvPr>
          <p:cNvGraphicFramePr>
            <a:graphicFrameLocks noGrp="1"/>
          </p:cNvGraphicFramePr>
          <p:nvPr>
            <p:extLst>
              <p:ext uri="{D42A27DB-BD31-4B8C-83A1-F6EECF244321}">
                <p14:modId xmlns:p14="http://schemas.microsoft.com/office/powerpoint/2010/main" val="3301303251"/>
              </p:ext>
            </p:extLst>
          </p:nvPr>
        </p:nvGraphicFramePr>
        <p:xfrm>
          <a:off x="978408" y="1840503"/>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1" name="Table 10">
            <a:extLst>
              <a:ext uri="{FF2B5EF4-FFF2-40B4-BE49-F238E27FC236}">
                <a16:creationId xmlns:a16="http://schemas.microsoft.com/office/drawing/2014/main" id="{4F6372DC-5D35-3663-7493-6B431ABC0F08}"/>
              </a:ext>
            </a:extLst>
          </p:cNvPr>
          <p:cNvGraphicFramePr>
            <a:graphicFrameLocks noGrp="1"/>
          </p:cNvGraphicFramePr>
          <p:nvPr>
            <p:extLst>
              <p:ext uri="{D42A27DB-BD31-4B8C-83A1-F6EECF244321}">
                <p14:modId xmlns:p14="http://schemas.microsoft.com/office/powerpoint/2010/main" val="2335409910"/>
              </p:ext>
            </p:extLst>
          </p:nvPr>
        </p:nvGraphicFramePr>
        <p:xfrm>
          <a:off x="978407" y="229399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E07A802C-5550-0858-CEB2-B91D96B9135F}"/>
              </a:ext>
            </a:extLst>
          </p:cNvPr>
          <p:cNvGraphicFramePr>
            <a:graphicFrameLocks noGrp="1"/>
          </p:cNvGraphicFramePr>
          <p:nvPr>
            <p:extLst>
              <p:ext uri="{D42A27DB-BD31-4B8C-83A1-F6EECF244321}">
                <p14:modId xmlns:p14="http://schemas.microsoft.com/office/powerpoint/2010/main" val="3269972844"/>
              </p:ext>
            </p:extLst>
          </p:nvPr>
        </p:nvGraphicFramePr>
        <p:xfrm>
          <a:off x="978407" y="2743511"/>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13" name="Title 1">
            <a:extLst>
              <a:ext uri="{FF2B5EF4-FFF2-40B4-BE49-F238E27FC236}">
                <a16:creationId xmlns:a16="http://schemas.microsoft.com/office/drawing/2014/main" id="{3AEF186D-AB5B-E347-71B6-61EE7F12E9D6}"/>
              </a:ext>
            </a:extLst>
          </p:cNvPr>
          <p:cNvSpPr txBox="1">
            <a:spLocks/>
          </p:cNvSpPr>
          <p:nvPr/>
        </p:nvSpPr>
        <p:spPr>
          <a:xfrm>
            <a:off x="6472376" y="3250545"/>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bg1"/>
                </a:solidFill>
                <a:latin typeface="Ubuntu" panose="020B0504030602030204" pitchFamily="34" charset="0"/>
              </a:rPr>
              <a:t>Slide 34</a:t>
            </a:r>
            <a:endParaRPr lang="en-US" sz="1400" dirty="0">
              <a:solidFill>
                <a:schemeClr val="bg1"/>
              </a:solidFill>
              <a:latin typeface="Ubuntu" panose="020B0504030602030204" pitchFamily="34" charset="0"/>
            </a:endParaRPr>
          </a:p>
        </p:txBody>
      </p:sp>
      <p:sp>
        <p:nvSpPr>
          <p:cNvPr id="14" name="Title 1">
            <a:extLst>
              <a:ext uri="{FF2B5EF4-FFF2-40B4-BE49-F238E27FC236}">
                <a16:creationId xmlns:a16="http://schemas.microsoft.com/office/drawing/2014/main" id="{8D7C1B0B-63AA-3045-2A44-53EE3D0A81C0}"/>
              </a:ext>
            </a:extLst>
          </p:cNvPr>
          <p:cNvSpPr txBox="1">
            <a:spLocks/>
          </p:cNvSpPr>
          <p:nvPr/>
        </p:nvSpPr>
        <p:spPr>
          <a:xfrm>
            <a:off x="6491125" y="5246731"/>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bg1"/>
                </a:solidFill>
                <a:latin typeface="Ubuntu" panose="020B0504030602030204" pitchFamily="34" charset="0"/>
              </a:rPr>
              <a:t>Slide 36</a:t>
            </a:r>
            <a:endParaRPr lang="en-US" sz="1400" dirty="0">
              <a:solidFill>
                <a:schemeClr val="bg1"/>
              </a:solidFill>
              <a:latin typeface="Ubuntu" panose="020B0504030602030204" pitchFamily="34" charset="0"/>
            </a:endParaRPr>
          </a:p>
        </p:txBody>
      </p:sp>
      <p:graphicFrame>
        <p:nvGraphicFramePr>
          <p:cNvPr id="15" name="Table 14">
            <a:extLst>
              <a:ext uri="{FF2B5EF4-FFF2-40B4-BE49-F238E27FC236}">
                <a16:creationId xmlns:a16="http://schemas.microsoft.com/office/drawing/2014/main" id="{B8E4F410-F969-061D-EC70-E87FB2A7347B}"/>
              </a:ext>
            </a:extLst>
          </p:cNvPr>
          <p:cNvGraphicFramePr>
            <a:graphicFrameLocks noGrp="1"/>
          </p:cNvGraphicFramePr>
          <p:nvPr>
            <p:extLst>
              <p:ext uri="{D42A27DB-BD31-4B8C-83A1-F6EECF244321}">
                <p14:modId xmlns:p14="http://schemas.microsoft.com/office/powerpoint/2010/main" val="608233476"/>
              </p:ext>
            </p:extLst>
          </p:nvPr>
        </p:nvGraphicFramePr>
        <p:xfrm>
          <a:off x="978408" y="3167098"/>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6" name="Table 15">
            <a:extLst>
              <a:ext uri="{FF2B5EF4-FFF2-40B4-BE49-F238E27FC236}">
                <a16:creationId xmlns:a16="http://schemas.microsoft.com/office/drawing/2014/main" id="{8D9A3FE1-BF3D-B45E-507A-D19B5C2ECC3E}"/>
              </a:ext>
            </a:extLst>
          </p:cNvPr>
          <p:cNvGraphicFramePr>
            <a:graphicFrameLocks noGrp="1"/>
          </p:cNvGraphicFramePr>
          <p:nvPr>
            <p:extLst>
              <p:ext uri="{D42A27DB-BD31-4B8C-83A1-F6EECF244321}">
                <p14:modId xmlns:p14="http://schemas.microsoft.com/office/powerpoint/2010/main" val="2231958817"/>
              </p:ext>
            </p:extLst>
          </p:nvPr>
        </p:nvGraphicFramePr>
        <p:xfrm>
          <a:off x="978407" y="3620590"/>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7" name="Table 16">
            <a:extLst>
              <a:ext uri="{FF2B5EF4-FFF2-40B4-BE49-F238E27FC236}">
                <a16:creationId xmlns:a16="http://schemas.microsoft.com/office/drawing/2014/main" id="{B2702984-D699-862A-ADB8-51BF14D9C069}"/>
              </a:ext>
            </a:extLst>
          </p:cNvPr>
          <p:cNvGraphicFramePr>
            <a:graphicFrameLocks noGrp="1"/>
          </p:cNvGraphicFramePr>
          <p:nvPr>
            <p:extLst>
              <p:ext uri="{D42A27DB-BD31-4B8C-83A1-F6EECF244321}">
                <p14:modId xmlns:p14="http://schemas.microsoft.com/office/powerpoint/2010/main" val="870026294"/>
              </p:ext>
            </p:extLst>
          </p:nvPr>
        </p:nvGraphicFramePr>
        <p:xfrm>
          <a:off x="978407" y="4070106"/>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8" name="Table 17">
            <a:extLst>
              <a:ext uri="{FF2B5EF4-FFF2-40B4-BE49-F238E27FC236}">
                <a16:creationId xmlns:a16="http://schemas.microsoft.com/office/drawing/2014/main" id="{A8E89417-261A-D6A7-979C-B566C0249D29}"/>
              </a:ext>
            </a:extLst>
          </p:cNvPr>
          <p:cNvGraphicFramePr>
            <a:graphicFrameLocks noGrp="1"/>
          </p:cNvGraphicFramePr>
          <p:nvPr>
            <p:extLst>
              <p:ext uri="{D42A27DB-BD31-4B8C-83A1-F6EECF244321}">
                <p14:modId xmlns:p14="http://schemas.microsoft.com/office/powerpoint/2010/main" val="3526651712"/>
              </p:ext>
            </p:extLst>
          </p:nvPr>
        </p:nvGraphicFramePr>
        <p:xfrm>
          <a:off x="978408" y="4519622"/>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9" name="Table 18">
            <a:extLst>
              <a:ext uri="{FF2B5EF4-FFF2-40B4-BE49-F238E27FC236}">
                <a16:creationId xmlns:a16="http://schemas.microsoft.com/office/drawing/2014/main" id="{DD457CD6-E2C6-BF23-978C-53737B67A4C2}"/>
              </a:ext>
            </a:extLst>
          </p:cNvPr>
          <p:cNvGraphicFramePr>
            <a:graphicFrameLocks noGrp="1"/>
          </p:cNvGraphicFramePr>
          <p:nvPr>
            <p:extLst>
              <p:ext uri="{D42A27DB-BD31-4B8C-83A1-F6EECF244321}">
                <p14:modId xmlns:p14="http://schemas.microsoft.com/office/powerpoint/2010/main" val="2303051948"/>
              </p:ext>
            </p:extLst>
          </p:nvPr>
        </p:nvGraphicFramePr>
        <p:xfrm>
          <a:off x="978407" y="4973114"/>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0" name="Table 19">
            <a:extLst>
              <a:ext uri="{FF2B5EF4-FFF2-40B4-BE49-F238E27FC236}">
                <a16:creationId xmlns:a16="http://schemas.microsoft.com/office/drawing/2014/main" id="{0C7CB04A-ECC1-3C61-0513-9FA10F4047E5}"/>
              </a:ext>
            </a:extLst>
          </p:cNvPr>
          <p:cNvGraphicFramePr>
            <a:graphicFrameLocks noGrp="1"/>
          </p:cNvGraphicFramePr>
          <p:nvPr>
            <p:extLst>
              <p:ext uri="{D42A27DB-BD31-4B8C-83A1-F6EECF244321}">
                <p14:modId xmlns:p14="http://schemas.microsoft.com/office/powerpoint/2010/main" val="1056060194"/>
              </p:ext>
            </p:extLst>
          </p:nvPr>
        </p:nvGraphicFramePr>
        <p:xfrm>
          <a:off x="978407" y="5422630"/>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1" name="Table 20">
            <a:extLst>
              <a:ext uri="{FF2B5EF4-FFF2-40B4-BE49-F238E27FC236}">
                <a16:creationId xmlns:a16="http://schemas.microsoft.com/office/drawing/2014/main" id="{73F1EAC1-D5A8-D23E-000F-EA7F96EEE907}"/>
              </a:ext>
            </a:extLst>
          </p:cNvPr>
          <p:cNvGraphicFramePr>
            <a:graphicFrameLocks noGrp="1"/>
          </p:cNvGraphicFramePr>
          <p:nvPr>
            <p:extLst>
              <p:ext uri="{D42A27DB-BD31-4B8C-83A1-F6EECF244321}">
                <p14:modId xmlns:p14="http://schemas.microsoft.com/office/powerpoint/2010/main" val="2353344351"/>
              </p:ext>
            </p:extLst>
          </p:nvPr>
        </p:nvGraphicFramePr>
        <p:xfrm>
          <a:off x="978408" y="5893757"/>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2" name="Table 21">
            <a:extLst>
              <a:ext uri="{FF2B5EF4-FFF2-40B4-BE49-F238E27FC236}">
                <a16:creationId xmlns:a16="http://schemas.microsoft.com/office/drawing/2014/main" id="{74EC7464-CB9C-6D7D-E150-5DF3248FF8B0}"/>
              </a:ext>
            </a:extLst>
          </p:cNvPr>
          <p:cNvGraphicFramePr>
            <a:graphicFrameLocks noGrp="1"/>
          </p:cNvGraphicFramePr>
          <p:nvPr>
            <p:extLst>
              <p:ext uri="{D42A27DB-BD31-4B8C-83A1-F6EECF244321}">
                <p14:modId xmlns:p14="http://schemas.microsoft.com/office/powerpoint/2010/main" val="3542511385"/>
              </p:ext>
            </p:extLst>
          </p:nvPr>
        </p:nvGraphicFramePr>
        <p:xfrm>
          <a:off x="978407" y="634724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3" name="Table 22">
            <a:extLst>
              <a:ext uri="{FF2B5EF4-FFF2-40B4-BE49-F238E27FC236}">
                <a16:creationId xmlns:a16="http://schemas.microsoft.com/office/drawing/2014/main" id="{63FED30A-A515-369A-361B-ED50C6368660}"/>
              </a:ext>
            </a:extLst>
          </p:cNvPr>
          <p:cNvGraphicFramePr>
            <a:graphicFrameLocks noGrp="1"/>
          </p:cNvGraphicFramePr>
          <p:nvPr>
            <p:extLst>
              <p:ext uri="{D42A27DB-BD31-4B8C-83A1-F6EECF244321}">
                <p14:modId xmlns:p14="http://schemas.microsoft.com/office/powerpoint/2010/main" val="3219028208"/>
              </p:ext>
            </p:extLst>
          </p:nvPr>
        </p:nvGraphicFramePr>
        <p:xfrm>
          <a:off x="978407" y="679676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4" name="Table 23">
            <a:extLst>
              <a:ext uri="{FF2B5EF4-FFF2-40B4-BE49-F238E27FC236}">
                <a16:creationId xmlns:a16="http://schemas.microsoft.com/office/drawing/2014/main" id="{FDD62142-ED54-C373-F495-6AD74E26B07D}"/>
              </a:ext>
            </a:extLst>
          </p:cNvPr>
          <p:cNvGraphicFramePr>
            <a:graphicFrameLocks noGrp="1"/>
          </p:cNvGraphicFramePr>
          <p:nvPr>
            <p:extLst>
              <p:ext uri="{D42A27DB-BD31-4B8C-83A1-F6EECF244321}">
                <p14:modId xmlns:p14="http://schemas.microsoft.com/office/powerpoint/2010/main" val="3620401668"/>
              </p:ext>
            </p:extLst>
          </p:nvPr>
        </p:nvGraphicFramePr>
        <p:xfrm>
          <a:off x="978408" y="7242917"/>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5" name="Table 24">
            <a:extLst>
              <a:ext uri="{FF2B5EF4-FFF2-40B4-BE49-F238E27FC236}">
                <a16:creationId xmlns:a16="http://schemas.microsoft.com/office/drawing/2014/main" id="{9C0C0398-86BD-54A8-B360-7E9298588B59}"/>
              </a:ext>
            </a:extLst>
          </p:cNvPr>
          <p:cNvGraphicFramePr>
            <a:graphicFrameLocks noGrp="1"/>
          </p:cNvGraphicFramePr>
          <p:nvPr>
            <p:extLst>
              <p:ext uri="{D42A27DB-BD31-4B8C-83A1-F6EECF244321}">
                <p14:modId xmlns:p14="http://schemas.microsoft.com/office/powerpoint/2010/main" val="895502990"/>
              </p:ext>
            </p:extLst>
          </p:nvPr>
        </p:nvGraphicFramePr>
        <p:xfrm>
          <a:off x="978407" y="769640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6" name="Table 25">
            <a:extLst>
              <a:ext uri="{FF2B5EF4-FFF2-40B4-BE49-F238E27FC236}">
                <a16:creationId xmlns:a16="http://schemas.microsoft.com/office/drawing/2014/main" id="{F337EDF9-F3B5-5CB2-E052-9A5A4B851D6C}"/>
              </a:ext>
            </a:extLst>
          </p:cNvPr>
          <p:cNvGraphicFramePr>
            <a:graphicFrameLocks noGrp="1"/>
          </p:cNvGraphicFramePr>
          <p:nvPr>
            <p:extLst>
              <p:ext uri="{D42A27DB-BD31-4B8C-83A1-F6EECF244321}">
                <p14:modId xmlns:p14="http://schemas.microsoft.com/office/powerpoint/2010/main" val="1007226817"/>
              </p:ext>
            </p:extLst>
          </p:nvPr>
        </p:nvGraphicFramePr>
        <p:xfrm>
          <a:off x="978407" y="814592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Tree>
    <p:extLst>
      <p:ext uri="{BB962C8B-B14F-4D97-AF65-F5344CB8AC3E}">
        <p14:creationId xmlns:p14="http://schemas.microsoft.com/office/powerpoint/2010/main" val="64644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3BDC72-27E2-B745-8944-FB6E30AB8ECE}"/>
              </a:ext>
            </a:extLst>
          </p:cNvPr>
          <p:cNvSpPr txBox="1"/>
          <p:nvPr/>
        </p:nvSpPr>
        <p:spPr>
          <a:xfrm>
            <a:off x="441779" y="7204893"/>
            <a:ext cx="6888841"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Family Health Forums, part of Special Olympics Health, are made possible through the generous support of our funders.</a:t>
            </a:r>
          </a:p>
        </p:txBody>
      </p:sp>
      <p:sp>
        <p:nvSpPr>
          <p:cNvPr id="6" name="TextBox 5">
            <a:extLst>
              <a:ext uri="{FF2B5EF4-FFF2-40B4-BE49-F238E27FC236}">
                <a16:creationId xmlns:a16="http://schemas.microsoft.com/office/drawing/2014/main" id="{7E91427B-F1D1-1978-E7E2-CE114E71F3AD}"/>
              </a:ext>
            </a:extLst>
          </p:cNvPr>
          <p:cNvSpPr txBox="1"/>
          <p:nvPr/>
        </p:nvSpPr>
        <p:spPr>
          <a:xfrm>
            <a:off x="441779" y="8349595"/>
            <a:ext cx="4082143"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This work was supported by Award Number NU27DD000021, funded by the Centers for Disease Control and Prevention. Its contents are solely the responsibility of the authors and do not necessarily represent the official view of the Centers for Disease Control and Prevention or the Department of Health and Human Services.</a:t>
            </a:r>
          </a:p>
        </p:txBody>
      </p:sp>
      <p:pic>
        <p:nvPicPr>
          <p:cNvPr id="7" name="Picture 6" descr="A logo with lions heads and a black background&#10;&#10;AI-generated content may be incorrect.">
            <a:extLst>
              <a:ext uri="{FF2B5EF4-FFF2-40B4-BE49-F238E27FC236}">
                <a16:creationId xmlns:a16="http://schemas.microsoft.com/office/drawing/2014/main" id="{96284414-F491-0392-0B0F-4EA4B05B92AE}"/>
              </a:ext>
            </a:extLst>
          </p:cNvPr>
          <p:cNvPicPr>
            <a:picLocks noChangeAspect="1"/>
          </p:cNvPicPr>
          <p:nvPr/>
        </p:nvPicPr>
        <p:blipFill>
          <a:blip r:embed="rId2"/>
          <a:stretch>
            <a:fillRect/>
          </a:stretch>
        </p:blipFill>
        <p:spPr>
          <a:xfrm>
            <a:off x="5176707" y="8195713"/>
            <a:ext cx="1826435" cy="1391920"/>
          </a:xfrm>
          <a:prstGeom prst="rect">
            <a:avLst/>
          </a:prstGeom>
        </p:spPr>
      </p:pic>
    </p:spTree>
    <p:extLst>
      <p:ext uri="{BB962C8B-B14F-4D97-AF65-F5344CB8AC3E}">
        <p14:creationId xmlns:p14="http://schemas.microsoft.com/office/powerpoint/2010/main" val="1781788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E56846-8D7F-900A-96BB-97FA1F085E58}"/>
              </a:ext>
            </a:extLst>
          </p:cNvPr>
          <p:cNvSpPr>
            <a:spLocks noGrp="1"/>
          </p:cNvSpPr>
          <p:nvPr>
            <p:ph type="sldNum" sz="quarter" idx="12"/>
          </p:nvPr>
        </p:nvSpPr>
        <p:spPr/>
        <p:txBody>
          <a:bodyPr/>
          <a:lstStyle/>
          <a:p>
            <a:fld id="{57143418-D8AD-AF4C-BCE3-1C69D5B4FDDE}" type="slidenum">
              <a:rPr lang="en-US" smtClean="0"/>
              <a:t>8</a:t>
            </a:fld>
            <a:endParaRPr lang="en-US"/>
          </a:p>
        </p:txBody>
      </p:sp>
      <p:sp>
        <p:nvSpPr>
          <p:cNvPr id="5" name="Content Placeholder 9">
            <a:extLst>
              <a:ext uri="{FF2B5EF4-FFF2-40B4-BE49-F238E27FC236}">
                <a16:creationId xmlns:a16="http://schemas.microsoft.com/office/drawing/2014/main" id="{73B0CE74-28E6-D148-3AC5-3C632D000CF3}"/>
              </a:ext>
            </a:extLst>
          </p:cNvPr>
          <p:cNvSpPr txBox="1">
            <a:spLocks/>
          </p:cNvSpPr>
          <p:nvPr/>
        </p:nvSpPr>
        <p:spPr>
          <a:xfrm>
            <a:off x="291459" y="1761122"/>
            <a:ext cx="6860455" cy="58807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Aft>
                <a:spcPts val="1200"/>
              </a:spcAft>
              <a:buNone/>
            </a:pPr>
            <a:r>
              <a:rPr lang="en-US" sz="1800" dirty="0">
                <a:solidFill>
                  <a:prstClr val="black"/>
                </a:solidFill>
                <a:latin typeface="Calibri" panose="020F0502020204030204"/>
              </a:rPr>
              <a:t>Size 12 font is great for printed materials. Size 24 (at a minimum) is good for the body copy on PowerPoints. </a:t>
            </a:r>
            <a:br>
              <a:rPr lang="en-US" sz="1800" dirty="0">
                <a:solidFill>
                  <a:prstClr val="black"/>
                </a:solidFill>
                <a:latin typeface="Calibri" panose="020F0502020204030204"/>
              </a:rPr>
            </a:br>
            <a:br>
              <a:rPr lang="en-US" sz="1800" dirty="0">
                <a:solidFill>
                  <a:prstClr val="black"/>
                </a:solidFill>
                <a:latin typeface="Calibri" panose="020F0502020204030204"/>
              </a:rPr>
            </a:br>
            <a:r>
              <a:rPr lang="en-US" sz="1800" b="1" dirty="0">
                <a:solidFill>
                  <a:schemeClr val="accent5"/>
                </a:solidFill>
                <a:latin typeface="Calibri" panose="020F0502020204030204"/>
              </a:rPr>
              <a:t>Bold and colorful text </a:t>
            </a:r>
            <a:r>
              <a:rPr lang="en-US" sz="1800" dirty="0">
                <a:solidFill>
                  <a:prstClr val="black"/>
                </a:solidFill>
                <a:latin typeface="Calibri" panose="020F0502020204030204"/>
              </a:rPr>
              <a:t>is helpful to bring attention to a point or topic.</a:t>
            </a:r>
            <a:br>
              <a:rPr lang="en-US" sz="1800" dirty="0">
                <a:solidFill>
                  <a:prstClr val="black"/>
                </a:solidFill>
                <a:latin typeface="Calibri" panose="020F0502020204030204"/>
              </a:rPr>
            </a:br>
            <a:br>
              <a:rPr lang="en-US" sz="1800" dirty="0">
                <a:solidFill>
                  <a:prstClr val="black"/>
                </a:solidFill>
                <a:latin typeface="Calibri" panose="020F0502020204030204"/>
              </a:rPr>
            </a:br>
            <a:r>
              <a:rPr lang="en-US" sz="1800" dirty="0">
                <a:solidFill>
                  <a:prstClr val="black"/>
                </a:solidFill>
                <a:latin typeface="Calibri" panose="020F0502020204030204"/>
              </a:rPr>
              <a:t>Titles can go in the bar above.  To add interest and variety in slide, feel free to use the slide layout with the bars on the side and bottom. That layout is great if you have extra room on the slide and feel like you need to fill up space.</a:t>
            </a:r>
            <a:br>
              <a:rPr lang="en-US" sz="1800" dirty="0">
                <a:solidFill>
                  <a:prstClr val="black"/>
                </a:solidFill>
                <a:latin typeface="Calibri" panose="020F0502020204030204"/>
              </a:rPr>
            </a:br>
            <a:br>
              <a:rPr lang="en-US" sz="1800" dirty="0">
                <a:solidFill>
                  <a:prstClr val="black"/>
                </a:solidFill>
                <a:latin typeface="Calibri" panose="020F0502020204030204"/>
              </a:rPr>
            </a:br>
            <a:r>
              <a:rPr lang="en-US" sz="1800" dirty="0">
                <a:solidFill>
                  <a:prstClr val="black"/>
                </a:solidFill>
                <a:latin typeface="Calibri" panose="020F0502020204030204"/>
              </a:rPr>
              <a:t>Utilize the icon library and high-quality photos to keep PowerPoints engaging!</a:t>
            </a:r>
            <a:br>
              <a:rPr lang="en-US" sz="1800" dirty="0">
                <a:solidFill>
                  <a:prstClr val="black"/>
                </a:solidFill>
                <a:latin typeface="Calibri" panose="020F0502020204030204"/>
              </a:rPr>
            </a:br>
            <a:br>
              <a:rPr lang="en-US" sz="1800" dirty="0">
                <a:solidFill>
                  <a:prstClr val="black"/>
                </a:solidFill>
                <a:latin typeface="Calibri" panose="020F0502020204030204"/>
              </a:rPr>
            </a:br>
            <a:r>
              <a:rPr lang="en-US" sz="1800" dirty="0">
                <a:solidFill>
                  <a:prstClr val="black"/>
                </a:solidFill>
                <a:latin typeface="Calibri" panose="020F0502020204030204"/>
              </a:rPr>
              <a:t>Don’t be afraid of white space, it helps the reader digest information easier. </a:t>
            </a:r>
          </a:p>
        </p:txBody>
      </p:sp>
      <p:sp>
        <p:nvSpPr>
          <p:cNvPr id="6" name="Title 1">
            <a:extLst>
              <a:ext uri="{FF2B5EF4-FFF2-40B4-BE49-F238E27FC236}">
                <a16:creationId xmlns:a16="http://schemas.microsoft.com/office/drawing/2014/main" id="{D594CD98-5BA5-AFF8-F2DD-EBA703A23D14}"/>
              </a:ext>
            </a:extLst>
          </p:cNvPr>
          <p:cNvSpPr txBox="1">
            <a:spLocks/>
          </p:cNvSpPr>
          <p:nvPr/>
        </p:nvSpPr>
        <p:spPr>
          <a:xfrm>
            <a:off x="291459" y="61345"/>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Some helpful Tips</a:t>
            </a:r>
            <a:endParaRPr lang="en-US" dirty="0">
              <a:solidFill>
                <a:schemeClr val="bg1"/>
              </a:solidFill>
              <a:latin typeface="Ubuntu" panose="020B0504030602030204" pitchFamily="34" charset="0"/>
            </a:endParaRPr>
          </a:p>
        </p:txBody>
      </p:sp>
    </p:spTree>
    <p:extLst>
      <p:ext uri="{BB962C8B-B14F-4D97-AF65-F5344CB8AC3E}">
        <p14:creationId xmlns:p14="http://schemas.microsoft.com/office/powerpoint/2010/main" val="13501317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33287</TotalTime>
  <Words>892</Words>
  <Application>Microsoft Office PowerPoint</Application>
  <PresentationFormat>Custom</PresentationFormat>
  <Paragraphs>79</Paragraphs>
  <Slides>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Aptos</vt:lpstr>
      <vt:lpstr>Aptos Display</vt:lpstr>
      <vt:lpstr>Arial</vt:lpstr>
      <vt:lpstr>Calibri</vt:lpstr>
      <vt:lpstr>Ubuntu</vt:lpstr>
      <vt:lpstr>Ubuntu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Nickie Vertigan</dc:creator>
  <cp:lastModifiedBy>Jennifer Pittman</cp:lastModifiedBy>
  <cp:revision>22</cp:revision>
  <dcterms:created xsi:type="dcterms:W3CDTF">2024-08-28T17:38:29Z</dcterms:created>
  <dcterms:modified xsi:type="dcterms:W3CDTF">2025-10-03T19:07:25Z</dcterms:modified>
</cp:coreProperties>
</file>