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66" r:id="rId2"/>
    <p:sldId id="267" r:id="rId3"/>
    <p:sldId id="269" r:id="rId4"/>
    <p:sldId id="268" r:id="rId5"/>
    <p:sldId id="271" r:id="rId6"/>
    <p:sldId id="270" r:id="rId7"/>
    <p:sldId id="272" r:id="rId8"/>
    <p:sldId id="583" r:id="rId9"/>
    <p:sldId id="588" r:id="rId10"/>
    <p:sldId id="584" r:id="rId11"/>
    <p:sldId id="585" r:id="rId12"/>
    <p:sldId id="586" r:id="rId13"/>
    <p:sldId id="274" r:id="rId14"/>
    <p:sldId id="610" r:id="rId15"/>
    <p:sldId id="611" r:id="rId16"/>
    <p:sldId id="612" r:id="rId17"/>
    <p:sldId id="613" r:id="rId18"/>
    <p:sldId id="587" r:id="rId19"/>
    <p:sldId id="589" r:id="rId20"/>
    <p:sldId id="590" r:id="rId21"/>
    <p:sldId id="592" r:id="rId22"/>
    <p:sldId id="591" r:id="rId23"/>
    <p:sldId id="593" r:id="rId24"/>
    <p:sldId id="594" r:id="rId25"/>
    <p:sldId id="595" r:id="rId26"/>
    <p:sldId id="596" r:id="rId27"/>
    <p:sldId id="597" r:id="rId28"/>
    <p:sldId id="598" r:id="rId29"/>
    <p:sldId id="600" r:id="rId30"/>
    <p:sldId id="603" r:id="rId31"/>
    <p:sldId id="599" r:id="rId32"/>
    <p:sldId id="602" r:id="rId33"/>
    <p:sldId id="604" r:id="rId34"/>
    <p:sldId id="605" r:id="rId35"/>
    <p:sldId id="606" r:id="rId36"/>
    <p:sldId id="607" r:id="rId37"/>
    <p:sldId id="608" r:id="rId38"/>
    <p:sldId id="609" r:id="rId39"/>
    <p:sldId id="275" r:id="rId40"/>
    <p:sldId id="273" r:id="rId41"/>
    <p:sldId id="310" r:id="rId42"/>
    <p:sldId id="25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A800"/>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6" autoAdjust="0"/>
    <p:restoredTop sz="86380" autoAdjust="0"/>
  </p:normalViewPr>
  <p:slideViewPr>
    <p:cSldViewPr snapToGrid="0">
      <p:cViewPr varScale="1">
        <p:scale>
          <a:sx n="129" d="100"/>
          <a:sy n="129" d="100"/>
        </p:scale>
        <p:origin x="1032" y="33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7BE8C-9F34-0B4F-B855-EF67E398C023}"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9F66EC-4EC2-1041-A2E6-75CB71ED90FA}" type="slidenum">
              <a:rPr lang="en-US" smtClean="0"/>
              <a:t>‹#›</a:t>
            </a:fld>
            <a:endParaRPr lang="en-US"/>
          </a:p>
        </p:txBody>
      </p:sp>
    </p:spTree>
    <p:extLst>
      <p:ext uri="{BB962C8B-B14F-4D97-AF65-F5344CB8AC3E}">
        <p14:creationId xmlns:p14="http://schemas.microsoft.com/office/powerpoint/2010/main" val="227444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t>Note:</a:t>
            </a:r>
          </a:p>
          <a:p>
            <a:r>
              <a:rPr lang="en-US" sz="800" dirty="0"/>
              <a:t>This slide deck is to guide the facilitator in the presentation and activities for the FHF on Parenting with Purpose.</a:t>
            </a:r>
          </a:p>
          <a:p>
            <a:pPr marL="171450" indent="-171450">
              <a:buFont typeface="Arial" panose="020B0604020202020204" pitchFamily="34" charset="0"/>
              <a:buChar char="•"/>
            </a:pPr>
            <a:r>
              <a:rPr lang="en-US" sz="800" dirty="0"/>
              <a:t>Each slide includes a sample script. </a:t>
            </a:r>
          </a:p>
          <a:p>
            <a:pPr marL="171450" indent="-171450">
              <a:buFont typeface="Arial" panose="020B0604020202020204" pitchFamily="34" charset="0"/>
              <a:buChar char="•"/>
            </a:pPr>
            <a:r>
              <a:rPr lang="en-US" sz="800" dirty="0"/>
              <a:t>Facilitator notes and commentary appear in this section on every slide</a:t>
            </a:r>
          </a:p>
          <a:p>
            <a:pPr marL="171450" indent="-171450">
              <a:buFont typeface="Arial" panose="020B0604020202020204" pitchFamily="34" charset="0"/>
              <a:buChar char="•"/>
            </a:pPr>
            <a:r>
              <a:rPr lang="en-US" sz="800" dirty="0"/>
              <a:t>Adapt the slides, language, text, and images to suit your local context.</a:t>
            </a:r>
          </a:p>
          <a:p>
            <a:pPr marL="171450" indent="-171450">
              <a:buFont typeface="Arial" panose="020B0604020202020204" pitchFamily="34" charset="0"/>
              <a:buChar char="•"/>
            </a:pPr>
            <a:r>
              <a:rPr lang="en-US" sz="800" b="1" i="1" dirty="0"/>
              <a:t>The Bold and italic sentences highlight key themes that should be presented, even when you adjust for your audience.</a:t>
            </a:r>
          </a:p>
          <a:p>
            <a:pPr marL="171450" indent="-171450">
              <a:buFont typeface="Arial" panose="020B0604020202020204" pitchFamily="34" charset="0"/>
              <a:buChar char="•"/>
            </a:pPr>
            <a:r>
              <a:rPr lang="en-US" sz="800" dirty="0"/>
              <a:t>Remember to collaborate with local parenting and caregiving experts when adapting content, to ensure it reflects appropriate practices for your context.</a:t>
            </a:r>
          </a:p>
          <a:p>
            <a:pPr marL="0" indent="0">
              <a:buFont typeface="Arial" panose="020B0604020202020204" pitchFamily="34" charset="0"/>
              <a:buNone/>
            </a:pPr>
            <a:r>
              <a:rPr lang="en-US" sz="800" b="1" dirty="0"/>
              <a:t>About the Slides:</a:t>
            </a:r>
            <a:br>
              <a:rPr lang="en-US" sz="800" dirty="0"/>
            </a:br>
            <a:r>
              <a:rPr lang="en-US" sz="800" dirty="0"/>
              <a:t>This deck includes content for children and youth (birth to 17 years). You may focus on one age range if preferred:</a:t>
            </a:r>
          </a:p>
          <a:p>
            <a:pPr marL="171450" indent="-171450">
              <a:buFont typeface="Arial" panose="020B0604020202020204" pitchFamily="34" charset="0"/>
              <a:buChar char="•"/>
            </a:pPr>
            <a:r>
              <a:rPr lang="en-US" sz="800" b="1" dirty="0"/>
              <a:t>Young children (birth–7 years):</a:t>
            </a:r>
            <a:r>
              <a:rPr lang="en-US" sz="800" dirty="0"/>
              <a:t> slides 9–12</a:t>
            </a:r>
          </a:p>
          <a:p>
            <a:pPr marL="171450" indent="-171450">
              <a:buFont typeface="Arial" panose="020B0604020202020204" pitchFamily="34" charset="0"/>
              <a:buChar char="•"/>
            </a:pPr>
            <a:r>
              <a:rPr lang="en-US" sz="800" b="1" dirty="0"/>
              <a:t>Middle childhood (7–12 years):</a:t>
            </a:r>
            <a:r>
              <a:rPr lang="en-US" sz="800" dirty="0"/>
              <a:t> slides 13–16</a:t>
            </a:r>
          </a:p>
          <a:p>
            <a:pPr marL="171450" indent="-171450">
              <a:buFont typeface="Arial" panose="020B0604020202020204" pitchFamily="34" charset="0"/>
              <a:buChar char="•"/>
            </a:pPr>
            <a:r>
              <a:rPr lang="en-US" sz="800" b="1" dirty="0"/>
              <a:t>Adolescence (13+ years):</a:t>
            </a:r>
            <a:r>
              <a:rPr lang="en-US" sz="800" dirty="0"/>
              <a:t> slides 17–20</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0" indent="0">
              <a:buFont typeface="Arial" panose="020B0604020202020204" pitchFamily="34" charset="0"/>
              <a:buNone/>
            </a:pPr>
            <a:r>
              <a:rPr lang="en-US" sz="800" b="1" dirty="0"/>
              <a:t>Say: (</a:t>
            </a:r>
            <a:r>
              <a:rPr lang="en-US" sz="800" b="1" i="0" dirty="0"/>
              <a:t>housekeeping and norms)</a:t>
            </a:r>
          </a:p>
          <a:p>
            <a:pPr marL="171450" indent="-171450">
              <a:buFont typeface="Arial" panose="020B0604020202020204" pitchFamily="34" charset="0"/>
              <a:buChar char="•"/>
            </a:pPr>
            <a:r>
              <a:rPr lang="en-US" sz="800" dirty="0"/>
              <a:t>Before we get started, a few housekeeping needs:</a:t>
            </a:r>
          </a:p>
          <a:p>
            <a:pPr marL="171450" indent="-171450">
              <a:buFont typeface="Arial" panose="020B0604020202020204" pitchFamily="34" charset="0"/>
              <a:buChar char="•"/>
            </a:pPr>
            <a:r>
              <a:rPr lang="en-US" sz="800" dirty="0"/>
              <a:t>In person Forum</a:t>
            </a:r>
          </a:p>
          <a:p>
            <a:pPr marL="685800" lvl="1" indent="-228600">
              <a:buFontTx/>
              <a:buAutoNum type="arabicPeriod"/>
            </a:pPr>
            <a:r>
              <a:rPr lang="en-US" sz="800" dirty="0"/>
              <a:t>Location of toilets/washrooms</a:t>
            </a:r>
          </a:p>
          <a:p>
            <a:pPr marL="685800" lvl="1" indent="-228600">
              <a:buFontTx/>
              <a:buAutoNum type="arabicPeriod"/>
            </a:pPr>
            <a:r>
              <a:rPr lang="en-US" sz="800" dirty="0"/>
              <a:t>Snacks or drinks</a:t>
            </a:r>
          </a:p>
          <a:p>
            <a:pPr marL="685800" lvl="1" indent="-228600">
              <a:buFontTx/>
              <a:buAutoNum type="arabicPeriod"/>
            </a:pPr>
            <a:r>
              <a:rPr lang="en-US" sz="800" dirty="0"/>
              <a:t>Other logistics</a:t>
            </a:r>
          </a:p>
          <a:p>
            <a:pPr marL="171450" lvl="0" indent="-171450">
              <a:buFont typeface="Arial" panose="020B0604020202020204" pitchFamily="34" charset="0"/>
              <a:buChar char="•"/>
            </a:pPr>
            <a:r>
              <a:rPr lang="en-US" sz="800" dirty="0"/>
              <a:t>Virtual Forum:</a:t>
            </a:r>
          </a:p>
          <a:p>
            <a:pPr marL="685800" lvl="1" indent="-228600">
              <a:buFont typeface="+mj-lt"/>
              <a:buAutoNum type="arabicPeriod"/>
            </a:pPr>
            <a:r>
              <a:rPr lang="en-US" sz="800" dirty="0"/>
              <a:t>Announce any scheduled breaks</a:t>
            </a:r>
          </a:p>
          <a:p>
            <a:pPr marL="685800" lvl="1" indent="-228600">
              <a:buFontTx/>
              <a:buAutoNum type="arabicPeriod"/>
            </a:pPr>
            <a:r>
              <a:rPr lang="en-US" sz="800" dirty="0"/>
              <a:t>Share how participants can respond/express themselves in the chat, raising hand, etc.</a:t>
            </a:r>
          </a:p>
          <a:p>
            <a:pPr marL="685800" lvl="1" indent="-228600">
              <a:buFontTx/>
              <a:buAutoNum type="arabicPeriod"/>
            </a:pPr>
            <a:r>
              <a:rPr lang="en-US" sz="800" dirty="0"/>
              <a:t>Remind participants to have their workbook ready (printed in advance or open on screen)</a:t>
            </a:r>
          </a:p>
          <a:p>
            <a:pPr marL="685800" lvl="1" indent="-228600">
              <a:buFontTx/>
              <a:buAutoNum type="arabicPeriod"/>
            </a:pPr>
            <a:endParaRPr lang="en-US" sz="800" dirty="0"/>
          </a:p>
          <a:p>
            <a:pPr marL="0" lvl="0" indent="0">
              <a:buFont typeface="Arial" panose="020B0604020202020204" pitchFamily="34" charset="0"/>
              <a:buNone/>
            </a:pPr>
            <a:r>
              <a:rPr lang="en-US" sz="800" b="1" dirty="0"/>
              <a:t>Materials:</a:t>
            </a:r>
            <a:endParaRPr lang="en-US" sz="800" b="0" dirty="0"/>
          </a:p>
          <a:p>
            <a:pPr marL="171450" indent="-171450">
              <a:buFont typeface="Arial" panose="020B0604020202020204" pitchFamily="34" charset="0"/>
              <a:buChar char="•"/>
            </a:pPr>
            <a:r>
              <a:rPr lang="en-US" sz="800" dirty="0"/>
              <a:t>Participant workbooks or a notebook to write in</a:t>
            </a:r>
          </a:p>
          <a:p>
            <a:pPr marL="628650" lvl="1" indent="-171450">
              <a:buFont typeface="Arial" panose="020B0604020202020204" pitchFamily="34" charset="0"/>
              <a:buChar char="•"/>
            </a:pPr>
            <a:r>
              <a:rPr lang="en-US" sz="800" i="1" dirty="0"/>
              <a:t>Virtual forum:</a:t>
            </a:r>
            <a:r>
              <a:rPr lang="en-US" sz="800" dirty="0"/>
              <a:t> Ask participants to print the workbook in advance or show workbook questions on-screen so they can record responses in a separate notebook</a:t>
            </a:r>
          </a:p>
          <a:p>
            <a:pPr marL="628650" lvl="1" indent="-171450">
              <a:buFont typeface="Arial" panose="020B0604020202020204" pitchFamily="34" charset="0"/>
              <a:buChar char="•"/>
            </a:pPr>
            <a:r>
              <a:rPr lang="en-US" sz="800" i="1" dirty="0"/>
              <a:t>In-person forum:</a:t>
            </a:r>
            <a:r>
              <a:rPr lang="en-US" sz="800" dirty="0"/>
              <a:t> Ensure space in the room for movement and small group activities</a:t>
            </a:r>
            <a:endParaRPr lang="en-US" sz="800" b="0" dirty="0"/>
          </a:p>
          <a:p>
            <a:pPr marL="457200" lvl="1" indent="0">
              <a:buFontTx/>
              <a:buNone/>
            </a:pPr>
            <a:endParaRPr lang="en-US" sz="800" dirty="0"/>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1</a:t>
            </a:fld>
            <a:endParaRPr lang="en-US"/>
          </a:p>
        </p:txBody>
      </p:sp>
    </p:spTree>
    <p:extLst>
      <p:ext uri="{BB962C8B-B14F-4D97-AF65-F5344CB8AC3E}">
        <p14:creationId xmlns:p14="http://schemas.microsoft.com/office/powerpoint/2010/main" val="318854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1" kern="0" dirty="0"/>
              <a:t>How we show care and build connection can change over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1" kern="0" dirty="0"/>
              <a:t>Just as each child is unique, every connection is unique.</a:t>
            </a:r>
            <a:endParaRPr lang="en-US" sz="1000" dirty="0"/>
          </a:p>
          <a:p>
            <a:pPr marL="171450" indent="-171450">
              <a:buFont typeface="Arial" panose="020B0604020202020204" pitchFamily="34" charset="0"/>
              <a:buChar char="•"/>
            </a:pPr>
            <a:r>
              <a:rPr lang="en-US" sz="1000" b="0" dirty="0"/>
              <a:t>Here are a few ways we can build connection with children in the primary school years.</a:t>
            </a:r>
          </a:p>
          <a:p>
            <a:pPr marL="171450" indent="-171450">
              <a:buFont typeface="Arial" panose="020B0604020202020204" pitchFamily="34" charset="0"/>
              <a:buChar char="•"/>
            </a:pPr>
            <a:r>
              <a:rPr lang="en-US" sz="1000" b="1" i="1" dirty="0"/>
              <a:t>Being present and consistent. Children are learning who they can trust: parents, teachers and other community members. </a:t>
            </a:r>
          </a:p>
          <a:p>
            <a:pPr marL="171450" indent="-171450">
              <a:buFont typeface="Arial" panose="020B0604020202020204" pitchFamily="34" charset="0"/>
              <a:buChar char="•"/>
            </a:pPr>
            <a:r>
              <a:rPr lang="en-US" sz="1000" b="0" dirty="0"/>
              <a:t>Being present includes things like eating together, checking in and listening to them share.</a:t>
            </a:r>
          </a:p>
          <a:p>
            <a:pPr marL="171450" indent="-171450">
              <a:buFont typeface="Arial" panose="020B0604020202020204" pitchFamily="34" charset="0"/>
              <a:buChar char="•"/>
            </a:pPr>
            <a:r>
              <a:rPr lang="en-US" sz="1000" b="0" dirty="0"/>
              <a:t>This regular connection helps build their self esteem and show them that they can rely on us to be there for them.</a:t>
            </a:r>
          </a:p>
          <a:p>
            <a:pPr marL="0" indent="0">
              <a:buFont typeface="Arial" panose="020B0604020202020204" pitchFamily="34" charset="0"/>
              <a:buNone/>
            </a:pPr>
            <a:endParaRPr lang="en-US" sz="1000" b="0" dirty="0"/>
          </a:p>
          <a:p>
            <a:pPr marL="171450" indent="-171450">
              <a:buFont typeface="Arial" panose="020B0604020202020204" pitchFamily="34" charset="0"/>
              <a:buChar char="•"/>
            </a:pPr>
            <a:r>
              <a:rPr lang="en-US" sz="1000" b="1" i="1" dirty="0"/>
              <a:t>We can also build connection by listening to children’s feelings and ideas. </a:t>
            </a:r>
          </a:p>
          <a:p>
            <a:pPr marL="171450" indent="-171450">
              <a:buFont typeface="Arial" panose="020B0604020202020204" pitchFamily="34" charset="0"/>
              <a:buChar char="•"/>
            </a:pPr>
            <a:r>
              <a:rPr lang="en-US" sz="1000" b="0" dirty="0"/>
              <a:t>This can include asking questions like, What do you think about that? or How did that make you feel? </a:t>
            </a:r>
          </a:p>
          <a:p>
            <a:pPr marL="171450" indent="-171450">
              <a:buFont typeface="Arial" panose="020B0604020202020204" pitchFamily="34" charset="0"/>
              <a:buChar char="•"/>
            </a:pPr>
            <a:r>
              <a:rPr lang="en-US" sz="1000" b="0" dirty="0"/>
              <a:t>When we encourage children to express themselves, they feel heard, and this builds their trust and confidence. </a:t>
            </a:r>
          </a:p>
          <a:p>
            <a:pPr marL="171450" indent="-171450">
              <a:buFont typeface="Arial" panose="020B0604020202020204" pitchFamily="34" charset="0"/>
              <a:buChar char="•"/>
            </a:pPr>
            <a:r>
              <a:rPr lang="en-US" sz="1000" b="0" dirty="0"/>
              <a:t>It also helps to teach children that their voice/thoughts matters at home and in the world.</a:t>
            </a:r>
          </a:p>
          <a:p>
            <a:pPr marL="171450" indent="-171450">
              <a:buFont typeface="Arial" panose="020B0604020202020204" pitchFamily="34" charset="0"/>
              <a:buChar char="•"/>
            </a:pPr>
            <a:endParaRPr lang="en-US" sz="1000" b="0" dirty="0"/>
          </a:p>
          <a:p>
            <a:pPr marL="171450" indent="-171450">
              <a:buFont typeface="Arial" panose="020B0604020202020204" pitchFamily="34" charset="0"/>
              <a:buChar char="•"/>
            </a:pPr>
            <a:r>
              <a:rPr lang="en-US" sz="1000" b="1" i="1" dirty="0"/>
              <a:t>Playing together is another great way to connect with children in the primary school years. </a:t>
            </a:r>
          </a:p>
          <a:p>
            <a:pPr marL="171450" indent="-171450">
              <a:buFont typeface="Arial" panose="020B0604020202020204" pitchFamily="34" charset="0"/>
              <a:buChar char="•"/>
            </a:pPr>
            <a:r>
              <a:rPr lang="en-US" sz="1000" b="0" dirty="0"/>
              <a:t>Sharing in play and joy from singing, dancing, exploring nature, or other activities helps to build connection through shared experiences.</a:t>
            </a:r>
          </a:p>
          <a:p>
            <a:pPr marL="171450" indent="-171450">
              <a:buFont typeface="Arial" panose="020B0604020202020204" pitchFamily="34" charset="0"/>
              <a:buChar char="•"/>
            </a:pPr>
            <a:r>
              <a:rPr lang="en-US" sz="1000" b="0" dirty="0"/>
              <a:t>Encouraging their independence, supporting them to complete tasks with less assistance, helps to build their sense of responsibility and contribution to the larger family wellbeing. </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10</a:t>
            </a:fld>
            <a:endParaRPr lang="en-US"/>
          </a:p>
        </p:txBody>
      </p:sp>
    </p:spTree>
    <p:extLst>
      <p:ext uri="{BB962C8B-B14F-4D97-AF65-F5344CB8AC3E}">
        <p14:creationId xmlns:p14="http://schemas.microsoft.com/office/powerpoint/2010/main" val="419205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p>
          <a:p>
            <a:pPr marL="171450" indent="-171450">
              <a:buFont typeface="Arial" panose="020B0604020202020204" pitchFamily="34" charset="0"/>
              <a:buChar char="•"/>
            </a:pPr>
            <a:r>
              <a:rPr lang="en-US" dirty="0"/>
              <a:t>We connect with teenagers by involving them in real-life decisions. Allowing them to take the lead supports their independence and strengthens trust and respect.</a:t>
            </a:r>
          </a:p>
          <a:p>
            <a:pPr marL="171450" indent="-171450">
              <a:buFont typeface="Arial" panose="020B0604020202020204" pitchFamily="34" charset="0"/>
              <a:buChar char="•"/>
            </a:pPr>
            <a:r>
              <a:rPr lang="en-US" dirty="0"/>
              <a:t>We can encourage greater independence by respecting their boundaries. Balancing our involvement helps teenagers grow in independence while still feeling emotionally supported. </a:t>
            </a:r>
          </a:p>
          <a:p>
            <a:pPr marL="171450" indent="-171450">
              <a:buFont typeface="Arial" panose="020B0604020202020204" pitchFamily="34" charset="0"/>
              <a:buChar char="•"/>
            </a:pPr>
            <a:r>
              <a:rPr lang="en-US" dirty="0"/>
              <a:t>Be curious and listen. Ask about their interests or friendships without judgement. Use questions like: “Tell me more about this?” “What do you think?” “How did that make you feel?” “What do you think could have been different?” Allow them to express themselves and listen</a:t>
            </a:r>
          </a:p>
          <a:p>
            <a:pPr marL="171450" indent="-171450">
              <a:buFont typeface="Arial" panose="020B0604020202020204" pitchFamily="34" charset="0"/>
              <a:buChar char="•"/>
            </a:pPr>
            <a:r>
              <a:rPr lang="en-US" dirty="0"/>
              <a:t>Build connection through shared activities. Work on projects together like gardening, cooking, and fixing things. Let them choose the activity and follow their lead. Doing things side by side can allow for more conversations and bonding</a:t>
            </a:r>
          </a:p>
          <a:p>
            <a:pPr marL="171450" indent="-171450">
              <a:buFont typeface="Arial" panose="020B0604020202020204" pitchFamily="34" charset="0"/>
              <a:buChar char="•"/>
            </a:pPr>
            <a:r>
              <a:rPr lang="en-US" dirty="0"/>
              <a:t>Support their evolving interests without judgement. This helps them feel accepted and valued for who they are rather than their achievements and builds emotional resilience and self esteem.</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11</a:t>
            </a:fld>
            <a:endParaRPr lang="en-US"/>
          </a:p>
        </p:txBody>
      </p:sp>
    </p:spTree>
    <p:extLst>
      <p:ext uri="{BB962C8B-B14F-4D97-AF65-F5344CB8AC3E}">
        <p14:creationId xmlns:p14="http://schemas.microsoft.com/office/powerpoint/2010/main" val="158979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b="1" i="1" dirty="0"/>
              <a:t>We have talked about building connection from birth through the teenage years.</a:t>
            </a:r>
          </a:p>
          <a:p>
            <a:pPr marL="171450" indent="-171450">
              <a:buFont typeface="Arial" panose="020B0604020202020204" pitchFamily="34" charset="0"/>
              <a:buChar char="•"/>
            </a:pPr>
            <a:r>
              <a:rPr lang="en-US" b="1" i="1" dirty="0"/>
              <a:t>Here are a few things to remember about connection</a:t>
            </a:r>
            <a:r>
              <a:rPr lang="en-US" dirty="0"/>
              <a:t>:</a:t>
            </a:r>
          </a:p>
          <a:p>
            <a:pPr marL="171450" indent="-171450">
              <a:buFont typeface="Arial" panose="020B0604020202020204" pitchFamily="34" charset="0"/>
              <a:buChar char="•"/>
            </a:pPr>
            <a:r>
              <a:rPr lang="en-US" b="1" i="1" dirty="0"/>
              <a:t>There is more than one way of connecting with our children. </a:t>
            </a:r>
          </a:p>
          <a:p>
            <a:pPr marL="171450" indent="-171450">
              <a:buFont typeface="Arial" panose="020B0604020202020204" pitchFamily="34" charset="0"/>
              <a:buChar char="•"/>
            </a:pPr>
            <a:r>
              <a:rPr lang="en-US" b="1" i="1" dirty="0"/>
              <a:t>Moments of connection can vary with different children, families and communities - even between two people with the same intellectual disability . </a:t>
            </a:r>
          </a:p>
          <a:p>
            <a:pPr marL="171450" indent="-171450">
              <a:buFont typeface="Arial" panose="020B0604020202020204" pitchFamily="34" charset="0"/>
              <a:buChar char="•"/>
            </a:pPr>
            <a:r>
              <a:rPr lang="en-US" b="1" i="1" dirty="0"/>
              <a:t>The focus is meeting our children where they are and celebrating who they are.</a:t>
            </a:r>
          </a:p>
          <a:p>
            <a:pPr marL="171450" indent="-171450">
              <a:buFont typeface="Arial" panose="020B0604020202020204" pitchFamily="34" charset="0"/>
              <a:buChar char="•"/>
            </a:pPr>
            <a:r>
              <a:rPr lang="en-US" dirty="0"/>
              <a:t>Playing together and sharing activities at all ages, helps build connection</a:t>
            </a:r>
          </a:p>
          <a:p>
            <a:pPr marL="171450" indent="-171450">
              <a:buFont typeface="Arial" panose="020B0604020202020204" pitchFamily="34" charset="0"/>
              <a:buChar char="•"/>
            </a:pPr>
            <a:r>
              <a:rPr lang="en-US" b="1" i="1" dirty="0"/>
              <a:t>When we show and tell our children that we value them for who they are, not just their achievements or abilities, this helps to strengthen their self-esteem and connection during challenging and positive times.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dirty="0"/>
              <a:t>Are there other key points about building connection that we can add to this list?</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Thank you for sharing.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Before we close this section on building connection with children and teenagers, let’s take a moment to explore how we can create time for daily moments of connection with our children.</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12</a:t>
            </a:fld>
            <a:endParaRPr lang="en-US"/>
          </a:p>
        </p:txBody>
      </p:sp>
    </p:spTree>
    <p:extLst>
      <p:ext uri="{BB962C8B-B14F-4D97-AF65-F5344CB8AC3E}">
        <p14:creationId xmlns:p14="http://schemas.microsoft.com/office/powerpoint/2010/main" val="728524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dirty="0"/>
              <a:t>Think about your daily or weekly routine. </a:t>
            </a:r>
          </a:p>
          <a:p>
            <a:pPr marL="171450" indent="-171450">
              <a:buFont typeface="Arial" panose="020B0604020202020204" pitchFamily="34" charset="0"/>
              <a:buChar char="•"/>
            </a:pPr>
            <a:r>
              <a:rPr lang="en-US" dirty="0"/>
              <a:t>Is there a time when you can connect with your child/children regularly?</a:t>
            </a:r>
          </a:p>
          <a:p>
            <a:pPr marL="171450" indent="-171450">
              <a:buFont typeface="Arial" panose="020B0604020202020204" pitchFamily="34" charset="0"/>
              <a:buChar char="•"/>
            </a:pPr>
            <a:r>
              <a:rPr lang="en-US" dirty="0"/>
              <a:t>What is one thing you can do? (For example, doing an activity together, asking them to share about their favorite activities during dinner or bathtime)</a:t>
            </a:r>
          </a:p>
          <a:p>
            <a:pPr marL="171450" indent="-171450">
              <a:buFont typeface="Arial" panose="020B0604020202020204" pitchFamily="34" charset="0"/>
              <a:buChar char="•"/>
            </a:pPr>
            <a:r>
              <a:rPr lang="en-US" dirty="0"/>
              <a:t>When and how would you arrange this time together?</a:t>
            </a:r>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Remember connecting with our children can happen in different ways. </a:t>
            </a:r>
          </a:p>
          <a:p>
            <a:pPr marL="171450" indent="-171450">
              <a:buFont typeface="Arial" panose="020B0604020202020204" pitchFamily="34" charset="0"/>
              <a:buChar char="•"/>
            </a:pPr>
            <a:r>
              <a:rPr lang="en-US" dirty="0"/>
              <a:t>It can also happen without words.</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Say (after sharing):</a:t>
            </a:r>
          </a:p>
          <a:p>
            <a:pPr marL="171450" indent="-171450">
              <a:buFont typeface="Arial" panose="020B0604020202020204" pitchFamily="34" charset="0"/>
              <a:buChar char="•"/>
            </a:pPr>
            <a:r>
              <a:rPr lang="en-US" dirty="0"/>
              <a:t>Thank you for sharing</a:t>
            </a:r>
          </a:p>
          <a:p>
            <a:pPr marL="171450" indent="-171450">
              <a:buFont typeface="Arial" panose="020B0604020202020204" pitchFamily="34" charset="0"/>
              <a:buChar char="•"/>
            </a:pPr>
            <a:r>
              <a:rPr lang="en-US" dirty="0"/>
              <a:t>There are so many ways to connect with our children</a:t>
            </a:r>
          </a:p>
          <a:p>
            <a:pPr marL="171450" indent="-171450">
              <a:buFont typeface="Arial" panose="020B0604020202020204" pitchFamily="34" charset="0"/>
              <a:buChar char="•"/>
            </a:pPr>
            <a:r>
              <a:rPr lang="en-US" dirty="0"/>
              <a:t>Whether we use words or no words, they are all important ways of strengthening our relationship with our children</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As we think about ways to build stronger connections, it’s also important to understand how children grow and develop, because their needs and behaviors change at every stage.</a:t>
            </a:r>
          </a:p>
          <a:p>
            <a:pPr marL="171450" indent="-171450">
              <a:buFont typeface="Arial" panose="020B0604020202020204" pitchFamily="34" charset="0"/>
              <a:buChar char="•"/>
            </a:pPr>
            <a:r>
              <a:rPr lang="en-US" b="1" i="1" dirty="0"/>
              <a:t>Let’s explore what that looks like across different stages</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13</a:t>
            </a:fld>
            <a:endParaRPr lang="en-US"/>
          </a:p>
        </p:txBody>
      </p:sp>
    </p:spTree>
    <p:extLst>
      <p:ext uri="{BB962C8B-B14F-4D97-AF65-F5344CB8AC3E}">
        <p14:creationId xmlns:p14="http://schemas.microsoft.com/office/powerpoint/2010/main" val="2774906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Say:</a:t>
            </a:r>
          </a:p>
          <a:p>
            <a:pPr marL="171450" indent="-171450">
              <a:buFont typeface="Arial" panose="020B0604020202020204" pitchFamily="34" charset="0"/>
              <a:buChar char="•"/>
            </a:pPr>
            <a:r>
              <a:rPr lang="en-US" sz="1000" dirty="0"/>
              <a:t>Let’s think about what’s happening for young people from birth through the pre-school years.</a:t>
            </a:r>
          </a:p>
          <a:p>
            <a:pPr marL="171450" indent="-171450">
              <a:buFont typeface="Arial" panose="020B0604020202020204" pitchFamily="34" charset="0"/>
              <a:buChar char="•"/>
            </a:pPr>
            <a:r>
              <a:rPr lang="en-US" sz="1000" b="1" i="1" dirty="0"/>
              <a:t>We know that all children develop at their own pace and in their own time.</a:t>
            </a:r>
          </a:p>
          <a:p>
            <a:pPr marL="171450" indent="-171450">
              <a:buFont typeface="Arial" panose="020B0604020202020204" pitchFamily="34" charset="0"/>
              <a:buChar char="•"/>
            </a:pPr>
            <a:r>
              <a:rPr lang="en-US" sz="1000" dirty="0"/>
              <a:t>In the early years of life, babies are learning to bond, they rely fully on us for their survival and during this period we form strong attachments with them. </a:t>
            </a:r>
          </a:p>
          <a:p>
            <a:pPr marL="171450" indent="-171450">
              <a:buFont typeface="Arial" panose="020B0604020202020204" pitchFamily="34" charset="0"/>
              <a:buChar char="•"/>
            </a:pPr>
            <a:r>
              <a:rPr lang="en-US" sz="1000" b="1" i="1" dirty="0"/>
              <a:t>During this period, we also see how skills build upon other skills for example babies make sounds and gestures first and then these develop into words to communicate their needs.</a:t>
            </a:r>
          </a:p>
          <a:p>
            <a:pPr marL="171450" indent="-171450">
              <a:buFont typeface="Arial" panose="020B0604020202020204" pitchFamily="34" charset="0"/>
              <a:buChar char="•"/>
            </a:pPr>
            <a:r>
              <a:rPr lang="en-US" sz="1000" dirty="0"/>
              <a:t>This also works with physical development, before standing babies must have the skill of sitting and before sitting, they must first learn how to hold their head up. </a:t>
            </a:r>
          </a:p>
          <a:p>
            <a:pPr marL="171450" indent="-171450">
              <a:buFont typeface="Arial" panose="020B0604020202020204" pitchFamily="34" charset="0"/>
              <a:buChar char="•"/>
            </a:pPr>
            <a:r>
              <a:rPr lang="en-US" sz="1000" b="1" i="1" dirty="0"/>
              <a:t>These more advanced skills of sitting independently are built upon smaller skills such as holding the head up</a:t>
            </a:r>
          </a:p>
          <a:p>
            <a:pPr marL="171450" indent="-171450">
              <a:buFont typeface="Arial" panose="020B0604020202020204" pitchFamily="34" charset="0"/>
              <a:buChar char="•"/>
            </a:pPr>
            <a:r>
              <a:rPr lang="en-US" sz="1000" b="1" i="1" dirty="0"/>
              <a:t>This period in the early years lays the foundation of early skills, setting children up for more complex skills as they grow.</a:t>
            </a:r>
          </a:p>
          <a:p>
            <a:pPr marL="171450" indent="-171450">
              <a:buFont typeface="Arial" panose="020B0604020202020204" pitchFamily="34" charset="0"/>
              <a:buChar char="•"/>
            </a:pPr>
            <a:r>
              <a:rPr lang="en-US" sz="1000" b="1" i="1" dirty="0"/>
              <a:t>The early years is also a period of exploration. </a:t>
            </a:r>
          </a:p>
          <a:p>
            <a:pPr marL="171450" indent="-171450">
              <a:buFont typeface="Arial" panose="020B0604020202020204" pitchFamily="34" charset="0"/>
              <a:buChar char="•"/>
            </a:pPr>
            <a:r>
              <a:rPr lang="en-US" sz="1000" dirty="0"/>
              <a:t>Young children are exploring the world with all their senses, their eyes, ears, touch, their movements and their sounds.</a:t>
            </a:r>
          </a:p>
          <a:p>
            <a:pPr marL="171450" indent="-171450">
              <a:buFont typeface="Arial" panose="020B0604020202020204" pitchFamily="34" charset="0"/>
              <a:buChar char="•"/>
            </a:pPr>
            <a:r>
              <a:rPr lang="en-US" sz="1000" dirty="0"/>
              <a:t>They may repeat actions as they are trying to learn and master new skills.</a:t>
            </a:r>
          </a:p>
          <a:p>
            <a:pPr marL="0" indent="0">
              <a:buFont typeface="Arial" panose="020B0604020202020204" pitchFamily="34" charset="0"/>
              <a:buNone/>
            </a:pPr>
            <a:endParaRPr lang="en-US" sz="1000" dirty="0"/>
          </a:p>
          <a:p>
            <a:pPr marL="171450" indent="-171450">
              <a:buFont typeface="Arial" panose="020B0604020202020204" pitchFamily="34" charset="0"/>
              <a:buChar char="•"/>
            </a:pPr>
            <a:r>
              <a:rPr lang="en-US" sz="1000" b="1" i="1" dirty="0"/>
              <a:t>After around 3 years, children continue to explore new ways of communication, more gestures, signs, pictures or speech</a:t>
            </a:r>
          </a:p>
          <a:p>
            <a:pPr marL="171450" indent="-171450">
              <a:buFont typeface="Arial" panose="020B0604020202020204" pitchFamily="34" charset="0"/>
              <a:buChar char="•"/>
            </a:pPr>
            <a:r>
              <a:rPr lang="en-US" sz="1000" dirty="0"/>
              <a:t>They may start to enjoy playing with others.</a:t>
            </a:r>
          </a:p>
          <a:p>
            <a:pPr marL="171450" indent="-171450">
              <a:buFont typeface="Arial" panose="020B0604020202020204" pitchFamily="34" charset="0"/>
              <a:buChar char="•"/>
            </a:pPr>
            <a:r>
              <a:rPr lang="en-US" sz="1000" dirty="0"/>
              <a:t>They also begin to learn about social rules such as waiting for their turn.</a:t>
            </a:r>
          </a:p>
          <a:p>
            <a:pPr marL="171450" indent="-171450">
              <a:buFont typeface="Arial" panose="020B0604020202020204" pitchFamily="34" charset="0"/>
              <a:buChar char="•"/>
            </a:pPr>
            <a:r>
              <a:rPr lang="en-US" sz="1000" dirty="0"/>
              <a:t>Exploration continues in more ways as they are excited to understand the world around them.</a:t>
            </a:r>
          </a:p>
          <a:p>
            <a:pPr marL="171450" indent="-171450">
              <a:buFont typeface="Arial" panose="020B0604020202020204" pitchFamily="34" charset="0"/>
              <a:buChar char="•"/>
            </a:pPr>
            <a:r>
              <a:rPr lang="en-US" sz="1000" dirty="0"/>
              <a:t>They may also be excited to try new things on their own.</a:t>
            </a:r>
          </a:p>
          <a:p>
            <a:pPr marL="171450" indent="-171450">
              <a:buFont typeface="Arial" panose="020B0604020202020204" pitchFamily="34" charset="0"/>
              <a:buChar char="•"/>
            </a:pPr>
            <a:r>
              <a:rPr lang="en-US" sz="1000" dirty="0"/>
              <a:t>It is helpful to monitor how our children are developing.</a:t>
            </a:r>
          </a:p>
          <a:p>
            <a:pPr marL="171450" indent="-171450">
              <a:buFont typeface="Arial" panose="020B0604020202020204" pitchFamily="34" charset="0"/>
              <a:buChar char="•"/>
            </a:pPr>
            <a:r>
              <a:rPr lang="en-US" sz="1000" b="1" i="1" dirty="0"/>
              <a:t>Monitoring development is about observing the skills a child has and is developing in areas such as movement, socializing, play, learning, and interacting with others.</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14</a:t>
            </a:fld>
            <a:endParaRPr lang="en-US"/>
          </a:p>
        </p:txBody>
      </p:sp>
    </p:spTree>
    <p:extLst>
      <p:ext uri="{BB962C8B-B14F-4D97-AF65-F5344CB8AC3E}">
        <p14:creationId xmlns:p14="http://schemas.microsoft.com/office/powerpoint/2010/main" val="255772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1" i="1" dirty="0"/>
              <a:t>Let’s review some general skills that may develop after our foundations in the primary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This could be different for your child, and that is 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Remember development is a journey not a race, skills build upon other skills, and this happens at each child’s own pace and time. </a:t>
            </a:r>
          </a:p>
          <a:p>
            <a:pPr marL="171450" indent="-171450">
              <a:buFont typeface="Arial" panose="020B0604020202020204" pitchFamily="34" charset="0"/>
              <a:buChar char="•"/>
            </a:pPr>
            <a:r>
              <a:rPr lang="en-US" b="1" i="1" dirty="0"/>
              <a:t>After the foundational skills in early years are laid, children may begin building skills in numeracy, and literacy through play and hands on activities. </a:t>
            </a:r>
          </a:p>
          <a:p>
            <a:pPr marL="171450" indent="-171450">
              <a:buFont typeface="Arial" panose="020B0604020202020204" pitchFamily="34" charset="0"/>
              <a:buChar char="•"/>
            </a:pPr>
            <a:r>
              <a:rPr lang="en-US" b="1" i="1" dirty="0"/>
              <a:t>Some children may need more time than others to learn these concepts.</a:t>
            </a:r>
          </a:p>
          <a:p>
            <a:pPr marL="171450" indent="-171450">
              <a:buFont typeface="Arial" panose="020B0604020202020204" pitchFamily="34" charset="0"/>
              <a:buChar char="•"/>
            </a:pPr>
            <a:r>
              <a:rPr lang="en-US" dirty="0"/>
              <a:t>During this phase children are continuing to learn to express themselves in ways that work for them like using gestures, actions, words.</a:t>
            </a:r>
          </a:p>
          <a:p>
            <a:pPr marL="171450" indent="-171450">
              <a:buFont typeface="Arial" panose="020B0604020202020204" pitchFamily="34" charset="0"/>
              <a:buChar char="•"/>
            </a:pPr>
            <a:r>
              <a:rPr lang="en-US" dirty="0"/>
              <a:t>Children may start to explore problem solving and thinking in new ways.</a:t>
            </a:r>
          </a:p>
          <a:p>
            <a:pPr marL="171450" indent="-171450">
              <a:buFont typeface="Arial" panose="020B0604020202020204" pitchFamily="34" charset="0"/>
              <a:buChar char="•"/>
            </a:pPr>
            <a:r>
              <a:rPr lang="en-US" dirty="0"/>
              <a:t>Their friends and peer groups may become more important</a:t>
            </a:r>
          </a:p>
          <a:p>
            <a:pPr marL="171450" indent="-171450">
              <a:buFont typeface="Arial" panose="020B0604020202020204" pitchFamily="34" charset="0"/>
              <a:buChar char="•"/>
            </a:pPr>
            <a:r>
              <a:rPr lang="en-US" dirty="0"/>
              <a:t>Children may also start to have specific interests for certain activities.</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15</a:t>
            </a:fld>
            <a:endParaRPr lang="en-US"/>
          </a:p>
        </p:txBody>
      </p:sp>
    </p:spTree>
    <p:extLst>
      <p:ext uri="{BB962C8B-B14F-4D97-AF65-F5344CB8AC3E}">
        <p14:creationId xmlns:p14="http://schemas.microsoft.com/office/powerpoint/2010/main" val="2442184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pPr marL="171450" indent="-171450">
              <a:buFont typeface="Arial" panose="020B0604020202020204" pitchFamily="34" charset="0"/>
              <a:buChar char="•"/>
            </a:pPr>
            <a:r>
              <a:rPr lang="en-US" b="1" i="1" dirty="0"/>
              <a:t>Now let’s look at some skills we may find in the teenage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Remember, this could be different for your child, and that is ok,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Also remember, development is a journey not a race, skills build upon other skills, and this happens at each child’s own pace and time. </a:t>
            </a:r>
            <a:endParaRPr lang="en-US" dirty="0"/>
          </a:p>
          <a:p>
            <a:pPr marL="171450" indent="-171450">
              <a:buFont typeface="Arial" panose="020B0604020202020204" pitchFamily="34" charset="0"/>
              <a:buChar char="•"/>
            </a:pPr>
            <a:r>
              <a:rPr lang="en-US" b="1" i="1" dirty="0"/>
              <a:t>As children get older, they may seek more independence in their everyday tasks and or social interactions.</a:t>
            </a:r>
          </a:p>
          <a:p>
            <a:pPr marL="171450" indent="-171450">
              <a:buFont typeface="Arial" panose="020B0604020202020204" pitchFamily="34" charset="0"/>
              <a:buChar char="•"/>
            </a:pPr>
            <a:r>
              <a:rPr lang="en-US" b="1" i="1" dirty="0"/>
              <a:t>This could be in big or small ways, such as selecting what color t-shirt they will wear, to preparing their own meals. </a:t>
            </a:r>
          </a:p>
          <a:p>
            <a:pPr marL="171450" indent="-171450">
              <a:buFont typeface="Arial" panose="020B0604020202020204" pitchFamily="34" charset="0"/>
              <a:buChar char="•"/>
            </a:pPr>
            <a:r>
              <a:rPr lang="en-US" b="1" i="1" dirty="0"/>
              <a:t>We can meet our kids where they are and support them with gaining more independence.</a:t>
            </a:r>
          </a:p>
          <a:p>
            <a:pPr marL="171450" indent="-171450">
              <a:buFont typeface="Arial" panose="020B0604020202020204" pitchFamily="34" charset="0"/>
              <a:buChar char="•"/>
            </a:pPr>
            <a:r>
              <a:rPr lang="en-US" dirty="0"/>
              <a:t>Their friends and relationships may continue to be important, and they may care more about being accepted.</a:t>
            </a:r>
          </a:p>
          <a:p>
            <a:pPr marL="171450" indent="-171450">
              <a:buFont typeface="Arial" panose="020B0604020202020204" pitchFamily="34" charset="0"/>
              <a:buChar char="•"/>
            </a:pPr>
            <a:r>
              <a:rPr lang="en-US" dirty="0"/>
              <a:t>They may begin to go through puberty and have physical and emotional changes during this time.</a:t>
            </a:r>
          </a:p>
          <a:p>
            <a:pPr marL="171450" indent="-171450">
              <a:buFont typeface="Arial" panose="020B0604020202020204" pitchFamily="34" charset="0"/>
              <a:buChar char="•"/>
            </a:pPr>
            <a:r>
              <a:rPr lang="en-US" dirty="0"/>
              <a:t>They may also begin to think more about their future.</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16</a:t>
            </a:fld>
            <a:endParaRPr lang="en-US"/>
          </a:p>
        </p:txBody>
      </p:sp>
    </p:spTree>
    <p:extLst>
      <p:ext uri="{BB962C8B-B14F-4D97-AF65-F5344CB8AC3E}">
        <p14:creationId xmlns:p14="http://schemas.microsoft.com/office/powerpoint/2010/main" val="518342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Let’s review what we have explored about development from the early years to the teenage years</a:t>
            </a:r>
          </a:p>
          <a:p>
            <a:pPr marL="171450" indent="-171450">
              <a:buFont typeface="Arial" panose="020B0604020202020204" pitchFamily="34" charset="0"/>
              <a:buChar char="•"/>
            </a:pPr>
            <a:r>
              <a:rPr lang="en-US" b="1" i="1" dirty="0"/>
              <a:t>When we talk about child development, we mean the process by which children learn, communicate, relate to others, move their bodies, hands and fingers, and explore their environments with all their senses.</a:t>
            </a:r>
          </a:p>
          <a:p>
            <a:pPr marL="171450" indent="-171450">
              <a:buFont typeface="Arial" panose="020B0604020202020204" pitchFamily="34" charset="0"/>
              <a:buChar char="•"/>
            </a:pPr>
            <a:r>
              <a:rPr lang="en-US" b="1" i="1" dirty="0"/>
              <a:t>Skills build from simple skills to more complex ones. Early skills are important because they lay the foundation for more advanced skills.</a:t>
            </a:r>
          </a:p>
          <a:p>
            <a:pPr marL="171450" indent="-171450">
              <a:buFont typeface="Arial" panose="020B0604020202020204" pitchFamily="34" charset="0"/>
              <a:buChar char="•"/>
            </a:pPr>
            <a:r>
              <a:rPr lang="en-US" b="1" i="1" dirty="0"/>
              <a:t>Children learn at different paces. Some children learn quickly, some children need more time. There is a wide range, and this is normal</a:t>
            </a:r>
          </a:p>
          <a:p>
            <a:pPr marL="171450" indent="-171450">
              <a:buFont typeface="Arial" panose="020B0604020202020204" pitchFamily="34" charset="0"/>
              <a:buChar char="•"/>
            </a:pPr>
            <a:r>
              <a:rPr lang="en-US" b="1" i="1" dirty="0"/>
              <a:t>It is important to remember that all children can learn in their own way.</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17</a:t>
            </a:fld>
            <a:endParaRPr lang="en-US"/>
          </a:p>
        </p:txBody>
      </p:sp>
    </p:spTree>
    <p:extLst>
      <p:ext uri="{BB962C8B-B14F-4D97-AF65-F5344CB8AC3E}">
        <p14:creationId xmlns:p14="http://schemas.microsoft.com/office/powerpoint/2010/main" val="759957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We know that when we care for young children, we are supporting their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During the early years and preschool years, there are many ways that we show care and support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Showing that we care helps strengthen the connection with our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Remember, this can happen with or without words.</a:t>
            </a:r>
          </a:p>
          <a:p>
            <a:pPr marL="171450" indent="-171450">
              <a:buFont typeface="Arial" panose="020B0604020202020204" pitchFamily="34" charset="0"/>
              <a:buChar char="•"/>
            </a:pPr>
            <a:r>
              <a:rPr lang="en-US" dirty="0"/>
              <a:t>For example, daily routines help build comfort, this could be during feeding, bathing or bedtime.</a:t>
            </a:r>
          </a:p>
          <a:p>
            <a:pPr marL="171450" indent="-171450">
              <a:buFont typeface="Arial" panose="020B0604020202020204" pitchFamily="34" charset="0"/>
              <a:buChar char="•"/>
            </a:pPr>
            <a:r>
              <a:rPr lang="en-US" dirty="0"/>
              <a:t>We also show comfort through our physical touch, talking or singing with babies and toddlers.</a:t>
            </a:r>
          </a:p>
          <a:p>
            <a:pPr marL="171450" indent="-171450">
              <a:buFont typeface="Arial" panose="020B0604020202020204" pitchFamily="34" charset="0"/>
              <a:buChar char="•"/>
            </a:pPr>
            <a:r>
              <a:rPr lang="en-US" dirty="0"/>
              <a:t>We review their signs, sounds or gestures for communication and help them learn ways to express themselves.</a:t>
            </a:r>
          </a:p>
          <a:p>
            <a:pPr marL="171450" indent="-171450">
              <a:buFont typeface="Arial" panose="020B0604020202020204" pitchFamily="34" charset="0"/>
              <a:buChar char="•"/>
            </a:pPr>
            <a:r>
              <a:rPr lang="en-US" dirty="0"/>
              <a:t>We play and do activities together like reading, signing and other games.</a:t>
            </a:r>
          </a:p>
          <a:p>
            <a:pPr marL="171450" indent="-171450">
              <a:buFont typeface="Arial" panose="020B0604020202020204" pitchFamily="34" charset="0"/>
              <a:buChar char="•"/>
            </a:pPr>
            <a:r>
              <a:rPr lang="en-US" dirty="0"/>
              <a:t>We follow their lead, and we build connection.</a:t>
            </a:r>
          </a:p>
          <a:p>
            <a:pPr marL="171450" indent="-171450">
              <a:buFont typeface="Arial" panose="020B0604020202020204" pitchFamily="34" charset="0"/>
              <a:buChar char="•"/>
            </a:pPr>
            <a:r>
              <a:rPr lang="en-US" b="1" i="1" dirty="0"/>
              <a:t>Remember that connection can happen even with children or adults who are non-verbal. </a:t>
            </a:r>
          </a:p>
          <a:p>
            <a:pPr marL="171450" indent="-171450">
              <a:buFont typeface="Arial" panose="020B0604020202020204" pitchFamily="34" charset="0"/>
              <a:buChar char="•"/>
            </a:pPr>
            <a:r>
              <a:rPr lang="en-US" b="1" i="1" dirty="0"/>
              <a:t>We can respond to sounds, body movements, facial expressions, or even gestures. </a:t>
            </a:r>
          </a:p>
          <a:p>
            <a:pPr marL="171450" indent="-171450">
              <a:buFont typeface="Arial" panose="020B0604020202020204" pitchFamily="34" charset="0"/>
              <a:buChar char="•"/>
            </a:pPr>
            <a:r>
              <a:rPr lang="en-US" b="0" i="0" dirty="0"/>
              <a:t>Think about a child who really enjoys the sensation they receive when they are on a swing.  </a:t>
            </a:r>
          </a:p>
          <a:p>
            <a:pPr marL="171450" indent="-171450">
              <a:buFont typeface="Arial" panose="020B0604020202020204" pitchFamily="34" charset="0"/>
              <a:buChar char="•"/>
            </a:pPr>
            <a:r>
              <a:rPr lang="en-US" b="0" i="0" dirty="0"/>
              <a:t>In this example, moments of connection could happen while pushing them on a swing or swinging them in your arms.</a:t>
            </a:r>
          </a:p>
          <a:p>
            <a:pPr marL="171450" indent="-171450">
              <a:buFont typeface="Arial" panose="020B0604020202020204" pitchFamily="34" charset="0"/>
              <a:buChar char="•"/>
            </a:pPr>
            <a:r>
              <a:rPr lang="en-US" dirty="0"/>
              <a:t>Let’s move now to building connection during this primary school years.</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18</a:t>
            </a:fld>
            <a:endParaRPr lang="en-US" dirty="0"/>
          </a:p>
        </p:txBody>
      </p:sp>
    </p:spTree>
    <p:extLst>
      <p:ext uri="{BB962C8B-B14F-4D97-AF65-F5344CB8AC3E}">
        <p14:creationId xmlns:p14="http://schemas.microsoft.com/office/powerpoint/2010/main" val="1366223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There are also many ways that we show care and support development </a:t>
            </a:r>
            <a:r>
              <a:rPr lang="en-US" i="0" dirty="0"/>
              <a:t>for </a:t>
            </a:r>
            <a:r>
              <a:rPr lang="en-US" dirty="0"/>
              <a:t>children in the primary school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can Support their learning in different ways through reading, pictures, hands on activities, stories, movement.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Praise their efforts rather than their results, no matter how small.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For example, I noticed how hard you worked running today. You kept going even when you were tired, and you kept trying to pass the ball to your teammates. That kind of teamwork and persistence makes a great player.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Help them build friends through play or shared interests like sports, music or other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Continue to support their self expression so they can ask for what they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Play and connect doing shared activities with them that they enjoy</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19</a:t>
            </a:fld>
            <a:endParaRPr lang="en-US"/>
          </a:p>
        </p:txBody>
      </p:sp>
    </p:spTree>
    <p:extLst>
      <p:ext uri="{BB962C8B-B14F-4D97-AF65-F5344CB8AC3E}">
        <p14:creationId xmlns:p14="http://schemas.microsoft.com/office/powerpoint/2010/main" val="201839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171450" indent="-171450">
              <a:buFont typeface="Arial" panose="020B0604020202020204" pitchFamily="34" charset="0"/>
              <a:buChar char="•"/>
            </a:pPr>
            <a:r>
              <a:rPr lang="en-US" dirty="0"/>
              <a:t>Welcome to our Family Health Forum! we are looking forward to talking about parenting today.</a:t>
            </a:r>
          </a:p>
          <a:p>
            <a:pPr marL="171450" indent="-171450">
              <a:buFont typeface="Arial" panose="020B0604020202020204" pitchFamily="34" charset="0"/>
              <a:buChar char="•"/>
            </a:pPr>
            <a:r>
              <a:rPr lang="en-US" dirty="0"/>
              <a:t>Before we begin, let’s get to know each other a bit.</a:t>
            </a:r>
          </a:p>
          <a:p>
            <a:pPr marL="171450" indent="-171450">
              <a:buFont typeface="Arial" panose="020B0604020202020204" pitchFamily="34" charset="0"/>
              <a:buChar char="•"/>
            </a:pPr>
            <a:r>
              <a:rPr lang="en-US" dirty="0"/>
              <a:t>Let’s go around and introduce ourselves. </a:t>
            </a:r>
          </a:p>
          <a:p>
            <a:pPr marL="171450" indent="-171450">
              <a:buFont typeface="Arial" panose="020B0604020202020204" pitchFamily="34" charset="0"/>
              <a:buChar char="•"/>
            </a:pPr>
            <a:r>
              <a:rPr lang="en-US" dirty="0"/>
              <a:t>In addition to your name, also tell us something unique that your child does that makes you smile.</a:t>
            </a:r>
          </a:p>
          <a:p>
            <a:endParaRPr lang="en-US" dirty="0"/>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2</a:t>
            </a:fld>
            <a:endParaRPr lang="en-US"/>
          </a:p>
        </p:txBody>
      </p:sp>
    </p:spTree>
    <p:extLst>
      <p:ext uri="{BB962C8B-B14F-4D97-AF65-F5344CB8AC3E}">
        <p14:creationId xmlns:p14="http://schemas.microsoft.com/office/powerpoint/2010/main" val="3327834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1" i="1" dirty="0"/>
              <a:t>We can show care and support the development of teenagers by:</a:t>
            </a:r>
            <a:endParaRPr lang="en-US" dirty="0"/>
          </a:p>
          <a:p>
            <a:pPr marL="171450" indent="-171450">
              <a:buFont typeface="Arial" panose="020B0604020202020204" pitchFamily="34" charset="0"/>
              <a:buChar char="•"/>
            </a:pPr>
            <a:r>
              <a:rPr lang="en-US" dirty="0"/>
              <a:t>Including them in decisions and planning for the family or household.</a:t>
            </a:r>
          </a:p>
          <a:p>
            <a:pPr marL="171450" indent="-171450">
              <a:buFont typeface="Arial" panose="020B0604020202020204" pitchFamily="34" charset="0"/>
              <a:buChar char="•"/>
            </a:pPr>
            <a:r>
              <a:rPr lang="en-US" dirty="0"/>
              <a:t>Encouraging them to make their own decisions.</a:t>
            </a:r>
          </a:p>
          <a:p>
            <a:pPr marL="171450" indent="-171450">
              <a:buFont typeface="Arial" panose="020B0604020202020204" pitchFamily="34" charset="0"/>
              <a:buChar char="•"/>
            </a:pPr>
            <a:r>
              <a:rPr lang="en-US" dirty="0"/>
              <a:t>Talking about body changes and growing up, seek support if needed for these conversations.</a:t>
            </a:r>
          </a:p>
          <a:p>
            <a:pPr marL="171450" indent="-171450">
              <a:buFont typeface="Arial" panose="020B0604020202020204" pitchFamily="34" charset="0"/>
              <a:buChar char="•"/>
            </a:pPr>
            <a:r>
              <a:rPr lang="en-US" dirty="0"/>
              <a:t>Helping them learn life skills like </a:t>
            </a:r>
            <a:r>
              <a:rPr lang="en-US" kern="0" dirty="0"/>
              <a:t>cooking, talking to new people, using transport services</a:t>
            </a:r>
          </a:p>
          <a:p>
            <a:pPr marL="171450" indent="-171450">
              <a:buFont typeface="Arial" panose="020B0604020202020204" pitchFamily="34" charset="0"/>
              <a:buChar char="•"/>
            </a:pPr>
            <a:r>
              <a:rPr lang="en-US" b="1" i="1" kern="0" dirty="0"/>
              <a:t>We can also build connection with them by playing together and doing activities they enjoy</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20</a:t>
            </a:fld>
            <a:endParaRPr lang="en-US"/>
          </a:p>
        </p:txBody>
      </p:sp>
    </p:spTree>
    <p:extLst>
      <p:ext uri="{BB962C8B-B14F-4D97-AF65-F5344CB8AC3E}">
        <p14:creationId xmlns:p14="http://schemas.microsoft.com/office/powerpoint/2010/main" val="4137567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Let’s explore what showing care is like in our homes and among other families in our community.</a:t>
            </a:r>
          </a:p>
          <a:p>
            <a:pPr marL="171450" indent="-171450">
              <a:buFont typeface="Arial" panose="020B0604020202020204" pitchFamily="34" charset="0"/>
              <a:buChar char="•"/>
            </a:pPr>
            <a:r>
              <a:rPr lang="en-US" dirty="0"/>
              <a:t>You will have a few minutes to discuss the following questions: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dirty="0"/>
              <a:t>How do you show care for your children in your home? If you do not have young children in your home, think about the families in the community, what have you observed about how others show care for young people? </a:t>
            </a:r>
          </a:p>
          <a:p>
            <a:pPr marL="171450" indent="-171450">
              <a:buFont typeface="Arial" panose="020B0604020202020204" pitchFamily="34" charset="0"/>
              <a:buChar char="•"/>
            </a:pPr>
            <a:r>
              <a:rPr lang="en-US" dirty="0"/>
              <a:t>What examples do you have and why do you think it is important?</a:t>
            </a:r>
          </a:p>
          <a:p>
            <a:pPr marL="171450" indent="-171450">
              <a:buFont typeface="Arial" panose="020B0604020202020204" pitchFamily="34" charset="0"/>
              <a:buChar char="•"/>
            </a:pPr>
            <a:r>
              <a:rPr lang="en-US" dirty="0"/>
              <a:t>Can you think of 1 example of showing care without using any words?</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21</a:t>
            </a:fld>
            <a:endParaRPr lang="en-US"/>
          </a:p>
        </p:txBody>
      </p:sp>
    </p:spTree>
    <p:extLst>
      <p:ext uri="{BB962C8B-B14F-4D97-AF65-F5344CB8AC3E}">
        <p14:creationId xmlns:p14="http://schemas.microsoft.com/office/powerpoint/2010/main" val="2543883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1" i="1" dirty="0"/>
              <a:t>While we can have moments of wonderful connection </a:t>
            </a:r>
          </a:p>
          <a:p>
            <a:pPr marL="171450" indent="-171450">
              <a:buFont typeface="Arial" panose="020B0604020202020204" pitchFamily="34" charset="0"/>
              <a:buChar char="•"/>
            </a:pPr>
            <a:r>
              <a:rPr lang="en-US" b="1" i="1" dirty="0"/>
              <a:t>We also have very challenging moments with our children.</a:t>
            </a:r>
          </a:p>
          <a:p>
            <a:pPr marL="171450" indent="-171450">
              <a:buFont typeface="Arial" panose="020B0604020202020204" pitchFamily="34" charset="0"/>
              <a:buChar char="•"/>
            </a:pPr>
            <a:r>
              <a:rPr lang="en-US" dirty="0"/>
              <a:t>Caring for children is not easy.</a:t>
            </a:r>
          </a:p>
          <a:p>
            <a:pPr marL="171450" indent="-171450">
              <a:buFont typeface="Arial" panose="020B0604020202020204" pitchFamily="34" charset="0"/>
              <a:buChar char="•"/>
            </a:pPr>
            <a:r>
              <a:rPr lang="en-US" b="1" i="1" dirty="0"/>
              <a:t>Caring for a child with ID also has its own challenges.</a:t>
            </a:r>
          </a:p>
          <a:p>
            <a:pPr marL="171450" indent="-171450">
              <a:buFont typeface="Arial" panose="020B0604020202020204" pitchFamily="34" charset="0"/>
              <a:buChar char="•"/>
            </a:pPr>
            <a:r>
              <a:rPr lang="en-US" b="1" i="1" dirty="0"/>
              <a:t>As parents we play an important role in our children’s lives</a:t>
            </a:r>
          </a:p>
          <a:p>
            <a:pPr marL="171450" indent="-171450">
              <a:buFont typeface="Arial" panose="020B0604020202020204" pitchFamily="34" charset="0"/>
              <a:buChar char="•"/>
            </a:pPr>
            <a:r>
              <a:rPr lang="en-US" b="1" i="1" dirty="0"/>
              <a:t>However, we can only care for others when we care for ourselves first.</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22</a:t>
            </a:fld>
            <a:endParaRPr lang="en-US"/>
          </a:p>
        </p:txBody>
      </p:sp>
    </p:spTree>
    <p:extLst>
      <p:ext uri="{BB962C8B-B14F-4D97-AF65-F5344CB8AC3E}">
        <p14:creationId xmlns:p14="http://schemas.microsoft.com/office/powerpoint/2010/main" val="1479163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a:t>Ask:</a:t>
            </a:r>
          </a:p>
          <a:p>
            <a:pPr marL="171450" indent="-171450">
              <a:buFont typeface="Arial" panose="020B0604020202020204" pitchFamily="34" charset="0"/>
              <a:buChar char="•"/>
            </a:pPr>
            <a:r>
              <a:rPr lang="en-US" sz="1050" b="1" dirty="0"/>
              <a:t>Have you heard the sayings ‘</a:t>
            </a:r>
            <a:r>
              <a:rPr lang="en-US" sz="1050" b="1" i="1" dirty="0"/>
              <a:t>you can’t pour from an empty cup’ or ‘ put your own oxygen mask on first before helping others’?</a:t>
            </a:r>
          </a:p>
          <a:p>
            <a:pPr marL="171450" indent="-171450">
              <a:buFont typeface="Arial" panose="020B0604020202020204" pitchFamily="34" charset="0"/>
              <a:buChar char="•"/>
            </a:pPr>
            <a:r>
              <a:rPr lang="en-US" sz="1050" b="0" dirty="0"/>
              <a:t>What do these sayings mean to you?</a:t>
            </a:r>
          </a:p>
          <a:p>
            <a:pPr marL="171450" indent="-171450">
              <a:buFont typeface="Arial" panose="020B0604020202020204" pitchFamily="34" charset="0"/>
              <a:buChar char="•"/>
            </a:pPr>
            <a:endParaRPr lang="en-US" sz="1050" b="0" dirty="0"/>
          </a:p>
          <a:p>
            <a:r>
              <a:rPr lang="en-US" sz="1050" b="1" dirty="0"/>
              <a:t>Say:</a:t>
            </a:r>
          </a:p>
          <a:p>
            <a:pPr marL="171450" indent="-171450">
              <a:buFont typeface="Arial" panose="020B0604020202020204" pitchFamily="34" charset="0"/>
              <a:buChar char="•"/>
            </a:pPr>
            <a:r>
              <a:rPr lang="en-US" sz="1050" b="1" dirty="0"/>
              <a:t>As caregivers, we often give so much of ourselves to others or to other responsibilities.</a:t>
            </a:r>
          </a:p>
          <a:p>
            <a:pPr marL="171450" indent="-171450">
              <a:buFont typeface="Arial" panose="020B0604020202020204" pitchFamily="34" charset="0"/>
              <a:buChar char="•"/>
            </a:pPr>
            <a:r>
              <a:rPr lang="en-US" sz="1050" b="1" dirty="0"/>
              <a:t>These activities can deplete our energy.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dirty="0"/>
              <a:t>When we have given too much or taken on too many draining tasks, our self-care energy can run 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dirty="0"/>
              <a:t>At that point, we are unable to give to others effectively.</a:t>
            </a:r>
          </a:p>
          <a:p>
            <a:pPr marL="457200" lvl="1" indent="0">
              <a:buFont typeface="Arial" panose="020B0604020202020204" pitchFamily="34" charset="0"/>
              <a:buNone/>
            </a:pPr>
            <a:endParaRPr lang="en-US" sz="1050" dirty="0"/>
          </a:p>
          <a:p>
            <a:pPr marL="628650" lvl="1" indent="-171450">
              <a:buFont typeface="Arial" panose="020B0604020202020204" pitchFamily="34" charset="0"/>
              <a:buChar char="•"/>
            </a:pPr>
            <a:r>
              <a:rPr lang="en-US" sz="1050" dirty="0"/>
              <a:t>Imagine yourself as a tree that provides shade, fruit, and shelter for others.</a:t>
            </a:r>
          </a:p>
          <a:p>
            <a:pPr marL="628650" lvl="1" indent="-171450">
              <a:buFont typeface="Arial" panose="020B0604020202020204" pitchFamily="34" charset="0"/>
              <a:buChar char="•"/>
            </a:pPr>
            <a:r>
              <a:rPr lang="en-US" sz="1050" dirty="0"/>
              <a:t>Without water, sunlight, and nutrients, even the strongest tree will wither.</a:t>
            </a:r>
          </a:p>
          <a:p>
            <a:pPr marL="628650" lvl="1" indent="-171450">
              <a:buFont typeface="Arial" panose="020B0604020202020204" pitchFamily="34" charset="0"/>
              <a:buChar char="•"/>
            </a:pPr>
            <a:r>
              <a:rPr lang="en-US" sz="1050" dirty="0"/>
              <a:t>Self-care is like giving the tree water, fertilizer, and sunlight.</a:t>
            </a:r>
          </a:p>
          <a:p>
            <a:pPr marL="628650" lvl="1" indent="-171450">
              <a:buFont typeface="Arial" panose="020B0604020202020204" pitchFamily="34" charset="0"/>
              <a:buChar char="•"/>
            </a:pPr>
            <a:r>
              <a:rPr lang="en-US" sz="1050" dirty="0"/>
              <a:t>A healthy tree can support many birds, provide fruit for years, and offer shelter.</a:t>
            </a:r>
          </a:p>
          <a:p>
            <a:pPr marL="628650" lvl="1" indent="-171450">
              <a:buFont typeface="Arial" panose="020B0604020202020204" pitchFamily="34" charset="0"/>
              <a:buChar char="•"/>
            </a:pPr>
            <a:r>
              <a:rPr lang="en-US" sz="1050" dirty="0"/>
              <a:t>But a withered tree cannot help anyone.</a:t>
            </a:r>
          </a:p>
          <a:p>
            <a:pPr marL="171450" indent="-171450">
              <a:buFont typeface="Arial" panose="020B0604020202020204" pitchFamily="34" charset="0"/>
              <a:buChar char="•"/>
            </a:pPr>
            <a:endParaRPr lang="en-US" sz="1050" dirty="0"/>
          </a:p>
          <a:p>
            <a:pPr marL="171450" indent="-171450">
              <a:buFont typeface="Arial" panose="020B0604020202020204" pitchFamily="34" charset="0"/>
              <a:buChar char="•"/>
            </a:pPr>
            <a:r>
              <a:rPr lang="en-US" sz="1050" b="1" i="0" dirty="0"/>
              <a:t>Without self-care, our energy runs low, and we can’t give to others.</a:t>
            </a:r>
          </a:p>
          <a:p>
            <a:pPr marL="171450" indent="-171450">
              <a:buFont typeface="Arial" panose="020B0604020202020204" pitchFamily="34" charset="0"/>
              <a:buChar char="•"/>
            </a:pPr>
            <a:r>
              <a:rPr lang="en-US" sz="1050" b="1" i="0" dirty="0"/>
              <a:t>Stress and draining activities are part of life and sometimes unexpected.</a:t>
            </a:r>
          </a:p>
          <a:p>
            <a:pPr marL="171450" indent="-171450">
              <a:buFont typeface="Arial" panose="020B0604020202020204" pitchFamily="34" charset="0"/>
              <a:buChar char="•"/>
            </a:pPr>
            <a:r>
              <a:rPr lang="en-US" sz="1050" b="1" i="0" dirty="0"/>
              <a:t>Balance depleting activities with joyful or nourishing ones.</a:t>
            </a:r>
          </a:p>
          <a:p>
            <a:pPr marL="171450" indent="-171450">
              <a:buFont typeface="Arial" panose="020B0604020202020204" pitchFamily="34" charset="0"/>
              <a:buChar char="•"/>
            </a:pPr>
            <a:r>
              <a:rPr lang="en-US" sz="1050" b="1" i="0" dirty="0"/>
              <a:t>Recharging daily helps us stay calm, energized, and supportive.</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23</a:t>
            </a:fld>
            <a:endParaRPr lang="en-US"/>
          </a:p>
        </p:txBody>
      </p:sp>
    </p:spTree>
    <p:extLst>
      <p:ext uri="{BB962C8B-B14F-4D97-AF65-F5344CB8AC3E}">
        <p14:creationId xmlns:p14="http://schemas.microsoft.com/office/powerpoint/2010/main" val="338519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Let’s explore how we take care of ourselves, just like a tree needs water, sunlight, and nutrients to stay strong.</a:t>
            </a:r>
          </a:p>
          <a:p>
            <a:pPr marL="171450" indent="-171450">
              <a:buFont typeface="Arial" panose="020B0604020202020204" pitchFamily="34" charset="0"/>
              <a:buChar char="•"/>
            </a:pPr>
            <a:r>
              <a:rPr lang="en-US" dirty="0"/>
              <a:t>Take a few minutes to think of 1 realistic way that you can “nourish your tree” when your energy feels low.</a:t>
            </a:r>
          </a:p>
          <a:p>
            <a:pPr marL="171450" indent="-171450">
              <a:buFont typeface="Arial" panose="020B0604020202020204" pitchFamily="34" charset="0"/>
              <a:buChar char="•"/>
            </a:pPr>
            <a:r>
              <a:rPr lang="en-US" dirty="0"/>
              <a:t>Select one strategy that you can try for the next month and commit to it</a:t>
            </a:r>
          </a:p>
          <a:p>
            <a:pPr marL="171450" indent="-171450">
              <a:buFont typeface="Arial" panose="020B0604020202020204" pitchFamily="34" charset="0"/>
              <a:buChar char="•"/>
            </a:pPr>
            <a:r>
              <a:rPr lang="en-US" dirty="0"/>
              <a:t>Think about what </a:t>
            </a:r>
            <a:r>
              <a:rPr lang="en-US" b="0" dirty="0"/>
              <a:t>works best for you and your family. </a:t>
            </a:r>
          </a:p>
          <a:p>
            <a:pPr marL="171450" indent="-171450">
              <a:buFont typeface="Arial" panose="020B0604020202020204" pitchFamily="34" charset="0"/>
              <a:buChar char="•"/>
            </a:pPr>
            <a:r>
              <a:rPr lang="en-US" b="0" dirty="0"/>
              <a:t>It does not have to be something very big, what is important is that it is realistic and doable</a:t>
            </a:r>
            <a:endParaRPr lang="en-US"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dirty="0"/>
              <a:t>What are some things you currently do or things you would like to start doing to manage stress and challenges that come into your life? (time in nature, reading, walking, talking to friends)</a:t>
            </a:r>
          </a:p>
          <a:p>
            <a:pPr marL="171450" indent="-171450">
              <a:buFont typeface="Arial" panose="020B0604020202020204" pitchFamily="34" charset="0"/>
              <a:buChar char="•"/>
            </a:pPr>
            <a:r>
              <a:rPr lang="en-US" dirty="0"/>
              <a:t>Can you select 1 realistic strategy to try for the next month?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Notes:</a:t>
            </a:r>
          </a:p>
          <a:p>
            <a:pPr marL="171450" indent="-171450">
              <a:buFont typeface="Arial" panose="020B0604020202020204" pitchFamily="34" charset="0"/>
              <a:buChar char="•"/>
            </a:pPr>
            <a:r>
              <a:rPr lang="en-US" dirty="0"/>
              <a:t>Ask for any volunteers to share </a:t>
            </a:r>
          </a:p>
          <a:p>
            <a:pPr marL="171450" indent="-171450">
              <a:buFont typeface="Arial" panose="020B0604020202020204" pitchFamily="34" charset="0"/>
              <a:buChar char="•"/>
            </a:pPr>
            <a:r>
              <a:rPr lang="en-US" dirty="0"/>
              <a:t>Facilitator can also share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Say (after sharing):</a:t>
            </a:r>
          </a:p>
          <a:p>
            <a:pPr marL="171450" indent="-171450">
              <a:buFont typeface="Arial" panose="020B0604020202020204" pitchFamily="34" charset="0"/>
              <a:buChar char="•"/>
            </a:pPr>
            <a:r>
              <a:rPr lang="en-US" b="1" i="1" dirty="0"/>
              <a:t>When we take care of ourselves, we are better equipped to manage difficult moments such as challenging behavior.</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24</a:t>
            </a:fld>
            <a:endParaRPr lang="en-US"/>
          </a:p>
        </p:txBody>
      </p:sp>
    </p:spTree>
    <p:extLst>
      <p:ext uri="{BB962C8B-B14F-4D97-AF65-F5344CB8AC3E}">
        <p14:creationId xmlns:p14="http://schemas.microsoft.com/office/powerpoint/2010/main" val="543725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Say</a:t>
            </a:r>
            <a:r>
              <a:rPr lang="en-US" dirty="0"/>
              <a:t>:</a:t>
            </a:r>
          </a:p>
          <a:p>
            <a:pPr marL="171450" indent="-171450">
              <a:buFont typeface="Arial" panose="020B0604020202020204" pitchFamily="34" charset="0"/>
              <a:buChar char="•"/>
            </a:pPr>
            <a:r>
              <a:rPr lang="en-US" b="0" dirty="0"/>
              <a:t>Sometimes our children have challenging behavior that is difficult to manage.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dirty="0"/>
              <a:t>What do you think of when you think about challenging behavior?</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25</a:t>
            </a:fld>
            <a:endParaRPr lang="en-US"/>
          </a:p>
        </p:txBody>
      </p:sp>
    </p:spTree>
    <p:extLst>
      <p:ext uri="{BB962C8B-B14F-4D97-AF65-F5344CB8AC3E}">
        <p14:creationId xmlns:p14="http://schemas.microsoft.com/office/powerpoint/2010/main" val="3670676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Say</a:t>
            </a:r>
            <a:r>
              <a:rPr lang="en-US" dirty="0"/>
              <a:t>:</a:t>
            </a:r>
          </a:p>
          <a:p>
            <a:pPr marL="171450" indent="-171450">
              <a:buFont typeface="Arial" panose="020B0604020202020204" pitchFamily="34" charset="0"/>
              <a:buChar char="•"/>
            </a:pPr>
            <a:r>
              <a:rPr lang="en-US" b="0" i="0" dirty="0"/>
              <a:t>Underneath some challenging behaviors </a:t>
            </a:r>
            <a:r>
              <a:rPr lang="en-US" dirty="0"/>
              <a:t>are also hidden strengths.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Challenging behaviors often serve a purpose</a:t>
            </a:r>
          </a:p>
          <a:p>
            <a:pPr marL="171450" indent="-171450">
              <a:buFont typeface="Arial" panose="020B0604020202020204" pitchFamily="34" charset="0"/>
              <a:buChar char="•"/>
            </a:pPr>
            <a:r>
              <a:rPr lang="en-US" b="1" i="1" dirty="0"/>
              <a:t>At times, the behaviors that frustrate us the most can be signs of emerging skills in need of guidance and direction.</a:t>
            </a:r>
          </a:p>
          <a:p>
            <a:pPr marL="171450" indent="-171450">
              <a:buFont typeface="Arial" panose="020B0604020202020204" pitchFamily="34" charset="0"/>
              <a:buChar char="•"/>
            </a:pPr>
            <a:r>
              <a:rPr lang="en-US" b="1" i="1" dirty="0"/>
              <a:t>When we pause to reflect, we may discover the hidden strength, need, or skill that is trying to emerge.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Think about a child who hits, cries and kicks when it is time to stop their favorite activity.</a:t>
            </a:r>
          </a:p>
          <a:p>
            <a:pPr marL="0" indent="0">
              <a:buFont typeface="Arial" panose="020B0604020202020204" pitchFamily="34" charset="0"/>
              <a:buNone/>
            </a:pPr>
            <a:br>
              <a:rPr lang="en-US" dirty="0"/>
            </a:br>
            <a:r>
              <a:rPr lang="en-US" b="1" dirty="0"/>
              <a:t>Ask:</a:t>
            </a:r>
          </a:p>
          <a:p>
            <a:pPr marL="171450" indent="-171450">
              <a:buFont typeface="Arial" panose="020B0604020202020204" pitchFamily="34" charset="0"/>
              <a:buChar char="•"/>
            </a:pPr>
            <a:r>
              <a:rPr lang="en-US" dirty="0"/>
              <a:t>What are some of the hidden strengths that this child is showing with this behavior?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Thank you for sharing</a:t>
            </a:r>
          </a:p>
          <a:p>
            <a:pPr marL="171450" indent="-171450">
              <a:buFont typeface="Arial" panose="020B0604020202020204" pitchFamily="34" charset="0"/>
              <a:buChar char="•"/>
            </a:pPr>
            <a:r>
              <a:rPr lang="en-US" dirty="0"/>
              <a:t>Some additional hidden strengths could be passion, deep focus, strong interests and persistence. </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26</a:t>
            </a:fld>
            <a:endParaRPr lang="en-US"/>
          </a:p>
        </p:txBody>
      </p:sp>
    </p:spTree>
    <p:extLst>
      <p:ext uri="{BB962C8B-B14F-4D97-AF65-F5344CB8AC3E}">
        <p14:creationId xmlns:p14="http://schemas.microsoft.com/office/powerpoint/2010/main" val="3678349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Let’s look further at behavior.</a:t>
            </a:r>
          </a:p>
          <a:p>
            <a:pPr marL="171450" indent="-171450">
              <a:buFont typeface="Arial" panose="020B0604020202020204" pitchFamily="34" charset="0"/>
              <a:buChar char="•"/>
            </a:pPr>
            <a:r>
              <a:rPr lang="en-US" b="1" i="1" dirty="0"/>
              <a:t>We know that all behavior is a form of communication.</a:t>
            </a:r>
          </a:p>
          <a:p>
            <a:pPr marL="171450" indent="-171450">
              <a:buFont typeface="Arial" panose="020B0604020202020204" pitchFamily="34" charset="0"/>
              <a:buChar char="•"/>
            </a:pPr>
            <a:r>
              <a:rPr lang="en-US" b="1" i="1" dirty="0"/>
              <a:t>It is how we try to connect with others to share our wants and needs</a:t>
            </a:r>
          </a:p>
          <a:p>
            <a:pPr marL="171450" indent="-171450">
              <a:buFont typeface="Arial" panose="020B0604020202020204" pitchFamily="34" charset="0"/>
              <a:buChar char="•"/>
            </a:pPr>
            <a:r>
              <a:rPr lang="en-US" b="1" i="1" dirty="0"/>
              <a:t>Every behavior has a reason behind it. When we do something; there is always a ‘why’.</a:t>
            </a:r>
          </a:p>
          <a:p>
            <a:pPr marL="171450" lvl="0" indent="-171450">
              <a:buFont typeface="Arial" panose="020B0604020202020204" pitchFamily="34" charset="0"/>
              <a:buChar char="•"/>
            </a:pPr>
            <a:r>
              <a:rPr lang="en-US" b="1" i="1" dirty="0"/>
              <a:t>Challenging behavior can be defined as any behavior that makes it difficult for a child to learn, connect with others, or participate in everyday activities.</a:t>
            </a:r>
          </a:p>
          <a:p>
            <a:pPr marL="171450" lvl="0" indent="-171450">
              <a:buFont typeface="Arial" panose="020B0604020202020204" pitchFamily="34" charset="0"/>
              <a:buChar char="•"/>
            </a:pPr>
            <a:r>
              <a:rPr lang="en-US" b="0" i="0" dirty="0"/>
              <a:t>Challenging behavior can be a child’s way of communicating a need or feeling when they don’t yet have the words or skills to express it differently.</a:t>
            </a:r>
          </a:p>
          <a:p>
            <a:pPr marL="171450" lvl="0" indent="-171450">
              <a:buFont typeface="Arial" panose="020B0604020202020204" pitchFamily="34" charset="0"/>
              <a:buChar char="•"/>
            </a:pPr>
            <a:r>
              <a:rPr lang="en-US" b="0" i="0" dirty="0"/>
              <a:t>Let’s look at the main reasons or functions of the behavior or the why behind a behavior.</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27</a:t>
            </a:fld>
            <a:endParaRPr lang="en-US"/>
          </a:p>
        </p:txBody>
      </p:sp>
    </p:spTree>
    <p:extLst>
      <p:ext uri="{BB962C8B-B14F-4D97-AF65-F5344CB8AC3E}">
        <p14:creationId xmlns:p14="http://schemas.microsoft.com/office/powerpoint/2010/main" val="28943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t>Say:</a:t>
            </a:r>
            <a:endParaRPr lang="en-US" sz="900" dirty="0"/>
          </a:p>
          <a:p>
            <a:pPr marL="171450" indent="-171450">
              <a:buFont typeface="Arial" panose="020B0604020202020204" pitchFamily="34" charset="0"/>
              <a:buChar char="•"/>
            </a:pPr>
            <a:r>
              <a:rPr lang="en-US" sz="900" b="1" i="1" dirty="0"/>
              <a:t>There are 4  main reasons why we do things:</a:t>
            </a:r>
          </a:p>
          <a:p>
            <a:pPr marL="628650" lvl="1" indent="-171450">
              <a:buFont typeface="Arial" panose="020B0604020202020204" pitchFamily="34" charset="0"/>
              <a:buChar char="•"/>
            </a:pPr>
            <a:r>
              <a:rPr lang="en-US" sz="900" b="1" i="1" dirty="0"/>
              <a:t>To get attention: sometimes people act a certain way to get others to notice them like a child screaming to get a caregiver to look at them.</a:t>
            </a:r>
          </a:p>
          <a:p>
            <a:pPr marL="628650" lvl="1" indent="-171450">
              <a:buFont typeface="Arial" panose="020B0604020202020204" pitchFamily="34" charset="0"/>
              <a:buChar char="•"/>
            </a:pPr>
            <a:r>
              <a:rPr lang="en-US" sz="900" b="1" i="1" dirty="0"/>
              <a:t>To get something, like a book, or toy, something tangible</a:t>
            </a:r>
          </a:p>
          <a:p>
            <a:pPr marL="628650" lvl="1" indent="-171450">
              <a:buFont typeface="Arial" panose="020B0604020202020204" pitchFamily="34" charset="0"/>
              <a:buChar char="•"/>
            </a:pPr>
            <a:r>
              <a:rPr lang="en-US" sz="900" b="1" i="1" dirty="0"/>
              <a:t>To avoid something or someone</a:t>
            </a:r>
          </a:p>
          <a:p>
            <a:pPr marL="628650" lvl="1" indent="-171450">
              <a:buFont typeface="Arial" panose="020B0604020202020204" pitchFamily="34" charset="0"/>
              <a:buChar char="•"/>
            </a:pPr>
            <a:r>
              <a:rPr lang="en-US" sz="900" b="1" i="1" dirty="0"/>
              <a:t>For internal feels</a:t>
            </a:r>
          </a:p>
          <a:p>
            <a:pPr marL="0" lvl="0" indent="0">
              <a:buFont typeface="Arial" panose="020B0604020202020204" pitchFamily="34" charset="0"/>
              <a:buNone/>
            </a:pPr>
            <a:r>
              <a:rPr lang="en-US" sz="900" b="1" dirty="0"/>
              <a:t>Ask:</a:t>
            </a:r>
          </a:p>
          <a:p>
            <a:pPr marL="171450" lvl="0" indent="-171450">
              <a:buFont typeface="Arial" panose="020B0604020202020204" pitchFamily="34" charset="0"/>
              <a:buChar char="•"/>
            </a:pPr>
            <a:r>
              <a:rPr lang="en-US" sz="900" dirty="0"/>
              <a:t>Can you think of a behavior your child does to </a:t>
            </a:r>
            <a:r>
              <a:rPr lang="en-US" sz="900" b="1" i="1" dirty="0"/>
              <a:t>get your attention?</a:t>
            </a:r>
          </a:p>
          <a:p>
            <a:pPr marL="0" lvl="0" indent="0">
              <a:buFont typeface="Arial" panose="020B0604020202020204" pitchFamily="34" charset="0"/>
              <a:buNone/>
            </a:pPr>
            <a:r>
              <a:rPr lang="en-US" sz="900" b="1" dirty="0"/>
              <a:t>Say:</a:t>
            </a:r>
          </a:p>
          <a:p>
            <a:pPr marL="171450" lvl="0" indent="-171450">
              <a:buFont typeface="Arial" panose="020B0604020202020204" pitchFamily="34" charset="0"/>
              <a:buChar char="•"/>
            </a:pPr>
            <a:r>
              <a:rPr lang="en-US" sz="900" dirty="0"/>
              <a:t>Another reason we do things is </a:t>
            </a:r>
            <a:r>
              <a:rPr lang="en-US" sz="900" b="1" i="1" dirty="0"/>
              <a:t>to get access to something</a:t>
            </a:r>
            <a:r>
              <a:rPr lang="en-US" sz="900" dirty="0"/>
              <a:t>, like a book, a toy, something we can touch.</a:t>
            </a:r>
          </a:p>
          <a:p>
            <a:pPr marL="0" lvl="0" indent="0">
              <a:buFont typeface="Arial" panose="020B0604020202020204" pitchFamily="34" charset="0"/>
              <a:buNone/>
            </a:pPr>
            <a:r>
              <a:rPr lang="en-US" sz="900" b="1" dirty="0"/>
              <a:t>Ask:</a:t>
            </a:r>
          </a:p>
          <a:p>
            <a:pPr marL="171450" lvl="0" indent="-171450">
              <a:buFont typeface="Arial" panose="020B0604020202020204" pitchFamily="34" charset="0"/>
              <a:buChar char="•"/>
            </a:pPr>
            <a:r>
              <a:rPr lang="en-US" sz="900" dirty="0"/>
              <a:t>Can you think of a behavior your child does </a:t>
            </a:r>
            <a:r>
              <a:rPr lang="en-US" sz="900" b="1" i="1" dirty="0"/>
              <a:t>to get access to something</a:t>
            </a:r>
            <a:r>
              <a:rPr lang="en-US" sz="900" dirty="0"/>
              <a:t>?</a:t>
            </a:r>
          </a:p>
          <a:p>
            <a:pPr marL="0" lvl="0" indent="0">
              <a:buFont typeface="Arial" panose="020B0604020202020204" pitchFamily="34" charset="0"/>
              <a:buNone/>
            </a:pPr>
            <a:r>
              <a:rPr lang="en-US" sz="900" b="1" dirty="0"/>
              <a:t>Say: </a:t>
            </a:r>
          </a:p>
          <a:p>
            <a:pPr marL="171450" lvl="0" indent="-171450">
              <a:buFont typeface="Arial" panose="020B0604020202020204" pitchFamily="34" charset="0"/>
              <a:buChar char="•"/>
            </a:pPr>
            <a:r>
              <a:rPr lang="en-US" sz="900" dirty="0"/>
              <a:t>The third reason for behavior is </a:t>
            </a:r>
            <a:r>
              <a:rPr lang="en-US" sz="900" b="1" i="1" dirty="0"/>
              <a:t>to avoid something</a:t>
            </a:r>
            <a:r>
              <a:rPr lang="en-US" sz="900" dirty="0"/>
              <a:t>. For example, a student may get up from their desk, so they do not have to do their classwork</a:t>
            </a:r>
          </a:p>
          <a:p>
            <a:pPr marL="0" lvl="0" indent="0">
              <a:buFont typeface="Arial" panose="020B0604020202020204" pitchFamily="34" charset="0"/>
              <a:buNone/>
            </a:pPr>
            <a:r>
              <a:rPr lang="en-US" sz="900" b="1" dirty="0"/>
              <a:t>Ask:</a:t>
            </a:r>
          </a:p>
          <a:p>
            <a:pPr marL="171450" lvl="0" indent="-171450">
              <a:buFont typeface="Arial" panose="020B0604020202020204" pitchFamily="34" charset="0"/>
              <a:buChar char="•"/>
            </a:pPr>
            <a:r>
              <a:rPr lang="en-US" sz="900" dirty="0"/>
              <a:t>Can you think of a behavior your child does </a:t>
            </a:r>
            <a:r>
              <a:rPr lang="en-US" sz="900" b="1" i="1" dirty="0"/>
              <a:t>to avoid something or someone</a:t>
            </a:r>
            <a:r>
              <a:rPr lang="en-US" sz="900" dirty="0"/>
              <a:t>?</a:t>
            </a:r>
          </a:p>
          <a:p>
            <a:pPr marL="0" lvl="0" indent="0">
              <a:buFont typeface="Arial" panose="020B0604020202020204" pitchFamily="34" charset="0"/>
              <a:buNone/>
            </a:pPr>
            <a:r>
              <a:rPr lang="en-US" sz="900" b="1" dirty="0"/>
              <a:t>Say:</a:t>
            </a:r>
          </a:p>
          <a:p>
            <a:pPr marL="171450" lvl="0" indent="-171450">
              <a:buFont typeface="Arial" panose="020B0604020202020204" pitchFamily="34" charset="0"/>
              <a:buChar char="•"/>
            </a:pPr>
            <a:r>
              <a:rPr lang="en-US" sz="900" dirty="0"/>
              <a:t>The last reason we do things is for </a:t>
            </a:r>
            <a:r>
              <a:rPr lang="en-US" sz="900" b="1" i="1" dirty="0"/>
              <a:t>sensory or internal reasons</a:t>
            </a:r>
            <a:r>
              <a:rPr lang="en-US" sz="900" dirty="0"/>
              <a:t>. Some behaviors feel good to us inside; they help us stay calm. For example, tapping your foot, spinning, or fidgeting with a pen. </a:t>
            </a:r>
          </a:p>
          <a:p>
            <a:pPr marL="171450" lvl="0" indent="-171450">
              <a:buFont typeface="Arial" panose="020B0604020202020204" pitchFamily="34" charset="0"/>
              <a:buChar char="•"/>
            </a:pPr>
            <a:r>
              <a:rPr lang="en-US" sz="900" b="1" i="1" dirty="0"/>
              <a:t>These behaviors are things we do for ourselves to help us feel a certain way. </a:t>
            </a:r>
          </a:p>
          <a:p>
            <a:pPr marL="0" lvl="0" indent="0">
              <a:buFont typeface="Arial" panose="020B0604020202020204" pitchFamily="34" charset="0"/>
              <a:buNone/>
            </a:pPr>
            <a:r>
              <a:rPr lang="en-US" sz="900" b="1" dirty="0"/>
              <a:t>Ask:</a:t>
            </a:r>
          </a:p>
          <a:p>
            <a:pPr marL="171450" lvl="0" indent="-171450">
              <a:buFont typeface="Arial" panose="020B0604020202020204" pitchFamily="34" charset="0"/>
              <a:buChar char="•"/>
            </a:pPr>
            <a:r>
              <a:rPr lang="en-US" sz="900" dirty="0"/>
              <a:t>Can you think of a behavior your child does </a:t>
            </a:r>
            <a:r>
              <a:rPr lang="en-US" sz="900" b="1" i="1" dirty="0"/>
              <a:t>for their own sensory or internal reasons</a:t>
            </a:r>
            <a:r>
              <a:rPr lang="en-US" sz="900" dirty="0"/>
              <a:t>.</a:t>
            </a:r>
          </a:p>
          <a:p>
            <a:pPr marL="0" lvl="0" indent="0">
              <a:buFont typeface="Arial" panose="020B0604020202020204" pitchFamily="34" charset="0"/>
              <a:buNone/>
            </a:pPr>
            <a:endParaRPr lang="en-US" sz="900" dirty="0"/>
          </a:p>
          <a:p>
            <a:pPr marL="0" lvl="0" indent="0">
              <a:buFont typeface="Arial" panose="020B0604020202020204" pitchFamily="34" charset="0"/>
              <a:buNone/>
            </a:pPr>
            <a:r>
              <a:rPr lang="en-US" sz="900" b="1" dirty="0"/>
              <a:t>Say:</a:t>
            </a:r>
          </a:p>
          <a:p>
            <a:pPr marL="171450" lvl="0" indent="-171450">
              <a:buFont typeface="Arial" panose="020B0604020202020204" pitchFamily="34" charset="0"/>
              <a:buChar char="•"/>
            </a:pPr>
            <a:r>
              <a:rPr lang="en-US" sz="900" dirty="0"/>
              <a:t>Let’s look at 3 examples to deepen our understanding about the different reasons behaviors occurs.</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28</a:t>
            </a:fld>
            <a:endParaRPr lang="en-US"/>
          </a:p>
        </p:txBody>
      </p:sp>
    </p:spTree>
    <p:extLst>
      <p:ext uri="{BB962C8B-B14F-4D97-AF65-F5344CB8AC3E}">
        <p14:creationId xmlns:p14="http://schemas.microsoft.com/office/powerpoint/2010/main" val="3140084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D227B-8D2D-F6CF-E25A-C090F3F75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1B3B1-27AC-4275-A133-9B43E1A7B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9FBE1-3450-A7C9-5F36-39781DE6D8C9}"/>
              </a:ext>
            </a:extLst>
          </p:cNvPr>
          <p:cNvSpPr>
            <a:spLocks noGrp="1"/>
          </p:cNvSpPr>
          <p:nvPr>
            <p:ph type="body" idx="1"/>
          </p:nvPr>
        </p:nvSpPr>
        <p:spPr/>
        <p:txBody>
          <a:bodyPr/>
          <a:lstStyle/>
          <a:p>
            <a:pPr>
              <a:buFont typeface="Arial" panose="020B0604020202020204" pitchFamily="34" charset="0"/>
              <a:buNone/>
            </a:pPr>
            <a:r>
              <a:rPr lang="en-US" b="1" dirty="0"/>
              <a:t>Ask:</a:t>
            </a:r>
          </a:p>
          <a:p>
            <a:pPr marL="171450" indent="-171450">
              <a:buFont typeface="Arial" panose="020B0604020202020204" pitchFamily="34" charset="0"/>
              <a:buChar char="•"/>
            </a:pPr>
            <a:r>
              <a:rPr lang="en-US" dirty="0"/>
              <a:t>What could be the function of this behavior?</a:t>
            </a:r>
          </a:p>
          <a:p>
            <a:pPr marL="171450" indent="-171450">
              <a:buFont typeface="Arial" panose="020B0604020202020204" pitchFamily="34" charset="0"/>
              <a:buChar char="•"/>
            </a:pPr>
            <a:r>
              <a:rPr lang="en-US" dirty="0"/>
              <a:t>Attention? Does Peter want attention from someone?</a:t>
            </a:r>
          </a:p>
          <a:p>
            <a:pPr marL="171450" indent="-171450">
              <a:buFont typeface="Arial" panose="020B0604020202020204" pitchFamily="34" charset="0"/>
              <a:buChar char="•"/>
            </a:pPr>
            <a:r>
              <a:rPr lang="en-US" dirty="0"/>
              <a:t>Access? Does Peter want to get something?</a:t>
            </a:r>
          </a:p>
          <a:p>
            <a:pPr marL="171450" indent="-171450">
              <a:buFont typeface="Arial" panose="020B0604020202020204" pitchFamily="34" charset="0"/>
              <a:buChar char="•"/>
            </a:pPr>
            <a:r>
              <a:rPr lang="en-US" dirty="0"/>
              <a:t>Avoidance? Does Peter want to avoid putting the balls away?</a:t>
            </a:r>
          </a:p>
          <a:p>
            <a:pPr marL="171450" indent="-171450">
              <a:buFont typeface="Arial" panose="020B0604020202020204" pitchFamily="34" charset="0"/>
              <a:buChar char="•"/>
            </a:pPr>
            <a:r>
              <a:rPr lang="en-US" dirty="0"/>
              <a:t>Internal distress? Does Peter have an internal feeling he is trying to meet?</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Say:</a:t>
            </a:r>
            <a:endParaRPr lang="en-US" dirty="0"/>
          </a:p>
          <a:p>
            <a:pPr marL="171450" indent="-171450">
              <a:buFont typeface="Arial" panose="020B0604020202020204" pitchFamily="34" charset="0"/>
              <a:buChar char="•"/>
            </a:pPr>
            <a:r>
              <a:rPr lang="en-US" dirty="0"/>
              <a:t>Peter’s behavior is because he wants access to something, he want to keep playing with the balls.</a:t>
            </a:r>
          </a:p>
          <a:p>
            <a:pPr marL="171450" indent="-171450">
              <a:buFont typeface="Arial" panose="020B0604020202020204" pitchFamily="34" charset="0"/>
              <a:buChar char="•"/>
            </a:pPr>
            <a:r>
              <a:rPr lang="en-US" dirty="0"/>
              <a:t>The reason for this behavior is because Peter wants something.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His reaction isn’t just about ‘bad behavior’—it’s a sign he needs more support dealing with transitions from something he really enjoys.</a:t>
            </a:r>
          </a:p>
          <a:p>
            <a:pPr marL="171450" indent="-171450">
              <a:buFont typeface="Arial" panose="020B0604020202020204" pitchFamily="34" charset="0"/>
              <a:buChar char="•"/>
            </a:pPr>
            <a:r>
              <a:rPr lang="en-US" dirty="0"/>
              <a:t>His parents and caregivers can help him transition from an activity he enjoys by giving him visual cues, timers, and warnings to remind him about the transition and minimize his distress. </a:t>
            </a:r>
          </a:p>
          <a:p>
            <a:endParaRPr lang="en-US" dirty="0"/>
          </a:p>
        </p:txBody>
      </p:sp>
      <p:sp>
        <p:nvSpPr>
          <p:cNvPr id="4" name="Slide Number Placeholder 3">
            <a:extLst>
              <a:ext uri="{FF2B5EF4-FFF2-40B4-BE49-F238E27FC236}">
                <a16:creationId xmlns:a16="http://schemas.microsoft.com/office/drawing/2014/main" id="{2453501F-F9E7-3843-8609-888E581D97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F66EC-4EC2-1041-A2E6-75CB71ED90F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350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100" b="1" dirty="0"/>
              <a:t>Say:</a:t>
            </a:r>
            <a:endParaRPr lang="en-US" sz="1100" b="0" i="1" kern="1200" spc="0" dirty="0">
              <a:effectLst/>
              <a:latin typeface="+mn-lt"/>
              <a:ea typeface="+mn-ea"/>
              <a:cs typeface="+mn-cs"/>
            </a:endParaRPr>
          </a:p>
          <a:p>
            <a:pPr marL="171450" lvl="0" indent="-171450">
              <a:buFont typeface="Arial" panose="020B0604020202020204" pitchFamily="34" charset="0"/>
              <a:buChar char="•"/>
            </a:pPr>
            <a:r>
              <a:rPr lang="en-US" sz="1100" kern="900" spc="-10" dirty="0">
                <a:effectLst/>
                <a:latin typeface="Ubuntu Light" panose="020B0304030602030204" pitchFamily="34" charset="0"/>
                <a:ea typeface="MS Mincho" panose="020B0400000000000000" pitchFamily="49" charset="-128"/>
                <a:cs typeface="Times New Roman" panose="02020603050405020304" pitchFamily="18" charset="0"/>
              </a:rPr>
              <a:t>Thank you for sharing, we will start with some background about Family Health Forums.</a:t>
            </a:r>
          </a:p>
          <a:p>
            <a:pPr marL="171450" lvl="0" indent="-171450">
              <a:buFont typeface="Arial" panose="020B0604020202020204" pitchFamily="34" charset="0"/>
              <a:buChar char="•"/>
            </a:pPr>
            <a:r>
              <a:rPr lang="en-US" sz="1100" kern="900" spc="-10" dirty="0">
                <a:effectLst/>
                <a:latin typeface="Ubuntu Light" panose="020B0304030602030204" pitchFamily="34" charset="0"/>
                <a:ea typeface="MS Mincho" panose="020B0400000000000000" pitchFamily="49" charset="-128"/>
                <a:cs typeface="Times New Roman" panose="02020603050405020304" pitchFamily="18" charset="0"/>
              </a:rPr>
              <a:t>The goal is to reduce health disparities for people with intellectual disabilities (ID), and we know we can’t do this without supporting the whole family!</a:t>
            </a:r>
          </a:p>
          <a:p>
            <a:pPr marL="171450" indent="-171450">
              <a:buFont typeface="Arial" panose="020B0604020202020204" pitchFamily="34" charset="0"/>
              <a:buChar char="•"/>
            </a:pPr>
            <a:r>
              <a:rPr lang="en-US" sz="1100" b="0" i="0" dirty="0"/>
              <a:t>This space is for families to come together and support each other’s health and wellbeing. </a:t>
            </a:r>
          </a:p>
          <a:p>
            <a:pPr marL="171450" indent="-171450">
              <a:buFont typeface="Arial" panose="020B0604020202020204" pitchFamily="34" charset="0"/>
              <a:buChar char="•"/>
            </a:pPr>
            <a:r>
              <a:rPr lang="en-US" sz="1100" b="0" i="0" dirty="0"/>
              <a:t>Together, we will learn about health challenges and how families can work together to address them.</a:t>
            </a:r>
          </a:p>
          <a:p>
            <a:pPr marL="171450" indent="-171450">
              <a:buFont typeface="Arial" panose="020B0604020202020204" pitchFamily="34" charset="0"/>
              <a:buChar char="•"/>
            </a:pPr>
            <a:r>
              <a:rPr lang="en-US" sz="1100" b="0" i="0" dirty="0"/>
              <a:t>We also connect with other families and service providers to build support networks.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To make this</a:t>
            </a:r>
            <a:r>
              <a:rPr lang="en-US" sz="1100" b="0" i="0" dirty="0"/>
              <a:t> a welcoming space,</a:t>
            </a:r>
            <a:r>
              <a:rPr lang="en-US" sz="1100" dirty="0"/>
              <a:t> we will follow </a:t>
            </a:r>
            <a:r>
              <a:rPr lang="en-US" sz="1100" b="0" i="0" dirty="0"/>
              <a:t>4 principles during our time together:</a:t>
            </a:r>
            <a:endParaRPr lang="en-US" sz="1100" dirty="0">
              <a:ea typeface="Calibri"/>
              <a:cs typeface="Calibri"/>
            </a:endParaRPr>
          </a:p>
          <a:p>
            <a:pPr marL="685800" lvl="1" indent="-228600">
              <a:buFont typeface="+mj-lt"/>
              <a:buAutoNum type="arabicPeriod"/>
            </a:pPr>
            <a:r>
              <a:rPr lang="en-US" sz="1100" b="0" i="0" dirty="0"/>
              <a:t>We RESPECT each other’s opinions</a:t>
            </a:r>
            <a:r>
              <a:rPr lang="en-US" sz="1100" dirty="0"/>
              <a:t> </a:t>
            </a:r>
            <a:r>
              <a:rPr lang="en-US" sz="1100" b="0" i="0" dirty="0"/>
              <a:t>and recognize that we may all be at different stages of caring for ourselves. </a:t>
            </a:r>
            <a:endParaRPr lang="en-US" sz="1100" dirty="0"/>
          </a:p>
          <a:p>
            <a:pPr marL="685800" lvl="1" indent="-228600">
              <a:buAutoNum type="arabicPeriod"/>
            </a:pPr>
            <a:r>
              <a:rPr lang="en-US" sz="1100" dirty="0"/>
              <a:t>We</a:t>
            </a:r>
            <a:r>
              <a:rPr lang="en-US" sz="1100" b="0" i="0" dirty="0"/>
              <a:t> use ACTIVE LISTENING to stay fully present and give each other our undivided attention.</a:t>
            </a:r>
            <a:endParaRPr lang="en-US" sz="1100" dirty="0">
              <a:ea typeface="Calibri"/>
              <a:cs typeface="Calibri"/>
            </a:endParaRPr>
          </a:p>
          <a:p>
            <a:pPr marL="685800" lvl="1" indent="-228600">
              <a:buFont typeface="+mj-lt"/>
              <a:buAutoNum type="arabicPeriod"/>
            </a:pPr>
            <a:r>
              <a:rPr lang="en-US" sz="1100" b="0" i="0" dirty="0"/>
              <a:t>We are a JUDGEMENT-FREE zone – we recognize that we each bring unique experiences to this Forum.</a:t>
            </a:r>
            <a:endParaRPr lang="en-US" sz="1100" b="0" i="0" dirty="0">
              <a:ea typeface="Calibri"/>
              <a:cs typeface="Calibri"/>
            </a:endParaRPr>
          </a:p>
          <a:p>
            <a:pPr marL="685800" lvl="1" indent="-228600">
              <a:buFont typeface="+mj-lt"/>
              <a:buAutoNum type="arabicPeriod"/>
            </a:pPr>
            <a:r>
              <a:rPr lang="en-US" sz="1100" b="0" i="0" dirty="0"/>
              <a:t>We believe in CONFIDENTIALITY – we agree to keep private what is shared and discussed here</a:t>
            </a:r>
            <a:endParaRPr lang="en-US" sz="1100" b="0" i="0" dirty="0">
              <a:ea typeface="Calibri"/>
              <a:cs typeface="Calibri"/>
            </a:endParaRPr>
          </a:p>
          <a:p>
            <a:pPr marL="228600" lvl="0" indent="-228600">
              <a:buFont typeface="Arial" panose="020B0604020202020204" pitchFamily="34" charset="0"/>
              <a:buChar char="•"/>
            </a:pPr>
            <a:r>
              <a:rPr lang="en-US" sz="1100" b="0" i="0" dirty="0"/>
              <a:t>We are here to learn from and with each other – feel free to ask questions. </a:t>
            </a:r>
          </a:p>
          <a:p>
            <a:pPr marL="228600" lvl="0" indent="-228600">
              <a:buFont typeface="Arial" panose="020B0604020202020204" pitchFamily="34" charset="0"/>
              <a:buChar char="•"/>
            </a:pPr>
            <a:r>
              <a:rPr lang="en-US" sz="1100" b="0" i="0" dirty="0">
                <a:ea typeface="Calibri"/>
                <a:cs typeface="Calibri"/>
              </a:rPr>
              <a:t>Before we begin our topic today let’s discuss why health is important for our athletes and their families.</a:t>
            </a: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9F66EC-4EC2-1041-A2E6-75CB71ED90FA}" type="slidenum">
              <a:rPr lang="en-US" smtClean="0"/>
              <a:t>3</a:t>
            </a:fld>
            <a:endParaRPr lang="en-US"/>
          </a:p>
        </p:txBody>
      </p:sp>
    </p:spTree>
    <p:extLst>
      <p:ext uri="{BB962C8B-B14F-4D97-AF65-F5344CB8AC3E}">
        <p14:creationId xmlns:p14="http://schemas.microsoft.com/office/powerpoint/2010/main" val="180922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5396E-288A-A9E9-F43E-CCFA0B257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C3282-D187-8633-079F-9D001AA3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5EA7E-4568-6348-DA15-632A6BB0EE66}"/>
              </a:ext>
            </a:extLst>
          </p:cNvPr>
          <p:cNvSpPr>
            <a:spLocks noGrp="1"/>
          </p:cNvSpPr>
          <p:nvPr>
            <p:ph type="body" idx="1"/>
          </p:nvPr>
        </p:nvSpPr>
        <p:spPr/>
        <p:txBody>
          <a:bodyPr/>
          <a:lstStyle/>
          <a:p>
            <a:pPr>
              <a:buFont typeface="Arial" panose="020B0604020202020204" pitchFamily="34" charset="0"/>
              <a:buNone/>
            </a:pPr>
            <a:r>
              <a:rPr lang="en-US" b="1" dirty="0"/>
              <a:t>Ask:</a:t>
            </a:r>
          </a:p>
          <a:p>
            <a:pPr marL="171450" indent="-171450">
              <a:buFont typeface="Arial" panose="020B0604020202020204" pitchFamily="34" charset="0"/>
              <a:buChar char="•"/>
            </a:pPr>
            <a:r>
              <a:rPr lang="en-US" dirty="0"/>
              <a:t>What could be the function of this behavior?</a:t>
            </a:r>
          </a:p>
          <a:p>
            <a:pPr marL="171450" indent="-171450">
              <a:buFont typeface="Arial" panose="020B0604020202020204" pitchFamily="34" charset="0"/>
              <a:buChar char="•"/>
            </a:pPr>
            <a:r>
              <a:rPr lang="en-US" dirty="0"/>
              <a:t>Attention? Does Sam want attention from someone?</a:t>
            </a:r>
          </a:p>
          <a:p>
            <a:pPr marL="171450" indent="-171450">
              <a:buFont typeface="Arial" panose="020B0604020202020204" pitchFamily="34" charset="0"/>
              <a:buChar char="•"/>
            </a:pPr>
            <a:r>
              <a:rPr lang="en-US" dirty="0"/>
              <a:t>Access? Does Sam want to get something?</a:t>
            </a:r>
          </a:p>
          <a:p>
            <a:pPr marL="171450" indent="-171450">
              <a:buFont typeface="Arial" panose="020B0604020202020204" pitchFamily="34" charset="0"/>
              <a:buChar char="•"/>
            </a:pPr>
            <a:r>
              <a:rPr lang="en-US" dirty="0"/>
              <a:t>Avoidance? Does Sam want to avoid putting the balls away?</a:t>
            </a:r>
          </a:p>
          <a:p>
            <a:pPr marL="171450" indent="-171450">
              <a:buFont typeface="Arial" panose="020B0604020202020204" pitchFamily="34" charset="0"/>
              <a:buChar char="•"/>
            </a:pPr>
            <a:r>
              <a:rPr lang="en-US" dirty="0"/>
              <a:t>Internal distress? Does Sam have an internal feeling he is trying to meet?</a:t>
            </a:r>
          </a:p>
          <a:p>
            <a:endParaRPr lang="en-US" dirty="0"/>
          </a:p>
          <a:p>
            <a:r>
              <a:rPr lang="en-US" b="1" dirty="0"/>
              <a:t>Say:</a:t>
            </a:r>
          </a:p>
          <a:p>
            <a:pPr marL="171450" indent="-171450">
              <a:buFont typeface="Arial" panose="020B0604020202020204" pitchFamily="34" charset="0"/>
              <a:buChar char="•"/>
            </a:pPr>
            <a:r>
              <a:rPr lang="en-US" dirty="0"/>
              <a:t>For Sam, aggression may be his way of saying: ‘I need something,’ or ‘I don’t feel safe or in control.</a:t>
            </a:r>
          </a:p>
          <a:p>
            <a:pPr marL="171450" indent="-171450">
              <a:buFont typeface="Arial" panose="020B0604020202020204" pitchFamily="34" charset="0"/>
              <a:buChar char="•"/>
            </a:pPr>
            <a:r>
              <a:rPr lang="en-US" dirty="0"/>
              <a:t>Exploring alternative ways for him to communicate — like visuals or sign language — could reduce the need to use aggression.</a:t>
            </a:r>
          </a:p>
          <a:p>
            <a:pPr>
              <a:buNone/>
            </a:pPr>
            <a:endParaRPr lang="en-US" dirty="0"/>
          </a:p>
          <a:p>
            <a:pPr marL="171450" indent="-171450">
              <a:buFont typeface="Arial" panose="020B0604020202020204" pitchFamily="34" charset="0"/>
              <a:buChar char="•"/>
            </a:pPr>
            <a:r>
              <a:rPr lang="en-US" dirty="0"/>
              <a:t>The reason for Sam’s behavior is because he wants to avoid doing homework.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His reaction to the homework, may be his way of saying “no” to his homework.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His parents and caregivers can explore different ways for him to communicate, like using visuals, or sign language to share when he doesn’t want to do something.</a:t>
            </a:r>
          </a:p>
          <a:p>
            <a:endParaRPr lang="en-US" dirty="0"/>
          </a:p>
        </p:txBody>
      </p:sp>
      <p:sp>
        <p:nvSpPr>
          <p:cNvPr id="4" name="Slide Number Placeholder 3">
            <a:extLst>
              <a:ext uri="{FF2B5EF4-FFF2-40B4-BE49-F238E27FC236}">
                <a16:creationId xmlns:a16="http://schemas.microsoft.com/office/drawing/2014/main" id="{C59DEB25-812F-E796-92C9-5C634A230DB5}"/>
              </a:ext>
            </a:extLst>
          </p:cNvPr>
          <p:cNvSpPr>
            <a:spLocks noGrp="1"/>
          </p:cNvSpPr>
          <p:nvPr>
            <p:ph type="sldNum" sz="quarter" idx="5"/>
          </p:nvPr>
        </p:nvSpPr>
        <p:spPr/>
        <p:txBody>
          <a:bodyPr/>
          <a:lstStyle/>
          <a:p>
            <a:fld id="{0D9F66EC-4EC2-1041-A2E6-75CB71ED90FA}" type="slidenum">
              <a:rPr lang="en-US" smtClean="0"/>
              <a:t>30</a:t>
            </a:fld>
            <a:endParaRPr lang="en-US"/>
          </a:p>
        </p:txBody>
      </p:sp>
    </p:spTree>
    <p:extLst>
      <p:ext uri="{BB962C8B-B14F-4D97-AF65-F5344CB8AC3E}">
        <p14:creationId xmlns:p14="http://schemas.microsoft.com/office/powerpoint/2010/main" val="2684537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1" dirty="0"/>
              <a:t>Ask:</a:t>
            </a:r>
          </a:p>
          <a:p>
            <a:pPr marL="171450" indent="-171450">
              <a:buFont typeface="Arial" panose="020B0604020202020204" pitchFamily="34" charset="0"/>
              <a:buChar char="•"/>
            </a:pPr>
            <a:r>
              <a:rPr lang="en-US" dirty="0"/>
              <a:t>What could be the function of this behavior?</a:t>
            </a:r>
          </a:p>
          <a:p>
            <a:pPr marL="171450" indent="-171450">
              <a:buFont typeface="Arial" panose="020B0604020202020204" pitchFamily="34" charset="0"/>
              <a:buChar char="•"/>
            </a:pPr>
            <a:r>
              <a:rPr lang="en-US" dirty="0"/>
              <a:t>Attention? Does Tetu want attention from someone?</a:t>
            </a:r>
          </a:p>
          <a:p>
            <a:pPr marL="171450" indent="-171450">
              <a:buFont typeface="Arial" panose="020B0604020202020204" pitchFamily="34" charset="0"/>
              <a:buChar char="•"/>
            </a:pPr>
            <a:r>
              <a:rPr lang="en-US" dirty="0"/>
              <a:t>Access? Does Tetu want to get something?</a:t>
            </a:r>
          </a:p>
          <a:p>
            <a:pPr marL="171450" indent="-171450">
              <a:buFont typeface="Arial" panose="020B0604020202020204" pitchFamily="34" charset="0"/>
              <a:buChar char="•"/>
            </a:pPr>
            <a:r>
              <a:rPr lang="en-US" dirty="0"/>
              <a:t>Avoidance? Does Tetu want to avoid putting the balls away?</a:t>
            </a:r>
          </a:p>
          <a:p>
            <a:pPr marL="171450" indent="-171450">
              <a:buFont typeface="Arial" panose="020B0604020202020204" pitchFamily="34" charset="0"/>
              <a:buChar char="•"/>
            </a:pPr>
            <a:r>
              <a:rPr lang="en-US" dirty="0"/>
              <a:t>Internal distress? Does Tetu have an internal feeling he is trying to meet?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The reason for Tetu’s behavior may be the loud or different sounds at the new clinic that she was not used to. </a:t>
            </a:r>
          </a:p>
          <a:p>
            <a:pPr marL="171450" indent="-171450">
              <a:buFont typeface="Arial" panose="020B0604020202020204" pitchFamily="34" charset="0"/>
              <a:buChar char="•"/>
            </a:pPr>
            <a:r>
              <a:rPr lang="en-US" dirty="0"/>
              <a:t>For some children, especially those with sensory sensitivities, unfamiliar places can feel scary and uncomfortable.</a:t>
            </a:r>
          </a:p>
          <a:p>
            <a:pPr marL="171450" indent="-171450">
              <a:buFont typeface="Arial" panose="020B0604020202020204" pitchFamily="34" charset="0"/>
              <a:buChar char="•"/>
            </a:pPr>
            <a:r>
              <a:rPr lang="en-US" dirty="0"/>
              <a:t>Tetu might also be trying to protect herself from the sounds by covering her ears.</a:t>
            </a:r>
          </a:p>
          <a:p>
            <a:pPr marL="171450" indent="-171450">
              <a:buFont typeface="Arial" panose="020B0604020202020204" pitchFamily="34" charset="0"/>
              <a:buChar char="•"/>
            </a:pPr>
            <a:r>
              <a:rPr lang="en-US" dirty="0"/>
              <a:t>Tetu’s parents and caregivers may explore using headphones or other devices to reduce the sounds in a room, giving Tetu gradual exposure to new place, reading social stories and having predictable routines.</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31</a:t>
            </a:fld>
            <a:endParaRPr lang="en-US"/>
          </a:p>
        </p:txBody>
      </p:sp>
    </p:spTree>
    <p:extLst>
      <p:ext uri="{BB962C8B-B14F-4D97-AF65-F5344CB8AC3E}">
        <p14:creationId xmlns:p14="http://schemas.microsoft.com/office/powerpoint/2010/main" val="148626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Say:</a:t>
            </a:r>
          </a:p>
          <a:p>
            <a:pPr marL="171450" indent="-171450">
              <a:buFont typeface="Arial" panose="020B0604020202020204" pitchFamily="34" charset="0"/>
              <a:buChar char="•"/>
            </a:pPr>
            <a:r>
              <a:rPr lang="en-US" b="1" i="1" dirty="0"/>
              <a:t>When we understand why a challenging behavior may be happening, we can also identify what skill our child might need to replace the challenging behavior. </a:t>
            </a:r>
          </a:p>
          <a:p>
            <a:pPr marL="171450" indent="-171450">
              <a:buFont typeface="Arial" panose="020B0604020202020204" pitchFamily="34" charset="0"/>
              <a:buChar char="•"/>
            </a:pPr>
            <a:r>
              <a:rPr lang="en-US" b="1" i="1" dirty="0"/>
              <a:t>We can do this by asking ourselves the following questions:</a:t>
            </a:r>
          </a:p>
          <a:p>
            <a:pPr marL="628650" lvl="1" indent="-171450">
              <a:buFont typeface="Arial" panose="020B0604020202020204" pitchFamily="34" charset="0"/>
              <a:buChar char="•"/>
            </a:pPr>
            <a:r>
              <a:rPr lang="en-US" b="1" i="1" dirty="0"/>
              <a:t>Is there another behavior to teach my child that can replace the challenging behavior?</a:t>
            </a:r>
          </a:p>
          <a:p>
            <a:pPr marL="628650" lvl="1" indent="-171450">
              <a:buFont typeface="Arial" panose="020B0604020202020204" pitchFamily="34" charset="0"/>
              <a:buChar char="•"/>
            </a:pPr>
            <a:r>
              <a:rPr lang="en-US" b="1" i="1" dirty="0"/>
              <a:t>Is there a new skill that would help my child communicate their wants in a more helpful way?</a:t>
            </a:r>
          </a:p>
          <a:p>
            <a:pPr marL="171450" lvl="0" indent="-171450">
              <a:buFont typeface="Arial" panose="020B0604020202020204" pitchFamily="34" charset="0"/>
              <a:buChar char="•"/>
            </a:pPr>
            <a:r>
              <a:rPr lang="en-US" dirty="0"/>
              <a:t>New skills could be:</a:t>
            </a:r>
          </a:p>
          <a:p>
            <a:pPr marL="628650" lvl="1" indent="-171450">
              <a:buFont typeface="Arial" panose="020B0604020202020204" pitchFamily="34" charset="0"/>
              <a:buChar char="•"/>
            </a:pPr>
            <a:r>
              <a:rPr lang="en-US" dirty="0"/>
              <a:t>teaching our children to use non-verbal communication such as gestures, pictures to communicate.</a:t>
            </a:r>
          </a:p>
          <a:p>
            <a:pPr marL="628650" lvl="1" indent="-171450">
              <a:buFont typeface="Arial" panose="020B0604020202020204" pitchFamily="34" charset="0"/>
              <a:buChar char="•"/>
            </a:pPr>
            <a:r>
              <a:rPr lang="en-US" dirty="0"/>
              <a:t>practicing waiting for something or someone.</a:t>
            </a:r>
          </a:p>
          <a:p>
            <a:pPr marL="628650" lvl="1" indent="-171450">
              <a:buFont typeface="Arial" panose="020B0604020202020204" pitchFamily="34" charset="0"/>
              <a:buChar char="•"/>
            </a:pPr>
            <a:r>
              <a:rPr lang="en-US" dirty="0"/>
              <a:t>finding other ways to sooth ourselves.</a:t>
            </a:r>
          </a:p>
          <a:p>
            <a:pPr marL="171450" lvl="0" indent="-171450">
              <a:buFont typeface="Arial" panose="020B0604020202020204" pitchFamily="34" charset="0"/>
              <a:buChar char="•"/>
            </a:pPr>
            <a:r>
              <a:rPr lang="en-US" b="1" i="1" dirty="0"/>
              <a:t>We can create games and practice the new skills when everyone is calm, rather than when the challenging behavior is occurring.</a:t>
            </a:r>
          </a:p>
          <a:p>
            <a:pPr marL="171450" lvl="0" indent="-171450">
              <a:buFont typeface="Arial" panose="020B0604020202020204" pitchFamily="34" charset="0"/>
              <a:buChar char="•"/>
            </a:pPr>
            <a:r>
              <a:rPr lang="en-US" b="1" i="1" dirty="0"/>
              <a:t>If we cannot teach the new skill, it is important to seek help from our support networks.</a:t>
            </a:r>
          </a:p>
          <a:p>
            <a:pPr marL="171450" lvl="0" indent="-171450">
              <a:buFont typeface="Arial" panose="020B0604020202020204" pitchFamily="34" charset="0"/>
              <a:buChar char="•"/>
            </a:pPr>
            <a:r>
              <a:rPr lang="en-US" b="1" i="1" dirty="0"/>
              <a:t>Additionally, to maintain the new skills it is helpful to praise the child when they show the new skill</a:t>
            </a:r>
          </a:p>
          <a:p>
            <a:pPr marL="171450" lvl="0" indent="-171450">
              <a:buFont typeface="Arial" panose="020B0604020202020204" pitchFamily="34" charset="0"/>
              <a:buChar char="•"/>
            </a:pPr>
            <a:r>
              <a:rPr lang="en-US" b="1" i="1" dirty="0"/>
              <a:t>It is also helpful to track and monitor the challenging behavior to see if there are any changes with the duration or number of times the challenging behavior occurs. </a:t>
            </a:r>
          </a:p>
          <a:p>
            <a:pPr marL="171450" lvl="0" indent="-171450">
              <a:buFont typeface="Arial" panose="020B0604020202020204" pitchFamily="34" charset="0"/>
              <a:buChar char="•"/>
            </a:pPr>
            <a:r>
              <a:rPr lang="en-US" dirty="0"/>
              <a:t>Let’s look at teaching a new skill with an example.</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32</a:t>
            </a:fld>
            <a:endParaRPr lang="en-US" dirty="0"/>
          </a:p>
        </p:txBody>
      </p:sp>
    </p:spTree>
    <p:extLst>
      <p:ext uri="{BB962C8B-B14F-4D97-AF65-F5344CB8AC3E}">
        <p14:creationId xmlns:p14="http://schemas.microsoft.com/office/powerpoint/2010/main" val="3232791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80BFD-BFC7-3D3C-746B-35EE01CF1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7B996-B39F-FB3D-8B9A-7B75F1C47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5B4F2-BAAC-C3D6-F28A-9DE24C43942F}"/>
              </a:ext>
            </a:extLst>
          </p:cNvPr>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Let’s explore teaching new skills to replace challenging behavior.</a:t>
            </a:r>
          </a:p>
          <a:p>
            <a:pPr marL="171450" indent="-171450">
              <a:buFont typeface="Arial" panose="020B0604020202020204" pitchFamily="34" charset="0"/>
              <a:buChar char="•"/>
            </a:pPr>
            <a:r>
              <a:rPr lang="en-US" dirty="0"/>
              <a:t>We will review 1 example of a challenging behavior to identify some skills the child can learn that would help them express their wants in more helpful ways.:</a:t>
            </a:r>
          </a:p>
          <a:p>
            <a:endParaRPr lang="en-US" dirty="0"/>
          </a:p>
          <a:p>
            <a:r>
              <a:rPr lang="en-US" b="1" dirty="0"/>
              <a:t>Note:</a:t>
            </a:r>
          </a:p>
          <a:p>
            <a:r>
              <a:rPr lang="en-US" dirty="0"/>
              <a:t>Facilitator can ask a volunteer to share a scenario in advance.</a:t>
            </a:r>
          </a:p>
          <a:p>
            <a:r>
              <a:rPr lang="en-US" dirty="0"/>
              <a:t>Facilitator can also create their own scenarios in advance that are contextually relevant. Include a child profile, objective, and description of behavior.</a:t>
            </a:r>
          </a:p>
          <a:p>
            <a:endParaRPr lang="en-US" dirty="0"/>
          </a:p>
        </p:txBody>
      </p:sp>
      <p:sp>
        <p:nvSpPr>
          <p:cNvPr id="4" name="Slide Number Placeholder 3">
            <a:extLst>
              <a:ext uri="{FF2B5EF4-FFF2-40B4-BE49-F238E27FC236}">
                <a16:creationId xmlns:a16="http://schemas.microsoft.com/office/drawing/2014/main" id="{C0CE1FB9-6B4D-7B48-BEF6-EF7351EA15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F66EC-4EC2-1041-A2E6-75CB71ED90F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7112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5C67A-4911-39B7-1F15-4FFB6647D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15A73-1F95-0508-7EB7-CF2334B43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BA44F-0467-168A-FA21-84E989EC310E}"/>
              </a:ext>
            </a:extLst>
          </p:cNvPr>
          <p:cNvSpPr>
            <a:spLocks noGrp="1"/>
          </p:cNvSpPr>
          <p:nvPr>
            <p:ph type="body" idx="1"/>
          </p:nvPr>
        </p:nvSpPr>
        <p:spPr/>
        <p:txBody>
          <a:bodyPr/>
          <a:lstStyle/>
          <a:p>
            <a:pPr>
              <a:buNone/>
            </a:pPr>
            <a:r>
              <a:rPr lang="en-US" b="1" dirty="0"/>
              <a:t>Say:</a:t>
            </a:r>
          </a:p>
          <a:p>
            <a:pPr marL="171450" indent="-171450">
              <a:buFont typeface="Arial" panose="020B0604020202020204" pitchFamily="34" charset="0"/>
              <a:buChar char="•"/>
            </a:pPr>
            <a:r>
              <a:rPr lang="en-US" b="0" dirty="0"/>
              <a:t>Let’s look at this example of Jon. When he wants a snack, he hits, throws and screams.</a:t>
            </a:r>
          </a:p>
          <a:p>
            <a:pPr marL="171450" indent="-171450">
              <a:buFont typeface="Arial" panose="020B0604020202020204" pitchFamily="34" charset="0"/>
              <a:buChar char="•"/>
            </a:pPr>
            <a:r>
              <a:rPr lang="en-US" b="0" dirty="0"/>
              <a:t>We can guess that Jon’s behavior is because he wants to get access to a snack.</a:t>
            </a:r>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What do you think is a hidden strength underneath this behavior?</a:t>
            </a:r>
          </a:p>
          <a:p>
            <a:pPr marL="171450" indent="-171450">
              <a:buFont typeface="Arial" panose="020B0604020202020204" pitchFamily="34" charset="0"/>
              <a:buChar char="•"/>
            </a:pPr>
            <a:r>
              <a:rPr lang="en-US" b="0" dirty="0"/>
              <a:t>What do you think is a skill that would help Jon better communicate that he wants a snack instead of screaming, hitting or throwing?</a:t>
            </a:r>
          </a:p>
          <a:p>
            <a:pPr marL="171450" indent="-171450">
              <a:buFont typeface="Arial" panose="020B0604020202020204" pitchFamily="34" charset="0"/>
              <a:buChar char="•"/>
            </a:pPr>
            <a:endParaRPr lang="en-US" b="0" dirty="0"/>
          </a:p>
          <a:p>
            <a:r>
              <a:rPr lang="en-US" b="1" dirty="0"/>
              <a:t>Possible responses:</a:t>
            </a:r>
            <a:endParaRPr lang="en-US" dirty="0"/>
          </a:p>
          <a:p>
            <a:r>
              <a:rPr lang="en-US" dirty="0"/>
              <a:t>Hidden strengths: Jon knows what he wants, he’s persistent, and he’s motivated to communicate his needs.</a:t>
            </a:r>
          </a:p>
          <a:p>
            <a:r>
              <a:rPr lang="en-US" dirty="0"/>
              <a:t>Skills to build: Using words, pictures, or gestures to request; practicing “asking first”; or learning calm replacement strategies.</a:t>
            </a:r>
          </a:p>
          <a:p>
            <a:r>
              <a:rPr lang="en-US" i="1" dirty="0"/>
              <a:t>These responses are based on experiences and observations. This is not an exhaustive list—other strengths and skills may apply.</a:t>
            </a:r>
            <a:endParaRPr lang="en-US" dirty="0"/>
          </a:p>
          <a:p>
            <a:endParaRPr lang="en-US" dirty="0"/>
          </a:p>
        </p:txBody>
      </p:sp>
      <p:sp>
        <p:nvSpPr>
          <p:cNvPr id="4" name="Slide Number Placeholder 3">
            <a:extLst>
              <a:ext uri="{FF2B5EF4-FFF2-40B4-BE49-F238E27FC236}">
                <a16:creationId xmlns:a16="http://schemas.microsoft.com/office/drawing/2014/main" id="{004F57FE-2F9D-7F67-76E9-58295DDA7D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F66EC-4EC2-1041-A2E6-75CB71ED90F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6220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Say:</a:t>
            </a:r>
          </a:p>
          <a:p>
            <a:pPr marL="171450" indent="-171450">
              <a:buFont typeface="Arial" panose="020B0604020202020204" pitchFamily="34" charset="0"/>
              <a:buChar char="•"/>
            </a:pPr>
            <a:r>
              <a:rPr lang="en-US" sz="1000" dirty="0"/>
              <a:t>Thank you for sharing!</a:t>
            </a:r>
          </a:p>
          <a:p>
            <a:pPr marL="171450" indent="-171450">
              <a:buFont typeface="Arial" panose="020B0604020202020204" pitchFamily="34" charset="0"/>
              <a:buChar char="•"/>
            </a:pPr>
            <a:r>
              <a:rPr lang="en-US" sz="1000" b="0" i="0" dirty="0"/>
              <a:t>When we think about why behaviors occur it can help us make changes and reduce the challenging behavior from occurring.</a:t>
            </a:r>
          </a:p>
          <a:p>
            <a:pPr marL="171450" indent="-171450">
              <a:buFont typeface="Arial" panose="020B0604020202020204" pitchFamily="34" charset="0"/>
              <a:buChar char="•"/>
            </a:pPr>
            <a:r>
              <a:rPr lang="en-US" sz="1000" dirty="0"/>
              <a:t>While this is helpful, we still need to address challenging behavior when it happens, in the moment.</a:t>
            </a:r>
          </a:p>
          <a:p>
            <a:pPr marL="171450" indent="-171450">
              <a:buFont typeface="Arial" panose="020B0604020202020204" pitchFamily="34" charset="0"/>
              <a:buChar char="•"/>
            </a:pPr>
            <a:r>
              <a:rPr lang="en-US" sz="1000" dirty="0"/>
              <a:t>Here are a few strategies for dealing with challenging behavior in the moment.</a:t>
            </a:r>
          </a:p>
          <a:p>
            <a:pPr marL="628650" lvl="1" indent="-171450">
              <a:buFont typeface="Arial" panose="020B0604020202020204" pitchFamily="34" charset="0"/>
              <a:buChar char="•"/>
            </a:pPr>
            <a:r>
              <a:rPr lang="en-US" sz="1000" dirty="0"/>
              <a:t>Stay calm, take some deep breaths</a:t>
            </a:r>
          </a:p>
          <a:p>
            <a:pPr marL="628650" lvl="1" indent="-171450">
              <a:buFont typeface="Arial" panose="020B0604020202020204" pitchFamily="34" charset="0"/>
              <a:buChar char="•"/>
            </a:pPr>
            <a:r>
              <a:rPr lang="en-US" sz="1000" dirty="0"/>
              <a:t>Remember you know how to connect with your child</a:t>
            </a:r>
          </a:p>
          <a:p>
            <a:pPr marL="628650" lvl="1" indent="-171450">
              <a:buFont typeface="Arial" panose="020B0604020202020204" pitchFamily="34" charset="0"/>
              <a:buChar char="•"/>
            </a:pPr>
            <a:r>
              <a:rPr lang="en-US" sz="1000" dirty="0"/>
              <a:t>Stop and think about the why</a:t>
            </a:r>
          </a:p>
          <a:p>
            <a:pPr marL="628650" lvl="1" indent="-171450">
              <a:buFont typeface="Arial" panose="020B0604020202020204" pitchFamily="34" charset="0"/>
              <a:buChar char="•"/>
            </a:pPr>
            <a:r>
              <a:rPr lang="en-US" sz="1000" dirty="0"/>
              <a:t>What is this behavior about? To get something or someone’s attention, to avoid something or to feel a certain way inside</a:t>
            </a:r>
          </a:p>
          <a:p>
            <a:pPr marL="628650" lvl="1" indent="-171450">
              <a:buFont typeface="Arial" panose="020B0604020202020204" pitchFamily="34" charset="0"/>
              <a:buChar char="•"/>
            </a:pPr>
            <a:r>
              <a:rPr lang="en-US" sz="1000" dirty="0"/>
              <a:t>If possible, to respond to the behavior</a:t>
            </a:r>
          </a:p>
          <a:p>
            <a:pPr marL="1085850" lvl="2" indent="-171450">
              <a:buFont typeface="Arial" panose="020B0604020202020204" pitchFamily="34" charset="0"/>
              <a:buChar char="•"/>
            </a:pPr>
            <a:r>
              <a:rPr lang="en-US" sz="1000" dirty="0"/>
              <a:t>Can you move child to a safe space and wait for them to calm down?</a:t>
            </a:r>
          </a:p>
          <a:p>
            <a:pPr marL="1085850" lvl="2" indent="-171450">
              <a:buFont typeface="Arial" panose="020B0604020202020204" pitchFamily="34" charset="0"/>
              <a:buChar char="•"/>
            </a:pPr>
            <a:r>
              <a:rPr lang="en-US" sz="1000" dirty="0"/>
              <a:t>Can you give attention or help them ask for the item they want?</a:t>
            </a:r>
          </a:p>
          <a:p>
            <a:pPr marL="1085850" lvl="2" indent="-171450">
              <a:buFont typeface="Arial" panose="020B0604020202020204" pitchFamily="34" charset="0"/>
              <a:buChar char="•"/>
            </a:pPr>
            <a:r>
              <a:rPr lang="en-US" sz="1000" dirty="0"/>
              <a:t>Can you give them a break if they are trying to avoid something and help them to request a break?</a:t>
            </a:r>
          </a:p>
          <a:p>
            <a:pPr marL="1085850" lvl="2" indent="-171450">
              <a:buFont typeface="Arial" panose="020B0604020202020204" pitchFamily="34" charset="0"/>
              <a:buChar char="•"/>
            </a:pPr>
            <a:r>
              <a:rPr lang="en-US" sz="1000" dirty="0"/>
              <a:t>Can you provide a safe or alternative activity that will offer an alternative sensation in the body?</a:t>
            </a:r>
          </a:p>
          <a:p>
            <a:pPr marL="0" lvl="0" indent="0">
              <a:buFont typeface="Arial" panose="020B0604020202020204" pitchFamily="34" charset="0"/>
              <a:buNone/>
            </a:pPr>
            <a:r>
              <a:rPr lang="en-US" sz="1000" b="1" dirty="0"/>
              <a:t>Ask:</a:t>
            </a:r>
          </a:p>
          <a:p>
            <a:pPr marL="171450" lvl="0" indent="-171450">
              <a:buFont typeface="Arial" panose="020B0604020202020204" pitchFamily="34" charset="0"/>
              <a:buChar char="•"/>
            </a:pPr>
            <a:r>
              <a:rPr lang="en-US" sz="1000" dirty="0"/>
              <a:t>What other suggestions do you have about managing challenging behavior in the moment?</a:t>
            </a:r>
          </a:p>
          <a:p>
            <a:pPr marL="171450" lvl="0" indent="-171450">
              <a:buFont typeface="Arial" panose="020B0604020202020204" pitchFamily="34" charset="0"/>
              <a:buChar char="•"/>
            </a:pPr>
            <a:r>
              <a:rPr lang="en-US" sz="1000" dirty="0"/>
              <a:t>What has worked for you and your family?</a:t>
            </a:r>
          </a:p>
          <a:p>
            <a:pPr marL="171450" lvl="0" indent="-171450">
              <a:buFont typeface="Arial" panose="020B0604020202020204" pitchFamily="34" charset="0"/>
              <a:buChar char="•"/>
            </a:pPr>
            <a:endParaRPr lang="en-US" sz="1000" dirty="0"/>
          </a:p>
          <a:p>
            <a:pPr marL="0" lvl="0" indent="0">
              <a:buFont typeface="Arial" panose="020B0604020202020204" pitchFamily="34" charset="0"/>
              <a:buNone/>
            </a:pPr>
            <a:r>
              <a:rPr lang="en-US" sz="1000" b="1" dirty="0"/>
              <a:t>Say:</a:t>
            </a:r>
          </a:p>
          <a:p>
            <a:pPr marL="171450" lvl="0" indent="-171450">
              <a:buFont typeface="Arial" panose="020B0604020202020204" pitchFamily="34" charset="0"/>
              <a:buChar char="•"/>
            </a:pPr>
            <a:r>
              <a:rPr lang="en-US" sz="1000" dirty="0"/>
              <a:t>Thank you for sharing your suggestions.</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35</a:t>
            </a:fld>
            <a:endParaRPr lang="en-US"/>
          </a:p>
        </p:txBody>
      </p:sp>
    </p:spTree>
    <p:extLst>
      <p:ext uri="{BB962C8B-B14F-4D97-AF65-F5344CB8AC3E}">
        <p14:creationId xmlns:p14="http://schemas.microsoft.com/office/powerpoint/2010/main" val="2753922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Before we close, let us summarize the key points from our session today.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t>Say:</a:t>
            </a:r>
          </a:p>
          <a:p>
            <a:pPr marL="342900" indent="-342900">
              <a:lnSpc>
                <a:spcPct val="100000"/>
              </a:lnSpc>
              <a:spcBef>
                <a:spcPts val="1200"/>
              </a:spcBef>
              <a:spcAft>
                <a:spcPts val="1200"/>
              </a:spcAft>
              <a:buFont typeface="Arial" panose="020B0604020202020204" pitchFamily="34" charset="0"/>
              <a:buChar char="•"/>
            </a:pPr>
            <a:r>
              <a:rPr lang="en-US" sz="900" dirty="0"/>
              <a:t>Children develop differently, at their own pace and time – there is no single right path</a:t>
            </a:r>
          </a:p>
          <a:p>
            <a:pPr marL="342900" indent="-342900">
              <a:lnSpc>
                <a:spcPct val="100000"/>
              </a:lnSpc>
              <a:spcBef>
                <a:spcPts val="1200"/>
              </a:spcBef>
              <a:spcAft>
                <a:spcPts val="1200"/>
              </a:spcAft>
              <a:buFont typeface="Arial" panose="020B0604020202020204" pitchFamily="34" charset="0"/>
              <a:buChar char="•"/>
            </a:pPr>
            <a:r>
              <a:rPr lang="en-US" sz="900" dirty="0"/>
              <a:t>Child development is not about catching up; it’s about understanding and supporting who a child is</a:t>
            </a:r>
          </a:p>
          <a:p>
            <a:pPr marL="342900" indent="-342900">
              <a:lnSpc>
                <a:spcPct val="100000"/>
              </a:lnSpc>
              <a:spcBef>
                <a:spcPts val="1200"/>
              </a:spcBef>
              <a:spcAft>
                <a:spcPts val="1200"/>
              </a:spcAft>
              <a:buFont typeface="Arial" panose="020B0604020202020204" pitchFamily="34" charset="0"/>
              <a:buChar char="•"/>
            </a:pPr>
            <a:r>
              <a:rPr lang="en-US" sz="900" dirty="0"/>
              <a:t>All children can learn, skills build upon one another</a:t>
            </a:r>
          </a:p>
          <a:p>
            <a:pPr marL="342900" indent="-342900">
              <a:lnSpc>
                <a:spcPct val="100000"/>
              </a:lnSpc>
              <a:spcBef>
                <a:spcPts val="1200"/>
              </a:spcBef>
              <a:spcAft>
                <a:spcPts val="1200"/>
              </a:spcAft>
              <a:buFont typeface="Arial" panose="020B0604020202020204" pitchFamily="34" charset="0"/>
              <a:buChar char="•"/>
            </a:pPr>
            <a:r>
              <a:rPr lang="en-US" sz="900" dirty="0"/>
              <a:t>Some children may need extra support to help them learn, communicate, move and interact with others</a:t>
            </a:r>
          </a:p>
          <a:p>
            <a:pPr marL="342900" indent="-342900">
              <a:lnSpc>
                <a:spcPct val="100000"/>
              </a:lnSpc>
              <a:spcBef>
                <a:spcPts val="1200"/>
              </a:spcBef>
              <a:spcAft>
                <a:spcPts val="1200"/>
              </a:spcAft>
              <a:buFont typeface="Arial" panose="020B0604020202020204" pitchFamily="34" charset="0"/>
              <a:buChar char="•"/>
            </a:pPr>
            <a:r>
              <a:rPr lang="en-US" sz="900" dirty="0"/>
              <a:t>We can strengthen our connection with our children by recognizing and responding to their signs and interests in the early years</a:t>
            </a:r>
          </a:p>
          <a:p>
            <a:pPr marL="342900" indent="-342900">
              <a:lnSpc>
                <a:spcPct val="100000"/>
              </a:lnSpc>
              <a:spcBef>
                <a:spcPts val="1200"/>
              </a:spcBef>
              <a:spcAft>
                <a:spcPts val="1200"/>
              </a:spcAft>
              <a:buFont typeface="Arial" panose="020B0604020202020204" pitchFamily="34" charset="0"/>
              <a:buChar char="•"/>
            </a:pPr>
            <a:r>
              <a:rPr lang="en-US" sz="900" dirty="0"/>
              <a:t>When we connect with our child’s interests we can identify when a challenging behavior may occur and prepare for it</a:t>
            </a:r>
          </a:p>
          <a:p>
            <a:pPr marL="342900" indent="-342900">
              <a:lnSpc>
                <a:spcPct val="100000"/>
              </a:lnSpc>
              <a:spcBef>
                <a:spcPts val="1200"/>
              </a:spcBef>
              <a:spcAft>
                <a:spcPts val="1200"/>
              </a:spcAft>
              <a:buFont typeface="Arial" panose="020B0604020202020204" pitchFamily="34" charset="0"/>
              <a:buChar char="•"/>
            </a:pPr>
            <a:r>
              <a:rPr lang="en-US" sz="900" dirty="0"/>
              <a:t>Our wellbeing as caregivers is important; to support our children’s development, we also must be healthy and have ways of managing stress</a:t>
            </a:r>
          </a:p>
          <a:p>
            <a:pPr marL="0" indent="0">
              <a:lnSpc>
                <a:spcPct val="100000"/>
              </a:lnSpc>
              <a:spcBef>
                <a:spcPts val="1200"/>
              </a:spcBef>
              <a:spcAft>
                <a:spcPts val="1200"/>
              </a:spcAft>
              <a:buFont typeface="Arial" panose="020B0604020202020204" pitchFamily="34" charset="0"/>
              <a:buNone/>
            </a:pPr>
            <a:r>
              <a:rPr lang="en-US" sz="900" b="1" dirty="0"/>
              <a:t>Ask:</a:t>
            </a:r>
          </a:p>
          <a:p>
            <a:pPr marL="342900" indent="-342900">
              <a:lnSpc>
                <a:spcPct val="100000"/>
              </a:lnSpc>
              <a:spcBef>
                <a:spcPts val="1200"/>
              </a:spcBef>
              <a:spcAft>
                <a:spcPts val="1200"/>
              </a:spcAft>
              <a:buFont typeface="Arial" panose="020B0604020202020204" pitchFamily="34" charset="0"/>
              <a:buChar char="•"/>
            </a:pPr>
            <a:r>
              <a:rPr lang="en-US" sz="900" dirty="0"/>
              <a:t>What are you taking away from this session?</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36</a:t>
            </a:fld>
            <a:endParaRPr lang="en-US" dirty="0"/>
          </a:p>
        </p:txBody>
      </p:sp>
    </p:spTree>
    <p:extLst>
      <p:ext uri="{BB962C8B-B14F-4D97-AF65-F5344CB8AC3E}">
        <p14:creationId xmlns:p14="http://schemas.microsoft.com/office/powerpoint/2010/main" val="1591208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Thank you for your participation today.</a:t>
            </a:r>
          </a:p>
          <a:p>
            <a:pPr marL="171450" indent="-171450">
              <a:buFont typeface="Arial" panose="020B0604020202020204" pitchFamily="34" charset="0"/>
              <a:buChar char="•"/>
            </a:pPr>
            <a:r>
              <a:rPr lang="en-US" dirty="0"/>
              <a:t>Before we close, here are a few recourses that exist within Special Olympics that can support us on our parenting and caregiving journeys.</a:t>
            </a:r>
          </a:p>
          <a:p>
            <a:pPr marL="171450" indent="-171450">
              <a:buFont typeface="Arial" panose="020B0604020202020204" pitchFamily="34" charset="0"/>
              <a:buChar char="•"/>
            </a:pPr>
            <a:r>
              <a:rPr lang="en-US" dirty="0"/>
              <a:t>These include:</a:t>
            </a:r>
          </a:p>
          <a:p>
            <a:pPr marL="628650" lvl="1" indent="-171450">
              <a:buFont typeface="Arial" panose="020B0604020202020204" pitchFamily="34" charset="0"/>
              <a:buChar char="•"/>
            </a:pPr>
            <a:r>
              <a:rPr lang="en-US" dirty="0"/>
              <a:t>The Young Athletes App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Healthy Start Toolkit</a:t>
            </a:r>
          </a:p>
          <a:p>
            <a:pPr marL="628650" lvl="1" indent="-171450">
              <a:buFont typeface="Arial" panose="020B0604020202020204" pitchFamily="34" charset="0"/>
              <a:buChar char="•"/>
            </a:pPr>
            <a:r>
              <a:rPr lang="en-US" dirty="0"/>
              <a:t>The </a:t>
            </a:r>
            <a:r>
              <a:rPr lang="en-US" dirty="0" err="1"/>
              <a:t>Homeplay</a:t>
            </a:r>
            <a:r>
              <a:rPr lang="en-US" dirty="0"/>
              <a:t> activities from the Fitness Through Sport Playbook</a:t>
            </a:r>
          </a:p>
          <a:p>
            <a:pPr marL="628650" lvl="1" indent="-171450">
              <a:buFont typeface="Arial" panose="020B0604020202020204" pitchFamily="34" charset="0"/>
              <a:buChar char="•"/>
            </a:pPr>
            <a:r>
              <a:rPr lang="en-US" dirty="0"/>
              <a:t>Strong Minds Resources</a:t>
            </a:r>
          </a:p>
          <a:p>
            <a:pPr marL="628650" lvl="1" indent="-171450">
              <a:buFont typeface="Arial" panose="020B0604020202020204" pitchFamily="34" charset="0"/>
              <a:buChar char="•"/>
            </a:pPr>
            <a:r>
              <a:rPr lang="en-US" dirty="0"/>
              <a:t>The Parent and Caregiver Stress Management Family Health Forum (Managing Stress &amp; Building Resilience)</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37</a:t>
            </a:fld>
            <a:endParaRPr lang="en-US"/>
          </a:p>
        </p:txBody>
      </p:sp>
    </p:spTree>
    <p:extLst>
      <p:ext uri="{BB962C8B-B14F-4D97-AF65-F5344CB8AC3E}">
        <p14:creationId xmlns:p14="http://schemas.microsoft.com/office/powerpoint/2010/main" val="2782345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Young Athletes App provides activities, resources, and connections to support families of young children with and without intellectual disabilities.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After completing your child’s profile, you will receive suggested activities based on your child’s individual skills that you can complete at home and on your schedule.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 addition to activities for your child, the community section allows you to connect directly with other families to discuss shared experiences, exchange information and build a network.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QR codes provided will take you to where you can download the app today.</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38</a:t>
            </a:fld>
            <a:endParaRPr lang="en-US"/>
          </a:p>
        </p:txBody>
      </p:sp>
    </p:spTree>
    <p:extLst>
      <p:ext uri="{BB962C8B-B14F-4D97-AF65-F5344CB8AC3E}">
        <p14:creationId xmlns:p14="http://schemas.microsoft.com/office/powerpoint/2010/main" val="855751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Before we close, let’s have some time for questions and discussions. </a:t>
            </a:r>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Does anyone have any questions or outstanding challenges?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Notes:</a:t>
            </a:r>
          </a:p>
          <a:p>
            <a:pPr marL="171450" indent="-171450">
              <a:buFont typeface="Arial" panose="020B0604020202020204" pitchFamily="34" charset="0"/>
              <a:buChar char="•"/>
            </a:pPr>
            <a:r>
              <a:rPr lang="en-US" b="0" dirty="0"/>
              <a:t>This is the time to address any outstanding questions or concerns from participants</a:t>
            </a:r>
          </a:p>
          <a:p>
            <a:pPr marL="171450" indent="-171450">
              <a:buFont typeface="Arial" panose="020B0604020202020204" pitchFamily="34" charset="0"/>
              <a:buChar char="•"/>
            </a:pPr>
            <a:r>
              <a:rPr lang="en-US" b="0" dirty="0"/>
              <a:t>Start off by responding to the challenges and questions that participants shared at the beginning of the session.</a:t>
            </a:r>
            <a:endParaRPr lang="en-US" dirty="0"/>
          </a:p>
          <a:p>
            <a:pPr marL="171450" indent="-171450">
              <a:buFont typeface="Arial" panose="020B0604020202020204" pitchFamily="34" charset="0"/>
              <a:buChar char="•"/>
            </a:pPr>
            <a:r>
              <a:rPr lang="en-US" dirty="0"/>
              <a:t>Remember to answer as thoroughly as possible</a:t>
            </a:r>
          </a:p>
          <a:p>
            <a:pPr marL="171450" indent="-171450">
              <a:buFont typeface="Arial" panose="020B0604020202020204" pitchFamily="34" charset="0"/>
              <a:buChar char="•"/>
            </a:pPr>
            <a:r>
              <a:rPr lang="en-US" dirty="0"/>
              <a:t>If relevant you can also ask other participants if they have suggestions to share</a:t>
            </a:r>
          </a:p>
          <a:p>
            <a:pPr marL="171450" indent="-171450">
              <a:buFont typeface="Arial" panose="020B0604020202020204" pitchFamily="34" charset="0"/>
              <a:buChar char="•"/>
            </a:pPr>
            <a:r>
              <a:rPr lang="en-US" dirty="0"/>
              <a:t>Leverage your community partners, and /or topic experts to help you respond to questions.</a:t>
            </a:r>
          </a:p>
          <a:p>
            <a:pPr marL="171450" indent="-171450">
              <a:buFont typeface="Arial" panose="020B0604020202020204" pitchFamily="34" charset="0"/>
              <a:buChar char="•"/>
            </a:pPr>
            <a:r>
              <a:rPr lang="en-US" dirty="0"/>
              <a:t>If there are questions you are not able to respond to, be honest and if feasible do the following:</a:t>
            </a:r>
          </a:p>
          <a:p>
            <a:pPr marL="628650" lvl="1" indent="-171450">
              <a:buFont typeface="Arial" panose="020B0604020202020204" pitchFamily="34" charset="0"/>
              <a:buChar char="•"/>
            </a:pPr>
            <a:r>
              <a:rPr lang="en-US" dirty="0"/>
              <a:t>Refer individuals with that concern to community partners – have names and contacts for these referral partners</a:t>
            </a:r>
          </a:p>
          <a:p>
            <a:pPr marL="628650" lvl="1" indent="-171450">
              <a:buFont typeface="Arial" panose="020B0604020202020204" pitchFamily="34" charset="0"/>
              <a:buChar char="•"/>
            </a:pPr>
            <a:r>
              <a:rPr lang="en-US" dirty="0"/>
              <a:t>Take note of the question and tell the participants you will inquire about the answer and get back to them (be sure you have the capacity to do this follow up)</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39</a:t>
            </a:fld>
            <a:endParaRPr lang="en-US"/>
          </a:p>
        </p:txBody>
      </p:sp>
    </p:spTree>
    <p:extLst>
      <p:ext uri="{BB962C8B-B14F-4D97-AF65-F5344CB8AC3E}">
        <p14:creationId xmlns:p14="http://schemas.microsoft.com/office/powerpoint/2010/main" val="221253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914400" rtl="0" eaLnBrk="1" fontAlgn="auto" latinLnBrk="0" hangingPunct="1">
              <a:lnSpc>
                <a:spcPts val="1600"/>
              </a:lnSpc>
              <a:spcBef>
                <a:spcPts val="0"/>
              </a:spcBef>
              <a:spcAft>
                <a:spcPts val="800"/>
              </a:spcAft>
              <a:buClrTx/>
              <a:buSzTx/>
              <a:buFont typeface="Arial" panose="020B0604020202020204" pitchFamily="34" charset="0"/>
              <a:buChar char="•"/>
              <a:tabLst>
                <a:tab pos="406400" algn="l"/>
                <a:tab pos="457200" algn="l"/>
              </a:tabLst>
              <a:defRPr/>
            </a:pPr>
            <a:r>
              <a:rPr lang="en-US" sz="800" kern="900" spc="-10" dirty="0">
                <a:effectLst/>
                <a:latin typeface="Ubuntu Light"/>
                <a:ea typeface="MS Mincho"/>
                <a:cs typeface="Times New Roman" panose="02020603050405020304" pitchFamily="18" charset="0"/>
              </a:rPr>
              <a:t>Family Health Forums are one way that Special Olympics works to engage family members and provide tools and resources to support whole families’ health and wellbeing.</a:t>
            </a:r>
          </a:p>
          <a:p>
            <a:pPr marL="285750" marR="0" lvl="0" indent="-285750" algn="just" defTabSz="914400" rtl="0" eaLnBrk="1" fontAlgn="auto" latinLnBrk="0" hangingPunct="1">
              <a:lnSpc>
                <a:spcPts val="1600"/>
              </a:lnSpc>
              <a:spcBef>
                <a:spcPts val="0"/>
              </a:spcBef>
              <a:spcAft>
                <a:spcPts val="800"/>
              </a:spcAft>
              <a:buClrTx/>
              <a:buSzTx/>
              <a:buFont typeface="Arial" panose="020B0604020202020204" pitchFamily="34" charset="0"/>
              <a:buChar char="•"/>
              <a:tabLst>
                <a:tab pos="406400" algn="l"/>
                <a:tab pos="457200" algn="l"/>
              </a:tabLst>
              <a:defRPr/>
            </a:pPr>
            <a:r>
              <a:rPr lang="en-US" sz="800" kern="900" spc="-10" dirty="0">
                <a:effectLst/>
                <a:latin typeface="Ubuntu Light"/>
                <a:ea typeface="MS Mincho"/>
                <a:cs typeface="Times New Roman" panose="02020603050405020304" pitchFamily="18" charset="0"/>
              </a:rPr>
              <a:t>These Forums are important because we know that health has a substantial impact on the quality of life for people with ID and their families.</a:t>
            </a:r>
          </a:p>
          <a:p>
            <a:pPr marL="285750" indent="-285750" algn="just">
              <a:lnSpc>
                <a:spcPts val="1600"/>
              </a:lnSpc>
              <a:spcAft>
                <a:spcPts val="800"/>
              </a:spcAft>
              <a:buFont typeface="Arial" panose="020B0604020202020204" pitchFamily="34" charset="0"/>
              <a:buChar char="•"/>
              <a:tabLst>
                <a:tab pos="406400" algn="l"/>
                <a:tab pos="457200" algn="l"/>
              </a:tabLst>
              <a:defRPr/>
            </a:pPr>
            <a:r>
              <a:rPr lang="en-US" sz="800" kern="900" spc="-10" dirty="0">
                <a:effectLst/>
                <a:latin typeface="Ubuntu Light"/>
                <a:ea typeface="MS Mincho"/>
                <a:cs typeface="Times New Roman" panose="02020603050405020304" pitchFamily="18" charset="0"/>
              </a:rPr>
              <a:t>Recent data about Special Olympics athletes has informed us about the health and wellbeing of people with ID</a:t>
            </a:r>
            <a:endParaRPr lang="en-US" sz="800" kern="900" spc="-10" dirty="0">
              <a:latin typeface="Ubuntu Light"/>
              <a:ea typeface="MS Mincho"/>
              <a:cs typeface="Times New Roman" panose="02020603050405020304" pitchFamily="18" charset="0"/>
            </a:endParaRPr>
          </a:p>
          <a:p>
            <a:pPr marL="285750" marR="0" lvl="0" indent="-285750" algn="just" defTabSz="914400" rtl="0" eaLnBrk="1" fontAlgn="auto" latinLnBrk="0" hangingPunct="1">
              <a:lnSpc>
                <a:spcPts val="1600"/>
              </a:lnSpc>
              <a:spcBef>
                <a:spcPts val="0"/>
              </a:spcBef>
              <a:spcAft>
                <a:spcPts val="800"/>
              </a:spcAft>
              <a:buClrTx/>
              <a:buSzTx/>
              <a:buFont typeface="Arial" panose="020B0604020202020204" pitchFamily="34" charset="0"/>
              <a:buChar char="•"/>
              <a:tabLst>
                <a:tab pos="406400" algn="l"/>
                <a:tab pos="457200" algn="l"/>
              </a:tabLst>
              <a:defRPr/>
            </a:pPr>
            <a:r>
              <a:rPr lang="en-US" sz="800" i="0" kern="900" spc="-10" dirty="0">
                <a:effectLst/>
                <a:latin typeface="Ubuntu Light"/>
                <a:ea typeface="MS Mincho"/>
                <a:cs typeface="Times New Roman" panose="02020603050405020304" pitchFamily="18" charset="0"/>
              </a:rPr>
              <a:t>We know that Special Olympics adult athletes are two times more likely to be obese compared to adults without ID</a:t>
            </a:r>
          </a:p>
          <a:p>
            <a:pPr marL="285750" marR="0" lvl="0" indent="-285750" algn="just" defTabSz="914400" rtl="0" eaLnBrk="1" fontAlgn="auto" latinLnBrk="0" hangingPunct="1">
              <a:lnSpc>
                <a:spcPts val="1600"/>
              </a:lnSpc>
              <a:spcBef>
                <a:spcPts val="0"/>
              </a:spcBef>
              <a:spcAft>
                <a:spcPts val="800"/>
              </a:spcAft>
              <a:buClrTx/>
              <a:buSzTx/>
              <a:buFont typeface="Arial" panose="020B0604020202020204" pitchFamily="34" charset="0"/>
              <a:buChar char="•"/>
              <a:tabLst>
                <a:tab pos="406400" algn="l"/>
                <a:tab pos="457200" algn="l"/>
              </a:tabLst>
              <a:defRPr/>
            </a:pPr>
            <a:r>
              <a:rPr lang="en-US" sz="800" i="0" kern="900" spc="-10" dirty="0">
                <a:effectLst/>
                <a:latin typeface="Ubuntu Light"/>
                <a:ea typeface="MS Mincho"/>
                <a:cs typeface="Times New Roman" panose="02020603050405020304" pitchFamily="18" charset="0"/>
              </a:rPr>
              <a:t>Also, individuals with ID have as many chronic health conditions at 20+ years old as individuals in the general population do at 50+ years old.</a:t>
            </a:r>
          </a:p>
          <a:p>
            <a:pPr marL="285750" indent="-285750" algn="just">
              <a:lnSpc>
                <a:spcPts val="1600"/>
              </a:lnSpc>
              <a:spcAft>
                <a:spcPts val="800"/>
              </a:spcAft>
              <a:buFont typeface="Arial" panose="020B0604020202020204" pitchFamily="34" charset="0"/>
              <a:buChar char="•"/>
              <a:tabLst>
                <a:tab pos="406400" algn="l"/>
                <a:tab pos="457200" algn="l"/>
              </a:tabLst>
              <a:defRPr/>
            </a:pPr>
            <a:r>
              <a:rPr lang="en-US" sz="800" i="0" kern="900" spc="-10" dirty="0">
                <a:effectLst/>
                <a:latin typeface="Ubuntu Light"/>
                <a:ea typeface="MS Mincho"/>
                <a:cs typeface="Times New Roman" panose="02020603050405020304" pitchFamily="18" charset="0"/>
              </a:rPr>
              <a:t>Lastly, people with ID often do not have access to critical health services and resources to improve their health and die 16 to 20 years sooner than people without ID due to preventable health conditions.</a:t>
            </a:r>
            <a:r>
              <a:rPr lang="en-US" sz="800" kern="900" spc="-10" dirty="0">
                <a:latin typeface="Ubuntu Light"/>
                <a:ea typeface="MS Mincho"/>
                <a:cs typeface="Times New Roman" panose="02020603050405020304" pitchFamily="18" charset="0"/>
              </a:rPr>
              <a:t> </a:t>
            </a:r>
            <a:endParaRPr lang="en-US" sz="800" i="0" kern="900" spc="-10" dirty="0">
              <a:effectLst/>
              <a:latin typeface="Ubuntu Light" panose="020B0304030602030204" pitchFamily="34"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ts val="1600"/>
              </a:lnSpc>
              <a:spcBef>
                <a:spcPts val="0"/>
              </a:spcBef>
              <a:spcAft>
                <a:spcPts val="800"/>
              </a:spcAft>
              <a:buClrTx/>
              <a:buSzTx/>
              <a:buFont typeface="Arial" panose="020B0604020202020204" pitchFamily="34" charset="0"/>
              <a:buNone/>
              <a:tabLst>
                <a:tab pos="406400" algn="l"/>
                <a:tab pos="457200" algn="l"/>
              </a:tabLst>
              <a:defRPr/>
            </a:pPr>
            <a:endParaRPr lang="en-US" sz="800" i="0" kern="900" spc="-10" dirty="0">
              <a:effectLst/>
              <a:latin typeface="Ubuntu Light" panose="020B0304030602030204" pitchFamily="34" charset="0"/>
              <a:ea typeface="MS Mincho" panose="02020609040205080304" pitchFamily="49" charset="-128"/>
              <a:cs typeface="Times New Roman" panose="02020603050405020304" pitchFamily="18" charset="0"/>
            </a:endParaRPr>
          </a:p>
          <a:p>
            <a:pPr marL="285750" indent="-285750" algn="just">
              <a:lnSpc>
                <a:spcPts val="1600"/>
              </a:lnSpc>
              <a:spcAft>
                <a:spcPts val="800"/>
              </a:spcAft>
              <a:buFont typeface="Arial" panose="020B0604020202020204" pitchFamily="34" charset="0"/>
              <a:buChar char="•"/>
              <a:tabLst>
                <a:tab pos="406400" algn="l"/>
                <a:tab pos="457200" algn="l"/>
              </a:tabLst>
              <a:defRPr/>
            </a:pPr>
            <a:r>
              <a:rPr lang="en-US" sz="800" kern="900" spc="-10" dirty="0">
                <a:effectLst/>
                <a:latin typeface="Ubuntu Light"/>
                <a:ea typeface="MS Mincho"/>
                <a:cs typeface="Times New Roman" panose="02020603050405020304" pitchFamily="18" charset="0"/>
              </a:rPr>
              <a:t>Health affects each Special Olympics athlete’s ability to train and compete in sports effectively.</a:t>
            </a:r>
            <a:r>
              <a:rPr lang="en-US" sz="800" kern="900" spc="-10" dirty="0">
                <a:latin typeface="Ubuntu Light"/>
                <a:ea typeface="MS Mincho"/>
                <a:cs typeface="Times New Roman" panose="02020603050405020304" pitchFamily="18" charset="0"/>
              </a:rPr>
              <a:t> </a:t>
            </a:r>
            <a:endParaRPr lang="en-US" sz="800" i="0" kern="900" spc="-10" dirty="0">
              <a:effectLst/>
              <a:latin typeface="Ubuntu Light" panose="020B0304030602030204" pitchFamily="34" charset="0"/>
              <a:ea typeface="MS Mincho" panose="02020609040205080304" pitchFamily="49" charset="-128"/>
              <a:cs typeface="Times New Roman" panose="02020603050405020304" pitchFamily="18" charset="0"/>
            </a:endParaRPr>
          </a:p>
          <a:p>
            <a:pPr marL="285750" indent="-285750" algn="just">
              <a:lnSpc>
                <a:spcPts val="1600"/>
              </a:lnSpc>
              <a:spcAft>
                <a:spcPts val="800"/>
              </a:spcAft>
              <a:buFont typeface="Arial" panose="020B0604020202020204" pitchFamily="34" charset="0"/>
              <a:buChar char="•"/>
              <a:tabLst>
                <a:tab pos="406400" algn="l"/>
                <a:tab pos="457200" algn="l"/>
              </a:tabLst>
              <a:defRPr/>
            </a:pPr>
            <a:r>
              <a:rPr lang="en-US" sz="800" i="0" kern="900" spc="-10" dirty="0">
                <a:effectLst/>
                <a:latin typeface="Ubuntu Light"/>
                <a:ea typeface="MS Mincho"/>
                <a:cs typeface="Times New Roman" panose="02020603050405020304" pitchFamily="18" charset="0"/>
              </a:rPr>
              <a:t>Special Olympics recognizes the importance of supporting the health and wellbeing of athlete’s families.</a:t>
            </a:r>
            <a:r>
              <a:rPr lang="en-US" sz="800" kern="900" spc="-10" dirty="0">
                <a:latin typeface="Ubuntu Light"/>
                <a:ea typeface="MS Mincho"/>
                <a:cs typeface="Times New Roman" panose="02020603050405020304" pitchFamily="18" charset="0"/>
              </a:rPr>
              <a:t> </a:t>
            </a:r>
            <a:endParaRPr lang="en-US" sz="800" i="0" kern="900" spc="-10" dirty="0">
              <a:effectLst/>
              <a:latin typeface="Ubuntu Light" panose="020B0304030602030204" pitchFamily="34" charset="0"/>
              <a:ea typeface="MS Mincho" panose="020B0400000000000000" pitchFamily="49" charset="-128"/>
              <a:cs typeface="Times New Roman" panose="02020603050405020304" pitchFamily="18" charset="0"/>
            </a:endParaRPr>
          </a:p>
          <a:p>
            <a:pPr marL="285750" indent="-285750" algn="just">
              <a:lnSpc>
                <a:spcPts val="1600"/>
              </a:lnSpc>
              <a:spcAft>
                <a:spcPts val="800"/>
              </a:spcAft>
              <a:buFont typeface="Arial" panose="020B0604020202020204" pitchFamily="34" charset="0"/>
              <a:buChar char="•"/>
              <a:tabLst>
                <a:tab pos="406400" algn="l"/>
                <a:tab pos="457200" algn="l"/>
              </a:tabLst>
              <a:defRPr/>
            </a:pPr>
            <a:r>
              <a:rPr lang="en-US" sz="800" i="0" kern="900" spc="-10" dirty="0">
                <a:effectLst/>
                <a:latin typeface="Ubuntu Light"/>
                <a:ea typeface="MS Mincho"/>
                <a:cs typeface="Times New Roman" panose="02020603050405020304" pitchFamily="18" charset="0"/>
              </a:rPr>
              <a:t>As a reminder, Family Health Forums are one way that Special Olympics works to engage families by providing tools and resources to support health and wellbeing of the whole family.</a:t>
            </a:r>
            <a:r>
              <a:rPr lang="en-US" sz="800" kern="900" spc="-10" dirty="0">
                <a:latin typeface="Ubuntu Light"/>
                <a:ea typeface="MS Mincho"/>
                <a:cs typeface="Times New Roman" panose="02020603050405020304" pitchFamily="18" charset="0"/>
              </a:rPr>
              <a:t> </a:t>
            </a:r>
            <a:endParaRPr lang="en-US" sz="800" i="0" kern="900" spc="-10" dirty="0">
              <a:effectLst/>
              <a:latin typeface="Ubuntu Light" panose="020B0304030602030204" pitchFamily="34" charset="0"/>
              <a:ea typeface="MS Mincho" panose="020B0400000000000000"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4</a:t>
            </a:fld>
            <a:endParaRPr lang="en-US"/>
          </a:p>
        </p:txBody>
      </p:sp>
    </p:spTree>
    <p:extLst>
      <p:ext uri="{BB962C8B-B14F-4D97-AF65-F5344CB8AC3E}">
        <p14:creationId xmlns:p14="http://schemas.microsoft.com/office/powerpoint/2010/main" val="759208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171450" indent="-171450">
              <a:buFont typeface="Arial" panose="020B0604020202020204" pitchFamily="34" charset="0"/>
              <a:buChar char="•"/>
            </a:pPr>
            <a:r>
              <a:rPr lang="en-US" dirty="0"/>
              <a:t>To close the meeting, thank participants for their participation and attendance</a:t>
            </a:r>
          </a:p>
          <a:p>
            <a:pPr marL="171450" indent="-171450">
              <a:buFont typeface="Arial" panose="020B0604020202020204" pitchFamily="34" charset="0"/>
              <a:buChar char="•"/>
            </a:pPr>
            <a:r>
              <a:rPr lang="en-US" dirty="0"/>
              <a:t>Share contact information for participants to ask further questions or to learn more</a:t>
            </a:r>
          </a:p>
          <a:p>
            <a:pPr marL="171450" indent="-171450">
              <a:buFont typeface="Arial" panose="020B0604020202020204" pitchFamily="34" charset="0"/>
              <a:buChar char="•"/>
            </a:pPr>
            <a:r>
              <a:rPr lang="en-US" dirty="0"/>
              <a:t>Include contacts for the Special Olympics program staff as well as for community partners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This may be a good time to invite community partners to share a bit about their services and how attendees can access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Ask participants to complete the FHF evaluation </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40</a:t>
            </a:fld>
            <a:endParaRPr lang="en-US"/>
          </a:p>
        </p:txBody>
      </p:sp>
    </p:spTree>
    <p:extLst>
      <p:ext uri="{BB962C8B-B14F-4D97-AF65-F5344CB8AC3E}">
        <p14:creationId xmlns:p14="http://schemas.microsoft.com/office/powerpoint/2010/main" val="3008733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9F66EC-4EC2-1041-A2E6-75CB71ED90FA}" type="slidenum">
              <a:rPr lang="en-US" smtClean="0"/>
              <a:t>41</a:t>
            </a:fld>
            <a:endParaRPr lang="en-US"/>
          </a:p>
        </p:txBody>
      </p:sp>
    </p:spTree>
    <p:extLst>
      <p:ext uri="{BB962C8B-B14F-4D97-AF65-F5344CB8AC3E}">
        <p14:creationId xmlns:p14="http://schemas.microsoft.com/office/powerpoint/2010/main" val="3153291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9F66EC-4EC2-1041-A2E6-75CB71ED90FA}" type="slidenum">
              <a:rPr lang="en-US" smtClean="0"/>
              <a:t>42</a:t>
            </a:fld>
            <a:endParaRPr lang="en-US"/>
          </a:p>
        </p:txBody>
      </p:sp>
    </p:spTree>
    <p:extLst>
      <p:ext uri="{BB962C8B-B14F-4D97-AF65-F5344CB8AC3E}">
        <p14:creationId xmlns:p14="http://schemas.microsoft.com/office/powerpoint/2010/main" val="131021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Today we are going to discuss Parenting.</a:t>
            </a:r>
          </a:p>
          <a:p>
            <a:pPr marL="171450" indent="-171450">
              <a:buFont typeface="Arial" panose="020B0604020202020204" pitchFamily="34" charset="0"/>
              <a:buChar char="•"/>
            </a:pPr>
            <a:r>
              <a:rPr lang="en-US" b="1" i="1" dirty="0">
                <a:solidFill>
                  <a:schemeClr val="bg1"/>
                </a:solidFill>
              </a:rPr>
              <a:t>While the title of this presentation is Parenting with Purpose, w</a:t>
            </a:r>
            <a:r>
              <a:rPr lang="en-US" b="1" i="1" dirty="0"/>
              <a:t>hen we use the word parenting, we mean anyone in a caregiving role where they are caring for a young person from birth to adulthood. </a:t>
            </a:r>
          </a:p>
          <a:p>
            <a:pPr marL="171450" indent="-171450">
              <a:buFont typeface="Arial" panose="020B0604020202020204" pitchFamily="34" charset="0"/>
              <a:buChar char="•"/>
            </a:pPr>
            <a:r>
              <a:rPr lang="en-US" dirty="0"/>
              <a:t>This could include siblings, grandparents, other family members, or community members.</a:t>
            </a:r>
          </a:p>
          <a:p>
            <a:pPr marL="171450" indent="-171450">
              <a:buFont typeface="Arial" panose="020B0604020202020204" pitchFamily="34" charset="0"/>
              <a:buChar char="•"/>
            </a:pPr>
            <a:r>
              <a:rPr lang="en-US" dirty="0"/>
              <a:t>This session will take about 90 minutes, and we are going to cover the following topics: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Ubuntu" panose="020B0504030602030204" pitchFamily="34" charset="0"/>
                <a:ea typeface="Arial" panose="020B0604020202020204" pitchFamily="34" charset="0"/>
              </a:rPr>
              <a:t>Building connection</a:t>
            </a:r>
          </a:p>
          <a:p>
            <a:pPr marL="628650" lvl="1" indent="-171450">
              <a:buFont typeface="Arial" panose="020B0604020202020204" pitchFamily="34" charset="0"/>
              <a:buChar char="•"/>
            </a:pPr>
            <a:r>
              <a:rPr lang="en-US" sz="1200" dirty="0">
                <a:effectLst/>
                <a:latin typeface="Ubuntu" panose="020B0504030602030204" pitchFamily="34" charset="0"/>
                <a:ea typeface="Arial" panose="020B0604020202020204" pitchFamily="34" charset="0"/>
              </a:rPr>
              <a:t>Understanding child development</a:t>
            </a:r>
          </a:p>
          <a:p>
            <a:pPr marL="628650" lvl="1" indent="-171450">
              <a:buFont typeface="Arial" panose="020B0604020202020204" pitchFamily="34" charset="0"/>
              <a:buChar char="•"/>
            </a:pPr>
            <a:r>
              <a:rPr lang="en-US" sz="1200" dirty="0">
                <a:effectLst/>
                <a:latin typeface="Ubuntu" panose="020B0504030602030204" pitchFamily="34" charset="0"/>
                <a:ea typeface="Arial" panose="020B0604020202020204" pitchFamily="34" charset="0"/>
              </a:rPr>
              <a:t>Self-care for parents and caregivers </a:t>
            </a:r>
          </a:p>
          <a:p>
            <a:pPr marL="628650" lvl="1" indent="-171450">
              <a:buFont typeface="Arial" panose="020B0604020202020204" pitchFamily="34" charset="0"/>
              <a:buChar char="•"/>
            </a:pPr>
            <a:r>
              <a:rPr lang="en-US" sz="1200" dirty="0">
                <a:effectLst/>
                <a:latin typeface="Ubuntu" panose="020B0504030602030204" pitchFamily="34" charset="0"/>
                <a:ea typeface="Arial" panose="020B0604020202020204" pitchFamily="34" charset="0"/>
              </a:rPr>
              <a:t>Tips for managing challenging behavior</a:t>
            </a:r>
          </a:p>
          <a:p>
            <a:pPr marL="171450" lvl="0" indent="-171450">
              <a:buFont typeface="Arial" panose="020B0604020202020204" pitchFamily="34" charset="0"/>
              <a:buChar char="•"/>
            </a:pPr>
            <a:r>
              <a:rPr lang="en-US" dirty="0"/>
              <a:t>We will have a mix of activities, discussion and presentations</a:t>
            </a:r>
          </a:p>
          <a:p>
            <a:pPr marL="171450" lvl="0" indent="-171450">
              <a:buFont typeface="Arial" panose="020B0604020202020204" pitchFamily="34" charset="0"/>
              <a:buChar char="•"/>
            </a:pPr>
            <a:r>
              <a:rPr lang="en-US" dirty="0"/>
              <a:t>We all have something valuable to share and we are here to learn from each others’ experiences as well.</a:t>
            </a:r>
          </a:p>
          <a:p>
            <a:pPr marL="171450" lvl="0" indent="-171450">
              <a:buFont typeface="Arial" panose="020B0604020202020204" pitchFamily="34" charset="0"/>
              <a:buChar char="•"/>
            </a:pPr>
            <a:r>
              <a:rPr lang="en-US" dirty="0"/>
              <a:t>Feel free to share any questions or comments you may have as we go along.</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5</a:t>
            </a:fld>
            <a:endParaRPr lang="en-US"/>
          </a:p>
        </p:txBody>
      </p:sp>
    </p:spTree>
    <p:extLst>
      <p:ext uri="{BB962C8B-B14F-4D97-AF65-F5344CB8AC3E}">
        <p14:creationId xmlns:p14="http://schemas.microsoft.com/office/powerpoint/2010/main" val="104048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Before we begin let’s take a moment to think about our parenting journeys.</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dirty="0"/>
              <a:t>What are your priorities in caring for your child?</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Notes:</a:t>
            </a:r>
          </a:p>
          <a:p>
            <a:pPr marL="171450" indent="-171450">
              <a:buFont typeface="Arial" panose="020B0604020202020204" pitchFamily="34" charset="0"/>
              <a:buChar char="•"/>
            </a:pPr>
            <a:r>
              <a:rPr lang="en-US" b="0" dirty="0"/>
              <a:t>Give participants time to think about their response</a:t>
            </a:r>
          </a:p>
          <a:p>
            <a:pPr marL="171450" indent="-171450">
              <a:buFont typeface="Arial" panose="020B0604020202020204" pitchFamily="34" charset="0"/>
              <a:buChar char="•"/>
            </a:pPr>
            <a:r>
              <a:rPr lang="en-US" b="0" dirty="0"/>
              <a:t>Invite volunteers to share their response</a:t>
            </a:r>
          </a:p>
          <a:p>
            <a:pPr marL="171450" indent="-171450">
              <a:buFont typeface="Arial" panose="020B0604020202020204" pitchFamily="34" charset="0"/>
              <a:buChar char="•"/>
            </a:pPr>
            <a:r>
              <a:rPr lang="en-US" b="0" dirty="0"/>
              <a:t>Facilitator can also share their response</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Thank you for sharing, </a:t>
            </a:r>
          </a:p>
          <a:p>
            <a:pPr marL="171450" indent="-171450">
              <a:buFont typeface="Arial" panose="020B0604020202020204" pitchFamily="34" charset="0"/>
              <a:buChar char="•"/>
            </a:pPr>
            <a:r>
              <a:rPr lang="en-US" dirty="0"/>
              <a:t>We know that parenting can be hard, there are no instructions and often we are learning from how we were cared for and adjusting along the way</a:t>
            </a:r>
          </a:p>
          <a:p>
            <a:pPr marL="171450" indent="-171450">
              <a:buFont typeface="Arial" panose="020B0604020202020204" pitchFamily="34" charset="0"/>
              <a:buChar char="•"/>
            </a:pPr>
            <a:r>
              <a:rPr lang="en-US" dirty="0"/>
              <a:t>As caregivers for children with ID we have all experienced wonderful moments with our children, and all of us here have also experienced very challenging times.</a:t>
            </a:r>
          </a:p>
          <a:p>
            <a:pPr marL="171450" indent="-171450">
              <a:buFont typeface="Arial" panose="020B0604020202020204" pitchFamily="34" charset="0"/>
              <a:buChar char="•"/>
            </a:pPr>
            <a:r>
              <a:rPr lang="en-US" dirty="0"/>
              <a:t>Also, important to remember is that as parents and caregivers we know our children best, we are the experts in our children and nobody else knows them like we do</a:t>
            </a:r>
          </a:p>
        </p:txBody>
      </p:sp>
      <p:sp>
        <p:nvSpPr>
          <p:cNvPr id="4" name="Slide Number Placeholder 3"/>
          <p:cNvSpPr>
            <a:spLocks noGrp="1"/>
          </p:cNvSpPr>
          <p:nvPr>
            <p:ph type="sldNum" sz="quarter" idx="5"/>
          </p:nvPr>
        </p:nvSpPr>
        <p:spPr/>
        <p:txBody>
          <a:bodyPr/>
          <a:lstStyle/>
          <a:p>
            <a:fld id="{0D9F66EC-4EC2-1041-A2E6-75CB71ED90FA}" type="slidenum">
              <a:rPr lang="en-US" smtClean="0"/>
              <a:t>6</a:t>
            </a:fld>
            <a:endParaRPr lang="en-US"/>
          </a:p>
        </p:txBody>
      </p:sp>
    </p:spTree>
    <p:extLst>
      <p:ext uri="{BB962C8B-B14F-4D97-AF65-F5344CB8AC3E}">
        <p14:creationId xmlns:p14="http://schemas.microsoft.com/office/powerpoint/2010/main" val="194172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To start us off, let’s do an activity to start thinking about connection.</a:t>
            </a:r>
          </a:p>
          <a:p>
            <a:pPr marL="171450" indent="-171450">
              <a:buFont typeface="Arial" panose="020B0604020202020204" pitchFamily="34" charset="0"/>
              <a:buChar char="•"/>
            </a:pPr>
            <a:r>
              <a:rPr lang="en-US" b="0" dirty="0"/>
              <a:t>Whether we know it or not, we are already connecting with our children in different ways.</a:t>
            </a:r>
          </a:p>
          <a:p>
            <a:pPr marL="171450" indent="-171450">
              <a:buFont typeface="Arial" panose="020B0604020202020204" pitchFamily="34" charset="0"/>
              <a:buChar char="•"/>
            </a:pPr>
            <a:r>
              <a:rPr lang="en-US" b="0" dirty="0"/>
              <a:t>Together let’s discuss the following questions:</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What is 1 way that you connect with your child?</a:t>
            </a:r>
          </a:p>
          <a:p>
            <a:pPr marL="171450" indent="-171450">
              <a:buFont typeface="Arial" panose="020B0604020202020204" pitchFamily="34" charset="0"/>
              <a:buChar char="•"/>
            </a:pPr>
            <a:r>
              <a:rPr lang="en-US" b="0" dirty="0"/>
              <a:t>What is 1 thing you enjoy about these moments of connection?</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Note virtual/in-person FHF:</a:t>
            </a:r>
          </a:p>
          <a:p>
            <a:pPr marL="171450" indent="-171450">
              <a:buFont typeface="Arial" panose="020B0604020202020204" pitchFamily="34" charset="0"/>
              <a:buChar char="•"/>
            </a:pPr>
            <a:r>
              <a:rPr lang="en-US" b="0" dirty="0"/>
              <a:t>In person FHF – split participants into groups or keep participants together</a:t>
            </a:r>
          </a:p>
          <a:p>
            <a:pPr marL="171450" indent="-171450">
              <a:buFont typeface="Arial" panose="020B0604020202020204" pitchFamily="34" charset="0"/>
              <a:buChar char="•"/>
            </a:pPr>
            <a:r>
              <a:rPr lang="en-US" b="0" dirty="0"/>
              <a:t>Virtual FHF – keep participants together</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7</a:t>
            </a:fld>
            <a:endParaRPr lang="en-US"/>
          </a:p>
        </p:txBody>
      </p:sp>
    </p:spTree>
    <p:extLst>
      <p:ext uri="{BB962C8B-B14F-4D97-AF65-F5344CB8AC3E}">
        <p14:creationId xmlns:p14="http://schemas.microsoft.com/office/powerpoint/2010/main" val="284401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a:t>Say: </a:t>
            </a:r>
          </a:p>
          <a:p>
            <a:pPr marL="171450" indent="-171450">
              <a:buFont typeface="Arial" panose="020B0604020202020204" pitchFamily="34" charset="0"/>
              <a:buChar char="•"/>
            </a:pPr>
            <a:r>
              <a:rPr lang="en-US" sz="1050" dirty="0"/>
              <a:t>Thank you for sharing your moments of connection and why they are important to you.</a:t>
            </a:r>
          </a:p>
          <a:p>
            <a:pPr marL="171450" indent="-171450">
              <a:buFont typeface="Arial" panose="020B0604020202020204" pitchFamily="34" charset="0"/>
              <a:buChar char="•"/>
            </a:pPr>
            <a:r>
              <a:rPr lang="en-US" sz="1050" b="1" i="1" dirty="0"/>
              <a:t>Connecting with our children is about being present and understanding their needs.</a:t>
            </a:r>
          </a:p>
          <a:p>
            <a:pPr marL="171450" indent="-171450">
              <a:buFont typeface="Arial" panose="020B0604020202020204" pitchFamily="34" charset="0"/>
              <a:buChar char="•"/>
            </a:pPr>
            <a:r>
              <a:rPr lang="en-US" sz="1050" b="1" i="1" dirty="0"/>
              <a:t>Regardless of a child’s age, moments of connection help them feel safe, valued, and understood.</a:t>
            </a:r>
          </a:p>
          <a:p>
            <a:pPr marL="171450" indent="-171450">
              <a:buFont typeface="Arial" panose="020B0604020202020204" pitchFamily="34" charset="0"/>
              <a:buChar char="•"/>
            </a:pPr>
            <a:r>
              <a:rPr lang="en-US" sz="1050" b="1" i="1" dirty="0"/>
              <a:t>Connection is also about creating special moments and spending quality time together</a:t>
            </a:r>
            <a:r>
              <a:rPr lang="en-US" sz="1050" dirty="0"/>
              <a:t>.</a:t>
            </a:r>
          </a:p>
          <a:p>
            <a:pPr marL="171450" indent="-171450">
              <a:buFont typeface="Arial" panose="020B0604020202020204" pitchFamily="34" charset="0"/>
              <a:buChar char="•"/>
            </a:pPr>
            <a:r>
              <a:rPr lang="en-US" sz="1050" b="1" i="1" dirty="0"/>
              <a:t>These moments can be long or short, and can be with or without words. </a:t>
            </a:r>
          </a:p>
          <a:p>
            <a:pPr marL="171450" indent="-171450">
              <a:buFont typeface="Arial" panose="020B0604020202020204" pitchFamily="34" charset="0"/>
              <a:buChar char="•"/>
            </a:pPr>
            <a:r>
              <a:rPr lang="en-US" sz="1050" b="1" i="1" dirty="0"/>
              <a:t>There is no single way to connect with our children.</a:t>
            </a:r>
          </a:p>
          <a:p>
            <a:pPr marL="171450" indent="-171450">
              <a:buFont typeface="Arial" panose="020B0604020202020204" pitchFamily="34" charset="0"/>
              <a:buChar char="•"/>
            </a:pPr>
            <a:r>
              <a:rPr lang="en-US" sz="1050" b="1" i="1" dirty="0"/>
              <a:t>When we think about our children with IDD, it’s helpful to remember that how we connect with them may be different from how we connect with their siblings without IDD and even with other children with IDD.</a:t>
            </a:r>
          </a:p>
          <a:p>
            <a:pPr marL="171450" indent="-171450">
              <a:buFont typeface="Arial" panose="020B0604020202020204" pitchFamily="34" charset="0"/>
              <a:buChar char="•"/>
            </a:pPr>
            <a:r>
              <a:rPr lang="en-US" sz="1050" dirty="0"/>
              <a:t>Observing and trying out different interactions while noticing how our children respond can help us learn what works to connect them.</a:t>
            </a:r>
          </a:p>
          <a:p>
            <a:pPr marL="171450" indent="-171450">
              <a:buFont typeface="Arial" panose="020B0604020202020204" pitchFamily="34" charset="0"/>
              <a:buChar char="•"/>
            </a:pPr>
            <a:r>
              <a:rPr lang="en-US" sz="1050" dirty="0"/>
              <a:t>Remember, sharing small moments together counts just as much as the big moments.</a:t>
            </a:r>
          </a:p>
          <a:p>
            <a:pPr marL="171450" indent="-171450">
              <a:buFont typeface="Arial" panose="020B0604020202020204" pitchFamily="34" charset="0"/>
              <a:buChar char="•"/>
            </a:pPr>
            <a:endParaRPr lang="en-US" sz="1050" dirty="0"/>
          </a:p>
          <a:p>
            <a:pPr marL="171450" indent="-171450">
              <a:buFont typeface="Arial" panose="020B0604020202020204" pitchFamily="34" charset="0"/>
              <a:buChar char="•"/>
            </a:pPr>
            <a:r>
              <a:rPr lang="en-US" sz="1050" b="1" i="1" dirty="0"/>
              <a:t>What’s great is that these moments of connection are also good for us!</a:t>
            </a:r>
          </a:p>
          <a:p>
            <a:pPr marL="171450" indent="-171450">
              <a:buFont typeface="Arial" panose="020B0604020202020204" pitchFamily="34" charset="0"/>
              <a:buChar char="•"/>
            </a:pPr>
            <a:r>
              <a:rPr lang="en-US" sz="1050" dirty="0"/>
              <a:t>We feel good knowing that we are supporting our children in the ways that work best for them.</a:t>
            </a:r>
          </a:p>
          <a:p>
            <a:pPr marL="171450" indent="-171450">
              <a:buFont typeface="Arial" panose="020B0604020202020204" pitchFamily="34" charset="0"/>
              <a:buChar char="•"/>
            </a:pPr>
            <a:r>
              <a:rPr lang="en-US" sz="1050" b="1" i="1" dirty="0"/>
              <a:t>When we connect with our children, we can learn about their unique needs, likes, dislikes, behaviors and emotions. </a:t>
            </a:r>
          </a:p>
          <a:p>
            <a:pPr marL="171450" indent="-171450">
              <a:buFont typeface="Arial" panose="020B0604020202020204" pitchFamily="34" charset="0"/>
              <a:buChar char="•"/>
            </a:pPr>
            <a:r>
              <a:rPr lang="en-US" sz="1050" b="1" i="1" dirty="0"/>
              <a:t>This also helps us handle challenging situations more calmly.</a:t>
            </a:r>
          </a:p>
          <a:p>
            <a:pPr marL="171450" indent="-171450">
              <a:buFont typeface="Arial" panose="020B0604020202020204" pitchFamily="34" charset="0"/>
              <a:buChar char="•"/>
            </a:pPr>
            <a:endParaRPr lang="en-US" sz="105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i="1" dirty="0"/>
              <a:t>How we connect with our children changes as they grow; we adjust based on where they are developmentally.</a:t>
            </a:r>
          </a:p>
          <a:p>
            <a:pPr marL="171450" indent="-171450">
              <a:buFont typeface="Arial" panose="020B0604020202020204" pitchFamily="34" charset="0"/>
              <a:buChar char="•"/>
            </a:pPr>
            <a:r>
              <a:rPr lang="en-US" sz="1050" dirty="0"/>
              <a:t>Let’s explore more about connection at different stages of development.</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8</a:t>
            </a:fld>
            <a:endParaRPr lang="en-US"/>
          </a:p>
        </p:txBody>
      </p:sp>
    </p:spTree>
    <p:extLst>
      <p:ext uri="{BB962C8B-B14F-4D97-AF65-F5344CB8AC3E}">
        <p14:creationId xmlns:p14="http://schemas.microsoft.com/office/powerpoint/2010/main" val="201844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p>
          <a:p>
            <a:pPr marL="171450" indent="-171450">
              <a:buFont typeface="Arial" panose="020B0604020202020204" pitchFamily="34" charset="0"/>
              <a:buChar char="•"/>
            </a:pPr>
            <a:r>
              <a:rPr lang="en-US" dirty="0"/>
              <a:t>Building connection with young children is especially important because it is also how we help them learn and grow. </a:t>
            </a:r>
          </a:p>
          <a:p>
            <a:pPr marL="171450" indent="-171450">
              <a:buFont typeface="Arial" panose="020B0604020202020204" pitchFamily="34" charset="0"/>
              <a:buChar char="•"/>
            </a:pPr>
            <a:r>
              <a:rPr lang="en-US" b="1" i="1" dirty="0"/>
              <a:t>We help our children learn and develop every day when we talk, play, feed, interact, and care for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This includes activities like showing care, following our children’s lead and recognizing and responding to their needs. </a:t>
            </a:r>
          </a:p>
          <a:p>
            <a:pPr marL="171450" indent="-171450">
              <a:buFont typeface="Arial" panose="020B0604020202020204" pitchFamily="34" charset="0"/>
              <a:buChar char="•"/>
            </a:pPr>
            <a:r>
              <a:rPr lang="en-US" b="1" i="1" dirty="0"/>
              <a:t>These simple interactions help our children’s brains develop.</a:t>
            </a:r>
          </a:p>
          <a:p>
            <a:pPr marL="171450" indent="-171450">
              <a:buFont typeface="Arial" panose="020B0604020202020204" pitchFamily="34" charset="0"/>
              <a:buChar char="•"/>
            </a:pPr>
            <a:r>
              <a:rPr lang="en-US" dirty="0"/>
              <a:t>They help building attachment and bonding with adults. </a:t>
            </a:r>
          </a:p>
          <a:p>
            <a:pPr marL="171450" indent="-171450">
              <a:buFont typeface="Arial" panose="020B0604020202020204" pitchFamily="34" charset="0"/>
              <a:buChar char="•"/>
            </a:pPr>
            <a:r>
              <a:rPr lang="en-US" dirty="0"/>
              <a:t>They provide a sense of trust and safety, which also helps encourage exploration and helps our children learn about the world.</a:t>
            </a:r>
          </a:p>
          <a:p>
            <a:pPr marL="171450" indent="-171450">
              <a:buFont typeface="Arial" panose="020B0604020202020204" pitchFamily="34" charset="0"/>
              <a:buChar char="•"/>
            </a:pPr>
            <a:r>
              <a:rPr lang="en-US" b="1" i="1" dirty="0"/>
              <a:t>Interacting with a child, showing care, recognizing and responding to their needs and interests is a way that we can provide responsive caregiving. </a:t>
            </a:r>
          </a:p>
          <a:p>
            <a:pPr marL="171450" indent="-171450">
              <a:buFont typeface="Arial" panose="020B0604020202020204" pitchFamily="34" charset="0"/>
              <a:buChar char="•"/>
            </a:pPr>
            <a:r>
              <a:rPr lang="en-US" b="1" i="1" dirty="0"/>
              <a:t>These practices help children feel safe, cared for, and secure.</a:t>
            </a:r>
          </a:p>
          <a:p>
            <a:endParaRPr lang="en-US" dirty="0"/>
          </a:p>
        </p:txBody>
      </p:sp>
      <p:sp>
        <p:nvSpPr>
          <p:cNvPr id="4" name="Slide Number Placeholder 3"/>
          <p:cNvSpPr>
            <a:spLocks noGrp="1"/>
          </p:cNvSpPr>
          <p:nvPr>
            <p:ph type="sldNum" sz="quarter" idx="5"/>
          </p:nvPr>
        </p:nvSpPr>
        <p:spPr/>
        <p:txBody>
          <a:bodyPr/>
          <a:lstStyle/>
          <a:p>
            <a:fld id="{0D9F66EC-4EC2-1041-A2E6-75CB71ED90FA}" type="slidenum">
              <a:rPr lang="en-US" smtClean="0"/>
              <a:t>9</a:t>
            </a:fld>
            <a:endParaRPr lang="en-US"/>
          </a:p>
        </p:txBody>
      </p:sp>
    </p:spTree>
    <p:extLst>
      <p:ext uri="{BB962C8B-B14F-4D97-AF65-F5344CB8AC3E}">
        <p14:creationId xmlns:p14="http://schemas.microsoft.com/office/powerpoint/2010/main" val="481621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14C789-1C10-6B6A-C280-F2FA20FEFD41}"/>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5" name="Footer Placeholder 4">
            <a:extLst>
              <a:ext uri="{FF2B5EF4-FFF2-40B4-BE49-F238E27FC236}">
                <a16:creationId xmlns:a16="http://schemas.microsoft.com/office/drawing/2014/main" id="{3E782C66-9AE0-0E6E-A01F-4AED2F984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B876-DCF1-13CB-C461-14122BCE5094}"/>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7" name="Picture 6">
            <a:extLst>
              <a:ext uri="{FF2B5EF4-FFF2-40B4-BE49-F238E27FC236}">
                <a16:creationId xmlns:a16="http://schemas.microsoft.com/office/drawing/2014/main" id="{96A06FAE-8990-9C8A-7162-A5A32AB93891}"/>
              </a:ext>
            </a:extLst>
          </p:cNvPr>
          <p:cNvPicPr>
            <a:picLocks noChangeAspect="1"/>
          </p:cNvPicPr>
          <p:nvPr userDrawn="1"/>
        </p:nvPicPr>
        <p:blipFill>
          <a:blip r:embed="rId2"/>
          <a:stretch>
            <a:fillRect/>
          </a:stretch>
        </p:blipFill>
        <p:spPr>
          <a:xfrm>
            <a:off x="0" y="-1"/>
            <a:ext cx="12192000" cy="6858001"/>
          </a:xfrm>
          <a:prstGeom prst="rect">
            <a:avLst/>
          </a:prstGeom>
        </p:spPr>
      </p:pic>
      <p:pic>
        <p:nvPicPr>
          <p:cNvPr id="8" name="Picture 7">
            <a:extLst>
              <a:ext uri="{FF2B5EF4-FFF2-40B4-BE49-F238E27FC236}">
                <a16:creationId xmlns:a16="http://schemas.microsoft.com/office/drawing/2014/main" id="{C629DF4A-8467-6BFD-E1E4-72159BD3EE8F}"/>
              </a:ext>
            </a:extLst>
          </p:cNvPr>
          <p:cNvPicPr>
            <a:picLocks noChangeAspect="1"/>
          </p:cNvPicPr>
          <p:nvPr userDrawn="1"/>
        </p:nvPicPr>
        <p:blipFill>
          <a:blip r:embed="rId3"/>
          <a:stretch>
            <a:fillRect/>
          </a:stretch>
        </p:blipFill>
        <p:spPr>
          <a:xfrm>
            <a:off x="0" y="1344124"/>
            <a:ext cx="7772400" cy="2119745"/>
          </a:xfrm>
          <a:prstGeom prst="rect">
            <a:avLst/>
          </a:prstGeom>
        </p:spPr>
      </p:pic>
      <p:pic>
        <p:nvPicPr>
          <p:cNvPr id="9" name="Picture 8" descr="A person holding a person's chest&#10;&#10;Description automatically generated">
            <a:extLst>
              <a:ext uri="{FF2B5EF4-FFF2-40B4-BE49-F238E27FC236}">
                <a16:creationId xmlns:a16="http://schemas.microsoft.com/office/drawing/2014/main" id="{474B74DC-D702-299B-32AA-95617517B2E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7700" y="-1132270"/>
            <a:ext cx="6174300" cy="7990270"/>
          </a:xfrm>
          <a:prstGeom prst="rect">
            <a:avLst/>
          </a:prstGeom>
        </p:spPr>
      </p:pic>
    </p:spTree>
    <p:extLst>
      <p:ext uri="{BB962C8B-B14F-4D97-AF65-F5344CB8AC3E}">
        <p14:creationId xmlns:p14="http://schemas.microsoft.com/office/powerpoint/2010/main" val="98475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4E5AB5-A0ED-3E12-B327-49A5A3BA0AE2}"/>
              </a:ext>
            </a:extLst>
          </p:cNvPr>
          <p:cNvPicPr>
            <a:picLocks noChangeAspect="1"/>
          </p:cNvPicPr>
          <p:nvPr userDrawn="1"/>
        </p:nvPicPr>
        <p:blipFill>
          <a:blip r:embed="rId2"/>
          <a:stretch>
            <a:fillRect/>
          </a:stretch>
        </p:blipFill>
        <p:spPr>
          <a:xfrm>
            <a:off x="0" y="-4763"/>
            <a:ext cx="12192000" cy="6858000"/>
          </a:xfrm>
          <a:prstGeom prst="rect">
            <a:avLst/>
          </a:prstGeom>
        </p:spPr>
      </p:pic>
      <p:pic>
        <p:nvPicPr>
          <p:cNvPr id="11" name="Picture 10">
            <a:extLst>
              <a:ext uri="{FF2B5EF4-FFF2-40B4-BE49-F238E27FC236}">
                <a16:creationId xmlns:a16="http://schemas.microsoft.com/office/drawing/2014/main" id="{F62BEAED-7573-663F-1528-3C31CE7AD75E}"/>
              </a:ext>
            </a:extLst>
          </p:cNvPr>
          <p:cNvPicPr>
            <a:picLocks noChangeAspect="1"/>
          </p:cNvPicPr>
          <p:nvPr userDrawn="1"/>
        </p:nvPicPr>
        <p:blipFill>
          <a:blip r:embed="rId3"/>
          <a:stretch>
            <a:fillRect/>
          </a:stretch>
        </p:blipFill>
        <p:spPr>
          <a:xfrm rot="16200000">
            <a:off x="2822025" y="-1486508"/>
            <a:ext cx="2119744" cy="7781003"/>
          </a:xfrm>
          <a:prstGeom prst="rect">
            <a:avLst/>
          </a:prstGeom>
        </p:spPr>
      </p:pic>
      <p:pic>
        <p:nvPicPr>
          <p:cNvPr id="12" name="Picture 11" descr="A person and person wearing matching shirts&#10;&#10;AI-generated content may be incorrect.">
            <a:extLst>
              <a:ext uri="{FF2B5EF4-FFF2-40B4-BE49-F238E27FC236}">
                <a16:creationId xmlns:a16="http://schemas.microsoft.com/office/drawing/2014/main" id="{B05F5BCE-6BF3-87FD-C1EB-4C46D9B834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90756" y="835538"/>
            <a:ext cx="11420374" cy="6022462"/>
          </a:xfrm>
          <a:prstGeom prst="rect">
            <a:avLst/>
          </a:prstGeom>
        </p:spPr>
      </p:pic>
      <p:sp>
        <p:nvSpPr>
          <p:cNvPr id="5" name="Date Placeholder 4">
            <a:extLst>
              <a:ext uri="{FF2B5EF4-FFF2-40B4-BE49-F238E27FC236}">
                <a16:creationId xmlns:a16="http://schemas.microsoft.com/office/drawing/2014/main" id="{49D365D4-081E-33DB-FD13-B0826D61FFB6}"/>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6" name="Footer Placeholder 5">
            <a:extLst>
              <a:ext uri="{FF2B5EF4-FFF2-40B4-BE49-F238E27FC236}">
                <a16:creationId xmlns:a16="http://schemas.microsoft.com/office/drawing/2014/main" id="{B58A63EC-EBB0-7134-6226-5D875F6C0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0F684-6422-8C92-8986-66921AA5BBDE}"/>
              </a:ext>
            </a:extLst>
          </p:cNvPr>
          <p:cNvSpPr>
            <a:spLocks noGrp="1"/>
          </p:cNvSpPr>
          <p:nvPr>
            <p:ph type="sldNum" sz="quarter" idx="12"/>
          </p:nvPr>
        </p:nvSpPr>
        <p:spPr/>
        <p:txBody>
          <a:bodyPr/>
          <a:lstStyle/>
          <a:p>
            <a:fld id="{DCBF5473-D799-074A-AB5C-39C87A43DFF8}" type="slidenum">
              <a:rPr lang="en-US" smtClean="0"/>
              <a:t>‹#›</a:t>
            </a:fld>
            <a:endParaRPr lang="en-US"/>
          </a:p>
        </p:txBody>
      </p:sp>
    </p:spTree>
    <p:extLst>
      <p:ext uri="{BB962C8B-B14F-4D97-AF65-F5344CB8AC3E}">
        <p14:creationId xmlns:p14="http://schemas.microsoft.com/office/powerpoint/2010/main" val="255632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86DC-7F90-AAE5-497C-115F02740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E49668-D658-8EF5-61B2-86B4EBA8B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549A6-5640-158A-7718-F03179BD4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731D46-3362-2C0F-F50D-437726759AB5}"/>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6" name="Footer Placeholder 5">
            <a:extLst>
              <a:ext uri="{FF2B5EF4-FFF2-40B4-BE49-F238E27FC236}">
                <a16:creationId xmlns:a16="http://schemas.microsoft.com/office/drawing/2014/main" id="{BEF396AD-E66E-A295-F5EF-5E39B0EFA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96CB5-9F38-17C8-E63C-FF78A88BEE4D}"/>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8" name="Picture 7">
            <a:extLst>
              <a:ext uri="{FF2B5EF4-FFF2-40B4-BE49-F238E27FC236}">
                <a16:creationId xmlns:a16="http://schemas.microsoft.com/office/drawing/2014/main" id="{A420C6E4-5033-86AC-8BDC-C99C7F9C3C4C}"/>
              </a:ext>
            </a:extLst>
          </p:cNvPr>
          <p:cNvPicPr>
            <a:picLocks noChangeAspect="1"/>
          </p:cNvPicPr>
          <p:nvPr userDrawn="1"/>
        </p:nvPicPr>
        <p:blipFill>
          <a:blip r:embed="rId2"/>
          <a:stretch>
            <a:fillRect/>
          </a:stretch>
        </p:blipFill>
        <p:spPr>
          <a:xfrm rot="16200000">
            <a:off x="3227722" y="-2862595"/>
            <a:ext cx="1325562" cy="7781003"/>
          </a:xfrm>
          <a:prstGeom prst="rect">
            <a:avLst/>
          </a:prstGeom>
        </p:spPr>
      </p:pic>
    </p:spTree>
    <p:extLst>
      <p:ext uri="{BB962C8B-B14F-4D97-AF65-F5344CB8AC3E}">
        <p14:creationId xmlns:p14="http://schemas.microsoft.com/office/powerpoint/2010/main" val="229056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A84A-176F-9237-F50A-3D16AF1859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1693A2-5B5F-7ACF-334D-76ABF57EAD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BB714-2587-F444-7BDA-3966B44E4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B9D2C9-4F04-4B3D-A7DC-9F2263695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C8BCBA-67E3-074B-5CB3-53FB680282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FBF446-6376-4B0B-0DFC-1AFF2303BD8D}"/>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8" name="Footer Placeholder 7">
            <a:extLst>
              <a:ext uri="{FF2B5EF4-FFF2-40B4-BE49-F238E27FC236}">
                <a16:creationId xmlns:a16="http://schemas.microsoft.com/office/drawing/2014/main" id="{DB12E78E-30AF-CFA5-77AC-CCF604F55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D08401-53AD-4557-888F-5407680420A2}"/>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10" name="Picture 9">
            <a:extLst>
              <a:ext uri="{FF2B5EF4-FFF2-40B4-BE49-F238E27FC236}">
                <a16:creationId xmlns:a16="http://schemas.microsoft.com/office/drawing/2014/main" id="{097A9FAC-FFD2-9F41-FA7F-0F480794A67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62680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9D365D4-081E-33DB-FD13-B0826D61FFB6}"/>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6" name="Footer Placeholder 5">
            <a:extLst>
              <a:ext uri="{FF2B5EF4-FFF2-40B4-BE49-F238E27FC236}">
                <a16:creationId xmlns:a16="http://schemas.microsoft.com/office/drawing/2014/main" id="{B58A63EC-EBB0-7134-6226-5D875F6C0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0F684-6422-8C92-8986-66921AA5BBDE}"/>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2" name="Picture 1">
            <a:extLst>
              <a:ext uri="{FF2B5EF4-FFF2-40B4-BE49-F238E27FC236}">
                <a16:creationId xmlns:a16="http://schemas.microsoft.com/office/drawing/2014/main" id="{4ECABDA9-C58B-D919-7351-A7A4DC41F74F}"/>
              </a:ext>
            </a:extLst>
          </p:cNvPr>
          <p:cNvPicPr>
            <a:picLocks noChangeAspect="1"/>
          </p:cNvPicPr>
          <p:nvPr userDrawn="1"/>
        </p:nvPicPr>
        <p:blipFill>
          <a:blip r:embed="rId2"/>
          <a:stretch>
            <a:fillRect/>
          </a:stretch>
        </p:blipFill>
        <p:spPr>
          <a:xfrm>
            <a:off x="0" y="1339358"/>
            <a:ext cx="7772400" cy="2119745"/>
          </a:xfrm>
          <a:prstGeom prst="rect">
            <a:avLst/>
          </a:prstGeom>
        </p:spPr>
      </p:pic>
      <p:pic>
        <p:nvPicPr>
          <p:cNvPr id="4" name="Picture 3">
            <a:extLst>
              <a:ext uri="{FF2B5EF4-FFF2-40B4-BE49-F238E27FC236}">
                <a16:creationId xmlns:a16="http://schemas.microsoft.com/office/drawing/2014/main" id="{DC33D89A-D3F0-3790-BB30-042AC849B421}"/>
              </a:ext>
            </a:extLst>
          </p:cNvPr>
          <p:cNvPicPr>
            <a:picLocks noChangeAspect="1"/>
          </p:cNvPicPr>
          <p:nvPr userDrawn="1"/>
        </p:nvPicPr>
        <p:blipFill>
          <a:blip r:embed="rId3"/>
          <a:stretch>
            <a:fillRect/>
          </a:stretch>
        </p:blipFill>
        <p:spPr>
          <a:xfrm>
            <a:off x="0" y="413"/>
            <a:ext cx="12192000" cy="6858000"/>
          </a:xfrm>
          <a:prstGeom prst="rect">
            <a:avLst/>
          </a:prstGeom>
        </p:spPr>
      </p:pic>
      <p:pic>
        <p:nvPicPr>
          <p:cNvPr id="9" name="Picture 8" descr="A group of people posing for a picture&#10;&#10;AI-generated content may be incorrect.">
            <a:extLst>
              <a:ext uri="{FF2B5EF4-FFF2-40B4-BE49-F238E27FC236}">
                <a16:creationId xmlns:a16="http://schemas.microsoft.com/office/drawing/2014/main" id="{2B45C65D-EA48-3300-3CFD-AD66788CEC6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39214" y="30103"/>
            <a:ext cx="5299364" cy="6858000"/>
          </a:xfrm>
          <a:prstGeom prst="rect">
            <a:avLst/>
          </a:prstGeom>
        </p:spPr>
      </p:pic>
    </p:spTree>
    <p:extLst>
      <p:ext uri="{BB962C8B-B14F-4D97-AF65-F5344CB8AC3E}">
        <p14:creationId xmlns:p14="http://schemas.microsoft.com/office/powerpoint/2010/main" val="2224410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86DC-7F90-AAE5-497C-115F0274085D}"/>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F731D46-3362-2C0F-F50D-437726759AB5}"/>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6" name="Footer Placeholder 5">
            <a:extLst>
              <a:ext uri="{FF2B5EF4-FFF2-40B4-BE49-F238E27FC236}">
                <a16:creationId xmlns:a16="http://schemas.microsoft.com/office/drawing/2014/main" id="{BEF396AD-E66E-A295-F5EF-5E39B0EFA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96CB5-9F38-17C8-E63C-FF78A88BEE4D}"/>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9" name="Picture 8">
            <a:extLst>
              <a:ext uri="{FF2B5EF4-FFF2-40B4-BE49-F238E27FC236}">
                <a16:creationId xmlns:a16="http://schemas.microsoft.com/office/drawing/2014/main" id="{F79FCE3A-D9D9-19E2-77FA-438ACA0D3F41}"/>
              </a:ext>
            </a:extLst>
          </p:cNvPr>
          <p:cNvPicPr>
            <a:picLocks noChangeAspect="1"/>
          </p:cNvPicPr>
          <p:nvPr userDrawn="1"/>
        </p:nvPicPr>
        <p:blipFill>
          <a:blip r:embed="rId2"/>
          <a:stretch>
            <a:fillRect/>
          </a:stretch>
        </p:blipFill>
        <p:spPr>
          <a:xfrm>
            <a:off x="0" y="365125"/>
            <a:ext cx="7772400" cy="1325563"/>
          </a:xfrm>
          <a:prstGeom prst="rect">
            <a:avLst/>
          </a:prstGeom>
        </p:spPr>
      </p:pic>
    </p:spTree>
    <p:extLst>
      <p:ext uri="{BB962C8B-B14F-4D97-AF65-F5344CB8AC3E}">
        <p14:creationId xmlns:p14="http://schemas.microsoft.com/office/powerpoint/2010/main" val="135156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03FBF446-6376-4B0B-0DFC-1AFF2303BD8D}"/>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8" name="Footer Placeholder 7">
            <a:extLst>
              <a:ext uri="{FF2B5EF4-FFF2-40B4-BE49-F238E27FC236}">
                <a16:creationId xmlns:a16="http://schemas.microsoft.com/office/drawing/2014/main" id="{DB12E78E-30AF-CFA5-77AC-CCF604F55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D08401-53AD-4557-888F-5407680420A2}"/>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11" name="Picture 10">
            <a:extLst>
              <a:ext uri="{FF2B5EF4-FFF2-40B4-BE49-F238E27FC236}">
                <a16:creationId xmlns:a16="http://schemas.microsoft.com/office/drawing/2014/main" id="{F0BEB78F-9546-7727-8260-0026BD8C6C2C}"/>
              </a:ext>
            </a:extLst>
          </p:cNvPr>
          <p:cNvPicPr>
            <a:picLocks noChangeAspect="1"/>
          </p:cNvPicPr>
          <p:nvPr userDrawn="1"/>
        </p:nvPicPr>
        <p:blipFill>
          <a:blip r:embed="rId2"/>
          <a:stretch>
            <a:fillRect/>
          </a:stretch>
        </p:blipFill>
        <p:spPr>
          <a:xfrm>
            <a:off x="0" y="413"/>
            <a:ext cx="12192000" cy="6858000"/>
          </a:xfrm>
          <a:prstGeom prst="rect">
            <a:avLst/>
          </a:prstGeom>
        </p:spPr>
      </p:pic>
    </p:spTree>
    <p:extLst>
      <p:ext uri="{BB962C8B-B14F-4D97-AF65-F5344CB8AC3E}">
        <p14:creationId xmlns:p14="http://schemas.microsoft.com/office/powerpoint/2010/main" val="165912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7EAD83-F63C-0542-BFFF-F1C35347E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3E145-309C-4AA0-B1E8-6CBE8D6DEF4E}"/>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5" name="Footer Placeholder 4">
            <a:extLst>
              <a:ext uri="{FF2B5EF4-FFF2-40B4-BE49-F238E27FC236}">
                <a16:creationId xmlns:a16="http://schemas.microsoft.com/office/drawing/2014/main" id="{89AA0E88-4B94-884B-70B5-7C6C5C276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E3716-BEDF-8C6B-E333-3479B88DF564}"/>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7" name="Picture 6">
            <a:extLst>
              <a:ext uri="{FF2B5EF4-FFF2-40B4-BE49-F238E27FC236}">
                <a16:creationId xmlns:a16="http://schemas.microsoft.com/office/drawing/2014/main" id="{FDF09D0E-E555-ED5D-6D88-43650A09F932}"/>
              </a:ext>
            </a:extLst>
          </p:cNvPr>
          <p:cNvPicPr>
            <a:picLocks noChangeAspect="1"/>
          </p:cNvPicPr>
          <p:nvPr userDrawn="1"/>
        </p:nvPicPr>
        <p:blipFill>
          <a:blip r:embed="rId2"/>
          <a:stretch>
            <a:fillRect/>
          </a:stretch>
        </p:blipFill>
        <p:spPr>
          <a:xfrm>
            <a:off x="0" y="365125"/>
            <a:ext cx="7772400" cy="1325563"/>
          </a:xfrm>
          <a:prstGeom prst="rect">
            <a:avLst/>
          </a:prstGeom>
        </p:spPr>
      </p:pic>
    </p:spTree>
    <p:extLst>
      <p:ext uri="{BB962C8B-B14F-4D97-AF65-F5344CB8AC3E}">
        <p14:creationId xmlns:p14="http://schemas.microsoft.com/office/powerpoint/2010/main" val="342193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7EAD83-F63C-0542-BFFF-F1C35347E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3E145-309C-4AA0-B1E8-6CBE8D6DEF4E}"/>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5" name="Footer Placeholder 4">
            <a:extLst>
              <a:ext uri="{FF2B5EF4-FFF2-40B4-BE49-F238E27FC236}">
                <a16:creationId xmlns:a16="http://schemas.microsoft.com/office/drawing/2014/main" id="{89AA0E88-4B94-884B-70B5-7C6C5C276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E3716-BEDF-8C6B-E333-3479B88DF564}"/>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7" name="Picture 6">
            <a:extLst>
              <a:ext uri="{FF2B5EF4-FFF2-40B4-BE49-F238E27FC236}">
                <a16:creationId xmlns:a16="http://schemas.microsoft.com/office/drawing/2014/main" id="{FDF09D0E-E555-ED5D-6D88-43650A09F932}"/>
              </a:ext>
            </a:extLst>
          </p:cNvPr>
          <p:cNvPicPr>
            <a:picLocks noChangeAspect="1"/>
          </p:cNvPicPr>
          <p:nvPr userDrawn="1"/>
        </p:nvPicPr>
        <p:blipFill>
          <a:blip r:embed="rId2"/>
          <a:stretch>
            <a:fillRect/>
          </a:stretch>
        </p:blipFill>
        <p:spPr>
          <a:xfrm>
            <a:off x="0" y="365125"/>
            <a:ext cx="7772400" cy="1325563"/>
          </a:xfrm>
          <a:prstGeom prst="rect">
            <a:avLst/>
          </a:prstGeom>
        </p:spPr>
      </p:pic>
      <p:pic>
        <p:nvPicPr>
          <p:cNvPr id="2" name="Picture 1">
            <a:extLst>
              <a:ext uri="{FF2B5EF4-FFF2-40B4-BE49-F238E27FC236}">
                <a16:creationId xmlns:a16="http://schemas.microsoft.com/office/drawing/2014/main" id="{6EA94BCD-93C0-7E08-5355-ACA0AFD817BD}"/>
              </a:ext>
            </a:extLst>
          </p:cNvPr>
          <p:cNvPicPr>
            <a:picLocks noChangeAspect="1"/>
          </p:cNvPicPr>
          <p:nvPr userDrawn="1"/>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131504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14C789-1C10-6B6A-C280-F2FA20FEFD41}"/>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5" name="Footer Placeholder 4">
            <a:extLst>
              <a:ext uri="{FF2B5EF4-FFF2-40B4-BE49-F238E27FC236}">
                <a16:creationId xmlns:a16="http://schemas.microsoft.com/office/drawing/2014/main" id="{3E782C66-9AE0-0E6E-A01F-4AED2F984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B876-DCF1-13CB-C461-14122BCE5094}"/>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3" name="Picture 2">
            <a:extLst>
              <a:ext uri="{FF2B5EF4-FFF2-40B4-BE49-F238E27FC236}">
                <a16:creationId xmlns:a16="http://schemas.microsoft.com/office/drawing/2014/main" id="{6112F2CE-7B59-D9C8-B8BC-3FDF21624601}"/>
              </a:ext>
            </a:extLst>
          </p:cNvPr>
          <p:cNvPicPr>
            <a:picLocks noChangeAspect="1"/>
          </p:cNvPicPr>
          <p:nvPr userDrawn="1"/>
        </p:nvPicPr>
        <p:blipFill>
          <a:blip r:embed="rId2"/>
          <a:stretch>
            <a:fillRect/>
          </a:stretch>
        </p:blipFill>
        <p:spPr>
          <a:xfrm>
            <a:off x="0" y="1344124"/>
            <a:ext cx="7772400" cy="2119744"/>
          </a:xfrm>
          <a:prstGeom prst="rect">
            <a:avLst/>
          </a:prstGeom>
        </p:spPr>
      </p:pic>
      <p:pic>
        <p:nvPicPr>
          <p:cNvPr id="10" name="Picture 9">
            <a:extLst>
              <a:ext uri="{FF2B5EF4-FFF2-40B4-BE49-F238E27FC236}">
                <a16:creationId xmlns:a16="http://schemas.microsoft.com/office/drawing/2014/main" id="{C57F5C75-FA6F-2985-B4AA-0CCE87B997B2}"/>
              </a:ext>
            </a:extLst>
          </p:cNvPr>
          <p:cNvPicPr>
            <a:picLocks noChangeAspect="1"/>
          </p:cNvPicPr>
          <p:nvPr userDrawn="1"/>
        </p:nvPicPr>
        <p:blipFill>
          <a:blip r:embed="rId3"/>
          <a:stretch>
            <a:fillRect/>
          </a:stretch>
        </p:blipFill>
        <p:spPr>
          <a:xfrm>
            <a:off x="0" y="1"/>
            <a:ext cx="12192000" cy="6858000"/>
          </a:xfrm>
          <a:prstGeom prst="rect">
            <a:avLst/>
          </a:prstGeom>
        </p:spPr>
      </p:pic>
      <p:pic>
        <p:nvPicPr>
          <p:cNvPr id="12" name="Picture 11" descr="A person writing on a piece of paper&#10;&#10;Description automatically generated">
            <a:extLst>
              <a:ext uri="{FF2B5EF4-FFF2-40B4-BE49-F238E27FC236}">
                <a16:creationId xmlns:a16="http://schemas.microsoft.com/office/drawing/2014/main" id="{F0C41025-2C29-2A53-C36F-0614E9505F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92636" y="34868"/>
            <a:ext cx="5299364" cy="6858000"/>
          </a:xfrm>
          <a:prstGeom prst="rect">
            <a:avLst/>
          </a:prstGeom>
        </p:spPr>
      </p:pic>
      <p:pic>
        <p:nvPicPr>
          <p:cNvPr id="2" name="Picture 1">
            <a:extLst>
              <a:ext uri="{FF2B5EF4-FFF2-40B4-BE49-F238E27FC236}">
                <a16:creationId xmlns:a16="http://schemas.microsoft.com/office/drawing/2014/main" id="{533E9E47-A506-4FBA-7620-C74903B380AA}"/>
              </a:ext>
            </a:extLst>
          </p:cNvPr>
          <p:cNvPicPr>
            <a:picLocks noChangeAspect="1"/>
          </p:cNvPicPr>
          <p:nvPr userDrawn="1"/>
        </p:nvPicPr>
        <p:blipFill>
          <a:blip r:embed="rId2"/>
          <a:stretch>
            <a:fillRect/>
          </a:stretch>
        </p:blipFill>
        <p:spPr>
          <a:xfrm>
            <a:off x="1" y="1344123"/>
            <a:ext cx="7772400" cy="2119745"/>
          </a:xfrm>
          <a:prstGeom prst="rect">
            <a:avLst/>
          </a:prstGeom>
        </p:spPr>
      </p:pic>
    </p:spTree>
    <p:extLst>
      <p:ext uri="{BB962C8B-B14F-4D97-AF65-F5344CB8AC3E}">
        <p14:creationId xmlns:p14="http://schemas.microsoft.com/office/powerpoint/2010/main" val="359730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7EAD83-F63C-0542-BFFF-F1C35347E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3E145-309C-4AA0-B1E8-6CBE8D6DEF4E}"/>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5" name="Footer Placeholder 4">
            <a:extLst>
              <a:ext uri="{FF2B5EF4-FFF2-40B4-BE49-F238E27FC236}">
                <a16:creationId xmlns:a16="http://schemas.microsoft.com/office/drawing/2014/main" id="{89AA0E88-4B94-884B-70B5-7C6C5C276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E3716-BEDF-8C6B-E333-3479B88DF564}"/>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2" name="Picture 1">
            <a:extLst>
              <a:ext uri="{FF2B5EF4-FFF2-40B4-BE49-F238E27FC236}">
                <a16:creationId xmlns:a16="http://schemas.microsoft.com/office/drawing/2014/main" id="{2BB10E42-E470-B18E-D090-ECA7CB71FE51}"/>
              </a:ext>
            </a:extLst>
          </p:cNvPr>
          <p:cNvPicPr>
            <a:picLocks noChangeAspect="1"/>
          </p:cNvPicPr>
          <p:nvPr userDrawn="1"/>
        </p:nvPicPr>
        <p:blipFill>
          <a:blip r:embed="rId2"/>
          <a:stretch>
            <a:fillRect/>
          </a:stretch>
        </p:blipFill>
        <p:spPr>
          <a:xfrm>
            <a:off x="0" y="365125"/>
            <a:ext cx="7772400" cy="1325563"/>
          </a:xfrm>
          <a:prstGeom prst="rect">
            <a:avLst/>
          </a:prstGeom>
        </p:spPr>
      </p:pic>
    </p:spTree>
    <p:extLst>
      <p:ext uri="{BB962C8B-B14F-4D97-AF65-F5344CB8AC3E}">
        <p14:creationId xmlns:p14="http://schemas.microsoft.com/office/powerpoint/2010/main" val="69755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CDC89C7-F60B-B20A-4354-95EF2D0195A6}"/>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5" name="Footer Placeholder 4">
            <a:extLst>
              <a:ext uri="{FF2B5EF4-FFF2-40B4-BE49-F238E27FC236}">
                <a16:creationId xmlns:a16="http://schemas.microsoft.com/office/drawing/2014/main" id="{4A4161F8-0840-13DD-E27D-083D511F6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41FF5-9926-F259-DC96-895249454CA1}"/>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7" name="Picture 6">
            <a:extLst>
              <a:ext uri="{FF2B5EF4-FFF2-40B4-BE49-F238E27FC236}">
                <a16:creationId xmlns:a16="http://schemas.microsoft.com/office/drawing/2014/main" id="{4CC19F7A-C431-DBCB-BC0A-D2B491A1EE96}"/>
              </a:ext>
            </a:extLst>
          </p:cNvPr>
          <p:cNvPicPr>
            <a:picLocks noChangeAspect="1"/>
          </p:cNvPicPr>
          <p:nvPr userDrawn="1"/>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85676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B4A952-4E3E-AE5A-72A4-26C222D448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11878" cy="6858000"/>
          </a:xfrm>
          <a:prstGeom prst="rect">
            <a:avLst/>
          </a:prstGeom>
        </p:spPr>
      </p:pic>
      <p:pic>
        <p:nvPicPr>
          <p:cNvPr id="7" name="Picture 6">
            <a:extLst>
              <a:ext uri="{FF2B5EF4-FFF2-40B4-BE49-F238E27FC236}">
                <a16:creationId xmlns:a16="http://schemas.microsoft.com/office/drawing/2014/main" id="{EEB16B68-F018-F62A-BF1C-ED0A2F4B43D1}"/>
              </a:ext>
            </a:extLst>
          </p:cNvPr>
          <p:cNvPicPr>
            <a:picLocks noChangeAspect="1"/>
          </p:cNvPicPr>
          <p:nvPr userDrawn="1"/>
        </p:nvPicPr>
        <p:blipFill>
          <a:blip r:embed="rId3"/>
          <a:stretch>
            <a:fillRect/>
          </a:stretch>
        </p:blipFill>
        <p:spPr>
          <a:xfrm rot="16200000">
            <a:off x="2812922" y="-1478740"/>
            <a:ext cx="2119745" cy="7765470"/>
          </a:xfrm>
          <a:prstGeom prst="rect">
            <a:avLst/>
          </a:prstGeom>
        </p:spPr>
      </p:pic>
      <p:sp>
        <p:nvSpPr>
          <p:cNvPr id="2" name="Date Placeholder 1">
            <a:extLst>
              <a:ext uri="{FF2B5EF4-FFF2-40B4-BE49-F238E27FC236}">
                <a16:creationId xmlns:a16="http://schemas.microsoft.com/office/drawing/2014/main" id="{BEB0595E-516F-6BD8-92FE-0B95BE610164}"/>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3" name="Footer Placeholder 2">
            <a:extLst>
              <a:ext uri="{FF2B5EF4-FFF2-40B4-BE49-F238E27FC236}">
                <a16:creationId xmlns:a16="http://schemas.microsoft.com/office/drawing/2014/main" id="{81306A2C-2F7D-ACFD-9EBF-7AF249FE64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E00C2C-88EC-F413-E6F8-AD61ED31292A}"/>
              </a:ext>
            </a:extLst>
          </p:cNvPr>
          <p:cNvSpPr>
            <a:spLocks noGrp="1"/>
          </p:cNvSpPr>
          <p:nvPr>
            <p:ph type="sldNum" sz="quarter" idx="12"/>
          </p:nvPr>
        </p:nvSpPr>
        <p:spPr/>
        <p:txBody>
          <a:bodyPr/>
          <a:lstStyle/>
          <a:p>
            <a:fld id="{DCBF5473-D799-074A-AB5C-39C87A43DFF8}" type="slidenum">
              <a:rPr lang="en-US" smtClean="0"/>
              <a:t>‹#›</a:t>
            </a:fld>
            <a:endParaRPr lang="en-US"/>
          </a:p>
        </p:txBody>
      </p:sp>
    </p:spTree>
    <p:extLst>
      <p:ext uri="{BB962C8B-B14F-4D97-AF65-F5344CB8AC3E}">
        <p14:creationId xmlns:p14="http://schemas.microsoft.com/office/powerpoint/2010/main" val="23913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F0BE7F-1CB7-0786-4638-16DB24800B3E}"/>
              </a:ext>
            </a:extLst>
          </p:cNvPr>
          <p:cNvPicPr>
            <a:picLocks noChangeAspect="1"/>
          </p:cNvPicPr>
          <p:nvPr userDrawn="1"/>
        </p:nvPicPr>
        <p:blipFill>
          <a:blip r:embed="rId2"/>
          <a:stretch>
            <a:fillRect/>
          </a:stretch>
        </p:blipFill>
        <p:spPr>
          <a:xfrm rot="16200000">
            <a:off x="3219955" y="-2854828"/>
            <a:ext cx="1325562" cy="7765470"/>
          </a:xfrm>
          <a:prstGeom prst="rect">
            <a:avLst/>
          </a:prstGeom>
        </p:spPr>
      </p:pic>
      <p:sp>
        <p:nvSpPr>
          <p:cNvPr id="2" name="Title 1">
            <a:extLst>
              <a:ext uri="{FF2B5EF4-FFF2-40B4-BE49-F238E27FC236}">
                <a16:creationId xmlns:a16="http://schemas.microsoft.com/office/drawing/2014/main" id="{3A1C40E6-9CE9-DE3D-83E4-6CA594FB04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F27DA9-0A6C-27FB-89AF-2CF646238FC9}"/>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4" name="Footer Placeholder 3">
            <a:extLst>
              <a:ext uri="{FF2B5EF4-FFF2-40B4-BE49-F238E27FC236}">
                <a16:creationId xmlns:a16="http://schemas.microsoft.com/office/drawing/2014/main" id="{7FE841E3-B293-A262-47C1-DA23F94C0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57D2F5-FA23-0B12-DEC3-0D3ADD9FE47E}"/>
              </a:ext>
            </a:extLst>
          </p:cNvPr>
          <p:cNvSpPr>
            <a:spLocks noGrp="1"/>
          </p:cNvSpPr>
          <p:nvPr>
            <p:ph type="sldNum" sz="quarter" idx="12"/>
          </p:nvPr>
        </p:nvSpPr>
        <p:spPr/>
        <p:txBody>
          <a:bodyPr/>
          <a:lstStyle/>
          <a:p>
            <a:fld id="{DCBF5473-D799-074A-AB5C-39C87A43DFF8}" type="slidenum">
              <a:rPr lang="en-US" smtClean="0"/>
              <a:t>‹#›</a:t>
            </a:fld>
            <a:endParaRPr lang="en-US"/>
          </a:p>
        </p:txBody>
      </p:sp>
    </p:spTree>
    <p:extLst>
      <p:ext uri="{BB962C8B-B14F-4D97-AF65-F5344CB8AC3E}">
        <p14:creationId xmlns:p14="http://schemas.microsoft.com/office/powerpoint/2010/main" val="247186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BDE5-455F-57B5-8C9C-D17578929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1D861D-5AF2-9862-17C3-46EC55CC1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35FB22-4730-745E-5F62-D04125378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5AD31-3161-E9A6-235D-3C4F3CF81C1B}"/>
              </a:ext>
            </a:extLst>
          </p:cNvPr>
          <p:cNvSpPr>
            <a:spLocks noGrp="1"/>
          </p:cNvSpPr>
          <p:nvPr>
            <p:ph type="dt" sz="half" idx="10"/>
          </p:nvPr>
        </p:nvSpPr>
        <p:spPr/>
        <p:txBody>
          <a:bodyPr/>
          <a:lstStyle/>
          <a:p>
            <a:fld id="{8A70EED7-FC39-584F-AEBA-678FDFF1B169}" type="datetimeFigureOut">
              <a:rPr lang="en-US" smtClean="0"/>
              <a:t>11/7/2025</a:t>
            </a:fld>
            <a:endParaRPr lang="en-US"/>
          </a:p>
        </p:txBody>
      </p:sp>
      <p:sp>
        <p:nvSpPr>
          <p:cNvPr id="6" name="Footer Placeholder 5">
            <a:extLst>
              <a:ext uri="{FF2B5EF4-FFF2-40B4-BE49-F238E27FC236}">
                <a16:creationId xmlns:a16="http://schemas.microsoft.com/office/drawing/2014/main" id="{F81B954C-3618-04D8-6A8F-BB260DAEA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1CE30-05C2-B526-9226-7F23BD34D3FE}"/>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8" name="Picture 7">
            <a:extLst>
              <a:ext uri="{FF2B5EF4-FFF2-40B4-BE49-F238E27FC236}">
                <a16:creationId xmlns:a16="http://schemas.microsoft.com/office/drawing/2014/main" id="{31EDCDDB-878A-DE4C-DD5D-467EA9C783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11878" cy="6858000"/>
          </a:xfrm>
          <a:prstGeom prst="rect">
            <a:avLst/>
          </a:prstGeom>
        </p:spPr>
      </p:pic>
    </p:spTree>
    <p:extLst>
      <p:ext uri="{BB962C8B-B14F-4D97-AF65-F5344CB8AC3E}">
        <p14:creationId xmlns:p14="http://schemas.microsoft.com/office/powerpoint/2010/main" val="132861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F0CC03-F81B-4959-CBA4-7260CF545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CD32DA-E6C1-0DF6-6589-A3DF905FB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F3027-01E6-1EB6-A94A-216D522B6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70EED7-FC39-584F-AEBA-678FDFF1B169}" type="datetimeFigureOut">
              <a:rPr lang="en-US" smtClean="0"/>
              <a:t>11/7/2025</a:t>
            </a:fld>
            <a:endParaRPr lang="en-US"/>
          </a:p>
        </p:txBody>
      </p:sp>
      <p:sp>
        <p:nvSpPr>
          <p:cNvPr id="5" name="Footer Placeholder 4">
            <a:extLst>
              <a:ext uri="{FF2B5EF4-FFF2-40B4-BE49-F238E27FC236}">
                <a16:creationId xmlns:a16="http://schemas.microsoft.com/office/drawing/2014/main" id="{4EABB284-6937-13FE-7CF8-CF853171E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7F9525-2642-2486-147F-7C91739F9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BF5473-D799-074A-AB5C-39C87A43DFF8}" type="slidenum">
              <a:rPr lang="en-US" smtClean="0"/>
              <a:t>‹#›</a:t>
            </a:fld>
            <a:endParaRPr lang="en-US"/>
          </a:p>
        </p:txBody>
      </p:sp>
    </p:spTree>
    <p:extLst>
      <p:ext uri="{BB962C8B-B14F-4D97-AF65-F5344CB8AC3E}">
        <p14:creationId xmlns:p14="http://schemas.microsoft.com/office/powerpoint/2010/main" val="89031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51" r:id="rId6"/>
    <p:sldLayoutId id="2147483655" r:id="rId7"/>
    <p:sldLayoutId id="2147483654" r:id="rId8"/>
    <p:sldLayoutId id="2147483656" r:id="rId9"/>
    <p:sldLayoutId id="2147483657" r:id="rId10"/>
    <p:sldLayoutId id="2147483652" r:id="rId11"/>
    <p:sldLayoutId id="2147483653"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8" Type="http://schemas.openxmlformats.org/officeDocument/2006/relationships/hyperlink" Target="https://resources.specialolympics.org/health/strong-minds" TargetMode="External"/><Relationship Id="rId3" Type="http://schemas.openxmlformats.org/officeDocument/2006/relationships/image" Target="../media/image85.png"/><Relationship Id="rId7" Type="http://schemas.openxmlformats.org/officeDocument/2006/relationships/image" Target="../media/image87.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hyperlink" Target="https://resources.specialolympics.org/health/fitness/fitness-through-sport/playbook" TargetMode="External"/><Relationship Id="rId5" Type="http://schemas.openxmlformats.org/officeDocument/2006/relationships/image" Target="../media/image86.png"/><Relationship Id="rId10" Type="http://schemas.openxmlformats.org/officeDocument/2006/relationships/image" Target="../media/image89.png"/><Relationship Id="rId4" Type="http://schemas.openxmlformats.org/officeDocument/2006/relationships/hyperlink" Target="https://www.specialolympics.org/what-we-do/inclusive-health/healthy-start" TargetMode="External"/><Relationship Id="rId9" Type="http://schemas.openxmlformats.org/officeDocument/2006/relationships/image" Target="../media/image88.png"/></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6" Type="http://schemas.openxmlformats.org/officeDocument/2006/relationships/image" Target="../media/image115.png"/><Relationship Id="rId21" Type="http://schemas.openxmlformats.org/officeDocument/2006/relationships/image" Target="../media/image110.png"/><Relationship Id="rId42" Type="http://schemas.openxmlformats.org/officeDocument/2006/relationships/image" Target="../media/image131.png"/><Relationship Id="rId47" Type="http://schemas.openxmlformats.org/officeDocument/2006/relationships/image" Target="../media/image136.png"/><Relationship Id="rId63" Type="http://schemas.openxmlformats.org/officeDocument/2006/relationships/image" Target="../media/image152.png"/><Relationship Id="rId68" Type="http://schemas.openxmlformats.org/officeDocument/2006/relationships/image" Target="../media/image157.png"/><Relationship Id="rId2" Type="http://schemas.openxmlformats.org/officeDocument/2006/relationships/notesSlide" Target="../notesSlides/notesSlide42.xml"/><Relationship Id="rId16" Type="http://schemas.openxmlformats.org/officeDocument/2006/relationships/image" Target="../media/image105.png"/><Relationship Id="rId29" Type="http://schemas.openxmlformats.org/officeDocument/2006/relationships/image" Target="../media/image118.png"/><Relationship Id="rId11" Type="http://schemas.openxmlformats.org/officeDocument/2006/relationships/image" Target="../media/image100.png"/><Relationship Id="rId24" Type="http://schemas.openxmlformats.org/officeDocument/2006/relationships/image" Target="../media/image113.png"/><Relationship Id="rId32" Type="http://schemas.openxmlformats.org/officeDocument/2006/relationships/image" Target="../media/image121.png"/><Relationship Id="rId37" Type="http://schemas.openxmlformats.org/officeDocument/2006/relationships/image" Target="../media/image126.png"/><Relationship Id="rId40" Type="http://schemas.openxmlformats.org/officeDocument/2006/relationships/image" Target="../media/image129.png"/><Relationship Id="rId45" Type="http://schemas.openxmlformats.org/officeDocument/2006/relationships/image" Target="../media/image134.emf"/><Relationship Id="rId53" Type="http://schemas.openxmlformats.org/officeDocument/2006/relationships/image" Target="../media/image142.png"/><Relationship Id="rId58" Type="http://schemas.openxmlformats.org/officeDocument/2006/relationships/image" Target="../media/image147.png"/><Relationship Id="rId66" Type="http://schemas.openxmlformats.org/officeDocument/2006/relationships/image" Target="../media/image155.png"/><Relationship Id="rId74" Type="http://schemas.openxmlformats.org/officeDocument/2006/relationships/image" Target="../media/image163.png"/><Relationship Id="rId5" Type="http://schemas.openxmlformats.org/officeDocument/2006/relationships/image" Target="../media/image94.png"/><Relationship Id="rId61" Type="http://schemas.openxmlformats.org/officeDocument/2006/relationships/image" Target="../media/image150.png"/><Relationship Id="rId19" Type="http://schemas.openxmlformats.org/officeDocument/2006/relationships/image" Target="../media/image108.png"/><Relationship Id="rId14" Type="http://schemas.openxmlformats.org/officeDocument/2006/relationships/image" Target="../media/image103.png"/><Relationship Id="rId22" Type="http://schemas.openxmlformats.org/officeDocument/2006/relationships/image" Target="../media/image111.png"/><Relationship Id="rId27" Type="http://schemas.openxmlformats.org/officeDocument/2006/relationships/image" Target="../media/image116.png"/><Relationship Id="rId30" Type="http://schemas.openxmlformats.org/officeDocument/2006/relationships/image" Target="../media/image119.png"/><Relationship Id="rId35" Type="http://schemas.openxmlformats.org/officeDocument/2006/relationships/image" Target="../media/image124.png"/><Relationship Id="rId43" Type="http://schemas.openxmlformats.org/officeDocument/2006/relationships/image" Target="../media/image132.png"/><Relationship Id="rId48" Type="http://schemas.openxmlformats.org/officeDocument/2006/relationships/image" Target="../media/image137.png"/><Relationship Id="rId56" Type="http://schemas.openxmlformats.org/officeDocument/2006/relationships/image" Target="../media/image145.png"/><Relationship Id="rId64" Type="http://schemas.openxmlformats.org/officeDocument/2006/relationships/image" Target="../media/image153.png"/><Relationship Id="rId69" Type="http://schemas.openxmlformats.org/officeDocument/2006/relationships/image" Target="../media/image158.png"/><Relationship Id="rId8" Type="http://schemas.openxmlformats.org/officeDocument/2006/relationships/image" Target="../media/image97.png"/><Relationship Id="rId51" Type="http://schemas.openxmlformats.org/officeDocument/2006/relationships/image" Target="../media/image140.png"/><Relationship Id="rId72" Type="http://schemas.openxmlformats.org/officeDocument/2006/relationships/image" Target="../media/image161.png"/><Relationship Id="rId3" Type="http://schemas.openxmlformats.org/officeDocument/2006/relationships/image" Target="../media/image92.png"/><Relationship Id="rId12" Type="http://schemas.openxmlformats.org/officeDocument/2006/relationships/image" Target="../media/image101.png"/><Relationship Id="rId17" Type="http://schemas.openxmlformats.org/officeDocument/2006/relationships/image" Target="../media/image106.png"/><Relationship Id="rId25" Type="http://schemas.openxmlformats.org/officeDocument/2006/relationships/image" Target="../media/image114.png"/><Relationship Id="rId33" Type="http://schemas.openxmlformats.org/officeDocument/2006/relationships/image" Target="../media/image122.png"/><Relationship Id="rId38" Type="http://schemas.openxmlformats.org/officeDocument/2006/relationships/image" Target="../media/image127.png"/><Relationship Id="rId46" Type="http://schemas.openxmlformats.org/officeDocument/2006/relationships/image" Target="../media/image135.png"/><Relationship Id="rId59" Type="http://schemas.openxmlformats.org/officeDocument/2006/relationships/image" Target="../media/image148.png"/><Relationship Id="rId67" Type="http://schemas.openxmlformats.org/officeDocument/2006/relationships/image" Target="../media/image156.png"/><Relationship Id="rId20" Type="http://schemas.openxmlformats.org/officeDocument/2006/relationships/image" Target="../media/image109.png"/><Relationship Id="rId41" Type="http://schemas.openxmlformats.org/officeDocument/2006/relationships/image" Target="../media/image130.png"/><Relationship Id="rId54" Type="http://schemas.openxmlformats.org/officeDocument/2006/relationships/image" Target="../media/image143.png"/><Relationship Id="rId62" Type="http://schemas.openxmlformats.org/officeDocument/2006/relationships/image" Target="../media/image151.png"/><Relationship Id="rId70" Type="http://schemas.openxmlformats.org/officeDocument/2006/relationships/image" Target="../media/image159.png"/><Relationship Id="rId75" Type="http://schemas.openxmlformats.org/officeDocument/2006/relationships/image" Target="../media/image164.png"/><Relationship Id="rId1" Type="http://schemas.openxmlformats.org/officeDocument/2006/relationships/slideLayout" Target="../slideLayouts/slideLayout14.xml"/><Relationship Id="rId6" Type="http://schemas.openxmlformats.org/officeDocument/2006/relationships/image" Target="../media/image95.png"/><Relationship Id="rId15" Type="http://schemas.openxmlformats.org/officeDocument/2006/relationships/image" Target="../media/image104.png"/><Relationship Id="rId23" Type="http://schemas.openxmlformats.org/officeDocument/2006/relationships/image" Target="../media/image112.png"/><Relationship Id="rId28" Type="http://schemas.openxmlformats.org/officeDocument/2006/relationships/image" Target="../media/image117.png"/><Relationship Id="rId36" Type="http://schemas.openxmlformats.org/officeDocument/2006/relationships/image" Target="../media/image125.png"/><Relationship Id="rId49" Type="http://schemas.openxmlformats.org/officeDocument/2006/relationships/image" Target="../media/image138.png"/><Relationship Id="rId57" Type="http://schemas.openxmlformats.org/officeDocument/2006/relationships/image" Target="../media/image146.png"/><Relationship Id="rId10" Type="http://schemas.openxmlformats.org/officeDocument/2006/relationships/image" Target="../media/image99.png"/><Relationship Id="rId31" Type="http://schemas.openxmlformats.org/officeDocument/2006/relationships/image" Target="../media/image120.png"/><Relationship Id="rId44" Type="http://schemas.openxmlformats.org/officeDocument/2006/relationships/image" Target="../media/image133.emf"/><Relationship Id="rId52" Type="http://schemas.openxmlformats.org/officeDocument/2006/relationships/image" Target="../media/image141.png"/><Relationship Id="rId60" Type="http://schemas.openxmlformats.org/officeDocument/2006/relationships/image" Target="../media/image149.png"/><Relationship Id="rId65" Type="http://schemas.openxmlformats.org/officeDocument/2006/relationships/image" Target="../media/image154.png"/><Relationship Id="rId73" Type="http://schemas.openxmlformats.org/officeDocument/2006/relationships/image" Target="../media/image162.png"/><Relationship Id="rId4" Type="http://schemas.openxmlformats.org/officeDocument/2006/relationships/image" Target="../media/image93.png"/><Relationship Id="rId9" Type="http://schemas.openxmlformats.org/officeDocument/2006/relationships/image" Target="../media/image98.png"/><Relationship Id="rId13" Type="http://schemas.openxmlformats.org/officeDocument/2006/relationships/image" Target="../media/image102.png"/><Relationship Id="rId18" Type="http://schemas.openxmlformats.org/officeDocument/2006/relationships/image" Target="../media/image107.png"/><Relationship Id="rId39" Type="http://schemas.openxmlformats.org/officeDocument/2006/relationships/image" Target="../media/image128.png"/><Relationship Id="rId34" Type="http://schemas.openxmlformats.org/officeDocument/2006/relationships/image" Target="../media/image123.png"/><Relationship Id="rId50" Type="http://schemas.openxmlformats.org/officeDocument/2006/relationships/image" Target="../media/image139.png"/><Relationship Id="rId55" Type="http://schemas.openxmlformats.org/officeDocument/2006/relationships/image" Target="../media/image144.png"/><Relationship Id="rId7" Type="http://schemas.openxmlformats.org/officeDocument/2006/relationships/image" Target="../media/image96.png"/><Relationship Id="rId71" Type="http://schemas.openxmlformats.org/officeDocument/2006/relationships/image" Target="../media/image16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D00F02-5672-C140-FA5E-76C36F972F71}"/>
              </a:ext>
            </a:extLst>
          </p:cNvPr>
          <p:cNvSpPr txBox="1">
            <a:spLocks/>
          </p:cNvSpPr>
          <p:nvPr/>
        </p:nvSpPr>
        <p:spPr>
          <a:xfrm>
            <a:off x="312814" y="103576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atin typeface="Ubuntu" panose="020B0504030602030204" pitchFamily="34" charset="0"/>
              </a:rPr>
              <a:t>Family Health Forum</a:t>
            </a:r>
          </a:p>
        </p:txBody>
      </p:sp>
      <p:sp>
        <p:nvSpPr>
          <p:cNvPr id="6" name="TextBox 5">
            <a:extLst>
              <a:ext uri="{FF2B5EF4-FFF2-40B4-BE49-F238E27FC236}">
                <a16:creationId xmlns:a16="http://schemas.microsoft.com/office/drawing/2014/main" id="{369D4A8A-E1EF-A9F7-9D5E-D765BFEE01A3}"/>
              </a:ext>
            </a:extLst>
          </p:cNvPr>
          <p:cNvSpPr txBox="1"/>
          <p:nvPr/>
        </p:nvSpPr>
        <p:spPr>
          <a:xfrm>
            <a:off x="141249" y="5924110"/>
            <a:ext cx="6579220" cy="782522"/>
          </a:xfrm>
          <a:prstGeom prst="rect">
            <a:avLst/>
          </a:prstGeom>
          <a:noFill/>
        </p:spPr>
        <p:txBody>
          <a:bodyPr wrap="square">
            <a:spAutoFit/>
          </a:bodyPr>
          <a:lstStyle/>
          <a:p>
            <a:pPr marL="0" marR="0">
              <a:lnSpc>
                <a:spcPts val="1600"/>
              </a:lnSpc>
              <a:spcBef>
                <a:spcPts val="0"/>
              </a:spcBef>
              <a:spcAft>
                <a:spcPts val="800"/>
              </a:spcAft>
              <a:tabLst>
                <a:tab pos="406400" algn="l"/>
              </a:tabLst>
            </a:pPr>
            <a:r>
              <a:rPr lang="en-US" sz="900" kern="900" spc="-10" dirty="0">
                <a:effectLst/>
                <a:latin typeface="Ubuntu Light" panose="020B0304030602030204" pitchFamily="34" charset="0"/>
                <a:ea typeface="MS Mincho" panose="02020609040205080304" pitchFamily="49" charset="-128"/>
                <a:cs typeface="Times New Roman" panose="02020603050405020304" pitchFamily="18" charset="0"/>
              </a:rPr>
              <a:t>This work was supported by Award Number NU27DD000021, funded by the Centers for Disease Control and Prevention. </a:t>
            </a:r>
          </a:p>
          <a:p>
            <a:pPr marL="0" marR="0">
              <a:lnSpc>
                <a:spcPts val="1600"/>
              </a:lnSpc>
              <a:spcBef>
                <a:spcPts val="0"/>
              </a:spcBef>
              <a:spcAft>
                <a:spcPts val="800"/>
              </a:spcAft>
              <a:tabLst>
                <a:tab pos="406400" algn="l"/>
              </a:tabLst>
            </a:pPr>
            <a:r>
              <a:rPr lang="en-US" sz="900" kern="900" spc="-10" dirty="0">
                <a:effectLst/>
                <a:latin typeface="Ubuntu Light" panose="020B0304030602030204" pitchFamily="34" charset="0"/>
                <a:ea typeface="MS Mincho" panose="02020609040205080304" pitchFamily="49" charset="-128"/>
                <a:cs typeface="Times New Roman" panose="02020603050405020304" pitchFamily="18" charset="0"/>
              </a:rPr>
              <a:t>Its contents are solely the responsibility of the authors and do not necessarily represent the official view of the Centers for Disease Control and Prevention or the Department of Health and Human Services.</a:t>
            </a:r>
          </a:p>
        </p:txBody>
      </p:sp>
      <p:pic>
        <p:nvPicPr>
          <p:cNvPr id="7" name="Picture 6" descr="A blue and white logo&#10;&#10;Description automatically generated">
            <a:extLst>
              <a:ext uri="{FF2B5EF4-FFF2-40B4-BE49-F238E27FC236}">
                <a16:creationId xmlns:a16="http://schemas.microsoft.com/office/drawing/2014/main" id="{8423E9AC-E5D1-E3B1-BF7E-FC7C4A34ECC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5832" y="151368"/>
            <a:ext cx="2255564" cy="659183"/>
          </a:xfrm>
          <a:prstGeom prst="rect">
            <a:avLst/>
          </a:prstGeom>
          <a:noFill/>
          <a:ln>
            <a:noFill/>
          </a:ln>
        </p:spPr>
      </p:pic>
      <p:pic>
        <p:nvPicPr>
          <p:cNvPr id="8" name="Picture 7" descr="A red logo with text&#10;&#10;Description automatically generated">
            <a:extLst>
              <a:ext uri="{FF2B5EF4-FFF2-40B4-BE49-F238E27FC236}">
                <a16:creationId xmlns:a16="http://schemas.microsoft.com/office/drawing/2014/main" id="{7CE51A1B-7128-D200-26C4-3CA987B70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667" y="54840"/>
            <a:ext cx="2255564" cy="988087"/>
          </a:xfrm>
          <a:prstGeom prst="rect">
            <a:avLst/>
          </a:prstGeom>
        </p:spPr>
      </p:pic>
      <p:sp>
        <p:nvSpPr>
          <p:cNvPr id="9" name="Subtitle 2">
            <a:extLst>
              <a:ext uri="{FF2B5EF4-FFF2-40B4-BE49-F238E27FC236}">
                <a16:creationId xmlns:a16="http://schemas.microsoft.com/office/drawing/2014/main" id="{D5F9CA69-C85C-297B-8D76-6EB26B6B2B69}"/>
              </a:ext>
            </a:extLst>
          </p:cNvPr>
          <p:cNvSpPr txBox="1">
            <a:spLocks/>
          </p:cNvSpPr>
          <p:nvPr/>
        </p:nvSpPr>
        <p:spPr>
          <a:xfrm>
            <a:off x="312814" y="2606757"/>
            <a:ext cx="6647544" cy="988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Positive Parenting</a:t>
            </a:r>
          </a:p>
        </p:txBody>
      </p:sp>
      <p:pic>
        <p:nvPicPr>
          <p:cNvPr id="2" name="Picture 1" descr="A logo for a sports company&#10;&#10;AI-generated content may be incorrect.">
            <a:extLst>
              <a:ext uri="{FF2B5EF4-FFF2-40B4-BE49-F238E27FC236}">
                <a16:creationId xmlns:a16="http://schemas.microsoft.com/office/drawing/2014/main" id="{A3F819B1-384F-8950-54F6-8435293A1B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7671" y="0"/>
            <a:ext cx="2578026" cy="1355983"/>
          </a:xfrm>
          <a:prstGeom prst="rect">
            <a:avLst/>
          </a:prstGeom>
        </p:spPr>
      </p:pic>
    </p:spTree>
    <p:extLst>
      <p:ext uri="{BB962C8B-B14F-4D97-AF65-F5344CB8AC3E}">
        <p14:creationId xmlns:p14="http://schemas.microsoft.com/office/powerpoint/2010/main" val="24602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F4C8748-B565-7D60-5B1C-7DD53FB00B17}"/>
              </a:ext>
            </a:extLst>
          </p:cNvPr>
          <p:cNvSpPr txBox="1">
            <a:spLocks/>
          </p:cNvSpPr>
          <p:nvPr/>
        </p:nvSpPr>
        <p:spPr bwMode="auto">
          <a:xfrm>
            <a:off x="284733" y="-91354"/>
            <a:ext cx="11032331" cy="118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2800" b="0" i="0" u="none" strike="noStrike" kern="0" cap="none" spc="-100" normalizeH="0" baseline="0" noProof="0" dirty="0">
                <a:ln>
                  <a:noFill/>
                </a:ln>
                <a:solidFill>
                  <a:srgbClr val="000000"/>
                </a:solidFill>
                <a:effectLst/>
                <a:uLnTx/>
                <a:uFillTx/>
                <a:latin typeface="Ubuntu" panose="020B0504030602030204" pitchFamily="34" charset="0"/>
                <a:sym typeface="Ubuntu Light" charset="0"/>
              </a:rPr>
              <a:t>The Primary School Years: Building Connection</a:t>
            </a:r>
          </a:p>
        </p:txBody>
      </p:sp>
      <p:grpSp>
        <p:nvGrpSpPr>
          <p:cNvPr id="21" name="Group 20">
            <a:extLst>
              <a:ext uri="{FF2B5EF4-FFF2-40B4-BE49-F238E27FC236}">
                <a16:creationId xmlns:a16="http://schemas.microsoft.com/office/drawing/2014/main" id="{23B2B593-7F9C-8CA1-7024-24D00A99912A}"/>
              </a:ext>
            </a:extLst>
          </p:cNvPr>
          <p:cNvGrpSpPr/>
          <p:nvPr/>
        </p:nvGrpSpPr>
        <p:grpSpPr>
          <a:xfrm>
            <a:off x="284733" y="1169128"/>
            <a:ext cx="10258287" cy="4938333"/>
            <a:chOff x="284733" y="1169128"/>
            <a:chExt cx="10258287" cy="4938333"/>
          </a:xfrm>
        </p:grpSpPr>
        <p:sp>
          <p:nvSpPr>
            <p:cNvPr id="4" name="Content Placeholder 2">
              <a:extLst>
                <a:ext uri="{FF2B5EF4-FFF2-40B4-BE49-F238E27FC236}">
                  <a16:creationId xmlns:a16="http://schemas.microsoft.com/office/drawing/2014/main" id="{DF2E62D2-2226-4D84-1267-77C949441C6A}"/>
                </a:ext>
              </a:extLst>
            </p:cNvPr>
            <p:cNvSpPr txBox="1">
              <a:spLocks/>
            </p:cNvSpPr>
            <p:nvPr/>
          </p:nvSpPr>
          <p:spPr bwMode="auto">
            <a:xfrm>
              <a:off x="1258829" y="4312465"/>
              <a:ext cx="2481060" cy="566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Play together</a:t>
              </a:r>
            </a:p>
          </p:txBody>
        </p:sp>
        <p:sp>
          <p:nvSpPr>
            <p:cNvPr id="5" name="Content Placeholder 2">
              <a:extLst>
                <a:ext uri="{FF2B5EF4-FFF2-40B4-BE49-F238E27FC236}">
                  <a16:creationId xmlns:a16="http://schemas.microsoft.com/office/drawing/2014/main" id="{37676D4C-CBB5-FA7A-F9A2-BF4CBA94CA71}"/>
                </a:ext>
              </a:extLst>
            </p:cNvPr>
            <p:cNvSpPr txBox="1">
              <a:spLocks/>
            </p:cNvSpPr>
            <p:nvPr/>
          </p:nvSpPr>
          <p:spPr bwMode="auto">
            <a:xfrm>
              <a:off x="1256656" y="2809212"/>
              <a:ext cx="2483233" cy="772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Listen &amp; encourage self expression</a:t>
              </a:r>
            </a:p>
          </p:txBody>
        </p:sp>
        <p:sp>
          <p:nvSpPr>
            <p:cNvPr id="6" name="Content Placeholder 2">
              <a:extLst>
                <a:ext uri="{FF2B5EF4-FFF2-40B4-BE49-F238E27FC236}">
                  <a16:creationId xmlns:a16="http://schemas.microsoft.com/office/drawing/2014/main" id="{E3A4B3E0-311A-E546-98C7-19EE945FCDD7}"/>
                </a:ext>
              </a:extLst>
            </p:cNvPr>
            <p:cNvSpPr txBox="1">
              <a:spLocks/>
            </p:cNvSpPr>
            <p:nvPr/>
          </p:nvSpPr>
          <p:spPr bwMode="auto">
            <a:xfrm>
              <a:off x="1257741" y="1405214"/>
              <a:ext cx="2681096" cy="772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Be present &amp; consistent</a:t>
              </a:r>
            </a:p>
          </p:txBody>
        </p:sp>
        <p:sp>
          <p:nvSpPr>
            <p:cNvPr id="7" name="Content Placeholder 2">
              <a:extLst>
                <a:ext uri="{FF2B5EF4-FFF2-40B4-BE49-F238E27FC236}">
                  <a16:creationId xmlns:a16="http://schemas.microsoft.com/office/drawing/2014/main" id="{53962623-E9AF-BE00-8B17-0E5038337F4E}"/>
                </a:ext>
              </a:extLst>
            </p:cNvPr>
            <p:cNvSpPr txBox="1">
              <a:spLocks/>
            </p:cNvSpPr>
            <p:nvPr/>
          </p:nvSpPr>
          <p:spPr bwMode="auto">
            <a:xfrm>
              <a:off x="8061960" y="1169128"/>
              <a:ext cx="2481060" cy="4938333"/>
            </a:xfrm>
            <a:prstGeom prst="rect">
              <a:avLst/>
            </a:prstGeom>
            <a:solidFill>
              <a:srgbClr val="C00000"/>
            </a:solidFill>
            <a:ln>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Ubuntu"/>
                <a:sym typeface="Ubuntu" charset="0"/>
              </a:endParaRP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Ubuntu"/>
                  <a:sym typeface="Ubuntu" charset="0"/>
                </a:rPr>
                <a:t>Connection</a:t>
              </a: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Ubuntu"/>
                  <a:sym typeface="Ubuntu" charset="0"/>
                </a:rPr>
                <a:t>Emotional Safety</a:t>
              </a: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Ubuntu"/>
                  <a:sym typeface="Ubuntu" charset="0"/>
                </a:rPr>
                <a:t>Shared Joy</a:t>
              </a: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Ubuntu"/>
                  <a:sym typeface="Ubuntu" charset="0"/>
                </a:rPr>
                <a:t>Support</a:t>
              </a: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Ubuntu"/>
                  <a:sym typeface="Ubuntu" charset="0"/>
                </a:rPr>
                <a:t>Independence</a:t>
              </a: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Ubuntu"/>
                  <a:sym typeface="Ubuntu" charset="0"/>
                </a:rPr>
                <a:t>Responsibility </a:t>
              </a:r>
            </a:p>
          </p:txBody>
        </p:sp>
        <p:cxnSp>
          <p:nvCxnSpPr>
            <p:cNvPr id="8" name="Straight Arrow Connector 7">
              <a:extLst>
                <a:ext uri="{FF2B5EF4-FFF2-40B4-BE49-F238E27FC236}">
                  <a16:creationId xmlns:a16="http://schemas.microsoft.com/office/drawing/2014/main" id="{6BFCB7D2-2478-F82A-FC8D-0CCF20A86D2D}"/>
                </a:ext>
              </a:extLst>
            </p:cNvPr>
            <p:cNvCxnSpPr/>
            <p:nvPr/>
          </p:nvCxnSpPr>
          <p:spPr bwMode="auto">
            <a:xfrm>
              <a:off x="3633095" y="1866872"/>
              <a:ext cx="499436" cy="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a:extLst>
                <a:ext uri="{FF2B5EF4-FFF2-40B4-BE49-F238E27FC236}">
                  <a16:creationId xmlns:a16="http://schemas.microsoft.com/office/drawing/2014/main" id="{046A02A0-873F-D52A-5D05-4421B740C8EE}"/>
                </a:ext>
              </a:extLst>
            </p:cNvPr>
            <p:cNvCxnSpPr/>
            <p:nvPr/>
          </p:nvCxnSpPr>
          <p:spPr bwMode="auto">
            <a:xfrm>
              <a:off x="3620334" y="3199810"/>
              <a:ext cx="499436" cy="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ontent Placeholder 2">
              <a:extLst>
                <a:ext uri="{FF2B5EF4-FFF2-40B4-BE49-F238E27FC236}">
                  <a16:creationId xmlns:a16="http://schemas.microsoft.com/office/drawing/2014/main" id="{60A95AC8-3C96-2D39-F227-C212057D2032}"/>
                </a:ext>
              </a:extLst>
            </p:cNvPr>
            <p:cNvSpPr txBox="1">
              <a:spLocks/>
            </p:cNvSpPr>
            <p:nvPr/>
          </p:nvSpPr>
          <p:spPr bwMode="auto">
            <a:xfrm>
              <a:off x="4263367" y="1169128"/>
              <a:ext cx="3044182" cy="947243"/>
            </a:xfrm>
            <a:prstGeom prst="rect">
              <a:avLst/>
            </a:prstGeom>
            <a:solidFill>
              <a:srgbClr val="E9AAAA"/>
            </a:solidFill>
            <a:ln>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Checking in</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Eating together</a:t>
              </a:r>
            </a:p>
          </p:txBody>
        </p:sp>
        <p:sp>
          <p:nvSpPr>
            <p:cNvPr id="11" name="Content Placeholder 2">
              <a:extLst>
                <a:ext uri="{FF2B5EF4-FFF2-40B4-BE49-F238E27FC236}">
                  <a16:creationId xmlns:a16="http://schemas.microsoft.com/office/drawing/2014/main" id="{EDA37FA8-B3F2-A940-077D-D3C63907CF58}"/>
                </a:ext>
              </a:extLst>
            </p:cNvPr>
            <p:cNvSpPr txBox="1">
              <a:spLocks/>
            </p:cNvSpPr>
            <p:nvPr/>
          </p:nvSpPr>
          <p:spPr bwMode="auto">
            <a:xfrm>
              <a:off x="4263367" y="5174561"/>
              <a:ext cx="3044182" cy="932900"/>
            </a:xfrm>
            <a:prstGeom prst="rect">
              <a:avLst/>
            </a:prstGeom>
            <a:solidFill>
              <a:srgbClr val="E9AAAA"/>
            </a:solidFill>
            <a:ln>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Getting dressed</a:t>
              </a:r>
            </a:p>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Cleaning up</a:t>
              </a:r>
            </a:p>
          </p:txBody>
        </p:sp>
        <p:sp>
          <p:nvSpPr>
            <p:cNvPr id="12" name="TextBox 11">
              <a:extLst>
                <a:ext uri="{FF2B5EF4-FFF2-40B4-BE49-F238E27FC236}">
                  <a16:creationId xmlns:a16="http://schemas.microsoft.com/office/drawing/2014/main" id="{C52CD53A-B675-51D2-D4F7-2F3D89CFB569}"/>
                </a:ext>
              </a:extLst>
            </p:cNvPr>
            <p:cNvSpPr txBox="1"/>
            <p:nvPr/>
          </p:nvSpPr>
          <p:spPr>
            <a:xfrm>
              <a:off x="1250966" y="5456487"/>
              <a:ext cx="2382129" cy="650973"/>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Ubuntu"/>
                </a:rPr>
                <a:t>Encourage independence</a:t>
              </a:r>
            </a:p>
          </p:txBody>
        </p:sp>
        <p:sp>
          <p:nvSpPr>
            <p:cNvPr id="13" name="Content Placeholder 2">
              <a:extLst>
                <a:ext uri="{FF2B5EF4-FFF2-40B4-BE49-F238E27FC236}">
                  <a16:creationId xmlns:a16="http://schemas.microsoft.com/office/drawing/2014/main" id="{4EB39202-8BC7-9644-C801-BF66F4A3E72D}"/>
                </a:ext>
              </a:extLst>
            </p:cNvPr>
            <p:cNvSpPr txBox="1">
              <a:spLocks/>
            </p:cNvSpPr>
            <p:nvPr/>
          </p:nvSpPr>
          <p:spPr bwMode="auto">
            <a:xfrm>
              <a:off x="4263365" y="2398086"/>
              <a:ext cx="3044183" cy="1164481"/>
            </a:xfrm>
            <a:prstGeom prst="rect">
              <a:avLst/>
            </a:prstGeom>
            <a:solidFill>
              <a:srgbClr val="E9AAAA"/>
            </a:solidFill>
            <a:ln>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Asking questions</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What do you think?</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How do you feel?</a:t>
              </a:r>
            </a:p>
          </p:txBody>
        </p:sp>
        <p:sp>
          <p:nvSpPr>
            <p:cNvPr id="14" name="Content Placeholder 2">
              <a:extLst>
                <a:ext uri="{FF2B5EF4-FFF2-40B4-BE49-F238E27FC236}">
                  <a16:creationId xmlns:a16="http://schemas.microsoft.com/office/drawing/2014/main" id="{0938A6EC-29C7-76B4-BB96-85DE995B069D}"/>
                </a:ext>
              </a:extLst>
            </p:cNvPr>
            <p:cNvSpPr txBox="1">
              <a:spLocks/>
            </p:cNvSpPr>
            <p:nvPr/>
          </p:nvSpPr>
          <p:spPr bwMode="auto">
            <a:xfrm>
              <a:off x="4263367" y="3842069"/>
              <a:ext cx="3044182" cy="1052990"/>
            </a:xfrm>
            <a:prstGeom prst="rect">
              <a:avLst/>
            </a:prstGeom>
            <a:solidFill>
              <a:srgbClr val="E9AAAA"/>
            </a:solidFill>
            <a:ln>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Singing</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Dancing</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Ubuntu"/>
                  <a:sym typeface="Ubuntu" charset="0"/>
                </a:rPr>
                <a:t>Playing sports</a:t>
              </a:r>
            </a:p>
          </p:txBody>
        </p:sp>
        <p:cxnSp>
          <p:nvCxnSpPr>
            <p:cNvPr id="15" name="Straight Arrow Connector 14">
              <a:extLst>
                <a:ext uri="{FF2B5EF4-FFF2-40B4-BE49-F238E27FC236}">
                  <a16:creationId xmlns:a16="http://schemas.microsoft.com/office/drawing/2014/main" id="{79F4F8B5-9C5D-F7B6-EE15-4C3E0D72ABD5}"/>
                </a:ext>
              </a:extLst>
            </p:cNvPr>
            <p:cNvCxnSpPr/>
            <p:nvPr/>
          </p:nvCxnSpPr>
          <p:spPr bwMode="auto">
            <a:xfrm>
              <a:off x="3633095" y="5606362"/>
              <a:ext cx="499436" cy="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6" name="Picture 15" descr="A black background with a black square&#10;&#10;AI-generated content may be incorrect.">
              <a:extLst>
                <a:ext uri="{FF2B5EF4-FFF2-40B4-BE49-F238E27FC236}">
                  <a16:creationId xmlns:a16="http://schemas.microsoft.com/office/drawing/2014/main" id="{D5FBB1A9-D3E8-75B6-2203-0971676ACF8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91354" y="5255708"/>
              <a:ext cx="861955" cy="770605"/>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99A08A00-8B62-DBC2-8868-2FD5C5C8EAC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84733" y="1329869"/>
              <a:ext cx="966233" cy="687310"/>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602720A3-F66D-95E4-5A93-F8E35063513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91354" y="4196373"/>
              <a:ext cx="861955" cy="798341"/>
            </a:xfrm>
            <a:prstGeom prst="rect">
              <a:avLst/>
            </a:prstGeom>
          </p:spPr>
        </p:pic>
        <p:pic>
          <p:nvPicPr>
            <p:cNvPr id="19" name="Content Placeholder 4" descr="A black background with a black square&#10;&#10;AI-generated content may be incorrect.">
              <a:extLst>
                <a:ext uri="{FF2B5EF4-FFF2-40B4-BE49-F238E27FC236}">
                  <a16:creationId xmlns:a16="http://schemas.microsoft.com/office/drawing/2014/main" id="{4952BC7F-06DA-5978-A35D-3B2E2D0805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285924" y="2851579"/>
              <a:ext cx="861955" cy="786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pic>
        <p:cxnSp>
          <p:nvCxnSpPr>
            <p:cNvPr id="20" name="Straight Arrow Connector 19">
              <a:extLst>
                <a:ext uri="{FF2B5EF4-FFF2-40B4-BE49-F238E27FC236}">
                  <a16:creationId xmlns:a16="http://schemas.microsoft.com/office/drawing/2014/main" id="{05222F2E-B07E-9B41-61F8-9A1CE1A001C6}"/>
                </a:ext>
              </a:extLst>
            </p:cNvPr>
            <p:cNvCxnSpPr/>
            <p:nvPr/>
          </p:nvCxnSpPr>
          <p:spPr bwMode="auto">
            <a:xfrm>
              <a:off x="3620334" y="4572032"/>
              <a:ext cx="499436" cy="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65084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38DDD86-384E-0518-8A31-E9271DF507EC}"/>
              </a:ext>
            </a:extLst>
          </p:cNvPr>
          <p:cNvSpPr txBox="1">
            <a:spLocks/>
          </p:cNvSpPr>
          <p:nvPr/>
        </p:nvSpPr>
        <p:spPr bwMode="auto">
          <a:xfrm>
            <a:off x="148373" y="-245838"/>
            <a:ext cx="10634517" cy="1345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2800" b="0" i="0" u="none" strike="noStrike" kern="0" cap="none" spc="-100" normalizeH="0" baseline="0" noProof="0" dirty="0">
                <a:ln>
                  <a:noFill/>
                </a:ln>
                <a:solidFill>
                  <a:srgbClr val="000000"/>
                </a:solidFill>
                <a:effectLst/>
                <a:uLnTx/>
                <a:uFillTx/>
                <a:latin typeface="Ubuntu" panose="020B0504030602030204" pitchFamily="34" charset="0"/>
                <a:sym typeface="Ubuntu Light" charset="0"/>
              </a:rPr>
              <a:t>The Teenage Years: Building Connection</a:t>
            </a:r>
          </a:p>
        </p:txBody>
      </p:sp>
      <p:grpSp>
        <p:nvGrpSpPr>
          <p:cNvPr id="3" name="Group 2">
            <a:extLst>
              <a:ext uri="{FF2B5EF4-FFF2-40B4-BE49-F238E27FC236}">
                <a16:creationId xmlns:a16="http://schemas.microsoft.com/office/drawing/2014/main" id="{5D775393-C037-7E1F-853E-2A04B01FF0D7}"/>
              </a:ext>
            </a:extLst>
          </p:cNvPr>
          <p:cNvGrpSpPr/>
          <p:nvPr/>
        </p:nvGrpSpPr>
        <p:grpSpPr>
          <a:xfrm>
            <a:off x="728663" y="971551"/>
            <a:ext cx="9473586" cy="5114925"/>
            <a:chOff x="464919" y="1576220"/>
            <a:chExt cx="8405813" cy="4787510"/>
          </a:xfrm>
        </p:grpSpPr>
        <p:sp>
          <p:nvSpPr>
            <p:cNvPr id="4" name="Content Placeholder 2">
              <a:extLst>
                <a:ext uri="{FF2B5EF4-FFF2-40B4-BE49-F238E27FC236}">
                  <a16:creationId xmlns:a16="http://schemas.microsoft.com/office/drawing/2014/main" id="{CAC312B4-84AC-3CFD-8DF6-91C0C348B49E}"/>
                </a:ext>
              </a:extLst>
            </p:cNvPr>
            <p:cNvSpPr txBox="1">
              <a:spLocks/>
            </p:cNvSpPr>
            <p:nvPr/>
          </p:nvSpPr>
          <p:spPr bwMode="auto">
            <a:xfrm>
              <a:off x="1267700" y="5336694"/>
              <a:ext cx="1562836" cy="693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Shared activities</a:t>
              </a:r>
            </a:p>
          </p:txBody>
        </p:sp>
        <p:sp>
          <p:nvSpPr>
            <p:cNvPr id="5" name="Content Placeholder 2">
              <a:extLst>
                <a:ext uri="{FF2B5EF4-FFF2-40B4-BE49-F238E27FC236}">
                  <a16:creationId xmlns:a16="http://schemas.microsoft.com/office/drawing/2014/main" id="{B8BB0F35-1C8C-DE24-EFF4-A651F6D47F46}"/>
                </a:ext>
              </a:extLst>
            </p:cNvPr>
            <p:cNvSpPr txBox="1">
              <a:spLocks/>
            </p:cNvSpPr>
            <p:nvPr/>
          </p:nvSpPr>
          <p:spPr bwMode="auto">
            <a:xfrm>
              <a:off x="1241575" y="3518689"/>
              <a:ext cx="1562836" cy="693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Be curious</a:t>
              </a:r>
            </a:p>
          </p:txBody>
        </p:sp>
        <p:sp>
          <p:nvSpPr>
            <p:cNvPr id="6" name="Content Placeholder 2">
              <a:extLst>
                <a:ext uri="{FF2B5EF4-FFF2-40B4-BE49-F238E27FC236}">
                  <a16:creationId xmlns:a16="http://schemas.microsoft.com/office/drawing/2014/main" id="{B955DD36-2668-08ED-6EE1-E93B009DCBB6}"/>
                </a:ext>
              </a:extLst>
            </p:cNvPr>
            <p:cNvSpPr txBox="1">
              <a:spLocks/>
            </p:cNvSpPr>
            <p:nvPr/>
          </p:nvSpPr>
          <p:spPr bwMode="auto">
            <a:xfrm>
              <a:off x="1110945" y="2023896"/>
              <a:ext cx="1562836" cy="693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Responsibility &amp; Autonomy</a:t>
              </a:r>
            </a:p>
          </p:txBody>
        </p:sp>
        <p:sp>
          <p:nvSpPr>
            <p:cNvPr id="7" name="Content Placeholder 2">
              <a:extLst>
                <a:ext uri="{FF2B5EF4-FFF2-40B4-BE49-F238E27FC236}">
                  <a16:creationId xmlns:a16="http://schemas.microsoft.com/office/drawing/2014/main" id="{04B7A662-6EF4-11E2-43C8-105F2A09BC4A}"/>
                </a:ext>
              </a:extLst>
            </p:cNvPr>
            <p:cNvSpPr txBox="1">
              <a:spLocks/>
            </p:cNvSpPr>
            <p:nvPr/>
          </p:nvSpPr>
          <p:spPr bwMode="auto">
            <a:xfrm>
              <a:off x="6416064" y="1576220"/>
              <a:ext cx="2454668" cy="4787510"/>
            </a:xfrm>
            <a:prstGeom prst="rect">
              <a:avLst/>
            </a:prstGeom>
            <a:solidFill>
              <a:srgbClr val="C00000"/>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Ubuntu"/>
                <a:sym typeface="Ubuntu" charset="0"/>
              </a:endParaRPr>
            </a:p>
            <a:p>
              <a:pPr marL="0" marR="0" lvl="0" indent="0" algn="ctr"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Ubuntu"/>
                <a:sym typeface="Ubuntu" charset="0"/>
              </a:endParaRP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Ubuntu"/>
                  <a:sym typeface="Ubuntu" charset="0"/>
                </a:rPr>
                <a:t>Independence</a:t>
              </a: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Ubuntu"/>
                  <a:sym typeface="Ubuntu" charset="0"/>
                </a:rPr>
                <a:t>Responsibility</a:t>
              </a: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Ubuntu"/>
                  <a:sym typeface="Ubuntu" charset="0"/>
                </a:rPr>
                <a:t>Trust</a:t>
              </a: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Ubuntu"/>
                  <a:sym typeface="Ubuntu" charset="0"/>
                </a:rPr>
                <a:t>Respect </a:t>
              </a: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Ubuntu"/>
                  <a:sym typeface="Ubuntu" charset="0"/>
                </a:rPr>
                <a:t>Connection</a:t>
              </a: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Ubuntu"/>
                  <a:sym typeface="Ubuntu" charset="0"/>
                </a:rPr>
                <a:t>Shared Joy</a:t>
              </a:r>
            </a:p>
          </p:txBody>
        </p:sp>
        <p:cxnSp>
          <p:nvCxnSpPr>
            <p:cNvPr id="8" name="Straight Arrow Connector 7">
              <a:extLst>
                <a:ext uri="{FF2B5EF4-FFF2-40B4-BE49-F238E27FC236}">
                  <a16:creationId xmlns:a16="http://schemas.microsoft.com/office/drawing/2014/main" id="{5E6BB80D-22CC-AE18-F713-5892B5939EBE}"/>
                </a:ext>
              </a:extLst>
            </p:cNvPr>
            <p:cNvCxnSpPr/>
            <p:nvPr/>
          </p:nvCxnSpPr>
          <p:spPr bwMode="auto">
            <a:xfrm>
              <a:off x="2694053" y="2392429"/>
              <a:ext cx="408598" cy="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Content Placeholder 2">
              <a:extLst>
                <a:ext uri="{FF2B5EF4-FFF2-40B4-BE49-F238E27FC236}">
                  <a16:creationId xmlns:a16="http://schemas.microsoft.com/office/drawing/2014/main" id="{18BAAE0D-99C1-7A7F-C228-B00D83C4DA52}"/>
                </a:ext>
              </a:extLst>
            </p:cNvPr>
            <p:cNvSpPr txBox="1">
              <a:spLocks/>
            </p:cNvSpPr>
            <p:nvPr/>
          </p:nvSpPr>
          <p:spPr bwMode="auto">
            <a:xfrm>
              <a:off x="3211597" y="1577861"/>
              <a:ext cx="2797282" cy="1152120"/>
            </a:xfrm>
            <a:prstGeom prst="rect">
              <a:avLst/>
            </a:prstGeom>
            <a:solidFill>
              <a:srgbClr val="E9AAAA"/>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Planning activities for family/themselves</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Respecting boundaries</a:t>
              </a:r>
            </a:p>
          </p:txBody>
        </p:sp>
        <p:sp>
          <p:nvSpPr>
            <p:cNvPr id="10" name="Content Placeholder 2">
              <a:extLst>
                <a:ext uri="{FF2B5EF4-FFF2-40B4-BE49-F238E27FC236}">
                  <a16:creationId xmlns:a16="http://schemas.microsoft.com/office/drawing/2014/main" id="{15F28B24-E8DB-2EC3-4189-DBE827599ABC}"/>
                </a:ext>
              </a:extLst>
            </p:cNvPr>
            <p:cNvSpPr txBox="1">
              <a:spLocks/>
            </p:cNvSpPr>
            <p:nvPr/>
          </p:nvSpPr>
          <p:spPr bwMode="auto">
            <a:xfrm>
              <a:off x="3211596" y="3145809"/>
              <a:ext cx="2797283" cy="1433065"/>
            </a:xfrm>
            <a:prstGeom prst="rect">
              <a:avLst/>
            </a:prstGeom>
            <a:solidFill>
              <a:srgbClr val="E9AAAA"/>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Listening &amp; </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Asking open questions</a:t>
              </a:r>
            </a:p>
            <a:p>
              <a:pPr marL="387350" marR="0" lvl="1" indent="-342900" algn="l" defTabSz="914400" rtl="0" eaLnBrk="1" fontAlgn="base" latinLnBrk="0" hangingPunct="1">
                <a:lnSpc>
                  <a:spcPct val="100000"/>
                </a:lnSpc>
                <a:spcBef>
                  <a:spcPts val="600"/>
                </a:spcBef>
                <a:spcAft>
                  <a:spcPct val="0"/>
                </a:spcAft>
                <a:buClr>
                  <a:srgbClr val="FF0000"/>
                </a:buClr>
                <a:buSzPct val="80000"/>
                <a:buFont typeface="Arial" panose="020B0604020202020204" pitchFamily="34" charset="0"/>
                <a:buChar char="•"/>
                <a:tabLst/>
                <a:defRPr/>
              </a:pPr>
              <a:r>
                <a:rPr kumimoji="0" lang="en-US" sz="1500" b="0" i="0" u="none" strike="noStrike" kern="0" cap="none" spc="0" normalizeH="0" baseline="0" noProof="0" dirty="0">
                  <a:ln>
                    <a:noFill/>
                  </a:ln>
                  <a:solidFill>
                    <a:srgbClr val="4F5146"/>
                  </a:solidFill>
                  <a:effectLst/>
                  <a:uLnTx/>
                  <a:uFillTx/>
                  <a:latin typeface="Ubuntu Light"/>
                  <a:sym typeface="Ubuntu Light" charset="0"/>
                </a:rPr>
                <a:t>What do you think?</a:t>
              </a:r>
            </a:p>
            <a:p>
              <a:pPr marL="387350" marR="0" lvl="1" indent="-342900" algn="l" defTabSz="914400" rtl="0" eaLnBrk="1" fontAlgn="base" latinLnBrk="0" hangingPunct="1">
                <a:lnSpc>
                  <a:spcPct val="100000"/>
                </a:lnSpc>
                <a:spcBef>
                  <a:spcPts val="600"/>
                </a:spcBef>
                <a:spcAft>
                  <a:spcPct val="0"/>
                </a:spcAft>
                <a:buClr>
                  <a:srgbClr val="FF0000"/>
                </a:buClr>
                <a:buSzPct val="80000"/>
                <a:buFont typeface="Arial" panose="020B0604020202020204" pitchFamily="34" charset="0"/>
                <a:buChar char="•"/>
                <a:tabLst/>
                <a:defRPr/>
              </a:pPr>
              <a:r>
                <a:rPr kumimoji="0" lang="en-US" sz="1500" b="0" i="0" u="none" strike="noStrike" kern="0" cap="none" spc="0" normalizeH="0" baseline="0" noProof="0" dirty="0">
                  <a:ln>
                    <a:noFill/>
                  </a:ln>
                  <a:solidFill>
                    <a:srgbClr val="4F5146"/>
                  </a:solidFill>
                  <a:effectLst/>
                  <a:uLnTx/>
                  <a:uFillTx/>
                  <a:latin typeface="Ubuntu Light"/>
                  <a:sym typeface="Ubuntu Light" charset="0"/>
                </a:rPr>
                <a:t>How do you feel?</a:t>
              </a:r>
            </a:p>
          </p:txBody>
        </p:sp>
        <p:sp>
          <p:nvSpPr>
            <p:cNvPr id="11" name="Content Placeholder 2">
              <a:extLst>
                <a:ext uri="{FF2B5EF4-FFF2-40B4-BE49-F238E27FC236}">
                  <a16:creationId xmlns:a16="http://schemas.microsoft.com/office/drawing/2014/main" id="{86A9732F-F9AE-90A8-CBAD-CB706B5161F3}"/>
                </a:ext>
              </a:extLst>
            </p:cNvPr>
            <p:cNvSpPr txBox="1">
              <a:spLocks/>
            </p:cNvSpPr>
            <p:nvPr/>
          </p:nvSpPr>
          <p:spPr bwMode="auto">
            <a:xfrm>
              <a:off x="3211596" y="4994702"/>
              <a:ext cx="2797284" cy="1369028"/>
            </a:xfrm>
            <a:prstGeom prst="rect">
              <a:avLst/>
            </a:prstGeom>
            <a:solidFill>
              <a:srgbClr val="E9AAAA"/>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Projects</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Gardening, cooking</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Following teenagers’ lead</a:t>
              </a:r>
            </a:p>
          </p:txBody>
        </p:sp>
        <p:cxnSp>
          <p:nvCxnSpPr>
            <p:cNvPr id="12" name="Straight Arrow Connector 11">
              <a:extLst>
                <a:ext uri="{FF2B5EF4-FFF2-40B4-BE49-F238E27FC236}">
                  <a16:creationId xmlns:a16="http://schemas.microsoft.com/office/drawing/2014/main" id="{34A35B29-AA47-70BD-2636-8DF8DE2BF722}"/>
                </a:ext>
              </a:extLst>
            </p:cNvPr>
            <p:cNvCxnSpPr/>
            <p:nvPr/>
          </p:nvCxnSpPr>
          <p:spPr bwMode="auto">
            <a:xfrm>
              <a:off x="2613116" y="3728959"/>
              <a:ext cx="408598" cy="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a:extLst>
                <a:ext uri="{FF2B5EF4-FFF2-40B4-BE49-F238E27FC236}">
                  <a16:creationId xmlns:a16="http://schemas.microsoft.com/office/drawing/2014/main" id="{EB4E0C74-B3C1-B962-8970-AAA0AF9EE97B}"/>
                </a:ext>
              </a:extLst>
            </p:cNvPr>
            <p:cNvCxnSpPr/>
            <p:nvPr/>
          </p:nvCxnSpPr>
          <p:spPr bwMode="auto">
            <a:xfrm>
              <a:off x="2613116" y="5570115"/>
              <a:ext cx="408598" cy="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4" name="Picture 13" descr="A black background with a black square&#10;&#10;AI-generated content may be incorrect.">
              <a:extLst>
                <a:ext uri="{FF2B5EF4-FFF2-40B4-BE49-F238E27FC236}">
                  <a16:creationId xmlns:a16="http://schemas.microsoft.com/office/drawing/2014/main" id="{9B8BB192-C255-937B-52FC-E60B8958533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64919" y="5382226"/>
              <a:ext cx="776655" cy="605482"/>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2226CFEF-4785-9536-3591-D07A7CC72F2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69477" y="1888846"/>
              <a:ext cx="494912" cy="963827"/>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54A0A329-7E63-5430-0EB9-9E35D5B14CF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64919" y="3429000"/>
              <a:ext cx="776655" cy="729018"/>
            </a:xfrm>
            <a:prstGeom prst="rect">
              <a:avLst/>
            </a:prstGeom>
          </p:spPr>
        </p:pic>
      </p:grpSp>
    </p:spTree>
    <p:extLst>
      <p:ext uri="{BB962C8B-B14F-4D97-AF65-F5344CB8AC3E}">
        <p14:creationId xmlns:p14="http://schemas.microsoft.com/office/powerpoint/2010/main" val="115409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CF26-4B70-C6A0-6455-04283B00ECD8}"/>
              </a:ext>
            </a:extLst>
          </p:cNvPr>
          <p:cNvSpPr txBox="1">
            <a:spLocks/>
          </p:cNvSpPr>
          <p:nvPr/>
        </p:nvSpPr>
        <p:spPr bwMode="auto">
          <a:xfrm>
            <a:off x="500062" y="156797"/>
            <a:ext cx="10172700" cy="899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2800" b="0" i="0" u="none" strike="noStrike" kern="0" cap="none" spc="-100" normalizeH="0" baseline="0" noProof="0" dirty="0">
                <a:ln>
                  <a:noFill/>
                </a:ln>
                <a:solidFill>
                  <a:srgbClr val="000000"/>
                </a:solidFill>
                <a:effectLst/>
                <a:uLnTx/>
                <a:uFillTx/>
                <a:latin typeface="Ubuntu" panose="020B0504030602030204" pitchFamily="34" charset="0"/>
                <a:sym typeface="Ubuntu Light" charset="0"/>
              </a:rPr>
              <a:t>Things to Remember: Building Connection</a:t>
            </a:r>
          </a:p>
        </p:txBody>
      </p:sp>
      <p:grpSp>
        <p:nvGrpSpPr>
          <p:cNvPr id="3" name="Group 2">
            <a:extLst>
              <a:ext uri="{FF2B5EF4-FFF2-40B4-BE49-F238E27FC236}">
                <a16:creationId xmlns:a16="http://schemas.microsoft.com/office/drawing/2014/main" id="{8F26CF3F-95E8-2C5A-D520-32460B523F10}"/>
              </a:ext>
            </a:extLst>
          </p:cNvPr>
          <p:cNvGrpSpPr/>
          <p:nvPr/>
        </p:nvGrpSpPr>
        <p:grpSpPr>
          <a:xfrm>
            <a:off x="1012262" y="1042988"/>
            <a:ext cx="9331888" cy="4987972"/>
            <a:chOff x="695786" y="1828253"/>
            <a:chExt cx="7261960" cy="4489619"/>
          </a:xfrm>
        </p:grpSpPr>
        <p:sp>
          <p:nvSpPr>
            <p:cNvPr id="4" name="TextBox 3">
              <a:extLst>
                <a:ext uri="{FF2B5EF4-FFF2-40B4-BE49-F238E27FC236}">
                  <a16:creationId xmlns:a16="http://schemas.microsoft.com/office/drawing/2014/main" id="{7F25B053-7833-3F48-B958-9E7A5CF2509F}"/>
                </a:ext>
              </a:extLst>
            </p:cNvPr>
            <p:cNvSpPr txBox="1"/>
            <p:nvPr/>
          </p:nvSpPr>
          <p:spPr>
            <a:xfrm>
              <a:off x="1507521" y="1843375"/>
              <a:ext cx="6450225" cy="369332"/>
            </a:xfrm>
            <a:prstGeom prst="rect">
              <a:avLst/>
            </a:prstGeom>
            <a:solidFill>
              <a:srgbClr val="E9AAAA">
                <a:lumMod val="20000"/>
                <a:lumOff val="80000"/>
              </a:srgbClr>
            </a:solidFill>
          </p:spPr>
          <p:txBody>
            <a:bodyPr wrap="square" rtlCol="0">
              <a:spAutoFit/>
            </a:bodyPr>
            <a:lstStyle/>
            <a:p>
              <a:pPr marL="285750" marR="0" lvl="0" indent="-2857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rPr>
                <a:t>We have many ways of building connection</a:t>
              </a:r>
            </a:p>
          </p:txBody>
        </p:sp>
        <p:sp>
          <p:nvSpPr>
            <p:cNvPr id="5" name="TextBox 4">
              <a:extLst>
                <a:ext uri="{FF2B5EF4-FFF2-40B4-BE49-F238E27FC236}">
                  <a16:creationId xmlns:a16="http://schemas.microsoft.com/office/drawing/2014/main" id="{D5ADBA28-6FA4-F3AC-EAB0-04ABB82C565E}"/>
                </a:ext>
              </a:extLst>
            </p:cNvPr>
            <p:cNvSpPr txBox="1"/>
            <p:nvPr/>
          </p:nvSpPr>
          <p:spPr>
            <a:xfrm>
              <a:off x="1507521" y="2474757"/>
              <a:ext cx="6450225" cy="646331"/>
            </a:xfrm>
            <a:prstGeom prst="rect">
              <a:avLst/>
            </a:prstGeom>
            <a:solidFill>
              <a:srgbClr val="E9AAAA"/>
            </a:solidFill>
          </p:spPr>
          <p:txBody>
            <a:bodyPr wrap="square" rtlCol="0">
              <a:spAutoFit/>
            </a:bodyPr>
            <a:lstStyle/>
            <a:p>
              <a:pPr marL="285750" marR="0" lvl="0" indent="-2857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rPr>
                <a:t>Identifying and responding to our children’s signs and needs in the early years builds connection</a:t>
              </a:r>
            </a:p>
          </p:txBody>
        </p:sp>
        <p:sp>
          <p:nvSpPr>
            <p:cNvPr id="6" name="TextBox 5">
              <a:extLst>
                <a:ext uri="{FF2B5EF4-FFF2-40B4-BE49-F238E27FC236}">
                  <a16:creationId xmlns:a16="http://schemas.microsoft.com/office/drawing/2014/main" id="{7746E571-6D7A-D10F-840F-28910B3E58CF}"/>
                </a:ext>
              </a:extLst>
            </p:cNvPr>
            <p:cNvSpPr txBox="1"/>
            <p:nvPr/>
          </p:nvSpPr>
          <p:spPr>
            <a:xfrm>
              <a:off x="1507518" y="4447849"/>
              <a:ext cx="6450224" cy="646331"/>
            </a:xfrm>
            <a:prstGeom prst="rect">
              <a:avLst/>
            </a:prstGeom>
            <a:solidFill>
              <a:srgbClr val="E9AAAA"/>
            </a:solidFill>
          </p:spPr>
          <p:txBody>
            <a:bodyPr wrap="square" rtlCol="0">
              <a:spAutoFit/>
            </a:bodyPr>
            <a:lstStyle/>
            <a:p>
              <a:pPr marL="285750" marR="0" lvl="0" indent="-2857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rPr>
                <a:t>Playing together and sharing activities at all ages helps build connection</a:t>
              </a:r>
            </a:p>
          </p:txBody>
        </p:sp>
        <p:sp>
          <p:nvSpPr>
            <p:cNvPr id="7" name="TextBox 6">
              <a:extLst>
                <a:ext uri="{FF2B5EF4-FFF2-40B4-BE49-F238E27FC236}">
                  <a16:creationId xmlns:a16="http://schemas.microsoft.com/office/drawing/2014/main" id="{30C187F1-C161-871E-F20F-B7ADD87C8A8A}"/>
                </a:ext>
              </a:extLst>
            </p:cNvPr>
            <p:cNvSpPr txBox="1"/>
            <p:nvPr/>
          </p:nvSpPr>
          <p:spPr>
            <a:xfrm>
              <a:off x="1507517" y="3480048"/>
              <a:ext cx="6450228" cy="646331"/>
            </a:xfrm>
            <a:prstGeom prst="rect">
              <a:avLst/>
            </a:prstGeom>
            <a:solidFill>
              <a:srgbClr val="E9AAAA">
                <a:lumMod val="20000"/>
                <a:lumOff val="80000"/>
              </a:srgbClr>
            </a:solidFill>
          </p:spPr>
          <p:txBody>
            <a:bodyPr wrap="square" rtlCol="0">
              <a:spAutoFit/>
            </a:bodyPr>
            <a:lstStyle/>
            <a:p>
              <a:pPr marL="285750" marR="0" lvl="0" indent="-2857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rPr>
                <a:t>Moments of connection happen everyday and everywhere</a:t>
              </a:r>
            </a:p>
          </p:txBody>
        </p:sp>
        <p:sp>
          <p:nvSpPr>
            <p:cNvPr id="8" name="TextBox 7">
              <a:extLst>
                <a:ext uri="{FF2B5EF4-FFF2-40B4-BE49-F238E27FC236}">
                  <a16:creationId xmlns:a16="http://schemas.microsoft.com/office/drawing/2014/main" id="{746BA6CC-DD49-0183-77FB-57DC3AF8F70E}"/>
                </a:ext>
              </a:extLst>
            </p:cNvPr>
            <p:cNvSpPr txBox="1"/>
            <p:nvPr/>
          </p:nvSpPr>
          <p:spPr>
            <a:xfrm>
              <a:off x="1507517" y="5394542"/>
              <a:ext cx="6450225" cy="923330"/>
            </a:xfrm>
            <a:prstGeom prst="rect">
              <a:avLst/>
            </a:prstGeom>
            <a:solidFill>
              <a:srgbClr val="E9AAAA">
                <a:lumMod val="20000"/>
                <a:lumOff val="80000"/>
              </a:srgbClr>
            </a:solidFill>
          </p:spPr>
          <p:txBody>
            <a:bodyPr wrap="square">
              <a:spAutoFit/>
            </a:bodyPr>
            <a:lstStyle/>
            <a:p>
              <a:pPr marL="285750" marR="0" lvl="0" indent="-2857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rPr>
                <a:t>When we show and tell our children we value them for who they are it increases their self esteem and builds connection</a:t>
              </a:r>
            </a:p>
          </p:txBody>
        </p:sp>
        <p:pic>
          <p:nvPicPr>
            <p:cNvPr id="9" name="Picture 8" descr="A black background with a black square&#10;&#10;AI-generated content may be incorrect.">
              <a:extLst>
                <a:ext uri="{FF2B5EF4-FFF2-40B4-BE49-F238E27FC236}">
                  <a16:creationId xmlns:a16="http://schemas.microsoft.com/office/drawing/2014/main" id="{94584BAB-13B0-FF24-8FEE-77928E93CE4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52360" y="2624738"/>
              <a:ext cx="436662" cy="496350"/>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12EC8AEF-47EF-D745-6E8E-240F078A3A8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62989" y="4551617"/>
              <a:ext cx="537658" cy="542563"/>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EF888D79-C5A0-9CC6-F04C-7B28A8D17D6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13314" y="5668121"/>
              <a:ext cx="621718" cy="502267"/>
            </a:xfrm>
            <a:prstGeom prst="rect">
              <a:avLst/>
            </a:prstGeom>
          </p:spPr>
        </p:pic>
        <p:pic>
          <p:nvPicPr>
            <p:cNvPr id="12" name="Picture 11" descr="A black background with a black square&#10;&#10;AI-generated content may be incorrect.">
              <a:extLst>
                <a:ext uri="{FF2B5EF4-FFF2-40B4-BE49-F238E27FC236}">
                  <a16:creationId xmlns:a16="http://schemas.microsoft.com/office/drawing/2014/main" id="{87D47F53-1B0B-46A9-E350-5C806800867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00240" y="3555038"/>
              <a:ext cx="663156" cy="496350"/>
            </a:xfrm>
            <a:prstGeom prst="rect">
              <a:avLst/>
            </a:prstGeom>
          </p:spPr>
        </p:pic>
        <p:pic>
          <p:nvPicPr>
            <p:cNvPr id="13" name="Picture 12" descr="A black background with a black square&#10;&#10;AI-generated content may be incorrect.">
              <a:extLst>
                <a:ext uri="{FF2B5EF4-FFF2-40B4-BE49-F238E27FC236}">
                  <a16:creationId xmlns:a16="http://schemas.microsoft.com/office/drawing/2014/main" id="{5F9D4A41-7631-0BE3-CEC7-11FBD0DDD97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95786" y="1828253"/>
              <a:ext cx="537997" cy="508167"/>
            </a:xfrm>
            <a:prstGeom prst="rect">
              <a:avLst/>
            </a:prstGeom>
          </p:spPr>
        </p:pic>
      </p:grpSp>
    </p:spTree>
    <p:extLst>
      <p:ext uri="{BB962C8B-B14F-4D97-AF65-F5344CB8AC3E}">
        <p14:creationId xmlns:p14="http://schemas.microsoft.com/office/powerpoint/2010/main" val="2160055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B27642-852E-98CC-462B-DE0639B28B72}"/>
              </a:ext>
            </a:extLst>
          </p:cNvPr>
          <p:cNvSpPr txBox="1">
            <a:spLocks noGrp="1"/>
          </p:cNvSpPr>
          <p:nvPr>
            <p:ph type="title"/>
          </p:nvPr>
        </p:nvSpPr>
        <p:spPr>
          <a:xfrm>
            <a:off x="128587" y="436562"/>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Ubuntu" panose="020B0504030602030204" pitchFamily="34" charset="0"/>
              </a:rPr>
              <a:t>Action Planning for Building Connection</a:t>
            </a:r>
            <a:br>
              <a:rPr lang="en-US" sz="3600" dirty="0">
                <a:latin typeface="Ubuntu" panose="020B0504030602030204" pitchFamily="34" charset="0"/>
              </a:rPr>
            </a:br>
            <a:endParaRPr lang="en-US" sz="3600" i="1" dirty="0">
              <a:latin typeface="Ubuntu" panose="020B0504030602030204" pitchFamily="34" charset="0"/>
            </a:endParaRPr>
          </a:p>
        </p:txBody>
      </p:sp>
      <p:sp>
        <p:nvSpPr>
          <p:cNvPr id="4" name="Content Placeholder 3">
            <a:extLst>
              <a:ext uri="{FF2B5EF4-FFF2-40B4-BE49-F238E27FC236}">
                <a16:creationId xmlns:a16="http://schemas.microsoft.com/office/drawing/2014/main" id="{A1DCD019-102F-BF36-10FB-786526A55DCF}"/>
              </a:ext>
            </a:extLst>
          </p:cNvPr>
          <p:cNvSpPr txBox="1">
            <a:spLocks/>
          </p:cNvSpPr>
          <p:nvPr/>
        </p:nvSpPr>
        <p:spPr>
          <a:xfrm>
            <a:off x="1397000" y="2160998"/>
            <a:ext cx="4699000" cy="4002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3600" dirty="0">
                <a:latin typeface="Ubuntu" panose="020B0504030602030204" pitchFamily="34" charset="0"/>
              </a:rPr>
              <a:t>Finding moments of connection:</a:t>
            </a:r>
            <a:endParaRPr lang="en-US" sz="3600" kern="0" dirty="0">
              <a:latin typeface="Ubuntu" panose="020B0504030602030204" pitchFamily="34" charset="0"/>
            </a:endParaRPr>
          </a:p>
          <a:p>
            <a:pPr marL="342900" indent="-342900">
              <a:spcAft>
                <a:spcPts val="600"/>
              </a:spcAft>
              <a:buFont typeface="Wingdings" panose="05000000000000000000" pitchFamily="2" charset="2"/>
              <a:buChar char="§"/>
            </a:pPr>
            <a:r>
              <a:rPr lang="en-US" sz="3600" kern="0" dirty="0">
                <a:latin typeface="Ubuntu" panose="020B0504030602030204" pitchFamily="34" charset="0"/>
              </a:rPr>
              <a:t>When can I connect with my child/children?</a:t>
            </a:r>
          </a:p>
          <a:p>
            <a:pPr marL="342900" indent="-342900">
              <a:spcAft>
                <a:spcPts val="600"/>
              </a:spcAft>
              <a:buFont typeface="Wingdings" panose="05000000000000000000" pitchFamily="2" charset="2"/>
              <a:buChar char="§"/>
            </a:pPr>
            <a:r>
              <a:rPr lang="en-US" sz="3600" dirty="0">
                <a:latin typeface="Ubuntu" panose="020B0504030602030204" pitchFamily="34" charset="0"/>
              </a:rPr>
              <a:t>What is something I can do with them?</a:t>
            </a:r>
            <a:endParaRPr lang="en-US" sz="4000" dirty="0">
              <a:latin typeface="Ubuntu" panose="020B0504030602030204" pitchFamily="34" charset="0"/>
            </a:endParaRPr>
          </a:p>
        </p:txBody>
      </p:sp>
      <p:pic>
        <p:nvPicPr>
          <p:cNvPr id="5" name="Picture 4">
            <a:extLst>
              <a:ext uri="{FF2B5EF4-FFF2-40B4-BE49-F238E27FC236}">
                <a16:creationId xmlns:a16="http://schemas.microsoft.com/office/drawing/2014/main" id="{C96AC476-DF8F-19E6-D48E-36A0454183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9575" y="1554572"/>
            <a:ext cx="4866866" cy="4866866"/>
          </a:xfrm>
          <a:prstGeom prst="rect">
            <a:avLst/>
          </a:prstGeom>
        </p:spPr>
      </p:pic>
      <p:sp>
        <p:nvSpPr>
          <p:cNvPr id="2" name="Rectangle 1">
            <a:extLst>
              <a:ext uri="{FF2B5EF4-FFF2-40B4-BE49-F238E27FC236}">
                <a16:creationId xmlns:a16="http://schemas.microsoft.com/office/drawing/2014/main" id="{E6B0C356-278A-63C5-A7B0-2327F6C82D56}"/>
              </a:ext>
            </a:extLst>
          </p:cNvPr>
          <p:cNvSpPr/>
          <p:nvPr/>
        </p:nvSpPr>
        <p:spPr bwMode="auto">
          <a:xfrm>
            <a:off x="10050011" y="6425967"/>
            <a:ext cx="1813409" cy="311316"/>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Ubuntu"/>
                <a:ea typeface="ヒラギノ角ゴ ProN W3" charset="0"/>
                <a:cs typeface="ヒラギノ角ゴ ProN W3" charset="0"/>
                <a:sym typeface="Gill Sans" charset="0"/>
              </a:rPr>
              <a:t>Workbook page </a:t>
            </a:r>
            <a:r>
              <a:rPr lang="en-US" sz="1400" dirty="0">
                <a:latin typeface="Ubuntu"/>
                <a:ea typeface="ヒラギノ角ゴ ProN W3" charset="0"/>
                <a:cs typeface="ヒラギノ角ゴ ProN W3" charset="0"/>
                <a:sym typeface="Gill Sans" charset="0"/>
              </a:rPr>
              <a:t>3</a:t>
            </a:r>
            <a:endParaRPr kumimoji="0" lang="en-US" sz="1400" b="0" i="0" u="none" strike="noStrike" cap="none" normalizeH="0" baseline="0" dirty="0">
              <a:ln>
                <a:noFill/>
              </a:ln>
              <a:effectLst/>
              <a:latin typeface="Ubuntu" panose="020B0504030602030204" pitchFamily="34"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913703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130B-8D7F-98FC-72BB-60D79985885A}"/>
              </a:ext>
            </a:extLst>
          </p:cNvPr>
          <p:cNvSpPr txBox="1">
            <a:spLocks/>
          </p:cNvSpPr>
          <p:nvPr/>
        </p:nvSpPr>
        <p:spPr bwMode="auto">
          <a:xfrm>
            <a:off x="485775" y="187277"/>
            <a:ext cx="10044113" cy="884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a:r>
              <a:rPr lang="en-US" kern="0" dirty="0">
                <a:solidFill>
                  <a:srgbClr val="000000"/>
                </a:solidFill>
                <a:latin typeface="Ubuntu" panose="020B0504030602030204" pitchFamily="34" charset="0"/>
              </a:rPr>
              <a:t>The Early Years: Child Development</a:t>
            </a:r>
          </a:p>
        </p:txBody>
      </p:sp>
      <p:grpSp>
        <p:nvGrpSpPr>
          <p:cNvPr id="8" name="Group 7">
            <a:extLst>
              <a:ext uri="{FF2B5EF4-FFF2-40B4-BE49-F238E27FC236}">
                <a16:creationId xmlns:a16="http://schemas.microsoft.com/office/drawing/2014/main" id="{DC270051-3AE9-E1BC-90DB-8547F41B725B}"/>
              </a:ext>
            </a:extLst>
          </p:cNvPr>
          <p:cNvGrpSpPr/>
          <p:nvPr/>
        </p:nvGrpSpPr>
        <p:grpSpPr>
          <a:xfrm>
            <a:off x="1320471" y="1305545"/>
            <a:ext cx="8374720" cy="4584358"/>
            <a:chOff x="392798" y="1762745"/>
            <a:chExt cx="8374720" cy="4584358"/>
          </a:xfrm>
        </p:grpSpPr>
        <p:sp>
          <p:nvSpPr>
            <p:cNvPr id="3" name="Content Placeholder 2">
              <a:extLst>
                <a:ext uri="{FF2B5EF4-FFF2-40B4-BE49-F238E27FC236}">
                  <a16:creationId xmlns:a16="http://schemas.microsoft.com/office/drawing/2014/main" id="{FB44CE01-F34C-A3BC-D7F5-A9CE8DDAFA7D}"/>
                </a:ext>
              </a:extLst>
            </p:cNvPr>
            <p:cNvSpPr txBox="1">
              <a:spLocks/>
            </p:cNvSpPr>
            <p:nvPr/>
          </p:nvSpPr>
          <p:spPr bwMode="auto">
            <a:xfrm>
              <a:off x="1668936" y="1762745"/>
              <a:ext cx="3051345" cy="4584358"/>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239713" marR="0" lvl="0" indent="-239713" algn="l" defTabSz="914400" rtl="0" eaLnBrk="1" fontAlgn="base" latinLnBrk="0" hangingPunct="1">
                <a:lnSpc>
                  <a:spcPct val="150000"/>
                </a:lnSpc>
                <a:spcBef>
                  <a:spcPts val="85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Ubuntu"/>
                  <a:sym typeface="Ubuntu" charset="0"/>
                </a:rPr>
                <a:t>The Early Years:</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Ubuntu"/>
                  <a:sym typeface="Ubuntu" charset="0"/>
                </a:rPr>
                <a:t>Attachment and bonding </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Ubuntu"/>
                  <a:sym typeface="Ubuntu" charset="0"/>
                </a:rPr>
                <a:t>Communication beginnings </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Ubuntu"/>
                  <a:sym typeface="Ubuntu" charset="0"/>
                </a:rPr>
                <a:t>Sensory exploration</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Ubuntu"/>
                  <a:sym typeface="Ubuntu" charset="0"/>
                </a:rPr>
                <a:t>Physical movement</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Ubuntu"/>
                  <a:sym typeface="Ubuntu" charset="0"/>
                </a:rPr>
                <a:t>May repeat actions or take longer to try new things</a:t>
              </a:r>
            </a:p>
            <a:p>
              <a:pPr marL="239713" marR="0" lvl="0" indent="-239713" algn="l" defTabSz="914400" rtl="0" eaLnBrk="1" fontAlgn="base" latinLnBrk="0" hangingPunct="1">
                <a:lnSpc>
                  <a:spcPct val="150000"/>
                </a:lnSpc>
                <a:spcBef>
                  <a:spcPts val="85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Ubuntu"/>
                <a:sym typeface="Ubuntu" charset="0"/>
              </a:endParaRPr>
            </a:p>
          </p:txBody>
        </p:sp>
        <p:pic>
          <p:nvPicPr>
            <p:cNvPr id="4" name="Picture 3" descr="A black background with a black square&#10;&#10;AI-generated content may be incorrect.">
              <a:extLst>
                <a:ext uri="{FF2B5EF4-FFF2-40B4-BE49-F238E27FC236}">
                  <a16:creationId xmlns:a16="http://schemas.microsoft.com/office/drawing/2014/main" id="{DD0F23B0-37A0-68DF-CA1D-1173D2BF374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4711" y="4986806"/>
              <a:ext cx="748512" cy="750832"/>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17E15879-A5BA-F865-5013-749E022D282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92798" y="3962338"/>
              <a:ext cx="916741" cy="601701"/>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2B025C4F-94C0-7907-CE48-EF91930CCA2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50550" y="2046238"/>
              <a:ext cx="442054" cy="1184062"/>
            </a:xfrm>
            <a:prstGeom prst="rect">
              <a:avLst/>
            </a:prstGeom>
          </p:spPr>
        </p:pic>
        <p:sp>
          <p:nvSpPr>
            <p:cNvPr id="7" name="Content Placeholder 2">
              <a:extLst>
                <a:ext uri="{FF2B5EF4-FFF2-40B4-BE49-F238E27FC236}">
                  <a16:creationId xmlns:a16="http://schemas.microsoft.com/office/drawing/2014/main" id="{87F904ED-648D-C7DE-6B02-4216552FBE2A}"/>
                </a:ext>
              </a:extLst>
            </p:cNvPr>
            <p:cNvSpPr txBox="1">
              <a:spLocks/>
            </p:cNvSpPr>
            <p:nvPr/>
          </p:nvSpPr>
          <p:spPr bwMode="auto">
            <a:xfrm>
              <a:off x="4868563" y="1762745"/>
              <a:ext cx="3898955" cy="4584358"/>
            </a:xfrm>
            <a:prstGeom prst="rect">
              <a:avLst/>
            </a:prstGeom>
            <a:no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r>
                <a:rPr lang="en-US" sz="1800" b="1" kern="0" dirty="0">
                  <a:solidFill>
                    <a:srgbClr val="000000"/>
                  </a:solidFill>
                  <a:latin typeface="Ubuntu"/>
                </a:rPr>
                <a:t>The Preschool Years</a:t>
              </a:r>
            </a:p>
            <a:p>
              <a:pPr marL="342900" indent="-342900">
                <a:buFont typeface="Arial" panose="020B0604020202020204" pitchFamily="34" charset="0"/>
                <a:buChar char="•"/>
              </a:pPr>
              <a:r>
                <a:rPr lang="en-US" sz="1800" kern="0" dirty="0">
                  <a:solidFill>
                    <a:srgbClr val="000000"/>
                  </a:solidFill>
                  <a:latin typeface="Ubuntu"/>
                </a:rPr>
                <a:t>More communication </a:t>
              </a:r>
            </a:p>
            <a:p>
              <a:pPr marL="342900" indent="-342900">
                <a:buFont typeface="Arial" panose="020B0604020202020204" pitchFamily="34" charset="0"/>
                <a:buChar char="•"/>
              </a:pPr>
              <a:r>
                <a:rPr lang="en-US" sz="1800" kern="0" dirty="0">
                  <a:solidFill>
                    <a:srgbClr val="000000"/>
                  </a:solidFill>
                  <a:latin typeface="Ubuntu"/>
                </a:rPr>
                <a:t>Enjoy playing more side by side or directly with others</a:t>
              </a:r>
            </a:p>
            <a:p>
              <a:pPr marL="342900" indent="-342900">
                <a:buFont typeface="Arial" panose="020B0604020202020204" pitchFamily="34" charset="0"/>
                <a:buChar char="•"/>
              </a:pPr>
              <a:r>
                <a:rPr lang="en-US" sz="1800" kern="0" dirty="0">
                  <a:solidFill>
                    <a:srgbClr val="000000"/>
                  </a:solidFill>
                  <a:latin typeface="Ubuntu"/>
                </a:rPr>
                <a:t>Learning about feelings and beginning to understand social rules  </a:t>
              </a:r>
            </a:p>
            <a:p>
              <a:pPr marL="342900" indent="-342900">
                <a:buFont typeface="Arial" panose="020B0604020202020204" pitchFamily="34" charset="0"/>
                <a:buChar char="•"/>
              </a:pPr>
              <a:r>
                <a:rPr lang="en-US" sz="1800" kern="0" dirty="0">
                  <a:solidFill>
                    <a:srgbClr val="000000"/>
                  </a:solidFill>
                  <a:latin typeface="Ubuntu"/>
                </a:rPr>
                <a:t>Eager to understand themselves, rules the world</a:t>
              </a:r>
            </a:p>
            <a:p>
              <a:pPr marL="342900" indent="-342900">
                <a:buFont typeface="Arial" panose="020B0604020202020204" pitchFamily="34" charset="0"/>
                <a:buChar char="•"/>
              </a:pPr>
              <a:r>
                <a:rPr lang="en-US" sz="1800" kern="0" dirty="0">
                  <a:solidFill>
                    <a:srgbClr val="000000"/>
                  </a:solidFill>
                  <a:latin typeface="Ubuntu"/>
                </a:rPr>
                <a:t>May seek to try things on their own, and still prefer being with familiar people</a:t>
              </a:r>
            </a:p>
            <a:p>
              <a:endParaRPr lang="en-US" sz="1800" kern="0" dirty="0">
                <a:solidFill>
                  <a:srgbClr val="000000"/>
                </a:solidFill>
                <a:latin typeface="Ubuntu"/>
              </a:endParaRPr>
            </a:p>
          </p:txBody>
        </p:sp>
      </p:grpSp>
    </p:spTree>
    <p:extLst>
      <p:ext uri="{BB962C8B-B14F-4D97-AF65-F5344CB8AC3E}">
        <p14:creationId xmlns:p14="http://schemas.microsoft.com/office/powerpoint/2010/main" val="376071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DB846-B63B-8B1C-4A91-2B32F3A91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73B02-16E2-0343-E352-2A41A849F01F}"/>
              </a:ext>
            </a:extLst>
          </p:cNvPr>
          <p:cNvSpPr txBox="1">
            <a:spLocks/>
          </p:cNvSpPr>
          <p:nvPr/>
        </p:nvSpPr>
        <p:spPr bwMode="auto">
          <a:xfrm>
            <a:off x="485775" y="187277"/>
            <a:ext cx="10044113" cy="884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3600" b="0" i="0" u="none" strike="noStrike" kern="0" cap="none" spc="-100" normalizeH="0" baseline="0" noProof="0" dirty="0">
                <a:ln>
                  <a:noFill/>
                </a:ln>
                <a:solidFill>
                  <a:srgbClr val="000000"/>
                </a:solidFill>
                <a:effectLst/>
                <a:uLnTx/>
                <a:uFillTx/>
                <a:latin typeface="Ubuntu" panose="020B0504030602030204" pitchFamily="34" charset="0"/>
                <a:ea typeface="+mj-ea"/>
                <a:cs typeface="+mj-cs"/>
                <a:sym typeface="Ubuntu Light" charset="0"/>
              </a:rPr>
              <a:t>The Primary School Years: Child Development</a:t>
            </a:r>
          </a:p>
        </p:txBody>
      </p:sp>
      <p:grpSp>
        <p:nvGrpSpPr>
          <p:cNvPr id="13" name="Group 12">
            <a:extLst>
              <a:ext uri="{FF2B5EF4-FFF2-40B4-BE49-F238E27FC236}">
                <a16:creationId xmlns:a16="http://schemas.microsoft.com/office/drawing/2014/main" id="{B9FEECB6-F007-DEFE-0935-61A73AAD85F2}"/>
              </a:ext>
            </a:extLst>
          </p:cNvPr>
          <p:cNvGrpSpPr/>
          <p:nvPr/>
        </p:nvGrpSpPr>
        <p:grpSpPr>
          <a:xfrm>
            <a:off x="1284604" y="1071562"/>
            <a:ext cx="8446454" cy="4950876"/>
            <a:chOff x="364140" y="1682866"/>
            <a:chExt cx="8446454" cy="4950876"/>
          </a:xfrm>
        </p:grpSpPr>
        <p:sp>
          <p:nvSpPr>
            <p:cNvPr id="3" name="Content Placeholder 2">
              <a:extLst>
                <a:ext uri="{FF2B5EF4-FFF2-40B4-BE49-F238E27FC236}">
                  <a16:creationId xmlns:a16="http://schemas.microsoft.com/office/drawing/2014/main" id="{71261F1C-6CC3-4F18-014A-E4CCB4F45DD1}"/>
                </a:ext>
              </a:extLst>
            </p:cNvPr>
            <p:cNvSpPr txBox="1">
              <a:spLocks/>
            </p:cNvSpPr>
            <p:nvPr/>
          </p:nvSpPr>
          <p:spPr bwMode="auto">
            <a:xfrm>
              <a:off x="1244600" y="1682866"/>
              <a:ext cx="7262091" cy="595552"/>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Ubuntu"/>
                  <a:sym typeface="Ubuntu" charset="0"/>
                </a:rPr>
                <a:t>Developing reading, writing, numeracy skills</a:t>
              </a: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pic>
          <p:nvPicPr>
            <p:cNvPr id="4" name="Picture 3" descr="A black background with a black square&#10;&#10;AI-generated content may be incorrect.">
              <a:extLst>
                <a:ext uri="{FF2B5EF4-FFF2-40B4-BE49-F238E27FC236}">
                  <a16:creationId xmlns:a16="http://schemas.microsoft.com/office/drawing/2014/main" id="{A298DF06-F270-34EB-D4F5-9BC97C8EFAA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03887" y="3818264"/>
              <a:ext cx="629077" cy="617534"/>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B3A7085C-CC38-C9B9-095B-DF37D539BD3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64140" y="1799313"/>
              <a:ext cx="629077" cy="595552"/>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84A26CD5-C7CC-138E-6CFE-7CAED143837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8479" y="4756669"/>
              <a:ext cx="705182" cy="550785"/>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17C631C1-008C-7B11-2E4C-EF7AF9589AFD}"/>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80127" y="2759312"/>
              <a:ext cx="629077" cy="639761"/>
            </a:xfrm>
            <a:prstGeom prst="rect">
              <a:avLst/>
            </a:prstGeom>
          </p:spPr>
        </p:pic>
        <p:sp>
          <p:nvSpPr>
            <p:cNvPr id="8" name="TextBox 7">
              <a:extLst>
                <a:ext uri="{FF2B5EF4-FFF2-40B4-BE49-F238E27FC236}">
                  <a16:creationId xmlns:a16="http://schemas.microsoft.com/office/drawing/2014/main" id="{05D7837C-3623-DDCE-725E-01D4FEF2097A}"/>
                </a:ext>
              </a:extLst>
            </p:cNvPr>
            <p:cNvSpPr txBox="1"/>
            <p:nvPr/>
          </p:nvSpPr>
          <p:spPr>
            <a:xfrm>
              <a:off x="619431" y="5987411"/>
              <a:ext cx="8191163" cy="646331"/>
            </a:xfrm>
            <a:prstGeom prst="rect">
              <a:avLst/>
            </a:prstGeom>
            <a:solidFill>
              <a:srgbClr val="D90B00">
                <a:lumMod val="20000"/>
                <a:lumOff val="8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Ubuntu"/>
                </a:rPr>
                <a:t>Ways of building connection change over time. Just as each child is unique, every connection is unique.</a:t>
              </a:r>
            </a:p>
          </p:txBody>
        </p:sp>
        <p:sp>
          <p:nvSpPr>
            <p:cNvPr id="9" name="Content Placeholder 2">
              <a:extLst>
                <a:ext uri="{FF2B5EF4-FFF2-40B4-BE49-F238E27FC236}">
                  <a16:creationId xmlns:a16="http://schemas.microsoft.com/office/drawing/2014/main" id="{00F532FB-6A35-09E4-D0AD-F8203C15F5F4}"/>
                </a:ext>
              </a:extLst>
            </p:cNvPr>
            <p:cNvSpPr txBox="1">
              <a:spLocks/>
            </p:cNvSpPr>
            <p:nvPr/>
          </p:nvSpPr>
          <p:spPr bwMode="auto">
            <a:xfrm>
              <a:off x="1244600" y="5032061"/>
              <a:ext cx="7262091" cy="550785"/>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Develop their own specific interests </a:t>
              </a:r>
            </a:p>
          </p:txBody>
        </p:sp>
        <p:sp>
          <p:nvSpPr>
            <p:cNvPr id="10" name="Content Placeholder 2">
              <a:extLst>
                <a:ext uri="{FF2B5EF4-FFF2-40B4-BE49-F238E27FC236}">
                  <a16:creationId xmlns:a16="http://schemas.microsoft.com/office/drawing/2014/main" id="{2BCFE579-669E-4760-D5DC-DB56432C4C0F}"/>
                </a:ext>
              </a:extLst>
            </p:cNvPr>
            <p:cNvSpPr txBox="1">
              <a:spLocks/>
            </p:cNvSpPr>
            <p:nvPr/>
          </p:nvSpPr>
          <p:spPr bwMode="auto">
            <a:xfrm>
              <a:off x="1244600" y="2495529"/>
              <a:ext cx="7262091" cy="694093"/>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Continuing to learn to express themselves in ways that work for them</a:t>
              </a:r>
            </a:p>
          </p:txBody>
        </p:sp>
        <p:sp>
          <p:nvSpPr>
            <p:cNvPr id="11" name="Content Placeholder 2">
              <a:extLst>
                <a:ext uri="{FF2B5EF4-FFF2-40B4-BE49-F238E27FC236}">
                  <a16:creationId xmlns:a16="http://schemas.microsoft.com/office/drawing/2014/main" id="{D90BD4E6-08B9-E6FF-E057-C31C95D429CE}"/>
                </a:ext>
              </a:extLst>
            </p:cNvPr>
            <p:cNvSpPr txBox="1">
              <a:spLocks/>
            </p:cNvSpPr>
            <p:nvPr/>
          </p:nvSpPr>
          <p:spPr bwMode="auto">
            <a:xfrm>
              <a:off x="1244600" y="3406734"/>
              <a:ext cx="7262091" cy="595552"/>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Starting to solve problems and thinking in new ways</a:t>
              </a:r>
            </a:p>
          </p:txBody>
        </p:sp>
        <p:sp>
          <p:nvSpPr>
            <p:cNvPr id="12" name="Content Placeholder 2">
              <a:extLst>
                <a:ext uri="{FF2B5EF4-FFF2-40B4-BE49-F238E27FC236}">
                  <a16:creationId xmlns:a16="http://schemas.microsoft.com/office/drawing/2014/main" id="{9DA7936D-247F-8A42-EFCE-887583D4FDD7}"/>
                </a:ext>
              </a:extLst>
            </p:cNvPr>
            <p:cNvSpPr txBox="1">
              <a:spLocks/>
            </p:cNvSpPr>
            <p:nvPr/>
          </p:nvSpPr>
          <p:spPr bwMode="auto">
            <a:xfrm>
              <a:off x="1244600" y="4219398"/>
              <a:ext cx="7262091" cy="595552"/>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Friendships become more important</a:t>
              </a:r>
            </a:p>
          </p:txBody>
        </p:sp>
      </p:grpSp>
    </p:spTree>
    <p:extLst>
      <p:ext uri="{BB962C8B-B14F-4D97-AF65-F5344CB8AC3E}">
        <p14:creationId xmlns:p14="http://schemas.microsoft.com/office/powerpoint/2010/main" val="2063976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3FD28-E2BA-F856-1F5B-95F3B9091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19AF9-2A00-9786-5C17-CFB3B9C21406}"/>
              </a:ext>
            </a:extLst>
          </p:cNvPr>
          <p:cNvSpPr txBox="1">
            <a:spLocks/>
          </p:cNvSpPr>
          <p:nvPr/>
        </p:nvSpPr>
        <p:spPr bwMode="auto">
          <a:xfrm>
            <a:off x="485775" y="187277"/>
            <a:ext cx="10044113" cy="884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3600" b="0" i="0" u="none" strike="noStrike" kern="0" cap="none" spc="-100" normalizeH="0" baseline="0" noProof="0" dirty="0">
                <a:ln>
                  <a:noFill/>
                </a:ln>
                <a:solidFill>
                  <a:srgbClr val="000000"/>
                </a:solidFill>
                <a:effectLst/>
                <a:uLnTx/>
                <a:uFillTx/>
                <a:latin typeface="Ubuntu" panose="020B0504030602030204" pitchFamily="34" charset="0"/>
                <a:ea typeface="+mj-ea"/>
                <a:cs typeface="+mj-cs"/>
                <a:sym typeface="Ubuntu Light" charset="0"/>
              </a:rPr>
              <a:t>The </a:t>
            </a:r>
            <a:r>
              <a:rPr lang="en-US" kern="0" dirty="0">
                <a:solidFill>
                  <a:srgbClr val="000000"/>
                </a:solidFill>
                <a:latin typeface="Ubuntu" panose="020B0504030602030204" pitchFamily="34" charset="0"/>
              </a:rPr>
              <a:t>Teenage</a:t>
            </a:r>
            <a:r>
              <a:rPr kumimoji="0" lang="en-US" sz="3600" b="0" i="0" u="none" strike="noStrike" kern="0" cap="none" spc="-100" normalizeH="0" baseline="0" noProof="0" dirty="0">
                <a:ln>
                  <a:noFill/>
                </a:ln>
                <a:solidFill>
                  <a:srgbClr val="000000"/>
                </a:solidFill>
                <a:effectLst/>
                <a:uLnTx/>
                <a:uFillTx/>
                <a:latin typeface="Ubuntu" panose="020B0504030602030204" pitchFamily="34" charset="0"/>
                <a:ea typeface="+mj-ea"/>
                <a:cs typeface="+mj-cs"/>
                <a:sym typeface="Ubuntu Light" charset="0"/>
              </a:rPr>
              <a:t>Years: Child Development</a:t>
            </a:r>
          </a:p>
        </p:txBody>
      </p:sp>
      <p:grpSp>
        <p:nvGrpSpPr>
          <p:cNvPr id="12" name="Group 11">
            <a:extLst>
              <a:ext uri="{FF2B5EF4-FFF2-40B4-BE49-F238E27FC236}">
                <a16:creationId xmlns:a16="http://schemas.microsoft.com/office/drawing/2014/main" id="{0D32F914-54BC-6201-6B6F-47023F8BB281}"/>
              </a:ext>
            </a:extLst>
          </p:cNvPr>
          <p:cNvGrpSpPr/>
          <p:nvPr/>
        </p:nvGrpSpPr>
        <p:grpSpPr>
          <a:xfrm>
            <a:off x="1406757" y="1211123"/>
            <a:ext cx="8202148" cy="4765394"/>
            <a:chOff x="608446" y="1868348"/>
            <a:chExt cx="8202148" cy="4765394"/>
          </a:xfrm>
        </p:grpSpPr>
        <p:pic>
          <p:nvPicPr>
            <p:cNvPr id="3" name="Picture 2" descr="A black background with a black square&#10;&#10;AI-generated content may be incorrect.">
              <a:extLst>
                <a:ext uri="{FF2B5EF4-FFF2-40B4-BE49-F238E27FC236}">
                  <a16:creationId xmlns:a16="http://schemas.microsoft.com/office/drawing/2014/main" id="{E9B76842-1C97-882B-F098-C126B89A109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8446" y="2018711"/>
              <a:ext cx="636154" cy="495947"/>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68269598-B464-AEC4-2E8D-72A9A539097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1099" y="4844407"/>
              <a:ext cx="528841" cy="655407"/>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85781AF8-9776-B8A4-8FC6-818E7B2A26E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08446" y="3840440"/>
              <a:ext cx="605112" cy="600611"/>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45196971-DE3E-0306-D035-F76CFFE30D2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47503" y="2780787"/>
              <a:ext cx="405380" cy="789466"/>
            </a:xfrm>
            <a:prstGeom prst="rect">
              <a:avLst/>
            </a:prstGeom>
          </p:spPr>
        </p:pic>
        <p:sp>
          <p:nvSpPr>
            <p:cNvPr id="7" name="TextBox 6">
              <a:extLst>
                <a:ext uri="{FF2B5EF4-FFF2-40B4-BE49-F238E27FC236}">
                  <a16:creationId xmlns:a16="http://schemas.microsoft.com/office/drawing/2014/main" id="{62DE1140-4E4D-DFDD-BF2C-BA0A53BD8F99}"/>
                </a:ext>
              </a:extLst>
            </p:cNvPr>
            <p:cNvSpPr txBox="1"/>
            <p:nvPr/>
          </p:nvSpPr>
          <p:spPr>
            <a:xfrm>
              <a:off x="619431" y="5987411"/>
              <a:ext cx="8191163" cy="646331"/>
            </a:xfrm>
            <a:prstGeom prst="rect">
              <a:avLst/>
            </a:prstGeom>
            <a:solidFill>
              <a:srgbClr val="D90B00">
                <a:lumMod val="20000"/>
                <a:lumOff val="8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Ubuntu"/>
                </a:rPr>
                <a:t>Ways of building connection change over time. Just as each child is unique, every connection is unique.</a:t>
              </a:r>
            </a:p>
          </p:txBody>
        </p:sp>
        <p:sp>
          <p:nvSpPr>
            <p:cNvPr id="8" name="Content Placeholder 2">
              <a:extLst>
                <a:ext uri="{FF2B5EF4-FFF2-40B4-BE49-F238E27FC236}">
                  <a16:creationId xmlns:a16="http://schemas.microsoft.com/office/drawing/2014/main" id="{397CDEAA-C447-D45B-7A22-4B69A961A759}"/>
                </a:ext>
              </a:extLst>
            </p:cNvPr>
            <p:cNvSpPr txBox="1">
              <a:spLocks/>
            </p:cNvSpPr>
            <p:nvPr/>
          </p:nvSpPr>
          <p:spPr bwMode="auto">
            <a:xfrm>
              <a:off x="1548503" y="1868348"/>
              <a:ext cx="7262091" cy="827190"/>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285750" marR="0" lvl="0" indent="-28575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Ubuntu"/>
                  <a:sym typeface="Ubuntu" charset="0"/>
                </a:rPr>
                <a:t>Growing independence with everyday tasks and social interactions</a:t>
              </a: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sp>
          <p:nvSpPr>
            <p:cNvPr id="9" name="Content Placeholder 2">
              <a:extLst>
                <a:ext uri="{FF2B5EF4-FFF2-40B4-BE49-F238E27FC236}">
                  <a16:creationId xmlns:a16="http://schemas.microsoft.com/office/drawing/2014/main" id="{4AF0610E-9166-FB34-39B3-0AB23CDB96F7}"/>
                </a:ext>
              </a:extLst>
            </p:cNvPr>
            <p:cNvSpPr txBox="1">
              <a:spLocks/>
            </p:cNvSpPr>
            <p:nvPr/>
          </p:nvSpPr>
          <p:spPr bwMode="auto">
            <a:xfrm>
              <a:off x="1548503" y="2854247"/>
              <a:ext cx="7262091" cy="827190"/>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Thinking about their feelings and their place in the world</a:t>
              </a:r>
            </a:p>
          </p:txBody>
        </p:sp>
        <p:sp>
          <p:nvSpPr>
            <p:cNvPr id="10" name="Content Placeholder 2">
              <a:extLst>
                <a:ext uri="{FF2B5EF4-FFF2-40B4-BE49-F238E27FC236}">
                  <a16:creationId xmlns:a16="http://schemas.microsoft.com/office/drawing/2014/main" id="{A6BD5871-CE7C-FF77-07A5-6EB20A9B5BBF}"/>
                </a:ext>
              </a:extLst>
            </p:cNvPr>
            <p:cNvSpPr txBox="1">
              <a:spLocks/>
            </p:cNvSpPr>
            <p:nvPr/>
          </p:nvSpPr>
          <p:spPr bwMode="auto">
            <a:xfrm>
              <a:off x="1548503" y="3840146"/>
              <a:ext cx="7262091" cy="827190"/>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Physical and emotional changes</a:t>
              </a:r>
            </a:p>
          </p:txBody>
        </p:sp>
        <p:sp>
          <p:nvSpPr>
            <p:cNvPr id="11" name="Content Placeholder 2">
              <a:extLst>
                <a:ext uri="{FF2B5EF4-FFF2-40B4-BE49-F238E27FC236}">
                  <a16:creationId xmlns:a16="http://schemas.microsoft.com/office/drawing/2014/main" id="{17386A6C-49D9-637A-3029-82DC68175914}"/>
                </a:ext>
              </a:extLst>
            </p:cNvPr>
            <p:cNvSpPr txBox="1">
              <a:spLocks/>
            </p:cNvSpPr>
            <p:nvPr/>
          </p:nvSpPr>
          <p:spPr bwMode="auto">
            <a:xfrm>
              <a:off x="1548503" y="4826046"/>
              <a:ext cx="7262091" cy="827190"/>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Care about friends, relationships and being accepted</a:t>
              </a:r>
            </a:p>
          </p:txBody>
        </p:sp>
      </p:grpSp>
    </p:spTree>
    <p:extLst>
      <p:ext uri="{BB962C8B-B14F-4D97-AF65-F5344CB8AC3E}">
        <p14:creationId xmlns:p14="http://schemas.microsoft.com/office/powerpoint/2010/main" val="398201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749C3E-5F03-7756-BD77-5FD89D505DD0}"/>
              </a:ext>
            </a:extLst>
          </p:cNvPr>
          <p:cNvGrpSpPr/>
          <p:nvPr/>
        </p:nvGrpSpPr>
        <p:grpSpPr>
          <a:xfrm>
            <a:off x="371476" y="1157288"/>
            <a:ext cx="10086974" cy="4880244"/>
            <a:chOff x="544513" y="1870152"/>
            <a:chExt cx="8293636" cy="4167379"/>
          </a:xfrm>
        </p:grpSpPr>
        <p:pic>
          <p:nvPicPr>
            <p:cNvPr id="3" name="Picture 2" descr="A black background with a black square&#10;&#10;AI-generated content may be incorrect.">
              <a:extLst>
                <a:ext uri="{FF2B5EF4-FFF2-40B4-BE49-F238E27FC236}">
                  <a16:creationId xmlns:a16="http://schemas.microsoft.com/office/drawing/2014/main" id="{F146D597-C4D8-EE32-A67E-18950F09B3E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4513" y="2103547"/>
              <a:ext cx="347565" cy="555577"/>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FD476FCA-F998-1374-2D2D-3DF00AF1B93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61171" y="3036459"/>
              <a:ext cx="350445" cy="47840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CE59D2B3-5147-43D0-7936-1EDD4CB9DE1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44513" y="4616026"/>
              <a:ext cx="472142" cy="451700"/>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9E19D6BE-BABD-D36B-2FF2-5A66C729FF4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63612" y="5445061"/>
              <a:ext cx="478032" cy="592470"/>
            </a:xfrm>
            <a:prstGeom prst="rect">
              <a:avLst/>
            </a:prstGeom>
          </p:spPr>
        </p:pic>
        <p:sp>
          <p:nvSpPr>
            <p:cNvPr id="7" name="Content Placeholder 3">
              <a:extLst>
                <a:ext uri="{FF2B5EF4-FFF2-40B4-BE49-F238E27FC236}">
                  <a16:creationId xmlns:a16="http://schemas.microsoft.com/office/drawing/2014/main" id="{93460354-FE4E-7A45-72AE-F9A96884524B}"/>
                </a:ext>
              </a:extLst>
            </p:cNvPr>
            <p:cNvSpPr txBox="1">
              <a:spLocks/>
            </p:cNvSpPr>
            <p:nvPr/>
          </p:nvSpPr>
          <p:spPr bwMode="auto">
            <a:xfrm>
              <a:off x="1171245" y="1870152"/>
              <a:ext cx="7666904" cy="787721"/>
            </a:xfrm>
            <a:prstGeom prst="rect">
              <a:avLst/>
            </a:prstGeom>
            <a:solidFill>
              <a:srgbClr val="E9AAAA">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Children develop differently, at their own pace and time – there is no single right path</a:t>
              </a:r>
            </a:p>
          </p:txBody>
        </p:sp>
        <p:sp>
          <p:nvSpPr>
            <p:cNvPr id="8" name="Content Placeholder 3">
              <a:extLst>
                <a:ext uri="{FF2B5EF4-FFF2-40B4-BE49-F238E27FC236}">
                  <a16:creationId xmlns:a16="http://schemas.microsoft.com/office/drawing/2014/main" id="{496B3A50-F85C-CD10-3AB5-AF7F80A2A20C}"/>
                </a:ext>
              </a:extLst>
            </p:cNvPr>
            <p:cNvSpPr txBox="1">
              <a:spLocks/>
            </p:cNvSpPr>
            <p:nvPr/>
          </p:nvSpPr>
          <p:spPr bwMode="auto">
            <a:xfrm>
              <a:off x="1150204" y="2846540"/>
              <a:ext cx="7650030" cy="804433"/>
            </a:xfrm>
            <a:prstGeom prst="rect">
              <a:avLst/>
            </a:prstGeom>
            <a:solidFill>
              <a:srgbClr val="E9AAAA"/>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4572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It’s not about catching up; it’s about understanding and supporting who they are</a:t>
              </a:r>
            </a:p>
          </p:txBody>
        </p:sp>
        <p:sp>
          <p:nvSpPr>
            <p:cNvPr id="9" name="Content Placeholder 3">
              <a:extLst>
                <a:ext uri="{FF2B5EF4-FFF2-40B4-BE49-F238E27FC236}">
                  <a16:creationId xmlns:a16="http://schemas.microsoft.com/office/drawing/2014/main" id="{3230AFF1-1A0C-4E22-E5F0-AF4D0649AA65}"/>
                </a:ext>
              </a:extLst>
            </p:cNvPr>
            <p:cNvSpPr txBox="1">
              <a:spLocks/>
            </p:cNvSpPr>
            <p:nvPr/>
          </p:nvSpPr>
          <p:spPr bwMode="auto">
            <a:xfrm>
              <a:off x="1150204" y="4715111"/>
              <a:ext cx="7666904" cy="446949"/>
            </a:xfrm>
            <a:prstGeom prst="rect">
              <a:avLst/>
            </a:prstGeom>
            <a:solidFill>
              <a:srgbClr val="E9AAAA"/>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4572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All children can learn</a:t>
              </a:r>
            </a:p>
          </p:txBody>
        </p:sp>
        <p:sp>
          <p:nvSpPr>
            <p:cNvPr id="10" name="Content Placeholder 3">
              <a:extLst>
                <a:ext uri="{FF2B5EF4-FFF2-40B4-BE49-F238E27FC236}">
                  <a16:creationId xmlns:a16="http://schemas.microsoft.com/office/drawing/2014/main" id="{C0A98E18-78A1-FC37-1D67-9E86B1895341}"/>
                </a:ext>
              </a:extLst>
            </p:cNvPr>
            <p:cNvSpPr txBox="1">
              <a:spLocks/>
            </p:cNvSpPr>
            <p:nvPr/>
          </p:nvSpPr>
          <p:spPr bwMode="auto">
            <a:xfrm>
              <a:off x="1122066" y="3839640"/>
              <a:ext cx="7666904" cy="592470"/>
            </a:xfrm>
            <a:prstGeom prst="rect">
              <a:avLst/>
            </a:prstGeom>
            <a:solidFill>
              <a:srgbClr val="E9AAAA">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4572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Skills build upon one another</a:t>
              </a:r>
            </a:p>
          </p:txBody>
        </p:sp>
        <p:sp>
          <p:nvSpPr>
            <p:cNvPr id="11" name="Content Placeholder 3">
              <a:extLst>
                <a:ext uri="{FF2B5EF4-FFF2-40B4-BE49-F238E27FC236}">
                  <a16:creationId xmlns:a16="http://schemas.microsoft.com/office/drawing/2014/main" id="{DA6F28D0-F702-07DE-6465-FDCFBB92B7B6}"/>
                </a:ext>
              </a:extLst>
            </p:cNvPr>
            <p:cNvSpPr txBox="1">
              <a:spLocks/>
            </p:cNvSpPr>
            <p:nvPr/>
          </p:nvSpPr>
          <p:spPr bwMode="auto">
            <a:xfrm>
              <a:off x="1059605" y="5445061"/>
              <a:ext cx="7673381" cy="592470"/>
            </a:xfrm>
            <a:prstGeom prst="rect">
              <a:avLst/>
            </a:prstGeom>
            <a:solidFill>
              <a:srgbClr val="E9AAAA">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4572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Some children may need extra support</a:t>
              </a:r>
            </a:p>
          </p:txBody>
        </p:sp>
        <p:pic>
          <p:nvPicPr>
            <p:cNvPr id="12" name="Picture 11" descr="A black background with a black square&#10;&#10;AI-generated content may be incorrect.">
              <a:extLst>
                <a:ext uri="{FF2B5EF4-FFF2-40B4-BE49-F238E27FC236}">
                  <a16:creationId xmlns:a16="http://schemas.microsoft.com/office/drawing/2014/main" id="{5675EBE8-45B3-2391-B6B4-DE669BDF7DE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63612" y="3839640"/>
              <a:ext cx="586592" cy="478402"/>
            </a:xfrm>
            <a:prstGeom prst="rect">
              <a:avLst/>
            </a:prstGeom>
          </p:spPr>
        </p:pic>
      </p:grpSp>
      <p:sp>
        <p:nvSpPr>
          <p:cNvPr id="13" name="Title 1">
            <a:extLst>
              <a:ext uri="{FF2B5EF4-FFF2-40B4-BE49-F238E27FC236}">
                <a16:creationId xmlns:a16="http://schemas.microsoft.com/office/drawing/2014/main" id="{8162ED42-4B71-0EB5-4476-77E1E42CDF81}"/>
              </a:ext>
            </a:extLst>
          </p:cNvPr>
          <p:cNvSpPr txBox="1">
            <a:spLocks/>
          </p:cNvSpPr>
          <p:nvPr/>
        </p:nvSpPr>
        <p:spPr bwMode="auto">
          <a:xfrm>
            <a:off x="2138335" y="846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l" defTabSz="914400" rtl="0" eaLnBrk="1" fontAlgn="base" latinLnBrk="0" hangingPunct="1">
              <a:lnSpc>
                <a:spcPts val="3600"/>
              </a:lnSpc>
              <a:spcBef>
                <a:spcPct val="0"/>
              </a:spcBef>
              <a:spcAft>
                <a:spcPct val="0"/>
              </a:spcAft>
              <a:buClrTx/>
              <a:buSzTx/>
              <a:buFontTx/>
              <a:buNone/>
              <a:tabLst/>
              <a:defRPr/>
            </a:pPr>
            <a:r>
              <a:rPr kumimoji="0" lang="en-US" sz="3200" b="0" i="0" u="none" strike="noStrike" kern="0" cap="none" spc="-100" normalizeH="0" baseline="0" noProof="0" dirty="0">
                <a:ln>
                  <a:noFill/>
                </a:ln>
                <a:solidFill>
                  <a:srgbClr val="000000"/>
                </a:solidFill>
                <a:effectLst/>
                <a:uLnTx/>
                <a:uFillTx/>
                <a:latin typeface="Ubuntu Light"/>
                <a:sym typeface="Ubuntu Light" charset="0"/>
              </a:rPr>
              <a:t>Things to Remember: Child Development</a:t>
            </a:r>
          </a:p>
        </p:txBody>
      </p:sp>
    </p:spTree>
    <p:extLst>
      <p:ext uri="{BB962C8B-B14F-4D97-AF65-F5344CB8AC3E}">
        <p14:creationId xmlns:p14="http://schemas.microsoft.com/office/powerpoint/2010/main" val="174814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6DD2A22-B793-990C-DB0C-F490DB759A2A}"/>
              </a:ext>
            </a:extLst>
          </p:cNvPr>
          <p:cNvGrpSpPr/>
          <p:nvPr/>
        </p:nvGrpSpPr>
        <p:grpSpPr>
          <a:xfrm>
            <a:off x="914399" y="957263"/>
            <a:ext cx="9072563" cy="5042232"/>
            <a:chOff x="371075" y="1300164"/>
            <a:chExt cx="9473013" cy="5224206"/>
          </a:xfrm>
        </p:grpSpPr>
        <p:sp>
          <p:nvSpPr>
            <p:cNvPr id="3" name="Content Placeholder 3">
              <a:extLst>
                <a:ext uri="{FF2B5EF4-FFF2-40B4-BE49-F238E27FC236}">
                  <a16:creationId xmlns:a16="http://schemas.microsoft.com/office/drawing/2014/main" id="{59CA5E6C-27BF-1DE3-A189-D0BE78E90EA9}"/>
                </a:ext>
              </a:extLst>
            </p:cNvPr>
            <p:cNvSpPr txBox="1">
              <a:spLocks/>
            </p:cNvSpPr>
            <p:nvPr/>
          </p:nvSpPr>
          <p:spPr bwMode="auto">
            <a:xfrm>
              <a:off x="5740911" y="1300164"/>
              <a:ext cx="4103177" cy="5224205"/>
            </a:xfrm>
            <a:prstGeom prst="rect">
              <a:avLst/>
            </a:prstGeom>
            <a:solidFill>
              <a:srgbClr val="333399">
                <a:lumMod val="20000"/>
                <a:lumOff val="80000"/>
              </a:srgbClr>
            </a:solidFill>
            <a:ln>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Pictures, stories, songs to understand daily activities and rules</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Help them join group games/activities</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Practice taking turns and making choices</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Build connection by responding to their movements, sounds, and emotions</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Ubuntu"/>
                <a:sym typeface="Ubuntu" charset="0"/>
              </a:endParaRPr>
            </a:p>
          </p:txBody>
        </p:sp>
        <p:pic>
          <p:nvPicPr>
            <p:cNvPr id="4" name="Picture 3" descr="A black background with a black square&#10;&#10;AI-generated content may be incorrect.">
              <a:extLst>
                <a:ext uri="{FF2B5EF4-FFF2-40B4-BE49-F238E27FC236}">
                  <a16:creationId xmlns:a16="http://schemas.microsoft.com/office/drawing/2014/main" id="{C04D4430-BAD3-E0AF-39CD-38AD98B55F6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9583" y="1697365"/>
              <a:ext cx="878458" cy="815395"/>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3F118D33-C8AF-DBA7-AD2C-CDA6BD35E2E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1075" y="4879638"/>
              <a:ext cx="878458" cy="1097803"/>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A3C34C7A-9BA9-3ADF-AFD3-5072B5505C2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03437" y="3144350"/>
              <a:ext cx="870748" cy="1103697"/>
            </a:xfrm>
            <a:prstGeom prst="rect">
              <a:avLst/>
            </a:prstGeom>
          </p:spPr>
        </p:pic>
        <p:sp>
          <p:nvSpPr>
            <p:cNvPr id="7" name="Content Placeholder 3">
              <a:extLst>
                <a:ext uri="{FF2B5EF4-FFF2-40B4-BE49-F238E27FC236}">
                  <a16:creationId xmlns:a16="http://schemas.microsoft.com/office/drawing/2014/main" id="{2E72D6AA-199B-97C1-377A-CB977BB1A64A}"/>
                </a:ext>
              </a:extLst>
            </p:cNvPr>
            <p:cNvSpPr txBox="1">
              <a:spLocks/>
            </p:cNvSpPr>
            <p:nvPr/>
          </p:nvSpPr>
          <p:spPr bwMode="auto">
            <a:xfrm>
              <a:off x="1539154" y="1300165"/>
              <a:ext cx="3880273" cy="5224205"/>
            </a:xfrm>
            <a:prstGeom prst="rect">
              <a:avLst/>
            </a:prstGeom>
            <a:solidFill>
              <a:srgbClr val="E9AAAA">
                <a:lumMod val="20000"/>
                <a:lumOff val="80000"/>
              </a:srgbClr>
            </a:solidFill>
            <a:ln>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Daily routines provide comfort and security</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Create a safe space to explore and try things repeatedly</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Help child understand and express themselves</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Playing together  </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Follow their interests</a:t>
              </a:r>
            </a:p>
          </p:txBody>
        </p:sp>
      </p:grpSp>
      <p:sp>
        <p:nvSpPr>
          <p:cNvPr id="9" name="Title 1">
            <a:extLst>
              <a:ext uri="{FF2B5EF4-FFF2-40B4-BE49-F238E27FC236}">
                <a16:creationId xmlns:a16="http://schemas.microsoft.com/office/drawing/2014/main" id="{12C3AB67-DB0A-E466-FC02-B96E408D47B3}"/>
              </a:ext>
            </a:extLst>
          </p:cNvPr>
          <p:cNvSpPr txBox="1">
            <a:spLocks/>
          </p:cNvSpPr>
          <p:nvPr/>
        </p:nvSpPr>
        <p:spPr bwMode="auto">
          <a:xfrm>
            <a:off x="357188" y="121963"/>
            <a:ext cx="10172700" cy="1378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a:r>
              <a:rPr lang="en-US" sz="3200" kern="0" dirty="0">
                <a:solidFill>
                  <a:srgbClr val="000000"/>
                </a:solidFill>
                <a:latin typeface="Ubuntu" panose="020B0504030602030204" pitchFamily="34" charset="0"/>
              </a:rPr>
              <a:t>The Early Years: Showing Care</a:t>
            </a:r>
          </a:p>
        </p:txBody>
      </p:sp>
    </p:spTree>
    <p:extLst>
      <p:ext uri="{BB962C8B-B14F-4D97-AF65-F5344CB8AC3E}">
        <p14:creationId xmlns:p14="http://schemas.microsoft.com/office/powerpoint/2010/main" val="129189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670E-A3EA-01B6-ADA3-83401499A812}"/>
              </a:ext>
            </a:extLst>
          </p:cNvPr>
          <p:cNvGrpSpPr/>
          <p:nvPr/>
        </p:nvGrpSpPr>
        <p:grpSpPr>
          <a:xfrm>
            <a:off x="742949" y="928687"/>
            <a:ext cx="9529764" cy="5036343"/>
            <a:chOff x="532484" y="1801009"/>
            <a:chExt cx="7452225" cy="4400075"/>
          </a:xfrm>
        </p:grpSpPr>
        <p:pic>
          <p:nvPicPr>
            <p:cNvPr id="3" name="Picture 2" descr="A black background with a black square&#10;&#10;AI-generated content may be incorrect.">
              <a:extLst>
                <a:ext uri="{FF2B5EF4-FFF2-40B4-BE49-F238E27FC236}">
                  <a16:creationId xmlns:a16="http://schemas.microsoft.com/office/drawing/2014/main" id="{D00BB861-BA8A-2895-640C-6F4E2344E1C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1334" y="4229610"/>
              <a:ext cx="629077" cy="617534"/>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84E0BA9F-B754-4934-3546-2C091BA5CC2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34318" y="1952423"/>
              <a:ext cx="629077" cy="595552"/>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B6E6873E-DAC5-1D98-5799-219DF852B8E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2484" y="5456567"/>
              <a:ext cx="705181" cy="550783"/>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24C3262A-6F91-D49A-DCEF-64F5A833A22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50829" y="3210093"/>
              <a:ext cx="629077" cy="639760"/>
            </a:xfrm>
            <a:prstGeom prst="rect">
              <a:avLst/>
            </a:prstGeom>
          </p:spPr>
        </p:pic>
        <p:sp>
          <p:nvSpPr>
            <p:cNvPr id="7" name="Content Placeholder 2">
              <a:extLst>
                <a:ext uri="{FF2B5EF4-FFF2-40B4-BE49-F238E27FC236}">
                  <a16:creationId xmlns:a16="http://schemas.microsoft.com/office/drawing/2014/main" id="{E13863B9-A7BE-E29B-B56A-67C64CC30ECF}"/>
                </a:ext>
              </a:extLst>
            </p:cNvPr>
            <p:cNvSpPr txBox="1">
              <a:spLocks/>
            </p:cNvSpPr>
            <p:nvPr/>
          </p:nvSpPr>
          <p:spPr bwMode="auto">
            <a:xfrm>
              <a:off x="1536682" y="1801009"/>
              <a:ext cx="6448027" cy="595552"/>
            </a:xfrm>
            <a:prstGeom prst="rect">
              <a:avLst/>
            </a:prstGeom>
            <a:solidFill>
              <a:srgbClr val="333399">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Help them learn in different ways</a:t>
              </a:r>
            </a:p>
          </p:txBody>
        </p:sp>
        <p:sp>
          <p:nvSpPr>
            <p:cNvPr id="8" name="Content Placeholder 2">
              <a:extLst>
                <a:ext uri="{FF2B5EF4-FFF2-40B4-BE49-F238E27FC236}">
                  <a16:creationId xmlns:a16="http://schemas.microsoft.com/office/drawing/2014/main" id="{FFDE9536-A0A3-FF6D-B372-F959F5E72B89}"/>
                </a:ext>
              </a:extLst>
            </p:cNvPr>
            <p:cNvSpPr txBox="1">
              <a:spLocks/>
            </p:cNvSpPr>
            <p:nvPr/>
          </p:nvSpPr>
          <p:spPr bwMode="auto">
            <a:xfrm>
              <a:off x="1536682" y="2523489"/>
              <a:ext cx="6448027" cy="500417"/>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4572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Praise their efforts rather than results</a:t>
              </a:r>
            </a:p>
          </p:txBody>
        </p:sp>
        <p:sp>
          <p:nvSpPr>
            <p:cNvPr id="9" name="Content Placeholder 2">
              <a:extLst>
                <a:ext uri="{FF2B5EF4-FFF2-40B4-BE49-F238E27FC236}">
                  <a16:creationId xmlns:a16="http://schemas.microsoft.com/office/drawing/2014/main" id="{40C577C1-B710-89B7-DA5A-F312C4F3C27E}"/>
                </a:ext>
              </a:extLst>
            </p:cNvPr>
            <p:cNvSpPr txBox="1">
              <a:spLocks/>
            </p:cNvSpPr>
            <p:nvPr/>
          </p:nvSpPr>
          <p:spPr bwMode="auto">
            <a:xfrm>
              <a:off x="1536679" y="3873314"/>
              <a:ext cx="6448027" cy="811632"/>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4572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Teach them to express themselves when they need something</a:t>
              </a:r>
            </a:p>
            <a:p>
              <a:pPr marL="342900" marR="0" lvl="0" indent="-342900" algn="l" defTabSz="457200" rtl="0" eaLnBrk="1" fontAlgn="base" latinLnBrk="0" hangingPunct="1">
                <a:lnSpc>
                  <a:spcPct val="10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sp>
          <p:nvSpPr>
            <p:cNvPr id="10" name="Content Placeholder 2">
              <a:extLst>
                <a:ext uri="{FF2B5EF4-FFF2-40B4-BE49-F238E27FC236}">
                  <a16:creationId xmlns:a16="http://schemas.microsoft.com/office/drawing/2014/main" id="{C9084D91-8FEF-239F-4963-3117EECDACE2}"/>
                </a:ext>
              </a:extLst>
            </p:cNvPr>
            <p:cNvSpPr txBox="1">
              <a:spLocks/>
            </p:cNvSpPr>
            <p:nvPr/>
          </p:nvSpPr>
          <p:spPr bwMode="auto">
            <a:xfrm>
              <a:off x="1536680" y="3150834"/>
              <a:ext cx="6448027" cy="595552"/>
            </a:xfrm>
            <a:prstGeom prst="rect">
              <a:avLst/>
            </a:prstGeom>
            <a:solidFill>
              <a:srgbClr val="333399">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4572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Build friendships through play or shared interests</a:t>
              </a:r>
            </a:p>
          </p:txBody>
        </p:sp>
        <p:sp>
          <p:nvSpPr>
            <p:cNvPr id="11" name="Content Placeholder 2">
              <a:extLst>
                <a:ext uri="{FF2B5EF4-FFF2-40B4-BE49-F238E27FC236}">
                  <a16:creationId xmlns:a16="http://schemas.microsoft.com/office/drawing/2014/main" id="{86F0228C-DC30-F101-F225-0E8A5B72BA8F}"/>
                </a:ext>
              </a:extLst>
            </p:cNvPr>
            <p:cNvSpPr txBox="1">
              <a:spLocks/>
            </p:cNvSpPr>
            <p:nvPr/>
          </p:nvSpPr>
          <p:spPr bwMode="auto">
            <a:xfrm>
              <a:off x="1536678" y="4811874"/>
              <a:ext cx="6448027" cy="811632"/>
            </a:xfrm>
            <a:prstGeom prst="rect">
              <a:avLst/>
            </a:prstGeom>
            <a:solidFill>
              <a:srgbClr val="333399">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Encourage them to complete activities of daily living on their own</a:t>
              </a:r>
            </a:p>
          </p:txBody>
        </p:sp>
        <p:sp>
          <p:nvSpPr>
            <p:cNvPr id="12" name="Content Placeholder 2">
              <a:extLst>
                <a:ext uri="{FF2B5EF4-FFF2-40B4-BE49-F238E27FC236}">
                  <a16:creationId xmlns:a16="http://schemas.microsoft.com/office/drawing/2014/main" id="{2CABB21C-9A18-4E35-9061-BE80BA7652E9}"/>
                </a:ext>
              </a:extLst>
            </p:cNvPr>
            <p:cNvSpPr txBox="1">
              <a:spLocks/>
            </p:cNvSpPr>
            <p:nvPr/>
          </p:nvSpPr>
          <p:spPr bwMode="auto">
            <a:xfrm>
              <a:off x="1536677" y="5725550"/>
              <a:ext cx="6448027" cy="475534"/>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Play and connect together through shared activities</a:t>
              </a:r>
            </a:p>
          </p:txBody>
        </p:sp>
      </p:grpSp>
      <p:sp>
        <p:nvSpPr>
          <p:cNvPr id="13" name="Title 1">
            <a:extLst>
              <a:ext uri="{FF2B5EF4-FFF2-40B4-BE49-F238E27FC236}">
                <a16:creationId xmlns:a16="http://schemas.microsoft.com/office/drawing/2014/main" id="{6D9DD9C9-49EF-3CEE-8620-FF3C9945DAE8}"/>
              </a:ext>
            </a:extLst>
          </p:cNvPr>
          <p:cNvSpPr txBox="1">
            <a:spLocks/>
          </p:cNvSpPr>
          <p:nvPr/>
        </p:nvSpPr>
        <p:spPr bwMode="auto">
          <a:xfrm>
            <a:off x="328613" y="116228"/>
            <a:ext cx="10387013" cy="662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a:r>
              <a:rPr lang="en-US" sz="3200" kern="0" dirty="0">
                <a:solidFill>
                  <a:srgbClr val="000000"/>
                </a:solidFill>
                <a:latin typeface="Ubuntu" panose="020B0504030602030204" pitchFamily="34" charset="0"/>
              </a:rPr>
              <a:t>The Primary School Years: Showing Care</a:t>
            </a:r>
          </a:p>
        </p:txBody>
      </p:sp>
    </p:spTree>
    <p:extLst>
      <p:ext uri="{BB962C8B-B14F-4D97-AF65-F5344CB8AC3E}">
        <p14:creationId xmlns:p14="http://schemas.microsoft.com/office/powerpoint/2010/main" val="440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3E5AFC-1D7B-AE51-5121-DADCC130D8C6}"/>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a:t>
            </a:r>
          </a:p>
        </p:txBody>
      </p:sp>
      <p:sp>
        <p:nvSpPr>
          <p:cNvPr id="7" name="Title 1">
            <a:extLst>
              <a:ext uri="{FF2B5EF4-FFF2-40B4-BE49-F238E27FC236}">
                <a16:creationId xmlns:a16="http://schemas.microsoft.com/office/drawing/2014/main" id="{0291BE0D-72F2-DF33-C507-3AA0F4076B24}"/>
              </a:ext>
            </a:extLst>
          </p:cNvPr>
          <p:cNvSpPr txBox="1">
            <a:spLocks/>
          </p:cNvSpPr>
          <p:nvPr/>
        </p:nvSpPr>
        <p:spPr>
          <a:xfrm>
            <a:off x="328580" y="-12429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atin typeface="Ubuntu" panose="020B0504030602030204" pitchFamily="34" charset="0"/>
              </a:rPr>
              <a:t>Introductions</a:t>
            </a:r>
          </a:p>
        </p:txBody>
      </p:sp>
      <p:pic>
        <p:nvPicPr>
          <p:cNvPr id="9" name="Picture 8" descr="A red logo with text&#10;&#10;Description automatically generated">
            <a:extLst>
              <a:ext uri="{FF2B5EF4-FFF2-40B4-BE49-F238E27FC236}">
                <a16:creationId xmlns:a16="http://schemas.microsoft.com/office/drawing/2014/main" id="{6D964C98-7B1A-3AD1-6AE2-4B077D8A97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22425" y="120717"/>
            <a:ext cx="1477474" cy="647232"/>
          </a:xfrm>
          <a:prstGeom prst="rect">
            <a:avLst/>
          </a:prstGeom>
        </p:spPr>
      </p:pic>
      <p:pic>
        <p:nvPicPr>
          <p:cNvPr id="2" name="Content Placeholder 5" descr="A black background with a black square&#10;&#10;Description automatically generated">
            <a:extLst>
              <a:ext uri="{FF2B5EF4-FFF2-40B4-BE49-F238E27FC236}">
                <a16:creationId xmlns:a16="http://schemas.microsoft.com/office/drawing/2014/main" id="{62FB8CB8-7D05-6380-B2D9-6984266BFE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78333" y="1878404"/>
            <a:ext cx="4435333" cy="4720392"/>
          </a:xfrm>
          <a:prstGeom prst="rect">
            <a:avLst/>
          </a:prstGeom>
        </p:spPr>
      </p:pic>
    </p:spTree>
    <p:extLst>
      <p:ext uri="{BB962C8B-B14F-4D97-AF65-F5344CB8AC3E}">
        <p14:creationId xmlns:p14="http://schemas.microsoft.com/office/powerpoint/2010/main" val="2229594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4793-8A6F-1E2B-03B2-169604F52534}"/>
              </a:ext>
            </a:extLst>
          </p:cNvPr>
          <p:cNvSpPr txBox="1">
            <a:spLocks/>
          </p:cNvSpPr>
          <p:nvPr/>
        </p:nvSpPr>
        <p:spPr bwMode="auto">
          <a:xfrm>
            <a:off x="414335" y="-38232"/>
            <a:ext cx="10101262" cy="96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a:r>
              <a:rPr lang="en-US" sz="3200" kern="0" dirty="0">
                <a:solidFill>
                  <a:srgbClr val="000000"/>
                </a:solidFill>
                <a:latin typeface="Ubuntu" panose="020B0504030602030204" pitchFamily="34" charset="0"/>
              </a:rPr>
              <a:t>The Teenage Years: Showing Care</a:t>
            </a:r>
          </a:p>
        </p:txBody>
      </p:sp>
      <p:grpSp>
        <p:nvGrpSpPr>
          <p:cNvPr id="3" name="Group 2">
            <a:extLst>
              <a:ext uri="{FF2B5EF4-FFF2-40B4-BE49-F238E27FC236}">
                <a16:creationId xmlns:a16="http://schemas.microsoft.com/office/drawing/2014/main" id="{F8139085-A362-0F45-0C6F-2C6C9C42AA9B}"/>
              </a:ext>
            </a:extLst>
          </p:cNvPr>
          <p:cNvGrpSpPr/>
          <p:nvPr/>
        </p:nvGrpSpPr>
        <p:grpSpPr>
          <a:xfrm>
            <a:off x="919785" y="1041111"/>
            <a:ext cx="9176088" cy="4891233"/>
            <a:chOff x="893092" y="1915639"/>
            <a:chExt cx="7357816" cy="4266378"/>
          </a:xfrm>
        </p:grpSpPr>
        <p:pic>
          <p:nvPicPr>
            <p:cNvPr id="4" name="Picture 3" descr="A black background with a black square&#10;&#10;AI-generated content may be incorrect.">
              <a:extLst>
                <a:ext uri="{FF2B5EF4-FFF2-40B4-BE49-F238E27FC236}">
                  <a16:creationId xmlns:a16="http://schemas.microsoft.com/office/drawing/2014/main" id="{264D903A-5874-1AEC-D30B-680AB4E2C9E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9197" y="1917131"/>
              <a:ext cx="712163" cy="555204"/>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A90C5447-005F-3D17-590A-27C0DEDC93C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74647" y="4261751"/>
              <a:ext cx="592028" cy="733717"/>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DC7F01BB-DE8F-48B5-14D5-39821E22A2D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10625" y="2925146"/>
              <a:ext cx="453817" cy="883794"/>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8DF51A58-9C89-BDD7-664C-A65B29F018D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93092" y="5448278"/>
              <a:ext cx="739237" cy="733739"/>
            </a:xfrm>
            <a:prstGeom prst="rect">
              <a:avLst/>
            </a:prstGeom>
          </p:spPr>
        </p:pic>
        <p:sp>
          <p:nvSpPr>
            <p:cNvPr id="8" name="Content Placeholder 2">
              <a:extLst>
                <a:ext uri="{FF2B5EF4-FFF2-40B4-BE49-F238E27FC236}">
                  <a16:creationId xmlns:a16="http://schemas.microsoft.com/office/drawing/2014/main" id="{68C32413-B6E5-387C-F152-09B7D82E964B}"/>
                </a:ext>
              </a:extLst>
            </p:cNvPr>
            <p:cNvSpPr txBox="1">
              <a:spLocks/>
            </p:cNvSpPr>
            <p:nvPr/>
          </p:nvSpPr>
          <p:spPr bwMode="auto">
            <a:xfrm>
              <a:off x="1934817" y="1915639"/>
              <a:ext cx="6316091" cy="708291"/>
            </a:xfrm>
            <a:prstGeom prst="rect">
              <a:avLst/>
            </a:prstGeom>
            <a:solidFill>
              <a:srgbClr val="333399">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Include them where possible in decisions and planning </a:t>
              </a:r>
            </a:p>
          </p:txBody>
        </p:sp>
        <p:sp>
          <p:nvSpPr>
            <p:cNvPr id="9" name="Content Placeholder 2">
              <a:extLst>
                <a:ext uri="{FF2B5EF4-FFF2-40B4-BE49-F238E27FC236}">
                  <a16:creationId xmlns:a16="http://schemas.microsoft.com/office/drawing/2014/main" id="{2F48ED73-C2BA-4A6C-C145-4164A25CEA36}"/>
                </a:ext>
              </a:extLst>
            </p:cNvPr>
            <p:cNvSpPr txBox="1">
              <a:spLocks/>
            </p:cNvSpPr>
            <p:nvPr/>
          </p:nvSpPr>
          <p:spPr bwMode="auto">
            <a:xfrm>
              <a:off x="1934815" y="3083329"/>
              <a:ext cx="6316091" cy="827192"/>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Talk about growing up, feelings, body changes, safety and relationships</a:t>
              </a:r>
            </a:p>
          </p:txBody>
        </p:sp>
        <p:sp>
          <p:nvSpPr>
            <p:cNvPr id="10" name="Content Placeholder 2">
              <a:extLst>
                <a:ext uri="{FF2B5EF4-FFF2-40B4-BE49-F238E27FC236}">
                  <a16:creationId xmlns:a16="http://schemas.microsoft.com/office/drawing/2014/main" id="{0C45EA7D-D4A8-F082-497E-509709FC5381}"/>
                </a:ext>
              </a:extLst>
            </p:cNvPr>
            <p:cNvSpPr txBox="1">
              <a:spLocks/>
            </p:cNvSpPr>
            <p:nvPr/>
          </p:nvSpPr>
          <p:spPr bwMode="auto">
            <a:xfrm>
              <a:off x="1934815" y="4369920"/>
              <a:ext cx="6316091" cy="595552"/>
            </a:xfrm>
            <a:prstGeom prst="rect">
              <a:avLst/>
            </a:prstGeom>
            <a:solidFill>
              <a:srgbClr val="333399">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Help them learn life skills</a:t>
              </a:r>
            </a:p>
          </p:txBody>
        </p:sp>
        <p:sp>
          <p:nvSpPr>
            <p:cNvPr id="11" name="Content Placeholder 2">
              <a:extLst>
                <a:ext uri="{FF2B5EF4-FFF2-40B4-BE49-F238E27FC236}">
                  <a16:creationId xmlns:a16="http://schemas.microsoft.com/office/drawing/2014/main" id="{E634697E-9C09-8818-A76E-17D1C9D3C250}"/>
                </a:ext>
              </a:extLst>
            </p:cNvPr>
            <p:cNvSpPr txBox="1">
              <a:spLocks/>
            </p:cNvSpPr>
            <p:nvPr/>
          </p:nvSpPr>
          <p:spPr bwMode="auto">
            <a:xfrm>
              <a:off x="1934815" y="5424872"/>
              <a:ext cx="6316091" cy="757145"/>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Play and connect with them doing activities they enjoy</a:t>
              </a:r>
              <a:endParaRPr kumimoji="0" lang="en-US" sz="2000" b="1" i="0" u="none" strike="noStrike" kern="0" cap="none" spc="0" normalizeH="0" baseline="0" noProof="0" dirty="0">
                <a:ln>
                  <a:noFill/>
                </a:ln>
                <a:solidFill>
                  <a:srgbClr val="000000"/>
                </a:solidFill>
                <a:effectLst/>
                <a:uLnTx/>
                <a:uFillTx/>
                <a:latin typeface="Ubuntu"/>
                <a:sym typeface="Ubuntu" charset="0"/>
              </a:endParaRPr>
            </a:p>
          </p:txBody>
        </p:sp>
      </p:grpSp>
    </p:spTree>
    <p:extLst>
      <p:ext uri="{BB962C8B-B14F-4D97-AF65-F5344CB8AC3E}">
        <p14:creationId xmlns:p14="http://schemas.microsoft.com/office/powerpoint/2010/main" val="3073209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D027-1A11-598B-0D48-D7CB27B91A22}"/>
              </a:ext>
            </a:extLst>
          </p:cNvPr>
          <p:cNvSpPr>
            <a:spLocks noGrp="1"/>
          </p:cNvSpPr>
          <p:nvPr>
            <p:ph type="title"/>
          </p:nvPr>
        </p:nvSpPr>
        <p:spPr>
          <a:xfrm>
            <a:off x="0" y="365125"/>
            <a:ext cx="11353800" cy="1177926"/>
          </a:xfrm>
        </p:spPr>
        <p:txBody>
          <a:bodyPr anchor="ctr">
            <a:normAutofit/>
          </a:bodyPr>
          <a:lstStyle/>
          <a:p>
            <a:r>
              <a:rPr kumimoji="0" lang="en-US" sz="3200" i="0" u="none" strike="noStrike" kern="0" cap="none" normalizeH="0" baseline="0" noProof="0" dirty="0">
                <a:ln>
                  <a:noFill/>
                </a:ln>
                <a:solidFill>
                  <a:srgbClr val="000000"/>
                </a:solidFill>
                <a:effectLst/>
                <a:uLnTx/>
                <a:uFillTx/>
                <a:latin typeface="Ubuntu" panose="020B0504030602030204" pitchFamily="34" charset="0"/>
                <a:sym typeface="Ubuntu Light" charset="0"/>
              </a:rPr>
              <a:t>Activity</a:t>
            </a:r>
            <a:r>
              <a:rPr kumimoji="0" lang="en-US" sz="3200" i="0" u="none" strike="noStrike" kern="0" cap="none" spc="300" normalizeH="0" baseline="0" noProof="0" dirty="0">
                <a:ln>
                  <a:noFill/>
                </a:ln>
                <a:solidFill>
                  <a:srgbClr val="000000"/>
                </a:solidFill>
                <a:effectLst/>
                <a:uLnTx/>
                <a:uFillTx/>
                <a:latin typeface="Ubuntu" panose="020B0504030602030204" pitchFamily="34" charset="0"/>
                <a:sym typeface="Ubuntu Light" charset="0"/>
              </a:rPr>
              <a:t>: Showing Care</a:t>
            </a:r>
            <a:endParaRPr lang="en-US" sz="3200" spc="300" dirty="0">
              <a:latin typeface="Ubuntu" panose="020B0504030602030204" pitchFamily="34" charset="0"/>
            </a:endParaRPr>
          </a:p>
        </p:txBody>
      </p:sp>
      <p:sp>
        <p:nvSpPr>
          <p:cNvPr id="3" name="Content Placeholder 3">
            <a:extLst>
              <a:ext uri="{FF2B5EF4-FFF2-40B4-BE49-F238E27FC236}">
                <a16:creationId xmlns:a16="http://schemas.microsoft.com/office/drawing/2014/main" id="{006DDAD3-C80C-63A4-7C4E-A07B2840D34F}"/>
              </a:ext>
            </a:extLst>
          </p:cNvPr>
          <p:cNvSpPr txBox="1">
            <a:spLocks/>
          </p:cNvSpPr>
          <p:nvPr/>
        </p:nvSpPr>
        <p:spPr bwMode="auto">
          <a:xfrm>
            <a:off x="671513" y="2344306"/>
            <a:ext cx="6286500" cy="3499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457200" marR="0" lvl="0" indent="-4572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600" b="0" i="0" u="none" strike="noStrike" kern="0" cap="none" spc="0" normalizeH="0" baseline="0" noProof="0" dirty="0">
                <a:ln>
                  <a:noFill/>
                </a:ln>
                <a:solidFill>
                  <a:srgbClr val="000000"/>
                </a:solidFill>
                <a:effectLst/>
                <a:uLnTx/>
                <a:uFillTx/>
                <a:latin typeface="Ubuntu"/>
                <a:sym typeface="Ubuntu" charset="0"/>
              </a:rPr>
              <a:t>How do you/others around you show care for children and adolescents in your home or community?</a:t>
            </a:r>
          </a:p>
          <a:p>
            <a:pPr marL="457200" marR="0" lvl="0" indent="-4572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600" b="0" i="0" u="none" strike="noStrike" kern="0" cap="none" spc="0" normalizeH="0" baseline="0" noProof="0" dirty="0">
                <a:ln>
                  <a:noFill/>
                </a:ln>
                <a:solidFill>
                  <a:srgbClr val="000000"/>
                </a:solidFill>
                <a:effectLst/>
                <a:uLnTx/>
                <a:uFillTx/>
                <a:latin typeface="Ubuntu"/>
                <a:sym typeface="Ubuntu" charset="0"/>
              </a:rPr>
              <a:t>What are some examples?</a:t>
            </a:r>
          </a:p>
          <a:p>
            <a:pPr marL="457200" marR="0" lvl="0" indent="-4572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600" b="0" i="0" u="none" strike="noStrike" kern="0" cap="none" spc="0" normalizeH="0" baseline="0" noProof="0" dirty="0">
                <a:ln>
                  <a:noFill/>
                </a:ln>
                <a:solidFill>
                  <a:srgbClr val="000000"/>
                </a:solidFill>
                <a:effectLst/>
                <a:uLnTx/>
                <a:uFillTx/>
                <a:latin typeface="Ubuntu"/>
                <a:sym typeface="Ubuntu" charset="0"/>
              </a:rPr>
              <a:t>Can you think of 1 example of showing care that is non-verbal?</a:t>
            </a:r>
          </a:p>
        </p:txBody>
      </p:sp>
      <p:pic>
        <p:nvPicPr>
          <p:cNvPr id="4" name="Picture 3" descr="A yellow and orange chat bubbles&#10;&#10;AI-generated content may be incorrect.">
            <a:extLst>
              <a:ext uri="{FF2B5EF4-FFF2-40B4-BE49-F238E27FC236}">
                <a16:creationId xmlns:a16="http://schemas.microsoft.com/office/drawing/2014/main" id="{59D6415E-C69D-18DE-F4B0-5C480D152C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8013" y="1543051"/>
            <a:ext cx="4845258" cy="4845258"/>
          </a:xfrm>
          <a:prstGeom prst="rect">
            <a:avLst/>
          </a:prstGeom>
        </p:spPr>
      </p:pic>
      <p:sp>
        <p:nvSpPr>
          <p:cNvPr id="5" name="Rectangle 4">
            <a:extLst>
              <a:ext uri="{FF2B5EF4-FFF2-40B4-BE49-F238E27FC236}">
                <a16:creationId xmlns:a16="http://schemas.microsoft.com/office/drawing/2014/main" id="{8559B133-C426-38C6-561A-3C9916F924CA}"/>
              </a:ext>
            </a:extLst>
          </p:cNvPr>
          <p:cNvSpPr/>
          <p:nvPr/>
        </p:nvSpPr>
        <p:spPr bwMode="auto">
          <a:xfrm>
            <a:off x="10050011" y="6425967"/>
            <a:ext cx="1813409" cy="311316"/>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Ubuntu"/>
                <a:ea typeface="ヒラギノ角ゴ ProN W3" charset="0"/>
                <a:cs typeface="ヒラギノ角ゴ ProN W3" charset="0"/>
                <a:sym typeface="Gill Sans" charset="0"/>
              </a:rPr>
              <a:t>Workbook page 3</a:t>
            </a:r>
            <a:endParaRPr kumimoji="0" lang="en-US" sz="1400" b="0" i="0" u="none" strike="noStrike" cap="none" normalizeH="0" baseline="0" dirty="0">
              <a:ln>
                <a:noFill/>
              </a:ln>
              <a:effectLst/>
              <a:latin typeface="Ubuntu" panose="020B0504030602030204" pitchFamily="34"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4292429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0660-59E0-078B-023E-4202C03F003B}"/>
              </a:ext>
            </a:extLst>
          </p:cNvPr>
          <p:cNvSpPr txBox="1">
            <a:spLocks/>
          </p:cNvSpPr>
          <p:nvPr/>
        </p:nvSpPr>
        <p:spPr bwMode="auto">
          <a:xfrm>
            <a:off x="114300" y="357188"/>
            <a:ext cx="9958388" cy="1314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kern="0" spc="0" dirty="0">
                <a:solidFill>
                  <a:srgbClr val="000000"/>
                </a:solidFill>
                <a:latin typeface="Ubuntu" panose="020B0504030602030204" pitchFamily="34" charset="0"/>
                <a:ea typeface="+mn-ea"/>
                <a:cs typeface="+mn-cs"/>
              </a:rPr>
              <a:t>Self Care for Parent &amp; Caregivers</a:t>
            </a:r>
            <a:endParaRPr kumimoji="0" lang="en-US" sz="3200" b="0" i="0" u="none" strike="noStrike" kern="0" cap="none" spc="0" normalizeH="0" baseline="0" noProof="0" dirty="0">
              <a:ln>
                <a:noFill/>
              </a:ln>
              <a:solidFill>
                <a:srgbClr val="000000"/>
              </a:solidFill>
              <a:effectLst/>
              <a:uLnTx/>
              <a:uFillTx/>
              <a:latin typeface="Ubuntu" panose="020B0504030602030204" pitchFamily="34" charset="0"/>
              <a:ea typeface="+mn-ea"/>
              <a:cs typeface="+mn-cs"/>
            </a:endParaRPr>
          </a:p>
        </p:txBody>
      </p:sp>
      <p:sp>
        <p:nvSpPr>
          <p:cNvPr id="3" name="Content Placeholder 3">
            <a:extLst>
              <a:ext uri="{FF2B5EF4-FFF2-40B4-BE49-F238E27FC236}">
                <a16:creationId xmlns:a16="http://schemas.microsoft.com/office/drawing/2014/main" id="{D9CF988F-0FE1-747F-0D75-1F2AA5CC3328}"/>
              </a:ext>
            </a:extLst>
          </p:cNvPr>
          <p:cNvSpPr txBox="1">
            <a:spLocks/>
          </p:cNvSpPr>
          <p:nvPr/>
        </p:nvSpPr>
        <p:spPr bwMode="auto">
          <a:xfrm>
            <a:off x="608809" y="2132539"/>
            <a:ext cx="4884736" cy="3200399"/>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Caregiving is filled with wonderful moments of shared play and connection</a:t>
            </a:r>
          </a:p>
          <a:p>
            <a:pPr marL="342900" marR="0" lvl="0" indent="-342900" algn="l" defTabSz="914400" rtl="0" eaLnBrk="1" fontAlgn="base" latinLnBrk="0" hangingPunct="1">
              <a:lnSpc>
                <a:spcPct val="110000"/>
              </a:lnSpc>
              <a:spcBef>
                <a:spcPts val="85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Caregiving also has challenging moments</a:t>
            </a:r>
          </a:p>
          <a:p>
            <a:pPr marL="342900" marR="0" lvl="0" indent="-342900" algn="l" defTabSz="914400" rtl="0" eaLnBrk="1" fontAlgn="base" latinLnBrk="0" hangingPunct="1">
              <a:lnSpc>
                <a:spcPct val="110000"/>
              </a:lnSpc>
              <a:spcBef>
                <a:spcPts val="85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Caring for a child with intellectual or developmental disability can be challenging</a:t>
            </a:r>
          </a:p>
          <a:p>
            <a:pPr marL="0" marR="0" lvl="0" indent="0" algn="l" defTabSz="914400" rtl="0" eaLnBrk="1" fontAlgn="base" latinLnBrk="0" hangingPunct="1">
              <a:lnSpc>
                <a:spcPct val="110000"/>
              </a:lnSpc>
              <a:spcBef>
                <a:spcPts val="85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10000"/>
              </a:lnSpc>
              <a:spcBef>
                <a:spcPts val="85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10000"/>
              </a:lnSpc>
              <a:spcBef>
                <a:spcPts val="85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10000"/>
              </a:lnSpc>
              <a:spcBef>
                <a:spcPts val="85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sp>
        <p:nvSpPr>
          <p:cNvPr id="4" name="Content Placeholder 3">
            <a:extLst>
              <a:ext uri="{FF2B5EF4-FFF2-40B4-BE49-F238E27FC236}">
                <a16:creationId xmlns:a16="http://schemas.microsoft.com/office/drawing/2014/main" id="{95C803FC-D0B6-D36C-334F-A82C73923B35}"/>
              </a:ext>
            </a:extLst>
          </p:cNvPr>
          <p:cNvSpPr txBox="1">
            <a:spLocks/>
          </p:cNvSpPr>
          <p:nvPr/>
        </p:nvSpPr>
        <p:spPr bwMode="auto">
          <a:xfrm>
            <a:off x="544514" y="5429249"/>
            <a:ext cx="10072688" cy="1209969"/>
          </a:xfrm>
          <a:prstGeom prst="rect">
            <a:avLst/>
          </a:prstGeom>
          <a:solidFill>
            <a:srgbClr val="E9AAAA"/>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When we care for ourselves first, </a:t>
            </a:r>
          </a:p>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we are better able to care for others</a:t>
            </a:r>
          </a:p>
          <a:p>
            <a:pPr marL="342900" marR="0" lvl="0" indent="-342900" algn="ctr"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ctr"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ctr"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p:txBody>
      </p:sp>
      <p:pic>
        <p:nvPicPr>
          <p:cNvPr id="6" name="Picture 5" descr="A person and child sitting in a park&#10;&#10;AI-generated content may be incorrect.">
            <a:extLst>
              <a:ext uri="{FF2B5EF4-FFF2-40B4-BE49-F238E27FC236}">
                <a16:creationId xmlns:a16="http://schemas.microsoft.com/office/drawing/2014/main" id="{DA6D6B74-9004-5B06-1378-15F20CCC70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5153" y="2104492"/>
            <a:ext cx="4884736" cy="3256491"/>
          </a:xfrm>
          <a:prstGeom prst="rect">
            <a:avLst/>
          </a:prstGeom>
        </p:spPr>
      </p:pic>
    </p:spTree>
    <p:extLst>
      <p:ext uri="{BB962C8B-B14F-4D97-AF65-F5344CB8AC3E}">
        <p14:creationId xmlns:p14="http://schemas.microsoft.com/office/powerpoint/2010/main" val="1879979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tering a plant&#10;&#10;AI-generated content may be incorrect.">
            <a:extLst>
              <a:ext uri="{FF2B5EF4-FFF2-40B4-BE49-F238E27FC236}">
                <a16:creationId xmlns:a16="http://schemas.microsoft.com/office/drawing/2014/main" id="{641ACD75-E3DF-4609-1FB3-FA5DE37D9E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562" y="1014414"/>
            <a:ext cx="3348037" cy="5022054"/>
          </a:xfrm>
          <a:prstGeom prst="rect">
            <a:avLst/>
          </a:prstGeom>
        </p:spPr>
      </p:pic>
      <p:sp>
        <p:nvSpPr>
          <p:cNvPr id="4" name="Title 1">
            <a:extLst>
              <a:ext uri="{FF2B5EF4-FFF2-40B4-BE49-F238E27FC236}">
                <a16:creationId xmlns:a16="http://schemas.microsoft.com/office/drawing/2014/main" id="{8794F515-3781-CE55-B7FB-FB0CECD87901}"/>
              </a:ext>
            </a:extLst>
          </p:cNvPr>
          <p:cNvSpPr txBox="1">
            <a:spLocks/>
          </p:cNvSpPr>
          <p:nvPr/>
        </p:nvSpPr>
        <p:spPr bwMode="auto">
          <a:xfrm>
            <a:off x="309563" y="91784"/>
            <a:ext cx="10206037" cy="936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normAutofit/>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3600" b="0" i="0" u="none" strike="noStrike" kern="0" cap="none" spc="-100" normalizeH="0" baseline="0" noProof="0">
                <a:ln>
                  <a:noFill/>
                </a:ln>
                <a:solidFill>
                  <a:srgbClr val="000000"/>
                </a:solidFill>
                <a:effectLst/>
                <a:uLnTx/>
                <a:uFillTx/>
                <a:latin typeface="Ubuntu Light"/>
                <a:sym typeface="Ubuntu Light" charset="0"/>
              </a:rPr>
              <a:t>Check Your Self-Care Energy Level</a:t>
            </a:r>
            <a:endParaRPr kumimoji="0" lang="en-US" sz="3600" b="0" i="0" u="none" strike="noStrike" kern="0" cap="none" spc="-100" normalizeH="0" baseline="0" noProof="0" dirty="0">
              <a:ln>
                <a:noFill/>
              </a:ln>
              <a:solidFill>
                <a:srgbClr val="000000"/>
              </a:solidFill>
              <a:effectLst/>
              <a:uLnTx/>
              <a:uFillTx/>
              <a:latin typeface="Ubuntu Light" panose="020B0304030602030204" pitchFamily="34" charset="0"/>
              <a:sym typeface="Ubuntu Light" charset="0"/>
            </a:endParaRPr>
          </a:p>
        </p:txBody>
      </p:sp>
      <p:sp>
        <p:nvSpPr>
          <p:cNvPr id="5" name="Content Placeholder 9">
            <a:extLst>
              <a:ext uri="{FF2B5EF4-FFF2-40B4-BE49-F238E27FC236}">
                <a16:creationId xmlns:a16="http://schemas.microsoft.com/office/drawing/2014/main" id="{7571C132-E9F4-8246-381E-D92FB6F00A3E}"/>
              </a:ext>
            </a:extLst>
          </p:cNvPr>
          <p:cNvSpPr txBox="1">
            <a:spLocks/>
          </p:cNvSpPr>
          <p:nvPr/>
        </p:nvSpPr>
        <p:spPr>
          <a:xfrm>
            <a:off x="3955255" y="1574654"/>
            <a:ext cx="6186487" cy="26574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dirty="0">
                <a:solidFill>
                  <a:srgbClr val="000000"/>
                </a:solidFill>
                <a:latin typeface="Ubuntu" panose="020B0504030602030204" pitchFamily="34" charset="0"/>
              </a:rPr>
              <a:t>Check your self-care energy</a:t>
            </a:r>
          </a:p>
          <a:p>
            <a:pPr marL="0" indent="0">
              <a:lnSpc>
                <a:spcPct val="100000"/>
              </a:lnSpc>
              <a:spcBef>
                <a:spcPts val="0"/>
              </a:spcBef>
              <a:buFont typeface="Arial" panose="020B0604020202020204" pitchFamily="34" charset="0"/>
              <a:buNone/>
            </a:pPr>
            <a:endParaRPr lang="en-US" sz="2400" b="1" dirty="0">
              <a:solidFill>
                <a:srgbClr val="000000"/>
              </a:solidFill>
              <a:latin typeface="Ubuntu" panose="020B0504030602030204" pitchFamily="34" charset="0"/>
            </a:endParaRPr>
          </a:p>
          <a:p>
            <a:pPr>
              <a:lnSpc>
                <a:spcPct val="100000"/>
              </a:lnSpc>
              <a:spcBef>
                <a:spcPts val="0"/>
              </a:spcBef>
            </a:pPr>
            <a:r>
              <a:rPr lang="en-US" sz="2400" dirty="0">
                <a:solidFill>
                  <a:srgbClr val="000000"/>
                </a:solidFill>
                <a:latin typeface="Ubuntu" panose="020B0504030602030204" pitchFamily="34" charset="0"/>
              </a:rPr>
              <a:t>A healthy tree can support many birds, provide fruit and shelter.</a:t>
            </a:r>
          </a:p>
          <a:p>
            <a:pPr>
              <a:lnSpc>
                <a:spcPct val="100000"/>
              </a:lnSpc>
              <a:spcBef>
                <a:spcPts val="0"/>
              </a:spcBef>
            </a:pPr>
            <a:endParaRPr lang="en-US" sz="2400" dirty="0">
              <a:solidFill>
                <a:srgbClr val="000000"/>
              </a:solidFill>
              <a:latin typeface="Ubuntu" panose="020B0504030602030204" pitchFamily="34" charset="0"/>
            </a:endParaRPr>
          </a:p>
          <a:p>
            <a:pPr>
              <a:lnSpc>
                <a:spcPct val="100000"/>
              </a:lnSpc>
              <a:spcBef>
                <a:spcPts val="0"/>
              </a:spcBef>
            </a:pPr>
            <a:r>
              <a:rPr lang="en-US" sz="2400" dirty="0">
                <a:solidFill>
                  <a:srgbClr val="000000"/>
                </a:solidFill>
                <a:latin typeface="Ubuntu" panose="020B0504030602030204" pitchFamily="34" charset="0"/>
              </a:rPr>
              <a:t>A withered tree helps no one. </a:t>
            </a:r>
          </a:p>
          <a:p>
            <a:endParaRPr lang="en-US" sz="2200" dirty="0">
              <a:solidFill>
                <a:srgbClr val="000000"/>
              </a:solidFill>
              <a:latin typeface="Ubuntu" panose="020B0504030602030204" pitchFamily="34" charset="0"/>
            </a:endParaRPr>
          </a:p>
        </p:txBody>
      </p:sp>
      <p:sp>
        <p:nvSpPr>
          <p:cNvPr id="6" name="Content Placeholder 2">
            <a:extLst>
              <a:ext uri="{FF2B5EF4-FFF2-40B4-BE49-F238E27FC236}">
                <a16:creationId xmlns:a16="http://schemas.microsoft.com/office/drawing/2014/main" id="{1DB00A70-FBA4-2D50-8F30-F2A4A1A26041}"/>
              </a:ext>
            </a:extLst>
          </p:cNvPr>
          <p:cNvSpPr txBox="1">
            <a:spLocks/>
          </p:cNvSpPr>
          <p:nvPr/>
        </p:nvSpPr>
        <p:spPr>
          <a:xfrm>
            <a:off x="3955256" y="4778084"/>
            <a:ext cx="6186487" cy="936916"/>
          </a:xfrm>
          <a:prstGeom prst="rect">
            <a:avLst/>
          </a:prstGeom>
          <a:solidFill>
            <a:schemeClr val="bg1">
              <a:lumMod val="95000"/>
            </a:schemeClr>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latin typeface="Ubuntu" panose="020B0504030602030204" pitchFamily="34" charset="0"/>
              </a:rPr>
              <a:t>We cannot care for others if we have nothing to give</a:t>
            </a:r>
          </a:p>
        </p:txBody>
      </p:sp>
    </p:spTree>
    <p:extLst>
      <p:ext uri="{BB962C8B-B14F-4D97-AF65-F5344CB8AC3E}">
        <p14:creationId xmlns:p14="http://schemas.microsoft.com/office/powerpoint/2010/main" val="281010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503E9F-A767-C977-9683-153945A103D2}"/>
              </a:ext>
            </a:extLst>
          </p:cNvPr>
          <p:cNvSpPr>
            <a:spLocks noGrp="1"/>
          </p:cNvSpPr>
          <p:nvPr>
            <p:ph type="title"/>
          </p:nvPr>
        </p:nvSpPr>
        <p:spPr>
          <a:xfrm>
            <a:off x="114300" y="365125"/>
            <a:ext cx="7658100" cy="1325563"/>
          </a:xfrm>
        </p:spPr>
        <p:txBody>
          <a:bodyPr anchor="ctr">
            <a:normAutofit/>
          </a:bodyPr>
          <a:lstStyle/>
          <a:p>
            <a:r>
              <a:rPr lang="en-US" sz="4000" dirty="0"/>
              <a:t>Reflection: Nourishing Your Tree</a:t>
            </a:r>
          </a:p>
        </p:txBody>
      </p:sp>
      <p:sp>
        <p:nvSpPr>
          <p:cNvPr id="4" name="Content Placeholder 3">
            <a:extLst>
              <a:ext uri="{FF2B5EF4-FFF2-40B4-BE49-F238E27FC236}">
                <a16:creationId xmlns:a16="http://schemas.microsoft.com/office/drawing/2014/main" id="{69023CF8-0534-931E-D4C6-64E2328617F5}"/>
              </a:ext>
            </a:extLst>
          </p:cNvPr>
          <p:cNvSpPr txBox="1">
            <a:spLocks/>
          </p:cNvSpPr>
          <p:nvPr/>
        </p:nvSpPr>
        <p:spPr bwMode="auto">
          <a:xfrm>
            <a:off x="114300" y="2128837"/>
            <a:ext cx="7658100" cy="436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Wingdings" panose="05000000000000000000" pitchFamily="2" charset="2"/>
              <a:buChar char="§"/>
              <a:tabLst/>
              <a:defRPr/>
            </a:pPr>
            <a:r>
              <a:rPr kumimoji="0" lang="en-US" sz="3200" b="0" i="0" u="none" strike="noStrike" kern="0" cap="none" spc="0" normalizeH="0" baseline="0" noProof="0" dirty="0">
                <a:ln>
                  <a:noFill/>
                </a:ln>
                <a:solidFill>
                  <a:prstClr val="black"/>
                </a:solidFill>
                <a:effectLst/>
                <a:uLnTx/>
                <a:uFillTx/>
                <a:latin typeface="Calibri" panose="020F0502020204030204"/>
                <a:sym typeface="Ubuntu" charset="0"/>
              </a:rPr>
              <a:t>Identify 1 self care strategy to try the next month to “nourish your tree”.</a:t>
            </a:r>
          </a:p>
          <a:p>
            <a:pPr marL="387350" marR="0" lvl="1" indent="-342900" algn="l" defTabSz="914400" rtl="0" eaLnBrk="1" fontAlgn="base" latinLnBrk="0" hangingPunct="1">
              <a:lnSpc>
                <a:spcPct val="110000"/>
              </a:lnSpc>
              <a:spcBef>
                <a:spcPts val="850"/>
              </a:spcBef>
              <a:spcAft>
                <a:spcPct val="0"/>
              </a:spcAft>
              <a:buClr>
                <a:srgbClr val="FF0000"/>
              </a:buClr>
              <a:buSzPct val="80000"/>
              <a:buFont typeface="Wingdings" panose="05000000000000000000" pitchFamily="2"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sym typeface="Ubuntu Light" charset="0"/>
              </a:rPr>
              <a:t>What will you do?</a:t>
            </a:r>
          </a:p>
          <a:p>
            <a:pPr marL="387350" marR="0" lvl="1" indent="-342900" algn="l" defTabSz="914400" rtl="0" eaLnBrk="1" fontAlgn="base" latinLnBrk="0" hangingPunct="1">
              <a:lnSpc>
                <a:spcPct val="110000"/>
              </a:lnSpc>
              <a:spcBef>
                <a:spcPts val="850"/>
              </a:spcBef>
              <a:spcAft>
                <a:spcPct val="0"/>
              </a:spcAft>
              <a:buClr>
                <a:srgbClr val="FF0000"/>
              </a:buClr>
              <a:buSzPct val="80000"/>
              <a:buFont typeface="Wingdings" panose="05000000000000000000" pitchFamily="2"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sym typeface="Ubuntu Light" charset="0"/>
              </a:rPr>
              <a:t>When will you do it?</a:t>
            </a:r>
          </a:p>
          <a:p>
            <a:pPr marL="387350" marR="0" lvl="1" indent="-342900" algn="l" defTabSz="914400" rtl="0" eaLnBrk="1" fontAlgn="base" latinLnBrk="0" hangingPunct="1">
              <a:lnSpc>
                <a:spcPct val="110000"/>
              </a:lnSpc>
              <a:spcBef>
                <a:spcPts val="850"/>
              </a:spcBef>
              <a:spcAft>
                <a:spcPct val="0"/>
              </a:spcAft>
              <a:buClr>
                <a:srgbClr val="FF0000"/>
              </a:buClr>
              <a:buSzPct val="80000"/>
              <a:buFont typeface="Wingdings" panose="05000000000000000000" pitchFamily="2"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sym typeface="Ubuntu Light" charset="0"/>
              </a:rPr>
              <a:t>How will you make yourself available for it?</a:t>
            </a:r>
          </a:p>
          <a:p>
            <a:pPr marL="387350" marR="0" lvl="1" indent="-342900" algn="l" defTabSz="914400" rtl="0" eaLnBrk="1" fontAlgn="base" latinLnBrk="0" hangingPunct="1">
              <a:lnSpc>
                <a:spcPct val="110000"/>
              </a:lnSpc>
              <a:spcBef>
                <a:spcPts val="850"/>
              </a:spcBef>
              <a:spcAft>
                <a:spcPct val="0"/>
              </a:spcAft>
              <a:buClr>
                <a:srgbClr val="FF0000"/>
              </a:buClr>
              <a:buSzPct val="80000"/>
              <a:buFont typeface="Wingdings" panose="05000000000000000000" pitchFamily="2"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sym typeface="Ubuntu Light" charset="0"/>
              </a:rPr>
              <a:t>Who can you share this with to support and encourage you?</a:t>
            </a:r>
            <a:endParaRPr kumimoji="0" lang="en-US" sz="2800" b="0" i="0" u="none" strike="noStrike" kern="0" cap="none" spc="0" normalizeH="0" baseline="0" noProof="0" dirty="0">
              <a:ln>
                <a:noFill/>
              </a:ln>
              <a:solidFill>
                <a:srgbClr val="4F5146"/>
              </a:solidFill>
              <a:effectLst/>
              <a:uLnTx/>
              <a:uFillTx/>
              <a:latin typeface="Ubuntu Light"/>
              <a:sym typeface="Ubuntu Light" charset="0"/>
            </a:endParaRPr>
          </a:p>
          <a:p>
            <a:pPr marL="342900" marR="0" lvl="0" indent="-342900" algn="l" defTabSz="914400" rtl="0" eaLnBrk="1" fontAlgn="base" latinLnBrk="0" hangingPunct="1">
              <a:lnSpc>
                <a:spcPct val="110000"/>
              </a:lnSpc>
              <a:spcBef>
                <a:spcPts val="850"/>
              </a:spcBef>
              <a:spcAft>
                <a:spcPct val="0"/>
              </a:spcAft>
              <a:buClrTx/>
              <a:buSzTx/>
              <a:buFont typeface="Wingdings" panose="05000000000000000000" pitchFamily="2" charset="2"/>
              <a:buChar char="§"/>
              <a:tabLst/>
              <a:defRPr/>
            </a:pPr>
            <a:endParaRPr kumimoji="0" lang="en-US" sz="3200" b="0" i="0" u="none" strike="noStrike" kern="0" cap="none" spc="0" normalizeH="0" baseline="0" noProof="0" dirty="0">
              <a:ln>
                <a:noFill/>
              </a:ln>
              <a:solidFill>
                <a:srgbClr val="000000"/>
              </a:solidFill>
              <a:effectLst/>
              <a:uLnTx/>
              <a:uFillTx/>
              <a:latin typeface="Ubuntu"/>
              <a:sym typeface="Ubuntu" charset="0"/>
            </a:endParaRPr>
          </a:p>
        </p:txBody>
      </p:sp>
      <p:pic>
        <p:nvPicPr>
          <p:cNvPr id="6" name="Picture 5" descr="A purple flower in a pot&#10;&#10;AI-generated content may be incorrect.">
            <a:extLst>
              <a:ext uri="{FF2B5EF4-FFF2-40B4-BE49-F238E27FC236}">
                <a16:creationId xmlns:a16="http://schemas.microsoft.com/office/drawing/2014/main" id="{40B98A97-74FD-473B-FC02-AACEB70CAED5}"/>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8076703" y="588962"/>
            <a:ext cx="3786717" cy="5680075"/>
          </a:xfrm>
          <a:prstGeom prst="rect">
            <a:avLst/>
          </a:prstGeom>
        </p:spPr>
      </p:pic>
      <p:sp>
        <p:nvSpPr>
          <p:cNvPr id="2" name="Rectangle 1">
            <a:extLst>
              <a:ext uri="{FF2B5EF4-FFF2-40B4-BE49-F238E27FC236}">
                <a16:creationId xmlns:a16="http://schemas.microsoft.com/office/drawing/2014/main" id="{18B65C2B-AFFC-9939-67CF-044E46C27A1E}"/>
              </a:ext>
            </a:extLst>
          </p:cNvPr>
          <p:cNvSpPr/>
          <p:nvPr/>
        </p:nvSpPr>
        <p:spPr bwMode="auto">
          <a:xfrm>
            <a:off x="10050011" y="6425967"/>
            <a:ext cx="1813409" cy="311316"/>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Ubuntu"/>
                <a:ea typeface="ヒラギノ角ゴ ProN W3" charset="0"/>
                <a:cs typeface="ヒラギノ角ゴ ProN W3" charset="0"/>
                <a:sym typeface="Gill Sans" charset="0"/>
              </a:rPr>
              <a:t>Workbook page 4</a:t>
            </a:r>
            <a:endParaRPr kumimoji="0" lang="en-US" sz="1400" b="0" i="0" u="none" strike="noStrike" cap="none" normalizeH="0" baseline="0" dirty="0">
              <a:ln>
                <a:noFill/>
              </a:ln>
              <a:effectLst/>
              <a:latin typeface="Ubuntu" panose="020B0504030602030204" pitchFamily="34"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795408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11D8FF-5076-F25D-CC1F-534A9A0F646A}"/>
              </a:ext>
            </a:extLst>
          </p:cNvPr>
          <p:cNvSpPr txBox="1">
            <a:spLocks noGrp="1"/>
          </p:cNvSpPr>
          <p:nvPr>
            <p:ph type="title"/>
          </p:nvPr>
        </p:nvSpPr>
        <p:spPr bwMode="auto">
          <a:xfrm>
            <a:off x="242888" y="365125"/>
            <a:ext cx="11110912"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normAutofit/>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defTabSz="914400"/>
            <a:r>
              <a:rPr lang="en-US" sz="4000" kern="0" dirty="0">
                <a:latin typeface="Ubuntu" panose="020B0504030602030204" pitchFamily="34" charset="0"/>
              </a:rPr>
              <a:t>Reflection: Challenging Behavior</a:t>
            </a:r>
          </a:p>
        </p:txBody>
      </p:sp>
      <p:sp>
        <p:nvSpPr>
          <p:cNvPr id="5" name="TextBox 4">
            <a:extLst>
              <a:ext uri="{FF2B5EF4-FFF2-40B4-BE49-F238E27FC236}">
                <a16:creationId xmlns:a16="http://schemas.microsoft.com/office/drawing/2014/main" id="{50CEF786-021A-4399-AB21-E65387B29025}"/>
              </a:ext>
            </a:extLst>
          </p:cNvPr>
          <p:cNvSpPr txBox="1"/>
          <p:nvPr/>
        </p:nvSpPr>
        <p:spPr>
          <a:xfrm>
            <a:off x="5586413" y="2760037"/>
            <a:ext cx="6243637" cy="1861600"/>
          </a:xfrm>
          <a:prstGeom prst="rect">
            <a:avLst/>
          </a:prstGeom>
          <a:noFill/>
        </p:spPr>
        <p:txBody>
          <a:bodyPr wrap="square">
            <a:spAutoFit/>
          </a:bodyPr>
          <a:lstStyle/>
          <a:p>
            <a:pPr marL="239713" marR="0" lvl="0" indent="-239713" algn="ctr" defTabSz="914400" rtl="0" eaLnBrk="1" fontAlgn="base" latinLnBrk="0" hangingPunct="1">
              <a:lnSpc>
                <a:spcPct val="110000"/>
              </a:lnSpc>
              <a:spcBef>
                <a:spcPts val="85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Ubuntu Light"/>
                <a:sym typeface="Ubuntu" charset="0"/>
              </a:rPr>
              <a:t>What comes to mind when you think about challenging behavior?</a:t>
            </a:r>
          </a:p>
        </p:txBody>
      </p:sp>
      <p:pic>
        <p:nvPicPr>
          <p:cNvPr id="6" name="Picture 5" descr="A yellow and green chat bubbles&#10;&#10;AI-generated content may be incorrect.">
            <a:extLst>
              <a:ext uri="{FF2B5EF4-FFF2-40B4-BE49-F238E27FC236}">
                <a16:creationId xmlns:a16="http://schemas.microsoft.com/office/drawing/2014/main" id="{0094C026-F20A-2AC3-D52C-F377779526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428" y="1754612"/>
            <a:ext cx="4884572" cy="4884572"/>
          </a:xfrm>
          <a:prstGeom prst="rect">
            <a:avLst/>
          </a:prstGeom>
        </p:spPr>
      </p:pic>
    </p:spTree>
    <p:extLst>
      <p:ext uri="{BB962C8B-B14F-4D97-AF65-F5344CB8AC3E}">
        <p14:creationId xmlns:p14="http://schemas.microsoft.com/office/powerpoint/2010/main" val="3833775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D60D9-E3D8-1EB4-0FAA-A55512CCE03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003A9EA-F175-0DA2-1289-ED202E3F32CD}"/>
              </a:ext>
            </a:extLst>
          </p:cNvPr>
          <p:cNvSpPr txBox="1">
            <a:spLocks noGrp="1"/>
          </p:cNvSpPr>
          <p:nvPr>
            <p:ph type="title"/>
          </p:nvPr>
        </p:nvSpPr>
        <p:spPr bwMode="auto">
          <a:xfrm>
            <a:off x="242888" y="365125"/>
            <a:ext cx="11110912"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normAutofit/>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defTabSz="914400"/>
            <a:r>
              <a:rPr lang="en-US" sz="4000" kern="0" dirty="0">
                <a:latin typeface="Ubuntu" panose="020B0504030602030204" pitchFamily="34" charset="0"/>
              </a:rPr>
              <a:t>Reflection: Challenging Behavior</a:t>
            </a:r>
          </a:p>
        </p:txBody>
      </p:sp>
      <p:sp>
        <p:nvSpPr>
          <p:cNvPr id="5" name="TextBox 4">
            <a:extLst>
              <a:ext uri="{FF2B5EF4-FFF2-40B4-BE49-F238E27FC236}">
                <a16:creationId xmlns:a16="http://schemas.microsoft.com/office/drawing/2014/main" id="{A0AD54B2-D22F-2AA0-19D6-6CFA8564C808}"/>
              </a:ext>
            </a:extLst>
          </p:cNvPr>
          <p:cNvSpPr txBox="1"/>
          <p:nvPr/>
        </p:nvSpPr>
        <p:spPr>
          <a:xfrm>
            <a:off x="5000625" y="1902787"/>
            <a:ext cx="6715125" cy="4530023"/>
          </a:xfrm>
          <a:prstGeom prst="rect">
            <a:avLst/>
          </a:prstGeom>
          <a:noFill/>
        </p:spPr>
        <p:txBody>
          <a:bodyPr wrap="square">
            <a:spAutoFit/>
          </a:bodyPr>
          <a:lstStyle/>
          <a:p>
            <a:pPr marL="239713" marR="0" lvl="0" indent="-239713" algn="ctr" defTabSz="914400" rtl="0" eaLnBrk="1" fontAlgn="base" latinLnBrk="0" hangingPunct="1">
              <a:lnSpc>
                <a:spcPct val="110000"/>
              </a:lnSpc>
              <a:spcBef>
                <a:spcPts val="85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Ubuntu Light"/>
                <a:sym typeface="Ubuntu" charset="0"/>
              </a:rPr>
              <a:t>Think about a child who hits, cries, and kicks when it is time to stop doing their favorite activity.</a:t>
            </a:r>
          </a:p>
          <a:p>
            <a:pPr marL="239713" marR="0" lvl="0" indent="-239713" algn="ctr" defTabSz="914400" rtl="0" eaLnBrk="1" fontAlgn="base" latinLnBrk="0" hangingPunct="1">
              <a:lnSpc>
                <a:spcPct val="110000"/>
              </a:lnSpc>
              <a:spcBef>
                <a:spcPts val="850"/>
              </a:spcBef>
              <a:spcAft>
                <a:spcPct val="0"/>
              </a:spcAft>
              <a:buClrTx/>
              <a:buSzTx/>
              <a:buFontTx/>
              <a:buNone/>
              <a:tabLst/>
              <a:defRPr/>
            </a:pPr>
            <a:endParaRPr lang="en-US" sz="3600" b="1" kern="0" dirty="0">
              <a:solidFill>
                <a:srgbClr val="000000"/>
              </a:solidFill>
              <a:latin typeface="Ubuntu Light"/>
              <a:sym typeface="Ubuntu" charset="0"/>
            </a:endParaRPr>
          </a:p>
          <a:p>
            <a:pPr marL="239713" marR="0" lvl="0" indent="-239713" algn="ctr" defTabSz="914400" rtl="0" eaLnBrk="1" fontAlgn="base" latinLnBrk="0" hangingPunct="1">
              <a:lnSpc>
                <a:spcPct val="110000"/>
              </a:lnSpc>
              <a:spcBef>
                <a:spcPts val="85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Ubuntu Light"/>
                <a:sym typeface="Ubuntu" charset="0"/>
              </a:rPr>
              <a:t>What are some of the hidden strengths in this behavior?</a:t>
            </a:r>
          </a:p>
        </p:txBody>
      </p:sp>
      <p:pic>
        <p:nvPicPr>
          <p:cNvPr id="6" name="Picture 5" descr="A yellow and green chat bubbles&#10;&#10;AI-generated content may be incorrect.">
            <a:extLst>
              <a:ext uri="{FF2B5EF4-FFF2-40B4-BE49-F238E27FC236}">
                <a16:creationId xmlns:a16="http://schemas.microsoft.com/office/drawing/2014/main" id="{3B38C1C6-D89E-F364-21C3-18A2F7871C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0" y="1690688"/>
            <a:ext cx="4884572" cy="4884572"/>
          </a:xfrm>
          <a:prstGeom prst="rect">
            <a:avLst/>
          </a:prstGeom>
        </p:spPr>
      </p:pic>
    </p:spTree>
    <p:extLst>
      <p:ext uri="{BB962C8B-B14F-4D97-AF65-F5344CB8AC3E}">
        <p14:creationId xmlns:p14="http://schemas.microsoft.com/office/powerpoint/2010/main" val="816507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42836-9F0E-1445-F218-898920FE12F9}"/>
              </a:ext>
            </a:extLst>
          </p:cNvPr>
          <p:cNvSpPr txBox="1">
            <a:spLocks/>
          </p:cNvSpPr>
          <p:nvPr/>
        </p:nvSpPr>
        <p:spPr bwMode="auto">
          <a:xfrm>
            <a:off x="257175" y="218782"/>
            <a:ext cx="10244138"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a:r>
              <a:rPr lang="en-US" kern="0" dirty="0">
                <a:solidFill>
                  <a:srgbClr val="000000"/>
                </a:solidFill>
                <a:latin typeface="Ubuntu" panose="020B0504030602030204" pitchFamily="34" charset="0"/>
              </a:rPr>
              <a:t>Introduction to Challenging Behavior</a:t>
            </a:r>
          </a:p>
        </p:txBody>
      </p:sp>
      <p:sp>
        <p:nvSpPr>
          <p:cNvPr id="3" name="Content Placeholder 3">
            <a:extLst>
              <a:ext uri="{FF2B5EF4-FFF2-40B4-BE49-F238E27FC236}">
                <a16:creationId xmlns:a16="http://schemas.microsoft.com/office/drawing/2014/main" id="{A00CDE50-4102-CBB0-9554-2B9B0EE28967}"/>
              </a:ext>
            </a:extLst>
          </p:cNvPr>
          <p:cNvSpPr txBox="1">
            <a:spLocks/>
          </p:cNvSpPr>
          <p:nvPr/>
        </p:nvSpPr>
        <p:spPr bwMode="auto">
          <a:xfrm>
            <a:off x="587375" y="1264846"/>
            <a:ext cx="5016412" cy="1422415"/>
          </a:xfrm>
          <a:prstGeom prst="rect">
            <a:avLst/>
          </a:prstGeom>
          <a:solidFill>
            <a:srgbClr val="E9AAA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All behavior is a way of communicating</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Every behavior has a reason behind it</a:t>
            </a:r>
          </a:p>
          <a:p>
            <a:pPr marL="0" marR="0" lvl="0" indent="0" algn="l" defTabSz="914400" rtl="0" eaLnBrk="1" fontAlgn="base" latinLnBrk="0" hangingPunct="1">
              <a:lnSpc>
                <a:spcPct val="150000"/>
              </a:lnSpc>
              <a:spcBef>
                <a:spcPts val="85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sp>
        <p:nvSpPr>
          <p:cNvPr id="4" name="Content Placeholder 3">
            <a:extLst>
              <a:ext uri="{FF2B5EF4-FFF2-40B4-BE49-F238E27FC236}">
                <a16:creationId xmlns:a16="http://schemas.microsoft.com/office/drawing/2014/main" id="{8E51DF8A-C254-CE85-7668-CDE570AE7162}"/>
              </a:ext>
            </a:extLst>
          </p:cNvPr>
          <p:cNvSpPr txBox="1">
            <a:spLocks/>
          </p:cNvSpPr>
          <p:nvPr/>
        </p:nvSpPr>
        <p:spPr bwMode="auto">
          <a:xfrm>
            <a:off x="587375" y="3053801"/>
            <a:ext cx="9699625" cy="2233877"/>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00000"/>
              </a:lnSpc>
              <a:spcBef>
                <a:spcPts val="85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Ubuntu"/>
                <a:sym typeface="Ubuntu" charset="0"/>
              </a:rPr>
              <a:t>Challenging Behavior:</a:t>
            </a:r>
          </a:p>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Any behavior that makes it difficult for a child to learn, connect or participate in everyday activities</a:t>
            </a:r>
          </a:p>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A way a child communities a need or feeling when they do not yet have the words or skills to express it differently</a:t>
            </a:r>
          </a:p>
          <a:p>
            <a:pPr marL="0" marR="0" lvl="0" indent="0" algn="l" defTabSz="914400" rtl="0" eaLnBrk="1" fontAlgn="base" latinLnBrk="0" hangingPunct="1">
              <a:lnSpc>
                <a:spcPct val="100000"/>
              </a:lnSpc>
              <a:spcBef>
                <a:spcPts val="85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0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spTree>
    <p:extLst>
      <p:ext uri="{BB962C8B-B14F-4D97-AF65-F5344CB8AC3E}">
        <p14:creationId xmlns:p14="http://schemas.microsoft.com/office/powerpoint/2010/main" val="1948541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896A-4188-E3A6-E6EA-C3CC03491B3D}"/>
              </a:ext>
            </a:extLst>
          </p:cNvPr>
          <p:cNvSpPr txBox="1">
            <a:spLocks/>
          </p:cNvSpPr>
          <p:nvPr/>
        </p:nvSpPr>
        <p:spPr bwMode="auto">
          <a:xfrm>
            <a:off x="457200" y="157163"/>
            <a:ext cx="9986963" cy="1214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a:r>
              <a:rPr lang="en-US" b="1" kern="0" dirty="0">
                <a:solidFill>
                  <a:srgbClr val="000000"/>
                </a:solidFill>
                <a:latin typeface="Ubuntu" panose="020B0504030602030204" pitchFamily="34" charset="0"/>
              </a:rPr>
              <a:t>Functions of Behaviors</a:t>
            </a:r>
          </a:p>
        </p:txBody>
      </p:sp>
      <p:sp>
        <p:nvSpPr>
          <p:cNvPr id="3" name="Content Placeholder 6">
            <a:extLst>
              <a:ext uri="{FF2B5EF4-FFF2-40B4-BE49-F238E27FC236}">
                <a16:creationId xmlns:a16="http://schemas.microsoft.com/office/drawing/2014/main" id="{A5471546-EEEF-083B-6CF4-4B1D5951C2FC}"/>
              </a:ext>
            </a:extLst>
          </p:cNvPr>
          <p:cNvSpPr txBox="1">
            <a:spLocks/>
          </p:cNvSpPr>
          <p:nvPr/>
        </p:nvSpPr>
        <p:spPr bwMode="auto">
          <a:xfrm>
            <a:off x="5907226" y="1371600"/>
            <a:ext cx="4536937" cy="4897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Main functions of behavior:</a:t>
            </a:r>
          </a:p>
          <a:p>
            <a:pPr marL="457200" marR="0" lvl="0" indent="-457200" algn="l" defTabSz="914400" rtl="0" eaLnBrk="1" fontAlgn="base" latinLnBrk="0" hangingPunct="1">
              <a:lnSpc>
                <a:spcPct val="110000"/>
              </a:lnSpc>
              <a:spcBef>
                <a:spcPts val="850"/>
              </a:spcBef>
              <a:spcAft>
                <a:spcPct val="0"/>
              </a:spcAft>
              <a:buClrTx/>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To get attention</a:t>
            </a:r>
          </a:p>
          <a:p>
            <a:pPr marL="501650" marR="0" lvl="1" indent="-457200" algn="l" defTabSz="914400" rtl="0" eaLnBrk="1" fontAlgn="base" latinLnBrk="0" hangingPunct="1">
              <a:lnSpc>
                <a:spcPct val="110000"/>
              </a:lnSpc>
              <a:spcBef>
                <a:spcPts val="850"/>
              </a:spcBef>
              <a:spcAft>
                <a:spcPct val="0"/>
              </a:spcAft>
              <a:buClr>
                <a:srgbClr val="FF0000"/>
              </a:buClr>
              <a:buSzPct val="80000"/>
              <a:buFont typeface="Arial" panose="020B0604020202020204" pitchFamily="34" charset="0"/>
              <a:buChar char="•"/>
              <a:tabLst/>
              <a:defRPr/>
            </a:pPr>
            <a:r>
              <a:rPr kumimoji="0" lang="en-US" sz="1800" b="0" i="0" u="none" strike="noStrike" kern="0" cap="none" spc="0" normalizeH="0" baseline="0" noProof="0" dirty="0">
                <a:ln>
                  <a:noFill/>
                </a:ln>
                <a:solidFill>
                  <a:srgbClr val="4F5146"/>
                </a:solidFill>
                <a:effectLst/>
                <a:uLnTx/>
                <a:uFillTx/>
                <a:latin typeface="Ubuntu Light"/>
                <a:sym typeface="Ubuntu Light" charset="0"/>
              </a:rPr>
              <a:t>I want attention from someone</a:t>
            </a:r>
          </a:p>
          <a:p>
            <a:pPr marL="457200" marR="0" lvl="0" indent="-457200" algn="l" defTabSz="914400" rtl="0" eaLnBrk="1" fontAlgn="base" latinLnBrk="0" hangingPunct="1">
              <a:lnSpc>
                <a:spcPct val="110000"/>
              </a:lnSpc>
              <a:spcBef>
                <a:spcPts val="850"/>
              </a:spcBef>
              <a:spcAft>
                <a:spcPct val="0"/>
              </a:spcAft>
              <a:buClrTx/>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To get something</a:t>
            </a:r>
          </a:p>
          <a:p>
            <a:pPr marL="387350" marR="0" lvl="1" indent="-342900" algn="l" defTabSz="914400" rtl="0" eaLnBrk="1" fontAlgn="base" latinLnBrk="0" hangingPunct="1">
              <a:lnSpc>
                <a:spcPct val="110000"/>
              </a:lnSpc>
              <a:spcBef>
                <a:spcPts val="850"/>
              </a:spcBef>
              <a:spcAft>
                <a:spcPct val="0"/>
              </a:spcAft>
              <a:buClr>
                <a:srgbClr val="FF0000"/>
              </a:buClr>
              <a:buSzPct val="80000"/>
              <a:buFont typeface="Arial" panose="020B0604020202020204" pitchFamily="34" charset="0"/>
              <a:buChar char="•"/>
              <a:tabLst/>
              <a:defRPr/>
            </a:pPr>
            <a:r>
              <a:rPr kumimoji="0" lang="en-US" sz="1800" b="0" i="0" u="none" strike="noStrike" kern="0" cap="none" spc="0" normalizeH="0" baseline="0" noProof="0" dirty="0">
                <a:ln>
                  <a:noFill/>
                </a:ln>
                <a:solidFill>
                  <a:srgbClr val="4F5146"/>
                </a:solidFill>
                <a:effectLst/>
                <a:uLnTx/>
                <a:uFillTx/>
                <a:latin typeface="Ubuntu Light"/>
                <a:sym typeface="Ubuntu Light" charset="0"/>
              </a:rPr>
              <a:t>I want that thing</a:t>
            </a:r>
          </a:p>
          <a:p>
            <a:pPr marL="457200" marR="0" lvl="0" indent="-457200" algn="l" defTabSz="914400" rtl="0" eaLnBrk="1" fontAlgn="base" latinLnBrk="0" hangingPunct="1">
              <a:lnSpc>
                <a:spcPct val="110000"/>
              </a:lnSpc>
              <a:spcBef>
                <a:spcPts val="850"/>
              </a:spcBef>
              <a:spcAft>
                <a:spcPct val="0"/>
              </a:spcAft>
              <a:buClrTx/>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To avoid something</a:t>
            </a:r>
          </a:p>
          <a:p>
            <a:pPr marL="387350" marR="0" lvl="1" indent="-342900" algn="l" defTabSz="914400" rtl="0" eaLnBrk="1" fontAlgn="base" latinLnBrk="0" hangingPunct="1">
              <a:lnSpc>
                <a:spcPct val="110000"/>
              </a:lnSpc>
              <a:spcBef>
                <a:spcPts val="850"/>
              </a:spcBef>
              <a:spcAft>
                <a:spcPct val="0"/>
              </a:spcAft>
              <a:buClr>
                <a:srgbClr val="FF0000"/>
              </a:buClr>
              <a:buSzPct val="80000"/>
              <a:buFont typeface="Arial" panose="020B0604020202020204" pitchFamily="34" charset="0"/>
              <a:buChar char="•"/>
              <a:tabLst/>
              <a:defRPr/>
            </a:pPr>
            <a:r>
              <a:rPr kumimoji="0" lang="en-US" sz="1800" b="0" i="0" u="none" strike="noStrike" kern="0" cap="none" spc="0" normalizeH="0" baseline="0" noProof="0" dirty="0">
                <a:ln>
                  <a:noFill/>
                </a:ln>
                <a:solidFill>
                  <a:srgbClr val="4F5146"/>
                </a:solidFill>
                <a:effectLst/>
                <a:uLnTx/>
                <a:uFillTx/>
                <a:latin typeface="Ubuntu Light"/>
                <a:sym typeface="Ubuntu Light" charset="0"/>
              </a:rPr>
              <a:t>I want to leave</a:t>
            </a:r>
          </a:p>
          <a:p>
            <a:pPr marL="457200" marR="0" lvl="0" indent="-457200" algn="l" defTabSz="914400" rtl="0" eaLnBrk="1" fontAlgn="base" latinLnBrk="0" hangingPunct="1">
              <a:lnSpc>
                <a:spcPct val="110000"/>
              </a:lnSpc>
              <a:spcBef>
                <a:spcPts val="850"/>
              </a:spcBef>
              <a:spcAft>
                <a:spcPct val="0"/>
              </a:spcAft>
              <a:buClrTx/>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For sensory or internal reasons</a:t>
            </a:r>
          </a:p>
          <a:p>
            <a:pPr marL="501650" marR="0" lvl="1" indent="-457200" algn="l" defTabSz="914400" rtl="0" eaLnBrk="1" fontAlgn="base" latinLnBrk="0" hangingPunct="1">
              <a:lnSpc>
                <a:spcPct val="110000"/>
              </a:lnSpc>
              <a:spcBef>
                <a:spcPts val="850"/>
              </a:spcBef>
              <a:spcAft>
                <a:spcPct val="0"/>
              </a:spcAft>
              <a:buClr>
                <a:srgbClr val="FF0000"/>
              </a:buClr>
              <a:buSzPct val="80000"/>
              <a:buFont typeface="Ubuntu Light" charset="0"/>
              <a:buChar char="‣"/>
              <a:tabLst/>
              <a:defRPr/>
            </a:pPr>
            <a:r>
              <a:rPr kumimoji="0" lang="en-US" sz="1800" b="0" i="0" u="none" strike="noStrike" kern="0" cap="none" spc="0" normalizeH="0" baseline="0" noProof="0" dirty="0">
                <a:ln>
                  <a:noFill/>
                </a:ln>
                <a:solidFill>
                  <a:srgbClr val="4F5146"/>
                </a:solidFill>
                <a:effectLst/>
                <a:uLnTx/>
                <a:uFillTx/>
                <a:latin typeface="Ubuntu Light"/>
                <a:sym typeface="Ubuntu Light" charset="0"/>
              </a:rPr>
              <a:t>This behavior feels good inside me</a:t>
            </a:r>
          </a:p>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a:p>
            <a:pPr marL="239713" marR="0" lvl="0" indent="-239713" algn="l"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p:txBody>
      </p:sp>
      <p:sp>
        <p:nvSpPr>
          <p:cNvPr id="4" name="Content Placeholder 3">
            <a:extLst>
              <a:ext uri="{FF2B5EF4-FFF2-40B4-BE49-F238E27FC236}">
                <a16:creationId xmlns:a16="http://schemas.microsoft.com/office/drawing/2014/main" id="{ED7FAEE0-AF52-0F50-A6F1-42F615DC6B7E}"/>
              </a:ext>
            </a:extLst>
          </p:cNvPr>
          <p:cNvSpPr txBox="1">
            <a:spLocks/>
          </p:cNvSpPr>
          <p:nvPr/>
        </p:nvSpPr>
        <p:spPr bwMode="auto">
          <a:xfrm>
            <a:off x="587014" y="2528322"/>
            <a:ext cx="4756512" cy="1801355"/>
          </a:xfrm>
          <a:prstGeom prst="rect">
            <a:avLst/>
          </a:prstGeom>
          <a:solidFill>
            <a:srgbClr val="E9AAA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All behavior is a way of communicating</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Every behavior has a reason behind it</a:t>
            </a:r>
          </a:p>
          <a:p>
            <a:pPr marL="0" marR="0" lvl="0" indent="0" algn="l" defTabSz="914400" rtl="0" eaLnBrk="1" fontAlgn="base" latinLnBrk="0" hangingPunct="1">
              <a:lnSpc>
                <a:spcPct val="150000"/>
              </a:lnSpc>
              <a:spcBef>
                <a:spcPts val="85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spTree>
    <p:extLst>
      <p:ext uri="{BB962C8B-B14F-4D97-AF65-F5344CB8AC3E}">
        <p14:creationId xmlns:p14="http://schemas.microsoft.com/office/powerpoint/2010/main" val="736964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F95F0-2EEA-C24A-CA6C-0A320ABBB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E83BA-8D89-2E01-2E4C-4DFE5CD359F5}"/>
              </a:ext>
            </a:extLst>
          </p:cNvPr>
          <p:cNvSpPr>
            <a:spLocks noGrp="1"/>
          </p:cNvSpPr>
          <p:nvPr>
            <p:ph type="title"/>
          </p:nvPr>
        </p:nvSpPr>
        <p:spPr>
          <a:xfrm>
            <a:off x="0" y="365125"/>
            <a:ext cx="11353800" cy="1177926"/>
          </a:xfrm>
        </p:spPr>
        <p:txBody>
          <a:bodyPr anchor="ctr">
            <a:normAutofit/>
          </a:bodyPr>
          <a:lstStyle/>
          <a:p>
            <a:r>
              <a:rPr kumimoji="0" lang="en-US" sz="3200" i="0" u="none" strike="noStrike" kern="0" cap="none" normalizeH="0" baseline="0" noProof="0" dirty="0">
                <a:ln>
                  <a:noFill/>
                </a:ln>
                <a:solidFill>
                  <a:srgbClr val="000000"/>
                </a:solidFill>
                <a:effectLst/>
                <a:uLnTx/>
                <a:uFillTx/>
                <a:latin typeface="Ubuntu" panose="020B0504030602030204" pitchFamily="34" charset="0"/>
                <a:sym typeface="Ubuntu Light" charset="0"/>
              </a:rPr>
              <a:t>Activity</a:t>
            </a:r>
            <a:r>
              <a:rPr kumimoji="0" lang="en-US" sz="3200" i="0" u="none" strike="noStrike" kern="0" cap="none" spc="300" normalizeH="0" baseline="0" noProof="0" dirty="0">
                <a:ln>
                  <a:noFill/>
                </a:ln>
                <a:solidFill>
                  <a:srgbClr val="000000"/>
                </a:solidFill>
                <a:effectLst/>
                <a:uLnTx/>
                <a:uFillTx/>
                <a:latin typeface="Ubuntu" panose="020B0504030602030204" pitchFamily="34" charset="0"/>
                <a:sym typeface="Ubuntu Light" charset="0"/>
              </a:rPr>
              <a:t>: Functions of Behavior</a:t>
            </a:r>
            <a:endParaRPr lang="en-US" sz="3200" spc="300" dirty="0">
              <a:latin typeface="Ubuntu" panose="020B0504030602030204" pitchFamily="34" charset="0"/>
            </a:endParaRPr>
          </a:p>
        </p:txBody>
      </p:sp>
      <p:sp>
        <p:nvSpPr>
          <p:cNvPr id="6" name="TextBox 5">
            <a:extLst>
              <a:ext uri="{FF2B5EF4-FFF2-40B4-BE49-F238E27FC236}">
                <a16:creationId xmlns:a16="http://schemas.microsoft.com/office/drawing/2014/main" id="{9269DE9F-0838-50CA-F390-07A9264856D2}"/>
              </a:ext>
            </a:extLst>
          </p:cNvPr>
          <p:cNvSpPr txBox="1"/>
          <p:nvPr/>
        </p:nvSpPr>
        <p:spPr>
          <a:xfrm>
            <a:off x="845344" y="1868616"/>
            <a:ext cx="10501312" cy="523220"/>
          </a:xfrm>
          <a:prstGeom prst="rect">
            <a:avLst/>
          </a:prstGeom>
          <a:noFill/>
        </p:spPr>
        <p:txBody>
          <a:bodyPr wrap="square">
            <a:spAutoFit/>
          </a:bodyPr>
          <a:lstStyle/>
          <a:p>
            <a:pPr marL="514350" marR="0" lvl="0" indent="-514350" algn="l" defTabSz="685800" rtl="0" eaLnBrk="1" fontAlgn="auto" latinLnBrk="0" hangingPunct="1">
              <a:lnSpc>
                <a:spcPct val="100000"/>
              </a:lnSpc>
              <a:spcBef>
                <a:spcPts val="750"/>
              </a:spcBef>
              <a:spcAft>
                <a:spcPts val="0"/>
              </a:spcAft>
              <a:buClrTx/>
              <a:buSzTx/>
              <a:buFont typeface="+mj-lt"/>
              <a:buAutoNum type="arabicPeriod"/>
              <a:tabLst/>
              <a:defRPr/>
            </a:pPr>
            <a:r>
              <a:rPr kumimoji="0" lang="en-US" sz="2800" b="0" i="0" u="none" strike="noStrike" kern="0" cap="none" spc="0" normalizeH="0" baseline="0" noProof="0" dirty="0">
                <a:ln>
                  <a:noFill/>
                </a:ln>
                <a:solidFill>
                  <a:prstClr val="black"/>
                </a:solidFill>
                <a:effectLst/>
                <a:uLnTx/>
                <a:uFillTx/>
                <a:latin typeface="Ubuntu Light"/>
                <a:ea typeface="+mn-ea"/>
                <a:cs typeface="+mn-cs"/>
              </a:rPr>
              <a:t>Throws tantrums when asked to stop an activity</a:t>
            </a:r>
          </a:p>
        </p:txBody>
      </p:sp>
      <p:sp>
        <p:nvSpPr>
          <p:cNvPr id="8" name="Content Placeholder 2">
            <a:extLst>
              <a:ext uri="{FF2B5EF4-FFF2-40B4-BE49-F238E27FC236}">
                <a16:creationId xmlns:a16="http://schemas.microsoft.com/office/drawing/2014/main" id="{BA96786F-26D1-5A2A-EDF2-DEECB903424B}"/>
              </a:ext>
            </a:extLst>
          </p:cNvPr>
          <p:cNvSpPr txBox="1">
            <a:spLocks/>
          </p:cNvSpPr>
          <p:nvPr/>
        </p:nvSpPr>
        <p:spPr bwMode="auto">
          <a:xfrm>
            <a:off x="6096000" y="2867253"/>
            <a:ext cx="4202991" cy="2150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Ubuntu"/>
                <a:ea typeface="+mn-ea"/>
                <a:cs typeface="+mn-cs"/>
                <a:sym typeface="Ubuntu" charset="0"/>
              </a:rPr>
              <a:t>Peter loves playing with balls. When his grandmother says it’s time to stop, he screams, throws the balls and sometimes hits himself. </a:t>
            </a:r>
            <a:endParaRPr kumimoji="0" lang="en-US" sz="2400" b="0" i="0" u="none" strike="noStrike" kern="0" cap="none" spc="0" normalizeH="0" baseline="0" noProof="0" dirty="0">
              <a:ln>
                <a:noFill/>
              </a:ln>
              <a:solidFill>
                <a:srgbClr val="000000"/>
              </a:solidFill>
              <a:effectLst/>
              <a:uLnTx/>
              <a:uFillTx/>
              <a:latin typeface="Ubuntu"/>
              <a:ea typeface="+mn-ea"/>
              <a:cs typeface="+mn-cs"/>
              <a:sym typeface="Ubuntu" charset="0"/>
            </a:endParaRPr>
          </a:p>
        </p:txBody>
      </p:sp>
      <p:sp>
        <p:nvSpPr>
          <p:cNvPr id="9" name="Content Placeholder 3">
            <a:extLst>
              <a:ext uri="{FF2B5EF4-FFF2-40B4-BE49-F238E27FC236}">
                <a16:creationId xmlns:a16="http://schemas.microsoft.com/office/drawing/2014/main" id="{5E087CBF-26D5-E034-4602-1805C301032E}"/>
              </a:ext>
            </a:extLst>
          </p:cNvPr>
          <p:cNvSpPr txBox="1">
            <a:spLocks/>
          </p:cNvSpPr>
          <p:nvPr/>
        </p:nvSpPr>
        <p:spPr bwMode="auto">
          <a:xfrm>
            <a:off x="6096001" y="5175549"/>
            <a:ext cx="4202990" cy="902043"/>
          </a:xfrm>
          <a:prstGeom prst="rect">
            <a:avLst/>
          </a:prstGeom>
          <a:solidFill>
            <a:srgbClr val="E9AAA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tabLst/>
              <a:defRPr/>
            </a:pPr>
            <a:r>
              <a:rPr kumimoji="0" lang="en-US" sz="2000" b="0" i="0" u="none" strike="noStrike" kern="0" cap="none" spc="0" normalizeH="0" baseline="0" noProof="0" dirty="0">
                <a:ln>
                  <a:noFill/>
                </a:ln>
                <a:solidFill>
                  <a:srgbClr val="000000"/>
                </a:solidFill>
                <a:effectLst/>
                <a:uLnTx/>
                <a:uFillTx/>
                <a:latin typeface="Ubuntu"/>
                <a:ea typeface="+mn-ea"/>
                <a:cs typeface="+mn-cs"/>
                <a:sym typeface="Ubuntu" charset="0"/>
              </a:rPr>
              <a:t>What could be the function, or reason, for this behavior?</a:t>
            </a:r>
          </a:p>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ea typeface="+mn-ea"/>
              <a:cs typeface="+mn-cs"/>
              <a:sym typeface="Ubuntu" charset="0"/>
            </a:endParaRPr>
          </a:p>
        </p:txBody>
      </p:sp>
      <p:sp>
        <p:nvSpPr>
          <p:cNvPr id="3" name="Rectangle 2">
            <a:extLst>
              <a:ext uri="{FF2B5EF4-FFF2-40B4-BE49-F238E27FC236}">
                <a16:creationId xmlns:a16="http://schemas.microsoft.com/office/drawing/2014/main" id="{594A1826-739D-1360-79DF-11358479ACF5}"/>
              </a:ext>
            </a:extLst>
          </p:cNvPr>
          <p:cNvSpPr/>
          <p:nvPr/>
        </p:nvSpPr>
        <p:spPr bwMode="auto">
          <a:xfrm>
            <a:off x="10050011" y="6425967"/>
            <a:ext cx="1813409" cy="311316"/>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Ubuntu"/>
                <a:ea typeface="ヒラギノ角ゴ ProN W3" charset="0"/>
                <a:cs typeface="ヒラギノ角ゴ ProN W3" charset="0"/>
                <a:sym typeface="Gill Sans" charset="0"/>
              </a:rPr>
              <a:t>Workbook page </a:t>
            </a:r>
            <a:r>
              <a:rPr lang="en-US" sz="1400" dirty="0">
                <a:latin typeface="Ubuntu"/>
                <a:ea typeface="ヒラギノ角ゴ ProN W3" charset="0"/>
                <a:cs typeface="ヒラギノ角ゴ ProN W3" charset="0"/>
                <a:sym typeface="Gill Sans" charset="0"/>
              </a:rPr>
              <a:t>5</a:t>
            </a:r>
            <a:endParaRPr kumimoji="0" lang="en-US" sz="1400" b="0" i="0" u="none" strike="noStrike" cap="none" normalizeH="0" baseline="0" dirty="0">
              <a:ln>
                <a:noFill/>
              </a:ln>
              <a:effectLst/>
              <a:latin typeface="Ubuntu" panose="020B0504030602030204" pitchFamily="34" charset="0"/>
              <a:ea typeface="ヒラギノ角ゴ ProN W3" charset="0"/>
              <a:cs typeface="ヒラギノ角ゴ ProN W3" charset="0"/>
              <a:sym typeface="Gill Sans" charset="0"/>
            </a:endParaRPr>
          </a:p>
        </p:txBody>
      </p:sp>
      <p:pic>
        <p:nvPicPr>
          <p:cNvPr id="5" name="Picture 4" descr="A black silhouette of a person&#10;&#10;AI-generated content may be incorrect.">
            <a:extLst>
              <a:ext uri="{FF2B5EF4-FFF2-40B4-BE49-F238E27FC236}">
                <a16:creationId xmlns:a16="http://schemas.microsoft.com/office/drawing/2014/main" id="{ED6EED6B-BC77-074C-FC13-0123F5ACF074}"/>
              </a:ext>
            </a:extLst>
          </p:cNvPr>
          <p:cNvPicPr>
            <a:picLocks noChangeAspect="1"/>
          </p:cNvPicPr>
          <p:nvPr/>
        </p:nvPicPr>
        <p:blipFill>
          <a:blip r:embed="rId3" cstate="email">
            <a:biLevel thresh="75000"/>
            <a:extLst>
              <a:ext uri="{28A0092B-C50C-407E-A947-70E740481C1C}">
                <a14:useLocalDpi xmlns:a14="http://schemas.microsoft.com/office/drawing/2010/main"/>
              </a:ext>
            </a:extLst>
          </a:blip>
          <a:stretch>
            <a:fillRect/>
          </a:stretch>
        </p:blipFill>
        <p:spPr>
          <a:xfrm>
            <a:off x="1166004" y="2564014"/>
            <a:ext cx="3804302" cy="3804302"/>
          </a:xfrm>
          <a:prstGeom prst="rect">
            <a:avLst/>
          </a:prstGeom>
        </p:spPr>
      </p:pic>
    </p:spTree>
    <p:extLst>
      <p:ext uri="{BB962C8B-B14F-4D97-AF65-F5344CB8AC3E}">
        <p14:creationId xmlns:p14="http://schemas.microsoft.com/office/powerpoint/2010/main" val="241701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007C0B5-6CB1-E8DE-1323-BB9C968C6851}"/>
              </a:ext>
            </a:extLst>
          </p:cNvPr>
          <p:cNvSpPr txBox="1">
            <a:spLocks/>
          </p:cNvSpPr>
          <p:nvPr/>
        </p:nvSpPr>
        <p:spPr>
          <a:xfrm>
            <a:off x="328580" y="-12429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atin typeface="Ubuntu" panose="020B0504030602030204" pitchFamily="34" charset="0"/>
              </a:rPr>
              <a:t>Family Health Forums: </a:t>
            </a:r>
            <a:br>
              <a:rPr lang="en-US" sz="5400" dirty="0">
                <a:latin typeface="Ubuntu" panose="020B0504030602030204" pitchFamily="34" charset="0"/>
              </a:rPr>
            </a:br>
            <a:r>
              <a:rPr lang="en-US" sz="3200" dirty="0">
                <a:latin typeface="Ubuntu" panose="020B0504030602030204" pitchFamily="34" charset="0"/>
              </a:rPr>
              <a:t>Family Health and Wellbeing</a:t>
            </a:r>
            <a:endParaRPr lang="en-US" sz="5400" dirty="0">
              <a:latin typeface="Ubuntu" panose="020B0504030602030204" pitchFamily="34" charset="0"/>
            </a:endParaRPr>
          </a:p>
        </p:txBody>
      </p:sp>
      <p:sp>
        <p:nvSpPr>
          <p:cNvPr id="8" name="Content Placeholder 7">
            <a:extLst>
              <a:ext uri="{FF2B5EF4-FFF2-40B4-BE49-F238E27FC236}">
                <a16:creationId xmlns:a16="http://schemas.microsoft.com/office/drawing/2014/main" id="{FAABB4DE-97C1-7F1A-0244-F79B8FD8761E}"/>
              </a:ext>
            </a:extLst>
          </p:cNvPr>
          <p:cNvSpPr>
            <a:spLocks noGrp="1"/>
          </p:cNvSpPr>
          <p:nvPr>
            <p:ph sz="half" idx="4294967295"/>
          </p:nvPr>
        </p:nvSpPr>
        <p:spPr>
          <a:xfrm>
            <a:off x="729712" y="1949612"/>
            <a:ext cx="5181600" cy="4351338"/>
          </a:xfrm>
        </p:spPr>
        <p:txBody>
          <a:bodyPr>
            <a:normAutofit fontScale="92500" lnSpcReduction="20000"/>
          </a:bodyPr>
          <a:lstStyle/>
          <a:p>
            <a:pPr marL="182880" indent="0">
              <a:lnSpc>
                <a:spcPct val="100000"/>
              </a:lnSpc>
              <a:spcBef>
                <a:spcPts val="600"/>
              </a:spcBef>
              <a:spcAft>
                <a:spcPts val="600"/>
              </a:spcAft>
              <a:buNone/>
            </a:pPr>
            <a:r>
              <a:rPr lang="en-US" sz="2400" b="1" kern="0" dirty="0">
                <a:latin typeface="Ubuntu" panose="020B0504030602030204" pitchFamily="34" charset="0"/>
              </a:rPr>
              <a:t>FHFs focus on the whole family</a:t>
            </a:r>
          </a:p>
          <a:p>
            <a:pPr marL="525780" indent="-342900">
              <a:lnSpc>
                <a:spcPct val="100000"/>
              </a:lnSpc>
              <a:spcBef>
                <a:spcPts val="600"/>
              </a:spcBef>
              <a:spcAft>
                <a:spcPts val="600"/>
              </a:spcAft>
              <a:buFont typeface="Wingdings" panose="05000000000000000000" pitchFamily="2" charset="2"/>
              <a:buChar char="§"/>
            </a:pPr>
            <a:r>
              <a:rPr lang="en-US" sz="2400" kern="0" dirty="0">
                <a:latin typeface="Ubuntu" panose="020B0504030602030204" pitchFamily="34" charset="0"/>
              </a:rPr>
              <a:t>Build connection with other families</a:t>
            </a:r>
          </a:p>
          <a:p>
            <a:pPr marL="525780" indent="-342900">
              <a:lnSpc>
                <a:spcPct val="100000"/>
              </a:lnSpc>
              <a:spcBef>
                <a:spcPts val="600"/>
              </a:spcBef>
              <a:spcAft>
                <a:spcPts val="600"/>
              </a:spcAft>
              <a:buFont typeface="Wingdings" panose="05000000000000000000" pitchFamily="2" charset="2"/>
              <a:buChar char="§"/>
            </a:pPr>
            <a:r>
              <a:rPr lang="en-US" sz="2400" kern="0" dirty="0">
                <a:latin typeface="Ubuntu" panose="020B0504030602030204" pitchFamily="34" charset="0"/>
              </a:rPr>
              <a:t>Build connection with service providers</a:t>
            </a:r>
          </a:p>
          <a:p>
            <a:pPr marL="182880" indent="0">
              <a:lnSpc>
                <a:spcPct val="100000"/>
              </a:lnSpc>
              <a:spcBef>
                <a:spcPts val="600"/>
              </a:spcBef>
              <a:spcAft>
                <a:spcPts val="600"/>
              </a:spcAft>
              <a:buNone/>
            </a:pPr>
            <a:endParaRPr lang="en-US" sz="2400" kern="0" dirty="0">
              <a:latin typeface="Ubuntu" panose="020B0504030602030204" pitchFamily="34" charset="0"/>
            </a:endParaRPr>
          </a:p>
          <a:p>
            <a:pPr marL="182880" indent="0">
              <a:lnSpc>
                <a:spcPct val="100000"/>
              </a:lnSpc>
              <a:spcBef>
                <a:spcPts val="600"/>
              </a:spcBef>
              <a:spcAft>
                <a:spcPts val="600"/>
              </a:spcAft>
              <a:buNone/>
            </a:pPr>
            <a:r>
              <a:rPr lang="en-US" sz="2400" b="1" kern="0" dirty="0">
                <a:latin typeface="Ubuntu" panose="020B0504030602030204" pitchFamily="34" charset="0"/>
              </a:rPr>
              <a:t>Our ways of working:</a:t>
            </a:r>
          </a:p>
          <a:p>
            <a:pPr marL="525780" indent="-342900">
              <a:lnSpc>
                <a:spcPct val="100000"/>
              </a:lnSpc>
              <a:spcBef>
                <a:spcPts val="600"/>
              </a:spcBef>
              <a:spcAft>
                <a:spcPts val="600"/>
              </a:spcAft>
              <a:buFont typeface="Wingdings" panose="05000000000000000000" pitchFamily="2" charset="2"/>
              <a:buChar char="§"/>
            </a:pPr>
            <a:r>
              <a:rPr lang="en-US" sz="2400" kern="0" dirty="0">
                <a:latin typeface="Ubuntu" panose="020B0504030602030204" pitchFamily="34" charset="0"/>
              </a:rPr>
              <a:t>Respect</a:t>
            </a:r>
          </a:p>
          <a:p>
            <a:pPr marL="525780" indent="-342900">
              <a:lnSpc>
                <a:spcPct val="100000"/>
              </a:lnSpc>
              <a:spcBef>
                <a:spcPts val="600"/>
              </a:spcBef>
              <a:spcAft>
                <a:spcPts val="600"/>
              </a:spcAft>
              <a:buFont typeface="Wingdings" panose="05000000000000000000" pitchFamily="2" charset="2"/>
              <a:buChar char="§"/>
            </a:pPr>
            <a:r>
              <a:rPr lang="en-US" sz="2400" kern="0" dirty="0">
                <a:latin typeface="Ubuntu" panose="020B0504030602030204" pitchFamily="34" charset="0"/>
              </a:rPr>
              <a:t>Active listening</a:t>
            </a:r>
          </a:p>
          <a:p>
            <a:pPr marL="525780" indent="-342900">
              <a:lnSpc>
                <a:spcPct val="100000"/>
              </a:lnSpc>
              <a:spcBef>
                <a:spcPts val="600"/>
              </a:spcBef>
              <a:spcAft>
                <a:spcPts val="600"/>
              </a:spcAft>
              <a:buFont typeface="Wingdings" panose="05000000000000000000" pitchFamily="2" charset="2"/>
              <a:buChar char="§"/>
            </a:pPr>
            <a:r>
              <a:rPr lang="en-US" sz="2400" kern="0" dirty="0">
                <a:latin typeface="Ubuntu" panose="020B0504030602030204" pitchFamily="34" charset="0"/>
              </a:rPr>
              <a:t>Judgement free zone</a:t>
            </a:r>
          </a:p>
          <a:p>
            <a:pPr marL="525780" indent="-342900">
              <a:lnSpc>
                <a:spcPct val="100000"/>
              </a:lnSpc>
              <a:spcBef>
                <a:spcPts val="600"/>
              </a:spcBef>
              <a:spcAft>
                <a:spcPts val="600"/>
              </a:spcAft>
              <a:buFont typeface="Wingdings" panose="05000000000000000000" pitchFamily="2" charset="2"/>
              <a:buChar char="§"/>
            </a:pPr>
            <a:r>
              <a:rPr lang="en-US" sz="2400" kern="0" dirty="0">
                <a:latin typeface="Ubuntu" panose="020B0504030602030204" pitchFamily="34" charset="0"/>
              </a:rPr>
              <a:t>Confidentiality </a:t>
            </a:r>
          </a:p>
          <a:p>
            <a:pPr marL="525780" indent="-342900">
              <a:lnSpc>
                <a:spcPct val="100000"/>
              </a:lnSpc>
              <a:spcBef>
                <a:spcPts val="600"/>
              </a:spcBef>
              <a:spcAft>
                <a:spcPts val="600"/>
              </a:spcAft>
              <a:buFont typeface="Wingdings" panose="05000000000000000000" pitchFamily="2" charset="2"/>
              <a:buChar char="§"/>
            </a:pPr>
            <a:endParaRPr lang="en-US" sz="1400" kern="0" dirty="0">
              <a:latin typeface="Ubuntu" panose="020B0504030602030204" pitchFamily="34" charset="0"/>
            </a:endParaRPr>
          </a:p>
          <a:p>
            <a:endParaRPr lang="en-US" sz="1400" dirty="0">
              <a:latin typeface="Ubuntu" panose="020B0504030602030204" pitchFamily="34" charset="0"/>
            </a:endParaRPr>
          </a:p>
        </p:txBody>
      </p:sp>
      <p:sp>
        <p:nvSpPr>
          <p:cNvPr id="10" name="Title 1">
            <a:extLst>
              <a:ext uri="{FF2B5EF4-FFF2-40B4-BE49-F238E27FC236}">
                <a16:creationId xmlns:a16="http://schemas.microsoft.com/office/drawing/2014/main" id="{E3273229-2153-2BB4-3243-CA03F235C6D3}"/>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3</a:t>
            </a:r>
          </a:p>
        </p:txBody>
      </p:sp>
      <p:pic>
        <p:nvPicPr>
          <p:cNvPr id="13" name="Picture 12" descr="A red logo with text&#10;&#10;Description automatically generated">
            <a:extLst>
              <a:ext uri="{FF2B5EF4-FFF2-40B4-BE49-F238E27FC236}">
                <a16:creationId xmlns:a16="http://schemas.microsoft.com/office/drawing/2014/main" id="{4B5157B3-9505-08AA-A929-65A438D5B2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22425" y="120717"/>
            <a:ext cx="1477474" cy="647232"/>
          </a:xfrm>
          <a:prstGeom prst="rect">
            <a:avLst/>
          </a:prstGeom>
        </p:spPr>
      </p:pic>
      <p:pic>
        <p:nvPicPr>
          <p:cNvPr id="3" name="Picture 2" descr="A group of people raising their hands&#10;&#10;AI-generated content may be incorrect.">
            <a:extLst>
              <a:ext uri="{FF2B5EF4-FFF2-40B4-BE49-F238E27FC236}">
                <a16:creationId xmlns:a16="http://schemas.microsoft.com/office/drawing/2014/main" id="{098EF2BA-A779-5031-F4BF-0D739C007C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7616" y="2028692"/>
            <a:ext cx="6291301" cy="4193177"/>
          </a:xfrm>
          <a:prstGeom prst="rect">
            <a:avLst/>
          </a:prstGeom>
        </p:spPr>
      </p:pic>
    </p:spTree>
    <p:extLst>
      <p:ext uri="{BB962C8B-B14F-4D97-AF65-F5344CB8AC3E}">
        <p14:creationId xmlns:p14="http://schemas.microsoft.com/office/powerpoint/2010/main" val="1107652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943AE-EDD2-96A9-396D-0410F9D48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556E4-7617-1830-A13F-43E496B8B348}"/>
              </a:ext>
            </a:extLst>
          </p:cNvPr>
          <p:cNvSpPr>
            <a:spLocks noGrp="1"/>
          </p:cNvSpPr>
          <p:nvPr>
            <p:ph type="title"/>
          </p:nvPr>
        </p:nvSpPr>
        <p:spPr>
          <a:xfrm>
            <a:off x="0" y="365125"/>
            <a:ext cx="11353800" cy="1177926"/>
          </a:xfrm>
        </p:spPr>
        <p:txBody>
          <a:bodyPr anchor="ctr">
            <a:normAutofit/>
          </a:bodyPr>
          <a:lstStyle/>
          <a:p>
            <a:r>
              <a:rPr kumimoji="0" lang="en-US" sz="3200" i="0" u="none" strike="noStrike" kern="0" cap="none" normalizeH="0" baseline="0" noProof="0" dirty="0">
                <a:ln>
                  <a:noFill/>
                </a:ln>
                <a:solidFill>
                  <a:srgbClr val="000000"/>
                </a:solidFill>
                <a:effectLst/>
                <a:uLnTx/>
                <a:uFillTx/>
                <a:latin typeface="Ubuntu" panose="020B0504030602030204" pitchFamily="34" charset="0"/>
                <a:sym typeface="Ubuntu Light" charset="0"/>
              </a:rPr>
              <a:t>Activity</a:t>
            </a:r>
            <a:r>
              <a:rPr kumimoji="0" lang="en-US" sz="3200" i="0" u="none" strike="noStrike" kern="0" cap="none" spc="300" normalizeH="0" baseline="0" noProof="0" dirty="0">
                <a:ln>
                  <a:noFill/>
                </a:ln>
                <a:solidFill>
                  <a:srgbClr val="000000"/>
                </a:solidFill>
                <a:effectLst/>
                <a:uLnTx/>
                <a:uFillTx/>
                <a:latin typeface="Ubuntu" panose="020B0504030602030204" pitchFamily="34" charset="0"/>
                <a:sym typeface="Ubuntu Light" charset="0"/>
              </a:rPr>
              <a:t>: Functions of Behavior</a:t>
            </a:r>
            <a:endParaRPr lang="en-US" sz="3200" spc="300" dirty="0">
              <a:latin typeface="Ubuntu" panose="020B0504030602030204" pitchFamily="34" charset="0"/>
            </a:endParaRPr>
          </a:p>
        </p:txBody>
      </p:sp>
      <p:sp>
        <p:nvSpPr>
          <p:cNvPr id="6" name="TextBox 5">
            <a:extLst>
              <a:ext uri="{FF2B5EF4-FFF2-40B4-BE49-F238E27FC236}">
                <a16:creationId xmlns:a16="http://schemas.microsoft.com/office/drawing/2014/main" id="{E0D76B3D-B7F4-CD8A-5B9C-570641632E16}"/>
              </a:ext>
            </a:extLst>
          </p:cNvPr>
          <p:cNvSpPr txBox="1"/>
          <p:nvPr/>
        </p:nvSpPr>
        <p:spPr>
          <a:xfrm>
            <a:off x="845344" y="1868616"/>
            <a:ext cx="10501312" cy="523220"/>
          </a:xfrm>
          <a:prstGeom prst="rect">
            <a:avLst/>
          </a:prstGeom>
          <a:noFill/>
        </p:spPr>
        <p:txBody>
          <a:bodyPr wrap="square">
            <a:spAutoFit/>
          </a:bodyPr>
          <a:lstStyle/>
          <a:p>
            <a:pPr marR="0" lvl="0" algn="l" defTabSz="685800" rtl="0" eaLnBrk="1" fontAlgn="auto" latinLnBrk="0" hangingPunct="1">
              <a:lnSpc>
                <a:spcPct val="100000"/>
              </a:lnSpc>
              <a:spcBef>
                <a:spcPts val="750"/>
              </a:spcBef>
              <a:spcAft>
                <a:spcPts val="0"/>
              </a:spcAft>
              <a:buClrTx/>
              <a:buSzTx/>
              <a:tabLst/>
              <a:defRPr/>
            </a:pPr>
            <a:r>
              <a:rPr lang="en-US" sz="2800" kern="0" dirty="0">
                <a:latin typeface="Ubuntu Light"/>
              </a:rPr>
              <a:t>2.  Uses aggression to communicate</a:t>
            </a:r>
            <a:endParaRPr kumimoji="0" lang="en-US" sz="2800" b="0" i="0" u="none" strike="noStrike" kern="0" cap="none" spc="0" normalizeH="0" baseline="0" noProof="0" dirty="0">
              <a:ln>
                <a:noFill/>
              </a:ln>
              <a:effectLst/>
              <a:uLnTx/>
              <a:uFillTx/>
              <a:latin typeface="Ubuntu Light"/>
            </a:endParaRPr>
          </a:p>
        </p:txBody>
      </p:sp>
      <p:sp>
        <p:nvSpPr>
          <p:cNvPr id="10" name="Content Placeholder 2">
            <a:extLst>
              <a:ext uri="{FF2B5EF4-FFF2-40B4-BE49-F238E27FC236}">
                <a16:creationId xmlns:a16="http://schemas.microsoft.com/office/drawing/2014/main" id="{7B599D79-0E7E-C0AB-DA67-8A087C1C76D8}"/>
              </a:ext>
            </a:extLst>
          </p:cNvPr>
          <p:cNvSpPr txBox="1">
            <a:spLocks/>
          </p:cNvSpPr>
          <p:nvPr/>
        </p:nvSpPr>
        <p:spPr bwMode="auto">
          <a:xfrm>
            <a:off x="1057978" y="2717401"/>
            <a:ext cx="5038022" cy="236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Sam has limited verbal language. When he is told it is time for homework, he screams, runs away and throws objects across the room. </a:t>
            </a:r>
          </a:p>
          <a:p>
            <a:pPr marL="0" marR="0" lvl="0" indent="0" algn="ctr"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a:p>
            <a:pPr marL="0" marR="0" lvl="0" indent="0" algn="ctr"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p:txBody>
      </p:sp>
      <p:sp>
        <p:nvSpPr>
          <p:cNvPr id="11" name="Content Placeholder 3">
            <a:extLst>
              <a:ext uri="{FF2B5EF4-FFF2-40B4-BE49-F238E27FC236}">
                <a16:creationId xmlns:a16="http://schemas.microsoft.com/office/drawing/2014/main" id="{5FD6E821-9131-9D00-8DA1-C2C97F75B4C1}"/>
              </a:ext>
            </a:extLst>
          </p:cNvPr>
          <p:cNvSpPr txBox="1">
            <a:spLocks/>
          </p:cNvSpPr>
          <p:nvPr/>
        </p:nvSpPr>
        <p:spPr bwMode="auto">
          <a:xfrm>
            <a:off x="1057978" y="5392462"/>
            <a:ext cx="5038022" cy="735034"/>
          </a:xfrm>
          <a:prstGeom prst="rect">
            <a:avLst/>
          </a:prstGeom>
          <a:solidFill>
            <a:srgbClr val="E9AAA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auto" latinLnBrk="0" hangingPunct="1">
              <a:lnSpc>
                <a:spcPct val="100000"/>
              </a:lnSpc>
              <a:spcBef>
                <a:spcPts val="0"/>
              </a:spcBef>
              <a:spcAft>
                <a:spcPts val="0"/>
              </a:spcAft>
              <a:buClrTx/>
              <a:buSzTx/>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What could be the function, or reason, for this behavior?</a:t>
            </a:r>
          </a:p>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sp>
        <p:nvSpPr>
          <p:cNvPr id="3" name="Rectangle 2">
            <a:extLst>
              <a:ext uri="{FF2B5EF4-FFF2-40B4-BE49-F238E27FC236}">
                <a16:creationId xmlns:a16="http://schemas.microsoft.com/office/drawing/2014/main" id="{AB4B472A-3440-020C-4D11-EC251A5B95E3}"/>
              </a:ext>
            </a:extLst>
          </p:cNvPr>
          <p:cNvSpPr/>
          <p:nvPr/>
        </p:nvSpPr>
        <p:spPr bwMode="auto">
          <a:xfrm>
            <a:off x="10050011" y="6425967"/>
            <a:ext cx="1813409" cy="311316"/>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Ubuntu"/>
                <a:ea typeface="ヒラギノ角ゴ ProN W3" charset="0"/>
                <a:cs typeface="ヒラギノ角ゴ ProN W3" charset="0"/>
                <a:sym typeface="Gill Sans" charset="0"/>
              </a:rPr>
              <a:t>Workbook page </a:t>
            </a:r>
            <a:r>
              <a:rPr lang="en-US" sz="1400" dirty="0">
                <a:latin typeface="Ubuntu"/>
                <a:ea typeface="ヒラギノ角ゴ ProN W3" charset="0"/>
                <a:cs typeface="ヒラギノ角ゴ ProN W3" charset="0"/>
                <a:sym typeface="Gill Sans" charset="0"/>
              </a:rPr>
              <a:t>5</a:t>
            </a:r>
            <a:endParaRPr kumimoji="0" lang="en-US" sz="1400" b="0" i="0" u="none" strike="noStrike" cap="none" normalizeH="0" baseline="0" dirty="0">
              <a:ln>
                <a:noFill/>
              </a:ln>
              <a:effectLst/>
              <a:latin typeface="Ubuntu" panose="020B0504030602030204" pitchFamily="34" charset="0"/>
              <a:ea typeface="ヒラギノ角ゴ ProN W3" charset="0"/>
              <a:cs typeface="ヒラギノ角ゴ ProN W3" charset="0"/>
              <a:sym typeface="Gill Sans" charset="0"/>
            </a:endParaRPr>
          </a:p>
        </p:txBody>
      </p:sp>
      <p:pic>
        <p:nvPicPr>
          <p:cNvPr id="5" name="Picture 4" descr="A black and white pictogram of a person sitting at a desk&#10;&#10;AI-generated content may be incorrect.">
            <a:extLst>
              <a:ext uri="{FF2B5EF4-FFF2-40B4-BE49-F238E27FC236}">
                <a16:creationId xmlns:a16="http://schemas.microsoft.com/office/drawing/2014/main" id="{226154FF-9E8A-9DE3-D631-0016AD7BF05D}"/>
              </a:ext>
            </a:extLst>
          </p:cNvPr>
          <p:cNvPicPr>
            <a:picLocks noChangeAspect="1"/>
          </p:cNvPicPr>
          <p:nvPr/>
        </p:nvPicPr>
        <p:blipFill>
          <a:blip r:embed="rId3" cstate="email">
            <a:biLevel thresh="75000"/>
            <a:extLst>
              <a:ext uri="{28A0092B-C50C-407E-A947-70E740481C1C}">
                <a14:useLocalDpi xmlns:a14="http://schemas.microsoft.com/office/drawing/2010/main"/>
              </a:ext>
            </a:extLst>
          </a:blip>
          <a:stretch>
            <a:fillRect/>
          </a:stretch>
        </p:blipFill>
        <p:spPr>
          <a:xfrm>
            <a:off x="7297011" y="1868616"/>
            <a:ext cx="4298327" cy="4298327"/>
          </a:xfrm>
          <a:prstGeom prst="rect">
            <a:avLst/>
          </a:prstGeom>
        </p:spPr>
      </p:pic>
    </p:spTree>
    <p:extLst>
      <p:ext uri="{BB962C8B-B14F-4D97-AF65-F5344CB8AC3E}">
        <p14:creationId xmlns:p14="http://schemas.microsoft.com/office/powerpoint/2010/main" val="4122531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F0875-34CF-EB7F-2113-39AE72825F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A0551-EBD3-96A4-87DD-98835AECBC85}"/>
              </a:ext>
            </a:extLst>
          </p:cNvPr>
          <p:cNvSpPr>
            <a:spLocks noGrp="1"/>
          </p:cNvSpPr>
          <p:nvPr>
            <p:ph type="title"/>
          </p:nvPr>
        </p:nvSpPr>
        <p:spPr>
          <a:xfrm>
            <a:off x="0" y="365125"/>
            <a:ext cx="11353800" cy="1177926"/>
          </a:xfrm>
        </p:spPr>
        <p:txBody>
          <a:bodyPr anchor="ctr">
            <a:normAutofit/>
          </a:bodyPr>
          <a:lstStyle/>
          <a:p>
            <a:r>
              <a:rPr kumimoji="0" lang="en-US" sz="3200" i="0" u="none" strike="noStrike" kern="0" cap="none" normalizeH="0" baseline="0" noProof="0" dirty="0">
                <a:ln>
                  <a:noFill/>
                </a:ln>
                <a:solidFill>
                  <a:srgbClr val="000000"/>
                </a:solidFill>
                <a:effectLst/>
                <a:uLnTx/>
                <a:uFillTx/>
                <a:latin typeface="Ubuntu" panose="020B0504030602030204" pitchFamily="34" charset="0"/>
                <a:sym typeface="Ubuntu Light" charset="0"/>
              </a:rPr>
              <a:t>Activity</a:t>
            </a:r>
            <a:r>
              <a:rPr kumimoji="0" lang="en-US" sz="3200" i="0" u="none" strike="noStrike" kern="0" cap="none" spc="300" normalizeH="0" baseline="0" noProof="0" dirty="0">
                <a:ln>
                  <a:noFill/>
                </a:ln>
                <a:solidFill>
                  <a:srgbClr val="000000"/>
                </a:solidFill>
                <a:effectLst/>
                <a:uLnTx/>
                <a:uFillTx/>
                <a:latin typeface="Ubuntu" panose="020B0504030602030204" pitchFamily="34" charset="0"/>
                <a:sym typeface="Ubuntu Light" charset="0"/>
              </a:rPr>
              <a:t>: Functions of Behavior</a:t>
            </a:r>
            <a:endParaRPr lang="en-US" sz="3200" spc="300" dirty="0">
              <a:latin typeface="Ubuntu" panose="020B0504030602030204" pitchFamily="34" charset="0"/>
            </a:endParaRPr>
          </a:p>
        </p:txBody>
      </p:sp>
      <p:sp>
        <p:nvSpPr>
          <p:cNvPr id="6" name="TextBox 5">
            <a:extLst>
              <a:ext uri="{FF2B5EF4-FFF2-40B4-BE49-F238E27FC236}">
                <a16:creationId xmlns:a16="http://schemas.microsoft.com/office/drawing/2014/main" id="{08B5777F-E90A-CD5D-5DC6-F7E45ED42B8E}"/>
              </a:ext>
            </a:extLst>
          </p:cNvPr>
          <p:cNvSpPr txBox="1"/>
          <p:nvPr/>
        </p:nvSpPr>
        <p:spPr>
          <a:xfrm>
            <a:off x="845344" y="1868616"/>
            <a:ext cx="10501312" cy="523220"/>
          </a:xfrm>
          <a:prstGeom prst="rect">
            <a:avLst/>
          </a:prstGeom>
          <a:noFill/>
        </p:spPr>
        <p:txBody>
          <a:bodyPr wrap="square">
            <a:spAutoFit/>
          </a:bodyPr>
          <a:lstStyle/>
          <a:p>
            <a:pPr marR="0" lvl="0" algn="l" defTabSz="685800" rtl="0" eaLnBrk="1" fontAlgn="auto" latinLnBrk="0" hangingPunct="1">
              <a:lnSpc>
                <a:spcPct val="100000"/>
              </a:lnSpc>
              <a:spcBef>
                <a:spcPts val="750"/>
              </a:spcBef>
              <a:spcAft>
                <a:spcPts val="0"/>
              </a:spcAft>
              <a:buClrTx/>
              <a:buSzTx/>
              <a:tabLst/>
              <a:defRPr/>
            </a:pPr>
            <a:r>
              <a:rPr lang="en-US" sz="2800" kern="0" dirty="0">
                <a:latin typeface="Ubuntu Light"/>
              </a:rPr>
              <a:t>3.  Avoids new people or environments</a:t>
            </a:r>
            <a:endParaRPr kumimoji="0" lang="en-US" sz="2800" b="0" i="0" u="none" strike="noStrike" kern="0" cap="none" spc="0" normalizeH="0" baseline="0" noProof="0" dirty="0">
              <a:ln>
                <a:noFill/>
              </a:ln>
              <a:effectLst/>
              <a:uLnTx/>
              <a:uFillTx/>
              <a:latin typeface="Ubuntu Light"/>
            </a:endParaRPr>
          </a:p>
        </p:txBody>
      </p:sp>
      <p:sp>
        <p:nvSpPr>
          <p:cNvPr id="12" name="Content Placeholder 2">
            <a:extLst>
              <a:ext uri="{FF2B5EF4-FFF2-40B4-BE49-F238E27FC236}">
                <a16:creationId xmlns:a16="http://schemas.microsoft.com/office/drawing/2014/main" id="{E2353495-82B8-E27F-A45C-F2F15753F3D9}"/>
              </a:ext>
            </a:extLst>
          </p:cNvPr>
          <p:cNvSpPr txBox="1">
            <a:spLocks/>
          </p:cNvSpPr>
          <p:nvPr/>
        </p:nvSpPr>
        <p:spPr bwMode="auto">
          <a:xfrm>
            <a:off x="6096000" y="2574589"/>
            <a:ext cx="4315850" cy="2863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Ubuntu"/>
                <a:sym typeface="Ubuntu" charset="0"/>
              </a:rPr>
              <a:t>Tetu becomes very distressed in unfamiliar environments. When visiting a new clinic, she clung to her mother refusing to enter the room and she began crying and covering her ears.</a:t>
            </a:r>
            <a:endParaRPr kumimoji="0" lang="en-US" sz="2400" b="0" i="0" u="none" strike="noStrike" kern="0" cap="none" spc="0" normalizeH="0" baseline="0" noProof="0" dirty="0">
              <a:ln>
                <a:noFill/>
              </a:ln>
              <a:solidFill>
                <a:srgbClr val="000000"/>
              </a:solidFill>
              <a:effectLst/>
              <a:uLnTx/>
              <a:uFillTx/>
              <a:latin typeface="Ubuntu"/>
              <a:sym typeface="Ubuntu" charset="0"/>
            </a:endParaRPr>
          </a:p>
        </p:txBody>
      </p:sp>
      <p:sp>
        <p:nvSpPr>
          <p:cNvPr id="13" name="Content Placeholder 3">
            <a:extLst>
              <a:ext uri="{FF2B5EF4-FFF2-40B4-BE49-F238E27FC236}">
                <a16:creationId xmlns:a16="http://schemas.microsoft.com/office/drawing/2014/main" id="{6E5849AC-0BA1-268B-B1CE-ADF55F76A964}"/>
              </a:ext>
            </a:extLst>
          </p:cNvPr>
          <p:cNvSpPr txBox="1">
            <a:spLocks/>
          </p:cNvSpPr>
          <p:nvPr/>
        </p:nvSpPr>
        <p:spPr bwMode="auto">
          <a:xfrm>
            <a:off x="6096000" y="5746918"/>
            <a:ext cx="4202990" cy="745957"/>
          </a:xfrm>
          <a:prstGeom prst="rect">
            <a:avLst/>
          </a:prstGeom>
          <a:solidFill>
            <a:srgbClr val="E9AAA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auto" latinLnBrk="0" hangingPunct="1">
              <a:lnSpc>
                <a:spcPct val="100000"/>
              </a:lnSpc>
              <a:spcBef>
                <a:spcPts val="0"/>
              </a:spcBef>
              <a:spcAft>
                <a:spcPts val="0"/>
              </a:spcAft>
              <a:buClrTx/>
              <a:buSzTx/>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What could be the function, or reason, for this behavior?</a:t>
            </a:r>
          </a:p>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sp>
        <p:nvSpPr>
          <p:cNvPr id="3" name="Rectangle 2">
            <a:extLst>
              <a:ext uri="{FF2B5EF4-FFF2-40B4-BE49-F238E27FC236}">
                <a16:creationId xmlns:a16="http://schemas.microsoft.com/office/drawing/2014/main" id="{68A9A5EC-5B87-B1B6-229D-070DE8AA1007}"/>
              </a:ext>
            </a:extLst>
          </p:cNvPr>
          <p:cNvSpPr/>
          <p:nvPr/>
        </p:nvSpPr>
        <p:spPr bwMode="auto">
          <a:xfrm>
            <a:off x="10050011" y="6425967"/>
            <a:ext cx="1813409" cy="311316"/>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Ubuntu"/>
                <a:ea typeface="ヒラギノ角ゴ ProN W3" charset="0"/>
                <a:cs typeface="ヒラギノ角ゴ ProN W3" charset="0"/>
                <a:sym typeface="Gill Sans" charset="0"/>
              </a:rPr>
              <a:t>Workbook page </a:t>
            </a:r>
            <a:r>
              <a:rPr lang="en-US" sz="1400" dirty="0">
                <a:latin typeface="Ubuntu"/>
                <a:ea typeface="ヒラギノ角ゴ ProN W3" charset="0"/>
                <a:cs typeface="ヒラギノ角ゴ ProN W3" charset="0"/>
                <a:sym typeface="Gill Sans" charset="0"/>
              </a:rPr>
              <a:t>5</a:t>
            </a:r>
            <a:endParaRPr kumimoji="0" lang="en-US" sz="1400" b="0" i="0" u="none" strike="noStrike" cap="none" normalizeH="0" baseline="0" dirty="0">
              <a:ln>
                <a:noFill/>
              </a:ln>
              <a:effectLst/>
              <a:latin typeface="Ubuntu" panose="020B0504030602030204" pitchFamily="34" charset="0"/>
              <a:ea typeface="ヒラギノ角ゴ ProN W3" charset="0"/>
              <a:cs typeface="ヒラギノ角ゴ ProN W3" charset="0"/>
              <a:sym typeface="Gill Sans" charset="0"/>
            </a:endParaRPr>
          </a:p>
        </p:txBody>
      </p:sp>
      <p:pic>
        <p:nvPicPr>
          <p:cNvPr id="5" name="Picture 4" descr="A black and white pictogram of a person crying&#10;&#10;AI-generated content may be incorrect.">
            <a:extLst>
              <a:ext uri="{FF2B5EF4-FFF2-40B4-BE49-F238E27FC236}">
                <a16:creationId xmlns:a16="http://schemas.microsoft.com/office/drawing/2014/main" id="{AB68DAA8-724F-23DD-C94A-D1959D78425C}"/>
              </a:ext>
            </a:extLst>
          </p:cNvPr>
          <p:cNvPicPr>
            <a:picLocks noChangeAspect="1"/>
          </p:cNvPicPr>
          <p:nvPr/>
        </p:nvPicPr>
        <p:blipFill>
          <a:blip r:embed="rId3" cstate="email">
            <a:biLevel thresh="75000"/>
            <a:extLst>
              <a:ext uri="{28A0092B-C50C-407E-A947-70E740481C1C}">
                <a14:useLocalDpi xmlns:a14="http://schemas.microsoft.com/office/drawing/2010/main"/>
              </a:ext>
            </a:extLst>
          </a:blip>
          <a:stretch>
            <a:fillRect/>
          </a:stretch>
        </p:blipFill>
        <p:spPr>
          <a:xfrm>
            <a:off x="1122870" y="2534294"/>
            <a:ext cx="4202989" cy="4202989"/>
          </a:xfrm>
          <a:prstGeom prst="rect">
            <a:avLst/>
          </a:prstGeom>
        </p:spPr>
      </p:pic>
    </p:spTree>
    <p:extLst>
      <p:ext uri="{BB962C8B-B14F-4D97-AF65-F5344CB8AC3E}">
        <p14:creationId xmlns:p14="http://schemas.microsoft.com/office/powerpoint/2010/main" val="1865841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E2D2-451F-2241-4080-A0C56D7D7B32}"/>
              </a:ext>
            </a:extLst>
          </p:cNvPr>
          <p:cNvSpPr txBox="1">
            <a:spLocks/>
          </p:cNvSpPr>
          <p:nvPr/>
        </p:nvSpPr>
        <p:spPr bwMode="auto">
          <a:xfrm>
            <a:off x="544513" y="366713"/>
            <a:ext cx="9899650"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3200" b="1" i="0" u="none" strike="noStrike" kern="0" cap="none" spc="-100" normalizeH="0" baseline="0" noProof="0" dirty="0">
                <a:ln>
                  <a:noFill/>
                </a:ln>
                <a:solidFill>
                  <a:srgbClr val="000000"/>
                </a:solidFill>
                <a:effectLst/>
                <a:uLnTx/>
                <a:uFillTx/>
                <a:latin typeface="Ubuntu" panose="020B0504030602030204" pitchFamily="34" charset="0"/>
                <a:sym typeface="Ubuntu Light" charset="0"/>
              </a:rPr>
              <a:t>Teaching new skills to replace challenging behavior</a:t>
            </a:r>
          </a:p>
        </p:txBody>
      </p:sp>
      <p:sp>
        <p:nvSpPr>
          <p:cNvPr id="3" name="Content Placeholder 2">
            <a:extLst>
              <a:ext uri="{FF2B5EF4-FFF2-40B4-BE49-F238E27FC236}">
                <a16:creationId xmlns:a16="http://schemas.microsoft.com/office/drawing/2014/main" id="{2025C4DA-4958-DEE9-8827-2F8C10C0B37F}"/>
              </a:ext>
            </a:extLst>
          </p:cNvPr>
          <p:cNvSpPr txBox="1">
            <a:spLocks/>
          </p:cNvSpPr>
          <p:nvPr/>
        </p:nvSpPr>
        <p:spPr bwMode="auto">
          <a:xfrm>
            <a:off x="5580235" y="1751864"/>
            <a:ext cx="4863928" cy="1153261"/>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Identify another behavior/skill to replace the challenging behavior</a:t>
            </a:r>
          </a:p>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	</a:t>
            </a:r>
          </a:p>
          <a:p>
            <a:pPr marL="239713" marR="0" lvl="0" indent="-239713" algn="l"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p:txBody>
      </p:sp>
      <p:sp>
        <p:nvSpPr>
          <p:cNvPr id="4" name="Content Placeholder 2">
            <a:extLst>
              <a:ext uri="{FF2B5EF4-FFF2-40B4-BE49-F238E27FC236}">
                <a16:creationId xmlns:a16="http://schemas.microsoft.com/office/drawing/2014/main" id="{15E5646B-9700-584B-4EE9-97EB67D70464}"/>
              </a:ext>
            </a:extLst>
          </p:cNvPr>
          <p:cNvSpPr txBox="1">
            <a:spLocks/>
          </p:cNvSpPr>
          <p:nvPr/>
        </p:nvSpPr>
        <p:spPr bwMode="auto">
          <a:xfrm>
            <a:off x="5580235" y="3230420"/>
            <a:ext cx="4863928" cy="859800"/>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Praise helpful behavior</a:t>
            </a:r>
          </a:p>
          <a:p>
            <a:pPr marL="239713" marR="0" lvl="0" indent="-239713" algn="l"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p:txBody>
      </p:sp>
      <p:sp>
        <p:nvSpPr>
          <p:cNvPr id="5" name="Content Placeholder 2">
            <a:extLst>
              <a:ext uri="{FF2B5EF4-FFF2-40B4-BE49-F238E27FC236}">
                <a16:creationId xmlns:a16="http://schemas.microsoft.com/office/drawing/2014/main" id="{42AA080C-3AB3-A257-03CC-17DF9142B809}"/>
              </a:ext>
            </a:extLst>
          </p:cNvPr>
          <p:cNvSpPr txBox="1">
            <a:spLocks/>
          </p:cNvSpPr>
          <p:nvPr/>
        </p:nvSpPr>
        <p:spPr bwMode="auto">
          <a:xfrm>
            <a:off x="5580235" y="4317354"/>
            <a:ext cx="4863928" cy="1335887"/>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Track and monitor the challenging behavior</a:t>
            </a:r>
          </a:p>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	</a:t>
            </a:r>
          </a:p>
          <a:p>
            <a:pPr marL="239713" marR="0" lvl="0" indent="-239713" algn="l"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p:txBody>
      </p:sp>
      <p:pic>
        <p:nvPicPr>
          <p:cNvPr id="7" name="Picture 6" descr="A black and white pictogram of a person with his hand up&#10;&#10;AI-generated content may be incorrect.">
            <a:extLst>
              <a:ext uri="{FF2B5EF4-FFF2-40B4-BE49-F238E27FC236}">
                <a16:creationId xmlns:a16="http://schemas.microsoft.com/office/drawing/2014/main" id="{9C41DA5E-3F51-F08E-FAE0-D2C54FEE027D}"/>
              </a:ext>
            </a:extLst>
          </p:cNvPr>
          <p:cNvPicPr>
            <a:picLocks noChangeAspect="1"/>
          </p:cNvPicPr>
          <p:nvPr/>
        </p:nvPicPr>
        <p:blipFill>
          <a:blip r:embed="rId3" cstate="email">
            <a:biLevel thresh="75000"/>
            <a:extLst>
              <a:ext uri="{28A0092B-C50C-407E-A947-70E740481C1C}">
                <a14:useLocalDpi xmlns:a14="http://schemas.microsoft.com/office/drawing/2010/main"/>
              </a:ext>
            </a:extLst>
          </a:blip>
          <a:stretch>
            <a:fillRect/>
          </a:stretch>
        </p:blipFill>
        <p:spPr>
          <a:xfrm>
            <a:off x="845388" y="1568414"/>
            <a:ext cx="4183811" cy="4183811"/>
          </a:xfrm>
          <a:prstGeom prst="rect">
            <a:avLst/>
          </a:prstGeom>
        </p:spPr>
      </p:pic>
    </p:spTree>
    <p:extLst>
      <p:ext uri="{BB962C8B-B14F-4D97-AF65-F5344CB8AC3E}">
        <p14:creationId xmlns:p14="http://schemas.microsoft.com/office/powerpoint/2010/main" val="216012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3C21C-E6E2-5A11-891A-F88119686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2522E-127D-FB43-AB4D-EEEBC191946B}"/>
              </a:ext>
            </a:extLst>
          </p:cNvPr>
          <p:cNvSpPr>
            <a:spLocks noGrp="1"/>
          </p:cNvSpPr>
          <p:nvPr>
            <p:ph type="title"/>
          </p:nvPr>
        </p:nvSpPr>
        <p:spPr>
          <a:xfrm>
            <a:off x="0" y="365125"/>
            <a:ext cx="11353800" cy="1177926"/>
          </a:xfrm>
        </p:spPr>
        <p:txBody>
          <a:bodyPr anchor="ctr">
            <a:normAutofit/>
          </a:bodyPr>
          <a:lstStyle/>
          <a:p>
            <a:r>
              <a:rPr kumimoji="0" lang="en-US" sz="3200" i="0" u="none" strike="noStrike" kern="0" cap="none" normalizeH="0" baseline="0" noProof="0" dirty="0">
                <a:ln>
                  <a:noFill/>
                </a:ln>
                <a:solidFill>
                  <a:srgbClr val="000000"/>
                </a:solidFill>
                <a:effectLst/>
                <a:uLnTx/>
                <a:uFillTx/>
                <a:latin typeface="Ubuntu" panose="020B0504030602030204" pitchFamily="34" charset="0"/>
                <a:sym typeface="Ubuntu Light" charset="0"/>
              </a:rPr>
              <a:t>Activity</a:t>
            </a:r>
            <a:r>
              <a:rPr kumimoji="0" lang="en-US" sz="3200" i="0" u="none" strike="noStrike" kern="0" cap="none" spc="300" normalizeH="0" baseline="0" noProof="0" dirty="0">
                <a:ln>
                  <a:noFill/>
                </a:ln>
                <a:solidFill>
                  <a:srgbClr val="000000"/>
                </a:solidFill>
                <a:effectLst/>
                <a:uLnTx/>
                <a:uFillTx/>
                <a:latin typeface="Ubuntu" panose="020B0504030602030204" pitchFamily="34" charset="0"/>
                <a:sym typeface="Ubuntu Light" charset="0"/>
              </a:rPr>
              <a:t>: Replacing</a:t>
            </a:r>
            <a:r>
              <a:rPr lang="en-US" sz="3200" kern="0" spc="300" dirty="0">
                <a:solidFill>
                  <a:srgbClr val="000000"/>
                </a:solidFill>
                <a:latin typeface="Ubuntu" panose="020B0504030602030204" pitchFamily="34" charset="0"/>
                <a:sym typeface="Ubuntu Light" charset="0"/>
              </a:rPr>
              <a:t> Challenging </a:t>
            </a:r>
            <a:br>
              <a:rPr lang="en-US" sz="3200" kern="0" spc="300" dirty="0">
                <a:solidFill>
                  <a:srgbClr val="000000"/>
                </a:solidFill>
                <a:latin typeface="Ubuntu" panose="020B0504030602030204" pitchFamily="34" charset="0"/>
                <a:sym typeface="Ubuntu Light" charset="0"/>
              </a:rPr>
            </a:br>
            <a:r>
              <a:rPr lang="en-US" sz="3200" kern="0" spc="300" dirty="0">
                <a:solidFill>
                  <a:srgbClr val="000000"/>
                </a:solidFill>
                <a:latin typeface="Ubuntu" panose="020B0504030602030204" pitchFamily="34" charset="0"/>
                <a:sym typeface="Ubuntu Light" charset="0"/>
              </a:rPr>
              <a:t>		Behaviors</a:t>
            </a:r>
            <a:endParaRPr lang="en-US" sz="3200" spc="300" dirty="0">
              <a:latin typeface="Ubuntu" panose="020B0504030602030204" pitchFamily="34" charset="0"/>
            </a:endParaRPr>
          </a:p>
        </p:txBody>
      </p:sp>
      <p:sp>
        <p:nvSpPr>
          <p:cNvPr id="6" name="TextBox 5">
            <a:extLst>
              <a:ext uri="{FF2B5EF4-FFF2-40B4-BE49-F238E27FC236}">
                <a16:creationId xmlns:a16="http://schemas.microsoft.com/office/drawing/2014/main" id="{7B43C404-AB84-5CB6-F667-75AA54D77E29}"/>
              </a:ext>
            </a:extLst>
          </p:cNvPr>
          <p:cNvSpPr txBox="1"/>
          <p:nvPr/>
        </p:nvSpPr>
        <p:spPr>
          <a:xfrm>
            <a:off x="357188" y="1868615"/>
            <a:ext cx="11353800"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750"/>
              </a:spcBef>
              <a:spcAft>
                <a:spcPts val="0"/>
              </a:spcAft>
              <a:buClrTx/>
              <a:buSzTx/>
              <a:buFontTx/>
              <a:buNone/>
              <a:tabLst/>
              <a:defRPr/>
            </a:pPr>
            <a:r>
              <a:rPr kumimoji="0" lang="en-US" sz="2800" b="1" i="0" u="none" strike="noStrike" kern="0" cap="none" spc="0" normalizeH="0" baseline="0" noProof="0" dirty="0">
                <a:ln>
                  <a:noFill/>
                </a:ln>
                <a:effectLst/>
                <a:uLnTx/>
                <a:uFillTx/>
                <a:latin typeface="Ubuntu" panose="020B0504030602030204" pitchFamily="34" charset="0"/>
              </a:rPr>
              <a:t>Identify the missing skills</a:t>
            </a:r>
            <a:r>
              <a:rPr lang="en-US" sz="2800" b="1" kern="0" dirty="0">
                <a:latin typeface="Ubuntu" panose="020B0504030602030204" pitchFamily="34" charset="0"/>
              </a:rPr>
              <a:t> &amp; </a:t>
            </a:r>
            <a:r>
              <a:rPr kumimoji="0" lang="en-US" sz="2800" b="1" i="0" u="none" strike="noStrike" kern="0" cap="none" spc="0" normalizeH="0" baseline="0" noProof="0" dirty="0">
                <a:ln>
                  <a:noFill/>
                </a:ln>
                <a:effectLst/>
                <a:uLnTx/>
                <a:uFillTx/>
                <a:latin typeface="Ubuntu" panose="020B0504030602030204" pitchFamily="34" charset="0"/>
              </a:rPr>
              <a:t>teach replacement behaviors </a:t>
            </a:r>
          </a:p>
        </p:txBody>
      </p:sp>
      <p:sp>
        <p:nvSpPr>
          <p:cNvPr id="4" name="TextBox 3">
            <a:extLst>
              <a:ext uri="{FF2B5EF4-FFF2-40B4-BE49-F238E27FC236}">
                <a16:creationId xmlns:a16="http://schemas.microsoft.com/office/drawing/2014/main" id="{C7CDB7F3-378F-3DE3-799E-B4CD0798D649}"/>
              </a:ext>
            </a:extLst>
          </p:cNvPr>
          <p:cNvSpPr txBox="1"/>
          <p:nvPr/>
        </p:nvSpPr>
        <p:spPr>
          <a:xfrm>
            <a:off x="1116806" y="3187502"/>
            <a:ext cx="9958388" cy="1677895"/>
          </a:xfrm>
          <a:prstGeom prst="rect">
            <a:avLst/>
          </a:prstGeom>
          <a:noFill/>
        </p:spPr>
        <p:txBody>
          <a:bodyPr wrap="square">
            <a:spAutoFit/>
          </a:bodyPr>
          <a:lstStyle/>
          <a:p>
            <a:pPr marL="342900" marR="0" lvl="0" indent="-342900" algn="l" defTabSz="914400" rtl="0" eaLnBrk="1" fontAlgn="base" latinLnBrk="0" hangingPunct="1">
              <a:lnSpc>
                <a:spcPct val="110000"/>
              </a:lnSpc>
              <a:spcBef>
                <a:spcPts val="1200"/>
              </a:spcBef>
              <a:spcAft>
                <a:spcPts val="120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Ubuntu"/>
                <a:sym typeface="Ubuntu" charset="0"/>
              </a:rPr>
              <a:t>Review 1 example of challenging behavior</a:t>
            </a:r>
          </a:p>
          <a:p>
            <a:pPr marL="342900" marR="0" lvl="0" indent="-342900" algn="l" defTabSz="914400" rtl="0" eaLnBrk="1" fontAlgn="base" latinLnBrk="0" hangingPunct="1">
              <a:lnSpc>
                <a:spcPct val="110000"/>
              </a:lnSpc>
              <a:spcBef>
                <a:spcPts val="1200"/>
              </a:spcBef>
              <a:spcAft>
                <a:spcPts val="120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Ubuntu"/>
                <a:sym typeface="Ubuntu" charset="0"/>
              </a:rPr>
              <a:t>Identify some skills the child can learn that would help them express their wants in more helpful ways?</a:t>
            </a:r>
            <a:endParaRPr kumimoji="0" lang="en-US" sz="1800" b="0" i="0" u="none" strike="noStrike" kern="0" cap="none" spc="0" normalizeH="0" baseline="0" noProof="0" dirty="0">
              <a:ln>
                <a:noFill/>
              </a:ln>
              <a:solidFill>
                <a:srgbClr val="000000"/>
              </a:solidFill>
              <a:effectLst/>
              <a:uLnTx/>
              <a:uFillTx/>
              <a:latin typeface="Ubuntu"/>
              <a:sym typeface="Ubuntu" charset="0"/>
            </a:endParaRPr>
          </a:p>
        </p:txBody>
      </p:sp>
      <p:sp>
        <p:nvSpPr>
          <p:cNvPr id="3" name="Rectangle 2">
            <a:extLst>
              <a:ext uri="{FF2B5EF4-FFF2-40B4-BE49-F238E27FC236}">
                <a16:creationId xmlns:a16="http://schemas.microsoft.com/office/drawing/2014/main" id="{6A71CAD6-3C04-8508-568A-01F431BE034D}"/>
              </a:ext>
            </a:extLst>
          </p:cNvPr>
          <p:cNvSpPr/>
          <p:nvPr/>
        </p:nvSpPr>
        <p:spPr bwMode="auto">
          <a:xfrm>
            <a:off x="10050011" y="6425967"/>
            <a:ext cx="1813409" cy="311316"/>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Ubuntu"/>
                <a:ea typeface="ヒラギノ角ゴ ProN W3" charset="0"/>
                <a:cs typeface="ヒラギノ角ゴ ProN W3" charset="0"/>
                <a:sym typeface="Gill Sans" charset="0"/>
              </a:rPr>
              <a:t>Workbook page </a:t>
            </a:r>
            <a:r>
              <a:rPr lang="en-US" sz="1400" dirty="0">
                <a:latin typeface="Ubuntu"/>
                <a:ea typeface="ヒラギノ角ゴ ProN W3" charset="0"/>
                <a:cs typeface="ヒラギノ角ゴ ProN W3" charset="0"/>
                <a:sym typeface="Gill Sans" charset="0"/>
              </a:rPr>
              <a:t>5</a:t>
            </a:r>
            <a:endParaRPr kumimoji="0" lang="en-US" sz="1400" b="0" i="0" u="none" strike="noStrike" cap="none" normalizeH="0" baseline="0" dirty="0">
              <a:ln>
                <a:noFill/>
              </a:ln>
              <a:effectLst/>
              <a:latin typeface="Ubuntu" panose="020B0504030602030204" pitchFamily="34"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4289823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2D591-0EAD-F6D3-6CE1-6FE9D3A62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0715C-B137-471E-7A87-2297606A049C}"/>
              </a:ext>
            </a:extLst>
          </p:cNvPr>
          <p:cNvSpPr>
            <a:spLocks noGrp="1"/>
          </p:cNvSpPr>
          <p:nvPr>
            <p:ph type="title"/>
          </p:nvPr>
        </p:nvSpPr>
        <p:spPr>
          <a:xfrm>
            <a:off x="0" y="365125"/>
            <a:ext cx="11353800" cy="1177926"/>
          </a:xfrm>
        </p:spPr>
        <p:txBody>
          <a:bodyPr anchor="ctr">
            <a:normAutofit/>
          </a:bodyPr>
          <a:lstStyle/>
          <a:p>
            <a:r>
              <a:rPr kumimoji="0" lang="en-US" sz="3200" b="0" i="0" u="none" strike="noStrike" kern="0" cap="none" spc="0" normalizeH="0" baseline="0" noProof="0" dirty="0">
                <a:ln>
                  <a:noFill/>
                </a:ln>
                <a:solidFill>
                  <a:srgbClr val="000000"/>
                </a:solidFill>
                <a:effectLst/>
                <a:uLnTx/>
                <a:uFillTx/>
                <a:latin typeface="Ubuntu" panose="020B0504030602030204" pitchFamily="34" charset="0"/>
                <a:ea typeface="+mj-ea"/>
                <a:cs typeface="+mj-cs"/>
                <a:sym typeface="Ubuntu Light" charset="0"/>
              </a:rPr>
              <a:t>Activity</a:t>
            </a:r>
            <a:r>
              <a:rPr kumimoji="0" lang="en-US" sz="3200" b="0" i="0" u="none" strike="noStrike" kern="0" cap="none" spc="300" normalizeH="0" baseline="0" noProof="0" dirty="0">
                <a:ln>
                  <a:noFill/>
                </a:ln>
                <a:solidFill>
                  <a:srgbClr val="000000"/>
                </a:solidFill>
                <a:effectLst/>
                <a:uLnTx/>
                <a:uFillTx/>
                <a:latin typeface="Ubuntu" panose="020B0504030602030204" pitchFamily="34" charset="0"/>
                <a:ea typeface="+mj-ea"/>
                <a:cs typeface="+mj-cs"/>
                <a:sym typeface="Ubuntu Light" charset="0"/>
              </a:rPr>
              <a:t>: Replacing Challenging </a:t>
            </a:r>
            <a:br>
              <a:rPr kumimoji="0" lang="en-US" sz="3200" b="0" i="0" u="none" strike="noStrike" kern="0" cap="none" spc="300" normalizeH="0" baseline="0" noProof="0" dirty="0">
                <a:ln>
                  <a:noFill/>
                </a:ln>
                <a:solidFill>
                  <a:srgbClr val="000000"/>
                </a:solidFill>
                <a:effectLst/>
                <a:uLnTx/>
                <a:uFillTx/>
                <a:latin typeface="Ubuntu" panose="020B0504030602030204" pitchFamily="34" charset="0"/>
                <a:ea typeface="+mj-ea"/>
                <a:cs typeface="+mj-cs"/>
                <a:sym typeface="Ubuntu Light" charset="0"/>
              </a:rPr>
            </a:br>
            <a:r>
              <a:rPr kumimoji="0" lang="en-US" sz="3200" b="0" i="0" u="none" strike="noStrike" kern="0" cap="none" spc="300" normalizeH="0" baseline="0" noProof="0" dirty="0">
                <a:ln>
                  <a:noFill/>
                </a:ln>
                <a:solidFill>
                  <a:srgbClr val="000000"/>
                </a:solidFill>
                <a:effectLst/>
                <a:uLnTx/>
                <a:uFillTx/>
                <a:latin typeface="Ubuntu" panose="020B0504030602030204" pitchFamily="34" charset="0"/>
                <a:ea typeface="+mj-ea"/>
                <a:cs typeface="+mj-cs"/>
                <a:sym typeface="Ubuntu Light" charset="0"/>
              </a:rPr>
              <a:t>		Behaviors</a:t>
            </a:r>
            <a:endParaRPr lang="en-US" sz="3200" spc="300" dirty="0">
              <a:latin typeface="Ubuntu" panose="020B0504030602030204" pitchFamily="34" charset="0"/>
            </a:endParaRPr>
          </a:p>
        </p:txBody>
      </p:sp>
      <p:sp>
        <p:nvSpPr>
          <p:cNvPr id="6" name="TextBox 5">
            <a:extLst>
              <a:ext uri="{FF2B5EF4-FFF2-40B4-BE49-F238E27FC236}">
                <a16:creationId xmlns:a16="http://schemas.microsoft.com/office/drawing/2014/main" id="{B4C8D28C-6CAC-17A5-8CB8-E52B41DF18F6}"/>
              </a:ext>
            </a:extLst>
          </p:cNvPr>
          <p:cNvSpPr txBox="1"/>
          <p:nvPr/>
        </p:nvSpPr>
        <p:spPr>
          <a:xfrm>
            <a:off x="845344" y="1841355"/>
            <a:ext cx="10501312"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75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latin typeface="Ubuntu" panose="020B0504030602030204" pitchFamily="34" charset="0"/>
              </a:rPr>
              <a:t>Uses aggression to communicate</a:t>
            </a:r>
          </a:p>
        </p:txBody>
      </p:sp>
      <p:sp>
        <p:nvSpPr>
          <p:cNvPr id="3" name="Content Placeholder 2">
            <a:extLst>
              <a:ext uri="{FF2B5EF4-FFF2-40B4-BE49-F238E27FC236}">
                <a16:creationId xmlns:a16="http://schemas.microsoft.com/office/drawing/2014/main" id="{D3814556-111A-6ADF-FA1B-D27A18E32FDC}"/>
              </a:ext>
            </a:extLst>
          </p:cNvPr>
          <p:cNvSpPr txBox="1">
            <a:spLocks/>
          </p:cNvSpPr>
          <p:nvPr/>
        </p:nvSpPr>
        <p:spPr bwMode="auto">
          <a:xfrm>
            <a:off x="523875" y="3136461"/>
            <a:ext cx="5273747" cy="2131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Jon has limited verbal language. When he wants a snack or when he’s told it’s not snack time, he hits, screams, or throws objects across the room. </a:t>
            </a:r>
          </a:p>
          <a:p>
            <a:pPr marL="0" marR="0" lvl="0" indent="0" algn="ctr"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a:p>
            <a:pPr marL="0" marR="0" lvl="0" indent="0" algn="ctr"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a:p>
            <a:pPr marL="0" marR="0" lvl="0" indent="0" algn="ctr"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p:txBody>
      </p:sp>
      <p:sp>
        <p:nvSpPr>
          <p:cNvPr id="4" name="Content Placeholder 3">
            <a:extLst>
              <a:ext uri="{FF2B5EF4-FFF2-40B4-BE49-F238E27FC236}">
                <a16:creationId xmlns:a16="http://schemas.microsoft.com/office/drawing/2014/main" id="{98682DF7-8F7A-B3B2-FC0F-BCD372383F23}"/>
              </a:ext>
            </a:extLst>
          </p:cNvPr>
          <p:cNvSpPr txBox="1">
            <a:spLocks/>
          </p:cNvSpPr>
          <p:nvPr/>
        </p:nvSpPr>
        <p:spPr bwMode="auto">
          <a:xfrm>
            <a:off x="6096000" y="4202440"/>
            <a:ext cx="5273747" cy="1204584"/>
          </a:xfrm>
          <a:prstGeom prst="rect">
            <a:avLst/>
          </a:prstGeom>
          <a:solidFill>
            <a:srgbClr val="E9AAA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What is one new skill or behavior that Jon can learn that can replace the throwing behavior?</a:t>
            </a:r>
          </a:p>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sp>
        <p:nvSpPr>
          <p:cNvPr id="5" name="Content Placeholder 3">
            <a:extLst>
              <a:ext uri="{FF2B5EF4-FFF2-40B4-BE49-F238E27FC236}">
                <a16:creationId xmlns:a16="http://schemas.microsoft.com/office/drawing/2014/main" id="{EDD2585A-3369-DA9B-57C3-5481907592A7}"/>
              </a:ext>
            </a:extLst>
          </p:cNvPr>
          <p:cNvSpPr txBox="1">
            <a:spLocks/>
          </p:cNvSpPr>
          <p:nvPr/>
        </p:nvSpPr>
        <p:spPr bwMode="auto">
          <a:xfrm>
            <a:off x="6096000" y="3186099"/>
            <a:ext cx="5273747" cy="840260"/>
          </a:xfrm>
          <a:prstGeom prst="rect">
            <a:avLst/>
          </a:prstGeom>
          <a:solidFill>
            <a:srgbClr val="E9AAA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What do you think is a hidden strength underneath this behavior?</a:t>
            </a:r>
          </a:p>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sp>
        <p:nvSpPr>
          <p:cNvPr id="7" name="Rectangle 6">
            <a:extLst>
              <a:ext uri="{FF2B5EF4-FFF2-40B4-BE49-F238E27FC236}">
                <a16:creationId xmlns:a16="http://schemas.microsoft.com/office/drawing/2014/main" id="{760375CF-A063-14D8-D447-FA347C5ADB6B}"/>
              </a:ext>
            </a:extLst>
          </p:cNvPr>
          <p:cNvSpPr/>
          <p:nvPr/>
        </p:nvSpPr>
        <p:spPr bwMode="auto">
          <a:xfrm>
            <a:off x="10050011" y="6425967"/>
            <a:ext cx="1813409" cy="311316"/>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Ubuntu"/>
                <a:ea typeface="ヒラギノ角ゴ ProN W3" charset="0"/>
                <a:cs typeface="ヒラギノ角ゴ ProN W3" charset="0"/>
                <a:sym typeface="Gill Sans" charset="0"/>
              </a:rPr>
              <a:t>Workbook page 5</a:t>
            </a:r>
            <a:endParaRPr kumimoji="0" lang="en-US" sz="1400" b="0" i="0" u="none" strike="noStrike" cap="none" normalizeH="0" baseline="0" dirty="0">
              <a:ln>
                <a:noFill/>
              </a:ln>
              <a:effectLst/>
              <a:latin typeface="Ubuntu" panose="020B0504030602030204" pitchFamily="34"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627715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D8CD-9006-C1BB-C7D8-5C694B9C3A5E}"/>
              </a:ext>
            </a:extLst>
          </p:cNvPr>
          <p:cNvSpPr txBox="1">
            <a:spLocks/>
          </p:cNvSpPr>
          <p:nvPr/>
        </p:nvSpPr>
        <p:spPr bwMode="auto">
          <a:xfrm>
            <a:off x="314325" y="414337"/>
            <a:ext cx="10372725" cy="998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l" defTabSz="914400" rtl="0" eaLnBrk="1" fontAlgn="base" latinLnBrk="0" hangingPunct="1">
              <a:lnSpc>
                <a:spcPts val="3600"/>
              </a:lnSpc>
              <a:spcBef>
                <a:spcPct val="0"/>
              </a:spcBef>
              <a:spcAft>
                <a:spcPct val="0"/>
              </a:spcAft>
              <a:buClrTx/>
              <a:buSzTx/>
              <a:buFontTx/>
              <a:buNone/>
              <a:tabLst/>
              <a:defRPr/>
            </a:pPr>
            <a:r>
              <a:rPr kumimoji="0" lang="en-US" sz="3200" b="0" i="0" u="none" strike="noStrike" kern="0" cap="none" spc="-100" normalizeH="0" baseline="0" noProof="0" dirty="0">
                <a:ln>
                  <a:noFill/>
                </a:ln>
                <a:solidFill>
                  <a:srgbClr val="000000"/>
                </a:solidFill>
                <a:effectLst/>
                <a:uLnTx/>
                <a:uFillTx/>
                <a:latin typeface="Ubuntu" panose="020B0504030602030204" pitchFamily="34" charset="0"/>
                <a:sym typeface="Ubuntu Light" charset="0"/>
              </a:rPr>
              <a:t>Quick tips: addressing challenging behavior in the moment</a:t>
            </a:r>
          </a:p>
        </p:txBody>
      </p:sp>
      <p:sp>
        <p:nvSpPr>
          <p:cNvPr id="3" name="Content Placeholder 3">
            <a:extLst>
              <a:ext uri="{FF2B5EF4-FFF2-40B4-BE49-F238E27FC236}">
                <a16:creationId xmlns:a16="http://schemas.microsoft.com/office/drawing/2014/main" id="{DF71AA59-7F68-C1D5-FF54-41C614D2B24C}"/>
              </a:ext>
            </a:extLst>
          </p:cNvPr>
          <p:cNvSpPr txBox="1">
            <a:spLocks/>
          </p:cNvSpPr>
          <p:nvPr/>
        </p:nvSpPr>
        <p:spPr bwMode="auto">
          <a:xfrm>
            <a:off x="6096000" y="1412776"/>
            <a:ext cx="4094479" cy="4535944"/>
          </a:xfrm>
          <a:prstGeom prst="rect">
            <a:avLst/>
          </a:prstGeom>
          <a:solidFill>
            <a:srgbClr val="E9AAAA">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457200" marR="0" lvl="0" indent="-457200" algn="l" defTabSz="914400" rtl="0" eaLnBrk="1" fontAlgn="base" latinLnBrk="0" hangingPunct="1">
              <a:lnSpc>
                <a:spcPct val="150000"/>
              </a:lnSpc>
              <a:spcBef>
                <a:spcPts val="850"/>
              </a:spcBef>
              <a:spcAft>
                <a:spcPct val="0"/>
              </a:spcAft>
              <a:buClrTx/>
              <a:buSzTx/>
              <a:buFont typeface="+mj-lt"/>
              <a:buAutoNum type="arabicPeriod"/>
              <a:tabLst/>
              <a:defRPr/>
            </a:pPr>
            <a:r>
              <a:rPr kumimoji="0" lang="en-US" sz="2400" b="0" i="0" u="none" strike="noStrike" kern="0" cap="none" spc="0" normalizeH="0" baseline="0" noProof="0">
                <a:ln>
                  <a:noFill/>
                </a:ln>
                <a:solidFill>
                  <a:srgbClr val="000000"/>
                </a:solidFill>
                <a:effectLst/>
                <a:uLnTx/>
                <a:uFillTx/>
                <a:latin typeface="Ubuntu"/>
                <a:sym typeface="Ubuntu" charset="0"/>
              </a:rPr>
              <a:t>Stay calm </a:t>
            </a:r>
          </a:p>
          <a:p>
            <a:pPr marL="457200" marR="0" lvl="0" indent="-457200" algn="l" defTabSz="914400" rtl="0" eaLnBrk="1" fontAlgn="base" latinLnBrk="0" hangingPunct="1">
              <a:lnSpc>
                <a:spcPct val="150000"/>
              </a:lnSpc>
              <a:spcBef>
                <a:spcPts val="850"/>
              </a:spcBef>
              <a:spcAft>
                <a:spcPct val="0"/>
              </a:spcAft>
              <a:buClrTx/>
              <a:buSzTx/>
              <a:buFont typeface="+mj-lt"/>
              <a:buAutoNum type="arabicPeriod"/>
              <a:tabLst/>
              <a:defRPr/>
            </a:pPr>
            <a:r>
              <a:rPr kumimoji="0" lang="en-US" sz="2400" b="0" i="0" u="none" strike="noStrike" kern="0" cap="none" spc="0" normalizeH="0" baseline="0" noProof="0">
                <a:ln>
                  <a:noFill/>
                </a:ln>
                <a:solidFill>
                  <a:srgbClr val="000000"/>
                </a:solidFill>
                <a:effectLst/>
                <a:uLnTx/>
                <a:uFillTx/>
                <a:latin typeface="Ubuntu"/>
                <a:sym typeface="Ubuntu" charset="0"/>
              </a:rPr>
              <a:t>Remember you know how to connect with your child </a:t>
            </a:r>
          </a:p>
          <a:p>
            <a:pPr marL="457200" marR="0" lvl="0" indent="-457200" algn="l" defTabSz="914400" rtl="0" eaLnBrk="1" fontAlgn="base" latinLnBrk="0" hangingPunct="1">
              <a:lnSpc>
                <a:spcPct val="150000"/>
              </a:lnSpc>
              <a:spcBef>
                <a:spcPts val="850"/>
              </a:spcBef>
              <a:spcAft>
                <a:spcPct val="0"/>
              </a:spcAft>
              <a:buClrTx/>
              <a:buSzTx/>
              <a:buFont typeface="+mj-lt"/>
              <a:buAutoNum type="arabicPeriod"/>
              <a:tabLst/>
              <a:defRPr/>
            </a:pPr>
            <a:r>
              <a:rPr kumimoji="0" lang="en-US" sz="2400" b="0" i="0" u="none" strike="noStrike" kern="0" cap="none" spc="0" normalizeH="0" baseline="0" noProof="0">
                <a:ln>
                  <a:noFill/>
                </a:ln>
                <a:solidFill>
                  <a:srgbClr val="000000"/>
                </a:solidFill>
                <a:effectLst/>
                <a:uLnTx/>
                <a:uFillTx/>
                <a:latin typeface="Ubuntu"/>
                <a:sym typeface="Ubuntu" charset="0"/>
              </a:rPr>
              <a:t>Stop and think</a:t>
            </a:r>
          </a:p>
          <a:p>
            <a:pPr marL="457200" marR="0" lvl="0" indent="-457200" algn="l" defTabSz="914400" rtl="0" eaLnBrk="1" fontAlgn="base" latinLnBrk="0" hangingPunct="1">
              <a:lnSpc>
                <a:spcPct val="150000"/>
              </a:lnSpc>
              <a:spcBef>
                <a:spcPts val="850"/>
              </a:spcBef>
              <a:spcAft>
                <a:spcPct val="0"/>
              </a:spcAft>
              <a:buClrTx/>
              <a:buSzTx/>
              <a:buFont typeface="+mj-lt"/>
              <a:buAutoNum type="arabicPeriod" startAt="4"/>
              <a:tabLst/>
              <a:defRPr/>
            </a:pPr>
            <a:r>
              <a:rPr kumimoji="0" lang="en-US" sz="2400" b="0" i="0" u="none" strike="noStrike" kern="0" cap="none" spc="0" normalizeH="0" baseline="0" noProof="0">
                <a:ln>
                  <a:noFill/>
                </a:ln>
                <a:solidFill>
                  <a:srgbClr val="000000"/>
                </a:solidFill>
                <a:effectLst/>
                <a:uLnTx/>
                <a:uFillTx/>
                <a:latin typeface="Ubuntu"/>
                <a:sym typeface="Ubuntu" charset="0"/>
              </a:rPr>
              <a:t>Respond to their behavior </a:t>
            </a:r>
          </a:p>
          <a:p>
            <a:pPr marL="342900" marR="0" lvl="0" indent="-342900" algn="l" defTabSz="914400" rtl="0" eaLnBrk="1" fontAlgn="base" latinLnBrk="0" hangingPunct="1">
              <a:lnSpc>
                <a:spcPct val="150000"/>
              </a:lnSpc>
              <a:spcBef>
                <a:spcPts val="850"/>
              </a:spcBef>
              <a:spcAft>
                <a:spcPct val="0"/>
              </a:spcAft>
              <a:buClrTx/>
              <a:buSzTx/>
              <a:buFont typeface="Arial" panose="020B0604020202020204" pitchFamily="34" charset="0"/>
              <a:buChar char="•"/>
              <a:tabLst/>
              <a:defRPr/>
            </a:pPr>
            <a:endParaRPr kumimoji="0" lang="en-US" sz="2400" b="0" i="0" u="none" strike="noStrike" kern="0" cap="none" spc="0" normalizeH="0" baseline="0" noProof="0">
              <a:ln>
                <a:noFill/>
              </a:ln>
              <a:solidFill>
                <a:srgbClr val="000000"/>
              </a:solidFill>
              <a:effectLst/>
              <a:uLnTx/>
              <a:uFillTx/>
              <a:latin typeface="Ubuntu"/>
              <a:sym typeface="Ubuntu" charset="0"/>
            </a:endParaRPr>
          </a:p>
          <a:p>
            <a:pPr marL="239713" marR="0" lvl="0" indent="-239713" algn="l" defTabSz="914400" rtl="0" eaLnBrk="1" fontAlgn="base" latinLnBrk="0" hangingPunct="1">
              <a:lnSpc>
                <a:spcPct val="15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p:txBody>
      </p:sp>
      <p:pic>
        <p:nvPicPr>
          <p:cNvPr id="5" name="Picture 4" descr="A black and white image of a family&#10;&#10;AI-generated content may be incorrect.">
            <a:extLst>
              <a:ext uri="{FF2B5EF4-FFF2-40B4-BE49-F238E27FC236}">
                <a16:creationId xmlns:a16="http://schemas.microsoft.com/office/drawing/2014/main" id="{97BBACCB-CCB8-68CD-9334-B648A099CA96}"/>
              </a:ext>
            </a:extLst>
          </p:cNvPr>
          <p:cNvPicPr>
            <a:picLocks noChangeAspect="1"/>
          </p:cNvPicPr>
          <p:nvPr/>
        </p:nvPicPr>
        <p:blipFill>
          <a:blip r:embed="rId3" cstate="email">
            <a:biLevel thresh="75000"/>
            <a:extLst>
              <a:ext uri="{28A0092B-C50C-407E-A947-70E740481C1C}">
                <a14:useLocalDpi xmlns:a14="http://schemas.microsoft.com/office/drawing/2010/main"/>
              </a:ext>
            </a:extLst>
          </a:blip>
          <a:stretch>
            <a:fillRect/>
          </a:stretch>
        </p:blipFill>
        <p:spPr>
          <a:xfrm>
            <a:off x="880344" y="1412777"/>
            <a:ext cx="4535944" cy="4535944"/>
          </a:xfrm>
          <a:prstGeom prst="rect">
            <a:avLst/>
          </a:prstGeom>
        </p:spPr>
      </p:pic>
    </p:spTree>
    <p:extLst>
      <p:ext uri="{BB962C8B-B14F-4D97-AF65-F5344CB8AC3E}">
        <p14:creationId xmlns:p14="http://schemas.microsoft.com/office/powerpoint/2010/main" val="89821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B729C-4B75-32C9-A0F3-E370DFE19205}"/>
              </a:ext>
            </a:extLst>
          </p:cNvPr>
          <p:cNvSpPr txBox="1">
            <a:spLocks/>
          </p:cNvSpPr>
          <p:nvPr/>
        </p:nvSpPr>
        <p:spPr bwMode="auto">
          <a:xfrm>
            <a:off x="242888" y="-122894"/>
            <a:ext cx="10101261" cy="848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3200" b="0" i="0" u="none" strike="noStrike" kern="0" cap="none" spc="-100" normalizeH="0" baseline="0" noProof="0" dirty="0">
                <a:ln>
                  <a:noFill/>
                </a:ln>
                <a:solidFill>
                  <a:srgbClr val="000000"/>
                </a:solidFill>
                <a:effectLst/>
                <a:uLnTx/>
                <a:uFillTx/>
                <a:latin typeface="Ubuntu" panose="020B0504030602030204" pitchFamily="34" charset="0"/>
                <a:sym typeface="Ubuntu Light" charset="0"/>
              </a:rPr>
              <a:t>Key Points: Parenting with Purpose</a:t>
            </a:r>
          </a:p>
        </p:txBody>
      </p:sp>
      <p:sp>
        <p:nvSpPr>
          <p:cNvPr id="3" name="Content Placeholder 3">
            <a:extLst>
              <a:ext uri="{FF2B5EF4-FFF2-40B4-BE49-F238E27FC236}">
                <a16:creationId xmlns:a16="http://schemas.microsoft.com/office/drawing/2014/main" id="{CCE8966F-62E9-3D4E-819A-483407E438EE}"/>
              </a:ext>
            </a:extLst>
          </p:cNvPr>
          <p:cNvSpPr txBox="1">
            <a:spLocks/>
          </p:cNvSpPr>
          <p:nvPr/>
        </p:nvSpPr>
        <p:spPr bwMode="auto">
          <a:xfrm>
            <a:off x="1260019" y="744293"/>
            <a:ext cx="8441194" cy="963859"/>
          </a:xfrm>
          <a:prstGeom prst="rect">
            <a:avLst/>
          </a:prstGeom>
          <a:solidFill>
            <a:srgbClr val="D90B00">
              <a:lumMod val="20000"/>
              <a:lumOff val="8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Children develop differently, at their own pace and time – there is no single right path</a:t>
            </a:r>
          </a:p>
        </p:txBody>
      </p:sp>
      <p:sp>
        <p:nvSpPr>
          <p:cNvPr id="4" name="Content Placeholder 3">
            <a:extLst>
              <a:ext uri="{FF2B5EF4-FFF2-40B4-BE49-F238E27FC236}">
                <a16:creationId xmlns:a16="http://schemas.microsoft.com/office/drawing/2014/main" id="{3D2B2EAB-BEA6-5180-8279-B600B645261B}"/>
              </a:ext>
            </a:extLst>
          </p:cNvPr>
          <p:cNvSpPr txBox="1">
            <a:spLocks/>
          </p:cNvSpPr>
          <p:nvPr/>
        </p:nvSpPr>
        <p:spPr bwMode="auto">
          <a:xfrm>
            <a:off x="1260019" y="1685638"/>
            <a:ext cx="8441194" cy="963859"/>
          </a:xfrm>
          <a:prstGeom prst="rect">
            <a:avLst/>
          </a:prstGeom>
          <a:solidFill>
            <a:srgbClr val="2D2D8A">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Child development is not about catching up, it’s about understanding and supporting who a child is</a:t>
            </a:r>
          </a:p>
        </p:txBody>
      </p:sp>
      <p:sp>
        <p:nvSpPr>
          <p:cNvPr id="5" name="Content Placeholder 3">
            <a:extLst>
              <a:ext uri="{FF2B5EF4-FFF2-40B4-BE49-F238E27FC236}">
                <a16:creationId xmlns:a16="http://schemas.microsoft.com/office/drawing/2014/main" id="{5357D90F-DA2F-E504-E5D2-B63A0BDB2CD2}"/>
              </a:ext>
            </a:extLst>
          </p:cNvPr>
          <p:cNvSpPr txBox="1">
            <a:spLocks/>
          </p:cNvSpPr>
          <p:nvPr/>
        </p:nvSpPr>
        <p:spPr bwMode="auto">
          <a:xfrm>
            <a:off x="1260019" y="2645242"/>
            <a:ext cx="8441194" cy="483380"/>
          </a:xfrm>
          <a:prstGeom prst="rect">
            <a:avLst/>
          </a:prstGeom>
          <a:solidFill>
            <a:srgbClr val="D90B00">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All children can learn, skills build upon one another</a:t>
            </a:r>
          </a:p>
        </p:txBody>
      </p:sp>
      <p:sp>
        <p:nvSpPr>
          <p:cNvPr id="6" name="Content Placeholder 3">
            <a:extLst>
              <a:ext uri="{FF2B5EF4-FFF2-40B4-BE49-F238E27FC236}">
                <a16:creationId xmlns:a16="http://schemas.microsoft.com/office/drawing/2014/main" id="{9F1C2A68-AC77-3E2E-EFD8-EDF3DF6FA6DE}"/>
              </a:ext>
            </a:extLst>
          </p:cNvPr>
          <p:cNvSpPr txBox="1">
            <a:spLocks/>
          </p:cNvSpPr>
          <p:nvPr/>
        </p:nvSpPr>
        <p:spPr bwMode="auto">
          <a:xfrm>
            <a:off x="1260019" y="3092449"/>
            <a:ext cx="8441194" cy="815484"/>
          </a:xfrm>
          <a:prstGeom prst="rect">
            <a:avLst/>
          </a:prstGeom>
          <a:solidFill>
            <a:srgbClr val="333399">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Some children may need extra support to help them learn, communicate, move and interact with others</a:t>
            </a:r>
          </a:p>
        </p:txBody>
      </p:sp>
      <p:sp>
        <p:nvSpPr>
          <p:cNvPr id="7" name="Content Placeholder 3">
            <a:extLst>
              <a:ext uri="{FF2B5EF4-FFF2-40B4-BE49-F238E27FC236}">
                <a16:creationId xmlns:a16="http://schemas.microsoft.com/office/drawing/2014/main" id="{917D02F7-C35F-D80B-8383-50D7DA83AA5C}"/>
              </a:ext>
            </a:extLst>
          </p:cNvPr>
          <p:cNvSpPr txBox="1">
            <a:spLocks/>
          </p:cNvSpPr>
          <p:nvPr/>
        </p:nvSpPr>
        <p:spPr bwMode="auto">
          <a:xfrm>
            <a:off x="1260019" y="3919879"/>
            <a:ext cx="8441194" cy="815484"/>
          </a:xfrm>
          <a:prstGeom prst="rect">
            <a:avLst/>
          </a:prstGeom>
          <a:solidFill>
            <a:srgbClr val="D90B00">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We can strengthen our connection with our children by recognizing and responding to their signs and interests in the early years</a:t>
            </a:r>
          </a:p>
        </p:txBody>
      </p:sp>
      <p:sp>
        <p:nvSpPr>
          <p:cNvPr id="8" name="Content Placeholder 3">
            <a:extLst>
              <a:ext uri="{FF2B5EF4-FFF2-40B4-BE49-F238E27FC236}">
                <a16:creationId xmlns:a16="http://schemas.microsoft.com/office/drawing/2014/main" id="{6EE003C7-F4BE-B810-4231-A0C232F25F96}"/>
              </a:ext>
            </a:extLst>
          </p:cNvPr>
          <p:cNvSpPr txBox="1">
            <a:spLocks/>
          </p:cNvSpPr>
          <p:nvPr/>
        </p:nvSpPr>
        <p:spPr bwMode="auto">
          <a:xfrm>
            <a:off x="1260019" y="4653171"/>
            <a:ext cx="8441194" cy="815484"/>
          </a:xfrm>
          <a:prstGeom prst="rect">
            <a:avLst/>
          </a:prstGeom>
          <a:solidFill>
            <a:srgbClr val="333399">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When we connect with our child’s interests we can identify when a challenging behavior may occur and prepare for it</a:t>
            </a:r>
          </a:p>
        </p:txBody>
      </p:sp>
      <p:sp>
        <p:nvSpPr>
          <p:cNvPr id="9" name="Content Placeholder 3">
            <a:extLst>
              <a:ext uri="{FF2B5EF4-FFF2-40B4-BE49-F238E27FC236}">
                <a16:creationId xmlns:a16="http://schemas.microsoft.com/office/drawing/2014/main" id="{61830F78-6975-13C5-5AC5-32EC301D31CF}"/>
              </a:ext>
            </a:extLst>
          </p:cNvPr>
          <p:cNvSpPr txBox="1">
            <a:spLocks/>
          </p:cNvSpPr>
          <p:nvPr/>
        </p:nvSpPr>
        <p:spPr bwMode="auto">
          <a:xfrm>
            <a:off x="1260019" y="5316912"/>
            <a:ext cx="8441194" cy="815484"/>
          </a:xfrm>
          <a:prstGeom prst="rect">
            <a:avLst/>
          </a:prstGeom>
          <a:solidFill>
            <a:srgbClr val="D90B00">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Our wellbeing as caregivers is important; to support our children’s development, we also must be healthy and have ways of managing stress</a:t>
            </a:r>
          </a:p>
        </p:txBody>
      </p:sp>
    </p:spTree>
    <p:extLst>
      <p:ext uri="{BB962C8B-B14F-4D97-AF65-F5344CB8AC3E}">
        <p14:creationId xmlns:p14="http://schemas.microsoft.com/office/powerpoint/2010/main" val="927774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E642-9054-49DC-D3D4-E9B8B9F1CFD0}"/>
              </a:ext>
            </a:extLst>
          </p:cNvPr>
          <p:cNvSpPr>
            <a:spLocks noGrp="1"/>
          </p:cNvSpPr>
          <p:nvPr>
            <p:ph type="title"/>
          </p:nvPr>
        </p:nvSpPr>
        <p:spPr>
          <a:xfrm>
            <a:off x="100013" y="365125"/>
            <a:ext cx="11253787" cy="1325563"/>
          </a:xfrm>
        </p:spPr>
        <p:txBody>
          <a:bodyPr/>
          <a:lstStyle/>
          <a:p>
            <a:r>
              <a:rPr kumimoji="0" lang="en-US" sz="3600" b="1" i="0" u="none" strike="noStrike" kern="0" cap="none" spc="-100" normalizeH="0" baseline="0" noProof="0" dirty="0">
                <a:ln>
                  <a:noFill/>
                </a:ln>
                <a:solidFill>
                  <a:srgbClr val="000000"/>
                </a:solidFill>
                <a:effectLst/>
                <a:uLnTx/>
                <a:uFillTx/>
                <a:latin typeface="Ubuntu" panose="020B0504030602030204" pitchFamily="34" charset="0"/>
                <a:sym typeface="Ubuntu Light" charset="0"/>
              </a:rPr>
              <a:t>SO RESOURCES</a:t>
            </a:r>
            <a:endParaRPr lang="en-US" b="1" dirty="0">
              <a:latin typeface="Ubuntu" panose="020B0504030602030204" pitchFamily="34" charset="0"/>
            </a:endParaRPr>
          </a:p>
        </p:txBody>
      </p:sp>
      <p:grpSp>
        <p:nvGrpSpPr>
          <p:cNvPr id="3" name="Group 2">
            <a:extLst>
              <a:ext uri="{FF2B5EF4-FFF2-40B4-BE49-F238E27FC236}">
                <a16:creationId xmlns:a16="http://schemas.microsoft.com/office/drawing/2014/main" id="{101EE115-5924-EC8B-CB65-29DBDE6E0E80}"/>
              </a:ext>
            </a:extLst>
          </p:cNvPr>
          <p:cNvGrpSpPr/>
          <p:nvPr/>
        </p:nvGrpSpPr>
        <p:grpSpPr>
          <a:xfrm>
            <a:off x="470178" y="1690688"/>
            <a:ext cx="2291057" cy="2579813"/>
            <a:chOff x="370165" y="1437543"/>
            <a:chExt cx="2291057" cy="2579813"/>
          </a:xfrm>
        </p:grpSpPr>
        <p:pic>
          <p:nvPicPr>
            <p:cNvPr id="4" name="Picture 3" descr="A logo of a person with a circle&#10;&#10;AI-generated content may be incorrect.">
              <a:extLst>
                <a:ext uri="{FF2B5EF4-FFF2-40B4-BE49-F238E27FC236}">
                  <a16:creationId xmlns:a16="http://schemas.microsoft.com/office/drawing/2014/main" id="{72C0AF15-D43D-548E-039A-F70B199B004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267" y="1437543"/>
              <a:ext cx="1993096" cy="1933482"/>
            </a:xfrm>
            <a:prstGeom prst="rect">
              <a:avLst/>
            </a:prstGeom>
          </p:spPr>
        </p:pic>
        <p:sp>
          <p:nvSpPr>
            <p:cNvPr id="5" name="TextBox 4">
              <a:extLst>
                <a:ext uri="{FF2B5EF4-FFF2-40B4-BE49-F238E27FC236}">
                  <a16:creationId xmlns:a16="http://schemas.microsoft.com/office/drawing/2014/main" id="{053ED5D1-8BFA-B80E-078F-CD48ED8B5AC2}"/>
                </a:ext>
              </a:extLst>
            </p:cNvPr>
            <p:cNvSpPr txBox="1"/>
            <p:nvPr/>
          </p:nvSpPr>
          <p:spPr>
            <a:xfrm>
              <a:off x="370165" y="3371025"/>
              <a:ext cx="2291057" cy="646331"/>
            </a:xfrm>
            <a:prstGeom prst="rect">
              <a:avLst/>
            </a:prstGeom>
            <a:solidFill>
              <a:srgbClr val="5595D4"/>
            </a:solidFill>
            <a:ln>
              <a:solidFill>
                <a:srgbClr val="2D2D8A"/>
              </a:solid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Ubuntu"/>
                </a:rPr>
                <a:t>Young Athletes App</a:t>
              </a:r>
              <a:endParaRPr kumimoji="0" lang="LID4096" sz="1800" b="1" i="0" u="none" strike="noStrike" kern="0" cap="none" spc="0" normalizeH="0" baseline="0" noProof="0" dirty="0">
                <a:ln>
                  <a:noFill/>
                </a:ln>
                <a:solidFill>
                  <a:srgbClr val="000000"/>
                </a:solidFill>
                <a:effectLst/>
                <a:uLnTx/>
                <a:uFillTx/>
                <a:latin typeface="Ubuntu"/>
              </a:endParaRPr>
            </a:p>
          </p:txBody>
        </p:sp>
      </p:grpSp>
      <p:grpSp>
        <p:nvGrpSpPr>
          <p:cNvPr id="6" name="Group 5">
            <a:extLst>
              <a:ext uri="{FF2B5EF4-FFF2-40B4-BE49-F238E27FC236}">
                <a16:creationId xmlns:a16="http://schemas.microsoft.com/office/drawing/2014/main" id="{964AEEE1-9A62-E6A2-3ABC-9B22473B1996}"/>
              </a:ext>
            </a:extLst>
          </p:cNvPr>
          <p:cNvGrpSpPr/>
          <p:nvPr/>
        </p:nvGrpSpPr>
        <p:grpSpPr>
          <a:xfrm>
            <a:off x="3472970" y="1984671"/>
            <a:ext cx="2253936" cy="2285830"/>
            <a:chOff x="447974" y="4220139"/>
            <a:chExt cx="2253936" cy="2285830"/>
          </a:xfrm>
        </p:grpSpPr>
        <p:sp>
          <p:nvSpPr>
            <p:cNvPr id="7" name="TextBox 6">
              <a:extLst>
                <a:ext uri="{FF2B5EF4-FFF2-40B4-BE49-F238E27FC236}">
                  <a16:creationId xmlns:a16="http://schemas.microsoft.com/office/drawing/2014/main" id="{06FECEAF-597E-338E-FE07-A6C9C33D2D4A}"/>
                </a:ext>
              </a:extLst>
            </p:cNvPr>
            <p:cNvSpPr txBox="1"/>
            <p:nvPr/>
          </p:nvSpPr>
          <p:spPr>
            <a:xfrm>
              <a:off x="447974" y="6136637"/>
              <a:ext cx="2235643" cy="369332"/>
            </a:xfrm>
            <a:prstGeom prst="rect">
              <a:avLst/>
            </a:prstGeom>
            <a:solidFill>
              <a:srgbClr val="B4CA54"/>
            </a:solidFill>
          </p:spPr>
          <p:txBody>
            <a:bodyPr wrap="square">
              <a:spAutoFit/>
            </a:bodyPr>
            <a:lstStyle/>
            <a:p>
              <a:pPr algn="ctr" defTabSz="457200"/>
              <a:r>
                <a:rPr lang="en-US" b="1" dirty="0">
                  <a:solidFill>
                    <a:srgbClr val="000000"/>
                  </a:solidFill>
                  <a:latin typeface="Ubuntu"/>
                  <a:hlinkClick r:id="rId4">
                    <a:extLst>
                      <a:ext uri="{A12FA001-AC4F-418D-AE19-62706E023703}">
                        <ahyp:hlinkClr xmlns:ahyp="http://schemas.microsoft.com/office/drawing/2018/hyperlinkcolor" val="tx"/>
                      </a:ext>
                    </a:extLst>
                  </a:hlinkClick>
                </a:rPr>
                <a:t>Healthy Start</a:t>
              </a:r>
              <a:endParaRPr lang="LID4096" b="1" dirty="0">
                <a:solidFill>
                  <a:srgbClr val="000000"/>
                </a:solidFill>
                <a:latin typeface="Ubuntu"/>
              </a:endParaRPr>
            </a:p>
          </p:txBody>
        </p:sp>
        <p:pic>
          <p:nvPicPr>
            <p:cNvPr id="8" name="Picture 7" descr="A young child smiling with a yellow hexagon&#10;&#10;AI-generated content may be incorrect.">
              <a:extLst>
                <a:ext uri="{FF2B5EF4-FFF2-40B4-BE49-F238E27FC236}">
                  <a16:creationId xmlns:a16="http://schemas.microsoft.com/office/drawing/2014/main" id="{59018CFF-E0C1-EB5F-C4D9-002FED4903B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66267" y="4220139"/>
              <a:ext cx="2235643" cy="1768958"/>
            </a:xfrm>
            <a:prstGeom prst="rect">
              <a:avLst/>
            </a:prstGeom>
          </p:spPr>
        </p:pic>
      </p:grpSp>
      <p:sp>
        <p:nvSpPr>
          <p:cNvPr id="9" name="Content Placeholder 2">
            <a:extLst>
              <a:ext uri="{FF2B5EF4-FFF2-40B4-BE49-F238E27FC236}">
                <a16:creationId xmlns:a16="http://schemas.microsoft.com/office/drawing/2014/main" id="{95ED556F-6021-2FED-8B95-59B05E4B2C2C}"/>
              </a:ext>
            </a:extLst>
          </p:cNvPr>
          <p:cNvSpPr txBox="1">
            <a:spLocks/>
          </p:cNvSpPr>
          <p:nvPr/>
        </p:nvSpPr>
        <p:spPr bwMode="auto">
          <a:xfrm>
            <a:off x="6420348" y="3698925"/>
            <a:ext cx="2291057" cy="658478"/>
          </a:xfrm>
          <a:prstGeom prst="rect">
            <a:avLst/>
          </a:prstGeom>
          <a:solidFill>
            <a:srgbClr val="99624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Ubuntu"/>
                <a:sym typeface="Ubuntu" charset="0"/>
                <a:hlinkClick r:id="rId6">
                  <a:extLst>
                    <a:ext uri="{A12FA001-AC4F-418D-AE19-62706E023703}">
                      <ahyp:hlinkClr xmlns:ahyp="http://schemas.microsoft.com/office/drawing/2018/hyperlinkcolor" val="tx"/>
                    </a:ext>
                  </a:extLst>
                </a:hlinkClick>
              </a:rPr>
              <a:t>Fitness Through Sport Playbook</a:t>
            </a:r>
            <a:endParaRPr kumimoji="0" lang="en-US" sz="1800" b="1" i="0" u="none" strike="noStrike" kern="0" cap="none" spc="0" normalizeH="0" baseline="0" noProof="0">
              <a:ln>
                <a:noFill/>
              </a:ln>
              <a:solidFill>
                <a:srgbClr val="000000"/>
              </a:solidFill>
              <a:effectLst/>
              <a:uLnTx/>
              <a:uFillTx/>
              <a:latin typeface="Ubuntu"/>
              <a:sym typeface="Ubuntu" charset="0"/>
            </a:endParaRPr>
          </a:p>
          <a:p>
            <a:pPr marL="342900" marR="0" lvl="0" indent="-342900" algn="ctr"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LID4096" sz="1800" b="1" i="0" u="none" strike="noStrike" kern="0" cap="none" spc="0" normalizeH="0" baseline="0" noProof="0" dirty="0">
              <a:ln>
                <a:noFill/>
              </a:ln>
              <a:solidFill>
                <a:srgbClr val="000000"/>
              </a:solidFill>
              <a:effectLst/>
              <a:uLnTx/>
              <a:uFillTx/>
              <a:latin typeface="Ubuntu"/>
              <a:sym typeface="Ubuntu" charset="0"/>
            </a:endParaRPr>
          </a:p>
        </p:txBody>
      </p:sp>
      <p:pic>
        <p:nvPicPr>
          <p:cNvPr id="10" name="Picture 9" descr="A person holding a clipboard&#10;&#10;AI-generated content may be incorrect.">
            <a:extLst>
              <a:ext uri="{FF2B5EF4-FFF2-40B4-BE49-F238E27FC236}">
                <a16:creationId xmlns:a16="http://schemas.microsoft.com/office/drawing/2014/main" id="{19AAF295-E0E1-BCD9-C08F-2D06401FA4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20348" y="1923195"/>
            <a:ext cx="2291057" cy="1700975"/>
          </a:xfrm>
          <a:prstGeom prst="rect">
            <a:avLst/>
          </a:prstGeom>
        </p:spPr>
      </p:pic>
      <p:grpSp>
        <p:nvGrpSpPr>
          <p:cNvPr id="11" name="Group 10">
            <a:extLst>
              <a:ext uri="{FF2B5EF4-FFF2-40B4-BE49-F238E27FC236}">
                <a16:creationId xmlns:a16="http://schemas.microsoft.com/office/drawing/2014/main" id="{D9055FEA-E26D-A819-EDA9-660CF245BE49}"/>
              </a:ext>
            </a:extLst>
          </p:cNvPr>
          <p:cNvGrpSpPr/>
          <p:nvPr/>
        </p:nvGrpSpPr>
        <p:grpSpPr>
          <a:xfrm>
            <a:off x="9265977" y="1730580"/>
            <a:ext cx="2676498" cy="2626823"/>
            <a:chOff x="3279329" y="4043797"/>
            <a:chExt cx="2676498" cy="2626823"/>
          </a:xfrm>
        </p:grpSpPr>
        <p:sp>
          <p:nvSpPr>
            <p:cNvPr id="12" name="TextBox 11">
              <a:extLst>
                <a:ext uri="{FF2B5EF4-FFF2-40B4-BE49-F238E27FC236}">
                  <a16:creationId xmlns:a16="http://schemas.microsoft.com/office/drawing/2014/main" id="{F96C21B6-C20D-65BE-A84B-4029EB469A14}"/>
                </a:ext>
              </a:extLst>
            </p:cNvPr>
            <p:cNvSpPr txBox="1"/>
            <p:nvPr/>
          </p:nvSpPr>
          <p:spPr>
            <a:xfrm>
              <a:off x="3279329" y="6024289"/>
              <a:ext cx="2676498" cy="646331"/>
            </a:xfrm>
            <a:prstGeom prst="rect">
              <a:avLst/>
            </a:prstGeom>
            <a:solidFill>
              <a:srgbClr val="82C4CA"/>
            </a:solidFill>
          </p:spPr>
          <p:txBody>
            <a:bodyPr wrap="square">
              <a:spAutoFit/>
            </a:bodyPr>
            <a:lstStyle/>
            <a:p>
              <a:pPr algn="ctr" defTabSz="457200"/>
              <a:r>
                <a:rPr lang="en-US" b="1" dirty="0">
                  <a:solidFill>
                    <a:srgbClr val="000000"/>
                  </a:solidFill>
                  <a:latin typeface="Ubuntu"/>
                  <a:hlinkClick r:id="rId8">
                    <a:extLst>
                      <a:ext uri="{A12FA001-AC4F-418D-AE19-62706E023703}">
                        <ahyp:hlinkClr xmlns:ahyp="http://schemas.microsoft.com/office/drawing/2018/hyperlinkcolor" val="tx"/>
                      </a:ext>
                    </a:extLst>
                  </a:hlinkClick>
                </a:rPr>
                <a:t>Strong Minds (Mental Health)</a:t>
              </a:r>
              <a:r>
                <a:rPr lang="en-US" b="1" dirty="0">
                  <a:solidFill>
                    <a:srgbClr val="000000"/>
                  </a:solidFill>
                  <a:latin typeface="Ubuntu"/>
                </a:rPr>
                <a:t> Resources</a:t>
              </a:r>
              <a:endParaRPr lang="LID4096" b="1" dirty="0">
                <a:solidFill>
                  <a:srgbClr val="000000"/>
                </a:solidFill>
                <a:latin typeface="Ubuntu"/>
              </a:endParaRPr>
            </a:p>
          </p:txBody>
        </p:sp>
        <p:pic>
          <p:nvPicPr>
            <p:cNvPr id="13" name="Picture 12" descr="A blue circle with a white head and a heart in the middle&#10;&#10;AI-generated content may be incorrect.">
              <a:extLst>
                <a:ext uri="{FF2B5EF4-FFF2-40B4-BE49-F238E27FC236}">
                  <a16:creationId xmlns:a16="http://schemas.microsoft.com/office/drawing/2014/main" id="{4F37E99B-4F89-34D3-F562-C50F82A161DC}"/>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577290" y="4043797"/>
              <a:ext cx="1993096" cy="1866583"/>
            </a:xfrm>
            <a:prstGeom prst="rect">
              <a:avLst/>
            </a:prstGeom>
          </p:spPr>
        </p:pic>
      </p:grpSp>
      <p:sp>
        <p:nvSpPr>
          <p:cNvPr id="14" name="Content Placeholder 3">
            <a:extLst>
              <a:ext uri="{FF2B5EF4-FFF2-40B4-BE49-F238E27FC236}">
                <a16:creationId xmlns:a16="http://schemas.microsoft.com/office/drawing/2014/main" id="{47C7511C-24C9-65B2-BFAA-1CB375E94AE0}"/>
              </a:ext>
            </a:extLst>
          </p:cNvPr>
          <p:cNvSpPr txBox="1">
            <a:spLocks/>
          </p:cNvSpPr>
          <p:nvPr/>
        </p:nvSpPr>
        <p:spPr bwMode="auto">
          <a:xfrm>
            <a:off x="5965587" y="5546124"/>
            <a:ext cx="2796581" cy="946751"/>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239713" marR="0" lvl="0" indent="-239713" algn="ctr" defTabSz="914400" rtl="0" eaLnBrk="1" fontAlgn="base" latinLnBrk="0" hangingPunct="1">
              <a:lnSpc>
                <a:spcPct val="110000"/>
              </a:lnSpc>
              <a:spcBef>
                <a:spcPts val="85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Ubuntu"/>
                <a:sym typeface="Ubuntu" charset="0"/>
              </a:rPr>
              <a:t>Family Health Forum – Managing Stress &amp; Building Resilience</a:t>
            </a:r>
            <a:endParaRPr kumimoji="0" lang="LID4096" sz="1800" b="1" i="0" u="none" strike="noStrike" kern="0" cap="none" spc="0" normalizeH="0" baseline="0" noProof="0" dirty="0">
              <a:ln>
                <a:noFill/>
              </a:ln>
              <a:solidFill>
                <a:srgbClr val="FFFFFF"/>
              </a:solidFill>
              <a:effectLst/>
              <a:uLnTx/>
              <a:uFillTx/>
              <a:latin typeface="Ubuntu"/>
              <a:sym typeface="Ubuntu" charset="0"/>
            </a:endParaRPr>
          </a:p>
        </p:txBody>
      </p:sp>
      <p:pic>
        <p:nvPicPr>
          <p:cNvPr id="15" name="Picture 14" descr="A group of people posing for a photo&#10;&#10;AI-generated content may be incorrect.">
            <a:extLst>
              <a:ext uri="{FF2B5EF4-FFF2-40B4-BE49-F238E27FC236}">
                <a16:creationId xmlns:a16="http://schemas.microsoft.com/office/drawing/2014/main" id="{83E8A7B4-2141-0201-5DB0-87847962ACB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58913" y="4886056"/>
            <a:ext cx="2796581" cy="1594926"/>
          </a:xfrm>
          <a:prstGeom prst="rect">
            <a:avLst/>
          </a:prstGeom>
        </p:spPr>
      </p:pic>
    </p:spTree>
    <p:extLst>
      <p:ext uri="{BB962C8B-B14F-4D97-AF65-F5344CB8AC3E}">
        <p14:creationId xmlns:p14="http://schemas.microsoft.com/office/powerpoint/2010/main" val="2599070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flyer with a qr code&#10;&#10;Description automatically generated">
            <a:extLst>
              <a:ext uri="{FF2B5EF4-FFF2-40B4-BE49-F238E27FC236}">
                <a16:creationId xmlns:a16="http://schemas.microsoft.com/office/drawing/2014/main" id="{3F0F337B-049F-E165-7440-151EBC530E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1899" y="0"/>
            <a:ext cx="4608201" cy="6160260"/>
          </a:xfrm>
          <a:prstGeom prst="rect">
            <a:avLst/>
          </a:prstGeom>
          <a:ln>
            <a:solidFill>
              <a:schemeClr val="tx1"/>
            </a:solidFill>
          </a:ln>
        </p:spPr>
      </p:pic>
    </p:spTree>
    <p:extLst>
      <p:ext uri="{BB962C8B-B14F-4D97-AF65-F5344CB8AC3E}">
        <p14:creationId xmlns:p14="http://schemas.microsoft.com/office/powerpoint/2010/main" val="378394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A black background with a black square&#10;&#10;Description automatically generated">
            <a:extLst>
              <a:ext uri="{FF2B5EF4-FFF2-40B4-BE49-F238E27FC236}">
                <a16:creationId xmlns:a16="http://schemas.microsoft.com/office/drawing/2014/main" id="{5CF4FBA8-5B3D-4C13-107B-ADBEE62591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976699" y="580485"/>
            <a:ext cx="5579473" cy="5697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pic>
      <p:sp>
        <p:nvSpPr>
          <p:cNvPr id="3" name="Title 1">
            <a:extLst>
              <a:ext uri="{FF2B5EF4-FFF2-40B4-BE49-F238E27FC236}">
                <a16:creationId xmlns:a16="http://schemas.microsoft.com/office/drawing/2014/main" id="{5F70FF8E-C78C-8B3C-DBCF-8560C2781A70}"/>
              </a:ext>
            </a:extLst>
          </p:cNvPr>
          <p:cNvSpPr txBox="1">
            <a:spLocks/>
          </p:cNvSpPr>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l" defTabSz="914400" rtl="0" eaLnBrk="1" fontAlgn="base" latinLnBrk="0" hangingPunct="1">
              <a:lnSpc>
                <a:spcPts val="3600"/>
              </a:lnSpc>
              <a:spcBef>
                <a:spcPct val="0"/>
              </a:spcBef>
              <a:spcAft>
                <a:spcPct val="0"/>
              </a:spcAft>
              <a:buClrTx/>
              <a:buSzTx/>
              <a:buFontTx/>
              <a:buNone/>
              <a:tabLst/>
              <a:defRPr/>
            </a:pPr>
            <a:r>
              <a:rPr kumimoji="0" lang="en-US" sz="3600" b="0" i="0" u="none" strike="noStrike" kern="0" cap="none" spc="-100" normalizeH="0" baseline="0" noProof="0">
                <a:ln>
                  <a:noFill/>
                </a:ln>
                <a:solidFill>
                  <a:srgbClr val="000000"/>
                </a:solidFill>
                <a:effectLst/>
                <a:uLnTx/>
                <a:uFillTx/>
                <a:latin typeface="Ubuntu Light"/>
                <a:sym typeface="Ubuntu Light" charset="0"/>
              </a:rPr>
              <a:t>Questions</a:t>
            </a:r>
            <a:endParaRPr kumimoji="0" lang="en-US" sz="3600" b="0" i="0" u="none" strike="noStrike" kern="0" cap="none" spc="-100" normalizeH="0" baseline="0" noProof="0" dirty="0">
              <a:ln>
                <a:noFill/>
              </a:ln>
              <a:solidFill>
                <a:srgbClr val="000000"/>
              </a:solidFill>
              <a:effectLst/>
              <a:uLnTx/>
              <a:uFillTx/>
              <a:latin typeface="Ubuntu Light"/>
              <a:sym typeface="Ubuntu Light" charset="0"/>
            </a:endParaRPr>
          </a:p>
        </p:txBody>
      </p:sp>
    </p:spTree>
    <p:extLst>
      <p:ext uri="{BB962C8B-B14F-4D97-AF65-F5344CB8AC3E}">
        <p14:creationId xmlns:p14="http://schemas.microsoft.com/office/powerpoint/2010/main" val="245237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31D5B4-DBF2-7C09-BDE3-858262EF7993}"/>
              </a:ext>
            </a:extLst>
          </p:cNvPr>
          <p:cNvSpPr txBox="1">
            <a:spLocks/>
          </p:cNvSpPr>
          <p:nvPr/>
        </p:nvSpPr>
        <p:spPr>
          <a:xfrm>
            <a:off x="328580" y="5381791"/>
            <a:ext cx="167384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solidFill>
                <a:latin typeface="Ubuntu" panose="020B0504030602030204" pitchFamily="34" charset="0"/>
              </a:rPr>
              <a:t>4</a:t>
            </a:r>
          </a:p>
        </p:txBody>
      </p:sp>
      <p:sp>
        <p:nvSpPr>
          <p:cNvPr id="10" name="TextBox 9">
            <a:extLst>
              <a:ext uri="{FF2B5EF4-FFF2-40B4-BE49-F238E27FC236}">
                <a16:creationId xmlns:a16="http://schemas.microsoft.com/office/drawing/2014/main" id="{FBE8928D-15FC-9615-CE3C-8CEA68775593}"/>
              </a:ext>
            </a:extLst>
          </p:cNvPr>
          <p:cNvSpPr txBox="1"/>
          <p:nvPr/>
        </p:nvSpPr>
        <p:spPr>
          <a:xfrm>
            <a:off x="2842986" y="176724"/>
            <a:ext cx="6208296" cy="1292662"/>
          </a:xfrm>
          <a:prstGeom prst="rect">
            <a:avLst/>
          </a:prstGeom>
          <a:noFill/>
        </p:spPr>
        <p:txBody>
          <a:bodyPr wrap="square" rtlCol="0">
            <a:spAutoFit/>
          </a:bodyPr>
          <a:lstStyle/>
          <a:p>
            <a:pPr algn="ctr"/>
            <a:r>
              <a:rPr lang="en-US" sz="2600" b="1" dirty="0">
                <a:latin typeface="Ubuntu" panose="020B0504030602030204" pitchFamily="34" charset="0"/>
              </a:rPr>
              <a:t>Did you know?</a:t>
            </a:r>
            <a:endParaRPr lang="en-US" sz="2600" b="1" dirty="0">
              <a:solidFill>
                <a:schemeClr val="accent5"/>
              </a:solidFill>
              <a:latin typeface="Ubuntu" panose="020B0504030602030204" pitchFamily="34" charset="0"/>
            </a:endParaRPr>
          </a:p>
          <a:p>
            <a:pPr algn="ctr"/>
            <a:r>
              <a:rPr lang="en-US" sz="2600" b="1" dirty="0">
                <a:solidFill>
                  <a:srgbClr val="D7A800"/>
                </a:solidFill>
                <a:latin typeface="Ubuntu" panose="020B0504030602030204" pitchFamily="34" charset="0"/>
              </a:rPr>
              <a:t>Individuals with intellectual disability…</a:t>
            </a:r>
          </a:p>
        </p:txBody>
      </p:sp>
      <p:pic>
        <p:nvPicPr>
          <p:cNvPr id="15" name="Picture 14" descr="A red logo with text&#10;&#10;Description automatically generated">
            <a:extLst>
              <a:ext uri="{FF2B5EF4-FFF2-40B4-BE49-F238E27FC236}">
                <a16:creationId xmlns:a16="http://schemas.microsoft.com/office/drawing/2014/main" id="{DA47C828-D549-BD3E-0EA5-BB642697A9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991" y="120717"/>
            <a:ext cx="1477474" cy="647232"/>
          </a:xfrm>
          <a:prstGeom prst="rect">
            <a:avLst/>
          </a:prstGeom>
        </p:spPr>
      </p:pic>
      <p:sp>
        <p:nvSpPr>
          <p:cNvPr id="3" name="Content Placeholder 3">
            <a:extLst>
              <a:ext uri="{FF2B5EF4-FFF2-40B4-BE49-F238E27FC236}">
                <a16:creationId xmlns:a16="http://schemas.microsoft.com/office/drawing/2014/main" id="{2A8030A0-8EF5-2167-C787-91F8EDA6B200}"/>
              </a:ext>
            </a:extLst>
          </p:cNvPr>
          <p:cNvSpPr txBox="1">
            <a:spLocks/>
          </p:cNvSpPr>
          <p:nvPr/>
        </p:nvSpPr>
        <p:spPr bwMode="auto">
          <a:xfrm>
            <a:off x="2842987" y="1764632"/>
            <a:ext cx="6208296" cy="4300349"/>
          </a:xfrm>
          <a:prstGeom prst="rect">
            <a:avLst/>
          </a:prstGeom>
          <a:no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6" tIns="35716" rIns="35716" bIns="35716"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gn="ctr" defTabSz="914400">
              <a:lnSpc>
                <a:spcPct val="100000"/>
              </a:lnSpc>
              <a:spcBef>
                <a:spcPts val="0"/>
              </a:spcBef>
            </a:pPr>
            <a:r>
              <a:rPr lang="en-US" sz="2400" kern="0" dirty="0"/>
              <a:t>Have </a:t>
            </a:r>
            <a:r>
              <a:rPr lang="en-US" sz="2400" b="1" kern="0" dirty="0">
                <a:solidFill>
                  <a:srgbClr val="D7A800"/>
                </a:solidFill>
              </a:rPr>
              <a:t>limited access </a:t>
            </a:r>
            <a:r>
              <a:rPr lang="en-US" sz="2400" kern="0" dirty="0"/>
              <a:t>to critical health services and resources to improve their health.</a:t>
            </a:r>
          </a:p>
          <a:p>
            <a:pPr marL="0" indent="0" algn="ctr" defTabSz="914400">
              <a:lnSpc>
                <a:spcPct val="100000"/>
              </a:lnSpc>
              <a:spcBef>
                <a:spcPts val="0"/>
              </a:spcBef>
            </a:pPr>
            <a:endParaRPr lang="en-US" sz="2400" kern="0" dirty="0"/>
          </a:p>
          <a:p>
            <a:pPr marL="0" indent="0" algn="ctr" defTabSz="914400">
              <a:lnSpc>
                <a:spcPct val="100000"/>
              </a:lnSpc>
              <a:spcBef>
                <a:spcPts val="0"/>
              </a:spcBef>
            </a:pPr>
            <a:r>
              <a:rPr lang="en-US" sz="2400" kern="0" dirty="0"/>
              <a:t>Are </a:t>
            </a:r>
            <a:r>
              <a:rPr lang="en-US" sz="2400" b="1" kern="0" dirty="0">
                <a:solidFill>
                  <a:srgbClr val="D7A800"/>
                </a:solidFill>
              </a:rPr>
              <a:t>2 times </a:t>
            </a:r>
            <a:r>
              <a:rPr lang="en-US" sz="2400" kern="0" dirty="0"/>
              <a:t>more likely to be obese</a:t>
            </a:r>
            <a:endParaRPr lang="en-US" sz="2400" dirty="0"/>
          </a:p>
          <a:p>
            <a:pPr marL="0" indent="0" algn="ctr" defTabSz="914400">
              <a:lnSpc>
                <a:spcPct val="100000"/>
              </a:lnSpc>
              <a:spcBef>
                <a:spcPts val="0"/>
              </a:spcBef>
            </a:pPr>
            <a:endParaRPr lang="en-US" sz="2400" kern="0" dirty="0"/>
          </a:p>
          <a:p>
            <a:pPr marL="0" indent="0" algn="ctr" defTabSz="914400">
              <a:lnSpc>
                <a:spcPct val="100000"/>
              </a:lnSpc>
              <a:spcBef>
                <a:spcPts val="0"/>
              </a:spcBef>
            </a:pPr>
            <a:r>
              <a:rPr lang="en-US" sz="2400" kern="0" dirty="0"/>
              <a:t>More likely to experience premature death from </a:t>
            </a:r>
            <a:r>
              <a:rPr lang="en-US" sz="2400" b="1" kern="0" dirty="0">
                <a:solidFill>
                  <a:srgbClr val="D7A800"/>
                </a:solidFill>
              </a:rPr>
              <a:t>preventable health conditions</a:t>
            </a:r>
            <a:r>
              <a:rPr lang="en-US" sz="2400" kern="0" dirty="0">
                <a:solidFill>
                  <a:srgbClr val="D7A800"/>
                </a:solidFill>
              </a:rPr>
              <a:t>.</a:t>
            </a:r>
          </a:p>
          <a:p>
            <a:pPr marL="0" indent="0" algn="ctr" defTabSz="914400">
              <a:lnSpc>
                <a:spcPct val="100000"/>
              </a:lnSpc>
              <a:spcBef>
                <a:spcPts val="0"/>
              </a:spcBef>
            </a:pPr>
            <a:endParaRPr lang="en-US" sz="2400" kern="0" dirty="0"/>
          </a:p>
          <a:p>
            <a:pPr marL="0" indent="0" algn="ctr" defTabSz="914400">
              <a:lnSpc>
                <a:spcPct val="100000"/>
              </a:lnSpc>
              <a:spcBef>
                <a:spcPts val="0"/>
              </a:spcBef>
            </a:pPr>
            <a:r>
              <a:rPr lang="en-US" sz="2400" kern="0" dirty="0"/>
              <a:t>Have </a:t>
            </a:r>
            <a:r>
              <a:rPr lang="en-US" sz="2400" b="1" kern="0" dirty="0">
                <a:solidFill>
                  <a:srgbClr val="D7A800"/>
                </a:solidFill>
              </a:rPr>
              <a:t>higher rates </a:t>
            </a:r>
            <a:r>
              <a:rPr lang="en-US" sz="2400" kern="0" dirty="0"/>
              <a:t>of chronic health conditions like obesity, diabetes, asthma, and cardiovascular disease.</a:t>
            </a:r>
            <a:endParaRPr lang="en-US" sz="2400" dirty="0"/>
          </a:p>
        </p:txBody>
      </p:sp>
    </p:spTree>
    <p:extLst>
      <p:ext uri="{BB962C8B-B14F-4D97-AF65-F5344CB8AC3E}">
        <p14:creationId xmlns:p14="http://schemas.microsoft.com/office/powerpoint/2010/main" val="3775668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F054-BB82-C46A-C9D7-EB2A0846970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4E35315-9CB4-4888-4F40-3900D56AA4CC}"/>
              </a:ext>
            </a:extLst>
          </p:cNvPr>
          <p:cNvSpPr txBox="1">
            <a:spLocks/>
          </p:cNvSpPr>
          <p:nvPr/>
        </p:nvSpPr>
        <p:spPr bwMode="auto">
          <a:xfrm>
            <a:off x="811411" y="1741289"/>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239713" marR="0" lvl="0" indent="-239713" algn="l" defTabSz="914400" rtl="0" eaLnBrk="1" fontAlgn="base" latinLnBrk="0" hangingPunct="1">
              <a:lnSpc>
                <a:spcPct val="110000"/>
              </a:lnSpc>
              <a:spcBef>
                <a:spcPts val="850"/>
              </a:spcBef>
              <a:spcAft>
                <a:spcPct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Ubuntu"/>
                <a:sym typeface="Ubuntu" charset="0"/>
              </a:rPr>
              <a:t>SO Program Team</a:t>
            </a:r>
          </a:p>
          <a:p>
            <a:pPr marL="239713" marR="0" lvl="0" indent="-239713" algn="l"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Ubuntu"/>
                <a:sym typeface="Ubuntu" charset="0"/>
              </a:rPr>
              <a:t>Contact Us:</a:t>
            </a:r>
          </a:p>
          <a:p>
            <a:pPr marL="239713" marR="0" lvl="0" indent="-239713" algn="l"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Ubuntu"/>
                <a:sym typeface="Ubuntu" charset="0"/>
              </a:rPr>
              <a:t>Name:</a:t>
            </a:r>
          </a:p>
          <a:p>
            <a:pPr marL="239713" marR="0" lvl="0" indent="-239713" algn="l"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Ubuntu"/>
                <a:sym typeface="Ubuntu" charset="0"/>
              </a:rPr>
              <a:t>Tel:</a:t>
            </a:r>
          </a:p>
          <a:p>
            <a:pPr marL="239713" marR="0" lvl="0" indent="-239713" algn="l"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Ubuntu"/>
                <a:sym typeface="Ubuntu" charset="0"/>
              </a:rPr>
              <a:t>Email:</a:t>
            </a:r>
            <a:endParaRPr kumimoji="0" lang="en-US" sz="2000" b="0" i="0" u="none" strike="noStrike" kern="0" cap="none" spc="0" normalizeH="0" baseline="0" noProof="0" dirty="0">
              <a:ln>
                <a:noFill/>
              </a:ln>
              <a:solidFill>
                <a:srgbClr val="000000"/>
              </a:solidFill>
              <a:effectLst/>
              <a:uLnTx/>
              <a:uFillTx/>
              <a:latin typeface="Ubuntu"/>
              <a:sym typeface="Ubuntu" charset="0"/>
            </a:endParaRPr>
          </a:p>
        </p:txBody>
      </p:sp>
      <p:sp>
        <p:nvSpPr>
          <p:cNvPr id="4" name="Content Placeholder 2">
            <a:extLst>
              <a:ext uri="{FF2B5EF4-FFF2-40B4-BE49-F238E27FC236}">
                <a16:creationId xmlns:a16="http://schemas.microsoft.com/office/drawing/2014/main" id="{C87E159D-6A75-0E69-E31B-BADA14F0946F}"/>
              </a:ext>
            </a:extLst>
          </p:cNvPr>
          <p:cNvSpPr txBox="1">
            <a:spLocks/>
          </p:cNvSpPr>
          <p:nvPr/>
        </p:nvSpPr>
        <p:spPr bwMode="auto">
          <a:xfrm>
            <a:off x="4572000" y="1741289"/>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r>
              <a:rPr lang="en-US" b="1" kern="0" dirty="0">
                <a:solidFill>
                  <a:srgbClr val="000000"/>
                </a:solidFill>
                <a:latin typeface="Ubuntu"/>
              </a:rPr>
              <a:t>Other</a:t>
            </a:r>
          </a:p>
          <a:p>
            <a:r>
              <a:rPr lang="en-US" kern="0" dirty="0">
                <a:solidFill>
                  <a:srgbClr val="000000"/>
                </a:solidFill>
                <a:latin typeface="Ubuntu"/>
              </a:rPr>
              <a:t>Contact Us:</a:t>
            </a:r>
          </a:p>
          <a:p>
            <a:r>
              <a:rPr lang="en-US" kern="0" dirty="0">
                <a:solidFill>
                  <a:srgbClr val="000000"/>
                </a:solidFill>
                <a:latin typeface="Ubuntu"/>
              </a:rPr>
              <a:t>Name:</a:t>
            </a:r>
          </a:p>
          <a:p>
            <a:r>
              <a:rPr lang="en-US" kern="0" dirty="0">
                <a:solidFill>
                  <a:srgbClr val="000000"/>
                </a:solidFill>
                <a:latin typeface="Ubuntu"/>
              </a:rPr>
              <a:t>Tel:</a:t>
            </a:r>
          </a:p>
          <a:p>
            <a:r>
              <a:rPr lang="en-US" kern="0" dirty="0">
                <a:solidFill>
                  <a:srgbClr val="000000"/>
                </a:solidFill>
                <a:latin typeface="Ubuntu"/>
              </a:rPr>
              <a:t>Email:</a:t>
            </a:r>
          </a:p>
        </p:txBody>
      </p:sp>
      <p:sp>
        <p:nvSpPr>
          <p:cNvPr id="5" name="Content Placeholder 2">
            <a:extLst>
              <a:ext uri="{FF2B5EF4-FFF2-40B4-BE49-F238E27FC236}">
                <a16:creationId xmlns:a16="http://schemas.microsoft.com/office/drawing/2014/main" id="{081FCB8F-51DB-C790-A677-88F028811065}"/>
              </a:ext>
            </a:extLst>
          </p:cNvPr>
          <p:cNvSpPr txBox="1">
            <a:spLocks/>
          </p:cNvSpPr>
          <p:nvPr/>
        </p:nvSpPr>
        <p:spPr bwMode="auto">
          <a:xfrm>
            <a:off x="811411" y="4289226"/>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r>
              <a:rPr lang="en-US" b="1" kern="0" dirty="0">
                <a:solidFill>
                  <a:srgbClr val="000000"/>
                </a:solidFill>
                <a:latin typeface="Ubuntu"/>
              </a:rPr>
              <a:t>Other</a:t>
            </a:r>
          </a:p>
          <a:p>
            <a:r>
              <a:rPr lang="en-US" kern="0" dirty="0">
                <a:solidFill>
                  <a:srgbClr val="000000"/>
                </a:solidFill>
                <a:latin typeface="Ubuntu"/>
              </a:rPr>
              <a:t>Contact Us:</a:t>
            </a:r>
          </a:p>
          <a:p>
            <a:r>
              <a:rPr lang="en-US" kern="0" dirty="0">
                <a:solidFill>
                  <a:srgbClr val="000000"/>
                </a:solidFill>
                <a:latin typeface="Ubuntu"/>
              </a:rPr>
              <a:t>Name:</a:t>
            </a:r>
          </a:p>
          <a:p>
            <a:r>
              <a:rPr lang="en-US" kern="0" dirty="0">
                <a:solidFill>
                  <a:srgbClr val="000000"/>
                </a:solidFill>
                <a:latin typeface="Ubuntu"/>
              </a:rPr>
              <a:t>Tel:</a:t>
            </a:r>
          </a:p>
          <a:p>
            <a:r>
              <a:rPr lang="en-US" kern="0" dirty="0">
                <a:solidFill>
                  <a:srgbClr val="000000"/>
                </a:solidFill>
                <a:latin typeface="Ubuntu"/>
              </a:rPr>
              <a:t>Email:</a:t>
            </a:r>
          </a:p>
        </p:txBody>
      </p:sp>
      <p:sp>
        <p:nvSpPr>
          <p:cNvPr id="6" name="Content Placeholder 2">
            <a:extLst>
              <a:ext uri="{FF2B5EF4-FFF2-40B4-BE49-F238E27FC236}">
                <a16:creationId xmlns:a16="http://schemas.microsoft.com/office/drawing/2014/main" id="{42234410-5B1F-5CDC-B0B4-B5D6A6A3C136}"/>
              </a:ext>
            </a:extLst>
          </p:cNvPr>
          <p:cNvSpPr txBox="1">
            <a:spLocks/>
          </p:cNvSpPr>
          <p:nvPr/>
        </p:nvSpPr>
        <p:spPr bwMode="auto">
          <a:xfrm>
            <a:off x="4572000" y="4251126"/>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r>
              <a:rPr lang="en-US" b="1" kern="0" dirty="0">
                <a:solidFill>
                  <a:srgbClr val="000000"/>
                </a:solidFill>
                <a:latin typeface="Ubuntu"/>
              </a:rPr>
              <a:t>Other</a:t>
            </a:r>
          </a:p>
          <a:p>
            <a:r>
              <a:rPr lang="en-US" kern="0" dirty="0">
                <a:solidFill>
                  <a:srgbClr val="000000"/>
                </a:solidFill>
                <a:latin typeface="Ubuntu"/>
              </a:rPr>
              <a:t>Contact Us:</a:t>
            </a:r>
          </a:p>
          <a:p>
            <a:r>
              <a:rPr lang="en-US" kern="0" dirty="0">
                <a:solidFill>
                  <a:srgbClr val="000000"/>
                </a:solidFill>
                <a:latin typeface="Ubuntu"/>
              </a:rPr>
              <a:t>Name:</a:t>
            </a:r>
          </a:p>
          <a:p>
            <a:r>
              <a:rPr lang="en-US" kern="0" dirty="0">
                <a:solidFill>
                  <a:srgbClr val="000000"/>
                </a:solidFill>
                <a:latin typeface="Ubuntu"/>
              </a:rPr>
              <a:t>Tel:</a:t>
            </a:r>
          </a:p>
          <a:p>
            <a:r>
              <a:rPr lang="en-US" kern="0" dirty="0">
                <a:solidFill>
                  <a:srgbClr val="000000"/>
                </a:solidFill>
                <a:latin typeface="Ubuntu"/>
              </a:rPr>
              <a:t>Email:</a:t>
            </a:r>
          </a:p>
        </p:txBody>
      </p:sp>
    </p:spTree>
    <p:extLst>
      <p:ext uri="{BB962C8B-B14F-4D97-AF65-F5344CB8AC3E}">
        <p14:creationId xmlns:p14="http://schemas.microsoft.com/office/powerpoint/2010/main" val="1485616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4599FE-0C57-42E6-329E-5EC1518E8E1B}"/>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Some helpful tips</a:t>
            </a:r>
          </a:p>
        </p:txBody>
      </p:sp>
      <p:sp>
        <p:nvSpPr>
          <p:cNvPr id="7" name="Content Placeholder 9">
            <a:extLst>
              <a:ext uri="{FF2B5EF4-FFF2-40B4-BE49-F238E27FC236}">
                <a16:creationId xmlns:a16="http://schemas.microsoft.com/office/drawing/2014/main" id="{43F1823F-B5D3-4079-103E-2D946AFA643B}"/>
              </a:ext>
            </a:extLst>
          </p:cNvPr>
          <p:cNvSpPr txBox="1">
            <a:spLocks/>
          </p:cNvSpPr>
          <p:nvPr/>
        </p:nvSpPr>
        <p:spPr>
          <a:xfrm>
            <a:off x="328580" y="2071254"/>
            <a:ext cx="11267072" cy="43426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Aft>
                <a:spcPts val="1200"/>
              </a:spcAft>
              <a:buNone/>
            </a:pPr>
            <a:r>
              <a:rPr lang="en-US" sz="2400" dirty="0">
                <a:solidFill>
                  <a:prstClr val="black"/>
                </a:solidFill>
                <a:latin typeface="Calibri" panose="020F0502020204030204"/>
              </a:rPr>
              <a:t>Size 12 font is great for printed materials. Size 24 (at a minimum) is good for the body copy on PowerPoints. </a:t>
            </a:r>
            <a:br>
              <a:rPr lang="en-US" sz="2400" dirty="0">
                <a:solidFill>
                  <a:prstClr val="black"/>
                </a:solidFill>
                <a:latin typeface="Calibri" panose="020F0502020204030204"/>
              </a:rPr>
            </a:br>
            <a:br>
              <a:rPr lang="en-US" sz="2400" dirty="0">
                <a:solidFill>
                  <a:prstClr val="black"/>
                </a:solidFill>
                <a:latin typeface="Calibri" panose="020F0502020204030204"/>
              </a:rPr>
            </a:br>
            <a:r>
              <a:rPr lang="en-US" sz="2400" b="1" dirty="0">
                <a:solidFill>
                  <a:srgbClr val="D7A800"/>
                </a:solidFill>
                <a:latin typeface="Calibri" panose="020F0502020204030204"/>
              </a:rPr>
              <a:t>Bold and colorful text </a:t>
            </a:r>
            <a:r>
              <a:rPr lang="en-US" sz="2400" dirty="0">
                <a:solidFill>
                  <a:prstClr val="black"/>
                </a:solidFill>
                <a:latin typeface="Calibri" panose="020F0502020204030204"/>
              </a:rPr>
              <a:t>is helpful to bring attention to a point or topic.</a:t>
            </a:r>
            <a:br>
              <a:rPr lang="en-US" sz="2400" dirty="0">
                <a:solidFill>
                  <a:prstClr val="black"/>
                </a:solidFill>
                <a:latin typeface="Calibri" panose="020F0502020204030204"/>
              </a:rPr>
            </a:br>
            <a:br>
              <a:rPr lang="en-US" sz="2400" dirty="0">
                <a:solidFill>
                  <a:prstClr val="black"/>
                </a:solidFill>
                <a:latin typeface="Calibri" panose="020F0502020204030204"/>
              </a:rPr>
            </a:br>
            <a:r>
              <a:rPr lang="en-US" sz="2400" dirty="0">
                <a:solidFill>
                  <a:prstClr val="black"/>
                </a:solidFill>
                <a:latin typeface="Calibri" panose="020F0502020204030204"/>
              </a:rPr>
              <a:t>Titles can go in the bar above.  To add interest and variety in slide, feel free to use the slide layout with the bars on the side and bottom. That layout is great if you have extra room on the slide and feel like you need to fill up space.</a:t>
            </a:r>
            <a:br>
              <a:rPr lang="en-US" sz="2400" dirty="0">
                <a:solidFill>
                  <a:prstClr val="black"/>
                </a:solidFill>
                <a:latin typeface="Calibri" panose="020F0502020204030204"/>
              </a:rPr>
            </a:br>
            <a:br>
              <a:rPr lang="en-US" sz="2400" dirty="0">
                <a:solidFill>
                  <a:prstClr val="black"/>
                </a:solidFill>
                <a:latin typeface="Calibri" panose="020F0502020204030204"/>
              </a:rPr>
            </a:br>
            <a:r>
              <a:rPr lang="en-US" sz="2400" dirty="0">
                <a:solidFill>
                  <a:prstClr val="black"/>
                </a:solidFill>
                <a:latin typeface="Calibri" panose="020F0502020204030204"/>
              </a:rPr>
              <a:t>Utilize the icon library and high-quality photos to keep PowerPoints engaging!</a:t>
            </a:r>
          </a:p>
        </p:txBody>
      </p:sp>
    </p:spTree>
    <p:extLst>
      <p:ext uri="{BB962C8B-B14F-4D97-AF65-F5344CB8AC3E}">
        <p14:creationId xmlns:p14="http://schemas.microsoft.com/office/powerpoint/2010/main" val="3918854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ruit on a black background&#10;&#10;Description automatically generated">
            <a:extLst>
              <a:ext uri="{FF2B5EF4-FFF2-40B4-BE49-F238E27FC236}">
                <a16:creationId xmlns:a16="http://schemas.microsoft.com/office/drawing/2014/main" id="{43629145-AF37-7D07-22A3-2496E6F48D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2507" y="3468575"/>
            <a:ext cx="1047748" cy="733164"/>
          </a:xfrm>
          <a:prstGeom prst="rect">
            <a:avLst/>
          </a:prstGeom>
        </p:spPr>
      </p:pic>
      <p:pic>
        <p:nvPicPr>
          <p:cNvPr id="4" name="Picture 3" descr="A red and green strawberry with green leaves&#10;&#10;Description automatically generated">
            <a:extLst>
              <a:ext uri="{FF2B5EF4-FFF2-40B4-BE49-F238E27FC236}">
                <a16:creationId xmlns:a16="http://schemas.microsoft.com/office/drawing/2014/main" id="{24FD857D-0911-40E3-29B7-E4836BB647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7338" y="4174587"/>
            <a:ext cx="812282" cy="918602"/>
          </a:xfrm>
          <a:prstGeom prst="rect">
            <a:avLst/>
          </a:prstGeom>
        </p:spPr>
      </p:pic>
      <p:pic>
        <p:nvPicPr>
          <p:cNvPr id="5" name="Picture 4" descr="A pineapple with green leaves&#10;&#10;Description automatically generated">
            <a:extLst>
              <a:ext uri="{FF2B5EF4-FFF2-40B4-BE49-F238E27FC236}">
                <a16:creationId xmlns:a16="http://schemas.microsoft.com/office/drawing/2014/main" id="{30FF962F-3FC8-C5ED-98DB-925EE27F4C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9268" y="1043190"/>
            <a:ext cx="674628" cy="1051189"/>
          </a:xfrm>
          <a:prstGeom prst="rect">
            <a:avLst/>
          </a:prstGeom>
        </p:spPr>
      </p:pic>
      <p:pic>
        <p:nvPicPr>
          <p:cNvPr id="6" name="Picture 5" descr="A orange with a slice cut in half&#10;&#10;Description automatically generated">
            <a:extLst>
              <a:ext uri="{FF2B5EF4-FFF2-40B4-BE49-F238E27FC236}">
                <a16:creationId xmlns:a16="http://schemas.microsoft.com/office/drawing/2014/main" id="{6F84082C-EE7E-5682-C9E7-744DFC7077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37070" y="3468575"/>
            <a:ext cx="812282" cy="674073"/>
          </a:xfrm>
          <a:prstGeom prst="rect">
            <a:avLst/>
          </a:prstGeom>
        </p:spPr>
      </p:pic>
      <p:pic>
        <p:nvPicPr>
          <p:cNvPr id="7" name="Picture 6" descr="A red apple with a slice of tomato&#10;&#10;Description automatically generated">
            <a:extLst>
              <a:ext uri="{FF2B5EF4-FFF2-40B4-BE49-F238E27FC236}">
                <a16:creationId xmlns:a16="http://schemas.microsoft.com/office/drawing/2014/main" id="{2DE6A4B6-285B-17AF-2D5A-DCFB0DFEB6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16280" y="3365857"/>
            <a:ext cx="812283" cy="801408"/>
          </a:xfrm>
          <a:prstGeom prst="rect">
            <a:avLst/>
          </a:prstGeom>
        </p:spPr>
      </p:pic>
      <p:pic>
        <p:nvPicPr>
          <p:cNvPr id="8" name="Picture 7" descr="A blue and red container with a cow head&#10;&#10;Description automatically generated">
            <a:extLst>
              <a:ext uri="{FF2B5EF4-FFF2-40B4-BE49-F238E27FC236}">
                <a16:creationId xmlns:a16="http://schemas.microsoft.com/office/drawing/2014/main" id="{7AD5FD7F-0E04-2A41-BE65-A8CD2BCE46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91714" y="2565985"/>
            <a:ext cx="812282" cy="589011"/>
          </a:xfrm>
          <a:prstGeom prst="rect">
            <a:avLst/>
          </a:prstGeom>
        </p:spPr>
      </p:pic>
      <p:pic>
        <p:nvPicPr>
          <p:cNvPr id="9" name="Picture 8" descr="A group of brown objects&#10;&#10;Description automatically generated">
            <a:extLst>
              <a:ext uri="{FF2B5EF4-FFF2-40B4-BE49-F238E27FC236}">
                <a16:creationId xmlns:a16="http://schemas.microsoft.com/office/drawing/2014/main" id="{C0A02CFC-95F6-5FBC-A17A-804CDDC7D6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71348" y="3381095"/>
            <a:ext cx="812282" cy="714378"/>
          </a:xfrm>
          <a:prstGeom prst="rect">
            <a:avLst/>
          </a:prstGeom>
        </p:spPr>
      </p:pic>
      <p:pic>
        <p:nvPicPr>
          <p:cNvPr id="10" name="Picture 9" descr="A group of white petals&#10;&#10;Description automatically generated">
            <a:extLst>
              <a:ext uri="{FF2B5EF4-FFF2-40B4-BE49-F238E27FC236}">
                <a16:creationId xmlns:a16="http://schemas.microsoft.com/office/drawing/2014/main" id="{9E038632-6A82-01E1-2BC3-67CA68D79F9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2919" y="3468575"/>
            <a:ext cx="812283" cy="728163"/>
          </a:xfrm>
          <a:prstGeom prst="rect">
            <a:avLst/>
          </a:prstGeom>
        </p:spPr>
      </p:pic>
      <p:pic>
        <p:nvPicPr>
          <p:cNvPr id="11" name="Picture 10" descr="A group of pink objects&#10;&#10;Description automatically generated">
            <a:extLst>
              <a:ext uri="{FF2B5EF4-FFF2-40B4-BE49-F238E27FC236}">
                <a16:creationId xmlns:a16="http://schemas.microsoft.com/office/drawing/2014/main" id="{54CBF7D0-3051-4A50-20D7-AC0C7512B2F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07802" y="2641693"/>
            <a:ext cx="812283" cy="576667"/>
          </a:xfrm>
          <a:prstGeom prst="rect">
            <a:avLst/>
          </a:prstGeom>
        </p:spPr>
      </p:pic>
      <p:pic>
        <p:nvPicPr>
          <p:cNvPr id="12" name="Picture 11" descr="A meat steak with a hole in the center&#10;&#10;Description automatically generated">
            <a:extLst>
              <a:ext uri="{FF2B5EF4-FFF2-40B4-BE49-F238E27FC236}">
                <a16:creationId xmlns:a16="http://schemas.microsoft.com/office/drawing/2014/main" id="{76AC50A9-FAAA-FB1D-A8BD-26B9296E254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18949" y="2741360"/>
            <a:ext cx="812282" cy="528504"/>
          </a:xfrm>
          <a:prstGeom prst="rect">
            <a:avLst/>
          </a:prstGeom>
        </p:spPr>
      </p:pic>
      <p:pic>
        <p:nvPicPr>
          <p:cNvPr id="13" name="Picture 12" descr="A purple grapes with a green leaf&#10;&#10;Description automatically generated">
            <a:extLst>
              <a:ext uri="{FF2B5EF4-FFF2-40B4-BE49-F238E27FC236}">
                <a16:creationId xmlns:a16="http://schemas.microsoft.com/office/drawing/2014/main" id="{25A43158-4DFD-E765-30B2-F25E212A614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17298" y="3501474"/>
            <a:ext cx="812283" cy="792082"/>
          </a:xfrm>
          <a:prstGeom prst="rect">
            <a:avLst/>
          </a:prstGeom>
        </p:spPr>
      </p:pic>
      <p:pic>
        <p:nvPicPr>
          <p:cNvPr id="14" name="Picture 13" descr="A red apple with green leaf&#10;&#10;Description automatically generated">
            <a:extLst>
              <a:ext uri="{FF2B5EF4-FFF2-40B4-BE49-F238E27FC236}">
                <a16:creationId xmlns:a16="http://schemas.microsoft.com/office/drawing/2014/main" id="{7D229D1A-0B68-62D2-BDC2-01A2A16C9E8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05360" y="4191608"/>
            <a:ext cx="812282" cy="945624"/>
          </a:xfrm>
          <a:prstGeom prst="rect">
            <a:avLst/>
          </a:prstGeom>
        </p:spPr>
      </p:pic>
      <p:pic>
        <p:nvPicPr>
          <p:cNvPr id="15" name="Picture 14" descr="A pear with a leaf&#10;&#10;Description automatically generated">
            <a:extLst>
              <a:ext uri="{FF2B5EF4-FFF2-40B4-BE49-F238E27FC236}">
                <a16:creationId xmlns:a16="http://schemas.microsoft.com/office/drawing/2014/main" id="{46AFA0C9-0E47-7CA4-188F-44D07607088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527047" y="1012997"/>
            <a:ext cx="594988" cy="1051189"/>
          </a:xfrm>
          <a:prstGeom prst="rect">
            <a:avLst/>
          </a:prstGeom>
        </p:spPr>
      </p:pic>
      <p:pic>
        <p:nvPicPr>
          <p:cNvPr id="16" name="Picture 15" descr="A watermelon slice with green and red color&#10;&#10;Description automatically generated">
            <a:extLst>
              <a:ext uri="{FF2B5EF4-FFF2-40B4-BE49-F238E27FC236}">
                <a16:creationId xmlns:a16="http://schemas.microsoft.com/office/drawing/2014/main" id="{BC1C04AD-847F-5A79-703C-75F55AF4A6B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278222" y="2804031"/>
            <a:ext cx="1047749" cy="701930"/>
          </a:xfrm>
          <a:prstGeom prst="rect">
            <a:avLst/>
          </a:prstGeom>
        </p:spPr>
      </p:pic>
      <p:pic>
        <p:nvPicPr>
          <p:cNvPr id="17" name="Picture 16" descr="A purple eggplant with green stem&#10;&#10;Description automatically generated">
            <a:extLst>
              <a:ext uri="{FF2B5EF4-FFF2-40B4-BE49-F238E27FC236}">
                <a16:creationId xmlns:a16="http://schemas.microsoft.com/office/drawing/2014/main" id="{A2BA1824-3260-6D65-C7AE-EFC473F737B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05255" y="4115493"/>
            <a:ext cx="812282" cy="1021739"/>
          </a:xfrm>
          <a:prstGeom prst="rect">
            <a:avLst/>
          </a:prstGeom>
        </p:spPr>
      </p:pic>
      <p:pic>
        <p:nvPicPr>
          <p:cNvPr id="18" name="Picture 17" descr="A blue bowl with brown food and a spoon&#10;&#10;Description automatically generated">
            <a:extLst>
              <a:ext uri="{FF2B5EF4-FFF2-40B4-BE49-F238E27FC236}">
                <a16:creationId xmlns:a16="http://schemas.microsoft.com/office/drawing/2014/main" id="{8717FD5D-7BFB-42EF-8093-AAEC8ED8ACC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35731" y="2831253"/>
            <a:ext cx="812283" cy="647487"/>
          </a:xfrm>
          <a:prstGeom prst="rect">
            <a:avLst/>
          </a:prstGeom>
        </p:spPr>
      </p:pic>
      <p:pic>
        <p:nvPicPr>
          <p:cNvPr id="19" name="Picture 18" descr="A brown turkey with a blue band around it&#10;&#10;Description automatically generated with medium confidence">
            <a:extLst>
              <a:ext uri="{FF2B5EF4-FFF2-40B4-BE49-F238E27FC236}">
                <a16:creationId xmlns:a16="http://schemas.microsoft.com/office/drawing/2014/main" id="{24B9C765-2748-C138-7B73-E51150E1F507}"/>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610537" y="2769722"/>
            <a:ext cx="812283" cy="532703"/>
          </a:xfrm>
          <a:prstGeom prst="rect">
            <a:avLst/>
          </a:prstGeom>
        </p:spPr>
      </p:pic>
      <p:pic>
        <p:nvPicPr>
          <p:cNvPr id="20" name="Picture 19" descr="A chicken leg with bone&#10;&#10;Description automatically generated">
            <a:extLst>
              <a:ext uri="{FF2B5EF4-FFF2-40B4-BE49-F238E27FC236}">
                <a16:creationId xmlns:a16="http://schemas.microsoft.com/office/drawing/2014/main" id="{E4862CD9-9A2F-3855-D3D3-A579D74B2422}"/>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975400" y="1031239"/>
            <a:ext cx="588513" cy="1051189"/>
          </a:xfrm>
          <a:prstGeom prst="rect">
            <a:avLst/>
          </a:prstGeom>
        </p:spPr>
      </p:pic>
      <p:pic>
        <p:nvPicPr>
          <p:cNvPr id="21" name="Picture 20" descr="A group of eggs in different colors&#10;&#10;Description automatically generated">
            <a:extLst>
              <a:ext uri="{FF2B5EF4-FFF2-40B4-BE49-F238E27FC236}">
                <a16:creationId xmlns:a16="http://schemas.microsoft.com/office/drawing/2014/main" id="{680EBD4C-F54A-7C12-92CE-B42993CE50AC}"/>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39942" y="1930865"/>
            <a:ext cx="1561534" cy="910023"/>
          </a:xfrm>
          <a:prstGeom prst="rect">
            <a:avLst/>
          </a:prstGeom>
        </p:spPr>
      </p:pic>
      <p:pic>
        <p:nvPicPr>
          <p:cNvPr id="22" name="Picture 21" descr="A blue fish with a black background&#10;&#10;Description automatically generated">
            <a:extLst>
              <a:ext uri="{FF2B5EF4-FFF2-40B4-BE49-F238E27FC236}">
                <a16:creationId xmlns:a16="http://schemas.microsoft.com/office/drawing/2014/main" id="{C9B4D088-6AA2-D3DB-B9BA-2A2F9B512E5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532264" y="2082909"/>
            <a:ext cx="1000745" cy="627681"/>
          </a:xfrm>
          <a:prstGeom prst="rect">
            <a:avLst/>
          </a:prstGeom>
        </p:spPr>
      </p:pic>
      <p:pic>
        <p:nvPicPr>
          <p:cNvPr id="23" name="Picture 22" descr="A yellow banana on a black background&#10;&#10;Description automatically generated">
            <a:extLst>
              <a:ext uri="{FF2B5EF4-FFF2-40B4-BE49-F238E27FC236}">
                <a16:creationId xmlns:a16="http://schemas.microsoft.com/office/drawing/2014/main" id="{113A7D1A-145E-E599-5C4A-E8DB85659AAE}"/>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6309" y="4302310"/>
            <a:ext cx="812283" cy="902782"/>
          </a:xfrm>
          <a:prstGeom prst="rect">
            <a:avLst/>
          </a:prstGeom>
        </p:spPr>
      </p:pic>
      <p:pic>
        <p:nvPicPr>
          <p:cNvPr id="24" name="Picture 23" descr="A purple onion with a slice cut in half&#10;&#10;Description automatically generated">
            <a:extLst>
              <a:ext uri="{FF2B5EF4-FFF2-40B4-BE49-F238E27FC236}">
                <a16:creationId xmlns:a16="http://schemas.microsoft.com/office/drawing/2014/main" id="{ECA88B71-266C-7A2B-364D-73181B8267E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918021" y="2801925"/>
            <a:ext cx="812283" cy="735191"/>
          </a:xfrm>
          <a:prstGeom prst="rect">
            <a:avLst/>
          </a:prstGeom>
        </p:spPr>
      </p:pic>
      <p:pic>
        <p:nvPicPr>
          <p:cNvPr id="25" name="Picture 24" descr="A logo of a beet&#10;&#10;Description automatically generated">
            <a:extLst>
              <a:ext uri="{FF2B5EF4-FFF2-40B4-BE49-F238E27FC236}">
                <a16:creationId xmlns:a16="http://schemas.microsoft.com/office/drawing/2014/main" id="{B90099AF-16B2-681A-5E89-A57ED5BC9851}"/>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808779" y="3254663"/>
            <a:ext cx="812283" cy="885579"/>
          </a:xfrm>
          <a:prstGeom prst="rect">
            <a:avLst/>
          </a:prstGeom>
        </p:spPr>
      </p:pic>
      <p:pic>
        <p:nvPicPr>
          <p:cNvPr id="26" name="Picture 25" descr="A logo of a carrot&#10;&#10;Description automatically generated">
            <a:extLst>
              <a:ext uri="{FF2B5EF4-FFF2-40B4-BE49-F238E27FC236}">
                <a16:creationId xmlns:a16="http://schemas.microsoft.com/office/drawing/2014/main" id="{0A48D440-E283-315B-8F71-B3D689C6C8AE}"/>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422944" y="1043190"/>
            <a:ext cx="615011" cy="1051189"/>
          </a:xfrm>
          <a:prstGeom prst="rect">
            <a:avLst/>
          </a:prstGeom>
        </p:spPr>
      </p:pic>
      <p:pic>
        <p:nvPicPr>
          <p:cNvPr id="27" name="Picture 26" descr="A purple and white beet with green leaves&#10;&#10;Description automatically generated">
            <a:extLst>
              <a:ext uri="{FF2B5EF4-FFF2-40B4-BE49-F238E27FC236}">
                <a16:creationId xmlns:a16="http://schemas.microsoft.com/office/drawing/2014/main" id="{B8317EDE-10D5-C75C-38C9-EB570D4A17DB}"/>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058771" y="3168774"/>
            <a:ext cx="812282" cy="971468"/>
          </a:xfrm>
          <a:prstGeom prst="rect">
            <a:avLst/>
          </a:prstGeom>
        </p:spPr>
      </p:pic>
      <p:pic>
        <p:nvPicPr>
          <p:cNvPr id="28" name="Picture 27" descr="A yellow box with a leaf design&#10;&#10;Description automatically generated">
            <a:extLst>
              <a:ext uri="{FF2B5EF4-FFF2-40B4-BE49-F238E27FC236}">
                <a16:creationId xmlns:a16="http://schemas.microsoft.com/office/drawing/2014/main" id="{66F26D42-A949-6BA6-76B0-826884D649B9}"/>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19247" y="1043190"/>
            <a:ext cx="713151" cy="1051189"/>
          </a:xfrm>
          <a:prstGeom prst="rect">
            <a:avLst/>
          </a:prstGeom>
        </p:spPr>
      </p:pic>
      <p:pic>
        <p:nvPicPr>
          <p:cNvPr id="29" name="Picture 28" descr="A bottle and a glass of water&#10;&#10;Description automatically generated">
            <a:extLst>
              <a:ext uri="{FF2B5EF4-FFF2-40B4-BE49-F238E27FC236}">
                <a16:creationId xmlns:a16="http://schemas.microsoft.com/office/drawing/2014/main" id="{64A29AF4-B3E9-4F00-EEC4-201CE9CCE154}"/>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58297" y="3414718"/>
            <a:ext cx="812283" cy="1028759"/>
          </a:xfrm>
          <a:prstGeom prst="rect">
            <a:avLst/>
          </a:prstGeom>
        </p:spPr>
      </p:pic>
      <p:pic>
        <p:nvPicPr>
          <p:cNvPr id="30" name="Picture 29" descr="A brown object with a black background&#10;&#10;Description automatically generated">
            <a:extLst>
              <a:ext uri="{FF2B5EF4-FFF2-40B4-BE49-F238E27FC236}">
                <a16:creationId xmlns:a16="http://schemas.microsoft.com/office/drawing/2014/main" id="{2BBF4DDA-8ACD-9E54-9BF4-194AE73BCB6C}"/>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528558" y="2607794"/>
            <a:ext cx="772465" cy="796356"/>
          </a:xfrm>
          <a:prstGeom prst="rect">
            <a:avLst/>
          </a:prstGeom>
        </p:spPr>
      </p:pic>
      <p:pic>
        <p:nvPicPr>
          <p:cNvPr id="31" name="Picture 30" descr="A green bottle with a yellow drop&#10;&#10;Description automatically generated">
            <a:extLst>
              <a:ext uri="{FF2B5EF4-FFF2-40B4-BE49-F238E27FC236}">
                <a16:creationId xmlns:a16="http://schemas.microsoft.com/office/drawing/2014/main" id="{4D8F79EF-21CA-3B52-0F89-F712EC43FE86}"/>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76245" y="1031240"/>
            <a:ext cx="546173" cy="1051189"/>
          </a:xfrm>
          <a:prstGeom prst="rect">
            <a:avLst/>
          </a:prstGeom>
        </p:spPr>
      </p:pic>
      <p:pic>
        <p:nvPicPr>
          <p:cNvPr id="32" name="Picture 31" descr="A yellow and blue rectangle&#10;&#10;Description automatically generated">
            <a:extLst>
              <a:ext uri="{FF2B5EF4-FFF2-40B4-BE49-F238E27FC236}">
                <a16:creationId xmlns:a16="http://schemas.microsoft.com/office/drawing/2014/main" id="{034C406E-1DAF-20C6-59E2-795E5E0AF18F}"/>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849889" y="1907634"/>
            <a:ext cx="812283" cy="607002"/>
          </a:xfrm>
          <a:prstGeom prst="rect">
            <a:avLst/>
          </a:prstGeom>
        </p:spPr>
      </p:pic>
      <p:pic>
        <p:nvPicPr>
          <p:cNvPr id="33" name="Picture 32" descr="A yellow cheese with holes in it&#10;&#10;Description automatically generated">
            <a:extLst>
              <a:ext uri="{FF2B5EF4-FFF2-40B4-BE49-F238E27FC236}">
                <a16:creationId xmlns:a16="http://schemas.microsoft.com/office/drawing/2014/main" id="{C90E627B-529F-AFB3-7DCD-B35AAB175DE4}"/>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4975640" y="1907634"/>
            <a:ext cx="812283" cy="725101"/>
          </a:xfrm>
          <a:prstGeom prst="rect">
            <a:avLst/>
          </a:prstGeom>
        </p:spPr>
      </p:pic>
      <p:pic>
        <p:nvPicPr>
          <p:cNvPr id="34" name="Picture 33" descr="A blue milk carton with a cow head on it&#10;&#10;Description automatically generated">
            <a:extLst>
              <a:ext uri="{FF2B5EF4-FFF2-40B4-BE49-F238E27FC236}">
                <a16:creationId xmlns:a16="http://schemas.microsoft.com/office/drawing/2014/main" id="{AAB1D2C7-E7ED-9BB1-5E09-DEFDF76BD1F2}"/>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3707390" y="993947"/>
            <a:ext cx="812283" cy="937740"/>
          </a:xfrm>
          <a:prstGeom prst="rect">
            <a:avLst/>
          </a:prstGeom>
        </p:spPr>
      </p:pic>
      <p:pic>
        <p:nvPicPr>
          <p:cNvPr id="35" name="Picture 34" descr="A white and green plant&#10;&#10;Description automatically generated">
            <a:extLst>
              <a:ext uri="{FF2B5EF4-FFF2-40B4-BE49-F238E27FC236}">
                <a16:creationId xmlns:a16="http://schemas.microsoft.com/office/drawing/2014/main" id="{5A724123-9F99-6FA0-03E6-DABBA941090E}"/>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0" y="2741360"/>
            <a:ext cx="812283" cy="856322"/>
          </a:xfrm>
          <a:prstGeom prst="rect">
            <a:avLst/>
          </a:prstGeom>
        </p:spPr>
      </p:pic>
      <p:pic>
        <p:nvPicPr>
          <p:cNvPr id="36" name="Picture 35" descr="A green broccoli on a black background&#10;&#10;Description automatically generated">
            <a:extLst>
              <a:ext uri="{FF2B5EF4-FFF2-40B4-BE49-F238E27FC236}">
                <a16:creationId xmlns:a16="http://schemas.microsoft.com/office/drawing/2014/main" id="{2482C724-ED5F-FCEF-DC7E-AA3105396F8E}"/>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665494" y="1776653"/>
            <a:ext cx="796355" cy="856082"/>
          </a:xfrm>
          <a:prstGeom prst="rect">
            <a:avLst/>
          </a:prstGeom>
        </p:spPr>
      </p:pic>
      <p:pic>
        <p:nvPicPr>
          <p:cNvPr id="37" name="Picture 36" descr="A green pea pod and three green balls&#10;&#10;Description automatically generated">
            <a:extLst>
              <a:ext uri="{FF2B5EF4-FFF2-40B4-BE49-F238E27FC236}">
                <a16:creationId xmlns:a16="http://schemas.microsoft.com/office/drawing/2014/main" id="{874A6BA4-34CF-B0B6-D1B5-1E1207A5EC16}"/>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582349" y="2057039"/>
            <a:ext cx="1098153" cy="796356"/>
          </a:xfrm>
          <a:prstGeom prst="rect">
            <a:avLst/>
          </a:prstGeom>
        </p:spPr>
      </p:pic>
      <p:pic>
        <p:nvPicPr>
          <p:cNvPr id="38" name="Picture 37" descr="A green and yellow circle with black background&#10;&#10;Description automatically generated">
            <a:extLst>
              <a:ext uri="{FF2B5EF4-FFF2-40B4-BE49-F238E27FC236}">
                <a16:creationId xmlns:a16="http://schemas.microsoft.com/office/drawing/2014/main" id="{A7CE20FA-70ED-5F66-B680-D4747F3E2D2E}"/>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6985809" y="1315845"/>
            <a:ext cx="812283" cy="615842"/>
          </a:xfrm>
          <a:prstGeom prst="rect">
            <a:avLst/>
          </a:prstGeom>
        </p:spPr>
      </p:pic>
      <p:pic>
        <p:nvPicPr>
          <p:cNvPr id="39" name="Picture 38" descr="A group of orange curved shapes&#10;&#10;Description automatically generated">
            <a:extLst>
              <a:ext uri="{FF2B5EF4-FFF2-40B4-BE49-F238E27FC236}">
                <a16:creationId xmlns:a16="http://schemas.microsoft.com/office/drawing/2014/main" id="{B3C6D41A-BA7D-3517-E9BE-453CA67AE023}"/>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358299" y="2082909"/>
            <a:ext cx="1191615" cy="729617"/>
          </a:xfrm>
          <a:prstGeom prst="rect">
            <a:avLst/>
          </a:prstGeom>
        </p:spPr>
      </p:pic>
      <p:pic>
        <p:nvPicPr>
          <p:cNvPr id="40" name="Picture 39" descr="A yellow and orange taco&#10;&#10;Description automatically generated">
            <a:extLst>
              <a:ext uri="{FF2B5EF4-FFF2-40B4-BE49-F238E27FC236}">
                <a16:creationId xmlns:a16="http://schemas.microsoft.com/office/drawing/2014/main" id="{338B97EA-0088-CD1D-1A69-781872E44D41}"/>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6096000" y="1139767"/>
            <a:ext cx="812283" cy="591963"/>
          </a:xfrm>
          <a:prstGeom prst="rect">
            <a:avLst/>
          </a:prstGeom>
        </p:spPr>
      </p:pic>
      <p:pic>
        <p:nvPicPr>
          <p:cNvPr id="41" name="Picture 40" descr="A loaf of bread with five slices&#10;&#10;Description automatically generated">
            <a:extLst>
              <a:ext uri="{FF2B5EF4-FFF2-40B4-BE49-F238E27FC236}">
                <a16:creationId xmlns:a16="http://schemas.microsoft.com/office/drawing/2014/main" id="{95BB77FF-4BCF-5EE0-DBB2-B09AD7288AC3}"/>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5279359" y="1183933"/>
            <a:ext cx="812282" cy="557767"/>
          </a:xfrm>
          <a:prstGeom prst="rect">
            <a:avLst/>
          </a:prstGeom>
        </p:spPr>
      </p:pic>
      <p:pic>
        <p:nvPicPr>
          <p:cNvPr id="42" name="Picture 41" descr="A piece of bread with a white crust&#10;&#10;Description automatically generated">
            <a:extLst>
              <a:ext uri="{FF2B5EF4-FFF2-40B4-BE49-F238E27FC236}">
                <a16:creationId xmlns:a16="http://schemas.microsoft.com/office/drawing/2014/main" id="{ABB275A9-ABDD-B8F0-7BAB-940C943264BF}"/>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4163357" y="1890170"/>
            <a:ext cx="812283" cy="760031"/>
          </a:xfrm>
          <a:prstGeom prst="rect">
            <a:avLst/>
          </a:prstGeom>
        </p:spPr>
      </p:pic>
      <p:pic>
        <p:nvPicPr>
          <p:cNvPr id="43" name="Picture 42" descr="A blue bowl with chopsticks and a white object&#10;&#10;Description automatically generated">
            <a:extLst>
              <a:ext uri="{FF2B5EF4-FFF2-40B4-BE49-F238E27FC236}">
                <a16:creationId xmlns:a16="http://schemas.microsoft.com/office/drawing/2014/main" id="{BABA0949-FEBC-AC77-9EEC-58CCAA29BEC3}"/>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4348557" y="1070539"/>
            <a:ext cx="812282" cy="784556"/>
          </a:xfrm>
          <a:prstGeom prst="rect">
            <a:avLst/>
          </a:prstGeom>
        </p:spPr>
      </p:pic>
      <p:pic>
        <p:nvPicPr>
          <p:cNvPr id="44" name="Picture 43">
            <a:extLst>
              <a:ext uri="{FF2B5EF4-FFF2-40B4-BE49-F238E27FC236}">
                <a16:creationId xmlns:a16="http://schemas.microsoft.com/office/drawing/2014/main" id="{4DF71133-8FD9-CC2B-F406-02CC6D1D80EA}"/>
              </a:ext>
            </a:extLst>
          </p:cNvPr>
          <p:cNvPicPr>
            <a:picLocks noChangeAspect="1"/>
          </p:cNvPicPr>
          <p:nvPr/>
        </p:nvPicPr>
        <p:blipFill>
          <a:blip r:embed="rId44"/>
          <a:stretch>
            <a:fillRect/>
          </a:stretch>
        </p:blipFill>
        <p:spPr>
          <a:xfrm>
            <a:off x="3428473" y="4246379"/>
            <a:ext cx="634624" cy="673629"/>
          </a:xfrm>
          <a:prstGeom prst="rect">
            <a:avLst/>
          </a:prstGeom>
        </p:spPr>
      </p:pic>
      <p:pic>
        <p:nvPicPr>
          <p:cNvPr id="45" name="Picture 44">
            <a:extLst>
              <a:ext uri="{FF2B5EF4-FFF2-40B4-BE49-F238E27FC236}">
                <a16:creationId xmlns:a16="http://schemas.microsoft.com/office/drawing/2014/main" id="{800BE006-19ED-1B9E-0815-DDC8A789D240}"/>
              </a:ext>
            </a:extLst>
          </p:cNvPr>
          <p:cNvPicPr>
            <a:picLocks noChangeAspect="1"/>
          </p:cNvPicPr>
          <p:nvPr/>
        </p:nvPicPr>
        <p:blipFill>
          <a:blip r:embed="rId45"/>
          <a:stretch>
            <a:fillRect/>
          </a:stretch>
        </p:blipFill>
        <p:spPr>
          <a:xfrm>
            <a:off x="4360451" y="4302310"/>
            <a:ext cx="465744" cy="575912"/>
          </a:xfrm>
          <a:prstGeom prst="rect">
            <a:avLst/>
          </a:prstGeom>
        </p:spPr>
      </p:pic>
      <p:sp>
        <p:nvSpPr>
          <p:cNvPr id="46" name="Title 1">
            <a:extLst>
              <a:ext uri="{FF2B5EF4-FFF2-40B4-BE49-F238E27FC236}">
                <a16:creationId xmlns:a16="http://schemas.microsoft.com/office/drawing/2014/main" id="{A17B1961-A488-30C9-C76A-6893A04E0790}"/>
              </a:ext>
            </a:extLst>
          </p:cNvPr>
          <p:cNvSpPr txBox="1">
            <a:spLocks/>
          </p:cNvSpPr>
          <p:nvPr/>
        </p:nvSpPr>
        <p:spPr>
          <a:xfrm>
            <a:off x="300309" y="-470395"/>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atin typeface="Ubuntu" panose="020B0504030602030204" pitchFamily="34" charset="0"/>
              </a:rPr>
              <a:t>Icon Library</a:t>
            </a:r>
          </a:p>
        </p:txBody>
      </p:sp>
      <p:pic>
        <p:nvPicPr>
          <p:cNvPr id="52" name="Picture 51">
            <a:extLst>
              <a:ext uri="{FF2B5EF4-FFF2-40B4-BE49-F238E27FC236}">
                <a16:creationId xmlns:a16="http://schemas.microsoft.com/office/drawing/2014/main" id="{B56B4C29-A5FE-910E-9778-053585C26E74}"/>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3863540" y="5923796"/>
            <a:ext cx="861988" cy="861988"/>
          </a:xfrm>
          <a:prstGeom prst="rect">
            <a:avLst/>
          </a:prstGeom>
        </p:spPr>
      </p:pic>
      <p:pic>
        <p:nvPicPr>
          <p:cNvPr id="53" name="Picture 52" descr="A blue and green planet&#10;&#10;AI-generated content may be incorrect.">
            <a:extLst>
              <a:ext uri="{FF2B5EF4-FFF2-40B4-BE49-F238E27FC236}">
                <a16:creationId xmlns:a16="http://schemas.microsoft.com/office/drawing/2014/main" id="{8E655778-E6B7-0A05-912B-A393A03B488B}"/>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1086198" y="5946817"/>
            <a:ext cx="919465" cy="919465"/>
          </a:xfrm>
          <a:prstGeom prst="rect">
            <a:avLst/>
          </a:prstGeom>
        </p:spPr>
      </p:pic>
      <p:pic>
        <p:nvPicPr>
          <p:cNvPr id="54" name="Picture 53" descr="A clipboard with a paper and a circle&#10;&#10;AI-generated content may be incorrect.">
            <a:extLst>
              <a:ext uri="{FF2B5EF4-FFF2-40B4-BE49-F238E27FC236}">
                <a16:creationId xmlns:a16="http://schemas.microsoft.com/office/drawing/2014/main" id="{AD1CB004-7FF9-F7F1-1C1C-D3122B5AFFCE}"/>
              </a:ext>
            </a:extLst>
          </p:cNvPr>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11326344" y="5859612"/>
            <a:ext cx="949361" cy="949361"/>
          </a:xfrm>
          <a:prstGeom prst="rect">
            <a:avLst/>
          </a:prstGeom>
        </p:spPr>
      </p:pic>
      <p:pic>
        <p:nvPicPr>
          <p:cNvPr id="55" name="Picture 54" descr="A house with a red roof&#10;&#10;AI-generated content may be incorrect.">
            <a:extLst>
              <a:ext uri="{FF2B5EF4-FFF2-40B4-BE49-F238E27FC236}">
                <a16:creationId xmlns:a16="http://schemas.microsoft.com/office/drawing/2014/main" id="{99E8B8E5-E1BA-38D6-3F0D-7AA6760EF4B8}"/>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10566551" y="5841292"/>
            <a:ext cx="890693" cy="890693"/>
          </a:xfrm>
          <a:prstGeom prst="rect">
            <a:avLst/>
          </a:prstGeom>
        </p:spPr>
      </p:pic>
      <p:pic>
        <p:nvPicPr>
          <p:cNvPr id="56" name="Picture 55" descr="A yellow and white stopwatch&#10;&#10;AI-generated content may be incorrect.">
            <a:extLst>
              <a:ext uri="{FF2B5EF4-FFF2-40B4-BE49-F238E27FC236}">
                <a16:creationId xmlns:a16="http://schemas.microsoft.com/office/drawing/2014/main" id="{9A225ECC-B388-C3D5-B8C5-33F16DB13DFE}"/>
              </a:ext>
            </a:extLst>
          </p:cNvPr>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3017998" y="5926436"/>
            <a:ext cx="890693" cy="890693"/>
          </a:xfrm>
          <a:prstGeom prst="rect">
            <a:avLst/>
          </a:prstGeom>
        </p:spPr>
      </p:pic>
      <p:pic>
        <p:nvPicPr>
          <p:cNvPr id="57" name="Picture 56" descr="A yellow and green chat bubbles&#10;&#10;AI-generated content may be incorrect.">
            <a:extLst>
              <a:ext uri="{FF2B5EF4-FFF2-40B4-BE49-F238E27FC236}">
                <a16:creationId xmlns:a16="http://schemas.microsoft.com/office/drawing/2014/main" id="{2DF42005-5D28-1554-BB67-B5A3748FF34D}"/>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6282153" y="5814797"/>
            <a:ext cx="979016" cy="979016"/>
          </a:xfrm>
          <a:prstGeom prst="rect">
            <a:avLst/>
          </a:prstGeom>
        </p:spPr>
      </p:pic>
      <p:pic>
        <p:nvPicPr>
          <p:cNvPr id="58" name="Picture 57" descr="A purple circle with white lines&#10;&#10;AI-generated content may be incorrect.">
            <a:extLst>
              <a:ext uri="{FF2B5EF4-FFF2-40B4-BE49-F238E27FC236}">
                <a16:creationId xmlns:a16="http://schemas.microsoft.com/office/drawing/2014/main" id="{C84B08D1-5834-B7CF-D3D8-E2E80D10BDEC}"/>
              </a:ext>
            </a:extLst>
          </p:cNvPr>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10299407" y="4953805"/>
            <a:ext cx="890693" cy="890693"/>
          </a:xfrm>
          <a:prstGeom prst="rect">
            <a:avLst/>
          </a:prstGeom>
        </p:spPr>
      </p:pic>
      <p:pic>
        <p:nvPicPr>
          <p:cNvPr id="59" name="Picture 58" descr="A yellow and orange chat bubbles&#10;&#10;AI-generated content may be incorrect.">
            <a:extLst>
              <a:ext uri="{FF2B5EF4-FFF2-40B4-BE49-F238E27FC236}">
                <a16:creationId xmlns:a16="http://schemas.microsoft.com/office/drawing/2014/main" id="{459CD9B7-E35D-1CD8-E750-350C06E2E8C6}"/>
              </a:ext>
            </a:extLst>
          </p:cNvPr>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5347438" y="5881786"/>
            <a:ext cx="885579" cy="885579"/>
          </a:xfrm>
          <a:prstGeom prst="rect">
            <a:avLst/>
          </a:prstGeom>
        </p:spPr>
      </p:pic>
      <p:pic>
        <p:nvPicPr>
          <p:cNvPr id="60" name="Picture 59" descr="A purple and yellow magnifying glass&#10;&#10;AI-generated content may be incorrect.">
            <a:extLst>
              <a:ext uri="{FF2B5EF4-FFF2-40B4-BE49-F238E27FC236}">
                <a16:creationId xmlns:a16="http://schemas.microsoft.com/office/drawing/2014/main" id="{15E7D633-366F-4097-DDCD-9CA05CECE6B9}"/>
              </a:ext>
            </a:extLst>
          </p:cNvPr>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7098990" y="5958270"/>
            <a:ext cx="885579" cy="885579"/>
          </a:xfrm>
          <a:prstGeom prst="rect">
            <a:avLst/>
          </a:prstGeom>
        </p:spPr>
      </p:pic>
      <p:pic>
        <p:nvPicPr>
          <p:cNvPr id="61" name="Picture 60" descr="A pink and white location marker&#10;&#10;AI-generated content may be incorrect.">
            <a:extLst>
              <a:ext uri="{FF2B5EF4-FFF2-40B4-BE49-F238E27FC236}">
                <a16:creationId xmlns:a16="http://schemas.microsoft.com/office/drawing/2014/main" id="{4FF485CF-B60F-2D74-E28B-6FBF9038F649}"/>
              </a:ext>
            </a:extLst>
          </p:cNvPr>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4557222" y="5958270"/>
            <a:ext cx="812282" cy="812282"/>
          </a:xfrm>
          <a:prstGeom prst="rect">
            <a:avLst/>
          </a:prstGeom>
        </p:spPr>
      </p:pic>
      <p:pic>
        <p:nvPicPr>
          <p:cNvPr id="62" name="Picture 61" descr="A yellow light bulb with rays of light&#10;&#10;AI-generated content may be incorrect.">
            <a:extLst>
              <a:ext uri="{FF2B5EF4-FFF2-40B4-BE49-F238E27FC236}">
                <a16:creationId xmlns:a16="http://schemas.microsoft.com/office/drawing/2014/main" id="{16076826-0322-A59B-0B38-23B1B4C2B3E7}"/>
              </a:ext>
            </a:extLst>
          </p:cNvPr>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2017611" y="5798128"/>
            <a:ext cx="949579" cy="949579"/>
          </a:xfrm>
          <a:prstGeom prst="rect">
            <a:avLst/>
          </a:prstGeom>
        </p:spPr>
      </p:pic>
      <p:pic>
        <p:nvPicPr>
          <p:cNvPr id="63" name="Picture 62" descr="A light bulb in a thought bubble&#10;&#10;AI-generated content may be incorrect.">
            <a:extLst>
              <a:ext uri="{FF2B5EF4-FFF2-40B4-BE49-F238E27FC236}">
                <a16:creationId xmlns:a16="http://schemas.microsoft.com/office/drawing/2014/main" id="{2A9E5BDC-098B-FFC8-B401-9A9CCF958939}"/>
              </a:ext>
            </a:extLst>
          </p:cNvPr>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9245862" y="3972586"/>
            <a:ext cx="949579" cy="949579"/>
          </a:xfrm>
          <a:prstGeom prst="rect">
            <a:avLst/>
          </a:prstGeom>
        </p:spPr>
      </p:pic>
      <p:pic>
        <p:nvPicPr>
          <p:cNvPr id="64" name="Picture 63" descr="A group of people in front of a blackboard&#10;&#10;AI-generated content may be incorrect.">
            <a:extLst>
              <a:ext uri="{FF2B5EF4-FFF2-40B4-BE49-F238E27FC236}">
                <a16:creationId xmlns:a16="http://schemas.microsoft.com/office/drawing/2014/main" id="{9EB280FD-8A91-57A8-ECD1-943919B141A3}"/>
              </a:ext>
            </a:extLst>
          </p:cNvPr>
          <p:cNvPicPr>
            <a:picLocks noChangeAspect="1"/>
          </p:cNvPicPr>
          <p:nvPr/>
        </p:nvPicPr>
        <p:blipFill>
          <a:blip r:embed="rId58" cstate="email">
            <a:extLst>
              <a:ext uri="{28A0092B-C50C-407E-A947-70E740481C1C}">
                <a14:useLocalDpi xmlns:a14="http://schemas.microsoft.com/office/drawing/2010/main"/>
              </a:ext>
            </a:extLst>
          </a:blip>
          <a:stretch>
            <a:fillRect/>
          </a:stretch>
        </p:blipFill>
        <p:spPr>
          <a:xfrm>
            <a:off x="8150119" y="3983744"/>
            <a:ext cx="919465" cy="919465"/>
          </a:xfrm>
          <a:prstGeom prst="rect">
            <a:avLst/>
          </a:prstGeom>
        </p:spPr>
      </p:pic>
      <p:pic>
        <p:nvPicPr>
          <p:cNvPr id="65" name="Picture 64" descr="A calendar with a red and white design&#10;&#10;AI-generated content may be incorrect.">
            <a:extLst>
              <a:ext uri="{FF2B5EF4-FFF2-40B4-BE49-F238E27FC236}">
                <a16:creationId xmlns:a16="http://schemas.microsoft.com/office/drawing/2014/main" id="{53E4737A-CA87-6120-18E6-A19D695C5CB4}"/>
              </a:ext>
            </a:extLst>
          </p:cNvPr>
          <p:cNvPicPr>
            <a:picLocks noChangeAspect="1"/>
          </p:cNvPicPr>
          <p:nvPr/>
        </p:nvPicPr>
        <p:blipFill>
          <a:blip r:embed="rId59" cstate="email">
            <a:extLst>
              <a:ext uri="{28A0092B-C50C-407E-A947-70E740481C1C}">
                <a14:useLocalDpi xmlns:a14="http://schemas.microsoft.com/office/drawing/2010/main"/>
              </a:ext>
            </a:extLst>
          </a:blip>
          <a:stretch>
            <a:fillRect/>
          </a:stretch>
        </p:blipFill>
        <p:spPr>
          <a:xfrm>
            <a:off x="11223200" y="4878222"/>
            <a:ext cx="868493" cy="868493"/>
          </a:xfrm>
          <a:prstGeom prst="rect">
            <a:avLst/>
          </a:prstGeom>
        </p:spPr>
      </p:pic>
      <p:pic>
        <p:nvPicPr>
          <p:cNvPr id="66" name="Picture 65" descr="A blue building with a flag on top&#10;&#10;AI-generated content may be incorrect.">
            <a:extLst>
              <a:ext uri="{FF2B5EF4-FFF2-40B4-BE49-F238E27FC236}">
                <a16:creationId xmlns:a16="http://schemas.microsoft.com/office/drawing/2014/main" id="{2921DB61-EE1D-6DD1-71AE-D01A63368708}"/>
              </a:ext>
            </a:extLst>
          </p:cNvPr>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8174256" y="4953805"/>
            <a:ext cx="812282" cy="812282"/>
          </a:xfrm>
          <a:prstGeom prst="rect">
            <a:avLst/>
          </a:prstGeom>
        </p:spPr>
      </p:pic>
      <p:pic>
        <p:nvPicPr>
          <p:cNvPr id="67" name="Picture 66" descr="A hands shaking with a black background&#10;&#10;AI-generated content may be incorrect.">
            <a:extLst>
              <a:ext uri="{FF2B5EF4-FFF2-40B4-BE49-F238E27FC236}">
                <a16:creationId xmlns:a16="http://schemas.microsoft.com/office/drawing/2014/main" id="{F5E50BED-7B8E-9035-E271-06F2954FEF54}"/>
              </a:ext>
            </a:extLst>
          </p:cNvPr>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9237075" y="4978921"/>
            <a:ext cx="949580" cy="949580"/>
          </a:xfrm>
          <a:prstGeom prst="rect">
            <a:avLst/>
          </a:prstGeom>
        </p:spPr>
      </p:pic>
      <p:pic>
        <p:nvPicPr>
          <p:cNvPr id="68" name="Picture 67" descr="A purple arrows in a black background&#10;&#10;AI-generated content may be incorrect.">
            <a:extLst>
              <a:ext uri="{FF2B5EF4-FFF2-40B4-BE49-F238E27FC236}">
                <a16:creationId xmlns:a16="http://schemas.microsoft.com/office/drawing/2014/main" id="{95966F3E-051A-3290-999E-4B9D5456F25F}"/>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9652131" y="5915423"/>
            <a:ext cx="868493" cy="868493"/>
          </a:xfrm>
          <a:prstGeom prst="rect">
            <a:avLst/>
          </a:prstGeom>
        </p:spPr>
      </p:pic>
      <p:pic>
        <p:nvPicPr>
          <p:cNvPr id="69" name="Picture 68" descr="A close up of a card&#10;&#10;AI-generated content may be incorrect.">
            <a:extLst>
              <a:ext uri="{FF2B5EF4-FFF2-40B4-BE49-F238E27FC236}">
                <a16:creationId xmlns:a16="http://schemas.microsoft.com/office/drawing/2014/main" id="{CADFC5BC-561C-2E99-3620-FED8D031BE40}"/>
              </a:ext>
            </a:extLst>
          </p:cNvPr>
          <p:cNvPicPr>
            <a:picLocks noChangeAspect="1"/>
          </p:cNvPicPr>
          <p:nvPr/>
        </p:nvPicPr>
        <p:blipFill>
          <a:blip r:embed="rId63" cstate="email">
            <a:extLst>
              <a:ext uri="{28A0092B-C50C-407E-A947-70E740481C1C}">
                <a14:useLocalDpi xmlns:a14="http://schemas.microsoft.com/office/drawing/2010/main"/>
              </a:ext>
            </a:extLst>
          </a:blip>
          <a:stretch>
            <a:fillRect/>
          </a:stretch>
        </p:blipFill>
        <p:spPr>
          <a:xfrm>
            <a:off x="7007016" y="5046931"/>
            <a:ext cx="868492" cy="868492"/>
          </a:xfrm>
          <a:prstGeom prst="rect">
            <a:avLst/>
          </a:prstGeom>
        </p:spPr>
      </p:pic>
      <p:pic>
        <p:nvPicPr>
          <p:cNvPr id="70" name="Picture 69" descr="A pink and yellow question mark&#10;&#10;AI-generated content may be incorrect.">
            <a:extLst>
              <a:ext uri="{FF2B5EF4-FFF2-40B4-BE49-F238E27FC236}">
                <a16:creationId xmlns:a16="http://schemas.microsoft.com/office/drawing/2014/main" id="{DD84305B-5CE7-3CD0-B435-F06CCB7056C5}"/>
              </a:ext>
            </a:extLst>
          </p:cNvPr>
          <p:cNvPicPr>
            <a:picLocks noChangeAspect="1"/>
          </p:cNvPicPr>
          <p:nvPr/>
        </p:nvPicPr>
        <p:blipFill>
          <a:blip r:embed="rId64" cstate="email">
            <a:extLst>
              <a:ext uri="{28A0092B-C50C-407E-A947-70E740481C1C}">
                <a14:useLocalDpi xmlns:a14="http://schemas.microsoft.com/office/drawing/2010/main"/>
              </a:ext>
            </a:extLst>
          </a:blip>
          <a:stretch>
            <a:fillRect/>
          </a:stretch>
        </p:blipFill>
        <p:spPr>
          <a:xfrm>
            <a:off x="8835277" y="5966301"/>
            <a:ext cx="736895" cy="736895"/>
          </a:xfrm>
          <a:prstGeom prst="rect">
            <a:avLst/>
          </a:prstGeom>
        </p:spPr>
      </p:pic>
      <p:pic>
        <p:nvPicPr>
          <p:cNvPr id="71" name="Picture 70" descr="A couple of people in different colors&#10;&#10;AI-generated content may be incorrect.">
            <a:extLst>
              <a:ext uri="{FF2B5EF4-FFF2-40B4-BE49-F238E27FC236}">
                <a16:creationId xmlns:a16="http://schemas.microsoft.com/office/drawing/2014/main" id="{2D6EA055-07D9-BFF2-9A35-06046FC9AF37}"/>
              </a:ext>
            </a:extLst>
          </p:cNvPr>
          <p:cNvPicPr>
            <a:picLocks noChangeAspect="1"/>
          </p:cNvPicPr>
          <p:nvPr/>
        </p:nvPicPr>
        <p:blipFill>
          <a:blip r:embed="rId65" cstate="email">
            <a:extLst>
              <a:ext uri="{28A0092B-C50C-407E-A947-70E740481C1C}">
                <a14:useLocalDpi xmlns:a14="http://schemas.microsoft.com/office/drawing/2010/main"/>
              </a:ext>
            </a:extLst>
          </a:blip>
          <a:stretch>
            <a:fillRect/>
          </a:stretch>
        </p:blipFill>
        <p:spPr>
          <a:xfrm>
            <a:off x="67945" y="5801069"/>
            <a:ext cx="1067360" cy="1067360"/>
          </a:xfrm>
          <a:prstGeom prst="rect">
            <a:avLst/>
          </a:prstGeom>
        </p:spPr>
      </p:pic>
      <p:pic>
        <p:nvPicPr>
          <p:cNvPr id="72" name="Picture 71" descr="A purple figure with arms spread out&#10;&#10;AI-generated content may be incorrect.">
            <a:extLst>
              <a:ext uri="{FF2B5EF4-FFF2-40B4-BE49-F238E27FC236}">
                <a16:creationId xmlns:a16="http://schemas.microsoft.com/office/drawing/2014/main" id="{491C1A59-8628-D565-11AD-648E1ED98B4A}"/>
              </a:ext>
            </a:extLst>
          </p:cNvPr>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7798092" y="5826451"/>
            <a:ext cx="1056678" cy="1056678"/>
          </a:xfrm>
          <a:prstGeom prst="rect">
            <a:avLst/>
          </a:prstGeom>
        </p:spPr>
      </p:pic>
      <p:pic>
        <p:nvPicPr>
          <p:cNvPr id="73" name="Picture 72" descr="A green liquid in a glass mug&#10;&#10;AI-generated content may be incorrect.">
            <a:extLst>
              <a:ext uri="{FF2B5EF4-FFF2-40B4-BE49-F238E27FC236}">
                <a16:creationId xmlns:a16="http://schemas.microsoft.com/office/drawing/2014/main" id="{46B431CE-8E5D-66C4-37F9-A9F5079733D3}"/>
              </a:ext>
            </a:extLst>
          </p:cNvPr>
          <p:cNvPicPr>
            <a:picLocks noChangeAspect="1"/>
          </p:cNvPicPr>
          <p:nvPr/>
        </p:nvPicPr>
        <p:blipFill>
          <a:blip r:embed="rId67" cstate="email">
            <a:extLst>
              <a:ext uri="{28A0092B-C50C-407E-A947-70E740481C1C}">
                <a14:useLocalDpi xmlns:a14="http://schemas.microsoft.com/office/drawing/2010/main"/>
              </a:ext>
            </a:extLst>
          </a:blip>
          <a:stretch>
            <a:fillRect/>
          </a:stretch>
        </p:blipFill>
        <p:spPr>
          <a:xfrm>
            <a:off x="5312216" y="4079427"/>
            <a:ext cx="1303421" cy="1258930"/>
          </a:xfrm>
          <a:prstGeom prst="rect">
            <a:avLst/>
          </a:prstGeom>
        </p:spPr>
      </p:pic>
      <p:pic>
        <p:nvPicPr>
          <p:cNvPr id="74" name="Picture 73" descr="A blue recycle bin with a black background&#10;&#10;AI-generated content may be incorrect.">
            <a:extLst>
              <a:ext uri="{FF2B5EF4-FFF2-40B4-BE49-F238E27FC236}">
                <a16:creationId xmlns:a16="http://schemas.microsoft.com/office/drawing/2014/main" id="{37752205-5F2D-FD93-E625-938FC82FEE77}"/>
              </a:ext>
            </a:extLst>
          </p:cNvPr>
          <p:cNvPicPr>
            <a:picLocks noChangeAspect="1"/>
          </p:cNvPicPr>
          <p:nvPr/>
        </p:nvPicPr>
        <p:blipFill>
          <a:blip r:embed="rId68" cstate="email">
            <a:extLst>
              <a:ext uri="{28A0092B-C50C-407E-A947-70E740481C1C}">
                <a14:useLocalDpi xmlns:a14="http://schemas.microsoft.com/office/drawing/2010/main"/>
              </a:ext>
            </a:extLst>
          </a:blip>
          <a:stretch>
            <a:fillRect/>
          </a:stretch>
        </p:blipFill>
        <p:spPr>
          <a:xfrm>
            <a:off x="6244270" y="4175276"/>
            <a:ext cx="840988" cy="812282"/>
          </a:xfrm>
          <a:prstGeom prst="rect">
            <a:avLst/>
          </a:prstGeom>
        </p:spPr>
      </p:pic>
      <p:pic>
        <p:nvPicPr>
          <p:cNvPr id="75" name="Picture 74" descr="A white bottle with a brown lid&#10;&#10;AI-generated content may be incorrect.">
            <a:extLst>
              <a:ext uri="{FF2B5EF4-FFF2-40B4-BE49-F238E27FC236}">
                <a16:creationId xmlns:a16="http://schemas.microsoft.com/office/drawing/2014/main" id="{AA1C2BA7-891F-DA21-B8BD-6DA2075B1AA0}"/>
              </a:ext>
            </a:extLst>
          </p:cNvPr>
          <p:cNvPicPr>
            <a:picLocks noChangeAspect="1"/>
          </p:cNvPicPr>
          <p:nvPr/>
        </p:nvPicPr>
        <p:blipFill>
          <a:blip r:embed="rId69" cstate="email">
            <a:extLst>
              <a:ext uri="{28A0092B-C50C-407E-A947-70E740481C1C}">
                <a14:useLocalDpi xmlns:a14="http://schemas.microsoft.com/office/drawing/2010/main"/>
              </a:ext>
            </a:extLst>
          </a:blip>
          <a:stretch>
            <a:fillRect/>
          </a:stretch>
        </p:blipFill>
        <p:spPr>
          <a:xfrm>
            <a:off x="6758799" y="4167820"/>
            <a:ext cx="983137" cy="949579"/>
          </a:xfrm>
          <a:prstGeom prst="rect">
            <a:avLst/>
          </a:prstGeom>
        </p:spPr>
      </p:pic>
      <p:pic>
        <p:nvPicPr>
          <p:cNvPr id="76" name="Picture 75" descr="A green cabbage on a black background&#10;&#10;AI-generated content may be incorrect.">
            <a:extLst>
              <a:ext uri="{FF2B5EF4-FFF2-40B4-BE49-F238E27FC236}">
                <a16:creationId xmlns:a16="http://schemas.microsoft.com/office/drawing/2014/main" id="{9BA999E4-9B2B-72DD-87A3-D4FB824BA8AA}"/>
              </a:ext>
            </a:extLst>
          </p:cNvPr>
          <p:cNvPicPr>
            <a:picLocks noChangeAspect="1"/>
          </p:cNvPicPr>
          <p:nvPr/>
        </p:nvPicPr>
        <p:blipFill>
          <a:blip r:embed="rId70" cstate="email">
            <a:extLst>
              <a:ext uri="{28A0092B-C50C-407E-A947-70E740481C1C}">
                <a14:useLocalDpi xmlns:a14="http://schemas.microsoft.com/office/drawing/2010/main"/>
              </a:ext>
            </a:extLst>
          </a:blip>
          <a:stretch>
            <a:fillRect/>
          </a:stretch>
        </p:blipFill>
        <p:spPr>
          <a:xfrm>
            <a:off x="112577" y="5161757"/>
            <a:ext cx="719615" cy="695051"/>
          </a:xfrm>
          <a:prstGeom prst="rect">
            <a:avLst/>
          </a:prstGeom>
        </p:spPr>
      </p:pic>
      <p:pic>
        <p:nvPicPr>
          <p:cNvPr id="77" name="Picture 76" descr="A bowl of food with balls&#10;&#10;AI-generated content may be incorrect.">
            <a:extLst>
              <a:ext uri="{FF2B5EF4-FFF2-40B4-BE49-F238E27FC236}">
                <a16:creationId xmlns:a16="http://schemas.microsoft.com/office/drawing/2014/main" id="{DF24E35C-0CC7-5A9B-B8C5-173A7B9E21E1}"/>
              </a:ext>
            </a:extLst>
          </p:cNvPr>
          <p:cNvPicPr>
            <a:picLocks noChangeAspect="1"/>
          </p:cNvPicPr>
          <p:nvPr/>
        </p:nvPicPr>
        <p:blipFill>
          <a:blip r:embed="rId71" cstate="email">
            <a:extLst>
              <a:ext uri="{28A0092B-C50C-407E-A947-70E740481C1C}">
                <a14:useLocalDpi xmlns:a14="http://schemas.microsoft.com/office/drawing/2010/main"/>
              </a:ext>
            </a:extLst>
          </a:blip>
          <a:stretch>
            <a:fillRect/>
          </a:stretch>
        </p:blipFill>
        <p:spPr>
          <a:xfrm>
            <a:off x="968800" y="5103141"/>
            <a:ext cx="840988" cy="812282"/>
          </a:xfrm>
          <a:prstGeom prst="rect">
            <a:avLst/>
          </a:prstGeom>
        </p:spPr>
      </p:pic>
      <p:pic>
        <p:nvPicPr>
          <p:cNvPr id="78" name="Picture 77" descr="A bowl of food on a black background&#10;&#10;AI-generated content may be incorrect.">
            <a:extLst>
              <a:ext uri="{FF2B5EF4-FFF2-40B4-BE49-F238E27FC236}">
                <a16:creationId xmlns:a16="http://schemas.microsoft.com/office/drawing/2014/main" id="{1D99D972-094D-E541-2D89-00BCA6B5D8A4}"/>
              </a:ext>
            </a:extLst>
          </p:cNvPr>
          <p:cNvPicPr>
            <a:picLocks noChangeAspect="1"/>
          </p:cNvPicPr>
          <p:nvPr/>
        </p:nvPicPr>
        <p:blipFill>
          <a:blip r:embed="rId72" cstate="email">
            <a:extLst>
              <a:ext uri="{28A0092B-C50C-407E-A947-70E740481C1C}">
                <a14:useLocalDpi xmlns:a14="http://schemas.microsoft.com/office/drawing/2010/main"/>
              </a:ext>
            </a:extLst>
          </a:blip>
          <a:stretch>
            <a:fillRect/>
          </a:stretch>
        </p:blipFill>
        <p:spPr>
          <a:xfrm>
            <a:off x="1874805" y="4977458"/>
            <a:ext cx="873194" cy="843388"/>
          </a:xfrm>
          <a:prstGeom prst="rect">
            <a:avLst/>
          </a:prstGeom>
        </p:spPr>
      </p:pic>
      <p:pic>
        <p:nvPicPr>
          <p:cNvPr id="79" name="Picture 78" descr="A green leafy vegetable on a black background&#10;&#10;AI-generated content may be incorrect.">
            <a:extLst>
              <a:ext uri="{FF2B5EF4-FFF2-40B4-BE49-F238E27FC236}">
                <a16:creationId xmlns:a16="http://schemas.microsoft.com/office/drawing/2014/main" id="{EA50038D-3DEA-0B67-403A-6D300E2BB3F9}"/>
              </a:ext>
            </a:extLst>
          </p:cNvPr>
          <p:cNvPicPr>
            <a:picLocks noChangeAspect="1"/>
          </p:cNvPicPr>
          <p:nvPr/>
        </p:nvPicPr>
        <p:blipFill>
          <a:blip r:embed="rId73" cstate="email">
            <a:extLst>
              <a:ext uri="{28A0092B-C50C-407E-A947-70E740481C1C}">
                <a14:useLocalDpi xmlns:a14="http://schemas.microsoft.com/office/drawing/2010/main"/>
              </a:ext>
            </a:extLst>
          </a:blip>
          <a:stretch>
            <a:fillRect/>
          </a:stretch>
        </p:blipFill>
        <p:spPr>
          <a:xfrm>
            <a:off x="4725528" y="4181775"/>
            <a:ext cx="990198" cy="956399"/>
          </a:xfrm>
          <a:prstGeom prst="rect">
            <a:avLst/>
          </a:prstGeom>
        </p:spPr>
      </p:pic>
      <p:pic>
        <p:nvPicPr>
          <p:cNvPr id="81" name="Picture 80" descr="A green plant with long stems&#10;&#10;AI-generated content may be incorrect.">
            <a:extLst>
              <a:ext uri="{FF2B5EF4-FFF2-40B4-BE49-F238E27FC236}">
                <a16:creationId xmlns:a16="http://schemas.microsoft.com/office/drawing/2014/main" id="{F8D7C64A-B0B5-9294-84E2-8A85640FED80}"/>
              </a:ext>
            </a:extLst>
          </p:cNvPr>
          <p:cNvPicPr>
            <a:picLocks noChangeAspect="1"/>
          </p:cNvPicPr>
          <p:nvPr/>
        </p:nvPicPr>
        <p:blipFill>
          <a:blip r:embed="rId74" cstate="email">
            <a:extLst>
              <a:ext uri="{28A0092B-C50C-407E-A947-70E740481C1C}">
                <a14:useLocalDpi xmlns:a14="http://schemas.microsoft.com/office/drawing/2010/main"/>
              </a:ext>
            </a:extLst>
          </a:blip>
          <a:stretch>
            <a:fillRect/>
          </a:stretch>
        </p:blipFill>
        <p:spPr>
          <a:xfrm>
            <a:off x="2570090" y="4963111"/>
            <a:ext cx="1103890" cy="1066210"/>
          </a:xfrm>
          <a:prstGeom prst="rect">
            <a:avLst/>
          </a:prstGeom>
        </p:spPr>
      </p:pic>
      <p:pic>
        <p:nvPicPr>
          <p:cNvPr id="83" name="Picture 82" descr="A green leafy plant on a black background&#10;&#10;AI-generated content may be incorrect.">
            <a:extLst>
              <a:ext uri="{FF2B5EF4-FFF2-40B4-BE49-F238E27FC236}">
                <a16:creationId xmlns:a16="http://schemas.microsoft.com/office/drawing/2014/main" id="{E16BF6AC-5BFA-3E04-A5DD-9C3B766AAC2D}"/>
              </a:ext>
            </a:extLst>
          </p:cNvPr>
          <p:cNvPicPr>
            <a:picLocks noChangeAspect="1"/>
          </p:cNvPicPr>
          <p:nvPr/>
        </p:nvPicPr>
        <p:blipFill>
          <a:blip r:embed="rId75" cstate="email">
            <a:extLst>
              <a:ext uri="{28A0092B-C50C-407E-A947-70E740481C1C}">
                <a14:useLocalDpi xmlns:a14="http://schemas.microsoft.com/office/drawing/2010/main"/>
              </a:ext>
            </a:extLst>
          </a:blip>
          <a:stretch>
            <a:fillRect/>
          </a:stretch>
        </p:blipFill>
        <p:spPr>
          <a:xfrm>
            <a:off x="3439869" y="4927285"/>
            <a:ext cx="1025246" cy="990250"/>
          </a:xfrm>
          <a:prstGeom prst="rect">
            <a:avLst/>
          </a:prstGeom>
        </p:spPr>
      </p:pic>
    </p:spTree>
    <p:extLst>
      <p:ext uri="{BB962C8B-B14F-4D97-AF65-F5344CB8AC3E}">
        <p14:creationId xmlns:p14="http://schemas.microsoft.com/office/powerpoint/2010/main" val="167499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6759-848E-2B8C-E83C-EC79F65EE063}"/>
              </a:ext>
            </a:extLst>
          </p:cNvPr>
          <p:cNvSpPr>
            <a:spLocks noGrp="1"/>
          </p:cNvSpPr>
          <p:nvPr>
            <p:ph type="title" idx="4294967295"/>
          </p:nvPr>
        </p:nvSpPr>
        <p:spPr>
          <a:xfrm>
            <a:off x="0" y="-47418"/>
            <a:ext cx="10515600" cy="1325563"/>
          </a:xfrm>
        </p:spPr>
        <p:txBody>
          <a:bodyPr/>
          <a:lstStyle/>
          <a:p>
            <a:pPr algn="ctr"/>
            <a:r>
              <a:rPr lang="en-US" dirty="0">
                <a:latin typeface="Ubuntu" panose="020B0504030602030204" pitchFamily="34" charset="0"/>
              </a:rPr>
              <a:t>Overview of the Forum</a:t>
            </a:r>
          </a:p>
        </p:txBody>
      </p:sp>
      <p:sp>
        <p:nvSpPr>
          <p:cNvPr id="3" name="Content Placeholder 2">
            <a:extLst>
              <a:ext uri="{FF2B5EF4-FFF2-40B4-BE49-F238E27FC236}">
                <a16:creationId xmlns:a16="http://schemas.microsoft.com/office/drawing/2014/main" id="{A0CAFBC6-3EAE-9F03-3A11-E15E11CD4B3F}"/>
              </a:ext>
            </a:extLst>
          </p:cNvPr>
          <p:cNvSpPr txBox="1">
            <a:spLocks noGrp="1" noRot="1" noMove="1" noResize="1" noEditPoints="1" noAdjustHandles="1" noChangeArrowheads="1" noChangeShapeType="1"/>
          </p:cNvSpPr>
          <p:nvPr/>
        </p:nvSpPr>
        <p:spPr bwMode="auto">
          <a:xfrm>
            <a:off x="2212523" y="3005181"/>
            <a:ext cx="6800845" cy="8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nSpc>
                <a:spcPct val="115000"/>
              </a:lnSpc>
              <a:spcBef>
                <a:spcPts val="0"/>
              </a:spcBef>
              <a:spcAft>
                <a:spcPts val="0"/>
              </a:spcAft>
            </a:pPr>
            <a:r>
              <a:rPr lang="en-US" sz="2800" kern="0" dirty="0">
                <a:latin typeface="Ubuntu" panose="020B0504030602030204" pitchFamily="34" charset="0"/>
                <a:ea typeface="Arial" panose="020B0604020202020204" pitchFamily="34" charset="0"/>
              </a:rPr>
              <a:t>Understanding child development</a:t>
            </a:r>
          </a:p>
        </p:txBody>
      </p:sp>
      <p:pic>
        <p:nvPicPr>
          <p:cNvPr id="4" name="Content Placeholder 10" descr="A black background with a black square&#10;&#10;AI-generated content may be incorrect.">
            <a:extLst>
              <a:ext uri="{FF2B5EF4-FFF2-40B4-BE49-F238E27FC236}">
                <a16:creationId xmlns:a16="http://schemas.microsoft.com/office/drawing/2014/main" id="{8F33F756-B8B2-F914-3357-BD26A83B6A83}"/>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bwMode="auto">
          <a:xfrm>
            <a:off x="830855" y="1007178"/>
            <a:ext cx="1057781" cy="1337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pic>
      <p:sp>
        <p:nvSpPr>
          <p:cNvPr id="5" name="Content Placeholder 2">
            <a:extLst>
              <a:ext uri="{FF2B5EF4-FFF2-40B4-BE49-F238E27FC236}">
                <a16:creationId xmlns:a16="http://schemas.microsoft.com/office/drawing/2014/main" id="{AC889A95-2981-6D64-D82B-3E2D21D53DB4}"/>
              </a:ext>
            </a:extLst>
          </p:cNvPr>
          <p:cNvSpPr txBox="1">
            <a:spLocks noGrp="1" noRot="1" noMove="1" noResize="1" noEditPoints="1" noAdjustHandles="1" noChangeArrowheads="1" noChangeShapeType="1"/>
          </p:cNvSpPr>
          <p:nvPr/>
        </p:nvSpPr>
        <p:spPr bwMode="auto">
          <a:xfrm>
            <a:off x="2212523" y="5343609"/>
            <a:ext cx="6800845" cy="863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nSpc>
                <a:spcPct val="115000"/>
              </a:lnSpc>
              <a:spcBef>
                <a:spcPts val="0"/>
              </a:spcBef>
              <a:spcAft>
                <a:spcPts val="0"/>
              </a:spcAft>
            </a:pPr>
            <a:r>
              <a:rPr lang="en-US" sz="2800" kern="0" dirty="0">
                <a:solidFill>
                  <a:srgbClr val="000000"/>
                </a:solidFill>
                <a:latin typeface="Ubuntu" panose="020B0504030602030204" pitchFamily="34" charset="0"/>
                <a:ea typeface="Arial" panose="020B0604020202020204" pitchFamily="34" charset="0"/>
              </a:rPr>
              <a:t>Tips for managing challenging behavior</a:t>
            </a:r>
          </a:p>
        </p:txBody>
      </p:sp>
      <p:sp>
        <p:nvSpPr>
          <p:cNvPr id="6" name="Content Placeholder 2">
            <a:extLst>
              <a:ext uri="{FF2B5EF4-FFF2-40B4-BE49-F238E27FC236}">
                <a16:creationId xmlns:a16="http://schemas.microsoft.com/office/drawing/2014/main" id="{51D0D8BB-18FA-C3B9-899A-34CFAB0C7764}"/>
              </a:ext>
            </a:extLst>
          </p:cNvPr>
          <p:cNvSpPr txBox="1">
            <a:spLocks noGrp="1" noRot="1" noMove="1" noResize="1" noEditPoints="1" noAdjustHandles="1" noChangeArrowheads="1" noChangeShapeType="1"/>
          </p:cNvSpPr>
          <p:nvPr/>
        </p:nvSpPr>
        <p:spPr bwMode="auto">
          <a:xfrm>
            <a:off x="2212524" y="1675879"/>
            <a:ext cx="6931476" cy="1039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nSpc>
                <a:spcPct val="150000"/>
              </a:lnSpc>
              <a:spcBef>
                <a:spcPts val="0"/>
              </a:spcBef>
              <a:spcAft>
                <a:spcPts val="0"/>
              </a:spcAft>
            </a:pPr>
            <a:r>
              <a:rPr lang="en-US" sz="2800" kern="0" dirty="0">
                <a:solidFill>
                  <a:srgbClr val="000000"/>
                </a:solidFill>
                <a:latin typeface="Ubuntu" panose="020B0504030602030204" pitchFamily="34" charset="0"/>
                <a:ea typeface="Arial" panose="020B0604020202020204" pitchFamily="34" charset="0"/>
              </a:rPr>
              <a:t>Building connection</a:t>
            </a:r>
          </a:p>
        </p:txBody>
      </p:sp>
      <p:pic>
        <p:nvPicPr>
          <p:cNvPr id="7" name="Picture 6" descr="A black background with a black square&#10;&#10;AI-generated content may be incorrect.">
            <a:extLst>
              <a:ext uri="{FF2B5EF4-FFF2-40B4-BE49-F238E27FC236}">
                <a16:creationId xmlns:a16="http://schemas.microsoft.com/office/drawing/2014/main" id="{2F01421D-30E5-5D7E-CBF2-A7A4886C72D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830855" y="5137714"/>
            <a:ext cx="1171259" cy="1176820"/>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BF9BE551-5926-136B-3958-4EBBB23C26FA}"/>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794931" y="2460858"/>
            <a:ext cx="1093705" cy="1153211"/>
          </a:xfrm>
          <a:prstGeom prst="rect">
            <a:avLst/>
          </a:prstGeom>
        </p:spPr>
      </p:pic>
      <p:sp>
        <p:nvSpPr>
          <p:cNvPr id="9" name="Content Placeholder 2">
            <a:extLst>
              <a:ext uri="{FF2B5EF4-FFF2-40B4-BE49-F238E27FC236}">
                <a16:creationId xmlns:a16="http://schemas.microsoft.com/office/drawing/2014/main" id="{A1EE8336-84B0-5981-B35F-F08509706A92}"/>
              </a:ext>
            </a:extLst>
          </p:cNvPr>
          <p:cNvSpPr txBox="1">
            <a:spLocks noGrp="1" noRot="1" noMove="1" noResize="1" noEditPoints="1" noAdjustHandles="1" noChangeArrowheads="1" noChangeShapeType="1"/>
          </p:cNvSpPr>
          <p:nvPr/>
        </p:nvSpPr>
        <p:spPr bwMode="auto">
          <a:xfrm>
            <a:off x="2212523" y="4174395"/>
            <a:ext cx="6800845" cy="8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nSpc>
                <a:spcPct val="115000"/>
              </a:lnSpc>
              <a:spcBef>
                <a:spcPts val="0"/>
              </a:spcBef>
              <a:spcAft>
                <a:spcPts val="0"/>
              </a:spcAft>
            </a:pPr>
            <a:r>
              <a:rPr lang="en-US" sz="2800" kern="0" dirty="0">
                <a:solidFill>
                  <a:srgbClr val="000000"/>
                </a:solidFill>
                <a:latin typeface="Ubuntu" panose="020B0504030602030204" pitchFamily="34" charset="0"/>
                <a:ea typeface="Arial" panose="020B0604020202020204" pitchFamily="34" charset="0"/>
              </a:rPr>
              <a:t>Self Care for Parents &amp; Caregivers</a:t>
            </a:r>
          </a:p>
        </p:txBody>
      </p:sp>
      <p:pic>
        <p:nvPicPr>
          <p:cNvPr id="10" name="Picture 9" descr="A black background with a black square&#10;&#10;AI-generated content may be incorrect.">
            <a:extLst>
              <a:ext uri="{FF2B5EF4-FFF2-40B4-BE49-F238E27FC236}">
                <a16:creationId xmlns:a16="http://schemas.microsoft.com/office/drawing/2014/main" id="{F3EB9663-7F34-4DF9-16AB-4F0ED92AFB26}"/>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rcRect/>
          <a:stretch/>
        </p:blipFill>
        <p:spPr>
          <a:xfrm>
            <a:off x="934437" y="3730347"/>
            <a:ext cx="850616" cy="1320413"/>
          </a:xfrm>
          <a:prstGeom prst="rect">
            <a:avLst/>
          </a:prstGeom>
        </p:spPr>
      </p:pic>
    </p:spTree>
    <p:extLst>
      <p:ext uri="{BB962C8B-B14F-4D97-AF65-F5344CB8AC3E}">
        <p14:creationId xmlns:p14="http://schemas.microsoft.com/office/powerpoint/2010/main" val="406965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D78E-05F9-3CBD-7802-4253701B971F}"/>
              </a:ext>
            </a:extLst>
          </p:cNvPr>
          <p:cNvSpPr>
            <a:spLocks noGrp="1"/>
          </p:cNvSpPr>
          <p:nvPr>
            <p:ph type="title"/>
          </p:nvPr>
        </p:nvSpPr>
        <p:spPr>
          <a:xfrm>
            <a:off x="0" y="352697"/>
            <a:ext cx="7720149" cy="1390378"/>
          </a:xfrm>
        </p:spPr>
        <p:txBody>
          <a:bodyPr anchor="ctr">
            <a:normAutofit/>
          </a:bodyPr>
          <a:lstStyle/>
          <a:p>
            <a:r>
              <a:rPr lang="en-US" sz="4000" dirty="0"/>
              <a:t>Reflection</a:t>
            </a:r>
          </a:p>
        </p:txBody>
      </p:sp>
      <p:sp>
        <p:nvSpPr>
          <p:cNvPr id="4" name="TextBox 3">
            <a:extLst>
              <a:ext uri="{FF2B5EF4-FFF2-40B4-BE49-F238E27FC236}">
                <a16:creationId xmlns:a16="http://schemas.microsoft.com/office/drawing/2014/main" id="{5EA146A9-46BB-0CB7-BBF4-76BA63E673DA}"/>
              </a:ext>
            </a:extLst>
          </p:cNvPr>
          <p:cNvSpPr txBox="1"/>
          <p:nvPr/>
        </p:nvSpPr>
        <p:spPr>
          <a:xfrm>
            <a:off x="483326" y="2483116"/>
            <a:ext cx="10489474" cy="600164"/>
          </a:xfrm>
          <a:prstGeom prst="rect">
            <a:avLst/>
          </a:prstGeom>
          <a:noFill/>
        </p:spPr>
        <p:txBody>
          <a:bodyPr wrap="square">
            <a:spAutoFit/>
          </a:bodyPr>
          <a:lstStyle/>
          <a:p>
            <a:pPr marR="0" lvl="0" algn="ctr" defTabSz="914400" rtl="0" eaLnBrk="1" fontAlgn="auto" latinLnBrk="0" hangingPunct="1">
              <a:lnSpc>
                <a:spcPct val="100000"/>
              </a:lnSpc>
              <a:spcBef>
                <a:spcPts val="1000"/>
              </a:spcBef>
              <a:spcAft>
                <a:spcPts val="850"/>
              </a:spcAft>
              <a:buClrTx/>
              <a:buSzTx/>
              <a:tabLst/>
              <a:defRPr/>
            </a:pPr>
            <a:r>
              <a:rPr kumimoji="0" lang="en-US" sz="3300" b="0" i="0" u="none" strike="noStrike" kern="1200" cap="none" spc="0" normalizeH="0" baseline="0" noProof="0" dirty="0">
                <a:ln>
                  <a:noFill/>
                </a:ln>
                <a:solidFill>
                  <a:prstClr val="black"/>
                </a:solidFill>
                <a:effectLst/>
                <a:uLnTx/>
                <a:uFillTx/>
                <a:latin typeface="Aptos" panose="02110004020202020204"/>
                <a:ea typeface="+mn-ea"/>
                <a:cs typeface="+mn-cs"/>
              </a:rPr>
              <a:t>What  are your priorities in caring for your child?</a:t>
            </a:r>
          </a:p>
        </p:txBody>
      </p:sp>
      <p:sp>
        <p:nvSpPr>
          <p:cNvPr id="3" name="Rectangle 2">
            <a:extLst>
              <a:ext uri="{FF2B5EF4-FFF2-40B4-BE49-F238E27FC236}">
                <a16:creationId xmlns:a16="http://schemas.microsoft.com/office/drawing/2014/main" id="{C1AE1FD0-2C57-A42C-1FEC-958192874C9E}"/>
              </a:ext>
            </a:extLst>
          </p:cNvPr>
          <p:cNvSpPr/>
          <p:nvPr/>
        </p:nvSpPr>
        <p:spPr bwMode="auto">
          <a:xfrm>
            <a:off x="10050011" y="6425967"/>
            <a:ext cx="1813409" cy="311316"/>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Ubuntu"/>
                <a:ea typeface="ヒラギノ角ゴ ProN W3" charset="0"/>
                <a:cs typeface="ヒラギノ角ゴ ProN W3" charset="0"/>
                <a:sym typeface="Gill Sans" charset="0"/>
              </a:rPr>
              <a:t>Workbook page </a:t>
            </a:r>
            <a:r>
              <a:rPr lang="en-US" sz="1400" dirty="0">
                <a:latin typeface="Ubuntu"/>
                <a:ea typeface="ヒラギノ角ゴ ProN W3" charset="0"/>
                <a:cs typeface="ヒラギノ角ゴ ProN W3" charset="0"/>
                <a:sym typeface="Gill Sans" charset="0"/>
              </a:rPr>
              <a:t>2</a:t>
            </a:r>
            <a:endParaRPr kumimoji="0" lang="en-US" sz="1400" b="0" i="0" u="none" strike="noStrike" cap="none" normalizeH="0" baseline="0" dirty="0">
              <a:ln>
                <a:noFill/>
              </a:ln>
              <a:effectLst/>
              <a:latin typeface="Ubuntu" panose="020B0504030602030204" pitchFamily="34" charset="0"/>
              <a:ea typeface="ヒラギノ角ゴ ProN W3" charset="0"/>
              <a:cs typeface="ヒラギノ角ゴ ProN W3" charset="0"/>
              <a:sym typeface="Gill Sans" charset="0"/>
            </a:endParaRPr>
          </a:p>
        </p:txBody>
      </p:sp>
      <p:pic>
        <p:nvPicPr>
          <p:cNvPr id="6" name="Picture 5" descr="A black and white image of a person and two children&#10;&#10;AI-generated content may be incorrect.">
            <a:extLst>
              <a:ext uri="{FF2B5EF4-FFF2-40B4-BE49-F238E27FC236}">
                <a16:creationId xmlns:a16="http://schemas.microsoft.com/office/drawing/2014/main" id="{56E5F1AE-8958-7B08-5415-A4F1F62A02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4304" y="3083280"/>
            <a:ext cx="5247518" cy="3498345"/>
          </a:xfrm>
          <a:prstGeom prst="rect">
            <a:avLst/>
          </a:prstGeom>
        </p:spPr>
      </p:pic>
    </p:spTree>
    <p:extLst>
      <p:ext uri="{BB962C8B-B14F-4D97-AF65-F5344CB8AC3E}">
        <p14:creationId xmlns:p14="http://schemas.microsoft.com/office/powerpoint/2010/main" val="376009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4DFC-8009-0970-88FF-C6C8AFDCE40C}"/>
              </a:ext>
            </a:extLst>
          </p:cNvPr>
          <p:cNvSpPr>
            <a:spLocks noGrp="1"/>
          </p:cNvSpPr>
          <p:nvPr>
            <p:ph type="title"/>
          </p:nvPr>
        </p:nvSpPr>
        <p:spPr>
          <a:xfrm>
            <a:off x="274319" y="1534887"/>
            <a:ext cx="11534503" cy="1435911"/>
          </a:xfrm>
        </p:spPr>
        <p:txBody>
          <a:bodyPr>
            <a:normAutofit fontScale="90000"/>
          </a:bodyPr>
          <a:lstStyle/>
          <a:p>
            <a:pPr algn="ctr">
              <a:lnSpc>
                <a:spcPct val="100000"/>
              </a:lnSpc>
            </a:pPr>
            <a:br>
              <a:rPr lang="en-US" b="1" dirty="0">
                <a:latin typeface="Ubuntu" panose="020B0504030602030204" pitchFamily="34" charset="0"/>
              </a:rPr>
            </a:br>
            <a:br>
              <a:rPr lang="en-US" i="1" dirty="0">
                <a:latin typeface="Ubuntu" panose="020B0504030602030204" pitchFamily="34" charset="0"/>
              </a:rPr>
            </a:br>
            <a:r>
              <a:rPr lang="en-US" b="1" dirty="0">
                <a:latin typeface="Ubuntu" panose="020B0504030602030204" pitchFamily="34" charset="0"/>
              </a:rPr>
              <a:t>How do you connect with your Child?</a:t>
            </a:r>
            <a:br>
              <a:rPr lang="en-US" sz="4900" dirty="0">
                <a:latin typeface="Ubuntu" panose="020B0504030602030204" pitchFamily="34" charset="0"/>
              </a:rPr>
            </a:br>
            <a:endParaRPr lang="en-US" sz="4800" i="1" dirty="0">
              <a:latin typeface="Ubuntu" panose="020B0504030602030204" pitchFamily="34" charset="0"/>
            </a:endParaRPr>
          </a:p>
        </p:txBody>
      </p:sp>
      <p:sp>
        <p:nvSpPr>
          <p:cNvPr id="3" name="Content Placeholder 3">
            <a:extLst>
              <a:ext uri="{FF2B5EF4-FFF2-40B4-BE49-F238E27FC236}">
                <a16:creationId xmlns:a16="http://schemas.microsoft.com/office/drawing/2014/main" id="{657CEF1D-0C9A-F861-AA09-B90FFD02F179}"/>
              </a:ext>
            </a:extLst>
          </p:cNvPr>
          <p:cNvSpPr txBox="1">
            <a:spLocks/>
          </p:cNvSpPr>
          <p:nvPr/>
        </p:nvSpPr>
        <p:spPr>
          <a:xfrm>
            <a:off x="856765" y="3429000"/>
            <a:ext cx="10478470" cy="2352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pPr>
            <a:r>
              <a:rPr lang="en-US" sz="3600" dirty="0"/>
              <a:t>What is 1 way that you connect with your child?</a:t>
            </a:r>
          </a:p>
          <a:p>
            <a:pPr marL="457200" indent="-457200"/>
            <a:r>
              <a:rPr lang="en-US" sz="3600" dirty="0"/>
              <a:t>What is 1 thing you enjoy about these moments of connection?</a:t>
            </a:r>
          </a:p>
        </p:txBody>
      </p:sp>
      <p:sp>
        <p:nvSpPr>
          <p:cNvPr id="4" name="Title 1">
            <a:extLst>
              <a:ext uri="{FF2B5EF4-FFF2-40B4-BE49-F238E27FC236}">
                <a16:creationId xmlns:a16="http://schemas.microsoft.com/office/drawing/2014/main" id="{9C363098-2278-B835-B129-32DFF45B3992}"/>
              </a:ext>
            </a:extLst>
          </p:cNvPr>
          <p:cNvSpPr txBox="1">
            <a:spLocks/>
          </p:cNvSpPr>
          <p:nvPr/>
        </p:nvSpPr>
        <p:spPr>
          <a:xfrm>
            <a:off x="-1" y="472772"/>
            <a:ext cx="7746275" cy="106211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b="1" dirty="0">
                <a:latin typeface="Ubuntu" panose="020B0504030602030204" pitchFamily="34" charset="0"/>
              </a:rPr>
              <a:t>Strategies for Building Connection</a:t>
            </a:r>
            <a:br>
              <a:rPr lang="en-US" sz="4800" dirty="0">
                <a:latin typeface="Ubuntu" panose="020B0504030602030204" pitchFamily="34" charset="0"/>
              </a:rPr>
            </a:br>
            <a:endParaRPr lang="en-US" sz="4800" i="1" dirty="0">
              <a:latin typeface="Ubuntu" panose="020B0504030602030204" pitchFamily="34" charset="0"/>
            </a:endParaRPr>
          </a:p>
        </p:txBody>
      </p:sp>
      <p:sp>
        <p:nvSpPr>
          <p:cNvPr id="5" name="Rectangle 4">
            <a:extLst>
              <a:ext uri="{FF2B5EF4-FFF2-40B4-BE49-F238E27FC236}">
                <a16:creationId xmlns:a16="http://schemas.microsoft.com/office/drawing/2014/main" id="{FBAF7A10-17DB-557A-7BA8-5B2A6DA3535E}"/>
              </a:ext>
            </a:extLst>
          </p:cNvPr>
          <p:cNvSpPr/>
          <p:nvPr/>
        </p:nvSpPr>
        <p:spPr bwMode="auto">
          <a:xfrm>
            <a:off x="10050011" y="6425967"/>
            <a:ext cx="1813409" cy="311316"/>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Ubuntu"/>
                <a:ea typeface="ヒラギノ角ゴ ProN W3" charset="0"/>
                <a:cs typeface="ヒラギノ角ゴ ProN W3" charset="0"/>
                <a:sym typeface="Gill Sans" charset="0"/>
              </a:rPr>
              <a:t>Workbook page </a:t>
            </a:r>
            <a:r>
              <a:rPr lang="en-US" sz="1400" dirty="0">
                <a:latin typeface="Ubuntu"/>
                <a:ea typeface="ヒラギノ角ゴ ProN W3" charset="0"/>
                <a:cs typeface="ヒラギノ角ゴ ProN W3" charset="0"/>
                <a:sym typeface="Gill Sans" charset="0"/>
              </a:rPr>
              <a:t>2</a:t>
            </a:r>
            <a:endParaRPr kumimoji="0" lang="en-US" sz="1400" b="0" i="0" u="none" strike="noStrike" cap="none" normalizeH="0" baseline="0" dirty="0">
              <a:ln>
                <a:noFill/>
              </a:ln>
              <a:effectLst/>
              <a:latin typeface="Ubuntu" panose="020B0504030602030204" pitchFamily="34"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418073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0AA74E2-30D3-B8CF-14EE-6F94B32AC8A9}"/>
              </a:ext>
            </a:extLst>
          </p:cNvPr>
          <p:cNvSpPr txBox="1">
            <a:spLocks/>
          </p:cNvSpPr>
          <p:nvPr/>
        </p:nvSpPr>
        <p:spPr>
          <a:xfrm>
            <a:off x="312453" y="225789"/>
            <a:ext cx="10487025" cy="12062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Ubuntu" panose="020B0504030602030204" pitchFamily="34" charset="0"/>
              </a:rPr>
              <a:t>Strategies for Building Connection</a:t>
            </a:r>
          </a:p>
        </p:txBody>
      </p:sp>
      <p:grpSp>
        <p:nvGrpSpPr>
          <p:cNvPr id="3" name="Group 2">
            <a:extLst>
              <a:ext uri="{FF2B5EF4-FFF2-40B4-BE49-F238E27FC236}">
                <a16:creationId xmlns:a16="http://schemas.microsoft.com/office/drawing/2014/main" id="{D149D3CB-BB6D-FFB9-DE5D-F4E14EFA7280}"/>
              </a:ext>
            </a:extLst>
          </p:cNvPr>
          <p:cNvGrpSpPr/>
          <p:nvPr/>
        </p:nvGrpSpPr>
        <p:grpSpPr>
          <a:xfrm>
            <a:off x="955965" y="976963"/>
            <a:ext cx="8934917" cy="4078674"/>
            <a:chOff x="483251" y="1719026"/>
            <a:chExt cx="8116235" cy="3252002"/>
          </a:xfrm>
        </p:grpSpPr>
        <p:sp>
          <p:nvSpPr>
            <p:cNvPr id="4" name="Content Placeholder 6">
              <a:extLst>
                <a:ext uri="{FF2B5EF4-FFF2-40B4-BE49-F238E27FC236}">
                  <a16:creationId xmlns:a16="http://schemas.microsoft.com/office/drawing/2014/main" id="{B31E4A10-48FE-E671-40A4-52D7D4FDB443}"/>
                </a:ext>
              </a:extLst>
            </p:cNvPr>
            <p:cNvSpPr>
              <a:spLocks noGrp="1"/>
            </p:cNvSpPr>
            <p:nvPr>
              <p:ph sz="half" idx="1"/>
            </p:nvPr>
          </p:nvSpPr>
          <p:spPr bwMode="auto">
            <a:xfrm>
              <a:off x="1327354" y="1719026"/>
              <a:ext cx="7272132" cy="691403"/>
            </a:xfrm>
            <a:prstGeom prst="rect">
              <a:avLst/>
            </a:prstGeom>
            <a:noFill/>
            <a:ln>
              <a:solidFill>
                <a:srgbClr val="E9AAAA"/>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Being present, understanding of our children’s needs, and responding their needs appropriately.</a:t>
              </a:r>
            </a:p>
          </p:txBody>
        </p:sp>
        <p:sp>
          <p:nvSpPr>
            <p:cNvPr id="5" name="Content Placeholder 6">
              <a:extLst>
                <a:ext uri="{FF2B5EF4-FFF2-40B4-BE49-F238E27FC236}">
                  <a16:creationId xmlns:a16="http://schemas.microsoft.com/office/drawing/2014/main" id="{9E2EEA40-5132-9152-8214-4E888875C958}"/>
                </a:ext>
              </a:extLst>
            </p:cNvPr>
            <p:cNvSpPr txBox="1">
              <a:spLocks/>
            </p:cNvSpPr>
            <p:nvPr/>
          </p:nvSpPr>
          <p:spPr bwMode="auto">
            <a:xfrm>
              <a:off x="1327354" y="2687074"/>
              <a:ext cx="7272132" cy="447462"/>
            </a:xfrm>
            <a:prstGeom prst="rect">
              <a:avLst/>
            </a:prstGeom>
            <a:solidFill>
              <a:srgbClr val="E9AAAA">
                <a:lumMod val="20000"/>
                <a:lumOff val="80000"/>
              </a:srgb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Creating special moments together</a:t>
              </a:r>
            </a:p>
          </p:txBody>
        </p:sp>
        <p:sp>
          <p:nvSpPr>
            <p:cNvPr id="6" name="Content Placeholder 6">
              <a:extLst>
                <a:ext uri="{FF2B5EF4-FFF2-40B4-BE49-F238E27FC236}">
                  <a16:creationId xmlns:a16="http://schemas.microsoft.com/office/drawing/2014/main" id="{3F8B6E76-7229-5389-4E69-E7449EEF2AC0}"/>
                </a:ext>
              </a:extLst>
            </p:cNvPr>
            <p:cNvSpPr txBox="1">
              <a:spLocks/>
            </p:cNvSpPr>
            <p:nvPr/>
          </p:nvSpPr>
          <p:spPr bwMode="auto">
            <a:xfrm>
              <a:off x="1327354" y="3411181"/>
              <a:ext cx="7272131" cy="458639"/>
            </a:xfrm>
            <a:prstGeom prst="rect">
              <a:avLst/>
            </a:prstGeom>
            <a:noFill/>
            <a:ln>
              <a:solidFill>
                <a:srgbClr val="E9AAAA"/>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There is no one way to connect with our children </a:t>
              </a:r>
            </a:p>
          </p:txBody>
        </p:sp>
        <p:sp>
          <p:nvSpPr>
            <p:cNvPr id="7" name="Content Placeholder 6">
              <a:extLst>
                <a:ext uri="{FF2B5EF4-FFF2-40B4-BE49-F238E27FC236}">
                  <a16:creationId xmlns:a16="http://schemas.microsoft.com/office/drawing/2014/main" id="{23F573BD-B9C2-127B-B35F-8DEE139F18D5}"/>
                </a:ext>
              </a:extLst>
            </p:cNvPr>
            <p:cNvSpPr txBox="1">
              <a:spLocks/>
            </p:cNvSpPr>
            <p:nvPr/>
          </p:nvSpPr>
          <p:spPr bwMode="auto">
            <a:xfrm>
              <a:off x="1327354" y="4146465"/>
              <a:ext cx="7272131" cy="824563"/>
            </a:xfrm>
            <a:prstGeom prst="rect">
              <a:avLst/>
            </a:prstGeom>
            <a:solidFill>
              <a:srgbClr val="E9AAAA">
                <a:lumMod val="20000"/>
                <a:lumOff val="80000"/>
              </a:srgbClr>
            </a:solidFill>
            <a:ln>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How we connect with our children can change at different stages of their development</a:t>
              </a:r>
            </a:p>
          </p:txBody>
        </p:sp>
        <p:pic>
          <p:nvPicPr>
            <p:cNvPr id="8" name="Picture 7" descr="A black background with a black square&#10;&#10;AI-generated content may be incorrect.">
              <a:extLst>
                <a:ext uri="{FF2B5EF4-FFF2-40B4-BE49-F238E27FC236}">
                  <a16:creationId xmlns:a16="http://schemas.microsoft.com/office/drawing/2014/main" id="{602B9639-CCDA-1122-CD75-1F458527CD7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5036" y="1855594"/>
              <a:ext cx="563880" cy="397002"/>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4A3211BC-FA88-C345-75CF-B7BFB4BC4BD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83251" y="3429000"/>
              <a:ext cx="637358" cy="488193"/>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B019A297-23E6-F4D2-D4BB-926E291BA7B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83251" y="2597542"/>
              <a:ext cx="563880" cy="624750"/>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74653FD2-8512-6020-EAF2-EF9483758FE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39045" y="4258982"/>
              <a:ext cx="580111" cy="711045"/>
            </a:xfrm>
            <a:prstGeom prst="rect">
              <a:avLst/>
            </a:prstGeom>
          </p:spPr>
        </p:pic>
      </p:grpSp>
      <p:sp>
        <p:nvSpPr>
          <p:cNvPr id="13" name="Content Placeholder 6">
            <a:extLst>
              <a:ext uri="{FF2B5EF4-FFF2-40B4-BE49-F238E27FC236}">
                <a16:creationId xmlns:a16="http://schemas.microsoft.com/office/drawing/2014/main" id="{D75E60E0-7743-96DA-C87F-BF91DBBA12E8}"/>
              </a:ext>
            </a:extLst>
          </p:cNvPr>
          <p:cNvSpPr txBox="1">
            <a:spLocks/>
          </p:cNvSpPr>
          <p:nvPr/>
        </p:nvSpPr>
        <p:spPr bwMode="auto">
          <a:xfrm>
            <a:off x="1531432" y="5285082"/>
            <a:ext cx="3188005" cy="1206205"/>
          </a:xfrm>
          <a:prstGeom prst="rect">
            <a:avLst/>
          </a:prstGeom>
          <a:solidFill>
            <a:srgbClr val="E9AAAA"/>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239713" marR="0" lvl="0" indent="0" algn="ctr"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Helps children feel safe, feel important, and feel understood</a:t>
            </a:r>
          </a:p>
        </p:txBody>
      </p:sp>
      <p:sp>
        <p:nvSpPr>
          <p:cNvPr id="14" name="Content Placeholder 6">
            <a:extLst>
              <a:ext uri="{FF2B5EF4-FFF2-40B4-BE49-F238E27FC236}">
                <a16:creationId xmlns:a16="http://schemas.microsoft.com/office/drawing/2014/main" id="{2E905004-D52F-592A-3F6F-51FEE886773C}"/>
              </a:ext>
            </a:extLst>
          </p:cNvPr>
          <p:cNvSpPr txBox="1">
            <a:spLocks/>
          </p:cNvSpPr>
          <p:nvPr/>
        </p:nvSpPr>
        <p:spPr bwMode="auto">
          <a:xfrm>
            <a:off x="6392496" y="5285082"/>
            <a:ext cx="3188005" cy="1207787"/>
          </a:xfrm>
          <a:prstGeom prst="rect">
            <a:avLst/>
          </a:prstGeom>
          <a:solidFill>
            <a:srgbClr val="E9AAAA"/>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239713" marR="0" lvl="0" indent="0" algn="ctr"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Helps us understand our child’s unique needs, behaviors and emotions</a:t>
            </a:r>
          </a:p>
        </p:txBody>
      </p:sp>
      <p:pic>
        <p:nvPicPr>
          <p:cNvPr id="15" name="Picture 14" descr="A black background with a black square&#10;&#10;AI-generated content may be incorrect.">
            <a:extLst>
              <a:ext uri="{FF2B5EF4-FFF2-40B4-BE49-F238E27FC236}">
                <a16:creationId xmlns:a16="http://schemas.microsoft.com/office/drawing/2014/main" id="{F6FF992C-0DBF-7410-1153-B2290C55C42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836205" y="4960190"/>
            <a:ext cx="1439523" cy="1206205"/>
          </a:xfrm>
          <a:prstGeom prst="rect">
            <a:avLst/>
          </a:prstGeom>
        </p:spPr>
      </p:pic>
    </p:spTree>
    <p:extLst>
      <p:ext uri="{BB962C8B-B14F-4D97-AF65-F5344CB8AC3E}">
        <p14:creationId xmlns:p14="http://schemas.microsoft.com/office/powerpoint/2010/main" val="386269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C6C5F92-E053-5BD8-CE8B-3681FA2CE4E8}"/>
              </a:ext>
            </a:extLst>
          </p:cNvPr>
          <p:cNvSpPr txBox="1">
            <a:spLocks/>
          </p:cNvSpPr>
          <p:nvPr/>
        </p:nvSpPr>
        <p:spPr>
          <a:xfrm>
            <a:off x="306544" y="263021"/>
            <a:ext cx="10523381" cy="11945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Ubuntu" panose="020B0504030602030204" pitchFamily="34" charset="0"/>
              </a:rPr>
              <a:t>The Early Years: Building Connection</a:t>
            </a:r>
          </a:p>
        </p:txBody>
      </p:sp>
      <p:grpSp>
        <p:nvGrpSpPr>
          <p:cNvPr id="20" name="Group 19">
            <a:extLst>
              <a:ext uri="{FF2B5EF4-FFF2-40B4-BE49-F238E27FC236}">
                <a16:creationId xmlns:a16="http://schemas.microsoft.com/office/drawing/2014/main" id="{1FBF4E39-5B9E-3DB1-8FCC-FA3DEF13C71E}"/>
              </a:ext>
            </a:extLst>
          </p:cNvPr>
          <p:cNvGrpSpPr/>
          <p:nvPr/>
        </p:nvGrpSpPr>
        <p:grpSpPr>
          <a:xfrm>
            <a:off x="762116" y="571500"/>
            <a:ext cx="9612235" cy="5400674"/>
            <a:chOff x="231186" y="2001080"/>
            <a:chExt cx="8483998" cy="4037817"/>
          </a:xfrm>
        </p:grpSpPr>
        <p:cxnSp>
          <p:nvCxnSpPr>
            <p:cNvPr id="21" name="Straight Arrow Connector 20">
              <a:extLst>
                <a:ext uri="{FF2B5EF4-FFF2-40B4-BE49-F238E27FC236}">
                  <a16:creationId xmlns:a16="http://schemas.microsoft.com/office/drawing/2014/main" id="{8B88EE07-4703-B1B4-C41F-FDCCD7DA17E4}"/>
                </a:ext>
              </a:extLst>
            </p:cNvPr>
            <p:cNvCxnSpPr/>
            <p:nvPr/>
          </p:nvCxnSpPr>
          <p:spPr bwMode="auto">
            <a:xfrm>
              <a:off x="2138028" y="2990034"/>
              <a:ext cx="408598" cy="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2" name="Group 21">
              <a:extLst>
                <a:ext uri="{FF2B5EF4-FFF2-40B4-BE49-F238E27FC236}">
                  <a16:creationId xmlns:a16="http://schemas.microsoft.com/office/drawing/2014/main" id="{307B1784-5360-7087-9452-839BC9F89705}"/>
                </a:ext>
              </a:extLst>
            </p:cNvPr>
            <p:cNvGrpSpPr/>
            <p:nvPr/>
          </p:nvGrpSpPr>
          <p:grpSpPr>
            <a:xfrm>
              <a:off x="231186" y="2001080"/>
              <a:ext cx="8483998" cy="4037817"/>
              <a:chOff x="231186" y="2001080"/>
              <a:chExt cx="8483998" cy="4037817"/>
            </a:xfrm>
          </p:grpSpPr>
          <p:sp>
            <p:nvSpPr>
              <p:cNvPr id="23" name="Content Placeholder 2">
                <a:extLst>
                  <a:ext uri="{FF2B5EF4-FFF2-40B4-BE49-F238E27FC236}">
                    <a16:creationId xmlns:a16="http://schemas.microsoft.com/office/drawing/2014/main" id="{FE1061F3-545C-329A-39C8-79D90E688024}"/>
                  </a:ext>
                </a:extLst>
              </p:cNvPr>
              <p:cNvSpPr txBox="1">
                <a:spLocks/>
              </p:cNvSpPr>
              <p:nvPr/>
            </p:nvSpPr>
            <p:spPr bwMode="auto">
              <a:xfrm>
                <a:off x="1000644" y="4991064"/>
                <a:ext cx="2029801" cy="950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Recognizing and responding to our children’s needs</a:t>
                </a:r>
              </a:p>
            </p:txBody>
          </p:sp>
          <p:sp>
            <p:nvSpPr>
              <p:cNvPr id="24" name="Content Placeholder 2">
                <a:extLst>
                  <a:ext uri="{FF2B5EF4-FFF2-40B4-BE49-F238E27FC236}">
                    <a16:creationId xmlns:a16="http://schemas.microsoft.com/office/drawing/2014/main" id="{4913F7D4-A5AF-FF78-AEF8-E3AB0B078207}"/>
                  </a:ext>
                </a:extLst>
              </p:cNvPr>
              <p:cNvSpPr txBox="1">
                <a:spLocks/>
              </p:cNvSpPr>
              <p:nvPr/>
            </p:nvSpPr>
            <p:spPr bwMode="auto">
              <a:xfrm>
                <a:off x="1040392" y="3621745"/>
                <a:ext cx="2029801" cy="72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Following our children’s lead</a:t>
                </a:r>
              </a:p>
            </p:txBody>
          </p:sp>
          <p:sp>
            <p:nvSpPr>
              <p:cNvPr id="25" name="Content Placeholder 2">
                <a:extLst>
                  <a:ext uri="{FF2B5EF4-FFF2-40B4-BE49-F238E27FC236}">
                    <a16:creationId xmlns:a16="http://schemas.microsoft.com/office/drawing/2014/main" id="{259A76AA-4C8F-AD07-53FE-5BAE61071EF8}"/>
                  </a:ext>
                </a:extLst>
              </p:cNvPr>
              <p:cNvSpPr txBox="1">
                <a:spLocks/>
              </p:cNvSpPr>
              <p:nvPr/>
            </p:nvSpPr>
            <p:spPr bwMode="auto">
              <a:xfrm>
                <a:off x="1040392" y="2367740"/>
                <a:ext cx="2029801" cy="622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Showing care</a:t>
                </a:r>
              </a:p>
            </p:txBody>
          </p:sp>
          <p:pic>
            <p:nvPicPr>
              <p:cNvPr id="26" name="Picture 25" descr="A black background with a black square&#10;&#10;AI-generated content may be incorrect.">
                <a:extLst>
                  <a:ext uri="{FF2B5EF4-FFF2-40B4-BE49-F238E27FC236}">
                    <a16:creationId xmlns:a16="http://schemas.microsoft.com/office/drawing/2014/main" id="{F65CEE78-66C2-B57D-4FFF-599B6FD944D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05382" y="3602013"/>
                <a:ext cx="635009" cy="883754"/>
              </a:xfrm>
              <a:prstGeom prst="rect">
                <a:avLst/>
              </a:prstGeom>
            </p:spPr>
          </p:pic>
          <p:pic>
            <p:nvPicPr>
              <p:cNvPr id="27" name="Picture 26" descr="A black background with a black square&#10;&#10;AI-generated content may be incorrect.">
                <a:extLst>
                  <a:ext uri="{FF2B5EF4-FFF2-40B4-BE49-F238E27FC236}">
                    <a16:creationId xmlns:a16="http://schemas.microsoft.com/office/drawing/2014/main" id="{A8345BE1-D34E-4A92-6702-04D38298AE6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31186" y="5178997"/>
                <a:ext cx="729711" cy="749362"/>
              </a:xfrm>
              <a:prstGeom prst="rect">
                <a:avLst/>
              </a:prstGeom>
            </p:spPr>
          </p:pic>
          <p:cxnSp>
            <p:nvCxnSpPr>
              <p:cNvPr id="28" name="Straight Arrow Connector 27">
                <a:extLst>
                  <a:ext uri="{FF2B5EF4-FFF2-40B4-BE49-F238E27FC236}">
                    <a16:creationId xmlns:a16="http://schemas.microsoft.com/office/drawing/2014/main" id="{B9AE92FA-C629-5611-12E1-D90F8DA09332}"/>
                  </a:ext>
                </a:extLst>
              </p:cNvPr>
              <p:cNvCxnSpPr/>
              <p:nvPr/>
            </p:nvCxnSpPr>
            <p:spPr bwMode="auto">
              <a:xfrm>
                <a:off x="2138028" y="4444224"/>
                <a:ext cx="408598" cy="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Arrow Connector 28">
                <a:extLst>
                  <a:ext uri="{FF2B5EF4-FFF2-40B4-BE49-F238E27FC236}">
                    <a16:creationId xmlns:a16="http://schemas.microsoft.com/office/drawing/2014/main" id="{A1BC22C5-68A7-CCCD-6FA0-B59D9092380E}"/>
                  </a:ext>
                </a:extLst>
              </p:cNvPr>
              <p:cNvCxnSpPr/>
              <p:nvPr/>
            </p:nvCxnSpPr>
            <p:spPr bwMode="auto">
              <a:xfrm>
                <a:off x="2138028" y="6038897"/>
                <a:ext cx="408598" cy="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Content Placeholder 2">
                <a:extLst>
                  <a:ext uri="{FF2B5EF4-FFF2-40B4-BE49-F238E27FC236}">
                    <a16:creationId xmlns:a16="http://schemas.microsoft.com/office/drawing/2014/main" id="{80B6C391-7725-4399-915D-151C88C95370}"/>
                  </a:ext>
                </a:extLst>
              </p:cNvPr>
              <p:cNvSpPr txBox="1">
                <a:spLocks/>
              </p:cNvSpPr>
              <p:nvPr/>
            </p:nvSpPr>
            <p:spPr bwMode="auto">
              <a:xfrm>
                <a:off x="3070193" y="2345872"/>
                <a:ext cx="2330366" cy="850917"/>
              </a:xfrm>
              <a:prstGeom prst="rect">
                <a:avLst/>
              </a:prstGeom>
              <a:solidFill>
                <a:srgbClr val="E9AAAA"/>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Holding baby</a:t>
                </a:r>
              </a:p>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Feeding baby</a:t>
                </a:r>
              </a:p>
            </p:txBody>
          </p:sp>
          <p:sp>
            <p:nvSpPr>
              <p:cNvPr id="31" name="Content Placeholder 2">
                <a:extLst>
                  <a:ext uri="{FF2B5EF4-FFF2-40B4-BE49-F238E27FC236}">
                    <a16:creationId xmlns:a16="http://schemas.microsoft.com/office/drawing/2014/main" id="{6F817512-D8E1-EB33-FB66-94FD8353405A}"/>
                  </a:ext>
                </a:extLst>
              </p:cNvPr>
              <p:cNvSpPr txBox="1">
                <a:spLocks/>
              </p:cNvSpPr>
              <p:nvPr/>
            </p:nvSpPr>
            <p:spPr bwMode="auto">
              <a:xfrm>
                <a:off x="3070192" y="3516472"/>
                <a:ext cx="2330367" cy="1235573"/>
              </a:xfrm>
              <a:prstGeom prst="rect">
                <a:avLst/>
              </a:prstGeom>
              <a:solidFill>
                <a:srgbClr val="E9AAAA"/>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Playing</a:t>
                </a:r>
              </a:p>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Talking/singing</a:t>
                </a:r>
              </a:p>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Exploring items</a:t>
                </a:r>
              </a:p>
            </p:txBody>
          </p:sp>
          <p:sp>
            <p:nvSpPr>
              <p:cNvPr id="32" name="Content Placeholder 2">
                <a:extLst>
                  <a:ext uri="{FF2B5EF4-FFF2-40B4-BE49-F238E27FC236}">
                    <a16:creationId xmlns:a16="http://schemas.microsoft.com/office/drawing/2014/main" id="{8F384679-6678-4F3D-190F-7CF46DF33D5E}"/>
                  </a:ext>
                </a:extLst>
              </p:cNvPr>
              <p:cNvSpPr txBox="1">
                <a:spLocks/>
              </p:cNvSpPr>
              <p:nvPr/>
            </p:nvSpPr>
            <p:spPr bwMode="auto">
              <a:xfrm>
                <a:off x="3070192" y="5178997"/>
                <a:ext cx="2330367" cy="838032"/>
              </a:xfrm>
              <a:prstGeom prst="rect">
                <a:avLst/>
              </a:prstGeom>
              <a:solidFill>
                <a:srgbClr val="E9AAAA"/>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marR="0" lvl="0" indent="-342900" algn="l"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Ubuntu"/>
                    <a:sym typeface="Ubuntu" charset="0"/>
                  </a:rPr>
                  <a:t>Noticing gestures, words, actions</a:t>
                </a:r>
              </a:p>
            </p:txBody>
          </p:sp>
          <p:pic>
            <p:nvPicPr>
              <p:cNvPr id="33" name="Picture 32" descr="A black background with a black square&#10;&#10;AI-generated content may be incorrect.">
                <a:extLst>
                  <a:ext uri="{FF2B5EF4-FFF2-40B4-BE49-F238E27FC236}">
                    <a16:creationId xmlns:a16="http://schemas.microsoft.com/office/drawing/2014/main" id="{E81C97CF-E6C4-63E5-1A88-69011C43606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68141" y="2001080"/>
                <a:ext cx="470158" cy="1259339"/>
              </a:xfrm>
              <a:prstGeom prst="rect">
                <a:avLst/>
              </a:prstGeom>
            </p:spPr>
          </p:pic>
          <p:sp>
            <p:nvSpPr>
              <p:cNvPr id="34" name="Content Placeholder 2">
                <a:extLst>
                  <a:ext uri="{FF2B5EF4-FFF2-40B4-BE49-F238E27FC236}">
                    <a16:creationId xmlns:a16="http://schemas.microsoft.com/office/drawing/2014/main" id="{3DC31008-AE6A-EC53-A211-684FCD797EAB}"/>
                  </a:ext>
                </a:extLst>
              </p:cNvPr>
              <p:cNvSpPr txBox="1">
                <a:spLocks/>
              </p:cNvSpPr>
              <p:nvPr/>
            </p:nvSpPr>
            <p:spPr bwMode="auto">
              <a:xfrm>
                <a:off x="5751916" y="2359708"/>
                <a:ext cx="2963268" cy="664979"/>
              </a:xfrm>
              <a:prstGeom prst="rect">
                <a:avLst/>
              </a:prstGeom>
              <a:solidFill>
                <a:srgbClr val="C00000"/>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Ubuntu"/>
                    <a:sym typeface="Ubuntu" charset="0"/>
                  </a:rPr>
                  <a:t>ATTACHMENT</a:t>
                </a:r>
              </a:p>
            </p:txBody>
          </p:sp>
          <p:sp>
            <p:nvSpPr>
              <p:cNvPr id="35" name="Content Placeholder 2">
                <a:extLst>
                  <a:ext uri="{FF2B5EF4-FFF2-40B4-BE49-F238E27FC236}">
                    <a16:creationId xmlns:a16="http://schemas.microsoft.com/office/drawing/2014/main" id="{B2275A53-92B9-9394-BABE-B881120087C5}"/>
                  </a:ext>
                </a:extLst>
              </p:cNvPr>
              <p:cNvSpPr txBox="1">
                <a:spLocks/>
              </p:cNvSpPr>
              <p:nvPr/>
            </p:nvSpPr>
            <p:spPr bwMode="auto">
              <a:xfrm>
                <a:off x="5751916" y="3113260"/>
                <a:ext cx="2963268" cy="664979"/>
              </a:xfrm>
              <a:prstGeom prst="rect">
                <a:avLst/>
              </a:prstGeom>
              <a:solidFill>
                <a:srgbClr val="C00000"/>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Ubuntu"/>
                    <a:sym typeface="Ubuntu" charset="0"/>
                  </a:rPr>
                  <a:t>BONDING</a:t>
                </a:r>
              </a:p>
            </p:txBody>
          </p:sp>
          <p:sp>
            <p:nvSpPr>
              <p:cNvPr id="36" name="Content Placeholder 2">
                <a:extLst>
                  <a:ext uri="{FF2B5EF4-FFF2-40B4-BE49-F238E27FC236}">
                    <a16:creationId xmlns:a16="http://schemas.microsoft.com/office/drawing/2014/main" id="{E48ED284-CE1D-AE5D-05E3-119D8F427255}"/>
                  </a:ext>
                </a:extLst>
              </p:cNvPr>
              <p:cNvSpPr txBox="1">
                <a:spLocks/>
              </p:cNvSpPr>
              <p:nvPr/>
            </p:nvSpPr>
            <p:spPr bwMode="auto">
              <a:xfrm>
                <a:off x="5751916" y="3866812"/>
                <a:ext cx="2963268" cy="664979"/>
              </a:xfrm>
              <a:prstGeom prst="rect">
                <a:avLst/>
              </a:prstGeom>
              <a:solidFill>
                <a:srgbClr val="C00000"/>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Ubuntu"/>
                    <a:sym typeface="Ubuntu" charset="0"/>
                  </a:rPr>
                  <a:t>EXPLORATION</a:t>
                </a:r>
              </a:p>
            </p:txBody>
          </p:sp>
          <p:sp>
            <p:nvSpPr>
              <p:cNvPr id="37" name="Content Placeholder 2">
                <a:extLst>
                  <a:ext uri="{FF2B5EF4-FFF2-40B4-BE49-F238E27FC236}">
                    <a16:creationId xmlns:a16="http://schemas.microsoft.com/office/drawing/2014/main" id="{CD788DA0-D290-C10A-F4DD-D87DAD8136B5}"/>
                  </a:ext>
                </a:extLst>
              </p:cNvPr>
              <p:cNvSpPr txBox="1">
                <a:spLocks/>
              </p:cNvSpPr>
              <p:nvPr/>
            </p:nvSpPr>
            <p:spPr bwMode="auto">
              <a:xfrm>
                <a:off x="5751916" y="4620364"/>
                <a:ext cx="2963268" cy="664979"/>
              </a:xfrm>
              <a:prstGeom prst="rect">
                <a:avLst/>
              </a:prstGeom>
              <a:solidFill>
                <a:srgbClr val="C00000"/>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Ubuntu"/>
                    <a:sym typeface="Ubuntu" charset="0"/>
                  </a:rPr>
                  <a:t>TRUST</a:t>
                </a:r>
              </a:p>
            </p:txBody>
          </p:sp>
          <p:sp>
            <p:nvSpPr>
              <p:cNvPr id="38" name="Content Placeholder 2">
                <a:extLst>
                  <a:ext uri="{FF2B5EF4-FFF2-40B4-BE49-F238E27FC236}">
                    <a16:creationId xmlns:a16="http://schemas.microsoft.com/office/drawing/2014/main" id="{ED09542B-CDC3-0EB2-E3F8-4F362C59CEA2}"/>
                  </a:ext>
                </a:extLst>
              </p:cNvPr>
              <p:cNvSpPr txBox="1">
                <a:spLocks/>
              </p:cNvSpPr>
              <p:nvPr/>
            </p:nvSpPr>
            <p:spPr bwMode="auto">
              <a:xfrm>
                <a:off x="5751916" y="5373917"/>
                <a:ext cx="2963268" cy="664979"/>
              </a:xfrm>
              <a:prstGeom prst="rect">
                <a:avLst/>
              </a:prstGeom>
              <a:solidFill>
                <a:srgbClr val="C00000"/>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Ubuntu"/>
                    <a:sym typeface="Ubuntu" charset="0"/>
                  </a:rPr>
                  <a:t>SAFETY</a:t>
                </a:r>
              </a:p>
            </p:txBody>
          </p:sp>
        </p:grpSp>
      </p:grpSp>
    </p:spTree>
    <p:extLst>
      <p:ext uri="{BB962C8B-B14F-4D97-AF65-F5344CB8AC3E}">
        <p14:creationId xmlns:p14="http://schemas.microsoft.com/office/powerpoint/2010/main" val="2878392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37968</TotalTime>
  <Words>8397</Words>
  <Application>Microsoft Office PowerPoint</Application>
  <PresentationFormat>Widescreen</PresentationFormat>
  <Paragraphs>837</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Aptos</vt:lpstr>
      <vt:lpstr>Aptos Display</vt:lpstr>
      <vt:lpstr>Arial</vt:lpstr>
      <vt:lpstr>Calibri</vt:lpstr>
      <vt:lpstr>Ubuntu</vt:lpstr>
      <vt:lpstr>Ubuntu Light</vt:lpstr>
      <vt:lpstr>Wingdings</vt:lpstr>
      <vt:lpstr>Office Theme</vt:lpstr>
      <vt:lpstr>PowerPoint Presentation</vt:lpstr>
      <vt:lpstr>PowerPoint Presentation</vt:lpstr>
      <vt:lpstr>PowerPoint Presentation</vt:lpstr>
      <vt:lpstr>PowerPoint Presentation</vt:lpstr>
      <vt:lpstr>Overview of the Forum</vt:lpstr>
      <vt:lpstr>Reflection</vt:lpstr>
      <vt:lpstr>  How do you connect with your Child? </vt:lpstr>
      <vt:lpstr>PowerPoint Presentation</vt:lpstr>
      <vt:lpstr>PowerPoint Presentation</vt:lpstr>
      <vt:lpstr>PowerPoint Presentation</vt:lpstr>
      <vt:lpstr>PowerPoint Presentation</vt:lpstr>
      <vt:lpstr>PowerPoint Presentation</vt:lpstr>
      <vt:lpstr>Action Planning for Building Connection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Showing Care</vt:lpstr>
      <vt:lpstr>PowerPoint Presentation</vt:lpstr>
      <vt:lpstr>PowerPoint Presentation</vt:lpstr>
      <vt:lpstr>Reflection: Nourishing Your Tree</vt:lpstr>
      <vt:lpstr>Reflection: Challenging Behavior</vt:lpstr>
      <vt:lpstr>Reflection: Challenging Behavior</vt:lpstr>
      <vt:lpstr>PowerPoint Presentation</vt:lpstr>
      <vt:lpstr>PowerPoint Presentation</vt:lpstr>
      <vt:lpstr>Activity: Functions of Behavior</vt:lpstr>
      <vt:lpstr>Activity: Functions of Behavior</vt:lpstr>
      <vt:lpstr>Activity: Functions of Behavior</vt:lpstr>
      <vt:lpstr>PowerPoint Presentation</vt:lpstr>
      <vt:lpstr>Activity: Replacing Challenging    Behaviors</vt:lpstr>
      <vt:lpstr>Activity: Replacing Challenging    Behaviors</vt:lpstr>
      <vt:lpstr>PowerPoint Presentation</vt:lpstr>
      <vt:lpstr>PowerPoint Presentation</vt:lpstr>
      <vt:lpstr>SO RESOURCES</vt:lpstr>
      <vt:lpstr>PowerPoint Presentation</vt:lpstr>
      <vt:lpstr>PowerPoint Presentation</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Nickie Vertigan</dc:creator>
  <cp:lastModifiedBy>Jennifer Pittman</cp:lastModifiedBy>
  <cp:revision>43</cp:revision>
  <dcterms:created xsi:type="dcterms:W3CDTF">2024-11-19T15:21:18Z</dcterms:created>
  <dcterms:modified xsi:type="dcterms:W3CDTF">2025-11-07T20:37:07Z</dcterms:modified>
</cp:coreProperties>
</file>