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5" r:id="rId2"/>
    <p:sldId id="264" r:id="rId3"/>
    <p:sldId id="267" r:id="rId4"/>
    <p:sldId id="260" r:id="rId5"/>
    <p:sldId id="257" r:id="rId6"/>
    <p:sldId id="268" r:id="rId7"/>
    <p:sldId id="270" r:id="rId8"/>
    <p:sldId id="275" r:id="rId9"/>
    <p:sldId id="274" r:id="rId1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800"/>
    <a:srgbClr val="FFD200"/>
    <a:srgbClr val="FFF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694"/>
  </p:normalViewPr>
  <p:slideViewPr>
    <p:cSldViewPr snapToGrid="0">
      <p:cViewPr varScale="1">
        <p:scale>
          <a:sx n="95" d="100"/>
          <a:sy n="95" d="100"/>
        </p:scale>
        <p:origin x="3300"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C779A-1C99-42CB-AB90-E9B9F9700599}" type="datetimeFigureOut">
              <a:rPr lang="en-US" smtClean="0"/>
              <a:t>10/3/2025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59A40-A791-43B5-A5BB-032DB3B01C2C}" type="slidenum">
              <a:rPr lang="en-US" smtClean="0"/>
              <a:t>‹#›</a:t>
            </a:fld>
            <a:endParaRPr lang="en-US"/>
          </a:p>
        </p:txBody>
      </p:sp>
    </p:spTree>
    <p:extLst>
      <p:ext uri="{BB962C8B-B14F-4D97-AF65-F5344CB8AC3E}">
        <p14:creationId xmlns:p14="http://schemas.microsoft.com/office/powerpoint/2010/main" val="3775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9A9065-1E6D-46EA-888B-F53ABBB765C1}"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8" name="Picture 7">
            <a:extLst>
              <a:ext uri="{FF2B5EF4-FFF2-40B4-BE49-F238E27FC236}">
                <a16:creationId xmlns:a16="http://schemas.microsoft.com/office/drawing/2014/main" id="{2ADD0FA0-9DFD-0BEB-5E34-916178C45F47}"/>
              </a:ext>
            </a:extLst>
          </p:cNvPr>
          <p:cNvPicPr>
            <a:picLocks noChangeAspect="1"/>
          </p:cNvPicPr>
          <p:nvPr userDrawn="1"/>
        </p:nvPicPr>
        <p:blipFill>
          <a:blip r:embed="rId2"/>
          <a:stretch>
            <a:fillRect/>
          </a:stretch>
        </p:blipFill>
        <p:spPr>
          <a:xfrm rot="16200000">
            <a:off x="-1184125" y="1184125"/>
            <a:ext cx="10140651" cy="7772401"/>
          </a:xfrm>
          <a:prstGeom prst="rect">
            <a:avLst/>
          </a:prstGeom>
        </p:spPr>
      </p:pic>
    </p:spTree>
    <p:extLst>
      <p:ext uri="{BB962C8B-B14F-4D97-AF65-F5344CB8AC3E}">
        <p14:creationId xmlns:p14="http://schemas.microsoft.com/office/powerpoint/2010/main" val="1980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4E61B24-1124-41FC-A08D-F0B6C1F8298C}" type="datetime1">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0586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5872B-5C08-472B-B13C-2E9A4C13B28A}"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42381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B347A-5A68-48FA-86B4-BA3876D88508}"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9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D07972-3413-4EAC-9BFC-F6E6A31A9F09}"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8" name="Picture 7">
            <a:extLst>
              <a:ext uri="{FF2B5EF4-FFF2-40B4-BE49-F238E27FC236}">
                <a16:creationId xmlns:a16="http://schemas.microsoft.com/office/drawing/2014/main" id="{4B34A9E5-F78F-4046-D133-9207FCFE17C2}"/>
              </a:ext>
            </a:extLst>
          </p:cNvPr>
          <p:cNvPicPr>
            <a:picLocks noChangeAspect="1"/>
          </p:cNvPicPr>
          <p:nvPr userDrawn="1"/>
        </p:nvPicPr>
        <p:blipFill>
          <a:blip r:embed="rId2"/>
          <a:stretch>
            <a:fillRect/>
          </a:stretch>
        </p:blipFill>
        <p:spPr>
          <a:xfrm>
            <a:off x="0" y="303171"/>
            <a:ext cx="6333566" cy="1179061"/>
          </a:xfrm>
          <a:prstGeom prst="rect">
            <a:avLst/>
          </a:prstGeom>
        </p:spPr>
      </p:pic>
    </p:spTree>
    <p:extLst>
      <p:ext uri="{BB962C8B-B14F-4D97-AF65-F5344CB8AC3E}">
        <p14:creationId xmlns:p14="http://schemas.microsoft.com/office/powerpoint/2010/main" val="28084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9C9D68-3E74-4D07-81FE-BD955E098A79}"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10" name="Picture 9">
            <a:extLst>
              <a:ext uri="{FF2B5EF4-FFF2-40B4-BE49-F238E27FC236}">
                <a16:creationId xmlns:a16="http://schemas.microsoft.com/office/drawing/2014/main" id="{60575A59-A75F-9225-EA16-8D30928CF581}"/>
              </a:ext>
            </a:extLst>
          </p:cNvPr>
          <p:cNvPicPr>
            <a:picLocks noChangeAspect="1"/>
          </p:cNvPicPr>
          <p:nvPr userDrawn="1"/>
        </p:nvPicPr>
        <p:blipFill>
          <a:blip r:embed="rId2"/>
          <a:stretch>
            <a:fillRect/>
          </a:stretch>
        </p:blipFill>
        <p:spPr>
          <a:xfrm rot="16200000" flipH="1">
            <a:off x="-1143000" y="1143001"/>
            <a:ext cx="10058401" cy="7772400"/>
          </a:xfrm>
          <a:prstGeom prst="rect">
            <a:avLst/>
          </a:prstGeom>
        </p:spPr>
      </p:pic>
      <p:pic>
        <p:nvPicPr>
          <p:cNvPr id="12" name="Picture 11">
            <a:extLst>
              <a:ext uri="{FF2B5EF4-FFF2-40B4-BE49-F238E27FC236}">
                <a16:creationId xmlns:a16="http://schemas.microsoft.com/office/drawing/2014/main" id="{5B41084F-547C-8FC7-339B-969CC7C4A52C}"/>
              </a:ext>
            </a:extLst>
          </p:cNvPr>
          <p:cNvPicPr>
            <a:picLocks noChangeAspect="1"/>
          </p:cNvPicPr>
          <p:nvPr userDrawn="1"/>
        </p:nvPicPr>
        <p:blipFill>
          <a:blip r:embed="rId3"/>
          <a:stretch>
            <a:fillRect/>
          </a:stretch>
        </p:blipFill>
        <p:spPr>
          <a:xfrm>
            <a:off x="0" y="303171"/>
            <a:ext cx="6333566" cy="1179061"/>
          </a:xfrm>
          <a:prstGeom prst="rect">
            <a:avLst/>
          </a:prstGeom>
        </p:spPr>
      </p:pic>
    </p:spTree>
    <p:extLst>
      <p:ext uri="{BB962C8B-B14F-4D97-AF65-F5344CB8AC3E}">
        <p14:creationId xmlns:p14="http://schemas.microsoft.com/office/powerpoint/2010/main" val="34375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9C41-1911-4017-80DC-FDD93B902503}" type="datetime1">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1977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060513-6DE0-42D8-93AA-C9940B919155}" type="datetime1">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2636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29863-8105-455C-8DCC-C11EC983546C}" type="datetime1">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86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522CA9-36E7-4F0B-B79F-0ACEB1047EFC}" type="datetime1">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585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D825B-2379-4909-9F4B-5D07D952ADA7}" type="datetime1">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6" name="Picture 5" descr="A group of people posing for a picture&#10;&#10;AI-generated content may be incorrect.">
            <a:extLst>
              <a:ext uri="{FF2B5EF4-FFF2-40B4-BE49-F238E27FC236}">
                <a16:creationId xmlns:a16="http://schemas.microsoft.com/office/drawing/2014/main" id="{7228FC13-D7A7-2454-F13C-0F6746CD62B3}"/>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160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FC1EADF-4C44-40D2-952E-EDCB88C34437}" type="datetime1">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5950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C52F07C6-DD97-4C61-84C7-0D1CF9FA5740}" type="datetime1">
              <a:rPr lang="en-US" smtClean="0"/>
              <a:t>10/3/2025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1472596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202D-1232-0563-3D0F-9AD83EEAEB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27595A-DAB6-E922-5A6B-7659226931ED}"/>
              </a:ext>
            </a:extLst>
          </p:cNvPr>
          <p:cNvSpPr txBox="1"/>
          <p:nvPr/>
        </p:nvSpPr>
        <p:spPr>
          <a:xfrm>
            <a:off x="2057401" y="695924"/>
            <a:ext cx="5343524" cy="830997"/>
          </a:xfrm>
          <a:prstGeom prst="rect">
            <a:avLst/>
          </a:prstGeom>
          <a:noFill/>
        </p:spPr>
        <p:txBody>
          <a:bodyPr wrap="square" rtlCol="0">
            <a:spAutoFit/>
          </a:bodyPr>
          <a:lstStyle/>
          <a:p>
            <a:r>
              <a:rPr lang="en-US" sz="4800" dirty="0">
                <a:latin typeface="Ubuntu" panose="020B0504030602030204" pitchFamily="34" charset="0"/>
              </a:rPr>
              <a:t>Positive Parenting</a:t>
            </a:r>
          </a:p>
        </p:txBody>
      </p:sp>
      <p:sp>
        <p:nvSpPr>
          <p:cNvPr id="5" name="TextBox 4">
            <a:extLst>
              <a:ext uri="{FF2B5EF4-FFF2-40B4-BE49-F238E27FC236}">
                <a16:creationId xmlns:a16="http://schemas.microsoft.com/office/drawing/2014/main" id="{B656851B-FE6F-AD39-7B8F-1E1CE6E3DD60}"/>
              </a:ext>
            </a:extLst>
          </p:cNvPr>
          <p:cNvSpPr txBox="1"/>
          <p:nvPr/>
        </p:nvSpPr>
        <p:spPr>
          <a:xfrm>
            <a:off x="2057401" y="1615348"/>
            <a:ext cx="5343524" cy="461665"/>
          </a:xfrm>
          <a:prstGeom prst="rect">
            <a:avLst/>
          </a:prstGeom>
          <a:noFill/>
        </p:spPr>
        <p:txBody>
          <a:bodyPr wrap="square" rtlCol="0">
            <a:spAutoFit/>
          </a:bodyPr>
          <a:lstStyle/>
          <a:p>
            <a:r>
              <a:rPr lang="en-US" sz="2400" dirty="0">
                <a:latin typeface="Ubuntu" panose="020B0504030602030204" pitchFamily="34" charset="0"/>
              </a:rPr>
              <a:t>Participant Guide</a:t>
            </a:r>
          </a:p>
        </p:txBody>
      </p:sp>
      <p:pic>
        <p:nvPicPr>
          <p:cNvPr id="2" name="Picture 1" descr="A logo of a person with arrows&#10;&#10;AI-generated content may be incorrect.">
            <a:extLst>
              <a:ext uri="{FF2B5EF4-FFF2-40B4-BE49-F238E27FC236}">
                <a16:creationId xmlns:a16="http://schemas.microsoft.com/office/drawing/2014/main" id="{E125B9E2-1D31-1AAD-7D24-7194F3B074FE}"/>
              </a:ext>
            </a:extLst>
          </p:cNvPr>
          <p:cNvPicPr>
            <a:picLocks noChangeAspect="1"/>
          </p:cNvPicPr>
          <p:nvPr/>
        </p:nvPicPr>
        <p:blipFill>
          <a:blip r:embed="rId2"/>
          <a:stretch>
            <a:fillRect/>
          </a:stretch>
        </p:blipFill>
        <p:spPr>
          <a:xfrm>
            <a:off x="274411" y="9010211"/>
            <a:ext cx="1962603" cy="859751"/>
          </a:xfrm>
          <a:prstGeom prst="rect">
            <a:avLst/>
          </a:prstGeom>
        </p:spPr>
      </p:pic>
    </p:spTree>
    <p:extLst>
      <p:ext uri="{BB962C8B-B14F-4D97-AF65-F5344CB8AC3E}">
        <p14:creationId xmlns:p14="http://schemas.microsoft.com/office/powerpoint/2010/main" val="159465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CACD-B60B-3D77-E1B2-D233A0E14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91B95-E5ED-656E-C373-5E8CEC798914}"/>
              </a:ext>
            </a:extLst>
          </p:cNvPr>
          <p:cNvSpPr>
            <a:spLocks noGrp="1"/>
          </p:cNvSpPr>
          <p:nvPr>
            <p:ph type="ctrTitle" idx="4294967295"/>
          </p:nvPr>
        </p:nvSpPr>
        <p:spPr>
          <a:xfrm>
            <a:off x="384796" y="1328412"/>
            <a:ext cx="6337159" cy="686782"/>
          </a:xfrm>
        </p:spPr>
        <p:txBody>
          <a:bodyPr>
            <a:normAutofit/>
          </a:bodyPr>
          <a:lstStyle/>
          <a:p>
            <a:pPr algn="l"/>
            <a:r>
              <a:rPr lang="en-US" dirty="0">
                <a:solidFill>
                  <a:srgbClr val="D7A800"/>
                </a:solidFill>
                <a:latin typeface="Ubuntu" panose="020B0504030602030204" pitchFamily="34" charset="0"/>
              </a:rPr>
              <a:t>Welcome</a:t>
            </a:r>
          </a:p>
        </p:txBody>
      </p:sp>
      <p:sp>
        <p:nvSpPr>
          <p:cNvPr id="3" name="Subtitle 2">
            <a:extLst>
              <a:ext uri="{FF2B5EF4-FFF2-40B4-BE49-F238E27FC236}">
                <a16:creationId xmlns:a16="http://schemas.microsoft.com/office/drawing/2014/main" id="{44C44FDC-E97A-C7E5-914A-0E2AA76D97B3}"/>
              </a:ext>
            </a:extLst>
          </p:cNvPr>
          <p:cNvSpPr>
            <a:spLocks noGrp="1"/>
          </p:cNvSpPr>
          <p:nvPr>
            <p:ph type="subTitle" idx="4294967295"/>
          </p:nvPr>
        </p:nvSpPr>
        <p:spPr>
          <a:xfrm>
            <a:off x="377872" y="1980210"/>
            <a:ext cx="6261461" cy="4825223"/>
          </a:xfrm>
        </p:spPr>
        <p:txBody>
          <a:bodyPr>
            <a:noAutofit/>
          </a:bodyPr>
          <a:lstStyle/>
          <a:p>
            <a:pPr marL="0" indent="0">
              <a:lnSpc>
                <a:spcPct val="150000"/>
              </a:lnSpc>
              <a:buNone/>
            </a:pPr>
            <a:r>
              <a:rPr lang="en-US" sz="1200" dirty="0">
                <a:latin typeface="Ubuntu" panose="020B0504030602030204" pitchFamily="34" charset="0"/>
              </a:rPr>
              <a:t>Dear participant, we are very happy to welcome you to the Family Health Forum on </a:t>
            </a:r>
            <a:r>
              <a:rPr lang="en-US" sz="1200" b="1" dirty="0">
                <a:solidFill>
                  <a:srgbClr val="D7A800"/>
                </a:solidFill>
                <a:latin typeface="Ubuntu" panose="020B0504030602030204" pitchFamily="34" charset="0"/>
              </a:rPr>
              <a:t>Parenting with Purpose</a:t>
            </a:r>
            <a:r>
              <a:rPr lang="en-US" sz="1200" dirty="0">
                <a:latin typeface="Ubuntu" panose="020B0504030602030204" pitchFamily="34" charset="0"/>
              </a:rPr>
              <a:t>. Family Health Forums provide a space for parents, caregivers, and siblings of people with intellectual disabilities (ID) to engage with health professionals, community leaders, and social service providers. </a:t>
            </a:r>
          </a:p>
          <a:p>
            <a:pPr marL="0" indent="0">
              <a:lnSpc>
                <a:spcPct val="150000"/>
              </a:lnSpc>
              <a:buNone/>
            </a:pPr>
            <a:r>
              <a:rPr lang="en-US" sz="1200" b="1" dirty="0">
                <a:solidFill>
                  <a:srgbClr val="D7A800"/>
                </a:solidFill>
                <a:latin typeface="Ubuntu" panose="020B0504030602030204" pitchFamily="34" charset="0"/>
              </a:rPr>
              <a:t>Family Health Forums are for all family members! </a:t>
            </a:r>
            <a:r>
              <a:rPr lang="en-US" sz="1200" dirty="0">
                <a:latin typeface="Ubuntu" panose="020B0504030602030204" pitchFamily="34" charset="0"/>
              </a:rPr>
              <a:t>We know that relationships matter and the wellbeing of every member of the family is important. Thank you for joining us today on the topic of Parenting with Purpose. </a:t>
            </a:r>
          </a:p>
          <a:p>
            <a:pPr marL="0" indent="0">
              <a:lnSpc>
                <a:spcPct val="150000"/>
              </a:lnSpc>
              <a:buNone/>
            </a:pPr>
            <a:r>
              <a:rPr lang="en-US" sz="1200" dirty="0">
                <a:latin typeface="Ubuntu" panose="020B0504030602030204" pitchFamily="34" charset="0"/>
              </a:rPr>
              <a:t>During this Forum we will explore strategies for building connection at various stages of development. We will also review self-care strategies for parents and caregivers and share tips for managing challenging behavior. The content for this Forum focuses on children from birth through the teenage years. Children develop at their own pace and time, when we think about monitoring how a child is developing, we focus on understanding and supporting who they are and where they are at in their growth and development. </a:t>
            </a:r>
          </a:p>
          <a:p>
            <a:pPr marL="0" indent="0">
              <a:lnSpc>
                <a:spcPct val="150000"/>
              </a:lnSpc>
              <a:buNone/>
            </a:pPr>
            <a:r>
              <a:rPr lang="en-US" sz="1200" dirty="0">
                <a:latin typeface="Ubuntu" panose="020B0504030602030204" pitchFamily="34" charset="0"/>
              </a:rPr>
              <a:t>This is your personal workbook it contains worksheets, handouts, and other helpful resources related to the FHF on Parenting with a Purpose. During the event, your facilitator will guide you on when to use your workbook. This Forum and it’s supporting materials are works in progress. We invite you to share any feedback or ideas you may have. This will help us to improve these events for future participants. </a:t>
            </a:r>
          </a:p>
        </p:txBody>
      </p:sp>
      <p:sp>
        <p:nvSpPr>
          <p:cNvPr id="17" name="Title 1">
            <a:extLst>
              <a:ext uri="{FF2B5EF4-FFF2-40B4-BE49-F238E27FC236}">
                <a16:creationId xmlns:a16="http://schemas.microsoft.com/office/drawing/2014/main" id="{C697F243-667E-4339-10E8-C2C3B144080B}"/>
              </a:ext>
            </a:extLst>
          </p:cNvPr>
          <p:cNvSpPr txBox="1">
            <a:spLocks/>
          </p:cNvSpPr>
          <p:nvPr/>
        </p:nvSpPr>
        <p:spPr>
          <a:xfrm>
            <a:off x="5627585" y="7030712"/>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8</a:t>
            </a:r>
            <a:endParaRPr lang="en-US" sz="1400" dirty="0">
              <a:solidFill>
                <a:schemeClr val="bg1"/>
              </a:solidFill>
              <a:latin typeface="Ubuntu" panose="020B0504030602030204" pitchFamily="34" charset="0"/>
            </a:endParaRPr>
          </a:p>
        </p:txBody>
      </p:sp>
    </p:spTree>
    <p:extLst>
      <p:ext uri="{BB962C8B-B14F-4D97-AF65-F5344CB8AC3E}">
        <p14:creationId xmlns:p14="http://schemas.microsoft.com/office/powerpoint/2010/main" val="149982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8FC55-DAC2-D3AA-C264-F78BA2C0A80D}"/>
            </a:ext>
          </a:extLst>
        </p:cNvPr>
        <p:cNvGrpSpPr/>
        <p:nvPr/>
      </p:nvGrpSpPr>
      <p:grpSpPr>
        <a:xfrm>
          <a:off x="0" y="0"/>
          <a:ext cx="0" cy="0"/>
          <a:chOff x="0" y="0"/>
          <a:chExt cx="0" cy="0"/>
        </a:xfrm>
      </p:grpSpPr>
      <p:sp>
        <p:nvSpPr>
          <p:cNvPr id="25" name="Title 1">
            <a:extLst>
              <a:ext uri="{FF2B5EF4-FFF2-40B4-BE49-F238E27FC236}">
                <a16:creationId xmlns:a16="http://schemas.microsoft.com/office/drawing/2014/main" id="{5E358620-E83E-69E7-7073-587A486101AD}"/>
              </a:ext>
            </a:extLst>
          </p:cNvPr>
          <p:cNvSpPr txBox="1">
            <a:spLocks/>
          </p:cNvSpPr>
          <p:nvPr/>
        </p:nvSpPr>
        <p:spPr>
          <a:xfrm>
            <a:off x="1404480" y="4664554"/>
            <a:ext cx="6367922" cy="1041274"/>
          </a:xfrm>
          <a:prstGeom prst="rect">
            <a:avLst/>
          </a:prstGeom>
          <a:solidFill>
            <a:srgbClr val="FFD200"/>
          </a:solidFill>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endParaRPr lang="en-US" sz="3200" dirty="0">
              <a:solidFill>
                <a:schemeClr val="bg1"/>
              </a:solidFill>
              <a:latin typeface="Ubuntu" panose="020B0504030602030204" pitchFamily="34" charset="0"/>
            </a:endParaRPr>
          </a:p>
        </p:txBody>
      </p:sp>
      <p:sp>
        <p:nvSpPr>
          <p:cNvPr id="64" name="Title 1">
            <a:extLst>
              <a:ext uri="{FF2B5EF4-FFF2-40B4-BE49-F238E27FC236}">
                <a16:creationId xmlns:a16="http://schemas.microsoft.com/office/drawing/2014/main" id="{DCBD9AEB-C289-FEE7-8D64-59CC05BBDA6D}"/>
              </a:ext>
            </a:extLst>
          </p:cNvPr>
          <p:cNvSpPr txBox="1">
            <a:spLocks/>
          </p:cNvSpPr>
          <p:nvPr/>
        </p:nvSpPr>
        <p:spPr>
          <a:xfrm>
            <a:off x="147353" y="2347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200" dirty="0">
                <a:latin typeface="Ubuntu" panose="020B0504030602030204" pitchFamily="34" charset="0"/>
              </a:rPr>
              <a:t>Welcome Reflection</a:t>
            </a:r>
            <a:endParaRPr lang="en-US" sz="2800" dirty="0">
              <a:latin typeface="Ubuntu" panose="020B0504030602030204" pitchFamily="34" charset="0"/>
            </a:endParaRPr>
          </a:p>
        </p:txBody>
      </p:sp>
      <p:sp>
        <p:nvSpPr>
          <p:cNvPr id="10" name="Terminator 9">
            <a:extLst>
              <a:ext uri="{FF2B5EF4-FFF2-40B4-BE49-F238E27FC236}">
                <a16:creationId xmlns:a16="http://schemas.microsoft.com/office/drawing/2014/main" id="{ABCBE8A4-4759-57D6-4AE3-EF42EEF18B3E}"/>
              </a:ext>
            </a:extLst>
          </p:cNvPr>
          <p:cNvSpPr/>
          <p:nvPr/>
        </p:nvSpPr>
        <p:spPr>
          <a:xfrm>
            <a:off x="5179840" y="697526"/>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DB85C3B-D37C-2A38-F275-553D653086A4}"/>
              </a:ext>
            </a:extLst>
          </p:cNvPr>
          <p:cNvSpPr txBox="1">
            <a:spLocks/>
          </p:cNvSpPr>
          <p:nvPr/>
        </p:nvSpPr>
        <p:spPr>
          <a:xfrm>
            <a:off x="4888902" y="374824"/>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6</a:t>
            </a:r>
            <a:endParaRPr lang="en-US" sz="1400" dirty="0">
              <a:solidFill>
                <a:schemeClr val="accent5"/>
              </a:solidFill>
              <a:latin typeface="Ubuntu" panose="020B0504030602030204" pitchFamily="34" charset="0"/>
            </a:endParaRPr>
          </a:p>
        </p:txBody>
      </p:sp>
      <p:graphicFrame>
        <p:nvGraphicFramePr>
          <p:cNvPr id="4" name="Table 3">
            <a:extLst>
              <a:ext uri="{FF2B5EF4-FFF2-40B4-BE49-F238E27FC236}">
                <a16:creationId xmlns:a16="http://schemas.microsoft.com/office/drawing/2014/main" id="{705193C8-CC71-BC42-43F0-5F305B647565}"/>
              </a:ext>
            </a:extLst>
          </p:cNvPr>
          <p:cNvGraphicFramePr>
            <a:graphicFrameLocks noGrp="1"/>
          </p:cNvGraphicFramePr>
          <p:nvPr>
            <p:extLst>
              <p:ext uri="{D42A27DB-BD31-4B8C-83A1-F6EECF244321}">
                <p14:modId xmlns:p14="http://schemas.microsoft.com/office/powerpoint/2010/main" val="2012289765"/>
              </p:ext>
            </p:extLst>
          </p:nvPr>
        </p:nvGraphicFramePr>
        <p:xfrm>
          <a:off x="705742" y="230592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6C40C64D-263C-BEBF-3884-AF54B07B9A59}"/>
              </a:ext>
            </a:extLst>
          </p:cNvPr>
          <p:cNvGraphicFramePr>
            <a:graphicFrameLocks noGrp="1"/>
          </p:cNvGraphicFramePr>
          <p:nvPr>
            <p:extLst>
              <p:ext uri="{D42A27DB-BD31-4B8C-83A1-F6EECF244321}">
                <p14:modId xmlns:p14="http://schemas.microsoft.com/office/powerpoint/2010/main" val="409433351"/>
              </p:ext>
            </p:extLst>
          </p:nvPr>
        </p:nvGraphicFramePr>
        <p:xfrm>
          <a:off x="691254" y="2670102"/>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91A18D5B-F362-FF4E-A6E3-04E112B42B7A}"/>
              </a:ext>
            </a:extLst>
          </p:cNvPr>
          <p:cNvGraphicFramePr>
            <a:graphicFrameLocks noGrp="1"/>
          </p:cNvGraphicFramePr>
          <p:nvPr>
            <p:extLst>
              <p:ext uri="{D42A27DB-BD31-4B8C-83A1-F6EECF244321}">
                <p14:modId xmlns:p14="http://schemas.microsoft.com/office/powerpoint/2010/main" val="1889303548"/>
              </p:ext>
            </p:extLst>
          </p:nvPr>
        </p:nvGraphicFramePr>
        <p:xfrm>
          <a:off x="705742" y="8190980"/>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7" name="Picture 6">
            <a:extLst>
              <a:ext uri="{FF2B5EF4-FFF2-40B4-BE49-F238E27FC236}">
                <a16:creationId xmlns:a16="http://schemas.microsoft.com/office/drawing/2014/main" id="{CDA660AA-9F5E-9631-2507-DD746B07A289}"/>
              </a:ext>
            </a:extLst>
          </p:cNvPr>
          <p:cNvPicPr>
            <a:picLocks noChangeAspect="1"/>
          </p:cNvPicPr>
          <p:nvPr/>
        </p:nvPicPr>
        <p:blipFill>
          <a:blip r:embed="rId2">
            <a:alphaModFix amt="5000"/>
          </a:blip>
          <a:stretch>
            <a:fillRect/>
          </a:stretch>
        </p:blipFill>
        <p:spPr>
          <a:xfrm rot="16200000" flipH="1">
            <a:off x="3673457" y="-1817164"/>
            <a:ext cx="414360" cy="7783530"/>
          </a:xfrm>
          <a:prstGeom prst="rect">
            <a:avLst/>
          </a:prstGeom>
        </p:spPr>
      </p:pic>
      <p:sp>
        <p:nvSpPr>
          <p:cNvPr id="8" name="Subtitle 2">
            <a:extLst>
              <a:ext uri="{FF2B5EF4-FFF2-40B4-BE49-F238E27FC236}">
                <a16:creationId xmlns:a16="http://schemas.microsoft.com/office/drawing/2014/main" id="{849B9C84-CFF0-4379-D790-F89067AB5CED}"/>
              </a:ext>
            </a:extLst>
          </p:cNvPr>
          <p:cNvSpPr txBox="1">
            <a:spLocks/>
          </p:cNvSpPr>
          <p:nvPr/>
        </p:nvSpPr>
        <p:spPr>
          <a:xfrm>
            <a:off x="705743" y="1926094"/>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200" b="1" dirty="0">
                <a:latin typeface="Ubuntu" panose="020B0504030602030204" pitchFamily="34" charset="0"/>
              </a:rPr>
              <a:t>What are your priorities in caring for your child?</a:t>
            </a:r>
          </a:p>
        </p:txBody>
      </p:sp>
      <p:graphicFrame>
        <p:nvGraphicFramePr>
          <p:cNvPr id="9" name="Table 8">
            <a:extLst>
              <a:ext uri="{FF2B5EF4-FFF2-40B4-BE49-F238E27FC236}">
                <a16:creationId xmlns:a16="http://schemas.microsoft.com/office/drawing/2014/main" id="{DDCB1F2D-4001-1444-1C03-52E567A80294}"/>
              </a:ext>
            </a:extLst>
          </p:cNvPr>
          <p:cNvGraphicFramePr>
            <a:graphicFrameLocks noGrp="1"/>
          </p:cNvGraphicFramePr>
          <p:nvPr>
            <p:extLst>
              <p:ext uri="{D42A27DB-BD31-4B8C-83A1-F6EECF244321}">
                <p14:modId xmlns:p14="http://schemas.microsoft.com/office/powerpoint/2010/main" val="4250455857"/>
              </p:ext>
            </p:extLst>
          </p:nvPr>
        </p:nvGraphicFramePr>
        <p:xfrm>
          <a:off x="657041" y="6321645"/>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911FE86E-EDC0-B6F3-FC28-A194372CB2F2}"/>
              </a:ext>
            </a:extLst>
          </p:cNvPr>
          <p:cNvGraphicFramePr>
            <a:graphicFrameLocks noGrp="1"/>
          </p:cNvGraphicFramePr>
          <p:nvPr>
            <p:extLst>
              <p:ext uri="{D42A27DB-BD31-4B8C-83A1-F6EECF244321}">
                <p14:modId xmlns:p14="http://schemas.microsoft.com/office/powerpoint/2010/main" val="4166511414"/>
              </p:ext>
            </p:extLst>
          </p:nvPr>
        </p:nvGraphicFramePr>
        <p:xfrm>
          <a:off x="657041" y="674845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1B0317B2-8F3A-6DF1-7B0B-80D2BE7F9B69}"/>
              </a:ext>
            </a:extLst>
          </p:cNvPr>
          <p:cNvGraphicFramePr>
            <a:graphicFrameLocks noGrp="1"/>
          </p:cNvGraphicFramePr>
          <p:nvPr>
            <p:extLst>
              <p:ext uri="{D42A27DB-BD31-4B8C-83A1-F6EECF244321}">
                <p14:modId xmlns:p14="http://schemas.microsoft.com/office/powerpoint/2010/main" val="3794983112"/>
              </p:ext>
            </p:extLst>
          </p:nvPr>
        </p:nvGraphicFramePr>
        <p:xfrm>
          <a:off x="705743" y="7740288"/>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14" name="Picture 13">
            <a:extLst>
              <a:ext uri="{FF2B5EF4-FFF2-40B4-BE49-F238E27FC236}">
                <a16:creationId xmlns:a16="http://schemas.microsoft.com/office/drawing/2014/main" id="{380E40CA-2C6E-F24E-558D-4172C6A0CF66}"/>
              </a:ext>
            </a:extLst>
          </p:cNvPr>
          <p:cNvPicPr>
            <a:picLocks noChangeAspect="1"/>
          </p:cNvPicPr>
          <p:nvPr/>
        </p:nvPicPr>
        <p:blipFill>
          <a:blip r:embed="rId2">
            <a:alphaModFix amt="5000"/>
          </a:blip>
          <a:stretch>
            <a:fillRect/>
          </a:stretch>
        </p:blipFill>
        <p:spPr>
          <a:xfrm rot="16200000" flipH="1">
            <a:off x="3725261" y="2352246"/>
            <a:ext cx="414360" cy="7783530"/>
          </a:xfrm>
          <a:prstGeom prst="rect">
            <a:avLst/>
          </a:prstGeom>
        </p:spPr>
      </p:pic>
      <p:sp>
        <p:nvSpPr>
          <p:cNvPr id="15" name="Subtitle 2">
            <a:extLst>
              <a:ext uri="{FF2B5EF4-FFF2-40B4-BE49-F238E27FC236}">
                <a16:creationId xmlns:a16="http://schemas.microsoft.com/office/drawing/2014/main" id="{4C751560-CED2-3F97-C14B-E99C1916E02E}"/>
              </a:ext>
            </a:extLst>
          </p:cNvPr>
          <p:cNvSpPr txBox="1">
            <a:spLocks/>
          </p:cNvSpPr>
          <p:nvPr/>
        </p:nvSpPr>
        <p:spPr>
          <a:xfrm>
            <a:off x="716186" y="6126105"/>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r">
              <a:buNone/>
            </a:pPr>
            <a:r>
              <a:rPr lang="en-US" sz="1200" b="1" dirty="0">
                <a:latin typeface="Ubuntu" panose="020B0504030602030204" pitchFamily="34" charset="0"/>
              </a:rPr>
              <a:t>What is 1 way that you connect with your child?</a:t>
            </a:r>
          </a:p>
        </p:txBody>
      </p:sp>
      <p:sp>
        <p:nvSpPr>
          <p:cNvPr id="3" name="Title 1">
            <a:extLst>
              <a:ext uri="{FF2B5EF4-FFF2-40B4-BE49-F238E27FC236}">
                <a16:creationId xmlns:a16="http://schemas.microsoft.com/office/drawing/2014/main" id="{FD08DB73-371B-22D4-BC83-B17F82E6C431}"/>
              </a:ext>
            </a:extLst>
          </p:cNvPr>
          <p:cNvSpPr txBox="1">
            <a:spLocks/>
          </p:cNvSpPr>
          <p:nvPr/>
        </p:nvSpPr>
        <p:spPr>
          <a:xfrm>
            <a:off x="1928976" y="4370333"/>
            <a:ext cx="7066658"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300" dirty="0">
                <a:latin typeface="Ubuntu" panose="020B0504030602030204" pitchFamily="34" charset="0"/>
              </a:rPr>
              <a:t>Activity</a:t>
            </a:r>
            <a:br>
              <a:rPr lang="en-US" dirty="0">
                <a:latin typeface="Ubuntu" panose="020B0504030602030204" pitchFamily="34" charset="0"/>
              </a:rPr>
            </a:br>
            <a:r>
              <a:rPr lang="en-US" sz="2100" dirty="0">
                <a:latin typeface="Ubuntu" panose="020B0504030602030204" pitchFamily="34" charset="0"/>
              </a:rPr>
              <a:t>Connecting with your child.</a:t>
            </a:r>
            <a:endParaRPr lang="en-US" dirty="0">
              <a:latin typeface="Ubuntu" panose="020B0504030602030204" pitchFamily="34" charset="0"/>
            </a:endParaRPr>
          </a:p>
        </p:txBody>
      </p:sp>
      <p:pic>
        <p:nvPicPr>
          <p:cNvPr id="16" name="Picture 15">
            <a:extLst>
              <a:ext uri="{FF2B5EF4-FFF2-40B4-BE49-F238E27FC236}">
                <a16:creationId xmlns:a16="http://schemas.microsoft.com/office/drawing/2014/main" id="{E567383C-2294-B639-105E-23F99A127E9A}"/>
              </a:ext>
            </a:extLst>
          </p:cNvPr>
          <p:cNvPicPr>
            <a:picLocks noChangeAspect="1"/>
          </p:cNvPicPr>
          <p:nvPr/>
        </p:nvPicPr>
        <p:blipFill>
          <a:blip r:embed="rId2">
            <a:alphaModFix amt="5000"/>
          </a:blip>
          <a:stretch>
            <a:fillRect/>
          </a:stretch>
        </p:blipFill>
        <p:spPr>
          <a:xfrm rot="16200000" flipH="1">
            <a:off x="3684587" y="3677857"/>
            <a:ext cx="414360" cy="7783530"/>
          </a:xfrm>
          <a:prstGeom prst="rect">
            <a:avLst/>
          </a:prstGeom>
        </p:spPr>
      </p:pic>
      <p:sp>
        <p:nvSpPr>
          <p:cNvPr id="17" name="Subtitle 2">
            <a:extLst>
              <a:ext uri="{FF2B5EF4-FFF2-40B4-BE49-F238E27FC236}">
                <a16:creationId xmlns:a16="http://schemas.microsoft.com/office/drawing/2014/main" id="{962F97A8-CA2B-2B94-FC03-1F27C2F470B4}"/>
              </a:ext>
            </a:extLst>
          </p:cNvPr>
          <p:cNvSpPr txBox="1">
            <a:spLocks/>
          </p:cNvSpPr>
          <p:nvPr/>
        </p:nvSpPr>
        <p:spPr>
          <a:xfrm>
            <a:off x="716186" y="7421116"/>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r">
              <a:buNone/>
            </a:pPr>
            <a:r>
              <a:rPr lang="en-US" sz="1200" b="1" dirty="0">
                <a:latin typeface="Ubuntu" panose="020B0504030602030204" pitchFamily="34" charset="0"/>
              </a:rPr>
              <a:t>What is 1 thing you enjoy about these moments of connection?</a:t>
            </a:r>
          </a:p>
        </p:txBody>
      </p:sp>
      <p:grpSp>
        <p:nvGrpSpPr>
          <p:cNvPr id="42" name="Group 41">
            <a:extLst>
              <a:ext uri="{FF2B5EF4-FFF2-40B4-BE49-F238E27FC236}">
                <a16:creationId xmlns:a16="http://schemas.microsoft.com/office/drawing/2014/main" id="{215E58D5-B3A4-5BF9-5DDD-CD398B4AA7D3}"/>
              </a:ext>
            </a:extLst>
          </p:cNvPr>
          <p:cNvGrpSpPr/>
          <p:nvPr/>
        </p:nvGrpSpPr>
        <p:grpSpPr>
          <a:xfrm>
            <a:off x="6253635" y="5034912"/>
            <a:ext cx="1389617" cy="407298"/>
            <a:chOff x="6253635" y="5034912"/>
            <a:chExt cx="1389617" cy="407298"/>
          </a:xfrm>
        </p:grpSpPr>
        <p:sp>
          <p:nvSpPr>
            <p:cNvPr id="19" name="Terminator 9">
              <a:extLst>
                <a:ext uri="{FF2B5EF4-FFF2-40B4-BE49-F238E27FC236}">
                  <a16:creationId xmlns:a16="http://schemas.microsoft.com/office/drawing/2014/main" id="{E01962D3-5719-2A27-CBAB-9AD40F085857}"/>
                </a:ext>
              </a:extLst>
            </p:cNvPr>
            <p:cNvSpPr/>
            <p:nvPr/>
          </p:nvSpPr>
          <p:spPr>
            <a:xfrm>
              <a:off x="6530670" y="5058456"/>
              <a:ext cx="807739" cy="32941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A1133FE2-2612-255F-BF5E-C8156242B21D}"/>
                </a:ext>
              </a:extLst>
            </p:cNvPr>
            <p:cNvSpPr txBox="1">
              <a:spLocks/>
            </p:cNvSpPr>
            <p:nvPr/>
          </p:nvSpPr>
          <p:spPr>
            <a:xfrm>
              <a:off x="6253635" y="5034912"/>
              <a:ext cx="1389617" cy="40729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7</a:t>
              </a:r>
              <a:endParaRPr lang="en-US" sz="1400" dirty="0">
                <a:solidFill>
                  <a:schemeClr val="accent5"/>
                </a:solidFill>
                <a:latin typeface="Ubuntu" panose="020B0504030602030204" pitchFamily="34" charset="0"/>
              </a:endParaRPr>
            </a:p>
          </p:txBody>
        </p:sp>
      </p:grpSp>
      <p:graphicFrame>
        <p:nvGraphicFramePr>
          <p:cNvPr id="41" name="Table 40">
            <a:extLst>
              <a:ext uri="{FF2B5EF4-FFF2-40B4-BE49-F238E27FC236}">
                <a16:creationId xmlns:a16="http://schemas.microsoft.com/office/drawing/2014/main" id="{7903ECBA-806D-67B8-5908-EE46B5825CFA}"/>
              </a:ext>
            </a:extLst>
          </p:cNvPr>
          <p:cNvGraphicFramePr>
            <a:graphicFrameLocks noGrp="1"/>
          </p:cNvGraphicFramePr>
          <p:nvPr>
            <p:extLst>
              <p:ext uri="{D42A27DB-BD31-4B8C-83A1-F6EECF244321}">
                <p14:modId xmlns:p14="http://schemas.microsoft.com/office/powerpoint/2010/main" val="1981192252"/>
              </p:ext>
            </p:extLst>
          </p:nvPr>
        </p:nvGraphicFramePr>
        <p:xfrm>
          <a:off x="705742" y="311141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Tree>
    <p:extLst>
      <p:ext uri="{BB962C8B-B14F-4D97-AF65-F5344CB8AC3E}">
        <p14:creationId xmlns:p14="http://schemas.microsoft.com/office/powerpoint/2010/main" val="55874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939354C0-ACDC-D829-FA90-FBF82FDC3CF8}"/>
              </a:ext>
            </a:extLst>
          </p:cNvPr>
          <p:cNvSpPr txBox="1">
            <a:spLocks/>
          </p:cNvSpPr>
          <p:nvPr/>
        </p:nvSpPr>
        <p:spPr>
          <a:xfrm>
            <a:off x="272859" y="2230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600" dirty="0">
                <a:latin typeface="Ubuntu" panose="020B0504030602030204" pitchFamily="34" charset="0"/>
              </a:rPr>
              <a:t>Action Planning for</a:t>
            </a:r>
          </a:p>
          <a:p>
            <a:r>
              <a:rPr lang="en-US" sz="3600" dirty="0">
                <a:latin typeface="Ubuntu" panose="020B0504030602030204" pitchFamily="34" charset="0"/>
              </a:rPr>
              <a:t>Building Connections</a:t>
            </a:r>
            <a:endParaRPr lang="en-US" sz="3200" dirty="0">
              <a:latin typeface="Ubuntu" panose="020B0504030602030204" pitchFamily="34" charset="0"/>
            </a:endParaRPr>
          </a:p>
        </p:txBody>
      </p:sp>
      <p:graphicFrame>
        <p:nvGraphicFramePr>
          <p:cNvPr id="44" name="Table 43">
            <a:extLst>
              <a:ext uri="{FF2B5EF4-FFF2-40B4-BE49-F238E27FC236}">
                <a16:creationId xmlns:a16="http://schemas.microsoft.com/office/drawing/2014/main" id="{6FB49EC2-9EF4-D1E8-8600-EF6E60E2EFC4}"/>
              </a:ext>
            </a:extLst>
          </p:cNvPr>
          <p:cNvGraphicFramePr>
            <a:graphicFrameLocks noGrp="1"/>
          </p:cNvGraphicFramePr>
          <p:nvPr>
            <p:extLst>
              <p:ext uri="{D42A27DB-BD31-4B8C-83A1-F6EECF244321}">
                <p14:modId xmlns:p14="http://schemas.microsoft.com/office/powerpoint/2010/main" val="1653935015"/>
              </p:ext>
            </p:extLst>
          </p:nvPr>
        </p:nvGraphicFramePr>
        <p:xfrm>
          <a:off x="519024" y="1897611"/>
          <a:ext cx="6734352" cy="3287627"/>
        </p:xfrm>
        <a:graphic>
          <a:graphicData uri="http://schemas.openxmlformats.org/drawingml/2006/table">
            <a:tbl>
              <a:tblPr firstRow="1" bandRow="1">
                <a:tableStyleId>{5C22544A-7EE6-4342-B048-85BDC9FD1C3A}</a:tableStyleId>
              </a:tblPr>
              <a:tblGrid>
                <a:gridCol w="1683588">
                  <a:extLst>
                    <a:ext uri="{9D8B030D-6E8A-4147-A177-3AD203B41FA5}">
                      <a16:colId xmlns:a16="http://schemas.microsoft.com/office/drawing/2014/main" val="2742902312"/>
                    </a:ext>
                  </a:extLst>
                </a:gridCol>
                <a:gridCol w="1683588">
                  <a:extLst>
                    <a:ext uri="{9D8B030D-6E8A-4147-A177-3AD203B41FA5}">
                      <a16:colId xmlns:a16="http://schemas.microsoft.com/office/drawing/2014/main" val="3194773344"/>
                    </a:ext>
                  </a:extLst>
                </a:gridCol>
                <a:gridCol w="1683588">
                  <a:extLst>
                    <a:ext uri="{9D8B030D-6E8A-4147-A177-3AD203B41FA5}">
                      <a16:colId xmlns:a16="http://schemas.microsoft.com/office/drawing/2014/main" val="3030929469"/>
                    </a:ext>
                  </a:extLst>
                </a:gridCol>
                <a:gridCol w="1683588">
                  <a:extLst>
                    <a:ext uri="{9D8B030D-6E8A-4147-A177-3AD203B41FA5}">
                      <a16:colId xmlns:a16="http://schemas.microsoft.com/office/drawing/2014/main" val="2022242069"/>
                    </a:ext>
                  </a:extLst>
                </a:gridCol>
              </a:tblGrid>
              <a:tr h="1175363">
                <a:tc>
                  <a:txBody>
                    <a:bodyPr/>
                    <a:lstStyle/>
                    <a:p>
                      <a:pPr algn="l"/>
                      <a:r>
                        <a:rPr lang="en-US" sz="1600" b="1" dirty="0">
                          <a:solidFill>
                            <a:schemeClr val="tx1"/>
                          </a:solidFill>
                          <a:latin typeface="Ubuntu" panose="020B0504030602030204" pitchFamily="34" charset="0"/>
                        </a:rPr>
                        <a:t>When can I connect with my child or children</a:t>
                      </a:r>
                      <a:r>
                        <a:rPr lang="en-US" b="1" dirty="0">
                          <a:solidFill>
                            <a:schemeClr val="tx1"/>
                          </a:solidFill>
                          <a:latin typeface="Ubuntu" panose="020B05040306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09445"/>
                  </a:ext>
                </a:extLst>
              </a:tr>
              <a:tr h="308181">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b="1" dirty="0">
                          <a:solidFill>
                            <a:schemeClr val="tx1"/>
                          </a:solidFill>
                        </a:rPr>
                        <a:t>Action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b="1" dirty="0">
                          <a:solidFill>
                            <a:schemeClr val="tx1"/>
                          </a:solidFill>
                        </a:rPr>
                        <a:t>Action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b="1" dirty="0">
                          <a:solidFill>
                            <a:schemeClr val="tx1"/>
                          </a:solidFill>
                        </a:rPr>
                        <a:t>Action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102206"/>
                  </a:ext>
                </a:extLst>
              </a:tr>
              <a:tr h="115814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Ubuntu" panose="020B0504030602030204" pitchFamily="34" charset="0"/>
                        </a:rPr>
                        <a:t>What is something I can do to connect with my child or children?</a:t>
                      </a:r>
                    </a:p>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4549274"/>
                  </a:ext>
                </a:extLst>
              </a:tr>
            </a:tbl>
          </a:graphicData>
        </a:graphic>
      </p:graphicFrame>
      <p:sp>
        <p:nvSpPr>
          <p:cNvPr id="45" name="TextBox 44">
            <a:extLst>
              <a:ext uri="{FF2B5EF4-FFF2-40B4-BE49-F238E27FC236}">
                <a16:creationId xmlns:a16="http://schemas.microsoft.com/office/drawing/2014/main" id="{E982B351-F8D7-2EDA-27C7-161B0DA56615}"/>
              </a:ext>
            </a:extLst>
          </p:cNvPr>
          <p:cNvSpPr txBox="1"/>
          <p:nvPr/>
        </p:nvSpPr>
        <p:spPr>
          <a:xfrm>
            <a:off x="308831" y="1520648"/>
            <a:ext cx="7190710" cy="276999"/>
          </a:xfrm>
          <a:prstGeom prst="rect">
            <a:avLst/>
          </a:prstGeom>
          <a:noFill/>
        </p:spPr>
        <p:txBody>
          <a:bodyPr wrap="square">
            <a:spAutoFit/>
          </a:bodyPr>
          <a:lstStyle/>
          <a:p>
            <a:r>
              <a:rPr lang="en-US" sz="1200" dirty="0">
                <a:latin typeface="Ubuntu" panose="020B0504030602030204" pitchFamily="34" charset="0"/>
              </a:rPr>
              <a:t>Instructions: Use the chart below to plan moments of connection with your child/children.</a:t>
            </a:r>
          </a:p>
        </p:txBody>
      </p:sp>
      <p:sp>
        <p:nvSpPr>
          <p:cNvPr id="46" name="Terminator 45">
            <a:extLst>
              <a:ext uri="{FF2B5EF4-FFF2-40B4-BE49-F238E27FC236}">
                <a16:creationId xmlns:a16="http://schemas.microsoft.com/office/drawing/2014/main" id="{21A46248-3141-BAE8-0DCC-74176BAF9236}"/>
              </a:ext>
            </a:extLst>
          </p:cNvPr>
          <p:cNvSpPr/>
          <p:nvPr/>
        </p:nvSpPr>
        <p:spPr>
          <a:xfrm>
            <a:off x="5301865" y="703302"/>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4E623CCB-0073-4996-1FA8-C0084ECE7790}"/>
              </a:ext>
            </a:extLst>
          </p:cNvPr>
          <p:cNvSpPr txBox="1">
            <a:spLocks/>
          </p:cNvSpPr>
          <p:nvPr/>
        </p:nvSpPr>
        <p:spPr>
          <a:xfrm>
            <a:off x="5010925" y="364163"/>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13</a:t>
            </a:r>
            <a:endParaRPr lang="en-US" sz="1400" dirty="0">
              <a:solidFill>
                <a:schemeClr val="accent5"/>
              </a:solidFill>
              <a:latin typeface="Ubuntu" panose="020B0504030602030204" pitchFamily="34" charset="0"/>
            </a:endParaRPr>
          </a:p>
        </p:txBody>
      </p:sp>
      <p:sp>
        <p:nvSpPr>
          <p:cNvPr id="2" name="Title 1">
            <a:extLst>
              <a:ext uri="{FF2B5EF4-FFF2-40B4-BE49-F238E27FC236}">
                <a16:creationId xmlns:a16="http://schemas.microsoft.com/office/drawing/2014/main" id="{A5EAF8D3-10B4-B1B6-626B-2BB4C5F19E66}"/>
              </a:ext>
            </a:extLst>
          </p:cNvPr>
          <p:cNvSpPr txBox="1">
            <a:spLocks/>
          </p:cNvSpPr>
          <p:nvPr/>
        </p:nvSpPr>
        <p:spPr>
          <a:xfrm>
            <a:off x="1404478" y="5251381"/>
            <a:ext cx="6367922" cy="1041274"/>
          </a:xfrm>
          <a:prstGeom prst="rect">
            <a:avLst/>
          </a:prstGeom>
          <a:solidFill>
            <a:srgbClr val="FFD200"/>
          </a:solidFill>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endParaRPr lang="en-US" sz="3200" dirty="0">
              <a:solidFill>
                <a:schemeClr val="bg1"/>
              </a:solidFill>
              <a:latin typeface="Ubuntu" panose="020B0504030602030204" pitchFamily="34" charset="0"/>
            </a:endParaRPr>
          </a:p>
        </p:txBody>
      </p:sp>
      <p:sp>
        <p:nvSpPr>
          <p:cNvPr id="3" name="Title 1">
            <a:extLst>
              <a:ext uri="{FF2B5EF4-FFF2-40B4-BE49-F238E27FC236}">
                <a16:creationId xmlns:a16="http://schemas.microsoft.com/office/drawing/2014/main" id="{7D558AB5-C593-2968-304D-630C5411CDD8}"/>
              </a:ext>
            </a:extLst>
          </p:cNvPr>
          <p:cNvSpPr txBox="1">
            <a:spLocks/>
          </p:cNvSpPr>
          <p:nvPr/>
        </p:nvSpPr>
        <p:spPr>
          <a:xfrm>
            <a:off x="1477596" y="4926174"/>
            <a:ext cx="7066658"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300" dirty="0">
                <a:latin typeface="Ubuntu" panose="020B0504030602030204" pitchFamily="34" charset="0"/>
              </a:rPr>
              <a:t>Activity</a:t>
            </a:r>
            <a:br>
              <a:rPr lang="en-US" dirty="0">
                <a:latin typeface="Ubuntu" panose="020B0504030602030204" pitchFamily="34" charset="0"/>
              </a:rPr>
            </a:br>
            <a:r>
              <a:rPr lang="en-US" sz="2100" dirty="0">
                <a:latin typeface="Ubuntu" panose="020B0504030602030204" pitchFamily="34" charset="0"/>
              </a:rPr>
              <a:t>Connecting with your child.</a:t>
            </a:r>
            <a:endParaRPr lang="en-US" dirty="0">
              <a:latin typeface="Ubuntu" panose="020B0504030602030204" pitchFamily="34" charset="0"/>
            </a:endParaRPr>
          </a:p>
        </p:txBody>
      </p:sp>
      <p:sp>
        <p:nvSpPr>
          <p:cNvPr id="5" name="Terminator 9">
            <a:extLst>
              <a:ext uri="{FF2B5EF4-FFF2-40B4-BE49-F238E27FC236}">
                <a16:creationId xmlns:a16="http://schemas.microsoft.com/office/drawing/2014/main" id="{D1A1E94A-E444-E6F3-E3FF-3E023CA62CC5}"/>
              </a:ext>
            </a:extLst>
          </p:cNvPr>
          <p:cNvSpPr/>
          <p:nvPr/>
        </p:nvSpPr>
        <p:spPr>
          <a:xfrm>
            <a:off x="5626808" y="5492278"/>
            <a:ext cx="807739" cy="329419"/>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2A856B19-45D8-466F-7990-EBB5BC7F9BF9}"/>
              </a:ext>
            </a:extLst>
          </p:cNvPr>
          <p:cNvSpPr txBox="1">
            <a:spLocks/>
          </p:cNvSpPr>
          <p:nvPr/>
        </p:nvSpPr>
        <p:spPr>
          <a:xfrm>
            <a:off x="5356538" y="5433152"/>
            <a:ext cx="1389617" cy="40729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21</a:t>
            </a:r>
            <a:endParaRPr lang="en-US" sz="1400" dirty="0">
              <a:solidFill>
                <a:schemeClr val="accent5"/>
              </a:solidFill>
              <a:latin typeface="Ubuntu" panose="020B0504030602030204" pitchFamily="34" charset="0"/>
            </a:endParaRPr>
          </a:p>
        </p:txBody>
      </p:sp>
      <p:graphicFrame>
        <p:nvGraphicFramePr>
          <p:cNvPr id="8" name="Table 7">
            <a:extLst>
              <a:ext uri="{FF2B5EF4-FFF2-40B4-BE49-F238E27FC236}">
                <a16:creationId xmlns:a16="http://schemas.microsoft.com/office/drawing/2014/main" id="{D513F2B7-0E74-1941-D45B-ACB1C55AD7F0}"/>
              </a:ext>
            </a:extLst>
          </p:cNvPr>
          <p:cNvGraphicFramePr>
            <a:graphicFrameLocks noGrp="1"/>
          </p:cNvGraphicFramePr>
          <p:nvPr>
            <p:extLst>
              <p:ext uri="{D42A27DB-BD31-4B8C-83A1-F6EECF244321}">
                <p14:modId xmlns:p14="http://schemas.microsoft.com/office/powerpoint/2010/main" val="3377994504"/>
              </p:ext>
            </p:extLst>
          </p:nvPr>
        </p:nvGraphicFramePr>
        <p:xfrm>
          <a:off x="2491669" y="6381991"/>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FFF59EC6-EFA7-AE89-95B5-6DA9BEB2407D}"/>
              </a:ext>
            </a:extLst>
          </p:cNvPr>
          <p:cNvGraphicFramePr>
            <a:graphicFrameLocks noGrp="1"/>
          </p:cNvGraphicFramePr>
          <p:nvPr>
            <p:extLst>
              <p:ext uri="{D42A27DB-BD31-4B8C-83A1-F6EECF244321}">
                <p14:modId xmlns:p14="http://schemas.microsoft.com/office/powerpoint/2010/main" val="3537136127"/>
              </p:ext>
            </p:extLst>
          </p:nvPr>
        </p:nvGraphicFramePr>
        <p:xfrm>
          <a:off x="2491669" y="6715277"/>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b="1"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0" name="Table 9">
            <a:extLst>
              <a:ext uri="{FF2B5EF4-FFF2-40B4-BE49-F238E27FC236}">
                <a16:creationId xmlns:a16="http://schemas.microsoft.com/office/drawing/2014/main" id="{844A8DC3-3113-292E-429A-4DA52899D94F}"/>
              </a:ext>
            </a:extLst>
          </p:cNvPr>
          <p:cNvGraphicFramePr>
            <a:graphicFrameLocks noGrp="1"/>
          </p:cNvGraphicFramePr>
          <p:nvPr>
            <p:extLst>
              <p:ext uri="{D42A27DB-BD31-4B8C-83A1-F6EECF244321}">
                <p14:modId xmlns:p14="http://schemas.microsoft.com/office/powerpoint/2010/main" val="3287527815"/>
              </p:ext>
            </p:extLst>
          </p:nvPr>
        </p:nvGraphicFramePr>
        <p:xfrm>
          <a:off x="2491669" y="7065655"/>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930FEADE-4C0E-7A75-C62F-F6B1EDDAF320}"/>
              </a:ext>
            </a:extLst>
          </p:cNvPr>
          <p:cNvGraphicFramePr>
            <a:graphicFrameLocks noGrp="1"/>
          </p:cNvGraphicFramePr>
          <p:nvPr>
            <p:extLst>
              <p:ext uri="{D42A27DB-BD31-4B8C-83A1-F6EECF244321}">
                <p14:modId xmlns:p14="http://schemas.microsoft.com/office/powerpoint/2010/main" val="1835470566"/>
              </p:ext>
            </p:extLst>
          </p:nvPr>
        </p:nvGraphicFramePr>
        <p:xfrm>
          <a:off x="3276638" y="7725487"/>
          <a:ext cx="4278409" cy="324612"/>
        </p:xfrm>
        <a:graphic>
          <a:graphicData uri="http://schemas.openxmlformats.org/drawingml/2006/table">
            <a:tbl>
              <a:tblPr firstRow="1" bandRow="1">
                <a:tableStyleId>{5940675A-B579-460E-94D1-54222C63F5DA}</a:tableStyleId>
              </a:tblPr>
              <a:tblGrid>
                <a:gridCol w="427840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B63DBEC5-91D0-965D-E8AB-6DB6D24A2C9F}"/>
              </a:ext>
            </a:extLst>
          </p:cNvPr>
          <p:cNvGraphicFramePr>
            <a:graphicFrameLocks noGrp="1"/>
          </p:cNvGraphicFramePr>
          <p:nvPr>
            <p:extLst>
              <p:ext uri="{D42A27DB-BD31-4B8C-83A1-F6EECF244321}">
                <p14:modId xmlns:p14="http://schemas.microsoft.com/office/powerpoint/2010/main" val="3779115461"/>
              </p:ext>
            </p:extLst>
          </p:nvPr>
        </p:nvGraphicFramePr>
        <p:xfrm>
          <a:off x="3274873" y="8086806"/>
          <a:ext cx="4280174" cy="324612"/>
        </p:xfrm>
        <a:graphic>
          <a:graphicData uri="http://schemas.openxmlformats.org/drawingml/2006/table">
            <a:tbl>
              <a:tblPr firstRow="1" bandRow="1">
                <a:tableStyleId>{5940675A-B579-460E-94D1-54222C63F5DA}</a:tableStyleId>
              </a:tblPr>
              <a:tblGrid>
                <a:gridCol w="4280174">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1B75B3EF-BEFF-C5F7-1680-49E52EDDE036}"/>
              </a:ext>
            </a:extLst>
          </p:cNvPr>
          <p:cNvGraphicFramePr>
            <a:graphicFrameLocks noGrp="1"/>
          </p:cNvGraphicFramePr>
          <p:nvPr>
            <p:extLst>
              <p:ext uri="{D42A27DB-BD31-4B8C-83A1-F6EECF244321}">
                <p14:modId xmlns:p14="http://schemas.microsoft.com/office/powerpoint/2010/main" val="1206912370"/>
              </p:ext>
            </p:extLst>
          </p:nvPr>
        </p:nvGraphicFramePr>
        <p:xfrm>
          <a:off x="2491669" y="8635024"/>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B1DAE70B-A777-D3B0-9C93-7E81D06490C3}"/>
              </a:ext>
            </a:extLst>
          </p:cNvPr>
          <p:cNvGraphicFramePr>
            <a:graphicFrameLocks noGrp="1"/>
          </p:cNvGraphicFramePr>
          <p:nvPr>
            <p:extLst>
              <p:ext uri="{D42A27DB-BD31-4B8C-83A1-F6EECF244321}">
                <p14:modId xmlns:p14="http://schemas.microsoft.com/office/powerpoint/2010/main" val="2149603707"/>
              </p:ext>
            </p:extLst>
          </p:nvPr>
        </p:nvGraphicFramePr>
        <p:xfrm>
          <a:off x="2491669" y="8968310"/>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A50BDC49-9537-6B0F-FFC7-79030F8A04BA}"/>
              </a:ext>
            </a:extLst>
          </p:cNvPr>
          <p:cNvGraphicFramePr>
            <a:graphicFrameLocks noGrp="1"/>
          </p:cNvGraphicFramePr>
          <p:nvPr>
            <p:extLst>
              <p:ext uri="{D42A27DB-BD31-4B8C-83A1-F6EECF244321}">
                <p14:modId xmlns:p14="http://schemas.microsoft.com/office/powerpoint/2010/main" val="2257949984"/>
              </p:ext>
            </p:extLst>
          </p:nvPr>
        </p:nvGraphicFramePr>
        <p:xfrm>
          <a:off x="2491669" y="9318688"/>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18" name="TextBox 17">
            <a:extLst>
              <a:ext uri="{FF2B5EF4-FFF2-40B4-BE49-F238E27FC236}">
                <a16:creationId xmlns:a16="http://schemas.microsoft.com/office/drawing/2014/main" id="{E4B08C34-1C80-4C81-E680-32D300AF108A}"/>
              </a:ext>
            </a:extLst>
          </p:cNvPr>
          <p:cNvSpPr txBox="1"/>
          <p:nvPr/>
        </p:nvSpPr>
        <p:spPr>
          <a:xfrm>
            <a:off x="119548" y="6401136"/>
            <a:ext cx="2299003" cy="1200329"/>
          </a:xfrm>
          <a:prstGeom prst="rect">
            <a:avLst/>
          </a:prstGeom>
          <a:noFill/>
          <a:ln>
            <a:solidFill>
              <a:srgbClr val="D7A800"/>
            </a:solidFill>
          </a:ln>
        </p:spPr>
        <p:txBody>
          <a:bodyPr wrap="square" rtlCol="0">
            <a:spAutoFit/>
          </a:bodyPr>
          <a:lstStyle/>
          <a:p>
            <a:r>
              <a:rPr lang="en-US" dirty="0"/>
              <a:t>1. How do you/others show care for children in your community?</a:t>
            </a:r>
          </a:p>
        </p:txBody>
      </p:sp>
      <p:sp>
        <p:nvSpPr>
          <p:cNvPr id="22" name="TextBox 21">
            <a:extLst>
              <a:ext uri="{FF2B5EF4-FFF2-40B4-BE49-F238E27FC236}">
                <a16:creationId xmlns:a16="http://schemas.microsoft.com/office/drawing/2014/main" id="{E7D6DB96-9C25-E8D2-0873-E61B05AB7E9D}"/>
              </a:ext>
            </a:extLst>
          </p:cNvPr>
          <p:cNvSpPr txBox="1"/>
          <p:nvPr/>
        </p:nvSpPr>
        <p:spPr>
          <a:xfrm>
            <a:off x="119548" y="7870708"/>
            <a:ext cx="2934281" cy="646331"/>
          </a:xfrm>
          <a:prstGeom prst="rect">
            <a:avLst/>
          </a:prstGeom>
          <a:noFill/>
          <a:ln>
            <a:solidFill>
              <a:srgbClr val="D7A800"/>
            </a:solidFill>
          </a:ln>
        </p:spPr>
        <p:txBody>
          <a:bodyPr wrap="square" rtlCol="0">
            <a:spAutoFit/>
          </a:bodyPr>
          <a:lstStyle/>
          <a:p>
            <a:r>
              <a:rPr lang="en-US" dirty="0"/>
              <a:t>2. What are some examples of you/other showing care?</a:t>
            </a:r>
          </a:p>
        </p:txBody>
      </p:sp>
      <p:sp>
        <p:nvSpPr>
          <p:cNvPr id="23" name="TextBox 22">
            <a:extLst>
              <a:ext uri="{FF2B5EF4-FFF2-40B4-BE49-F238E27FC236}">
                <a16:creationId xmlns:a16="http://schemas.microsoft.com/office/drawing/2014/main" id="{94255AC9-59F3-86E6-9BB1-24102CDD3FC0}"/>
              </a:ext>
            </a:extLst>
          </p:cNvPr>
          <p:cNvSpPr txBox="1"/>
          <p:nvPr/>
        </p:nvSpPr>
        <p:spPr>
          <a:xfrm>
            <a:off x="137161" y="8721843"/>
            <a:ext cx="2299002" cy="1200329"/>
          </a:xfrm>
          <a:prstGeom prst="rect">
            <a:avLst/>
          </a:prstGeom>
          <a:noFill/>
          <a:ln>
            <a:solidFill>
              <a:srgbClr val="D7A800"/>
            </a:solidFill>
          </a:ln>
        </p:spPr>
        <p:txBody>
          <a:bodyPr wrap="square" rtlCol="0">
            <a:spAutoFit/>
          </a:bodyPr>
          <a:lstStyle/>
          <a:p>
            <a:r>
              <a:rPr lang="en-US" dirty="0"/>
              <a:t>3. Can you think of 1 example of showing care that is non-verbal?</a:t>
            </a:r>
          </a:p>
        </p:txBody>
      </p:sp>
    </p:spTree>
    <p:extLst>
      <p:ext uri="{BB962C8B-B14F-4D97-AF65-F5344CB8AC3E}">
        <p14:creationId xmlns:p14="http://schemas.microsoft.com/office/powerpoint/2010/main" val="258697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ubtitle 2">
            <a:extLst>
              <a:ext uri="{FF2B5EF4-FFF2-40B4-BE49-F238E27FC236}">
                <a16:creationId xmlns:a16="http://schemas.microsoft.com/office/drawing/2014/main" id="{599971BC-7D5B-0611-7F82-85A23620D8D8}"/>
              </a:ext>
            </a:extLst>
          </p:cNvPr>
          <p:cNvSpPr txBox="1">
            <a:spLocks/>
          </p:cNvSpPr>
          <p:nvPr/>
        </p:nvSpPr>
        <p:spPr>
          <a:xfrm>
            <a:off x="506848" y="1621056"/>
            <a:ext cx="6703694" cy="802868"/>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200" b="1" dirty="0">
                <a:latin typeface="Ubuntu" panose="020B0504030602030204" pitchFamily="34" charset="0"/>
              </a:rPr>
              <a:t>Instructions: </a:t>
            </a:r>
            <a:endParaRPr lang="en-US" sz="1200" dirty="0">
              <a:latin typeface="Ubuntu" panose="020B0504030602030204" pitchFamily="34" charset="0"/>
            </a:endParaRPr>
          </a:p>
          <a:p>
            <a:pPr lvl="0"/>
            <a:r>
              <a:rPr lang="en-US" sz="1200" dirty="0">
                <a:latin typeface="Ubuntu" panose="020B0504030602030204" pitchFamily="34" charset="0"/>
              </a:rPr>
              <a:t>Identify 1 self care strategy to try the next month to “nourish your tree”. Answer the following questions.</a:t>
            </a:r>
          </a:p>
        </p:txBody>
      </p:sp>
      <p:sp>
        <p:nvSpPr>
          <p:cNvPr id="64" name="Title 1">
            <a:extLst>
              <a:ext uri="{FF2B5EF4-FFF2-40B4-BE49-F238E27FC236}">
                <a16:creationId xmlns:a16="http://schemas.microsoft.com/office/drawing/2014/main" id="{939354C0-ACDC-D829-FA90-FBF82FDC3CF8}"/>
              </a:ext>
            </a:extLst>
          </p:cNvPr>
          <p:cNvSpPr txBox="1">
            <a:spLocks/>
          </p:cNvSpPr>
          <p:nvPr/>
        </p:nvSpPr>
        <p:spPr>
          <a:xfrm>
            <a:off x="-11128" y="545280"/>
            <a:ext cx="6897999" cy="934909"/>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200" dirty="0">
                <a:latin typeface="Ubuntu" panose="020B0504030602030204" pitchFamily="34" charset="0"/>
              </a:rPr>
              <a:t>Reflection: </a:t>
            </a:r>
          </a:p>
          <a:p>
            <a:r>
              <a:rPr lang="en-US" sz="3200" dirty="0">
                <a:latin typeface="Ubuntu" panose="020B0504030602030204" pitchFamily="34" charset="0"/>
              </a:rPr>
              <a:t>Nourishing Your Tree</a:t>
            </a:r>
            <a:br>
              <a:rPr lang="en-US" sz="3200" dirty="0">
                <a:latin typeface="Ubuntu" panose="020B0504030602030204" pitchFamily="34" charset="0"/>
              </a:rPr>
            </a:br>
            <a:endParaRPr lang="en-US" sz="3200" dirty="0">
              <a:latin typeface="Ubuntu" panose="020B0504030602030204" pitchFamily="34" charset="0"/>
            </a:endParaRPr>
          </a:p>
        </p:txBody>
      </p:sp>
      <p:sp>
        <p:nvSpPr>
          <p:cNvPr id="110" name="Terminator 109">
            <a:extLst>
              <a:ext uri="{FF2B5EF4-FFF2-40B4-BE49-F238E27FC236}">
                <a16:creationId xmlns:a16="http://schemas.microsoft.com/office/drawing/2014/main" id="{2FA3B3B5-8370-89C5-2EB3-7E9E11F39466}"/>
              </a:ext>
            </a:extLst>
          </p:cNvPr>
          <p:cNvSpPr/>
          <p:nvPr/>
        </p:nvSpPr>
        <p:spPr>
          <a:xfrm>
            <a:off x="3653720" y="461293"/>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itle 1">
            <a:extLst>
              <a:ext uri="{FF2B5EF4-FFF2-40B4-BE49-F238E27FC236}">
                <a16:creationId xmlns:a16="http://schemas.microsoft.com/office/drawing/2014/main" id="{84AA730B-EB30-39A4-3BB0-17261FF2DE1B}"/>
              </a:ext>
            </a:extLst>
          </p:cNvPr>
          <p:cNvSpPr txBox="1">
            <a:spLocks/>
          </p:cNvSpPr>
          <p:nvPr/>
        </p:nvSpPr>
        <p:spPr>
          <a:xfrm>
            <a:off x="3362780" y="133503"/>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24</a:t>
            </a:r>
            <a:endParaRPr lang="en-US" sz="1400" dirty="0">
              <a:solidFill>
                <a:schemeClr val="accent5"/>
              </a:solidFill>
              <a:latin typeface="Ubuntu" panose="020B0504030602030204" pitchFamily="34" charset="0"/>
            </a:endParaRPr>
          </a:p>
        </p:txBody>
      </p:sp>
      <p:pic>
        <p:nvPicPr>
          <p:cNvPr id="2" name="Picture 1">
            <a:extLst>
              <a:ext uri="{FF2B5EF4-FFF2-40B4-BE49-F238E27FC236}">
                <a16:creationId xmlns:a16="http://schemas.microsoft.com/office/drawing/2014/main" id="{8377E98B-9A4A-29B0-E61D-B575102C8286}"/>
              </a:ext>
            </a:extLst>
          </p:cNvPr>
          <p:cNvPicPr>
            <a:picLocks noChangeAspect="1"/>
          </p:cNvPicPr>
          <p:nvPr/>
        </p:nvPicPr>
        <p:blipFill>
          <a:blip r:embed="rId2">
            <a:alphaModFix amt="5000"/>
          </a:blip>
          <a:stretch>
            <a:fillRect/>
          </a:stretch>
        </p:blipFill>
        <p:spPr>
          <a:xfrm rot="16200000" flipH="1">
            <a:off x="3684585" y="-1183217"/>
            <a:ext cx="414360" cy="7783530"/>
          </a:xfrm>
          <a:prstGeom prst="rect">
            <a:avLst/>
          </a:prstGeom>
        </p:spPr>
      </p:pic>
      <p:sp>
        <p:nvSpPr>
          <p:cNvPr id="9" name="Subtitle 2">
            <a:extLst>
              <a:ext uri="{FF2B5EF4-FFF2-40B4-BE49-F238E27FC236}">
                <a16:creationId xmlns:a16="http://schemas.microsoft.com/office/drawing/2014/main" id="{8CF5BA4B-8BE5-0544-46DD-FB6CC6F46B74}"/>
              </a:ext>
            </a:extLst>
          </p:cNvPr>
          <p:cNvSpPr txBox="1">
            <a:spLocks/>
          </p:cNvSpPr>
          <p:nvPr/>
        </p:nvSpPr>
        <p:spPr>
          <a:xfrm>
            <a:off x="27553" y="2527134"/>
            <a:ext cx="7717294" cy="362425"/>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What will you do?</a:t>
            </a:r>
          </a:p>
        </p:txBody>
      </p:sp>
      <p:pic>
        <p:nvPicPr>
          <p:cNvPr id="6" name="Picture 5">
            <a:extLst>
              <a:ext uri="{FF2B5EF4-FFF2-40B4-BE49-F238E27FC236}">
                <a16:creationId xmlns:a16="http://schemas.microsoft.com/office/drawing/2014/main" id="{34D74518-82BF-3306-C324-0C398FE92D32}"/>
              </a:ext>
            </a:extLst>
          </p:cNvPr>
          <p:cNvPicPr>
            <a:picLocks noChangeAspect="1"/>
          </p:cNvPicPr>
          <p:nvPr/>
        </p:nvPicPr>
        <p:blipFill>
          <a:blip r:embed="rId2">
            <a:alphaModFix amt="5000"/>
          </a:blip>
          <a:stretch>
            <a:fillRect/>
          </a:stretch>
        </p:blipFill>
        <p:spPr>
          <a:xfrm rot="16200000" flipH="1">
            <a:off x="3712138" y="655362"/>
            <a:ext cx="414360" cy="7783530"/>
          </a:xfrm>
          <a:prstGeom prst="rect">
            <a:avLst/>
          </a:prstGeom>
        </p:spPr>
      </p:pic>
      <p:sp>
        <p:nvSpPr>
          <p:cNvPr id="10" name="Subtitle 2">
            <a:extLst>
              <a:ext uri="{FF2B5EF4-FFF2-40B4-BE49-F238E27FC236}">
                <a16:creationId xmlns:a16="http://schemas.microsoft.com/office/drawing/2014/main" id="{69A4F177-E54B-6A96-D2C2-181541E85998}"/>
              </a:ext>
            </a:extLst>
          </p:cNvPr>
          <p:cNvSpPr txBox="1">
            <a:spLocks/>
          </p:cNvSpPr>
          <p:nvPr/>
        </p:nvSpPr>
        <p:spPr>
          <a:xfrm>
            <a:off x="27553" y="4401305"/>
            <a:ext cx="7717294" cy="370094"/>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When will you do it?</a:t>
            </a:r>
          </a:p>
        </p:txBody>
      </p:sp>
      <p:pic>
        <p:nvPicPr>
          <p:cNvPr id="7" name="Picture 6">
            <a:extLst>
              <a:ext uri="{FF2B5EF4-FFF2-40B4-BE49-F238E27FC236}">
                <a16:creationId xmlns:a16="http://schemas.microsoft.com/office/drawing/2014/main" id="{9B538F3F-FFCB-2E5B-8392-EA668F400E4F}"/>
              </a:ext>
            </a:extLst>
          </p:cNvPr>
          <p:cNvPicPr>
            <a:picLocks noChangeAspect="1"/>
          </p:cNvPicPr>
          <p:nvPr/>
        </p:nvPicPr>
        <p:blipFill>
          <a:blip r:embed="rId2">
            <a:alphaModFix amt="5000"/>
          </a:blip>
          <a:stretch>
            <a:fillRect/>
          </a:stretch>
        </p:blipFill>
        <p:spPr>
          <a:xfrm rot="16200000" flipH="1">
            <a:off x="3651515" y="2654001"/>
            <a:ext cx="414360" cy="7783530"/>
          </a:xfrm>
          <a:prstGeom prst="rect">
            <a:avLst/>
          </a:prstGeom>
        </p:spPr>
      </p:pic>
      <p:sp>
        <p:nvSpPr>
          <p:cNvPr id="11" name="Subtitle 2">
            <a:extLst>
              <a:ext uri="{FF2B5EF4-FFF2-40B4-BE49-F238E27FC236}">
                <a16:creationId xmlns:a16="http://schemas.microsoft.com/office/drawing/2014/main" id="{D2B3D308-26DC-AE9B-FBAF-D0B3A230CCE2}"/>
              </a:ext>
            </a:extLst>
          </p:cNvPr>
          <p:cNvSpPr txBox="1">
            <a:spLocks/>
          </p:cNvSpPr>
          <p:nvPr/>
        </p:nvSpPr>
        <p:spPr>
          <a:xfrm>
            <a:off x="21939" y="6380061"/>
            <a:ext cx="7722908" cy="308903"/>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How will you make yourself available for it?</a:t>
            </a:r>
          </a:p>
        </p:txBody>
      </p:sp>
      <p:graphicFrame>
        <p:nvGraphicFramePr>
          <p:cNvPr id="13" name="Table 12">
            <a:extLst>
              <a:ext uri="{FF2B5EF4-FFF2-40B4-BE49-F238E27FC236}">
                <a16:creationId xmlns:a16="http://schemas.microsoft.com/office/drawing/2014/main" id="{D14E11B8-65A1-ED37-84E3-2FD17115FD6B}"/>
              </a:ext>
            </a:extLst>
          </p:cNvPr>
          <p:cNvGraphicFramePr>
            <a:graphicFrameLocks noGrp="1"/>
          </p:cNvGraphicFramePr>
          <p:nvPr>
            <p:extLst>
              <p:ext uri="{D42A27DB-BD31-4B8C-83A1-F6EECF244321}">
                <p14:modId xmlns:p14="http://schemas.microsoft.com/office/powerpoint/2010/main" val="3484439161"/>
              </p:ext>
            </p:extLst>
          </p:nvPr>
        </p:nvGraphicFramePr>
        <p:xfrm>
          <a:off x="436373" y="2984509"/>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EC15298C-9F63-A659-59CD-428617191A31}"/>
              </a:ext>
            </a:extLst>
          </p:cNvPr>
          <p:cNvGraphicFramePr>
            <a:graphicFrameLocks noGrp="1"/>
          </p:cNvGraphicFramePr>
          <p:nvPr>
            <p:extLst>
              <p:ext uri="{D42A27DB-BD31-4B8C-83A1-F6EECF244321}">
                <p14:modId xmlns:p14="http://schemas.microsoft.com/office/powerpoint/2010/main" val="3275698203"/>
              </p:ext>
            </p:extLst>
          </p:nvPr>
        </p:nvGraphicFramePr>
        <p:xfrm>
          <a:off x="436373" y="3317795"/>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8CC05EDE-BD23-AABA-A3AC-BA81A44F9B14}"/>
              </a:ext>
            </a:extLst>
          </p:cNvPr>
          <p:cNvGraphicFramePr>
            <a:graphicFrameLocks noGrp="1"/>
          </p:cNvGraphicFramePr>
          <p:nvPr>
            <p:extLst>
              <p:ext uri="{D42A27DB-BD31-4B8C-83A1-F6EECF244321}">
                <p14:modId xmlns:p14="http://schemas.microsoft.com/office/powerpoint/2010/main" val="1563745739"/>
              </p:ext>
            </p:extLst>
          </p:nvPr>
        </p:nvGraphicFramePr>
        <p:xfrm>
          <a:off x="436373" y="3668173"/>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5A5B69B4-6082-A385-5C0D-101212A63B4E}"/>
              </a:ext>
            </a:extLst>
          </p:cNvPr>
          <p:cNvGraphicFramePr>
            <a:graphicFrameLocks noGrp="1"/>
          </p:cNvGraphicFramePr>
          <p:nvPr>
            <p:extLst>
              <p:ext uri="{D42A27DB-BD31-4B8C-83A1-F6EECF244321}">
                <p14:modId xmlns:p14="http://schemas.microsoft.com/office/powerpoint/2010/main" val="4257306904"/>
              </p:ext>
            </p:extLst>
          </p:nvPr>
        </p:nvGraphicFramePr>
        <p:xfrm>
          <a:off x="436373" y="4902074"/>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2EE43256-F067-4AF6-6BA9-CF71D56332A2}"/>
              </a:ext>
            </a:extLst>
          </p:cNvPr>
          <p:cNvGraphicFramePr>
            <a:graphicFrameLocks noGrp="1"/>
          </p:cNvGraphicFramePr>
          <p:nvPr>
            <p:extLst>
              <p:ext uri="{D42A27DB-BD31-4B8C-83A1-F6EECF244321}">
                <p14:modId xmlns:p14="http://schemas.microsoft.com/office/powerpoint/2010/main" val="2800573068"/>
              </p:ext>
            </p:extLst>
          </p:nvPr>
        </p:nvGraphicFramePr>
        <p:xfrm>
          <a:off x="436373" y="5235360"/>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84FC7142-D652-747F-8976-75C06125E72F}"/>
              </a:ext>
            </a:extLst>
          </p:cNvPr>
          <p:cNvGraphicFramePr>
            <a:graphicFrameLocks noGrp="1"/>
          </p:cNvGraphicFramePr>
          <p:nvPr>
            <p:extLst>
              <p:ext uri="{D42A27DB-BD31-4B8C-83A1-F6EECF244321}">
                <p14:modId xmlns:p14="http://schemas.microsoft.com/office/powerpoint/2010/main" val="906366094"/>
              </p:ext>
            </p:extLst>
          </p:nvPr>
        </p:nvGraphicFramePr>
        <p:xfrm>
          <a:off x="436373" y="5585738"/>
          <a:ext cx="6774169" cy="324612"/>
        </p:xfrm>
        <a:graphic>
          <a:graphicData uri="http://schemas.openxmlformats.org/drawingml/2006/table">
            <a:tbl>
              <a:tblPr firstRow="1" bandRow="1">
                <a:tableStyleId>{5940675A-B579-460E-94D1-54222C63F5DA}</a:tableStyleId>
              </a:tblPr>
              <a:tblGrid>
                <a:gridCol w="6774169">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F22C6B64-020A-6255-D5A1-2AD58292CD33}"/>
              </a:ext>
            </a:extLst>
          </p:cNvPr>
          <p:cNvGraphicFramePr>
            <a:graphicFrameLocks noGrp="1"/>
          </p:cNvGraphicFramePr>
          <p:nvPr>
            <p:extLst>
              <p:ext uri="{D42A27DB-BD31-4B8C-83A1-F6EECF244321}">
                <p14:modId xmlns:p14="http://schemas.microsoft.com/office/powerpoint/2010/main" val="1978026700"/>
              </p:ext>
            </p:extLst>
          </p:nvPr>
        </p:nvGraphicFramePr>
        <p:xfrm>
          <a:off x="436373" y="6859944"/>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BF38A784-E393-F36A-223F-52D8B0DE5378}"/>
              </a:ext>
            </a:extLst>
          </p:cNvPr>
          <p:cNvGraphicFramePr>
            <a:graphicFrameLocks noGrp="1"/>
          </p:cNvGraphicFramePr>
          <p:nvPr>
            <p:extLst>
              <p:ext uri="{D42A27DB-BD31-4B8C-83A1-F6EECF244321}">
                <p14:modId xmlns:p14="http://schemas.microsoft.com/office/powerpoint/2010/main" val="230828905"/>
              </p:ext>
            </p:extLst>
          </p:nvPr>
        </p:nvGraphicFramePr>
        <p:xfrm>
          <a:off x="436373" y="7193230"/>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2E2D0E30-B3EA-5793-C47F-E9B8E7918956}"/>
              </a:ext>
            </a:extLst>
          </p:cNvPr>
          <p:cNvGraphicFramePr>
            <a:graphicFrameLocks noGrp="1"/>
          </p:cNvGraphicFramePr>
          <p:nvPr>
            <p:extLst>
              <p:ext uri="{D42A27DB-BD31-4B8C-83A1-F6EECF244321}">
                <p14:modId xmlns:p14="http://schemas.microsoft.com/office/powerpoint/2010/main" val="496402622"/>
              </p:ext>
            </p:extLst>
          </p:nvPr>
        </p:nvGraphicFramePr>
        <p:xfrm>
          <a:off x="436373" y="7543608"/>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8" name="Table 7">
            <a:extLst>
              <a:ext uri="{FF2B5EF4-FFF2-40B4-BE49-F238E27FC236}">
                <a16:creationId xmlns:a16="http://schemas.microsoft.com/office/drawing/2014/main" id="{B2B001FC-96E5-5CA1-FE1B-6AB5D1FA67A4}"/>
              </a:ext>
            </a:extLst>
          </p:cNvPr>
          <p:cNvGraphicFramePr>
            <a:graphicFrameLocks noGrp="1"/>
          </p:cNvGraphicFramePr>
          <p:nvPr>
            <p:extLst>
              <p:ext uri="{D42A27DB-BD31-4B8C-83A1-F6EECF244321}">
                <p14:modId xmlns:p14="http://schemas.microsoft.com/office/powerpoint/2010/main" val="2003150886"/>
              </p:ext>
            </p:extLst>
          </p:nvPr>
        </p:nvGraphicFramePr>
        <p:xfrm>
          <a:off x="433822" y="8716612"/>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99B3826E-9D19-4758-9F3B-9AD95476FCD4}"/>
              </a:ext>
            </a:extLst>
          </p:cNvPr>
          <p:cNvGraphicFramePr>
            <a:graphicFrameLocks noGrp="1"/>
          </p:cNvGraphicFramePr>
          <p:nvPr>
            <p:extLst>
              <p:ext uri="{D42A27DB-BD31-4B8C-83A1-F6EECF244321}">
                <p14:modId xmlns:p14="http://schemas.microsoft.com/office/powerpoint/2010/main" val="1642627602"/>
              </p:ext>
            </p:extLst>
          </p:nvPr>
        </p:nvGraphicFramePr>
        <p:xfrm>
          <a:off x="433822" y="9042641"/>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CB789F56-032D-2A19-FF12-4AEE4398BE35}"/>
              </a:ext>
            </a:extLst>
          </p:cNvPr>
          <p:cNvGraphicFramePr>
            <a:graphicFrameLocks noGrp="1"/>
          </p:cNvGraphicFramePr>
          <p:nvPr>
            <p:extLst>
              <p:ext uri="{D42A27DB-BD31-4B8C-83A1-F6EECF244321}">
                <p14:modId xmlns:p14="http://schemas.microsoft.com/office/powerpoint/2010/main" val="1802517118"/>
              </p:ext>
            </p:extLst>
          </p:nvPr>
        </p:nvGraphicFramePr>
        <p:xfrm>
          <a:off x="433822" y="9393019"/>
          <a:ext cx="6904756" cy="324612"/>
        </p:xfrm>
        <a:graphic>
          <a:graphicData uri="http://schemas.openxmlformats.org/drawingml/2006/table">
            <a:tbl>
              <a:tblPr firstRow="1" bandRow="1">
                <a:tableStyleId>{5940675A-B579-460E-94D1-54222C63F5DA}</a:tableStyleId>
              </a:tblPr>
              <a:tblGrid>
                <a:gridCol w="6904756">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pSp>
        <p:nvGrpSpPr>
          <p:cNvPr id="23" name="Group 22">
            <a:extLst>
              <a:ext uri="{FF2B5EF4-FFF2-40B4-BE49-F238E27FC236}">
                <a16:creationId xmlns:a16="http://schemas.microsoft.com/office/drawing/2014/main" id="{04BF3C6F-8FD0-B47B-359F-BB33F472C597}"/>
              </a:ext>
            </a:extLst>
          </p:cNvPr>
          <p:cNvGrpSpPr/>
          <p:nvPr/>
        </p:nvGrpSpPr>
        <p:grpSpPr>
          <a:xfrm>
            <a:off x="-68308" y="8245553"/>
            <a:ext cx="7879392" cy="324612"/>
            <a:chOff x="0" y="7579612"/>
            <a:chExt cx="7810844" cy="414360"/>
          </a:xfrm>
        </p:grpSpPr>
        <p:pic>
          <p:nvPicPr>
            <p:cNvPr id="24" name="Picture 23">
              <a:extLst>
                <a:ext uri="{FF2B5EF4-FFF2-40B4-BE49-F238E27FC236}">
                  <a16:creationId xmlns:a16="http://schemas.microsoft.com/office/drawing/2014/main" id="{67D52E05-6220-F639-A07C-E011A7A27240}"/>
                </a:ext>
              </a:extLst>
            </p:cNvPr>
            <p:cNvPicPr>
              <a:picLocks noChangeAspect="1"/>
            </p:cNvPicPr>
            <p:nvPr/>
          </p:nvPicPr>
          <p:blipFill>
            <a:blip r:embed="rId2">
              <a:alphaModFix amt="5000"/>
            </a:blip>
            <a:stretch>
              <a:fillRect/>
            </a:stretch>
          </p:blipFill>
          <p:spPr>
            <a:xfrm rot="16200000" flipH="1">
              <a:off x="3684585" y="3895027"/>
              <a:ext cx="414360" cy="7783530"/>
            </a:xfrm>
            <a:prstGeom prst="rect">
              <a:avLst/>
            </a:prstGeom>
          </p:spPr>
        </p:pic>
        <p:sp>
          <p:nvSpPr>
            <p:cNvPr id="28" name="Subtitle 2">
              <a:extLst>
                <a:ext uri="{FF2B5EF4-FFF2-40B4-BE49-F238E27FC236}">
                  <a16:creationId xmlns:a16="http://schemas.microsoft.com/office/drawing/2014/main" id="{06A5E91D-E57F-5F95-5928-67B2466A0A8B}"/>
                </a:ext>
              </a:extLst>
            </p:cNvPr>
            <p:cNvSpPr txBox="1">
              <a:spLocks/>
            </p:cNvSpPr>
            <p:nvPr/>
          </p:nvSpPr>
          <p:spPr>
            <a:xfrm>
              <a:off x="89462" y="7601430"/>
              <a:ext cx="7721382" cy="222999"/>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Who can you share this plan with to support and encourage you?</a:t>
              </a:r>
            </a:p>
          </p:txBody>
        </p:sp>
      </p:grpSp>
    </p:spTree>
    <p:extLst>
      <p:ext uri="{BB962C8B-B14F-4D97-AF65-F5344CB8AC3E}">
        <p14:creationId xmlns:p14="http://schemas.microsoft.com/office/powerpoint/2010/main" val="302034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4F23-22B4-FBD8-5979-5176CAA8F689}"/>
            </a:ext>
          </a:extLst>
        </p:cNvPr>
        <p:cNvGrpSpPr/>
        <p:nvPr/>
      </p:nvGrpSpPr>
      <p:grpSpPr>
        <a:xfrm>
          <a:off x="0" y="0"/>
          <a:ext cx="0" cy="0"/>
          <a:chOff x="0" y="0"/>
          <a:chExt cx="0" cy="0"/>
        </a:xfrm>
      </p:grpSpPr>
      <p:sp>
        <p:nvSpPr>
          <p:cNvPr id="10" name="Terminator 9">
            <a:extLst>
              <a:ext uri="{FF2B5EF4-FFF2-40B4-BE49-F238E27FC236}">
                <a16:creationId xmlns:a16="http://schemas.microsoft.com/office/drawing/2014/main" id="{F0490DB8-3DB9-499F-2F03-96551BD128CB}"/>
              </a:ext>
            </a:extLst>
          </p:cNvPr>
          <p:cNvSpPr/>
          <p:nvPr/>
        </p:nvSpPr>
        <p:spPr>
          <a:xfrm>
            <a:off x="5175533" y="705277"/>
            <a:ext cx="1045653" cy="269285"/>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4193715-6DCD-F0CF-BC45-A43EFD528B2F}"/>
              </a:ext>
            </a:extLst>
          </p:cNvPr>
          <p:cNvSpPr txBox="1">
            <a:spLocks/>
          </p:cNvSpPr>
          <p:nvPr/>
        </p:nvSpPr>
        <p:spPr>
          <a:xfrm>
            <a:off x="5003550" y="369600"/>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Slides 29-34</a:t>
            </a:r>
            <a:endParaRPr lang="en-US" sz="1400" dirty="0">
              <a:solidFill>
                <a:schemeClr val="accent5"/>
              </a:solidFill>
              <a:latin typeface="Ubuntu" panose="020B0504030602030204" pitchFamily="34" charset="0"/>
            </a:endParaRPr>
          </a:p>
        </p:txBody>
      </p:sp>
      <p:graphicFrame>
        <p:nvGraphicFramePr>
          <p:cNvPr id="4" name="Table 3">
            <a:extLst>
              <a:ext uri="{FF2B5EF4-FFF2-40B4-BE49-F238E27FC236}">
                <a16:creationId xmlns:a16="http://schemas.microsoft.com/office/drawing/2014/main" id="{865AEC05-98C5-5413-EC87-91CDA4B23722}"/>
              </a:ext>
            </a:extLst>
          </p:cNvPr>
          <p:cNvGraphicFramePr>
            <a:graphicFrameLocks noGrp="1"/>
          </p:cNvGraphicFramePr>
          <p:nvPr>
            <p:extLst>
              <p:ext uri="{D42A27DB-BD31-4B8C-83A1-F6EECF244321}">
                <p14:modId xmlns:p14="http://schemas.microsoft.com/office/powerpoint/2010/main" val="3647165271"/>
              </p:ext>
            </p:extLst>
          </p:nvPr>
        </p:nvGraphicFramePr>
        <p:xfrm>
          <a:off x="659930" y="292188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1A29FBC0-1888-B950-5954-AB808BB2692B}"/>
              </a:ext>
            </a:extLst>
          </p:cNvPr>
          <p:cNvGraphicFramePr>
            <a:graphicFrameLocks noGrp="1"/>
          </p:cNvGraphicFramePr>
          <p:nvPr>
            <p:extLst>
              <p:ext uri="{D42A27DB-BD31-4B8C-83A1-F6EECF244321}">
                <p14:modId xmlns:p14="http://schemas.microsoft.com/office/powerpoint/2010/main" val="1006910259"/>
              </p:ext>
            </p:extLst>
          </p:nvPr>
        </p:nvGraphicFramePr>
        <p:xfrm>
          <a:off x="659930" y="3255170"/>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6FE6F5DF-424D-CED9-8DBC-7CBB220BBBE5}"/>
              </a:ext>
            </a:extLst>
          </p:cNvPr>
          <p:cNvGraphicFramePr>
            <a:graphicFrameLocks noGrp="1"/>
          </p:cNvGraphicFramePr>
          <p:nvPr>
            <p:extLst>
              <p:ext uri="{D42A27DB-BD31-4B8C-83A1-F6EECF244321}">
                <p14:modId xmlns:p14="http://schemas.microsoft.com/office/powerpoint/2010/main" val="2039232723"/>
              </p:ext>
            </p:extLst>
          </p:nvPr>
        </p:nvGraphicFramePr>
        <p:xfrm>
          <a:off x="659930" y="3605548"/>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A2A2BEB1-87EF-E8F7-CF54-5687A9A25A4D}"/>
              </a:ext>
            </a:extLst>
          </p:cNvPr>
          <p:cNvGraphicFramePr>
            <a:graphicFrameLocks noGrp="1"/>
          </p:cNvGraphicFramePr>
          <p:nvPr>
            <p:extLst>
              <p:ext uri="{D42A27DB-BD31-4B8C-83A1-F6EECF244321}">
                <p14:modId xmlns:p14="http://schemas.microsoft.com/office/powerpoint/2010/main" val="2999309171"/>
              </p:ext>
            </p:extLst>
          </p:nvPr>
        </p:nvGraphicFramePr>
        <p:xfrm>
          <a:off x="659930" y="7753419"/>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585433F5-51BA-5428-22C1-5C39BFD5D459}"/>
              </a:ext>
            </a:extLst>
          </p:cNvPr>
          <p:cNvGraphicFramePr>
            <a:graphicFrameLocks noGrp="1"/>
          </p:cNvGraphicFramePr>
          <p:nvPr>
            <p:extLst>
              <p:ext uri="{D42A27DB-BD31-4B8C-83A1-F6EECF244321}">
                <p14:modId xmlns:p14="http://schemas.microsoft.com/office/powerpoint/2010/main" val="1984067979"/>
              </p:ext>
            </p:extLst>
          </p:nvPr>
        </p:nvGraphicFramePr>
        <p:xfrm>
          <a:off x="659930" y="6924695"/>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C40195FB-4242-0574-9F5A-BEC1B963CAF4}"/>
              </a:ext>
            </a:extLst>
          </p:cNvPr>
          <p:cNvGraphicFramePr>
            <a:graphicFrameLocks noGrp="1"/>
          </p:cNvGraphicFramePr>
          <p:nvPr>
            <p:extLst>
              <p:ext uri="{D42A27DB-BD31-4B8C-83A1-F6EECF244321}">
                <p14:modId xmlns:p14="http://schemas.microsoft.com/office/powerpoint/2010/main" val="1881477292"/>
              </p:ext>
            </p:extLst>
          </p:nvPr>
        </p:nvGraphicFramePr>
        <p:xfrm>
          <a:off x="659930" y="7339057"/>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2" name="Title 1">
            <a:extLst>
              <a:ext uri="{FF2B5EF4-FFF2-40B4-BE49-F238E27FC236}">
                <a16:creationId xmlns:a16="http://schemas.microsoft.com/office/drawing/2014/main" id="{65B4A3A0-B69E-AD8B-F99D-7564B468D587}"/>
              </a:ext>
            </a:extLst>
          </p:cNvPr>
          <p:cNvSpPr txBox="1">
            <a:spLocks/>
          </p:cNvSpPr>
          <p:nvPr/>
        </p:nvSpPr>
        <p:spPr>
          <a:xfrm>
            <a:off x="272859" y="22302"/>
            <a:ext cx="4320796"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latin typeface="Ubuntu" panose="020B0504030602030204" pitchFamily="34" charset="0"/>
              </a:rPr>
              <a:t>Activity</a:t>
            </a:r>
            <a:br>
              <a:rPr lang="en-US" dirty="0">
                <a:latin typeface="Ubuntu" panose="020B0504030602030204" pitchFamily="34" charset="0"/>
              </a:rPr>
            </a:br>
            <a:r>
              <a:rPr lang="en-US" sz="2100" dirty="0">
                <a:latin typeface="Ubuntu" panose="020B0504030602030204" pitchFamily="34" charset="0"/>
              </a:rPr>
              <a:t>Functions of Behavior and Replacing Challenge Behaviors</a:t>
            </a:r>
            <a:endParaRPr lang="en-US" dirty="0">
              <a:latin typeface="Ubuntu" panose="020B0504030602030204" pitchFamily="34" charset="0"/>
            </a:endParaRPr>
          </a:p>
        </p:txBody>
      </p:sp>
      <p:sp>
        <p:nvSpPr>
          <p:cNvPr id="25" name="TextBox 24">
            <a:extLst>
              <a:ext uri="{FF2B5EF4-FFF2-40B4-BE49-F238E27FC236}">
                <a16:creationId xmlns:a16="http://schemas.microsoft.com/office/drawing/2014/main" id="{509E5171-3DB8-B52C-48F0-E641FE486507}"/>
              </a:ext>
            </a:extLst>
          </p:cNvPr>
          <p:cNvSpPr txBox="1"/>
          <p:nvPr/>
        </p:nvSpPr>
        <p:spPr>
          <a:xfrm>
            <a:off x="308831" y="1634454"/>
            <a:ext cx="7190710" cy="585160"/>
          </a:xfrm>
          <a:prstGeom prst="rect">
            <a:avLst/>
          </a:prstGeom>
          <a:noFill/>
        </p:spPr>
        <p:txBody>
          <a:bodyPr wrap="square">
            <a:spAutoFit/>
          </a:bodyPr>
          <a:lstStyle/>
          <a:p>
            <a:pPr marL="0" marR="0">
              <a:lnSpc>
                <a:spcPts val="1600"/>
              </a:lnSpc>
              <a:spcAft>
                <a:spcPts val="800"/>
              </a:spcAft>
              <a:buNone/>
              <a:tabLst>
                <a:tab pos="406400" algn="l"/>
                <a:tab pos="457200" algn="l"/>
              </a:tabLst>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Instructions:</a:t>
            </a:r>
          </a:p>
          <a:p>
            <a:pPr marL="342900" marR="0" lvl="0" indent="-342900">
              <a:lnSpc>
                <a:spcPts val="1600"/>
              </a:lnSpc>
              <a:buFont typeface="Wingdings" pitchFamily="2" charset="2"/>
              <a:buChar char=""/>
              <a:tabLst>
                <a:tab pos="406400" algn="l"/>
                <a:tab pos="457200" algn="l"/>
              </a:tabLst>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Identify the function, or reason, for each behavior</a:t>
            </a:r>
          </a:p>
        </p:txBody>
      </p:sp>
      <p:graphicFrame>
        <p:nvGraphicFramePr>
          <p:cNvPr id="43" name="Table 42">
            <a:extLst>
              <a:ext uri="{FF2B5EF4-FFF2-40B4-BE49-F238E27FC236}">
                <a16:creationId xmlns:a16="http://schemas.microsoft.com/office/drawing/2014/main" id="{B6CCE61B-0F50-5078-57BA-6D28B3B14A32}"/>
              </a:ext>
            </a:extLst>
          </p:cNvPr>
          <p:cNvGraphicFramePr>
            <a:graphicFrameLocks noGrp="1"/>
          </p:cNvGraphicFramePr>
          <p:nvPr>
            <p:extLst>
              <p:ext uri="{D42A27DB-BD31-4B8C-83A1-F6EECF244321}">
                <p14:modId xmlns:p14="http://schemas.microsoft.com/office/powerpoint/2010/main" val="12783677"/>
              </p:ext>
            </p:extLst>
          </p:nvPr>
        </p:nvGraphicFramePr>
        <p:xfrm>
          <a:off x="659930" y="4798017"/>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4" name="Table 43">
            <a:extLst>
              <a:ext uri="{FF2B5EF4-FFF2-40B4-BE49-F238E27FC236}">
                <a16:creationId xmlns:a16="http://schemas.microsoft.com/office/drawing/2014/main" id="{FC5DD711-A180-F4E6-CB2C-4D7D20BDE123}"/>
              </a:ext>
            </a:extLst>
          </p:cNvPr>
          <p:cNvGraphicFramePr>
            <a:graphicFrameLocks noGrp="1"/>
          </p:cNvGraphicFramePr>
          <p:nvPr>
            <p:extLst>
              <p:ext uri="{D42A27DB-BD31-4B8C-83A1-F6EECF244321}">
                <p14:modId xmlns:p14="http://schemas.microsoft.com/office/powerpoint/2010/main" val="686630207"/>
              </p:ext>
            </p:extLst>
          </p:nvPr>
        </p:nvGraphicFramePr>
        <p:xfrm>
          <a:off x="659930" y="5142752"/>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5" name="Table 44">
            <a:extLst>
              <a:ext uri="{FF2B5EF4-FFF2-40B4-BE49-F238E27FC236}">
                <a16:creationId xmlns:a16="http://schemas.microsoft.com/office/drawing/2014/main" id="{A9F6D09C-D929-BA26-9CF5-A3BDAFCC33FA}"/>
              </a:ext>
            </a:extLst>
          </p:cNvPr>
          <p:cNvGraphicFramePr>
            <a:graphicFrameLocks noGrp="1"/>
          </p:cNvGraphicFramePr>
          <p:nvPr>
            <p:extLst>
              <p:ext uri="{D42A27DB-BD31-4B8C-83A1-F6EECF244321}">
                <p14:modId xmlns:p14="http://schemas.microsoft.com/office/powerpoint/2010/main" val="3937828261"/>
              </p:ext>
            </p:extLst>
          </p:nvPr>
        </p:nvGraphicFramePr>
        <p:xfrm>
          <a:off x="659930" y="555564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47" name="TextBox 46">
            <a:extLst>
              <a:ext uri="{FF2B5EF4-FFF2-40B4-BE49-F238E27FC236}">
                <a16:creationId xmlns:a16="http://schemas.microsoft.com/office/drawing/2014/main" id="{7905C45B-DB29-594A-62C8-B2BD407F9EF0}"/>
              </a:ext>
            </a:extLst>
          </p:cNvPr>
          <p:cNvSpPr txBox="1"/>
          <p:nvPr/>
        </p:nvSpPr>
        <p:spPr>
          <a:xfrm>
            <a:off x="371412" y="2343631"/>
            <a:ext cx="7065548" cy="836768"/>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PETER: Throws tantrums when asked to stop an activity.</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dirty="0">
                <a:latin typeface="Ubuntu" panose="020B0504030602030204" pitchFamily="34" charset="0"/>
              </a:rPr>
              <a:t>Peter loves playing with balls. When his grandmother says it’s time to stop, he screams, throws balls, and hits himself. </a:t>
            </a:r>
            <a:r>
              <a:rPr lang="en-US" sz="1200" b="1" dirty="0">
                <a:solidFill>
                  <a:schemeClr val="accent5"/>
                </a:solidFill>
                <a:latin typeface="Ubuntu" panose="020B0504030602030204" pitchFamily="34" charset="0"/>
              </a:rPr>
              <a:t>What could be the function, or reason, for this behavior?</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057AB865-0681-0B65-47D5-E0237D362E42}"/>
              </a:ext>
            </a:extLst>
          </p:cNvPr>
          <p:cNvSpPr txBox="1"/>
          <p:nvPr/>
        </p:nvSpPr>
        <p:spPr>
          <a:xfrm>
            <a:off x="371412" y="6238582"/>
            <a:ext cx="7029575" cy="1021433"/>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TETU: Avoids new people or environments</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Tetu becomes very distressed in unfamiliar environments. When visiting a new clinic, she clung to her mother refusing to enter the room and she began crying and covering her ears</a:t>
            </a:r>
            <a:r>
              <a:rPr lang="en-US" sz="1200" dirty="0">
                <a:latin typeface="Ubuntu" panose="020B0504030602030204" pitchFamily="34" charset="0"/>
              </a:rPr>
              <a:t>. </a:t>
            </a:r>
            <a:r>
              <a:rPr lang="en-US" sz="1200" b="1" dirty="0">
                <a:solidFill>
                  <a:schemeClr val="accent5"/>
                </a:solidFill>
                <a:latin typeface="Ubuntu" panose="020B0504030602030204" pitchFamily="34" charset="0"/>
              </a:rPr>
              <a:t>What could be the function, or reason, for this behavior?</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
        <p:nvSpPr>
          <p:cNvPr id="8" name="TextBox 7">
            <a:extLst>
              <a:ext uri="{FF2B5EF4-FFF2-40B4-BE49-F238E27FC236}">
                <a16:creationId xmlns:a16="http://schemas.microsoft.com/office/drawing/2014/main" id="{7F3C0582-9D82-5056-75FB-6DAF759F8E44}"/>
              </a:ext>
            </a:extLst>
          </p:cNvPr>
          <p:cNvSpPr txBox="1"/>
          <p:nvPr/>
        </p:nvSpPr>
        <p:spPr>
          <a:xfrm>
            <a:off x="371412" y="4234742"/>
            <a:ext cx="7065548" cy="836768"/>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SAM: Uses aggression to communicate.</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dirty="0">
                <a:latin typeface="Ubuntu" panose="020B0504030602030204" pitchFamily="34" charset="0"/>
              </a:rPr>
              <a:t>Sam has limited verbal language. When he is told it is time for homework, he screams, runs away and throws objects across the room. </a:t>
            </a:r>
            <a:r>
              <a:rPr lang="en-US" sz="1200" b="1" dirty="0">
                <a:solidFill>
                  <a:schemeClr val="accent5"/>
                </a:solidFill>
                <a:latin typeface="Ubuntu" panose="020B0504030602030204" pitchFamily="34" charset="0"/>
              </a:rPr>
              <a:t>What could be the function, or reason, for this behavior?</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93468290-D305-920F-9B2F-7FCEFA4CA300}"/>
              </a:ext>
            </a:extLst>
          </p:cNvPr>
          <p:cNvSpPr txBox="1"/>
          <p:nvPr/>
        </p:nvSpPr>
        <p:spPr>
          <a:xfrm>
            <a:off x="469966" y="8331689"/>
            <a:ext cx="7029575" cy="1021433"/>
          </a:xfrm>
          <a:prstGeom prst="rect">
            <a:avLst/>
          </a:prstGeom>
          <a:noFill/>
        </p:spPr>
        <p:txBody>
          <a:bodyPr wrap="square">
            <a:spAutoFit/>
          </a:bodyPr>
          <a:lstStyle/>
          <a:p>
            <a:pPr lvl="0"/>
            <a:r>
              <a:rPr lang="en-US" sz="1200" b="1" kern="900" spc="-10" dirty="0">
                <a:solidFill>
                  <a:schemeClr val="accent5"/>
                </a:solidFill>
                <a:latin typeface="Ubuntu" panose="020B0504030602030204" pitchFamily="34" charset="0"/>
                <a:ea typeface="MS Mincho" panose="02020609040205080304" pitchFamily="49" charset="-128"/>
                <a:cs typeface="Times New Roman" panose="02020603050405020304" pitchFamily="18" charset="0"/>
              </a:rPr>
              <a:t>JON</a:t>
            </a:r>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 Uses aggression to communicate</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kern="900" spc="-10" dirty="0">
                <a:latin typeface="Ubuntu" panose="020B0504030602030204" pitchFamily="34" charset="0"/>
                <a:ea typeface="MS Mincho" panose="02020609040205080304" pitchFamily="49" charset="-128"/>
                <a:cs typeface="Times New Roman" panose="02020603050405020304" pitchFamily="18" charset="0"/>
              </a:rPr>
              <a:t>Jon</a:t>
            </a:r>
            <a:r>
              <a:rPr lang="en-US" sz="1200" b="1" kern="900" spc="-10" dirty="0">
                <a:latin typeface="Ubuntu" panose="020B0504030602030204" pitchFamily="34" charset="0"/>
                <a:ea typeface="MS Mincho" panose="02020609040205080304" pitchFamily="49" charset="-128"/>
                <a:cs typeface="Times New Roman" panose="02020603050405020304" pitchFamily="18" charset="0"/>
              </a:rPr>
              <a:t> </a:t>
            </a: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has limited verbal language</a:t>
            </a:r>
            <a:r>
              <a:rPr lang="en-US" sz="1200" dirty="0">
                <a:latin typeface="Ubuntu" panose="020B0504030602030204" pitchFamily="34" charset="0"/>
              </a:rPr>
              <a:t>. When he wants a snack or when he’s told it’s not snack time, he hits, screams, or throws objects across the room. </a:t>
            </a:r>
            <a:r>
              <a:rPr lang="en-US" sz="1200" b="1" dirty="0">
                <a:solidFill>
                  <a:schemeClr val="accent5"/>
                </a:solidFill>
                <a:latin typeface="Ubuntu" panose="020B0504030602030204" pitchFamily="34" charset="0"/>
              </a:rPr>
              <a:t>What is a hidden strength? What new skill can replace the behavior?</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BCCC0CBB-CAD5-0493-8914-8643930F5AAC}"/>
              </a:ext>
            </a:extLst>
          </p:cNvPr>
          <p:cNvGraphicFramePr>
            <a:graphicFrameLocks noGrp="1"/>
          </p:cNvGraphicFramePr>
          <p:nvPr>
            <p:extLst>
              <p:ext uri="{D42A27DB-BD31-4B8C-83A1-F6EECF244321}">
                <p14:modId xmlns:p14="http://schemas.microsoft.com/office/powerpoint/2010/main" val="1768753270"/>
              </p:ext>
            </p:extLst>
          </p:nvPr>
        </p:nvGraphicFramePr>
        <p:xfrm>
          <a:off x="659930" y="902300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40E4EB52-A22A-9626-EFFF-74CB3DD519B1}"/>
              </a:ext>
            </a:extLst>
          </p:cNvPr>
          <p:cNvGraphicFramePr>
            <a:graphicFrameLocks noGrp="1"/>
          </p:cNvGraphicFramePr>
          <p:nvPr>
            <p:extLst>
              <p:ext uri="{D42A27DB-BD31-4B8C-83A1-F6EECF244321}">
                <p14:modId xmlns:p14="http://schemas.microsoft.com/office/powerpoint/2010/main" val="1045425054"/>
              </p:ext>
            </p:extLst>
          </p:nvPr>
        </p:nvGraphicFramePr>
        <p:xfrm>
          <a:off x="659930" y="943589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Tree>
    <p:extLst>
      <p:ext uri="{BB962C8B-B14F-4D97-AF65-F5344CB8AC3E}">
        <p14:creationId xmlns:p14="http://schemas.microsoft.com/office/powerpoint/2010/main" val="140886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3531-900F-FAC4-5753-5AFAF4CC7973}"/>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1E96FF0D-C73F-8722-2BD7-AF571A461ABA}"/>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My Notes</a:t>
            </a:r>
            <a:endParaRPr lang="en-US" dirty="0">
              <a:solidFill>
                <a:schemeClr val="bg1"/>
              </a:solidFill>
              <a:latin typeface="Ubuntu" panose="020B0504030602030204" pitchFamily="34" charset="0"/>
            </a:endParaRPr>
          </a:p>
        </p:txBody>
      </p:sp>
      <p:graphicFrame>
        <p:nvGraphicFramePr>
          <p:cNvPr id="10" name="Table 9">
            <a:extLst>
              <a:ext uri="{FF2B5EF4-FFF2-40B4-BE49-F238E27FC236}">
                <a16:creationId xmlns:a16="http://schemas.microsoft.com/office/drawing/2014/main" id="{0F5A5517-F891-1415-2F1D-2F6B171555D8}"/>
              </a:ext>
            </a:extLst>
          </p:cNvPr>
          <p:cNvGraphicFramePr>
            <a:graphicFrameLocks noGrp="1"/>
          </p:cNvGraphicFramePr>
          <p:nvPr>
            <p:extLst>
              <p:ext uri="{D42A27DB-BD31-4B8C-83A1-F6EECF244321}">
                <p14:modId xmlns:p14="http://schemas.microsoft.com/office/powerpoint/2010/main" val="3301303251"/>
              </p:ext>
            </p:extLst>
          </p:nvPr>
        </p:nvGraphicFramePr>
        <p:xfrm>
          <a:off x="978408" y="1840503"/>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4F6372DC-5D35-3663-7493-6B431ABC0F08}"/>
              </a:ext>
            </a:extLst>
          </p:cNvPr>
          <p:cNvGraphicFramePr>
            <a:graphicFrameLocks noGrp="1"/>
          </p:cNvGraphicFramePr>
          <p:nvPr>
            <p:extLst>
              <p:ext uri="{D42A27DB-BD31-4B8C-83A1-F6EECF244321}">
                <p14:modId xmlns:p14="http://schemas.microsoft.com/office/powerpoint/2010/main" val="2335409910"/>
              </p:ext>
            </p:extLst>
          </p:nvPr>
        </p:nvGraphicFramePr>
        <p:xfrm>
          <a:off x="978407" y="229399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E07A802C-5550-0858-CEB2-B91D96B9135F}"/>
              </a:ext>
            </a:extLst>
          </p:cNvPr>
          <p:cNvGraphicFramePr>
            <a:graphicFrameLocks noGrp="1"/>
          </p:cNvGraphicFramePr>
          <p:nvPr>
            <p:extLst>
              <p:ext uri="{D42A27DB-BD31-4B8C-83A1-F6EECF244321}">
                <p14:modId xmlns:p14="http://schemas.microsoft.com/office/powerpoint/2010/main" val="3269972844"/>
              </p:ext>
            </p:extLst>
          </p:nvPr>
        </p:nvGraphicFramePr>
        <p:xfrm>
          <a:off x="978407" y="274351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13" name="Title 1">
            <a:extLst>
              <a:ext uri="{FF2B5EF4-FFF2-40B4-BE49-F238E27FC236}">
                <a16:creationId xmlns:a16="http://schemas.microsoft.com/office/drawing/2014/main" id="{3AEF186D-AB5B-E347-71B6-61EE7F12E9D6}"/>
              </a:ext>
            </a:extLst>
          </p:cNvPr>
          <p:cNvSpPr txBox="1">
            <a:spLocks/>
          </p:cNvSpPr>
          <p:nvPr/>
        </p:nvSpPr>
        <p:spPr>
          <a:xfrm>
            <a:off x="6472376" y="3250545"/>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34</a:t>
            </a:r>
            <a:endParaRPr lang="en-US" sz="1400" dirty="0">
              <a:solidFill>
                <a:schemeClr val="bg1"/>
              </a:solidFill>
              <a:latin typeface="Ubuntu" panose="020B0504030602030204" pitchFamily="34" charset="0"/>
            </a:endParaRPr>
          </a:p>
        </p:txBody>
      </p:sp>
      <p:sp>
        <p:nvSpPr>
          <p:cNvPr id="14" name="Title 1">
            <a:extLst>
              <a:ext uri="{FF2B5EF4-FFF2-40B4-BE49-F238E27FC236}">
                <a16:creationId xmlns:a16="http://schemas.microsoft.com/office/drawing/2014/main" id="{8D7C1B0B-63AA-3045-2A44-53EE3D0A81C0}"/>
              </a:ext>
            </a:extLst>
          </p:cNvPr>
          <p:cNvSpPr txBox="1">
            <a:spLocks/>
          </p:cNvSpPr>
          <p:nvPr/>
        </p:nvSpPr>
        <p:spPr>
          <a:xfrm>
            <a:off x="6491125" y="5246731"/>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36</a:t>
            </a:r>
            <a:endParaRPr lang="en-US" sz="1400" dirty="0">
              <a:solidFill>
                <a:schemeClr val="bg1"/>
              </a:solidFill>
              <a:latin typeface="Ubuntu" panose="020B0504030602030204" pitchFamily="34" charset="0"/>
            </a:endParaRPr>
          </a:p>
        </p:txBody>
      </p:sp>
      <p:graphicFrame>
        <p:nvGraphicFramePr>
          <p:cNvPr id="15" name="Table 14">
            <a:extLst>
              <a:ext uri="{FF2B5EF4-FFF2-40B4-BE49-F238E27FC236}">
                <a16:creationId xmlns:a16="http://schemas.microsoft.com/office/drawing/2014/main" id="{B8E4F410-F969-061D-EC70-E87FB2A7347B}"/>
              </a:ext>
            </a:extLst>
          </p:cNvPr>
          <p:cNvGraphicFramePr>
            <a:graphicFrameLocks noGrp="1"/>
          </p:cNvGraphicFramePr>
          <p:nvPr>
            <p:extLst>
              <p:ext uri="{D42A27DB-BD31-4B8C-83A1-F6EECF244321}">
                <p14:modId xmlns:p14="http://schemas.microsoft.com/office/powerpoint/2010/main" val="608233476"/>
              </p:ext>
            </p:extLst>
          </p:nvPr>
        </p:nvGraphicFramePr>
        <p:xfrm>
          <a:off x="978408" y="316709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8D9A3FE1-BF3D-B45E-507A-D19B5C2ECC3E}"/>
              </a:ext>
            </a:extLst>
          </p:cNvPr>
          <p:cNvGraphicFramePr>
            <a:graphicFrameLocks noGrp="1"/>
          </p:cNvGraphicFramePr>
          <p:nvPr>
            <p:extLst>
              <p:ext uri="{D42A27DB-BD31-4B8C-83A1-F6EECF244321}">
                <p14:modId xmlns:p14="http://schemas.microsoft.com/office/powerpoint/2010/main" val="2231958817"/>
              </p:ext>
            </p:extLst>
          </p:nvPr>
        </p:nvGraphicFramePr>
        <p:xfrm>
          <a:off x="978407" y="362059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B2702984-D699-862A-ADB8-51BF14D9C069}"/>
              </a:ext>
            </a:extLst>
          </p:cNvPr>
          <p:cNvGraphicFramePr>
            <a:graphicFrameLocks noGrp="1"/>
          </p:cNvGraphicFramePr>
          <p:nvPr>
            <p:extLst>
              <p:ext uri="{D42A27DB-BD31-4B8C-83A1-F6EECF244321}">
                <p14:modId xmlns:p14="http://schemas.microsoft.com/office/powerpoint/2010/main" val="870026294"/>
              </p:ext>
            </p:extLst>
          </p:nvPr>
        </p:nvGraphicFramePr>
        <p:xfrm>
          <a:off x="978407" y="407010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A8E89417-261A-D6A7-979C-B566C0249D29}"/>
              </a:ext>
            </a:extLst>
          </p:cNvPr>
          <p:cNvGraphicFramePr>
            <a:graphicFrameLocks noGrp="1"/>
          </p:cNvGraphicFramePr>
          <p:nvPr>
            <p:extLst>
              <p:ext uri="{D42A27DB-BD31-4B8C-83A1-F6EECF244321}">
                <p14:modId xmlns:p14="http://schemas.microsoft.com/office/powerpoint/2010/main" val="3526651712"/>
              </p:ext>
            </p:extLst>
          </p:nvPr>
        </p:nvGraphicFramePr>
        <p:xfrm>
          <a:off x="978408" y="451962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DD457CD6-E2C6-BF23-978C-53737B67A4C2}"/>
              </a:ext>
            </a:extLst>
          </p:cNvPr>
          <p:cNvGraphicFramePr>
            <a:graphicFrameLocks noGrp="1"/>
          </p:cNvGraphicFramePr>
          <p:nvPr>
            <p:extLst>
              <p:ext uri="{D42A27DB-BD31-4B8C-83A1-F6EECF244321}">
                <p14:modId xmlns:p14="http://schemas.microsoft.com/office/powerpoint/2010/main" val="2303051948"/>
              </p:ext>
            </p:extLst>
          </p:nvPr>
        </p:nvGraphicFramePr>
        <p:xfrm>
          <a:off x="978407" y="497311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0C7CB04A-ECC1-3C61-0513-9FA10F4047E5}"/>
              </a:ext>
            </a:extLst>
          </p:cNvPr>
          <p:cNvGraphicFramePr>
            <a:graphicFrameLocks noGrp="1"/>
          </p:cNvGraphicFramePr>
          <p:nvPr>
            <p:extLst>
              <p:ext uri="{D42A27DB-BD31-4B8C-83A1-F6EECF244321}">
                <p14:modId xmlns:p14="http://schemas.microsoft.com/office/powerpoint/2010/main" val="1056060194"/>
              </p:ext>
            </p:extLst>
          </p:nvPr>
        </p:nvGraphicFramePr>
        <p:xfrm>
          <a:off x="978407" y="542263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73F1EAC1-D5A8-D23E-000F-EA7F96EEE907}"/>
              </a:ext>
            </a:extLst>
          </p:cNvPr>
          <p:cNvGraphicFramePr>
            <a:graphicFrameLocks noGrp="1"/>
          </p:cNvGraphicFramePr>
          <p:nvPr>
            <p:extLst>
              <p:ext uri="{D42A27DB-BD31-4B8C-83A1-F6EECF244321}">
                <p14:modId xmlns:p14="http://schemas.microsoft.com/office/powerpoint/2010/main" val="2353344351"/>
              </p:ext>
            </p:extLst>
          </p:nvPr>
        </p:nvGraphicFramePr>
        <p:xfrm>
          <a:off x="978408" y="589375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74EC7464-CB9C-6D7D-E150-5DF3248FF8B0}"/>
              </a:ext>
            </a:extLst>
          </p:cNvPr>
          <p:cNvGraphicFramePr>
            <a:graphicFrameLocks noGrp="1"/>
          </p:cNvGraphicFramePr>
          <p:nvPr>
            <p:extLst>
              <p:ext uri="{D42A27DB-BD31-4B8C-83A1-F6EECF244321}">
                <p14:modId xmlns:p14="http://schemas.microsoft.com/office/powerpoint/2010/main" val="3542511385"/>
              </p:ext>
            </p:extLst>
          </p:nvPr>
        </p:nvGraphicFramePr>
        <p:xfrm>
          <a:off x="978407" y="634724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3" name="Table 22">
            <a:extLst>
              <a:ext uri="{FF2B5EF4-FFF2-40B4-BE49-F238E27FC236}">
                <a16:creationId xmlns:a16="http://schemas.microsoft.com/office/drawing/2014/main" id="{63FED30A-A515-369A-361B-ED50C6368660}"/>
              </a:ext>
            </a:extLst>
          </p:cNvPr>
          <p:cNvGraphicFramePr>
            <a:graphicFrameLocks noGrp="1"/>
          </p:cNvGraphicFramePr>
          <p:nvPr>
            <p:extLst>
              <p:ext uri="{D42A27DB-BD31-4B8C-83A1-F6EECF244321}">
                <p14:modId xmlns:p14="http://schemas.microsoft.com/office/powerpoint/2010/main" val="3219028208"/>
              </p:ext>
            </p:extLst>
          </p:nvPr>
        </p:nvGraphicFramePr>
        <p:xfrm>
          <a:off x="978407" y="679676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4" name="Table 23">
            <a:extLst>
              <a:ext uri="{FF2B5EF4-FFF2-40B4-BE49-F238E27FC236}">
                <a16:creationId xmlns:a16="http://schemas.microsoft.com/office/drawing/2014/main" id="{FDD62142-ED54-C373-F495-6AD74E26B07D}"/>
              </a:ext>
            </a:extLst>
          </p:cNvPr>
          <p:cNvGraphicFramePr>
            <a:graphicFrameLocks noGrp="1"/>
          </p:cNvGraphicFramePr>
          <p:nvPr>
            <p:extLst>
              <p:ext uri="{D42A27DB-BD31-4B8C-83A1-F6EECF244321}">
                <p14:modId xmlns:p14="http://schemas.microsoft.com/office/powerpoint/2010/main" val="3620401668"/>
              </p:ext>
            </p:extLst>
          </p:nvPr>
        </p:nvGraphicFramePr>
        <p:xfrm>
          <a:off x="978408" y="724291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5" name="Table 24">
            <a:extLst>
              <a:ext uri="{FF2B5EF4-FFF2-40B4-BE49-F238E27FC236}">
                <a16:creationId xmlns:a16="http://schemas.microsoft.com/office/drawing/2014/main" id="{9C0C0398-86BD-54A8-B360-7E9298588B59}"/>
              </a:ext>
            </a:extLst>
          </p:cNvPr>
          <p:cNvGraphicFramePr>
            <a:graphicFrameLocks noGrp="1"/>
          </p:cNvGraphicFramePr>
          <p:nvPr>
            <p:extLst>
              <p:ext uri="{D42A27DB-BD31-4B8C-83A1-F6EECF244321}">
                <p14:modId xmlns:p14="http://schemas.microsoft.com/office/powerpoint/2010/main" val="895502990"/>
              </p:ext>
            </p:extLst>
          </p:nvPr>
        </p:nvGraphicFramePr>
        <p:xfrm>
          <a:off x="978407" y="769640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6" name="Table 25">
            <a:extLst>
              <a:ext uri="{FF2B5EF4-FFF2-40B4-BE49-F238E27FC236}">
                <a16:creationId xmlns:a16="http://schemas.microsoft.com/office/drawing/2014/main" id="{F337EDF9-F3B5-5CB2-E052-9A5A4B851D6C}"/>
              </a:ext>
            </a:extLst>
          </p:cNvPr>
          <p:cNvGraphicFramePr>
            <a:graphicFrameLocks noGrp="1"/>
          </p:cNvGraphicFramePr>
          <p:nvPr>
            <p:extLst>
              <p:ext uri="{D42A27DB-BD31-4B8C-83A1-F6EECF244321}">
                <p14:modId xmlns:p14="http://schemas.microsoft.com/office/powerpoint/2010/main" val="1007226817"/>
              </p:ext>
            </p:extLst>
          </p:nvPr>
        </p:nvGraphicFramePr>
        <p:xfrm>
          <a:off x="978407" y="814592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Tree>
    <p:extLst>
      <p:ext uri="{BB962C8B-B14F-4D97-AF65-F5344CB8AC3E}">
        <p14:creationId xmlns:p14="http://schemas.microsoft.com/office/powerpoint/2010/main" val="64644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6E544-27C0-A8DA-FB04-5F9B4E8AE854}"/>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41867191-1BBE-3F19-3E55-7EC1312BE4F7}"/>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9" name="Table 8">
            <a:extLst>
              <a:ext uri="{FF2B5EF4-FFF2-40B4-BE49-F238E27FC236}">
                <a16:creationId xmlns:a16="http://schemas.microsoft.com/office/drawing/2014/main" id="{EB981C12-98B5-370C-FD0C-88DF3D7A4A56}"/>
              </a:ext>
            </a:extLst>
          </p:cNvPr>
          <p:cNvGraphicFramePr>
            <a:graphicFrameLocks noGrp="1"/>
          </p:cNvGraphicFramePr>
          <p:nvPr/>
        </p:nvGraphicFramePr>
        <p:xfrm>
          <a:off x="206375" y="2375924"/>
          <a:ext cx="7309486" cy="7110818"/>
        </p:xfrm>
        <a:graphic>
          <a:graphicData uri="http://schemas.openxmlformats.org/drawingml/2006/table">
            <a:tbl>
              <a:tblPr firstRow="1" bandRow="1">
                <a:tableStyleId>{5C22544A-7EE6-4342-B048-85BDC9FD1C3A}</a:tableStyleId>
              </a:tblPr>
              <a:tblGrid>
                <a:gridCol w="1845621">
                  <a:extLst>
                    <a:ext uri="{9D8B030D-6E8A-4147-A177-3AD203B41FA5}">
                      <a16:colId xmlns:a16="http://schemas.microsoft.com/office/drawing/2014/main" val="853421377"/>
                    </a:ext>
                  </a:extLst>
                </a:gridCol>
                <a:gridCol w="3663370">
                  <a:extLst>
                    <a:ext uri="{9D8B030D-6E8A-4147-A177-3AD203B41FA5}">
                      <a16:colId xmlns:a16="http://schemas.microsoft.com/office/drawing/2014/main" val="1429585388"/>
                    </a:ext>
                  </a:extLst>
                </a:gridCol>
                <a:gridCol w="1800495">
                  <a:extLst>
                    <a:ext uri="{9D8B030D-6E8A-4147-A177-3AD203B41FA5}">
                      <a16:colId xmlns:a16="http://schemas.microsoft.com/office/drawing/2014/main" val="3630359548"/>
                    </a:ext>
                  </a:extLst>
                </a:gridCol>
              </a:tblGrid>
              <a:tr h="1939886">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30" b="1" kern="1200" dirty="0">
                          <a:solidFill>
                            <a:schemeClr val="tx1"/>
                          </a:solidFill>
                          <a:effectLst/>
                          <a:latin typeface="+mn-lt"/>
                          <a:ea typeface="+mn-ea"/>
                          <a:cs typeface="+mn-cs"/>
                        </a:rPr>
                        <a:t>Special Olympics Young Athletes App</a:t>
                      </a:r>
                    </a:p>
                    <a:p>
                      <a:r>
                        <a:rPr lang="en-US" sz="1530" b="1" kern="1200" dirty="0">
                          <a:solidFill>
                            <a:schemeClr val="tx1"/>
                          </a:solidFill>
                          <a:effectLst/>
                          <a:latin typeface="+mn-lt"/>
                          <a:ea typeface="+mn-ea"/>
                          <a:cs typeface="+mn-cs"/>
                        </a:rPr>
                        <a:t> </a:t>
                      </a:r>
                    </a:p>
                    <a:p>
                      <a:r>
                        <a:rPr lang="en-US" sz="1530" b="0" i="1" kern="1200" dirty="0">
                          <a:solidFill>
                            <a:schemeClr val="tx1"/>
                          </a:solidFill>
                          <a:effectLst/>
                          <a:latin typeface="+mn-lt"/>
                          <a:ea typeface="+mn-ea"/>
                          <a:cs typeface="+mn-cs"/>
                        </a:rPr>
                        <a:t>Special Olympics App offering activities, resources and connections to support families of young children with and without intellectual disabilities.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942615"/>
                  </a:ext>
                </a:extLst>
              </a:tr>
              <a:tr h="1477577">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Fitness Through Sport Playbook</a:t>
                      </a:r>
                      <a:endParaRPr lang="en-US" sz="1530" kern="1200" dirty="0">
                        <a:solidFill>
                          <a:schemeClr val="dk1"/>
                        </a:solidFill>
                        <a:effectLst/>
                        <a:latin typeface="+mn-lt"/>
                        <a:ea typeface="+mn-ea"/>
                        <a:cs typeface="+mn-cs"/>
                      </a:endParaRPr>
                    </a:p>
                    <a:p>
                      <a:r>
                        <a:rPr lang="en-US" sz="1530" b="1" kern="1200" dirty="0">
                          <a:solidFill>
                            <a:schemeClr val="dk1"/>
                          </a:solidFill>
                          <a:effectLst/>
                          <a:latin typeface="+mn-lt"/>
                          <a:ea typeface="+mn-ea"/>
                          <a:cs typeface="+mn-cs"/>
                        </a:rPr>
                        <a:t> </a:t>
                      </a:r>
                      <a:endParaRPr lang="en-US" sz="1530" kern="1200" dirty="0">
                        <a:solidFill>
                          <a:schemeClr val="dk1"/>
                        </a:solidFill>
                        <a:effectLst/>
                        <a:latin typeface="+mn-lt"/>
                        <a:ea typeface="+mn-ea"/>
                        <a:cs typeface="+mn-cs"/>
                      </a:endParaRPr>
                    </a:p>
                    <a:p>
                      <a:r>
                        <a:rPr lang="en-US" sz="1530" i="1" kern="1200" dirty="0">
                          <a:solidFill>
                            <a:schemeClr val="dk1"/>
                          </a:solidFill>
                          <a:effectLst/>
                          <a:latin typeface="+mn-lt"/>
                          <a:ea typeface="+mn-ea"/>
                          <a:cs typeface="+mn-cs"/>
                        </a:rPr>
                        <a:t>Provides strategies for fitness programming and tools for creating healthy habits</a:t>
                      </a:r>
                      <a:endParaRPr lang="en-US" sz="1530" kern="1200" dirty="0">
                        <a:solidFill>
                          <a:schemeClr val="dk1"/>
                        </a:solidFill>
                        <a:effectLst/>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79461"/>
                  </a:ext>
                </a:extLst>
              </a:tr>
              <a:tr h="170873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Strong Minds family tip sheet &amp; calendar </a:t>
                      </a:r>
                      <a:endParaRPr lang="en-US" sz="1530" kern="1200" dirty="0">
                        <a:solidFill>
                          <a:schemeClr val="dk1"/>
                        </a:solidFill>
                        <a:effectLst/>
                        <a:latin typeface="+mn-lt"/>
                        <a:ea typeface="+mn-ea"/>
                        <a:cs typeface="+mn-cs"/>
                      </a:endParaRPr>
                    </a:p>
                    <a:p>
                      <a:r>
                        <a:rPr lang="en-US" sz="1530" kern="1200" dirty="0">
                          <a:solidFill>
                            <a:schemeClr val="dk1"/>
                          </a:solidFill>
                          <a:effectLst/>
                          <a:latin typeface="+mn-lt"/>
                          <a:ea typeface="+mn-ea"/>
                          <a:cs typeface="+mn-cs"/>
                        </a:rPr>
                        <a:t> </a:t>
                      </a:r>
                    </a:p>
                    <a:p>
                      <a:r>
                        <a:rPr lang="en-US" sz="1530" i="1" kern="1200" dirty="0">
                          <a:solidFill>
                            <a:schemeClr val="dk1"/>
                          </a:solidFill>
                          <a:effectLst/>
                          <a:latin typeface="+mn-lt"/>
                          <a:ea typeface="+mn-ea"/>
                          <a:cs typeface="+mn-cs"/>
                        </a:rPr>
                        <a:t>Strong Minds resources offer tips and ideas about ways to de-stress, have fun, and integrate healthy living choices into day-to-day lives.</a:t>
                      </a:r>
                      <a:endParaRPr lang="en-US" sz="153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343620"/>
                  </a:ext>
                </a:extLst>
              </a:tr>
              <a:tr h="193988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30" b="1" kern="1200" dirty="0">
                          <a:solidFill>
                            <a:schemeClr val="dk1"/>
                          </a:solidFill>
                          <a:effectLst/>
                          <a:latin typeface="+mn-lt"/>
                          <a:ea typeface="+mn-ea"/>
                          <a:cs typeface="+mn-cs"/>
                        </a:rPr>
                        <a:t>Healthy Start</a:t>
                      </a:r>
                      <a:endParaRPr lang="en-US" sz="1530" kern="1200" dirty="0">
                        <a:solidFill>
                          <a:schemeClr val="dk1"/>
                        </a:solidFill>
                        <a:effectLst/>
                        <a:latin typeface="+mn-lt"/>
                        <a:ea typeface="+mn-ea"/>
                        <a:cs typeface="+mn-cs"/>
                      </a:endParaRPr>
                    </a:p>
                    <a:p>
                      <a:r>
                        <a:rPr lang="en-US" sz="1530" b="1" kern="1200" dirty="0">
                          <a:solidFill>
                            <a:schemeClr val="dk1"/>
                          </a:solidFill>
                          <a:effectLst/>
                          <a:latin typeface="+mn-lt"/>
                          <a:ea typeface="+mn-ea"/>
                          <a:cs typeface="+mn-cs"/>
                        </a:rPr>
                        <a:t> </a:t>
                      </a:r>
                      <a:endParaRPr lang="en-US" sz="1530" kern="1200" dirty="0">
                        <a:solidFill>
                          <a:schemeClr val="dk1"/>
                        </a:solidFill>
                        <a:effectLst/>
                        <a:latin typeface="+mn-lt"/>
                        <a:ea typeface="+mn-ea"/>
                        <a:cs typeface="+mn-cs"/>
                      </a:endParaRPr>
                    </a:p>
                    <a:p>
                      <a:r>
                        <a:rPr lang="en-US" sz="1530" i="1" kern="1200" dirty="0">
                          <a:solidFill>
                            <a:schemeClr val="dk1"/>
                          </a:solidFill>
                          <a:effectLst/>
                          <a:latin typeface="+mn-lt"/>
                          <a:ea typeface="+mn-ea"/>
                          <a:cs typeface="+mn-cs"/>
                        </a:rPr>
                        <a:t>A comprehensive guide for parents and caregivers to support the health and development of their children with intellectual disabilities and developmental delays.</a:t>
                      </a:r>
                      <a:endParaRPr lang="en-US" sz="1530" kern="1200" dirty="0">
                        <a:solidFill>
                          <a:schemeClr val="dk1"/>
                        </a:solidFill>
                        <a:effectLst/>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743951"/>
                  </a:ext>
                </a:extLst>
              </a:tr>
            </a:tbl>
          </a:graphicData>
        </a:graphic>
      </p:graphicFrame>
      <p:grpSp>
        <p:nvGrpSpPr>
          <p:cNvPr id="22" name="Group 21">
            <a:extLst>
              <a:ext uri="{FF2B5EF4-FFF2-40B4-BE49-F238E27FC236}">
                <a16:creationId xmlns:a16="http://schemas.microsoft.com/office/drawing/2014/main" id="{645C88C0-6D18-4472-BB1A-AC217EF3E7BB}"/>
              </a:ext>
            </a:extLst>
          </p:cNvPr>
          <p:cNvGrpSpPr/>
          <p:nvPr/>
        </p:nvGrpSpPr>
        <p:grpSpPr>
          <a:xfrm>
            <a:off x="379731" y="2873072"/>
            <a:ext cx="6787453" cy="6226173"/>
            <a:chOff x="420053" y="2097184"/>
            <a:chExt cx="6787453" cy="6226173"/>
          </a:xfrm>
        </p:grpSpPr>
        <p:pic>
          <p:nvPicPr>
            <p:cNvPr id="7" name="Picture 6" descr="A logo of a person with a circle&#10;&#10;AI-generated content may be incorrect.">
              <a:extLst>
                <a:ext uri="{FF2B5EF4-FFF2-40B4-BE49-F238E27FC236}">
                  <a16:creationId xmlns:a16="http://schemas.microsoft.com/office/drawing/2014/main" id="{480DDFBB-4455-641A-D6E1-19ACEC8A47AF}"/>
                </a:ext>
              </a:extLst>
            </p:cNvPr>
            <p:cNvPicPr>
              <a:picLocks noChangeAspect="1"/>
            </p:cNvPicPr>
            <p:nvPr/>
          </p:nvPicPr>
          <p:blipFill>
            <a:blip r:embed="rId2" cstate="print">
              <a:extLst>
                <a:ext uri="{28A0092B-C50C-407E-A947-70E740481C1C}">
                  <a14:useLocalDpi xmlns:a14="http://schemas.microsoft.com/office/drawing/2010/main" val="0"/>
                </a:ext>
              </a:extLst>
            </a:blip>
            <a:srcRect l="2353" t="4160" r="52060" b="4705"/>
            <a:stretch>
              <a:fillRect/>
            </a:stretch>
          </p:blipFill>
          <p:spPr>
            <a:xfrm>
              <a:off x="606642" y="2097184"/>
              <a:ext cx="1104900" cy="1071880"/>
            </a:xfrm>
            <a:prstGeom prst="rect">
              <a:avLst/>
            </a:prstGeom>
          </p:spPr>
        </p:pic>
        <p:pic>
          <p:nvPicPr>
            <p:cNvPr id="13" name="Picture 12">
              <a:extLst>
                <a:ext uri="{FF2B5EF4-FFF2-40B4-BE49-F238E27FC236}">
                  <a16:creationId xmlns:a16="http://schemas.microsoft.com/office/drawing/2014/main" id="{2D4277CE-26AC-339E-9874-134A6818C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799" y="2140999"/>
              <a:ext cx="984250" cy="984250"/>
            </a:xfrm>
            <a:prstGeom prst="rect">
              <a:avLst/>
            </a:prstGeom>
          </p:spPr>
        </p:pic>
        <p:pic>
          <p:nvPicPr>
            <p:cNvPr id="14" name="Picture 13" descr="A person holding a clipboard&#10;&#10;AI-generated content may be incorrect.">
              <a:extLst>
                <a:ext uri="{FF2B5EF4-FFF2-40B4-BE49-F238E27FC236}">
                  <a16:creationId xmlns:a16="http://schemas.microsoft.com/office/drawing/2014/main" id="{57C9C679-772A-F202-029F-CB05D8C38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74" y="3726262"/>
              <a:ext cx="1470025" cy="1091618"/>
            </a:xfrm>
            <a:prstGeom prst="rect">
              <a:avLst/>
            </a:prstGeom>
          </p:spPr>
        </p:pic>
        <p:pic>
          <p:nvPicPr>
            <p:cNvPr id="16" name="Picture 15" descr="A blue circle with a white head and a heart in the middle&#10;&#10;AI-generated content may be incorrect.">
              <a:extLst>
                <a:ext uri="{FF2B5EF4-FFF2-40B4-BE49-F238E27FC236}">
                  <a16:creationId xmlns:a16="http://schemas.microsoft.com/office/drawing/2014/main" id="{03A01D7B-8B74-0895-5E71-24AD4043E8D0}"/>
                </a:ext>
              </a:extLst>
            </p:cNvPr>
            <p:cNvPicPr>
              <a:picLocks noChangeAspect="1"/>
            </p:cNvPicPr>
            <p:nvPr/>
          </p:nvPicPr>
          <p:blipFill>
            <a:blip r:embed="rId5" cstate="print">
              <a:extLst>
                <a:ext uri="{28A0092B-C50C-407E-A947-70E740481C1C}">
                  <a14:useLocalDpi xmlns:a14="http://schemas.microsoft.com/office/drawing/2010/main" val="0"/>
                </a:ext>
              </a:extLst>
            </a:blip>
            <a:srcRect l="5493" t="3982" b="3982"/>
            <a:stretch>
              <a:fillRect/>
            </a:stretch>
          </p:blipFill>
          <p:spPr>
            <a:xfrm>
              <a:off x="420053" y="5240521"/>
              <a:ext cx="1280794" cy="1199435"/>
            </a:xfrm>
            <a:prstGeom prst="rect">
              <a:avLst/>
            </a:prstGeom>
          </p:spPr>
        </p:pic>
        <p:pic>
          <p:nvPicPr>
            <p:cNvPr id="17" name="Picture 16">
              <a:extLst>
                <a:ext uri="{FF2B5EF4-FFF2-40B4-BE49-F238E27FC236}">
                  <a16:creationId xmlns:a16="http://schemas.microsoft.com/office/drawing/2014/main" id="{88F6ABBC-C6F0-F836-6FA6-A6AA5D18D6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150" y="3726262"/>
              <a:ext cx="1048385" cy="1048385"/>
            </a:xfrm>
            <a:prstGeom prst="rect">
              <a:avLst/>
            </a:prstGeom>
          </p:spPr>
        </p:pic>
        <p:pic>
          <p:nvPicPr>
            <p:cNvPr id="18" name="Picture 17">
              <a:extLst>
                <a:ext uri="{FF2B5EF4-FFF2-40B4-BE49-F238E27FC236}">
                  <a16:creationId xmlns:a16="http://schemas.microsoft.com/office/drawing/2014/main" id="{4B295497-2534-53DD-F4BA-9338082F25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8476" y="5310926"/>
              <a:ext cx="1129030" cy="1129030"/>
            </a:xfrm>
            <a:prstGeom prst="rect">
              <a:avLst/>
            </a:prstGeom>
          </p:spPr>
        </p:pic>
        <p:pic>
          <p:nvPicPr>
            <p:cNvPr id="19" name="Picture 18" descr="A young child smiling with a yellow hexagon&#10;&#10;AI-generated content may be incorrect.">
              <a:extLst>
                <a:ext uri="{FF2B5EF4-FFF2-40B4-BE49-F238E27FC236}">
                  <a16:creationId xmlns:a16="http://schemas.microsoft.com/office/drawing/2014/main" id="{7340877B-BBA6-1400-AB3F-D02F8E67C54E}"/>
                </a:ext>
              </a:extLst>
            </p:cNvPr>
            <p:cNvPicPr>
              <a:picLocks noChangeAspect="1"/>
            </p:cNvPicPr>
            <p:nvPr/>
          </p:nvPicPr>
          <p:blipFill>
            <a:blip r:embed="rId8" cstate="print">
              <a:extLst>
                <a:ext uri="{28A0092B-C50C-407E-A947-70E740481C1C}">
                  <a14:useLocalDpi xmlns:a14="http://schemas.microsoft.com/office/drawing/2010/main" val="0"/>
                </a:ext>
              </a:extLst>
            </a:blip>
            <a:srcRect l="4915" t="3742"/>
            <a:stretch>
              <a:fillRect/>
            </a:stretch>
          </p:blipFill>
          <p:spPr>
            <a:xfrm>
              <a:off x="441959" y="7165752"/>
              <a:ext cx="1463040" cy="1157605"/>
            </a:xfrm>
            <a:prstGeom prst="rect">
              <a:avLst/>
            </a:prstGeom>
          </p:spPr>
        </p:pic>
        <p:pic>
          <p:nvPicPr>
            <p:cNvPr id="20" name="Picture 19">
              <a:extLst>
                <a:ext uri="{FF2B5EF4-FFF2-40B4-BE49-F238E27FC236}">
                  <a16:creationId xmlns:a16="http://schemas.microsoft.com/office/drawing/2014/main" id="{423F690B-6EF7-6406-8680-3873C42240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2284" y="7195914"/>
              <a:ext cx="1097280" cy="1097280"/>
            </a:xfrm>
            <a:prstGeom prst="rect">
              <a:avLst/>
            </a:prstGeom>
          </p:spPr>
        </p:pic>
      </p:grpSp>
      <p:sp>
        <p:nvSpPr>
          <p:cNvPr id="24" name="TextBox 23">
            <a:extLst>
              <a:ext uri="{FF2B5EF4-FFF2-40B4-BE49-F238E27FC236}">
                <a16:creationId xmlns:a16="http://schemas.microsoft.com/office/drawing/2014/main" id="{799615E0-762A-2B29-9902-BFC54D72CA5F}"/>
              </a:ext>
            </a:extLst>
          </p:cNvPr>
          <p:cNvSpPr txBox="1"/>
          <p:nvPr/>
        </p:nvSpPr>
        <p:spPr>
          <a:xfrm>
            <a:off x="206375" y="1651576"/>
            <a:ext cx="7309487" cy="502702"/>
          </a:xfrm>
          <a:prstGeom prst="rect">
            <a:avLst/>
          </a:prstGeom>
          <a:noFill/>
        </p:spPr>
        <p:txBody>
          <a:bodyPr wrap="square">
            <a:spAutoFit/>
          </a:bodyPr>
          <a:lstStyle/>
          <a:p>
            <a:pPr marL="0" marR="0">
              <a:lnSpc>
                <a:spcPts val="1600"/>
              </a:lnSpc>
              <a:spcAft>
                <a:spcPts val="800"/>
              </a:spcAft>
              <a:buNone/>
              <a:tabLst>
                <a:tab pos="406400" algn="l"/>
              </a:tabLst>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The following links have additional resources to support Parenting with Purpose  beyond this Forum.</a:t>
            </a:r>
          </a:p>
        </p:txBody>
      </p:sp>
    </p:spTree>
    <p:extLst>
      <p:ext uri="{BB962C8B-B14F-4D97-AF65-F5344CB8AC3E}">
        <p14:creationId xmlns:p14="http://schemas.microsoft.com/office/powerpoint/2010/main" val="76982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E56846-8D7F-900A-96BB-97FA1F085E58}"/>
              </a:ext>
            </a:extLst>
          </p:cNvPr>
          <p:cNvSpPr>
            <a:spLocks noGrp="1"/>
          </p:cNvSpPr>
          <p:nvPr>
            <p:ph type="sldNum" sz="quarter" idx="12"/>
          </p:nvPr>
        </p:nvSpPr>
        <p:spPr/>
        <p:txBody>
          <a:bodyPr/>
          <a:lstStyle/>
          <a:p>
            <a:fld id="{57143418-D8AD-AF4C-BCE3-1C69D5B4FDDE}" type="slidenum">
              <a:rPr lang="en-US" smtClean="0"/>
              <a:t>9</a:t>
            </a:fld>
            <a:endParaRPr lang="en-US"/>
          </a:p>
        </p:txBody>
      </p:sp>
      <p:sp>
        <p:nvSpPr>
          <p:cNvPr id="5" name="Content Placeholder 9">
            <a:extLst>
              <a:ext uri="{FF2B5EF4-FFF2-40B4-BE49-F238E27FC236}">
                <a16:creationId xmlns:a16="http://schemas.microsoft.com/office/drawing/2014/main" id="{73B0CE74-28E6-D148-3AC5-3C632D000CF3}"/>
              </a:ext>
            </a:extLst>
          </p:cNvPr>
          <p:cNvSpPr txBox="1">
            <a:spLocks/>
          </p:cNvSpPr>
          <p:nvPr/>
        </p:nvSpPr>
        <p:spPr>
          <a:xfrm>
            <a:off x="291459" y="1761122"/>
            <a:ext cx="6860455" cy="5880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Aft>
                <a:spcPts val="1200"/>
              </a:spcAft>
              <a:buNone/>
            </a:pPr>
            <a:r>
              <a:rPr lang="en-US" sz="1800" dirty="0">
                <a:solidFill>
                  <a:prstClr val="black"/>
                </a:solidFill>
                <a:latin typeface="Calibri" panose="020F0502020204030204"/>
              </a:rPr>
              <a:t>Size 12 font is great for printed materials. Size 24 (at a minimum) is good for the body copy on PowerPoints. </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b="1" dirty="0">
                <a:solidFill>
                  <a:schemeClr val="accent5"/>
                </a:solidFill>
                <a:latin typeface="Calibri" panose="020F0502020204030204"/>
              </a:rPr>
              <a:t>Bold and colorful text </a:t>
            </a:r>
            <a:r>
              <a:rPr lang="en-US" sz="1800" dirty="0">
                <a:solidFill>
                  <a:prstClr val="black"/>
                </a:solidFill>
                <a:latin typeface="Calibri" panose="020F0502020204030204"/>
              </a:rPr>
              <a:t>is helpful to bring attention to a point or topic.</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Titles can go in the bar above.  To add interest and variety in slide, feel free to use the slide layout with the bars on the side and bottom. That layout is great if you have extra room on the slide and feel like you need to fill up space.</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Utilize the icon library and high-quality photos to keep PowerPoints engaging!</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Don’t be afraid of white space, it helps the reader digest information easier. </a:t>
            </a:r>
          </a:p>
        </p:txBody>
      </p:sp>
      <p:sp>
        <p:nvSpPr>
          <p:cNvPr id="6" name="Title 1">
            <a:extLst>
              <a:ext uri="{FF2B5EF4-FFF2-40B4-BE49-F238E27FC236}">
                <a16:creationId xmlns:a16="http://schemas.microsoft.com/office/drawing/2014/main" id="{D594CD98-5BA5-AFF8-F2DD-EBA703A23D14}"/>
              </a:ext>
            </a:extLst>
          </p:cNvPr>
          <p:cNvSpPr txBox="1">
            <a:spLocks/>
          </p:cNvSpPr>
          <p:nvPr/>
        </p:nvSpPr>
        <p:spPr>
          <a:xfrm>
            <a:off x="291459" y="61345"/>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Some helpful Tips</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13501317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33445</TotalTime>
  <Words>970</Words>
  <Application>Microsoft Office PowerPoint</Application>
  <PresentationFormat>Custom</PresentationFormat>
  <Paragraphs>72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Arial</vt:lpstr>
      <vt:lpstr>Calibri</vt:lpstr>
      <vt:lpstr>Ubuntu</vt:lpstr>
      <vt:lpstr>Ubuntu Light</vt:lpstr>
      <vt:lpstr>Wingdings</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23</cp:revision>
  <dcterms:created xsi:type="dcterms:W3CDTF">2024-08-28T17:38:29Z</dcterms:created>
  <dcterms:modified xsi:type="dcterms:W3CDTF">2025-10-03T20:29:31Z</dcterms:modified>
</cp:coreProperties>
</file>