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5" r:id="rId2"/>
    <p:sldId id="264" r:id="rId3"/>
    <p:sldId id="274" r:id="rId4"/>
    <p:sldId id="262" r:id="rId5"/>
    <p:sldId id="272" r:id="rId6"/>
    <p:sldId id="273" r:id="rId7"/>
    <p:sldId id="270" r:id="rId8"/>
    <p:sldId id="271" r:id="rId9"/>
    <p:sldId id="258" r:id="rId1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FFF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4"/>
    <p:restoredTop sz="94404" autoAdjust="0"/>
  </p:normalViewPr>
  <p:slideViewPr>
    <p:cSldViewPr snapToGrid="0">
      <p:cViewPr varScale="1">
        <p:scale>
          <a:sx n="104" d="100"/>
          <a:sy n="104" d="100"/>
        </p:scale>
        <p:origin x="405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F496F-271C-48DC-8C97-5A63DD4477FD}" type="datetimeFigureOut">
              <a:rPr lang="LID4096" smtClean="0"/>
              <a:t>11/07/2025</a:t>
            </a:fld>
            <a:endParaRPr lang="LID4096"/>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67F6F-486A-496A-8292-8162D9485C74}" type="slidenum">
              <a:rPr lang="LID4096" smtClean="0"/>
              <a:t>‹#›</a:t>
            </a:fld>
            <a:endParaRPr lang="LID4096"/>
          </a:p>
        </p:txBody>
      </p:sp>
    </p:spTree>
    <p:extLst>
      <p:ext uri="{BB962C8B-B14F-4D97-AF65-F5344CB8AC3E}">
        <p14:creationId xmlns:p14="http://schemas.microsoft.com/office/powerpoint/2010/main" val="260228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BEA67F6F-486A-496A-8292-8162D9485C74}" type="slidenum">
              <a:rPr lang="LID4096" smtClean="0"/>
              <a:t>4</a:t>
            </a:fld>
            <a:endParaRPr lang="LID4096"/>
          </a:p>
        </p:txBody>
      </p:sp>
    </p:spTree>
    <p:extLst>
      <p:ext uri="{BB962C8B-B14F-4D97-AF65-F5344CB8AC3E}">
        <p14:creationId xmlns:p14="http://schemas.microsoft.com/office/powerpoint/2010/main" val="509348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52EE6058-D74C-5BF6-35A3-5194B73FE6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1980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0586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42381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9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16C6DB53-6858-1B1E-4595-C47658C54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012"/>
            <a:ext cx="6333565" cy="1179060"/>
          </a:xfrm>
          <a:prstGeom prst="rect">
            <a:avLst/>
          </a:prstGeom>
        </p:spPr>
      </p:pic>
    </p:spTree>
    <p:extLst>
      <p:ext uri="{BB962C8B-B14F-4D97-AF65-F5344CB8AC3E}">
        <p14:creationId xmlns:p14="http://schemas.microsoft.com/office/powerpoint/2010/main" val="28084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9064D79F-D567-48CA-AD6D-B149116721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0" y="0"/>
            <a:ext cx="7772400" cy="10058400"/>
          </a:xfrm>
          <a:prstGeom prst="rect">
            <a:avLst/>
          </a:prstGeom>
        </p:spPr>
      </p:pic>
      <p:pic>
        <p:nvPicPr>
          <p:cNvPr id="8" name="Picture 7">
            <a:extLst>
              <a:ext uri="{FF2B5EF4-FFF2-40B4-BE49-F238E27FC236}">
                <a16:creationId xmlns:a16="http://schemas.microsoft.com/office/drawing/2014/main" id="{29C27D22-37AB-BB6E-0B58-755F4CEF73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4012"/>
            <a:ext cx="6333565" cy="1179060"/>
          </a:xfrm>
          <a:prstGeom prst="rect">
            <a:avLst/>
          </a:prstGeom>
        </p:spPr>
      </p:pic>
    </p:spTree>
    <p:extLst>
      <p:ext uri="{BB962C8B-B14F-4D97-AF65-F5344CB8AC3E}">
        <p14:creationId xmlns:p14="http://schemas.microsoft.com/office/powerpoint/2010/main" val="34375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8A0E-2621-5A47-A390-004FAA39D5BF}"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1977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8A0E-2621-5A47-A390-004FAA39D5BF}"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2636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8A0E-2621-5A47-A390-004FAA39D5BF}"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86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8A0E-2621-5A47-A390-004FAA39D5BF}"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585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8A0E-2621-5A47-A390-004FAA39D5BF}"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descr="A person writing on a paper&#10;&#10;Description automatically generated">
            <a:extLst>
              <a:ext uri="{FF2B5EF4-FFF2-40B4-BE49-F238E27FC236}">
                <a16:creationId xmlns:a16="http://schemas.microsoft.com/office/drawing/2014/main" id="{A3D15121-C8E3-6D43-9DEC-C3B597274B5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1160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5950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42368A0E-2621-5A47-A390-004FAA39D5BF}" type="datetimeFigureOut">
              <a:rPr lang="en-US" smtClean="0"/>
              <a:t>11/7/2025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1472596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6" Type="http://schemas.openxmlformats.org/officeDocument/2006/relationships/image" Target="../media/image44.png"/><Relationship Id="rId21" Type="http://schemas.openxmlformats.org/officeDocument/2006/relationships/image" Target="../media/image39.png"/><Relationship Id="rId42" Type="http://schemas.openxmlformats.org/officeDocument/2006/relationships/image" Target="../media/image60.png"/><Relationship Id="rId47" Type="http://schemas.openxmlformats.org/officeDocument/2006/relationships/image" Target="../media/image65.png"/><Relationship Id="rId63" Type="http://schemas.openxmlformats.org/officeDocument/2006/relationships/image" Target="../media/image81.png"/><Relationship Id="rId68" Type="http://schemas.openxmlformats.org/officeDocument/2006/relationships/image" Target="../media/image86.png"/><Relationship Id="rId2" Type="http://schemas.openxmlformats.org/officeDocument/2006/relationships/image" Target="../media/image20.png"/><Relationship Id="rId16" Type="http://schemas.openxmlformats.org/officeDocument/2006/relationships/image" Target="../media/image34.png"/><Relationship Id="rId29" Type="http://schemas.openxmlformats.org/officeDocument/2006/relationships/image" Target="../media/image47.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3" Type="http://schemas.openxmlformats.org/officeDocument/2006/relationships/image" Target="../media/image71.png"/><Relationship Id="rId58" Type="http://schemas.openxmlformats.org/officeDocument/2006/relationships/image" Target="../media/image76.png"/><Relationship Id="rId66" Type="http://schemas.openxmlformats.org/officeDocument/2006/relationships/image" Target="../media/image84.png"/><Relationship Id="rId74" Type="http://schemas.openxmlformats.org/officeDocument/2006/relationships/image" Target="../media/image92.png"/><Relationship Id="rId5" Type="http://schemas.openxmlformats.org/officeDocument/2006/relationships/image" Target="../media/image23.png"/><Relationship Id="rId61" Type="http://schemas.openxmlformats.org/officeDocument/2006/relationships/image" Target="../media/image79.png"/><Relationship Id="rId19" Type="http://schemas.openxmlformats.org/officeDocument/2006/relationships/image" Target="../media/image3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emf"/><Relationship Id="rId48" Type="http://schemas.openxmlformats.org/officeDocument/2006/relationships/image" Target="../media/image66.png"/><Relationship Id="rId56" Type="http://schemas.openxmlformats.org/officeDocument/2006/relationships/image" Target="../media/image74.png"/><Relationship Id="rId64" Type="http://schemas.openxmlformats.org/officeDocument/2006/relationships/image" Target="../media/image82.png"/><Relationship Id="rId69" Type="http://schemas.openxmlformats.org/officeDocument/2006/relationships/image" Target="../media/image87.png"/><Relationship Id="rId8" Type="http://schemas.openxmlformats.org/officeDocument/2006/relationships/image" Target="../media/image26.png"/><Relationship Id="rId51" Type="http://schemas.openxmlformats.org/officeDocument/2006/relationships/image" Target="../media/image69.png"/><Relationship Id="rId72" Type="http://schemas.openxmlformats.org/officeDocument/2006/relationships/image" Target="../media/image90.png"/><Relationship Id="rId3" Type="http://schemas.openxmlformats.org/officeDocument/2006/relationships/image" Target="../media/image21.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png"/><Relationship Id="rId59" Type="http://schemas.openxmlformats.org/officeDocument/2006/relationships/image" Target="../media/image77.png"/><Relationship Id="rId67" Type="http://schemas.openxmlformats.org/officeDocument/2006/relationships/image" Target="../media/image85.png"/><Relationship Id="rId20" Type="http://schemas.openxmlformats.org/officeDocument/2006/relationships/image" Target="../media/image38.png"/><Relationship Id="rId41" Type="http://schemas.openxmlformats.org/officeDocument/2006/relationships/image" Target="../media/image59.png"/><Relationship Id="rId54" Type="http://schemas.openxmlformats.org/officeDocument/2006/relationships/image" Target="../media/image72.png"/><Relationship Id="rId62" Type="http://schemas.openxmlformats.org/officeDocument/2006/relationships/image" Target="../media/image80.png"/><Relationship Id="rId70" Type="http://schemas.openxmlformats.org/officeDocument/2006/relationships/image" Target="../media/image88.png"/><Relationship Id="rId1" Type="http://schemas.openxmlformats.org/officeDocument/2006/relationships/slideLayout" Target="../slideLayouts/slideLayout10.xml"/><Relationship Id="rId6"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49" Type="http://schemas.openxmlformats.org/officeDocument/2006/relationships/image" Target="../media/image67.png"/><Relationship Id="rId57" Type="http://schemas.openxmlformats.org/officeDocument/2006/relationships/image" Target="../media/image75.png"/><Relationship Id="rId10" Type="http://schemas.openxmlformats.org/officeDocument/2006/relationships/image" Target="../media/image28.png"/><Relationship Id="rId31" Type="http://schemas.openxmlformats.org/officeDocument/2006/relationships/image" Target="../media/image49.png"/><Relationship Id="rId44" Type="http://schemas.openxmlformats.org/officeDocument/2006/relationships/image" Target="../media/image62.emf"/><Relationship Id="rId52" Type="http://schemas.openxmlformats.org/officeDocument/2006/relationships/image" Target="../media/image70.png"/><Relationship Id="rId60" Type="http://schemas.openxmlformats.org/officeDocument/2006/relationships/image" Target="../media/image78.png"/><Relationship Id="rId65" Type="http://schemas.openxmlformats.org/officeDocument/2006/relationships/image" Target="../media/image83.png"/><Relationship Id="rId73" Type="http://schemas.openxmlformats.org/officeDocument/2006/relationships/image" Target="../media/image91.png"/><Relationship Id="rId4" Type="http://schemas.openxmlformats.org/officeDocument/2006/relationships/image" Target="../media/image22.png"/><Relationship Id="rId9"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6.png"/><Relationship Id="rId39" Type="http://schemas.openxmlformats.org/officeDocument/2006/relationships/image" Target="../media/image57.png"/><Relationship Id="rId34" Type="http://schemas.openxmlformats.org/officeDocument/2006/relationships/image" Target="../media/image52.png"/><Relationship Id="rId50" Type="http://schemas.openxmlformats.org/officeDocument/2006/relationships/image" Target="../media/image68.png"/><Relationship Id="rId55" Type="http://schemas.openxmlformats.org/officeDocument/2006/relationships/image" Target="../media/image73.png"/><Relationship Id="rId7" Type="http://schemas.openxmlformats.org/officeDocument/2006/relationships/image" Target="../media/image25.png"/><Relationship Id="rId71"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202D-1232-0563-3D0F-9AD83EEAEB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27595A-DAB6-E922-5A6B-7659226931ED}"/>
              </a:ext>
            </a:extLst>
          </p:cNvPr>
          <p:cNvSpPr txBox="1"/>
          <p:nvPr/>
        </p:nvSpPr>
        <p:spPr>
          <a:xfrm>
            <a:off x="2057401" y="700088"/>
            <a:ext cx="5343524" cy="1200329"/>
          </a:xfrm>
          <a:prstGeom prst="rect">
            <a:avLst/>
          </a:prstGeom>
          <a:noFill/>
        </p:spPr>
        <p:txBody>
          <a:bodyPr wrap="square" rtlCol="0">
            <a:spAutoFit/>
          </a:bodyPr>
          <a:lstStyle/>
          <a:p>
            <a:r>
              <a:rPr lang="en-US" sz="3600" dirty="0">
                <a:solidFill>
                  <a:schemeClr val="bg1"/>
                </a:solidFill>
                <a:latin typeface="Ubuntu" panose="020B0504030602030204" pitchFamily="34" charset="0"/>
              </a:rPr>
              <a:t>Managing Stress &amp; Building Resilience</a:t>
            </a:r>
          </a:p>
        </p:txBody>
      </p:sp>
      <p:sp>
        <p:nvSpPr>
          <p:cNvPr id="5" name="TextBox 4">
            <a:extLst>
              <a:ext uri="{FF2B5EF4-FFF2-40B4-BE49-F238E27FC236}">
                <a16:creationId xmlns:a16="http://schemas.microsoft.com/office/drawing/2014/main" id="{B656851B-FE6F-AD39-7B8F-1E1CE6E3DD60}"/>
              </a:ext>
            </a:extLst>
          </p:cNvPr>
          <p:cNvSpPr txBox="1"/>
          <p:nvPr/>
        </p:nvSpPr>
        <p:spPr>
          <a:xfrm>
            <a:off x="2057401" y="1900417"/>
            <a:ext cx="5343524" cy="523220"/>
          </a:xfrm>
          <a:prstGeom prst="rect">
            <a:avLst/>
          </a:prstGeom>
          <a:noFill/>
        </p:spPr>
        <p:txBody>
          <a:bodyPr wrap="square" rtlCol="0">
            <a:spAutoFit/>
          </a:bodyPr>
          <a:lstStyle/>
          <a:p>
            <a:r>
              <a:rPr lang="en-US" sz="2800" dirty="0">
                <a:solidFill>
                  <a:schemeClr val="bg1"/>
                </a:solidFill>
                <a:latin typeface="Ubuntu" panose="020B0504030602030204" pitchFamily="34" charset="0"/>
              </a:rPr>
              <a:t>Topic Guide</a:t>
            </a:r>
          </a:p>
        </p:txBody>
      </p:sp>
      <p:pic>
        <p:nvPicPr>
          <p:cNvPr id="2" name="Picture 1" descr="A logo of a person with arrows&#10;&#10;AI-generated content may be incorrect.">
            <a:extLst>
              <a:ext uri="{FF2B5EF4-FFF2-40B4-BE49-F238E27FC236}">
                <a16:creationId xmlns:a16="http://schemas.microsoft.com/office/drawing/2014/main" id="{3E83D442-FA66-9AAD-A814-F649FFF8546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411" y="9010211"/>
            <a:ext cx="1962603" cy="859751"/>
          </a:xfrm>
          <a:prstGeom prst="rect">
            <a:avLst/>
          </a:prstGeom>
        </p:spPr>
      </p:pic>
    </p:spTree>
    <p:extLst>
      <p:ext uri="{BB962C8B-B14F-4D97-AF65-F5344CB8AC3E}">
        <p14:creationId xmlns:p14="http://schemas.microsoft.com/office/powerpoint/2010/main" val="159465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CACD-B60B-3D77-E1B2-D233A0E14D38}"/>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D5ECD297-9F68-B6A6-73E6-6CFA527ADED0}"/>
              </a:ext>
            </a:extLst>
          </p:cNvPr>
          <p:cNvGrpSpPr/>
          <p:nvPr/>
        </p:nvGrpSpPr>
        <p:grpSpPr>
          <a:xfrm>
            <a:off x="568109" y="2092987"/>
            <a:ext cx="6606540" cy="1813321"/>
            <a:chOff x="505841" y="1770808"/>
            <a:chExt cx="6606540" cy="1813321"/>
          </a:xfrm>
        </p:grpSpPr>
        <p:sp>
          <p:nvSpPr>
            <p:cNvPr id="5" name="TextBox 4">
              <a:extLst>
                <a:ext uri="{FF2B5EF4-FFF2-40B4-BE49-F238E27FC236}">
                  <a16:creationId xmlns:a16="http://schemas.microsoft.com/office/drawing/2014/main" id="{D8F3AAEC-17E9-CFEF-D479-8A01374D9783}"/>
                </a:ext>
              </a:extLst>
            </p:cNvPr>
            <p:cNvSpPr txBox="1"/>
            <p:nvPr/>
          </p:nvSpPr>
          <p:spPr>
            <a:xfrm>
              <a:off x="505841" y="2337634"/>
              <a:ext cx="6455180" cy="1246495"/>
            </a:xfrm>
            <a:prstGeom prst="rect">
              <a:avLst/>
            </a:prstGeom>
            <a:noFill/>
          </p:spPr>
          <p:txBody>
            <a:bodyPr wrap="square">
              <a:spAutoFit/>
            </a:bodyPr>
            <a:lstStyle/>
            <a:p>
              <a:pPr>
                <a:spcAft>
                  <a:spcPts val="600"/>
                </a:spcAft>
              </a:pPr>
              <a:r>
                <a:rPr lang="en-US" sz="1200" b="1" dirty="0">
                  <a:solidFill>
                    <a:srgbClr val="0070C0"/>
                  </a:solidFill>
                  <a:latin typeface="Ubuntu" panose="020B0504030602030204" pitchFamily="34" charset="0"/>
                </a:rPr>
                <a:t>The aim of this Family Health Forum is to introduce the topic of stress management for parents and caregivers. At the end of this Forum participants will:</a:t>
              </a:r>
            </a:p>
            <a:p>
              <a:pPr marL="228600" indent="-228600">
                <a:spcAft>
                  <a:spcPts val="600"/>
                </a:spcAft>
                <a:buFont typeface="+mj-lt"/>
                <a:buAutoNum type="arabicPeriod"/>
              </a:pPr>
              <a:r>
                <a:rPr lang="en-US" sz="1200" dirty="0">
                  <a:latin typeface="Ubuntu" panose="020B0504030602030204" pitchFamily="34" charset="0"/>
                </a:rPr>
                <a:t>understand what stress is and how it impacts the body.</a:t>
              </a:r>
            </a:p>
            <a:p>
              <a:pPr marL="228600" indent="-228600">
                <a:spcAft>
                  <a:spcPts val="600"/>
                </a:spcAft>
                <a:buFont typeface="+mj-lt"/>
                <a:buAutoNum type="arabicPeriod"/>
              </a:pPr>
              <a:r>
                <a:rPr lang="en-US" sz="1200" dirty="0">
                  <a:latin typeface="Ubuntu" panose="020B0504030602030204" pitchFamily="34" charset="0"/>
                </a:rPr>
                <a:t>learn strategies for managing stress and regulating emotions.</a:t>
              </a:r>
            </a:p>
            <a:p>
              <a:pPr marL="228600" indent="-228600">
                <a:spcAft>
                  <a:spcPts val="600"/>
                </a:spcAft>
                <a:buFont typeface="+mj-lt"/>
                <a:buAutoNum type="arabicPeriod"/>
              </a:pPr>
              <a:r>
                <a:rPr lang="en-US" sz="1200" dirty="0">
                  <a:latin typeface="Ubuntu" panose="020B0504030602030204" pitchFamily="34" charset="0"/>
                </a:rPr>
                <a:t>develop an action plan for regular self-care practices</a:t>
              </a:r>
            </a:p>
          </p:txBody>
        </p:sp>
        <p:sp>
          <p:nvSpPr>
            <p:cNvPr id="3" name="Title 1">
              <a:extLst>
                <a:ext uri="{FF2B5EF4-FFF2-40B4-BE49-F238E27FC236}">
                  <a16:creationId xmlns:a16="http://schemas.microsoft.com/office/drawing/2014/main" id="{98E284BD-BA1A-52CE-F794-21ED4295F38C}"/>
                </a:ext>
              </a:extLst>
            </p:cNvPr>
            <p:cNvSpPr txBox="1">
              <a:spLocks/>
            </p:cNvSpPr>
            <p:nvPr/>
          </p:nvSpPr>
          <p:spPr>
            <a:xfrm>
              <a:off x="505841" y="1770808"/>
              <a:ext cx="6606540" cy="491169"/>
            </a:xfrm>
            <a:prstGeom prst="rect">
              <a:avLst/>
            </a:prstGeom>
          </p:spPr>
          <p:txBody>
            <a:bodyPr vert="horz" lIns="91440" tIns="45720" rIns="91440" bIns="45720" rtlCol="0" anchor="b">
              <a:normAutofit fontScale="97500"/>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r>
                <a:rPr lang="en-US" sz="2400" dirty="0">
                  <a:latin typeface="Ubuntu" panose="020B0504030602030204" pitchFamily="34" charset="0"/>
                </a:rPr>
                <a:t>Learning Objectives</a:t>
              </a:r>
            </a:p>
          </p:txBody>
        </p:sp>
      </p:grpSp>
      <p:sp>
        <p:nvSpPr>
          <p:cNvPr id="4" name="TextBox 3">
            <a:extLst>
              <a:ext uri="{FF2B5EF4-FFF2-40B4-BE49-F238E27FC236}">
                <a16:creationId xmlns:a16="http://schemas.microsoft.com/office/drawing/2014/main" id="{04A67812-870E-5FE5-E4BE-4DED57CCE3B1}"/>
              </a:ext>
            </a:extLst>
          </p:cNvPr>
          <p:cNvSpPr txBox="1"/>
          <p:nvPr/>
        </p:nvSpPr>
        <p:spPr>
          <a:xfrm>
            <a:off x="430161" y="234400"/>
            <a:ext cx="5370564" cy="7232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1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Forum at a Glance</a:t>
            </a:r>
            <a:endParaRPr kumimoji="0" lang="en-US" sz="18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p:txBody>
      </p:sp>
      <p:sp>
        <p:nvSpPr>
          <p:cNvPr id="11" name="TextBox 10">
            <a:extLst>
              <a:ext uri="{FF2B5EF4-FFF2-40B4-BE49-F238E27FC236}">
                <a16:creationId xmlns:a16="http://schemas.microsoft.com/office/drawing/2014/main" id="{28D053AE-3583-0CF9-B4F0-5FEC5E26D91F}"/>
              </a:ext>
            </a:extLst>
          </p:cNvPr>
          <p:cNvSpPr txBox="1"/>
          <p:nvPr/>
        </p:nvSpPr>
        <p:spPr>
          <a:xfrm>
            <a:off x="496383" y="1364788"/>
            <a:ext cx="6598632" cy="60824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Ubuntu" panose="020B0504030602030204" pitchFamily="34" charset="0"/>
                <a:ea typeface="+mn-ea"/>
                <a:cs typeface="+mn-cs"/>
              </a:rPr>
              <a:t>This topic guide aligns with the Managing Stress &amp; Building Resilience PowerPoint presentation. It highlights key materials, notes, and resources to support facilitation. </a:t>
            </a:r>
          </a:p>
        </p:txBody>
      </p:sp>
      <p:grpSp>
        <p:nvGrpSpPr>
          <p:cNvPr id="15" name="Group 14">
            <a:extLst>
              <a:ext uri="{FF2B5EF4-FFF2-40B4-BE49-F238E27FC236}">
                <a16:creationId xmlns:a16="http://schemas.microsoft.com/office/drawing/2014/main" id="{A4E057F6-3D64-489E-C135-E9C4131BBB70}"/>
              </a:ext>
            </a:extLst>
          </p:cNvPr>
          <p:cNvGrpSpPr/>
          <p:nvPr/>
        </p:nvGrpSpPr>
        <p:grpSpPr>
          <a:xfrm>
            <a:off x="560201" y="3981965"/>
            <a:ext cx="6622356" cy="5721449"/>
            <a:chOff x="560201" y="3981965"/>
            <a:chExt cx="6622356" cy="5721449"/>
          </a:xfrm>
        </p:grpSpPr>
        <p:grpSp>
          <p:nvGrpSpPr>
            <p:cNvPr id="16" name="Group 15">
              <a:extLst>
                <a:ext uri="{FF2B5EF4-FFF2-40B4-BE49-F238E27FC236}">
                  <a16:creationId xmlns:a16="http://schemas.microsoft.com/office/drawing/2014/main" id="{DADB3F3C-F373-2902-1775-777AFEBD4025}"/>
                </a:ext>
              </a:extLst>
            </p:cNvPr>
            <p:cNvGrpSpPr/>
            <p:nvPr/>
          </p:nvGrpSpPr>
          <p:grpSpPr>
            <a:xfrm>
              <a:off x="560201" y="3981965"/>
              <a:ext cx="6622356" cy="1216487"/>
              <a:chOff x="505841" y="3659786"/>
              <a:chExt cx="6622356" cy="1216487"/>
            </a:xfrm>
          </p:grpSpPr>
          <p:sp>
            <p:nvSpPr>
              <p:cNvPr id="6" name="Title 1">
                <a:extLst>
                  <a:ext uri="{FF2B5EF4-FFF2-40B4-BE49-F238E27FC236}">
                    <a16:creationId xmlns:a16="http://schemas.microsoft.com/office/drawing/2014/main" id="{F2247037-E07B-B221-9DBB-F38BE32D6193}"/>
                  </a:ext>
                </a:extLst>
              </p:cNvPr>
              <p:cNvSpPr txBox="1">
                <a:spLocks/>
              </p:cNvSpPr>
              <p:nvPr/>
            </p:nvSpPr>
            <p:spPr>
              <a:xfrm>
                <a:off x="521657" y="3659786"/>
                <a:ext cx="6606540" cy="686782"/>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400" dirty="0">
                    <a:latin typeface="Ubuntu" panose="020B0504030602030204" pitchFamily="34" charset="0"/>
                  </a:rPr>
                  <a:t>Facilitators</a:t>
                </a:r>
              </a:p>
            </p:txBody>
          </p:sp>
          <p:sp>
            <p:nvSpPr>
              <p:cNvPr id="13" name="TextBox 12">
                <a:extLst>
                  <a:ext uri="{FF2B5EF4-FFF2-40B4-BE49-F238E27FC236}">
                    <a16:creationId xmlns:a16="http://schemas.microsoft.com/office/drawing/2014/main" id="{2DBA69BE-AE9F-5575-7793-9CF63EC316BA}"/>
                  </a:ext>
                </a:extLst>
              </p:cNvPr>
              <p:cNvSpPr txBox="1"/>
              <p:nvPr/>
            </p:nvSpPr>
            <p:spPr>
              <a:xfrm>
                <a:off x="505841" y="4229942"/>
                <a:ext cx="6598632" cy="646331"/>
              </a:xfrm>
              <a:prstGeom prst="rect">
                <a:avLst/>
              </a:prstGeom>
              <a:noFill/>
            </p:spPr>
            <p:txBody>
              <a:bodyPr wrap="square">
                <a:spAutoFit/>
              </a:bodyPr>
              <a:lstStyle/>
              <a:p>
                <a:r>
                  <a:rPr lang="en-US" sz="1200" b="1">
                    <a:solidFill>
                      <a:srgbClr val="0070C0"/>
                    </a:solidFill>
                    <a:effectLst/>
                    <a:latin typeface="Ubuntu" panose="020B0504030602030204" pitchFamily="34" charset="0"/>
                  </a:rPr>
                  <a:t>Potential facilitators might consist of community partners, coaches, and parents who have experience in fitness or working with families of individuals with intellectual disabilities (ID). Programs can also select other qualified persons to guide the Forum.</a:t>
                </a:r>
                <a:endParaRPr lang="en-US" dirty="0">
                  <a:solidFill>
                    <a:srgbClr val="0070C0"/>
                  </a:solidFill>
                </a:endParaRPr>
              </a:p>
            </p:txBody>
          </p:sp>
        </p:grpSp>
        <p:pic>
          <p:nvPicPr>
            <p:cNvPr id="9" name="Picture 8" descr="A collage of people in different poses&#10;&#10;AI-generated content may be incorrect.">
              <a:extLst>
                <a:ext uri="{FF2B5EF4-FFF2-40B4-BE49-F238E27FC236}">
                  <a16:creationId xmlns:a16="http://schemas.microsoft.com/office/drawing/2014/main" id="{A65D4B18-AAC7-DFC2-627C-0664336AE5E9}"/>
                </a:ext>
              </a:extLst>
            </p:cNvPr>
            <p:cNvPicPr>
              <a:picLocks noChangeAspect="1"/>
            </p:cNvPicPr>
            <p:nvPr/>
          </p:nvPicPr>
          <p:blipFill>
            <a:blip r:embed="rId2" cstate="email">
              <a:grayscl/>
              <a:extLst>
                <a:ext uri="{28A0092B-C50C-407E-A947-70E740481C1C}">
                  <a14:useLocalDpi xmlns:a14="http://schemas.microsoft.com/office/drawing/2010/main" val="0"/>
                </a:ext>
              </a:extLst>
            </a:blip>
            <a:stretch>
              <a:fillRect/>
            </a:stretch>
          </p:blipFill>
          <p:spPr>
            <a:xfrm>
              <a:off x="964849" y="5304117"/>
              <a:ext cx="5499122" cy="4399297"/>
            </a:xfrm>
            <a:prstGeom prst="rect">
              <a:avLst/>
            </a:prstGeom>
          </p:spPr>
        </p:pic>
      </p:grpSp>
    </p:spTree>
    <p:extLst>
      <p:ext uri="{BB962C8B-B14F-4D97-AF65-F5344CB8AC3E}">
        <p14:creationId xmlns:p14="http://schemas.microsoft.com/office/powerpoint/2010/main" val="149982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B606A-93B4-573C-891E-289E52110A7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4E3B967-BFE7-2CCC-0B52-F43AFC8B384B}"/>
              </a:ext>
            </a:extLst>
          </p:cNvPr>
          <p:cNvSpPr txBox="1"/>
          <p:nvPr/>
        </p:nvSpPr>
        <p:spPr>
          <a:xfrm>
            <a:off x="430161" y="234400"/>
            <a:ext cx="5370564" cy="7232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1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Agenda</a:t>
            </a:r>
            <a:endParaRPr kumimoji="0" lang="en-US" sz="18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p:txBody>
      </p:sp>
      <p:sp>
        <p:nvSpPr>
          <p:cNvPr id="9" name="TextBox 8">
            <a:extLst>
              <a:ext uri="{FF2B5EF4-FFF2-40B4-BE49-F238E27FC236}">
                <a16:creationId xmlns:a16="http://schemas.microsoft.com/office/drawing/2014/main" id="{1BA654FC-602B-4F85-34C2-E52B92AA6C1F}"/>
              </a:ext>
            </a:extLst>
          </p:cNvPr>
          <p:cNvSpPr txBox="1"/>
          <p:nvPr/>
        </p:nvSpPr>
        <p:spPr>
          <a:xfrm>
            <a:off x="430161" y="1520016"/>
            <a:ext cx="6522952" cy="4047262"/>
          </a:xfrm>
          <a:prstGeom prst="rect">
            <a:avLst/>
          </a:prstGeom>
          <a:noFill/>
        </p:spPr>
        <p:txBody>
          <a:bodyPr wrap="square">
            <a:spAutoFit/>
          </a:bodyPr>
          <a:lstStyle/>
          <a:p>
            <a:pPr>
              <a:spcAft>
                <a:spcPts val="600"/>
              </a:spcAft>
            </a:pPr>
            <a:r>
              <a:rPr lang="en-US" sz="1200" b="1" dirty="0">
                <a:solidFill>
                  <a:srgbClr val="0070C0"/>
                </a:solidFill>
                <a:latin typeface="Ubuntu" panose="020B0504030602030204" pitchFamily="34" charset="0"/>
              </a:rPr>
              <a:t>The following is a general agenda for the Forum. It is estimated to take approximately 1 hour and 30 minutes to complete.</a:t>
            </a:r>
          </a:p>
          <a:p>
            <a:pPr>
              <a:spcAft>
                <a:spcPts val="600"/>
              </a:spcAft>
            </a:pPr>
            <a:endParaRPr lang="en-US" sz="1200" b="1" dirty="0">
              <a:solidFill>
                <a:srgbClr val="0070C0"/>
              </a:solidFill>
              <a:latin typeface="Ubuntu" panose="020B0504030602030204" pitchFamily="34" charset="0"/>
            </a:endParaRPr>
          </a:p>
          <a:p>
            <a:pPr marL="628650" lvl="1" indent="-171450">
              <a:spcAft>
                <a:spcPts val="600"/>
              </a:spcAft>
              <a:buFont typeface="Arial" panose="020B0604020202020204" pitchFamily="34" charset="0"/>
              <a:buChar char="•"/>
            </a:pPr>
            <a:r>
              <a:rPr lang="en-US" sz="1200" dirty="0">
                <a:latin typeface="Ubuntu" panose="020B0504030602030204" pitchFamily="34" charset="0"/>
              </a:rPr>
              <a:t>Welcome and Introductions</a:t>
            </a:r>
          </a:p>
          <a:p>
            <a:pPr marL="628650" lvl="1" indent="-171450">
              <a:spcAft>
                <a:spcPts val="600"/>
              </a:spcAft>
              <a:buFont typeface="Arial" panose="020B0604020202020204" pitchFamily="34" charset="0"/>
              <a:buChar char="•"/>
            </a:pPr>
            <a:r>
              <a:rPr lang="en-US" sz="1200" dirty="0">
                <a:latin typeface="Ubuntu" panose="020B0504030602030204" pitchFamily="34" charset="0"/>
              </a:rPr>
              <a:t>Overview of Family Health Forums</a:t>
            </a:r>
          </a:p>
          <a:p>
            <a:pPr marL="628650" lvl="1" indent="-171450">
              <a:spcAft>
                <a:spcPts val="600"/>
              </a:spcAft>
              <a:buFont typeface="Arial" panose="020B0604020202020204" pitchFamily="34" charset="0"/>
              <a:buChar char="•"/>
            </a:pPr>
            <a:r>
              <a:rPr lang="en-US" sz="1200" dirty="0">
                <a:latin typeface="Ubuntu" panose="020B0504030602030204" pitchFamily="34" charset="0"/>
              </a:rPr>
              <a:t>Welcome Reflection</a:t>
            </a:r>
          </a:p>
          <a:p>
            <a:pPr marL="628650" lvl="1" indent="-171450">
              <a:spcAft>
                <a:spcPts val="600"/>
              </a:spcAft>
              <a:buFont typeface="Arial" panose="020B0604020202020204" pitchFamily="34" charset="0"/>
              <a:buChar char="•"/>
            </a:pPr>
            <a:r>
              <a:rPr lang="en-US" sz="1200" dirty="0">
                <a:latin typeface="Ubuntu" panose="020B0504030602030204" pitchFamily="34" charset="0"/>
              </a:rPr>
              <a:t>Activity: What would you do? Stress Response Rame</a:t>
            </a:r>
          </a:p>
          <a:p>
            <a:pPr marL="628650" lvl="1" indent="-171450">
              <a:spcAft>
                <a:spcPts val="600"/>
              </a:spcAft>
              <a:buFont typeface="Arial" panose="020B0604020202020204" pitchFamily="34" charset="0"/>
              <a:buChar char="•"/>
            </a:pPr>
            <a:r>
              <a:rPr lang="en-US" sz="1200" dirty="0">
                <a:latin typeface="Ubuntu" panose="020B0504030602030204" pitchFamily="34" charset="0"/>
              </a:rPr>
              <a:t>Discussion: What is stress? Understanding the Stress Response System</a:t>
            </a:r>
          </a:p>
          <a:p>
            <a:pPr marL="628650" lvl="1" indent="-171450">
              <a:spcAft>
                <a:spcPts val="600"/>
              </a:spcAft>
              <a:buFont typeface="Arial" panose="020B0604020202020204" pitchFamily="34" charset="0"/>
              <a:buChar char="•"/>
            </a:pPr>
            <a:r>
              <a:rPr lang="en-US" sz="1200" dirty="0">
                <a:latin typeface="Ubuntu" panose="020B0504030602030204" pitchFamily="34" charset="0"/>
              </a:rPr>
              <a:t>Individual Reflection: Finding Joy</a:t>
            </a:r>
            <a:br>
              <a:rPr lang="en-US" sz="1200" dirty="0">
                <a:latin typeface="Ubuntu" panose="020B0504030602030204" pitchFamily="34" charset="0"/>
              </a:rPr>
            </a:br>
            <a:r>
              <a:rPr lang="en-US" sz="1200" dirty="0">
                <a:latin typeface="Ubuntu" panose="020B0504030602030204" pitchFamily="34" charset="0"/>
              </a:rPr>
              <a:t>Presentation: Self-Care activities from Strong Minds</a:t>
            </a:r>
          </a:p>
          <a:p>
            <a:pPr marL="628650" lvl="1" indent="-171450">
              <a:spcAft>
                <a:spcPts val="600"/>
              </a:spcAft>
              <a:buFont typeface="Arial" panose="020B0604020202020204" pitchFamily="34" charset="0"/>
              <a:buChar char="•"/>
            </a:pPr>
            <a:r>
              <a:rPr lang="en-US" sz="1200" dirty="0">
                <a:latin typeface="Ubuntu" panose="020B0504030602030204" pitchFamily="34" charset="0"/>
              </a:rPr>
              <a:t>Individual Reflection: Selecting a self-care strategy to practice</a:t>
            </a:r>
          </a:p>
          <a:p>
            <a:pPr marL="628650" lvl="1" indent="-171450">
              <a:spcAft>
                <a:spcPts val="600"/>
              </a:spcAft>
              <a:buFont typeface="Arial" panose="020B0604020202020204" pitchFamily="34" charset="0"/>
              <a:buChar char="•"/>
            </a:pPr>
            <a:r>
              <a:rPr lang="en-US" sz="1200" dirty="0">
                <a:latin typeface="Ubuntu" panose="020B0504030602030204" pitchFamily="34" charset="0"/>
              </a:rPr>
              <a:t>Presentation: Finding the Balance</a:t>
            </a:r>
          </a:p>
          <a:p>
            <a:pPr marL="628650" lvl="1" indent="-171450">
              <a:spcAft>
                <a:spcPts val="600"/>
              </a:spcAft>
              <a:buFont typeface="Arial" panose="020B0604020202020204" pitchFamily="34" charset="0"/>
              <a:buChar char="•"/>
            </a:pPr>
            <a:r>
              <a:rPr lang="en-US" sz="1200" dirty="0">
                <a:latin typeface="Ubuntu" panose="020B0504030602030204" pitchFamily="34" charset="0"/>
              </a:rPr>
              <a:t>Closing: Key Takeaways</a:t>
            </a:r>
          </a:p>
          <a:p>
            <a:pPr marL="628650" lvl="1" indent="-171450">
              <a:spcAft>
                <a:spcPts val="600"/>
              </a:spcAft>
              <a:buFont typeface="Arial" panose="020B0604020202020204" pitchFamily="34" charset="0"/>
              <a:buChar char="•"/>
            </a:pPr>
            <a:r>
              <a:rPr lang="en-US" sz="1200" dirty="0">
                <a:latin typeface="Ubuntu" panose="020B0504030602030204" pitchFamily="34" charset="0"/>
              </a:rPr>
              <a:t>Gratitude Sharing</a:t>
            </a:r>
          </a:p>
          <a:p>
            <a:pPr marL="628650" lvl="1" indent="-171450">
              <a:spcAft>
                <a:spcPts val="600"/>
              </a:spcAft>
              <a:buFont typeface="Arial" panose="020B0604020202020204" pitchFamily="34" charset="0"/>
              <a:buChar char="•"/>
            </a:pPr>
            <a:r>
              <a:rPr lang="en-US" sz="1200" dirty="0">
                <a:latin typeface="Ubuntu" panose="020B0504030602030204" pitchFamily="34" charset="0"/>
              </a:rPr>
              <a:t>Q&amp;A</a:t>
            </a:r>
          </a:p>
          <a:p>
            <a:pPr marL="628650" lvl="1" indent="-171450">
              <a:spcAft>
                <a:spcPts val="600"/>
              </a:spcAft>
              <a:buFont typeface="Arial" panose="020B0604020202020204" pitchFamily="34" charset="0"/>
              <a:buChar char="•"/>
            </a:pPr>
            <a:r>
              <a:rPr lang="en-US" sz="1200" dirty="0">
                <a:latin typeface="Ubuntu" panose="020B0504030602030204" pitchFamily="34" charset="0"/>
              </a:rPr>
              <a:t>Sharing Community Resources</a:t>
            </a:r>
          </a:p>
        </p:txBody>
      </p:sp>
      <p:sp>
        <p:nvSpPr>
          <p:cNvPr id="12" name="Title 1">
            <a:extLst>
              <a:ext uri="{FF2B5EF4-FFF2-40B4-BE49-F238E27FC236}">
                <a16:creationId xmlns:a16="http://schemas.microsoft.com/office/drawing/2014/main" id="{EA28408B-6B77-62C4-53EC-0C863B1846F2}"/>
              </a:ext>
            </a:extLst>
          </p:cNvPr>
          <p:cNvSpPr txBox="1">
            <a:spLocks/>
          </p:cNvSpPr>
          <p:nvPr/>
        </p:nvSpPr>
        <p:spPr>
          <a:xfrm>
            <a:off x="430161" y="5647935"/>
            <a:ext cx="6606540" cy="686782"/>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400" dirty="0">
                <a:latin typeface="Ubuntu" panose="020B0504030602030204" pitchFamily="34" charset="0"/>
              </a:rPr>
              <a:t>Materials</a:t>
            </a:r>
          </a:p>
        </p:txBody>
      </p:sp>
      <p:sp>
        <p:nvSpPr>
          <p:cNvPr id="10" name="TextBox 9">
            <a:extLst>
              <a:ext uri="{FF2B5EF4-FFF2-40B4-BE49-F238E27FC236}">
                <a16:creationId xmlns:a16="http://schemas.microsoft.com/office/drawing/2014/main" id="{9DDC6656-916A-95E3-8411-596344FB973F}"/>
              </a:ext>
            </a:extLst>
          </p:cNvPr>
          <p:cNvSpPr txBox="1"/>
          <p:nvPr/>
        </p:nvSpPr>
        <p:spPr>
          <a:xfrm>
            <a:off x="430161" y="6334717"/>
            <a:ext cx="6606540" cy="2031325"/>
          </a:xfrm>
          <a:prstGeom prst="rect">
            <a:avLst/>
          </a:prstGeom>
          <a:noFill/>
        </p:spPr>
        <p:txBody>
          <a:bodyPr wrap="square">
            <a:spAutoFit/>
          </a:bodyPr>
          <a:lstStyle/>
          <a:p>
            <a:pPr lvl="0">
              <a:spcAft>
                <a:spcPts val="600"/>
              </a:spcAft>
            </a:pPr>
            <a:r>
              <a:rPr lang="en-US" sz="1200" b="1" dirty="0">
                <a:solidFill>
                  <a:srgbClr val="0070C0"/>
                </a:solidFill>
                <a:latin typeface="Ubuntu" panose="020B0504030602030204" pitchFamily="34" charset="0"/>
              </a:rPr>
              <a:t>The following materials will be helpful for facilitation and planning of the Family Health Forum:</a:t>
            </a:r>
          </a:p>
          <a:p>
            <a:pPr marL="285750" lvl="0" indent="-285750">
              <a:spcAft>
                <a:spcPts val="600"/>
              </a:spcAft>
              <a:buFont typeface="Arial" panose="020B0604020202020204" pitchFamily="34" charset="0"/>
              <a:buChar char="•"/>
            </a:pPr>
            <a:r>
              <a:rPr lang="en-US" sz="1200" dirty="0">
                <a:latin typeface="Ubuntu" panose="020B0504030602030204" pitchFamily="34" charset="0"/>
              </a:rPr>
              <a:t>PowerPoint presentation on Caregiver Stress &amp; Building Resilience</a:t>
            </a:r>
          </a:p>
          <a:p>
            <a:pPr marL="285750" lvl="0" indent="-285750">
              <a:spcAft>
                <a:spcPts val="600"/>
              </a:spcAft>
              <a:buFont typeface="Arial" panose="020B0604020202020204" pitchFamily="34" charset="0"/>
              <a:buChar char="•"/>
            </a:pPr>
            <a:r>
              <a:rPr lang="en-US" sz="1200" dirty="0">
                <a:latin typeface="Ubuntu" panose="020B0504030602030204" pitchFamily="34" charset="0"/>
              </a:rPr>
              <a:t>Printed copies of participant workbook or access to virtual copy </a:t>
            </a:r>
          </a:p>
          <a:p>
            <a:pPr marL="285750" lvl="0" indent="-285750">
              <a:spcAft>
                <a:spcPts val="600"/>
              </a:spcAft>
              <a:buFont typeface="Arial" panose="020B0604020202020204" pitchFamily="34" charset="0"/>
              <a:buChar char="•"/>
            </a:pPr>
            <a:r>
              <a:rPr lang="en-US" sz="1200" dirty="0">
                <a:latin typeface="Ubuntu" panose="020B0504030602030204" pitchFamily="34" charset="0"/>
              </a:rPr>
              <a:t>Writing/drawing materials</a:t>
            </a:r>
          </a:p>
          <a:p>
            <a:pPr marL="285750" lvl="0" indent="-285750">
              <a:spcAft>
                <a:spcPts val="600"/>
              </a:spcAft>
              <a:buFont typeface="Arial" panose="020B0604020202020204" pitchFamily="34" charset="0"/>
              <a:buChar char="•"/>
            </a:pPr>
            <a:r>
              <a:rPr lang="en-US" sz="1200" dirty="0">
                <a:latin typeface="Ubuntu" panose="020B0504030602030204" pitchFamily="34" charset="0"/>
              </a:rPr>
              <a:t>Clock/Timer/stopwatch to track time spent during activities</a:t>
            </a:r>
          </a:p>
          <a:p>
            <a:pPr marL="285750" lvl="0" indent="-285750">
              <a:spcAft>
                <a:spcPts val="600"/>
              </a:spcAft>
              <a:buFont typeface="Arial" panose="020B0604020202020204" pitchFamily="34" charset="0"/>
              <a:buChar char="•"/>
            </a:pPr>
            <a:r>
              <a:rPr lang="en-US" sz="1200" dirty="0">
                <a:latin typeface="Ubuntu" panose="020B0504030602030204" pitchFamily="34" charset="0"/>
              </a:rPr>
              <a:t>Ball or item to pass around during introductions</a:t>
            </a:r>
          </a:p>
          <a:p>
            <a:pPr marL="285750" indent="-285750">
              <a:spcAft>
                <a:spcPts val="600"/>
              </a:spcAft>
              <a:buFont typeface="Arial" panose="020B0604020202020204" pitchFamily="34" charset="0"/>
              <a:buChar char="•"/>
            </a:pPr>
            <a:r>
              <a:rPr lang="en-US" sz="1200" dirty="0">
                <a:latin typeface="Ubuntu" panose="020B0504030602030204" pitchFamily="34" charset="0"/>
              </a:rPr>
              <a:t>Box or basket to collect questions or comments from participants</a:t>
            </a:r>
          </a:p>
        </p:txBody>
      </p:sp>
    </p:spTree>
    <p:extLst>
      <p:ext uri="{BB962C8B-B14F-4D97-AF65-F5344CB8AC3E}">
        <p14:creationId xmlns:p14="http://schemas.microsoft.com/office/powerpoint/2010/main" val="113375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75513E-C659-6E74-3F62-D86FF5533C04}"/>
              </a:ext>
            </a:extLst>
          </p:cNvPr>
          <p:cNvSpPr txBox="1">
            <a:spLocks/>
          </p:cNvSpPr>
          <p:nvPr/>
        </p:nvSpPr>
        <p:spPr>
          <a:xfrm>
            <a:off x="291459" y="12358"/>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Important Notes</a:t>
            </a:r>
            <a:endParaRPr lang="en-US" dirty="0">
              <a:solidFill>
                <a:schemeClr val="bg1"/>
              </a:solidFill>
              <a:latin typeface="Ubuntu" panose="020B0504030602030204" pitchFamily="34" charset="0"/>
            </a:endParaRPr>
          </a:p>
        </p:txBody>
      </p:sp>
      <p:grpSp>
        <p:nvGrpSpPr>
          <p:cNvPr id="3" name="Group 2">
            <a:extLst>
              <a:ext uri="{FF2B5EF4-FFF2-40B4-BE49-F238E27FC236}">
                <a16:creationId xmlns:a16="http://schemas.microsoft.com/office/drawing/2014/main" id="{C5BCADF1-61BE-3C97-2F70-B1CA789038F3}"/>
              </a:ext>
            </a:extLst>
          </p:cNvPr>
          <p:cNvGrpSpPr/>
          <p:nvPr/>
        </p:nvGrpSpPr>
        <p:grpSpPr>
          <a:xfrm>
            <a:off x="291459" y="1638568"/>
            <a:ext cx="6606541" cy="6781263"/>
            <a:chOff x="291459" y="1472461"/>
            <a:chExt cx="6606541" cy="6781263"/>
          </a:xfrm>
        </p:grpSpPr>
        <p:sp>
          <p:nvSpPr>
            <p:cNvPr id="2" name="Rectangle 19">
              <a:extLst>
                <a:ext uri="{FF2B5EF4-FFF2-40B4-BE49-F238E27FC236}">
                  <a16:creationId xmlns:a16="http://schemas.microsoft.com/office/drawing/2014/main" id="{B8FFA5CD-6213-97B2-0614-7590EFC7C05B}"/>
                </a:ext>
              </a:extLst>
            </p:cNvPr>
            <p:cNvSpPr>
              <a:spLocks noChangeArrowheads="1"/>
            </p:cNvSpPr>
            <p:nvPr/>
          </p:nvSpPr>
          <p:spPr bwMode="auto">
            <a:xfrm>
              <a:off x="291460" y="1472461"/>
              <a:ext cx="6606540" cy="497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marL="228600" lvl="0" indent="-228600">
                <a:spcAft>
                  <a:spcPts val="1000"/>
                </a:spcAft>
                <a:buFont typeface="+mj-lt"/>
                <a:buAutoNum type="arabicPeriod"/>
              </a:pPr>
              <a:r>
                <a:rPr lang="en-US" sz="1200" b="1" dirty="0">
                  <a:solidFill>
                    <a:srgbClr val="0070C0"/>
                  </a:solidFill>
                  <a:latin typeface="Ubuntu" panose="020B0504030602030204" pitchFamily="34" charset="0"/>
                </a:rPr>
                <a:t>Review the PowerPoint Presentation in advance:</a:t>
              </a:r>
            </a:p>
            <a:p>
              <a:pPr marL="685800" lvl="1" indent="-228600">
                <a:spcAft>
                  <a:spcPts val="1000"/>
                </a:spcAft>
                <a:buFont typeface="Arial" panose="020B0604020202020204" pitchFamily="34" charset="0"/>
                <a:buChar char="•"/>
              </a:pPr>
              <a:r>
                <a:rPr lang="en-US" sz="1200" dirty="0">
                  <a:latin typeface="Ubuntu" panose="020B0504030602030204" pitchFamily="34" charset="0"/>
                </a:rPr>
                <a:t>There is a suggested script in the notes section of the presentation. Reviewing it in advance will allow you to be comfortable with the presentation and reduce reading the script. Make wording changes to support the flow of the presentation.</a:t>
              </a:r>
            </a:p>
            <a:p>
              <a:pPr marL="228600" lvl="0" indent="-228600">
                <a:spcAft>
                  <a:spcPts val="1000"/>
                </a:spcAft>
                <a:buFont typeface="+mj-lt"/>
                <a:buAutoNum type="arabicPeriod"/>
              </a:pPr>
              <a:r>
                <a:rPr lang="en-US" sz="1200" b="1" dirty="0">
                  <a:solidFill>
                    <a:srgbClr val="0070C0"/>
                  </a:solidFill>
                  <a:latin typeface="Ubuntu" panose="020B0504030602030204" pitchFamily="34" charset="0"/>
                </a:rPr>
                <a:t>Adapt Forum Materials:</a:t>
              </a:r>
            </a:p>
            <a:p>
              <a:pPr marL="685800" lvl="1" indent="-228600">
                <a:spcAft>
                  <a:spcPts val="1000"/>
                </a:spcAft>
                <a:buFont typeface="Arial" panose="020B0604020202020204" pitchFamily="34" charset="0"/>
                <a:buChar char="•"/>
              </a:pPr>
              <a:r>
                <a:rPr lang="en-US" sz="1200" dirty="0">
                  <a:latin typeface="Ubuntu" panose="020B0504030602030204" pitchFamily="34" charset="0"/>
                </a:rPr>
                <a:t>Include local photos, recommendations and community resources for Fitness available to your participants. Collaborate with local service providers. If possible, invite them to the Forum to be available to answer questions and provide further support</a:t>
              </a:r>
            </a:p>
            <a:p>
              <a:pPr marL="685800" lvl="1" indent="-228600">
                <a:spcAft>
                  <a:spcPts val="1000"/>
                </a:spcAft>
                <a:buFont typeface="Arial" panose="020B0604020202020204" pitchFamily="34" charset="0"/>
                <a:buChar char="•"/>
              </a:pPr>
              <a:r>
                <a:rPr lang="en-US" sz="1200" dirty="0">
                  <a:latin typeface="Ubuntu" panose="020B0504030602030204" pitchFamily="34" charset="0"/>
                </a:rPr>
                <a:t>Adjust the script and images to suit your participants.</a:t>
              </a:r>
            </a:p>
            <a:p>
              <a:pPr marL="685800" lvl="1" indent="-228600">
                <a:spcAft>
                  <a:spcPts val="1000"/>
                </a:spcAft>
                <a:buFont typeface="Arial" panose="020B0604020202020204" pitchFamily="34" charset="0"/>
                <a:buChar char="•"/>
              </a:pPr>
              <a:r>
                <a:rPr lang="en-US" sz="1200" dirty="0">
                  <a:latin typeface="Ubuntu" panose="020B0504030602030204" pitchFamily="34" charset="0"/>
                </a:rPr>
                <a:t>This forum includes physical activity that can be done as a group. Adapt them to for the accessibility of all participants. For example, push ups can be done on the wall, against a table, or on the floor.</a:t>
              </a:r>
            </a:p>
            <a:p>
              <a:pPr marL="228600" lvl="0" indent="-228600">
                <a:spcAft>
                  <a:spcPts val="1000"/>
                </a:spcAft>
                <a:buFont typeface="+mj-lt"/>
                <a:buAutoNum type="arabicPeriod"/>
              </a:pPr>
              <a:r>
                <a:rPr lang="en-US" sz="1200" b="1" dirty="0">
                  <a:solidFill>
                    <a:srgbClr val="0070C0"/>
                  </a:solidFill>
                  <a:latin typeface="Ubuntu" panose="020B0504030602030204" pitchFamily="34" charset="0"/>
                </a:rPr>
                <a:t>Encourage engagement, sharing experiences, and asking questions:</a:t>
              </a:r>
            </a:p>
            <a:p>
              <a:pPr marL="685800" lvl="1" indent="-228600">
                <a:spcAft>
                  <a:spcPts val="1000"/>
                </a:spcAft>
                <a:buFont typeface="Arial" panose="020B0604020202020204" pitchFamily="34" charset="0"/>
                <a:buChar char="•"/>
              </a:pPr>
              <a:r>
                <a:rPr lang="en-US" sz="1200" dirty="0">
                  <a:latin typeface="Ubuntu" panose="020B0504030602030204" pitchFamily="34" charset="0"/>
                </a:rPr>
                <a:t>For an in-person Forum, you can have paper available for participants to write/draw their name. Participant Guides can be printed for better use.</a:t>
              </a:r>
            </a:p>
            <a:p>
              <a:pPr marL="685800" lvl="1" indent="-228600">
                <a:spcAft>
                  <a:spcPts val="1000"/>
                </a:spcAft>
                <a:buFont typeface="Arial" panose="020B0604020202020204" pitchFamily="34" charset="0"/>
                <a:buChar char="•"/>
              </a:pPr>
              <a:r>
                <a:rPr lang="en-US" sz="1200" dirty="0">
                  <a:latin typeface="Ubuntu" panose="020B0504030602030204" pitchFamily="34" charset="0"/>
                </a:rPr>
                <a:t>During discussions, allow time for participants to share their personal experiences. Facilitators can encourage discussions by sharing their experiences first.</a:t>
              </a:r>
            </a:p>
            <a:p>
              <a:pPr marL="685800" lvl="1" indent="-228600">
                <a:spcAft>
                  <a:spcPts val="1000"/>
                </a:spcAft>
                <a:buFont typeface="Arial" panose="020B0604020202020204" pitchFamily="34" charset="0"/>
                <a:buChar char="•"/>
              </a:pPr>
              <a:r>
                <a:rPr lang="en-US" sz="1200" dirty="0">
                  <a:latin typeface="Ubuntu" panose="020B0504030602030204" pitchFamily="34" charset="0"/>
                </a:rPr>
                <a:t>Make time or be available for participants to ask questions to further support families after the Forum.</a:t>
              </a:r>
            </a:p>
          </p:txBody>
        </p:sp>
        <p:sp>
          <p:nvSpPr>
            <p:cNvPr id="4" name="Rectangle 19">
              <a:extLst>
                <a:ext uri="{FF2B5EF4-FFF2-40B4-BE49-F238E27FC236}">
                  <a16:creationId xmlns:a16="http://schemas.microsoft.com/office/drawing/2014/main" id="{A893C9E7-7D36-98E9-3686-7207722DF979}"/>
                </a:ext>
              </a:extLst>
            </p:cNvPr>
            <p:cNvSpPr>
              <a:spLocks noChangeArrowheads="1"/>
            </p:cNvSpPr>
            <p:nvPr/>
          </p:nvSpPr>
          <p:spPr bwMode="auto">
            <a:xfrm>
              <a:off x="291459" y="6448142"/>
              <a:ext cx="6606540" cy="180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lvl="0">
                <a:spcAft>
                  <a:spcPts val="1000"/>
                </a:spcAft>
              </a:pPr>
              <a:r>
                <a:rPr lang="en-US" sz="1200" b="1" dirty="0">
                  <a:solidFill>
                    <a:srgbClr val="0070C0"/>
                  </a:solidFill>
                  <a:latin typeface="Ubuntu" panose="020B0504030602030204" pitchFamily="34" charset="0"/>
                </a:rPr>
                <a:t>4.   Responding to Questions:</a:t>
              </a:r>
            </a:p>
            <a:p>
              <a:pPr marL="685800" lvl="1" indent="-228600">
                <a:spcAft>
                  <a:spcPts val="1000"/>
                </a:spcAft>
                <a:buFont typeface="Arial" panose="020B0604020202020204" pitchFamily="34" charset="0"/>
                <a:buChar char="•"/>
              </a:pPr>
              <a:r>
                <a:rPr lang="en-US" sz="1200" dirty="0">
                  <a:latin typeface="Ubuntu" panose="020B0504030602030204" pitchFamily="34" charset="0"/>
                </a:rPr>
                <a:t>Do your best to fully answer the questions. If someone in the group has a helpful experience, invite them to share.</a:t>
              </a:r>
            </a:p>
            <a:p>
              <a:pPr marL="685800" lvl="1" indent="-228600">
                <a:spcAft>
                  <a:spcPts val="1000"/>
                </a:spcAft>
                <a:buFont typeface="Arial" panose="020B0604020202020204" pitchFamily="34" charset="0"/>
                <a:buChar char="•"/>
              </a:pPr>
              <a:r>
                <a:rPr lang="en-US" sz="1200" dirty="0">
                  <a:latin typeface="Ubuntu" panose="020B0504030602030204" pitchFamily="34" charset="0"/>
                </a:rPr>
                <a:t>Leverage community partners or topic experts to help answer questions.</a:t>
              </a:r>
            </a:p>
            <a:p>
              <a:pPr marL="685800" lvl="1" indent="-228600">
                <a:spcAft>
                  <a:spcPts val="1000"/>
                </a:spcAft>
                <a:buFont typeface="Arial" panose="020B0604020202020204" pitchFamily="34" charset="0"/>
                <a:buChar char="•"/>
              </a:pPr>
              <a:r>
                <a:rPr lang="en-US" sz="1200" dirty="0">
                  <a:latin typeface="Ubuntu" panose="020B0504030602030204" pitchFamily="34" charset="0"/>
                </a:rPr>
                <a:t>If you’re unable to answer any questions, refer to a community partners or expert when feasible, or notate the question and follow up with an answer as soon as possible.</a:t>
              </a:r>
            </a:p>
          </p:txBody>
        </p:sp>
      </p:grpSp>
    </p:spTree>
    <p:extLst>
      <p:ext uri="{BB962C8B-B14F-4D97-AF65-F5344CB8AC3E}">
        <p14:creationId xmlns:p14="http://schemas.microsoft.com/office/powerpoint/2010/main" val="33677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B873C-7036-5B86-B3F1-B057FC4107A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8BEB0D8-E783-5181-BD91-0501FDE94B24}"/>
              </a:ext>
            </a:extLst>
          </p:cNvPr>
          <p:cNvSpPr txBox="1">
            <a:spLocks/>
          </p:cNvSpPr>
          <p:nvPr/>
        </p:nvSpPr>
        <p:spPr>
          <a:xfrm>
            <a:off x="291459" y="6722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3" name="Table 2">
            <a:extLst>
              <a:ext uri="{FF2B5EF4-FFF2-40B4-BE49-F238E27FC236}">
                <a16:creationId xmlns:a16="http://schemas.microsoft.com/office/drawing/2014/main" id="{70EAD178-2F1E-EDC6-B0A7-92184D8FD544}"/>
              </a:ext>
            </a:extLst>
          </p:cNvPr>
          <p:cNvGraphicFramePr>
            <a:graphicFrameLocks noGrp="1"/>
          </p:cNvGraphicFramePr>
          <p:nvPr>
            <p:extLst>
              <p:ext uri="{D42A27DB-BD31-4B8C-83A1-F6EECF244321}">
                <p14:modId xmlns:p14="http://schemas.microsoft.com/office/powerpoint/2010/main" val="961377955"/>
              </p:ext>
            </p:extLst>
          </p:nvPr>
        </p:nvGraphicFramePr>
        <p:xfrm>
          <a:off x="291459" y="2004060"/>
          <a:ext cx="6606540" cy="5637276"/>
        </p:xfrm>
        <a:graphic>
          <a:graphicData uri="http://schemas.openxmlformats.org/drawingml/2006/table">
            <a:tbl>
              <a:tblPr firstRow="1" bandRow="1">
                <a:tableStyleId>{5940675A-B579-460E-94D1-54222C63F5DA}</a:tableStyleId>
              </a:tblPr>
              <a:tblGrid>
                <a:gridCol w="1704981">
                  <a:extLst>
                    <a:ext uri="{9D8B030D-6E8A-4147-A177-3AD203B41FA5}">
                      <a16:colId xmlns:a16="http://schemas.microsoft.com/office/drawing/2014/main" val="1904144929"/>
                    </a:ext>
                  </a:extLst>
                </a:gridCol>
                <a:gridCol w="2699379">
                  <a:extLst>
                    <a:ext uri="{9D8B030D-6E8A-4147-A177-3AD203B41FA5}">
                      <a16:colId xmlns:a16="http://schemas.microsoft.com/office/drawing/2014/main" val="2055436634"/>
                    </a:ext>
                  </a:extLst>
                </a:gridCol>
                <a:gridCol w="2202180">
                  <a:extLst>
                    <a:ext uri="{9D8B030D-6E8A-4147-A177-3AD203B41FA5}">
                      <a16:colId xmlns:a16="http://schemas.microsoft.com/office/drawing/2014/main" val="1000141374"/>
                    </a:ext>
                  </a:extLst>
                </a:gridCol>
              </a:tblGrid>
              <a:tr h="370840">
                <a:tc>
                  <a:txBody>
                    <a:bodyPr/>
                    <a:lstStyle/>
                    <a:p>
                      <a:endParaRPr lang="LID4096" dirty="0"/>
                    </a:p>
                  </a:txBody>
                  <a:tcPr/>
                </a:tc>
                <a:tc>
                  <a:txBody>
                    <a:bodyPr/>
                    <a:lstStyle/>
                    <a:p>
                      <a:r>
                        <a:rPr lang="en-US" b="1" dirty="0"/>
                        <a:t>Special Olympics Strong Minds Website</a:t>
                      </a:r>
                    </a:p>
                    <a:p>
                      <a:endParaRPr lang="en-US" dirty="0"/>
                    </a:p>
                    <a:p>
                      <a:r>
                        <a:rPr lang="en-US" dirty="0"/>
                        <a:t>Strong Minds is an interactive learning activity focused on developing adaptive coping skills.</a:t>
                      </a:r>
                    </a:p>
                    <a:p>
                      <a:endParaRPr lang="en-US" dirty="0"/>
                    </a:p>
                  </a:txBody>
                  <a:tcPr/>
                </a:tc>
                <a:tc>
                  <a:txBody>
                    <a:bodyPr/>
                    <a:lstStyle/>
                    <a:p>
                      <a:endParaRPr lang="LID4096"/>
                    </a:p>
                  </a:txBody>
                  <a:tcPr/>
                </a:tc>
                <a:extLst>
                  <a:ext uri="{0D108BD9-81ED-4DB2-BD59-A6C34878D82A}">
                    <a16:rowId xmlns:a16="http://schemas.microsoft.com/office/drawing/2014/main" val="2452715009"/>
                  </a:ext>
                </a:extLst>
              </a:tr>
              <a:tr h="370840">
                <a:tc>
                  <a:txBody>
                    <a:bodyPr/>
                    <a:lstStyle/>
                    <a:p>
                      <a:endParaRPr lang="LID4096" dirty="0"/>
                    </a:p>
                  </a:txBody>
                  <a:tcPr/>
                </a:tc>
                <a:tc>
                  <a:txBody>
                    <a:bodyPr/>
                    <a:lstStyle/>
                    <a:p>
                      <a:r>
                        <a:rPr lang="en-US" b="1" dirty="0"/>
                        <a:t>Tips for keeping a Strong Mind</a:t>
                      </a:r>
                    </a:p>
                    <a:p>
                      <a:endParaRPr lang="en-US" dirty="0"/>
                    </a:p>
                    <a:p>
                      <a:r>
                        <a:rPr lang="en-US" dirty="0"/>
                        <a:t>Strategies for emotional health and wellbeing.</a:t>
                      </a:r>
                    </a:p>
                    <a:p>
                      <a:endParaRPr lang="en-US" dirty="0"/>
                    </a:p>
                    <a:p>
                      <a:endParaRPr lang="en-US" dirty="0"/>
                    </a:p>
                    <a:p>
                      <a:endParaRPr lang="en-US" dirty="0"/>
                    </a:p>
                  </a:txBody>
                  <a:tcPr/>
                </a:tc>
                <a:tc>
                  <a:txBody>
                    <a:bodyPr/>
                    <a:lstStyle/>
                    <a:p>
                      <a:endParaRPr lang="LID4096"/>
                    </a:p>
                  </a:txBody>
                  <a:tcPr/>
                </a:tc>
                <a:extLst>
                  <a:ext uri="{0D108BD9-81ED-4DB2-BD59-A6C34878D82A}">
                    <a16:rowId xmlns:a16="http://schemas.microsoft.com/office/drawing/2014/main" val="494477101"/>
                  </a:ext>
                </a:extLst>
              </a:tr>
              <a:tr h="370840">
                <a:tc>
                  <a:txBody>
                    <a:bodyPr/>
                    <a:lstStyle/>
                    <a:p>
                      <a:endParaRPr lang="LID4096"/>
                    </a:p>
                  </a:txBody>
                  <a:tcPr/>
                </a:tc>
                <a:tc>
                  <a:txBody>
                    <a:bodyPr/>
                    <a:lstStyle/>
                    <a:p>
                      <a:r>
                        <a:rPr lang="en-US" b="1" dirty="0"/>
                        <a:t>Special Olympics Self-Care tips for families</a:t>
                      </a:r>
                    </a:p>
                    <a:p>
                      <a:endParaRPr lang="en-US" dirty="0"/>
                    </a:p>
                    <a:p>
                      <a:r>
                        <a:rPr lang="en-US" dirty="0"/>
                        <a:t>10 strategies for self-care.</a:t>
                      </a:r>
                    </a:p>
                    <a:p>
                      <a:endParaRPr lang="en-US" dirty="0"/>
                    </a:p>
                    <a:p>
                      <a:endParaRPr lang="en-US" dirty="0"/>
                    </a:p>
                    <a:p>
                      <a:endParaRPr lang="LID4096" dirty="0"/>
                    </a:p>
                  </a:txBody>
                  <a:tcPr/>
                </a:tc>
                <a:tc>
                  <a:txBody>
                    <a:bodyPr/>
                    <a:lstStyle/>
                    <a:p>
                      <a:endParaRPr lang="LID4096" dirty="0"/>
                    </a:p>
                  </a:txBody>
                  <a:tcPr/>
                </a:tc>
                <a:extLst>
                  <a:ext uri="{0D108BD9-81ED-4DB2-BD59-A6C34878D82A}">
                    <a16:rowId xmlns:a16="http://schemas.microsoft.com/office/drawing/2014/main" val="2319045203"/>
                  </a:ext>
                </a:extLst>
              </a:tr>
            </a:tbl>
          </a:graphicData>
        </a:graphic>
      </p:graphicFrame>
      <p:pic>
        <p:nvPicPr>
          <p:cNvPr id="4" name="Picture 3" descr="A qr code on a white background&#10;&#10;Description automatically generated">
            <a:extLst>
              <a:ext uri="{FF2B5EF4-FFF2-40B4-BE49-F238E27FC236}">
                <a16:creationId xmlns:a16="http://schemas.microsoft.com/office/drawing/2014/main" id="{C7FD121F-1F5E-E3A1-59FF-51109EAF51F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5153340" y="2372042"/>
            <a:ext cx="1369378" cy="1369378"/>
          </a:xfrm>
          <a:prstGeom prst="rect">
            <a:avLst/>
          </a:prstGeom>
        </p:spPr>
      </p:pic>
      <p:pic>
        <p:nvPicPr>
          <p:cNvPr id="5" name="Picture 4" descr="A qr code with a few black squares&#10;&#10;Description automatically generated">
            <a:extLst>
              <a:ext uri="{FF2B5EF4-FFF2-40B4-BE49-F238E27FC236}">
                <a16:creationId xmlns:a16="http://schemas.microsoft.com/office/drawing/2014/main" id="{0E7BF1B2-8C05-C967-6F2A-81FB8DA835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3342" y="4109402"/>
            <a:ext cx="1369378" cy="1369378"/>
          </a:xfrm>
          <a:prstGeom prst="rect">
            <a:avLst/>
          </a:prstGeom>
        </p:spPr>
      </p:pic>
      <p:pic>
        <p:nvPicPr>
          <p:cNvPr id="6" name="Picture 5" descr="A qr code with a white background&#10;&#10;Description automatically generated">
            <a:extLst>
              <a:ext uri="{FF2B5EF4-FFF2-40B4-BE49-F238E27FC236}">
                <a16:creationId xmlns:a16="http://schemas.microsoft.com/office/drawing/2014/main" id="{BB82B707-321B-6423-8A2E-515988015FA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53340" y="6005401"/>
            <a:ext cx="1369378" cy="1369378"/>
          </a:xfrm>
          <a:prstGeom prst="rect">
            <a:avLst/>
          </a:prstGeom>
        </p:spPr>
      </p:pic>
      <p:pic>
        <p:nvPicPr>
          <p:cNvPr id="7" name="Picture 6" descr="A blue circle with a white head and heart in it&#10;&#10;Description automatically generated">
            <a:extLst>
              <a:ext uri="{FF2B5EF4-FFF2-40B4-BE49-F238E27FC236}">
                <a16:creationId xmlns:a16="http://schemas.microsoft.com/office/drawing/2014/main" id="{EB59A021-5429-491D-A0E2-0DFBC9CFA02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7060" y="2596832"/>
            <a:ext cx="1033198" cy="919798"/>
          </a:xfrm>
          <a:prstGeom prst="rect">
            <a:avLst/>
          </a:prstGeom>
        </p:spPr>
      </p:pic>
      <p:pic>
        <p:nvPicPr>
          <p:cNvPr id="10" name="Picture 9" descr="A white and blue background with black text&#10;&#10;Description automatically generated">
            <a:extLst>
              <a:ext uri="{FF2B5EF4-FFF2-40B4-BE49-F238E27FC236}">
                <a16:creationId xmlns:a16="http://schemas.microsoft.com/office/drawing/2014/main" id="{9789EE24-A298-2E15-38BD-EE7895304E6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1359" y="4578064"/>
            <a:ext cx="1644601" cy="475246"/>
          </a:xfrm>
          <a:prstGeom prst="rect">
            <a:avLst/>
          </a:prstGeom>
        </p:spPr>
      </p:pic>
      <p:pic>
        <p:nvPicPr>
          <p:cNvPr id="11" name="Picture 10" descr="A phone and bubble with dots&#10;&#10;Description automatically generated">
            <a:extLst>
              <a:ext uri="{FF2B5EF4-FFF2-40B4-BE49-F238E27FC236}">
                <a16:creationId xmlns:a16="http://schemas.microsoft.com/office/drawing/2014/main" id="{FB66EAE2-BB92-72B3-E820-C155BA8E024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92829" y="6090634"/>
            <a:ext cx="901660" cy="852202"/>
          </a:xfrm>
          <a:prstGeom prst="rect">
            <a:avLst/>
          </a:prstGeom>
        </p:spPr>
      </p:pic>
    </p:spTree>
    <p:extLst>
      <p:ext uri="{BB962C8B-B14F-4D97-AF65-F5344CB8AC3E}">
        <p14:creationId xmlns:p14="http://schemas.microsoft.com/office/powerpoint/2010/main" val="210804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5CE3B-3C37-2069-7927-79AEA3D2EF6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F533A3C-0EA8-324D-4460-D89D385FD35F}"/>
              </a:ext>
            </a:extLst>
          </p:cNvPr>
          <p:cNvSpPr txBox="1">
            <a:spLocks/>
          </p:cNvSpPr>
          <p:nvPr/>
        </p:nvSpPr>
        <p:spPr>
          <a:xfrm>
            <a:off x="291459" y="6722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3" name="Table 2">
            <a:extLst>
              <a:ext uri="{FF2B5EF4-FFF2-40B4-BE49-F238E27FC236}">
                <a16:creationId xmlns:a16="http://schemas.microsoft.com/office/drawing/2014/main" id="{F034563F-5D41-DDC7-C3FC-61FB6A6A672F}"/>
              </a:ext>
            </a:extLst>
          </p:cNvPr>
          <p:cNvGraphicFramePr>
            <a:graphicFrameLocks noGrp="1"/>
          </p:cNvGraphicFramePr>
          <p:nvPr>
            <p:extLst>
              <p:ext uri="{D42A27DB-BD31-4B8C-83A1-F6EECF244321}">
                <p14:modId xmlns:p14="http://schemas.microsoft.com/office/powerpoint/2010/main" val="2101099104"/>
              </p:ext>
            </p:extLst>
          </p:nvPr>
        </p:nvGraphicFramePr>
        <p:xfrm>
          <a:off x="291459" y="2004060"/>
          <a:ext cx="6606540" cy="6803136"/>
        </p:xfrm>
        <a:graphic>
          <a:graphicData uri="http://schemas.openxmlformats.org/drawingml/2006/table">
            <a:tbl>
              <a:tblPr firstRow="1" bandRow="1">
                <a:tableStyleId>{5940675A-B579-460E-94D1-54222C63F5DA}</a:tableStyleId>
              </a:tblPr>
              <a:tblGrid>
                <a:gridCol w="1765941">
                  <a:extLst>
                    <a:ext uri="{9D8B030D-6E8A-4147-A177-3AD203B41FA5}">
                      <a16:colId xmlns:a16="http://schemas.microsoft.com/office/drawing/2014/main" val="1904144929"/>
                    </a:ext>
                  </a:extLst>
                </a:gridCol>
                <a:gridCol w="2638419">
                  <a:extLst>
                    <a:ext uri="{9D8B030D-6E8A-4147-A177-3AD203B41FA5}">
                      <a16:colId xmlns:a16="http://schemas.microsoft.com/office/drawing/2014/main" val="2055436634"/>
                    </a:ext>
                  </a:extLst>
                </a:gridCol>
                <a:gridCol w="2202180">
                  <a:extLst>
                    <a:ext uri="{9D8B030D-6E8A-4147-A177-3AD203B41FA5}">
                      <a16:colId xmlns:a16="http://schemas.microsoft.com/office/drawing/2014/main" val="1000141374"/>
                    </a:ext>
                  </a:extLst>
                </a:gridCol>
              </a:tblGrid>
              <a:tr h="370840">
                <a:tc>
                  <a:txBody>
                    <a:bodyPr/>
                    <a:lstStyle/>
                    <a:p>
                      <a:endParaRPr lang="LID4096" dirty="0"/>
                    </a:p>
                  </a:txBody>
                  <a:tcPr/>
                </a:tc>
                <a:tc>
                  <a:txBody>
                    <a:bodyPr/>
                    <a:lstStyle/>
                    <a:p>
                      <a:r>
                        <a:rPr lang="en-US" b="1" dirty="0"/>
                        <a:t>Strong Minds family tip sheet &amp; calendar </a:t>
                      </a:r>
                    </a:p>
                    <a:p>
                      <a:endParaRPr lang="en-US" dirty="0"/>
                    </a:p>
                    <a:p>
                      <a:r>
                        <a:rPr lang="en-US" dirty="0"/>
                        <a:t>Tips and ideas about ways to de-stress, have fun, and integrate healthy living choices into day-to-day lives.</a:t>
                      </a:r>
                    </a:p>
                    <a:p>
                      <a:endParaRPr lang="en-US" dirty="0"/>
                    </a:p>
                    <a:p>
                      <a:endParaRPr lang="en-US" dirty="0"/>
                    </a:p>
                  </a:txBody>
                  <a:tcPr/>
                </a:tc>
                <a:tc>
                  <a:txBody>
                    <a:bodyPr/>
                    <a:lstStyle/>
                    <a:p>
                      <a:endParaRPr lang="LID4096" dirty="0"/>
                    </a:p>
                  </a:txBody>
                  <a:tcPr/>
                </a:tc>
                <a:extLst>
                  <a:ext uri="{0D108BD9-81ED-4DB2-BD59-A6C34878D82A}">
                    <a16:rowId xmlns:a16="http://schemas.microsoft.com/office/drawing/2014/main" val="2452715009"/>
                  </a:ext>
                </a:extLst>
              </a:tr>
              <a:tr h="370840">
                <a:tc>
                  <a:txBody>
                    <a:bodyPr/>
                    <a:lstStyle/>
                    <a:p>
                      <a:endParaRPr lang="LID4096" dirty="0"/>
                    </a:p>
                  </a:txBody>
                  <a:tcPr/>
                </a:tc>
                <a:tc>
                  <a:txBody>
                    <a:bodyPr/>
                    <a:lstStyle/>
                    <a:p>
                      <a:r>
                        <a:rPr lang="en-US" b="1" dirty="0"/>
                        <a:t>Special Olympics My Health </a:t>
                      </a:r>
                    </a:p>
                    <a:p>
                      <a:endParaRPr lang="en-US" dirty="0"/>
                    </a:p>
                    <a:p>
                      <a:r>
                        <a:rPr lang="en-US" dirty="0"/>
                        <a:t>Strategies to handle stress, understanding our sleep and where we feel stress in the body.</a:t>
                      </a:r>
                    </a:p>
                    <a:p>
                      <a:endParaRPr lang="en-US" dirty="0"/>
                    </a:p>
                    <a:p>
                      <a:endParaRPr lang="en-US" dirty="0"/>
                    </a:p>
                    <a:p>
                      <a:endParaRPr lang="en-US" dirty="0"/>
                    </a:p>
                  </a:txBody>
                  <a:tcPr/>
                </a:tc>
                <a:tc>
                  <a:txBody>
                    <a:bodyPr/>
                    <a:lstStyle/>
                    <a:p>
                      <a:endParaRPr lang="LID4096"/>
                    </a:p>
                  </a:txBody>
                  <a:tcPr/>
                </a:tc>
                <a:extLst>
                  <a:ext uri="{0D108BD9-81ED-4DB2-BD59-A6C34878D82A}">
                    <a16:rowId xmlns:a16="http://schemas.microsoft.com/office/drawing/2014/main" val="494477101"/>
                  </a:ext>
                </a:extLst>
              </a:tr>
              <a:tr h="370840">
                <a:tc>
                  <a:txBody>
                    <a:bodyPr/>
                    <a:lstStyle/>
                    <a:p>
                      <a:endParaRPr lang="LID4096"/>
                    </a:p>
                  </a:txBody>
                  <a:tcPr/>
                </a:tc>
                <a:tc>
                  <a:txBody>
                    <a:bodyPr/>
                    <a:lstStyle/>
                    <a:p>
                      <a:r>
                        <a:rPr lang="en-US" b="1" dirty="0"/>
                        <a:t>Special Olympics Strong Minds Mindfulness Recordings</a:t>
                      </a:r>
                    </a:p>
                    <a:p>
                      <a:endParaRPr lang="en-US" dirty="0"/>
                    </a:p>
                    <a:p>
                      <a:r>
                        <a:rPr lang="en-US" dirty="0"/>
                        <a:t>A series of 14, 5-minute Special Olympics Strong Minds meditations.</a:t>
                      </a:r>
                    </a:p>
                    <a:p>
                      <a:endParaRPr lang="en-US" dirty="0"/>
                    </a:p>
                    <a:p>
                      <a:endParaRPr lang="LID4096" dirty="0"/>
                    </a:p>
                  </a:txBody>
                  <a:tcPr/>
                </a:tc>
                <a:tc>
                  <a:txBody>
                    <a:bodyPr/>
                    <a:lstStyle/>
                    <a:p>
                      <a:endParaRPr lang="LID4096" dirty="0"/>
                    </a:p>
                  </a:txBody>
                  <a:tcPr/>
                </a:tc>
                <a:extLst>
                  <a:ext uri="{0D108BD9-81ED-4DB2-BD59-A6C34878D82A}">
                    <a16:rowId xmlns:a16="http://schemas.microsoft.com/office/drawing/2014/main" val="2319045203"/>
                  </a:ext>
                </a:extLst>
              </a:tr>
            </a:tbl>
          </a:graphicData>
        </a:graphic>
      </p:graphicFrame>
      <p:pic>
        <p:nvPicPr>
          <p:cNvPr id="2" name="Picture 1" descr="A blue and white background with white text&#10;&#10;Description automatically generated">
            <a:extLst>
              <a:ext uri="{FF2B5EF4-FFF2-40B4-BE49-F238E27FC236}">
                <a16:creationId xmlns:a16="http://schemas.microsoft.com/office/drawing/2014/main" id="{B93A2CA4-4ACA-60FB-76D3-7E9640E6953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2142" y="2372042"/>
            <a:ext cx="1703731" cy="559586"/>
          </a:xfrm>
          <a:prstGeom prst="rect">
            <a:avLst/>
          </a:prstGeom>
        </p:spPr>
      </p:pic>
      <p:pic>
        <p:nvPicPr>
          <p:cNvPr id="8" name="Picture 7" descr="A person sitting in a lotus position&#10;&#10;Description automatically generated">
            <a:extLst>
              <a:ext uri="{FF2B5EF4-FFF2-40B4-BE49-F238E27FC236}">
                <a16:creationId xmlns:a16="http://schemas.microsoft.com/office/drawing/2014/main" id="{D27F741F-A420-ABD0-4ADC-A70A13C960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312617" y="4469614"/>
            <a:ext cx="1731479" cy="559586"/>
          </a:xfrm>
          <a:prstGeom prst="rect">
            <a:avLst/>
          </a:prstGeom>
          <a:ln>
            <a:noFill/>
          </a:ln>
          <a:extLst>
            <a:ext uri="{53640926-AAD7-44D8-BBD7-CCE9431645EC}">
              <a14:shadowObscured xmlns:a14="http://schemas.microsoft.com/office/drawing/2010/main"/>
            </a:ext>
          </a:extLst>
        </p:spPr>
      </p:pic>
      <p:pic>
        <p:nvPicPr>
          <p:cNvPr id="12" name="Picture 11" descr="A person sitting in a lotus pose&#10;&#10;Description automatically generated">
            <a:extLst>
              <a:ext uri="{FF2B5EF4-FFF2-40B4-BE49-F238E27FC236}">
                <a16:creationId xmlns:a16="http://schemas.microsoft.com/office/drawing/2014/main" id="{7C3C787E-E22C-0CAF-4F06-0727F06E643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3160" y="7207175"/>
            <a:ext cx="861693" cy="847165"/>
          </a:xfrm>
          <a:prstGeom prst="rect">
            <a:avLst/>
          </a:prstGeom>
        </p:spPr>
      </p:pic>
      <p:pic>
        <p:nvPicPr>
          <p:cNvPr id="13" name="Picture 12" descr="A qr code with black squares&#10;&#10;Description automatically generated">
            <a:extLst>
              <a:ext uri="{FF2B5EF4-FFF2-40B4-BE49-F238E27FC236}">
                <a16:creationId xmlns:a16="http://schemas.microsoft.com/office/drawing/2014/main" id="{916596EE-B509-C050-332F-8135C144BA0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53340" y="7117226"/>
            <a:ext cx="1369378" cy="1369378"/>
          </a:xfrm>
          <a:prstGeom prst="rect">
            <a:avLst/>
          </a:prstGeom>
        </p:spPr>
      </p:pic>
      <p:pic>
        <p:nvPicPr>
          <p:cNvPr id="15" name="Picture 14" descr="A qr code with a white background&#10;&#10;Description automatically generated">
            <a:extLst>
              <a:ext uri="{FF2B5EF4-FFF2-40B4-BE49-F238E27FC236}">
                <a16:creationId xmlns:a16="http://schemas.microsoft.com/office/drawing/2014/main" id="{3D6FF9E9-B65D-37F2-4CDD-19487D120A1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53340" y="2372042"/>
            <a:ext cx="1369378" cy="1369378"/>
          </a:xfrm>
          <a:prstGeom prst="rect">
            <a:avLst/>
          </a:prstGeom>
        </p:spPr>
      </p:pic>
      <p:pic>
        <p:nvPicPr>
          <p:cNvPr id="16" name="Picture 15" descr="A qr code with a white background&#10;&#10;Description automatically generated">
            <a:extLst>
              <a:ext uri="{FF2B5EF4-FFF2-40B4-BE49-F238E27FC236}">
                <a16:creationId xmlns:a16="http://schemas.microsoft.com/office/drawing/2014/main" id="{983A2254-B993-C347-62E0-270CE3B3E05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53341" y="4469614"/>
            <a:ext cx="1369378" cy="1369378"/>
          </a:xfrm>
          <a:prstGeom prst="rect">
            <a:avLst/>
          </a:prstGeom>
        </p:spPr>
      </p:pic>
    </p:spTree>
    <p:extLst>
      <p:ext uri="{BB962C8B-B14F-4D97-AF65-F5344CB8AC3E}">
        <p14:creationId xmlns:p14="http://schemas.microsoft.com/office/powerpoint/2010/main" val="4447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F82767-BD21-3956-B213-3CB15486B744}"/>
              </a:ext>
            </a:extLst>
          </p:cNvPr>
          <p:cNvGraphicFramePr>
            <a:graphicFrameLocks noGrp="1"/>
          </p:cNvGraphicFramePr>
          <p:nvPr>
            <p:extLst>
              <p:ext uri="{D42A27DB-BD31-4B8C-83A1-F6EECF244321}">
                <p14:modId xmlns:p14="http://schemas.microsoft.com/office/powerpoint/2010/main" val="2901878897"/>
              </p:ext>
            </p:extLst>
          </p:nvPr>
        </p:nvGraphicFramePr>
        <p:xfrm>
          <a:off x="805652" y="1840503"/>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48478F41-9152-4FB8-EF9B-88272C9BA3E2}"/>
              </a:ext>
            </a:extLst>
          </p:cNvPr>
          <p:cNvGraphicFramePr>
            <a:graphicFrameLocks noGrp="1"/>
          </p:cNvGraphicFramePr>
          <p:nvPr>
            <p:extLst>
              <p:ext uri="{D42A27DB-BD31-4B8C-83A1-F6EECF244321}">
                <p14:modId xmlns:p14="http://schemas.microsoft.com/office/powerpoint/2010/main" val="3483684925"/>
              </p:ext>
            </p:extLst>
          </p:nvPr>
        </p:nvGraphicFramePr>
        <p:xfrm>
          <a:off x="805651" y="229399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FC13507B-3673-B7DE-018B-9560CB0729C6}"/>
              </a:ext>
            </a:extLst>
          </p:cNvPr>
          <p:cNvGraphicFramePr>
            <a:graphicFrameLocks noGrp="1"/>
          </p:cNvGraphicFramePr>
          <p:nvPr>
            <p:extLst>
              <p:ext uri="{D42A27DB-BD31-4B8C-83A1-F6EECF244321}">
                <p14:modId xmlns:p14="http://schemas.microsoft.com/office/powerpoint/2010/main" val="2962358167"/>
              </p:ext>
            </p:extLst>
          </p:nvPr>
        </p:nvGraphicFramePr>
        <p:xfrm>
          <a:off x="805651" y="274351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8D868347-7FA4-147C-DA46-B860FC3C5EC3}"/>
              </a:ext>
            </a:extLst>
          </p:cNvPr>
          <p:cNvGraphicFramePr>
            <a:graphicFrameLocks noGrp="1"/>
          </p:cNvGraphicFramePr>
          <p:nvPr>
            <p:extLst>
              <p:ext uri="{D42A27DB-BD31-4B8C-83A1-F6EECF244321}">
                <p14:modId xmlns:p14="http://schemas.microsoft.com/office/powerpoint/2010/main" val="1556845385"/>
              </p:ext>
            </p:extLst>
          </p:nvPr>
        </p:nvGraphicFramePr>
        <p:xfrm>
          <a:off x="805652" y="316709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0" name="Table 9">
            <a:extLst>
              <a:ext uri="{FF2B5EF4-FFF2-40B4-BE49-F238E27FC236}">
                <a16:creationId xmlns:a16="http://schemas.microsoft.com/office/drawing/2014/main" id="{3E19B3DE-12EE-5826-40C5-ECDF97F364FF}"/>
              </a:ext>
            </a:extLst>
          </p:cNvPr>
          <p:cNvGraphicFramePr>
            <a:graphicFrameLocks noGrp="1"/>
          </p:cNvGraphicFramePr>
          <p:nvPr>
            <p:extLst>
              <p:ext uri="{D42A27DB-BD31-4B8C-83A1-F6EECF244321}">
                <p14:modId xmlns:p14="http://schemas.microsoft.com/office/powerpoint/2010/main" val="3462084739"/>
              </p:ext>
            </p:extLst>
          </p:nvPr>
        </p:nvGraphicFramePr>
        <p:xfrm>
          <a:off x="805651" y="362059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4695BC2B-C6D0-19B4-BCFA-3913159DC292}"/>
              </a:ext>
            </a:extLst>
          </p:cNvPr>
          <p:cNvGraphicFramePr>
            <a:graphicFrameLocks noGrp="1"/>
          </p:cNvGraphicFramePr>
          <p:nvPr>
            <p:extLst>
              <p:ext uri="{D42A27DB-BD31-4B8C-83A1-F6EECF244321}">
                <p14:modId xmlns:p14="http://schemas.microsoft.com/office/powerpoint/2010/main" val="3904185384"/>
              </p:ext>
            </p:extLst>
          </p:nvPr>
        </p:nvGraphicFramePr>
        <p:xfrm>
          <a:off x="805651" y="407010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DA16BF8A-4F0E-1AFD-BD5F-C3B31009DF9B}"/>
              </a:ext>
            </a:extLst>
          </p:cNvPr>
          <p:cNvGraphicFramePr>
            <a:graphicFrameLocks noGrp="1"/>
          </p:cNvGraphicFramePr>
          <p:nvPr>
            <p:extLst>
              <p:ext uri="{D42A27DB-BD31-4B8C-83A1-F6EECF244321}">
                <p14:modId xmlns:p14="http://schemas.microsoft.com/office/powerpoint/2010/main" val="1397511524"/>
              </p:ext>
            </p:extLst>
          </p:nvPr>
        </p:nvGraphicFramePr>
        <p:xfrm>
          <a:off x="805652" y="451962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0FDF9FD1-AE9D-0D9F-3742-16DFEB81ABCC}"/>
              </a:ext>
            </a:extLst>
          </p:cNvPr>
          <p:cNvGraphicFramePr>
            <a:graphicFrameLocks noGrp="1"/>
          </p:cNvGraphicFramePr>
          <p:nvPr>
            <p:extLst>
              <p:ext uri="{D42A27DB-BD31-4B8C-83A1-F6EECF244321}">
                <p14:modId xmlns:p14="http://schemas.microsoft.com/office/powerpoint/2010/main" val="3045158922"/>
              </p:ext>
            </p:extLst>
          </p:nvPr>
        </p:nvGraphicFramePr>
        <p:xfrm>
          <a:off x="805651" y="497311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DE726917-7A66-6F08-2BBC-6721CB7F6AD5}"/>
              </a:ext>
            </a:extLst>
          </p:cNvPr>
          <p:cNvGraphicFramePr>
            <a:graphicFrameLocks noGrp="1"/>
          </p:cNvGraphicFramePr>
          <p:nvPr>
            <p:extLst>
              <p:ext uri="{D42A27DB-BD31-4B8C-83A1-F6EECF244321}">
                <p14:modId xmlns:p14="http://schemas.microsoft.com/office/powerpoint/2010/main" val="12800069"/>
              </p:ext>
            </p:extLst>
          </p:nvPr>
        </p:nvGraphicFramePr>
        <p:xfrm>
          <a:off x="805651" y="542263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6F54C902-7DF8-F66E-8941-733D4EEF09CC}"/>
              </a:ext>
            </a:extLst>
          </p:cNvPr>
          <p:cNvGraphicFramePr>
            <a:graphicFrameLocks noGrp="1"/>
          </p:cNvGraphicFramePr>
          <p:nvPr>
            <p:extLst>
              <p:ext uri="{D42A27DB-BD31-4B8C-83A1-F6EECF244321}">
                <p14:modId xmlns:p14="http://schemas.microsoft.com/office/powerpoint/2010/main" val="3003745498"/>
              </p:ext>
            </p:extLst>
          </p:nvPr>
        </p:nvGraphicFramePr>
        <p:xfrm>
          <a:off x="805652" y="589375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1DD061BA-2C76-C2CF-D1C3-87052C24C77C}"/>
              </a:ext>
            </a:extLst>
          </p:cNvPr>
          <p:cNvGraphicFramePr>
            <a:graphicFrameLocks noGrp="1"/>
          </p:cNvGraphicFramePr>
          <p:nvPr>
            <p:extLst>
              <p:ext uri="{D42A27DB-BD31-4B8C-83A1-F6EECF244321}">
                <p14:modId xmlns:p14="http://schemas.microsoft.com/office/powerpoint/2010/main" val="902425212"/>
              </p:ext>
            </p:extLst>
          </p:nvPr>
        </p:nvGraphicFramePr>
        <p:xfrm>
          <a:off x="805651" y="634724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58E97A4A-891F-FC3D-5793-577B70DB8C5F}"/>
              </a:ext>
            </a:extLst>
          </p:cNvPr>
          <p:cNvGraphicFramePr>
            <a:graphicFrameLocks noGrp="1"/>
          </p:cNvGraphicFramePr>
          <p:nvPr>
            <p:extLst>
              <p:ext uri="{D42A27DB-BD31-4B8C-83A1-F6EECF244321}">
                <p14:modId xmlns:p14="http://schemas.microsoft.com/office/powerpoint/2010/main" val="663723084"/>
              </p:ext>
            </p:extLst>
          </p:nvPr>
        </p:nvGraphicFramePr>
        <p:xfrm>
          <a:off x="805651" y="679676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1EE2538C-C32B-07A4-CD0A-B723728980F8}"/>
              </a:ext>
            </a:extLst>
          </p:cNvPr>
          <p:cNvGraphicFramePr>
            <a:graphicFrameLocks noGrp="1"/>
          </p:cNvGraphicFramePr>
          <p:nvPr>
            <p:extLst>
              <p:ext uri="{D42A27DB-BD31-4B8C-83A1-F6EECF244321}">
                <p14:modId xmlns:p14="http://schemas.microsoft.com/office/powerpoint/2010/main" val="1510395522"/>
              </p:ext>
            </p:extLst>
          </p:nvPr>
        </p:nvGraphicFramePr>
        <p:xfrm>
          <a:off x="805652" y="724291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26AFA796-C300-C129-4270-26B4199EC40D}"/>
              </a:ext>
            </a:extLst>
          </p:cNvPr>
          <p:cNvGraphicFramePr>
            <a:graphicFrameLocks noGrp="1"/>
          </p:cNvGraphicFramePr>
          <p:nvPr>
            <p:extLst>
              <p:ext uri="{D42A27DB-BD31-4B8C-83A1-F6EECF244321}">
                <p14:modId xmlns:p14="http://schemas.microsoft.com/office/powerpoint/2010/main" val="2486157631"/>
              </p:ext>
            </p:extLst>
          </p:nvPr>
        </p:nvGraphicFramePr>
        <p:xfrm>
          <a:off x="805651" y="769640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621B7EF8-71A1-9A1C-3764-9800FD2926CC}"/>
              </a:ext>
            </a:extLst>
          </p:cNvPr>
          <p:cNvGraphicFramePr>
            <a:graphicFrameLocks noGrp="1"/>
          </p:cNvGraphicFramePr>
          <p:nvPr>
            <p:extLst>
              <p:ext uri="{D42A27DB-BD31-4B8C-83A1-F6EECF244321}">
                <p14:modId xmlns:p14="http://schemas.microsoft.com/office/powerpoint/2010/main" val="834481721"/>
              </p:ext>
            </p:extLst>
          </p:nvPr>
        </p:nvGraphicFramePr>
        <p:xfrm>
          <a:off x="805651" y="814592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38" name="Title 1">
            <a:extLst>
              <a:ext uri="{FF2B5EF4-FFF2-40B4-BE49-F238E27FC236}">
                <a16:creationId xmlns:a16="http://schemas.microsoft.com/office/drawing/2014/main" id="{36904E8E-0ADF-B8F2-0282-2072B9A21138}"/>
              </a:ext>
            </a:extLst>
          </p:cNvPr>
          <p:cNvSpPr txBox="1">
            <a:spLocks/>
          </p:cNvSpPr>
          <p:nvPr/>
        </p:nvSpPr>
        <p:spPr>
          <a:xfrm>
            <a:off x="291459" y="2868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My Notes</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143525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4530A0-FB54-D445-F887-E3327CF9E277}"/>
              </a:ext>
            </a:extLst>
          </p:cNvPr>
          <p:cNvSpPr txBox="1"/>
          <p:nvPr/>
        </p:nvSpPr>
        <p:spPr>
          <a:xfrm>
            <a:off x="441779" y="6411421"/>
            <a:ext cx="6888841" cy="523220"/>
          </a:xfrm>
          <a:prstGeom prst="rect">
            <a:avLst/>
          </a:prstGeom>
          <a:noFill/>
        </p:spPr>
        <p:txBody>
          <a:bodyPr wrap="square">
            <a:spAutoFit/>
          </a:bodyPr>
          <a:lstStyle/>
          <a:p>
            <a:r>
              <a:rPr lang="en-US" sz="1400" dirty="0">
                <a:latin typeface="Ubuntu" panose="020B0504030602030204" pitchFamily="34" charset="0"/>
              </a:rPr>
              <a:t>Family Health Forums, part of Special Olympics Health, are made possible through the generous support of our funders.</a:t>
            </a:r>
          </a:p>
        </p:txBody>
      </p:sp>
      <p:sp>
        <p:nvSpPr>
          <p:cNvPr id="6" name="TextBox 5">
            <a:extLst>
              <a:ext uri="{FF2B5EF4-FFF2-40B4-BE49-F238E27FC236}">
                <a16:creationId xmlns:a16="http://schemas.microsoft.com/office/drawing/2014/main" id="{24BBF0E5-FB5E-4248-3969-241E9DF714C7}"/>
              </a:ext>
            </a:extLst>
          </p:cNvPr>
          <p:cNvSpPr txBox="1"/>
          <p:nvPr/>
        </p:nvSpPr>
        <p:spPr>
          <a:xfrm>
            <a:off x="441779" y="8565905"/>
            <a:ext cx="6888841" cy="830997"/>
          </a:xfrm>
          <a:prstGeom prst="rect">
            <a:avLst/>
          </a:prstGeom>
          <a:noFill/>
        </p:spPr>
        <p:txBody>
          <a:bodyPr wrap="square">
            <a:spAutoFit/>
          </a:bodyPr>
          <a:lstStyle/>
          <a:p>
            <a:r>
              <a:rPr lang="en-US" sz="1200" dirty="0">
                <a:latin typeface="Ubuntu" panose="020B0504030602030204" pitchFamily="34" charset="0"/>
              </a:rPr>
              <a:t>This work was supported by Award Number NU27DD000021, funded by the Centers for Disease Control and Prevention. Its contents are solely the responsibility of the authors and do not necessarily represent the official view of the Centers for Disease Control and Prevention or the Department of Health and Human Services.</a:t>
            </a:r>
          </a:p>
        </p:txBody>
      </p:sp>
      <p:pic>
        <p:nvPicPr>
          <p:cNvPr id="7" name="Picture 6" descr="A logo with lions heads and a black background&#10;&#10;AI-generated content may be incorrect.">
            <a:extLst>
              <a:ext uri="{FF2B5EF4-FFF2-40B4-BE49-F238E27FC236}">
                <a16:creationId xmlns:a16="http://schemas.microsoft.com/office/drawing/2014/main" id="{FAE722B6-84A4-FBDB-457A-031C99A19F7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38563" y="7119780"/>
            <a:ext cx="1604638" cy="1222889"/>
          </a:xfrm>
          <a:prstGeom prst="rect">
            <a:avLst/>
          </a:prstGeom>
        </p:spPr>
      </p:pic>
      <p:pic>
        <p:nvPicPr>
          <p:cNvPr id="3" name="Picture 2" descr="A logo for a sports company&#10;&#10;AI-generated content may be incorrect.">
            <a:extLst>
              <a:ext uri="{FF2B5EF4-FFF2-40B4-BE49-F238E27FC236}">
                <a16:creationId xmlns:a16="http://schemas.microsoft.com/office/drawing/2014/main" id="{FCF9B3FD-0237-D1F2-771D-8CE559F098F6}"/>
              </a:ext>
            </a:extLst>
          </p:cNvPr>
          <p:cNvPicPr>
            <a:picLocks noChangeAspect="1"/>
          </p:cNvPicPr>
          <p:nvPr/>
        </p:nvPicPr>
        <p:blipFill>
          <a:blip r:embed="rId3"/>
          <a:stretch>
            <a:fillRect/>
          </a:stretch>
        </p:blipFill>
        <p:spPr>
          <a:xfrm>
            <a:off x="3886725" y="7119780"/>
            <a:ext cx="2284951" cy="1201832"/>
          </a:xfrm>
          <a:prstGeom prst="rect">
            <a:avLst/>
          </a:prstGeom>
        </p:spPr>
      </p:pic>
    </p:spTree>
    <p:extLst>
      <p:ext uri="{BB962C8B-B14F-4D97-AF65-F5344CB8AC3E}">
        <p14:creationId xmlns:p14="http://schemas.microsoft.com/office/powerpoint/2010/main" val="407617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fruit on a black background&#10;&#10;Description automatically generated">
            <a:extLst>
              <a:ext uri="{FF2B5EF4-FFF2-40B4-BE49-F238E27FC236}">
                <a16:creationId xmlns:a16="http://schemas.microsoft.com/office/drawing/2014/main" id="{E4857984-3ACC-C8CB-D752-09C32415201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5787" y="3033133"/>
            <a:ext cx="1047748" cy="733164"/>
          </a:xfrm>
          <a:prstGeom prst="rect">
            <a:avLst/>
          </a:prstGeom>
        </p:spPr>
      </p:pic>
      <p:pic>
        <p:nvPicPr>
          <p:cNvPr id="6" name="Picture 5" descr="A red and green strawberry with green leaves&#10;&#10;Description automatically generated">
            <a:extLst>
              <a:ext uri="{FF2B5EF4-FFF2-40B4-BE49-F238E27FC236}">
                <a16:creationId xmlns:a16="http://schemas.microsoft.com/office/drawing/2014/main" id="{665E23E0-4931-108B-D82E-8AF4CF48D0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17634" y="3809510"/>
            <a:ext cx="812282" cy="918602"/>
          </a:xfrm>
          <a:prstGeom prst="rect">
            <a:avLst/>
          </a:prstGeom>
        </p:spPr>
      </p:pic>
      <p:pic>
        <p:nvPicPr>
          <p:cNvPr id="7" name="Picture 6" descr="A pineapple with green leaves&#10;&#10;Description automatically generated">
            <a:extLst>
              <a:ext uri="{FF2B5EF4-FFF2-40B4-BE49-F238E27FC236}">
                <a16:creationId xmlns:a16="http://schemas.microsoft.com/office/drawing/2014/main" id="{A9757E1B-B755-6894-AAF8-64BAE250002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13044" y="236413"/>
            <a:ext cx="674628" cy="1051189"/>
          </a:xfrm>
          <a:prstGeom prst="rect">
            <a:avLst/>
          </a:prstGeom>
        </p:spPr>
      </p:pic>
      <p:pic>
        <p:nvPicPr>
          <p:cNvPr id="8" name="Picture 7" descr="A orange with a slice cut in half&#10;&#10;Description automatically generated">
            <a:extLst>
              <a:ext uri="{FF2B5EF4-FFF2-40B4-BE49-F238E27FC236}">
                <a16:creationId xmlns:a16="http://schemas.microsoft.com/office/drawing/2014/main" id="{91F21CE0-B8E6-50CD-328F-8C66CF5E1D1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00350" y="3033133"/>
            <a:ext cx="812282" cy="674073"/>
          </a:xfrm>
          <a:prstGeom prst="rect">
            <a:avLst/>
          </a:prstGeom>
        </p:spPr>
      </p:pic>
      <p:pic>
        <p:nvPicPr>
          <p:cNvPr id="9" name="Picture 8" descr="A red apple with a slice of tomato&#10;&#10;Description automatically generated">
            <a:extLst>
              <a:ext uri="{FF2B5EF4-FFF2-40B4-BE49-F238E27FC236}">
                <a16:creationId xmlns:a16="http://schemas.microsoft.com/office/drawing/2014/main" id="{7DE05E3E-6BEE-5A97-93A7-8ACD8CBAB19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79560" y="2930415"/>
            <a:ext cx="812283" cy="801408"/>
          </a:xfrm>
          <a:prstGeom prst="rect">
            <a:avLst/>
          </a:prstGeom>
        </p:spPr>
      </p:pic>
      <p:pic>
        <p:nvPicPr>
          <p:cNvPr id="11" name="Picture 10" descr="A blue and red container with a cow head&#10;&#10;Description automatically generated">
            <a:extLst>
              <a:ext uri="{FF2B5EF4-FFF2-40B4-BE49-F238E27FC236}">
                <a16:creationId xmlns:a16="http://schemas.microsoft.com/office/drawing/2014/main" id="{5F6A8406-C867-5B19-87CA-22C5A8B8C98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913291" y="2032898"/>
            <a:ext cx="812282" cy="589011"/>
          </a:xfrm>
          <a:prstGeom prst="rect">
            <a:avLst/>
          </a:prstGeom>
        </p:spPr>
      </p:pic>
      <p:pic>
        <p:nvPicPr>
          <p:cNvPr id="12" name="Picture 11" descr="A group of brown objects&#10;&#10;Description automatically generated">
            <a:extLst>
              <a:ext uri="{FF2B5EF4-FFF2-40B4-BE49-F238E27FC236}">
                <a16:creationId xmlns:a16="http://schemas.microsoft.com/office/drawing/2014/main" id="{ABD4A34B-EC8E-43A0-7FA3-926DAF6E2FF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34628" y="2945653"/>
            <a:ext cx="812282" cy="714378"/>
          </a:xfrm>
          <a:prstGeom prst="rect">
            <a:avLst/>
          </a:prstGeom>
        </p:spPr>
      </p:pic>
      <p:pic>
        <p:nvPicPr>
          <p:cNvPr id="13" name="Picture 12" descr="A group of white petals&#10;&#10;Description automatically generated">
            <a:extLst>
              <a:ext uri="{FF2B5EF4-FFF2-40B4-BE49-F238E27FC236}">
                <a16:creationId xmlns:a16="http://schemas.microsoft.com/office/drawing/2014/main" id="{A81D0C5F-EDF3-424D-5C54-BB2B99D88CC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736199" y="3033133"/>
            <a:ext cx="812283" cy="728163"/>
          </a:xfrm>
          <a:prstGeom prst="rect">
            <a:avLst/>
          </a:prstGeom>
        </p:spPr>
      </p:pic>
      <p:pic>
        <p:nvPicPr>
          <p:cNvPr id="14" name="Picture 13" descr="A group of pink objects&#10;&#10;Description automatically generated">
            <a:extLst>
              <a:ext uri="{FF2B5EF4-FFF2-40B4-BE49-F238E27FC236}">
                <a16:creationId xmlns:a16="http://schemas.microsoft.com/office/drawing/2014/main" id="{9AF1997E-49FF-3D9B-55D0-927702EC7E6A}"/>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029379" y="2108606"/>
            <a:ext cx="812283" cy="576667"/>
          </a:xfrm>
          <a:prstGeom prst="rect">
            <a:avLst/>
          </a:prstGeom>
        </p:spPr>
      </p:pic>
      <p:pic>
        <p:nvPicPr>
          <p:cNvPr id="15" name="Picture 14" descr="A meat steak with a hole in the center&#10;&#10;Description automatically generated">
            <a:extLst>
              <a:ext uri="{FF2B5EF4-FFF2-40B4-BE49-F238E27FC236}">
                <a16:creationId xmlns:a16="http://schemas.microsoft.com/office/drawing/2014/main" id="{B3DF10B2-7046-E020-A322-B743D0B5A17C}"/>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340526" y="2208273"/>
            <a:ext cx="812282" cy="528504"/>
          </a:xfrm>
          <a:prstGeom prst="rect">
            <a:avLst/>
          </a:prstGeom>
        </p:spPr>
      </p:pic>
      <p:pic>
        <p:nvPicPr>
          <p:cNvPr id="16" name="Picture 15" descr="A purple grapes with a green leaf&#10;&#10;Description automatically generated">
            <a:extLst>
              <a:ext uri="{FF2B5EF4-FFF2-40B4-BE49-F238E27FC236}">
                <a16:creationId xmlns:a16="http://schemas.microsoft.com/office/drawing/2014/main" id="{05686CA5-6379-D59E-77F8-D0815584FE1C}"/>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80578" y="3066032"/>
            <a:ext cx="812283" cy="792082"/>
          </a:xfrm>
          <a:prstGeom prst="rect">
            <a:avLst/>
          </a:prstGeom>
        </p:spPr>
      </p:pic>
      <p:pic>
        <p:nvPicPr>
          <p:cNvPr id="17" name="Picture 16" descr="A red apple with green leaf&#10;&#10;Description automatically generated">
            <a:extLst>
              <a:ext uri="{FF2B5EF4-FFF2-40B4-BE49-F238E27FC236}">
                <a16:creationId xmlns:a16="http://schemas.microsoft.com/office/drawing/2014/main" id="{12588BAC-AF81-D462-79C7-0191564D81B2}"/>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785656" y="3826531"/>
            <a:ext cx="812282" cy="945624"/>
          </a:xfrm>
          <a:prstGeom prst="rect">
            <a:avLst/>
          </a:prstGeom>
        </p:spPr>
      </p:pic>
      <p:pic>
        <p:nvPicPr>
          <p:cNvPr id="18" name="Picture 17" descr="A pear with a leaf&#10;&#10;Description automatically generated">
            <a:extLst>
              <a:ext uri="{FF2B5EF4-FFF2-40B4-BE49-F238E27FC236}">
                <a16:creationId xmlns:a16="http://schemas.microsoft.com/office/drawing/2014/main" id="{758CBDDA-7426-2FFB-E748-C371EF5C3969}"/>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490823" y="206220"/>
            <a:ext cx="594988" cy="1051189"/>
          </a:xfrm>
          <a:prstGeom prst="rect">
            <a:avLst/>
          </a:prstGeom>
        </p:spPr>
      </p:pic>
      <p:pic>
        <p:nvPicPr>
          <p:cNvPr id="19" name="Picture 18" descr="A watermelon slice with green and red color&#10;&#10;Description automatically generated">
            <a:extLst>
              <a:ext uri="{FF2B5EF4-FFF2-40B4-BE49-F238E27FC236}">
                <a16:creationId xmlns:a16="http://schemas.microsoft.com/office/drawing/2014/main" id="{D183872D-8167-F205-9A6D-EE77C9B4371A}"/>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4399799" y="2270944"/>
            <a:ext cx="1047749" cy="701930"/>
          </a:xfrm>
          <a:prstGeom prst="rect">
            <a:avLst/>
          </a:prstGeom>
        </p:spPr>
      </p:pic>
      <p:pic>
        <p:nvPicPr>
          <p:cNvPr id="20" name="Picture 19" descr="A purple eggplant with green stem&#10;&#10;Description automatically generated">
            <a:extLst>
              <a:ext uri="{FF2B5EF4-FFF2-40B4-BE49-F238E27FC236}">
                <a16:creationId xmlns:a16="http://schemas.microsoft.com/office/drawing/2014/main" id="{5A4EBA57-33C1-9104-F56F-1C127AE3F2E8}"/>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985551" y="3750416"/>
            <a:ext cx="812282" cy="1021739"/>
          </a:xfrm>
          <a:prstGeom prst="rect">
            <a:avLst/>
          </a:prstGeom>
        </p:spPr>
      </p:pic>
      <p:pic>
        <p:nvPicPr>
          <p:cNvPr id="21" name="Picture 20" descr="A blue bowl with brown food and a spoon&#10;&#10;Description automatically generated">
            <a:extLst>
              <a:ext uri="{FF2B5EF4-FFF2-40B4-BE49-F238E27FC236}">
                <a16:creationId xmlns:a16="http://schemas.microsoft.com/office/drawing/2014/main" id="{B1C8F9A3-A208-1BDE-2233-F11CBF5FC790}"/>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857308" y="2298166"/>
            <a:ext cx="812283" cy="647487"/>
          </a:xfrm>
          <a:prstGeom prst="rect">
            <a:avLst/>
          </a:prstGeom>
        </p:spPr>
      </p:pic>
      <p:pic>
        <p:nvPicPr>
          <p:cNvPr id="22" name="Picture 21" descr="A brown turkey with a blue band around it&#10;&#10;Description automatically generated with medium confidence">
            <a:extLst>
              <a:ext uri="{FF2B5EF4-FFF2-40B4-BE49-F238E27FC236}">
                <a16:creationId xmlns:a16="http://schemas.microsoft.com/office/drawing/2014/main" id="{2515C0CA-29FF-7747-93B3-50B6288FC246}"/>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2732114" y="2236635"/>
            <a:ext cx="812283" cy="532703"/>
          </a:xfrm>
          <a:prstGeom prst="rect">
            <a:avLst/>
          </a:prstGeom>
        </p:spPr>
      </p:pic>
      <p:pic>
        <p:nvPicPr>
          <p:cNvPr id="23" name="Picture 22" descr="A chicken leg with bone&#10;&#10;Description automatically generated">
            <a:extLst>
              <a:ext uri="{FF2B5EF4-FFF2-40B4-BE49-F238E27FC236}">
                <a16:creationId xmlns:a16="http://schemas.microsoft.com/office/drawing/2014/main" id="{22E3BB09-D58D-966F-F3C5-0098EAEFADB7}"/>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939176" y="224462"/>
            <a:ext cx="588513" cy="1051189"/>
          </a:xfrm>
          <a:prstGeom prst="rect">
            <a:avLst/>
          </a:prstGeom>
        </p:spPr>
      </p:pic>
      <p:pic>
        <p:nvPicPr>
          <p:cNvPr id="24" name="Picture 23" descr="A group of eggs in different colors&#10;&#10;Description automatically generated">
            <a:extLst>
              <a:ext uri="{FF2B5EF4-FFF2-40B4-BE49-F238E27FC236}">
                <a16:creationId xmlns:a16="http://schemas.microsoft.com/office/drawing/2014/main" id="{A0CCBC0D-12AF-6599-C21B-32D5DD1D4897}"/>
              </a:ext>
            </a:extLst>
          </p:cNvPr>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2669591" y="1326612"/>
            <a:ext cx="1561534" cy="910023"/>
          </a:xfrm>
          <a:prstGeom prst="rect">
            <a:avLst/>
          </a:prstGeom>
        </p:spPr>
      </p:pic>
      <p:pic>
        <p:nvPicPr>
          <p:cNvPr id="25" name="Picture 24" descr="A blue fish with a black background&#10;&#10;Description automatically generated">
            <a:extLst>
              <a:ext uri="{FF2B5EF4-FFF2-40B4-BE49-F238E27FC236}">
                <a16:creationId xmlns:a16="http://schemas.microsoft.com/office/drawing/2014/main" id="{28CCE7FC-CA7D-8476-0931-7B732AEB5CF5}"/>
              </a:ext>
            </a:extLst>
          </p:cNvPr>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1661913" y="1478656"/>
            <a:ext cx="1000745" cy="627681"/>
          </a:xfrm>
          <a:prstGeom prst="rect">
            <a:avLst/>
          </a:prstGeom>
        </p:spPr>
      </p:pic>
      <p:pic>
        <p:nvPicPr>
          <p:cNvPr id="26" name="Picture 25" descr="A yellow banana on a black background&#10;&#10;Description automatically generated">
            <a:extLst>
              <a:ext uri="{FF2B5EF4-FFF2-40B4-BE49-F238E27FC236}">
                <a16:creationId xmlns:a16="http://schemas.microsoft.com/office/drawing/2014/main" id="{BBCD5A28-E8F2-E2D6-1D8D-A34E177D6D2F}"/>
              </a:ext>
            </a:extLst>
          </p:cNvPr>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16605" y="3937233"/>
            <a:ext cx="812283" cy="902782"/>
          </a:xfrm>
          <a:prstGeom prst="rect">
            <a:avLst/>
          </a:prstGeom>
        </p:spPr>
      </p:pic>
      <p:pic>
        <p:nvPicPr>
          <p:cNvPr id="27" name="Picture 26" descr="A purple onion with a slice cut in half&#10;&#10;Description automatically generated">
            <a:extLst>
              <a:ext uri="{FF2B5EF4-FFF2-40B4-BE49-F238E27FC236}">
                <a16:creationId xmlns:a16="http://schemas.microsoft.com/office/drawing/2014/main" id="{580256CB-4017-3925-618B-76500B64F6D1}"/>
              </a:ext>
            </a:extLst>
          </p:cNvPr>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1039598" y="2268838"/>
            <a:ext cx="812283" cy="735191"/>
          </a:xfrm>
          <a:prstGeom prst="rect">
            <a:avLst/>
          </a:prstGeom>
        </p:spPr>
      </p:pic>
      <p:pic>
        <p:nvPicPr>
          <p:cNvPr id="28" name="Picture 27" descr="A logo of a beet&#10;&#10;Description automatically generated">
            <a:extLst>
              <a:ext uri="{FF2B5EF4-FFF2-40B4-BE49-F238E27FC236}">
                <a16:creationId xmlns:a16="http://schemas.microsoft.com/office/drawing/2014/main" id="{93324075-3E96-9188-EA5A-20F164616FAD}"/>
              </a:ext>
            </a:extLst>
          </p:cNvPr>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6872059" y="2819221"/>
            <a:ext cx="812283" cy="885579"/>
          </a:xfrm>
          <a:prstGeom prst="rect">
            <a:avLst/>
          </a:prstGeom>
        </p:spPr>
      </p:pic>
      <p:pic>
        <p:nvPicPr>
          <p:cNvPr id="29" name="Picture 28" descr="A logo of a carrot&#10;&#10;Description automatically generated">
            <a:extLst>
              <a:ext uri="{FF2B5EF4-FFF2-40B4-BE49-F238E27FC236}">
                <a16:creationId xmlns:a16="http://schemas.microsoft.com/office/drawing/2014/main" id="{6665A31D-EE13-620C-DB12-2D2B8C27DE5B}"/>
              </a:ext>
            </a:extLst>
          </p:cNvPr>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1386720" y="236413"/>
            <a:ext cx="615011" cy="1051189"/>
          </a:xfrm>
          <a:prstGeom prst="rect">
            <a:avLst/>
          </a:prstGeom>
        </p:spPr>
      </p:pic>
      <p:pic>
        <p:nvPicPr>
          <p:cNvPr id="30" name="Picture 29" descr="A purple and white beet with green leaves&#10;&#10;Description automatically generated">
            <a:extLst>
              <a:ext uri="{FF2B5EF4-FFF2-40B4-BE49-F238E27FC236}">
                <a16:creationId xmlns:a16="http://schemas.microsoft.com/office/drawing/2014/main" id="{C17AF2CD-04D1-DA8C-2601-133FB2209E86}"/>
              </a:ext>
            </a:extLst>
          </p:cNvPr>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6122051" y="2733332"/>
            <a:ext cx="812282" cy="971468"/>
          </a:xfrm>
          <a:prstGeom prst="rect">
            <a:avLst/>
          </a:prstGeom>
        </p:spPr>
      </p:pic>
      <p:pic>
        <p:nvPicPr>
          <p:cNvPr id="31" name="Picture 30" descr="A yellow box with a leaf design&#10;&#10;Description automatically generated">
            <a:extLst>
              <a:ext uri="{FF2B5EF4-FFF2-40B4-BE49-F238E27FC236}">
                <a16:creationId xmlns:a16="http://schemas.microsoft.com/office/drawing/2014/main" id="{B06903A4-0263-179D-CC6B-9E722358747A}"/>
              </a:ext>
            </a:extLst>
          </p:cNvPr>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683023" y="236413"/>
            <a:ext cx="713151" cy="1051189"/>
          </a:xfrm>
          <a:prstGeom prst="rect">
            <a:avLst/>
          </a:prstGeom>
        </p:spPr>
      </p:pic>
      <p:pic>
        <p:nvPicPr>
          <p:cNvPr id="32" name="Picture 31" descr="A bottle and a glass of water&#10;&#10;Description automatically generated">
            <a:extLst>
              <a:ext uri="{FF2B5EF4-FFF2-40B4-BE49-F238E27FC236}">
                <a16:creationId xmlns:a16="http://schemas.microsoft.com/office/drawing/2014/main" id="{57CDC42C-B0A8-C2B9-A468-81E96D536653}"/>
              </a:ext>
            </a:extLst>
          </p:cNvPr>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121577" y="2979276"/>
            <a:ext cx="812283" cy="1028759"/>
          </a:xfrm>
          <a:prstGeom prst="rect">
            <a:avLst/>
          </a:prstGeom>
        </p:spPr>
      </p:pic>
      <p:pic>
        <p:nvPicPr>
          <p:cNvPr id="34" name="Picture 33" descr="A brown object with a black background&#10;&#10;Description automatically generated">
            <a:extLst>
              <a:ext uri="{FF2B5EF4-FFF2-40B4-BE49-F238E27FC236}">
                <a16:creationId xmlns:a16="http://schemas.microsoft.com/office/drawing/2014/main" id="{6CA57FA6-E439-35F8-E19C-25C37A298E10}"/>
              </a:ext>
            </a:extLst>
          </p:cNvPr>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3650135" y="2074707"/>
            <a:ext cx="772465" cy="796356"/>
          </a:xfrm>
          <a:prstGeom prst="rect">
            <a:avLst/>
          </a:prstGeom>
        </p:spPr>
      </p:pic>
      <p:pic>
        <p:nvPicPr>
          <p:cNvPr id="35" name="Picture 34" descr="A green bottle with a yellow drop&#10;&#10;Description automatically generated">
            <a:extLst>
              <a:ext uri="{FF2B5EF4-FFF2-40B4-BE49-F238E27FC236}">
                <a16:creationId xmlns:a16="http://schemas.microsoft.com/office/drawing/2014/main" id="{9C079EB7-6CD2-A269-5801-349577FBA5EF}"/>
              </a:ext>
            </a:extLst>
          </p:cNvPr>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140021" y="224463"/>
            <a:ext cx="546173" cy="1051189"/>
          </a:xfrm>
          <a:prstGeom prst="rect">
            <a:avLst/>
          </a:prstGeom>
        </p:spPr>
      </p:pic>
      <p:pic>
        <p:nvPicPr>
          <p:cNvPr id="36" name="Picture 35" descr="A yellow and blue rectangle&#10;&#10;Description automatically generated">
            <a:extLst>
              <a:ext uri="{FF2B5EF4-FFF2-40B4-BE49-F238E27FC236}">
                <a16:creationId xmlns:a16="http://schemas.microsoft.com/office/drawing/2014/main" id="{B9CB91BF-CCA2-41D5-7097-89433CFBFB78}"/>
              </a:ext>
            </a:extLst>
          </p:cNvPr>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5979538" y="1303381"/>
            <a:ext cx="812283" cy="607002"/>
          </a:xfrm>
          <a:prstGeom prst="rect">
            <a:avLst/>
          </a:prstGeom>
        </p:spPr>
      </p:pic>
      <p:pic>
        <p:nvPicPr>
          <p:cNvPr id="37" name="Picture 36" descr="A yellow cheese with holes in it&#10;&#10;Description automatically generated">
            <a:extLst>
              <a:ext uri="{FF2B5EF4-FFF2-40B4-BE49-F238E27FC236}">
                <a16:creationId xmlns:a16="http://schemas.microsoft.com/office/drawing/2014/main" id="{658C2B3D-9029-62D0-FE8F-0EE76D63CFC9}"/>
              </a:ext>
            </a:extLst>
          </p:cNvPr>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5105289" y="1303381"/>
            <a:ext cx="812283" cy="725101"/>
          </a:xfrm>
          <a:prstGeom prst="rect">
            <a:avLst/>
          </a:prstGeom>
        </p:spPr>
      </p:pic>
      <p:pic>
        <p:nvPicPr>
          <p:cNvPr id="38" name="Picture 37" descr="A blue milk carton with a cow head on it&#10;&#10;Description automatically generated">
            <a:extLst>
              <a:ext uri="{FF2B5EF4-FFF2-40B4-BE49-F238E27FC236}">
                <a16:creationId xmlns:a16="http://schemas.microsoft.com/office/drawing/2014/main" id="{620187A7-0043-D8F6-184D-D2900CB66EC2}"/>
              </a:ext>
            </a:extLst>
          </p:cNvPr>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3671166" y="187170"/>
            <a:ext cx="812283" cy="937740"/>
          </a:xfrm>
          <a:prstGeom prst="rect">
            <a:avLst/>
          </a:prstGeom>
        </p:spPr>
      </p:pic>
      <p:pic>
        <p:nvPicPr>
          <p:cNvPr id="39" name="Picture 38" descr="A white and green plant&#10;&#10;Description automatically generated">
            <a:extLst>
              <a:ext uri="{FF2B5EF4-FFF2-40B4-BE49-F238E27FC236}">
                <a16:creationId xmlns:a16="http://schemas.microsoft.com/office/drawing/2014/main" id="{3C7777DB-7251-D7DA-DAF6-3B37FB955EED}"/>
              </a:ext>
            </a:extLst>
          </p:cNvPr>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121577" y="2208273"/>
            <a:ext cx="812283" cy="856322"/>
          </a:xfrm>
          <a:prstGeom prst="rect">
            <a:avLst/>
          </a:prstGeom>
        </p:spPr>
      </p:pic>
      <p:pic>
        <p:nvPicPr>
          <p:cNvPr id="40" name="Picture 39" descr="A green broccoli on a black background&#10;&#10;Description automatically generated">
            <a:extLst>
              <a:ext uri="{FF2B5EF4-FFF2-40B4-BE49-F238E27FC236}">
                <a16:creationId xmlns:a16="http://schemas.microsoft.com/office/drawing/2014/main" id="{F49242AC-620B-AA37-16F5-906209568B8D}"/>
              </a:ext>
            </a:extLst>
          </p:cNvPr>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6795143" y="1172400"/>
            <a:ext cx="796355" cy="856082"/>
          </a:xfrm>
          <a:prstGeom prst="rect">
            <a:avLst/>
          </a:prstGeom>
        </p:spPr>
      </p:pic>
      <p:pic>
        <p:nvPicPr>
          <p:cNvPr id="41" name="Picture 40" descr="A green pea pod and three green balls&#10;&#10;Description automatically generated">
            <a:extLst>
              <a:ext uri="{FF2B5EF4-FFF2-40B4-BE49-F238E27FC236}">
                <a16:creationId xmlns:a16="http://schemas.microsoft.com/office/drawing/2014/main" id="{B05C8B8A-CFAD-EB3B-1476-E5C501E19620}"/>
              </a:ext>
            </a:extLst>
          </p:cNvPr>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a:off x="711998" y="1452786"/>
            <a:ext cx="1098153" cy="796356"/>
          </a:xfrm>
          <a:prstGeom prst="rect">
            <a:avLst/>
          </a:prstGeom>
        </p:spPr>
      </p:pic>
      <p:pic>
        <p:nvPicPr>
          <p:cNvPr id="42" name="Picture 41" descr="A green and yellow circle with black background&#10;&#10;Description automatically generated">
            <a:extLst>
              <a:ext uri="{FF2B5EF4-FFF2-40B4-BE49-F238E27FC236}">
                <a16:creationId xmlns:a16="http://schemas.microsoft.com/office/drawing/2014/main" id="{4B0BD177-217E-C4C8-6DF4-942FF360735C}"/>
              </a:ext>
            </a:extLst>
          </p:cNvPr>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6949585" y="509068"/>
            <a:ext cx="812283" cy="615842"/>
          </a:xfrm>
          <a:prstGeom prst="rect">
            <a:avLst/>
          </a:prstGeom>
        </p:spPr>
      </p:pic>
      <p:pic>
        <p:nvPicPr>
          <p:cNvPr id="44" name="Picture 43" descr="A group of orange curved shapes&#10;&#10;Description automatically generated">
            <a:extLst>
              <a:ext uri="{FF2B5EF4-FFF2-40B4-BE49-F238E27FC236}">
                <a16:creationId xmlns:a16="http://schemas.microsoft.com/office/drawing/2014/main" id="{47A7EFA0-CEDF-E643-EBB1-83522FB7D66A}"/>
              </a:ext>
            </a:extLst>
          </p:cNvPr>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228650" y="1478656"/>
            <a:ext cx="1191615" cy="729617"/>
          </a:xfrm>
          <a:prstGeom prst="rect">
            <a:avLst/>
          </a:prstGeom>
        </p:spPr>
      </p:pic>
      <p:pic>
        <p:nvPicPr>
          <p:cNvPr id="46" name="Picture 45" descr="A yellow and orange taco&#10;&#10;Description automatically generated">
            <a:extLst>
              <a:ext uri="{FF2B5EF4-FFF2-40B4-BE49-F238E27FC236}">
                <a16:creationId xmlns:a16="http://schemas.microsoft.com/office/drawing/2014/main" id="{D6FB96A5-19C4-9263-ECDB-70A2ED56103E}"/>
              </a:ext>
            </a:extLst>
          </p:cNvPr>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a:off x="6059776" y="332990"/>
            <a:ext cx="812283" cy="591963"/>
          </a:xfrm>
          <a:prstGeom prst="rect">
            <a:avLst/>
          </a:prstGeom>
        </p:spPr>
      </p:pic>
      <p:pic>
        <p:nvPicPr>
          <p:cNvPr id="48" name="Picture 47" descr="A loaf of bread with five slices&#10;&#10;Description automatically generated">
            <a:extLst>
              <a:ext uri="{FF2B5EF4-FFF2-40B4-BE49-F238E27FC236}">
                <a16:creationId xmlns:a16="http://schemas.microsoft.com/office/drawing/2014/main" id="{C762F773-6022-9E6A-13CD-EE731ADADB1C}"/>
              </a:ext>
            </a:extLst>
          </p:cNvPr>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a:off x="5243135" y="377156"/>
            <a:ext cx="812282" cy="557767"/>
          </a:xfrm>
          <a:prstGeom prst="rect">
            <a:avLst/>
          </a:prstGeom>
        </p:spPr>
      </p:pic>
      <p:pic>
        <p:nvPicPr>
          <p:cNvPr id="50" name="Picture 49" descr="A piece of bread with a white crust&#10;&#10;Description automatically generated">
            <a:extLst>
              <a:ext uri="{FF2B5EF4-FFF2-40B4-BE49-F238E27FC236}">
                <a16:creationId xmlns:a16="http://schemas.microsoft.com/office/drawing/2014/main" id="{7B5FDE87-DA62-8FE6-2BFA-9A3E0587DA1E}"/>
              </a:ext>
            </a:extLst>
          </p:cNvPr>
          <p:cNvPicPr>
            <a:picLocks noChangeAspect="1"/>
          </p:cNvPicPr>
          <p:nvPr/>
        </p:nvPicPr>
        <p:blipFill>
          <a:blip r:embed="rId41" cstate="email">
            <a:extLst>
              <a:ext uri="{28A0092B-C50C-407E-A947-70E740481C1C}">
                <a14:useLocalDpi xmlns:a14="http://schemas.microsoft.com/office/drawing/2010/main" val="0"/>
              </a:ext>
            </a:extLst>
          </a:blip>
          <a:stretch>
            <a:fillRect/>
          </a:stretch>
        </p:blipFill>
        <p:spPr>
          <a:xfrm>
            <a:off x="4293006" y="1285917"/>
            <a:ext cx="812283" cy="760031"/>
          </a:xfrm>
          <a:prstGeom prst="rect">
            <a:avLst/>
          </a:prstGeom>
        </p:spPr>
      </p:pic>
      <p:pic>
        <p:nvPicPr>
          <p:cNvPr id="52" name="Picture 51" descr="A blue bowl with chopsticks and a white object&#10;&#10;Description automatically generated">
            <a:extLst>
              <a:ext uri="{FF2B5EF4-FFF2-40B4-BE49-F238E27FC236}">
                <a16:creationId xmlns:a16="http://schemas.microsoft.com/office/drawing/2014/main" id="{72EE4B1F-D15A-5059-CB4B-6CED050B3494}"/>
              </a:ext>
            </a:extLst>
          </p:cNvPr>
          <p:cNvPicPr>
            <a:picLocks noChangeAspect="1"/>
          </p:cNvPicPr>
          <p:nvPr/>
        </p:nvPicPr>
        <p:blipFill>
          <a:blip r:embed="rId42" cstate="email">
            <a:extLst>
              <a:ext uri="{28A0092B-C50C-407E-A947-70E740481C1C}">
                <a14:useLocalDpi xmlns:a14="http://schemas.microsoft.com/office/drawing/2010/main" val="0"/>
              </a:ext>
            </a:extLst>
          </a:blip>
          <a:stretch>
            <a:fillRect/>
          </a:stretch>
        </p:blipFill>
        <p:spPr>
          <a:xfrm>
            <a:off x="4312333" y="263762"/>
            <a:ext cx="812282" cy="784556"/>
          </a:xfrm>
          <a:prstGeom prst="rect">
            <a:avLst/>
          </a:prstGeom>
        </p:spPr>
      </p:pic>
      <p:pic>
        <p:nvPicPr>
          <p:cNvPr id="54" name="Picture 53">
            <a:extLst>
              <a:ext uri="{FF2B5EF4-FFF2-40B4-BE49-F238E27FC236}">
                <a16:creationId xmlns:a16="http://schemas.microsoft.com/office/drawing/2014/main" id="{87685CE1-A08E-C441-8A5E-FAE271618654}"/>
              </a:ext>
            </a:extLst>
          </p:cNvPr>
          <p:cNvPicPr>
            <a:picLocks noChangeAspect="1"/>
          </p:cNvPicPr>
          <p:nvPr/>
        </p:nvPicPr>
        <p:blipFill>
          <a:blip r:embed="rId43"/>
          <a:stretch>
            <a:fillRect/>
          </a:stretch>
        </p:blipFill>
        <p:spPr>
          <a:xfrm>
            <a:off x="3508769" y="3881302"/>
            <a:ext cx="634624" cy="673629"/>
          </a:xfrm>
          <a:prstGeom prst="rect">
            <a:avLst/>
          </a:prstGeom>
        </p:spPr>
      </p:pic>
      <p:pic>
        <p:nvPicPr>
          <p:cNvPr id="56" name="Picture 55">
            <a:extLst>
              <a:ext uri="{FF2B5EF4-FFF2-40B4-BE49-F238E27FC236}">
                <a16:creationId xmlns:a16="http://schemas.microsoft.com/office/drawing/2014/main" id="{7D34B326-82CC-536B-AC39-80D389DFE4F2}"/>
              </a:ext>
            </a:extLst>
          </p:cNvPr>
          <p:cNvPicPr>
            <a:picLocks noChangeAspect="1"/>
          </p:cNvPicPr>
          <p:nvPr/>
        </p:nvPicPr>
        <p:blipFill>
          <a:blip r:embed="rId44"/>
          <a:stretch>
            <a:fillRect/>
          </a:stretch>
        </p:blipFill>
        <p:spPr>
          <a:xfrm>
            <a:off x="4440747" y="3937233"/>
            <a:ext cx="465744" cy="575912"/>
          </a:xfrm>
          <a:prstGeom prst="rect">
            <a:avLst/>
          </a:prstGeom>
        </p:spPr>
      </p:pic>
      <p:pic>
        <p:nvPicPr>
          <p:cNvPr id="58" name="Picture 57">
            <a:extLst>
              <a:ext uri="{FF2B5EF4-FFF2-40B4-BE49-F238E27FC236}">
                <a16:creationId xmlns:a16="http://schemas.microsoft.com/office/drawing/2014/main" id="{7D4FBB2B-5A8E-6AAE-E4C2-9779B31828CD}"/>
              </a:ext>
            </a:extLst>
          </p:cNvPr>
          <p:cNvPicPr>
            <a:picLocks noChangeAspect="1"/>
          </p:cNvPicPr>
          <p:nvPr/>
        </p:nvPicPr>
        <p:blipFill>
          <a:blip r:embed="rId45" cstate="email">
            <a:extLst>
              <a:ext uri="{28A0092B-C50C-407E-A947-70E740481C1C}">
                <a14:useLocalDpi xmlns:a14="http://schemas.microsoft.com/office/drawing/2010/main" val="0"/>
              </a:ext>
            </a:extLst>
          </a:blip>
          <a:stretch>
            <a:fillRect/>
          </a:stretch>
        </p:blipFill>
        <p:spPr>
          <a:xfrm>
            <a:off x="4940102" y="5935323"/>
            <a:ext cx="861988" cy="861988"/>
          </a:xfrm>
          <a:prstGeom prst="rect">
            <a:avLst/>
          </a:prstGeom>
        </p:spPr>
      </p:pic>
      <p:pic>
        <p:nvPicPr>
          <p:cNvPr id="60" name="Picture 59" descr="A blue and green planet&#10;&#10;AI-generated content may be incorrect.">
            <a:extLst>
              <a:ext uri="{FF2B5EF4-FFF2-40B4-BE49-F238E27FC236}">
                <a16:creationId xmlns:a16="http://schemas.microsoft.com/office/drawing/2014/main" id="{6C8E4474-9B8B-89F1-A5FA-C21170E348BD}"/>
              </a:ext>
            </a:extLst>
          </p:cNvPr>
          <p:cNvPicPr>
            <a:picLocks noChangeAspect="1"/>
          </p:cNvPicPr>
          <p:nvPr/>
        </p:nvPicPr>
        <p:blipFill>
          <a:blip r:embed="rId46" cstate="email">
            <a:extLst>
              <a:ext uri="{28A0092B-C50C-407E-A947-70E740481C1C}">
                <a14:useLocalDpi xmlns:a14="http://schemas.microsoft.com/office/drawing/2010/main" val="0"/>
              </a:ext>
            </a:extLst>
          </a:blip>
          <a:stretch>
            <a:fillRect/>
          </a:stretch>
        </p:blipFill>
        <p:spPr>
          <a:xfrm>
            <a:off x="1052036" y="7003291"/>
            <a:ext cx="919465" cy="919465"/>
          </a:xfrm>
          <a:prstGeom prst="rect">
            <a:avLst/>
          </a:prstGeom>
        </p:spPr>
      </p:pic>
      <p:pic>
        <p:nvPicPr>
          <p:cNvPr id="62" name="Picture 61" descr="A clipboard with a paper and a circle&#10;&#10;AI-generated content may be incorrect.">
            <a:extLst>
              <a:ext uri="{FF2B5EF4-FFF2-40B4-BE49-F238E27FC236}">
                <a16:creationId xmlns:a16="http://schemas.microsoft.com/office/drawing/2014/main" id="{BACD5E7A-CB2E-B0A2-0BF7-A15737D82EFB}"/>
              </a:ext>
            </a:extLst>
          </p:cNvPr>
          <p:cNvPicPr>
            <a:picLocks noChangeAspect="1"/>
          </p:cNvPicPr>
          <p:nvPr/>
        </p:nvPicPr>
        <p:blipFill>
          <a:blip r:embed="rId47" cstate="email">
            <a:extLst>
              <a:ext uri="{28A0092B-C50C-407E-A947-70E740481C1C}">
                <a14:useLocalDpi xmlns:a14="http://schemas.microsoft.com/office/drawing/2010/main" val="0"/>
              </a:ext>
            </a:extLst>
          </a:blip>
          <a:stretch>
            <a:fillRect/>
          </a:stretch>
        </p:blipFill>
        <p:spPr>
          <a:xfrm>
            <a:off x="84420" y="6989999"/>
            <a:ext cx="949361" cy="949361"/>
          </a:xfrm>
          <a:prstGeom prst="rect">
            <a:avLst/>
          </a:prstGeom>
        </p:spPr>
      </p:pic>
      <p:pic>
        <p:nvPicPr>
          <p:cNvPr id="64" name="Picture 63" descr="A house with a red roof&#10;&#10;AI-generated content may be incorrect.">
            <a:extLst>
              <a:ext uri="{FF2B5EF4-FFF2-40B4-BE49-F238E27FC236}">
                <a16:creationId xmlns:a16="http://schemas.microsoft.com/office/drawing/2014/main" id="{FD1E9B76-5D30-B454-1C08-BEDC8B554393}"/>
              </a:ext>
            </a:extLst>
          </p:cNvPr>
          <p:cNvPicPr>
            <a:picLocks noChangeAspect="1"/>
          </p:cNvPicPr>
          <p:nvPr/>
        </p:nvPicPr>
        <p:blipFill>
          <a:blip r:embed="rId48" cstate="email">
            <a:extLst>
              <a:ext uri="{28A0092B-C50C-407E-A947-70E740481C1C}">
                <a14:useLocalDpi xmlns:a14="http://schemas.microsoft.com/office/drawing/2010/main" val="0"/>
              </a:ext>
            </a:extLst>
          </a:blip>
          <a:stretch>
            <a:fillRect/>
          </a:stretch>
        </p:blipFill>
        <p:spPr>
          <a:xfrm>
            <a:off x="4836811" y="6797311"/>
            <a:ext cx="890693" cy="890693"/>
          </a:xfrm>
          <a:prstGeom prst="rect">
            <a:avLst/>
          </a:prstGeom>
        </p:spPr>
      </p:pic>
      <p:pic>
        <p:nvPicPr>
          <p:cNvPr id="66" name="Picture 65" descr="A yellow and white stopwatch&#10;&#10;AI-generated content may be incorrect.">
            <a:extLst>
              <a:ext uri="{FF2B5EF4-FFF2-40B4-BE49-F238E27FC236}">
                <a16:creationId xmlns:a16="http://schemas.microsoft.com/office/drawing/2014/main" id="{3052C651-E43A-3974-349C-6F1EFB2B1135}"/>
              </a:ext>
            </a:extLst>
          </p:cNvPr>
          <p:cNvPicPr>
            <a:picLocks noChangeAspect="1"/>
          </p:cNvPicPr>
          <p:nvPr/>
        </p:nvPicPr>
        <p:blipFill>
          <a:blip r:embed="rId49" cstate="email">
            <a:extLst>
              <a:ext uri="{28A0092B-C50C-407E-A947-70E740481C1C}">
                <a14:useLocalDpi xmlns:a14="http://schemas.microsoft.com/office/drawing/2010/main" val="0"/>
              </a:ext>
            </a:extLst>
          </a:blip>
          <a:stretch>
            <a:fillRect/>
          </a:stretch>
        </p:blipFill>
        <p:spPr>
          <a:xfrm>
            <a:off x="3008701" y="6905804"/>
            <a:ext cx="890693" cy="890693"/>
          </a:xfrm>
          <a:prstGeom prst="rect">
            <a:avLst/>
          </a:prstGeom>
        </p:spPr>
      </p:pic>
      <p:pic>
        <p:nvPicPr>
          <p:cNvPr id="68" name="Picture 67" descr="A yellow and green chat bubbles&#10;&#10;AI-generated content may be incorrect.">
            <a:extLst>
              <a:ext uri="{FF2B5EF4-FFF2-40B4-BE49-F238E27FC236}">
                <a16:creationId xmlns:a16="http://schemas.microsoft.com/office/drawing/2014/main" id="{3949B987-9F7A-B297-CFA3-6C5233D179E5}"/>
              </a:ext>
            </a:extLst>
          </p:cNvPr>
          <p:cNvPicPr>
            <a:picLocks noChangeAspect="1"/>
          </p:cNvPicPr>
          <p:nvPr/>
        </p:nvPicPr>
        <p:blipFill>
          <a:blip r:embed="rId50" cstate="email">
            <a:extLst>
              <a:ext uri="{28A0092B-C50C-407E-A947-70E740481C1C}">
                <a14:useLocalDpi xmlns:a14="http://schemas.microsoft.com/office/drawing/2010/main" val="0"/>
              </a:ext>
            </a:extLst>
          </a:blip>
          <a:stretch>
            <a:fillRect/>
          </a:stretch>
        </p:blipFill>
        <p:spPr>
          <a:xfrm>
            <a:off x="6648182" y="6753149"/>
            <a:ext cx="979016" cy="979016"/>
          </a:xfrm>
          <a:prstGeom prst="rect">
            <a:avLst/>
          </a:prstGeom>
        </p:spPr>
      </p:pic>
      <p:pic>
        <p:nvPicPr>
          <p:cNvPr id="70" name="Picture 69" descr="A purple circle with white lines&#10;&#10;AI-generated content may be incorrect.">
            <a:extLst>
              <a:ext uri="{FF2B5EF4-FFF2-40B4-BE49-F238E27FC236}">
                <a16:creationId xmlns:a16="http://schemas.microsoft.com/office/drawing/2014/main" id="{179244B3-9427-95BA-4F12-8757C571A01F}"/>
              </a:ext>
            </a:extLst>
          </p:cNvPr>
          <p:cNvPicPr>
            <a:picLocks noChangeAspect="1"/>
          </p:cNvPicPr>
          <p:nvPr/>
        </p:nvPicPr>
        <p:blipFill>
          <a:blip r:embed="rId51" cstate="email">
            <a:extLst>
              <a:ext uri="{28A0092B-C50C-407E-A947-70E740481C1C}">
                <a14:useLocalDpi xmlns:a14="http://schemas.microsoft.com/office/drawing/2010/main" val="0"/>
              </a:ext>
            </a:extLst>
          </a:blip>
          <a:stretch>
            <a:fillRect/>
          </a:stretch>
        </p:blipFill>
        <p:spPr>
          <a:xfrm>
            <a:off x="3914804" y="6879631"/>
            <a:ext cx="890693" cy="890693"/>
          </a:xfrm>
          <a:prstGeom prst="rect">
            <a:avLst/>
          </a:prstGeom>
        </p:spPr>
      </p:pic>
      <p:pic>
        <p:nvPicPr>
          <p:cNvPr id="72" name="Picture 71" descr="A yellow and orange chat bubbles&#10;&#10;AI-generated content may be incorrect.">
            <a:extLst>
              <a:ext uri="{FF2B5EF4-FFF2-40B4-BE49-F238E27FC236}">
                <a16:creationId xmlns:a16="http://schemas.microsoft.com/office/drawing/2014/main" id="{9D90EAD0-280F-DF33-5D60-C76A0D8135F9}"/>
              </a:ext>
            </a:extLst>
          </p:cNvPr>
          <p:cNvPicPr>
            <a:picLocks noChangeAspect="1"/>
          </p:cNvPicPr>
          <p:nvPr/>
        </p:nvPicPr>
        <p:blipFill>
          <a:blip r:embed="rId52" cstate="email">
            <a:extLst>
              <a:ext uri="{28A0092B-C50C-407E-A947-70E740481C1C}">
                <a14:useLocalDpi xmlns:a14="http://schemas.microsoft.com/office/drawing/2010/main" val="0"/>
              </a:ext>
            </a:extLst>
          </a:blip>
          <a:stretch>
            <a:fillRect/>
          </a:stretch>
        </p:blipFill>
        <p:spPr>
          <a:xfrm>
            <a:off x="6515561" y="5812276"/>
            <a:ext cx="885579" cy="885579"/>
          </a:xfrm>
          <a:prstGeom prst="rect">
            <a:avLst/>
          </a:prstGeom>
        </p:spPr>
      </p:pic>
      <p:pic>
        <p:nvPicPr>
          <p:cNvPr id="74" name="Picture 73" descr="A purple and yellow magnifying glass&#10;&#10;AI-generated content may be incorrect.">
            <a:extLst>
              <a:ext uri="{FF2B5EF4-FFF2-40B4-BE49-F238E27FC236}">
                <a16:creationId xmlns:a16="http://schemas.microsoft.com/office/drawing/2014/main" id="{BCD67181-DD73-8C97-E208-F4902117B432}"/>
              </a:ext>
            </a:extLst>
          </p:cNvPr>
          <p:cNvPicPr>
            <a:picLocks noChangeAspect="1"/>
          </p:cNvPicPr>
          <p:nvPr/>
        </p:nvPicPr>
        <p:blipFill>
          <a:blip r:embed="rId53" cstate="email">
            <a:extLst>
              <a:ext uri="{28A0092B-C50C-407E-A947-70E740481C1C}">
                <a14:useLocalDpi xmlns:a14="http://schemas.microsoft.com/office/drawing/2010/main" val="0"/>
              </a:ext>
            </a:extLst>
          </a:blip>
          <a:stretch>
            <a:fillRect/>
          </a:stretch>
        </p:blipFill>
        <p:spPr>
          <a:xfrm>
            <a:off x="5710018" y="6836438"/>
            <a:ext cx="885579" cy="885579"/>
          </a:xfrm>
          <a:prstGeom prst="rect">
            <a:avLst/>
          </a:prstGeom>
        </p:spPr>
      </p:pic>
      <p:pic>
        <p:nvPicPr>
          <p:cNvPr id="76" name="Picture 75" descr="A pink and white location marker&#10;&#10;AI-generated content may be incorrect.">
            <a:extLst>
              <a:ext uri="{FF2B5EF4-FFF2-40B4-BE49-F238E27FC236}">
                <a16:creationId xmlns:a16="http://schemas.microsoft.com/office/drawing/2014/main" id="{C180F56B-81E4-A718-DA86-8E8D67756D11}"/>
              </a:ext>
            </a:extLst>
          </p:cNvPr>
          <p:cNvPicPr>
            <a:picLocks noChangeAspect="1"/>
          </p:cNvPicPr>
          <p:nvPr/>
        </p:nvPicPr>
        <p:blipFill>
          <a:blip r:embed="rId54" cstate="email">
            <a:extLst>
              <a:ext uri="{28A0092B-C50C-407E-A947-70E740481C1C}">
                <a14:useLocalDpi xmlns:a14="http://schemas.microsoft.com/office/drawing/2010/main" val="0"/>
              </a:ext>
            </a:extLst>
          </a:blip>
          <a:stretch>
            <a:fillRect/>
          </a:stretch>
        </p:blipFill>
        <p:spPr>
          <a:xfrm>
            <a:off x="5764480" y="5913472"/>
            <a:ext cx="812282" cy="812282"/>
          </a:xfrm>
          <a:prstGeom prst="rect">
            <a:avLst/>
          </a:prstGeom>
        </p:spPr>
      </p:pic>
      <p:pic>
        <p:nvPicPr>
          <p:cNvPr id="78" name="Picture 77" descr="A yellow light bulb with rays of light&#10;&#10;AI-generated content may be incorrect.">
            <a:extLst>
              <a:ext uri="{FF2B5EF4-FFF2-40B4-BE49-F238E27FC236}">
                <a16:creationId xmlns:a16="http://schemas.microsoft.com/office/drawing/2014/main" id="{6D88C38E-7C62-2BE2-E8DC-C91DD25D16A9}"/>
              </a:ext>
            </a:extLst>
          </p:cNvPr>
          <p:cNvPicPr>
            <a:picLocks noChangeAspect="1"/>
          </p:cNvPicPr>
          <p:nvPr/>
        </p:nvPicPr>
        <p:blipFill>
          <a:blip r:embed="rId55" cstate="email">
            <a:extLst>
              <a:ext uri="{28A0092B-C50C-407E-A947-70E740481C1C}">
                <a14:useLocalDpi xmlns:a14="http://schemas.microsoft.com/office/drawing/2010/main" val="0"/>
              </a:ext>
            </a:extLst>
          </a:blip>
          <a:stretch>
            <a:fillRect/>
          </a:stretch>
        </p:blipFill>
        <p:spPr>
          <a:xfrm>
            <a:off x="2008411" y="6846918"/>
            <a:ext cx="949579" cy="949579"/>
          </a:xfrm>
          <a:prstGeom prst="rect">
            <a:avLst/>
          </a:prstGeom>
        </p:spPr>
      </p:pic>
      <p:pic>
        <p:nvPicPr>
          <p:cNvPr id="80" name="Picture 79" descr="A light bulb in a thought bubble&#10;&#10;AI-generated content may be incorrect.">
            <a:extLst>
              <a:ext uri="{FF2B5EF4-FFF2-40B4-BE49-F238E27FC236}">
                <a16:creationId xmlns:a16="http://schemas.microsoft.com/office/drawing/2014/main" id="{180A1494-C422-E341-47F0-F2C391B61EBC}"/>
              </a:ext>
            </a:extLst>
          </p:cNvPr>
          <p:cNvPicPr>
            <a:picLocks noChangeAspect="1"/>
          </p:cNvPicPr>
          <p:nvPr/>
        </p:nvPicPr>
        <p:blipFill>
          <a:blip r:embed="rId56" cstate="email">
            <a:extLst>
              <a:ext uri="{28A0092B-C50C-407E-A947-70E740481C1C}">
                <a14:useLocalDpi xmlns:a14="http://schemas.microsoft.com/office/drawing/2010/main" val="0"/>
              </a:ext>
            </a:extLst>
          </a:blip>
          <a:stretch>
            <a:fillRect/>
          </a:stretch>
        </p:blipFill>
        <p:spPr>
          <a:xfrm>
            <a:off x="102457" y="8278658"/>
            <a:ext cx="949579" cy="949579"/>
          </a:xfrm>
          <a:prstGeom prst="rect">
            <a:avLst/>
          </a:prstGeom>
        </p:spPr>
      </p:pic>
      <p:pic>
        <p:nvPicPr>
          <p:cNvPr id="82" name="Picture 81" descr="A group of people in front of a blackboard&#10;&#10;AI-generated content may be incorrect.">
            <a:extLst>
              <a:ext uri="{FF2B5EF4-FFF2-40B4-BE49-F238E27FC236}">
                <a16:creationId xmlns:a16="http://schemas.microsoft.com/office/drawing/2014/main" id="{B4E5C176-7018-2BC6-E9BA-C7091261132A}"/>
              </a:ext>
            </a:extLst>
          </p:cNvPr>
          <p:cNvPicPr>
            <a:picLocks noChangeAspect="1"/>
          </p:cNvPicPr>
          <p:nvPr/>
        </p:nvPicPr>
        <p:blipFill>
          <a:blip r:embed="rId57" cstate="email">
            <a:extLst>
              <a:ext uri="{28A0092B-C50C-407E-A947-70E740481C1C}">
                <a14:useLocalDpi xmlns:a14="http://schemas.microsoft.com/office/drawing/2010/main" val="0"/>
              </a:ext>
            </a:extLst>
          </a:blip>
          <a:stretch>
            <a:fillRect/>
          </a:stretch>
        </p:blipFill>
        <p:spPr>
          <a:xfrm>
            <a:off x="1073634" y="8134298"/>
            <a:ext cx="919465" cy="919465"/>
          </a:xfrm>
          <a:prstGeom prst="rect">
            <a:avLst/>
          </a:prstGeom>
        </p:spPr>
      </p:pic>
      <p:pic>
        <p:nvPicPr>
          <p:cNvPr id="84" name="Picture 83" descr="A calendar with a red and white design&#10;&#10;AI-generated content may be incorrect.">
            <a:extLst>
              <a:ext uri="{FF2B5EF4-FFF2-40B4-BE49-F238E27FC236}">
                <a16:creationId xmlns:a16="http://schemas.microsoft.com/office/drawing/2014/main" id="{4C0F10CF-D186-4740-611B-D58B904FD4E8}"/>
              </a:ext>
            </a:extLst>
          </p:cNvPr>
          <p:cNvPicPr>
            <a:picLocks noChangeAspect="1"/>
          </p:cNvPicPr>
          <p:nvPr/>
        </p:nvPicPr>
        <p:blipFill>
          <a:blip r:embed="rId58" cstate="email">
            <a:extLst>
              <a:ext uri="{28A0092B-C50C-407E-A947-70E740481C1C}">
                <a14:useLocalDpi xmlns:a14="http://schemas.microsoft.com/office/drawing/2010/main" val="0"/>
              </a:ext>
            </a:extLst>
          </a:blip>
          <a:stretch>
            <a:fillRect/>
          </a:stretch>
        </p:blipFill>
        <p:spPr>
          <a:xfrm>
            <a:off x="3989301" y="7914999"/>
            <a:ext cx="868493" cy="868493"/>
          </a:xfrm>
          <a:prstGeom prst="rect">
            <a:avLst/>
          </a:prstGeom>
        </p:spPr>
      </p:pic>
      <p:pic>
        <p:nvPicPr>
          <p:cNvPr id="86" name="Picture 85" descr="A blue building with a flag on top&#10;&#10;AI-generated content may be incorrect.">
            <a:extLst>
              <a:ext uri="{FF2B5EF4-FFF2-40B4-BE49-F238E27FC236}">
                <a16:creationId xmlns:a16="http://schemas.microsoft.com/office/drawing/2014/main" id="{CB28D931-6339-35AE-9207-60F92BB45302}"/>
              </a:ext>
            </a:extLst>
          </p:cNvPr>
          <p:cNvPicPr>
            <a:picLocks noChangeAspect="1"/>
          </p:cNvPicPr>
          <p:nvPr/>
        </p:nvPicPr>
        <p:blipFill>
          <a:blip r:embed="rId59" cstate="email">
            <a:extLst>
              <a:ext uri="{28A0092B-C50C-407E-A947-70E740481C1C}">
                <a14:useLocalDpi xmlns:a14="http://schemas.microsoft.com/office/drawing/2010/main" val="0"/>
              </a:ext>
            </a:extLst>
          </a:blip>
          <a:stretch>
            <a:fillRect/>
          </a:stretch>
        </p:blipFill>
        <p:spPr>
          <a:xfrm>
            <a:off x="2077059" y="7914999"/>
            <a:ext cx="812282" cy="812282"/>
          </a:xfrm>
          <a:prstGeom prst="rect">
            <a:avLst/>
          </a:prstGeom>
        </p:spPr>
      </p:pic>
      <p:pic>
        <p:nvPicPr>
          <p:cNvPr id="88" name="Picture 87" descr="A hands shaking with a black background&#10;&#10;AI-generated content may be incorrect.">
            <a:extLst>
              <a:ext uri="{FF2B5EF4-FFF2-40B4-BE49-F238E27FC236}">
                <a16:creationId xmlns:a16="http://schemas.microsoft.com/office/drawing/2014/main" id="{78B31289-8521-4A96-3073-64ECB69C8E0C}"/>
              </a:ext>
            </a:extLst>
          </p:cNvPr>
          <p:cNvPicPr>
            <a:picLocks noChangeAspect="1"/>
          </p:cNvPicPr>
          <p:nvPr/>
        </p:nvPicPr>
        <p:blipFill>
          <a:blip r:embed="rId60" cstate="email">
            <a:extLst>
              <a:ext uri="{28A0092B-C50C-407E-A947-70E740481C1C}">
                <a14:useLocalDpi xmlns:a14="http://schemas.microsoft.com/office/drawing/2010/main" val="0"/>
              </a:ext>
            </a:extLst>
          </a:blip>
          <a:stretch>
            <a:fillRect/>
          </a:stretch>
        </p:blipFill>
        <p:spPr>
          <a:xfrm>
            <a:off x="2973301" y="7951337"/>
            <a:ext cx="949580" cy="949580"/>
          </a:xfrm>
          <a:prstGeom prst="rect">
            <a:avLst/>
          </a:prstGeom>
        </p:spPr>
      </p:pic>
      <p:pic>
        <p:nvPicPr>
          <p:cNvPr id="90" name="Picture 89" descr="A purple arrows in a black background&#10;&#10;AI-generated content may be incorrect.">
            <a:extLst>
              <a:ext uri="{FF2B5EF4-FFF2-40B4-BE49-F238E27FC236}">
                <a16:creationId xmlns:a16="http://schemas.microsoft.com/office/drawing/2014/main" id="{0B10E96D-F3F9-6C16-769A-5F08331BFCFC}"/>
              </a:ext>
            </a:extLst>
          </p:cNvPr>
          <p:cNvPicPr>
            <a:picLocks noChangeAspect="1"/>
          </p:cNvPicPr>
          <p:nvPr/>
        </p:nvPicPr>
        <p:blipFill>
          <a:blip r:embed="rId61" cstate="email">
            <a:extLst>
              <a:ext uri="{28A0092B-C50C-407E-A947-70E740481C1C}">
                <a14:useLocalDpi xmlns:a14="http://schemas.microsoft.com/office/drawing/2010/main" val="0"/>
              </a:ext>
            </a:extLst>
          </a:blip>
          <a:stretch>
            <a:fillRect/>
          </a:stretch>
        </p:blipFill>
        <p:spPr>
          <a:xfrm>
            <a:off x="4943929" y="7860600"/>
            <a:ext cx="868493" cy="868493"/>
          </a:xfrm>
          <a:prstGeom prst="rect">
            <a:avLst/>
          </a:prstGeom>
        </p:spPr>
      </p:pic>
      <p:pic>
        <p:nvPicPr>
          <p:cNvPr id="92" name="Picture 91" descr="A close up of a card&#10;&#10;AI-generated content may be incorrect.">
            <a:extLst>
              <a:ext uri="{FF2B5EF4-FFF2-40B4-BE49-F238E27FC236}">
                <a16:creationId xmlns:a16="http://schemas.microsoft.com/office/drawing/2014/main" id="{2878D2B5-242C-83F8-71AB-6062B13FE524}"/>
              </a:ext>
            </a:extLst>
          </p:cNvPr>
          <p:cNvPicPr>
            <a:picLocks noChangeAspect="1"/>
          </p:cNvPicPr>
          <p:nvPr/>
        </p:nvPicPr>
        <p:blipFill>
          <a:blip r:embed="rId62" cstate="email">
            <a:extLst>
              <a:ext uri="{28A0092B-C50C-407E-A947-70E740481C1C}">
                <a14:useLocalDpi xmlns:a14="http://schemas.microsoft.com/office/drawing/2010/main" val="0"/>
              </a:ext>
            </a:extLst>
          </a:blip>
          <a:stretch>
            <a:fillRect/>
          </a:stretch>
        </p:blipFill>
        <p:spPr>
          <a:xfrm>
            <a:off x="2020849" y="8682895"/>
            <a:ext cx="868492" cy="868492"/>
          </a:xfrm>
          <a:prstGeom prst="rect">
            <a:avLst/>
          </a:prstGeom>
        </p:spPr>
      </p:pic>
      <p:pic>
        <p:nvPicPr>
          <p:cNvPr id="94" name="Picture 93" descr="A pink and yellow question mark&#10;&#10;AI-generated content may be incorrect.">
            <a:extLst>
              <a:ext uri="{FF2B5EF4-FFF2-40B4-BE49-F238E27FC236}">
                <a16:creationId xmlns:a16="http://schemas.microsoft.com/office/drawing/2014/main" id="{6D76C8D2-4BA3-E438-04AC-189FF7B4D20B}"/>
              </a:ext>
            </a:extLst>
          </p:cNvPr>
          <p:cNvPicPr>
            <a:picLocks noChangeAspect="1"/>
          </p:cNvPicPr>
          <p:nvPr/>
        </p:nvPicPr>
        <p:blipFill>
          <a:blip r:embed="rId63" cstate="email">
            <a:extLst>
              <a:ext uri="{28A0092B-C50C-407E-A947-70E740481C1C}">
                <a14:useLocalDpi xmlns:a14="http://schemas.microsoft.com/office/drawing/2010/main" val="0"/>
              </a:ext>
            </a:extLst>
          </a:blip>
          <a:stretch>
            <a:fillRect/>
          </a:stretch>
        </p:blipFill>
        <p:spPr>
          <a:xfrm>
            <a:off x="5895206" y="7842849"/>
            <a:ext cx="736895" cy="736895"/>
          </a:xfrm>
          <a:prstGeom prst="rect">
            <a:avLst/>
          </a:prstGeom>
        </p:spPr>
      </p:pic>
      <p:pic>
        <p:nvPicPr>
          <p:cNvPr id="96" name="Picture 95" descr="A couple of people in different colors&#10;&#10;AI-generated content may be incorrect.">
            <a:extLst>
              <a:ext uri="{FF2B5EF4-FFF2-40B4-BE49-F238E27FC236}">
                <a16:creationId xmlns:a16="http://schemas.microsoft.com/office/drawing/2014/main" id="{15A7F0CE-6A04-32FA-F9DD-7372877F2A0C}"/>
              </a:ext>
            </a:extLst>
          </p:cNvPr>
          <p:cNvPicPr>
            <a:picLocks noChangeAspect="1"/>
          </p:cNvPicPr>
          <p:nvPr/>
        </p:nvPicPr>
        <p:blipFill>
          <a:blip r:embed="rId64" cstate="email">
            <a:extLst>
              <a:ext uri="{28A0092B-C50C-407E-A947-70E740481C1C}">
                <a14:useLocalDpi xmlns:a14="http://schemas.microsoft.com/office/drawing/2010/main" val="0"/>
              </a:ext>
            </a:extLst>
          </a:blip>
          <a:stretch>
            <a:fillRect/>
          </a:stretch>
        </p:blipFill>
        <p:spPr>
          <a:xfrm>
            <a:off x="6338379" y="8484027"/>
            <a:ext cx="1067360" cy="1067360"/>
          </a:xfrm>
          <a:prstGeom prst="rect">
            <a:avLst/>
          </a:prstGeom>
        </p:spPr>
      </p:pic>
      <p:pic>
        <p:nvPicPr>
          <p:cNvPr id="98" name="Picture 97" descr="A purple figure with arms spread out&#10;&#10;AI-generated content may be incorrect.">
            <a:extLst>
              <a:ext uri="{FF2B5EF4-FFF2-40B4-BE49-F238E27FC236}">
                <a16:creationId xmlns:a16="http://schemas.microsoft.com/office/drawing/2014/main" id="{227D3C8D-298E-8618-95E1-D0BF6BCAA922}"/>
              </a:ext>
            </a:extLst>
          </p:cNvPr>
          <p:cNvPicPr>
            <a:picLocks noChangeAspect="1"/>
          </p:cNvPicPr>
          <p:nvPr/>
        </p:nvPicPr>
        <p:blipFill>
          <a:blip r:embed="rId65" cstate="email">
            <a:extLst>
              <a:ext uri="{28A0092B-C50C-407E-A947-70E740481C1C}">
                <a14:useLocalDpi xmlns:a14="http://schemas.microsoft.com/office/drawing/2010/main" val="0"/>
              </a:ext>
            </a:extLst>
          </a:blip>
          <a:stretch>
            <a:fillRect/>
          </a:stretch>
        </p:blipFill>
        <p:spPr>
          <a:xfrm>
            <a:off x="6627664" y="7732165"/>
            <a:ext cx="1056678" cy="1056678"/>
          </a:xfrm>
          <a:prstGeom prst="rect">
            <a:avLst/>
          </a:prstGeom>
        </p:spPr>
      </p:pic>
      <p:pic>
        <p:nvPicPr>
          <p:cNvPr id="100" name="Picture 99" descr="A green liquid in a glass mug&#10;&#10;AI-generated content may be incorrect.">
            <a:extLst>
              <a:ext uri="{FF2B5EF4-FFF2-40B4-BE49-F238E27FC236}">
                <a16:creationId xmlns:a16="http://schemas.microsoft.com/office/drawing/2014/main" id="{88188F71-CF1E-1AA2-6000-B03CADFA2CB8}"/>
              </a:ext>
            </a:extLst>
          </p:cNvPr>
          <p:cNvPicPr>
            <a:picLocks noChangeAspect="1"/>
          </p:cNvPicPr>
          <p:nvPr/>
        </p:nvPicPr>
        <p:blipFill>
          <a:blip r:embed="rId66" cstate="email">
            <a:extLst>
              <a:ext uri="{28A0092B-C50C-407E-A947-70E740481C1C}">
                <a14:useLocalDpi xmlns:a14="http://schemas.microsoft.com/office/drawing/2010/main" val="0"/>
              </a:ext>
            </a:extLst>
          </a:blip>
          <a:stretch>
            <a:fillRect/>
          </a:stretch>
        </p:blipFill>
        <p:spPr>
          <a:xfrm>
            <a:off x="5421139" y="3687377"/>
            <a:ext cx="1303421" cy="1258930"/>
          </a:xfrm>
          <a:prstGeom prst="rect">
            <a:avLst/>
          </a:prstGeom>
        </p:spPr>
      </p:pic>
      <p:pic>
        <p:nvPicPr>
          <p:cNvPr id="102" name="Picture 101" descr="A blue recycle bin with a black background&#10;&#10;AI-generated content may be incorrect.">
            <a:extLst>
              <a:ext uri="{FF2B5EF4-FFF2-40B4-BE49-F238E27FC236}">
                <a16:creationId xmlns:a16="http://schemas.microsoft.com/office/drawing/2014/main" id="{3BB15D79-C8AF-C13D-2619-902A547B77FE}"/>
              </a:ext>
            </a:extLst>
          </p:cNvPr>
          <p:cNvPicPr>
            <a:picLocks noChangeAspect="1"/>
          </p:cNvPicPr>
          <p:nvPr/>
        </p:nvPicPr>
        <p:blipFill>
          <a:blip r:embed="rId67" cstate="email">
            <a:extLst>
              <a:ext uri="{28A0092B-C50C-407E-A947-70E740481C1C}">
                <a14:useLocalDpi xmlns:a14="http://schemas.microsoft.com/office/drawing/2010/main" val="0"/>
              </a:ext>
            </a:extLst>
          </a:blip>
          <a:stretch>
            <a:fillRect/>
          </a:stretch>
        </p:blipFill>
        <p:spPr>
          <a:xfrm>
            <a:off x="6377816" y="3738442"/>
            <a:ext cx="840988" cy="812282"/>
          </a:xfrm>
          <a:prstGeom prst="rect">
            <a:avLst/>
          </a:prstGeom>
        </p:spPr>
      </p:pic>
      <p:pic>
        <p:nvPicPr>
          <p:cNvPr id="104" name="Picture 103" descr="A white bottle with a brown lid&#10;&#10;AI-generated content may be incorrect.">
            <a:extLst>
              <a:ext uri="{FF2B5EF4-FFF2-40B4-BE49-F238E27FC236}">
                <a16:creationId xmlns:a16="http://schemas.microsoft.com/office/drawing/2014/main" id="{46146C7B-7C84-80BD-7DEC-5DD7C2F6F261}"/>
              </a:ext>
            </a:extLst>
          </p:cNvPr>
          <p:cNvPicPr>
            <a:picLocks noChangeAspect="1"/>
          </p:cNvPicPr>
          <p:nvPr/>
        </p:nvPicPr>
        <p:blipFill>
          <a:blip r:embed="rId68" cstate="email">
            <a:extLst>
              <a:ext uri="{28A0092B-C50C-407E-A947-70E740481C1C}">
                <a14:useLocalDpi xmlns:a14="http://schemas.microsoft.com/office/drawing/2010/main" val="0"/>
              </a:ext>
            </a:extLst>
          </a:blip>
          <a:stretch>
            <a:fillRect/>
          </a:stretch>
        </p:blipFill>
        <p:spPr>
          <a:xfrm>
            <a:off x="6898450" y="3789531"/>
            <a:ext cx="983137" cy="949579"/>
          </a:xfrm>
          <a:prstGeom prst="rect">
            <a:avLst/>
          </a:prstGeom>
        </p:spPr>
      </p:pic>
      <p:pic>
        <p:nvPicPr>
          <p:cNvPr id="106" name="Picture 105" descr="A green cabbage on a black background&#10;&#10;AI-generated content may be incorrect.">
            <a:extLst>
              <a:ext uri="{FF2B5EF4-FFF2-40B4-BE49-F238E27FC236}">
                <a16:creationId xmlns:a16="http://schemas.microsoft.com/office/drawing/2014/main" id="{74C7D641-9EA0-B866-8016-0B01F0F6A908}"/>
              </a:ext>
            </a:extLst>
          </p:cNvPr>
          <p:cNvPicPr>
            <a:picLocks noChangeAspect="1"/>
          </p:cNvPicPr>
          <p:nvPr/>
        </p:nvPicPr>
        <p:blipFill>
          <a:blip r:embed="rId69" cstate="email">
            <a:extLst>
              <a:ext uri="{28A0092B-C50C-407E-A947-70E740481C1C}">
                <a14:useLocalDpi xmlns:a14="http://schemas.microsoft.com/office/drawing/2010/main" val="0"/>
              </a:ext>
            </a:extLst>
          </a:blip>
          <a:stretch>
            <a:fillRect/>
          </a:stretch>
        </p:blipFill>
        <p:spPr>
          <a:xfrm>
            <a:off x="209273" y="4902770"/>
            <a:ext cx="719615" cy="695051"/>
          </a:xfrm>
          <a:prstGeom prst="rect">
            <a:avLst/>
          </a:prstGeom>
        </p:spPr>
      </p:pic>
      <p:pic>
        <p:nvPicPr>
          <p:cNvPr id="108" name="Picture 107" descr="A bowl of food with balls&#10;&#10;AI-generated content may be incorrect.">
            <a:extLst>
              <a:ext uri="{FF2B5EF4-FFF2-40B4-BE49-F238E27FC236}">
                <a16:creationId xmlns:a16="http://schemas.microsoft.com/office/drawing/2014/main" id="{3E5A1C30-222D-3AE0-7081-9CD41AEC48AB}"/>
              </a:ext>
            </a:extLst>
          </p:cNvPr>
          <p:cNvPicPr>
            <a:picLocks noChangeAspect="1"/>
          </p:cNvPicPr>
          <p:nvPr/>
        </p:nvPicPr>
        <p:blipFill>
          <a:blip r:embed="rId70" cstate="email">
            <a:extLst>
              <a:ext uri="{28A0092B-C50C-407E-A947-70E740481C1C}">
                <a14:useLocalDpi xmlns:a14="http://schemas.microsoft.com/office/drawing/2010/main" val="0"/>
              </a:ext>
            </a:extLst>
          </a:blip>
          <a:stretch>
            <a:fillRect/>
          </a:stretch>
        </p:blipFill>
        <p:spPr>
          <a:xfrm>
            <a:off x="1065496" y="4844154"/>
            <a:ext cx="840988" cy="812282"/>
          </a:xfrm>
          <a:prstGeom prst="rect">
            <a:avLst/>
          </a:prstGeom>
        </p:spPr>
      </p:pic>
      <p:pic>
        <p:nvPicPr>
          <p:cNvPr id="110" name="Picture 109" descr="A bowl of food on a black background&#10;&#10;AI-generated content may be incorrect.">
            <a:extLst>
              <a:ext uri="{FF2B5EF4-FFF2-40B4-BE49-F238E27FC236}">
                <a16:creationId xmlns:a16="http://schemas.microsoft.com/office/drawing/2014/main" id="{8B87052B-131D-4D17-F72F-32F574181C02}"/>
              </a:ext>
            </a:extLst>
          </p:cNvPr>
          <p:cNvPicPr>
            <a:picLocks noChangeAspect="1"/>
          </p:cNvPicPr>
          <p:nvPr/>
        </p:nvPicPr>
        <p:blipFill>
          <a:blip r:embed="rId71" cstate="email">
            <a:extLst>
              <a:ext uri="{28A0092B-C50C-407E-A947-70E740481C1C}">
                <a14:useLocalDpi xmlns:a14="http://schemas.microsoft.com/office/drawing/2010/main" val="0"/>
              </a:ext>
            </a:extLst>
          </a:blip>
          <a:stretch>
            <a:fillRect/>
          </a:stretch>
        </p:blipFill>
        <p:spPr>
          <a:xfrm>
            <a:off x="1971501" y="4718471"/>
            <a:ext cx="873194" cy="843388"/>
          </a:xfrm>
          <a:prstGeom prst="rect">
            <a:avLst/>
          </a:prstGeom>
        </p:spPr>
      </p:pic>
      <p:pic>
        <p:nvPicPr>
          <p:cNvPr id="112" name="Picture 111" descr="A green leafy vegetable on a black background&#10;&#10;AI-generated content may be incorrect.">
            <a:extLst>
              <a:ext uri="{FF2B5EF4-FFF2-40B4-BE49-F238E27FC236}">
                <a16:creationId xmlns:a16="http://schemas.microsoft.com/office/drawing/2014/main" id="{989E9FCA-A1D5-6D32-10FC-DC427EA6BE0E}"/>
              </a:ext>
            </a:extLst>
          </p:cNvPr>
          <p:cNvPicPr>
            <a:picLocks noChangeAspect="1"/>
          </p:cNvPicPr>
          <p:nvPr/>
        </p:nvPicPr>
        <p:blipFill>
          <a:blip r:embed="rId72" cstate="email">
            <a:extLst>
              <a:ext uri="{28A0092B-C50C-407E-A947-70E740481C1C}">
                <a14:useLocalDpi xmlns:a14="http://schemas.microsoft.com/office/drawing/2010/main" val="0"/>
              </a:ext>
            </a:extLst>
          </a:blip>
          <a:stretch>
            <a:fillRect/>
          </a:stretch>
        </p:blipFill>
        <p:spPr>
          <a:xfrm>
            <a:off x="4822224" y="3722118"/>
            <a:ext cx="990198" cy="956399"/>
          </a:xfrm>
          <a:prstGeom prst="rect">
            <a:avLst/>
          </a:prstGeom>
        </p:spPr>
      </p:pic>
      <p:pic>
        <p:nvPicPr>
          <p:cNvPr id="114" name="Picture 113" descr="A green plant with long stems&#10;&#10;AI-generated content may be incorrect.">
            <a:extLst>
              <a:ext uri="{FF2B5EF4-FFF2-40B4-BE49-F238E27FC236}">
                <a16:creationId xmlns:a16="http://schemas.microsoft.com/office/drawing/2014/main" id="{612E8FF3-74BA-4700-FECE-76C44E3FFE2F}"/>
              </a:ext>
            </a:extLst>
          </p:cNvPr>
          <p:cNvPicPr>
            <a:picLocks noChangeAspect="1"/>
          </p:cNvPicPr>
          <p:nvPr/>
        </p:nvPicPr>
        <p:blipFill>
          <a:blip r:embed="rId73" cstate="email">
            <a:extLst>
              <a:ext uri="{28A0092B-C50C-407E-A947-70E740481C1C}">
                <a14:useLocalDpi xmlns:a14="http://schemas.microsoft.com/office/drawing/2010/main" val="0"/>
              </a:ext>
            </a:extLst>
          </a:blip>
          <a:stretch>
            <a:fillRect/>
          </a:stretch>
        </p:blipFill>
        <p:spPr>
          <a:xfrm>
            <a:off x="3621460" y="4607060"/>
            <a:ext cx="1103890" cy="1066210"/>
          </a:xfrm>
          <a:prstGeom prst="rect">
            <a:avLst/>
          </a:prstGeom>
        </p:spPr>
      </p:pic>
      <p:pic>
        <p:nvPicPr>
          <p:cNvPr id="116" name="Picture 115" descr="A green leafy plant on a black background&#10;&#10;AI-generated content may be incorrect.">
            <a:extLst>
              <a:ext uri="{FF2B5EF4-FFF2-40B4-BE49-F238E27FC236}">
                <a16:creationId xmlns:a16="http://schemas.microsoft.com/office/drawing/2014/main" id="{9CB535ED-E2E9-A432-6836-0035E1BEE568}"/>
              </a:ext>
            </a:extLst>
          </p:cNvPr>
          <p:cNvPicPr>
            <a:picLocks noChangeAspect="1"/>
          </p:cNvPicPr>
          <p:nvPr/>
        </p:nvPicPr>
        <p:blipFill>
          <a:blip r:embed="rId74" cstate="email">
            <a:extLst>
              <a:ext uri="{28A0092B-C50C-407E-A947-70E740481C1C}">
                <a14:useLocalDpi xmlns:a14="http://schemas.microsoft.com/office/drawing/2010/main" val="0"/>
              </a:ext>
            </a:extLst>
          </a:blip>
          <a:stretch>
            <a:fillRect/>
          </a:stretch>
        </p:blipFill>
        <p:spPr>
          <a:xfrm>
            <a:off x="2949097" y="4718471"/>
            <a:ext cx="1025246" cy="990250"/>
          </a:xfrm>
          <a:prstGeom prst="rect">
            <a:avLst/>
          </a:prstGeom>
        </p:spPr>
      </p:pic>
    </p:spTree>
    <p:extLst>
      <p:ext uri="{BB962C8B-B14F-4D97-AF65-F5344CB8AC3E}">
        <p14:creationId xmlns:p14="http://schemas.microsoft.com/office/powerpoint/2010/main" val="3514191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88556</TotalTime>
  <Words>794</Words>
  <Application>Microsoft Office PowerPoint</Application>
  <PresentationFormat>Custom</PresentationFormat>
  <Paragraphs>76</Paragraphs>
  <Slides>9</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Ubuntu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22</cp:revision>
  <dcterms:created xsi:type="dcterms:W3CDTF">2024-08-28T17:38:29Z</dcterms:created>
  <dcterms:modified xsi:type="dcterms:W3CDTF">2025-11-07T20:12:15Z</dcterms:modified>
</cp:coreProperties>
</file>