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1" r:id="rId6"/>
  </p:sldMasterIdLst>
  <p:notesMasterIdLst>
    <p:notesMasterId r:id="rId27"/>
  </p:notesMasterIdLst>
  <p:sldIdLst>
    <p:sldId id="322" r:id="rId7"/>
    <p:sldId id="382" r:id="rId8"/>
    <p:sldId id="398" r:id="rId9"/>
    <p:sldId id="323" r:id="rId10"/>
    <p:sldId id="400" r:id="rId11"/>
    <p:sldId id="399" r:id="rId12"/>
    <p:sldId id="401" r:id="rId13"/>
    <p:sldId id="402" r:id="rId14"/>
    <p:sldId id="405" r:id="rId15"/>
    <p:sldId id="406" r:id="rId16"/>
    <p:sldId id="407" r:id="rId17"/>
    <p:sldId id="408" r:id="rId18"/>
    <p:sldId id="412" r:id="rId19"/>
    <p:sldId id="413" r:id="rId20"/>
    <p:sldId id="415" r:id="rId21"/>
    <p:sldId id="416" r:id="rId22"/>
    <p:sldId id="417" r:id="rId23"/>
    <p:sldId id="418" r:id="rId24"/>
    <p:sldId id="420" r:id="rId25"/>
    <p:sldId id="42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50931-2406-911D-82CE-BCDE2EA00FE8}" name="Jennifer Pittman" initials="JP" userId="S::jpittman@specialolympics.org::cc879556-a3c7-4aa0-a09b-82290594b441" providerId="AD"/>
  <p188:author id="{2A83D756-935F-6DBB-922D-3056B6C177D9}" name="Alice Tenjiwe Kabwe" initials="AK" userId="bbf05a6b209e0417" providerId="Windows Live"/>
  <p188:author id="{60C07464-3167-D9CC-7FCC-8B7FDEE7D670}" name="Rebecca Ralston" initials="RR" userId="S::rralston@specialolympics.org::58117cf7-8fa2-4846-88af-9ec27d915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522"/>
    <a:srgbClr val="F4302A"/>
    <a:srgbClr val="F433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2" autoAdjust="0"/>
    <p:restoredTop sz="47723" autoAdjust="0"/>
  </p:normalViewPr>
  <p:slideViewPr>
    <p:cSldViewPr snapToGrid="0">
      <p:cViewPr varScale="1">
        <p:scale>
          <a:sx n="35" d="100"/>
          <a:sy n="35" d="100"/>
        </p:scale>
        <p:origin x="256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9A211-A7A5-4A6E-9519-5732657640CE}" type="datetimeFigureOut">
              <a:rPr lang="en-US" smtClean="0"/>
              <a:t>7/30/2023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B3ACF-5E41-473D-B94B-669AA5272875}" type="slidenum">
              <a:rPr lang="en-US" smtClean="0"/>
              <a:t>‹#›</a:t>
            </a:fld>
            <a:endParaRPr lang="en-US"/>
          </a:p>
        </p:txBody>
      </p:sp>
    </p:spTree>
    <p:extLst>
      <p:ext uri="{BB962C8B-B14F-4D97-AF65-F5344CB8AC3E}">
        <p14:creationId xmlns:p14="http://schemas.microsoft.com/office/powerpoint/2010/main" val="320724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r>
              <a:rPr lang="en-US" dirty="0"/>
              <a:t>This slide deck is to guide the facilitator in the presentation and activities for the FHF Caregiver Support: Managing Stress &amp; Building Resilience</a:t>
            </a:r>
          </a:p>
          <a:p>
            <a:pPr marL="171450" indent="-171450">
              <a:buFont typeface="Arial" panose="020B0604020202020204" pitchFamily="34" charset="0"/>
              <a:buChar char="•"/>
            </a:pPr>
            <a:r>
              <a:rPr lang="en-US" dirty="0"/>
              <a:t>Notes and commentary for facilitators are indicated in this section on all the slides.</a:t>
            </a:r>
          </a:p>
          <a:p>
            <a:pPr marL="171450" indent="-171450">
              <a:buFont typeface="Arial" panose="020B0604020202020204" pitchFamily="34" charset="0"/>
              <a:buChar char="•"/>
            </a:pPr>
            <a:r>
              <a:rPr lang="en-US" dirty="0"/>
              <a:t>Be sure to adapt the slides, language, text and images to better suit your context.</a:t>
            </a:r>
          </a:p>
          <a:p>
            <a:pPr marL="171450" indent="-171450">
              <a:buFont typeface="Arial" panose="020B0604020202020204" pitchFamily="34" charset="0"/>
              <a:buChar char="•"/>
            </a:pPr>
            <a:r>
              <a:rPr lang="en-US" dirty="0"/>
              <a:t>Remember to collaborate with local topic experts in adaption of the content to ensure adherence to appropriate mental health guidelines/recommendations for your context.</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 </a:t>
            </a:r>
            <a:r>
              <a:rPr lang="en-US" b="0" i="1" dirty="0"/>
              <a:t>housekeeping and norms</a:t>
            </a:r>
            <a:endParaRPr lang="en-US" b="1" dirty="0"/>
          </a:p>
          <a:p>
            <a:pPr marL="171450" indent="-171450">
              <a:buFont typeface="Arial" panose="020B0604020202020204" pitchFamily="34" charset="0"/>
              <a:buChar char="•"/>
            </a:pPr>
            <a:r>
              <a:rPr lang="en-US" dirty="0"/>
              <a:t>Before we get started a few housekeeping needs:</a:t>
            </a:r>
          </a:p>
          <a:p>
            <a:pPr marL="685800" lvl="1" indent="-228600">
              <a:buFontTx/>
              <a:buAutoNum type="arabicPeriod"/>
            </a:pPr>
            <a:r>
              <a:rPr lang="en-US" dirty="0"/>
              <a:t>Location of toilets/washrooms</a:t>
            </a:r>
          </a:p>
          <a:p>
            <a:pPr marL="685800" lvl="1" indent="-228600">
              <a:buFontTx/>
              <a:buAutoNum type="arabicPeriod"/>
            </a:pPr>
            <a:r>
              <a:rPr lang="en-US" dirty="0"/>
              <a:t>Snacks or drinks</a:t>
            </a:r>
          </a:p>
          <a:p>
            <a:pPr marL="685800" lvl="1" indent="-228600">
              <a:buFontTx/>
              <a:buAutoNum type="arabicPeriod"/>
            </a:pPr>
            <a:r>
              <a:rPr lang="en-US" dirty="0"/>
              <a:t>Other logistics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a:t>
            </a:fld>
            <a:endParaRPr lang="en-US"/>
          </a:p>
        </p:txBody>
      </p:sp>
    </p:spTree>
    <p:extLst>
      <p:ext uri="{BB962C8B-B14F-4D97-AF65-F5344CB8AC3E}">
        <p14:creationId xmlns:p14="http://schemas.microsoft.com/office/powerpoint/2010/main" val="186144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The stress response is helpful in short periods to address a perceived threat and where the body returns to a balanced state</a:t>
            </a:r>
          </a:p>
          <a:p>
            <a:pPr marL="171450" indent="-171450">
              <a:buFont typeface="Arial" panose="020B0604020202020204" pitchFamily="34" charset="0"/>
              <a:buChar char="•"/>
            </a:pPr>
            <a:r>
              <a:rPr lang="en-US" b="0" dirty="0"/>
              <a:t>Repeated and prolonged activation of the stress response is unhelpful</a:t>
            </a:r>
          </a:p>
          <a:p>
            <a:pPr marL="171450" indent="-171450">
              <a:buFont typeface="Arial" panose="020B0604020202020204" pitchFamily="34" charset="0"/>
              <a:buChar char="•"/>
            </a:pPr>
            <a:r>
              <a:rPr lang="en-US" b="0" dirty="0"/>
              <a:t>In this situation the body does not return to a balanced state.</a:t>
            </a:r>
          </a:p>
          <a:p>
            <a:pPr marL="171450" indent="-171450">
              <a:buFont typeface="Arial" panose="020B0604020202020204" pitchFamily="34" charset="0"/>
              <a:buChar char="•"/>
            </a:pPr>
            <a:r>
              <a:rPr lang="en-US" b="0" dirty="0"/>
              <a:t>It means that the hormone levels in the body stay high</a:t>
            </a:r>
          </a:p>
          <a:p>
            <a:pPr marL="171450" indent="-171450">
              <a:buFont typeface="Arial" panose="020B0604020202020204" pitchFamily="34" charset="0"/>
              <a:buChar char="•"/>
            </a:pPr>
            <a:r>
              <a:rPr lang="en-US" b="0" dirty="0"/>
              <a:t>Over an extended period high levels of these stress hormones can impact the brain and body systems and result in a range of health concerns such as:</a:t>
            </a:r>
          </a:p>
          <a:p>
            <a:pPr marL="628650" lvl="1" indent="-171450">
              <a:buFont typeface="Arial" panose="020B0604020202020204" pitchFamily="34" charset="0"/>
              <a:buChar char="•"/>
            </a:pPr>
            <a:r>
              <a:rPr lang="en-US" b="0" dirty="0"/>
              <a:t>High blood pressure</a:t>
            </a:r>
          </a:p>
          <a:p>
            <a:pPr marL="628650" lvl="1" indent="-171450">
              <a:buFont typeface="Arial" panose="020B0604020202020204" pitchFamily="34" charset="0"/>
              <a:buChar char="•"/>
            </a:pPr>
            <a:r>
              <a:rPr lang="en-US" b="0" dirty="0"/>
              <a:t>Heart disease</a:t>
            </a:r>
          </a:p>
          <a:p>
            <a:pPr marL="628650" lvl="1" indent="-171450">
              <a:buFont typeface="Arial" panose="020B0604020202020204" pitchFamily="34" charset="0"/>
              <a:buChar char="•"/>
            </a:pPr>
            <a:r>
              <a:rPr lang="en-US" b="0" dirty="0"/>
              <a:t>Depression and anxiety</a:t>
            </a:r>
          </a:p>
          <a:p>
            <a:pPr marL="628650" lvl="1" indent="-171450">
              <a:buFont typeface="Arial" panose="020B0604020202020204" pitchFamily="34" charset="0"/>
              <a:buChar char="•"/>
            </a:pPr>
            <a:r>
              <a:rPr lang="en-US" b="0" dirty="0"/>
              <a:t>Memory loss</a:t>
            </a:r>
          </a:p>
          <a:p>
            <a:pPr marL="628650" lvl="1" indent="-171450">
              <a:buFont typeface="Arial" panose="020B0604020202020204" pitchFamily="34" charset="0"/>
              <a:buChar char="•"/>
            </a:pPr>
            <a:r>
              <a:rPr lang="en-US" b="0" dirty="0"/>
              <a:t>Poor sleep</a:t>
            </a:r>
          </a:p>
          <a:p>
            <a:pPr marL="171450" lvl="0" indent="-171450">
              <a:buFont typeface="Arial" panose="020B0604020202020204" pitchFamily="34" charset="0"/>
              <a:buChar char="•"/>
            </a:pPr>
            <a:r>
              <a:rPr lang="en-US" b="0" dirty="0"/>
              <a:t>Remember some stress can be good for you, too much stress overtime, can be harmful.</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10</a:t>
            </a:fld>
            <a:endParaRPr lang="en-US"/>
          </a:p>
        </p:txBody>
      </p:sp>
    </p:spTree>
    <p:extLst>
      <p:ext uri="{BB962C8B-B14F-4D97-AF65-F5344CB8AC3E}">
        <p14:creationId xmlns:p14="http://schemas.microsoft.com/office/powerpoint/2010/main" val="426405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While chronic stress can be harmful, it is never too late  for us to learn how to manage stress and reduce its impact on our health</a:t>
            </a:r>
          </a:p>
          <a:p>
            <a:pPr marL="171450" indent="-171450">
              <a:buFont typeface="Arial" panose="020B0604020202020204" pitchFamily="34" charset="0"/>
              <a:buChar char="•"/>
            </a:pPr>
            <a:r>
              <a:rPr lang="en-US" b="0" dirty="0"/>
              <a:t>The first step is for us to recognize what stress feels like for us</a:t>
            </a:r>
          </a:p>
          <a:p>
            <a:pPr marL="171450" indent="-171450">
              <a:buFont typeface="Arial" panose="020B0604020202020204" pitchFamily="34" charset="0"/>
              <a:buChar char="•"/>
            </a:pPr>
            <a:r>
              <a:rPr lang="en-US" b="0" dirty="0"/>
              <a:t>It can be different for everybody. </a:t>
            </a:r>
          </a:p>
          <a:p>
            <a:pPr marL="171450" indent="-171450">
              <a:buFont typeface="Arial" panose="020B0604020202020204" pitchFamily="34" charset="0"/>
              <a:buChar char="•"/>
            </a:pPr>
            <a:r>
              <a:rPr lang="en-US" b="0" dirty="0"/>
              <a:t>Some examples include</a:t>
            </a:r>
          </a:p>
          <a:p>
            <a:pPr marL="628650" lvl="1" indent="-171450">
              <a:buFont typeface="Arial" panose="020B0604020202020204" pitchFamily="34" charset="0"/>
              <a:buChar char="•"/>
            </a:pPr>
            <a:r>
              <a:rPr lang="en-US" b="0" dirty="0"/>
              <a:t>Difficulty concentrating</a:t>
            </a:r>
          </a:p>
          <a:p>
            <a:pPr marL="628650" lvl="1" indent="-171450">
              <a:buFont typeface="Arial" panose="020B0604020202020204" pitchFamily="34" charset="0"/>
              <a:buChar char="•"/>
            </a:pPr>
            <a:r>
              <a:rPr lang="en-US" b="0" dirty="0"/>
              <a:t>Changes in our appetite</a:t>
            </a:r>
          </a:p>
          <a:p>
            <a:pPr marL="628650" lvl="1" indent="-171450">
              <a:buFont typeface="Arial" panose="020B0604020202020204" pitchFamily="34" charset="0"/>
              <a:buChar char="•"/>
            </a:pPr>
            <a:r>
              <a:rPr lang="en-US" b="0" dirty="0"/>
              <a:t>Increased alcohol consumption or smoking</a:t>
            </a:r>
          </a:p>
          <a:p>
            <a:pPr marL="628650" lvl="1" indent="-171450">
              <a:buFont typeface="Arial" panose="020B0604020202020204" pitchFamily="34" charset="0"/>
              <a:buChar char="•"/>
            </a:pPr>
            <a:r>
              <a:rPr lang="en-US" b="0" dirty="0"/>
              <a:t>Trouble sleeping</a:t>
            </a:r>
          </a:p>
          <a:p>
            <a:pPr marL="628650" lvl="1" indent="-171450">
              <a:buFont typeface="Arial" panose="020B0604020202020204" pitchFamily="34" charset="0"/>
              <a:buChar char="•"/>
            </a:pPr>
            <a:r>
              <a:rPr lang="en-US" b="0" dirty="0"/>
              <a:t>Feeling sad, angry, or unwell</a:t>
            </a:r>
          </a:p>
          <a:p>
            <a:pPr marL="171450" indent="-171450">
              <a:buFont typeface="Arial" panose="020B0604020202020204" pitchFamily="34" charset="0"/>
              <a:buChar char="•"/>
            </a:pPr>
            <a:r>
              <a:rPr lang="en-US" b="0" dirty="0"/>
              <a:t>Take a moment to think about what stress looks like for you in your body</a:t>
            </a:r>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11</a:t>
            </a:fld>
            <a:endParaRPr lang="en-US"/>
          </a:p>
        </p:txBody>
      </p:sp>
    </p:spTree>
    <p:extLst>
      <p:ext uri="{BB962C8B-B14F-4D97-AF65-F5344CB8AC3E}">
        <p14:creationId xmlns:p14="http://schemas.microsoft.com/office/powerpoint/2010/main" val="23462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When we think about managing our stress a first step is to think about the things that bring us joy or that nourish us</a:t>
            </a:r>
          </a:p>
          <a:p>
            <a:pPr marL="171450" indent="-171450">
              <a:buFont typeface="Arial" panose="020B0604020202020204" pitchFamily="34" charset="0"/>
              <a:buChar char="•"/>
            </a:pPr>
            <a:r>
              <a:rPr lang="en-US" dirty="0"/>
              <a:t>Sometimes it can be difficult for us to make time for the things that nourish us and bring us joy. </a:t>
            </a:r>
          </a:p>
          <a:p>
            <a:pPr marL="171450" indent="-171450">
              <a:buFont typeface="Arial" panose="020B0604020202020204" pitchFamily="34" charset="0"/>
              <a:buChar char="•"/>
            </a:pPr>
            <a:r>
              <a:rPr lang="en-US" dirty="0"/>
              <a:t>It can be difficult to balance everything as a parent, working or not, being a teacher, therapist, friend, confidante and so much more.</a:t>
            </a:r>
          </a:p>
          <a:p>
            <a:pPr marL="171450" indent="-171450">
              <a:buFont typeface="Arial" panose="020B0604020202020204" pitchFamily="34" charset="0"/>
              <a:buChar char="•"/>
            </a:pPr>
            <a:r>
              <a:rPr lang="en-US" dirty="0"/>
              <a:t>It is not possible to be all things and there needs to be a pause, stop sign, boundary, or limit even in our own family.</a:t>
            </a:r>
          </a:p>
          <a:p>
            <a:pPr marL="171450" indent="-171450">
              <a:buFont typeface="Arial" panose="020B0604020202020204" pitchFamily="34" charset="0"/>
              <a:buChar char="•"/>
            </a:pPr>
            <a:r>
              <a:rPr lang="en-US" dirty="0"/>
              <a:t>Let’s take 7 minutes to explore this on our own.</a:t>
            </a:r>
          </a:p>
          <a:p>
            <a:pPr marL="171450" indent="-171450">
              <a:buFont typeface="Arial" panose="020B0604020202020204" pitchFamily="34" charset="0"/>
              <a:buChar char="•"/>
            </a:pPr>
            <a:r>
              <a:rPr lang="en-US" dirty="0"/>
              <a:t>Please make a list of 10 things you do in a typical day.</a:t>
            </a:r>
          </a:p>
          <a:p>
            <a:pPr marL="171450" indent="-171450">
              <a:buFont typeface="Arial" panose="020B0604020202020204" pitchFamily="34" charset="0"/>
              <a:buChar char="•"/>
            </a:pPr>
            <a:r>
              <a:rPr lang="en-US" sz="1200" dirty="0"/>
              <a:t>Write an </a:t>
            </a:r>
            <a:r>
              <a:rPr lang="en-US" sz="1200" b="1" dirty="0"/>
              <a:t>‘N’</a:t>
            </a:r>
            <a:r>
              <a:rPr lang="en-US" sz="1200" dirty="0"/>
              <a:t> next to activities that nourish you or uplift you.</a:t>
            </a:r>
          </a:p>
          <a:p>
            <a:pPr marL="171450" indent="-171450">
              <a:buFont typeface="Arial" panose="020B0604020202020204" pitchFamily="34" charset="0"/>
              <a:buChar char="•"/>
            </a:pPr>
            <a:r>
              <a:rPr lang="en-US" sz="1200" dirty="0"/>
              <a:t>Write a </a:t>
            </a:r>
            <a:r>
              <a:rPr lang="en-US" sz="1200" b="1" dirty="0"/>
              <a:t>‘D’ </a:t>
            </a:r>
            <a:r>
              <a:rPr lang="en-US" sz="1200" dirty="0"/>
              <a:t>next to activities that are depleting or take away your energy or enjoyment.</a:t>
            </a:r>
          </a:p>
          <a:p>
            <a:pPr marL="171450" indent="-171450">
              <a:buFont typeface="Arial" panose="020B0604020202020204" pitchFamily="34" charset="0"/>
              <a:buChar char="•"/>
            </a:pPr>
            <a:r>
              <a:rPr lang="en-US" sz="1200" dirty="0"/>
              <a:t>You might say ‘it depends’ for some activities and in that case, it is interesting to think about/break down what it depends on</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a:t>Say (after 7 minutes):</a:t>
            </a:r>
            <a:endParaRPr lang="en-US" sz="1200" dirty="0"/>
          </a:p>
          <a:p>
            <a:pPr marL="171450" indent="-171450">
              <a:buFont typeface="Arial" panose="020B0604020202020204" pitchFamily="34" charset="0"/>
              <a:buChar char="•"/>
            </a:pPr>
            <a:r>
              <a:rPr lang="en-US" sz="1200" dirty="0"/>
              <a:t>Have a look at your list of N’s and D’s. </a:t>
            </a:r>
          </a:p>
          <a:p>
            <a:pPr marL="171450" indent="-171450">
              <a:buFont typeface="Arial" panose="020B0604020202020204" pitchFamily="34" charset="0"/>
              <a:buChar char="•"/>
            </a:pPr>
            <a:r>
              <a:rPr lang="en-US" sz="1200" dirty="0"/>
              <a:t>Are they balanced? Are there more D’s or more N’s.</a:t>
            </a:r>
          </a:p>
          <a:p>
            <a:pPr marL="171450" indent="-171450">
              <a:buFont typeface="Arial" panose="020B0604020202020204" pitchFamily="34" charset="0"/>
              <a:buChar char="•"/>
            </a:pPr>
            <a:r>
              <a:rPr lang="en-US" sz="1200" dirty="0"/>
              <a:t>Making time for activities that bring us joy is an important part of self care.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To do:</a:t>
            </a:r>
          </a:p>
          <a:p>
            <a:pPr marL="171450" indent="-171450">
              <a:buFont typeface="Arial" panose="020B0604020202020204" pitchFamily="34" charset="0"/>
              <a:buChar char="•"/>
            </a:pPr>
            <a:r>
              <a:rPr lang="en-US" dirty="0"/>
              <a:t>Set a timer for 7 minutes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Materials:</a:t>
            </a:r>
          </a:p>
          <a:p>
            <a:pPr marL="171450" indent="-171450">
              <a:buFont typeface="Arial" panose="020B0604020202020204" pitchFamily="34" charset="0"/>
              <a:buChar char="•"/>
            </a:pPr>
            <a:r>
              <a:rPr lang="en-US" dirty="0"/>
              <a:t>Timer/stopwatch</a:t>
            </a:r>
          </a:p>
          <a:p>
            <a:pPr marL="171450" indent="-171450">
              <a:buFont typeface="Arial" panose="020B0604020202020204" pitchFamily="34" charset="0"/>
              <a:buChar char="•"/>
            </a:pPr>
            <a:r>
              <a:rPr lang="en-US" dirty="0"/>
              <a:t>Participant guidebook</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12</a:t>
            </a:fld>
            <a:endParaRPr lang="en-US"/>
          </a:p>
        </p:txBody>
      </p:sp>
    </p:spTree>
    <p:extLst>
      <p:ext uri="{BB962C8B-B14F-4D97-AF65-F5344CB8AC3E}">
        <p14:creationId xmlns:p14="http://schemas.microsoft.com/office/powerpoint/2010/main" val="354194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Say:</a:t>
            </a:r>
          </a:p>
          <a:p>
            <a:pPr marL="171450" lvl="0" indent="-171450" algn="l" rtl="0">
              <a:spcBef>
                <a:spcPts val="0"/>
              </a:spcBef>
              <a:spcAft>
                <a:spcPts val="0"/>
              </a:spcAft>
              <a:buFont typeface="Arial" panose="020B0604020202020204" pitchFamily="34" charset="0"/>
              <a:buChar char="•"/>
            </a:pPr>
            <a:r>
              <a:rPr lang="en-US" b="0" dirty="0"/>
              <a:t>When we think about making time for joy or nourishing activities in our lives it is a form of self care</a:t>
            </a:r>
          </a:p>
          <a:p>
            <a:pPr marL="171450" lvl="0" indent="-171450" algn="l" rtl="0">
              <a:spcBef>
                <a:spcPts val="0"/>
              </a:spcBef>
              <a:spcAft>
                <a:spcPts val="0"/>
              </a:spcAft>
              <a:buFont typeface="Arial" panose="020B0604020202020204" pitchFamily="34" charset="0"/>
              <a:buChar char="•"/>
            </a:pPr>
            <a:r>
              <a:rPr lang="en-US" b="0" dirty="0"/>
              <a:t>Self care is anything we do with the intention of being kind to ourselves.</a:t>
            </a:r>
          </a:p>
          <a:p>
            <a:pPr marL="171450" lvl="0" indent="-171450" algn="l" rtl="0">
              <a:spcBef>
                <a:spcPts val="0"/>
              </a:spcBef>
              <a:spcAft>
                <a:spcPts val="0"/>
              </a:spcAft>
              <a:buFont typeface="Arial" panose="020B0604020202020204" pitchFamily="34" charset="0"/>
              <a:buChar char="•"/>
            </a:pPr>
            <a:r>
              <a:rPr lang="en-US" b="0" dirty="0"/>
              <a:t>Self care helps to restore balance in our bodies. </a:t>
            </a:r>
          </a:p>
          <a:p>
            <a:pPr marL="171450" lvl="0" indent="-171450" algn="l" rtl="0">
              <a:spcBef>
                <a:spcPts val="0"/>
              </a:spcBef>
              <a:spcAft>
                <a:spcPts val="0"/>
              </a:spcAft>
              <a:buFont typeface="Arial" panose="020B0604020202020204" pitchFamily="34" charset="0"/>
              <a:buChar char="•"/>
            </a:pPr>
            <a:r>
              <a:rPr lang="en-US" b="0" dirty="0"/>
              <a:t>It is not a treat; it is an investment in our well being</a:t>
            </a:r>
          </a:p>
          <a:p>
            <a:pPr marL="171450" lvl="0" indent="-171450" algn="l" rtl="0">
              <a:spcBef>
                <a:spcPts val="0"/>
              </a:spcBef>
              <a:spcAft>
                <a:spcPts val="0"/>
              </a:spcAft>
              <a:buFont typeface="Arial" panose="020B0604020202020204" pitchFamily="34" charset="0"/>
              <a:buChar char="•"/>
            </a:pPr>
            <a:r>
              <a:rPr lang="en-US" b="0" dirty="0"/>
              <a:t>We can have self care activities related to our physical, spiritual, social, emotional and or mental well being</a:t>
            </a:r>
          </a:p>
          <a:p>
            <a:pPr marL="171450" lvl="0" indent="-171450" algn="l" rtl="0">
              <a:spcBef>
                <a:spcPts val="0"/>
              </a:spcBef>
              <a:spcAft>
                <a:spcPts val="0"/>
              </a:spcAft>
              <a:buFont typeface="Arial" panose="020B0604020202020204" pitchFamily="34" charset="0"/>
              <a:buChar char="•"/>
            </a:pPr>
            <a:r>
              <a:rPr lang="en-US" b="0" dirty="0"/>
              <a:t>We can try to enhance our activities in all these areas, or we can focus on 1 category, there is no one way for everyone</a:t>
            </a:r>
          </a:p>
          <a:p>
            <a:pPr marL="171450" lvl="0" indent="-171450" algn="l" rtl="0">
              <a:spcBef>
                <a:spcPts val="0"/>
              </a:spcBef>
              <a:spcAft>
                <a:spcPts val="0"/>
              </a:spcAft>
              <a:buFont typeface="Arial" panose="020B0604020202020204" pitchFamily="34" charset="0"/>
              <a:buChar char="•"/>
            </a:pPr>
            <a:r>
              <a:rPr lang="en-US" b="0" dirty="0"/>
              <a:t>The goal is to bring awareness to at least one category and be kind to ourselves by intentionally identify an activity to practice. </a:t>
            </a:r>
            <a:endParaRPr lang="en-US" dirty="0"/>
          </a:p>
          <a:p>
            <a:pPr marL="0" lvl="0" indent="0" algn="l" rtl="0">
              <a:spcBef>
                <a:spcPts val="0"/>
              </a:spcBef>
              <a:spcAft>
                <a:spcPts val="0"/>
              </a:spcAft>
              <a:buNone/>
            </a:pPr>
            <a:r>
              <a:rPr lang="en-US" b="1" dirty="0"/>
              <a:t>Ask:</a:t>
            </a:r>
          </a:p>
          <a:p>
            <a:pPr marL="171450" lvl="0" indent="-171450" algn="l" rtl="0">
              <a:spcBef>
                <a:spcPts val="0"/>
              </a:spcBef>
              <a:spcAft>
                <a:spcPts val="0"/>
              </a:spcAft>
              <a:buFont typeface="Arial" panose="020B0604020202020204" pitchFamily="34" charset="0"/>
              <a:buChar char="•"/>
            </a:pPr>
            <a:r>
              <a:rPr lang="en-US" dirty="0"/>
              <a:t>Can you take this time as an opportunity to deepen your love with yourself?</a:t>
            </a:r>
          </a:p>
        </p:txBody>
      </p:sp>
      <p:sp>
        <p:nvSpPr>
          <p:cNvPr id="4" name="Slide Number Placeholder 3"/>
          <p:cNvSpPr>
            <a:spLocks noGrp="1"/>
          </p:cNvSpPr>
          <p:nvPr>
            <p:ph type="sldNum" sz="quarter" idx="5"/>
          </p:nvPr>
        </p:nvSpPr>
        <p:spPr/>
        <p:txBody>
          <a:bodyPr/>
          <a:lstStyle/>
          <a:p>
            <a:fld id="{BEAB3ACF-5E41-473D-B94B-669AA5272875}" type="slidenum">
              <a:rPr lang="en-US" smtClean="0"/>
              <a:t>13</a:t>
            </a:fld>
            <a:endParaRPr lang="en-US"/>
          </a:p>
        </p:txBody>
      </p:sp>
    </p:spTree>
    <p:extLst>
      <p:ext uri="{BB962C8B-B14F-4D97-AF65-F5344CB8AC3E}">
        <p14:creationId xmlns:p14="http://schemas.microsoft.com/office/powerpoint/2010/main" val="158415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p>
          <a:p>
            <a:pPr marL="171450" indent="-171450">
              <a:buFont typeface="Arial" panose="020B0604020202020204" pitchFamily="34" charset="0"/>
              <a:buChar char="•"/>
            </a:pPr>
            <a:r>
              <a:rPr lang="en-US" dirty="0"/>
              <a:t>Have you heard the sayings ‘</a:t>
            </a:r>
            <a:r>
              <a:rPr lang="en-US" i="1" dirty="0"/>
              <a:t>you can’t pour from an empty cup’ or ‘ put your own oxygen mask on first before helping others’?</a:t>
            </a:r>
            <a:endParaRPr lang="en-US" b="0" i="1" dirty="0"/>
          </a:p>
          <a:p>
            <a:pPr marL="171450" indent="-171450">
              <a:buFont typeface="Arial" panose="020B0604020202020204" pitchFamily="34" charset="0"/>
              <a:buChar char="•"/>
            </a:pPr>
            <a:r>
              <a:rPr lang="en-US" b="0" dirty="0"/>
              <a:t>What do these sayings mean to you?</a:t>
            </a:r>
          </a:p>
          <a:p>
            <a:pPr marL="171450" indent="-171450">
              <a:buFont typeface="Arial" panose="020B0604020202020204" pitchFamily="34" charset="0"/>
              <a:buChar char="•"/>
            </a:pPr>
            <a:endParaRPr lang="en-US" b="0" dirty="0"/>
          </a:p>
          <a:p>
            <a:r>
              <a:rPr lang="en-US" b="1" dirty="0"/>
              <a:t>Say:</a:t>
            </a:r>
          </a:p>
          <a:p>
            <a:pPr marL="171450" indent="-171450">
              <a:buFont typeface="Arial" panose="020B0604020202020204" pitchFamily="34" charset="0"/>
              <a:buChar char="•"/>
            </a:pPr>
            <a:r>
              <a:rPr lang="en-US" dirty="0"/>
              <a:t>Often as caregivers, we give and give of ourselves to others or to other things</a:t>
            </a:r>
          </a:p>
          <a:p>
            <a:pPr marL="171450" indent="-171450">
              <a:buFont typeface="Arial" panose="020B0604020202020204" pitchFamily="34" charset="0"/>
              <a:buChar char="•"/>
            </a:pPr>
            <a:r>
              <a:rPr lang="en-US" dirty="0"/>
              <a:t>These activities can be depleting of our energy. </a:t>
            </a:r>
          </a:p>
          <a:p>
            <a:pPr marL="171450" indent="-171450">
              <a:buFont typeface="Arial" panose="020B0604020202020204" pitchFamily="34" charset="0"/>
              <a:buChar char="•"/>
            </a:pPr>
            <a:r>
              <a:rPr lang="en-US" dirty="0"/>
              <a:t>When we have given everything or had too many depleting activities our self care battery is empty and at this point, we are unable to give to others either.</a:t>
            </a:r>
          </a:p>
          <a:p>
            <a:pPr marL="171450" indent="-171450">
              <a:buFont typeface="Arial" panose="020B0604020202020204" pitchFamily="34" charset="0"/>
              <a:buChar char="•"/>
            </a:pPr>
            <a:r>
              <a:rPr lang="en-US" dirty="0"/>
              <a:t>We are of no use to anyone else if we don’t care for ourselves and refill our energy batteries</a:t>
            </a:r>
          </a:p>
          <a:p>
            <a:pPr marL="171450" indent="-171450">
              <a:buFont typeface="Arial" panose="020B0604020202020204" pitchFamily="34" charset="0"/>
              <a:buChar char="•"/>
            </a:pPr>
            <a:r>
              <a:rPr lang="en-US" dirty="0"/>
              <a:t>There will always be stressors or things that deplete our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cannot always control these depleting activities, sometimes they are surprised, such as a sick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Too many depleting activities without counteracting these with joyful activities leaves little time for us to recharge</a:t>
            </a:r>
          </a:p>
          <a:p>
            <a:pPr marL="171450" indent="-171450">
              <a:buFont typeface="Arial" panose="020B0604020202020204" pitchFamily="34" charset="0"/>
              <a:buChar char="•"/>
            </a:pPr>
            <a:r>
              <a:rPr lang="en-US" dirty="0"/>
              <a:t>Only when we can recharge our energy batteries through self care practices can we then be at a healthy place to give to others</a:t>
            </a:r>
          </a:p>
          <a:p>
            <a:pPr marL="171450" lvl="0" indent="-171450">
              <a:buFont typeface="Arial" panose="020B0604020202020204" pitchFamily="34" charset="0"/>
              <a:buChar char="•"/>
            </a:pPr>
            <a:r>
              <a:rPr lang="en-US" dirty="0"/>
              <a:t>Fortunately, there are simple actions we can take to recharge.</a:t>
            </a:r>
          </a:p>
          <a:p>
            <a:pPr marL="171450" lvl="0" indent="-171450">
              <a:buFont typeface="Arial" panose="020B0604020202020204" pitchFamily="34" charset="0"/>
              <a:buChar char="•"/>
            </a:pPr>
            <a:r>
              <a:rPr lang="en-US" dirty="0"/>
              <a:t>Taking short bursts of time out of our day to recharge is not likely to have too much of a negative impact on the rest of our time</a:t>
            </a:r>
          </a:p>
          <a:p>
            <a:pPr marL="171450" lvl="0" indent="-171450">
              <a:buFont typeface="Arial" panose="020B0604020202020204" pitchFamily="34" charset="0"/>
              <a:buChar char="•"/>
            </a:pPr>
            <a:r>
              <a:rPr lang="en-US" dirty="0"/>
              <a:t>Rather it will make us happier, more energetic, more productive and more useful to others.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14</a:t>
            </a:fld>
            <a:endParaRPr lang="en-US"/>
          </a:p>
        </p:txBody>
      </p:sp>
    </p:spTree>
    <p:extLst>
      <p:ext uri="{BB962C8B-B14F-4D97-AF65-F5344CB8AC3E}">
        <p14:creationId xmlns:p14="http://schemas.microsoft.com/office/powerpoint/2010/main" val="237669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Let’s look again at the well-being categories- physical, spiritual, social, emotional, and mental.</a:t>
            </a:r>
          </a:p>
          <a:p>
            <a:pPr marL="171450" indent="-171450">
              <a:buFont typeface="Arial" panose="020B0604020202020204" pitchFamily="34" charset="0"/>
              <a:buChar char="•"/>
            </a:pPr>
            <a:r>
              <a:rPr lang="en-US" b="0" dirty="0"/>
              <a:t>These are all areas where we can practice self care and engaging in nourishing activities that bring us joy.</a:t>
            </a:r>
          </a:p>
          <a:p>
            <a:pPr marL="171450" indent="-171450">
              <a:buFont typeface="Arial" panose="020B0604020202020204" pitchFamily="34" charset="0"/>
              <a:buChar char="•"/>
            </a:pPr>
            <a:r>
              <a:rPr lang="en-US" b="0" dirty="0"/>
              <a:t>We will split into 5 groups; each group will focus on one of the well-being categories</a:t>
            </a:r>
          </a:p>
          <a:p>
            <a:endParaRPr lang="en-US" b="1" dirty="0"/>
          </a:p>
          <a:p>
            <a:r>
              <a:rPr lang="en-US" b="1" dirty="0"/>
              <a:t>Ask:</a:t>
            </a:r>
          </a:p>
          <a:p>
            <a:pPr marL="171450" indent="-171450">
              <a:buFont typeface="Arial" panose="020B0604020202020204" pitchFamily="34" charset="0"/>
              <a:buChar char="•"/>
            </a:pPr>
            <a:r>
              <a:rPr lang="en-US" dirty="0"/>
              <a:t>Thinking about your community, what are 5 nourishing activities people can do to recharge their self-care batteries in each of these categories?</a:t>
            </a:r>
          </a:p>
          <a:p>
            <a:pPr marL="628650" lvl="1" indent="-171450">
              <a:buFont typeface="Arial" panose="020B0604020202020204" pitchFamily="34" charset="0"/>
              <a:buChar char="•"/>
            </a:pPr>
            <a:r>
              <a:rPr lang="en-US" dirty="0"/>
              <a:t>Take into consideration your community, its environment, your religious practices.</a:t>
            </a:r>
          </a:p>
          <a:p>
            <a:pPr marL="628650" lvl="1" indent="-171450">
              <a:buFont typeface="Arial" panose="020B0604020202020204" pitchFamily="34" charset="0"/>
              <a:buChar char="•"/>
            </a:pPr>
            <a:r>
              <a:rPr lang="en-US" dirty="0"/>
              <a:t>Think of realistic and accessible actions that could be available to most individuals.</a:t>
            </a:r>
          </a:p>
          <a:p>
            <a:pPr marL="457200" lvl="1" indent="0">
              <a:buFont typeface="Arial" panose="020B0604020202020204" pitchFamily="34" charset="0"/>
              <a:buNone/>
            </a:pPr>
            <a:endParaRPr lang="en-US" dirty="0"/>
          </a:p>
          <a:p>
            <a:r>
              <a:rPr lang="en-US" b="1" dirty="0"/>
              <a:t>Say:</a:t>
            </a:r>
          </a:p>
          <a:p>
            <a:pPr marL="171450" indent="-171450">
              <a:buFont typeface="Arial" panose="020B0604020202020204" pitchFamily="34" charset="0"/>
              <a:buChar char="•"/>
            </a:pPr>
            <a:r>
              <a:rPr lang="en-US" dirty="0"/>
              <a:t>Please write down all your suggested activities so we can share them with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your 5 minutes of discussion each group will share their list of 5 activities and then select 1 brief activity to demonstrate with the larger group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if deep breathing is one of your activities, you can guide our larger group in a short deep breathing activity</a:t>
            </a:r>
          </a:p>
          <a:p>
            <a:endParaRPr lang="en-US" dirty="0"/>
          </a:p>
          <a:p>
            <a:r>
              <a:rPr lang="en-US" b="1" dirty="0"/>
              <a:t>Notes:</a:t>
            </a:r>
          </a:p>
          <a:p>
            <a:pPr marL="171450" indent="-171450">
              <a:buFont typeface="Arial" panose="020B0604020202020204" pitchFamily="34" charset="0"/>
              <a:buChar char="•"/>
            </a:pPr>
            <a:r>
              <a:rPr lang="en-US" b="0" dirty="0"/>
              <a:t>Split participants into 5 groups</a:t>
            </a:r>
          </a:p>
          <a:p>
            <a:pPr marL="171450" indent="-171450">
              <a:buFont typeface="Arial" panose="020B0604020202020204" pitchFamily="34" charset="0"/>
              <a:buChar char="•"/>
            </a:pPr>
            <a:r>
              <a:rPr lang="en-US" b="0" dirty="0"/>
              <a:t>Assign each group a category to focus on</a:t>
            </a:r>
          </a:p>
          <a:p>
            <a:pPr marL="171450" indent="-171450">
              <a:buFont typeface="Arial" panose="020B0604020202020204" pitchFamily="34" charset="0"/>
              <a:buChar char="•"/>
            </a:pPr>
            <a:r>
              <a:rPr lang="en-US" b="0" dirty="0"/>
              <a:t>Remind each group to select 1 activity from their list to demonstrate/facilitate with the larger group</a:t>
            </a:r>
          </a:p>
          <a:p>
            <a:pPr marL="171450" indent="-171450">
              <a:buFont typeface="Arial" panose="020B0604020202020204" pitchFamily="34" charset="0"/>
              <a:buChar char="•"/>
            </a:pPr>
            <a:r>
              <a:rPr lang="en-US" b="0" dirty="0"/>
              <a:t>When the groups are sharing their activities, record them on a flip chart/large paper and hang the paper on the wall for all participants to be able to see</a:t>
            </a:r>
          </a:p>
          <a:p>
            <a:pPr marL="171450" indent="-171450">
              <a:buFont typeface="Arial" panose="020B0604020202020204" pitchFamily="34" charset="0"/>
              <a:buChar char="•"/>
            </a:pPr>
            <a:r>
              <a:rPr lang="en-US" b="0" dirty="0"/>
              <a:t>If you are short on time, consider asking the groups to read out their list of 5 and skip the demonstration/facilitation</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15</a:t>
            </a:fld>
            <a:endParaRPr lang="en-US"/>
          </a:p>
        </p:txBody>
      </p:sp>
    </p:spTree>
    <p:extLst>
      <p:ext uri="{BB962C8B-B14F-4D97-AF65-F5344CB8AC3E}">
        <p14:creationId xmlns:p14="http://schemas.microsoft.com/office/powerpoint/2010/main" val="4223583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Thank you for sharing your list of nourishing activities that can help us recharge.</a:t>
            </a:r>
          </a:p>
          <a:p>
            <a:pPr marL="171450" indent="-171450">
              <a:buFont typeface="Arial" panose="020B0604020202020204" pitchFamily="34" charset="0"/>
              <a:buChar char="•"/>
            </a:pPr>
            <a:r>
              <a:rPr lang="en-US" b="0" dirty="0"/>
              <a:t>Here are additional tips from Strong Minds Family Tip Sheet – a copy of which is attached to your materials</a:t>
            </a:r>
          </a:p>
          <a:p>
            <a:pPr marL="628650" lvl="1" indent="-171450">
              <a:buFont typeface="Arial" panose="020B0604020202020204" pitchFamily="34" charset="0"/>
              <a:buChar char="•"/>
            </a:pPr>
            <a:r>
              <a:rPr lang="en-US" b="0" dirty="0"/>
              <a:t>Practice mindfulness: taking time to slow down and be present. This practice can help to improve our focus decrease stress and assist in managing emotion. Examples include doing a body scan, going for an exploration walk or a gratitude share</a:t>
            </a:r>
          </a:p>
          <a:p>
            <a:pPr marL="628650" lvl="1" indent="-171450">
              <a:buFont typeface="Arial" panose="020B0604020202020204" pitchFamily="34" charset="0"/>
              <a:buChar char="•"/>
            </a:pPr>
            <a:r>
              <a:rPr lang="en-US" b="0" dirty="0"/>
              <a:t>Healthy eating – our bodies are powered by what we eat. Certain foods have more nutrients and are better for our bodies. By eating healthy foods, we can make sure that our brain has the power to help us focus and learn and that our muscles have the fuel to help us move.</a:t>
            </a:r>
          </a:p>
          <a:p>
            <a:pPr marL="628650" lvl="1" indent="-171450">
              <a:buFont typeface="Arial" panose="020B0604020202020204" pitchFamily="34" charset="0"/>
              <a:buChar char="•"/>
            </a:pPr>
            <a:r>
              <a:rPr lang="en-US" b="0" dirty="0"/>
              <a:t>Sleep – giving our bodies to time rest and recharge is important. Routines for bedtime and relaxation can be helpful to build regular rest </a:t>
            </a:r>
          </a:p>
          <a:p>
            <a:pPr marL="628650" lvl="1" indent="-171450">
              <a:buFont typeface="Arial" panose="020B0604020202020204" pitchFamily="34" charset="0"/>
              <a:buChar char="•"/>
            </a:pPr>
            <a:r>
              <a:rPr lang="en-US" b="0" dirty="0"/>
              <a:t>Creative self expression: Art allows us to share and connect with others. We do not need to have special talents nor specific materials to produce great artwork. Exploring new materials and/or making something that is uniquely yours can be fun and relaxing</a:t>
            </a:r>
          </a:p>
          <a:p>
            <a:pPr marL="628650" lvl="1" indent="-171450">
              <a:buFont typeface="Arial" panose="020B0604020202020204" pitchFamily="34" charset="0"/>
              <a:buChar char="•"/>
            </a:pPr>
            <a:r>
              <a:rPr lang="en-US" b="0" dirty="0"/>
              <a:t>Physical fitness:  When we take care of our bodies, we are also taking care of minds. Physical exercise helps keeps us healthy, decreases stress and can help to improve our mood. Explore different activities that can be done individually or as a whole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In addition to these activities, connecting with other families going through similar experiences can be very helpful</a:t>
            </a:r>
            <a:endParaRPr lang="en-US" sz="1800" dirty="0">
              <a:effectLst/>
              <a:latin typeface="Arial" panose="020B0604020202020204" pitchFamily="34" charset="0"/>
            </a:endParaRP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16</a:t>
            </a:fld>
            <a:endParaRPr lang="en-US"/>
          </a:p>
        </p:txBody>
      </p:sp>
    </p:spTree>
    <p:extLst>
      <p:ext uri="{BB962C8B-B14F-4D97-AF65-F5344CB8AC3E}">
        <p14:creationId xmlns:p14="http://schemas.microsoft.com/office/powerpoint/2010/main" val="1384241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Now that we have explored different strategies for recharging and managing our stress</a:t>
            </a:r>
          </a:p>
          <a:p>
            <a:pPr marL="171450" indent="-171450">
              <a:buFont typeface="Arial" panose="020B0604020202020204" pitchFamily="34" charset="0"/>
              <a:buChar char="•"/>
            </a:pPr>
            <a:r>
              <a:rPr lang="en-US" dirty="0"/>
              <a:t>Please take the next 7 minutes to think about 1 strategy that you can realistically do to recharge.</a:t>
            </a:r>
          </a:p>
          <a:p>
            <a:pPr marL="171450" indent="-171450">
              <a:buFont typeface="Arial" panose="020B0604020202020204" pitchFamily="34" charset="0"/>
              <a:buChar char="•"/>
            </a:pPr>
            <a:r>
              <a:rPr lang="en-US" dirty="0"/>
              <a:t>Select one strategy that you can try for the next month and commit to doing</a:t>
            </a:r>
          </a:p>
          <a:p>
            <a:pPr marL="171450" indent="-171450">
              <a:buFont typeface="Arial" panose="020B0604020202020204" pitchFamily="34" charset="0"/>
              <a:buChar char="•"/>
            </a:pPr>
            <a:r>
              <a:rPr lang="en-US" dirty="0"/>
              <a:t>Think about what </a:t>
            </a:r>
            <a:r>
              <a:rPr lang="en-US" b="0" dirty="0"/>
              <a:t>works best for you and your family. </a:t>
            </a:r>
          </a:p>
          <a:p>
            <a:pPr marL="171450" indent="-171450">
              <a:buFont typeface="Arial" panose="020B0604020202020204" pitchFamily="34" charset="0"/>
              <a:buChar char="•"/>
            </a:pPr>
            <a:r>
              <a:rPr lang="en-US" b="0" dirty="0"/>
              <a:t>It does not have to be something very big, what is important is that it is realistic and doable</a:t>
            </a:r>
          </a:p>
          <a:p>
            <a:pPr marL="171450" indent="-171450">
              <a:buFont typeface="Arial" panose="020B0604020202020204" pitchFamily="34" charset="0"/>
              <a:buChar char="•"/>
            </a:pPr>
            <a:r>
              <a:rPr lang="en-US" b="0" dirty="0"/>
              <a:t>Once you have thought about a strategy to commit to for the first month, you can complete the commitment cards in your materials pack</a:t>
            </a:r>
          </a:p>
          <a:p>
            <a:pPr marL="0" lvl="0" indent="0">
              <a:buFont typeface="Arial" panose="020B0604020202020204" pitchFamily="34" charset="0"/>
              <a:buNone/>
            </a:pPr>
            <a:endParaRPr lang="en-US" b="0"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Would anyone like to share their self-care strategy they are going to try?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Note:</a:t>
            </a:r>
          </a:p>
          <a:p>
            <a:pPr marL="171450" indent="-171450">
              <a:buFont typeface="Arial" panose="020B0604020202020204" pitchFamily="34" charset="0"/>
              <a:buChar char="•"/>
            </a:pPr>
            <a:r>
              <a:rPr lang="en-US" b="0" dirty="0"/>
              <a:t>Facilitator can start of by sharing their strategy.</a:t>
            </a:r>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17</a:t>
            </a:fld>
            <a:endParaRPr lang="en-US"/>
          </a:p>
        </p:txBody>
      </p:sp>
    </p:spTree>
    <p:extLst>
      <p:ext uri="{BB962C8B-B14F-4D97-AF65-F5344CB8AC3E}">
        <p14:creationId xmlns:p14="http://schemas.microsoft.com/office/powerpoint/2010/main" val="158669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Before we close, let’s have some time for questions and discussion. </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Does anyone have any questions or outstanding challenges?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b="0" dirty="0"/>
              <a:t>This is the time to address any outstanding questions or concerns from participants</a:t>
            </a:r>
          </a:p>
          <a:p>
            <a:pPr marL="171450" indent="-171450">
              <a:buFont typeface="Arial" panose="020B0604020202020204" pitchFamily="34" charset="0"/>
              <a:buChar char="•"/>
            </a:pPr>
            <a:r>
              <a:rPr lang="en-US" b="0" dirty="0"/>
              <a:t>Start off by responding to the challenges and questions that participants shared at the beginning of the session.</a:t>
            </a:r>
            <a:endParaRPr lang="en-US" dirty="0"/>
          </a:p>
          <a:p>
            <a:pPr marL="171450" indent="-171450">
              <a:buFont typeface="Arial" panose="020B0604020202020204" pitchFamily="34" charset="0"/>
              <a:buChar char="•"/>
            </a:pPr>
            <a:r>
              <a:rPr lang="en-US" dirty="0"/>
              <a:t>Remember to answer as thoroughly as possible</a:t>
            </a:r>
          </a:p>
          <a:p>
            <a:pPr marL="171450" indent="-171450">
              <a:buFont typeface="Arial" panose="020B0604020202020204" pitchFamily="34" charset="0"/>
              <a:buChar char="•"/>
            </a:pPr>
            <a:r>
              <a:rPr lang="en-US" dirty="0"/>
              <a:t>If relevant you can also ask other participants if they have suggestions to share</a:t>
            </a:r>
          </a:p>
          <a:p>
            <a:pPr marL="171450" indent="-171450">
              <a:buFont typeface="Arial" panose="020B0604020202020204" pitchFamily="34" charset="0"/>
              <a:buChar char="•"/>
            </a:pPr>
            <a:r>
              <a:rPr lang="en-US" dirty="0"/>
              <a:t>Leverage your community partners, and /or topic experts to help you respond to questions.</a:t>
            </a:r>
          </a:p>
          <a:p>
            <a:pPr marL="171450" indent="-171450">
              <a:buFont typeface="Arial" panose="020B0604020202020204" pitchFamily="34" charset="0"/>
              <a:buChar char="•"/>
            </a:pPr>
            <a:r>
              <a:rPr lang="en-US" dirty="0"/>
              <a:t>If there are questions you are not able to respond to, be honest and if feasible do the following:</a:t>
            </a:r>
          </a:p>
          <a:p>
            <a:pPr marL="628650" lvl="1" indent="-171450">
              <a:buFont typeface="Arial" panose="020B0604020202020204" pitchFamily="34" charset="0"/>
              <a:buChar char="•"/>
            </a:pPr>
            <a:r>
              <a:rPr lang="en-US" dirty="0"/>
              <a:t>Refer individuals with that concern to community partners – have names and contacts for these referral partners</a:t>
            </a:r>
          </a:p>
          <a:p>
            <a:pPr marL="628650" lvl="1" indent="-171450">
              <a:buFont typeface="Arial" panose="020B0604020202020204" pitchFamily="34" charset="0"/>
              <a:buChar char="•"/>
            </a:pPr>
            <a:r>
              <a:rPr lang="en-US" dirty="0"/>
              <a:t>Take note of the question and tell the participants you will inquire about the answer and get back to them (be sure you have the capacity to do this follow up)</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18</a:t>
            </a:fld>
            <a:endParaRPr lang="en-US"/>
          </a:p>
        </p:txBody>
      </p:sp>
    </p:spTree>
    <p:extLst>
      <p:ext uri="{BB962C8B-B14F-4D97-AF65-F5344CB8AC3E}">
        <p14:creationId xmlns:p14="http://schemas.microsoft.com/office/powerpoint/2010/main" val="285425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Thank you all for your participation today.</a:t>
            </a:r>
          </a:p>
          <a:p>
            <a:pPr marL="171450" indent="-171450">
              <a:buFont typeface="Arial" panose="020B0604020202020204" pitchFamily="34" charset="0"/>
              <a:buChar char="•"/>
            </a:pPr>
            <a:r>
              <a:rPr lang="en-US" b="0" dirty="0"/>
              <a:t>Before we close, let’s take a moment to share one thing we are grateful for.</a:t>
            </a:r>
          </a:p>
          <a:p>
            <a:pPr marL="171450" indent="-171450">
              <a:buFont typeface="Arial" panose="020B0604020202020204" pitchFamily="34" charset="0"/>
              <a:buChar char="•"/>
            </a:pPr>
            <a:r>
              <a:rPr lang="en-US" b="0" dirty="0"/>
              <a:t>If you prefer not to share as a group, feel free to record your response in your workbook</a:t>
            </a:r>
          </a:p>
          <a:p>
            <a:pPr marL="171450" indent="-171450">
              <a:buFont typeface="Arial" panose="020B0604020202020204" pitchFamily="34" charset="0"/>
              <a:buChar char="•"/>
            </a:pPr>
            <a:r>
              <a:rPr lang="en-US" sz="1200" dirty="0"/>
              <a:t>Maybe you are thankful for something someone did for you.</a:t>
            </a:r>
          </a:p>
          <a:p>
            <a:pPr marL="171450" indent="-171450">
              <a:buFont typeface="Arial" panose="020B0604020202020204" pitchFamily="34" charset="0"/>
              <a:buChar char="•"/>
            </a:pPr>
            <a:r>
              <a:rPr lang="en-US" sz="1200" dirty="0"/>
              <a:t>Maybe you are thankful for the weather, or for a pet </a:t>
            </a:r>
          </a:p>
          <a:p>
            <a:pPr marL="171450" indent="-171450">
              <a:buFont typeface="Arial" panose="020B0604020202020204" pitchFamily="34" charset="0"/>
              <a:buChar char="•"/>
            </a:pPr>
            <a:r>
              <a:rPr lang="en-US" sz="1200" dirty="0"/>
              <a:t>Whatever it is you are grateful for, big or small, let’s take a moment to recognize it</a:t>
            </a:r>
          </a:p>
          <a:p>
            <a:pPr marL="171450" indent="-171450">
              <a:buFont typeface="Arial" panose="020B0604020202020204" pitchFamily="34" charset="0"/>
              <a:buChar char="•"/>
            </a:pPr>
            <a:r>
              <a:rPr lang="en-US" sz="1200" dirty="0"/>
              <a:t>Remember this is a practice that you can also build into your daily routine</a:t>
            </a:r>
          </a:p>
          <a:p>
            <a:pPr marL="171450" indent="-171450">
              <a:buFont typeface="Arial" panose="020B0604020202020204" pitchFamily="34" charset="0"/>
              <a:buChar char="•"/>
            </a:pPr>
            <a:r>
              <a:rPr lang="en-US" sz="1200" dirty="0"/>
              <a:t>Let us begin who would like to go first?</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Notes:</a:t>
            </a:r>
          </a:p>
          <a:p>
            <a:pPr marL="171450" indent="-171450">
              <a:buFont typeface="Arial" panose="020B0604020202020204" pitchFamily="34" charset="0"/>
              <a:buChar char="•"/>
            </a:pPr>
            <a:r>
              <a:rPr lang="en-US" sz="1200" dirty="0"/>
              <a:t>Allow time for all the participants who chose so, to share.</a:t>
            </a:r>
          </a:p>
          <a:p>
            <a:pPr marL="171450" indent="-171450">
              <a:buFont typeface="Arial" panose="020B0604020202020204" pitchFamily="34" charset="0"/>
              <a:buChar char="•"/>
            </a:pPr>
            <a:r>
              <a:rPr lang="en-US" sz="1200" dirty="0"/>
              <a:t>Facilitators can go first and share what they are grateful for.</a:t>
            </a:r>
          </a:p>
          <a:p>
            <a:pPr marL="0" indent="0">
              <a:buFont typeface="Arial" panose="020B0604020202020204" pitchFamily="34" charset="0"/>
              <a:buNone/>
            </a:pPr>
            <a:endParaRPr lang="en-US" b="0"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19</a:t>
            </a:fld>
            <a:endParaRPr lang="en-US"/>
          </a:p>
        </p:txBody>
      </p:sp>
    </p:spTree>
    <p:extLst>
      <p:ext uri="{BB962C8B-B14F-4D97-AF65-F5344CB8AC3E}">
        <p14:creationId xmlns:p14="http://schemas.microsoft.com/office/powerpoint/2010/main" val="327103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panose="020B0604020202020204" pitchFamily="34" charset="0"/>
              <a:buChar char="•"/>
            </a:pPr>
            <a:r>
              <a:rPr lang="en-US" dirty="0"/>
              <a:t>Welcome to today’s Family Health Forum. </a:t>
            </a:r>
          </a:p>
          <a:p>
            <a:pPr marL="171450" indent="-171450">
              <a:buFont typeface="Arial" panose="020B0604020202020204" pitchFamily="34" charset="0"/>
              <a:buChar char="•"/>
            </a:pPr>
            <a:r>
              <a:rPr lang="en-US" dirty="0"/>
              <a:t>Before we begin, let’s take a moment to come together and calm our bodies and minds so that we can be fully present</a:t>
            </a:r>
          </a:p>
          <a:p>
            <a:pPr marL="171450" indent="-171450">
              <a:buFont typeface="Arial" panose="020B0604020202020204" pitchFamily="34" charset="0"/>
              <a:buChar char="•"/>
            </a:pPr>
            <a:r>
              <a:rPr lang="en-US" dirty="0"/>
              <a:t>We are going to do a deep breathing exercise. This is a simple strategy that you can utilize at any time</a:t>
            </a:r>
          </a:p>
          <a:p>
            <a:pPr marL="628650" lvl="1" indent="-171450">
              <a:buFont typeface="Arial" panose="020B0604020202020204" pitchFamily="34" charset="0"/>
              <a:buChar char="•"/>
            </a:pPr>
            <a:r>
              <a:rPr lang="en-US" dirty="0"/>
              <a:t>Sit in comfortable position, relax your arms, lower your eye gaze or close your eyes if you are comfortable</a:t>
            </a:r>
          </a:p>
          <a:p>
            <a:pPr marL="628650" lvl="1" indent="-171450">
              <a:buFont typeface="Arial" panose="020B0604020202020204" pitchFamily="34" charset="0"/>
              <a:buChar char="•"/>
            </a:pPr>
            <a:r>
              <a:rPr lang="en-US" dirty="0"/>
              <a:t>Take a deep breath in for a count of 3, (1, 2, 3)</a:t>
            </a:r>
          </a:p>
          <a:p>
            <a:pPr marL="628650" lvl="1" indent="-171450">
              <a:buFont typeface="Arial" panose="020B0604020202020204" pitchFamily="34" charset="0"/>
              <a:buChar char="•"/>
            </a:pPr>
            <a:r>
              <a:rPr lang="en-US" dirty="0"/>
              <a:t>Hold your breath for a count of 3 (1, 2, 3)</a:t>
            </a:r>
          </a:p>
          <a:p>
            <a:pPr marL="628650" lvl="1" indent="-171450">
              <a:buFont typeface="Arial" panose="020B0604020202020204" pitchFamily="34" charset="0"/>
              <a:buChar char="•"/>
            </a:pPr>
            <a:r>
              <a:rPr lang="en-US" dirty="0"/>
              <a:t>Now exhale slowly for a count of 4 (1, 2, 3, 4)</a:t>
            </a:r>
          </a:p>
          <a:p>
            <a:pPr marL="171450" indent="-171450">
              <a:buFont typeface="Arial" panose="020B0604020202020204" pitchFamily="34" charset="0"/>
              <a:buChar char="•"/>
            </a:pPr>
            <a:r>
              <a:rPr lang="en-US" dirty="0"/>
              <a:t>Let’s repeat that two more times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dirty="0"/>
              <a:t>The goal of this opening activity is to help participants have a sense of calm</a:t>
            </a:r>
          </a:p>
          <a:p>
            <a:pPr marL="171450" indent="-171450">
              <a:buFont typeface="Arial" panose="020B0604020202020204" pitchFamily="34" charset="0"/>
              <a:buChar char="•"/>
            </a:pPr>
            <a:r>
              <a:rPr lang="en-US" dirty="0"/>
              <a:t>Please adapt the activity as is best for your context and participants. </a:t>
            </a:r>
          </a:p>
          <a:p>
            <a:pPr marL="171450" indent="-171450">
              <a:buFont typeface="Arial" panose="020B0604020202020204" pitchFamily="34" charset="0"/>
              <a:buChar char="•"/>
            </a:pPr>
            <a:r>
              <a:rPr lang="en-US" dirty="0"/>
              <a:t>Some alternative opening activities can be (See links on slide XX for sample):</a:t>
            </a:r>
          </a:p>
          <a:p>
            <a:pPr marL="628650" lvl="1" indent="-171450">
              <a:buFont typeface="Arial" panose="020B0604020202020204" pitchFamily="34" charset="0"/>
              <a:buChar char="•"/>
            </a:pPr>
            <a:r>
              <a:rPr lang="en-US" dirty="0"/>
              <a:t>A guided mediation </a:t>
            </a:r>
          </a:p>
          <a:p>
            <a:pPr marL="628650" lvl="1" indent="-171450">
              <a:buFont typeface="Arial" panose="020B0604020202020204" pitchFamily="34" charset="0"/>
              <a:buChar char="•"/>
            </a:pPr>
            <a:r>
              <a:rPr lang="en-US" dirty="0"/>
              <a:t>Guided body scan</a:t>
            </a:r>
          </a:p>
          <a:p>
            <a:pPr marL="628650" lvl="1" indent="-171450">
              <a:buFont typeface="Arial" panose="020B0604020202020204" pitchFamily="34" charset="0"/>
              <a:buChar char="•"/>
            </a:pPr>
            <a:r>
              <a:rPr lang="en-US" dirty="0"/>
              <a:t>Prayer</a:t>
            </a:r>
          </a:p>
          <a:p>
            <a:pPr marL="628650" lvl="1" indent="-171450">
              <a:buFont typeface="Arial" panose="020B0604020202020204" pitchFamily="34" charset="0"/>
              <a:buChar char="•"/>
            </a:pPr>
            <a:r>
              <a:rPr lang="en-US" dirty="0"/>
              <a:t>Song</a:t>
            </a:r>
          </a:p>
          <a:p>
            <a:pPr marL="628650" lvl="1" indent="-171450">
              <a:buFont typeface="Arial" panose="020B0604020202020204" pitchFamily="34" charset="0"/>
              <a:buChar char="•"/>
            </a:pPr>
            <a:r>
              <a:rPr lang="en-US" dirty="0"/>
              <a:t>Guided relaxation tense and release muscles</a:t>
            </a:r>
          </a:p>
        </p:txBody>
      </p:sp>
      <p:sp>
        <p:nvSpPr>
          <p:cNvPr id="4" name="Slide Number Placeholder 3"/>
          <p:cNvSpPr>
            <a:spLocks noGrp="1"/>
          </p:cNvSpPr>
          <p:nvPr>
            <p:ph type="sldNum" sz="quarter" idx="5"/>
          </p:nvPr>
        </p:nvSpPr>
        <p:spPr/>
        <p:txBody>
          <a:bodyPr/>
          <a:lstStyle/>
          <a:p>
            <a:fld id="{BEAB3ACF-5E41-473D-B94B-669AA5272875}" type="slidenum">
              <a:rPr lang="en-US" smtClean="0"/>
              <a:t>2</a:t>
            </a:fld>
            <a:endParaRPr lang="en-US"/>
          </a:p>
        </p:txBody>
      </p:sp>
    </p:spTree>
    <p:extLst>
      <p:ext uri="{BB962C8B-B14F-4D97-AF65-F5344CB8AC3E}">
        <p14:creationId xmlns:p14="http://schemas.microsoft.com/office/powerpoint/2010/main" val="541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dirty="0"/>
              <a:t>To close the meeting, thank participants for their participation and attendance</a:t>
            </a:r>
          </a:p>
          <a:p>
            <a:pPr marL="171450" indent="-171450">
              <a:buFont typeface="Arial" panose="020B0604020202020204" pitchFamily="34" charset="0"/>
              <a:buChar char="•"/>
            </a:pPr>
            <a:r>
              <a:rPr lang="en-US" dirty="0"/>
              <a:t>Share contact information for participants to ask further questions or to learn more</a:t>
            </a:r>
          </a:p>
          <a:p>
            <a:pPr marL="171450" indent="-171450">
              <a:buFont typeface="Arial" panose="020B0604020202020204" pitchFamily="34" charset="0"/>
              <a:buChar char="•"/>
            </a:pPr>
            <a:r>
              <a:rPr lang="en-US" dirty="0"/>
              <a:t>Include contacts for the Special Olympics program staff as well as for nutrition partners in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This may be a good time to invite community partners to share a bit about their services and how attendees can access them.</a:t>
            </a:r>
          </a:p>
          <a:p>
            <a:endParaRPr lang="en-US" b="1" dirty="0"/>
          </a:p>
        </p:txBody>
      </p:sp>
      <p:sp>
        <p:nvSpPr>
          <p:cNvPr id="4" name="Slide Number Placeholder 3"/>
          <p:cNvSpPr>
            <a:spLocks noGrp="1"/>
          </p:cNvSpPr>
          <p:nvPr>
            <p:ph type="sldNum" sz="quarter" idx="5"/>
          </p:nvPr>
        </p:nvSpPr>
        <p:spPr/>
        <p:txBody>
          <a:bodyPr/>
          <a:lstStyle/>
          <a:p>
            <a:fld id="{BEAB3ACF-5E41-473D-B94B-669AA5272875}" type="slidenum">
              <a:rPr lang="en-US" smtClean="0"/>
              <a:t>20</a:t>
            </a:fld>
            <a:endParaRPr lang="en-US"/>
          </a:p>
        </p:txBody>
      </p:sp>
    </p:spTree>
    <p:extLst>
      <p:ext uri="{BB962C8B-B14F-4D97-AF65-F5344CB8AC3E}">
        <p14:creationId xmlns:p14="http://schemas.microsoft.com/office/powerpoint/2010/main" val="408192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171450" indent="-171450">
              <a:buFont typeface="Arial" panose="020B0604020202020204" pitchFamily="34" charset="0"/>
              <a:buChar char="•"/>
            </a:pPr>
            <a:r>
              <a:rPr lang="en-US" dirty="0"/>
              <a:t>As you know, our topic today is managing stress and building resilience</a:t>
            </a:r>
          </a:p>
          <a:p>
            <a:pPr marL="171450" indent="-171450">
              <a:buFont typeface="Arial" panose="020B0604020202020204" pitchFamily="34" charset="0"/>
              <a:buChar char="•"/>
            </a:pPr>
            <a:r>
              <a:rPr lang="en-US" dirty="0"/>
              <a:t>We are going to spend the hour together, learning about stress and its impact on the body and exploring strategies on how we can manage stress.</a:t>
            </a:r>
          </a:p>
          <a:p>
            <a:pPr marL="171450" indent="-171450">
              <a:buFont typeface="Arial" panose="020B0604020202020204" pitchFamily="34" charset="0"/>
              <a:buChar char="•"/>
            </a:pPr>
            <a:r>
              <a:rPr lang="en-US" dirty="0"/>
              <a:t>Let’s take a moment to get to know each other and set some ground rules for our time together</a:t>
            </a:r>
          </a:p>
          <a:p>
            <a:pPr marL="171450" indent="-171450">
              <a:buFont typeface="Arial" panose="020B0604020202020204" pitchFamily="34" charset="0"/>
              <a:buChar char="•"/>
            </a:pPr>
            <a:r>
              <a:rPr lang="en-US" dirty="0"/>
              <a:t>Let’s get to know each other a little bit and play a memory game where we introduce ourselves. </a:t>
            </a:r>
          </a:p>
          <a:p>
            <a:pPr marL="628650" lvl="1" indent="-171450">
              <a:buFont typeface="Arial" panose="020B0604020202020204" pitchFamily="34" charset="0"/>
              <a:buChar char="•"/>
            </a:pPr>
            <a:r>
              <a:rPr lang="en-US" dirty="0"/>
              <a:t>For this game we will pass around this ball and each person must say something that brings them joy.</a:t>
            </a:r>
          </a:p>
          <a:p>
            <a:pPr marL="628650" lvl="1" indent="-171450">
              <a:buFont typeface="Arial" panose="020B0604020202020204" pitchFamily="34" charset="0"/>
              <a:buChar char="•"/>
            </a:pPr>
            <a:r>
              <a:rPr lang="en-US" dirty="0"/>
              <a:t>The person speaking throws the ball to someone else and this person must say their name and something that bring them joy as well as the previous speakers’ names and activity that brings them joy</a:t>
            </a:r>
          </a:p>
          <a:p>
            <a:pPr marL="0" lvl="0" indent="0">
              <a:buFont typeface="Arial" panose="020B0604020202020204" pitchFamily="34" charset="0"/>
              <a:buNone/>
            </a:pPr>
            <a:r>
              <a:rPr lang="en-US" b="1"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Repeat the game until all participants have introduced themselves</a:t>
            </a:r>
            <a:endParaRPr lang="en-US" b="0" dirty="0"/>
          </a:p>
          <a:p>
            <a:pPr marL="171450" lvl="0" indent="-171450">
              <a:buFont typeface="Arial" panose="020B0604020202020204" pitchFamily="34" charset="0"/>
              <a:buChar char="•"/>
            </a:pPr>
            <a:r>
              <a:rPr lang="en-US" b="0" dirty="0"/>
              <a:t>Other adaptations are to ask participants to go around and share their name and what brings them joy, without having them remember the activities of the previous speakers </a:t>
            </a:r>
          </a:p>
          <a:p>
            <a:pPr marL="457200" lvl="1" indent="0">
              <a:buFontTx/>
              <a:buNone/>
            </a:pPr>
            <a:endParaRPr lang="en-US" b="1" dirty="0"/>
          </a:p>
          <a:p>
            <a:pPr marL="0" lvl="0" indent="0">
              <a:buFont typeface="Arial" panose="020B0604020202020204" pitchFamily="34" charset="0"/>
              <a:buNone/>
            </a:pPr>
            <a:r>
              <a:rPr lang="en-US" b="1" dirty="0"/>
              <a:t>Materials:</a:t>
            </a:r>
            <a:endParaRPr lang="en-US" b="0" dirty="0"/>
          </a:p>
          <a:p>
            <a:pPr marL="228600" lvl="0" indent="-228600">
              <a:buFont typeface="+mj-lt"/>
              <a:buAutoNum type="arabicPeriod"/>
            </a:pPr>
            <a:r>
              <a:rPr lang="en-US" b="0" dirty="0"/>
              <a:t>Item to be passed around (i.e. stress ball) for memory game</a:t>
            </a:r>
          </a:p>
          <a:p>
            <a:pPr marL="228600" lvl="0" indent="-228600">
              <a:buFont typeface="+mj-lt"/>
              <a:buAutoNum type="arabicPeriod"/>
            </a:pPr>
            <a:r>
              <a:rPr lang="en-US" b="0" dirty="0"/>
              <a:t>Name cards or table cards for participants to write down their name/decorate</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3</a:t>
            </a:fld>
            <a:endParaRPr lang="en-US"/>
          </a:p>
        </p:txBody>
      </p:sp>
    </p:spTree>
    <p:extLst>
      <p:ext uri="{BB962C8B-B14F-4D97-AF65-F5344CB8AC3E}">
        <p14:creationId xmlns:p14="http://schemas.microsoft.com/office/powerpoint/2010/main" val="347291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During our time together, we will focus on the following 3 topics:</a:t>
            </a:r>
          </a:p>
          <a:p>
            <a:pPr marL="628650" lvl="1" indent="-171450">
              <a:buFont typeface="Arial" panose="020B0604020202020204" pitchFamily="34" charset="0"/>
              <a:buChar char="•"/>
            </a:pPr>
            <a:r>
              <a:rPr lang="en-US" b="0" dirty="0"/>
              <a:t>Understanding stress and wellbeing</a:t>
            </a:r>
          </a:p>
          <a:p>
            <a:pPr marL="628650" lvl="1" indent="-171450">
              <a:buFont typeface="Arial" panose="020B0604020202020204" pitchFamily="34" charset="0"/>
              <a:buChar char="•"/>
            </a:pPr>
            <a:r>
              <a:rPr lang="en-US" b="0" dirty="0"/>
              <a:t>Strategies for managing stress and regulating emotions</a:t>
            </a:r>
          </a:p>
          <a:p>
            <a:pPr marL="628650" lvl="1" indent="-171450">
              <a:buFont typeface="Arial" panose="020B0604020202020204" pitchFamily="34" charset="0"/>
              <a:buChar char="•"/>
            </a:pPr>
            <a:r>
              <a:rPr lang="en-US" b="0" dirty="0"/>
              <a:t>Action planning for a regular self-care routine</a:t>
            </a:r>
          </a:p>
          <a:p>
            <a:pPr marL="342900" marR="0" lvl="0" indent="-342900">
              <a:lnSpc>
                <a:spcPts val="1600"/>
              </a:lnSpc>
              <a:spcBef>
                <a:spcPts val="600"/>
              </a:spcBef>
              <a:spcAft>
                <a:spcPts val="600"/>
              </a:spcAft>
              <a:buFont typeface="Arial" panose="020B0604020202020204" pitchFamily="34" charset="0"/>
              <a:buChar char="•"/>
              <a:tabLst>
                <a:tab pos="406400" algn="l"/>
              </a:tabLst>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We will have a mix of activities, discussion, and presentations.</a:t>
            </a:r>
          </a:p>
          <a:p>
            <a:pPr marL="342900" marR="0" lvl="0" indent="-342900">
              <a:lnSpc>
                <a:spcPts val="1600"/>
              </a:lnSpc>
              <a:spcBef>
                <a:spcPts val="600"/>
              </a:spcBef>
              <a:spcAft>
                <a:spcPts val="600"/>
              </a:spcAft>
              <a:buFont typeface="Arial" panose="020B0604020202020204" pitchFamily="34" charset="0"/>
              <a:buChar char="•"/>
              <a:tabLst>
                <a:tab pos="406400" algn="l"/>
              </a:tabLst>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We all have something valuable to share and we are here to learn from each other experiences as well.</a:t>
            </a:r>
          </a:p>
          <a:p>
            <a:pPr marL="342900" marR="0" lvl="0" indent="-342900">
              <a:lnSpc>
                <a:spcPts val="1600"/>
              </a:lnSpc>
              <a:spcBef>
                <a:spcPts val="600"/>
              </a:spcBef>
              <a:spcAft>
                <a:spcPts val="600"/>
              </a:spcAft>
              <a:buFont typeface="Arial" panose="020B0604020202020204" pitchFamily="34" charset="0"/>
              <a:buChar char="•"/>
              <a:tabLst>
                <a:tab pos="406400" algn="l"/>
              </a:tabLst>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Feel free to share any questions or comments you may have as we go along.</a:t>
            </a:r>
          </a:p>
        </p:txBody>
      </p:sp>
      <p:sp>
        <p:nvSpPr>
          <p:cNvPr id="4" name="Slide Number Placeholder 3"/>
          <p:cNvSpPr>
            <a:spLocks noGrp="1"/>
          </p:cNvSpPr>
          <p:nvPr>
            <p:ph type="sldNum" sz="quarter" idx="5"/>
          </p:nvPr>
        </p:nvSpPr>
        <p:spPr/>
        <p:txBody>
          <a:bodyPr/>
          <a:lstStyle/>
          <a:p>
            <a:fld id="{BEAB3ACF-5E41-473D-B94B-669AA5272875}" type="slidenum">
              <a:rPr lang="en-US" smtClean="0"/>
              <a:t>4</a:t>
            </a:fld>
            <a:endParaRPr lang="en-US"/>
          </a:p>
        </p:txBody>
      </p:sp>
    </p:spTree>
    <p:extLst>
      <p:ext uri="{BB962C8B-B14F-4D97-AF65-F5344CB8AC3E}">
        <p14:creationId xmlns:p14="http://schemas.microsoft.com/office/powerpoint/2010/main" val="405798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1" dirty="0"/>
              <a:t>Say:</a:t>
            </a:r>
            <a:r>
              <a:rPr lang="en-US" b="0" dirty="0"/>
              <a:t> </a:t>
            </a:r>
          </a:p>
          <a:p>
            <a:pPr marL="171450" lvl="0" indent="-171450">
              <a:buFont typeface="Arial" panose="020B0604020202020204" pitchFamily="34" charset="0"/>
              <a:buChar char="•"/>
            </a:pPr>
            <a:r>
              <a:rPr lang="en-US" b="0" i="0" dirty="0"/>
              <a:t>Family health Forums are occasions to bring families together to share their experiences with each other, and to connect with service providers in the community. </a:t>
            </a:r>
          </a:p>
          <a:p>
            <a:pPr marL="171450" lvl="0" indent="-171450">
              <a:buFont typeface="Arial" panose="020B0604020202020204" pitchFamily="34" charset="0"/>
              <a:buChar char="•"/>
            </a:pPr>
            <a:r>
              <a:rPr lang="en-US" b="0" i="0" dirty="0"/>
              <a:t>We strive to use these sessions to support your care and wellbeing for yourselves, your family members and children including athletes, siblings, and other relatives in the home. </a:t>
            </a:r>
          </a:p>
          <a:p>
            <a:pPr marL="171450" lvl="0" indent="-171450">
              <a:buFont typeface="Arial" panose="020B0604020202020204" pitchFamily="34" charset="0"/>
              <a:buChar char="•"/>
            </a:pPr>
            <a:r>
              <a:rPr lang="en-US" b="0" i="0" dirty="0"/>
              <a:t>As with all Family Health Forums – this is a welcoming space and we have 4 principles to guide our time together:</a:t>
            </a:r>
          </a:p>
          <a:p>
            <a:pPr marL="685800" lvl="1" indent="-228600">
              <a:buFont typeface="+mj-lt"/>
              <a:buAutoNum type="arabicPeriod"/>
            </a:pPr>
            <a:r>
              <a:rPr lang="en-US" b="0" i="0" dirty="0"/>
              <a:t>We RESPECT each other’s opinions  and recognize that we may all be at different stages of caring for ourselves and all members of the family</a:t>
            </a:r>
          </a:p>
          <a:p>
            <a:pPr marL="685800" lvl="1" indent="-228600">
              <a:buFont typeface="+mj-lt"/>
              <a:buAutoNum type="arabicPeriod"/>
            </a:pPr>
            <a:r>
              <a:rPr lang="en-US" b="0" i="0" dirty="0"/>
              <a:t>We use ACTIVE LISTENING to be fully present with each other and give each other our undivided attention. We also provide feedback that aims to enhance our mutual understanding of an issue.</a:t>
            </a:r>
          </a:p>
          <a:p>
            <a:pPr marL="685800" lvl="1" indent="-228600">
              <a:buFont typeface="+mj-lt"/>
              <a:buAutoNum type="arabicPeriod"/>
            </a:pPr>
            <a:r>
              <a:rPr lang="en-US" b="0" i="0" dirty="0"/>
              <a:t>We are a JUDGEMENT-FREE zone – we recognize that we each bring our own unique experiences to the event. We observe our own judgmental thoughts and replace them with non-judgmental ones. </a:t>
            </a:r>
          </a:p>
          <a:p>
            <a:pPr marL="685800" lvl="1" indent="-228600">
              <a:buFont typeface="+mj-lt"/>
              <a:buAutoNum type="arabicPeriod"/>
            </a:pPr>
            <a:r>
              <a:rPr lang="en-US" b="0" i="0" dirty="0"/>
              <a:t>We believe in CONFIDENTIALITY – we agree to keep what is shared and discussed here</a:t>
            </a:r>
          </a:p>
          <a:p>
            <a:pPr marL="228600" lvl="0" indent="-228600">
              <a:buFont typeface="Arial" panose="020B0604020202020204" pitchFamily="34" charset="0"/>
              <a:buChar char="•"/>
            </a:pPr>
            <a:r>
              <a:rPr lang="en-US" b="0" i="0" dirty="0"/>
              <a:t>We are here to learn from and with each other – feel free to ask questions at any time. You can, ask your question to the group, or you can write down your questions on the cards provided and place them in the question box.</a:t>
            </a:r>
          </a:p>
          <a:p>
            <a:pPr marL="228600" lvl="0" indent="-228600">
              <a:buFont typeface="Arial" panose="020B0604020202020204" pitchFamily="34" charset="0"/>
              <a:buChar char="•"/>
            </a:pPr>
            <a:endParaRPr lang="en-US" b="1" i="0" dirty="0"/>
          </a:p>
          <a:p>
            <a:pPr marL="0" lvl="0" indent="0">
              <a:buFont typeface="Arial" panose="020B0604020202020204" pitchFamily="34" charset="0"/>
              <a:buNone/>
            </a:pPr>
            <a:r>
              <a:rPr lang="en-US" b="1" i="0" dirty="0"/>
              <a:t>Materials:</a:t>
            </a:r>
          </a:p>
          <a:p>
            <a:pPr marL="228600" lvl="0" indent="-228600">
              <a:buFont typeface="+mj-lt"/>
              <a:buAutoNum type="arabicPeriod"/>
            </a:pPr>
            <a:r>
              <a:rPr lang="en-US" b="0" i="0" dirty="0"/>
              <a:t>Writing/drawing utensils</a:t>
            </a:r>
          </a:p>
          <a:p>
            <a:pPr marL="228600" lvl="0" indent="-228600">
              <a:buFont typeface="+mj-lt"/>
              <a:buAutoNum type="arabicPeriod"/>
            </a:pPr>
            <a:r>
              <a:rPr lang="en-US" b="0" i="0" dirty="0"/>
              <a:t>Index cards</a:t>
            </a:r>
          </a:p>
          <a:p>
            <a:pPr marL="228600" lvl="0" indent="-228600">
              <a:buFont typeface="+mj-lt"/>
              <a:buAutoNum type="arabicPeriod"/>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Basket or other container to collect questions </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5</a:t>
            </a:fld>
            <a:endParaRPr lang="en-US"/>
          </a:p>
        </p:txBody>
      </p:sp>
    </p:spTree>
    <p:extLst>
      <p:ext uri="{BB962C8B-B14F-4D97-AF65-F5344CB8AC3E}">
        <p14:creationId xmlns:p14="http://schemas.microsoft.com/office/powerpoint/2010/main" val="141872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panose="020B0604020202020204" pitchFamily="34" charset="0"/>
              <a:buChar char="•"/>
            </a:pPr>
            <a:r>
              <a:rPr lang="en-US" dirty="0"/>
              <a:t>We know that the journey of caring for a child with ID has it’s ups and downs and our care for ourselves, other family members can be impacted.</a:t>
            </a:r>
          </a:p>
          <a:p>
            <a:pPr marL="171450" indent="-171450">
              <a:buFont typeface="Arial" panose="020B0604020202020204" pitchFamily="34" charset="0"/>
              <a:buChar char="•"/>
            </a:pPr>
            <a:r>
              <a:rPr lang="en-US" dirty="0"/>
              <a:t>Before we begin, please take a moment to write down your successes and challenges, areas of concern or questions you have in regards to managing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Turn to page __ in your participant workbook and record your thoughts there.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After a few minutes, ask participants if there any volunteers who would like to share their responses.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dirty="0"/>
              <a:t>Remind participants it is not mandatory to share.</a:t>
            </a:r>
          </a:p>
          <a:p>
            <a:pPr marL="171450" indent="-171450">
              <a:buFont typeface="Arial" panose="020B0604020202020204" pitchFamily="34" charset="0"/>
              <a:buChar cha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Show participants where in their participant workbooks they can fill in their responses</a:t>
            </a:r>
            <a:endParaRPr lang="en-US" dirty="0"/>
          </a:p>
          <a:p>
            <a:pPr marL="171450" indent="-171450">
              <a:buFontTx/>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Materials:</a:t>
            </a:r>
          </a:p>
          <a:p>
            <a:pPr marL="171450" indent="-171450">
              <a:buFont typeface="Arial" panose="020B0604020202020204" pitchFamily="34" charset="0"/>
              <a:buChar char="•"/>
            </a:pPr>
            <a:r>
              <a:rPr lang="en-US" dirty="0"/>
              <a:t>Writing/drawing materials</a:t>
            </a:r>
          </a:p>
        </p:txBody>
      </p:sp>
      <p:sp>
        <p:nvSpPr>
          <p:cNvPr id="4" name="Slide Number Placeholder 3"/>
          <p:cNvSpPr>
            <a:spLocks noGrp="1"/>
          </p:cNvSpPr>
          <p:nvPr>
            <p:ph type="sldNum" sz="quarter" idx="5"/>
          </p:nvPr>
        </p:nvSpPr>
        <p:spPr/>
        <p:txBody>
          <a:bodyPr/>
          <a:lstStyle/>
          <a:p>
            <a:fld id="{BEAB3ACF-5E41-473D-B94B-669AA5272875}" type="slidenum">
              <a:rPr lang="en-US" smtClean="0"/>
              <a:t>6</a:t>
            </a:fld>
            <a:endParaRPr lang="en-US"/>
          </a:p>
        </p:txBody>
      </p:sp>
    </p:spTree>
    <p:extLst>
      <p:ext uri="{BB962C8B-B14F-4D97-AF65-F5344CB8AC3E}">
        <p14:creationId xmlns:p14="http://schemas.microsoft.com/office/powerpoint/2010/main" val="412770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Say:</a:t>
            </a:r>
          </a:p>
          <a:p>
            <a:pPr marL="171450" indent="-171450">
              <a:buFont typeface="Arial" panose="020B0604020202020204" pitchFamily="34" charset="0"/>
              <a:buChar char="•"/>
            </a:pPr>
            <a:r>
              <a:rPr lang="en-US" b="0" dirty="0"/>
              <a:t>We are going to play a game to learn about the stress response system</a:t>
            </a:r>
          </a:p>
          <a:p>
            <a:pPr marL="171450" indent="-171450">
              <a:buFont typeface="Arial" panose="020B0604020202020204" pitchFamily="34" charset="0"/>
              <a:buChar char="•"/>
            </a:pPr>
            <a:r>
              <a:rPr lang="en-US" b="0" dirty="0"/>
              <a:t>Let’s divide into 3 groups and each group will respond to the following scenarios. </a:t>
            </a:r>
          </a:p>
          <a:p>
            <a:pPr marL="171450" indent="-171450">
              <a:buFont typeface="Arial" panose="020B0604020202020204" pitchFamily="34" charset="0"/>
              <a:buChar char="•"/>
            </a:pPr>
            <a:r>
              <a:rPr lang="en-US" b="0" dirty="0"/>
              <a:t>The full description of each scenario is in your participant workbook starting on page__</a:t>
            </a:r>
          </a:p>
          <a:p>
            <a:pPr marL="171450" lvl="0" indent="-171450">
              <a:buFont typeface="Arial" panose="020B0604020202020204" pitchFamily="34" charset="0"/>
              <a:buChar char="•"/>
            </a:pPr>
            <a:r>
              <a:rPr lang="en-US" b="0" dirty="0"/>
              <a:t>In your groups you will respond to the following questions. These questions are also in your workbooks. </a:t>
            </a:r>
          </a:p>
          <a:p>
            <a:pPr marL="685800" lvl="1" indent="-228600">
              <a:buFont typeface="+mj-lt"/>
              <a:buAutoNum type="arabicPeriod"/>
            </a:pPr>
            <a:r>
              <a:rPr lang="en-US" b="0" dirty="0"/>
              <a:t>What would you do if you were in this situation? And why? Try and fight? Try and run away? Freeze in place?</a:t>
            </a:r>
          </a:p>
          <a:p>
            <a:pPr marL="685800" lvl="1" indent="-228600">
              <a:buFont typeface="+mj-lt"/>
              <a:buAutoNum type="arabicPeriod"/>
            </a:pPr>
            <a:r>
              <a:rPr lang="en-US" b="0" dirty="0"/>
              <a:t>What do you think would be happening with your body?</a:t>
            </a:r>
          </a:p>
          <a:p>
            <a:pPr marL="171450" lvl="0" indent="-171450">
              <a:buFont typeface="Arial" panose="020B0604020202020204" pitchFamily="34" charset="0"/>
              <a:buChar char="•"/>
            </a:pPr>
            <a:r>
              <a:rPr lang="en-US" b="0" dirty="0"/>
              <a:t>When completed each group will share their responses to the larger group</a:t>
            </a:r>
          </a:p>
          <a:p>
            <a:pPr marL="171450" lvl="0" indent="-171450">
              <a:buFont typeface="Arial" panose="020B0604020202020204" pitchFamily="34" charset="0"/>
              <a:buChar char="•"/>
            </a:pPr>
            <a:r>
              <a:rPr lang="en-US" b="0" dirty="0"/>
              <a:t>You will have 7 minutes for this activity</a:t>
            </a:r>
          </a:p>
          <a:p>
            <a:pPr marL="0" indent="0">
              <a:buFontTx/>
              <a:buNone/>
            </a:pPr>
            <a:endParaRPr lang="en-US" b="1" dirty="0"/>
          </a:p>
          <a:p>
            <a:pPr marL="0" indent="0">
              <a:buFontTx/>
              <a:buNone/>
            </a:pPr>
            <a:r>
              <a:rPr lang="en-US" b="1" dirty="0"/>
              <a:t>To do:</a:t>
            </a:r>
          </a:p>
          <a:p>
            <a:pPr marL="171450" indent="-171450">
              <a:buFont typeface="Arial" panose="020B0604020202020204" pitchFamily="34" charset="0"/>
              <a:buChar char="•"/>
            </a:pPr>
            <a:r>
              <a:rPr lang="en-US" b="0" dirty="0"/>
              <a:t>Direct participants to the page in their participant workbook to record their discussion</a:t>
            </a:r>
          </a:p>
          <a:p>
            <a:pPr marL="171450" indent="-171450">
              <a:buFont typeface="Arial" panose="020B0604020202020204" pitchFamily="34" charset="0"/>
              <a:buChar char="•"/>
            </a:pPr>
            <a:r>
              <a:rPr lang="en-US" b="0" dirty="0"/>
              <a:t>Set a timer for the group discussions</a:t>
            </a:r>
          </a:p>
          <a:p>
            <a:pPr marL="0" indent="0">
              <a:buFontTx/>
              <a:buNone/>
            </a:pPr>
            <a:endParaRPr lang="en-US" b="1" dirty="0"/>
          </a:p>
          <a:p>
            <a:pPr marL="0" indent="0">
              <a:buFontTx/>
              <a:buNone/>
            </a:pPr>
            <a:r>
              <a:rPr lang="en-US" b="1" dirty="0"/>
              <a:t>Materials:</a:t>
            </a:r>
          </a:p>
          <a:p>
            <a:pPr marL="171450" indent="-171450">
              <a:buFont typeface="Arial" panose="020B0604020202020204" pitchFamily="34" charset="0"/>
              <a:buChar char="•"/>
            </a:pPr>
            <a:r>
              <a:rPr lang="en-US" dirty="0"/>
              <a:t>Participant workbook</a:t>
            </a:r>
          </a:p>
          <a:p>
            <a:pPr marL="0" indent="0">
              <a:buFontTx/>
              <a:buNone/>
            </a:pPr>
            <a:endParaRPr lang="en-US" b="1" dirty="0"/>
          </a:p>
          <a:p>
            <a:pPr marL="0" indent="0">
              <a:buFontTx/>
              <a:buNone/>
            </a:pPr>
            <a:r>
              <a:rPr lang="en-US" b="1" dirty="0"/>
              <a:t>Notes:</a:t>
            </a:r>
            <a:endParaRPr lang="en-US" dirty="0"/>
          </a:p>
          <a:p>
            <a:pPr marL="171450" indent="-171450">
              <a:buFont typeface="Arial" panose="020B0604020202020204" pitchFamily="34" charset="0"/>
              <a:buChar char="•"/>
            </a:pPr>
            <a:r>
              <a:rPr lang="en-US" dirty="0"/>
              <a:t>The scenarios can be adapted for your context and group</a:t>
            </a:r>
          </a:p>
          <a:p>
            <a:pPr marL="171450" indent="-171450">
              <a:buFont typeface="Arial" panose="020B0604020202020204" pitchFamily="34" charset="0"/>
              <a:buChar char="•"/>
            </a:pPr>
            <a:r>
              <a:rPr lang="en-US" dirty="0"/>
              <a:t>Ensure that the scenarios are unrealistic, fun and relatable</a:t>
            </a:r>
          </a:p>
          <a:p>
            <a:pPr marL="171450" indent="-171450">
              <a:buFont typeface="Arial" panose="020B0604020202020204" pitchFamily="34" charset="0"/>
              <a:buChar char="•"/>
            </a:pPr>
            <a:r>
              <a:rPr lang="en-US" dirty="0"/>
              <a:t>The scenarios should be situations that can show the fight, flight, freeze response </a:t>
            </a:r>
          </a:p>
        </p:txBody>
      </p:sp>
      <p:sp>
        <p:nvSpPr>
          <p:cNvPr id="4" name="Slide Number Placeholder 3"/>
          <p:cNvSpPr>
            <a:spLocks noGrp="1"/>
          </p:cNvSpPr>
          <p:nvPr>
            <p:ph type="sldNum" sz="quarter" idx="5"/>
          </p:nvPr>
        </p:nvSpPr>
        <p:spPr/>
        <p:txBody>
          <a:bodyPr/>
          <a:lstStyle/>
          <a:p>
            <a:fld id="{BEAB3ACF-5E41-473D-B94B-669AA5272875}" type="slidenum">
              <a:rPr lang="en-US" smtClean="0"/>
              <a:t>7</a:t>
            </a:fld>
            <a:endParaRPr lang="en-US"/>
          </a:p>
        </p:txBody>
      </p:sp>
    </p:spTree>
    <p:extLst>
      <p:ext uri="{BB962C8B-B14F-4D97-AF65-F5344CB8AC3E}">
        <p14:creationId xmlns:p14="http://schemas.microsoft.com/office/powerpoint/2010/main" val="1489856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Thank you for sharing your group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Our bodies are incredible machines with many different parts that work together to keep us alive.  Stress is part of this machinery.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Stress can be defined as our bodies response to things that happen that we perceive as stressful.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It is important to remember that stress is normal – it is a normal human response to a threat or challenge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When we think about why humans have developed a stress response system it was to keep us safe and alive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hormonal changes that happen in our bodies happen immediately and often without our awareness.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They help to focus our attention, give us the energy and motivation to respond quickly and effectively to the threat to fight, to flee or to freeze all so that we can stay alive. </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8</a:t>
            </a:fld>
            <a:endParaRPr lang="en-US"/>
          </a:p>
        </p:txBody>
      </p:sp>
    </p:spTree>
    <p:extLst>
      <p:ext uri="{BB962C8B-B14F-4D97-AF65-F5344CB8AC3E}">
        <p14:creationId xmlns:p14="http://schemas.microsoft.com/office/powerpoint/2010/main" val="22077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stress response happens when we perceive situation as stressful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brain sends messages to other parts of the brain to alert an alarm and this releases the stress hormone called cortisol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of the body wide changes include breathing and heart rate increase, also blood pressure goes up, and our body releases more sugar into the blood. These increases in blood sugar level provide more energy for the body.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increase in energy helps us to escape from or deal with a stressful situation – critical for fight or flight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response happens so fast, </a:t>
            </a:r>
            <a:r>
              <a:rPr lang="en-US" dirty="0">
                <a:solidFill>
                  <a:schemeClr val="tx1"/>
                </a:solidFill>
              </a:rPr>
              <a:t> sometimes before the brain’s visual centers have had a chance to fully process what is happening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This is why people are able to jump out of the path of an oncoming car even before they think about what they are doing.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After our brains recognize the threat has passed – our bodies calm down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body-wide changes go back to their neutral state and balance is restored again in the body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rPr>
              <a: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What are some, body-wide changes you experience when you feel stress?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rPr>
              <a:t>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Ask for 1 or 2 volunteers to share, facilitator can also share their own body-wide changes when they feel stress</a:t>
            </a:r>
          </a:p>
          <a:p>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9</a:t>
            </a:fld>
            <a:endParaRPr lang="en-US"/>
          </a:p>
        </p:txBody>
      </p:sp>
    </p:spTree>
    <p:extLst>
      <p:ext uri="{BB962C8B-B14F-4D97-AF65-F5344CB8AC3E}">
        <p14:creationId xmlns:p14="http://schemas.microsoft.com/office/powerpoint/2010/main" val="235016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9010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352264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69863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12366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20133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42335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7400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23846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a:t>Click to edit Master title style</a:t>
            </a:r>
            <a:endParaRPr lang="en-US"/>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18145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6F62-B28B-8BA8-A566-7C012A515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EE65E7-2B66-ECE2-E10A-CFF8823519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EE6CA-5DB4-3D0E-4E7E-F3B8C96DD6B2}"/>
              </a:ext>
            </a:extLst>
          </p:cNvPr>
          <p:cNvSpPr>
            <a:spLocks noGrp="1"/>
          </p:cNvSpPr>
          <p:nvPr>
            <p:ph type="dt" sz="half" idx="10"/>
          </p:nvPr>
        </p:nvSpPr>
        <p:spPr/>
        <p:txBody>
          <a:bodyPr/>
          <a:lstStyle/>
          <a:p>
            <a:pPr defTabSz="685800"/>
            <a:fld id="{EC552C21-8F3B-473F-9393-09DB98BDBFCD}" type="datetime1">
              <a:rPr lang="en-US" smtClean="0">
                <a:solidFill>
                  <a:prstClr val="black">
                    <a:tint val="75000"/>
                  </a:prstClr>
                </a:solidFill>
              </a:rPr>
              <a:pPr defTabSz="685800"/>
              <a:t>7/30/2023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2205AF-E96B-018F-5ED2-8C5B896E2A1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FB34E3-5DF9-6DB5-09FA-40ACAD046C12}"/>
              </a:ext>
            </a:extLst>
          </p:cNvPr>
          <p:cNvSpPr>
            <a:spLocks noGrp="1"/>
          </p:cNvSpPr>
          <p:nvPr>
            <p:ph type="sldNum" sz="quarter" idx="12"/>
          </p:nvPr>
        </p:nvSpPr>
        <p:spPr/>
        <p:txBody>
          <a:bodyPr/>
          <a:lstStyle/>
          <a:p>
            <a:pPr defTabSz="685800"/>
            <a:fld id="{01035C16-962C-42B7-9BAE-1C8912EC67E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18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style</a:t>
            </a:r>
            <a:endParaRPr lang="en-US" dirty="0"/>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411438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105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9388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54753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257132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p>
        </p:txBody>
      </p:sp>
    </p:spTree>
    <p:extLst>
      <p:ext uri="{BB962C8B-B14F-4D97-AF65-F5344CB8AC3E}">
        <p14:creationId xmlns:p14="http://schemas.microsoft.com/office/powerpoint/2010/main" val="29208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47714"/>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100841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49359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a:latin typeface="Ubuntu"/>
              <a:cs typeface="Ubuntu"/>
            </a:endParaRPr>
          </a:p>
        </p:txBody>
      </p:sp>
    </p:spTree>
    <p:extLst>
      <p:ext uri="{BB962C8B-B14F-4D97-AF65-F5344CB8AC3E}">
        <p14:creationId xmlns:p14="http://schemas.microsoft.com/office/powerpoint/2010/main" val="776252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p>
            <a:pPr lvl="0"/>
            <a:r>
              <a:rPr lang="ga-IE" dirty="0">
                <a:sym typeface="Ubuntu" charset="0"/>
              </a:rPr>
              <a:t>Click to edit Master text styles</a:t>
            </a:r>
          </a:p>
          <a:p>
            <a:pPr lvl="1"/>
            <a:r>
              <a:rPr lang="ga-IE" dirty="0">
                <a:sym typeface="Ubuntu" charset="0"/>
              </a:rPr>
              <a:t>Second level</a:t>
            </a:r>
          </a:p>
          <a:p>
            <a:pPr lvl="2"/>
            <a:r>
              <a:rPr lang="ga-IE" dirty="0">
                <a:sym typeface="Ubuntu" charset="0"/>
              </a:rPr>
              <a:t>Third level</a:t>
            </a:r>
          </a:p>
          <a:p>
            <a:pPr lvl="3"/>
            <a:r>
              <a:rPr lang="ga-IE" dirty="0">
                <a:sym typeface="Ubuntu" charset="0"/>
              </a:rPr>
              <a:t>Fourth level</a:t>
            </a:r>
          </a:p>
          <a:p>
            <a:pPr lvl="4"/>
            <a:r>
              <a:rPr lang="ga-IE" dirty="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41063134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B5EC0-9026-4F41-77ED-3D68A41B03D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E0A20-B5D6-2930-8881-4AE09C9CB5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8AC4C-190C-BCF8-C472-6F68D4DC87E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A8D149-0753-413D-92C3-D8E339A78C1E}" type="datetime1">
              <a:rPr lang="en-US" smtClean="0"/>
              <a:t>7/30/2023</a:t>
            </a:fld>
            <a:endParaRPr lang="en-US"/>
          </a:p>
        </p:txBody>
      </p:sp>
      <p:sp>
        <p:nvSpPr>
          <p:cNvPr id="5" name="Footer Placeholder 4">
            <a:extLst>
              <a:ext uri="{FF2B5EF4-FFF2-40B4-BE49-F238E27FC236}">
                <a16:creationId xmlns:a16="http://schemas.microsoft.com/office/drawing/2014/main" id="{943A8511-57BA-56D5-D39B-455199BCAB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90DD9-0782-F71D-2F3C-299725A3AA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035C16-962C-42B7-9BAE-1C8912EC67E0}" type="slidenum">
              <a:rPr lang="en-US" smtClean="0"/>
              <a:t>‹#›</a:t>
            </a:fld>
            <a:endParaRPr lang="en-US"/>
          </a:p>
        </p:txBody>
      </p:sp>
    </p:spTree>
    <p:extLst>
      <p:ext uri="{BB962C8B-B14F-4D97-AF65-F5344CB8AC3E}">
        <p14:creationId xmlns:p14="http://schemas.microsoft.com/office/powerpoint/2010/main" val="648571741"/>
      </p:ext>
    </p:extLst>
  </p:cSld>
  <p:clrMap bg1="lt1" tx1="dk1" bg2="lt2" tx2="dk2" accent1="accent1" accent2="accent2" accent3="accent3" accent4="accent4" accent5="accent5" accent6="accent6" hlink="hlink" folHlink="folHlink"/>
  <p:sldLayoutIdLst>
    <p:sldLayoutId id="2147483692"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3F73-140C-1DD9-90DF-E626B47D7381}"/>
              </a:ext>
            </a:extLst>
          </p:cNvPr>
          <p:cNvSpPr>
            <a:spLocks noGrp="1"/>
          </p:cNvSpPr>
          <p:nvPr>
            <p:ph type="title"/>
          </p:nvPr>
        </p:nvSpPr>
        <p:spPr/>
        <p:txBody>
          <a:bodyPr/>
          <a:lstStyle/>
          <a:p>
            <a:r>
              <a:rPr lang="en-US" dirty="0"/>
              <a:t>Family Health Forum</a:t>
            </a:r>
          </a:p>
        </p:txBody>
      </p:sp>
      <p:sp>
        <p:nvSpPr>
          <p:cNvPr id="3" name="Content Placeholder 2">
            <a:extLst>
              <a:ext uri="{FF2B5EF4-FFF2-40B4-BE49-F238E27FC236}">
                <a16:creationId xmlns:a16="http://schemas.microsoft.com/office/drawing/2014/main" id="{744D0E82-3995-6C9D-57F9-7D2F499E8305}"/>
              </a:ext>
            </a:extLst>
          </p:cNvPr>
          <p:cNvSpPr>
            <a:spLocks noGrp="1"/>
          </p:cNvSpPr>
          <p:nvPr>
            <p:ph idx="1"/>
          </p:nvPr>
        </p:nvSpPr>
        <p:spPr>
          <a:xfrm>
            <a:off x="544513" y="2014854"/>
            <a:ext cx="7912100" cy="2092325"/>
          </a:xfrm>
        </p:spPr>
        <p:txBody>
          <a:bodyPr/>
          <a:lstStyle/>
          <a:p>
            <a:r>
              <a:rPr lang="en-US" sz="3600" dirty="0"/>
              <a:t>Caregiver Support: </a:t>
            </a:r>
          </a:p>
          <a:p>
            <a:r>
              <a:rPr lang="en-US" sz="3600" dirty="0"/>
              <a:t>Managing Stress &amp; Building Resilience</a:t>
            </a:r>
          </a:p>
        </p:txBody>
      </p:sp>
      <p:pic>
        <p:nvPicPr>
          <p:cNvPr id="4" name="Picture 3" descr="A group of logos with text&#10;&#10;Description automatically generated">
            <a:extLst>
              <a:ext uri="{FF2B5EF4-FFF2-40B4-BE49-F238E27FC236}">
                <a16:creationId xmlns:a16="http://schemas.microsoft.com/office/drawing/2014/main" id="{0AE08604-A79D-378E-1B75-D9F17BB40C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13" y="5360467"/>
            <a:ext cx="2038749" cy="717023"/>
          </a:xfrm>
          <a:prstGeom prst="rect">
            <a:avLst/>
          </a:prstGeom>
          <a:noFill/>
          <a:ln>
            <a:noFill/>
          </a:ln>
        </p:spPr>
      </p:pic>
      <p:pic>
        <p:nvPicPr>
          <p:cNvPr id="5" name="Picture 4" descr="A blue and white logo&#10;&#10;Description automatically generated">
            <a:extLst>
              <a:ext uri="{FF2B5EF4-FFF2-40B4-BE49-F238E27FC236}">
                <a16:creationId xmlns:a16="http://schemas.microsoft.com/office/drawing/2014/main" id="{D992E405-0B63-F91B-0767-B908B414FE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13" y="6077490"/>
            <a:ext cx="1779587" cy="520080"/>
          </a:xfrm>
          <a:prstGeom prst="rect">
            <a:avLst/>
          </a:prstGeom>
          <a:noFill/>
          <a:ln>
            <a:noFill/>
          </a:ln>
        </p:spPr>
      </p:pic>
    </p:spTree>
    <p:extLst>
      <p:ext uri="{BB962C8B-B14F-4D97-AF65-F5344CB8AC3E}">
        <p14:creationId xmlns:p14="http://schemas.microsoft.com/office/powerpoint/2010/main" val="345004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DA9F-EF4D-EF82-AFF6-55FC9EBFACC6}"/>
              </a:ext>
            </a:extLst>
          </p:cNvPr>
          <p:cNvSpPr>
            <a:spLocks noGrp="1"/>
          </p:cNvSpPr>
          <p:nvPr>
            <p:ph type="title"/>
          </p:nvPr>
        </p:nvSpPr>
        <p:spPr>
          <a:xfrm>
            <a:off x="544513" y="309563"/>
            <a:ext cx="7051823" cy="1046064"/>
          </a:xfrm>
        </p:spPr>
        <p:txBody>
          <a:bodyPr/>
          <a:lstStyle/>
          <a:p>
            <a:r>
              <a:rPr lang="en-US" dirty="0"/>
              <a:t>Chronic Stress is Harmful</a:t>
            </a:r>
          </a:p>
        </p:txBody>
      </p:sp>
      <p:sp>
        <p:nvSpPr>
          <p:cNvPr id="3" name="Content Placeholder 2">
            <a:extLst>
              <a:ext uri="{FF2B5EF4-FFF2-40B4-BE49-F238E27FC236}">
                <a16:creationId xmlns:a16="http://schemas.microsoft.com/office/drawing/2014/main" id="{DD43A6BE-7A69-767B-113C-84488D0D68B9}"/>
              </a:ext>
            </a:extLst>
          </p:cNvPr>
          <p:cNvSpPr>
            <a:spLocks noGrp="1"/>
          </p:cNvSpPr>
          <p:nvPr>
            <p:ph idx="1"/>
          </p:nvPr>
        </p:nvSpPr>
        <p:spPr>
          <a:xfrm>
            <a:off x="3308758" y="2052133"/>
            <a:ext cx="5413185" cy="4442744"/>
          </a:xfrm>
        </p:spPr>
        <p:txBody>
          <a:bodyPr/>
          <a:lstStyle/>
          <a:p>
            <a:pPr marL="457200" indent="-457200" defTabSz="685800">
              <a:lnSpc>
                <a:spcPct val="100000"/>
              </a:lnSpc>
              <a:spcBef>
                <a:spcPts val="0"/>
              </a:spcBef>
              <a:buFont typeface="Wingdings" panose="05000000000000000000" pitchFamily="2" charset="2"/>
              <a:buChar char="§"/>
            </a:pPr>
            <a:r>
              <a:rPr lang="en-US" sz="3200" dirty="0">
                <a:solidFill>
                  <a:prstClr val="black"/>
                </a:solidFill>
                <a:latin typeface="Calibri" panose="020F0502020204030204"/>
              </a:rPr>
              <a:t>Repeated and prolonged activation of stress response system</a:t>
            </a:r>
          </a:p>
          <a:p>
            <a:pPr marL="457200" indent="-457200" defTabSz="685800">
              <a:lnSpc>
                <a:spcPct val="100000"/>
              </a:lnSpc>
              <a:spcBef>
                <a:spcPts val="0"/>
              </a:spcBef>
              <a:buFont typeface="Wingdings" panose="05000000000000000000" pitchFamily="2" charset="2"/>
              <a:buChar char="§"/>
            </a:pPr>
            <a:endParaRPr lang="en-US" sz="3200" dirty="0">
              <a:solidFill>
                <a:prstClr val="black"/>
              </a:solidFill>
              <a:latin typeface="Calibri" panose="020F0502020204030204"/>
            </a:endParaRPr>
          </a:p>
          <a:p>
            <a:pPr marL="457200" indent="-457200" defTabSz="685800">
              <a:lnSpc>
                <a:spcPct val="100000"/>
              </a:lnSpc>
              <a:spcBef>
                <a:spcPts val="0"/>
              </a:spcBef>
              <a:buFont typeface="Wingdings" panose="05000000000000000000" pitchFamily="2" charset="2"/>
              <a:buChar char="§"/>
            </a:pPr>
            <a:r>
              <a:rPr lang="en-US" sz="3200" dirty="0">
                <a:solidFill>
                  <a:prstClr val="black"/>
                </a:solidFill>
                <a:latin typeface="Calibri" panose="020F0502020204030204"/>
              </a:rPr>
              <a:t>Stress response system does not restore to balanced </a:t>
            </a:r>
          </a:p>
          <a:p>
            <a:pPr marL="457200" indent="-457200" defTabSz="685800">
              <a:lnSpc>
                <a:spcPct val="100000"/>
              </a:lnSpc>
              <a:spcBef>
                <a:spcPts val="0"/>
              </a:spcBef>
              <a:buFont typeface="Wingdings" panose="05000000000000000000" pitchFamily="2" charset="2"/>
              <a:buChar char="§"/>
            </a:pPr>
            <a:endParaRPr lang="en-US" sz="3200" dirty="0">
              <a:solidFill>
                <a:prstClr val="black"/>
              </a:solidFill>
              <a:latin typeface="Calibri" panose="020F0502020204030204"/>
            </a:endParaRPr>
          </a:p>
          <a:p>
            <a:pPr marL="457200" indent="-457200" defTabSz="685800">
              <a:lnSpc>
                <a:spcPct val="100000"/>
              </a:lnSpc>
              <a:spcBef>
                <a:spcPts val="0"/>
              </a:spcBef>
              <a:buFont typeface="Wingdings" panose="05000000000000000000" pitchFamily="2" charset="2"/>
              <a:buChar char="§"/>
            </a:pPr>
            <a:r>
              <a:rPr lang="en-US" sz="3200" dirty="0">
                <a:solidFill>
                  <a:prstClr val="black"/>
                </a:solidFill>
                <a:latin typeface="Calibri" panose="020F0502020204030204"/>
              </a:rPr>
              <a:t>Results in a range of health problems       </a:t>
            </a:r>
          </a:p>
        </p:txBody>
      </p:sp>
      <p:pic>
        <p:nvPicPr>
          <p:cNvPr id="5" name="Picture 4" descr="A picture containing black, darkness&#10;&#10;Description automatically generated">
            <a:extLst>
              <a:ext uri="{FF2B5EF4-FFF2-40B4-BE49-F238E27FC236}">
                <a16:creationId xmlns:a16="http://schemas.microsoft.com/office/drawing/2014/main" id="{2237D063-68F5-3B0B-BBA2-41A400A1F27A}"/>
              </a:ext>
            </a:extLst>
          </p:cNvPr>
          <p:cNvPicPr>
            <a:picLocks noChangeAspect="1"/>
          </p:cNvPicPr>
          <p:nvPr/>
        </p:nvPicPr>
        <p:blipFill rotWithShape="1">
          <a:blip r:embed="rId3">
            <a:extLst>
              <a:ext uri="{28A0092B-C50C-407E-A947-70E740481C1C}">
                <a14:useLocalDpi xmlns:a14="http://schemas.microsoft.com/office/drawing/2010/main" val="0"/>
              </a:ext>
            </a:extLst>
          </a:blip>
          <a:srcRect l="12118" r="13339" b="13563"/>
          <a:stretch/>
        </p:blipFill>
        <p:spPr>
          <a:xfrm>
            <a:off x="199827" y="2319331"/>
            <a:ext cx="2976950" cy="3451969"/>
          </a:xfrm>
          <a:prstGeom prst="rect">
            <a:avLst/>
          </a:prstGeom>
        </p:spPr>
      </p:pic>
    </p:spTree>
    <p:extLst>
      <p:ext uri="{BB962C8B-B14F-4D97-AF65-F5344CB8AC3E}">
        <p14:creationId xmlns:p14="http://schemas.microsoft.com/office/powerpoint/2010/main" val="17214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28EBD4-0F5E-D74F-0A0A-4DA09714BFBE}"/>
              </a:ext>
            </a:extLst>
          </p:cNvPr>
          <p:cNvSpPr>
            <a:spLocks noGrp="1"/>
          </p:cNvSpPr>
          <p:nvPr>
            <p:ph type="sldNum" sz="quarter" idx="10"/>
          </p:nvPr>
        </p:nvSpPr>
        <p:spPr/>
        <p:txBody>
          <a:bodyPr/>
          <a:lstStyle/>
          <a:p>
            <a:fld id="{978F6C85-62F1-2E45-BAF4-9247EEFC730C}" type="slidenum">
              <a:rPr lang="en-US" smtClean="0"/>
              <a:pPr/>
              <a:t>11</a:t>
            </a:fld>
            <a:endParaRPr lang="en-US"/>
          </a:p>
        </p:txBody>
      </p:sp>
      <p:pic>
        <p:nvPicPr>
          <p:cNvPr id="7" name="Picture Placeholder 6" descr="A graphic of various types of stress&#10;from right to left&#10;difficulty concentrating&#10;changes to your appetite&#10;Trouble sleeping&#10;Feeling tearful&#10;Snapping at people&#10;Drinking or smoking more&#10;Feeling unwell&#10;Shallow breathing">
            <a:extLst>
              <a:ext uri="{FF2B5EF4-FFF2-40B4-BE49-F238E27FC236}">
                <a16:creationId xmlns:a16="http://schemas.microsoft.com/office/drawing/2014/main" id="{E835AEFD-B27E-15C7-2929-6CF2C4AECE8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1529" r="11529"/>
          <a:stretch>
            <a:fillRect/>
          </a:stretch>
        </p:blipFill>
        <p:spPr>
          <a:xfrm>
            <a:off x="554038" y="1091115"/>
            <a:ext cx="7347990" cy="5379699"/>
          </a:xfrm>
        </p:spPr>
      </p:pic>
    </p:spTree>
    <p:extLst>
      <p:ext uri="{BB962C8B-B14F-4D97-AF65-F5344CB8AC3E}">
        <p14:creationId xmlns:p14="http://schemas.microsoft.com/office/powerpoint/2010/main" val="10706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853DEDB-8AE4-00E8-B476-D74D00CF02CF}"/>
              </a:ext>
            </a:extLst>
          </p:cNvPr>
          <p:cNvSpPr>
            <a:spLocks noGrp="1"/>
          </p:cNvSpPr>
          <p:nvPr>
            <p:ph sz="half" idx="2"/>
          </p:nvPr>
        </p:nvSpPr>
        <p:spPr>
          <a:xfrm>
            <a:off x="4572000" y="2602111"/>
            <a:ext cx="3955249" cy="2887578"/>
          </a:xfrm>
        </p:spPr>
        <p:txBody>
          <a:bodyPr/>
          <a:lstStyle/>
          <a:p>
            <a:pPr algn="ctr" defTabSz="685800">
              <a:lnSpc>
                <a:spcPct val="100000"/>
              </a:lnSpc>
              <a:spcBef>
                <a:spcPts val="0"/>
              </a:spcBef>
            </a:pPr>
            <a:r>
              <a:rPr lang="en-US" sz="2800" dirty="0"/>
              <a:t>Finding joy</a:t>
            </a:r>
          </a:p>
          <a:p>
            <a:pPr algn="ctr" defTabSz="685800">
              <a:lnSpc>
                <a:spcPct val="100000"/>
              </a:lnSpc>
              <a:spcBef>
                <a:spcPts val="0"/>
              </a:spcBef>
            </a:pPr>
            <a:endParaRPr lang="en-US" sz="2400" dirty="0"/>
          </a:p>
          <a:p>
            <a:pPr algn="ctr" defTabSz="685800">
              <a:lnSpc>
                <a:spcPct val="100000"/>
              </a:lnSpc>
              <a:spcBef>
                <a:spcPts val="0"/>
              </a:spcBef>
            </a:pPr>
            <a:r>
              <a:rPr lang="en-US" sz="2400" dirty="0"/>
              <a:t>What nourishes you?</a:t>
            </a:r>
          </a:p>
          <a:p>
            <a:pPr algn="ctr" defTabSz="685800">
              <a:lnSpc>
                <a:spcPct val="100000"/>
              </a:lnSpc>
              <a:spcBef>
                <a:spcPts val="0"/>
              </a:spcBef>
            </a:pPr>
            <a:endParaRPr lang="en-US" sz="2400" dirty="0"/>
          </a:p>
          <a:p>
            <a:pPr algn="ctr" defTabSz="685800">
              <a:lnSpc>
                <a:spcPct val="100000"/>
              </a:lnSpc>
              <a:spcBef>
                <a:spcPts val="0"/>
              </a:spcBef>
            </a:pPr>
            <a:r>
              <a:rPr lang="en-US" sz="2400" dirty="0"/>
              <a:t>What depletes you?</a:t>
            </a:r>
          </a:p>
          <a:p>
            <a:endParaRPr lang="en-US" sz="2400" dirty="0"/>
          </a:p>
        </p:txBody>
      </p:sp>
      <p:sp>
        <p:nvSpPr>
          <p:cNvPr id="4" name="Title 1">
            <a:extLst>
              <a:ext uri="{FF2B5EF4-FFF2-40B4-BE49-F238E27FC236}">
                <a16:creationId xmlns:a16="http://schemas.microsoft.com/office/drawing/2014/main" id="{B9DA8A9C-A19E-AD7B-2F1C-7D61216DDBD4}"/>
              </a:ext>
            </a:extLst>
          </p:cNvPr>
          <p:cNvSpPr>
            <a:spLocks noGrp="1"/>
          </p:cNvSpPr>
          <p:nvPr>
            <p:ph type="title"/>
          </p:nvPr>
        </p:nvSpPr>
        <p:spPr>
          <a:xfrm>
            <a:off x="616751" y="317000"/>
            <a:ext cx="6770640" cy="1325563"/>
          </a:xfrm>
        </p:spPr>
        <p:txBody>
          <a:bodyPr>
            <a:normAutofit/>
          </a:bodyPr>
          <a:lstStyle/>
          <a:p>
            <a:r>
              <a:rPr lang="en-US" sz="3600" dirty="0">
                <a:latin typeface="Ubuntu Light" panose="020B0304030602030204" pitchFamily="34" charset="0"/>
              </a:rPr>
              <a:t>Individual Reflection </a:t>
            </a:r>
          </a:p>
        </p:txBody>
      </p:sp>
      <p:pic>
        <p:nvPicPr>
          <p:cNvPr id="5" name="Content Placeholder 8" descr="A group of balloons in the sky&#10;&#10;Description automatically generated">
            <a:extLst>
              <a:ext uri="{FF2B5EF4-FFF2-40B4-BE49-F238E27FC236}">
                <a16:creationId xmlns:a16="http://schemas.microsoft.com/office/drawing/2014/main" id="{161A5FC7-8149-401F-7702-945B33875873}"/>
              </a:ext>
            </a:extLst>
          </p:cNvPr>
          <p:cNvPicPr>
            <a:picLocks noChangeAspect="1"/>
          </p:cNvPicPr>
          <p:nvPr/>
        </p:nvPicPr>
        <p:blipFill rotWithShape="1">
          <a:blip r:embed="rId3">
            <a:extLst>
              <a:ext uri="{28A0092B-C50C-407E-A947-70E740481C1C}">
                <a14:useLocalDpi xmlns:a14="http://schemas.microsoft.com/office/drawing/2010/main" val="0"/>
              </a:ext>
            </a:extLst>
          </a:blip>
          <a:srcRect l="13111" r="21916"/>
          <a:stretch/>
        </p:blipFill>
        <p:spPr>
          <a:xfrm>
            <a:off x="616751" y="2092889"/>
            <a:ext cx="3845647" cy="3945962"/>
          </a:xfrm>
          <a:prstGeom prst="rect">
            <a:avLst/>
          </a:prstGeom>
        </p:spPr>
      </p:pic>
    </p:spTree>
    <p:extLst>
      <p:ext uri="{BB962C8B-B14F-4D97-AF65-F5344CB8AC3E}">
        <p14:creationId xmlns:p14="http://schemas.microsoft.com/office/powerpoint/2010/main" val="31642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388019" y="317000"/>
            <a:ext cx="6999372" cy="1325563"/>
          </a:xfrm>
        </p:spPr>
        <p:txBody>
          <a:bodyPr>
            <a:normAutofit/>
          </a:bodyPr>
          <a:lstStyle/>
          <a:p>
            <a:r>
              <a:rPr lang="en-US" sz="3600" dirty="0">
                <a:latin typeface="Ubuntu Light" panose="020B0304030602030204" pitchFamily="34" charset="0"/>
              </a:rPr>
              <a:t>Managing Stress with Self-Care</a:t>
            </a:r>
          </a:p>
        </p:txBody>
      </p:sp>
      <p:sp>
        <p:nvSpPr>
          <p:cNvPr id="3" name="Content Placeholder 2">
            <a:extLst>
              <a:ext uri="{FF2B5EF4-FFF2-40B4-BE49-F238E27FC236}">
                <a16:creationId xmlns:a16="http://schemas.microsoft.com/office/drawing/2014/main" id="{D7867983-CE71-107F-AC22-849F04BE0DA3}"/>
              </a:ext>
            </a:extLst>
          </p:cNvPr>
          <p:cNvSpPr>
            <a:spLocks noGrp="1"/>
          </p:cNvSpPr>
          <p:nvPr>
            <p:ph idx="1"/>
          </p:nvPr>
        </p:nvSpPr>
        <p:spPr>
          <a:xfrm>
            <a:off x="5425241" y="1931320"/>
            <a:ext cx="3231482" cy="4341971"/>
          </a:xfrm>
          <a:solidFill>
            <a:schemeClr val="bg1">
              <a:lumMod val="95000"/>
            </a:schemeClr>
          </a:solidFill>
        </p:spPr>
        <p:txBody>
          <a:bodyPr>
            <a:normAutofit/>
          </a:bodyPr>
          <a:lstStyle/>
          <a:p>
            <a:pPr marL="274320">
              <a:lnSpc>
                <a:spcPct val="100000"/>
              </a:lnSpc>
              <a:spcBef>
                <a:spcPts val="600"/>
              </a:spcBef>
              <a:spcAft>
                <a:spcPts val="600"/>
              </a:spcAft>
              <a:buFont typeface="Wingdings" panose="05000000000000000000" pitchFamily="2" charset="2"/>
              <a:buChar char="§"/>
            </a:pPr>
            <a:r>
              <a:rPr lang="en-US" sz="2800" dirty="0">
                <a:latin typeface="Ubuntu" panose="020B0504030602030204" pitchFamily="34" charset="0"/>
              </a:rPr>
              <a:t>Self care helps to restore balance in our bodies</a:t>
            </a:r>
          </a:p>
          <a:p>
            <a:pPr marL="274320">
              <a:lnSpc>
                <a:spcPct val="100000"/>
              </a:lnSpc>
              <a:spcBef>
                <a:spcPts val="600"/>
              </a:spcBef>
              <a:spcAft>
                <a:spcPts val="600"/>
              </a:spcAft>
              <a:buFont typeface="Wingdings" panose="05000000000000000000" pitchFamily="2" charset="2"/>
              <a:buChar char="§"/>
            </a:pPr>
            <a:endParaRPr lang="en-US" sz="2800" dirty="0">
              <a:latin typeface="Ubuntu" panose="020B0504030602030204" pitchFamily="34" charset="0"/>
            </a:endParaRPr>
          </a:p>
          <a:p>
            <a:pPr marL="274320">
              <a:lnSpc>
                <a:spcPct val="100000"/>
              </a:lnSpc>
              <a:spcBef>
                <a:spcPts val="600"/>
              </a:spcBef>
              <a:spcAft>
                <a:spcPts val="600"/>
              </a:spcAft>
              <a:buFont typeface="Wingdings" panose="05000000000000000000" pitchFamily="2" charset="2"/>
              <a:buChar char="§"/>
            </a:pPr>
            <a:r>
              <a:rPr lang="en-US" sz="2800" dirty="0">
                <a:latin typeface="Ubuntu" panose="020B0504030602030204" pitchFamily="34" charset="0"/>
              </a:rPr>
              <a:t>Self care is about being kind to ourselves</a:t>
            </a:r>
          </a:p>
          <a:p>
            <a:pPr marL="274320">
              <a:lnSpc>
                <a:spcPct val="100000"/>
              </a:lnSpc>
              <a:spcBef>
                <a:spcPts val="600"/>
              </a:spcBef>
              <a:spcAft>
                <a:spcPts val="600"/>
              </a:spcAft>
              <a:buFont typeface="Wingdings" panose="05000000000000000000" pitchFamily="2" charset="2"/>
              <a:buChar char="§"/>
            </a:pPr>
            <a:endParaRPr lang="en-US" sz="2800" dirty="0">
              <a:latin typeface="Ubuntu" panose="020B0504030602030204" pitchFamily="34" charset="0"/>
            </a:endParaRP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pic>
        <p:nvPicPr>
          <p:cNvPr id="4" name="Google Shape;120;p6" descr="Image result for wellbeing&quot;">
            <a:extLst>
              <a:ext uri="{FF2B5EF4-FFF2-40B4-BE49-F238E27FC236}">
                <a16:creationId xmlns:a16="http://schemas.microsoft.com/office/drawing/2014/main" id="{06A4650F-C15F-EC7A-AC1A-566E00FA744C}"/>
              </a:ext>
            </a:extLst>
          </p:cNvPr>
          <p:cNvPicPr preferRelativeResize="0">
            <a:picLocks/>
          </p:cNvPicPr>
          <p:nvPr/>
        </p:nvPicPr>
        <p:blipFill rotWithShape="1">
          <a:blip r:embed="rId4">
            <a:alphaModFix/>
          </a:blip>
          <a:srcRect l="6235" r="10552" b="7860"/>
          <a:stretch/>
        </p:blipFill>
        <p:spPr>
          <a:xfrm>
            <a:off x="388018" y="2108198"/>
            <a:ext cx="4698331" cy="3988216"/>
          </a:xfrm>
          <a:prstGeom prst="rect">
            <a:avLst/>
          </a:prstGeom>
          <a:noFill/>
          <a:ln>
            <a:noFill/>
          </a:ln>
        </p:spPr>
      </p:pic>
    </p:spTree>
    <p:extLst>
      <p:ext uri="{BB962C8B-B14F-4D97-AF65-F5344CB8AC3E}">
        <p14:creationId xmlns:p14="http://schemas.microsoft.com/office/powerpoint/2010/main" val="406462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388019" y="317001"/>
            <a:ext cx="8165430" cy="729748"/>
          </a:xfrm>
        </p:spPr>
        <p:txBody>
          <a:bodyPr>
            <a:normAutofit/>
          </a:bodyPr>
          <a:lstStyle/>
          <a:p>
            <a:pPr algn="ctr"/>
            <a:r>
              <a:rPr lang="en-US" sz="3600" dirty="0"/>
              <a:t>Check Your Self-Care Battery</a:t>
            </a:r>
            <a:endParaRPr lang="en-US" sz="3600" dirty="0">
              <a:latin typeface="Ubuntu Light" panose="020B0304030602030204" pitchFamily="34" charset="0"/>
            </a:endParaRP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pic>
        <p:nvPicPr>
          <p:cNvPr id="9" name="Content Placeholder 8" descr="A picture containing text, screenshot, diagram, parallel&#10;&#10;Description automatically generated">
            <a:extLst>
              <a:ext uri="{FF2B5EF4-FFF2-40B4-BE49-F238E27FC236}">
                <a16:creationId xmlns:a16="http://schemas.microsoft.com/office/drawing/2014/main" id="{4E00A1FF-F731-6FF7-7089-4E79DFC1B57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388" t="22500" r="20871" b="25555"/>
          <a:stretch/>
        </p:blipFill>
        <p:spPr>
          <a:xfrm>
            <a:off x="1539768" y="1201243"/>
            <a:ext cx="6064463" cy="4610009"/>
          </a:xfrm>
          <a:prstGeom prst="rect">
            <a:avLst/>
          </a:prstGeom>
        </p:spPr>
      </p:pic>
      <p:sp>
        <p:nvSpPr>
          <p:cNvPr id="10" name="Content Placeholder 2">
            <a:extLst>
              <a:ext uri="{FF2B5EF4-FFF2-40B4-BE49-F238E27FC236}">
                <a16:creationId xmlns:a16="http://schemas.microsoft.com/office/drawing/2014/main" id="{32FB1CE2-A354-596C-3125-D1910AA99210}"/>
              </a:ext>
            </a:extLst>
          </p:cNvPr>
          <p:cNvSpPr txBox="1">
            <a:spLocks/>
          </p:cNvSpPr>
          <p:nvPr/>
        </p:nvSpPr>
        <p:spPr>
          <a:xfrm>
            <a:off x="388019" y="6051933"/>
            <a:ext cx="8165431" cy="463167"/>
          </a:xfrm>
          <a:prstGeom prst="rect">
            <a:avLst/>
          </a:prstGeom>
          <a:solidFill>
            <a:schemeClr val="bg1">
              <a:lumMod val="95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latin typeface="Ubuntu" panose="020B0504030602030204" pitchFamily="34" charset="0"/>
              </a:rPr>
              <a:t>We cannot care for others if we have nothing to give</a:t>
            </a:r>
          </a:p>
        </p:txBody>
      </p:sp>
    </p:spTree>
    <p:extLst>
      <p:ext uri="{BB962C8B-B14F-4D97-AF65-F5344CB8AC3E}">
        <p14:creationId xmlns:p14="http://schemas.microsoft.com/office/powerpoint/2010/main" val="215727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549793" y="486940"/>
            <a:ext cx="7127357" cy="729748"/>
          </a:xfrm>
        </p:spPr>
        <p:txBody>
          <a:bodyPr>
            <a:normAutofit/>
          </a:bodyPr>
          <a:lstStyle/>
          <a:p>
            <a:r>
              <a:rPr lang="en-US" sz="3600" dirty="0">
                <a:latin typeface="Ubuntu Light" panose="020B0304030602030204" pitchFamily="34" charset="0"/>
              </a:rPr>
              <a:t>Small Group Activity</a:t>
            </a: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sp>
        <p:nvSpPr>
          <p:cNvPr id="5" name="Content Placeholder 2">
            <a:extLst>
              <a:ext uri="{FF2B5EF4-FFF2-40B4-BE49-F238E27FC236}">
                <a16:creationId xmlns:a16="http://schemas.microsoft.com/office/drawing/2014/main" id="{BFF1F029-0669-3183-0B68-F6549D6345E3}"/>
              </a:ext>
            </a:extLst>
          </p:cNvPr>
          <p:cNvSpPr txBox="1">
            <a:spLocks/>
          </p:cNvSpPr>
          <p:nvPr/>
        </p:nvSpPr>
        <p:spPr>
          <a:xfrm>
            <a:off x="549793" y="1906216"/>
            <a:ext cx="2803007" cy="4464844"/>
          </a:xfrm>
          <a:prstGeom prst="rect">
            <a:avLst/>
          </a:prstGeom>
          <a:solidFill>
            <a:srgbClr val="002060"/>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solidFill>
                <a:schemeClr val="bg1"/>
              </a:solidFill>
              <a:latin typeface="+mj-lt"/>
            </a:endParaRPr>
          </a:p>
          <a:p>
            <a:pPr marL="0" indent="0" algn="ctr">
              <a:buNone/>
            </a:pPr>
            <a:endParaRPr lang="en-US" sz="3200" dirty="0">
              <a:solidFill>
                <a:prstClr val="white"/>
              </a:solidFill>
              <a:latin typeface="+mj-lt"/>
            </a:endParaRPr>
          </a:p>
          <a:p>
            <a:pPr marL="0" indent="0" algn="ctr">
              <a:buNone/>
            </a:pPr>
            <a:r>
              <a:rPr lang="en-US" sz="3200" dirty="0">
                <a:solidFill>
                  <a:prstClr val="white"/>
                </a:solidFill>
                <a:latin typeface="+mj-lt"/>
              </a:rPr>
              <a:t>Recharging </a:t>
            </a:r>
          </a:p>
          <a:p>
            <a:pPr marL="0" indent="0" algn="ctr">
              <a:buNone/>
            </a:pPr>
            <a:r>
              <a:rPr lang="en-US" sz="3200" dirty="0">
                <a:solidFill>
                  <a:prstClr val="white"/>
                </a:solidFill>
                <a:latin typeface="+mj-lt"/>
              </a:rPr>
              <a:t>our self-care batteries</a:t>
            </a:r>
            <a:endParaRPr lang="en-US" sz="3200" dirty="0">
              <a:solidFill>
                <a:prstClr val="black"/>
              </a:solidFill>
              <a:latin typeface="+mj-lt"/>
            </a:endParaRPr>
          </a:p>
        </p:txBody>
      </p:sp>
      <p:pic>
        <p:nvPicPr>
          <p:cNvPr id="7" name="Google Shape;120;p6" descr="Image result for wellbeing&quot;">
            <a:extLst>
              <a:ext uri="{FF2B5EF4-FFF2-40B4-BE49-F238E27FC236}">
                <a16:creationId xmlns:a16="http://schemas.microsoft.com/office/drawing/2014/main" id="{1FAFA320-7040-E4B1-9608-10B1815F268D}"/>
              </a:ext>
            </a:extLst>
          </p:cNvPr>
          <p:cNvPicPr preferRelativeResize="0">
            <a:picLocks/>
          </p:cNvPicPr>
          <p:nvPr/>
        </p:nvPicPr>
        <p:blipFill rotWithShape="1">
          <a:blip r:embed="rId4">
            <a:alphaModFix/>
          </a:blip>
          <a:srcRect l="6235" r="10552"/>
          <a:stretch/>
        </p:blipFill>
        <p:spPr>
          <a:xfrm>
            <a:off x="3485676" y="1906216"/>
            <a:ext cx="5389819" cy="4464844"/>
          </a:xfrm>
          <a:prstGeom prst="rect">
            <a:avLst/>
          </a:prstGeom>
          <a:noFill/>
          <a:ln>
            <a:noFill/>
          </a:ln>
        </p:spPr>
      </p:pic>
    </p:spTree>
    <p:extLst>
      <p:ext uri="{BB962C8B-B14F-4D97-AF65-F5344CB8AC3E}">
        <p14:creationId xmlns:p14="http://schemas.microsoft.com/office/powerpoint/2010/main" val="36379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549793" y="395295"/>
            <a:ext cx="7127357" cy="729748"/>
          </a:xfrm>
        </p:spPr>
        <p:txBody>
          <a:bodyPr>
            <a:normAutofit fontScale="90000"/>
          </a:bodyPr>
          <a:lstStyle/>
          <a:p>
            <a:r>
              <a:rPr lang="en-US" sz="3600" dirty="0">
                <a:latin typeface="Ubuntu Light" panose="020B0304030602030204" pitchFamily="34" charset="0"/>
              </a:rPr>
              <a:t>Self-care Activities from Strong Minds</a:t>
            </a: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pic>
        <p:nvPicPr>
          <p:cNvPr id="11" name="Picture 10" descr="A screenshot of a computer&#10;&#10;Description automatically generated">
            <a:extLst>
              <a:ext uri="{FF2B5EF4-FFF2-40B4-BE49-F238E27FC236}">
                <a16:creationId xmlns:a16="http://schemas.microsoft.com/office/drawing/2014/main" id="{5F3AAE77-080C-9601-9B53-EB65AE9D9393}"/>
              </a:ext>
            </a:extLst>
          </p:cNvPr>
          <p:cNvPicPr>
            <a:picLocks noChangeAspect="1"/>
          </p:cNvPicPr>
          <p:nvPr/>
        </p:nvPicPr>
        <p:blipFill rotWithShape="1">
          <a:blip r:embed="rId4">
            <a:extLst>
              <a:ext uri="{28A0092B-C50C-407E-A947-70E740481C1C}">
                <a14:useLocalDpi xmlns:a14="http://schemas.microsoft.com/office/drawing/2010/main" val="0"/>
              </a:ext>
            </a:extLst>
          </a:blip>
          <a:srcRect l="43962" t="27915" r="45601" b="49596"/>
          <a:stretch/>
        </p:blipFill>
        <p:spPr>
          <a:xfrm>
            <a:off x="6083618" y="975357"/>
            <a:ext cx="2087003" cy="245364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ECF0C67D-B191-594E-204B-D3E050AD26EE}"/>
              </a:ext>
            </a:extLst>
          </p:cNvPr>
          <p:cNvPicPr>
            <a:picLocks noChangeAspect="1"/>
          </p:cNvPicPr>
          <p:nvPr/>
        </p:nvPicPr>
        <p:blipFill rotWithShape="1">
          <a:blip r:embed="rId4">
            <a:extLst>
              <a:ext uri="{28A0092B-C50C-407E-A947-70E740481C1C}">
                <a14:useLocalDpi xmlns:a14="http://schemas.microsoft.com/office/drawing/2010/main" val="0"/>
              </a:ext>
            </a:extLst>
          </a:blip>
          <a:srcRect l="83193" t="30648" r="6875" b="51540"/>
          <a:stretch/>
        </p:blipFill>
        <p:spPr>
          <a:xfrm>
            <a:off x="790604" y="3872962"/>
            <a:ext cx="2119776" cy="2074024"/>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88836208-F7AB-FF17-39A6-1D9047381182}"/>
              </a:ext>
            </a:extLst>
          </p:cNvPr>
          <p:cNvPicPr>
            <a:picLocks noChangeAspect="1"/>
          </p:cNvPicPr>
          <p:nvPr/>
        </p:nvPicPr>
        <p:blipFill rotWithShape="1">
          <a:blip r:embed="rId4">
            <a:extLst>
              <a:ext uri="{28A0092B-C50C-407E-A947-70E740481C1C}">
                <a14:useLocalDpi xmlns:a14="http://schemas.microsoft.com/office/drawing/2010/main" val="0"/>
              </a:ext>
            </a:extLst>
          </a:blip>
          <a:srcRect l="63503" t="30388" r="26921" b="51573"/>
          <a:stretch/>
        </p:blipFill>
        <p:spPr>
          <a:xfrm>
            <a:off x="645732" y="1224652"/>
            <a:ext cx="2168381" cy="2228537"/>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88E65134-DF47-6086-001B-E19F233344D3}"/>
              </a:ext>
            </a:extLst>
          </p:cNvPr>
          <p:cNvPicPr>
            <a:picLocks noChangeAspect="1"/>
          </p:cNvPicPr>
          <p:nvPr/>
        </p:nvPicPr>
        <p:blipFill rotWithShape="1">
          <a:blip r:embed="rId4">
            <a:extLst>
              <a:ext uri="{28A0092B-C50C-407E-A947-70E740481C1C}">
                <a14:useLocalDpi xmlns:a14="http://schemas.microsoft.com/office/drawing/2010/main" val="0"/>
              </a:ext>
            </a:extLst>
          </a:blip>
          <a:srcRect l="24625" t="31172" r="65610" b="50932"/>
          <a:stretch/>
        </p:blipFill>
        <p:spPr>
          <a:xfrm>
            <a:off x="6083618" y="3899619"/>
            <a:ext cx="2122882" cy="2122882"/>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9423E1F1-F138-EC79-8489-7B9DF86E82AF}"/>
              </a:ext>
            </a:extLst>
          </p:cNvPr>
          <p:cNvPicPr>
            <a:picLocks noChangeAspect="1"/>
          </p:cNvPicPr>
          <p:nvPr/>
        </p:nvPicPr>
        <p:blipFill rotWithShape="1">
          <a:blip r:embed="rId4">
            <a:extLst>
              <a:ext uri="{28A0092B-C50C-407E-A947-70E740481C1C}">
                <a14:useLocalDpi xmlns:a14="http://schemas.microsoft.com/office/drawing/2010/main" val="0"/>
              </a:ext>
            </a:extLst>
          </a:blip>
          <a:srcRect l="5265" t="31804" r="85403" b="51352"/>
          <a:stretch/>
        </p:blipFill>
        <p:spPr>
          <a:xfrm>
            <a:off x="3518987" y="2498248"/>
            <a:ext cx="2106029" cy="2074024"/>
          </a:xfrm>
          <a:prstGeom prst="rect">
            <a:avLst/>
          </a:prstGeom>
        </p:spPr>
      </p:pic>
      <p:sp>
        <p:nvSpPr>
          <p:cNvPr id="18" name="Content Placeholder 4">
            <a:extLst>
              <a:ext uri="{FF2B5EF4-FFF2-40B4-BE49-F238E27FC236}">
                <a16:creationId xmlns:a16="http://schemas.microsoft.com/office/drawing/2014/main" id="{1B2025BD-9328-282D-D8DE-7D480563E324}"/>
              </a:ext>
            </a:extLst>
          </p:cNvPr>
          <p:cNvSpPr>
            <a:spLocks noGrp="1"/>
          </p:cNvSpPr>
          <p:nvPr>
            <p:ph idx="1"/>
          </p:nvPr>
        </p:nvSpPr>
        <p:spPr>
          <a:xfrm>
            <a:off x="910125" y="3535260"/>
            <a:ext cx="1637428" cy="398878"/>
          </a:xfrm>
          <a:noFill/>
        </p:spPr>
        <p:txBody>
          <a:bodyPr>
            <a:noAutofit/>
          </a:bodyPr>
          <a:lstStyle/>
          <a:p>
            <a:pPr marL="0" indent="0" algn="ctr">
              <a:buNone/>
            </a:pPr>
            <a:r>
              <a:rPr lang="en-US" sz="2000" dirty="0">
                <a:latin typeface="Ubuntu" panose="020B0504030602030204" pitchFamily="34" charset="0"/>
              </a:rPr>
              <a:t>Mindfulness	</a:t>
            </a:r>
          </a:p>
        </p:txBody>
      </p:sp>
      <p:sp>
        <p:nvSpPr>
          <p:cNvPr id="19" name="Content Placeholder 4">
            <a:extLst>
              <a:ext uri="{FF2B5EF4-FFF2-40B4-BE49-F238E27FC236}">
                <a16:creationId xmlns:a16="http://schemas.microsoft.com/office/drawing/2014/main" id="{BF58C6EA-74C5-91C4-BC84-FDEFA14BEEF5}"/>
              </a:ext>
            </a:extLst>
          </p:cNvPr>
          <p:cNvSpPr txBox="1">
            <a:spLocks/>
          </p:cNvSpPr>
          <p:nvPr/>
        </p:nvSpPr>
        <p:spPr>
          <a:xfrm>
            <a:off x="773687" y="6046595"/>
            <a:ext cx="1910305" cy="515719"/>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US" sz="2000" dirty="0">
                <a:solidFill>
                  <a:prstClr val="black"/>
                </a:solidFill>
                <a:latin typeface="Ubuntu" panose="020B0504030602030204" pitchFamily="34" charset="0"/>
              </a:rPr>
              <a:t>Healthy Eating	</a:t>
            </a:r>
          </a:p>
        </p:txBody>
      </p:sp>
      <p:sp>
        <p:nvSpPr>
          <p:cNvPr id="20" name="Content Placeholder 4">
            <a:extLst>
              <a:ext uri="{FF2B5EF4-FFF2-40B4-BE49-F238E27FC236}">
                <a16:creationId xmlns:a16="http://schemas.microsoft.com/office/drawing/2014/main" id="{67DCF98B-3E0B-7B1C-FD7A-58AAFDA1CCBC}"/>
              </a:ext>
            </a:extLst>
          </p:cNvPr>
          <p:cNvSpPr txBox="1">
            <a:spLocks/>
          </p:cNvSpPr>
          <p:nvPr/>
        </p:nvSpPr>
        <p:spPr>
          <a:xfrm>
            <a:off x="6440142" y="6030410"/>
            <a:ext cx="1409833" cy="367459"/>
          </a:xfrm>
          <a:prstGeom prst="rect">
            <a:avLst/>
          </a:prstGeom>
          <a:no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US" sz="2000" dirty="0">
                <a:solidFill>
                  <a:prstClr val="black"/>
                </a:solidFill>
                <a:latin typeface="Ubuntu" panose="020B0504030602030204" pitchFamily="34" charset="0"/>
              </a:rPr>
              <a:t>Sleep</a:t>
            </a:r>
          </a:p>
        </p:txBody>
      </p:sp>
      <p:sp>
        <p:nvSpPr>
          <p:cNvPr id="21" name="Content Placeholder 4">
            <a:extLst>
              <a:ext uri="{FF2B5EF4-FFF2-40B4-BE49-F238E27FC236}">
                <a16:creationId xmlns:a16="http://schemas.microsoft.com/office/drawing/2014/main" id="{4528EA3E-ED59-2C60-C4F9-CFF0249959EC}"/>
              </a:ext>
            </a:extLst>
          </p:cNvPr>
          <p:cNvSpPr txBox="1">
            <a:spLocks/>
          </p:cNvSpPr>
          <p:nvPr/>
        </p:nvSpPr>
        <p:spPr>
          <a:xfrm>
            <a:off x="3443984" y="4572272"/>
            <a:ext cx="2106029" cy="72974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buNone/>
            </a:pPr>
            <a:r>
              <a:rPr lang="en-US" sz="2000" dirty="0">
                <a:solidFill>
                  <a:prstClr val="black"/>
                </a:solidFill>
                <a:latin typeface="Ubuntu" panose="020B0504030602030204" pitchFamily="34" charset="0"/>
              </a:rPr>
              <a:t>Creative </a:t>
            </a:r>
          </a:p>
          <a:p>
            <a:pPr marL="0" indent="0" algn="ctr" defTabSz="685800">
              <a:lnSpc>
                <a:spcPct val="100000"/>
              </a:lnSpc>
              <a:spcBef>
                <a:spcPts val="0"/>
              </a:spcBef>
              <a:buNone/>
            </a:pPr>
            <a:r>
              <a:rPr lang="en-US" sz="2000" dirty="0">
                <a:solidFill>
                  <a:prstClr val="black"/>
                </a:solidFill>
                <a:latin typeface="Ubuntu" panose="020B0504030602030204" pitchFamily="34" charset="0"/>
              </a:rPr>
              <a:t>Self-expression 	</a:t>
            </a:r>
          </a:p>
        </p:txBody>
      </p:sp>
      <p:sp>
        <p:nvSpPr>
          <p:cNvPr id="22" name="Content Placeholder 4">
            <a:extLst>
              <a:ext uri="{FF2B5EF4-FFF2-40B4-BE49-F238E27FC236}">
                <a16:creationId xmlns:a16="http://schemas.microsoft.com/office/drawing/2014/main" id="{759526E9-B006-4678-C54E-723947AEA339}"/>
              </a:ext>
            </a:extLst>
          </p:cNvPr>
          <p:cNvSpPr txBox="1">
            <a:spLocks/>
          </p:cNvSpPr>
          <p:nvPr/>
        </p:nvSpPr>
        <p:spPr>
          <a:xfrm>
            <a:off x="6083618" y="3299260"/>
            <a:ext cx="2087003" cy="510360"/>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US" sz="2000" dirty="0">
                <a:solidFill>
                  <a:prstClr val="black"/>
                </a:solidFill>
                <a:latin typeface="Ubuntu" panose="020B0504030602030204" pitchFamily="34" charset="0"/>
              </a:rPr>
              <a:t>Physical fitness	</a:t>
            </a:r>
          </a:p>
        </p:txBody>
      </p:sp>
    </p:spTree>
    <p:extLst>
      <p:ext uri="{BB962C8B-B14F-4D97-AF65-F5344CB8AC3E}">
        <p14:creationId xmlns:p14="http://schemas.microsoft.com/office/powerpoint/2010/main" val="321993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4D78B-7EDF-2B26-05E3-01696647CD2A}"/>
              </a:ext>
            </a:extLst>
          </p:cNvPr>
          <p:cNvSpPr>
            <a:spLocks noGrp="1"/>
          </p:cNvSpPr>
          <p:nvPr>
            <p:ph sz="half" idx="1"/>
          </p:nvPr>
        </p:nvSpPr>
        <p:spPr>
          <a:xfrm>
            <a:off x="554039" y="1876926"/>
            <a:ext cx="2246311" cy="4337948"/>
          </a:xfrm>
          <a:solidFill>
            <a:srgbClr val="FC6522"/>
          </a:solidFill>
        </p:spPr>
        <p:txBody>
          <a:bodyPr/>
          <a:lstStyle/>
          <a:p>
            <a:pPr algn="ctr">
              <a:lnSpc>
                <a:spcPct val="100000"/>
              </a:lnSpc>
              <a:spcBef>
                <a:spcPts val="0"/>
              </a:spcBef>
            </a:pPr>
            <a:endParaRPr lang="en-US" sz="2800" dirty="0">
              <a:latin typeface="Ubuntu Light" panose="020B0304030602030204" pitchFamily="34" charset="0"/>
            </a:endParaRPr>
          </a:p>
          <a:p>
            <a:pPr algn="ctr">
              <a:lnSpc>
                <a:spcPct val="100000"/>
              </a:lnSpc>
              <a:spcBef>
                <a:spcPts val="0"/>
              </a:spcBef>
            </a:pPr>
            <a:endParaRPr lang="en-US" sz="2800" dirty="0">
              <a:latin typeface="Ubuntu Light" panose="020B0304030602030204" pitchFamily="34" charset="0"/>
            </a:endParaRPr>
          </a:p>
          <a:p>
            <a:pPr algn="ctr">
              <a:lnSpc>
                <a:spcPct val="100000"/>
              </a:lnSpc>
              <a:spcBef>
                <a:spcPts val="0"/>
              </a:spcBef>
            </a:pPr>
            <a:r>
              <a:rPr lang="en-US" sz="2800" dirty="0">
                <a:latin typeface="Ubuntu Light" panose="020B0304030602030204" pitchFamily="34" charset="0"/>
              </a:rPr>
              <a:t>What self-care strategies will you try at home</a:t>
            </a:r>
          </a:p>
        </p:txBody>
      </p:sp>
      <p:sp>
        <p:nvSpPr>
          <p:cNvPr id="10" name="Content Placeholder 9">
            <a:extLst>
              <a:ext uri="{FF2B5EF4-FFF2-40B4-BE49-F238E27FC236}">
                <a16:creationId xmlns:a16="http://schemas.microsoft.com/office/drawing/2014/main" id="{F853DEDB-8AE4-00E8-B476-D74D00CF02CF}"/>
              </a:ext>
            </a:extLst>
          </p:cNvPr>
          <p:cNvSpPr>
            <a:spLocks noGrp="1"/>
          </p:cNvSpPr>
          <p:nvPr>
            <p:ph sz="half" idx="2"/>
          </p:nvPr>
        </p:nvSpPr>
        <p:spPr>
          <a:xfrm>
            <a:off x="3105151" y="1748957"/>
            <a:ext cx="5715000" cy="4593887"/>
          </a:xfrm>
        </p:spPr>
        <p:txBody>
          <a:bodyPr/>
          <a:lstStyle/>
          <a:p>
            <a:pPr marL="457200" indent="-457200" defTabSz="685800">
              <a:buFont typeface="Wingdings" panose="05000000000000000000" pitchFamily="2" charset="2"/>
              <a:buChar char="§"/>
            </a:pPr>
            <a:r>
              <a:rPr lang="en-US" sz="2800" dirty="0">
                <a:solidFill>
                  <a:prstClr val="black"/>
                </a:solidFill>
                <a:latin typeface="Calibri" panose="020F0502020204030204"/>
              </a:rPr>
              <a:t>What self care strategies are resonating with you? Is there something new you would like to try?</a:t>
            </a:r>
          </a:p>
          <a:p>
            <a:pPr marL="457200" indent="-457200" defTabSz="685800">
              <a:buFont typeface="Wingdings" panose="05000000000000000000" pitchFamily="2" charset="2"/>
              <a:buChar char="§"/>
            </a:pPr>
            <a:r>
              <a:rPr lang="en-US" sz="2800" dirty="0">
                <a:solidFill>
                  <a:prstClr val="black"/>
                </a:solidFill>
                <a:latin typeface="Calibri" panose="020F0502020204030204"/>
              </a:rPr>
              <a:t>Select 1 strategy to try the next month that will be a specific self care strategy JUST FOR YOU and fill out the Commitment Cards</a:t>
            </a:r>
          </a:p>
        </p:txBody>
      </p:sp>
      <p:grpSp>
        <p:nvGrpSpPr>
          <p:cNvPr id="2" name="Group 1">
            <a:extLst>
              <a:ext uri="{FF2B5EF4-FFF2-40B4-BE49-F238E27FC236}">
                <a16:creationId xmlns:a16="http://schemas.microsoft.com/office/drawing/2014/main" id="{E9C047E8-E367-AC61-4881-3AFB0D224F36}"/>
              </a:ext>
            </a:extLst>
          </p:cNvPr>
          <p:cNvGrpSpPr/>
          <p:nvPr/>
        </p:nvGrpSpPr>
        <p:grpSpPr>
          <a:xfrm>
            <a:off x="3390901" y="5619750"/>
            <a:ext cx="5143500" cy="1038389"/>
            <a:chOff x="599606" y="1053059"/>
            <a:chExt cx="10754195" cy="2375941"/>
          </a:xfrm>
        </p:grpSpPr>
        <p:pic>
          <p:nvPicPr>
            <p:cNvPr id="4" name="Picture 3" descr="A screenshot of a computer&#10;&#10;Description automatically generated">
              <a:extLst>
                <a:ext uri="{FF2B5EF4-FFF2-40B4-BE49-F238E27FC236}">
                  <a16:creationId xmlns:a16="http://schemas.microsoft.com/office/drawing/2014/main" id="{A5665D72-CE5C-B4F7-DD9E-0F7AAA55A437}"/>
                </a:ext>
              </a:extLst>
            </p:cNvPr>
            <p:cNvPicPr>
              <a:picLocks noChangeAspect="1"/>
            </p:cNvPicPr>
            <p:nvPr/>
          </p:nvPicPr>
          <p:blipFill rotWithShape="1">
            <a:blip r:embed="rId3">
              <a:extLst>
                <a:ext uri="{28A0092B-C50C-407E-A947-70E740481C1C}">
                  <a14:useLocalDpi xmlns:a14="http://schemas.microsoft.com/office/drawing/2010/main" val="0"/>
                </a:ext>
              </a:extLst>
            </a:blip>
            <a:srcRect l="22132" t="28728" r="61762" b="48962"/>
            <a:stretch/>
          </p:blipFill>
          <p:spPr>
            <a:xfrm>
              <a:off x="2698230" y="1648918"/>
              <a:ext cx="1963711" cy="148402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9070CFE6-C371-C96A-F2A3-6CA377812B68}"/>
                </a:ext>
              </a:extLst>
            </p:cNvPr>
            <p:cNvPicPr>
              <a:picLocks noChangeAspect="1"/>
            </p:cNvPicPr>
            <p:nvPr/>
          </p:nvPicPr>
          <p:blipFill rotWithShape="1">
            <a:blip r:embed="rId3">
              <a:extLst>
                <a:ext uri="{28A0092B-C50C-407E-A947-70E740481C1C}">
                  <a14:useLocalDpi xmlns:a14="http://schemas.microsoft.com/office/drawing/2010/main" val="0"/>
                </a:ext>
              </a:extLst>
            </a:blip>
            <a:srcRect l="4917" t="30169" r="81435" b="51352"/>
            <a:stretch/>
          </p:blipFill>
          <p:spPr>
            <a:xfrm>
              <a:off x="599606" y="1798820"/>
              <a:ext cx="1663909" cy="122919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A7E4347D-374F-7088-62FF-B8B725654213}"/>
                </a:ext>
              </a:extLst>
            </p:cNvPr>
            <p:cNvPicPr>
              <a:picLocks noChangeAspect="1"/>
            </p:cNvPicPr>
            <p:nvPr/>
          </p:nvPicPr>
          <p:blipFill rotWithShape="1">
            <a:blip r:embed="rId3">
              <a:extLst>
                <a:ext uri="{28A0092B-C50C-407E-A947-70E740481C1C}">
                  <a14:useLocalDpi xmlns:a14="http://schemas.microsoft.com/office/drawing/2010/main" val="0"/>
                </a:ext>
              </a:extLst>
            </a:blip>
            <a:srcRect l="41803" t="27915" r="42091" b="45944"/>
            <a:stretch/>
          </p:blipFill>
          <p:spPr>
            <a:xfrm>
              <a:off x="5096656" y="1648918"/>
              <a:ext cx="1963711" cy="173886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1B3E5BF-06D5-E186-88EE-FF37609851BD}"/>
                </a:ext>
              </a:extLst>
            </p:cNvPr>
            <p:cNvPicPr>
              <a:picLocks noChangeAspect="1"/>
            </p:cNvPicPr>
            <p:nvPr/>
          </p:nvPicPr>
          <p:blipFill rotWithShape="1">
            <a:blip r:embed="rId3">
              <a:extLst>
                <a:ext uri="{28A0092B-C50C-407E-A947-70E740481C1C}">
                  <a14:useLocalDpi xmlns:a14="http://schemas.microsoft.com/office/drawing/2010/main" val="0"/>
                </a:ext>
              </a:extLst>
            </a:blip>
            <a:srcRect l="61762" t="18957" r="23894" b="45324"/>
            <a:stretch/>
          </p:blipFill>
          <p:spPr>
            <a:xfrm>
              <a:off x="7530061" y="1053059"/>
              <a:ext cx="1748850" cy="237594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37B9CF1-640E-E310-7CFC-72390EFFF8B8}"/>
                </a:ext>
              </a:extLst>
            </p:cNvPr>
            <p:cNvPicPr>
              <a:picLocks noChangeAspect="1"/>
            </p:cNvPicPr>
            <p:nvPr/>
          </p:nvPicPr>
          <p:blipFill rotWithShape="1">
            <a:blip r:embed="rId3">
              <a:extLst>
                <a:ext uri="{28A0092B-C50C-407E-A947-70E740481C1C}">
                  <a14:useLocalDpi xmlns:a14="http://schemas.microsoft.com/office/drawing/2010/main" val="0"/>
                </a:ext>
              </a:extLst>
            </a:blip>
            <a:srcRect l="79959" t="18957" r="6875" b="49550"/>
            <a:stretch/>
          </p:blipFill>
          <p:spPr>
            <a:xfrm>
              <a:off x="9748605" y="1053059"/>
              <a:ext cx="1605196" cy="2094875"/>
            </a:xfrm>
            <a:prstGeom prst="rect">
              <a:avLst/>
            </a:prstGeom>
          </p:spPr>
        </p:pic>
      </p:grpSp>
      <p:sp>
        <p:nvSpPr>
          <p:cNvPr id="11" name="Title 1">
            <a:extLst>
              <a:ext uri="{FF2B5EF4-FFF2-40B4-BE49-F238E27FC236}">
                <a16:creationId xmlns:a16="http://schemas.microsoft.com/office/drawing/2014/main" id="{136770AB-53DA-0AC8-8D41-1151C9060F22}"/>
              </a:ext>
            </a:extLst>
          </p:cNvPr>
          <p:cNvSpPr>
            <a:spLocks noGrp="1"/>
          </p:cNvSpPr>
          <p:nvPr>
            <p:ph type="title"/>
          </p:nvPr>
        </p:nvSpPr>
        <p:spPr>
          <a:xfrm>
            <a:off x="549793" y="319095"/>
            <a:ext cx="7127357" cy="729748"/>
          </a:xfrm>
        </p:spPr>
        <p:txBody>
          <a:bodyPr>
            <a:normAutofit/>
          </a:bodyPr>
          <a:lstStyle/>
          <a:p>
            <a:r>
              <a:rPr lang="en-US" sz="3600" dirty="0">
                <a:latin typeface="Ubuntu Light" panose="020B0304030602030204" pitchFamily="34" charset="0"/>
              </a:rPr>
              <a:t>Individual Reflection</a:t>
            </a:r>
          </a:p>
        </p:txBody>
      </p:sp>
    </p:spTree>
    <p:extLst>
      <p:ext uri="{BB962C8B-B14F-4D97-AF65-F5344CB8AC3E}">
        <p14:creationId xmlns:p14="http://schemas.microsoft.com/office/powerpoint/2010/main" val="275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1FE5-06CD-9EA7-E9BA-D17A59A0F362}"/>
              </a:ext>
            </a:extLst>
          </p:cNvPr>
          <p:cNvSpPr>
            <a:spLocks noGrp="1"/>
          </p:cNvSpPr>
          <p:nvPr>
            <p:ph type="title"/>
          </p:nvPr>
        </p:nvSpPr>
        <p:spPr/>
        <p:txBody>
          <a:bodyPr/>
          <a:lstStyle/>
          <a:p>
            <a:r>
              <a:rPr lang="en-US" dirty="0"/>
              <a:t>Questions</a:t>
            </a:r>
          </a:p>
        </p:txBody>
      </p:sp>
      <p:pic>
        <p:nvPicPr>
          <p:cNvPr id="7" name="Content Placeholder 6" descr="A black background with a black square&#10;&#10;Description automatically generated">
            <a:extLst>
              <a:ext uri="{FF2B5EF4-FFF2-40B4-BE49-F238E27FC236}">
                <a16:creationId xmlns:a16="http://schemas.microsoft.com/office/drawing/2014/main" id="{A583D28A-52DD-F130-A9C2-046444CF2E0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0335" r="6550" b="15135"/>
          <a:stretch/>
        </p:blipFill>
        <p:spPr>
          <a:xfrm>
            <a:off x="2571750" y="2004888"/>
            <a:ext cx="4000499" cy="4084787"/>
          </a:xfrm>
        </p:spPr>
      </p:pic>
    </p:spTree>
    <p:extLst>
      <p:ext uri="{BB962C8B-B14F-4D97-AF65-F5344CB8AC3E}">
        <p14:creationId xmlns:p14="http://schemas.microsoft.com/office/powerpoint/2010/main" val="28138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549793" y="486940"/>
            <a:ext cx="7127357" cy="729748"/>
          </a:xfrm>
        </p:spPr>
        <p:txBody>
          <a:bodyPr>
            <a:normAutofit/>
          </a:bodyPr>
          <a:lstStyle/>
          <a:p>
            <a:r>
              <a:rPr lang="en-US" sz="3600" dirty="0">
                <a:latin typeface="Ubuntu Light" panose="020B0304030602030204" pitchFamily="34" charset="0"/>
              </a:rPr>
              <a:t>Closing</a:t>
            </a: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sp>
        <p:nvSpPr>
          <p:cNvPr id="5" name="Content Placeholder 2">
            <a:extLst>
              <a:ext uri="{FF2B5EF4-FFF2-40B4-BE49-F238E27FC236}">
                <a16:creationId xmlns:a16="http://schemas.microsoft.com/office/drawing/2014/main" id="{BFF1F029-0669-3183-0B68-F6549D6345E3}"/>
              </a:ext>
            </a:extLst>
          </p:cNvPr>
          <p:cNvSpPr txBox="1">
            <a:spLocks/>
          </p:cNvSpPr>
          <p:nvPr/>
        </p:nvSpPr>
        <p:spPr>
          <a:xfrm>
            <a:off x="549793" y="1906216"/>
            <a:ext cx="2803007" cy="4464844"/>
          </a:xfrm>
          <a:prstGeom prst="rect">
            <a:avLst/>
          </a:prstGeom>
          <a:solidFill>
            <a:schemeClr val="bg1">
              <a:lumMod val="75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latin typeface="+mj-lt"/>
            </a:endParaRPr>
          </a:p>
          <a:p>
            <a:pPr marL="0" indent="0" algn="ctr">
              <a:buNone/>
            </a:pPr>
            <a:endParaRPr lang="en-US" sz="3200" dirty="0">
              <a:latin typeface="+mj-lt"/>
            </a:endParaRPr>
          </a:p>
          <a:p>
            <a:pPr marL="0" indent="0" algn="ctr">
              <a:buNone/>
            </a:pPr>
            <a:endParaRPr lang="en-US" sz="3600" dirty="0">
              <a:latin typeface="+mj-lt"/>
            </a:endParaRPr>
          </a:p>
          <a:p>
            <a:pPr marL="0" indent="0" algn="ctr">
              <a:buNone/>
            </a:pPr>
            <a:r>
              <a:rPr lang="en-US" sz="3600" dirty="0">
                <a:latin typeface="+mj-lt"/>
              </a:rPr>
              <a:t>Gratitude</a:t>
            </a:r>
          </a:p>
          <a:p>
            <a:pPr marL="0" indent="0" algn="ctr">
              <a:buNone/>
            </a:pPr>
            <a:r>
              <a:rPr lang="en-US" sz="3600" dirty="0">
                <a:latin typeface="+mj-lt"/>
              </a:rPr>
              <a:t>Share</a:t>
            </a:r>
          </a:p>
        </p:txBody>
      </p:sp>
      <p:pic>
        <p:nvPicPr>
          <p:cNvPr id="3" name="Content Placeholder 5" descr="A dandelion flower with seeds flying&#10;&#10;Description automatically generated with low confidence">
            <a:extLst>
              <a:ext uri="{FF2B5EF4-FFF2-40B4-BE49-F238E27FC236}">
                <a16:creationId xmlns:a16="http://schemas.microsoft.com/office/drawing/2014/main" id="{AEE0A8E4-CD5A-6F68-4DCD-5D20A8D48335}"/>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4690" r="10739"/>
          <a:stretch/>
        </p:blipFill>
        <p:spPr>
          <a:xfrm>
            <a:off x="3768148" y="1906216"/>
            <a:ext cx="4994861" cy="4464844"/>
          </a:xfrm>
          <a:prstGeom prst="rect">
            <a:avLst/>
          </a:prstGeom>
        </p:spPr>
      </p:pic>
    </p:spTree>
    <p:extLst>
      <p:ext uri="{BB962C8B-B14F-4D97-AF65-F5344CB8AC3E}">
        <p14:creationId xmlns:p14="http://schemas.microsoft.com/office/powerpoint/2010/main" val="21213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3583EEF-C490-8276-CD65-38ABD53810FA}"/>
              </a:ext>
            </a:extLst>
          </p:cNvPr>
          <p:cNvSpPr>
            <a:spLocks noGrp="1"/>
          </p:cNvSpPr>
          <p:nvPr>
            <p:ph type="title"/>
          </p:nvPr>
        </p:nvSpPr>
        <p:spPr>
          <a:solidFill>
            <a:srgbClr val="F4302A"/>
          </a:solidFill>
        </p:spPr>
        <p:txBody>
          <a:bodyPr/>
          <a:lstStyle/>
          <a:p>
            <a:r>
              <a:rPr lang="en-US" dirty="0"/>
              <a:t>Deep Breathing Practice</a:t>
            </a:r>
          </a:p>
        </p:txBody>
      </p:sp>
      <p:pic>
        <p:nvPicPr>
          <p:cNvPr id="8" name="Content Placeholder 7" descr="A black background with a black square&#10;&#10;Description automatically generated">
            <a:extLst>
              <a:ext uri="{FF2B5EF4-FFF2-40B4-BE49-F238E27FC236}">
                <a16:creationId xmlns:a16="http://schemas.microsoft.com/office/drawing/2014/main" id="{0006947D-7339-6AB3-2119-D5CA85B762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204" r="11451" b="12417"/>
          <a:stretch/>
        </p:blipFill>
        <p:spPr>
          <a:xfrm>
            <a:off x="1002864" y="4115307"/>
            <a:ext cx="1919741" cy="2119046"/>
          </a:xfrm>
        </p:spPr>
      </p:pic>
      <p:sp>
        <p:nvSpPr>
          <p:cNvPr id="11" name="Text Placeholder 10">
            <a:extLst>
              <a:ext uri="{FF2B5EF4-FFF2-40B4-BE49-F238E27FC236}">
                <a16:creationId xmlns:a16="http://schemas.microsoft.com/office/drawing/2014/main" id="{662EABA3-3839-FF07-7B4F-ABE0054F2EF2}"/>
              </a:ext>
            </a:extLst>
          </p:cNvPr>
          <p:cNvSpPr>
            <a:spLocks noGrp="1"/>
          </p:cNvSpPr>
          <p:nvPr>
            <p:ph type="body" sz="half" idx="4294967295"/>
          </p:nvPr>
        </p:nvSpPr>
        <p:spPr>
          <a:xfrm>
            <a:off x="3354391" y="2438048"/>
            <a:ext cx="5351240" cy="2879057"/>
          </a:xfrm>
        </p:spPr>
        <p:txBody>
          <a:bodyPr/>
          <a:lstStyle/>
          <a:p>
            <a:pPr marL="457200" indent="-457200">
              <a:buFont typeface="Wingdings" panose="05000000000000000000" pitchFamily="2" charset="2"/>
              <a:buChar char="§"/>
            </a:pPr>
            <a:r>
              <a:rPr lang="en-US" sz="2800" dirty="0"/>
              <a:t>Breath in:  1….. 2….. 3…..</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Hold: 1….. 2….. 3…..</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Breath out: 1…. 2…. 3…. 4…..</a:t>
            </a:r>
          </a:p>
        </p:txBody>
      </p:sp>
      <p:pic>
        <p:nvPicPr>
          <p:cNvPr id="10" name="Picture 9" descr="A black background with a black square&#10;&#10;Description automatically generated">
            <a:extLst>
              <a:ext uri="{FF2B5EF4-FFF2-40B4-BE49-F238E27FC236}">
                <a16:creationId xmlns:a16="http://schemas.microsoft.com/office/drawing/2014/main" id="{1B49B533-6D1D-ACC8-709C-8134B94E96CC}"/>
              </a:ext>
            </a:extLst>
          </p:cNvPr>
          <p:cNvPicPr>
            <a:picLocks noChangeAspect="1"/>
          </p:cNvPicPr>
          <p:nvPr/>
        </p:nvPicPr>
        <p:blipFill rotWithShape="1">
          <a:blip r:embed="rId4">
            <a:extLst>
              <a:ext uri="{28A0092B-C50C-407E-A947-70E740481C1C}">
                <a14:useLocalDpi xmlns:a14="http://schemas.microsoft.com/office/drawing/2010/main" val="0"/>
              </a:ext>
            </a:extLst>
          </a:blip>
          <a:srcRect l="8829" r="10565" b="13630"/>
          <a:stretch/>
        </p:blipFill>
        <p:spPr>
          <a:xfrm>
            <a:off x="1002864" y="1820561"/>
            <a:ext cx="1919741" cy="2057016"/>
          </a:xfrm>
          <a:prstGeom prst="rect">
            <a:avLst/>
          </a:prstGeom>
        </p:spPr>
      </p:pic>
    </p:spTree>
    <p:extLst>
      <p:ext uri="{BB962C8B-B14F-4D97-AF65-F5344CB8AC3E}">
        <p14:creationId xmlns:p14="http://schemas.microsoft.com/office/powerpoint/2010/main" val="229088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3A1A-DE42-2B54-6536-5DE94CE48C6A}"/>
              </a:ext>
            </a:extLst>
          </p:cNvPr>
          <p:cNvSpPr>
            <a:spLocks noGrp="1"/>
          </p:cNvSpPr>
          <p:nvPr>
            <p:ph type="title"/>
          </p:nvPr>
        </p:nvSpPr>
        <p:spPr>
          <a:solidFill>
            <a:srgbClr val="F4302A"/>
          </a:solidFill>
        </p:spPr>
        <p:txBody>
          <a:bodyPr/>
          <a:lstStyle/>
          <a:p>
            <a:r>
              <a:rPr lang="en-US" dirty="0"/>
              <a:t>Thank you! </a:t>
            </a:r>
          </a:p>
        </p:txBody>
      </p:sp>
      <p:sp>
        <p:nvSpPr>
          <p:cNvPr id="3" name="Content Placeholder 2">
            <a:extLst>
              <a:ext uri="{FF2B5EF4-FFF2-40B4-BE49-F238E27FC236}">
                <a16:creationId xmlns:a16="http://schemas.microsoft.com/office/drawing/2014/main" id="{AF3BFFC9-E464-F421-DB6C-5678C1B86035}"/>
              </a:ext>
            </a:extLst>
          </p:cNvPr>
          <p:cNvSpPr>
            <a:spLocks noGrp="1"/>
          </p:cNvSpPr>
          <p:nvPr>
            <p:ph sz="half" idx="1"/>
          </p:nvPr>
        </p:nvSpPr>
        <p:spPr>
          <a:xfrm>
            <a:off x="811411" y="1741289"/>
            <a:ext cx="3303389" cy="2240161"/>
          </a:xfrm>
        </p:spPr>
        <p:txBody>
          <a:bodyPr/>
          <a:lstStyle/>
          <a:p>
            <a:r>
              <a:rPr lang="en-US" b="1" dirty="0"/>
              <a:t>SO Program Team</a:t>
            </a:r>
          </a:p>
          <a:p>
            <a:r>
              <a:rPr lang="en-US" dirty="0"/>
              <a:t>Contact Us:</a:t>
            </a:r>
          </a:p>
          <a:p>
            <a:r>
              <a:rPr lang="en-US" dirty="0"/>
              <a:t>Name:</a:t>
            </a:r>
          </a:p>
          <a:p>
            <a:r>
              <a:rPr lang="en-US" dirty="0"/>
              <a:t>Tel:</a:t>
            </a:r>
          </a:p>
          <a:p>
            <a:r>
              <a:rPr lang="en-US" dirty="0"/>
              <a:t>Email:</a:t>
            </a:r>
          </a:p>
        </p:txBody>
      </p:sp>
      <p:sp>
        <p:nvSpPr>
          <p:cNvPr id="6" name="Content Placeholder 2">
            <a:extLst>
              <a:ext uri="{FF2B5EF4-FFF2-40B4-BE49-F238E27FC236}">
                <a16:creationId xmlns:a16="http://schemas.microsoft.com/office/drawing/2014/main" id="{EB0E3733-4694-8441-8977-0D5F9D85A11F}"/>
              </a:ext>
            </a:extLst>
          </p:cNvPr>
          <p:cNvSpPr txBox="1">
            <a:spLocks/>
          </p:cNvSpPr>
          <p:nvPr/>
        </p:nvSpPr>
        <p:spPr bwMode="auto">
          <a:xfrm>
            <a:off x="4572000" y="1741289"/>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Other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
        <p:nvSpPr>
          <p:cNvPr id="7" name="Content Placeholder 2">
            <a:extLst>
              <a:ext uri="{FF2B5EF4-FFF2-40B4-BE49-F238E27FC236}">
                <a16:creationId xmlns:a16="http://schemas.microsoft.com/office/drawing/2014/main" id="{6580206F-593D-F3F5-6F2B-95D36D4B30CD}"/>
              </a:ext>
            </a:extLst>
          </p:cNvPr>
          <p:cNvSpPr txBox="1">
            <a:spLocks/>
          </p:cNvSpPr>
          <p:nvPr/>
        </p:nvSpPr>
        <p:spPr bwMode="auto">
          <a:xfrm>
            <a:off x="811411" y="428922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Other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
        <p:nvSpPr>
          <p:cNvPr id="8" name="Content Placeholder 2">
            <a:extLst>
              <a:ext uri="{FF2B5EF4-FFF2-40B4-BE49-F238E27FC236}">
                <a16:creationId xmlns:a16="http://schemas.microsoft.com/office/drawing/2014/main" id="{A4136D2D-ACA3-8EAF-CF13-4ED142696C3C}"/>
              </a:ext>
            </a:extLst>
          </p:cNvPr>
          <p:cNvSpPr txBox="1">
            <a:spLocks/>
          </p:cNvSpPr>
          <p:nvPr/>
        </p:nvSpPr>
        <p:spPr bwMode="auto">
          <a:xfrm>
            <a:off x="4572000" y="425112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Other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Tree>
    <p:extLst>
      <p:ext uri="{BB962C8B-B14F-4D97-AF65-F5344CB8AC3E}">
        <p14:creationId xmlns:p14="http://schemas.microsoft.com/office/powerpoint/2010/main" val="31188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6CFD-D24B-26BE-2807-B60EB3940F78}"/>
              </a:ext>
            </a:extLst>
          </p:cNvPr>
          <p:cNvSpPr>
            <a:spLocks noGrp="1"/>
          </p:cNvSpPr>
          <p:nvPr>
            <p:ph type="title"/>
          </p:nvPr>
        </p:nvSpPr>
        <p:spPr>
          <a:solidFill>
            <a:srgbClr val="F4302A"/>
          </a:solidFill>
        </p:spPr>
        <p:txBody>
          <a:bodyPr/>
          <a:lstStyle/>
          <a:p>
            <a:r>
              <a:rPr lang="en-US" dirty="0"/>
              <a:t>Introductions</a:t>
            </a:r>
          </a:p>
        </p:txBody>
      </p:sp>
      <p:pic>
        <p:nvPicPr>
          <p:cNvPr id="6" name="Content Placeholder 5" descr="A black background with a black square&#10;&#10;Description automatically generated">
            <a:extLst>
              <a:ext uri="{FF2B5EF4-FFF2-40B4-BE49-F238E27FC236}">
                <a16:creationId xmlns:a16="http://schemas.microsoft.com/office/drawing/2014/main" id="{A6C01FCD-FBDB-E9ED-9257-A35DC4B7CD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509" r="12115" b="16586"/>
          <a:stretch/>
        </p:blipFill>
        <p:spPr>
          <a:xfrm>
            <a:off x="2195705" y="1412777"/>
            <a:ext cx="4752589" cy="5058037"/>
          </a:xfrm>
        </p:spPr>
      </p:pic>
    </p:spTree>
    <p:extLst>
      <p:ext uri="{BB962C8B-B14F-4D97-AF65-F5344CB8AC3E}">
        <p14:creationId xmlns:p14="http://schemas.microsoft.com/office/powerpoint/2010/main" val="336870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973C-EC60-458F-3704-70DCB38DCB4D}"/>
              </a:ext>
            </a:extLst>
          </p:cNvPr>
          <p:cNvSpPr>
            <a:spLocks noGrp="1"/>
          </p:cNvSpPr>
          <p:nvPr>
            <p:ph type="title"/>
          </p:nvPr>
        </p:nvSpPr>
        <p:spPr>
          <a:xfrm>
            <a:off x="544513" y="366713"/>
            <a:ext cx="7051823" cy="1046064"/>
          </a:xfrm>
        </p:spPr>
        <p:txBody>
          <a:bodyPr wrap="square" anchor="ctr">
            <a:normAutofit/>
          </a:bodyPr>
          <a:lstStyle/>
          <a:p>
            <a:r>
              <a:rPr lang="en-US" dirty="0"/>
              <a:t>Overview of the Forum</a:t>
            </a:r>
          </a:p>
        </p:txBody>
      </p:sp>
      <p:pic>
        <p:nvPicPr>
          <p:cNvPr id="4" name="Picture 3" descr="Dandelion seeds flying in the air&#10;&#10;Description automatically generated with medium confidence">
            <a:extLst>
              <a:ext uri="{FF2B5EF4-FFF2-40B4-BE49-F238E27FC236}">
                <a16:creationId xmlns:a16="http://schemas.microsoft.com/office/drawing/2014/main" id="{2BFB24FE-D26F-3162-1143-B3834F02C727}"/>
              </a:ext>
            </a:extLst>
          </p:cNvPr>
          <p:cNvPicPr>
            <a:picLocks noChangeAspect="1"/>
          </p:cNvPicPr>
          <p:nvPr/>
        </p:nvPicPr>
        <p:blipFill rotWithShape="1">
          <a:blip r:embed="rId3">
            <a:extLst>
              <a:ext uri="{28A0092B-C50C-407E-A947-70E740481C1C}">
                <a14:useLocalDpi xmlns:a14="http://schemas.microsoft.com/office/drawing/2010/main" val="0"/>
              </a:ext>
            </a:extLst>
          </a:blip>
          <a:srcRect l="1013" r="40646" b="-2"/>
          <a:stretch/>
        </p:blipFill>
        <p:spPr>
          <a:xfrm>
            <a:off x="544711" y="1741289"/>
            <a:ext cx="3902273" cy="4464844"/>
          </a:xfrm>
          <a:prstGeom prst="rect">
            <a:avLst/>
          </a:prstGeom>
          <a:noFill/>
        </p:spPr>
      </p:pic>
      <p:sp>
        <p:nvSpPr>
          <p:cNvPr id="3" name="Content Placeholder 2">
            <a:extLst>
              <a:ext uri="{FF2B5EF4-FFF2-40B4-BE49-F238E27FC236}">
                <a16:creationId xmlns:a16="http://schemas.microsoft.com/office/drawing/2014/main" id="{18344C2E-1B33-A63C-83C2-B45F7D04652D}"/>
              </a:ext>
            </a:extLst>
          </p:cNvPr>
          <p:cNvSpPr>
            <a:spLocks noGrp="1"/>
          </p:cNvSpPr>
          <p:nvPr>
            <p:ph sz="half" idx="2"/>
          </p:nvPr>
        </p:nvSpPr>
        <p:spPr>
          <a:xfrm>
            <a:off x="4554141" y="1741289"/>
            <a:ext cx="3902273" cy="4464844"/>
          </a:xfrm>
        </p:spPr>
        <p:txBody>
          <a:bodyPr wrap="square" anchor="t">
            <a:normAutofit/>
          </a:bodyPr>
          <a:lstStyle/>
          <a:p>
            <a:pPr marL="457200" indent="-457200">
              <a:buFont typeface="+mj-lt"/>
              <a:buAutoNum type="arabicPeriod"/>
            </a:pPr>
            <a:r>
              <a:rPr lang="en-US" sz="2400" dirty="0"/>
              <a:t>Understanding stress and wellbeing</a:t>
            </a:r>
          </a:p>
          <a:p>
            <a:pPr marL="457200" indent="-457200">
              <a:buFont typeface="+mj-lt"/>
              <a:buAutoNum type="arabicPeriod"/>
            </a:pPr>
            <a:endParaRPr lang="en-US" sz="2400" dirty="0"/>
          </a:p>
          <a:p>
            <a:pPr marL="457200" indent="-457200">
              <a:buFont typeface="+mj-lt"/>
              <a:buAutoNum type="arabicPeriod"/>
            </a:pPr>
            <a:r>
              <a:rPr lang="en-US" sz="2400" dirty="0"/>
              <a:t>Strategies for managing stress and regulating emotions</a:t>
            </a:r>
          </a:p>
          <a:p>
            <a:pPr marL="457200" indent="-457200">
              <a:buFont typeface="+mj-lt"/>
              <a:buAutoNum type="arabicPeriod"/>
            </a:pPr>
            <a:endParaRPr lang="en-US" sz="2400" dirty="0"/>
          </a:p>
          <a:p>
            <a:pPr marL="457200" indent="-457200">
              <a:buFont typeface="+mj-lt"/>
              <a:buAutoNum type="arabicPeriod"/>
            </a:pPr>
            <a:r>
              <a:rPr lang="en-US" sz="2400" dirty="0"/>
              <a:t>Action planning for a regular self-care routine</a:t>
            </a:r>
          </a:p>
        </p:txBody>
      </p:sp>
    </p:spTree>
    <p:extLst>
      <p:ext uri="{BB962C8B-B14F-4D97-AF65-F5344CB8AC3E}">
        <p14:creationId xmlns:p14="http://schemas.microsoft.com/office/powerpoint/2010/main" val="155034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D60CE-6171-57B1-F8A5-95C32F60BE76}"/>
              </a:ext>
            </a:extLst>
          </p:cNvPr>
          <p:cNvSpPr>
            <a:spLocks noGrp="1"/>
          </p:cNvSpPr>
          <p:nvPr>
            <p:ph sz="half" idx="1"/>
          </p:nvPr>
        </p:nvSpPr>
        <p:spPr>
          <a:xfrm>
            <a:off x="544513" y="1741289"/>
            <a:ext cx="2751382" cy="4464844"/>
          </a:xfrm>
          <a:solidFill>
            <a:srgbClr val="F4332D"/>
          </a:solidFill>
        </p:spPr>
        <p:txBody>
          <a:bodyPr/>
          <a:lstStyle/>
          <a:p>
            <a:endParaRPr lang="en-US" sz="2000" dirty="0">
              <a:latin typeface="+mj-lt"/>
            </a:endParaRPr>
          </a:p>
          <a:p>
            <a:pPr algn="ctr"/>
            <a:endParaRPr lang="en-US" sz="3200" dirty="0">
              <a:latin typeface="+mj-lt"/>
            </a:endParaRPr>
          </a:p>
          <a:p>
            <a:pPr algn="ctr"/>
            <a:r>
              <a:rPr lang="en-US" sz="3200" dirty="0">
                <a:latin typeface="+mj-lt"/>
              </a:rPr>
              <a:t>About </a:t>
            </a:r>
          </a:p>
          <a:p>
            <a:pPr algn="ctr"/>
            <a:r>
              <a:rPr lang="en-US" sz="3200" dirty="0">
                <a:latin typeface="+mj-lt"/>
              </a:rPr>
              <a:t>Family Health Forums</a:t>
            </a:r>
          </a:p>
        </p:txBody>
      </p:sp>
      <p:sp>
        <p:nvSpPr>
          <p:cNvPr id="4" name="Content Placeholder 3">
            <a:extLst>
              <a:ext uri="{FF2B5EF4-FFF2-40B4-BE49-F238E27FC236}">
                <a16:creationId xmlns:a16="http://schemas.microsoft.com/office/drawing/2014/main" id="{EA714007-6EE6-A18F-7567-97BAD88521CB}"/>
              </a:ext>
            </a:extLst>
          </p:cNvPr>
          <p:cNvSpPr>
            <a:spLocks noGrp="1"/>
          </p:cNvSpPr>
          <p:nvPr>
            <p:ph sz="half" idx="2"/>
          </p:nvPr>
        </p:nvSpPr>
        <p:spPr>
          <a:xfrm>
            <a:off x="3827721" y="1741289"/>
            <a:ext cx="4628694" cy="4464844"/>
          </a:xfrm>
        </p:spPr>
        <p:txBody>
          <a:bodyPr/>
          <a:lstStyle/>
          <a:p>
            <a:pPr marL="0" indent="0">
              <a:lnSpc>
                <a:spcPct val="100000"/>
              </a:lnSpc>
              <a:spcBef>
                <a:spcPts val="0"/>
              </a:spcBef>
              <a:buNone/>
            </a:pPr>
            <a:r>
              <a:rPr lang="en-US" sz="2400" b="1" dirty="0"/>
              <a:t>FHFs are spaces for:</a:t>
            </a:r>
          </a:p>
          <a:p>
            <a:pPr marL="342900" indent="-342900">
              <a:lnSpc>
                <a:spcPct val="100000"/>
              </a:lnSpc>
              <a:spcBef>
                <a:spcPts val="0"/>
              </a:spcBef>
              <a:buFont typeface="Wingdings" panose="05000000000000000000" pitchFamily="2" charset="2"/>
              <a:buChar char="§"/>
            </a:pPr>
            <a:r>
              <a:rPr lang="en-US" sz="2400" dirty="0"/>
              <a:t>Connection with other families</a:t>
            </a:r>
          </a:p>
          <a:p>
            <a:pPr marL="342900" indent="-342900">
              <a:lnSpc>
                <a:spcPct val="100000"/>
              </a:lnSpc>
              <a:spcBef>
                <a:spcPts val="0"/>
              </a:spcBef>
              <a:buFont typeface="Wingdings" panose="05000000000000000000" pitchFamily="2" charset="2"/>
              <a:buChar char="§"/>
            </a:pPr>
            <a:r>
              <a:rPr lang="en-US" sz="2400" dirty="0"/>
              <a:t>Connection with service providers</a:t>
            </a:r>
          </a:p>
          <a:p>
            <a:pPr marL="0" indent="0">
              <a:lnSpc>
                <a:spcPct val="100000"/>
              </a:lnSpc>
              <a:spcBef>
                <a:spcPts val="0"/>
              </a:spcBef>
              <a:buNone/>
            </a:pPr>
            <a:endParaRPr lang="en-US" sz="2400" dirty="0"/>
          </a:p>
          <a:p>
            <a:pPr marL="0" indent="0">
              <a:lnSpc>
                <a:spcPct val="100000"/>
              </a:lnSpc>
              <a:spcBef>
                <a:spcPts val="0"/>
              </a:spcBef>
              <a:buNone/>
            </a:pPr>
            <a:r>
              <a:rPr lang="en-US" sz="2400" b="1" dirty="0"/>
              <a:t>Our ways of working:</a:t>
            </a:r>
          </a:p>
          <a:p>
            <a:pPr marL="385763" indent="-385763">
              <a:lnSpc>
                <a:spcPct val="100000"/>
              </a:lnSpc>
              <a:spcBef>
                <a:spcPts val="0"/>
              </a:spcBef>
              <a:buFont typeface="+mj-lt"/>
              <a:buAutoNum type="arabicPeriod"/>
            </a:pPr>
            <a:r>
              <a:rPr lang="en-US" sz="2400" dirty="0"/>
              <a:t>Respect</a:t>
            </a:r>
          </a:p>
          <a:p>
            <a:pPr marL="385763" indent="-385763">
              <a:lnSpc>
                <a:spcPct val="100000"/>
              </a:lnSpc>
              <a:spcBef>
                <a:spcPts val="0"/>
              </a:spcBef>
              <a:buFont typeface="+mj-lt"/>
              <a:buAutoNum type="arabicPeriod"/>
            </a:pPr>
            <a:r>
              <a:rPr lang="en-US" sz="2400" dirty="0"/>
              <a:t>Active listening</a:t>
            </a:r>
          </a:p>
          <a:p>
            <a:pPr marL="385763" indent="-385763">
              <a:lnSpc>
                <a:spcPct val="100000"/>
              </a:lnSpc>
              <a:spcBef>
                <a:spcPts val="0"/>
              </a:spcBef>
              <a:buFont typeface="+mj-lt"/>
              <a:buAutoNum type="arabicPeriod"/>
            </a:pPr>
            <a:r>
              <a:rPr lang="en-US" sz="2400" dirty="0"/>
              <a:t>Judgement- free zone</a:t>
            </a:r>
          </a:p>
          <a:p>
            <a:pPr marL="385763" indent="-385763">
              <a:lnSpc>
                <a:spcPct val="100000"/>
              </a:lnSpc>
              <a:spcBef>
                <a:spcPts val="0"/>
              </a:spcBef>
              <a:buFont typeface="+mj-lt"/>
              <a:buAutoNum type="arabicPeriod"/>
            </a:pPr>
            <a:r>
              <a:rPr lang="en-US" sz="2400" dirty="0"/>
              <a:t>Confidentiality</a:t>
            </a:r>
          </a:p>
          <a:p>
            <a:pPr>
              <a:lnSpc>
                <a:spcPct val="100000"/>
              </a:lnSpc>
              <a:spcBef>
                <a:spcPts val="0"/>
              </a:spcBef>
            </a:pPr>
            <a:endParaRPr lang="en-US" sz="2400" dirty="0"/>
          </a:p>
        </p:txBody>
      </p:sp>
    </p:spTree>
    <p:extLst>
      <p:ext uri="{BB962C8B-B14F-4D97-AF65-F5344CB8AC3E}">
        <p14:creationId xmlns:p14="http://schemas.microsoft.com/office/powerpoint/2010/main" val="26778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4D78B-7EDF-2B26-05E3-01696647CD2A}"/>
              </a:ext>
            </a:extLst>
          </p:cNvPr>
          <p:cNvSpPr>
            <a:spLocks noGrp="1"/>
          </p:cNvSpPr>
          <p:nvPr>
            <p:ph sz="half" idx="1"/>
          </p:nvPr>
        </p:nvSpPr>
        <p:spPr>
          <a:xfrm>
            <a:off x="544711" y="1741289"/>
            <a:ext cx="2559995" cy="4464844"/>
          </a:xfrm>
          <a:solidFill>
            <a:srgbClr val="FC6522"/>
          </a:solidFill>
        </p:spPr>
        <p:txBody>
          <a:bodyPr/>
          <a:lstStyle/>
          <a:p>
            <a:pPr algn="ctr"/>
            <a:endParaRPr lang="en-US" sz="3200" dirty="0"/>
          </a:p>
          <a:p>
            <a:pPr algn="ctr"/>
            <a:endParaRPr lang="en-US" sz="3200" dirty="0"/>
          </a:p>
          <a:p>
            <a:pPr algn="ctr"/>
            <a:r>
              <a:rPr lang="en-US" sz="3200" dirty="0">
                <a:latin typeface="+mj-lt"/>
              </a:rPr>
              <a:t>Welcome </a:t>
            </a:r>
          </a:p>
          <a:p>
            <a:pPr algn="ctr"/>
            <a:r>
              <a:rPr lang="en-US" sz="3200" dirty="0">
                <a:latin typeface="+mj-lt"/>
              </a:rPr>
              <a:t>Reflection</a:t>
            </a:r>
          </a:p>
        </p:txBody>
      </p:sp>
      <p:sp>
        <p:nvSpPr>
          <p:cNvPr id="4" name="Content Placeholder 3">
            <a:extLst>
              <a:ext uri="{FF2B5EF4-FFF2-40B4-BE49-F238E27FC236}">
                <a16:creationId xmlns:a16="http://schemas.microsoft.com/office/drawing/2014/main" id="{E10E79ED-A9BA-7C95-3193-17AC958D7157}"/>
              </a:ext>
            </a:extLst>
          </p:cNvPr>
          <p:cNvSpPr>
            <a:spLocks noGrp="1"/>
          </p:cNvSpPr>
          <p:nvPr>
            <p:ph sz="half" idx="2"/>
          </p:nvPr>
        </p:nvSpPr>
        <p:spPr>
          <a:xfrm>
            <a:off x="3317358" y="1992869"/>
            <a:ext cx="5281930" cy="4025939"/>
          </a:xfrm>
        </p:spPr>
        <p:txBody>
          <a:bodyPr/>
          <a:lstStyle/>
          <a:p>
            <a:pPr marL="342900" indent="-342900">
              <a:buFont typeface="Wingdings" panose="05000000000000000000" pitchFamily="2" charset="2"/>
              <a:buChar char="§"/>
            </a:pPr>
            <a:r>
              <a:rPr lang="en-US" sz="2800" dirty="0"/>
              <a:t>What are your successes relating to stress and stress management?</a:t>
            </a:r>
          </a:p>
          <a:p>
            <a:pPr marL="0" indent="0"/>
            <a:endParaRPr lang="en-US" sz="2800" dirty="0"/>
          </a:p>
          <a:p>
            <a:pPr marL="342900" indent="-342900">
              <a:buFont typeface="Wingdings" panose="05000000000000000000" pitchFamily="2" charset="2"/>
              <a:buChar char="§"/>
            </a:pPr>
            <a:r>
              <a:rPr lang="en-US" sz="2800" dirty="0"/>
              <a:t>What are your  challenges or areas of concern relating to stress and stress management?</a:t>
            </a:r>
          </a:p>
        </p:txBody>
      </p:sp>
    </p:spTree>
    <p:extLst>
      <p:ext uri="{BB962C8B-B14F-4D97-AF65-F5344CB8AC3E}">
        <p14:creationId xmlns:p14="http://schemas.microsoft.com/office/powerpoint/2010/main" val="15401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0AD-B42F-5AB0-42CE-092FA3BBDA80}"/>
              </a:ext>
            </a:extLst>
          </p:cNvPr>
          <p:cNvSpPr>
            <a:spLocks noGrp="1"/>
          </p:cNvSpPr>
          <p:nvPr>
            <p:ph type="title"/>
          </p:nvPr>
        </p:nvSpPr>
        <p:spPr>
          <a:xfrm>
            <a:off x="340243" y="263135"/>
            <a:ext cx="7051823" cy="1046064"/>
          </a:xfrm>
        </p:spPr>
        <p:txBody>
          <a:bodyPr/>
          <a:lstStyle/>
          <a:p>
            <a:r>
              <a:rPr lang="en-US" dirty="0"/>
              <a:t>Small Group Activity</a:t>
            </a:r>
          </a:p>
        </p:txBody>
      </p:sp>
      <p:sp>
        <p:nvSpPr>
          <p:cNvPr id="3" name="Content Placeholder 2">
            <a:extLst>
              <a:ext uri="{FF2B5EF4-FFF2-40B4-BE49-F238E27FC236}">
                <a16:creationId xmlns:a16="http://schemas.microsoft.com/office/drawing/2014/main" id="{C734742E-AB00-55EE-32AC-296F853BB8B9}"/>
              </a:ext>
            </a:extLst>
          </p:cNvPr>
          <p:cNvSpPr>
            <a:spLocks noGrp="1"/>
          </p:cNvSpPr>
          <p:nvPr>
            <p:ph sz="half" idx="1"/>
          </p:nvPr>
        </p:nvSpPr>
        <p:spPr>
          <a:xfrm>
            <a:off x="340243" y="1890144"/>
            <a:ext cx="2666321" cy="4464844"/>
          </a:xfrm>
          <a:solidFill>
            <a:schemeClr val="accent6">
              <a:lumMod val="50000"/>
            </a:schemeClr>
          </a:solidFill>
        </p:spPr>
        <p:txBody>
          <a:bodyPr/>
          <a:lstStyle/>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r>
              <a:rPr lang="en-US" sz="3200" dirty="0">
                <a:solidFill>
                  <a:schemeClr val="bg1"/>
                </a:solidFill>
                <a:latin typeface="+mj-lt"/>
              </a:rPr>
              <a:t>What would you do? </a:t>
            </a:r>
          </a:p>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r>
              <a:rPr lang="en-US" sz="3200" dirty="0">
                <a:solidFill>
                  <a:schemeClr val="bg1"/>
                </a:solidFill>
                <a:latin typeface="+mj-lt"/>
              </a:rPr>
              <a:t>Stress Response Card Game</a:t>
            </a:r>
          </a:p>
          <a:p>
            <a:endParaRPr lang="en-US" sz="3200" dirty="0">
              <a:solidFill>
                <a:schemeClr val="bg1"/>
              </a:solidFill>
              <a:latin typeface="+mj-lt"/>
            </a:endParaRPr>
          </a:p>
        </p:txBody>
      </p:sp>
      <p:sp>
        <p:nvSpPr>
          <p:cNvPr id="4" name="Content Placeholder 3">
            <a:extLst>
              <a:ext uri="{FF2B5EF4-FFF2-40B4-BE49-F238E27FC236}">
                <a16:creationId xmlns:a16="http://schemas.microsoft.com/office/drawing/2014/main" id="{116DA659-60E1-54FE-A570-DA8ED5A06C1B}"/>
              </a:ext>
            </a:extLst>
          </p:cNvPr>
          <p:cNvSpPr>
            <a:spLocks noGrp="1"/>
          </p:cNvSpPr>
          <p:nvPr>
            <p:ph sz="half" idx="2"/>
          </p:nvPr>
        </p:nvSpPr>
        <p:spPr>
          <a:xfrm>
            <a:off x="3253564" y="1890144"/>
            <a:ext cx="5592724" cy="4464844"/>
          </a:xfrm>
        </p:spPr>
        <p:txBody>
          <a:bodyPr/>
          <a:lstStyle/>
          <a:p>
            <a:pPr marL="342900" indent="-342900" defTabSz="685800">
              <a:spcBef>
                <a:spcPts val="750"/>
              </a:spcBef>
              <a:buFont typeface="Wingdings" panose="05000000000000000000" pitchFamily="2" charset="2"/>
              <a:buChar char="§"/>
            </a:pPr>
            <a:r>
              <a:rPr lang="en-US" sz="2400" dirty="0">
                <a:solidFill>
                  <a:prstClr val="black"/>
                </a:solidFill>
                <a:latin typeface="Calibri" panose="020F0502020204030204"/>
              </a:rPr>
              <a:t>Group 1: You are alone in the wild and being chased by a lion</a:t>
            </a:r>
          </a:p>
          <a:p>
            <a:pPr marL="342900" indent="-342900" defTabSz="685800">
              <a:spcBef>
                <a:spcPts val="750"/>
              </a:spcBef>
              <a:buFont typeface="Wingdings" panose="05000000000000000000" pitchFamily="2" charset="2"/>
              <a:buChar char="§"/>
            </a:pPr>
            <a:endParaRPr lang="en-US" sz="2400" dirty="0">
              <a:solidFill>
                <a:prstClr val="black"/>
              </a:solidFill>
              <a:latin typeface="Calibri" panose="020F0502020204030204"/>
            </a:endParaRPr>
          </a:p>
          <a:p>
            <a:pPr marL="342900" indent="-342900" defTabSz="685800">
              <a:spcBef>
                <a:spcPts val="750"/>
              </a:spcBef>
              <a:buFont typeface="Wingdings" panose="05000000000000000000" pitchFamily="2" charset="2"/>
              <a:buChar char="§"/>
            </a:pPr>
            <a:r>
              <a:rPr lang="en-US" sz="2400" dirty="0">
                <a:solidFill>
                  <a:prstClr val="black"/>
                </a:solidFill>
                <a:latin typeface="Calibri" panose="020F0502020204030204"/>
              </a:rPr>
              <a:t>Group 2: You walk into your class and find out that there is a surprise test that you are not ready for</a:t>
            </a:r>
          </a:p>
          <a:p>
            <a:pPr marL="342900" indent="-342900" defTabSz="685800">
              <a:spcBef>
                <a:spcPts val="750"/>
              </a:spcBef>
              <a:buFont typeface="Wingdings" panose="05000000000000000000" pitchFamily="2" charset="2"/>
              <a:buChar char="§"/>
            </a:pPr>
            <a:endParaRPr lang="en-US" sz="2400" dirty="0">
              <a:solidFill>
                <a:prstClr val="black"/>
              </a:solidFill>
              <a:latin typeface="Calibri" panose="020F0502020204030204"/>
            </a:endParaRPr>
          </a:p>
          <a:p>
            <a:pPr marL="342900" indent="-342900" defTabSz="685800">
              <a:spcBef>
                <a:spcPts val="750"/>
              </a:spcBef>
              <a:buFont typeface="Wingdings" panose="05000000000000000000" pitchFamily="2" charset="2"/>
              <a:buChar char="§"/>
            </a:pPr>
            <a:r>
              <a:rPr lang="en-US" sz="2400" dirty="0">
                <a:solidFill>
                  <a:prstClr val="black"/>
                </a:solidFill>
                <a:latin typeface="Calibri" panose="020F0502020204030204"/>
              </a:rPr>
              <a:t>Group 3: You are a manager for a high-pressure company with no work-life balance</a:t>
            </a:r>
            <a:endParaRPr lang="en-US" sz="2400" dirty="0"/>
          </a:p>
        </p:txBody>
      </p:sp>
    </p:spTree>
    <p:extLst>
      <p:ext uri="{BB962C8B-B14F-4D97-AF65-F5344CB8AC3E}">
        <p14:creationId xmlns:p14="http://schemas.microsoft.com/office/powerpoint/2010/main" val="296888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DA8-0BC3-CF52-6A45-A4ED13A67CD6}"/>
              </a:ext>
            </a:extLst>
          </p:cNvPr>
          <p:cNvSpPr>
            <a:spLocks noGrp="1"/>
          </p:cNvSpPr>
          <p:nvPr>
            <p:ph type="title"/>
          </p:nvPr>
        </p:nvSpPr>
        <p:spPr>
          <a:xfrm>
            <a:off x="554038" y="199861"/>
            <a:ext cx="6850175" cy="1046064"/>
          </a:xfrm>
        </p:spPr>
        <p:txBody>
          <a:bodyPr/>
          <a:lstStyle/>
          <a:p>
            <a:r>
              <a:rPr lang="en-US" dirty="0"/>
              <a:t>What is Stress? </a:t>
            </a:r>
          </a:p>
        </p:txBody>
      </p:sp>
      <p:pic>
        <p:nvPicPr>
          <p:cNvPr id="7" name="Content Placeholder 6" descr="A cartoon of a person running away from a lion&#10;&#10;Description automatically generated">
            <a:extLst>
              <a:ext uri="{FF2B5EF4-FFF2-40B4-BE49-F238E27FC236}">
                <a16:creationId xmlns:a16="http://schemas.microsoft.com/office/drawing/2014/main" id="{874380FB-BDFF-82FE-FE2D-2C2E4D478FB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5026"/>
          <a:stretch/>
        </p:blipFill>
        <p:spPr>
          <a:xfrm>
            <a:off x="352390" y="2120750"/>
            <a:ext cx="3902075" cy="3705922"/>
          </a:xfrm>
        </p:spPr>
      </p:pic>
      <p:sp>
        <p:nvSpPr>
          <p:cNvPr id="4" name="Content Placeholder 3">
            <a:extLst>
              <a:ext uri="{FF2B5EF4-FFF2-40B4-BE49-F238E27FC236}">
                <a16:creationId xmlns:a16="http://schemas.microsoft.com/office/drawing/2014/main" id="{1FD8D26A-1025-852E-D278-71504816EFB4}"/>
              </a:ext>
            </a:extLst>
          </p:cNvPr>
          <p:cNvSpPr>
            <a:spLocks noGrp="1"/>
          </p:cNvSpPr>
          <p:nvPr>
            <p:ph sz="half" idx="2"/>
          </p:nvPr>
        </p:nvSpPr>
        <p:spPr>
          <a:xfrm>
            <a:off x="4415246" y="1901087"/>
            <a:ext cx="4493623" cy="4241500"/>
          </a:xfrm>
        </p:spPr>
        <p:txBody>
          <a:bodyPr/>
          <a:lstStyle/>
          <a:p>
            <a:pPr marL="0" indent="0" algn="ctr" defTabSz="685800">
              <a:spcBef>
                <a:spcPts val="750"/>
              </a:spcBef>
            </a:pPr>
            <a:r>
              <a:rPr lang="en-US" sz="2400" b="1" dirty="0">
                <a:solidFill>
                  <a:prstClr val="black"/>
                </a:solidFill>
                <a:latin typeface="Calibri" panose="020F0502020204030204"/>
              </a:rPr>
              <a:t>Stress is normal</a:t>
            </a:r>
          </a:p>
          <a:p>
            <a:pPr marL="342900" indent="-342900" defTabSz="685800">
              <a:spcBef>
                <a:spcPts val="750"/>
              </a:spcBef>
              <a:buFont typeface="Wingdings" panose="05000000000000000000" pitchFamily="2" charset="2"/>
              <a:buChar char="§"/>
            </a:pPr>
            <a:r>
              <a:rPr lang="en-US" sz="2400" dirty="0">
                <a:solidFill>
                  <a:prstClr val="black"/>
                </a:solidFill>
                <a:latin typeface="Calibri" panose="020F0502020204030204"/>
              </a:rPr>
              <a:t>A natural human response to address perceived challenges and threats</a:t>
            </a:r>
          </a:p>
          <a:p>
            <a:pPr marL="342900" indent="-342900" defTabSz="685800">
              <a:spcBef>
                <a:spcPts val="750"/>
              </a:spcBef>
              <a:buFont typeface="Wingdings" panose="05000000000000000000" pitchFamily="2" charset="2"/>
              <a:buChar char="§"/>
            </a:pPr>
            <a:r>
              <a:rPr lang="en-US" sz="2400" dirty="0">
                <a:solidFill>
                  <a:prstClr val="black"/>
                </a:solidFill>
                <a:latin typeface="Calibri" panose="020F0502020204030204"/>
              </a:rPr>
              <a:t>Hormonal changes and physiological responses that help us:</a:t>
            </a:r>
          </a:p>
          <a:p>
            <a:pPr marL="600075" lvl="1" indent="-257175" defTabSz="685800">
              <a:spcBef>
                <a:spcPts val="375"/>
              </a:spcBef>
              <a:buFont typeface="Arial" panose="020B0604020202020204" pitchFamily="34" charset="0"/>
              <a:buChar char="•"/>
            </a:pPr>
            <a:r>
              <a:rPr lang="en-US" sz="1800" dirty="0">
                <a:solidFill>
                  <a:prstClr val="black"/>
                </a:solidFill>
                <a:latin typeface="Calibri" panose="020F0502020204030204"/>
              </a:rPr>
              <a:t>To fight a threat</a:t>
            </a:r>
          </a:p>
          <a:p>
            <a:pPr marL="600075" lvl="1" indent="-257175" defTabSz="685800">
              <a:spcBef>
                <a:spcPts val="375"/>
              </a:spcBef>
              <a:buFont typeface="Arial" panose="020B0604020202020204" pitchFamily="34" charset="0"/>
              <a:buChar char="•"/>
            </a:pPr>
            <a:r>
              <a:rPr lang="en-US" sz="1800" dirty="0">
                <a:solidFill>
                  <a:prstClr val="black"/>
                </a:solidFill>
                <a:latin typeface="Calibri" panose="020F0502020204030204"/>
              </a:rPr>
              <a:t>To flee to safety</a:t>
            </a:r>
          </a:p>
          <a:p>
            <a:pPr marL="600075" lvl="1" indent="-257175" defTabSz="685800">
              <a:spcBef>
                <a:spcPts val="375"/>
              </a:spcBef>
              <a:buFont typeface="Arial" panose="020B0604020202020204" pitchFamily="34" charset="0"/>
              <a:buChar char="•"/>
            </a:pPr>
            <a:r>
              <a:rPr lang="en-US" sz="1800" dirty="0">
                <a:solidFill>
                  <a:prstClr val="black"/>
                </a:solidFill>
                <a:latin typeface="Calibri" panose="020F0502020204030204"/>
              </a:rPr>
              <a:t>To freeze if we think danger is imminent</a:t>
            </a:r>
            <a:endParaRPr lang="en-US" sz="2000" dirty="0"/>
          </a:p>
        </p:txBody>
      </p:sp>
    </p:spTree>
    <p:extLst>
      <p:ext uri="{BB962C8B-B14F-4D97-AF65-F5344CB8AC3E}">
        <p14:creationId xmlns:p14="http://schemas.microsoft.com/office/powerpoint/2010/main" val="11868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388019" y="317000"/>
            <a:ext cx="6999372" cy="1325563"/>
          </a:xfrm>
        </p:spPr>
        <p:txBody>
          <a:bodyPr>
            <a:normAutofit/>
          </a:bodyPr>
          <a:lstStyle/>
          <a:p>
            <a:r>
              <a:rPr lang="en-US" sz="3600" dirty="0">
                <a:latin typeface="Ubuntu Light" panose="020B0304030602030204" pitchFamily="34" charset="0"/>
              </a:rPr>
              <a:t>The Stress Response System</a:t>
            </a:r>
          </a:p>
        </p:txBody>
      </p:sp>
      <p:sp>
        <p:nvSpPr>
          <p:cNvPr id="3" name="Content Placeholder 2">
            <a:extLst>
              <a:ext uri="{FF2B5EF4-FFF2-40B4-BE49-F238E27FC236}">
                <a16:creationId xmlns:a16="http://schemas.microsoft.com/office/drawing/2014/main" id="{D7867983-CE71-107F-AC22-849F04BE0DA3}"/>
              </a:ext>
            </a:extLst>
          </p:cNvPr>
          <p:cNvSpPr>
            <a:spLocks noGrp="1"/>
          </p:cNvSpPr>
          <p:nvPr>
            <p:ph idx="1"/>
          </p:nvPr>
        </p:nvSpPr>
        <p:spPr>
          <a:xfrm>
            <a:off x="388019" y="1873752"/>
            <a:ext cx="2210804" cy="4351338"/>
          </a:xfrm>
          <a:solidFill>
            <a:schemeClr val="bg1">
              <a:lumMod val="95000"/>
            </a:schemeClr>
          </a:solidFill>
        </p:spPr>
        <p:txBody>
          <a:bodyPr>
            <a:normAutofit/>
          </a:bodyPr>
          <a:lstStyle/>
          <a:p>
            <a:pPr marL="457200" indent="-457200">
              <a:buFont typeface="+mj-lt"/>
              <a:buAutoNum type="arabicPeriod"/>
            </a:pPr>
            <a:r>
              <a:rPr lang="en-US" sz="2800" dirty="0">
                <a:latin typeface="Ubuntu" panose="020B0504030602030204" pitchFamily="34" charset="0"/>
              </a:rPr>
              <a:t>Distress signal sent across the body</a:t>
            </a:r>
          </a:p>
          <a:p>
            <a:pPr marL="457200" indent="-457200">
              <a:buFont typeface="+mj-lt"/>
              <a:buAutoNum type="arabicPeriod"/>
            </a:pPr>
            <a:endParaRPr lang="en-US" sz="2800" dirty="0">
              <a:latin typeface="Ubuntu" panose="020B0504030602030204" pitchFamily="34" charset="0"/>
            </a:endParaRPr>
          </a:p>
          <a:p>
            <a:pPr marL="457200" indent="-457200">
              <a:buFont typeface="+mj-lt"/>
              <a:buAutoNum type="arabicPeriod"/>
            </a:pPr>
            <a:r>
              <a:rPr lang="en-US" sz="2800" dirty="0">
                <a:latin typeface="Ubuntu" panose="020B0504030602030204" pitchFamily="34" charset="0"/>
              </a:rPr>
              <a:t>Rest and digest</a:t>
            </a:r>
          </a:p>
          <a:p>
            <a:pPr>
              <a:buFont typeface="Wingdings" panose="05000000000000000000" pitchFamily="2" charset="2"/>
              <a:buChar char="§"/>
            </a:pPr>
            <a:endParaRPr lang="en-US" sz="2800" dirty="0">
              <a:latin typeface="Ubuntu" panose="020B0504030602030204" pitchFamily="34" charset="0"/>
            </a:endParaRPr>
          </a:p>
        </p:txBody>
      </p:sp>
      <p:pic>
        <p:nvPicPr>
          <p:cNvPr id="4" name="Content Placeholder 5" descr="A picture containing skeleton, illustration&#10;&#10;Description automatically generated">
            <a:extLst>
              <a:ext uri="{FF2B5EF4-FFF2-40B4-BE49-F238E27FC236}">
                <a16:creationId xmlns:a16="http://schemas.microsoft.com/office/drawing/2014/main" id="{5ABE36FB-3AA8-0EAD-F98E-2EBF21D6EC00}"/>
              </a:ext>
            </a:extLst>
          </p:cNvPr>
          <p:cNvPicPr>
            <a:picLocks noChangeAspect="1"/>
          </p:cNvPicPr>
          <p:nvPr/>
        </p:nvPicPr>
        <p:blipFill rotWithShape="1">
          <a:blip r:embed="rId3">
            <a:extLst>
              <a:ext uri="{28A0092B-C50C-407E-A947-70E740481C1C}">
                <a14:useLocalDpi xmlns:a14="http://schemas.microsoft.com/office/drawing/2010/main" val="0"/>
              </a:ext>
            </a:extLst>
          </a:blip>
          <a:srcRect l="2286" r="2657"/>
          <a:stretch/>
        </p:blipFill>
        <p:spPr>
          <a:xfrm>
            <a:off x="2739426" y="2318417"/>
            <a:ext cx="6232322" cy="3540459"/>
          </a:xfrm>
          <a:prstGeom prst="rect">
            <a:avLst/>
          </a:prstGeom>
        </p:spPr>
      </p:pic>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4">
            <a:lum/>
            <a:alphaModFix/>
          </a:blip>
          <a:srcRect l="73132" t="5474" r="2341" b="8130"/>
          <a:stretch/>
        </p:blipFill>
        <p:spPr>
          <a:xfrm>
            <a:off x="7951512" y="317000"/>
            <a:ext cx="923983" cy="884243"/>
          </a:xfrm>
          <a:prstGeom prst="rect">
            <a:avLst/>
          </a:prstGeom>
          <a:noFill/>
          <a:ln>
            <a:noFill/>
          </a:ln>
        </p:spPr>
      </p:pic>
    </p:spTree>
    <p:extLst>
      <p:ext uri="{BB962C8B-B14F-4D97-AF65-F5344CB8AC3E}">
        <p14:creationId xmlns:p14="http://schemas.microsoft.com/office/powerpoint/2010/main" val="2920900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E80A42695F9744A17190A86DEBE06D" ma:contentTypeVersion="4" ma:contentTypeDescription="Create a new document." ma:contentTypeScope="" ma:versionID="cc904275567a3b67553eceaad1545f4d">
  <xsd:schema xmlns:xsd="http://www.w3.org/2001/XMLSchema" xmlns:xs="http://www.w3.org/2001/XMLSchema" xmlns:p="http://schemas.microsoft.com/office/2006/metadata/properties" xmlns:ns2="c087de39-e5d1-4a31-bb1d-d32123d72513" targetNamespace="http://schemas.microsoft.com/office/2006/metadata/properties" ma:root="true" ma:fieldsID="d5793e838bf9599b51def447677d1468" ns2:_="">
    <xsd:import namespace="c087de39-e5d1-4a31-bb1d-d32123d725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7de39-e5d1-4a31-bb1d-d32123d72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DD378-CC81-40C3-BBBE-DB78366786D8}">
  <ds:schemaRefs>
    <ds:schemaRef ds:uri="http://schemas.microsoft.com/office/infopath/2007/PartnerControls"/>
    <ds:schemaRef ds:uri="http://schemas.microsoft.com/office/2006/documentManagement/types"/>
    <ds:schemaRef ds:uri="c087de39-e5d1-4a31-bb1d-d32123d72513"/>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934C2E3-0E66-4884-A2E7-35C27A8D21D9}">
  <ds:schemaRefs>
    <ds:schemaRef ds:uri="c087de39-e5d1-4a31-bb1d-d32123d725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0EE0B1-8DBF-4BFA-B038-FD867C1CB2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6713</TotalTime>
  <Words>3886</Words>
  <Application>Microsoft Office PowerPoint</Application>
  <PresentationFormat>On-screen Show (4:3)</PresentationFormat>
  <Paragraphs>414</Paragraphs>
  <Slides>20</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Calibri</vt:lpstr>
      <vt:lpstr>Calibri Light</vt:lpstr>
      <vt:lpstr>Gill Sans</vt:lpstr>
      <vt:lpstr>Helvetica Neue</vt:lpstr>
      <vt:lpstr>Segoe UI</vt:lpstr>
      <vt:lpstr>Ubuntu</vt:lpstr>
      <vt:lpstr>Ubuntu Light</vt:lpstr>
      <vt:lpstr>Wingdings</vt:lpstr>
      <vt:lpstr>SO_AP_Presentation</vt:lpstr>
      <vt:lpstr>Body White copy</vt:lpstr>
      <vt:lpstr>Office Theme</vt:lpstr>
      <vt:lpstr>Family Health Forum</vt:lpstr>
      <vt:lpstr>Deep Breathing Practice</vt:lpstr>
      <vt:lpstr>Introductions</vt:lpstr>
      <vt:lpstr>Overview of the Forum</vt:lpstr>
      <vt:lpstr>PowerPoint Presentation</vt:lpstr>
      <vt:lpstr>PowerPoint Presentation</vt:lpstr>
      <vt:lpstr>Small Group Activity</vt:lpstr>
      <vt:lpstr>What is Stress? </vt:lpstr>
      <vt:lpstr>The Stress Response System</vt:lpstr>
      <vt:lpstr>Chronic Stress is Harmful</vt:lpstr>
      <vt:lpstr>PowerPoint Presentation</vt:lpstr>
      <vt:lpstr>Individual Reflection </vt:lpstr>
      <vt:lpstr>Managing Stress with Self-Care</vt:lpstr>
      <vt:lpstr>Check Your Self-Care Battery</vt:lpstr>
      <vt:lpstr>Small Group Activity</vt:lpstr>
      <vt:lpstr>Self-care Activities from Strong Minds</vt:lpstr>
      <vt:lpstr>Individual Reflection</vt:lpstr>
      <vt:lpstr>Questions</vt:lpstr>
      <vt:lpstr>Closing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&amp; Melinda Gates Foundation Project  Supporting Early Childhood Development and Maternal/Family Health</dc:title>
  <dc:creator>Rebecca Ralston</dc:creator>
  <cp:lastModifiedBy>Alice Tenjiwe Kabwe</cp:lastModifiedBy>
  <cp:revision>73</cp:revision>
  <dcterms:created xsi:type="dcterms:W3CDTF">2020-12-17T17:03:20Z</dcterms:created>
  <dcterms:modified xsi:type="dcterms:W3CDTF">2023-07-30T15:51:45Z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0x01010085E80A42695F9744A17190A86DEBE06D</vt:lpwstr>
  </property>
</Properties>
</file>