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 id="2147483691" r:id="rId6"/>
  </p:sldMasterIdLst>
  <p:notesMasterIdLst>
    <p:notesMasterId r:id="rId32"/>
  </p:notesMasterIdLst>
  <p:sldIdLst>
    <p:sldId id="322" r:id="rId7"/>
    <p:sldId id="398" r:id="rId8"/>
    <p:sldId id="323" r:id="rId9"/>
    <p:sldId id="400" r:id="rId10"/>
    <p:sldId id="399" r:id="rId11"/>
    <p:sldId id="422" r:id="rId12"/>
    <p:sldId id="401" r:id="rId13"/>
    <p:sldId id="423" r:id="rId14"/>
    <p:sldId id="405" r:id="rId15"/>
    <p:sldId id="426" r:id="rId16"/>
    <p:sldId id="425" r:id="rId17"/>
    <p:sldId id="428" r:id="rId18"/>
    <p:sldId id="440" r:id="rId19"/>
    <p:sldId id="429" r:id="rId20"/>
    <p:sldId id="430" r:id="rId21"/>
    <p:sldId id="432" r:id="rId22"/>
    <p:sldId id="433" r:id="rId23"/>
    <p:sldId id="434" r:id="rId24"/>
    <p:sldId id="435" r:id="rId25"/>
    <p:sldId id="436" r:id="rId26"/>
    <p:sldId id="441" r:id="rId27"/>
    <p:sldId id="408" r:id="rId28"/>
    <p:sldId id="439" r:id="rId29"/>
    <p:sldId id="418" r:id="rId30"/>
    <p:sldId id="42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50931-2406-911D-82CE-BCDE2EA00FE8}" name="Jennifer Pittman" initials="JP" userId="S::jpittman@specialolympics.org::cc879556-a3c7-4aa0-a09b-82290594b441" providerId="AD"/>
  <p188:author id="{2A83D756-935F-6DBB-922D-3056B6C177D9}" name="Alice Tenjiwe Kabwe" initials="AK" userId="bbf05a6b209e0417" providerId="Windows Live"/>
  <p188:author id="{60C07464-3167-D9CC-7FCC-8B7FDEE7D670}" name="Rebecca Ralston" initials="RR" userId="S::rralston@specialolympics.org::58117cf7-8fa2-4846-88af-9ec27d9153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522"/>
    <a:srgbClr val="F4302A"/>
    <a:srgbClr val="F433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2" autoAdjust="0"/>
    <p:restoredTop sz="88707" autoAdjust="0"/>
  </p:normalViewPr>
  <p:slideViewPr>
    <p:cSldViewPr snapToGrid="0">
      <p:cViewPr varScale="1">
        <p:scale>
          <a:sx n="65" d="100"/>
          <a:sy n="65" d="100"/>
        </p:scale>
        <p:origin x="16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9A211-A7A5-4A6E-9519-5732657640CE}" type="datetimeFigureOut">
              <a:rPr lang="en-US" smtClean="0"/>
              <a:t>7/30/2023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B3ACF-5E41-473D-B94B-669AA5272875}" type="slidenum">
              <a:rPr lang="en-US" smtClean="0"/>
              <a:t>‹#›</a:t>
            </a:fld>
            <a:endParaRPr lang="en-US"/>
          </a:p>
        </p:txBody>
      </p:sp>
    </p:spTree>
    <p:extLst>
      <p:ext uri="{BB962C8B-B14F-4D97-AF65-F5344CB8AC3E}">
        <p14:creationId xmlns:p14="http://schemas.microsoft.com/office/powerpoint/2010/main" val="3207246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p>
          <a:p>
            <a:r>
              <a:rPr lang="en-US" dirty="0"/>
              <a:t>This slide deck is to guide the facilitator in the presentation and activities for the FHF, Healthy Eating.</a:t>
            </a:r>
          </a:p>
          <a:p>
            <a:pPr marL="171450" indent="-171450">
              <a:buFont typeface="Arial" panose="020B0604020202020204" pitchFamily="34" charset="0"/>
              <a:buChar char="•"/>
            </a:pPr>
            <a:r>
              <a:rPr lang="en-US" dirty="0"/>
              <a:t>Notes and commentary for facilitators are indicated in this section on all of the slides</a:t>
            </a:r>
          </a:p>
          <a:p>
            <a:pPr marL="171450" indent="-171450">
              <a:buFont typeface="Arial" panose="020B0604020202020204" pitchFamily="34" charset="0"/>
              <a:buChar char="•"/>
            </a:pPr>
            <a:r>
              <a:rPr lang="en-US" dirty="0"/>
              <a:t>Be sure to adapt the slides, language, text and images to better suit your context</a:t>
            </a:r>
          </a:p>
          <a:p>
            <a:pPr marL="171450" indent="-171450">
              <a:buFont typeface="Arial" panose="020B0604020202020204" pitchFamily="34" charset="0"/>
              <a:buChar char="•"/>
            </a:pPr>
            <a:r>
              <a:rPr lang="en-US" dirty="0"/>
              <a:t>Remember to collaborate with local nutrition experts in adaption of the content to ensure adherence to appropriate nutrition guidelines/recommendations for your context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Say: </a:t>
            </a:r>
            <a:r>
              <a:rPr lang="en-US" b="0" i="1" dirty="0"/>
              <a:t>housekeeping and norms</a:t>
            </a:r>
            <a:endParaRPr lang="en-US" b="1" dirty="0"/>
          </a:p>
          <a:p>
            <a:pPr marL="171450" indent="-171450">
              <a:buFont typeface="Arial" panose="020B0604020202020204" pitchFamily="34" charset="0"/>
              <a:buChar char="•"/>
            </a:pPr>
            <a:r>
              <a:rPr lang="en-US" dirty="0"/>
              <a:t>Before we get started a few housekeeping needs:</a:t>
            </a:r>
          </a:p>
          <a:p>
            <a:pPr marL="685800" lvl="1" indent="-228600">
              <a:buFontTx/>
              <a:buAutoNum type="arabicPeriod"/>
            </a:pPr>
            <a:r>
              <a:rPr lang="en-US" dirty="0"/>
              <a:t>Location of toilets/washrooms</a:t>
            </a:r>
          </a:p>
          <a:p>
            <a:pPr marL="685800" lvl="1" indent="-228600">
              <a:buFontTx/>
              <a:buAutoNum type="arabicPeriod"/>
            </a:pPr>
            <a:r>
              <a:rPr lang="en-US" dirty="0"/>
              <a:t>Snacks or drinks</a:t>
            </a:r>
          </a:p>
          <a:p>
            <a:pPr marL="685800" lvl="1" indent="-228600">
              <a:buFontTx/>
              <a:buAutoNum type="arabicPeriod"/>
            </a:pPr>
            <a:r>
              <a:rPr lang="en-US" dirty="0"/>
              <a:t>Other logistics</a:t>
            </a:r>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a:t>
            </a:fld>
            <a:endParaRPr lang="en-US"/>
          </a:p>
        </p:txBody>
      </p:sp>
    </p:spTree>
    <p:extLst>
      <p:ext uri="{BB962C8B-B14F-4D97-AF65-F5344CB8AC3E}">
        <p14:creationId xmlns:p14="http://schemas.microsoft.com/office/powerpoint/2010/main" val="2030226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The second picture is kale, a leafy green representing the vegetables category</a:t>
            </a:r>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b="0" dirty="0"/>
              <a:t>Are you ready?</a:t>
            </a:r>
          </a:p>
          <a:p>
            <a:pPr marL="171450" indent="-171450">
              <a:buFont typeface="Arial" panose="020B0604020202020204" pitchFamily="34" charset="0"/>
              <a:buChar char="•"/>
            </a:pPr>
            <a:r>
              <a:rPr lang="en-US" b="0" dirty="0"/>
              <a:t>Write down as many benefits as you can</a:t>
            </a:r>
          </a:p>
          <a:p>
            <a:pPr marL="171450" indent="-171450">
              <a:buFont typeface="Arial" panose="020B0604020202020204" pitchFamily="34" charset="0"/>
              <a:buChar char="•"/>
            </a:pPr>
            <a:r>
              <a:rPr lang="en-US" b="0" dirty="0"/>
              <a:t>Timer starts, now</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To do:</a:t>
            </a:r>
          </a:p>
          <a:p>
            <a:pPr marL="171450" indent="-171450">
              <a:buFont typeface="Arial" panose="020B0604020202020204" pitchFamily="34" charset="0"/>
              <a:buChar char="•"/>
            </a:pPr>
            <a:r>
              <a:rPr lang="en-US" b="0" dirty="0"/>
              <a:t>Set timer for 1-minute</a:t>
            </a:r>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b="0" dirty="0"/>
              <a:t>Time is up.</a:t>
            </a:r>
          </a:p>
          <a:p>
            <a:pPr marL="171450" indent="-171450">
              <a:buFont typeface="Arial" panose="020B0604020202020204" pitchFamily="34" charset="0"/>
              <a:buChar char="•"/>
            </a:pPr>
            <a:r>
              <a:rPr lang="en-US" b="0" dirty="0"/>
              <a:t>Save this and we will go on to the last picture</a:t>
            </a:r>
            <a:endParaRPr lang="en-US" dirty="0"/>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10</a:t>
            </a:fld>
            <a:endParaRPr lang="en-US"/>
          </a:p>
        </p:txBody>
      </p:sp>
    </p:spTree>
    <p:extLst>
      <p:ext uri="{BB962C8B-B14F-4D97-AF65-F5344CB8AC3E}">
        <p14:creationId xmlns:p14="http://schemas.microsoft.com/office/powerpoint/2010/main" val="3072476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Our last picture is a mix of beans and lentils, representing the proteins category</a:t>
            </a:r>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b="0" dirty="0"/>
              <a:t>Are you ready?</a:t>
            </a:r>
          </a:p>
          <a:p>
            <a:pPr marL="171450" indent="-171450">
              <a:buFont typeface="Arial" panose="020B0604020202020204" pitchFamily="34" charset="0"/>
              <a:buChar char="•"/>
            </a:pPr>
            <a:r>
              <a:rPr lang="en-US" b="0" dirty="0"/>
              <a:t>How many benefits of proteins can you recall?</a:t>
            </a:r>
          </a:p>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b="0" dirty="0"/>
              <a:t>Timer starts, now</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To do:</a:t>
            </a:r>
          </a:p>
          <a:p>
            <a:pPr marL="171450" indent="-171450">
              <a:buFont typeface="Arial" panose="020B0604020202020204" pitchFamily="34" charset="0"/>
              <a:buChar char="•"/>
            </a:pPr>
            <a:r>
              <a:rPr lang="en-US" b="0" dirty="0"/>
              <a:t>Set timer for 1-minute</a:t>
            </a:r>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b="0" dirty="0"/>
              <a:t>Time is up.</a:t>
            </a:r>
          </a:p>
          <a:p>
            <a:pPr marL="171450" indent="-171450">
              <a:buFont typeface="Arial" panose="020B0604020202020204" pitchFamily="34" charset="0"/>
              <a:buChar char="•"/>
            </a:pPr>
            <a:r>
              <a:rPr lang="en-US" b="0" dirty="0"/>
              <a:t>Now that you have finished, turn to page XX of your participant workbooks and read together the benefits of the food groups presented.</a:t>
            </a:r>
          </a:p>
          <a:p>
            <a:pPr marL="0" indent="0">
              <a:buFont typeface="Arial" panose="020B0604020202020204" pitchFamily="34" charset="0"/>
              <a:buNone/>
            </a:pPr>
            <a:r>
              <a:rPr lang="en-US" b="0" dirty="0"/>
              <a:t>After 3 minutes:</a:t>
            </a:r>
          </a:p>
          <a:p>
            <a:pPr marL="0" indent="0">
              <a:buFont typeface="Arial" panose="020B0604020202020204" pitchFamily="34" charset="0"/>
              <a:buNone/>
            </a:pPr>
            <a:r>
              <a:rPr lang="en-US" b="0" dirty="0"/>
              <a:t>Say:</a:t>
            </a:r>
          </a:p>
          <a:p>
            <a:pPr marL="171450" indent="-171450">
              <a:buFont typeface="Arial" panose="020B0604020202020204" pitchFamily="34" charset="0"/>
              <a:buChar char="•"/>
            </a:pPr>
            <a:r>
              <a:rPr lang="en-US" dirty="0"/>
              <a:t>We will move on, but you have in your workbooks a list of benefits for all of the food groups. Feel free to review them in your own time.</a:t>
            </a:r>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11</a:t>
            </a:fld>
            <a:endParaRPr lang="en-US"/>
          </a:p>
        </p:txBody>
      </p:sp>
    </p:spTree>
    <p:extLst>
      <p:ext uri="{BB962C8B-B14F-4D97-AF65-F5344CB8AC3E}">
        <p14:creationId xmlns:p14="http://schemas.microsoft.com/office/powerpoint/2010/main" val="1117364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202124"/>
                </a:solidFill>
                <a:latin typeface="Roboto" panose="02000000000000000000" pitchFamily="2" charset="0"/>
              </a:rPr>
              <a:t>Facilitator note:</a:t>
            </a:r>
          </a:p>
          <a:p>
            <a:pPr marL="171450" indent="-171450">
              <a:buFont typeface="Arial" panose="020B0604020202020204" pitchFamily="34" charset="0"/>
              <a:buChar char="•"/>
            </a:pPr>
            <a:r>
              <a:rPr lang="en-US" b="0" dirty="0">
                <a:solidFill>
                  <a:srgbClr val="202124"/>
                </a:solidFill>
                <a:latin typeface="Roboto" panose="02000000000000000000" pitchFamily="2" charset="0"/>
              </a:rPr>
              <a:t>After The Food Benefits Game the following slides can be used to highlight recommendations of different foods</a:t>
            </a:r>
          </a:p>
          <a:p>
            <a:pPr marL="0" indent="0">
              <a:buFont typeface="Arial" panose="020B0604020202020204" pitchFamily="34" charset="0"/>
              <a:buNone/>
            </a:pPr>
            <a:endParaRPr lang="en-US" b="0" dirty="0">
              <a:solidFill>
                <a:srgbClr val="202124"/>
              </a:solidFill>
              <a:latin typeface="Roboto" panose="02000000000000000000" pitchFamily="2" charset="0"/>
            </a:endParaRPr>
          </a:p>
          <a:p>
            <a:pPr marL="0" indent="0">
              <a:buFont typeface="Arial" panose="020B0604020202020204" pitchFamily="34" charset="0"/>
              <a:buNone/>
            </a:pPr>
            <a:r>
              <a:rPr lang="en-US" b="1" dirty="0">
                <a:solidFill>
                  <a:srgbClr val="202124"/>
                </a:solidFill>
                <a:latin typeface="Roboto" panose="02000000000000000000" pitchFamily="2" charset="0"/>
              </a:rPr>
              <a:t>Say:</a:t>
            </a:r>
            <a:endParaRPr lang="en-US" b="0" dirty="0">
              <a:solidFill>
                <a:srgbClr val="202124"/>
              </a:solidFill>
              <a:latin typeface="Roboto" panose="02000000000000000000" pitchFamily="2" charset="0"/>
            </a:endParaRPr>
          </a:p>
          <a:p>
            <a:pPr marL="171450" indent="-171450">
              <a:buFont typeface="Arial" panose="020B0604020202020204" pitchFamily="34" charset="0"/>
              <a:buChar char="•"/>
            </a:pPr>
            <a:r>
              <a:rPr lang="en-US" b="0" dirty="0">
                <a:solidFill>
                  <a:srgbClr val="202124"/>
                </a:solidFill>
                <a:latin typeface="Roboto" panose="02000000000000000000" pitchFamily="2" charset="0"/>
              </a:rPr>
              <a:t>Thanks for playing the game, I hope we all have an idea now about the benefits of different foods. </a:t>
            </a:r>
          </a:p>
          <a:p>
            <a:pPr marL="171450" indent="-171450">
              <a:buFont typeface="Arial" panose="020B0604020202020204" pitchFamily="34" charset="0"/>
              <a:buChar char="•"/>
            </a:pPr>
            <a:r>
              <a:rPr lang="en-US" b="0" dirty="0">
                <a:solidFill>
                  <a:srgbClr val="202124"/>
                </a:solidFill>
                <a:latin typeface="Roboto" panose="02000000000000000000" pitchFamily="2" charset="0"/>
              </a:rPr>
              <a:t>Key things to remember is to eat a variety of foods across the food groups</a:t>
            </a:r>
          </a:p>
          <a:p>
            <a:pPr marL="171450" indent="-171450">
              <a:buFont typeface="Arial" panose="020B0604020202020204" pitchFamily="34" charset="0"/>
              <a:buChar char="•"/>
            </a:pPr>
            <a:r>
              <a:rPr lang="en-US" b="0" dirty="0">
                <a:solidFill>
                  <a:srgbClr val="202124"/>
                </a:solidFill>
                <a:latin typeface="Roboto" panose="02000000000000000000" pitchFamily="2" charset="0"/>
              </a:rPr>
              <a:t>Whole, sliced and pureed fruit is always a great choice – watch out for juice, unless it is 100% fruit it can have a lot of added sugar that reduces its health benefits</a:t>
            </a:r>
          </a:p>
          <a:p>
            <a:pPr marL="171450" indent="-171450">
              <a:buFont typeface="Arial" panose="020B0604020202020204" pitchFamily="34" charset="0"/>
              <a:buChar char="•"/>
            </a:pPr>
            <a:r>
              <a:rPr lang="en-US" b="0" dirty="0">
                <a:solidFill>
                  <a:srgbClr val="202124"/>
                </a:solidFill>
                <a:latin typeface="Roboto" panose="02000000000000000000" pitchFamily="2" charset="0"/>
              </a:rPr>
              <a:t>In your participant workbooks you will see a list of local foods across all these categories. Have a look at it when you have time and see which ones you already knew of and which ones are new.</a:t>
            </a:r>
          </a:p>
          <a:p>
            <a:pPr marL="0" lvl="0" indent="0">
              <a:buFont typeface="Arial" panose="020B0604020202020204" pitchFamily="34" charset="0"/>
              <a:buNone/>
            </a:pPr>
            <a:endParaRPr lang="en-US" b="1" dirty="0">
              <a:solidFill>
                <a:srgbClr val="202124"/>
              </a:solidFill>
              <a:latin typeface="Roboto" panose="02000000000000000000" pitchFamily="2" charset="0"/>
            </a:endParaRPr>
          </a:p>
          <a:p>
            <a:pPr marL="0" lvl="0" indent="0">
              <a:buFont typeface="Arial" panose="020B0604020202020204" pitchFamily="34" charset="0"/>
              <a:buNone/>
            </a:pPr>
            <a:r>
              <a:rPr lang="en-US" b="1" dirty="0">
                <a:solidFill>
                  <a:srgbClr val="202124"/>
                </a:solidFill>
                <a:latin typeface="Roboto" panose="02000000000000000000" pitchFamily="2" charset="0"/>
              </a:rPr>
              <a:t>To do:</a:t>
            </a:r>
          </a:p>
          <a:p>
            <a:pPr marL="171450" indent="-171450">
              <a:buFont typeface="Arial" panose="020B0604020202020204" pitchFamily="34" charset="0"/>
              <a:buChar char="•"/>
            </a:pPr>
            <a:r>
              <a:rPr lang="en-US" b="0" dirty="0">
                <a:solidFill>
                  <a:srgbClr val="202124"/>
                </a:solidFill>
                <a:latin typeface="Roboto" panose="02000000000000000000" pitchFamily="2" charset="0"/>
              </a:rPr>
              <a:t>Collaborate with your local nutrition partner to identify a list of locally available foods across all food groups for the participant workbooks</a:t>
            </a:r>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12</a:t>
            </a:fld>
            <a:endParaRPr lang="en-US"/>
          </a:p>
        </p:txBody>
      </p:sp>
    </p:spTree>
    <p:extLst>
      <p:ext uri="{BB962C8B-B14F-4D97-AF65-F5344CB8AC3E}">
        <p14:creationId xmlns:p14="http://schemas.microsoft.com/office/powerpoint/2010/main" val="38685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Now that we are familiar with the benefits of different foods, we are going to work together in small groups to build a meal together across all the food groups.</a:t>
            </a:r>
          </a:p>
          <a:p>
            <a:pPr marL="171450" indent="-171450">
              <a:buFont typeface="Arial" panose="020B0604020202020204" pitchFamily="34" charset="0"/>
              <a:buChar char="•"/>
            </a:pPr>
            <a:r>
              <a:rPr lang="en-US" b="0" dirty="0"/>
              <a:t>In your small groups, build your plate, remember to ensure there are as many minerals and nutrients as possible. Remember to use common foods that are easily available</a:t>
            </a:r>
          </a:p>
          <a:p>
            <a:pPr marL="171450" indent="-171450">
              <a:buFont typeface="Arial" panose="020B0604020202020204" pitchFamily="34" charset="0"/>
              <a:buChar char="•"/>
            </a:pPr>
            <a:r>
              <a:rPr lang="en-US" b="0" dirty="0"/>
              <a:t>After you have made your plate, each group will share their plate with the larger group.</a:t>
            </a:r>
          </a:p>
          <a:p>
            <a:pPr marL="171450" indent="-171450">
              <a:buFont typeface="Arial" panose="020B0604020202020204" pitchFamily="34" charset="0"/>
              <a:buChar char="•"/>
            </a:pPr>
            <a:r>
              <a:rPr lang="en-US" b="0" i="0" dirty="0"/>
              <a:t>For this activity we are going to use the general guidelines of the MyPlate template, these are similar to the global guidelines for a healthy diet by the World Health Organization. </a:t>
            </a:r>
          </a:p>
          <a:p>
            <a:pPr marL="171450" indent="-171450">
              <a:buFont typeface="Arial" panose="020B0604020202020204" pitchFamily="34" charset="0"/>
              <a:buChar char="•"/>
            </a:pPr>
            <a:r>
              <a:rPr lang="en-US" b="0" i="0" dirty="0"/>
              <a:t>When you have time, you can review the global healthy diet guidelines which can be found in your participant workbooks. </a:t>
            </a:r>
          </a:p>
          <a:p>
            <a:pPr marL="171450" indent="-171450">
              <a:buFont typeface="Arial" panose="020B0604020202020204" pitchFamily="34" charset="0"/>
              <a:buChar char="•"/>
            </a:pPr>
            <a:endParaRPr lang="en-US" b="0" dirty="0"/>
          </a:p>
          <a:p>
            <a:r>
              <a:rPr lang="en-US" b="1" dirty="0"/>
              <a:t>Note:</a:t>
            </a:r>
          </a:p>
          <a:p>
            <a:pPr marL="171450" indent="-171450">
              <a:buFont typeface="Arial" panose="020B0604020202020204" pitchFamily="34" charset="0"/>
              <a:buChar char="•"/>
            </a:pPr>
            <a:r>
              <a:rPr lang="en-US" b="0" dirty="0"/>
              <a:t>Divide participants into their small groups</a:t>
            </a:r>
          </a:p>
          <a:p>
            <a:pPr marL="171450" indent="-171450">
              <a:buFont typeface="Arial" panose="020B0604020202020204" pitchFamily="34" charset="0"/>
              <a:buChar char="•"/>
            </a:pPr>
            <a:r>
              <a:rPr lang="en-US" b="0" dirty="0"/>
              <a:t>Guide participants to the MyPlate template in their workbooks. </a:t>
            </a:r>
          </a:p>
          <a:p>
            <a:pPr marL="171450" indent="-171450">
              <a:buFont typeface="Arial" panose="020B0604020202020204" pitchFamily="34" charset="0"/>
              <a:buChar char="•"/>
            </a:pPr>
            <a:r>
              <a:rPr lang="en-US" sz="1800" kern="900" spc="-10" dirty="0">
                <a:effectLst/>
                <a:latin typeface="Ubuntu Light" panose="020B0304030602030204" pitchFamily="34" charset="0"/>
                <a:ea typeface="MS Mincho" panose="02020609040205080304" pitchFamily="49" charset="-128"/>
                <a:cs typeface="Times New Roman" panose="02020603050405020304" pitchFamily="18" charset="0"/>
              </a:rPr>
              <a:t>Show participants the page in their workbooks for the global guidelines for a healthy diet by the World Health Organization.</a:t>
            </a:r>
          </a:p>
          <a:p>
            <a:endParaRPr lang="en-US" b="0" dirty="0"/>
          </a:p>
          <a:p>
            <a:r>
              <a:rPr lang="en-US" b="1" dirty="0"/>
              <a:t>Materials:</a:t>
            </a:r>
          </a:p>
          <a:p>
            <a:pPr marL="171450" indent="-171450">
              <a:buFont typeface="Arial" panose="020B0604020202020204" pitchFamily="34" charset="0"/>
              <a:buChar char="•"/>
            </a:pPr>
            <a:r>
              <a:rPr lang="en-US" dirty="0"/>
              <a:t>Drawing/writing materials – different colors</a:t>
            </a:r>
          </a:p>
          <a:p>
            <a:pPr marL="171450" indent="-171450">
              <a:buFont typeface="Arial" panose="020B0604020202020204" pitchFamily="34" charset="0"/>
              <a:buChar char="•"/>
            </a:pPr>
            <a:r>
              <a:rPr lang="en-US" dirty="0"/>
              <a:t>Participant workbook with blank template of MyPlate for participants to draw/write in their foods</a:t>
            </a:r>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13</a:t>
            </a:fld>
            <a:endParaRPr lang="en-US"/>
          </a:p>
        </p:txBody>
      </p:sp>
    </p:spTree>
    <p:extLst>
      <p:ext uri="{BB962C8B-B14F-4D97-AF65-F5344CB8AC3E}">
        <p14:creationId xmlns:p14="http://schemas.microsoft.com/office/powerpoint/2010/main" val="2109231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a:t>
            </a:r>
            <a:endParaRPr lang="en-US" dirty="0"/>
          </a:p>
          <a:p>
            <a:pPr marL="171450" indent="-171450">
              <a:buFont typeface="Arial" panose="020B0604020202020204" pitchFamily="34" charset="0"/>
              <a:buChar char="•"/>
            </a:pPr>
            <a:r>
              <a:rPr lang="en-US" dirty="0"/>
              <a:t>This activity takes place after participants have shared their ‘Plates’</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b="0" dirty="0"/>
              <a:t>Now that we have made our ‘Plates’ let’s explore how we can make some meals healthier</a:t>
            </a:r>
          </a:p>
          <a:p>
            <a:pPr marL="171450" indent="-171450">
              <a:buFont typeface="Arial" panose="020B0604020202020204" pitchFamily="34" charset="0"/>
              <a:buChar char="•"/>
            </a:pPr>
            <a:r>
              <a:rPr lang="en-US" b="0" dirty="0"/>
              <a:t>For this activity – turn to page  in your workbooks. You have 3 meals pictured there. In your groups discuss how you can you make these meals healthier?</a:t>
            </a:r>
          </a:p>
          <a:p>
            <a:pPr marL="628650" lvl="1" indent="-171450">
              <a:buFont typeface="Arial" panose="020B0604020202020204" pitchFamily="34" charset="0"/>
              <a:buChar char="•"/>
            </a:pPr>
            <a:r>
              <a:rPr lang="en-US" b="0" dirty="0"/>
              <a:t>Can you replace the protein to one with more nutrients/benefits</a:t>
            </a:r>
          </a:p>
          <a:p>
            <a:pPr marL="628650" lvl="1" indent="-171450">
              <a:buFont typeface="Arial" panose="020B0604020202020204" pitchFamily="34" charset="0"/>
              <a:buChar char="•"/>
            </a:pPr>
            <a:r>
              <a:rPr lang="en-US" b="0" dirty="0"/>
              <a:t>Can you change how something was prepared to make it healthier?</a:t>
            </a:r>
          </a:p>
          <a:p>
            <a:pPr marL="171450" indent="-171450">
              <a:buFont typeface="Arial" panose="020B0604020202020204" pitchFamily="34" charset="0"/>
              <a:buChar char="•"/>
            </a:pPr>
            <a:r>
              <a:rPr lang="en-US" b="0" dirty="0"/>
              <a:t>Each group will have the opportunity to present their new ‘Plates’ and tell us how they are still keeping their overall meal healthy</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To do:</a:t>
            </a:r>
          </a:p>
          <a:p>
            <a:pPr marL="171450" indent="-171450">
              <a:buFont typeface="Arial" panose="020B0604020202020204" pitchFamily="34" charset="0"/>
              <a:buChar char="•"/>
            </a:pPr>
            <a:r>
              <a:rPr lang="en-US" b="0" dirty="0"/>
              <a:t>Show participants the page in their workbooks with the 3 meals for this activity</a:t>
            </a:r>
          </a:p>
          <a:p>
            <a:pPr marL="171450" indent="-171450">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14</a:t>
            </a:fld>
            <a:endParaRPr lang="en-US"/>
          </a:p>
        </p:txBody>
      </p:sp>
    </p:spTree>
    <p:extLst>
      <p:ext uri="{BB962C8B-B14F-4D97-AF65-F5344CB8AC3E}">
        <p14:creationId xmlns:p14="http://schemas.microsoft.com/office/powerpoint/2010/main" val="4004399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Thank you for sharing your strategies to make meals healthier</a:t>
            </a:r>
          </a:p>
          <a:p>
            <a:pPr marL="171450" indent="-171450">
              <a:buFont typeface="Arial" panose="020B0604020202020204" pitchFamily="34" charset="0"/>
              <a:buChar char="•"/>
            </a:pPr>
            <a:r>
              <a:rPr lang="en-US" b="0" dirty="0"/>
              <a:t>As we can see, healthy eating is a balance.</a:t>
            </a:r>
          </a:p>
          <a:p>
            <a:pPr marL="171450" indent="-171450">
              <a:buFont typeface="Arial" panose="020B0604020202020204" pitchFamily="34" charset="0"/>
              <a:buChar char="•"/>
            </a:pPr>
            <a:r>
              <a:rPr lang="en-US" b="0" dirty="0"/>
              <a:t>Remember there are no good or bad foods, rather, some foods have more benefits that others</a:t>
            </a:r>
          </a:p>
          <a:p>
            <a:pPr marL="171450" indent="-171450">
              <a:buFont typeface="Arial" panose="020B0604020202020204" pitchFamily="34" charset="0"/>
              <a:buChar char="•"/>
            </a:pPr>
            <a:r>
              <a:rPr lang="en-US" b="0" dirty="0"/>
              <a:t>We don’t always have to eat meals that maximize minerals and nutrients. It is ok to mix it up. </a:t>
            </a:r>
          </a:p>
          <a:p>
            <a:pPr marL="171450" indent="-171450">
              <a:buFont typeface="Arial" panose="020B0604020202020204" pitchFamily="34" charset="0"/>
              <a:buChar char="•"/>
            </a:pPr>
            <a:r>
              <a:rPr lang="en-US" b="0" dirty="0"/>
              <a:t>Foods with a lot of vitamins and minerals are called nutrient dense.</a:t>
            </a:r>
          </a:p>
          <a:p>
            <a:pPr marL="171450" indent="-171450">
              <a:buFont typeface="Arial" panose="020B0604020202020204" pitchFamily="34" charset="0"/>
              <a:buChar char="•"/>
            </a:pPr>
            <a:r>
              <a:rPr lang="en-US" b="0" dirty="0"/>
              <a:t>We can mix foods on our plate and meals throughout the day so that we have an overall balance of nutrient dense foods and other foods. </a:t>
            </a:r>
          </a:p>
          <a:p>
            <a:pPr marL="171450" indent="-171450">
              <a:buFont typeface="Arial" panose="020B0604020202020204" pitchFamily="34" charset="0"/>
              <a:buChar char="•"/>
            </a:pPr>
            <a:r>
              <a:rPr lang="en-US" dirty="0"/>
              <a:t>Some foods we need to eat daily like fruits because they have a lot of vitamins and minerals, they are nutrient dense.</a:t>
            </a:r>
          </a:p>
          <a:p>
            <a:pPr marL="171450" indent="-171450">
              <a:buFont typeface="Arial" panose="020B0604020202020204" pitchFamily="34" charset="0"/>
              <a:buChar char="•"/>
            </a:pPr>
            <a:r>
              <a:rPr lang="en-US" dirty="0"/>
              <a:t>Some foods we eat occasionally like sweet and high fat foods because they have little vitamins and minerals.</a:t>
            </a:r>
          </a:p>
          <a:p>
            <a:pPr marL="171450" indent="-171450">
              <a:buFont typeface="Arial" panose="020B0604020202020204" pitchFamily="34" charset="0"/>
              <a:buChar char="•"/>
            </a:pPr>
            <a:r>
              <a:rPr lang="en-US" dirty="0"/>
              <a:t>What is important is to find the balance that works best for you and your family.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b="0" dirty="0"/>
              <a:t>What are some ways you mix foods with more and less minerals? </a:t>
            </a:r>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15</a:t>
            </a:fld>
            <a:endParaRPr lang="en-US"/>
          </a:p>
        </p:txBody>
      </p:sp>
    </p:spTree>
    <p:extLst>
      <p:ext uri="{BB962C8B-B14F-4D97-AF65-F5344CB8AC3E}">
        <p14:creationId xmlns:p14="http://schemas.microsoft.com/office/powerpoint/2010/main" val="3316295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endParaRPr lang="en-US" b="0" dirty="0"/>
          </a:p>
          <a:p>
            <a:pPr marL="171450" indent="-171450">
              <a:buFont typeface="Arial" panose="020B0604020202020204" pitchFamily="34" charset="0"/>
              <a:buChar char="•"/>
            </a:pPr>
            <a:r>
              <a:rPr lang="en-US" b="0" dirty="0"/>
              <a:t>Next, we are going to explore how to have more healthy meals in our everyday lives</a:t>
            </a:r>
          </a:p>
          <a:p>
            <a:pPr marL="171450" indent="-171450">
              <a:buFont typeface="Arial" panose="020B0604020202020204" pitchFamily="34" charset="0"/>
              <a:buChar char="•"/>
            </a:pPr>
            <a:r>
              <a:rPr lang="en-US" b="0" dirty="0"/>
              <a:t>Each group will have 5 minutes to put together some responses to their prompts</a:t>
            </a:r>
          </a:p>
          <a:p>
            <a:pPr marL="171450" indent="-171450">
              <a:buFont typeface="Arial" panose="020B0604020202020204" pitchFamily="34" charset="0"/>
              <a:buChar char="•"/>
            </a:pPr>
            <a:r>
              <a:rPr lang="en-US" b="0" dirty="0"/>
              <a:t>After the 5 minutes each group will share what they have agreed on.</a:t>
            </a:r>
          </a:p>
          <a:p>
            <a:endParaRPr lang="en-US" b="1" dirty="0"/>
          </a:p>
          <a:p>
            <a:r>
              <a:rPr lang="en-US" b="1" dirty="0"/>
              <a:t>Notes:</a:t>
            </a:r>
          </a:p>
          <a:p>
            <a:pPr marL="171450" indent="-171450">
              <a:buFont typeface="Arial" panose="020B0604020202020204" pitchFamily="34" charset="0"/>
              <a:buChar char="•"/>
            </a:pPr>
            <a:r>
              <a:rPr lang="en-US" b="0" dirty="0"/>
              <a:t>Split participants into their 3 groups</a:t>
            </a:r>
          </a:p>
          <a:p>
            <a:pPr marL="171450" indent="-171450">
              <a:buFont typeface="Arial" panose="020B0604020202020204" pitchFamily="34" charset="0"/>
              <a:buChar char="•"/>
            </a:pPr>
            <a:r>
              <a:rPr lang="en-US" b="0" dirty="0"/>
              <a:t>Guide participants to the group questions in the participant workbook.</a:t>
            </a:r>
          </a:p>
          <a:p>
            <a:pPr marL="171450" indent="-171450">
              <a:buFont typeface="Arial" panose="020B0604020202020204" pitchFamily="34" charset="0"/>
              <a:buChar char="•"/>
            </a:pPr>
            <a:endParaRPr lang="en-US" b="0" dirty="0"/>
          </a:p>
          <a:p>
            <a:r>
              <a:rPr lang="en-US" b="1" dirty="0"/>
              <a:t>Materials:</a:t>
            </a:r>
          </a:p>
          <a:p>
            <a:pPr marL="171450" indent="-171450">
              <a:buFont typeface="Arial" panose="020B0604020202020204" pitchFamily="34" charset="0"/>
              <a:buChar char="•"/>
            </a:pPr>
            <a:r>
              <a:rPr lang="en-US" b="0" dirty="0"/>
              <a:t>Timer</a:t>
            </a:r>
          </a:p>
          <a:p>
            <a:pPr marL="171450" indent="-171450">
              <a:buFont typeface="Arial" panose="020B0604020202020204" pitchFamily="34" charset="0"/>
              <a:buChar char="•"/>
            </a:pPr>
            <a:r>
              <a:rPr lang="en-US" b="0" dirty="0"/>
              <a:t>Writing/drawing materials</a:t>
            </a:r>
          </a:p>
          <a:p>
            <a:pPr marL="171450" indent="-171450">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16</a:t>
            </a:fld>
            <a:endParaRPr lang="en-US"/>
          </a:p>
        </p:txBody>
      </p:sp>
    </p:spTree>
    <p:extLst>
      <p:ext uri="{BB962C8B-B14F-4D97-AF65-F5344CB8AC3E}">
        <p14:creationId xmlns:p14="http://schemas.microsoft.com/office/powerpoint/2010/main" val="2359639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171450" indent="-171450">
              <a:buFont typeface="Arial" panose="020B0604020202020204" pitchFamily="34" charset="0"/>
              <a:buChar char="•"/>
            </a:pPr>
            <a:r>
              <a:rPr lang="en-US" b="0" dirty="0"/>
              <a:t>This slide shows additional suggestions to support the ideas that the groups generated</a:t>
            </a:r>
          </a:p>
          <a:p>
            <a:pPr marL="171450" indent="-171450">
              <a:buFont typeface="Arial" panose="020B0604020202020204" pitchFamily="34" charset="0"/>
              <a:buChar char="•"/>
            </a:pPr>
            <a:r>
              <a:rPr lang="en-US" b="0" dirty="0"/>
              <a:t>You can read out loud the ones that were not shared by the groups.</a:t>
            </a:r>
          </a:p>
          <a:p>
            <a:endParaRPr lang="en-US" dirty="0"/>
          </a:p>
          <a:p>
            <a:r>
              <a:rPr lang="en-US" b="1" dirty="0"/>
              <a:t>Say:</a:t>
            </a:r>
          </a:p>
          <a:p>
            <a:pPr marL="171450" indent="-171450">
              <a:buFont typeface="Arial" panose="020B0604020202020204" pitchFamily="34" charset="0"/>
              <a:buChar char="•"/>
            </a:pPr>
            <a:r>
              <a:rPr lang="en-US" b="0" dirty="0"/>
              <a:t>Thank you group 1 for sharing your suggestions on low cost ways of eating healthy</a:t>
            </a:r>
          </a:p>
          <a:p>
            <a:pPr marL="171450" indent="-171450">
              <a:buFont typeface="Arial" panose="020B0604020202020204" pitchFamily="34" charset="0"/>
              <a:buChar char="•"/>
            </a:pPr>
            <a:r>
              <a:rPr lang="en-US" b="0" dirty="0"/>
              <a:t>Let’s explore some of these points more:</a:t>
            </a:r>
          </a:p>
          <a:p>
            <a:pPr marL="685800" lvl="1" indent="-228600">
              <a:buFont typeface="+mj-lt"/>
              <a:buAutoNum type="arabicPeriod"/>
            </a:pPr>
            <a:r>
              <a:rPr lang="en-US" b="0" dirty="0"/>
              <a:t>There are different ways for growing your own vegetables</a:t>
            </a:r>
          </a:p>
          <a:p>
            <a:pPr marL="1143000" lvl="2" indent="-228600">
              <a:buFont typeface="Arial" panose="020B0604020202020204" pitchFamily="34" charset="0"/>
              <a:buChar char="•"/>
            </a:pPr>
            <a:r>
              <a:rPr lang="en-US" b="0" dirty="0"/>
              <a:t>For example, XX, XX vegetables are very easy to grow and do not need a lot of space. </a:t>
            </a:r>
          </a:p>
          <a:p>
            <a:pPr marL="685800" lvl="1" indent="-228600">
              <a:buFont typeface="+mj-lt"/>
              <a:buAutoNum type="arabicPeriod"/>
            </a:pPr>
            <a:r>
              <a:rPr lang="en-US" b="0" dirty="0"/>
              <a:t>Cooking at home can often help with spending less, while eating healthier</a:t>
            </a:r>
          </a:p>
          <a:p>
            <a:pPr marL="1143000" lvl="2" indent="-228600">
              <a:buFont typeface="Arial" panose="020B0604020202020204" pitchFamily="34" charset="0"/>
              <a:buChar char="•"/>
            </a:pPr>
            <a:r>
              <a:rPr lang="en-US" b="0" dirty="0"/>
              <a:t>Transport costs to a restaurant and time can all make going out to eat more expensive than finding something already in the home</a:t>
            </a:r>
          </a:p>
          <a:p>
            <a:pPr marL="685800" lvl="1" indent="-228600">
              <a:buFont typeface="+mj-lt"/>
              <a:buAutoNum type="arabicPeriod"/>
            </a:pPr>
            <a:r>
              <a:rPr lang="en-US" b="0" dirty="0"/>
              <a:t>Sometimes meat products can be quite expensive.</a:t>
            </a:r>
          </a:p>
          <a:p>
            <a:pPr marL="1143000" lvl="2" indent="-228600">
              <a:buFont typeface="Arial" panose="020B0604020202020204" pitchFamily="34" charset="0"/>
              <a:buChar char="•"/>
            </a:pPr>
            <a:r>
              <a:rPr lang="en-US" b="0" dirty="0"/>
              <a:t>There are other cost-effective substitutes that still offer the same benefits, in our area these include… XX……</a:t>
            </a:r>
          </a:p>
          <a:p>
            <a:pPr marL="685800" lvl="1" indent="-228600">
              <a:buFont typeface="+mj-lt"/>
              <a:buAutoNum type="arabicPeriod"/>
            </a:pPr>
            <a:r>
              <a:rPr lang="en-US" b="0" dirty="0"/>
              <a:t>Stretching recipes is another good one, for example adding pasta sauce or gravy to left over meat or vegetables</a:t>
            </a:r>
          </a:p>
          <a:p>
            <a:pPr marL="685800" lvl="1" indent="-228600">
              <a:buFont typeface="+mj-lt"/>
              <a:buAutoNum type="arabicPeriod"/>
            </a:pPr>
            <a:r>
              <a:rPr lang="en-US" b="0" dirty="0"/>
              <a:t>Planning meals in advance at the beginning of the week for example is a great way to reduce impulse grocery shopping</a:t>
            </a:r>
          </a:p>
          <a:p>
            <a:pPr marL="685800" lvl="1" indent="-228600">
              <a:buFont typeface="+mj-lt"/>
              <a:buAutoNum type="arabicPeriod"/>
            </a:pPr>
            <a:r>
              <a:rPr lang="en-US" b="0" dirty="0"/>
              <a:t>Sometimes when we can plan our meals in advance it allows us to purchase our groceries in bulk thus reducing the cost and time of repeated grocery shopping</a:t>
            </a:r>
          </a:p>
          <a:p>
            <a:pPr marL="171450" indent="-171450">
              <a:buFont typeface="Arial" panose="020B0604020202020204" pitchFamily="34" charset="0"/>
              <a:buChar char="•"/>
            </a:pPr>
            <a:r>
              <a:rPr lang="en-US" b="0" dirty="0"/>
              <a:t>Remember eating healthy does not need to be expensive</a:t>
            </a:r>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b="0" dirty="0"/>
              <a:t>Does anyone have any examples of these topics they can share? Do you stretch your ingredients? Plan your meals?</a:t>
            </a:r>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17</a:t>
            </a:fld>
            <a:endParaRPr lang="en-US"/>
          </a:p>
        </p:txBody>
      </p:sp>
    </p:spTree>
    <p:extLst>
      <p:ext uri="{BB962C8B-B14F-4D97-AF65-F5344CB8AC3E}">
        <p14:creationId xmlns:p14="http://schemas.microsoft.com/office/powerpoint/2010/main" val="3648028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171450" indent="-171450">
              <a:buFont typeface="Arial" panose="020B0604020202020204" pitchFamily="34" charset="0"/>
              <a:buChar char="•"/>
            </a:pPr>
            <a:r>
              <a:rPr lang="en-US" b="0" dirty="0"/>
              <a:t>This slide shows additional suggestions to support the ideas that the groups generated</a:t>
            </a:r>
          </a:p>
          <a:p>
            <a:pPr marL="171450" indent="-171450">
              <a:buFont typeface="Arial" panose="020B0604020202020204" pitchFamily="34" charset="0"/>
              <a:buChar char="•"/>
            </a:pPr>
            <a:r>
              <a:rPr lang="en-US" b="0" dirty="0"/>
              <a:t>You can read out loud the ones that were not shared by the groups.</a:t>
            </a:r>
          </a:p>
          <a:p>
            <a:endParaRPr lang="en-US" dirty="0"/>
          </a:p>
          <a:p>
            <a:r>
              <a:rPr lang="en-US" b="1" dirty="0"/>
              <a:t>Say:</a:t>
            </a:r>
          </a:p>
          <a:p>
            <a:pPr marL="171450" indent="-171450">
              <a:buFont typeface="Arial" panose="020B0604020202020204" pitchFamily="34" charset="0"/>
              <a:buChar char="•"/>
            </a:pPr>
            <a:r>
              <a:rPr lang="en-US" b="0" dirty="0"/>
              <a:t>Thank you group 2 for sharing your suggestions on how to manage individuals with strong food preferences and still support healthy eating.</a:t>
            </a:r>
          </a:p>
          <a:p>
            <a:pPr marL="171450" indent="-171450">
              <a:buFont typeface="Arial" panose="020B0604020202020204" pitchFamily="34" charset="0"/>
              <a:buChar char="•"/>
            </a:pPr>
            <a:r>
              <a:rPr lang="en-US" b="0" dirty="0"/>
              <a:t>A few additional ideas are:</a:t>
            </a:r>
          </a:p>
          <a:p>
            <a:pPr marL="628650" lvl="1" indent="-171450">
              <a:buFont typeface="Arial" panose="020B0604020202020204" pitchFamily="34" charset="0"/>
              <a:buChar char="•"/>
            </a:pPr>
            <a:r>
              <a:rPr lang="en-US" b="0" i="1" dirty="0"/>
              <a:t>Add anything from the slides that was not said by the group</a:t>
            </a:r>
          </a:p>
          <a:p>
            <a:pPr marL="171450" lvl="0" indent="-171450">
              <a:buFont typeface="Arial" panose="020B0604020202020204" pitchFamily="34" charset="0"/>
              <a:buChar char="•"/>
            </a:pPr>
            <a:r>
              <a:rPr lang="en-US" b="0" i="0" dirty="0"/>
              <a:t>Remember to keep trying and explore new ways to support integration of healthy foods</a:t>
            </a:r>
          </a:p>
          <a:p>
            <a:pPr marL="628650" lvl="1" indent="-171450">
              <a:buFont typeface="Arial" panose="020B0604020202020204" pitchFamily="34" charset="0"/>
              <a:buChar char="•"/>
            </a:pPr>
            <a:endParaRPr lang="en-US" b="0" i="1" dirty="0"/>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18</a:t>
            </a:fld>
            <a:endParaRPr lang="en-US"/>
          </a:p>
        </p:txBody>
      </p:sp>
    </p:spTree>
    <p:extLst>
      <p:ext uri="{BB962C8B-B14F-4D97-AF65-F5344CB8AC3E}">
        <p14:creationId xmlns:p14="http://schemas.microsoft.com/office/powerpoint/2010/main" val="3401426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171450" indent="-171450">
              <a:buFont typeface="Arial" panose="020B0604020202020204" pitchFamily="34" charset="0"/>
              <a:buChar char="•"/>
            </a:pPr>
            <a:r>
              <a:rPr lang="en-US" b="0" dirty="0"/>
              <a:t>This slide shows additional suggestions to support the ideas that the groups generated</a:t>
            </a:r>
          </a:p>
          <a:p>
            <a:pPr marL="171450" indent="-171450">
              <a:buFont typeface="Arial" panose="020B0604020202020204" pitchFamily="34" charset="0"/>
              <a:buChar char="•"/>
            </a:pPr>
            <a:r>
              <a:rPr lang="en-US" b="0" dirty="0"/>
              <a:t>You can read out loud the ones that were not shared by the groups.</a:t>
            </a:r>
          </a:p>
          <a:p>
            <a:endParaRPr lang="en-US" dirty="0"/>
          </a:p>
          <a:p>
            <a:r>
              <a:rPr lang="en-US" b="1" dirty="0"/>
              <a:t>Say:</a:t>
            </a:r>
          </a:p>
          <a:p>
            <a:pPr marL="171450" indent="-171450">
              <a:buFont typeface="Arial" panose="020B0604020202020204" pitchFamily="34" charset="0"/>
              <a:buChar char="•"/>
            </a:pPr>
            <a:r>
              <a:rPr lang="en-US" b="0" dirty="0"/>
              <a:t>Thank you group 3 for sharing your suggestions on how to create time for making healthy meals</a:t>
            </a:r>
          </a:p>
          <a:p>
            <a:pPr marL="171450" indent="-171450">
              <a:buFont typeface="Arial" panose="020B0604020202020204" pitchFamily="34" charset="0"/>
              <a:buChar char="•"/>
            </a:pPr>
            <a:r>
              <a:rPr lang="en-US" b="0" dirty="0"/>
              <a:t>A few additional ideas are:</a:t>
            </a:r>
          </a:p>
          <a:p>
            <a:pPr marL="628650" lvl="1" indent="-171450">
              <a:buFont typeface="Arial" panose="020B0604020202020204" pitchFamily="34" charset="0"/>
              <a:buChar char="•"/>
            </a:pPr>
            <a:r>
              <a:rPr lang="en-US" b="0" i="1" dirty="0"/>
              <a:t>Add anything from the slides that was not said by the group</a:t>
            </a:r>
          </a:p>
          <a:p>
            <a:pPr marL="171450" indent="-171450">
              <a:buFont typeface="Arial" panose="020B0604020202020204" pitchFamily="34" charset="0"/>
              <a:buChar char="•"/>
            </a:pPr>
            <a:r>
              <a:rPr lang="en-US" b="0" dirty="0"/>
              <a:t>Remember healthy snacks can be quick and easy here are some ideas for healthy snacks from the SO Fit-5 guide- (a copy of this can be found in your materials):</a:t>
            </a:r>
          </a:p>
          <a:p>
            <a:pPr marL="628650" lvl="1" indent="-171450">
              <a:buFont typeface="Arial" panose="020B0604020202020204" pitchFamily="34" charset="0"/>
              <a:buChar char="•"/>
            </a:pPr>
            <a:r>
              <a:rPr lang="en-US" b="0" dirty="0"/>
              <a:t>Apple slices dipped in peanut butter</a:t>
            </a:r>
          </a:p>
          <a:p>
            <a:pPr marL="628650" lvl="1" indent="-171450">
              <a:buFont typeface="Arial" panose="020B0604020202020204" pitchFamily="34" charset="0"/>
              <a:buChar char="•"/>
            </a:pPr>
            <a:r>
              <a:rPr lang="en-US" b="0" dirty="0"/>
              <a:t>Low-fat unsweetened yogurt with berries</a:t>
            </a:r>
          </a:p>
          <a:p>
            <a:pPr marL="628650" lvl="1" indent="-171450">
              <a:buFont typeface="Arial" panose="020B0604020202020204" pitchFamily="34" charset="0"/>
              <a:buChar char="•"/>
            </a:pPr>
            <a:r>
              <a:rPr lang="en-US" b="0" dirty="0"/>
              <a:t>Low-fat cottage cheese with tomatoes</a:t>
            </a:r>
          </a:p>
          <a:p>
            <a:pPr marL="628650" lvl="1" indent="-171450">
              <a:buFont typeface="Arial" panose="020B0604020202020204" pitchFamily="34" charset="0"/>
              <a:buChar char="•"/>
            </a:pPr>
            <a:r>
              <a:rPr lang="en-US" b="0" dirty="0"/>
              <a:t>Carrots or peppers dipped in hummus</a:t>
            </a:r>
          </a:p>
          <a:p>
            <a:pPr marL="628650" lvl="1" indent="-171450">
              <a:buFont typeface="Arial" panose="020B0604020202020204" pitchFamily="34" charset="0"/>
              <a:buChar char="•"/>
            </a:pPr>
            <a:r>
              <a:rPr lang="en-US" b="0" dirty="0"/>
              <a:t>Celery topped with peanut butter and raisins.</a:t>
            </a:r>
          </a:p>
          <a:p>
            <a:pPr marL="628650" lvl="1" indent="-171450">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19</a:t>
            </a:fld>
            <a:endParaRPr lang="en-US"/>
          </a:p>
        </p:txBody>
      </p:sp>
    </p:spTree>
    <p:extLst>
      <p:ext uri="{BB962C8B-B14F-4D97-AF65-F5344CB8AC3E}">
        <p14:creationId xmlns:p14="http://schemas.microsoft.com/office/powerpoint/2010/main" val="120964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a:t>
            </a:r>
            <a:r>
              <a:rPr lang="en-US" i="1" dirty="0"/>
              <a:t>Welcome</a:t>
            </a:r>
            <a:endParaRPr lang="en-US" dirty="0"/>
          </a:p>
          <a:p>
            <a:pPr marL="171450" indent="-171450">
              <a:buFont typeface="Arial" panose="020B0604020202020204" pitchFamily="34" charset="0"/>
              <a:buChar char="•"/>
            </a:pPr>
            <a:r>
              <a:rPr lang="en-US" dirty="0"/>
              <a:t>Welcome to our Family Health Forum! we are looking forward to talking about healthy eating</a:t>
            </a:r>
          </a:p>
          <a:p>
            <a:pPr marL="171450" indent="-171450">
              <a:buFont typeface="Arial" panose="020B0604020202020204" pitchFamily="34" charset="0"/>
              <a:buChar char="•"/>
            </a:pPr>
            <a:r>
              <a:rPr lang="en-US" dirty="0"/>
              <a:t>Let’s get to know each other a little bit and play a memory game where we introduce ourselves. </a:t>
            </a:r>
          </a:p>
          <a:p>
            <a:pPr marL="628650" lvl="1" indent="-171450">
              <a:buFont typeface="Arial" panose="020B0604020202020204" pitchFamily="34" charset="0"/>
              <a:buChar char="•"/>
            </a:pPr>
            <a:r>
              <a:rPr lang="en-US" dirty="0"/>
              <a:t>For this game we will pass around this ball and each person must say their name and their favorite food item. The person speaking throws the ball to someone else and this person must say their name and their favorite food as well as the previous speakers’ names and favorite foods.</a:t>
            </a:r>
          </a:p>
          <a:p>
            <a:pPr marL="0" indent="0">
              <a:buFont typeface="Arial" panose="020B0604020202020204" pitchFamily="34" charset="0"/>
              <a:buNone/>
            </a:pPr>
            <a:endParaRPr lang="en-US" b="1" dirty="0"/>
          </a:p>
          <a:p>
            <a:pPr marL="457200" lvl="1" indent="0">
              <a:buFontTx/>
              <a:buNone/>
            </a:pPr>
            <a:endParaRPr lang="en-US" b="1" dirty="0"/>
          </a:p>
          <a:p>
            <a:pPr marL="0" lvl="0" indent="0">
              <a:buFont typeface="Arial" panose="020B0604020202020204" pitchFamily="34" charset="0"/>
              <a:buNone/>
            </a:pPr>
            <a:r>
              <a:rPr lang="en-US" b="1" dirty="0"/>
              <a:t>Materials:</a:t>
            </a:r>
            <a:endParaRPr lang="en-US" b="0" dirty="0"/>
          </a:p>
          <a:p>
            <a:pPr marL="228600" lvl="0" indent="-228600">
              <a:buFont typeface="+mj-lt"/>
              <a:buAutoNum type="arabicPeriod"/>
            </a:pPr>
            <a:r>
              <a:rPr lang="en-US" b="0" dirty="0"/>
              <a:t>Item to be passed around (i.e. ball) for introduction game</a:t>
            </a:r>
          </a:p>
          <a:p>
            <a:pPr marL="228600" lvl="0" indent="-228600">
              <a:buFont typeface="+mj-lt"/>
              <a:buAutoNum type="arabicPeriod"/>
            </a:pPr>
            <a:r>
              <a:rPr lang="en-US" b="0" dirty="0"/>
              <a:t>Name cards or paper for participants to write down their name/decorate</a:t>
            </a:r>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2</a:t>
            </a:fld>
            <a:endParaRPr lang="en-US"/>
          </a:p>
        </p:txBody>
      </p:sp>
    </p:spTree>
    <p:extLst>
      <p:ext uri="{BB962C8B-B14F-4D97-AF65-F5344CB8AC3E}">
        <p14:creationId xmlns:p14="http://schemas.microsoft.com/office/powerpoint/2010/main" val="3472910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 addition to the ideas we have already shared, reducing salt and sugar are 2 other ways that we can easily have more healthy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Highly processed foods are increasingly becoming more available and more affordable.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People around the world are consuming more foods that are high in saturated fats, sugars and salt.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According to the World Health Organization, most people consume too much salt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Any product with more than 10% sodium is considered a significant amount of sodium.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Excessive salt intake corresponds to increases in blood pressure, and increased risk of cardiovascular disease, stroke or heart attack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There are easy ways to reduce our salt intake: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Checking labels and reducing use of condiments with high sodium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Keeping salt away from the table during meals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Cooking with less or no salt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Limiting consumption of salty snacks, processed or ready made foods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For sugar there also easy ways to reduce our sugar intake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Limiting or reducing our consumption of sugary drinks – swap out juice for water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Snacking on more fresh fruit and vegetables than sugary or sweet snacks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Are these suggestions helpful? Do you have other ideas of reducing salt and sugar intake?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20</a:t>
            </a:fld>
            <a:endParaRPr lang="en-US"/>
          </a:p>
        </p:txBody>
      </p:sp>
    </p:spTree>
    <p:extLst>
      <p:ext uri="{BB962C8B-B14F-4D97-AF65-F5344CB8AC3E}">
        <p14:creationId xmlns:p14="http://schemas.microsoft.com/office/powerpoint/2010/main" val="1494068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Before we leave today, we want to make sure that we are taking everything we have talked about today and applying it to our everyday lives</a:t>
            </a:r>
          </a:p>
          <a:p>
            <a:pPr marL="171450" indent="-171450">
              <a:buFont typeface="Arial" panose="020B0604020202020204" pitchFamily="34" charset="0"/>
              <a:buChar char="•"/>
            </a:pPr>
            <a:r>
              <a:rPr lang="en-US" b="0" dirty="0"/>
              <a:t>Here is a brief list of some strategies that we can try at home to have more healthy meals</a:t>
            </a:r>
          </a:p>
          <a:p>
            <a:pPr marL="171450" indent="-171450">
              <a:buFont typeface="Arial" panose="020B0604020202020204" pitchFamily="34" charset="0"/>
              <a:buChar char="•"/>
            </a:pPr>
            <a:r>
              <a:rPr lang="en-US" b="0" dirty="0"/>
              <a:t>These are some ideas to try</a:t>
            </a:r>
          </a:p>
          <a:p>
            <a:pPr marL="171450" indent="-171450">
              <a:buFont typeface="Arial" panose="020B0604020202020204" pitchFamily="34" charset="0"/>
              <a:buChar char="•"/>
            </a:pPr>
            <a:r>
              <a:rPr lang="en-US" b="0" dirty="0"/>
              <a:t>Next we are going to give a bit of time for each of you to think about your own strategies to have more healthy meals at home.</a:t>
            </a:r>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21</a:t>
            </a:fld>
            <a:endParaRPr lang="en-US"/>
          </a:p>
        </p:txBody>
      </p:sp>
    </p:spTree>
    <p:extLst>
      <p:ext uri="{BB962C8B-B14F-4D97-AF65-F5344CB8AC3E}">
        <p14:creationId xmlns:p14="http://schemas.microsoft.com/office/powerpoint/2010/main" val="2020813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Everybody please take 7 minutes to think about 1 strategy that you can realistically do to have more healthy meals.</a:t>
            </a:r>
          </a:p>
          <a:p>
            <a:pPr marL="171450" indent="-171450">
              <a:buFont typeface="Arial" panose="020B0604020202020204" pitchFamily="34" charset="0"/>
              <a:buChar char="•"/>
            </a:pPr>
            <a:r>
              <a:rPr lang="en-US" b="0" dirty="0"/>
              <a:t>Decide on one strategy that you can do for the next month and will commit to doing.</a:t>
            </a:r>
          </a:p>
          <a:p>
            <a:pPr marL="171450" indent="-171450">
              <a:buFont typeface="Arial" panose="020B0604020202020204" pitchFamily="34" charset="0"/>
              <a:buChar char="•"/>
            </a:pPr>
            <a:r>
              <a:rPr lang="en-US" b="0" dirty="0"/>
              <a:t>Think about what works best for you and your family. </a:t>
            </a:r>
          </a:p>
          <a:p>
            <a:pPr marL="171450" indent="-171450">
              <a:buFont typeface="Arial" panose="020B0604020202020204" pitchFamily="34" charset="0"/>
              <a:buChar char="•"/>
            </a:pPr>
            <a:r>
              <a:rPr lang="en-US" b="0" dirty="0"/>
              <a:t>It does not have to be something very big, what is important is that it is realistic and doable</a:t>
            </a:r>
          </a:p>
          <a:p>
            <a:pPr marL="171450" indent="-171450">
              <a:buFont typeface="Arial" panose="020B0604020202020204" pitchFamily="34" charset="0"/>
              <a:buChar char="•"/>
            </a:pPr>
            <a:r>
              <a:rPr lang="en-US" b="0" dirty="0"/>
              <a:t>Once you have thought about a strategy to commit to for the first month, you can complete the individual reflection in your workbook. This can be found on page___</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b="0" dirty="0"/>
              <a:t>Would anyone like to share their strategy to get more nutrients in their meals?</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Note:</a:t>
            </a:r>
          </a:p>
          <a:p>
            <a:pPr marL="171450" indent="-171450">
              <a:buFont typeface="Arial" panose="020B0604020202020204" pitchFamily="34" charset="0"/>
              <a:buChar char="•"/>
            </a:pPr>
            <a:r>
              <a:rPr lang="en-US" b="0" dirty="0"/>
              <a:t>Facilitator can start of by sharing their strategy.</a:t>
            </a:r>
          </a:p>
        </p:txBody>
      </p:sp>
      <p:sp>
        <p:nvSpPr>
          <p:cNvPr id="4" name="Slide Number Placeholder 3"/>
          <p:cNvSpPr>
            <a:spLocks noGrp="1"/>
          </p:cNvSpPr>
          <p:nvPr>
            <p:ph type="sldNum" sz="quarter" idx="5"/>
          </p:nvPr>
        </p:nvSpPr>
        <p:spPr/>
        <p:txBody>
          <a:bodyPr/>
          <a:lstStyle/>
          <a:p>
            <a:fld id="{BEAB3ACF-5E41-473D-B94B-669AA5272875}" type="slidenum">
              <a:rPr lang="en-US" smtClean="0"/>
              <a:t>22</a:t>
            </a:fld>
            <a:endParaRPr lang="en-US"/>
          </a:p>
        </p:txBody>
      </p:sp>
    </p:spTree>
    <p:extLst>
      <p:ext uri="{BB962C8B-B14F-4D97-AF65-F5344CB8AC3E}">
        <p14:creationId xmlns:p14="http://schemas.microsoft.com/office/powerpoint/2010/main" val="3541942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Here is a quick reminder of the key messages on healthy eating – this is also in your workbook</a:t>
            </a:r>
          </a:p>
          <a:p>
            <a:pPr marL="171450" indent="-171450">
              <a:buFont typeface="Arial" panose="020B0604020202020204" pitchFamily="34" charset="0"/>
              <a:buChar char="•"/>
            </a:pPr>
            <a:r>
              <a:rPr lang="en-US" b="0" dirty="0"/>
              <a:t>We encourage you to pull this out and stick it somewhere the whole family can see</a:t>
            </a:r>
          </a:p>
          <a:p>
            <a:pPr marL="628650" lvl="1" indent="-171450">
              <a:buFont typeface="Arial" panose="020B0604020202020204" pitchFamily="34" charset="0"/>
              <a:buChar char="•"/>
            </a:pPr>
            <a:r>
              <a:rPr lang="en-US" b="0" dirty="0"/>
              <a:t>Eat a variety of foods</a:t>
            </a:r>
          </a:p>
          <a:p>
            <a:pPr marL="628650" lvl="1" indent="-171450">
              <a:buFont typeface="Arial" panose="020B0604020202020204" pitchFamily="34" charset="0"/>
              <a:buChar char="•"/>
            </a:pPr>
            <a:r>
              <a:rPr lang="en-US" b="0" dirty="0"/>
              <a:t>Eat half whole grains and half refined grains</a:t>
            </a:r>
          </a:p>
          <a:p>
            <a:pPr marL="628650" lvl="1" indent="-171450">
              <a:buFont typeface="Arial" panose="020B0604020202020204" pitchFamily="34" charset="0"/>
              <a:buChar char="•"/>
            </a:pPr>
            <a:r>
              <a:rPr lang="en-US" b="0" dirty="0"/>
              <a:t>Have more fruits and vegetables</a:t>
            </a:r>
          </a:p>
          <a:p>
            <a:pPr marL="628650" lvl="1" indent="-171450">
              <a:buFont typeface="Arial" panose="020B0604020202020204" pitchFamily="34" charset="0"/>
              <a:buChar char="•"/>
            </a:pPr>
            <a:r>
              <a:rPr lang="en-US" b="0" dirty="0"/>
              <a:t>Involve family members in cooking and meal preparations</a:t>
            </a:r>
          </a:p>
          <a:p>
            <a:pPr marL="628650" lvl="1" indent="-171450">
              <a:buFont typeface="Arial" panose="020B0604020202020204" pitchFamily="34" charset="0"/>
              <a:buChar char="•"/>
            </a:pPr>
            <a:r>
              <a:rPr lang="en-US" b="0" dirty="0"/>
              <a:t>Find the balance that works for you and your family</a:t>
            </a:r>
          </a:p>
          <a:p>
            <a:pPr marL="628650" lvl="1" indent="-171450">
              <a:buFont typeface="Arial" panose="020B0604020202020204" pitchFamily="34" charset="0"/>
              <a:buChar char="•"/>
            </a:pPr>
            <a:r>
              <a:rPr lang="en-US" b="0" dirty="0"/>
              <a:t>Eating healthy does not have to cost more money</a:t>
            </a:r>
          </a:p>
          <a:p>
            <a:pPr marL="628650" lvl="1" indent="-171450">
              <a:buFont typeface="Arial" panose="020B0604020202020204" pitchFamily="34" charset="0"/>
              <a:buChar char="•"/>
            </a:pPr>
            <a:r>
              <a:rPr lang="en-US" b="0" dirty="0"/>
              <a:t>Model healthy eating for others in the family</a:t>
            </a:r>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23</a:t>
            </a:fld>
            <a:endParaRPr lang="en-US"/>
          </a:p>
        </p:txBody>
      </p:sp>
    </p:spTree>
    <p:extLst>
      <p:ext uri="{BB962C8B-B14F-4D97-AF65-F5344CB8AC3E}">
        <p14:creationId xmlns:p14="http://schemas.microsoft.com/office/powerpoint/2010/main" val="919815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dirty="0"/>
              <a:t>Before we close, let’s have some time for questions and discussions. </a:t>
            </a:r>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b="0" dirty="0"/>
              <a:t>Does anyone have any questions or outstanding challenges?</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Notes:</a:t>
            </a:r>
          </a:p>
          <a:p>
            <a:pPr marL="171450" indent="-171450">
              <a:buFont typeface="Arial" panose="020B0604020202020204" pitchFamily="34" charset="0"/>
              <a:buChar char="•"/>
            </a:pPr>
            <a:r>
              <a:rPr lang="en-US" b="0" dirty="0"/>
              <a:t>This is the time to address any outstanding questions or concerns from participants</a:t>
            </a:r>
          </a:p>
          <a:p>
            <a:pPr marL="171450" indent="-171450">
              <a:buFont typeface="Arial" panose="020B0604020202020204" pitchFamily="34" charset="0"/>
              <a:buChar char="•"/>
            </a:pPr>
            <a:r>
              <a:rPr lang="en-US" b="0" dirty="0"/>
              <a:t>Start off by responding to the challenges and questions that participants shared at the beginning of the session.</a:t>
            </a:r>
            <a:endParaRPr lang="en-US" dirty="0"/>
          </a:p>
          <a:p>
            <a:pPr marL="171450" indent="-171450">
              <a:buFont typeface="Arial" panose="020B0604020202020204" pitchFamily="34" charset="0"/>
              <a:buChar char="•"/>
            </a:pPr>
            <a:r>
              <a:rPr lang="en-US" dirty="0"/>
              <a:t>Remember to answer as thoroughly as possible</a:t>
            </a:r>
          </a:p>
          <a:p>
            <a:pPr marL="171450" indent="-171450">
              <a:buFont typeface="Arial" panose="020B0604020202020204" pitchFamily="34" charset="0"/>
              <a:buChar char="•"/>
            </a:pPr>
            <a:r>
              <a:rPr lang="en-US" dirty="0"/>
              <a:t>If relevant you can also ask other participants if they have suggestions to share</a:t>
            </a:r>
          </a:p>
          <a:p>
            <a:pPr marL="171450" indent="-171450">
              <a:buFont typeface="Arial" panose="020B0604020202020204" pitchFamily="34" charset="0"/>
              <a:buChar char="•"/>
            </a:pPr>
            <a:r>
              <a:rPr lang="en-US" dirty="0"/>
              <a:t>Leverage your community partners, and /or topic experts to help you respond to questions.</a:t>
            </a:r>
          </a:p>
          <a:p>
            <a:pPr marL="171450" indent="-171450">
              <a:buFont typeface="Arial" panose="020B0604020202020204" pitchFamily="34" charset="0"/>
              <a:buChar char="•"/>
            </a:pPr>
            <a:r>
              <a:rPr lang="en-US" dirty="0"/>
              <a:t>If there are questions you are not able to respond to, be honest and if feasible do the following:</a:t>
            </a:r>
          </a:p>
          <a:p>
            <a:pPr marL="628650" lvl="1" indent="-171450">
              <a:buFont typeface="Arial" panose="020B0604020202020204" pitchFamily="34" charset="0"/>
              <a:buChar char="•"/>
            </a:pPr>
            <a:r>
              <a:rPr lang="en-US" dirty="0"/>
              <a:t>Refer individuals with that concern to community partners – have names and contacts for these referral partners</a:t>
            </a:r>
          </a:p>
          <a:p>
            <a:pPr marL="628650" lvl="1" indent="-171450">
              <a:buFont typeface="Arial" panose="020B0604020202020204" pitchFamily="34" charset="0"/>
              <a:buChar char="•"/>
            </a:pPr>
            <a:r>
              <a:rPr lang="en-US" dirty="0"/>
              <a:t>Take note of the question and tell the participants you will inquire about the answer and get back to them (be sure you have the capacity to do this follow up)</a:t>
            </a:r>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24</a:t>
            </a:fld>
            <a:endParaRPr lang="en-US"/>
          </a:p>
        </p:txBody>
      </p:sp>
    </p:spTree>
    <p:extLst>
      <p:ext uri="{BB962C8B-B14F-4D97-AF65-F5344CB8AC3E}">
        <p14:creationId xmlns:p14="http://schemas.microsoft.com/office/powerpoint/2010/main" val="2854253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pPr marL="171450" indent="-171450">
              <a:buFont typeface="Arial" panose="020B0604020202020204" pitchFamily="34" charset="0"/>
              <a:buChar char="•"/>
            </a:pPr>
            <a:r>
              <a:rPr lang="en-US" dirty="0"/>
              <a:t>To close the meeting, thank participants for their participation and attendance</a:t>
            </a:r>
          </a:p>
          <a:p>
            <a:pPr marL="171450" indent="-171450">
              <a:buFont typeface="Arial" panose="020B0604020202020204" pitchFamily="34" charset="0"/>
              <a:buChar char="•"/>
            </a:pPr>
            <a:r>
              <a:rPr lang="en-US" dirty="0"/>
              <a:t>Share contact information for participants to ask further questions or to learn more</a:t>
            </a:r>
          </a:p>
          <a:p>
            <a:pPr marL="171450" indent="-171450">
              <a:buFont typeface="Arial" panose="020B0604020202020204" pitchFamily="34" charset="0"/>
              <a:buChar char="•"/>
            </a:pPr>
            <a:r>
              <a:rPr lang="en-US" dirty="0"/>
              <a:t>Include contacts for the Special Olympics program staff as well as for nutrition partners in the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900" spc="-10" dirty="0">
                <a:effectLst/>
                <a:latin typeface="Ubuntu Light" panose="020B0304030602030204" pitchFamily="34" charset="0"/>
                <a:ea typeface="MS Mincho" panose="02020609040205080304" pitchFamily="49" charset="-128"/>
                <a:cs typeface="Times New Roman" panose="02020603050405020304" pitchFamily="18" charset="0"/>
              </a:rPr>
              <a:t>This may be a good time to invite community partners to share a bit about their services and how attendees can access them.</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25</a:t>
            </a:fld>
            <a:endParaRPr lang="en-US"/>
          </a:p>
        </p:txBody>
      </p:sp>
    </p:spTree>
    <p:extLst>
      <p:ext uri="{BB962C8B-B14F-4D97-AF65-F5344CB8AC3E}">
        <p14:creationId xmlns:p14="http://schemas.microsoft.com/office/powerpoint/2010/main" val="4081920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dirty="0"/>
              <a:t>Today we are going to discuss healthy eating for the family</a:t>
            </a:r>
          </a:p>
          <a:p>
            <a:pPr marL="171450" indent="-171450">
              <a:buFont typeface="Arial" panose="020B0604020202020204" pitchFamily="34" charset="0"/>
              <a:buChar char="•"/>
            </a:pPr>
            <a:r>
              <a:rPr lang="en-US" dirty="0"/>
              <a:t>This session will take about 1 hour and we are going to cover the following topics</a:t>
            </a:r>
          </a:p>
          <a:p>
            <a:pPr marL="628650" lvl="1" indent="-171450">
              <a:buFont typeface="Arial" panose="020B0604020202020204" pitchFamily="34" charset="0"/>
              <a:buChar char="•"/>
            </a:pPr>
            <a:r>
              <a:rPr lang="en-US" dirty="0"/>
              <a:t>Discuss what healthy eating means and the benefits of different foods</a:t>
            </a:r>
          </a:p>
          <a:p>
            <a:pPr marL="628650" lvl="1" indent="-171450">
              <a:buFont typeface="Arial" panose="020B0604020202020204" pitchFamily="34" charset="0"/>
              <a:buChar char="•"/>
            </a:pPr>
            <a:r>
              <a:rPr lang="en-US" dirty="0"/>
              <a:t>Explore strategies for healthier meals at home</a:t>
            </a:r>
          </a:p>
          <a:p>
            <a:pPr marL="628650" lvl="1" indent="-171450">
              <a:buFont typeface="Arial" panose="020B0604020202020204" pitchFamily="34" charset="0"/>
              <a:buChar char="•"/>
            </a:pPr>
            <a:r>
              <a:rPr lang="en-US" dirty="0"/>
              <a:t>And finally, we will create realistic action plans for us to have greater access to healthy meals</a:t>
            </a:r>
          </a:p>
          <a:p>
            <a:pPr marL="171450" lvl="0" indent="-171450">
              <a:buFont typeface="Arial" panose="020B0604020202020204" pitchFamily="34" charset="0"/>
              <a:buChar char="•"/>
            </a:pPr>
            <a:r>
              <a:rPr lang="en-US" dirty="0"/>
              <a:t>We will have a mix of activities, discussion and presentations</a:t>
            </a:r>
          </a:p>
          <a:p>
            <a:pPr marL="171450" lvl="0" indent="-171450">
              <a:buFont typeface="Arial" panose="020B0604020202020204" pitchFamily="34" charset="0"/>
              <a:buChar char="•"/>
            </a:pPr>
            <a:r>
              <a:rPr lang="en-US" dirty="0"/>
              <a:t>We all have something valuable to share and we are here to learn from each other experiences as well.</a:t>
            </a:r>
          </a:p>
          <a:p>
            <a:pPr marL="171450" lvl="0" indent="-171450">
              <a:buFont typeface="Arial" panose="020B0604020202020204" pitchFamily="34" charset="0"/>
              <a:buChar char="•"/>
            </a:pPr>
            <a:r>
              <a:rPr lang="en-US" dirty="0"/>
              <a:t>Feel free to share any questions or comments you may have as we go along.</a:t>
            </a:r>
          </a:p>
          <a:p>
            <a:endParaRPr lang="en-US" b="0" dirty="0"/>
          </a:p>
        </p:txBody>
      </p:sp>
      <p:sp>
        <p:nvSpPr>
          <p:cNvPr id="4" name="Slide Number Placeholder 3"/>
          <p:cNvSpPr>
            <a:spLocks noGrp="1"/>
          </p:cNvSpPr>
          <p:nvPr>
            <p:ph type="sldNum" sz="quarter" idx="5"/>
          </p:nvPr>
        </p:nvSpPr>
        <p:spPr/>
        <p:txBody>
          <a:bodyPr/>
          <a:lstStyle/>
          <a:p>
            <a:fld id="{BEAB3ACF-5E41-473D-B94B-669AA5272875}" type="slidenum">
              <a:rPr lang="en-US" smtClean="0"/>
              <a:t>3</a:t>
            </a:fld>
            <a:endParaRPr lang="en-US"/>
          </a:p>
        </p:txBody>
      </p:sp>
    </p:spTree>
    <p:extLst>
      <p:ext uri="{BB962C8B-B14F-4D97-AF65-F5344CB8AC3E}">
        <p14:creationId xmlns:p14="http://schemas.microsoft.com/office/powerpoint/2010/main" val="4057980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r>
              <a:rPr lang="en-US" b="1" dirty="0"/>
              <a:t>Say:</a:t>
            </a:r>
            <a:r>
              <a:rPr lang="en-US" b="0" dirty="0"/>
              <a:t> </a:t>
            </a:r>
            <a:r>
              <a:rPr lang="en-US" b="0" i="1" dirty="0"/>
              <a:t>Introduction to Family Health Forums</a:t>
            </a:r>
          </a:p>
          <a:p>
            <a:pPr marL="171450" lvl="0" indent="-171450">
              <a:buFont typeface="Arial" panose="020B0604020202020204" pitchFamily="34" charset="0"/>
              <a:buChar char="•"/>
            </a:pPr>
            <a:r>
              <a:rPr lang="en-US" b="0" i="0" dirty="0"/>
              <a:t>Family health Forums are occasions to bring families together to share their experiences with each other, and to connect with service providers in the community. </a:t>
            </a:r>
          </a:p>
          <a:p>
            <a:pPr marL="171450" lvl="0" indent="-171450">
              <a:buFont typeface="Arial" panose="020B0604020202020204" pitchFamily="34" charset="0"/>
              <a:buChar char="•"/>
            </a:pPr>
            <a:r>
              <a:rPr lang="en-US" b="0" i="0" dirty="0"/>
              <a:t>We strive to use these sessions to support your care and wellbeing for yourselves, your family members including athletes, siblings, athletes and others in the home. </a:t>
            </a:r>
          </a:p>
          <a:p>
            <a:pPr marL="171450" lvl="0" indent="-171450">
              <a:buFont typeface="Arial" panose="020B0604020202020204" pitchFamily="34" charset="0"/>
              <a:buChar char="•"/>
            </a:pPr>
            <a:r>
              <a:rPr lang="en-US" b="0" i="0" dirty="0"/>
              <a:t>As with all Family Health Forums – this is a welcoming space, and we have 4 principles to guide our time together:</a:t>
            </a:r>
          </a:p>
          <a:p>
            <a:pPr marL="685800" lvl="1" indent="-228600">
              <a:buFont typeface="+mj-lt"/>
              <a:buAutoNum type="arabicPeriod"/>
            </a:pPr>
            <a:r>
              <a:rPr lang="en-US" b="0" i="0" dirty="0"/>
              <a:t>We RESPECT each other’s opinions  and recognize that we may all be at different stages of caring for ourselves and all members of the family</a:t>
            </a:r>
          </a:p>
          <a:p>
            <a:pPr marL="685800" lvl="1" indent="-228600">
              <a:buFont typeface="+mj-lt"/>
              <a:buAutoNum type="arabicPeriod"/>
            </a:pPr>
            <a:r>
              <a:rPr lang="en-US" b="0" i="0" dirty="0"/>
              <a:t>We use ACTIVE LISTENING to be fully present with each other and give each other our undivided attention. We also provide feedback that aims to enhance our mutual understanding of an issue.</a:t>
            </a:r>
          </a:p>
          <a:p>
            <a:pPr marL="685800" lvl="1" indent="-228600">
              <a:buFont typeface="+mj-lt"/>
              <a:buAutoNum type="arabicPeriod"/>
            </a:pPr>
            <a:r>
              <a:rPr lang="en-US" b="0" i="0" dirty="0"/>
              <a:t>We are a JUDGEMENT-FREE zone – we recognize that we each bring our own unique experiences to this event. We observe our own judgmental thoughts and replace them with non-judgmental ones. </a:t>
            </a:r>
          </a:p>
          <a:p>
            <a:pPr marL="685800" lvl="1" indent="-228600">
              <a:buFont typeface="+mj-lt"/>
              <a:buAutoNum type="arabicPeriod"/>
            </a:pPr>
            <a:r>
              <a:rPr lang="en-US" b="0" i="0" dirty="0"/>
              <a:t>We believe in CONFIDENTIALITY – we agree to keep what is shared and discussed here</a:t>
            </a:r>
          </a:p>
          <a:p>
            <a:pPr marL="228600" lvl="0" indent="-228600">
              <a:buFont typeface="Arial" panose="020B0604020202020204" pitchFamily="34" charset="0"/>
              <a:buChar char="•"/>
            </a:pPr>
            <a:r>
              <a:rPr lang="en-US" b="0" i="0" dirty="0"/>
              <a:t>We are here to learn from and with each other – feel free to ask questions at any time. You can, ask your question to the group, or you can write down your questions on the cards provided and place them in the question box.</a:t>
            </a:r>
          </a:p>
          <a:p>
            <a:pPr marL="228600" lvl="0" indent="-228600">
              <a:buFont typeface="Arial" panose="020B0604020202020204" pitchFamily="34" charset="0"/>
              <a:buChar char="•"/>
            </a:pPr>
            <a:endParaRPr lang="en-US" b="0" i="0" dirty="0"/>
          </a:p>
          <a:p>
            <a:pPr marL="0" lvl="0" indent="0">
              <a:buFont typeface="Arial" panose="020B0604020202020204" pitchFamily="34" charset="0"/>
              <a:buNone/>
            </a:pPr>
            <a:r>
              <a:rPr lang="en-US" b="1" i="0" dirty="0"/>
              <a:t>Materials:</a:t>
            </a:r>
          </a:p>
          <a:p>
            <a:pPr marL="228600" lvl="0" indent="-228600">
              <a:buFont typeface="+mj-lt"/>
              <a:buAutoNum type="arabicPeriod"/>
            </a:pPr>
            <a:r>
              <a:rPr lang="en-US" b="0" i="0" dirty="0"/>
              <a:t>Writing/drawing utensils</a:t>
            </a:r>
          </a:p>
          <a:p>
            <a:pPr marL="228600" lvl="0" indent="-228600">
              <a:buFont typeface="+mj-lt"/>
              <a:buAutoNum type="arabicPeriod"/>
            </a:pPr>
            <a:r>
              <a:rPr lang="en-US" b="0" i="0" dirty="0"/>
              <a:t>Loose paper/cards</a:t>
            </a:r>
          </a:p>
          <a:p>
            <a:pPr marL="228600" lvl="0" indent="-228600">
              <a:buFont typeface="+mj-lt"/>
              <a:buAutoNum type="arabicPeriod"/>
            </a:pPr>
            <a:r>
              <a:rPr lang="en-US" b="0" i="0" dirty="0"/>
              <a:t>Basket or other container to collect questions </a:t>
            </a:r>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4</a:t>
            </a:fld>
            <a:endParaRPr lang="en-US"/>
          </a:p>
        </p:txBody>
      </p:sp>
    </p:spTree>
    <p:extLst>
      <p:ext uri="{BB962C8B-B14F-4D97-AF65-F5344CB8AC3E}">
        <p14:creationId xmlns:p14="http://schemas.microsoft.com/office/powerpoint/2010/main" val="1418729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a:t>
            </a:r>
          </a:p>
          <a:p>
            <a:pPr marL="171450" indent="-171450">
              <a:buFont typeface="Arial" panose="020B0604020202020204" pitchFamily="34" charset="0"/>
              <a:buChar char="•"/>
            </a:pPr>
            <a:r>
              <a:rPr lang="en-US" dirty="0"/>
              <a:t>Before we begin, please take a moment to write down your biggest successes and challenges regarding healthy eating as a family. </a:t>
            </a:r>
          </a:p>
          <a:p>
            <a:pPr marL="171450" indent="-171450">
              <a:buFont typeface="Arial" panose="020B0604020202020204" pitchFamily="34" charset="0"/>
              <a:buChar char="•"/>
            </a:pPr>
            <a:r>
              <a:rPr lang="en-US" dirty="0"/>
              <a:t>Turn to page __ in your participant workbook and record your thoughts there.</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dirty="0"/>
              <a:t>After a few minutes, ask participants if there any volunteers who would like to share their responses.</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Other:</a:t>
            </a:r>
          </a:p>
          <a:p>
            <a:pPr marL="171450" indent="-171450">
              <a:buFont typeface="Arial" panose="020B0604020202020204" pitchFamily="34" charset="0"/>
              <a:buChar char="•"/>
            </a:pPr>
            <a:r>
              <a:rPr lang="en-US" dirty="0"/>
              <a:t>Remind participants it is not mandatory to share</a:t>
            </a:r>
          </a:p>
          <a:p>
            <a:pPr marL="171450" indent="-171450">
              <a:buFontTx/>
              <a:buChar char="-"/>
            </a:pPr>
            <a:endParaRPr lang="en-US" dirty="0"/>
          </a:p>
          <a:p>
            <a:r>
              <a:rPr lang="en-US" b="1" dirty="0"/>
              <a:t>To do</a:t>
            </a:r>
            <a:r>
              <a:rPr lang="en-US" dirty="0"/>
              <a:t>: </a:t>
            </a:r>
          </a:p>
          <a:p>
            <a:pPr marL="171450" indent="-171450">
              <a:buFont typeface="Arial" panose="020B0604020202020204" pitchFamily="34" charset="0"/>
              <a:buChar char="•"/>
            </a:pPr>
            <a:r>
              <a:rPr lang="en-US" dirty="0"/>
              <a:t>Show participants where in their participant workbooks they can fill in their responses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Materials:</a:t>
            </a:r>
          </a:p>
          <a:p>
            <a:pPr marL="171450" indent="-171450">
              <a:buFont typeface="Arial" panose="020B0604020202020204" pitchFamily="34" charset="0"/>
              <a:buChar char="•"/>
            </a:pPr>
            <a:r>
              <a:rPr lang="en-US" dirty="0"/>
              <a:t>Writing/drawing materials</a:t>
            </a:r>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5</a:t>
            </a:fld>
            <a:endParaRPr lang="en-US"/>
          </a:p>
        </p:txBody>
      </p:sp>
    </p:spTree>
    <p:extLst>
      <p:ext uri="{BB962C8B-B14F-4D97-AF65-F5344CB8AC3E}">
        <p14:creationId xmlns:p14="http://schemas.microsoft.com/office/powerpoint/2010/main" val="4127707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p>
          <a:p>
            <a:pPr marL="171450" indent="-171450">
              <a:buFont typeface="Arial" panose="020B0604020202020204" pitchFamily="34" charset="0"/>
              <a:buChar char="•"/>
            </a:pPr>
            <a:r>
              <a:rPr lang="en-US" dirty="0"/>
              <a:t>Throughout the session we will highlight the following key messages</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b="0" dirty="0"/>
              <a:t>Is there a volunteer who would like to read out the first key messages?</a:t>
            </a:r>
          </a:p>
          <a:p>
            <a:pPr marL="0" indent="0">
              <a:buFont typeface="Arial" panose="020B0604020202020204" pitchFamily="34" charset="0"/>
              <a:buNone/>
            </a:pPr>
            <a:endParaRPr lang="en-US" b="1" i="1" dirty="0"/>
          </a:p>
          <a:p>
            <a:pPr marL="0" indent="0">
              <a:buFont typeface="Arial" panose="020B0604020202020204" pitchFamily="34" charset="0"/>
              <a:buNone/>
            </a:pPr>
            <a:r>
              <a:rPr lang="en-US" b="1" i="1" dirty="0"/>
              <a:t>Notes:</a:t>
            </a:r>
          </a:p>
          <a:p>
            <a:pPr marL="0" indent="0">
              <a:buFont typeface="Arial" panose="020B0604020202020204" pitchFamily="34" charset="0"/>
              <a:buNone/>
            </a:pPr>
            <a:r>
              <a:rPr lang="en-US" b="0" i="1" dirty="0"/>
              <a:t>Continue asking until all the key messages are read. If no volunteers, facilitator reads out the key messages</a:t>
            </a:r>
            <a:endParaRPr lang="en-US" dirty="0"/>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6</a:t>
            </a:fld>
            <a:endParaRPr lang="en-US"/>
          </a:p>
        </p:txBody>
      </p:sp>
    </p:spTree>
    <p:extLst>
      <p:ext uri="{BB962C8B-B14F-4D97-AF65-F5344CB8AC3E}">
        <p14:creationId xmlns:p14="http://schemas.microsoft.com/office/powerpoint/2010/main" val="1170238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p>
          <a:p>
            <a:pPr marL="171450" indent="-171450">
              <a:buFont typeface="Arial" panose="020B0604020202020204" pitchFamily="34" charset="0"/>
              <a:buChar char="•"/>
            </a:pPr>
            <a:r>
              <a:rPr lang="en-US" dirty="0"/>
              <a:t>Is anyone familiar with this picture of a plate? What do you think it is about? You are welcome to also record your responses in your participant workbook.</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Note:</a:t>
            </a:r>
          </a:p>
          <a:p>
            <a:pPr marL="171450" indent="-171450">
              <a:buFont typeface="Arial" panose="020B0604020202020204" pitchFamily="34" charset="0"/>
              <a:buChar char="•"/>
            </a:pPr>
            <a:r>
              <a:rPr lang="en-US" dirty="0"/>
              <a:t>Allow some time for participants to respond</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dirty="0"/>
              <a:t>This image of a plate is a helpful way for us to think about healthy eating</a:t>
            </a:r>
          </a:p>
          <a:p>
            <a:pPr marL="171450" indent="-171450">
              <a:buFont typeface="Arial" panose="020B0604020202020204" pitchFamily="34" charset="0"/>
              <a:buChar char="•"/>
            </a:pPr>
            <a:r>
              <a:rPr lang="en-US" dirty="0"/>
              <a:t>It shows us generally how much of each food group is recommended</a:t>
            </a:r>
          </a:p>
          <a:p>
            <a:pPr marL="171450" indent="-171450">
              <a:buFont typeface="Arial" panose="020B0604020202020204" pitchFamily="34" charset="0"/>
              <a:buChar char="•"/>
            </a:pPr>
            <a:r>
              <a:rPr lang="en-US" dirty="0"/>
              <a:t>You can see that vegetables are the largest section of the plate followed by grains</a:t>
            </a:r>
          </a:p>
          <a:p>
            <a:pPr marL="171450" indent="-171450">
              <a:buFont typeface="Arial" panose="020B0604020202020204" pitchFamily="34" charset="0"/>
              <a:buChar char="•"/>
            </a:pPr>
            <a:r>
              <a:rPr lang="en-US" dirty="0"/>
              <a:t>Together, fruits and vegetables fill half of the plate while proteins and grains fill up the other half. </a:t>
            </a:r>
          </a:p>
          <a:p>
            <a:pPr marL="171450" indent="-171450">
              <a:buFont typeface="Arial" panose="020B0604020202020204" pitchFamily="34" charset="0"/>
              <a:buChar char="•"/>
            </a:pPr>
            <a:r>
              <a:rPr lang="en-US" dirty="0"/>
              <a:t>And milk and dairy products are also included</a:t>
            </a:r>
          </a:p>
          <a:p>
            <a:pPr marL="0" indent="0">
              <a:buFont typeface="Arial" panose="020B0604020202020204" pitchFamily="34" charset="0"/>
              <a:buNone/>
            </a:pPr>
            <a:endParaRPr lang="en-US" b="1" i="1" dirty="0"/>
          </a:p>
          <a:p>
            <a:pPr marL="0" indent="0">
              <a:buFont typeface="Arial" panose="020B0604020202020204" pitchFamily="34" charset="0"/>
              <a:buNone/>
            </a:pPr>
            <a:endParaRPr lang="en-US" b="1" i="1" dirty="0"/>
          </a:p>
          <a:p>
            <a:pPr marL="0" indent="0">
              <a:buFontTx/>
              <a:buNone/>
            </a:pPr>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7</a:t>
            </a:fld>
            <a:endParaRPr lang="en-US"/>
          </a:p>
        </p:txBody>
      </p:sp>
    </p:spTree>
    <p:extLst>
      <p:ext uri="{BB962C8B-B14F-4D97-AF65-F5344CB8AC3E}">
        <p14:creationId xmlns:p14="http://schemas.microsoft.com/office/powerpoint/2010/main" val="1489856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We are going to quickly refresh ourselves about the benefits of some of our common foods</a:t>
            </a:r>
          </a:p>
          <a:p>
            <a:pPr marL="171450" indent="-171450">
              <a:buFont typeface="Arial" panose="020B0604020202020204" pitchFamily="34" charset="0"/>
              <a:buChar char="•"/>
            </a:pPr>
            <a:r>
              <a:rPr lang="en-US" b="0" dirty="0"/>
              <a:t>In your groups you are going to play the Food Benefits Game</a:t>
            </a:r>
          </a:p>
          <a:p>
            <a:pPr marL="171450" indent="-171450">
              <a:buFont typeface="Arial" panose="020B0604020202020204" pitchFamily="34" charset="0"/>
              <a:buChar char="•"/>
            </a:pPr>
            <a:r>
              <a:rPr lang="en-US" b="0" dirty="0"/>
              <a:t>The aim of this game is to guess the benefits of the food group represented in the picture</a:t>
            </a:r>
          </a:p>
          <a:p>
            <a:pPr marL="171450" indent="-171450">
              <a:buFont typeface="Arial" panose="020B0604020202020204" pitchFamily="34" charset="0"/>
              <a:buChar char="•"/>
            </a:pPr>
            <a:r>
              <a:rPr lang="en-US" b="0" dirty="0"/>
              <a:t>I will show each picture on the screen for 1 minute.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 your groups you will have 1 minute to guess the benefits of that food group. </a:t>
            </a:r>
            <a:endParaRPr lang="en-US" b="1" dirty="0"/>
          </a:p>
          <a:p>
            <a:pPr marL="171450" indent="-171450">
              <a:buFont typeface="Arial" panose="020B0604020202020204" pitchFamily="34" charset="0"/>
              <a:buChar char="•"/>
            </a:pPr>
            <a:r>
              <a:rPr lang="en-US" b="0" dirty="0"/>
              <a:t>In your participant workbooks on </a:t>
            </a:r>
            <a:r>
              <a:rPr lang="en-US" b="0" dirty="0" err="1"/>
              <a:t>page___you</a:t>
            </a:r>
            <a:r>
              <a:rPr lang="en-US" b="0" dirty="0"/>
              <a:t> will also see the 3 pictures. Your group can record your list of benefits there.</a:t>
            </a:r>
          </a:p>
          <a:p>
            <a:pPr marL="171450" indent="-171450">
              <a:buFont typeface="Arial" panose="020B0604020202020204" pitchFamily="34" charset="0"/>
              <a:buChar char="•"/>
            </a:pPr>
            <a:r>
              <a:rPr lang="en-US" b="0" dirty="0"/>
              <a:t>We will see how many benefits you can record in 1 minute.</a:t>
            </a:r>
          </a:p>
          <a:p>
            <a:pPr marL="171450" indent="-171450">
              <a:buFont typeface="Arial" panose="020B0604020202020204" pitchFamily="34" charset="0"/>
              <a:buChar char="•"/>
            </a:pPr>
            <a:r>
              <a:rPr lang="en-US" b="1" dirty="0"/>
              <a:t>When you have completed all three food groups you can read the benefits in the back of your workbooks – you can see how may benefits were correct.</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Notes:</a:t>
            </a:r>
          </a:p>
          <a:p>
            <a:pPr marL="171450" indent="-171450">
              <a:buFont typeface="Arial" panose="020B0604020202020204" pitchFamily="34" charset="0"/>
              <a:buChar char="•"/>
            </a:pPr>
            <a:r>
              <a:rPr lang="en-US" b="0" dirty="0"/>
              <a:t>Divide participants into 3 groups</a:t>
            </a:r>
          </a:p>
          <a:p>
            <a:pPr marL="171450" indent="-171450">
              <a:buFont typeface="Arial" panose="020B0604020202020204" pitchFamily="34" charset="0"/>
              <a:buChar char="•"/>
            </a:pPr>
            <a:r>
              <a:rPr lang="en-US" b="0" dirty="0"/>
              <a:t>Present on the screen the following pictures of different foods/or show participants where this appears in their workbooks</a:t>
            </a:r>
          </a:p>
          <a:p>
            <a:pPr marL="171450" indent="-171450">
              <a:buFont typeface="Arial" panose="020B0604020202020204" pitchFamily="34" charset="0"/>
              <a:buChar char="•"/>
            </a:pPr>
            <a:r>
              <a:rPr lang="en-US" b="0" dirty="0"/>
              <a:t>If virtual – assign a group leader for each group who will go through the pictures of food slides</a:t>
            </a:r>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Materials:</a:t>
            </a:r>
          </a:p>
          <a:p>
            <a:pPr marL="171450" indent="-171450">
              <a:buFont typeface="Arial" panose="020B0604020202020204" pitchFamily="34" charset="0"/>
              <a:buChar char="•"/>
            </a:pPr>
            <a:r>
              <a:rPr lang="en-US" b="0" dirty="0"/>
              <a:t>Participant workbook (page with pictures of the different foods for the food benefits game)</a:t>
            </a:r>
          </a:p>
          <a:p>
            <a:pPr marL="171450" indent="-171450">
              <a:buFont typeface="Arial" panose="020B0604020202020204" pitchFamily="34" charset="0"/>
              <a:buChar char="•"/>
            </a:pPr>
            <a:r>
              <a:rPr lang="en-US" b="0" dirty="0"/>
              <a:t>Food Benefit game PowerPoint slide pictures</a:t>
            </a:r>
          </a:p>
          <a:p>
            <a:pPr marL="171450" indent="-171450">
              <a:buFont typeface="Arial" panose="020B0604020202020204" pitchFamily="34" charset="0"/>
              <a:buChar char="•"/>
            </a:pPr>
            <a:r>
              <a:rPr lang="en-US" b="0" dirty="0"/>
              <a:t>Timer/stopwatch</a:t>
            </a: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BEAB3ACF-5E41-473D-B94B-669AA5272875}" type="slidenum">
              <a:rPr lang="en-US" smtClean="0"/>
              <a:t>8</a:t>
            </a:fld>
            <a:endParaRPr lang="en-US"/>
          </a:p>
        </p:txBody>
      </p:sp>
    </p:spTree>
    <p:extLst>
      <p:ext uri="{BB962C8B-B14F-4D97-AF65-F5344CB8AC3E}">
        <p14:creationId xmlns:p14="http://schemas.microsoft.com/office/powerpoint/2010/main" val="797948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The first picture is berries, representing the fruits category</a:t>
            </a:r>
          </a:p>
          <a:p>
            <a:pPr marL="0" indent="0">
              <a:buFont typeface="Arial" panose="020B0604020202020204" pitchFamily="34" charset="0"/>
              <a:buNone/>
            </a:pPr>
            <a:r>
              <a:rPr lang="en-US" b="1" dirty="0"/>
              <a:t>Ask:</a:t>
            </a:r>
          </a:p>
          <a:p>
            <a:pPr marL="171450" indent="-171450">
              <a:buFont typeface="Arial" panose="020B0604020202020204" pitchFamily="34" charset="0"/>
              <a:buChar char="•"/>
            </a:pPr>
            <a:r>
              <a:rPr lang="en-US" b="0" dirty="0"/>
              <a:t>Are you ready?</a:t>
            </a:r>
          </a:p>
          <a:p>
            <a:pPr marL="171450" indent="-171450">
              <a:buFont typeface="Arial" panose="020B0604020202020204" pitchFamily="34" charset="0"/>
              <a:buChar char="•"/>
            </a:pPr>
            <a:r>
              <a:rPr lang="en-US" b="0" dirty="0"/>
              <a:t>Write down as many benefits as you can</a:t>
            </a:r>
          </a:p>
          <a:p>
            <a:pPr marL="171450" indent="-171450">
              <a:buFont typeface="Arial" panose="020B0604020202020204" pitchFamily="34" charset="0"/>
              <a:buChar char="•"/>
            </a:pPr>
            <a:r>
              <a:rPr lang="en-US" b="0" dirty="0"/>
              <a:t>Timer starts, now</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To do:</a:t>
            </a:r>
          </a:p>
          <a:p>
            <a:pPr marL="171450" indent="-171450">
              <a:buFont typeface="Arial" panose="020B0604020202020204" pitchFamily="34" charset="0"/>
              <a:buChar char="•"/>
            </a:pPr>
            <a:r>
              <a:rPr lang="en-US" b="0" dirty="0"/>
              <a:t>Set timer for 1-minute</a:t>
            </a:r>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Say:</a:t>
            </a:r>
          </a:p>
          <a:p>
            <a:pPr marL="171450" indent="-171450">
              <a:buFont typeface="Arial" panose="020B0604020202020204" pitchFamily="34" charset="0"/>
              <a:buChar char="•"/>
            </a:pPr>
            <a:r>
              <a:rPr lang="en-US" b="0" dirty="0"/>
              <a:t>Time is up.</a:t>
            </a:r>
          </a:p>
          <a:p>
            <a:pPr marL="171450" indent="-171450">
              <a:buFont typeface="Arial" panose="020B0604020202020204" pitchFamily="34" charset="0"/>
              <a:buChar char="•"/>
            </a:pPr>
            <a:r>
              <a:rPr lang="en-US" b="0" dirty="0"/>
              <a:t>Save this and we will go on to the next picture</a:t>
            </a:r>
          </a:p>
          <a:p>
            <a:endParaRPr lang="en-US" dirty="0"/>
          </a:p>
        </p:txBody>
      </p:sp>
      <p:sp>
        <p:nvSpPr>
          <p:cNvPr id="4" name="Slide Number Placeholder 3"/>
          <p:cNvSpPr>
            <a:spLocks noGrp="1"/>
          </p:cNvSpPr>
          <p:nvPr>
            <p:ph type="sldNum" sz="quarter" idx="5"/>
          </p:nvPr>
        </p:nvSpPr>
        <p:spPr/>
        <p:txBody>
          <a:bodyPr/>
          <a:lstStyle/>
          <a:p>
            <a:fld id="{BEAB3ACF-5E41-473D-B94B-669AA5272875}" type="slidenum">
              <a:rPr lang="en-US" smtClean="0"/>
              <a:t>9</a:t>
            </a:fld>
            <a:endParaRPr lang="en-US"/>
          </a:p>
        </p:txBody>
      </p:sp>
    </p:spTree>
    <p:extLst>
      <p:ext uri="{BB962C8B-B14F-4D97-AF65-F5344CB8AC3E}">
        <p14:creationId xmlns:p14="http://schemas.microsoft.com/office/powerpoint/2010/main" val="2350166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a:latin typeface="Helvetica Neue"/>
              <a:cs typeface="Helvetica Neue"/>
            </a:endParaRPr>
          </a:p>
        </p:txBody>
      </p:sp>
    </p:spTree>
    <p:extLst>
      <p:ext uri="{BB962C8B-B14F-4D97-AF65-F5344CB8AC3E}">
        <p14:creationId xmlns:p14="http://schemas.microsoft.com/office/powerpoint/2010/main" val="390108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solidFill>
                  <a:srgbClr val="2E3333"/>
                </a:solidFill>
              </a:rPr>
              <a:t> /  </a:t>
            </a:r>
            <a:r>
              <a:rPr lang="en-US">
                <a:solidFill>
                  <a:srgbClr val="2E3333"/>
                </a:solidFill>
                <a:latin typeface="Ubuntu"/>
                <a:cs typeface="Ubuntu"/>
              </a:rPr>
              <a:t>Special Olympics</a:t>
            </a:r>
          </a:p>
        </p:txBody>
      </p:sp>
    </p:spTree>
    <p:extLst>
      <p:ext uri="{BB962C8B-B14F-4D97-AF65-F5344CB8AC3E}">
        <p14:creationId xmlns:p14="http://schemas.microsoft.com/office/powerpoint/2010/main" val="352264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a:solidFill>
                  <a:srgbClr val="2E3333"/>
                </a:solidFill>
              </a:rPr>
              <a:t> /  </a:t>
            </a:r>
            <a:r>
              <a:rPr lang="en-US">
                <a:solidFill>
                  <a:srgbClr val="2E3333"/>
                </a:solidFill>
                <a:latin typeface="Ubuntu"/>
                <a:cs typeface="Ubuntu"/>
              </a:rPr>
              <a:t>Special Olympics</a:t>
            </a:r>
          </a:p>
        </p:txBody>
      </p:sp>
    </p:spTree>
    <p:extLst>
      <p:ext uri="{BB962C8B-B14F-4D97-AF65-F5344CB8AC3E}">
        <p14:creationId xmlns:p14="http://schemas.microsoft.com/office/powerpoint/2010/main" val="69863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solidFill>
                  <a:srgbClr val="2E3333"/>
                </a:solidFill>
              </a:rPr>
              <a:t> /  </a:t>
            </a:r>
            <a:r>
              <a:rPr lang="en-US">
                <a:solidFill>
                  <a:srgbClr val="2E3333"/>
                </a:solidFill>
                <a:latin typeface="Ubuntu"/>
                <a:cs typeface="Ubuntu"/>
              </a:rPr>
              <a:t>Special Olympics</a:t>
            </a:r>
          </a:p>
        </p:txBody>
      </p:sp>
    </p:spTree>
    <p:extLst>
      <p:ext uri="{BB962C8B-B14F-4D97-AF65-F5344CB8AC3E}">
        <p14:creationId xmlns:p14="http://schemas.microsoft.com/office/powerpoint/2010/main" val="123664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a:solidFill>
                  <a:srgbClr val="2E3333"/>
                </a:solidFill>
              </a:rPr>
              <a:t> /  </a:t>
            </a:r>
            <a:r>
              <a:rPr lang="en-US">
                <a:solidFill>
                  <a:srgbClr val="2E3333"/>
                </a:solidFill>
                <a:latin typeface="Ubuntu"/>
                <a:cs typeface="Ubuntu"/>
              </a:rPr>
              <a:t>Special Olympics</a:t>
            </a:r>
          </a:p>
        </p:txBody>
      </p:sp>
    </p:spTree>
    <p:extLst>
      <p:ext uri="{BB962C8B-B14F-4D97-AF65-F5344CB8AC3E}">
        <p14:creationId xmlns:p14="http://schemas.microsoft.com/office/powerpoint/2010/main" val="201333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solidFill>
                  <a:srgbClr val="2E3333"/>
                </a:solidFill>
              </a:rPr>
              <a:t> /  </a:t>
            </a:r>
            <a:r>
              <a:rPr lang="en-US">
                <a:solidFill>
                  <a:srgbClr val="2E3333"/>
                </a:solidFill>
                <a:latin typeface="Ubuntu"/>
                <a:cs typeface="Ubuntu"/>
              </a:rPr>
              <a:t>Special Olympics</a:t>
            </a:r>
          </a:p>
        </p:txBody>
      </p:sp>
    </p:spTree>
    <p:extLst>
      <p:ext uri="{BB962C8B-B14F-4D97-AF65-F5344CB8AC3E}">
        <p14:creationId xmlns:p14="http://schemas.microsoft.com/office/powerpoint/2010/main" val="423353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solidFill>
                  <a:srgbClr val="2E3333"/>
                </a:solidFill>
              </a:rPr>
              <a:t> /  </a:t>
            </a:r>
            <a:r>
              <a:rPr lang="en-US">
                <a:solidFill>
                  <a:srgbClr val="2E3333"/>
                </a:solidFill>
                <a:latin typeface="Ubuntu"/>
                <a:cs typeface="Ubuntu"/>
              </a:rPr>
              <a:t>Special Olympics</a:t>
            </a:r>
          </a:p>
        </p:txBody>
      </p:sp>
    </p:spTree>
    <p:extLst>
      <p:ext uri="{BB962C8B-B14F-4D97-AF65-F5344CB8AC3E}">
        <p14:creationId xmlns:p14="http://schemas.microsoft.com/office/powerpoint/2010/main" val="74001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a:t>Click to edit Master title style</a:t>
            </a:r>
            <a:endParaRPr lang="en-US"/>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solidFill>
                  <a:srgbClr val="2E3333"/>
                </a:solidFill>
              </a:rPr>
              <a:t> /  </a:t>
            </a:r>
            <a:r>
              <a:rPr lang="en-US">
                <a:solidFill>
                  <a:srgbClr val="2E3333"/>
                </a:solidFill>
                <a:latin typeface="Ubuntu"/>
                <a:cs typeface="Ubuntu"/>
              </a:rPr>
              <a:t>Special Olympics</a:t>
            </a:r>
          </a:p>
        </p:txBody>
      </p:sp>
    </p:spTree>
    <p:extLst>
      <p:ext uri="{BB962C8B-B14F-4D97-AF65-F5344CB8AC3E}">
        <p14:creationId xmlns:p14="http://schemas.microsoft.com/office/powerpoint/2010/main" val="238461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charset="0"/>
              </a:rPr>
              <a:t>Drag picture to placeholder or click icon to add</a:t>
            </a:r>
            <a:endParaRPr lang="en-US" noProof="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a:t>Click to edit Master title style</a:t>
            </a:r>
            <a:endParaRPr lang="en-US"/>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Tree>
    <p:extLst>
      <p:ext uri="{BB962C8B-B14F-4D97-AF65-F5344CB8AC3E}">
        <p14:creationId xmlns:p14="http://schemas.microsoft.com/office/powerpoint/2010/main" val="181458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16F62-B28B-8BA8-A566-7C012A5156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EE65E7-2B66-ECE2-E10A-CFF8823519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EE6CA-5DB4-3D0E-4E7E-F3B8C96DD6B2}"/>
              </a:ext>
            </a:extLst>
          </p:cNvPr>
          <p:cNvSpPr>
            <a:spLocks noGrp="1"/>
          </p:cNvSpPr>
          <p:nvPr>
            <p:ph type="dt" sz="half" idx="10"/>
          </p:nvPr>
        </p:nvSpPr>
        <p:spPr/>
        <p:txBody>
          <a:bodyPr/>
          <a:lstStyle/>
          <a:p>
            <a:pPr defTabSz="685800"/>
            <a:fld id="{EC552C21-8F3B-473F-9393-09DB98BDBFCD}" type="datetime1">
              <a:rPr lang="en-US" smtClean="0">
                <a:solidFill>
                  <a:prstClr val="black">
                    <a:tint val="75000"/>
                  </a:prstClr>
                </a:solidFill>
              </a:rPr>
              <a:pPr defTabSz="685800"/>
              <a:t>7/30/2023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2205AF-E96B-018F-5ED2-8C5B896E2A1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3FB34E3-5DF9-6DB5-09FA-40ACAD046C12}"/>
              </a:ext>
            </a:extLst>
          </p:cNvPr>
          <p:cNvSpPr>
            <a:spLocks noGrp="1"/>
          </p:cNvSpPr>
          <p:nvPr>
            <p:ph type="sldNum" sz="quarter" idx="12"/>
          </p:nvPr>
        </p:nvSpPr>
        <p:spPr/>
        <p:txBody>
          <a:bodyPr/>
          <a:lstStyle/>
          <a:p>
            <a:pPr defTabSz="685800"/>
            <a:fld id="{01035C16-962C-42B7-9BAE-1C8912EC67E0}"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187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dirty="0"/>
              <a:t>Click to edit Master title style</a:t>
            </a:r>
            <a:endParaRPr lang="en-US" dirty="0"/>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a:latin typeface="Helvetica Neue"/>
              <a:cs typeface="Helvetica Neue"/>
            </a:endParaRPr>
          </a:p>
        </p:txBody>
      </p:sp>
    </p:spTree>
    <p:extLst>
      <p:ext uri="{BB962C8B-B14F-4D97-AF65-F5344CB8AC3E}">
        <p14:creationId xmlns:p14="http://schemas.microsoft.com/office/powerpoint/2010/main" val="411438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79"/>
            <a:ext cx="7772176" cy="1361777"/>
          </a:xfrm>
        </p:spPr>
        <p:txBody>
          <a:bodyPr/>
          <a:lstStyle>
            <a:lvl1pPr algn="l">
              <a:defRPr sz="2800" b="1" cap="all"/>
            </a:lvl1pPr>
          </a:lstStyle>
          <a:p>
            <a:r>
              <a:rPr lang="ga-IE"/>
              <a:t>Click to edit Master title style</a:t>
            </a:r>
            <a:endParaRPr lang="en-US"/>
          </a:p>
        </p:txBody>
      </p:sp>
      <p:sp>
        <p:nvSpPr>
          <p:cNvPr id="3" name="Text Placeholder 2"/>
          <p:cNvSpPr>
            <a:spLocks noGrp="1"/>
          </p:cNvSpPr>
          <p:nvPr>
            <p:ph type="body" idx="1"/>
          </p:nvPr>
        </p:nvSpPr>
        <p:spPr>
          <a:xfrm>
            <a:off x="722189" y="1099991"/>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a:latin typeface="Helvetica Neue"/>
              <a:cs typeface="Helvetica Neue"/>
            </a:endParaRPr>
          </a:p>
        </p:txBody>
      </p:sp>
    </p:spTree>
    <p:extLst>
      <p:ext uri="{BB962C8B-B14F-4D97-AF65-F5344CB8AC3E}">
        <p14:creationId xmlns:p14="http://schemas.microsoft.com/office/powerpoint/2010/main" val="31056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a:latin typeface="Helvetica Neue"/>
              <a:cs typeface="Helvetica Neue"/>
            </a:endParaRPr>
          </a:p>
        </p:txBody>
      </p:sp>
    </p:spTree>
    <p:extLst>
      <p:ext uri="{BB962C8B-B14F-4D97-AF65-F5344CB8AC3E}">
        <p14:creationId xmlns:p14="http://schemas.microsoft.com/office/powerpoint/2010/main" val="393885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4555" y="2267025"/>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a:latin typeface="Helvetica Neue"/>
              <a:cs typeface="Helvetica Neue"/>
            </a:endParaRPr>
          </a:p>
        </p:txBody>
      </p:sp>
    </p:spTree>
    <p:extLst>
      <p:ext uri="{BB962C8B-B14F-4D97-AF65-F5344CB8AC3E}">
        <p14:creationId xmlns:p14="http://schemas.microsoft.com/office/powerpoint/2010/main" val="54753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a:latin typeface="Helvetica Neue"/>
              <a:cs typeface="Helvetica Neue"/>
            </a:endParaRPr>
          </a:p>
        </p:txBody>
      </p:sp>
    </p:spTree>
    <p:extLst>
      <p:ext uri="{BB962C8B-B14F-4D97-AF65-F5344CB8AC3E}">
        <p14:creationId xmlns:p14="http://schemas.microsoft.com/office/powerpoint/2010/main" val="257132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 </a:t>
            </a:r>
            <a:r>
              <a:rPr lang="en-US" b="1">
                <a:latin typeface="Helvetica Neue"/>
                <a:cs typeface="Helvetica Neue"/>
              </a:rPr>
              <a:t>storyful.</a:t>
            </a:r>
          </a:p>
        </p:txBody>
      </p:sp>
    </p:spTree>
    <p:extLst>
      <p:ext uri="{BB962C8B-B14F-4D97-AF65-F5344CB8AC3E}">
        <p14:creationId xmlns:p14="http://schemas.microsoft.com/office/powerpoint/2010/main" val="292087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ga-IE"/>
              <a:t>Click to edit Master title style</a:t>
            </a:r>
            <a:endParaRPr lang="en-US"/>
          </a:p>
        </p:txBody>
      </p:sp>
      <p:sp>
        <p:nvSpPr>
          <p:cNvPr id="3" name="Content Placeholder 2"/>
          <p:cNvSpPr>
            <a:spLocks noGrp="1"/>
          </p:cNvSpPr>
          <p:nvPr>
            <p:ph idx="1"/>
          </p:nvPr>
        </p:nvSpPr>
        <p:spPr>
          <a:xfrm>
            <a:off x="3575224" y="247714"/>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a:latin typeface="Helvetica Neue"/>
              <a:cs typeface="Helvetica Neue"/>
            </a:endParaRPr>
          </a:p>
        </p:txBody>
      </p:sp>
    </p:spTree>
    <p:extLst>
      <p:ext uri="{BB962C8B-B14F-4D97-AF65-F5344CB8AC3E}">
        <p14:creationId xmlns:p14="http://schemas.microsoft.com/office/powerpoint/2010/main" val="100841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ga-IE"/>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Light" charset="0"/>
              </a:rPr>
              <a:t>Drag picture to placeholder or click icon to add</a:t>
            </a:r>
            <a:endParaRPr lang="en-US" noProof="0">
              <a:sym typeface="Ubuntu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a:latin typeface="Helvetica Neue"/>
              <a:cs typeface="Helvetica Neue"/>
            </a:endParaRPr>
          </a:p>
        </p:txBody>
      </p:sp>
    </p:spTree>
    <p:extLst>
      <p:ext uri="{BB962C8B-B14F-4D97-AF65-F5344CB8AC3E}">
        <p14:creationId xmlns:p14="http://schemas.microsoft.com/office/powerpoint/2010/main" val="349359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text styles</a:t>
            </a:r>
          </a:p>
          <a:p>
            <a:pPr lvl="1"/>
            <a:r>
              <a:rPr lang="ga-IE">
                <a:sym typeface="Ubuntu Light" charset="0"/>
              </a:rPr>
              <a:t>Second level</a:t>
            </a:r>
          </a:p>
          <a:p>
            <a:pPr lvl="2"/>
            <a:r>
              <a:rPr lang="ga-IE">
                <a:sym typeface="Ubuntu Light" charset="0"/>
              </a:rPr>
              <a:t>Third level</a:t>
            </a:r>
          </a:p>
          <a:p>
            <a:pPr lvl="3"/>
            <a:r>
              <a:rPr lang="ga-IE">
                <a:sym typeface="Ubuntu Light" charset="0"/>
              </a:rPr>
              <a:t>Fourth level</a:t>
            </a:r>
          </a:p>
          <a:p>
            <a:pPr lvl="4"/>
            <a:r>
              <a:rPr lang="ga-IE">
                <a:sym typeface="Ubuntu Light" charset="0"/>
              </a:rPr>
              <a:t>Fifth level</a:t>
            </a:r>
            <a:endParaRPr lang="en-US">
              <a:sym typeface="Ubuntu Light" charset="0"/>
            </a:endParaRPr>
          </a:p>
        </p:txBody>
      </p:sp>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title style</a:t>
            </a:r>
            <a:endParaRPr lang="en-US">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a:t> </a:t>
            </a:r>
            <a:endParaRPr lang="en-US">
              <a:latin typeface="Ubuntu"/>
              <a:cs typeface="Ubuntu"/>
            </a:endParaRPr>
          </a:p>
        </p:txBody>
      </p:sp>
    </p:spTree>
    <p:extLst>
      <p:ext uri="{BB962C8B-B14F-4D97-AF65-F5344CB8AC3E}">
        <p14:creationId xmlns:p14="http://schemas.microsoft.com/office/powerpoint/2010/main" val="7762525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srcRect/>
          <a:stretch>
            <a:fillRect/>
          </a:stretch>
        </a:blip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dirty="0">
                <a:sym typeface="Ubuntu" charset="0"/>
              </a:rPr>
              <a:t>Click to edit Master text styles</a:t>
            </a:r>
          </a:p>
          <a:p>
            <a:pPr lvl="1"/>
            <a:r>
              <a:rPr lang="ga-IE" dirty="0">
                <a:sym typeface="Ubuntu" charset="0"/>
              </a:rPr>
              <a:t>Second level</a:t>
            </a:r>
          </a:p>
          <a:p>
            <a:pPr lvl="2"/>
            <a:r>
              <a:rPr lang="ga-IE" dirty="0">
                <a:sym typeface="Ubuntu" charset="0"/>
              </a:rPr>
              <a:t>Third level</a:t>
            </a:r>
          </a:p>
          <a:p>
            <a:pPr lvl="3"/>
            <a:r>
              <a:rPr lang="ga-IE" dirty="0">
                <a:sym typeface="Ubuntu" charset="0"/>
              </a:rPr>
              <a:t>Fourth level</a:t>
            </a:r>
          </a:p>
          <a:p>
            <a:pPr lvl="4"/>
            <a:r>
              <a:rPr lang="ga-IE" dirty="0">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ctr" anchorCtr="0" compatLnSpc="1">
            <a:prstTxWarp prst="textNoShape">
              <a:avLst/>
            </a:prstTxWarp>
          </a:bodyPr>
          <a:lstStyle/>
          <a:p>
            <a:pPr lvl="0"/>
            <a:r>
              <a:rPr lang="ga-IE">
                <a:sym typeface="Ubuntu Light" charset="0"/>
              </a:rPr>
              <a:t>Click to edit Master title style</a:t>
            </a:r>
            <a:endParaRPr lang="en-US">
              <a:sym typeface="Ubuntu Light" charset="0"/>
            </a:endParaRPr>
          </a:p>
        </p:txBody>
      </p:sp>
      <p:sp>
        <p:nvSpPr>
          <p:cNvPr id="2052" name="Text Box 4"/>
          <p:cNvSpPr txBox="1">
            <a:spLocks noGrp="1" noChangeArrowheads="1"/>
          </p:cNvSpPr>
          <p:nvPr>
            <p:ph type="sldNum" sz="quarter" idx="4"/>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a:solidFill>
                  <a:srgbClr val="2E3333"/>
                </a:solidFill>
              </a:rPr>
              <a:t> /  </a:t>
            </a:r>
            <a:r>
              <a:rPr lang="en-US">
                <a:solidFill>
                  <a:srgbClr val="2E3333"/>
                </a:solidFill>
                <a:latin typeface="Ubuntu"/>
                <a:cs typeface="Ubuntu"/>
              </a:rPr>
              <a:t>Special Olympics</a:t>
            </a:r>
          </a:p>
        </p:txBody>
      </p:sp>
    </p:spTree>
    <p:extLst>
      <p:ext uri="{BB962C8B-B14F-4D97-AF65-F5344CB8AC3E}">
        <p14:creationId xmlns:p14="http://schemas.microsoft.com/office/powerpoint/2010/main" val="410631343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8B5EC0-9026-4F41-77ED-3D68A41B03D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0E0A20-B5D6-2930-8881-4AE09C9CB5E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8AC4C-190C-BCF8-C472-6F68D4DC87E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FA8D149-0753-413D-92C3-D8E339A78C1E}" type="datetime1">
              <a:rPr lang="en-US" smtClean="0"/>
              <a:t>7/30/2023</a:t>
            </a:fld>
            <a:endParaRPr lang="en-US"/>
          </a:p>
        </p:txBody>
      </p:sp>
      <p:sp>
        <p:nvSpPr>
          <p:cNvPr id="5" name="Footer Placeholder 4">
            <a:extLst>
              <a:ext uri="{FF2B5EF4-FFF2-40B4-BE49-F238E27FC236}">
                <a16:creationId xmlns:a16="http://schemas.microsoft.com/office/drawing/2014/main" id="{943A8511-57BA-56D5-D39B-455199BCAB7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C90DD9-0782-F71D-2F3C-299725A3AAB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035C16-962C-42B7-9BAE-1C8912EC67E0}" type="slidenum">
              <a:rPr lang="en-US" smtClean="0"/>
              <a:t>‹#›</a:t>
            </a:fld>
            <a:endParaRPr lang="en-US"/>
          </a:p>
        </p:txBody>
      </p:sp>
    </p:spTree>
    <p:extLst>
      <p:ext uri="{BB962C8B-B14F-4D97-AF65-F5344CB8AC3E}">
        <p14:creationId xmlns:p14="http://schemas.microsoft.com/office/powerpoint/2010/main" val="648571741"/>
      </p:ext>
    </p:extLst>
  </p:cSld>
  <p:clrMap bg1="lt1" tx1="dk1" bg2="lt2" tx2="dk2" accent1="accent1" accent2="accent2" accent3="accent3" accent4="accent4" accent5="accent5" accent6="accent6" hlink="hlink" folHlink="folHlink"/>
  <p:sldLayoutIdLst>
    <p:sldLayoutId id="2147483692"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B3F73-140C-1DD9-90DF-E626B47D7381}"/>
              </a:ext>
            </a:extLst>
          </p:cNvPr>
          <p:cNvSpPr>
            <a:spLocks noGrp="1"/>
          </p:cNvSpPr>
          <p:nvPr>
            <p:ph type="title"/>
          </p:nvPr>
        </p:nvSpPr>
        <p:spPr/>
        <p:txBody>
          <a:bodyPr/>
          <a:lstStyle/>
          <a:p>
            <a:r>
              <a:rPr lang="en-US" dirty="0"/>
              <a:t>Family Health Forum</a:t>
            </a:r>
          </a:p>
        </p:txBody>
      </p:sp>
      <p:sp>
        <p:nvSpPr>
          <p:cNvPr id="3" name="Content Placeholder 2">
            <a:extLst>
              <a:ext uri="{FF2B5EF4-FFF2-40B4-BE49-F238E27FC236}">
                <a16:creationId xmlns:a16="http://schemas.microsoft.com/office/drawing/2014/main" id="{744D0E82-3995-6C9D-57F9-7D2F499E8305}"/>
              </a:ext>
            </a:extLst>
          </p:cNvPr>
          <p:cNvSpPr>
            <a:spLocks noGrp="1"/>
          </p:cNvSpPr>
          <p:nvPr>
            <p:ph idx="1"/>
          </p:nvPr>
        </p:nvSpPr>
        <p:spPr>
          <a:xfrm>
            <a:off x="544513" y="2705100"/>
            <a:ext cx="7912100" cy="1402079"/>
          </a:xfrm>
        </p:spPr>
        <p:txBody>
          <a:bodyPr/>
          <a:lstStyle/>
          <a:p>
            <a:r>
              <a:rPr lang="en-US" sz="3600" dirty="0"/>
              <a:t>Healthy Eating for the Family</a:t>
            </a:r>
          </a:p>
        </p:txBody>
      </p:sp>
      <p:pic>
        <p:nvPicPr>
          <p:cNvPr id="4" name="Picture 3" descr="A group of logos with text&#10;&#10;Description automatically generated">
            <a:extLst>
              <a:ext uri="{FF2B5EF4-FFF2-40B4-BE49-F238E27FC236}">
                <a16:creationId xmlns:a16="http://schemas.microsoft.com/office/drawing/2014/main" id="{0AE08604-A79D-378E-1B75-D9F17BB40C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13" y="5360467"/>
            <a:ext cx="2038749" cy="717023"/>
          </a:xfrm>
          <a:prstGeom prst="rect">
            <a:avLst/>
          </a:prstGeom>
          <a:noFill/>
          <a:ln>
            <a:noFill/>
          </a:ln>
        </p:spPr>
      </p:pic>
      <p:pic>
        <p:nvPicPr>
          <p:cNvPr id="5" name="Picture 4" descr="A blue and white logo&#10;&#10;Description automatically generated">
            <a:extLst>
              <a:ext uri="{FF2B5EF4-FFF2-40B4-BE49-F238E27FC236}">
                <a16:creationId xmlns:a16="http://schemas.microsoft.com/office/drawing/2014/main" id="{D992E405-0B63-F91B-0767-B908B414FE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13" y="6077490"/>
            <a:ext cx="1779587" cy="520080"/>
          </a:xfrm>
          <a:prstGeom prst="rect">
            <a:avLst/>
          </a:prstGeom>
          <a:noFill/>
          <a:ln>
            <a:noFill/>
          </a:ln>
        </p:spPr>
      </p:pic>
    </p:spTree>
    <p:extLst>
      <p:ext uri="{BB962C8B-B14F-4D97-AF65-F5344CB8AC3E}">
        <p14:creationId xmlns:p14="http://schemas.microsoft.com/office/powerpoint/2010/main" val="345004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OI_Color_SingleLine.eps">
            <a:extLst>
              <a:ext uri="{FF2B5EF4-FFF2-40B4-BE49-F238E27FC236}">
                <a16:creationId xmlns:a16="http://schemas.microsoft.com/office/drawing/2014/main" id="{46BF01F6-B527-1744-CDA8-CB9AB900078B}"/>
              </a:ext>
            </a:extLst>
          </p:cNvPr>
          <p:cNvPicPr>
            <a:picLocks noChangeAspect="1"/>
          </p:cNvPicPr>
          <p:nvPr/>
        </p:nvPicPr>
        <p:blipFill rotWithShape="1">
          <a:blip r:embed="rId3">
            <a:lum/>
            <a:alphaModFix/>
          </a:blip>
          <a:srcRect l="73132" t="5474" r="2341" b="8130"/>
          <a:stretch/>
        </p:blipFill>
        <p:spPr>
          <a:xfrm>
            <a:off x="7951512" y="317000"/>
            <a:ext cx="923983" cy="884243"/>
          </a:xfrm>
          <a:prstGeom prst="rect">
            <a:avLst/>
          </a:prstGeom>
          <a:noFill/>
          <a:ln>
            <a:noFill/>
          </a:ln>
        </p:spPr>
      </p:pic>
      <p:pic>
        <p:nvPicPr>
          <p:cNvPr id="11" name="Picture 10" descr="A bunch of kale leaves&#10;&#10;Description automatically generated">
            <a:extLst>
              <a:ext uri="{FF2B5EF4-FFF2-40B4-BE49-F238E27FC236}">
                <a16:creationId xmlns:a16="http://schemas.microsoft.com/office/drawing/2014/main" id="{11C2EA0D-C611-386B-DEBE-2B4B274A24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8945" y="2234305"/>
            <a:ext cx="5693466" cy="3814622"/>
          </a:xfrm>
          <a:prstGeom prst="rect">
            <a:avLst/>
          </a:prstGeom>
        </p:spPr>
      </p:pic>
      <p:sp>
        <p:nvSpPr>
          <p:cNvPr id="2" name="Title 3">
            <a:extLst>
              <a:ext uri="{FF2B5EF4-FFF2-40B4-BE49-F238E27FC236}">
                <a16:creationId xmlns:a16="http://schemas.microsoft.com/office/drawing/2014/main" id="{69A1B58A-30F7-7DFF-D126-224696E31AD0}"/>
              </a:ext>
            </a:extLst>
          </p:cNvPr>
          <p:cNvSpPr txBox="1">
            <a:spLocks/>
          </p:cNvSpPr>
          <p:nvPr/>
        </p:nvSpPr>
        <p:spPr bwMode="auto">
          <a:xfrm>
            <a:off x="507148" y="432393"/>
            <a:ext cx="2360295" cy="2249987"/>
          </a:xfrm>
          <a:prstGeom prst="ellipse">
            <a:avLst/>
          </a:prstGeom>
          <a:solidFill>
            <a:schemeClr val="tx1">
              <a:lumMod val="85000"/>
              <a:lumOff val="15000"/>
            </a:schemeClr>
          </a:solidFill>
          <a:ln w="174625" cmpd="thinThick">
            <a:solidFill>
              <a:schemeClr val="tx1">
                <a:lumMod val="85000"/>
                <a:lumOff val="15000"/>
              </a:schemeClr>
            </a:solidFil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rtlCol="0" anchor="ctr" anchorCtr="0" compatLnSpc="1">
            <a:prstTxWarp prst="textNoShape">
              <a:avLst/>
            </a:prstTxWarp>
            <a:normAutofit fontScale="92500" lnSpcReduction="20000"/>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algn="ctr" defTabSz="914400">
              <a:lnSpc>
                <a:spcPct val="120000"/>
              </a:lnSpc>
            </a:pPr>
            <a:r>
              <a:rPr lang="en-US" sz="2600" kern="1200" dirty="0">
                <a:solidFill>
                  <a:schemeClr val="bg1"/>
                </a:solidFill>
                <a:latin typeface="+mn-lt"/>
              </a:rPr>
              <a:t>The Food Benefits Game: Picture 2</a:t>
            </a:r>
          </a:p>
        </p:txBody>
      </p:sp>
    </p:spTree>
    <p:extLst>
      <p:ext uri="{BB962C8B-B14F-4D97-AF65-F5344CB8AC3E}">
        <p14:creationId xmlns:p14="http://schemas.microsoft.com/office/powerpoint/2010/main" val="441984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OI_Color_SingleLine.eps">
            <a:extLst>
              <a:ext uri="{FF2B5EF4-FFF2-40B4-BE49-F238E27FC236}">
                <a16:creationId xmlns:a16="http://schemas.microsoft.com/office/drawing/2014/main" id="{46BF01F6-B527-1744-CDA8-CB9AB900078B}"/>
              </a:ext>
            </a:extLst>
          </p:cNvPr>
          <p:cNvPicPr>
            <a:picLocks noChangeAspect="1"/>
          </p:cNvPicPr>
          <p:nvPr/>
        </p:nvPicPr>
        <p:blipFill rotWithShape="1">
          <a:blip r:embed="rId3">
            <a:lum/>
            <a:alphaModFix/>
          </a:blip>
          <a:srcRect l="73132" t="5474" r="2341" b="8130"/>
          <a:stretch/>
        </p:blipFill>
        <p:spPr>
          <a:xfrm>
            <a:off x="7951512" y="317000"/>
            <a:ext cx="923983" cy="884243"/>
          </a:xfrm>
          <a:prstGeom prst="rect">
            <a:avLst/>
          </a:prstGeom>
          <a:noFill/>
          <a:ln>
            <a:noFill/>
          </a:ln>
        </p:spPr>
      </p:pic>
      <p:pic>
        <p:nvPicPr>
          <p:cNvPr id="5" name="Picture 4" descr="A group of different types of beans&#10;&#10;Description automatically generated">
            <a:extLst>
              <a:ext uri="{FF2B5EF4-FFF2-40B4-BE49-F238E27FC236}">
                <a16:creationId xmlns:a16="http://schemas.microsoft.com/office/drawing/2014/main" id="{FAA0F49B-90B3-9877-E084-3C910B2905F1}"/>
              </a:ext>
            </a:extLst>
          </p:cNvPr>
          <p:cNvPicPr>
            <a:picLocks noChangeAspect="1"/>
          </p:cNvPicPr>
          <p:nvPr/>
        </p:nvPicPr>
        <p:blipFill rotWithShape="1">
          <a:blip r:embed="rId4">
            <a:extLst>
              <a:ext uri="{28A0092B-C50C-407E-A947-70E740481C1C}">
                <a14:useLocalDpi xmlns:a14="http://schemas.microsoft.com/office/drawing/2010/main" val="0"/>
              </a:ext>
            </a:extLst>
          </a:blip>
          <a:srcRect l="9584" t="10180" r="7084" b="11040"/>
          <a:stretch/>
        </p:blipFill>
        <p:spPr>
          <a:xfrm>
            <a:off x="1657350" y="1663368"/>
            <a:ext cx="7094738" cy="4877632"/>
          </a:xfrm>
          <a:prstGeom prst="rect">
            <a:avLst/>
          </a:prstGeom>
        </p:spPr>
      </p:pic>
      <p:sp>
        <p:nvSpPr>
          <p:cNvPr id="3" name="Title 3">
            <a:extLst>
              <a:ext uri="{FF2B5EF4-FFF2-40B4-BE49-F238E27FC236}">
                <a16:creationId xmlns:a16="http://schemas.microsoft.com/office/drawing/2014/main" id="{D77F15BE-00DA-9E76-258D-F08A392EF3B0}"/>
              </a:ext>
            </a:extLst>
          </p:cNvPr>
          <p:cNvSpPr txBox="1">
            <a:spLocks/>
          </p:cNvSpPr>
          <p:nvPr/>
        </p:nvSpPr>
        <p:spPr bwMode="auto">
          <a:xfrm>
            <a:off x="507148" y="432393"/>
            <a:ext cx="2360295" cy="2249987"/>
          </a:xfrm>
          <a:prstGeom prst="ellipse">
            <a:avLst/>
          </a:prstGeom>
          <a:solidFill>
            <a:schemeClr val="tx1">
              <a:lumMod val="85000"/>
              <a:lumOff val="15000"/>
            </a:schemeClr>
          </a:solidFill>
          <a:ln w="174625" cmpd="thinThick">
            <a:solidFill>
              <a:schemeClr val="tx1">
                <a:lumMod val="85000"/>
                <a:lumOff val="15000"/>
              </a:schemeClr>
            </a:solidFil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rtlCol="0" anchor="ctr" anchorCtr="0" compatLnSpc="1">
            <a:prstTxWarp prst="textNoShape">
              <a:avLst/>
            </a:prstTxWarp>
            <a:normAutofit fontScale="92500" lnSpcReduction="20000"/>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algn="ctr" defTabSz="914400">
              <a:lnSpc>
                <a:spcPct val="120000"/>
              </a:lnSpc>
            </a:pPr>
            <a:r>
              <a:rPr lang="en-US" sz="2600" kern="1200" dirty="0">
                <a:solidFill>
                  <a:schemeClr val="bg1"/>
                </a:solidFill>
                <a:latin typeface="+mn-lt"/>
              </a:rPr>
              <a:t>The Food Benefits Game: Picture 3</a:t>
            </a:r>
          </a:p>
        </p:txBody>
      </p:sp>
    </p:spTree>
    <p:extLst>
      <p:ext uri="{BB962C8B-B14F-4D97-AF65-F5344CB8AC3E}">
        <p14:creationId xmlns:p14="http://schemas.microsoft.com/office/powerpoint/2010/main" val="3992218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bowls of food&#10;&#10;Description automatically generated">
            <a:extLst>
              <a:ext uri="{FF2B5EF4-FFF2-40B4-BE49-F238E27FC236}">
                <a16:creationId xmlns:a16="http://schemas.microsoft.com/office/drawing/2014/main" id="{D9CD27AB-4A58-BAE2-33E2-3C64847F8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947" y="2017842"/>
            <a:ext cx="3020397" cy="4530595"/>
          </a:xfrm>
          <a:prstGeom prst="rect">
            <a:avLst/>
          </a:prstGeom>
        </p:spPr>
      </p:pic>
      <p:grpSp>
        <p:nvGrpSpPr>
          <p:cNvPr id="15" name="Group 14">
            <a:extLst>
              <a:ext uri="{FF2B5EF4-FFF2-40B4-BE49-F238E27FC236}">
                <a16:creationId xmlns:a16="http://schemas.microsoft.com/office/drawing/2014/main" id="{035425C0-10CE-8DBD-8B4A-8F852D065798}"/>
              </a:ext>
            </a:extLst>
          </p:cNvPr>
          <p:cNvGrpSpPr/>
          <p:nvPr/>
        </p:nvGrpSpPr>
        <p:grpSpPr>
          <a:xfrm>
            <a:off x="544513" y="2017842"/>
            <a:ext cx="4394454" cy="4256059"/>
            <a:chOff x="4114549" y="1836636"/>
            <a:chExt cx="4394454" cy="4256059"/>
          </a:xfrm>
        </p:grpSpPr>
        <p:sp>
          <p:nvSpPr>
            <p:cNvPr id="7" name="TextBox 6">
              <a:extLst>
                <a:ext uri="{FF2B5EF4-FFF2-40B4-BE49-F238E27FC236}">
                  <a16:creationId xmlns:a16="http://schemas.microsoft.com/office/drawing/2014/main" id="{E69164EE-F4E4-E4B2-88BC-5B2904022002}"/>
                </a:ext>
              </a:extLst>
            </p:cNvPr>
            <p:cNvSpPr txBox="1"/>
            <p:nvPr/>
          </p:nvSpPr>
          <p:spPr>
            <a:xfrm>
              <a:off x="4114551" y="1836636"/>
              <a:ext cx="4394449" cy="400110"/>
            </a:xfrm>
            <a:prstGeom prst="rect">
              <a:avLst/>
            </a:prstGeom>
            <a:noFill/>
          </p:spPr>
          <p:txBody>
            <a:bodyPr wrap="square">
              <a:spAutoFit/>
            </a:bodyPr>
            <a:lstStyle/>
            <a:p>
              <a:pPr algn="ctr"/>
              <a:r>
                <a:rPr lang="en-US" sz="2000" dirty="0"/>
                <a:t>Eat  a variety of fruits and vegetables</a:t>
              </a:r>
            </a:p>
          </p:txBody>
        </p:sp>
        <p:sp>
          <p:nvSpPr>
            <p:cNvPr id="8" name="TextBox 7">
              <a:extLst>
                <a:ext uri="{FF2B5EF4-FFF2-40B4-BE49-F238E27FC236}">
                  <a16:creationId xmlns:a16="http://schemas.microsoft.com/office/drawing/2014/main" id="{62C500DB-DB57-55CD-3D00-22CEEAAFB7BC}"/>
                </a:ext>
              </a:extLst>
            </p:cNvPr>
            <p:cNvSpPr txBox="1"/>
            <p:nvPr/>
          </p:nvSpPr>
          <p:spPr>
            <a:xfrm>
              <a:off x="4114553" y="2585180"/>
              <a:ext cx="4394450" cy="707886"/>
            </a:xfrm>
            <a:prstGeom prst="rect">
              <a:avLst/>
            </a:prstGeom>
            <a:noFill/>
          </p:spPr>
          <p:txBody>
            <a:bodyPr wrap="square">
              <a:spAutoFit/>
            </a:bodyPr>
            <a:lstStyle/>
            <a:p>
              <a:pPr algn="ctr"/>
              <a:r>
                <a:rPr lang="en-US" sz="2000" dirty="0"/>
                <a:t>Consume  a variety of proteins  (including lean protein)</a:t>
              </a:r>
            </a:p>
          </p:txBody>
        </p:sp>
        <p:sp>
          <p:nvSpPr>
            <p:cNvPr id="9" name="TextBox 8">
              <a:extLst>
                <a:ext uri="{FF2B5EF4-FFF2-40B4-BE49-F238E27FC236}">
                  <a16:creationId xmlns:a16="http://schemas.microsoft.com/office/drawing/2014/main" id="{EE296459-C9B5-D7E5-B532-10AF9095C9F5}"/>
                </a:ext>
              </a:extLst>
            </p:cNvPr>
            <p:cNvSpPr txBox="1"/>
            <p:nvPr/>
          </p:nvSpPr>
          <p:spPr>
            <a:xfrm>
              <a:off x="4114553" y="3610723"/>
              <a:ext cx="4394449" cy="707886"/>
            </a:xfrm>
            <a:prstGeom prst="rect">
              <a:avLst/>
            </a:prstGeom>
            <a:noFill/>
          </p:spPr>
          <p:txBody>
            <a:bodyPr wrap="square">
              <a:spAutoFit/>
            </a:bodyPr>
            <a:lstStyle/>
            <a:p>
              <a:pPr algn="ctr"/>
              <a:r>
                <a:rPr lang="en-US" sz="2000" dirty="0"/>
                <a:t>Eat half whole grains and half refined grains</a:t>
              </a:r>
            </a:p>
          </p:txBody>
        </p:sp>
        <p:sp>
          <p:nvSpPr>
            <p:cNvPr id="10" name="TextBox 9">
              <a:extLst>
                <a:ext uri="{FF2B5EF4-FFF2-40B4-BE49-F238E27FC236}">
                  <a16:creationId xmlns:a16="http://schemas.microsoft.com/office/drawing/2014/main" id="{5B59EC58-A55D-DCA1-6932-1A1984695664}"/>
                </a:ext>
              </a:extLst>
            </p:cNvPr>
            <p:cNvSpPr txBox="1"/>
            <p:nvPr/>
          </p:nvSpPr>
          <p:spPr>
            <a:xfrm>
              <a:off x="4114549" y="5384809"/>
              <a:ext cx="4394451" cy="707886"/>
            </a:xfrm>
            <a:prstGeom prst="rect">
              <a:avLst/>
            </a:prstGeom>
            <a:noFill/>
          </p:spPr>
          <p:txBody>
            <a:bodyPr wrap="square">
              <a:spAutoFit/>
            </a:bodyPr>
            <a:lstStyle/>
            <a:p>
              <a:pPr algn="ctr"/>
              <a:r>
                <a:rPr lang="en-US" sz="2000" dirty="0"/>
                <a:t>Have more low fat or non-fat dairy options</a:t>
              </a:r>
            </a:p>
          </p:txBody>
        </p:sp>
        <p:sp>
          <p:nvSpPr>
            <p:cNvPr id="11" name="TextBox 10">
              <a:extLst>
                <a:ext uri="{FF2B5EF4-FFF2-40B4-BE49-F238E27FC236}">
                  <a16:creationId xmlns:a16="http://schemas.microsoft.com/office/drawing/2014/main" id="{4AF93827-AE41-E418-759E-419318DD1A96}"/>
                </a:ext>
              </a:extLst>
            </p:cNvPr>
            <p:cNvSpPr txBox="1"/>
            <p:nvPr/>
          </p:nvSpPr>
          <p:spPr>
            <a:xfrm>
              <a:off x="4114551" y="4636266"/>
              <a:ext cx="4394451" cy="400110"/>
            </a:xfrm>
            <a:prstGeom prst="rect">
              <a:avLst/>
            </a:prstGeom>
            <a:noFill/>
          </p:spPr>
          <p:txBody>
            <a:bodyPr wrap="square">
              <a:spAutoFit/>
            </a:bodyPr>
            <a:lstStyle/>
            <a:p>
              <a:pPr algn="ctr"/>
              <a:r>
                <a:rPr lang="en-US" sz="2000" dirty="0"/>
                <a:t>Use unsaturated vegetable oils</a:t>
              </a:r>
            </a:p>
          </p:txBody>
        </p:sp>
      </p:grpSp>
      <p:sp>
        <p:nvSpPr>
          <p:cNvPr id="14" name="Title 1">
            <a:extLst>
              <a:ext uri="{FF2B5EF4-FFF2-40B4-BE49-F238E27FC236}">
                <a16:creationId xmlns:a16="http://schemas.microsoft.com/office/drawing/2014/main" id="{452E2EAA-3C75-1878-B605-A52816AA4048}"/>
              </a:ext>
            </a:extLst>
          </p:cNvPr>
          <p:cNvSpPr>
            <a:spLocks noGrp="1"/>
          </p:cNvSpPr>
          <p:nvPr>
            <p:ph type="title"/>
          </p:nvPr>
        </p:nvSpPr>
        <p:spPr>
          <a:xfrm>
            <a:off x="544513" y="309563"/>
            <a:ext cx="7051823" cy="1046064"/>
          </a:xfrm>
        </p:spPr>
        <p:txBody>
          <a:bodyPr/>
          <a:lstStyle/>
          <a:p>
            <a:r>
              <a:rPr lang="en-US" sz="3200" dirty="0"/>
              <a:t>Recommendations for Healthy Eating</a:t>
            </a:r>
          </a:p>
        </p:txBody>
      </p:sp>
    </p:spTree>
    <p:extLst>
      <p:ext uri="{BB962C8B-B14F-4D97-AF65-F5344CB8AC3E}">
        <p14:creationId xmlns:p14="http://schemas.microsoft.com/office/powerpoint/2010/main" val="266398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D0AD-B42F-5AB0-42CE-092FA3BBDA80}"/>
              </a:ext>
            </a:extLst>
          </p:cNvPr>
          <p:cNvSpPr>
            <a:spLocks noGrp="1"/>
          </p:cNvSpPr>
          <p:nvPr>
            <p:ph type="title"/>
          </p:nvPr>
        </p:nvSpPr>
        <p:spPr>
          <a:xfrm>
            <a:off x="340243" y="263135"/>
            <a:ext cx="7051823" cy="1046064"/>
          </a:xfrm>
        </p:spPr>
        <p:txBody>
          <a:bodyPr/>
          <a:lstStyle/>
          <a:p>
            <a:r>
              <a:rPr lang="en-US" dirty="0"/>
              <a:t>Small Group Activity: Build a Plate</a:t>
            </a:r>
          </a:p>
        </p:txBody>
      </p:sp>
      <p:sp>
        <p:nvSpPr>
          <p:cNvPr id="4" name="Content Placeholder 3">
            <a:extLst>
              <a:ext uri="{FF2B5EF4-FFF2-40B4-BE49-F238E27FC236}">
                <a16:creationId xmlns:a16="http://schemas.microsoft.com/office/drawing/2014/main" id="{116DA659-60E1-54FE-A570-DA8ED5A06C1B}"/>
              </a:ext>
            </a:extLst>
          </p:cNvPr>
          <p:cNvSpPr>
            <a:spLocks noGrp="1"/>
          </p:cNvSpPr>
          <p:nvPr>
            <p:ph sz="half" idx="2"/>
          </p:nvPr>
        </p:nvSpPr>
        <p:spPr>
          <a:xfrm>
            <a:off x="340243" y="1676400"/>
            <a:ext cx="3241157" cy="4629150"/>
          </a:xfrm>
        </p:spPr>
        <p:txBody>
          <a:bodyPr/>
          <a:lstStyle/>
          <a:p>
            <a:pPr marL="457200" indent="-457200">
              <a:buFont typeface="+mj-lt"/>
              <a:buAutoNum type="arabicPeriod"/>
            </a:pPr>
            <a:endParaRPr lang="en-US" sz="2400" dirty="0"/>
          </a:p>
          <a:p>
            <a:pPr marL="457200" indent="-457200">
              <a:buFont typeface="+mj-lt"/>
              <a:buAutoNum type="arabicPeriod"/>
            </a:pPr>
            <a:r>
              <a:rPr lang="en-US" sz="2400" dirty="0"/>
              <a:t>Discuss in small groups which foods go into each category</a:t>
            </a:r>
          </a:p>
          <a:p>
            <a:pPr marL="457200" indent="-457200">
              <a:buFont typeface="+mj-lt"/>
              <a:buAutoNum type="arabicPeriod"/>
            </a:pPr>
            <a:endParaRPr lang="en-US" sz="2400" dirty="0"/>
          </a:p>
          <a:p>
            <a:pPr marL="457200" indent="-457200">
              <a:buFont typeface="+mj-lt"/>
              <a:buAutoNum type="arabicPeriod"/>
            </a:pPr>
            <a:r>
              <a:rPr lang="en-US" sz="2400" dirty="0"/>
              <a:t>As a small group create your own ‘</a:t>
            </a:r>
            <a:r>
              <a:rPr lang="en-US" sz="2400" i="1" dirty="0"/>
              <a:t>Plate’ </a:t>
            </a:r>
            <a:r>
              <a:rPr lang="en-US" sz="2400" dirty="0"/>
              <a:t>with materials provided</a:t>
            </a:r>
            <a:r>
              <a:rPr lang="en-US" sz="2400" i="1" dirty="0"/>
              <a:t> </a:t>
            </a:r>
            <a:endParaRPr lang="en-US" sz="2400" dirty="0"/>
          </a:p>
        </p:txBody>
      </p:sp>
      <p:pic>
        <p:nvPicPr>
          <p:cNvPr id="6" name="Picture 5" descr="A picture containing text, screenshot, logo, circle&#10;&#10;Description automatically generated">
            <a:extLst>
              <a:ext uri="{FF2B5EF4-FFF2-40B4-BE49-F238E27FC236}">
                <a16:creationId xmlns:a16="http://schemas.microsoft.com/office/drawing/2014/main" id="{89B182D0-9B6D-9ADA-F89F-A3621C2CA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800" y="2438400"/>
            <a:ext cx="5082958" cy="3611019"/>
          </a:xfrm>
          <a:prstGeom prst="rect">
            <a:avLst/>
          </a:prstGeom>
        </p:spPr>
      </p:pic>
    </p:spTree>
    <p:extLst>
      <p:ext uri="{BB962C8B-B14F-4D97-AF65-F5344CB8AC3E}">
        <p14:creationId xmlns:p14="http://schemas.microsoft.com/office/powerpoint/2010/main" val="159101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D0AD-B42F-5AB0-42CE-092FA3BBDA80}"/>
              </a:ext>
            </a:extLst>
          </p:cNvPr>
          <p:cNvSpPr>
            <a:spLocks noGrp="1"/>
          </p:cNvSpPr>
          <p:nvPr>
            <p:ph type="title"/>
          </p:nvPr>
        </p:nvSpPr>
        <p:spPr>
          <a:xfrm>
            <a:off x="340243" y="263135"/>
            <a:ext cx="7051823" cy="1046064"/>
          </a:xfrm>
        </p:spPr>
        <p:txBody>
          <a:bodyPr/>
          <a:lstStyle/>
          <a:p>
            <a:r>
              <a:rPr lang="en-US" dirty="0"/>
              <a:t>Small Group Activity</a:t>
            </a:r>
          </a:p>
        </p:txBody>
      </p:sp>
      <p:sp>
        <p:nvSpPr>
          <p:cNvPr id="3" name="Content Placeholder 2">
            <a:extLst>
              <a:ext uri="{FF2B5EF4-FFF2-40B4-BE49-F238E27FC236}">
                <a16:creationId xmlns:a16="http://schemas.microsoft.com/office/drawing/2014/main" id="{C734742E-AB00-55EE-32AC-296F853BB8B9}"/>
              </a:ext>
            </a:extLst>
          </p:cNvPr>
          <p:cNvSpPr>
            <a:spLocks noGrp="1"/>
          </p:cNvSpPr>
          <p:nvPr>
            <p:ph sz="half" idx="1"/>
          </p:nvPr>
        </p:nvSpPr>
        <p:spPr>
          <a:xfrm>
            <a:off x="340243" y="1890144"/>
            <a:ext cx="2441057" cy="4464844"/>
          </a:xfrm>
          <a:solidFill>
            <a:schemeClr val="accent6">
              <a:lumMod val="50000"/>
            </a:schemeClr>
          </a:solidFill>
        </p:spPr>
        <p:txBody>
          <a:bodyPr/>
          <a:lstStyle/>
          <a:p>
            <a:pPr marL="0" indent="0" algn="ctr" defTabSz="685800">
              <a:spcBef>
                <a:spcPts val="750"/>
              </a:spcBef>
              <a:buNone/>
            </a:pPr>
            <a:endParaRPr lang="en-US" sz="3200" dirty="0">
              <a:solidFill>
                <a:schemeClr val="bg1"/>
              </a:solidFill>
              <a:latin typeface="+mj-lt"/>
            </a:endParaRPr>
          </a:p>
          <a:p>
            <a:pPr marL="0" indent="0" algn="ctr" defTabSz="685800">
              <a:spcBef>
                <a:spcPts val="750"/>
              </a:spcBef>
              <a:buNone/>
            </a:pPr>
            <a:r>
              <a:rPr lang="en-US" sz="3200" dirty="0">
                <a:solidFill>
                  <a:schemeClr val="bg1"/>
                </a:solidFill>
                <a:latin typeface="+mj-lt"/>
              </a:rPr>
              <a:t>Finding the Balance: Making meals healthier</a:t>
            </a:r>
          </a:p>
          <a:p>
            <a:endParaRPr lang="en-US" sz="3200" dirty="0">
              <a:solidFill>
                <a:schemeClr val="bg1"/>
              </a:solidFill>
              <a:latin typeface="+mj-lt"/>
            </a:endParaRPr>
          </a:p>
        </p:txBody>
      </p:sp>
      <p:sp>
        <p:nvSpPr>
          <p:cNvPr id="4" name="Content Placeholder 3">
            <a:extLst>
              <a:ext uri="{FF2B5EF4-FFF2-40B4-BE49-F238E27FC236}">
                <a16:creationId xmlns:a16="http://schemas.microsoft.com/office/drawing/2014/main" id="{116DA659-60E1-54FE-A570-DA8ED5A06C1B}"/>
              </a:ext>
            </a:extLst>
          </p:cNvPr>
          <p:cNvSpPr>
            <a:spLocks noGrp="1"/>
          </p:cNvSpPr>
          <p:nvPr>
            <p:ph sz="half" idx="2"/>
          </p:nvPr>
        </p:nvSpPr>
        <p:spPr>
          <a:xfrm>
            <a:off x="3028950" y="1977682"/>
            <a:ext cx="5153027" cy="1306346"/>
          </a:xfrm>
        </p:spPr>
        <p:txBody>
          <a:bodyPr/>
          <a:lstStyle/>
          <a:p>
            <a:pPr marL="0" indent="0" algn="ctr">
              <a:buNone/>
            </a:pPr>
            <a:r>
              <a:rPr lang="en-US" sz="2400" dirty="0"/>
              <a:t>Let’s see what happens to our Plate when we swap out certain foods and beverages!</a:t>
            </a:r>
          </a:p>
        </p:txBody>
      </p:sp>
      <p:pic>
        <p:nvPicPr>
          <p:cNvPr id="5" name="Picture 4" descr="A picture containing text, screenshot, logo, circle&#10;&#10;Description automatically generated">
            <a:extLst>
              <a:ext uri="{FF2B5EF4-FFF2-40B4-BE49-F238E27FC236}">
                <a16:creationId xmlns:a16="http://schemas.microsoft.com/office/drawing/2014/main" id="{9EA30DD6-1D3F-A9E8-C12B-86F03D0F6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923" y="3392642"/>
            <a:ext cx="4561156" cy="3240323"/>
          </a:xfrm>
          <a:prstGeom prst="rect">
            <a:avLst/>
          </a:prstGeom>
        </p:spPr>
      </p:pic>
    </p:spTree>
    <p:extLst>
      <p:ext uri="{BB962C8B-B14F-4D97-AF65-F5344CB8AC3E}">
        <p14:creationId xmlns:p14="http://schemas.microsoft.com/office/powerpoint/2010/main" val="57726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74264B4-9B8E-61B6-86CF-A556841C448A}"/>
              </a:ext>
            </a:extLst>
          </p:cNvPr>
          <p:cNvSpPr>
            <a:spLocks noGrp="1"/>
          </p:cNvSpPr>
          <p:nvPr>
            <p:ph sz="half" idx="2"/>
          </p:nvPr>
        </p:nvSpPr>
        <p:spPr>
          <a:xfrm>
            <a:off x="544513" y="1798439"/>
            <a:ext cx="3902273" cy="4411861"/>
          </a:xfrm>
        </p:spPr>
        <p:txBody>
          <a:bodyPr/>
          <a:lstStyle/>
          <a:p>
            <a:pPr marL="342900" indent="-342900">
              <a:lnSpc>
                <a:spcPct val="100000"/>
              </a:lnSpc>
              <a:spcBef>
                <a:spcPts val="600"/>
              </a:spcBef>
              <a:spcAft>
                <a:spcPts val="600"/>
              </a:spcAft>
              <a:buFont typeface="Arial" panose="020B0604020202020204" pitchFamily="34" charset="0"/>
              <a:buChar char="•"/>
            </a:pPr>
            <a:r>
              <a:rPr lang="en-US" sz="2400" dirty="0">
                <a:latin typeface="Ubuntu" panose="020B0504030602030204" pitchFamily="34" charset="0"/>
              </a:rPr>
              <a:t>There are no ‘good’ or ‘bad’ foods</a:t>
            </a:r>
          </a:p>
          <a:p>
            <a:pPr marL="342900" indent="-342900">
              <a:lnSpc>
                <a:spcPct val="100000"/>
              </a:lnSpc>
              <a:spcBef>
                <a:spcPts val="600"/>
              </a:spcBef>
              <a:spcAft>
                <a:spcPts val="600"/>
              </a:spcAft>
              <a:buFont typeface="Arial" panose="020B0604020202020204" pitchFamily="34" charset="0"/>
              <a:buChar char="•"/>
            </a:pPr>
            <a:r>
              <a:rPr lang="en-US" sz="2400" dirty="0">
                <a:latin typeface="Ubuntu" panose="020B0504030602030204" pitchFamily="34" charset="0"/>
              </a:rPr>
              <a:t>Some foods have more benefits than other foods</a:t>
            </a:r>
          </a:p>
          <a:p>
            <a:pPr marL="342900" indent="-342900">
              <a:lnSpc>
                <a:spcPct val="100000"/>
              </a:lnSpc>
              <a:spcBef>
                <a:spcPts val="600"/>
              </a:spcBef>
              <a:spcAft>
                <a:spcPts val="600"/>
              </a:spcAft>
              <a:buFont typeface="Arial" panose="020B0604020202020204" pitchFamily="34" charset="0"/>
              <a:buChar char="•"/>
            </a:pPr>
            <a:r>
              <a:rPr lang="en-US" sz="2400" dirty="0">
                <a:latin typeface="Ubuntu" panose="020B0504030602030204" pitchFamily="34" charset="0"/>
              </a:rPr>
              <a:t>We can mix up the foods on our plate</a:t>
            </a:r>
          </a:p>
          <a:p>
            <a:pPr marL="342900" indent="-342900">
              <a:lnSpc>
                <a:spcPct val="100000"/>
              </a:lnSpc>
              <a:spcBef>
                <a:spcPts val="600"/>
              </a:spcBef>
              <a:spcAft>
                <a:spcPts val="600"/>
              </a:spcAft>
              <a:buFont typeface="Arial" panose="020B0604020202020204" pitchFamily="34" charset="0"/>
              <a:buChar char="•"/>
            </a:pPr>
            <a:r>
              <a:rPr lang="en-US" sz="2400" dirty="0">
                <a:latin typeface="Ubuntu" panose="020B0504030602030204" pitchFamily="34" charset="0"/>
              </a:rPr>
              <a:t>Some foods we need to eat daily, some we eat occasionally</a:t>
            </a:r>
          </a:p>
        </p:txBody>
      </p:sp>
      <p:sp>
        <p:nvSpPr>
          <p:cNvPr id="9" name="Title 8">
            <a:extLst>
              <a:ext uri="{FF2B5EF4-FFF2-40B4-BE49-F238E27FC236}">
                <a16:creationId xmlns:a16="http://schemas.microsoft.com/office/drawing/2014/main" id="{5D699B0D-12DA-0127-9AB6-5F2A1CC87C6C}"/>
              </a:ext>
            </a:extLst>
          </p:cNvPr>
          <p:cNvSpPr>
            <a:spLocks noGrp="1"/>
          </p:cNvSpPr>
          <p:nvPr>
            <p:ph type="title"/>
          </p:nvPr>
        </p:nvSpPr>
        <p:spPr/>
        <p:txBody>
          <a:bodyPr/>
          <a:lstStyle/>
          <a:p>
            <a:r>
              <a:rPr lang="en-US" dirty="0"/>
              <a:t>Finding the Balance</a:t>
            </a:r>
          </a:p>
        </p:txBody>
      </p:sp>
      <p:pic>
        <p:nvPicPr>
          <p:cNvPr id="10" name="Content Placeholder 2" descr="A picture containing scale, device, fruit, basket&#10;&#10;Description automatically generated">
            <a:extLst>
              <a:ext uri="{FF2B5EF4-FFF2-40B4-BE49-F238E27FC236}">
                <a16:creationId xmlns:a16="http://schemas.microsoft.com/office/drawing/2014/main" id="{E58E3261-66A0-E7D2-2C86-D1D2286B33C4}"/>
              </a:ext>
            </a:extLst>
          </p:cNvPr>
          <p:cNvPicPr>
            <a:picLocks noChangeAspect="1"/>
          </p:cNvPicPr>
          <p:nvPr/>
        </p:nvPicPr>
        <p:blipFill rotWithShape="1">
          <a:blip r:embed="rId3">
            <a:extLst>
              <a:ext uri="{28A0092B-C50C-407E-A947-70E740481C1C}">
                <a14:useLocalDpi xmlns:a14="http://schemas.microsoft.com/office/drawing/2010/main" val="0"/>
              </a:ext>
            </a:extLst>
          </a:blip>
          <a:srcRect l="7198" t="21967" r="14152" b="4423"/>
          <a:stretch/>
        </p:blipFill>
        <p:spPr>
          <a:xfrm>
            <a:off x="4870524" y="2175569"/>
            <a:ext cx="3908057" cy="3657599"/>
          </a:xfrm>
          <a:prstGeom prst="rect">
            <a:avLst/>
          </a:prstGeom>
          <a:effectLst/>
        </p:spPr>
      </p:pic>
    </p:spTree>
    <p:extLst>
      <p:ext uri="{BB962C8B-B14F-4D97-AF65-F5344CB8AC3E}">
        <p14:creationId xmlns:p14="http://schemas.microsoft.com/office/powerpoint/2010/main" val="147990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D0AD-B42F-5AB0-42CE-092FA3BBDA80}"/>
              </a:ext>
            </a:extLst>
          </p:cNvPr>
          <p:cNvSpPr>
            <a:spLocks noGrp="1"/>
          </p:cNvSpPr>
          <p:nvPr>
            <p:ph type="title"/>
          </p:nvPr>
        </p:nvSpPr>
        <p:spPr>
          <a:xfrm>
            <a:off x="340243" y="263135"/>
            <a:ext cx="7051823" cy="1046064"/>
          </a:xfrm>
        </p:spPr>
        <p:txBody>
          <a:bodyPr/>
          <a:lstStyle/>
          <a:p>
            <a:r>
              <a:rPr lang="en-US" dirty="0"/>
              <a:t>Small Group Activity</a:t>
            </a:r>
          </a:p>
        </p:txBody>
      </p:sp>
      <p:sp>
        <p:nvSpPr>
          <p:cNvPr id="3" name="Content Placeholder 2">
            <a:extLst>
              <a:ext uri="{FF2B5EF4-FFF2-40B4-BE49-F238E27FC236}">
                <a16:creationId xmlns:a16="http://schemas.microsoft.com/office/drawing/2014/main" id="{C734742E-AB00-55EE-32AC-296F853BB8B9}"/>
              </a:ext>
            </a:extLst>
          </p:cNvPr>
          <p:cNvSpPr>
            <a:spLocks noGrp="1"/>
          </p:cNvSpPr>
          <p:nvPr>
            <p:ph sz="half" idx="1"/>
          </p:nvPr>
        </p:nvSpPr>
        <p:spPr>
          <a:xfrm>
            <a:off x="340243" y="1890144"/>
            <a:ext cx="2441057" cy="4464844"/>
          </a:xfrm>
          <a:solidFill>
            <a:schemeClr val="accent6">
              <a:lumMod val="50000"/>
            </a:schemeClr>
          </a:solidFill>
        </p:spPr>
        <p:txBody>
          <a:bodyPr/>
          <a:lstStyle/>
          <a:p>
            <a:pPr marL="0" indent="0" algn="ctr" defTabSz="685800">
              <a:spcBef>
                <a:spcPts val="750"/>
              </a:spcBef>
              <a:buNone/>
            </a:pPr>
            <a:endParaRPr lang="en-US" sz="3200" dirty="0">
              <a:solidFill>
                <a:schemeClr val="bg1"/>
              </a:solidFill>
              <a:latin typeface="+mj-lt"/>
            </a:endParaRPr>
          </a:p>
          <a:p>
            <a:pPr marL="0" indent="0" algn="ctr" defTabSz="685800">
              <a:spcBef>
                <a:spcPts val="750"/>
              </a:spcBef>
              <a:buNone/>
            </a:pPr>
            <a:endParaRPr lang="en-US" sz="3200" dirty="0">
              <a:solidFill>
                <a:schemeClr val="bg1"/>
              </a:solidFill>
              <a:latin typeface="+mj-lt"/>
            </a:endParaRPr>
          </a:p>
          <a:p>
            <a:pPr marL="0" indent="0" algn="ctr" defTabSz="685800">
              <a:spcBef>
                <a:spcPts val="750"/>
              </a:spcBef>
              <a:buNone/>
            </a:pPr>
            <a:r>
              <a:rPr lang="en-US" sz="3200" dirty="0">
                <a:solidFill>
                  <a:schemeClr val="bg1"/>
                </a:solidFill>
                <a:latin typeface="+mj-lt"/>
              </a:rPr>
              <a:t>Having more healthy meals</a:t>
            </a:r>
          </a:p>
          <a:p>
            <a:endParaRPr lang="en-US" sz="3200" dirty="0">
              <a:solidFill>
                <a:schemeClr val="bg1"/>
              </a:solidFill>
              <a:latin typeface="+mj-lt"/>
            </a:endParaRPr>
          </a:p>
        </p:txBody>
      </p:sp>
      <p:sp>
        <p:nvSpPr>
          <p:cNvPr id="4" name="Content Placeholder 3">
            <a:extLst>
              <a:ext uri="{FF2B5EF4-FFF2-40B4-BE49-F238E27FC236}">
                <a16:creationId xmlns:a16="http://schemas.microsoft.com/office/drawing/2014/main" id="{116DA659-60E1-54FE-A570-DA8ED5A06C1B}"/>
              </a:ext>
            </a:extLst>
          </p:cNvPr>
          <p:cNvSpPr>
            <a:spLocks noGrp="1"/>
          </p:cNvSpPr>
          <p:nvPr>
            <p:ph sz="half" idx="2"/>
          </p:nvPr>
        </p:nvSpPr>
        <p:spPr>
          <a:xfrm>
            <a:off x="2990850" y="1875288"/>
            <a:ext cx="5153027" cy="4464844"/>
          </a:xfrm>
        </p:spPr>
        <p:txBody>
          <a:bodyPr/>
          <a:lstStyle/>
          <a:p>
            <a:pPr marL="0" indent="0" algn="ctr">
              <a:buNone/>
            </a:pPr>
            <a:r>
              <a:rPr lang="en-US" b="1" dirty="0"/>
              <a:t>Group 1: </a:t>
            </a:r>
          </a:p>
          <a:p>
            <a:pPr marL="0" indent="0" algn="ctr">
              <a:buNone/>
            </a:pPr>
            <a:r>
              <a:rPr lang="en-US" dirty="0"/>
              <a:t>What are 5 low-cost ways of eating healthy</a:t>
            </a:r>
          </a:p>
          <a:p>
            <a:pPr marL="0" indent="0" algn="ctr">
              <a:buNone/>
            </a:pPr>
            <a:endParaRPr lang="en-US" dirty="0"/>
          </a:p>
          <a:p>
            <a:pPr marL="0" indent="0" algn="ctr">
              <a:buNone/>
            </a:pPr>
            <a:r>
              <a:rPr lang="en-US" b="1" dirty="0"/>
              <a:t>Group 2: </a:t>
            </a:r>
          </a:p>
          <a:p>
            <a:pPr marL="0" indent="0" algn="ctr">
              <a:buNone/>
            </a:pPr>
            <a:r>
              <a:rPr lang="en-US" dirty="0"/>
              <a:t>What are 5 ways to support healthy eating among individuals with food preferences</a:t>
            </a:r>
          </a:p>
          <a:p>
            <a:pPr marL="0" indent="0" algn="ctr">
              <a:buNone/>
            </a:pPr>
            <a:endParaRPr lang="en-US" dirty="0"/>
          </a:p>
          <a:p>
            <a:pPr marL="0" indent="0" algn="ctr">
              <a:buNone/>
            </a:pPr>
            <a:r>
              <a:rPr lang="en-US" b="1" dirty="0"/>
              <a:t>Group 3: </a:t>
            </a:r>
          </a:p>
          <a:p>
            <a:pPr marL="0" indent="0" algn="ctr">
              <a:buNone/>
            </a:pPr>
            <a:r>
              <a:rPr lang="en-US" dirty="0"/>
              <a:t>What are 5 ways to create time for making healthy meals</a:t>
            </a:r>
          </a:p>
          <a:p>
            <a:pPr marL="0" indent="0" algn="ctr">
              <a:buNone/>
            </a:pPr>
            <a:endParaRPr lang="en-US" dirty="0"/>
          </a:p>
        </p:txBody>
      </p:sp>
    </p:spTree>
    <p:extLst>
      <p:ext uri="{BB962C8B-B14F-4D97-AF65-F5344CB8AC3E}">
        <p14:creationId xmlns:p14="http://schemas.microsoft.com/office/powerpoint/2010/main" val="111705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1FB6-79DE-BD36-807D-187AD4959442}"/>
              </a:ext>
            </a:extLst>
          </p:cNvPr>
          <p:cNvSpPr>
            <a:spLocks noGrp="1"/>
          </p:cNvSpPr>
          <p:nvPr>
            <p:ph type="title"/>
          </p:nvPr>
        </p:nvSpPr>
        <p:spPr/>
        <p:txBody>
          <a:bodyPr/>
          <a:lstStyle/>
          <a:p>
            <a:r>
              <a:rPr lang="en-US" dirty="0"/>
              <a:t>Low-cost Ways of Eating Healthy</a:t>
            </a:r>
          </a:p>
        </p:txBody>
      </p:sp>
      <p:sp>
        <p:nvSpPr>
          <p:cNvPr id="4" name="Content Placeholder 3">
            <a:extLst>
              <a:ext uri="{FF2B5EF4-FFF2-40B4-BE49-F238E27FC236}">
                <a16:creationId xmlns:a16="http://schemas.microsoft.com/office/drawing/2014/main" id="{96152715-C3AE-FB08-0BFE-5DD4A3E5BDBE}"/>
              </a:ext>
            </a:extLst>
          </p:cNvPr>
          <p:cNvSpPr>
            <a:spLocks noGrp="1"/>
          </p:cNvSpPr>
          <p:nvPr>
            <p:ph sz="half" idx="2"/>
          </p:nvPr>
        </p:nvSpPr>
        <p:spPr>
          <a:xfrm>
            <a:off x="544513" y="1741289"/>
            <a:ext cx="4360664" cy="4749998"/>
          </a:xfrm>
        </p:spPr>
        <p:txBody>
          <a:bodyPr/>
          <a:lstStyle/>
          <a:p>
            <a:pPr marL="342900" indent="-342900">
              <a:lnSpc>
                <a:spcPct val="100000"/>
              </a:lnSpc>
              <a:spcBef>
                <a:spcPts val="600"/>
              </a:spcBef>
              <a:spcAft>
                <a:spcPts val="600"/>
              </a:spcAft>
              <a:buFont typeface="Arial" panose="020B0604020202020204" pitchFamily="34" charset="0"/>
              <a:buChar char="•"/>
            </a:pPr>
            <a:r>
              <a:rPr lang="en-US" sz="2400" dirty="0"/>
              <a:t>Grow your own vegetables (Indoor/outdoor)</a:t>
            </a:r>
          </a:p>
          <a:p>
            <a:pPr marL="342900" indent="-342900">
              <a:lnSpc>
                <a:spcPct val="100000"/>
              </a:lnSpc>
              <a:spcBef>
                <a:spcPts val="600"/>
              </a:spcBef>
              <a:spcAft>
                <a:spcPts val="600"/>
              </a:spcAft>
              <a:buFont typeface="Arial" panose="020B0604020202020204" pitchFamily="34" charset="0"/>
              <a:buChar char="•"/>
            </a:pPr>
            <a:r>
              <a:rPr lang="en-US" sz="2400" dirty="0"/>
              <a:t>Cook at home</a:t>
            </a:r>
          </a:p>
          <a:p>
            <a:pPr marL="342900" indent="-342900">
              <a:lnSpc>
                <a:spcPct val="100000"/>
              </a:lnSpc>
              <a:spcBef>
                <a:spcPts val="600"/>
              </a:spcBef>
              <a:spcAft>
                <a:spcPts val="600"/>
              </a:spcAft>
              <a:buFont typeface="Arial" panose="020B0604020202020204" pitchFamily="34" charset="0"/>
              <a:buChar char="•"/>
            </a:pPr>
            <a:r>
              <a:rPr lang="en-US" sz="2400" dirty="0"/>
              <a:t>Replace meat with other proteins (soy, beans)</a:t>
            </a:r>
          </a:p>
          <a:p>
            <a:pPr marL="342900" indent="-342900">
              <a:lnSpc>
                <a:spcPct val="100000"/>
              </a:lnSpc>
              <a:spcBef>
                <a:spcPts val="600"/>
              </a:spcBef>
              <a:spcAft>
                <a:spcPts val="600"/>
              </a:spcAft>
              <a:buFont typeface="Arial" panose="020B0604020202020204" pitchFamily="34" charset="0"/>
              <a:buChar char="•"/>
            </a:pPr>
            <a:r>
              <a:rPr lang="en-US" sz="2400" dirty="0"/>
              <a:t>Stretch recipes by adding ingredients</a:t>
            </a:r>
          </a:p>
          <a:p>
            <a:pPr marL="342900" indent="-342900">
              <a:lnSpc>
                <a:spcPct val="100000"/>
              </a:lnSpc>
              <a:spcBef>
                <a:spcPts val="600"/>
              </a:spcBef>
              <a:spcAft>
                <a:spcPts val="600"/>
              </a:spcAft>
              <a:buFont typeface="Arial" panose="020B0604020202020204" pitchFamily="34" charset="0"/>
              <a:buChar char="•"/>
            </a:pPr>
            <a:r>
              <a:rPr lang="en-US" sz="2400" dirty="0"/>
              <a:t>Plan your meals in advance</a:t>
            </a:r>
          </a:p>
          <a:p>
            <a:pPr marL="342900" indent="-342900">
              <a:lnSpc>
                <a:spcPct val="100000"/>
              </a:lnSpc>
              <a:spcBef>
                <a:spcPts val="600"/>
              </a:spcBef>
              <a:spcAft>
                <a:spcPts val="600"/>
              </a:spcAft>
              <a:buFont typeface="Arial" panose="020B0604020202020204" pitchFamily="34" charset="0"/>
              <a:buChar char="•"/>
            </a:pPr>
            <a:r>
              <a:rPr lang="en-US" sz="2400" dirty="0"/>
              <a:t>Bulk purchasing of non-perishables</a:t>
            </a:r>
          </a:p>
          <a:p>
            <a:pPr>
              <a:lnSpc>
                <a:spcPct val="100000"/>
              </a:lnSpc>
              <a:spcBef>
                <a:spcPts val="600"/>
              </a:spcBef>
              <a:spcAft>
                <a:spcPts val="600"/>
              </a:spcAft>
            </a:pPr>
            <a:endParaRPr lang="en-US" sz="2400" dirty="0"/>
          </a:p>
        </p:txBody>
      </p:sp>
      <p:pic>
        <p:nvPicPr>
          <p:cNvPr id="6" name="Picture 5" descr="A picture containing ground, soil, person, outdoor&#10;&#10;Description automatically generated">
            <a:extLst>
              <a:ext uri="{FF2B5EF4-FFF2-40B4-BE49-F238E27FC236}">
                <a16:creationId xmlns:a16="http://schemas.microsoft.com/office/drawing/2014/main" id="{4FDB8578-DE23-CF14-4864-746827ACDD4C}"/>
              </a:ext>
            </a:extLst>
          </p:cNvPr>
          <p:cNvPicPr>
            <a:picLocks noChangeAspect="1"/>
          </p:cNvPicPr>
          <p:nvPr/>
        </p:nvPicPr>
        <p:blipFill rotWithShape="1">
          <a:blip r:embed="rId3">
            <a:extLst>
              <a:ext uri="{28A0092B-C50C-407E-A947-70E740481C1C}">
                <a14:useLocalDpi xmlns:a14="http://schemas.microsoft.com/office/drawing/2010/main" val="0"/>
              </a:ext>
            </a:extLst>
          </a:blip>
          <a:srcRect t="8309" r="1" b="1"/>
          <a:stretch/>
        </p:blipFill>
        <p:spPr>
          <a:xfrm>
            <a:off x="5288453" y="2019300"/>
            <a:ext cx="3082433" cy="4234160"/>
          </a:xfrm>
          <a:prstGeom prst="rect">
            <a:avLst/>
          </a:prstGeom>
          <a:effectLst/>
        </p:spPr>
      </p:pic>
    </p:spTree>
    <p:extLst>
      <p:ext uri="{BB962C8B-B14F-4D97-AF65-F5344CB8AC3E}">
        <p14:creationId xmlns:p14="http://schemas.microsoft.com/office/powerpoint/2010/main" val="109006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F0BB-7BAA-5C6C-E44B-E808731C0CFF}"/>
              </a:ext>
            </a:extLst>
          </p:cNvPr>
          <p:cNvSpPr>
            <a:spLocks noGrp="1"/>
          </p:cNvSpPr>
          <p:nvPr>
            <p:ph type="title"/>
          </p:nvPr>
        </p:nvSpPr>
        <p:spPr/>
        <p:txBody>
          <a:bodyPr/>
          <a:lstStyle/>
          <a:p>
            <a:r>
              <a:rPr lang="en-US" dirty="0"/>
              <a:t>Managing Food Preferences</a:t>
            </a:r>
          </a:p>
        </p:txBody>
      </p:sp>
      <p:sp>
        <p:nvSpPr>
          <p:cNvPr id="4" name="Content Placeholder 3">
            <a:extLst>
              <a:ext uri="{FF2B5EF4-FFF2-40B4-BE49-F238E27FC236}">
                <a16:creationId xmlns:a16="http://schemas.microsoft.com/office/drawing/2014/main" id="{55CB6C43-9A42-FDD4-682C-6563409DBEAC}"/>
              </a:ext>
            </a:extLst>
          </p:cNvPr>
          <p:cNvSpPr>
            <a:spLocks noGrp="1"/>
          </p:cNvSpPr>
          <p:nvPr>
            <p:ph sz="half" idx="2"/>
          </p:nvPr>
        </p:nvSpPr>
        <p:spPr>
          <a:xfrm>
            <a:off x="392113" y="1632643"/>
            <a:ext cx="4514850" cy="4858644"/>
          </a:xfrm>
        </p:spPr>
        <p:txBody>
          <a:bodyPr/>
          <a:lstStyle/>
          <a:p>
            <a:pPr marL="342900" indent="-342900">
              <a:lnSpc>
                <a:spcPct val="100000"/>
              </a:lnSpc>
              <a:spcBef>
                <a:spcPts val="600"/>
              </a:spcBef>
              <a:spcAft>
                <a:spcPts val="600"/>
              </a:spcAft>
              <a:buFont typeface="+mj-lt"/>
              <a:buAutoNum type="arabicPeriod"/>
            </a:pPr>
            <a:r>
              <a:rPr lang="en-US" sz="1800" dirty="0"/>
              <a:t>Eat meals together to model healthy eating</a:t>
            </a:r>
          </a:p>
          <a:p>
            <a:pPr marL="342900" indent="-342900">
              <a:lnSpc>
                <a:spcPct val="100000"/>
              </a:lnSpc>
              <a:spcBef>
                <a:spcPts val="600"/>
              </a:spcBef>
              <a:spcAft>
                <a:spcPts val="600"/>
              </a:spcAft>
              <a:buFont typeface="+mj-lt"/>
              <a:buAutoNum type="arabicPeriod"/>
            </a:pPr>
            <a:r>
              <a:rPr lang="en-US" sz="1800" dirty="0"/>
              <a:t>Encourage exploration/play with new foods</a:t>
            </a:r>
          </a:p>
          <a:p>
            <a:pPr marL="342900" indent="-342900">
              <a:lnSpc>
                <a:spcPct val="100000"/>
              </a:lnSpc>
              <a:spcBef>
                <a:spcPts val="600"/>
              </a:spcBef>
              <a:spcAft>
                <a:spcPts val="600"/>
              </a:spcAft>
              <a:buFont typeface="+mj-lt"/>
              <a:buAutoNum type="arabicPeriod"/>
            </a:pPr>
            <a:r>
              <a:rPr lang="en-US" sz="1800" dirty="0"/>
              <a:t>Introduce new foods with very small portions</a:t>
            </a:r>
          </a:p>
          <a:p>
            <a:pPr marL="342900" indent="-342900">
              <a:lnSpc>
                <a:spcPct val="100000"/>
              </a:lnSpc>
              <a:spcBef>
                <a:spcPts val="600"/>
              </a:spcBef>
              <a:spcAft>
                <a:spcPts val="600"/>
              </a:spcAft>
              <a:buFont typeface="+mj-lt"/>
              <a:buAutoNum type="arabicPeriod"/>
            </a:pPr>
            <a:r>
              <a:rPr lang="en-US" sz="1800" dirty="0"/>
              <a:t>Balance new and familiar foods on the plate</a:t>
            </a:r>
          </a:p>
          <a:p>
            <a:pPr marL="342900" indent="-342900">
              <a:lnSpc>
                <a:spcPct val="100000"/>
              </a:lnSpc>
              <a:spcBef>
                <a:spcPts val="600"/>
              </a:spcBef>
              <a:spcAft>
                <a:spcPts val="600"/>
              </a:spcAft>
              <a:buFont typeface="+mj-lt"/>
              <a:buAutoNum type="arabicPeriod"/>
            </a:pPr>
            <a:r>
              <a:rPr lang="en-US" sz="1800" dirty="0"/>
              <a:t>Keep trying (can take 10 to 15 times before a new food is liked)</a:t>
            </a:r>
          </a:p>
          <a:p>
            <a:pPr marL="342900" indent="-342900">
              <a:lnSpc>
                <a:spcPct val="100000"/>
              </a:lnSpc>
              <a:spcBef>
                <a:spcPts val="600"/>
              </a:spcBef>
              <a:spcAft>
                <a:spcPts val="600"/>
              </a:spcAft>
              <a:buFont typeface="+mj-lt"/>
              <a:buAutoNum type="arabicPeriod"/>
            </a:pPr>
            <a:r>
              <a:rPr lang="en-US" sz="1800" dirty="0"/>
              <a:t>Have family members help in preparing meals</a:t>
            </a:r>
          </a:p>
          <a:p>
            <a:pPr marL="342900" indent="-342900">
              <a:lnSpc>
                <a:spcPct val="100000"/>
              </a:lnSpc>
              <a:spcBef>
                <a:spcPts val="600"/>
              </a:spcBef>
              <a:spcAft>
                <a:spcPts val="600"/>
              </a:spcAft>
              <a:buFont typeface="+mj-lt"/>
              <a:buAutoNum type="arabicPeriod"/>
            </a:pPr>
            <a:r>
              <a:rPr lang="en-US" sz="1800" dirty="0"/>
              <a:t>Limit using desert or other foods as a reward for eating</a:t>
            </a:r>
          </a:p>
          <a:p>
            <a:pPr marL="342900" indent="-342900">
              <a:lnSpc>
                <a:spcPct val="100000"/>
              </a:lnSpc>
              <a:spcBef>
                <a:spcPts val="600"/>
              </a:spcBef>
              <a:spcAft>
                <a:spcPts val="600"/>
              </a:spcAft>
              <a:buFont typeface="+mj-lt"/>
              <a:buAutoNum type="arabicPeriod"/>
            </a:pPr>
            <a:endParaRPr lang="en-US" sz="1600" dirty="0"/>
          </a:p>
        </p:txBody>
      </p:sp>
      <p:pic>
        <p:nvPicPr>
          <p:cNvPr id="6" name="Picture 5" descr="Assorted vegetables and fruits">
            <a:extLst>
              <a:ext uri="{FF2B5EF4-FFF2-40B4-BE49-F238E27FC236}">
                <a16:creationId xmlns:a16="http://schemas.microsoft.com/office/drawing/2014/main" id="{E049B3EB-2E75-5239-6D20-00B83A54CB6B}"/>
              </a:ext>
            </a:extLst>
          </p:cNvPr>
          <p:cNvPicPr>
            <a:picLocks noChangeAspect="1"/>
          </p:cNvPicPr>
          <p:nvPr/>
        </p:nvPicPr>
        <p:blipFill rotWithShape="1">
          <a:blip r:embed="rId3"/>
          <a:srcRect l="26928" r="14645" b="-1"/>
          <a:stretch/>
        </p:blipFill>
        <p:spPr>
          <a:xfrm>
            <a:off x="5103411" y="1977851"/>
            <a:ext cx="3648476" cy="4168227"/>
          </a:xfrm>
          <a:prstGeom prst="rect">
            <a:avLst/>
          </a:prstGeom>
          <a:effectLst/>
        </p:spPr>
      </p:pic>
    </p:spTree>
    <p:extLst>
      <p:ext uri="{BB962C8B-B14F-4D97-AF65-F5344CB8AC3E}">
        <p14:creationId xmlns:p14="http://schemas.microsoft.com/office/powerpoint/2010/main" val="370574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2B27B-05E3-872A-AE17-8D7FB18289A8}"/>
              </a:ext>
            </a:extLst>
          </p:cNvPr>
          <p:cNvSpPr>
            <a:spLocks noGrp="1"/>
          </p:cNvSpPr>
          <p:nvPr>
            <p:ph type="title"/>
          </p:nvPr>
        </p:nvSpPr>
        <p:spPr>
          <a:xfrm>
            <a:off x="544513" y="366713"/>
            <a:ext cx="7151687" cy="1046064"/>
          </a:xfrm>
        </p:spPr>
        <p:txBody>
          <a:bodyPr/>
          <a:lstStyle/>
          <a:p>
            <a:r>
              <a:rPr lang="en-US" sz="3200" dirty="0"/>
              <a:t>Creating Time for Making Healthy Meals</a:t>
            </a:r>
          </a:p>
        </p:txBody>
      </p:sp>
      <p:sp>
        <p:nvSpPr>
          <p:cNvPr id="4" name="Content Placeholder 3">
            <a:extLst>
              <a:ext uri="{FF2B5EF4-FFF2-40B4-BE49-F238E27FC236}">
                <a16:creationId xmlns:a16="http://schemas.microsoft.com/office/drawing/2014/main" id="{746E9883-1E24-D218-A868-EC3FE1E53B63}"/>
              </a:ext>
            </a:extLst>
          </p:cNvPr>
          <p:cNvSpPr>
            <a:spLocks noGrp="1"/>
          </p:cNvSpPr>
          <p:nvPr>
            <p:ph sz="half" idx="2"/>
          </p:nvPr>
        </p:nvSpPr>
        <p:spPr>
          <a:xfrm>
            <a:off x="544513" y="1779388"/>
            <a:ext cx="4465094" cy="4888111"/>
          </a:xfrm>
        </p:spPr>
        <p:txBody>
          <a:bodyPr/>
          <a:lstStyle/>
          <a:p>
            <a:pPr marL="457200" indent="-457200">
              <a:lnSpc>
                <a:spcPct val="100000"/>
              </a:lnSpc>
              <a:spcBef>
                <a:spcPts val="600"/>
              </a:spcBef>
              <a:spcAft>
                <a:spcPts val="600"/>
              </a:spcAft>
              <a:buFont typeface="+mj-lt"/>
              <a:buAutoNum type="arabicPeriod"/>
            </a:pPr>
            <a:r>
              <a:rPr lang="en-US" dirty="0"/>
              <a:t>Create meals in advance</a:t>
            </a:r>
          </a:p>
          <a:p>
            <a:pPr marL="457200" indent="-457200">
              <a:lnSpc>
                <a:spcPct val="100000"/>
              </a:lnSpc>
              <a:spcBef>
                <a:spcPts val="600"/>
              </a:spcBef>
              <a:spcAft>
                <a:spcPts val="600"/>
              </a:spcAft>
              <a:buFont typeface="+mj-lt"/>
              <a:buAutoNum type="arabicPeriod"/>
            </a:pPr>
            <a:r>
              <a:rPr lang="en-US" dirty="0"/>
              <a:t>Cook once for the week</a:t>
            </a:r>
          </a:p>
          <a:p>
            <a:pPr marL="457200" indent="-457200">
              <a:lnSpc>
                <a:spcPct val="100000"/>
              </a:lnSpc>
              <a:spcBef>
                <a:spcPts val="600"/>
              </a:spcBef>
              <a:spcAft>
                <a:spcPts val="600"/>
              </a:spcAft>
              <a:buFont typeface="+mj-lt"/>
              <a:buAutoNum type="arabicPeriod"/>
            </a:pPr>
            <a:r>
              <a:rPr lang="en-US" dirty="0"/>
              <a:t>Choose meals you can easily prepare when you don’t have a lot of time</a:t>
            </a:r>
          </a:p>
          <a:p>
            <a:pPr marL="457200" indent="-457200">
              <a:lnSpc>
                <a:spcPct val="100000"/>
              </a:lnSpc>
              <a:spcBef>
                <a:spcPts val="600"/>
              </a:spcBef>
              <a:spcAft>
                <a:spcPts val="600"/>
              </a:spcAft>
              <a:buFont typeface="+mj-lt"/>
              <a:buAutoNum type="arabicPeriod"/>
            </a:pPr>
            <a:r>
              <a:rPr lang="en-US" dirty="0"/>
              <a:t>Double recipes and store remainder in the freezer</a:t>
            </a:r>
          </a:p>
          <a:p>
            <a:pPr marL="457200" indent="-457200">
              <a:lnSpc>
                <a:spcPct val="100000"/>
              </a:lnSpc>
              <a:spcBef>
                <a:spcPts val="600"/>
              </a:spcBef>
              <a:spcAft>
                <a:spcPts val="600"/>
              </a:spcAft>
              <a:buFont typeface="+mj-lt"/>
              <a:buAutoNum type="arabicPeriod"/>
            </a:pPr>
            <a:r>
              <a:rPr lang="en-US" dirty="0"/>
              <a:t>Make a food shopping list</a:t>
            </a:r>
          </a:p>
          <a:p>
            <a:pPr marL="457200" indent="-457200">
              <a:lnSpc>
                <a:spcPct val="100000"/>
              </a:lnSpc>
              <a:spcBef>
                <a:spcPts val="600"/>
              </a:spcBef>
              <a:spcAft>
                <a:spcPts val="600"/>
              </a:spcAft>
              <a:buFont typeface="+mj-lt"/>
              <a:buAutoNum type="arabicPeriod"/>
            </a:pPr>
            <a:r>
              <a:rPr lang="en-US" dirty="0"/>
              <a:t>Use leftovers</a:t>
            </a:r>
          </a:p>
          <a:p>
            <a:pPr marL="457200" indent="-457200">
              <a:lnSpc>
                <a:spcPct val="100000"/>
              </a:lnSpc>
              <a:spcBef>
                <a:spcPts val="600"/>
              </a:spcBef>
              <a:spcAft>
                <a:spcPts val="600"/>
              </a:spcAft>
              <a:buFont typeface="+mj-lt"/>
              <a:buAutoNum type="arabicPeriod"/>
            </a:pPr>
            <a:r>
              <a:rPr lang="en-US" dirty="0"/>
              <a:t>Allow family members to help</a:t>
            </a:r>
          </a:p>
          <a:p>
            <a:pPr marL="457200" indent="-457200">
              <a:lnSpc>
                <a:spcPct val="100000"/>
              </a:lnSpc>
              <a:spcBef>
                <a:spcPts val="600"/>
              </a:spcBef>
              <a:spcAft>
                <a:spcPts val="600"/>
              </a:spcAft>
              <a:buFont typeface="+mj-lt"/>
              <a:buAutoNum type="arabicPeriod"/>
            </a:pPr>
            <a:r>
              <a:rPr lang="en-US" dirty="0"/>
              <a:t>Have healthy snacks easily accessible</a:t>
            </a:r>
          </a:p>
          <a:p>
            <a:pPr>
              <a:lnSpc>
                <a:spcPct val="100000"/>
              </a:lnSpc>
              <a:spcBef>
                <a:spcPts val="600"/>
              </a:spcBef>
              <a:spcAft>
                <a:spcPts val="600"/>
              </a:spcAft>
            </a:pPr>
            <a:endParaRPr lang="en-US" dirty="0"/>
          </a:p>
        </p:txBody>
      </p:sp>
      <p:pic>
        <p:nvPicPr>
          <p:cNvPr id="6" name="object 5">
            <a:extLst>
              <a:ext uri="{FF2B5EF4-FFF2-40B4-BE49-F238E27FC236}">
                <a16:creationId xmlns:a16="http://schemas.microsoft.com/office/drawing/2014/main" id="{99797BB8-639A-DEFA-8925-C4634A9368AC}"/>
              </a:ext>
            </a:extLst>
          </p:cNvPr>
          <p:cNvPicPr>
            <a:picLocks/>
          </p:cNvPicPr>
          <p:nvPr/>
        </p:nvPicPr>
        <p:blipFill>
          <a:blip r:embed="rId3" cstate="print"/>
          <a:stretch>
            <a:fillRect/>
          </a:stretch>
        </p:blipFill>
        <p:spPr>
          <a:xfrm>
            <a:off x="5009607" y="2318939"/>
            <a:ext cx="3741195" cy="3809008"/>
          </a:xfrm>
          <a:prstGeom prst="rect">
            <a:avLst/>
          </a:prstGeom>
        </p:spPr>
      </p:pic>
    </p:spTree>
    <p:extLst>
      <p:ext uri="{BB962C8B-B14F-4D97-AF65-F5344CB8AC3E}">
        <p14:creationId xmlns:p14="http://schemas.microsoft.com/office/powerpoint/2010/main" val="185763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06CFD-D24B-26BE-2807-B60EB3940F78}"/>
              </a:ext>
            </a:extLst>
          </p:cNvPr>
          <p:cNvSpPr>
            <a:spLocks noGrp="1"/>
          </p:cNvSpPr>
          <p:nvPr>
            <p:ph type="title"/>
          </p:nvPr>
        </p:nvSpPr>
        <p:spPr>
          <a:solidFill>
            <a:srgbClr val="F4302A"/>
          </a:solidFill>
        </p:spPr>
        <p:txBody>
          <a:bodyPr/>
          <a:lstStyle/>
          <a:p>
            <a:r>
              <a:rPr lang="en-US" dirty="0"/>
              <a:t>Introductions</a:t>
            </a:r>
          </a:p>
        </p:txBody>
      </p:sp>
      <p:pic>
        <p:nvPicPr>
          <p:cNvPr id="6" name="Content Placeholder 5" descr="A black background with a black square&#10;&#10;Description automatically generated">
            <a:extLst>
              <a:ext uri="{FF2B5EF4-FFF2-40B4-BE49-F238E27FC236}">
                <a16:creationId xmlns:a16="http://schemas.microsoft.com/office/drawing/2014/main" id="{A6C01FCD-FBDB-E9ED-9257-A35DC4B7CDA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509" r="12115" b="16586"/>
          <a:stretch/>
        </p:blipFill>
        <p:spPr>
          <a:xfrm>
            <a:off x="2195705" y="1412777"/>
            <a:ext cx="4752589" cy="5058037"/>
          </a:xfrm>
        </p:spPr>
      </p:pic>
    </p:spTree>
    <p:extLst>
      <p:ext uri="{BB962C8B-B14F-4D97-AF65-F5344CB8AC3E}">
        <p14:creationId xmlns:p14="http://schemas.microsoft.com/office/powerpoint/2010/main" val="336870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E859-D783-0F62-235F-AEFBCC40C4A8}"/>
              </a:ext>
            </a:extLst>
          </p:cNvPr>
          <p:cNvSpPr>
            <a:spLocks noGrp="1"/>
          </p:cNvSpPr>
          <p:nvPr>
            <p:ph type="title"/>
          </p:nvPr>
        </p:nvSpPr>
        <p:spPr/>
        <p:txBody>
          <a:bodyPr/>
          <a:lstStyle/>
          <a:p>
            <a:r>
              <a:rPr lang="en-US" dirty="0"/>
              <a:t>Other Easy Wins</a:t>
            </a:r>
          </a:p>
        </p:txBody>
      </p:sp>
      <p:sp>
        <p:nvSpPr>
          <p:cNvPr id="4" name="Content Placeholder 3">
            <a:extLst>
              <a:ext uri="{FF2B5EF4-FFF2-40B4-BE49-F238E27FC236}">
                <a16:creationId xmlns:a16="http://schemas.microsoft.com/office/drawing/2014/main" id="{586FD0A5-7726-3E8A-2A8A-CAB61881DD43}"/>
              </a:ext>
            </a:extLst>
          </p:cNvPr>
          <p:cNvSpPr>
            <a:spLocks noGrp="1"/>
          </p:cNvSpPr>
          <p:nvPr>
            <p:ph sz="half" idx="2"/>
          </p:nvPr>
        </p:nvSpPr>
        <p:spPr>
          <a:xfrm>
            <a:off x="544513" y="1850825"/>
            <a:ext cx="4692576" cy="4749999"/>
          </a:xfrm>
        </p:spPr>
        <p:txBody>
          <a:bodyPr/>
          <a:lstStyle/>
          <a:p>
            <a:r>
              <a:rPr lang="en-US" b="1" dirty="0"/>
              <a:t>Reducing salt intake</a:t>
            </a:r>
          </a:p>
          <a:p>
            <a:pPr marL="342900" indent="-342900">
              <a:buFont typeface="Arial" panose="020B0604020202020204" pitchFamily="34" charset="0"/>
              <a:buChar char="•"/>
            </a:pPr>
            <a:r>
              <a:rPr lang="en-US" dirty="0"/>
              <a:t>Choose products with lower sodium content </a:t>
            </a:r>
          </a:p>
          <a:p>
            <a:pPr marL="342900" indent="-342900">
              <a:buFont typeface="Arial" panose="020B0604020202020204" pitchFamily="34" charset="0"/>
              <a:buChar char="•"/>
            </a:pPr>
            <a:r>
              <a:rPr lang="en-US" dirty="0"/>
              <a:t>Limit condiments, processed or ready-made foods</a:t>
            </a:r>
          </a:p>
          <a:p>
            <a:endParaRPr lang="en-US" dirty="0"/>
          </a:p>
          <a:p>
            <a:r>
              <a:rPr lang="en-US" b="1" dirty="0"/>
              <a:t>Reducing sugar intake</a:t>
            </a:r>
          </a:p>
          <a:p>
            <a:pPr marL="342900" indent="-342900">
              <a:buFont typeface="Arial" panose="020B0604020202020204" pitchFamily="34" charset="0"/>
              <a:buChar char="•"/>
            </a:pPr>
            <a:r>
              <a:rPr lang="en-US" dirty="0"/>
              <a:t>Choose healthy snacks over sugary snacks</a:t>
            </a:r>
          </a:p>
          <a:p>
            <a:pPr marL="342900" indent="-342900">
              <a:buFont typeface="Arial" panose="020B0604020202020204" pitchFamily="34" charset="0"/>
              <a:buChar char="•"/>
            </a:pPr>
            <a:r>
              <a:rPr lang="en-US" dirty="0"/>
              <a:t>Limit sugary snacks, candies and sugar-sweetened beverages</a:t>
            </a:r>
          </a:p>
        </p:txBody>
      </p:sp>
      <p:pic>
        <p:nvPicPr>
          <p:cNvPr id="6" name="Picture 5" descr="A picture containing still life photography, ceramic, indoor, wall&#10;&#10;Description automatically generated">
            <a:extLst>
              <a:ext uri="{FF2B5EF4-FFF2-40B4-BE49-F238E27FC236}">
                <a16:creationId xmlns:a16="http://schemas.microsoft.com/office/drawing/2014/main" id="{6DE3CB40-AB85-70E7-6AD8-E7FE1AC9B03C}"/>
              </a:ext>
            </a:extLst>
          </p:cNvPr>
          <p:cNvPicPr>
            <a:picLocks noChangeAspect="1"/>
          </p:cNvPicPr>
          <p:nvPr/>
        </p:nvPicPr>
        <p:blipFill rotWithShape="1">
          <a:blip r:embed="rId3">
            <a:extLst>
              <a:ext uri="{28A0092B-C50C-407E-A947-70E740481C1C}">
                <a14:useLocalDpi xmlns:a14="http://schemas.microsoft.com/office/drawing/2010/main" val="0"/>
              </a:ext>
            </a:extLst>
          </a:blip>
          <a:srcRect b="14184"/>
          <a:stretch/>
        </p:blipFill>
        <p:spPr>
          <a:xfrm>
            <a:off x="5319675" y="2115143"/>
            <a:ext cx="3279812" cy="4221361"/>
          </a:xfrm>
          <a:prstGeom prst="rect">
            <a:avLst/>
          </a:prstGeom>
        </p:spPr>
      </p:pic>
    </p:spTree>
    <p:extLst>
      <p:ext uri="{BB962C8B-B14F-4D97-AF65-F5344CB8AC3E}">
        <p14:creationId xmlns:p14="http://schemas.microsoft.com/office/powerpoint/2010/main" val="368839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57DDAE0-F45F-A28E-6DAD-AE72CC4FA669}"/>
              </a:ext>
            </a:extLst>
          </p:cNvPr>
          <p:cNvSpPr>
            <a:spLocks noGrp="1"/>
          </p:cNvSpPr>
          <p:nvPr>
            <p:ph idx="1"/>
          </p:nvPr>
        </p:nvSpPr>
        <p:spPr>
          <a:xfrm>
            <a:off x="392113" y="1773041"/>
            <a:ext cx="5048250" cy="4565846"/>
          </a:xfrm>
          <a:noFill/>
        </p:spPr>
        <p:txBody>
          <a:bodyPr>
            <a:noAutofit/>
          </a:bodyPr>
          <a:lstStyle/>
          <a:p>
            <a:pPr marL="285750" indent="-285750">
              <a:lnSpc>
                <a:spcPct val="120000"/>
              </a:lnSpc>
              <a:spcBef>
                <a:spcPts val="600"/>
              </a:spcBef>
              <a:spcAft>
                <a:spcPts val="600"/>
              </a:spcAft>
              <a:buFont typeface="Arial" panose="020B0604020202020204" pitchFamily="34" charset="0"/>
              <a:buChar char="•"/>
            </a:pPr>
            <a:r>
              <a:rPr lang="en-US" sz="1800" dirty="0">
                <a:latin typeface="Ubuntu" panose="020B0504030602030204" pitchFamily="34" charset="0"/>
              </a:rPr>
              <a:t>Eat more fruits &amp; vegetables every day</a:t>
            </a:r>
          </a:p>
          <a:p>
            <a:pPr marL="285750" indent="-285750">
              <a:lnSpc>
                <a:spcPct val="120000"/>
              </a:lnSpc>
              <a:spcBef>
                <a:spcPts val="600"/>
              </a:spcBef>
              <a:spcAft>
                <a:spcPts val="600"/>
              </a:spcAft>
              <a:buFont typeface="Arial" panose="020B0604020202020204" pitchFamily="34" charset="0"/>
              <a:buChar char="•"/>
            </a:pPr>
            <a:r>
              <a:rPr lang="en-US" sz="1800" dirty="0">
                <a:latin typeface="Ubuntu" panose="020B0504030602030204" pitchFamily="34" charset="0"/>
              </a:rPr>
              <a:t>Keep snacks healthy </a:t>
            </a:r>
          </a:p>
          <a:p>
            <a:pPr marL="285750" indent="-285750">
              <a:lnSpc>
                <a:spcPct val="120000"/>
              </a:lnSpc>
              <a:spcBef>
                <a:spcPts val="600"/>
              </a:spcBef>
              <a:spcAft>
                <a:spcPts val="600"/>
              </a:spcAft>
              <a:buFont typeface="Arial" panose="020B0604020202020204" pitchFamily="34" charset="0"/>
              <a:buChar char="•"/>
            </a:pPr>
            <a:r>
              <a:rPr lang="en-US" sz="1800" dirty="0">
                <a:latin typeface="Ubuntu" panose="020B0504030602030204" pitchFamily="34" charset="0"/>
              </a:rPr>
              <a:t>Mix 2 food groups for snacks.</a:t>
            </a:r>
          </a:p>
          <a:p>
            <a:pPr marL="285750" indent="-285750">
              <a:lnSpc>
                <a:spcPct val="120000"/>
              </a:lnSpc>
              <a:spcBef>
                <a:spcPts val="600"/>
              </a:spcBef>
              <a:spcAft>
                <a:spcPts val="600"/>
              </a:spcAft>
              <a:buFont typeface="Arial" panose="020B0604020202020204" pitchFamily="34" charset="0"/>
              <a:buChar char="•"/>
            </a:pPr>
            <a:r>
              <a:rPr lang="en-US" sz="1800" dirty="0">
                <a:latin typeface="Ubuntu" panose="020B0504030602030204" pitchFamily="34" charset="0"/>
              </a:rPr>
              <a:t>Watch the amounts of food you put on your plate</a:t>
            </a:r>
          </a:p>
          <a:p>
            <a:pPr marL="285750" indent="-285750">
              <a:lnSpc>
                <a:spcPct val="120000"/>
              </a:lnSpc>
              <a:spcBef>
                <a:spcPts val="600"/>
              </a:spcBef>
              <a:spcAft>
                <a:spcPts val="600"/>
              </a:spcAft>
              <a:buFont typeface="Arial" panose="020B0604020202020204" pitchFamily="34" charset="0"/>
              <a:buChar char="•"/>
            </a:pPr>
            <a:r>
              <a:rPr lang="en-US" sz="1800" dirty="0">
                <a:latin typeface="Ubuntu" panose="020B0504030602030204" pitchFamily="34" charset="0"/>
              </a:rPr>
              <a:t>Reduce sugar intake</a:t>
            </a:r>
          </a:p>
          <a:p>
            <a:pPr marL="285750" indent="-285750">
              <a:lnSpc>
                <a:spcPct val="120000"/>
              </a:lnSpc>
              <a:spcBef>
                <a:spcPts val="600"/>
              </a:spcBef>
              <a:spcAft>
                <a:spcPts val="600"/>
              </a:spcAft>
              <a:buFont typeface="Arial" panose="020B0604020202020204" pitchFamily="34" charset="0"/>
              <a:buChar char="•"/>
            </a:pPr>
            <a:r>
              <a:rPr lang="en-US" sz="1800" dirty="0">
                <a:latin typeface="Ubuntu" panose="020B0504030602030204" pitchFamily="34" charset="0"/>
              </a:rPr>
              <a:t>Reduce sodium intake</a:t>
            </a:r>
          </a:p>
          <a:p>
            <a:pPr marL="285750" indent="-285750">
              <a:lnSpc>
                <a:spcPct val="120000"/>
              </a:lnSpc>
              <a:spcBef>
                <a:spcPts val="600"/>
              </a:spcBef>
              <a:spcAft>
                <a:spcPts val="600"/>
              </a:spcAft>
              <a:buFont typeface="Arial" panose="020B0604020202020204" pitchFamily="34" charset="0"/>
              <a:buChar char="•"/>
            </a:pPr>
            <a:r>
              <a:rPr lang="en-US" sz="1800" dirty="0">
                <a:latin typeface="Ubuntu" panose="020B0504030602030204" pitchFamily="34" charset="0"/>
              </a:rPr>
              <a:t>Eat meals together to model healthy eating</a:t>
            </a:r>
          </a:p>
          <a:p>
            <a:pPr marL="285750" indent="-285750">
              <a:lnSpc>
                <a:spcPct val="120000"/>
              </a:lnSpc>
              <a:spcBef>
                <a:spcPts val="600"/>
              </a:spcBef>
              <a:spcAft>
                <a:spcPts val="600"/>
              </a:spcAft>
              <a:buFont typeface="Arial" panose="020B0604020202020204" pitchFamily="34" charset="0"/>
              <a:buChar char="•"/>
            </a:pPr>
            <a:r>
              <a:rPr lang="en-US" sz="1800" dirty="0">
                <a:latin typeface="Ubuntu" panose="020B0504030602030204" pitchFamily="34" charset="0"/>
              </a:rPr>
              <a:t>Involve family members in all aspects of food preparation and cooking</a:t>
            </a:r>
          </a:p>
          <a:p>
            <a:pPr marL="285750" indent="-285750">
              <a:lnSpc>
                <a:spcPct val="120000"/>
              </a:lnSpc>
              <a:spcBef>
                <a:spcPts val="600"/>
              </a:spcBef>
              <a:spcAft>
                <a:spcPts val="600"/>
              </a:spcAft>
              <a:buFont typeface="Arial" panose="020B0604020202020204" pitchFamily="34" charset="0"/>
              <a:buChar char="•"/>
            </a:pPr>
            <a:endParaRPr lang="en-US" sz="1600" dirty="0">
              <a:latin typeface="Ubuntu" panose="020B0504030602030204" pitchFamily="34" charset="0"/>
            </a:endParaRPr>
          </a:p>
        </p:txBody>
      </p:sp>
      <p:pic>
        <p:nvPicPr>
          <p:cNvPr id="8" name="Picture 7" descr="A black background with a black square&#10;&#10;Description automatically generated">
            <a:extLst>
              <a:ext uri="{FF2B5EF4-FFF2-40B4-BE49-F238E27FC236}">
                <a16:creationId xmlns:a16="http://schemas.microsoft.com/office/drawing/2014/main" id="{1D2A7970-0D62-D651-8463-45360A6CA2D2}"/>
              </a:ext>
            </a:extLst>
          </p:cNvPr>
          <p:cNvPicPr>
            <a:picLocks noChangeAspect="1"/>
          </p:cNvPicPr>
          <p:nvPr/>
        </p:nvPicPr>
        <p:blipFill rotWithShape="1">
          <a:blip r:embed="rId3">
            <a:extLst>
              <a:ext uri="{28A0092B-C50C-407E-A947-70E740481C1C}">
                <a14:useLocalDpi xmlns:a14="http://schemas.microsoft.com/office/drawing/2010/main" val="0"/>
              </a:ext>
            </a:extLst>
          </a:blip>
          <a:srcRect l="12222" t="9167" r="11945" b="21756"/>
          <a:stretch/>
        </p:blipFill>
        <p:spPr>
          <a:xfrm>
            <a:off x="5805636" y="2381251"/>
            <a:ext cx="2979737" cy="2714256"/>
          </a:xfrm>
          <a:prstGeom prst="rect">
            <a:avLst/>
          </a:prstGeom>
        </p:spPr>
      </p:pic>
      <p:sp>
        <p:nvSpPr>
          <p:cNvPr id="10" name="Title 1">
            <a:extLst>
              <a:ext uri="{FF2B5EF4-FFF2-40B4-BE49-F238E27FC236}">
                <a16:creationId xmlns:a16="http://schemas.microsoft.com/office/drawing/2014/main" id="{E26EDF9C-C460-85AA-6242-94C2E9B578A5}"/>
              </a:ext>
            </a:extLst>
          </p:cNvPr>
          <p:cNvSpPr txBox="1">
            <a:spLocks/>
          </p:cNvSpPr>
          <p:nvPr/>
        </p:nvSpPr>
        <p:spPr>
          <a:xfrm>
            <a:off x="544513" y="366713"/>
            <a:ext cx="7051823" cy="104606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Strategies to Try at Home</a:t>
            </a:r>
          </a:p>
        </p:txBody>
      </p:sp>
    </p:spTree>
    <p:extLst>
      <p:ext uri="{BB962C8B-B14F-4D97-AF65-F5344CB8AC3E}">
        <p14:creationId xmlns:p14="http://schemas.microsoft.com/office/powerpoint/2010/main" val="183132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567C18-3BAF-1E93-1CAF-7FC52C082EFD}"/>
              </a:ext>
            </a:extLst>
          </p:cNvPr>
          <p:cNvSpPr>
            <a:spLocks noGrp="1"/>
          </p:cNvSpPr>
          <p:nvPr>
            <p:ph type="title"/>
          </p:nvPr>
        </p:nvSpPr>
        <p:spPr/>
        <p:txBody>
          <a:bodyPr/>
          <a:lstStyle/>
          <a:p>
            <a:r>
              <a:rPr lang="en-US" dirty="0"/>
              <a:t>Individual Reflection</a:t>
            </a:r>
          </a:p>
        </p:txBody>
      </p:sp>
      <p:sp>
        <p:nvSpPr>
          <p:cNvPr id="3" name="Content Placeholder 2">
            <a:extLst>
              <a:ext uri="{FF2B5EF4-FFF2-40B4-BE49-F238E27FC236}">
                <a16:creationId xmlns:a16="http://schemas.microsoft.com/office/drawing/2014/main" id="{7B34D78B-7EDF-2B26-05E3-01696647CD2A}"/>
              </a:ext>
            </a:extLst>
          </p:cNvPr>
          <p:cNvSpPr>
            <a:spLocks noGrp="1"/>
          </p:cNvSpPr>
          <p:nvPr>
            <p:ph sz="half" idx="1"/>
          </p:nvPr>
        </p:nvSpPr>
        <p:spPr>
          <a:xfrm>
            <a:off x="544711" y="1741289"/>
            <a:ext cx="2941439" cy="4464844"/>
          </a:xfrm>
          <a:solidFill>
            <a:srgbClr val="FC6522"/>
          </a:solidFill>
        </p:spPr>
        <p:txBody>
          <a:bodyPr/>
          <a:lstStyle/>
          <a:p>
            <a:pPr algn="ctr">
              <a:lnSpc>
                <a:spcPct val="100000"/>
              </a:lnSpc>
              <a:spcBef>
                <a:spcPts val="0"/>
              </a:spcBef>
            </a:pPr>
            <a:endParaRPr lang="en-US" sz="3600" dirty="0">
              <a:latin typeface="Ubuntu Light" panose="020B0304030602030204" pitchFamily="34" charset="0"/>
            </a:endParaRPr>
          </a:p>
          <a:p>
            <a:pPr algn="ctr">
              <a:lnSpc>
                <a:spcPct val="100000"/>
              </a:lnSpc>
              <a:spcBef>
                <a:spcPts val="0"/>
              </a:spcBef>
            </a:pPr>
            <a:endParaRPr lang="en-US" sz="3600" dirty="0">
              <a:latin typeface="Ubuntu Light" panose="020B0304030602030204" pitchFamily="34" charset="0"/>
            </a:endParaRPr>
          </a:p>
          <a:p>
            <a:pPr algn="ctr">
              <a:lnSpc>
                <a:spcPct val="100000"/>
              </a:lnSpc>
              <a:spcBef>
                <a:spcPts val="0"/>
              </a:spcBef>
            </a:pPr>
            <a:r>
              <a:rPr lang="en-US" sz="3600" dirty="0">
                <a:latin typeface="Ubuntu Light" panose="020B0304030602030204" pitchFamily="34" charset="0"/>
              </a:rPr>
              <a:t>How can we have more healthy meals?</a:t>
            </a:r>
          </a:p>
        </p:txBody>
      </p:sp>
      <p:sp>
        <p:nvSpPr>
          <p:cNvPr id="10" name="Content Placeholder 9">
            <a:extLst>
              <a:ext uri="{FF2B5EF4-FFF2-40B4-BE49-F238E27FC236}">
                <a16:creationId xmlns:a16="http://schemas.microsoft.com/office/drawing/2014/main" id="{F853DEDB-8AE4-00E8-B476-D74D00CF02CF}"/>
              </a:ext>
            </a:extLst>
          </p:cNvPr>
          <p:cNvSpPr>
            <a:spLocks noGrp="1"/>
          </p:cNvSpPr>
          <p:nvPr>
            <p:ph sz="half" idx="2"/>
          </p:nvPr>
        </p:nvSpPr>
        <p:spPr>
          <a:xfrm>
            <a:off x="3867151" y="2000250"/>
            <a:ext cx="4589264" cy="3810000"/>
          </a:xfrm>
        </p:spPr>
        <p:txBody>
          <a:bodyPr/>
          <a:lstStyle/>
          <a:p>
            <a:r>
              <a:rPr lang="en-US" sz="2400" dirty="0"/>
              <a:t>What is one strategy that you can realistically try to get more nutrients in your meals? </a:t>
            </a:r>
          </a:p>
          <a:p>
            <a:endParaRPr lang="en-US" sz="2400" dirty="0"/>
          </a:p>
          <a:p>
            <a:r>
              <a:rPr lang="en-US" sz="2400" dirty="0"/>
              <a:t>Consider the following:</a:t>
            </a:r>
          </a:p>
          <a:p>
            <a:pPr lvl="1">
              <a:buClrTx/>
              <a:buFont typeface="Arial" panose="020B0604020202020204" pitchFamily="34" charset="0"/>
              <a:buChar char="•"/>
            </a:pPr>
            <a:r>
              <a:rPr lang="en-US" sz="2000" dirty="0">
                <a:solidFill>
                  <a:schemeClr val="tx1"/>
                </a:solidFill>
                <a:latin typeface="+mn-lt"/>
              </a:rPr>
              <a:t>Schedule/time</a:t>
            </a:r>
          </a:p>
          <a:p>
            <a:pPr lvl="1">
              <a:buClrTx/>
              <a:buFont typeface="Arial" panose="020B0604020202020204" pitchFamily="34" charset="0"/>
              <a:buChar char="•"/>
            </a:pPr>
            <a:r>
              <a:rPr lang="en-US" sz="2000" dirty="0">
                <a:solidFill>
                  <a:schemeClr val="tx1"/>
                </a:solidFill>
                <a:latin typeface="+mn-lt"/>
              </a:rPr>
              <a:t>Budget</a:t>
            </a:r>
          </a:p>
          <a:p>
            <a:pPr lvl="1">
              <a:buClrTx/>
              <a:buFont typeface="Arial" panose="020B0604020202020204" pitchFamily="34" charset="0"/>
              <a:buChar char="•"/>
            </a:pPr>
            <a:r>
              <a:rPr lang="en-US" sz="2000" dirty="0">
                <a:solidFill>
                  <a:schemeClr val="tx1"/>
                </a:solidFill>
                <a:latin typeface="+mn-lt"/>
              </a:rPr>
              <a:t>Family involvement</a:t>
            </a:r>
          </a:p>
        </p:txBody>
      </p:sp>
    </p:spTree>
    <p:extLst>
      <p:ext uri="{BB962C8B-B14F-4D97-AF65-F5344CB8AC3E}">
        <p14:creationId xmlns:p14="http://schemas.microsoft.com/office/powerpoint/2010/main" val="316427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9589-1B44-2AC3-0740-0D3876B68D9F}"/>
              </a:ext>
            </a:extLst>
          </p:cNvPr>
          <p:cNvSpPr>
            <a:spLocks noGrp="1"/>
          </p:cNvSpPr>
          <p:nvPr>
            <p:ph type="title"/>
          </p:nvPr>
        </p:nvSpPr>
        <p:spPr>
          <a:xfrm>
            <a:off x="388019" y="183671"/>
            <a:ext cx="8407926" cy="717188"/>
          </a:xfrm>
        </p:spPr>
        <p:txBody>
          <a:bodyPr>
            <a:normAutofit/>
          </a:bodyPr>
          <a:lstStyle/>
          <a:p>
            <a:pPr algn="ctr"/>
            <a:r>
              <a:rPr lang="en-US" sz="3600" dirty="0">
                <a:latin typeface="Ubuntu Light" panose="020B0304030602030204" pitchFamily="34" charset="0"/>
              </a:rPr>
              <a:t>Healthy Eating Quick Tips</a:t>
            </a:r>
          </a:p>
        </p:txBody>
      </p:sp>
      <p:pic>
        <p:nvPicPr>
          <p:cNvPr id="6" name="Picture 5" descr="SOI_Color_SingleLine.eps">
            <a:extLst>
              <a:ext uri="{FF2B5EF4-FFF2-40B4-BE49-F238E27FC236}">
                <a16:creationId xmlns:a16="http://schemas.microsoft.com/office/drawing/2014/main" id="{46BF01F6-B527-1744-CDA8-CB9AB900078B}"/>
              </a:ext>
            </a:extLst>
          </p:cNvPr>
          <p:cNvPicPr>
            <a:picLocks noChangeAspect="1"/>
          </p:cNvPicPr>
          <p:nvPr/>
        </p:nvPicPr>
        <p:blipFill rotWithShape="1">
          <a:blip r:embed="rId3">
            <a:lum/>
            <a:alphaModFix/>
          </a:blip>
          <a:srcRect l="73132" t="5474" r="2341" b="8130"/>
          <a:stretch/>
        </p:blipFill>
        <p:spPr>
          <a:xfrm>
            <a:off x="7894362" y="317000"/>
            <a:ext cx="923983" cy="884243"/>
          </a:xfrm>
          <a:prstGeom prst="rect">
            <a:avLst/>
          </a:prstGeom>
          <a:noFill/>
          <a:ln>
            <a:noFill/>
          </a:ln>
        </p:spPr>
      </p:pic>
      <p:pic>
        <p:nvPicPr>
          <p:cNvPr id="8" name="Picture 7" descr="A picture containing black, darkness&#10;&#10;Description automatically generated">
            <a:extLst>
              <a:ext uri="{FF2B5EF4-FFF2-40B4-BE49-F238E27FC236}">
                <a16:creationId xmlns:a16="http://schemas.microsoft.com/office/drawing/2014/main" id="{7953B68F-E5D9-7A2A-C8D5-775B8D5AA83D}"/>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2614" t="7877" r="12728" b="20548"/>
          <a:stretch/>
        </p:blipFill>
        <p:spPr>
          <a:xfrm>
            <a:off x="440020" y="1347640"/>
            <a:ext cx="750116" cy="719148"/>
          </a:xfrm>
          <a:prstGeom prst="rect">
            <a:avLst/>
          </a:prstGeom>
        </p:spPr>
      </p:pic>
      <p:pic>
        <p:nvPicPr>
          <p:cNvPr id="9" name="Picture 8" descr="A picture containing black, darkness&#10;&#10;Description automatically generated">
            <a:extLst>
              <a:ext uri="{FF2B5EF4-FFF2-40B4-BE49-F238E27FC236}">
                <a16:creationId xmlns:a16="http://schemas.microsoft.com/office/drawing/2014/main" id="{68897D5E-8D9E-A912-ABCA-8A1B332C9E30}"/>
              </a:ext>
            </a:extLst>
          </p:cNvPr>
          <p:cNvPicPr>
            <a:picLocks noChangeAspect="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l="8628" t="8844" r="10639" b="21485"/>
          <a:stretch/>
        </p:blipFill>
        <p:spPr>
          <a:xfrm>
            <a:off x="440020" y="4099685"/>
            <a:ext cx="750116" cy="607523"/>
          </a:xfrm>
          <a:prstGeom prst="rect">
            <a:avLst/>
          </a:prstGeom>
        </p:spPr>
      </p:pic>
      <p:pic>
        <p:nvPicPr>
          <p:cNvPr id="10" name="Picture 9" descr="A picture containing black, darkness&#10;&#10;Description automatically generated">
            <a:extLst>
              <a:ext uri="{FF2B5EF4-FFF2-40B4-BE49-F238E27FC236}">
                <a16:creationId xmlns:a16="http://schemas.microsoft.com/office/drawing/2014/main" id="{F2E5BB79-21CE-C069-5353-632661A5D70D}"/>
              </a:ext>
            </a:extLst>
          </p:cNvPr>
          <p:cNvPicPr>
            <a:picLocks noChangeAspect="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l="18277" t="13891" r="20985" b="26953"/>
          <a:stretch/>
        </p:blipFill>
        <p:spPr>
          <a:xfrm>
            <a:off x="363755" y="5275692"/>
            <a:ext cx="890796" cy="867581"/>
          </a:xfrm>
          <a:prstGeom prst="rect">
            <a:avLst/>
          </a:prstGeom>
        </p:spPr>
      </p:pic>
      <p:sp>
        <p:nvSpPr>
          <p:cNvPr id="11" name="TextBox 10">
            <a:extLst>
              <a:ext uri="{FF2B5EF4-FFF2-40B4-BE49-F238E27FC236}">
                <a16:creationId xmlns:a16="http://schemas.microsoft.com/office/drawing/2014/main" id="{5C65397E-CFBE-1469-70E9-8F5A674E7037}"/>
              </a:ext>
            </a:extLst>
          </p:cNvPr>
          <p:cNvSpPr txBox="1"/>
          <p:nvPr/>
        </p:nvSpPr>
        <p:spPr>
          <a:xfrm>
            <a:off x="1268848" y="1602155"/>
            <a:ext cx="3161596" cy="584775"/>
          </a:xfrm>
          <a:prstGeom prst="rect">
            <a:avLst/>
          </a:prstGeom>
          <a:solidFill>
            <a:schemeClr val="accent1">
              <a:lumMod val="20000"/>
              <a:lumOff val="80000"/>
            </a:schemeClr>
          </a:solidFill>
          <a:ln>
            <a:solidFill>
              <a:schemeClr val="bg1"/>
            </a:solidFill>
          </a:ln>
        </p:spPr>
        <p:txBody>
          <a:bodyPr wrap="square" rtlCol="0">
            <a:spAutoFit/>
          </a:bodyPr>
          <a:lstStyle/>
          <a:p>
            <a:r>
              <a:rPr lang="en-US" sz="1600" dirty="0">
                <a:latin typeface="Ubuntu" panose="020B0504030602030204" pitchFamily="34" charset="0"/>
              </a:rPr>
              <a:t>eat a variety of fruits, vegetables, and lean proteins</a:t>
            </a:r>
          </a:p>
        </p:txBody>
      </p:sp>
      <p:sp>
        <p:nvSpPr>
          <p:cNvPr id="12" name="TextBox 11">
            <a:extLst>
              <a:ext uri="{FF2B5EF4-FFF2-40B4-BE49-F238E27FC236}">
                <a16:creationId xmlns:a16="http://schemas.microsoft.com/office/drawing/2014/main" id="{BE753FCC-62C6-3A6D-695B-0EEEA3BF9645}"/>
              </a:ext>
            </a:extLst>
          </p:cNvPr>
          <p:cNvSpPr txBox="1"/>
          <p:nvPr/>
        </p:nvSpPr>
        <p:spPr>
          <a:xfrm>
            <a:off x="1268851" y="2870669"/>
            <a:ext cx="3161596" cy="620426"/>
          </a:xfrm>
          <a:prstGeom prst="rect">
            <a:avLst/>
          </a:prstGeom>
          <a:solidFill>
            <a:schemeClr val="accent2">
              <a:lumMod val="60000"/>
              <a:lumOff val="40000"/>
            </a:schemeClr>
          </a:solidFill>
          <a:ln>
            <a:solidFill>
              <a:schemeClr val="bg1"/>
            </a:solidFill>
          </a:ln>
        </p:spPr>
        <p:txBody>
          <a:bodyPr wrap="square" rtlCol="0">
            <a:spAutoFit/>
          </a:bodyPr>
          <a:lstStyle/>
          <a:p>
            <a:pPr>
              <a:lnSpc>
                <a:spcPct val="110000"/>
              </a:lnSpc>
              <a:spcBef>
                <a:spcPts val="0"/>
              </a:spcBef>
              <a:spcAft>
                <a:spcPts val="600"/>
              </a:spcAft>
            </a:pPr>
            <a:r>
              <a:rPr lang="en-US" sz="1600" dirty="0">
                <a:latin typeface="Ubuntu" panose="020B0504030602030204" pitchFamily="34" charset="0"/>
              </a:rPr>
              <a:t>eat half whole grains and half refined grains</a:t>
            </a:r>
          </a:p>
        </p:txBody>
      </p:sp>
      <p:sp>
        <p:nvSpPr>
          <p:cNvPr id="13" name="TextBox 12">
            <a:extLst>
              <a:ext uri="{FF2B5EF4-FFF2-40B4-BE49-F238E27FC236}">
                <a16:creationId xmlns:a16="http://schemas.microsoft.com/office/drawing/2014/main" id="{0DD7DA33-5575-12B5-B57B-016FCE215FB2}"/>
              </a:ext>
            </a:extLst>
          </p:cNvPr>
          <p:cNvSpPr txBox="1"/>
          <p:nvPr/>
        </p:nvSpPr>
        <p:spPr>
          <a:xfrm>
            <a:off x="1268848" y="4289002"/>
            <a:ext cx="3161596" cy="584775"/>
          </a:xfrm>
          <a:prstGeom prst="rect">
            <a:avLst/>
          </a:prstGeom>
          <a:solidFill>
            <a:schemeClr val="accent6">
              <a:lumMod val="60000"/>
              <a:lumOff val="40000"/>
            </a:schemeClr>
          </a:solidFill>
          <a:ln>
            <a:solidFill>
              <a:schemeClr val="bg1"/>
            </a:solidFill>
          </a:ln>
        </p:spPr>
        <p:txBody>
          <a:bodyPr wrap="square" rtlCol="0">
            <a:spAutoFit/>
          </a:bodyPr>
          <a:lstStyle/>
          <a:p>
            <a:r>
              <a:rPr lang="en-US" sz="1600" dirty="0">
                <a:latin typeface="Ubuntu" panose="020B0504030602030204" pitchFamily="34" charset="0"/>
              </a:rPr>
              <a:t>have more fruits and vegetables throughout the day</a:t>
            </a:r>
          </a:p>
        </p:txBody>
      </p:sp>
      <p:sp>
        <p:nvSpPr>
          <p:cNvPr id="14" name="TextBox 13">
            <a:extLst>
              <a:ext uri="{FF2B5EF4-FFF2-40B4-BE49-F238E27FC236}">
                <a16:creationId xmlns:a16="http://schemas.microsoft.com/office/drawing/2014/main" id="{D2C3ACC2-15CE-92A7-7E71-150587022728}"/>
              </a:ext>
            </a:extLst>
          </p:cNvPr>
          <p:cNvSpPr txBox="1"/>
          <p:nvPr/>
        </p:nvSpPr>
        <p:spPr>
          <a:xfrm>
            <a:off x="1268848" y="5681583"/>
            <a:ext cx="3161596" cy="620426"/>
          </a:xfrm>
          <a:prstGeom prst="rect">
            <a:avLst/>
          </a:prstGeom>
          <a:solidFill>
            <a:schemeClr val="bg1">
              <a:lumMod val="75000"/>
            </a:schemeClr>
          </a:solidFill>
          <a:ln>
            <a:solidFill>
              <a:schemeClr val="bg1"/>
            </a:solidFill>
          </a:ln>
        </p:spPr>
        <p:txBody>
          <a:bodyPr wrap="square" rtlCol="0">
            <a:spAutoFit/>
          </a:bodyPr>
          <a:lstStyle/>
          <a:p>
            <a:pPr>
              <a:lnSpc>
                <a:spcPct val="110000"/>
              </a:lnSpc>
              <a:spcBef>
                <a:spcPts val="0"/>
              </a:spcBef>
              <a:spcAft>
                <a:spcPts val="600"/>
              </a:spcAft>
            </a:pPr>
            <a:r>
              <a:rPr lang="en-US" sz="1600" dirty="0">
                <a:latin typeface="Ubuntu" panose="020B0504030602030204" pitchFamily="34" charset="0"/>
              </a:rPr>
              <a:t>engage the whole family in meal preparation and cooking</a:t>
            </a:r>
          </a:p>
        </p:txBody>
      </p:sp>
      <p:sp>
        <p:nvSpPr>
          <p:cNvPr id="15" name="TextBox 14">
            <a:extLst>
              <a:ext uri="{FF2B5EF4-FFF2-40B4-BE49-F238E27FC236}">
                <a16:creationId xmlns:a16="http://schemas.microsoft.com/office/drawing/2014/main" id="{2ED07CDF-E9F3-1E6A-5CDB-68294FE9EE69}"/>
              </a:ext>
            </a:extLst>
          </p:cNvPr>
          <p:cNvSpPr txBox="1"/>
          <p:nvPr/>
        </p:nvSpPr>
        <p:spPr>
          <a:xfrm>
            <a:off x="1268848" y="1201243"/>
            <a:ext cx="3161598" cy="369332"/>
          </a:xfrm>
          <a:prstGeom prst="rect">
            <a:avLst/>
          </a:prstGeom>
          <a:solidFill>
            <a:schemeClr val="accent1">
              <a:lumMod val="60000"/>
              <a:lumOff val="40000"/>
            </a:schemeClr>
          </a:solidFill>
        </p:spPr>
        <p:txBody>
          <a:bodyPr wrap="square">
            <a:spAutoFit/>
          </a:bodyPr>
          <a:lstStyle/>
          <a:p>
            <a:pPr algn="ctr"/>
            <a:r>
              <a:rPr lang="en-US" b="1" dirty="0">
                <a:latin typeface="Ubuntu" panose="020B0504030602030204" pitchFamily="34" charset="0"/>
              </a:rPr>
              <a:t>Variety is key </a:t>
            </a:r>
          </a:p>
        </p:txBody>
      </p:sp>
      <p:sp>
        <p:nvSpPr>
          <p:cNvPr id="16" name="TextBox 15">
            <a:extLst>
              <a:ext uri="{FF2B5EF4-FFF2-40B4-BE49-F238E27FC236}">
                <a16:creationId xmlns:a16="http://schemas.microsoft.com/office/drawing/2014/main" id="{CB21E745-2FCE-3D34-D149-32338AFA62D2}"/>
              </a:ext>
            </a:extLst>
          </p:cNvPr>
          <p:cNvSpPr txBox="1"/>
          <p:nvPr/>
        </p:nvSpPr>
        <p:spPr>
          <a:xfrm>
            <a:off x="1268847" y="2472548"/>
            <a:ext cx="3161598" cy="369332"/>
          </a:xfrm>
          <a:prstGeom prst="rect">
            <a:avLst/>
          </a:prstGeom>
          <a:solidFill>
            <a:schemeClr val="accent2">
              <a:lumMod val="75000"/>
            </a:schemeClr>
          </a:solidFill>
        </p:spPr>
        <p:txBody>
          <a:bodyPr wrap="square">
            <a:spAutoFit/>
          </a:bodyPr>
          <a:lstStyle/>
          <a:p>
            <a:pPr algn="ctr"/>
            <a:r>
              <a:rPr lang="en-US" b="1" dirty="0">
                <a:latin typeface="Ubuntu" panose="020B0504030602030204" pitchFamily="34" charset="0"/>
              </a:rPr>
              <a:t>Half &amp; Half</a:t>
            </a:r>
          </a:p>
        </p:txBody>
      </p:sp>
      <p:sp>
        <p:nvSpPr>
          <p:cNvPr id="17" name="TextBox 16">
            <a:extLst>
              <a:ext uri="{FF2B5EF4-FFF2-40B4-BE49-F238E27FC236}">
                <a16:creationId xmlns:a16="http://schemas.microsoft.com/office/drawing/2014/main" id="{D4C95603-A72F-A45B-E3CD-C9A16BBDECB1}"/>
              </a:ext>
            </a:extLst>
          </p:cNvPr>
          <p:cNvSpPr txBox="1"/>
          <p:nvPr/>
        </p:nvSpPr>
        <p:spPr>
          <a:xfrm>
            <a:off x="1268846" y="5275692"/>
            <a:ext cx="3161597" cy="369332"/>
          </a:xfrm>
          <a:prstGeom prst="rect">
            <a:avLst/>
          </a:prstGeom>
          <a:solidFill>
            <a:schemeClr val="bg1">
              <a:lumMod val="65000"/>
            </a:schemeClr>
          </a:solidFill>
        </p:spPr>
        <p:txBody>
          <a:bodyPr wrap="square">
            <a:spAutoFit/>
          </a:bodyPr>
          <a:lstStyle/>
          <a:p>
            <a:pPr algn="ctr"/>
            <a:r>
              <a:rPr lang="en-US" b="1" dirty="0">
                <a:latin typeface="Ubuntu" panose="020B0504030602030204" pitchFamily="34" charset="0"/>
              </a:rPr>
              <a:t>Cooking together</a:t>
            </a:r>
          </a:p>
        </p:txBody>
      </p:sp>
      <p:sp>
        <p:nvSpPr>
          <p:cNvPr id="18" name="TextBox 17">
            <a:extLst>
              <a:ext uri="{FF2B5EF4-FFF2-40B4-BE49-F238E27FC236}">
                <a16:creationId xmlns:a16="http://schemas.microsoft.com/office/drawing/2014/main" id="{2FA5ECF5-5304-92D2-447A-15D2DE2C548C}"/>
              </a:ext>
            </a:extLst>
          </p:cNvPr>
          <p:cNvSpPr txBox="1"/>
          <p:nvPr/>
        </p:nvSpPr>
        <p:spPr>
          <a:xfrm>
            <a:off x="1268848" y="3890751"/>
            <a:ext cx="3161596" cy="369332"/>
          </a:xfrm>
          <a:prstGeom prst="rect">
            <a:avLst/>
          </a:prstGeom>
          <a:solidFill>
            <a:schemeClr val="accent6">
              <a:lumMod val="75000"/>
            </a:schemeClr>
          </a:solidFill>
        </p:spPr>
        <p:txBody>
          <a:bodyPr wrap="square">
            <a:spAutoFit/>
          </a:bodyPr>
          <a:lstStyle/>
          <a:p>
            <a:pPr algn="ctr"/>
            <a:r>
              <a:rPr lang="en-US" b="1" dirty="0">
                <a:latin typeface="Ubuntu" panose="020B0504030602030204" pitchFamily="34" charset="0"/>
              </a:rPr>
              <a:t>More fruits &amp; vegetables</a:t>
            </a:r>
          </a:p>
        </p:txBody>
      </p:sp>
      <p:pic>
        <p:nvPicPr>
          <p:cNvPr id="19" name="Picture 18" descr="A picture containing black, darkness&#10;&#10;Description automatically generated">
            <a:extLst>
              <a:ext uri="{FF2B5EF4-FFF2-40B4-BE49-F238E27FC236}">
                <a16:creationId xmlns:a16="http://schemas.microsoft.com/office/drawing/2014/main" id="{7B94B4EC-512F-126B-78DB-4C0171EB24F2}"/>
              </a:ext>
            </a:extLst>
          </p:cNvPr>
          <p:cNvPicPr>
            <a:picLocks noChangeAspect="1"/>
          </p:cNvPicPr>
          <p:nvPr/>
        </p:nvPicPr>
        <p:blipFill rotWithShape="1">
          <a:blip r:embed="rId7">
            <a:duotone>
              <a:schemeClr val="accent2">
                <a:shade val="45000"/>
                <a:satMod val="135000"/>
              </a:schemeClr>
              <a:prstClr val="white"/>
            </a:duotone>
            <a:extLst>
              <a:ext uri="{28A0092B-C50C-407E-A947-70E740481C1C}">
                <a14:useLocalDpi xmlns:a14="http://schemas.microsoft.com/office/drawing/2010/main" val="0"/>
              </a:ext>
            </a:extLst>
          </a:blip>
          <a:srcRect l="8106" r="7741" b="14973"/>
          <a:stretch/>
        </p:blipFill>
        <p:spPr>
          <a:xfrm>
            <a:off x="440019" y="2540513"/>
            <a:ext cx="750115" cy="757908"/>
          </a:xfrm>
          <a:prstGeom prst="rect">
            <a:avLst/>
          </a:prstGeom>
        </p:spPr>
      </p:pic>
      <p:pic>
        <p:nvPicPr>
          <p:cNvPr id="20" name="Picture 19" descr="A picture containing black, darkness&#10;&#10;Description automatically generated">
            <a:extLst>
              <a:ext uri="{FF2B5EF4-FFF2-40B4-BE49-F238E27FC236}">
                <a16:creationId xmlns:a16="http://schemas.microsoft.com/office/drawing/2014/main" id="{8FDBD47F-5FA4-F448-4AEE-85B9FD686C73}"/>
              </a:ext>
            </a:extLst>
          </p:cNvPr>
          <p:cNvPicPr>
            <a:picLocks noChangeAspect="1"/>
          </p:cNvPicPr>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Lst>
          </a:blip>
          <a:srcRect l="4332" r="5315" b="13504"/>
          <a:stretch/>
        </p:blipFill>
        <p:spPr>
          <a:xfrm>
            <a:off x="4903275" y="1687152"/>
            <a:ext cx="712114" cy="681708"/>
          </a:xfrm>
          <a:prstGeom prst="rect">
            <a:avLst/>
          </a:prstGeom>
        </p:spPr>
      </p:pic>
      <p:pic>
        <p:nvPicPr>
          <p:cNvPr id="21" name="Picture 20" descr="A picture containing black, darkness&#10;&#10;Description automatically generated">
            <a:extLst>
              <a:ext uri="{FF2B5EF4-FFF2-40B4-BE49-F238E27FC236}">
                <a16:creationId xmlns:a16="http://schemas.microsoft.com/office/drawing/2014/main" id="{37ADE062-4E81-36F9-F372-19C3D74496BB}"/>
              </a:ext>
            </a:extLst>
          </p:cNvPr>
          <p:cNvPicPr>
            <a:picLocks noChangeAspect="1"/>
          </p:cNvPicPr>
          <p:nvPr/>
        </p:nvPicPr>
        <p:blipFill rotWithShape="1">
          <a:blip r:embed="rId9">
            <a:duotone>
              <a:schemeClr val="accent1">
                <a:shade val="45000"/>
                <a:satMod val="135000"/>
              </a:schemeClr>
              <a:prstClr val="white"/>
            </a:duotone>
            <a:extLst>
              <a:ext uri="{28A0092B-C50C-407E-A947-70E740481C1C}">
                <a14:useLocalDpi xmlns:a14="http://schemas.microsoft.com/office/drawing/2010/main" val="0"/>
              </a:ext>
            </a:extLst>
          </a:blip>
          <a:srcRect l="19729" t="3428" r="19775" b="15789"/>
          <a:stretch/>
        </p:blipFill>
        <p:spPr>
          <a:xfrm>
            <a:off x="4903274" y="3443083"/>
            <a:ext cx="712113" cy="950906"/>
          </a:xfrm>
          <a:prstGeom prst="rect">
            <a:avLst/>
          </a:prstGeom>
        </p:spPr>
      </p:pic>
      <p:pic>
        <p:nvPicPr>
          <p:cNvPr id="22" name="Picture 21" descr="A picture containing black, darkness&#10;&#10;Description automatically generated">
            <a:extLst>
              <a:ext uri="{FF2B5EF4-FFF2-40B4-BE49-F238E27FC236}">
                <a16:creationId xmlns:a16="http://schemas.microsoft.com/office/drawing/2014/main" id="{7520660E-B63B-088E-93FD-8875056B3BA7}"/>
              </a:ext>
            </a:extLst>
          </p:cNvPr>
          <p:cNvPicPr>
            <a:picLocks noChangeAspect="1"/>
          </p:cNvPicPr>
          <p:nvPr/>
        </p:nvPicPr>
        <p:blipFill rotWithShape="1">
          <a:blip r:embed="rId10">
            <a:duotone>
              <a:schemeClr val="accent2">
                <a:shade val="45000"/>
                <a:satMod val="135000"/>
              </a:schemeClr>
              <a:prstClr val="white"/>
            </a:duotone>
            <a:extLst>
              <a:ext uri="{28A0092B-C50C-407E-A947-70E740481C1C}">
                <a14:useLocalDpi xmlns:a14="http://schemas.microsoft.com/office/drawing/2010/main" val="0"/>
              </a:ext>
            </a:extLst>
          </a:blip>
          <a:srcRect l="8776" t="4286" r="9186" b="19863"/>
          <a:stretch/>
        </p:blipFill>
        <p:spPr>
          <a:xfrm>
            <a:off x="4667028" y="5308079"/>
            <a:ext cx="890796" cy="823628"/>
          </a:xfrm>
          <a:prstGeom prst="rect">
            <a:avLst/>
          </a:prstGeom>
        </p:spPr>
      </p:pic>
      <p:sp>
        <p:nvSpPr>
          <p:cNvPr id="23" name="TextBox 22">
            <a:extLst>
              <a:ext uri="{FF2B5EF4-FFF2-40B4-BE49-F238E27FC236}">
                <a16:creationId xmlns:a16="http://schemas.microsoft.com/office/drawing/2014/main" id="{2C072281-CAA5-DE78-D651-07E9DF93FAE6}"/>
              </a:ext>
            </a:extLst>
          </p:cNvPr>
          <p:cNvSpPr txBox="1"/>
          <p:nvPr/>
        </p:nvSpPr>
        <p:spPr>
          <a:xfrm>
            <a:off x="5637635" y="1999446"/>
            <a:ext cx="3161596" cy="891270"/>
          </a:xfrm>
          <a:prstGeom prst="rect">
            <a:avLst/>
          </a:prstGeom>
          <a:solidFill>
            <a:schemeClr val="accent6">
              <a:lumMod val="60000"/>
              <a:lumOff val="40000"/>
            </a:schemeClr>
          </a:solidFill>
          <a:ln>
            <a:solidFill>
              <a:schemeClr val="bg1"/>
            </a:solidFill>
          </a:ln>
        </p:spPr>
        <p:txBody>
          <a:bodyPr wrap="square" rtlCol="0">
            <a:spAutoFit/>
          </a:bodyPr>
          <a:lstStyle/>
          <a:p>
            <a:pPr>
              <a:lnSpc>
                <a:spcPct val="110000"/>
              </a:lnSpc>
              <a:spcBef>
                <a:spcPts val="0"/>
              </a:spcBef>
              <a:spcAft>
                <a:spcPts val="600"/>
              </a:spcAft>
            </a:pPr>
            <a:r>
              <a:rPr lang="en-US" sz="1600" dirty="0">
                <a:latin typeface="Ubuntu" panose="020B0504030602030204" pitchFamily="34" charset="0"/>
              </a:rPr>
              <a:t>some foods have more benefits than other foods find the balance that works for you</a:t>
            </a:r>
          </a:p>
        </p:txBody>
      </p:sp>
      <p:sp>
        <p:nvSpPr>
          <p:cNvPr id="24" name="TextBox 23">
            <a:extLst>
              <a:ext uri="{FF2B5EF4-FFF2-40B4-BE49-F238E27FC236}">
                <a16:creationId xmlns:a16="http://schemas.microsoft.com/office/drawing/2014/main" id="{B3390EA9-95BC-9E4B-CE12-4D15355F4C71}"/>
              </a:ext>
            </a:extLst>
          </p:cNvPr>
          <p:cNvSpPr txBox="1"/>
          <p:nvPr/>
        </p:nvSpPr>
        <p:spPr>
          <a:xfrm>
            <a:off x="5634350" y="3864747"/>
            <a:ext cx="3161596" cy="620426"/>
          </a:xfrm>
          <a:prstGeom prst="rect">
            <a:avLst/>
          </a:prstGeom>
          <a:solidFill>
            <a:schemeClr val="accent1">
              <a:lumMod val="40000"/>
              <a:lumOff val="60000"/>
            </a:schemeClr>
          </a:solidFill>
          <a:ln>
            <a:solidFill>
              <a:schemeClr val="bg1"/>
            </a:solidFill>
          </a:ln>
        </p:spPr>
        <p:txBody>
          <a:bodyPr wrap="square" rtlCol="0">
            <a:spAutoFit/>
          </a:bodyPr>
          <a:lstStyle/>
          <a:p>
            <a:pPr>
              <a:lnSpc>
                <a:spcPct val="110000"/>
              </a:lnSpc>
              <a:spcBef>
                <a:spcPts val="0"/>
              </a:spcBef>
              <a:spcAft>
                <a:spcPts val="600"/>
              </a:spcAft>
            </a:pPr>
            <a:r>
              <a:rPr lang="en-US" sz="1600" dirty="0">
                <a:latin typeface="Ubuntu" panose="020B0504030602030204" pitchFamily="34" charset="0"/>
              </a:rPr>
              <a:t>eating healthy doesn’t have cost money</a:t>
            </a:r>
          </a:p>
        </p:txBody>
      </p:sp>
      <p:sp>
        <p:nvSpPr>
          <p:cNvPr id="25" name="TextBox 24">
            <a:extLst>
              <a:ext uri="{FF2B5EF4-FFF2-40B4-BE49-F238E27FC236}">
                <a16:creationId xmlns:a16="http://schemas.microsoft.com/office/drawing/2014/main" id="{40252F9E-1999-D526-C73A-0F87C0F033CE}"/>
              </a:ext>
            </a:extLst>
          </p:cNvPr>
          <p:cNvSpPr txBox="1"/>
          <p:nvPr/>
        </p:nvSpPr>
        <p:spPr>
          <a:xfrm>
            <a:off x="5634349" y="5541669"/>
            <a:ext cx="3161596" cy="620426"/>
          </a:xfrm>
          <a:prstGeom prst="rect">
            <a:avLst/>
          </a:prstGeom>
          <a:solidFill>
            <a:schemeClr val="accent2">
              <a:lumMod val="60000"/>
              <a:lumOff val="40000"/>
            </a:schemeClr>
          </a:solidFill>
          <a:ln>
            <a:solidFill>
              <a:schemeClr val="bg1"/>
            </a:solidFill>
          </a:ln>
        </p:spPr>
        <p:txBody>
          <a:bodyPr wrap="square" rtlCol="0">
            <a:spAutoFit/>
          </a:bodyPr>
          <a:lstStyle/>
          <a:p>
            <a:pPr>
              <a:lnSpc>
                <a:spcPct val="110000"/>
              </a:lnSpc>
              <a:spcBef>
                <a:spcPts val="0"/>
              </a:spcBef>
              <a:spcAft>
                <a:spcPts val="600"/>
              </a:spcAft>
            </a:pPr>
            <a:r>
              <a:rPr lang="en-US" sz="1600" dirty="0">
                <a:latin typeface="Ubuntu" panose="020B0504030602030204" pitchFamily="34" charset="0"/>
              </a:rPr>
              <a:t>model health eating for others in the family </a:t>
            </a:r>
          </a:p>
        </p:txBody>
      </p:sp>
      <p:sp>
        <p:nvSpPr>
          <p:cNvPr id="26" name="TextBox 25">
            <a:extLst>
              <a:ext uri="{FF2B5EF4-FFF2-40B4-BE49-F238E27FC236}">
                <a16:creationId xmlns:a16="http://schemas.microsoft.com/office/drawing/2014/main" id="{6E8F0BD7-1D00-71A9-745C-7E51C79284E7}"/>
              </a:ext>
            </a:extLst>
          </p:cNvPr>
          <p:cNvSpPr txBox="1"/>
          <p:nvPr/>
        </p:nvSpPr>
        <p:spPr>
          <a:xfrm>
            <a:off x="5634349" y="5144565"/>
            <a:ext cx="3161596" cy="369332"/>
          </a:xfrm>
          <a:prstGeom prst="rect">
            <a:avLst/>
          </a:prstGeom>
          <a:solidFill>
            <a:schemeClr val="accent2">
              <a:lumMod val="75000"/>
            </a:schemeClr>
          </a:solidFill>
        </p:spPr>
        <p:txBody>
          <a:bodyPr wrap="square">
            <a:spAutoFit/>
          </a:bodyPr>
          <a:lstStyle/>
          <a:p>
            <a:pPr algn="ctr"/>
            <a:r>
              <a:rPr lang="en-US" b="1" dirty="0">
                <a:latin typeface="Ubuntu" panose="020B0504030602030204" pitchFamily="34" charset="0"/>
              </a:rPr>
              <a:t>Show &amp; tell</a:t>
            </a:r>
          </a:p>
        </p:txBody>
      </p:sp>
      <p:sp>
        <p:nvSpPr>
          <p:cNvPr id="27" name="TextBox 26">
            <a:extLst>
              <a:ext uri="{FF2B5EF4-FFF2-40B4-BE49-F238E27FC236}">
                <a16:creationId xmlns:a16="http://schemas.microsoft.com/office/drawing/2014/main" id="{B8E6F489-31C7-6FF2-5ADD-D63D5247920D}"/>
              </a:ext>
            </a:extLst>
          </p:cNvPr>
          <p:cNvSpPr txBox="1"/>
          <p:nvPr/>
        </p:nvSpPr>
        <p:spPr>
          <a:xfrm>
            <a:off x="5634349" y="3465031"/>
            <a:ext cx="3161596" cy="369332"/>
          </a:xfrm>
          <a:prstGeom prst="rect">
            <a:avLst/>
          </a:prstGeom>
          <a:solidFill>
            <a:schemeClr val="accent1">
              <a:lumMod val="60000"/>
              <a:lumOff val="40000"/>
            </a:schemeClr>
          </a:solidFill>
        </p:spPr>
        <p:txBody>
          <a:bodyPr wrap="square">
            <a:spAutoFit/>
          </a:bodyPr>
          <a:lstStyle/>
          <a:p>
            <a:pPr algn="ctr"/>
            <a:r>
              <a:rPr lang="en-US" b="1" dirty="0">
                <a:latin typeface="Ubuntu" panose="020B0504030602030204" pitchFamily="34" charset="0"/>
              </a:rPr>
              <a:t>Healthy can be affordable</a:t>
            </a:r>
          </a:p>
        </p:txBody>
      </p:sp>
      <p:sp>
        <p:nvSpPr>
          <p:cNvPr id="28" name="TextBox 27">
            <a:extLst>
              <a:ext uri="{FF2B5EF4-FFF2-40B4-BE49-F238E27FC236}">
                <a16:creationId xmlns:a16="http://schemas.microsoft.com/office/drawing/2014/main" id="{512C3EE8-A0E7-44F9-5333-B973A211716C}"/>
              </a:ext>
            </a:extLst>
          </p:cNvPr>
          <p:cNvSpPr txBox="1"/>
          <p:nvPr/>
        </p:nvSpPr>
        <p:spPr>
          <a:xfrm>
            <a:off x="5637634" y="1602155"/>
            <a:ext cx="3161596" cy="369332"/>
          </a:xfrm>
          <a:prstGeom prst="rect">
            <a:avLst/>
          </a:prstGeom>
          <a:solidFill>
            <a:schemeClr val="accent6">
              <a:lumMod val="75000"/>
            </a:schemeClr>
          </a:solidFill>
        </p:spPr>
        <p:txBody>
          <a:bodyPr wrap="square">
            <a:spAutoFit/>
          </a:bodyPr>
          <a:lstStyle/>
          <a:p>
            <a:pPr algn="ctr"/>
            <a:r>
              <a:rPr lang="en-US" b="1" dirty="0">
                <a:latin typeface="Ubuntu" panose="020B0504030602030204" pitchFamily="34" charset="0"/>
              </a:rPr>
              <a:t>Balance is key</a:t>
            </a:r>
          </a:p>
        </p:txBody>
      </p:sp>
    </p:spTree>
    <p:extLst>
      <p:ext uri="{BB962C8B-B14F-4D97-AF65-F5344CB8AC3E}">
        <p14:creationId xmlns:p14="http://schemas.microsoft.com/office/powerpoint/2010/main" val="492197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41FE5-06CD-9EA7-E9BA-D17A59A0F362}"/>
              </a:ext>
            </a:extLst>
          </p:cNvPr>
          <p:cNvSpPr>
            <a:spLocks noGrp="1"/>
          </p:cNvSpPr>
          <p:nvPr>
            <p:ph type="title"/>
          </p:nvPr>
        </p:nvSpPr>
        <p:spPr/>
        <p:txBody>
          <a:bodyPr/>
          <a:lstStyle/>
          <a:p>
            <a:r>
              <a:rPr lang="en-US" dirty="0"/>
              <a:t>Questions</a:t>
            </a:r>
          </a:p>
        </p:txBody>
      </p:sp>
      <p:pic>
        <p:nvPicPr>
          <p:cNvPr id="7" name="Content Placeholder 6" descr="A black background with a black square&#10;&#10;Description automatically generated">
            <a:extLst>
              <a:ext uri="{FF2B5EF4-FFF2-40B4-BE49-F238E27FC236}">
                <a16:creationId xmlns:a16="http://schemas.microsoft.com/office/drawing/2014/main" id="{A583D28A-52DD-F130-A9C2-046444CF2E07}"/>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0335" r="6550" b="15135"/>
          <a:stretch/>
        </p:blipFill>
        <p:spPr>
          <a:xfrm>
            <a:off x="2571750" y="2004888"/>
            <a:ext cx="4000499" cy="4084787"/>
          </a:xfrm>
        </p:spPr>
      </p:pic>
    </p:spTree>
    <p:extLst>
      <p:ext uri="{BB962C8B-B14F-4D97-AF65-F5344CB8AC3E}">
        <p14:creationId xmlns:p14="http://schemas.microsoft.com/office/powerpoint/2010/main" val="281381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3A1A-DE42-2B54-6536-5DE94CE48C6A}"/>
              </a:ext>
            </a:extLst>
          </p:cNvPr>
          <p:cNvSpPr>
            <a:spLocks noGrp="1"/>
          </p:cNvSpPr>
          <p:nvPr>
            <p:ph type="title"/>
          </p:nvPr>
        </p:nvSpPr>
        <p:spPr>
          <a:solidFill>
            <a:srgbClr val="F4302A"/>
          </a:solidFill>
        </p:spPr>
        <p:txBody>
          <a:bodyPr/>
          <a:lstStyle/>
          <a:p>
            <a:r>
              <a:rPr lang="en-US" dirty="0"/>
              <a:t>Thank You! </a:t>
            </a:r>
          </a:p>
        </p:txBody>
      </p:sp>
      <p:sp>
        <p:nvSpPr>
          <p:cNvPr id="3" name="Content Placeholder 2">
            <a:extLst>
              <a:ext uri="{FF2B5EF4-FFF2-40B4-BE49-F238E27FC236}">
                <a16:creationId xmlns:a16="http://schemas.microsoft.com/office/drawing/2014/main" id="{AF3BFFC9-E464-F421-DB6C-5678C1B86035}"/>
              </a:ext>
            </a:extLst>
          </p:cNvPr>
          <p:cNvSpPr>
            <a:spLocks noGrp="1"/>
          </p:cNvSpPr>
          <p:nvPr>
            <p:ph sz="half" idx="1"/>
          </p:nvPr>
        </p:nvSpPr>
        <p:spPr>
          <a:xfrm>
            <a:off x="811411" y="1741289"/>
            <a:ext cx="3303389" cy="2240161"/>
          </a:xfrm>
        </p:spPr>
        <p:txBody>
          <a:bodyPr/>
          <a:lstStyle/>
          <a:p>
            <a:r>
              <a:rPr lang="en-US" b="1" dirty="0"/>
              <a:t>SO Program Team</a:t>
            </a:r>
          </a:p>
          <a:p>
            <a:r>
              <a:rPr lang="en-US" dirty="0"/>
              <a:t>Contact Us:</a:t>
            </a:r>
          </a:p>
          <a:p>
            <a:r>
              <a:rPr lang="en-US" dirty="0"/>
              <a:t>Name:</a:t>
            </a:r>
          </a:p>
          <a:p>
            <a:r>
              <a:rPr lang="en-US" dirty="0"/>
              <a:t>Tel:</a:t>
            </a:r>
          </a:p>
          <a:p>
            <a:r>
              <a:rPr lang="en-US" dirty="0"/>
              <a:t>Email:</a:t>
            </a:r>
          </a:p>
        </p:txBody>
      </p:sp>
      <p:sp>
        <p:nvSpPr>
          <p:cNvPr id="6" name="Content Placeholder 2">
            <a:extLst>
              <a:ext uri="{FF2B5EF4-FFF2-40B4-BE49-F238E27FC236}">
                <a16:creationId xmlns:a16="http://schemas.microsoft.com/office/drawing/2014/main" id="{EB0E3733-4694-8441-8977-0D5F9D85A11F}"/>
              </a:ext>
            </a:extLst>
          </p:cNvPr>
          <p:cNvSpPr txBox="1">
            <a:spLocks/>
          </p:cNvSpPr>
          <p:nvPr/>
        </p:nvSpPr>
        <p:spPr bwMode="auto">
          <a:xfrm>
            <a:off x="4572000" y="1741289"/>
            <a:ext cx="3303389" cy="2240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defTabSz="914400"/>
            <a:r>
              <a:rPr lang="en-US" b="1" kern="0" dirty="0"/>
              <a:t>Other</a:t>
            </a:r>
          </a:p>
          <a:p>
            <a:pPr defTabSz="914400"/>
            <a:r>
              <a:rPr lang="en-US" kern="0" dirty="0"/>
              <a:t>Contact Us:</a:t>
            </a:r>
          </a:p>
          <a:p>
            <a:pPr defTabSz="914400"/>
            <a:r>
              <a:rPr lang="en-US" kern="0" dirty="0"/>
              <a:t>Name:</a:t>
            </a:r>
          </a:p>
          <a:p>
            <a:pPr defTabSz="914400"/>
            <a:r>
              <a:rPr lang="en-US" kern="0" dirty="0"/>
              <a:t>Tel:</a:t>
            </a:r>
          </a:p>
          <a:p>
            <a:pPr defTabSz="914400"/>
            <a:r>
              <a:rPr lang="en-US" kern="0" dirty="0"/>
              <a:t>Email:</a:t>
            </a:r>
          </a:p>
        </p:txBody>
      </p:sp>
      <p:sp>
        <p:nvSpPr>
          <p:cNvPr id="7" name="Content Placeholder 2">
            <a:extLst>
              <a:ext uri="{FF2B5EF4-FFF2-40B4-BE49-F238E27FC236}">
                <a16:creationId xmlns:a16="http://schemas.microsoft.com/office/drawing/2014/main" id="{6580206F-593D-F3F5-6F2B-95D36D4B30CD}"/>
              </a:ext>
            </a:extLst>
          </p:cNvPr>
          <p:cNvSpPr txBox="1">
            <a:spLocks/>
          </p:cNvSpPr>
          <p:nvPr/>
        </p:nvSpPr>
        <p:spPr bwMode="auto">
          <a:xfrm>
            <a:off x="811411" y="4289226"/>
            <a:ext cx="3303389" cy="2240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defTabSz="914400"/>
            <a:r>
              <a:rPr lang="en-US" b="1" kern="0" dirty="0"/>
              <a:t>Other</a:t>
            </a:r>
          </a:p>
          <a:p>
            <a:pPr defTabSz="914400"/>
            <a:r>
              <a:rPr lang="en-US" kern="0" dirty="0"/>
              <a:t>Contact Us:</a:t>
            </a:r>
          </a:p>
          <a:p>
            <a:pPr defTabSz="914400"/>
            <a:r>
              <a:rPr lang="en-US" kern="0" dirty="0"/>
              <a:t>Name:</a:t>
            </a:r>
          </a:p>
          <a:p>
            <a:pPr defTabSz="914400"/>
            <a:r>
              <a:rPr lang="en-US" kern="0" dirty="0"/>
              <a:t>Tel:</a:t>
            </a:r>
          </a:p>
          <a:p>
            <a:pPr defTabSz="914400"/>
            <a:r>
              <a:rPr lang="en-US" kern="0" dirty="0"/>
              <a:t>Email:</a:t>
            </a:r>
          </a:p>
        </p:txBody>
      </p:sp>
      <p:sp>
        <p:nvSpPr>
          <p:cNvPr id="8" name="Content Placeholder 2">
            <a:extLst>
              <a:ext uri="{FF2B5EF4-FFF2-40B4-BE49-F238E27FC236}">
                <a16:creationId xmlns:a16="http://schemas.microsoft.com/office/drawing/2014/main" id="{A4136D2D-ACA3-8EAF-CF13-4ED142696C3C}"/>
              </a:ext>
            </a:extLst>
          </p:cNvPr>
          <p:cNvSpPr txBox="1">
            <a:spLocks/>
          </p:cNvSpPr>
          <p:nvPr/>
        </p:nvSpPr>
        <p:spPr bwMode="auto">
          <a:xfrm>
            <a:off x="4572000" y="4251126"/>
            <a:ext cx="3303389" cy="2240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marL="239713" indent="-239713" algn="l" rtl="0" eaLnBrk="1" fontAlgn="base" hangingPunct="1">
              <a:lnSpc>
                <a:spcPct val="110000"/>
              </a:lnSpc>
              <a:spcBef>
                <a:spcPts val="850"/>
              </a:spcBef>
              <a:spcAft>
                <a:spcPct val="0"/>
              </a:spcAft>
              <a:defRPr sz="20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4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3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300">
                <a:solidFill>
                  <a:srgbClr val="4F5146"/>
                </a:solidFill>
                <a:latin typeface="+mj-lt"/>
                <a:ea typeface="+mn-ea"/>
                <a:cs typeface="+mn-cs"/>
                <a:sym typeface="Ubuntu Light" charset="0"/>
              </a:defRPr>
            </a:lvl9pPr>
          </a:lstStyle>
          <a:p>
            <a:pPr defTabSz="914400"/>
            <a:r>
              <a:rPr lang="en-US" b="1" kern="0" dirty="0"/>
              <a:t>Other</a:t>
            </a:r>
          </a:p>
          <a:p>
            <a:pPr defTabSz="914400"/>
            <a:r>
              <a:rPr lang="en-US" kern="0" dirty="0"/>
              <a:t>Contact Us:</a:t>
            </a:r>
          </a:p>
          <a:p>
            <a:pPr defTabSz="914400"/>
            <a:r>
              <a:rPr lang="en-US" kern="0" dirty="0"/>
              <a:t>Name:</a:t>
            </a:r>
          </a:p>
          <a:p>
            <a:pPr defTabSz="914400"/>
            <a:r>
              <a:rPr lang="en-US" kern="0" dirty="0"/>
              <a:t>Tel:</a:t>
            </a:r>
          </a:p>
          <a:p>
            <a:pPr defTabSz="914400"/>
            <a:r>
              <a:rPr lang="en-US" kern="0" dirty="0"/>
              <a:t>Email:</a:t>
            </a:r>
          </a:p>
        </p:txBody>
      </p:sp>
    </p:spTree>
    <p:extLst>
      <p:ext uri="{BB962C8B-B14F-4D97-AF65-F5344CB8AC3E}">
        <p14:creationId xmlns:p14="http://schemas.microsoft.com/office/powerpoint/2010/main" val="311881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7973C-EC60-458F-3704-70DCB38DCB4D}"/>
              </a:ext>
            </a:extLst>
          </p:cNvPr>
          <p:cNvSpPr>
            <a:spLocks noGrp="1"/>
          </p:cNvSpPr>
          <p:nvPr>
            <p:ph type="title"/>
          </p:nvPr>
        </p:nvSpPr>
        <p:spPr>
          <a:xfrm>
            <a:off x="544513" y="366713"/>
            <a:ext cx="7051823" cy="1046064"/>
          </a:xfrm>
        </p:spPr>
        <p:txBody>
          <a:bodyPr wrap="square" anchor="ctr">
            <a:normAutofit/>
          </a:bodyPr>
          <a:lstStyle/>
          <a:p>
            <a:r>
              <a:rPr lang="en-US" dirty="0"/>
              <a:t>Overview of the Forum</a:t>
            </a:r>
          </a:p>
        </p:txBody>
      </p:sp>
      <p:sp>
        <p:nvSpPr>
          <p:cNvPr id="3" name="Content Placeholder 2">
            <a:extLst>
              <a:ext uri="{FF2B5EF4-FFF2-40B4-BE49-F238E27FC236}">
                <a16:creationId xmlns:a16="http://schemas.microsoft.com/office/drawing/2014/main" id="{18344C2E-1B33-A63C-83C2-B45F7D04652D}"/>
              </a:ext>
            </a:extLst>
          </p:cNvPr>
          <p:cNvSpPr>
            <a:spLocks noGrp="1"/>
          </p:cNvSpPr>
          <p:nvPr>
            <p:ph sz="half" idx="2"/>
          </p:nvPr>
        </p:nvSpPr>
        <p:spPr>
          <a:xfrm>
            <a:off x="544513" y="2044163"/>
            <a:ext cx="3902273" cy="4200070"/>
          </a:xfrm>
        </p:spPr>
        <p:txBody>
          <a:bodyPr wrap="square" anchor="t">
            <a:normAutofit/>
          </a:bodyPr>
          <a:lstStyle/>
          <a:p>
            <a:pPr marL="342900" marR="0" lvl="0" indent="-342900">
              <a:lnSpc>
                <a:spcPct val="115000"/>
              </a:lnSpc>
              <a:spcBef>
                <a:spcPts val="0"/>
              </a:spcBef>
              <a:spcAft>
                <a:spcPts val="0"/>
              </a:spcAft>
              <a:buFont typeface="+mj-lt"/>
              <a:buAutoNum type="arabicPeriod"/>
            </a:pPr>
            <a:r>
              <a:rPr lang="en-US" sz="2400" dirty="0">
                <a:effectLst/>
                <a:latin typeface="Ubuntu" panose="020B0504030602030204" pitchFamily="34" charset="0"/>
                <a:ea typeface="Arial" panose="020B0604020202020204" pitchFamily="34" charset="0"/>
              </a:rPr>
              <a:t>Understanding what healthy eating means</a:t>
            </a:r>
          </a:p>
          <a:p>
            <a:pPr marL="342900" marR="0" lvl="0" indent="-342900">
              <a:lnSpc>
                <a:spcPct val="115000"/>
              </a:lnSpc>
              <a:spcBef>
                <a:spcPts val="0"/>
              </a:spcBef>
              <a:spcAft>
                <a:spcPts val="0"/>
              </a:spcAft>
              <a:buFont typeface="+mj-lt"/>
              <a:buAutoNum type="arabicPeriod"/>
            </a:pPr>
            <a:endParaRPr lang="en-US" sz="2400" dirty="0">
              <a:effectLst/>
              <a:latin typeface="Ubuntu" panose="020B050403060203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400" dirty="0">
                <a:effectLst/>
                <a:latin typeface="Ubuntu" panose="020B0504030602030204" pitchFamily="34" charset="0"/>
                <a:ea typeface="Arial" panose="020B0604020202020204" pitchFamily="34" charset="0"/>
              </a:rPr>
              <a:t>Strategies for healthier meals at home</a:t>
            </a:r>
          </a:p>
          <a:p>
            <a:pPr marL="342900" marR="0" lvl="0" indent="-342900">
              <a:lnSpc>
                <a:spcPct val="115000"/>
              </a:lnSpc>
              <a:spcBef>
                <a:spcPts val="0"/>
              </a:spcBef>
              <a:spcAft>
                <a:spcPts val="0"/>
              </a:spcAft>
              <a:buFont typeface="+mj-lt"/>
              <a:buAutoNum type="arabicPeriod"/>
            </a:pPr>
            <a:endParaRPr lang="en-US" sz="2400" dirty="0">
              <a:effectLst/>
              <a:latin typeface="Ubuntu" panose="020B050403060203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400" dirty="0">
                <a:effectLst/>
                <a:latin typeface="Ubuntu" panose="020B0504030602030204" pitchFamily="34" charset="0"/>
                <a:ea typeface="Arial" panose="020B0604020202020204" pitchFamily="34" charset="0"/>
              </a:rPr>
              <a:t>Action planning for greater access to healthy meals</a:t>
            </a:r>
          </a:p>
        </p:txBody>
      </p:sp>
      <p:pic>
        <p:nvPicPr>
          <p:cNvPr id="5" name="object 5">
            <a:extLst>
              <a:ext uri="{FF2B5EF4-FFF2-40B4-BE49-F238E27FC236}">
                <a16:creationId xmlns:a16="http://schemas.microsoft.com/office/drawing/2014/main" id="{324CF443-C20E-B67A-350D-B9FA0FA22440}"/>
              </a:ext>
            </a:extLst>
          </p:cNvPr>
          <p:cNvPicPr>
            <a:picLocks/>
          </p:cNvPicPr>
          <p:nvPr/>
        </p:nvPicPr>
        <p:blipFill>
          <a:blip r:embed="rId3" cstate="print"/>
          <a:stretch>
            <a:fillRect/>
          </a:stretch>
        </p:blipFill>
        <p:spPr>
          <a:xfrm>
            <a:off x="4697216" y="2101313"/>
            <a:ext cx="4192191" cy="4142920"/>
          </a:xfrm>
          <a:prstGeom prst="rect">
            <a:avLst/>
          </a:prstGeom>
        </p:spPr>
      </p:pic>
    </p:spTree>
    <p:extLst>
      <p:ext uri="{BB962C8B-B14F-4D97-AF65-F5344CB8AC3E}">
        <p14:creationId xmlns:p14="http://schemas.microsoft.com/office/powerpoint/2010/main" val="155034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6D60CE-6171-57B1-F8A5-95C32F60BE76}"/>
              </a:ext>
            </a:extLst>
          </p:cNvPr>
          <p:cNvSpPr>
            <a:spLocks noGrp="1"/>
          </p:cNvSpPr>
          <p:nvPr>
            <p:ph sz="half" idx="1"/>
          </p:nvPr>
        </p:nvSpPr>
        <p:spPr>
          <a:xfrm>
            <a:off x="544513" y="1741289"/>
            <a:ext cx="2751382" cy="4464844"/>
          </a:xfrm>
          <a:solidFill>
            <a:srgbClr val="F4332D"/>
          </a:solidFill>
        </p:spPr>
        <p:txBody>
          <a:bodyPr/>
          <a:lstStyle/>
          <a:p>
            <a:endParaRPr lang="en-US" sz="2000" dirty="0">
              <a:latin typeface="+mj-lt"/>
            </a:endParaRPr>
          </a:p>
          <a:p>
            <a:pPr algn="ctr"/>
            <a:endParaRPr lang="en-US" sz="3200" dirty="0">
              <a:latin typeface="+mj-lt"/>
            </a:endParaRPr>
          </a:p>
          <a:p>
            <a:pPr algn="ctr"/>
            <a:r>
              <a:rPr lang="en-US" sz="3200" dirty="0">
                <a:latin typeface="+mj-lt"/>
              </a:rPr>
              <a:t>About </a:t>
            </a:r>
          </a:p>
          <a:p>
            <a:pPr algn="ctr"/>
            <a:r>
              <a:rPr lang="en-US" sz="3200" dirty="0">
                <a:latin typeface="+mj-lt"/>
              </a:rPr>
              <a:t>Family Health Forums</a:t>
            </a:r>
          </a:p>
        </p:txBody>
      </p:sp>
      <p:sp>
        <p:nvSpPr>
          <p:cNvPr id="4" name="Content Placeholder 3">
            <a:extLst>
              <a:ext uri="{FF2B5EF4-FFF2-40B4-BE49-F238E27FC236}">
                <a16:creationId xmlns:a16="http://schemas.microsoft.com/office/drawing/2014/main" id="{EA714007-6EE6-A18F-7567-97BAD88521CB}"/>
              </a:ext>
            </a:extLst>
          </p:cNvPr>
          <p:cNvSpPr>
            <a:spLocks noGrp="1"/>
          </p:cNvSpPr>
          <p:nvPr>
            <p:ph sz="half" idx="2"/>
          </p:nvPr>
        </p:nvSpPr>
        <p:spPr>
          <a:xfrm>
            <a:off x="3827721" y="1741289"/>
            <a:ext cx="4628694" cy="4464844"/>
          </a:xfrm>
        </p:spPr>
        <p:txBody>
          <a:bodyPr/>
          <a:lstStyle/>
          <a:p>
            <a:pPr marL="0" indent="0">
              <a:lnSpc>
                <a:spcPct val="100000"/>
              </a:lnSpc>
              <a:spcBef>
                <a:spcPts val="0"/>
              </a:spcBef>
              <a:buNone/>
            </a:pPr>
            <a:r>
              <a:rPr lang="en-US" sz="2400" b="1" dirty="0"/>
              <a:t>FHFs are spaces for:</a:t>
            </a:r>
          </a:p>
          <a:p>
            <a:pPr marL="342900" indent="-342900">
              <a:lnSpc>
                <a:spcPct val="100000"/>
              </a:lnSpc>
              <a:spcBef>
                <a:spcPts val="0"/>
              </a:spcBef>
              <a:buFont typeface="Wingdings" panose="05000000000000000000" pitchFamily="2" charset="2"/>
              <a:buChar char="§"/>
            </a:pPr>
            <a:r>
              <a:rPr lang="en-US" sz="2400" dirty="0"/>
              <a:t>Connection with other families</a:t>
            </a:r>
          </a:p>
          <a:p>
            <a:pPr marL="342900" indent="-342900">
              <a:lnSpc>
                <a:spcPct val="100000"/>
              </a:lnSpc>
              <a:spcBef>
                <a:spcPts val="0"/>
              </a:spcBef>
              <a:buFont typeface="Wingdings" panose="05000000000000000000" pitchFamily="2" charset="2"/>
              <a:buChar char="§"/>
            </a:pPr>
            <a:r>
              <a:rPr lang="en-US" sz="2400" dirty="0"/>
              <a:t>Connection with service providers</a:t>
            </a:r>
          </a:p>
          <a:p>
            <a:pPr marL="0" indent="0">
              <a:lnSpc>
                <a:spcPct val="100000"/>
              </a:lnSpc>
              <a:spcBef>
                <a:spcPts val="0"/>
              </a:spcBef>
              <a:buNone/>
            </a:pPr>
            <a:endParaRPr lang="en-US" sz="2400" dirty="0"/>
          </a:p>
          <a:p>
            <a:pPr marL="0" indent="0">
              <a:lnSpc>
                <a:spcPct val="100000"/>
              </a:lnSpc>
              <a:spcBef>
                <a:spcPts val="0"/>
              </a:spcBef>
              <a:buNone/>
            </a:pPr>
            <a:r>
              <a:rPr lang="en-US" sz="2400" b="1" dirty="0"/>
              <a:t>Our ways of working:</a:t>
            </a:r>
          </a:p>
          <a:p>
            <a:pPr marL="385763" indent="-385763">
              <a:lnSpc>
                <a:spcPct val="100000"/>
              </a:lnSpc>
              <a:spcBef>
                <a:spcPts val="0"/>
              </a:spcBef>
              <a:buFont typeface="+mj-lt"/>
              <a:buAutoNum type="arabicPeriod"/>
            </a:pPr>
            <a:r>
              <a:rPr lang="en-US" sz="2400" dirty="0"/>
              <a:t>Respect</a:t>
            </a:r>
          </a:p>
          <a:p>
            <a:pPr marL="385763" indent="-385763">
              <a:lnSpc>
                <a:spcPct val="100000"/>
              </a:lnSpc>
              <a:spcBef>
                <a:spcPts val="0"/>
              </a:spcBef>
              <a:buFont typeface="+mj-lt"/>
              <a:buAutoNum type="arabicPeriod"/>
            </a:pPr>
            <a:r>
              <a:rPr lang="en-US" sz="2400" dirty="0"/>
              <a:t>Active listening</a:t>
            </a:r>
          </a:p>
          <a:p>
            <a:pPr marL="385763" indent="-385763">
              <a:lnSpc>
                <a:spcPct val="100000"/>
              </a:lnSpc>
              <a:spcBef>
                <a:spcPts val="0"/>
              </a:spcBef>
              <a:buFont typeface="+mj-lt"/>
              <a:buAutoNum type="arabicPeriod"/>
            </a:pPr>
            <a:r>
              <a:rPr lang="en-US" sz="2400" dirty="0"/>
              <a:t>Judgement- free zone</a:t>
            </a:r>
          </a:p>
          <a:p>
            <a:pPr marL="385763" indent="-385763">
              <a:lnSpc>
                <a:spcPct val="100000"/>
              </a:lnSpc>
              <a:spcBef>
                <a:spcPts val="0"/>
              </a:spcBef>
              <a:buFont typeface="+mj-lt"/>
              <a:buAutoNum type="arabicPeriod"/>
            </a:pPr>
            <a:r>
              <a:rPr lang="en-US" sz="2400" dirty="0"/>
              <a:t>Confidentiality</a:t>
            </a:r>
          </a:p>
          <a:p>
            <a:pPr>
              <a:lnSpc>
                <a:spcPct val="100000"/>
              </a:lnSpc>
              <a:spcBef>
                <a:spcPts val="0"/>
              </a:spcBef>
            </a:pPr>
            <a:endParaRPr lang="en-US" sz="2400" dirty="0"/>
          </a:p>
        </p:txBody>
      </p:sp>
    </p:spTree>
    <p:extLst>
      <p:ext uri="{BB962C8B-B14F-4D97-AF65-F5344CB8AC3E}">
        <p14:creationId xmlns:p14="http://schemas.microsoft.com/office/powerpoint/2010/main" val="267780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4D78B-7EDF-2B26-05E3-01696647CD2A}"/>
              </a:ext>
            </a:extLst>
          </p:cNvPr>
          <p:cNvSpPr>
            <a:spLocks noGrp="1"/>
          </p:cNvSpPr>
          <p:nvPr>
            <p:ph sz="half" idx="1"/>
          </p:nvPr>
        </p:nvSpPr>
        <p:spPr>
          <a:xfrm>
            <a:off x="544711" y="1741289"/>
            <a:ext cx="2559995" cy="4464844"/>
          </a:xfrm>
          <a:solidFill>
            <a:srgbClr val="FC6522"/>
          </a:solidFill>
        </p:spPr>
        <p:txBody>
          <a:bodyPr/>
          <a:lstStyle/>
          <a:p>
            <a:pPr algn="ctr"/>
            <a:endParaRPr lang="en-US" sz="3200" dirty="0"/>
          </a:p>
          <a:p>
            <a:pPr algn="ctr"/>
            <a:endParaRPr lang="en-US" sz="3200" dirty="0"/>
          </a:p>
          <a:p>
            <a:pPr algn="ctr"/>
            <a:r>
              <a:rPr lang="en-US" sz="3200" dirty="0">
                <a:latin typeface="+mj-lt"/>
              </a:rPr>
              <a:t>Welcome </a:t>
            </a:r>
          </a:p>
          <a:p>
            <a:pPr algn="ctr"/>
            <a:r>
              <a:rPr lang="en-US" sz="3200" dirty="0">
                <a:latin typeface="+mj-lt"/>
              </a:rPr>
              <a:t>Reflection</a:t>
            </a:r>
          </a:p>
        </p:txBody>
      </p:sp>
      <p:sp>
        <p:nvSpPr>
          <p:cNvPr id="4" name="Content Placeholder 3">
            <a:extLst>
              <a:ext uri="{FF2B5EF4-FFF2-40B4-BE49-F238E27FC236}">
                <a16:creationId xmlns:a16="http://schemas.microsoft.com/office/drawing/2014/main" id="{E10E79ED-A9BA-7C95-3193-17AC958D7157}"/>
              </a:ext>
            </a:extLst>
          </p:cNvPr>
          <p:cNvSpPr>
            <a:spLocks noGrp="1"/>
          </p:cNvSpPr>
          <p:nvPr>
            <p:ph sz="half" idx="2"/>
          </p:nvPr>
        </p:nvSpPr>
        <p:spPr>
          <a:xfrm>
            <a:off x="3317358" y="1992869"/>
            <a:ext cx="5281930" cy="4025939"/>
          </a:xfrm>
        </p:spPr>
        <p:txBody>
          <a:bodyPr/>
          <a:lstStyle/>
          <a:p>
            <a:pPr marL="342900" indent="-342900">
              <a:buFont typeface="Wingdings" panose="05000000000000000000" pitchFamily="2" charset="2"/>
              <a:buChar char="§"/>
            </a:pPr>
            <a:r>
              <a:rPr lang="en-US" sz="2800" dirty="0"/>
              <a:t>What are your successes relating to healthy eating?</a:t>
            </a:r>
          </a:p>
          <a:p>
            <a:pPr marL="0" indent="0"/>
            <a:endParaRPr lang="en-US" sz="2800" dirty="0"/>
          </a:p>
          <a:p>
            <a:pPr marL="342900" indent="-342900">
              <a:buFont typeface="Wingdings" panose="05000000000000000000" pitchFamily="2" charset="2"/>
              <a:buChar char="§"/>
            </a:pPr>
            <a:r>
              <a:rPr lang="en-US" sz="2800" dirty="0"/>
              <a:t>What are your challenges or areas of concern relating to healthy eating?</a:t>
            </a:r>
          </a:p>
        </p:txBody>
      </p:sp>
    </p:spTree>
    <p:extLst>
      <p:ext uri="{BB962C8B-B14F-4D97-AF65-F5344CB8AC3E}">
        <p14:creationId xmlns:p14="http://schemas.microsoft.com/office/powerpoint/2010/main" val="154015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9589-1B44-2AC3-0740-0D3876B68D9F}"/>
              </a:ext>
            </a:extLst>
          </p:cNvPr>
          <p:cNvSpPr>
            <a:spLocks noGrp="1"/>
          </p:cNvSpPr>
          <p:nvPr>
            <p:ph type="title"/>
          </p:nvPr>
        </p:nvSpPr>
        <p:spPr>
          <a:xfrm>
            <a:off x="388019" y="183671"/>
            <a:ext cx="8407926" cy="717188"/>
          </a:xfrm>
        </p:spPr>
        <p:txBody>
          <a:bodyPr>
            <a:normAutofit/>
          </a:bodyPr>
          <a:lstStyle/>
          <a:p>
            <a:pPr algn="ctr"/>
            <a:r>
              <a:rPr lang="en-US" sz="3600" dirty="0">
                <a:latin typeface="Ubuntu Light" panose="020B0304030602030204" pitchFamily="34" charset="0"/>
              </a:rPr>
              <a:t>Healthy Eating Quick Tips</a:t>
            </a:r>
          </a:p>
        </p:txBody>
      </p:sp>
      <p:pic>
        <p:nvPicPr>
          <p:cNvPr id="6" name="Picture 5" descr="SOI_Color_SingleLine.eps">
            <a:extLst>
              <a:ext uri="{FF2B5EF4-FFF2-40B4-BE49-F238E27FC236}">
                <a16:creationId xmlns:a16="http://schemas.microsoft.com/office/drawing/2014/main" id="{46BF01F6-B527-1744-CDA8-CB9AB900078B}"/>
              </a:ext>
            </a:extLst>
          </p:cNvPr>
          <p:cNvPicPr>
            <a:picLocks noChangeAspect="1"/>
          </p:cNvPicPr>
          <p:nvPr/>
        </p:nvPicPr>
        <p:blipFill rotWithShape="1">
          <a:blip r:embed="rId3">
            <a:lum/>
            <a:alphaModFix/>
          </a:blip>
          <a:srcRect l="73132" t="5474" r="2341" b="8130"/>
          <a:stretch/>
        </p:blipFill>
        <p:spPr>
          <a:xfrm>
            <a:off x="7894362" y="317000"/>
            <a:ext cx="923983" cy="884243"/>
          </a:xfrm>
          <a:prstGeom prst="rect">
            <a:avLst/>
          </a:prstGeom>
          <a:noFill/>
          <a:ln>
            <a:noFill/>
          </a:ln>
        </p:spPr>
      </p:pic>
      <p:pic>
        <p:nvPicPr>
          <p:cNvPr id="8" name="Picture 7" descr="A picture containing black, darkness&#10;&#10;Description automatically generated">
            <a:extLst>
              <a:ext uri="{FF2B5EF4-FFF2-40B4-BE49-F238E27FC236}">
                <a16:creationId xmlns:a16="http://schemas.microsoft.com/office/drawing/2014/main" id="{7953B68F-E5D9-7A2A-C8D5-775B8D5AA83D}"/>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2614" t="7877" r="12728" b="20548"/>
          <a:stretch/>
        </p:blipFill>
        <p:spPr>
          <a:xfrm>
            <a:off x="440020" y="1347640"/>
            <a:ext cx="750116" cy="719148"/>
          </a:xfrm>
          <a:prstGeom prst="rect">
            <a:avLst/>
          </a:prstGeom>
        </p:spPr>
      </p:pic>
      <p:pic>
        <p:nvPicPr>
          <p:cNvPr id="9" name="Picture 8" descr="A picture containing black, darkness&#10;&#10;Description automatically generated">
            <a:extLst>
              <a:ext uri="{FF2B5EF4-FFF2-40B4-BE49-F238E27FC236}">
                <a16:creationId xmlns:a16="http://schemas.microsoft.com/office/drawing/2014/main" id="{68897D5E-8D9E-A912-ABCA-8A1B332C9E30}"/>
              </a:ext>
            </a:extLst>
          </p:cNvPr>
          <p:cNvPicPr>
            <a:picLocks noChangeAspect="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l="8628" t="8844" r="10639" b="21485"/>
          <a:stretch/>
        </p:blipFill>
        <p:spPr>
          <a:xfrm>
            <a:off x="440020" y="4099685"/>
            <a:ext cx="750116" cy="607523"/>
          </a:xfrm>
          <a:prstGeom prst="rect">
            <a:avLst/>
          </a:prstGeom>
        </p:spPr>
      </p:pic>
      <p:pic>
        <p:nvPicPr>
          <p:cNvPr id="10" name="Picture 9" descr="A picture containing black, darkness&#10;&#10;Description automatically generated">
            <a:extLst>
              <a:ext uri="{FF2B5EF4-FFF2-40B4-BE49-F238E27FC236}">
                <a16:creationId xmlns:a16="http://schemas.microsoft.com/office/drawing/2014/main" id="{F2E5BB79-21CE-C069-5353-632661A5D70D}"/>
              </a:ext>
            </a:extLst>
          </p:cNvPr>
          <p:cNvPicPr>
            <a:picLocks noChangeAspect="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l="18277" t="13891" r="20985" b="26953"/>
          <a:stretch/>
        </p:blipFill>
        <p:spPr>
          <a:xfrm>
            <a:off x="363755" y="5275692"/>
            <a:ext cx="890796" cy="867581"/>
          </a:xfrm>
          <a:prstGeom prst="rect">
            <a:avLst/>
          </a:prstGeom>
        </p:spPr>
      </p:pic>
      <p:sp>
        <p:nvSpPr>
          <p:cNvPr id="11" name="TextBox 10">
            <a:extLst>
              <a:ext uri="{FF2B5EF4-FFF2-40B4-BE49-F238E27FC236}">
                <a16:creationId xmlns:a16="http://schemas.microsoft.com/office/drawing/2014/main" id="{5C65397E-CFBE-1469-70E9-8F5A674E7037}"/>
              </a:ext>
            </a:extLst>
          </p:cNvPr>
          <p:cNvSpPr txBox="1"/>
          <p:nvPr/>
        </p:nvSpPr>
        <p:spPr>
          <a:xfrm>
            <a:off x="1268848" y="1602155"/>
            <a:ext cx="3161596" cy="584775"/>
          </a:xfrm>
          <a:prstGeom prst="rect">
            <a:avLst/>
          </a:prstGeom>
          <a:solidFill>
            <a:schemeClr val="accent1">
              <a:lumMod val="20000"/>
              <a:lumOff val="80000"/>
            </a:schemeClr>
          </a:solidFill>
          <a:ln>
            <a:solidFill>
              <a:schemeClr val="bg1"/>
            </a:solidFill>
          </a:ln>
        </p:spPr>
        <p:txBody>
          <a:bodyPr wrap="square" rtlCol="0">
            <a:spAutoFit/>
          </a:bodyPr>
          <a:lstStyle/>
          <a:p>
            <a:r>
              <a:rPr lang="en-US" sz="1600" dirty="0">
                <a:latin typeface="Ubuntu" panose="020B0504030602030204" pitchFamily="34" charset="0"/>
              </a:rPr>
              <a:t>eat a variety of fruits, vegetables, and lean proteins</a:t>
            </a:r>
          </a:p>
        </p:txBody>
      </p:sp>
      <p:sp>
        <p:nvSpPr>
          <p:cNvPr id="12" name="TextBox 11">
            <a:extLst>
              <a:ext uri="{FF2B5EF4-FFF2-40B4-BE49-F238E27FC236}">
                <a16:creationId xmlns:a16="http://schemas.microsoft.com/office/drawing/2014/main" id="{BE753FCC-62C6-3A6D-695B-0EEEA3BF9645}"/>
              </a:ext>
            </a:extLst>
          </p:cNvPr>
          <p:cNvSpPr txBox="1"/>
          <p:nvPr/>
        </p:nvSpPr>
        <p:spPr>
          <a:xfrm>
            <a:off x="1268851" y="2870669"/>
            <a:ext cx="3161596" cy="620426"/>
          </a:xfrm>
          <a:prstGeom prst="rect">
            <a:avLst/>
          </a:prstGeom>
          <a:solidFill>
            <a:schemeClr val="accent2">
              <a:lumMod val="60000"/>
              <a:lumOff val="40000"/>
            </a:schemeClr>
          </a:solidFill>
          <a:ln>
            <a:solidFill>
              <a:schemeClr val="bg1"/>
            </a:solidFill>
          </a:ln>
        </p:spPr>
        <p:txBody>
          <a:bodyPr wrap="square" rtlCol="0">
            <a:spAutoFit/>
          </a:bodyPr>
          <a:lstStyle/>
          <a:p>
            <a:pPr>
              <a:lnSpc>
                <a:spcPct val="110000"/>
              </a:lnSpc>
              <a:spcBef>
                <a:spcPts val="0"/>
              </a:spcBef>
              <a:spcAft>
                <a:spcPts val="600"/>
              </a:spcAft>
            </a:pPr>
            <a:r>
              <a:rPr lang="en-US" sz="1600" dirty="0">
                <a:latin typeface="Ubuntu" panose="020B0504030602030204" pitchFamily="34" charset="0"/>
              </a:rPr>
              <a:t>eat half whole grains and half refined grains</a:t>
            </a:r>
          </a:p>
        </p:txBody>
      </p:sp>
      <p:sp>
        <p:nvSpPr>
          <p:cNvPr id="13" name="TextBox 12">
            <a:extLst>
              <a:ext uri="{FF2B5EF4-FFF2-40B4-BE49-F238E27FC236}">
                <a16:creationId xmlns:a16="http://schemas.microsoft.com/office/drawing/2014/main" id="{0DD7DA33-5575-12B5-B57B-016FCE215FB2}"/>
              </a:ext>
            </a:extLst>
          </p:cNvPr>
          <p:cNvSpPr txBox="1"/>
          <p:nvPr/>
        </p:nvSpPr>
        <p:spPr>
          <a:xfrm>
            <a:off x="1268848" y="4289002"/>
            <a:ext cx="3161596" cy="584775"/>
          </a:xfrm>
          <a:prstGeom prst="rect">
            <a:avLst/>
          </a:prstGeom>
          <a:solidFill>
            <a:schemeClr val="accent6">
              <a:lumMod val="60000"/>
              <a:lumOff val="40000"/>
            </a:schemeClr>
          </a:solidFill>
          <a:ln>
            <a:solidFill>
              <a:schemeClr val="bg1"/>
            </a:solidFill>
          </a:ln>
        </p:spPr>
        <p:txBody>
          <a:bodyPr wrap="square" rtlCol="0">
            <a:spAutoFit/>
          </a:bodyPr>
          <a:lstStyle/>
          <a:p>
            <a:r>
              <a:rPr lang="en-US" sz="1600" dirty="0">
                <a:latin typeface="Ubuntu" panose="020B0504030602030204" pitchFamily="34" charset="0"/>
              </a:rPr>
              <a:t>have more fruits and vegetables throughout the day</a:t>
            </a:r>
          </a:p>
        </p:txBody>
      </p:sp>
      <p:sp>
        <p:nvSpPr>
          <p:cNvPr id="14" name="TextBox 13">
            <a:extLst>
              <a:ext uri="{FF2B5EF4-FFF2-40B4-BE49-F238E27FC236}">
                <a16:creationId xmlns:a16="http://schemas.microsoft.com/office/drawing/2014/main" id="{D2C3ACC2-15CE-92A7-7E71-150587022728}"/>
              </a:ext>
            </a:extLst>
          </p:cNvPr>
          <p:cNvSpPr txBox="1"/>
          <p:nvPr/>
        </p:nvSpPr>
        <p:spPr>
          <a:xfrm>
            <a:off x="1268848" y="5681583"/>
            <a:ext cx="3161596" cy="620426"/>
          </a:xfrm>
          <a:prstGeom prst="rect">
            <a:avLst/>
          </a:prstGeom>
          <a:solidFill>
            <a:schemeClr val="bg1">
              <a:lumMod val="75000"/>
            </a:schemeClr>
          </a:solidFill>
          <a:ln>
            <a:solidFill>
              <a:schemeClr val="bg1"/>
            </a:solidFill>
          </a:ln>
        </p:spPr>
        <p:txBody>
          <a:bodyPr wrap="square" rtlCol="0">
            <a:spAutoFit/>
          </a:bodyPr>
          <a:lstStyle/>
          <a:p>
            <a:pPr>
              <a:lnSpc>
                <a:spcPct val="110000"/>
              </a:lnSpc>
              <a:spcBef>
                <a:spcPts val="0"/>
              </a:spcBef>
              <a:spcAft>
                <a:spcPts val="600"/>
              </a:spcAft>
            </a:pPr>
            <a:r>
              <a:rPr lang="en-US" sz="1600" dirty="0">
                <a:latin typeface="Ubuntu" panose="020B0504030602030204" pitchFamily="34" charset="0"/>
              </a:rPr>
              <a:t>engage the whole family in meal preparation and cooking</a:t>
            </a:r>
          </a:p>
        </p:txBody>
      </p:sp>
      <p:sp>
        <p:nvSpPr>
          <p:cNvPr id="15" name="TextBox 14">
            <a:extLst>
              <a:ext uri="{FF2B5EF4-FFF2-40B4-BE49-F238E27FC236}">
                <a16:creationId xmlns:a16="http://schemas.microsoft.com/office/drawing/2014/main" id="{2ED07CDF-E9F3-1E6A-5CDB-68294FE9EE69}"/>
              </a:ext>
            </a:extLst>
          </p:cNvPr>
          <p:cNvSpPr txBox="1"/>
          <p:nvPr/>
        </p:nvSpPr>
        <p:spPr>
          <a:xfrm>
            <a:off x="1268848" y="1201243"/>
            <a:ext cx="3161598" cy="369332"/>
          </a:xfrm>
          <a:prstGeom prst="rect">
            <a:avLst/>
          </a:prstGeom>
          <a:solidFill>
            <a:schemeClr val="accent1">
              <a:lumMod val="60000"/>
              <a:lumOff val="40000"/>
            </a:schemeClr>
          </a:solidFill>
        </p:spPr>
        <p:txBody>
          <a:bodyPr wrap="square">
            <a:spAutoFit/>
          </a:bodyPr>
          <a:lstStyle/>
          <a:p>
            <a:pPr algn="ctr"/>
            <a:r>
              <a:rPr lang="en-US" b="1" dirty="0">
                <a:latin typeface="Ubuntu" panose="020B0504030602030204" pitchFamily="34" charset="0"/>
              </a:rPr>
              <a:t>Variety is key </a:t>
            </a:r>
          </a:p>
        </p:txBody>
      </p:sp>
      <p:sp>
        <p:nvSpPr>
          <p:cNvPr id="16" name="TextBox 15">
            <a:extLst>
              <a:ext uri="{FF2B5EF4-FFF2-40B4-BE49-F238E27FC236}">
                <a16:creationId xmlns:a16="http://schemas.microsoft.com/office/drawing/2014/main" id="{CB21E745-2FCE-3D34-D149-32338AFA62D2}"/>
              </a:ext>
            </a:extLst>
          </p:cNvPr>
          <p:cNvSpPr txBox="1"/>
          <p:nvPr/>
        </p:nvSpPr>
        <p:spPr>
          <a:xfrm>
            <a:off x="1268847" y="2472548"/>
            <a:ext cx="3161598" cy="369332"/>
          </a:xfrm>
          <a:prstGeom prst="rect">
            <a:avLst/>
          </a:prstGeom>
          <a:solidFill>
            <a:schemeClr val="accent2">
              <a:lumMod val="75000"/>
            </a:schemeClr>
          </a:solidFill>
        </p:spPr>
        <p:txBody>
          <a:bodyPr wrap="square">
            <a:spAutoFit/>
          </a:bodyPr>
          <a:lstStyle/>
          <a:p>
            <a:pPr algn="ctr"/>
            <a:r>
              <a:rPr lang="en-US" b="1" dirty="0">
                <a:latin typeface="Ubuntu" panose="020B0504030602030204" pitchFamily="34" charset="0"/>
              </a:rPr>
              <a:t>Half &amp; Half</a:t>
            </a:r>
          </a:p>
        </p:txBody>
      </p:sp>
      <p:sp>
        <p:nvSpPr>
          <p:cNvPr id="17" name="TextBox 16">
            <a:extLst>
              <a:ext uri="{FF2B5EF4-FFF2-40B4-BE49-F238E27FC236}">
                <a16:creationId xmlns:a16="http://schemas.microsoft.com/office/drawing/2014/main" id="{D4C95603-A72F-A45B-E3CD-C9A16BBDECB1}"/>
              </a:ext>
            </a:extLst>
          </p:cNvPr>
          <p:cNvSpPr txBox="1"/>
          <p:nvPr/>
        </p:nvSpPr>
        <p:spPr>
          <a:xfrm>
            <a:off x="1268846" y="5275692"/>
            <a:ext cx="3161597" cy="369332"/>
          </a:xfrm>
          <a:prstGeom prst="rect">
            <a:avLst/>
          </a:prstGeom>
          <a:solidFill>
            <a:schemeClr val="bg1">
              <a:lumMod val="65000"/>
            </a:schemeClr>
          </a:solidFill>
        </p:spPr>
        <p:txBody>
          <a:bodyPr wrap="square">
            <a:spAutoFit/>
          </a:bodyPr>
          <a:lstStyle/>
          <a:p>
            <a:pPr algn="ctr"/>
            <a:r>
              <a:rPr lang="en-US" b="1" dirty="0">
                <a:latin typeface="Ubuntu" panose="020B0504030602030204" pitchFamily="34" charset="0"/>
              </a:rPr>
              <a:t>Cooking together</a:t>
            </a:r>
          </a:p>
        </p:txBody>
      </p:sp>
      <p:sp>
        <p:nvSpPr>
          <p:cNvPr id="18" name="TextBox 17">
            <a:extLst>
              <a:ext uri="{FF2B5EF4-FFF2-40B4-BE49-F238E27FC236}">
                <a16:creationId xmlns:a16="http://schemas.microsoft.com/office/drawing/2014/main" id="{2FA5ECF5-5304-92D2-447A-15D2DE2C548C}"/>
              </a:ext>
            </a:extLst>
          </p:cNvPr>
          <p:cNvSpPr txBox="1"/>
          <p:nvPr/>
        </p:nvSpPr>
        <p:spPr>
          <a:xfrm>
            <a:off x="1268848" y="3890751"/>
            <a:ext cx="3161596" cy="369332"/>
          </a:xfrm>
          <a:prstGeom prst="rect">
            <a:avLst/>
          </a:prstGeom>
          <a:solidFill>
            <a:schemeClr val="accent6">
              <a:lumMod val="75000"/>
            </a:schemeClr>
          </a:solidFill>
        </p:spPr>
        <p:txBody>
          <a:bodyPr wrap="square">
            <a:spAutoFit/>
          </a:bodyPr>
          <a:lstStyle/>
          <a:p>
            <a:pPr algn="ctr"/>
            <a:r>
              <a:rPr lang="en-US" b="1" dirty="0">
                <a:latin typeface="Ubuntu" panose="020B0504030602030204" pitchFamily="34" charset="0"/>
              </a:rPr>
              <a:t>More fruits &amp; vegetables</a:t>
            </a:r>
          </a:p>
        </p:txBody>
      </p:sp>
      <p:pic>
        <p:nvPicPr>
          <p:cNvPr id="19" name="Picture 18" descr="A picture containing black, darkness&#10;&#10;Description automatically generated">
            <a:extLst>
              <a:ext uri="{FF2B5EF4-FFF2-40B4-BE49-F238E27FC236}">
                <a16:creationId xmlns:a16="http://schemas.microsoft.com/office/drawing/2014/main" id="{7B94B4EC-512F-126B-78DB-4C0171EB24F2}"/>
              </a:ext>
            </a:extLst>
          </p:cNvPr>
          <p:cNvPicPr>
            <a:picLocks noChangeAspect="1"/>
          </p:cNvPicPr>
          <p:nvPr/>
        </p:nvPicPr>
        <p:blipFill rotWithShape="1">
          <a:blip r:embed="rId7">
            <a:duotone>
              <a:schemeClr val="accent2">
                <a:shade val="45000"/>
                <a:satMod val="135000"/>
              </a:schemeClr>
              <a:prstClr val="white"/>
            </a:duotone>
            <a:extLst>
              <a:ext uri="{28A0092B-C50C-407E-A947-70E740481C1C}">
                <a14:useLocalDpi xmlns:a14="http://schemas.microsoft.com/office/drawing/2010/main" val="0"/>
              </a:ext>
            </a:extLst>
          </a:blip>
          <a:srcRect l="8106" r="7741" b="14973"/>
          <a:stretch/>
        </p:blipFill>
        <p:spPr>
          <a:xfrm>
            <a:off x="440019" y="2540513"/>
            <a:ext cx="750115" cy="757908"/>
          </a:xfrm>
          <a:prstGeom prst="rect">
            <a:avLst/>
          </a:prstGeom>
        </p:spPr>
      </p:pic>
      <p:pic>
        <p:nvPicPr>
          <p:cNvPr id="20" name="Picture 19" descr="A picture containing black, darkness&#10;&#10;Description automatically generated">
            <a:extLst>
              <a:ext uri="{FF2B5EF4-FFF2-40B4-BE49-F238E27FC236}">
                <a16:creationId xmlns:a16="http://schemas.microsoft.com/office/drawing/2014/main" id="{8FDBD47F-5FA4-F448-4AEE-85B9FD686C73}"/>
              </a:ext>
            </a:extLst>
          </p:cNvPr>
          <p:cNvPicPr>
            <a:picLocks noChangeAspect="1"/>
          </p:cNvPicPr>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Lst>
          </a:blip>
          <a:srcRect l="4332" r="5315" b="13504"/>
          <a:stretch/>
        </p:blipFill>
        <p:spPr>
          <a:xfrm>
            <a:off x="4903275" y="1687152"/>
            <a:ext cx="712114" cy="681708"/>
          </a:xfrm>
          <a:prstGeom prst="rect">
            <a:avLst/>
          </a:prstGeom>
        </p:spPr>
      </p:pic>
      <p:pic>
        <p:nvPicPr>
          <p:cNvPr id="21" name="Picture 20" descr="A picture containing black, darkness&#10;&#10;Description automatically generated">
            <a:extLst>
              <a:ext uri="{FF2B5EF4-FFF2-40B4-BE49-F238E27FC236}">
                <a16:creationId xmlns:a16="http://schemas.microsoft.com/office/drawing/2014/main" id="{37ADE062-4E81-36F9-F372-19C3D74496BB}"/>
              </a:ext>
            </a:extLst>
          </p:cNvPr>
          <p:cNvPicPr>
            <a:picLocks noChangeAspect="1"/>
          </p:cNvPicPr>
          <p:nvPr/>
        </p:nvPicPr>
        <p:blipFill rotWithShape="1">
          <a:blip r:embed="rId9">
            <a:duotone>
              <a:schemeClr val="accent1">
                <a:shade val="45000"/>
                <a:satMod val="135000"/>
              </a:schemeClr>
              <a:prstClr val="white"/>
            </a:duotone>
            <a:extLst>
              <a:ext uri="{28A0092B-C50C-407E-A947-70E740481C1C}">
                <a14:useLocalDpi xmlns:a14="http://schemas.microsoft.com/office/drawing/2010/main" val="0"/>
              </a:ext>
            </a:extLst>
          </a:blip>
          <a:srcRect l="19729" t="3428" r="19775" b="15789"/>
          <a:stretch/>
        </p:blipFill>
        <p:spPr>
          <a:xfrm>
            <a:off x="4903274" y="3443083"/>
            <a:ext cx="712113" cy="950906"/>
          </a:xfrm>
          <a:prstGeom prst="rect">
            <a:avLst/>
          </a:prstGeom>
        </p:spPr>
      </p:pic>
      <p:pic>
        <p:nvPicPr>
          <p:cNvPr id="22" name="Picture 21" descr="A picture containing black, darkness&#10;&#10;Description automatically generated">
            <a:extLst>
              <a:ext uri="{FF2B5EF4-FFF2-40B4-BE49-F238E27FC236}">
                <a16:creationId xmlns:a16="http://schemas.microsoft.com/office/drawing/2014/main" id="{7520660E-B63B-088E-93FD-8875056B3BA7}"/>
              </a:ext>
            </a:extLst>
          </p:cNvPr>
          <p:cNvPicPr>
            <a:picLocks noChangeAspect="1"/>
          </p:cNvPicPr>
          <p:nvPr/>
        </p:nvPicPr>
        <p:blipFill rotWithShape="1">
          <a:blip r:embed="rId10">
            <a:duotone>
              <a:schemeClr val="accent2">
                <a:shade val="45000"/>
                <a:satMod val="135000"/>
              </a:schemeClr>
              <a:prstClr val="white"/>
            </a:duotone>
            <a:extLst>
              <a:ext uri="{28A0092B-C50C-407E-A947-70E740481C1C}">
                <a14:useLocalDpi xmlns:a14="http://schemas.microsoft.com/office/drawing/2010/main" val="0"/>
              </a:ext>
            </a:extLst>
          </a:blip>
          <a:srcRect l="8776" t="4286" r="9186" b="19863"/>
          <a:stretch/>
        </p:blipFill>
        <p:spPr>
          <a:xfrm>
            <a:off x="4667028" y="5308079"/>
            <a:ext cx="890796" cy="823628"/>
          </a:xfrm>
          <a:prstGeom prst="rect">
            <a:avLst/>
          </a:prstGeom>
        </p:spPr>
      </p:pic>
      <p:sp>
        <p:nvSpPr>
          <p:cNvPr id="23" name="TextBox 22">
            <a:extLst>
              <a:ext uri="{FF2B5EF4-FFF2-40B4-BE49-F238E27FC236}">
                <a16:creationId xmlns:a16="http://schemas.microsoft.com/office/drawing/2014/main" id="{2C072281-CAA5-DE78-D651-07E9DF93FAE6}"/>
              </a:ext>
            </a:extLst>
          </p:cNvPr>
          <p:cNvSpPr txBox="1"/>
          <p:nvPr/>
        </p:nvSpPr>
        <p:spPr>
          <a:xfrm>
            <a:off x="5637635" y="1999446"/>
            <a:ext cx="3161596" cy="891270"/>
          </a:xfrm>
          <a:prstGeom prst="rect">
            <a:avLst/>
          </a:prstGeom>
          <a:solidFill>
            <a:schemeClr val="accent6">
              <a:lumMod val="60000"/>
              <a:lumOff val="40000"/>
            </a:schemeClr>
          </a:solidFill>
          <a:ln>
            <a:solidFill>
              <a:schemeClr val="bg1"/>
            </a:solidFill>
          </a:ln>
        </p:spPr>
        <p:txBody>
          <a:bodyPr wrap="square" rtlCol="0">
            <a:spAutoFit/>
          </a:bodyPr>
          <a:lstStyle/>
          <a:p>
            <a:pPr>
              <a:lnSpc>
                <a:spcPct val="110000"/>
              </a:lnSpc>
              <a:spcBef>
                <a:spcPts val="0"/>
              </a:spcBef>
              <a:spcAft>
                <a:spcPts val="600"/>
              </a:spcAft>
            </a:pPr>
            <a:r>
              <a:rPr lang="en-US" sz="1600" dirty="0">
                <a:latin typeface="Ubuntu" panose="020B0504030602030204" pitchFamily="34" charset="0"/>
              </a:rPr>
              <a:t>some foods have more benefits than other foods find the balance that works for you</a:t>
            </a:r>
          </a:p>
        </p:txBody>
      </p:sp>
      <p:sp>
        <p:nvSpPr>
          <p:cNvPr id="24" name="TextBox 23">
            <a:extLst>
              <a:ext uri="{FF2B5EF4-FFF2-40B4-BE49-F238E27FC236}">
                <a16:creationId xmlns:a16="http://schemas.microsoft.com/office/drawing/2014/main" id="{B3390EA9-95BC-9E4B-CE12-4D15355F4C71}"/>
              </a:ext>
            </a:extLst>
          </p:cNvPr>
          <p:cNvSpPr txBox="1"/>
          <p:nvPr/>
        </p:nvSpPr>
        <p:spPr>
          <a:xfrm>
            <a:off x="5634350" y="3864747"/>
            <a:ext cx="3161596" cy="620426"/>
          </a:xfrm>
          <a:prstGeom prst="rect">
            <a:avLst/>
          </a:prstGeom>
          <a:solidFill>
            <a:schemeClr val="accent1">
              <a:lumMod val="40000"/>
              <a:lumOff val="60000"/>
            </a:schemeClr>
          </a:solidFill>
          <a:ln>
            <a:solidFill>
              <a:schemeClr val="bg1"/>
            </a:solidFill>
          </a:ln>
        </p:spPr>
        <p:txBody>
          <a:bodyPr wrap="square" rtlCol="0">
            <a:spAutoFit/>
          </a:bodyPr>
          <a:lstStyle/>
          <a:p>
            <a:pPr>
              <a:lnSpc>
                <a:spcPct val="110000"/>
              </a:lnSpc>
              <a:spcBef>
                <a:spcPts val="0"/>
              </a:spcBef>
              <a:spcAft>
                <a:spcPts val="600"/>
              </a:spcAft>
            </a:pPr>
            <a:r>
              <a:rPr lang="en-US" sz="1600" dirty="0">
                <a:latin typeface="Ubuntu" panose="020B0504030602030204" pitchFamily="34" charset="0"/>
              </a:rPr>
              <a:t>eating healthy doesn’t have cost money</a:t>
            </a:r>
          </a:p>
        </p:txBody>
      </p:sp>
      <p:sp>
        <p:nvSpPr>
          <p:cNvPr id="25" name="TextBox 24">
            <a:extLst>
              <a:ext uri="{FF2B5EF4-FFF2-40B4-BE49-F238E27FC236}">
                <a16:creationId xmlns:a16="http://schemas.microsoft.com/office/drawing/2014/main" id="{40252F9E-1999-D526-C73A-0F87C0F033CE}"/>
              </a:ext>
            </a:extLst>
          </p:cNvPr>
          <p:cNvSpPr txBox="1"/>
          <p:nvPr/>
        </p:nvSpPr>
        <p:spPr>
          <a:xfrm>
            <a:off x="5634349" y="5541669"/>
            <a:ext cx="3161596" cy="620426"/>
          </a:xfrm>
          <a:prstGeom prst="rect">
            <a:avLst/>
          </a:prstGeom>
          <a:solidFill>
            <a:schemeClr val="accent2">
              <a:lumMod val="60000"/>
              <a:lumOff val="40000"/>
            </a:schemeClr>
          </a:solidFill>
          <a:ln>
            <a:solidFill>
              <a:schemeClr val="bg1"/>
            </a:solidFill>
          </a:ln>
        </p:spPr>
        <p:txBody>
          <a:bodyPr wrap="square" rtlCol="0">
            <a:spAutoFit/>
          </a:bodyPr>
          <a:lstStyle/>
          <a:p>
            <a:pPr>
              <a:lnSpc>
                <a:spcPct val="110000"/>
              </a:lnSpc>
              <a:spcBef>
                <a:spcPts val="0"/>
              </a:spcBef>
              <a:spcAft>
                <a:spcPts val="600"/>
              </a:spcAft>
            </a:pPr>
            <a:r>
              <a:rPr lang="en-US" sz="1600" dirty="0">
                <a:latin typeface="Ubuntu" panose="020B0504030602030204" pitchFamily="34" charset="0"/>
              </a:rPr>
              <a:t>model health eating for others in the family </a:t>
            </a:r>
          </a:p>
        </p:txBody>
      </p:sp>
      <p:sp>
        <p:nvSpPr>
          <p:cNvPr id="26" name="TextBox 25">
            <a:extLst>
              <a:ext uri="{FF2B5EF4-FFF2-40B4-BE49-F238E27FC236}">
                <a16:creationId xmlns:a16="http://schemas.microsoft.com/office/drawing/2014/main" id="{6E8F0BD7-1D00-71A9-745C-7E51C79284E7}"/>
              </a:ext>
            </a:extLst>
          </p:cNvPr>
          <p:cNvSpPr txBox="1"/>
          <p:nvPr/>
        </p:nvSpPr>
        <p:spPr>
          <a:xfrm>
            <a:off x="5634349" y="5144565"/>
            <a:ext cx="3161596" cy="369332"/>
          </a:xfrm>
          <a:prstGeom prst="rect">
            <a:avLst/>
          </a:prstGeom>
          <a:solidFill>
            <a:schemeClr val="accent2">
              <a:lumMod val="75000"/>
            </a:schemeClr>
          </a:solidFill>
        </p:spPr>
        <p:txBody>
          <a:bodyPr wrap="square">
            <a:spAutoFit/>
          </a:bodyPr>
          <a:lstStyle/>
          <a:p>
            <a:pPr algn="ctr"/>
            <a:r>
              <a:rPr lang="en-US" b="1" dirty="0">
                <a:latin typeface="Ubuntu" panose="020B0504030602030204" pitchFamily="34" charset="0"/>
              </a:rPr>
              <a:t>Show &amp; tell</a:t>
            </a:r>
          </a:p>
        </p:txBody>
      </p:sp>
      <p:sp>
        <p:nvSpPr>
          <p:cNvPr id="27" name="TextBox 26">
            <a:extLst>
              <a:ext uri="{FF2B5EF4-FFF2-40B4-BE49-F238E27FC236}">
                <a16:creationId xmlns:a16="http://schemas.microsoft.com/office/drawing/2014/main" id="{B8E6F489-31C7-6FF2-5ADD-D63D5247920D}"/>
              </a:ext>
            </a:extLst>
          </p:cNvPr>
          <p:cNvSpPr txBox="1"/>
          <p:nvPr/>
        </p:nvSpPr>
        <p:spPr>
          <a:xfrm>
            <a:off x="5634349" y="3465031"/>
            <a:ext cx="3161596" cy="369332"/>
          </a:xfrm>
          <a:prstGeom prst="rect">
            <a:avLst/>
          </a:prstGeom>
          <a:solidFill>
            <a:schemeClr val="accent1">
              <a:lumMod val="60000"/>
              <a:lumOff val="40000"/>
            </a:schemeClr>
          </a:solidFill>
        </p:spPr>
        <p:txBody>
          <a:bodyPr wrap="square">
            <a:spAutoFit/>
          </a:bodyPr>
          <a:lstStyle/>
          <a:p>
            <a:pPr algn="ctr"/>
            <a:r>
              <a:rPr lang="en-US" b="1" dirty="0">
                <a:latin typeface="Ubuntu" panose="020B0504030602030204" pitchFamily="34" charset="0"/>
              </a:rPr>
              <a:t>Healthy can be affordable</a:t>
            </a:r>
          </a:p>
        </p:txBody>
      </p:sp>
      <p:sp>
        <p:nvSpPr>
          <p:cNvPr id="28" name="TextBox 27">
            <a:extLst>
              <a:ext uri="{FF2B5EF4-FFF2-40B4-BE49-F238E27FC236}">
                <a16:creationId xmlns:a16="http://schemas.microsoft.com/office/drawing/2014/main" id="{512C3EE8-A0E7-44F9-5333-B973A211716C}"/>
              </a:ext>
            </a:extLst>
          </p:cNvPr>
          <p:cNvSpPr txBox="1"/>
          <p:nvPr/>
        </p:nvSpPr>
        <p:spPr>
          <a:xfrm>
            <a:off x="5637634" y="1602155"/>
            <a:ext cx="3161596" cy="369332"/>
          </a:xfrm>
          <a:prstGeom prst="rect">
            <a:avLst/>
          </a:prstGeom>
          <a:solidFill>
            <a:schemeClr val="accent6">
              <a:lumMod val="75000"/>
            </a:schemeClr>
          </a:solidFill>
        </p:spPr>
        <p:txBody>
          <a:bodyPr wrap="square">
            <a:spAutoFit/>
          </a:bodyPr>
          <a:lstStyle/>
          <a:p>
            <a:pPr algn="ctr"/>
            <a:r>
              <a:rPr lang="en-US" b="1" dirty="0">
                <a:latin typeface="Ubuntu" panose="020B0504030602030204" pitchFamily="34" charset="0"/>
              </a:rPr>
              <a:t>Balance is key</a:t>
            </a:r>
          </a:p>
        </p:txBody>
      </p:sp>
    </p:spTree>
    <p:extLst>
      <p:ext uri="{BB962C8B-B14F-4D97-AF65-F5344CB8AC3E}">
        <p14:creationId xmlns:p14="http://schemas.microsoft.com/office/powerpoint/2010/main" val="932821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D0AD-B42F-5AB0-42CE-092FA3BBDA80}"/>
              </a:ext>
            </a:extLst>
          </p:cNvPr>
          <p:cNvSpPr>
            <a:spLocks noGrp="1"/>
          </p:cNvSpPr>
          <p:nvPr>
            <p:ph type="title"/>
          </p:nvPr>
        </p:nvSpPr>
        <p:spPr>
          <a:xfrm>
            <a:off x="474479" y="400165"/>
            <a:ext cx="7374121" cy="1021755"/>
          </a:xfrm>
        </p:spPr>
        <p:txBody>
          <a:bodyPr/>
          <a:lstStyle/>
          <a:p>
            <a:r>
              <a:rPr lang="en-US" sz="3200" dirty="0"/>
              <a:t>Healthy Eating Understanding MyPlate</a:t>
            </a:r>
          </a:p>
        </p:txBody>
      </p:sp>
      <p:sp>
        <p:nvSpPr>
          <p:cNvPr id="6" name="Content Placeholder 5">
            <a:extLst>
              <a:ext uri="{FF2B5EF4-FFF2-40B4-BE49-F238E27FC236}">
                <a16:creationId xmlns:a16="http://schemas.microsoft.com/office/drawing/2014/main" id="{B6395B14-1FCD-02BE-62FD-C4F59B523CEF}"/>
              </a:ext>
            </a:extLst>
          </p:cNvPr>
          <p:cNvSpPr>
            <a:spLocks noGrp="1"/>
          </p:cNvSpPr>
          <p:nvPr>
            <p:ph sz="half" idx="1"/>
          </p:nvPr>
        </p:nvSpPr>
        <p:spPr>
          <a:xfrm>
            <a:off x="474479" y="6018694"/>
            <a:ext cx="8195042" cy="439141"/>
          </a:xfrm>
        </p:spPr>
        <p:txBody>
          <a:bodyPr/>
          <a:lstStyle/>
          <a:p>
            <a:pPr algn="ctr"/>
            <a:r>
              <a:rPr lang="en-US" dirty="0"/>
              <a:t>MyPlate shows us how much of each food group we should eat</a:t>
            </a:r>
          </a:p>
        </p:txBody>
      </p:sp>
      <p:pic>
        <p:nvPicPr>
          <p:cNvPr id="7" name="Picture 6" descr="A picture containing text, screenshot, logo, circle&#10;&#10;Description automatically generated">
            <a:extLst>
              <a:ext uri="{FF2B5EF4-FFF2-40B4-BE49-F238E27FC236}">
                <a16:creationId xmlns:a16="http://schemas.microsoft.com/office/drawing/2014/main" id="{F554F48D-54DE-65B9-D11C-7B7F31DAA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282" y="1773643"/>
            <a:ext cx="5975436" cy="4245051"/>
          </a:xfrm>
          <a:prstGeom prst="rect">
            <a:avLst/>
          </a:prstGeom>
        </p:spPr>
      </p:pic>
    </p:spTree>
    <p:extLst>
      <p:ext uri="{BB962C8B-B14F-4D97-AF65-F5344CB8AC3E}">
        <p14:creationId xmlns:p14="http://schemas.microsoft.com/office/powerpoint/2010/main" val="296888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D0AD-B42F-5AB0-42CE-092FA3BBDA80}"/>
              </a:ext>
            </a:extLst>
          </p:cNvPr>
          <p:cNvSpPr>
            <a:spLocks noGrp="1"/>
          </p:cNvSpPr>
          <p:nvPr>
            <p:ph type="title"/>
          </p:nvPr>
        </p:nvSpPr>
        <p:spPr>
          <a:xfrm>
            <a:off x="340243" y="263135"/>
            <a:ext cx="7051823" cy="1046064"/>
          </a:xfrm>
        </p:spPr>
        <p:txBody>
          <a:bodyPr/>
          <a:lstStyle/>
          <a:p>
            <a:r>
              <a:rPr lang="en-US" dirty="0"/>
              <a:t>Small Group Activity</a:t>
            </a:r>
          </a:p>
        </p:txBody>
      </p:sp>
      <p:sp>
        <p:nvSpPr>
          <p:cNvPr id="3" name="Content Placeholder 2">
            <a:extLst>
              <a:ext uri="{FF2B5EF4-FFF2-40B4-BE49-F238E27FC236}">
                <a16:creationId xmlns:a16="http://schemas.microsoft.com/office/drawing/2014/main" id="{C734742E-AB00-55EE-32AC-296F853BB8B9}"/>
              </a:ext>
            </a:extLst>
          </p:cNvPr>
          <p:cNvSpPr>
            <a:spLocks noGrp="1"/>
          </p:cNvSpPr>
          <p:nvPr>
            <p:ph sz="half" idx="1"/>
          </p:nvPr>
        </p:nvSpPr>
        <p:spPr>
          <a:xfrm>
            <a:off x="340243" y="1890144"/>
            <a:ext cx="2917307" cy="4464844"/>
          </a:xfrm>
          <a:solidFill>
            <a:schemeClr val="accent6">
              <a:lumMod val="50000"/>
            </a:schemeClr>
          </a:solidFill>
        </p:spPr>
        <p:txBody>
          <a:bodyPr/>
          <a:lstStyle/>
          <a:p>
            <a:pPr marL="0" indent="0" algn="ctr" defTabSz="685800">
              <a:spcBef>
                <a:spcPts val="750"/>
              </a:spcBef>
              <a:buNone/>
            </a:pPr>
            <a:endParaRPr lang="en-US" sz="3200" dirty="0">
              <a:solidFill>
                <a:schemeClr val="bg1"/>
              </a:solidFill>
              <a:latin typeface="+mj-lt"/>
            </a:endParaRPr>
          </a:p>
          <a:p>
            <a:pPr marL="0" indent="0" algn="ctr" defTabSz="685800">
              <a:spcBef>
                <a:spcPts val="750"/>
              </a:spcBef>
              <a:buNone/>
            </a:pPr>
            <a:r>
              <a:rPr lang="en-US" sz="3200" dirty="0">
                <a:solidFill>
                  <a:schemeClr val="bg1"/>
                </a:solidFill>
                <a:latin typeface="+mj-lt"/>
              </a:rPr>
              <a:t>What is in my food?</a:t>
            </a:r>
          </a:p>
          <a:p>
            <a:pPr marL="0" indent="0" algn="ctr" defTabSz="685800">
              <a:spcBef>
                <a:spcPts val="750"/>
              </a:spcBef>
              <a:buNone/>
            </a:pPr>
            <a:endParaRPr lang="en-US" sz="3200" dirty="0">
              <a:solidFill>
                <a:schemeClr val="bg1"/>
              </a:solidFill>
              <a:latin typeface="+mj-lt"/>
            </a:endParaRPr>
          </a:p>
          <a:p>
            <a:pPr marL="0" indent="0" algn="ctr" defTabSz="685800">
              <a:spcBef>
                <a:spcPts val="750"/>
              </a:spcBef>
              <a:buNone/>
            </a:pPr>
            <a:r>
              <a:rPr lang="en-US" sz="3200" dirty="0">
                <a:solidFill>
                  <a:schemeClr val="bg1"/>
                </a:solidFill>
                <a:latin typeface="+mj-lt"/>
              </a:rPr>
              <a:t>The food benefits game</a:t>
            </a:r>
          </a:p>
          <a:p>
            <a:endParaRPr lang="en-US" sz="3200" dirty="0">
              <a:solidFill>
                <a:schemeClr val="bg1"/>
              </a:solidFill>
              <a:latin typeface="+mj-lt"/>
            </a:endParaRPr>
          </a:p>
        </p:txBody>
      </p:sp>
      <p:sp>
        <p:nvSpPr>
          <p:cNvPr id="4" name="Content Placeholder 3">
            <a:extLst>
              <a:ext uri="{FF2B5EF4-FFF2-40B4-BE49-F238E27FC236}">
                <a16:creationId xmlns:a16="http://schemas.microsoft.com/office/drawing/2014/main" id="{116DA659-60E1-54FE-A570-DA8ED5A06C1B}"/>
              </a:ext>
            </a:extLst>
          </p:cNvPr>
          <p:cNvSpPr>
            <a:spLocks noGrp="1"/>
          </p:cNvSpPr>
          <p:nvPr>
            <p:ph sz="half" idx="2"/>
          </p:nvPr>
        </p:nvSpPr>
        <p:spPr>
          <a:xfrm>
            <a:off x="3866154" y="2636666"/>
            <a:ext cx="4591050" cy="2971800"/>
          </a:xfrm>
        </p:spPr>
        <p:txBody>
          <a:bodyPr/>
          <a:lstStyle/>
          <a:p>
            <a:pPr marL="0" indent="0" algn="ctr" defTabSz="685800">
              <a:spcBef>
                <a:spcPts val="1200"/>
              </a:spcBef>
              <a:spcAft>
                <a:spcPts val="1200"/>
              </a:spcAft>
            </a:pPr>
            <a:endParaRPr lang="en-US" sz="3200" dirty="0">
              <a:solidFill>
                <a:prstClr val="black"/>
              </a:solidFill>
            </a:endParaRPr>
          </a:p>
          <a:p>
            <a:pPr marL="0" indent="0" algn="ctr" defTabSz="685800">
              <a:spcBef>
                <a:spcPts val="1200"/>
              </a:spcBef>
              <a:spcAft>
                <a:spcPts val="1200"/>
              </a:spcAft>
            </a:pPr>
            <a:r>
              <a:rPr lang="en-US" sz="3200" dirty="0">
                <a:solidFill>
                  <a:prstClr val="black"/>
                </a:solidFill>
              </a:rPr>
              <a:t>Can you guess the benefits of your favorite foods?</a:t>
            </a:r>
            <a:endParaRPr lang="en-US" sz="3200" b="1" dirty="0">
              <a:highlight>
                <a:srgbClr val="FFFF00"/>
              </a:highlight>
            </a:endParaRPr>
          </a:p>
        </p:txBody>
      </p:sp>
    </p:spTree>
    <p:extLst>
      <p:ext uri="{BB962C8B-B14F-4D97-AF65-F5344CB8AC3E}">
        <p14:creationId xmlns:p14="http://schemas.microsoft.com/office/powerpoint/2010/main" val="126431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OI_Color_SingleLine.eps">
            <a:extLst>
              <a:ext uri="{FF2B5EF4-FFF2-40B4-BE49-F238E27FC236}">
                <a16:creationId xmlns:a16="http://schemas.microsoft.com/office/drawing/2014/main" id="{46BF01F6-B527-1744-CDA8-CB9AB900078B}"/>
              </a:ext>
            </a:extLst>
          </p:cNvPr>
          <p:cNvPicPr>
            <a:picLocks noChangeAspect="1"/>
          </p:cNvPicPr>
          <p:nvPr/>
        </p:nvPicPr>
        <p:blipFill rotWithShape="1">
          <a:blip r:embed="rId3">
            <a:lum/>
            <a:alphaModFix/>
          </a:blip>
          <a:srcRect l="73132" t="5474" r="2341" b="8130"/>
          <a:stretch/>
        </p:blipFill>
        <p:spPr>
          <a:xfrm>
            <a:off x="7951512" y="317000"/>
            <a:ext cx="923983" cy="884243"/>
          </a:xfrm>
          <a:prstGeom prst="rect">
            <a:avLst/>
          </a:prstGeom>
          <a:noFill/>
          <a:ln>
            <a:noFill/>
          </a:ln>
        </p:spPr>
      </p:pic>
      <p:pic>
        <p:nvPicPr>
          <p:cNvPr id="12" name="Content Placeholder 6" descr="A group of berries on a white background&#10;&#10;Description automatically generated">
            <a:extLst>
              <a:ext uri="{FF2B5EF4-FFF2-40B4-BE49-F238E27FC236}">
                <a16:creationId xmlns:a16="http://schemas.microsoft.com/office/drawing/2014/main" id="{1EE1B871-0170-717D-079D-C573A1BA176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6954" y="1562205"/>
            <a:ext cx="7859898" cy="5226831"/>
          </a:xfrm>
          <a:prstGeom prst="rect">
            <a:avLst/>
          </a:prstGeom>
        </p:spPr>
      </p:pic>
      <p:sp>
        <p:nvSpPr>
          <p:cNvPr id="10" name="Title 3">
            <a:extLst>
              <a:ext uri="{FF2B5EF4-FFF2-40B4-BE49-F238E27FC236}">
                <a16:creationId xmlns:a16="http://schemas.microsoft.com/office/drawing/2014/main" id="{8007F4AE-4A60-4C55-781E-F4DC133D197F}"/>
              </a:ext>
            </a:extLst>
          </p:cNvPr>
          <p:cNvSpPr txBox="1">
            <a:spLocks/>
          </p:cNvSpPr>
          <p:nvPr/>
        </p:nvSpPr>
        <p:spPr bwMode="auto">
          <a:xfrm>
            <a:off x="507148" y="432393"/>
            <a:ext cx="2360295" cy="2249987"/>
          </a:xfrm>
          <a:prstGeom prst="ellipse">
            <a:avLst/>
          </a:prstGeom>
          <a:solidFill>
            <a:schemeClr val="tx1">
              <a:lumMod val="85000"/>
              <a:lumOff val="15000"/>
            </a:schemeClr>
          </a:solidFill>
          <a:ln w="174625" cmpd="thinThick">
            <a:solidFill>
              <a:schemeClr val="tx1">
                <a:lumMod val="85000"/>
                <a:lumOff val="15000"/>
              </a:schemeClr>
            </a:solidFil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rtlCol="0" anchor="ctr" anchorCtr="0" compatLnSpc="1">
            <a:prstTxWarp prst="textNoShape">
              <a:avLst/>
            </a:prstTxWarp>
            <a:normAutofit fontScale="92500" lnSpcReduction="20000"/>
          </a:bodyPr>
          <a:lst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a:lstStyle>
          <a:p>
            <a:pPr algn="ctr" defTabSz="914400">
              <a:lnSpc>
                <a:spcPct val="120000"/>
              </a:lnSpc>
            </a:pPr>
            <a:r>
              <a:rPr lang="en-US" sz="2600" kern="1200" dirty="0">
                <a:solidFill>
                  <a:schemeClr val="bg1"/>
                </a:solidFill>
                <a:latin typeface="+mn-lt"/>
              </a:rPr>
              <a:t>The Food Benefits Game: Picture </a:t>
            </a:r>
            <a:r>
              <a:rPr lang="en-US" sz="2600" dirty="0">
                <a:solidFill>
                  <a:schemeClr val="bg1"/>
                </a:solidFill>
                <a:latin typeface="+mn-lt"/>
              </a:rPr>
              <a:t>1</a:t>
            </a:r>
            <a:endParaRPr lang="en-US" sz="2600" kern="1200" dirty="0">
              <a:solidFill>
                <a:schemeClr val="bg1"/>
              </a:solidFill>
              <a:latin typeface="+mn-lt"/>
            </a:endParaRPr>
          </a:p>
        </p:txBody>
      </p:sp>
    </p:spTree>
    <p:extLst>
      <p:ext uri="{BB962C8B-B14F-4D97-AF65-F5344CB8AC3E}">
        <p14:creationId xmlns:p14="http://schemas.microsoft.com/office/powerpoint/2010/main" val="29209009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E80A42695F9744A17190A86DEBE06D" ma:contentTypeVersion="4" ma:contentTypeDescription="Create a new document." ma:contentTypeScope="" ma:versionID="cc904275567a3b67553eceaad1545f4d">
  <xsd:schema xmlns:xsd="http://www.w3.org/2001/XMLSchema" xmlns:xs="http://www.w3.org/2001/XMLSchema" xmlns:p="http://schemas.microsoft.com/office/2006/metadata/properties" xmlns:ns2="c087de39-e5d1-4a31-bb1d-d32123d72513" targetNamespace="http://schemas.microsoft.com/office/2006/metadata/properties" ma:root="true" ma:fieldsID="d5793e838bf9599b51def447677d1468" ns2:_="">
    <xsd:import namespace="c087de39-e5d1-4a31-bb1d-d32123d725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87de39-e5d1-4a31-bb1d-d32123d725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0EE0B1-8DBF-4BFA-B038-FD867C1CB26A}">
  <ds:schemaRefs>
    <ds:schemaRef ds:uri="http://schemas.microsoft.com/sharepoint/v3/contenttype/forms"/>
  </ds:schemaRefs>
</ds:datastoreItem>
</file>

<file path=customXml/itemProps2.xml><?xml version="1.0" encoding="utf-8"?>
<ds:datastoreItem xmlns:ds="http://schemas.openxmlformats.org/officeDocument/2006/customXml" ds:itemID="{4934C2E3-0E66-4884-A2E7-35C27A8D21D9}">
  <ds:schemaRefs>
    <ds:schemaRef ds:uri="c087de39-e5d1-4a31-bb1d-d32123d725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B0DD378-CC81-40C3-BBBE-DB78366786D8}">
  <ds:schemaRefs>
    <ds:schemaRef ds:uri="http://schemas.microsoft.com/office/infopath/2007/PartnerControls"/>
    <ds:schemaRef ds:uri="http://schemas.microsoft.com/office/2006/documentManagement/types"/>
    <ds:schemaRef ds:uri="c087de39-e5d1-4a31-bb1d-d32123d72513"/>
    <ds:schemaRef ds:uri="http://www.w3.org/XML/1998/namespace"/>
    <ds:schemaRef ds:uri="http://purl.org/dc/elements/1.1/"/>
    <ds:schemaRef ds:uri="http://purl.org/dc/dcmityp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6719</TotalTime>
  <Words>4138</Words>
  <Application>Microsoft Office PowerPoint</Application>
  <PresentationFormat>On-screen Show (4:3)</PresentationFormat>
  <Paragraphs>514</Paragraphs>
  <Slides>25</Slides>
  <Notes>25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25</vt:i4>
      </vt:variant>
    </vt:vector>
  </HeadingPairs>
  <TitlesOfParts>
    <vt:vector size="38" baseType="lpstr">
      <vt:lpstr>Arial</vt:lpstr>
      <vt:lpstr>Calibri</vt:lpstr>
      <vt:lpstr>Calibri Light</vt:lpstr>
      <vt:lpstr>Gill Sans</vt:lpstr>
      <vt:lpstr>Helvetica Neue</vt:lpstr>
      <vt:lpstr>Roboto</vt:lpstr>
      <vt:lpstr>Segoe UI</vt:lpstr>
      <vt:lpstr>Ubuntu</vt:lpstr>
      <vt:lpstr>Ubuntu Light</vt:lpstr>
      <vt:lpstr>Wingdings</vt:lpstr>
      <vt:lpstr>SO_AP_Presentation</vt:lpstr>
      <vt:lpstr>Body White copy</vt:lpstr>
      <vt:lpstr>Office Theme</vt:lpstr>
      <vt:lpstr>Family Health Forum</vt:lpstr>
      <vt:lpstr>Introductions</vt:lpstr>
      <vt:lpstr>Overview of the Forum</vt:lpstr>
      <vt:lpstr>PowerPoint Presentation</vt:lpstr>
      <vt:lpstr>PowerPoint Presentation</vt:lpstr>
      <vt:lpstr>Healthy Eating Quick Tips</vt:lpstr>
      <vt:lpstr>Healthy Eating Understanding MyPlate</vt:lpstr>
      <vt:lpstr>Small Group Activity</vt:lpstr>
      <vt:lpstr>PowerPoint Presentation</vt:lpstr>
      <vt:lpstr>PowerPoint Presentation</vt:lpstr>
      <vt:lpstr>PowerPoint Presentation</vt:lpstr>
      <vt:lpstr>Recommendations for Healthy Eating</vt:lpstr>
      <vt:lpstr>Small Group Activity: Build a Plate</vt:lpstr>
      <vt:lpstr>Small Group Activity</vt:lpstr>
      <vt:lpstr>Finding the Balance</vt:lpstr>
      <vt:lpstr>Small Group Activity</vt:lpstr>
      <vt:lpstr>Low-cost Ways of Eating Healthy</vt:lpstr>
      <vt:lpstr>Managing Food Preferences</vt:lpstr>
      <vt:lpstr>Creating Time for Making Healthy Meals</vt:lpstr>
      <vt:lpstr>Other Easy Wins</vt:lpstr>
      <vt:lpstr>PowerPoint Presentation</vt:lpstr>
      <vt:lpstr>Individual Reflection</vt:lpstr>
      <vt:lpstr>Healthy Eating Quick Tips</vt:lpstr>
      <vt:lpstr>Questions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 &amp; Melinda Gates Foundation Project  Supporting Early Childhood Development and Maternal/Family Health</dc:title>
  <dc:creator>Rebecca Ralston</dc:creator>
  <cp:lastModifiedBy>Alice Tenjiwe Kabwe</cp:lastModifiedBy>
  <cp:revision>79</cp:revision>
  <dcterms:created xsi:type="dcterms:W3CDTF">2020-12-17T17:03:20Z</dcterms:created>
  <dcterms:modified xsi:type="dcterms:W3CDTF">2023-07-30T15:43:15Z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0x01010085E80A42695F9744A17190A86DEBE06D</vt:lpwstr>
  </property>
</Properties>
</file>