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65" r:id="rId2"/>
    <p:sldId id="274" r:id="rId3"/>
    <p:sldId id="257" r:id="rId4"/>
    <p:sldId id="275" r:id="rId5"/>
    <p:sldId id="270" r:id="rId6"/>
    <p:sldId id="269" r:id="rId7"/>
    <p:sldId id="271" r:id="rId8"/>
    <p:sldId id="277" r:id="rId9"/>
    <p:sldId id="258" r:id="rId10"/>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D"/>
    <a:srgbClr val="F7941E"/>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39" d="100"/>
          <a:sy n="39" d="100"/>
        </p:scale>
        <p:origin x="2228"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57817-8709-6347-939A-7A6AF650D50F}" type="datetimeFigureOut">
              <a:rPr lang="en-US" smtClean="0"/>
              <a:t>9/18/2025</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518CD-AB1B-BD42-B8A6-49C2020F0889}" type="slidenum">
              <a:rPr lang="en-US" smtClean="0"/>
              <a:t>‹#›</a:t>
            </a:fld>
            <a:endParaRPr lang="en-US"/>
          </a:p>
        </p:txBody>
      </p:sp>
    </p:spTree>
    <p:extLst>
      <p:ext uri="{BB962C8B-B14F-4D97-AF65-F5344CB8AC3E}">
        <p14:creationId xmlns:p14="http://schemas.microsoft.com/office/powerpoint/2010/main" val="4997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518CD-AB1B-BD42-B8A6-49C2020F0889}" type="slidenum">
              <a:rPr lang="en-US" smtClean="0"/>
              <a:t>3</a:t>
            </a:fld>
            <a:endParaRPr lang="en-US"/>
          </a:p>
        </p:txBody>
      </p:sp>
    </p:spTree>
    <p:extLst>
      <p:ext uri="{BB962C8B-B14F-4D97-AF65-F5344CB8AC3E}">
        <p14:creationId xmlns:p14="http://schemas.microsoft.com/office/powerpoint/2010/main" val="381315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B5E81-6115-2F47-9DB5-86E097D1E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441C1-837A-BA02-F12F-788F3C51A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A7D41-E074-F377-3B0E-C60C34F866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7DF42B-6E0A-AF11-7A21-54A17669D9A8}"/>
              </a:ext>
            </a:extLst>
          </p:cNvPr>
          <p:cNvSpPr>
            <a:spLocks noGrp="1"/>
          </p:cNvSpPr>
          <p:nvPr>
            <p:ph type="sldNum" sz="quarter" idx="5"/>
          </p:nvPr>
        </p:nvSpPr>
        <p:spPr/>
        <p:txBody>
          <a:bodyPr/>
          <a:lstStyle/>
          <a:p>
            <a:fld id="{748518CD-AB1B-BD42-B8A6-49C2020F0889}" type="slidenum">
              <a:rPr lang="en-US" smtClean="0"/>
              <a:t>4</a:t>
            </a:fld>
            <a:endParaRPr lang="en-US"/>
          </a:p>
        </p:txBody>
      </p:sp>
    </p:spTree>
    <p:extLst>
      <p:ext uri="{BB962C8B-B14F-4D97-AF65-F5344CB8AC3E}">
        <p14:creationId xmlns:p14="http://schemas.microsoft.com/office/powerpoint/2010/main" val="3407599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8" name="Picture 7" descr="A black and orange rectangle&#10;&#10;AI-generated content may be incorrect.">
            <a:extLst>
              <a:ext uri="{FF2B5EF4-FFF2-40B4-BE49-F238E27FC236}">
                <a16:creationId xmlns:a16="http://schemas.microsoft.com/office/drawing/2014/main" id="{BB23EEC9-EA08-4D08-810D-D73D9F366169}"/>
              </a:ext>
            </a:extLst>
          </p:cNvPr>
          <p:cNvPicPr>
            <a:picLocks noChangeAspect="1"/>
          </p:cNvPicPr>
          <p:nvPr userDrawn="1"/>
        </p:nvPicPr>
        <p:blipFill>
          <a:blip r:embed="rId2"/>
          <a:srcRect l="24227" r="2979"/>
          <a:stretch>
            <a:fillRect/>
          </a:stretch>
        </p:blipFill>
        <p:spPr>
          <a:xfrm rot="16200000">
            <a:off x="-1143000" y="1143000"/>
            <a:ext cx="10058400" cy="7772400"/>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104430-C2D9-9581-C2BE-BF9BAB3F0B5A}"/>
              </a:ext>
            </a:extLst>
          </p:cNvPr>
          <p:cNvPicPr>
            <a:picLocks noChangeAspect="1"/>
          </p:cNvPicPr>
          <p:nvPr userDrawn="1"/>
        </p:nvPicPr>
        <p:blipFill>
          <a:blip r:embed="rId2"/>
          <a:stretch>
            <a:fillRect/>
          </a:stretch>
        </p:blipFill>
        <p:spPr>
          <a:xfrm rot="16200000">
            <a:off x="2577255" y="-2271881"/>
            <a:ext cx="1179057" cy="6333565"/>
          </a:xfrm>
          <a:prstGeom prst="rect">
            <a:avLst/>
          </a:prstGeom>
        </p:spPr>
      </p:pic>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80841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descr="A black and orange rectangle&#10;&#10;AI-generated content may be incorrect.">
            <a:extLst>
              <a:ext uri="{FF2B5EF4-FFF2-40B4-BE49-F238E27FC236}">
                <a16:creationId xmlns:a16="http://schemas.microsoft.com/office/drawing/2014/main" id="{9BD00223-B2C7-DD01-A61B-625540F8FD49}"/>
              </a:ext>
            </a:extLst>
          </p:cNvPr>
          <p:cNvPicPr>
            <a:picLocks noChangeAspect="1"/>
          </p:cNvPicPr>
          <p:nvPr userDrawn="1"/>
        </p:nvPicPr>
        <p:blipFill>
          <a:blip r:embed="rId2"/>
          <a:srcRect l="24227" r="2979"/>
          <a:stretch>
            <a:fillRect/>
          </a:stretch>
        </p:blipFill>
        <p:spPr>
          <a:xfrm rot="16200000" flipH="1">
            <a:off x="-1143000" y="1143000"/>
            <a:ext cx="10058400" cy="7772400"/>
          </a:xfrm>
          <a:prstGeom prst="rect">
            <a:avLst/>
          </a:prstGeom>
        </p:spPr>
      </p:pic>
      <p:pic>
        <p:nvPicPr>
          <p:cNvPr id="8" name="Picture 7">
            <a:extLst>
              <a:ext uri="{FF2B5EF4-FFF2-40B4-BE49-F238E27FC236}">
                <a16:creationId xmlns:a16="http://schemas.microsoft.com/office/drawing/2014/main" id="{66612689-789F-9B2C-B1DC-3C048C1F520A}"/>
              </a:ext>
            </a:extLst>
          </p:cNvPr>
          <p:cNvPicPr>
            <a:picLocks noChangeAspect="1"/>
          </p:cNvPicPr>
          <p:nvPr userDrawn="1"/>
        </p:nvPicPr>
        <p:blipFill>
          <a:blip r:embed="rId3"/>
          <a:stretch>
            <a:fillRect/>
          </a:stretch>
        </p:blipFill>
        <p:spPr>
          <a:xfrm rot="16200000">
            <a:off x="2577255" y="-2271881"/>
            <a:ext cx="1179057" cy="6333565"/>
          </a:xfrm>
          <a:prstGeom prst="rect">
            <a:avLst/>
          </a:prstGeom>
        </p:spPr>
      </p:pic>
    </p:spTree>
    <p:extLst>
      <p:ext uri="{BB962C8B-B14F-4D97-AF65-F5344CB8AC3E}">
        <p14:creationId xmlns:p14="http://schemas.microsoft.com/office/powerpoint/2010/main" val="34375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descr="A person and person holding a can&#10;&#10;AI-generated content may be incorrect.">
            <a:extLst>
              <a:ext uri="{FF2B5EF4-FFF2-40B4-BE49-F238E27FC236}">
                <a16:creationId xmlns:a16="http://schemas.microsoft.com/office/drawing/2014/main" id="{81B14D16-3FA4-9A1F-D0B9-C227AA179AE6}"/>
              </a:ext>
            </a:extLst>
          </p:cNvPr>
          <p:cNvPicPr>
            <a:picLocks noChangeAspect="1"/>
          </p:cNvPicPr>
          <p:nvPr userDrawn="1"/>
        </p:nvPicPr>
        <p:blipFill>
          <a:blip r:embed="rId2"/>
          <a:stretch>
            <a:fillRect/>
          </a:stretch>
        </p:blipFill>
        <p:spPr>
          <a:xfrm>
            <a:off x="0" y="0"/>
            <a:ext cx="7772400" cy="10058400"/>
          </a:xfrm>
          <a:prstGeom prst="rect">
            <a:avLst/>
          </a:prstGeom>
        </p:spPr>
      </p:pic>
      <p:pic>
        <p:nvPicPr>
          <p:cNvPr id="8" name="Picture 7">
            <a:extLst>
              <a:ext uri="{FF2B5EF4-FFF2-40B4-BE49-F238E27FC236}">
                <a16:creationId xmlns:a16="http://schemas.microsoft.com/office/drawing/2014/main" id="{FF49416F-37F8-B148-C0D2-0E58CAC4DF77}"/>
              </a:ext>
            </a:extLst>
          </p:cNvPr>
          <p:cNvPicPr>
            <a:picLocks noChangeAspect="1"/>
          </p:cNvPicPr>
          <p:nvPr userDrawn="1"/>
        </p:nvPicPr>
        <p:blipFill>
          <a:blip r:embed="rId3"/>
          <a:srcRect b="6664"/>
          <a:stretch>
            <a:fillRect/>
          </a:stretch>
        </p:blipFill>
        <p:spPr>
          <a:xfrm rot="16200000">
            <a:off x="3857860" y="-1499670"/>
            <a:ext cx="1917567" cy="5911514"/>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9/18/2025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tm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6" Type="http://schemas.openxmlformats.org/officeDocument/2006/relationships/image" Target="../media/image39.png"/><Relationship Id="rId21" Type="http://schemas.openxmlformats.org/officeDocument/2006/relationships/image" Target="../media/image34.png"/><Relationship Id="rId42" Type="http://schemas.openxmlformats.org/officeDocument/2006/relationships/image" Target="../media/image55.png"/><Relationship Id="rId47" Type="http://schemas.openxmlformats.org/officeDocument/2006/relationships/image" Target="../media/image60.png"/><Relationship Id="rId63" Type="http://schemas.openxmlformats.org/officeDocument/2006/relationships/image" Target="../media/image76.png"/><Relationship Id="rId68" Type="http://schemas.openxmlformats.org/officeDocument/2006/relationships/image" Target="../media/image81.png"/><Relationship Id="rId2" Type="http://schemas.openxmlformats.org/officeDocument/2006/relationships/image" Target="../media/image15.png"/><Relationship Id="rId16" Type="http://schemas.openxmlformats.org/officeDocument/2006/relationships/image" Target="../media/image29.png"/><Relationship Id="rId29" Type="http://schemas.openxmlformats.org/officeDocument/2006/relationships/image" Target="../media/image42.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45" Type="http://schemas.openxmlformats.org/officeDocument/2006/relationships/image" Target="../media/image58.png"/><Relationship Id="rId53" Type="http://schemas.openxmlformats.org/officeDocument/2006/relationships/image" Target="../media/image66.png"/><Relationship Id="rId58" Type="http://schemas.openxmlformats.org/officeDocument/2006/relationships/image" Target="../media/image71.png"/><Relationship Id="rId66" Type="http://schemas.openxmlformats.org/officeDocument/2006/relationships/image" Target="../media/image79.png"/><Relationship Id="rId74" Type="http://schemas.openxmlformats.org/officeDocument/2006/relationships/image" Target="../media/image87.png"/><Relationship Id="rId5" Type="http://schemas.openxmlformats.org/officeDocument/2006/relationships/image" Target="../media/image18.png"/><Relationship Id="rId61" Type="http://schemas.openxmlformats.org/officeDocument/2006/relationships/image" Target="../media/image74.png"/><Relationship Id="rId19" Type="http://schemas.openxmlformats.org/officeDocument/2006/relationships/image" Target="../media/image3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56.emf"/><Relationship Id="rId48" Type="http://schemas.openxmlformats.org/officeDocument/2006/relationships/image" Target="../media/image61.png"/><Relationship Id="rId56" Type="http://schemas.openxmlformats.org/officeDocument/2006/relationships/image" Target="../media/image69.png"/><Relationship Id="rId64" Type="http://schemas.openxmlformats.org/officeDocument/2006/relationships/image" Target="../media/image77.png"/><Relationship Id="rId69" Type="http://schemas.openxmlformats.org/officeDocument/2006/relationships/image" Target="../media/image82.png"/><Relationship Id="rId8" Type="http://schemas.openxmlformats.org/officeDocument/2006/relationships/image" Target="../media/image21.png"/><Relationship Id="rId51" Type="http://schemas.openxmlformats.org/officeDocument/2006/relationships/image" Target="../media/image64.png"/><Relationship Id="rId72" Type="http://schemas.openxmlformats.org/officeDocument/2006/relationships/image" Target="../media/image85.png"/><Relationship Id="rId3"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 Id="rId46" Type="http://schemas.openxmlformats.org/officeDocument/2006/relationships/image" Target="../media/image59.png"/><Relationship Id="rId59" Type="http://schemas.openxmlformats.org/officeDocument/2006/relationships/image" Target="../media/image72.png"/><Relationship Id="rId67" Type="http://schemas.openxmlformats.org/officeDocument/2006/relationships/image" Target="../media/image80.png"/><Relationship Id="rId20" Type="http://schemas.openxmlformats.org/officeDocument/2006/relationships/image" Target="../media/image33.png"/><Relationship Id="rId41" Type="http://schemas.openxmlformats.org/officeDocument/2006/relationships/image" Target="../media/image54.png"/><Relationship Id="rId54" Type="http://schemas.openxmlformats.org/officeDocument/2006/relationships/image" Target="../media/image67.png"/><Relationship Id="rId62" Type="http://schemas.openxmlformats.org/officeDocument/2006/relationships/image" Target="../media/image75.png"/><Relationship Id="rId70" Type="http://schemas.openxmlformats.org/officeDocument/2006/relationships/image" Target="../media/image83.png"/><Relationship Id="rId1" Type="http://schemas.openxmlformats.org/officeDocument/2006/relationships/slideLayout" Target="../slideLayouts/slideLayout10.xml"/><Relationship Id="rId6"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49.png"/><Relationship Id="rId49" Type="http://schemas.openxmlformats.org/officeDocument/2006/relationships/image" Target="../media/image62.png"/><Relationship Id="rId57" Type="http://schemas.openxmlformats.org/officeDocument/2006/relationships/image" Target="../media/image70.png"/><Relationship Id="rId10" Type="http://schemas.openxmlformats.org/officeDocument/2006/relationships/image" Target="../media/image23.png"/><Relationship Id="rId31" Type="http://schemas.openxmlformats.org/officeDocument/2006/relationships/image" Target="../media/image44.png"/><Relationship Id="rId44" Type="http://schemas.openxmlformats.org/officeDocument/2006/relationships/image" Target="../media/image57.emf"/><Relationship Id="rId52" Type="http://schemas.openxmlformats.org/officeDocument/2006/relationships/image" Target="../media/image65.png"/><Relationship Id="rId60" Type="http://schemas.openxmlformats.org/officeDocument/2006/relationships/image" Target="../media/image73.png"/><Relationship Id="rId65" Type="http://schemas.openxmlformats.org/officeDocument/2006/relationships/image" Target="../media/image78.png"/><Relationship Id="rId73" Type="http://schemas.openxmlformats.org/officeDocument/2006/relationships/image" Target="../media/image86.png"/><Relationship Id="rId4" Type="http://schemas.openxmlformats.org/officeDocument/2006/relationships/image" Target="../media/image17.png"/><Relationship Id="rId9"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1.png"/><Relationship Id="rId39" Type="http://schemas.openxmlformats.org/officeDocument/2006/relationships/image" Target="../media/image52.png"/><Relationship Id="rId34" Type="http://schemas.openxmlformats.org/officeDocument/2006/relationships/image" Target="../media/image47.png"/><Relationship Id="rId50" Type="http://schemas.openxmlformats.org/officeDocument/2006/relationships/image" Target="../media/image63.png"/><Relationship Id="rId55" Type="http://schemas.openxmlformats.org/officeDocument/2006/relationships/image" Target="../media/image68.png"/><Relationship Id="rId7" Type="http://schemas.openxmlformats.org/officeDocument/2006/relationships/image" Target="../media/image20.png"/><Relationship Id="rId71"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27595A-DAB6-E922-5A6B-7659226931ED}"/>
              </a:ext>
            </a:extLst>
          </p:cNvPr>
          <p:cNvSpPr txBox="1"/>
          <p:nvPr/>
        </p:nvSpPr>
        <p:spPr>
          <a:xfrm>
            <a:off x="2057401" y="522973"/>
            <a:ext cx="5343524" cy="1446550"/>
          </a:xfrm>
          <a:prstGeom prst="rect">
            <a:avLst/>
          </a:prstGeom>
          <a:noFill/>
        </p:spPr>
        <p:txBody>
          <a:bodyPr wrap="square" rtlCol="0">
            <a:spAutoFit/>
          </a:bodyPr>
          <a:lstStyle/>
          <a:p>
            <a:r>
              <a:rPr lang="en-US" sz="4400" dirty="0">
                <a:solidFill>
                  <a:schemeClr val="bg1"/>
                </a:solidFill>
                <a:latin typeface="Ubuntu" panose="020B0504030602030204" pitchFamily="34" charset="0"/>
              </a:rPr>
              <a:t>Healthy Eating </a:t>
            </a:r>
            <a:br>
              <a:rPr lang="en-US" sz="4400" dirty="0">
                <a:solidFill>
                  <a:schemeClr val="bg1"/>
                </a:solidFill>
                <a:latin typeface="Ubuntu" panose="020B0504030602030204" pitchFamily="34" charset="0"/>
              </a:rPr>
            </a:br>
            <a:r>
              <a:rPr lang="en-US" sz="4400" dirty="0">
                <a:solidFill>
                  <a:schemeClr val="bg1"/>
                </a:solidFill>
                <a:latin typeface="Ubuntu" panose="020B0504030602030204" pitchFamily="34" charset="0"/>
              </a:rPr>
              <a:t>for the Family</a:t>
            </a:r>
          </a:p>
        </p:txBody>
      </p:sp>
      <p:sp>
        <p:nvSpPr>
          <p:cNvPr id="5" name="TextBox 4">
            <a:extLst>
              <a:ext uri="{FF2B5EF4-FFF2-40B4-BE49-F238E27FC236}">
                <a16:creationId xmlns:a16="http://schemas.microsoft.com/office/drawing/2014/main" id="{B656851B-FE6F-AD39-7B8F-1E1CE6E3DD60}"/>
              </a:ext>
            </a:extLst>
          </p:cNvPr>
          <p:cNvSpPr txBox="1"/>
          <p:nvPr/>
        </p:nvSpPr>
        <p:spPr>
          <a:xfrm>
            <a:off x="2057401" y="1836250"/>
            <a:ext cx="5343524" cy="523220"/>
          </a:xfrm>
          <a:prstGeom prst="rect">
            <a:avLst/>
          </a:prstGeom>
          <a:noFill/>
        </p:spPr>
        <p:txBody>
          <a:bodyPr wrap="square" rtlCol="0">
            <a:spAutoFit/>
          </a:bodyPr>
          <a:lstStyle/>
          <a:p>
            <a:r>
              <a:rPr lang="en-US" sz="2800" dirty="0">
                <a:solidFill>
                  <a:schemeClr val="bg1"/>
                </a:solidFill>
                <a:latin typeface="Ubuntu" panose="020B0504030602030204" pitchFamily="34" charset="0"/>
              </a:rPr>
              <a:t>Topic Guide</a:t>
            </a:r>
          </a:p>
        </p:txBody>
      </p:sp>
      <p:pic>
        <p:nvPicPr>
          <p:cNvPr id="2" name="Picture 1" descr="A logo of a person with arrows&#10;&#10;AI-generated content may be incorrect.">
            <a:extLst>
              <a:ext uri="{FF2B5EF4-FFF2-40B4-BE49-F238E27FC236}">
                <a16:creationId xmlns:a16="http://schemas.microsoft.com/office/drawing/2014/main" id="{447714E6-D486-4255-E900-CF4FBE4FAC01}"/>
              </a:ext>
            </a:extLst>
          </p:cNvPr>
          <p:cNvPicPr>
            <a:picLocks noChangeAspect="1"/>
          </p:cNvPicPr>
          <p:nvPr/>
        </p:nvPicPr>
        <p:blipFill>
          <a:blip r:embed="rId2"/>
          <a:stretch>
            <a:fillRect/>
          </a:stretch>
        </p:blipFill>
        <p:spPr>
          <a:xfrm>
            <a:off x="274411" y="9010211"/>
            <a:ext cx="1962603" cy="859751"/>
          </a:xfrm>
          <a:prstGeom prst="rect">
            <a:avLst/>
          </a:prstGeom>
        </p:spPr>
      </p:pic>
    </p:spTree>
    <p:extLst>
      <p:ext uri="{BB962C8B-B14F-4D97-AF65-F5344CB8AC3E}">
        <p14:creationId xmlns:p14="http://schemas.microsoft.com/office/powerpoint/2010/main" val="1594657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FE86C-B4D7-124F-EACF-618DE33B5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BBF4A-F894-DA28-4058-4B1A4CC581AD}"/>
              </a:ext>
            </a:extLst>
          </p:cNvPr>
          <p:cNvSpPr>
            <a:spLocks noGrp="1"/>
          </p:cNvSpPr>
          <p:nvPr>
            <p:ph type="ctrTitle"/>
          </p:nvPr>
        </p:nvSpPr>
        <p:spPr>
          <a:xfrm>
            <a:off x="371910" y="1898420"/>
            <a:ext cx="6606540" cy="686782"/>
          </a:xfrm>
        </p:spPr>
        <p:txBody>
          <a:bodyPr>
            <a:normAutofit/>
          </a:bodyPr>
          <a:lstStyle/>
          <a:p>
            <a:pPr algn="l"/>
            <a:r>
              <a:rPr lang="en-US" sz="2800" dirty="0">
                <a:latin typeface="Ubuntu" panose="020B0504030602030204" pitchFamily="34" charset="0"/>
              </a:rPr>
              <a:t>Learning Objectives</a:t>
            </a:r>
          </a:p>
        </p:txBody>
      </p:sp>
      <p:sp>
        <p:nvSpPr>
          <p:cNvPr id="3" name="Subtitle 2">
            <a:extLst>
              <a:ext uri="{FF2B5EF4-FFF2-40B4-BE49-F238E27FC236}">
                <a16:creationId xmlns:a16="http://schemas.microsoft.com/office/drawing/2014/main" id="{C06F6CF6-7E02-8A90-AD77-858493100A06}"/>
              </a:ext>
            </a:extLst>
          </p:cNvPr>
          <p:cNvSpPr>
            <a:spLocks noGrp="1"/>
          </p:cNvSpPr>
          <p:nvPr>
            <p:ph type="subTitle" idx="1"/>
          </p:nvPr>
        </p:nvSpPr>
        <p:spPr>
          <a:xfrm>
            <a:off x="371908" y="2603137"/>
            <a:ext cx="6394647" cy="1421719"/>
          </a:xfrm>
        </p:spPr>
        <p:txBody>
          <a:bodyPr>
            <a:noAutofit/>
          </a:bodyPr>
          <a:lstStyle/>
          <a:p>
            <a:pPr algn="l">
              <a:lnSpc>
                <a:spcPct val="100000"/>
              </a:lnSpc>
            </a:pPr>
            <a:r>
              <a:rPr lang="en-US" sz="1200" b="1" dirty="0">
                <a:solidFill>
                  <a:schemeClr val="accent2"/>
                </a:solidFill>
                <a:latin typeface="Ubuntu" panose="020B0504030602030204" pitchFamily="34" charset="0"/>
              </a:rPr>
              <a:t>The aim of this Forum on Healthy Eating for the Family to introduce the topic of Healthy Eating for families. At the end of this Forum, participants will:</a:t>
            </a:r>
          </a:p>
          <a:p>
            <a:pPr marL="228600" indent="-228600" algn="l">
              <a:lnSpc>
                <a:spcPct val="100000"/>
              </a:lnSpc>
              <a:buFont typeface="+mj-lt"/>
              <a:buAutoNum type="arabicPeriod"/>
            </a:pPr>
            <a:r>
              <a:rPr lang="en-US" sz="1200" dirty="0">
                <a:latin typeface="Ubuntu" panose="020B0504030602030204" pitchFamily="34" charset="0"/>
              </a:rPr>
              <a:t>understand what healthy eating means</a:t>
            </a:r>
          </a:p>
          <a:p>
            <a:pPr marL="228600" indent="-228600" algn="l">
              <a:lnSpc>
                <a:spcPct val="100000"/>
              </a:lnSpc>
              <a:buFont typeface="+mj-lt"/>
              <a:buAutoNum type="arabicPeriod"/>
            </a:pPr>
            <a:r>
              <a:rPr lang="en-US" sz="1200" dirty="0">
                <a:latin typeface="Ubuntu" panose="020B0504030602030204" pitchFamily="34" charset="0"/>
              </a:rPr>
              <a:t> learn strategies for addressing barriers to healthy eating</a:t>
            </a:r>
          </a:p>
          <a:p>
            <a:pPr marL="228600" indent="-228600" algn="l">
              <a:lnSpc>
                <a:spcPct val="100000"/>
              </a:lnSpc>
              <a:buFont typeface="+mj-lt"/>
              <a:buAutoNum type="arabicPeriod"/>
            </a:pPr>
            <a:r>
              <a:rPr lang="en-US" sz="1200" dirty="0">
                <a:latin typeface="Ubuntu" panose="020B0504030602030204" pitchFamily="34" charset="0"/>
              </a:rPr>
              <a:t>create a plan for having healthy meals at home</a:t>
            </a:r>
          </a:p>
          <a:p>
            <a:pPr algn="l">
              <a:lnSpc>
                <a:spcPct val="100000"/>
              </a:lnSpc>
            </a:pPr>
            <a:endParaRPr lang="en-US" sz="1200" dirty="0">
              <a:latin typeface="Ubuntu" panose="020B0504030602030204" pitchFamily="34" charset="0"/>
            </a:endParaRPr>
          </a:p>
          <a:p>
            <a:pPr algn="l">
              <a:lnSpc>
                <a:spcPct val="100000"/>
              </a:lnSpc>
            </a:pPr>
            <a:endParaRPr lang="en-US" sz="1200" dirty="0">
              <a:latin typeface="Ubuntu" panose="020B0504030602030204" pitchFamily="34" charset="0"/>
            </a:endParaRPr>
          </a:p>
        </p:txBody>
      </p:sp>
      <p:sp>
        <p:nvSpPr>
          <p:cNvPr id="4" name="TextBox 3">
            <a:extLst>
              <a:ext uri="{FF2B5EF4-FFF2-40B4-BE49-F238E27FC236}">
                <a16:creationId xmlns:a16="http://schemas.microsoft.com/office/drawing/2014/main" id="{71085C88-F917-6D5B-2210-F668F5022F7C}"/>
              </a:ext>
            </a:extLst>
          </p:cNvPr>
          <p:cNvSpPr txBox="1"/>
          <p:nvPr/>
        </p:nvSpPr>
        <p:spPr>
          <a:xfrm>
            <a:off x="371909" y="4538599"/>
            <a:ext cx="6394651" cy="3378232"/>
          </a:xfrm>
          <a:prstGeom prst="rect">
            <a:avLst/>
          </a:prstGeom>
          <a:noFill/>
        </p:spPr>
        <p:txBody>
          <a:bodyPr wrap="square">
            <a:spAutoFit/>
          </a:bodyPr>
          <a:lstStyle/>
          <a:p>
            <a:r>
              <a:rPr lang="en-US" sz="1200" b="1" dirty="0">
                <a:solidFill>
                  <a:schemeClr val="accent2"/>
                </a:solidFill>
                <a:latin typeface="Ubuntu" panose="020B0504030602030204" pitchFamily="34" charset="0"/>
              </a:rPr>
              <a:t>The following is a general agenda for the Forum and the topics covered. </a:t>
            </a:r>
          </a:p>
          <a:p>
            <a:pPr>
              <a:lnSpc>
                <a:spcPct val="150000"/>
              </a:lnSpc>
            </a:pPr>
            <a:r>
              <a:rPr lang="en-US" sz="1200" b="1" dirty="0">
                <a:solidFill>
                  <a:schemeClr val="accent2"/>
                </a:solidFill>
                <a:latin typeface="Ubuntu" panose="020B0504030602030204" pitchFamily="34" charset="0"/>
              </a:rPr>
              <a:t>The Forum is estimated to take 1 hour and 30 minutes to complete.</a:t>
            </a:r>
          </a:p>
          <a:p>
            <a:pPr marL="628650" lvl="1" indent="-171450">
              <a:lnSpc>
                <a:spcPct val="150000"/>
              </a:lnSpc>
              <a:buFont typeface="Arial" panose="020B0604020202020204" pitchFamily="34" charset="0"/>
              <a:buChar char="•"/>
            </a:pPr>
            <a:r>
              <a:rPr lang="en-US" sz="1200" dirty="0">
                <a:latin typeface="Ubuntu" panose="020B0504030602030204" pitchFamily="34" charset="0"/>
              </a:rPr>
              <a:t>Welcome and Introductions</a:t>
            </a:r>
          </a:p>
          <a:p>
            <a:pPr marL="628650" lvl="1" indent="-171450">
              <a:lnSpc>
                <a:spcPct val="150000"/>
              </a:lnSpc>
              <a:buFont typeface="Arial" panose="020B0604020202020204" pitchFamily="34" charset="0"/>
              <a:buChar char="•"/>
            </a:pPr>
            <a:r>
              <a:rPr lang="en-US" sz="1200" dirty="0">
                <a:latin typeface="Ubuntu" panose="020B0504030602030204" pitchFamily="34" charset="0"/>
              </a:rPr>
              <a:t>Overview of Family Health Forums</a:t>
            </a:r>
          </a:p>
          <a:p>
            <a:pPr marL="628650" lvl="1" indent="-171450">
              <a:lnSpc>
                <a:spcPct val="150000"/>
              </a:lnSpc>
              <a:buFont typeface="Arial" panose="020B0604020202020204" pitchFamily="34" charset="0"/>
              <a:buChar char="•"/>
            </a:pPr>
            <a:r>
              <a:rPr lang="en-US" sz="1200" dirty="0">
                <a:latin typeface="Ubuntu" panose="020B0504030602030204" pitchFamily="34" charset="0"/>
              </a:rPr>
              <a:t>Welcome Reflection</a:t>
            </a:r>
          </a:p>
          <a:p>
            <a:pPr marL="628650" lvl="1" indent="-171450">
              <a:lnSpc>
                <a:spcPct val="150000"/>
              </a:lnSpc>
              <a:buFont typeface="Arial" panose="020B0604020202020204" pitchFamily="34" charset="0"/>
              <a:buChar char="•"/>
            </a:pPr>
            <a:r>
              <a:rPr lang="en-US" sz="1200" dirty="0">
                <a:latin typeface="Ubuntu" panose="020B0504030602030204" pitchFamily="34" charset="0"/>
              </a:rPr>
              <a:t>Understanding MyPlate</a:t>
            </a:r>
          </a:p>
          <a:p>
            <a:pPr marL="628650" lvl="1" indent="-171450">
              <a:lnSpc>
                <a:spcPct val="150000"/>
              </a:lnSpc>
              <a:buFont typeface="Arial" panose="020B0604020202020204" pitchFamily="34" charset="0"/>
              <a:buChar char="•"/>
            </a:pPr>
            <a:r>
              <a:rPr lang="en-US" sz="1200" dirty="0">
                <a:latin typeface="Ubuntu" panose="020B0504030602030204" pitchFamily="34" charset="0"/>
              </a:rPr>
              <a:t>The Food Benefits Game</a:t>
            </a:r>
          </a:p>
          <a:p>
            <a:pPr marL="628650" lvl="1" indent="-171450">
              <a:lnSpc>
                <a:spcPct val="150000"/>
              </a:lnSpc>
              <a:buFont typeface="Arial" panose="020B0604020202020204" pitchFamily="34" charset="0"/>
              <a:buChar char="•"/>
            </a:pPr>
            <a:r>
              <a:rPr lang="en-US" sz="1200" dirty="0">
                <a:latin typeface="Ubuntu" panose="020B0504030602030204" pitchFamily="34" charset="0"/>
              </a:rPr>
              <a:t>Finding the Balance: Making Meals Healthier</a:t>
            </a:r>
          </a:p>
          <a:p>
            <a:pPr marL="628650" lvl="1" indent="-171450">
              <a:lnSpc>
                <a:spcPct val="150000"/>
              </a:lnSpc>
              <a:buFont typeface="Arial" panose="020B0604020202020204" pitchFamily="34" charset="0"/>
              <a:buChar char="•"/>
            </a:pPr>
            <a:r>
              <a:rPr lang="en-US" sz="1200" dirty="0">
                <a:latin typeface="Ubuntu" panose="020B0504030602030204" pitchFamily="34" charset="0"/>
              </a:rPr>
              <a:t>Activity: Having more Healthy Meals</a:t>
            </a:r>
          </a:p>
          <a:p>
            <a:pPr marL="628650" lvl="1" indent="-171450">
              <a:lnSpc>
                <a:spcPct val="150000"/>
              </a:lnSpc>
              <a:buFont typeface="Arial" panose="020B0604020202020204" pitchFamily="34" charset="0"/>
              <a:buChar char="•"/>
            </a:pPr>
            <a:r>
              <a:rPr lang="en-US" sz="1200" dirty="0">
                <a:latin typeface="Ubuntu" panose="020B0504030602030204" pitchFamily="34" charset="0"/>
              </a:rPr>
              <a:t>Reflection: action planning</a:t>
            </a:r>
          </a:p>
          <a:p>
            <a:pPr marL="628650" lvl="1" indent="-171450">
              <a:lnSpc>
                <a:spcPct val="150000"/>
              </a:lnSpc>
              <a:buFont typeface="Arial" panose="020B0604020202020204" pitchFamily="34" charset="0"/>
              <a:buChar char="•"/>
            </a:pPr>
            <a:r>
              <a:rPr lang="en-US" sz="1200" dirty="0">
                <a:latin typeface="Ubuntu" panose="020B0504030602030204" pitchFamily="34" charset="0"/>
              </a:rPr>
              <a:t>Q&amp;A</a:t>
            </a:r>
          </a:p>
          <a:p>
            <a:pPr marL="628650" lvl="1" indent="-171450">
              <a:lnSpc>
                <a:spcPct val="150000"/>
              </a:lnSpc>
              <a:buFont typeface="Arial" panose="020B0604020202020204" pitchFamily="34" charset="0"/>
              <a:buChar char="•"/>
            </a:pPr>
            <a:r>
              <a:rPr lang="en-US" sz="1200" dirty="0">
                <a:latin typeface="Ubuntu" panose="020B0504030602030204" pitchFamily="34" charset="0"/>
              </a:rPr>
              <a:t>Closing: Key Takeaways</a:t>
            </a:r>
          </a:p>
        </p:txBody>
      </p:sp>
      <p:sp>
        <p:nvSpPr>
          <p:cNvPr id="5" name="Title 1">
            <a:extLst>
              <a:ext uri="{FF2B5EF4-FFF2-40B4-BE49-F238E27FC236}">
                <a16:creationId xmlns:a16="http://schemas.microsoft.com/office/drawing/2014/main" id="{985A17AA-746C-7F12-56D4-57EA55E13E84}"/>
              </a:ext>
            </a:extLst>
          </p:cNvPr>
          <p:cNvSpPr txBox="1">
            <a:spLocks/>
          </p:cNvSpPr>
          <p:nvPr/>
        </p:nvSpPr>
        <p:spPr>
          <a:xfrm>
            <a:off x="371910" y="3837266"/>
            <a:ext cx="6606540" cy="686782"/>
          </a:xfrm>
          <a:prstGeom prst="rect">
            <a:avLst/>
          </a:prstGeom>
        </p:spPr>
        <p:txBody>
          <a:bodyPr vert="horz" lIns="91440" tIns="45720" rIns="91440" bIns="45720" rtlCol="0" anchor="b">
            <a:normAutofit fontScale="97500"/>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800" dirty="0">
                <a:latin typeface="Ubuntu" panose="020B0504030602030204" pitchFamily="34" charset="0"/>
              </a:rPr>
              <a:t>Agenda</a:t>
            </a:r>
          </a:p>
        </p:txBody>
      </p:sp>
      <p:sp>
        <p:nvSpPr>
          <p:cNvPr id="7" name="TextBox 6">
            <a:extLst>
              <a:ext uri="{FF2B5EF4-FFF2-40B4-BE49-F238E27FC236}">
                <a16:creationId xmlns:a16="http://schemas.microsoft.com/office/drawing/2014/main" id="{B3EEF6F3-B207-DC32-F001-97E03766F599}"/>
              </a:ext>
            </a:extLst>
          </p:cNvPr>
          <p:cNvSpPr txBox="1"/>
          <p:nvPr/>
        </p:nvSpPr>
        <p:spPr>
          <a:xfrm>
            <a:off x="371911" y="340174"/>
            <a:ext cx="489966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Forum at a Glance</a:t>
            </a:r>
          </a:p>
        </p:txBody>
      </p:sp>
      <p:sp>
        <p:nvSpPr>
          <p:cNvPr id="8" name="TextBox 7">
            <a:extLst>
              <a:ext uri="{FF2B5EF4-FFF2-40B4-BE49-F238E27FC236}">
                <a16:creationId xmlns:a16="http://schemas.microsoft.com/office/drawing/2014/main" id="{FB0D9BCC-1D1B-8251-134E-F30F752AB6A6}"/>
              </a:ext>
            </a:extLst>
          </p:cNvPr>
          <p:cNvSpPr txBox="1"/>
          <p:nvPr/>
        </p:nvSpPr>
        <p:spPr>
          <a:xfrm>
            <a:off x="371913" y="1378843"/>
            <a:ext cx="6394647" cy="608243"/>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2"/>
                </a:solidFill>
                <a:effectLst/>
                <a:uLnTx/>
                <a:uFillTx/>
                <a:latin typeface="Ubuntu" panose="020B0504030602030204" pitchFamily="34" charset="0"/>
                <a:ea typeface="+mn-ea"/>
                <a:cs typeface="+mn-cs"/>
              </a:rPr>
              <a:t>This topic guide aligns with the Healthy Eating PowerPoint presentation. It </a:t>
            </a:r>
            <a:r>
              <a:rPr lang="en-US" sz="1200" b="1" dirty="0">
                <a:solidFill>
                  <a:schemeClr val="accent2"/>
                </a:solidFill>
                <a:latin typeface="Ubuntu" panose="020B0504030602030204" pitchFamily="34" charset="0"/>
              </a:rPr>
              <a:t>highlights</a:t>
            </a:r>
            <a:r>
              <a:rPr kumimoji="0" lang="en-US" sz="1200" b="1" i="0" u="none" strike="noStrike" kern="1200" cap="none" spc="0" normalizeH="0" baseline="0" noProof="0" dirty="0">
                <a:ln>
                  <a:noFill/>
                </a:ln>
                <a:solidFill>
                  <a:schemeClr val="accent2"/>
                </a:solidFill>
                <a:effectLst/>
                <a:uLnTx/>
                <a:uFillTx/>
                <a:latin typeface="Ubuntu" panose="020B0504030602030204" pitchFamily="34" charset="0"/>
                <a:ea typeface="+mn-ea"/>
                <a:cs typeface="+mn-cs"/>
              </a:rPr>
              <a:t> key materials, notes, and resources to support facilitation. </a:t>
            </a:r>
          </a:p>
        </p:txBody>
      </p:sp>
      <p:sp>
        <p:nvSpPr>
          <p:cNvPr id="11" name="Title 1">
            <a:extLst>
              <a:ext uri="{FF2B5EF4-FFF2-40B4-BE49-F238E27FC236}">
                <a16:creationId xmlns:a16="http://schemas.microsoft.com/office/drawing/2014/main" id="{8B253671-3901-E086-85D6-A350DF706D15}"/>
              </a:ext>
            </a:extLst>
          </p:cNvPr>
          <p:cNvSpPr txBox="1">
            <a:spLocks/>
          </p:cNvSpPr>
          <p:nvPr/>
        </p:nvSpPr>
        <p:spPr>
          <a:xfrm>
            <a:off x="371910" y="7798812"/>
            <a:ext cx="6606540" cy="686782"/>
          </a:xfrm>
          <a:prstGeom prst="rect">
            <a:avLst/>
          </a:prstGeom>
        </p:spPr>
        <p:txBody>
          <a:bodyPr vert="horz" lIns="91440" tIns="45720" rIns="91440" bIns="45720" rtlCol="0" anchor="b">
            <a:normAutofit fontScale="97500"/>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800" dirty="0">
                <a:latin typeface="Ubuntu" panose="020B0504030602030204" pitchFamily="34" charset="0"/>
              </a:rPr>
              <a:t>Facilitators</a:t>
            </a:r>
          </a:p>
        </p:txBody>
      </p:sp>
      <p:sp>
        <p:nvSpPr>
          <p:cNvPr id="13" name="TextBox 12">
            <a:extLst>
              <a:ext uri="{FF2B5EF4-FFF2-40B4-BE49-F238E27FC236}">
                <a16:creationId xmlns:a16="http://schemas.microsoft.com/office/drawing/2014/main" id="{00AE346E-3F97-3005-CC1E-DFBBA25BCA90}"/>
              </a:ext>
            </a:extLst>
          </p:cNvPr>
          <p:cNvSpPr txBox="1"/>
          <p:nvPr/>
        </p:nvSpPr>
        <p:spPr>
          <a:xfrm>
            <a:off x="371909" y="8485594"/>
            <a:ext cx="6394651" cy="1162241"/>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2"/>
                </a:solidFill>
                <a:effectLst/>
                <a:uLnTx/>
                <a:uFillTx/>
                <a:latin typeface="Ubuntu" panose="020B0504030602030204" pitchFamily="34" charset="0"/>
                <a:ea typeface="+mn-ea"/>
                <a:cs typeface="+mn-cs"/>
              </a:rPr>
              <a:t>Possible facilitators include community partners, coaches, staff, and parents with experience in nutrition and/or working with families of people with intellectual disabilities (ID). Programs may also identify other qualified individuals to lead the Forum.</a:t>
            </a:r>
          </a:p>
        </p:txBody>
      </p:sp>
    </p:spTree>
    <p:extLst>
      <p:ext uri="{BB962C8B-B14F-4D97-AF65-F5344CB8AC3E}">
        <p14:creationId xmlns:p14="http://schemas.microsoft.com/office/powerpoint/2010/main" val="828187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a:extLst>
              <a:ext uri="{FF2B5EF4-FFF2-40B4-BE49-F238E27FC236}">
                <a16:creationId xmlns:a16="http://schemas.microsoft.com/office/drawing/2014/main" id="{84AA730B-EB30-39A4-3BB0-17261FF2DE1B}"/>
              </a:ext>
            </a:extLst>
          </p:cNvPr>
          <p:cNvSpPr txBox="1">
            <a:spLocks/>
          </p:cNvSpPr>
          <p:nvPr/>
        </p:nvSpPr>
        <p:spPr>
          <a:xfrm>
            <a:off x="5019531" y="43066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rgbClr val="F7941E"/>
                </a:solidFill>
                <a:latin typeface="Ubuntu" panose="020B0504030602030204" pitchFamily="34" charset="0"/>
              </a:rPr>
              <a:t>Slide 6</a:t>
            </a:r>
            <a:endParaRPr lang="en-US" sz="1400" dirty="0">
              <a:solidFill>
                <a:srgbClr val="F7941E"/>
              </a:solidFill>
              <a:latin typeface="Ubuntu" panose="020B0504030602030204" pitchFamily="34" charset="0"/>
            </a:endParaRPr>
          </a:p>
        </p:txBody>
      </p:sp>
      <p:sp>
        <p:nvSpPr>
          <p:cNvPr id="26" name="Title 1">
            <a:extLst>
              <a:ext uri="{FF2B5EF4-FFF2-40B4-BE49-F238E27FC236}">
                <a16:creationId xmlns:a16="http://schemas.microsoft.com/office/drawing/2014/main" id="{AC844260-001D-8AA7-F722-BA12F188951B}"/>
              </a:ext>
            </a:extLst>
          </p:cNvPr>
          <p:cNvSpPr txBox="1">
            <a:spLocks/>
          </p:cNvSpPr>
          <p:nvPr/>
        </p:nvSpPr>
        <p:spPr>
          <a:xfrm>
            <a:off x="291459" y="1235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Materials</a:t>
            </a:r>
            <a:endParaRPr lang="en-US" dirty="0">
              <a:solidFill>
                <a:schemeClr val="bg1"/>
              </a:solidFill>
              <a:latin typeface="Ubuntu" panose="020B0504030602030204" pitchFamily="34" charset="0"/>
            </a:endParaRPr>
          </a:p>
        </p:txBody>
      </p:sp>
      <p:sp>
        <p:nvSpPr>
          <p:cNvPr id="2" name="TextBox 1">
            <a:extLst>
              <a:ext uri="{FF2B5EF4-FFF2-40B4-BE49-F238E27FC236}">
                <a16:creationId xmlns:a16="http://schemas.microsoft.com/office/drawing/2014/main" id="{F9F23058-C43F-2D74-80FF-F21723174102}"/>
              </a:ext>
            </a:extLst>
          </p:cNvPr>
          <p:cNvSpPr txBox="1"/>
          <p:nvPr/>
        </p:nvSpPr>
        <p:spPr>
          <a:xfrm>
            <a:off x="291459" y="1712135"/>
            <a:ext cx="6366511" cy="1993238"/>
          </a:xfrm>
          <a:prstGeom prst="rect">
            <a:avLst/>
          </a:prstGeom>
          <a:noFill/>
        </p:spPr>
        <p:txBody>
          <a:bodyPr wrap="square">
            <a:spAutoFit/>
          </a:bodyPr>
          <a:lstStyle/>
          <a:p>
            <a:pPr lvl="0">
              <a:lnSpc>
                <a:spcPct val="150000"/>
              </a:lnSpc>
            </a:pPr>
            <a:r>
              <a:rPr lang="en-US" sz="1200" b="1" dirty="0">
                <a:solidFill>
                  <a:schemeClr val="accent2"/>
                </a:solidFill>
                <a:latin typeface="Ubuntu" panose="020B0504030602030204" pitchFamily="34" charset="0"/>
              </a:rPr>
              <a:t>The following materials will be helpful for facilitation and planning of the Forum:</a:t>
            </a:r>
          </a:p>
          <a:p>
            <a:pPr marL="285750" lvl="0" indent="-285750">
              <a:lnSpc>
                <a:spcPct val="150000"/>
              </a:lnSpc>
              <a:buFont typeface="+mj-lt"/>
              <a:buAutoNum type="arabicPeriod"/>
            </a:pPr>
            <a:r>
              <a:rPr lang="en-US" sz="1200" dirty="0">
                <a:latin typeface="Ubuntu" panose="020B0504030602030204" pitchFamily="34" charset="0"/>
              </a:rPr>
              <a:t>PowerPoint presentation on Healthy Eating</a:t>
            </a:r>
          </a:p>
          <a:p>
            <a:pPr marL="285750" lvl="0" indent="-285750">
              <a:lnSpc>
                <a:spcPct val="150000"/>
              </a:lnSpc>
              <a:buFont typeface="+mj-lt"/>
              <a:buAutoNum type="arabicPeriod"/>
            </a:pPr>
            <a:r>
              <a:rPr lang="en-US" sz="1200" dirty="0">
                <a:latin typeface="Ubuntu" panose="020B0504030602030204" pitchFamily="34" charset="0"/>
              </a:rPr>
              <a:t>Printed copies of participant workbook or access to virtual copy</a:t>
            </a:r>
          </a:p>
          <a:p>
            <a:pPr marL="285750" lvl="0" indent="-285750">
              <a:lnSpc>
                <a:spcPct val="150000"/>
              </a:lnSpc>
              <a:buFont typeface="+mj-lt"/>
              <a:buAutoNum type="arabicPeriod"/>
            </a:pPr>
            <a:r>
              <a:rPr lang="en-US" sz="1200" dirty="0">
                <a:latin typeface="Ubuntu" panose="020B0504030602030204" pitchFamily="34" charset="0"/>
              </a:rPr>
              <a:t>Writing/drawing materials</a:t>
            </a:r>
          </a:p>
          <a:p>
            <a:pPr marL="285750" lvl="0" indent="-285750">
              <a:lnSpc>
                <a:spcPct val="150000"/>
              </a:lnSpc>
              <a:buFont typeface="+mj-lt"/>
              <a:buAutoNum type="arabicPeriod"/>
            </a:pPr>
            <a:r>
              <a:rPr lang="en-US" sz="1200" dirty="0">
                <a:latin typeface="Ubuntu" panose="020B0504030602030204" pitchFamily="34" charset="0"/>
              </a:rPr>
              <a:t>Timer/stopwatch to track time spent during activities</a:t>
            </a:r>
          </a:p>
          <a:p>
            <a:pPr marL="285750" lvl="0" indent="-285750">
              <a:lnSpc>
                <a:spcPct val="150000"/>
              </a:lnSpc>
              <a:buFont typeface="+mj-lt"/>
              <a:buAutoNum type="arabicPeriod"/>
            </a:pPr>
            <a:r>
              <a:rPr lang="en-US" sz="1200" dirty="0">
                <a:latin typeface="Ubuntu" panose="020B0504030602030204" pitchFamily="34" charset="0"/>
              </a:rPr>
              <a:t>Ball or item to pass around during introductions</a:t>
            </a:r>
          </a:p>
          <a:p>
            <a:pPr marL="285750" indent="-285750">
              <a:lnSpc>
                <a:spcPct val="150000"/>
              </a:lnSpc>
              <a:buFont typeface="+mj-lt"/>
              <a:buAutoNum type="arabicPeriod"/>
            </a:pPr>
            <a:r>
              <a:rPr lang="en-US" sz="1200" dirty="0">
                <a:latin typeface="Ubuntu" panose="020B0504030602030204" pitchFamily="34" charset="0"/>
              </a:rPr>
              <a:t>Box or basket to collect questions or comments from participants</a:t>
            </a:r>
          </a:p>
        </p:txBody>
      </p:sp>
    </p:spTree>
    <p:extLst>
      <p:ext uri="{BB962C8B-B14F-4D97-AF65-F5344CB8AC3E}">
        <p14:creationId xmlns:p14="http://schemas.microsoft.com/office/powerpoint/2010/main" val="3020347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4B136-8759-CB9D-3ED9-FCE540CF485F}"/>
            </a:ext>
          </a:extLst>
        </p:cNvPr>
        <p:cNvGrpSpPr/>
        <p:nvPr/>
      </p:nvGrpSpPr>
      <p:grpSpPr>
        <a:xfrm>
          <a:off x="0" y="0"/>
          <a:ext cx="0" cy="0"/>
          <a:chOff x="0" y="0"/>
          <a:chExt cx="0" cy="0"/>
        </a:xfrm>
      </p:grpSpPr>
      <p:sp>
        <p:nvSpPr>
          <p:cNvPr id="111" name="Title 1">
            <a:extLst>
              <a:ext uri="{FF2B5EF4-FFF2-40B4-BE49-F238E27FC236}">
                <a16:creationId xmlns:a16="http://schemas.microsoft.com/office/drawing/2014/main" id="{CAFFB3E3-D9F1-D147-18C4-6D1FB552DF39}"/>
              </a:ext>
            </a:extLst>
          </p:cNvPr>
          <p:cNvSpPr txBox="1">
            <a:spLocks/>
          </p:cNvSpPr>
          <p:nvPr/>
        </p:nvSpPr>
        <p:spPr>
          <a:xfrm>
            <a:off x="5019531" y="43066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rgbClr val="F7941E"/>
                </a:solidFill>
                <a:latin typeface="Ubuntu" panose="020B0504030602030204" pitchFamily="34" charset="0"/>
              </a:rPr>
              <a:t>Slide 6</a:t>
            </a:r>
            <a:endParaRPr lang="en-US" sz="1400" dirty="0">
              <a:solidFill>
                <a:srgbClr val="F7941E"/>
              </a:solidFill>
              <a:latin typeface="Ubuntu" panose="020B0504030602030204" pitchFamily="34" charset="0"/>
            </a:endParaRPr>
          </a:p>
        </p:txBody>
      </p:sp>
      <p:sp>
        <p:nvSpPr>
          <p:cNvPr id="26" name="Title 1">
            <a:extLst>
              <a:ext uri="{FF2B5EF4-FFF2-40B4-BE49-F238E27FC236}">
                <a16:creationId xmlns:a16="http://schemas.microsoft.com/office/drawing/2014/main" id="{4DA01634-97FB-C206-E229-8A88C3E2C593}"/>
              </a:ext>
            </a:extLst>
          </p:cNvPr>
          <p:cNvSpPr txBox="1">
            <a:spLocks/>
          </p:cNvSpPr>
          <p:nvPr/>
        </p:nvSpPr>
        <p:spPr>
          <a:xfrm>
            <a:off x="291459" y="1235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Important Notes</a:t>
            </a:r>
            <a:endParaRPr lang="en-US" dirty="0">
              <a:solidFill>
                <a:schemeClr val="bg1"/>
              </a:solidFill>
              <a:latin typeface="Ubuntu" panose="020B0504030602030204" pitchFamily="34" charset="0"/>
            </a:endParaRPr>
          </a:p>
        </p:txBody>
      </p:sp>
      <p:sp>
        <p:nvSpPr>
          <p:cNvPr id="36" name="Rectangle 19">
            <a:extLst>
              <a:ext uri="{FF2B5EF4-FFF2-40B4-BE49-F238E27FC236}">
                <a16:creationId xmlns:a16="http://schemas.microsoft.com/office/drawing/2014/main" id="{DA9173B9-490C-E284-568E-FD744CAC4898}"/>
              </a:ext>
            </a:extLst>
          </p:cNvPr>
          <p:cNvSpPr>
            <a:spLocks noChangeArrowheads="1"/>
          </p:cNvSpPr>
          <p:nvPr/>
        </p:nvSpPr>
        <p:spPr bwMode="auto">
          <a:xfrm>
            <a:off x="291458" y="1444847"/>
            <a:ext cx="6117689" cy="582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marL="228600" lvl="0" indent="-228600">
              <a:spcAft>
                <a:spcPts val="600"/>
              </a:spcAft>
              <a:buFont typeface="+mj-lt"/>
              <a:buAutoNum type="arabicPeriod"/>
            </a:pPr>
            <a:r>
              <a:rPr lang="en-US" sz="1200" b="1" dirty="0">
                <a:solidFill>
                  <a:schemeClr val="accent2"/>
                </a:solidFill>
                <a:latin typeface="Ubuntu" panose="020B0504030602030204" pitchFamily="34" charset="0"/>
              </a:rPr>
              <a:t>Review the PowerPoint Presentation in advance:</a:t>
            </a:r>
          </a:p>
          <a:p>
            <a:pPr marL="685800" lvl="1" indent="-228600">
              <a:spcAft>
                <a:spcPts val="1000"/>
              </a:spcAft>
              <a:buFont typeface="Arial" panose="020B0604020202020204" pitchFamily="34" charset="0"/>
              <a:buChar char="•"/>
            </a:pPr>
            <a:r>
              <a:rPr lang="en-US" sz="1200" dirty="0">
                <a:latin typeface="Ubuntu" panose="020B0504030602030204" pitchFamily="34" charset="0"/>
              </a:rPr>
              <a:t>There is a suggested script in the notes section of the presentation. Reviewing it in advance will allow you to be comfortable with the presentation and reduce reading the script. Make wording changes to support the flow of the presentation.</a:t>
            </a:r>
          </a:p>
          <a:p>
            <a:pPr marL="228600" lvl="0" indent="-228600">
              <a:spcAft>
                <a:spcPts val="600"/>
              </a:spcAft>
              <a:buFont typeface="+mj-lt"/>
              <a:buAutoNum type="arabicPeriod"/>
            </a:pPr>
            <a:r>
              <a:rPr lang="en-US" sz="1200" b="1" dirty="0">
                <a:solidFill>
                  <a:schemeClr val="accent2"/>
                </a:solidFill>
                <a:latin typeface="Ubuntu" panose="020B0504030602030204" pitchFamily="34" charset="0"/>
              </a:rPr>
              <a:t>Adaptation of the Forum Materials:</a:t>
            </a:r>
          </a:p>
          <a:p>
            <a:pPr marL="685800" lvl="1" indent="-228600">
              <a:spcAft>
                <a:spcPts val="600"/>
              </a:spcAft>
              <a:buFont typeface="Arial" panose="020B0604020202020204" pitchFamily="34" charset="0"/>
              <a:buChar char="•"/>
            </a:pPr>
            <a:r>
              <a:rPr lang="en-US" sz="1200" dirty="0">
                <a:latin typeface="Ubuntu" panose="020B0504030602030204" pitchFamily="34" charset="0"/>
              </a:rPr>
              <a:t>Include local recommendations and resources for healthy eating in your community. You can collaborate with local service providers for this and if possible, also invite them to the Forum</a:t>
            </a:r>
          </a:p>
          <a:p>
            <a:pPr marL="685800" lvl="1" indent="-228600">
              <a:spcAft>
                <a:spcPts val="600"/>
              </a:spcAft>
              <a:buFont typeface="Arial" panose="020B0604020202020204" pitchFamily="34" charset="0"/>
              <a:buChar char="•"/>
            </a:pPr>
            <a:r>
              <a:rPr lang="en-US" sz="1200" dirty="0">
                <a:latin typeface="Ubuntu" panose="020B0504030602030204" pitchFamily="34" charset="0"/>
              </a:rPr>
              <a:t>Adjust the script and images to suit your community and participants.</a:t>
            </a:r>
          </a:p>
          <a:p>
            <a:pPr marL="685800" lvl="1" indent="-228600">
              <a:spcAft>
                <a:spcPts val="600"/>
              </a:spcAft>
              <a:buFont typeface="Arial" panose="020B0604020202020204" pitchFamily="34" charset="0"/>
              <a:buChar char="•"/>
            </a:pPr>
            <a:r>
              <a:rPr lang="en-US" sz="1200" dirty="0">
                <a:latin typeface="Ubuntu" panose="020B0504030602030204" pitchFamily="34" charset="0"/>
              </a:rPr>
              <a:t>This forum discusses food and meals. Adapt the examples used to reflect local foods and culture around food. For example, the images in the Food Benefits Game on slide 9 and Making Meals Healthier Activity on slide 15 can be adapted to use examples of local foods/meals.</a:t>
            </a:r>
          </a:p>
          <a:p>
            <a:pPr marL="685800" lvl="1" indent="-228600">
              <a:spcAft>
                <a:spcPts val="600"/>
              </a:spcAft>
              <a:buFont typeface="Arial" panose="020B0604020202020204" pitchFamily="34" charset="0"/>
              <a:buChar char="•"/>
            </a:pPr>
            <a:r>
              <a:rPr lang="en-US" sz="1200" dirty="0">
                <a:latin typeface="Ubuntu" panose="020B0504030602030204" pitchFamily="34" charset="0"/>
              </a:rPr>
              <a:t>Include relevant hands-on activities around food, such as cooking demonstrations, building a recipe book, planting a garden.</a:t>
            </a:r>
          </a:p>
          <a:p>
            <a:pPr marL="685800" lvl="1" indent="-228600">
              <a:spcAft>
                <a:spcPts val="600"/>
              </a:spcAft>
              <a:buFont typeface="Arial" panose="020B0604020202020204" pitchFamily="34" charset="0"/>
              <a:buChar char="•"/>
            </a:pPr>
            <a:r>
              <a:rPr lang="en-US" sz="1200" dirty="0">
                <a:latin typeface="Ubuntu" panose="020B0504030602030204" pitchFamily="34" charset="0"/>
              </a:rPr>
              <a:t>Review existing national or regional guidelines related to nutrition in your area. Integrate these additional resources for participants.</a:t>
            </a:r>
          </a:p>
          <a:p>
            <a:pPr marL="228600" lvl="0" indent="-228600">
              <a:spcAft>
                <a:spcPts val="600"/>
              </a:spcAft>
              <a:buFont typeface="+mj-lt"/>
              <a:buAutoNum type="arabicPeriod"/>
            </a:pPr>
            <a:r>
              <a:rPr lang="en-US" sz="1200" b="1" dirty="0">
                <a:solidFill>
                  <a:schemeClr val="accent2"/>
                </a:solidFill>
                <a:latin typeface="Ubuntu" panose="020B0504030602030204" pitchFamily="34" charset="0"/>
              </a:rPr>
              <a:t>Encourage engagement, sharing and asking questions:</a:t>
            </a:r>
          </a:p>
          <a:p>
            <a:pPr marL="685800" lvl="1" indent="-228600">
              <a:spcAft>
                <a:spcPts val="600"/>
              </a:spcAft>
              <a:buFont typeface="Arial" panose="020B0604020202020204" pitchFamily="34" charset="0"/>
              <a:buChar char="•"/>
            </a:pPr>
            <a:r>
              <a:rPr lang="en-US" sz="1200" dirty="0">
                <a:latin typeface="Ubuntu" panose="020B0504030602030204" pitchFamily="34" charset="0"/>
              </a:rPr>
              <a:t>For an in-person Forum, you can have optional paper or cards for participants to write/draw their name.</a:t>
            </a:r>
          </a:p>
          <a:p>
            <a:pPr marL="685800" lvl="1" indent="-228600">
              <a:spcAft>
                <a:spcPts val="600"/>
              </a:spcAft>
              <a:buFont typeface="Arial" panose="020B0604020202020204" pitchFamily="34" charset="0"/>
              <a:buChar char="•"/>
            </a:pPr>
            <a:r>
              <a:rPr lang="en-US" sz="1200" dirty="0">
                <a:latin typeface="Ubuntu" panose="020B0504030602030204" pitchFamily="34" charset="0"/>
              </a:rPr>
              <a:t>During discussions, allow time for participants to share their personal experiences. Facilitators can encourage discussions by sharing their experiences first..</a:t>
            </a:r>
          </a:p>
          <a:p>
            <a:pPr marL="685800" lvl="1" indent="-228600">
              <a:spcAft>
                <a:spcPts val="1000"/>
              </a:spcAft>
              <a:buFont typeface="Arial" panose="020B0604020202020204" pitchFamily="34" charset="0"/>
              <a:buChar char="•"/>
            </a:pPr>
            <a:r>
              <a:rPr lang="en-US" sz="1200" dirty="0">
                <a:latin typeface="Ubuntu" panose="020B0504030602030204" pitchFamily="34" charset="0"/>
              </a:rPr>
              <a:t>Make time or be available for participants to ask questions to further support families after the Forum.</a:t>
            </a:r>
          </a:p>
        </p:txBody>
      </p:sp>
      <p:sp>
        <p:nvSpPr>
          <p:cNvPr id="2" name="Rectangle 19">
            <a:extLst>
              <a:ext uri="{FF2B5EF4-FFF2-40B4-BE49-F238E27FC236}">
                <a16:creationId xmlns:a16="http://schemas.microsoft.com/office/drawing/2014/main" id="{679BF014-B575-0996-B27C-ABA648D0E86C}"/>
              </a:ext>
            </a:extLst>
          </p:cNvPr>
          <p:cNvSpPr>
            <a:spLocks noChangeArrowheads="1"/>
          </p:cNvSpPr>
          <p:nvPr/>
        </p:nvSpPr>
        <p:spPr bwMode="auto">
          <a:xfrm>
            <a:off x="291458" y="7206726"/>
            <a:ext cx="6117689" cy="149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lvl="0">
              <a:spcAft>
                <a:spcPts val="600"/>
              </a:spcAft>
            </a:pPr>
            <a:r>
              <a:rPr lang="en-US" sz="1200" b="1" dirty="0">
                <a:solidFill>
                  <a:schemeClr val="accent2"/>
                </a:solidFill>
                <a:latin typeface="Ubuntu" panose="020B0504030602030204" pitchFamily="34" charset="0"/>
              </a:rPr>
              <a:t>4.   Responding to Questions:</a:t>
            </a:r>
          </a:p>
          <a:p>
            <a:pPr marL="685800" lvl="1" indent="-228600">
              <a:spcAft>
                <a:spcPts val="0"/>
              </a:spcAft>
              <a:buFont typeface="Arial" panose="020B0604020202020204" pitchFamily="34" charset="0"/>
              <a:buChar char="•"/>
            </a:pPr>
            <a:r>
              <a:rPr lang="en-US" sz="1200" dirty="0">
                <a:latin typeface="Ubuntu" panose="020B0504030602030204" pitchFamily="34" charset="0"/>
              </a:rPr>
              <a:t>Do your best to fully answer the questions. If someone in the group has a helpful experience, invite them to share.</a:t>
            </a:r>
          </a:p>
          <a:p>
            <a:pPr marL="685800" lvl="1" indent="-228600">
              <a:spcAft>
                <a:spcPts val="0"/>
              </a:spcAft>
              <a:buFont typeface="Arial" panose="020B0604020202020204" pitchFamily="34" charset="0"/>
              <a:buChar char="•"/>
            </a:pPr>
            <a:r>
              <a:rPr lang="en-US" sz="1200" dirty="0">
                <a:latin typeface="Ubuntu" panose="020B0504030602030204" pitchFamily="34" charset="0"/>
              </a:rPr>
              <a:t>Leverage community partners or topic experts to help answer questions.</a:t>
            </a:r>
          </a:p>
          <a:p>
            <a:pPr marL="685800" lvl="1" indent="-228600">
              <a:spcAft>
                <a:spcPts val="0"/>
              </a:spcAft>
              <a:buFont typeface="Arial" panose="020B0604020202020204" pitchFamily="34" charset="0"/>
              <a:buChar char="•"/>
            </a:pPr>
            <a:r>
              <a:rPr lang="en-US" sz="1200" dirty="0">
                <a:latin typeface="Ubuntu" panose="020B0504030602030204" pitchFamily="34" charset="0"/>
              </a:rPr>
              <a:t>If you’re unable to answer any questions, refer to a community partners or expert when feasible, or notate the question and follow up with an answer as soon as possible.</a:t>
            </a:r>
          </a:p>
        </p:txBody>
      </p:sp>
    </p:spTree>
    <p:extLst>
      <p:ext uri="{BB962C8B-B14F-4D97-AF65-F5344CB8AC3E}">
        <p14:creationId xmlns:p14="http://schemas.microsoft.com/office/powerpoint/2010/main" val="283807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160EE-8559-36C8-72D2-D3D99D80B6F8}"/>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CA5CD653-0D57-56B5-35DE-B9545C5FDB41}"/>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Helpful Resources</a:t>
            </a:r>
            <a:endParaRPr lang="en-US" dirty="0">
              <a:solidFill>
                <a:schemeClr val="bg1"/>
              </a:solidFill>
              <a:latin typeface="Ubuntu" panose="020B0504030602030204" pitchFamily="34" charset="0"/>
            </a:endParaRPr>
          </a:p>
        </p:txBody>
      </p:sp>
      <p:sp>
        <p:nvSpPr>
          <p:cNvPr id="24" name="Title 1">
            <a:extLst>
              <a:ext uri="{FF2B5EF4-FFF2-40B4-BE49-F238E27FC236}">
                <a16:creationId xmlns:a16="http://schemas.microsoft.com/office/drawing/2014/main" id="{19AE28D1-D08E-26AA-1DA7-DF316561B36D}"/>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141C0314-B2DC-FBCB-C213-4F9173D71DC9}"/>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2" name="Table 1">
            <a:extLst>
              <a:ext uri="{FF2B5EF4-FFF2-40B4-BE49-F238E27FC236}">
                <a16:creationId xmlns:a16="http://schemas.microsoft.com/office/drawing/2014/main" id="{DE8DE69D-1788-E7AC-C34A-F3020314DF51}"/>
              </a:ext>
            </a:extLst>
          </p:cNvPr>
          <p:cNvGraphicFramePr>
            <a:graphicFrameLocks noGrp="1"/>
          </p:cNvGraphicFramePr>
          <p:nvPr>
            <p:extLst>
              <p:ext uri="{D42A27DB-BD31-4B8C-83A1-F6EECF244321}">
                <p14:modId xmlns:p14="http://schemas.microsoft.com/office/powerpoint/2010/main" val="1277164457"/>
              </p:ext>
            </p:extLst>
          </p:nvPr>
        </p:nvGraphicFramePr>
        <p:xfrm>
          <a:off x="291459" y="1624083"/>
          <a:ext cx="7056915" cy="8015269"/>
        </p:xfrm>
        <a:graphic>
          <a:graphicData uri="http://schemas.openxmlformats.org/drawingml/2006/table">
            <a:tbl>
              <a:tblPr firstRow="1" bandRow="1">
                <a:tableStyleId>{5940675A-B579-460E-94D1-54222C63F5DA}</a:tableStyleId>
              </a:tblPr>
              <a:tblGrid>
                <a:gridCol w="1469102">
                  <a:extLst>
                    <a:ext uri="{9D8B030D-6E8A-4147-A177-3AD203B41FA5}">
                      <a16:colId xmlns:a16="http://schemas.microsoft.com/office/drawing/2014/main" val="1904144929"/>
                    </a:ext>
                  </a:extLst>
                </a:gridCol>
                <a:gridCol w="3628061">
                  <a:extLst>
                    <a:ext uri="{9D8B030D-6E8A-4147-A177-3AD203B41FA5}">
                      <a16:colId xmlns:a16="http://schemas.microsoft.com/office/drawing/2014/main" val="2055436634"/>
                    </a:ext>
                  </a:extLst>
                </a:gridCol>
                <a:gridCol w="1959752">
                  <a:extLst>
                    <a:ext uri="{9D8B030D-6E8A-4147-A177-3AD203B41FA5}">
                      <a16:colId xmlns:a16="http://schemas.microsoft.com/office/drawing/2014/main" val="1000141374"/>
                    </a:ext>
                  </a:extLst>
                </a:gridCol>
              </a:tblGrid>
              <a:tr h="1568568">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WHO Global Dietary Guidelines</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 Guidelines on a healthy diet for communities around the world.</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452715009"/>
                  </a:ext>
                </a:extLst>
              </a:tr>
              <a:tr h="1596325">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My Plate</a:t>
                      </a:r>
                      <a:endParaRPr lang="en-US" sz="1530" kern="1200" dirty="0">
                        <a:solidFill>
                          <a:schemeClr val="tx1"/>
                        </a:solidFill>
                        <a:effectLst/>
                        <a:latin typeface="+mn-lt"/>
                        <a:ea typeface="+mn-ea"/>
                        <a:cs typeface="+mn-cs"/>
                      </a:endParaRPr>
                    </a:p>
                    <a:p>
                      <a:r>
                        <a:rPr lang="en-US" sz="1530" b="1" kern="1200" dirty="0">
                          <a:solidFill>
                            <a:schemeClr val="tx1"/>
                          </a:solidFill>
                          <a:effectLst/>
                          <a:latin typeface="+mn-lt"/>
                          <a:ea typeface="+mn-ea"/>
                          <a:cs typeface="+mn-cs"/>
                        </a:rPr>
                        <a:t> </a:t>
                      </a:r>
                      <a:r>
                        <a:rPr lang="en-US" sz="1530" kern="1200" dirty="0">
                          <a:solidFill>
                            <a:schemeClr val="tx1"/>
                          </a:solidFill>
                          <a:effectLst/>
                          <a:latin typeface="+mn-lt"/>
                          <a:ea typeface="+mn-ea"/>
                          <a:cs typeface="+mn-cs"/>
                        </a:rPr>
                        <a:t>A symbol of the 5 food groups representing what to eat from each of the food groups throughout the day. </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494477101"/>
                  </a:ext>
                </a:extLst>
              </a:tr>
              <a:tr h="1797804">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Fit 5 Guide</a:t>
                      </a:r>
                      <a:endParaRPr lang="en-US" sz="1530" kern="1200" dirty="0">
                        <a:solidFill>
                          <a:schemeClr val="tx1"/>
                        </a:solidFill>
                        <a:effectLst/>
                        <a:latin typeface="+mn-lt"/>
                        <a:ea typeface="+mn-ea"/>
                        <a:cs typeface="+mn-cs"/>
                      </a:endParaRPr>
                    </a:p>
                    <a:p>
                      <a:r>
                        <a:rPr lang="en-US" sz="1530" i="1" kern="1200" dirty="0">
                          <a:solidFill>
                            <a:schemeClr val="tx1"/>
                          </a:solidFill>
                          <a:effectLst/>
                          <a:latin typeface="+mn-lt"/>
                          <a:ea typeface="+mn-ea"/>
                          <a:cs typeface="+mn-cs"/>
                        </a:rPr>
                        <a:t> </a:t>
                      </a:r>
                      <a:endParaRPr lang="en-US" sz="1530" kern="1200" dirty="0">
                        <a:solidFill>
                          <a:schemeClr val="tx1"/>
                        </a:solidFill>
                        <a:effectLst/>
                        <a:latin typeface="+mn-lt"/>
                        <a:ea typeface="+mn-ea"/>
                        <a:cs typeface="+mn-cs"/>
                      </a:endParaRPr>
                    </a:p>
                    <a:p>
                      <a:r>
                        <a:rPr lang="en-US" sz="1530" i="0" kern="1200" dirty="0">
                          <a:solidFill>
                            <a:schemeClr val="tx1"/>
                          </a:solidFill>
                          <a:effectLst/>
                          <a:latin typeface="+mn-lt"/>
                          <a:ea typeface="+mn-ea"/>
                          <a:cs typeface="+mn-cs"/>
                        </a:rPr>
                        <a:t>Fit 5 is based on the three simple goals of exercising 5 days per week, eating 5 total fruits and vegetables per day and drinking 5 water bottles of water per day. </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319045203"/>
                  </a:ext>
                </a:extLst>
              </a:tr>
              <a:tr h="997369">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Special Olympics Washington Healthy Food &amp; Beverage Toolkit</a:t>
                      </a:r>
                      <a:endParaRPr lang="en-US" sz="1530" kern="1200" dirty="0">
                        <a:solidFill>
                          <a:schemeClr val="tx1"/>
                        </a:solidFill>
                        <a:effectLst/>
                        <a:latin typeface="+mn-lt"/>
                        <a:ea typeface="+mn-ea"/>
                        <a:cs typeface="+mn-cs"/>
                      </a:endParaRPr>
                    </a:p>
                    <a:p>
                      <a:r>
                        <a:rPr lang="en-US" sz="1530" i="0" kern="1200" dirty="0">
                          <a:solidFill>
                            <a:schemeClr val="tx1"/>
                          </a:solidFill>
                          <a:effectLst/>
                          <a:latin typeface="+mn-lt"/>
                          <a:ea typeface="+mn-ea"/>
                          <a:cs typeface="+mn-cs"/>
                        </a:rPr>
                        <a:t>Nutrition guidelines focused on reducing processed foods, salt, sugary beverages and increasing fruits, vegetables and whole grains.</a:t>
                      </a:r>
                    </a:p>
                    <a:p>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399007560"/>
                  </a:ext>
                </a:extLst>
              </a:tr>
              <a:tr h="703857">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World Health Organization Healthy Diet Key Facts</a:t>
                      </a:r>
                      <a:endParaRPr lang="en-US" sz="1530" kern="1200" dirty="0">
                        <a:solidFill>
                          <a:schemeClr val="tx1"/>
                        </a:solidFill>
                        <a:effectLst/>
                        <a:latin typeface="+mn-lt"/>
                        <a:ea typeface="+mn-ea"/>
                        <a:cs typeface="+mn-cs"/>
                      </a:endParaRPr>
                    </a:p>
                    <a:p>
                      <a:r>
                        <a:rPr lang="en-US" sz="1530" i="1" kern="1200" dirty="0">
                          <a:solidFill>
                            <a:schemeClr val="tx1"/>
                          </a:solidFill>
                          <a:effectLst/>
                          <a:latin typeface="+mn-lt"/>
                          <a:ea typeface="+mn-ea"/>
                          <a:cs typeface="+mn-cs"/>
                        </a:rPr>
                        <a:t>Overview of healthy eating for adults and children. Including practical advice on maintaining healthy eating.</a:t>
                      </a:r>
                    </a:p>
                    <a:p>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1527424566"/>
                  </a:ext>
                </a:extLst>
              </a:tr>
            </a:tbl>
          </a:graphicData>
        </a:graphic>
      </p:graphicFrame>
      <p:pic>
        <p:nvPicPr>
          <p:cNvPr id="3" name="Picture 2" descr="A qr code on a white background&#10;&#10;Description automatically generated">
            <a:extLst>
              <a:ext uri="{FF2B5EF4-FFF2-40B4-BE49-F238E27FC236}">
                <a16:creationId xmlns:a16="http://schemas.microsoft.com/office/drawing/2014/main" id="{D15678B5-2528-F9E6-A6F2-571E7A3398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2284" y="8302913"/>
            <a:ext cx="1275715" cy="1275715"/>
          </a:xfrm>
          <a:prstGeom prst="rect">
            <a:avLst/>
          </a:prstGeom>
        </p:spPr>
      </p:pic>
      <p:pic>
        <p:nvPicPr>
          <p:cNvPr id="4" name="Picture 3" descr="A qr code with black squares&#10;&#10;Description automatically generated">
            <a:extLst>
              <a:ext uri="{FF2B5EF4-FFF2-40B4-BE49-F238E27FC236}">
                <a16:creationId xmlns:a16="http://schemas.microsoft.com/office/drawing/2014/main" id="{64D50646-A919-7698-3000-76D867201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2284" y="6688755"/>
            <a:ext cx="1275714" cy="1275714"/>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6E4D852E-3BF6-1F91-8857-4F0980A281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22283" y="5072720"/>
            <a:ext cx="1275714" cy="1275714"/>
          </a:xfrm>
          <a:prstGeom prst="rect">
            <a:avLst/>
          </a:prstGeom>
        </p:spPr>
      </p:pic>
      <p:pic>
        <p:nvPicPr>
          <p:cNvPr id="6" name="Picture 5" descr="A qr code with black squares&#10;&#10;Description automatically generated">
            <a:extLst>
              <a:ext uri="{FF2B5EF4-FFF2-40B4-BE49-F238E27FC236}">
                <a16:creationId xmlns:a16="http://schemas.microsoft.com/office/drawing/2014/main" id="{9149A7DC-CA94-2E8A-252F-845D26CD56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2283" y="3351456"/>
            <a:ext cx="1275714" cy="1275714"/>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76EA645F-1F41-AA2F-0081-8F53DD414C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2283" y="1803153"/>
            <a:ext cx="1275714" cy="1275714"/>
          </a:xfrm>
          <a:prstGeom prst="rect">
            <a:avLst/>
          </a:prstGeom>
        </p:spPr>
      </p:pic>
      <p:pic>
        <p:nvPicPr>
          <p:cNvPr id="8" name="Picture 7" descr="A logo of a united nations organization&#10;&#10;Description automatically generated">
            <a:extLst>
              <a:ext uri="{FF2B5EF4-FFF2-40B4-BE49-F238E27FC236}">
                <a16:creationId xmlns:a16="http://schemas.microsoft.com/office/drawing/2014/main" id="{B4E6E38C-5883-51F7-F70E-8B4FBA2AC526}"/>
              </a:ext>
            </a:extLst>
          </p:cNvPr>
          <p:cNvPicPr>
            <a:picLocks noChangeAspect="1"/>
          </p:cNvPicPr>
          <p:nvPr/>
        </p:nvPicPr>
        <p:blipFill rotWithShape="1">
          <a:blip r:embed="rId7">
            <a:extLst>
              <a:ext uri="{28A0092B-C50C-407E-A947-70E740481C1C}">
                <a14:useLocalDpi xmlns:a14="http://schemas.microsoft.com/office/drawing/2010/main" val="0"/>
              </a:ext>
            </a:extLst>
          </a:blip>
          <a:srcRect l="8688" r="4874"/>
          <a:stretch/>
        </p:blipFill>
        <p:spPr bwMode="auto">
          <a:xfrm>
            <a:off x="368949" y="1803153"/>
            <a:ext cx="1371600" cy="742950"/>
          </a:xfrm>
          <a:prstGeom prst="rect">
            <a:avLst/>
          </a:prstGeom>
          <a:ln>
            <a:noFill/>
          </a:ln>
          <a:extLst>
            <a:ext uri="{53640926-AAD7-44D8-BBD7-CCE9431645EC}">
              <a14:shadowObscured xmlns:a14="http://schemas.microsoft.com/office/drawing/2010/main"/>
            </a:ext>
          </a:extLst>
        </p:spPr>
      </p:pic>
      <p:pic>
        <p:nvPicPr>
          <p:cNvPr id="9" name="Picture 8" descr="A diagram of food and nutrition&#10;&#10;Description automatically generated">
            <a:extLst>
              <a:ext uri="{FF2B5EF4-FFF2-40B4-BE49-F238E27FC236}">
                <a16:creationId xmlns:a16="http://schemas.microsoft.com/office/drawing/2014/main" id="{D43F46D0-537A-DDCC-9C70-5A8A78947C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981" y="3470335"/>
            <a:ext cx="1105535" cy="784860"/>
          </a:xfrm>
          <a:prstGeom prst="rect">
            <a:avLst/>
          </a:prstGeom>
        </p:spPr>
      </p:pic>
      <p:pic>
        <p:nvPicPr>
          <p:cNvPr id="10" name="Picture 9">
            <a:extLst>
              <a:ext uri="{FF2B5EF4-FFF2-40B4-BE49-F238E27FC236}">
                <a16:creationId xmlns:a16="http://schemas.microsoft.com/office/drawing/2014/main" id="{56144E6B-575B-2E41-4925-9DFF0D180EB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708" t="9733" r="4375" b="5109"/>
          <a:stretch/>
        </p:blipFill>
        <p:spPr bwMode="auto">
          <a:xfrm>
            <a:off x="501981" y="5246731"/>
            <a:ext cx="1009650" cy="1083945"/>
          </a:xfrm>
          <a:prstGeom prst="rect">
            <a:avLst/>
          </a:prstGeom>
          <a:ln>
            <a:noFill/>
          </a:ln>
          <a:extLst>
            <a:ext uri="{53640926-AAD7-44D8-BBD7-CCE9431645EC}">
              <a14:shadowObscured xmlns:a14="http://schemas.microsoft.com/office/drawing/2010/main"/>
            </a:ext>
          </a:extLst>
        </p:spPr>
      </p:pic>
      <p:pic>
        <p:nvPicPr>
          <p:cNvPr id="11" name="Picture 10" descr="A logo of a united nations organization&#10;&#10;Description automatically generated">
            <a:extLst>
              <a:ext uri="{FF2B5EF4-FFF2-40B4-BE49-F238E27FC236}">
                <a16:creationId xmlns:a16="http://schemas.microsoft.com/office/drawing/2014/main" id="{861771BC-1283-E903-0E36-22BA93170F38}"/>
              </a:ext>
            </a:extLst>
          </p:cNvPr>
          <p:cNvPicPr>
            <a:picLocks noChangeAspect="1"/>
          </p:cNvPicPr>
          <p:nvPr/>
        </p:nvPicPr>
        <p:blipFill rotWithShape="1">
          <a:blip r:embed="rId7">
            <a:extLst>
              <a:ext uri="{28A0092B-C50C-407E-A947-70E740481C1C}">
                <a14:useLocalDpi xmlns:a14="http://schemas.microsoft.com/office/drawing/2010/main" val="0"/>
              </a:ext>
            </a:extLst>
          </a:blip>
          <a:srcRect l="8688" r="4874"/>
          <a:stretch/>
        </p:blipFill>
        <p:spPr bwMode="auto">
          <a:xfrm>
            <a:off x="368948" y="8569295"/>
            <a:ext cx="1371600" cy="742950"/>
          </a:xfrm>
          <a:prstGeom prst="rect">
            <a:avLst/>
          </a:prstGeom>
          <a:ln>
            <a:noFill/>
          </a:ln>
          <a:extLst>
            <a:ext uri="{53640926-AAD7-44D8-BBD7-CCE9431645EC}">
              <a14:shadowObscured xmlns:a14="http://schemas.microsoft.com/office/drawing/2010/main"/>
            </a:ext>
          </a:extLst>
        </p:spPr>
      </p:pic>
      <p:pic>
        <p:nvPicPr>
          <p:cNvPr id="12" name="Picture 11" descr="A group of people standing around a table&#10;&#10;Description automatically generated">
            <a:extLst>
              <a:ext uri="{FF2B5EF4-FFF2-40B4-BE49-F238E27FC236}">
                <a16:creationId xmlns:a16="http://schemas.microsoft.com/office/drawing/2014/main" id="{6C0CDD9C-2ACE-9338-461C-1F83BD11D0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686" y="6879889"/>
            <a:ext cx="1179830" cy="1084580"/>
          </a:xfrm>
          <a:prstGeom prst="rect">
            <a:avLst/>
          </a:prstGeom>
        </p:spPr>
      </p:pic>
    </p:spTree>
    <p:extLst>
      <p:ext uri="{BB962C8B-B14F-4D97-AF65-F5344CB8AC3E}">
        <p14:creationId xmlns:p14="http://schemas.microsoft.com/office/powerpoint/2010/main" val="158458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6080C-7B9F-58FF-4F3D-EFA7B85BCD25}"/>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77809829-2FD0-A76C-901C-14C3A6035334}"/>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My Notes</a:t>
            </a:r>
            <a:endParaRPr lang="en-US" dirty="0">
              <a:solidFill>
                <a:schemeClr val="bg1"/>
              </a:solidFill>
              <a:latin typeface="Ubuntu" panose="020B0504030602030204" pitchFamily="34" charset="0"/>
            </a:endParaRPr>
          </a:p>
        </p:txBody>
      </p:sp>
      <p:graphicFrame>
        <p:nvGraphicFramePr>
          <p:cNvPr id="3" name="Table 2">
            <a:extLst>
              <a:ext uri="{FF2B5EF4-FFF2-40B4-BE49-F238E27FC236}">
                <a16:creationId xmlns:a16="http://schemas.microsoft.com/office/drawing/2014/main" id="{C600D2DF-0DEB-F08A-19DC-B027F99EEDB2}"/>
              </a:ext>
            </a:extLst>
          </p:cNvPr>
          <p:cNvGraphicFramePr>
            <a:graphicFrameLocks noGrp="1"/>
          </p:cNvGraphicFramePr>
          <p:nvPr>
            <p:extLst>
              <p:ext uri="{D42A27DB-BD31-4B8C-83A1-F6EECF244321}">
                <p14:modId xmlns:p14="http://schemas.microsoft.com/office/powerpoint/2010/main" val="2745454444"/>
              </p:ext>
            </p:extLst>
          </p:nvPr>
        </p:nvGraphicFramePr>
        <p:xfrm>
          <a:off x="978408" y="1840503"/>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FBBADC36-9541-CD0D-392E-E2ACDBB230C8}"/>
              </a:ext>
            </a:extLst>
          </p:cNvPr>
          <p:cNvGraphicFramePr>
            <a:graphicFrameLocks noGrp="1"/>
          </p:cNvGraphicFramePr>
          <p:nvPr>
            <p:extLst>
              <p:ext uri="{D42A27DB-BD31-4B8C-83A1-F6EECF244321}">
                <p14:modId xmlns:p14="http://schemas.microsoft.com/office/powerpoint/2010/main" val="2661945741"/>
              </p:ext>
            </p:extLst>
          </p:nvPr>
        </p:nvGraphicFramePr>
        <p:xfrm>
          <a:off x="978407" y="229399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A89705E7-9E94-2032-F6EE-B9301667B178}"/>
              </a:ext>
            </a:extLst>
          </p:cNvPr>
          <p:cNvGraphicFramePr>
            <a:graphicFrameLocks noGrp="1"/>
          </p:cNvGraphicFramePr>
          <p:nvPr>
            <p:extLst>
              <p:ext uri="{D42A27DB-BD31-4B8C-83A1-F6EECF244321}">
                <p14:modId xmlns:p14="http://schemas.microsoft.com/office/powerpoint/2010/main" val="1756334805"/>
              </p:ext>
            </p:extLst>
          </p:nvPr>
        </p:nvGraphicFramePr>
        <p:xfrm>
          <a:off x="978407" y="274351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4" name="Title 1">
            <a:extLst>
              <a:ext uri="{FF2B5EF4-FFF2-40B4-BE49-F238E27FC236}">
                <a16:creationId xmlns:a16="http://schemas.microsoft.com/office/drawing/2014/main" id="{A9E0D7C9-AA7C-06CE-8A2D-AB6BFC1AF31F}"/>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FDA0DF2A-2E27-A356-F9C0-BD0CA07F2982}"/>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4" name="Table 3">
            <a:extLst>
              <a:ext uri="{FF2B5EF4-FFF2-40B4-BE49-F238E27FC236}">
                <a16:creationId xmlns:a16="http://schemas.microsoft.com/office/drawing/2014/main" id="{907CAA60-77DB-77B2-3CE8-8C1F2F65FC04}"/>
              </a:ext>
            </a:extLst>
          </p:cNvPr>
          <p:cNvGraphicFramePr>
            <a:graphicFrameLocks noGrp="1"/>
          </p:cNvGraphicFramePr>
          <p:nvPr>
            <p:extLst>
              <p:ext uri="{D42A27DB-BD31-4B8C-83A1-F6EECF244321}">
                <p14:modId xmlns:p14="http://schemas.microsoft.com/office/powerpoint/2010/main" val="2919160413"/>
              </p:ext>
            </p:extLst>
          </p:nvPr>
        </p:nvGraphicFramePr>
        <p:xfrm>
          <a:off x="978408" y="316709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3" name="Table 12">
            <a:extLst>
              <a:ext uri="{FF2B5EF4-FFF2-40B4-BE49-F238E27FC236}">
                <a16:creationId xmlns:a16="http://schemas.microsoft.com/office/drawing/2014/main" id="{26B241E6-6C28-98CB-2D09-85C8797E37B2}"/>
              </a:ext>
            </a:extLst>
          </p:cNvPr>
          <p:cNvGraphicFramePr>
            <a:graphicFrameLocks noGrp="1"/>
          </p:cNvGraphicFramePr>
          <p:nvPr>
            <p:extLst>
              <p:ext uri="{D42A27DB-BD31-4B8C-83A1-F6EECF244321}">
                <p14:modId xmlns:p14="http://schemas.microsoft.com/office/powerpoint/2010/main" val="2378095879"/>
              </p:ext>
            </p:extLst>
          </p:nvPr>
        </p:nvGraphicFramePr>
        <p:xfrm>
          <a:off x="978407" y="362059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0" name="Table 19">
            <a:extLst>
              <a:ext uri="{FF2B5EF4-FFF2-40B4-BE49-F238E27FC236}">
                <a16:creationId xmlns:a16="http://schemas.microsoft.com/office/drawing/2014/main" id="{267164FA-2640-A5C6-201C-5B56DDF15F9F}"/>
              </a:ext>
            </a:extLst>
          </p:cNvPr>
          <p:cNvGraphicFramePr>
            <a:graphicFrameLocks noGrp="1"/>
          </p:cNvGraphicFramePr>
          <p:nvPr>
            <p:extLst>
              <p:ext uri="{D42A27DB-BD31-4B8C-83A1-F6EECF244321}">
                <p14:modId xmlns:p14="http://schemas.microsoft.com/office/powerpoint/2010/main" val="1972671172"/>
              </p:ext>
            </p:extLst>
          </p:nvPr>
        </p:nvGraphicFramePr>
        <p:xfrm>
          <a:off x="978407" y="407010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9" name="Table 28">
            <a:extLst>
              <a:ext uri="{FF2B5EF4-FFF2-40B4-BE49-F238E27FC236}">
                <a16:creationId xmlns:a16="http://schemas.microsoft.com/office/drawing/2014/main" id="{E021630E-48F8-E9BD-AA8F-201A1C0B38F4}"/>
              </a:ext>
            </a:extLst>
          </p:cNvPr>
          <p:cNvGraphicFramePr>
            <a:graphicFrameLocks noGrp="1"/>
          </p:cNvGraphicFramePr>
          <p:nvPr>
            <p:extLst>
              <p:ext uri="{D42A27DB-BD31-4B8C-83A1-F6EECF244321}">
                <p14:modId xmlns:p14="http://schemas.microsoft.com/office/powerpoint/2010/main" val="1039471471"/>
              </p:ext>
            </p:extLst>
          </p:nvPr>
        </p:nvGraphicFramePr>
        <p:xfrm>
          <a:off x="978408" y="451962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0" name="Table 29">
            <a:extLst>
              <a:ext uri="{FF2B5EF4-FFF2-40B4-BE49-F238E27FC236}">
                <a16:creationId xmlns:a16="http://schemas.microsoft.com/office/drawing/2014/main" id="{A3BFD29A-ED6E-38A7-255D-6ECEB3638DE4}"/>
              </a:ext>
            </a:extLst>
          </p:cNvPr>
          <p:cNvGraphicFramePr>
            <a:graphicFrameLocks noGrp="1"/>
          </p:cNvGraphicFramePr>
          <p:nvPr>
            <p:extLst>
              <p:ext uri="{D42A27DB-BD31-4B8C-83A1-F6EECF244321}">
                <p14:modId xmlns:p14="http://schemas.microsoft.com/office/powerpoint/2010/main" val="2224246017"/>
              </p:ext>
            </p:extLst>
          </p:nvPr>
        </p:nvGraphicFramePr>
        <p:xfrm>
          <a:off x="978407" y="497311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1" name="Table 30">
            <a:extLst>
              <a:ext uri="{FF2B5EF4-FFF2-40B4-BE49-F238E27FC236}">
                <a16:creationId xmlns:a16="http://schemas.microsoft.com/office/drawing/2014/main" id="{FC50D9D3-B886-6E9A-849C-C4C19B682335}"/>
              </a:ext>
            </a:extLst>
          </p:cNvPr>
          <p:cNvGraphicFramePr>
            <a:graphicFrameLocks noGrp="1"/>
          </p:cNvGraphicFramePr>
          <p:nvPr>
            <p:extLst>
              <p:ext uri="{D42A27DB-BD31-4B8C-83A1-F6EECF244321}">
                <p14:modId xmlns:p14="http://schemas.microsoft.com/office/powerpoint/2010/main" val="1678011291"/>
              </p:ext>
            </p:extLst>
          </p:nvPr>
        </p:nvGraphicFramePr>
        <p:xfrm>
          <a:off x="978407" y="542263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2" name="Table 31">
            <a:extLst>
              <a:ext uri="{FF2B5EF4-FFF2-40B4-BE49-F238E27FC236}">
                <a16:creationId xmlns:a16="http://schemas.microsoft.com/office/drawing/2014/main" id="{73D47FFA-EB3E-F1D6-B454-923875623783}"/>
              </a:ext>
            </a:extLst>
          </p:cNvPr>
          <p:cNvGraphicFramePr>
            <a:graphicFrameLocks noGrp="1"/>
          </p:cNvGraphicFramePr>
          <p:nvPr>
            <p:extLst>
              <p:ext uri="{D42A27DB-BD31-4B8C-83A1-F6EECF244321}">
                <p14:modId xmlns:p14="http://schemas.microsoft.com/office/powerpoint/2010/main" val="255850506"/>
              </p:ext>
            </p:extLst>
          </p:nvPr>
        </p:nvGraphicFramePr>
        <p:xfrm>
          <a:off x="978408" y="589375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3" name="Table 32">
            <a:extLst>
              <a:ext uri="{FF2B5EF4-FFF2-40B4-BE49-F238E27FC236}">
                <a16:creationId xmlns:a16="http://schemas.microsoft.com/office/drawing/2014/main" id="{ECE5D976-68CB-575E-2056-49118EE153B2}"/>
              </a:ext>
            </a:extLst>
          </p:cNvPr>
          <p:cNvGraphicFramePr>
            <a:graphicFrameLocks noGrp="1"/>
          </p:cNvGraphicFramePr>
          <p:nvPr>
            <p:extLst>
              <p:ext uri="{D42A27DB-BD31-4B8C-83A1-F6EECF244321}">
                <p14:modId xmlns:p14="http://schemas.microsoft.com/office/powerpoint/2010/main" val="3305490380"/>
              </p:ext>
            </p:extLst>
          </p:nvPr>
        </p:nvGraphicFramePr>
        <p:xfrm>
          <a:off x="978407" y="634724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4" name="Table 33">
            <a:extLst>
              <a:ext uri="{FF2B5EF4-FFF2-40B4-BE49-F238E27FC236}">
                <a16:creationId xmlns:a16="http://schemas.microsoft.com/office/drawing/2014/main" id="{99F3E6F0-0B71-B289-7895-1E03132D0FB1}"/>
              </a:ext>
            </a:extLst>
          </p:cNvPr>
          <p:cNvGraphicFramePr>
            <a:graphicFrameLocks noGrp="1"/>
          </p:cNvGraphicFramePr>
          <p:nvPr>
            <p:extLst>
              <p:ext uri="{D42A27DB-BD31-4B8C-83A1-F6EECF244321}">
                <p14:modId xmlns:p14="http://schemas.microsoft.com/office/powerpoint/2010/main" val="3584051372"/>
              </p:ext>
            </p:extLst>
          </p:nvPr>
        </p:nvGraphicFramePr>
        <p:xfrm>
          <a:off x="978407" y="679676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5" name="Table 34">
            <a:extLst>
              <a:ext uri="{FF2B5EF4-FFF2-40B4-BE49-F238E27FC236}">
                <a16:creationId xmlns:a16="http://schemas.microsoft.com/office/drawing/2014/main" id="{F3C36941-C43D-63B9-B3EE-04685F501C26}"/>
              </a:ext>
            </a:extLst>
          </p:cNvPr>
          <p:cNvGraphicFramePr>
            <a:graphicFrameLocks noGrp="1"/>
          </p:cNvGraphicFramePr>
          <p:nvPr>
            <p:extLst>
              <p:ext uri="{D42A27DB-BD31-4B8C-83A1-F6EECF244321}">
                <p14:modId xmlns:p14="http://schemas.microsoft.com/office/powerpoint/2010/main" val="1942213260"/>
              </p:ext>
            </p:extLst>
          </p:nvPr>
        </p:nvGraphicFramePr>
        <p:xfrm>
          <a:off x="978408" y="72429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6" name="Table 35">
            <a:extLst>
              <a:ext uri="{FF2B5EF4-FFF2-40B4-BE49-F238E27FC236}">
                <a16:creationId xmlns:a16="http://schemas.microsoft.com/office/drawing/2014/main" id="{D826E233-07A7-5B37-58F3-7CB097720A5D}"/>
              </a:ext>
            </a:extLst>
          </p:cNvPr>
          <p:cNvGraphicFramePr>
            <a:graphicFrameLocks noGrp="1"/>
          </p:cNvGraphicFramePr>
          <p:nvPr>
            <p:extLst>
              <p:ext uri="{D42A27DB-BD31-4B8C-83A1-F6EECF244321}">
                <p14:modId xmlns:p14="http://schemas.microsoft.com/office/powerpoint/2010/main" val="3260784418"/>
              </p:ext>
            </p:extLst>
          </p:nvPr>
        </p:nvGraphicFramePr>
        <p:xfrm>
          <a:off x="978407" y="76964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7" name="Table 36">
            <a:extLst>
              <a:ext uri="{FF2B5EF4-FFF2-40B4-BE49-F238E27FC236}">
                <a16:creationId xmlns:a16="http://schemas.microsoft.com/office/drawing/2014/main" id="{4516B75C-06F4-A9B6-12E1-211826BD4094}"/>
              </a:ext>
            </a:extLst>
          </p:cNvPr>
          <p:cNvGraphicFramePr>
            <a:graphicFrameLocks noGrp="1"/>
          </p:cNvGraphicFramePr>
          <p:nvPr>
            <p:extLst>
              <p:ext uri="{D42A27DB-BD31-4B8C-83A1-F6EECF244321}">
                <p14:modId xmlns:p14="http://schemas.microsoft.com/office/powerpoint/2010/main" val="1697937594"/>
              </p:ext>
            </p:extLst>
          </p:nvPr>
        </p:nvGraphicFramePr>
        <p:xfrm>
          <a:off x="978407" y="81459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Tree>
    <p:extLst>
      <p:ext uri="{BB962C8B-B14F-4D97-AF65-F5344CB8AC3E}">
        <p14:creationId xmlns:p14="http://schemas.microsoft.com/office/powerpoint/2010/main" val="2989672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3BDC72-27E2-B745-8944-FB6E30AB8ECE}"/>
              </a:ext>
            </a:extLst>
          </p:cNvPr>
          <p:cNvSpPr txBox="1"/>
          <p:nvPr/>
        </p:nvSpPr>
        <p:spPr>
          <a:xfrm>
            <a:off x="441779" y="7204893"/>
            <a:ext cx="6888841" cy="523220"/>
          </a:xfrm>
          <a:prstGeom prst="rect">
            <a:avLst/>
          </a:prstGeom>
          <a:noFill/>
        </p:spPr>
        <p:txBody>
          <a:bodyPr wrap="square">
            <a:spAutoFit/>
          </a:bodyPr>
          <a:lstStyle/>
          <a:p>
            <a:r>
              <a:rPr lang="en-US" sz="1400" dirty="0">
                <a:latin typeface="Ubuntu" panose="020B0504030602030204" pitchFamily="34" charset="0"/>
              </a:rPr>
              <a:t>Family Health Forums, part of Special Olympics Health, are made possible through the generous support of our funders.</a:t>
            </a:r>
          </a:p>
        </p:txBody>
      </p:sp>
      <p:sp>
        <p:nvSpPr>
          <p:cNvPr id="6" name="TextBox 5">
            <a:extLst>
              <a:ext uri="{FF2B5EF4-FFF2-40B4-BE49-F238E27FC236}">
                <a16:creationId xmlns:a16="http://schemas.microsoft.com/office/drawing/2014/main" id="{7E91427B-F1D1-1978-E7E2-CE114E71F3AD}"/>
              </a:ext>
            </a:extLst>
          </p:cNvPr>
          <p:cNvSpPr txBox="1"/>
          <p:nvPr/>
        </p:nvSpPr>
        <p:spPr>
          <a:xfrm>
            <a:off x="441779" y="8349595"/>
            <a:ext cx="4082143" cy="1384995"/>
          </a:xfrm>
          <a:prstGeom prst="rect">
            <a:avLst/>
          </a:prstGeom>
          <a:noFill/>
        </p:spPr>
        <p:txBody>
          <a:bodyPr wrap="square">
            <a:spAutoFit/>
          </a:bodyPr>
          <a:lstStyle/>
          <a:p>
            <a:r>
              <a:rPr lang="en-US" sz="1200" dirty="0">
                <a:latin typeface="Ubuntu" panose="020B0504030602030204" pitchFamily="34" charset="0"/>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7" name="Picture 6" descr="A logo with lions heads and a black background&#10;&#10;AI-generated content may be incorrect.">
            <a:extLst>
              <a:ext uri="{FF2B5EF4-FFF2-40B4-BE49-F238E27FC236}">
                <a16:creationId xmlns:a16="http://schemas.microsoft.com/office/drawing/2014/main" id="{96284414-F491-0392-0B0F-4EA4B05B92AE}"/>
              </a:ext>
            </a:extLst>
          </p:cNvPr>
          <p:cNvPicPr>
            <a:picLocks noChangeAspect="1"/>
          </p:cNvPicPr>
          <p:nvPr/>
        </p:nvPicPr>
        <p:blipFill>
          <a:blip r:embed="rId2"/>
          <a:stretch>
            <a:fillRect/>
          </a:stretch>
        </p:blipFill>
        <p:spPr>
          <a:xfrm>
            <a:off x="5176707" y="8195713"/>
            <a:ext cx="1826435" cy="1391920"/>
          </a:xfrm>
          <a:prstGeom prst="rect">
            <a:avLst/>
          </a:prstGeom>
        </p:spPr>
      </p:pic>
    </p:spTree>
    <p:extLst>
      <p:ext uri="{BB962C8B-B14F-4D97-AF65-F5344CB8AC3E}">
        <p14:creationId xmlns:p14="http://schemas.microsoft.com/office/powerpoint/2010/main" val="1781788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BD5A2F40-7A39-A260-31D3-448A21FE89A2}"/>
              </a:ext>
            </a:extLst>
          </p:cNvPr>
          <p:cNvSpPr txBox="1">
            <a:spLocks/>
          </p:cNvSpPr>
          <p:nvPr/>
        </p:nvSpPr>
        <p:spPr>
          <a:xfrm>
            <a:off x="291459" y="1761122"/>
            <a:ext cx="6860455" cy="5880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1800" dirty="0">
                <a:solidFill>
                  <a:prstClr val="black"/>
                </a:solidFill>
                <a:latin typeface="Calibri" panose="020F0502020204030204"/>
              </a:rPr>
              <a:t>Size 12 font is great for printed materials. Size 24 (at a minimum) is good for the body copy on PowerPoints. </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b="1" dirty="0">
                <a:solidFill>
                  <a:srgbClr val="F7941D"/>
                </a:solidFill>
                <a:latin typeface="Calibri" panose="020F0502020204030204"/>
              </a:rPr>
              <a:t>Bold and colorful text </a:t>
            </a:r>
            <a:r>
              <a:rPr lang="en-US" sz="1800" dirty="0">
                <a:solidFill>
                  <a:prstClr val="black"/>
                </a:solidFill>
                <a:latin typeface="Calibri" panose="020F0502020204030204"/>
              </a:rPr>
              <a:t>is helpful to bring attention to a point or topic.</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Utilize the icon library and high-quality photos to keep PowerPoints engaging!</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Don’t be afraid of white space, it helps the reader digest information easier. </a:t>
            </a:r>
          </a:p>
        </p:txBody>
      </p:sp>
      <p:sp>
        <p:nvSpPr>
          <p:cNvPr id="5" name="Title 1">
            <a:extLst>
              <a:ext uri="{FF2B5EF4-FFF2-40B4-BE49-F238E27FC236}">
                <a16:creationId xmlns:a16="http://schemas.microsoft.com/office/drawing/2014/main" id="{5A43C8B1-1FD5-B970-5605-B540A840FB0F}"/>
              </a:ext>
            </a:extLst>
          </p:cNvPr>
          <p:cNvSpPr txBox="1">
            <a:spLocks/>
          </p:cNvSpPr>
          <p:nvPr/>
        </p:nvSpPr>
        <p:spPr>
          <a:xfrm>
            <a:off x="291459" y="61345"/>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Some helpful Tips</a:t>
            </a:r>
            <a:endParaRPr lang="en-US" dirty="0">
              <a:solidFill>
                <a:schemeClr val="bg1"/>
              </a:solidFill>
              <a:latin typeface="Ubuntu" panose="020B0504030602030204" pitchFamily="34" charset="0"/>
            </a:endParaRPr>
          </a:p>
        </p:txBody>
      </p:sp>
    </p:spTree>
    <p:extLst>
      <p:ext uri="{BB962C8B-B14F-4D97-AF65-F5344CB8AC3E}">
        <p14:creationId xmlns:p14="http://schemas.microsoft.com/office/powerpoint/2010/main" val="3699709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9B5CA1FD-CD47-4FD7-9D16-BEE72A3608F1}"/>
              </a:ext>
            </a:extLst>
          </p:cNvPr>
          <p:cNvPicPr>
            <a:picLocks noChangeAspect="1"/>
          </p:cNvPicPr>
          <p:nvPr/>
        </p:nvPicPr>
        <p:blipFill>
          <a:blip r:embed="rId2"/>
          <a:stretch>
            <a:fillRect/>
          </a:stretch>
        </p:blipFill>
        <p:spPr>
          <a:xfrm>
            <a:off x="5245787" y="3033133"/>
            <a:ext cx="1047748" cy="733164"/>
          </a:xfrm>
          <a:prstGeom prst="rect">
            <a:avLst/>
          </a:prstGeom>
        </p:spPr>
      </p:pic>
      <p:pic>
        <p:nvPicPr>
          <p:cNvPr id="10" name="Picture 9" descr="A red and green strawberry with green leaves&#10;&#10;Description automatically generated">
            <a:extLst>
              <a:ext uri="{FF2B5EF4-FFF2-40B4-BE49-F238E27FC236}">
                <a16:creationId xmlns:a16="http://schemas.microsoft.com/office/drawing/2014/main" id="{7F6526A6-FEBF-C4AD-817D-FA0C05DB1859}"/>
              </a:ext>
            </a:extLst>
          </p:cNvPr>
          <p:cNvPicPr>
            <a:picLocks noChangeAspect="1"/>
          </p:cNvPicPr>
          <p:nvPr/>
        </p:nvPicPr>
        <p:blipFill>
          <a:blip r:embed="rId3"/>
          <a:stretch>
            <a:fillRect/>
          </a:stretch>
        </p:blipFill>
        <p:spPr>
          <a:xfrm>
            <a:off x="2717634" y="3809510"/>
            <a:ext cx="812282" cy="918602"/>
          </a:xfrm>
          <a:prstGeom prst="rect">
            <a:avLst/>
          </a:prstGeom>
        </p:spPr>
      </p:pic>
      <p:pic>
        <p:nvPicPr>
          <p:cNvPr id="33" name="Picture 32" descr="A pineapple with green leaves&#10;&#10;Description automatically generated">
            <a:extLst>
              <a:ext uri="{FF2B5EF4-FFF2-40B4-BE49-F238E27FC236}">
                <a16:creationId xmlns:a16="http://schemas.microsoft.com/office/drawing/2014/main" id="{12B7EE77-890E-C3F7-DD98-E6B0A0A98E0B}"/>
              </a:ext>
            </a:extLst>
          </p:cNvPr>
          <p:cNvPicPr>
            <a:picLocks noChangeAspect="1"/>
          </p:cNvPicPr>
          <p:nvPr/>
        </p:nvPicPr>
        <p:blipFill>
          <a:blip r:embed="rId4"/>
          <a:stretch>
            <a:fillRect/>
          </a:stretch>
        </p:blipFill>
        <p:spPr>
          <a:xfrm>
            <a:off x="3113044" y="236413"/>
            <a:ext cx="674628" cy="1051189"/>
          </a:xfrm>
          <a:prstGeom prst="rect">
            <a:avLst/>
          </a:prstGeom>
        </p:spPr>
      </p:pic>
      <p:pic>
        <p:nvPicPr>
          <p:cNvPr id="43" name="Picture 42" descr="A orange with a slice cut in half&#10;&#10;Description automatically generated">
            <a:extLst>
              <a:ext uri="{FF2B5EF4-FFF2-40B4-BE49-F238E27FC236}">
                <a16:creationId xmlns:a16="http://schemas.microsoft.com/office/drawing/2014/main" id="{B984E1E6-584B-7305-A48B-6C9626B92750}"/>
              </a:ext>
            </a:extLst>
          </p:cNvPr>
          <p:cNvPicPr>
            <a:picLocks noChangeAspect="1"/>
          </p:cNvPicPr>
          <p:nvPr/>
        </p:nvPicPr>
        <p:blipFill>
          <a:blip r:embed="rId5"/>
          <a:stretch>
            <a:fillRect/>
          </a:stretch>
        </p:blipFill>
        <p:spPr>
          <a:xfrm>
            <a:off x="4500350" y="3033133"/>
            <a:ext cx="812282" cy="674073"/>
          </a:xfrm>
          <a:prstGeom prst="rect">
            <a:avLst/>
          </a:prstGeom>
        </p:spPr>
      </p:pic>
      <p:pic>
        <p:nvPicPr>
          <p:cNvPr id="45" name="Picture 44" descr="A red apple with a slice of tomato&#10;&#10;Description automatically generated">
            <a:extLst>
              <a:ext uri="{FF2B5EF4-FFF2-40B4-BE49-F238E27FC236}">
                <a16:creationId xmlns:a16="http://schemas.microsoft.com/office/drawing/2014/main" id="{225722B3-D0AC-845B-3419-1158A17DBB1D}"/>
              </a:ext>
            </a:extLst>
          </p:cNvPr>
          <p:cNvPicPr>
            <a:picLocks noChangeAspect="1"/>
          </p:cNvPicPr>
          <p:nvPr/>
        </p:nvPicPr>
        <p:blipFill>
          <a:blip r:embed="rId6"/>
          <a:stretch>
            <a:fillRect/>
          </a:stretch>
        </p:blipFill>
        <p:spPr>
          <a:xfrm>
            <a:off x="3579560" y="2930415"/>
            <a:ext cx="812283" cy="801408"/>
          </a:xfrm>
          <a:prstGeom prst="rect">
            <a:avLst/>
          </a:prstGeom>
        </p:spPr>
      </p:pic>
      <p:pic>
        <p:nvPicPr>
          <p:cNvPr id="47" name="Picture 46" descr="A blue and red container with a cow head&#10;&#10;Description automatically generated">
            <a:extLst>
              <a:ext uri="{FF2B5EF4-FFF2-40B4-BE49-F238E27FC236}">
                <a16:creationId xmlns:a16="http://schemas.microsoft.com/office/drawing/2014/main" id="{9240415C-1A86-831E-BE98-E45527FB887C}"/>
              </a:ext>
            </a:extLst>
          </p:cNvPr>
          <p:cNvPicPr>
            <a:picLocks noChangeAspect="1"/>
          </p:cNvPicPr>
          <p:nvPr/>
        </p:nvPicPr>
        <p:blipFill>
          <a:blip r:embed="rId7"/>
          <a:stretch>
            <a:fillRect/>
          </a:stretch>
        </p:blipFill>
        <p:spPr>
          <a:xfrm>
            <a:off x="6913291" y="2032898"/>
            <a:ext cx="812282" cy="589011"/>
          </a:xfrm>
          <a:prstGeom prst="rect">
            <a:avLst/>
          </a:prstGeom>
        </p:spPr>
      </p:pic>
      <p:pic>
        <p:nvPicPr>
          <p:cNvPr id="49" name="Picture 48" descr="A group of brown objects&#10;&#10;Description automatically generated">
            <a:extLst>
              <a:ext uri="{FF2B5EF4-FFF2-40B4-BE49-F238E27FC236}">
                <a16:creationId xmlns:a16="http://schemas.microsoft.com/office/drawing/2014/main" id="{8190F8B7-1EF8-8883-7509-14C0DDC506CC}"/>
              </a:ext>
            </a:extLst>
          </p:cNvPr>
          <p:cNvPicPr>
            <a:picLocks noChangeAspect="1"/>
          </p:cNvPicPr>
          <p:nvPr/>
        </p:nvPicPr>
        <p:blipFill>
          <a:blip r:embed="rId8"/>
          <a:stretch>
            <a:fillRect/>
          </a:stretch>
        </p:blipFill>
        <p:spPr>
          <a:xfrm>
            <a:off x="2534628" y="2945653"/>
            <a:ext cx="812282" cy="714378"/>
          </a:xfrm>
          <a:prstGeom prst="rect">
            <a:avLst/>
          </a:prstGeom>
        </p:spPr>
      </p:pic>
      <p:pic>
        <p:nvPicPr>
          <p:cNvPr id="51" name="Picture 50" descr="A group of white petals&#10;&#10;Description automatically generated">
            <a:extLst>
              <a:ext uri="{FF2B5EF4-FFF2-40B4-BE49-F238E27FC236}">
                <a16:creationId xmlns:a16="http://schemas.microsoft.com/office/drawing/2014/main" id="{9ED3AFB1-7C68-D425-01E5-B75C448602F9}"/>
              </a:ext>
            </a:extLst>
          </p:cNvPr>
          <p:cNvPicPr>
            <a:picLocks noChangeAspect="1"/>
          </p:cNvPicPr>
          <p:nvPr/>
        </p:nvPicPr>
        <p:blipFill>
          <a:blip r:embed="rId9"/>
          <a:stretch>
            <a:fillRect/>
          </a:stretch>
        </p:blipFill>
        <p:spPr>
          <a:xfrm>
            <a:off x="1736199" y="3033133"/>
            <a:ext cx="812283" cy="728163"/>
          </a:xfrm>
          <a:prstGeom prst="rect">
            <a:avLst/>
          </a:prstGeom>
        </p:spPr>
      </p:pic>
      <p:pic>
        <p:nvPicPr>
          <p:cNvPr id="53" name="Picture 52" descr="A group of pink objects&#10;&#10;Description automatically generated">
            <a:extLst>
              <a:ext uri="{FF2B5EF4-FFF2-40B4-BE49-F238E27FC236}">
                <a16:creationId xmlns:a16="http://schemas.microsoft.com/office/drawing/2014/main" id="{071B9EAC-42D8-AF61-5F9B-CDB4515FC0BD}"/>
              </a:ext>
            </a:extLst>
          </p:cNvPr>
          <p:cNvPicPr>
            <a:picLocks noChangeAspect="1"/>
          </p:cNvPicPr>
          <p:nvPr/>
        </p:nvPicPr>
        <p:blipFill>
          <a:blip r:embed="rId10"/>
          <a:stretch>
            <a:fillRect/>
          </a:stretch>
        </p:blipFill>
        <p:spPr>
          <a:xfrm>
            <a:off x="6029379" y="2108606"/>
            <a:ext cx="812283" cy="576667"/>
          </a:xfrm>
          <a:prstGeom prst="rect">
            <a:avLst/>
          </a:prstGeom>
        </p:spPr>
      </p:pic>
      <p:pic>
        <p:nvPicPr>
          <p:cNvPr id="55" name="Picture 54" descr="A meat steak with a hole in the center&#10;&#10;Description automatically generated">
            <a:extLst>
              <a:ext uri="{FF2B5EF4-FFF2-40B4-BE49-F238E27FC236}">
                <a16:creationId xmlns:a16="http://schemas.microsoft.com/office/drawing/2014/main" id="{96DE2753-BBCD-C9AB-149E-E8B52464A5C9}"/>
              </a:ext>
            </a:extLst>
          </p:cNvPr>
          <p:cNvPicPr>
            <a:picLocks noChangeAspect="1"/>
          </p:cNvPicPr>
          <p:nvPr/>
        </p:nvPicPr>
        <p:blipFill>
          <a:blip r:embed="rId11"/>
          <a:stretch>
            <a:fillRect/>
          </a:stretch>
        </p:blipFill>
        <p:spPr>
          <a:xfrm>
            <a:off x="5340526" y="2208273"/>
            <a:ext cx="812282" cy="528504"/>
          </a:xfrm>
          <a:prstGeom prst="rect">
            <a:avLst/>
          </a:prstGeom>
        </p:spPr>
      </p:pic>
      <p:pic>
        <p:nvPicPr>
          <p:cNvPr id="57" name="Picture 56" descr="A purple grapes with a green leaf&#10;&#10;Description automatically generated">
            <a:extLst>
              <a:ext uri="{FF2B5EF4-FFF2-40B4-BE49-F238E27FC236}">
                <a16:creationId xmlns:a16="http://schemas.microsoft.com/office/drawing/2014/main" id="{EDDA76BB-7DD3-8D45-D72F-EEFB4D50A084}"/>
              </a:ext>
            </a:extLst>
          </p:cNvPr>
          <p:cNvPicPr>
            <a:picLocks noChangeAspect="1"/>
          </p:cNvPicPr>
          <p:nvPr/>
        </p:nvPicPr>
        <p:blipFill>
          <a:blip r:embed="rId12"/>
          <a:stretch>
            <a:fillRect/>
          </a:stretch>
        </p:blipFill>
        <p:spPr>
          <a:xfrm>
            <a:off x="980578" y="3066032"/>
            <a:ext cx="812283" cy="792082"/>
          </a:xfrm>
          <a:prstGeom prst="rect">
            <a:avLst/>
          </a:prstGeom>
        </p:spPr>
      </p:pic>
      <p:pic>
        <p:nvPicPr>
          <p:cNvPr id="59" name="Picture 58" descr="A red apple with green leaf&#10;&#10;Description automatically generated">
            <a:extLst>
              <a:ext uri="{FF2B5EF4-FFF2-40B4-BE49-F238E27FC236}">
                <a16:creationId xmlns:a16="http://schemas.microsoft.com/office/drawing/2014/main" id="{9A225901-F80B-63FF-DDC0-47743D27E7B6}"/>
              </a:ext>
            </a:extLst>
          </p:cNvPr>
          <p:cNvPicPr>
            <a:picLocks noChangeAspect="1"/>
          </p:cNvPicPr>
          <p:nvPr/>
        </p:nvPicPr>
        <p:blipFill>
          <a:blip r:embed="rId13"/>
          <a:stretch>
            <a:fillRect/>
          </a:stretch>
        </p:blipFill>
        <p:spPr>
          <a:xfrm>
            <a:off x="1785656" y="3826531"/>
            <a:ext cx="812282" cy="945624"/>
          </a:xfrm>
          <a:prstGeom prst="rect">
            <a:avLst/>
          </a:prstGeom>
        </p:spPr>
      </p:pic>
      <p:pic>
        <p:nvPicPr>
          <p:cNvPr id="61" name="Picture 60" descr="A pear with a leaf&#10;&#10;Description automatically generated">
            <a:extLst>
              <a:ext uri="{FF2B5EF4-FFF2-40B4-BE49-F238E27FC236}">
                <a16:creationId xmlns:a16="http://schemas.microsoft.com/office/drawing/2014/main" id="{D35D8D08-DE5A-BB2E-8535-E24F04E8CE5D}"/>
              </a:ext>
            </a:extLst>
          </p:cNvPr>
          <p:cNvPicPr>
            <a:picLocks noChangeAspect="1"/>
          </p:cNvPicPr>
          <p:nvPr/>
        </p:nvPicPr>
        <p:blipFill>
          <a:blip r:embed="rId14"/>
          <a:stretch>
            <a:fillRect/>
          </a:stretch>
        </p:blipFill>
        <p:spPr>
          <a:xfrm>
            <a:off x="2490823" y="206220"/>
            <a:ext cx="594988" cy="1051189"/>
          </a:xfrm>
          <a:prstGeom prst="rect">
            <a:avLst/>
          </a:prstGeom>
        </p:spPr>
      </p:pic>
      <p:pic>
        <p:nvPicPr>
          <p:cNvPr id="63" name="Picture 62" descr="A watermelon slice with green and red color&#10;&#10;Description automatically generated">
            <a:extLst>
              <a:ext uri="{FF2B5EF4-FFF2-40B4-BE49-F238E27FC236}">
                <a16:creationId xmlns:a16="http://schemas.microsoft.com/office/drawing/2014/main" id="{2C03D1AB-7FFB-9AEB-E5F5-71912751D8F5}"/>
              </a:ext>
            </a:extLst>
          </p:cNvPr>
          <p:cNvPicPr>
            <a:picLocks noChangeAspect="1"/>
          </p:cNvPicPr>
          <p:nvPr/>
        </p:nvPicPr>
        <p:blipFill>
          <a:blip r:embed="rId15"/>
          <a:stretch>
            <a:fillRect/>
          </a:stretch>
        </p:blipFill>
        <p:spPr>
          <a:xfrm>
            <a:off x="4399799" y="2270944"/>
            <a:ext cx="1047749" cy="701930"/>
          </a:xfrm>
          <a:prstGeom prst="rect">
            <a:avLst/>
          </a:prstGeom>
        </p:spPr>
      </p:pic>
      <p:pic>
        <p:nvPicPr>
          <p:cNvPr id="65" name="Picture 64" descr="A purple eggplant with green stem&#10;&#10;Description automatically generated">
            <a:extLst>
              <a:ext uri="{FF2B5EF4-FFF2-40B4-BE49-F238E27FC236}">
                <a16:creationId xmlns:a16="http://schemas.microsoft.com/office/drawing/2014/main" id="{D6837231-FBFE-DEFA-7FA7-F83661479962}"/>
              </a:ext>
            </a:extLst>
          </p:cNvPr>
          <p:cNvPicPr>
            <a:picLocks noChangeAspect="1"/>
          </p:cNvPicPr>
          <p:nvPr/>
        </p:nvPicPr>
        <p:blipFill>
          <a:blip r:embed="rId16"/>
          <a:stretch>
            <a:fillRect/>
          </a:stretch>
        </p:blipFill>
        <p:spPr>
          <a:xfrm>
            <a:off x="985551" y="3750416"/>
            <a:ext cx="812282" cy="1021739"/>
          </a:xfrm>
          <a:prstGeom prst="rect">
            <a:avLst/>
          </a:prstGeom>
        </p:spPr>
      </p:pic>
      <p:pic>
        <p:nvPicPr>
          <p:cNvPr id="67" name="Picture 66" descr="A blue bowl with brown food and a spoon&#10;&#10;Description automatically generated">
            <a:extLst>
              <a:ext uri="{FF2B5EF4-FFF2-40B4-BE49-F238E27FC236}">
                <a16:creationId xmlns:a16="http://schemas.microsoft.com/office/drawing/2014/main" id="{74E98E95-78AC-4C38-8825-8D5479CCEF58}"/>
              </a:ext>
            </a:extLst>
          </p:cNvPr>
          <p:cNvPicPr>
            <a:picLocks noChangeAspect="1"/>
          </p:cNvPicPr>
          <p:nvPr/>
        </p:nvPicPr>
        <p:blipFill>
          <a:blip r:embed="rId17"/>
          <a:stretch>
            <a:fillRect/>
          </a:stretch>
        </p:blipFill>
        <p:spPr>
          <a:xfrm>
            <a:off x="1857308" y="2298166"/>
            <a:ext cx="812283" cy="647487"/>
          </a:xfrm>
          <a:prstGeom prst="rect">
            <a:avLst/>
          </a:prstGeom>
        </p:spPr>
      </p:pic>
      <p:pic>
        <p:nvPicPr>
          <p:cNvPr id="69" name="Picture 68" descr="A brown turkey with a blue band around it&#10;&#10;Description automatically generated with medium confidence">
            <a:extLst>
              <a:ext uri="{FF2B5EF4-FFF2-40B4-BE49-F238E27FC236}">
                <a16:creationId xmlns:a16="http://schemas.microsoft.com/office/drawing/2014/main" id="{226CAF83-6D90-48AE-8EDD-50AAD9C11513}"/>
              </a:ext>
            </a:extLst>
          </p:cNvPr>
          <p:cNvPicPr>
            <a:picLocks noChangeAspect="1"/>
          </p:cNvPicPr>
          <p:nvPr/>
        </p:nvPicPr>
        <p:blipFill>
          <a:blip r:embed="rId18"/>
          <a:stretch>
            <a:fillRect/>
          </a:stretch>
        </p:blipFill>
        <p:spPr>
          <a:xfrm>
            <a:off x="2732114" y="2236635"/>
            <a:ext cx="812283" cy="532703"/>
          </a:xfrm>
          <a:prstGeom prst="rect">
            <a:avLst/>
          </a:prstGeom>
        </p:spPr>
      </p:pic>
      <p:pic>
        <p:nvPicPr>
          <p:cNvPr id="71" name="Picture 70" descr="A chicken leg with bone&#10;&#10;Description automatically generated">
            <a:extLst>
              <a:ext uri="{FF2B5EF4-FFF2-40B4-BE49-F238E27FC236}">
                <a16:creationId xmlns:a16="http://schemas.microsoft.com/office/drawing/2014/main" id="{37F6CAEB-68D8-034E-72D3-3799296CCF1D}"/>
              </a:ext>
            </a:extLst>
          </p:cNvPr>
          <p:cNvPicPr>
            <a:picLocks noChangeAspect="1"/>
          </p:cNvPicPr>
          <p:nvPr/>
        </p:nvPicPr>
        <p:blipFill>
          <a:blip r:embed="rId19"/>
          <a:stretch>
            <a:fillRect/>
          </a:stretch>
        </p:blipFill>
        <p:spPr>
          <a:xfrm>
            <a:off x="1939176" y="224462"/>
            <a:ext cx="588513" cy="1051189"/>
          </a:xfrm>
          <a:prstGeom prst="rect">
            <a:avLst/>
          </a:prstGeom>
        </p:spPr>
      </p:pic>
      <p:pic>
        <p:nvPicPr>
          <p:cNvPr id="73" name="Picture 72" descr="A group of eggs in different colors&#10;&#10;Description automatically generated">
            <a:extLst>
              <a:ext uri="{FF2B5EF4-FFF2-40B4-BE49-F238E27FC236}">
                <a16:creationId xmlns:a16="http://schemas.microsoft.com/office/drawing/2014/main" id="{1A2F7F35-9233-0D47-92CC-901AB783AB5B}"/>
              </a:ext>
            </a:extLst>
          </p:cNvPr>
          <p:cNvPicPr>
            <a:picLocks noChangeAspect="1"/>
          </p:cNvPicPr>
          <p:nvPr/>
        </p:nvPicPr>
        <p:blipFill>
          <a:blip r:embed="rId20"/>
          <a:stretch>
            <a:fillRect/>
          </a:stretch>
        </p:blipFill>
        <p:spPr>
          <a:xfrm>
            <a:off x="2669591" y="1326612"/>
            <a:ext cx="1561534" cy="910023"/>
          </a:xfrm>
          <a:prstGeom prst="rect">
            <a:avLst/>
          </a:prstGeom>
        </p:spPr>
      </p:pic>
      <p:pic>
        <p:nvPicPr>
          <p:cNvPr id="75" name="Picture 74" descr="A blue fish with a black background&#10;&#10;Description automatically generated">
            <a:extLst>
              <a:ext uri="{FF2B5EF4-FFF2-40B4-BE49-F238E27FC236}">
                <a16:creationId xmlns:a16="http://schemas.microsoft.com/office/drawing/2014/main" id="{3D59F18D-879A-377E-16E8-FF95B007DBC7}"/>
              </a:ext>
            </a:extLst>
          </p:cNvPr>
          <p:cNvPicPr>
            <a:picLocks noChangeAspect="1"/>
          </p:cNvPicPr>
          <p:nvPr/>
        </p:nvPicPr>
        <p:blipFill>
          <a:blip r:embed="rId21"/>
          <a:stretch>
            <a:fillRect/>
          </a:stretch>
        </p:blipFill>
        <p:spPr>
          <a:xfrm>
            <a:off x="1661913" y="1478656"/>
            <a:ext cx="1000745" cy="627681"/>
          </a:xfrm>
          <a:prstGeom prst="rect">
            <a:avLst/>
          </a:prstGeom>
        </p:spPr>
      </p:pic>
      <p:pic>
        <p:nvPicPr>
          <p:cNvPr id="77" name="Picture 76" descr="A yellow banana on a black background&#10;&#10;Description automatically generated">
            <a:extLst>
              <a:ext uri="{FF2B5EF4-FFF2-40B4-BE49-F238E27FC236}">
                <a16:creationId xmlns:a16="http://schemas.microsoft.com/office/drawing/2014/main" id="{8081ADFC-BA4E-B0BC-6FBE-6BF730507A63}"/>
              </a:ext>
            </a:extLst>
          </p:cNvPr>
          <p:cNvPicPr>
            <a:picLocks noChangeAspect="1"/>
          </p:cNvPicPr>
          <p:nvPr/>
        </p:nvPicPr>
        <p:blipFill>
          <a:blip r:embed="rId22"/>
          <a:stretch>
            <a:fillRect/>
          </a:stretch>
        </p:blipFill>
        <p:spPr>
          <a:xfrm>
            <a:off x="116605" y="3937233"/>
            <a:ext cx="812283" cy="902782"/>
          </a:xfrm>
          <a:prstGeom prst="rect">
            <a:avLst/>
          </a:prstGeom>
        </p:spPr>
      </p:pic>
      <p:pic>
        <p:nvPicPr>
          <p:cNvPr id="79" name="Picture 78" descr="A purple onion with a slice cut in half&#10;&#10;Description automatically generated">
            <a:extLst>
              <a:ext uri="{FF2B5EF4-FFF2-40B4-BE49-F238E27FC236}">
                <a16:creationId xmlns:a16="http://schemas.microsoft.com/office/drawing/2014/main" id="{54EBDDA2-E9AE-5EF1-EEF7-4F7EC7F74A16}"/>
              </a:ext>
            </a:extLst>
          </p:cNvPr>
          <p:cNvPicPr>
            <a:picLocks noChangeAspect="1"/>
          </p:cNvPicPr>
          <p:nvPr/>
        </p:nvPicPr>
        <p:blipFill>
          <a:blip r:embed="rId23"/>
          <a:stretch>
            <a:fillRect/>
          </a:stretch>
        </p:blipFill>
        <p:spPr>
          <a:xfrm>
            <a:off x="1039598" y="2268838"/>
            <a:ext cx="812283" cy="735191"/>
          </a:xfrm>
          <a:prstGeom prst="rect">
            <a:avLst/>
          </a:prstGeom>
        </p:spPr>
      </p:pic>
      <p:pic>
        <p:nvPicPr>
          <p:cNvPr id="81" name="Picture 80" descr="A logo of a beet&#10;&#10;Description automatically generated">
            <a:extLst>
              <a:ext uri="{FF2B5EF4-FFF2-40B4-BE49-F238E27FC236}">
                <a16:creationId xmlns:a16="http://schemas.microsoft.com/office/drawing/2014/main" id="{1405CD73-E34B-0195-35B0-535CC80577D8}"/>
              </a:ext>
            </a:extLst>
          </p:cNvPr>
          <p:cNvPicPr>
            <a:picLocks noChangeAspect="1"/>
          </p:cNvPicPr>
          <p:nvPr/>
        </p:nvPicPr>
        <p:blipFill>
          <a:blip r:embed="rId24"/>
          <a:stretch>
            <a:fillRect/>
          </a:stretch>
        </p:blipFill>
        <p:spPr>
          <a:xfrm>
            <a:off x="6872059" y="2819221"/>
            <a:ext cx="812283" cy="885579"/>
          </a:xfrm>
          <a:prstGeom prst="rect">
            <a:avLst/>
          </a:prstGeom>
        </p:spPr>
      </p:pic>
      <p:pic>
        <p:nvPicPr>
          <p:cNvPr id="83" name="Picture 82" descr="A logo of a carrot&#10;&#10;Description automatically generated">
            <a:extLst>
              <a:ext uri="{FF2B5EF4-FFF2-40B4-BE49-F238E27FC236}">
                <a16:creationId xmlns:a16="http://schemas.microsoft.com/office/drawing/2014/main" id="{2498C34C-421B-C028-07F3-FCEA78130DA4}"/>
              </a:ext>
            </a:extLst>
          </p:cNvPr>
          <p:cNvPicPr>
            <a:picLocks noChangeAspect="1"/>
          </p:cNvPicPr>
          <p:nvPr/>
        </p:nvPicPr>
        <p:blipFill>
          <a:blip r:embed="rId25"/>
          <a:stretch>
            <a:fillRect/>
          </a:stretch>
        </p:blipFill>
        <p:spPr>
          <a:xfrm>
            <a:off x="1386720" y="236413"/>
            <a:ext cx="615011" cy="1051189"/>
          </a:xfrm>
          <a:prstGeom prst="rect">
            <a:avLst/>
          </a:prstGeom>
        </p:spPr>
      </p:pic>
      <p:pic>
        <p:nvPicPr>
          <p:cNvPr id="85" name="Picture 84" descr="A purple and white beet with green leaves&#10;&#10;Description automatically generated">
            <a:extLst>
              <a:ext uri="{FF2B5EF4-FFF2-40B4-BE49-F238E27FC236}">
                <a16:creationId xmlns:a16="http://schemas.microsoft.com/office/drawing/2014/main" id="{488185C1-8D16-674D-FEF2-F088650D7A6E}"/>
              </a:ext>
            </a:extLst>
          </p:cNvPr>
          <p:cNvPicPr>
            <a:picLocks noChangeAspect="1"/>
          </p:cNvPicPr>
          <p:nvPr/>
        </p:nvPicPr>
        <p:blipFill>
          <a:blip r:embed="rId26"/>
          <a:stretch>
            <a:fillRect/>
          </a:stretch>
        </p:blipFill>
        <p:spPr>
          <a:xfrm>
            <a:off x="6122051" y="2733332"/>
            <a:ext cx="812282" cy="971468"/>
          </a:xfrm>
          <a:prstGeom prst="rect">
            <a:avLst/>
          </a:prstGeom>
        </p:spPr>
      </p:pic>
      <p:pic>
        <p:nvPicPr>
          <p:cNvPr id="87" name="Picture 86" descr="A yellow box with a leaf design&#10;&#10;Description automatically generated">
            <a:extLst>
              <a:ext uri="{FF2B5EF4-FFF2-40B4-BE49-F238E27FC236}">
                <a16:creationId xmlns:a16="http://schemas.microsoft.com/office/drawing/2014/main" id="{2A852571-4504-9545-7045-C0C96FB91BA4}"/>
              </a:ext>
            </a:extLst>
          </p:cNvPr>
          <p:cNvPicPr>
            <a:picLocks noChangeAspect="1"/>
          </p:cNvPicPr>
          <p:nvPr/>
        </p:nvPicPr>
        <p:blipFill>
          <a:blip r:embed="rId27"/>
          <a:stretch>
            <a:fillRect/>
          </a:stretch>
        </p:blipFill>
        <p:spPr>
          <a:xfrm>
            <a:off x="683023" y="236413"/>
            <a:ext cx="713151" cy="1051189"/>
          </a:xfrm>
          <a:prstGeom prst="rect">
            <a:avLst/>
          </a:prstGeom>
        </p:spPr>
      </p:pic>
      <p:pic>
        <p:nvPicPr>
          <p:cNvPr id="89" name="Picture 88" descr="A bottle and a glass of water&#10;&#10;Description automatically generated">
            <a:extLst>
              <a:ext uri="{FF2B5EF4-FFF2-40B4-BE49-F238E27FC236}">
                <a16:creationId xmlns:a16="http://schemas.microsoft.com/office/drawing/2014/main" id="{21F8AA70-457F-4082-943D-75A5EA012DB6}"/>
              </a:ext>
            </a:extLst>
          </p:cNvPr>
          <p:cNvPicPr>
            <a:picLocks noChangeAspect="1"/>
          </p:cNvPicPr>
          <p:nvPr/>
        </p:nvPicPr>
        <p:blipFill>
          <a:blip r:embed="rId28"/>
          <a:stretch>
            <a:fillRect/>
          </a:stretch>
        </p:blipFill>
        <p:spPr>
          <a:xfrm>
            <a:off x="121577" y="2979276"/>
            <a:ext cx="812283" cy="1028759"/>
          </a:xfrm>
          <a:prstGeom prst="rect">
            <a:avLst/>
          </a:prstGeom>
        </p:spPr>
      </p:pic>
      <p:pic>
        <p:nvPicPr>
          <p:cNvPr id="91" name="Picture 90" descr="A brown object with a black background&#10;&#10;Description automatically generated">
            <a:extLst>
              <a:ext uri="{FF2B5EF4-FFF2-40B4-BE49-F238E27FC236}">
                <a16:creationId xmlns:a16="http://schemas.microsoft.com/office/drawing/2014/main" id="{1C8A0A67-93B0-AA88-269B-89DF8096E9F4}"/>
              </a:ext>
            </a:extLst>
          </p:cNvPr>
          <p:cNvPicPr>
            <a:picLocks noChangeAspect="1"/>
          </p:cNvPicPr>
          <p:nvPr/>
        </p:nvPicPr>
        <p:blipFill>
          <a:blip r:embed="rId29"/>
          <a:stretch>
            <a:fillRect/>
          </a:stretch>
        </p:blipFill>
        <p:spPr>
          <a:xfrm>
            <a:off x="3650135" y="2074707"/>
            <a:ext cx="772465" cy="796356"/>
          </a:xfrm>
          <a:prstGeom prst="rect">
            <a:avLst/>
          </a:prstGeom>
        </p:spPr>
      </p:pic>
      <p:pic>
        <p:nvPicPr>
          <p:cNvPr id="93" name="Picture 92" descr="A green bottle with a yellow drop&#10;&#10;Description automatically generated">
            <a:extLst>
              <a:ext uri="{FF2B5EF4-FFF2-40B4-BE49-F238E27FC236}">
                <a16:creationId xmlns:a16="http://schemas.microsoft.com/office/drawing/2014/main" id="{21CB2A8A-08D3-5BE2-A1A7-52B2EEA3280A}"/>
              </a:ext>
            </a:extLst>
          </p:cNvPr>
          <p:cNvPicPr>
            <a:picLocks noChangeAspect="1"/>
          </p:cNvPicPr>
          <p:nvPr/>
        </p:nvPicPr>
        <p:blipFill>
          <a:blip r:embed="rId30"/>
          <a:stretch>
            <a:fillRect/>
          </a:stretch>
        </p:blipFill>
        <p:spPr>
          <a:xfrm>
            <a:off x="140021" y="224463"/>
            <a:ext cx="546173" cy="1051189"/>
          </a:xfrm>
          <a:prstGeom prst="rect">
            <a:avLst/>
          </a:prstGeom>
        </p:spPr>
      </p:pic>
      <p:pic>
        <p:nvPicPr>
          <p:cNvPr id="95" name="Picture 94" descr="A yellow and blue rectangle&#10;&#10;Description automatically generated">
            <a:extLst>
              <a:ext uri="{FF2B5EF4-FFF2-40B4-BE49-F238E27FC236}">
                <a16:creationId xmlns:a16="http://schemas.microsoft.com/office/drawing/2014/main" id="{23046BC9-C0BF-6CA5-343B-84C14EFB6467}"/>
              </a:ext>
            </a:extLst>
          </p:cNvPr>
          <p:cNvPicPr>
            <a:picLocks noChangeAspect="1"/>
          </p:cNvPicPr>
          <p:nvPr/>
        </p:nvPicPr>
        <p:blipFill>
          <a:blip r:embed="rId31"/>
          <a:stretch>
            <a:fillRect/>
          </a:stretch>
        </p:blipFill>
        <p:spPr>
          <a:xfrm>
            <a:off x="5979538" y="1303381"/>
            <a:ext cx="812283" cy="607002"/>
          </a:xfrm>
          <a:prstGeom prst="rect">
            <a:avLst/>
          </a:prstGeom>
        </p:spPr>
      </p:pic>
      <p:pic>
        <p:nvPicPr>
          <p:cNvPr id="97" name="Picture 96" descr="A yellow cheese with holes in it&#10;&#10;Description automatically generated">
            <a:extLst>
              <a:ext uri="{FF2B5EF4-FFF2-40B4-BE49-F238E27FC236}">
                <a16:creationId xmlns:a16="http://schemas.microsoft.com/office/drawing/2014/main" id="{FFC3EDD2-6815-CEBC-8D8E-30C8BB17A252}"/>
              </a:ext>
            </a:extLst>
          </p:cNvPr>
          <p:cNvPicPr>
            <a:picLocks noChangeAspect="1"/>
          </p:cNvPicPr>
          <p:nvPr/>
        </p:nvPicPr>
        <p:blipFill>
          <a:blip r:embed="rId32"/>
          <a:stretch>
            <a:fillRect/>
          </a:stretch>
        </p:blipFill>
        <p:spPr>
          <a:xfrm>
            <a:off x="5105289" y="1303381"/>
            <a:ext cx="812283" cy="725101"/>
          </a:xfrm>
          <a:prstGeom prst="rect">
            <a:avLst/>
          </a:prstGeom>
        </p:spPr>
      </p:pic>
      <p:pic>
        <p:nvPicPr>
          <p:cNvPr id="99" name="Picture 98" descr="A blue milk carton with a cow head on it&#10;&#10;Description automatically generated">
            <a:extLst>
              <a:ext uri="{FF2B5EF4-FFF2-40B4-BE49-F238E27FC236}">
                <a16:creationId xmlns:a16="http://schemas.microsoft.com/office/drawing/2014/main" id="{BE20DC5D-69D2-E277-D8EE-692C3D18CD10}"/>
              </a:ext>
            </a:extLst>
          </p:cNvPr>
          <p:cNvPicPr>
            <a:picLocks noChangeAspect="1"/>
          </p:cNvPicPr>
          <p:nvPr/>
        </p:nvPicPr>
        <p:blipFill>
          <a:blip r:embed="rId33"/>
          <a:stretch>
            <a:fillRect/>
          </a:stretch>
        </p:blipFill>
        <p:spPr>
          <a:xfrm>
            <a:off x="3671166" y="187170"/>
            <a:ext cx="812283" cy="937740"/>
          </a:xfrm>
          <a:prstGeom prst="rect">
            <a:avLst/>
          </a:prstGeom>
        </p:spPr>
      </p:pic>
      <p:pic>
        <p:nvPicPr>
          <p:cNvPr id="101" name="Picture 100" descr="A white and green plant&#10;&#10;Description automatically generated">
            <a:extLst>
              <a:ext uri="{FF2B5EF4-FFF2-40B4-BE49-F238E27FC236}">
                <a16:creationId xmlns:a16="http://schemas.microsoft.com/office/drawing/2014/main" id="{29993A49-C266-AA01-2AEA-D81F75499459}"/>
              </a:ext>
            </a:extLst>
          </p:cNvPr>
          <p:cNvPicPr>
            <a:picLocks noChangeAspect="1"/>
          </p:cNvPicPr>
          <p:nvPr/>
        </p:nvPicPr>
        <p:blipFill>
          <a:blip r:embed="rId34"/>
          <a:stretch>
            <a:fillRect/>
          </a:stretch>
        </p:blipFill>
        <p:spPr>
          <a:xfrm>
            <a:off x="121577" y="2208273"/>
            <a:ext cx="812283" cy="856322"/>
          </a:xfrm>
          <a:prstGeom prst="rect">
            <a:avLst/>
          </a:prstGeom>
        </p:spPr>
      </p:pic>
      <p:pic>
        <p:nvPicPr>
          <p:cNvPr id="103" name="Picture 102" descr="A green broccoli on a black background&#10;&#10;Description automatically generated">
            <a:extLst>
              <a:ext uri="{FF2B5EF4-FFF2-40B4-BE49-F238E27FC236}">
                <a16:creationId xmlns:a16="http://schemas.microsoft.com/office/drawing/2014/main" id="{B481859B-9BAB-1278-7621-D4166762EE7B}"/>
              </a:ext>
            </a:extLst>
          </p:cNvPr>
          <p:cNvPicPr>
            <a:picLocks noChangeAspect="1"/>
          </p:cNvPicPr>
          <p:nvPr/>
        </p:nvPicPr>
        <p:blipFill>
          <a:blip r:embed="rId35"/>
          <a:stretch>
            <a:fillRect/>
          </a:stretch>
        </p:blipFill>
        <p:spPr>
          <a:xfrm>
            <a:off x="6795143" y="1172400"/>
            <a:ext cx="796355" cy="856082"/>
          </a:xfrm>
          <a:prstGeom prst="rect">
            <a:avLst/>
          </a:prstGeom>
        </p:spPr>
      </p:pic>
      <p:pic>
        <p:nvPicPr>
          <p:cNvPr id="105" name="Picture 104" descr="A green pea pod and three green balls&#10;&#10;Description automatically generated">
            <a:extLst>
              <a:ext uri="{FF2B5EF4-FFF2-40B4-BE49-F238E27FC236}">
                <a16:creationId xmlns:a16="http://schemas.microsoft.com/office/drawing/2014/main" id="{81FA2835-FB81-6CCC-0BB2-BE82C6BBCF7F}"/>
              </a:ext>
            </a:extLst>
          </p:cNvPr>
          <p:cNvPicPr>
            <a:picLocks noChangeAspect="1"/>
          </p:cNvPicPr>
          <p:nvPr/>
        </p:nvPicPr>
        <p:blipFill>
          <a:blip r:embed="rId36"/>
          <a:stretch>
            <a:fillRect/>
          </a:stretch>
        </p:blipFill>
        <p:spPr>
          <a:xfrm>
            <a:off x="711998" y="1452786"/>
            <a:ext cx="1098153" cy="796356"/>
          </a:xfrm>
          <a:prstGeom prst="rect">
            <a:avLst/>
          </a:prstGeom>
        </p:spPr>
      </p:pic>
      <p:pic>
        <p:nvPicPr>
          <p:cNvPr id="107" name="Picture 106" descr="A green and yellow circle with black background&#10;&#10;Description automatically generated">
            <a:extLst>
              <a:ext uri="{FF2B5EF4-FFF2-40B4-BE49-F238E27FC236}">
                <a16:creationId xmlns:a16="http://schemas.microsoft.com/office/drawing/2014/main" id="{7371932D-7CFB-1331-1A0A-C3469FCEF2CE}"/>
              </a:ext>
            </a:extLst>
          </p:cNvPr>
          <p:cNvPicPr>
            <a:picLocks noChangeAspect="1"/>
          </p:cNvPicPr>
          <p:nvPr/>
        </p:nvPicPr>
        <p:blipFill>
          <a:blip r:embed="rId37"/>
          <a:stretch>
            <a:fillRect/>
          </a:stretch>
        </p:blipFill>
        <p:spPr>
          <a:xfrm>
            <a:off x="6949585" y="509068"/>
            <a:ext cx="812283" cy="615842"/>
          </a:xfrm>
          <a:prstGeom prst="rect">
            <a:avLst/>
          </a:prstGeom>
        </p:spPr>
      </p:pic>
      <p:pic>
        <p:nvPicPr>
          <p:cNvPr id="109" name="Picture 108" descr="A group of orange curved shapes&#10;&#10;Description automatically generated">
            <a:extLst>
              <a:ext uri="{FF2B5EF4-FFF2-40B4-BE49-F238E27FC236}">
                <a16:creationId xmlns:a16="http://schemas.microsoft.com/office/drawing/2014/main" id="{AAC60762-E5A6-311B-6A0B-C633EE31513F}"/>
              </a:ext>
            </a:extLst>
          </p:cNvPr>
          <p:cNvPicPr>
            <a:picLocks noChangeAspect="1"/>
          </p:cNvPicPr>
          <p:nvPr/>
        </p:nvPicPr>
        <p:blipFill>
          <a:blip r:embed="rId38"/>
          <a:stretch>
            <a:fillRect/>
          </a:stretch>
        </p:blipFill>
        <p:spPr>
          <a:xfrm>
            <a:off x="-228650" y="1478656"/>
            <a:ext cx="1191615" cy="729617"/>
          </a:xfrm>
          <a:prstGeom prst="rect">
            <a:avLst/>
          </a:prstGeom>
        </p:spPr>
      </p:pic>
      <p:pic>
        <p:nvPicPr>
          <p:cNvPr id="111" name="Picture 110" descr="A yellow and orange taco&#10;&#10;Description automatically generated">
            <a:extLst>
              <a:ext uri="{FF2B5EF4-FFF2-40B4-BE49-F238E27FC236}">
                <a16:creationId xmlns:a16="http://schemas.microsoft.com/office/drawing/2014/main" id="{A293312F-F734-8802-6478-B25A578FD9F5}"/>
              </a:ext>
            </a:extLst>
          </p:cNvPr>
          <p:cNvPicPr>
            <a:picLocks noChangeAspect="1"/>
          </p:cNvPicPr>
          <p:nvPr/>
        </p:nvPicPr>
        <p:blipFill>
          <a:blip r:embed="rId39"/>
          <a:stretch>
            <a:fillRect/>
          </a:stretch>
        </p:blipFill>
        <p:spPr>
          <a:xfrm>
            <a:off x="6059776" y="332990"/>
            <a:ext cx="812283" cy="591963"/>
          </a:xfrm>
          <a:prstGeom prst="rect">
            <a:avLst/>
          </a:prstGeom>
        </p:spPr>
      </p:pic>
      <p:pic>
        <p:nvPicPr>
          <p:cNvPr id="113" name="Picture 112" descr="A loaf of bread with five slices&#10;&#10;Description automatically generated">
            <a:extLst>
              <a:ext uri="{FF2B5EF4-FFF2-40B4-BE49-F238E27FC236}">
                <a16:creationId xmlns:a16="http://schemas.microsoft.com/office/drawing/2014/main" id="{78359234-F545-EA93-29FB-7481550FFB9B}"/>
              </a:ext>
            </a:extLst>
          </p:cNvPr>
          <p:cNvPicPr>
            <a:picLocks noChangeAspect="1"/>
          </p:cNvPicPr>
          <p:nvPr/>
        </p:nvPicPr>
        <p:blipFill>
          <a:blip r:embed="rId40"/>
          <a:stretch>
            <a:fillRect/>
          </a:stretch>
        </p:blipFill>
        <p:spPr>
          <a:xfrm>
            <a:off x="5243135" y="377156"/>
            <a:ext cx="812282" cy="557767"/>
          </a:xfrm>
          <a:prstGeom prst="rect">
            <a:avLst/>
          </a:prstGeom>
        </p:spPr>
      </p:pic>
      <p:pic>
        <p:nvPicPr>
          <p:cNvPr id="115" name="Picture 114" descr="A piece of bread with a white crust&#10;&#10;Description automatically generated">
            <a:extLst>
              <a:ext uri="{FF2B5EF4-FFF2-40B4-BE49-F238E27FC236}">
                <a16:creationId xmlns:a16="http://schemas.microsoft.com/office/drawing/2014/main" id="{CEC8E67A-9882-88AC-47C8-170180FDE28F}"/>
              </a:ext>
            </a:extLst>
          </p:cNvPr>
          <p:cNvPicPr>
            <a:picLocks noChangeAspect="1"/>
          </p:cNvPicPr>
          <p:nvPr/>
        </p:nvPicPr>
        <p:blipFill>
          <a:blip r:embed="rId41"/>
          <a:stretch>
            <a:fillRect/>
          </a:stretch>
        </p:blipFill>
        <p:spPr>
          <a:xfrm>
            <a:off x="4293006" y="1285917"/>
            <a:ext cx="812283" cy="760031"/>
          </a:xfrm>
          <a:prstGeom prst="rect">
            <a:avLst/>
          </a:prstGeom>
        </p:spPr>
      </p:pic>
      <p:pic>
        <p:nvPicPr>
          <p:cNvPr id="117" name="Picture 116" descr="A blue bowl with chopsticks and a white object&#10;&#10;Description automatically generated">
            <a:extLst>
              <a:ext uri="{FF2B5EF4-FFF2-40B4-BE49-F238E27FC236}">
                <a16:creationId xmlns:a16="http://schemas.microsoft.com/office/drawing/2014/main" id="{D3A818C2-535F-5AE6-B646-74D8D2569CB4}"/>
              </a:ext>
            </a:extLst>
          </p:cNvPr>
          <p:cNvPicPr>
            <a:picLocks noChangeAspect="1"/>
          </p:cNvPicPr>
          <p:nvPr/>
        </p:nvPicPr>
        <p:blipFill>
          <a:blip r:embed="rId42"/>
          <a:stretch>
            <a:fillRect/>
          </a:stretch>
        </p:blipFill>
        <p:spPr>
          <a:xfrm>
            <a:off x="4312333" y="263762"/>
            <a:ext cx="812282" cy="784556"/>
          </a:xfrm>
          <a:prstGeom prst="rect">
            <a:avLst/>
          </a:prstGeom>
        </p:spPr>
      </p:pic>
      <p:pic>
        <p:nvPicPr>
          <p:cNvPr id="2" name="Picture 1">
            <a:extLst>
              <a:ext uri="{FF2B5EF4-FFF2-40B4-BE49-F238E27FC236}">
                <a16:creationId xmlns:a16="http://schemas.microsoft.com/office/drawing/2014/main" id="{5379A1C0-19C4-A0E0-FCD6-5FEF1B653EFA}"/>
              </a:ext>
            </a:extLst>
          </p:cNvPr>
          <p:cNvPicPr>
            <a:picLocks noChangeAspect="1"/>
          </p:cNvPicPr>
          <p:nvPr/>
        </p:nvPicPr>
        <p:blipFill>
          <a:blip r:embed="rId43"/>
          <a:stretch>
            <a:fillRect/>
          </a:stretch>
        </p:blipFill>
        <p:spPr>
          <a:xfrm>
            <a:off x="3508769" y="3881302"/>
            <a:ext cx="634624" cy="673629"/>
          </a:xfrm>
          <a:prstGeom prst="rect">
            <a:avLst/>
          </a:prstGeom>
        </p:spPr>
      </p:pic>
      <p:pic>
        <p:nvPicPr>
          <p:cNvPr id="4" name="Picture 3">
            <a:extLst>
              <a:ext uri="{FF2B5EF4-FFF2-40B4-BE49-F238E27FC236}">
                <a16:creationId xmlns:a16="http://schemas.microsoft.com/office/drawing/2014/main" id="{1A4BBD97-43C0-B543-DCFD-262BEA90E601}"/>
              </a:ext>
            </a:extLst>
          </p:cNvPr>
          <p:cNvPicPr>
            <a:picLocks noChangeAspect="1"/>
          </p:cNvPicPr>
          <p:nvPr/>
        </p:nvPicPr>
        <p:blipFill>
          <a:blip r:embed="rId44"/>
          <a:stretch>
            <a:fillRect/>
          </a:stretch>
        </p:blipFill>
        <p:spPr>
          <a:xfrm>
            <a:off x="4440747" y="3937233"/>
            <a:ext cx="465744" cy="575912"/>
          </a:xfrm>
          <a:prstGeom prst="rect">
            <a:avLst/>
          </a:prstGeom>
        </p:spPr>
      </p:pic>
      <p:pic>
        <p:nvPicPr>
          <p:cNvPr id="5" name="Picture 4">
            <a:extLst>
              <a:ext uri="{FF2B5EF4-FFF2-40B4-BE49-F238E27FC236}">
                <a16:creationId xmlns:a16="http://schemas.microsoft.com/office/drawing/2014/main" id="{FCC2C67F-0FFD-B670-B94D-0E0D7BB12803}"/>
              </a:ext>
            </a:extLst>
          </p:cNvPr>
          <p:cNvPicPr>
            <a:picLocks noChangeAspect="1"/>
          </p:cNvPicPr>
          <p:nvPr/>
        </p:nvPicPr>
        <p:blipFill>
          <a:blip r:embed="rId45"/>
          <a:stretch>
            <a:fillRect/>
          </a:stretch>
        </p:blipFill>
        <p:spPr>
          <a:xfrm>
            <a:off x="4940102" y="5935323"/>
            <a:ext cx="861988" cy="861988"/>
          </a:xfrm>
          <a:prstGeom prst="rect">
            <a:avLst/>
          </a:prstGeom>
        </p:spPr>
      </p:pic>
      <p:pic>
        <p:nvPicPr>
          <p:cNvPr id="6" name="Picture 5" descr="A blue and green planet&#10;&#10;AI-generated content may be incorrect.">
            <a:extLst>
              <a:ext uri="{FF2B5EF4-FFF2-40B4-BE49-F238E27FC236}">
                <a16:creationId xmlns:a16="http://schemas.microsoft.com/office/drawing/2014/main" id="{B4D2B080-37F6-DC1F-D5CD-660F68C05547}"/>
              </a:ext>
            </a:extLst>
          </p:cNvPr>
          <p:cNvPicPr>
            <a:picLocks noChangeAspect="1"/>
          </p:cNvPicPr>
          <p:nvPr/>
        </p:nvPicPr>
        <p:blipFill>
          <a:blip r:embed="rId46"/>
          <a:stretch>
            <a:fillRect/>
          </a:stretch>
        </p:blipFill>
        <p:spPr>
          <a:xfrm>
            <a:off x="1052036" y="7003291"/>
            <a:ext cx="919465" cy="919465"/>
          </a:xfrm>
          <a:prstGeom prst="rect">
            <a:avLst/>
          </a:prstGeom>
        </p:spPr>
      </p:pic>
      <p:pic>
        <p:nvPicPr>
          <p:cNvPr id="7" name="Picture 6" descr="A clipboard with a paper and a circle&#10;&#10;AI-generated content may be incorrect.">
            <a:extLst>
              <a:ext uri="{FF2B5EF4-FFF2-40B4-BE49-F238E27FC236}">
                <a16:creationId xmlns:a16="http://schemas.microsoft.com/office/drawing/2014/main" id="{9D8477B9-64B6-5440-8A86-DBB8811E845D}"/>
              </a:ext>
            </a:extLst>
          </p:cNvPr>
          <p:cNvPicPr>
            <a:picLocks noChangeAspect="1"/>
          </p:cNvPicPr>
          <p:nvPr/>
        </p:nvPicPr>
        <p:blipFill>
          <a:blip r:embed="rId47"/>
          <a:stretch>
            <a:fillRect/>
          </a:stretch>
        </p:blipFill>
        <p:spPr>
          <a:xfrm>
            <a:off x="84420" y="6989999"/>
            <a:ext cx="949361" cy="949361"/>
          </a:xfrm>
          <a:prstGeom prst="rect">
            <a:avLst/>
          </a:prstGeom>
        </p:spPr>
      </p:pic>
      <p:pic>
        <p:nvPicPr>
          <p:cNvPr id="8" name="Picture 7" descr="A house with a red roof&#10;&#10;AI-generated content may be incorrect.">
            <a:extLst>
              <a:ext uri="{FF2B5EF4-FFF2-40B4-BE49-F238E27FC236}">
                <a16:creationId xmlns:a16="http://schemas.microsoft.com/office/drawing/2014/main" id="{1EC147EA-5AB7-1256-01AF-724E019B8865}"/>
              </a:ext>
            </a:extLst>
          </p:cNvPr>
          <p:cNvPicPr>
            <a:picLocks noChangeAspect="1"/>
          </p:cNvPicPr>
          <p:nvPr/>
        </p:nvPicPr>
        <p:blipFill>
          <a:blip r:embed="rId48"/>
          <a:stretch>
            <a:fillRect/>
          </a:stretch>
        </p:blipFill>
        <p:spPr>
          <a:xfrm>
            <a:off x="4836811" y="6797311"/>
            <a:ext cx="890693" cy="890693"/>
          </a:xfrm>
          <a:prstGeom prst="rect">
            <a:avLst/>
          </a:prstGeom>
        </p:spPr>
      </p:pic>
      <p:pic>
        <p:nvPicPr>
          <p:cNvPr id="9" name="Picture 8" descr="A yellow and white stopwatch&#10;&#10;AI-generated content may be incorrect.">
            <a:extLst>
              <a:ext uri="{FF2B5EF4-FFF2-40B4-BE49-F238E27FC236}">
                <a16:creationId xmlns:a16="http://schemas.microsoft.com/office/drawing/2014/main" id="{A2C1A6D0-7E04-18FF-D32C-6CCDB839CEB2}"/>
              </a:ext>
            </a:extLst>
          </p:cNvPr>
          <p:cNvPicPr>
            <a:picLocks noChangeAspect="1"/>
          </p:cNvPicPr>
          <p:nvPr/>
        </p:nvPicPr>
        <p:blipFill>
          <a:blip r:embed="rId49"/>
          <a:stretch>
            <a:fillRect/>
          </a:stretch>
        </p:blipFill>
        <p:spPr>
          <a:xfrm>
            <a:off x="3008701" y="6905804"/>
            <a:ext cx="890693" cy="890693"/>
          </a:xfrm>
          <a:prstGeom prst="rect">
            <a:avLst/>
          </a:prstGeom>
        </p:spPr>
      </p:pic>
      <p:pic>
        <p:nvPicPr>
          <p:cNvPr id="11" name="Picture 10" descr="A yellow and green chat bubbles&#10;&#10;AI-generated content may be incorrect.">
            <a:extLst>
              <a:ext uri="{FF2B5EF4-FFF2-40B4-BE49-F238E27FC236}">
                <a16:creationId xmlns:a16="http://schemas.microsoft.com/office/drawing/2014/main" id="{0A9E35CF-2F96-861D-2C53-130CB32C2554}"/>
              </a:ext>
            </a:extLst>
          </p:cNvPr>
          <p:cNvPicPr>
            <a:picLocks noChangeAspect="1"/>
          </p:cNvPicPr>
          <p:nvPr/>
        </p:nvPicPr>
        <p:blipFill>
          <a:blip r:embed="rId50"/>
          <a:stretch>
            <a:fillRect/>
          </a:stretch>
        </p:blipFill>
        <p:spPr>
          <a:xfrm>
            <a:off x="6648182" y="6753149"/>
            <a:ext cx="979016" cy="979016"/>
          </a:xfrm>
          <a:prstGeom prst="rect">
            <a:avLst/>
          </a:prstGeom>
        </p:spPr>
      </p:pic>
      <p:pic>
        <p:nvPicPr>
          <p:cNvPr id="12" name="Picture 11" descr="A purple circle with white lines&#10;&#10;AI-generated content may be incorrect.">
            <a:extLst>
              <a:ext uri="{FF2B5EF4-FFF2-40B4-BE49-F238E27FC236}">
                <a16:creationId xmlns:a16="http://schemas.microsoft.com/office/drawing/2014/main" id="{C5BA8A9F-225E-AD42-FF61-B82B0A5DE388}"/>
              </a:ext>
            </a:extLst>
          </p:cNvPr>
          <p:cNvPicPr>
            <a:picLocks noChangeAspect="1"/>
          </p:cNvPicPr>
          <p:nvPr/>
        </p:nvPicPr>
        <p:blipFill>
          <a:blip r:embed="rId51"/>
          <a:stretch>
            <a:fillRect/>
          </a:stretch>
        </p:blipFill>
        <p:spPr>
          <a:xfrm>
            <a:off x="3914804" y="6879631"/>
            <a:ext cx="890693" cy="890693"/>
          </a:xfrm>
          <a:prstGeom prst="rect">
            <a:avLst/>
          </a:prstGeom>
        </p:spPr>
      </p:pic>
      <p:pic>
        <p:nvPicPr>
          <p:cNvPr id="13" name="Picture 12" descr="A yellow and orange chat bubbles&#10;&#10;AI-generated content may be incorrect.">
            <a:extLst>
              <a:ext uri="{FF2B5EF4-FFF2-40B4-BE49-F238E27FC236}">
                <a16:creationId xmlns:a16="http://schemas.microsoft.com/office/drawing/2014/main" id="{B554EEC7-4AC4-E6B0-583A-F478E40E77FC}"/>
              </a:ext>
            </a:extLst>
          </p:cNvPr>
          <p:cNvPicPr>
            <a:picLocks noChangeAspect="1"/>
          </p:cNvPicPr>
          <p:nvPr/>
        </p:nvPicPr>
        <p:blipFill>
          <a:blip r:embed="rId52"/>
          <a:stretch>
            <a:fillRect/>
          </a:stretch>
        </p:blipFill>
        <p:spPr>
          <a:xfrm>
            <a:off x="6515561" y="5812276"/>
            <a:ext cx="885579" cy="885579"/>
          </a:xfrm>
          <a:prstGeom prst="rect">
            <a:avLst/>
          </a:prstGeom>
        </p:spPr>
      </p:pic>
      <p:pic>
        <p:nvPicPr>
          <p:cNvPr id="14" name="Picture 13" descr="A purple and yellow magnifying glass&#10;&#10;AI-generated content may be incorrect.">
            <a:extLst>
              <a:ext uri="{FF2B5EF4-FFF2-40B4-BE49-F238E27FC236}">
                <a16:creationId xmlns:a16="http://schemas.microsoft.com/office/drawing/2014/main" id="{16203C03-1861-B972-E51E-B3A7C4FC7FA2}"/>
              </a:ext>
            </a:extLst>
          </p:cNvPr>
          <p:cNvPicPr>
            <a:picLocks noChangeAspect="1"/>
          </p:cNvPicPr>
          <p:nvPr/>
        </p:nvPicPr>
        <p:blipFill>
          <a:blip r:embed="rId53"/>
          <a:stretch>
            <a:fillRect/>
          </a:stretch>
        </p:blipFill>
        <p:spPr>
          <a:xfrm>
            <a:off x="5710018" y="6836438"/>
            <a:ext cx="885579" cy="885579"/>
          </a:xfrm>
          <a:prstGeom prst="rect">
            <a:avLst/>
          </a:prstGeom>
        </p:spPr>
      </p:pic>
      <p:pic>
        <p:nvPicPr>
          <p:cNvPr id="15" name="Picture 14" descr="A pink and white location marker&#10;&#10;AI-generated content may be incorrect.">
            <a:extLst>
              <a:ext uri="{FF2B5EF4-FFF2-40B4-BE49-F238E27FC236}">
                <a16:creationId xmlns:a16="http://schemas.microsoft.com/office/drawing/2014/main" id="{006998B6-B56A-97BD-8A90-8499637B2A0E}"/>
              </a:ext>
            </a:extLst>
          </p:cNvPr>
          <p:cNvPicPr>
            <a:picLocks noChangeAspect="1"/>
          </p:cNvPicPr>
          <p:nvPr/>
        </p:nvPicPr>
        <p:blipFill>
          <a:blip r:embed="rId54"/>
          <a:stretch>
            <a:fillRect/>
          </a:stretch>
        </p:blipFill>
        <p:spPr>
          <a:xfrm>
            <a:off x="5764480" y="5913472"/>
            <a:ext cx="812282" cy="812282"/>
          </a:xfrm>
          <a:prstGeom prst="rect">
            <a:avLst/>
          </a:prstGeom>
        </p:spPr>
      </p:pic>
      <p:pic>
        <p:nvPicPr>
          <p:cNvPr id="16" name="Picture 15" descr="A yellow light bulb with rays of light&#10;&#10;AI-generated content may be incorrect.">
            <a:extLst>
              <a:ext uri="{FF2B5EF4-FFF2-40B4-BE49-F238E27FC236}">
                <a16:creationId xmlns:a16="http://schemas.microsoft.com/office/drawing/2014/main" id="{D1D75CA4-CE95-89BF-8BA6-8D1D39BF7AF5}"/>
              </a:ext>
            </a:extLst>
          </p:cNvPr>
          <p:cNvPicPr>
            <a:picLocks noChangeAspect="1"/>
          </p:cNvPicPr>
          <p:nvPr/>
        </p:nvPicPr>
        <p:blipFill>
          <a:blip r:embed="rId55"/>
          <a:stretch>
            <a:fillRect/>
          </a:stretch>
        </p:blipFill>
        <p:spPr>
          <a:xfrm>
            <a:off x="2008411" y="6846918"/>
            <a:ext cx="949579" cy="949579"/>
          </a:xfrm>
          <a:prstGeom prst="rect">
            <a:avLst/>
          </a:prstGeom>
        </p:spPr>
      </p:pic>
      <p:pic>
        <p:nvPicPr>
          <p:cNvPr id="17" name="Picture 16" descr="A light bulb in a thought bubble&#10;&#10;AI-generated content may be incorrect.">
            <a:extLst>
              <a:ext uri="{FF2B5EF4-FFF2-40B4-BE49-F238E27FC236}">
                <a16:creationId xmlns:a16="http://schemas.microsoft.com/office/drawing/2014/main" id="{2F4A45FA-4AC2-8EB4-168C-2D6B0C052D41}"/>
              </a:ext>
            </a:extLst>
          </p:cNvPr>
          <p:cNvPicPr>
            <a:picLocks noChangeAspect="1"/>
          </p:cNvPicPr>
          <p:nvPr/>
        </p:nvPicPr>
        <p:blipFill>
          <a:blip r:embed="rId56"/>
          <a:stretch>
            <a:fillRect/>
          </a:stretch>
        </p:blipFill>
        <p:spPr>
          <a:xfrm>
            <a:off x="102457" y="8278658"/>
            <a:ext cx="949579" cy="949579"/>
          </a:xfrm>
          <a:prstGeom prst="rect">
            <a:avLst/>
          </a:prstGeom>
        </p:spPr>
      </p:pic>
      <p:pic>
        <p:nvPicPr>
          <p:cNvPr id="18" name="Picture 17" descr="A group of people in front of a blackboard&#10;&#10;AI-generated content may be incorrect.">
            <a:extLst>
              <a:ext uri="{FF2B5EF4-FFF2-40B4-BE49-F238E27FC236}">
                <a16:creationId xmlns:a16="http://schemas.microsoft.com/office/drawing/2014/main" id="{39431B6D-FD83-0F1E-6043-E90AB3AC8652}"/>
              </a:ext>
            </a:extLst>
          </p:cNvPr>
          <p:cNvPicPr>
            <a:picLocks noChangeAspect="1"/>
          </p:cNvPicPr>
          <p:nvPr/>
        </p:nvPicPr>
        <p:blipFill>
          <a:blip r:embed="rId57"/>
          <a:stretch>
            <a:fillRect/>
          </a:stretch>
        </p:blipFill>
        <p:spPr>
          <a:xfrm>
            <a:off x="1073634" y="8134298"/>
            <a:ext cx="919465" cy="919465"/>
          </a:xfrm>
          <a:prstGeom prst="rect">
            <a:avLst/>
          </a:prstGeom>
        </p:spPr>
      </p:pic>
      <p:pic>
        <p:nvPicPr>
          <p:cNvPr id="19" name="Picture 18" descr="A calendar with a red and white design&#10;&#10;AI-generated content may be incorrect.">
            <a:extLst>
              <a:ext uri="{FF2B5EF4-FFF2-40B4-BE49-F238E27FC236}">
                <a16:creationId xmlns:a16="http://schemas.microsoft.com/office/drawing/2014/main" id="{3D73CC55-0942-CDAF-115A-AC5432EF72A6}"/>
              </a:ext>
            </a:extLst>
          </p:cNvPr>
          <p:cNvPicPr>
            <a:picLocks noChangeAspect="1"/>
          </p:cNvPicPr>
          <p:nvPr/>
        </p:nvPicPr>
        <p:blipFill>
          <a:blip r:embed="rId58"/>
          <a:stretch>
            <a:fillRect/>
          </a:stretch>
        </p:blipFill>
        <p:spPr>
          <a:xfrm>
            <a:off x="3989301" y="7914999"/>
            <a:ext cx="868493" cy="868493"/>
          </a:xfrm>
          <a:prstGeom prst="rect">
            <a:avLst/>
          </a:prstGeom>
        </p:spPr>
      </p:pic>
      <p:pic>
        <p:nvPicPr>
          <p:cNvPr id="20" name="Picture 19" descr="A blue building with a flag on top&#10;&#10;AI-generated content may be incorrect.">
            <a:extLst>
              <a:ext uri="{FF2B5EF4-FFF2-40B4-BE49-F238E27FC236}">
                <a16:creationId xmlns:a16="http://schemas.microsoft.com/office/drawing/2014/main" id="{C7D4ECD8-7488-B3D5-86BA-394EC2D725DE}"/>
              </a:ext>
            </a:extLst>
          </p:cNvPr>
          <p:cNvPicPr>
            <a:picLocks noChangeAspect="1"/>
          </p:cNvPicPr>
          <p:nvPr/>
        </p:nvPicPr>
        <p:blipFill>
          <a:blip r:embed="rId59"/>
          <a:stretch>
            <a:fillRect/>
          </a:stretch>
        </p:blipFill>
        <p:spPr>
          <a:xfrm>
            <a:off x="2077059" y="7914999"/>
            <a:ext cx="812282" cy="812282"/>
          </a:xfrm>
          <a:prstGeom prst="rect">
            <a:avLst/>
          </a:prstGeom>
        </p:spPr>
      </p:pic>
      <p:pic>
        <p:nvPicPr>
          <p:cNvPr id="21" name="Picture 20" descr="A hands shaking with a black background&#10;&#10;AI-generated content may be incorrect.">
            <a:extLst>
              <a:ext uri="{FF2B5EF4-FFF2-40B4-BE49-F238E27FC236}">
                <a16:creationId xmlns:a16="http://schemas.microsoft.com/office/drawing/2014/main" id="{7255B851-4DCF-6ABB-86CD-31A03C15DE74}"/>
              </a:ext>
            </a:extLst>
          </p:cNvPr>
          <p:cNvPicPr>
            <a:picLocks noChangeAspect="1"/>
          </p:cNvPicPr>
          <p:nvPr/>
        </p:nvPicPr>
        <p:blipFill>
          <a:blip r:embed="rId60"/>
          <a:stretch>
            <a:fillRect/>
          </a:stretch>
        </p:blipFill>
        <p:spPr>
          <a:xfrm>
            <a:off x="2973301" y="7951337"/>
            <a:ext cx="949580" cy="949580"/>
          </a:xfrm>
          <a:prstGeom prst="rect">
            <a:avLst/>
          </a:prstGeom>
        </p:spPr>
      </p:pic>
      <p:pic>
        <p:nvPicPr>
          <p:cNvPr id="22" name="Picture 21" descr="A purple arrows in a black background&#10;&#10;AI-generated content may be incorrect.">
            <a:extLst>
              <a:ext uri="{FF2B5EF4-FFF2-40B4-BE49-F238E27FC236}">
                <a16:creationId xmlns:a16="http://schemas.microsoft.com/office/drawing/2014/main" id="{BA654897-A00B-7767-BAAE-CAECB66F9D5C}"/>
              </a:ext>
            </a:extLst>
          </p:cNvPr>
          <p:cNvPicPr>
            <a:picLocks noChangeAspect="1"/>
          </p:cNvPicPr>
          <p:nvPr/>
        </p:nvPicPr>
        <p:blipFill>
          <a:blip r:embed="rId61"/>
          <a:stretch>
            <a:fillRect/>
          </a:stretch>
        </p:blipFill>
        <p:spPr>
          <a:xfrm>
            <a:off x="4943929" y="7860600"/>
            <a:ext cx="868493" cy="868493"/>
          </a:xfrm>
          <a:prstGeom prst="rect">
            <a:avLst/>
          </a:prstGeom>
        </p:spPr>
      </p:pic>
      <p:pic>
        <p:nvPicPr>
          <p:cNvPr id="23" name="Picture 22" descr="A close up of a card&#10;&#10;AI-generated content may be incorrect.">
            <a:extLst>
              <a:ext uri="{FF2B5EF4-FFF2-40B4-BE49-F238E27FC236}">
                <a16:creationId xmlns:a16="http://schemas.microsoft.com/office/drawing/2014/main" id="{D539F786-4408-D46C-5E3D-C57AE262011F}"/>
              </a:ext>
            </a:extLst>
          </p:cNvPr>
          <p:cNvPicPr>
            <a:picLocks noChangeAspect="1"/>
          </p:cNvPicPr>
          <p:nvPr/>
        </p:nvPicPr>
        <p:blipFill>
          <a:blip r:embed="rId62"/>
          <a:stretch>
            <a:fillRect/>
          </a:stretch>
        </p:blipFill>
        <p:spPr>
          <a:xfrm>
            <a:off x="2020849" y="8682895"/>
            <a:ext cx="868492" cy="868492"/>
          </a:xfrm>
          <a:prstGeom prst="rect">
            <a:avLst/>
          </a:prstGeom>
        </p:spPr>
      </p:pic>
      <p:pic>
        <p:nvPicPr>
          <p:cNvPr id="24" name="Picture 23" descr="A pink and yellow question mark&#10;&#10;AI-generated content may be incorrect.">
            <a:extLst>
              <a:ext uri="{FF2B5EF4-FFF2-40B4-BE49-F238E27FC236}">
                <a16:creationId xmlns:a16="http://schemas.microsoft.com/office/drawing/2014/main" id="{36D9DC4D-CABE-D5FC-EC51-41C242B84A27}"/>
              </a:ext>
            </a:extLst>
          </p:cNvPr>
          <p:cNvPicPr>
            <a:picLocks noChangeAspect="1"/>
          </p:cNvPicPr>
          <p:nvPr/>
        </p:nvPicPr>
        <p:blipFill>
          <a:blip r:embed="rId63"/>
          <a:stretch>
            <a:fillRect/>
          </a:stretch>
        </p:blipFill>
        <p:spPr>
          <a:xfrm>
            <a:off x="5895206" y="7842849"/>
            <a:ext cx="736895" cy="736895"/>
          </a:xfrm>
          <a:prstGeom prst="rect">
            <a:avLst/>
          </a:prstGeom>
        </p:spPr>
      </p:pic>
      <p:pic>
        <p:nvPicPr>
          <p:cNvPr id="25" name="Picture 24" descr="A couple of people in different colors&#10;&#10;AI-generated content may be incorrect.">
            <a:extLst>
              <a:ext uri="{FF2B5EF4-FFF2-40B4-BE49-F238E27FC236}">
                <a16:creationId xmlns:a16="http://schemas.microsoft.com/office/drawing/2014/main" id="{C5FC76FF-54BB-E122-EDE8-030C6F445654}"/>
              </a:ext>
            </a:extLst>
          </p:cNvPr>
          <p:cNvPicPr>
            <a:picLocks noChangeAspect="1"/>
          </p:cNvPicPr>
          <p:nvPr/>
        </p:nvPicPr>
        <p:blipFill>
          <a:blip r:embed="rId64"/>
          <a:stretch>
            <a:fillRect/>
          </a:stretch>
        </p:blipFill>
        <p:spPr>
          <a:xfrm>
            <a:off x="6338379" y="8484027"/>
            <a:ext cx="1067360" cy="1067360"/>
          </a:xfrm>
          <a:prstGeom prst="rect">
            <a:avLst/>
          </a:prstGeom>
        </p:spPr>
      </p:pic>
      <p:pic>
        <p:nvPicPr>
          <p:cNvPr id="26" name="Picture 25" descr="A purple figure with arms spread out&#10;&#10;AI-generated content may be incorrect.">
            <a:extLst>
              <a:ext uri="{FF2B5EF4-FFF2-40B4-BE49-F238E27FC236}">
                <a16:creationId xmlns:a16="http://schemas.microsoft.com/office/drawing/2014/main" id="{60A219C0-80B7-89ED-9153-138F2843F445}"/>
              </a:ext>
            </a:extLst>
          </p:cNvPr>
          <p:cNvPicPr>
            <a:picLocks noChangeAspect="1"/>
          </p:cNvPicPr>
          <p:nvPr/>
        </p:nvPicPr>
        <p:blipFill>
          <a:blip r:embed="rId65"/>
          <a:stretch>
            <a:fillRect/>
          </a:stretch>
        </p:blipFill>
        <p:spPr>
          <a:xfrm>
            <a:off x="6627664" y="7732165"/>
            <a:ext cx="1056678" cy="1056678"/>
          </a:xfrm>
          <a:prstGeom prst="rect">
            <a:avLst/>
          </a:prstGeom>
        </p:spPr>
      </p:pic>
      <p:pic>
        <p:nvPicPr>
          <p:cNvPr id="28" name="Picture 27" descr="A green liquid in a glass mug&#10;&#10;AI-generated content may be incorrect.">
            <a:extLst>
              <a:ext uri="{FF2B5EF4-FFF2-40B4-BE49-F238E27FC236}">
                <a16:creationId xmlns:a16="http://schemas.microsoft.com/office/drawing/2014/main" id="{B9B7E2F2-1A62-FD4D-8D9C-9922D1F529FE}"/>
              </a:ext>
            </a:extLst>
          </p:cNvPr>
          <p:cNvPicPr>
            <a:picLocks noChangeAspect="1"/>
          </p:cNvPicPr>
          <p:nvPr/>
        </p:nvPicPr>
        <p:blipFill>
          <a:blip r:embed="rId66"/>
          <a:stretch>
            <a:fillRect/>
          </a:stretch>
        </p:blipFill>
        <p:spPr>
          <a:xfrm>
            <a:off x="5421139" y="3687377"/>
            <a:ext cx="1303421" cy="1258930"/>
          </a:xfrm>
          <a:prstGeom prst="rect">
            <a:avLst/>
          </a:prstGeom>
        </p:spPr>
      </p:pic>
      <p:pic>
        <p:nvPicPr>
          <p:cNvPr id="30" name="Picture 29" descr="A blue recycle bin with a black background&#10;&#10;AI-generated content may be incorrect.">
            <a:extLst>
              <a:ext uri="{FF2B5EF4-FFF2-40B4-BE49-F238E27FC236}">
                <a16:creationId xmlns:a16="http://schemas.microsoft.com/office/drawing/2014/main" id="{8ADAB031-3DF9-AC01-36F4-999D604ED4BE}"/>
              </a:ext>
            </a:extLst>
          </p:cNvPr>
          <p:cNvPicPr>
            <a:picLocks noChangeAspect="1"/>
          </p:cNvPicPr>
          <p:nvPr/>
        </p:nvPicPr>
        <p:blipFill>
          <a:blip r:embed="rId67"/>
          <a:stretch>
            <a:fillRect/>
          </a:stretch>
        </p:blipFill>
        <p:spPr>
          <a:xfrm>
            <a:off x="6377816" y="3738442"/>
            <a:ext cx="840988" cy="812282"/>
          </a:xfrm>
          <a:prstGeom prst="rect">
            <a:avLst/>
          </a:prstGeom>
        </p:spPr>
      </p:pic>
      <p:pic>
        <p:nvPicPr>
          <p:cNvPr id="32" name="Picture 31" descr="A white bottle with a brown lid&#10;&#10;AI-generated content may be incorrect.">
            <a:extLst>
              <a:ext uri="{FF2B5EF4-FFF2-40B4-BE49-F238E27FC236}">
                <a16:creationId xmlns:a16="http://schemas.microsoft.com/office/drawing/2014/main" id="{97F9158B-719E-DCB4-A647-C555367A36F0}"/>
              </a:ext>
            </a:extLst>
          </p:cNvPr>
          <p:cNvPicPr>
            <a:picLocks noChangeAspect="1"/>
          </p:cNvPicPr>
          <p:nvPr/>
        </p:nvPicPr>
        <p:blipFill>
          <a:blip r:embed="rId68"/>
          <a:stretch>
            <a:fillRect/>
          </a:stretch>
        </p:blipFill>
        <p:spPr>
          <a:xfrm>
            <a:off x="6898450" y="3789531"/>
            <a:ext cx="983137" cy="949579"/>
          </a:xfrm>
          <a:prstGeom prst="rect">
            <a:avLst/>
          </a:prstGeom>
        </p:spPr>
      </p:pic>
      <p:pic>
        <p:nvPicPr>
          <p:cNvPr id="35" name="Picture 34" descr="A green cabbage on a black background&#10;&#10;AI-generated content may be incorrect.">
            <a:extLst>
              <a:ext uri="{FF2B5EF4-FFF2-40B4-BE49-F238E27FC236}">
                <a16:creationId xmlns:a16="http://schemas.microsoft.com/office/drawing/2014/main" id="{E62DDF01-B520-B625-744A-10DF4339053F}"/>
              </a:ext>
            </a:extLst>
          </p:cNvPr>
          <p:cNvPicPr>
            <a:picLocks noChangeAspect="1"/>
          </p:cNvPicPr>
          <p:nvPr/>
        </p:nvPicPr>
        <p:blipFill>
          <a:blip r:embed="rId69"/>
          <a:stretch>
            <a:fillRect/>
          </a:stretch>
        </p:blipFill>
        <p:spPr>
          <a:xfrm>
            <a:off x="209273" y="4902770"/>
            <a:ext cx="719615" cy="695051"/>
          </a:xfrm>
          <a:prstGeom prst="rect">
            <a:avLst/>
          </a:prstGeom>
        </p:spPr>
      </p:pic>
      <p:pic>
        <p:nvPicPr>
          <p:cNvPr id="37" name="Picture 36" descr="A bowl of food with balls&#10;&#10;AI-generated content may be incorrect.">
            <a:extLst>
              <a:ext uri="{FF2B5EF4-FFF2-40B4-BE49-F238E27FC236}">
                <a16:creationId xmlns:a16="http://schemas.microsoft.com/office/drawing/2014/main" id="{D744F4DC-81D8-6619-B6A3-FEF5006E5735}"/>
              </a:ext>
            </a:extLst>
          </p:cNvPr>
          <p:cNvPicPr>
            <a:picLocks noChangeAspect="1"/>
          </p:cNvPicPr>
          <p:nvPr/>
        </p:nvPicPr>
        <p:blipFill>
          <a:blip r:embed="rId70"/>
          <a:stretch>
            <a:fillRect/>
          </a:stretch>
        </p:blipFill>
        <p:spPr>
          <a:xfrm>
            <a:off x="1065496" y="4844154"/>
            <a:ext cx="840988" cy="812282"/>
          </a:xfrm>
          <a:prstGeom prst="rect">
            <a:avLst/>
          </a:prstGeom>
        </p:spPr>
      </p:pic>
      <p:pic>
        <p:nvPicPr>
          <p:cNvPr id="39" name="Picture 38" descr="A bowl of food on a black background&#10;&#10;AI-generated content may be incorrect.">
            <a:extLst>
              <a:ext uri="{FF2B5EF4-FFF2-40B4-BE49-F238E27FC236}">
                <a16:creationId xmlns:a16="http://schemas.microsoft.com/office/drawing/2014/main" id="{3F7BE959-D4DC-74E1-1C71-01BF3AF8ECBF}"/>
              </a:ext>
            </a:extLst>
          </p:cNvPr>
          <p:cNvPicPr>
            <a:picLocks noChangeAspect="1"/>
          </p:cNvPicPr>
          <p:nvPr/>
        </p:nvPicPr>
        <p:blipFill>
          <a:blip r:embed="rId71"/>
          <a:stretch>
            <a:fillRect/>
          </a:stretch>
        </p:blipFill>
        <p:spPr>
          <a:xfrm>
            <a:off x="1971501" y="4718471"/>
            <a:ext cx="873194" cy="843388"/>
          </a:xfrm>
          <a:prstGeom prst="rect">
            <a:avLst/>
          </a:prstGeom>
        </p:spPr>
      </p:pic>
      <p:pic>
        <p:nvPicPr>
          <p:cNvPr id="41" name="Picture 40" descr="A green leafy vegetable on a black background&#10;&#10;AI-generated content may be incorrect.">
            <a:extLst>
              <a:ext uri="{FF2B5EF4-FFF2-40B4-BE49-F238E27FC236}">
                <a16:creationId xmlns:a16="http://schemas.microsoft.com/office/drawing/2014/main" id="{E5A485DB-5AB4-E9D3-244E-787DBA16F8C7}"/>
              </a:ext>
            </a:extLst>
          </p:cNvPr>
          <p:cNvPicPr>
            <a:picLocks noChangeAspect="1"/>
          </p:cNvPicPr>
          <p:nvPr/>
        </p:nvPicPr>
        <p:blipFill>
          <a:blip r:embed="rId72"/>
          <a:stretch>
            <a:fillRect/>
          </a:stretch>
        </p:blipFill>
        <p:spPr>
          <a:xfrm>
            <a:off x="4822224" y="3722118"/>
            <a:ext cx="990198" cy="956399"/>
          </a:xfrm>
          <a:prstGeom prst="rect">
            <a:avLst/>
          </a:prstGeom>
        </p:spPr>
      </p:pic>
      <p:pic>
        <p:nvPicPr>
          <p:cNvPr id="48" name="Picture 47" descr="A green plant with long stems&#10;&#10;AI-generated content may be incorrect.">
            <a:extLst>
              <a:ext uri="{FF2B5EF4-FFF2-40B4-BE49-F238E27FC236}">
                <a16:creationId xmlns:a16="http://schemas.microsoft.com/office/drawing/2014/main" id="{FC68C3FC-6D17-3176-7B88-53668E8642E0}"/>
              </a:ext>
            </a:extLst>
          </p:cNvPr>
          <p:cNvPicPr>
            <a:picLocks noChangeAspect="1"/>
          </p:cNvPicPr>
          <p:nvPr/>
        </p:nvPicPr>
        <p:blipFill>
          <a:blip r:embed="rId73"/>
          <a:stretch>
            <a:fillRect/>
          </a:stretch>
        </p:blipFill>
        <p:spPr>
          <a:xfrm>
            <a:off x="3621460" y="4607060"/>
            <a:ext cx="1103890" cy="1066210"/>
          </a:xfrm>
          <a:prstGeom prst="rect">
            <a:avLst/>
          </a:prstGeom>
        </p:spPr>
      </p:pic>
      <p:pic>
        <p:nvPicPr>
          <p:cNvPr id="27" name="Picture 26" descr="A green leafy plant on a black background&#10;&#10;AI-generated content may be incorrect.">
            <a:extLst>
              <a:ext uri="{FF2B5EF4-FFF2-40B4-BE49-F238E27FC236}">
                <a16:creationId xmlns:a16="http://schemas.microsoft.com/office/drawing/2014/main" id="{0AF78D5F-E8FF-CC8C-03BB-E4BE55B0AB00}"/>
              </a:ext>
            </a:extLst>
          </p:cNvPr>
          <p:cNvPicPr>
            <a:picLocks noChangeAspect="1"/>
          </p:cNvPicPr>
          <p:nvPr/>
        </p:nvPicPr>
        <p:blipFill>
          <a:blip r:embed="rId74"/>
          <a:stretch>
            <a:fillRect/>
          </a:stretch>
        </p:blipFill>
        <p:spPr>
          <a:xfrm>
            <a:off x="2949097" y="4718471"/>
            <a:ext cx="1025246" cy="990250"/>
          </a:xfrm>
          <a:prstGeom prst="rect">
            <a:avLst/>
          </a:prstGeom>
        </p:spPr>
      </p:pic>
    </p:spTree>
    <p:extLst>
      <p:ext uri="{BB962C8B-B14F-4D97-AF65-F5344CB8AC3E}">
        <p14:creationId xmlns:p14="http://schemas.microsoft.com/office/powerpoint/2010/main" val="35141919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88282</TotalTime>
  <Words>959</Words>
  <Application>Microsoft Office PowerPoint</Application>
  <PresentationFormat>Custom</PresentationFormat>
  <Paragraphs>74</Paragraphs>
  <Slides>9</Slides>
  <Notes>2</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Aptos Display</vt:lpstr>
      <vt:lpstr>Arial</vt:lpstr>
      <vt:lpstr>Calibri</vt:lpstr>
      <vt:lpstr>Ubuntu</vt:lpstr>
      <vt:lpstr>Office Theme</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20</cp:revision>
  <dcterms:created xsi:type="dcterms:W3CDTF">2024-08-28T17:38:29Z</dcterms:created>
  <dcterms:modified xsi:type="dcterms:W3CDTF">2025-09-18T20:20:43Z</dcterms:modified>
</cp:coreProperties>
</file>