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1"/>
  </p:notesMasterIdLst>
  <p:sldIdLst>
    <p:sldId id="263" r:id="rId3"/>
    <p:sldId id="264" r:id="rId4"/>
    <p:sldId id="268" r:id="rId5"/>
    <p:sldId id="265" r:id="rId6"/>
    <p:sldId id="311" r:id="rId7"/>
    <p:sldId id="267" r:id="rId8"/>
    <p:sldId id="269" r:id="rId9"/>
    <p:sldId id="270" r:id="rId10"/>
    <p:sldId id="271" r:id="rId11"/>
    <p:sldId id="272" r:id="rId12"/>
    <p:sldId id="273" r:id="rId13"/>
    <p:sldId id="274" r:id="rId14"/>
    <p:sldId id="275" r:id="rId15"/>
    <p:sldId id="276" r:id="rId16"/>
    <p:sldId id="277" r:id="rId17"/>
    <p:sldId id="278" r:id="rId18"/>
    <p:sldId id="280" r:id="rId19"/>
    <p:sldId id="279" r:id="rId20"/>
    <p:sldId id="281" r:id="rId21"/>
    <p:sldId id="282" r:id="rId22"/>
    <p:sldId id="283" r:id="rId23"/>
    <p:sldId id="284" r:id="rId24"/>
    <p:sldId id="285" r:id="rId25"/>
    <p:sldId id="286" r:id="rId26"/>
    <p:sldId id="308" r:id="rId27"/>
    <p:sldId id="309" r:id="rId28"/>
    <p:sldId id="310"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DF3E04"/>
    <a:srgbClr val="E66A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2"/>
    <p:restoredTop sz="87415" autoAdjust="0"/>
  </p:normalViewPr>
  <p:slideViewPr>
    <p:cSldViewPr snapToGrid="0">
      <p:cViewPr varScale="1">
        <p:scale>
          <a:sx n="53" d="100"/>
          <a:sy n="53" d="100"/>
        </p:scale>
        <p:origin x="580" y="268"/>
      </p:cViewPr>
      <p:guideLst/>
    </p:cSldViewPr>
  </p:slideViewPr>
  <p:notesTextViewPr>
    <p:cViewPr>
      <p:scale>
        <a:sx n="1" d="1"/>
        <a:sy n="1" d="1"/>
      </p:scale>
      <p:origin x="0" y="-12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BB9EF-9215-40DA-8115-9F020922EC20}"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72477-33A3-41F2-867C-B2956D3B5920}" type="slidenum">
              <a:rPr lang="en-US" smtClean="0"/>
              <a:t>‹#›</a:t>
            </a:fld>
            <a:endParaRPr lang="en-US"/>
          </a:p>
        </p:txBody>
      </p:sp>
    </p:spTree>
    <p:extLst>
      <p:ext uri="{BB962C8B-B14F-4D97-AF65-F5344CB8AC3E}">
        <p14:creationId xmlns:p14="http://schemas.microsoft.com/office/powerpoint/2010/main" val="262192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deck is to guide the facilitator in the presentation and activities for the FHF, Healthy Eating.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Notes and commentary for facilitators are indicated in this section on all of the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 sure to adapt the slides, language, text and images to better suit your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to collaborate with local nutrition experts in adaption of the content to ensure adherence to appropriate nutrition guidelines/recommendations for your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housekeeping and norms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started a few housekeeping needs: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Location of toilets/washrooms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Snacks or drinks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Other logistics</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a:t>
            </a:fld>
            <a:endParaRPr lang="en-US"/>
          </a:p>
        </p:txBody>
      </p:sp>
    </p:spTree>
    <p:extLst>
      <p:ext uri="{BB962C8B-B14F-4D97-AF65-F5344CB8AC3E}">
        <p14:creationId xmlns:p14="http://schemas.microsoft.com/office/powerpoint/2010/main" val="9106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first picture is berries, representing the fruits category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you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Write down as many benefits as you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Timer starts, now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 is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Save this and we will go on to the next picture</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10</a:t>
            </a:fld>
            <a:endParaRPr lang="en-US"/>
          </a:p>
        </p:txBody>
      </p:sp>
    </p:spTree>
    <p:extLst>
      <p:ext uri="{BB962C8B-B14F-4D97-AF65-F5344CB8AC3E}">
        <p14:creationId xmlns:p14="http://schemas.microsoft.com/office/powerpoint/2010/main" val="103976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second picture is kale, a leafy green representing the vegetables category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you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Write down as many benefits as you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Timer starts,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Set timer for 1-minute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 is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Save this and we will go on to the last picture</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11</a:t>
            </a:fld>
            <a:endParaRPr lang="en-US"/>
          </a:p>
        </p:txBody>
      </p:sp>
    </p:spTree>
    <p:extLst>
      <p:ext uri="{BB962C8B-B14F-4D97-AF65-F5344CB8AC3E}">
        <p14:creationId xmlns:p14="http://schemas.microsoft.com/office/powerpoint/2010/main" val="2479101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last picture is a mix of beans and lentils, representing the proteins category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you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many benefits of proteins can you recall?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Timer starts,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Set timer for 1-minute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 is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that you have finished, turn to page XX of your participant workbooks and read together the benefits of the food groups presented.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3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will move on, but you have in your workbooks a list of benefits for all of the food groups. Feel free to review them in your own time.</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12</a:t>
            </a:fld>
            <a:endParaRPr lang="en-US"/>
          </a:p>
        </p:txBody>
      </p:sp>
    </p:spTree>
    <p:extLst>
      <p:ext uri="{BB962C8B-B14F-4D97-AF65-F5344CB8AC3E}">
        <p14:creationId xmlns:p14="http://schemas.microsoft.com/office/powerpoint/2010/main" val="347782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Facilitator 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After The Food Benefits Game the following slides can be used to highlight recommendations of different foods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Say:</a:t>
            </a:r>
            <a:endPar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Thanks for playing the game, I hope we all have an idea now about the benefits of different foods.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Key things to remember is to eat a variety of foods across the food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Whole, sliced and pureed fruit is always a great choice – watch out for juice, unless it is 100% fruit it can have a lot of added sugar that reduces its health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In your participant workbooks you will see a list of local foods across all these categories. Have a look at it when you have time and see which ones you already knew of and which ones are new.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2124"/>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rPr>
              <a:t>Collaborate with your local nutrition partner to identify a list of locally available foods across all food groups for the participant workbooks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02124"/>
              </a:solidFill>
              <a:effectLst/>
              <a:uLnTx/>
              <a:uFillTx/>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79872477-33A3-41F2-867C-B2956D3B5920}" type="slidenum">
              <a:rPr lang="en-US" smtClean="0"/>
              <a:t>13</a:t>
            </a:fld>
            <a:endParaRPr lang="en-US"/>
          </a:p>
        </p:txBody>
      </p:sp>
    </p:spTree>
    <p:extLst>
      <p:ext uri="{BB962C8B-B14F-4D97-AF65-F5344CB8AC3E}">
        <p14:creationId xmlns:p14="http://schemas.microsoft.com/office/powerpoint/2010/main" val="323266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Now that we are familiar with the benefits of different foods, we are going to work together in small groups to build a meal together across all the food groups.</a:t>
            </a:r>
          </a:p>
          <a:p>
            <a:pPr marL="171450" indent="-171450">
              <a:buFont typeface="Arial" panose="020B0604020202020204" pitchFamily="34" charset="0"/>
              <a:buChar char="•"/>
            </a:pPr>
            <a:r>
              <a:rPr lang="en-US" b="0" dirty="0"/>
              <a:t>In your small groups, build your plate, remember to ensure there are as many minerals and nutrients as possible. Remember to use common foods that are easily available</a:t>
            </a:r>
          </a:p>
          <a:p>
            <a:pPr marL="171450" indent="-171450">
              <a:buFont typeface="Arial" panose="020B0604020202020204" pitchFamily="34" charset="0"/>
              <a:buChar char="•"/>
            </a:pPr>
            <a:r>
              <a:rPr lang="en-US" b="0" dirty="0"/>
              <a:t>After you have made your plate, each group will share their plate with the larger group.</a:t>
            </a:r>
          </a:p>
          <a:p>
            <a:pPr marL="171450" indent="-171450">
              <a:buFont typeface="Arial" panose="020B0604020202020204" pitchFamily="34" charset="0"/>
              <a:buChar char="•"/>
            </a:pPr>
            <a:r>
              <a:rPr lang="en-US" b="0" i="0" dirty="0"/>
              <a:t>For this activity we are going to use the general guidelines of the MyPlate template, these are similar to the global guidelines for a healthy diet by the World Health Organization. </a:t>
            </a:r>
          </a:p>
          <a:p>
            <a:pPr marL="171450" indent="-171450">
              <a:buFont typeface="Arial" panose="020B0604020202020204" pitchFamily="34" charset="0"/>
              <a:buChar char="•"/>
            </a:pPr>
            <a:r>
              <a:rPr lang="en-US" b="0" i="0" dirty="0"/>
              <a:t>When you have time, you can review the global healthy diet guidelines which can be found in your participant workbooks. </a:t>
            </a:r>
          </a:p>
          <a:p>
            <a:pPr marL="171450" indent="-171450">
              <a:buFont typeface="Arial" panose="020B0604020202020204" pitchFamily="34" charset="0"/>
              <a:buChar char="•"/>
            </a:pPr>
            <a:endParaRPr lang="en-US" b="0" dirty="0"/>
          </a:p>
          <a:p>
            <a:r>
              <a:rPr lang="en-US" b="1" dirty="0"/>
              <a:t>Note:</a:t>
            </a:r>
          </a:p>
          <a:p>
            <a:pPr marL="171450" indent="-171450">
              <a:buFont typeface="Arial" panose="020B0604020202020204" pitchFamily="34" charset="0"/>
              <a:buChar char="•"/>
            </a:pPr>
            <a:r>
              <a:rPr lang="en-US" b="0" dirty="0"/>
              <a:t>Divide participants into their small groups</a:t>
            </a:r>
          </a:p>
          <a:p>
            <a:pPr marL="171450" indent="-171450">
              <a:buFont typeface="Arial" panose="020B0604020202020204" pitchFamily="34" charset="0"/>
              <a:buChar char="•"/>
            </a:pPr>
            <a:r>
              <a:rPr lang="en-US" b="0" dirty="0"/>
              <a:t>Guide participants to the MyPlate template in their workbooks. </a:t>
            </a:r>
          </a:p>
          <a:p>
            <a:pPr marL="171450" indent="-171450">
              <a:buFont typeface="Arial" panose="020B0604020202020204" pitchFamily="34" charset="0"/>
              <a:buChar cha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Show participants the page in their workbooks for the global guidelines for a healthy diet by the World Health Organization.</a:t>
            </a:r>
          </a:p>
          <a:p>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Facilitator Note for Virtual Presentations: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For virtual Forums, build a plate as a whole group. </a:t>
            </a:r>
            <a:r>
              <a:rPr lang="en-US" dirty="0"/>
              <a:t>Share the MyPlate template on screen (or direct participants to the version in their workbook).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r>
              <a:rPr lang="en-US" b="1" dirty="0"/>
              <a:t>Say:</a:t>
            </a:r>
            <a:br>
              <a:rPr lang="en-US" dirty="0"/>
            </a:br>
            <a:r>
              <a:rPr lang="en-US" dirty="0"/>
              <a:t>Now that we’re familiar with the benefits of different foods, we’re going to build a healthy plate together using common foods from across all the food groups.</a:t>
            </a:r>
            <a:br>
              <a:rPr lang="en-US" dirty="0"/>
            </a:br>
            <a:r>
              <a:rPr lang="en-US" dirty="0"/>
              <a:t>We’ll use the </a:t>
            </a:r>
            <a:r>
              <a:rPr lang="en-US" b="1" dirty="0"/>
              <a:t>MyPlate</a:t>
            </a:r>
            <a:r>
              <a:rPr lang="en-US" dirty="0"/>
              <a:t> template.</a:t>
            </a:r>
          </a:p>
          <a:p>
            <a:r>
              <a:rPr lang="en-US" dirty="0"/>
              <a:t>Let’s work together to fill the plate!</a:t>
            </a:r>
            <a:br>
              <a:rPr lang="en-US" dirty="0"/>
            </a:br>
            <a:r>
              <a:rPr lang="en-US" dirty="0"/>
              <a:t>Type your suggestions in the </a:t>
            </a:r>
            <a:r>
              <a:rPr lang="en-US" b="1" dirty="0"/>
              <a:t>chat</a:t>
            </a:r>
            <a:r>
              <a:rPr lang="en-US" dirty="0"/>
              <a:t> or raise your hand to share aloud:</a:t>
            </a:r>
          </a:p>
          <a:p>
            <a:r>
              <a:rPr lang="en-US" dirty="0"/>
              <a:t>- What fruits should we add?</a:t>
            </a:r>
          </a:p>
          <a:p>
            <a:r>
              <a:rPr lang="en-US" dirty="0"/>
              <a:t>- What vegetables?</a:t>
            </a:r>
          </a:p>
          <a:p>
            <a:r>
              <a:rPr lang="en-US" dirty="0"/>
              <a:t>- What protein?</a:t>
            </a:r>
          </a:p>
          <a:p>
            <a:r>
              <a:rPr lang="en-US" dirty="0"/>
              <a:t>- What grains?</a:t>
            </a:r>
          </a:p>
          <a:p>
            <a:r>
              <a:rPr lang="en-US" dirty="0"/>
              <a:t>- What could be our dairy or calcium-rich food?</a:t>
            </a:r>
          </a:p>
          <a:p>
            <a:r>
              <a:rPr lang="en-US" dirty="0"/>
              <a:t>As participants share, write their suggestions on the shared MyPlate (if using screen-sharing), or call out what’s being added.</a:t>
            </a:r>
            <a:endParaRPr lang="en-US" b="1" dirty="0"/>
          </a:p>
          <a:p>
            <a:endParaRPr lang="en-US" b="1" dirty="0"/>
          </a:p>
          <a:p>
            <a:r>
              <a:rPr lang="en-US" b="1" dirty="0"/>
              <a:t>Materials:</a:t>
            </a:r>
          </a:p>
          <a:p>
            <a:pPr marL="171450" indent="-171450">
              <a:buFont typeface="Arial" panose="020B0604020202020204" pitchFamily="34" charset="0"/>
              <a:buChar char="•"/>
            </a:pPr>
            <a:r>
              <a:rPr lang="en-US" dirty="0"/>
              <a:t>Drawing/writing materials – different colors</a:t>
            </a:r>
          </a:p>
          <a:p>
            <a:pPr marL="171450" indent="-171450">
              <a:buFont typeface="Arial" panose="020B0604020202020204" pitchFamily="34" charset="0"/>
              <a:buChar char="•"/>
            </a:pPr>
            <a:r>
              <a:rPr lang="en-US" dirty="0"/>
              <a:t>Participant workbook with blank template of MyPlate for participants to draw/write in their foods</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14</a:t>
            </a:fld>
            <a:endParaRPr lang="en-US"/>
          </a:p>
        </p:txBody>
      </p:sp>
    </p:spTree>
    <p:extLst>
      <p:ext uri="{BB962C8B-B14F-4D97-AF65-F5344CB8AC3E}">
        <p14:creationId xmlns:p14="http://schemas.microsoft.com/office/powerpoint/2010/main" val="15206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46B7-2FF5-1710-4A44-E850406DB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2F77D-2889-20BB-4D4E-1D83B0F0E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AE1C9-3E00-8DB4-E42E-9B8CF9B59527}"/>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Facilitator note: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This activity takes place after participants have shared their ‘Plates’</a:t>
            </a:r>
            <a:r>
              <a:rPr lang="en-US" sz="1200" b="0" i="0" kern="1200" dirty="0">
                <a:solidFill>
                  <a:schemeClr val="tx1"/>
                </a:solidFill>
                <a:effectLst/>
                <a:latin typeface="+mn-lt"/>
                <a:ea typeface="+mn-ea"/>
                <a:cs typeface="+mn-cs"/>
              </a:rPr>
              <a:t>​ in Slide 14</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Now that we have made our ‘Plates’ let’s explore how we can make some meals healthier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this activity – turn to page in your workbooks. You have 3 meals pictured there. In your groups discuss how you can you make these meals healthier?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Can you replace the protein to one with more nutrients/benefits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Can you change how something was prepared to make it healthier?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Each group will have the opportunity to present their new ‘Plates’ and tell us how they are keeping their overall meal healthy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Facilitator Note for Virtual Presentations: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virtual Forums, discuss as a whole group.</a:t>
            </a:r>
            <a:r>
              <a:rPr lang="en-US" sz="1200" b="0" i="0" kern="1200" dirty="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2873B892-6547-BD8E-D852-47602458AB67}"/>
              </a:ext>
            </a:extLst>
          </p:cNvPr>
          <p:cNvSpPr>
            <a:spLocks noGrp="1"/>
          </p:cNvSpPr>
          <p:nvPr>
            <p:ph type="sldNum" sz="quarter" idx="5"/>
          </p:nvPr>
        </p:nvSpPr>
        <p:spPr/>
        <p:txBody>
          <a:bodyPr/>
          <a:lstStyle/>
          <a:p>
            <a:fld id="{79872477-33A3-41F2-867C-B2956D3B5920}" type="slidenum">
              <a:rPr lang="en-US" smtClean="0"/>
              <a:t>15</a:t>
            </a:fld>
            <a:endParaRPr lang="en-US"/>
          </a:p>
        </p:txBody>
      </p:sp>
    </p:spTree>
    <p:extLst>
      <p:ext uri="{BB962C8B-B14F-4D97-AF65-F5344CB8AC3E}">
        <p14:creationId xmlns:p14="http://schemas.microsoft.com/office/powerpoint/2010/main" val="234201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for sharing your strategies to make meals healthier</a:t>
            </a:r>
          </a:p>
          <a:p>
            <a:pPr marL="171450" indent="-171450">
              <a:buFont typeface="Arial" panose="020B0604020202020204" pitchFamily="34" charset="0"/>
              <a:buChar char="•"/>
            </a:pPr>
            <a:r>
              <a:rPr lang="en-US" b="0" dirty="0"/>
              <a:t>As we can see, healthy eating is a balance.</a:t>
            </a:r>
          </a:p>
          <a:p>
            <a:pPr marL="171450" indent="-171450">
              <a:buFont typeface="Arial" panose="020B0604020202020204" pitchFamily="34" charset="0"/>
              <a:buChar char="•"/>
            </a:pPr>
            <a:r>
              <a:rPr lang="en-US" b="0" dirty="0"/>
              <a:t>Remember there are no good or bad foods, rather, some foods have more benefits that others</a:t>
            </a:r>
          </a:p>
          <a:p>
            <a:pPr marL="171450" indent="-171450">
              <a:buFont typeface="Arial" panose="020B0604020202020204" pitchFamily="34" charset="0"/>
              <a:buChar char="•"/>
            </a:pPr>
            <a:r>
              <a:rPr lang="en-US" b="0" dirty="0"/>
              <a:t>We don’t always have to eat meals that maximize minerals and nutrients. It is ok to mix it up. </a:t>
            </a:r>
          </a:p>
          <a:p>
            <a:pPr marL="171450" indent="-171450">
              <a:buFont typeface="Arial" panose="020B0604020202020204" pitchFamily="34" charset="0"/>
              <a:buChar char="•"/>
            </a:pPr>
            <a:r>
              <a:rPr lang="en-US" b="0" dirty="0"/>
              <a:t>Foods with a lot of vitamins and minerals are called nutrient dense.</a:t>
            </a:r>
          </a:p>
          <a:p>
            <a:pPr marL="171450" indent="-171450">
              <a:buFont typeface="Arial" panose="020B0604020202020204" pitchFamily="34" charset="0"/>
              <a:buChar char="•"/>
            </a:pPr>
            <a:r>
              <a:rPr lang="en-US" b="0" dirty="0"/>
              <a:t>We can mix foods on our plate and meals throughout the day so that we have an overall balance of nutrient dense foods and other foods. </a:t>
            </a:r>
          </a:p>
          <a:p>
            <a:pPr marL="171450" indent="-171450">
              <a:buFont typeface="Arial" panose="020B0604020202020204" pitchFamily="34" charset="0"/>
              <a:buChar char="•"/>
            </a:pPr>
            <a:r>
              <a:rPr lang="en-US" dirty="0"/>
              <a:t>Some foods we need to eat daily like fruits because they have a lot of vitamins and minerals, they are nutrient dense.</a:t>
            </a:r>
          </a:p>
          <a:p>
            <a:pPr marL="171450" indent="-171450">
              <a:buFont typeface="Arial" panose="020B0604020202020204" pitchFamily="34" charset="0"/>
              <a:buChar char="•"/>
            </a:pPr>
            <a:r>
              <a:rPr lang="en-US" dirty="0"/>
              <a:t>Some foods we eat occasionally like sweet and high fat foods because they have little vitamins and minerals.</a:t>
            </a:r>
          </a:p>
          <a:p>
            <a:pPr marL="171450" indent="-171450">
              <a:buFont typeface="Arial" panose="020B0604020202020204" pitchFamily="34" charset="0"/>
              <a:buChar char="•"/>
            </a:pPr>
            <a:r>
              <a:rPr lang="en-US" dirty="0"/>
              <a:t>What is important is to find the balance that works best for you and your family.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What are some ways you mix foods with more and less minerals? </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16</a:t>
            </a:fld>
            <a:endParaRPr lang="en-US"/>
          </a:p>
        </p:txBody>
      </p:sp>
    </p:spTree>
    <p:extLst>
      <p:ext uri="{BB962C8B-B14F-4D97-AF65-F5344CB8AC3E}">
        <p14:creationId xmlns:p14="http://schemas.microsoft.com/office/powerpoint/2010/main" val="287736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9EFA-67A9-2E75-5FB8-2E0106B88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9AE9A-90A8-852E-7323-2D741D946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8E331-7875-91F5-6F1C-47672D5667E6}"/>
              </a:ext>
            </a:extLst>
          </p:cNvPr>
          <p:cNvSpPr>
            <a:spLocks noGrp="1"/>
          </p:cNvSpPr>
          <p:nvPr>
            <p:ph type="body" idx="1"/>
          </p:nvPr>
        </p:nvSpPr>
        <p:spPr/>
        <p:txBody>
          <a:bodyPr/>
          <a:lstStyle/>
          <a:p>
            <a:r>
              <a:rPr lang="en-US" b="1" dirty="0"/>
              <a:t>Say:</a:t>
            </a:r>
            <a:endParaRPr lang="en-US" b="0" dirty="0"/>
          </a:p>
          <a:p>
            <a:pPr marL="171450" indent="-171450">
              <a:buFont typeface="Arial" panose="020B0604020202020204" pitchFamily="34" charset="0"/>
              <a:buChar char="•"/>
            </a:pPr>
            <a:r>
              <a:rPr lang="en-US" b="0" dirty="0"/>
              <a:t>Next, we are going to explore how to have more healthy meals in our everyday lives</a:t>
            </a:r>
          </a:p>
          <a:p>
            <a:pPr marL="171450" indent="-171450">
              <a:buFont typeface="Arial" panose="020B0604020202020204" pitchFamily="34" charset="0"/>
              <a:buChar char="•"/>
            </a:pPr>
            <a:r>
              <a:rPr lang="en-US" b="0" dirty="0"/>
              <a:t>Each group will have 5 minutes to put together some responses to their prompts</a:t>
            </a:r>
          </a:p>
          <a:p>
            <a:pPr marL="171450" indent="-171450">
              <a:buFont typeface="Arial" panose="020B0604020202020204" pitchFamily="34" charset="0"/>
              <a:buChar char="•"/>
            </a:pPr>
            <a:r>
              <a:rPr lang="en-US" b="0" dirty="0"/>
              <a:t>After the 5 minutes each group will share what they have agreed on.</a:t>
            </a:r>
          </a:p>
          <a:p>
            <a:endParaRPr lang="en-US" b="1" dirty="0"/>
          </a:p>
          <a:p>
            <a:r>
              <a:rPr lang="en-US" b="1" dirty="0"/>
              <a:t>Notes:</a:t>
            </a:r>
          </a:p>
          <a:p>
            <a:pPr marL="171450" indent="-171450">
              <a:buFont typeface="Arial" panose="020B0604020202020204" pitchFamily="34" charset="0"/>
              <a:buChar char="•"/>
            </a:pPr>
            <a:r>
              <a:rPr lang="en-US" b="0" dirty="0"/>
              <a:t>Split participants into their 3 groups</a:t>
            </a:r>
          </a:p>
          <a:p>
            <a:pPr marL="171450" indent="-171450">
              <a:buFont typeface="Arial" panose="020B0604020202020204" pitchFamily="34" charset="0"/>
              <a:buChar char="•"/>
            </a:pPr>
            <a:r>
              <a:rPr lang="en-US" b="0" dirty="0"/>
              <a:t>Guide participants to the group questions in the participant workbook.</a:t>
            </a:r>
          </a:p>
          <a:p>
            <a:pPr marL="171450" indent="-17145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Facilitator Note for Virtual Presentations: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For virtual Forums, discuss each question as a whole group.</a:t>
            </a:r>
          </a:p>
          <a:p>
            <a:pPr marL="0" indent="0">
              <a:buFont typeface="Arial" panose="020B0604020202020204" pitchFamily="34" charset="0"/>
              <a:buNone/>
            </a:pPr>
            <a:endParaRPr lang="en-US" b="0" dirty="0"/>
          </a:p>
          <a:p>
            <a:r>
              <a:rPr lang="en-US" b="1" dirty="0"/>
              <a:t>Materials:</a:t>
            </a:r>
          </a:p>
          <a:p>
            <a:pPr marL="171450" indent="-171450">
              <a:buFont typeface="Arial" panose="020B0604020202020204" pitchFamily="34" charset="0"/>
              <a:buChar char="•"/>
            </a:pPr>
            <a:r>
              <a:rPr lang="en-US" b="0" dirty="0"/>
              <a:t>Timer</a:t>
            </a:r>
          </a:p>
          <a:p>
            <a:pPr marL="171450" indent="-171450">
              <a:buFont typeface="Arial" panose="020B0604020202020204" pitchFamily="34" charset="0"/>
              <a:buChar char="•"/>
            </a:pPr>
            <a:r>
              <a:rPr lang="en-US" b="0" dirty="0"/>
              <a:t>Writing/drawing materials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DD3E7B-51CB-06CD-048B-39301B06D687}"/>
              </a:ext>
            </a:extLst>
          </p:cNvPr>
          <p:cNvSpPr>
            <a:spLocks noGrp="1"/>
          </p:cNvSpPr>
          <p:nvPr>
            <p:ph type="sldNum" sz="quarter" idx="5"/>
          </p:nvPr>
        </p:nvSpPr>
        <p:spPr/>
        <p:txBody>
          <a:bodyPr/>
          <a:lstStyle/>
          <a:p>
            <a:fld id="{79872477-33A3-41F2-867C-B2956D3B5920}" type="slidenum">
              <a:rPr lang="en-US" smtClean="0"/>
              <a:t>17</a:t>
            </a:fld>
            <a:endParaRPr lang="en-US"/>
          </a:p>
        </p:txBody>
      </p:sp>
    </p:spTree>
    <p:extLst>
      <p:ext uri="{BB962C8B-B14F-4D97-AF65-F5344CB8AC3E}">
        <p14:creationId xmlns:p14="http://schemas.microsoft.com/office/powerpoint/2010/main" val="358727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This slide shows additional suggestions to support the ideas that the groups generated</a:t>
            </a:r>
          </a:p>
          <a:p>
            <a:pPr marL="171450" indent="-171450">
              <a:buFont typeface="Arial" panose="020B0604020202020204" pitchFamily="34" charset="0"/>
              <a:buChar char="•"/>
            </a:pPr>
            <a:r>
              <a:rPr lang="en-US" b="0" dirty="0"/>
              <a:t>You can read out loud the ones that were not shared by the groups.</a:t>
            </a:r>
          </a:p>
          <a:p>
            <a:endParaRPr lang="en-US" dirty="0"/>
          </a:p>
          <a:p>
            <a:r>
              <a:rPr lang="en-US" b="1" dirty="0"/>
              <a:t>Say:</a:t>
            </a:r>
          </a:p>
          <a:p>
            <a:pPr marL="171450" indent="-171450">
              <a:buFont typeface="Arial" panose="020B0604020202020204" pitchFamily="34" charset="0"/>
              <a:buChar char="•"/>
            </a:pPr>
            <a:r>
              <a:rPr lang="en-US" b="0" dirty="0"/>
              <a:t>Thank you group 1 for sharing your suggestions on low-cost ways of eating healthy</a:t>
            </a:r>
          </a:p>
          <a:p>
            <a:pPr marL="171450" indent="-171450">
              <a:buFont typeface="Arial" panose="020B0604020202020204" pitchFamily="34" charset="0"/>
              <a:buChar char="•"/>
            </a:pPr>
            <a:r>
              <a:rPr lang="en-US" b="0" dirty="0"/>
              <a:t>Let’s explore some of these points more:</a:t>
            </a:r>
          </a:p>
          <a:p>
            <a:pPr marL="685800" lvl="1" indent="-228600">
              <a:buFont typeface="+mj-lt"/>
              <a:buAutoNum type="arabicPeriod"/>
            </a:pPr>
            <a:r>
              <a:rPr lang="en-US" b="0" dirty="0"/>
              <a:t>There are different ways for growing your own vegetables</a:t>
            </a:r>
          </a:p>
          <a:p>
            <a:pPr marL="1143000" lvl="2" indent="-228600">
              <a:buFont typeface="Arial" panose="020B0604020202020204" pitchFamily="34" charset="0"/>
              <a:buChar char="•"/>
            </a:pPr>
            <a:r>
              <a:rPr lang="en-US" b="0" dirty="0"/>
              <a:t>For example, XX, XX vegetables are very easy to grow and do not need a lot of space. </a:t>
            </a:r>
          </a:p>
          <a:p>
            <a:pPr marL="685800" lvl="1" indent="-228600">
              <a:buFont typeface="+mj-lt"/>
              <a:buAutoNum type="arabicPeriod"/>
            </a:pPr>
            <a:r>
              <a:rPr lang="en-US" b="0" dirty="0"/>
              <a:t>Cooking at home can often help with spending less, while eating healthier</a:t>
            </a:r>
          </a:p>
          <a:p>
            <a:pPr marL="1143000" lvl="2" indent="-228600">
              <a:buFont typeface="Arial" panose="020B0604020202020204" pitchFamily="34" charset="0"/>
              <a:buChar char="•"/>
            </a:pPr>
            <a:r>
              <a:rPr lang="en-US" b="0" dirty="0"/>
              <a:t>Transport costs to a restaurant and time can all make going out to eat more expensive than finding something already in the home</a:t>
            </a:r>
          </a:p>
          <a:p>
            <a:pPr marL="685800" lvl="1" indent="-228600">
              <a:buFont typeface="+mj-lt"/>
              <a:buAutoNum type="arabicPeriod"/>
            </a:pPr>
            <a:r>
              <a:rPr lang="en-US" b="0" dirty="0"/>
              <a:t>Sometimes meat products can be quite expensive.</a:t>
            </a:r>
          </a:p>
          <a:p>
            <a:pPr marL="1143000" lvl="2" indent="-228600">
              <a:buFont typeface="Arial" panose="020B0604020202020204" pitchFamily="34" charset="0"/>
              <a:buChar char="•"/>
            </a:pPr>
            <a:r>
              <a:rPr lang="en-US" b="0" dirty="0"/>
              <a:t>There are other cost-effective substitutes that still offer the same benefits, in our area these include… XX……</a:t>
            </a:r>
          </a:p>
          <a:p>
            <a:pPr marL="685800" lvl="1" indent="-228600">
              <a:buFont typeface="+mj-lt"/>
              <a:buAutoNum type="arabicPeriod"/>
            </a:pPr>
            <a:r>
              <a:rPr lang="en-US" b="0" dirty="0"/>
              <a:t>Stretching recipes is another good one, for example adding pasta sauce or gravy to left over meat or vegetables</a:t>
            </a:r>
          </a:p>
          <a:p>
            <a:pPr marL="685800" lvl="1" indent="-228600">
              <a:buFont typeface="+mj-lt"/>
              <a:buAutoNum type="arabicPeriod"/>
            </a:pPr>
            <a:r>
              <a:rPr lang="en-US" b="0" dirty="0"/>
              <a:t>Planning meals in advance at the beginning of the week for example is a great way to reduce impulse grocery shopping</a:t>
            </a:r>
          </a:p>
          <a:p>
            <a:pPr marL="685800" lvl="1" indent="-228600">
              <a:buFont typeface="+mj-lt"/>
              <a:buAutoNum type="arabicPeriod"/>
            </a:pPr>
            <a:r>
              <a:rPr lang="en-US" b="0" dirty="0"/>
              <a:t>Sometimes when we can plan our meals in advance it allows us to purchase our groceries in bulk thus reducing the cost and time of repeated grocery shopping</a:t>
            </a:r>
          </a:p>
          <a:p>
            <a:pPr marL="171450" indent="-171450">
              <a:buFont typeface="Arial" panose="020B0604020202020204" pitchFamily="34" charset="0"/>
              <a:buChar char="•"/>
            </a:pPr>
            <a:r>
              <a:rPr lang="en-US" b="0" dirty="0"/>
              <a:t>Remember eating healthy does not need to be expensive</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examples of these topics they can share? Do you stretch your ingredients? Plan your meals?</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18</a:t>
            </a:fld>
            <a:endParaRPr lang="en-US"/>
          </a:p>
        </p:txBody>
      </p:sp>
    </p:spTree>
    <p:extLst>
      <p:ext uri="{BB962C8B-B14F-4D97-AF65-F5344CB8AC3E}">
        <p14:creationId xmlns:p14="http://schemas.microsoft.com/office/powerpoint/2010/main" val="1206346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This slide shows additional suggestions to support the ideas that the groups generated</a:t>
            </a:r>
          </a:p>
          <a:p>
            <a:pPr marL="171450" indent="-171450">
              <a:buFont typeface="Arial" panose="020B0604020202020204" pitchFamily="34" charset="0"/>
              <a:buChar char="•"/>
            </a:pPr>
            <a:r>
              <a:rPr lang="en-US" b="0" dirty="0"/>
              <a:t>You can read out loud the ones that were not shared by the groups.</a:t>
            </a:r>
          </a:p>
          <a:p>
            <a:endParaRPr lang="en-US" dirty="0"/>
          </a:p>
          <a:p>
            <a:r>
              <a:rPr lang="en-US" b="1" dirty="0"/>
              <a:t>Say:</a:t>
            </a:r>
          </a:p>
          <a:p>
            <a:pPr marL="171450" indent="-171450">
              <a:buFont typeface="Arial" panose="020B0604020202020204" pitchFamily="34" charset="0"/>
              <a:buChar char="•"/>
            </a:pPr>
            <a:r>
              <a:rPr lang="en-US" b="0" dirty="0"/>
              <a:t>Thank you group 2 for sharing your suggestions on how to manage individuals with strong food preferences and still support healthy eating.</a:t>
            </a:r>
          </a:p>
          <a:p>
            <a:pPr marL="171450" indent="-171450">
              <a:buFont typeface="Arial" panose="020B0604020202020204" pitchFamily="34" charset="0"/>
              <a:buChar char="•"/>
            </a:pPr>
            <a:r>
              <a:rPr lang="en-US" b="0" dirty="0"/>
              <a:t>A few additional ideas are:</a:t>
            </a:r>
          </a:p>
          <a:p>
            <a:pPr marL="628650" lvl="1" indent="-171450">
              <a:buFont typeface="Arial" panose="020B0604020202020204" pitchFamily="34" charset="0"/>
              <a:buChar char="•"/>
            </a:pPr>
            <a:r>
              <a:rPr lang="en-US" b="0" i="1" dirty="0"/>
              <a:t>Add anything from the slides that was not said by the group</a:t>
            </a:r>
          </a:p>
          <a:p>
            <a:pPr marL="171450" lvl="0" indent="-171450">
              <a:buFont typeface="Arial" panose="020B0604020202020204" pitchFamily="34" charset="0"/>
              <a:buChar char="•"/>
            </a:pPr>
            <a:r>
              <a:rPr lang="en-US" b="0" i="0" dirty="0"/>
              <a:t>Remember to keep trying and explore new ways to support integration of healthy foods</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19</a:t>
            </a:fld>
            <a:endParaRPr lang="en-US"/>
          </a:p>
        </p:txBody>
      </p:sp>
    </p:spTree>
    <p:extLst>
      <p:ext uri="{BB962C8B-B14F-4D97-AF65-F5344CB8AC3E}">
        <p14:creationId xmlns:p14="http://schemas.microsoft.com/office/powerpoint/2010/main" val="408328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Welcome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Welcome to our Family Health Forum! we are looking forward to talking about healthy eating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get to know each other a little bit and play a memory game where we introduce ourselves.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this game we will pass around this ball and each person must say their name and their favorite food item. The person speaking throws the ball to someone else and this person must say their name and their favorite food as well as the previous speakers’ names and favorite foods.</a:t>
            </a:r>
          </a:p>
        </p:txBody>
      </p:sp>
      <p:sp>
        <p:nvSpPr>
          <p:cNvPr id="4" name="Slide Number Placeholder 3"/>
          <p:cNvSpPr>
            <a:spLocks noGrp="1"/>
          </p:cNvSpPr>
          <p:nvPr>
            <p:ph type="sldNum" sz="quarter" idx="5"/>
          </p:nvPr>
        </p:nvSpPr>
        <p:spPr/>
        <p:txBody>
          <a:bodyPr/>
          <a:lstStyle/>
          <a:p>
            <a:fld id="{79872477-33A3-41F2-867C-B2956D3B5920}" type="slidenum">
              <a:rPr lang="en-US" smtClean="0"/>
              <a:t>2</a:t>
            </a:fld>
            <a:endParaRPr lang="en-US"/>
          </a:p>
        </p:txBody>
      </p:sp>
    </p:spTree>
    <p:extLst>
      <p:ext uri="{BB962C8B-B14F-4D97-AF65-F5344CB8AC3E}">
        <p14:creationId xmlns:p14="http://schemas.microsoft.com/office/powerpoint/2010/main" val="3298189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group 3 for sharing your suggestions on how to create time for making healthy meals</a:t>
            </a:r>
          </a:p>
          <a:p>
            <a:pPr marL="171450" indent="-171450">
              <a:buFont typeface="Arial" panose="020B0604020202020204" pitchFamily="34" charset="0"/>
              <a:buChar char="•"/>
            </a:pPr>
            <a:r>
              <a:rPr lang="en-US" b="0" dirty="0"/>
              <a:t>A few additional ideas are:</a:t>
            </a:r>
          </a:p>
          <a:p>
            <a:pPr marL="628650" lvl="1" indent="-171450">
              <a:buFont typeface="Arial" panose="020B0604020202020204" pitchFamily="34" charset="0"/>
              <a:buChar char="•"/>
            </a:pPr>
            <a:r>
              <a:rPr lang="en-US" b="0" i="1" dirty="0"/>
              <a:t>Add anything from the slides that was not said by the group</a:t>
            </a:r>
          </a:p>
          <a:p>
            <a:pPr marL="171450" indent="-171450">
              <a:buFont typeface="Arial" panose="020B0604020202020204" pitchFamily="34" charset="0"/>
              <a:buChar char="•"/>
            </a:pPr>
            <a:r>
              <a:rPr lang="en-US" b="0" dirty="0"/>
              <a:t>Remember healthy snacks can be quick and easy here are some ideas for healthy snacks from the SO Fit-5 guide- (a copy of this can be found in your materials):</a:t>
            </a:r>
          </a:p>
          <a:p>
            <a:pPr marL="628650" lvl="1" indent="-171450">
              <a:buFont typeface="Arial" panose="020B0604020202020204" pitchFamily="34" charset="0"/>
              <a:buChar char="•"/>
            </a:pPr>
            <a:r>
              <a:rPr lang="en-US" b="0" dirty="0"/>
              <a:t>Apple slices dipped in peanut butter</a:t>
            </a:r>
          </a:p>
          <a:p>
            <a:pPr marL="628650" lvl="1" indent="-171450">
              <a:buFont typeface="Arial" panose="020B0604020202020204" pitchFamily="34" charset="0"/>
              <a:buChar char="•"/>
            </a:pPr>
            <a:r>
              <a:rPr lang="en-US" b="0" dirty="0"/>
              <a:t>Low-fat unsweetened yogurt with berries</a:t>
            </a:r>
          </a:p>
          <a:p>
            <a:pPr marL="628650" lvl="1" indent="-171450">
              <a:buFont typeface="Arial" panose="020B0604020202020204" pitchFamily="34" charset="0"/>
              <a:buChar char="•"/>
            </a:pPr>
            <a:r>
              <a:rPr lang="en-US" b="0" dirty="0"/>
              <a:t>Low-fat cottage cheese with tomatoes</a:t>
            </a:r>
          </a:p>
          <a:p>
            <a:pPr marL="628650" lvl="1" indent="-171450">
              <a:buFont typeface="Arial" panose="020B0604020202020204" pitchFamily="34" charset="0"/>
              <a:buChar char="•"/>
            </a:pPr>
            <a:r>
              <a:rPr lang="en-US" b="0" dirty="0"/>
              <a:t>Carrots or peppers dipped in hummus</a:t>
            </a:r>
          </a:p>
          <a:p>
            <a:pPr marL="628650" lvl="1" indent="-171450">
              <a:buFont typeface="Arial" panose="020B0604020202020204" pitchFamily="34" charset="0"/>
              <a:buChar char="•"/>
            </a:pPr>
            <a:r>
              <a:rPr lang="en-US" b="0" dirty="0"/>
              <a:t>Celery topped with peanut butter and raisins.</a:t>
            </a:r>
          </a:p>
          <a:p>
            <a:pPr marL="628650" lvl="1"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20</a:t>
            </a:fld>
            <a:endParaRPr lang="en-US"/>
          </a:p>
        </p:txBody>
      </p:sp>
    </p:spTree>
    <p:extLst>
      <p:ext uri="{BB962C8B-B14F-4D97-AF65-F5344CB8AC3E}">
        <p14:creationId xmlns:p14="http://schemas.microsoft.com/office/powerpoint/2010/main" val="4973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 addition to the ideas we have already shared, reducing salt and sugar are 2 other ways that we can easily have more healthy meals.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Highly processed foods are increasingly becoming more available and more affordable.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People around the world are consuming more foods that are high in saturated fats, sugars and salt.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According to the World Health Organization, most people consume too much salt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Any product with more than 10% sodium is considered a significant amount of sodium.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Excessive salt intake corresponds to increases in blood pressure, and increased risk of cardiovascular disease, stroke or heart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There are easy ways to reduce our salt intake: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Checking labels and reducing use of condiments with high sodium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Keeping salt away from the table during meals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Cooking with less or no salt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Limiting consumption of salty snacks, processed or ready made foods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For sugar there also easy ways to reduce our sugar intake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Limiting or reducing our consumption of sugary drinks – swap out juice for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Snacking on more fresh fruit and vegetables than sugary or sweet snacks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Are these suggestions helpful? Do you have other ideas of reducing salt and sugar intake?</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21</a:t>
            </a:fld>
            <a:endParaRPr lang="en-US"/>
          </a:p>
        </p:txBody>
      </p:sp>
    </p:spTree>
    <p:extLst>
      <p:ext uri="{BB962C8B-B14F-4D97-AF65-F5344CB8AC3E}">
        <p14:creationId xmlns:p14="http://schemas.microsoft.com/office/powerpoint/2010/main" val="407819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Before we leave today, we want to make sure that we are taking everything we have talked about today and applying it to our everyday lives</a:t>
            </a:r>
          </a:p>
          <a:p>
            <a:pPr marL="171450" indent="-171450">
              <a:buFont typeface="Arial" panose="020B0604020202020204" pitchFamily="34" charset="0"/>
              <a:buChar char="•"/>
            </a:pPr>
            <a:r>
              <a:rPr lang="en-US" b="0" dirty="0"/>
              <a:t>Here is a brief list of some strategies that we can try at home to have more healthy meals</a:t>
            </a:r>
          </a:p>
          <a:p>
            <a:pPr marL="171450" indent="-171450">
              <a:buFont typeface="Arial" panose="020B0604020202020204" pitchFamily="34" charset="0"/>
              <a:buChar char="•"/>
            </a:pPr>
            <a:r>
              <a:rPr lang="en-US" b="0" dirty="0"/>
              <a:t>These are some ideas to try</a:t>
            </a:r>
          </a:p>
          <a:p>
            <a:pPr marL="171450" indent="-171450">
              <a:buFont typeface="Arial" panose="020B0604020202020204" pitchFamily="34" charset="0"/>
              <a:buChar char="•"/>
            </a:pPr>
            <a:r>
              <a:rPr lang="en-US" b="0" dirty="0"/>
              <a:t>Next, we are going to give a bit of time for each of you to think about your own strategies to have more healthy meals at home.</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22</a:t>
            </a:fld>
            <a:endParaRPr lang="en-US"/>
          </a:p>
        </p:txBody>
      </p:sp>
    </p:spTree>
    <p:extLst>
      <p:ext uri="{BB962C8B-B14F-4D97-AF65-F5344CB8AC3E}">
        <p14:creationId xmlns:p14="http://schemas.microsoft.com/office/powerpoint/2010/main" val="751086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C6707-3060-381C-167E-D85296C16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2109E-655E-33C6-7885-0E2E9EFAF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9EE6F-B45D-879A-304F-5A2FEB7B5803}"/>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Everybody please take 3-5 minutes to think about 1 strategy that you can realistically do to have more healthy meals.</a:t>
            </a:r>
          </a:p>
          <a:p>
            <a:pPr marL="171450" indent="-171450">
              <a:buFont typeface="Arial" panose="020B0604020202020204" pitchFamily="34" charset="0"/>
              <a:buChar char="•"/>
            </a:pPr>
            <a:r>
              <a:rPr lang="en-US" b="0" dirty="0"/>
              <a:t>Decide on one strategy that you can do for the next month and will commit to doing.</a:t>
            </a:r>
          </a:p>
          <a:p>
            <a:pPr marL="171450" indent="-171450">
              <a:buFont typeface="Arial" panose="020B0604020202020204" pitchFamily="34" charset="0"/>
              <a:buChar char="•"/>
            </a:pPr>
            <a:r>
              <a:rPr lang="en-US" b="0" dirty="0"/>
              <a:t>Think about what works best for you and your family. </a:t>
            </a:r>
          </a:p>
          <a:p>
            <a:pPr marL="171450" indent="-171450">
              <a:buFont typeface="Arial" panose="020B0604020202020204" pitchFamily="34" charset="0"/>
              <a:buChar char="•"/>
            </a:pPr>
            <a:r>
              <a:rPr lang="en-US" b="0" dirty="0"/>
              <a:t>It does not have to be something very big, what is important is that it is realistic and doable</a:t>
            </a:r>
          </a:p>
          <a:p>
            <a:pPr marL="171450" indent="-171450">
              <a:buFont typeface="Arial" panose="020B0604020202020204" pitchFamily="34" charset="0"/>
              <a:buChar char="•"/>
            </a:pPr>
            <a:r>
              <a:rPr lang="en-US" b="0" dirty="0"/>
              <a:t>Once you have thought about a strategy to commit to for the first month, you can complete the individual reflection in your workbook. This can be found on page___</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Would anyone like to share their strategy to get more nutrients in their meals?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Note:</a:t>
            </a:r>
          </a:p>
          <a:p>
            <a:pPr marL="171450" indent="-171450">
              <a:buFont typeface="Arial" panose="020B0604020202020204" pitchFamily="34" charset="0"/>
              <a:buChar char="•"/>
            </a:pPr>
            <a:r>
              <a:rPr lang="en-US" b="0" dirty="0"/>
              <a:t>Facilitator can start of by sharing their strategy.</a:t>
            </a:r>
          </a:p>
          <a:p>
            <a:pPr marL="0" indent="0">
              <a:buFont typeface="Arial" panose="020B0604020202020204" pitchFamily="34" charset="0"/>
              <a:buNone/>
            </a:pPr>
            <a:endParaRPr lang="en-US" b="1" dirty="0"/>
          </a:p>
        </p:txBody>
      </p:sp>
      <p:sp>
        <p:nvSpPr>
          <p:cNvPr id="4" name="Slide Number Placeholder 3">
            <a:extLst>
              <a:ext uri="{FF2B5EF4-FFF2-40B4-BE49-F238E27FC236}">
                <a16:creationId xmlns:a16="http://schemas.microsoft.com/office/drawing/2014/main" id="{754FC537-A5AC-35E5-C11B-46A518DF97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72477-33A3-41F2-867C-B2956D3B59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58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1345-06B9-85FA-FB80-8F759E28C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F9A18-DBE8-F8B1-D36A-921FE0020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DA64D-1C21-39E3-7199-6D6BEA166574}"/>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Here is a quick reminder of the key messages on healthy eating – this is also in your workbook</a:t>
            </a:r>
          </a:p>
          <a:p>
            <a:pPr marL="171450" indent="-171450">
              <a:buFont typeface="Arial" panose="020B0604020202020204" pitchFamily="34" charset="0"/>
              <a:buChar char="•"/>
            </a:pPr>
            <a:r>
              <a:rPr lang="en-US" b="0" dirty="0"/>
              <a:t>We encourage you to pull this out and stick it somewhere the whole family can see</a:t>
            </a:r>
          </a:p>
          <a:p>
            <a:pPr marL="628650" lvl="1" indent="-171450">
              <a:buFont typeface="Arial" panose="020B0604020202020204" pitchFamily="34" charset="0"/>
              <a:buChar char="•"/>
            </a:pPr>
            <a:r>
              <a:rPr lang="en-US" b="0" dirty="0"/>
              <a:t>Eat a variety of foods</a:t>
            </a:r>
          </a:p>
          <a:p>
            <a:pPr marL="628650" lvl="1" indent="-171450">
              <a:buFont typeface="Arial" panose="020B0604020202020204" pitchFamily="34" charset="0"/>
              <a:buChar char="•"/>
            </a:pPr>
            <a:r>
              <a:rPr lang="en-US" b="0" dirty="0"/>
              <a:t>Eat half whole grains and half refined grains</a:t>
            </a:r>
          </a:p>
          <a:p>
            <a:pPr marL="628650" lvl="1" indent="-171450">
              <a:buFont typeface="Arial" panose="020B0604020202020204" pitchFamily="34" charset="0"/>
              <a:buChar char="•"/>
            </a:pPr>
            <a:r>
              <a:rPr lang="en-US" b="0" dirty="0"/>
              <a:t>Have more fruits and vegetables</a:t>
            </a:r>
          </a:p>
          <a:p>
            <a:pPr marL="628650" lvl="1" indent="-171450">
              <a:buFont typeface="Arial" panose="020B0604020202020204" pitchFamily="34" charset="0"/>
              <a:buChar char="•"/>
            </a:pPr>
            <a:r>
              <a:rPr lang="en-US" b="0" dirty="0"/>
              <a:t>Involve family members in cooking and meal preparations</a:t>
            </a:r>
          </a:p>
          <a:p>
            <a:pPr marL="628650" lvl="1" indent="-171450">
              <a:buFont typeface="Arial" panose="020B0604020202020204" pitchFamily="34" charset="0"/>
              <a:buChar char="•"/>
            </a:pPr>
            <a:r>
              <a:rPr lang="en-US" b="0" dirty="0"/>
              <a:t>Find the balance that works for you and your family</a:t>
            </a:r>
          </a:p>
          <a:p>
            <a:pPr marL="628650" lvl="1" indent="-171450">
              <a:buFont typeface="Arial" panose="020B0604020202020204" pitchFamily="34" charset="0"/>
              <a:buChar char="•"/>
            </a:pPr>
            <a:r>
              <a:rPr lang="en-US" b="0" dirty="0"/>
              <a:t>Eating healthy does not have to cost more money</a:t>
            </a:r>
          </a:p>
          <a:p>
            <a:pPr marL="628650" lvl="1" indent="-171450">
              <a:buFont typeface="Arial" panose="020B0604020202020204" pitchFamily="34" charset="0"/>
              <a:buChar char="•"/>
            </a:pPr>
            <a:r>
              <a:rPr lang="en-US" b="0" dirty="0"/>
              <a:t>Model healthy eating for others in the family</a:t>
            </a:r>
          </a:p>
          <a:p>
            <a:endParaRPr lang="en-US" dirty="0"/>
          </a:p>
        </p:txBody>
      </p:sp>
      <p:sp>
        <p:nvSpPr>
          <p:cNvPr id="4" name="Slide Number Placeholder 3">
            <a:extLst>
              <a:ext uri="{FF2B5EF4-FFF2-40B4-BE49-F238E27FC236}">
                <a16:creationId xmlns:a16="http://schemas.microsoft.com/office/drawing/2014/main" id="{F26E36FB-78EB-1754-6BED-1144E5603F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72477-33A3-41F2-867C-B2956D3B59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900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let’s have some time for questions and discussions.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outstanding challenges?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F66EC-4EC2-1041-A2E6-75CB71ED9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61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joining us today.</a:t>
            </a:r>
          </a:p>
          <a:p>
            <a:pPr marL="171450" indent="-171450">
              <a:buFont typeface="Arial" panose="020B0604020202020204" pitchFamily="34" charset="0"/>
              <a:buChar char="•"/>
            </a:pPr>
            <a:r>
              <a:rPr lang="en-US" dirty="0"/>
              <a:t>Please reach out to us if you have any further needs.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F66EC-4EC2-1041-A2E6-75CB71ED9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088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B0400000000000000" pitchFamily="49" charset="-128"/>
                <a:cs typeface="Times New Roman" panose="02020603050405020304" pitchFamily="18" charset="0"/>
              </a:rPr>
              <a:t>The goal of Family Health Forums is to reduce the health disparities for people with intellectual disabilities.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B0400000000000000" pitchFamily="49" charset="-128"/>
                <a:cs typeface="Times New Roman" panose="02020603050405020304" pitchFamily="18" charset="0"/>
              </a:rPr>
              <a:t>To do this well, we must support the whole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space is for families to support each other’s health and wellbeing.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focus on all the members of your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Together, we’ll learn about different health challenges and how families can work together to stay healthy.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also bring families together to establish support networks each other and service providers in our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make this a welcoming space, there are four principles to guide our time together:</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RESPECT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each other’s opinions and recognize that we may be at different stages in our own journey.</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use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ACTIVE LISTENING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be fully present and give each other our undivided attention.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a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JUDGEMENT-FREE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zone – we recognize that we each bring our own unique experiences.</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believe in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CONFIDENTIALITY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What’s shared and discussed here should be kept private.</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are here to learn with and from each other. Feel free to ask questions at any time, to the group or on the cards provided.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rPr>
              <a:t>Before we begin today’s topic, let’s talk about why health is important for our athletes and their families.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9872477-33A3-41F2-867C-B2956D3B5920}" type="slidenum">
              <a:rPr lang="en-US" smtClean="0"/>
              <a:t>3</a:t>
            </a:fld>
            <a:endParaRPr lang="en-US"/>
          </a:p>
        </p:txBody>
      </p:sp>
    </p:spTree>
    <p:extLst>
      <p:ext uri="{BB962C8B-B14F-4D97-AF65-F5344CB8AC3E}">
        <p14:creationId xmlns:p14="http://schemas.microsoft.com/office/powerpoint/2010/main" val="167339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ts val="1600"/>
              </a:lnSpc>
              <a:spcBef>
                <a:spcPts val="0"/>
              </a:spcBef>
              <a:spcAft>
                <a:spcPts val="800"/>
              </a:spcAft>
              <a:buClrTx/>
              <a:buSzTx/>
              <a:buFontTx/>
              <a:buNone/>
              <a:tabLst>
                <a:tab pos="406400" algn="l"/>
                <a:tab pos="457200" algn="l"/>
              </a:tabLst>
              <a:defRPr/>
            </a:pPr>
            <a:r>
              <a:rPr kumimoji="0" lang="en-US" sz="1800" b="1"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Say: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Family Health Forums are important because health has a big impact on the quality of life for people with intellectual disability and their families.</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Recent data from Special Olympics athletes helps us understand this better. </a:t>
            </a:r>
          </a:p>
          <a:p>
            <a:pPr marL="0" marR="0" lvl="0" indent="0" algn="just" defTabSz="914400" rtl="0" eaLnBrk="1" fontAlgn="auto" latinLnBrk="0" hangingPunct="1">
              <a:lnSpc>
                <a:spcPts val="1600"/>
              </a:lnSpc>
              <a:spcBef>
                <a:spcPts val="0"/>
              </a:spcBef>
              <a:spcAft>
                <a:spcPts val="800"/>
              </a:spcAft>
              <a:buClrTx/>
              <a:buSzTx/>
              <a:buFont typeface="Arial" panose="020B0604020202020204" pitchFamily="34" charset="0"/>
              <a:buNone/>
              <a:tabLst>
                <a:tab pos="406400" algn="l"/>
                <a:tab pos="457200" algn="l"/>
              </a:tabLst>
              <a:defRPr/>
            </a:pPr>
            <a:endPar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Here’s what we know:</a:t>
            </a:r>
          </a:p>
          <a:p>
            <a:pPr marL="742950" marR="0" lvl="1"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Special Olympics adult athletes are two times more likely to be obese compared to adults without intellectual disability.</a:t>
            </a:r>
          </a:p>
          <a:p>
            <a:pPr marL="742950" marR="0" lvl="1"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Individuals with intellectual disability have as many chronic health conditions at 20+ years old as individuals in the general population do at 50+ years old.</a:t>
            </a:r>
          </a:p>
          <a:p>
            <a:pPr marL="742950" marR="0" lvl="1"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Lastly, people with intellectual disability often do not have access to critical health services and resources to improve their health and die 16 to 20 years sooner than people without intellectual disabilities due to preventable health conditions. </a:t>
            </a:r>
          </a:p>
          <a:p>
            <a:pPr marL="457200" marR="0" lvl="1" indent="0" algn="just" defTabSz="914400" rtl="0" eaLnBrk="1" fontAlgn="auto" latinLnBrk="0" hangingPunct="1">
              <a:lnSpc>
                <a:spcPts val="1600"/>
              </a:lnSpc>
              <a:spcBef>
                <a:spcPts val="0"/>
              </a:spcBef>
              <a:spcAft>
                <a:spcPts val="800"/>
              </a:spcAft>
              <a:buClrTx/>
              <a:buSzTx/>
              <a:buFont typeface="Arial" panose="020B0604020202020204" pitchFamily="34" charset="0"/>
              <a:buNone/>
              <a:tabLst>
                <a:tab pos="406400" algn="l"/>
                <a:tab pos="457200" algn="l"/>
              </a:tabLst>
              <a:defRPr/>
            </a:pPr>
            <a:endParaRPr kumimoji="0" lang="en-US" sz="18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20609040205080304" pitchFamily="49" charset="-128"/>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Health affects how well athletes train, compete, and live their daily lives. </a:t>
            </a:r>
            <a:endParaRPr kumimoji="0" lang="en-US" sz="18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20609040205080304" pitchFamily="49" charset="-128"/>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Special Olympics recognizes the importance of supporting the health and wellbeing of athlete’s families. </a:t>
            </a:r>
            <a:endParaRPr kumimoji="0" lang="en-US" sz="18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B0400000000000000" pitchFamily="49" charset="-128"/>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kumimoji="0" lang="en-US" sz="1800" b="0" i="0" u="none" strike="noStrike" kern="900" cap="none" spc="-10" normalizeH="0" baseline="0" noProof="0" dirty="0">
                <a:ln>
                  <a:noFill/>
                </a:ln>
                <a:solidFill>
                  <a:prstClr val="black"/>
                </a:solidFill>
                <a:effectLst/>
                <a:uLnTx/>
                <a:uFillTx/>
                <a:latin typeface="Ubuntu Light"/>
                <a:ea typeface="MS Mincho"/>
                <a:cs typeface="Times New Roman" panose="02020603050405020304" pitchFamily="18" charset="0"/>
              </a:rPr>
              <a:t>Family Health Forums help you learn, connect, and take care of the whole family’s health and well being.</a:t>
            </a:r>
            <a:endParaRPr kumimoji="0" lang="en-US" sz="18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B0400000000000000"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4</a:t>
            </a:fld>
            <a:endParaRPr lang="en-US"/>
          </a:p>
        </p:txBody>
      </p:sp>
    </p:spTree>
    <p:extLst>
      <p:ext uri="{BB962C8B-B14F-4D97-AF65-F5344CB8AC3E}">
        <p14:creationId xmlns:p14="http://schemas.microsoft.com/office/powerpoint/2010/main" val="116030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Today we are going to discuss healthy eating for the family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session will take about 1 hour and 30 minutes to cover the following objectives: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Discuss what healthy eating means and the benefits of different foods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Explore strategies for healthier meals at home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finally, we will create realistic action plans for us to have greater access to healthy meals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will have a mix of activities, discussion and presentations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all have something valuable to share and we are here to learn from each other experiences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Feel free to share any questions or comments you may have as we go along.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72477-33A3-41F2-867C-B2956D3B59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10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begin, please take a moment to write down what has worked well for you regarding healthy eating as a family and what has been challenging.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Turn to your participant workbook to record your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a few minutes, ask participants to volunteer to share their responses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9872477-33A3-41F2-867C-B2956D3B5920}" type="slidenum">
              <a:rPr lang="en-US" smtClean="0"/>
              <a:t>6</a:t>
            </a:fld>
            <a:endParaRPr lang="en-US"/>
          </a:p>
        </p:txBody>
      </p:sp>
    </p:spTree>
    <p:extLst>
      <p:ext uri="{BB962C8B-B14F-4D97-AF65-F5344CB8AC3E}">
        <p14:creationId xmlns:p14="http://schemas.microsoft.com/office/powerpoint/2010/main" val="240064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Throughout the session we will highlight the following key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(Optional) 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there a volunteer who would like to read out the first key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9872477-33A3-41F2-867C-B2956D3B5920}" type="slidenum">
              <a:rPr lang="en-US" smtClean="0"/>
              <a:t>7</a:t>
            </a:fld>
            <a:endParaRPr lang="en-US"/>
          </a:p>
        </p:txBody>
      </p:sp>
    </p:spTree>
    <p:extLst>
      <p:ext uri="{BB962C8B-B14F-4D97-AF65-F5344CB8AC3E}">
        <p14:creationId xmlns:p14="http://schemas.microsoft.com/office/powerpoint/2010/main" val="28125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anyone familiar with this picture of a plate? What do you think it is about? You are welcome to also record your responses in your participant workbook.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image of a plate is a helpful way for us to think about healthy eating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shows us generally how much of each food group is recommended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see that vegetables are the largest section of the plate followed by grains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Together, fruits and vegetables fill half of the plate while proteins and grains fill up the other half.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Milk and dairy products are also included</a:t>
            </a:r>
          </a:p>
          <a:p>
            <a:endParaRPr lang="en-US" dirty="0"/>
          </a:p>
        </p:txBody>
      </p:sp>
      <p:sp>
        <p:nvSpPr>
          <p:cNvPr id="4" name="Slide Number Placeholder 3"/>
          <p:cNvSpPr>
            <a:spLocks noGrp="1"/>
          </p:cNvSpPr>
          <p:nvPr>
            <p:ph type="sldNum" sz="quarter" idx="5"/>
          </p:nvPr>
        </p:nvSpPr>
        <p:spPr/>
        <p:txBody>
          <a:bodyPr/>
          <a:lstStyle/>
          <a:p>
            <a:fld id="{79872477-33A3-41F2-867C-B2956D3B5920}" type="slidenum">
              <a:rPr lang="en-US" smtClean="0"/>
              <a:t>8</a:t>
            </a:fld>
            <a:endParaRPr lang="en-US"/>
          </a:p>
        </p:txBody>
      </p:sp>
    </p:spTree>
    <p:extLst>
      <p:ext uri="{BB962C8B-B14F-4D97-AF65-F5344CB8AC3E}">
        <p14:creationId xmlns:p14="http://schemas.microsoft.com/office/powerpoint/2010/main" val="142815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quickly refresh ourselves about the benefits of some of our common foods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groups, we are going to play the Food Benefits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this game is to guess the benefits of the food group shown in the picture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will show each picture on the screen for 1 minute.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your groups you will have 1 minute to guess the benefits of that food group.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three pictures are also in the participant workbooks. Your group can record your list of benefits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See how many benefits you can record in 1 minute.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When you have completed all three food groups, the benefits can be read in the back of your workbooks – see how may benefits were correct!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Facilitator Note for Virtual Presentations: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For virtual Forums,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keep participants in one group and discuss the food benefits as a whole group.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9872477-33A3-41F2-867C-B2956D3B5920}" type="slidenum">
              <a:rPr lang="en-US" smtClean="0"/>
              <a:t>9</a:t>
            </a:fld>
            <a:endParaRPr lang="en-US"/>
          </a:p>
        </p:txBody>
      </p:sp>
    </p:spTree>
    <p:extLst>
      <p:ext uri="{BB962C8B-B14F-4D97-AF65-F5344CB8AC3E}">
        <p14:creationId xmlns:p14="http://schemas.microsoft.com/office/powerpoint/2010/main" val="2336332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828F1-F710-4CE8-A513-CE346C03DF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C34542D-74B7-6BB1-44ED-7813B277D189}"/>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sp>
        <p:nvSpPr>
          <p:cNvPr id="2" name="Title 1">
            <a:extLst>
              <a:ext uri="{FF2B5EF4-FFF2-40B4-BE49-F238E27FC236}">
                <a16:creationId xmlns:a16="http://schemas.microsoft.com/office/drawing/2014/main" id="{25522A5E-D769-6B4F-0523-081FE23402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0DA81-E09F-4817-2259-240087A89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042BD-7C7A-7026-1910-384D9E2FE5E0}"/>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9CA1362F-8C57-A072-0544-54068A45A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89D6-FF08-BDA1-964F-D96BCE3CCC2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1" name="Picture 10" descr="A person and person wearing matching shirts&#10;&#10;AI-generated content may be incorrect.">
            <a:extLst>
              <a:ext uri="{FF2B5EF4-FFF2-40B4-BE49-F238E27FC236}">
                <a16:creationId xmlns:a16="http://schemas.microsoft.com/office/drawing/2014/main" id="{2ED73595-9587-BDCF-6992-342D192B416B}"/>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13722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2BEAED-7573-663F-1528-3C31CE7AD75E}"/>
              </a:ext>
            </a:extLst>
          </p:cNvPr>
          <p:cNvPicPr>
            <a:picLocks noChangeAspect="1"/>
          </p:cNvPicPr>
          <p:nvPr userDrawn="1"/>
        </p:nvPicPr>
        <p:blipFill>
          <a:blip r:embed="rId2"/>
          <a:stretch>
            <a:fillRect/>
          </a:stretch>
        </p:blipFill>
        <p:spPr>
          <a:xfrm rot="16200000">
            <a:off x="2822025" y="-1486508"/>
            <a:ext cx="2119744" cy="7781003"/>
          </a:xfrm>
          <a:prstGeom prst="rect">
            <a:avLst/>
          </a:prstGeom>
        </p:spPr>
      </p:pic>
      <p:pic>
        <p:nvPicPr>
          <p:cNvPr id="10" name="Picture 9">
            <a:extLst>
              <a:ext uri="{FF2B5EF4-FFF2-40B4-BE49-F238E27FC236}">
                <a16:creationId xmlns:a16="http://schemas.microsoft.com/office/drawing/2014/main" id="{C94E5AB5-A0ED-3E12-B327-49A5A3BA0AE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943C6A-AC65-7874-9078-1316264CB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3CD93-00DD-D815-8399-FC8F056A2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3074D-8466-59BF-8E85-A53FE31E3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2" name="Picture 11" descr="A person and person wearing matching shirts&#10;&#10;AI-generated content may be incorrect.">
            <a:extLst>
              <a:ext uri="{FF2B5EF4-FFF2-40B4-BE49-F238E27FC236}">
                <a16:creationId xmlns:a16="http://schemas.microsoft.com/office/drawing/2014/main" id="{B05F5BCE-6BF3-87FD-C1EB-4C46D9B83410}"/>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556323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33C74-7E39-2292-E662-41442A27D1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6969A2-C282-13AA-5415-ED82E98BD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26D8-01B6-200E-AE55-509CBBE67457}"/>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2776713F-62F1-6302-657D-95D7181B6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79E14-707B-196F-CAD6-15B1CD611728}"/>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12F42CE7-78D0-632F-E05C-6F5E3323D3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A757FB2-C8B4-D077-6AD2-F2F3B2954A7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556DDC0-84FD-AD4E-DD27-5E36895DD537}"/>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pic>
        <p:nvPicPr>
          <p:cNvPr id="13" name="Picture 12" descr="A person and person wearing matching shirts&#10;&#10;AI-generated content may be incorrect.">
            <a:extLst>
              <a:ext uri="{FF2B5EF4-FFF2-40B4-BE49-F238E27FC236}">
                <a16:creationId xmlns:a16="http://schemas.microsoft.com/office/drawing/2014/main" id="{759A072D-1654-3B6C-FDD7-95F92D061F81}"/>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74173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A420C6E4-5033-86AC-8BDC-C99C7F9C3C4C}"/>
              </a:ext>
            </a:extLst>
          </p:cNvPr>
          <p:cNvPicPr>
            <a:picLocks noChangeAspect="1"/>
          </p:cNvPicPr>
          <p:nvPr userDrawn="1"/>
        </p:nvPicPr>
        <p:blipFill>
          <a:blip r:embed="rId2"/>
          <a:stretch>
            <a:fillRect/>
          </a:stretch>
        </p:blipFill>
        <p:spPr>
          <a:xfrm rot="16200000">
            <a:off x="3227722" y="-2862595"/>
            <a:ext cx="1325562" cy="7781003"/>
          </a:xfrm>
          <a:prstGeom prst="rect">
            <a:avLst/>
          </a:prstGeom>
        </p:spPr>
      </p:pic>
    </p:spTree>
    <p:extLst>
      <p:ext uri="{BB962C8B-B14F-4D97-AF65-F5344CB8AC3E}">
        <p14:creationId xmlns:p14="http://schemas.microsoft.com/office/powerpoint/2010/main" val="2290563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0" name="Picture 9">
            <a:extLst>
              <a:ext uri="{FF2B5EF4-FFF2-40B4-BE49-F238E27FC236}">
                <a16:creationId xmlns:a16="http://schemas.microsoft.com/office/drawing/2014/main" id="{097A9FAC-FFD2-9F41-FA7F-0F480794A6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68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23275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8178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11070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214364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120270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5950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07204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3896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pic>
        <p:nvPicPr>
          <p:cNvPr id="2" name="Picture 1">
            <a:extLst>
              <a:ext uri="{FF2B5EF4-FFF2-40B4-BE49-F238E27FC236}">
                <a16:creationId xmlns:a16="http://schemas.microsoft.com/office/drawing/2014/main" id="{533E9E47-A506-4FBA-7620-C74903B380AA}"/>
              </a:ext>
            </a:extLst>
          </p:cNvPr>
          <p:cNvPicPr>
            <a:picLocks noChangeAspect="1"/>
          </p:cNvPicPr>
          <p:nvPr userDrawn="1"/>
        </p:nvPicPr>
        <p:blipFill>
          <a:blip r:embed="rId2"/>
          <a:stretch>
            <a:fillRect/>
          </a:stretch>
        </p:blipFill>
        <p:spPr>
          <a:xfrm>
            <a:off x="1" y="1344123"/>
            <a:ext cx="7772400" cy="2119745"/>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A952-4E3E-AE5A-72A4-26C222D44869}"/>
              </a:ext>
            </a:extLst>
          </p:cNvPr>
          <p:cNvPicPr>
            <a:picLocks noChangeAspect="1"/>
          </p:cNvPicPr>
          <p:nvPr userDrawn="1"/>
        </p:nvPicPr>
        <p:blipFill>
          <a:blip r:embed="rId2"/>
          <a:stretch>
            <a:fillRect/>
          </a:stretch>
        </p:blipFill>
        <p:spPr>
          <a:xfrm>
            <a:off x="0" y="0"/>
            <a:ext cx="12211878" cy="6858000"/>
          </a:xfrm>
          <a:prstGeom prst="rect">
            <a:avLst/>
          </a:prstGeom>
        </p:spPr>
      </p:pic>
      <p:pic>
        <p:nvPicPr>
          <p:cNvPr id="7" name="Picture 6">
            <a:extLst>
              <a:ext uri="{FF2B5EF4-FFF2-40B4-BE49-F238E27FC236}">
                <a16:creationId xmlns:a16="http://schemas.microsoft.com/office/drawing/2014/main" id="{EEB16B68-F018-F62A-BF1C-ED0A2F4B43D1}"/>
              </a:ext>
            </a:extLst>
          </p:cNvPr>
          <p:cNvPicPr>
            <a:picLocks noChangeAspect="1"/>
          </p:cNvPicPr>
          <p:nvPr userDrawn="1"/>
        </p:nvPicPr>
        <p:blipFill>
          <a:blip r:embed="rId3"/>
          <a:stretch>
            <a:fillRect/>
          </a:stretch>
        </p:blipFill>
        <p:spPr>
          <a:xfrm rot="16200000">
            <a:off x="2812922" y="-1478740"/>
            <a:ext cx="2119745" cy="7765470"/>
          </a:xfrm>
          <a:prstGeom prst="rect">
            <a:avLst/>
          </a:prstGeom>
        </p:spPr>
      </p:pic>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F0BE7F-1CB7-0786-4638-16DB24800B3E}"/>
              </a:ext>
            </a:extLst>
          </p:cNvPr>
          <p:cNvPicPr>
            <a:picLocks noChangeAspect="1"/>
          </p:cNvPicPr>
          <p:nvPr userDrawn="1"/>
        </p:nvPicPr>
        <p:blipFill>
          <a:blip r:embed="rId2"/>
          <a:stretch>
            <a:fillRect/>
          </a:stretch>
        </p:blipFill>
        <p:spPr>
          <a:xfrm rot="16200000">
            <a:off x="3219955" y="-2854828"/>
            <a:ext cx="1325562" cy="7765470"/>
          </a:xfrm>
          <a:prstGeom prst="rect">
            <a:avLst/>
          </a:prstGeom>
        </p:spPr>
      </p:pic>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31EDCDDB-878A-DE4C-DD5D-467EA9C78331}"/>
              </a:ext>
            </a:extLst>
          </p:cNvPr>
          <p:cNvPicPr>
            <a:picLocks noChangeAspect="1"/>
          </p:cNvPicPr>
          <p:nvPr userDrawn="1"/>
        </p:nvPicPr>
        <p:blipFill>
          <a:blip r:embed="rId2"/>
          <a:stretch>
            <a:fillRect/>
          </a:stretch>
        </p:blipFill>
        <p:spPr>
          <a:xfrm>
            <a:off x="0" y="0"/>
            <a:ext cx="12211878" cy="6858000"/>
          </a:xfrm>
          <a:prstGeom prst="rect">
            <a:avLst/>
          </a:prstGeom>
        </p:spPr>
      </p:pic>
    </p:spTree>
    <p:extLst>
      <p:ext uri="{BB962C8B-B14F-4D97-AF65-F5344CB8AC3E}">
        <p14:creationId xmlns:p14="http://schemas.microsoft.com/office/powerpoint/2010/main" val="132861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4.png"/><Relationship Id="rId5" Type="http://schemas.openxmlformats.org/officeDocument/2006/relationships/slideLayout" Target="../slideLayouts/slideLayout19.xml"/><Relationship Id="rId10" Type="http://schemas.openxmlformats.org/officeDocument/2006/relationships/image" Target="../media/image13.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5" r:id="rId7"/>
    <p:sldLayoutId id="2147483654" r:id="rId8"/>
    <p:sldLayoutId id="2147483656" r:id="rId9"/>
    <p:sldLayoutId id="2147483658" r:id="rId10"/>
    <p:sldLayoutId id="2147483657" r:id="rId11"/>
    <p:sldLayoutId id="2147483659" r:id="rId12"/>
    <p:sldLayoutId id="2147483652" r:id="rId13"/>
    <p:sldLayoutId id="21474836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dirty="0">
                <a:sym typeface="Ubuntu" charset="0"/>
              </a:rPr>
              <a:t>Click to edit Master text styles</a:t>
            </a:r>
          </a:p>
          <a:p>
            <a:pPr lvl="1"/>
            <a:r>
              <a:rPr lang="ga-IE" dirty="0">
                <a:sym typeface="Ubuntu" charset="0"/>
              </a:rPr>
              <a:t>Second level</a:t>
            </a:r>
          </a:p>
          <a:p>
            <a:pPr lvl="2"/>
            <a:r>
              <a:rPr lang="ga-IE" dirty="0">
                <a:sym typeface="Ubuntu" charset="0"/>
              </a:rPr>
              <a:t>Third level</a:t>
            </a:r>
          </a:p>
          <a:p>
            <a:pPr lvl="3"/>
            <a:r>
              <a:rPr lang="ga-IE" dirty="0">
                <a:sym typeface="Ubuntu" charset="0"/>
              </a:rPr>
              <a:t>Fourth level</a:t>
            </a:r>
          </a:p>
          <a:p>
            <a:pPr lvl="4"/>
            <a:r>
              <a:rPr lang="ga-IE" dirty="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11000216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6" Type="http://schemas.openxmlformats.org/officeDocument/2006/relationships/image" Target="../media/image69.png"/><Relationship Id="rId21" Type="http://schemas.openxmlformats.org/officeDocument/2006/relationships/image" Target="../media/image66.png"/><Relationship Id="rId42" Type="http://schemas.openxmlformats.org/officeDocument/2006/relationships/image" Target="../media/image83.png"/><Relationship Id="rId47" Type="http://schemas.openxmlformats.org/officeDocument/2006/relationships/image" Target="../media/image24.png"/><Relationship Id="rId63" Type="http://schemas.openxmlformats.org/officeDocument/2006/relationships/image" Target="../media/image101.png"/><Relationship Id="rId68" Type="http://schemas.openxmlformats.org/officeDocument/2006/relationships/image" Target="../media/image106.png"/><Relationship Id="rId2" Type="http://schemas.openxmlformats.org/officeDocument/2006/relationships/image" Target="../media/image53.png"/><Relationship Id="rId16" Type="http://schemas.openxmlformats.org/officeDocument/2006/relationships/image" Target="../media/image62.png"/><Relationship Id="rId29" Type="http://schemas.openxmlformats.org/officeDocument/2006/relationships/image" Target="../media/image71.png"/><Relationship Id="rId11" Type="http://schemas.openxmlformats.org/officeDocument/2006/relationships/image" Target="../media/image42.png"/><Relationship Id="rId24" Type="http://schemas.openxmlformats.org/officeDocument/2006/relationships/image" Target="../media/image68.png"/><Relationship Id="rId32" Type="http://schemas.openxmlformats.org/officeDocument/2006/relationships/image" Target="../media/image74.png"/><Relationship Id="rId37" Type="http://schemas.openxmlformats.org/officeDocument/2006/relationships/image" Target="../media/image78.png"/><Relationship Id="rId40" Type="http://schemas.openxmlformats.org/officeDocument/2006/relationships/image" Target="../media/image81.png"/><Relationship Id="rId45" Type="http://schemas.openxmlformats.org/officeDocument/2006/relationships/image" Target="../media/image86.png"/><Relationship Id="rId53" Type="http://schemas.openxmlformats.org/officeDocument/2006/relationships/image" Target="../media/image92.png"/><Relationship Id="rId58" Type="http://schemas.openxmlformats.org/officeDocument/2006/relationships/image" Target="../media/image96.png"/><Relationship Id="rId66" Type="http://schemas.openxmlformats.org/officeDocument/2006/relationships/image" Target="../media/image104.png"/><Relationship Id="rId74" Type="http://schemas.openxmlformats.org/officeDocument/2006/relationships/image" Target="../media/image112.png"/><Relationship Id="rId5" Type="http://schemas.openxmlformats.org/officeDocument/2006/relationships/image" Target="../media/image56.png"/><Relationship Id="rId61" Type="http://schemas.openxmlformats.org/officeDocument/2006/relationships/image" Target="../media/image99.png"/><Relationship Id="rId19" Type="http://schemas.openxmlformats.org/officeDocument/2006/relationships/image" Target="../media/image65.png"/><Relationship Id="rId14" Type="http://schemas.openxmlformats.org/officeDocument/2006/relationships/image" Target="../media/image26.png"/><Relationship Id="rId22" Type="http://schemas.openxmlformats.org/officeDocument/2006/relationships/image" Target="../media/image35.png"/><Relationship Id="rId27" Type="http://schemas.openxmlformats.org/officeDocument/2006/relationships/image" Target="../media/image70.png"/><Relationship Id="rId30" Type="http://schemas.openxmlformats.org/officeDocument/2006/relationships/image" Target="../media/image72.png"/><Relationship Id="rId35" Type="http://schemas.openxmlformats.org/officeDocument/2006/relationships/image" Target="../media/image44.png"/><Relationship Id="rId43" Type="http://schemas.openxmlformats.org/officeDocument/2006/relationships/image" Target="../media/image84.emf"/><Relationship Id="rId48" Type="http://schemas.openxmlformats.org/officeDocument/2006/relationships/image" Target="../media/image28.png"/><Relationship Id="rId56" Type="http://schemas.openxmlformats.org/officeDocument/2006/relationships/image" Target="../media/image22.png"/><Relationship Id="rId64" Type="http://schemas.openxmlformats.org/officeDocument/2006/relationships/image" Target="../media/image102.png"/><Relationship Id="rId69" Type="http://schemas.openxmlformats.org/officeDocument/2006/relationships/image" Target="../media/image107.png"/><Relationship Id="rId8" Type="http://schemas.openxmlformats.org/officeDocument/2006/relationships/image" Target="../media/image59.png"/><Relationship Id="rId51" Type="http://schemas.openxmlformats.org/officeDocument/2006/relationships/image" Target="../media/image90.png"/><Relationship Id="rId72" Type="http://schemas.openxmlformats.org/officeDocument/2006/relationships/image" Target="../media/image110.png"/><Relationship Id="rId3" Type="http://schemas.openxmlformats.org/officeDocument/2006/relationships/image" Target="../media/image54.png"/><Relationship Id="rId12" Type="http://schemas.openxmlformats.org/officeDocument/2006/relationships/image" Target="../media/image43.png"/><Relationship Id="rId17" Type="http://schemas.openxmlformats.org/officeDocument/2006/relationships/image" Target="../media/image63.png"/><Relationship Id="rId25" Type="http://schemas.openxmlformats.org/officeDocument/2006/relationships/image" Target="../media/image27.png"/><Relationship Id="rId33" Type="http://schemas.openxmlformats.org/officeDocument/2006/relationships/image" Target="../media/image75.png"/><Relationship Id="rId38" Type="http://schemas.openxmlformats.org/officeDocument/2006/relationships/image" Target="../media/image79.png"/><Relationship Id="rId46" Type="http://schemas.openxmlformats.org/officeDocument/2006/relationships/image" Target="../media/image87.png"/><Relationship Id="rId59" Type="http://schemas.openxmlformats.org/officeDocument/2006/relationships/image" Target="../media/image97.png"/><Relationship Id="rId67" Type="http://schemas.openxmlformats.org/officeDocument/2006/relationships/image" Target="../media/image105.png"/><Relationship Id="rId20" Type="http://schemas.openxmlformats.org/officeDocument/2006/relationships/image" Target="../media/image45.png"/><Relationship Id="rId41" Type="http://schemas.openxmlformats.org/officeDocument/2006/relationships/image" Target="../media/image82.png"/><Relationship Id="rId54" Type="http://schemas.openxmlformats.org/officeDocument/2006/relationships/image" Target="../media/image93.png"/><Relationship Id="rId62" Type="http://schemas.openxmlformats.org/officeDocument/2006/relationships/image" Target="../media/image100.png"/><Relationship Id="rId70"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57.png"/><Relationship Id="rId15" Type="http://schemas.openxmlformats.org/officeDocument/2006/relationships/image" Target="../media/image61.png"/><Relationship Id="rId23" Type="http://schemas.openxmlformats.org/officeDocument/2006/relationships/image" Target="../media/image67.png"/><Relationship Id="rId28" Type="http://schemas.openxmlformats.org/officeDocument/2006/relationships/image" Target="../media/image32.png"/><Relationship Id="rId36" Type="http://schemas.openxmlformats.org/officeDocument/2006/relationships/image" Target="../media/image77.png"/><Relationship Id="rId49" Type="http://schemas.openxmlformats.org/officeDocument/2006/relationships/image" Target="../media/image88.png"/><Relationship Id="rId57" Type="http://schemas.openxmlformats.org/officeDocument/2006/relationships/image" Target="../media/image95.png"/><Relationship Id="rId10" Type="http://schemas.openxmlformats.org/officeDocument/2006/relationships/image" Target="../media/image41.png"/><Relationship Id="rId31" Type="http://schemas.openxmlformats.org/officeDocument/2006/relationships/image" Target="../media/image73.png"/><Relationship Id="rId44" Type="http://schemas.openxmlformats.org/officeDocument/2006/relationships/image" Target="../media/image85.emf"/><Relationship Id="rId52" Type="http://schemas.openxmlformats.org/officeDocument/2006/relationships/image" Target="../media/image91.png"/><Relationship Id="rId60" Type="http://schemas.openxmlformats.org/officeDocument/2006/relationships/image" Target="../media/image98.png"/><Relationship Id="rId65" Type="http://schemas.openxmlformats.org/officeDocument/2006/relationships/image" Target="../media/image103.png"/><Relationship Id="rId73" Type="http://schemas.openxmlformats.org/officeDocument/2006/relationships/image" Target="../media/image111.png"/><Relationship Id="rId4" Type="http://schemas.openxmlformats.org/officeDocument/2006/relationships/image" Target="../media/image55.png"/><Relationship Id="rId9" Type="http://schemas.openxmlformats.org/officeDocument/2006/relationships/image" Target="../media/image60.png"/><Relationship Id="rId13" Type="http://schemas.openxmlformats.org/officeDocument/2006/relationships/image" Target="../media/image34.png"/><Relationship Id="rId18" Type="http://schemas.openxmlformats.org/officeDocument/2006/relationships/image" Target="../media/image64.png"/><Relationship Id="rId39" Type="http://schemas.openxmlformats.org/officeDocument/2006/relationships/image" Target="../media/image80.png"/><Relationship Id="rId34" Type="http://schemas.openxmlformats.org/officeDocument/2006/relationships/image" Target="../media/image76.png"/><Relationship Id="rId50" Type="http://schemas.openxmlformats.org/officeDocument/2006/relationships/image" Target="../media/image89.png"/><Relationship Id="rId55" Type="http://schemas.openxmlformats.org/officeDocument/2006/relationships/image" Target="../media/image94.png"/><Relationship Id="rId7" Type="http://schemas.openxmlformats.org/officeDocument/2006/relationships/image" Target="../media/image58.png"/><Relationship Id="rId71"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for a sports company&#10;&#10;AI-generated content may be incorrect.">
            <a:extLst>
              <a:ext uri="{FF2B5EF4-FFF2-40B4-BE49-F238E27FC236}">
                <a16:creationId xmlns:a16="http://schemas.microsoft.com/office/drawing/2014/main" id="{1827EE94-364F-AF55-9E60-438712B14E3D}"/>
              </a:ext>
            </a:extLst>
          </p:cNvPr>
          <p:cNvPicPr>
            <a:picLocks noChangeAspect="1"/>
          </p:cNvPicPr>
          <p:nvPr/>
        </p:nvPicPr>
        <p:blipFill>
          <a:blip r:embed="rId3"/>
          <a:stretch>
            <a:fillRect/>
          </a:stretch>
        </p:blipFill>
        <p:spPr>
          <a:xfrm>
            <a:off x="6241689" y="3821991"/>
            <a:ext cx="4448770" cy="2339951"/>
          </a:xfrm>
          <a:prstGeom prst="rect">
            <a:avLst/>
          </a:prstGeom>
        </p:spPr>
      </p:pic>
      <p:sp>
        <p:nvSpPr>
          <p:cNvPr id="3" name="TextBox 2">
            <a:extLst>
              <a:ext uri="{FF2B5EF4-FFF2-40B4-BE49-F238E27FC236}">
                <a16:creationId xmlns:a16="http://schemas.microsoft.com/office/drawing/2014/main" id="{F13E4E73-27D2-6D6C-F4CC-68B5AA9950A2}"/>
              </a:ext>
            </a:extLst>
          </p:cNvPr>
          <p:cNvSpPr txBox="1"/>
          <p:nvPr/>
        </p:nvSpPr>
        <p:spPr>
          <a:xfrm>
            <a:off x="312814" y="5720641"/>
            <a:ext cx="6098582" cy="990336"/>
          </a:xfrm>
          <a:prstGeom prst="rect">
            <a:avLst/>
          </a:prstGeom>
          <a:noFill/>
        </p:spPr>
        <p:txBody>
          <a:bodyPr wrap="square">
            <a:spAutoFit/>
          </a:bodyPr>
          <a:lstStyle/>
          <a:p>
            <a:pPr>
              <a:lnSpc>
                <a:spcPts val="1600"/>
              </a:lnSpc>
              <a:spcAft>
                <a:spcPts val="800"/>
              </a:spcAft>
              <a:tabLst>
                <a:tab pos="406400" algn="l"/>
              </a:tabLst>
            </a:pPr>
            <a:r>
              <a:rPr lang="en-US" sz="1000" kern="900" spc="-10" dirty="0">
                <a:latin typeface="Ubuntu Light" panose="020B0304030602030204" pitchFamily="34" charset="0"/>
                <a:ea typeface="MS Mincho" panose="02020609040205080304" pitchFamily="49" charset="-128"/>
                <a:cs typeface="Times New Roman" panose="02020603050405020304" pitchFamily="18" charset="0"/>
              </a:rPr>
              <a:t>This work was supported by Award Number NU27DD000021, funded by the Centers for Disease Control and Prevention.</a:t>
            </a:r>
          </a:p>
          <a:p>
            <a:pPr>
              <a:lnSpc>
                <a:spcPts val="1600"/>
              </a:lnSpc>
              <a:spcAft>
                <a:spcPts val="800"/>
              </a:spcAft>
              <a:tabLst>
                <a:tab pos="406400" algn="l"/>
              </a:tabLst>
            </a:pPr>
            <a:r>
              <a:rPr lang="en-US" sz="1000" kern="900" spc="-10" dirty="0">
                <a:solidFill>
                  <a:schemeClr val="bg1"/>
                </a:solidFill>
                <a:latin typeface="Ubuntu Light" panose="020B0304030602030204" pitchFamily="34" charset="0"/>
                <a:ea typeface="MS Mincho" panose="02020609040205080304" pitchFamily="49" charset="-128"/>
                <a:cs typeface="Times New Roman" panose="02020603050405020304" pitchFamily="18" charset="0"/>
              </a:rPr>
              <a:t>Its contents are solely the responsibility of the authors and do not necessarily represent the official view of the Centers for Disease Control and Prevention or the Department of Health and Human Services.</a:t>
            </a:r>
          </a:p>
        </p:txBody>
      </p:sp>
      <p:sp>
        <p:nvSpPr>
          <p:cNvPr id="4" name="Title 1">
            <a:extLst>
              <a:ext uri="{FF2B5EF4-FFF2-40B4-BE49-F238E27FC236}">
                <a16:creationId xmlns:a16="http://schemas.microsoft.com/office/drawing/2014/main" id="{5B7FC140-947C-F807-D079-3CEF0995CE1B}"/>
              </a:ext>
            </a:extLst>
          </p:cNvPr>
          <p:cNvSpPr txBox="1">
            <a:spLocks/>
          </p:cNvSpPr>
          <p:nvPr/>
        </p:nvSpPr>
        <p:spPr>
          <a:xfrm>
            <a:off x="312814" y="10357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chemeClr val="bg1"/>
                </a:solidFill>
                <a:latin typeface="Ubuntu" panose="020B0504030602030204" pitchFamily="34" charset="0"/>
              </a:rPr>
              <a:t>Family Health Forum</a:t>
            </a:r>
            <a:endParaRPr lang="en-US" sz="5400" dirty="0">
              <a:solidFill>
                <a:schemeClr val="bg1"/>
              </a:solidFill>
              <a:latin typeface="Ubuntu" panose="020B0504030602030204" pitchFamily="34" charset="0"/>
            </a:endParaRPr>
          </a:p>
        </p:txBody>
      </p:sp>
      <p:sp>
        <p:nvSpPr>
          <p:cNvPr id="5" name="Subtitle 2">
            <a:extLst>
              <a:ext uri="{FF2B5EF4-FFF2-40B4-BE49-F238E27FC236}">
                <a16:creationId xmlns:a16="http://schemas.microsoft.com/office/drawing/2014/main" id="{085D0283-1955-851C-BCB4-03CD13E035D4}"/>
              </a:ext>
            </a:extLst>
          </p:cNvPr>
          <p:cNvSpPr txBox="1">
            <a:spLocks/>
          </p:cNvSpPr>
          <p:nvPr/>
        </p:nvSpPr>
        <p:spPr>
          <a:xfrm>
            <a:off x="312814" y="2606757"/>
            <a:ext cx="3694742" cy="988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Healthy Eating</a:t>
            </a:r>
          </a:p>
          <a:p>
            <a:pPr marL="0" indent="0">
              <a:buFont typeface="Arial" panose="020B0604020202020204" pitchFamily="34" charset="0"/>
              <a:buNone/>
            </a:pPr>
            <a:endParaRPr lang="en-US" dirty="0">
              <a:solidFill>
                <a:schemeClr val="bg1"/>
              </a:solidFill>
            </a:endParaRPr>
          </a:p>
        </p:txBody>
      </p:sp>
      <p:pic>
        <p:nvPicPr>
          <p:cNvPr id="7" name="Picture 6" descr="A red logo with text&#10;&#10;Description automatically generated">
            <a:extLst>
              <a:ext uri="{FF2B5EF4-FFF2-40B4-BE49-F238E27FC236}">
                <a16:creationId xmlns:a16="http://schemas.microsoft.com/office/drawing/2014/main" id="{79B8C754-FACD-32FE-DC57-2AA17C20D541}"/>
              </a:ext>
            </a:extLst>
          </p:cNvPr>
          <p:cNvPicPr>
            <a:picLocks noChangeAspect="1"/>
          </p:cNvPicPr>
          <p:nvPr/>
        </p:nvPicPr>
        <p:blipFill>
          <a:blip r:embed="rId4"/>
          <a:stretch>
            <a:fillRect/>
          </a:stretch>
        </p:blipFill>
        <p:spPr>
          <a:xfrm>
            <a:off x="200667" y="54840"/>
            <a:ext cx="2255564" cy="988087"/>
          </a:xfrm>
          <a:prstGeom prst="rect">
            <a:avLst/>
          </a:prstGeom>
        </p:spPr>
      </p:pic>
      <p:pic>
        <p:nvPicPr>
          <p:cNvPr id="8" name="Picture 7" descr="A blue and white logo&#10;&#10;Description automatically generated">
            <a:extLst>
              <a:ext uri="{FF2B5EF4-FFF2-40B4-BE49-F238E27FC236}">
                <a16:creationId xmlns:a16="http://schemas.microsoft.com/office/drawing/2014/main" id="{ED4EDC9D-0D7C-AF13-8BFF-CDB86271A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7330" y="107822"/>
            <a:ext cx="2255564" cy="659183"/>
          </a:xfrm>
          <a:prstGeom prst="rect">
            <a:avLst/>
          </a:prstGeom>
          <a:noFill/>
          <a:ln>
            <a:noFill/>
          </a:ln>
        </p:spPr>
      </p:pic>
    </p:spTree>
    <p:extLst>
      <p:ext uri="{BB962C8B-B14F-4D97-AF65-F5344CB8AC3E}">
        <p14:creationId xmlns:p14="http://schemas.microsoft.com/office/powerpoint/2010/main" val="344528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group of berries on a white background&#10;&#10;Description automatically generated">
            <a:extLst>
              <a:ext uri="{FF2B5EF4-FFF2-40B4-BE49-F238E27FC236}">
                <a16:creationId xmlns:a16="http://schemas.microsoft.com/office/drawing/2014/main" id="{DAF0D115-FAF9-6449-F564-0868B6BCE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825" y="529817"/>
            <a:ext cx="7859898" cy="5226831"/>
          </a:xfrm>
          <a:prstGeom prst="rect">
            <a:avLst/>
          </a:prstGeom>
        </p:spPr>
      </p:pic>
      <p:sp>
        <p:nvSpPr>
          <p:cNvPr id="7" name="Rectangle 6">
            <a:extLst>
              <a:ext uri="{FF2B5EF4-FFF2-40B4-BE49-F238E27FC236}">
                <a16:creationId xmlns:a16="http://schemas.microsoft.com/office/drawing/2014/main" id="{00D6282B-1B49-E531-CD6E-03E850AD3605}"/>
              </a:ext>
            </a:extLst>
          </p:cNvPr>
          <p:cNvSpPr/>
          <p:nvPr/>
        </p:nvSpPr>
        <p:spPr bwMode="auto">
          <a:xfrm>
            <a:off x="8709931" y="6396330"/>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sp>
        <p:nvSpPr>
          <p:cNvPr id="8" name="TextBox 7">
            <a:extLst>
              <a:ext uri="{FF2B5EF4-FFF2-40B4-BE49-F238E27FC236}">
                <a16:creationId xmlns:a16="http://schemas.microsoft.com/office/drawing/2014/main" id="{4E47B6A3-4B10-E7CC-12E7-0E0FF2F4E5BB}"/>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10</a:t>
            </a:r>
          </a:p>
        </p:txBody>
      </p:sp>
    </p:spTree>
    <p:extLst>
      <p:ext uri="{BB962C8B-B14F-4D97-AF65-F5344CB8AC3E}">
        <p14:creationId xmlns:p14="http://schemas.microsoft.com/office/powerpoint/2010/main" val="302927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nch of kale leaves&#10;&#10;Description automatically generated">
            <a:extLst>
              <a:ext uri="{FF2B5EF4-FFF2-40B4-BE49-F238E27FC236}">
                <a16:creationId xmlns:a16="http://schemas.microsoft.com/office/drawing/2014/main" id="{B2DCAE2B-2BE3-C308-876B-0A35F71DF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435" y="599768"/>
            <a:ext cx="7795548" cy="5223017"/>
          </a:xfrm>
          <a:prstGeom prst="rect">
            <a:avLst/>
          </a:prstGeom>
        </p:spPr>
      </p:pic>
      <p:sp>
        <p:nvSpPr>
          <p:cNvPr id="8" name="Rectangle 7">
            <a:extLst>
              <a:ext uri="{FF2B5EF4-FFF2-40B4-BE49-F238E27FC236}">
                <a16:creationId xmlns:a16="http://schemas.microsoft.com/office/drawing/2014/main" id="{0DDEF6DA-BAFE-16B6-B48A-91B3799B8D5A}"/>
              </a:ext>
            </a:extLst>
          </p:cNvPr>
          <p:cNvSpPr/>
          <p:nvPr/>
        </p:nvSpPr>
        <p:spPr bwMode="auto">
          <a:xfrm>
            <a:off x="8787423" y="6396330"/>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sp>
        <p:nvSpPr>
          <p:cNvPr id="9" name="TextBox 8">
            <a:extLst>
              <a:ext uri="{FF2B5EF4-FFF2-40B4-BE49-F238E27FC236}">
                <a16:creationId xmlns:a16="http://schemas.microsoft.com/office/drawing/2014/main" id="{DAA1A1D3-A164-8423-4A2E-7E7AF96B6F0D}"/>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11</a:t>
            </a:r>
          </a:p>
        </p:txBody>
      </p:sp>
    </p:spTree>
    <p:extLst>
      <p:ext uri="{BB962C8B-B14F-4D97-AF65-F5344CB8AC3E}">
        <p14:creationId xmlns:p14="http://schemas.microsoft.com/office/powerpoint/2010/main" val="341763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ifferent types of beans&#10;&#10;Description automatically generated">
            <a:extLst>
              <a:ext uri="{FF2B5EF4-FFF2-40B4-BE49-F238E27FC236}">
                <a16:creationId xmlns:a16="http://schemas.microsoft.com/office/drawing/2014/main" id="{6CB9F352-08C2-5A64-D53C-61363E606067}"/>
              </a:ext>
            </a:extLst>
          </p:cNvPr>
          <p:cNvPicPr>
            <a:picLocks noChangeAspect="1"/>
          </p:cNvPicPr>
          <p:nvPr/>
        </p:nvPicPr>
        <p:blipFill rotWithShape="1">
          <a:blip r:embed="rId3">
            <a:extLst>
              <a:ext uri="{28A0092B-C50C-407E-A947-70E740481C1C}">
                <a14:useLocalDpi xmlns:a14="http://schemas.microsoft.com/office/drawing/2010/main" val="0"/>
              </a:ext>
            </a:extLst>
          </a:blip>
          <a:srcRect l="9584" t="10180" r="7084" b="11040"/>
          <a:stretch/>
        </p:blipFill>
        <p:spPr>
          <a:xfrm>
            <a:off x="2316111" y="807962"/>
            <a:ext cx="7094738" cy="4877632"/>
          </a:xfrm>
          <a:prstGeom prst="rect">
            <a:avLst/>
          </a:prstGeom>
        </p:spPr>
      </p:pic>
      <p:sp>
        <p:nvSpPr>
          <p:cNvPr id="7" name="Rectangle 6">
            <a:extLst>
              <a:ext uri="{FF2B5EF4-FFF2-40B4-BE49-F238E27FC236}">
                <a16:creationId xmlns:a16="http://schemas.microsoft.com/office/drawing/2014/main" id="{6FACA5FC-EEC8-2608-21F0-9702DBCB1041}"/>
              </a:ext>
            </a:extLst>
          </p:cNvPr>
          <p:cNvSpPr/>
          <p:nvPr/>
        </p:nvSpPr>
        <p:spPr bwMode="auto">
          <a:xfrm>
            <a:off x="8864915" y="639872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sp>
        <p:nvSpPr>
          <p:cNvPr id="8" name="TextBox 7">
            <a:extLst>
              <a:ext uri="{FF2B5EF4-FFF2-40B4-BE49-F238E27FC236}">
                <a16:creationId xmlns:a16="http://schemas.microsoft.com/office/drawing/2014/main" id="{128F2EAB-D170-33F3-BE94-8B5B2CF7889F}"/>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12</a:t>
            </a:r>
          </a:p>
        </p:txBody>
      </p:sp>
    </p:spTree>
    <p:extLst>
      <p:ext uri="{BB962C8B-B14F-4D97-AF65-F5344CB8AC3E}">
        <p14:creationId xmlns:p14="http://schemas.microsoft.com/office/powerpoint/2010/main" val="244400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C15B18-66F8-CA5A-18CB-7AA83670D318}"/>
              </a:ext>
            </a:extLst>
          </p:cNvPr>
          <p:cNvSpPr>
            <a:spLocks noGrp="1"/>
          </p:cNvSpPr>
          <p:nvPr>
            <p:ph type="title"/>
          </p:nvPr>
        </p:nvSpPr>
        <p:spPr>
          <a:xfrm>
            <a:off x="0" y="374957"/>
            <a:ext cx="10515600" cy="1325563"/>
          </a:xfrm>
        </p:spPr>
        <p:txBody>
          <a:bodyPr/>
          <a:lstStyle/>
          <a:p>
            <a:r>
              <a:rPr lang="en-US" dirty="0">
                <a:solidFill>
                  <a:schemeClr val="bg1"/>
                </a:solidFill>
                <a:latin typeface="Ubuntu" panose="020B0504030602030204" pitchFamily="34" charset="0"/>
              </a:rPr>
              <a:t>Recommendations for </a:t>
            </a:r>
            <a:br>
              <a:rPr lang="en-US" dirty="0">
                <a:solidFill>
                  <a:schemeClr val="bg1"/>
                </a:solidFill>
                <a:latin typeface="Ubuntu" panose="020B0504030602030204" pitchFamily="34" charset="0"/>
              </a:rPr>
            </a:br>
            <a:r>
              <a:rPr lang="en-US" dirty="0">
                <a:solidFill>
                  <a:schemeClr val="bg1"/>
                </a:solidFill>
                <a:latin typeface="Ubuntu" panose="020B0504030602030204" pitchFamily="34" charset="0"/>
              </a:rPr>
              <a:t>Healthy Eating</a:t>
            </a:r>
          </a:p>
        </p:txBody>
      </p:sp>
      <p:sp>
        <p:nvSpPr>
          <p:cNvPr id="7" name="TextBox 6">
            <a:extLst>
              <a:ext uri="{FF2B5EF4-FFF2-40B4-BE49-F238E27FC236}">
                <a16:creationId xmlns:a16="http://schemas.microsoft.com/office/drawing/2014/main" id="{A78F38BE-B003-E5CC-DF8C-416B064596D4}"/>
              </a:ext>
            </a:extLst>
          </p:cNvPr>
          <p:cNvSpPr txBox="1"/>
          <p:nvPr/>
        </p:nvSpPr>
        <p:spPr>
          <a:xfrm>
            <a:off x="5672007" y="2226542"/>
            <a:ext cx="5518943" cy="3970318"/>
          </a:xfrm>
          <a:prstGeom prst="rect">
            <a:avLst/>
          </a:prstGeom>
          <a:noFill/>
        </p:spPr>
        <p:txBody>
          <a:bodyPr wrap="square">
            <a:spAutoFit/>
          </a:bodyPr>
          <a:lstStyle/>
          <a:p>
            <a:pPr algn="ctr" defTabSz="457200">
              <a:spcAft>
                <a:spcPts val="1800"/>
              </a:spcAft>
            </a:pPr>
            <a:r>
              <a:rPr lang="en-US" sz="2400" dirty="0">
                <a:solidFill>
                  <a:srgbClr val="000000"/>
                </a:solidFill>
                <a:latin typeface="Ubuntu"/>
              </a:rPr>
              <a:t>Eat  a variety of fruits and vegetables</a:t>
            </a:r>
          </a:p>
          <a:p>
            <a:pPr algn="ctr" defTabSz="457200">
              <a:spcAft>
                <a:spcPts val="1800"/>
              </a:spcAft>
            </a:pPr>
            <a:r>
              <a:rPr lang="en-US" sz="2400" dirty="0">
                <a:solidFill>
                  <a:srgbClr val="000000"/>
                </a:solidFill>
                <a:latin typeface="Ubuntu"/>
              </a:rPr>
              <a:t>Consume a variety of proteins (including lean protein)</a:t>
            </a:r>
          </a:p>
          <a:p>
            <a:pPr algn="ctr" defTabSz="457200">
              <a:spcAft>
                <a:spcPts val="1800"/>
              </a:spcAft>
            </a:pPr>
            <a:r>
              <a:rPr lang="en-US" sz="2400" dirty="0">
                <a:solidFill>
                  <a:srgbClr val="000000"/>
                </a:solidFill>
                <a:latin typeface="Ubuntu"/>
              </a:rPr>
              <a:t>Eat half whole grains and half refined grains</a:t>
            </a:r>
          </a:p>
          <a:p>
            <a:pPr algn="ctr" defTabSz="457200">
              <a:spcAft>
                <a:spcPts val="1800"/>
              </a:spcAft>
            </a:pPr>
            <a:r>
              <a:rPr lang="en-US" sz="2400" dirty="0">
                <a:solidFill>
                  <a:srgbClr val="000000"/>
                </a:solidFill>
                <a:latin typeface="Ubuntu"/>
              </a:rPr>
              <a:t>Use unsaturated vegetable oils</a:t>
            </a:r>
          </a:p>
          <a:p>
            <a:pPr algn="ctr" defTabSz="457200">
              <a:spcAft>
                <a:spcPts val="1800"/>
              </a:spcAft>
            </a:pPr>
            <a:r>
              <a:rPr lang="en-US" sz="2400" dirty="0">
                <a:solidFill>
                  <a:srgbClr val="000000"/>
                </a:solidFill>
                <a:latin typeface="Ubuntu"/>
              </a:rPr>
              <a:t>Have more low fat or non-fat dairy options</a:t>
            </a:r>
          </a:p>
        </p:txBody>
      </p:sp>
      <p:sp>
        <p:nvSpPr>
          <p:cNvPr id="15" name="TextBox 14">
            <a:extLst>
              <a:ext uri="{FF2B5EF4-FFF2-40B4-BE49-F238E27FC236}">
                <a16:creationId xmlns:a16="http://schemas.microsoft.com/office/drawing/2014/main" id="{DBE89D35-6C8D-2CD9-01B9-5C359863E387}"/>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13</a:t>
            </a:r>
          </a:p>
        </p:txBody>
      </p:sp>
      <p:pic>
        <p:nvPicPr>
          <p:cNvPr id="3" name="Picture 2" descr="A person and a child sitting on grass holding an apple and a water bottle&#10;&#10;AI-generated content may be incorrect.">
            <a:extLst>
              <a:ext uri="{FF2B5EF4-FFF2-40B4-BE49-F238E27FC236}">
                <a16:creationId xmlns:a16="http://schemas.microsoft.com/office/drawing/2014/main" id="{412E3E3C-4425-CCB0-992B-37B4F2EF17A4}"/>
              </a:ext>
            </a:extLst>
          </p:cNvPr>
          <p:cNvPicPr>
            <a:picLocks noChangeAspect="1"/>
          </p:cNvPicPr>
          <p:nvPr/>
        </p:nvPicPr>
        <p:blipFill>
          <a:blip r:embed="rId3"/>
          <a:stretch>
            <a:fillRect/>
          </a:stretch>
        </p:blipFill>
        <p:spPr>
          <a:xfrm>
            <a:off x="242113" y="2239660"/>
            <a:ext cx="5429894" cy="3619929"/>
          </a:xfrm>
          <a:prstGeom prst="rect">
            <a:avLst/>
          </a:prstGeom>
        </p:spPr>
      </p:pic>
    </p:spTree>
    <p:extLst>
      <p:ext uri="{BB962C8B-B14F-4D97-AF65-F5344CB8AC3E}">
        <p14:creationId xmlns:p14="http://schemas.microsoft.com/office/powerpoint/2010/main" val="234080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B094-6288-620E-40E6-DF0C4783AFA0}"/>
              </a:ext>
            </a:extLst>
          </p:cNvPr>
          <p:cNvSpPr>
            <a:spLocks noGrp="1"/>
          </p:cNvSpPr>
          <p:nvPr>
            <p:ph type="title"/>
          </p:nvPr>
        </p:nvSpPr>
        <p:spPr>
          <a:xfrm>
            <a:off x="0" y="365125"/>
            <a:ext cx="11353800" cy="1325563"/>
          </a:xfrm>
        </p:spPr>
        <p:txBody>
          <a:bodyPr/>
          <a:lstStyle/>
          <a:p>
            <a:r>
              <a:rPr lang="en-US" dirty="0"/>
              <a:t>Small Group Activity: Build a Plate</a:t>
            </a:r>
          </a:p>
        </p:txBody>
      </p:sp>
      <p:sp>
        <p:nvSpPr>
          <p:cNvPr id="5" name="Content Placeholder 3">
            <a:extLst>
              <a:ext uri="{FF2B5EF4-FFF2-40B4-BE49-F238E27FC236}">
                <a16:creationId xmlns:a16="http://schemas.microsoft.com/office/drawing/2014/main" id="{6215C5E4-F3DB-C82B-067C-AC5C384E6591}"/>
              </a:ext>
            </a:extLst>
          </p:cNvPr>
          <p:cNvSpPr txBox="1">
            <a:spLocks/>
          </p:cNvSpPr>
          <p:nvPr/>
        </p:nvSpPr>
        <p:spPr bwMode="auto">
          <a:xfrm>
            <a:off x="838200" y="1420269"/>
            <a:ext cx="3241157" cy="462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Discuss in small groups which foods go into each category</a:t>
            </a: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As a small group create your own ‘</a:t>
            </a:r>
            <a:r>
              <a:rPr kumimoji="0" lang="en-US" sz="2400" b="0" i="1" u="none" strike="noStrike" kern="0" cap="none" spc="0" normalizeH="0" baseline="0" noProof="0" dirty="0">
                <a:ln>
                  <a:noFill/>
                </a:ln>
                <a:solidFill>
                  <a:srgbClr val="000000"/>
                </a:solidFill>
                <a:effectLst/>
                <a:uLnTx/>
                <a:uFillTx/>
                <a:latin typeface="Ubuntu"/>
                <a:sym typeface="Ubuntu" charset="0"/>
              </a:rPr>
              <a:t>Plate’ </a:t>
            </a:r>
            <a:r>
              <a:rPr kumimoji="0" lang="en-US" sz="2400" b="0" i="0" u="none" strike="noStrike" kern="0" cap="none" spc="0" normalizeH="0" baseline="0" noProof="0" dirty="0">
                <a:ln>
                  <a:noFill/>
                </a:ln>
                <a:solidFill>
                  <a:srgbClr val="000000"/>
                </a:solidFill>
                <a:effectLst/>
                <a:uLnTx/>
                <a:uFillTx/>
                <a:latin typeface="Ubuntu"/>
                <a:sym typeface="Ubuntu" charset="0"/>
              </a:rPr>
              <a:t>with materials provided</a:t>
            </a:r>
            <a:r>
              <a:rPr kumimoji="0" lang="en-US" sz="2400" b="0" i="1" u="none" strike="noStrike" kern="0" cap="none" spc="0" normalizeH="0" baseline="0" noProof="0" dirty="0">
                <a:ln>
                  <a:noFill/>
                </a:ln>
                <a:solidFill>
                  <a:srgbClr val="000000"/>
                </a:solidFill>
                <a:effectLst/>
                <a:uLnTx/>
                <a:uFillTx/>
                <a:latin typeface="Ubuntu"/>
                <a:sym typeface="Ubuntu" charset="0"/>
              </a:rPr>
              <a:t> </a:t>
            </a: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pic>
        <p:nvPicPr>
          <p:cNvPr id="6" name="Picture 5" descr="A picture containing text, screenshot, logo, circle&#10;&#10;Description automatically generated">
            <a:extLst>
              <a:ext uri="{FF2B5EF4-FFF2-40B4-BE49-F238E27FC236}">
                <a16:creationId xmlns:a16="http://schemas.microsoft.com/office/drawing/2014/main" id="{26574E54-B8A3-9A1E-BCC8-29C8798D0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621" y="1871330"/>
            <a:ext cx="5881179" cy="4178089"/>
          </a:xfrm>
          <a:prstGeom prst="rect">
            <a:avLst/>
          </a:prstGeom>
        </p:spPr>
      </p:pic>
      <p:sp>
        <p:nvSpPr>
          <p:cNvPr id="3" name="Rectangle 2">
            <a:extLst>
              <a:ext uri="{FF2B5EF4-FFF2-40B4-BE49-F238E27FC236}">
                <a16:creationId xmlns:a16="http://schemas.microsoft.com/office/drawing/2014/main" id="{B17BFEC8-8FA4-56D9-BFC2-C6CB9EC458EA}"/>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4</a:t>
            </a:r>
          </a:p>
        </p:txBody>
      </p:sp>
      <p:sp>
        <p:nvSpPr>
          <p:cNvPr id="4" name="TextBox 3">
            <a:extLst>
              <a:ext uri="{FF2B5EF4-FFF2-40B4-BE49-F238E27FC236}">
                <a16:creationId xmlns:a16="http://schemas.microsoft.com/office/drawing/2014/main" id="{4D446B69-D9F4-24F8-AFB4-A08619FA2EF6}"/>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14</a:t>
            </a:r>
          </a:p>
        </p:txBody>
      </p:sp>
    </p:spTree>
    <p:extLst>
      <p:ext uri="{BB962C8B-B14F-4D97-AF65-F5344CB8AC3E}">
        <p14:creationId xmlns:p14="http://schemas.microsoft.com/office/powerpoint/2010/main" val="3976726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CAEAE-18B7-A3AE-FEF4-2E8BAE0CACD8}"/>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5A334DC-B58C-1D84-F38D-FFCAF67873A4}"/>
              </a:ext>
            </a:extLst>
          </p:cNvPr>
          <p:cNvSpPr txBox="1">
            <a:spLocks/>
          </p:cNvSpPr>
          <p:nvPr/>
        </p:nvSpPr>
        <p:spPr bwMode="auto">
          <a:xfrm>
            <a:off x="5725036" y="2194020"/>
            <a:ext cx="4366668" cy="3229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685800" rtl="0" eaLnBrk="1" fontAlgn="base" latinLnBrk="0" hangingPunct="1">
              <a:lnSpc>
                <a:spcPct val="150000"/>
              </a:lnSpc>
              <a:spcBef>
                <a:spcPts val="1200"/>
              </a:spcBef>
              <a:spcAft>
                <a:spcPts val="1200"/>
              </a:spcAft>
              <a:buClrTx/>
              <a:buSzTx/>
              <a:buFontTx/>
              <a:buNone/>
              <a:tabLst/>
              <a:defRPr/>
            </a:pPr>
            <a:r>
              <a:rPr kumimoji="0" lang="en-US" sz="3200" i="0" u="none" strike="noStrike" kern="0" cap="none" spc="0" normalizeH="0" baseline="0" noProof="0" dirty="0">
                <a:ln>
                  <a:noFill/>
                </a:ln>
                <a:solidFill>
                  <a:srgbClr val="000000"/>
                </a:solidFill>
                <a:effectLst/>
                <a:uLnTx/>
                <a:uFillTx/>
                <a:latin typeface="Ubuntu"/>
                <a:sym typeface="Ubuntu" charset="0"/>
              </a:rPr>
              <a:t>Let’s see what happens to our plate when we swap out certain foods and beverages!</a:t>
            </a:r>
          </a:p>
        </p:txBody>
      </p:sp>
      <p:sp>
        <p:nvSpPr>
          <p:cNvPr id="12" name="Rectangle 11">
            <a:extLst>
              <a:ext uri="{FF2B5EF4-FFF2-40B4-BE49-F238E27FC236}">
                <a16:creationId xmlns:a16="http://schemas.microsoft.com/office/drawing/2014/main" id="{140FF5C2-9A9D-497E-0320-1E95045D948E}"/>
              </a:ext>
            </a:extLst>
          </p:cNvPr>
          <p:cNvSpPr/>
          <p:nvPr/>
        </p:nvSpPr>
        <p:spPr bwMode="auto">
          <a:xfrm>
            <a:off x="8802921" y="6365333"/>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5</a:t>
            </a:r>
          </a:p>
        </p:txBody>
      </p:sp>
      <p:sp>
        <p:nvSpPr>
          <p:cNvPr id="13" name="TextBox 12">
            <a:extLst>
              <a:ext uri="{FF2B5EF4-FFF2-40B4-BE49-F238E27FC236}">
                <a16:creationId xmlns:a16="http://schemas.microsoft.com/office/drawing/2014/main" id="{65958FAB-9B29-1768-8BC1-DB2761E3B986}"/>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15</a:t>
            </a:r>
          </a:p>
        </p:txBody>
      </p:sp>
      <p:pic>
        <p:nvPicPr>
          <p:cNvPr id="2" name="Picture 1" descr="A picture containing text, screenshot, logo, circle&#10;&#10;Description automatically generated">
            <a:extLst>
              <a:ext uri="{FF2B5EF4-FFF2-40B4-BE49-F238E27FC236}">
                <a16:creationId xmlns:a16="http://schemas.microsoft.com/office/drawing/2014/main" id="{9D67D2C0-871D-8895-C85A-C76BB2AC1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7" y="2022754"/>
            <a:ext cx="4546550" cy="3229946"/>
          </a:xfrm>
          <a:prstGeom prst="rect">
            <a:avLst/>
          </a:prstGeom>
        </p:spPr>
      </p:pic>
      <p:sp>
        <p:nvSpPr>
          <p:cNvPr id="3" name="Title 1">
            <a:extLst>
              <a:ext uri="{FF2B5EF4-FFF2-40B4-BE49-F238E27FC236}">
                <a16:creationId xmlns:a16="http://schemas.microsoft.com/office/drawing/2014/main" id="{C1A628FD-BAA9-6FED-AA35-42507A00F9A3}"/>
              </a:ext>
            </a:extLst>
          </p:cNvPr>
          <p:cNvSpPr txBox="1">
            <a:spLocks/>
          </p:cNvSpPr>
          <p:nvPr/>
        </p:nvSpPr>
        <p:spPr bwMode="auto">
          <a:xfrm>
            <a:off x="340243" y="353075"/>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ts val="1200"/>
              </a:spcAft>
              <a:buClrTx/>
              <a:buSzTx/>
              <a:buFontTx/>
              <a:buNone/>
              <a:tabLst/>
              <a:defRPr/>
            </a:pPr>
            <a:r>
              <a:rPr kumimoji="0" lang="en-US" sz="3600" b="0" i="0" u="none" strike="noStrike" kern="0" cap="none" spc="-100" normalizeH="0" baseline="0" noProof="0" dirty="0">
                <a:ln>
                  <a:noFill/>
                </a:ln>
                <a:solidFill>
                  <a:srgbClr val="000000"/>
                </a:solidFill>
                <a:effectLst/>
                <a:uLnTx/>
                <a:uFillTx/>
                <a:latin typeface="Ubuntu Light"/>
                <a:sym typeface="Ubuntu Light" charset="0"/>
              </a:rPr>
              <a:t>Activity: Finding the balance</a:t>
            </a:r>
          </a:p>
          <a:p>
            <a:pPr marL="0" marR="0" lvl="0" indent="0" algn="l" defTabSz="914400" rtl="0" eaLnBrk="1" fontAlgn="base" latinLnBrk="0" hangingPunct="1">
              <a:lnSpc>
                <a:spcPts val="3600"/>
              </a:lnSpc>
              <a:spcBef>
                <a:spcPct val="0"/>
              </a:spcBef>
              <a:spcAft>
                <a:spcPts val="1200"/>
              </a:spcAft>
              <a:buClrTx/>
              <a:buSzTx/>
              <a:buFontTx/>
              <a:buNone/>
              <a:tabLst/>
              <a:defRPr/>
            </a:pPr>
            <a:r>
              <a:rPr lang="en-US" b="1" kern="0" dirty="0">
                <a:solidFill>
                  <a:srgbClr val="DF3E04"/>
                </a:solidFill>
                <a:latin typeface="Ubuntu Light"/>
              </a:rPr>
              <a:t>Making meals healthier</a:t>
            </a:r>
            <a:endParaRPr kumimoji="0" lang="en-US" sz="3600" b="1" i="0" u="none" strike="noStrike" kern="0" cap="none" spc="-100" normalizeH="0" baseline="0" noProof="0" dirty="0">
              <a:ln>
                <a:noFill/>
              </a:ln>
              <a:solidFill>
                <a:srgbClr val="DF3E04"/>
              </a:solidFill>
              <a:effectLst/>
              <a:uLnTx/>
              <a:uFillTx/>
              <a:latin typeface="Ubuntu Light"/>
              <a:sym typeface="Ubuntu Light" charset="0"/>
            </a:endParaRPr>
          </a:p>
        </p:txBody>
      </p:sp>
    </p:spTree>
    <p:extLst>
      <p:ext uri="{BB962C8B-B14F-4D97-AF65-F5344CB8AC3E}">
        <p14:creationId xmlns:p14="http://schemas.microsoft.com/office/powerpoint/2010/main" val="2265540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6CF2A-3B31-AAEB-4B83-67C9FC3367DF}"/>
              </a:ext>
            </a:extLst>
          </p:cNvPr>
          <p:cNvSpPr>
            <a:spLocks noGrp="1"/>
          </p:cNvSpPr>
          <p:nvPr>
            <p:ph type="title"/>
          </p:nvPr>
        </p:nvSpPr>
        <p:spPr>
          <a:xfrm>
            <a:off x="255180" y="365125"/>
            <a:ext cx="11098619" cy="1325563"/>
          </a:xfrm>
        </p:spPr>
        <p:txBody>
          <a:bodyPr/>
          <a:lstStyle/>
          <a:p>
            <a:r>
              <a:rPr lang="en-US" dirty="0"/>
              <a:t>Finding the Balance</a:t>
            </a:r>
          </a:p>
        </p:txBody>
      </p:sp>
      <p:sp>
        <p:nvSpPr>
          <p:cNvPr id="6" name="Content Placeholder 3">
            <a:extLst>
              <a:ext uri="{FF2B5EF4-FFF2-40B4-BE49-F238E27FC236}">
                <a16:creationId xmlns:a16="http://schemas.microsoft.com/office/drawing/2014/main" id="{9A83AA0B-CB9E-010E-CEED-D751577C43EF}"/>
              </a:ext>
            </a:extLst>
          </p:cNvPr>
          <p:cNvSpPr txBox="1">
            <a:spLocks/>
          </p:cNvSpPr>
          <p:nvPr/>
        </p:nvSpPr>
        <p:spPr bwMode="auto">
          <a:xfrm>
            <a:off x="1347733" y="1846363"/>
            <a:ext cx="4794244" cy="4411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lnSpc>
                <a:spcPct val="100000"/>
              </a:lnSpc>
              <a:spcBef>
                <a:spcPts val="600"/>
              </a:spcBef>
              <a:spcAft>
                <a:spcPts val="600"/>
              </a:spcAft>
              <a:buFont typeface="Arial" panose="020B0604020202020204" pitchFamily="34" charset="0"/>
              <a:buChar char="•"/>
            </a:pPr>
            <a:r>
              <a:rPr lang="en-US" sz="2800" kern="0" dirty="0">
                <a:latin typeface="Ubuntu" panose="020B0504030602030204" pitchFamily="34" charset="0"/>
              </a:rPr>
              <a:t>There are no ‘good’ or ‘bad’ foods</a:t>
            </a:r>
          </a:p>
          <a:p>
            <a:pPr marL="342900" indent="-342900">
              <a:lnSpc>
                <a:spcPct val="100000"/>
              </a:lnSpc>
              <a:spcBef>
                <a:spcPts val="600"/>
              </a:spcBef>
              <a:spcAft>
                <a:spcPts val="600"/>
              </a:spcAft>
              <a:buFont typeface="Arial" panose="020B0604020202020204" pitchFamily="34" charset="0"/>
              <a:buChar char="•"/>
            </a:pPr>
            <a:r>
              <a:rPr lang="en-US" sz="2800" kern="0" dirty="0">
                <a:latin typeface="Ubuntu" panose="020B0504030602030204" pitchFamily="34" charset="0"/>
              </a:rPr>
              <a:t>Some foods have more benefits than other foods</a:t>
            </a:r>
          </a:p>
          <a:p>
            <a:pPr marL="342900" indent="-342900">
              <a:lnSpc>
                <a:spcPct val="100000"/>
              </a:lnSpc>
              <a:spcBef>
                <a:spcPts val="600"/>
              </a:spcBef>
              <a:spcAft>
                <a:spcPts val="600"/>
              </a:spcAft>
              <a:buFont typeface="Arial" panose="020B0604020202020204" pitchFamily="34" charset="0"/>
              <a:buChar char="•"/>
            </a:pPr>
            <a:r>
              <a:rPr lang="en-US" sz="2800" kern="0" dirty="0">
                <a:latin typeface="Ubuntu" panose="020B0504030602030204" pitchFamily="34" charset="0"/>
              </a:rPr>
              <a:t>We can mix up the foods on our plate</a:t>
            </a:r>
          </a:p>
          <a:p>
            <a:pPr marL="342900" indent="-342900">
              <a:lnSpc>
                <a:spcPct val="100000"/>
              </a:lnSpc>
              <a:spcBef>
                <a:spcPts val="600"/>
              </a:spcBef>
              <a:spcAft>
                <a:spcPts val="600"/>
              </a:spcAft>
              <a:buFont typeface="Arial" panose="020B0604020202020204" pitchFamily="34" charset="0"/>
              <a:buChar char="•"/>
            </a:pPr>
            <a:r>
              <a:rPr lang="en-US" sz="2800" kern="0" dirty="0">
                <a:latin typeface="Ubuntu" panose="020B0504030602030204" pitchFamily="34" charset="0"/>
              </a:rPr>
              <a:t>Some foods we need to eat daily, some we eat occasionally</a:t>
            </a:r>
          </a:p>
        </p:txBody>
      </p:sp>
      <p:sp>
        <p:nvSpPr>
          <p:cNvPr id="3" name="TextBox 2">
            <a:extLst>
              <a:ext uri="{FF2B5EF4-FFF2-40B4-BE49-F238E27FC236}">
                <a16:creationId xmlns:a16="http://schemas.microsoft.com/office/drawing/2014/main" id="{EEAB121C-C4DC-8C8E-8973-AC0CDFFB6940}"/>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16</a:t>
            </a:r>
          </a:p>
        </p:txBody>
      </p:sp>
      <p:pic>
        <p:nvPicPr>
          <p:cNvPr id="4" name="Picture 3" descr="A group of pink objects&#10;&#10;Description automatically generated">
            <a:extLst>
              <a:ext uri="{FF2B5EF4-FFF2-40B4-BE49-F238E27FC236}">
                <a16:creationId xmlns:a16="http://schemas.microsoft.com/office/drawing/2014/main" id="{D5485C49-1BB8-3245-EA35-5D6ECEBBAF1A}"/>
              </a:ext>
            </a:extLst>
          </p:cNvPr>
          <p:cNvPicPr>
            <a:picLocks noChangeAspect="1"/>
          </p:cNvPicPr>
          <p:nvPr/>
        </p:nvPicPr>
        <p:blipFill>
          <a:blip r:embed="rId3"/>
          <a:stretch>
            <a:fillRect/>
          </a:stretch>
        </p:blipFill>
        <p:spPr>
          <a:xfrm>
            <a:off x="8403827" y="3088363"/>
            <a:ext cx="1412430" cy="1002732"/>
          </a:xfrm>
          <a:prstGeom prst="rect">
            <a:avLst/>
          </a:prstGeom>
        </p:spPr>
      </p:pic>
      <p:pic>
        <p:nvPicPr>
          <p:cNvPr id="8" name="Picture 7" descr="A meat steak with a hole in the center&#10;&#10;Description automatically generated">
            <a:extLst>
              <a:ext uri="{FF2B5EF4-FFF2-40B4-BE49-F238E27FC236}">
                <a16:creationId xmlns:a16="http://schemas.microsoft.com/office/drawing/2014/main" id="{13036AE8-8FB2-12E2-1504-33453E0E30F7}"/>
              </a:ext>
            </a:extLst>
          </p:cNvPr>
          <p:cNvPicPr>
            <a:picLocks noChangeAspect="1"/>
          </p:cNvPicPr>
          <p:nvPr/>
        </p:nvPicPr>
        <p:blipFill>
          <a:blip r:embed="rId4"/>
          <a:stretch>
            <a:fillRect/>
          </a:stretch>
        </p:blipFill>
        <p:spPr>
          <a:xfrm>
            <a:off x="7304431" y="3151127"/>
            <a:ext cx="1336897" cy="869840"/>
          </a:xfrm>
          <a:prstGeom prst="rect">
            <a:avLst/>
          </a:prstGeom>
        </p:spPr>
      </p:pic>
      <p:pic>
        <p:nvPicPr>
          <p:cNvPr id="9" name="Picture 8" descr="A purple grapes with a green leaf&#10;&#10;Description automatically generated">
            <a:extLst>
              <a:ext uri="{FF2B5EF4-FFF2-40B4-BE49-F238E27FC236}">
                <a16:creationId xmlns:a16="http://schemas.microsoft.com/office/drawing/2014/main" id="{8F0679DD-2AA2-1AE9-794D-31665956FC57}"/>
              </a:ext>
            </a:extLst>
          </p:cNvPr>
          <p:cNvPicPr>
            <a:picLocks noChangeAspect="1"/>
          </p:cNvPicPr>
          <p:nvPr/>
        </p:nvPicPr>
        <p:blipFill>
          <a:blip r:embed="rId5"/>
          <a:stretch>
            <a:fillRect/>
          </a:stretch>
        </p:blipFill>
        <p:spPr>
          <a:xfrm>
            <a:off x="7878734" y="3841254"/>
            <a:ext cx="1412430" cy="1377304"/>
          </a:xfrm>
          <a:prstGeom prst="rect">
            <a:avLst/>
          </a:prstGeom>
        </p:spPr>
      </p:pic>
      <p:pic>
        <p:nvPicPr>
          <p:cNvPr id="10" name="Picture 9" descr="A red apple with green leaf&#10;&#10;Description automatically generated">
            <a:extLst>
              <a:ext uri="{FF2B5EF4-FFF2-40B4-BE49-F238E27FC236}">
                <a16:creationId xmlns:a16="http://schemas.microsoft.com/office/drawing/2014/main" id="{71F177C7-8FFD-CC45-A233-DBEF2BDA29E2}"/>
              </a:ext>
            </a:extLst>
          </p:cNvPr>
          <p:cNvPicPr>
            <a:picLocks noChangeAspect="1"/>
          </p:cNvPicPr>
          <p:nvPr/>
        </p:nvPicPr>
        <p:blipFill>
          <a:blip r:embed="rId6"/>
          <a:stretch>
            <a:fillRect/>
          </a:stretch>
        </p:blipFill>
        <p:spPr>
          <a:xfrm>
            <a:off x="6830545" y="3777065"/>
            <a:ext cx="1238229" cy="1441494"/>
          </a:xfrm>
          <a:prstGeom prst="rect">
            <a:avLst/>
          </a:prstGeom>
        </p:spPr>
      </p:pic>
      <p:pic>
        <p:nvPicPr>
          <p:cNvPr id="11" name="Picture 10" descr="A yellow banana on a black background&#10;&#10;Description automatically generated">
            <a:extLst>
              <a:ext uri="{FF2B5EF4-FFF2-40B4-BE49-F238E27FC236}">
                <a16:creationId xmlns:a16="http://schemas.microsoft.com/office/drawing/2014/main" id="{BC6FEEDA-84A6-A357-26D8-2C44557A379D}"/>
              </a:ext>
            </a:extLst>
          </p:cNvPr>
          <p:cNvPicPr>
            <a:picLocks noChangeAspect="1"/>
          </p:cNvPicPr>
          <p:nvPr/>
        </p:nvPicPr>
        <p:blipFill>
          <a:blip r:embed="rId7"/>
          <a:stretch>
            <a:fillRect/>
          </a:stretch>
        </p:blipFill>
        <p:spPr>
          <a:xfrm>
            <a:off x="8967561" y="3806862"/>
            <a:ext cx="1245112" cy="1383834"/>
          </a:xfrm>
          <a:prstGeom prst="rect">
            <a:avLst/>
          </a:prstGeom>
        </p:spPr>
      </p:pic>
      <p:pic>
        <p:nvPicPr>
          <p:cNvPr id="12" name="Picture 11" descr="A green broccoli on a black background&#10;&#10;Description automatically generated">
            <a:extLst>
              <a:ext uri="{FF2B5EF4-FFF2-40B4-BE49-F238E27FC236}">
                <a16:creationId xmlns:a16="http://schemas.microsoft.com/office/drawing/2014/main" id="{B5A98456-38E7-B425-E2DC-21EFCFF211D3}"/>
              </a:ext>
            </a:extLst>
          </p:cNvPr>
          <p:cNvPicPr>
            <a:picLocks noChangeAspect="1"/>
          </p:cNvPicPr>
          <p:nvPr/>
        </p:nvPicPr>
        <p:blipFill>
          <a:blip r:embed="rId8"/>
          <a:stretch>
            <a:fillRect/>
          </a:stretch>
        </p:blipFill>
        <p:spPr>
          <a:xfrm>
            <a:off x="7709536" y="1846363"/>
            <a:ext cx="1412430" cy="1518363"/>
          </a:xfrm>
          <a:prstGeom prst="rect">
            <a:avLst/>
          </a:prstGeom>
        </p:spPr>
      </p:pic>
      <p:pic>
        <p:nvPicPr>
          <p:cNvPr id="13" name="Picture 12" descr="A group of eggs in different colors&#10;&#10;Description automatically generated">
            <a:extLst>
              <a:ext uri="{FF2B5EF4-FFF2-40B4-BE49-F238E27FC236}">
                <a16:creationId xmlns:a16="http://schemas.microsoft.com/office/drawing/2014/main" id="{E8BCC5B3-459E-DCA3-20AE-AD1F13EADC3C}"/>
              </a:ext>
            </a:extLst>
          </p:cNvPr>
          <p:cNvPicPr>
            <a:picLocks noChangeAspect="1"/>
          </p:cNvPicPr>
          <p:nvPr/>
        </p:nvPicPr>
        <p:blipFill>
          <a:blip r:embed="rId9"/>
          <a:stretch>
            <a:fillRect/>
          </a:stretch>
        </p:blipFill>
        <p:spPr>
          <a:xfrm>
            <a:off x="7600005" y="4963985"/>
            <a:ext cx="2024611" cy="1179893"/>
          </a:xfrm>
          <a:prstGeom prst="rect">
            <a:avLst/>
          </a:prstGeom>
        </p:spPr>
      </p:pic>
    </p:spTree>
    <p:extLst>
      <p:ext uri="{BB962C8B-B14F-4D97-AF65-F5344CB8AC3E}">
        <p14:creationId xmlns:p14="http://schemas.microsoft.com/office/powerpoint/2010/main" val="133016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C75D-BE81-03D8-063C-667FFDC084C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70171B8-C962-C59B-F10D-5874593AE798}"/>
              </a:ext>
            </a:extLst>
          </p:cNvPr>
          <p:cNvSpPr/>
          <p:nvPr/>
        </p:nvSpPr>
        <p:spPr bwMode="auto">
          <a:xfrm>
            <a:off x="8880413"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a:t>
            </a:r>
            <a:r>
              <a:rPr lang="en-US" sz="1400" dirty="0">
                <a:solidFill>
                  <a:schemeClr val="bg1"/>
                </a:solidFill>
                <a:latin typeface="Ubuntu" panose="020B0504030602030204" pitchFamily="34" charset="0"/>
                <a:ea typeface="ヒラギノ角ゴ ProN W3" charset="0"/>
                <a:cs typeface="ヒラギノ角ゴ ProN W3" charset="0"/>
                <a:sym typeface="Gill Sans" charset="0"/>
              </a:rPr>
              <a:t>5</a:t>
            </a:r>
            <a:endPar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endParaRPr>
          </a:p>
        </p:txBody>
      </p:sp>
      <p:sp>
        <p:nvSpPr>
          <p:cNvPr id="13" name="TextBox 12">
            <a:extLst>
              <a:ext uri="{FF2B5EF4-FFF2-40B4-BE49-F238E27FC236}">
                <a16:creationId xmlns:a16="http://schemas.microsoft.com/office/drawing/2014/main" id="{125AB172-458E-E620-C42D-4DF98947B78F}"/>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17</a:t>
            </a:r>
          </a:p>
        </p:txBody>
      </p:sp>
      <p:sp>
        <p:nvSpPr>
          <p:cNvPr id="3" name="Content Placeholder 3">
            <a:extLst>
              <a:ext uri="{FF2B5EF4-FFF2-40B4-BE49-F238E27FC236}">
                <a16:creationId xmlns:a16="http://schemas.microsoft.com/office/drawing/2014/main" id="{DA937876-435F-267E-8D0D-6D20CAEFD575}"/>
              </a:ext>
            </a:extLst>
          </p:cNvPr>
          <p:cNvSpPr txBox="1">
            <a:spLocks/>
          </p:cNvSpPr>
          <p:nvPr/>
        </p:nvSpPr>
        <p:spPr bwMode="auto">
          <a:xfrm>
            <a:off x="4886792" y="1118587"/>
            <a:ext cx="5861155" cy="5027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buntu"/>
                <a:sym typeface="Ubuntu" charset="0"/>
              </a:rPr>
              <a:t>Group 1: </a:t>
            </a:r>
          </a:p>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What are 5 low-cost ways of eating healthy?</a:t>
            </a:r>
          </a:p>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buntu"/>
                <a:sym typeface="Ubuntu" charset="0"/>
              </a:rPr>
              <a:t>Group 2: </a:t>
            </a:r>
          </a:p>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What are 5 ways to support healthy eating among individuals with food preferences?</a:t>
            </a:r>
          </a:p>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buntu"/>
                <a:sym typeface="Ubuntu" charset="0"/>
              </a:rPr>
              <a:t>Group 3: </a:t>
            </a:r>
          </a:p>
          <a:p>
            <a:pPr marL="0" marR="0" lvl="0" indent="0" algn="ctr" defTabSz="914400" rtl="0" eaLnBrk="1" fontAlgn="base" latinLnBrk="0" hangingPunct="1">
              <a:lnSpc>
                <a:spcPct val="110000"/>
              </a:lnSpc>
              <a:spcBef>
                <a:spcPts val="0"/>
              </a:spcBef>
              <a:spcAft>
                <a:spcPts val="140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What are 5 ways to create time for making healthy meals?</a:t>
            </a:r>
          </a:p>
        </p:txBody>
      </p:sp>
      <p:sp>
        <p:nvSpPr>
          <p:cNvPr id="4" name="Title 1">
            <a:extLst>
              <a:ext uri="{FF2B5EF4-FFF2-40B4-BE49-F238E27FC236}">
                <a16:creationId xmlns:a16="http://schemas.microsoft.com/office/drawing/2014/main" id="{D1478845-0977-2839-8E9B-07C0BCE4CF0A}"/>
              </a:ext>
            </a:extLst>
          </p:cNvPr>
          <p:cNvSpPr txBox="1">
            <a:spLocks/>
          </p:cNvSpPr>
          <p:nvPr/>
        </p:nvSpPr>
        <p:spPr bwMode="auto">
          <a:xfrm>
            <a:off x="340243" y="143215"/>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dirty="0">
                <a:ln>
                  <a:noFill/>
                </a:ln>
                <a:solidFill>
                  <a:srgbClr val="000000"/>
                </a:solidFill>
                <a:effectLst/>
                <a:uLnTx/>
                <a:uFillTx/>
                <a:latin typeface="Ubuntu Light"/>
                <a:sym typeface="Ubuntu Light" charset="0"/>
              </a:rPr>
              <a:t>Activity: </a:t>
            </a:r>
            <a:r>
              <a:rPr kumimoji="0" lang="en-US" sz="3600" b="1" i="0" u="none" strike="noStrike" kern="0" cap="none" spc="-100" normalizeH="0" baseline="0" noProof="0" dirty="0">
                <a:ln>
                  <a:noFill/>
                </a:ln>
                <a:solidFill>
                  <a:srgbClr val="DF3E04"/>
                </a:solidFill>
                <a:effectLst/>
                <a:uLnTx/>
                <a:uFillTx/>
                <a:latin typeface="Ubuntu Light"/>
                <a:sym typeface="Ubuntu Light" charset="0"/>
              </a:rPr>
              <a:t>Having healthier meals</a:t>
            </a:r>
          </a:p>
        </p:txBody>
      </p:sp>
      <p:pic>
        <p:nvPicPr>
          <p:cNvPr id="5" name="Picture 4" descr="A person and a child mixing food&#10;&#10;AI-generated content may be incorrect.">
            <a:extLst>
              <a:ext uri="{FF2B5EF4-FFF2-40B4-BE49-F238E27FC236}">
                <a16:creationId xmlns:a16="http://schemas.microsoft.com/office/drawing/2014/main" id="{D7EE0C91-35ED-AE36-A61F-A27C68554640}"/>
              </a:ext>
            </a:extLst>
          </p:cNvPr>
          <p:cNvPicPr>
            <a:picLocks noChangeAspect="1"/>
          </p:cNvPicPr>
          <p:nvPr/>
        </p:nvPicPr>
        <p:blipFill>
          <a:blip r:embed="rId3"/>
          <a:stretch>
            <a:fillRect/>
          </a:stretch>
        </p:blipFill>
        <p:spPr>
          <a:xfrm>
            <a:off x="340243" y="1815744"/>
            <a:ext cx="4839768" cy="3226512"/>
          </a:xfrm>
          <a:prstGeom prst="rect">
            <a:avLst/>
          </a:prstGeom>
        </p:spPr>
      </p:pic>
    </p:spTree>
    <p:extLst>
      <p:ext uri="{BB962C8B-B14F-4D97-AF65-F5344CB8AC3E}">
        <p14:creationId xmlns:p14="http://schemas.microsoft.com/office/powerpoint/2010/main" val="66758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5276-77FC-6DAB-F7D6-258D73549D5D}"/>
              </a:ext>
            </a:extLst>
          </p:cNvPr>
          <p:cNvSpPr>
            <a:spLocks noGrp="1"/>
          </p:cNvSpPr>
          <p:nvPr>
            <p:ph type="title"/>
          </p:nvPr>
        </p:nvSpPr>
        <p:spPr>
          <a:xfrm>
            <a:off x="0" y="365125"/>
            <a:ext cx="11353800" cy="1325563"/>
          </a:xfrm>
        </p:spPr>
        <p:txBody>
          <a:bodyPr/>
          <a:lstStyle/>
          <a:p>
            <a:r>
              <a:rPr lang="en-US" dirty="0"/>
              <a:t>Low-cost Ways of Eating Healthy</a:t>
            </a:r>
          </a:p>
        </p:txBody>
      </p:sp>
      <p:sp>
        <p:nvSpPr>
          <p:cNvPr id="3" name="Content Placeholder 3">
            <a:extLst>
              <a:ext uri="{FF2B5EF4-FFF2-40B4-BE49-F238E27FC236}">
                <a16:creationId xmlns:a16="http://schemas.microsoft.com/office/drawing/2014/main" id="{DA624A5C-EB92-0C07-C88B-6C6DD04503B1}"/>
              </a:ext>
            </a:extLst>
          </p:cNvPr>
          <p:cNvSpPr txBox="1">
            <a:spLocks/>
          </p:cNvSpPr>
          <p:nvPr/>
        </p:nvSpPr>
        <p:spPr bwMode="auto">
          <a:xfrm>
            <a:off x="4789374" y="2081296"/>
            <a:ext cx="6564426" cy="4411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Grow your own vegetables (Indoor/outdoor)</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Cook at home</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Replace meat with other proteins (soy, beans)</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Stretch recipes by adding ingredients</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Plan your meals in advance</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Bulk purchasing of non-perishables</a:t>
            </a:r>
          </a:p>
          <a:p>
            <a:pPr marL="457200" marR="0" lvl="0" indent="-4572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Ubuntu"/>
              <a:sym typeface="Ubuntu" charset="0"/>
            </a:endParaRPr>
          </a:p>
        </p:txBody>
      </p:sp>
      <p:sp>
        <p:nvSpPr>
          <p:cNvPr id="5" name="TextBox 4">
            <a:extLst>
              <a:ext uri="{FF2B5EF4-FFF2-40B4-BE49-F238E27FC236}">
                <a16:creationId xmlns:a16="http://schemas.microsoft.com/office/drawing/2014/main" id="{441CE5F4-2622-F02A-C3BE-8E1C3AEF5CC7}"/>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18</a:t>
            </a:r>
          </a:p>
        </p:txBody>
      </p:sp>
      <p:pic>
        <p:nvPicPr>
          <p:cNvPr id="7" name="Picture 6" descr="A group of plants in a window&#10;&#10;AI-generated content may be incorrect.">
            <a:extLst>
              <a:ext uri="{FF2B5EF4-FFF2-40B4-BE49-F238E27FC236}">
                <a16:creationId xmlns:a16="http://schemas.microsoft.com/office/drawing/2014/main" id="{7EFA6376-05D1-D69D-370A-137189B55738}"/>
              </a:ext>
            </a:extLst>
          </p:cNvPr>
          <p:cNvPicPr>
            <a:picLocks noChangeAspect="1"/>
          </p:cNvPicPr>
          <p:nvPr/>
        </p:nvPicPr>
        <p:blipFill>
          <a:blip r:embed="rId3"/>
          <a:stretch>
            <a:fillRect/>
          </a:stretch>
        </p:blipFill>
        <p:spPr>
          <a:xfrm flipH="1">
            <a:off x="190929" y="2772610"/>
            <a:ext cx="4543425" cy="3028950"/>
          </a:xfrm>
          <a:prstGeom prst="rect">
            <a:avLst/>
          </a:prstGeom>
        </p:spPr>
      </p:pic>
    </p:spTree>
    <p:extLst>
      <p:ext uri="{BB962C8B-B14F-4D97-AF65-F5344CB8AC3E}">
        <p14:creationId xmlns:p14="http://schemas.microsoft.com/office/powerpoint/2010/main" val="252498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B36A-F634-BD07-44A6-39562969F3C8}"/>
              </a:ext>
            </a:extLst>
          </p:cNvPr>
          <p:cNvSpPr>
            <a:spLocks noGrp="1"/>
          </p:cNvSpPr>
          <p:nvPr>
            <p:ph type="title"/>
          </p:nvPr>
        </p:nvSpPr>
        <p:spPr>
          <a:xfrm>
            <a:off x="0" y="365125"/>
            <a:ext cx="11353800" cy="1325563"/>
          </a:xfrm>
        </p:spPr>
        <p:txBody>
          <a:bodyPr/>
          <a:lstStyle/>
          <a:p>
            <a:r>
              <a:rPr lang="en-US" dirty="0"/>
              <a:t>Managing Food Preferences</a:t>
            </a:r>
          </a:p>
        </p:txBody>
      </p:sp>
      <p:sp>
        <p:nvSpPr>
          <p:cNvPr id="3" name="Content Placeholder 3">
            <a:extLst>
              <a:ext uri="{FF2B5EF4-FFF2-40B4-BE49-F238E27FC236}">
                <a16:creationId xmlns:a16="http://schemas.microsoft.com/office/drawing/2014/main" id="{00AB34D8-91BE-ACC1-87EE-5C4F176D5D8D}"/>
              </a:ext>
            </a:extLst>
          </p:cNvPr>
          <p:cNvSpPr txBox="1">
            <a:spLocks/>
          </p:cNvSpPr>
          <p:nvPr/>
        </p:nvSpPr>
        <p:spPr bwMode="auto">
          <a:xfrm>
            <a:off x="431965" y="1981684"/>
            <a:ext cx="7033137" cy="4338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Eat meals together to model healthy eating</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Encourage exploration/play with new foods</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Introduce new foods with very small portions</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Balance new and familiar foods on the plate</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Keep trying (can take 10 to 15 times before a new food is liked)</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Have family members help in preparing meals</a:t>
            </a:r>
          </a:p>
          <a:p>
            <a:pPr marL="342900" marR="0" lvl="0" indent="-342900"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Limit using desert or other foods as a reward for eating</a:t>
            </a:r>
          </a:p>
        </p:txBody>
      </p:sp>
      <p:sp>
        <p:nvSpPr>
          <p:cNvPr id="5" name="TextBox 4">
            <a:extLst>
              <a:ext uri="{FF2B5EF4-FFF2-40B4-BE49-F238E27FC236}">
                <a16:creationId xmlns:a16="http://schemas.microsoft.com/office/drawing/2014/main" id="{4FAD2956-0E29-0FEC-F2F3-2AEA69632E67}"/>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19</a:t>
            </a:r>
          </a:p>
        </p:txBody>
      </p:sp>
      <p:pic>
        <p:nvPicPr>
          <p:cNvPr id="7" name="Picture 6" descr="A person and a child eating&#10;&#10;AI-generated content may be incorrect.">
            <a:extLst>
              <a:ext uri="{FF2B5EF4-FFF2-40B4-BE49-F238E27FC236}">
                <a16:creationId xmlns:a16="http://schemas.microsoft.com/office/drawing/2014/main" id="{82B4C060-2F3A-8D71-7C99-34E272221DAE}"/>
              </a:ext>
            </a:extLst>
          </p:cNvPr>
          <p:cNvPicPr>
            <a:picLocks noChangeAspect="1"/>
          </p:cNvPicPr>
          <p:nvPr/>
        </p:nvPicPr>
        <p:blipFill>
          <a:blip r:embed="rId3"/>
          <a:stretch>
            <a:fillRect/>
          </a:stretch>
        </p:blipFill>
        <p:spPr>
          <a:xfrm>
            <a:off x="7174230" y="2526979"/>
            <a:ext cx="4872027" cy="3248018"/>
          </a:xfrm>
          <a:prstGeom prst="rect">
            <a:avLst/>
          </a:prstGeom>
        </p:spPr>
      </p:pic>
    </p:spTree>
    <p:extLst>
      <p:ext uri="{BB962C8B-B14F-4D97-AF65-F5344CB8AC3E}">
        <p14:creationId xmlns:p14="http://schemas.microsoft.com/office/powerpoint/2010/main" val="161113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6F2BAF-2AFD-1749-585A-356E2E213996}"/>
              </a:ext>
            </a:extLst>
          </p:cNvPr>
          <p:cNvSpPr txBox="1">
            <a:spLocks/>
          </p:cNvSpPr>
          <p:nvPr/>
        </p:nvSpPr>
        <p:spPr>
          <a:xfrm>
            <a:off x="190929" y="-112712"/>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Introductions</a:t>
            </a:r>
          </a:p>
        </p:txBody>
      </p:sp>
      <p:sp>
        <p:nvSpPr>
          <p:cNvPr id="6" name="TextBox 5">
            <a:extLst>
              <a:ext uri="{FF2B5EF4-FFF2-40B4-BE49-F238E27FC236}">
                <a16:creationId xmlns:a16="http://schemas.microsoft.com/office/drawing/2014/main" id="{C19EAD54-D30A-B1E0-8C38-B20D33A5C6F3}"/>
              </a:ext>
            </a:extLst>
          </p:cNvPr>
          <p:cNvSpPr txBox="1"/>
          <p:nvPr/>
        </p:nvSpPr>
        <p:spPr>
          <a:xfrm>
            <a:off x="190929" y="6413899"/>
            <a:ext cx="6164826" cy="338554"/>
          </a:xfrm>
          <a:prstGeom prst="rect">
            <a:avLst/>
          </a:prstGeom>
          <a:noFill/>
        </p:spPr>
        <p:txBody>
          <a:bodyPr wrap="square">
            <a:spAutoFit/>
          </a:bodyPr>
          <a:lstStyle/>
          <a:p>
            <a:r>
              <a:rPr lang="en-US" sz="1600" dirty="0">
                <a:latin typeface="Ubuntu" panose="020B0504030602030204" pitchFamily="34" charset="0"/>
              </a:rPr>
              <a:t>2</a:t>
            </a:r>
          </a:p>
        </p:txBody>
      </p:sp>
      <p:pic>
        <p:nvPicPr>
          <p:cNvPr id="4" name="Content Placeholder 5" descr="A black background with a black square&#10;&#10;Description automatically generated">
            <a:extLst>
              <a:ext uri="{FF2B5EF4-FFF2-40B4-BE49-F238E27FC236}">
                <a16:creationId xmlns:a16="http://schemas.microsoft.com/office/drawing/2014/main" id="{EF360D71-7974-A6A7-8815-7A2E025FFC0F}"/>
              </a:ext>
            </a:extLst>
          </p:cNvPr>
          <p:cNvPicPr>
            <a:picLocks noChangeAspect="1"/>
          </p:cNvPicPr>
          <p:nvPr/>
        </p:nvPicPr>
        <p:blipFill rotWithShape="1">
          <a:blip r:embed="rId3">
            <a:extLst>
              <a:ext uri="{28A0092B-C50C-407E-A947-70E740481C1C}">
                <a14:useLocalDpi xmlns:a14="http://schemas.microsoft.com/office/drawing/2010/main" val="0"/>
              </a:ext>
            </a:extLst>
          </a:blip>
          <a:srcRect l="9509" r="12115" b="16586"/>
          <a:stretch/>
        </p:blipFill>
        <p:spPr bwMode="auto">
          <a:xfrm>
            <a:off x="3979460" y="1525139"/>
            <a:ext cx="4752589" cy="505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pic>
    </p:spTree>
    <p:extLst>
      <p:ext uri="{BB962C8B-B14F-4D97-AF65-F5344CB8AC3E}">
        <p14:creationId xmlns:p14="http://schemas.microsoft.com/office/powerpoint/2010/main" val="2653011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47BD-0C34-3D68-054D-DE5A2D1509A3}"/>
              </a:ext>
            </a:extLst>
          </p:cNvPr>
          <p:cNvSpPr>
            <a:spLocks noGrp="1"/>
          </p:cNvSpPr>
          <p:nvPr>
            <p:ph type="title"/>
          </p:nvPr>
        </p:nvSpPr>
        <p:spPr>
          <a:xfrm>
            <a:off x="0" y="365125"/>
            <a:ext cx="11353800" cy="1325563"/>
          </a:xfrm>
        </p:spPr>
        <p:txBody>
          <a:bodyPr>
            <a:normAutofit/>
          </a:bodyPr>
          <a:lstStyle/>
          <a:p>
            <a:r>
              <a:rPr lang="en-US" dirty="0"/>
              <a:t>Creating Time for Making </a:t>
            </a:r>
            <a:br>
              <a:rPr lang="en-US" dirty="0"/>
            </a:br>
            <a:r>
              <a:rPr lang="en-US" dirty="0"/>
              <a:t>Healthy Meals</a:t>
            </a:r>
          </a:p>
        </p:txBody>
      </p:sp>
      <p:sp>
        <p:nvSpPr>
          <p:cNvPr id="3" name="Content Placeholder 3">
            <a:extLst>
              <a:ext uri="{FF2B5EF4-FFF2-40B4-BE49-F238E27FC236}">
                <a16:creationId xmlns:a16="http://schemas.microsoft.com/office/drawing/2014/main" id="{5DCDC5C2-1431-8A94-0502-5E7EDFF6382F}"/>
              </a:ext>
            </a:extLst>
          </p:cNvPr>
          <p:cNvSpPr txBox="1">
            <a:spLocks/>
          </p:cNvSpPr>
          <p:nvPr/>
        </p:nvSpPr>
        <p:spPr bwMode="auto">
          <a:xfrm>
            <a:off x="700060" y="1839442"/>
            <a:ext cx="6974904" cy="471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Create meals in advance</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Cook once for the week</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Choose meals you can easily prepare when you don’t have a lot of time</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Double recipes and store remainder in the freezer</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Make a food shopping list</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Use leftovers</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Allow family members to help</a:t>
            </a:r>
          </a:p>
          <a:p>
            <a:pPr marL="457200" marR="0" lvl="0"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Have healthy snacks easily accessible</a:t>
            </a:r>
          </a:p>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5" name="TextBox 4">
            <a:extLst>
              <a:ext uri="{FF2B5EF4-FFF2-40B4-BE49-F238E27FC236}">
                <a16:creationId xmlns:a16="http://schemas.microsoft.com/office/drawing/2014/main" id="{E1A8EEB0-A463-10C7-D787-2D2020DB3816}"/>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20</a:t>
            </a:r>
          </a:p>
        </p:txBody>
      </p:sp>
      <p:pic>
        <p:nvPicPr>
          <p:cNvPr id="11" name="Picture 10" descr="A person and a child eating at a table&#10;&#10;AI-generated content may be incorrect.">
            <a:extLst>
              <a:ext uri="{FF2B5EF4-FFF2-40B4-BE49-F238E27FC236}">
                <a16:creationId xmlns:a16="http://schemas.microsoft.com/office/drawing/2014/main" id="{5F873931-DB03-8DDB-C8FD-6FA8596527B8}"/>
              </a:ext>
            </a:extLst>
          </p:cNvPr>
          <p:cNvPicPr>
            <a:picLocks noChangeAspect="1"/>
          </p:cNvPicPr>
          <p:nvPr/>
        </p:nvPicPr>
        <p:blipFill>
          <a:blip r:embed="rId3"/>
          <a:stretch>
            <a:fillRect/>
          </a:stretch>
        </p:blipFill>
        <p:spPr>
          <a:xfrm>
            <a:off x="7011876" y="3380866"/>
            <a:ext cx="4989195" cy="3326130"/>
          </a:xfrm>
          <a:prstGeom prst="rect">
            <a:avLst/>
          </a:prstGeom>
        </p:spPr>
      </p:pic>
    </p:spTree>
    <p:extLst>
      <p:ext uri="{BB962C8B-B14F-4D97-AF65-F5344CB8AC3E}">
        <p14:creationId xmlns:p14="http://schemas.microsoft.com/office/powerpoint/2010/main" val="162572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FBAA-8C1C-F92F-DAF5-E74925728645}"/>
              </a:ext>
            </a:extLst>
          </p:cNvPr>
          <p:cNvSpPr>
            <a:spLocks noGrp="1"/>
          </p:cNvSpPr>
          <p:nvPr>
            <p:ph type="title"/>
          </p:nvPr>
        </p:nvSpPr>
        <p:spPr>
          <a:xfrm>
            <a:off x="446566" y="365125"/>
            <a:ext cx="10907233" cy="1325563"/>
          </a:xfrm>
        </p:spPr>
        <p:txBody>
          <a:bodyPr/>
          <a:lstStyle/>
          <a:p>
            <a:r>
              <a:rPr lang="en-US" dirty="0"/>
              <a:t>Other Easy Wins</a:t>
            </a:r>
          </a:p>
        </p:txBody>
      </p:sp>
      <p:sp>
        <p:nvSpPr>
          <p:cNvPr id="3" name="Content Placeholder 3">
            <a:extLst>
              <a:ext uri="{FF2B5EF4-FFF2-40B4-BE49-F238E27FC236}">
                <a16:creationId xmlns:a16="http://schemas.microsoft.com/office/drawing/2014/main" id="{C3C46E57-5C39-003A-A184-0BBC7B26C3BA}"/>
              </a:ext>
            </a:extLst>
          </p:cNvPr>
          <p:cNvSpPr txBox="1">
            <a:spLocks/>
          </p:cNvSpPr>
          <p:nvPr/>
        </p:nvSpPr>
        <p:spPr bwMode="auto">
          <a:xfrm>
            <a:off x="596293" y="2108001"/>
            <a:ext cx="6524035" cy="4290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defTabSz="914400" rtl="0" eaLnBrk="1" fontAlgn="base" latinLnBrk="0" hangingPunct="1">
              <a:lnSpc>
                <a:spcPct val="110000"/>
              </a:lnSpc>
              <a:spcBef>
                <a:spcPts val="85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buntu"/>
                <a:sym typeface="Ubuntu" charset="0"/>
              </a:rPr>
              <a:t>Reducing salt intake</a:t>
            </a:r>
          </a:p>
          <a:p>
            <a:pPr marL="342900" marR="0" lvl="0" indent="-342900"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Choose products with lower sodium content </a:t>
            </a:r>
          </a:p>
          <a:p>
            <a:pPr marL="342900" marR="0" lvl="0" indent="-342900"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Limit condiments, processed or ready-made foods</a:t>
            </a:r>
          </a:p>
          <a:p>
            <a:pPr marL="239713" marR="0" lvl="0" indent="-239713"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239713" marR="0" lvl="0" indent="-239713" defTabSz="914400" rtl="0" eaLnBrk="1" fontAlgn="base" latinLnBrk="0" hangingPunct="1">
              <a:lnSpc>
                <a:spcPct val="110000"/>
              </a:lnSpc>
              <a:spcBef>
                <a:spcPts val="85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buntu"/>
                <a:sym typeface="Ubuntu" charset="0"/>
              </a:rPr>
              <a:t>Reducing sugar intake</a:t>
            </a:r>
          </a:p>
          <a:p>
            <a:pPr marL="342900" marR="0" lvl="0" indent="-342900"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Choose healthy snacks over sugary snacks</a:t>
            </a:r>
          </a:p>
          <a:p>
            <a:pPr marL="342900" marR="0" lvl="0" indent="-342900"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Limit sugary snacks, candies and sugar-sweetened beverages</a:t>
            </a:r>
          </a:p>
        </p:txBody>
      </p:sp>
      <p:sp>
        <p:nvSpPr>
          <p:cNvPr id="5" name="TextBox 4">
            <a:extLst>
              <a:ext uri="{FF2B5EF4-FFF2-40B4-BE49-F238E27FC236}">
                <a16:creationId xmlns:a16="http://schemas.microsoft.com/office/drawing/2014/main" id="{7A89F554-CDAC-943D-5CB1-5D07FB186A37}"/>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21</a:t>
            </a:r>
          </a:p>
        </p:txBody>
      </p:sp>
      <p:pic>
        <p:nvPicPr>
          <p:cNvPr id="7" name="Picture 6" descr="A salt shaker and a spoon&#10;&#10;AI-generated content may be incorrect.">
            <a:extLst>
              <a:ext uri="{FF2B5EF4-FFF2-40B4-BE49-F238E27FC236}">
                <a16:creationId xmlns:a16="http://schemas.microsoft.com/office/drawing/2014/main" id="{37250D33-90B9-BD2F-1193-04E2DE9116E8}"/>
              </a:ext>
            </a:extLst>
          </p:cNvPr>
          <p:cNvPicPr>
            <a:picLocks noChangeAspect="1"/>
          </p:cNvPicPr>
          <p:nvPr/>
        </p:nvPicPr>
        <p:blipFill>
          <a:blip r:embed="rId3"/>
          <a:stretch>
            <a:fillRect/>
          </a:stretch>
        </p:blipFill>
        <p:spPr>
          <a:xfrm>
            <a:off x="7246808" y="2743200"/>
            <a:ext cx="4656975" cy="3104650"/>
          </a:xfrm>
          <a:prstGeom prst="rect">
            <a:avLst/>
          </a:prstGeom>
        </p:spPr>
      </p:pic>
    </p:spTree>
    <p:extLst>
      <p:ext uri="{BB962C8B-B14F-4D97-AF65-F5344CB8AC3E}">
        <p14:creationId xmlns:p14="http://schemas.microsoft.com/office/powerpoint/2010/main" val="20300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4E90-6636-2F21-1FD0-35BF1BCA22F9}"/>
              </a:ext>
            </a:extLst>
          </p:cNvPr>
          <p:cNvSpPr>
            <a:spLocks noGrp="1"/>
          </p:cNvSpPr>
          <p:nvPr>
            <p:ph type="title"/>
          </p:nvPr>
        </p:nvSpPr>
        <p:spPr>
          <a:xfrm>
            <a:off x="467832" y="365125"/>
            <a:ext cx="10885967" cy="1325563"/>
          </a:xfrm>
        </p:spPr>
        <p:txBody>
          <a:bodyPr/>
          <a:lstStyle/>
          <a:p>
            <a:r>
              <a:rPr lang="en-US" dirty="0"/>
              <a:t>Strategies to Try at Home</a:t>
            </a:r>
          </a:p>
        </p:txBody>
      </p:sp>
      <p:sp>
        <p:nvSpPr>
          <p:cNvPr id="3" name="Content Placeholder 2">
            <a:extLst>
              <a:ext uri="{FF2B5EF4-FFF2-40B4-BE49-F238E27FC236}">
                <a16:creationId xmlns:a16="http://schemas.microsoft.com/office/drawing/2014/main" id="{487410F7-CB0B-F386-1EDF-EFA4607CBDFF}"/>
              </a:ext>
            </a:extLst>
          </p:cNvPr>
          <p:cNvSpPr txBox="1">
            <a:spLocks/>
          </p:cNvSpPr>
          <p:nvPr/>
        </p:nvSpPr>
        <p:spPr bwMode="auto">
          <a:xfrm>
            <a:off x="263667" y="1911685"/>
            <a:ext cx="7320730" cy="4459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Eat more fruits &amp; vegetables every day</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Keep snacks healthy </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Mix 2 food groups for snacks.</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Watch the amounts of food you put on your plate</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Reduce sugar intake</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Reduce sodium intake</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Eat meals together to model healthy eating</a:t>
            </a:r>
          </a:p>
          <a:p>
            <a:pPr marL="285750" indent="-285750">
              <a:lnSpc>
                <a:spcPct val="100000"/>
              </a:lnSpc>
              <a:spcBef>
                <a:spcPts val="0"/>
              </a:spcBef>
              <a:spcAft>
                <a:spcPts val="1200"/>
              </a:spcAft>
              <a:buFont typeface="Arial" panose="020B0604020202020204" pitchFamily="34" charset="0"/>
              <a:buChar char="•"/>
            </a:pPr>
            <a:r>
              <a:rPr lang="en-US" sz="2400" kern="0" dirty="0">
                <a:latin typeface="Ubuntu" panose="020B0504030602030204" pitchFamily="34" charset="0"/>
              </a:rPr>
              <a:t>Involve family members in all aspects of food preparation and cooking</a:t>
            </a:r>
          </a:p>
          <a:p>
            <a:pPr marL="285750" indent="-285750">
              <a:lnSpc>
                <a:spcPct val="100000"/>
              </a:lnSpc>
              <a:spcBef>
                <a:spcPts val="0"/>
              </a:spcBef>
              <a:spcAft>
                <a:spcPts val="1200"/>
              </a:spcAft>
              <a:buFont typeface="Arial" panose="020B0604020202020204" pitchFamily="34" charset="0"/>
              <a:buChar char="•"/>
            </a:pPr>
            <a:endParaRPr lang="en-US" sz="2400" kern="0" dirty="0">
              <a:latin typeface="Ubuntu" panose="020B0504030602030204" pitchFamily="34" charset="0"/>
            </a:endParaRPr>
          </a:p>
        </p:txBody>
      </p:sp>
      <p:sp>
        <p:nvSpPr>
          <p:cNvPr id="5" name="TextBox 4">
            <a:extLst>
              <a:ext uri="{FF2B5EF4-FFF2-40B4-BE49-F238E27FC236}">
                <a16:creationId xmlns:a16="http://schemas.microsoft.com/office/drawing/2014/main" id="{C054ED5C-4E1E-BB2B-37F7-3A63700A1689}"/>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22</a:t>
            </a:r>
          </a:p>
        </p:txBody>
      </p:sp>
      <p:pic>
        <p:nvPicPr>
          <p:cNvPr id="9" name="Picture 8" descr="A plate of food and a bottle of water&#10;&#10;AI-generated content may be incorrect.">
            <a:extLst>
              <a:ext uri="{FF2B5EF4-FFF2-40B4-BE49-F238E27FC236}">
                <a16:creationId xmlns:a16="http://schemas.microsoft.com/office/drawing/2014/main" id="{548A3BCA-201F-6FDF-0E8C-1CE4D2D5119E}"/>
              </a:ext>
            </a:extLst>
          </p:cNvPr>
          <p:cNvPicPr>
            <a:picLocks noChangeAspect="1"/>
          </p:cNvPicPr>
          <p:nvPr/>
        </p:nvPicPr>
        <p:blipFill>
          <a:blip r:embed="rId3"/>
          <a:stretch>
            <a:fillRect/>
          </a:stretch>
        </p:blipFill>
        <p:spPr>
          <a:xfrm>
            <a:off x="7584397" y="2049561"/>
            <a:ext cx="4343936" cy="4343936"/>
          </a:xfrm>
          <a:prstGeom prst="rect">
            <a:avLst/>
          </a:prstGeom>
        </p:spPr>
      </p:pic>
    </p:spTree>
    <p:extLst>
      <p:ext uri="{BB962C8B-B14F-4D97-AF65-F5344CB8AC3E}">
        <p14:creationId xmlns:p14="http://schemas.microsoft.com/office/powerpoint/2010/main" val="291586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CC6A-5F3A-9C9A-B692-7644D0DCC6B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6F580A-66E3-3884-D975-A013D4635FFB}"/>
              </a:ext>
            </a:extLst>
          </p:cNvPr>
          <p:cNvSpPr/>
          <p:nvPr/>
        </p:nvSpPr>
        <p:spPr bwMode="auto">
          <a:xfrm>
            <a:off x="8884375" y="6383121"/>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Ubuntu" panose="020B0504030602030204" pitchFamily="34" charset="0"/>
                <a:ea typeface="ヒラギノ角ゴ ProN W3" charset="0"/>
                <a:cs typeface="ヒラギノ角ゴ ProN W3" charset="0"/>
                <a:sym typeface="Gill Sans" charset="0"/>
              </a:rPr>
              <a:t>Workbook page 6</a:t>
            </a:r>
          </a:p>
        </p:txBody>
      </p:sp>
      <p:sp>
        <p:nvSpPr>
          <p:cNvPr id="7" name="TextBox 6">
            <a:extLst>
              <a:ext uri="{FF2B5EF4-FFF2-40B4-BE49-F238E27FC236}">
                <a16:creationId xmlns:a16="http://schemas.microsoft.com/office/drawing/2014/main" id="{F4934FB3-3C0C-FE02-4D0D-46DF26CBA909}"/>
              </a:ext>
            </a:extLst>
          </p:cNvPr>
          <p:cNvSpPr txBox="1"/>
          <p:nvPr/>
        </p:nvSpPr>
        <p:spPr>
          <a:xfrm>
            <a:off x="142568" y="6367951"/>
            <a:ext cx="61058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Ubuntu" panose="020B0504030602030204" pitchFamily="34" charset="0"/>
              </a:rPr>
              <a:t>23</a:t>
            </a:r>
            <a:endParaRPr kumimoji="0" lang="en-US" sz="16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4" name="Content Placeholder 9">
            <a:extLst>
              <a:ext uri="{FF2B5EF4-FFF2-40B4-BE49-F238E27FC236}">
                <a16:creationId xmlns:a16="http://schemas.microsoft.com/office/drawing/2014/main" id="{EDAA8C0A-C2DC-1FD1-9363-221C8007BF2E}"/>
              </a:ext>
            </a:extLst>
          </p:cNvPr>
          <p:cNvSpPr txBox="1">
            <a:spLocks/>
          </p:cNvSpPr>
          <p:nvPr/>
        </p:nvSpPr>
        <p:spPr bwMode="auto">
          <a:xfrm>
            <a:off x="554839" y="2255741"/>
            <a:ext cx="5541161" cy="3515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defTabSz="914400" rtl="0" eaLnBrk="1" fontAlgn="base" latinLnBrk="0" hangingPunct="1">
              <a:lnSpc>
                <a:spcPct val="110000"/>
              </a:lnSpc>
              <a:spcBef>
                <a:spcPts val="0"/>
              </a:spcBef>
              <a:spcAft>
                <a:spcPct val="0"/>
              </a:spcAft>
              <a:buClrTx/>
              <a:buSzTx/>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What is one strategy that you can realistically try at home, to </a:t>
            </a:r>
            <a:r>
              <a:rPr lang="en-US" sz="2800" kern="0" dirty="0">
                <a:solidFill>
                  <a:srgbClr val="000000"/>
                </a:solidFill>
                <a:latin typeface="Ubuntu"/>
              </a:rPr>
              <a:t>have</a:t>
            </a:r>
            <a:r>
              <a:rPr kumimoji="0" lang="en-US" sz="2800" b="0" i="0" u="none" strike="noStrike" kern="0" cap="none" spc="0" normalizeH="0" baseline="0" noProof="0" dirty="0">
                <a:ln>
                  <a:noFill/>
                </a:ln>
                <a:solidFill>
                  <a:srgbClr val="000000"/>
                </a:solidFill>
                <a:effectLst/>
                <a:uLnTx/>
                <a:uFillTx/>
                <a:latin typeface="Ubuntu"/>
                <a:sym typeface="Ubuntu" charset="0"/>
              </a:rPr>
              <a:t> more nutrients in your meals? </a:t>
            </a:r>
          </a:p>
          <a:p>
            <a:pPr marL="0" marR="0" lvl="0" indent="0" algn="ctr" defTabSz="914400" rtl="0" eaLnBrk="1" fontAlgn="base" latinLnBrk="0" hangingPunct="1">
              <a:lnSpc>
                <a:spcPct val="110000"/>
              </a:lnSpc>
              <a:spcBef>
                <a:spcPts val="0"/>
              </a:spcBef>
              <a:spcAft>
                <a:spcPct val="0"/>
              </a:spcAft>
              <a:buClrTx/>
              <a:buSzTx/>
              <a:tabLst/>
              <a:defRPr/>
            </a:pPr>
            <a:endParaRPr kumimoji="0" lang="en-US" sz="2800" b="0" i="0" u="none" strike="noStrike" kern="0" cap="none" spc="0" normalizeH="0" baseline="0" noProof="0" dirty="0">
              <a:ln>
                <a:noFill/>
              </a:ln>
              <a:solidFill>
                <a:srgbClr val="000000"/>
              </a:solidFill>
              <a:effectLst/>
              <a:uLnTx/>
              <a:uFillTx/>
              <a:latin typeface="Ubuntu"/>
              <a:sym typeface="Ubuntu" charset="0"/>
            </a:endParaRPr>
          </a:p>
          <a:p>
            <a:pPr marL="284163" marR="0" lvl="1" indent="-284163" defTabSz="914400" rtl="0" eaLnBrk="1" fontAlgn="base" latinLnBrk="0" hangingPunct="1">
              <a:lnSpc>
                <a:spcPct val="110000"/>
              </a:lnSpc>
              <a:spcBef>
                <a:spcPts val="0"/>
              </a:spcBef>
              <a:spcAft>
                <a:spcPts val="1200"/>
              </a:spcAft>
              <a:buClrTx/>
              <a:buSzPct val="80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Light" charset="0"/>
              </a:rPr>
              <a:t>Schedule/time</a:t>
            </a:r>
          </a:p>
          <a:p>
            <a:pPr marL="284163" marR="0" lvl="1" indent="-284163" defTabSz="914400" rtl="0" eaLnBrk="1" fontAlgn="base" latinLnBrk="0" hangingPunct="1">
              <a:lnSpc>
                <a:spcPct val="110000"/>
              </a:lnSpc>
              <a:spcBef>
                <a:spcPts val="0"/>
              </a:spcBef>
              <a:spcAft>
                <a:spcPct val="0"/>
              </a:spcAft>
              <a:buClrTx/>
              <a:buSzPct val="80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Light" charset="0"/>
              </a:rPr>
              <a:t>Budget</a:t>
            </a:r>
          </a:p>
          <a:p>
            <a:pPr marL="284163" marR="0" lvl="1" indent="-284163" defTabSz="914400" rtl="0" eaLnBrk="1" fontAlgn="base" latinLnBrk="0" hangingPunct="1">
              <a:lnSpc>
                <a:spcPct val="110000"/>
              </a:lnSpc>
              <a:spcBef>
                <a:spcPts val="0"/>
              </a:spcBef>
              <a:spcAft>
                <a:spcPct val="0"/>
              </a:spcAft>
              <a:buClrTx/>
              <a:buSzPct val="80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Ubuntu"/>
                <a:sym typeface="Ubuntu Light" charset="0"/>
              </a:rPr>
              <a:t>Family involvement</a:t>
            </a:r>
          </a:p>
        </p:txBody>
      </p:sp>
      <p:sp>
        <p:nvSpPr>
          <p:cNvPr id="2" name="Content Placeholder 3">
            <a:extLst>
              <a:ext uri="{FF2B5EF4-FFF2-40B4-BE49-F238E27FC236}">
                <a16:creationId xmlns:a16="http://schemas.microsoft.com/office/drawing/2014/main" id="{EDE8DF54-0159-AF4E-AA79-92A7FD8AB222}"/>
              </a:ext>
            </a:extLst>
          </p:cNvPr>
          <p:cNvSpPr txBox="1">
            <a:spLocks/>
          </p:cNvSpPr>
          <p:nvPr/>
        </p:nvSpPr>
        <p:spPr bwMode="auto">
          <a:xfrm>
            <a:off x="554839" y="315984"/>
            <a:ext cx="10088177" cy="163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Ubuntu Light"/>
                <a:sym typeface="Ubuntu" charset="0"/>
              </a:rPr>
              <a:t>Reflection</a:t>
            </a:r>
          </a:p>
          <a:p>
            <a:pPr marL="0" marR="0" lvl="0" indent="0" algn="l" defTabSz="914400" rtl="0" eaLnBrk="1" fontAlgn="base" latinLnBrk="0" hangingPunct="1">
              <a:lnSpc>
                <a:spcPct val="100000"/>
              </a:lnSpc>
              <a:spcBef>
                <a:spcPts val="0"/>
              </a:spcBef>
              <a:spcAft>
                <a:spcPct val="0"/>
              </a:spcAft>
              <a:buClrTx/>
              <a:buSzTx/>
              <a:buFontTx/>
              <a:buNone/>
              <a:tabLst/>
              <a:defRPr/>
            </a:pPr>
            <a:r>
              <a:rPr lang="en-US" sz="4400" b="1" kern="0" dirty="0">
                <a:solidFill>
                  <a:srgbClr val="DF3E04"/>
                </a:solidFill>
                <a:latin typeface="Ubuntu Light"/>
              </a:rPr>
              <a:t>How can we have more healthy meals?</a:t>
            </a:r>
            <a:endParaRPr kumimoji="0" lang="en-US" sz="4400" b="1" i="0" u="none" strike="noStrike" kern="0" cap="none" spc="0" normalizeH="0" baseline="0" noProof="0" dirty="0">
              <a:ln>
                <a:noFill/>
              </a:ln>
              <a:solidFill>
                <a:srgbClr val="DF3E04"/>
              </a:solidFill>
              <a:effectLst/>
              <a:uLnTx/>
              <a:uFillTx/>
              <a:latin typeface="Ubuntu Light"/>
              <a:sym typeface="Ubuntu" charset="0"/>
            </a:endParaRPr>
          </a:p>
        </p:txBody>
      </p:sp>
      <p:pic>
        <p:nvPicPr>
          <p:cNvPr id="6" name="Picture 5" descr="A plate of food with a fork and knife&#10;&#10;AI-generated content may be incorrect.">
            <a:extLst>
              <a:ext uri="{FF2B5EF4-FFF2-40B4-BE49-F238E27FC236}">
                <a16:creationId xmlns:a16="http://schemas.microsoft.com/office/drawing/2014/main" id="{7DC9BF8E-A66B-C863-6E72-20F000FDD598}"/>
              </a:ext>
            </a:extLst>
          </p:cNvPr>
          <p:cNvPicPr>
            <a:picLocks noChangeAspect="1"/>
          </p:cNvPicPr>
          <p:nvPr/>
        </p:nvPicPr>
        <p:blipFill>
          <a:blip r:embed="rId3"/>
          <a:stretch>
            <a:fillRect/>
          </a:stretch>
        </p:blipFill>
        <p:spPr>
          <a:xfrm rot="5400000">
            <a:off x="6648639" y="2116772"/>
            <a:ext cx="3079241" cy="4618861"/>
          </a:xfrm>
          <a:prstGeom prst="rect">
            <a:avLst/>
          </a:prstGeom>
        </p:spPr>
      </p:pic>
    </p:spTree>
    <p:extLst>
      <p:ext uri="{BB962C8B-B14F-4D97-AF65-F5344CB8AC3E}">
        <p14:creationId xmlns:p14="http://schemas.microsoft.com/office/powerpoint/2010/main" val="632068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1434B-F891-6139-A92B-DB8DA5596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30B39-1562-05DC-21B7-95D71E0DA771}"/>
              </a:ext>
            </a:extLst>
          </p:cNvPr>
          <p:cNvSpPr>
            <a:spLocks noGrp="1"/>
          </p:cNvSpPr>
          <p:nvPr>
            <p:ph type="title"/>
          </p:nvPr>
        </p:nvSpPr>
        <p:spPr>
          <a:xfrm>
            <a:off x="1969486" y="67873"/>
            <a:ext cx="7458638" cy="610215"/>
          </a:xfrm>
        </p:spPr>
        <p:txBody>
          <a:bodyPr>
            <a:normAutofit/>
          </a:bodyPr>
          <a:lstStyle/>
          <a:p>
            <a:pPr algn="ctr"/>
            <a:r>
              <a:rPr lang="en-US" sz="2800" b="1" dirty="0">
                <a:latin typeface="Ubuntu" panose="020B0504030602030204" pitchFamily="34" charset="0"/>
              </a:rPr>
              <a:t>Healthy Eating Quick Tips</a:t>
            </a:r>
          </a:p>
        </p:txBody>
      </p:sp>
      <p:sp>
        <p:nvSpPr>
          <p:cNvPr id="6" name="TextBox 5">
            <a:extLst>
              <a:ext uri="{FF2B5EF4-FFF2-40B4-BE49-F238E27FC236}">
                <a16:creationId xmlns:a16="http://schemas.microsoft.com/office/drawing/2014/main" id="{2C878C86-107A-ED72-BB87-9C26DBFD843F}"/>
              </a:ext>
            </a:extLst>
          </p:cNvPr>
          <p:cNvSpPr txBox="1"/>
          <p:nvPr/>
        </p:nvSpPr>
        <p:spPr>
          <a:xfrm>
            <a:off x="1727214" y="5458974"/>
            <a:ext cx="3348896" cy="607859"/>
          </a:xfrm>
          <a:prstGeom prst="rect">
            <a:avLst/>
          </a:prstGeom>
          <a:solidFill>
            <a:schemeClr val="bg1">
              <a:lumMod val="75000"/>
            </a:schemeClr>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engage the whole family in meal preparation and cooking</a:t>
            </a:r>
          </a:p>
        </p:txBody>
      </p:sp>
      <p:sp>
        <p:nvSpPr>
          <p:cNvPr id="9" name="TextBox 8">
            <a:extLst>
              <a:ext uri="{FF2B5EF4-FFF2-40B4-BE49-F238E27FC236}">
                <a16:creationId xmlns:a16="http://schemas.microsoft.com/office/drawing/2014/main" id="{3A19B5AA-1554-34E3-5553-6151D4FB9632}"/>
              </a:ext>
            </a:extLst>
          </p:cNvPr>
          <p:cNvSpPr txBox="1"/>
          <p:nvPr/>
        </p:nvSpPr>
        <p:spPr>
          <a:xfrm>
            <a:off x="1727212" y="5053083"/>
            <a:ext cx="3348897" cy="369332"/>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Cooking together</a:t>
            </a:r>
          </a:p>
        </p:txBody>
      </p:sp>
      <p:sp>
        <p:nvSpPr>
          <p:cNvPr id="11" name="TextBox 10">
            <a:extLst>
              <a:ext uri="{FF2B5EF4-FFF2-40B4-BE49-F238E27FC236}">
                <a16:creationId xmlns:a16="http://schemas.microsoft.com/office/drawing/2014/main" id="{BE1C2A23-F096-CF19-A1A5-97937D50F72C}"/>
              </a:ext>
            </a:extLst>
          </p:cNvPr>
          <p:cNvSpPr txBox="1"/>
          <p:nvPr/>
        </p:nvSpPr>
        <p:spPr>
          <a:xfrm>
            <a:off x="6676104" y="1419337"/>
            <a:ext cx="3348896" cy="878702"/>
          </a:xfrm>
          <a:prstGeom prst="rect">
            <a:avLst/>
          </a:prstGeom>
          <a:solidFill>
            <a:schemeClr val="accent6">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some foods have more benefits than other foods find the balance that works for you</a:t>
            </a:r>
          </a:p>
        </p:txBody>
      </p:sp>
      <p:sp>
        <p:nvSpPr>
          <p:cNvPr id="12" name="TextBox 11">
            <a:extLst>
              <a:ext uri="{FF2B5EF4-FFF2-40B4-BE49-F238E27FC236}">
                <a16:creationId xmlns:a16="http://schemas.microsoft.com/office/drawing/2014/main" id="{30BF00EB-210D-5964-4883-020CD604FB50}"/>
              </a:ext>
            </a:extLst>
          </p:cNvPr>
          <p:cNvSpPr txBox="1"/>
          <p:nvPr/>
        </p:nvSpPr>
        <p:spPr>
          <a:xfrm>
            <a:off x="6672819" y="2950992"/>
            <a:ext cx="3348896" cy="607859"/>
          </a:xfrm>
          <a:prstGeom prst="rect">
            <a:avLst/>
          </a:prstGeom>
          <a:solidFill>
            <a:schemeClr val="accent1">
              <a:lumMod val="40000"/>
              <a:lumOff val="60000"/>
            </a:schemeClr>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eating healthy doesn’t have cost money</a:t>
            </a:r>
          </a:p>
        </p:txBody>
      </p:sp>
      <p:sp>
        <p:nvSpPr>
          <p:cNvPr id="13" name="TextBox 12">
            <a:extLst>
              <a:ext uri="{FF2B5EF4-FFF2-40B4-BE49-F238E27FC236}">
                <a16:creationId xmlns:a16="http://schemas.microsoft.com/office/drawing/2014/main" id="{1901285B-B38A-CF08-1F36-3795537C4A0E}"/>
              </a:ext>
            </a:extLst>
          </p:cNvPr>
          <p:cNvSpPr txBox="1"/>
          <p:nvPr/>
        </p:nvSpPr>
        <p:spPr>
          <a:xfrm>
            <a:off x="6672818" y="4246676"/>
            <a:ext cx="3348896" cy="607859"/>
          </a:xfrm>
          <a:prstGeom prst="rect">
            <a:avLst/>
          </a:prstGeom>
          <a:solidFill>
            <a:schemeClr val="accent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model health eating for others in the family </a:t>
            </a:r>
          </a:p>
        </p:txBody>
      </p:sp>
      <p:sp>
        <p:nvSpPr>
          <p:cNvPr id="14" name="TextBox 13">
            <a:extLst>
              <a:ext uri="{FF2B5EF4-FFF2-40B4-BE49-F238E27FC236}">
                <a16:creationId xmlns:a16="http://schemas.microsoft.com/office/drawing/2014/main" id="{B0E0FFD9-E460-F722-37C2-402CE198721F}"/>
              </a:ext>
            </a:extLst>
          </p:cNvPr>
          <p:cNvSpPr txBox="1"/>
          <p:nvPr/>
        </p:nvSpPr>
        <p:spPr>
          <a:xfrm>
            <a:off x="6672818" y="3849572"/>
            <a:ext cx="3348896"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Show &amp; tell</a:t>
            </a:r>
          </a:p>
        </p:txBody>
      </p:sp>
      <p:sp>
        <p:nvSpPr>
          <p:cNvPr id="15" name="TextBox 14">
            <a:extLst>
              <a:ext uri="{FF2B5EF4-FFF2-40B4-BE49-F238E27FC236}">
                <a16:creationId xmlns:a16="http://schemas.microsoft.com/office/drawing/2014/main" id="{6B9CCCF4-7F8D-9ABB-DC44-C9B05B648D14}"/>
              </a:ext>
            </a:extLst>
          </p:cNvPr>
          <p:cNvSpPr txBox="1"/>
          <p:nvPr/>
        </p:nvSpPr>
        <p:spPr>
          <a:xfrm>
            <a:off x="6672818" y="2551276"/>
            <a:ext cx="3348896" cy="369332"/>
          </a:xfrm>
          <a:prstGeom prst="rect">
            <a:avLst/>
          </a:prstGeom>
          <a:solidFill>
            <a:schemeClr val="accent1">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Healthy can be affordable</a:t>
            </a:r>
          </a:p>
        </p:txBody>
      </p:sp>
      <p:sp>
        <p:nvSpPr>
          <p:cNvPr id="16" name="TextBox 15">
            <a:extLst>
              <a:ext uri="{FF2B5EF4-FFF2-40B4-BE49-F238E27FC236}">
                <a16:creationId xmlns:a16="http://schemas.microsoft.com/office/drawing/2014/main" id="{A2C7DD1B-2BBE-E7A6-78CA-359D580D2FAF}"/>
              </a:ext>
            </a:extLst>
          </p:cNvPr>
          <p:cNvSpPr txBox="1"/>
          <p:nvPr/>
        </p:nvSpPr>
        <p:spPr>
          <a:xfrm>
            <a:off x="6676103" y="1022046"/>
            <a:ext cx="3348896" cy="369332"/>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Balance is key</a:t>
            </a:r>
          </a:p>
        </p:txBody>
      </p:sp>
      <p:sp>
        <p:nvSpPr>
          <p:cNvPr id="17" name="Text Box 5">
            <a:extLst>
              <a:ext uri="{FF2B5EF4-FFF2-40B4-BE49-F238E27FC236}">
                <a16:creationId xmlns:a16="http://schemas.microsoft.com/office/drawing/2014/main" id="{89F92230-8B5E-2108-FF2A-566B4C81BA20}"/>
              </a:ext>
            </a:extLst>
          </p:cNvPr>
          <p:cNvSpPr txBox="1">
            <a:spLocks/>
          </p:cNvSpPr>
          <p:nvPr/>
        </p:nvSpPr>
        <p:spPr>
          <a:xfrm>
            <a:off x="6671491" y="5490133"/>
            <a:ext cx="3372623" cy="337015"/>
          </a:xfrm>
          <a:prstGeom prst="rect">
            <a:avLst/>
          </a:prstGeom>
          <a:solidFill>
            <a:srgbClr val="00ADEF"/>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tab pos="406400" algn="l"/>
              </a:tabLst>
              <a:defRPr/>
            </a:pPr>
            <a:r>
              <a:rPr kumimoji="0" lang="en-US" sz="1600" b="0" i="0" u="none" strike="noStrike" kern="1200" cap="none" spc="-10" normalizeH="0" baseline="0" noProof="0" dirty="0">
                <a:ln>
                  <a:noFill/>
                </a:ln>
                <a:solidFill>
                  <a:srgbClr val="000000"/>
                </a:solidFill>
                <a:effectLst/>
                <a:uLnTx/>
                <a:uFillTx/>
                <a:latin typeface="Ubuntu Light" panose="020B0304030602030204" pitchFamily="34" charset="0"/>
                <a:ea typeface="MS Mincho" panose="02020609040205080304" pitchFamily="49" charset="-128"/>
                <a:cs typeface="Times New Roman" panose="02020603050405020304" pitchFamily="18" charset="0"/>
              </a:rPr>
              <a:t>Drink 5 bottles of water every day</a:t>
            </a:r>
            <a:endParaRPr kumimoji="0" lang="en-US" sz="16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8" name="Text Box 3">
            <a:extLst>
              <a:ext uri="{FF2B5EF4-FFF2-40B4-BE49-F238E27FC236}">
                <a16:creationId xmlns:a16="http://schemas.microsoft.com/office/drawing/2014/main" id="{5B8582B5-25D8-4C45-E050-AA0C569B8D4E}"/>
              </a:ext>
            </a:extLst>
          </p:cNvPr>
          <p:cNvSpPr txBox="1">
            <a:spLocks/>
          </p:cNvSpPr>
          <p:nvPr/>
        </p:nvSpPr>
        <p:spPr>
          <a:xfrm>
            <a:off x="6672818" y="5077958"/>
            <a:ext cx="3348895" cy="319581"/>
          </a:xfrm>
          <a:prstGeom prst="rect">
            <a:avLst/>
          </a:prstGeom>
          <a:solidFill>
            <a:srgbClr val="00ADEF"/>
          </a:solidFill>
        </p:spPr>
        <p:txBody>
          <a:bodyPr wrap="square">
            <a:noAutofit/>
          </a:bodyPr>
          <a:lstStyle/>
          <a:p>
            <a:pPr marL="0" marR="0" lvl="0" indent="0" algn="ctr" defTabSz="914400" rtl="0" eaLnBrk="1" fontAlgn="auto" latinLnBrk="0" hangingPunct="1">
              <a:lnSpc>
                <a:spcPts val="1600"/>
              </a:lnSpc>
              <a:spcBef>
                <a:spcPts val="0"/>
              </a:spcBef>
              <a:spcAft>
                <a:spcPts val="800"/>
              </a:spcAft>
              <a:buClrTx/>
              <a:buSzTx/>
              <a:buFontTx/>
              <a:buNone/>
              <a:tabLst>
                <a:tab pos="406400" algn="l"/>
              </a:tabLst>
              <a:defRPr/>
            </a:pPr>
            <a:r>
              <a:rPr kumimoji="0" lang="en-US" sz="1800" b="1" i="0" u="none" strike="noStrike" kern="1200" cap="none" spc="-10" normalizeH="0" baseline="0" noProof="0" dirty="0">
                <a:ln>
                  <a:noFill/>
                </a:ln>
                <a:solidFill>
                  <a:srgbClr val="000000"/>
                </a:solidFill>
                <a:effectLst/>
                <a:uLnTx/>
                <a:uFillTx/>
                <a:latin typeface="Ubuntu Light" panose="020B0304030602030204" pitchFamily="34" charset="0"/>
                <a:ea typeface="MS Mincho" panose="02020609040205080304" pitchFamily="49" charset="-128"/>
                <a:cs typeface="Times New Roman" panose="02020603050405020304" pitchFamily="18" charset="0"/>
              </a:rPr>
              <a:t>Hydration</a:t>
            </a:r>
            <a:endParaRPr kumimoji="0" lang="en-US" sz="1600" b="0" i="0" u="none" strike="noStrike" kern="900" cap="none" spc="-10" normalizeH="0" baseline="0" noProof="0" dirty="0">
              <a:ln>
                <a:noFill/>
              </a:ln>
              <a:solidFill>
                <a:prstClr val="black"/>
              </a:solidFill>
              <a:effectLst/>
              <a:uLnTx/>
              <a:uFillTx/>
              <a:latin typeface="Ubuntu Light" panose="020B0304030602030204" pitchFamily="34" charset="0"/>
              <a:ea typeface="MS Mincho" panose="02020609040205080304" pitchFamily="49" charset="-128"/>
              <a:cs typeface="Times New Roman" panose="02020603050405020304" pitchFamily="18" charset="0"/>
            </a:endParaRPr>
          </a:p>
        </p:txBody>
      </p:sp>
      <p:sp>
        <p:nvSpPr>
          <p:cNvPr id="21" name="TextBox 20">
            <a:extLst>
              <a:ext uri="{FF2B5EF4-FFF2-40B4-BE49-F238E27FC236}">
                <a16:creationId xmlns:a16="http://schemas.microsoft.com/office/drawing/2014/main" id="{87F81ED0-F2FB-227E-D2F6-CA46FA581CE3}"/>
              </a:ext>
            </a:extLst>
          </p:cNvPr>
          <p:cNvSpPr txBox="1"/>
          <p:nvPr/>
        </p:nvSpPr>
        <p:spPr>
          <a:xfrm>
            <a:off x="1727213" y="1425424"/>
            <a:ext cx="3348896" cy="584775"/>
          </a:xfrm>
          <a:prstGeom prst="rect">
            <a:avLst/>
          </a:prstGeom>
          <a:solidFill>
            <a:schemeClr val="accent1">
              <a:lumMod val="20000"/>
              <a:lumOff val="8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eat a variety of fruits, vegetables, and lean proteins</a:t>
            </a:r>
          </a:p>
        </p:txBody>
      </p:sp>
      <p:sp>
        <p:nvSpPr>
          <p:cNvPr id="22" name="TextBox 21">
            <a:extLst>
              <a:ext uri="{FF2B5EF4-FFF2-40B4-BE49-F238E27FC236}">
                <a16:creationId xmlns:a16="http://schemas.microsoft.com/office/drawing/2014/main" id="{9AFB75A2-11F2-F678-0BAC-1C298B0B900A}"/>
              </a:ext>
            </a:extLst>
          </p:cNvPr>
          <p:cNvSpPr txBox="1"/>
          <p:nvPr/>
        </p:nvSpPr>
        <p:spPr>
          <a:xfrm>
            <a:off x="1727216" y="2693938"/>
            <a:ext cx="3348896" cy="607859"/>
          </a:xfrm>
          <a:prstGeom prst="rect">
            <a:avLst/>
          </a:prstGeom>
          <a:solidFill>
            <a:schemeClr val="accent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eat half whole grains and half refined grains</a:t>
            </a:r>
          </a:p>
        </p:txBody>
      </p:sp>
      <p:sp>
        <p:nvSpPr>
          <p:cNvPr id="23" name="TextBox 22">
            <a:extLst>
              <a:ext uri="{FF2B5EF4-FFF2-40B4-BE49-F238E27FC236}">
                <a16:creationId xmlns:a16="http://schemas.microsoft.com/office/drawing/2014/main" id="{E5F270CA-3EAC-3001-85D6-7065D3435FC3}"/>
              </a:ext>
            </a:extLst>
          </p:cNvPr>
          <p:cNvSpPr txBox="1"/>
          <p:nvPr/>
        </p:nvSpPr>
        <p:spPr>
          <a:xfrm>
            <a:off x="1727213" y="4112271"/>
            <a:ext cx="3348896" cy="584775"/>
          </a:xfrm>
          <a:prstGeom prst="rect">
            <a:avLst/>
          </a:prstGeom>
          <a:solidFill>
            <a:schemeClr val="accent6">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have more fruits and vegetables throughout the day</a:t>
            </a:r>
          </a:p>
        </p:txBody>
      </p:sp>
      <p:sp>
        <p:nvSpPr>
          <p:cNvPr id="24" name="TextBox 23">
            <a:extLst>
              <a:ext uri="{FF2B5EF4-FFF2-40B4-BE49-F238E27FC236}">
                <a16:creationId xmlns:a16="http://schemas.microsoft.com/office/drawing/2014/main" id="{D41D83A2-116F-DD11-A06F-86F3722A30FD}"/>
              </a:ext>
            </a:extLst>
          </p:cNvPr>
          <p:cNvSpPr txBox="1"/>
          <p:nvPr/>
        </p:nvSpPr>
        <p:spPr>
          <a:xfrm>
            <a:off x="1727213" y="1024512"/>
            <a:ext cx="3348898" cy="369332"/>
          </a:xfrm>
          <a:prstGeom prst="rect">
            <a:avLst/>
          </a:prstGeom>
          <a:solidFill>
            <a:schemeClr val="accent1">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Variety is key </a:t>
            </a:r>
          </a:p>
        </p:txBody>
      </p:sp>
      <p:sp>
        <p:nvSpPr>
          <p:cNvPr id="25" name="TextBox 24">
            <a:extLst>
              <a:ext uri="{FF2B5EF4-FFF2-40B4-BE49-F238E27FC236}">
                <a16:creationId xmlns:a16="http://schemas.microsoft.com/office/drawing/2014/main" id="{D7DCF674-026F-A2E2-BB09-3D56C77F1C98}"/>
              </a:ext>
            </a:extLst>
          </p:cNvPr>
          <p:cNvSpPr txBox="1"/>
          <p:nvPr/>
        </p:nvSpPr>
        <p:spPr>
          <a:xfrm>
            <a:off x="1727212" y="2295817"/>
            <a:ext cx="3348898"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Half &amp; Half</a:t>
            </a:r>
          </a:p>
        </p:txBody>
      </p:sp>
      <p:sp>
        <p:nvSpPr>
          <p:cNvPr id="26" name="TextBox 25">
            <a:extLst>
              <a:ext uri="{FF2B5EF4-FFF2-40B4-BE49-F238E27FC236}">
                <a16:creationId xmlns:a16="http://schemas.microsoft.com/office/drawing/2014/main" id="{7EE7273D-F254-21B5-E6CE-4310A5F43E63}"/>
              </a:ext>
            </a:extLst>
          </p:cNvPr>
          <p:cNvSpPr txBox="1"/>
          <p:nvPr/>
        </p:nvSpPr>
        <p:spPr>
          <a:xfrm>
            <a:off x="1727213" y="3714020"/>
            <a:ext cx="3348896" cy="369332"/>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More fruits &amp; vegetables</a:t>
            </a:r>
          </a:p>
        </p:txBody>
      </p:sp>
      <p:pic>
        <p:nvPicPr>
          <p:cNvPr id="3" name="Picture 2" descr="A clipboard with a paper and a circle&#10;&#10;AI-generated content may be incorrect.">
            <a:extLst>
              <a:ext uri="{FF2B5EF4-FFF2-40B4-BE49-F238E27FC236}">
                <a16:creationId xmlns:a16="http://schemas.microsoft.com/office/drawing/2014/main" id="{C053EBBC-D2E0-E28B-14A1-DFEC1DE24717}"/>
              </a:ext>
            </a:extLst>
          </p:cNvPr>
          <p:cNvPicPr>
            <a:picLocks noChangeAspect="1"/>
          </p:cNvPicPr>
          <p:nvPr/>
        </p:nvPicPr>
        <p:blipFill>
          <a:blip r:embed="rId3"/>
          <a:stretch>
            <a:fillRect/>
          </a:stretch>
        </p:blipFill>
        <p:spPr>
          <a:xfrm>
            <a:off x="707321" y="1024512"/>
            <a:ext cx="949361" cy="949361"/>
          </a:xfrm>
          <a:prstGeom prst="rect">
            <a:avLst/>
          </a:prstGeom>
        </p:spPr>
      </p:pic>
      <p:pic>
        <p:nvPicPr>
          <p:cNvPr id="4" name="Picture 3" descr="A picture containing black, darkness&#10;&#10;Description automatically generated">
            <a:extLst>
              <a:ext uri="{FF2B5EF4-FFF2-40B4-BE49-F238E27FC236}">
                <a16:creationId xmlns:a16="http://schemas.microsoft.com/office/drawing/2014/main" id="{7A6093AC-5C05-03E2-FC90-63F7A57A51F4}"/>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8106" r="7741" b="14973"/>
          <a:stretch/>
        </p:blipFill>
        <p:spPr>
          <a:xfrm>
            <a:off x="806943" y="2480483"/>
            <a:ext cx="750115" cy="757908"/>
          </a:xfrm>
          <a:prstGeom prst="rect">
            <a:avLst/>
          </a:prstGeom>
        </p:spPr>
      </p:pic>
      <p:pic>
        <p:nvPicPr>
          <p:cNvPr id="5" name="Picture 4" descr="A pear with a leaf&#10;&#10;Description automatically generated">
            <a:extLst>
              <a:ext uri="{FF2B5EF4-FFF2-40B4-BE49-F238E27FC236}">
                <a16:creationId xmlns:a16="http://schemas.microsoft.com/office/drawing/2014/main" id="{23CC5F84-0D71-A31E-52AC-CF670F1C9758}"/>
              </a:ext>
            </a:extLst>
          </p:cNvPr>
          <p:cNvPicPr>
            <a:picLocks noChangeAspect="1"/>
          </p:cNvPicPr>
          <p:nvPr/>
        </p:nvPicPr>
        <p:blipFill>
          <a:blip r:embed="rId5"/>
          <a:stretch>
            <a:fillRect/>
          </a:stretch>
        </p:blipFill>
        <p:spPr>
          <a:xfrm>
            <a:off x="509449" y="3586676"/>
            <a:ext cx="594988" cy="1051189"/>
          </a:xfrm>
          <a:prstGeom prst="rect">
            <a:avLst/>
          </a:prstGeom>
        </p:spPr>
      </p:pic>
      <p:pic>
        <p:nvPicPr>
          <p:cNvPr id="7" name="Picture 6" descr="A logo of a carrot&#10;&#10;Description automatically generated">
            <a:extLst>
              <a:ext uri="{FF2B5EF4-FFF2-40B4-BE49-F238E27FC236}">
                <a16:creationId xmlns:a16="http://schemas.microsoft.com/office/drawing/2014/main" id="{7FB85BBB-4B57-8EF7-A76A-3E556943A148}"/>
              </a:ext>
            </a:extLst>
          </p:cNvPr>
          <p:cNvPicPr>
            <a:picLocks noChangeAspect="1"/>
          </p:cNvPicPr>
          <p:nvPr/>
        </p:nvPicPr>
        <p:blipFill>
          <a:blip r:embed="rId6"/>
          <a:stretch>
            <a:fillRect/>
          </a:stretch>
        </p:blipFill>
        <p:spPr>
          <a:xfrm>
            <a:off x="1104437" y="3668434"/>
            <a:ext cx="615011" cy="1051189"/>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D05DB917-01C6-500D-648E-2BFD49A3DFDC}"/>
              </a:ext>
            </a:extLst>
          </p:cNvPr>
          <p:cNvPicPr>
            <a:picLocks noChangeAspect="1"/>
          </p:cNvPicPr>
          <p:nvPr/>
        </p:nvPicPr>
        <p:blipFill>
          <a:blip r:embed="rId7"/>
          <a:stretch>
            <a:fillRect/>
          </a:stretch>
        </p:blipFill>
        <p:spPr>
          <a:xfrm>
            <a:off x="659090" y="5013627"/>
            <a:ext cx="890693" cy="890693"/>
          </a:xfrm>
          <a:prstGeom prst="rect">
            <a:avLst/>
          </a:prstGeom>
        </p:spPr>
      </p:pic>
      <p:pic>
        <p:nvPicPr>
          <p:cNvPr id="10" name="Picture 9" descr="A picture containing black, darkness&#10;&#10;Description automatically generated">
            <a:extLst>
              <a:ext uri="{FF2B5EF4-FFF2-40B4-BE49-F238E27FC236}">
                <a16:creationId xmlns:a16="http://schemas.microsoft.com/office/drawing/2014/main" id="{39B9E986-D01E-6B0C-B603-88BD41E17CC1}"/>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4332" r="5315" b="13504"/>
          <a:stretch/>
        </p:blipFill>
        <p:spPr>
          <a:xfrm>
            <a:off x="5873689" y="1158338"/>
            <a:ext cx="712114" cy="681708"/>
          </a:xfrm>
          <a:prstGeom prst="rect">
            <a:avLst/>
          </a:prstGeom>
        </p:spPr>
      </p:pic>
      <p:pic>
        <p:nvPicPr>
          <p:cNvPr id="19" name="Picture 18" descr="A picture containing black, darkness&#10;&#10;Description automatically generated">
            <a:extLst>
              <a:ext uri="{FF2B5EF4-FFF2-40B4-BE49-F238E27FC236}">
                <a16:creationId xmlns:a16="http://schemas.microsoft.com/office/drawing/2014/main" id="{FD0EA4A3-6D10-9F16-BCC8-8DF9695FE60B}"/>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19729" t="3428" r="19775" b="15789"/>
          <a:stretch/>
        </p:blipFill>
        <p:spPr>
          <a:xfrm>
            <a:off x="5873689" y="2593078"/>
            <a:ext cx="712113" cy="950906"/>
          </a:xfrm>
          <a:prstGeom prst="rect">
            <a:avLst/>
          </a:prstGeom>
        </p:spPr>
      </p:pic>
      <p:pic>
        <p:nvPicPr>
          <p:cNvPr id="20" name="Picture 19" descr="A picture containing black, darkness&#10;&#10;Description automatically generated">
            <a:extLst>
              <a:ext uri="{FF2B5EF4-FFF2-40B4-BE49-F238E27FC236}">
                <a16:creationId xmlns:a16="http://schemas.microsoft.com/office/drawing/2014/main" id="{9A90CBB8-4E52-87AB-AA1A-29AC6FC38966}"/>
              </a:ext>
            </a:extLst>
          </p:cNvPr>
          <p:cNvPicPr>
            <a:picLocks noChangeAspect="1"/>
          </p:cNvPicPr>
          <p:nvPr/>
        </p:nvPicPr>
        <p:blipFill rotWithShape="1">
          <a:blip r:embed="rId10">
            <a:duotone>
              <a:schemeClr val="accent2">
                <a:shade val="45000"/>
                <a:satMod val="135000"/>
              </a:schemeClr>
              <a:prstClr val="white"/>
            </a:duotone>
            <a:extLst>
              <a:ext uri="{28A0092B-C50C-407E-A947-70E740481C1C}">
                <a14:useLocalDpi xmlns:a14="http://schemas.microsoft.com/office/drawing/2010/main" val="0"/>
              </a:ext>
            </a:extLst>
          </a:blip>
          <a:srcRect l="8776" t="4286" r="9186" b="19863"/>
          <a:stretch/>
        </p:blipFill>
        <p:spPr>
          <a:xfrm>
            <a:off x="5691101" y="3992844"/>
            <a:ext cx="890796" cy="823628"/>
          </a:xfrm>
          <a:prstGeom prst="rect">
            <a:avLst/>
          </a:prstGeom>
        </p:spPr>
      </p:pic>
      <p:pic>
        <p:nvPicPr>
          <p:cNvPr id="27" name="Picture 26" descr="A bottle and a glass of water&#10;&#10;Description automatically generated">
            <a:extLst>
              <a:ext uri="{FF2B5EF4-FFF2-40B4-BE49-F238E27FC236}">
                <a16:creationId xmlns:a16="http://schemas.microsoft.com/office/drawing/2014/main" id="{609251AE-1C39-4924-953B-0F187CE2BBCC}"/>
              </a:ext>
            </a:extLst>
          </p:cNvPr>
          <p:cNvPicPr>
            <a:picLocks noChangeAspect="1"/>
          </p:cNvPicPr>
          <p:nvPr/>
        </p:nvPicPr>
        <p:blipFill>
          <a:blip r:embed="rId11"/>
          <a:stretch>
            <a:fillRect/>
          </a:stretch>
        </p:blipFill>
        <p:spPr>
          <a:xfrm>
            <a:off x="5942580" y="4981153"/>
            <a:ext cx="728910" cy="923167"/>
          </a:xfrm>
          <a:prstGeom prst="rect">
            <a:avLst/>
          </a:prstGeom>
        </p:spPr>
      </p:pic>
      <p:sp>
        <p:nvSpPr>
          <p:cNvPr id="31" name="TextBox 30">
            <a:extLst>
              <a:ext uri="{FF2B5EF4-FFF2-40B4-BE49-F238E27FC236}">
                <a16:creationId xmlns:a16="http://schemas.microsoft.com/office/drawing/2014/main" id="{19AC6F46-6A56-3069-39F4-74A53658AFD3}"/>
              </a:ext>
            </a:extLst>
          </p:cNvPr>
          <p:cNvSpPr txBox="1"/>
          <p:nvPr/>
        </p:nvSpPr>
        <p:spPr>
          <a:xfrm>
            <a:off x="190929" y="6398729"/>
            <a:ext cx="616482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24</a:t>
            </a:r>
          </a:p>
        </p:txBody>
      </p:sp>
    </p:spTree>
    <p:extLst>
      <p:ext uri="{BB962C8B-B14F-4D97-AF65-F5344CB8AC3E}">
        <p14:creationId xmlns:p14="http://schemas.microsoft.com/office/powerpoint/2010/main" val="741681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C6D6-1D16-8EB3-A2E0-8D3A27CE74E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932205-17AF-A262-2F41-DEA55994F513}"/>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buntu" panose="020B0504030602030204" pitchFamily="34" charset="0"/>
                <a:ea typeface="+mj-ea"/>
                <a:cs typeface="+mj-cs"/>
              </a:rPr>
              <a:t>Questions</a:t>
            </a:r>
          </a:p>
        </p:txBody>
      </p:sp>
      <p:pic>
        <p:nvPicPr>
          <p:cNvPr id="3" name="Content Placeholder 6" descr="A black background with a black square&#10;&#10;Description automatically generated">
            <a:extLst>
              <a:ext uri="{FF2B5EF4-FFF2-40B4-BE49-F238E27FC236}">
                <a16:creationId xmlns:a16="http://schemas.microsoft.com/office/drawing/2014/main" id="{68CB0C0D-C2C1-D14E-BCBF-28E2E5239401}"/>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0335" r="6550" b="15135"/>
          <a:stretch/>
        </p:blipFill>
        <p:spPr>
          <a:xfrm>
            <a:off x="3769014" y="1576438"/>
            <a:ext cx="5173482" cy="5281562"/>
          </a:xfrm>
        </p:spPr>
      </p:pic>
      <p:pic>
        <p:nvPicPr>
          <p:cNvPr id="4" name="Picture 3" descr="A red logo with text&#10;&#10;Description automatically generated">
            <a:extLst>
              <a:ext uri="{FF2B5EF4-FFF2-40B4-BE49-F238E27FC236}">
                <a16:creationId xmlns:a16="http://schemas.microsoft.com/office/drawing/2014/main" id="{6AC4CC08-32D9-77C9-CAAF-1328184D5440}"/>
              </a:ext>
            </a:extLst>
          </p:cNvPr>
          <p:cNvPicPr>
            <a:picLocks noChangeAspect="1"/>
          </p:cNvPicPr>
          <p:nvPr/>
        </p:nvPicPr>
        <p:blipFill>
          <a:blip r:embed="rId4"/>
          <a:stretch>
            <a:fillRect/>
          </a:stretch>
        </p:blipFill>
        <p:spPr>
          <a:xfrm>
            <a:off x="10522425" y="120717"/>
            <a:ext cx="1477474" cy="647232"/>
          </a:xfrm>
          <a:prstGeom prst="rect">
            <a:avLst/>
          </a:prstGeom>
        </p:spPr>
      </p:pic>
      <p:sp>
        <p:nvSpPr>
          <p:cNvPr id="6" name="TextBox 5">
            <a:extLst>
              <a:ext uri="{FF2B5EF4-FFF2-40B4-BE49-F238E27FC236}">
                <a16:creationId xmlns:a16="http://schemas.microsoft.com/office/drawing/2014/main" id="{B0FED03B-A8A5-D7C3-C482-097D855F23C7}"/>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25</a:t>
            </a:r>
          </a:p>
        </p:txBody>
      </p:sp>
    </p:spTree>
    <p:extLst>
      <p:ext uri="{BB962C8B-B14F-4D97-AF65-F5344CB8AC3E}">
        <p14:creationId xmlns:p14="http://schemas.microsoft.com/office/powerpoint/2010/main" val="2075333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7476-63D9-974D-F381-DEBA9D1437F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ECFE963-45AF-193F-A907-B33F60FE68D3}"/>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buntu" panose="020B0504030602030204" pitchFamily="34" charset="0"/>
                <a:ea typeface="+mj-ea"/>
                <a:cs typeface="+mj-cs"/>
              </a:rPr>
              <a:t>Thank you!</a:t>
            </a:r>
          </a:p>
        </p:txBody>
      </p:sp>
      <p:sp>
        <p:nvSpPr>
          <p:cNvPr id="6" name="Content Placeholder 2">
            <a:extLst>
              <a:ext uri="{FF2B5EF4-FFF2-40B4-BE49-F238E27FC236}">
                <a16:creationId xmlns:a16="http://schemas.microsoft.com/office/drawing/2014/main" id="{0D282D07-75AE-25B6-4F24-5B5F052513FD}"/>
              </a:ext>
            </a:extLst>
          </p:cNvPr>
          <p:cNvSpPr>
            <a:spLocks noGrp="1"/>
          </p:cNvSpPr>
          <p:nvPr>
            <p:ph sz="half" idx="4294967295"/>
          </p:nvPr>
        </p:nvSpPr>
        <p:spPr>
          <a:xfrm>
            <a:off x="1127201" y="1950885"/>
            <a:ext cx="3302000" cy="2239962"/>
          </a:xfrm>
        </p:spPr>
        <p:txBody>
          <a:bodyPr>
            <a:normAutofit/>
          </a:bodyPr>
          <a:lstStyle/>
          <a:p>
            <a:r>
              <a:rPr lang="en-US" sz="2000" b="1" dirty="0"/>
              <a:t>SO Program Team</a:t>
            </a:r>
          </a:p>
          <a:p>
            <a:r>
              <a:rPr lang="en-US" sz="2000" dirty="0"/>
              <a:t>Contact Us:</a:t>
            </a:r>
          </a:p>
          <a:p>
            <a:r>
              <a:rPr lang="en-US" sz="2000" dirty="0"/>
              <a:t>Name:</a:t>
            </a:r>
          </a:p>
          <a:p>
            <a:r>
              <a:rPr lang="en-US" sz="2000" dirty="0"/>
              <a:t>Tel:</a:t>
            </a:r>
          </a:p>
          <a:p>
            <a:r>
              <a:rPr lang="en-US" sz="2000" dirty="0"/>
              <a:t>Email:</a:t>
            </a:r>
          </a:p>
        </p:txBody>
      </p:sp>
      <p:sp>
        <p:nvSpPr>
          <p:cNvPr id="7" name="Content Placeholder 2">
            <a:extLst>
              <a:ext uri="{FF2B5EF4-FFF2-40B4-BE49-F238E27FC236}">
                <a16:creationId xmlns:a16="http://schemas.microsoft.com/office/drawing/2014/main" id="{F3744F4A-A3AB-7741-FE18-103F92DF92EB}"/>
              </a:ext>
            </a:extLst>
          </p:cNvPr>
          <p:cNvSpPr txBox="1">
            <a:spLocks/>
          </p:cNvSpPr>
          <p:nvPr/>
        </p:nvSpPr>
        <p:spPr bwMode="auto">
          <a:xfrm>
            <a:off x="6364547" y="195068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Community partner</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Contact Us:</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Name:</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Tel:</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Email:</a:t>
            </a:r>
          </a:p>
        </p:txBody>
      </p:sp>
      <p:sp>
        <p:nvSpPr>
          <p:cNvPr id="8" name="Content Placeholder 2">
            <a:extLst>
              <a:ext uri="{FF2B5EF4-FFF2-40B4-BE49-F238E27FC236}">
                <a16:creationId xmlns:a16="http://schemas.microsoft.com/office/drawing/2014/main" id="{3A3B47F2-78EF-2D77-218A-C03CF4361432}"/>
              </a:ext>
            </a:extLst>
          </p:cNvPr>
          <p:cNvSpPr txBox="1">
            <a:spLocks/>
          </p:cNvSpPr>
          <p:nvPr/>
        </p:nvSpPr>
        <p:spPr bwMode="auto">
          <a:xfrm>
            <a:off x="1127201" y="44986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Community partner</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Contact Us:</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Name:</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Tel:</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sym typeface="Ubuntu" charset="0"/>
              </a:rPr>
              <a:t>Email:</a:t>
            </a:r>
          </a:p>
        </p:txBody>
      </p:sp>
      <p:sp>
        <p:nvSpPr>
          <p:cNvPr id="9" name="Content Placeholder 2">
            <a:extLst>
              <a:ext uri="{FF2B5EF4-FFF2-40B4-BE49-F238E27FC236}">
                <a16:creationId xmlns:a16="http://schemas.microsoft.com/office/drawing/2014/main" id="{ECBDA043-B2B9-ED53-C3DC-AF59BA3D36BA}"/>
              </a:ext>
            </a:extLst>
          </p:cNvPr>
          <p:cNvSpPr txBox="1">
            <a:spLocks/>
          </p:cNvSpPr>
          <p:nvPr/>
        </p:nvSpPr>
        <p:spPr bwMode="auto">
          <a:xfrm>
            <a:off x="6364547" y="44605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1" i="0" u="none" strike="noStrike" kern="0" cap="none" spc="0" normalizeH="0" baseline="0" noProof="0">
                <a:ln>
                  <a:noFill/>
                </a:ln>
                <a:solidFill>
                  <a:prstClr val="black"/>
                </a:solidFill>
                <a:effectLst/>
                <a:uLnTx/>
                <a:uFillTx/>
                <a:latin typeface="Aptos" panose="02110004020202020204"/>
                <a:ea typeface="+mn-ea"/>
                <a:cs typeface="+mn-cs"/>
                <a:sym typeface="Ubuntu" charset="0"/>
              </a:rPr>
              <a:t>Community partner</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panose="02110004020202020204"/>
                <a:ea typeface="+mn-ea"/>
                <a:cs typeface="+mn-cs"/>
                <a:sym typeface="Ubuntu" charset="0"/>
              </a:rPr>
              <a:t>Contact Us:</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panose="02110004020202020204"/>
                <a:ea typeface="+mn-ea"/>
                <a:cs typeface="+mn-cs"/>
                <a:sym typeface="Ubuntu" charset="0"/>
              </a:rPr>
              <a:t>Name:</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panose="02110004020202020204"/>
                <a:ea typeface="+mn-ea"/>
                <a:cs typeface="+mn-cs"/>
                <a:sym typeface="Ubuntu" charset="0"/>
              </a:rPr>
              <a:t>Tel:</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panose="02110004020202020204"/>
                <a:ea typeface="+mn-ea"/>
                <a:cs typeface="+mn-cs"/>
                <a:sym typeface="Ubuntu" charset="0"/>
              </a:rPr>
              <a:t>Email:</a:t>
            </a:r>
          </a:p>
        </p:txBody>
      </p:sp>
      <p:pic>
        <p:nvPicPr>
          <p:cNvPr id="10" name="Picture 9" descr="A red logo with text&#10;&#10;Description automatically generated">
            <a:extLst>
              <a:ext uri="{FF2B5EF4-FFF2-40B4-BE49-F238E27FC236}">
                <a16:creationId xmlns:a16="http://schemas.microsoft.com/office/drawing/2014/main" id="{16EE5C3C-DEE1-9374-BFAB-CC8EB14AB1C5}"/>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2" name="TextBox 1">
            <a:extLst>
              <a:ext uri="{FF2B5EF4-FFF2-40B4-BE49-F238E27FC236}">
                <a16:creationId xmlns:a16="http://schemas.microsoft.com/office/drawing/2014/main" id="{076DDDC7-8DFB-CD54-D0C6-6CE4E2D2028A}"/>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26</a:t>
            </a:r>
          </a:p>
        </p:txBody>
      </p:sp>
    </p:spTree>
    <p:extLst>
      <p:ext uri="{BB962C8B-B14F-4D97-AF65-F5344CB8AC3E}">
        <p14:creationId xmlns:p14="http://schemas.microsoft.com/office/powerpoint/2010/main" val="393505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599FE-0C57-42E6-329E-5EC1518E8E1B}"/>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7" name="Content Placeholder 9">
            <a:extLst>
              <a:ext uri="{FF2B5EF4-FFF2-40B4-BE49-F238E27FC236}">
                <a16:creationId xmlns:a16="http://schemas.microsoft.com/office/drawing/2014/main" id="{43F1823F-B5D3-4079-103E-2D946AFA643B}"/>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rgbClr val="F7941D"/>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3918854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2"/>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3"/>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4"/>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5"/>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6"/>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7"/>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8"/>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9"/>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0"/>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1"/>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2"/>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3"/>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4"/>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5"/>
          <a:stretch>
            <a:fillRect/>
          </a:stretch>
        </p:blipFill>
        <p:spPr>
          <a:xfrm>
            <a:off x="4278222" y="280403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6"/>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7"/>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8"/>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19"/>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0"/>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1"/>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2"/>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3"/>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4"/>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5"/>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6"/>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7"/>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8"/>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29"/>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0"/>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1"/>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2"/>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3"/>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4"/>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5"/>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6"/>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7"/>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8"/>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39"/>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0"/>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1"/>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2"/>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3"/>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4"/>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5"/>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6"/>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7"/>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8"/>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49"/>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0"/>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1"/>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2"/>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3"/>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4"/>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5"/>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6"/>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7"/>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8"/>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59"/>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0"/>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1"/>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2"/>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3"/>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4"/>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5"/>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6"/>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7"/>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8"/>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69"/>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0"/>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1"/>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2"/>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3"/>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4"/>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167499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2577-C674-37AE-07E2-3C73C1BAEB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63F8629-334F-6895-8496-B2BEA714ED73}"/>
              </a:ext>
            </a:extLst>
          </p:cNvPr>
          <p:cNvSpPr txBox="1">
            <a:spLocks/>
          </p:cNvSpPr>
          <p:nvPr/>
        </p:nvSpPr>
        <p:spPr>
          <a:xfrm>
            <a:off x="190929" y="-15204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Family Health Forums:</a:t>
            </a:r>
          </a:p>
          <a:p>
            <a:r>
              <a:rPr lang="en-US" sz="3600" dirty="0">
                <a:solidFill>
                  <a:schemeClr val="bg1"/>
                </a:solidFill>
                <a:latin typeface="Ubuntu" panose="020B0504030602030204" pitchFamily="34" charset="0"/>
              </a:rPr>
              <a:t>Family Health and Well Being</a:t>
            </a:r>
            <a:endParaRPr lang="en-US" sz="5400" dirty="0">
              <a:solidFill>
                <a:schemeClr val="bg1"/>
              </a:solidFill>
              <a:latin typeface="Ubuntu" panose="020B0504030602030204" pitchFamily="34" charset="0"/>
            </a:endParaRPr>
          </a:p>
        </p:txBody>
      </p:sp>
      <p:sp>
        <p:nvSpPr>
          <p:cNvPr id="6" name="TextBox 5">
            <a:extLst>
              <a:ext uri="{FF2B5EF4-FFF2-40B4-BE49-F238E27FC236}">
                <a16:creationId xmlns:a16="http://schemas.microsoft.com/office/drawing/2014/main" id="{F2EC52EE-33DD-D17A-EB1D-C71A7A6C0F7B}"/>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3</a:t>
            </a:r>
          </a:p>
        </p:txBody>
      </p:sp>
      <p:sp>
        <p:nvSpPr>
          <p:cNvPr id="5" name="TextBox 4">
            <a:extLst>
              <a:ext uri="{FF2B5EF4-FFF2-40B4-BE49-F238E27FC236}">
                <a16:creationId xmlns:a16="http://schemas.microsoft.com/office/drawing/2014/main" id="{36F96907-9691-05B9-D680-53546F9F7BD8}"/>
              </a:ext>
            </a:extLst>
          </p:cNvPr>
          <p:cNvSpPr txBox="1"/>
          <p:nvPr/>
        </p:nvSpPr>
        <p:spPr>
          <a:xfrm>
            <a:off x="1297858" y="2216634"/>
            <a:ext cx="4080933" cy="1785104"/>
          </a:xfrm>
          <a:prstGeom prst="rect">
            <a:avLst/>
          </a:prstGeom>
          <a:noFill/>
        </p:spPr>
        <p:txBody>
          <a:bodyPr wrap="square">
            <a:spAutoFit/>
          </a:bodyPr>
          <a:lstStyle/>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FHFs focus on the whole family</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Build connection with other families</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Build connection with service providers</a:t>
            </a:r>
          </a:p>
        </p:txBody>
      </p:sp>
      <p:sp>
        <p:nvSpPr>
          <p:cNvPr id="9" name="TextBox 8">
            <a:extLst>
              <a:ext uri="{FF2B5EF4-FFF2-40B4-BE49-F238E27FC236}">
                <a16:creationId xmlns:a16="http://schemas.microsoft.com/office/drawing/2014/main" id="{7ADE93C2-6EAB-B078-28CD-1C2B03245AED}"/>
              </a:ext>
            </a:extLst>
          </p:cNvPr>
          <p:cNvSpPr txBox="1"/>
          <p:nvPr/>
        </p:nvSpPr>
        <p:spPr>
          <a:xfrm>
            <a:off x="1297858" y="4320598"/>
            <a:ext cx="4080934" cy="2092881"/>
          </a:xfrm>
          <a:prstGeom prst="rect">
            <a:avLst/>
          </a:prstGeom>
          <a:noFill/>
        </p:spPr>
        <p:txBody>
          <a:bodyPr wrap="square">
            <a:spAutoFit/>
          </a:bodyPr>
          <a:lstStyle/>
          <a:p>
            <a:pPr marL="182880" indent="0" defTabSz="914400">
              <a:lnSpc>
                <a:spcPct val="100000"/>
              </a:lnSpc>
              <a:spcBef>
                <a:spcPts val="600"/>
              </a:spcBef>
              <a:spcAft>
                <a:spcPts val="600"/>
              </a:spcAft>
            </a:pPr>
            <a:r>
              <a:rPr lang="en-US" sz="1800" b="1" kern="0" dirty="0">
                <a:latin typeface="Ubuntu" panose="020B0504030602030204" pitchFamily="34" charset="0"/>
              </a:rPr>
              <a:t>Our ways of working:</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Respect</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Active listening</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Judgement free zone</a:t>
            </a:r>
          </a:p>
          <a:p>
            <a:pPr marL="525780" indent="-342900" defTabSz="914400">
              <a:lnSpc>
                <a:spcPct val="100000"/>
              </a:lnSpc>
              <a:spcBef>
                <a:spcPts val="600"/>
              </a:spcBef>
              <a:spcAft>
                <a:spcPts val="600"/>
              </a:spcAft>
              <a:buFont typeface="Wingdings" panose="05000000000000000000" pitchFamily="2" charset="2"/>
              <a:buChar char="§"/>
            </a:pPr>
            <a:r>
              <a:rPr lang="en-US" sz="1800" kern="0" dirty="0">
                <a:latin typeface="Ubuntu" panose="020B0504030602030204" pitchFamily="34" charset="0"/>
              </a:rPr>
              <a:t>Confidentiality </a:t>
            </a:r>
          </a:p>
        </p:txBody>
      </p:sp>
      <p:pic>
        <p:nvPicPr>
          <p:cNvPr id="10" name="Content Placeholder 14">
            <a:extLst>
              <a:ext uri="{FF2B5EF4-FFF2-40B4-BE49-F238E27FC236}">
                <a16:creationId xmlns:a16="http://schemas.microsoft.com/office/drawing/2014/main" id="{B011A8AD-11F3-3033-2F28-F0B080499772}"/>
              </a:ext>
            </a:extLst>
          </p:cNvPr>
          <p:cNvPicPr>
            <a:picLocks noChangeAspect="1"/>
          </p:cNvPicPr>
          <p:nvPr/>
        </p:nvPicPr>
        <p:blipFill>
          <a:blip r:embed="rId3"/>
          <a:srcRect l="23533" r="23533"/>
          <a:stretch/>
        </p:blipFill>
        <p:spPr>
          <a:xfrm>
            <a:off x="6813210" y="1768921"/>
            <a:ext cx="3894970" cy="4904194"/>
          </a:xfrm>
          <a:prstGeom prst="rect">
            <a:avLst/>
          </a:prstGeom>
        </p:spPr>
      </p:pic>
    </p:spTree>
    <p:extLst>
      <p:ext uri="{BB962C8B-B14F-4D97-AF65-F5344CB8AC3E}">
        <p14:creationId xmlns:p14="http://schemas.microsoft.com/office/powerpoint/2010/main" val="100512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547E1B-DFA3-BA3A-E53C-A017CD7CEFB4}"/>
              </a:ext>
            </a:extLst>
          </p:cNvPr>
          <p:cNvSpPr txBox="1"/>
          <p:nvPr/>
        </p:nvSpPr>
        <p:spPr>
          <a:xfrm>
            <a:off x="142568" y="6367951"/>
            <a:ext cx="6105832" cy="338554"/>
          </a:xfrm>
          <a:prstGeom prst="rect">
            <a:avLst/>
          </a:prstGeom>
          <a:noFill/>
        </p:spPr>
        <p:txBody>
          <a:bodyPr wrap="square">
            <a:spAutoFit/>
          </a:bodyPr>
          <a:lstStyle/>
          <a:p>
            <a:r>
              <a:rPr lang="en-US" sz="1600" dirty="0">
                <a:solidFill>
                  <a:schemeClr val="bg1"/>
                </a:solidFill>
                <a:latin typeface="Ubuntu" panose="020B0504030602030204" pitchFamily="34" charset="0"/>
              </a:rPr>
              <a:t>4</a:t>
            </a:r>
          </a:p>
        </p:txBody>
      </p:sp>
      <p:sp>
        <p:nvSpPr>
          <p:cNvPr id="2" name="TextBox 1">
            <a:extLst>
              <a:ext uri="{FF2B5EF4-FFF2-40B4-BE49-F238E27FC236}">
                <a16:creationId xmlns:a16="http://schemas.microsoft.com/office/drawing/2014/main" id="{F46AB8B9-6112-14FB-4A80-73B3462E2FB9}"/>
              </a:ext>
            </a:extLst>
          </p:cNvPr>
          <p:cNvSpPr txBox="1"/>
          <p:nvPr/>
        </p:nvSpPr>
        <p:spPr>
          <a:xfrm>
            <a:off x="4315325" y="176724"/>
            <a:ext cx="6384759"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rgbClr val="E66A1F"/>
                </a:solidFill>
                <a:latin typeface="Ubuntu" panose="020B0504030602030204" pitchFamily="34" charset="0"/>
              </a:rPr>
              <a:t>Individuals with intellectual disability…</a:t>
            </a:r>
          </a:p>
        </p:txBody>
      </p:sp>
      <p:sp>
        <p:nvSpPr>
          <p:cNvPr id="3" name="Content Placeholder 3">
            <a:extLst>
              <a:ext uri="{FF2B5EF4-FFF2-40B4-BE49-F238E27FC236}">
                <a16:creationId xmlns:a16="http://schemas.microsoft.com/office/drawing/2014/main" id="{231AEAD5-093B-0E11-D1E9-8EE4305E321D}"/>
              </a:ext>
            </a:extLst>
          </p:cNvPr>
          <p:cNvSpPr txBox="1">
            <a:spLocks/>
          </p:cNvSpPr>
          <p:nvPr/>
        </p:nvSpPr>
        <p:spPr bwMode="auto">
          <a:xfrm>
            <a:off x="4315325" y="1822311"/>
            <a:ext cx="6384759" cy="4129310"/>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rgbClr val="E66A1F"/>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rgbClr val="E66A1F"/>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a:t>
            </a:r>
            <a:r>
              <a:rPr lang="en-US" sz="2400" kern="0" dirty="0">
                <a:solidFill>
                  <a:srgbClr val="92D050"/>
                </a:solidFill>
              </a:rPr>
              <a:t> </a:t>
            </a:r>
            <a:r>
              <a:rPr lang="en-US" sz="2400" b="1" kern="0" dirty="0">
                <a:solidFill>
                  <a:srgbClr val="E66A1F"/>
                </a:solidFill>
              </a:rPr>
              <a:t>preventable health conditions</a:t>
            </a:r>
            <a:r>
              <a:rPr lang="en-US" sz="2400" kern="0" dirty="0"/>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rgbClr val="E66A1F"/>
                </a:solidFill>
              </a:rPr>
              <a:t>higher rates </a:t>
            </a:r>
            <a:r>
              <a:rPr lang="en-US" sz="2400" kern="0" dirty="0"/>
              <a:t>of chronic health conditions like obesity, diabetes, asthma, and cardiovascular disease.</a:t>
            </a:r>
            <a:endParaRPr lang="en-US" sz="2400" dirty="0"/>
          </a:p>
        </p:txBody>
      </p:sp>
      <p:pic>
        <p:nvPicPr>
          <p:cNvPr id="9" name="Picture 8">
            <a:extLst>
              <a:ext uri="{FF2B5EF4-FFF2-40B4-BE49-F238E27FC236}">
                <a16:creationId xmlns:a16="http://schemas.microsoft.com/office/drawing/2014/main" id="{2E5968D4-87DA-18E0-4A92-BBC57E35F339}"/>
              </a:ext>
            </a:extLst>
          </p:cNvPr>
          <p:cNvPicPr>
            <a:picLocks noChangeAspect="1"/>
          </p:cNvPicPr>
          <p:nvPr/>
        </p:nvPicPr>
        <p:blipFill>
          <a:blip r:embed="rId3">
            <a:extLst>
              <a:ext uri="{28A0092B-C50C-407E-A947-70E740481C1C}">
                <a14:useLocalDpi xmlns:a14="http://schemas.microsoft.com/office/drawing/2010/main" val="0"/>
              </a:ext>
            </a:extLst>
          </a:blip>
          <a:srcRect l="33480" t="16639" r="17739"/>
          <a:stretch>
            <a:fillRect/>
          </a:stretch>
        </p:blipFill>
        <p:spPr>
          <a:xfrm>
            <a:off x="194685" y="823055"/>
            <a:ext cx="3992304" cy="5116713"/>
          </a:xfrm>
          <a:prstGeom prst="rect">
            <a:avLst/>
          </a:prstGeom>
        </p:spPr>
      </p:pic>
    </p:spTree>
    <p:extLst>
      <p:ext uri="{BB962C8B-B14F-4D97-AF65-F5344CB8AC3E}">
        <p14:creationId xmlns:p14="http://schemas.microsoft.com/office/powerpoint/2010/main" val="250169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1E73B-4000-0D6C-7903-A35D73B3B01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16E1499-DD28-0E7B-D07A-3A06ACC31DA0}"/>
              </a:ext>
            </a:extLst>
          </p:cNvPr>
          <p:cNvSpPr txBox="1">
            <a:spLocks/>
          </p:cNvSpPr>
          <p:nvPr/>
        </p:nvSpPr>
        <p:spPr>
          <a:xfrm>
            <a:off x="190929" y="-112712"/>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buntu" panose="020B0504030602030204" pitchFamily="34" charset="0"/>
                <a:ea typeface="+mj-ea"/>
                <a:cs typeface="+mj-cs"/>
              </a:rPr>
              <a:t>Overview of the Forum</a:t>
            </a:r>
          </a:p>
        </p:txBody>
      </p:sp>
      <p:sp>
        <p:nvSpPr>
          <p:cNvPr id="6" name="TextBox 5">
            <a:extLst>
              <a:ext uri="{FF2B5EF4-FFF2-40B4-BE49-F238E27FC236}">
                <a16:creationId xmlns:a16="http://schemas.microsoft.com/office/drawing/2014/main" id="{0574E5E6-1D1F-448B-C1A1-161342B3C664}"/>
              </a:ext>
            </a:extLst>
          </p:cNvPr>
          <p:cNvSpPr txBox="1"/>
          <p:nvPr/>
        </p:nvSpPr>
        <p:spPr>
          <a:xfrm>
            <a:off x="190929" y="6398729"/>
            <a:ext cx="61648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5</a:t>
            </a:r>
          </a:p>
        </p:txBody>
      </p:sp>
      <p:pic>
        <p:nvPicPr>
          <p:cNvPr id="2" name="object 5">
            <a:extLst>
              <a:ext uri="{FF2B5EF4-FFF2-40B4-BE49-F238E27FC236}">
                <a16:creationId xmlns:a16="http://schemas.microsoft.com/office/drawing/2014/main" id="{46A86ACC-2277-F201-EF96-89DE2F515F11}"/>
              </a:ext>
            </a:extLst>
          </p:cNvPr>
          <p:cNvPicPr>
            <a:picLocks/>
          </p:cNvPicPr>
          <p:nvPr/>
        </p:nvPicPr>
        <p:blipFill>
          <a:blip r:embed="rId3" cstate="print"/>
          <a:stretch>
            <a:fillRect/>
          </a:stretch>
        </p:blipFill>
        <p:spPr>
          <a:xfrm>
            <a:off x="6791908" y="1924333"/>
            <a:ext cx="4192191" cy="4142920"/>
          </a:xfrm>
          <a:prstGeom prst="rect">
            <a:avLst/>
          </a:prstGeom>
        </p:spPr>
      </p:pic>
      <p:sp>
        <p:nvSpPr>
          <p:cNvPr id="7" name="TextBox 6">
            <a:extLst>
              <a:ext uri="{FF2B5EF4-FFF2-40B4-BE49-F238E27FC236}">
                <a16:creationId xmlns:a16="http://schemas.microsoft.com/office/drawing/2014/main" id="{C974C2BD-1BAD-8084-D5B5-6FE7C424D6F0}"/>
              </a:ext>
            </a:extLst>
          </p:cNvPr>
          <p:cNvSpPr txBox="1"/>
          <p:nvPr/>
        </p:nvSpPr>
        <p:spPr>
          <a:xfrm>
            <a:off x="1285843" y="2272661"/>
            <a:ext cx="5506065" cy="3446264"/>
          </a:xfrm>
          <a:prstGeom prst="rect">
            <a:avLst/>
          </a:prstGeom>
          <a:noFill/>
        </p:spPr>
        <p:txBody>
          <a:bodyPr wrap="square">
            <a:spAutoFit/>
          </a:bodyPr>
          <a:lstStyle/>
          <a:p>
            <a:pPr marL="342900" marR="0" lvl="0" indent="-342900" algn="l" defTabSz="914400" rtl="0" eaLnBrk="1" fontAlgn="base" latinLnBrk="0" hangingPunct="1">
              <a:lnSpc>
                <a:spcPct val="115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panose="020B0504030602030204" pitchFamily="34" charset="0"/>
                <a:ea typeface="Arial" panose="020B0604020202020204" pitchFamily="34" charset="0"/>
                <a:cs typeface="+mn-cs"/>
                <a:sym typeface="Ubuntu" charset="0"/>
              </a:rPr>
              <a:t>Understanding what healthy eating means</a:t>
            </a:r>
          </a:p>
          <a:p>
            <a:pPr marL="342900" marR="0" lvl="0" indent="-342900" algn="l" defTabSz="914400" rtl="0" eaLnBrk="1" fontAlgn="base" latinLnBrk="0" hangingPunct="1">
              <a:lnSpc>
                <a:spcPct val="115000"/>
              </a:lnSpc>
              <a:spcBef>
                <a:spcPts val="0"/>
              </a:spcBef>
              <a:spcAft>
                <a:spcPts val="0"/>
              </a:spcAft>
              <a:buClrTx/>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Ubuntu" panose="020B0504030602030204" pitchFamily="34" charset="0"/>
              <a:ea typeface="Arial" panose="020B0604020202020204" pitchFamily="34" charset="0"/>
              <a:cs typeface="+mn-cs"/>
              <a:sym typeface="Ubuntu" charset="0"/>
            </a:endParaRPr>
          </a:p>
          <a:p>
            <a:pPr marL="342900" marR="0" lvl="0" indent="-342900" algn="l" defTabSz="914400" rtl="0" eaLnBrk="1" fontAlgn="base" latinLnBrk="0" hangingPunct="1">
              <a:lnSpc>
                <a:spcPct val="115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panose="020B0504030602030204" pitchFamily="34" charset="0"/>
                <a:ea typeface="Arial" panose="020B0604020202020204" pitchFamily="34" charset="0"/>
                <a:cs typeface="+mn-cs"/>
                <a:sym typeface="Ubuntu" charset="0"/>
              </a:rPr>
              <a:t>Strategies for healthier meals at home</a:t>
            </a:r>
          </a:p>
          <a:p>
            <a:pPr marL="342900" marR="0" lvl="0" indent="-342900" algn="l" defTabSz="914400" rtl="0" eaLnBrk="1" fontAlgn="base" latinLnBrk="0" hangingPunct="1">
              <a:lnSpc>
                <a:spcPct val="115000"/>
              </a:lnSpc>
              <a:spcBef>
                <a:spcPts val="0"/>
              </a:spcBef>
              <a:spcAft>
                <a:spcPts val="0"/>
              </a:spcAft>
              <a:buClrTx/>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Ubuntu" panose="020B0504030602030204" pitchFamily="34" charset="0"/>
              <a:ea typeface="Arial" panose="020B0604020202020204" pitchFamily="34" charset="0"/>
              <a:cs typeface="+mn-cs"/>
              <a:sym typeface="Ubuntu" charset="0"/>
            </a:endParaRPr>
          </a:p>
          <a:p>
            <a:pPr marL="342900" marR="0" lvl="0" indent="-342900" algn="l" defTabSz="914400" rtl="0" eaLnBrk="1" fontAlgn="base" latinLnBrk="0" hangingPunct="1">
              <a:lnSpc>
                <a:spcPct val="115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panose="020B0504030602030204" pitchFamily="34" charset="0"/>
                <a:ea typeface="Arial" panose="020B0604020202020204" pitchFamily="34" charset="0"/>
                <a:cs typeface="+mn-cs"/>
                <a:sym typeface="Ubuntu" charset="0"/>
              </a:rPr>
              <a:t>Action planning for greater access to healthy meals</a:t>
            </a:r>
          </a:p>
        </p:txBody>
      </p:sp>
    </p:spTree>
    <p:extLst>
      <p:ext uri="{BB962C8B-B14F-4D97-AF65-F5344CB8AC3E}">
        <p14:creationId xmlns:p14="http://schemas.microsoft.com/office/powerpoint/2010/main" val="242517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4B48-1E4A-982B-9345-A78CE6CBFE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3E4E87F-2EB8-D41A-4669-52EBD41BBAE2}"/>
              </a:ext>
            </a:extLst>
          </p:cNvPr>
          <p:cNvSpPr/>
          <p:nvPr/>
        </p:nvSpPr>
        <p:spPr bwMode="auto">
          <a:xfrm>
            <a:off x="8931937" y="6383121"/>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3</a:t>
            </a:r>
          </a:p>
        </p:txBody>
      </p:sp>
      <p:sp>
        <p:nvSpPr>
          <p:cNvPr id="7" name="TextBox 6">
            <a:extLst>
              <a:ext uri="{FF2B5EF4-FFF2-40B4-BE49-F238E27FC236}">
                <a16:creationId xmlns:a16="http://schemas.microsoft.com/office/drawing/2014/main" id="{B48F9A90-12F3-38E2-8F3A-85A0E5F16F38}"/>
              </a:ext>
            </a:extLst>
          </p:cNvPr>
          <p:cNvSpPr txBox="1"/>
          <p:nvPr/>
        </p:nvSpPr>
        <p:spPr>
          <a:xfrm>
            <a:off x="142568" y="6367951"/>
            <a:ext cx="6105832" cy="338554"/>
          </a:xfrm>
          <a:prstGeom prst="rect">
            <a:avLst/>
          </a:prstGeom>
          <a:noFill/>
        </p:spPr>
        <p:txBody>
          <a:bodyPr wrap="square">
            <a:spAutoFit/>
          </a:bodyPr>
          <a:lstStyle/>
          <a:p>
            <a:r>
              <a:rPr lang="en-US" sz="1600" dirty="0">
                <a:solidFill>
                  <a:schemeClr val="bg1"/>
                </a:solidFill>
                <a:latin typeface="Ubuntu" panose="020B0504030602030204" pitchFamily="34" charset="0"/>
              </a:rPr>
              <a:t>6</a:t>
            </a:r>
          </a:p>
        </p:txBody>
      </p:sp>
      <p:sp>
        <p:nvSpPr>
          <p:cNvPr id="10" name="TextBox 9">
            <a:extLst>
              <a:ext uri="{FF2B5EF4-FFF2-40B4-BE49-F238E27FC236}">
                <a16:creationId xmlns:a16="http://schemas.microsoft.com/office/drawing/2014/main" id="{3B486515-4BD8-7FF3-84D1-DAC629818739}"/>
              </a:ext>
            </a:extLst>
          </p:cNvPr>
          <p:cNvSpPr txBox="1"/>
          <p:nvPr/>
        </p:nvSpPr>
        <p:spPr>
          <a:xfrm>
            <a:off x="5823283" y="1698220"/>
            <a:ext cx="4281495" cy="4030655"/>
          </a:xfrm>
          <a:prstGeom prst="rect">
            <a:avLst/>
          </a:prstGeom>
          <a:noFill/>
        </p:spPr>
        <p:txBody>
          <a:bodyPr wrap="square">
            <a:spAutoFit/>
          </a:bodyPr>
          <a:lstStyle/>
          <a:p>
            <a:pPr marL="457200" marR="0" lvl="0" indent="-4572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What has worked well for you regarding healthy eating?</a:t>
            </a:r>
          </a:p>
          <a:p>
            <a:pPr marL="457200" marR="0" lvl="0" indent="-457200" algn="l" defTabSz="914400" rtl="0" eaLnBrk="1" fontAlgn="base" latinLnBrk="0" hangingPunct="1">
              <a:lnSpc>
                <a:spcPct val="110000"/>
              </a:lnSpc>
              <a:spcBef>
                <a:spcPts val="600"/>
              </a:spcBef>
              <a:spcAft>
                <a:spcPct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Ubuntu"/>
              <a:sym typeface="Ubuntu" charset="0"/>
            </a:endParaRPr>
          </a:p>
          <a:p>
            <a:pPr marL="457200" marR="0" lvl="0" indent="-4572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Ubuntu"/>
                <a:sym typeface="Ubuntu" charset="0"/>
              </a:rPr>
              <a:t>What are your challenges or areas of concern relating to healthy eating?</a:t>
            </a:r>
          </a:p>
        </p:txBody>
      </p:sp>
      <p:pic>
        <p:nvPicPr>
          <p:cNvPr id="11" name="Picture 10" descr="A light bulb in a thought bubble&#10;&#10;AI-generated content may be incorrect.">
            <a:extLst>
              <a:ext uri="{FF2B5EF4-FFF2-40B4-BE49-F238E27FC236}">
                <a16:creationId xmlns:a16="http://schemas.microsoft.com/office/drawing/2014/main" id="{B2EFC8B3-2F8F-E781-FF5D-3D0E404991E0}"/>
              </a:ext>
            </a:extLst>
          </p:cNvPr>
          <p:cNvPicPr>
            <a:picLocks noChangeAspect="1"/>
          </p:cNvPicPr>
          <p:nvPr/>
        </p:nvPicPr>
        <p:blipFill>
          <a:blip r:embed="rId3"/>
          <a:stretch>
            <a:fillRect/>
          </a:stretch>
        </p:blipFill>
        <p:spPr>
          <a:xfrm flipH="1">
            <a:off x="9442750" y="4876800"/>
            <a:ext cx="1247828" cy="1291516"/>
          </a:xfrm>
          <a:prstGeom prst="rect">
            <a:avLst/>
          </a:prstGeom>
        </p:spPr>
      </p:pic>
      <p:sp>
        <p:nvSpPr>
          <p:cNvPr id="2" name="Content Placeholder 3">
            <a:extLst>
              <a:ext uri="{FF2B5EF4-FFF2-40B4-BE49-F238E27FC236}">
                <a16:creationId xmlns:a16="http://schemas.microsoft.com/office/drawing/2014/main" id="{D1C2212D-D67F-3152-DA5C-C534CE9707AC}"/>
              </a:ext>
            </a:extLst>
          </p:cNvPr>
          <p:cNvSpPr txBox="1">
            <a:spLocks/>
          </p:cNvSpPr>
          <p:nvPr/>
        </p:nvSpPr>
        <p:spPr bwMode="auto">
          <a:xfrm>
            <a:off x="554839" y="420914"/>
            <a:ext cx="7195789" cy="84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Ubuntu Light"/>
                <a:sym typeface="Ubuntu" charset="0"/>
              </a:rPr>
              <a:t>Reflection</a:t>
            </a:r>
          </a:p>
          <a:p>
            <a:pPr marL="0" marR="0" lvl="0" indent="0" algn="l" defTabSz="914400" rtl="0" eaLnBrk="1" fontAlgn="base" latinLnBrk="0" hangingPunct="1">
              <a:lnSpc>
                <a:spcPct val="110000"/>
              </a:lnSpc>
              <a:spcBef>
                <a:spcPts val="850"/>
              </a:spcBef>
              <a:spcAft>
                <a:spcPct val="0"/>
              </a:spcAft>
              <a:buClrTx/>
              <a:buSzTx/>
              <a:buFontTx/>
              <a:buNone/>
              <a:tabLst/>
              <a:defRPr/>
            </a:pPr>
            <a:endParaRPr kumimoji="0" lang="en-US" sz="4400" b="0" i="0" u="none" strike="noStrike" kern="0" cap="none" spc="0" normalizeH="0" baseline="0" noProof="0" dirty="0">
              <a:ln>
                <a:noFill/>
              </a:ln>
              <a:solidFill>
                <a:srgbClr val="000000"/>
              </a:solidFill>
              <a:effectLst/>
              <a:uLnTx/>
              <a:uFillTx/>
              <a:latin typeface="Ubuntu"/>
              <a:sym typeface="Ubuntu" charset="0"/>
            </a:endParaRPr>
          </a:p>
        </p:txBody>
      </p:sp>
      <p:pic>
        <p:nvPicPr>
          <p:cNvPr id="6" name="Picture 5" descr="A group of food items on a table&#10;&#10;AI-generated content may be incorrect.">
            <a:extLst>
              <a:ext uri="{FF2B5EF4-FFF2-40B4-BE49-F238E27FC236}">
                <a16:creationId xmlns:a16="http://schemas.microsoft.com/office/drawing/2014/main" id="{E448128C-1525-87EB-878B-9E6F7DA0560B}"/>
              </a:ext>
            </a:extLst>
          </p:cNvPr>
          <p:cNvPicPr>
            <a:picLocks noChangeAspect="1"/>
          </p:cNvPicPr>
          <p:nvPr/>
        </p:nvPicPr>
        <p:blipFill>
          <a:blip r:embed="rId4"/>
          <a:stretch>
            <a:fillRect/>
          </a:stretch>
        </p:blipFill>
        <p:spPr>
          <a:xfrm>
            <a:off x="211425" y="1842928"/>
            <a:ext cx="5611858" cy="3741238"/>
          </a:xfrm>
          <a:prstGeom prst="rect">
            <a:avLst/>
          </a:prstGeom>
        </p:spPr>
      </p:pic>
    </p:spTree>
    <p:extLst>
      <p:ext uri="{BB962C8B-B14F-4D97-AF65-F5344CB8AC3E}">
        <p14:creationId xmlns:p14="http://schemas.microsoft.com/office/powerpoint/2010/main" val="409207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656A-5549-F1FB-5193-72C0D72EA858}"/>
              </a:ext>
            </a:extLst>
          </p:cNvPr>
          <p:cNvSpPr>
            <a:spLocks noGrp="1"/>
          </p:cNvSpPr>
          <p:nvPr>
            <p:ph type="title"/>
          </p:nvPr>
        </p:nvSpPr>
        <p:spPr>
          <a:xfrm>
            <a:off x="1969486" y="67873"/>
            <a:ext cx="7458638" cy="610215"/>
          </a:xfrm>
        </p:spPr>
        <p:txBody>
          <a:bodyPr>
            <a:normAutofit/>
          </a:bodyPr>
          <a:lstStyle/>
          <a:p>
            <a:pPr algn="ctr"/>
            <a:r>
              <a:rPr lang="en-US" sz="2800" b="1" dirty="0">
                <a:latin typeface="Ubuntu" panose="020B0504030602030204" pitchFamily="34" charset="0"/>
              </a:rPr>
              <a:t>Healthy Eating Quick Tips</a:t>
            </a:r>
          </a:p>
        </p:txBody>
      </p:sp>
      <p:sp>
        <p:nvSpPr>
          <p:cNvPr id="6" name="TextBox 5">
            <a:extLst>
              <a:ext uri="{FF2B5EF4-FFF2-40B4-BE49-F238E27FC236}">
                <a16:creationId xmlns:a16="http://schemas.microsoft.com/office/drawing/2014/main" id="{6076377A-8C88-350C-6EC1-9CB3F40FCC16}"/>
              </a:ext>
            </a:extLst>
          </p:cNvPr>
          <p:cNvSpPr txBox="1"/>
          <p:nvPr/>
        </p:nvSpPr>
        <p:spPr>
          <a:xfrm>
            <a:off x="1727214" y="5458974"/>
            <a:ext cx="3348896" cy="607859"/>
          </a:xfrm>
          <a:prstGeom prst="rect">
            <a:avLst/>
          </a:prstGeom>
          <a:solidFill>
            <a:schemeClr val="bg1">
              <a:lumMod val="75000"/>
            </a:schemeClr>
          </a:solidFill>
          <a:ln>
            <a:solidFill>
              <a:schemeClr val="bg1"/>
            </a:solidFill>
          </a:ln>
        </p:spPr>
        <p:txBody>
          <a:bodyPr wrap="square" rtlCol="0">
            <a:spAutoFit/>
          </a:bodyPr>
          <a:lstStyle/>
          <a:p>
            <a:pPr>
              <a:lnSpc>
                <a:spcPct val="110000"/>
              </a:lnSpc>
              <a:spcBef>
                <a:spcPts val="0"/>
              </a:spcBef>
              <a:spcAft>
                <a:spcPts val="600"/>
              </a:spcAft>
            </a:pPr>
            <a:r>
              <a:rPr lang="en-US" sz="1600" dirty="0">
                <a:latin typeface="Ubuntu" panose="020B0504030602030204" pitchFamily="34" charset="0"/>
              </a:rPr>
              <a:t>engage the whole family in meal preparation and cooking</a:t>
            </a:r>
          </a:p>
        </p:txBody>
      </p:sp>
      <p:sp>
        <p:nvSpPr>
          <p:cNvPr id="9" name="TextBox 8">
            <a:extLst>
              <a:ext uri="{FF2B5EF4-FFF2-40B4-BE49-F238E27FC236}">
                <a16:creationId xmlns:a16="http://schemas.microsoft.com/office/drawing/2014/main" id="{9DF8BA4B-5265-836A-8B0C-1C98A2CD37B7}"/>
              </a:ext>
            </a:extLst>
          </p:cNvPr>
          <p:cNvSpPr txBox="1"/>
          <p:nvPr/>
        </p:nvSpPr>
        <p:spPr>
          <a:xfrm>
            <a:off x="1727212" y="5053083"/>
            <a:ext cx="3348897" cy="369332"/>
          </a:xfrm>
          <a:prstGeom prst="rect">
            <a:avLst/>
          </a:prstGeom>
          <a:solidFill>
            <a:schemeClr val="bg1">
              <a:lumMod val="65000"/>
            </a:schemeClr>
          </a:solidFill>
        </p:spPr>
        <p:txBody>
          <a:bodyPr wrap="square">
            <a:spAutoFit/>
          </a:bodyPr>
          <a:lstStyle/>
          <a:p>
            <a:pPr algn="ctr"/>
            <a:r>
              <a:rPr lang="en-US" b="1" dirty="0">
                <a:latin typeface="Ubuntu" panose="020B0504030602030204" pitchFamily="34" charset="0"/>
              </a:rPr>
              <a:t>Cooking together</a:t>
            </a:r>
          </a:p>
        </p:txBody>
      </p:sp>
      <p:sp>
        <p:nvSpPr>
          <p:cNvPr id="11" name="TextBox 10">
            <a:extLst>
              <a:ext uri="{FF2B5EF4-FFF2-40B4-BE49-F238E27FC236}">
                <a16:creationId xmlns:a16="http://schemas.microsoft.com/office/drawing/2014/main" id="{C306A013-49F7-140D-5A23-D9541EE8C437}"/>
              </a:ext>
            </a:extLst>
          </p:cNvPr>
          <p:cNvSpPr txBox="1"/>
          <p:nvPr/>
        </p:nvSpPr>
        <p:spPr>
          <a:xfrm>
            <a:off x="6676104" y="1419337"/>
            <a:ext cx="3348896" cy="878702"/>
          </a:xfrm>
          <a:prstGeom prst="rect">
            <a:avLst/>
          </a:prstGeom>
          <a:solidFill>
            <a:schemeClr val="accent6">
              <a:lumMod val="60000"/>
              <a:lumOff val="40000"/>
            </a:schemeClr>
          </a:solidFill>
          <a:ln>
            <a:solidFill>
              <a:schemeClr val="bg1"/>
            </a:solidFill>
          </a:ln>
        </p:spPr>
        <p:txBody>
          <a:bodyPr wrap="square" rtlCol="0">
            <a:spAutoFit/>
          </a:bodyPr>
          <a:lstStyle/>
          <a:p>
            <a:pPr>
              <a:lnSpc>
                <a:spcPct val="110000"/>
              </a:lnSpc>
              <a:spcBef>
                <a:spcPts val="0"/>
              </a:spcBef>
              <a:spcAft>
                <a:spcPts val="600"/>
              </a:spcAft>
            </a:pPr>
            <a:r>
              <a:rPr lang="en-US" sz="1600" dirty="0">
                <a:latin typeface="Ubuntu" panose="020B0504030602030204" pitchFamily="34" charset="0"/>
              </a:rPr>
              <a:t>some foods have more benefits than other foods find the balance that works for you</a:t>
            </a:r>
          </a:p>
        </p:txBody>
      </p:sp>
      <p:sp>
        <p:nvSpPr>
          <p:cNvPr id="12" name="TextBox 11">
            <a:extLst>
              <a:ext uri="{FF2B5EF4-FFF2-40B4-BE49-F238E27FC236}">
                <a16:creationId xmlns:a16="http://schemas.microsoft.com/office/drawing/2014/main" id="{5A0B19E5-ABF9-EF7B-77BA-AB687345D40A}"/>
              </a:ext>
            </a:extLst>
          </p:cNvPr>
          <p:cNvSpPr txBox="1"/>
          <p:nvPr/>
        </p:nvSpPr>
        <p:spPr>
          <a:xfrm>
            <a:off x="6672819" y="2950992"/>
            <a:ext cx="3348896" cy="607859"/>
          </a:xfrm>
          <a:prstGeom prst="rect">
            <a:avLst/>
          </a:prstGeom>
          <a:solidFill>
            <a:schemeClr val="accent1">
              <a:lumMod val="40000"/>
              <a:lumOff val="60000"/>
            </a:schemeClr>
          </a:solidFill>
          <a:ln>
            <a:solidFill>
              <a:schemeClr val="bg1"/>
            </a:solidFill>
          </a:ln>
        </p:spPr>
        <p:txBody>
          <a:bodyPr wrap="square" rtlCol="0">
            <a:spAutoFit/>
          </a:bodyPr>
          <a:lstStyle/>
          <a:p>
            <a:pPr>
              <a:lnSpc>
                <a:spcPct val="110000"/>
              </a:lnSpc>
              <a:spcBef>
                <a:spcPts val="0"/>
              </a:spcBef>
              <a:spcAft>
                <a:spcPts val="600"/>
              </a:spcAft>
            </a:pPr>
            <a:r>
              <a:rPr lang="en-US" sz="1600" dirty="0">
                <a:latin typeface="Ubuntu" panose="020B0504030602030204" pitchFamily="34" charset="0"/>
              </a:rPr>
              <a:t>eating healthy doesn’t have cost money</a:t>
            </a:r>
          </a:p>
        </p:txBody>
      </p:sp>
      <p:sp>
        <p:nvSpPr>
          <p:cNvPr id="13" name="TextBox 12">
            <a:extLst>
              <a:ext uri="{FF2B5EF4-FFF2-40B4-BE49-F238E27FC236}">
                <a16:creationId xmlns:a16="http://schemas.microsoft.com/office/drawing/2014/main" id="{F124613D-3910-710D-3835-9D693DA231DD}"/>
              </a:ext>
            </a:extLst>
          </p:cNvPr>
          <p:cNvSpPr txBox="1"/>
          <p:nvPr/>
        </p:nvSpPr>
        <p:spPr>
          <a:xfrm>
            <a:off x="6672818" y="4246676"/>
            <a:ext cx="3348896" cy="607859"/>
          </a:xfrm>
          <a:prstGeom prst="rect">
            <a:avLst/>
          </a:prstGeom>
          <a:solidFill>
            <a:schemeClr val="accent2">
              <a:lumMod val="60000"/>
              <a:lumOff val="40000"/>
            </a:schemeClr>
          </a:solidFill>
          <a:ln>
            <a:solidFill>
              <a:schemeClr val="bg1"/>
            </a:solidFill>
          </a:ln>
        </p:spPr>
        <p:txBody>
          <a:bodyPr wrap="square" rtlCol="0">
            <a:spAutoFit/>
          </a:bodyPr>
          <a:lstStyle/>
          <a:p>
            <a:pPr>
              <a:lnSpc>
                <a:spcPct val="110000"/>
              </a:lnSpc>
              <a:spcBef>
                <a:spcPts val="0"/>
              </a:spcBef>
              <a:spcAft>
                <a:spcPts val="600"/>
              </a:spcAft>
            </a:pPr>
            <a:r>
              <a:rPr lang="en-US" sz="1600" dirty="0">
                <a:latin typeface="Ubuntu" panose="020B0504030602030204" pitchFamily="34" charset="0"/>
              </a:rPr>
              <a:t>model health eating for others in the family </a:t>
            </a:r>
          </a:p>
        </p:txBody>
      </p:sp>
      <p:sp>
        <p:nvSpPr>
          <p:cNvPr id="14" name="TextBox 13">
            <a:extLst>
              <a:ext uri="{FF2B5EF4-FFF2-40B4-BE49-F238E27FC236}">
                <a16:creationId xmlns:a16="http://schemas.microsoft.com/office/drawing/2014/main" id="{8F29269E-571A-361A-F263-F8A9F75DA688}"/>
              </a:ext>
            </a:extLst>
          </p:cNvPr>
          <p:cNvSpPr txBox="1"/>
          <p:nvPr/>
        </p:nvSpPr>
        <p:spPr>
          <a:xfrm>
            <a:off x="6672818" y="3849572"/>
            <a:ext cx="3348896" cy="369332"/>
          </a:xfrm>
          <a:prstGeom prst="rect">
            <a:avLst/>
          </a:prstGeom>
          <a:solidFill>
            <a:schemeClr val="accent2">
              <a:lumMod val="75000"/>
            </a:schemeClr>
          </a:solidFill>
        </p:spPr>
        <p:txBody>
          <a:bodyPr wrap="square">
            <a:spAutoFit/>
          </a:bodyPr>
          <a:lstStyle/>
          <a:p>
            <a:pPr algn="ctr"/>
            <a:r>
              <a:rPr lang="en-US" b="1" dirty="0">
                <a:latin typeface="Ubuntu" panose="020B0504030602030204" pitchFamily="34" charset="0"/>
              </a:rPr>
              <a:t>Show &amp; tell</a:t>
            </a:r>
          </a:p>
        </p:txBody>
      </p:sp>
      <p:sp>
        <p:nvSpPr>
          <p:cNvPr id="15" name="TextBox 14">
            <a:extLst>
              <a:ext uri="{FF2B5EF4-FFF2-40B4-BE49-F238E27FC236}">
                <a16:creationId xmlns:a16="http://schemas.microsoft.com/office/drawing/2014/main" id="{1207F617-DBB4-0D0A-9711-9554292188A9}"/>
              </a:ext>
            </a:extLst>
          </p:cNvPr>
          <p:cNvSpPr txBox="1"/>
          <p:nvPr/>
        </p:nvSpPr>
        <p:spPr>
          <a:xfrm>
            <a:off x="6672818" y="2551276"/>
            <a:ext cx="3348896" cy="369332"/>
          </a:xfrm>
          <a:prstGeom prst="rect">
            <a:avLst/>
          </a:prstGeom>
          <a:solidFill>
            <a:schemeClr val="accent1">
              <a:lumMod val="60000"/>
              <a:lumOff val="40000"/>
            </a:schemeClr>
          </a:solidFill>
        </p:spPr>
        <p:txBody>
          <a:bodyPr wrap="square">
            <a:spAutoFit/>
          </a:bodyPr>
          <a:lstStyle/>
          <a:p>
            <a:pPr algn="ctr"/>
            <a:r>
              <a:rPr lang="en-US" b="1" dirty="0">
                <a:latin typeface="Ubuntu" panose="020B0504030602030204" pitchFamily="34" charset="0"/>
              </a:rPr>
              <a:t>Healthy can be affordable</a:t>
            </a:r>
          </a:p>
        </p:txBody>
      </p:sp>
      <p:sp>
        <p:nvSpPr>
          <p:cNvPr id="16" name="TextBox 15">
            <a:extLst>
              <a:ext uri="{FF2B5EF4-FFF2-40B4-BE49-F238E27FC236}">
                <a16:creationId xmlns:a16="http://schemas.microsoft.com/office/drawing/2014/main" id="{87AB2954-6FB6-0A74-5F46-243960EDC85C}"/>
              </a:ext>
            </a:extLst>
          </p:cNvPr>
          <p:cNvSpPr txBox="1"/>
          <p:nvPr/>
        </p:nvSpPr>
        <p:spPr>
          <a:xfrm>
            <a:off x="6676103" y="1022046"/>
            <a:ext cx="3348896" cy="369332"/>
          </a:xfrm>
          <a:prstGeom prst="rect">
            <a:avLst/>
          </a:prstGeom>
          <a:solidFill>
            <a:schemeClr val="accent6">
              <a:lumMod val="75000"/>
            </a:schemeClr>
          </a:solidFill>
        </p:spPr>
        <p:txBody>
          <a:bodyPr wrap="square">
            <a:spAutoFit/>
          </a:bodyPr>
          <a:lstStyle/>
          <a:p>
            <a:pPr algn="ctr"/>
            <a:r>
              <a:rPr lang="en-US" b="1" dirty="0">
                <a:latin typeface="Ubuntu" panose="020B0504030602030204" pitchFamily="34" charset="0"/>
              </a:rPr>
              <a:t>Balance is key</a:t>
            </a:r>
          </a:p>
        </p:txBody>
      </p:sp>
      <p:sp>
        <p:nvSpPr>
          <p:cNvPr id="17" name="Text Box 5">
            <a:extLst>
              <a:ext uri="{FF2B5EF4-FFF2-40B4-BE49-F238E27FC236}">
                <a16:creationId xmlns:a16="http://schemas.microsoft.com/office/drawing/2014/main" id="{EF1617D2-EC4B-754D-3AEB-B221A4A77CF6}"/>
              </a:ext>
            </a:extLst>
          </p:cNvPr>
          <p:cNvSpPr txBox="1">
            <a:spLocks/>
          </p:cNvSpPr>
          <p:nvPr/>
        </p:nvSpPr>
        <p:spPr>
          <a:xfrm>
            <a:off x="6671491" y="5490133"/>
            <a:ext cx="3372623" cy="337015"/>
          </a:xfrm>
          <a:prstGeom prst="rect">
            <a:avLst/>
          </a:prstGeom>
          <a:solidFill>
            <a:srgbClr val="00ADEF"/>
          </a:solidFill>
          <a:ln>
            <a:solidFill>
              <a:schemeClr val="bg1"/>
            </a:solidFill>
          </a:ln>
        </p:spPr>
        <p:txBody>
          <a:bodyPr wrap="square" rtlCol="0">
            <a:spAutoFit/>
          </a:bodyPr>
          <a:lstStyle/>
          <a:p>
            <a:pPr marL="0" marR="0">
              <a:lnSpc>
                <a:spcPct val="110000"/>
              </a:lnSpc>
              <a:spcBef>
                <a:spcPts val="0"/>
              </a:spcBef>
              <a:spcAft>
                <a:spcPts val="0"/>
              </a:spcAft>
              <a:tabLst>
                <a:tab pos="406400" algn="l"/>
              </a:tabLst>
            </a:pPr>
            <a:r>
              <a:rPr lang="en-US" sz="1600" kern="12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Drink 5 bottles of water every day</a:t>
            </a: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8" name="Text Box 3">
            <a:extLst>
              <a:ext uri="{FF2B5EF4-FFF2-40B4-BE49-F238E27FC236}">
                <a16:creationId xmlns:a16="http://schemas.microsoft.com/office/drawing/2014/main" id="{645F6DD4-EA75-BD24-7071-B78E2BA7BF94}"/>
              </a:ext>
            </a:extLst>
          </p:cNvPr>
          <p:cNvSpPr txBox="1">
            <a:spLocks/>
          </p:cNvSpPr>
          <p:nvPr/>
        </p:nvSpPr>
        <p:spPr>
          <a:xfrm>
            <a:off x="6672818" y="5077958"/>
            <a:ext cx="3348895" cy="319581"/>
          </a:xfrm>
          <a:prstGeom prst="rect">
            <a:avLst/>
          </a:prstGeom>
          <a:solidFill>
            <a:srgbClr val="00ADEF"/>
          </a:solidFill>
        </p:spPr>
        <p:txBody>
          <a:bodyPr wrap="square">
            <a:noAutofit/>
          </a:bodyPr>
          <a:lstStyle/>
          <a:p>
            <a:pPr marL="0" marR="0" algn="ctr">
              <a:lnSpc>
                <a:spcPts val="1600"/>
              </a:lnSpc>
              <a:spcBef>
                <a:spcPts val="0"/>
              </a:spcBef>
              <a:spcAft>
                <a:spcPts val="800"/>
              </a:spcAft>
              <a:tabLst>
                <a:tab pos="406400" algn="l"/>
              </a:tabLst>
            </a:pPr>
            <a:r>
              <a:rPr lang="en-US" b="1" kern="12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Hydration</a:t>
            </a: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21" name="TextBox 20">
            <a:extLst>
              <a:ext uri="{FF2B5EF4-FFF2-40B4-BE49-F238E27FC236}">
                <a16:creationId xmlns:a16="http://schemas.microsoft.com/office/drawing/2014/main" id="{AE089D6E-D181-C0C7-8BD7-03C0C3A19FA5}"/>
              </a:ext>
            </a:extLst>
          </p:cNvPr>
          <p:cNvSpPr txBox="1"/>
          <p:nvPr/>
        </p:nvSpPr>
        <p:spPr>
          <a:xfrm>
            <a:off x="1727213" y="1425424"/>
            <a:ext cx="3348896" cy="584775"/>
          </a:xfrm>
          <a:prstGeom prst="rect">
            <a:avLst/>
          </a:prstGeom>
          <a:solidFill>
            <a:schemeClr val="accent1">
              <a:lumMod val="20000"/>
              <a:lumOff val="80000"/>
            </a:schemeClr>
          </a:solidFill>
          <a:ln>
            <a:solidFill>
              <a:schemeClr val="bg1"/>
            </a:solidFill>
          </a:ln>
        </p:spPr>
        <p:txBody>
          <a:bodyPr wrap="square" rtlCol="0">
            <a:spAutoFit/>
          </a:bodyPr>
          <a:lstStyle/>
          <a:p>
            <a:r>
              <a:rPr lang="en-US" sz="1600" dirty="0">
                <a:latin typeface="Ubuntu" panose="020B0504030602030204" pitchFamily="34" charset="0"/>
              </a:rPr>
              <a:t>eat a variety of fruits, vegetables, and lean proteins</a:t>
            </a:r>
          </a:p>
        </p:txBody>
      </p:sp>
      <p:sp>
        <p:nvSpPr>
          <p:cNvPr id="22" name="TextBox 21">
            <a:extLst>
              <a:ext uri="{FF2B5EF4-FFF2-40B4-BE49-F238E27FC236}">
                <a16:creationId xmlns:a16="http://schemas.microsoft.com/office/drawing/2014/main" id="{16408921-4B84-C716-1705-99B68DDE6463}"/>
              </a:ext>
            </a:extLst>
          </p:cNvPr>
          <p:cNvSpPr txBox="1"/>
          <p:nvPr/>
        </p:nvSpPr>
        <p:spPr>
          <a:xfrm>
            <a:off x="1727216" y="2693938"/>
            <a:ext cx="3348896" cy="607859"/>
          </a:xfrm>
          <a:prstGeom prst="rect">
            <a:avLst/>
          </a:prstGeom>
          <a:solidFill>
            <a:schemeClr val="accent2">
              <a:lumMod val="60000"/>
              <a:lumOff val="40000"/>
            </a:schemeClr>
          </a:solidFill>
          <a:ln>
            <a:solidFill>
              <a:schemeClr val="bg1"/>
            </a:solidFill>
          </a:ln>
        </p:spPr>
        <p:txBody>
          <a:bodyPr wrap="square" rtlCol="0">
            <a:spAutoFit/>
          </a:bodyPr>
          <a:lstStyle/>
          <a:p>
            <a:pPr>
              <a:lnSpc>
                <a:spcPct val="110000"/>
              </a:lnSpc>
              <a:spcBef>
                <a:spcPts val="0"/>
              </a:spcBef>
              <a:spcAft>
                <a:spcPts val="600"/>
              </a:spcAft>
            </a:pPr>
            <a:r>
              <a:rPr lang="en-US" sz="1600" dirty="0">
                <a:latin typeface="Ubuntu" panose="020B0504030602030204" pitchFamily="34" charset="0"/>
              </a:rPr>
              <a:t>eat half whole grains and half refined grains</a:t>
            </a:r>
          </a:p>
        </p:txBody>
      </p:sp>
      <p:sp>
        <p:nvSpPr>
          <p:cNvPr id="23" name="TextBox 22">
            <a:extLst>
              <a:ext uri="{FF2B5EF4-FFF2-40B4-BE49-F238E27FC236}">
                <a16:creationId xmlns:a16="http://schemas.microsoft.com/office/drawing/2014/main" id="{A011E7A7-D20F-87B3-4C25-18CCE8B5F561}"/>
              </a:ext>
            </a:extLst>
          </p:cNvPr>
          <p:cNvSpPr txBox="1"/>
          <p:nvPr/>
        </p:nvSpPr>
        <p:spPr>
          <a:xfrm>
            <a:off x="1727213" y="4112271"/>
            <a:ext cx="3348896" cy="584775"/>
          </a:xfrm>
          <a:prstGeom prst="rect">
            <a:avLst/>
          </a:prstGeom>
          <a:solidFill>
            <a:schemeClr val="accent6">
              <a:lumMod val="60000"/>
              <a:lumOff val="40000"/>
            </a:schemeClr>
          </a:solidFill>
          <a:ln>
            <a:solidFill>
              <a:schemeClr val="bg1"/>
            </a:solidFill>
          </a:ln>
        </p:spPr>
        <p:txBody>
          <a:bodyPr wrap="square" rtlCol="0">
            <a:spAutoFit/>
          </a:bodyPr>
          <a:lstStyle/>
          <a:p>
            <a:r>
              <a:rPr lang="en-US" sz="1600" dirty="0">
                <a:latin typeface="Ubuntu" panose="020B0504030602030204" pitchFamily="34" charset="0"/>
              </a:rPr>
              <a:t>have more fruits and vegetables throughout the day</a:t>
            </a:r>
          </a:p>
        </p:txBody>
      </p:sp>
      <p:sp>
        <p:nvSpPr>
          <p:cNvPr id="24" name="TextBox 23">
            <a:extLst>
              <a:ext uri="{FF2B5EF4-FFF2-40B4-BE49-F238E27FC236}">
                <a16:creationId xmlns:a16="http://schemas.microsoft.com/office/drawing/2014/main" id="{AB87B241-3FD6-BAC7-99BF-9DD95765C3C7}"/>
              </a:ext>
            </a:extLst>
          </p:cNvPr>
          <p:cNvSpPr txBox="1"/>
          <p:nvPr/>
        </p:nvSpPr>
        <p:spPr>
          <a:xfrm>
            <a:off x="1727213" y="1024512"/>
            <a:ext cx="3348898" cy="369332"/>
          </a:xfrm>
          <a:prstGeom prst="rect">
            <a:avLst/>
          </a:prstGeom>
          <a:solidFill>
            <a:schemeClr val="accent1">
              <a:lumMod val="60000"/>
              <a:lumOff val="40000"/>
            </a:schemeClr>
          </a:solidFill>
        </p:spPr>
        <p:txBody>
          <a:bodyPr wrap="square">
            <a:spAutoFit/>
          </a:bodyPr>
          <a:lstStyle/>
          <a:p>
            <a:pPr algn="ctr"/>
            <a:r>
              <a:rPr lang="en-US" b="1" dirty="0">
                <a:latin typeface="Ubuntu" panose="020B0504030602030204" pitchFamily="34" charset="0"/>
              </a:rPr>
              <a:t>Variety is key </a:t>
            </a:r>
          </a:p>
        </p:txBody>
      </p:sp>
      <p:sp>
        <p:nvSpPr>
          <p:cNvPr id="25" name="TextBox 24">
            <a:extLst>
              <a:ext uri="{FF2B5EF4-FFF2-40B4-BE49-F238E27FC236}">
                <a16:creationId xmlns:a16="http://schemas.microsoft.com/office/drawing/2014/main" id="{977583DB-DE36-79D8-1CD5-1535C768B887}"/>
              </a:ext>
            </a:extLst>
          </p:cNvPr>
          <p:cNvSpPr txBox="1"/>
          <p:nvPr/>
        </p:nvSpPr>
        <p:spPr>
          <a:xfrm>
            <a:off x="1727212" y="2295817"/>
            <a:ext cx="3348898" cy="369332"/>
          </a:xfrm>
          <a:prstGeom prst="rect">
            <a:avLst/>
          </a:prstGeom>
          <a:solidFill>
            <a:schemeClr val="accent2">
              <a:lumMod val="75000"/>
            </a:schemeClr>
          </a:solidFill>
        </p:spPr>
        <p:txBody>
          <a:bodyPr wrap="square">
            <a:spAutoFit/>
          </a:bodyPr>
          <a:lstStyle/>
          <a:p>
            <a:pPr algn="ctr"/>
            <a:r>
              <a:rPr lang="en-US" b="1" dirty="0">
                <a:latin typeface="Ubuntu" panose="020B0504030602030204" pitchFamily="34" charset="0"/>
              </a:rPr>
              <a:t>Half &amp; Half</a:t>
            </a:r>
          </a:p>
        </p:txBody>
      </p:sp>
      <p:sp>
        <p:nvSpPr>
          <p:cNvPr id="26" name="TextBox 25">
            <a:extLst>
              <a:ext uri="{FF2B5EF4-FFF2-40B4-BE49-F238E27FC236}">
                <a16:creationId xmlns:a16="http://schemas.microsoft.com/office/drawing/2014/main" id="{C78EB754-1B53-F475-468A-FB3BB41DB0D6}"/>
              </a:ext>
            </a:extLst>
          </p:cNvPr>
          <p:cNvSpPr txBox="1"/>
          <p:nvPr/>
        </p:nvSpPr>
        <p:spPr>
          <a:xfrm>
            <a:off x="1727213" y="3714020"/>
            <a:ext cx="3348896" cy="369332"/>
          </a:xfrm>
          <a:prstGeom prst="rect">
            <a:avLst/>
          </a:prstGeom>
          <a:solidFill>
            <a:schemeClr val="accent6">
              <a:lumMod val="75000"/>
            </a:schemeClr>
          </a:solidFill>
        </p:spPr>
        <p:txBody>
          <a:bodyPr wrap="square">
            <a:spAutoFit/>
          </a:bodyPr>
          <a:lstStyle/>
          <a:p>
            <a:pPr algn="ctr"/>
            <a:r>
              <a:rPr lang="en-US" b="1" dirty="0">
                <a:latin typeface="Ubuntu" panose="020B0504030602030204" pitchFamily="34" charset="0"/>
              </a:rPr>
              <a:t>More fruits &amp; vegetables</a:t>
            </a:r>
          </a:p>
        </p:txBody>
      </p:sp>
      <p:pic>
        <p:nvPicPr>
          <p:cNvPr id="3" name="Picture 2" descr="A clipboard with a paper and a circle&#10;&#10;AI-generated content may be incorrect.">
            <a:extLst>
              <a:ext uri="{FF2B5EF4-FFF2-40B4-BE49-F238E27FC236}">
                <a16:creationId xmlns:a16="http://schemas.microsoft.com/office/drawing/2014/main" id="{9D463287-8BA8-47ED-624F-8A5D38FC1881}"/>
              </a:ext>
            </a:extLst>
          </p:cNvPr>
          <p:cNvPicPr>
            <a:picLocks noChangeAspect="1"/>
          </p:cNvPicPr>
          <p:nvPr/>
        </p:nvPicPr>
        <p:blipFill>
          <a:blip r:embed="rId3"/>
          <a:stretch>
            <a:fillRect/>
          </a:stretch>
        </p:blipFill>
        <p:spPr>
          <a:xfrm>
            <a:off x="707321" y="1024512"/>
            <a:ext cx="949361" cy="949361"/>
          </a:xfrm>
          <a:prstGeom prst="rect">
            <a:avLst/>
          </a:prstGeom>
        </p:spPr>
      </p:pic>
      <p:pic>
        <p:nvPicPr>
          <p:cNvPr id="4" name="Picture 3" descr="A picture containing black, darkness&#10;&#10;Description automatically generated">
            <a:extLst>
              <a:ext uri="{FF2B5EF4-FFF2-40B4-BE49-F238E27FC236}">
                <a16:creationId xmlns:a16="http://schemas.microsoft.com/office/drawing/2014/main" id="{282A320E-2317-CB1C-A73D-A80973A414C3}"/>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8106" r="7741" b="14973"/>
          <a:stretch/>
        </p:blipFill>
        <p:spPr>
          <a:xfrm>
            <a:off x="806943" y="2480483"/>
            <a:ext cx="750115" cy="757908"/>
          </a:xfrm>
          <a:prstGeom prst="rect">
            <a:avLst/>
          </a:prstGeom>
        </p:spPr>
      </p:pic>
      <p:pic>
        <p:nvPicPr>
          <p:cNvPr id="5" name="Picture 4" descr="A pear with a leaf&#10;&#10;Description automatically generated">
            <a:extLst>
              <a:ext uri="{FF2B5EF4-FFF2-40B4-BE49-F238E27FC236}">
                <a16:creationId xmlns:a16="http://schemas.microsoft.com/office/drawing/2014/main" id="{CFC41792-F20C-7155-029E-CDE9D0A7B1FE}"/>
              </a:ext>
            </a:extLst>
          </p:cNvPr>
          <p:cNvPicPr>
            <a:picLocks noChangeAspect="1"/>
          </p:cNvPicPr>
          <p:nvPr/>
        </p:nvPicPr>
        <p:blipFill>
          <a:blip r:embed="rId5"/>
          <a:stretch>
            <a:fillRect/>
          </a:stretch>
        </p:blipFill>
        <p:spPr>
          <a:xfrm>
            <a:off x="509449" y="3586676"/>
            <a:ext cx="594988" cy="1051189"/>
          </a:xfrm>
          <a:prstGeom prst="rect">
            <a:avLst/>
          </a:prstGeom>
        </p:spPr>
      </p:pic>
      <p:pic>
        <p:nvPicPr>
          <p:cNvPr id="7" name="Picture 6" descr="A logo of a carrot&#10;&#10;Description automatically generated">
            <a:extLst>
              <a:ext uri="{FF2B5EF4-FFF2-40B4-BE49-F238E27FC236}">
                <a16:creationId xmlns:a16="http://schemas.microsoft.com/office/drawing/2014/main" id="{6D9EFC5B-B0D6-3A21-C65E-4C40DC07E4C5}"/>
              </a:ext>
            </a:extLst>
          </p:cNvPr>
          <p:cNvPicPr>
            <a:picLocks noChangeAspect="1"/>
          </p:cNvPicPr>
          <p:nvPr/>
        </p:nvPicPr>
        <p:blipFill>
          <a:blip r:embed="rId6"/>
          <a:stretch>
            <a:fillRect/>
          </a:stretch>
        </p:blipFill>
        <p:spPr>
          <a:xfrm>
            <a:off x="1104437" y="3668434"/>
            <a:ext cx="615011" cy="1051189"/>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ADD1F21A-EE71-3B8F-2209-72954B212DC9}"/>
              </a:ext>
            </a:extLst>
          </p:cNvPr>
          <p:cNvPicPr>
            <a:picLocks noChangeAspect="1"/>
          </p:cNvPicPr>
          <p:nvPr/>
        </p:nvPicPr>
        <p:blipFill>
          <a:blip r:embed="rId7"/>
          <a:stretch>
            <a:fillRect/>
          </a:stretch>
        </p:blipFill>
        <p:spPr>
          <a:xfrm>
            <a:off x="659090" y="5013627"/>
            <a:ext cx="890693" cy="890693"/>
          </a:xfrm>
          <a:prstGeom prst="rect">
            <a:avLst/>
          </a:prstGeom>
        </p:spPr>
      </p:pic>
      <p:pic>
        <p:nvPicPr>
          <p:cNvPr id="10" name="Picture 9" descr="A picture containing black, darkness&#10;&#10;Description automatically generated">
            <a:extLst>
              <a:ext uri="{FF2B5EF4-FFF2-40B4-BE49-F238E27FC236}">
                <a16:creationId xmlns:a16="http://schemas.microsoft.com/office/drawing/2014/main" id="{58EE6476-AF34-5BCA-933D-0BD382C34E19}"/>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4332" r="5315" b="13504"/>
          <a:stretch/>
        </p:blipFill>
        <p:spPr>
          <a:xfrm>
            <a:off x="5873689" y="1158338"/>
            <a:ext cx="712114" cy="681708"/>
          </a:xfrm>
          <a:prstGeom prst="rect">
            <a:avLst/>
          </a:prstGeom>
        </p:spPr>
      </p:pic>
      <p:pic>
        <p:nvPicPr>
          <p:cNvPr id="19" name="Picture 18" descr="A picture containing black, darkness&#10;&#10;Description automatically generated">
            <a:extLst>
              <a:ext uri="{FF2B5EF4-FFF2-40B4-BE49-F238E27FC236}">
                <a16:creationId xmlns:a16="http://schemas.microsoft.com/office/drawing/2014/main" id="{F35729C1-EEAC-24B2-F069-87C48B947F7A}"/>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19729" t="3428" r="19775" b="15789"/>
          <a:stretch/>
        </p:blipFill>
        <p:spPr>
          <a:xfrm>
            <a:off x="5873689" y="2593078"/>
            <a:ext cx="712113" cy="950906"/>
          </a:xfrm>
          <a:prstGeom prst="rect">
            <a:avLst/>
          </a:prstGeom>
        </p:spPr>
      </p:pic>
      <p:pic>
        <p:nvPicPr>
          <p:cNvPr id="20" name="Picture 19" descr="A picture containing black, darkness&#10;&#10;Description automatically generated">
            <a:extLst>
              <a:ext uri="{FF2B5EF4-FFF2-40B4-BE49-F238E27FC236}">
                <a16:creationId xmlns:a16="http://schemas.microsoft.com/office/drawing/2014/main" id="{8B879460-52B4-A1B5-4D2A-7192FD5CC6CC}"/>
              </a:ext>
            </a:extLst>
          </p:cNvPr>
          <p:cNvPicPr>
            <a:picLocks noChangeAspect="1"/>
          </p:cNvPicPr>
          <p:nvPr/>
        </p:nvPicPr>
        <p:blipFill rotWithShape="1">
          <a:blip r:embed="rId10">
            <a:duotone>
              <a:schemeClr val="accent2">
                <a:shade val="45000"/>
                <a:satMod val="135000"/>
              </a:schemeClr>
              <a:prstClr val="white"/>
            </a:duotone>
            <a:extLst>
              <a:ext uri="{28A0092B-C50C-407E-A947-70E740481C1C}">
                <a14:useLocalDpi xmlns:a14="http://schemas.microsoft.com/office/drawing/2010/main" val="0"/>
              </a:ext>
            </a:extLst>
          </a:blip>
          <a:srcRect l="8776" t="4286" r="9186" b="19863"/>
          <a:stretch/>
        </p:blipFill>
        <p:spPr>
          <a:xfrm>
            <a:off x="5691101" y="3992844"/>
            <a:ext cx="890796" cy="823628"/>
          </a:xfrm>
          <a:prstGeom prst="rect">
            <a:avLst/>
          </a:prstGeom>
        </p:spPr>
      </p:pic>
      <p:pic>
        <p:nvPicPr>
          <p:cNvPr id="27" name="Picture 26" descr="A bottle and a glass of water&#10;&#10;Description automatically generated">
            <a:extLst>
              <a:ext uri="{FF2B5EF4-FFF2-40B4-BE49-F238E27FC236}">
                <a16:creationId xmlns:a16="http://schemas.microsoft.com/office/drawing/2014/main" id="{85875276-CDED-D07E-24A3-9D0B337F7D96}"/>
              </a:ext>
            </a:extLst>
          </p:cNvPr>
          <p:cNvPicPr>
            <a:picLocks noChangeAspect="1"/>
          </p:cNvPicPr>
          <p:nvPr/>
        </p:nvPicPr>
        <p:blipFill>
          <a:blip r:embed="rId11"/>
          <a:stretch>
            <a:fillRect/>
          </a:stretch>
        </p:blipFill>
        <p:spPr>
          <a:xfrm>
            <a:off x="5942580" y="4981153"/>
            <a:ext cx="728910" cy="923167"/>
          </a:xfrm>
          <a:prstGeom prst="rect">
            <a:avLst/>
          </a:prstGeom>
        </p:spPr>
      </p:pic>
      <p:sp>
        <p:nvSpPr>
          <p:cNvPr id="31" name="TextBox 30">
            <a:extLst>
              <a:ext uri="{FF2B5EF4-FFF2-40B4-BE49-F238E27FC236}">
                <a16:creationId xmlns:a16="http://schemas.microsoft.com/office/drawing/2014/main" id="{A42CBD7D-4AFE-5C29-61E7-A986AA9BE1E7}"/>
              </a:ext>
            </a:extLst>
          </p:cNvPr>
          <p:cNvSpPr txBox="1"/>
          <p:nvPr/>
        </p:nvSpPr>
        <p:spPr>
          <a:xfrm>
            <a:off x="190929" y="6398729"/>
            <a:ext cx="6164826" cy="338554"/>
          </a:xfrm>
          <a:prstGeom prst="rect">
            <a:avLst/>
          </a:prstGeom>
          <a:noFill/>
          <a:ln>
            <a:noFill/>
          </a:ln>
        </p:spPr>
        <p:txBody>
          <a:bodyPr wrap="square">
            <a:spAutoFit/>
          </a:bodyPr>
          <a:lstStyle/>
          <a:p>
            <a:r>
              <a:rPr lang="en-US" sz="1600" dirty="0">
                <a:solidFill>
                  <a:schemeClr val="bg1"/>
                </a:solidFill>
                <a:latin typeface="Ubuntu" panose="020B0504030602030204" pitchFamily="34" charset="0"/>
              </a:rPr>
              <a:t>7</a:t>
            </a:r>
          </a:p>
        </p:txBody>
      </p:sp>
    </p:spTree>
    <p:extLst>
      <p:ext uri="{BB962C8B-B14F-4D97-AF65-F5344CB8AC3E}">
        <p14:creationId xmlns:p14="http://schemas.microsoft.com/office/powerpoint/2010/main" val="324949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24860-40DC-9D5D-599D-C49079E375E1}"/>
              </a:ext>
            </a:extLst>
          </p:cNvPr>
          <p:cNvSpPr>
            <a:spLocks noGrp="1"/>
          </p:cNvSpPr>
          <p:nvPr>
            <p:ph type="title"/>
          </p:nvPr>
        </p:nvSpPr>
        <p:spPr/>
        <p:txBody>
          <a:bodyPr/>
          <a:lstStyle/>
          <a:p>
            <a:r>
              <a:rPr lang="en-US" dirty="0">
                <a:solidFill>
                  <a:schemeClr val="bg1"/>
                </a:solidFill>
                <a:latin typeface="Ubuntu" panose="020B0504030602030204" pitchFamily="34" charset="0"/>
              </a:rPr>
              <a:t>Understanding MyPlate</a:t>
            </a:r>
          </a:p>
        </p:txBody>
      </p:sp>
      <p:pic>
        <p:nvPicPr>
          <p:cNvPr id="6" name="Picture 5" descr="A picture containing text, screenshot, logo, circle&#10;&#10;Description automatically generated">
            <a:extLst>
              <a:ext uri="{FF2B5EF4-FFF2-40B4-BE49-F238E27FC236}">
                <a16:creationId xmlns:a16="http://schemas.microsoft.com/office/drawing/2014/main" id="{02F9DE00-6169-8DE3-BC46-E91B8210B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656" y="1891630"/>
            <a:ext cx="5975436" cy="4245051"/>
          </a:xfrm>
          <a:prstGeom prst="rect">
            <a:avLst/>
          </a:prstGeom>
        </p:spPr>
      </p:pic>
      <p:sp>
        <p:nvSpPr>
          <p:cNvPr id="8" name="TextBox 7">
            <a:extLst>
              <a:ext uri="{FF2B5EF4-FFF2-40B4-BE49-F238E27FC236}">
                <a16:creationId xmlns:a16="http://schemas.microsoft.com/office/drawing/2014/main" id="{3F8A28AF-BDBA-CA4C-A720-DFC4819FB70D}"/>
              </a:ext>
            </a:extLst>
          </p:cNvPr>
          <p:cNvSpPr txBox="1"/>
          <p:nvPr/>
        </p:nvSpPr>
        <p:spPr>
          <a:xfrm>
            <a:off x="7667872" y="2473957"/>
            <a:ext cx="3609728" cy="3080395"/>
          </a:xfrm>
          <a:prstGeom prst="rect">
            <a:avLst/>
          </a:prstGeom>
          <a:noFill/>
        </p:spPr>
        <p:txBody>
          <a:bodyPr wrap="square">
            <a:spAutoFit/>
          </a:bodyPr>
          <a:lstStyle/>
          <a:p>
            <a:pPr marL="239713" marR="0" lvl="0" indent="-239713" algn="ctr" defTabSz="914400" rtl="0" eaLnBrk="1" fontAlgn="base" latinLnBrk="0" hangingPunct="1">
              <a:lnSpc>
                <a:spcPct val="110000"/>
              </a:lnSpc>
              <a:spcBef>
                <a:spcPts val="85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Ubuntu"/>
                <a:sym typeface="Ubuntu" charset="0"/>
              </a:rPr>
              <a:t>MyPlate shows us how much of each food group we should eat</a:t>
            </a:r>
          </a:p>
        </p:txBody>
      </p:sp>
      <p:sp>
        <p:nvSpPr>
          <p:cNvPr id="10" name="Rectangle 9">
            <a:extLst>
              <a:ext uri="{FF2B5EF4-FFF2-40B4-BE49-F238E27FC236}">
                <a16:creationId xmlns:a16="http://schemas.microsoft.com/office/drawing/2014/main" id="{468B8DDE-A796-F1BD-D8CC-E81D579CFBF6}"/>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4</a:t>
            </a:r>
          </a:p>
        </p:txBody>
      </p:sp>
      <p:sp>
        <p:nvSpPr>
          <p:cNvPr id="11" name="TextBox 10">
            <a:extLst>
              <a:ext uri="{FF2B5EF4-FFF2-40B4-BE49-F238E27FC236}">
                <a16:creationId xmlns:a16="http://schemas.microsoft.com/office/drawing/2014/main" id="{04A3ECAF-1926-71A1-97C5-CAC8F14B6AC5}"/>
              </a:ext>
            </a:extLst>
          </p:cNvPr>
          <p:cNvSpPr txBox="1"/>
          <p:nvPr/>
        </p:nvSpPr>
        <p:spPr>
          <a:xfrm>
            <a:off x="190929" y="6398729"/>
            <a:ext cx="6164826" cy="338554"/>
          </a:xfrm>
          <a:prstGeom prst="rect">
            <a:avLst/>
          </a:prstGeom>
          <a:noFill/>
        </p:spPr>
        <p:txBody>
          <a:bodyPr wrap="square">
            <a:spAutoFit/>
          </a:bodyPr>
          <a:lstStyle/>
          <a:p>
            <a:r>
              <a:rPr lang="en-US" sz="1600" dirty="0">
                <a:latin typeface="Ubuntu" panose="020B0504030602030204" pitchFamily="34" charset="0"/>
              </a:rPr>
              <a:t>8</a:t>
            </a:r>
          </a:p>
        </p:txBody>
      </p:sp>
    </p:spTree>
    <p:extLst>
      <p:ext uri="{BB962C8B-B14F-4D97-AF65-F5344CB8AC3E}">
        <p14:creationId xmlns:p14="http://schemas.microsoft.com/office/powerpoint/2010/main" val="27688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C6A867-E926-20F4-F040-96323262F0DD}"/>
              </a:ext>
            </a:extLst>
          </p:cNvPr>
          <p:cNvGrpSpPr/>
          <p:nvPr/>
        </p:nvGrpSpPr>
        <p:grpSpPr>
          <a:xfrm>
            <a:off x="8560597" y="617357"/>
            <a:ext cx="1544182" cy="1383684"/>
            <a:chOff x="495671" y="3800398"/>
            <a:chExt cx="2139374" cy="2259159"/>
          </a:xfrm>
        </p:grpSpPr>
        <p:pic>
          <p:nvPicPr>
            <p:cNvPr id="8" name="Picture 7" descr="A red apple with green leaf&#10;&#10;Description automatically generated">
              <a:extLst>
                <a:ext uri="{FF2B5EF4-FFF2-40B4-BE49-F238E27FC236}">
                  <a16:creationId xmlns:a16="http://schemas.microsoft.com/office/drawing/2014/main" id="{9A12B1A9-9C18-C338-FFDE-7EC704F2C6AA}"/>
                </a:ext>
              </a:extLst>
            </p:cNvPr>
            <p:cNvPicPr>
              <a:picLocks noChangeAspect="1"/>
            </p:cNvPicPr>
            <p:nvPr/>
          </p:nvPicPr>
          <p:blipFill>
            <a:blip r:embed="rId3"/>
            <a:stretch>
              <a:fillRect/>
            </a:stretch>
          </p:blipFill>
          <p:spPr>
            <a:xfrm>
              <a:off x="495671" y="3800398"/>
              <a:ext cx="1525224" cy="1775601"/>
            </a:xfrm>
            <a:prstGeom prst="rect">
              <a:avLst/>
            </a:prstGeom>
          </p:spPr>
        </p:pic>
        <p:pic>
          <p:nvPicPr>
            <p:cNvPr id="9" name="Picture 8" descr="A yellow banana on a black background&#10;&#10;Description automatically generated">
              <a:extLst>
                <a:ext uri="{FF2B5EF4-FFF2-40B4-BE49-F238E27FC236}">
                  <a16:creationId xmlns:a16="http://schemas.microsoft.com/office/drawing/2014/main" id="{7D6862A7-2C58-B2BF-D326-7F1DF5472E1E}"/>
                </a:ext>
              </a:extLst>
            </p:cNvPr>
            <p:cNvPicPr>
              <a:picLocks noChangeAspect="1"/>
            </p:cNvPicPr>
            <p:nvPr/>
          </p:nvPicPr>
          <p:blipFill>
            <a:blip r:embed="rId4"/>
            <a:stretch>
              <a:fillRect/>
            </a:stretch>
          </p:blipFill>
          <p:spPr>
            <a:xfrm>
              <a:off x="1109819" y="4364401"/>
              <a:ext cx="1525226" cy="1695156"/>
            </a:xfrm>
            <a:prstGeom prst="rect">
              <a:avLst/>
            </a:prstGeom>
          </p:spPr>
        </p:pic>
      </p:grpSp>
      <p:sp>
        <p:nvSpPr>
          <p:cNvPr id="12" name="Rectangle 11">
            <a:extLst>
              <a:ext uri="{FF2B5EF4-FFF2-40B4-BE49-F238E27FC236}">
                <a16:creationId xmlns:a16="http://schemas.microsoft.com/office/drawing/2014/main" id="{76D43D12-DC4C-671D-B648-5841F1FD5FFB}"/>
              </a:ext>
            </a:extLst>
          </p:cNvPr>
          <p:cNvSpPr/>
          <p:nvPr/>
        </p:nvSpPr>
        <p:spPr bwMode="auto">
          <a:xfrm>
            <a:off x="8782170" y="639872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sp>
        <p:nvSpPr>
          <p:cNvPr id="13" name="TextBox 12">
            <a:extLst>
              <a:ext uri="{FF2B5EF4-FFF2-40B4-BE49-F238E27FC236}">
                <a16:creationId xmlns:a16="http://schemas.microsoft.com/office/drawing/2014/main" id="{4045C0C6-3293-E8AC-1433-E7A4D157C061}"/>
              </a:ext>
            </a:extLst>
          </p:cNvPr>
          <p:cNvSpPr txBox="1"/>
          <p:nvPr/>
        </p:nvSpPr>
        <p:spPr>
          <a:xfrm>
            <a:off x="190929" y="6398729"/>
            <a:ext cx="6164826" cy="338554"/>
          </a:xfrm>
          <a:prstGeom prst="rect">
            <a:avLst/>
          </a:prstGeom>
          <a:noFill/>
        </p:spPr>
        <p:txBody>
          <a:bodyPr wrap="square">
            <a:spAutoFit/>
          </a:bodyPr>
          <a:lstStyle/>
          <a:p>
            <a:r>
              <a:rPr lang="en-US" sz="1600" dirty="0">
                <a:solidFill>
                  <a:schemeClr val="bg1"/>
                </a:solidFill>
                <a:latin typeface="Ubuntu" panose="020B0504030602030204" pitchFamily="34" charset="0"/>
              </a:rPr>
              <a:t>9</a:t>
            </a:r>
          </a:p>
        </p:txBody>
      </p:sp>
      <p:sp>
        <p:nvSpPr>
          <p:cNvPr id="2" name="Title 1">
            <a:extLst>
              <a:ext uri="{FF2B5EF4-FFF2-40B4-BE49-F238E27FC236}">
                <a16:creationId xmlns:a16="http://schemas.microsoft.com/office/drawing/2014/main" id="{0E552BDE-BBF3-7408-7B3F-62C81D9B3882}"/>
              </a:ext>
            </a:extLst>
          </p:cNvPr>
          <p:cNvSpPr txBox="1">
            <a:spLocks/>
          </p:cNvSpPr>
          <p:nvPr/>
        </p:nvSpPr>
        <p:spPr bwMode="auto">
          <a:xfrm>
            <a:off x="340243" y="263135"/>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dirty="0">
                <a:ln>
                  <a:noFill/>
                </a:ln>
                <a:solidFill>
                  <a:srgbClr val="000000"/>
                </a:solidFill>
                <a:effectLst/>
                <a:uLnTx/>
                <a:uFillTx/>
                <a:latin typeface="Ubuntu Light"/>
                <a:sym typeface="Ubuntu Light" charset="0"/>
              </a:rPr>
              <a:t>Activity: The Food Benefits Game</a:t>
            </a:r>
          </a:p>
        </p:txBody>
      </p:sp>
      <p:sp>
        <p:nvSpPr>
          <p:cNvPr id="4" name="Content Placeholder 7">
            <a:extLst>
              <a:ext uri="{FF2B5EF4-FFF2-40B4-BE49-F238E27FC236}">
                <a16:creationId xmlns:a16="http://schemas.microsoft.com/office/drawing/2014/main" id="{56D10B8B-2F97-B1EC-1E97-7A8A1ACC6763}"/>
              </a:ext>
            </a:extLst>
          </p:cNvPr>
          <p:cNvSpPr>
            <a:spLocks noGrp="1"/>
          </p:cNvSpPr>
          <p:nvPr>
            <p:ph sz="half" idx="1"/>
          </p:nvPr>
        </p:nvSpPr>
        <p:spPr>
          <a:xfrm>
            <a:off x="5779175" y="2408656"/>
            <a:ext cx="4325604" cy="2560560"/>
          </a:xfrm>
        </p:spPr>
        <p:txBody>
          <a:bodyPr>
            <a:noAutofit/>
          </a:bodyPr>
          <a:lstStyle/>
          <a:p>
            <a:pPr marL="239713" indent="0" algn="ctr">
              <a:lnSpc>
                <a:spcPct val="150000"/>
              </a:lnSpc>
              <a:buNone/>
            </a:pPr>
            <a:r>
              <a:rPr lang="en-US" sz="3200" dirty="0">
                <a:latin typeface="Ubuntu" panose="020B0504030602030204" pitchFamily="34" charset="0"/>
              </a:rPr>
              <a:t>Can you guess the benefits of your </a:t>
            </a:r>
            <a:r>
              <a:rPr lang="en-US" sz="3200" dirty="0">
                <a:solidFill>
                  <a:srgbClr val="E66A1F"/>
                </a:solidFill>
                <a:latin typeface="Ubuntu" panose="020B0504030602030204" pitchFamily="34" charset="0"/>
              </a:rPr>
              <a:t>favorite</a:t>
            </a:r>
            <a:r>
              <a:rPr lang="en-US" sz="3200" dirty="0">
                <a:latin typeface="Ubuntu" panose="020B0504030602030204" pitchFamily="34" charset="0"/>
              </a:rPr>
              <a:t> foods?</a:t>
            </a:r>
            <a:endParaRPr lang="en-US" sz="3600" dirty="0">
              <a:latin typeface="Ubuntu" panose="020B0504030602030204" pitchFamily="34" charset="0"/>
            </a:endParaRPr>
          </a:p>
        </p:txBody>
      </p:sp>
      <p:pic>
        <p:nvPicPr>
          <p:cNvPr id="6" name="Picture 5" descr="A plate of food and a bottle of water&#10;&#10;AI-generated content may be incorrect.">
            <a:extLst>
              <a:ext uri="{FF2B5EF4-FFF2-40B4-BE49-F238E27FC236}">
                <a16:creationId xmlns:a16="http://schemas.microsoft.com/office/drawing/2014/main" id="{A3C47F69-F191-A3AB-B4B2-D8E9F1766CA9}"/>
              </a:ext>
            </a:extLst>
          </p:cNvPr>
          <p:cNvPicPr>
            <a:picLocks noChangeAspect="1"/>
          </p:cNvPicPr>
          <p:nvPr/>
        </p:nvPicPr>
        <p:blipFill>
          <a:blip r:embed="rId5"/>
          <a:stretch>
            <a:fillRect/>
          </a:stretch>
        </p:blipFill>
        <p:spPr>
          <a:xfrm>
            <a:off x="941775" y="1270236"/>
            <a:ext cx="4837400" cy="4837400"/>
          </a:xfrm>
          <a:prstGeom prst="rect">
            <a:avLst/>
          </a:prstGeom>
        </p:spPr>
      </p:pic>
    </p:spTree>
    <p:extLst>
      <p:ext uri="{BB962C8B-B14F-4D97-AF65-F5344CB8AC3E}">
        <p14:creationId xmlns:p14="http://schemas.microsoft.com/office/powerpoint/2010/main" val="321489238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34537</TotalTime>
  <Words>4359</Words>
  <Application>Microsoft Office PowerPoint</Application>
  <PresentationFormat>Widescreen</PresentationFormat>
  <Paragraphs>527</Paragraphs>
  <Slides>28</Slides>
  <Notes>26</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Aptos Display</vt:lpstr>
      <vt:lpstr>Arial</vt:lpstr>
      <vt:lpstr>Calibri</vt:lpstr>
      <vt:lpstr>Roboto</vt:lpstr>
      <vt:lpstr>Segoe UI</vt:lpstr>
      <vt:lpstr>Ubuntu</vt:lpstr>
      <vt:lpstr>Ubuntu Light</vt:lpstr>
      <vt:lpstr>Wingdings</vt:lpstr>
      <vt:lpstr>Office Theme</vt:lpstr>
      <vt:lpstr>Body White copy</vt:lpstr>
      <vt:lpstr>PowerPoint Presentation</vt:lpstr>
      <vt:lpstr>PowerPoint Presentation</vt:lpstr>
      <vt:lpstr>PowerPoint Presentation</vt:lpstr>
      <vt:lpstr>PowerPoint Presentation</vt:lpstr>
      <vt:lpstr>PowerPoint Presentation</vt:lpstr>
      <vt:lpstr>PowerPoint Presentation</vt:lpstr>
      <vt:lpstr>Healthy Eating Quick Tips</vt:lpstr>
      <vt:lpstr>Understanding MyPlate</vt:lpstr>
      <vt:lpstr>PowerPoint Presentation</vt:lpstr>
      <vt:lpstr>PowerPoint Presentation</vt:lpstr>
      <vt:lpstr>PowerPoint Presentation</vt:lpstr>
      <vt:lpstr>PowerPoint Presentation</vt:lpstr>
      <vt:lpstr>Recommendations for  Healthy Eating</vt:lpstr>
      <vt:lpstr>Small Group Activity: Build a Plate</vt:lpstr>
      <vt:lpstr>PowerPoint Presentation</vt:lpstr>
      <vt:lpstr>Finding the Balance</vt:lpstr>
      <vt:lpstr>PowerPoint Presentation</vt:lpstr>
      <vt:lpstr>Low-cost Ways of Eating Healthy</vt:lpstr>
      <vt:lpstr>Managing Food Preferences</vt:lpstr>
      <vt:lpstr>Creating Time for Making  Healthy Meals</vt:lpstr>
      <vt:lpstr>Other Easy Wins</vt:lpstr>
      <vt:lpstr>Strategies to Try at Home</vt:lpstr>
      <vt:lpstr>PowerPoint Presentation</vt:lpstr>
      <vt:lpstr>Healthy Eating Quick Tips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28</cp:revision>
  <dcterms:created xsi:type="dcterms:W3CDTF">2024-11-19T15:21:18Z</dcterms:created>
  <dcterms:modified xsi:type="dcterms:W3CDTF">2025-09-18T18:50:23Z</dcterms:modified>
</cp:coreProperties>
</file>