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65" r:id="rId2"/>
    <p:sldId id="264" r:id="rId3"/>
    <p:sldId id="257" r:id="rId4"/>
    <p:sldId id="259" r:id="rId5"/>
    <p:sldId id="272" r:id="rId6"/>
    <p:sldId id="273" r:id="rId7"/>
    <p:sldId id="269" r:id="rId8"/>
    <p:sldId id="270" r:id="rId9"/>
    <p:sldId id="271" r:id="rId10"/>
    <p:sldId id="274" r:id="rId11"/>
    <p:sldId id="258"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F7941E"/>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98" d="100"/>
          <a:sy n="98" d="100"/>
        </p:scale>
        <p:origin x="408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57817-8709-6347-939A-7A6AF650D50F}" type="datetimeFigureOut">
              <a:rPr lang="en-US" smtClean="0"/>
              <a:t>11/7/2025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518CD-AB1B-BD42-B8A6-49C2020F0889}" type="slidenum">
              <a:rPr lang="en-US" smtClean="0"/>
              <a:t>‹#›</a:t>
            </a:fld>
            <a:endParaRPr lang="en-US"/>
          </a:p>
        </p:txBody>
      </p:sp>
    </p:spTree>
    <p:extLst>
      <p:ext uri="{BB962C8B-B14F-4D97-AF65-F5344CB8AC3E}">
        <p14:creationId xmlns:p14="http://schemas.microsoft.com/office/powerpoint/2010/main" val="4997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518CD-AB1B-BD42-B8A6-49C2020F0889}" type="slidenum">
              <a:rPr lang="en-US" smtClean="0"/>
              <a:t>3</a:t>
            </a:fld>
            <a:endParaRPr lang="en-US"/>
          </a:p>
        </p:txBody>
      </p:sp>
    </p:spTree>
    <p:extLst>
      <p:ext uri="{BB962C8B-B14F-4D97-AF65-F5344CB8AC3E}">
        <p14:creationId xmlns:p14="http://schemas.microsoft.com/office/powerpoint/2010/main" val="3813150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descr="A black and orange rectangle&#10;&#10;AI-generated content may be incorrect.">
            <a:extLst>
              <a:ext uri="{FF2B5EF4-FFF2-40B4-BE49-F238E27FC236}">
                <a16:creationId xmlns:a16="http://schemas.microsoft.com/office/drawing/2014/main" id="{BB23EEC9-EA08-4D08-810D-D73D9F366169}"/>
              </a:ext>
            </a:extLst>
          </p:cNvPr>
          <p:cNvPicPr>
            <a:picLocks noChangeAspect="1"/>
          </p:cNvPicPr>
          <p:nvPr userDrawn="1"/>
        </p:nvPicPr>
        <p:blipFill>
          <a:blip r:embed="rId2"/>
          <a:srcRect l="24227" r="2979"/>
          <a:stretch>
            <a:fillRect/>
          </a:stretch>
        </p:blipFill>
        <p:spPr>
          <a:xfrm rot="16200000">
            <a:off x="-1143000" y="1143000"/>
            <a:ext cx="10058400" cy="7772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04430-C2D9-9581-C2BE-BF9BAB3F0B5A}"/>
              </a:ext>
            </a:extLst>
          </p:cNvPr>
          <p:cNvPicPr>
            <a:picLocks noChangeAspect="1"/>
          </p:cNvPicPr>
          <p:nvPr userDrawn="1"/>
        </p:nvPicPr>
        <p:blipFill>
          <a:blip r:embed="rId2"/>
          <a:stretch>
            <a:fillRect/>
          </a:stretch>
        </p:blipFill>
        <p:spPr>
          <a:xfrm rot="16200000">
            <a:off x="2577255" y="-2271881"/>
            <a:ext cx="1179057" cy="6333565"/>
          </a:xfrm>
          <a:prstGeom prst="rect">
            <a:avLst/>
          </a:prstGeom>
        </p:spPr>
      </p:pic>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black and orange rectangle&#10;&#10;AI-generated content may be incorrect.">
            <a:extLst>
              <a:ext uri="{FF2B5EF4-FFF2-40B4-BE49-F238E27FC236}">
                <a16:creationId xmlns:a16="http://schemas.microsoft.com/office/drawing/2014/main" id="{9BD00223-B2C7-DD01-A61B-625540F8FD49}"/>
              </a:ext>
            </a:extLst>
          </p:cNvPr>
          <p:cNvPicPr>
            <a:picLocks noChangeAspect="1"/>
          </p:cNvPicPr>
          <p:nvPr userDrawn="1"/>
        </p:nvPicPr>
        <p:blipFill>
          <a:blip r:embed="rId2"/>
          <a:srcRect l="24227" r="2979"/>
          <a:stretch>
            <a:fillRect/>
          </a:stretch>
        </p:blipFill>
        <p:spPr>
          <a:xfrm rot="16200000" flipH="1">
            <a:off x="-1143000" y="1143000"/>
            <a:ext cx="10058400" cy="7772400"/>
          </a:xfrm>
          <a:prstGeom prst="rect">
            <a:avLst/>
          </a:prstGeom>
        </p:spPr>
      </p:pic>
      <p:pic>
        <p:nvPicPr>
          <p:cNvPr id="8" name="Picture 7">
            <a:extLst>
              <a:ext uri="{FF2B5EF4-FFF2-40B4-BE49-F238E27FC236}">
                <a16:creationId xmlns:a16="http://schemas.microsoft.com/office/drawing/2014/main" id="{66612689-789F-9B2C-B1DC-3C048C1F520A}"/>
              </a:ext>
            </a:extLst>
          </p:cNvPr>
          <p:cNvPicPr>
            <a:picLocks noChangeAspect="1"/>
          </p:cNvPicPr>
          <p:nvPr userDrawn="1"/>
        </p:nvPicPr>
        <p:blipFill>
          <a:blip r:embed="rId3"/>
          <a:stretch>
            <a:fillRect/>
          </a:stretch>
        </p:blipFill>
        <p:spPr>
          <a:xfrm rot="16200000">
            <a:off x="2577255" y="-2271881"/>
            <a:ext cx="1179057" cy="6333565"/>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7" name="Picture 6" descr="A person and person holding a can&#10;&#10;AI-generated content may be incorrect.">
            <a:extLst>
              <a:ext uri="{FF2B5EF4-FFF2-40B4-BE49-F238E27FC236}">
                <a16:creationId xmlns:a16="http://schemas.microsoft.com/office/drawing/2014/main" id="{81B14D16-3FA4-9A1F-D0B9-C227AA179AE6}"/>
              </a:ext>
            </a:extLst>
          </p:cNvPr>
          <p:cNvPicPr>
            <a:picLocks noChangeAspect="1"/>
          </p:cNvPicPr>
          <p:nvPr userDrawn="1"/>
        </p:nvPicPr>
        <p:blipFill>
          <a:blip r:embed="rId2"/>
          <a:stretch>
            <a:fillRect/>
          </a:stretch>
        </p:blipFill>
        <p:spPr>
          <a:xfrm>
            <a:off x="0" y="0"/>
            <a:ext cx="7772400" cy="10058400"/>
          </a:xfrm>
          <a:prstGeom prst="rect">
            <a:avLst/>
          </a:prstGeom>
        </p:spPr>
      </p:pic>
      <p:pic>
        <p:nvPicPr>
          <p:cNvPr id="8" name="Picture 7">
            <a:extLst>
              <a:ext uri="{FF2B5EF4-FFF2-40B4-BE49-F238E27FC236}">
                <a16:creationId xmlns:a16="http://schemas.microsoft.com/office/drawing/2014/main" id="{FF49416F-37F8-B148-C0D2-0E58CAC4DF77}"/>
              </a:ext>
            </a:extLst>
          </p:cNvPr>
          <p:cNvPicPr>
            <a:picLocks noChangeAspect="1"/>
          </p:cNvPicPr>
          <p:nvPr userDrawn="1"/>
        </p:nvPicPr>
        <p:blipFill>
          <a:blip r:embed="rId3"/>
          <a:srcRect b="6664"/>
          <a:stretch>
            <a:fillRect/>
          </a:stretch>
        </p:blipFill>
        <p:spPr>
          <a:xfrm rot="16200000">
            <a:off x="3857860" y="-1499670"/>
            <a:ext cx="1917567" cy="5911514"/>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6" Type="http://schemas.openxmlformats.org/officeDocument/2006/relationships/image" Target="../media/image47.png"/><Relationship Id="rId21" Type="http://schemas.openxmlformats.org/officeDocument/2006/relationships/image" Target="../media/image44.png"/><Relationship Id="rId42" Type="http://schemas.openxmlformats.org/officeDocument/2006/relationships/image" Target="../media/image13.png"/><Relationship Id="rId47" Type="http://schemas.openxmlformats.org/officeDocument/2006/relationships/image" Target="../media/image66.png"/><Relationship Id="rId63" Type="http://schemas.openxmlformats.org/officeDocument/2006/relationships/image" Target="../media/image81.png"/><Relationship Id="rId68" Type="http://schemas.openxmlformats.org/officeDocument/2006/relationships/image" Target="../media/image86.png"/><Relationship Id="rId2" Type="http://schemas.openxmlformats.org/officeDocument/2006/relationships/image" Target="../media/image28.png"/><Relationship Id="rId16" Type="http://schemas.openxmlformats.org/officeDocument/2006/relationships/image" Target="../media/image39.png"/><Relationship Id="rId29" Type="http://schemas.openxmlformats.org/officeDocument/2006/relationships/image" Target="../media/image50.png"/><Relationship Id="rId11" Type="http://schemas.openxmlformats.org/officeDocument/2006/relationships/image" Target="../media/image8.png"/><Relationship Id="rId24" Type="http://schemas.openxmlformats.org/officeDocument/2006/relationships/image" Target="../media/image11.png"/><Relationship Id="rId32" Type="http://schemas.openxmlformats.org/officeDocument/2006/relationships/image" Target="../media/image53.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64.png"/><Relationship Id="rId53" Type="http://schemas.openxmlformats.org/officeDocument/2006/relationships/image" Target="../media/image71.png"/><Relationship Id="rId58" Type="http://schemas.openxmlformats.org/officeDocument/2006/relationships/image" Target="../media/image76.png"/><Relationship Id="rId66" Type="http://schemas.openxmlformats.org/officeDocument/2006/relationships/image" Target="../media/image84.png"/><Relationship Id="rId74" Type="http://schemas.openxmlformats.org/officeDocument/2006/relationships/image" Target="../media/image92.png"/><Relationship Id="rId5" Type="http://schemas.openxmlformats.org/officeDocument/2006/relationships/image" Target="../media/image31.png"/><Relationship Id="rId61" Type="http://schemas.openxmlformats.org/officeDocument/2006/relationships/image" Target="../media/image79.png"/><Relationship Id="rId19" Type="http://schemas.openxmlformats.org/officeDocument/2006/relationships/image" Target="../media/image42.png"/><Relationship Id="rId14" Type="http://schemas.openxmlformats.org/officeDocument/2006/relationships/image" Target="../media/image37.png"/><Relationship Id="rId22" Type="http://schemas.openxmlformats.org/officeDocument/2006/relationships/image" Target="../media/image10.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12.png"/><Relationship Id="rId43" Type="http://schemas.openxmlformats.org/officeDocument/2006/relationships/image" Target="../media/image62.emf"/><Relationship Id="rId48" Type="http://schemas.openxmlformats.org/officeDocument/2006/relationships/image" Target="../media/image67.png"/><Relationship Id="rId56" Type="http://schemas.openxmlformats.org/officeDocument/2006/relationships/image" Target="../media/image74.png"/><Relationship Id="rId64" Type="http://schemas.openxmlformats.org/officeDocument/2006/relationships/image" Target="../media/image82.png"/><Relationship Id="rId69" Type="http://schemas.openxmlformats.org/officeDocument/2006/relationships/image" Target="../media/image87.png"/><Relationship Id="rId8" Type="http://schemas.openxmlformats.org/officeDocument/2006/relationships/image" Target="../media/image7.png"/><Relationship Id="rId51" Type="http://schemas.openxmlformats.org/officeDocument/2006/relationships/image" Target="../media/image69.png"/><Relationship Id="rId72" Type="http://schemas.openxmlformats.org/officeDocument/2006/relationships/image" Target="../media/image90.png"/><Relationship Id="rId3" Type="http://schemas.openxmlformats.org/officeDocument/2006/relationships/image" Target="../media/image29.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8.png"/><Relationship Id="rId46" Type="http://schemas.openxmlformats.org/officeDocument/2006/relationships/image" Target="../media/image65.png"/><Relationship Id="rId59" Type="http://schemas.openxmlformats.org/officeDocument/2006/relationships/image" Target="../media/image77.png"/><Relationship Id="rId67" Type="http://schemas.openxmlformats.org/officeDocument/2006/relationships/image" Target="../media/image85.png"/><Relationship Id="rId20" Type="http://schemas.openxmlformats.org/officeDocument/2006/relationships/image" Target="../media/image43.png"/><Relationship Id="rId41" Type="http://schemas.openxmlformats.org/officeDocument/2006/relationships/image" Target="../media/image61.png"/><Relationship Id="rId54" Type="http://schemas.openxmlformats.org/officeDocument/2006/relationships/image" Target="../media/image72.png"/><Relationship Id="rId62" Type="http://schemas.openxmlformats.org/officeDocument/2006/relationships/image" Target="../media/image80.png"/><Relationship Id="rId70" Type="http://schemas.openxmlformats.org/officeDocument/2006/relationships/image" Target="../media/image88.png"/><Relationship Id="rId1" Type="http://schemas.openxmlformats.org/officeDocument/2006/relationships/slideLayout" Target="../slideLayouts/slideLayout10.xml"/><Relationship Id="rId6" Type="http://schemas.openxmlformats.org/officeDocument/2006/relationships/image" Target="../media/image32.png"/><Relationship Id="rId15" Type="http://schemas.openxmlformats.org/officeDocument/2006/relationships/image" Target="../media/image38.png"/><Relationship Id="rId23" Type="http://schemas.openxmlformats.org/officeDocument/2006/relationships/image" Target="../media/image45.png"/><Relationship Id="rId28" Type="http://schemas.openxmlformats.org/officeDocument/2006/relationships/image" Target="../media/image49.png"/><Relationship Id="rId36" Type="http://schemas.openxmlformats.org/officeDocument/2006/relationships/image" Target="../media/image56.png"/><Relationship Id="rId49" Type="http://schemas.openxmlformats.org/officeDocument/2006/relationships/image" Target="../media/image68.png"/><Relationship Id="rId57" Type="http://schemas.openxmlformats.org/officeDocument/2006/relationships/image" Target="../media/image75.png"/><Relationship Id="rId10" Type="http://schemas.openxmlformats.org/officeDocument/2006/relationships/image" Target="../media/image35.png"/><Relationship Id="rId31" Type="http://schemas.openxmlformats.org/officeDocument/2006/relationships/image" Target="../media/image52.png"/><Relationship Id="rId44" Type="http://schemas.openxmlformats.org/officeDocument/2006/relationships/image" Target="../media/image63.emf"/><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png"/><Relationship Id="rId73"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4.png"/><Relationship Id="rId13" Type="http://schemas.openxmlformats.org/officeDocument/2006/relationships/image" Target="../media/image9.png"/><Relationship Id="rId18" Type="http://schemas.openxmlformats.org/officeDocument/2006/relationships/image" Target="../media/image41.png"/><Relationship Id="rId39" Type="http://schemas.openxmlformats.org/officeDocument/2006/relationships/image" Target="../media/image59.png"/><Relationship Id="rId34" Type="http://schemas.openxmlformats.org/officeDocument/2006/relationships/image" Target="../media/image55.png"/><Relationship Id="rId50" Type="http://schemas.openxmlformats.org/officeDocument/2006/relationships/image" Target="../media/image5.png"/><Relationship Id="rId55" Type="http://schemas.openxmlformats.org/officeDocument/2006/relationships/image" Target="../media/image73.png"/><Relationship Id="rId7" Type="http://schemas.openxmlformats.org/officeDocument/2006/relationships/image" Target="../media/image33.png"/><Relationship Id="rId71"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tm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522973"/>
            <a:ext cx="5343524" cy="1446550"/>
          </a:xfrm>
          <a:prstGeom prst="rect">
            <a:avLst/>
          </a:prstGeom>
          <a:noFill/>
        </p:spPr>
        <p:txBody>
          <a:bodyPr wrap="square" rtlCol="0">
            <a:spAutoFit/>
          </a:bodyPr>
          <a:lstStyle/>
          <a:p>
            <a:r>
              <a:rPr lang="en-US" sz="4400" dirty="0">
                <a:solidFill>
                  <a:schemeClr val="bg1"/>
                </a:solidFill>
                <a:latin typeface="Ubuntu" panose="020B0504030602030204" pitchFamily="34" charset="0"/>
              </a:rPr>
              <a:t>Healthy Eating </a:t>
            </a:r>
            <a:br>
              <a:rPr lang="en-US" sz="4400" dirty="0">
                <a:solidFill>
                  <a:schemeClr val="bg1"/>
                </a:solidFill>
                <a:latin typeface="Ubuntu" panose="020B0504030602030204" pitchFamily="34" charset="0"/>
              </a:rPr>
            </a:br>
            <a:r>
              <a:rPr lang="en-US" sz="4400" dirty="0">
                <a:solidFill>
                  <a:schemeClr val="bg1"/>
                </a:solidFill>
                <a:latin typeface="Ubuntu" panose="020B0504030602030204" pitchFamily="34" charset="0"/>
              </a:rPr>
              <a:t>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836250"/>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Topic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5AC0224C-0702-86C8-D779-8CF93CCCCA45}"/>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rgbClr val="F7941D"/>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F73CCED8-342B-35E4-1F5D-C31E69C77B62}"/>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28332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E6B9D-2A92-D5F8-C728-14F0931A0490}"/>
              </a:ext>
            </a:extLst>
          </p:cNvPr>
          <p:cNvSpPr>
            <a:spLocks noGrp="1"/>
          </p:cNvSpPr>
          <p:nvPr>
            <p:ph type="ctrTitle"/>
          </p:nvPr>
        </p:nvSpPr>
        <p:spPr>
          <a:xfrm>
            <a:off x="384810" y="580435"/>
            <a:ext cx="6473190" cy="686782"/>
          </a:xfrm>
        </p:spPr>
        <p:txBody>
          <a:bodyPr>
            <a:normAutofit fontScale="90000"/>
          </a:bodyPr>
          <a:lstStyle/>
          <a:p>
            <a:pPr algn="l"/>
            <a:r>
              <a:rPr lang="en-US" dirty="0">
                <a:solidFill>
                  <a:schemeClr val="bg1"/>
                </a:solidFill>
                <a:latin typeface="Ubuntu" panose="020B0504030602030204" pitchFamily="34" charset="0"/>
              </a:rPr>
              <a:t>Welcome</a:t>
            </a:r>
          </a:p>
        </p:txBody>
      </p:sp>
      <p:sp>
        <p:nvSpPr>
          <p:cNvPr id="3" name="Subtitle 2">
            <a:extLst>
              <a:ext uri="{FF2B5EF4-FFF2-40B4-BE49-F238E27FC236}">
                <a16:creationId xmlns:a16="http://schemas.microsoft.com/office/drawing/2014/main" id="{E10DC312-805F-026B-8D56-CFB8235D4479}"/>
              </a:ext>
            </a:extLst>
          </p:cNvPr>
          <p:cNvSpPr>
            <a:spLocks noGrp="1"/>
          </p:cNvSpPr>
          <p:nvPr>
            <p:ph type="subTitle" idx="1"/>
          </p:nvPr>
        </p:nvSpPr>
        <p:spPr>
          <a:xfrm>
            <a:off x="384810" y="1837857"/>
            <a:ext cx="6473190" cy="5405792"/>
          </a:xfrm>
        </p:spPr>
        <p:txBody>
          <a:bodyPr>
            <a:noAutofit/>
          </a:bodyPr>
          <a:lstStyle/>
          <a:p>
            <a:pPr algn="l">
              <a:lnSpc>
                <a:spcPct val="150000"/>
              </a:lnSpc>
            </a:pPr>
            <a:r>
              <a:rPr lang="en-US" sz="1200" dirty="0">
                <a:latin typeface="Ubuntu" panose="020B0504030602030204" pitchFamily="34" charset="0"/>
              </a:rPr>
              <a:t>Dear participant, we are very happy to welcome you to the Family Health Forum on </a:t>
            </a:r>
            <a:r>
              <a:rPr lang="en-US" sz="1200" b="1" dirty="0">
                <a:latin typeface="Ubuntu" panose="020B0504030602030204" pitchFamily="34" charset="0"/>
              </a:rPr>
              <a:t>Healthy Eating for the Family</a:t>
            </a:r>
            <a:r>
              <a:rPr lang="en-US" sz="1200" dirty="0">
                <a:latin typeface="Ubuntu" panose="020B0504030602030204" pitchFamily="34" charset="0"/>
              </a:rPr>
              <a:t>.  Family Health Forums provide a space for caregivers, parents, and siblings of people with intellectual disabilities to engage with health professionals, community leaders, and service providers.</a:t>
            </a:r>
          </a:p>
          <a:p>
            <a:pPr algn="l">
              <a:lnSpc>
                <a:spcPct val="150000"/>
              </a:lnSpc>
            </a:pPr>
            <a:r>
              <a:rPr lang="en-US" sz="1200" dirty="0">
                <a:latin typeface="Ubuntu" panose="020B0504030602030204" pitchFamily="34" charset="0"/>
              </a:rPr>
              <a:t>People with intellectual disability are more prone to chronic health conditions than people without intellectual disability. This includes conditions such as obesity, diabetes, asthma, and cardiovascular disease. Family Health Forums are places to learn more about different health conditions, understand the available services in our communities and to connect with other families. </a:t>
            </a:r>
          </a:p>
          <a:p>
            <a:pPr algn="l">
              <a:lnSpc>
                <a:spcPct val="150000"/>
              </a:lnSpc>
            </a:pPr>
            <a:r>
              <a:rPr lang="en-US" sz="1200" dirty="0">
                <a:latin typeface="Ubuntu" panose="020B0504030602030204" pitchFamily="34" charset="0"/>
              </a:rPr>
              <a:t>This forum will focus on the following:</a:t>
            </a:r>
          </a:p>
          <a:p>
            <a:pPr marL="171450" indent="-171450" algn="l">
              <a:lnSpc>
                <a:spcPct val="150000"/>
              </a:lnSpc>
              <a:buFont typeface="Arial" panose="020B0604020202020204" pitchFamily="34" charset="0"/>
              <a:buChar char="•"/>
            </a:pPr>
            <a:r>
              <a:rPr lang="en-US" sz="1200" dirty="0">
                <a:latin typeface="Ubuntu" panose="020B0504030602030204" pitchFamily="34" charset="0"/>
              </a:rPr>
              <a:t>Understanding what healthy eating means</a:t>
            </a:r>
          </a:p>
          <a:p>
            <a:pPr marL="171450" indent="-171450" algn="l">
              <a:lnSpc>
                <a:spcPct val="150000"/>
              </a:lnSpc>
              <a:buFont typeface="Arial" panose="020B0604020202020204" pitchFamily="34" charset="0"/>
              <a:buChar char="•"/>
            </a:pPr>
            <a:r>
              <a:rPr lang="en-US" sz="1200" dirty="0">
                <a:latin typeface="Ubuntu" panose="020B0504030602030204" pitchFamily="34" charset="0"/>
              </a:rPr>
              <a:t>Strategies for healthier meals at home</a:t>
            </a:r>
          </a:p>
          <a:p>
            <a:pPr marL="171450" indent="-171450" algn="l">
              <a:lnSpc>
                <a:spcPct val="150000"/>
              </a:lnSpc>
              <a:buFont typeface="Arial" panose="020B0604020202020204" pitchFamily="34" charset="0"/>
              <a:buChar char="•"/>
            </a:pPr>
            <a:r>
              <a:rPr lang="en-US" sz="1200" dirty="0">
                <a:latin typeface="Ubuntu" panose="020B0504030602030204" pitchFamily="34" charset="0"/>
              </a:rPr>
              <a:t>Action planning for greater access to healthy meals</a:t>
            </a:r>
          </a:p>
          <a:p>
            <a:pPr algn="l">
              <a:lnSpc>
                <a:spcPct val="150000"/>
              </a:lnSpc>
            </a:pPr>
            <a:r>
              <a:rPr lang="en-US" sz="1200" dirty="0">
                <a:latin typeface="Ubuntu" panose="020B0504030602030204" pitchFamily="34" charset="0"/>
              </a:rPr>
              <a:t>This is your personal workbook for The Forum. It contains the agenda, worksheets, handouts, and other helpful resources related to healthy eating. During the event, your facilitator will guide you on when to use your workbook.</a:t>
            </a:r>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939354C0-ACDC-D829-FA90-FBF82FDC3CF8}"/>
              </a:ext>
            </a:extLst>
          </p:cNvPr>
          <p:cNvSpPr txBox="1">
            <a:spLocks/>
          </p:cNvSpPr>
          <p:nvPr/>
        </p:nvSpPr>
        <p:spPr>
          <a:xfrm>
            <a:off x="291459" y="12358"/>
            <a:ext cx="6779296"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Welcome Reflection</a:t>
            </a:r>
            <a:endParaRPr lang="en-US" dirty="0">
              <a:solidFill>
                <a:schemeClr val="bg1"/>
              </a:solidFill>
              <a:latin typeface="Ubuntu" panose="020B0504030602030204" pitchFamily="34" charset="0"/>
            </a:endParaRPr>
          </a:p>
        </p:txBody>
      </p:sp>
      <p:sp>
        <p:nvSpPr>
          <p:cNvPr id="111" name="Title 1">
            <a:extLst>
              <a:ext uri="{FF2B5EF4-FFF2-40B4-BE49-F238E27FC236}">
                <a16:creationId xmlns:a16="http://schemas.microsoft.com/office/drawing/2014/main" id="{84AA730B-EB30-39A4-3BB0-17261FF2DE1B}"/>
              </a:ext>
            </a:extLst>
          </p:cNvPr>
          <p:cNvSpPr txBox="1">
            <a:spLocks/>
          </p:cNvSpPr>
          <p:nvPr/>
        </p:nvSpPr>
        <p:spPr>
          <a:xfrm>
            <a:off x="5019531" y="43066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rgbClr val="F7941E"/>
                </a:solidFill>
                <a:latin typeface="Ubuntu" panose="020B0504030602030204" pitchFamily="34" charset="0"/>
              </a:rPr>
              <a:t>Slide 6</a:t>
            </a:r>
            <a:endParaRPr lang="en-US" sz="1400" dirty="0">
              <a:solidFill>
                <a:srgbClr val="F7941E"/>
              </a:solidFill>
              <a:latin typeface="Ubuntu" panose="020B0504030602030204" pitchFamily="34" charset="0"/>
            </a:endParaRPr>
          </a:p>
        </p:txBody>
      </p:sp>
      <p:sp>
        <p:nvSpPr>
          <p:cNvPr id="2" name="Subtitle 2">
            <a:extLst>
              <a:ext uri="{FF2B5EF4-FFF2-40B4-BE49-F238E27FC236}">
                <a16:creationId xmlns:a16="http://schemas.microsoft.com/office/drawing/2014/main" id="{1018A39D-93E3-3150-F68A-925DAC174F25}"/>
              </a:ext>
            </a:extLst>
          </p:cNvPr>
          <p:cNvSpPr txBox="1">
            <a:spLocks/>
          </p:cNvSpPr>
          <p:nvPr/>
        </p:nvSpPr>
        <p:spPr>
          <a:xfrm>
            <a:off x="874401" y="1838554"/>
            <a:ext cx="6897999"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lvl="0" indent="0">
              <a:buNone/>
            </a:pPr>
            <a:r>
              <a:rPr lang="en-US" sz="1600" b="1" dirty="0">
                <a:latin typeface="Ubuntu" panose="020B0504030602030204" pitchFamily="34" charset="0"/>
              </a:rPr>
              <a:t>What are your biggest successes related to healthy eating?</a:t>
            </a:r>
          </a:p>
        </p:txBody>
      </p:sp>
      <p:graphicFrame>
        <p:nvGraphicFramePr>
          <p:cNvPr id="3" name="Table 2">
            <a:extLst>
              <a:ext uri="{FF2B5EF4-FFF2-40B4-BE49-F238E27FC236}">
                <a16:creationId xmlns:a16="http://schemas.microsoft.com/office/drawing/2014/main" id="{CB6E94F3-9019-56C4-F990-2D901FA7537B}"/>
              </a:ext>
            </a:extLst>
          </p:cNvPr>
          <p:cNvGraphicFramePr>
            <a:graphicFrameLocks noGrp="1"/>
          </p:cNvGraphicFramePr>
          <p:nvPr>
            <p:extLst>
              <p:ext uri="{D42A27DB-BD31-4B8C-83A1-F6EECF244321}">
                <p14:modId xmlns:p14="http://schemas.microsoft.com/office/powerpoint/2010/main" val="965427474"/>
              </p:ext>
            </p:extLst>
          </p:nvPr>
        </p:nvGraphicFramePr>
        <p:xfrm>
          <a:off x="978408" y="21600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4" name="Straight Connector 3">
            <a:extLst>
              <a:ext uri="{FF2B5EF4-FFF2-40B4-BE49-F238E27FC236}">
                <a16:creationId xmlns:a16="http://schemas.microsoft.com/office/drawing/2014/main" id="{D0C47E14-D563-0779-826E-18348539774E}"/>
              </a:ext>
            </a:extLst>
          </p:cNvPr>
          <p:cNvCxnSpPr>
            <a:cxnSpLocks/>
          </p:cNvCxnSpPr>
          <p:nvPr/>
        </p:nvCxnSpPr>
        <p:spPr>
          <a:xfrm>
            <a:off x="978408" y="2129421"/>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5" name="Table 4">
            <a:extLst>
              <a:ext uri="{FF2B5EF4-FFF2-40B4-BE49-F238E27FC236}">
                <a16:creationId xmlns:a16="http://schemas.microsoft.com/office/drawing/2014/main" id="{8B8DE2BD-583D-6D5F-6DBA-C58E1CD121C7}"/>
              </a:ext>
            </a:extLst>
          </p:cNvPr>
          <p:cNvGraphicFramePr>
            <a:graphicFrameLocks noGrp="1"/>
          </p:cNvGraphicFramePr>
          <p:nvPr>
            <p:extLst>
              <p:ext uri="{D42A27DB-BD31-4B8C-83A1-F6EECF244321}">
                <p14:modId xmlns:p14="http://schemas.microsoft.com/office/powerpoint/2010/main" val="3711422728"/>
              </p:ext>
            </p:extLst>
          </p:nvPr>
        </p:nvGraphicFramePr>
        <p:xfrm>
          <a:off x="978407" y="26135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88287AFE-68CF-613D-0F8A-0C82707A9119}"/>
              </a:ext>
            </a:extLst>
          </p:cNvPr>
          <p:cNvGraphicFramePr>
            <a:graphicFrameLocks noGrp="1"/>
          </p:cNvGraphicFramePr>
          <p:nvPr>
            <p:extLst>
              <p:ext uri="{D42A27DB-BD31-4B8C-83A1-F6EECF244321}">
                <p14:modId xmlns:p14="http://schemas.microsoft.com/office/powerpoint/2010/main" val="3616840638"/>
              </p:ext>
            </p:extLst>
          </p:nvPr>
        </p:nvGraphicFramePr>
        <p:xfrm>
          <a:off x="978407" y="30630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7" name="Subtitle 2">
            <a:extLst>
              <a:ext uri="{FF2B5EF4-FFF2-40B4-BE49-F238E27FC236}">
                <a16:creationId xmlns:a16="http://schemas.microsoft.com/office/drawing/2014/main" id="{0A6BCC56-2CC4-DE2E-08A0-8E6DD7B9E318}"/>
              </a:ext>
            </a:extLst>
          </p:cNvPr>
          <p:cNvSpPr txBox="1">
            <a:spLocks/>
          </p:cNvSpPr>
          <p:nvPr/>
        </p:nvSpPr>
        <p:spPr>
          <a:xfrm>
            <a:off x="906638" y="3741275"/>
            <a:ext cx="6367922"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lvl="0" indent="0">
              <a:buNone/>
            </a:pPr>
            <a:r>
              <a:rPr lang="en-US" sz="1600" b="1" dirty="0">
                <a:latin typeface="Ubuntu" panose="020B0504030602030204" pitchFamily="34" charset="0"/>
              </a:rPr>
              <a:t>What are your biggest challenges or areas of concern relating to healthy eating?</a:t>
            </a:r>
          </a:p>
        </p:txBody>
      </p:sp>
      <p:graphicFrame>
        <p:nvGraphicFramePr>
          <p:cNvPr id="8" name="Table 7">
            <a:extLst>
              <a:ext uri="{FF2B5EF4-FFF2-40B4-BE49-F238E27FC236}">
                <a16:creationId xmlns:a16="http://schemas.microsoft.com/office/drawing/2014/main" id="{A8B310BA-8BB3-E06D-ACE6-74A949C28A38}"/>
              </a:ext>
            </a:extLst>
          </p:cNvPr>
          <p:cNvGraphicFramePr>
            <a:graphicFrameLocks noGrp="1"/>
          </p:cNvGraphicFramePr>
          <p:nvPr>
            <p:extLst>
              <p:ext uri="{D42A27DB-BD31-4B8C-83A1-F6EECF244321}">
                <p14:modId xmlns:p14="http://schemas.microsoft.com/office/powerpoint/2010/main" val="3792909217"/>
              </p:ext>
            </p:extLst>
          </p:nvPr>
        </p:nvGraphicFramePr>
        <p:xfrm>
          <a:off x="1010645" y="430058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9" name="Straight Connector 8">
            <a:extLst>
              <a:ext uri="{FF2B5EF4-FFF2-40B4-BE49-F238E27FC236}">
                <a16:creationId xmlns:a16="http://schemas.microsoft.com/office/drawing/2014/main" id="{DCFFC90C-BB99-CEC6-5939-5AEEE4F6A803}"/>
              </a:ext>
            </a:extLst>
          </p:cNvPr>
          <p:cNvCxnSpPr>
            <a:cxnSpLocks/>
          </p:cNvCxnSpPr>
          <p:nvPr/>
        </p:nvCxnSpPr>
        <p:spPr>
          <a:xfrm>
            <a:off x="1010645" y="4273942"/>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10" name="Table 9">
            <a:extLst>
              <a:ext uri="{FF2B5EF4-FFF2-40B4-BE49-F238E27FC236}">
                <a16:creationId xmlns:a16="http://schemas.microsoft.com/office/drawing/2014/main" id="{E9664FBF-AAFE-12D2-3EC3-00318C1528CA}"/>
              </a:ext>
            </a:extLst>
          </p:cNvPr>
          <p:cNvGraphicFramePr>
            <a:graphicFrameLocks noGrp="1"/>
          </p:cNvGraphicFramePr>
          <p:nvPr>
            <p:extLst>
              <p:ext uri="{D42A27DB-BD31-4B8C-83A1-F6EECF244321}">
                <p14:modId xmlns:p14="http://schemas.microsoft.com/office/powerpoint/2010/main" val="2412220184"/>
              </p:ext>
            </p:extLst>
          </p:nvPr>
        </p:nvGraphicFramePr>
        <p:xfrm>
          <a:off x="1010644" y="475408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D5A0D360-7658-B3D2-0B77-728B599EDB65}"/>
              </a:ext>
            </a:extLst>
          </p:cNvPr>
          <p:cNvGraphicFramePr>
            <a:graphicFrameLocks noGrp="1"/>
          </p:cNvGraphicFramePr>
          <p:nvPr>
            <p:extLst>
              <p:ext uri="{D42A27DB-BD31-4B8C-83A1-F6EECF244321}">
                <p14:modId xmlns:p14="http://schemas.microsoft.com/office/powerpoint/2010/main" val="2287469598"/>
              </p:ext>
            </p:extLst>
          </p:nvPr>
        </p:nvGraphicFramePr>
        <p:xfrm>
          <a:off x="1010644" y="520359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12" name="Picture 11" descr="A yellow and green chat bubbles&#10;&#10;AI-generated content may be incorrect.">
            <a:extLst>
              <a:ext uri="{FF2B5EF4-FFF2-40B4-BE49-F238E27FC236}">
                <a16:creationId xmlns:a16="http://schemas.microsoft.com/office/drawing/2014/main" id="{7D74B786-59C8-9DF0-0310-7DCE0D5DE81E}"/>
              </a:ext>
            </a:extLst>
          </p:cNvPr>
          <p:cNvPicPr>
            <a:picLocks noChangeAspect="1"/>
          </p:cNvPicPr>
          <p:nvPr/>
        </p:nvPicPr>
        <p:blipFill>
          <a:blip r:embed="rId3"/>
          <a:stretch>
            <a:fillRect/>
          </a:stretch>
        </p:blipFill>
        <p:spPr>
          <a:xfrm>
            <a:off x="342528" y="3736479"/>
            <a:ext cx="564110" cy="564110"/>
          </a:xfrm>
          <a:prstGeom prst="rect">
            <a:avLst/>
          </a:prstGeom>
        </p:spPr>
      </p:pic>
      <p:pic>
        <p:nvPicPr>
          <p:cNvPr id="13" name="Picture 12" descr="A yellow and green chat bubbles&#10;&#10;AI-generated content may be incorrect.">
            <a:extLst>
              <a:ext uri="{FF2B5EF4-FFF2-40B4-BE49-F238E27FC236}">
                <a16:creationId xmlns:a16="http://schemas.microsoft.com/office/drawing/2014/main" id="{33C53BA4-7A09-3025-1B83-AF82981C0410}"/>
              </a:ext>
            </a:extLst>
          </p:cNvPr>
          <p:cNvPicPr>
            <a:picLocks noChangeAspect="1"/>
          </p:cNvPicPr>
          <p:nvPr/>
        </p:nvPicPr>
        <p:blipFill>
          <a:blip r:embed="rId3"/>
          <a:stretch>
            <a:fillRect/>
          </a:stretch>
        </p:blipFill>
        <p:spPr>
          <a:xfrm>
            <a:off x="342528" y="1760534"/>
            <a:ext cx="564110" cy="564110"/>
          </a:xfrm>
          <a:prstGeom prst="rect">
            <a:avLst/>
          </a:prstGeom>
        </p:spPr>
      </p:pic>
      <p:graphicFrame>
        <p:nvGraphicFramePr>
          <p:cNvPr id="14" name="Table 13">
            <a:extLst>
              <a:ext uri="{FF2B5EF4-FFF2-40B4-BE49-F238E27FC236}">
                <a16:creationId xmlns:a16="http://schemas.microsoft.com/office/drawing/2014/main" id="{01B9B109-8FDB-1FFE-B5DD-DCBD44E67538}"/>
              </a:ext>
            </a:extLst>
          </p:cNvPr>
          <p:cNvGraphicFramePr>
            <a:graphicFrameLocks noGrp="1"/>
          </p:cNvGraphicFramePr>
          <p:nvPr>
            <p:extLst>
              <p:ext uri="{D42A27DB-BD31-4B8C-83A1-F6EECF244321}">
                <p14:modId xmlns:p14="http://schemas.microsoft.com/office/powerpoint/2010/main" val="3477227905"/>
              </p:ext>
            </p:extLst>
          </p:nvPr>
        </p:nvGraphicFramePr>
        <p:xfrm>
          <a:off x="2459405" y="727579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6" name="Table 25">
            <a:extLst>
              <a:ext uri="{FF2B5EF4-FFF2-40B4-BE49-F238E27FC236}">
                <a16:creationId xmlns:a16="http://schemas.microsoft.com/office/drawing/2014/main" id="{3D95FE9F-3347-882E-AE7B-377CF7DA56C9}"/>
              </a:ext>
            </a:extLst>
          </p:cNvPr>
          <p:cNvGraphicFramePr>
            <a:graphicFrameLocks noGrp="1"/>
          </p:cNvGraphicFramePr>
          <p:nvPr>
            <p:extLst>
              <p:ext uri="{D42A27DB-BD31-4B8C-83A1-F6EECF244321}">
                <p14:modId xmlns:p14="http://schemas.microsoft.com/office/powerpoint/2010/main" val="3510901016"/>
              </p:ext>
            </p:extLst>
          </p:nvPr>
        </p:nvGraphicFramePr>
        <p:xfrm>
          <a:off x="2459404" y="772928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AFDACF82-E8E6-2F91-32CC-FBE7046EF4F5}"/>
              </a:ext>
            </a:extLst>
          </p:cNvPr>
          <p:cNvGraphicFramePr>
            <a:graphicFrameLocks noGrp="1"/>
          </p:cNvGraphicFramePr>
          <p:nvPr>
            <p:extLst>
              <p:ext uri="{D42A27DB-BD31-4B8C-83A1-F6EECF244321}">
                <p14:modId xmlns:p14="http://schemas.microsoft.com/office/powerpoint/2010/main" val="1163479001"/>
              </p:ext>
            </p:extLst>
          </p:nvPr>
        </p:nvGraphicFramePr>
        <p:xfrm>
          <a:off x="2459404" y="8178798"/>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37" name="Picture 36">
            <a:extLst>
              <a:ext uri="{FF2B5EF4-FFF2-40B4-BE49-F238E27FC236}">
                <a16:creationId xmlns:a16="http://schemas.microsoft.com/office/drawing/2014/main" id="{42AF9B88-11D3-CA19-293B-9B13E911DC7D}"/>
              </a:ext>
            </a:extLst>
          </p:cNvPr>
          <p:cNvPicPr>
            <a:picLocks noChangeAspect="1"/>
          </p:cNvPicPr>
          <p:nvPr/>
        </p:nvPicPr>
        <p:blipFill>
          <a:blip r:embed="rId4"/>
          <a:stretch>
            <a:fillRect/>
          </a:stretch>
        </p:blipFill>
        <p:spPr>
          <a:xfrm>
            <a:off x="353008" y="7461210"/>
            <a:ext cx="1875841" cy="1328720"/>
          </a:xfrm>
          <a:prstGeom prst="rect">
            <a:avLst/>
          </a:prstGeom>
        </p:spPr>
      </p:pic>
      <p:sp>
        <p:nvSpPr>
          <p:cNvPr id="38" name="Title 1">
            <a:extLst>
              <a:ext uri="{FF2B5EF4-FFF2-40B4-BE49-F238E27FC236}">
                <a16:creationId xmlns:a16="http://schemas.microsoft.com/office/drawing/2014/main" id="{939354C0-ACDC-D829-FA90-FBF82FDC3CF8}"/>
              </a:ext>
            </a:extLst>
          </p:cNvPr>
          <p:cNvSpPr txBox="1">
            <a:spLocks/>
          </p:cNvSpPr>
          <p:nvPr/>
        </p:nvSpPr>
        <p:spPr>
          <a:xfrm>
            <a:off x="0" y="6171616"/>
            <a:ext cx="6367922" cy="1207734"/>
          </a:xfrm>
          <a:prstGeom prst="rect">
            <a:avLst/>
          </a:prstGeom>
          <a:solidFill>
            <a:srgbClr val="F7941D"/>
          </a:solidFill>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Understanding</a:t>
            </a:r>
            <a:r>
              <a:rPr lang="en-US" sz="3600" dirty="0">
                <a:solidFill>
                  <a:srgbClr val="F7941E"/>
                </a:solidFill>
                <a:latin typeface="Ubuntu" panose="020B0504030602030204" pitchFamily="34" charset="0"/>
              </a:rPr>
              <a:t> </a:t>
            </a:r>
            <a:r>
              <a:rPr lang="en-US" sz="3600" dirty="0">
                <a:solidFill>
                  <a:schemeClr val="bg1"/>
                </a:solidFill>
                <a:latin typeface="Ubuntu" panose="020B0504030602030204" pitchFamily="34" charset="0"/>
              </a:rPr>
              <a:t>MyPlate</a:t>
            </a:r>
            <a:endParaRPr lang="en-US" sz="3200" dirty="0">
              <a:solidFill>
                <a:schemeClr val="bg1"/>
              </a:solidFill>
              <a:latin typeface="Ubuntu" panose="020B0504030602030204" pitchFamily="34" charset="0"/>
            </a:endParaRPr>
          </a:p>
        </p:txBody>
      </p:sp>
      <p:sp>
        <p:nvSpPr>
          <p:cNvPr id="40" name="Terminator 25">
            <a:extLst>
              <a:ext uri="{FF2B5EF4-FFF2-40B4-BE49-F238E27FC236}">
                <a16:creationId xmlns:a16="http://schemas.microsoft.com/office/drawing/2014/main" id="{F814EF52-FDA7-227E-5FE9-75DD2D76A9CB}"/>
              </a:ext>
            </a:extLst>
          </p:cNvPr>
          <p:cNvSpPr/>
          <p:nvPr/>
        </p:nvSpPr>
        <p:spPr>
          <a:xfrm>
            <a:off x="5371817" y="813754"/>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6</a:t>
            </a:r>
          </a:p>
        </p:txBody>
      </p:sp>
      <p:sp>
        <p:nvSpPr>
          <p:cNvPr id="15" name="Terminator 25">
            <a:extLst>
              <a:ext uri="{FF2B5EF4-FFF2-40B4-BE49-F238E27FC236}">
                <a16:creationId xmlns:a16="http://schemas.microsoft.com/office/drawing/2014/main" id="{CC75A05F-D71B-8505-71F8-E63E47782CAC}"/>
              </a:ext>
            </a:extLst>
          </p:cNvPr>
          <p:cNvSpPr/>
          <p:nvPr/>
        </p:nvSpPr>
        <p:spPr>
          <a:xfrm>
            <a:off x="5371816" y="6669870"/>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8</a:t>
            </a:r>
          </a:p>
        </p:txBody>
      </p:sp>
    </p:spTree>
    <p:extLst>
      <p:ext uri="{BB962C8B-B14F-4D97-AF65-F5344CB8AC3E}">
        <p14:creationId xmlns:p14="http://schemas.microsoft.com/office/powerpoint/2010/main" val="302034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D9AF9041-1078-DBA7-F562-9CFD12CE19DB}"/>
              </a:ext>
            </a:extLst>
          </p:cNvPr>
          <p:cNvPicPr>
            <a:picLocks noChangeAspect="1"/>
          </p:cNvPicPr>
          <p:nvPr/>
        </p:nvPicPr>
        <p:blipFill>
          <a:blip r:embed="rId2"/>
          <a:stretch>
            <a:fillRect/>
          </a:stretch>
        </p:blipFill>
        <p:spPr>
          <a:xfrm rot="16200000">
            <a:off x="4002005" y="4093329"/>
            <a:ext cx="960120" cy="6519940"/>
          </a:xfrm>
          <a:prstGeom prst="rect">
            <a:avLst/>
          </a:prstGeom>
        </p:spPr>
      </p:pic>
      <p:sp>
        <p:nvSpPr>
          <p:cNvPr id="25" name="Title 1">
            <a:extLst>
              <a:ext uri="{FF2B5EF4-FFF2-40B4-BE49-F238E27FC236}">
                <a16:creationId xmlns:a16="http://schemas.microsoft.com/office/drawing/2014/main" id="{99CA8436-BEA1-1B5E-5329-F2BF689ADB3A}"/>
              </a:ext>
            </a:extLst>
          </p:cNvPr>
          <p:cNvSpPr txBox="1">
            <a:spLocks/>
          </p:cNvSpPr>
          <p:nvPr/>
        </p:nvSpPr>
        <p:spPr>
          <a:xfrm>
            <a:off x="172014" y="53021"/>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The Food Benefits Game</a:t>
            </a:r>
            <a:endParaRPr lang="en-US" sz="3200" dirty="0">
              <a:solidFill>
                <a:schemeClr val="bg1"/>
              </a:solidFill>
              <a:latin typeface="Ubuntu" panose="020B0504030602030204" pitchFamily="34" charset="0"/>
            </a:endParaRPr>
          </a:p>
        </p:txBody>
      </p:sp>
      <p:sp>
        <p:nvSpPr>
          <p:cNvPr id="26" name="Terminator 25">
            <a:extLst>
              <a:ext uri="{FF2B5EF4-FFF2-40B4-BE49-F238E27FC236}">
                <a16:creationId xmlns:a16="http://schemas.microsoft.com/office/drawing/2014/main" id="{56B6EBF8-CD96-DA50-7EF1-D333C3320622}"/>
              </a:ext>
            </a:extLst>
          </p:cNvPr>
          <p:cNvSpPr/>
          <p:nvPr/>
        </p:nvSpPr>
        <p:spPr>
          <a:xfrm>
            <a:off x="5371817" y="813754"/>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9</a:t>
            </a:r>
          </a:p>
        </p:txBody>
      </p:sp>
      <p:sp>
        <p:nvSpPr>
          <p:cNvPr id="32" name="Subtitle 2">
            <a:extLst>
              <a:ext uri="{FF2B5EF4-FFF2-40B4-BE49-F238E27FC236}">
                <a16:creationId xmlns:a16="http://schemas.microsoft.com/office/drawing/2014/main" id="{4674FCA3-3714-192C-1963-C629FBA6DBDB}"/>
              </a:ext>
            </a:extLst>
          </p:cNvPr>
          <p:cNvSpPr txBox="1">
            <a:spLocks/>
          </p:cNvSpPr>
          <p:nvPr/>
        </p:nvSpPr>
        <p:spPr>
          <a:xfrm>
            <a:off x="172014" y="1831117"/>
            <a:ext cx="6825254"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200" b="1" dirty="0">
                <a:latin typeface="Ubuntu" panose="020B0504030602030204" pitchFamily="34" charset="0"/>
              </a:rPr>
              <a:t>What benefits do these foods have?</a:t>
            </a:r>
          </a:p>
        </p:txBody>
      </p:sp>
      <p:pic>
        <p:nvPicPr>
          <p:cNvPr id="33" name="Picture 32" descr="A group of brown objects&#10;&#10;Description automatically generated">
            <a:extLst>
              <a:ext uri="{FF2B5EF4-FFF2-40B4-BE49-F238E27FC236}">
                <a16:creationId xmlns:a16="http://schemas.microsoft.com/office/drawing/2014/main" id="{FDC3C172-6728-20D4-DC3C-55A179F683D5}"/>
              </a:ext>
            </a:extLst>
          </p:cNvPr>
          <p:cNvPicPr>
            <a:picLocks noChangeAspect="1"/>
          </p:cNvPicPr>
          <p:nvPr/>
        </p:nvPicPr>
        <p:blipFill>
          <a:blip r:embed="rId3"/>
          <a:stretch>
            <a:fillRect/>
          </a:stretch>
        </p:blipFill>
        <p:spPr>
          <a:xfrm>
            <a:off x="232322" y="5325176"/>
            <a:ext cx="943390" cy="829684"/>
          </a:xfrm>
          <a:prstGeom prst="rect">
            <a:avLst/>
          </a:prstGeom>
        </p:spPr>
      </p:pic>
      <p:pic>
        <p:nvPicPr>
          <p:cNvPr id="34" name="Picture 33" descr="A meat steak with a hole in the center&#10;&#10;Description automatically generated">
            <a:extLst>
              <a:ext uri="{FF2B5EF4-FFF2-40B4-BE49-F238E27FC236}">
                <a16:creationId xmlns:a16="http://schemas.microsoft.com/office/drawing/2014/main" id="{3D48700E-6BC5-E4BE-8C9A-16E0E546986E}"/>
              </a:ext>
            </a:extLst>
          </p:cNvPr>
          <p:cNvPicPr>
            <a:picLocks noChangeAspect="1"/>
          </p:cNvPicPr>
          <p:nvPr/>
        </p:nvPicPr>
        <p:blipFill>
          <a:blip r:embed="rId4"/>
          <a:stretch>
            <a:fillRect/>
          </a:stretch>
        </p:blipFill>
        <p:spPr>
          <a:xfrm rot="19867638">
            <a:off x="390169" y="5937918"/>
            <a:ext cx="1248810" cy="812527"/>
          </a:xfrm>
          <a:prstGeom prst="rect">
            <a:avLst/>
          </a:prstGeom>
        </p:spPr>
      </p:pic>
      <p:pic>
        <p:nvPicPr>
          <p:cNvPr id="35" name="Picture 34" descr="A red apple with green leaf&#10;&#10;Description automatically generated">
            <a:extLst>
              <a:ext uri="{FF2B5EF4-FFF2-40B4-BE49-F238E27FC236}">
                <a16:creationId xmlns:a16="http://schemas.microsoft.com/office/drawing/2014/main" id="{0371F478-E464-BD93-8636-12375538F0E6}"/>
              </a:ext>
            </a:extLst>
          </p:cNvPr>
          <p:cNvPicPr>
            <a:picLocks noChangeAspect="1"/>
          </p:cNvPicPr>
          <p:nvPr/>
        </p:nvPicPr>
        <p:blipFill>
          <a:blip r:embed="rId5"/>
          <a:stretch>
            <a:fillRect/>
          </a:stretch>
        </p:blipFill>
        <p:spPr>
          <a:xfrm>
            <a:off x="271615" y="2135751"/>
            <a:ext cx="912483" cy="1062273"/>
          </a:xfrm>
          <a:prstGeom prst="rect">
            <a:avLst/>
          </a:prstGeom>
        </p:spPr>
      </p:pic>
      <p:pic>
        <p:nvPicPr>
          <p:cNvPr id="36" name="Picture 35" descr="A yellow banana on a black background&#10;&#10;Description automatically generated">
            <a:extLst>
              <a:ext uri="{FF2B5EF4-FFF2-40B4-BE49-F238E27FC236}">
                <a16:creationId xmlns:a16="http://schemas.microsoft.com/office/drawing/2014/main" id="{95C05A6C-AE8D-07AA-0BFC-B0597C428D9C}"/>
              </a:ext>
            </a:extLst>
          </p:cNvPr>
          <p:cNvPicPr>
            <a:picLocks noChangeAspect="1"/>
          </p:cNvPicPr>
          <p:nvPr/>
        </p:nvPicPr>
        <p:blipFill>
          <a:blip r:embed="rId6"/>
          <a:stretch>
            <a:fillRect/>
          </a:stretch>
        </p:blipFill>
        <p:spPr>
          <a:xfrm>
            <a:off x="611144" y="2489724"/>
            <a:ext cx="912484" cy="1014146"/>
          </a:xfrm>
          <a:prstGeom prst="rect">
            <a:avLst/>
          </a:prstGeom>
        </p:spPr>
      </p:pic>
      <p:pic>
        <p:nvPicPr>
          <p:cNvPr id="37" name="Picture 36" descr="A logo of a beet&#10;&#10;Description automatically generated">
            <a:extLst>
              <a:ext uri="{FF2B5EF4-FFF2-40B4-BE49-F238E27FC236}">
                <a16:creationId xmlns:a16="http://schemas.microsoft.com/office/drawing/2014/main" id="{69124A78-9FF7-C203-16AD-E84D0B77CC4E}"/>
              </a:ext>
            </a:extLst>
          </p:cNvPr>
          <p:cNvPicPr>
            <a:picLocks noChangeAspect="1"/>
          </p:cNvPicPr>
          <p:nvPr/>
        </p:nvPicPr>
        <p:blipFill>
          <a:blip r:embed="rId7"/>
          <a:stretch>
            <a:fillRect/>
          </a:stretch>
        </p:blipFill>
        <p:spPr>
          <a:xfrm rot="20327026">
            <a:off x="160929" y="4109079"/>
            <a:ext cx="962259" cy="1049088"/>
          </a:xfrm>
          <a:prstGeom prst="rect">
            <a:avLst/>
          </a:prstGeom>
        </p:spPr>
      </p:pic>
      <p:pic>
        <p:nvPicPr>
          <p:cNvPr id="38" name="Picture 37" descr="A green broccoli on a black background&#10;&#10;Description automatically generated">
            <a:extLst>
              <a:ext uri="{FF2B5EF4-FFF2-40B4-BE49-F238E27FC236}">
                <a16:creationId xmlns:a16="http://schemas.microsoft.com/office/drawing/2014/main" id="{D99890A4-E28D-3EAE-8FCF-AA93D5A48C43}"/>
              </a:ext>
            </a:extLst>
          </p:cNvPr>
          <p:cNvPicPr>
            <a:picLocks noChangeAspect="1"/>
          </p:cNvPicPr>
          <p:nvPr/>
        </p:nvPicPr>
        <p:blipFill>
          <a:blip r:embed="rId8"/>
          <a:stretch>
            <a:fillRect/>
          </a:stretch>
        </p:blipFill>
        <p:spPr>
          <a:xfrm>
            <a:off x="570449" y="3824277"/>
            <a:ext cx="943390" cy="1014145"/>
          </a:xfrm>
          <a:prstGeom prst="rect">
            <a:avLst/>
          </a:prstGeom>
        </p:spPr>
      </p:pic>
      <p:sp>
        <p:nvSpPr>
          <p:cNvPr id="39" name="Subtitle 2">
            <a:extLst>
              <a:ext uri="{FF2B5EF4-FFF2-40B4-BE49-F238E27FC236}">
                <a16:creationId xmlns:a16="http://schemas.microsoft.com/office/drawing/2014/main" id="{6DF4D9B6-198D-2FEA-81EB-825C7641D481}"/>
              </a:ext>
            </a:extLst>
          </p:cNvPr>
          <p:cNvSpPr txBox="1">
            <a:spLocks/>
          </p:cNvSpPr>
          <p:nvPr/>
        </p:nvSpPr>
        <p:spPr>
          <a:xfrm>
            <a:off x="3712" y="1928523"/>
            <a:ext cx="1691060"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100" dirty="0">
                <a:latin typeface="Ubuntu" panose="020B0504030602030204" pitchFamily="34" charset="0"/>
              </a:rPr>
              <a:t>Picture 1: Fruits</a:t>
            </a:r>
          </a:p>
        </p:txBody>
      </p:sp>
      <p:sp>
        <p:nvSpPr>
          <p:cNvPr id="40" name="Subtitle 2">
            <a:extLst>
              <a:ext uri="{FF2B5EF4-FFF2-40B4-BE49-F238E27FC236}">
                <a16:creationId xmlns:a16="http://schemas.microsoft.com/office/drawing/2014/main" id="{AC973043-4A64-7A49-F308-F3433A41B9B5}"/>
              </a:ext>
            </a:extLst>
          </p:cNvPr>
          <p:cNvSpPr txBox="1">
            <a:spLocks/>
          </p:cNvSpPr>
          <p:nvPr/>
        </p:nvSpPr>
        <p:spPr>
          <a:xfrm>
            <a:off x="3712" y="3650109"/>
            <a:ext cx="1691060"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100" dirty="0">
                <a:latin typeface="Ubuntu" panose="020B0504030602030204" pitchFamily="34" charset="0"/>
              </a:rPr>
              <a:t>Picture 2: Vegetables</a:t>
            </a:r>
          </a:p>
        </p:txBody>
      </p:sp>
      <p:sp>
        <p:nvSpPr>
          <p:cNvPr id="41" name="Subtitle 2">
            <a:extLst>
              <a:ext uri="{FF2B5EF4-FFF2-40B4-BE49-F238E27FC236}">
                <a16:creationId xmlns:a16="http://schemas.microsoft.com/office/drawing/2014/main" id="{0BCAAC0A-52F4-AFA8-E53D-E8B5BE4E9F60}"/>
              </a:ext>
            </a:extLst>
          </p:cNvPr>
          <p:cNvSpPr txBox="1">
            <a:spLocks/>
          </p:cNvSpPr>
          <p:nvPr/>
        </p:nvSpPr>
        <p:spPr>
          <a:xfrm>
            <a:off x="3712" y="5247029"/>
            <a:ext cx="1691060"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100" dirty="0">
                <a:latin typeface="Ubuntu" panose="020B0504030602030204" pitchFamily="34" charset="0"/>
              </a:rPr>
              <a:t>Picture 3: Protein</a:t>
            </a:r>
          </a:p>
        </p:txBody>
      </p:sp>
      <p:graphicFrame>
        <p:nvGraphicFramePr>
          <p:cNvPr id="42" name="Table 41">
            <a:extLst>
              <a:ext uri="{FF2B5EF4-FFF2-40B4-BE49-F238E27FC236}">
                <a16:creationId xmlns:a16="http://schemas.microsoft.com/office/drawing/2014/main" id="{97A34B64-52D6-8956-AAEA-26195C7DB936}"/>
              </a:ext>
            </a:extLst>
          </p:cNvPr>
          <p:cNvGraphicFramePr>
            <a:graphicFrameLocks noGrp="1"/>
          </p:cNvGraphicFramePr>
          <p:nvPr>
            <p:extLst>
              <p:ext uri="{D42A27DB-BD31-4B8C-83A1-F6EECF244321}">
                <p14:modId xmlns:p14="http://schemas.microsoft.com/office/powerpoint/2010/main" val="2686731868"/>
              </p:ext>
            </p:extLst>
          </p:nvPr>
        </p:nvGraphicFramePr>
        <p:xfrm>
          <a:off x="1863074" y="205476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3" name="Table 42">
            <a:extLst>
              <a:ext uri="{FF2B5EF4-FFF2-40B4-BE49-F238E27FC236}">
                <a16:creationId xmlns:a16="http://schemas.microsoft.com/office/drawing/2014/main" id="{E7E51CD5-414A-65F9-66B1-7068372D9125}"/>
              </a:ext>
            </a:extLst>
          </p:cNvPr>
          <p:cNvGraphicFramePr>
            <a:graphicFrameLocks noGrp="1"/>
          </p:cNvGraphicFramePr>
          <p:nvPr>
            <p:extLst>
              <p:ext uri="{D42A27DB-BD31-4B8C-83A1-F6EECF244321}">
                <p14:modId xmlns:p14="http://schemas.microsoft.com/office/powerpoint/2010/main" val="956537946"/>
              </p:ext>
            </p:extLst>
          </p:nvPr>
        </p:nvGraphicFramePr>
        <p:xfrm>
          <a:off x="1863073" y="250825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4" name="Table 43">
            <a:extLst>
              <a:ext uri="{FF2B5EF4-FFF2-40B4-BE49-F238E27FC236}">
                <a16:creationId xmlns:a16="http://schemas.microsoft.com/office/drawing/2014/main" id="{39AE1E22-0D81-B178-755C-ADB7325D889D}"/>
              </a:ext>
            </a:extLst>
          </p:cNvPr>
          <p:cNvGraphicFramePr>
            <a:graphicFrameLocks noGrp="1"/>
          </p:cNvGraphicFramePr>
          <p:nvPr>
            <p:extLst>
              <p:ext uri="{D42A27DB-BD31-4B8C-83A1-F6EECF244321}">
                <p14:modId xmlns:p14="http://schemas.microsoft.com/office/powerpoint/2010/main" val="3199934971"/>
              </p:ext>
            </p:extLst>
          </p:nvPr>
        </p:nvGraphicFramePr>
        <p:xfrm>
          <a:off x="1863073" y="295777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5" name="Table 44">
            <a:extLst>
              <a:ext uri="{FF2B5EF4-FFF2-40B4-BE49-F238E27FC236}">
                <a16:creationId xmlns:a16="http://schemas.microsoft.com/office/drawing/2014/main" id="{1C8BC531-1333-7862-C864-3E7CA6EB090E}"/>
              </a:ext>
            </a:extLst>
          </p:cNvPr>
          <p:cNvGraphicFramePr>
            <a:graphicFrameLocks noGrp="1"/>
          </p:cNvGraphicFramePr>
          <p:nvPr>
            <p:extLst>
              <p:ext uri="{D42A27DB-BD31-4B8C-83A1-F6EECF244321}">
                <p14:modId xmlns:p14="http://schemas.microsoft.com/office/powerpoint/2010/main" val="3400158057"/>
              </p:ext>
            </p:extLst>
          </p:nvPr>
        </p:nvGraphicFramePr>
        <p:xfrm>
          <a:off x="1847143" y="3717889"/>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6" name="Table 45">
            <a:extLst>
              <a:ext uri="{FF2B5EF4-FFF2-40B4-BE49-F238E27FC236}">
                <a16:creationId xmlns:a16="http://schemas.microsoft.com/office/drawing/2014/main" id="{05BEA935-D7A2-9728-29AF-D04856572DA3}"/>
              </a:ext>
            </a:extLst>
          </p:cNvPr>
          <p:cNvGraphicFramePr>
            <a:graphicFrameLocks noGrp="1"/>
          </p:cNvGraphicFramePr>
          <p:nvPr>
            <p:extLst>
              <p:ext uri="{D42A27DB-BD31-4B8C-83A1-F6EECF244321}">
                <p14:modId xmlns:p14="http://schemas.microsoft.com/office/powerpoint/2010/main" val="1291957088"/>
              </p:ext>
            </p:extLst>
          </p:nvPr>
        </p:nvGraphicFramePr>
        <p:xfrm>
          <a:off x="1847142" y="4171381"/>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7" name="Table 46">
            <a:extLst>
              <a:ext uri="{FF2B5EF4-FFF2-40B4-BE49-F238E27FC236}">
                <a16:creationId xmlns:a16="http://schemas.microsoft.com/office/drawing/2014/main" id="{4D341349-FF58-B747-9D22-BB8A188EFF6F}"/>
              </a:ext>
            </a:extLst>
          </p:cNvPr>
          <p:cNvGraphicFramePr>
            <a:graphicFrameLocks noGrp="1"/>
          </p:cNvGraphicFramePr>
          <p:nvPr>
            <p:extLst>
              <p:ext uri="{D42A27DB-BD31-4B8C-83A1-F6EECF244321}">
                <p14:modId xmlns:p14="http://schemas.microsoft.com/office/powerpoint/2010/main" val="3972978372"/>
              </p:ext>
            </p:extLst>
          </p:nvPr>
        </p:nvGraphicFramePr>
        <p:xfrm>
          <a:off x="1847142" y="4620897"/>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8" name="Table 47">
            <a:extLst>
              <a:ext uri="{FF2B5EF4-FFF2-40B4-BE49-F238E27FC236}">
                <a16:creationId xmlns:a16="http://schemas.microsoft.com/office/drawing/2014/main" id="{2EB59051-8541-748C-0315-84C76F094137}"/>
              </a:ext>
            </a:extLst>
          </p:cNvPr>
          <p:cNvGraphicFramePr>
            <a:graphicFrameLocks noGrp="1"/>
          </p:cNvGraphicFramePr>
          <p:nvPr>
            <p:extLst>
              <p:ext uri="{D42A27DB-BD31-4B8C-83A1-F6EECF244321}">
                <p14:modId xmlns:p14="http://schemas.microsoft.com/office/powerpoint/2010/main" val="78627870"/>
              </p:ext>
            </p:extLst>
          </p:nvPr>
        </p:nvGraphicFramePr>
        <p:xfrm>
          <a:off x="1847143" y="525819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9" name="Table 48">
            <a:extLst>
              <a:ext uri="{FF2B5EF4-FFF2-40B4-BE49-F238E27FC236}">
                <a16:creationId xmlns:a16="http://schemas.microsoft.com/office/drawing/2014/main" id="{3DA1CF11-FE49-58A1-B47A-545103C11D0F}"/>
              </a:ext>
            </a:extLst>
          </p:cNvPr>
          <p:cNvGraphicFramePr>
            <a:graphicFrameLocks noGrp="1"/>
          </p:cNvGraphicFramePr>
          <p:nvPr>
            <p:extLst>
              <p:ext uri="{D42A27DB-BD31-4B8C-83A1-F6EECF244321}">
                <p14:modId xmlns:p14="http://schemas.microsoft.com/office/powerpoint/2010/main" val="320406016"/>
              </p:ext>
            </p:extLst>
          </p:nvPr>
        </p:nvGraphicFramePr>
        <p:xfrm>
          <a:off x="1847142" y="5711686"/>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0" name="Table 49">
            <a:extLst>
              <a:ext uri="{FF2B5EF4-FFF2-40B4-BE49-F238E27FC236}">
                <a16:creationId xmlns:a16="http://schemas.microsoft.com/office/drawing/2014/main" id="{9DCF9BB0-AEF5-6F07-9C4B-C213D9D47FF3}"/>
              </a:ext>
            </a:extLst>
          </p:cNvPr>
          <p:cNvGraphicFramePr>
            <a:graphicFrameLocks noGrp="1"/>
          </p:cNvGraphicFramePr>
          <p:nvPr>
            <p:extLst>
              <p:ext uri="{D42A27DB-BD31-4B8C-83A1-F6EECF244321}">
                <p14:modId xmlns:p14="http://schemas.microsoft.com/office/powerpoint/2010/main" val="760163940"/>
              </p:ext>
            </p:extLst>
          </p:nvPr>
        </p:nvGraphicFramePr>
        <p:xfrm>
          <a:off x="1847142" y="616120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6D5E1F83-105D-C808-33A4-8A3CB814D962}"/>
              </a:ext>
            </a:extLst>
          </p:cNvPr>
          <p:cNvGraphicFramePr>
            <a:graphicFrameLocks noGrp="1"/>
          </p:cNvGraphicFramePr>
          <p:nvPr>
            <p:extLst>
              <p:ext uri="{D42A27DB-BD31-4B8C-83A1-F6EECF244321}">
                <p14:modId xmlns:p14="http://schemas.microsoft.com/office/powerpoint/2010/main" val="792190634"/>
              </p:ext>
            </p:extLst>
          </p:nvPr>
        </p:nvGraphicFramePr>
        <p:xfrm>
          <a:off x="2617003" y="8092236"/>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7" name="Table 6">
            <a:extLst>
              <a:ext uri="{FF2B5EF4-FFF2-40B4-BE49-F238E27FC236}">
                <a16:creationId xmlns:a16="http://schemas.microsoft.com/office/drawing/2014/main" id="{52700FE0-6633-7D1B-7127-517D552ABB90}"/>
              </a:ext>
            </a:extLst>
          </p:cNvPr>
          <p:cNvGraphicFramePr>
            <a:graphicFrameLocks noGrp="1"/>
          </p:cNvGraphicFramePr>
          <p:nvPr>
            <p:extLst>
              <p:ext uri="{D42A27DB-BD31-4B8C-83A1-F6EECF244321}">
                <p14:modId xmlns:p14="http://schemas.microsoft.com/office/powerpoint/2010/main" val="210424249"/>
              </p:ext>
            </p:extLst>
          </p:nvPr>
        </p:nvGraphicFramePr>
        <p:xfrm>
          <a:off x="2617002" y="8545728"/>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C0739718-262B-D832-DF09-8100BB2D0BB4}"/>
              </a:ext>
            </a:extLst>
          </p:cNvPr>
          <p:cNvGraphicFramePr>
            <a:graphicFrameLocks noGrp="1"/>
          </p:cNvGraphicFramePr>
          <p:nvPr>
            <p:extLst>
              <p:ext uri="{D42A27DB-BD31-4B8C-83A1-F6EECF244321}">
                <p14:modId xmlns:p14="http://schemas.microsoft.com/office/powerpoint/2010/main" val="3112251568"/>
              </p:ext>
            </p:extLst>
          </p:nvPr>
        </p:nvGraphicFramePr>
        <p:xfrm>
          <a:off x="2617002" y="899524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pSp>
        <p:nvGrpSpPr>
          <p:cNvPr id="14" name="Group 13">
            <a:extLst>
              <a:ext uri="{FF2B5EF4-FFF2-40B4-BE49-F238E27FC236}">
                <a16:creationId xmlns:a16="http://schemas.microsoft.com/office/drawing/2014/main" id="{A03A6B7A-7487-0E86-F098-96F227872271}"/>
              </a:ext>
            </a:extLst>
          </p:cNvPr>
          <p:cNvGrpSpPr>
            <a:grpSpLocks/>
          </p:cNvGrpSpPr>
          <p:nvPr/>
        </p:nvGrpSpPr>
        <p:grpSpPr>
          <a:xfrm>
            <a:off x="303572" y="7995328"/>
            <a:ext cx="1899985" cy="1831320"/>
            <a:chOff x="0" y="0"/>
            <a:chExt cx="6038125" cy="6010910"/>
          </a:xfrm>
        </p:grpSpPr>
        <p:sp>
          <p:nvSpPr>
            <p:cNvPr id="15" name="Oval 14">
              <a:extLst>
                <a:ext uri="{FF2B5EF4-FFF2-40B4-BE49-F238E27FC236}">
                  <a16:creationId xmlns:a16="http://schemas.microsoft.com/office/drawing/2014/main" id="{EEAD25A8-9455-BAC7-B8D9-575EEB13857F}"/>
                </a:ext>
              </a:extLst>
            </p:cNvPr>
            <p:cNvSpPr/>
            <p:nvPr/>
          </p:nvSpPr>
          <p:spPr>
            <a:xfrm>
              <a:off x="0" y="0"/>
              <a:ext cx="6012815" cy="6010910"/>
            </a:xfrm>
            <a:prstGeom prst="ellipse">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6" name="Straight Connector 15">
              <a:extLst>
                <a:ext uri="{FF2B5EF4-FFF2-40B4-BE49-F238E27FC236}">
                  <a16:creationId xmlns:a16="http://schemas.microsoft.com/office/drawing/2014/main" id="{D8095721-0018-2DDD-15D5-B6E15AE29980}"/>
                </a:ext>
              </a:extLst>
            </p:cNvPr>
            <p:cNvCxnSpPr/>
            <p:nvPr/>
          </p:nvCxnSpPr>
          <p:spPr>
            <a:xfrm>
              <a:off x="3032760" y="34290"/>
              <a:ext cx="29845" cy="5967730"/>
            </a:xfrm>
            <a:prstGeom prst="line">
              <a:avLst/>
            </a:prstGeom>
            <a:ln w="38100">
              <a:solidFill>
                <a:schemeClr val="accent2"/>
              </a:solidFill>
            </a:ln>
          </p:spPr>
          <p:style>
            <a:lnRef idx="2">
              <a:schemeClr val="accent6"/>
            </a:lnRef>
            <a:fillRef idx="1">
              <a:schemeClr val="lt1"/>
            </a:fillRef>
            <a:effectRef idx="0">
              <a:schemeClr val="accent6"/>
            </a:effectRef>
            <a:fontRef idx="minor">
              <a:schemeClr val="dk1"/>
            </a:fontRef>
          </p:style>
        </p:cxnSp>
        <p:cxnSp>
          <p:nvCxnSpPr>
            <p:cNvPr id="17" name="Straight Connector 16">
              <a:extLst>
                <a:ext uri="{FF2B5EF4-FFF2-40B4-BE49-F238E27FC236}">
                  <a16:creationId xmlns:a16="http://schemas.microsoft.com/office/drawing/2014/main" id="{31C81D4D-19C3-A6E9-6993-123F3814372A}"/>
                </a:ext>
              </a:extLst>
            </p:cNvPr>
            <p:cNvCxnSpPr/>
            <p:nvPr/>
          </p:nvCxnSpPr>
          <p:spPr>
            <a:xfrm flipH="1">
              <a:off x="3044735" y="2952206"/>
              <a:ext cx="2993390" cy="32385"/>
            </a:xfrm>
            <a:prstGeom prst="line">
              <a:avLst/>
            </a:prstGeom>
            <a:ln w="38100">
              <a:solidFill>
                <a:schemeClr val="accent2"/>
              </a:solidFill>
            </a:ln>
          </p:spPr>
          <p:style>
            <a:lnRef idx="2">
              <a:schemeClr val="accent6"/>
            </a:lnRef>
            <a:fillRef idx="1">
              <a:schemeClr val="lt1"/>
            </a:fillRef>
            <a:effectRef idx="0">
              <a:schemeClr val="accent6"/>
            </a:effectRef>
            <a:fontRef idx="minor">
              <a:schemeClr val="dk1"/>
            </a:fontRef>
          </p:style>
        </p:cxnSp>
        <p:cxnSp>
          <p:nvCxnSpPr>
            <p:cNvPr id="18" name="Straight Connector 17">
              <a:extLst>
                <a:ext uri="{FF2B5EF4-FFF2-40B4-BE49-F238E27FC236}">
                  <a16:creationId xmlns:a16="http://schemas.microsoft.com/office/drawing/2014/main" id="{3617CD1C-A2D4-4DD3-B163-D64C12F2CF0E}"/>
                </a:ext>
              </a:extLst>
            </p:cNvPr>
            <p:cNvCxnSpPr/>
            <p:nvPr/>
          </p:nvCxnSpPr>
          <p:spPr>
            <a:xfrm flipV="1">
              <a:off x="100693" y="2378528"/>
              <a:ext cx="2957830" cy="10795"/>
            </a:xfrm>
            <a:prstGeom prst="line">
              <a:avLst/>
            </a:prstGeom>
            <a:ln w="38100">
              <a:solidFill>
                <a:schemeClr val="accent2"/>
              </a:solidFill>
            </a:ln>
          </p:spPr>
          <p:style>
            <a:lnRef idx="2">
              <a:schemeClr val="accent6"/>
            </a:lnRef>
            <a:fillRef idx="1">
              <a:schemeClr val="lt1"/>
            </a:fillRef>
            <a:effectRef idx="0">
              <a:schemeClr val="accent6"/>
            </a:effectRef>
            <a:fontRef idx="minor">
              <a:schemeClr val="dk1"/>
            </a:fontRef>
          </p:style>
        </p:cxnSp>
      </p:grpSp>
      <p:sp>
        <p:nvSpPr>
          <p:cNvPr id="19" name="Subtitle 2">
            <a:extLst>
              <a:ext uri="{FF2B5EF4-FFF2-40B4-BE49-F238E27FC236}">
                <a16:creationId xmlns:a16="http://schemas.microsoft.com/office/drawing/2014/main" id="{2039B67F-DC8C-AF67-2BA4-D482B9A19C05}"/>
              </a:ext>
            </a:extLst>
          </p:cNvPr>
          <p:cNvSpPr txBox="1">
            <a:spLocks/>
          </p:cNvSpPr>
          <p:nvPr/>
        </p:nvSpPr>
        <p:spPr>
          <a:xfrm>
            <a:off x="271615" y="8940778"/>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Vegetables</a:t>
            </a:r>
          </a:p>
        </p:txBody>
      </p:sp>
      <p:sp>
        <p:nvSpPr>
          <p:cNvPr id="20" name="Subtitle 2">
            <a:extLst>
              <a:ext uri="{FF2B5EF4-FFF2-40B4-BE49-F238E27FC236}">
                <a16:creationId xmlns:a16="http://schemas.microsoft.com/office/drawing/2014/main" id="{8DBBD2DD-D504-A474-12FD-ABEF99A5C24B}"/>
              </a:ext>
            </a:extLst>
          </p:cNvPr>
          <p:cNvSpPr txBox="1">
            <a:spLocks/>
          </p:cNvSpPr>
          <p:nvPr/>
        </p:nvSpPr>
        <p:spPr>
          <a:xfrm>
            <a:off x="1182613" y="9027744"/>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Proteins</a:t>
            </a:r>
          </a:p>
        </p:txBody>
      </p:sp>
      <p:sp>
        <p:nvSpPr>
          <p:cNvPr id="21" name="Subtitle 2">
            <a:extLst>
              <a:ext uri="{FF2B5EF4-FFF2-40B4-BE49-F238E27FC236}">
                <a16:creationId xmlns:a16="http://schemas.microsoft.com/office/drawing/2014/main" id="{017A5FC8-E55C-70A8-768A-E738BAABF0A5}"/>
              </a:ext>
            </a:extLst>
          </p:cNvPr>
          <p:cNvSpPr txBox="1">
            <a:spLocks/>
          </p:cNvSpPr>
          <p:nvPr/>
        </p:nvSpPr>
        <p:spPr>
          <a:xfrm>
            <a:off x="1182613" y="8625009"/>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Grains</a:t>
            </a:r>
          </a:p>
        </p:txBody>
      </p:sp>
      <p:sp>
        <p:nvSpPr>
          <p:cNvPr id="22" name="Subtitle 2">
            <a:extLst>
              <a:ext uri="{FF2B5EF4-FFF2-40B4-BE49-F238E27FC236}">
                <a16:creationId xmlns:a16="http://schemas.microsoft.com/office/drawing/2014/main" id="{97DE291C-1E1D-E602-6744-6A10D519CE76}"/>
              </a:ext>
            </a:extLst>
          </p:cNvPr>
          <p:cNvSpPr txBox="1">
            <a:spLocks/>
          </p:cNvSpPr>
          <p:nvPr/>
        </p:nvSpPr>
        <p:spPr>
          <a:xfrm>
            <a:off x="324066" y="8433259"/>
            <a:ext cx="1058007"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050" b="1" dirty="0">
                <a:latin typeface="Ubuntu" panose="020B0504030602030204" pitchFamily="34" charset="0"/>
              </a:rPr>
              <a:t>Fruits</a:t>
            </a:r>
          </a:p>
        </p:txBody>
      </p:sp>
      <p:pic>
        <p:nvPicPr>
          <p:cNvPr id="28" name="Picture 27" descr="A meat steak with a hole in the center&#10;&#10;Description automatically generated">
            <a:extLst>
              <a:ext uri="{FF2B5EF4-FFF2-40B4-BE49-F238E27FC236}">
                <a16:creationId xmlns:a16="http://schemas.microsoft.com/office/drawing/2014/main" id="{8EC6CAE7-15C8-CAE9-7AE8-9B641E2E87A0}"/>
              </a:ext>
            </a:extLst>
          </p:cNvPr>
          <p:cNvPicPr>
            <a:picLocks noChangeAspect="1"/>
          </p:cNvPicPr>
          <p:nvPr/>
        </p:nvPicPr>
        <p:blipFill>
          <a:blip r:embed="rId4"/>
          <a:stretch>
            <a:fillRect/>
          </a:stretch>
        </p:blipFill>
        <p:spPr>
          <a:xfrm rot="19867638">
            <a:off x="1286945" y="9236265"/>
            <a:ext cx="683102" cy="444454"/>
          </a:xfrm>
          <a:prstGeom prst="rect">
            <a:avLst/>
          </a:prstGeom>
        </p:spPr>
      </p:pic>
      <p:pic>
        <p:nvPicPr>
          <p:cNvPr id="29" name="Picture 28" descr="A red apple with green leaf&#10;&#10;Description automatically generated">
            <a:extLst>
              <a:ext uri="{FF2B5EF4-FFF2-40B4-BE49-F238E27FC236}">
                <a16:creationId xmlns:a16="http://schemas.microsoft.com/office/drawing/2014/main" id="{6A806683-8D7C-DC34-2362-D18E692DAD18}"/>
              </a:ext>
            </a:extLst>
          </p:cNvPr>
          <p:cNvPicPr>
            <a:picLocks noChangeAspect="1"/>
          </p:cNvPicPr>
          <p:nvPr/>
        </p:nvPicPr>
        <p:blipFill>
          <a:blip r:embed="rId5"/>
          <a:stretch>
            <a:fillRect/>
          </a:stretch>
        </p:blipFill>
        <p:spPr>
          <a:xfrm>
            <a:off x="792515" y="8128723"/>
            <a:ext cx="304182" cy="354115"/>
          </a:xfrm>
          <a:prstGeom prst="rect">
            <a:avLst/>
          </a:prstGeom>
        </p:spPr>
      </p:pic>
      <p:pic>
        <p:nvPicPr>
          <p:cNvPr id="30" name="Picture 29" descr="A green broccoli on a black background&#10;&#10;Description automatically generated">
            <a:extLst>
              <a:ext uri="{FF2B5EF4-FFF2-40B4-BE49-F238E27FC236}">
                <a16:creationId xmlns:a16="http://schemas.microsoft.com/office/drawing/2014/main" id="{5CF449BC-1C70-91D0-112C-C1FD9E8D17DB}"/>
              </a:ext>
            </a:extLst>
          </p:cNvPr>
          <p:cNvPicPr>
            <a:picLocks noChangeAspect="1"/>
          </p:cNvPicPr>
          <p:nvPr/>
        </p:nvPicPr>
        <p:blipFill>
          <a:blip r:embed="rId8"/>
          <a:stretch>
            <a:fillRect/>
          </a:stretch>
        </p:blipFill>
        <p:spPr>
          <a:xfrm>
            <a:off x="632294" y="9166114"/>
            <a:ext cx="490467" cy="527252"/>
          </a:xfrm>
          <a:prstGeom prst="rect">
            <a:avLst/>
          </a:prstGeom>
        </p:spPr>
      </p:pic>
      <p:pic>
        <p:nvPicPr>
          <p:cNvPr id="31" name="Picture 30" descr="A blue bowl with chopsticks and a white object&#10;&#10;Description automatically generated">
            <a:extLst>
              <a:ext uri="{FF2B5EF4-FFF2-40B4-BE49-F238E27FC236}">
                <a16:creationId xmlns:a16="http://schemas.microsoft.com/office/drawing/2014/main" id="{DFE324EC-B574-9BCE-C60A-91D17CC1CC10}"/>
              </a:ext>
            </a:extLst>
          </p:cNvPr>
          <p:cNvPicPr>
            <a:picLocks noChangeAspect="1"/>
          </p:cNvPicPr>
          <p:nvPr/>
        </p:nvPicPr>
        <p:blipFill>
          <a:blip r:embed="rId9"/>
          <a:stretch>
            <a:fillRect/>
          </a:stretch>
        </p:blipFill>
        <p:spPr>
          <a:xfrm>
            <a:off x="1367959" y="8158667"/>
            <a:ext cx="521073" cy="503287"/>
          </a:xfrm>
          <a:prstGeom prst="rect">
            <a:avLst/>
          </a:prstGeom>
        </p:spPr>
      </p:pic>
      <p:sp>
        <p:nvSpPr>
          <p:cNvPr id="51" name="Title 1">
            <a:extLst>
              <a:ext uri="{FF2B5EF4-FFF2-40B4-BE49-F238E27FC236}">
                <a16:creationId xmlns:a16="http://schemas.microsoft.com/office/drawing/2014/main" id="{5DC94B45-0862-C8E5-64B6-88F0B8294495}"/>
              </a:ext>
            </a:extLst>
          </p:cNvPr>
          <p:cNvSpPr txBox="1">
            <a:spLocks/>
          </p:cNvSpPr>
          <p:nvPr/>
        </p:nvSpPr>
        <p:spPr>
          <a:xfrm>
            <a:off x="1367959" y="6870080"/>
            <a:ext cx="6132826" cy="963279"/>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500" dirty="0">
                <a:solidFill>
                  <a:schemeClr val="bg1"/>
                </a:solidFill>
                <a:latin typeface="Ubuntu" panose="020B0504030602030204" pitchFamily="34" charset="0"/>
              </a:rPr>
              <a:t>Activity: Build a Plate</a:t>
            </a:r>
          </a:p>
        </p:txBody>
      </p:sp>
      <p:sp>
        <p:nvSpPr>
          <p:cNvPr id="52" name="Terminator 109">
            <a:extLst>
              <a:ext uri="{FF2B5EF4-FFF2-40B4-BE49-F238E27FC236}">
                <a16:creationId xmlns:a16="http://schemas.microsoft.com/office/drawing/2014/main" id="{315F25D1-0BD7-B907-AB4E-CC8B3F86C13F}"/>
              </a:ext>
            </a:extLst>
          </p:cNvPr>
          <p:cNvSpPr/>
          <p:nvPr/>
        </p:nvSpPr>
        <p:spPr>
          <a:xfrm>
            <a:off x="6686977" y="7215989"/>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14</a:t>
            </a:r>
          </a:p>
        </p:txBody>
      </p:sp>
    </p:spTree>
    <p:extLst>
      <p:ext uri="{BB962C8B-B14F-4D97-AF65-F5344CB8AC3E}">
        <p14:creationId xmlns:p14="http://schemas.microsoft.com/office/powerpoint/2010/main" val="90165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13535-7F9C-3A55-AF1D-04492B62FB34}"/>
            </a:ext>
          </a:extLst>
        </p:cNvPr>
        <p:cNvGrpSpPr/>
        <p:nvPr/>
      </p:nvGrpSpPr>
      <p:grpSpPr>
        <a:xfrm>
          <a:off x="0" y="0"/>
          <a:ext cx="0" cy="0"/>
          <a:chOff x="0" y="0"/>
          <a:chExt cx="0" cy="0"/>
        </a:xfrm>
      </p:grpSpPr>
      <p:sp>
        <p:nvSpPr>
          <p:cNvPr id="25" name="Title 1">
            <a:extLst>
              <a:ext uri="{FF2B5EF4-FFF2-40B4-BE49-F238E27FC236}">
                <a16:creationId xmlns:a16="http://schemas.microsoft.com/office/drawing/2014/main" id="{CC649AC3-C3A7-D46F-C863-5212E29EC4B7}"/>
              </a:ext>
            </a:extLst>
          </p:cNvPr>
          <p:cNvSpPr txBox="1">
            <a:spLocks/>
          </p:cNvSpPr>
          <p:nvPr/>
        </p:nvSpPr>
        <p:spPr>
          <a:xfrm>
            <a:off x="213078" y="-321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500" dirty="0">
                <a:solidFill>
                  <a:schemeClr val="bg1"/>
                </a:solidFill>
                <a:latin typeface="Ubuntu" panose="020B0504030602030204" pitchFamily="34" charset="0"/>
              </a:rPr>
              <a:t>Activity: Make Meals Healthier</a:t>
            </a:r>
          </a:p>
        </p:txBody>
      </p:sp>
      <p:sp>
        <p:nvSpPr>
          <p:cNvPr id="32" name="Subtitle 2">
            <a:extLst>
              <a:ext uri="{FF2B5EF4-FFF2-40B4-BE49-F238E27FC236}">
                <a16:creationId xmlns:a16="http://schemas.microsoft.com/office/drawing/2014/main" id="{9313FEFA-A011-6C2C-D961-D62013AA85C2}"/>
              </a:ext>
            </a:extLst>
          </p:cNvPr>
          <p:cNvSpPr txBox="1">
            <a:spLocks/>
          </p:cNvSpPr>
          <p:nvPr/>
        </p:nvSpPr>
        <p:spPr>
          <a:xfrm>
            <a:off x="213078" y="1774355"/>
            <a:ext cx="6825254" cy="489588"/>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200" b="1" dirty="0">
                <a:latin typeface="Ubuntu" panose="020B0504030602030204" pitchFamily="34" charset="0"/>
              </a:rPr>
              <a:t>How can these meals be made healthier?</a:t>
            </a:r>
          </a:p>
        </p:txBody>
      </p:sp>
      <p:graphicFrame>
        <p:nvGraphicFramePr>
          <p:cNvPr id="42" name="Table 41">
            <a:extLst>
              <a:ext uri="{FF2B5EF4-FFF2-40B4-BE49-F238E27FC236}">
                <a16:creationId xmlns:a16="http://schemas.microsoft.com/office/drawing/2014/main" id="{5C41E38A-E93F-7322-3D35-E79DFCA73A70}"/>
              </a:ext>
            </a:extLst>
          </p:cNvPr>
          <p:cNvGraphicFramePr>
            <a:graphicFrameLocks noGrp="1"/>
          </p:cNvGraphicFramePr>
          <p:nvPr>
            <p:extLst>
              <p:ext uri="{D42A27DB-BD31-4B8C-83A1-F6EECF244321}">
                <p14:modId xmlns:p14="http://schemas.microsoft.com/office/powerpoint/2010/main" val="1404439671"/>
              </p:ext>
            </p:extLst>
          </p:nvPr>
        </p:nvGraphicFramePr>
        <p:xfrm>
          <a:off x="1904138" y="199800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3" name="Table 42">
            <a:extLst>
              <a:ext uri="{FF2B5EF4-FFF2-40B4-BE49-F238E27FC236}">
                <a16:creationId xmlns:a16="http://schemas.microsoft.com/office/drawing/2014/main" id="{4E992E66-6962-571B-0DBD-7496D1943553}"/>
              </a:ext>
            </a:extLst>
          </p:cNvPr>
          <p:cNvGraphicFramePr>
            <a:graphicFrameLocks noGrp="1"/>
          </p:cNvGraphicFramePr>
          <p:nvPr>
            <p:extLst>
              <p:ext uri="{D42A27DB-BD31-4B8C-83A1-F6EECF244321}">
                <p14:modId xmlns:p14="http://schemas.microsoft.com/office/powerpoint/2010/main" val="593034249"/>
              </p:ext>
            </p:extLst>
          </p:nvPr>
        </p:nvGraphicFramePr>
        <p:xfrm>
          <a:off x="1904137" y="2456685"/>
          <a:ext cx="4839835" cy="365647"/>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65647">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4" name="Table 43">
            <a:extLst>
              <a:ext uri="{FF2B5EF4-FFF2-40B4-BE49-F238E27FC236}">
                <a16:creationId xmlns:a16="http://schemas.microsoft.com/office/drawing/2014/main" id="{0B2291F9-CF36-5E53-BC22-9F72859448AD}"/>
              </a:ext>
            </a:extLst>
          </p:cNvPr>
          <p:cNvGraphicFramePr>
            <a:graphicFrameLocks noGrp="1"/>
          </p:cNvGraphicFramePr>
          <p:nvPr>
            <p:extLst>
              <p:ext uri="{D42A27DB-BD31-4B8C-83A1-F6EECF244321}">
                <p14:modId xmlns:p14="http://schemas.microsoft.com/office/powerpoint/2010/main" val="2241662921"/>
              </p:ext>
            </p:extLst>
          </p:nvPr>
        </p:nvGraphicFramePr>
        <p:xfrm>
          <a:off x="1904137" y="2901008"/>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5" name="Table 44">
            <a:extLst>
              <a:ext uri="{FF2B5EF4-FFF2-40B4-BE49-F238E27FC236}">
                <a16:creationId xmlns:a16="http://schemas.microsoft.com/office/drawing/2014/main" id="{8E454299-09B9-DFD5-727C-C8121220586B}"/>
              </a:ext>
            </a:extLst>
          </p:cNvPr>
          <p:cNvGraphicFramePr>
            <a:graphicFrameLocks noGrp="1"/>
          </p:cNvGraphicFramePr>
          <p:nvPr>
            <p:extLst>
              <p:ext uri="{D42A27DB-BD31-4B8C-83A1-F6EECF244321}">
                <p14:modId xmlns:p14="http://schemas.microsoft.com/office/powerpoint/2010/main" val="2808289443"/>
              </p:ext>
            </p:extLst>
          </p:nvPr>
        </p:nvGraphicFramePr>
        <p:xfrm>
          <a:off x="1888207" y="3661127"/>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6" name="Table 45">
            <a:extLst>
              <a:ext uri="{FF2B5EF4-FFF2-40B4-BE49-F238E27FC236}">
                <a16:creationId xmlns:a16="http://schemas.microsoft.com/office/drawing/2014/main" id="{EDC9B90D-9383-B69F-6733-D7ABA02187FD}"/>
              </a:ext>
            </a:extLst>
          </p:cNvPr>
          <p:cNvGraphicFramePr>
            <a:graphicFrameLocks noGrp="1"/>
          </p:cNvGraphicFramePr>
          <p:nvPr>
            <p:extLst>
              <p:ext uri="{D42A27DB-BD31-4B8C-83A1-F6EECF244321}">
                <p14:modId xmlns:p14="http://schemas.microsoft.com/office/powerpoint/2010/main" val="1815790230"/>
              </p:ext>
            </p:extLst>
          </p:nvPr>
        </p:nvGraphicFramePr>
        <p:xfrm>
          <a:off x="1888206" y="4114619"/>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7" name="Table 46">
            <a:extLst>
              <a:ext uri="{FF2B5EF4-FFF2-40B4-BE49-F238E27FC236}">
                <a16:creationId xmlns:a16="http://schemas.microsoft.com/office/drawing/2014/main" id="{2BFEF0F8-CB7F-61BE-47BC-5768FC2B7C2D}"/>
              </a:ext>
            </a:extLst>
          </p:cNvPr>
          <p:cNvGraphicFramePr>
            <a:graphicFrameLocks noGrp="1"/>
          </p:cNvGraphicFramePr>
          <p:nvPr>
            <p:extLst>
              <p:ext uri="{D42A27DB-BD31-4B8C-83A1-F6EECF244321}">
                <p14:modId xmlns:p14="http://schemas.microsoft.com/office/powerpoint/2010/main" val="830985761"/>
              </p:ext>
            </p:extLst>
          </p:nvPr>
        </p:nvGraphicFramePr>
        <p:xfrm>
          <a:off x="1888206" y="4564135"/>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8" name="Table 47">
            <a:extLst>
              <a:ext uri="{FF2B5EF4-FFF2-40B4-BE49-F238E27FC236}">
                <a16:creationId xmlns:a16="http://schemas.microsoft.com/office/drawing/2014/main" id="{B221BE7A-8A81-0DBE-0C05-E2E4AB2DDC66}"/>
              </a:ext>
            </a:extLst>
          </p:cNvPr>
          <p:cNvGraphicFramePr>
            <a:graphicFrameLocks noGrp="1"/>
          </p:cNvGraphicFramePr>
          <p:nvPr>
            <p:extLst>
              <p:ext uri="{D42A27DB-BD31-4B8C-83A1-F6EECF244321}">
                <p14:modId xmlns:p14="http://schemas.microsoft.com/office/powerpoint/2010/main" val="3075906002"/>
              </p:ext>
            </p:extLst>
          </p:nvPr>
        </p:nvGraphicFramePr>
        <p:xfrm>
          <a:off x="1888207" y="5201432"/>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9" name="Table 48">
            <a:extLst>
              <a:ext uri="{FF2B5EF4-FFF2-40B4-BE49-F238E27FC236}">
                <a16:creationId xmlns:a16="http://schemas.microsoft.com/office/drawing/2014/main" id="{8BD6004B-E769-DC08-605D-823A49BA4774}"/>
              </a:ext>
            </a:extLst>
          </p:cNvPr>
          <p:cNvGraphicFramePr>
            <a:graphicFrameLocks noGrp="1"/>
          </p:cNvGraphicFramePr>
          <p:nvPr>
            <p:extLst>
              <p:ext uri="{D42A27DB-BD31-4B8C-83A1-F6EECF244321}">
                <p14:modId xmlns:p14="http://schemas.microsoft.com/office/powerpoint/2010/main" val="81114744"/>
              </p:ext>
            </p:extLst>
          </p:nvPr>
        </p:nvGraphicFramePr>
        <p:xfrm>
          <a:off x="1888206" y="5654924"/>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0" name="Table 49">
            <a:extLst>
              <a:ext uri="{FF2B5EF4-FFF2-40B4-BE49-F238E27FC236}">
                <a16:creationId xmlns:a16="http://schemas.microsoft.com/office/drawing/2014/main" id="{ED214BCD-AFD4-06F1-F5F2-562DBE6C1F1F}"/>
              </a:ext>
            </a:extLst>
          </p:cNvPr>
          <p:cNvGraphicFramePr>
            <a:graphicFrameLocks noGrp="1"/>
          </p:cNvGraphicFramePr>
          <p:nvPr>
            <p:extLst>
              <p:ext uri="{D42A27DB-BD31-4B8C-83A1-F6EECF244321}">
                <p14:modId xmlns:p14="http://schemas.microsoft.com/office/powerpoint/2010/main" val="1966462495"/>
              </p:ext>
            </p:extLst>
          </p:nvPr>
        </p:nvGraphicFramePr>
        <p:xfrm>
          <a:off x="1888206" y="6104440"/>
          <a:ext cx="4839835" cy="370840"/>
        </p:xfrm>
        <a:graphic>
          <a:graphicData uri="http://schemas.openxmlformats.org/drawingml/2006/table">
            <a:tbl>
              <a:tblPr firstRow="1" bandRow="1">
                <a:tableStyleId>{5940675A-B579-460E-94D1-54222C63F5DA}</a:tableStyleId>
              </a:tblPr>
              <a:tblGrid>
                <a:gridCol w="4839835">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7" name="Picture 6">
            <a:extLst>
              <a:ext uri="{FF2B5EF4-FFF2-40B4-BE49-F238E27FC236}">
                <a16:creationId xmlns:a16="http://schemas.microsoft.com/office/drawing/2014/main" id="{8D81CB24-54A7-BDF9-CCA8-9157D15FAA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043" y="1916305"/>
            <a:ext cx="1125629" cy="1689753"/>
          </a:xfrm>
          <a:prstGeom prst="rect">
            <a:avLst/>
          </a:prstGeom>
          <a:ln>
            <a:solidFill>
              <a:schemeClr val="tx1"/>
            </a:solidFill>
          </a:ln>
        </p:spPr>
      </p:pic>
      <p:pic>
        <p:nvPicPr>
          <p:cNvPr id="13" name="Picture 12" descr="A pile of fried chicken&#10;&#10;Description automatically generated">
            <a:extLst>
              <a:ext uri="{FF2B5EF4-FFF2-40B4-BE49-F238E27FC236}">
                <a16:creationId xmlns:a16="http://schemas.microsoft.com/office/drawing/2014/main" id="{9B2CFE14-2077-2134-F765-259A242468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27" t="26682"/>
          <a:stretch/>
        </p:blipFill>
        <p:spPr bwMode="auto">
          <a:xfrm>
            <a:off x="124716" y="4034929"/>
            <a:ext cx="1592798" cy="802306"/>
          </a:xfrm>
          <a:prstGeom prst="rect">
            <a:avLst/>
          </a:prstGeom>
          <a:ln>
            <a:solidFill>
              <a:schemeClr val="tx1"/>
            </a:solidFill>
          </a:ln>
          <a:extLst>
            <a:ext uri="{53640926-AAD7-44D8-BBD7-CCE9431645EC}">
              <a14:shadowObscured xmlns:a14="http://schemas.microsoft.com/office/drawing/2010/main"/>
            </a:ext>
          </a:extLst>
        </p:spPr>
      </p:pic>
      <p:pic>
        <p:nvPicPr>
          <p:cNvPr id="14" name="Picture 13" descr="A close up of a burger&#10;&#10;Description automatically generated">
            <a:extLst>
              <a:ext uri="{FF2B5EF4-FFF2-40B4-BE49-F238E27FC236}">
                <a16:creationId xmlns:a16="http://schemas.microsoft.com/office/drawing/2014/main" id="{67922159-1D35-2819-143F-4B2FD50456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02" t="12230" r="15229" b="11717"/>
          <a:stretch/>
        </p:blipFill>
        <p:spPr bwMode="auto">
          <a:xfrm>
            <a:off x="149419" y="5275580"/>
            <a:ext cx="1568095" cy="1199700"/>
          </a:xfrm>
          <a:prstGeom prst="rect">
            <a:avLst/>
          </a:prstGeom>
          <a:ln>
            <a:noFill/>
          </a:ln>
          <a:extLst>
            <a:ext uri="{53640926-AAD7-44D8-BBD7-CCE9431645EC}">
              <a14:shadowObscured xmlns:a14="http://schemas.microsoft.com/office/drawing/2010/main"/>
            </a:ext>
          </a:extLst>
        </p:spPr>
      </p:pic>
      <p:sp>
        <p:nvSpPr>
          <p:cNvPr id="23" name="Terminator 109">
            <a:extLst>
              <a:ext uri="{FF2B5EF4-FFF2-40B4-BE49-F238E27FC236}">
                <a16:creationId xmlns:a16="http://schemas.microsoft.com/office/drawing/2014/main" id="{AF8DE0EB-CEB5-C889-227F-7EB85DA6FFA9}"/>
              </a:ext>
            </a:extLst>
          </p:cNvPr>
          <p:cNvSpPr/>
          <p:nvPr/>
        </p:nvSpPr>
        <p:spPr>
          <a:xfrm>
            <a:off x="5284897" y="1098632"/>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15</a:t>
            </a:r>
          </a:p>
        </p:txBody>
      </p:sp>
      <p:graphicFrame>
        <p:nvGraphicFramePr>
          <p:cNvPr id="28" name="Table 27">
            <a:extLst>
              <a:ext uri="{FF2B5EF4-FFF2-40B4-BE49-F238E27FC236}">
                <a16:creationId xmlns:a16="http://schemas.microsoft.com/office/drawing/2014/main" id="{5530FDCE-AF9D-2504-BC8C-CF78E824217A}"/>
              </a:ext>
            </a:extLst>
          </p:cNvPr>
          <p:cNvGraphicFramePr>
            <a:graphicFrameLocks noGrp="1"/>
          </p:cNvGraphicFramePr>
          <p:nvPr>
            <p:extLst>
              <p:ext uri="{D42A27DB-BD31-4B8C-83A1-F6EECF244321}">
                <p14:modId xmlns:p14="http://schemas.microsoft.com/office/powerpoint/2010/main" val="3707817552"/>
              </p:ext>
            </p:extLst>
          </p:nvPr>
        </p:nvGraphicFramePr>
        <p:xfrm>
          <a:off x="526405" y="8491212"/>
          <a:ext cx="6719591" cy="370840"/>
        </p:xfrm>
        <a:graphic>
          <a:graphicData uri="http://schemas.openxmlformats.org/drawingml/2006/table">
            <a:tbl>
              <a:tblPr firstRow="1" bandRow="1">
                <a:tableStyleId>{5940675A-B579-460E-94D1-54222C63F5DA}</a:tableStyleId>
              </a:tblPr>
              <a:tblGrid>
                <a:gridCol w="6719591">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332DF381-F8B4-4CA2-E617-815861AE58EF}"/>
              </a:ext>
            </a:extLst>
          </p:cNvPr>
          <p:cNvGraphicFramePr>
            <a:graphicFrameLocks noGrp="1"/>
          </p:cNvGraphicFramePr>
          <p:nvPr>
            <p:extLst>
              <p:ext uri="{D42A27DB-BD31-4B8C-83A1-F6EECF244321}">
                <p14:modId xmlns:p14="http://schemas.microsoft.com/office/powerpoint/2010/main" val="2787513338"/>
              </p:ext>
            </p:extLst>
          </p:nvPr>
        </p:nvGraphicFramePr>
        <p:xfrm>
          <a:off x="526404" y="8944704"/>
          <a:ext cx="6719591" cy="370840"/>
        </p:xfrm>
        <a:graphic>
          <a:graphicData uri="http://schemas.openxmlformats.org/drawingml/2006/table">
            <a:tbl>
              <a:tblPr firstRow="1" bandRow="1">
                <a:tableStyleId>{5940675A-B579-460E-94D1-54222C63F5DA}</a:tableStyleId>
              </a:tblPr>
              <a:tblGrid>
                <a:gridCol w="6719591">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4FDB42C1-B17C-6EC2-31B9-AD14758F6182}"/>
              </a:ext>
            </a:extLst>
          </p:cNvPr>
          <p:cNvGraphicFramePr>
            <a:graphicFrameLocks noGrp="1"/>
          </p:cNvGraphicFramePr>
          <p:nvPr>
            <p:extLst>
              <p:ext uri="{D42A27DB-BD31-4B8C-83A1-F6EECF244321}">
                <p14:modId xmlns:p14="http://schemas.microsoft.com/office/powerpoint/2010/main" val="2575264795"/>
              </p:ext>
            </p:extLst>
          </p:nvPr>
        </p:nvGraphicFramePr>
        <p:xfrm>
          <a:off x="526404" y="9394220"/>
          <a:ext cx="6719591" cy="370840"/>
        </p:xfrm>
        <a:graphic>
          <a:graphicData uri="http://schemas.openxmlformats.org/drawingml/2006/table">
            <a:tbl>
              <a:tblPr firstRow="1" bandRow="1">
                <a:tableStyleId>{5940675A-B579-460E-94D1-54222C63F5DA}</a:tableStyleId>
              </a:tblPr>
              <a:tblGrid>
                <a:gridCol w="6719591">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37" name="TextBox 36">
            <a:extLst>
              <a:ext uri="{FF2B5EF4-FFF2-40B4-BE49-F238E27FC236}">
                <a16:creationId xmlns:a16="http://schemas.microsoft.com/office/drawing/2014/main" id="{486C17CB-E012-24A9-9D27-AE949B6E4B9C}"/>
              </a:ext>
            </a:extLst>
          </p:cNvPr>
          <p:cNvSpPr txBox="1"/>
          <p:nvPr/>
        </p:nvSpPr>
        <p:spPr>
          <a:xfrm>
            <a:off x="217719" y="7933471"/>
            <a:ext cx="7375358" cy="687752"/>
          </a:xfrm>
          <a:prstGeom prst="rect">
            <a:avLst/>
          </a:prstGeom>
          <a:noFill/>
        </p:spPr>
        <p:txBody>
          <a:bodyPr wrap="square">
            <a:spAutoFit/>
          </a:bodyPr>
          <a:lstStyle/>
          <a:p>
            <a:pPr marL="342900" marR="0" lvl="0" indent="-342900">
              <a:lnSpc>
                <a:spcPts val="1600"/>
              </a:lnSpc>
              <a:buFont typeface="Symbol"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1: What are 5 low-cost ways of eating healthy?</a:t>
            </a:r>
          </a:p>
          <a:p>
            <a:pPr marL="342900" marR="0" lvl="0" indent="-342900">
              <a:lnSpc>
                <a:spcPts val="1600"/>
              </a:lnSpc>
              <a:buFont typeface="Symbol"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2:  What are 5 ways to support healthy eating among individuals with food preferences?</a:t>
            </a:r>
          </a:p>
          <a:p>
            <a:pPr marL="342900" marR="0" lvl="0" indent="-342900">
              <a:lnSpc>
                <a:spcPts val="1600"/>
              </a:lnSpc>
              <a:spcAft>
                <a:spcPts val="800"/>
              </a:spcAft>
              <a:buFont typeface="Symbol"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Group 3: What are 5 ways to create time for making healthy meals?</a:t>
            </a:r>
          </a:p>
        </p:txBody>
      </p:sp>
      <p:pic>
        <p:nvPicPr>
          <p:cNvPr id="31" name="Picture 30">
            <a:extLst>
              <a:ext uri="{FF2B5EF4-FFF2-40B4-BE49-F238E27FC236}">
                <a16:creationId xmlns:a16="http://schemas.microsoft.com/office/drawing/2014/main" id="{051192D1-F62F-7D36-A38D-983B02006C0D}"/>
              </a:ext>
            </a:extLst>
          </p:cNvPr>
          <p:cNvPicPr>
            <a:picLocks noChangeAspect="1"/>
          </p:cNvPicPr>
          <p:nvPr/>
        </p:nvPicPr>
        <p:blipFill>
          <a:blip r:embed="rId5"/>
          <a:stretch>
            <a:fillRect/>
          </a:stretch>
        </p:blipFill>
        <p:spPr>
          <a:xfrm rot="16200000">
            <a:off x="3877180" y="3924423"/>
            <a:ext cx="1179057" cy="6519940"/>
          </a:xfrm>
          <a:prstGeom prst="rect">
            <a:avLst/>
          </a:prstGeom>
        </p:spPr>
      </p:pic>
      <p:sp>
        <p:nvSpPr>
          <p:cNvPr id="34" name="Terminator 109">
            <a:extLst>
              <a:ext uri="{FF2B5EF4-FFF2-40B4-BE49-F238E27FC236}">
                <a16:creationId xmlns:a16="http://schemas.microsoft.com/office/drawing/2014/main" id="{6F8BC809-5583-A05C-7983-3434A2DCAEA0}"/>
              </a:ext>
            </a:extLst>
          </p:cNvPr>
          <p:cNvSpPr/>
          <p:nvPr/>
        </p:nvSpPr>
        <p:spPr>
          <a:xfrm>
            <a:off x="6785338" y="7079040"/>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17</a:t>
            </a:r>
          </a:p>
        </p:txBody>
      </p:sp>
      <p:sp>
        <p:nvSpPr>
          <p:cNvPr id="35" name="Title 1">
            <a:extLst>
              <a:ext uri="{FF2B5EF4-FFF2-40B4-BE49-F238E27FC236}">
                <a16:creationId xmlns:a16="http://schemas.microsoft.com/office/drawing/2014/main" id="{3A41FEE5-D93E-FF85-9CB5-8CAFBA1DF69C}"/>
              </a:ext>
            </a:extLst>
          </p:cNvPr>
          <p:cNvSpPr txBox="1">
            <a:spLocks/>
          </p:cNvSpPr>
          <p:nvPr/>
        </p:nvSpPr>
        <p:spPr>
          <a:xfrm>
            <a:off x="1534672" y="6594863"/>
            <a:ext cx="5209300" cy="1179059"/>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Activity: Having </a:t>
            </a:r>
            <a:br>
              <a:rPr lang="en-US" sz="3600" dirty="0">
                <a:solidFill>
                  <a:schemeClr val="bg1"/>
                </a:solidFill>
                <a:latin typeface="Ubuntu" panose="020B0504030602030204" pitchFamily="34" charset="0"/>
              </a:rPr>
            </a:br>
            <a:r>
              <a:rPr lang="en-US" sz="3600" dirty="0">
                <a:solidFill>
                  <a:schemeClr val="bg1"/>
                </a:solidFill>
                <a:latin typeface="Ubuntu" panose="020B0504030602030204" pitchFamily="34" charset="0"/>
              </a:rPr>
              <a:t>Healthier Meals</a:t>
            </a:r>
          </a:p>
        </p:txBody>
      </p:sp>
    </p:spTree>
    <p:extLst>
      <p:ext uri="{BB962C8B-B14F-4D97-AF65-F5344CB8AC3E}">
        <p14:creationId xmlns:p14="http://schemas.microsoft.com/office/powerpoint/2010/main" val="410658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5BF2-E875-F625-A0E5-0A5E8B0F56A2}"/>
            </a:ext>
          </a:extLst>
        </p:cNvPr>
        <p:cNvGrpSpPr/>
        <p:nvPr/>
      </p:nvGrpSpPr>
      <p:grpSpPr>
        <a:xfrm>
          <a:off x="0" y="0"/>
          <a:ext cx="0" cy="0"/>
          <a:chOff x="0" y="0"/>
          <a:chExt cx="0" cy="0"/>
        </a:xfrm>
      </p:grpSpPr>
      <p:graphicFrame>
        <p:nvGraphicFramePr>
          <p:cNvPr id="47" name="Table 46">
            <a:extLst>
              <a:ext uri="{FF2B5EF4-FFF2-40B4-BE49-F238E27FC236}">
                <a16:creationId xmlns:a16="http://schemas.microsoft.com/office/drawing/2014/main" id="{82CAF841-1E25-8FD1-E239-3C2513771974}"/>
              </a:ext>
            </a:extLst>
          </p:cNvPr>
          <p:cNvGraphicFramePr>
            <a:graphicFrameLocks noGrp="1"/>
          </p:cNvGraphicFramePr>
          <p:nvPr>
            <p:extLst>
              <p:ext uri="{D42A27DB-BD31-4B8C-83A1-F6EECF244321}">
                <p14:modId xmlns:p14="http://schemas.microsoft.com/office/powerpoint/2010/main" val="2495260926"/>
              </p:ext>
            </p:extLst>
          </p:nvPr>
        </p:nvGraphicFramePr>
        <p:xfrm>
          <a:off x="958736" y="7777338"/>
          <a:ext cx="6112018" cy="370840"/>
        </p:xfrm>
        <a:graphic>
          <a:graphicData uri="http://schemas.openxmlformats.org/drawingml/2006/table">
            <a:tbl>
              <a:tblPr firstRow="1" bandRow="1">
                <a:tableStyleId>{5940675A-B579-460E-94D1-54222C63F5DA}</a:tableStyleId>
              </a:tblPr>
              <a:tblGrid>
                <a:gridCol w="611201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5" name="Title 1">
            <a:extLst>
              <a:ext uri="{FF2B5EF4-FFF2-40B4-BE49-F238E27FC236}">
                <a16:creationId xmlns:a16="http://schemas.microsoft.com/office/drawing/2014/main" id="{C4005311-C57D-5944-9F70-216620DB2909}"/>
              </a:ext>
            </a:extLst>
          </p:cNvPr>
          <p:cNvSpPr txBox="1">
            <a:spLocks/>
          </p:cNvSpPr>
          <p:nvPr/>
        </p:nvSpPr>
        <p:spPr>
          <a:xfrm>
            <a:off x="173064" y="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600" dirty="0">
                <a:solidFill>
                  <a:schemeClr val="bg1"/>
                </a:solidFill>
                <a:latin typeface="Ubuntu" panose="020B0504030602030204" pitchFamily="34" charset="0"/>
              </a:rPr>
              <a:t>Individual Reflection</a:t>
            </a:r>
          </a:p>
        </p:txBody>
      </p:sp>
      <p:sp>
        <p:nvSpPr>
          <p:cNvPr id="32" name="Subtitle 2">
            <a:extLst>
              <a:ext uri="{FF2B5EF4-FFF2-40B4-BE49-F238E27FC236}">
                <a16:creationId xmlns:a16="http://schemas.microsoft.com/office/drawing/2014/main" id="{0A9DC6D0-3D8D-1663-F34A-EE43A0F6918F}"/>
              </a:ext>
            </a:extLst>
          </p:cNvPr>
          <p:cNvSpPr txBox="1">
            <a:spLocks/>
          </p:cNvSpPr>
          <p:nvPr/>
        </p:nvSpPr>
        <p:spPr>
          <a:xfrm>
            <a:off x="886967" y="3895186"/>
            <a:ext cx="6712369" cy="431283"/>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600" b="1" dirty="0">
                <a:latin typeface="Ubuntu" panose="020B0504030602030204" pitchFamily="34" charset="0"/>
              </a:rPr>
              <a:t>What is one strategy that you will try to have more healthy meals?</a:t>
            </a:r>
          </a:p>
        </p:txBody>
      </p:sp>
      <p:graphicFrame>
        <p:nvGraphicFramePr>
          <p:cNvPr id="45" name="Table 44">
            <a:extLst>
              <a:ext uri="{FF2B5EF4-FFF2-40B4-BE49-F238E27FC236}">
                <a16:creationId xmlns:a16="http://schemas.microsoft.com/office/drawing/2014/main" id="{84E98FB3-E220-28E6-057E-FDEE709242AE}"/>
              </a:ext>
            </a:extLst>
          </p:cNvPr>
          <p:cNvGraphicFramePr>
            <a:graphicFrameLocks noGrp="1"/>
          </p:cNvGraphicFramePr>
          <p:nvPr>
            <p:extLst>
              <p:ext uri="{D42A27DB-BD31-4B8C-83A1-F6EECF244321}">
                <p14:modId xmlns:p14="http://schemas.microsoft.com/office/powerpoint/2010/main" val="58170656"/>
              </p:ext>
            </p:extLst>
          </p:nvPr>
        </p:nvGraphicFramePr>
        <p:xfrm>
          <a:off x="958737" y="6874330"/>
          <a:ext cx="6112018" cy="370840"/>
        </p:xfrm>
        <a:graphic>
          <a:graphicData uri="http://schemas.openxmlformats.org/drawingml/2006/table">
            <a:tbl>
              <a:tblPr firstRow="1" bandRow="1">
                <a:tableStyleId>{5940675A-B579-460E-94D1-54222C63F5DA}</a:tableStyleId>
              </a:tblPr>
              <a:tblGrid>
                <a:gridCol w="611201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46" name="Table 45">
            <a:extLst>
              <a:ext uri="{FF2B5EF4-FFF2-40B4-BE49-F238E27FC236}">
                <a16:creationId xmlns:a16="http://schemas.microsoft.com/office/drawing/2014/main" id="{11363E40-B340-B043-DE39-7C319CFC41FE}"/>
              </a:ext>
            </a:extLst>
          </p:cNvPr>
          <p:cNvGraphicFramePr>
            <a:graphicFrameLocks noGrp="1"/>
          </p:cNvGraphicFramePr>
          <p:nvPr>
            <p:extLst>
              <p:ext uri="{D42A27DB-BD31-4B8C-83A1-F6EECF244321}">
                <p14:modId xmlns:p14="http://schemas.microsoft.com/office/powerpoint/2010/main" val="1436769464"/>
              </p:ext>
            </p:extLst>
          </p:nvPr>
        </p:nvGraphicFramePr>
        <p:xfrm>
          <a:off x="958736" y="7327822"/>
          <a:ext cx="6112018" cy="370840"/>
        </p:xfrm>
        <a:graphic>
          <a:graphicData uri="http://schemas.openxmlformats.org/drawingml/2006/table">
            <a:tbl>
              <a:tblPr firstRow="1" bandRow="1">
                <a:tableStyleId>{5940675A-B579-460E-94D1-54222C63F5DA}</a:tableStyleId>
              </a:tblPr>
              <a:tblGrid>
                <a:gridCol w="611201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3" name="Subtitle 2">
            <a:extLst>
              <a:ext uri="{FF2B5EF4-FFF2-40B4-BE49-F238E27FC236}">
                <a16:creationId xmlns:a16="http://schemas.microsoft.com/office/drawing/2014/main" id="{1C366D30-7980-B891-6A47-87C1E2954C32}"/>
              </a:ext>
            </a:extLst>
          </p:cNvPr>
          <p:cNvSpPr txBox="1">
            <a:spLocks/>
          </p:cNvSpPr>
          <p:nvPr/>
        </p:nvSpPr>
        <p:spPr>
          <a:xfrm>
            <a:off x="874401" y="6161047"/>
            <a:ext cx="6929700" cy="473753"/>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400" b="1" dirty="0">
                <a:latin typeface="Ubuntu" panose="020B0504030602030204" pitchFamily="34" charset="0"/>
              </a:rPr>
              <a:t>How will you carry out this strategy?</a:t>
            </a:r>
          </a:p>
        </p:txBody>
      </p:sp>
      <p:sp>
        <p:nvSpPr>
          <p:cNvPr id="28" name="Subtitle 2">
            <a:extLst>
              <a:ext uri="{FF2B5EF4-FFF2-40B4-BE49-F238E27FC236}">
                <a16:creationId xmlns:a16="http://schemas.microsoft.com/office/drawing/2014/main" id="{31A1F865-BFAB-FC3C-0424-842CC8AF2099}"/>
              </a:ext>
            </a:extLst>
          </p:cNvPr>
          <p:cNvSpPr txBox="1">
            <a:spLocks/>
          </p:cNvSpPr>
          <p:nvPr/>
        </p:nvSpPr>
        <p:spPr>
          <a:xfrm>
            <a:off x="978406" y="8365860"/>
            <a:ext cx="6793993" cy="3777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400" b="1" dirty="0">
                <a:latin typeface="Ubuntu" panose="020B0504030602030204" pitchFamily="34" charset="0"/>
              </a:rPr>
              <a:t>Who will you tell to help you achieve this goal?</a:t>
            </a:r>
          </a:p>
        </p:txBody>
      </p:sp>
      <p:graphicFrame>
        <p:nvGraphicFramePr>
          <p:cNvPr id="29" name="Table 28">
            <a:extLst>
              <a:ext uri="{FF2B5EF4-FFF2-40B4-BE49-F238E27FC236}">
                <a16:creationId xmlns:a16="http://schemas.microsoft.com/office/drawing/2014/main" id="{5B671C2D-671B-40D1-4AD0-D1F6A454868C}"/>
              </a:ext>
            </a:extLst>
          </p:cNvPr>
          <p:cNvGraphicFramePr>
            <a:graphicFrameLocks noGrp="1"/>
          </p:cNvGraphicFramePr>
          <p:nvPr>
            <p:extLst>
              <p:ext uri="{D42A27DB-BD31-4B8C-83A1-F6EECF244321}">
                <p14:modId xmlns:p14="http://schemas.microsoft.com/office/powerpoint/2010/main" val="47154822"/>
              </p:ext>
            </p:extLst>
          </p:nvPr>
        </p:nvGraphicFramePr>
        <p:xfrm>
          <a:off x="925363" y="8587511"/>
          <a:ext cx="6183790" cy="370840"/>
        </p:xfrm>
        <a:graphic>
          <a:graphicData uri="http://schemas.openxmlformats.org/drawingml/2006/table">
            <a:tbl>
              <a:tblPr firstRow="1" bandRow="1">
                <a:tableStyleId>{5940675A-B579-460E-94D1-54222C63F5DA}</a:tableStyleId>
              </a:tblPr>
              <a:tblGrid>
                <a:gridCol w="6183790">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76A90985-F28F-38E4-9E1E-DA4194122FDC}"/>
              </a:ext>
            </a:extLst>
          </p:cNvPr>
          <p:cNvGraphicFramePr>
            <a:graphicFrameLocks noGrp="1"/>
          </p:cNvGraphicFramePr>
          <p:nvPr>
            <p:extLst>
              <p:ext uri="{D42A27DB-BD31-4B8C-83A1-F6EECF244321}">
                <p14:modId xmlns:p14="http://schemas.microsoft.com/office/powerpoint/2010/main" val="3714893558"/>
              </p:ext>
            </p:extLst>
          </p:nvPr>
        </p:nvGraphicFramePr>
        <p:xfrm>
          <a:off x="925363" y="9041003"/>
          <a:ext cx="6183789" cy="370840"/>
        </p:xfrm>
        <a:graphic>
          <a:graphicData uri="http://schemas.openxmlformats.org/drawingml/2006/table">
            <a:tbl>
              <a:tblPr firstRow="1" bandRow="1">
                <a:tableStyleId>{5940675A-B579-460E-94D1-54222C63F5DA}</a:tableStyleId>
              </a:tblPr>
              <a:tblGrid>
                <a:gridCol w="618378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6F4F5B65-DA37-908C-A4BC-6912658899F9}"/>
              </a:ext>
            </a:extLst>
          </p:cNvPr>
          <p:cNvGraphicFramePr>
            <a:graphicFrameLocks noGrp="1"/>
          </p:cNvGraphicFramePr>
          <p:nvPr>
            <p:extLst>
              <p:ext uri="{D42A27DB-BD31-4B8C-83A1-F6EECF244321}">
                <p14:modId xmlns:p14="http://schemas.microsoft.com/office/powerpoint/2010/main" val="705622480"/>
              </p:ext>
            </p:extLst>
          </p:nvPr>
        </p:nvGraphicFramePr>
        <p:xfrm>
          <a:off x="925363" y="9490519"/>
          <a:ext cx="6183789" cy="370840"/>
        </p:xfrm>
        <a:graphic>
          <a:graphicData uri="http://schemas.openxmlformats.org/drawingml/2006/table">
            <a:tbl>
              <a:tblPr firstRow="1" bandRow="1">
                <a:tableStyleId>{5940675A-B579-460E-94D1-54222C63F5DA}</a:tableStyleId>
              </a:tblPr>
              <a:tblGrid>
                <a:gridCol w="618378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86997E45-2A41-CE7D-36AF-7BAF5B34D09D}"/>
              </a:ext>
            </a:extLst>
          </p:cNvPr>
          <p:cNvGraphicFramePr>
            <a:graphicFrameLocks noGrp="1"/>
          </p:cNvGraphicFramePr>
          <p:nvPr>
            <p:extLst>
              <p:ext uri="{D42A27DB-BD31-4B8C-83A1-F6EECF244321}">
                <p14:modId xmlns:p14="http://schemas.microsoft.com/office/powerpoint/2010/main" val="2315151756"/>
              </p:ext>
            </p:extLst>
          </p:nvPr>
        </p:nvGraphicFramePr>
        <p:xfrm>
          <a:off x="886967" y="4386912"/>
          <a:ext cx="6183788" cy="370840"/>
        </p:xfrm>
        <a:graphic>
          <a:graphicData uri="http://schemas.openxmlformats.org/drawingml/2006/table">
            <a:tbl>
              <a:tblPr firstRow="1" bandRow="1">
                <a:tableStyleId>{5940675A-B579-460E-94D1-54222C63F5DA}</a:tableStyleId>
              </a:tblPr>
              <a:tblGrid>
                <a:gridCol w="6183788">
                  <a:extLst>
                    <a:ext uri="{9D8B030D-6E8A-4147-A177-3AD203B41FA5}">
                      <a16:colId xmlns:a16="http://schemas.microsoft.com/office/drawing/2014/main" val="562743553"/>
                    </a:ext>
                  </a:extLst>
                </a:gridCol>
              </a:tblGrid>
              <a:tr h="370840">
                <a:tc>
                  <a:txBody>
                    <a:bodyPr/>
                    <a:lstStyle/>
                    <a:p>
                      <a:pPr algn="ctr"/>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42841981-62F4-C468-E896-083E1F95D8B2}"/>
              </a:ext>
            </a:extLst>
          </p:cNvPr>
          <p:cNvGraphicFramePr>
            <a:graphicFrameLocks noGrp="1"/>
          </p:cNvGraphicFramePr>
          <p:nvPr>
            <p:extLst>
              <p:ext uri="{D42A27DB-BD31-4B8C-83A1-F6EECF244321}">
                <p14:modId xmlns:p14="http://schemas.microsoft.com/office/powerpoint/2010/main" val="2678544134"/>
              </p:ext>
            </p:extLst>
          </p:nvPr>
        </p:nvGraphicFramePr>
        <p:xfrm>
          <a:off x="925364" y="5100195"/>
          <a:ext cx="6183788" cy="370840"/>
        </p:xfrm>
        <a:graphic>
          <a:graphicData uri="http://schemas.openxmlformats.org/drawingml/2006/table">
            <a:tbl>
              <a:tblPr firstRow="1" bandRow="1">
                <a:tableStyleId>{5940675A-B579-460E-94D1-54222C63F5DA}</a:tableStyleId>
              </a:tblPr>
              <a:tblGrid>
                <a:gridCol w="618378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E5165233-F627-99D7-A490-EAF7FF84AE9A}"/>
              </a:ext>
            </a:extLst>
          </p:cNvPr>
          <p:cNvGraphicFramePr>
            <a:graphicFrameLocks noGrp="1"/>
          </p:cNvGraphicFramePr>
          <p:nvPr>
            <p:extLst>
              <p:ext uri="{D42A27DB-BD31-4B8C-83A1-F6EECF244321}">
                <p14:modId xmlns:p14="http://schemas.microsoft.com/office/powerpoint/2010/main" val="1738224403"/>
              </p:ext>
            </p:extLst>
          </p:nvPr>
        </p:nvGraphicFramePr>
        <p:xfrm>
          <a:off x="925364" y="5549711"/>
          <a:ext cx="6183788" cy="370840"/>
        </p:xfrm>
        <a:graphic>
          <a:graphicData uri="http://schemas.openxmlformats.org/drawingml/2006/table">
            <a:tbl>
              <a:tblPr firstRow="1" bandRow="1">
                <a:tableStyleId>{5940675A-B579-460E-94D1-54222C63F5DA}</a:tableStyleId>
              </a:tblPr>
              <a:tblGrid>
                <a:gridCol w="618378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13" name="Subtitle 2">
            <a:extLst>
              <a:ext uri="{FF2B5EF4-FFF2-40B4-BE49-F238E27FC236}">
                <a16:creationId xmlns:a16="http://schemas.microsoft.com/office/drawing/2014/main" id="{B8492468-E0C1-28E7-0A83-91653CD2C6C0}"/>
              </a:ext>
            </a:extLst>
          </p:cNvPr>
          <p:cNvSpPr txBox="1">
            <a:spLocks/>
          </p:cNvSpPr>
          <p:nvPr/>
        </p:nvSpPr>
        <p:spPr>
          <a:xfrm>
            <a:off x="874401" y="1590722"/>
            <a:ext cx="6724935" cy="431283"/>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lvl="0" indent="0">
              <a:buNone/>
            </a:pPr>
            <a:r>
              <a:rPr lang="en-US" sz="1600" b="1" dirty="0">
                <a:latin typeface="Ubuntu" panose="020B0504030602030204" pitchFamily="34" charset="0"/>
              </a:rPr>
              <a:t>What is 1 strategy that you can realistically try at home, to have more nutrients in your meals?</a:t>
            </a:r>
          </a:p>
        </p:txBody>
      </p:sp>
      <p:graphicFrame>
        <p:nvGraphicFramePr>
          <p:cNvPr id="14" name="Table 13">
            <a:extLst>
              <a:ext uri="{FF2B5EF4-FFF2-40B4-BE49-F238E27FC236}">
                <a16:creationId xmlns:a16="http://schemas.microsoft.com/office/drawing/2014/main" id="{A0F29F7B-C3B8-2942-9684-DE7698C6170E}"/>
              </a:ext>
            </a:extLst>
          </p:cNvPr>
          <p:cNvGraphicFramePr>
            <a:graphicFrameLocks noGrp="1"/>
          </p:cNvGraphicFramePr>
          <p:nvPr>
            <p:extLst>
              <p:ext uri="{D42A27DB-BD31-4B8C-83A1-F6EECF244321}">
                <p14:modId xmlns:p14="http://schemas.microsoft.com/office/powerpoint/2010/main" val="2876904945"/>
              </p:ext>
            </p:extLst>
          </p:nvPr>
        </p:nvGraphicFramePr>
        <p:xfrm>
          <a:off x="978408" y="21600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cxnSp>
        <p:nvCxnSpPr>
          <p:cNvPr id="15" name="Straight Connector 14">
            <a:extLst>
              <a:ext uri="{FF2B5EF4-FFF2-40B4-BE49-F238E27FC236}">
                <a16:creationId xmlns:a16="http://schemas.microsoft.com/office/drawing/2014/main" id="{882FFE1C-33BF-6542-9B4E-25EB2F2B7FCB}"/>
              </a:ext>
            </a:extLst>
          </p:cNvPr>
          <p:cNvCxnSpPr>
            <a:cxnSpLocks/>
          </p:cNvCxnSpPr>
          <p:nvPr/>
        </p:nvCxnSpPr>
        <p:spPr>
          <a:xfrm>
            <a:off x="958737" y="2175141"/>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aphicFrame>
        <p:nvGraphicFramePr>
          <p:cNvPr id="16" name="Table 15">
            <a:extLst>
              <a:ext uri="{FF2B5EF4-FFF2-40B4-BE49-F238E27FC236}">
                <a16:creationId xmlns:a16="http://schemas.microsoft.com/office/drawing/2014/main" id="{EB2BC072-D2EA-5D8D-B5FF-C394FF735EBA}"/>
              </a:ext>
            </a:extLst>
          </p:cNvPr>
          <p:cNvGraphicFramePr>
            <a:graphicFrameLocks noGrp="1"/>
          </p:cNvGraphicFramePr>
          <p:nvPr>
            <p:extLst>
              <p:ext uri="{D42A27DB-BD31-4B8C-83A1-F6EECF244321}">
                <p14:modId xmlns:p14="http://schemas.microsoft.com/office/powerpoint/2010/main" val="1344419700"/>
              </p:ext>
            </p:extLst>
          </p:nvPr>
        </p:nvGraphicFramePr>
        <p:xfrm>
          <a:off x="978407" y="273542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7" name="Table 16">
            <a:extLst>
              <a:ext uri="{FF2B5EF4-FFF2-40B4-BE49-F238E27FC236}">
                <a16:creationId xmlns:a16="http://schemas.microsoft.com/office/drawing/2014/main" id="{E39BB487-B9C6-BBF2-0279-054AA714117F}"/>
              </a:ext>
            </a:extLst>
          </p:cNvPr>
          <p:cNvGraphicFramePr>
            <a:graphicFrameLocks noGrp="1"/>
          </p:cNvGraphicFramePr>
          <p:nvPr>
            <p:extLst>
              <p:ext uri="{D42A27DB-BD31-4B8C-83A1-F6EECF244321}">
                <p14:modId xmlns:p14="http://schemas.microsoft.com/office/powerpoint/2010/main" val="3002836167"/>
              </p:ext>
            </p:extLst>
          </p:nvPr>
        </p:nvGraphicFramePr>
        <p:xfrm>
          <a:off x="978407" y="318494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pic>
        <p:nvPicPr>
          <p:cNvPr id="18" name="Picture 17" descr="A yellow and green chat bubbles&#10;&#10;AI-generated content may be incorrect.">
            <a:extLst>
              <a:ext uri="{FF2B5EF4-FFF2-40B4-BE49-F238E27FC236}">
                <a16:creationId xmlns:a16="http://schemas.microsoft.com/office/drawing/2014/main" id="{D5056014-8C33-916A-1749-8947005E8052}"/>
              </a:ext>
            </a:extLst>
          </p:cNvPr>
          <p:cNvPicPr>
            <a:picLocks noChangeAspect="1"/>
          </p:cNvPicPr>
          <p:nvPr/>
        </p:nvPicPr>
        <p:blipFill>
          <a:blip r:embed="rId2"/>
          <a:stretch>
            <a:fillRect/>
          </a:stretch>
        </p:blipFill>
        <p:spPr>
          <a:xfrm>
            <a:off x="322857" y="1806254"/>
            <a:ext cx="564110" cy="564110"/>
          </a:xfrm>
          <a:prstGeom prst="rect">
            <a:avLst/>
          </a:prstGeom>
        </p:spPr>
      </p:pic>
      <p:cxnSp>
        <p:nvCxnSpPr>
          <p:cNvPr id="19" name="Straight Connector 18">
            <a:extLst>
              <a:ext uri="{FF2B5EF4-FFF2-40B4-BE49-F238E27FC236}">
                <a16:creationId xmlns:a16="http://schemas.microsoft.com/office/drawing/2014/main" id="{DD11D871-80AB-6BED-FB3A-31F9B880D031}"/>
              </a:ext>
            </a:extLst>
          </p:cNvPr>
          <p:cNvCxnSpPr>
            <a:cxnSpLocks/>
          </p:cNvCxnSpPr>
          <p:nvPr/>
        </p:nvCxnSpPr>
        <p:spPr>
          <a:xfrm>
            <a:off x="897777" y="4326469"/>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E068ABB-CA4F-8036-40C2-EFE3877F5343}"/>
              </a:ext>
            </a:extLst>
          </p:cNvPr>
          <p:cNvCxnSpPr>
            <a:cxnSpLocks/>
          </p:cNvCxnSpPr>
          <p:nvPr/>
        </p:nvCxnSpPr>
        <p:spPr>
          <a:xfrm>
            <a:off x="943497" y="6581989"/>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4A6B3E4-BCCB-3D61-AE2E-36B3BA77631F}"/>
              </a:ext>
            </a:extLst>
          </p:cNvPr>
          <p:cNvCxnSpPr>
            <a:cxnSpLocks/>
          </p:cNvCxnSpPr>
          <p:nvPr/>
        </p:nvCxnSpPr>
        <p:spPr>
          <a:xfrm>
            <a:off x="918669" y="8695040"/>
            <a:ext cx="6793992"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pic>
        <p:nvPicPr>
          <p:cNvPr id="36" name="Picture 35" descr="A yellow and green chat bubbles&#10;&#10;AI-generated content may be incorrect.">
            <a:extLst>
              <a:ext uri="{FF2B5EF4-FFF2-40B4-BE49-F238E27FC236}">
                <a16:creationId xmlns:a16="http://schemas.microsoft.com/office/drawing/2014/main" id="{3ABC23F8-2484-0BFD-2637-FCDB034D4D6A}"/>
              </a:ext>
            </a:extLst>
          </p:cNvPr>
          <p:cNvPicPr>
            <a:picLocks noChangeAspect="1"/>
          </p:cNvPicPr>
          <p:nvPr/>
        </p:nvPicPr>
        <p:blipFill>
          <a:blip r:embed="rId2"/>
          <a:stretch>
            <a:fillRect/>
          </a:stretch>
        </p:blipFill>
        <p:spPr>
          <a:xfrm>
            <a:off x="322857" y="6046513"/>
            <a:ext cx="564110" cy="564110"/>
          </a:xfrm>
          <a:prstGeom prst="rect">
            <a:avLst/>
          </a:prstGeom>
        </p:spPr>
      </p:pic>
      <p:pic>
        <p:nvPicPr>
          <p:cNvPr id="38" name="Picture 37" descr="A yellow and green chat bubbles&#10;&#10;AI-generated content may be incorrect.">
            <a:extLst>
              <a:ext uri="{FF2B5EF4-FFF2-40B4-BE49-F238E27FC236}">
                <a16:creationId xmlns:a16="http://schemas.microsoft.com/office/drawing/2014/main" id="{8A95D8D3-3097-B1F8-B6EB-B8F694EBCE81}"/>
              </a:ext>
            </a:extLst>
          </p:cNvPr>
          <p:cNvPicPr>
            <a:picLocks noChangeAspect="1"/>
          </p:cNvPicPr>
          <p:nvPr/>
        </p:nvPicPr>
        <p:blipFill>
          <a:blip r:embed="rId2"/>
          <a:stretch>
            <a:fillRect/>
          </a:stretch>
        </p:blipFill>
        <p:spPr>
          <a:xfrm>
            <a:off x="322857" y="8188469"/>
            <a:ext cx="564110" cy="564110"/>
          </a:xfrm>
          <a:prstGeom prst="rect">
            <a:avLst/>
          </a:prstGeom>
        </p:spPr>
      </p:pic>
      <p:pic>
        <p:nvPicPr>
          <p:cNvPr id="39" name="Picture 38" descr="A yellow and green chat bubbles&#10;&#10;AI-generated content may be incorrect.">
            <a:extLst>
              <a:ext uri="{FF2B5EF4-FFF2-40B4-BE49-F238E27FC236}">
                <a16:creationId xmlns:a16="http://schemas.microsoft.com/office/drawing/2014/main" id="{98A139B5-B4F5-1BF1-5E28-28107CF49EDA}"/>
              </a:ext>
            </a:extLst>
          </p:cNvPr>
          <p:cNvPicPr>
            <a:picLocks noChangeAspect="1"/>
          </p:cNvPicPr>
          <p:nvPr/>
        </p:nvPicPr>
        <p:blipFill>
          <a:blip r:embed="rId2"/>
          <a:stretch>
            <a:fillRect/>
          </a:stretch>
        </p:blipFill>
        <p:spPr>
          <a:xfrm>
            <a:off x="322857" y="3742049"/>
            <a:ext cx="564110" cy="564110"/>
          </a:xfrm>
          <a:prstGeom prst="rect">
            <a:avLst/>
          </a:prstGeom>
        </p:spPr>
      </p:pic>
      <p:sp>
        <p:nvSpPr>
          <p:cNvPr id="40" name="Terminator 109">
            <a:extLst>
              <a:ext uri="{FF2B5EF4-FFF2-40B4-BE49-F238E27FC236}">
                <a16:creationId xmlns:a16="http://schemas.microsoft.com/office/drawing/2014/main" id="{2768F6AB-5C86-784F-C240-ADD7B00F5C62}"/>
              </a:ext>
            </a:extLst>
          </p:cNvPr>
          <p:cNvSpPr/>
          <p:nvPr/>
        </p:nvSpPr>
        <p:spPr>
          <a:xfrm>
            <a:off x="5117257" y="791237"/>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7941E"/>
                </a:solidFill>
                <a:latin typeface="Ubuntu" panose="020B0504030602030204" pitchFamily="34" charset="0"/>
              </a:rPr>
              <a:t>Slide 23</a:t>
            </a:r>
          </a:p>
        </p:txBody>
      </p:sp>
    </p:spTree>
    <p:extLst>
      <p:ext uri="{BB962C8B-B14F-4D97-AF65-F5344CB8AC3E}">
        <p14:creationId xmlns:p14="http://schemas.microsoft.com/office/powerpoint/2010/main" val="101846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60EE-8559-36C8-72D2-D3D99D80B6F8}"/>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CA5CD653-0D57-56B5-35DE-B9545C5FDB41}"/>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19AE28D1-D08E-26AA-1DA7-DF316561B36D}"/>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141C0314-B2DC-FBCB-C213-4F9173D71DC9}"/>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sp>
        <p:nvSpPr>
          <p:cNvPr id="2" name="Title 1">
            <a:extLst>
              <a:ext uri="{FF2B5EF4-FFF2-40B4-BE49-F238E27FC236}">
                <a16:creationId xmlns:a16="http://schemas.microsoft.com/office/drawing/2014/main" id="{D3AD8B28-A23F-DDF7-85E3-1A30B0614BB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3" name="Title 1">
            <a:extLst>
              <a:ext uri="{FF2B5EF4-FFF2-40B4-BE49-F238E27FC236}">
                <a16:creationId xmlns:a16="http://schemas.microsoft.com/office/drawing/2014/main" id="{0E7FD121-18E8-722F-34A0-0F21A6B47BB8}"/>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5A0FE85B-829C-E2A0-DBED-60F734B4220B}"/>
              </a:ext>
            </a:extLst>
          </p:cNvPr>
          <p:cNvGraphicFramePr>
            <a:graphicFrameLocks noGrp="1"/>
          </p:cNvGraphicFramePr>
          <p:nvPr>
            <p:extLst>
              <p:ext uri="{D42A27DB-BD31-4B8C-83A1-F6EECF244321}">
                <p14:modId xmlns:p14="http://schemas.microsoft.com/office/powerpoint/2010/main" val="100984658"/>
              </p:ext>
            </p:extLst>
          </p:nvPr>
        </p:nvGraphicFramePr>
        <p:xfrm>
          <a:off x="291459" y="1624083"/>
          <a:ext cx="7056915" cy="8015269"/>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568568">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WHO Global Dietary Guidelines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Guidelines on a healthy diet for communities around the world.</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1596325">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My Plate</a:t>
                      </a:r>
                      <a:endParaRPr lang="en-US" sz="1530" kern="1200" dirty="0">
                        <a:solidFill>
                          <a:schemeClr val="tx1"/>
                        </a:solidFill>
                        <a:effectLst/>
                        <a:latin typeface="+mn-lt"/>
                        <a:ea typeface="+mn-ea"/>
                        <a:cs typeface="+mn-cs"/>
                      </a:endParaRPr>
                    </a:p>
                    <a:p>
                      <a:r>
                        <a:rPr lang="en-US" sz="1530" b="1" kern="1200" dirty="0">
                          <a:solidFill>
                            <a:schemeClr val="tx1"/>
                          </a:solidFill>
                          <a:effectLst/>
                          <a:latin typeface="+mn-lt"/>
                          <a:ea typeface="+mn-ea"/>
                          <a:cs typeface="+mn-cs"/>
                        </a:rPr>
                        <a:t> </a:t>
                      </a:r>
                      <a:r>
                        <a:rPr lang="en-US" sz="1530" kern="1200" dirty="0">
                          <a:solidFill>
                            <a:schemeClr val="tx1"/>
                          </a:solidFill>
                          <a:effectLst/>
                          <a:latin typeface="+mn-lt"/>
                          <a:ea typeface="+mn-ea"/>
                          <a:cs typeface="+mn-cs"/>
                        </a:rPr>
                        <a:t>A symbol of the 5 food groups representing what to eat from each of the food groups throughout the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494477101"/>
                  </a:ext>
                </a:extLst>
              </a:tr>
              <a:tr h="1797804">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Fit 5 Guide</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 </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Fit 5 is based on the three simple goals of exercising 5 days per week, eating 5 total fruits and vegetables per day and drinking 5 water bottles of water per day. </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Special Olympics Washington Healthy Food &amp; Beverage Toolkit</a:t>
                      </a:r>
                      <a:endParaRPr lang="en-US" sz="1530" kern="1200" dirty="0">
                        <a:solidFill>
                          <a:schemeClr val="tx1"/>
                        </a:solidFill>
                        <a:effectLst/>
                        <a:latin typeface="+mn-lt"/>
                        <a:ea typeface="+mn-ea"/>
                        <a:cs typeface="+mn-cs"/>
                      </a:endParaRPr>
                    </a:p>
                    <a:p>
                      <a:r>
                        <a:rPr lang="en-US" sz="1530" i="0" kern="1200" dirty="0">
                          <a:solidFill>
                            <a:schemeClr val="tx1"/>
                          </a:solidFill>
                          <a:effectLst/>
                          <a:latin typeface="+mn-lt"/>
                          <a:ea typeface="+mn-ea"/>
                          <a:cs typeface="+mn-cs"/>
                        </a:rPr>
                        <a:t>Nutrition guidelines focused on reducing processed foods, salt, sugary beverages and increasing fruits, vegetables and whole grains.</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r h="703857">
                <a:tc>
                  <a:txBody>
                    <a:bodyPr/>
                    <a:lstStyle/>
                    <a:p>
                      <a:endParaRPr lang="LID4096" sz="1600" dirty="0">
                        <a:latin typeface="Ubuntu" panose="020B0504030602030204" pitchFamily="34" charset="0"/>
                      </a:endParaRPr>
                    </a:p>
                  </a:txBody>
                  <a:tcPr/>
                </a:tc>
                <a:tc>
                  <a:txBody>
                    <a:bodyPr/>
                    <a:lstStyle/>
                    <a:p>
                      <a:r>
                        <a:rPr lang="en-US" sz="1530" b="1" kern="1200" dirty="0">
                          <a:solidFill>
                            <a:schemeClr val="tx1"/>
                          </a:solidFill>
                          <a:effectLst/>
                          <a:latin typeface="+mn-lt"/>
                          <a:ea typeface="+mn-ea"/>
                          <a:cs typeface="+mn-cs"/>
                        </a:rPr>
                        <a:t>World Health Organization Healthy Diet Key Facts</a:t>
                      </a:r>
                      <a:endParaRPr lang="en-US" sz="1530" kern="1200" dirty="0">
                        <a:solidFill>
                          <a:schemeClr val="tx1"/>
                        </a:solidFill>
                        <a:effectLst/>
                        <a:latin typeface="+mn-lt"/>
                        <a:ea typeface="+mn-ea"/>
                        <a:cs typeface="+mn-cs"/>
                      </a:endParaRPr>
                    </a:p>
                    <a:p>
                      <a:r>
                        <a:rPr lang="en-US" sz="1530" i="1" kern="1200" dirty="0">
                          <a:solidFill>
                            <a:schemeClr val="tx1"/>
                          </a:solidFill>
                          <a:effectLst/>
                          <a:latin typeface="+mn-lt"/>
                          <a:ea typeface="+mn-ea"/>
                          <a:cs typeface="+mn-cs"/>
                        </a:rPr>
                        <a:t>Overview of healthy eating for adults and children. Including practical advice on maintaining healthy eating.</a:t>
                      </a:r>
                    </a:p>
                    <a:p>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1527424566"/>
                  </a:ext>
                </a:extLst>
              </a:tr>
            </a:tbl>
          </a:graphicData>
        </a:graphic>
      </p:graphicFrame>
      <p:pic>
        <p:nvPicPr>
          <p:cNvPr id="5" name="Picture 4" descr="A qr code on a white background&#10;&#10;Description automatically generated">
            <a:extLst>
              <a:ext uri="{FF2B5EF4-FFF2-40B4-BE49-F238E27FC236}">
                <a16:creationId xmlns:a16="http://schemas.microsoft.com/office/drawing/2014/main" id="{2510A416-1591-AD40-4250-7D43F65BA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284" y="8302913"/>
            <a:ext cx="1275715" cy="1275715"/>
          </a:xfrm>
          <a:prstGeom prst="rect">
            <a:avLst/>
          </a:prstGeom>
        </p:spPr>
      </p:pic>
      <p:pic>
        <p:nvPicPr>
          <p:cNvPr id="6" name="Picture 5" descr="A qr code with black squares&#10;&#10;Description automatically generated">
            <a:extLst>
              <a:ext uri="{FF2B5EF4-FFF2-40B4-BE49-F238E27FC236}">
                <a16:creationId xmlns:a16="http://schemas.microsoft.com/office/drawing/2014/main" id="{544EEE7E-5CE6-5277-CB94-2A59E2CAA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2284" y="6688755"/>
            <a:ext cx="1275714" cy="127571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D7F3E0EF-7C36-7CD9-0762-BDA1A100C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22283" y="5072720"/>
            <a:ext cx="1275714" cy="1275714"/>
          </a:xfrm>
          <a:prstGeom prst="rect">
            <a:avLst/>
          </a:prstGeom>
        </p:spPr>
      </p:pic>
      <p:pic>
        <p:nvPicPr>
          <p:cNvPr id="8" name="Picture 7" descr="A qr code with black squares&#10;&#10;Description automatically generated">
            <a:extLst>
              <a:ext uri="{FF2B5EF4-FFF2-40B4-BE49-F238E27FC236}">
                <a16:creationId xmlns:a16="http://schemas.microsoft.com/office/drawing/2014/main" id="{6BCD2FB8-C567-7CF1-2AFA-2AE5A6C528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2283" y="3351456"/>
            <a:ext cx="1275714" cy="1275714"/>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F887BCC7-0C53-87BA-6018-2F0B5FCD7C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283" y="1803153"/>
            <a:ext cx="1275714" cy="1275714"/>
          </a:xfrm>
          <a:prstGeom prst="rect">
            <a:avLst/>
          </a:prstGeom>
        </p:spPr>
      </p:pic>
      <p:pic>
        <p:nvPicPr>
          <p:cNvPr id="10" name="Picture 9" descr="A logo of a united nations organization&#10;&#10;Description automatically generated">
            <a:extLst>
              <a:ext uri="{FF2B5EF4-FFF2-40B4-BE49-F238E27FC236}">
                <a16:creationId xmlns:a16="http://schemas.microsoft.com/office/drawing/2014/main" id="{1CB67E71-A840-A418-DDD9-B97E74CE1AB3}"/>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9" y="1803153"/>
            <a:ext cx="1371600" cy="742950"/>
          </a:xfrm>
          <a:prstGeom prst="rect">
            <a:avLst/>
          </a:prstGeom>
          <a:ln>
            <a:noFill/>
          </a:ln>
          <a:extLst>
            <a:ext uri="{53640926-AAD7-44D8-BBD7-CCE9431645EC}">
              <a14:shadowObscured xmlns:a14="http://schemas.microsoft.com/office/drawing/2010/main"/>
            </a:ext>
          </a:extLst>
        </p:spPr>
      </p:pic>
      <p:pic>
        <p:nvPicPr>
          <p:cNvPr id="11" name="Picture 10" descr="A diagram of food and nutrition&#10;&#10;Description automatically generated">
            <a:extLst>
              <a:ext uri="{FF2B5EF4-FFF2-40B4-BE49-F238E27FC236}">
                <a16:creationId xmlns:a16="http://schemas.microsoft.com/office/drawing/2014/main" id="{2BC6358E-54C6-B261-814B-B0EA7A8CA3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981" y="3470335"/>
            <a:ext cx="1105535" cy="784860"/>
          </a:xfrm>
          <a:prstGeom prst="rect">
            <a:avLst/>
          </a:prstGeom>
        </p:spPr>
      </p:pic>
      <p:pic>
        <p:nvPicPr>
          <p:cNvPr id="12" name="Picture 11">
            <a:extLst>
              <a:ext uri="{FF2B5EF4-FFF2-40B4-BE49-F238E27FC236}">
                <a16:creationId xmlns:a16="http://schemas.microsoft.com/office/drawing/2014/main" id="{7C2C2E93-84CD-44E0-F472-86607F893D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708" t="9733" r="4375" b="5109"/>
          <a:stretch/>
        </p:blipFill>
        <p:spPr bwMode="auto">
          <a:xfrm>
            <a:off x="501981" y="5246731"/>
            <a:ext cx="1009650" cy="1083945"/>
          </a:xfrm>
          <a:prstGeom prst="rect">
            <a:avLst/>
          </a:prstGeom>
          <a:ln>
            <a:noFill/>
          </a:ln>
          <a:extLst>
            <a:ext uri="{53640926-AAD7-44D8-BBD7-CCE9431645EC}">
              <a14:shadowObscured xmlns:a14="http://schemas.microsoft.com/office/drawing/2010/main"/>
            </a:ext>
          </a:extLst>
        </p:spPr>
      </p:pic>
      <p:pic>
        <p:nvPicPr>
          <p:cNvPr id="13" name="Picture 12" descr="A logo of a united nations organization&#10;&#10;Description automatically generated">
            <a:extLst>
              <a:ext uri="{FF2B5EF4-FFF2-40B4-BE49-F238E27FC236}">
                <a16:creationId xmlns:a16="http://schemas.microsoft.com/office/drawing/2014/main" id="{7CC7E87E-A424-5CAE-2952-9424CECB2E6F}"/>
              </a:ext>
            </a:extLst>
          </p:cNvPr>
          <p:cNvPicPr>
            <a:picLocks noChangeAspect="1"/>
          </p:cNvPicPr>
          <p:nvPr/>
        </p:nvPicPr>
        <p:blipFill rotWithShape="1">
          <a:blip r:embed="rId7">
            <a:extLst>
              <a:ext uri="{28A0092B-C50C-407E-A947-70E740481C1C}">
                <a14:useLocalDpi xmlns:a14="http://schemas.microsoft.com/office/drawing/2010/main" val="0"/>
              </a:ext>
            </a:extLst>
          </a:blip>
          <a:srcRect l="8688" r="4874"/>
          <a:stretch/>
        </p:blipFill>
        <p:spPr bwMode="auto">
          <a:xfrm>
            <a:off x="368948" y="8569295"/>
            <a:ext cx="1371600" cy="742950"/>
          </a:xfrm>
          <a:prstGeom prst="rect">
            <a:avLst/>
          </a:prstGeom>
          <a:ln>
            <a:noFill/>
          </a:ln>
          <a:extLst>
            <a:ext uri="{53640926-AAD7-44D8-BBD7-CCE9431645EC}">
              <a14:shadowObscured xmlns:a14="http://schemas.microsoft.com/office/drawing/2010/main"/>
            </a:ext>
          </a:extLst>
        </p:spPr>
      </p:pic>
      <p:pic>
        <p:nvPicPr>
          <p:cNvPr id="14" name="Picture 13" descr="A group of people standing around a table&#10;&#10;Description automatically generated">
            <a:extLst>
              <a:ext uri="{FF2B5EF4-FFF2-40B4-BE49-F238E27FC236}">
                <a16:creationId xmlns:a16="http://schemas.microsoft.com/office/drawing/2014/main" id="{DFE1550A-DD37-FE49-9C92-C0963608DD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686" y="6879889"/>
            <a:ext cx="1179830" cy="1084580"/>
          </a:xfrm>
          <a:prstGeom prst="rect">
            <a:avLst/>
          </a:prstGeom>
        </p:spPr>
      </p:pic>
    </p:spTree>
    <p:extLst>
      <p:ext uri="{BB962C8B-B14F-4D97-AF65-F5344CB8AC3E}">
        <p14:creationId xmlns:p14="http://schemas.microsoft.com/office/powerpoint/2010/main" val="158458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9" y="6407225"/>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9" y="8505237"/>
            <a:ext cx="6888841"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1499073" y="7110547"/>
            <a:ext cx="1593744" cy="1214587"/>
          </a:xfrm>
          <a:prstGeom prst="rect">
            <a:avLst/>
          </a:prstGeom>
        </p:spPr>
      </p:pic>
      <p:pic>
        <p:nvPicPr>
          <p:cNvPr id="3" name="Picture 2" descr="A logo for a sports company&#10;&#10;AI-generated content may be incorrect.">
            <a:extLst>
              <a:ext uri="{FF2B5EF4-FFF2-40B4-BE49-F238E27FC236}">
                <a16:creationId xmlns:a16="http://schemas.microsoft.com/office/drawing/2014/main" id="{BAC6240F-7080-9EB5-013C-E6E180E661C6}"/>
              </a:ext>
            </a:extLst>
          </p:cNvPr>
          <p:cNvPicPr>
            <a:picLocks noChangeAspect="1"/>
          </p:cNvPicPr>
          <p:nvPr/>
        </p:nvPicPr>
        <p:blipFill>
          <a:blip r:embed="rId3"/>
          <a:stretch>
            <a:fillRect/>
          </a:stretch>
        </p:blipFill>
        <p:spPr>
          <a:xfrm>
            <a:off x="3886199" y="7135728"/>
            <a:ext cx="2387128" cy="1255574"/>
          </a:xfrm>
          <a:prstGeom prst="rect">
            <a:avLst/>
          </a:prstGeom>
        </p:spPr>
      </p:pic>
    </p:spTree>
    <p:extLst>
      <p:ext uri="{BB962C8B-B14F-4D97-AF65-F5344CB8AC3E}">
        <p14:creationId xmlns:p14="http://schemas.microsoft.com/office/powerpoint/2010/main" val="1781788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84938</TotalTime>
  <Words>739</Words>
  <Application>Microsoft Office PowerPoint</Application>
  <PresentationFormat>Custom</PresentationFormat>
  <Paragraphs>67</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Display</vt:lpstr>
      <vt:lpstr>Arial</vt:lpstr>
      <vt:lpstr>Calibri</vt:lpstr>
      <vt:lpstr>Symbol</vt:lpstr>
      <vt:lpstr>Ubuntu</vt:lpstr>
      <vt:lpstr>Ubuntu Light</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19</cp:revision>
  <dcterms:created xsi:type="dcterms:W3CDTF">2024-08-28T17:38:29Z</dcterms:created>
  <dcterms:modified xsi:type="dcterms:W3CDTF">2025-11-07T19:55:46Z</dcterms:modified>
</cp:coreProperties>
</file>