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Lst>
  <p:sldSz cx="18288000" cy="10287000"/>
  <p:notesSz cx="6858000" cy="9144000"/>
  <p:embeddedFontLst>
    <p:embeddedFont>
      <p:font typeface="Funtastic" pitchFamily="2" charset="77"/>
      <p:regular r:id="rId36"/>
    </p:embeddedFont>
    <p:embeddedFont>
      <p:font typeface="Kalam" panose="02000000000000000000" pitchFamily="2" charset="77"/>
      <p:regular r:id="rId37"/>
    </p:embeddedFont>
    <p:embeddedFont>
      <p:font typeface="Kalam Bold" panose="02000000000000000000" pitchFamily="2" charset="77"/>
      <p:regular r:id="rId38"/>
      <p:bold r:id="rId39"/>
    </p:embeddedFont>
    <p:embeddedFont>
      <p:font typeface="Ubuntu" panose="020B0504030602030204" pitchFamily="34" charset="0"/>
      <p:regular r:id="rId40"/>
      <p:bold r:id="rId41"/>
      <p:italic r:id="rId42"/>
      <p:boldItalic r:id="rId43"/>
    </p:embeddedFont>
    <p:embeddedFont>
      <p:font typeface="Ubuntu Bold" panose="020B0804030602030204" pitchFamily="34" charset="0"/>
      <p:regular r:id="rId44"/>
      <p:bold r:id="rId4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autoAdjust="0"/>
    <p:restoredTop sz="94589" autoAdjust="0"/>
  </p:normalViewPr>
  <p:slideViewPr>
    <p:cSldViewPr>
      <p:cViewPr varScale="1">
        <p:scale>
          <a:sx n="70" d="100"/>
          <a:sy n="70" d="100"/>
        </p:scale>
        <p:origin x="1384" y="51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4.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7.fntdata"/><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font" Target="fonts/font10.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1.fntdata"/><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3" Type="http://schemas.openxmlformats.org/officeDocument/2006/relationships/font" Target="fonts/font8.fntdata"/><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3.fntdata"/><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07.09.2025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"Hello everyone! It's great to see you all again. Welcome to Session 5: Going to the Doctor."</a:t>
            </a:r>
          </a:p>
          <a:p>
            <a:endParaRPr lang="en-US"/>
          </a:p>
          <a:p>
            <a:r>
              <a:rPr lang="en-US"/>
              <a:t>- "This session explains what to do before, during, and after you visit a healthcare provider."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"In Session 2 we learned about Health Passports. As a reminder, a health passport is a booklet that you can fill out and bring to your medical appointments. It has information about your medical history, medications, disability status, accommodations, communication needs, consent procedures, and more." </a:t>
            </a:r>
          </a:p>
          <a:p>
            <a:endParaRPr lang="en-US"/>
          </a:p>
          <a:p>
            <a:r>
              <a:rPr lang="en-US"/>
              <a:t>- "If you filled out a health passport, it should have everything you need to feel prepared at your appointment. If you didn’t make a health passport, you can organize your health information another way."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"If your appointment is with a specialist, you might need a referral from your General Practitioner (GP)."</a:t>
            </a:r>
          </a:p>
          <a:p>
            <a:endParaRPr lang="en-US"/>
          </a:p>
          <a:p>
            <a:r>
              <a:rPr lang="en-US"/>
              <a:t>- "Sometimes referrals are sent directly from your GP to the specialist, and sometimes they are written on a piece of paper that you will need to take with you to the appointment."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"Plan to leave some extra time to get to your appointment, especially if you’re using public transportation. Some medical facilities will cancel your appointment or even charge you a fee if you’re late."</a:t>
            </a:r>
          </a:p>
          <a:p>
            <a:endParaRPr lang="en-US"/>
          </a:p>
          <a:p>
            <a:r>
              <a:rPr lang="en-US"/>
              <a:t>- "You’ll also want to plan for how you’ll get home from your appointment. Depending on the kind of treatment you’re getting, you might need someone to go with you so they can get you home safely."</a:t>
            </a:r>
          </a:p>
          <a:p>
            <a:endParaRPr lang="en-US"/>
          </a:p>
          <a:p>
            <a:r>
              <a:rPr lang="en-US"/>
              <a:t>- "For example, if you get your eyes dilated, it will be hard to see after your appointment. Your provider will give you dark glasses to protect your eyes from the sun, but it will be easier to stay safe if you’re not alone."</a:t>
            </a:r>
          </a:p>
          <a:p>
            <a:endParaRPr lang="en-US"/>
          </a:p>
          <a:p>
            <a:r>
              <a:rPr lang="en-US"/>
              <a:t>- "If you get a tooth removed, you might need medicine that will numb the pain. Sometimes the medicine can make you feel strange or silly. In that case, it’s important to have someone you trust take you home so you stay safe."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"You can take any tools or devices that help you communicate to your appointment, like a communication tablet, social stories, or other tools you might use."</a:t>
            </a:r>
          </a:p>
          <a:p>
            <a:endParaRPr lang="en-US"/>
          </a:p>
          <a:p>
            <a:r>
              <a:rPr lang="en-US"/>
              <a:t>- "Some people might find it helpful to carry communication cards that are designed for use in emergencies. There are links in your workbook if you want to check those out later."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"A lot of people feel nervous when they go to an appointment with a healthcare provider. If there are special items that make you feel more comfortable, you can bring one or two things with you to your appointment." </a:t>
            </a:r>
          </a:p>
          <a:p>
            <a:endParaRPr lang="en-US"/>
          </a:p>
          <a:p>
            <a:r>
              <a:rPr lang="en-US"/>
              <a:t>- "Your items should be small and light, so they are easy to carry and don’t take up too much space in the exam room. For example, you might want to bring:</a:t>
            </a:r>
          </a:p>
          <a:p>
            <a:r>
              <a:rPr lang="en-US"/>
              <a:t>&gt;A fidget</a:t>
            </a:r>
          </a:p>
          <a:p>
            <a:r>
              <a:rPr lang="en-US"/>
              <a:t>&gt;A favorite book</a:t>
            </a:r>
          </a:p>
          <a:p>
            <a:r>
              <a:rPr lang="en-US"/>
              <a:t>&gt;A stuffed animal or toy</a:t>
            </a:r>
          </a:p>
          <a:p>
            <a:r>
              <a:rPr lang="en-US"/>
              <a:t>&gt;Noise-canceling headphones"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"Looking at pictures or videos before your appointment can also help reduce anxiety. For example, in this short video, a man with IDD named Michael shows what he does to take charge of his healthcare before, during, and after his doctor’s appointment. Let's watch!"</a:t>
            </a:r>
          </a:p>
          <a:p>
            <a:endParaRPr lang="en-US"/>
          </a:p>
          <a:p>
            <a:endParaRPr lang="en-US"/>
          </a:p>
          <a:p>
            <a:r>
              <a:rPr lang="en-US"/>
              <a:t>// TIPS + INSTRUCTIONS //</a:t>
            </a:r>
          </a:p>
          <a:p>
            <a:endParaRPr lang="en-US"/>
          </a:p>
          <a:p>
            <a:r>
              <a:rPr lang="en-US"/>
              <a:t>- [link to video: https://youtu.be/rbDMsFPtnSE?si=C4K7u2Nt0XxFCE9a]</a:t>
            </a:r>
          </a:p>
          <a:p>
            <a:endParaRPr lang="en-US"/>
          </a:p>
          <a:p>
            <a:r>
              <a:rPr lang="en-US"/>
              <a:t>- [The video is embedded on the slide. You may need to double click to get it to play.]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"And finally, the night before your appointment, be sure to get a good night’s sleep! This will help you feel rested and relaxed during your appointment."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"Most providers have a check-in process that includes these steps."</a:t>
            </a:r>
          </a:p>
          <a:p>
            <a:endParaRPr lang="en-US"/>
          </a:p>
          <a:p>
            <a:r>
              <a:rPr lang="en-US"/>
              <a:t>- [read slide or have participants take turns reading the items from their workbooks]</a:t>
            </a:r>
          </a:p>
          <a:p>
            <a:endParaRPr lang="en-US"/>
          </a:p>
          <a:p>
            <a:r>
              <a:rPr lang="en-US"/>
              <a:t>- "Remember, copays are fees you pay for medical services, and the amount depends on the service and your insurance. Sometimes you pay the copay at the beginning, and sometimes at the end. Sometimes you might get a bill in the mail to pay later. And sometimes services are free. Your insurance company can help answer questions about fees."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"Many medical appointments include the steps listed in your workbook. We’ll talk more about some of the items on the list over the following slides."</a:t>
            </a:r>
          </a:p>
          <a:p>
            <a:endParaRPr lang="en-US"/>
          </a:p>
          <a:p>
            <a:endParaRPr lang="en-US"/>
          </a:p>
          <a:p>
            <a:r>
              <a:rPr lang="en-US"/>
              <a:t>// TIPS + INSTRUCTIONS //</a:t>
            </a:r>
          </a:p>
          <a:p>
            <a:endParaRPr lang="en-US"/>
          </a:p>
          <a:p>
            <a:r>
              <a:rPr lang="en-US"/>
              <a:t>- [You can read the list yourself, or you can ask participants to take turns reading the items. Keep in mind it's a lot of text with no pictures, and it might be hard for some participants to follow the whole list. However, most of the items on the list are broken down in more detail over the following slides and workbook pages, so it's okay to keep it high-level at this stage.]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"Your support person should be someone you trust, like a family member, friend, or service provider. The key is that they care about you."</a:t>
            </a:r>
          </a:p>
          <a:p>
            <a:endParaRPr lang="en-US"/>
          </a:p>
          <a:p>
            <a:r>
              <a:rPr lang="en-US"/>
              <a:t>- "They can join you in the exam room or wait in the lobby. You can also ask them to join part of the appointment and step out if you need privacy."</a:t>
            </a:r>
          </a:p>
          <a:p>
            <a:endParaRPr lang="en-US"/>
          </a:p>
          <a:p>
            <a:r>
              <a:rPr lang="en-US"/>
              <a:t>- "During the appointment, you'll communicate with the provider. Your support person is there to back you up, not take over. If you need help, you can ask for it. For example, if you're deciding on treatment options, you can ask your support person for advice."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"Regular visits to healthcare providers like doctors, dentists, and more is an important part of staying healthy."</a:t>
            </a:r>
          </a:p>
          <a:p>
            <a:endParaRPr lang="en-US"/>
          </a:p>
          <a:p>
            <a:r>
              <a:rPr lang="en-US"/>
              <a:t>- "As you learned in previous sessions, you should visit a provider:</a:t>
            </a:r>
          </a:p>
          <a:p>
            <a:r>
              <a:rPr lang="en-US"/>
              <a:t>&gt; For preventative care. Preventative care includes regular health assessments, vaccines and immunizations, regular screenings and lab tests, eye exams, teeth cleaning, and more.</a:t>
            </a:r>
          </a:p>
          <a:p>
            <a:r>
              <a:rPr lang="en-US"/>
              <a:t>&gt; To treat symptoms of illness or injury. That could mean mental health symptoms, too, as well as any unexplained changes to your body or mood.</a:t>
            </a:r>
          </a:p>
          <a:p>
            <a:r>
              <a:rPr lang="en-US"/>
              <a:t>&gt; To manage ongoing conditions</a:t>
            </a:r>
          </a:p>
          <a:p>
            <a:r>
              <a:rPr lang="en-US"/>
              <a:t>&gt; For follow-up care after medical procedures</a:t>
            </a:r>
          </a:p>
          <a:p>
            <a:r>
              <a:rPr lang="en-US"/>
              <a:t>&gt; For professional advice and support regarding lifestyle changes"</a:t>
            </a:r>
          </a:p>
          <a:p>
            <a:endParaRPr lang="en-US"/>
          </a:p>
          <a:p>
            <a:r>
              <a:rPr lang="en-US"/>
              <a:t>- "In this learning session, we're going to talk about what to expect when you visit a healthcare provider."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"When your appointment starts, your provider will ask something like, “What brings you in today?” This part of the appointment is called the consultation."</a:t>
            </a:r>
          </a:p>
          <a:p>
            <a:endParaRPr lang="en-US"/>
          </a:p>
          <a:p>
            <a:r>
              <a:rPr lang="en-US"/>
              <a:t>- "During your consultation, your provider will ask you lots of questions."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"At the end of your workbook is a section called Practice Conversations. There, you'll find an example of a consultation between a doctor and a patient."</a:t>
            </a:r>
          </a:p>
          <a:p>
            <a:endParaRPr lang="en-US"/>
          </a:p>
          <a:p>
            <a:r>
              <a:rPr lang="en-US"/>
              <a:t>- "Later on, we're going to do an activity where we'll get a chance to practice all the conversations in that section."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"After you answer your provider’s questions and complete any needed exams or tests, they will tell you if they found out what your health problem is. This is called a diagnosis. Other times, the diagnosis might come later, after your provider gets back the results of any tests they ordered for you." </a:t>
            </a:r>
          </a:p>
          <a:p>
            <a:endParaRPr lang="en-US"/>
          </a:p>
          <a:p>
            <a:r>
              <a:rPr lang="en-US"/>
              <a:t>- "If they need more time to figure out your diagnosis, they might recommend more tests or that you see a specialist."</a:t>
            </a:r>
          </a:p>
          <a:p>
            <a:endParaRPr lang="en-US"/>
          </a:p>
          <a:p>
            <a:r>
              <a:rPr lang="en-US"/>
              <a:t>- "Your provider may also recommend treatments like medications, different therapies, or lifestyle changes."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"If you get a prescription for medication, your provider might: </a:t>
            </a:r>
          </a:p>
          <a:p>
            <a:r>
              <a:rPr lang="en-US"/>
              <a:t>&gt; Call, fax, or email a digital copy to a pharmacy/chemist of your choice. Then, you can go to the pharmacy/chemist and pick up your medication by providing your personal information.</a:t>
            </a:r>
          </a:p>
          <a:p>
            <a:r>
              <a:rPr lang="en-US"/>
              <a:t>&gt; Write it on a piece of paper that you take to a local pharmacy/chemist."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"You can ask your provider questions to help you understand what’s going on with your health."</a:t>
            </a:r>
          </a:p>
          <a:p>
            <a:endParaRPr lang="en-US"/>
          </a:p>
          <a:p>
            <a:r>
              <a:rPr lang="en-US"/>
              <a:t>- There are three questions that are the most important."</a:t>
            </a:r>
          </a:p>
          <a:p>
            <a:endParaRPr lang="en-US"/>
          </a:p>
          <a:p>
            <a:r>
              <a:rPr lang="en-US"/>
              <a:t>- [read slide, or have someone read the slide.]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"You can ask other questions, too, depending on what your provider has recommended for treatment." </a:t>
            </a:r>
          </a:p>
          <a:p>
            <a:endParaRPr lang="en-US"/>
          </a:p>
          <a:p>
            <a:r>
              <a:rPr lang="en-US"/>
              <a:t>- [have participants read examples from the workbook.]</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"Remember to take notes, or ask your support person to take notes. That way you can take some time after your appointment to process the information your provider gives you."</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"A lot of people feel overwhelmed talking to healthcare providers. Sometimes providers use big words, and they can talk fast. And of course it can feel scary to have a problem with your health!"</a:t>
            </a:r>
          </a:p>
          <a:p>
            <a:endParaRPr lang="en-US"/>
          </a:p>
          <a:p>
            <a:r>
              <a:rPr lang="en-US"/>
              <a:t>- "If you feel overwhelmed during your appointment, remember the skills we learned in Session 3: Self-Advocacy. For example, you can ask your provider to..." [read items on the slide]</a:t>
            </a:r>
          </a:p>
          <a:p>
            <a:endParaRPr lang="en-US"/>
          </a:p>
          <a:p>
            <a:r>
              <a:rPr lang="en-US"/>
              <a:t>- "You can also ask your support person for help."</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"In the Practice Conversations section at the end of your workbook you'll find an example of a patient named Lakshmi expressing herself in a conversation with her doctor."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"The provider will tell you what to do next, like how often to take any medication they’ve prescribed, or when to come back for a follow-up appointment."</a:t>
            </a:r>
          </a:p>
          <a:p>
            <a:endParaRPr lang="en-US"/>
          </a:p>
          <a:p>
            <a:r>
              <a:rPr lang="en-US"/>
              <a:t>- "Make sure you understand what you need to do to cooperate with your treatment. Ask about any next steps." </a:t>
            </a:r>
          </a:p>
          <a:p>
            <a:endParaRPr lang="en-US"/>
          </a:p>
          <a:p>
            <a:r>
              <a:rPr lang="en-US"/>
              <a:t>- "Then, go back to the front desk to check out."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"Most providers offer more than one way to schedule an appointment." </a:t>
            </a:r>
          </a:p>
          <a:p>
            <a:endParaRPr lang="en-US"/>
          </a:p>
          <a:p>
            <a:r>
              <a:rPr lang="en-US"/>
              <a:t>- "Usually, you can:</a:t>
            </a:r>
          </a:p>
          <a:p>
            <a:r>
              <a:rPr lang="en-US"/>
              <a:t>&gt; Call on the phone</a:t>
            </a:r>
          </a:p>
          <a:p>
            <a:r>
              <a:rPr lang="en-US"/>
              <a:t>&gt; Book online using a website or app" </a:t>
            </a:r>
          </a:p>
          <a:p>
            <a:endParaRPr lang="en-US"/>
          </a:p>
          <a:p>
            <a:r>
              <a:rPr lang="en-US"/>
              <a:t>- "If you call, you will need to tell the person on the phone your name, date of birth, and your policy number, which you can find on your insurance card."</a:t>
            </a:r>
          </a:p>
          <a:p>
            <a:endParaRPr lang="en-US"/>
          </a:p>
          <a:p>
            <a:r>
              <a:rPr lang="en-US"/>
              <a:t>- "You may also wish to ask for any accommodations you need when you book the appointment. In Session 2: Know Your Rights, we covered some common types of accommodations."</a:t>
            </a:r>
          </a:p>
          <a:p>
            <a:endParaRPr lang="en-US"/>
          </a:p>
          <a:p>
            <a:r>
              <a:rPr lang="en-US"/>
              <a:t>- "If you schedule online, you may need to follow up by email to request your accommodations."</a:t>
            </a:r>
          </a:p>
          <a:p>
            <a:endParaRPr lang="en-US"/>
          </a:p>
          <a:p>
            <a:r>
              <a:rPr lang="en-US"/>
              <a:t>- "Keep in mind that most doctor's offices are only open during the week between 8am until 5pm. If you work during that time, you can get a note from your doctor explaining that you had to go to an appointment."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"Most providers have a check-out process that includes these steps."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"Make sure to follow any instructions your provider gave you. For example..."</a:t>
            </a:r>
          </a:p>
          <a:p>
            <a:endParaRPr lang="en-US"/>
          </a:p>
          <a:p>
            <a:r>
              <a:rPr lang="en-US"/>
              <a:t>- "Pick-up any prescription medications or medical supplies ordered by your provider. Go over the directions for your medications with your pharmacist/chemist."</a:t>
            </a:r>
          </a:p>
          <a:p>
            <a:endParaRPr lang="en-US"/>
          </a:p>
          <a:p>
            <a:r>
              <a:rPr lang="en-US"/>
              <a:t>- "Schedule any recommended follow-up appointments, especially if you’ve been referred to a specialist."</a:t>
            </a:r>
          </a:p>
          <a:p>
            <a:endParaRPr lang="en-US"/>
          </a:p>
          <a:p>
            <a:r>
              <a:rPr lang="en-US"/>
              <a:t>- "If your provider recommended lifestyle changes, make a plan for how you will manage them. You can ask someone to support you with your planning."</a:t>
            </a:r>
          </a:p>
          <a:p>
            <a:endParaRPr lang="en-US"/>
          </a:p>
          <a:p>
            <a:r>
              <a:rPr lang="en-US"/>
              <a:t>- "Examples of lifestyle changes include:</a:t>
            </a:r>
          </a:p>
          <a:p>
            <a:r>
              <a:rPr lang="en-US"/>
              <a:t>&gt; Eating healthier foods (less fat and sugar, smaller portions)</a:t>
            </a:r>
          </a:p>
          <a:p>
            <a:r>
              <a:rPr lang="en-US"/>
              <a:t>&gt; Exercising and moving more </a:t>
            </a:r>
          </a:p>
          <a:p>
            <a:r>
              <a:rPr lang="en-US"/>
              <a:t>&gt; Sleeping more</a:t>
            </a:r>
          </a:p>
          <a:p>
            <a:r>
              <a:rPr lang="en-US"/>
              <a:t>&gt; Drinking more water</a:t>
            </a:r>
          </a:p>
          <a:p>
            <a:r>
              <a:rPr lang="en-US"/>
              <a:t>&gt; Limiting screen time</a:t>
            </a:r>
          </a:p>
          <a:p>
            <a:r>
              <a:rPr lang="en-US"/>
              <a:t>&gt; And more"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TIPS + INSTRUCTIONS //</a:t>
            </a:r>
          </a:p>
          <a:p>
            <a:endParaRPr lang="en-US"/>
          </a:p>
          <a:p>
            <a:r>
              <a:rPr lang="en-US"/>
              <a:t>- [This activity could be done many different ways. One suggestion is to create (3) stations around the room -- one for each script. Print copies of the scripts in advance and place them at each station.]</a:t>
            </a:r>
          </a:p>
          <a:p>
            <a:endParaRPr lang="en-US"/>
          </a:p>
          <a:p>
            <a:r>
              <a:rPr lang="en-US"/>
              <a:t>- [Next, pair participants into groups of two, and have them travel to all three stations, practicing each script while they're there. Participants should take turns playing the person with IDD in the script.]</a:t>
            </a:r>
          </a:p>
          <a:p>
            <a:endParaRPr lang="en-US"/>
          </a:p>
          <a:p>
            <a:r>
              <a:rPr lang="en-US"/>
              <a:t>- [If not all participants are strong readers, you could ask for volunteers who do read well to act out the scenes in front of the group instead. Or, facilitators can act out the scenes.]</a:t>
            </a:r>
          </a:p>
          <a:p>
            <a:endParaRPr lang="en-US"/>
          </a:p>
          <a:p>
            <a:r>
              <a:rPr lang="en-US"/>
              <a:t>- [For online sessions, you can use breakout rooms to practice the scripts in smaller groups, or adapt the activity another way.]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"Congratulations! You've finished all 5 learning sessions. In your workbook you'll find a certificate of completion that you can fill out with your name and today's date. I can sign it for you before you leave today."</a:t>
            </a:r>
          </a:p>
          <a:p>
            <a:endParaRPr lang="en-US"/>
          </a:p>
          <a:p>
            <a:r>
              <a:rPr lang="en-US"/>
              <a:t>- "You don't have any official homework for this session, but I encourage you to go back and finish any items from earlier sessions. Now that you've learned how to use the health system, I hope you feel more prepared to take the lead in caring for your health."</a:t>
            </a:r>
          </a:p>
          <a:p>
            <a:endParaRPr lang="en-US"/>
          </a:p>
          <a:p>
            <a:r>
              <a:rPr lang="en-US"/>
              <a:t>- "Thank you for all your hard work. Here's to your health!"</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"At the end of your workbook is a section called Practice Conversations. The first conversation you'll find is an example of someone scheduling a dentist appointment."</a:t>
            </a:r>
          </a:p>
          <a:p>
            <a:endParaRPr lang="en-US"/>
          </a:p>
          <a:p>
            <a:r>
              <a:rPr lang="en-US"/>
              <a:t>- "Later on, we're going to do an activity where we'll get a chance to practice all the conversations in that section."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"When you're scheduling an appointment, there are some things you'll want to keep in mind."</a:t>
            </a:r>
          </a:p>
          <a:p>
            <a:endParaRPr lang="en-US"/>
          </a:p>
          <a:p>
            <a:r>
              <a:rPr lang="en-US"/>
              <a:t>- "The first one might seem a bit obvious, but if you plan for a support person to join you, you want to make sure the appointment date and time will work for both of you!"</a:t>
            </a:r>
          </a:p>
          <a:p>
            <a:endParaRPr lang="en-US"/>
          </a:p>
          <a:p>
            <a:r>
              <a:rPr lang="en-US"/>
              <a:t>- "You'll also want to ask for any accommodations you need in advance. We talked about accommodations in Session 2, but as a reminder -- there are lots of different accommodations that can help you have a better experience."</a:t>
            </a:r>
          </a:p>
          <a:p>
            <a:endParaRPr lang="en-US"/>
          </a:p>
          <a:p>
            <a:r>
              <a:rPr lang="en-US"/>
              <a:t>"Common accommodations include:</a:t>
            </a:r>
          </a:p>
          <a:p>
            <a:r>
              <a:rPr lang="en-US"/>
              <a:t>&gt; Language services / interpretation</a:t>
            </a:r>
          </a:p>
          <a:p>
            <a:r>
              <a:rPr lang="en-US"/>
              <a:t>&gt; More time so you don’t feel rushed. Sometimes it’s possible to book a longer appointment, or even a double appointment (in some cases). </a:t>
            </a:r>
          </a:p>
          <a:p>
            <a:r>
              <a:rPr lang="en-US"/>
              <a:t>&gt; A wheelchair-accessible exam room and exam table</a:t>
            </a:r>
          </a:p>
          <a:p>
            <a:r>
              <a:rPr lang="en-US"/>
              <a:t>&gt; Sensory considerations like low lighting, white noise, or a private place to wait </a:t>
            </a:r>
          </a:p>
          <a:p>
            <a:r>
              <a:rPr lang="en-US"/>
              <a:t>&gt; Support filling out paperwork</a:t>
            </a:r>
          </a:p>
          <a:p>
            <a:r>
              <a:rPr lang="en-US"/>
              <a:t>&gt; And more"</a:t>
            </a:r>
          </a:p>
          <a:p>
            <a:endParaRPr lang="en-US"/>
          </a:p>
          <a:p>
            <a:r>
              <a:rPr lang="en-US"/>
              <a:t>- "And if you want, you can also ask your provider to email you to confirm that they have received your accommodation request(s)."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"You'll also want to ask if there's anything special you need to do to prepare for your appointment. For example: </a:t>
            </a:r>
          </a:p>
          <a:p>
            <a:r>
              <a:rPr lang="en-US"/>
              <a:t>&gt; Is it okay to eat and drink before your appointment, or do you need to wait until after?</a:t>
            </a:r>
          </a:p>
          <a:p>
            <a:r>
              <a:rPr lang="en-US"/>
              <a:t>&gt; Is there anything special you need to bring or do?"</a:t>
            </a:r>
          </a:p>
          <a:p>
            <a:endParaRPr lang="en-US"/>
          </a:p>
          <a:p>
            <a:r>
              <a:rPr lang="en-US"/>
              <a:t>- "There are a few other important details you'll want to know about your appointment, including:</a:t>
            </a:r>
          </a:p>
          <a:p>
            <a:r>
              <a:rPr lang="en-US"/>
              <a:t>&gt; The date</a:t>
            </a:r>
          </a:p>
          <a:p>
            <a:r>
              <a:rPr lang="en-US"/>
              <a:t>&gt; The time. Usually, it's good to arrive  about 10 minutes before your scheduled appointment, unless you get different instructions from your provider.</a:t>
            </a:r>
          </a:p>
          <a:p>
            <a:r>
              <a:rPr lang="en-US"/>
              <a:t>&gt; The location (including if you need to know a specific building, floor, or suite number)</a:t>
            </a:r>
          </a:p>
          <a:p>
            <a:r>
              <a:rPr lang="en-US"/>
              <a:t>&gt; Parking or other transportation information</a:t>
            </a:r>
          </a:p>
          <a:p>
            <a:r>
              <a:rPr lang="en-US"/>
              <a:t>&gt; Accessibility information if you use a mobility device (like information about ramps, elevators, door width, etc.)</a:t>
            </a:r>
          </a:p>
          <a:p>
            <a:endParaRPr lang="en-US"/>
          </a:p>
          <a:p>
            <a:endParaRPr lang="en-US"/>
          </a:p>
          <a:p>
            <a:r>
              <a:rPr lang="en-US"/>
              <a:t>// TIPS + INSTRUCTIONS //</a:t>
            </a:r>
          </a:p>
          <a:p>
            <a:endParaRPr lang="en-US"/>
          </a:p>
          <a:p>
            <a:r>
              <a:rPr lang="en-US"/>
              <a:t>- [You can tailor your script to the needs of the people in the room, cutting down some of the information you say out loud if it's not relevant to the people in your group.]</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"Finally, as we learned in Session 2, health passports can be a great way to organize your medical information. If you have a health passport, you may want to email a copy of it to your provider so they have time to review it before your appointment. We'll talk more about this on the coming slides."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"Getting an appointment with the right provider – at a time that works for both your schedule and theirs – can be challenging. It’s a good idea to be as prepared as possible for your appointment, so you can make the most of your time together."</a:t>
            </a:r>
          </a:p>
          <a:p>
            <a:endParaRPr lang="en-US"/>
          </a:p>
          <a:p>
            <a:r>
              <a:rPr lang="en-US"/>
              <a:t>- "Your workbook has a checklist to help you prepare. Let's read these together. Kate, can you read the first item on the list for us?"</a:t>
            </a:r>
          </a:p>
          <a:p>
            <a:endParaRPr lang="en-US"/>
          </a:p>
          <a:p>
            <a:r>
              <a:rPr lang="en-US"/>
              <a:t>- [after reading the list] "Let's talk more about some of the items on the list." [more info is on the next several slides]</a:t>
            </a:r>
          </a:p>
          <a:p>
            <a:endParaRPr lang="en-US"/>
          </a:p>
          <a:p>
            <a:r>
              <a:rPr lang="en-US"/>
              <a:t>// TIPS + INSTRUCTIONS //</a:t>
            </a:r>
          </a:p>
          <a:p>
            <a:endParaRPr lang="en-US"/>
          </a:p>
          <a:p>
            <a:r>
              <a:rPr lang="en-US"/>
              <a:t>- [Based on the reading skills of your participants, you can decide if you want to read the whole list from the workbook or just share the main categories listed on the slide. The following slides have more information about the items mentioned in the checklist, so you can also move through this slide quickly and wait to dive deeper on the following slides.]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endParaRPr lang="en-US"/>
          </a:p>
          <a:p>
            <a:r>
              <a:rPr lang="en-US"/>
              <a:t>- [read the slide, or have a volunteer read the slide]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9/7/25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9/7/25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9/7/25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9/7/25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9/7/25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9/7/25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9/7/25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sv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35.png"/><Relationship Id="rId4" Type="http://schemas.openxmlformats.org/officeDocument/2006/relationships/image" Target="../media/image2.sv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image" Target="../media/image2.sv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43.svg"/><Relationship Id="rId5" Type="http://schemas.openxmlformats.org/officeDocument/2006/relationships/image" Target="../media/image42.png"/><Relationship Id="rId4" Type="http://schemas.openxmlformats.org/officeDocument/2006/relationships/image" Target="../media/image2.sv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44.png"/><Relationship Id="rId4" Type="http://schemas.openxmlformats.org/officeDocument/2006/relationships/image" Target="../media/image2.sv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46.svg"/><Relationship Id="rId5" Type="http://schemas.openxmlformats.org/officeDocument/2006/relationships/image" Target="../media/image45.png"/><Relationship Id="rId4" Type="http://schemas.openxmlformats.org/officeDocument/2006/relationships/image" Target="../media/image2.sv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video" Target="https://www.youtube.com/watch?v=rbDMsFPtnSE" TargetMode="External"/><Relationship Id="rId6" Type="http://schemas.openxmlformats.org/officeDocument/2006/relationships/image" Target="../media/image47.jpeg"/><Relationship Id="rId5" Type="http://schemas.openxmlformats.org/officeDocument/2006/relationships/image" Target="../media/image2.svg"/><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49.svg"/><Relationship Id="rId5" Type="http://schemas.openxmlformats.org/officeDocument/2006/relationships/image" Target="../media/image48.png"/><Relationship Id="rId4" Type="http://schemas.openxmlformats.org/officeDocument/2006/relationships/image" Target="../media/image2.sv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51.svg"/><Relationship Id="rId5" Type="http://schemas.openxmlformats.org/officeDocument/2006/relationships/image" Target="../media/image50.png"/><Relationship Id="rId4" Type="http://schemas.openxmlformats.org/officeDocument/2006/relationships/image" Target="../media/image2.sv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2.sv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svg"/></Relationships>
</file>

<file path=ppt/slides/_rels/slide2.xml.rels><?xml version="1.0" encoding="UTF-8" standalone="yes"?>
<Relationships xmlns="http://schemas.openxmlformats.org/package/2006/relationships"><Relationship Id="rId8" Type="http://schemas.openxmlformats.org/officeDocument/2006/relationships/image" Target="../media/image10.svg"/><Relationship Id="rId13" Type="http://schemas.openxmlformats.org/officeDocument/2006/relationships/image" Target="../media/image15.png"/><Relationship Id="rId3" Type="http://schemas.openxmlformats.org/officeDocument/2006/relationships/image" Target="../media/image1.png"/><Relationship Id="rId7" Type="http://schemas.openxmlformats.org/officeDocument/2006/relationships/image" Target="../media/image9.png"/><Relationship Id="rId12" Type="http://schemas.openxmlformats.org/officeDocument/2006/relationships/image" Target="../media/image14.sv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8.sv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svg"/><Relationship Id="rId4" Type="http://schemas.openxmlformats.org/officeDocument/2006/relationships/image" Target="../media/image2.svg"/><Relationship Id="rId9" Type="http://schemas.openxmlformats.org/officeDocument/2006/relationships/image" Target="../media/image11.png"/><Relationship Id="rId14" Type="http://schemas.openxmlformats.org/officeDocument/2006/relationships/image" Target="../media/image16.sv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53.svg"/><Relationship Id="rId5" Type="http://schemas.openxmlformats.org/officeDocument/2006/relationships/image" Target="../media/image52.png"/><Relationship Id="rId4" Type="http://schemas.openxmlformats.org/officeDocument/2006/relationships/image" Target="../media/image2.svg"/></Relationships>
</file>

<file path=ppt/slides/_rels/slide21.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1.png"/><Relationship Id="rId7" Type="http://schemas.openxmlformats.org/officeDocument/2006/relationships/image" Target="../media/image54.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svg"/><Relationship Id="rId9" Type="http://schemas.openxmlformats.org/officeDocument/2006/relationships/image" Target="../media/image56.sv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58.svg"/><Relationship Id="rId5" Type="http://schemas.openxmlformats.org/officeDocument/2006/relationships/image" Target="../media/image57.png"/><Relationship Id="rId4" Type="http://schemas.openxmlformats.org/officeDocument/2006/relationships/image" Target="../media/image2.sv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60.svg"/><Relationship Id="rId5" Type="http://schemas.openxmlformats.org/officeDocument/2006/relationships/image" Target="../media/image59.png"/><Relationship Id="rId4" Type="http://schemas.openxmlformats.org/officeDocument/2006/relationships/image" Target="../media/image2.svg"/></Relationships>
</file>

<file path=ppt/slides/_rels/slide24.xml.rels><?xml version="1.0" encoding="UTF-8" standalone="yes"?>
<Relationships xmlns="http://schemas.openxmlformats.org/package/2006/relationships"><Relationship Id="rId8" Type="http://schemas.openxmlformats.org/officeDocument/2006/relationships/image" Target="../media/image64.svg"/><Relationship Id="rId13" Type="http://schemas.openxmlformats.org/officeDocument/2006/relationships/image" Target="../media/image69.png"/><Relationship Id="rId3" Type="http://schemas.openxmlformats.org/officeDocument/2006/relationships/image" Target="../media/image1.png"/><Relationship Id="rId7" Type="http://schemas.openxmlformats.org/officeDocument/2006/relationships/image" Target="../media/image63.png"/><Relationship Id="rId12" Type="http://schemas.openxmlformats.org/officeDocument/2006/relationships/image" Target="../media/image68.sv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62.svg"/><Relationship Id="rId11" Type="http://schemas.openxmlformats.org/officeDocument/2006/relationships/image" Target="../media/image67.png"/><Relationship Id="rId5" Type="http://schemas.openxmlformats.org/officeDocument/2006/relationships/image" Target="../media/image61.png"/><Relationship Id="rId10" Type="http://schemas.openxmlformats.org/officeDocument/2006/relationships/image" Target="../media/image66.svg"/><Relationship Id="rId4" Type="http://schemas.openxmlformats.org/officeDocument/2006/relationships/image" Target="../media/image2.svg"/><Relationship Id="rId9" Type="http://schemas.openxmlformats.org/officeDocument/2006/relationships/image" Target="../media/image65.png"/><Relationship Id="rId14" Type="http://schemas.openxmlformats.org/officeDocument/2006/relationships/image" Target="../media/image70.sv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72.svg"/><Relationship Id="rId5" Type="http://schemas.openxmlformats.org/officeDocument/2006/relationships/image" Target="../media/image71.png"/><Relationship Id="rId4" Type="http://schemas.openxmlformats.org/officeDocument/2006/relationships/image" Target="../media/image2.sv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74.svg"/><Relationship Id="rId5" Type="http://schemas.openxmlformats.org/officeDocument/2006/relationships/image" Target="../media/image73.png"/><Relationship Id="rId4" Type="http://schemas.openxmlformats.org/officeDocument/2006/relationships/image" Target="../media/image2.sv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76.svg"/><Relationship Id="rId5" Type="http://schemas.openxmlformats.org/officeDocument/2006/relationships/image" Target="../media/image75.png"/><Relationship Id="rId4" Type="http://schemas.openxmlformats.org/officeDocument/2006/relationships/image" Target="../media/image2.svg"/></Relationships>
</file>

<file path=ppt/slides/_rels/slide28.xml.rels><?xml version="1.0" encoding="UTF-8" standalone="yes"?>
<Relationships xmlns="http://schemas.openxmlformats.org/package/2006/relationships"><Relationship Id="rId8" Type="http://schemas.openxmlformats.org/officeDocument/2006/relationships/image" Target="../media/image78.svg"/><Relationship Id="rId3" Type="http://schemas.openxmlformats.org/officeDocument/2006/relationships/image" Target="../media/image1.png"/><Relationship Id="rId7" Type="http://schemas.openxmlformats.org/officeDocument/2006/relationships/image" Target="../media/image77.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svg"/></Relationships>
</file>

<file path=ppt/slides/_rels/slide29.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1.png"/><Relationship Id="rId7" Type="http://schemas.openxmlformats.org/officeDocument/2006/relationships/image" Target="../media/image81.pn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80.svg"/><Relationship Id="rId5" Type="http://schemas.openxmlformats.org/officeDocument/2006/relationships/image" Target="../media/image79.png"/><Relationship Id="rId10" Type="http://schemas.openxmlformats.org/officeDocument/2006/relationships/image" Target="../media/image84.png"/><Relationship Id="rId4" Type="http://schemas.openxmlformats.org/officeDocument/2006/relationships/image" Target="../media/image2.svg"/><Relationship Id="rId9" Type="http://schemas.openxmlformats.org/officeDocument/2006/relationships/image" Target="../media/image83.svg"/></Relationships>
</file>

<file path=ppt/slides/_rels/slide3.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png"/><Relationship Id="rId7"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2.sv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51.svg"/><Relationship Id="rId5" Type="http://schemas.openxmlformats.org/officeDocument/2006/relationships/image" Target="../media/image50.png"/><Relationship Id="rId4" Type="http://schemas.openxmlformats.org/officeDocument/2006/relationships/image" Target="../media/image2.svg"/></Relationships>
</file>

<file path=ppt/slides/_rels/slide31.xml.rels><?xml version="1.0" encoding="UTF-8" standalone="yes"?>
<Relationships xmlns="http://schemas.openxmlformats.org/package/2006/relationships"><Relationship Id="rId8" Type="http://schemas.openxmlformats.org/officeDocument/2006/relationships/image" Target="../media/image60.svg"/><Relationship Id="rId3" Type="http://schemas.openxmlformats.org/officeDocument/2006/relationships/image" Target="../media/image1.png"/><Relationship Id="rId7" Type="http://schemas.openxmlformats.org/officeDocument/2006/relationships/image" Target="../media/image59.pn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86.svg"/><Relationship Id="rId5" Type="http://schemas.openxmlformats.org/officeDocument/2006/relationships/image" Target="../media/image85.png"/><Relationship Id="rId10" Type="http://schemas.openxmlformats.org/officeDocument/2006/relationships/image" Target="../media/image32.svg"/><Relationship Id="rId4" Type="http://schemas.openxmlformats.org/officeDocument/2006/relationships/image" Target="../media/image2.svg"/><Relationship Id="rId9" Type="http://schemas.openxmlformats.org/officeDocument/2006/relationships/image" Target="../media/image31.png"/></Relationships>
</file>

<file path=ppt/slides/_rels/slide32.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77.png"/><Relationship Id="rId3" Type="http://schemas.openxmlformats.org/officeDocument/2006/relationships/image" Target="../media/image1.png"/><Relationship Id="rId7" Type="http://schemas.openxmlformats.org/officeDocument/2006/relationships/image" Target="../media/image24.svg"/><Relationship Id="rId12" Type="http://schemas.openxmlformats.org/officeDocument/2006/relationships/image" Target="../media/image56.svg"/><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image" Target="../media/image23.png"/><Relationship Id="rId11" Type="http://schemas.openxmlformats.org/officeDocument/2006/relationships/image" Target="../media/image55.png"/><Relationship Id="rId5" Type="http://schemas.openxmlformats.org/officeDocument/2006/relationships/image" Target="../media/image87.png"/><Relationship Id="rId10" Type="http://schemas.openxmlformats.org/officeDocument/2006/relationships/image" Target="../media/image54.png"/><Relationship Id="rId4" Type="http://schemas.openxmlformats.org/officeDocument/2006/relationships/image" Target="../media/image2.svg"/><Relationship Id="rId9" Type="http://schemas.openxmlformats.org/officeDocument/2006/relationships/image" Target="../media/image26.svg"/><Relationship Id="rId14" Type="http://schemas.openxmlformats.org/officeDocument/2006/relationships/image" Target="../media/image78.svg"/></Relationships>
</file>

<file path=ppt/slides/_rels/slide33.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image" Target="../media/image91.svg"/><Relationship Id="rId5" Type="http://schemas.openxmlformats.org/officeDocument/2006/relationships/image" Target="../media/image90.png"/><Relationship Id="rId4" Type="http://schemas.openxmlformats.org/officeDocument/2006/relationships/image" Target="../media/image89.svg"/></Relationships>
</file>

<file path=ppt/slides/_rels/slide4.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1.png"/><Relationship Id="rId7"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22.svg"/><Relationship Id="rId5" Type="http://schemas.openxmlformats.org/officeDocument/2006/relationships/image" Target="../media/image21.png"/><Relationship Id="rId10" Type="http://schemas.openxmlformats.org/officeDocument/2006/relationships/image" Target="../media/image26.svg"/><Relationship Id="rId4" Type="http://schemas.openxmlformats.org/officeDocument/2006/relationships/image" Target="../media/image2.svg"/><Relationship Id="rId9" Type="http://schemas.openxmlformats.org/officeDocument/2006/relationships/image" Target="../media/image25.png"/></Relationships>
</file>

<file path=ppt/slides/_rels/slide5.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1.png"/><Relationship Id="rId7"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svg"/></Relationships>
</file>

<file path=ppt/slides/_rels/slide6.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1.png"/><Relationship Id="rId7"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2.sv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35.png"/><Relationship Id="rId4" Type="http://schemas.openxmlformats.org/officeDocument/2006/relationships/image" Target="../media/image2.sv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2.sv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2.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23310" y="2330835"/>
            <a:ext cx="2354826" cy="2354826"/>
          </a:xfrm>
          <a:custGeom>
            <a:avLst/>
            <a:gdLst/>
            <a:ahLst/>
            <a:cxnLst/>
            <a:rect l="l" t="t" r="r" b="b"/>
            <a:pathLst>
              <a:path w="2354826" h="2354826">
                <a:moveTo>
                  <a:pt x="0" y="0"/>
                </a:moveTo>
                <a:lnTo>
                  <a:pt x="2354827" y="0"/>
                </a:lnTo>
                <a:lnTo>
                  <a:pt x="2354827"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p:cNvSpPr/>
          <p:nvPr/>
        </p:nvSpPr>
        <p:spPr>
          <a:xfrm>
            <a:off x="15723310" y="-23991"/>
            <a:ext cx="2354826" cy="2354826"/>
          </a:xfrm>
          <a:custGeom>
            <a:avLst/>
            <a:gdLst/>
            <a:ahLst/>
            <a:cxnLst/>
            <a:rect l="l" t="t" r="r" b="b"/>
            <a:pathLst>
              <a:path w="2354826" h="2354826">
                <a:moveTo>
                  <a:pt x="0" y="0"/>
                </a:moveTo>
                <a:lnTo>
                  <a:pt x="2354827" y="0"/>
                </a:lnTo>
                <a:lnTo>
                  <a:pt x="2354827"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4" name="Freeform 4"/>
          <p:cNvSpPr/>
          <p:nvPr/>
        </p:nvSpPr>
        <p:spPr>
          <a:xfrm>
            <a:off x="15723310" y="7040487"/>
            <a:ext cx="2354826" cy="2354826"/>
          </a:xfrm>
          <a:custGeom>
            <a:avLst/>
            <a:gdLst/>
            <a:ahLst/>
            <a:cxnLst/>
            <a:rect l="l" t="t" r="r" b="b"/>
            <a:pathLst>
              <a:path w="2354826" h="2354826">
                <a:moveTo>
                  <a:pt x="0" y="0"/>
                </a:moveTo>
                <a:lnTo>
                  <a:pt x="2354827" y="0"/>
                </a:lnTo>
                <a:lnTo>
                  <a:pt x="2354827"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5" name="Freeform 5"/>
          <p:cNvSpPr/>
          <p:nvPr/>
        </p:nvSpPr>
        <p:spPr>
          <a:xfrm>
            <a:off x="15723310" y="4685661"/>
            <a:ext cx="2354826" cy="2354826"/>
          </a:xfrm>
          <a:custGeom>
            <a:avLst/>
            <a:gdLst/>
            <a:ahLst/>
            <a:cxnLst/>
            <a:rect l="l" t="t" r="r" b="b"/>
            <a:pathLst>
              <a:path w="2354826" h="2354826">
                <a:moveTo>
                  <a:pt x="0" y="0"/>
                </a:moveTo>
                <a:lnTo>
                  <a:pt x="2354827" y="0"/>
                </a:lnTo>
                <a:lnTo>
                  <a:pt x="2354827"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6" name="TextBox 6"/>
          <p:cNvSpPr txBox="1"/>
          <p:nvPr/>
        </p:nvSpPr>
        <p:spPr>
          <a:xfrm>
            <a:off x="665148" y="4225843"/>
            <a:ext cx="7775886" cy="3968347"/>
          </a:xfrm>
          <a:prstGeom prst="rect">
            <a:avLst/>
          </a:prstGeom>
        </p:spPr>
        <p:txBody>
          <a:bodyPr lIns="0" tIns="0" rIns="0" bIns="0" rtlCol="0" anchor="t">
            <a:spAutoFit/>
          </a:bodyPr>
          <a:lstStyle/>
          <a:p>
            <a:pPr algn="l">
              <a:lnSpc>
                <a:spcPts val="8996"/>
              </a:lnSpc>
            </a:pPr>
            <a:r>
              <a:rPr lang="en-US" sz="9673">
                <a:solidFill>
                  <a:srgbClr val="6F2C91"/>
                </a:solidFill>
                <a:latin typeface="Ubuntu"/>
                <a:ea typeface="Ubuntu"/>
                <a:cs typeface="Ubuntu"/>
                <a:sym typeface="Ubuntu"/>
              </a:rPr>
              <a:t>Session 5:</a:t>
            </a:r>
          </a:p>
          <a:p>
            <a:pPr algn="l">
              <a:lnSpc>
                <a:spcPts val="2677"/>
              </a:lnSpc>
            </a:pPr>
            <a:endParaRPr lang="en-US" sz="9673">
              <a:solidFill>
                <a:srgbClr val="6F2C91"/>
              </a:solidFill>
              <a:latin typeface="Ubuntu"/>
              <a:ea typeface="Ubuntu"/>
              <a:cs typeface="Ubuntu"/>
              <a:sym typeface="Ubuntu"/>
            </a:endParaRPr>
          </a:p>
          <a:p>
            <a:pPr algn="l">
              <a:lnSpc>
                <a:spcPts val="9409"/>
              </a:lnSpc>
            </a:pPr>
            <a:r>
              <a:rPr lang="en-US" sz="10117" b="1">
                <a:solidFill>
                  <a:srgbClr val="6F2C91"/>
                </a:solidFill>
                <a:latin typeface="Ubuntu Bold"/>
                <a:ea typeface="Ubuntu Bold"/>
                <a:cs typeface="Ubuntu Bold"/>
                <a:sym typeface="Ubuntu Bold"/>
              </a:rPr>
              <a:t>Going To The Doctor</a:t>
            </a:r>
          </a:p>
        </p:txBody>
      </p:sp>
      <p:grpSp>
        <p:nvGrpSpPr>
          <p:cNvPr id="7" name="Group 7"/>
          <p:cNvGrpSpPr/>
          <p:nvPr/>
        </p:nvGrpSpPr>
        <p:grpSpPr>
          <a:xfrm>
            <a:off x="17511415" y="0"/>
            <a:ext cx="776585" cy="10287000"/>
            <a:chOff x="0" y="0"/>
            <a:chExt cx="303366" cy="4018525"/>
          </a:xfrm>
        </p:grpSpPr>
        <p:sp>
          <p:nvSpPr>
            <p:cNvPr id="8" name="Freeform 8"/>
            <p:cNvSpPr/>
            <p:nvPr/>
          </p:nvSpPr>
          <p:spPr>
            <a:xfrm>
              <a:off x="0" y="0"/>
              <a:ext cx="303366" cy="4018525"/>
            </a:xfrm>
            <a:custGeom>
              <a:avLst/>
              <a:gdLst/>
              <a:ahLst/>
              <a:cxnLst/>
              <a:rect l="l" t="t" r="r" b="b"/>
              <a:pathLst>
                <a:path w="303366" h="4018525">
                  <a:moveTo>
                    <a:pt x="0" y="0"/>
                  </a:moveTo>
                  <a:lnTo>
                    <a:pt x="303366" y="0"/>
                  </a:lnTo>
                  <a:lnTo>
                    <a:pt x="303366" y="4018525"/>
                  </a:lnTo>
                  <a:lnTo>
                    <a:pt x="0" y="4018525"/>
                  </a:lnTo>
                  <a:close/>
                </a:path>
              </a:pathLst>
            </a:custGeom>
            <a:solidFill>
              <a:srgbClr val="0063A5"/>
            </a:solidFill>
          </p:spPr>
          <p:txBody>
            <a:bodyPr/>
            <a:lstStyle/>
            <a:p>
              <a:endParaRPr lang="en-US"/>
            </a:p>
          </p:txBody>
        </p:sp>
        <p:sp>
          <p:nvSpPr>
            <p:cNvPr id="9" name="TextBox 9"/>
            <p:cNvSpPr txBox="1"/>
            <p:nvPr/>
          </p:nvSpPr>
          <p:spPr>
            <a:xfrm>
              <a:off x="0" y="-28575"/>
              <a:ext cx="303366" cy="4047100"/>
            </a:xfrm>
            <a:prstGeom prst="rect">
              <a:avLst/>
            </a:prstGeom>
          </p:spPr>
          <p:txBody>
            <a:bodyPr lIns="46604" tIns="46604" rIns="46604" bIns="46604" rtlCol="0" anchor="ctr"/>
            <a:lstStyle/>
            <a:p>
              <a:pPr algn="ctr">
                <a:lnSpc>
                  <a:spcPts val="1798"/>
                </a:lnSpc>
                <a:spcBef>
                  <a:spcPct val="0"/>
                </a:spcBef>
              </a:pPr>
              <a:endParaRPr/>
            </a:p>
          </p:txBody>
        </p:sp>
      </p:grpSp>
      <p:grpSp>
        <p:nvGrpSpPr>
          <p:cNvPr id="10" name="Group 10"/>
          <p:cNvGrpSpPr/>
          <p:nvPr/>
        </p:nvGrpSpPr>
        <p:grpSpPr>
          <a:xfrm>
            <a:off x="0" y="8384088"/>
            <a:ext cx="18288000" cy="1020750"/>
            <a:chOff x="0" y="0"/>
            <a:chExt cx="6554006" cy="365814"/>
          </a:xfrm>
        </p:grpSpPr>
        <p:sp>
          <p:nvSpPr>
            <p:cNvPr id="11" name="Freeform 11"/>
            <p:cNvSpPr/>
            <p:nvPr/>
          </p:nvSpPr>
          <p:spPr>
            <a:xfrm>
              <a:off x="0" y="0"/>
              <a:ext cx="6554006" cy="365814"/>
            </a:xfrm>
            <a:custGeom>
              <a:avLst/>
              <a:gdLst/>
              <a:ahLst/>
              <a:cxnLst/>
              <a:rect l="l" t="t" r="r" b="b"/>
              <a:pathLst>
                <a:path w="6554006" h="365814">
                  <a:moveTo>
                    <a:pt x="0" y="0"/>
                  </a:moveTo>
                  <a:lnTo>
                    <a:pt x="6554006" y="0"/>
                  </a:lnTo>
                  <a:lnTo>
                    <a:pt x="6554006" y="365814"/>
                  </a:lnTo>
                  <a:lnTo>
                    <a:pt x="0" y="365814"/>
                  </a:lnTo>
                  <a:close/>
                </a:path>
              </a:pathLst>
            </a:custGeom>
            <a:solidFill>
              <a:srgbClr val="0063A5"/>
            </a:solidFill>
          </p:spPr>
          <p:txBody>
            <a:bodyPr/>
            <a:lstStyle/>
            <a:p>
              <a:endParaRPr lang="en-US"/>
            </a:p>
          </p:txBody>
        </p:sp>
        <p:sp>
          <p:nvSpPr>
            <p:cNvPr id="12" name="TextBox 12"/>
            <p:cNvSpPr txBox="1"/>
            <p:nvPr/>
          </p:nvSpPr>
          <p:spPr>
            <a:xfrm>
              <a:off x="0" y="-28575"/>
              <a:ext cx="6554006" cy="394389"/>
            </a:xfrm>
            <a:prstGeom prst="rect">
              <a:avLst/>
            </a:prstGeom>
          </p:spPr>
          <p:txBody>
            <a:bodyPr lIns="50800" tIns="50800" rIns="50800" bIns="50800" rtlCol="0" anchor="ctr"/>
            <a:lstStyle/>
            <a:p>
              <a:pPr algn="ctr">
                <a:lnSpc>
                  <a:spcPts val="1960"/>
                </a:lnSpc>
                <a:spcBef>
                  <a:spcPct val="0"/>
                </a:spcBef>
              </a:pPr>
              <a:endParaRPr/>
            </a:p>
          </p:txBody>
        </p:sp>
      </p:grpSp>
      <p:sp>
        <p:nvSpPr>
          <p:cNvPr id="13" name="Freeform 13"/>
          <p:cNvSpPr/>
          <p:nvPr/>
        </p:nvSpPr>
        <p:spPr>
          <a:xfrm>
            <a:off x="681917" y="8634484"/>
            <a:ext cx="546757" cy="552978"/>
          </a:xfrm>
          <a:custGeom>
            <a:avLst/>
            <a:gdLst/>
            <a:ahLst/>
            <a:cxnLst/>
            <a:rect l="l" t="t" r="r" b="b"/>
            <a:pathLst>
              <a:path w="546757" h="552978">
                <a:moveTo>
                  <a:pt x="0" y="0"/>
                </a:moveTo>
                <a:lnTo>
                  <a:pt x="546757" y="0"/>
                </a:lnTo>
                <a:lnTo>
                  <a:pt x="546757" y="552979"/>
                </a:lnTo>
                <a:lnTo>
                  <a:pt x="0" y="55297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4" name="TextBox 14"/>
          <p:cNvSpPr txBox="1"/>
          <p:nvPr/>
        </p:nvSpPr>
        <p:spPr>
          <a:xfrm>
            <a:off x="1511550" y="8568391"/>
            <a:ext cx="14068196" cy="599441"/>
          </a:xfrm>
          <a:prstGeom prst="rect">
            <a:avLst/>
          </a:prstGeom>
        </p:spPr>
        <p:txBody>
          <a:bodyPr lIns="0" tIns="0" rIns="0" bIns="0" rtlCol="0" anchor="t">
            <a:spAutoFit/>
          </a:bodyPr>
          <a:lstStyle/>
          <a:p>
            <a:pPr algn="l">
              <a:lnSpc>
                <a:spcPts val="4759"/>
              </a:lnSpc>
            </a:pPr>
            <a:r>
              <a:rPr lang="en-US" sz="3399">
                <a:solidFill>
                  <a:srgbClr val="FFFFFF"/>
                </a:solidFill>
                <a:latin typeface="Ubuntu"/>
                <a:ea typeface="Ubuntu"/>
                <a:cs typeface="Ubuntu"/>
                <a:sym typeface="Ubuntu"/>
              </a:rPr>
              <a:t>For use by people with intellectual and developmental disabilities (IDD)</a:t>
            </a:r>
          </a:p>
        </p:txBody>
      </p:sp>
      <p:sp>
        <p:nvSpPr>
          <p:cNvPr id="15" name="Freeform 15"/>
          <p:cNvSpPr/>
          <p:nvPr/>
        </p:nvSpPr>
        <p:spPr>
          <a:xfrm>
            <a:off x="665148" y="439615"/>
            <a:ext cx="3054000" cy="1379460"/>
          </a:xfrm>
          <a:custGeom>
            <a:avLst/>
            <a:gdLst/>
            <a:ahLst/>
            <a:cxnLst/>
            <a:rect l="l" t="t" r="r" b="b"/>
            <a:pathLst>
              <a:path w="3054000" h="1379460">
                <a:moveTo>
                  <a:pt x="0" y="0"/>
                </a:moveTo>
                <a:lnTo>
                  <a:pt x="3054000" y="0"/>
                </a:lnTo>
                <a:lnTo>
                  <a:pt x="3054000" y="1379460"/>
                </a:lnTo>
                <a:lnTo>
                  <a:pt x="0" y="1379460"/>
                </a:lnTo>
                <a:lnTo>
                  <a:pt x="0" y="0"/>
                </a:lnTo>
                <a:close/>
              </a:path>
            </a:pathLst>
          </a:custGeom>
          <a:blipFill>
            <a:blip r:embed="rId7"/>
            <a:stretch>
              <a:fillRect l="-4005" t="-13063" r="-2016" b="-10438"/>
            </a:stretch>
          </a:blipFill>
        </p:spPr>
        <p:txBody>
          <a:bodyPr/>
          <a:lstStyle/>
          <a:p>
            <a:endParaRPr lang="en-US"/>
          </a:p>
        </p:txBody>
      </p:sp>
      <p:sp>
        <p:nvSpPr>
          <p:cNvPr id="16" name="Freeform 16"/>
          <p:cNvSpPr/>
          <p:nvPr/>
        </p:nvSpPr>
        <p:spPr>
          <a:xfrm rot="-280397">
            <a:off x="10899266" y="1186184"/>
            <a:ext cx="5740963" cy="5755352"/>
          </a:xfrm>
          <a:custGeom>
            <a:avLst/>
            <a:gdLst/>
            <a:ahLst/>
            <a:cxnLst/>
            <a:rect l="l" t="t" r="r" b="b"/>
            <a:pathLst>
              <a:path w="5740963" h="5755352">
                <a:moveTo>
                  <a:pt x="0" y="0"/>
                </a:moveTo>
                <a:lnTo>
                  <a:pt x="5740963" y="0"/>
                </a:lnTo>
                <a:lnTo>
                  <a:pt x="5740963" y="5755351"/>
                </a:lnTo>
                <a:lnTo>
                  <a:pt x="0" y="5755351"/>
                </a:lnTo>
                <a:lnTo>
                  <a:pt x="0" y="0"/>
                </a:lnTo>
                <a:close/>
              </a:path>
            </a:pathLst>
          </a:custGeom>
          <a:blipFill>
            <a:blip r:embed="rId8"/>
            <a:stretch>
              <a:fillRect/>
            </a:stretch>
          </a:blipFill>
        </p:spPr>
        <p:txBody>
          <a:bodyPr/>
          <a:lstStyle/>
          <a:p>
            <a:endParaRPr lang="en-US"/>
          </a:p>
        </p:txBody>
      </p:sp>
      <p:sp>
        <p:nvSpPr>
          <p:cNvPr id="17" name="TextBox 17"/>
          <p:cNvSpPr txBox="1"/>
          <p:nvPr/>
        </p:nvSpPr>
        <p:spPr>
          <a:xfrm>
            <a:off x="665148" y="2169338"/>
            <a:ext cx="8478852" cy="602613"/>
          </a:xfrm>
          <a:prstGeom prst="rect">
            <a:avLst/>
          </a:prstGeom>
        </p:spPr>
        <p:txBody>
          <a:bodyPr lIns="0" tIns="0" rIns="0" bIns="0" rtlCol="0" anchor="t">
            <a:spAutoFit/>
          </a:bodyPr>
          <a:lstStyle/>
          <a:p>
            <a:pPr algn="l">
              <a:lnSpc>
                <a:spcPts val="4760"/>
              </a:lnSpc>
            </a:pPr>
            <a:r>
              <a:rPr lang="en-US" sz="3400" b="1">
                <a:solidFill>
                  <a:srgbClr val="000000"/>
                </a:solidFill>
                <a:latin typeface="Ubuntu Bold"/>
                <a:ea typeface="Ubuntu Bold"/>
                <a:cs typeface="Ubuntu Bold"/>
                <a:sym typeface="Ubuntu Bold"/>
              </a:rPr>
              <a:t>LEARNING TO USE THE HEALTH SYSTEM</a:t>
            </a:r>
          </a:p>
        </p:txBody>
      </p:sp>
      <p:sp>
        <p:nvSpPr>
          <p:cNvPr id="18" name="TextBox 18"/>
          <p:cNvSpPr txBox="1"/>
          <p:nvPr/>
        </p:nvSpPr>
        <p:spPr>
          <a:xfrm>
            <a:off x="13520589" y="9594201"/>
            <a:ext cx="3738711" cy="415291"/>
          </a:xfrm>
          <a:prstGeom prst="rect">
            <a:avLst/>
          </a:prstGeom>
        </p:spPr>
        <p:txBody>
          <a:bodyPr lIns="0" tIns="0" rIns="0" bIns="0" rtlCol="0" anchor="t">
            <a:spAutoFit/>
          </a:bodyPr>
          <a:lstStyle/>
          <a:p>
            <a:pPr algn="r">
              <a:lnSpc>
                <a:spcPts val="3359"/>
              </a:lnSpc>
              <a:spcBef>
                <a:spcPct val="0"/>
              </a:spcBef>
            </a:pPr>
            <a:r>
              <a:rPr lang="en-US" sz="2399">
                <a:solidFill>
                  <a:srgbClr val="000000"/>
                </a:solidFill>
                <a:latin typeface="Ubuntu"/>
                <a:ea typeface="Ubuntu"/>
                <a:cs typeface="Ubuntu"/>
                <a:sym typeface="Ubuntu"/>
              </a:rPr>
              <a:t>Version: Pilot, August 2024</a:t>
            </a:r>
          </a:p>
        </p:txBody>
      </p:sp>
      <p:grpSp>
        <p:nvGrpSpPr>
          <p:cNvPr id="19" name="Group 19"/>
          <p:cNvGrpSpPr/>
          <p:nvPr/>
        </p:nvGrpSpPr>
        <p:grpSpPr>
          <a:xfrm>
            <a:off x="10674353" y="961881"/>
            <a:ext cx="6190788" cy="6203956"/>
            <a:chOff x="0" y="0"/>
            <a:chExt cx="8254384" cy="8271941"/>
          </a:xfrm>
        </p:grpSpPr>
        <p:sp>
          <p:nvSpPr>
            <p:cNvPr id="20" name="Freeform 20"/>
            <p:cNvSpPr/>
            <p:nvPr/>
          </p:nvSpPr>
          <p:spPr>
            <a:xfrm rot="-280397">
              <a:off x="299883" y="299070"/>
              <a:ext cx="7654618" cy="7673802"/>
            </a:xfrm>
            <a:custGeom>
              <a:avLst/>
              <a:gdLst/>
              <a:ahLst/>
              <a:cxnLst/>
              <a:rect l="l" t="t" r="r" b="b"/>
              <a:pathLst>
                <a:path w="7654618" h="7673802">
                  <a:moveTo>
                    <a:pt x="0" y="0"/>
                  </a:moveTo>
                  <a:lnTo>
                    <a:pt x="7654618" y="0"/>
                  </a:lnTo>
                  <a:lnTo>
                    <a:pt x="7654618" y="7673802"/>
                  </a:lnTo>
                  <a:lnTo>
                    <a:pt x="0" y="7673802"/>
                  </a:lnTo>
                  <a:lnTo>
                    <a:pt x="0" y="0"/>
                  </a:lnTo>
                  <a:close/>
                </a:path>
              </a:pathLst>
            </a:custGeom>
            <a:blipFill>
              <a:blip r:embed="rId8"/>
              <a:stretch>
                <a:fillRect/>
              </a:stretch>
            </a:blipFill>
          </p:spPr>
          <p:txBody>
            <a:bodyPr/>
            <a:lstStyle/>
            <a:p>
              <a:endParaRPr lang="en-US"/>
            </a:p>
          </p:txBody>
        </p:sp>
        <p:sp>
          <p:nvSpPr>
            <p:cNvPr id="21" name="TextBox 21"/>
            <p:cNvSpPr txBox="1"/>
            <p:nvPr/>
          </p:nvSpPr>
          <p:spPr>
            <a:xfrm rot="-943846">
              <a:off x="963616" y="1181765"/>
              <a:ext cx="6195221" cy="4630209"/>
            </a:xfrm>
            <a:prstGeom prst="rect">
              <a:avLst/>
            </a:prstGeom>
          </p:spPr>
          <p:txBody>
            <a:bodyPr lIns="0" tIns="0" rIns="0" bIns="0" rtlCol="0" anchor="t">
              <a:spAutoFit/>
            </a:bodyPr>
            <a:lstStyle/>
            <a:p>
              <a:pPr algn="ctr">
                <a:lnSpc>
                  <a:spcPts val="5599"/>
                </a:lnSpc>
              </a:pPr>
              <a:r>
                <a:rPr lang="en-US" sz="3999">
                  <a:solidFill>
                    <a:srgbClr val="C4161C"/>
                  </a:solidFill>
                  <a:latin typeface="Kalam"/>
                  <a:ea typeface="Kalam"/>
                  <a:cs typeface="Kalam"/>
                  <a:sym typeface="Kalam"/>
                </a:rPr>
                <a:t>This session explains what to do </a:t>
              </a:r>
              <a:r>
                <a:rPr lang="en-US" sz="3999" b="1">
                  <a:solidFill>
                    <a:srgbClr val="C4161C"/>
                  </a:solidFill>
                  <a:latin typeface="Kalam Bold"/>
                  <a:ea typeface="Kalam Bold"/>
                  <a:cs typeface="Kalam Bold"/>
                  <a:sym typeface="Kalam Bold"/>
                </a:rPr>
                <a:t>before, during, </a:t>
              </a:r>
              <a:r>
                <a:rPr lang="en-US" sz="3999">
                  <a:solidFill>
                    <a:srgbClr val="C4161C"/>
                  </a:solidFill>
                  <a:latin typeface="Kalam"/>
                  <a:ea typeface="Kalam"/>
                  <a:cs typeface="Kalam"/>
                  <a:sym typeface="Kalam"/>
                </a:rPr>
                <a:t>and</a:t>
              </a:r>
              <a:r>
                <a:rPr lang="en-US" sz="3999" b="1">
                  <a:solidFill>
                    <a:srgbClr val="C4161C"/>
                  </a:solidFill>
                  <a:latin typeface="Kalam Bold"/>
                  <a:ea typeface="Kalam Bold"/>
                  <a:cs typeface="Kalam Bold"/>
                  <a:sym typeface="Kalam Bold"/>
                </a:rPr>
                <a:t> after </a:t>
              </a:r>
              <a:r>
                <a:rPr lang="en-US" sz="3999">
                  <a:solidFill>
                    <a:srgbClr val="C4161C"/>
                  </a:solidFill>
                  <a:latin typeface="Kalam"/>
                  <a:ea typeface="Kalam"/>
                  <a:cs typeface="Kalam"/>
                  <a:sym typeface="Kalam"/>
                </a:rPr>
                <a:t>you visit a </a:t>
              </a:r>
            </a:p>
            <a:p>
              <a:pPr algn="ctr">
                <a:lnSpc>
                  <a:spcPts val="5599"/>
                </a:lnSpc>
              </a:pPr>
              <a:r>
                <a:rPr lang="en-US" sz="3999">
                  <a:solidFill>
                    <a:srgbClr val="C4161C"/>
                  </a:solidFill>
                  <a:latin typeface="Kalam"/>
                  <a:ea typeface="Kalam"/>
                  <a:cs typeface="Kalam"/>
                  <a:sym typeface="Kalam"/>
                </a:rPr>
                <a:t>healthcare provider.</a:t>
              </a: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11513385" cy="1223447"/>
            <a:chOff x="0" y="0"/>
            <a:chExt cx="3032332" cy="322225"/>
          </a:xfrm>
        </p:grpSpPr>
        <p:sp>
          <p:nvSpPr>
            <p:cNvPr id="22" name="Freeform 22"/>
            <p:cNvSpPr/>
            <p:nvPr/>
          </p:nvSpPr>
          <p:spPr>
            <a:xfrm>
              <a:off x="0" y="0"/>
              <a:ext cx="3032332" cy="322225"/>
            </a:xfrm>
            <a:custGeom>
              <a:avLst/>
              <a:gdLst/>
              <a:ahLst/>
              <a:cxnLst/>
              <a:rect l="l" t="t" r="r" b="b"/>
              <a:pathLst>
                <a:path w="3032332" h="322225">
                  <a:moveTo>
                    <a:pt x="2829132" y="0"/>
                  </a:moveTo>
                  <a:cubicBezTo>
                    <a:pt x="2941356" y="0"/>
                    <a:pt x="3032332" y="72132"/>
                    <a:pt x="3032332" y="161112"/>
                  </a:cubicBezTo>
                  <a:cubicBezTo>
                    <a:pt x="3032332" y="250092"/>
                    <a:pt x="2941356" y="322225"/>
                    <a:pt x="2829132"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3032332"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10790573"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Health Passport (or similar)</a:t>
            </a:r>
          </a:p>
        </p:txBody>
      </p:sp>
      <p:sp>
        <p:nvSpPr>
          <p:cNvPr id="25" name="TextBox 25"/>
          <p:cNvSpPr txBox="1"/>
          <p:nvPr/>
        </p:nvSpPr>
        <p:spPr>
          <a:xfrm>
            <a:off x="5693525" y="3189816"/>
            <a:ext cx="10752621" cy="154558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Bring your </a:t>
            </a:r>
            <a:r>
              <a:rPr lang="en-US" sz="4400" b="1">
                <a:solidFill>
                  <a:srgbClr val="000000"/>
                </a:solidFill>
                <a:latin typeface="Ubuntu Bold"/>
                <a:ea typeface="Ubuntu Bold"/>
                <a:cs typeface="Ubuntu Bold"/>
                <a:sym typeface="Ubuntu Bold"/>
              </a:rPr>
              <a:t>important health information</a:t>
            </a:r>
            <a:r>
              <a:rPr lang="en-US" sz="4400">
                <a:solidFill>
                  <a:srgbClr val="000000"/>
                </a:solidFill>
                <a:latin typeface="Ubuntu"/>
                <a:ea typeface="Ubuntu"/>
                <a:cs typeface="Ubuntu"/>
                <a:sym typeface="Ubuntu"/>
              </a:rPr>
              <a:t> to your appointment. For example:</a:t>
            </a:r>
          </a:p>
        </p:txBody>
      </p:sp>
      <p:sp>
        <p:nvSpPr>
          <p:cNvPr id="26" name="Freeform 26"/>
          <p:cNvSpPr/>
          <p:nvPr/>
        </p:nvSpPr>
        <p:spPr>
          <a:xfrm>
            <a:off x="1986832" y="3783050"/>
            <a:ext cx="2811372" cy="3713685"/>
          </a:xfrm>
          <a:custGeom>
            <a:avLst/>
            <a:gdLst/>
            <a:ahLst/>
            <a:cxnLst/>
            <a:rect l="l" t="t" r="r" b="b"/>
            <a:pathLst>
              <a:path w="2811372" h="3713685">
                <a:moveTo>
                  <a:pt x="0" y="0"/>
                </a:moveTo>
                <a:lnTo>
                  <a:pt x="2811373" y="0"/>
                </a:lnTo>
                <a:lnTo>
                  <a:pt x="2811373" y="3713685"/>
                </a:lnTo>
                <a:lnTo>
                  <a:pt x="0" y="3713685"/>
                </a:lnTo>
                <a:lnTo>
                  <a:pt x="0" y="0"/>
                </a:lnTo>
                <a:close/>
              </a:path>
            </a:pathLst>
          </a:custGeom>
          <a:blipFill>
            <a:blip r:embed="rId5"/>
            <a:stretch>
              <a:fillRect/>
            </a:stretch>
          </a:blipFill>
          <a:ln w="19050" cap="sq">
            <a:solidFill>
              <a:srgbClr val="000000"/>
            </a:solidFill>
            <a:prstDash val="solid"/>
            <a:miter/>
          </a:ln>
        </p:spPr>
        <p:txBody>
          <a:bodyPr/>
          <a:lstStyle/>
          <a:p>
            <a:endParaRPr lang="en-US"/>
          </a:p>
        </p:txBody>
      </p:sp>
      <p:sp>
        <p:nvSpPr>
          <p:cNvPr id="27" name="TextBox 27"/>
          <p:cNvSpPr txBox="1"/>
          <p:nvPr/>
        </p:nvSpPr>
        <p:spPr>
          <a:xfrm>
            <a:off x="10988582" y="5511106"/>
            <a:ext cx="6270718" cy="2483612"/>
          </a:xfrm>
          <a:prstGeom prst="rect">
            <a:avLst/>
          </a:prstGeom>
        </p:spPr>
        <p:txBody>
          <a:bodyPr lIns="0" tIns="0" rIns="0" bIns="0" rtlCol="0" anchor="t">
            <a:spAutoFit/>
          </a:bodyPr>
          <a:lstStyle/>
          <a:p>
            <a:pPr algn="l">
              <a:lnSpc>
                <a:spcPts val="1399"/>
              </a:lnSpc>
            </a:pPr>
            <a:endParaRPr/>
          </a:p>
          <a:p>
            <a:pPr marL="842008" lvl="1" indent="-421004" algn="l">
              <a:lnSpc>
                <a:spcPts val="6317"/>
              </a:lnSpc>
              <a:buFont typeface="Arial"/>
              <a:buChar char="•"/>
            </a:pPr>
            <a:r>
              <a:rPr lang="en-US" sz="3899">
                <a:solidFill>
                  <a:srgbClr val="000000"/>
                </a:solidFill>
                <a:latin typeface="Ubuntu"/>
                <a:ea typeface="Ubuntu"/>
                <a:cs typeface="Ubuntu"/>
                <a:sym typeface="Ubuntu"/>
              </a:rPr>
              <a:t>Communication needs</a:t>
            </a:r>
          </a:p>
          <a:p>
            <a:pPr marL="842008" lvl="1" indent="-421004" algn="l">
              <a:lnSpc>
                <a:spcPts val="6317"/>
              </a:lnSpc>
              <a:buFont typeface="Arial"/>
              <a:buChar char="•"/>
            </a:pPr>
            <a:r>
              <a:rPr lang="en-US" sz="3899">
                <a:solidFill>
                  <a:srgbClr val="000000"/>
                </a:solidFill>
                <a:latin typeface="Ubuntu"/>
                <a:ea typeface="Ubuntu"/>
                <a:cs typeface="Ubuntu"/>
                <a:sym typeface="Ubuntu"/>
              </a:rPr>
              <a:t>Consent procedures</a:t>
            </a:r>
          </a:p>
          <a:p>
            <a:pPr marL="842008" lvl="1" indent="-421004" algn="l">
              <a:lnSpc>
                <a:spcPts val="6317"/>
              </a:lnSpc>
              <a:buFont typeface="Arial"/>
              <a:buChar char="•"/>
            </a:pPr>
            <a:r>
              <a:rPr lang="en-US" sz="3899">
                <a:solidFill>
                  <a:srgbClr val="000000"/>
                </a:solidFill>
                <a:latin typeface="Ubuntu"/>
                <a:ea typeface="Ubuntu"/>
                <a:cs typeface="Ubuntu"/>
                <a:sym typeface="Ubuntu"/>
              </a:rPr>
              <a:t>And more</a:t>
            </a:r>
          </a:p>
        </p:txBody>
      </p:sp>
      <p:sp>
        <p:nvSpPr>
          <p:cNvPr id="28" name="TextBox 28"/>
          <p:cNvSpPr txBox="1"/>
          <p:nvPr/>
        </p:nvSpPr>
        <p:spPr>
          <a:xfrm>
            <a:off x="5539986" y="5459685"/>
            <a:ext cx="5195416" cy="3283712"/>
          </a:xfrm>
          <a:prstGeom prst="rect">
            <a:avLst/>
          </a:prstGeom>
        </p:spPr>
        <p:txBody>
          <a:bodyPr lIns="0" tIns="0" rIns="0" bIns="0" rtlCol="0" anchor="t">
            <a:spAutoFit/>
          </a:bodyPr>
          <a:lstStyle/>
          <a:p>
            <a:pPr algn="l">
              <a:lnSpc>
                <a:spcPts val="1399"/>
              </a:lnSpc>
            </a:pPr>
            <a:endParaRPr/>
          </a:p>
          <a:p>
            <a:pPr marL="842008" lvl="1" indent="-421004" algn="l">
              <a:lnSpc>
                <a:spcPts val="6317"/>
              </a:lnSpc>
              <a:buFont typeface="Arial"/>
              <a:buChar char="•"/>
            </a:pPr>
            <a:r>
              <a:rPr lang="en-US" sz="3899">
                <a:solidFill>
                  <a:srgbClr val="000000"/>
                </a:solidFill>
                <a:latin typeface="Ubuntu"/>
                <a:ea typeface="Ubuntu"/>
                <a:cs typeface="Ubuntu"/>
                <a:sym typeface="Ubuntu"/>
              </a:rPr>
              <a:t>Medical history</a:t>
            </a:r>
          </a:p>
          <a:p>
            <a:pPr marL="842008" lvl="1" indent="-421004" algn="l">
              <a:lnSpc>
                <a:spcPts val="6317"/>
              </a:lnSpc>
              <a:buFont typeface="Arial"/>
              <a:buChar char="•"/>
            </a:pPr>
            <a:r>
              <a:rPr lang="en-US" sz="3899">
                <a:solidFill>
                  <a:srgbClr val="000000"/>
                </a:solidFill>
                <a:latin typeface="Ubuntu"/>
                <a:ea typeface="Ubuntu"/>
                <a:cs typeface="Ubuntu"/>
                <a:sym typeface="Ubuntu"/>
              </a:rPr>
              <a:t>Medications</a:t>
            </a:r>
          </a:p>
          <a:p>
            <a:pPr marL="842008" lvl="1" indent="-421004" algn="l">
              <a:lnSpc>
                <a:spcPts val="6317"/>
              </a:lnSpc>
              <a:buFont typeface="Arial"/>
              <a:buChar char="•"/>
            </a:pPr>
            <a:r>
              <a:rPr lang="en-US" sz="3899">
                <a:solidFill>
                  <a:srgbClr val="000000"/>
                </a:solidFill>
                <a:latin typeface="Ubuntu"/>
                <a:ea typeface="Ubuntu"/>
                <a:cs typeface="Ubuntu"/>
                <a:sym typeface="Ubuntu"/>
              </a:rPr>
              <a:t>Disability status</a:t>
            </a:r>
          </a:p>
          <a:p>
            <a:pPr marL="842008" lvl="1" indent="-421004" algn="l">
              <a:lnSpc>
                <a:spcPts val="6317"/>
              </a:lnSpc>
              <a:buFont typeface="Arial"/>
              <a:buChar char="•"/>
            </a:pPr>
            <a:r>
              <a:rPr lang="en-US" sz="3899">
                <a:solidFill>
                  <a:srgbClr val="000000"/>
                </a:solidFill>
                <a:latin typeface="Ubuntu"/>
                <a:ea typeface="Ubuntu"/>
                <a:cs typeface="Ubuntu"/>
                <a:sym typeface="Ubuntu"/>
              </a:rPr>
              <a:t>Accommodations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10381742" cy="1223447"/>
            <a:chOff x="0" y="0"/>
            <a:chExt cx="2734286" cy="322225"/>
          </a:xfrm>
        </p:grpSpPr>
        <p:sp>
          <p:nvSpPr>
            <p:cNvPr id="22" name="Freeform 22"/>
            <p:cNvSpPr/>
            <p:nvPr/>
          </p:nvSpPr>
          <p:spPr>
            <a:xfrm>
              <a:off x="0" y="0"/>
              <a:ext cx="2734286" cy="322225"/>
            </a:xfrm>
            <a:custGeom>
              <a:avLst/>
              <a:gdLst/>
              <a:ahLst/>
              <a:cxnLst/>
              <a:rect l="l" t="t" r="r" b="b"/>
              <a:pathLst>
                <a:path w="2734286" h="322225">
                  <a:moveTo>
                    <a:pt x="2531086" y="0"/>
                  </a:moveTo>
                  <a:cubicBezTo>
                    <a:pt x="2643310" y="0"/>
                    <a:pt x="2734286" y="72132"/>
                    <a:pt x="2734286" y="161112"/>
                  </a:cubicBezTo>
                  <a:cubicBezTo>
                    <a:pt x="2734286" y="250092"/>
                    <a:pt x="2643310" y="322225"/>
                    <a:pt x="2531086"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2734286"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9462060"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Referrals for Specialists</a:t>
            </a:r>
          </a:p>
        </p:txBody>
      </p:sp>
      <p:sp>
        <p:nvSpPr>
          <p:cNvPr id="25" name="TextBox 25"/>
          <p:cNvSpPr txBox="1"/>
          <p:nvPr/>
        </p:nvSpPr>
        <p:spPr>
          <a:xfrm>
            <a:off x="6870938" y="4693149"/>
            <a:ext cx="9883200" cy="232663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If your appointment is with a specialist, you might need a referral from your General Practitioner (GP).</a:t>
            </a:r>
          </a:p>
        </p:txBody>
      </p:sp>
      <p:sp>
        <p:nvSpPr>
          <p:cNvPr id="26" name="Freeform 26"/>
          <p:cNvSpPr/>
          <p:nvPr/>
        </p:nvSpPr>
        <p:spPr>
          <a:xfrm>
            <a:off x="2161286" y="4204072"/>
            <a:ext cx="3825647" cy="3400044"/>
          </a:xfrm>
          <a:custGeom>
            <a:avLst/>
            <a:gdLst/>
            <a:ahLst/>
            <a:cxnLst/>
            <a:rect l="l" t="t" r="r" b="b"/>
            <a:pathLst>
              <a:path w="3825647" h="3400044">
                <a:moveTo>
                  <a:pt x="0" y="0"/>
                </a:moveTo>
                <a:lnTo>
                  <a:pt x="3825647" y="0"/>
                </a:lnTo>
                <a:lnTo>
                  <a:pt x="3825647" y="3400044"/>
                </a:lnTo>
                <a:lnTo>
                  <a:pt x="0" y="340004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6823021" cy="1223447"/>
            <a:chOff x="0" y="0"/>
            <a:chExt cx="1797010" cy="322225"/>
          </a:xfrm>
        </p:grpSpPr>
        <p:sp>
          <p:nvSpPr>
            <p:cNvPr id="22" name="Freeform 22"/>
            <p:cNvSpPr/>
            <p:nvPr/>
          </p:nvSpPr>
          <p:spPr>
            <a:xfrm>
              <a:off x="0" y="0"/>
              <a:ext cx="1797010" cy="322225"/>
            </a:xfrm>
            <a:custGeom>
              <a:avLst/>
              <a:gdLst/>
              <a:ahLst/>
              <a:cxnLst/>
              <a:rect l="l" t="t" r="r" b="b"/>
              <a:pathLst>
                <a:path w="1797010" h="322225">
                  <a:moveTo>
                    <a:pt x="1593810" y="0"/>
                  </a:moveTo>
                  <a:cubicBezTo>
                    <a:pt x="1706034" y="0"/>
                    <a:pt x="1797010" y="72132"/>
                    <a:pt x="1797010" y="161112"/>
                  </a:cubicBezTo>
                  <a:cubicBezTo>
                    <a:pt x="1797010" y="250092"/>
                    <a:pt x="1706034" y="322225"/>
                    <a:pt x="1593810"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1797010"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5931972"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Transportation</a:t>
            </a:r>
          </a:p>
        </p:txBody>
      </p:sp>
      <p:sp>
        <p:nvSpPr>
          <p:cNvPr id="25" name="TextBox 25"/>
          <p:cNvSpPr txBox="1"/>
          <p:nvPr/>
        </p:nvSpPr>
        <p:spPr>
          <a:xfrm>
            <a:off x="6056128" y="4142488"/>
            <a:ext cx="11044623" cy="2326639"/>
          </a:xfrm>
          <a:prstGeom prst="rect">
            <a:avLst/>
          </a:prstGeom>
        </p:spPr>
        <p:txBody>
          <a:bodyPr lIns="0" tIns="0" rIns="0" bIns="0" rtlCol="0" anchor="t">
            <a:spAutoFit/>
          </a:bodyPr>
          <a:lstStyle/>
          <a:p>
            <a:pPr marL="949967" lvl="1" indent="-474984" algn="l">
              <a:lnSpc>
                <a:spcPts val="6160"/>
              </a:lnSpc>
              <a:buFont typeface="Arial"/>
              <a:buChar char="•"/>
            </a:pPr>
            <a:r>
              <a:rPr lang="en-US" sz="4400">
                <a:solidFill>
                  <a:srgbClr val="000000"/>
                </a:solidFill>
                <a:latin typeface="Ubuntu"/>
                <a:ea typeface="Ubuntu"/>
                <a:cs typeface="Ubuntu"/>
                <a:sym typeface="Ubuntu"/>
              </a:rPr>
              <a:t>Leave extra time</a:t>
            </a:r>
          </a:p>
          <a:p>
            <a:pPr algn="l">
              <a:lnSpc>
                <a:spcPts val="6160"/>
              </a:lnSpc>
            </a:pPr>
            <a:endParaRPr lang="en-US" sz="4400">
              <a:solidFill>
                <a:srgbClr val="000000"/>
              </a:solidFill>
              <a:latin typeface="Ubuntu"/>
              <a:ea typeface="Ubuntu"/>
              <a:cs typeface="Ubuntu"/>
              <a:sym typeface="Ubuntu"/>
            </a:endParaRPr>
          </a:p>
          <a:p>
            <a:pPr marL="949967" lvl="1" indent="-474984" algn="l">
              <a:lnSpc>
                <a:spcPts val="6160"/>
              </a:lnSpc>
              <a:buFont typeface="Arial"/>
              <a:buChar char="•"/>
            </a:pPr>
            <a:r>
              <a:rPr lang="en-US" sz="4400">
                <a:solidFill>
                  <a:srgbClr val="000000"/>
                </a:solidFill>
                <a:latin typeface="Ubuntu"/>
                <a:ea typeface="Ubuntu"/>
                <a:cs typeface="Ubuntu"/>
                <a:sym typeface="Ubuntu"/>
              </a:rPr>
              <a:t>Help getting home (if needed)</a:t>
            </a:r>
          </a:p>
        </p:txBody>
      </p:sp>
      <p:sp>
        <p:nvSpPr>
          <p:cNvPr id="26" name="Freeform 26"/>
          <p:cNvSpPr/>
          <p:nvPr/>
        </p:nvSpPr>
        <p:spPr>
          <a:xfrm>
            <a:off x="2149847" y="3598327"/>
            <a:ext cx="3510211" cy="3510211"/>
          </a:xfrm>
          <a:custGeom>
            <a:avLst/>
            <a:gdLst/>
            <a:ahLst/>
            <a:cxnLst/>
            <a:rect l="l" t="t" r="r" b="b"/>
            <a:pathLst>
              <a:path w="3510211" h="3510211">
                <a:moveTo>
                  <a:pt x="0" y="0"/>
                </a:moveTo>
                <a:lnTo>
                  <a:pt x="3510210" y="0"/>
                </a:lnTo>
                <a:lnTo>
                  <a:pt x="3510210" y="3510211"/>
                </a:lnTo>
                <a:lnTo>
                  <a:pt x="0" y="351021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9220318" cy="1223447"/>
            <a:chOff x="0" y="0"/>
            <a:chExt cx="2428397" cy="322225"/>
          </a:xfrm>
        </p:grpSpPr>
        <p:sp>
          <p:nvSpPr>
            <p:cNvPr id="22" name="Freeform 22"/>
            <p:cNvSpPr/>
            <p:nvPr/>
          </p:nvSpPr>
          <p:spPr>
            <a:xfrm>
              <a:off x="0" y="0"/>
              <a:ext cx="2428397" cy="322225"/>
            </a:xfrm>
            <a:custGeom>
              <a:avLst/>
              <a:gdLst/>
              <a:ahLst/>
              <a:cxnLst/>
              <a:rect l="l" t="t" r="r" b="b"/>
              <a:pathLst>
                <a:path w="2428397" h="322225">
                  <a:moveTo>
                    <a:pt x="2225197" y="0"/>
                  </a:moveTo>
                  <a:cubicBezTo>
                    <a:pt x="2337421" y="0"/>
                    <a:pt x="2428397" y="72132"/>
                    <a:pt x="2428397" y="161112"/>
                  </a:cubicBezTo>
                  <a:cubicBezTo>
                    <a:pt x="2428397" y="250092"/>
                    <a:pt x="2337421" y="322225"/>
                    <a:pt x="2225197"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2428397"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9058882"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Communication Tools</a:t>
            </a:r>
          </a:p>
        </p:txBody>
      </p:sp>
      <p:sp>
        <p:nvSpPr>
          <p:cNvPr id="25" name="TextBox 25"/>
          <p:cNvSpPr txBox="1"/>
          <p:nvPr/>
        </p:nvSpPr>
        <p:spPr>
          <a:xfrm>
            <a:off x="7986592" y="4630016"/>
            <a:ext cx="9272708" cy="232663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You can take any tools or devices that help you communicate to your appointment.</a:t>
            </a:r>
          </a:p>
        </p:txBody>
      </p:sp>
      <p:sp>
        <p:nvSpPr>
          <p:cNvPr id="26" name="Freeform 26"/>
          <p:cNvSpPr/>
          <p:nvPr/>
        </p:nvSpPr>
        <p:spPr>
          <a:xfrm>
            <a:off x="2314136" y="4190096"/>
            <a:ext cx="4675015" cy="3301729"/>
          </a:xfrm>
          <a:custGeom>
            <a:avLst/>
            <a:gdLst/>
            <a:ahLst/>
            <a:cxnLst/>
            <a:rect l="l" t="t" r="r" b="b"/>
            <a:pathLst>
              <a:path w="4675015" h="3301729">
                <a:moveTo>
                  <a:pt x="0" y="0"/>
                </a:moveTo>
                <a:lnTo>
                  <a:pt x="4675015" y="0"/>
                </a:lnTo>
                <a:lnTo>
                  <a:pt x="4675015" y="3301729"/>
                </a:lnTo>
                <a:lnTo>
                  <a:pt x="0" y="3301729"/>
                </a:lnTo>
                <a:lnTo>
                  <a:pt x="0" y="0"/>
                </a:lnTo>
                <a:close/>
              </a:path>
            </a:pathLst>
          </a:custGeom>
          <a:blipFill>
            <a:blip r:embed="rId5"/>
            <a:stretch>
              <a:fillRect/>
            </a:stretch>
          </a:blipFill>
        </p:spPr>
        <p:txBody>
          <a:bodyPr/>
          <a:lstStyle/>
          <a:p>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6644341" cy="1223447"/>
            <a:chOff x="0" y="0"/>
            <a:chExt cx="1749950" cy="322225"/>
          </a:xfrm>
        </p:grpSpPr>
        <p:sp>
          <p:nvSpPr>
            <p:cNvPr id="22" name="Freeform 22"/>
            <p:cNvSpPr/>
            <p:nvPr/>
          </p:nvSpPr>
          <p:spPr>
            <a:xfrm>
              <a:off x="0" y="0"/>
              <a:ext cx="1749950" cy="322225"/>
            </a:xfrm>
            <a:custGeom>
              <a:avLst/>
              <a:gdLst/>
              <a:ahLst/>
              <a:cxnLst/>
              <a:rect l="l" t="t" r="r" b="b"/>
              <a:pathLst>
                <a:path w="1749950" h="322225">
                  <a:moveTo>
                    <a:pt x="1546750" y="0"/>
                  </a:moveTo>
                  <a:cubicBezTo>
                    <a:pt x="1658974" y="0"/>
                    <a:pt x="1749950" y="72132"/>
                    <a:pt x="1749950" y="161112"/>
                  </a:cubicBezTo>
                  <a:cubicBezTo>
                    <a:pt x="1749950" y="250092"/>
                    <a:pt x="1658974" y="322225"/>
                    <a:pt x="1546750"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1749950"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5693731"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Comfort Items</a:t>
            </a:r>
          </a:p>
        </p:txBody>
      </p:sp>
      <p:sp>
        <p:nvSpPr>
          <p:cNvPr id="25" name="TextBox 25"/>
          <p:cNvSpPr txBox="1"/>
          <p:nvPr/>
        </p:nvSpPr>
        <p:spPr>
          <a:xfrm>
            <a:off x="7128515" y="2866848"/>
            <a:ext cx="11044623" cy="5450839"/>
          </a:xfrm>
          <a:prstGeom prst="rect">
            <a:avLst/>
          </a:prstGeom>
        </p:spPr>
        <p:txBody>
          <a:bodyPr lIns="0" tIns="0" rIns="0" bIns="0" rtlCol="0" anchor="t">
            <a:spAutoFit/>
          </a:bodyPr>
          <a:lstStyle/>
          <a:p>
            <a:pPr marL="949967" lvl="1" indent="-474984" algn="l">
              <a:lnSpc>
                <a:spcPts val="6160"/>
              </a:lnSpc>
              <a:buFont typeface="Arial"/>
              <a:buChar char="•"/>
            </a:pPr>
            <a:r>
              <a:rPr lang="en-US" sz="4400">
                <a:solidFill>
                  <a:srgbClr val="000000"/>
                </a:solidFill>
                <a:latin typeface="Ubuntu"/>
                <a:ea typeface="Ubuntu"/>
                <a:cs typeface="Ubuntu"/>
                <a:sym typeface="Ubuntu"/>
              </a:rPr>
              <a:t>Fidget</a:t>
            </a:r>
          </a:p>
          <a:p>
            <a:pPr algn="l">
              <a:lnSpc>
                <a:spcPts val="6160"/>
              </a:lnSpc>
            </a:pPr>
            <a:endParaRPr lang="en-US" sz="4400">
              <a:solidFill>
                <a:srgbClr val="000000"/>
              </a:solidFill>
              <a:latin typeface="Ubuntu"/>
              <a:ea typeface="Ubuntu"/>
              <a:cs typeface="Ubuntu"/>
              <a:sym typeface="Ubuntu"/>
            </a:endParaRPr>
          </a:p>
          <a:p>
            <a:pPr marL="949967" lvl="1" indent="-474984" algn="l">
              <a:lnSpc>
                <a:spcPts val="6160"/>
              </a:lnSpc>
              <a:buFont typeface="Arial"/>
              <a:buChar char="•"/>
            </a:pPr>
            <a:r>
              <a:rPr lang="en-US" sz="4400">
                <a:solidFill>
                  <a:srgbClr val="000000"/>
                </a:solidFill>
                <a:latin typeface="Ubuntu"/>
                <a:ea typeface="Ubuntu"/>
                <a:cs typeface="Ubuntu"/>
                <a:sym typeface="Ubuntu"/>
              </a:rPr>
              <a:t>Favorite book</a:t>
            </a:r>
          </a:p>
          <a:p>
            <a:pPr algn="l">
              <a:lnSpc>
                <a:spcPts val="6160"/>
              </a:lnSpc>
            </a:pPr>
            <a:endParaRPr lang="en-US" sz="4400">
              <a:solidFill>
                <a:srgbClr val="000000"/>
              </a:solidFill>
              <a:latin typeface="Ubuntu"/>
              <a:ea typeface="Ubuntu"/>
              <a:cs typeface="Ubuntu"/>
              <a:sym typeface="Ubuntu"/>
            </a:endParaRPr>
          </a:p>
          <a:p>
            <a:pPr marL="949967" lvl="1" indent="-474984" algn="l">
              <a:lnSpc>
                <a:spcPts val="6160"/>
              </a:lnSpc>
              <a:buFont typeface="Arial"/>
              <a:buChar char="•"/>
            </a:pPr>
            <a:r>
              <a:rPr lang="en-US" sz="4400">
                <a:solidFill>
                  <a:srgbClr val="000000"/>
                </a:solidFill>
                <a:latin typeface="Ubuntu"/>
                <a:ea typeface="Ubuntu"/>
                <a:cs typeface="Ubuntu"/>
                <a:sym typeface="Ubuntu"/>
              </a:rPr>
              <a:t>Stuffed animal, toy, or similar</a:t>
            </a:r>
          </a:p>
          <a:p>
            <a:pPr algn="l">
              <a:lnSpc>
                <a:spcPts val="6160"/>
              </a:lnSpc>
            </a:pPr>
            <a:endParaRPr lang="en-US" sz="4400">
              <a:solidFill>
                <a:srgbClr val="000000"/>
              </a:solidFill>
              <a:latin typeface="Ubuntu"/>
              <a:ea typeface="Ubuntu"/>
              <a:cs typeface="Ubuntu"/>
              <a:sym typeface="Ubuntu"/>
            </a:endParaRPr>
          </a:p>
          <a:p>
            <a:pPr marL="949967" lvl="1" indent="-474984" algn="l">
              <a:lnSpc>
                <a:spcPts val="6160"/>
              </a:lnSpc>
              <a:buFont typeface="Arial"/>
              <a:buChar char="•"/>
            </a:pPr>
            <a:r>
              <a:rPr lang="en-US" sz="4400">
                <a:solidFill>
                  <a:srgbClr val="000000"/>
                </a:solidFill>
                <a:latin typeface="Ubuntu"/>
                <a:ea typeface="Ubuntu"/>
                <a:cs typeface="Ubuntu"/>
                <a:sym typeface="Ubuntu"/>
              </a:rPr>
              <a:t>Noise-canceling headphones</a:t>
            </a:r>
          </a:p>
        </p:txBody>
      </p:sp>
      <p:sp>
        <p:nvSpPr>
          <p:cNvPr id="26" name="Freeform 26"/>
          <p:cNvSpPr/>
          <p:nvPr/>
        </p:nvSpPr>
        <p:spPr>
          <a:xfrm>
            <a:off x="2161286" y="3447425"/>
            <a:ext cx="3894842" cy="3894842"/>
          </a:xfrm>
          <a:custGeom>
            <a:avLst/>
            <a:gdLst/>
            <a:ahLst/>
            <a:cxnLst/>
            <a:rect l="l" t="t" r="r" b="b"/>
            <a:pathLst>
              <a:path w="3894842" h="3894842">
                <a:moveTo>
                  <a:pt x="0" y="0"/>
                </a:moveTo>
                <a:lnTo>
                  <a:pt x="3894842" y="0"/>
                </a:lnTo>
                <a:lnTo>
                  <a:pt x="3894842" y="3894842"/>
                </a:lnTo>
                <a:lnTo>
                  <a:pt x="0" y="389484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4">
              <a:extLst>
                <a:ext uri="{96DAC541-7B7A-43D3-8B79-37D633B846F1}">
                  <asvg:svgBlip xmlns:asvg="http://schemas.microsoft.com/office/drawing/2016/SVG/main" r:embed="rId5"/>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4">
              <a:extLst>
                <a:ext uri="{96DAC541-7B7A-43D3-8B79-37D633B846F1}">
                  <asvg:svgBlip xmlns:asvg="http://schemas.microsoft.com/office/drawing/2016/SVG/main" r:embed="rId5"/>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4">
              <a:extLst>
                <a:ext uri="{96DAC541-7B7A-43D3-8B79-37D633B846F1}">
                  <asvg:svgBlip xmlns:asvg="http://schemas.microsoft.com/office/drawing/2016/SVG/main" r:embed="rId5"/>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4">
              <a:extLst>
                <a:ext uri="{96DAC541-7B7A-43D3-8B79-37D633B846F1}">
                  <asvg:svgBlip xmlns:asvg="http://schemas.microsoft.com/office/drawing/2016/SVG/main" r:embed="rId5"/>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4">
              <a:extLst>
                <a:ext uri="{96DAC541-7B7A-43D3-8B79-37D633B846F1}">
                  <asvg:svgBlip xmlns:asvg="http://schemas.microsoft.com/office/drawing/2016/SVG/main" r:embed="rId5"/>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4">
              <a:extLst>
                <a:ext uri="{96DAC541-7B7A-43D3-8B79-37D633B846F1}">
                  <asvg:svgBlip xmlns:asvg="http://schemas.microsoft.com/office/drawing/2016/SVG/main" r:embed="rId5"/>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4">
              <a:extLst>
                <a:ext uri="{96DAC541-7B7A-43D3-8B79-37D633B846F1}">
                  <asvg:svgBlip xmlns:asvg="http://schemas.microsoft.com/office/drawing/2016/SVG/main" r:embed="rId5"/>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4">
              <a:extLst>
                <a:ext uri="{96DAC541-7B7A-43D3-8B79-37D633B846F1}">
                  <asvg:svgBlip xmlns:asvg="http://schemas.microsoft.com/office/drawing/2016/SVG/main" r:embed="rId5"/>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4">
              <a:extLst>
                <a:ext uri="{96DAC541-7B7A-43D3-8B79-37D633B846F1}">
                  <asvg:svgBlip xmlns:asvg="http://schemas.microsoft.com/office/drawing/2016/SVG/main" r:embed="rId5"/>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4">
              <a:extLst>
                <a:ext uri="{96DAC541-7B7A-43D3-8B79-37D633B846F1}">
                  <asvg:svgBlip xmlns:asvg="http://schemas.microsoft.com/office/drawing/2016/SVG/main" r:embed="rId5"/>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4">
              <a:extLst>
                <a:ext uri="{96DAC541-7B7A-43D3-8B79-37D633B846F1}">
                  <asvg:svgBlip xmlns:asvg="http://schemas.microsoft.com/office/drawing/2016/SVG/main" r:embed="rId5"/>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4">
              <a:extLst>
                <a:ext uri="{96DAC541-7B7A-43D3-8B79-37D633B846F1}">
                  <asvg:svgBlip xmlns:asvg="http://schemas.microsoft.com/office/drawing/2016/SVG/main" r:embed="rId5"/>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4">
              <a:extLst>
                <a:ext uri="{96DAC541-7B7A-43D3-8B79-37D633B846F1}">
                  <asvg:svgBlip xmlns:asvg="http://schemas.microsoft.com/office/drawing/2016/SVG/main" r:embed="rId5"/>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7694956" cy="1223447"/>
            <a:chOff x="0" y="0"/>
            <a:chExt cx="2026655" cy="322225"/>
          </a:xfrm>
        </p:grpSpPr>
        <p:sp>
          <p:nvSpPr>
            <p:cNvPr id="22" name="Freeform 22"/>
            <p:cNvSpPr/>
            <p:nvPr/>
          </p:nvSpPr>
          <p:spPr>
            <a:xfrm>
              <a:off x="0" y="0"/>
              <a:ext cx="2026655" cy="322225"/>
            </a:xfrm>
            <a:custGeom>
              <a:avLst/>
              <a:gdLst/>
              <a:ahLst/>
              <a:cxnLst/>
              <a:rect l="l" t="t" r="r" b="b"/>
              <a:pathLst>
                <a:path w="2026655" h="322225">
                  <a:moveTo>
                    <a:pt x="1823455" y="0"/>
                  </a:moveTo>
                  <a:cubicBezTo>
                    <a:pt x="1935679" y="0"/>
                    <a:pt x="2026655" y="72132"/>
                    <a:pt x="2026655" y="161112"/>
                  </a:cubicBezTo>
                  <a:cubicBezTo>
                    <a:pt x="2026655" y="250092"/>
                    <a:pt x="1935679" y="322225"/>
                    <a:pt x="1823455"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2026655"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6970329"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Pictures + Videos</a:t>
            </a:r>
          </a:p>
        </p:txBody>
      </p:sp>
      <p:pic>
        <p:nvPicPr>
          <p:cNvPr id="25" name="Picture 25"/>
          <p:cNvPicPr>
            <a:picLocks noChangeAspect="1"/>
          </p:cNvPicPr>
          <p:nvPr>
            <a:videoFile r:link="rId1"/>
          </p:nvPr>
        </p:nvPicPr>
        <p:blipFill>
          <a:blip r:embed="rId6"/>
          <a:stretch>
            <a:fillRect/>
          </a:stretch>
        </p:blipFill>
        <p:spPr>
          <a:xfrm>
            <a:off x="3002265" y="2255864"/>
            <a:ext cx="12756968" cy="7170193"/>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6808131" cy="1223447"/>
            <a:chOff x="0" y="0"/>
            <a:chExt cx="1793088" cy="322225"/>
          </a:xfrm>
        </p:grpSpPr>
        <p:sp>
          <p:nvSpPr>
            <p:cNvPr id="22" name="Freeform 22"/>
            <p:cNvSpPr/>
            <p:nvPr/>
          </p:nvSpPr>
          <p:spPr>
            <a:xfrm>
              <a:off x="0" y="0"/>
              <a:ext cx="1793088" cy="322225"/>
            </a:xfrm>
            <a:custGeom>
              <a:avLst/>
              <a:gdLst/>
              <a:ahLst/>
              <a:cxnLst/>
              <a:rect l="l" t="t" r="r" b="b"/>
              <a:pathLst>
                <a:path w="1793088" h="322225">
                  <a:moveTo>
                    <a:pt x="1589888" y="0"/>
                  </a:moveTo>
                  <a:cubicBezTo>
                    <a:pt x="1702112" y="0"/>
                    <a:pt x="1793088" y="72132"/>
                    <a:pt x="1793088" y="161112"/>
                  </a:cubicBezTo>
                  <a:cubicBezTo>
                    <a:pt x="1793088" y="250092"/>
                    <a:pt x="1702112" y="322225"/>
                    <a:pt x="1589888"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1793088"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6049223"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Get Good Sleep</a:t>
            </a:r>
          </a:p>
        </p:txBody>
      </p:sp>
      <p:sp>
        <p:nvSpPr>
          <p:cNvPr id="25" name="TextBox 25"/>
          <p:cNvSpPr txBox="1"/>
          <p:nvPr/>
        </p:nvSpPr>
        <p:spPr>
          <a:xfrm>
            <a:off x="6988189" y="3453528"/>
            <a:ext cx="11044623" cy="466978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The night before your appointment, be sure to get a good night’s sleep. </a:t>
            </a:r>
          </a:p>
          <a:p>
            <a:pPr algn="l">
              <a:lnSpc>
                <a:spcPts val="6160"/>
              </a:lnSpc>
            </a:pPr>
            <a:endParaRPr lang="en-US" sz="4400">
              <a:solidFill>
                <a:srgbClr val="000000"/>
              </a:solidFill>
              <a:latin typeface="Ubuntu"/>
              <a:ea typeface="Ubuntu"/>
              <a:cs typeface="Ubuntu"/>
              <a:sym typeface="Ubuntu"/>
            </a:endParaRPr>
          </a:p>
          <a:p>
            <a:pPr algn="l">
              <a:lnSpc>
                <a:spcPts val="6160"/>
              </a:lnSpc>
            </a:pPr>
            <a:r>
              <a:rPr lang="en-US" sz="4400">
                <a:solidFill>
                  <a:srgbClr val="000000"/>
                </a:solidFill>
                <a:latin typeface="Ubuntu"/>
                <a:ea typeface="Ubuntu"/>
                <a:cs typeface="Ubuntu"/>
                <a:sym typeface="Ubuntu"/>
              </a:rPr>
              <a:t>This will help you feel rested and relaxed during your appointment.</a:t>
            </a:r>
          </a:p>
          <a:p>
            <a:pPr algn="l">
              <a:lnSpc>
                <a:spcPts val="6160"/>
              </a:lnSpc>
            </a:pPr>
            <a:endParaRPr lang="en-US" sz="4400">
              <a:solidFill>
                <a:srgbClr val="000000"/>
              </a:solidFill>
              <a:latin typeface="Ubuntu"/>
              <a:ea typeface="Ubuntu"/>
              <a:cs typeface="Ubuntu"/>
              <a:sym typeface="Ubuntu"/>
            </a:endParaRPr>
          </a:p>
        </p:txBody>
      </p:sp>
      <p:sp>
        <p:nvSpPr>
          <p:cNvPr id="26" name="Freeform 26"/>
          <p:cNvSpPr/>
          <p:nvPr/>
        </p:nvSpPr>
        <p:spPr>
          <a:xfrm>
            <a:off x="2484280" y="3285066"/>
            <a:ext cx="3003503" cy="4079460"/>
          </a:xfrm>
          <a:custGeom>
            <a:avLst/>
            <a:gdLst/>
            <a:ahLst/>
            <a:cxnLst/>
            <a:rect l="l" t="t" r="r" b="b"/>
            <a:pathLst>
              <a:path w="3003503" h="4079460">
                <a:moveTo>
                  <a:pt x="0" y="0"/>
                </a:moveTo>
                <a:lnTo>
                  <a:pt x="3003502" y="0"/>
                </a:lnTo>
                <a:lnTo>
                  <a:pt x="3003502" y="4079460"/>
                </a:lnTo>
                <a:lnTo>
                  <a:pt x="0" y="407946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5209351" cy="1223447"/>
            <a:chOff x="0" y="0"/>
            <a:chExt cx="1372010" cy="322225"/>
          </a:xfrm>
        </p:grpSpPr>
        <p:sp>
          <p:nvSpPr>
            <p:cNvPr id="22" name="Freeform 22"/>
            <p:cNvSpPr/>
            <p:nvPr/>
          </p:nvSpPr>
          <p:spPr>
            <a:xfrm>
              <a:off x="0" y="0"/>
              <a:ext cx="1372010" cy="322225"/>
            </a:xfrm>
            <a:custGeom>
              <a:avLst/>
              <a:gdLst/>
              <a:ahLst/>
              <a:cxnLst/>
              <a:rect l="l" t="t" r="r" b="b"/>
              <a:pathLst>
                <a:path w="1372010" h="322225">
                  <a:moveTo>
                    <a:pt x="1168810" y="0"/>
                  </a:moveTo>
                  <a:cubicBezTo>
                    <a:pt x="1281034" y="0"/>
                    <a:pt x="1372010" y="72132"/>
                    <a:pt x="1372010" y="161112"/>
                  </a:cubicBezTo>
                  <a:cubicBezTo>
                    <a:pt x="1372010" y="250092"/>
                    <a:pt x="1281034" y="322225"/>
                    <a:pt x="1168810"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1372010"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4548816"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Checking In</a:t>
            </a:r>
          </a:p>
        </p:txBody>
      </p:sp>
      <p:sp>
        <p:nvSpPr>
          <p:cNvPr id="25" name="TextBox 25"/>
          <p:cNvSpPr txBox="1"/>
          <p:nvPr/>
        </p:nvSpPr>
        <p:spPr>
          <a:xfrm>
            <a:off x="6214677" y="1565911"/>
            <a:ext cx="11044623" cy="7768589"/>
          </a:xfrm>
          <a:prstGeom prst="rect">
            <a:avLst/>
          </a:prstGeom>
        </p:spPr>
        <p:txBody>
          <a:bodyPr lIns="0" tIns="0" rIns="0" bIns="0" rtlCol="0" anchor="t">
            <a:spAutoFit/>
          </a:bodyPr>
          <a:lstStyle/>
          <a:p>
            <a:pPr marL="842020" lvl="1" indent="-421010" algn="l">
              <a:lnSpc>
                <a:spcPts val="5460"/>
              </a:lnSpc>
              <a:buFont typeface="Arial"/>
              <a:buChar char="•"/>
            </a:pPr>
            <a:r>
              <a:rPr lang="en-US" sz="3900">
                <a:solidFill>
                  <a:srgbClr val="000000"/>
                </a:solidFill>
                <a:latin typeface="Ubuntu"/>
                <a:ea typeface="Ubuntu"/>
                <a:cs typeface="Ubuntu"/>
                <a:sym typeface="Ubuntu"/>
              </a:rPr>
              <a:t>Arrive 10 minutes early</a:t>
            </a:r>
          </a:p>
          <a:p>
            <a:pPr marL="842020" lvl="1" indent="-421010" algn="l">
              <a:lnSpc>
                <a:spcPts val="5460"/>
              </a:lnSpc>
              <a:buFont typeface="Arial"/>
              <a:buChar char="•"/>
            </a:pPr>
            <a:r>
              <a:rPr lang="en-US" sz="3900">
                <a:solidFill>
                  <a:srgbClr val="000000"/>
                </a:solidFill>
                <a:latin typeface="Ubuntu"/>
                <a:ea typeface="Ubuntu"/>
                <a:cs typeface="Ubuntu"/>
                <a:sym typeface="Ubuntu"/>
              </a:rPr>
              <a:t>Check in at the front desk (or by machine or phone)</a:t>
            </a:r>
          </a:p>
          <a:p>
            <a:pPr algn="l">
              <a:lnSpc>
                <a:spcPts val="1260"/>
              </a:lnSpc>
            </a:pPr>
            <a:endParaRPr lang="en-US" sz="3900">
              <a:solidFill>
                <a:srgbClr val="000000"/>
              </a:solidFill>
              <a:latin typeface="Ubuntu"/>
              <a:ea typeface="Ubuntu"/>
              <a:cs typeface="Ubuntu"/>
              <a:sym typeface="Ubuntu"/>
            </a:endParaRPr>
          </a:p>
          <a:p>
            <a:pPr marL="842020" lvl="1" indent="-421010" algn="l">
              <a:lnSpc>
                <a:spcPts val="5460"/>
              </a:lnSpc>
              <a:buFont typeface="Arial"/>
              <a:buChar char="•"/>
            </a:pPr>
            <a:r>
              <a:rPr lang="en-US" sz="3900">
                <a:solidFill>
                  <a:srgbClr val="000000"/>
                </a:solidFill>
                <a:latin typeface="Ubuntu"/>
                <a:ea typeface="Ubuntu"/>
                <a:cs typeface="Ubuntu"/>
                <a:sym typeface="Ubuntu"/>
              </a:rPr>
              <a:t>Show your insurance and ID cards</a:t>
            </a:r>
          </a:p>
          <a:p>
            <a:pPr algn="l">
              <a:lnSpc>
                <a:spcPts val="1260"/>
              </a:lnSpc>
            </a:pPr>
            <a:endParaRPr lang="en-US" sz="3900">
              <a:solidFill>
                <a:srgbClr val="000000"/>
              </a:solidFill>
              <a:latin typeface="Ubuntu"/>
              <a:ea typeface="Ubuntu"/>
              <a:cs typeface="Ubuntu"/>
              <a:sym typeface="Ubuntu"/>
            </a:endParaRPr>
          </a:p>
          <a:p>
            <a:pPr marL="842020" lvl="1" indent="-421010" algn="l">
              <a:lnSpc>
                <a:spcPts val="5460"/>
              </a:lnSpc>
              <a:buFont typeface="Arial"/>
              <a:buChar char="•"/>
            </a:pPr>
            <a:r>
              <a:rPr lang="en-US" sz="3900">
                <a:solidFill>
                  <a:srgbClr val="000000"/>
                </a:solidFill>
                <a:latin typeface="Ubuntu"/>
                <a:ea typeface="Ubuntu"/>
                <a:cs typeface="Ubuntu"/>
                <a:sym typeface="Ubuntu"/>
              </a:rPr>
              <a:t>Pay a copay (if needed) </a:t>
            </a:r>
          </a:p>
          <a:p>
            <a:pPr algn="l">
              <a:lnSpc>
                <a:spcPts val="1260"/>
              </a:lnSpc>
            </a:pPr>
            <a:endParaRPr lang="en-US" sz="3900">
              <a:solidFill>
                <a:srgbClr val="000000"/>
              </a:solidFill>
              <a:latin typeface="Ubuntu"/>
              <a:ea typeface="Ubuntu"/>
              <a:cs typeface="Ubuntu"/>
              <a:sym typeface="Ubuntu"/>
            </a:endParaRPr>
          </a:p>
          <a:p>
            <a:pPr marL="842020" lvl="1" indent="-421010" algn="l">
              <a:lnSpc>
                <a:spcPts val="5460"/>
              </a:lnSpc>
              <a:buFont typeface="Arial"/>
              <a:buChar char="•"/>
            </a:pPr>
            <a:r>
              <a:rPr lang="en-US" sz="3900">
                <a:solidFill>
                  <a:srgbClr val="000000"/>
                </a:solidFill>
                <a:latin typeface="Ubuntu"/>
                <a:ea typeface="Ubuntu"/>
                <a:cs typeface="Ubuntu"/>
                <a:sym typeface="Ubuntu"/>
              </a:rPr>
              <a:t>Remind the receptionist about your accommodations </a:t>
            </a:r>
          </a:p>
          <a:p>
            <a:pPr algn="l">
              <a:lnSpc>
                <a:spcPts val="1260"/>
              </a:lnSpc>
            </a:pPr>
            <a:endParaRPr lang="en-US" sz="3900">
              <a:solidFill>
                <a:srgbClr val="000000"/>
              </a:solidFill>
              <a:latin typeface="Ubuntu"/>
              <a:ea typeface="Ubuntu"/>
              <a:cs typeface="Ubuntu"/>
              <a:sym typeface="Ubuntu"/>
            </a:endParaRPr>
          </a:p>
          <a:p>
            <a:pPr marL="842020" lvl="1" indent="-421010" algn="l">
              <a:lnSpc>
                <a:spcPts val="5460"/>
              </a:lnSpc>
              <a:buFont typeface="Arial"/>
              <a:buChar char="•"/>
            </a:pPr>
            <a:r>
              <a:rPr lang="en-US" sz="3900">
                <a:solidFill>
                  <a:srgbClr val="000000"/>
                </a:solidFill>
                <a:latin typeface="Ubuntu"/>
                <a:ea typeface="Ubuntu"/>
                <a:cs typeface="Ubuntu"/>
                <a:sym typeface="Ubuntu"/>
              </a:rPr>
              <a:t>Fill out paperwork</a:t>
            </a:r>
          </a:p>
          <a:p>
            <a:pPr algn="l">
              <a:lnSpc>
                <a:spcPts val="1260"/>
              </a:lnSpc>
            </a:pPr>
            <a:endParaRPr lang="en-US" sz="3900">
              <a:solidFill>
                <a:srgbClr val="000000"/>
              </a:solidFill>
              <a:latin typeface="Ubuntu"/>
              <a:ea typeface="Ubuntu"/>
              <a:cs typeface="Ubuntu"/>
              <a:sym typeface="Ubuntu"/>
            </a:endParaRPr>
          </a:p>
          <a:p>
            <a:pPr marL="842020" lvl="1" indent="-421010" algn="l">
              <a:lnSpc>
                <a:spcPts val="5460"/>
              </a:lnSpc>
              <a:buFont typeface="Arial"/>
              <a:buChar char="•"/>
            </a:pPr>
            <a:r>
              <a:rPr lang="en-US" sz="3900">
                <a:solidFill>
                  <a:srgbClr val="000000"/>
                </a:solidFill>
                <a:latin typeface="Ubuntu"/>
                <a:ea typeface="Ubuntu"/>
                <a:cs typeface="Ubuntu"/>
                <a:sym typeface="Ubuntu"/>
              </a:rPr>
              <a:t>Wait for your appointment to start </a:t>
            </a:r>
          </a:p>
          <a:p>
            <a:pPr algn="l">
              <a:lnSpc>
                <a:spcPts val="1260"/>
              </a:lnSpc>
            </a:pPr>
            <a:endParaRPr lang="en-US" sz="3900">
              <a:solidFill>
                <a:srgbClr val="000000"/>
              </a:solidFill>
              <a:latin typeface="Ubuntu"/>
              <a:ea typeface="Ubuntu"/>
              <a:cs typeface="Ubuntu"/>
              <a:sym typeface="Ubuntu"/>
            </a:endParaRPr>
          </a:p>
          <a:p>
            <a:pPr marL="842020" lvl="1" indent="-421010" algn="l">
              <a:lnSpc>
                <a:spcPts val="5460"/>
              </a:lnSpc>
              <a:buFont typeface="Arial"/>
              <a:buChar char="•"/>
            </a:pPr>
            <a:r>
              <a:rPr lang="en-US" sz="3900">
                <a:solidFill>
                  <a:srgbClr val="000000"/>
                </a:solidFill>
                <a:latin typeface="Ubuntu"/>
                <a:ea typeface="Ubuntu"/>
                <a:cs typeface="Ubuntu"/>
                <a:sym typeface="Ubuntu"/>
              </a:rPr>
              <a:t>While you wait, review your list of concerns</a:t>
            </a:r>
          </a:p>
        </p:txBody>
      </p:sp>
      <p:sp>
        <p:nvSpPr>
          <p:cNvPr id="26" name="Freeform 26"/>
          <p:cNvSpPr/>
          <p:nvPr/>
        </p:nvSpPr>
        <p:spPr>
          <a:xfrm>
            <a:off x="2161286" y="3802134"/>
            <a:ext cx="3561657" cy="3468163"/>
          </a:xfrm>
          <a:custGeom>
            <a:avLst/>
            <a:gdLst/>
            <a:ahLst/>
            <a:cxnLst/>
            <a:rect l="l" t="t" r="r" b="b"/>
            <a:pathLst>
              <a:path w="3561657" h="3468163">
                <a:moveTo>
                  <a:pt x="0" y="0"/>
                </a:moveTo>
                <a:lnTo>
                  <a:pt x="3561657" y="0"/>
                </a:lnTo>
                <a:lnTo>
                  <a:pt x="3561657" y="3468163"/>
                </a:lnTo>
                <a:lnTo>
                  <a:pt x="0" y="346816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10897348" cy="1223447"/>
            <a:chOff x="0" y="0"/>
            <a:chExt cx="2870083" cy="322225"/>
          </a:xfrm>
        </p:grpSpPr>
        <p:sp>
          <p:nvSpPr>
            <p:cNvPr id="22" name="Freeform 22"/>
            <p:cNvSpPr/>
            <p:nvPr/>
          </p:nvSpPr>
          <p:spPr>
            <a:xfrm>
              <a:off x="0" y="0"/>
              <a:ext cx="2870084" cy="322225"/>
            </a:xfrm>
            <a:custGeom>
              <a:avLst/>
              <a:gdLst/>
              <a:ahLst/>
              <a:cxnLst/>
              <a:rect l="l" t="t" r="r" b="b"/>
              <a:pathLst>
                <a:path w="2870084" h="322225">
                  <a:moveTo>
                    <a:pt x="2666884" y="0"/>
                  </a:moveTo>
                  <a:cubicBezTo>
                    <a:pt x="2779108" y="0"/>
                    <a:pt x="2870084" y="72132"/>
                    <a:pt x="2870084" y="161112"/>
                  </a:cubicBezTo>
                  <a:cubicBezTo>
                    <a:pt x="2870084" y="250092"/>
                    <a:pt x="2779108" y="322225"/>
                    <a:pt x="2666884"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2870083"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10221924"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During Your Appointment</a:t>
            </a:r>
          </a:p>
        </p:txBody>
      </p:sp>
      <p:sp>
        <p:nvSpPr>
          <p:cNvPr id="25" name="TextBox 25"/>
          <p:cNvSpPr txBox="1"/>
          <p:nvPr/>
        </p:nvSpPr>
        <p:spPr>
          <a:xfrm>
            <a:off x="6980101" y="4890593"/>
            <a:ext cx="9510949" cy="1403349"/>
          </a:xfrm>
          <a:prstGeom prst="rect">
            <a:avLst/>
          </a:prstGeom>
        </p:spPr>
        <p:txBody>
          <a:bodyPr lIns="0" tIns="0" rIns="0" bIns="0" rtlCol="0" anchor="t">
            <a:spAutoFit/>
          </a:bodyPr>
          <a:lstStyle/>
          <a:p>
            <a:pPr algn="l">
              <a:lnSpc>
                <a:spcPts val="5600"/>
              </a:lnSpc>
            </a:pPr>
            <a:r>
              <a:rPr lang="en-US" sz="4000">
                <a:solidFill>
                  <a:srgbClr val="000000"/>
                </a:solidFill>
                <a:latin typeface="Ubuntu"/>
                <a:ea typeface="Ubuntu"/>
                <a:cs typeface="Ubuntu"/>
                <a:sym typeface="Ubuntu"/>
              </a:rPr>
              <a:t>Many medical appointments include the </a:t>
            </a:r>
            <a:r>
              <a:rPr lang="en-US" sz="4000" b="1">
                <a:solidFill>
                  <a:srgbClr val="000000"/>
                </a:solidFill>
                <a:latin typeface="Ubuntu Bold"/>
                <a:ea typeface="Ubuntu Bold"/>
                <a:cs typeface="Ubuntu Bold"/>
                <a:sym typeface="Ubuntu Bold"/>
              </a:rPr>
              <a:t>steps</a:t>
            </a:r>
            <a:r>
              <a:rPr lang="en-US" sz="4000">
                <a:solidFill>
                  <a:srgbClr val="000000"/>
                </a:solidFill>
                <a:latin typeface="Ubuntu"/>
                <a:ea typeface="Ubuntu"/>
                <a:cs typeface="Ubuntu"/>
                <a:sym typeface="Ubuntu"/>
              </a:rPr>
              <a:t> listed in your workbook.</a:t>
            </a:r>
          </a:p>
        </p:txBody>
      </p:sp>
      <p:sp>
        <p:nvSpPr>
          <p:cNvPr id="26" name="Freeform 26"/>
          <p:cNvSpPr/>
          <p:nvPr/>
        </p:nvSpPr>
        <p:spPr>
          <a:xfrm>
            <a:off x="2805801" y="3834040"/>
            <a:ext cx="2887724" cy="4140106"/>
          </a:xfrm>
          <a:custGeom>
            <a:avLst/>
            <a:gdLst/>
            <a:ahLst/>
            <a:cxnLst/>
            <a:rect l="l" t="t" r="r" b="b"/>
            <a:pathLst>
              <a:path w="2887724" h="4140106">
                <a:moveTo>
                  <a:pt x="0" y="0"/>
                </a:moveTo>
                <a:lnTo>
                  <a:pt x="2887724" y="0"/>
                </a:lnTo>
                <a:lnTo>
                  <a:pt x="2887724" y="4140107"/>
                </a:lnTo>
                <a:lnTo>
                  <a:pt x="0" y="414010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6862146" cy="1223447"/>
            <a:chOff x="0" y="0"/>
            <a:chExt cx="1807314" cy="322225"/>
          </a:xfrm>
        </p:grpSpPr>
        <p:sp>
          <p:nvSpPr>
            <p:cNvPr id="22" name="Freeform 22"/>
            <p:cNvSpPr/>
            <p:nvPr/>
          </p:nvSpPr>
          <p:spPr>
            <a:xfrm>
              <a:off x="0" y="0"/>
              <a:ext cx="1807314" cy="322225"/>
            </a:xfrm>
            <a:custGeom>
              <a:avLst/>
              <a:gdLst/>
              <a:ahLst/>
              <a:cxnLst/>
              <a:rect l="l" t="t" r="r" b="b"/>
              <a:pathLst>
                <a:path w="1807314" h="322225">
                  <a:moveTo>
                    <a:pt x="1604114" y="0"/>
                  </a:moveTo>
                  <a:cubicBezTo>
                    <a:pt x="1716338" y="0"/>
                    <a:pt x="1807314" y="72132"/>
                    <a:pt x="1807314" y="161112"/>
                  </a:cubicBezTo>
                  <a:cubicBezTo>
                    <a:pt x="1807314" y="250092"/>
                    <a:pt x="1716338" y="322225"/>
                    <a:pt x="1604114"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1807314"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6041135"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Support Person</a:t>
            </a:r>
          </a:p>
        </p:txBody>
      </p:sp>
      <p:sp>
        <p:nvSpPr>
          <p:cNvPr id="25" name="TextBox 25"/>
          <p:cNvSpPr txBox="1"/>
          <p:nvPr/>
        </p:nvSpPr>
        <p:spPr>
          <a:xfrm>
            <a:off x="6548289" y="2501901"/>
            <a:ext cx="10483253" cy="6756399"/>
          </a:xfrm>
          <a:prstGeom prst="rect">
            <a:avLst/>
          </a:prstGeom>
        </p:spPr>
        <p:txBody>
          <a:bodyPr lIns="0" tIns="0" rIns="0" bIns="0" rtlCol="0" anchor="t">
            <a:spAutoFit/>
          </a:bodyPr>
          <a:lstStyle/>
          <a:p>
            <a:pPr algn="l">
              <a:lnSpc>
                <a:spcPts val="5600"/>
              </a:lnSpc>
            </a:pPr>
            <a:r>
              <a:rPr lang="en-US" sz="4000">
                <a:solidFill>
                  <a:srgbClr val="000000"/>
                </a:solidFill>
                <a:latin typeface="Ubuntu"/>
                <a:ea typeface="Ubuntu"/>
                <a:cs typeface="Ubuntu"/>
                <a:sym typeface="Ubuntu"/>
              </a:rPr>
              <a:t>Your support person can </a:t>
            </a:r>
            <a:r>
              <a:rPr lang="en-US" sz="4000" b="1">
                <a:solidFill>
                  <a:srgbClr val="000000"/>
                </a:solidFill>
                <a:latin typeface="Ubuntu Bold"/>
                <a:ea typeface="Ubuntu Bold"/>
                <a:cs typeface="Ubuntu Bold"/>
                <a:sym typeface="Ubuntu Bold"/>
              </a:rPr>
              <a:t>join you</a:t>
            </a:r>
            <a:r>
              <a:rPr lang="en-US" sz="4000">
                <a:solidFill>
                  <a:srgbClr val="000000"/>
                </a:solidFill>
                <a:latin typeface="Ubuntu"/>
                <a:ea typeface="Ubuntu"/>
                <a:cs typeface="Ubuntu"/>
                <a:sym typeface="Ubuntu"/>
              </a:rPr>
              <a:t> in the exam room or </a:t>
            </a:r>
            <a:r>
              <a:rPr lang="en-US" sz="4000" b="1">
                <a:solidFill>
                  <a:srgbClr val="000000"/>
                </a:solidFill>
                <a:latin typeface="Ubuntu Bold"/>
                <a:ea typeface="Ubuntu Bold"/>
                <a:cs typeface="Ubuntu Bold"/>
                <a:sym typeface="Ubuntu Bold"/>
              </a:rPr>
              <a:t>wait</a:t>
            </a:r>
            <a:r>
              <a:rPr lang="en-US" sz="4000">
                <a:solidFill>
                  <a:srgbClr val="000000"/>
                </a:solidFill>
                <a:latin typeface="Ubuntu"/>
                <a:ea typeface="Ubuntu"/>
                <a:cs typeface="Ubuntu"/>
                <a:sym typeface="Ubuntu"/>
              </a:rPr>
              <a:t> in the lobby. </a:t>
            </a:r>
          </a:p>
          <a:p>
            <a:pPr algn="l">
              <a:lnSpc>
                <a:spcPts val="4480"/>
              </a:lnSpc>
            </a:pPr>
            <a:endParaRPr lang="en-US" sz="4000">
              <a:solidFill>
                <a:srgbClr val="000000"/>
              </a:solidFill>
              <a:latin typeface="Ubuntu"/>
              <a:ea typeface="Ubuntu"/>
              <a:cs typeface="Ubuntu"/>
              <a:sym typeface="Ubuntu"/>
            </a:endParaRPr>
          </a:p>
          <a:p>
            <a:pPr algn="l">
              <a:lnSpc>
                <a:spcPts val="5600"/>
              </a:lnSpc>
            </a:pPr>
            <a:r>
              <a:rPr lang="en-US" sz="4000">
                <a:solidFill>
                  <a:srgbClr val="000000"/>
                </a:solidFill>
                <a:latin typeface="Ubuntu"/>
                <a:ea typeface="Ubuntu"/>
                <a:cs typeface="Ubuntu"/>
                <a:sym typeface="Ubuntu"/>
              </a:rPr>
              <a:t>You can also ask them to join part of the appointment and step out if you need </a:t>
            </a:r>
            <a:r>
              <a:rPr lang="en-US" sz="4000" b="1">
                <a:solidFill>
                  <a:srgbClr val="000000"/>
                </a:solidFill>
                <a:latin typeface="Ubuntu Bold"/>
                <a:ea typeface="Ubuntu Bold"/>
                <a:cs typeface="Ubuntu Bold"/>
                <a:sym typeface="Ubuntu Bold"/>
              </a:rPr>
              <a:t>privacy</a:t>
            </a:r>
            <a:r>
              <a:rPr lang="en-US" sz="4000">
                <a:solidFill>
                  <a:srgbClr val="000000"/>
                </a:solidFill>
                <a:latin typeface="Ubuntu"/>
                <a:ea typeface="Ubuntu"/>
                <a:cs typeface="Ubuntu"/>
                <a:sym typeface="Ubuntu"/>
              </a:rPr>
              <a:t>.</a:t>
            </a:r>
          </a:p>
          <a:p>
            <a:pPr algn="l">
              <a:lnSpc>
                <a:spcPts val="4480"/>
              </a:lnSpc>
            </a:pPr>
            <a:endParaRPr lang="en-US" sz="4000">
              <a:solidFill>
                <a:srgbClr val="000000"/>
              </a:solidFill>
              <a:latin typeface="Ubuntu"/>
              <a:ea typeface="Ubuntu"/>
              <a:cs typeface="Ubuntu"/>
              <a:sym typeface="Ubuntu"/>
            </a:endParaRPr>
          </a:p>
          <a:p>
            <a:pPr algn="l">
              <a:lnSpc>
                <a:spcPts val="5600"/>
              </a:lnSpc>
            </a:pPr>
            <a:r>
              <a:rPr lang="en-US" sz="4000">
                <a:solidFill>
                  <a:srgbClr val="000000"/>
                </a:solidFill>
                <a:latin typeface="Ubuntu"/>
                <a:ea typeface="Ubuntu"/>
                <a:cs typeface="Ubuntu"/>
                <a:sym typeface="Ubuntu"/>
              </a:rPr>
              <a:t>Your support person is there to </a:t>
            </a:r>
            <a:r>
              <a:rPr lang="en-US" sz="4000" b="1">
                <a:solidFill>
                  <a:srgbClr val="000000"/>
                </a:solidFill>
                <a:latin typeface="Ubuntu Bold"/>
                <a:ea typeface="Ubuntu Bold"/>
                <a:cs typeface="Ubuntu Bold"/>
                <a:sym typeface="Ubuntu Bold"/>
              </a:rPr>
              <a:t>back you up</a:t>
            </a:r>
            <a:r>
              <a:rPr lang="en-US" sz="4000">
                <a:solidFill>
                  <a:srgbClr val="000000"/>
                </a:solidFill>
                <a:latin typeface="Ubuntu"/>
                <a:ea typeface="Ubuntu"/>
                <a:cs typeface="Ubuntu"/>
                <a:sym typeface="Ubuntu"/>
              </a:rPr>
              <a:t>, not take over. If you need help, you can ask for it.</a:t>
            </a:r>
          </a:p>
        </p:txBody>
      </p:sp>
      <p:sp>
        <p:nvSpPr>
          <p:cNvPr id="26" name="Freeform 26"/>
          <p:cNvSpPr/>
          <p:nvPr/>
        </p:nvSpPr>
        <p:spPr>
          <a:xfrm>
            <a:off x="1597337" y="4198137"/>
            <a:ext cx="4337489" cy="3285648"/>
          </a:xfrm>
          <a:custGeom>
            <a:avLst/>
            <a:gdLst/>
            <a:ahLst/>
            <a:cxnLst/>
            <a:rect l="l" t="t" r="r" b="b"/>
            <a:pathLst>
              <a:path w="4337489" h="3285648">
                <a:moveTo>
                  <a:pt x="0" y="0"/>
                </a:moveTo>
                <a:lnTo>
                  <a:pt x="4337488" y="0"/>
                </a:lnTo>
                <a:lnTo>
                  <a:pt x="4337488" y="3285648"/>
                </a:lnTo>
                <a:lnTo>
                  <a:pt x="0" y="328564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5886193" cy="1223447"/>
            <a:chOff x="0" y="0"/>
            <a:chExt cx="1550273" cy="322225"/>
          </a:xfrm>
        </p:grpSpPr>
        <p:sp>
          <p:nvSpPr>
            <p:cNvPr id="22" name="Freeform 22"/>
            <p:cNvSpPr/>
            <p:nvPr/>
          </p:nvSpPr>
          <p:spPr>
            <a:xfrm>
              <a:off x="0" y="0"/>
              <a:ext cx="1550273" cy="322225"/>
            </a:xfrm>
            <a:custGeom>
              <a:avLst/>
              <a:gdLst/>
              <a:ahLst/>
              <a:cxnLst/>
              <a:rect l="l" t="t" r="r" b="b"/>
              <a:pathLst>
                <a:path w="1550273" h="322225">
                  <a:moveTo>
                    <a:pt x="1347073" y="0"/>
                  </a:moveTo>
                  <a:cubicBezTo>
                    <a:pt x="1459297" y="0"/>
                    <a:pt x="1550273" y="72132"/>
                    <a:pt x="1550273" y="161112"/>
                  </a:cubicBezTo>
                  <a:cubicBezTo>
                    <a:pt x="1550273" y="250092"/>
                    <a:pt x="1459297" y="322225"/>
                    <a:pt x="1347073"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1550273" cy="350800"/>
            </a:xfrm>
            <a:prstGeom prst="rect">
              <a:avLst/>
            </a:prstGeom>
          </p:spPr>
          <p:txBody>
            <a:bodyPr lIns="50800" tIns="50800" rIns="50800" bIns="50800" rtlCol="0" anchor="ctr"/>
            <a:lstStyle/>
            <a:p>
              <a:pPr algn="ctr">
                <a:lnSpc>
                  <a:spcPts val="1960"/>
                </a:lnSpc>
              </a:pPr>
              <a:endParaRPr/>
            </a:p>
          </p:txBody>
        </p:sp>
      </p:grpSp>
      <p:sp>
        <p:nvSpPr>
          <p:cNvPr id="24" name="Freeform 24"/>
          <p:cNvSpPr/>
          <p:nvPr/>
        </p:nvSpPr>
        <p:spPr>
          <a:xfrm>
            <a:off x="10608493" y="5783502"/>
            <a:ext cx="1377618" cy="1377618"/>
          </a:xfrm>
          <a:custGeom>
            <a:avLst/>
            <a:gdLst/>
            <a:ahLst/>
            <a:cxnLst/>
            <a:rect l="l" t="t" r="r" b="b"/>
            <a:pathLst>
              <a:path w="1377618" h="1377618">
                <a:moveTo>
                  <a:pt x="0" y="0"/>
                </a:moveTo>
                <a:lnTo>
                  <a:pt x="1377618" y="0"/>
                </a:lnTo>
                <a:lnTo>
                  <a:pt x="1377618" y="1377618"/>
                </a:lnTo>
                <a:lnTo>
                  <a:pt x="0" y="137761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5" name="Freeform 25"/>
          <p:cNvSpPr/>
          <p:nvPr/>
        </p:nvSpPr>
        <p:spPr>
          <a:xfrm>
            <a:off x="2211709" y="3765882"/>
            <a:ext cx="1215562" cy="1393194"/>
          </a:xfrm>
          <a:custGeom>
            <a:avLst/>
            <a:gdLst/>
            <a:ahLst/>
            <a:cxnLst/>
            <a:rect l="l" t="t" r="r" b="b"/>
            <a:pathLst>
              <a:path w="1215562" h="1393194">
                <a:moveTo>
                  <a:pt x="0" y="0"/>
                </a:moveTo>
                <a:lnTo>
                  <a:pt x="1215562" y="0"/>
                </a:lnTo>
                <a:lnTo>
                  <a:pt x="1215562" y="1393194"/>
                </a:lnTo>
                <a:lnTo>
                  <a:pt x="0" y="139319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26" name="Freeform 26"/>
          <p:cNvSpPr/>
          <p:nvPr/>
        </p:nvSpPr>
        <p:spPr>
          <a:xfrm>
            <a:off x="2262457" y="5749626"/>
            <a:ext cx="1076242" cy="1393194"/>
          </a:xfrm>
          <a:custGeom>
            <a:avLst/>
            <a:gdLst/>
            <a:ahLst/>
            <a:cxnLst/>
            <a:rect l="l" t="t" r="r" b="b"/>
            <a:pathLst>
              <a:path w="1076242" h="1393194">
                <a:moveTo>
                  <a:pt x="0" y="0"/>
                </a:moveTo>
                <a:lnTo>
                  <a:pt x="1076242" y="0"/>
                </a:lnTo>
                <a:lnTo>
                  <a:pt x="1076242" y="1393194"/>
                </a:lnTo>
                <a:lnTo>
                  <a:pt x="0" y="139319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27" name="Freeform 27"/>
          <p:cNvSpPr/>
          <p:nvPr/>
        </p:nvSpPr>
        <p:spPr>
          <a:xfrm>
            <a:off x="2122893" y="7740026"/>
            <a:ext cx="1393194" cy="1393194"/>
          </a:xfrm>
          <a:custGeom>
            <a:avLst/>
            <a:gdLst/>
            <a:ahLst/>
            <a:cxnLst/>
            <a:rect l="l" t="t" r="r" b="b"/>
            <a:pathLst>
              <a:path w="1393194" h="1393194">
                <a:moveTo>
                  <a:pt x="0" y="0"/>
                </a:moveTo>
                <a:lnTo>
                  <a:pt x="1393194" y="0"/>
                </a:lnTo>
                <a:lnTo>
                  <a:pt x="1393194" y="1393193"/>
                </a:lnTo>
                <a:lnTo>
                  <a:pt x="0" y="1393193"/>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28" name="Freeform 28"/>
          <p:cNvSpPr/>
          <p:nvPr/>
        </p:nvSpPr>
        <p:spPr>
          <a:xfrm>
            <a:off x="10725083" y="3765882"/>
            <a:ext cx="1393194" cy="1393194"/>
          </a:xfrm>
          <a:custGeom>
            <a:avLst/>
            <a:gdLst/>
            <a:ahLst/>
            <a:cxnLst/>
            <a:rect l="l" t="t" r="r" b="b"/>
            <a:pathLst>
              <a:path w="1393194" h="1393194">
                <a:moveTo>
                  <a:pt x="0" y="0"/>
                </a:moveTo>
                <a:lnTo>
                  <a:pt x="1393194" y="0"/>
                </a:lnTo>
                <a:lnTo>
                  <a:pt x="1393194" y="1393194"/>
                </a:lnTo>
                <a:lnTo>
                  <a:pt x="0" y="139319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29" name="TextBox 29"/>
          <p:cNvSpPr txBox="1"/>
          <p:nvPr/>
        </p:nvSpPr>
        <p:spPr>
          <a:xfrm>
            <a:off x="938966" y="791507"/>
            <a:ext cx="5034464"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Introduction</a:t>
            </a:r>
          </a:p>
        </p:txBody>
      </p:sp>
      <p:sp>
        <p:nvSpPr>
          <p:cNvPr id="30" name="TextBox 30"/>
          <p:cNvSpPr txBox="1"/>
          <p:nvPr/>
        </p:nvSpPr>
        <p:spPr>
          <a:xfrm>
            <a:off x="1642599" y="2403457"/>
            <a:ext cx="15002803" cy="764540"/>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You should visit a provider:</a:t>
            </a:r>
          </a:p>
        </p:txBody>
      </p:sp>
      <p:sp>
        <p:nvSpPr>
          <p:cNvPr id="31" name="TextBox 31"/>
          <p:cNvSpPr txBox="1"/>
          <p:nvPr/>
        </p:nvSpPr>
        <p:spPr>
          <a:xfrm>
            <a:off x="3861021" y="4032585"/>
            <a:ext cx="6019835" cy="76453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For preventative care</a:t>
            </a:r>
          </a:p>
        </p:txBody>
      </p:sp>
      <p:sp>
        <p:nvSpPr>
          <p:cNvPr id="32" name="TextBox 32"/>
          <p:cNvSpPr txBox="1"/>
          <p:nvPr/>
        </p:nvSpPr>
        <p:spPr>
          <a:xfrm>
            <a:off x="3861021" y="6016328"/>
            <a:ext cx="6019835" cy="76453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To treat symptoms</a:t>
            </a:r>
          </a:p>
        </p:txBody>
      </p:sp>
      <p:sp>
        <p:nvSpPr>
          <p:cNvPr id="33" name="TextBox 33"/>
          <p:cNvSpPr txBox="1"/>
          <p:nvPr/>
        </p:nvSpPr>
        <p:spPr>
          <a:xfrm>
            <a:off x="3861021" y="7712711"/>
            <a:ext cx="6019835" cy="154558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To manage ongoing conditions</a:t>
            </a:r>
          </a:p>
        </p:txBody>
      </p:sp>
      <p:sp>
        <p:nvSpPr>
          <p:cNvPr id="34" name="TextBox 34"/>
          <p:cNvSpPr txBox="1"/>
          <p:nvPr/>
        </p:nvSpPr>
        <p:spPr>
          <a:xfrm>
            <a:off x="12268165" y="4032585"/>
            <a:ext cx="4991135" cy="76453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For follow-up care</a:t>
            </a:r>
          </a:p>
        </p:txBody>
      </p:sp>
      <p:sp>
        <p:nvSpPr>
          <p:cNvPr id="35" name="TextBox 35"/>
          <p:cNvSpPr txBox="1"/>
          <p:nvPr/>
        </p:nvSpPr>
        <p:spPr>
          <a:xfrm>
            <a:off x="12268165" y="5615531"/>
            <a:ext cx="4991135" cy="154558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For professional advice</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11957353" cy="1223447"/>
            <a:chOff x="0" y="0"/>
            <a:chExt cx="3149262" cy="322225"/>
          </a:xfrm>
        </p:grpSpPr>
        <p:sp>
          <p:nvSpPr>
            <p:cNvPr id="22" name="Freeform 22"/>
            <p:cNvSpPr/>
            <p:nvPr/>
          </p:nvSpPr>
          <p:spPr>
            <a:xfrm>
              <a:off x="0" y="0"/>
              <a:ext cx="3149262" cy="322225"/>
            </a:xfrm>
            <a:custGeom>
              <a:avLst/>
              <a:gdLst/>
              <a:ahLst/>
              <a:cxnLst/>
              <a:rect l="l" t="t" r="r" b="b"/>
              <a:pathLst>
                <a:path w="3149262" h="322225">
                  <a:moveTo>
                    <a:pt x="2946062" y="0"/>
                  </a:moveTo>
                  <a:cubicBezTo>
                    <a:pt x="3058286" y="0"/>
                    <a:pt x="3149262" y="72132"/>
                    <a:pt x="3149262" y="161112"/>
                  </a:cubicBezTo>
                  <a:cubicBezTo>
                    <a:pt x="3149262" y="250092"/>
                    <a:pt x="3058286" y="322225"/>
                    <a:pt x="2946062"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3149262"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11088860"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“What Brings You In Today?”</a:t>
            </a:r>
          </a:p>
        </p:txBody>
      </p:sp>
      <p:sp>
        <p:nvSpPr>
          <p:cNvPr id="25" name="TextBox 25"/>
          <p:cNvSpPr txBox="1"/>
          <p:nvPr/>
        </p:nvSpPr>
        <p:spPr>
          <a:xfrm>
            <a:off x="4139122" y="7581281"/>
            <a:ext cx="10483253" cy="154558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During your </a:t>
            </a:r>
            <a:r>
              <a:rPr lang="en-US" sz="4400" b="1">
                <a:solidFill>
                  <a:srgbClr val="000000"/>
                </a:solidFill>
                <a:latin typeface="Ubuntu Bold"/>
                <a:ea typeface="Ubuntu Bold"/>
                <a:cs typeface="Ubuntu Bold"/>
                <a:sym typeface="Ubuntu Bold"/>
              </a:rPr>
              <a:t>consultation</a:t>
            </a:r>
            <a:r>
              <a:rPr lang="en-US" sz="4400">
                <a:solidFill>
                  <a:srgbClr val="000000"/>
                </a:solidFill>
                <a:latin typeface="Ubuntu"/>
                <a:ea typeface="Ubuntu"/>
                <a:cs typeface="Ubuntu"/>
                <a:sym typeface="Ubuntu"/>
              </a:rPr>
              <a:t>, your provider will ask you lots of questions. </a:t>
            </a:r>
          </a:p>
        </p:txBody>
      </p:sp>
      <p:sp>
        <p:nvSpPr>
          <p:cNvPr id="26" name="Freeform 26"/>
          <p:cNvSpPr/>
          <p:nvPr/>
        </p:nvSpPr>
        <p:spPr>
          <a:xfrm>
            <a:off x="5754851" y="2773956"/>
            <a:ext cx="6778298" cy="4160181"/>
          </a:xfrm>
          <a:custGeom>
            <a:avLst/>
            <a:gdLst/>
            <a:ahLst/>
            <a:cxnLst/>
            <a:rect l="l" t="t" r="r" b="b"/>
            <a:pathLst>
              <a:path w="6778298" h="4160181">
                <a:moveTo>
                  <a:pt x="0" y="0"/>
                </a:moveTo>
                <a:lnTo>
                  <a:pt x="6778298" y="0"/>
                </a:lnTo>
                <a:lnTo>
                  <a:pt x="6778298" y="4160181"/>
                </a:lnTo>
                <a:lnTo>
                  <a:pt x="0" y="416018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9602527" cy="1223447"/>
            <a:chOff x="0" y="0"/>
            <a:chExt cx="2529061" cy="322225"/>
          </a:xfrm>
        </p:grpSpPr>
        <p:sp>
          <p:nvSpPr>
            <p:cNvPr id="22" name="Freeform 22"/>
            <p:cNvSpPr/>
            <p:nvPr/>
          </p:nvSpPr>
          <p:spPr>
            <a:xfrm>
              <a:off x="0" y="0"/>
              <a:ext cx="2529061" cy="322225"/>
            </a:xfrm>
            <a:custGeom>
              <a:avLst/>
              <a:gdLst/>
              <a:ahLst/>
              <a:cxnLst/>
              <a:rect l="l" t="t" r="r" b="b"/>
              <a:pathLst>
                <a:path w="2529061" h="322225">
                  <a:moveTo>
                    <a:pt x="2325861" y="0"/>
                  </a:moveTo>
                  <a:cubicBezTo>
                    <a:pt x="2438085" y="0"/>
                    <a:pt x="2529061" y="72132"/>
                    <a:pt x="2529061" y="161112"/>
                  </a:cubicBezTo>
                  <a:cubicBezTo>
                    <a:pt x="2529061" y="250092"/>
                    <a:pt x="2438085" y="322225"/>
                    <a:pt x="2325861"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2529061"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8700998"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Practice Conversation</a:t>
            </a:r>
          </a:p>
        </p:txBody>
      </p:sp>
      <p:sp>
        <p:nvSpPr>
          <p:cNvPr id="25" name="Freeform 25"/>
          <p:cNvSpPr/>
          <p:nvPr/>
        </p:nvSpPr>
        <p:spPr>
          <a:xfrm>
            <a:off x="7046681" y="3057761"/>
            <a:ext cx="4668137" cy="3874553"/>
          </a:xfrm>
          <a:custGeom>
            <a:avLst/>
            <a:gdLst/>
            <a:ahLst/>
            <a:cxnLst/>
            <a:rect l="l" t="t" r="r" b="b"/>
            <a:pathLst>
              <a:path w="4668137" h="3874553">
                <a:moveTo>
                  <a:pt x="0" y="0"/>
                </a:moveTo>
                <a:lnTo>
                  <a:pt x="4668136" y="0"/>
                </a:lnTo>
                <a:lnTo>
                  <a:pt x="4668136" y="3874553"/>
                </a:lnTo>
                <a:lnTo>
                  <a:pt x="0" y="387455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6" name="TextBox 26"/>
          <p:cNvSpPr txBox="1"/>
          <p:nvPr/>
        </p:nvSpPr>
        <p:spPr>
          <a:xfrm>
            <a:off x="3452383" y="7865764"/>
            <a:ext cx="11856733" cy="764539"/>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A consultation between a doctor and a patient</a:t>
            </a:r>
          </a:p>
        </p:txBody>
      </p:sp>
      <p:sp>
        <p:nvSpPr>
          <p:cNvPr id="27" name="Freeform 27"/>
          <p:cNvSpPr/>
          <p:nvPr/>
        </p:nvSpPr>
        <p:spPr>
          <a:xfrm>
            <a:off x="3188860" y="3537615"/>
            <a:ext cx="2654505" cy="3169558"/>
          </a:xfrm>
          <a:custGeom>
            <a:avLst/>
            <a:gdLst/>
            <a:ahLst/>
            <a:cxnLst/>
            <a:rect l="l" t="t" r="r" b="b"/>
            <a:pathLst>
              <a:path w="2654505" h="3169558">
                <a:moveTo>
                  <a:pt x="0" y="0"/>
                </a:moveTo>
                <a:lnTo>
                  <a:pt x="2654504" y="0"/>
                </a:lnTo>
                <a:lnTo>
                  <a:pt x="2654504" y="3169558"/>
                </a:lnTo>
                <a:lnTo>
                  <a:pt x="0" y="3169558"/>
                </a:lnTo>
                <a:lnTo>
                  <a:pt x="0" y="0"/>
                </a:lnTo>
                <a:close/>
              </a:path>
            </a:pathLst>
          </a:custGeom>
          <a:blipFill>
            <a:blip r:embed="rId7"/>
            <a:stretch>
              <a:fillRect/>
            </a:stretch>
          </a:blipFill>
        </p:spPr>
        <p:txBody>
          <a:bodyPr/>
          <a:lstStyle/>
          <a:p>
            <a:endParaRPr lang="en-US"/>
          </a:p>
        </p:txBody>
      </p:sp>
      <p:sp>
        <p:nvSpPr>
          <p:cNvPr id="28" name="Freeform 28"/>
          <p:cNvSpPr/>
          <p:nvPr/>
        </p:nvSpPr>
        <p:spPr>
          <a:xfrm>
            <a:off x="13034509" y="3894642"/>
            <a:ext cx="2533822" cy="2455504"/>
          </a:xfrm>
          <a:custGeom>
            <a:avLst/>
            <a:gdLst/>
            <a:ahLst/>
            <a:cxnLst/>
            <a:rect l="l" t="t" r="r" b="b"/>
            <a:pathLst>
              <a:path w="2533822" h="2455504">
                <a:moveTo>
                  <a:pt x="0" y="0"/>
                </a:moveTo>
                <a:lnTo>
                  <a:pt x="2533822" y="0"/>
                </a:lnTo>
                <a:lnTo>
                  <a:pt x="2533822" y="2455504"/>
                </a:lnTo>
                <a:lnTo>
                  <a:pt x="0" y="245550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9602527" cy="1223447"/>
            <a:chOff x="0" y="0"/>
            <a:chExt cx="2529061" cy="322225"/>
          </a:xfrm>
        </p:grpSpPr>
        <p:sp>
          <p:nvSpPr>
            <p:cNvPr id="22" name="Freeform 22"/>
            <p:cNvSpPr/>
            <p:nvPr/>
          </p:nvSpPr>
          <p:spPr>
            <a:xfrm>
              <a:off x="0" y="0"/>
              <a:ext cx="2529061" cy="322225"/>
            </a:xfrm>
            <a:custGeom>
              <a:avLst/>
              <a:gdLst/>
              <a:ahLst/>
              <a:cxnLst/>
              <a:rect l="l" t="t" r="r" b="b"/>
              <a:pathLst>
                <a:path w="2529061" h="322225">
                  <a:moveTo>
                    <a:pt x="2325861" y="0"/>
                  </a:moveTo>
                  <a:cubicBezTo>
                    <a:pt x="2438085" y="0"/>
                    <a:pt x="2529061" y="72132"/>
                    <a:pt x="2529061" y="161112"/>
                  </a:cubicBezTo>
                  <a:cubicBezTo>
                    <a:pt x="2529061" y="250092"/>
                    <a:pt x="2438085" y="322225"/>
                    <a:pt x="2325861"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2529061"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8780903"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Diagnosis + Treatment</a:t>
            </a:r>
          </a:p>
        </p:txBody>
      </p:sp>
      <p:sp>
        <p:nvSpPr>
          <p:cNvPr id="25" name="TextBox 25"/>
          <p:cNvSpPr txBox="1"/>
          <p:nvPr/>
        </p:nvSpPr>
        <p:spPr>
          <a:xfrm>
            <a:off x="6548289" y="2501901"/>
            <a:ext cx="10483253" cy="6337299"/>
          </a:xfrm>
          <a:prstGeom prst="rect">
            <a:avLst/>
          </a:prstGeom>
        </p:spPr>
        <p:txBody>
          <a:bodyPr lIns="0" tIns="0" rIns="0" bIns="0" rtlCol="0" anchor="t">
            <a:spAutoFit/>
          </a:bodyPr>
          <a:lstStyle/>
          <a:p>
            <a:pPr algn="l">
              <a:lnSpc>
                <a:spcPts val="5600"/>
              </a:lnSpc>
            </a:pPr>
            <a:r>
              <a:rPr lang="en-US" sz="4000">
                <a:solidFill>
                  <a:srgbClr val="000000"/>
                </a:solidFill>
                <a:latin typeface="Ubuntu"/>
                <a:ea typeface="Ubuntu"/>
                <a:cs typeface="Ubuntu"/>
                <a:sym typeface="Ubuntu"/>
              </a:rPr>
              <a:t>Your provider will tell you if they found out what your health problem is. This is called a </a:t>
            </a:r>
            <a:r>
              <a:rPr lang="en-US" sz="4000" b="1">
                <a:solidFill>
                  <a:srgbClr val="000000"/>
                </a:solidFill>
                <a:latin typeface="Ubuntu Bold"/>
                <a:ea typeface="Ubuntu Bold"/>
                <a:cs typeface="Ubuntu Bold"/>
                <a:sym typeface="Ubuntu Bold"/>
              </a:rPr>
              <a:t>diagnosis</a:t>
            </a:r>
            <a:r>
              <a:rPr lang="en-US" sz="4000">
                <a:solidFill>
                  <a:srgbClr val="000000"/>
                </a:solidFill>
                <a:latin typeface="Ubuntu"/>
                <a:ea typeface="Ubuntu"/>
                <a:cs typeface="Ubuntu"/>
                <a:sym typeface="Ubuntu"/>
              </a:rPr>
              <a:t>. </a:t>
            </a:r>
          </a:p>
          <a:p>
            <a:pPr algn="l">
              <a:lnSpc>
                <a:spcPts val="5600"/>
              </a:lnSpc>
            </a:pPr>
            <a:endParaRPr lang="en-US" sz="4000">
              <a:solidFill>
                <a:srgbClr val="000000"/>
              </a:solidFill>
              <a:latin typeface="Ubuntu"/>
              <a:ea typeface="Ubuntu"/>
              <a:cs typeface="Ubuntu"/>
              <a:sym typeface="Ubuntu"/>
            </a:endParaRPr>
          </a:p>
          <a:p>
            <a:pPr algn="l">
              <a:lnSpc>
                <a:spcPts val="5600"/>
              </a:lnSpc>
            </a:pPr>
            <a:r>
              <a:rPr lang="en-US" sz="4000">
                <a:solidFill>
                  <a:srgbClr val="000000"/>
                </a:solidFill>
                <a:latin typeface="Ubuntu"/>
                <a:ea typeface="Ubuntu"/>
                <a:cs typeface="Ubuntu"/>
                <a:sym typeface="Ubuntu"/>
              </a:rPr>
              <a:t>If they need more time to figure out your diagnosis, they might recommend </a:t>
            </a:r>
            <a:r>
              <a:rPr lang="en-US" sz="4000" b="1">
                <a:solidFill>
                  <a:srgbClr val="000000"/>
                </a:solidFill>
                <a:latin typeface="Ubuntu Bold"/>
                <a:ea typeface="Ubuntu Bold"/>
                <a:cs typeface="Ubuntu Bold"/>
                <a:sym typeface="Ubuntu Bold"/>
              </a:rPr>
              <a:t>more tests</a:t>
            </a:r>
            <a:r>
              <a:rPr lang="en-US" sz="4000">
                <a:solidFill>
                  <a:srgbClr val="000000"/>
                </a:solidFill>
                <a:latin typeface="Ubuntu"/>
                <a:ea typeface="Ubuntu"/>
                <a:cs typeface="Ubuntu"/>
                <a:sym typeface="Ubuntu"/>
              </a:rPr>
              <a:t> or that you see a </a:t>
            </a:r>
            <a:r>
              <a:rPr lang="en-US" sz="4000" b="1">
                <a:solidFill>
                  <a:srgbClr val="000000"/>
                </a:solidFill>
                <a:latin typeface="Ubuntu Bold"/>
                <a:ea typeface="Ubuntu Bold"/>
                <a:cs typeface="Ubuntu Bold"/>
                <a:sym typeface="Ubuntu Bold"/>
              </a:rPr>
              <a:t>specialist</a:t>
            </a:r>
            <a:r>
              <a:rPr lang="en-US" sz="4000">
                <a:solidFill>
                  <a:srgbClr val="000000"/>
                </a:solidFill>
                <a:latin typeface="Ubuntu"/>
                <a:ea typeface="Ubuntu"/>
                <a:cs typeface="Ubuntu"/>
                <a:sym typeface="Ubuntu"/>
              </a:rPr>
              <a:t>.</a:t>
            </a:r>
          </a:p>
          <a:p>
            <a:pPr algn="l">
              <a:lnSpc>
                <a:spcPts val="5600"/>
              </a:lnSpc>
            </a:pPr>
            <a:endParaRPr lang="en-US" sz="4000">
              <a:solidFill>
                <a:srgbClr val="000000"/>
              </a:solidFill>
              <a:latin typeface="Ubuntu"/>
              <a:ea typeface="Ubuntu"/>
              <a:cs typeface="Ubuntu"/>
              <a:sym typeface="Ubuntu"/>
            </a:endParaRPr>
          </a:p>
          <a:p>
            <a:pPr algn="l">
              <a:lnSpc>
                <a:spcPts val="5600"/>
              </a:lnSpc>
            </a:pPr>
            <a:r>
              <a:rPr lang="en-US" sz="4000">
                <a:solidFill>
                  <a:srgbClr val="000000"/>
                </a:solidFill>
                <a:latin typeface="Ubuntu"/>
                <a:ea typeface="Ubuntu"/>
                <a:cs typeface="Ubuntu"/>
                <a:sym typeface="Ubuntu"/>
              </a:rPr>
              <a:t>They may also recommend </a:t>
            </a:r>
            <a:r>
              <a:rPr lang="en-US" sz="4000" b="1">
                <a:solidFill>
                  <a:srgbClr val="000000"/>
                </a:solidFill>
                <a:latin typeface="Ubuntu Bold"/>
                <a:ea typeface="Ubuntu Bold"/>
                <a:cs typeface="Ubuntu Bold"/>
                <a:sym typeface="Ubuntu Bold"/>
              </a:rPr>
              <a:t>treatments.</a:t>
            </a:r>
          </a:p>
        </p:txBody>
      </p:sp>
      <p:sp>
        <p:nvSpPr>
          <p:cNvPr id="26" name="Freeform 26"/>
          <p:cNvSpPr/>
          <p:nvPr/>
        </p:nvSpPr>
        <p:spPr>
          <a:xfrm flipH="1">
            <a:off x="1999961" y="2885571"/>
            <a:ext cx="3532239" cy="6121938"/>
          </a:xfrm>
          <a:custGeom>
            <a:avLst/>
            <a:gdLst/>
            <a:ahLst/>
            <a:cxnLst/>
            <a:rect l="l" t="t" r="r" b="b"/>
            <a:pathLst>
              <a:path w="3532239" h="6121938">
                <a:moveTo>
                  <a:pt x="3532240" y="0"/>
                </a:moveTo>
                <a:lnTo>
                  <a:pt x="0" y="0"/>
                </a:lnTo>
                <a:lnTo>
                  <a:pt x="0" y="6121938"/>
                </a:lnTo>
                <a:lnTo>
                  <a:pt x="3532240" y="6121938"/>
                </a:lnTo>
                <a:lnTo>
                  <a:pt x="353224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6203215" cy="1223447"/>
            <a:chOff x="0" y="0"/>
            <a:chExt cx="1633769" cy="322225"/>
          </a:xfrm>
        </p:grpSpPr>
        <p:sp>
          <p:nvSpPr>
            <p:cNvPr id="22" name="Freeform 22"/>
            <p:cNvSpPr/>
            <p:nvPr/>
          </p:nvSpPr>
          <p:spPr>
            <a:xfrm>
              <a:off x="0" y="0"/>
              <a:ext cx="1633769" cy="322225"/>
            </a:xfrm>
            <a:custGeom>
              <a:avLst/>
              <a:gdLst/>
              <a:ahLst/>
              <a:cxnLst/>
              <a:rect l="l" t="t" r="r" b="b"/>
              <a:pathLst>
                <a:path w="1633769" h="322225">
                  <a:moveTo>
                    <a:pt x="1430569" y="0"/>
                  </a:moveTo>
                  <a:cubicBezTo>
                    <a:pt x="1542793" y="0"/>
                    <a:pt x="1633769" y="72132"/>
                    <a:pt x="1633769" y="161112"/>
                  </a:cubicBezTo>
                  <a:cubicBezTo>
                    <a:pt x="1633769" y="250092"/>
                    <a:pt x="1542793" y="322225"/>
                    <a:pt x="1430569"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1633769"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6551376" y="2909075"/>
            <a:ext cx="10483253" cy="5632449"/>
          </a:xfrm>
          <a:prstGeom prst="rect">
            <a:avLst/>
          </a:prstGeom>
        </p:spPr>
        <p:txBody>
          <a:bodyPr lIns="0" tIns="0" rIns="0" bIns="0" rtlCol="0" anchor="t">
            <a:spAutoFit/>
          </a:bodyPr>
          <a:lstStyle/>
          <a:p>
            <a:pPr algn="l">
              <a:lnSpc>
                <a:spcPts val="5600"/>
              </a:lnSpc>
            </a:pPr>
            <a:r>
              <a:rPr lang="en-US" sz="4000">
                <a:solidFill>
                  <a:srgbClr val="000000"/>
                </a:solidFill>
                <a:latin typeface="Ubuntu"/>
                <a:ea typeface="Ubuntu"/>
                <a:cs typeface="Ubuntu"/>
                <a:sym typeface="Ubuntu"/>
              </a:rPr>
              <a:t>Your provider might:</a:t>
            </a:r>
          </a:p>
          <a:p>
            <a:pPr algn="l">
              <a:lnSpc>
                <a:spcPts val="5600"/>
              </a:lnSpc>
            </a:pPr>
            <a:endParaRPr lang="en-US" sz="4000">
              <a:solidFill>
                <a:srgbClr val="000000"/>
              </a:solidFill>
              <a:latin typeface="Ubuntu"/>
              <a:ea typeface="Ubuntu"/>
              <a:cs typeface="Ubuntu"/>
              <a:sym typeface="Ubuntu"/>
            </a:endParaRPr>
          </a:p>
          <a:p>
            <a:pPr marL="863609" lvl="1" indent="-431805" algn="l">
              <a:lnSpc>
                <a:spcPts val="5600"/>
              </a:lnSpc>
              <a:buFont typeface="Arial"/>
              <a:buChar char="•"/>
            </a:pPr>
            <a:r>
              <a:rPr lang="en-US" sz="4000">
                <a:solidFill>
                  <a:srgbClr val="000000"/>
                </a:solidFill>
                <a:latin typeface="Ubuntu"/>
                <a:ea typeface="Ubuntu"/>
                <a:cs typeface="Ubuntu"/>
                <a:sym typeface="Ubuntu"/>
              </a:rPr>
              <a:t>Call, fax, or email a </a:t>
            </a:r>
            <a:r>
              <a:rPr lang="en-US" sz="4000" b="1">
                <a:solidFill>
                  <a:srgbClr val="000000"/>
                </a:solidFill>
                <a:latin typeface="Ubuntu Bold"/>
                <a:ea typeface="Ubuntu Bold"/>
                <a:cs typeface="Ubuntu Bold"/>
                <a:sym typeface="Ubuntu Bold"/>
              </a:rPr>
              <a:t>digital copy</a:t>
            </a:r>
            <a:r>
              <a:rPr lang="en-US" sz="4000">
                <a:solidFill>
                  <a:srgbClr val="000000"/>
                </a:solidFill>
                <a:latin typeface="Ubuntu"/>
                <a:ea typeface="Ubuntu"/>
                <a:cs typeface="Ubuntu"/>
                <a:sym typeface="Ubuntu"/>
              </a:rPr>
              <a:t> of your prescription to a pharmacy/chemist of your choice</a:t>
            </a:r>
          </a:p>
          <a:p>
            <a:pPr algn="l">
              <a:lnSpc>
                <a:spcPts val="5600"/>
              </a:lnSpc>
            </a:pPr>
            <a:endParaRPr lang="en-US" sz="4000">
              <a:solidFill>
                <a:srgbClr val="000000"/>
              </a:solidFill>
              <a:latin typeface="Ubuntu"/>
              <a:ea typeface="Ubuntu"/>
              <a:cs typeface="Ubuntu"/>
              <a:sym typeface="Ubuntu"/>
            </a:endParaRPr>
          </a:p>
          <a:p>
            <a:pPr marL="863609" lvl="1" indent="-431805" algn="l">
              <a:lnSpc>
                <a:spcPts val="5600"/>
              </a:lnSpc>
              <a:buFont typeface="Arial"/>
              <a:buChar char="•"/>
            </a:pPr>
            <a:r>
              <a:rPr lang="en-US" sz="4000">
                <a:solidFill>
                  <a:srgbClr val="000000"/>
                </a:solidFill>
                <a:latin typeface="Ubuntu"/>
                <a:ea typeface="Ubuntu"/>
                <a:cs typeface="Ubuntu"/>
                <a:sym typeface="Ubuntu"/>
              </a:rPr>
              <a:t>Write it on a piece of paper that you take to a local pharmacy/chemist</a:t>
            </a:r>
          </a:p>
        </p:txBody>
      </p:sp>
      <p:sp>
        <p:nvSpPr>
          <p:cNvPr id="25" name="TextBox 25"/>
          <p:cNvSpPr txBox="1"/>
          <p:nvPr/>
        </p:nvSpPr>
        <p:spPr>
          <a:xfrm>
            <a:off x="938966" y="791507"/>
            <a:ext cx="5262838"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Prescriptions</a:t>
            </a:r>
          </a:p>
        </p:txBody>
      </p:sp>
      <p:sp>
        <p:nvSpPr>
          <p:cNvPr id="26" name="Freeform 26"/>
          <p:cNvSpPr/>
          <p:nvPr/>
        </p:nvSpPr>
        <p:spPr>
          <a:xfrm>
            <a:off x="2012385" y="3950527"/>
            <a:ext cx="4189419" cy="3644794"/>
          </a:xfrm>
          <a:custGeom>
            <a:avLst/>
            <a:gdLst/>
            <a:ahLst/>
            <a:cxnLst/>
            <a:rect l="l" t="t" r="r" b="b"/>
            <a:pathLst>
              <a:path w="4189419" h="3644794">
                <a:moveTo>
                  <a:pt x="0" y="0"/>
                </a:moveTo>
                <a:lnTo>
                  <a:pt x="4189419" y="0"/>
                </a:lnTo>
                <a:lnTo>
                  <a:pt x="4189419" y="3644794"/>
                </a:lnTo>
                <a:lnTo>
                  <a:pt x="0" y="364479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9736537" cy="1223447"/>
            <a:chOff x="0" y="0"/>
            <a:chExt cx="2564356" cy="322225"/>
          </a:xfrm>
        </p:grpSpPr>
        <p:sp>
          <p:nvSpPr>
            <p:cNvPr id="22" name="Freeform 22"/>
            <p:cNvSpPr/>
            <p:nvPr/>
          </p:nvSpPr>
          <p:spPr>
            <a:xfrm>
              <a:off x="0" y="0"/>
              <a:ext cx="2564355" cy="322225"/>
            </a:xfrm>
            <a:custGeom>
              <a:avLst/>
              <a:gdLst/>
              <a:ahLst/>
              <a:cxnLst/>
              <a:rect l="l" t="t" r="r" b="b"/>
              <a:pathLst>
                <a:path w="2564355" h="322225">
                  <a:moveTo>
                    <a:pt x="2361155" y="0"/>
                  </a:moveTo>
                  <a:cubicBezTo>
                    <a:pt x="2473380" y="0"/>
                    <a:pt x="2564355" y="72132"/>
                    <a:pt x="2564355" y="161112"/>
                  </a:cubicBezTo>
                  <a:cubicBezTo>
                    <a:pt x="2564355" y="250092"/>
                    <a:pt x="2473380" y="322225"/>
                    <a:pt x="2361155"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2564356"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8959584"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Questions You Can Ask</a:t>
            </a:r>
          </a:p>
        </p:txBody>
      </p:sp>
      <p:grpSp>
        <p:nvGrpSpPr>
          <p:cNvPr id="25" name="Group 25"/>
          <p:cNvGrpSpPr/>
          <p:nvPr/>
        </p:nvGrpSpPr>
        <p:grpSpPr>
          <a:xfrm>
            <a:off x="2854061" y="2616896"/>
            <a:ext cx="13170262" cy="6574396"/>
            <a:chOff x="0" y="0"/>
            <a:chExt cx="17560349" cy="8765861"/>
          </a:xfrm>
        </p:grpSpPr>
        <p:sp>
          <p:nvSpPr>
            <p:cNvPr id="26" name="Freeform 26"/>
            <p:cNvSpPr/>
            <p:nvPr/>
          </p:nvSpPr>
          <p:spPr>
            <a:xfrm>
              <a:off x="3743877" y="0"/>
              <a:ext cx="3157210" cy="3157210"/>
            </a:xfrm>
            <a:custGeom>
              <a:avLst/>
              <a:gdLst/>
              <a:ahLst/>
              <a:cxnLst/>
              <a:rect l="l" t="t" r="r" b="b"/>
              <a:pathLst>
                <a:path w="3157210" h="3157210">
                  <a:moveTo>
                    <a:pt x="0" y="0"/>
                  </a:moveTo>
                  <a:lnTo>
                    <a:pt x="3157210" y="0"/>
                  </a:lnTo>
                  <a:lnTo>
                    <a:pt x="3157210" y="3157210"/>
                  </a:lnTo>
                  <a:lnTo>
                    <a:pt x="0" y="315721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7" name="Freeform 27"/>
            <p:cNvSpPr/>
            <p:nvPr/>
          </p:nvSpPr>
          <p:spPr>
            <a:xfrm>
              <a:off x="7284484" y="364522"/>
              <a:ext cx="10120016" cy="7994812"/>
            </a:xfrm>
            <a:custGeom>
              <a:avLst/>
              <a:gdLst/>
              <a:ahLst/>
              <a:cxnLst/>
              <a:rect l="l" t="t" r="r" b="b"/>
              <a:pathLst>
                <a:path w="10120016" h="7994812">
                  <a:moveTo>
                    <a:pt x="0" y="0"/>
                  </a:moveTo>
                  <a:lnTo>
                    <a:pt x="10120016" y="0"/>
                  </a:lnTo>
                  <a:lnTo>
                    <a:pt x="10120016" y="7994813"/>
                  </a:lnTo>
                  <a:lnTo>
                    <a:pt x="0" y="799481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28" name="TextBox 28"/>
            <p:cNvSpPr txBox="1"/>
            <p:nvPr/>
          </p:nvSpPr>
          <p:spPr>
            <a:xfrm>
              <a:off x="8844427" y="1144958"/>
              <a:ext cx="8715922" cy="781569"/>
            </a:xfrm>
            <a:prstGeom prst="rect">
              <a:avLst/>
            </a:prstGeom>
          </p:spPr>
          <p:txBody>
            <a:bodyPr lIns="0" tIns="0" rIns="0" bIns="0" rtlCol="0" anchor="t">
              <a:spAutoFit/>
            </a:bodyPr>
            <a:lstStyle/>
            <a:p>
              <a:pPr algn="l">
                <a:lnSpc>
                  <a:spcPts val="4896"/>
                </a:lnSpc>
              </a:pPr>
              <a:r>
                <a:rPr lang="en-US" sz="3497" b="1">
                  <a:solidFill>
                    <a:srgbClr val="000000"/>
                  </a:solidFill>
                  <a:latin typeface="Ubuntu Bold"/>
                  <a:ea typeface="Ubuntu Bold"/>
                  <a:cs typeface="Ubuntu Bold"/>
                  <a:sym typeface="Ubuntu Bold"/>
                </a:rPr>
                <a:t>What is my main problem?</a:t>
              </a:r>
            </a:p>
          </p:txBody>
        </p:sp>
        <p:sp>
          <p:nvSpPr>
            <p:cNvPr id="29" name="Freeform 29"/>
            <p:cNvSpPr/>
            <p:nvPr/>
          </p:nvSpPr>
          <p:spPr>
            <a:xfrm>
              <a:off x="790314" y="5442058"/>
              <a:ext cx="1987722" cy="2875548"/>
            </a:xfrm>
            <a:custGeom>
              <a:avLst/>
              <a:gdLst/>
              <a:ahLst/>
              <a:cxnLst/>
              <a:rect l="l" t="t" r="r" b="b"/>
              <a:pathLst>
                <a:path w="1987722" h="2875548">
                  <a:moveTo>
                    <a:pt x="0" y="0"/>
                  </a:moveTo>
                  <a:lnTo>
                    <a:pt x="1987723" y="0"/>
                  </a:lnTo>
                  <a:lnTo>
                    <a:pt x="1987723" y="2875547"/>
                  </a:lnTo>
                  <a:lnTo>
                    <a:pt x="0" y="2875547"/>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30" name="Freeform 30"/>
            <p:cNvSpPr/>
            <p:nvPr/>
          </p:nvSpPr>
          <p:spPr>
            <a:xfrm>
              <a:off x="3743877" y="2798791"/>
              <a:ext cx="3157210" cy="3157210"/>
            </a:xfrm>
            <a:custGeom>
              <a:avLst/>
              <a:gdLst/>
              <a:ahLst/>
              <a:cxnLst/>
              <a:rect l="l" t="t" r="r" b="b"/>
              <a:pathLst>
                <a:path w="3157210" h="3157210">
                  <a:moveTo>
                    <a:pt x="0" y="0"/>
                  </a:moveTo>
                  <a:lnTo>
                    <a:pt x="3157210" y="0"/>
                  </a:lnTo>
                  <a:lnTo>
                    <a:pt x="3157210" y="3157210"/>
                  </a:lnTo>
                  <a:lnTo>
                    <a:pt x="0" y="315721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31" name="Freeform 31"/>
            <p:cNvSpPr/>
            <p:nvPr/>
          </p:nvSpPr>
          <p:spPr>
            <a:xfrm>
              <a:off x="3743877" y="5608651"/>
              <a:ext cx="3157210" cy="3157210"/>
            </a:xfrm>
            <a:custGeom>
              <a:avLst/>
              <a:gdLst/>
              <a:ahLst/>
              <a:cxnLst/>
              <a:rect l="l" t="t" r="r" b="b"/>
              <a:pathLst>
                <a:path w="3157210" h="3157210">
                  <a:moveTo>
                    <a:pt x="0" y="0"/>
                  </a:moveTo>
                  <a:lnTo>
                    <a:pt x="3157210" y="0"/>
                  </a:lnTo>
                  <a:lnTo>
                    <a:pt x="3157210" y="3157210"/>
                  </a:lnTo>
                  <a:lnTo>
                    <a:pt x="0" y="315721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32" name="TextBox 32"/>
            <p:cNvSpPr txBox="1"/>
            <p:nvPr/>
          </p:nvSpPr>
          <p:spPr>
            <a:xfrm>
              <a:off x="0" y="401026"/>
              <a:ext cx="4031238" cy="4768761"/>
            </a:xfrm>
            <a:prstGeom prst="rect">
              <a:avLst/>
            </a:prstGeom>
          </p:spPr>
          <p:txBody>
            <a:bodyPr lIns="0" tIns="0" rIns="0" bIns="0" rtlCol="0" anchor="t">
              <a:spAutoFit/>
            </a:bodyPr>
            <a:lstStyle/>
            <a:p>
              <a:pPr algn="ctr">
                <a:lnSpc>
                  <a:spcPts val="5712"/>
                </a:lnSpc>
              </a:pPr>
              <a:r>
                <a:rPr lang="en-US" sz="4080" b="1">
                  <a:solidFill>
                    <a:srgbClr val="000000"/>
                  </a:solidFill>
                  <a:latin typeface="Ubuntu Bold"/>
                  <a:ea typeface="Ubuntu Bold"/>
                  <a:cs typeface="Ubuntu Bold"/>
                  <a:sym typeface="Ubuntu Bold"/>
                </a:rPr>
                <a:t>The 3 Most </a:t>
              </a:r>
            </a:p>
            <a:p>
              <a:pPr algn="ctr">
                <a:lnSpc>
                  <a:spcPts val="5712"/>
                </a:lnSpc>
              </a:pPr>
              <a:r>
                <a:rPr lang="en-US" sz="4080" b="1">
                  <a:solidFill>
                    <a:srgbClr val="000000"/>
                  </a:solidFill>
                  <a:latin typeface="Ubuntu Bold"/>
                  <a:ea typeface="Ubuntu Bold"/>
                  <a:cs typeface="Ubuntu Bold"/>
                  <a:sym typeface="Ubuntu Bold"/>
                </a:rPr>
                <a:t>Important </a:t>
              </a:r>
            </a:p>
            <a:p>
              <a:pPr algn="ctr">
                <a:lnSpc>
                  <a:spcPts val="5712"/>
                </a:lnSpc>
              </a:pPr>
              <a:r>
                <a:rPr lang="en-US" sz="4080" b="1">
                  <a:solidFill>
                    <a:srgbClr val="000000"/>
                  </a:solidFill>
                  <a:latin typeface="Ubuntu Bold"/>
                  <a:ea typeface="Ubuntu Bold"/>
                  <a:cs typeface="Ubuntu Bold"/>
                  <a:sym typeface="Ubuntu Bold"/>
                </a:rPr>
                <a:t>Questions </a:t>
              </a:r>
            </a:p>
            <a:p>
              <a:pPr algn="ctr">
                <a:lnSpc>
                  <a:spcPts val="5712"/>
                </a:lnSpc>
              </a:pPr>
              <a:r>
                <a:rPr lang="en-US" sz="4080" b="1">
                  <a:solidFill>
                    <a:srgbClr val="000000"/>
                  </a:solidFill>
                  <a:latin typeface="Ubuntu Bold"/>
                  <a:ea typeface="Ubuntu Bold"/>
                  <a:cs typeface="Ubuntu Bold"/>
                  <a:sym typeface="Ubuntu Bold"/>
                </a:rPr>
                <a:t>to Ask Your </a:t>
              </a:r>
            </a:p>
            <a:p>
              <a:pPr algn="ctr">
                <a:lnSpc>
                  <a:spcPts val="5712"/>
                </a:lnSpc>
              </a:pPr>
              <a:r>
                <a:rPr lang="en-US" sz="4080" b="1">
                  <a:solidFill>
                    <a:srgbClr val="000000"/>
                  </a:solidFill>
                  <a:latin typeface="Ubuntu Bold"/>
                  <a:ea typeface="Ubuntu Bold"/>
                  <a:cs typeface="Ubuntu Bold"/>
                  <a:sym typeface="Ubuntu Bold"/>
                </a:rPr>
                <a:t>Provider</a:t>
              </a:r>
            </a:p>
          </p:txBody>
        </p:sp>
        <p:sp>
          <p:nvSpPr>
            <p:cNvPr id="33" name="TextBox 33"/>
            <p:cNvSpPr txBox="1"/>
            <p:nvPr/>
          </p:nvSpPr>
          <p:spPr>
            <a:xfrm>
              <a:off x="8844427" y="3928282"/>
              <a:ext cx="8715922" cy="781569"/>
            </a:xfrm>
            <a:prstGeom prst="rect">
              <a:avLst/>
            </a:prstGeom>
          </p:spPr>
          <p:txBody>
            <a:bodyPr lIns="0" tIns="0" rIns="0" bIns="0" rtlCol="0" anchor="t">
              <a:spAutoFit/>
            </a:bodyPr>
            <a:lstStyle/>
            <a:p>
              <a:pPr algn="l">
                <a:lnSpc>
                  <a:spcPts val="4896"/>
                </a:lnSpc>
              </a:pPr>
              <a:r>
                <a:rPr lang="en-US" sz="3497" b="1">
                  <a:solidFill>
                    <a:srgbClr val="000000"/>
                  </a:solidFill>
                  <a:latin typeface="Ubuntu Bold"/>
                  <a:ea typeface="Ubuntu Bold"/>
                  <a:cs typeface="Ubuntu Bold"/>
                  <a:sym typeface="Ubuntu Bold"/>
                </a:rPr>
                <a:t>What do I need to do?</a:t>
              </a:r>
            </a:p>
          </p:txBody>
        </p:sp>
        <p:sp>
          <p:nvSpPr>
            <p:cNvPr id="34" name="TextBox 34"/>
            <p:cNvSpPr txBox="1"/>
            <p:nvPr/>
          </p:nvSpPr>
          <p:spPr>
            <a:xfrm>
              <a:off x="8844427" y="6346465"/>
              <a:ext cx="7994889" cy="1595856"/>
            </a:xfrm>
            <a:prstGeom prst="rect">
              <a:avLst/>
            </a:prstGeom>
          </p:spPr>
          <p:txBody>
            <a:bodyPr lIns="0" tIns="0" rIns="0" bIns="0" rtlCol="0" anchor="t">
              <a:spAutoFit/>
            </a:bodyPr>
            <a:lstStyle/>
            <a:p>
              <a:pPr algn="l">
                <a:lnSpc>
                  <a:spcPts val="4896"/>
                </a:lnSpc>
              </a:pPr>
              <a:r>
                <a:rPr lang="en-US" sz="3497" b="1">
                  <a:solidFill>
                    <a:srgbClr val="000000"/>
                  </a:solidFill>
                  <a:latin typeface="Ubuntu Bold"/>
                  <a:ea typeface="Ubuntu Bold"/>
                  <a:cs typeface="Ubuntu Bold"/>
                  <a:sym typeface="Ubuntu Bold"/>
                </a:rPr>
                <a:t>Why is it important for me </a:t>
              </a:r>
            </a:p>
            <a:p>
              <a:pPr algn="l">
                <a:lnSpc>
                  <a:spcPts val="4896"/>
                </a:lnSpc>
              </a:pPr>
              <a:r>
                <a:rPr lang="en-US" sz="3497" b="1">
                  <a:solidFill>
                    <a:srgbClr val="000000"/>
                  </a:solidFill>
                  <a:latin typeface="Ubuntu Bold"/>
                  <a:ea typeface="Ubuntu Bold"/>
                  <a:cs typeface="Ubuntu Bold"/>
                  <a:sym typeface="Ubuntu Bold"/>
                </a:rPr>
                <a:t>to do this?</a:t>
              </a: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7369020" cy="1223447"/>
            <a:chOff x="0" y="0"/>
            <a:chExt cx="1940812" cy="322225"/>
          </a:xfrm>
        </p:grpSpPr>
        <p:sp>
          <p:nvSpPr>
            <p:cNvPr id="22" name="Freeform 22"/>
            <p:cNvSpPr/>
            <p:nvPr/>
          </p:nvSpPr>
          <p:spPr>
            <a:xfrm>
              <a:off x="0" y="0"/>
              <a:ext cx="1940812" cy="322225"/>
            </a:xfrm>
            <a:custGeom>
              <a:avLst/>
              <a:gdLst/>
              <a:ahLst/>
              <a:cxnLst/>
              <a:rect l="l" t="t" r="r" b="b"/>
              <a:pathLst>
                <a:path w="1940812" h="322225">
                  <a:moveTo>
                    <a:pt x="1737612" y="0"/>
                  </a:moveTo>
                  <a:cubicBezTo>
                    <a:pt x="1849836" y="0"/>
                    <a:pt x="1940812" y="72132"/>
                    <a:pt x="1940812" y="161112"/>
                  </a:cubicBezTo>
                  <a:cubicBezTo>
                    <a:pt x="1940812" y="250092"/>
                    <a:pt x="1849836" y="322225"/>
                    <a:pt x="1737612"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1940812" cy="350800"/>
            </a:xfrm>
            <a:prstGeom prst="rect">
              <a:avLst/>
            </a:prstGeom>
          </p:spPr>
          <p:txBody>
            <a:bodyPr lIns="50800" tIns="50800" rIns="50800" bIns="50800" rtlCol="0" anchor="ctr"/>
            <a:lstStyle/>
            <a:p>
              <a:pPr algn="ctr">
                <a:lnSpc>
                  <a:spcPts val="1960"/>
                </a:lnSpc>
              </a:pPr>
              <a:endParaRPr/>
            </a:p>
          </p:txBody>
        </p:sp>
      </p:grpSp>
      <p:sp>
        <p:nvSpPr>
          <p:cNvPr id="24" name="Freeform 24"/>
          <p:cNvSpPr/>
          <p:nvPr/>
        </p:nvSpPr>
        <p:spPr>
          <a:xfrm>
            <a:off x="2235720" y="3582492"/>
            <a:ext cx="5617474" cy="4114800"/>
          </a:xfrm>
          <a:custGeom>
            <a:avLst/>
            <a:gdLst/>
            <a:ahLst/>
            <a:cxnLst/>
            <a:rect l="l" t="t" r="r" b="b"/>
            <a:pathLst>
              <a:path w="5617474" h="4114800">
                <a:moveTo>
                  <a:pt x="0" y="0"/>
                </a:moveTo>
                <a:lnTo>
                  <a:pt x="5617474" y="0"/>
                </a:lnTo>
                <a:lnTo>
                  <a:pt x="5617474"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5" name="TextBox 25"/>
          <p:cNvSpPr txBox="1"/>
          <p:nvPr/>
        </p:nvSpPr>
        <p:spPr>
          <a:xfrm>
            <a:off x="938966" y="791507"/>
            <a:ext cx="6755857"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Other Questions</a:t>
            </a:r>
          </a:p>
        </p:txBody>
      </p:sp>
      <p:sp>
        <p:nvSpPr>
          <p:cNvPr id="26" name="TextBox 26"/>
          <p:cNvSpPr txBox="1"/>
          <p:nvPr/>
        </p:nvSpPr>
        <p:spPr>
          <a:xfrm>
            <a:off x="8886336" y="4038423"/>
            <a:ext cx="7739033" cy="310768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You can ask other questions, too, depending on what your provider has recommended for treatment.</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5507152" cy="1223447"/>
            <a:chOff x="0" y="0"/>
            <a:chExt cx="1450443" cy="322225"/>
          </a:xfrm>
        </p:grpSpPr>
        <p:sp>
          <p:nvSpPr>
            <p:cNvPr id="22" name="Freeform 22"/>
            <p:cNvSpPr/>
            <p:nvPr/>
          </p:nvSpPr>
          <p:spPr>
            <a:xfrm>
              <a:off x="0" y="0"/>
              <a:ext cx="1450443" cy="322225"/>
            </a:xfrm>
            <a:custGeom>
              <a:avLst/>
              <a:gdLst/>
              <a:ahLst/>
              <a:cxnLst/>
              <a:rect l="l" t="t" r="r" b="b"/>
              <a:pathLst>
                <a:path w="1450443" h="322225">
                  <a:moveTo>
                    <a:pt x="1247243" y="0"/>
                  </a:moveTo>
                  <a:cubicBezTo>
                    <a:pt x="1359468" y="0"/>
                    <a:pt x="1450443" y="72132"/>
                    <a:pt x="1450443" y="161112"/>
                  </a:cubicBezTo>
                  <a:cubicBezTo>
                    <a:pt x="1450443" y="250092"/>
                    <a:pt x="1359468" y="322225"/>
                    <a:pt x="1247243"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1450443"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4462790"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Take Notes</a:t>
            </a:r>
          </a:p>
        </p:txBody>
      </p:sp>
      <p:sp>
        <p:nvSpPr>
          <p:cNvPr id="25" name="TextBox 25"/>
          <p:cNvSpPr txBox="1"/>
          <p:nvPr/>
        </p:nvSpPr>
        <p:spPr>
          <a:xfrm>
            <a:off x="7531339" y="5139555"/>
            <a:ext cx="7739033" cy="76453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Remember to take notes!</a:t>
            </a:r>
          </a:p>
        </p:txBody>
      </p:sp>
      <p:sp>
        <p:nvSpPr>
          <p:cNvPr id="26" name="Freeform 26"/>
          <p:cNvSpPr/>
          <p:nvPr/>
        </p:nvSpPr>
        <p:spPr>
          <a:xfrm>
            <a:off x="3385425" y="3255107"/>
            <a:ext cx="3158917" cy="5297973"/>
          </a:xfrm>
          <a:custGeom>
            <a:avLst/>
            <a:gdLst/>
            <a:ahLst/>
            <a:cxnLst/>
            <a:rect l="l" t="t" r="r" b="b"/>
            <a:pathLst>
              <a:path w="3158917" h="5297973">
                <a:moveTo>
                  <a:pt x="0" y="0"/>
                </a:moveTo>
                <a:lnTo>
                  <a:pt x="3158916" y="0"/>
                </a:lnTo>
                <a:lnTo>
                  <a:pt x="3158916" y="5297973"/>
                </a:lnTo>
                <a:lnTo>
                  <a:pt x="0" y="529797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7562026" cy="1223447"/>
            <a:chOff x="0" y="0"/>
            <a:chExt cx="1991645" cy="322225"/>
          </a:xfrm>
        </p:grpSpPr>
        <p:sp>
          <p:nvSpPr>
            <p:cNvPr id="22" name="Freeform 22"/>
            <p:cNvSpPr/>
            <p:nvPr/>
          </p:nvSpPr>
          <p:spPr>
            <a:xfrm>
              <a:off x="0" y="0"/>
              <a:ext cx="1991645" cy="322225"/>
            </a:xfrm>
            <a:custGeom>
              <a:avLst/>
              <a:gdLst/>
              <a:ahLst/>
              <a:cxnLst/>
              <a:rect l="l" t="t" r="r" b="b"/>
              <a:pathLst>
                <a:path w="1991645" h="322225">
                  <a:moveTo>
                    <a:pt x="1788445" y="0"/>
                  </a:moveTo>
                  <a:cubicBezTo>
                    <a:pt x="1900669" y="0"/>
                    <a:pt x="1991645" y="72132"/>
                    <a:pt x="1991645" y="161112"/>
                  </a:cubicBezTo>
                  <a:cubicBezTo>
                    <a:pt x="1991645" y="250092"/>
                    <a:pt x="1900669" y="322225"/>
                    <a:pt x="1788445"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1991645"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6807777"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Express Yourself!</a:t>
            </a:r>
          </a:p>
        </p:txBody>
      </p:sp>
      <p:sp>
        <p:nvSpPr>
          <p:cNvPr id="25" name="Freeform 25"/>
          <p:cNvSpPr/>
          <p:nvPr/>
        </p:nvSpPr>
        <p:spPr>
          <a:xfrm flipH="1">
            <a:off x="1622975" y="4169524"/>
            <a:ext cx="2940095" cy="3469139"/>
          </a:xfrm>
          <a:custGeom>
            <a:avLst/>
            <a:gdLst/>
            <a:ahLst/>
            <a:cxnLst/>
            <a:rect l="l" t="t" r="r" b="b"/>
            <a:pathLst>
              <a:path w="2940095" h="3469139">
                <a:moveTo>
                  <a:pt x="2940095" y="0"/>
                </a:moveTo>
                <a:lnTo>
                  <a:pt x="0" y="0"/>
                </a:lnTo>
                <a:lnTo>
                  <a:pt x="0" y="3469139"/>
                </a:lnTo>
                <a:lnTo>
                  <a:pt x="2940095" y="3469139"/>
                </a:lnTo>
                <a:lnTo>
                  <a:pt x="2940095"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6" name="TextBox 26"/>
          <p:cNvSpPr txBox="1"/>
          <p:nvPr/>
        </p:nvSpPr>
        <p:spPr>
          <a:xfrm>
            <a:off x="5720787" y="3066081"/>
            <a:ext cx="11715304" cy="6330694"/>
          </a:xfrm>
          <a:prstGeom prst="rect">
            <a:avLst/>
          </a:prstGeom>
        </p:spPr>
        <p:txBody>
          <a:bodyPr lIns="0" tIns="0" rIns="0" bIns="0" rtlCol="0" anchor="t">
            <a:spAutoFit/>
          </a:bodyPr>
          <a:lstStyle/>
          <a:p>
            <a:pPr marL="777243" lvl="1" indent="-388622" algn="l">
              <a:lnSpc>
                <a:spcPts val="7272"/>
              </a:lnSpc>
              <a:buFont typeface="Arial"/>
              <a:buChar char="•"/>
            </a:pPr>
            <a:r>
              <a:rPr lang="en-US" sz="3600" b="1">
                <a:solidFill>
                  <a:srgbClr val="000000"/>
                </a:solidFill>
                <a:latin typeface="Ubuntu Bold"/>
                <a:ea typeface="Ubuntu Bold"/>
                <a:cs typeface="Ubuntu Bold"/>
                <a:sym typeface="Ubuntu Bold"/>
              </a:rPr>
              <a:t>Slow down</a:t>
            </a:r>
          </a:p>
          <a:p>
            <a:pPr marL="777243" lvl="1" indent="-388622" algn="l">
              <a:lnSpc>
                <a:spcPts val="7272"/>
              </a:lnSpc>
              <a:buFont typeface="Arial"/>
              <a:buChar char="•"/>
            </a:pPr>
            <a:r>
              <a:rPr lang="en-US" sz="3600" b="1">
                <a:solidFill>
                  <a:srgbClr val="000000"/>
                </a:solidFill>
                <a:latin typeface="Ubuntu Bold"/>
                <a:ea typeface="Ubuntu Bold"/>
                <a:cs typeface="Ubuntu Bold"/>
                <a:sym typeface="Ubuntu Bold"/>
              </a:rPr>
              <a:t>Wait</a:t>
            </a:r>
            <a:r>
              <a:rPr lang="en-US" sz="3600">
                <a:solidFill>
                  <a:srgbClr val="000000"/>
                </a:solidFill>
                <a:latin typeface="Ubuntu"/>
                <a:ea typeface="Ubuntu"/>
                <a:cs typeface="Ubuntu"/>
                <a:sym typeface="Ubuntu"/>
              </a:rPr>
              <a:t> for you to answer their questions</a:t>
            </a:r>
          </a:p>
          <a:p>
            <a:pPr marL="777243" lvl="1" indent="-388622" algn="l">
              <a:lnSpc>
                <a:spcPts val="7272"/>
              </a:lnSpc>
              <a:buFont typeface="Arial"/>
              <a:buChar char="•"/>
            </a:pPr>
            <a:r>
              <a:rPr lang="en-US" sz="3600">
                <a:solidFill>
                  <a:srgbClr val="000000"/>
                </a:solidFill>
                <a:latin typeface="Ubuntu"/>
                <a:ea typeface="Ubuntu"/>
                <a:cs typeface="Ubuntu"/>
                <a:sym typeface="Ubuntu"/>
              </a:rPr>
              <a:t>Use </a:t>
            </a:r>
            <a:r>
              <a:rPr lang="en-US" sz="3600" b="1">
                <a:solidFill>
                  <a:srgbClr val="000000"/>
                </a:solidFill>
                <a:latin typeface="Ubuntu Bold"/>
                <a:ea typeface="Ubuntu Bold"/>
                <a:cs typeface="Ubuntu Bold"/>
                <a:sym typeface="Ubuntu Bold"/>
              </a:rPr>
              <a:t>different words</a:t>
            </a:r>
            <a:r>
              <a:rPr lang="en-US" sz="3600">
                <a:solidFill>
                  <a:srgbClr val="000000"/>
                </a:solidFill>
                <a:latin typeface="Ubuntu"/>
                <a:ea typeface="Ubuntu"/>
                <a:cs typeface="Ubuntu"/>
                <a:sym typeface="Ubuntu"/>
              </a:rPr>
              <a:t> that are easier to understand </a:t>
            </a:r>
          </a:p>
          <a:p>
            <a:pPr marL="777243" lvl="1" indent="-388622" algn="l">
              <a:lnSpc>
                <a:spcPts val="7272"/>
              </a:lnSpc>
              <a:buFont typeface="Arial"/>
              <a:buChar char="•"/>
            </a:pPr>
            <a:r>
              <a:rPr lang="en-US" sz="3600" b="1">
                <a:solidFill>
                  <a:srgbClr val="000000"/>
                </a:solidFill>
                <a:latin typeface="Ubuntu Bold"/>
                <a:ea typeface="Ubuntu Bold"/>
                <a:cs typeface="Ubuntu Bold"/>
                <a:sym typeface="Ubuntu Bold"/>
              </a:rPr>
              <a:t>Talk directly to you</a:t>
            </a:r>
            <a:r>
              <a:rPr lang="en-US" sz="3600">
                <a:solidFill>
                  <a:srgbClr val="000000"/>
                </a:solidFill>
                <a:latin typeface="Ubuntu"/>
                <a:ea typeface="Ubuntu"/>
                <a:cs typeface="Ubuntu"/>
                <a:sym typeface="Ubuntu"/>
              </a:rPr>
              <a:t>, and not to your support person</a:t>
            </a:r>
          </a:p>
          <a:p>
            <a:pPr marL="777243" lvl="1" indent="-388622" algn="l">
              <a:lnSpc>
                <a:spcPts val="7272"/>
              </a:lnSpc>
              <a:buFont typeface="Arial"/>
              <a:buChar char="•"/>
            </a:pPr>
            <a:r>
              <a:rPr lang="en-US" sz="3600" b="1">
                <a:solidFill>
                  <a:srgbClr val="000000"/>
                </a:solidFill>
                <a:latin typeface="Ubuntu Bold"/>
                <a:ea typeface="Ubuntu Bold"/>
                <a:cs typeface="Ubuntu Bold"/>
                <a:sym typeface="Ubuntu Bold"/>
              </a:rPr>
              <a:t>Write down</a:t>
            </a:r>
            <a:r>
              <a:rPr lang="en-US" sz="3600">
                <a:solidFill>
                  <a:srgbClr val="000000"/>
                </a:solidFill>
                <a:latin typeface="Ubuntu"/>
                <a:ea typeface="Ubuntu"/>
                <a:cs typeface="Ubuntu"/>
                <a:sym typeface="Ubuntu"/>
              </a:rPr>
              <a:t> what you need to do</a:t>
            </a:r>
          </a:p>
          <a:p>
            <a:pPr marL="777243" lvl="1" indent="-388622" algn="l">
              <a:lnSpc>
                <a:spcPts val="7272"/>
              </a:lnSpc>
              <a:buFont typeface="Arial"/>
              <a:buChar char="•"/>
            </a:pPr>
            <a:r>
              <a:rPr lang="en-US" sz="3600">
                <a:solidFill>
                  <a:srgbClr val="000000"/>
                </a:solidFill>
                <a:latin typeface="Ubuntu"/>
                <a:ea typeface="Ubuntu"/>
                <a:cs typeface="Ubuntu"/>
                <a:sym typeface="Ubuntu"/>
              </a:rPr>
              <a:t>Give you a 5-minute </a:t>
            </a:r>
            <a:r>
              <a:rPr lang="en-US" sz="3600" b="1">
                <a:solidFill>
                  <a:srgbClr val="000000"/>
                </a:solidFill>
                <a:latin typeface="Ubuntu Bold"/>
                <a:ea typeface="Ubuntu Bold"/>
                <a:cs typeface="Ubuntu Bold"/>
                <a:sym typeface="Ubuntu Bold"/>
              </a:rPr>
              <a:t>break</a:t>
            </a:r>
          </a:p>
          <a:p>
            <a:pPr marL="777243" lvl="1" indent="-388622" algn="l">
              <a:lnSpc>
                <a:spcPts val="7272"/>
              </a:lnSpc>
              <a:buFont typeface="Arial"/>
              <a:buChar char="•"/>
            </a:pPr>
            <a:r>
              <a:rPr lang="en-US" sz="3600">
                <a:solidFill>
                  <a:srgbClr val="000000"/>
                </a:solidFill>
                <a:latin typeface="Ubuntu"/>
                <a:ea typeface="Ubuntu"/>
                <a:cs typeface="Ubuntu"/>
                <a:sym typeface="Ubuntu"/>
              </a:rPr>
              <a:t>And more</a:t>
            </a:r>
          </a:p>
        </p:txBody>
      </p:sp>
      <p:sp>
        <p:nvSpPr>
          <p:cNvPr id="27" name="TextBox 27"/>
          <p:cNvSpPr txBox="1"/>
          <p:nvPr/>
        </p:nvSpPr>
        <p:spPr>
          <a:xfrm>
            <a:off x="5393555" y="2272967"/>
            <a:ext cx="5649049" cy="764540"/>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Tell your provider to:</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9602527" cy="1223447"/>
            <a:chOff x="0" y="0"/>
            <a:chExt cx="2529061" cy="322225"/>
          </a:xfrm>
        </p:grpSpPr>
        <p:sp>
          <p:nvSpPr>
            <p:cNvPr id="22" name="Freeform 22"/>
            <p:cNvSpPr/>
            <p:nvPr/>
          </p:nvSpPr>
          <p:spPr>
            <a:xfrm>
              <a:off x="0" y="0"/>
              <a:ext cx="2529061" cy="322225"/>
            </a:xfrm>
            <a:custGeom>
              <a:avLst/>
              <a:gdLst/>
              <a:ahLst/>
              <a:cxnLst/>
              <a:rect l="l" t="t" r="r" b="b"/>
              <a:pathLst>
                <a:path w="2529061" h="322225">
                  <a:moveTo>
                    <a:pt x="2325861" y="0"/>
                  </a:moveTo>
                  <a:cubicBezTo>
                    <a:pt x="2438085" y="0"/>
                    <a:pt x="2529061" y="72132"/>
                    <a:pt x="2529061" y="161112"/>
                  </a:cubicBezTo>
                  <a:cubicBezTo>
                    <a:pt x="2529061" y="250092"/>
                    <a:pt x="2438085" y="322225"/>
                    <a:pt x="2325861"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2529061"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8700998"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Practice Conversation</a:t>
            </a:r>
          </a:p>
        </p:txBody>
      </p:sp>
      <p:sp>
        <p:nvSpPr>
          <p:cNvPr id="25" name="Freeform 25"/>
          <p:cNvSpPr/>
          <p:nvPr/>
        </p:nvSpPr>
        <p:spPr>
          <a:xfrm>
            <a:off x="9009869" y="3057761"/>
            <a:ext cx="4668137" cy="3874553"/>
          </a:xfrm>
          <a:custGeom>
            <a:avLst/>
            <a:gdLst/>
            <a:ahLst/>
            <a:cxnLst/>
            <a:rect l="l" t="t" r="r" b="b"/>
            <a:pathLst>
              <a:path w="4668137" h="3874553">
                <a:moveTo>
                  <a:pt x="0" y="0"/>
                </a:moveTo>
                <a:lnTo>
                  <a:pt x="4668137" y="0"/>
                </a:lnTo>
                <a:lnTo>
                  <a:pt x="4668137" y="3874553"/>
                </a:lnTo>
                <a:lnTo>
                  <a:pt x="0" y="387455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6" name="TextBox 26"/>
          <p:cNvSpPr txBox="1"/>
          <p:nvPr/>
        </p:nvSpPr>
        <p:spPr>
          <a:xfrm>
            <a:off x="3215634" y="7865764"/>
            <a:ext cx="11856733" cy="764539"/>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Lakshmi expresses herself to her doctor</a:t>
            </a:r>
          </a:p>
        </p:txBody>
      </p:sp>
      <p:sp>
        <p:nvSpPr>
          <p:cNvPr id="27" name="Freeform 27"/>
          <p:cNvSpPr/>
          <p:nvPr/>
        </p:nvSpPr>
        <p:spPr>
          <a:xfrm>
            <a:off x="5083492" y="3285066"/>
            <a:ext cx="2945004" cy="3532239"/>
          </a:xfrm>
          <a:custGeom>
            <a:avLst/>
            <a:gdLst/>
            <a:ahLst/>
            <a:cxnLst/>
            <a:rect l="l" t="t" r="r" b="b"/>
            <a:pathLst>
              <a:path w="2945004" h="3532239">
                <a:moveTo>
                  <a:pt x="0" y="0"/>
                </a:moveTo>
                <a:lnTo>
                  <a:pt x="2945004" y="0"/>
                </a:lnTo>
                <a:lnTo>
                  <a:pt x="2945004" y="3532239"/>
                </a:lnTo>
                <a:lnTo>
                  <a:pt x="0" y="353223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3780519" cy="1223447"/>
            <a:chOff x="0" y="0"/>
            <a:chExt cx="995692" cy="322225"/>
          </a:xfrm>
        </p:grpSpPr>
        <p:sp>
          <p:nvSpPr>
            <p:cNvPr id="22" name="Freeform 22"/>
            <p:cNvSpPr/>
            <p:nvPr/>
          </p:nvSpPr>
          <p:spPr>
            <a:xfrm>
              <a:off x="0" y="0"/>
              <a:ext cx="995692" cy="322225"/>
            </a:xfrm>
            <a:custGeom>
              <a:avLst/>
              <a:gdLst/>
              <a:ahLst/>
              <a:cxnLst/>
              <a:rect l="l" t="t" r="r" b="b"/>
              <a:pathLst>
                <a:path w="995692" h="322225">
                  <a:moveTo>
                    <a:pt x="792492" y="0"/>
                  </a:moveTo>
                  <a:cubicBezTo>
                    <a:pt x="904717" y="0"/>
                    <a:pt x="995692" y="72132"/>
                    <a:pt x="995692" y="161112"/>
                  </a:cubicBezTo>
                  <a:cubicBezTo>
                    <a:pt x="995692" y="250092"/>
                    <a:pt x="904717" y="322225"/>
                    <a:pt x="792492"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995692"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3018456"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Review</a:t>
            </a:r>
          </a:p>
        </p:txBody>
      </p:sp>
      <p:sp>
        <p:nvSpPr>
          <p:cNvPr id="25" name="TextBox 25"/>
          <p:cNvSpPr txBox="1"/>
          <p:nvPr/>
        </p:nvSpPr>
        <p:spPr>
          <a:xfrm>
            <a:off x="8886336" y="3324929"/>
            <a:ext cx="7739033" cy="4669789"/>
          </a:xfrm>
          <a:prstGeom prst="rect">
            <a:avLst/>
          </a:prstGeom>
        </p:spPr>
        <p:txBody>
          <a:bodyPr lIns="0" tIns="0" rIns="0" bIns="0" rtlCol="0" anchor="t">
            <a:spAutoFit/>
          </a:bodyPr>
          <a:lstStyle/>
          <a:p>
            <a:pPr marL="949967" lvl="1" indent="-474984" algn="l">
              <a:lnSpc>
                <a:spcPts val="6160"/>
              </a:lnSpc>
              <a:buFont typeface="Arial"/>
              <a:buChar char="•"/>
            </a:pPr>
            <a:r>
              <a:rPr lang="en-US" sz="4400">
                <a:solidFill>
                  <a:srgbClr val="000000"/>
                </a:solidFill>
                <a:latin typeface="Ubuntu"/>
                <a:ea typeface="Ubuntu"/>
                <a:cs typeface="Ubuntu"/>
                <a:sym typeface="Ubuntu"/>
              </a:rPr>
              <a:t>Listen to next steps</a:t>
            </a:r>
          </a:p>
          <a:p>
            <a:pPr algn="l">
              <a:lnSpc>
                <a:spcPts val="6160"/>
              </a:lnSpc>
            </a:pPr>
            <a:endParaRPr lang="en-US" sz="4400">
              <a:solidFill>
                <a:srgbClr val="000000"/>
              </a:solidFill>
              <a:latin typeface="Ubuntu"/>
              <a:ea typeface="Ubuntu"/>
              <a:cs typeface="Ubuntu"/>
              <a:sym typeface="Ubuntu"/>
            </a:endParaRPr>
          </a:p>
          <a:p>
            <a:pPr marL="949967" lvl="1" indent="-474984" algn="l">
              <a:lnSpc>
                <a:spcPts val="6160"/>
              </a:lnSpc>
              <a:buFont typeface="Arial"/>
              <a:buChar char="•"/>
            </a:pPr>
            <a:r>
              <a:rPr lang="en-US" sz="4400">
                <a:solidFill>
                  <a:srgbClr val="000000"/>
                </a:solidFill>
                <a:latin typeface="Ubuntu"/>
                <a:ea typeface="Ubuntu"/>
                <a:cs typeface="Ubuntu"/>
                <a:sym typeface="Ubuntu"/>
              </a:rPr>
              <a:t>Make sure you understand your treatment</a:t>
            </a:r>
          </a:p>
          <a:p>
            <a:pPr algn="l">
              <a:lnSpc>
                <a:spcPts val="6160"/>
              </a:lnSpc>
            </a:pPr>
            <a:endParaRPr lang="en-US" sz="4400">
              <a:solidFill>
                <a:srgbClr val="000000"/>
              </a:solidFill>
              <a:latin typeface="Ubuntu"/>
              <a:ea typeface="Ubuntu"/>
              <a:cs typeface="Ubuntu"/>
              <a:sym typeface="Ubuntu"/>
            </a:endParaRPr>
          </a:p>
          <a:p>
            <a:pPr marL="949967" lvl="1" indent="-474984" algn="l">
              <a:lnSpc>
                <a:spcPts val="6160"/>
              </a:lnSpc>
              <a:buFont typeface="Arial"/>
              <a:buChar char="•"/>
            </a:pPr>
            <a:r>
              <a:rPr lang="en-US" sz="4400">
                <a:solidFill>
                  <a:srgbClr val="000000"/>
                </a:solidFill>
                <a:latin typeface="Ubuntu"/>
                <a:ea typeface="Ubuntu"/>
                <a:cs typeface="Ubuntu"/>
                <a:sym typeface="Ubuntu"/>
              </a:rPr>
              <a:t>Go to check out</a:t>
            </a:r>
          </a:p>
        </p:txBody>
      </p:sp>
      <p:sp>
        <p:nvSpPr>
          <p:cNvPr id="26" name="Freeform 26"/>
          <p:cNvSpPr/>
          <p:nvPr/>
        </p:nvSpPr>
        <p:spPr>
          <a:xfrm>
            <a:off x="5642768" y="2674681"/>
            <a:ext cx="2354852" cy="2443714"/>
          </a:xfrm>
          <a:custGeom>
            <a:avLst/>
            <a:gdLst/>
            <a:ahLst/>
            <a:cxnLst/>
            <a:rect l="l" t="t" r="r" b="b"/>
            <a:pathLst>
              <a:path w="2354852" h="2443714">
                <a:moveTo>
                  <a:pt x="0" y="0"/>
                </a:moveTo>
                <a:lnTo>
                  <a:pt x="2354852" y="0"/>
                </a:lnTo>
                <a:lnTo>
                  <a:pt x="2354852" y="2443714"/>
                </a:lnTo>
                <a:lnTo>
                  <a:pt x="0" y="244371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7" name="Freeform 27"/>
          <p:cNvSpPr/>
          <p:nvPr/>
        </p:nvSpPr>
        <p:spPr>
          <a:xfrm>
            <a:off x="2012385" y="6161390"/>
            <a:ext cx="2688539" cy="2443714"/>
          </a:xfrm>
          <a:custGeom>
            <a:avLst/>
            <a:gdLst/>
            <a:ahLst/>
            <a:cxnLst/>
            <a:rect l="l" t="t" r="r" b="b"/>
            <a:pathLst>
              <a:path w="2688539" h="2443714">
                <a:moveTo>
                  <a:pt x="0" y="0"/>
                </a:moveTo>
                <a:lnTo>
                  <a:pt x="2688540" y="0"/>
                </a:lnTo>
                <a:lnTo>
                  <a:pt x="2688540" y="2443713"/>
                </a:lnTo>
                <a:lnTo>
                  <a:pt x="0" y="2443713"/>
                </a:lnTo>
                <a:lnTo>
                  <a:pt x="0" y="0"/>
                </a:lnTo>
                <a:close/>
              </a:path>
            </a:pathLst>
          </a:custGeom>
          <a:blipFill>
            <a:blip r:embed="rId7"/>
            <a:stretch>
              <a:fillRect r="-3288"/>
            </a:stretch>
          </a:blipFill>
        </p:spPr>
        <p:txBody>
          <a:bodyPr/>
          <a:lstStyle/>
          <a:p>
            <a:endParaRPr lang="en-US"/>
          </a:p>
        </p:txBody>
      </p:sp>
      <p:sp>
        <p:nvSpPr>
          <p:cNvPr id="28" name="Freeform 28"/>
          <p:cNvSpPr/>
          <p:nvPr/>
        </p:nvSpPr>
        <p:spPr>
          <a:xfrm>
            <a:off x="5439565" y="6161390"/>
            <a:ext cx="2761259" cy="2443714"/>
          </a:xfrm>
          <a:custGeom>
            <a:avLst/>
            <a:gdLst/>
            <a:ahLst/>
            <a:cxnLst/>
            <a:rect l="l" t="t" r="r" b="b"/>
            <a:pathLst>
              <a:path w="2761259" h="2443714">
                <a:moveTo>
                  <a:pt x="0" y="0"/>
                </a:moveTo>
                <a:lnTo>
                  <a:pt x="2761258" y="0"/>
                </a:lnTo>
                <a:lnTo>
                  <a:pt x="2761258" y="2443713"/>
                </a:lnTo>
                <a:lnTo>
                  <a:pt x="0" y="2443713"/>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29" name="Freeform 29"/>
          <p:cNvSpPr/>
          <p:nvPr/>
        </p:nvSpPr>
        <p:spPr>
          <a:xfrm>
            <a:off x="2097054" y="2662129"/>
            <a:ext cx="2519203" cy="2468819"/>
          </a:xfrm>
          <a:custGeom>
            <a:avLst/>
            <a:gdLst/>
            <a:ahLst/>
            <a:cxnLst/>
            <a:rect l="l" t="t" r="r" b="b"/>
            <a:pathLst>
              <a:path w="2519203" h="2468819">
                <a:moveTo>
                  <a:pt x="0" y="0"/>
                </a:moveTo>
                <a:lnTo>
                  <a:pt x="2519202" y="0"/>
                </a:lnTo>
                <a:lnTo>
                  <a:pt x="2519202" y="2468819"/>
                </a:lnTo>
                <a:lnTo>
                  <a:pt x="0" y="2468819"/>
                </a:lnTo>
                <a:lnTo>
                  <a:pt x="0" y="0"/>
                </a:lnTo>
                <a:close/>
              </a:path>
            </a:pathLst>
          </a:custGeom>
          <a:blipFill>
            <a:blip r:embed="rId10"/>
            <a:stretch>
              <a:fillRect/>
            </a:stretch>
          </a:blipFill>
        </p:spPr>
        <p:txBody>
          <a:bodyPr/>
          <a:lstStyle/>
          <a:p>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11582868" cy="1223447"/>
            <a:chOff x="0" y="0"/>
            <a:chExt cx="3050632" cy="322225"/>
          </a:xfrm>
        </p:grpSpPr>
        <p:sp>
          <p:nvSpPr>
            <p:cNvPr id="22" name="Freeform 22"/>
            <p:cNvSpPr/>
            <p:nvPr/>
          </p:nvSpPr>
          <p:spPr>
            <a:xfrm>
              <a:off x="0" y="0"/>
              <a:ext cx="3050632" cy="322225"/>
            </a:xfrm>
            <a:custGeom>
              <a:avLst/>
              <a:gdLst/>
              <a:ahLst/>
              <a:cxnLst/>
              <a:rect l="l" t="t" r="r" b="b"/>
              <a:pathLst>
                <a:path w="3050632" h="322225">
                  <a:moveTo>
                    <a:pt x="2847432" y="0"/>
                  </a:moveTo>
                  <a:cubicBezTo>
                    <a:pt x="2959656" y="0"/>
                    <a:pt x="3050632" y="72132"/>
                    <a:pt x="3050632" y="161112"/>
                  </a:cubicBezTo>
                  <a:cubicBezTo>
                    <a:pt x="3050632" y="250092"/>
                    <a:pt x="2959656" y="322225"/>
                    <a:pt x="2847432"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3050632" cy="350800"/>
            </a:xfrm>
            <a:prstGeom prst="rect">
              <a:avLst/>
            </a:prstGeom>
          </p:spPr>
          <p:txBody>
            <a:bodyPr lIns="50800" tIns="50800" rIns="50800" bIns="50800" rtlCol="0" anchor="ctr"/>
            <a:lstStyle/>
            <a:p>
              <a:pPr algn="ctr">
                <a:lnSpc>
                  <a:spcPts val="1960"/>
                </a:lnSpc>
              </a:pPr>
              <a:endParaRPr/>
            </a:p>
          </p:txBody>
        </p:sp>
      </p:grpSp>
      <p:sp>
        <p:nvSpPr>
          <p:cNvPr id="24" name="Freeform 24"/>
          <p:cNvSpPr/>
          <p:nvPr/>
        </p:nvSpPr>
        <p:spPr>
          <a:xfrm>
            <a:off x="11456458" y="3704745"/>
            <a:ext cx="2843780" cy="2970005"/>
          </a:xfrm>
          <a:custGeom>
            <a:avLst/>
            <a:gdLst/>
            <a:ahLst/>
            <a:cxnLst/>
            <a:rect l="l" t="t" r="r" b="b"/>
            <a:pathLst>
              <a:path w="2843780" h="2970005">
                <a:moveTo>
                  <a:pt x="0" y="0"/>
                </a:moveTo>
                <a:lnTo>
                  <a:pt x="2843780" y="0"/>
                </a:lnTo>
                <a:lnTo>
                  <a:pt x="2843780" y="2970006"/>
                </a:lnTo>
                <a:lnTo>
                  <a:pt x="0" y="297000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5" name="TextBox 25"/>
          <p:cNvSpPr txBox="1"/>
          <p:nvPr/>
        </p:nvSpPr>
        <p:spPr>
          <a:xfrm>
            <a:off x="938966" y="791507"/>
            <a:ext cx="10740935"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Scheduling an Appointment</a:t>
            </a:r>
          </a:p>
        </p:txBody>
      </p:sp>
      <p:sp>
        <p:nvSpPr>
          <p:cNvPr id="26" name="Freeform 26"/>
          <p:cNvSpPr/>
          <p:nvPr/>
        </p:nvSpPr>
        <p:spPr>
          <a:xfrm>
            <a:off x="4208522" y="3704745"/>
            <a:ext cx="2970005" cy="2970005"/>
          </a:xfrm>
          <a:custGeom>
            <a:avLst/>
            <a:gdLst/>
            <a:ahLst/>
            <a:cxnLst/>
            <a:rect l="l" t="t" r="r" b="b"/>
            <a:pathLst>
              <a:path w="2970005" h="2970005">
                <a:moveTo>
                  <a:pt x="0" y="0"/>
                </a:moveTo>
                <a:lnTo>
                  <a:pt x="2970006" y="0"/>
                </a:lnTo>
                <a:lnTo>
                  <a:pt x="2970006" y="2970006"/>
                </a:lnTo>
                <a:lnTo>
                  <a:pt x="0" y="2970006"/>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27" name="TextBox 27"/>
          <p:cNvSpPr txBox="1"/>
          <p:nvPr/>
        </p:nvSpPr>
        <p:spPr>
          <a:xfrm>
            <a:off x="2683608" y="7025484"/>
            <a:ext cx="6019835" cy="764539"/>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Call on the phone</a:t>
            </a:r>
          </a:p>
        </p:txBody>
      </p:sp>
      <p:sp>
        <p:nvSpPr>
          <p:cNvPr id="28" name="TextBox 28"/>
          <p:cNvSpPr txBox="1"/>
          <p:nvPr/>
        </p:nvSpPr>
        <p:spPr>
          <a:xfrm>
            <a:off x="9868431" y="7025484"/>
            <a:ext cx="6019835" cy="764539"/>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Book online</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6147424" cy="1223447"/>
            <a:chOff x="0" y="0"/>
            <a:chExt cx="1619075" cy="322225"/>
          </a:xfrm>
        </p:grpSpPr>
        <p:sp>
          <p:nvSpPr>
            <p:cNvPr id="22" name="Freeform 22"/>
            <p:cNvSpPr/>
            <p:nvPr/>
          </p:nvSpPr>
          <p:spPr>
            <a:xfrm>
              <a:off x="0" y="0"/>
              <a:ext cx="1619075" cy="322225"/>
            </a:xfrm>
            <a:custGeom>
              <a:avLst/>
              <a:gdLst/>
              <a:ahLst/>
              <a:cxnLst/>
              <a:rect l="l" t="t" r="r" b="b"/>
              <a:pathLst>
                <a:path w="1619075" h="322225">
                  <a:moveTo>
                    <a:pt x="1415875" y="0"/>
                  </a:moveTo>
                  <a:cubicBezTo>
                    <a:pt x="1528099" y="0"/>
                    <a:pt x="1619075" y="72132"/>
                    <a:pt x="1619075" y="161112"/>
                  </a:cubicBezTo>
                  <a:cubicBezTo>
                    <a:pt x="1619075" y="250092"/>
                    <a:pt x="1528099" y="322225"/>
                    <a:pt x="1415875"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1619075"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5289006"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Checking Out</a:t>
            </a:r>
          </a:p>
        </p:txBody>
      </p:sp>
      <p:sp>
        <p:nvSpPr>
          <p:cNvPr id="25" name="TextBox 25"/>
          <p:cNvSpPr txBox="1"/>
          <p:nvPr/>
        </p:nvSpPr>
        <p:spPr>
          <a:xfrm>
            <a:off x="6056128" y="2977111"/>
            <a:ext cx="11203172" cy="5632449"/>
          </a:xfrm>
          <a:prstGeom prst="rect">
            <a:avLst/>
          </a:prstGeom>
        </p:spPr>
        <p:txBody>
          <a:bodyPr lIns="0" tIns="0" rIns="0" bIns="0" rtlCol="0" anchor="t">
            <a:spAutoFit/>
          </a:bodyPr>
          <a:lstStyle/>
          <a:p>
            <a:pPr marL="863609" lvl="1" indent="-431805" algn="l">
              <a:lnSpc>
                <a:spcPts val="5600"/>
              </a:lnSpc>
              <a:buFont typeface="Arial"/>
              <a:buChar char="•"/>
            </a:pPr>
            <a:r>
              <a:rPr lang="en-US" sz="4000" b="1">
                <a:solidFill>
                  <a:srgbClr val="000000"/>
                </a:solidFill>
                <a:latin typeface="Ubuntu Bold"/>
                <a:ea typeface="Ubuntu Bold"/>
                <a:cs typeface="Ubuntu Bold"/>
                <a:sym typeface="Ubuntu Bold"/>
              </a:rPr>
              <a:t>Go back</a:t>
            </a:r>
            <a:r>
              <a:rPr lang="en-US" sz="4000">
                <a:solidFill>
                  <a:srgbClr val="000000"/>
                </a:solidFill>
                <a:latin typeface="Ubuntu"/>
                <a:ea typeface="Ubuntu"/>
                <a:cs typeface="Ubuntu"/>
                <a:sym typeface="Ubuntu"/>
              </a:rPr>
              <a:t> to the same desk where you checked in</a:t>
            </a:r>
          </a:p>
          <a:p>
            <a:pPr algn="l">
              <a:lnSpc>
                <a:spcPts val="5600"/>
              </a:lnSpc>
            </a:pPr>
            <a:endParaRPr lang="en-US" sz="4000">
              <a:solidFill>
                <a:srgbClr val="000000"/>
              </a:solidFill>
              <a:latin typeface="Ubuntu"/>
              <a:ea typeface="Ubuntu"/>
              <a:cs typeface="Ubuntu"/>
              <a:sym typeface="Ubuntu"/>
            </a:endParaRPr>
          </a:p>
          <a:p>
            <a:pPr marL="863609" lvl="1" indent="-431805" algn="l">
              <a:lnSpc>
                <a:spcPts val="5600"/>
              </a:lnSpc>
              <a:buFont typeface="Arial"/>
              <a:buChar char="•"/>
            </a:pPr>
            <a:r>
              <a:rPr lang="en-US" sz="4000">
                <a:solidFill>
                  <a:srgbClr val="000000"/>
                </a:solidFill>
                <a:latin typeface="Ubuntu"/>
                <a:ea typeface="Ubuntu"/>
                <a:cs typeface="Ubuntu"/>
                <a:sym typeface="Ubuntu"/>
              </a:rPr>
              <a:t>Pay a </a:t>
            </a:r>
            <a:r>
              <a:rPr lang="en-US" sz="4000" b="1">
                <a:solidFill>
                  <a:srgbClr val="000000"/>
                </a:solidFill>
                <a:latin typeface="Ubuntu Bold"/>
                <a:ea typeface="Ubuntu Bold"/>
                <a:cs typeface="Ubuntu Bold"/>
                <a:sym typeface="Ubuntu Bold"/>
              </a:rPr>
              <a:t>copay</a:t>
            </a:r>
            <a:r>
              <a:rPr lang="en-US" sz="4000">
                <a:solidFill>
                  <a:srgbClr val="000000"/>
                </a:solidFill>
                <a:latin typeface="Ubuntu"/>
                <a:ea typeface="Ubuntu"/>
                <a:cs typeface="Ubuntu"/>
                <a:sym typeface="Ubuntu"/>
              </a:rPr>
              <a:t> if you didn’t before (sometimes)</a:t>
            </a:r>
          </a:p>
          <a:p>
            <a:pPr algn="l">
              <a:lnSpc>
                <a:spcPts val="5600"/>
              </a:lnSpc>
            </a:pPr>
            <a:endParaRPr lang="en-US" sz="4000">
              <a:solidFill>
                <a:srgbClr val="000000"/>
              </a:solidFill>
              <a:latin typeface="Ubuntu"/>
              <a:ea typeface="Ubuntu"/>
              <a:cs typeface="Ubuntu"/>
              <a:sym typeface="Ubuntu"/>
            </a:endParaRPr>
          </a:p>
          <a:p>
            <a:pPr marL="863609" lvl="1" indent="-431805" algn="l">
              <a:lnSpc>
                <a:spcPts val="5600"/>
              </a:lnSpc>
              <a:buFont typeface="Arial"/>
              <a:buChar char="•"/>
            </a:pPr>
            <a:r>
              <a:rPr lang="en-US" sz="4000">
                <a:solidFill>
                  <a:srgbClr val="000000"/>
                </a:solidFill>
                <a:latin typeface="Ubuntu"/>
                <a:ea typeface="Ubuntu"/>
                <a:cs typeface="Ubuntu"/>
                <a:sym typeface="Ubuntu"/>
              </a:rPr>
              <a:t>Schedule any necessary </a:t>
            </a:r>
            <a:r>
              <a:rPr lang="en-US" sz="4000" b="1">
                <a:solidFill>
                  <a:srgbClr val="000000"/>
                </a:solidFill>
                <a:latin typeface="Ubuntu Bold"/>
                <a:ea typeface="Ubuntu Bold"/>
                <a:cs typeface="Ubuntu Bold"/>
                <a:sym typeface="Ubuntu Bold"/>
              </a:rPr>
              <a:t>follow-up appointments</a:t>
            </a:r>
          </a:p>
          <a:p>
            <a:pPr algn="l">
              <a:lnSpc>
                <a:spcPts val="5600"/>
              </a:lnSpc>
            </a:pPr>
            <a:endParaRPr lang="en-US" sz="4000" b="1">
              <a:solidFill>
                <a:srgbClr val="000000"/>
              </a:solidFill>
              <a:latin typeface="Ubuntu Bold"/>
              <a:ea typeface="Ubuntu Bold"/>
              <a:cs typeface="Ubuntu Bold"/>
              <a:sym typeface="Ubuntu Bold"/>
            </a:endParaRPr>
          </a:p>
        </p:txBody>
      </p:sp>
      <p:sp>
        <p:nvSpPr>
          <p:cNvPr id="26" name="Freeform 26"/>
          <p:cNvSpPr/>
          <p:nvPr/>
        </p:nvSpPr>
        <p:spPr>
          <a:xfrm>
            <a:off x="1980121" y="4106879"/>
            <a:ext cx="3561657" cy="3468163"/>
          </a:xfrm>
          <a:custGeom>
            <a:avLst/>
            <a:gdLst/>
            <a:ahLst/>
            <a:cxnLst/>
            <a:rect l="l" t="t" r="r" b="b"/>
            <a:pathLst>
              <a:path w="3561657" h="3468163">
                <a:moveTo>
                  <a:pt x="0" y="0"/>
                </a:moveTo>
                <a:lnTo>
                  <a:pt x="3561657" y="0"/>
                </a:lnTo>
                <a:lnTo>
                  <a:pt x="3561657" y="3468163"/>
                </a:lnTo>
                <a:lnTo>
                  <a:pt x="0" y="346816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10554877" cy="1223447"/>
            <a:chOff x="0" y="0"/>
            <a:chExt cx="2779885" cy="322225"/>
          </a:xfrm>
        </p:grpSpPr>
        <p:sp>
          <p:nvSpPr>
            <p:cNvPr id="22" name="Freeform 22"/>
            <p:cNvSpPr/>
            <p:nvPr/>
          </p:nvSpPr>
          <p:spPr>
            <a:xfrm>
              <a:off x="0" y="0"/>
              <a:ext cx="2779885" cy="322225"/>
            </a:xfrm>
            <a:custGeom>
              <a:avLst/>
              <a:gdLst/>
              <a:ahLst/>
              <a:cxnLst/>
              <a:rect l="l" t="t" r="r" b="b"/>
              <a:pathLst>
                <a:path w="2779885" h="322225">
                  <a:moveTo>
                    <a:pt x="2576685" y="0"/>
                  </a:moveTo>
                  <a:cubicBezTo>
                    <a:pt x="2688910" y="0"/>
                    <a:pt x="2779885" y="72132"/>
                    <a:pt x="2779885" y="161112"/>
                  </a:cubicBezTo>
                  <a:cubicBezTo>
                    <a:pt x="2779885" y="250092"/>
                    <a:pt x="2688910" y="322225"/>
                    <a:pt x="2576685"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2779885"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9726240"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After Your Appointment</a:t>
            </a:r>
          </a:p>
        </p:txBody>
      </p:sp>
      <p:sp>
        <p:nvSpPr>
          <p:cNvPr id="25" name="Freeform 25"/>
          <p:cNvSpPr/>
          <p:nvPr/>
        </p:nvSpPr>
        <p:spPr>
          <a:xfrm>
            <a:off x="13453563" y="3285066"/>
            <a:ext cx="2882367" cy="2979191"/>
          </a:xfrm>
          <a:custGeom>
            <a:avLst/>
            <a:gdLst/>
            <a:ahLst/>
            <a:cxnLst/>
            <a:rect l="l" t="t" r="r" b="b"/>
            <a:pathLst>
              <a:path w="2882367" h="2979191">
                <a:moveTo>
                  <a:pt x="0" y="0"/>
                </a:moveTo>
                <a:lnTo>
                  <a:pt x="2882367" y="0"/>
                </a:lnTo>
                <a:lnTo>
                  <a:pt x="2882367" y="2979191"/>
                </a:lnTo>
                <a:lnTo>
                  <a:pt x="0" y="297919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6" name="Freeform 26"/>
          <p:cNvSpPr/>
          <p:nvPr/>
        </p:nvSpPr>
        <p:spPr>
          <a:xfrm>
            <a:off x="2425568" y="3285066"/>
            <a:ext cx="3424357" cy="2979191"/>
          </a:xfrm>
          <a:custGeom>
            <a:avLst/>
            <a:gdLst/>
            <a:ahLst/>
            <a:cxnLst/>
            <a:rect l="l" t="t" r="r" b="b"/>
            <a:pathLst>
              <a:path w="3424357" h="2979191">
                <a:moveTo>
                  <a:pt x="0" y="0"/>
                </a:moveTo>
                <a:lnTo>
                  <a:pt x="3424356" y="0"/>
                </a:lnTo>
                <a:lnTo>
                  <a:pt x="3424356" y="2979191"/>
                </a:lnTo>
                <a:lnTo>
                  <a:pt x="0" y="297919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27" name="Freeform 27"/>
          <p:cNvSpPr/>
          <p:nvPr/>
        </p:nvSpPr>
        <p:spPr>
          <a:xfrm>
            <a:off x="8060914" y="3285066"/>
            <a:ext cx="3181660" cy="2979191"/>
          </a:xfrm>
          <a:custGeom>
            <a:avLst/>
            <a:gdLst/>
            <a:ahLst/>
            <a:cxnLst/>
            <a:rect l="l" t="t" r="r" b="b"/>
            <a:pathLst>
              <a:path w="3181660" h="2979191">
                <a:moveTo>
                  <a:pt x="0" y="0"/>
                </a:moveTo>
                <a:lnTo>
                  <a:pt x="3181660" y="0"/>
                </a:lnTo>
                <a:lnTo>
                  <a:pt x="3181660" y="2979191"/>
                </a:lnTo>
                <a:lnTo>
                  <a:pt x="0" y="2979191"/>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28" name="TextBox 28"/>
          <p:cNvSpPr txBox="1"/>
          <p:nvPr/>
        </p:nvSpPr>
        <p:spPr>
          <a:xfrm>
            <a:off x="7453977" y="7416782"/>
            <a:ext cx="4395533" cy="1545589"/>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Follow-up </a:t>
            </a:r>
          </a:p>
          <a:p>
            <a:pPr algn="ctr">
              <a:lnSpc>
                <a:spcPts val="6160"/>
              </a:lnSpc>
            </a:pPr>
            <a:r>
              <a:rPr lang="en-US" sz="4400">
                <a:solidFill>
                  <a:srgbClr val="000000"/>
                </a:solidFill>
                <a:latin typeface="Ubuntu"/>
                <a:ea typeface="Ubuntu"/>
                <a:cs typeface="Ubuntu"/>
                <a:sym typeface="Ubuntu"/>
              </a:rPr>
              <a:t>Appointments</a:t>
            </a:r>
          </a:p>
        </p:txBody>
      </p:sp>
      <p:sp>
        <p:nvSpPr>
          <p:cNvPr id="29" name="TextBox 29"/>
          <p:cNvSpPr txBox="1"/>
          <p:nvPr/>
        </p:nvSpPr>
        <p:spPr>
          <a:xfrm>
            <a:off x="2227763" y="7416782"/>
            <a:ext cx="3819966" cy="1545589"/>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 Medications </a:t>
            </a:r>
          </a:p>
          <a:p>
            <a:pPr algn="ctr">
              <a:lnSpc>
                <a:spcPts val="6160"/>
              </a:lnSpc>
            </a:pPr>
            <a:r>
              <a:rPr lang="en-US" sz="4400">
                <a:solidFill>
                  <a:srgbClr val="000000"/>
                </a:solidFill>
                <a:latin typeface="Ubuntu"/>
                <a:ea typeface="Ubuntu"/>
                <a:cs typeface="Ubuntu"/>
                <a:sym typeface="Ubuntu"/>
              </a:rPr>
              <a:t>+ Supplies</a:t>
            </a:r>
          </a:p>
        </p:txBody>
      </p:sp>
      <p:sp>
        <p:nvSpPr>
          <p:cNvPr id="30" name="TextBox 30"/>
          <p:cNvSpPr txBox="1"/>
          <p:nvPr/>
        </p:nvSpPr>
        <p:spPr>
          <a:xfrm>
            <a:off x="13344697" y="7416782"/>
            <a:ext cx="3100099" cy="1545589"/>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Lifestyle </a:t>
            </a:r>
          </a:p>
          <a:p>
            <a:pPr algn="ctr">
              <a:lnSpc>
                <a:spcPts val="6160"/>
              </a:lnSpc>
            </a:pPr>
            <a:r>
              <a:rPr lang="en-US" sz="4400">
                <a:solidFill>
                  <a:srgbClr val="000000"/>
                </a:solidFill>
                <a:latin typeface="Ubuntu"/>
                <a:ea typeface="Ubuntu"/>
                <a:cs typeface="Ubuntu"/>
                <a:sym typeface="Ubuntu"/>
              </a:rPr>
              <a:t>Changes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13449091" cy="1223447"/>
            <a:chOff x="0" y="0"/>
            <a:chExt cx="3542147" cy="322225"/>
          </a:xfrm>
        </p:grpSpPr>
        <p:sp>
          <p:nvSpPr>
            <p:cNvPr id="22" name="Freeform 22"/>
            <p:cNvSpPr/>
            <p:nvPr/>
          </p:nvSpPr>
          <p:spPr>
            <a:xfrm>
              <a:off x="0" y="0"/>
              <a:ext cx="3542147" cy="322225"/>
            </a:xfrm>
            <a:custGeom>
              <a:avLst/>
              <a:gdLst/>
              <a:ahLst/>
              <a:cxnLst/>
              <a:rect l="l" t="t" r="r" b="b"/>
              <a:pathLst>
                <a:path w="3542147" h="322225">
                  <a:moveTo>
                    <a:pt x="3338947" y="0"/>
                  </a:moveTo>
                  <a:cubicBezTo>
                    <a:pt x="3451172" y="0"/>
                    <a:pt x="3542147" y="72132"/>
                    <a:pt x="3542147" y="161112"/>
                  </a:cubicBezTo>
                  <a:cubicBezTo>
                    <a:pt x="3542147" y="250092"/>
                    <a:pt x="3451172" y="322225"/>
                    <a:pt x="3338947"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3542147"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12480898"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Activity: Practice Conversations</a:t>
            </a:r>
          </a:p>
        </p:txBody>
      </p:sp>
      <p:sp>
        <p:nvSpPr>
          <p:cNvPr id="25" name="Freeform 25"/>
          <p:cNvSpPr/>
          <p:nvPr/>
        </p:nvSpPr>
        <p:spPr>
          <a:xfrm>
            <a:off x="2729728" y="2786259"/>
            <a:ext cx="6084120" cy="3352440"/>
          </a:xfrm>
          <a:custGeom>
            <a:avLst/>
            <a:gdLst/>
            <a:ahLst/>
            <a:cxnLst/>
            <a:rect l="l" t="t" r="r" b="b"/>
            <a:pathLst>
              <a:path w="6084120" h="3352440">
                <a:moveTo>
                  <a:pt x="0" y="0"/>
                </a:moveTo>
                <a:lnTo>
                  <a:pt x="6084120" y="0"/>
                </a:lnTo>
                <a:lnTo>
                  <a:pt x="6084120" y="3352440"/>
                </a:lnTo>
                <a:lnTo>
                  <a:pt x="0" y="3352440"/>
                </a:lnTo>
                <a:lnTo>
                  <a:pt x="0" y="0"/>
                </a:lnTo>
                <a:close/>
              </a:path>
            </a:pathLst>
          </a:custGeom>
          <a:blipFill>
            <a:blip r:embed="rId5"/>
            <a:stretch>
              <a:fillRect t="-2743" b="-2743"/>
            </a:stretch>
          </a:blipFill>
        </p:spPr>
        <p:txBody>
          <a:bodyPr/>
          <a:lstStyle/>
          <a:p>
            <a:endParaRPr lang="en-US"/>
          </a:p>
        </p:txBody>
      </p:sp>
      <p:sp>
        <p:nvSpPr>
          <p:cNvPr id="26" name="TextBox 26"/>
          <p:cNvSpPr txBox="1"/>
          <p:nvPr/>
        </p:nvSpPr>
        <p:spPr>
          <a:xfrm>
            <a:off x="3551794" y="3616819"/>
            <a:ext cx="4439988" cy="1482714"/>
          </a:xfrm>
          <a:prstGeom prst="rect">
            <a:avLst/>
          </a:prstGeom>
        </p:spPr>
        <p:txBody>
          <a:bodyPr lIns="0" tIns="0" rIns="0" bIns="0" rtlCol="0" anchor="t">
            <a:spAutoFit/>
          </a:bodyPr>
          <a:lstStyle/>
          <a:p>
            <a:pPr algn="ctr">
              <a:lnSpc>
                <a:spcPts val="12634"/>
              </a:lnSpc>
            </a:pPr>
            <a:r>
              <a:rPr lang="en-US" sz="8800" dirty="0">
                <a:solidFill>
                  <a:srgbClr val="009784"/>
                </a:solidFill>
                <a:latin typeface="Funtastic"/>
                <a:ea typeface="Funtastic"/>
                <a:cs typeface="Funtastic"/>
                <a:sym typeface="Funtastic"/>
              </a:rPr>
              <a:t>Activity!</a:t>
            </a:r>
          </a:p>
        </p:txBody>
      </p:sp>
      <p:sp>
        <p:nvSpPr>
          <p:cNvPr id="27" name="TextBox 27"/>
          <p:cNvSpPr txBox="1"/>
          <p:nvPr/>
        </p:nvSpPr>
        <p:spPr>
          <a:xfrm>
            <a:off x="9731483" y="3355639"/>
            <a:ext cx="6300287" cy="2326640"/>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Practice conversations you could have with a healthcare provider.</a:t>
            </a:r>
          </a:p>
        </p:txBody>
      </p:sp>
      <p:sp>
        <p:nvSpPr>
          <p:cNvPr id="28" name="Freeform 28"/>
          <p:cNvSpPr/>
          <p:nvPr/>
        </p:nvSpPr>
        <p:spPr>
          <a:xfrm>
            <a:off x="4124659" y="7316574"/>
            <a:ext cx="1299191" cy="1941726"/>
          </a:xfrm>
          <a:custGeom>
            <a:avLst/>
            <a:gdLst/>
            <a:ahLst/>
            <a:cxnLst/>
            <a:rect l="l" t="t" r="r" b="b"/>
            <a:pathLst>
              <a:path w="1299191" h="1941726">
                <a:moveTo>
                  <a:pt x="0" y="0"/>
                </a:moveTo>
                <a:lnTo>
                  <a:pt x="1299192" y="0"/>
                </a:lnTo>
                <a:lnTo>
                  <a:pt x="1299192" y="1941726"/>
                </a:lnTo>
                <a:lnTo>
                  <a:pt x="0" y="1941726"/>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29" name="Freeform 29"/>
          <p:cNvSpPr/>
          <p:nvPr/>
        </p:nvSpPr>
        <p:spPr>
          <a:xfrm>
            <a:off x="1955852" y="7316574"/>
            <a:ext cx="1364063" cy="1941726"/>
          </a:xfrm>
          <a:custGeom>
            <a:avLst/>
            <a:gdLst/>
            <a:ahLst/>
            <a:cxnLst/>
            <a:rect l="l" t="t" r="r" b="b"/>
            <a:pathLst>
              <a:path w="1364063" h="1941726">
                <a:moveTo>
                  <a:pt x="0" y="0"/>
                </a:moveTo>
                <a:lnTo>
                  <a:pt x="1364063" y="0"/>
                </a:lnTo>
                <a:lnTo>
                  <a:pt x="1364063" y="1941726"/>
                </a:lnTo>
                <a:lnTo>
                  <a:pt x="0" y="1941726"/>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30" name="Freeform 30"/>
          <p:cNvSpPr/>
          <p:nvPr/>
        </p:nvSpPr>
        <p:spPr>
          <a:xfrm>
            <a:off x="8410515" y="7316574"/>
            <a:ext cx="1626196" cy="1941726"/>
          </a:xfrm>
          <a:custGeom>
            <a:avLst/>
            <a:gdLst/>
            <a:ahLst/>
            <a:cxnLst/>
            <a:rect l="l" t="t" r="r" b="b"/>
            <a:pathLst>
              <a:path w="1626196" h="1941726">
                <a:moveTo>
                  <a:pt x="0" y="0"/>
                </a:moveTo>
                <a:lnTo>
                  <a:pt x="1626196" y="0"/>
                </a:lnTo>
                <a:lnTo>
                  <a:pt x="1626196" y="1941726"/>
                </a:lnTo>
                <a:lnTo>
                  <a:pt x="0" y="1941726"/>
                </a:lnTo>
                <a:lnTo>
                  <a:pt x="0" y="0"/>
                </a:lnTo>
                <a:close/>
              </a:path>
            </a:pathLst>
          </a:custGeom>
          <a:blipFill>
            <a:blip r:embed="rId10"/>
            <a:stretch>
              <a:fillRect/>
            </a:stretch>
          </a:blipFill>
        </p:spPr>
        <p:txBody>
          <a:bodyPr/>
          <a:lstStyle/>
          <a:p>
            <a:endParaRPr lang="en-US"/>
          </a:p>
        </p:txBody>
      </p:sp>
      <p:sp>
        <p:nvSpPr>
          <p:cNvPr id="31" name="Freeform 31"/>
          <p:cNvSpPr/>
          <p:nvPr/>
        </p:nvSpPr>
        <p:spPr>
          <a:xfrm>
            <a:off x="10598909" y="7316574"/>
            <a:ext cx="2003657" cy="1941726"/>
          </a:xfrm>
          <a:custGeom>
            <a:avLst/>
            <a:gdLst/>
            <a:ahLst/>
            <a:cxnLst/>
            <a:rect l="l" t="t" r="r" b="b"/>
            <a:pathLst>
              <a:path w="2003657" h="1941726">
                <a:moveTo>
                  <a:pt x="0" y="0"/>
                </a:moveTo>
                <a:lnTo>
                  <a:pt x="2003657" y="0"/>
                </a:lnTo>
                <a:lnTo>
                  <a:pt x="2003657" y="1941726"/>
                </a:lnTo>
                <a:lnTo>
                  <a:pt x="0" y="1941726"/>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32" name="Freeform 32"/>
          <p:cNvSpPr/>
          <p:nvPr/>
        </p:nvSpPr>
        <p:spPr>
          <a:xfrm>
            <a:off x="15006013" y="7316574"/>
            <a:ext cx="1618914" cy="1941726"/>
          </a:xfrm>
          <a:custGeom>
            <a:avLst/>
            <a:gdLst/>
            <a:ahLst/>
            <a:cxnLst/>
            <a:rect l="l" t="t" r="r" b="b"/>
            <a:pathLst>
              <a:path w="1618914" h="1941726">
                <a:moveTo>
                  <a:pt x="0" y="0"/>
                </a:moveTo>
                <a:lnTo>
                  <a:pt x="1618914" y="0"/>
                </a:lnTo>
                <a:lnTo>
                  <a:pt x="1618914" y="1941726"/>
                </a:lnTo>
                <a:lnTo>
                  <a:pt x="0" y="1941726"/>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84174" y="808116"/>
            <a:ext cx="10995984" cy="1223447"/>
            <a:chOff x="0" y="0"/>
            <a:chExt cx="2896062" cy="322225"/>
          </a:xfrm>
        </p:grpSpPr>
        <p:sp>
          <p:nvSpPr>
            <p:cNvPr id="3" name="Freeform 3"/>
            <p:cNvSpPr/>
            <p:nvPr/>
          </p:nvSpPr>
          <p:spPr>
            <a:xfrm>
              <a:off x="0" y="0"/>
              <a:ext cx="2896062" cy="322225"/>
            </a:xfrm>
            <a:custGeom>
              <a:avLst/>
              <a:gdLst/>
              <a:ahLst/>
              <a:cxnLst/>
              <a:rect l="l" t="t" r="r" b="b"/>
              <a:pathLst>
                <a:path w="2896062" h="322225">
                  <a:moveTo>
                    <a:pt x="2692862" y="0"/>
                  </a:moveTo>
                  <a:cubicBezTo>
                    <a:pt x="2805086" y="0"/>
                    <a:pt x="2896062" y="72132"/>
                    <a:pt x="2896062" y="161112"/>
                  </a:cubicBezTo>
                  <a:cubicBezTo>
                    <a:pt x="2896062" y="250092"/>
                    <a:pt x="2805086" y="322225"/>
                    <a:pt x="2692862"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4" name="TextBox 4"/>
            <p:cNvSpPr txBox="1"/>
            <p:nvPr/>
          </p:nvSpPr>
          <p:spPr>
            <a:xfrm>
              <a:off x="0" y="-28575"/>
              <a:ext cx="2896062" cy="350800"/>
            </a:xfrm>
            <a:prstGeom prst="rect">
              <a:avLst/>
            </a:prstGeom>
          </p:spPr>
          <p:txBody>
            <a:bodyPr lIns="50800" tIns="50800" rIns="50800" bIns="50800" rtlCol="0" anchor="ctr"/>
            <a:lstStyle/>
            <a:p>
              <a:pPr algn="ctr">
                <a:lnSpc>
                  <a:spcPts val="1960"/>
                </a:lnSpc>
              </a:pPr>
              <a:endParaRPr/>
            </a:p>
          </p:txBody>
        </p:sp>
      </p:grpSp>
      <p:sp>
        <p:nvSpPr>
          <p:cNvPr id="5" name="TextBox 5"/>
          <p:cNvSpPr txBox="1"/>
          <p:nvPr/>
        </p:nvSpPr>
        <p:spPr>
          <a:xfrm>
            <a:off x="7543032" y="2857322"/>
            <a:ext cx="8956765" cy="5460365"/>
          </a:xfrm>
          <a:prstGeom prst="rect">
            <a:avLst/>
          </a:prstGeom>
        </p:spPr>
        <p:txBody>
          <a:bodyPr lIns="0" tIns="0" rIns="0" bIns="0" rtlCol="0" anchor="t">
            <a:spAutoFit/>
          </a:bodyPr>
          <a:lstStyle/>
          <a:p>
            <a:pPr algn="l">
              <a:lnSpc>
                <a:spcPts val="6159"/>
              </a:lnSpc>
            </a:pPr>
            <a:r>
              <a:rPr lang="en-US" sz="4399">
                <a:solidFill>
                  <a:srgbClr val="000000"/>
                </a:solidFill>
                <a:latin typeface="Ubuntu"/>
                <a:ea typeface="Ubuntu"/>
                <a:cs typeface="Ubuntu"/>
                <a:sym typeface="Ubuntu"/>
              </a:rPr>
              <a:t>You did it!</a:t>
            </a:r>
          </a:p>
          <a:p>
            <a:pPr algn="l">
              <a:lnSpc>
                <a:spcPts val="6159"/>
              </a:lnSpc>
            </a:pPr>
            <a:endParaRPr lang="en-US" sz="4399">
              <a:solidFill>
                <a:srgbClr val="000000"/>
              </a:solidFill>
              <a:latin typeface="Ubuntu"/>
              <a:ea typeface="Ubuntu"/>
              <a:cs typeface="Ubuntu"/>
              <a:sym typeface="Ubuntu"/>
            </a:endParaRPr>
          </a:p>
          <a:p>
            <a:pPr algn="l">
              <a:lnSpc>
                <a:spcPts val="6159"/>
              </a:lnSpc>
            </a:pPr>
            <a:r>
              <a:rPr lang="en-US" sz="4399">
                <a:solidFill>
                  <a:srgbClr val="000000"/>
                </a:solidFill>
                <a:latin typeface="Ubuntu"/>
                <a:ea typeface="Ubuntu"/>
                <a:cs typeface="Ubuntu"/>
                <a:sym typeface="Ubuntu"/>
              </a:rPr>
              <a:t>Congratulations on completing all 5 sessions of </a:t>
            </a:r>
            <a:r>
              <a:rPr lang="en-US" sz="4399" b="1">
                <a:solidFill>
                  <a:srgbClr val="000000"/>
                </a:solidFill>
                <a:latin typeface="Ubuntu Bold"/>
                <a:ea typeface="Ubuntu Bold"/>
                <a:cs typeface="Ubuntu Bold"/>
                <a:sym typeface="Ubuntu Bold"/>
              </a:rPr>
              <a:t>Learning to Use the Health System</a:t>
            </a:r>
            <a:r>
              <a:rPr lang="en-US" sz="4399">
                <a:solidFill>
                  <a:srgbClr val="000000"/>
                </a:solidFill>
                <a:latin typeface="Ubuntu"/>
                <a:ea typeface="Ubuntu"/>
                <a:cs typeface="Ubuntu"/>
                <a:sym typeface="Ubuntu"/>
              </a:rPr>
              <a:t>.</a:t>
            </a:r>
          </a:p>
          <a:p>
            <a:pPr algn="l">
              <a:lnSpc>
                <a:spcPts val="6159"/>
              </a:lnSpc>
            </a:pPr>
            <a:endParaRPr lang="en-US" sz="4399">
              <a:solidFill>
                <a:srgbClr val="000000"/>
              </a:solidFill>
              <a:latin typeface="Ubuntu"/>
              <a:ea typeface="Ubuntu"/>
              <a:cs typeface="Ubuntu"/>
              <a:sym typeface="Ubuntu"/>
            </a:endParaRPr>
          </a:p>
          <a:p>
            <a:pPr algn="l">
              <a:lnSpc>
                <a:spcPts val="6159"/>
              </a:lnSpc>
            </a:pPr>
            <a:r>
              <a:rPr lang="en-US" sz="4399">
                <a:solidFill>
                  <a:srgbClr val="000000"/>
                </a:solidFill>
                <a:latin typeface="Ubuntu"/>
                <a:ea typeface="Ubuntu"/>
                <a:cs typeface="Ubuntu"/>
                <a:sym typeface="Ubuntu"/>
              </a:rPr>
              <a:t>Here’s to your health!</a:t>
            </a:r>
          </a:p>
        </p:txBody>
      </p:sp>
      <p:sp>
        <p:nvSpPr>
          <p:cNvPr id="6" name="Freeform 6"/>
          <p:cNvSpPr/>
          <p:nvPr/>
        </p:nvSpPr>
        <p:spPr>
          <a:xfrm>
            <a:off x="2812574" y="3582492"/>
            <a:ext cx="3199257" cy="4114800"/>
          </a:xfrm>
          <a:custGeom>
            <a:avLst/>
            <a:gdLst/>
            <a:ahLst/>
            <a:cxnLst/>
            <a:rect l="l" t="t" r="r" b="b"/>
            <a:pathLst>
              <a:path w="3199257" h="4114800">
                <a:moveTo>
                  <a:pt x="0" y="0"/>
                </a:moveTo>
                <a:lnTo>
                  <a:pt x="3199257" y="0"/>
                </a:lnTo>
                <a:lnTo>
                  <a:pt x="3199257"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7" name="Freeform 7"/>
          <p:cNvSpPr/>
          <p:nvPr/>
        </p:nvSpPr>
        <p:spPr>
          <a:xfrm flipH="1">
            <a:off x="14965330" y="380420"/>
            <a:ext cx="3068934" cy="3049753"/>
          </a:xfrm>
          <a:custGeom>
            <a:avLst/>
            <a:gdLst/>
            <a:ahLst/>
            <a:cxnLst/>
            <a:rect l="l" t="t" r="r" b="b"/>
            <a:pathLst>
              <a:path w="3068934" h="3049753">
                <a:moveTo>
                  <a:pt x="3068934" y="0"/>
                </a:moveTo>
                <a:lnTo>
                  <a:pt x="0" y="0"/>
                </a:lnTo>
                <a:lnTo>
                  <a:pt x="0" y="3049753"/>
                </a:lnTo>
                <a:lnTo>
                  <a:pt x="3068934" y="3049753"/>
                </a:lnTo>
                <a:lnTo>
                  <a:pt x="306893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8" name="TextBox 8"/>
          <p:cNvSpPr txBox="1"/>
          <p:nvPr/>
        </p:nvSpPr>
        <p:spPr>
          <a:xfrm>
            <a:off x="938966" y="791507"/>
            <a:ext cx="11082449"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Certificate of Completion</a:t>
            </a:r>
          </a:p>
        </p:txBody>
      </p:sp>
      <p:sp>
        <p:nvSpPr>
          <p:cNvPr id="9" name="Freeform 9"/>
          <p:cNvSpPr/>
          <p:nvPr/>
        </p:nvSpPr>
        <p:spPr>
          <a:xfrm flipH="1" flipV="1">
            <a:off x="14965330" y="6792811"/>
            <a:ext cx="3068934" cy="3049753"/>
          </a:xfrm>
          <a:custGeom>
            <a:avLst/>
            <a:gdLst/>
            <a:ahLst/>
            <a:cxnLst/>
            <a:rect l="l" t="t" r="r" b="b"/>
            <a:pathLst>
              <a:path w="3068934" h="3049753">
                <a:moveTo>
                  <a:pt x="3068934" y="3049753"/>
                </a:moveTo>
                <a:lnTo>
                  <a:pt x="0" y="3049753"/>
                </a:lnTo>
                <a:lnTo>
                  <a:pt x="0" y="0"/>
                </a:lnTo>
                <a:lnTo>
                  <a:pt x="3068934" y="0"/>
                </a:lnTo>
                <a:lnTo>
                  <a:pt x="3068934" y="3049753"/>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0" name="Freeform 10"/>
          <p:cNvSpPr/>
          <p:nvPr/>
        </p:nvSpPr>
        <p:spPr>
          <a:xfrm flipV="1">
            <a:off x="484174" y="6792811"/>
            <a:ext cx="3068934" cy="3049753"/>
          </a:xfrm>
          <a:custGeom>
            <a:avLst/>
            <a:gdLst/>
            <a:ahLst/>
            <a:cxnLst/>
            <a:rect l="l" t="t" r="r" b="b"/>
            <a:pathLst>
              <a:path w="3068934" h="3049753">
                <a:moveTo>
                  <a:pt x="0" y="3049753"/>
                </a:moveTo>
                <a:lnTo>
                  <a:pt x="3068934" y="3049753"/>
                </a:lnTo>
                <a:lnTo>
                  <a:pt x="3068934" y="0"/>
                </a:lnTo>
                <a:lnTo>
                  <a:pt x="0" y="0"/>
                </a:lnTo>
                <a:lnTo>
                  <a:pt x="0" y="3049753"/>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9602527" cy="1223447"/>
            <a:chOff x="0" y="0"/>
            <a:chExt cx="2529061" cy="322225"/>
          </a:xfrm>
        </p:grpSpPr>
        <p:sp>
          <p:nvSpPr>
            <p:cNvPr id="22" name="Freeform 22"/>
            <p:cNvSpPr/>
            <p:nvPr/>
          </p:nvSpPr>
          <p:spPr>
            <a:xfrm>
              <a:off x="0" y="0"/>
              <a:ext cx="2529061" cy="322225"/>
            </a:xfrm>
            <a:custGeom>
              <a:avLst/>
              <a:gdLst/>
              <a:ahLst/>
              <a:cxnLst/>
              <a:rect l="l" t="t" r="r" b="b"/>
              <a:pathLst>
                <a:path w="2529061" h="322225">
                  <a:moveTo>
                    <a:pt x="2325861" y="0"/>
                  </a:moveTo>
                  <a:cubicBezTo>
                    <a:pt x="2438085" y="0"/>
                    <a:pt x="2529061" y="72132"/>
                    <a:pt x="2529061" y="161112"/>
                  </a:cubicBezTo>
                  <a:cubicBezTo>
                    <a:pt x="2529061" y="250092"/>
                    <a:pt x="2438085" y="322225"/>
                    <a:pt x="2325861"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2529061"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8700998"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Practice Conversation</a:t>
            </a:r>
          </a:p>
        </p:txBody>
      </p:sp>
      <p:sp>
        <p:nvSpPr>
          <p:cNvPr id="25" name="Freeform 25"/>
          <p:cNvSpPr/>
          <p:nvPr/>
        </p:nvSpPr>
        <p:spPr>
          <a:xfrm>
            <a:off x="7046681" y="3057761"/>
            <a:ext cx="4668137" cy="3874553"/>
          </a:xfrm>
          <a:custGeom>
            <a:avLst/>
            <a:gdLst/>
            <a:ahLst/>
            <a:cxnLst/>
            <a:rect l="l" t="t" r="r" b="b"/>
            <a:pathLst>
              <a:path w="4668137" h="3874553">
                <a:moveTo>
                  <a:pt x="0" y="0"/>
                </a:moveTo>
                <a:lnTo>
                  <a:pt x="4668136" y="0"/>
                </a:lnTo>
                <a:lnTo>
                  <a:pt x="4668136" y="3874553"/>
                </a:lnTo>
                <a:lnTo>
                  <a:pt x="0" y="387455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6" name="TextBox 26"/>
          <p:cNvSpPr txBox="1"/>
          <p:nvPr/>
        </p:nvSpPr>
        <p:spPr>
          <a:xfrm>
            <a:off x="3452383" y="7899469"/>
            <a:ext cx="11856733" cy="764539"/>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Scheduling a dentist appointment</a:t>
            </a:r>
          </a:p>
        </p:txBody>
      </p:sp>
      <p:sp>
        <p:nvSpPr>
          <p:cNvPr id="27" name="Freeform 27"/>
          <p:cNvSpPr/>
          <p:nvPr/>
        </p:nvSpPr>
        <p:spPr>
          <a:xfrm>
            <a:off x="13153092" y="3200500"/>
            <a:ext cx="2571843" cy="3843787"/>
          </a:xfrm>
          <a:custGeom>
            <a:avLst/>
            <a:gdLst/>
            <a:ahLst/>
            <a:cxnLst/>
            <a:rect l="l" t="t" r="r" b="b"/>
            <a:pathLst>
              <a:path w="2571843" h="3843787">
                <a:moveTo>
                  <a:pt x="0" y="0"/>
                </a:moveTo>
                <a:lnTo>
                  <a:pt x="2571843" y="0"/>
                </a:lnTo>
                <a:lnTo>
                  <a:pt x="2571843" y="3843787"/>
                </a:lnTo>
                <a:lnTo>
                  <a:pt x="0" y="384378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28" name="Freeform 28"/>
          <p:cNvSpPr/>
          <p:nvPr/>
        </p:nvSpPr>
        <p:spPr>
          <a:xfrm>
            <a:off x="3415077" y="3433949"/>
            <a:ext cx="2193329" cy="3122176"/>
          </a:xfrm>
          <a:custGeom>
            <a:avLst/>
            <a:gdLst/>
            <a:ahLst/>
            <a:cxnLst/>
            <a:rect l="l" t="t" r="r" b="b"/>
            <a:pathLst>
              <a:path w="2193329" h="3122176">
                <a:moveTo>
                  <a:pt x="0" y="0"/>
                </a:moveTo>
                <a:lnTo>
                  <a:pt x="2193329" y="0"/>
                </a:lnTo>
                <a:lnTo>
                  <a:pt x="2193329" y="3122176"/>
                </a:lnTo>
                <a:lnTo>
                  <a:pt x="0" y="3122176"/>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15803917" cy="1223447"/>
            <a:chOff x="0" y="0"/>
            <a:chExt cx="4162349" cy="322225"/>
          </a:xfrm>
        </p:grpSpPr>
        <p:sp>
          <p:nvSpPr>
            <p:cNvPr id="22" name="Freeform 22"/>
            <p:cNvSpPr/>
            <p:nvPr/>
          </p:nvSpPr>
          <p:spPr>
            <a:xfrm>
              <a:off x="0" y="0"/>
              <a:ext cx="4162349" cy="322225"/>
            </a:xfrm>
            <a:custGeom>
              <a:avLst/>
              <a:gdLst/>
              <a:ahLst/>
              <a:cxnLst/>
              <a:rect l="l" t="t" r="r" b="b"/>
              <a:pathLst>
                <a:path w="4162349" h="322225">
                  <a:moveTo>
                    <a:pt x="3959149" y="0"/>
                  </a:moveTo>
                  <a:cubicBezTo>
                    <a:pt x="4071373" y="0"/>
                    <a:pt x="4162349" y="72132"/>
                    <a:pt x="4162349" y="161112"/>
                  </a:cubicBezTo>
                  <a:cubicBezTo>
                    <a:pt x="4162349" y="250092"/>
                    <a:pt x="4071373" y="322225"/>
                    <a:pt x="3959149"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4162349"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14838860"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Things to Remember when Scheduling</a:t>
            </a:r>
          </a:p>
        </p:txBody>
      </p:sp>
      <p:sp>
        <p:nvSpPr>
          <p:cNvPr id="25" name="Freeform 25"/>
          <p:cNvSpPr/>
          <p:nvPr/>
        </p:nvSpPr>
        <p:spPr>
          <a:xfrm>
            <a:off x="4095118" y="2968654"/>
            <a:ext cx="3134348" cy="2374269"/>
          </a:xfrm>
          <a:custGeom>
            <a:avLst/>
            <a:gdLst/>
            <a:ahLst/>
            <a:cxnLst/>
            <a:rect l="l" t="t" r="r" b="b"/>
            <a:pathLst>
              <a:path w="3134348" h="2374269">
                <a:moveTo>
                  <a:pt x="0" y="0"/>
                </a:moveTo>
                <a:lnTo>
                  <a:pt x="3134348" y="0"/>
                </a:lnTo>
                <a:lnTo>
                  <a:pt x="3134348" y="2374268"/>
                </a:lnTo>
                <a:lnTo>
                  <a:pt x="0" y="237426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6" name="Freeform 26"/>
          <p:cNvSpPr/>
          <p:nvPr/>
        </p:nvSpPr>
        <p:spPr>
          <a:xfrm>
            <a:off x="4516112" y="6368565"/>
            <a:ext cx="2314102" cy="2201290"/>
          </a:xfrm>
          <a:custGeom>
            <a:avLst/>
            <a:gdLst/>
            <a:ahLst/>
            <a:cxnLst/>
            <a:rect l="l" t="t" r="r" b="b"/>
            <a:pathLst>
              <a:path w="2314102" h="2201290">
                <a:moveTo>
                  <a:pt x="0" y="0"/>
                </a:moveTo>
                <a:lnTo>
                  <a:pt x="2314102" y="0"/>
                </a:lnTo>
                <a:lnTo>
                  <a:pt x="2314102" y="2201290"/>
                </a:lnTo>
                <a:lnTo>
                  <a:pt x="0" y="22012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27" name="TextBox 27"/>
          <p:cNvSpPr txBox="1"/>
          <p:nvPr/>
        </p:nvSpPr>
        <p:spPr>
          <a:xfrm>
            <a:off x="7708758" y="3725893"/>
            <a:ext cx="6019835" cy="76453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Support Person</a:t>
            </a:r>
          </a:p>
        </p:txBody>
      </p:sp>
      <p:sp>
        <p:nvSpPr>
          <p:cNvPr id="28" name="TextBox 28"/>
          <p:cNvSpPr txBox="1"/>
          <p:nvPr/>
        </p:nvSpPr>
        <p:spPr>
          <a:xfrm>
            <a:off x="7708758" y="6943186"/>
            <a:ext cx="6019835" cy="76453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Accommodations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
        <p:nvSpPr>
          <p:cNvPr id="21" name="Freeform 21"/>
          <p:cNvSpPr/>
          <p:nvPr/>
        </p:nvSpPr>
        <p:spPr>
          <a:xfrm>
            <a:off x="4425712" y="6282076"/>
            <a:ext cx="2535627" cy="2374269"/>
          </a:xfrm>
          <a:custGeom>
            <a:avLst/>
            <a:gdLst/>
            <a:ahLst/>
            <a:cxnLst/>
            <a:rect l="l" t="t" r="r" b="b"/>
            <a:pathLst>
              <a:path w="2535627" h="2374269">
                <a:moveTo>
                  <a:pt x="0" y="0"/>
                </a:moveTo>
                <a:lnTo>
                  <a:pt x="2535626" y="0"/>
                </a:lnTo>
                <a:lnTo>
                  <a:pt x="2535626" y="2374268"/>
                </a:lnTo>
                <a:lnTo>
                  <a:pt x="0" y="237426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2" name="TextBox 22"/>
          <p:cNvSpPr txBox="1"/>
          <p:nvPr/>
        </p:nvSpPr>
        <p:spPr>
          <a:xfrm>
            <a:off x="7708758" y="7039315"/>
            <a:ext cx="4991135" cy="76453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When + Where</a:t>
            </a:r>
          </a:p>
        </p:txBody>
      </p:sp>
      <p:grpSp>
        <p:nvGrpSpPr>
          <p:cNvPr id="23" name="Group 23"/>
          <p:cNvGrpSpPr/>
          <p:nvPr/>
        </p:nvGrpSpPr>
        <p:grpSpPr>
          <a:xfrm>
            <a:off x="484174" y="808116"/>
            <a:ext cx="15803917" cy="1223447"/>
            <a:chOff x="0" y="0"/>
            <a:chExt cx="4162349" cy="322225"/>
          </a:xfrm>
        </p:grpSpPr>
        <p:sp>
          <p:nvSpPr>
            <p:cNvPr id="24" name="Freeform 24"/>
            <p:cNvSpPr/>
            <p:nvPr/>
          </p:nvSpPr>
          <p:spPr>
            <a:xfrm>
              <a:off x="0" y="0"/>
              <a:ext cx="4162349" cy="322225"/>
            </a:xfrm>
            <a:custGeom>
              <a:avLst/>
              <a:gdLst/>
              <a:ahLst/>
              <a:cxnLst/>
              <a:rect l="l" t="t" r="r" b="b"/>
              <a:pathLst>
                <a:path w="4162349" h="322225">
                  <a:moveTo>
                    <a:pt x="3959149" y="0"/>
                  </a:moveTo>
                  <a:cubicBezTo>
                    <a:pt x="4071373" y="0"/>
                    <a:pt x="4162349" y="72132"/>
                    <a:pt x="4162349" y="161112"/>
                  </a:cubicBezTo>
                  <a:cubicBezTo>
                    <a:pt x="4162349" y="250092"/>
                    <a:pt x="4071373" y="322225"/>
                    <a:pt x="3959149"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5" name="TextBox 25"/>
            <p:cNvSpPr txBox="1"/>
            <p:nvPr/>
          </p:nvSpPr>
          <p:spPr>
            <a:xfrm>
              <a:off x="0" y="-28575"/>
              <a:ext cx="4162349" cy="350800"/>
            </a:xfrm>
            <a:prstGeom prst="rect">
              <a:avLst/>
            </a:prstGeom>
          </p:spPr>
          <p:txBody>
            <a:bodyPr lIns="50800" tIns="50800" rIns="50800" bIns="50800" rtlCol="0" anchor="ctr"/>
            <a:lstStyle/>
            <a:p>
              <a:pPr algn="ctr">
                <a:lnSpc>
                  <a:spcPts val="1960"/>
                </a:lnSpc>
              </a:pPr>
              <a:endParaRPr/>
            </a:p>
          </p:txBody>
        </p:sp>
      </p:grpSp>
      <p:sp>
        <p:nvSpPr>
          <p:cNvPr id="26" name="TextBox 26"/>
          <p:cNvSpPr txBox="1"/>
          <p:nvPr/>
        </p:nvSpPr>
        <p:spPr>
          <a:xfrm>
            <a:off x="938966" y="791507"/>
            <a:ext cx="14838860"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Things to Remember when Scheduling</a:t>
            </a:r>
          </a:p>
        </p:txBody>
      </p:sp>
      <p:sp>
        <p:nvSpPr>
          <p:cNvPr id="27" name="Freeform 27"/>
          <p:cNvSpPr/>
          <p:nvPr/>
        </p:nvSpPr>
        <p:spPr>
          <a:xfrm>
            <a:off x="5008154" y="3003703"/>
            <a:ext cx="1370743" cy="2057400"/>
          </a:xfrm>
          <a:custGeom>
            <a:avLst/>
            <a:gdLst/>
            <a:ahLst/>
            <a:cxnLst/>
            <a:rect l="l" t="t" r="r" b="b"/>
            <a:pathLst>
              <a:path w="1370743" h="2057400">
                <a:moveTo>
                  <a:pt x="0" y="0"/>
                </a:moveTo>
                <a:lnTo>
                  <a:pt x="1370742" y="0"/>
                </a:lnTo>
                <a:lnTo>
                  <a:pt x="1370742" y="2057400"/>
                </a:lnTo>
                <a:lnTo>
                  <a:pt x="0" y="20574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28" name="TextBox 28"/>
          <p:cNvSpPr txBox="1"/>
          <p:nvPr/>
        </p:nvSpPr>
        <p:spPr>
          <a:xfrm>
            <a:off x="7708758" y="3602508"/>
            <a:ext cx="6019835" cy="76453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Other Questions to Ask</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
        <p:nvSpPr>
          <p:cNvPr id="21" name="Freeform 21"/>
          <p:cNvSpPr/>
          <p:nvPr/>
        </p:nvSpPr>
        <p:spPr>
          <a:xfrm>
            <a:off x="5273739" y="3783050"/>
            <a:ext cx="2811372" cy="3713685"/>
          </a:xfrm>
          <a:custGeom>
            <a:avLst/>
            <a:gdLst/>
            <a:ahLst/>
            <a:cxnLst/>
            <a:rect l="l" t="t" r="r" b="b"/>
            <a:pathLst>
              <a:path w="2811372" h="3713685">
                <a:moveTo>
                  <a:pt x="0" y="0"/>
                </a:moveTo>
                <a:lnTo>
                  <a:pt x="2811373" y="0"/>
                </a:lnTo>
                <a:lnTo>
                  <a:pt x="2811373" y="3713685"/>
                </a:lnTo>
                <a:lnTo>
                  <a:pt x="0" y="3713685"/>
                </a:lnTo>
                <a:lnTo>
                  <a:pt x="0" y="0"/>
                </a:lnTo>
                <a:close/>
              </a:path>
            </a:pathLst>
          </a:custGeom>
          <a:blipFill>
            <a:blip r:embed="rId5"/>
            <a:stretch>
              <a:fillRect/>
            </a:stretch>
          </a:blipFill>
          <a:ln w="19050" cap="sq">
            <a:solidFill>
              <a:srgbClr val="000000"/>
            </a:solidFill>
            <a:prstDash val="solid"/>
            <a:miter/>
          </a:ln>
        </p:spPr>
        <p:txBody>
          <a:bodyPr/>
          <a:lstStyle/>
          <a:p>
            <a:endParaRPr lang="en-US"/>
          </a:p>
        </p:txBody>
      </p:sp>
      <p:sp>
        <p:nvSpPr>
          <p:cNvPr id="22" name="TextBox 22"/>
          <p:cNvSpPr txBox="1"/>
          <p:nvPr/>
        </p:nvSpPr>
        <p:spPr>
          <a:xfrm>
            <a:off x="8496624" y="5209998"/>
            <a:ext cx="4991135" cy="76453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Health Passport</a:t>
            </a:r>
          </a:p>
        </p:txBody>
      </p:sp>
      <p:grpSp>
        <p:nvGrpSpPr>
          <p:cNvPr id="23" name="Group 23"/>
          <p:cNvGrpSpPr/>
          <p:nvPr/>
        </p:nvGrpSpPr>
        <p:grpSpPr>
          <a:xfrm>
            <a:off x="484174" y="808116"/>
            <a:ext cx="15803917" cy="1223447"/>
            <a:chOff x="0" y="0"/>
            <a:chExt cx="4162349" cy="322225"/>
          </a:xfrm>
        </p:grpSpPr>
        <p:sp>
          <p:nvSpPr>
            <p:cNvPr id="24" name="Freeform 24"/>
            <p:cNvSpPr/>
            <p:nvPr/>
          </p:nvSpPr>
          <p:spPr>
            <a:xfrm>
              <a:off x="0" y="0"/>
              <a:ext cx="4162349" cy="322225"/>
            </a:xfrm>
            <a:custGeom>
              <a:avLst/>
              <a:gdLst/>
              <a:ahLst/>
              <a:cxnLst/>
              <a:rect l="l" t="t" r="r" b="b"/>
              <a:pathLst>
                <a:path w="4162349" h="322225">
                  <a:moveTo>
                    <a:pt x="3959149" y="0"/>
                  </a:moveTo>
                  <a:cubicBezTo>
                    <a:pt x="4071373" y="0"/>
                    <a:pt x="4162349" y="72132"/>
                    <a:pt x="4162349" y="161112"/>
                  </a:cubicBezTo>
                  <a:cubicBezTo>
                    <a:pt x="4162349" y="250092"/>
                    <a:pt x="4071373" y="322225"/>
                    <a:pt x="3959149"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5" name="TextBox 25"/>
            <p:cNvSpPr txBox="1"/>
            <p:nvPr/>
          </p:nvSpPr>
          <p:spPr>
            <a:xfrm>
              <a:off x="0" y="-28575"/>
              <a:ext cx="4162349" cy="350800"/>
            </a:xfrm>
            <a:prstGeom prst="rect">
              <a:avLst/>
            </a:prstGeom>
          </p:spPr>
          <p:txBody>
            <a:bodyPr lIns="50800" tIns="50800" rIns="50800" bIns="50800" rtlCol="0" anchor="ctr"/>
            <a:lstStyle/>
            <a:p>
              <a:pPr algn="ctr">
                <a:lnSpc>
                  <a:spcPts val="1960"/>
                </a:lnSpc>
              </a:pPr>
              <a:endParaRPr/>
            </a:p>
          </p:txBody>
        </p:sp>
      </p:grpSp>
      <p:sp>
        <p:nvSpPr>
          <p:cNvPr id="26" name="TextBox 26"/>
          <p:cNvSpPr txBox="1"/>
          <p:nvPr/>
        </p:nvSpPr>
        <p:spPr>
          <a:xfrm>
            <a:off x="938966" y="791507"/>
            <a:ext cx="14838860"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Things to Remember when Scheduling</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13449091" cy="1223447"/>
            <a:chOff x="0" y="0"/>
            <a:chExt cx="3542147" cy="322225"/>
          </a:xfrm>
        </p:grpSpPr>
        <p:sp>
          <p:nvSpPr>
            <p:cNvPr id="22" name="Freeform 22"/>
            <p:cNvSpPr/>
            <p:nvPr/>
          </p:nvSpPr>
          <p:spPr>
            <a:xfrm>
              <a:off x="0" y="0"/>
              <a:ext cx="3542147" cy="322225"/>
            </a:xfrm>
            <a:custGeom>
              <a:avLst/>
              <a:gdLst/>
              <a:ahLst/>
              <a:cxnLst/>
              <a:rect l="l" t="t" r="r" b="b"/>
              <a:pathLst>
                <a:path w="3542147" h="322225">
                  <a:moveTo>
                    <a:pt x="3338947" y="0"/>
                  </a:moveTo>
                  <a:cubicBezTo>
                    <a:pt x="3451172" y="0"/>
                    <a:pt x="3542147" y="72132"/>
                    <a:pt x="3542147" y="161112"/>
                  </a:cubicBezTo>
                  <a:cubicBezTo>
                    <a:pt x="3542147" y="250092"/>
                    <a:pt x="3451172" y="322225"/>
                    <a:pt x="3338947"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3542147"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12994299"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Preparing for Your Appointment</a:t>
            </a:r>
          </a:p>
        </p:txBody>
      </p:sp>
      <p:sp>
        <p:nvSpPr>
          <p:cNvPr id="25" name="Freeform 25"/>
          <p:cNvSpPr/>
          <p:nvPr/>
        </p:nvSpPr>
        <p:spPr>
          <a:xfrm>
            <a:off x="2805801" y="3834040"/>
            <a:ext cx="2887724" cy="4140106"/>
          </a:xfrm>
          <a:custGeom>
            <a:avLst/>
            <a:gdLst/>
            <a:ahLst/>
            <a:cxnLst/>
            <a:rect l="l" t="t" r="r" b="b"/>
            <a:pathLst>
              <a:path w="2887724" h="4140106">
                <a:moveTo>
                  <a:pt x="0" y="0"/>
                </a:moveTo>
                <a:lnTo>
                  <a:pt x="2887724" y="0"/>
                </a:lnTo>
                <a:lnTo>
                  <a:pt x="2887724" y="4140107"/>
                </a:lnTo>
                <a:lnTo>
                  <a:pt x="0" y="414010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6" name="TextBox 26"/>
          <p:cNvSpPr txBox="1"/>
          <p:nvPr/>
        </p:nvSpPr>
        <p:spPr>
          <a:xfrm>
            <a:off x="6870938" y="2477053"/>
            <a:ext cx="10051417" cy="7109459"/>
          </a:xfrm>
          <a:prstGeom prst="rect">
            <a:avLst/>
          </a:prstGeom>
        </p:spPr>
        <p:txBody>
          <a:bodyPr lIns="0" tIns="0" rIns="0" bIns="0" rtlCol="0" anchor="t">
            <a:spAutoFit/>
          </a:bodyPr>
          <a:lstStyle/>
          <a:p>
            <a:pPr algn="l">
              <a:lnSpc>
                <a:spcPts val="6160"/>
              </a:lnSpc>
            </a:pPr>
            <a:r>
              <a:rPr lang="en-US" sz="4400" b="1">
                <a:solidFill>
                  <a:srgbClr val="000000"/>
                </a:solidFill>
                <a:latin typeface="Ubuntu Bold"/>
                <a:ea typeface="Ubuntu Bold"/>
                <a:cs typeface="Ubuntu Bold"/>
                <a:sym typeface="Ubuntu Bold"/>
              </a:rPr>
              <a:t>Checklist:</a:t>
            </a:r>
          </a:p>
          <a:p>
            <a:pPr algn="l">
              <a:lnSpc>
                <a:spcPts val="1399"/>
              </a:lnSpc>
            </a:pPr>
            <a:endParaRPr lang="en-US" sz="4400" b="1">
              <a:solidFill>
                <a:srgbClr val="000000"/>
              </a:solidFill>
              <a:latin typeface="Ubuntu Bold"/>
              <a:ea typeface="Ubuntu Bold"/>
              <a:cs typeface="Ubuntu Bold"/>
              <a:sym typeface="Ubuntu Bold"/>
            </a:endParaRPr>
          </a:p>
          <a:p>
            <a:pPr marL="949967" lvl="1" indent="-474984" algn="l">
              <a:lnSpc>
                <a:spcPts val="8800"/>
              </a:lnSpc>
              <a:buFont typeface="Arial"/>
              <a:buChar char="•"/>
            </a:pPr>
            <a:r>
              <a:rPr lang="en-US" sz="4400">
                <a:solidFill>
                  <a:srgbClr val="000000"/>
                </a:solidFill>
                <a:latin typeface="Ubuntu"/>
                <a:ea typeface="Ubuntu"/>
                <a:cs typeface="Ubuntu"/>
                <a:sym typeface="Ubuntu"/>
              </a:rPr>
              <a:t>Make a list of concerns</a:t>
            </a:r>
          </a:p>
          <a:p>
            <a:pPr marL="949967" lvl="1" indent="-474984" algn="l">
              <a:lnSpc>
                <a:spcPts val="8800"/>
              </a:lnSpc>
              <a:buFont typeface="Arial"/>
              <a:buChar char="•"/>
            </a:pPr>
            <a:r>
              <a:rPr lang="en-US" sz="4400">
                <a:solidFill>
                  <a:srgbClr val="000000"/>
                </a:solidFill>
                <a:latin typeface="Ubuntu"/>
                <a:ea typeface="Ubuntu"/>
                <a:cs typeface="Ubuntu"/>
                <a:sym typeface="Ubuntu"/>
              </a:rPr>
              <a:t>Plan your transportation</a:t>
            </a:r>
          </a:p>
          <a:p>
            <a:pPr marL="949967" lvl="1" indent="-474984" algn="l">
              <a:lnSpc>
                <a:spcPts val="8800"/>
              </a:lnSpc>
              <a:buFont typeface="Arial"/>
              <a:buChar char="•"/>
            </a:pPr>
            <a:r>
              <a:rPr lang="en-US" sz="4400">
                <a:solidFill>
                  <a:srgbClr val="000000"/>
                </a:solidFill>
                <a:latin typeface="Ubuntu"/>
                <a:ea typeface="Ubuntu"/>
                <a:cs typeface="Ubuntu"/>
                <a:sym typeface="Ubuntu"/>
              </a:rPr>
              <a:t>Prepare your health passport</a:t>
            </a:r>
          </a:p>
          <a:p>
            <a:pPr marL="949967" lvl="1" indent="-474984" algn="l">
              <a:lnSpc>
                <a:spcPts val="8800"/>
              </a:lnSpc>
              <a:buFont typeface="Arial"/>
              <a:buChar char="•"/>
            </a:pPr>
            <a:r>
              <a:rPr lang="en-US" sz="4400">
                <a:solidFill>
                  <a:srgbClr val="000000"/>
                </a:solidFill>
                <a:latin typeface="Ubuntu"/>
                <a:ea typeface="Ubuntu"/>
                <a:cs typeface="Ubuntu"/>
                <a:sym typeface="Ubuntu"/>
              </a:rPr>
              <a:t>Bring your referral (if needed)</a:t>
            </a:r>
          </a:p>
          <a:p>
            <a:pPr marL="949967" lvl="1" indent="-474984" algn="l">
              <a:lnSpc>
                <a:spcPts val="7040"/>
              </a:lnSpc>
              <a:buFont typeface="Arial"/>
              <a:buChar char="•"/>
            </a:pPr>
            <a:r>
              <a:rPr lang="en-US" sz="4400">
                <a:solidFill>
                  <a:srgbClr val="000000"/>
                </a:solidFill>
                <a:latin typeface="Ubuntu"/>
                <a:ea typeface="Ubuntu"/>
                <a:cs typeface="Ubuntu"/>
                <a:sym typeface="Ubuntu"/>
              </a:rPr>
              <a:t>24 hours before your appointment, do your final preparations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12079207" cy="1223447"/>
            <a:chOff x="0" y="0"/>
            <a:chExt cx="3181355" cy="322225"/>
          </a:xfrm>
        </p:grpSpPr>
        <p:sp>
          <p:nvSpPr>
            <p:cNvPr id="22" name="Freeform 22"/>
            <p:cNvSpPr/>
            <p:nvPr/>
          </p:nvSpPr>
          <p:spPr>
            <a:xfrm>
              <a:off x="0" y="0"/>
              <a:ext cx="3181355" cy="322225"/>
            </a:xfrm>
            <a:custGeom>
              <a:avLst/>
              <a:gdLst/>
              <a:ahLst/>
              <a:cxnLst/>
              <a:rect l="l" t="t" r="r" b="b"/>
              <a:pathLst>
                <a:path w="3181355" h="322225">
                  <a:moveTo>
                    <a:pt x="2978155" y="0"/>
                  </a:moveTo>
                  <a:cubicBezTo>
                    <a:pt x="3090379" y="0"/>
                    <a:pt x="3181355" y="72132"/>
                    <a:pt x="3181355" y="161112"/>
                  </a:cubicBezTo>
                  <a:cubicBezTo>
                    <a:pt x="3181355" y="250092"/>
                    <a:pt x="3090379" y="322225"/>
                    <a:pt x="2978155"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3181355"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11207494"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List of Concerns + Questions</a:t>
            </a:r>
          </a:p>
        </p:txBody>
      </p:sp>
      <p:sp>
        <p:nvSpPr>
          <p:cNvPr id="25" name="TextBox 25"/>
          <p:cNvSpPr txBox="1"/>
          <p:nvPr/>
        </p:nvSpPr>
        <p:spPr>
          <a:xfrm>
            <a:off x="6870938" y="3521574"/>
            <a:ext cx="10051417" cy="466978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Make a </a:t>
            </a:r>
            <a:r>
              <a:rPr lang="en-US" sz="4400" b="1">
                <a:solidFill>
                  <a:srgbClr val="000000"/>
                </a:solidFill>
                <a:latin typeface="Ubuntu Bold"/>
                <a:ea typeface="Ubuntu Bold"/>
                <a:cs typeface="Ubuntu Bold"/>
                <a:sym typeface="Ubuntu Bold"/>
              </a:rPr>
              <a:t>list</a:t>
            </a:r>
            <a:r>
              <a:rPr lang="en-US" sz="4400">
                <a:solidFill>
                  <a:srgbClr val="000000"/>
                </a:solidFill>
                <a:latin typeface="Ubuntu"/>
                <a:ea typeface="Ubuntu"/>
                <a:cs typeface="Ubuntu"/>
                <a:sym typeface="Ubuntu"/>
              </a:rPr>
              <a:t> of things you want to talk about with your provider. </a:t>
            </a:r>
          </a:p>
          <a:p>
            <a:pPr algn="l">
              <a:lnSpc>
                <a:spcPts val="6160"/>
              </a:lnSpc>
            </a:pPr>
            <a:endParaRPr lang="en-US" sz="4400">
              <a:solidFill>
                <a:srgbClr val="000000"/>
              </a:solidFill>
              <a:latin typeface="Ubuntu"/>
              <a:ea typeface="Ubuntu"/>
              <a:cs typeface="Ubuntu"/>
              <a:sym typeface="Ubuntu"/>
            </a:endParaRPr>
          </a:p>
          <a:p>
            <a:pPr algn="l">
              <a:lnSpc>
                <a:spcPts val="6160"/>
              </a:lnSpc>
            </a:pPr>
            <a:r>
              <a:rPr lang="en-US" sz="4400">
                <a:solidFill>
                  <a:srgbClr val="000000"/>
                </a:solidFill>
                <a:latin typeface="Ubuntu"/>
                <a:ea typeface="Ubuntu"/>
                <a:cs typeface="Ubuntu"/>
                <a:sym typeface="Ubuntu"/>
              </a:rPr>
              <a:t>Check your list during your appointment to make sure you don’t forget anything.</a:t>
            </a:r>
          </a:p>
        </p:txBody>
      </p:sp>
      <p:sp>
        <p:nvSpPr>
          <p:cNvPr id="26" name="Freeform 26"/>
          <p:cNvSpPr/>
          <p:nvPr/>
        </p:nvSpPr>
        <p:spPr>
          <a:xfrm>
            <a:off x="2475140" y="4174189"/>
            <a:ext cx="3218385" cy="3333544"/>
          </a:xfrm>
          <a:custGeom>
            <a:avLst/>
            <a:gdLst/>
            <a:ahLst/>
            <a:cxnLst/>
            <a:rect l="l" t="t" r="r" b="b"/>
            <a:pathLst>
              <a:path w="3218385" h="3333544">
                <a:moveTo>
                  <a:pt x="0" y="0"/>
                </a:moveTo>
                <a:lnTo>
                  <a:pt x="3218385" y="0"/>
                </a:lnTo>
                <a:lnTo>
                  <a:pt x="3218385" y="3333544"/>
                </a:lnTo>
                <a:lnTo>
                  <a:pt x="0" y="333354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4092</Words>
  <Application>Microsoft Macintosh PowerPoint</Application>
  <PresentationFormat>Custom</PresentationFormat>
  <Paragraphs>477</Paragraphs>
  <Slides>33</Slides>
  <Notes>33</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33</vt:i4>
      </vt:variant>
    </vt:vector>
  </HeadingPairs>
  <TitlesOfParts>
    <vt:vector size="41" baseType="lpstr">
      <vt:lpstr>Ubuntu</vt:lpstr>
      <vt:lpstr>Calibri</vt:lpstr>
      <vt:lpstr>Kalam</vt:lpstr>
      <vt:lpstr>Kalam Bold</vt:lpstr>
      <vt:lpstr>Ubuntu Bold</vt:lpstr>
      <vt:lpstr>Funtastic</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NHS Session 5 IDD Universal</dc:title>
  <cp:lastModifiedBy>Andrea Moore</cp:lastModifiedBy>
  <cp:revision>2</cp:revision>
  <dcterms:created xsi:type="dcterms:W3CDTF">2006-08-16T00:00:00Z</dcterms:created>
  <dcterms:modified xsi:type="dcterms:W3CDTF">2025-09-07T22:27:40Z</dcterms:modified>
  <dc:identifier>DAGN822iJNc</dc:identifier>
</cp:coreProperties>
</file>