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notesSlide+xml" PartName="/ppt/notesSlides/notesSlide30.xml"/>
  <Override ContentType="application/vnd.openxmlformats-officedocument.presentationml.notesSlide+xml" PartName="/ppt/notesSlides/notesSlide31.xml"/>
  <Override ContentType="application/vnd.openxmlformats-officedocument.presentationml.notesSlide+xml" PartName="/ppt/notesSlides/notesSlide32.xml"/>
  <Override ContentType="application/vnd.openxmlformats-officedocument.presentationml.notesSlide+xml" PartName="/ppt/notesSlides/notesSlide33.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3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Lst>
  <p:sldSz cx="18288000" cy="10287000"/>
  <p:notesSz cx="6858000" cy="9144000"/>
  <p:embeddedFontLst>
    <p:embeddedFont>
      <p:font typeface="Ubuntu" charset="1" panose="020B0504030602030204"/>
      <p:regular r:id="rId42"/>
    </p:embeddedFont>
    <p:embeddedFont>
      <p:font typeface="Ubuntu Bold" charset="1" panose="020B0804030602030204"/>
      <p:regular r:id="rId43"/>
    </p:embeddedFont>
    <p:embeddedFont>
      <p:font typeface="Kalam" charset="1" panose="02000000000000000000"/>
      <p:regular r:id="rId44"/>
    </p:embeddedFont>
    <p:embeddedFont>
      <p:font typeface="Kalam Bold" charset="1" panose="02000000000000000000"/>
      <p:regular r:id="rId4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slides/slide30.xml" Type="http://schemas.openxmlformats.org/officeDocument/2006/relationships/slide"/><Relationship Id="rId36" Target="slides/slide31.xml" Type="http://schemas.openxmlformats.org/officeDocument/2006/relationships/slide"/><Relationship Id="rId37" Target="slides/slide32.xml" Type="http://schemas.openxmlformats.org/officeDocument/2006/relationships/slide"/><Relationship Id="rId38" Target="slides/slide33.xml" Type="http://schemas.openxmlformats.org/officeDocument/2006/relationships/slide"/><Relationship Id="rId39" Target="notesMasters/notesMaster1.xml" Type="http://schemas.openxmlformats.org/officeDocument/2006/relationships/notesMaster"/><Relationship Id="rId4" Target="theme/theme1.xml" Type="http://schemas.openxmlformats.org/officeDocument/2006/relationships/theme"/><Relationship Id="rId40" Target="theme/theme2.xml" Type="http://schemas.openxmlformats.org/officeDocument/2006/relationships/theme"/><Relationship Id="rId41" Target="notesSlides/notesSlide1.xml" Type="http://schemas.openxmlformats.org/officeDocument/2006/relationships/notesSlide"/><Relationship Id="rId42" Target="fonts/font42.fntdata" Type="http://schemas.openxmlformats.org/officeDocument/2006/relationships/font"/><Relationship Id="rId43" Target="fonts/font43.fntdata" Type="http://schemas.openxmlformats.org/officeDocument/2006/relationships/font"/><Relationship Id="rId44" Target="fonts/font44.fntdata" Type="http://schemas.openxmlformats.org/officeDocument/2006/relationships/font"/><Relationship Id="rId45" Target="fonts/font45.fntdata" Type="http://schemas.openxmlformats.org/officeDocument/2006/relationships/font"/><Relationship Id="rId46" Target="notesSlides/notesSlide2.xml" Type="http://schemas.openxmlformats.org/officeDocument/2006/relationships/notesSlide"/><Relationship Id="rId47" Target="notesSlides/notesSlide3.xml" Type="http://schemas.openxmlformats.org/officeDocument/2006/relationships/notesSlide"/><Relationship Id="rId48" Target="notesSlides/notesSlide4.xml" Type="http://schemas.openxmlformats.org/officeDocument/2006/relationships/notesSlide"/><Relationship Id="rId49" Target="notesSlides/notesSlide5.xml" Type="http://schemas.openxmlformats.org/officeDocument/2006/relationships/notesSlide"/><Relationship Id="rId5" Target="tableStyles.xml" Type="http://schemas.openxmlformats.org/officeDocument/2006/relationships/tableStyles"/><Relationship Id="rId50" Target="notesSlides/notesSlide6.xml" Type="http://schemas.openxmlformats.org/officeDocument/2006/relationships/notesSlide"/><Relationship Id="rId51" Target="notesSlides/notesSlide7.xml" Type="http://schemas.openxmlformats.org/officeDocument/2006/relationships/notesSlide"/><Relationship Id="rId52" Target="notesSlides/notesSlide8.xml" Type="http://schemas.openxmlformats.org/officeDocument/2006/relationships/notesSlide"/><Relationship Id="rId53" Target="notesSlides/notesSlide9.xml" Type="http://schemas.openxmlformats.org/officeDocument/2006/relationships/notesSlide"/><Relationship Id="rId54" Target="notesSlides/notesSlide10.xml" Type="http://schemas.openxmlformats.org/officeDocument/2006/relationships/notesSlide"/><Relationship Id="rId55" Target="notesSlides/notesSlide11.xml" Type="http://schemas.openxmlformats.org/officeDocument/2006/relationships/notesSlide"/><Relationship Id="rId56" Target="notesSlides/notesSlide12.xml" Type="http://schemas.openxmlformats.org/officeDocument/2006/relationships/notesSlide"/><Relationship Id="rId57" Target="notesSlides/notesSlide13.xml" Type="http://schemas.openxmlformats.org/officeDocument/2006/relationships/notesSlide"/><Relationship Id="rId58" Target="notesSlides/notesSlide14.xml" Type="http://schemas.openxmlformats.org/officeDocument/2006/relationships/notesSlide"/><Relationship Id="rId59" Target="notesSlides/notesSlide15.xml" Type="http://schemas.openxmlformats.org/officeDocument/2006/relationships/notesSlide"/><Relationship Id="rId6" Target="slides/slide1.xml" Type="http://schemas.openxmlformats.org/officeDocument/2006/relationships/slide"/><Relationship Id="rId60" Target="notesSlides/notesSlide16.xml" Type="http://schemas.openxmlformats.org/officeDocument/2006/relationships/notesSlide"/><Relationship Id="rId61" Target="notesSlides/notesSlide17.xml" Type="http://schemas.openxmlformats.org/officeDocument/2006/relationships/notesSlide"/><Relationship Id="rId62" Target="notesSlides/notesSlide18.xml" Type="http://schemas.openxmlformats.org/officeDocument/2006/relationships/notesSlide"/><Relationship Id="rId63" Target="notesSlides/notesSlide19.xml" Type="http://schemas.openxmlformats.org/officeDocument/2006/relationships/notesSlide"/><Relationship Id="rId64" Target="notesSlides/notesSlide20.xml" Type="http://schemas.openxmlformats.org/officeDocument/2006/relationships/notesSlide"/><Relationship Id="rId65" Target="notesSlides/notesSlide21.xml" Type="http://schemas.openxmlformats.org/officeDocument/2006/relationships/notesSlide"/><Relationship Id="rId66" Target="notesSlides/notesSlide22.xml" Type="http://schemas.openxmlformats.org/officeDocument/2006/relationships/notesSlide"/><Relationship Id="rId67" Target="notesSlides/notesSlide23.xml" Type="http://schemas.openxmlformats.org/officeDocument/2006/relationships/notesSlide"/><Relationship Id="rId68" Target="notesSlides/notesSlide24.xml" Type="http://schemas.openxmlformats.org/officeDocument/2006/relationships/notesSlide"/><Relationship Id="rId69" Target="notesSlides/notesSlide25.xml" Type="http://schemas.openxmlformats.org/officeDocument/2006/relationships/notesSlide"/><Relationship Id="rId7" Target="slides/slide2.xml" Type="http://schemas.openxmlformats.org/officeDocument/2006/relationships/slide"/><Relationship Id="rId70" Target="notesSlides/notesSlide26.xml" Type="http://schemas.openxmlformats.org/officeDocument/2006/relationships/notesSlide"/><Relationship Id="rId71" Target="notesSlides/notesSlide27.xml" Type="http://schemas.openxmlformats.org/officeDocument/2006/relationships/notesSlide"/><Relationship Id="rId72" Target="notesSlides/notesSlide28.xml" Type="http://schemas.openxmlformats.org/officeDocument/2006/relationships/notesSlide"/><Relationship Id="rId73" Target="notesSlides/notesSlide29.xml" Type="http://schemas.openxmlformats.org/officeDocument/2006/relationships/notesSlide"/><Relationship Id="rId74" Target="notesSlides/notesSlide30.xml" Type="http://schemas.openxmlformats.org/officeDocument/2006/relationships/notesSlide"/><Relationship Id="rId75" Target="notesSlides/notesSlide31.xml" Type="http://schemas.openxmlformats.org/officeDocument/2006/relationships/notesSlide"/><Relationship Id="rId76" Target="notesSlides/notesSlide32.xml" Type="http://schemas.openxmlformats.org/officeDocument/2006/relationships/notesSlide"/><Relationship Id="rId77" Target="notesSlides/notesSlide33.xml" Type="http://schemas.openxmlformats.org/officeDocument/2006/relationships/note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1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1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7.xml" Type="http://schemas.openxmlformats.org/officeDocument/2006/relationships/slide"/></Relationships>
</file>

<file path=ppt/notesSlides/_rels/notesSlide1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8.xml" Type="http://schemas.openxmlformats.org/officeDocument/2006/relationships/slide"/></Relationships>
</file>

<file path=ppt/notesSlides/_rels/notesSlide1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9.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2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0.xml" Type="http://schemas.openxmlformats.org/officeDocument/2006/relationships/slide"/></Relationships>
</file>

<file path=ppt/notesSlides/_rels/notesSlide2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1.xml" Type="http://schemas.openxmlformats.org/officeDocument/2006/relationships/slide"/></Relationships>
</file>

<file path=ppt/notesSlides/_rels/notesSlide2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2.xml" Type="http://schemas.openxmlformats.org/officeDocument/2006/relationships/slide"/></Relationships>
</file>

<file path=ppt/notesSlides/_rels/notesSlide2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3.xml" Type="http://schemas.openxmlformats.org/officeDocument/2006/relationships/slide"/></Relationships>
</file>

<file path=ppt/notesSlides/_rels/notesSlide2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4.xml" Type="http://schemas.openxmlformats.org/officeDocument/2006/relationships/slide"/></Relationships>
</file>

<file path=ppt/notesSlides/_rels/notesSlide2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5.xml" Type="http://schemas.openxmlformats.org/officeDocument/2006/relationships/slide"/></Relationships>
</file>

<file path=ppt/notesSlides/_rels/notesSlide2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6.xml" Type="http://schemas.openxmlformats.org/officeDocument/2006/relationships/slide"/></Relationships>
</file>

<file path=ppt/notesSlides/_rels/notesSlide2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7.xml" Type="http://schemas.openxmlformats.org/officeDocument/2006/relationships/slide"/></Relationships>
</file>

<file path=ppt/notesSlides/_rels/notesSlide2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8.xml" Type="http://schemas.openxmlformats.org/officeDocument/2006/relationships/slide"/></Relationships>
</file>

<file path=ppt/notesSlides/_rels/notesSlide2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9.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3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0.xml" Type="http://schemas.openxmlformats.org/officeDocument/2006/relationships/slide"/></Relationships>
</file>

<file path=ppt/notesSlides/_rels/notesSlide3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1.xml" Type="http://schemas.openxmlformats.org/officeDocument/2006/relationships/slide"/></Relationships>
</file>

<file path=ppt/notesSlides/_rels/notesSlide3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2.xml" Type="http://schemas.openxmlformats.org/officeDocument/2006/relationships/slide"/></Relationships>
</file>

<file path=ppt/notesSlides/_rels/notesSlide3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"Hello everyone! It's great to see you all again. Welcome to Session 5: Going to the Doctor."</a:t>
            </a:r>
          </a:p>
          <a:p>
            <a:r>
              <a:rPr lang="en-US"/>
              <a:t/>
            </a:r>
          </a:p>
          <a:p>
            <a:r>
              <a:rPr lang="en-US"/>
              <a:t>- "This session explains what to do before, during, and after you visit a healthcare provider."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"In Session 2, you learned about Health Passports. As a reminder, a health passport is a booklet that your [child / sibling / loved one] can fill out and bring to their medical appointments. It has information about their medical history, medications, disability status, accommodations, communication needs, consent procedures, and more."</a:t>
            </a:r>
          </a:p>
          <a:p>
            <a:r>
              <a:rPr lang="en-US"/>
              <a:t/>
            </a:r>
          </a:p>
          <a:p>
            <a:r>
              <a:rPr lang="en-US"/>
              <a:t>- "If your [child / sibling / loved one] filled out a health passport, it should have everything they need to feel prepared at their appointment. If they didn’t make a health passport, they can organize their health information another way."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"If the appointment is with a specialist, your [child / sibling / loved one] might need a referral from their General Practitioner (GP)."</a:t>
            </a:r>
          </a:p>
          <a:p>
            <a:r>
              <a:rPr lang="en-US"/>
              <a:t/>
            </a:r>
          </a:p>
          <a:p>
            <a:r>
              <a:rPr lang="en-US"/>
              <a:t>- "Sometimes referrals are sent directly from your GP to the specialist, and sometimes they are written on a piece of paper that your [child / sibling / loved one] will need to take with them to the appointment."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"Your [child / sibling / loved one] should plan to leave some extra time to get to their appointment, especially if they plan to use public transportation. Some medical facilities will cancel an appointment or even charge a fee if the patient is late."</a:t>
            </a:r>
          </a:p>
          <a:p>
            <a:r>
              <a:rPr lang="en-US"/>
              <a:t/>
            </a:r>
          </a:p>
          <a:p>
            <a:r>
              <a:rPr lang="en-US"/>
              <a:t>- "Your [child / sibling / loved one] will also want to plan for how they’ll get home from their appointment. Depending on the kind of treatment they’re getting, they might need someone to go with them so that person can help them get home safely."</a:t>
            </a:r>
          </a:p>
          <a:p>
            <a:r>
              <a:rPr lang="en-US"/>
              <a:t/>
            </a:r>
          </a:p>
          <a:p>
            <a:r>
              <a:rPr lang="en-US"/>
              <a:t>- "For example, if they are getting their eyes dilated, it will be hard to see after their appointment. The provider will give them dark glasses to protect their eyes from the sun, but it will be easier to stay safe if they're not alone."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"Your [child / sibling / loved one] can take any tools or devices that help them communicate to their appointment." </a:t>
            </a:r>
          </a:p>
          <a:p>
            <a:r>
              <a:rPr lang="en-US"/>
              <a:t/>
            </a:r>
          </a:p>
          <a:p>
            <a:r>
              <a:rPr lang="en-US"/>
              <a:t>- "Some people might find it helpful to carry communication cards that are designed for use in emergencies. There are links in your workbook if you want to check those out later."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"A lot of people feel nervous when they go to an appointment with a healthcare provider. If there are special items that make your [child / sibling / loved one] feel more comfortable, they can bring one or two things with them to their appointment."</a:t>
            </a:r>
          </a:p>
          <a:p>
            <a:r>
              <a:rPr lang="en-US"/>
              <a:t/>
            </a:r>
          </a:p>
          <a:p>
            <a:r>
              <a:rPr lang="en-US"/>
              <a:t>- "The items should be small and light, so they are easy to carry and don’t take up too much space in the exam room. For example, they might want to bring:</a:t>
            </a:r>
          </a:p>
          <a:p>
            <a:r>
              <a:rPr lang="en-US"/>
              <a:t>&gt;A fidget</a:t>
            </a:r>
          </a:p>
          <a:p>
            <a:r>
              <a:rPr lang="en-US"/>
              <a:t>&gt;A favorite book</a:t>
            </a:r>
          </a:p>
          <a:p>
            <a:r>
              <a:rPr lang="en-US"/>
              <a:t>&gt;A stuffed animal or toy</a:t>
            </a:r>
          </a:p>
          <a:p>
            <a:r>
              <a:rPr lang="en-US"/>
              <a:t>&gt;Noise-canceling headphones"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"Looking at pictures or videos before your appointment can also help reduce anxiety. For example, in this short video, a man with IDD named Michael shows what he does to take charge of his healthcare before, during, and after his doctor’s appointment. Let's watch!"</a:t>
            </a:r>
          </a:p>
          <a:p>
            <a:r>
              <a:rPr lang="en-US"/>
              <a:t/>
            </a:r>
          </a:p>
          <a:p>
            <a:r>
              <a:rPr lang="en-US"/>
              <a:t/>
            </a:r>
          </a:p>
          <a:p>
            <a:r>
              <a:rPr lang="en-US"/>
              <a:t>// TIPS + INSTRUCTIONS //</a:t>
            </a:r>
          </a:p>
          <a:p>
            <a:r>
              <a:rPr lang="en-US"/>
              <a:t/>
            </a:r>
          </a:p>
          <a:p>
            <a:r>
              <a:rPr lang="en-US"/>
              <a:t>- [link to video: https://youtu.be/rbDMsFPtnSE?si=C4K7u2Nt0XxFCE9a]</a:t>
            </a:r>
          </a:p>
          <a:p>
            <a:r>
              <a:rPr lang="en-US"/>
              <a:t/>
            </a:r>
          </a:p>
          <a:p>
            <a:r>
              <a:rPr lang="en-US"/>
              <a:t>- [The video is embedded on the slide. You may need to double click to get it to play.]</a:t>
            </a:r>
          </a:p>
          <a:p>
            <a:r>
              <a:rPr lang="en-US"/>
              <a:t/>
            </a:r>
          </a:p>
          <a:p>
            <a:r>
              <a:rPr lang="en-US"/>
              <a:t>- [If you're worried you'll run short on time, you can also skip watching this video with the carers and let them know they can watch it in their own time if they're interested.]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"And finally, the night before your appointment, your [child / sibling / loved one] should be sure to get a good night’s sleep! This will help them feel rested and relaxed during their appointment."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"Okay, let's take a moment to reflect. There are a few questions in your workbook that I'd like you to fill out. Then we'll discuss before moving on."</a:t>
            </a:r>
          </a:p>
          <a:p>
            <a:r>
              <a:rPr lang="en-US"/>
              <a:t/>
            </a:r>
          </a:p>
          <a:p>
            <a:r>
              <a:rPr lang="en-US"/>
              <a:t>- "We'll take about five minutes of quiet time so you can work on this."</a:t>
            </a:r>
          </a:p>
          <a:p>
            <a:r>
              <a:rPr lang="en-US"/>
              <a:t/>
            </a:r>
          </a:p>
          <a:p>
            <a:r>
              <a:rPr lang="en-US"/>
              <a:t>- [after the reflection time] "How did that go for everyone?"</a:t>
            </a:r>
          </a:p>
          <a:p>
            <a:r>
              <a:rPr lang="en-US"/>
              <a:t> </a:t>
            </a:r>
          </a:p>
          <a:p>
            <a:r>
              <a:rPr lang="en-US"/>
              <a:t>- [and/or] "Did anyone have any other suggestions for the best way to prepare for an appointment that you'd like to share with the group?"</a:t>
            </a:r>
          </a:p>
          <a:p>
            <a:r>
              <a:rPr lang="en-US"/>
              <a:t/>
            </a:r>
          </a:p>
          <a:p>
            <a:r>
              <a:rPr lang="en-US"/>
              <a:t>- "What came up for you in terms of ways to step back?"</a:t>
            </a:r>
          </a:p>
          <a:p>
            <a:r>
              <a:rPr lang="en-US"/>
              <a:t/>
            </a:r>
          </a:p>
          <a:p>
            <a:r>
              <a:rPr lang="en-US"/>
              <a:t/>
            </a:r>
          </a:p>
          <a:p>
            <a:r>
              <a:rPr lang="en-US"/>
              <a:t>// TIPS + INSTRUCTIONS //</a:t>
            </a:r>
          </a:p>
          <a:p>
            <a:r>
              <a:rPr lang="en-US"/>
              <a:t/>
            </a:r>
          </a:p>
          <a:p>
            <a:r>
              <a:rPr lang="en-US"/>
              <a:t>- [If you don't want to discuss the reflection all together in a big group, you can also pair people together in small groups of 2-3 people to go over their reflection instead.]</a:t>
            </a:r>
          </a:p>
          <a:p>
            <a:r>
              <a:rPr lang="en-US"/>
              <a:t/>
            </a:r>
          </a:p>
          <a:p>
            <a:r>
              <a:rPr lang="en-US"/>
              <a:t>- [If you're running this session virtually, participants may be using a digital copy of their workbook instead of a printed copy. In that case, you can suggest that people write their reflections in a personal notebook.]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"Most providers have a check-in process that includes these steps."</a:t>
            </a:r>
          </a:p>
          <a:p>
            <a:r>
              <a:rPr lang="en-US"/>
              <a:t/>
            </a:r>
          </a:p>
          <a:p>
            <a:r>
              <a:rPr lang="en-US"/>
              <a:t>- [read slide or have participants take turns reading the items from their workbooks]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"Many medical appointments include the steps listed in your workbook."</a:t>
            </a:r>
          </a:p>
          <a:p>
            <a:r>
              <a:rPr lang="en-US"/>
              <a:t/>
            </a:r>
          </a:p>
          <a:p>
            <a:r>
              <a:rPr lang="en-US"/>
              <a:t>- [Most of the items on the list are broken down over the following slides. However, there are a few that aren't touched on, so it would be worth reading the list through together briefly. You can read it yourself, or ask participants to take turns reading the items.]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"Regular visits to healthcare providers like doctors, dentists, and more is an important part of staying healthy."</a:t>
            </a:r>
          </a:p>
          <a:p>
            <a:r>
              <a:rPr lang="en-US"/>
              <a:t/>
            </a:r>
          </a:p>
          <a:p>
            <a:r>
              <a:rPr lang="en-US"/>
              <a:t>- "As you learned in previous sessions, you should visit a provider:</a:t>
            </a:r>
          </a:p>
          <a:p>
            <a:r>
              <a:rPr lang="en-US"/>
              <a:t>&gt; For preventative care. Preventative care includes regular health check-ups, vaccines and immunizations, regular screenings and lab tests, eye exams, teeth cleaning, and more.</a:t>
            </a:r>
          </a:p>
          <a:p>
            <a:r>
              <a:rPr lang="en-US"/>
              <a:t>&gt; To treat symptoms of illness or injury. That could mean mental health symptoms, too, as well as any unexplained changes to body or mood.</a:t>
            </a:r>
          </a:p>
          <a:p>
            <a:r>
              <a:rPr lang="en-US"/>
              <a:t>&gt; To manage ongoing conditions</a:t>
            </a:r>
          </a:p>
          <a:p>
            <a:r>
              <a:rPr lang="en-US"/>
              <a:t>&gt; For follow-up care after medical procedures</a:t>
            </a:r>
          </a:p>
          <a:p>
            <a:r>
              <a:rPr lang="en-US"/>
              <a:t>&gt; For professional advice and support regarding lifestyle changes"</a:t>
            </a:r>
          </a:p>
          <a:p>
            <a:r>
              <a:rPr lang="en-US"/>
              <a:t/>
            </a:r>
          </a:p>
          <a:p>
            <a:r>
              <a:rPr lang="en-US"/>
              <a:t>- "In this learning session, we're going to talk about what to expect before, during, and after an appointment with a healthcare provider."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"If your [child / sibling / loved one] asks you to come with them to an appointment, it’s a sign of their trust for you. One way to honor that trust is to support them at their appointment, encouraging them to express their needs and concerns to the provider. Especially if they are feeling nervous about the appointment, you can help comfort and reassure them."</a:t>
            </a:r>
          </a:p>
          <a:p>
            <a:r>
              <a:rPr lang="en-US"/>
              <a:t/>
            </a:r>
          </a:p>
          <a:p>
            <a:r>
              <a:rPr lang="en-US"/>
              <a:t>- "Your [child / sibling / loved one] might ask you to join them in the exam room, or they might ask you to wait in the lobby. They also might ask you to join part of the appointment and step out if they need privacy."</a:t>
            </a:r>
          </a:p>
          <a:p>
            <a:r>
              <a:rPr lang="en-US"/>
              <a:t/>
            </a:r>
          </a:p>
          <a:p>
            <a:r>
              <a:rPr lang="en-US"/>
              <a:t>- "During the appointment, remind your [child / sibling / loved one] to let you know if they need your help. For example, if they’re deciding on treatment options, they might want your support going over their options."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"When the appointment starts, the provider will ask something like, “What brings you in today?” This part of the appointment is called the consultation."</a:t>
            </a:r>
          </a:p>
          <a:p>
            <a:r>
              <a:rPr lang="en-US"/>
              <a:t/>
            </a:r>
          </a:p>
          <a:p>
            <a:r>
              <a:rPr lang="en-US"/>
              <a:t>- "During the consultation, the provider will ask the patient lots of questions."</a:t>
            </a:r>
          </a:p>
          <a:p>
            <a:r>
              <a:rPr lang="en-US"/>
              <a:t/>
            </a:r>
          </a:p>
          <a:p>
            <a:r>
              <a:rPr lang="en-US"/>
              <a:t>- "Remember to defer to the person with IDD and give them space to answer questions about their own body and health, whenever possible."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"After the patient answers the provider’s questions and completes any needed exams or tests, the provider will tell the patient if they found out what their health problem is. This is called a diagnosis." </a:t>
            </a:r>
          </a:p>
          <a:p>
            <a:r>
              <a:rPr lang="en-US"/>
              <a:t/>
            </a:r>
          </a:p>
          <a:p>
            <a:r>
              <a:rPr lang="en-US"/>
              <a:t>- "Other times, the diagnosis might come later, after the provider gets back the results of any tests they ordered for the patient. If they can’t figure out the diagnosis right away, they might recommend more tests or that the patient sees a specialist."</a:t>
            </a:r>
          </a:p>
          <a:p>
            <a:r>
              <a:rPr lang="en-US"/>
              <a:t/>
            </a:r>
          </a:p>
          <a:p>
            <a:r>
              <a:rPr lang="en-US"/>
              <a:t>- "The provider may also recommend treatments like medications, different therapies, or lifestyle changes."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"If your [child / sibling / loved one] gets a prescription for medication, the provider might: </a:t>
            </a:r>
          </a:p>
          <a:p>
            <a:r>
              <a:rPr lang="en-US"/>
              <a:t>&gt; Call, fax, or email a digital copy to a pharmacy / chemist of your choice. Then, your [child / sibling / loved one] can go to the pharmacy / chemist and pick up the medication by providing their personal information.</a:t>
            </a:r>
          </a:p>
          <a:p>
            <a:r>
              <a:rPr lang="en-US"/>
              <a:t>&gt; Write it on a piece of paper that they can take to a local pharmacy / chemist."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"Before we move on from talking about the diagnosis and treatment, I want to briefly return to a topic we originally covered in Session 1, and that's diagnostic overshadowing."</a:t>
            </a:r>
          </a:p>
          <a:p>
            <a:r>
              <a:rPr lang="en-US"/>
              <a:t/>
            </a:r>
          </a:p>
          <a:p>
            <a:r>
              <a:rPr lang="en-US"/>
              <a:t>- "As a reminder, diagnostic overshadowing is when a healthcare professional assumes that a patient's complaint is due to their disability, rather than fully exploring the cause of the patient's symptoms." </a:t>
            </a:r>
          </a:p>
          <a:p>
            <a:r>
              <a:rPr lang="en-US"/>
              <a:t/>
            </a:r>
          </a:p>
          <a:p>
            <a:r>
              <a:rPr lang="en-US"/>
              <a:t>- "For example, let's say the person you care for is experiencing abdominal pain. Maybe your loved one has autism, and they don't use a lot of words to communicate, but you can tell from their body language that they are in a lot of pain. You're scared, so you go to the hospital to get everything checked out, and of course you meet with a brand new doctor who doesn't know your history. Your loved one is having some big behaviors now because the pain is getting worse, but instead of focusing on the abdomen and maybe checking out your loved one's appendix, the doctor spends a bunch of time talking to you about autism and puberty and medications that help reduce behavioral outbursts, and a whole lot of other topics that don't have anything to do with abdominal pain."</a:t>
            </a:r>
          </a:p>
          <a:p>
            <a:r>
              <a:rPr lang="en-US"/>
              <a:t/>
            </a:r>
          </a:p>
          <a:p>
            <a:r>
              <a:rPr lang="en-US"/>
              <a:t>- "That's one example of diagnostic overshadowing. Your loved one's diagnosis of autism overshadows their other symptoms for that provider, and things get missed. Even healthcare providers that have the best intentions can be susceptible to this, and it can lead to delays in or lack of treatment."</a:t>
            </a:r>
          </a:p>
          <a:p>
            <a:r>
              <a:rPr lang="en-US"/>
              <a:t/>
            </a:r>
          </a:p>
          <a:p>
            <a:r>
              <a:rPr lang="en-US"/>
              <a:t>- "So what can you do about it? You can be a good advocate, and you can TRUST yourself. If you go with your [child / sibling / loved one] to a medical appointment, be alert for healthcare providers dismissing symptoms or attributing them to your [child / sibling / loved one]’s disability instead of illness. Support your [child / sibling / loved one] to express the full scope of the symptoms they’re experiencing, and help hold the provider accountable to really listen and explore possible causes." </a:t>
            </a:r>
          </a:p>
          <a:p>
            <a:r>
              <a:rPr lang="en-US"/>
              <a:t/>
            </a:r>
          </a:p>
          <a:p>
            <a:r>
              <a:rPr lang="en-US"/>
              <a:t>- "If something feels off to you, it’s okay to ask for a second opinion from a different provider."</a:t>
            </a:r>
          </a:p>
          <a:p>
            <a:r>
              <a:rPr lang="en-US"/>
              <a:t/>
            </a:r>
          </a:p>
          <a:p>
            <a:r>
              <a:rPr lang="en-US"/>
              <a:t>- "Finally, if you and your [child / sibling / loved one] aren’t satisfied with how a healthcare provider is responding to your concerns, you can ask to speak to a patient advocate."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"Your [child / sibling / loved one] can ask their provider questions to help them understand what’s going on with their health."</a:t>
            </a:r>
          </a:p>
          <a:p>
            <a:r>
              <a:rPr lang="en-US"/>
              <a:t/>
            </a:r>
          </a:p>
          <a:p>
            <a:r>
              <a:rPr lang="en-US"/>
              <a:t>- "There are three questions that are the most important."</a:t>
            </a:r>
          </a:p>
          <a:p>
            <a:r>
              <a:rPr lang="en-US"/>
              <a:t/>
            </a:r>
          </a:p>
          <a:p>
            <a:r>
              <a:rPr lang="en-US"/>
              <a:t>- [read slide, or have someone read the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"Your [child / sibling / loved one] can ask other questions, too, depending on what the provider has recommended for treatment." </a:t>
            </a:r>
          </a:p>
          <a:p>
            <a:r>
              <a:rPr lang="en-US"/>
              <a:t/>
            </a:r>
          </a:p>
          <a:p>
            <a:r>
              <a:rPr lang="en-US"/>
              <a:t>- [have participants read examples from the workbook.]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"You or your [child / sibling / loved one] can take notes during the appointment. That way you’ll have a good record of everything the provider said during the appointment, and your [child / sibling / loved one] can take some time after the appointment to process what they heard."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"A lot of people feel overwhelmed talking to healthcare providers. Some providers use a lot of medical jargon, and they can seem very busy, which can be intimidating. Not to mention it can feel frightening to have a problem with your health!"</a:t>
            </a:r>
          </a:p>
          <a:p>
            <a:r>
              <a:rPr lang="en-US"/>
              <a:t/>
            </a:r>
          </a:p>
          <a:p>
            <a:r>
              <a:rPr lang="en-US"/>
              <a:t>- "If your [child / sibling / loved one] feels overwhelmed during their appointment, they can self-advocate. They can ask their provider to: [read slide]"</a:t>
            </a:r>
          </a:p>
          <a:p>
            <a:r>
              <a:rPr lang="en-US"/>
              <a:t/>
            </a:r>
          </a:p>
          <a:p>
            <a:r>
              <a:rPr lang="en-US"/>
              <a:t>- "They can also ask you for help."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"The provider will tell the patient what to do next, like how often to take any medication they’ve prescribed, or when to come back for a follow-up appointment."</a:t>
            </a:r>
          </a:p>
          <a:p>
            <a:r>
              <a:rPr lang="en-US"/>
              <a:t/>
            </a:r>
          </a:p>
          <a:p>
            <a:r>
              <a:rPr lang="en-US"/>
              <a:t>- "Make sure your [child / sibling / loved one] understands what they need to do to cooperate with their treatment. Ask about any next steps."</a:t>
            </a:r>
          </a:p>
          <a:p>
            <a:r>
              <a:rPr lang="en-US"/>
              <a:t/>
            </a:r>
          </a:p>
          <a:p>
            <a:r>
              <a:rPr lang="en-US"/>
              <a:t>- "Then, go back to the front desk to check out."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[You can read the text below yourself, or ask for volunteers to read each section from the appropriate section of their workbooks.]</a:t>
            </a:r>
          </a:p>
          <a:p>
            <a:r>
              <a:rPr lang="en-US"/>
              <a:t/>
            </a:r>
          </a:p>
          <a:p>
            <a:r>
              <a:rPr lang="en-US"/>
              <a:t>- "As a reminder, people with intellectual and developmental disabilities (IDD) should take a leadership role in caring for their own health whenever possible. Carers can provide support as needed."</a:t>
            </a:r>
          </a:p>
          <a:p>
            <a:r>
              <a:rPr lang="en-US"/>
              <a:t/>
            </a:r>
          </a:p>
          <a:p>
            <a:r>
              <a:rPr lang="en-US"/>
              <a:t>- "In Session 2: Know Your Rights, we learned about Supported Decision-Making. The goal of this approach is to create the least-restrictive decision-making environment that will still keep someone safe."</a:t>
            </a:r>
          </a:p>
          <a:p>
            <a:r>
              <a:rPr lang="en-US"/>
              <a:t/>
            </a:r>
          </a:p>
          <a:p>
            <a:r>
              <a:rPr lang="en-US"/>
              <a:t>- "In Session 3: Supporting Self-Advocacy, we learned how to give someone with IDD the practical and emotional support to express their own needs and feelings."</a:t>
            </a:r>
          </a:p>
          <a:p>
            <a:r>
              <a:rPr lang="en-US"/>
              <a:t/>
            </a:r>
          </a:p>
          <a:p>
            <a:r>
              <a:rPr lang="en-US"/>
              <a:t>- "Now, in Session 5, these skills will be put into practice as you prepare to support someone with IDD as they visit a healthcare provider."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"Most providers have a check-out process that includes these steps."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"After the appointment, the patient should follow through with any instructions the provider gave them. For example:"</a:t>
            </a:r>
          </a:p>
          <a:p>
            <a:r>
              <a:rPr lang="en-US"/>
              <a:t/>
            </a:r>
          </a:p>
          <a:p>
            <a:r>
              <a:rPr lang="en-US"/>
              <a:t>- "They should pick-up any prescription medications or medical supplies ordered by the provider. They should also make sure to go over any directions for the medications with the pharmacist."</a:t>
            </a:r>
          </a:p>
          <a:p>
            <a:r>
              <a:rPr lang="en-US"/>
              <a:t/>
            </a:r>
          </a:p>
          <a:p>
            <a:r>
              <a:rPr lang="en-US"/>
              <a:t>- "They should schedule any recommended follow-up appointments, especially if they’ve been referred to a specialist."</a:t>
            </a:r>
          </a:p>
          <a:p>
            <a:r>
              <a:rPr lang="en-US"/>
              <a:t/>
            </a:r>
          </a:p>
          <a:p>
            <a:r>
              <a:rPr lang="en-US"/>
              <a:t>- "If there are other providers treating your [child / sibling / loved one], they might need to be updated about changes or progress regarding your [child / sibling / loved one]’s health. For example, a psychologist who is helping with the person’s behavior or a speech pathologist who is helping with swallowing problems may need to be aware of any new medical information."</a:t>
            </a:r>
          </a:p>
          <a:p>
            <a:r>
              <a:rPr lang="en-US"/>
              <a:t/>
            </a:r>
          </a:p>
          <a:p>
            <a:r>
              <a:rPr lang="en-US"/>
              <a:t>- "If the provider recommended lifestyle changes, your [child / sibling / loved one] should make a plan for how they will manage the changes. They may need your support with planning."</a:t>
            </a:r>
          </a:p>
          <a:p>
            <a:r>
              <a:rPr lang="en-US"/>
              <a:t/>
            </a:r>
          </a:p>
          <a:p>
            <a:r>
              <a:rPr lang="en-US"/>
              <a:t>- "Examples of lifestyle changes include:</a:t>
            </a:r>
          </a:p>
          <a:p>
            <a:r>
              <a:rPr lang="en-US"/>
              <a:t>&gt; Eating healthier foods (less fat and sugar, smaller portions)</a:t>
            </a:r>
          </a:p>
          <a:p>
            <a:r>
              <a:rPr lang="en-US"/>
              <a:t>&gt; Exercising and moving more </a:t>
            </a:r>
          </a:p>
          <a:p>
            <a:r>
              <a:rPr lang="en-US"/>
              <a:t>&gt; Sleeping more</a:t>
            </a:r>
          </a:p>
          <a:p>
            <a:r>
              <a:rPr lang="en-US"/>
              <a:t>&gt; Drinking more water</a:t>
            </a:r>
          </a:p>
          <a:p>
            <a:r>
              <a:rPr lang="en-US"/>
              <a:t>&gt; Limiting screen time</a:t>
            </a:r>
          </a:p>
          <a:p>
            <a:r>
              <a:rPr lang="en-US"/>
              <a:t>&gt; And more"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"We've covered a lot of material, so let's pause one more time to reflect before we end our session today. Take a look at the final questions in your workbook. They're summarized here on the slide."</a:t>
            </a:r>
          </a:p>
          <a:p>
            <a:r>
              <a:rPr lang="en-US"/>
              <a:t/>
            </a:r>
          </a:p>
          <a:p>
            <a:r>
              <a:rPr lang="en-US"/>
              <a:t>- "Before you start writing, I want to call your attention to the second question. I know the question of stepping back is complicated, and that will look different for every person's situation. Stepping back doesn't have to mean stepping out or away... it's just an opportunity to stay up-to-date with your loved one's needs as they (and you!) grow and change. Stepping back might not feel realistic today, but could it be in a few years? I'll give you some time to think it over."</a:t>
            </a:r>
          </a:p>
          <a:p>
            <a:r>
              <a:rPr lang="en-US"/>
              <a:t/>
            </a:r>
          </a:p>
          <a:p>
            <a:r>
              <a:rPr lang="en-US"/>
              <a:t>- "We'll take about 5-7 minutes of quiet time so you can work on this."</a:t>
            </a:r>
          </a:p>
          <a:p>
            <a:r>
              <a:rPr lang="en-US"/>
              <a:t/>
            </a:r>
          </a:p>
          <a:p>
            <a:r>
              <a:rPr lang="en-US"/>
              <a:t>- [after the reflection time] </a:t>
            </a:r>
          </a:p>
          <a:p>
            <a:r>
              <a:rPr lang="en-US"/>
              <a:t> </a:t>
            </a:r>
          </a:p>
          <a:p>
            <a:r>
              <a:rPr lang="en-US"/>
              <a:t>- [Ok to skip if short on time] "Did anyone have any other tips for supporting someone during or after an appointment that you'd like to share with the group?"</a:t>
            </a:r>
          </a:p>
          <a:p>
            <a:r>
              <a:rPr lang="en-US"/>
              <a:t/>
            </a:r>
          </a:p>
          <a:p>
            <a:r>
              <a:rPr lang="en-US"/>
              <a:t>- [time allowing, you could facilitate further discussion to close out the session. See tips below.]</a:t>
            </a:r>
          </a:p>
          <a:p>
            <a:r>
              <a:rPr lang="en-US"/>
              <a:t/>
            </a:r>
          </a:p>
          <a:p>
            <a:r>
              <a:rPr lang="en-US"/>
              <a:t>// TIPS + INSTRUCTIONS //</a:t>
            </a:r>
          </a:p>
          <a:p>
            <a:r>
              <a:rPr lang="en-US"/>
              <a:t/>
            </a:r>
          </a:p>
          <a:p>
            <a:r>
              <a:rPr lang="en-US"/>
              <a:t>- [If there's time, it could be very powerful to facilitate a discussion here among the various caregivers about their fears regarding stepping back. They will have wisdom and insight to share with each other that will be more valuable than what we could put on another slide. However, since this is a tender topic, it's important it be well-facilitated. If you are uncertain about your skills in this area, it might be wise to pair participants together and invite them to talk amongst themselves in groups of 2-3 people instead. You can take as much or as little time as you have available for this activity.]</a:t>
            </a:r>
          </a:p>
          <a:p>
            <a:r>
              <a:rPr lang="en-US"/>
              <a:t/>
            </a:r>
          </a:p>
          <a:p>
            <a:r>
              <a:rPr lang="en-US"/>
              <a:t>- [If you're running this session virtually, participants may be using a digital copy of their workbook instead of a printed copy. In that case, you can suggest that people write their reflections in a personal notebook instead of trying to type into a PDF document.]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"Congratulations! You've finished all 5 learning sessions. In your workbook you'll find a certificate of completion that you can fill out with your name and today's date if you want. If anyone is interested, I would be more than happy to sign it for you before you leave today."</a:t>
            </a:r>
          </a:p>
          <a:p>
            <a:r>
              <a:rPr lang="en-US"/>
              <a:t/>
            </a:r>
          </a:p>
          <a:p>
            <a:r>
              <a:rPr lang="en-US"/>
              <a:t>- "You don't have any official homework for this session, but I encourage you to go back and finish any items from earlier sessions. I hope you feel more prepared to support your loved ones as they take the lead in caring for their health."</a:t>
            </a:r>
          </a:p>
          <a:p>
            <a:r>
              <a:rPr lang="en-US"/>
              <a:t/>
            </a:r>
          </a:p>
          <a:p>
            <a:r>
              <a:rPr lang="en-US"/>
              <a:t>- "Thank you for your participation!"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"Most providers offer more than one way to schedule an appointment." </a:t>
            </a:r>
          </a:p>
          <a:p>
            <a:r>
              <a:rPr lang="en-US"/>
              <a:t/>
            </a:r>
          </a:p>
          <a:p>
            <a:r>
              <a:rPr lang="en-US"/>
              <a:t>- "Usually, you can:</a:t>
            </a:r>
          </a:p>
          <a:p>
            <a:r>
              <a:rPr lang="en-US"/>
              <a:t>&gt; Call on the phone</a:t>
            </a:r>
          </a:p>
          <a:p>
            <a:r>
              <a:rPr lang="en-US"/>
              <a:t>&gt; Book online using a website or app" </a:t>
            </a:r>
          </a:p>
          <a:p>
            <a:r>
              <a:rPr lang="en-US"/>
              <a:t/>
            </a:r>
          </a:p>
          <a:p>
            <a:r>
              <a:rPr lang="en-US"/>
              <a:t>- "If you call, the caller will need to tell the person on the phone the name, date of birth, and the policy number printed on your [child / sibling / loved one]’s insurance card."</a:t>
            </a:r>
          </a:p>
          <a:p>
            <a:r>
              <a:rPr lang="en-US"/>
              <a:t/>
            </a:r>
          </a:p>
          <a:p>
            <a:r>
              <a:rPr lang="en-US"/>
              <a:t>- "Your [child / sibling / loved one] may also wish to ask for any accommodations they need when booking the appointment. In Session 2: Know Your Rights, we covered some common types of accommodations."</a:t>
            </a:r>
          </a:p>
          <a:p>
            <a:r>
              <a:rPr lang="en-US"/>
              <a:t/>
            </a:r>
          </a:p>
          <a:p>
            <a:r>
              <a:rPr lang="en-US"/>
              <a:t>- "If your [child / sibling / loved one] schedules online, they may need to follow up by email to request their accommodations."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"When your [child / sibling / loved one] is scheduling an appointment, there are some things they'll want to keep in mind."</a:t>
            </a:r>
          </a:p>
          <a:p>
            <a:r>
              <a:rPr lang="en-US"/>
              <a:t/>
            </a:r>
          </a:p>
          <a:p>
            <a:r>
              <a:rPr lang="en-US"/>
              <a:t>- "First -- and this may seem obvious -- if they would like a support person to join them at their appointment, they'll need to make sure the date and time work for both of them."</a:t>
            </a:r>
          </a:p>
          <a:p>
            <a:r>
              <a:rPr lang="en-US"/>
              <a:t/>
            </a:r>
          </a:p>
          <a:p>
            <a:r>
              <a:rPr lang="en-US"/>
              <a:t>- "They should also ask for any accommodations they need in advance. We covered accommodations at length in Session 2, but there's a list of some examples to refresh your memory in the table in your workbook. Kirk, would you be able to read that list for us?"</a:t>
            </a:r>
          </a:p>
          <a:p>
            <a:r>
              <a:rPr lang="en-US"/>
              <a:t/>
            </a:r>
          </a:p>
          <a:p>
            <a:r>
              <a:rPr lang="en-US"/>
              <a:t>- "Are there any other accommodations your [child / sibling / loved one] has found helpful in a medical setting?"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"They might want to ask other questions when scheduling their appointment, like:</a:t>
            </a:r>
          </a:p>
          <a:p>
            <a:r>
              <a:rPr lang="en-US"/>
              <a:t>&gt; Is it okay to eat and drink before the appointment, or do they need to wait until after?</a:t>
            </a:r>
          </a:p>
          <a:p>
            <a:r>
              <a:rPr lang="en-US"/>
              <a:t>&gt;Is there anything special they need to bring or do?"</a:t>
            </a:r>
          </a:p>
          <a:p>
            <a:r>
              <a:rPr lang="en-US"/>
              <a:t/>
            </a:r>
          </a:p>
          <a:p>
            <a:r>
              <a:rPr lang="en-US"/>
              <a:t>- "As they finish scheduling, they want to capture all the important details like the date, time, location, transportation information, and -- if they use a mobility device -- any relevant accessibility information."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"Finally, as we learned in Session 2, health passports can be a great way to organize medical information. If your [child / sibling / loved one] has a health passport, they may want to email a copy of it to their provider so the provider has time to review it before their appointment. We'll talk more about the information that should be included in the health passport on the coming slides."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"Getting an appointment with the right provider – at a time that works for both the patient and the provider – can be challenging. It’s a good idea to be as prepared as possible for the appointment, so everyone can get the most out of their time together."</a:t>
            </a:r>
          </a:p>
          <a:p>
            <a:r>
              <a:rPr lang="en-US"/>
              <a:t/>
            </a:r>
          </a:p>
          <a:p>
            <a:r>
              <a:rPr lang="en-US"/>
              <a:t>- "Your workbook has a checklist to help your [child / sibling / loved one] prepare. Let's read these together. Kate, would you mind reading the first four items on the checklist for us?"</a:t>
            </a:r>
          </a:p>
          <a:p>
            <a:r>
              <a:rPr lang="en-US"/>
              <a:t/>
            </a:r>
          </a:p>
          <a:p>
            <a:r>
              <a:rPr lang="en-US"/>
              <a:t>- [Have volunteers take turns reading other chunks of the list until it's complete.] </a:t>
            </a:r>
          </a:p>
          <a:p>
            <a:r>
              <a:rPr lang="en-US"/>
              <a:t/>
            </a:r>
          </a:p>
          <a:p>
            <a:r>
              <a:rPr lang="en-US"/>
              <a:t>- "I just want to reiterate that people with IDD can ask for support doing any of the items on this list. Everyone with IDD is different, and some people will be able to manage all of these items, as long as they have support. In other cases, I know many of you will be taking the lead on most of this. Take it case by case, and whenever possible, look for opportunities for the person with IDD to take a leadership role."</a:t>
            </a:r>
          </a:p>
          <a:p>
            <a:r>
              <a:rPr lang="en-US"/>
              <a:t/>
            </a:r>
          </a:p>
          <a:p>
            <a:r>
              <a:rPr lang="en-US"/>
              <a:t>- "For those of you who are legally permitted to make medical decisions on behalf of your [child / sibling / loved one] with IDD that is also an adult, you may need to bring Medical Power of Attorney (MPOA) and/or guardianship papers to the appointment. A copy of those papers can be included in the health passport, which we'll cover more in a moment."</a:t>
            </a:r>
          </a:p>
          <a:p>
            <a:r>
              <a:rPr lang="en-US"/>
              <a:t/>
            </a:r>
          </a:p>
          <a:p>
            <a:r>
              <a:rPr lang="en-US"/>
              <a:t>- "Now let's talk a bit more in depth about some of the items on this list."</a:t>
            </a:r>
          </a:p>
          <a:p>
            <a:r>
              <a:rPr lang="en-US"/>
              <a:t/>
            </a:r>
          </a:p>
          <a:p>
            <a:r>
              <a:rPr lang="en-US"/>
              <a:t>- [go 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[read the slide, or have a volunteer read the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svg" Type="http://schemas.openxmlformats.org/officeDocument/2006/relationships/image"/><Relationship Id="rId8" Target="../media/image6.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1.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6.png" Type="http://schemas.openxmlformats.org/officeDocument/2006/relationships/image"/><Relationship Id="rId6" Target="../media/image37.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8.png" Type="http://schemas.openxmlformats.org/officeDocument/2006/relationships/image"/><Relationship Id="rId6" Target="../media/image39.sv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3.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0.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4.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1.png" Type="http://schemas.openxmlformats.org/officeDocument/2006/relationships/image"/><Relationship Id="rId6" Target="../media/image42.sv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5.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3.jpeg" Type="http://schemas.openxmlformats.org/officeDocument/2006/relationships/image"/><Relationship Id="rId6" Target="https://www.youtube.com/watch?v=rbDMsFPtnSE" TargetMode="External" Type="http://schemas.openxmlformats.org/officeDocument/2006/relationships/video"/></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6.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4.png" Type="http://schemas.openxmlformats.org/officeDocument/2006/relationships/image"/><Relationship Id="rId6" Target="../media/image45.sv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7.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6.png" Type="http://schemas.openxmlformats.org/officeDocument/2006/relationships/image"/><Relationship Id="rId6" Target="../media/image47.sv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8.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8.png" Type="http://schemas.openxmlformats.org/officeDocument/2006/relationships/image"/><Relationship Id="rId6" Target="../media/image49.sv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9.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2.png" Type="http://schemas.openxmlformats.org/officeDocument/2006/relationships/image"/><Relationship Id="rId6" Target="../media/image33.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2.svg" Type="http://schemas.openxmlformats.org/officeDocument/2006/relationships/image"/><Relationship Id="rId11" Target="../media/image13.png" Type="http://schemas.openxmlformats.org/officeDocument/2006/relationships/image"/><Relationship Id="rId12" Target="../media/image14.svg" Type="http://schemas.openxmlformats.org/officeDocument/2006/relationships/image"/><Relationship Id="rId13" Target="../media/image15.png" Type="http://schemas.openxmlformats.org/officeDocument/2006/relationships/image"/><Relationship Id="rId14" Target="../media/image16.svg" Type="http://schemas.openxmlformats.org/officeDocument/2006/relationships/image"/><Relationship Id="rId2" Target="../notesSlides/notesSlide2.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png" Type="http://schemas.openxmlformats.org/officeDocument/2006/relationships/image"/><Relationship Id="rId6" Target="../media/image8.svg" Type="http://schemas.openxmlformats.org/officeDocument/2006/relationships/image"/><Relationship Id="rId7" Target="../media/image9.png" Type="http://schemas.openxmlformats.org/officeDocument/2006/relationships/image"/><Relationship Id="rId8" Target="../media/image10.svg" Type="http://schemas.openxmlformats.org/officeDocument/2006/relationships/image"/><Relationship Id="rId9" Target="../media/image11.pn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0.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23.png" Type="http://schemas.openxmlformats.org/officeDocument/2006/relationships/image"/><Relationship Id="rId6" Target="../media/image24.sv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50.png" Type="http://schemas.openxmlformats.org/officeDocument/2006/relationships/image"/><Relationship Id="rId6" Target="../media/image51.sv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2.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52.png" Type="http://schemas.openxmlformats.org/officeDocument/2006/relationships/image"/><Relationship Id="rId6" Target="../media/image53.sv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3.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54.png" Type="http://schemas.openxmlformats.org/officeDocument/2006/relationships/image"/><Relationship Id="rId6" Target="../media/image55.sv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4.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56.png" Type="http://schemas.openxmlformats.org/officeDocument/2006/relationships/image"/><Relationship Id="rId6" Target="../media/image57.sv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63.svg" Type="http://schemas.openxmlformats.org/officeDocument/2006/relationships/image"/><Relationship Id="rId11" Target="../media/image64.png" Type="http://schemas.openxmlformats.org/officeDocument/2006/relationships/image"/><Relationship Id="rId12" Target="../media/image65.svg" Type="http://schemas.openxmlformats.org/officeDocument/2006/relationships/image"/><Relationship Id="rId13" Target="../media/image66.png" Type="http://schemas.openxmlformats.org/officeDocument/2006/relationships/image"/><Relationship Id="rId14" Target="../media/image67.svg" Type="http://schemas.openxmlformats.org/officeDocument/2006/relationships/image"/><Relationship Id="rId2" Target="../notesSlides/notesSlide25.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58.png" Type="http://schemas.openxmlformats.org/officeDocument/2006/relationships/image"/><Relationship Id="rId6" Target="../media/image59.svg" Type="http://schemas.openxmlformats.org/officeDocument/2006/relationships/image"/><Relationship Id="rId7" Target="../media/image60.png" Type="http://schemas.openxmlformats.org/officeDocument/2006/relationships/image"/><Relationship Id="rId8" Target="../media/image61.svg" Type="http://schemas.openxmlformats.org/officeDocument/2006/relationships/image"/><Relationship Id="rId9" Target="../media/image62.pn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6.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68.png" Type="http://schemas.openxmlformats.org/officeDocument/2006/relationships/image"/><Relationship Id="rId6" Target="../media/image69.sv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7.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0.png" Type="http://schemas.openxmlformats.org/officeDocument/2006/relationships/image"/><Relationship Id="rId6" Target="../media/image71.sv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8.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2.png" Type="http://schemas.openxmlformats.org/officeDocument/2006/relationships/image"/><Relationship Id="rId6" Target="../media/image73.svg" Type="http://schemas.openxmlformats.org/officeDocument/2006/relationships/image"/></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79.png" Type="http://schemas.openxmlformats.org/officeDocument/2006/relationships/image"/><Relationship Id="rId2" Target="../notesSlides/notesSlide29.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4.png" Type="http://schemas.openxmlformats.org/officeDocument/2006/relationships/image"/><Relationship Id="rId6" Target="../media/image75.svg" Type="http://schemas.openxmlformats.org/officeDocument/2006/relationships/image"/><Relationship Id="rId7" Target="../media/image76.png" Type="http://schemas.openxmlformats.org/officeDocument/2006/relationships/image"/><Relationship Id="rId8" Target="../media/image77.png" Type="http://schemas.openxmlformats.org/officeDocument/2006/relationships/image"/><Relationship Id="rId9" Target="../media/image78.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7.png" Type="http://schemas.openxmlformats.org/officeDocument/2006/relationships/image"/><Relationship Id="rId6" Target="../media/image18.svg" Type="http://schemas.openxmlformats.org/officeDocument/2006/relationships/image"/></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0.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8.png" Type="http://schemas.openxmlformats.org/officeDocument/2006/relationships/image"/><Relationship Id="rId6" Target="../media/image49.svg" Type="http://schemas.openxmlformats.org/officeDocument/2006/relationships/image"/></Relationships>
</file>

<file path=ppt/slides/_rels/slide3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8.svg" Type="http://schemas.openxmlformats.org/officeDocument/2006/relationships/image"/><Relationship Id="rId11" Target="../media/image82.png" Type="http://schemas.openxmlformats.org/officeDocument/2006/relationships/image"/><Relationship Id="rId12" Target="../media/image83.svg" Type="http://schemas.openxmlformats.org/officeDocument/2006/relationships/image"/><Relationship Id="rId2" Target="../notesSlides/notesSlide3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80.png" Type="http://schemas.openxmlformats.org/officeDocument/2006/relationships/image"/><Relationship Id="rId6" Target="../media/image81.svg" Type="http://schemas.openxmlformats.org/officeDocument/2006/relationships/image"/><Relationship Id="rId7" Target="../media/image54.png" Type="http://schemas.openxmlformats.org/officeDocument/2006/relationships/image"/><Relationship Id="rId8" Target="../media/image55.svg" Type="http://schemas.openxmlformats.org/officeDocument/2006/relationships/image"/><Relationship Id="rId9" Target="../media/image27.png" Type="http://schemas.openxmlformats.org/officeDocument/2006/relationships/image"/></Relationships>
</file>

<file path=ppt/slides/_rels/slide3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2.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6.png" Type="http://schemas.openxmlformats.org/officeDocument/2006/relationships/image"/><Relationship Id="rId6" Target="../media/image47.svg" Type="http://schemas.openxmlformats.org/officeDocument/2006/relationships/image"/></Relationships>
</file>

<file path=ppt/slides/_rels/slide3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3.xml" Type="http://schemas.openxmlformats.org/officeDocument/2006/relationships/notesSlide"/><Relationship Id="rId3" Target="../media/image84.png" Type="http://schemas.openxmlformats.org/officeDocument/2006/relationships/image"/><Relationship Id="rId4" Target="../media/image85.svg" Type="http://schemas.openxmlformats.org/officeDocument/2006/relationships/image"/><Relationship Id="rId5" Target="../media/image86.png" Type="http://schemas.openxmlformats.org/officeDocument/2006/relationships/image"/><Relationship Id="rId6" Target="../media/image87.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9.png" Type="http://schemas.openxmlformats.org/officeDocument/2006/relationships/image"/><Relationship Id="rId6" Target="../media/image20.svg" Type="http://schemas.openxmlformats.org/officeDocument/2006/relationships/image"/><Relationship Id="rId7" Target="../media/image21.png" Type="http://schemas.openxmlformats.org/officeDocument/2006/relationships/image"/><Relationship Id="rId8" Target="../media/image22.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23.png" Type="http://schemas.openxmlformats.org/officeDocument/2006/relationships/image"/><Relationship Id="rId6" Target="../media/image24.svg" Type="http://schemas.openxmlformats.org/officeDocument/2006/relationships/image"/><Relationship Id="rId7" Target="../media/image25.png" Type="http://schemas.openxmlformats.org/officeDocument/2006/relationships/image"/><Relationship Id="rId8" Target="../media/image26.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27.png" Type="http://schemas.openxmlformats.org/officeDocument/2006/relationships/image"/><Relationship Id="rId6" Target="../media/image28.svg" Type="http://schemas.openxmlformats.org/officeDocument/2006/relationships/image"/><Relationship Id="rId7" Target="../media/image29.png" Type="http://schemas.openxmlformats.org/officeDocument/2006/relationships/image"/><Relationship Id="rId8" Target="../media/image30.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1.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2.png" Type="http://schemas.openxmlformats.org/officeDocument/2006/relationships/image"/><Relationship Id="rId6" Target="../media/image33.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4.png" Type="http://schemas.openxmlformats.org/officeDocument/2006/relationships/image"/><Relationship Id="rId6" Target="../media/image35.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5723310" y="2330835"/>
            <a:ext cx="2354826" cy="2354826"/>
          </a:xfrm>
          <a:custGeom>
            <a:avLst/>
            <a:gdLst/>
            <a:ahLst/>
            <a:cxnLst/>
            <a:rect r="r" b="b" t="t" l="l"/>
            <a:pathLst>
              <a:path h="2354826" w="2354826">
                <a:moveTo>
                  <a:pt x="0" y="0"/>
                </a:moveTo>
                <a:lnTo>
                  <a:pt x="2354827" y="0"/>
                </a:lnTo>
                <a:lnTo>
                  <a:pt x="2354827"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3" id="3"/>
          <p:cNvSpPr/>
          <p:nvPr/>
        </p:nvSpPr>
        <p:spPr>
          <a:xfrm flipH="false" flipV="false" rot="0">
            <a:off x="15723310" y="-23991"/>
            <a:ext cx="2354826" cy="2354826"/>
          </a:xfrm>
          <a:custGeom>
            <a:avLst/>
            <a:gdLst/>
            <a:ahLst/>
            <a:cxnLst/>
            <a:rect r="r" b="b" t="t" l="l"/>
            <a:pathLst>
              <a:path h="2354826" w="2354826">
                <a:moveTo>
                  <a:pt x="0" y="0"/>
                </a:moveTo>
                <a:lnTo>
                  <a:pt x="2354827" y="0"/>
                </a:lnTo>
                <a:lnTo>
                  <a:pt x="2354827"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5723310" y="7040487"/>
            <a:ext cx="2354826" cy="2354826"/>
          </a:xfrm>
          <a:custGeom>
            <a:avLst/>
            <a:gdLst/>
            <a:ahLst/>
            <a:cxnLst/>
            <a:rect r="r" b="b" t="t" l="l"/>
            <a:pathLst>
              <a:path h="2354826" w="2354826">
                <a:moveTo>
                  <a:pt x="0" y="0"/>
                </a:moveTo>
                <a:lnTo>
                  <a:pt x="2354827" y="0"/>
                </a:lnTo>
                <a:lnTo>
                  <a:pt x="2354827"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false" flipV="false" rot="0">
            <a:off x="15723310" y="4685661"/>
            <a:ext cx="2354826" cy="2354826"/>
          </a:xfrm>
          <a:custGeom>
            <a:avLst/>
            <a:gdLst/>
            <a:ahLst/>
            <a:cxnLst/>
            <a:rect r="r" b="b" t="t" l="l"/>
            <a:pathLst>
              <a:path h="2354826" w="2354826">
                <a:moveTo>
                  <a:pt x="0" y="0"/>
                </a:moveTo>
                <a:lnTo>
                  <a:pt x="2354827" y="0"/>
                </a:lnTo>
                <a:lnTo>
                  <a:pt x="2354827"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6" id="6"/>
          <p:cNvSpPr/>
          <p:nvPr/>
        </p:nvSpPr>
        <p:spPr>
          <a:xfrm flipH="false" flipV="false" rot="-280397">
            <a:off x="10899266" y="1186184"/>
            <a:ext cx="5740963" cy="5755352"/>
          </a:xfrm>
          <a:custGeom>
            <a:avLst/>
            <a:gdLst/>
            <a:ahLst/>
            <a:cxnLst/>
            <a:rect r="r" b="b" t="t" l="l"/>
            <a:pathLst>
              <a:path h="5755352" w="5740963">
                <a:moveTo>
                  <a:pt x="0" y="0"/>
                </a:moveTo>
                <a:lnTo>
                  <a:pt x="5740963" y="0"/>
                </a:lnTo>
                <a:lnTo>
                  <a:pt x="5740963" y="5755351"/>
                </a:lnTo>
                <a:lnTo>
                  <a:pt x="0" y="5755351"/>
                </a:lnTo>
                <a:lnTo>
                  <a:pt x="0" y="0"/>
                </a:lnTo>
                <a:close/>
              </a:path>
            </a:pathLst>
          </a:custGeom>
          <a:blipFill>
            <a:blip r:embed="rId5"/>
            <a:stretch>
              <a:fillRect l="0" t="0" r="0" b="0"/>
            </a:stretch>
          </a:blipFill>
        </p:spPr>
      </p:sp>
      <p:grpSp>
        <p:nvGrpSpPr>
          <p:cNvPr name="Group 7" id="7"/>
          <p:cNvGrpSpPr/>
          <p:nvPr/>
        </p:nvGrpSpPr>
        <p:grpSpPr>
          <a:xfrm rot="0">
            <a:off x="17511415" y="0"/>
            <a:ext cx="776585" cy="10287000"/>
            <a:chOff x="0" y="0"/>
            <a:chExt cx="303366" cy="4018525"/>
          </a:xfrm>
        </p:grpSpPr>
        <p:sp>
          <p:nvSpPr>
            <p:cNvPr name="Freeform 8" id="8"/>
            <p:cNvSpPr/>
            <p:nvPr/>
          </p:nvSpPr>
          <p:spPr>
            <a:xfrm flipH="false" flipV="false" rot="0">
              <a:off x="0" y="0"/>
              <a:ext cx="303366" cy="4018525"/>
            </a:xfrm>
            <a:custGeom>
              <a:avLst/>
              <a:gdLst/>
              <a:ahLst/>
              <a:cxnLst/>
              <a:rect r="r" b="b" t="t" l="l"/>
              <a:pathLst>
                <a:path h="4018525" w="303366">
                  <a:moveTo>
                    <a:pt x="0" y="0"/>
                  </a:moveTo>
                  <a:lnTo>
                    <a:pt x="303366" y="0"/>
                  </a:lnTo>
                  <a:lnTo>
                    <a:pt x="303366" y="4018525"/>
                  </a:lnTo>
                  <a:lnTo>
                    <a:pt x="0" y="4018525"/>
                  </a:lnTo>
                  <a:close/>
                </a:path>
              </a:pathLst>
            </a:custGeom>
            <a:solidFill>
              <a:srgbClr val="C4161C"/>
            </a:solidFill>
          </p:spPr>
        </p:sp>
        <p:sp>
          <p:nvSpPr>
            <p:cNvPr name="TextBox 9" id="9"/>
            <p:cNvSpPr txBox="true"/>
            <p:nvPr/>
          </p:nvSpPr>
          <p:spPr>
            <a:xfrm>
              <a:off x="0" y="-28575"/>
              <a:ext cx="303366" cy="4047100"/>
            </a:xfrm>
            <a:prstGeom prst="rect">
              <a:avLst/>
            </a:prstGeom>
          </p:spPr>
          <p:txBody>
            <a:bodyPr anchor="ctr" rtlCol="false" tIns="46604" lIns="46604" bIns="46604" rIns="46604"/>
            <a:lstStyle/>
            <a:p>
              <a:pPr algn="ctr">
                <a:lnSpc>
                  <a:spcPts val="1798"/>
                </a:lnSpc>
                <a:spcBef>
                  <a:spcPct val="0"/>
                </a:spcBef>
              </a:pPr>
            </a:p>
          </p:txBody>
        </p:sp>
      </p:grpSp>
      <p:grpSp>
        <p:nvGrpSpPr>
          <p:cNvPr name="Group 10" id="10"/>
          <p:cNvGrpSpPr/>
          <p:nvPr/>
        </p:nvGrpSpPr>
        <p:grpSpPr>
          <a:xfrm rot="0">
            <a:off x="0" y="8398380"/>
            <a:ext cx="18288000" cy="1006459"/>
            <a:chOff x="0" y="0"/>
            <a:chExt cx="6554006" cy="360692"/>
          </a:xfrm>
        </p:grpSpPr>
        <p:sp>
          <p:nvSpPr>
            <p:cNvPr name="Freeform 11" id="11"/>
            <p:cNvSpPr/>
            <p:nvPr/>
          </p:nvSpPr>
          <p:spPr>
            <a:xfrm flipH="false" flipV="false" rot="0">
              <a:off x="0" y="0"/>
              <a:ext cx="6554006" cy="360692"/>
            </a:xfrm>
            <a:custGeom>
              <a:avLst/>
              <a:gdLst/>
              <a:ahLst/>
              <a:cxnLst/>
              <a:rect r="r" b="b" t="t" l="l"/>
              <a:pathLst>
                <a:path h="360692" w="6554006">
                  <a:moveTo>
                    <a:pt x="0" y="0"/>
                  </a:moveTo>
                  <a:lnTo>
                    <a:pt x="6554006" y="0"/>
                  </a:lnTo>
                  <a:lnTo>
                    <a:pt x="6554006" y="360692"/>
                  </a:lnTo>
                  <a:lnTo>
                    <a:pt x="0" y="360692"/>
                  </a:lnTo>
                  <a:close/>
                </a:path>
              </a:pathLst>
            </a:custGeom>
            <a:solidFill>
              <a:srgbClr val="C4161C"/>
            </a:solidFill>
          </p:spPr>
        </p:sp>
        <p:sp>
          <p:nvSpPr>
            <p:cNvPr name="TextBox 12" id="12"/>
            <p:cNvSpPr txBox="true"/>
            <p:nvPr/>
          </p:nvSpPr>
          <p:spPr>
            <a:xfrm>
              <a:off x="0" y="-28575"/>
              <a:ext cx="6554006" cy="389267"/>
            </a:xfrm>
            <a:prstGeom prst="rect">
              <a:avLst/>
            </a:prstGeom>
          </p:spPr>
          <p:txBody>
            <a:bodyPr anchor="ctr" rtlCol="false" tIns="50800" lIns="50800" bIns="50800" rIns="50800"/>
            <a:lstStyle/>
            <a:p>
              <a:pPr algn="ctr">
                <a:lnSpc>
                  <a:spcPts val="1960"/>
                </a:lnSpc>
                <a:spcBef>
                  <a:spcPct val="0"/>
                </a:spcBef>
              </a:pPr>
            </a:p>
          </p:txBody>
        </p:sp>
      </p:grpSp>
      <p:sp>
        <p:nvSpPr>
          <p:cNvPr name="Freeform 13" id="13"/>
          <p:cNvSpPr/>
          <p:nvPr/>
        </p:nvSpPr>
        <p:spPr>
          <a:xfrm flipH="false" flipV="false" rot="0">
            <a:off x="681917" y="8625120"/>
            <a:ext cx="546757" cy="552978"/>
          </a:xfrm>
          <a:custGeom>
            <a:avLst/>
            <a:gdLst/>
            <a:ahLst/>
            <a:cxnLst/>
            <a:rect r="r" b="b" t="t" l="l"/>
            <a:pathLst>
              <a:path h="552978" w="546757">
                <a:moveTo>
                  <a:pt x="0" y="0"/>
                </a:moveTo>
                <a:lnTo>
                  <a:pt x="546757" y="0"/>
                </a:lnTo>
                <a:lnTo>
                  <a:pt x="546757" y="552978"/>
                </a:lnTo>
                <a:lnTo>
                  <a:pt x="0" y="55297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14" id="14"/>
          <p:cNvSpPr txBox="true"/>
          <p:nvPr/>
        </p:nvSpPr>
        <p:spPr>
          <a:xfrm rot="0">
            <a:off x="1511550" y="8568391"/>
            <a:ext cx="16584377" cy="582930"/>
          </a:xfrm>
          <a:prstGeom prst="rect">
            <a:avLst/>
          </a:prstGeom>
        </p:spPr>
        <p:txBody>
          <a:bodyPr anchor="t" rtlCol="false" tIns="0" lIns="0" bIns="0" rIns="0">
            <a:spAutoFit/>
          </a:bodyPr>
          <a:lstStyle/>
          <a:p>
            <a:pPr algn="l">
              <a:lnSpc>
                <a:spcPts val="4620"/>
              </a:lnSpc>
            </a:pPr>
            <a:r>
              <a:rPr lang="en-US" sz="3300">
                <a:solidFill>
                  <a:srgbClr val="FFFFFF"/>
                </a:solidFill>
                <a:latin typeface="Ubuntu"/>
                <a:ea typeface="Ubuntu"/>
                <a:cs typeface="Ubuntu"/>
                <a:sym typeface="Ubuntu"/>
              </a:rPr>
              <a:t>For use by carers of people with intellectual and developmental disabilities (IDD)</a:t>
            </a:r>
          </a:p>
        </p:txBody>
      </p:sp>
      <p:sp>
        <p:nvSpPr>
          <p:cNvPr name="Freeform 15" id="15"/>
          <p:cNvSpPr/>
          <p:nvPr/>
        </p:nvSpPr>
        <p:spPr>
          <a:xfrm flipH="false" flipV="false" rot="0">
            <a:off x="665148" y="439615"/>
            <a:ext cx="3054000" cy="1379460"/>
          </a:xfrm>
          <a:custGeom>
            <a:avLst/>
            <a:gdLst/>
            <a:ahLst/>
            <a:cxnLst/>
            <a:rect r="r" b="b" t="t" l="l"/>
            <a:pathLst>
              <a:path h="1379460" w="3054000">
                <a:moveTo>
                  <a:pt x="0" y="0"/>
                </a:moveTo>
                <a:lnTo>
                  <a:pt x="3054000" y="0"/>
                </a:lnTo>
                <a:lnTo>
                  <a:pt x="3054000" y="1379460"/>
                </a:lnTo>
                <a:lnTo>
                  <a:pt x="0" y="1379460"/>
                </a:lnTo>
                <a:lnTo>
                  <a:pt x="0" y="0"/>
                </a:lnTo>
                <a:close/>
              </a:path>
            </a:pathLst>
          </a:custGeom>
          <a:blipFill>
            <a:blip r:embed="rId8"/>
            <a:stretch>
              <a:fillRect l="-4005" t="-13063" r="-2016" b="-10438"/>
            </a:stretch>
          </a:blipFill>
        </p:spPr>
      </p:sp>
      <p:sp>
        <p:nvSpPr>
          <p:cNvPr name="TextBox 16" id="16"/>
          <p:cNvSpPr txBox="true"/>
          <p:nvPr/>
        </p:nvSpPr>
        <p:spPr>
          <a:xfrm rot="0">
            <a:off x="665148" y="4225843"/>
            <a:ext cx="7775886" cy="3968347"/>
          </a:xfrm>
          <a:prstGeom prst="rect">
            <a:avLst/>
          </a:prstGeom>
        </p:spPr>
        <p:txBody>
          <a:bodyPr anchor="t" rtlCol="false" tIns="0" lIns="0" bIns="0" rIns="0">
            <a:spAutoFit/>
          </a:bodyPr>
          <a:lstStyle/>
          <a:p>
            <a:pPr algn="l">
              <a:lnSpc>
                <a:spcPts val="8996"/>
              </a:lnSpc>
            </a:pPr>
            <a:r>
              <a:rPr lang="en-US" sz="9673">
                <a:solidFill>
                  <a:srgbClr val="6F2C91"/>
                </a:solidFill>
                <a:latin typeface="Ubuntu"/>
                <a:ea typeface="Ubuntu"/>
                <a:cs typeface="Ubuntu"/>
                <a:sym typeface="Ubuntu"/>
              </a:rPr>
              <a:t>Session 5:</a:t>
            </a:r>
          </a:p>
          <a:p>
            <a:pPr algn="l">
              <a:lnSpc>
                <a:spcPts val="2677"/>
              </a:lnSpc>
            </a:pPr>
          </a:p>
          <a:p>
            <a:pPr algn="l">
              <a:lnSpc>
                <a:spcPts val="9409"/>
              </a:lnSpc>
            </a:pPr>
            <a:r>
              <a:rPr lang="en-US" sz="10117" b="true">
                <a:solidFill>
                  <a:srgbClr val="6F2C91"/>
                </a:solidFill>
                <a:latin typeface="Ubuntu Bold"/>
                <a:ea typeface="Ubuntu Bold"/>
                <a:cs typeface="Ubuntu Bold"/>
                <a:sym typeface="Ubuntu Bold"/>
              </a:rPr>
              <a:t>Going To The Doctor</a:t>
            </a:r>
          </a:p>
        </p:txBody>
      </p:sp>
      <p:sp>
        <p:nvSpPr>
          <p:cNvPr name="TextBox 17" id="17"/>
          <p:cNvSpPr txBox="true"/>
          <p:nvPr/>
        </p:nvSpPr>
        <p:spPr>
          <a:xfrm rot="0">
            <a:off x="665148" y="2169338"/>
            <a:ext cx="8478852" cy="602613"/>
          </a:xfrm>
          <a:prstGeom prst="rect">
            <a:avLst/>
          </a:prstGeom>
        </p:spPr>
        <p:txBody>
          <a:bodyPr anchor="t" rtlCol="false" tIns="0" lIns="0" bIns="0" rIns="0">
            <a:spAutoFit/>
          </a:bodyPr>
          <a:lstStyle/>
          <a:p>
            <a:pPr algn="l">
              <a:lnSpc>
                <a:spcPts val="4760"/>
              </a:lnSpc>
            </a:pPr>
            <a:r>
              <a:rPr lang="en-US" sz="3400" b="true">
                <a:solidFill>
                  <a:srgbClr val="000000"/>
                </a:solidFill>
                <a:latin typeface="Ubuntu Bold"/>
                <a:ea typeface="Ubuntu Bold"/>
                <a:cs typeface="Ubuntu Bold"/>
                <a:sym typeface="Ubuntu Bold"/>
              </a:rPr>
              <a:t>LEARNING TO USE THE HEALTH SYSTEM</a:t>
            </a:r>
          </a:p>
        </p:txBody>
      </p:sp>
      <p:sp>
        <p:nvSpPr>
          <p:cNvPr name="TextBox 18" id="18"/>
          <p:cNvSpPr txBox="true"/>
          <p:nvPr/>
        </p:nvSpPr>
        <p:spPr>
          <a:xfrm rot="0">
            <a:off x="13520589" y="9594201"/>
            <a:ext cx="3738711" cy="415291"/>
          </a:xfrm>
          <a:prstGeom prst="rect">
            <a:avLst/>
          </a:prstGeom>
        </p:spPr>
        <p:txBody>
          <a:bodyPr anchor="t" rtlCol="false" tIns="0" lIns="0" bIns="0" rIns="0">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grpSp>
        <p:nvGrpSpPr>
          <p:cNvPr name="Group 19" id="19"/>
          <p:cNvGrpSpPr/>
          <p:nvPr/>
        </p:nvGrpSpPr>
        <p:grpSpPr>
          <a:xfrm rot="0">
            <a:off x="10674353" y="961881"/>
            <a:ext cx="6190788" cy="6203956"/>
            <a:chOff x="0" y="0"/>
            <a:chExt cx="8254384" cy="8271941"/>
          </a:xfrm>
        </p:grpSpPr>
        <p:sp>
          <p:nvSpPr>
            <p:cNvPr name="Freeform 20" id="20"/>
            <p:cNvSpPr/>
            <p:nvPr/>
          </p:nvSpPr>
          <p:spPr>
            <a:xfrm flipH="false" flipV="false" rot="-280397">
              <a:off x="299883" y="299070"/>
              <a:ext cx="7654618" cy="7673802"/>
            </a:xfrm>
            <a:custGeom>
              <a:avLst/>
              <a:gdLst/>
              <a:ahLst/>
              <a:cxnLst/>
              <a:rect r="r" b="b" t="t" l="l"/>
              <a:pathLst>
                <a:path h="7673802" w="7654618">
                  <a:moveTo>
                    <a:pt x="0" y="0"/>
                  </a:moveTo>
                  <a:lnTo>
                    <a:pt x="7654618" y="0"/>
                  </a:lnTo>
                  <a:lnTo>
                    <a:pt x="7654618" y="7673802"/>
                  </a:lnTo>
                  <a:lnTo>
                    <a:pt x="0" y="7673802"/>
                  </a:lnTo>
                  <a:lnTo>
                    <a:pt x="0" y="0"/>
                  </a:lnTo>
                  <a:close/>
                </a:path>
              </a:pathLst>
            </a:custGeom>
            <a:blipFill>
              <a:blip r:embed="rId5"/>
              <a:stretch>
                <a:fillRect l="0" t="0" r="0" b="0"/>
              </a:stretch>
            </a:blipFill>
          </p:spPr>
        </p:sp>
        <p:sp>
          <p:nvSpPr>
            <p:cNvPr name="TextBox 21" id="21"/>
            <p:cNvSpPr txBox="true"/>
            <p:nvPr/>
          </p:nvSpPr>
          <p:spPr>
            <a:xfrm rot="-943846">
              <a:off x="963616" y="1181765"/>
              <a:ext cx="6195221" cy="4630209"/>
            </a:xfrm>
            <a:prstGeom prst="rect">
              <a:avLst/>
            </a:prstGeom>
          </p:spPr>
          <p:txBody>
            <a:bodyPr anchor="t" rtlCol="false" tIns="0" lIns="0" bIns="0" rIns="0">
              <a:spAutoFit/>
            </a:bodyPr>
            <a:lstStyle/>
            <a:p>
              <a:pPr algn="ctr">
                <a:lnSpc>
                  <a:spcPts val="5599"/>
                </a:lnSpc>
              </a:pPr>
              <a:r>
                <a:rPr lang="en-US" sz="3999">
                  <a:solidFill>
                    <a:srgbClr val="C4161C"/>
                  </a:solidFill>
                  <a:latin typeface="Kalam"/>
                  <a:ea typeface="Kalam"/>
                  <a:cs typeface="Kalam"/>
                  <a:sym typeface="Kalam"/>
                </a:rPr>
                <a:t>This session explains what to do </a:t>
              </a:r>
              <a:r>
                <a:rPr lang="en-US" sz="3999" b="true">
                  <a:solidFill>
                    <a:srgbClr val="C4161C"/>
                  </a:solidFill>
                  <a:latin typeface="Kalam Bold"/>
                  <a:ea typeface="Kalam Bold"/>
                  <a:cs typeface="Kalam Bold"/>
                  <a:sym typeface="Kalam Bold"/>
                </a:rPr>
                <a:t>before, during, </a:t>
              </a:r>
              <a:r>
                <a:rPr lang="en-US" sz="3999">
                  <a:solidFill>
                    <a:srgbClr val="C4161C"/>
                  </a:solidFill>
                  <a:latin typeface="Kalam"/>
                  <a:ea typeface="Kalam"/>
                  <a:cs typeface="Kalam"/>
                  <a:sym typeface="Kalam"/>
                </a:rPr>
                <a:t>and</a:t>
              </a:r>
              <a:r>
                <a:rPr lang="en-US" sz="3999" b="true">
                  <a:solidFill>
                    <a:srgbClr val="C4161C"/>
                  </a:solidFill>
                  <a:latin typeface="Kalam Bold"/>
                  <a:ea typeface="Kalam Bold"/>
                  <a:cs typeface="Kalam Bold"/>
                  <a:sym typeface="Kalam Bold"/>
                </a:rPr>
                <a:t> </a:t>
              </a:r>
            </a:p>
            <a:p>
              <a:pPr algn="ctr">
                <a:lnSpc>
                  <a:spcPts val="5599"/>
                </a:lnSpc>
              </a:pPr>
              <a:r>
                <a:rPr lang="en-US" sz="3999" b="true">
                  <a:solidFill>
                    <a:srgbClr val="C4161C"/>
                  </a:solidFill>
                  <a:latin typeface="Kalam Bold"/>
                  <a:ea typeface="Kalam Bold"/>
                  <a:cs typeface="Kalam Bold"/>
                  <a:sym typeface="Kalam Bold"/>
                </a:rPr>
                <a:t>after </a:t>
              </a:r>
              <a:r>
                <a:rPr lang="en-US" sz="3999">
                  <a:solidFill>
                    <a:srgbClr val="C4161C"/>
                  </a:solidFill>
                  <a:latin typeface="Kalam"/>
                  <a:ea typeface="Kalam"/>
                  <a:cs typeface="Kalam"/>
                  <a:sym typeface="Kalam"/>
                </a:rPr>
                <a:t>visiting a </a:t>
              </a:r>
            </a:p>
            <a:p>
              <a:pPr algn="ctr">
                <a:lnSpc>
                  <a:spcPts val="5599"/>
                </a:lnSpc>
              </a:pPr>
              <a:r>
                <a:rPr lang="en-US" sz="3999">
                  <a:solidFill>
                    <a:srgbClr val="C4161C"/>
                  </a:solidFill>
                  <a:latin typeface="Kalam"/>
                  <a:ea typeface="Kalam"/>
                  <a:cs typeface="Kalam"/>
                  <a:sym typeface="Kalam"/>
                </a:rPr>
                <a:t>healthcare provider.</a:t>
              </a:r>
            </a:p>
          </p:txBody>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11513385" cy="1223447"/>
            <a:chOff x="0" y="0"/>
            <a:chExt cx="3032332" cy="322225"/>
          </a:xfrm>
        </p:grpSpPr>
        <p:sp>
          <p:nvSpPr>
            <p:cNvPr name="Freeform 16" id="16"/>
            <p:cNvSpPr/>
            <p:nvPr/>
          </p:nvSpPr>
          <p:spPr>
            <a:xfrm flipH="false" flipV="false" rot="0">
              <a:off x="0" y="0"/>
              <a:ext cx="3032332" cy="322225"/>
            </a:xfrm>
            <a:custGeom>
              <a:avLst/>
              <a:gdLst/>
              <a:ahLst/>
              <a:cxnLst/>
              <a:rect r="r" b="b" t="t" l="l"/>
              <a:pathLst>
                <a:path h="322225" w="3032332">
                  <a:moveTo>
                    <a:pt x="2829132" y="0"/>
                  </a:moveTo>
                  <a:cubicBezTo>
                    <a:pt x="2941356" y="0"/>
                    <a:pt x="3032332" y="72132"/>
                    <a:pt x="3032332" y="161112"/>
                  </a:cubicBezTo>
                  <a:cubicBezTo>
                    <a:pt x="3032332" y="250092"/>
                    <a:pt x="2941356" y="322225"/>
                    <a:pt x="2829132"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3032332"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10790573"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Health Passport (or similar)</a:t>
            </a:r>
          </a:p>
        </p:txBody>
      </p:sp>
      <p:sp>
        <p:nvSpPr>
          <p:cNvPr name="TextBox 19" id="19"/>
          <p:cNvSpPr txBox="true"/>
          <p:nvPr/>
        </p:nvSpPr>
        <p:spPr>
          <a:xfrm rot="0">
            <a:off x="5693525" y="2839095"/>
            <a:ext cx="10752621" cy="154558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Bring </a:t>
            </a:r>
            <a:r>
              <a:rPr lang="en-US" sz="4400" b="true">
                <a:solidFill>
                  <a:srgbClr val="000000"/>
                </a:solidFill>
                <a:latin typeface="Ubuntu Bold"/>
                <a:ea typeface="Ubuntu Bold"/>
                <a:cs typeface="Ubuntu Bold"/>
                <a:sym typeface="Ubuntu Bold"/>
              </a:rPr>
              <a:t>important health information</a:t>
            </a:r>
            <a:r>
              <a:rPr lang="en-US" sz="4400">
                <a:solidFill>
                  <a:srgbClr val="000000"/>
                </a:solidFill>
                <a:latin typeface="Ubuntu"/>
                <a:ea typeface="Ubuntu"/>
                <a:cs typeface="Ubuntu"/>
                <a:sym typeface="Ubuntu"/>
              </a:rPr>
              <a:t> to the appointment. For example:</a:t>
            </a:r>
          </a:p>
        </p:txBody>
      </p:sp>
      <p:sp>
        <p:nvSpPr>
          <p:cNvPr name="Freeform 20" id="20"/>
          <p:cNvSpPr/>
          <p:nvPr/>
        </p:nvSpPr>
        <p:spPr>
          <a:xfrm flipH="false" flipV="false" rot="0">
            <a:off x="1986832" y="3783050"/>
            <a:ext cx="2811372" cy="3713685"/>
          </a:xfrm>
          <a:custGeom>
            <a:avLst/>
            <a:gdLst/>
            <a:ahLst/>
            <a:cxnLst/>
            <a:rect r="r" b="b" t="t" l="l"/>
            <a:pathLst>
              <a:path h="3713685" w="2811372">
                <a:moveTo>
                  <a:pt x="0" y="0"/>
                </a:moveTo>
                <a:lnTo>
                  <a:pt x="2811373" y="0"/>
                </a:lnTo>
                <a:lnTo>
                  <a:pt x="2811373" y="3713685"/>
                </a:lnTo>
                <a:lnTo>
                  <a:pt x="0" y="3713685"/>
                </a:lnTo>
                <a:lnTo>
                  <a:pt x="0" y="0"/>
                </a:lnTo>
                <a:close/>
              </a:path>
            </a:pathLst>
          </a:custGeom>
          <a:blipFill>
            <a:blip r:embed="rId5"/>
            <a:stretch>
              <a:fillRect l="0" t="0" r="0" b="0"/>
            </a:stretch>
          </a:blipFill>
          <a:ln w="19050" cap="sq">
            <a:solidFill>
              <a:srgbClr val="000000"/>
            </a:solidFill>
            <a:prstDash val="solid"/>
            <a:miter/>
          </a:ln>
        </p:spPr>
      </p:sp>
      <p:sp>
        <p:nvSpPr>
          <p:cNvPr name="TextBox 21" id="21"/>
          <p:cNvSpPr txBox="true"/>
          <p:nvPr/>
        </p:nvSpPr>
        <p:spPr>
          <a:xfrm rot="0">
            <a:off x="10988582" y="5024461"/>
            <a:ext cx="6270718" cy="4083812"/>
          </a:xfrm>
          <a:prstGeom prst="rect">
            <a:avLst/>
          </a:prstGeom>
        </p:spPr>
        <p:txBody>
          <a:bodyPr anchor="t" rtlCol="false" tIns="0" lIns="0" bIns="0" rIns="0">
            <a:spAutoFit/>
          </a:bodyPr>
          <a:lstStyle/>
          <a:p>
            <a:pPr algn="l">
              <a:lnSpc>
                <a:spcPts val="1399"/>
              </a:lnSpc>
            </a:pPr>
          </a:p>
          <a:p>
            <a:pPr algn="l" marL="842008" indent="-421004" lvl="1">
              <a:lnSpc>
                <a:spcPts val="6317"/>
              </a:lnSpc>
              <a:buFont typeface="Arial"/>
              <a:buChar char="•"/>
            </a:pPr>
            <a:r>
              <a:rPr lang="en-US" sz="3899">
                <a:solidFill>
                  <a:srgbClr val="000000"/>
                </a:solidFill>
                <a:latin typeface="Ubuntu"/>
                <a:ea typeface="Ubuntu"/>
                <a:cs typeface="Ubuntu"/>
                <a:sym typeface="Ubuntu"/>
              </a:rPr>
              <a:t>Communication needs</a:t>
            </a:r>
          </a:p>
          <a:p>
            <a:pPr algn="l" marL="842008" indent="-421004" lvl="1">
              <a:lnSpc>
                <a:spcPts val="6317"/>
              </a:lnSpc>
              <a:buFont typeface="Arial"/>
              <a:buChar char="•"/>
            </a:pPr>
            <a:r>
              <a:rPr lang="en-US" sz="3899">
                <a:solidFill>
                  <a:srgbClr val="000000"/>
                </a:solidFill>
                <a:latin typeface="Ubuntu"/>
                <a:ea typeface="Ubuntu"/>
                <a:cs typeface="Ubuntu"/>
                <a:sym typeface="Ubuntu"/>
              </a:rPr>
              <a:t>Consent procedures</a:t>
            </a:r>
          </a:p>
          <a:p>
            <a:pPr algn="l" marL="842008" indent="-421004" lvl="1">
              <a:lnSpc>
                <a:spcPts val="6317"/>
              </a:lnSpc>
              <a:buFont typeface="Arial"/>
              <a:buChar char="•"/>
            </a:pPr>
            <a:r>
              <a:rPr lang="en-US" sz="3899">
                <a:solidFill>
                  <a:srgbClr val="000000"/>
                </a:solidFill>
                <a:latin typeface="Ubuntu"/>
                <a:ea typeface="Ubuntu"/>
                <a:cs typeface="Ubuntu"/>
                <a:sym typeface="Ubuntu"/>
              </a:rPr>
              <a:t>MPOA / guardianship papers</a:t>
            </a:r>
          </a:p>
          <a:p>
            <a:pPr algn="l" marL="842008" indent="-421004" lvl="1">
              <a:lnSpc>
                <a:spcPts val="6317"/>
              </a:lnSpc>
              <a:buFont typeface="Arial"/>
              <a:buChar char="•"/>
            </a:pPr>
            <a:r>
              <a:rPr lang="en-US" sz="3899">
                <a:solidFill>
                  <a:srgbClr val="000000"/>
                </a:solidFill>
                <a:latin typeface="Ubuntu"/>
                <a:ea typeface="Ubuntu"/>
                <a:cs typeface="Ubuntu"/>
                <a:sym typeface="Ubuntu"/>
              </a:rPr>
              <a:t>And more</a:t>
            </a:r>
          </a:p>
        </p:txBody>
      </p:sp>
      <p:sp>
        <p:nvSpPr>
          <p:cNvPr name="TextBox 22" id="22"/>
          <p:cNvSpPr txBox="true"/>
          <p:nvPr/>
        </p:nvSpPr>
        <p:spPr>
          <a:xfrm rot="0">
            <a:off x="5599363" y="5024461"/>
            <a:ext cx="5195416" cy="3283712"/>
          </a:xfrm>
          <a:prstGeom prst="rect">
            <a:avLst/>
          </a:prstGeom>
        </p:spPr>
        <p:txBody>
          <a:bodyPr anchor="t" rtlCol="false" tIns="0" lIns="0" bIns="0" rIns="0">
            <a:spAutoFit/>
          </a:bodyPr>
          <a:lstStyle/>
          <a:p>
            <a:pPr algn="l">
              <a:lnSpc>
                <a:spcPts val="1399"/>
              </a:lnSpc>
            </a:pPr>
          </a:p>
          <a:p>
            <a:pPr algn="l" marL="842008" indent="-421004" lvl="1">
              <a:lnSpc>
                <a:spcPts val="6317"/>
              </a:lnSpc>
              <a:buFont typeface="Arial"/>
              <a:buChar char="•"/>
            </a:pPr>
            <a:r>
              <a:rPr lang="en-US" sz="3899">
                <a:solidFill>
                  <a:srgbClr val="000000"/>
                </a:solidFill>
                <a:latin typeface="Ubuntu"/>
                <a:ea typeface="Ubuntu"/>
                <a:cs typeface="Ubuntu"/>
                <a:sym typeface="Ubuntu"/>
              </a:rPr>
              <a:t>Medical history</a:t>
            </a:r>
          </a:p>
          <a:p>
            <a:pPr algn="l" marL="842008" indent="-421004" lvl="1">
              <a:lnSpc>
                <a:spcPts val="6317"/>
              </a:lnSpc>
              <a:buFont typeface="Arial"/>
              <a:buChar char="•"/>
            </a:pPr>
            <a:r>
              <a:rPr lang="en-US" sz="3899">
                <a:solidFill>
                  <a:srgbClr val="000000"/>
                </a:solidFill>
                <a:latin typeface="Ubuntu"/>
                <a:ea typeface="Ubuntu"/>
                <a:cs typeface="Ubuntu"/>
                <a:sym typeface="Ubuntu"/>
              </a:rPr>
              <a:t>Medications</a:t>
            </a:r>
          </a:p>
          <a:p>
            <a:pPr algn="l" marL="842008" indent="-421004" lvl="1">
              <a:lnSpc>
                <a:spcPts val="6317"/>
              </a:lnSpc>
              <a:buFont typeface="Arial"/>
              <a:buChar char="•"/>
            </a:pPr>
            <a:r>
              <a:rPr lang="en-US" sz="3899">
                <a:solidFill>
                  <a:srgbClr val="000000"/>
                </a:solidFill>
                <a:latin typeface="Ubuntu"/>
                <a:ea typeface="Ubuntu"/>
                <a:cs typeface="Ubuntu"/>
                <a:sym typeface="Ubuntu"/>
              </a:rPr>
              <a:t>Disability status</a:t>
            </a:r>
          </a:p>
          <a:p>
            <a:pPr algn="l" marL="842008" indent="-421004" lvl="1">
              <a:lnSpc>
                <a:spcPts val="6317"/>
              </a:lnSpc>
              <a:buFont typeface="Arial"/>
              <a:buChar char="•"/>
            </a:pPr>
            <a:r>
              <a:rPr lang="en-US" sz="3899">
                <a:solidFill>
                  <a:srgbClr val="000000"/>
                </a:solidFill>
                <a:latin typeface="Ubuntu"/>
                <a:ea typeface="Ubuntu"/>
                <a:cs typeface="Ubuntu"/>
                <a:sym typeface="Ubuntu"/>
              </a:rPr>
              <a:t>Accommodations</a:t>
            </a:r>
          </a:p>
        </p:txBody>
      </p:sp>
      <p:grpSp>
        <p:nvGrpSpPr>
          <p:cNvPr name="Group 23" id="23"/>
          <p:cNvGrpSpPr/>
          <p:nvPr/>
        </p:nvGrpSpPr>
        <p:grpSpPr>
          <a:xfrm rot="0">
            <a:off x="0" y="9776625"/>
            <a:ext cx="18288000" cy="510375"/>
            <a:chOff x="0" y="0"/>
            <a:chExt cx="6554006" cy="182907"/>
          </a:xfrm>
        </p:grpSpPr>
        <p:sp>
          <p:nvSpPr>
            <p:cNvPr name="Freeform 24" id="24"/>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5" id="25"/>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6" id="26"/>
          <p:cNvGrpSpPr/>
          <p:nvPr/>
        </p:nvGrpSpPr>
        <p:grpSpPr>
          <a:xfrm rot="-5400000">
            <a:off x="12910419" y="4867206"/>
            <a:ext cx="10244787" cy="510375"/>
            <a:chOff x="0" y="0"/>
            <a:chExt cx="3671501" cy="182907"/>
          </a:xfrm>
        </p:grpSpPr>
        <p:sp>
          <p:nvSpPr>
            <p:cNvPr name="Freeform 27" id="27"/>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8" id="28"/>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10381742" cy="1223447"/>
            <a:chOff x="0" y="0"/>
            <a:chExt cx="2734286" cy="322225"/>
          </a:xfrm>
        </p:grpSpPr>
        <p:sp>
          <p:nvSpPr>
            <p:cNvPr name="Freeform 16" id="16"/>
            <p:cNvSpPr/>
            <p:nvPr/>
          </p:nvSpPr>
          <p:spPr>
            <a:xfrm flipH="false" flipV="false" rot="0">
              <a:off x="0" y="0"/>
              <a:ext cx="2734286" cy="322225"/>
            </a:xfrm>
            <a:custGeom>
              <a:avLst/>
              <a:gdLst/>
              <a:ahLst/>
              <a:cxnLst/>
              <a:rect r="r" b="b" t="t" l="l"/>
              <a:pathLst>
                <a:path h="322225" w="2734286">
                  <a:moveTo>
                    <a:pt x="2531086" y="0"/>
                  </a:moveTo>
                  <a:cubicBezTo>
                    <a:pt x="2643310" y="0"/>
                    <a:pt x="2734286" y="72132"/>
                    <a:pt x="2734286" y="161112"/>
                  </a:cubicBezTo>
                  <a:cubicBezTo>
                    <a:pt x="2734286" y="250092"/>
                    <a:pt x="2643310" y="322225"/>
                    <a:pt x="2531086"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2734286"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9462060"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Referrals for Specialists</a:t>
            </a:r>
          </a:p>
        </p:txBody>
      </p:sp>
      <p:sp>
        <p:nvSpPr>
          <p:cNvPr name="TextBox 19" id="19"/>
          <p:cNvSpPr txBox="true"/>
          <p:nvPr/>
        </p:nvSpPr>
        <p:spPr>
          <a:xfrm rot="0">
            <a:off x="6870938" y="4693149"/>
            <a:ext cx="10254304" cy="310768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If the appointment is with a specialist, your [child / sibling / loved one] might need a referral from their General Practitioner (GP).</a:t>
            </a:r>
          </a:p>
        </p:txBody>
      </p:sp>
      <p:sp>
        <p:nvSpPr>
          <p:cNvPr name="Freeform 20" id="20"/>
          <p:cNvSpPr/>
          <p:nvPr/>
        </p:nvSpPr>
        <p:spPr>
          <a:xfrm flipH="false" flipV="false" rot="0">
            <a:off x="2161286" y="4204072"/>
            <a:ext cx="3825647" cy="3400044"/>
          </a:xfrm>
          <a:custGeom>
            <a:avLst/>
            <a:gdLst/>
            <a:ahLst/>
            <a:cxnLst/>
            <a:rect r="r" b="b" t="t" l="l"/>
            <a:pathLst>
              <a:path h="3400044" w="3825647">
                <a:moveTo>
                  <a:pt x="0" y="0"/>
                </a:moveTo>
                <a:lnTo>
                  <a:pt x="3825647" y="0"/>
                </a:lnTo>
                <a:lnTo>
                  <a:pt x="3825647" y="3400044"/>
                </a:lnTo>
                <a:lnTo>
                  <a:pt x="0" y="340004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6823021" cy="1223447"/>
            <a:chOff x="0" y="0"/>
            <a:chExt cx="1797010" cy="322225"/>
          </a:xfrm>
        </p:grpSpPr>
        <p:sp>
          <p:nvSpPr>
            <p:cNvPr name="Freeform 16" id="16"/>
            <p:cNvSpPr/>
            <p:nvPr/>
          </p:nvSpPr>
          <p:spPr>
            <a:xfrm flipH="false" flipV="false" rot="0">
              <a:off x="0" y="0"/>
              <a:ext cx="1797010" cy="322225"/>
            </a:xfrm>
            <a:custGeom>
              <a:avLst/>
              <a:gdLst/>
              <a:ahLst/>
              <a:cxnLst/>
              <a:rect r="r" b="b" t="t" l="l"/>
              <a:pathLst>
                <a:path h="322225" w="1797010">
                  <a:moveTo>
                    <a:pt x="1593810" y="0"/>
                  </a:moveTo>
                  <a:cubicBezTo>
                    <a:pt x="1706034" y="0"/>
                    <a:pt x="1797010" y="72132"/>
                    <a:pt x="1797010" y="161112"/>
                  </a:cubicBezTo>
                  <a:cubicBezTo>
                    <a:pt x="1797010" y="250092"/>
                    <a:pt x="1706034" y="322225"/>
                    <a:pt x="1593810"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1797010"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5931972"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Transportation</a:t>
            </a:r>
          </a:p>
        </p:txBody>
      </p:sp>
      <p:sp>
        <p:nvSpPr>
          <p:cNvPr name="TextBox 19" id="19"/>
          <p:cNvSpPr txBox="true"/>
          <p:nvPr/>
        </p:nvSpPr>
        <p:spPr>
          <a:xfrm rot="0">
            <a:off x="6056128" y="4142488"/>
            <a:ext cx="11044623" cy="2326639"/>
          </a:xfrm>
          <a:prstGeom prst="rect">
            <a:avLst/>
          </a:prstGeom>
        </p:spPr>
        <p:txBody>
          <a:bodyPr anchor="t" rtlCol="false" tIns="0" lIns="0" bIns="0" rIns="0">
            <a:spAutoFit/>
          </a:bodyPr>
          <a:lstStyle/>
          <a:p>
            <a:pPr algn="l" marL="949967" indent="-474984" lvl="1">
              <a:lnSpc>
                <a:spcPts val="6160"/>
              </a:lnSpc>
              <a:buFont typeface="Arial"/>
              <a:buChar char="•"/>
            </a:pPr>
            <a:r>
              <a:rPr lang="en-US" sz="4400">
                <a:solidFill>
                  <a:srgbClr val="000000"/>
                </a:solidFill>
                <a:latin typeface="Ubuntu"/>
                <a:ea typeface="Ubuntu"/>
                <a:cs typeface="Ubuntu"/>
                <a:sym typeface="Ubuntu"/>
              </a:rPr>
              <a:t>Leave extra time</a:t>
            </a:r>
          </a:p>
          <a:p>
            <a:pPr algn="l">
              <a:lnSpc>
                <a:spcPts val="6160"/>
              </a:lnSpc>
            </a:pPr>
          </a:p>
          <a:p>
            <a:pPr algn="l" marL="949967" indent="-474984" lvl="1">
              <a:lnSpc>
                <a:spcPts val="6160"/>
              </a:lnSpc>
              <a:buFont typeface="Arial"/>
              <a:buChar char="•"/>
            </a:pPr>
            <a:r>
              <a:rPr lang="en-US" sz="4400">
                <a:solidFill>
                  <a:srgbClr val="000000"/>
                </a:solidFill>
                <a:latin typeface="Ubuntu"/>
                <a:ea typeface="Ubuntu"/>
                <a:cs typeface="Ubuntu"/>
                <a:sym typeface="Ubuntu"/>
              </a:rPr>
              <a:t>Help getting home (if needed)</a:t>
            </a:r>
          </a:p>
        </p:txBody>
      </p:sp>
      <p:sp>
        <p:nvSpPr>
          <p:cNvPr name="Freeform 20" id="20"/>
          <p:cNvSpPr/>
          <p:nvPr/>
        </p:nvSpPr>
        <p:spPr>
          <a:xfrm flipH="false" flipV="false" rot="0">
            <a:off x="2149847" y="3598327"/>
            <a:ext cx="3510211" cy="3510211"/>
          </a:xfrm>
          <a:custGeom>
            <a:avLst/>
            <a:gdLst/>
            <a:ahLst/>
            <a:cxnLst/>
            <a:rect r="r" b="b" t="t" l="l"/>
            <a:pathLst>
              <a:path h="3510211" w="3510211">
                <a:moveTo>
                  <a:pt x="0" y="0"/>
                </a:moveTo>
                <a:lnTo>
                  <a:pt x="3510210" y="0"/>
                </a:lnTo>
                <a:lnTo>
                  <a:pt x="3510210" y="3510211"/>
                </a:lnTo>
                <a:lnTo>
                  <a:pt x="0" y="3510211"/>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9220318" cy="1223447"/>
            <a:chOff x="0" y="0"/>
            <a:chExt cx="2428397" cy="322225"/>
          </a:xfrm>
        </p:grpSpPr>
        <p:sp>
          <p:nvSpPr>
            <p:cNvPr name="Freeform 16" id="16"/>
            <p:cNvSpPr/>
            <p:nvPr/>
          </p:nvSpPr>
          <p:spPr>
            <a:xfrm flipH="false" flipV="false" rot="0">
              <a:off x="0" y="0"/>
              <a:ext cx="2428397" cy="322225"/>
            </a:xfrm>
            <a:custGeom>
              <a:avLst/>
              <a:gdLst/>
              <a:ahLst/>
              <a:cxnLst/>
              <a:rect r="r" b="b" t="t" l="l"/>
              <a:pathLst>
                <a:path h="322225" w="2428397">
                  <a:moveTo>
                    <a:pt x="2225197" y="0"/>
                  </a:moveTo>
                  <a:cubicBezTo>
                    <a:pt x="2337421" y="0"/>
                    <a:pt x="2428397" y="72132"/>
                    <a:pt x="2428397" y="161112"/>
                  </a:cubicBezTo>
                  <a:cubicBezTo>
                    <a:pt x="2428397" y="250092"/>
                    <a:pt x="2337421" y="322225"/>
                    <a:pt x="2225197"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2428397"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9058882"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Communication Tools</a:t>
            </a:r>
          </a:p>
        </p:txBody>
      </p:sp>
      <p:sp>
        <p:nvSpPr>
          <p:cNvPr name="TextBox 19" id="19"/>
          <p:cNvSpPr txBox="true"/>
          <p:nvPr/>
        </p:nvSpPr>
        <p:spPr>
          <a:xfrm rot="0">
            <a:off x="8769568" y="4367229"/>
            <a:ext cx="8695937" cy="310768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Take any tools or devices that help your [child / sibling / loved one] communicate during their appointment.</a:t>
            </a:r>
          </a:p>
        </p:txBody>
      </p:sp>
      <p:sp>
        <p:nvSpPr>
          <p:cNvPr name="Freeform 20" id="20"/>
          <p:cNvSpPr/>
          <p:nvPr/>
        </p:nvSpPr>
        <p:spPr>
          <a:xfrm flipH="false" flipV="false" rot="0">
            <a:off x="1719339" y="3626018"/>
            <a:ext cx="6314762" cy="4459801"/>
          </a:xfrm>
          <a:custGeom>
            <a:avLst/>
            <a:gdLst/>
            <a:ahLst/>
            <a:cxnLst/>
            <a:rect r="r" b="b" t="t" l="l"/>
            <a:pathLst>
              <a:path h="4459801" w="6314762">
                <a:moveTo>
                  <a:pt x="0" y="0"/>
                </a:moveTo>
                <a:lnTo>
                  <a:pt x="6314762" y="0"/>
                </a:lnTo>
                <a:lnTo>
                  <a:pt x="6314762" y="4459801"/>
                </a:lnTo>
                <a:lnTo>
                  <a:pt x="0" y="4459801"/>
                </a:lnTo>
                <a:lnTo>
                  <a:pt x="0" y="0"/>
                </a:lnTo>
                <a:close/>
              </a:path>
            </a:pathLst>
          </a:custGeom>
          <a:blipFill>
            <a:blip r:embed="rId5"/>
            <a:stretch>
              <a:fillRect l="0" t="0" r="0" b="0"/>
            </a:stretch>
          </a:blipFill>
        </p:spPr>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6644341" cy="1223447"/>
            <a:chOff x="0" y="0"/>
            <a:chExt cx="1749950" cy="322225"/>
          </a:xfrm>
        </p:grpSpPr>
        <p:sp>
          <p:nvSpPr>
            <p:cNvPr name="Freeform 16" id="16"/>
            <p:cNvSpPr/>
            <p:nvPr/>
          </p:nvSpPr>
          <p:spPr>
            <a:xfrm flipH="false" flipV="false" rot="0">
              <a:off x="0" y="0"/>
              <a:ext cx="1749950" cy="322225"/>
            </a:xfrm>
            <a:custGeom>
              <a:avLst/>
              <a:gdLst/>
              <a:ahLst/>
              <a:cxnLst/>
              <a:rect r="r" b="b" t="t" l="l"/>
              <a:pathLst>
                <a:path h="322225" w="1749950">
                  <a:moveTo>
                    <a:pt x="1546750" y="0"/>
                  </a:moveTo>
                  <a:cubicBezTo>
                    <a:pt x="1658974" y="0"/>
                    <a:pt x="1749950" y="72132"/>
                    <a:pt x="1749950" y="161112"/>
                  </a:cubicBezTo>
                  <a:cubicBezTo>
                    <a:pt x="1749950" y="250092"/>
                    <a:pt x="1658974" y="322225"/>
                    <a:pt x="1546750"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1749950"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5693731"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Comfort Items</a:t>
            </a:r>
          </a:p>
        </p:txBody>
      </p:sp>
      <p:sp>
        <p:nvSpPr>
          <p:cNvPr name="TextBox 19" id="19"/>
          <p:cNvSpPr txBox="true"/>
          <p:nvPr/>
        </p:nvSpPr>
        <p:spPr>
          <a:xfrm rot="0">
            <a:off x="7128515" y="2866848"/>
            <a:ext cx="11044623" cy="5450839"/>
          </a:xfrm>
          <a:prstGeom prst="rect">
            <a:avLst/>
          </a:prstGeom>
        </p:spPr>
        <p:txBody>
          <a:bodyPr anchor="t" rtlCol="false" tIns="0" lIns="0" bIns="0" rIns="0">
            <a:spAutoFit/>
          </a:bodyPr>
          <a:lstStyle/>
          <a:p>
            <a:pPr algn="l" marL="949967" indent="-474984" lvl="1">
              <a:lnSpc>
                <a:spcPts val="6160"/>
              </a:lnSpc>
              <a:buFont typeface="Arial"/>
              <a:buChar char="•"/>
            </a:pPr>
            <a:r>
              <a:rPr lang="en-US" sz="4400">
                <a:solidFill>
                  <a:srgbClr val="000000"/>
                </a:solidFill>
                <a:latin typeface="Ubuntu"/>
                <a:ea typeface="Ubuntu"/>
                <a:cs typeface="Ubuntu"/>
                <a:sym typeface="Ubuntu"/>
              </a:rPr>
              <a:t>Fidget</a:t>
            </a:r>
          </a:p>
          <a:p>
            <a:pPr algn="l">
              <a:lnSpc>
                <a:spcPts val="6160"/>
              </a:lnSpc>
            </a:pPr>
          </a:p>
          <a:p>
            <a:pPr algn="l" marL="949967" indent="-474984" lvl="1">
              <a:lnSpc>
                <a:spcPts val="6160"/>
              </a:lnSpc>
              <a:buFont typeface="Arial"/>
              <a:buChar char="•"/>
            </a:pPr>
            <a:r>
              <a:rPr lang="en-US" sz="4400">
                <a:solidFill>
                  <a:srgbClr val="000000"/>
                </a:solidFill>
                <a:latin typeface="Ubuntu"/>
                <a:ea typeface="Ubuntu"/>
                <a:cs typeface="Ubuntu"/>
                <a:sym typeface="Ubuntu"/>
              </a:rPr>
              <a:t>Favorite book</a:t>
            </a:r>
          </a:p>
          <a:p>
            <a:pPr algn="l">
              <a:lnSpc>
                <a:spcPts val="6160"/>
              </a:lnSpc>
            </a:pPr>
          </a:p>
          <a:p>
            <a:pPr algn="l" marL="949967" indent="-474984" lvl="1">
              <a:lnSpc>
                <a:spcPts val="6160"/>
              </a:lnSpc>
              <a:buFont typeface="Arial"/>
              <a:buChar char="•"/>
            </a:pPr>
            <a:r>
              <a:rPr lang="en-US" sz="4400">
                <a:solidFill>
                  <a:srgbClr val="000000"/>
                </a:solidFill>
                <a:latin typeface="Ubuntu"/>
                <a:ea typeface="Ubuntu"/>
                <a:cs typeface="Ubuntu"/>
                <a:sym typeface="Ubuntu"/>
              </a:rPr>
              <a:t>Stuffed animal, toy, or similar</a:t>
            </a:r>
          </a:p>
          <a:p>
            <a:pPr algn="l">
              <a:lnSpc>
                <a:spcPts val="6160"/>
              </a:lnSpc>
            </a:pPr>
          </a:p>
          <a:p>
            <a:pPr algn="l" marL="949967" indent="-474984" lvl="1">
              <a:lnSpc>
                <a:spcPts val="6160"/>
              </a:lnSpc>
              <a:buFont typeface="Arial"/>
              <a:buChar char="•"/>
            </a:pPr>
            <a:r>
              <a:rPr lang="en-US" sz="4400">
                <a:solidFill>
                  <a:srgbClr val="000000"/>
                </a:solidFill>
                <a:latin typeface="Ubuntu"/>
                <a:ea typeface="Ubuntu"/>
                <a:cs typeface="Ubuntu"/>
                <a:sym typeface="Ubuntu"/>
              </a:rPr>
              <a:t>Noise-canceling headphones</a:t>
            </a:r>
          </a:p>
        </p:txBody>
      </p:sp>
      <p:sp>
        <p:nvSpPr>
          <p:cNvPr name="Freeform 20" id="20"/>
          <p:cNvSpPr/>
          <p:nvPr/>
        </p:nvSpPr>
        <p:spPr>
          <a:xfrm flipH="false" flipV="false" rot="0">
            <a:off x="2161286" y="3447425"/>
            <a:ext cx="3894842" cy="3894842"/>
          </a:xfrm>
          <a:custGeom>
            <a:avLst/>
            <a:gdLst/>
            <a:ahLst/>
            <a:cxnLst/>
            <a:rect r="r" b="b" t="t" l="l"/>
            <a:pathLst>
              <a:path h="3894842" w="3894842">
                <a:moveTo>
                  <a:pt x="0" y="0"/>
                </a:moveTo>
                <a:lnTo>
                  <a:pt x="3894842" y="0"/>
                </a:lnTo>
                <a:lnTo>
                  <a:pt x="3894842" y="3894842"/>
                </a:lnTo>
                <a:lnTo>
                  <a:pt x="0" y="389484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7694956" cy="1223447"/>
            <a:chOff x="0" y="0"/>
            <a:chExt cx="2026655" cy="322225"/>
          </a:xfrm>
        </p:grpSpPr>
        <p:sp>
          <p:nvSpPr>
            <p:cNvPr name="Freeform 16" id="16"/>
            <p:cNvSpPr/>
            <p:nvPr/>
          </p:nvSpPr>
          <p:spPr>
            <a:xfrm flipH="false" flipV="false" rot="0">
              <a:off x="0" y="0"/>
              <a:ext cx="2026655" cy="322225"/>
            </a:xfrm>
            <a:custGeom>
              <a:avLst/>
              <a:gdLst/>
              <a:ahLst/>
              <a:cxnLst/>
              <a:rect r="r" b="b" t="t" l="l"/>
              <a:pathLst>
                <a:path h="322225" w="2026655">
                  <a:moveTo>
                    <a:pt x="1823455" y="0"/>
                  </a:moveTo>
                  <a:cubicBezTo>
                    <a:pt x="1935679" y="0"/>
                    <a:pt x="2026655" y="72132"/>
                    <a:pt x="2026655" y="161112"/>
                  </a:cubicBezTo>
                  <a:cubicBezTo>
                    <a:pt x="2026655" y="250092"/>
                    <a:pt x="1935679" y="322225"/>
                    <a:pt x="1823455"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2026655"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6970329"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Pictures + Videos</a:t>
            </a:r>
          </a:p>
        </p:txBody>
      </p:sp>
      <p:pic>
        <p:nvPicPr>
          <p:cNvPr name="Picture 19" id="19"/>
          <p:cNvPicPr>
            <a:picLocks noChangeAspect="true"/>
          </p:cNvPicPr>
          <p:nvPr>
            <a:videoFile r:link="rId6"/>
          </p:nvPr>
        </p:nvPicPr>
        <p:blipFill>
          <a:blip r:embed="rId5"/>
          <a:stretch>
            <a:fillRect/>
          </a:stretch>
        </p:blipFill>
        <p:spPr>
          <a:xfrm rot="0">
            <a:off x="3002265" y="2255864"/>
            <a:ext cx="12756968" cy="7170193"/>
          </a:xfrm>
          <a:prstGeom prst="rect">
            <a:avLst/>
          </a:prstGeom>
        </p:spPr>
      </p:pic>
      <p:grpSp>
        <p:nvGrpSpPr>
          <p:cNvPr name="Group 20" id="20"/>
          <p:cNvGrpSpPr/>
          <p:nvPr/>
        </p:nvGrpSpPr>
        <p:grpSpPr>
          <a:xfrm rot="0">
            <a:off x="0" y="9776625"/>
            <a:ext cx="18288000" cy="510375"/>
            <a:chOff x="0" y="0"/>
            <a:chExt cx="6554006" cy="182907"/>
          </a:xfrm>
        </p:grpSpPr>
        <p:sp>
          <p:nvSpPr>
            <p:cNvPr name="Freeform 21" id="21"/>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2" id="22"/>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3" id="23"/>
          <p:cNvGrpSpPr/>
          <p:nvPr/>
        </p:nvGrpSpPr>
        <p:grpSpPr>
          <a:xfrm rot="-5400000">
            <a:off x="12910419" y="4867206"/>
            <a:ext cx="10244787" cy="510375"/>
            <a:chOff x="0" y="0"/>
            <a:chExt cx="3671501" cy="182907"/>
          </a:xfrm>
        </p:grpSpPr>
        <p:sp>
          <p:nvSpPr>
            <p:cNvPr name="Freeform 24" id="24"/>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5" id="25"/>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6808131" cy="1223447"/>
            <a:chOff x="0" y="0"/>
            <a:chExt cx="1793088" cy="322225"/>
          </a:xfrm>
        </p:grpSpPr>
        <p:sp>
          <p:nvSpPr>
            <p:cNvPr name="Freeform 16" id="16"/>
            <p:cNvSpPr/>
            <p:nvPr/>
          </p:nvSpPr>
          <p:spPr>
            <a:xfrm flipH="false" flipV="false" rot="0">
              <a:off x="0" y="0"/>
              <a:ext cx="1793088" cy="322225"/>
            </a:xfrm>
            <a:custGeom>
              <a:avLst/>
              <a:gdLst/>
              <a:ahLst/>
              <a:cxnLst/>
              <a:rect r="r" b="b" t="t" l="l"/>
              <a:pathLst>
                <a:path h="322225" w="1793088">
                  <a:moveTo>
                    <a:pt x="1589888" y="0"/>
                  </a:moveTo>
                  <a:cubicBezTo>
                    <a:pt x="1702112" y="0"/>
                    <a:pt x="1793088" y="72132"/>
                    <a:pt x="1793088" y="161112"/>
                  </a:cubicBezTo>
                  <a:cubicBezTo>
                    <a:pt x="1793088" y="250092"/>
                    <a:pt x="1702112" y="322225"/>
                    <a:pt x="1589888"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1793088"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6049223"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Get Good Sleep</a:t>
            </a:r>
          </a:p>
        </p:txBody>
      </p:sp>
      <p:sp>
        <p:nvSpPr>
          <p:cNvPr name="TextBox 19" id="19"/>
          <p:cNvSpPr txBox="true"/>
          <p:nvPr/>
        </p:nvSpPr>
        <p:spPr>
          <a:xfrm rot="0">
            <a:off x="6988189" y="3453528"/>
            <a:ext cx="10115115" cy="466978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The night before their appointment, your [child / sibling / loved one] should get a good night’s sleep. </a:t>
            </a:r>
          </a:p>
          <a:p>
            <a:pPr algn="l">
              <a:lnSpc>
                <a:spcPts val="6160"/>
              </a:lnSpc>
            </a:pPr>
          </a:p>
          <a:p>
            <a:pPr algn="l">
              <a:lnSpc>
                <a:spcPts val="6160"/>
              </a:lnSpc>
            </a:pPr>
            <a:r>
              <a:rPr lang="en-US" sz="4400">
                <a:solidFill>
                  <a:srgbClr val="000000"/>
                </a:solidFill>
                <a:latin typeface="Ubuntu"/>
                <a:ea typeface="Ubuntu"/>
                <a:cs typeface="Ubuntu"/>
                <a:sym typeface="Ubuntu"/>
              </a:rPr>
              <a:t>This will help them feel more rested and relaxed during their appointment.</a:t>
            </a:r>
          </a:p>
        </p:txBody>
      </p:sp>
      <p:sp>
        <p:nvSpPr>
          <p:cNvPr name="Freeform 20" id="20"/>
          <p:cNvSpPr/>
          <p:nvPr/>
        </p:nvSpPr>
        <p:spPr>
          <a:xfrm flipH="false" flipV="false" rot="0">
            <a:off x="2588189" y="3796317"/>
            <a:ext cx="3003503" cy="4079460"/>
          </a:xfrm>
          <a:custGeom>
            <a:avLst/>
            <a:gdLst/>
            <a:ahLst/>
            <a:cxnLst/>
            <a:rect r="r" b="b" t="t" l="l"/>
            <a:pathLst>
              <a:path h="4079460" w="3003503">
                <a:moveTo>
                  <a:pt x="0" y="0"/>
                </a:moveTo>
                <a:lnTo>
                  <a:pt x="3003502" y="0"/>
                </a:lnTo>
                <a:lnTo>
                  <a:pt x="3003502" y="4079461"/>
                </a:lnTo>
                <a:lnTo>
                  <a:pt x="0" y="4079461"/>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5" id="15"/>
          <p:cNvSpPr/>
          <p:nvPr/>
        </p:nvSpPr>
        <p:spPr>
          <a:xfrm flipH="false" flipV="false" rot="0">
            <a:off x="1481050" y="3285066"/>
            <a:ext cx="4610103" cy="5194482"/>
          </a:xfrm>
          <a:custGeom>
            <a:avLst/>
            <a:gdLst/>
            <a:ahLst/>
            <a:cxnLst/>
            <a:rect r="r" b="b" t="t" l="l"/>
            <a:pathLst>
              <a:path h="5194482" w="4610103">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6" id="16"/>
          <p:cNvSpPr txBox="true"/>
          <p:nvPr/>
        </p:nvSpPr>
        <p:spPr>
          <a:xfrm rot="0">
            <a:off x="7434447" y="3880781"/>
            <a:ext cx="10195984" cy="3898278"/>
          </a:xfrm>
          <a:prstGeom prst="rect">
            <a:avLst/>
          </a:prstGeom>
        </p:spPr>
        <p:txBody>
          <a:bodyPr anchor="t" rtlCol="false" tIns="0" lIns="0" bIns="0" rIns="0">
            <a:spAutoFit/>
          </a:bodyPr>
          <a:lstStyle/>
          <a:p>
            <a:pPr algn="l">
              <a:lnSpc>
                <a:spcPts val="6159"/>
              </a:lnSpc>
            </a:pPr>
            <a:r>
              <a:rPr lang="en-US" sz="4399">
                <a:solidFill>
                  <a:srgbClr val="000000"/>
                </a:solidFill>
                <a:latin typeface="Ubuntu"/>
                <a:ea typeface="Ubuntu"/>
                <a:cs typeface="Ubuntu"/>
                <a:sym typeface="Ubuntu"/>
              </a:rPr>
              <a:t>What </a:t>
            </a:r>
            <a:r>
              <a:rPr lang="en-US" sz="4399" b="true">
                <a:solidFill>
                  <a:srgbClr val="000000"/>
                </a:solidFill>
                <a:latin typeface="Ubuntu Bold"/>
                <a:ea typeface="Ubuntu Bold"/>
                <a:cs typeface="Ubuntu Bold"/>
                <a:sym typeface="Ubuntu Bold"/>
              </a:rPr>
              <a:t>suggestions</a:t>
            </a:r>
            <a:r>
              <a:rPr lang="en-US" sz="4399">
                <a:solidFill>
                  <a:srgbClr val="000000"/>
                </a:solidFill>
                <a:latin typeface="Ubuntu"/>
                <a:ea typeface="Ubuntu"/>
                <a:cs typeface="Ubuntu"/>
                <a:sym typeface="Ubuntu"/>
              </a:rPr>
              <a:t> from the previous pages could help me?</a:t>
            </a:r>
          </a:p>
          <a:p>
            <a:pPr algn="l">
              <a:lnSpc>
                <a:spcPts val="6159"/>
              </a:lnSpc>
            </a:pPr>
          </a:p>
          <a:p>
            <a:pPr algn="l">
              <a:lnSpc>
                <a:spcPts val="6159"/>
              </a:lnSpc>
            </a:pPr>
            <a:r>
              <a:rPr lang="en-US" sz="4399">
                <a:solidFill>
                  <a:srgbClr val="000000"/>
                </a:solidFill>
                <a:latin typeface="Ubuntu"/>
                <a:ea typeface="Ubuntu"/>
                <a:cs typeface="Ubuntu"/>
                <a:sym typeface="Ubuntu"/>
              </a:rPr>
              <a:t>Are there any parts of the process I can </a:t>
            </a:r>
            <a:r>
              <a:rPr lang="en-US" sz="4399" b="true">
                <a:solidFill>
                  <a:srgbClr val="000000"/>
                </a:solidFill>
                <a:latin typeface="Ubuntu Bold"/>
                <a:ea typeface="Ubuntu Bold"/>
                <a:cs typeface="Ubuntu Bold"/>
                <a:sym typeface="Ubuntu Bold"/>
              </a:rPr>
              <a:t>step back</a:t>
            </a:r>
            <a:r>
              <a:rPr lang="en-US" sz="4399">
                <a:solidFill>
                  <a:srgbClr val="000000"/>
                </a:solidFill>
                <a:latin typeface="Ubuntu"/>
                <a:ea typeface="Ubuntu"/>
                <a:cs typeface="Ubuntu"/>
                <a:sym typeface="Ubuntu"/>
              </a:rPr>
              <a:t> from?</a:t>
            </a:r>
          </a:p>
        </p:txBody>
      </p:sp>
      <p:grpSp>
        <p:nvGrpSpPr>
          <p:cNvPr name="Group 17" id="17"/>
          <p:cNvGrpSpPr/>
          <p:nvPr/>
        </p:nvGrpSpPr>
        <p:grpSpPr>
          <a:xfrm rot="0">
            <a:off x="484174" y="808116"/>
            <a:ext cx="4961300" cy="1223447"/>
            <a:chOff x="0" y="0"/>
            <a:chExt cx="1306680" cy="322225"/>
          </a:xfrm>
        </p:grpSpPr>
        <p:sp>
          <p:nvSpPr>
            <p:cNvPr name="Freeform 18" id="18"/>
            <p:cNvSpPr/>
            <p:nvPr/>
          </p:nvSpPr>
          <p:spPr>
            <a:xfrm flipH="false" flipV="false" rot="0">
              <a:off x="0" y="0"/>
              <a:ext cx="1306680" cy="322225"/>
            </a:xfrm>
            <a:custGeom>
              <a:avLst/>
              <a:gdLst/>
              <a:ahLst/>
              <a:cxnLst/>
              <a:rect r="r" b="b" t="t" l="l"/>
              <a:pathLst>
                <a:path h="322225" w="1306680">
                  <a:moveTo>
                    <a:pt x="1103480" y="0"/>
                  </a:moveTo>
                  <a:cubicBezTo>
                    <a:pt x="1215704" y="0"/>
                    <a:pt x="1306680" y="72132"/>
                    <a:pt x="1306680" y="161112"/>
                  </a:cubicBezTo>
                  <a:cubicBezTo>
                    <a:pt x="1306680" y="250092"/>
                    <a:pt x="1215704" y="322225"/>
                    <a:pt x="1103480"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9" id="19"/>
            <p:cNvSpPr txBox="true"/>
            <p:nvPr/>
          </p:nvSpPr>
          <p:spPr>
            <a:xfrm>
              <a:off x="0" y="-28575"/>
              <a:ext cx="1306680" cy="350800"/>
            </a:xfrm>
            <a:prstGeom prst="rect">
              <a:avLst/>
            </a:prstGeom>
          </p:spPr>
          <p:txBody>
            <a:bodyPr anchor="ctr" rtlCol="false" tIns="50800" lIns="50800" bIns="50800" rIns="50800"/>
            <a:lstStyle/>
            <a:p>
              <a:pPr algn="ctr">
                <a:lnSpc>
                  <a:spcPts val="1960"/>
                </a:lnSpc>
              </a:pPr>
            </a:p>
          </p:txBody>
        </p:sp>
      </p:grpSp>
      <p:sp>
        <p:nvSpPr>
          <p:cNvPr name="TextBox 20" id="20"/>
          <p:cNvSpPr txBox="true"/>
          <p:nvPr/>
        </p:nvSpPr>
        <p:spPr>
          <a:xfrm rot="0">
            <a:off x="938966" y="791507"/>
            <a:ext cx="4222929"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Reflection</a:t>
            </a:r>
          </a:p>
        </p:txBody>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5209351" cy="1223447"/>
            <a:chOff x="0" y="0"/>
            <a:chExt cx="1372010" cy="322225"/>
          </a:xfrm>
        </p:grpSpPr>
        <p:sp>
          <p:nvSpPr>
            <p:cNvPr name="Freeform 16" id="16"/>
            <p:cNvSpPr/>
            <p:nvPr/>
          </p:nvSpPr>
          <p:spPr>
            <a:xfrm flipH="false" flipV="false" rot="0">
              <a:off x="0" y="0"/>
              <a:ext cx="1372010" cy="322225"/>
            </a:xfrm>
            <a:custGeom>
              <a:avLst/>
              <a:gdLst/>
              <a:ahLst/>
              <a:cxnLst/>
              <a:rect r="r" b="b" t="t" l="l"/>
              <a:pathLst>
                <a:path h="322225" w="1372010">
                  <a:moveTo>
                    <a:pt x="1168810" y="0"/>
                  </a:moveTo>
                  <a:cubicBezTo>
                    <a:pt x="1281034" y="0"/>
                    <a:pt x="1372010" y="72132"/>
                    <a:pt x="1372010" y="161112"/>
                  </a:cubicBezTo>
                  <a:cubicBezTo>
                    <a:pt x="1372010" y="250092"/>
                    <a:pt x="1281034" y="322225"/>
                    <a:pt x="1168810"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1372010"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4548816"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Checking In</a:t>
            </a:r>
          </a:p>
        </p:txBody>
      </p:sp>
      <p:sp>
        <p:nvSpPr>
          <p:cNvPr name="TextBox 19" id="19"/>
          <p:cNvSpPr txBox="true"/>
          <p:nvPr/>
        </p:nvSpPr>
        <p:spPr>
          <a:xfrm rot="0">
            <a:off x="6276781" y="1707973"/>
            <a:ext cx="10603317" cy="7768589"/>
          </a:xfrm>
          <a:prstGeom prst="rect">
            <a:avLst/>
          </a:prstGeom>
        </p:spPr>
        <p:txBody>
          <a:bodyPr anchor="t" rtlCol="false" tIns="0" lIns="0" bIns="0" rIns="0">
            <a:spAutoFit/>
          </a:bodyPr>
          <a:lstStyle/>
          <a:p>
            <a:pPr algn="l" marL="842020" indent="-421010" lvl="1">
              <a:lnSpc>
                <a:spcPts val="5460"/>
              </a:lnSpc>
              <a:buFont typeface="Arial"/>
              <a:buChar char="•"/>
            </a:pPr>
            <a:r>
              <a:rPr lang="en-US" sz="3900">
                <a:solidFill>
                  <a:srgbClr val="000000"/>
                </a:solidFill>
                <a:latin typeface="Ubuntu"/>
                <a:ea typeface="Ubuntu"/>
                <a:cs typeface="Ubuntu"/>
                <a:sym typeface="Ubuntu"/>
              </a:rPr>
              <a:t>Arrive 10 minutes early</a:t>
            </a:r>
          </a:p>
          <a:p>
            <a:pPr algn="l" marL="842020" indent="-421010" lvl="1">
              <a:lnSpc>
                <a:spcPts val="5460"/>
              </a:lnSpc>
              <a:buFont typeface="Arial"/>
              <a:buChar char="•"/>
            </a:pPr>
            <a:r>
              <a:rPr lang="en-US" sz="3900">
                <a:solidFill>
                  <a:srgbClr val="000000"/>
                </a:solidFill>
                <a:latin typeface="Ubuntu"/>
                <a:ea typeface="Ubuntu"/>
                <a:cs typeface="Ubuntu"/>
                <a:sym typeface="Ubuntu"/>
              </a:rPr>
              <a:t>Check in at the front desk (or by machine or phone)</a:t>
            </a:r>
          </a:p>
          <a:p>
            <a:pPr algn="l" marL="194310" indent="-97155" lvl="1">
              <a:lnSpc>
                <a:spcPts val="1260"/>
              </a:lnSpc>
              <a:buFont typeface="Arial"/>
              <a:buChar char="•"/>
            </a:pPr>
          </a:p>
          <a:p>
            <a:pPr algn="l" marL="842020" indent="-421010" lvl="1">
              <a:lnSpc>
                <a:spcPts val="5460"/>
              </a:lnSpc>
              <a:buFont typeface="Arial"/>
              <a:buChar char="•"/>
            </a:pPr>
            <a:r>
              <a:rPr lang="en-US" sz="3900">
                <a:solidFill>
                  <a:srgbClr val="000000"/>
                </a:solidFill>
                <a:latin typeface="Ubuntu"/>
                <a:ea typeface="Ubuntu"/>
                <a:cs typeface="Ubuntu"/>
                <a:sym typeface="Ubuntu"/>
              </a:rPr>
              <a:t>Show the patient’s insurance and ID cards</a:t>
            </a:r>
          </a:p>
          <a:p>
            <a:pPr algn="l" marL="194310" indent="-97155" lvl="1">
              <a:lnSpc>
                <a:spcPts val="1260"/>
              </a:lnSpc>
              <a:buFont typeface="Arial"/>
              <a:buChar char="•"/>
            </a:pPr>
          </a:p>
          <a:p>
            <a:pPr algn="l" marL="842020" indent="-421010" lvl="1">
              <a:lnSpc>
                <a:spcPts val="5460"/>
              </a:lnSpc>
              <a:buFont typeface="Arial"/>
              <a:buChar char="•"/>
            </a:pPr>
            <a:r>
              <a:rPr lang="en-US" sz="3900">
                <a:solidFill>
                  <a:srgbClr val="000000"/>
                </a:solidFill>
                <a:latin typeface="Ubuntu"/>
                <a:ea typeface="Ubuntu"/>
                <a:cs typeface="Ubuntu"/>
                <a:sym typeface="Ubuntu"/>
              </a:rPr>
              <a:t>Pay a copay (if needed) </a:t>
            </a:r>
          </a:p>
          <a:p>
            <a:pPr algn="l" marL="194310" indent="-97155" lvl="1">
              <a:lnSpc>
                <a:spcPts val="1260"/>
              </a:lnSpc>
              <a:buFont typeface="Arial"/>
              <a:buChar char="•"/>
            </a:pPr>
          </a:p>
          <a:p>
            <a:pPr algn="l" marL="842020" indent="-421010" lvl="1">
              <a:lnSpc>
                <a:spcPts val="5460"/>
              </a:lnSpc>
              <a:buFont typeface="Arial"/>
              <a:buChar char="•"/>
            </a:pPr>
            <a:r>
              <a:rPr lang="en-US" sz="3900">
                <a:solidFill>
                  <a:srgbClr val="000000"/>
                </a:solidFill>
                <a:latin typeface="Ubuntu"/>
                <a:ea typeface="Ubuntu"/>
                <a:cs typeface="Ubuntu"/>
                <a:sym typeface="Ubuntu"/>
              </a:rPr>
              <a:t>Remind the receptionist about any accommodations </a:t>
            </a:r>
          </a:p>
          <a:p>
            <a:pPr algn="l" marL="194310" indent="-97155" lvl="1">
              <a:lnSpc>
                <a:spcPts val="1260"/>
              </a:lnSpc>
              <a:buFont typeface="Arial"/>
              <a:buChar char="•"/>
            </a:pPr>
          </a:p>
          <a:p>
            <a:pPr algn="l" marL="842020" indent="-421010" lvl="1">
              <a:lnSpc>
                <a:spcPts val="5460"/>
              </a:lnSpc>
              <a:buFont typeface="Arial"/>
              <a:buChar char="•"/>
            </a:pPr>
            <a:r>
              <a:rPr lang="en-US" sz="3900">
                <a:solidFill>
                  <a:srgbClr val="000000"/>
                </a:solidFill>
                <a:latin typeface="Ubuntu"/>
                <a:ea typeface="Ubuntu"/>
                <a:cs typeface="Ubuntu"/>
                <a:sym typeface="Ubuntu"/>
              </a:rPr>
              <a:t>Fill out paperwork</a:t>
            </a:r>
          </a:p>
          <a:p>
            <a:pPr algn="l" marL="194310" indent="-97155" lvl="1">
              <a:lnSpc>
                <a:spcPts val="1260"/>
              </a:lnSpc>
              <a:buFont typeface="Arial"/>
              <a:buChar char="•"/>
            </a:pPr>
          </a:p>
          <a:p>
            <a:pPr algn="l" marL="842020" indent="-421010" lvl="1">
              <a:lnSpc>
                <a:spcPts val="5460"/>
              </a:lnSpc>
              <a:buFont typeface="Arial"/>
              <a:buChar char="•"/>
            </a:pPr>
            <a:r>
              <a:rPr lang="en-US" sz="3900">
                <a:solidFill>
                  <a:srgbClr val="000000"/>
                </a:solidFill>
                <a:latin typeface="Ubuntu"/>
                <a:ea typeface="Ubuntu"/>
                <a:cs typeface="Ubuntu"/>
                <a:sym typeface="Ubuntu"/>
              </a:rPr>
              <a:t>W</a:t>
            </a:r>
            <a:r>
              <a:rPr lang="en-US" sz="3900">
                <a:solidFill>
                  <a:srgbClr val="000000"/>
                </a:solidFill>
                <a:latin typeface="Ubuntu"/>
                <a:ea typeface="Ubuntu"/>
                <a:cs typeface="Ubuntu"/>
                <a:sym typeface="Ubuntu"/>
              </a:rPr>
              <a:t>ait for the appointment to start </a:t>
            </a:r>
          </a:p>
          <a:p>
            <a:pPr algn="l" marL="194310" indent="-97155" lvl="1">
              <a:lnSpc>
                <a:spcPts val="1260"/>
              </a:lnSpc>
              <a:buFont typeface="Arial"/>
              <a:buChar char="•"/>
            </a:pPr>
          </a:p>
          <a:p>
            <a:pPr algn="l" marL="842020" indent="-421010" lvl="1">
              <a:lnSpc>
                <a:spcPts val="5460"/>
              </a:lnSpc>
              <a:buFont typeface="Arial"/>
              <a:buChar char="•"/>
            </a:pPr>
            <a:r>
              <a:rPr lang="en-US" sz="3900">
                <a:solidFill>
                  <a:srgbClr val="000000"/>
                </a:solidFill>
                <a:latin typeface="Ubuntu"/>
                <a:ea typeface="Ubuntu"/>
                <a:cs typeface="Ubuntu"/>
                <a:sym typeface="Ubuntu"/>
              </a:rPr>
              <a:t>While you wait, review your list of concerns</a:t>
            </a:r>
          </a:p>
        </p:txBody>
      </p:sp>
      <p:sp>
        <p:nvSpPr>
          <p:cNvPr name="Freeform 20" id="20"/>
          <p:cNvSpPr/>
          <p:nvPr/>
        </p:nvSpPr>
        <p:spPr>
          <a:xfrm flipH="false" flipV="false" rot="0">
            <a:off x="2161286" y="3802134"/>
            <a:ext cx="3326496" cy="3239176"/>
          </a:xfrm>
          <a:custGeom>
            <a:avLst/>
            <a:gdLst/>
            <a:ahLst/>
            <a:cxnLst/>
            <a:rect r="r" b="b" t="t" l="l"/>
            <a:pathLst>
              <a:path h="3239176" w="3326496">
                <a:moveTo>
                  <a:pt x="0" y="0"/>
                </a:moveTo>
                <a:lnTo>
                  <a:pt x="3326496" y="0"/>
                </a:lnTo>
                <a:lnTo>
                  <a:pt x="3326496" y="3239176"/>
                </a:lnTo>
                <a:lnTo>
                  <a:pt x="0" y="323917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10897348" cy="1223447"/>
            <a:chOff x="0" y="0"/>
            <a:chExt cx="2870083" cy="322225"/>
          </a:xfrm>
        </p:grpSpPr>
        <p:sp>
          <p:nvSpPr>
            <p:cNvPr name="Freeform 16" id="16"/>
            <p:cNvSpPr/>
            <p:nvPr/>
          </p:nvSpPr>
          <p:spPr>
            <a:xfrm flipH="false" flipV="false" rot="0">
              <a:off x="0" y="0"/>
              <a:ext cx="2870084" cy="322225"/>
            </a:xfrm>
            <a:custGeom>
              <a:avLst/>
              <a:gdLst/>
              <a:ahLst/>
              <a:cxnLst/>
              <a:rect r="r" b="b" t="t" l="l"/>
              <a:pathLst>
                <a:path h="322225" w="2870084">
                  <a:moveTo>
                    <a:pt x="2666884" y="0"/>
                  </a:moveTo>
                  <a:cubicBezTo>
                    <a:pt x="2779108" y="0"/>
                    <a:pt x="2870084" y="72132"/>
                    <a:pt x="2870084" y="161112"/>
                  </a:cubicBezTo>
                  <a:cubicBezTo>
                    <a:pt x="2870084" y="250092"/>
                    <a:pt x="2779108" y="322225"/>
                    <a:pt x="2666884"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2870083"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10221924"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During the Appointment</a:t>
            </a:r>
          </a:p>
        </p:txBody>
      </p:sp>
      <p:sp>
        <p:nvSpPr>
          <p:cNvPr name="TextBox 19" id="19"/>
          <p:cNvSpPr txBox="true"/>
          <p:nvPr/>
        </p:nvSpPr>
        <p:spPr>
          <a:xfrm rot="0">
            <a:off x="6980101" y="4097519"/>
            <a:ext cx="9510949" cy="3517899"/>
          </a:xfrm>
          <a:prstGeom prst="rect">
            <a:avLst/>
          </a:prstGeom>
        </p:spPr>
        <p:txBody>
          <a:bodyPr anchor="t" rtlCol="false" tIns="0" lIns="0" bIns="0" rIns="0">
            <a:spAutoFit/>
          </a:bodyPr>
          <a:lstStyle/>
          <a:p>
            <a:pPr algn="l">
              <a:lnSpc>
                <a:spcPts val="5600"/>
              </a:lnSpc>
            </a:pPr>
            <a:r>
              <a:rPr lang="en-US" sz="4000">
                <a:solidFill>
                  <a:srgbClr val="000000"/>
                </a:solidFill>
                <a:latin typeface="Ubuntu"/>
                <a:ea typeface="Ubuntu"/>
                <a:cs typeface="Ubuntu"/>
                <a:sym typeface="Ubuntu"/>
              </a:rPr>
              <a:t>Many medical appointments include the steps listed in your workbook.</a:t>
            </a:r>
          </a:p>
          <a:p>
            <a:pPr algn="l">
              <a:lnSpc>
                <a:spcPts val="5600"/>
              </a:lnSpc>
            </a:pPr>
          </a:p>
          <a:p>
            <a:pPr algn="l">
              <a:lnSpc>
                <a:spcPts val="5600"/>
              </a:lnSpc>
            </a:pPr>
            <a:r>
              <a:rPr lang="en-US" sz="4000">
                <a:solidFill>
                  <a:srgbClr val="000000"/>
                </a:solidFill>
                <a:latin typeface="Ubuntu"/>
                <a:ea typeface="Ubuntu"/>
                <a:cs typeface="Ubuntu"/>
                <a:sym typeface="Ubuntu"/>
              </a:rPr>
              <a:t>We’ll talk more about some of the items on the list over the following slides.</a:t>
            </a:r>
          </a:p>
        </p:txBody>
      </p:sp>
      <p:sp>
        <p:nvSpPr>
          <p:cNvPr name="Freeform 20" id="20"/>
          <p:cNvSpPr/>
          <p:nvPr/>
        </p:nvSpPr>
        <p:spPr>
          <a:xfrm flipH="false" flipV="false" rot="0">
            <a:off x="2805801" y="3834040"/>
            <a:ext cx="2887724" cy="4140106"/>
          </a:xfrm>
          <a:custGeom>
            <a:avLst/>
            <a:gdLst/>
            <a:ahLst/>
            <a:cxnLst/>
            <a:rect r="r" b="b" t="t" l="l"/>
            <a:pathLst>
              <a:path h="4140106" w="2887724">
                <a:moveTo>
                  <a:pt x="0" y="0"/>
                </a:moveTo>
                <a:lnTo>
                  <a:pt x="2887724" y="0"/>
                </a:lnTo>
                <a:lnTo>
                  <a:pt x="2887724" y="4140107"/>
                </a:lnTo>
                <a:lnTo>
                  <a:pt x="0" y="414010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5886193" cy="1223447"/>
            <a:chOff x="0" y="0"/>
            <a:chExt cx="1550273" cy="322225"/>
          </a:xfrm>
        </p:grpSpPr>
        <p:sp>
          <p:nvSpPr>
            <p:cNvPr name="Freeform 16" id="16"/>
            <p:cNvSpPr/>
            <p:nvPr/>
          </p:nvSpPr>
          <p:spPr>
            <a:xfrm flipH="false" flipV="false" rot="0">
              <a:off x="0" y="0"/>
              <a:ext cx="1550273" cy="322225"/>
            </a:xfrm>
            <a:custGeom>
              <a:avLst/>
              <a:gdLst/>
              <a:ahLst/>
              <a:cxnLst/>
              <a:rect r="r" b="b" t="t" l="l"/>
              <a:pathLst>
                <a:path h="322225" w="1550273">
                  <a:moveTo>
                    <a:pt x="1347073" y="0"/>
                  </a:moveTo>
                  <a:cubicBezTo>
                    <a:pt x="1459297" y="0"/>
                    <a:pt x="1550273" y="72132"/>
                    <a:pt x="1550273" y="161112"/>
                  </a:cubicBezTo>
                  <a:cubicBezTo>
                    <a:pt x="1550273" y="250092"/>
                    <a:pt x="1459297" y="322225"/>
                    <a:pt x="1347073"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1550273"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5034464"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Introduction</a:t>
            </a:r>
          </a:p>
        </p:txBody>
      </p:sp>
      <p:grpSp>
        <p:nvGrpSpPr>
          <p:cNvPr name="Group 19" id="19"/>
          <p:cNvGrpSpPr/>
          <p:nvPr/>
        </p:nvGrpSpPr>
        <p:grpSpPr>
          <a:xfrm rot="0">
            <a:off x="0" y="9776625"/>
            <a:ext cx="18288000" cy="510375"/>
            <a:chOff x="0" y="0"/>
            <a:chExt cx="6554006" cy="182907"/>
          </a:xfrm>
        </p:grpSpPr>
        <p:sp>
          <p:nvSpPr>
            <p:cNvPr name="Freeform 20" id="20"/>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1" id="21"/>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2" id="22"/>
          <p:cNvGrpSpPr/>
          <p:nvPr/>
        </p:nvGrpSpPr>
        <p:grpSpPr>
          <a:xfrm rot="-5400000">
            <a:off x="12910419" y="4867206"/>
            <a:ext cx="10244787" cy="510375"/>
            <a:chOff x="0" y="0"/>
            <a:chExt cx="3671501" cy="182907"/>
          </a:xfrm>
        </p:grpSpPr>
        <p:sp>
          <p:nvSpPr>
            <p:cNvPr name="Freeform 23" id="23"/>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4" id="24"/>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25" id="25"/>
          <p:cNvSpPr/>
          <p:nvPr/>
        </p:nvSpPr>
        <p:spPr>
          <a:xfrm flipH="false" flipV="false" rot="0">
            <a:off x="10608493" y="5783502"/>
            <a:ext cx="1377618" cy="1377618"/>
          </a:xfrm>
          <a:custGeom>
            <a:avLst/>
            <a:gdLst/>
            <a:ahLst/>
            <a:cxnLst/>
            <a:rect r="r" b="b" t="t" l="l"/>
            <a:pathLst>
              <a:path h="1377618" w="1377618">
                <a:moveTo>
                  <a:pt x="0" y="0"/>
                </a:moveTo>
                <a:lnTo>
                  <a:pt x="1377618" y="0"/>
                </a:lnTo>
                <a:lnTo>
                  <a:pt x="1377618" y="1377618"/>
                </a:lnTo>
                <a:lnTo>
                  <a:pt x="0" y="137761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6" id="26"/>
          <p:cNvSpPr/>
          <p:nvPr/>
        </p:nvSpPr>
        <p:spPr>
          <a:xfrm flipH="false" flipV="false" rot="0">
            <a:off x="2211709" y="3765882"/>
            <a:ext cx="1215562" cy="1393194"/>
          </a:xfrm>
          <a:custGeom>
            <a:avLst/>
            <a:gdLst/>
            <a:ahLst/>
            <a:cxnLst/>
            <a:rect r="r" b="b" t="t" l="l"/>
            <a:pathLst>
              <a:path h="1393194" w="1215562">
                <a:moveTo>
                  <a:pt x="0" y="0"/>
                </a:moveTo>
                <a:lnTo>
                  <a:pt x="1215562" y="0"/>
                </a:lnTo>
                <a:lnTo>
                  <a:pt x="1215562" y="1393194"/>
                </a:lnTo>
                <a:lnTo>
                  <a:pt x="0" y="1393194"/>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27" id="27"/>
          <p:cNvSpPr/>
          <p:nvPr/>
        </p:nvSpPr>
        <p:spPr>
          <a:xfrm flipH="false" flipV="false" rot="0">
            <a:off x="2262457" y="5749626"/>
            <a:ext cx="1076242" cy="1393194"/>
          </a:xfrm>
          <a:custGeom>
            <a:avLst/>
            <a:gdLst/>
            <a:ahLst/>
            <a:cxnLst/>
            <a:rect r="r" b="b" t="t" l="l"/>
            <a:pathLst>
              <a:path h="1393194" w="1076242">
                <a:moveTo>
                  <a:pt x="0" y="0"/>
                </a:moveTo>
                <a:lnTo>
                  <a:pt x="1076242" y="0"/>
                </a:lnTo>
                <a:lnTo>
                  <a:pt x="1076242" y="1393194"/>
                </a:lnTo>
                <a:lnTo>
                  <a:pt x="0" y="1393194"/>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8" id="28"/>
          <p:cNvSpPr/>
          <p:nvPr/>
        </p:nvSpPr>
        <p:spPr>
          <a:xfrm flipH="false" flipV="false" rot="0">
            <a:off x="2122893" y="7740026"/>
            <a:ext cx="1393194" cy="1393194"/>
          </a:xfrm>
          <a:custGeom>
            <a:avLst/>
            <a:gdLst/>
            <a:ahLst/>
            <a:cxnLst/>
            <a:rect r="r" b="b" t="t" l="l"/>
            <a:pathLst>
              <a:path h="1393194" w="1393194">
                <a:moveTo>
                  <a:pt x="0" y="0"/>
                </a:moveTo>
                <a:lnTo>
                  <a:pt x="1393194" y="0"/>
                </a:lnTo>
                <a:lnTo>
                  <a:pt x="1393194" y="1393193"/>
                </a:lnTo>
                <a:lnTo>
                  <a:pt x="0" y="1393193"/>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29" id="29"/>
          <p:cNvSpPr/>
          <p:nvPr/>
        </p:nvSpPr>
        <p:spPr>
          <a:xfrm flipH="false" flipV="false" rot="0">
            <a:off x="10725083" y="3765882"/>
            <a:ext cx="1393194" cy="1393194"/>
          </a:xfrm>
          <a:custGeom>
            <a:avLst/>
            <a:gdLst/>
            <a:ahLst/>
            <a:cxnLst/>
            <a:rect r="r" b="b" t="t" l="l"/>
            <a:pathLst>
              <a:path h="1393194" w="1393194">
                <a:moveTo>
                  <a:pt x="0" y="0"/>
                </a:moveTo>
                <a:lnTo>
                  <a:pt x="1393194" y="0"/>
                </a:lnTo>
                <a:lnTo>
                  <a:pt x="1393194" y="1393194"/>
                </a:lnTo>
                <a:lnTo>
                  <a:pt x="0" y="1393194"/>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TextBox 30" id="30"/>
          <p:cNvSpPr txBox="true"/>
          <p:nvPr/>
        </p:nvSpPr>
        <p:spPr>
          <a:xfrm rot="0">
            <a:off x="1642599" y="2403457"/>
            <a:ext cx="15002803" cy="76454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Your [child / sibling / loved one] should visit a provider:</a:t>
            </a:r>
          </a:p>
        </p:txBody>
      </p:sp>
      <p:sp>
        <p:nvSpPr>
          <p:cNvPr name="TextBox 31" id="31"/>
          <p:cNvSpPr txBox="true"/>
          <p:nvPr/>
        </p:nvSpPr>
        <p:spPr>
          <a:xfrm rot="0">
            <a:off x="3861021" y="4032585"/>
            <a:ext cx="6019835" cy="76453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For preventative care</a:t>
            </a:r>
          </a:p>
        </p:txBody>
      </p:sp>
      <p:sp>
        <p:nvSpPr>
          <p:cNvPr name="TextBox 32" id="32"/>
          <p:cNvSpPr txBox="true"/>
          <p:nvPr/>
        </p:nvSpPr>
        <p:spPr>
          <a:xfrm rot="0">
            <a:off x="3861021" y="6016328"/>
            <a:ext cx="6019835" cy="76453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To treat symptoms</a:t>
            </a:r>
          </a:p>
        </p:txBody>
      </p:sp>
      <p:sp>
        <p:nvSpPr>
          <p:cNvPr name="TextBox 33" id="33"/>
          <p:cNvSpPr txBox="true"/>
          <p:nvPr/>
        </p:nvSpPr>
        <p:spPr>
          <a:xfrm rot="0">
            <a:off x="3861021" y="7712711"/>
            <a:ext cx="6019835" cy="154558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To manage ongoing conditions</a:t>
            </a:r>
          </a:p>
        </p:txBody>
      </p:sp>
      <p:sp>
        <p:nvSpPr>
          <p:cNvPr name="TextBox 34" id="34"/>
          <p:cNvSpPr txBox="true"/>
          <p:nvPr/>
        </p:nvSpPr>
        <p:spPr>
          <a:xfrm rot="0">
            <a:off x="12268165" y="4032585"/>
            <a:ext cx="4991135" cy="76453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For follow-up care</a:t>
            </a:r>
          </a:p>
        </p:txBody>
      </p:sp>
      <p:sp>
        <p:nvSpPr>
          <p:cNvPr name="TextBox 35" id="35"/>
          <p:cNvSpPr txBox="true"/>
          <p:nvPr/>
        </p:nvSpPr>
        <p:spPr>
          <a:xfrm rot="0">
            <a:off x="12268165" y="5615531"/>
            <a:ext cx="4991135" cy="154558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For professional advice</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9051069" cy="1223447"/>
            <a:chOff x="0" y="0"/>
            <a:chExt cx="2383821" cy="322225"/>
          </a:xfrm>
        </p:grpSpPr>
        <p:sp>
          <p:nvSpPr>
            <p:cNvPr name="Freeform 16" id="16"/>
            <p:cNvSpPr/>
            <p:nvPr/>
          </p:nvSpPr>
          <p:spPr>
            <a:xfrm flipH="false" flipV="false" rot="0">
              <a:off x="0" y="0"/>
              <a:ext cx="2383821" cy="322225"/>
            </a:xfrm>
            <a:custGeom>
              <a:avLst/>
              <a:gdLst/>
              <a:ahLst/>
              <a:cxnLst/>
              <a:rect r="r" b="b" t="t" l="l"/>
              <a:pathLst>
                <a:path h="322225" w="2383821">
                  <a:moveTo>
                    <a:pt x="2180621" y="0"/>
                  </a:moveTo>
                  <a:cubicBezTo>
                    <a:pt x="2292845" y="0"/>
                    <a:pt x="2383821" y="72132"/>
                    <a:pt x="2383821" y="161112"/>
                  </a:cubicBezTo>
                  <a:cubicBezTo>
                    <a:pt x="2383821" y="250092"/>
                    <a:pt x="2292845" y="322225"/>
                    <a:pt x="2180621"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2383821"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8205034"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Supporting Someone</a:t>
            </a:r>
          </a:p>
        </p:txBody>
      </p:sp>
      <p:sp>
        <p:nvSpPr>
          <p:cNvPr name="TextBox 19" id="19"/>
          <p:cNvSpPr txBox="true"/>
          <p:nvPr/>
        </p:nvSpPr>
        <p:spPr>
          <a:xfrm rot="0">
            <a:off x="6776047" y="3768726"/>
            <a:ext cx="10483253" cy="5489574"/>
          </a:xfrm>
          <a:prstGeom prst="rect">
            <a:avLst/>
          </a:prstGeom>
        </p:spPr>
        <p:txBody>
          <a:bodyPr anchor="t" rtlCol="false" tIns="0" lIns="0" bIns="0" rIns="0">
            <a:spAutoFit/>
          </a:bodyPr>
          <a:lstStyle/>
          <a:p>
            <a:pPr algn="l" marL="863609" indent="-431805" lvl="1">
              <a:lnSpc>
                <a:spcPts val="5600"/>
              </a:lnSpc>
              <a:buFont typeface="Arial"/>
              <a:buChar char="•"/>
            </a:pPr>
            <a:r>
              <a:rPr lang="en-US" b="true" sz="4000">
                <a:solidFill>
                  <a:srgbClr val="000000"/>
                </a:solidFill>
                <a:latin typeface="Ubuntu Bold"/>
                <a:ea typeface="Ubuntu Bold"/>
                <a:cs typeface="Ubuntu Bold"/>
                <a:sym typeface="Ubuntu Bold"/>
              </a:rPr>
              <a:t>Comfort</a:t>
            </a:r>
            <a:r>
              <a:rPr lang="en-US" sz="4000">
                <a:solidFill>
                  <a:srgbClr val="000000"/>
                </a:solidFill>
                <a:latin typeface="Ubuntu"/>
                <a:ea typeface="Ubuntu"/>
                <a:cs typeface="Ubuntu"/>
                <a:sym typeface="Ubuntu"/>
              </a:rPr>
              <a:t> and reassure them</a:t>
            </a:r>
          </a:p>
          <a:p>
            <a:pPr algn="l">
              <a:lnSpc>
                <a:spcPts val="5600"/>
              </a:lnSpc>
            </a:pPr>
          </a:p>
          <a:p>
            <a:pPr algn="l" marL="863609" indent="-431805" lvl="1">
              <a:lnSpc>
                <a:spcPts val="5600"/>
              </a:lnSpc>
              <a:buFont typeface="Arial"/>
              <a:buChar char="•"/>
            </a:pPr>
            <a:r>
              <a:rPr lang="en-US" b="true" sz="4000">
                <a:solidFill>
                  <a:srgbClr val="000000"/>
                </a:solidFill>
                <a:latin typeface="Ubuntu Bold"/>
                <a:ea typeface="Ubuntu Bold"/>
                <a:cs typeface="Ubuntu Bold"/>
                <a:sym typeface="Ubuntu Bold"/>
              </a:rPr>
              <a:t>Join them</a:t>
            </a:r>
            <a:r>
              <a:rPr lang="en-US" sz="4000">
                <a:solidFill>
                  <a:srgbClr val="000000"/>
                </a:solidFill>
                <a:latin typeface="Ubuntu"/>
                <a:ea typeface="Ubuntu"/>
                <a:cs typeface="Ubuntu"/>
                <a:sym typeface="Ubuntu"/>
              </a:rPr>
              <a:t> in the exam room if they request it, and step out if they need </a:t>
            </a:r>
            <a:r>
              <a:rPr lang="en-US" b="true" sz="4000">
                <a:solidFill>
                  <a:srgbClr val="000000"/>
                </a:solidFill>
                <a:latin typeface="Ubuntu Bold"/>
                <a:ea typeface="Ubuntu Bold"/>
                <a:cs typeface="Ubuntu Bold"/>
                <a:sym typeface="Ubuntu Bold"/>
              </a:rPr>
              <a:t>privacy</a:t>
            </a:r>
            <a:r>
              <a:rPr lang="en-US" sz="4000">
                <a:solidFill>
                  <a:srgbClr val="000000"/>
                </a:solidFill>
                <a:latin typeface="Ubuntu"/>
                <a:ea typeface="Ubuntu"/>
                <a:cs typeface="Ubuntu"/>
                <a:sym typeface="Ubuntu"/>
              </a:rPr>
              <a:t>. Or, </a:t>
            </a:r>
            <a:r>
              <a:rPr lang="en-US" b="true" sz="4000">
                <a:solidFill>
                  <a:srgbClr val="000000"/>
                </a:solidFill>
                <a:latin typeface="Ubuntu Bold"/>
                <a:ea typeface="Ubuntu Bold"/>
                <a:cs typeface="Ubuntu Bold"/>
                <a:sym typeface="Ubuntu Bold"/>
              </a:rPr>
              <a:t>wait</a:t>
            </a:r>
            <a:r>
              <a:rPr lang="en-US" sz="4000">
                <a:solidFill>
                  <a:srgbClr val="000000"/>
                </a:solidFill>
                <a:latin typeface="Ubuntu"/>
                <a:ea typeface="Ubuntu"/>
                <a:cs typeface="Ubuntu"/>
                <a:sym typeface="Ubuntu"/>
              </a:rPr>
              <a:t> in the lobby. </a:t>
            </a:r>
          </a:p>
          <a:p>
            <a:pPr algn="l">
              <a:lnSpc>
                <a:spcPts val="4480"/>
              </a:lnSpc>
            </a:pPr>
          </a:p>
          <a:p>
            <a:pPr algn="l" marL="863609" indent="-431805" lvl="1">
              <a:lnSpc>
                <a:spcPts val="5600"/>
              </a:lnSpc>
              <a:buFont typeface="Arial"/>
              <a:buChar char="•"/>
            </a:pPr>
            <a:r>
              <a:rPr lang="en-US" b="true" sz="4000">
                <a:solidFill>
                  <a:srgbClr val="000000"/>
                </a:solidFill>
                <a:latin typeface="Ubuntu Bold"/>
                <a:ea typeface="Ubuntu Bold"/>
                <a:cs typeface="Ubuntu Bold"/>
                <a:sym typeface="Ubuntu Bold"/>
              </a:rPr>
              <a:t>Give support</a:t>
            </a:r>
            <a:r>
              <a:rPr lang="en-US" sz="4000">
                <a:solidFill>
                  <a:srgbClr val="000000"/>
                </a:solidFill>
                <a:latin typeface="Ubuntu"/>
                <a:ea typeface="Ubuntu"/>
                <a:cs typeface="Ubuntu"/>
                <a:sym typeface="Ubuntu"/>
              </a:rPr>
              <a:t> if asked or needed </a:t>
            </a:r>
          </a:p>
          <a:p>
            <a:pPr algn="l">
              <a:lnSpc>
                <a:spcPts val="5600"/>
              </a:lnSpc>
            </a:pPr>
            <a:r>
              <a:rPr lang="en-US" sz="4000">
                <a:solidFill>
                  <a:srgbClr val="000000"/>
                </a:solidFill>
                <a:latin typeface="Ubuntu"/>
                <a:ea typeface="Ubuntu"/>
                <a:cs typeface="Ubuntu"/>
                <a:sym typeface="Ubuntu"/>
              </a:rPr>
              <a:t>       </a:t>
            </a:r>
            <a:r>
              <a:rPr lang="en-US" sz="4000">
                <a:solidFill>
                  <a:srgbClr val="000000"/>
                </a:solidFill>
                <a:latin typeface="Ubuntu"/>
                <a:ea typeface="Ubuntu"/>
                <a:cs typeface="Ubuntu"/>
                <a:sym typeface="Ubuntu"/>
              </a:rPr>
              <a:t>(e.g. with deciding on treatment options)</a:t>
            </a:r>
          </a:p>
        </p:txBody>
      </p:sp>
      <p:sp>
        <p:nvSpPr>
          <p:cNvPr name="Freeform 20" id="20"/>
          <p:cNvSpPr/>
          <p:nvPr/>
        </p:nvSpPr>
        <p:spPr>
          <a:xfrm flipH="false" flipV="false" rot="0">
            <a:off x="1597337" y="4198137"/>
            <a:ext cx="4801072" cy="3636812"/>
          </a:xfrm>
          <a:custGeom>
            <a:avLst/>
            <a:gdLst/>
            <a:ahLst/>
            <a:cxnLst/>
            <a:rect r="r" b="b" t="t" l="l"/>
            <a:pathLst>
              <a:path h="3636812" w="4801072">
                <a:moveTo>
                  <a:pt x="0" y="0"/>
                </a:moveTo>
                <a:lnTo>
                  <a:pt x="4801072" y="0"/>
                </a:lnTo>
                <a:lnTo>
                  <a:pt x="4801072" y="3636812"/>
                </a:lnTo>
                <a:lnTo>
                  <a:pt x="0" y="363681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1" id="21"/>
          <p:cNvSpPr txBox="true"/>
          <p:nvPr/>
        </p:nvSpPr>
        <p:spPr>
          <a:xfrm rot="0">
            <a:off x="1344316" y="2471251"/>
            <a:ext cx="16381855" cy="731520"/>
          </a:xfrm>
          <a:prstGeom prst="rect">
            <a:avLst/>
          </a:prstGeom>
        </p:spPr>
        <p:txBody>
          <a:bodyPr anchor="t" rtlCol="false" tIns="0" lIns="0" bIns="0" rIns="0">
            <a:spAutoFit/>
          </a:bodyPr>
          <a:lstStyle/>
          <a:p>
            <a:pPr algn="ctr">
              <a:lnSpc>
                <a:spcPts val="5880"/>
              </a:lnSpc>
            </a:pPr>
            <a:r>
              <a:rPr lang="en-US" sz="4200">
                <a:solidFill>
                  <a:srgbClr val="000000"/>
                </a:solidFill>
                <a:latin typeface="Ubuntu"/>
                <a:ea typeface="Ubuntu"/>
                <a:cs typeface="Ubuntu"/>
                <a:sym typeface="Ubuntu"/>
              </a:rPr>
              <a:t>Being asked to support someone with IDD is a sign of trust. </a:t>
            </a:r>
          </a:p>
        </p:txBody>
      </p:sp>
      <p:grpSp>
        <p:nvGrpSpPr>
          <p:cNvPr name="Group 22" id="22"/>
          <p:cNvGrpSpPr/>
          <p:nvPr/>
        </p:nvGrpSpPr>
        <p:grpSpPr>
          <a:xfrm rot="0">
            <a:off x="0" y="9776625"/>
            <a:ext cx="18288000" cy="510375"/>
            <a:chOff x="0" y="0"/>
            <a:chExt cx="6554006" cy="182907"/>
          </a:xfrm>
        </p:grpSpPr>
        <p:sp>
          <p:nvSpPr>
            <p:cNvPr name="Freeform 23" id="23"/>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4" id="24"/>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5" id="25"/>
          <p:cNvGrpSpPr/>
          <p:nvPr/>
        </p:nvGrpSpPr>
        <p:grpSpPr>
          <a:xfrm rot="-5400000">
            <a:off x="12910419" y="4867206"/>
            <a:ext cx="10244787" cy="510375"/>
            <a:chOff x="0" y="0"/>
            <a:chExt cx="3671501" cy="182907"/>
          </a:xfrm>
        </p:grpSpPr>
        <p:sp>
          <p:nvSpPr>
            <p:cNvPr name="Freeform 26" id="26"/>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7" id="27"/>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11957353" cy="1223447"/>
            <a:chOff x="0" y="0"/>
            <a:chExt cx="3149262" cy="322225"/>
          </a:xfrm>
        </p:grpSpPr>
        <p:sp>
          <p:nvSpPr>
            <p:cNvPr name="Freeform 16" id="16"/>
            <p:cNvSpPr/>
            <p:nvPr/>
          </p:nvSpPr>
          <p:spPr>
            <a:xfrm flipH="false" flipV="false" rot="0">
              <a:off x="0" y="0"/>
              <a:ext cx="3149262" cy="322225"/>
            </a:xfrm>
            <a:custGeom>
              <a:avLst/>
              <a:gdLst/>
              <a:ahLst/>
              <a:cxnLst/>
              <a:rect r="r" b="b" t="t" l="l"/>
              <a:pathLst>
                <a:path h="322225" w="3149262">
                  <a:moveTo>
                    <a:pt x="2946062" y="0"/>
                  </a:moveTo>
                  <a:cubicBezTo>
                    <a:pt x="3058286" y="0"/>
                    <a:pt x="3149262" y="72132"/>
                    <a:pt x="3149262" y="161112"/>
                  </a:cubicBezTo>
                  <a:cubicBezTo>
                    <a:pt x="3149262" y="250092"/>
                    <a:pt x="3058286" y="322225"/>
                    <a:pt x="2946062"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3149262"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11088860"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“What Brings You In Today?”</a:t>
            </a:r>
          </a:p>
        </p:txBody>
      </p:sp>
      <p:sp>
        <p:nvSpPr>
          <p:cNvPr name="TextBox 19" id="19"/>
          <p:cNvSpPr txBox="true"/>
          <p:nvPr/>
        </p:nvSpPr>
        <p:spPr>
          <a:xfrm rot="0">
            <a:off x="4139122" y="7581281"/>
            <a:ext cx="10483253" cy="154558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During the </a:t>
            </a:r>
            <a:r>
              <a:rPr lang="en-US" sz="4400" b="true">
                <a:solidFill>
                  <a:srgbClr val="000000"/>
                </a:solidFill>
                <a:latin typeface="Ubuntu Bold"/>
                <a:ea typeface="Ubuntu Bold"/>
                <a:cs typeface="Ubuntu Bold"/>
                <a:sym typeface="Ubuntu Bold"/>
              </a:rPr>
              <a:t>consultation</a:t>
            </a:r>
            <a:r>
              <a:rPr lang="en-US" sz="4400">
                <a:solidFill>
                  <a:srgbClr val="000000"/>
                </a:solidFill>
                <a:latin typeface="Ubuntu"/>
                <a:ea typeface="Ubuntu"/>
                <a:cs typeface="Ubuntu"/>
                <a:sym typeface="Ubuntu"/>
              </a:rPr>
              <a:t>, the provider will ask the patient lots of questions. </a:t>
            </a:r>
          </a:p>
        </p:txBody>
      </p:sp>
      <p:sp>
        <p:nvSpPr>
          <p:cNvPr name="Freeform 20" id="20"/>
          <p:cNvSpPr/>
          <p:nvPr/>
        </p:nvSpPr>
        <p:spPr>
          <a:xfrm flipH="false" flipV="false" rot="0">
            <a:off x="5754851" y="2773956"/>
            <a:ext cx="6778298" cy="4160181"/>
          </a:xfrm>
          <a:custGeom>
            <a:avLst/>
            <a:gdLst/>
            <a:ahLst/>
            <a:cxnLst/>
            <a:rect r="r" b="b" t="t" l="l"/>
            <a:pathLst>
              <a:path h="4160181" w="6778298">
                <a:moveTo>
                  <a:pt x="0" y="0"/>
                </a:moveTo>
                <a:lnTo>
                  <a:pt x="6778298" y="0"/>
                </a:lnTo>
                <a:lnTo>
                  <a:pt x="6778298" y="4160181"/>
                </a:lnTo>
                <a:lnTo>
                  <a:pt x="0" y="4160181"/>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9602527" cy="1223447"/>
            <a:chOff x="0" y="0"/>
            <a:chExt cx="2529061" cy="322225"/>
          </a:xfrm>
        </p:grpSpPr>
        <p:sp>
          <p:nvSpPr>
            <p:cNvPr name="Freeform 16" id="16"/>
            <p:cNvSpPr/>
            <p:nvPr/>
          </p:nvSpPr>
          <p:spPr>
            <a:xfrm flipH="false" flipV="false" rot="0">
              <a:off x="0" y="0"/>
              <a:ext cx="2529061" cy="322225"/>
            </a:xfrm>
            <a:custGeom>
              <a:avLst/>
              <a:gdLst/>
              <a:ahLst/>
              <a:cxnLst/>
              <a:rect r="r" b="b" t="t" l="l"/>
              <a:pathLst>
                <a:path h="322225" w="2529061">
                  <a:moveTo>
                    <a:pt x="2325861" y="0"/>
                  </a:moveTo>
                  <a:cubicBezTo>
                    <a:pt x="2438085" y="0"/>
                    <a:pt x="2529061" y="72132"/>
                    <a:pt x="2529061" y="161112"/>
                  </a:cubicBezTo>
                  <a:cubicBezTo>
                    <a:pt x="2529061" y="250092"/>
                    <a:pt x="2438085" y="322225"/>
                    <a:pt x="2325861"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2529061"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8780903"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Diagnosis + Treatment</a:t>
            </a:r>
          </a:p>
        </p:txBody>
      </p:sp>
      <p:sp>
        <p:nvSpPr>
          <p:cNvPr name="TextBox 19" id="19"/>
          <p:cNvSpPr txBox="true"/>
          <p:nvPr/>
        </p:nvSpPr>
        <p:spPr>
          <a:xfrm rot="0">
            <a:off x="6548289" y="2501901"/>
            <a:ext cx="10483253" cy="6337299"/>
          </a:xfrm>
          <a:prstGeom prst="rect">
            <a:avLst/>
          </a:prstGeom>
        </p:spPr>
        <p:txBody>
          <a:bodyPr anchor="t" rtlCol="false" tIns="0" lIns="0" bIns="0" rIns="0">
            <a:spAutoFit/>
          </a:bodyPr>
          <a:lstStyle/>
          <a:p>
            <a:pPr algn="l">
              <a:lnSpc>
                <a:spcPts val="5600"/>
              </a:lnSpc>
            </a:pPr>
            <a:r>
              <a:rPr lang="en-US" sz="4000">
                <a:solidFill>
                  <a:srgbClr val="000000"/>
                </a:solidFill>
                <a:latin typeface="Ubuntu"/>
                <a:ea typeface="Ubuntu"/>
                <a:cs typeface="Ubuntu"/>
                <a:sym typeface="Ubuntu"/>
              </a:rPr>
              <a:t>The provider will tell the patient if they found out what their health problem is. This is called a </a:t>
            </a:r>
            <a:r>
              <a:rPr lang="en-US" sz="4000" b="true">
                <a:solidFill>
                  <a:srgbClr val="000000"/>
                </a:solidFill>
                <a:latin typeface="Ubuntu Bold"/>
                <a:ea typeface="Ubuntu Bold"/>
                <a:cs typeface="Ubuntu Bold"/>
                <a:sym typeface="Ubuntu Bold"/>
              </a:rPr>
              <a:t>diagnosis</a:t>
            </a:r>
            <a:r>
              <a:rPr lang="en-US" sz="4000">
                <a:solidFill>
                  <a:srgbClr val="000000"/>
                </a:solidFill>
                <a:latin typeface="Ubuntu"/>
                <a:ea typeface="Ubuntu"/>
                <a:cs typeface="Ubuntu"/>
                <a:sym typeface="Ubuntu"/>
              </a:rPr>
              <a:t>. </a:t>
            </a:r>
          </a:p>
          <a:p>
            <a:pPr algn="l">
              <a:lnSpc>
                <a:spcPts val="5600"/>
              </a:lnSpc>
            </a:pPr>
          </a:p>
          <a:p>
            <a:pPr algn="l">
              <a:lnSpc>
                <a:spcPts val="5600"/>
              </a:lnSpc>
            </a:pPr>
            <a:r>
              <a:rPr lang="en-US" sz="4000">
                <a:solidFill>
                  <a:srgbClr val="000000"/>
                </a:solidFill>
                <a:latin typeface="Ubuntu"/>
                <a:ea typeface="Ubuntu"/>
                <a:cs typeface="Ubuntu"/>
                <a:sym typeface="Ubuntu"/>
              </a:rPr>
              <a:t>If they need more time to figure out the diagnosis, they might recommend </a:t>
            </a:r>
            <a:r>
              <a:rPr lang="en-US" sz="4000" b="true">
                <a:solidFill>
                  <a:srgbClr val="000000"/>
                </a:solidFill>
                <a:latin typeface="Ubuntu Bold"/>
                <a:ea typeface="Ubuntu Bold"/>
                <a:cs typeface="Ubuntu Bold"/>
                <a:sym typeface="Ubuntu Bold"/>
              </a:rPr>
              <a:t>more</a:t>
            </a:r>
            <a:r>
              <a:rPr lang="en-US" sz="4000">
                <a:solidFill>
                  <a:srgbClr val="000000"/>
                </a:solidFill>
                <a:latin typeface="Ubuntu"/>
                <a:ea typeface="Ubuntu"/>
                <a:cs typeface="Ubuntu"/>
                <a:sym typeface="Ubuntu"/>
              </a:rPr>
              <a:t> </a:t>
            </a:r>
            <a:r>
              <a:rPr lang="en-US" sz="4000" b="true">
                <a:solidFill>
                  <a:srgbClr val="000000"/>
                </a:solidFill>
                <a:latin typeface="Ubuntu Bold"/>
                <a:ea typeface="Ubuntu Bold"/>
                <a:cs typeface="Ubuntu Bold"/>
                <a:sym typeface="Ubuntu Bold"/>
              </a:rPr>
              <a:t>tests </a:t>
            </a:r>
            <a:r>
              <a:rPr lang="en-US" sz="4000">
                <a:solidFill>
                  <a:srgbClr val="000000"/>
                </a:solidFill>
                <a:latin typeface="Ubuntu"/>
                <a:ea typeface="Ubuntu"/>
                <a:cs typeface="Ubuntu"/>
                <a:sym typeface="Ubuntu"/>
              </a:rPr>
              <a:t>or that the patient sees a</a:t>
            </a:r>
            <a:r>
              <a:rPr lang="en-US" sz="4000" b="true">
                <a:solidFill>
                  <a:srgbClr val="000000"/>
                </a:solidFill>
                <a:latin typeface="Ubuntu Bold"/>
                <a:ea typeface="Ubuntu Bold"/>
                <a:cs typeface="Ubuntu Bold"/>
                <a:sym typeface="Ubuntu Bold"/>
              </a:rPr>
              <a:t> specialist.</a:t>
            </a:r>
          </a:p>
          <a:p>
            <a:pPr algn="l">
              <a:lnSpc>
                <a:spcPts val="5600"/>
              </a:lnSpc>
            </a:pPr>
          </a:p>
          <a:p>
            <a:pPr algn="l">
              <a:lnSpc>
                <a:spcPts val="5600"/>
              </a:lnSpc>
            </a:pPr>
            <a:r>
              <a:rPr lang="en-US" sz="4000">
                <a:solidFill>
                  <a:srgbClr val="000000"/>
                </a:solidFill>
                <a:latin typeface="Ubuntu"/>
                <a:ea typeface="Ubuntu"/>
                <a:cs typeface="Ubuntu"/>
                <a:sym typeface="Ubuntu"/>
              </a:rPr>
              <a:t>They may also recommend </a:t>
            </a:r>
            <a:r>
              <a:rPr lang="en-US" sz="4000" b="true">
                <a:solidFill>
                  <a:srgbClr val="000000"/>
                </a:solidFill>
                <a:latin typeface="Ubuntu Bold"/>
                <a:ea typeface="Ubuntu Bold"/>
                <a:cs typeface="Ubuntu Bold"/>
                <a:sym typeface="Ubuntu Bold"/>
              </a:rPr>
              <a:t>treatments.</a:t>
            </a:r>
          </a:p>
        </p:txBody>
      </p:sp>
      <p:sp>
        <p:nvSpPr>
          <p:cNvPr name="Freeform 20" id="20"/>
          <p:cNvSpPr/>
          <p:nvPr/>
        </p:nvSpPr>
        <p:spPr>
          <a:xfrm flipH="true" flipV="false" rot="0">
            <a:off x="1999961" y="2885571"/>
            <a:ext cx="3532239" cy="6121938"/>
          </a:xfrm>
          <a:custGeom>
            <a:avLst/>
            <a:gdLst/>
            <a:ahLst/>
            <a:cxnLst/>
            <a:rect r="r" b="b" t="t" l="l"/>
            <a:pathLst>
              <a:path h="6121938" w="3532239">
                <a:moveTo>
                  <a:pt x="3532240" y="0"/>
                </a:moveTo>
                <a:lnTo>
                  <a:pt x="0" y="0"/>
                </a:lnTo>
                <a:lnTo>
                  <a:pt x="0" y="6121938"/>
                </a:lnTo>
                <a:lnTo>
                  <a:pt x="3532240" y="6121938"/>
                </a:lnTo>
                <a:lnTo>
                  <a:pt x="353224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6203215" cy="1223447"/>
            <a:chOff x="0" y="0"/>
            <a:chExt cx="1633769" cy="322225"/>
          </a:xfrm>
        </p:grpSpPr>
        <p:sp>
          <p:nvSpPr>
            <p:cNvPr name="Freeform 16" id="16"/>
            <p:cNvSpPr/>
            <p:nvPr/>
          </p:nvSpPr>
          <p:spPr>
            <a:xfrm flipH="false" flipV="false" rot="0">
              <a:off x="0" y="0"/>
              <a:ext cx="1633769" cy="322225"/>
            </a:xfrm>
            <a:custGeom>
              <a:avLst/>
              <a:gdLst/>
              <a:ahLst/>
              <a:cxnLst/>
              <a:rect r="r" b="b" t="t" l="l"/>
              <a:pathLst>
                <a:path h="322225" w="1633769">
                  <a:moveTo>
                    <a:pt x="1430569" y="0"/>
                  </a:moveTo>
                  <a:cubicBezTo>
                    <a:pt x="1542793" y="0"/>
                    <a:pt x="1633769" y="72132"/>
                    <a:pt x="1633769" y="161112"/>
                  </a:cubicBezTo>
                  <a:cubicBezTo>
                    <a:pt x="1633769" y="250092"/>
                    <a:pt x="1542793" y="322225"/>
                    <a:pt x="1430569"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1633769"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6551376" y="2909075"/>
            <a:ext cx="10483253" cy="5632449"/>
          </a:xfrm>
          <a:prstGeom prst="rect">
            <a:avLst/>
          </a:prstGeom>
        </p:spPr>
        <p:txBody>
          <a:bodyPr anchor="t" rtlCol="false" tIns="0" lIns="0" bIns="0" rIns="0">
            <a:spAutoFit/>
          </a:bodyPr>
          <a:lstStyle/>
          <a:p>
            <a:pPr algn="l">
              <a:lnSpc>
                <a:spcPts val="5600"/>
              </a:lnSpc>
            </a:pPr>
            <a:r>
              <a:rPr lang="en-US" sz="4000">
                <a:solidFill>
                  <a:srgbClr val="000000"/>
                </a:solidFill>
                <a:latin typeface="Ubuntu"/>
                <a:ea typeface="Ubuntu"/>
                <a:cs typeface="Ubuntu"/>
                <a:sym typeface="Ubuntu"/>
              </a:rPr>
              <a:t>The provider might:</a:t>
            </a:r>
          </a:p>
          <a:p>
            <a:pPr algn="l">
              <a:lnSpc>
                <a:spcPts val="5600"/>
              </a:lnSpc>
            </a:pPr>
          </a:p>
          <a:p>
            <a:pPr algn="l" marL="863609" indent="-431805" lvl="1">
              <a:lnSpc>
                <a:spcPts val="5600"/>
              </a:lnSpc>
              <a:buFont typeface="Arial"/>
              <a:buChar char="•"/>
            </a:pPr>
            <a:r>
              <a:rPr lang="en-US" sz="4000">
                <a:solidFill>
                  <a:srgbClr val="000000"/>
                </a:solidFill>
                <a:latin typeface="Ubuntu"/>
                <a:ea typeface="Ubuntu"/>
                <a:cs typeface="Ubuntu"/>
                <a:sym typeface="Ubuntu"/>
              </a:rPr>
              <a:t>Call, fax, or email a </a:t>
            </a:r>
            <a:r>
              <a:rPr lang="en-US" b="true" sz="4000">
                <a:solidFill>
                  <a:srgbClr val="000000"/>
                </a:solidFill>
                <a:latin typeface="Ubuntu Bold"/>
                <a:ea typeface="Ubuntu Bold"/>
                <a:cs typeface="Ubuntu Bold"/>
                <a:sym typeface="Ubuntu Bold"/>
              </a:rPr>
              <a:t>digital copy</a:t>
            </a:r>
            <a:r>
              <a:rPr lang="en-US" sz="4000">
                <a:solidFill>
                  <a:srgbClr val="000000"/>
                </a:solidFill>
                <a:latin typeface="Ubuntu"/>
                <a:ea typeface="Ubuntu"/>
                <a:cs typeface="Ubuntu"/>
                <a:sym typeface="Ubuntu"/>
              </a:rPr>
              <a:t> of the prescription to a pharmacy / chemist of your choice.</a:t>
            </a:r>
          </a:p>
          <a:p>
            <a:pPr algn="l">
              <a:lnSpc>
                <a:spcPts val="5600"/>
              </a:lnSpc>
            </a:pPr>
          </a:p>
          <a:p>
            <a:pPr algn="l" marL="863609" indent="-431805" lvl="1">
              <a:lnSpc>
                <a:spcPts val="5600"/>
              </a:lnSpc>
              <a:buFont typeface="Arial"/>
              <a:buChar char="•"/>
            </a:pPr>
            <a:r>
              <a:rPr lang="en-US" sz="4000">
                <a:solidFill>
                  <a:srgbClr val="000000"/>
                </a:solidFill>
                <a:latin typeface="Ubuntu"/>
                <a:ea typeface="Ubuntu"/>
                <a:cs typeface="Ubuntu"/>
                <a:sym typeface="Ubuntu"/>
              </a:rPr>
              <a:t>Write it on a </a:t>
            </a:r>
            <a:r>
              <a:rPr lang="en-US" b="true" sz="4000">
                <a:solidFill>
                  <a:srgbClr val="000000"/>
                </a:solidFill>
                <a:latin typeface="Ubuntu Bold"/>
                <a:ea typeface="Ubuntu Bold"/>
                <a:cs typeface="Ubuntu Bold"/>
                <a:sym typeface="Ubuntu Bold"/>
              </a:rPr>
              <a:t>piece of paper</a:t>
            </a:r>
            <a:r>
              <a:rPr lang="en-US" sz="4000">
                <a:solidFill>
                  <a:srgbClr val="000000"/>
                </a:solidFill>
                <a:latin typeface="Ubuntu"/>
                <a:ea typeface="Ubuntu"/>
                <a:cs typeface="Ubuntu"/>
                <a:sym typeface="Ubuntu"/>
              </a:rPr>
              <a:t> that you take to a local pharmacy / chemist.</a:t>
            </a:r>
          </a:p>
        </p:txBody>
      </p:sp>
      <p:sp>
        <p:nvSpPr>
          <p:cNvPr name="TextBox 19" id="19"/>
          <p:cNvSpPr txBox="true"/>
          <p:nvPr/>
        </p:nvSpPr>
        <p:spPr>
          <a:xfrm rot="0">
            <a:off x="938966" y="791507"/>
            <a:ext cx="5262838"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Prescriptions</a:t>
            </a:r>
          </a:p>
        </p:txBody>
      </p:sp>
      <p:sp>
        <p:nvSpPr>
          <p:cNvPr name="Freeform 20" id="20"/>
          <p:cNvSpPr/>
          <p:nvPr/>
        </p:nvSpPr>
        <p:spPr>
          <a:xfrm flipH="false" flipV="false" rot="0">
            <a:off x="2012385" y="3950527"/>
            <a:ext cx="4189419" cy="3644794"/>
          </a:xfrm>
          <a:custGeom>
            <a:avLst/>
            <a:gdLst/>
            <a:ahLst/>
            <a:cxnLst/>
            <a:rect r="r" b="b" t="t" l="l"/>
            <a:pathLst>
              <a:path h="3644794" w="4189419">
                <a:moveTo>
                  <a:pt x="0" y="0"/>
                </a:moveTo>
                <a:lnTo>
                  <a:pt x="4189419" y="0"/>
                </a:lnTo>
                <a:lnTo>
                  <a:pt x="4189419" y="3644794"/>
                </a:lnTo>
                <a:lnTo>
                  <a:pt x="0" y="364479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11308828" cy="1223447"/>
            <a:chOff x="0" y="0"/>
            <a:chExt cx="2978457" cy="322225"/>
          </a:xfrm>
        </p:grpSpPr>
        <p:sp>
          <p:nvSpPr>
            <p:cNvPr name="Freeform 16" id="16"/>
            <p:cNvSpPr/>
            <p:nvPr/>
          </p:nvSpPr>
          <p:spPr>
            <a:xfrm flipH="false" flipV="false" rot="0">
              <a:off x="0" y="0"/>
              <a:ext cx="2978457" cy="322225"/>
            </a:xfrm>
            <a:custGeom>
              <a:avLst/>
              <a:gdLst/>
              <a:ahLst/>
              <a:cxnLst/>
              <a:rect r="r" b="b" t="t" l="l"/>
              <a:pathLst>
                <a:path h="322225" w="2978457">
                  <a:moveTo>
                    <a:pt x="2775257" y="0"/>
                  </a:moveTo>
                  <a:cubicBezTo>
                    <a:pt x="2887481" y="0"/>
                    <a:pt x="2978457" y="72132"/>
                    <a:pt x="2978457" y="161112"/>
                  </a:cubicBezTo>
                  <a:cubicBezTo>
                    <a:pt x="2978457" y="250092"/>
                    <a:pt x="2887481" y="322225"/>
                    <a:pt x="2775257"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2978457"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1814377" y="2734003"/>
            <a:ext cx="15132744" cy="2108199"/>
          </a:xfrm>
          <a:prstGeom prst="rect">
            <a:avLst/>
          </a:prstGeom>
        </p:spPr>
        <p:txBody>
          <a:bodyPr anchor="t" rtlCol="false" tIns="0" lIns="0" bIns="0" rIns="0">
            <a:spAutoFit/>
          </a:bodyPr>
          <a:lstStyle/>
          <a:p>
            <a:pPr algn="l">
              <a:lnSpc>
                <a:spcPts val="5600"/>
              </a:lnSpc>
            </a:pPr>
            <a:r>
              <a:rPr lang="en-US" sz="4000">
                <a:solidFill>
                  <a:srgbClr val="000000"/>
                </a:solidFill>
                <a:latin typeface="Ubuntu"/>
                <a:ea typeface="Ubuntu"/>
                <a:cs typeface="Ubuntu"/>
                <a:sym typeface="Ubuntu"/>
              </a:rPr>
              <a:t>Diagnostic overshadowing is when a he</a:t>
            </a:r>
            <a:r>
              <a:rPr lang="en-US" sz="4000">
                <a:solidFill>
                  <a:srgbClr val="000000"/>
                </a:solidFill>
                <a:latin typeface="Ubuntu"/>
                <a:ea typeface="Ubuntu"/>
                <a:cs typeface="Ubuntu"/>
                <a:sym typeface="Ubuntu"/>
              </a:rPr>
              <a:t>al</a:t>
            </a:r>
            <a:r>
              <a:rPr lang="en-US" sz="4000">
                <a:solidFill>
                  <a:srgbClr val="000000"/>
                </a:solidFill>
                <a:latin typeface="Ubuntu"/>
                <a:ea typeface="Ubuntu"/>
                <a:cs typeface="Ubuntu"/>
                <a:sym typeface="Ubuntu"/>
              </a:rPr>
              <a:t>thcare professional assumes that a patient's complaint is due to </a:t>
            </a:r>
            <a:r>
              <a:rPr lang="en-US" sz="4000">
                <a:solidFill>
                  <a:srgbClr val="000000"/>
                </a:solidFill>
                <a:latin typeface="Ubuntu"/>
                <a:ea typeface="Ubuntu"/>
                <a:cs typeface="Ubuntu"/>
                <a:sym typeface="Ubuntu"/>
              </a:rPr>
              <a:t>their disabil</a:t>
            </a:r>
            <a:r>
              <a:rPr lang="en-US" sz="4000">
                <a:solidFill>
                  <a:srgbClr val="000000"/>
                </a:solidFill>
                <a:latin typeface="Ubuntu"/>
                <a:ea typeface="Ubuntu"/>
                <a:cs typeface="Ubuntu"/>
                <a:sym typeface="Ubuntu"/>
              </a:rPr>
              <a:t>i</a:t>
            </a:r>
            <a:r>
              <a:rPr lang="en-US" sz="4000">
                <a:solidFill>
                  <a:srgbClr val="000000"/>
                </a:solidFill>
                <a:latin typeface="Ubuntu"/>
                <a:ea typeface="Ubuntu"/>
                <a:cs typeface="Ubuntu"/>
                <a:sym typeface="Ubuntu"/>
              </a:rPr>
              <a:t>ty,</a:t>
            </a:r>
            <a:r>
              <a:rPr lang="en-US" sz="4000">
                <a:solidFill>
                  <a:srgbClr val="000000"/>
                </a:solidFill>
                <a:latin typeface="Ubuntu"/>
                <a:ea typeface="Ubuntu"/>
                <a:cs typeface="Ubuntu"/>
                <a:sym typeface="Ubuntu"/>
              </a:rPr>
              <a:t> </a:t>
            </a:r>
            <a:r>
              <a:rPr lang="en-US" sz="4000">
                <a:solidFill>
                  <a:srgbClr val="000000"/>
                </a:solidFill>
                <a:latin typeface="Ubuntu"/>
                <a:ea typeface="Ubuntu"/>
                <a:cs typeface="Ubuntu"/>
                <a:sym typeface="Ubuntu"/>
              </a:rPr>
              <a:t>r</a:t>
            </a:r>
            <a:r>
              <a:rPr lang="en-US" sz="4000">
                <a:solidFill>
                  <a:srgbClr val="000000"/>
                </a:solidFill>
                <a:latin typeface="Ubuntu"/>
                <a:ea typeface="Ubuntu"/>
                <a:cs typeface="Ubuntu"/>
                <a:sym typeface="Ubuntu"/>
              </a:rPr>
              <a:t>a</a:t>
            </a:r>
            <a:r>
              <a:rPr lang="en-US" sz="4000">
                <a:solidFill>
                  <a:srgbClr val="000000"/>
                </a:solidFill>
                <a:latin typeface="Ubuntu"/>
                <a:ea typeface="Ubuntu"/>
                <a:cs typeface="Ubuntu"/>
                <a:sym typeface="Ubuntu"/>
              </a:rPr>
              <a:t>th</a:t>
            </a:r>
            <a:r>
              <a:rPr lang="en-US" sz="4000">
                <a:solidFill>
                  <a:srgbClr val="000000"/>
                </a:solidFill>
                <a:latin typeface="Ubuntu"/>
                <a:ea typeface="Ubuntu"/>
                <a:cs typeface="Ubuntu"/>
                <a:sym typeface="Ubuntu"/>
              </a:rPr>
              <a:t>er</a:t>
            </a:r>
            <a:r>
              <a:rPr lang="en-US" sz="4000">
                <a:solidFill>
                  <a:srgbClr val="000000"/>
                </a:solidFill>
                <a:latin typeface="Ubuntu"/>
                <a:ea typeface="Ubuntu"/>
                <a:cs typeface="Ubuntu"/>
                <a:sym typeface="Ubuntu"/>
              </a:rPr>
              <a:t> than fully exploring the cause of the patient's symptoms.</a:t>
            </a:r>
          </a:p>
        </p:txBody>
      </p:sp>
      <p:grpSp>
        <p:nvGrpSpPr>
          <p:cNvPr name="Group 19" id="19"/>
          <p:cNvGrpSpPr/>
          <p:nvPr/>
        </p:nvGrpSpPr>
        <p:grpSpPr>
          <a:xfrm rot="0">
            <a:off x="0" y="9776625"/>
            <a:ext cx="18288000" cy="510375"/>
            <a:chOff x="0" y="0"/>
            <a:chExt cx="6554006" cy="182907"/>
          </a:xfrm>
        </p:grpSpPr>
        <p:sp>
          <p:nvSpPr>
            <p:cNvPr name="Freeform 20" id="20"/>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1" id="21"/>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2" id="22"/>
          <p:cNvGrpSpPr/>
          <p:nvPr/>
        </p:nvGrpSpPr>
        <p:grpSpPr>
          <a:xfrm rot="-5400000">
            <a:off x="12910419" y="4867206"/>
            <a:ext cx="10244787" cy="510375"/>
            <a:chOff x="0" y="0"/>
            <a:chExt cx="3671501" cy="182907"/>
          </a:xfrm>
        </p:grpSpPr>
        <p:sp>
          <p:nvSpPr>
            <p:cNvPr name="Freeform 23" id="23"/>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4" id="24"/>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25" id="25"/>
          <p:cNvSpPr/>
          <p:nvPr/>
        </p:nvSpPr>
        <p:spPr>
          <a:xfrm flipH="false" flipV="false" rot="0">
            <a:off x="1901884" y="5639892"/>
            <a:ext cx="3906542" cy="3457289"/>
          </a:xfrm>
          <a:custGeom>
            <a:avLst/>
            <a:gdLst/>
            <a:ahLst/>
            <a:cxnLst/>
            <a:rect r="r" b="b" t="t" l="l"/>
            <a:pathLst>
              <a:path h="3457289" w="3906542">
                <a:moveTo>
                  <a:pt x="0" y="0"/>
                </a:moveTo>
                <a:lnTo>
                  <a:pt x="3906542" y="0"/>
                </a:lnTo>
                <a:lnTo>
                  <a:pt x="3906542" y="3457290"/>
                </a:lnTo>
                <a:lnTo>
                  <a:pt x="0" y="345729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6" id="26"/>
          <p:cNvSpPr txBox="true"/>
          <p:nvPr/>
        </p:nvSpPr>
        <p:spPr>
          <a:xfrm rot="0">
            <a:off x="938966" y="791507"/>
            <a:ext cx="10639473"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Diagnostic Overshadowing</a:t>
            </a:r>
          </a:p>
        </p:txBody>
      </p:sp>
      <p:sp>
        <p:nvSpPr>
          <p:cNvPr name="TextBox 27" id="27"/>
          <p:cNvSpPr txBox="true"/>
          <p:nvPr/>
        </p:nvSpPr>
        <p:spPr>
          <a:xfrm rot="0">
            <a:off x="6366893" y="5356260"/>
            <a:ext cx="10580228" cy="3651249"/>
          </a:xfrm>
          <a:prstGeom prst="rect">
            <a:avLst/>
          </a:prstGeom>
        </p:spPr>
        <p:txBody>
          <a:bodyPr anchor="t" rtlCol="false" tIns="0" lIns="0" bIns="0" rIns="0">
            <a:spAutoFit/>
          </a:bodyPr>
          <a:lstStyle/>
          <a:p>
            <a:pPr algn="l" marL="863609" indent="-431805" lvl="1">
              <a:lnSpc>
                <a:spcPts val="5600"/>
              </a:lnSpc>
              <a:buFont typeface="Arial"/>
              <a:buChar char="•"/>
            </a:pPr>
            <a:r>
              <a:rPr lang="en-US" sz="4000">
                <a:solidFill>
                  <a:srgbClr val="000000"/>
                </a:solidFill>
                <a:latin typeface="Ubuntu"/>
                <a:ea typeface="Ubuntu"/>
                <a:cs typeface="Ubuntu"/>
                <a:sym typeface="Ubuntu"/>
              </a:rPr>
              <a:t>Be alert for </a:t>
            </a:r>
            <a:r>
              <a:rPr lang="en-US" b="true" sz="4000">
                <a:solidFill>
                  <a:srgbClr val="000000"/>
                </a:solidFill>
                <a:latin typeface="Ubuntu Bold"/>
                <a:ea typeface="Ubuntu Bold"/>
                <a:cs typeface="Ubuntu Bold"/>
                <a:sym typeface="Ubuntu Bold"/>
              </a:rPr>
              <a:t>dismissiveness</a:t>
            </a:r>
          </a:p>
          <a:p>
            <a:pPr algn="l">
              <a:lnSpc>
                <a:spcPts val="3359"/>
              </a:lnSpc>
            </a:pPr>
          </a:p>
          <a:p>
            <a:pPr algn="l" marL="863609" indent="-431805" lvl="1">
              <a:lnSpc>
                <a:spcPts val="5600"/>
              </a:lnSpc>
              <a:buFont typeface="Arial"/>
              <a:buChar char="•"/>
            </a:pPr>
            <a:r>
              <a:rPr lang="en-US" sz="4000">
                <a:solidFill>
                  <a:srgbClr val="000000"/>
                </a:solidFill>
                <a:latin typeface="Ubuntu"/>
                <a:ea typeface="Ubuntu"/>
                <a:cs typeface="Ubuntu"/>
                <a:sym typeface="Ubuntu"/>
              </a:rPr>
              <a:t>It’s okay to ask for a </a:t>
            </a:r>
            <a:r>
              <a:rPr lang="en-US" b="true" sz="4000">
                <a:solidFill>
                  <a:srgbClr val="000000"/>
                </a:solidFill>
                <a:latin typeface="Ubuntu Bold"/>
                <a:ea typeface="Ubuntu Bold"/>
                <a:cs typeface="Ubuntu Bold"/>
                <a:sym typeface="Ubuntu Bold"/>
              </a:rPr>
              <a:t>second opinion</a:t>
            </a:r>
          </a:p>
          <a:p>
            <a:pPr algn="l">
              <a:lnSpc>
                <a:spcPts val="3359"/>
              </a:lnSpc>
            </a:pPr>
          </a:p>
          <a:p>
            <a:pPr algn="l" marL="863609" indent="-431805" lvl="1">
              <a:lnSpc>
                <a:spcPts val="5600"/>
              </a:lnSpc>
              <a:buFont typeface="Arial"/>
              <a:buChar char="•"/>
            </a:pPr>
            <a:r>
              <a:rPr lang="en-US" sz="4000">
                <a:solidFill>
                  <a:srgbClr val="000000"/>
                </a:solidFill>
                <a:latin typeface="Ubuntu"/>
                <a:ea typeface="Ubuntu"/>
                <a:cs typeface="Ubuntu"/>
                <a:sym typeface="Ubuntu"/>
              </a:rPr>
              <a:t>If you aren’t being heard, ask to speak to a </a:t>
            </a:r>
            <a:r>
              <a:rPr lang="en-US" b="true" sz="4000">
                <a:solidFill>
                  <a:srgbClr val="000000"/>
                </a:solidFill>
                <a:latin typeface="Ubuntu Bold"/>
                <a:ea typeface="Ubuntu Bold"/>
                <a:cs typeface="Ubuntu Bold"/>
                <a:sym typeface="Ubuntu Bold"/>
              </a:rPr>
              <a:t>patient advocate</a:t>
            </a:r>
          </a:p>
        </p:txBody>
      </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11606901" cy="1223447"/>
            <a:chOff x="0" y="0"/>
            <a:chExt cx="3056962" cy="322225"/>
          </a:xfrm>
        </p:grpSpPr>
        <p:sp>
          <p:nvSpPr>
            <p:cNvPr name="Freeform 16" id="16"/>
            <p:cNvSpPr/>
            <p:nvPr/>
          </p:nvSpPr>
          <p:spPr>
            <a:xfrm flipH="false" flipV="false" rot="0">
              <a:off x="0" y="0"/>
              <a:ext cx="3056962" cy="322225"/>
            </a:xfrm>
            <a:custGeom>
              <a:avLst/>
              <a:gdLst/>
              <a:ahLst/>
              <a:cxnLst/>
              <a:rect r="r" b="b" t="t" l="l"/>
              <a:pathLst>
                <a:path h="322225" w="3056962">
                  <a:moveTo>
                    <a:pt x="2853762" y="0"/>
                  </a:moveTo>
                  <a:cubicBezTo>
                    <a:pt x="2965986" y="0"/>
                    <a:pt x="3056962" y="72132"/>
                    <a:pt x="3056962" y="161112"/>
                  </a:cubicBezTo>
                  <a:cubicBezTo>
                    <a:pt x="3056962" y="250092"/>
                    <a:pt x="2965986" y="322225"/>
                    <a:pt x="2853762"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3056962"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10740882"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Questions Patients Can Ask</a:t>
            </a:r>
          </a:p>
        </p:txBody>
      </p:sp>
      <p:grpSp>
        <p:nvGrpSpPr>
          <p:cNvPr name="Group 19" id="19"/>
          <p:cNvGrpSpPr/>
          <p:nvPr/>
        </p:nvGrpSpPr>
        <p:grpSpPr>
          <a:xfrm rot="0">
            <a:off x="2944846" y="2616896"/>
            <a:ext cx="13079477" cy="6574396"/>
            <a:chOff x="0" y="0"/>
            <a:chExt cx="17439302" cy="8765861"/>
          </a:xfrm>
        </p:grpSpPr>
        <p:sp>
          <p:nvSpPr>
            <p:cNvPr name="Freeform 20" id="20"/>
            <p:cNvSpPr/>
            <p:nvPr/>
          </p:nvSpPr>
          <p:spPr>
            <a:xfrm flipH="false" flipV="false" rot="0">
              <a:off x="3622830" y="0"/>
              <a:ext cx="3157210" cy="3157210"/>
            </a:xfrm>
            <a:custGeom>
              <a:avLst/>
              <a:gdLst/>
              <a:ahLst/>
              <a:cxnLst/>
              <a:rect r="r" b="b" t="t" l="l"/>
              <a:pathLst>
                <a:path h="3157210" w="3157210">
                  <a:moveTo>
                    <a:pt x="0" y="0"/>
                  </a:moveTo>
                  <a:lnTo>
                    <a:pt x="3157210" y="0"/>
                  </a:lnTo>
                  <a:lnTo>
                    <a:pt x="3157210" y="3157210"/>
                  </a:lnTo>
                  <a:lnTo>
                    <a:pt x="0" y="315721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1" id="21"/>
            <p:cNvSpPr/>
            <p:nvPr/>
          </p:nvSpPr>
          <p:spPr>
            <a:xfrm flipH="false" flipV="false" rot="0">
              <a:off x="7163438" y="364522"/>
              <a:ext cx="10120016" cy="7994812"/>
            </a:xfrm>
            <a:custGeom>
              <a:avLst/>
              <a:gdLst/>
              <a:ahLst/>
              <a:cxnLst/>
              <a:rect r="r" b="b" t="t" l="l"/>
              <a:pathLst>
                <a:path h="7994812" w="10120016">
                  <a:moveTo>
                    <a:pt x="0" y="0"/>
                  </a:moveTo>
                  <a:lnTo>
                    <a:pt x="10120015" y="0"/>
                  </a:lnTo>
                  <a:lnTo>
                    <a:pt x="10120015" y="7994813"/>
                  </a:lnTo>
                  <a:lnTo>
                    <a:pt x="0" y="7994813"/>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22" id="22"/>
            <p:cNvSpPr txBox="true"/>
            <p:nvPr/>
          </p:nvSpPr>
          <p:spPr>
            <a:xfrm rot="0">
              <a:off x="8723380" y="1144958"/>
              <a:ext cx="8715922" cy="781569"/>
            </a:xfrm>
            <a:prstGeom prst="rect">
              <a:avLst/>
            </a:prstGeom>
          </p:spPr>
          <p:txBody>
            <a:bodyPr anchor="t" rtlCol="false" tIns="0" lIns="0" bIns="0" rIns="0">
              <a:spAutoFit/>
            </a:bodyPr>
            <a:lstStyle/>
            <a:p>
              <a:pPr algn="l">
                <a:lnSpc>
                  <a:spcPts val="4896"/>
                </a:lnSpc>
              </a:pPr>
              <a:r>
                <a:rPr lang="en-US" sz="3497" b="true">
                  <a:solidFill>
                    <a:srgbClr val="000000"/>
                  </a:solidFill>
                  <a:latin typeface="Ubuntu Bold"/>
                  <a:ea typeface="Ubuntu Bold"/>
                  <a:cs typeface="Ubuntu Bold"/>
                  <a:sym typeface="Ubuntu Bold"/>
                </a:rPr>
                <a:t>What is my main problem?</a:t>
              </a:r>
            </a:p>
          </p:txBody>
        </p:sp>
        <p:sp>
          <p:nvSpPr>
            <p:cNvPr name="Freeform 23" id="23"/>
            <p:cNvSpPr/>
            <p:nvPr/>
          </p:nvSpPr>
          <p:spPr>
            <a:xfrm flipH="false" flipV="false" rot="0">
              <a:off x="1100439" y="5956001"/>
              <a:ext cx="1709314" cy="2472787"/>
            </a:xfrm>
            <a:custGeom>
              <a:avLst/>
              <a:gdLst/>
              <a:ahLst/>
              <a:cxnLst/>
              <a:rect r="r" b="b" t="t" l="l"/>
              <a:pathLst>
                <a:path h="2472787" w="1709314">
                  <a:moveTo>
                    <a:pt x="0" y="0"/>
                  </a:moveTo>
                  <a:lnTo>
                    <a:pt x="1709314" y="0"/>
                  </a:lnTo>
                  <a:lnTo>
                    <a:pt x="1709314" y="2472787"/>
                  </a:lnTo>
                  <a:lnTo>
                    <a:pt x="0" y="2472787"/>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4" id="24"/>
            <p:cNvSpPr/>
            <p:nvPr/>
          </p:nvSpPr>
          <p:spPr>
            <a:xfrm flipH="false" flipV="false" rot="0">
              <a:off x="3622830" y="2798791"/>
              <a:ext cx="3157210" cy="3157210"/>
            </a:xfrm>
            <a:custGeom>
              <a:avLst/>
              <a:gdLst/>
              <a:ahLst/>
              <a:cxnLst/>
              <a:rect r="r" b="b" t="t" l="l"/>
              <a:pathLst>
                <a:path h="3157210" w="3157210">
                  <a:moveTo>
                    <a:pt x="0" y="0"/>
                  </a:moveTo>
                  <a:lnTo>
                    <a:pt x="3157210" y="0"/>
                  </a:lnTo>
                  <a:lnTo>
                    <a:pt x="3157210" y="3157210"/>
                  </a:lnTo>
                  <a:lnTo>
                    <a:pt x="0" y="3157210"/>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25" id="25"/>
            <p:cNvSpPr/>
            <p:nvPr/>
          </p:nvSpPr>
          <p:spPr>
            <a:xfrm flipH="false" flipV="false" rot="0">
              <a:off x="3622830" y="5608651"/>
              <a:ext cx="3157210" cy="3157210"/>
            </a:xfrm>
            <a:custGeom>
              <a:avLst/>
              <a:gdLst/>
              <a:ahLst/>
              <a:cxnLst/>
              <a:rect r="r" b="b" t="t" l="l"/>
              <a:pathLst>
                <a:path h="3157210" w="3157210">
                  <a:moveTo>
                    <a:pt x="0" y="0"/>
                  </a:moveTo>
                  <a:lnTo>
                    <a:pt x="3157210" y="0"/>
                  </a:lnTo>
                  <a:lnTo>
                    <a:pt x="3157210" y="3157210"/>
                  </a:lnTo>
                  <a:lnTo>
                    <a:pt x="0" y="3157210"/>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TextBox 26" id="26"/>
            <p:cNvSpPr txBox="true"/>
            <p:nvPr/>
          </p:nvSpPr>
          <p:spPr>
            <a:xfrm rot="0">
              <a:off x="0" y="401026"/>
              <a:ext cx="3910192" cy="5152215"/>
            </a:xfrm>
            <a:prstGeom prst="rect">
              <a:avLst/>
            </a:prstGeom>
          </p:spPr>
          <p:txBody>
            <a:bodyPr anchor="t" rtlCol="false" tIns="0" lIns="0" bIns="0" rIns="0">
              <a:spAutoFit/>
            </a:bodyPr>
            <a:lstStyle/>
            <a:p>
              <a:pPr algn="ctr">
                <a:lnSpc>
                  <a:spcPts val="5152"/>
                </a:lnSpc>
              </a:pPr>
              <a:r>
                <a:rPr lang="en-US" sz="3680" b="true">
                  <a:solidFill>
                    <a:srgbClr val="000000"/>
                  </a:solidFill>
                  <a:latin typeface="Ubuntu Bold"/>
                  <a:ea typeface="Ubuntu Bold"/>
                  <a:cs typeface="Ubuntu Bold"/>
                  <a:sym typeface="Ubuntu Bold"/>
                </a:rPr>
                <a:t>The 3 Most </a:t>
              </a:r>
            </a:p>
            <a:p>
              <a:pPr algn="ctr">
                <a:lnSpc>
                  <a:spcPts val="5152"/>
                </a:lnSpc>
              </a:pPr>
              <a:r>
                <a:rPr lang="en-US" sz="3680" b="true">
                  <a:solidFill>
                    <a:srgbClr val="000000"/>
                  </a:solidFill>
                  <a:latin typeface="Ubuntu Bold"/>
                  <a:ea typeface="Ubuntu Bold"/>
                  <a:cs typeface="Ubuntu Bold"/>
                  <a:sym typeface="Ubuntu Bold"/>
                </a:rPr>
                <a:t>Important </a:t>
              </a:r>
            </a:p>
            <a:p>
              <a:pPr algn="ctr">
                <a:lnSpc>
                  <a:spcPts val="5152"/>
                </a:lnSpc>
              </a:pPr>
              <a:r>
                <a:rPr lang="en-US" sz="3680" b="true">
                  <a:solidFill>
                    <a:srgbClr val="000000"/>
                  </a:solidFill>
                  <a:latin typeface="Ubuntu Bold"/>
                  <a:ea typeface="Ubuntu Bold"/>
                  <a:cs typeface="Ubuntu Bold"/>
                  <a:sym typeface="Ubuntu Bold"/>
                </a:rPr>
                <a:t>Questions </a:t>
              </a:r>
            </a:p>
            <a:p>
              <a:pPr algn="ctr">
                <a:lnSpc>
                  <a:spcPts val="5152"/>
                </a:lnSpc>
              </a:pPr>
              <a:r>
                <a:rPr lang="en-US" sz="3680" b="true">
                  <a:solidFill>
                    <a:srgbClr val="000000"/>
                  </a:solidFill>
                  <a:latin typeface="Ubuntu Bold"/>
                  <a:ea typeface="Ubuntu Bold"/>
                  <a:cs typeface="Ubuntu Bold"/>
                  <a:sym typeface="Ubuntu Bold"/>
                </a:rPr>
                <a:t>a Patient Can Ask a </a:t>
              </a:r>
            </a:p>
            <a:p>
              <a:pPr algn="ctr">
                <a:lnSpc>
                  <a:spcPts val="5152"/>
                </a:lnSpc>
              </a:pPr>
              <a:r>
                <a:rPr lang="en-US" sz="3680" b="true">
                  <a:solidFill>
                    <a:srgbClr val="000000"/>
                  </a:solidFill>
                  <a:latin typeface="Ubuntu Bold"/>
                  <a:ea typeface="Ubuntu Bold"/>
                  <a:cs typeface="Ubuntu Bold"/>
                  <a:sym typeface="Ubuntu Bold"/>
                </a:rPr>
                <a:t>Provider</a:t>
              </a:r>
            </a:p>
          </p:txBody>
        </p:sp>
        <p:sp>
          <p:nvSpPr>
            <p:cNvPr name="TextBox 27" id="27"/>
            <p:cNvSpPr txBox="true"/>
            <p:nvPr/>
          </p:nvSpPr>
          <p:spPr>
            <a:xfrm rot="0">
              <a:off x="8723380" y="3928282"/>
              <a:ext cx="8715922" cy="781569"/>
            </a:xfrm>
            <a:prstGeom prst="rect">
              <a:avLst/>
            </a:prstGeom>
          </p:spPr>
          <p:txBody>
            <a:bodyPr anchor="t" rtlCol="false" tIns="0" lIns="0" bIns="0" rIns="0">
              <a:spAutoFit/>
            </a:bodyPr>
            <a:lstStyle/>
            <a:p>
              <a:pPr algn="l">
                <a:lnSpc>
                  <a:spcPts val="4896"/>
                </a:lnSpc>
              </a:pPr>
              <a:r>
                <a:rPr lang="en-US" sz="3497" b="true">
                  <a:solidFill>
                    <a:srgbClr val="000000"/>
                  </a:solidFill>
                  <a:latin typeface="Ubuntu Bold"/>
                  <a:ea typeface="Ubuntu Bold"/>
                  <a:cs typeface="Ubuntu Bold"/>
                  <a:sym typeface="Ubuntu Bold"/>
                </a:rPr>
                <a:t>What do I need to do?</a:t>
              </a:r>
            </a:p>
          </p:txBody>
        </p:sp>
        <p:sp>
          <p:nvSpPr>
            <p:cNvPr name="TextBox 28" id="28"/>
            <p:cNvSpPr txBox="true"/>
            <p:nvPr/>
          </p:nvSpPr>
          <p:spPr>
            <a:xfrm rot="0">
              <a:off x="8723380" y="6346465"/>
              <a:ext cx="7994889" cy="1595856"/>
            </a:xfrm>
            <a:prstGeom prst="rect">
              <a:avLst/>
            </a:prstGeom>
          </p:spPr>
          <p:txBody>
            <a:bodyPr anchor="t" rtlCol="false" tIns="0" lIns="0" bIns="0" rIns="0">
              <a:spAutoFit/>
            </a:bodyPr>
            <a:lstStyle/>
            <a:p>
              <a:pPr algn="l">
                <a:lnSpc>
                  <a:spcPts val="4896"/>
                </a:lnSpc>
              </a:pPr>
              <a:r>
                <a:rPr lang="en-US" sz="3497" b="true">
                  <a:solidFill>
                    <a:srgbClr val="000000"/>
                  </a:solidFill>
                  <a:latin typeface="Ubuntu Bold"/>
                  <a:ea typeface="Ubuntu Bold"/>
                  <a:cs typeface="Ubuntu Bold"/>
                  <a:sym typeface="Ubuntu Bold"/>
                </a:rPr>
                <a:t>Why is it important for me </a:t>
              </a:r>
            </a:p>
            <a:p>
              <a:pPr algn="l">
                <a:lnSpc>
                  <a:spcPts val="4896"/>
                </a:lnSpc>
              </a:pPr>
              <a:r>
                <a:rPr lang="en-US" sz="3497" b="true">
                  <a:solidFill>
                    <a:srgbClr val="000000"/>
                  </a:solidFill>
                  <a:latin typeface="Ubuntu Bold"/>
                  <a:ea typeface="Ubuntu Bold"/>
                  <a:cs typeface="Ubuntu Bold"/>
                  <a:sym typeface="Ubuntu Bold"/>
                </a:rPr>
                <a:t>to do this?</a:t>
              </a:r>
            </a:p>
          </p:txBody>
        </p:sp>
      </p:grpSp>
      <p:grpSp>
        <p:nvGrpSpPr>
          <p:cNvPr name="Group 29" id="29"/>
          <p:cNvGrpSpPr/>
          <p:nvPr/>
        </p:nvGrpSpPr>
        <p:grpSpPr>
          <a:xfrm rot="0">
            <a:off x="0" y="9776625"/>
            <a:ext cx="18288000" cy="510375"/>
            <a:chOff x="0" y="0"/>
            <a:chExt cx="6554006" cy="182907"/>
          </a:xfrm>
        </p:grpSpPr>
        <p:sp>
          <p:nvSpPr>
            <p:cNvPr name="Freeform 30" id="30"/>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31" id="31"/>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32" id="32"/>
          <p:cNvGrpSpPr/>
          <p:nvPr/>
        </p:nvGrpSpPr>
        <p:grpSpPr>
          <a:xfrm rot="-5400000">
            <a:off x="12910419" y="4867206"/>
            <a:ext cx="10244787" cy="510375"/>
            <a:chOff x="0" y="0"/>
            <a:chExt cx="3671501" cy="182907"/>
          </a:xfrm>
        </p:grpSpPr>
        <p:sp>
          <p:nvSpPr>
            <p:cNvPr name="Freeform 33" id="33"/>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34" id="34"/>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7369020" cy="1223447"/>
            <a:chOff x="0" y="0"/>
            <a:chExt cx="1940812" cy="322225"/>
          </a:xfrm>
        </p:grpSpPr>
        <p:sp>
          <p:nvSpPr>
            <p:cNvPr name="Freeform 16" id="16"/>
            <p:cNvSpPr/>
            <p:nvPr/>
          </p:nvSpPr>
          <p:spPr>
            <a:xfrm flipH="false" flipV="false" rot="0">
              <a:off x="0" y="0"/>
              <a:ext cx="1940812" cy="322225"/>
            </a:xfrm>
            <a:custGeom>
              <a:avLst/>
              <a:gdLst/>
              <a:ahLst/>
              <a:cxnLst/>
              <a:rect r="r" b="b" t="t" l="l"/>
              <a:pathLst>
                <a:path h="322225" w="1940812">
                  <a:moveTo>
                    <a:pt x="1737612" y="0"/>
                  </a:moveTo>
                  <a:cubicBezTo>
                    <a:pt x="1849836" y="0"/>
                    <a:pt x="1940812" y="72132"/>
                    <a:pt x="1940812" y="161112"/>
                  </a:cubicBezTo>
                  <a:cubicBezTo>
                    <a:pt x="1940812" y="250092"/>
                    <a:pt x="1849836" y="322225"/>
                    <a:pt x="1737612"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1940812" cy="350800"/>
            </a:xfrm>
            <a:prstGeom prst="rect">
              <a:avLst/>
            </a:prstGeom>
          </p:spPr>
          <p:txBody>
            <a:bodyPr anchor="ctr" rtlCol="false" tIns="50800" lIns="50800" bIns="50800" rIns="50800"/>
            <a:lstStyle/>
            <a:p>
              <a:pPr algn="ctr">
                <a:lnSpc>
                  <a:spcPts val="1960"/>
                </a:lnSpc>
              </a:pPr>
            </a:p>
          </p:txBody>
        </p:sp>
      </p:grpSp>
      <p:sp>
        <p:nvSpPr>
          <p:cNvPr name="Freeform 18" id="18"/>
          <p:cNvSpPr/>
          <p:nvPr/>
        </p:nvSpPr>
        <p:spPr>
          <a:xfrm flipH="false" flipV="false" rot="0">
            <a:off x="2235720" y="3582492"/>
            <a:ext cx="5617474" cy="4114800"/>
          </a:xfrm>
          <a:custGeom>
            <a:avLst/>
            <a:gdLst/>
            <a:ahLst/>
            <a:cxnLst/>
            <a:rect r="r" b="b" t="t" l="l"/>
            <a:pathLst>
              <a:path h="4114800" w="5617474">
                <a:moveTo>
                  <a:pt x="0" y="0"/>
                </a:moveTo>
                <a:lnTo>
                  <a:pt x="5617474" y="0"/>
                </a:lnTo>
                <a:lnTo>
                  <a:pt x="561747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9" id="19"/>
          <p:cNvSpPr txBox="true"/>
          <p:nvPr/>
        </p:nvSpPr>
        <p:spPr>
          <a:xfrm rot="0">
            <a:off x="938966" y="791507"/>
            <a:ext cx="6755857"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Other Questions</a:t>
            </a:r>
          </a:p>
        </p:txBody>
      </p:sp>
      <p:sp>
        <p:nvSpPr>
          <p:cNvPr name="TextBox 20" id="20"/>
          <p:cNvSpPr txBox="true"/>
          <p:nvPr/>
        </p:nvSpPr>
        <p:spPr>
          <a:xfrm rot="0">
            <a:off x="8886336" y="4038423"/>
            <a:ext cx="7739033" cy="310768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The patient can ask other questions, too, depending on what the provider has recommended for treatment.</a:t>
            </a:r>
          </a:p>
        </p:txBody>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5507152" cy="1223447"/>
            <a:chOff x="0" y="0"/>
            <a:chExt cx="1450443" cy="322225"/>
          </a:xfrm>
        </p:grpSpPr>
        <p:sp>
          <p:nvSpPr>
            <p:cNvPr name="Freeform 16" id="16"/>
            <p:cNvSpPr/>
            <p:nvPr/>
          </p:nvSpPr>
          <p:spPr>
            <a:xfrm flipH="false" flipV="false" rot="0">
              <a:off x="0" y="0"/>
              <a:ext cx="1450443" cy="322225"/>
            </a:xfrm>
            <a:custGeom>
              <a:avLst/>
              <a:gdLst/>
              <a:ahLst/>
              <a:cxnLst/>
              <a:rect r="r" b="b" t="t" l="l"/>
              <a:pathLst>
                <a:path h="322225" w="1450443">
                  <a:moveTo>
                    <a:pt x="1247243" y="0"/>
                  </a:moveTo>
                  <a:cubicBezTo>
                    <a:pt x="1359468" y="0"/>
                    <a:pt x="1450443" y="72132"/>
                    <a:pt x="1450443" y="161112"/>
                  </a:cubicBezTo>
                  <a:cubicBezTo>
                    <a:pt x="1450443" y="250092"/>
                    <a:pt x="1359468" y="322225"/>
                    <a:pt x="1247243"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1450443"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4462790"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Take Notes</a:t>
            </a:r>
          </a:p>
        </p:txBody>
      </p:sp>
      <p:sp>
        <p:nvSpPr>
          <p:cNvPr name="TextBox 19" id="19"/>
          <p:cNvSpPr txBox="true"/>
          <p:nvPr/>
        </p:nvSpPr>
        <p:spPr>
          <a:xfrm rot="0">
            <a:off x="7531339" y="5139555"/>
            <a:ext cx="7739033" cy="76453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Remember to take notes!</a:t>
            </a:r>
          </a:p>
        </p:txBody>
      </p:sp>
      <p:sp>
        <p:nvSpPr>
          <p:cNvPr name="Freeform 20" id="20"/>
          <p:cNvSpPr/>
          <p:nvPr/>
        </p:nvSpPr>
        <p:spPr>
          <a:xfrm flipH="false" flipV="false" rot="0">
            <a:off x="3385425" y="3255107"/>
            <a:ext cx="3158917" cy="5297973"/>
          </a:xfrm>
          <a:custGeom>
            <a:avLst/>
            <a:gdLst/>
            <a:ahLst/>
            <a:cxnLst/>
            <a:rect r="r" b="b" t="t" l="l"/>
            <a:pathLst>
              <a:path h="5297973" w="3158917">
                <a:moveTo>
                  <a:pt x="0" y="0"/>
                </a:moveTo>
                <a:lnTo>
                  <a:pt x="3158916" y="0"/>
                </a:lnTo>
                <a:lnTo>
                  <a:pt x="3158916" y="5297973"/>
                </a:lnTo>
                <a:lnTo>
                  <a:pt x="0" y="5297973"/>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10976182" cy="1223447"/>
            <a:chOff x="0" y="0"/>
            <a:chExt cx="2890846" cy="322225"/>
          </a:xfrm>
        </p:grpSpPr>
        <p:sp>
          <p:nvSpPr>
            <p:cNvPr name="Freeform 16" id="16"/>
            <p:cNvSpPr/>
            <p:nvPr/>
          </p:nvSpPr>
          <p:spPr>
            <a:xfrm flipH="false" flipV="false" rot="0">
              <a:off x="0" y="0"/>
              <a:ext cx="2890846" cy="322225"/>
            </a:xfrm>
            <a:custGeom>
              <a:avLst/>
              <a:gdLst/>
              <a:ahLst/>
              <a:cxnLst/>
              <a:rect r="r" b="b" t="t" l="l"/>
              <a:pathLst>
                <a:path h="322225" w="2890846">
                  <a:moveTo>
                    <a:pt x="2687646" y="0"/>
                  </a:moveTo>
                  <a:cubicBezTo>
                    <a:pt x="2799870" y="0"/>
                    <a:pt x="2890846" y="72132"/>
                    <a:pt x="2890846" y="161112"/>
                  </a:cubicBezTo>
                  <a:cubicBezTo>
                    <a:pt x="2890846" y="250092"/>
                    <a:pt x="2799870" y="322225"/>
                    <a:pt x="2687646"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2890846"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10177401"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Supporting Self-Advocacy</a:t>
            </a:r>
          </a:p>
        </p:txBody>
      </p:sp>
      <p:sp>
        <p:nvSpPr>
          <p:cNvPr name="Freeform 19" id="19"/>
          <p:cNvSpPr/>
          <p:nvPr/>
        </p:nvSpPr>
        <p:spPr>
          <a:xfrm flipH="true" flipV="false" rot="0">
            <a:off x="1998000" y="4124992"/>
            <a:ext cx="3465897" cy="4089554"/>
          </a:xfrm>
          <a:custGeom>
            <a:avLst/>
            <a:gdLst/>
            <a:ahLst/>
            <a:cxnLst/>
            <a:rect r="r" b="b" t="t" l="l"/>
            <a:pathLst>
              <a:path h="4089554" w="3465897">
                <a:moveTo>
                  <a:pt x="3465897" y="0"/>
                </a:moveTo>
                <a:lnTo>
                  <a:pt x="0" y="0"/>
                </a:lnTo>
                <a:lnTo>
                  <a:pt x="0" y="4089554"/>
                </a:lnTo>
                <a:lnTo>
                  <a:pt x="3465897" y="4089554"/>
                </a:lnTo>
                <a:lnTo>
                  <a:pt x="3465897"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0" id="20"/>
          <p:cNvSpPr txBox="true"/>
          <p:nvPr/>
        </p:nvSpPr>
        <p:spPr>
          <a:xfrm rot="0">
            <a:off x="5720787" y="3397817"/>
            <a:ext cx="11744717" cy="6137910"/>
          </a:xfrm>
          <a:prstGeom prst="rect">
            <a:avLst/>
          </a:prstGeom>
        </p:spPr>
        <p:txBody>
          <a:bodyPr anchor="t" rtlCol="false" tIns="0" lIns="0" bIns="0" rIns="0">
            <a:spAutoFit/>
          </a:bodyPr>
          <a:lstStyle/>
          <a:p>
            <a:pPr algn="l" marL="777243" indent="-388622" lvl="1">
              <a:lnSpc>
                <a:spcPts val="5040"/>
              </a:lnSpc>
              <a:buFont typeface="Arial"/>
              <a:buChar char="•"/>
            </a:pPr>
            <a:r>
              <a:rPr lang="en-US" b="true" sz="3600">
                <a:solidFill>
                  <a:srgbClr val="000000"/>
                </a:solidFill>
                <a:latin typeface="Ubuntu Bold"/>
                <a:ea typeface="Ubuntu Bold"/>
                <a:cs typeface="Ubuntu Bold"/>
                <a:sym typeface="Ubuntu Bold"/>
              </a:rPr>
              <a:t>Slow down</a:t>
            </a:r>
          </a:p>
          <a:p>
            <a:pPr algn="l">
              <a:lnSpc>
                <a:spcPts val="1399"/>
              </a:lnSpc>
            </a:pPr>
          </a:p>
          <a:p>
            <a:pPr algn="l" marL="777243" indent="-388622" lvl="1">
              <a:lnSpc>
                <a:spcPts val="5040"/>
              </a:lnSpc>
              <a:buFont typeface="Arial"/>
              <a:buChar char="•"/>
            </a:pPr>
            <a:r>
              <a:rPr lang="en-US" b="true" sz="3600">
                <a:solidFill>
                  <a:srgbClr val="000000"/>
                </a:solidFill>
                <a:latin typeface="Ubuntu Bold"/>
                <a:ea typeface="Ubuntu Bold"/>
                <a:cs typeface="Ubuntu Bold"/>
                <a:sym typeface="Ubuntu Bold"/>
              </a:rPr>
              <a:t>Wait </a:t>
            </a:r>
            <a:r>
              <a:rPr lang="en-US" sz="3600">
                <a:solidFill>
                  <a:srgbClr val="000000"/>
                </a:solidFill>
                <a:latin typeface="Ubuntu"/>
                <a:ea typeface="Ubuntu"/>
                <a:cs typeface="Ubuntu"/>
                <a:sym typeface="Ubuntu"/>
              </a:rPr>
              <a:t>for them to answer the provider’s questions </a:t>
            </a:r>
          </a:p>
          <a:p>
            <a:pPr algn="l">
              <a:lnSpc>
                <a:spcPts val="1399"/>
              </a:lnSpc>
            </a:pPr>
          </a:p>
          <a:p>
            <a:pPr algn="l" marL="777243" indent="-388622" lvl="1">
              <a:lnSpc>
                <a:spcPts val="5040"/>
              </a:lnSpc>
              <a:buFont typeface="Arial"/>
              <a:buChar char="•"/>
            </a:pPr>
            <a:r>
              <a:rPr lang="en-US" sz="3600">
                <a:solidFill>
                  <a:srgbClr val="000000"/>
                </a:solidFill>
                <a:latin typeface="Ubuntu"/>
                <a:ea typeface="Ubuntu"/>
                <a:cs typeface="Ubuntu"/>
                <a:sym typeface="Ubuntu"/>
              </a:rPr>
              <a:t>Use </a:t>
            </a:r>
            <a:r>
              <a:rPr lang="en-US" b="true" sz="3600">
                <a:solidFill>
                  <a:srgbClr val="000000"/>
                </a:solidFill>
                <a:latin typeface="Ubuntu Bold"/>
                <a:ea typeface="Ubuntu Bold"/>
                <a:cs typeface="Ubuntu Bold"/>
                <a:sym typeface="Ubuntu Bold"/>
              </a:rPr>
              <a:t>different words</a:t>
            </a:r>
            <a:r>
              <a:rPr lang="en-US" sz="3600">
                <a:solidFill>
                  <a:srgbClr val="000000"/>
                </a:solidFill>
                <a:latin typeface="Ubuntu"/>
                <a:ea typeface="Ubuntu"/>
                <a:cs typeface="Ubuntu"/>
                <a:sym typeface="Ubuntu"/>
              </a:rPr>
              <a:t> that are easier to understand</a:t>
            </a:r>
          </a:p>
          <a:p>
            <a:pPr algn="l">
              <a:lnSpc>
                <a:spcPts val="1399"/>
              </a:lnSpc>
            </a:pPr>
            <a:r>
              <a:rPr lang="en-US" sz="999">
                <a:solidFill>
                  <a:srgbClr val="000000"/>
                </a:solidFill>
                <a:latin typeface="Ubuntu"/>
                <a:ea typeface="Ubuntu"/>
                <a:cs typeface="Ubuntu"/>
                <a:sym typeface="Ubuntu"/>
              </a:rPr>
              <a:t> </a:t>
            </a:r>
          </a:p>
          <a:p>
            <a:pPr algn="l" marL="777243" indent="-388622" lvl="1">
              <a:lnSpc>
                <a:spcPts val="5040"/>
              </a:lnSpc>
              <a:buFont typeface="Arial"/>
              <a:buChar char="•"/>
            </a:pPr>
            <a:r>
              <a:rPr lang="en-US" b="true" sz="3600">
                <a:solidFill>
                  <a:srgbClr val="000000"/>
                </a:solidFill>
                <a:latin typeface="Ubuntu Bold"/>
                <a:ea typeface="Ubuntu Bold"/>
                <a:cs typeface="Ubuntu Bold"/>
                <a:sym typeface="Ubuntu Bold"/>
              </a:rPr>
              <a:t>Talk directly to them, </a:t>
            </a:r>
            <a:r>
              <a:rPr lang="en-US" sz="3600">
                <a:solidFill>
                  <a:srgbClr val="000000"/>
                </a:solidFill>
                <a:latin typeface="Ubuntu"/>
                <a:ea typeface="Ubuntu"/>
                <a:cs typeface="Ubuntu"/>
                <a:sym typeface="Ubuntu"/>
              </a:rPr>
              <a:t>and not to you, their support person</a:t>
            </a:r>
          </a:p>
          <a:p>
            <a:pPr algn="l">
              <a:lnSpc>
                <a:spcPts val="1399"/>
              </a:lnSpc>
            </a:pPr>
          </a:p>
          <a:p>
            <a:pPr algn="l" marL="777243" indent="-388622" lvl="1">
              <a:lnSpc>
                <a:spcPts val="5040"/>
              </a:lnSpc>
              <a:buFont typeface="Arial"/>
              <a:buChar char="•"/>
            </a:pPr>
            <a:r>
              <a:rPr lang="en-US" b="true" sz="3600">
                <a:solidFill>
                  <a:srgbClr val="000000"/>
                </a:solidFill>
                <a:latin typeface="Ubuntu Bold"/>
                <a:ea typeface="Ubuntu Bold"/>
                <a:cs typeface="Ubuntu Bold"/>
                <a:sym typeface="Ubuntu Bold"/>
              </a:rPr>
              <a:t>Write down</a:t>
            </a:r>
            <a:r>
              <a:rPr lang="en-US" sz="3600">
                <a:solidFill>
                  <a:srgbClr val="000000"/>
                </a:solidFill>
                <a:latin typeface="Ubuntu"/>
                <a:ea typeface="Ubuntu"/>
                <a:cs typeface="Ubuntu"/>
                <a:sym typeface="Ubuntu"/>
              </a:rPr>
              <a:t> what they need to do</a:t>
            </a:r>
          </a:p>
          <a:p>
            <a:pPr algn="l">
              <a:lnSpc>
                <a:spcPts val="1399"/>
              </a:lnSpc>
            </a:pPr>
          </a:p>
          <a:p>
            <a:pPr algn="l" marL="777243" indent="-388622" lvl="1">
              <a:lnSpc>
                <a:spcPts val="5040"/>
              </a:lnSpc>
              <a:buFont typeface="Arial"/>
              <a:buChar char="•"/>
            </a:pPr>
            <a:r>
              <a:rPr lang="en-US" sz="3600">
                <a:solidFill>
                  <a:srgbClr val="000000"/>
                </a:solidFill>
                <a:latin typeface="Ubuntu"/>
                <a:ea typeface="Ubuntu"/>
                <a:cs typeface="Ubuntu"/>
                <a:sym typeface="Ubuntu"/>
              </a:rPr>
              <a:t>Give them a 5-minute </a:t>
            </a:r>
            <a:r>
              <a:rPr lang="en-US" b="true" sz="3600">
                <a:solidFill>
                  <a:srgbClr val="000000"/>
                </a:solidFill>
                <a:latin typeface="Ubuntu Bold"/>
                <a:ea typeface="Ubuntu Bold"/>
                <a:cs typeface="Ubuntu Bold"/>
                <a:sym typeface="Ubuntu Bold"/>
              </a:rPr>
              <a:t>break</a:t>
            </a:r>
          </a:p>
          <a:p>
            <a:pPr algn="l">
              <a:lnSpc>
                <a:spcPts val="1399"/>
              </a:lnSpc>
            </a:pPr>
          </a:p>
          <a:p>
            <a:pPr algn="l" marL="777243" indent="-388622" lvl="1">
              <a:lnSpc>
                <a:spcPts val="5040"/>
              </a:lnSpc>
              <a:buFont typeface="Arial"/>
              <a:buChar char="•"/>
            </a:pPr>
            <a:r>
              <a:rPr lang="en-US" sz="3600">
                <a:solidFill>
                  <a:srgbClr val="000000"/>
                </a:solidFill>
                <a:latin typeface="Ubuntu"/>
                <a:ea typeface="Ubuntu"/>
                <a:cs typeface="Ubuntu"/>
                <a:sym typeface="Ubuntu"/>
              </a:rPr>
              <a:t>And more</a:t>
            </a:r>
          </a:p>
        </p:txBody>
      </p:sp>
      <p:sp>
        <p:nvSpPr>
          <p:cNvPr name="TextBox 21" id="21"/>
          <p:cNvSpPr txBox="true"/>
          <p:nvPr/>
        </p:nvSpPr>
        <p:spPr>
          <a:xfrm rot="0">
            <a:off x="2161286" y="2332420"/>
            <a:ext cx="14416088" cy="76454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Your [child / sibling / loved one] can tell their provider to:</a:t>
            </a:r>
          </a:p>
        </p:txBody>
      </p:sp>
      <p:grpSp>
        <p:nvGrpSpPr>
          <p:cNvPr name="Group 22" id="22"/>
          <p:cNvGrpSpPr/>
          <p:nvPr/>
        </p:nvGrpSpPr>
        <p:grpSpPr>
          <a:xfrm rot="0">
            <a:off x="0" y="9776625"/>
            <a:ext cx="18288000" cy="510375"/>
            <a:chOff x="0" y="0"/>
            <a:chExt cx="6554006" cy="182907"/>
          </a:xfrm>
        </p:grpSpPr>
        <p:sp>
          <p:nvSpPr>
            <p:cNvPr name="Freeform 23" id="23"/>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4" id="24"/>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5" id="25"/>
          <p:cNvGrpSpPr/>
          <p:nvPr/>
        </p:nvGrpSpPr>
        <p:grpSpPr>
          <a:xfrm rot="-5400000">
            <a:off x="12910419" y="4867206"/>
            <a:ext cx="10244787" cy="510375"/>
            <a:chOff x="0" y="0"/>
            <a:chExt cx="3671501" cy="182907"/>
          </a:xfrm>
        </p:grpSpPr>
        <p:sp>
          <p:nvSpPr>
            <p:cNvPr name="Freeform 26" id="26"/>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7" id="27"/>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3780519" cy="1223447"/>
            <a:chOff x="0" y="0"/>
            <a:chExt cx="995692" cy="322225"/>
          </a:xfrm>
        </p:grpSpPr>
        <p:sp>
          <p:nvSpPr>
            <p:cNvPr name="Freeform 16" id="16"/>
            <p:cNvSpPr/>
            <p:nvPr/>
          </p:nvSpPr>
          <p:spPr>
            <a:xfrm flipH="false" flipV="false" rot="0">
              <a:off x="0" y="0"/>
              <a:ext cx="995692" cy="322225"/>
            </a:xfrm>
            <a:custGeom>
              <a:avLst/>
              <a:gdLst/>
              <a:ahLst/>
              <a:cxnLst/>
              <a:rect r="r" b="b" t="t" l="l"/>
              <a:pathLst>
                <a:path h="322225" w="995692">
                  <a:moveTo>
                    <a:pt x="792492" y="0"/>
                  </a:moveTo>
                  <a:cubicBezTo>
                    <a:pt x="904717" y="0"/>
                    <a:pt x="995692" y="72132"/>
                    <a:pt x="995692" y="161112"/>
                  </a:cubicBezTo>
                  <a:cubicBezTo>
                    <a:pt x="995692" y="250092"/>
                    <a:pt x="904717" y="322225"/>
                    <a:pt x="792492"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995692"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3018456"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Review</a:t>
            </a:r>
          </a:p>
        </p:txBody>
      </p:sp>
      <p:sp>
        <p:nvSpPr>
          <p:cNvPr name="TextBox 19" id="19"/>
          <p:cNvSpPr txBox="true"/>
          <p:nvPr/>
        </p:nvSpPr>
        <p:spPr>
          <a:xfrm rot="0">
            <a:off x="8886336" y="3324929"/>
            <a:ext cx="7739033" cy="4669789"/>
          </a:xfrm>
          <a:prstGeom prst="rect">
            <a:avLst/>
          </a:prstGeom>
        </p:spPr>
        <p:txBody>
          <a:bodyPr anchor="t" rtlCol="false" tIns="0" lIns="0" bIns="0" rIns="0">
            <a:spAutoFit/>
          </a:bodyPr>
          <a:lstStyle/>
          <a:p>
            <a:pPr algn="l" marL="949967" indent="-474984" lvl="1">
              <a:lnSpc>
                <a:spcPts val="6160"/>
              </a:lnSpc>
              <a:buFont typeface="Arial"/>
              <a:buChar char="•"/>
            </a:pPr>
            <a:r>
              <a:rPr lang="en-US" sz="4400">
                <a:solidFill>
                  <a:srgbClr val="000000"/>
                </a:solidFill>
                <a:latin typeface="Ubuntu"/>
                <a:ea typeface="Ubuntu"/>
                <a:cs typeface="Ubuntu"/>
                <a:sym typeface="Ubuntu"/>
              </a:rPr>
              <a:t>Listen to next steps</a:t>
            </a:r>
          </a:p>
          <a:p>
            <a:pPr algn="l">
              <a:lnSpc>
                <a:spcPts val="6160"/>
              </a:lnSpc>
            </a:pPr>
          </a:p>
          <a:p>
            <a:pPr algn="l" marL="949967" indent="-474984" lvl="1">
              <a:lnSpc>
                <a:spcPts val="6160"/>
              </a:lnSpc>
              <a:buFont typeface="Arial"/>
              <a:buChar char="•"/>
            </a:pPr>
            <a:r>
              <a:rPr lang="en-US" sz="4400">
                <a:solidFill>
                  <a:srgbClr val="000000"/>
                </a:solidFill>
                <a:latin typeface="Ubuntu"/>
                <a:ea typeface="Ubuntu"/>
                <a:cs typeface="Ubuntu"/>
                <a:sym typeface="Ubuntu"/>
              </a:rPr>
              <a:t>Make sure you understand your treatment</a:t>
            </a:r>
          </a:p>
          <a:p>
            <a:pPr algn="l">
              <a:lnSpc>
                <a:spcPts val="6160"/>
              </a:lnSpc>
            </a:pPr>
          </a:p>
          <a:p>
            <a:pPr algn="l" marL="949967" indent="-474984" lvl="1">
              <a:lnSpc>
                <a:spcPts val="6160"/>
              </a:lnSpc>
              <a:buFont typeface="Arial"/>
              <a:buChar char="•"/>
            </a:pPr>
            <a:r>
              <a:rPr lang="en-US" sz="4400">
                <a:solidFill>
                  <a:srgbClr val="000000"/>
                </a:solidFill>
                <a:latin typeface="Ubuntu"/>
                <a:ea typeface="Ubuntu"/>
                <a:cs typeface="Ubuntu"/>
                <a:sym typeface="Ubuntu"/>
              </a:rPr>
              <a:t>Go to check out</a:t>
            </a:r>
          </a:p>
        </p:txBody>
      </p:sp>
      <p:sp>
        <p:nvSpPr>
          <p:cNvPr name="Freeform 20" id="20"/>
          <p:cNvSpPr/>
          <p:nvPr/>
        </p:nvSpPr>
        <p:spPr>
          <a:xfrm flipH="false" flipV="false" rot="0">
            <a:off x="5642768" y="2674681"/>
            <a:ext cx="2354852" cy="2443714"/>
          </a:xfrm>
          <a:custGeom>
            <a:avLst/>
            <a:gdLst/>
            <a:ahLst/>
            <a:cxnLst/>
            <a:rect r="r" b="b" t="t" l="l"/>
            <a:pathLst>
              <a:path h="2443714" w="2354852">
                <a:moveTo>
                  <a:pt x="0" y="0"/>
                </a:moveTo>
                <a:lnTo>
                  <a:pt x="2354852" y="0"/>
                </a:lnTo>
                <a:lnTo>
                  <a:pt x="2354852" y="2443714"/>
                </a:lnTo>
                <a:lnTo>
                  <a:pt x="0" y="244371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1" id="21"/>
          <p:cNvSpPr/>
          <p:nvPr/>
        </p:nvSpPr>
        <p:spPr>
          <a:xfrm flipH="false" flipV="false" rot="0">
            <a:off x="2012385" y="6161390"/>
            <a:ext cx="2688539" cy="2443714"/>
          </a:xfrm>
          <a:custGeom>
            <a:avLst/>
            <a:gdLst/>
            <a:ahLst/>
            <a:cxnLst/>
            <a:rect r="r" b="b" t="t" l="l"/>
            <a:pathLst>
              <a:path h="2443714" w="2688539">
                <a:moveTo>
                  <a:pt x="0" y="0"/>
                </a:moveTo>
                <a:lnTo>
                  <a:pt x="2688540" y="0"/>
                </a:lnTo>
                <a:lnTo>
                  <a:pt x="2688540" y="2443713"/>
                </a:lnTo>
                <a:lnTo>
                  <a:pt x="0" y="2443713"/>
                </a:lnTo>
                <a:lnTo>
                  <a:pt x="0" y="0"/>
                </a:lnTo>
                <a:close/>
              </a:path>
            </a:pathLst>
          </a:custGeom>
          <a:blipFill>
            <a:blip r:embed="rId7"/>
            <a:stretch>
              <a:fillRect l="0" t="0" r="-3288" b="0"/>
            </a:stretch>
          </a:blipFill>
        </p:spPr>
      </p:sp>
      <p:sp>
        <p:nvSpPr>
          <p:cNvPr name="Freeform 22" id="22"/>
          <p:cNvSpPr/>
          <p:nvPr/>
        </p:nvSpPr>
        <p:spPr>
          <a:xfrm flipH="false" flipV="false" rot="0">
            <a:off x="5439565" y="6161390"/>
            <a:ext cx="2761259" cy="2443714"/>
          </a:xfrm>
          <a:custGeom>
            <a:avLst/>
            <a:gdLst/>
            <a:ahLst/>
            <a:cxnLst/>
            <a:rect r="r" b="b" t="t" l="l"/>
            <a:pathLst>
              <a:path h="2443714" w="2761259">
                <a:moveTo>
                  <a:pt x="0" y="0"/>
                </a:moveTo>
                <a:lnTo>
                  <a:pt x="2761258" y="0"/>
                </a:lnTo>
                <a:lnTo>
                  <a:pt x="2761258" y="2443713"/>
                </a:lnTo>
                <a:lnTo>
                  <a:pt x="0" y="2443713"/>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23" id="23"/>
          <p:cNvSpPr/>
          <p:nvPr/>
        </p:nvSpPr>
        <p:spPr>
          <a:xfrm flipH="false" flipV="false" rot="0">
            <a:off x="2097054" y="2662129"/>
            <a:ext cx="2519203" cy="2468819"/>
          </a:xfrm>
          <a:custGeom>
            <a:avLst/>
            <a:gdLst/>
            <a:ahLst/>
            <a:cxnLst/>
            <a:rect r="r" b="b" t="t" l="l"/>
            <a:pathLst>
              <a:path h="2468819" w="2519203">
                <a:moveTo>
                  <a:pt x="0" y="0"/>
                </a:moveTo>
                <a:lnTo>
                  <a:pt x="2519202" y="0"/>
                </a:lnTo>
                <a:lnTo>
                  <a:pt x="2519202" y="2468819"/>
                </a:lnTo>
                <a:lnTo>
                  <a:pt x="0" y="2468819"/>
                </a:lnTo>
                <a:lnTo>
                  <a:pt x="0" y="0"/>
                </a:lnTo>
                <a:close/>
              </a:path>
            </a:pathLst>
          </a:custGeom>
          <a:blipFill>
            <a:blip r:embed="rId10"/>
            <a:stretch>
              <a:fillRect l="0" t="0" r="0" b="0"/>
            </a:stretch>
          </a:blipFill>
        </p:spPr>
      </p:sp>
      <p:grpSp>
        <p:nvGrpSpPr>
          <p:cNvPr name="Group 24" id="24"/>
          <p:cNvGrpSpPr/>
          <p:nvPr/>
        </p:nvGrpSpPr>
        <p:grpSpPr>
          <a:xfrm rot="0">
            <a:off x="0" y="9776625"/>
            <a:ext cx="18288000" cy="510375"/>
            <a:chOff x="0" y="0"/>
            <a:chExt cx="6554006" cy="182907"/>
          </a:xfrm>
        </p:grpSpPr>
        <p:sp>
          <p:nvSpPr>
            <p:cNvPr name="Freeform 25" id="25"/>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6" id="26"/>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5400000">
            <a:off x="12910419" y="4867206"/>
            <a:ext cx="10244787" cy="510375"/>
            <a:chOff x="0" y="0"/>
            <a:chExt cx="3671501" cy="182907"/>
          </a:xfrm>
        </p:grpSpPr>
        <p:sp>
          <p:nvSpPr>
            <p:cNvPr name="Freeform 28" id="28"/>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9" id="29"/>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12077829" cy="1223447"/>
            <a:chOff x="0" y="0"/>
            <a:chExt cx="3180992" cy="322225"/>
          </a:xfrm>
        </p:grpSpPr>
        <p:sp>
          <p:nvSpPr>
            <p:cNvPr name="Freeform 16" id="16"/>
            <p:cNvSpPr/>
            <p:nvPr/>
          </p:nvSpPr>
          <p:spPr>
            <a:xfrm flipH="false" flipV="false" rot="0">
              <a:off x="0" y="0"/>
              <a:ext cx="3180992" cy="322225"/>
            </a:xfrm>
            <a:custGeom>
              <a:avLst/>
              <a:gdLst/>
              <a:ahLst/>
              <a:cxnLst/>
              <a:rect r="r" b="b" t="t" l="l"/>
              <a:pathLst>
                <a:path h="322225" w="3180992">
                  <a:moveTo>
                    <a:pt x="2977792" y="0"/>
                  </a:moveTo>
                  <a:cubicBezTo>
                    <a:pt x="3090016" y="0"/>
                    <a:pt x="3180992" y="72132"/>
                    <a:pt x="3180992" y="161112"/>
                  </a:cubicBezTo>
                  <a:cubicBezTo>
                    <a:pt x="3180992" y="250092"/>
                    <a:pt x="3090016" y="322225"/>
                    <a:pt x="2977792"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3180992"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11267498"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A Supporting Role for Carers</a:t>
            </a:r>
          </a:p>
        </p:txBody>
      </p:sp>
      <p:grpSp>
        <p:nvGrpSpPr>
          <p:cNvPr name="Group 19" id="19"/>
          <p:cNvGrpSpPr/>
          <p:nvPr/>
        </p:nvGrpSpPr>
        <p:grpSpPr>
          <a:xfrm rot="0">
            <a:off x="0" y="9776625"/>
            <a:ext cx="18288000" cy="510375"/>
            <a:chOff x="0" y="0"/>
            <a:chExt cx="6554006" cy="182907"/>
          </a:xfrm>
        </p:grpSpPr>
        <p:sp>
          <p:nvSpPr>
            <p:cNvPr name="Freeform 20" id="20"/>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1" id="21"/>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2" id="22"/>
          <p:cNvGrpSpPr/>
          <p:nvPr/>
        </p:nvGrpSpPr>
        <p:grpSpPr>
          <a:xfrm rot="-5400000">
            <a:off x="12910419" y="4867206"/>
            <a:ext cx="10244787" cy="510375"/>
            <a:chOff x="0" y="0"/>
            <a:chExt cx="3671501" cy="182907"/>
          </a:xfrm>
        </p:grpSpPr>
        <p:sp>
          <p:nvSpPr>
            <p:cNvPr name="Freeform 23" id="23"/>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4" id="24"/>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5" id="25"/>
          <p:cNvSpPr txBox="true"/>
          <p:nvPr/>
        </p:nvSpPr>
        <p:spPr>
          <a:xfrm rot="0">
            <a:off x="8465332" y="2991797"/>
            <a:ext cx="9121166" cy="3888739"/>
          </a:xfrm>
          <a:prstGeom prst="rect">
            <a:avLst/>
          </a:prstGeom>
        </p:spPr>
        <p:txBody>
          <a:bodyPr anchor="t" rtlCol="false" tIns="0" lIns="0" bIns="0" rIns="0">
            <a:spAutoFit/>
          </a:bodyPr>
          <a:lstStyle/>
          <a:p>
            <a:pPr algn="l" marL="949967" indent="-474984" lvl="1">
              <a:lnSpc>
                <a:spcPts val="6160"/>
              </a:lnSpc>
              <a:buFont typeface="Arial"/>
              <a:buChar char="•"/>
            </a:pPr>
            <a:r>
              <a:rPr lang="en-US" b="true" sz="4400">
                <a:solidFill>
                  <a:srgbClr val="000000"/>
                </a:solidFill>
                <a:latin typeface="Ubuntu Bold"/>
                <a:ea typeface="Ubuntu Bold"/>
                <a:cs typeface="Ubuntu Bold"/>
                <a:sym typeface="Ubuntu Bold"/>
              </a:rPr>
              <a:t>Session 2</a:t>
            </a:r>
            <a:r>
              <a:rPr lang="en-US" sz="4400">
                <a:solidFill>
                  <a:srgbClr val="000000"/>
                </a:solidFill>
                <a:latin typeface="Ubuntu"/>
                <a:ea typeface="Ubuntu"/>
                <a:cs typeface="Ubuntu"/>
                <a:sym typeface="Ubuntu"/>
              </a:rPr>
              <a:t>: </a:t>
            </a:r>
          </a:p>
          <a:p>
            <a:pPr algn="l">
              <a:lnSpc>
                <a:spcPts val="6160"/>
              </a:lnSpc>
            </a:pPr>
            <a:r>
              <a:rPr lang="en-US" sz="4400">
                <a:solidFill>
                  <a:srgbClr val="000000"/>
                </a:solidFill>
                <a:latin typeface="Ubuntu"/>
                <a:ea typeface="Ubuntu"/>
                <a:cs typeface="Ubuntu"/>
                <a:sym typeface="Ubuntu"/>
              </a:rPr>
              <a:t>       Supported Decision-Making</a:t>
            </a:r>
          </a:p>
          <a:p>
            <a:pPr algn="l">
              <a:lnSpc>
                <a:spcPts val="6160"/>
              </a:lnSpc>
            </a:pPr>
          </a:p>
          <a:p>
            <a:pPr algn="l" marL="949967" indent="-474984" lvl="1">
              <a:lnSpc>
                <a:spcPts val="6160"/>
              </a:lnSpc>
              <a:buFont typeface="Arial"/>
              <a:buChar char="•"/>
            </a:pPr>
            <a:r>
              <a:rPr lang="en-US" b="true" sz="4400">
                <a:solidFill>
                  <a:srgbClr val="000000"/>
                </a:solidFill>
                <a:latin typeface="Ubuntu Bold"/>
                <a:ea typeface="Ubuntu Bold"/>
                <a:cs typeface="Ubuntu Bold"/>
                <a:sym typeface="Ubuntu Bold"/>
              </a:rPr>
              <a:t>Session 3</a:t>
            </a:r>
            <a:r>
              <a:rPr lang="en-US" sz="4400">
                <a:solidFill>
                  <a:srgbClr val="000000"/>
                </a:solidFill>
                <a:latin typeface="Ubuntu"/>
                <a:ea typeface="Ubuntu"/>
                <a:cs typeface="Ubuntu"/>
                <a:sym typeface="Ubuntu"/>
              </a:rPr>
              <a:t>: </a:t>
            </a:r>
          </a:p>
          <a:p>
            <a:pPr algn="l">
              <a:lnSpc>
                <a:spcPts val="6160"/>
              </a:lnSpc>
            </a:pPr>
            <a:r>
              <a:rPr lang="en-US" sz="4400">
                <a:solidFill>
                  <a:srgbClr val="000000"/>
                </a:solidFill>
                <a:latin typeface="Ubuntu"/>
                <a:ea typeface="Ubuntu"/>
                <a:cs typeface="Ubuntu"/>
                <a:sym typeface="Ubuntu"/>
              </a:rPr>
              <a:t>       Supporting Self-Advocacy</a:t>
            </a:r>
          </a:p>
        </p:txBody>
      </p:sp>
      <p:sp>
        <p:nvSpPr>
          <p:cNvPr name="Freeform 26" id="26"/>
          <p:cNvSpPr/>
          <p:nvPr/>
        </p:nvSpPr>
        <p:spPr>
          <a:xfrm flipH="false" flipV="false" rot="0">
            <a:off x="1913375" y="3087047"/>
            <a:ext cx="6360831" cy="3665429"/>
          </a:xfrm>
          <a:custGeom>
            <a:avLst/>
            <a:gdLst/>
            <a:ahLst/>
            <a:cxnLst/>
            <a:rect r="r" b="b" t="t" l="l"/>
            <a:pathLst>
              <a:path h="3665429" w="6360831">
                <a:moveTo>
                  <a:pt x="0" y="0"/>
                </a:moveTo>
                <a:lnTo>
                  <a:pt x="6360831" y="0"/>
                </a:lnTo>
                <a:lnTo>
                  <a:pt x="6360831" y="3665429"/>
                </a:lnTo>
                <a:lnTo>
                  <a:pt x="0" y="366542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7" id="27"/>
          <p:cNvSpPr txBox="true"/>
          <p:nvPr/>
        </p:nvSpPr>
        <p:spPr>
          <a:xfrm rot="0">
            <a:off x="1489054" y="7712710"/>
            <a:ext cx="15783390" cy="154559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Now, you’ll put these skills into practice as you prepare to support someone with IDD as they visit a healthcare provider.</a:t>
            </a:r>
          </a:p>
        </p:txBody>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6147424" cy="1223447"/>
            <a:chOff x="0" y="0"/>
            <a:chExt cx="1619075" cy="322225"/>
          </a:xfrm>
        </p:grpSpPr>
        <p:sp>
          <p:nvSpPr>
            <p:cNvPr name="Freeform 16" id="16"/>
            <p:cNvSpPr/>
            <p:nvPr/>
          </p:nvSpPr>
          <p:spPr>
            <a:xfrm flipH="false" flipV="false" rot="0">
              <a:off x="0" y="0"/>
              <a:ext cx="1619075" cy="322225"/>
            </a:xfrm>
            <a:custGeom>
              <a:avLst/>
              <a:gdLst/>
              <a:ahLst/>
              <a:cxnLst/>
              <a:rect r="r" b="b" t="t" l="l"/>
              <a:pathLst>
                <a:path h="322225" w="1619075">
                  <a:moveTo>
                    <a:pt x="1415875" y="0"/>
                  </a:moveTo>
                  <a:cubicBezTo>
                    <a:pt x="1528099" y="0"/>
                    <a:pt x="1619075" y="72132"/>
                    <a:pt x="1619075" y="161112"/>
                  </a:cubicBezTo>
                  <a:cubicBezTo>
                    <a:pt x="1619075" y="250092"/>
                    <a:pt x="1528099" y="322225"/>
                    <a:pt x="1415875"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1619075"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5289006"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Checking Out</a:t>
            </a:r>
          </a:p>
        </p:txBody>
      </p:sp>
      <p:sp>
        <p:nvSpPr>
          <p:cNvPr name="TextBox 19" id="19"/>
          <p:cNvSpPr txBox="true"/>
          <p:nvPr/>
        </p:nvSpPr>
        <p:spPr>
          <a:xfrm rot="0">
            <a:off x="6056128" y="2977111"/>
            <a:ext cx="11203172" cy="5632449"/>
          </a:xfrm>
          <a:prstGeom prst="rect">
            <a:avLst/>
          </a:prstGeom>
        </p:spPr>
        <p:txBody>
          <a:bodyPr anchor="t" rtlCol="false" tIns="0" lIns="0" bIns="0" rIns="0">
            <a:spAutoFit/>
          </a:bodyPr>
          <a:lstStyle/>
          <a:p>
            <a:pPr algn="l" marL="863609" indent="-431805" lvl="1">
              <a:lnSpc>
                <a:spcPts val="5600"/>
              </a:lnSpc>
              <a:buFont typeface="Arial"/>
              <a:buChar char="•"/>
            </a:pPr>
            <a:r>
              <a:rPr lang="en-US" b="true" sz="4000">
                <a:solidFill>
                  <a:srgbClr val="000000"/>
                </a:solidFill>
                <a:latin typeface="Ubuntu Bold"/>
                <a:ea typeface="Ubuntu Bold"/>
                <a:cs typeface="Ubuntu Bold"/>
                <a:sym typeface="Ubuntu Bold"/>
              </a:rPr>
              <a:t>Go back</a:t>
            </a:r>
            <a:r>
              <a:rPr lang="en-US" sz="4000">
                <a:solidFill>
                  <a:srgbClr val="000000"/>
                </a:solidFill>
                <a:latin typeface="Ubuntu"/>
                <a:ea typeface="Ubuntu"/>
                <a:cs typeface="Ubuntu"/>
                <a:sym typeface="Ubuntu"/>
              </a:rPr>
              <a:t> to the same desk where you checked in</a:t>
            </a:r>
          </a:p>
          <a:p>
            <a:pPr algn="l">
              <a:lnSpc>
                <a:spcPts val="5600"/>
              </a:lnSpc>
            </a:pPr>
          </a:p>
          <a:p>
            <a:pPr algn="l" marL="863609" indent="-431805" lvl="1">
              <a:lnSpc>
                <a:spcPts val="5600"/>
              </a:lnSpc>
              <a:buFont typeface="Arial"/>
              <a:buChar char="•"/>
            </a:pPr>
            <a:r>
              <a:rPr lang="en-US" sz="4000">
                <a:solidFill>
                  <a:srgbClr val="000000"/>
                </a:solidFill>
                <a:latin typeface="Ubuntu"/>
                <a:ea typeface="Ubuntu"/>
                <a:cs typeface="Ubuntu"/>
                <a:sym typeface="Ubuntu"/>
              </a:rPr>
              <a:t>P</a:t>
            </a:r>
            <a:r>
              <a:rPr lang="en-US" sz="4000">
                <a:solidFill>
                  <a:srgbClr val="000000"/>
                </a:solidFill>
                <a:latin typeface="Ubuntu"/>
                <a:ea typeface="Ubuntu"/>
                <a:cs typeface="Ubuntu"/>
                <a:sym typeface="Ubuntu"/>
              </a:rPr>
              <a:t>ay a </a:t>
            </a:r>
            <a:r>
              <a:rPr lang="en-US" b="true" sz="4000">
                <a:solidFill>
                  <a:srgbClr val="000000"/>
                </a:solidFill>
                <a:latin typeface="Ubuntu Bold"/>
                <a:ea typeface="Ubuntu Bold"/>
                <a:cs typeface="Ubuntu Bold"/>
                <a:sym typeface="Ubuntu Bold"/>
              </a:rPr>
              <a:t>copay</a:t>
            </a:r>
            <a:r>
              <a:rPr lang="en-US" sz="4000">
                <a:solidFill>
                  <a:srgbClr val="000000"/>
                </a:solidFill>
                <a:latin typeface="Ubuntu"/>
                <a:ea typeface="Ubuntu"/>
                <a:cs typeface="Ubuntu"/>
                <a:sym typeface="Ubuntu"/>
              </a:rPr>
              <a:t> if you didn’t before (sometimes)</a:t>
            </a:r>
          </a:p>
          <a:p>
            <a:pPr algn="l">
              <a:lnSpc>
                <a:spcPts val="5600"/>
              </a:lnSpc>
            </a:pPr>
          </a:p>
          <a:p>
            <a:pPr algn="l" marL="863609" indent="-431805" lvl="1">
              <a:lnSpc>
                <a:spcPts val="5600"/>
              </a:lnSpc>
              <a:buFont typeface="Arial"/>
              <a:buChar char="•"/>
            </a:pPr>
            <a:r>
              <a:rPr lang="en-US" sz="4000">
                <a:solidFill>
                  <a:srgbClr val="000000"/>
                </a:solidFill>
                <a:latin typeface="Ubuntu"/>
                <a:ea typeface="Ubuntu"/>
                <a:cs typeface="Ubuntu"/>
                <a:sym typeface="Ubuntu"/>
              </a:rPr>
              <a:t>Schedule any necessary </a:t>
            </a:r>
            <a:r>
              <a:rPr lang="en-US" b="true" sz="4000">
                <a:solidFill>
                  <a:srgbClr val="000000"/>
                </a:solidFill>
                <a:latin typeface="Ubuntu Bold"/>
                <a:ea typeface="Ubuntu Bold"/>
                <a:cs typeface="Ubuntu Bold"/>
                <a:sym typeface="Ubuntu Bold"/>
              </a:rPr>
              <a:t>follow-up appointments</a:t>
            </a:r>
          </a:p>
          <a:p>
            <a:pPr algn="l">
              <a:lnSpc>
                <a:spcPts val="5600"/>
              </a:lnSpc>
            </a:pPr>
          </a:p>
        </p:txBody>
      </p:sp>
      <p:sp>
        <p:nvSpPr>
          <p:cNvPr name="Freeform 20" id="20"/>
          <p:cNvSpPr/>
          <p:nvPr/>
        </p:nvSpPr>
        <p:spPr>
          <a:xfrm flipH="false" flipV="false" rot="0">
            <a:off x="1980121" y="4106879"/>
            <a:ext cx="3561657" cy="3468163"/>
          </a:xfrm>
          <a:custGeom>
            <a:avLst/>
            <a:gdLst/>
            <a:ahLst/>
            <a:cxnLst/>
            <a:rect r="r" b="b" t="t" l="l"/>
            <a:pathLst>
              <a:path h="3468163" w="3561657">
                <a:moveTo>
                  <a:pt x="0" y="0"/>
                </a:moveTo>
                <a:lnTo>
                  <a:pt x="3561657" y="0"/>
                </a:lnTo>
                <a:lnTo>
                  <a:pt x="3561657" y="3468163"/>
                </a:lnTo>
                <a:lnTo>
                  <a:pt x="0" y="3468163"/>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9919003" cy="1223447"/>
            <a:chOff x="0" y="0"/>
            <a:chExt cx="2612412" cy="322225"/>
          </a:xfrm>
        </p:grpSpPr>
        <p:sp>
          <p:nvSpPr>
            <p:cNvPr name="Freeform 16" id="16"/>
            <p:cNvSpPr/>
            <p:nvPr/>
          </p:nvSpPr>
          <p:spPr>
            <a:xfrm flipH="false" flipV="false" rot="0">
              <a:off x="0" y="0"/>
              <a:ext cx="2612412" cy="322225"/>
            </a:xfrm>
            <a:custGeom>
              <a:avLst/>
              <a:gdLst/>
              <a:ahLst/>
              <a:cxnLst/>
              <a:rect r="r" b="b" t="t" l="l"/>
              <a:pathLst>
                <a:path h="322225" w="2612412">
                  <a:moveTo>
                    <a:pt x="2409212" y="0"/>
                  </a:moveTo>
                  <a:cubicBezTo>
                    <a:pt x="2521437" y="0"/>
                    <a:pt x="2612412" y="72132"/>
                    <a:pt x="2612412" y="161112"/>
                  </a:cubicBezTo>
                  <a:cubicBezTo>
                    <a:pt x="2612412" y="250092"/>
                    <a:pt x="2521437" y="322225"/>
                    <a:pt x="2409212"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2612412" cy="350800"/>
            </a:xfrm>
            <a:prstGeom prst="rect">
              <a:avLst/>
            </a:prstGeom>
          </p:spPr>
          <p:txBody>
            <a:bodyPr anchor="ctr" rtlCol="false" tIns="50800" lIns="50800" bIns="50800" rIns="50800"/>
            <a:lstStyle/>
            <a:p>
              <a:pPr algn="ctr">
                <a:lnSpc>
                  <a:spcPts val="1960"/>
                </a:lnSpc>
              </a:pPr>
            </a:p>
          </p:txBody>
        </p:sp>
      </p:grpSp>
      <p:sp>
        <p:nvSpPr>
          <p:cNvPr name="Freeform 18" id="18"/>
          <p:cNvSpPr/>
          <p:nvPr/>
        </p:nvSpPr>
        <p:spPr>
          <a:xfrm flipH="false" flipV="false" rot="0">
            <a:off x="12515158" y="6267786"/>
            <a:ext cx="2306369" cy="2383844"/>
          </a:xfrm>
          <a:custGeom>
            <a:avLst/>
            <a:gdLst/>
            <a:ahLst/>
            <a:cxnLst/>
            <a:rect r="r" b="b" t="t" l="l"/>
            <a:pathLst>
              <a:path h="2383844" w="2306369">
                <a:moveTo>
                  <a:pt x="0" y="0"/>
                </a:moveTo>
                <a:lnTo>
                  <a:pt x="2306369" y="0"/>
                </a:lnTo>
                <a:lnTo>
                  <a:pt x="2306369" y="2383844"/>
                </a:lnTo>
                <a:lnTo>
                  <a:pt x="0" y="238384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19" id="19"/>
          <p:cNvSpPr/>
          <p:nvPr/>
        </p:nvSpPr>
        <p:spPr>
          <a:xfrm flipH="false" flipV="false" rot="0">
            <a:off x="3146087" y="2572016"/>
            <a:ext cx="2740051" cy="2383844"/>
          </a:xfrm>
          <a:custGeom>
            <a:avLst/>
            <a:gdLst/>
            <a:ahLst/>
            <a:cxnLst/>
            <a:rect r="r" b="b" t="t" l="l"/>
            <a:pathLst>
              <a:path h="2383844" w="2740051">
                <a:moveTo>
                  <a:pt x="0" y="0"/>
                </a:moveTo>
                <a:lnTo>
                  <a:pt x="2740050" y="0"/>
                </a:lnTo>
                <a:lnTo>
                  <a:pt x="2740050" y="2383844"/>
                </a:lnTo>
                <a:lnTo>
                  <a:pt x="0" y="2383844"/>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20" id="20"/>
          <p:cNvSpPr/>
          <p:nvPr/>
        </p:nvSpPr>
        <p:spPr>
          <a:xfrm flipH="false" flipV="false" rot="0">
            <a:off x="12395416" y="2572016"/>
            <a:ext cx="2545853" cy="2383844"/>
          </a:xfrm>
          <a:custGeom>
            <a:avLst/>
            <a:gdLst/>
            <a:ahLst/>
            <a:cxnLst/>
            <a:rect r="r" b="b" t="t" l="l"/>
            <a:pathLst>
              <a:path h="2383844" w="2545853">
                <a:moveTo>
                  <a:pt x="0" y="0"/>
                </a:moveTo>
                <a:lnTo>
                  <a:pt x="2545853" y="0"/>
                </a:lnTo>
                <a:lnTo>
                  <a:pt x="2545853" y="2383844"/>
                </a:lnTo>
                <a:lnTo>
                  <a:pt x="0" y="2383844"/>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1" id="21"/>
          <p:cNvSpPr/>
          <p:nvPr/>
        </p:nvSpPr>
        <p:spPr>
          <a:xfrm flipH="true" flipV="false" rot="0">
            <a:off x="3664430" y="6267786"/>
            <a:ext cx="1703365" cy="2383844"/>
          </a:xfrm>
          <a:custGeom>
            <a:avLst/>
            <a:gdLst/>
            <a:ahLst/>
            <a:cxnLst/>
            <a:rect r="r" b="b" t="t" l="l"/>
            <a:pathLst>
              <a:path h="2383844" w="1703365">
                <a:moveTo>
                  <a:pt x="1703364" y="0"/>
                </a:moveTo>
                <a:lnTo>
                  <a:pt x="0" y="0"/>
                </a:lnTo>
                <a:lnTo>
                  <a:pt x="0" y="2383844"/>
                </a:lnTo>
                <a:lnTo>
                  <a:pt x="1703364" y="2383844"/>
                </a:lnTo>
                <a:lnTo>
                  <a:pt x="1703364"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TextBox 22" id="22"/>
          <p:cNvSpPr txBox="true"/>
          <p:nvPr/>
        </p:nvSpPr>
        <p:spPr>
          <a:xfrm rot="0">
            <a:off x="938966" y="791507"/>
            <a:ext cx="9066824"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After the Appointment</a:t>
            </a:r>
          </a:p>
        </p:txBody>
      </p:sp>
      <p:sp>
        <p:nvSpPr>
          <p:cNvPr name="TextBox 23" id="23"/>
          <p:cNvSpPr txBox="true"/>
          <p:nvPr/>
        </p:nvSpPr>
        <p:spPr>
          <a:xfrm rot="0">
            <a:off x="11039051" y="5057451"/>
            <a:ext cx="5258582" cy="630792"/>
          </a:xfrm>
          <a:prstGeom prst="rect">
            <a:avLst/>
          </a:prstGeom>
        </p:spPr>
        <p:txBody>
          <a:bodyPr anchor="t" rtlCol="false" tIns="0" lIns="0" bIns="0" rIns="0">
            <a:spAutoFit/>
          </a:bodyPr>
          <a:lstStyle/>
          <a:p>
            <a:pPr algn="ctr">
              <a:lnSpc>
                <a:spcPts val="4929"/>
              </a:lnSpc>
            </a:pPr>
            <a:r>
              <a:rPr lang="en-US" sz="3520">
                <a:solidFill>
                  <a:srgbClr val="000000"/>
                </a:solidFill>
                <a:latin typeface="Ubuntu"/>
                <a:ea typeface="Ubuntu"/>
                <a:cs typeface="Ubuntu"/>
                <a:sym typeface="Ubuntu"/>
              </a:rPr>
              <a:t>Follow-up Appointments</a:t>
            </a:r>
          </a:p>
        </p:txBody>
      </p:sp>
      <p:sp>
        <p:nvSpPr>
          <p:cNvPr name="TextBox 24" id="24"/>
          <p:cNvSpPr txBox="true"/>
          <p:nvPr/>
        </p:nvSpPr>
        <p:spPr>
          <a:xfrm rot="0">
            <a:off x="1956142" y="5057451"/>
            <a:ext cx="5119940" cy="630792"/>
          </a:xfrm>
          <a:prstGeom prst="rect">
            <a:avLst/>
          </a:prstGeom>
        </p:spPr>
        <p:txBody>
          <a:bodyPr anchor="t" rtlCol="false" tIns="0" lIns="0" bIns="0" rIns="0">
            <a:spAutoFit/>
          </a:bodyPr>
          <a:lstStyle/>
          <a:p>
            <a:pPr algn="ctr">
              <a:lnSpc>
                <a:spcPts val="4929"/>
              </a:lnSpc>
            </a:pPr>
            <a:r>
              <a:rPr lang="en-US" sz="3520">
                <a:solidFill>
                  <a:srgbClr val="000000"/>
                </a:solidFill>
                <a:latin typeface="Ubuntu"/>
                <a:ea typeface="Ubuntu"/>
                <a:cs typeface="Ubuntu"/>
                <a:sym typeface="Ubuntu"/>
              </a:rPr>
              <a:t> Medications + Supplies</a:t>
            </a:r>
          </a:p>
        </p:txBody>
      </p:sp>
      <p:sp>
        <p:nvSpPr>
          <p:cNvPr name="TextBox 25" id="25"/>
          <p:cNvSpPr txBox="true"/>
          <p:nvPr/>
        </p:nvSpPr>
        <p:spPr>
          <a:xfrm rot="0">
            <a:off x="11745216" y="8895279"/>
            <a:ext cx="3846253" cy="630792"/>
          </a:xfrm>
          <a:prstGeom prst="rect">
            <a:avLst/>
          </a:prstGeom>
        </p:spPr>
        <p:txBody>
          <a:bodyPr anchor="t" rtlCol="false" tIns="0" lIns="0" bIns="0" rIns="0">
            <a:spAutoFit/>
          </a:bodyPr>
          <a:lstStyle/>
          <a:p>
            <a:pPr algn="ctr">
              <a:lnSpc>
                <a:spcPts val="4929"/>
              </a:lnSpc>
            </a:pPr>
            <a:r>
              <a:rPr lang="en-US" sz="3520">
                <a:solidFill>
                  <a:srgbClr val="000000"/>
                </a:solidFill>
                <a:latin typeface="Ubuntu"/>
                <a:ea typeface="Ubuntu"/>
                <a:cs typeface="Ubuntu"/>
                <a:sym typeface="Ubuntu"/>
              </a:rPr>
              <a:t>Lifestyle Changes</a:t>
            </a:r>
          </a:p>
        </p:txBody>
      </p:sp>
      <p:sp>
        <p:nvSpPr>
          <p:cNvPr name="TextBox 26" id="26"/>
          <p:cNvSpPr txBox="true"/>
          <p:nvPr/>
        </p:nvSpPr>
        <p:spPr>
          <a:xfrm rot="0">
            <a:off x="2032496" y="8895279"/>
            <a:ext cx="5043586" cy="630792"/>
          </a:xfrm>
          <a:prstGeom prst="rect">
            <a:avLst/>
          </a:prstGeom>
        </p:spPr>
        <p:txBody>
          <a:bodyPr anchor="t" rtlCol="false" tIns="0" lIns="0" bIns="0" rIns="0">
            <a:spAutoFit/>
          </a:bodyPr>
          <a:lstStyle/>
          <a:p>
            <a:pPr algn="ctr">
              <a:lnSpc>
                <a:spcPts val="4929"/>
              </a:lnSpc>
            </a:pPr>
            <a:r>
              <a:rPr lang="en-US" sz="3520">
                <a:solidFill>
                  <a:srgbClr val="000000"/>
                </a:solidFill>
                <a:latin typeface="Ubuntu"/>
                <a:ea typeface="Ubuntu"/>
                <a:cs typeface="Ubuntu"/>
                <a:sym typeface="Ubuntu"/>
              </a:rPr>
              <a:t>Update Other Providers</a:t>
            </a:r>
          </a:p>
        </p:txBody>
      </p:sp>
      <p:grpSp>
        <p:nvGrpSpPr>
          <p:cNvPr name="Group 27" id="27"/>
          <p:cNvGrpSpPr/>
          <p:nvPr/>
        </p:nvGrpSpPr>
        <p:grpSpPr>
          <a:xfrm rot="0">
            <a:off x="0" y="9776625"/>
            <a:ext cx="18288000" cy="510375"/>
            <a:chOff x="0" y="0"/>
            <a:chExt cx="6554006" cy="182907"/>
          </a:xfrm>
        </p:grpSpPr>
        <p:sp>
          <p:nvSpPr>
            <p:cNvPr name="Freeform 28" id="28"/>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9" id="29"/>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30" id="30"/>
          <p:cNvGrpSpPr/>
          <p:nvPr/>
        </p:nvGrpSpPr>
        <p:grpSpPr>
          <a:xfrm rot="-5400000">
            <a:off x="12910419" y="4867206"/>
            <a:ext cx="10244787" cy="510375"/>
            <a:chOff x="0" y="0"/>
            <a:chExt cx="3671501" cy="182907"/>
          </a:xfrm>
        </p:grpSpPr>
        <p:sp>
          <p:nvSpPr>
            <p:cNvPr name="Freeform 31" id="31"/>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32" id="32"/>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4961300" cy="1223447"/>
            <a:chOff x="0" y="0"/>
            <a:chExt cx="1306680" cy="322225"/>
          </a:xfrm>
        </p:grpSpPr>
        <p:sp>
          <p:nvSpPr>
            <p:cNvPr name="Freeform 16" id="16"/>
            <p:cNvSpPr/>
            <p:nvPr/>
          </p:nvSpPr>
          <p:spPr>
            <a:xfrm flipH="false" flipV="false" rot="0">
              <a:off x="0" y="0"/>
              <a:ext cx="1306680" cy="322225"/>
            </a:xfrm>
            <a:custGeom>
              <a:avLst/>
              <a:gdLst/>
              <a:ahLst/>
              <a:cxnLst/>
              <a:rect r="r" b="b" t="t" l="l"/>
              <a:pathLst>
                <a:path h="322225" w="1306680">
                  <a:moveTo>
                    <a:pt x="1103480" y="0"/>
                  </a:moveTo>
                  <a:cubicBezTo>
                    <a:pt x="1215704" y="0"/>
                    <a:pt x="1306680" y="72132"/>
                    <a:pt x="1306680" y="161112"/>
                  </a:cubicBezTo>
                  <a:cubicBezTo>
                    <a:pt x="1306680" y="250092"/>
                    <a:pt x="1215704" y="322225"/>
                    <a:pt x="1103480"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1306680"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4222929"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Reflection</a:t>
            </a:r>
          </a:p>
        </p:txBody>
      </p:sp>
      <p:sp>
        <p:nvSpPr>
          <p:cNvPr name="Freeform 19" id="19"/>
          <p:cNvSpPr/>
          <p:nvPr/>
        </p:nvSpPr>
        <p:spPr>
          <a:xfrm flipH="false" flipV="false" rot="0">
            <a:off x="1927740" y="3042651"/>
            <a:ext cx="4610103" cy="5194482"/>
          </a:xfrm>
          <a:custGeom>
            <a:avLst/>
            <a:gdLst/>
            <a:ahLst/>
            <a:cxnLst/>
            <a:rect r="r" b="b" t="t" l="l"/>
            <a:pathLst>
              <a:path h="5194482" w="4610103">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0" id="20"/>
          <p:cNvSpPr txBox="true"/>
          <p:nvPr/>
        </p:nvSpPr>
        <p:spPr>
          <a:xfrm rot="0">
            <a:off x="7481710" y="3638366"/>
            <a:ext cx="10195984" cy="3898278"/>
          </a:xfrm>
          <a:prstGeom prst="rect">
            <a:avLst/>
          </a:prstGeom>
        </p:spPr>
        <p:txBody>
          <a:bodyPr anchor="t" rtlCol="false" tIns="0" lIns="0" bIns="0" rIns="0">
            <a:spAutoFit/>
          </a:bodyPr>
          <a:lstStyle/>
          <a:p>
            <a:pPr algn="l">
              <a:lnSpc>
                <a:spcPts val="6159"/>
              </a:lnSpc>
            </a:pPr>
            <a:r>
              <a:rPr lang="en-US" sz="4399">
                <a:solidFill>
                  <a:srgbClr val="000000"/>
                </a:solidFill>
                <a:latin typeface="Ubuntu"/>
                <a:ea typeface="Ubuntu"/>
                <a:cs typeface="Ubuntu"/>
                <a:sym typeface="Ubuntu"/>
              </a:rPr>
              <a:t>Did I learn any new </a:t>
            </a:r>
            <a:r>
              <a:rPr lang="en-US" sz="4399" b="true">
                <a:solidFill>
                  <a:srgbClr val="000000"/>
                </a:solidFill>
                <a:latin typeface="Ubuntu Bold"/>
                <a:ea typeface="Ubuntu Bold"/>
                <a:cs typeface="Ubuntu Bold"/>
                <a:sym typeface="Ubuntu Bold"/>
              </a:rPr>
              <a:t>tips</a:t>
            </a:r>
            <a:r>
              <a:rPr lang="en-US" sz="4399">
                <a:solidFill>
                  <a:srgbClr val="000000"/>
                </a:solidFill>
                <a:latin typeface="Ubuntu"/>
                <a:ea typeface="Ubuntu"/>
                <a:cs typeface="Ubuntu"/>
                <a:sym typeface="Ubuntu"/>
              </a:rPr>
              <a:t>?</a:t>
            </a:r>
          </a:p>
          <a:p>
            <a:pPr algn="l">
              <a:lnSpc>
                <a:spcPts val="6159"/>
              </a:lnSpc>
            </a:pPr>
          </a:p>
          <a:p>
            <a:pPr algn="l">
              <a:lnSpc>
                <a:spcPts val="6159"/>
              </a:lnSpc>
            </a:pPr>
            <a:r>
              <a:rPr lang="en-US" sz="4399">
                <a:solidFill>
                  <a:srgbClr val="000000"/>
                </a:solidFill>
                <a:latin typeface="Ubuntu"/>
                <a:ea typeface="Ubuntu"/>
                <a:cs typeface="Ubuntu"/>
                <a:sym typeface="Ubuntu"/>
              </a:rPr>
              <a:t>Am I </a:t>
            </a:r>
            <a:r>
              <a:rPr lang="en-US" sz="4399" b="true">
                <a:solidFill>
                  <a:srgbClr val="000000"/>
                </a:solidFill>
                <a:latin typeface="Ubuntu Bold"/>
                <a:ea typeface="Ubuntu Bold"/>
                <a:cs typeface="Ubuntu Bold"/>
                <a:sym typeface="Ubuntu Bold"/>
              </a:rPr>
              <a:t>afraid</a:t>
            </a:r>
            <a:r>
              <a:rPr lang="en-US" sz="4399">
                <a:solidFill>
                  <a:srgbClr val="000000"/>
                </a:solidFill>
                <a:latin typeface="Ubuntu"/>
                <a:ea typeface="Ubuntu"/>
                <a:cs typeface="Ubuntu"/>
                <a:sym typeface="Ubuntu"/>
              </a:rPr>
              <a:t> to step back?</a:t>
            </a:r>
          </a:p>
          <a:p>
            <a:pPr algn="l">
              <a:lnSpc>
                <a:spcPts val="6159"/>
              </a:lnSpc>
            </a:pPr>
          </a:p>
          <a:p>
            <a:pPr algn="l">
              <a:lnSpc>
                <a:spcPts val="6159"/>
              </a:lnSpc>
            </a:pPr>
            <a:r>
              <a:rPr lang="en-US" sz="4399">
                <a:solidFill>
                  <a:srgbClr val="000000"/>
                </a:solidFill>
                <a:latin typeface="Ubuntu"/>
                <a:ea typeface="Ubuntu"/>
                <a:cs typeface="Ubuntu"/>
                <a:sym typeface="Ubuntu"/>
              </a:rPr>
              <a:t>What </a:t>
            </a:r>
            <a:r>
              <a:rPr lang="en-US" sz="4399" b="true">
                <a:solidFill>
                  <a:srgbClr val="000000"/>
                </a:solidFill>
                <a:latin typeface="Ubuntu Bold"/>
                <a:ea typeface="Ubuntu Bold"/>
                <a:cs typeface="Ubuntu Bold"/>
                <a:sym typeface="Ubuntu Bold"/>
              </a:rPr>
              <a:t>small change</a:t>
            </a:r>
            <a:r>
              <a:rPr lang="en-US" sz="4399">
                <a:solidFill>
                  <a:srgbClr val="000000"/>
                </a:solidFill>
                <a:latin typeface="Ubuntu"/>
                <a:ea typeface="Ubuntu"/>
                <a:cs typeface="Ubuntu"/>
                <a:sym typeface="Ubuntu"/>
              </a:rPr>
              <a:t> can I make today?</a:t>
            </a:r>
          </a:p>
        </p:txBody>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484174" y="808116"/>
            <a:ext cx="10995984" cy="1223447"/>
            <a:chOff x="0" y="0"/>
            <a:chExt cx="2896062" cy="322225"/>
          </a:xfrm>
        </p:grpSpPr>
        <p:sp>
          <p:nvSpPr>
            <p:cNvPr name="Freeform 3" id="3"/>
            <p:cNvSpPr/>
            <p:nvPr/>
          </p:nvSpPr>
          <p:spPr>
            <a:xfrm flipH="false" flipV="false" rot="0">
              <a:off x="0" y="0"/>
              <a:ext cx="2896062" cy="322225"/>
            </a:xfrm>
            <a:custGeom>
              <a:avLst/>
              <a:gdLst/>
              <a:ahLst/>
              <a:cxnLst/>
              <a:rect r="r" b="b" t="t" l="l"/>
              <a:pathLst>
                <a:path h="322225" w="2896062">
                  <a:moveTo>
                    <a:pt x="2692862" y="0"/>
                  </a:moveTo>
                  <a:cubicBezTo>
                    <a:pt x="2805086" y="0"/>
                    <a:pt x="2896062" y="72132"/>
                    <a:pt x="2896062" y="161112"/>
                  </a:cubicBezTo>
                  <a:cubicBezTo>
                    <a:pt x="2896062" y="250092"/>
                    <a:pt x="2805086" y="322225"/>
                    <a:pt x="2692862"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4" id="4"/>
            <p:cNvSpPr txBox="true"/>
            <p:nvPr/>
          </p:nvSpPr>
          <p:spPr>
            <a:xfrm>
              <a:off x="0" y="-28575"/>
              <a:ext cx="2896062" cy="350800"/>
            </a:xfrm>
            <a:prstGeom prst="rect">
              <a:avLst/>
            </a:prstGeom>
          </p:spPr>
          <p:txBody>
            <a:bodyPr anchor="ctr" rtlCol="false" tIns="50800" lIns="50800" bIns="50800" rIns="50800"/>
            <a:lstStyle/>
            <a:p>
              <a:pPr algn="ctr">
                <a:lnSpc>
                  <a:spcPts val="1960"/>
                </a:lnSpc>
              </a:pPr>
            </a:p>
          </p:txBody>
        </p:sp>
      </p:grpSp>
      <p:sp>
        <p:nvSpPr>
          <p:cNvPr name="TextBox 5" id="5"/>
          <p:cNvSpPr txBox="true"/>
          <p:nvPr/>
        </p:nvSpPr>
        <p:spPr>
          <a:xfrm rot="0">
            <a:off x="7543032" y="2857322"/>
            <a:ext cx="8956765" cy="5460365"/>
          </a:xfrm>
          <a:prstGeom prst="rect">
            <a:avLst/>
          </a:prstGeom>
        </p:spPr>
        <p:txBody>
          <a:bodyPr anchor="t" rtlCol="false" tIns="0" lIns="0" bIns="0" rIns="0">
            <a:spAutoFit/>
          </a:bodyPr>
          <a:lstStyle/>
          <a:p>
            <a:pPr algn="l">
              <a:lnSpc>
                <a:spcPts val="6159"/>
              </a:lnSpc>
            </a:pPr>
            <a:r>
              <a:rPr lang="en-US" sz="4399">
                <a:solidFill>
                  <a:srgbClr val="000000"/>
                </a:solidFill>
                <a:latin typeface="Ubuntu"/>
                <a:ea typeface="Ubuntu"/>
                <a:cs typeface="Ubuntu"/>
                <a:sym typeface="Ubuntu"/>
              </a:rPr>
              <a:t>You did it!</a:t>
            </a:r>
          </a:p>
          <a:p>
            <a:pPr algn="l">
              <a:lnSpc>
                <a:spcPts val="6159"/>
              </a:lnSpc>
            </a:pPr>
          </a:p>
          <a:p>
            <a:pPr algn="l">
              <a:lnSpc>
                <a:spcPts val="6159"/>
              </a:lnSpc>
            </a:pPr>
            <a:r>
              <a:rPr lang="en-US" sz="4399">
                <a:solidFill>
                  <a:srgbClr val="000000"/>
                </a:solidFill>
                <a:latin typeface="Ubuntu"/>
                <a:ea typeface="Ubuntu"/>
                <a:cs typeface="Ubuntu"/>
                <a:sym typeface="Ubuntu"/>
              </a:rPr>
              <a:t>Congratulations on completing all 5 sessions of </a:t>
            </a:r>
            <a:r>
              <a:rPr lang="en-US" sz="4399" b="true">
                <a:solidFill>
                  <a:srgbClr val="000000"/>
                </a:solidFill>
                <a:latin typeface="Ubuntu Bold"/>
                <a:ea typeface="Ubuntu Bold"/>
                <a:cs typeface="Ubuntu Bold"/>
                <a:sym typeface="Ubuntu Bold"/>
              </a:rPr>
              <a:t>Learning to Use the Health System</a:t>
            </a:r>
            <a:r>
              <a:rPr lang="en-US" sz="4399">
                <a:solidFill>
                  <a:srgbClr val="000000"/>
                </a:solidFill>
                <a:latin typeface="Ubuntu"/>
                <a:ea typeface="Ubuntu"/>
                <a:cs typeface="Ubuntu"/>
                <a:sym typeface="Ubuntu"/>
              </a:rPr>
              <a:t>.</a:t>
            </a:r>
          </a:p>
          <a:p>
            <a:pPr algn="l">
              <a:lnSpc>
                <a:spcPts val="6159"/>
              </a:lnSpc>
            </a:pPr>
          </a:p>
          <a:p>
            <a:pPr algn="l">
              <a:lnSpc>
                <a:spcPts val="6159"/>
              </a:lnSpc>
            </a:pPr>
            <a:r>
              <a:rPr lang="en-US" sz="4399">
                <a:solidFill>
                  <a:srgbClr val="000000"/>
                </a:solidFill>
                <a:latin typeface="Ubuntu"/>
                <a:ea typeface="Ubuntu"/>
                <a:cs typeface="Ubuntu"/>
                <a:sym typeface="Ubuntu"/>
              </a:rPr>
              <a:t>Here’s to your health!</a:t>
            </a:r>
          </a:p>
        </p:txBody>
      </p:sp>
      <p:sp>
        <p:nvSpPr>
          <p:cNvPr name="Freeform 6" id="6"/>
          <p:cNvSpPr/>
          <p:nvPr/>
        </p:nvSpPr>
        <p:spPr>
          <a:xfrm flipH="false" flipV="false" rot="0">
            <a:off x="2812574" y="3582492"/>
            <a:ext cx="3199257" cy="4114800"/>
          </a:xfrm>
          <a:custGeom>
            <a:avLst/>
            <a:gdLst/>
            <a:ahLst/>
            <a:cxnLst/>
            <a:rect r="r" b="b" t="t" l="l"/>
            <a:pathLst>
              <a:path h="4114800" w="3199257">
                <a:moveTo>
                  <a:pt x="0" y="0"/>
                </a:moveTo>
                <a:lnTo>
                  <a:pt x="3199257" y="0"/>
                </a:lnTo>
                <a:lnTo>
                  <a:pt x="319925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true" flipV="false" rot="0">
            <a:off x="14965330" y="380420"/>
            <a:ext cx="3068934" cy="3049753"/>
          </a:xfrm>
          <a:custGeom>
            <a:avLst/>
            <a:gdLst/>
            <a:ahLst/>
            <a:cxnLst/>
            <a:rect r="r" b="b" t="t" l="l"/>
            <a:pathLst>
              <a:path h="3049753" w="3068934">
                <a:moveTo>
                  <a:pt x="3068934" y="0"/>
                </a:moveTo>
                <a:lnTo>
                  <a:pt x="0" y="0"/>
                </a:lnTo>
                <a:lnTo>
                  <a:pt x="0" y="3049753"/>
                </a:lnTo>
                <a:lnTo>
                  <a:pt x="3068934" y="3049753"/>
                </a:lnTo>
                <a:lnTo>
                  <a:pt x="3068934"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8" id="8"/>
          <p:cNvSpPr txBox="true"/>
          <p:nvPr/>
        </p:nvSpPr>
        <p:spPr>
          <a:xfrm rot="0">
            <a:off x="938966" y="791507"/>
            <a:ext cx="11082449"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Certificate of Completion</a:t>
            </a:r>
          </a:p>
        </p:txBody>
      </p:sp>
      <p:sp>
        <p:nvSpPr>
          <p:cNvPr name="Freeform 9" id="9"/>
          <p:cNvSpPr/>
          <p:nvPr/>
        </p:nvSpPr>
        <p:spPr>
          <a:xfrm flipH="true" flipV="true" rot="0">
            <a:off x="14965330" y="6792811"/>
            <a:ext cx="3068934" cy="3049753"/>
          </a:xfrm>
          <a:custGeom>
            <a:avLst/>
            <a:gdLst/>
            <a:ahLst/>
            <a:cxnLst/>
            <a:rect r="r" b="b" t="t" l="l"/>
            <a:pathLst>
              <a:path h="3049753" w="3068934">
                <a:moveTo>
                  <a:pt x="3068934" y="3049753"/>
                </a:moveTo>
                <a:lnTo>
                  <a:pt x="0" y="3049753"/>
                </a:lnTo>
                <a:lnTo>
                  <a:pt x="0" y="0"/>
                </a:lnTo>
                <a:lnTo>
                  <a:pt x="3068934" y="0"/>
                </a:lnTo>
                <a:lnTo>
                  <a:pt x="3068934" y="3049753"/>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10" id="10"/>
          <p:cNvSpPr/>
          <p:nvPr/>
        </p:nvSpPr>
        <p:spPr>
          <a:xfrm flipH="false" flipV="true" rot="0">
            <a:off x="484174" y="6792811"/>
            <a:ext cx="3068934" cy="3049753"/>
          </a:xfrm>
          <a:custGeom>
            <a:avLst/>
            <a:gdLst/>
            <a:ahLst/>
            <a:cxnLst/>
            <a:rect r="r" b="b" t="t" l="l"/>
            <a:pathLst>
              <a:path h="3049753" w="3068934">
                <a:moveTo>
                  <a:pt x="0" y="3049753"/>
                </a:moveTo>
                <a:lnTo>
                  <a:pt x="3068934" y="3049753"/>
                </a:lnTo>
                <a:lnTo>
                  <a:pt x="3068934" y="0"/>
                </a:lnTo>
                <a:lnTo>
                  <a:pt x="0" y="0"/>
                </a:lnTo>
                <a:lnTo>
                  <a:pt x="0" y="3049753"/>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11582868" cy="1223447"/>
            <a:chOff x="0" y="0"/>
            <a:chExt cx="3050632" cy="322225"/>
          </a:xfrm>
        </p:grpSpPr>
        <p:sp>
          <p:nvSpPr>
            <p:cNvPr name="Freeform 16" id="16"/>
            <p:cNvSpPr/>
            <p:nvPr/>
          </p:nvSpPr>
          <p:spPr>
            <a:xfrm flipH="false" flipV="false" rot="0">
              <a:off x="0" y="0"/>
              <a:ext cx="3050632" cy="322225"/>
            </a:xfrm>
            <a:custGeom>
              <a:avLst/>
              <a:gdLst/>
              <a:ahLst/>
              <a:cxnLst/>
              <a:rect r="r" b="b" t="t" l="l"/>
              <a:pathLst>
                <a:path h="322225" w="3050632">
                  <a:moveTo>
                    <a:pt x="2847432" y="0"/>
                  </a:moveTo>
                  <a:cubicBezTo>
                    <a:pt x="2959656" y="0"/>
                    <a:pt x="3050632" y="72132"/>
                    <a:pt x="3050632" y="161112"/>
                  </a:cubicBezTo>
                  <a:cubicBezTo>
                    <a:pt x="3050632" y="250092"/>
                    <a:pt x="2959656" y="322225"/>
                    <a:pt x="2847432"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3050632" cy="350800"/>
            </a:xfrm>
            <a:prstGeom prst="rect">
              <a:avLst/>
            </a:prstGeom>
          </p:spPr>
          <p:txBody>
            <a:bodyPr anchor="ctr" rtlCol="false" tIns="50800" lIns="50800" bIns="50800" rIns="50800"/>
            <a:lstStyle/>
            <a:p>
              <a:pPr algn="ctr">
                <a:lnSpc>
                  <a:spcPts val="1960"/>
                </a:lnSpc>
              </a:pPr>
            </a:p>
          </p:txBody>
        </p:sp>
      </p:grpSp>
      <p:sp>
        <p:nvSpPr>
          <p:cNvPr name="Freeform 18" id="18"/>
          <p:cNvSpPr/>
          <p:nvPr/>
        </p:nvSpPr>
        <p:spPr>
          <a:xfrm flipH="false" flipV="false" rot="0">
            <a:off x="11456458" y="3704745"/>
            <a:ext cx="2843780" cy="2970005"/>
          </a:xfrm>
          <a:custGeom>
            <a:avLst/>
            <a:gdLst/>
            <a:ahLst/>
            <a:cxnLst/>
            <a:rect r="r" b="b" t="t" l="l"/>
            <a:pathLst>
              <a:path h="2970005" w="2843780">
                <a:moveTo>
                  <a:pt x="0" y="0"/>
                </a:moveTo>
                <a:lnTo>
                  <a:pt x="2843780" y="0"/>
                </a:lnTo>
                <a:lnTo>
                  <a:pt x="2843780" y="2970006"/>
                </a:lnTo>
                <a:lnTo>
                  <a:pt x="0" y="297000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9" id="19"/>
          <p:cNvSpPr txBox="true"/>
          <p:nvPr/>
        </p:nvSpPr>
        <p:spPr>
          <a:xfrm rot="0">
            <a:off x="938966" y="791507"/>
            <a:ext cx="10740935"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Scheduling an Appointment</a:t>
            </a:r>
          </a:p>
        </p:txBody>
      </p:sp>
      <p:sp>
        <p:nvSpPr>
          <p:cNvPr name="Freeform 20" id="20"/>
          <p:cNvSpPr/>
          <p:nvPr/>
        </p:nvSpPr>
        <p:spPr>
          <a:xfrm flipH="false" flipV="false" rot="0">
            <a:off x="4208522" y="3704745"/>
            <a:ext cx="2970005" cy="2970005"/>
          </a:xfrm>
          <a:custGeom>
            <a:avLst/>
            <a:gdLst/>
            <a:ahLst/>
            <a:cxnLst/>
            <a:rect r="r" b="b" t="t" l="l"/>
            <a:pathLst>
              <a:path h="2970005" w="2970005">
                <a:moveTo>
                  <a:pt x="0" y="0"/>
                </a:moveTo>
                <a:lnTo>
                  <a:pt x="2970006" y="0"/>
                </a:lnTo>
                <a:lnTo>
                  <a:pt x="2970006" y="2970006"/>
                </a:lnTo>
                <a:lnTo>
                  <a:pt x="0" y="2970006"/>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21" id="21"/>
          <p:cNvSpPr txBox="true"/>
          <p:nvPr/>
        </p:nvSpPr>
        <p:spPr>
          <a:xfrm rot="0">
            <a:off x="2683608" y="7025484"/>
            <a:ext cx="6019835"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Call on the phone</a:t>
            </a:r>
          </a:p>
        </p:txBody>
      </p:sp>
      <p:sp>
        <p:nvSpPr>
          <p:cNvPr name="TextBox 22" id="22"/>
          <p:cNvSpPr txBox="true"/>
          <p:nvPr/>
        </p:nvSpPr>
        <p:spPr>
          <a:xfrm rot="0">
            <a:off x="9868431" y="7025484"/>
            <a:ext cx="6019835"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Book online</a:t>
            </a:r>
          </a:p>
        </p:txBody>
      </p:sp>
      <p:grpSp>
        <p:nvGrpSpPr>
          <p:cNvPr name="Group 23" id="23"/>
          <p:cNvGrpSpPr/>
          <p:nvPr/>
        </p:nvGrpSpPr>
        <p:grpSpPr>
          <a:xfrm rot="0">
            <a:off x="0" y="9776625"/>
            <a:ext cx="18288000" cy="510375"/>
            <a:chOff x="0" y="0"/>
            <a:chExt cx="6554006" cy="182907"/>
          </a:xfrm>
        </p:grpSpPr>
        <p:sp>
          <p:nvSpPr>
            <p:cNvPr name="Freeform 24" id="24"/>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5" id="25"/>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6" id="26"/>
          <p:cNvGrpSpPr/>
          <p:nvPr/>
        </p:nvGrpSpPr>
        <p:grpSpPr>
          <a:xfrm rot="-5400000">
            <a:off x="12910419" y="4867206"/>
            <a:ext cx="10244787" cy="510375"/>
            <a:chOff x="0" y="0"/>
            <a:chExt cx="3671501" cy="182907"/>
          </a:xfrm>
        </p:grpSpPr>
        <p:sp>
          <p:nvSpPr>
            <p:cNvPr name="Freeform 27" id="27"/>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8" id="28"/>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15803917" cy="1223447"/>
            <a:chOff x="0" y="0"/>
            <a:chExt cx="4162349" cy="322225"/>
          </a:xfrm>
        </p:grpSpPr>
        <p:sp>
          <p:nvSpPr>
            <p:cNvPr name="Freeform 16" id="16"/>
            <p:cNvSpPr/>
            <p:nvPr/>
          </p:nvSpPr>
          <p:spPr>
            <a:xfrm flipH="false" flipV="false" rot="0">
              <a:off x="0" y="0"/>
              <a:ext cx="4162349" cy="322225"/>
            </a:xfrm>
            <a:custGeom>
              <a:avLst/>
              <a:gdLst/>
              <a:ahLst/>
              <a:cxnLst/>
              <a:rect r="r" b="b" t="t" l="l"/>
              <a:pathLst>
                <a:path h="322225" w="4162349">
                  <a:moveTo>
                    <a:pt x="3959149" y="0"/>
                  </a:moveTo>
                  <a:cubicBezTo>
                    <a:pt x="4071373" y="0"/>
                    <a:pt x="4162349" y="72132"/>
                    <a:pt x="4162349" y="161112"/>
                  </a:cubicBezTo>
                  <a:cubicBezTo>
                    <a:pt x="4162349" y="250092"/>
                    <a:pt x="4071373" y="322225"/>
                    <a:pt x="3959149"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4162349"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14838860"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Things to Remember when Scheduling</a:t>
            </a:r>
          </a:p>
        </p:txBody>
      </p:sp>
      <p:sp>
        <p:nvSpPr>
          <p:cNvPr name="Freeform 19" id="19"/>
          <p:cNvSpPr/>
          <p:nvPr/>
        </p:nvSpPr>
        <p:spPr>
          <a:xfrm flipH="false" flipV="false" rot="0">
            <a:off x="4095118" y="2968654"/>
            <a:ext cx="3134348" cy="2374269"/>
          </a:xfrm>
          <a:custGeom>
            <a:avLst/>
            <a:gdLst/>
            <a:ahLst/>
            <a:cxnLst/>
            <a:rect r="r" b="b" t="t" l="l"/>
            <a:pathLst>
              <a:path h="2374269" w="3134348">
                <a:moveTo>
                  <a:pt x="0" y="0"/>
                </a:moveTo>
                <a:lnTo>
                  <a:pt x="3134348" y="0"/>
                </a:lnTo>
                <a:lnTo>
                  <a:pt x="3134348" y="2374268"/>
                </a:lnTo>
                <a:lnTo>
                  <a:pt x="0" y="237426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0" id="20"/>
          <p:cNvSpPr/>
          <p:nvPr/>
        </p:nvSpPr>
        <p:spPr>
          <a:xfrm flipH="false" flipV="false" rot="0">
            <a:off x="4516112" y="6368565"/>
            <a:ext cx="2314102" cy="2201290"/>
          </a:xfrm>
          <a:custGeom>
            <a:avLst/>
            <a:gdLst/>
            <a:ahLst/>
            <a:cxnLst/>
            <a:rect r="r" b="b" t="t" l="l"/>
            <a:pathLst>
              <a:path h="2201290" w="2314102">
                <a:moveTo>
                  <a:pt x="0" y="0"/>
                </a:moveTo>
                <a:lnTo>
                  <a:pt x="2314102" y="0"/>
                </a:lnTo>
                <a:lnTo>
                  <a:pt x="2314102" y="2201290"/>
                </a:lnTo>
                <a:lnTo>
                  <a:pt x="0" y="220129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21" id="21"/>
          <p:cNvSpPr txBox="true"/>
          <p:nvPr/>
        </p:nvSpPr>
        <p:spPr>
          <a:xfrm rot="0">
            <a:off x="7708758" y="3725893"/>
            <a:ext cx="6019835" cy="76453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Support Person</a:t>
            </a:r>
          </a:p>
        </p:txBody>
      </p:sp>
      <p:sp>
        <p:nvSpPr>
          <p:cNvPr name="TextBox 22" id="22"/>
          <p:cNvSpPr txBox="true"/>
          <p:nvPr/>
        </p:nvSpPr>
        <p:spPr>
          <a:xfrm rot="0">
            <a:off x="7708758" y="6943186"/>
            <a:ext cx="6019835" cy="76453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Accommodations</a:t>
            </a:r>
          </a:p>
        </p:txBody>
      </p:sp>
      <p:grpSp>
        <p:nvGrpSpPr>
          <p:cNvPr name="Group 23" id="23"/>
          <p:cNvGrpSpPr/>
          <p:nvPr/>
        </p:nvGrpSpPr>
        <p:grpSpPr>
          <a:xfrm rot="0">
            <a:off x="0" y="9776625"/>
            <a:ext cx="18288000" cy="510375"/>
            <a:chOff x="0" y="0"/>
            <a:chExt cx="6554006" cy="182907"/>
          </a:xfrm>
        </p:grpSpPr>
        <p:sp>
          <p:nvSpPr>
            <p:cNvPr name="Freeform 24" id="24"/>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5" id="25"/>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6" id="26"/>
          <p:cNvGrpSpPr/>
          <p:nvPr/>
        </p:nvGrpSpPr>
        <p:grpSpPr>
          <a:xfrm rot="-5400000">
            <a:off x="12910419" y="4867206"/>
            <a:ext cx="10244787" cy="510375"/>
            <a:chOff x="0" y="0"/>
            <a:chExt cx="3671501" cy="182907"/>
          </a:xfrm>
        </p:grpSpPr>
        <p:sp>
          <p:nvSpPr>
            <p:cNvPr name="Freeform 27" id="27"/>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8" id="28"/>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5" id="15"/>
          <p:cNvSpPr/>
          <p:nvPr/>
        </p:nvSpPr>
        <p:spPr>
          <a:xfrm flipH="false" flipV="false" rot="0">
            <a:off x="4425712" y="6282076"/>
            <a:ext cx="2535627" cy="2374269"/>
          </a:xfrm>
          <a:custGeom>
            <a:avLst/>
            <a:gdLst/>
            <a:ahLst/>
            <a:cxnLst/>
            <a:rect r="r" b="b" t="t" l="l"/>
            <a:pathLst>
              <a:path h="2374269" w="2535627">
                <a:moveTo>
                  <a:pt x="0" y="0"/>
                </a:moveTo>
                <a:lnTo>
                  <a:pt x="2535626" y="0"/>
                </a:lnTo>
                <a:lnTo>
                  <a:pt x="2535626" y="2374268"/>
                </a:lnTo>
                <a:lnTo>
                  <a:pt x="0" y="237426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16" id="16"/>
          <p:cNvSpPr/>
          <p:nvPr/>
        </p:nvSpPr>
        <p:spPr>
          <a:xfrm flipH="false" flipV="false" rot="0">
            <a:off x="5008154" y="3003703"/>
            <a:ext cx="1370743" cy="2057400"/>
          </a:xfrm>
          <a:custGeom>
            <a:avLst/>
            <a:gdLst/>
            <a:ahLst/>
            <a:cxnLst/>
            <a:rect r="r" b="b" t="t" l="l"/>
            <a:pathLst>
              <a:path h="2057400" w="1370743">
                <a:moveTo>
                  <a:pt x="0" y="0"/>
                </a:moveTo>
                <a:lnTo>
                  <a:pt x="1370742" y="0"/>
                </a:lnTo>
                <a:lnTo>
                  <a:pt x="1370742" y="2057400"/>
                </a:lnTo>
                <a:lnTo>
                  <a:pt x="0" y="20574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17" id="17"/>
          <p:cNvSpPr txBox="true"/>
          <p:nvPr/>
        </p:nvSpPr>
        <p:spPr>
          <a:xfrm rot="0">
            <a:off x="7708758" y="7039315"/>
            <a:ext cx="4991135" cy="76453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When + Where</a:t>
            </a:r>
          </a:p>
        </p:txBody>
      </p:sp>
      <p:sp>
        <p:nvSpPr>
          <p:cNvPr name="TextBox 18" id="18"/>
          <p:cNvSpPr txBox="true"/>
          <p:nvPr/>
        </p:nvSpPr>
        <p:spPr>
          <a:xfrm rot="0">
            <a:off x="7708758" y="3602508"/>
            <a:ext cx="6019835" cy="76453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Other Questions to Ask</a:t>
            </a:r>
          </a:p>
        </p:txBody>
      </p:sp>
      <p:grpSp>
        <p:nvGrpSpPr>
          <p:cNvPr name="Group 19" id="19"/>
          <p:cNvGrpSpPr/>
          <p:nvPr/>
        </p:nvGrpSpPr>
        <p:grpSpPr>
          <a:xfrm rot="0">
            <a:off x="484174" y="808116"/>
            <a:ext cx="15803917" cy="1223447"/>
            <a:chOff x="0" y="0"/>
            <a:chExt cx="4162349" cy="322225"/>
          </a:xfrm>
        </p:grpSpPr>
        <p:sp>
          <p:nvSpPr>
            <p:cNvPr name="Freeform 20" id="20"/>
            <p:cNvSpPr/>
            <p:nvPr/>
          </p:nvSpPr>
          <p:spPr>
            <a:xfrm flipH="false" flipV="false" rot="0">
              <a:off x="0" y="0"/>
              <a:ext cx="4162349" cy="322225"/>
            </a:xfrm>
            <a:custGeom>
              <a:avLst/>
              <a:gdLst/>
              <a:ahLst/>
              <a:cxnLst/>
              <a:rect r="r" b="b" t="t" l="l"/>
              <a:pathLst>
                <a:path h="322225" w="4162349">
                  <a:moveTo>
                    <a:pt x="3959149" y="0"/>
                  </a:moveTo>
                  <a:cubicBezTo>
                    <a:pt x="4071373" y="0"/>
                    <a:pt x="4162349" y="72132"/>
                    <a:pt x="4162349" y="161112"/>
                  </a:cubicBezTo>
                  <a:cubicBezTo>
                    <a:pt x="4162349" y="250092"/>
                    <a:pt x="4071373" y="322225"/>
                    <a:pt x="3959149"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21" id="21"/>
            <p:cNvSpPr txBox="true"/>
            <p:nvPr/>
          </p:nvSpPr>
          <p:spPr>
            <a:xfrm>
              <a:off x="0" y="-28575"/>
              <a:ext cx="4162349" cy="350800"/>
            </a:xfrm>
            <a:prstGeom prst="rect">
              <a:avLst/>
            </a:prstGeom>
          </p:spPr>
          <p:txBody>
            <a:bodyPr anchor="ctr" rtlCol="false" tIns="50800" lIns="50800" bIns="50800" rIns="50800"/>
            <a:lstStyle/>
            <a:p>
              <a:pPr algn="ctr">
                <a:lnSpc>
                  <a:spcPts val="1960"/>
                </a:lnSpc>
              </a:pPr>
            </a:p>
          </p:txBody>
        </p:sp>
      </p:grpSp>
      <p:sp>
        <p:nvSpPr>
          <p:cNvPr name="TextBox 22" id="22"/>
          <p:cNvSpPr txBox="true"/>
          <p:nvPr/>
        </p:nvSpPr>
        <p:spPr>
          <a:xfrm rot="0">
            <a:off x="938966" y="791507"/>
            <a:ext cx="14838860"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Things to Remember when Scheduling</a:t>
            </a:r>
          </a:p>
        </p:txBody>
      </p:sp>
      <p:grpSp>
        <p:nvGrpSpPr>
          <p:cNvPr name="Group 23" id="23"/>
          <p:cNvGrpSpPr/>
          <p:nvPr/>
        </p:nvGrpSpPr>
        <p:grpSpPr>
          <a:xfrm rot="0">
            <a:off x="0" y="9776625"/>
            <a:ext cx="18288000" cy="510375"/>
            <a:chOff x="0" y="0"/>
            <a:chExt cx="6554006" cy="182907"/>
          </a:xfrm>
        </p:grpSpPr>
        <p:sp>
          <p:nvSpPr>
            <p:cNvPr name="Freeform 24" id="24"/>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5" id="25"/>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6" id="26"/>
          <p:cNvGrpSpPr/>
          <p:nvPr/>
        </p:nvGrpSpPr>
        <p:grpSpPr>
          <a:xfrm rot="-5400000">
            <a:off x="12910419" y="4867206"/>
            <a:ext cx="10244787" cy="510375"/>
            <a:chOff x="0" y="0"/>
            <a:chExt cx="3671501" cy="182907"/>
          </a:xfrm>
        </p:grpSpPr>
        <p:sp>
          <p:nvSpPr>
            <p:cNvPr name="Freeform 27" id="27"/>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8" id="28"/>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5" id="15"/>
          <p:cNvSpPr/>
          <p:nvPr/>
        </p:nvSpPr>
        <p:spPr>
          <a:xfrm flipH="false" flipV="false" rot="0">
            <a:off x="5273739" y="3783050"/>
            <a:ext cx="2811372" cy="3713685"/>
          </a:xfrm>
          <a:custGeom>
            <a:avLst/>
            <a:gdLst/>
            <a:ahLst/>
            <a:cxnLst/>
            <a:rect r="r" b="b" t="t" l="l"/>
            <a:pathLst>
              <a:path h="3713685" w="2811372">
                <a:moveTo>
                  <a:pt x="0" y="0"/>
                </a:moveTo>
                <a:lnTo>
                  <a:pt x="2811373" y="0"/>
                </a:lnTo>
                <a:lnTo>
                  <a:pt x="2811373" y="3713685"/>
                </a:lnTo>
                <a:lnTo>
                  <a:pt x="0" y="3713685"/>
                </a:lnTo>
                <a:lnTo>
                  <a:pt x="0" y="0"/>
                </a:lnTo>
                <a:close/>
              </a:path>
            </a:pathLst>
          </a:custGeom>
          <a:blipFill>
            <a:blip r:embed="rId5"/>
            <a:stretch>
              <a:fillRect l="0" t="0" r="0" b="0"/>
            </a:stretch>
          </a:blipFill>
          <a:ln w="19050" cap="sq">
            <a:solidFill>
              <a:srgbClr val="000000"/>
            </a:solidFill>
            <a:prstDash val="solid"/>
            <a:miter/>
          </a:ln>
        </p:spPr>
      </p:sp>
      <p:sp>
        <p:nvSpPr>
          <p:cNvPr name="TextBox 16" id="16"/>
          <p:cNvSpPr txBox="true"/>
          <p:nvPr/>
        </p:nvSpPr>
        <p:spPr>
          <a:xfrm rot="0">
            <a:off x="8496624" y="5209998"/>
            <a:ext cx="4991135" cy="76453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Health Passport</a:t>
            </a:r>
          </a:p>
        </p:txBody>
      </p:sp>
      <p:grpSp>
        <p:nvGrpSpPr>
          <p:cNvPr name="Group 17" id="17"/>
          <p:cNvGrpSpPr/>
          <p:nvPr/>
        </p:nvGrpSpPr>
        <p:grpSpPr>
          <a:xfrm rot="0">
            <a:off x="484174" y="808116"/>
            <a:ext cx="15803917" cy="1223447"/>
            <a:chOff x="0" y="0"/>
            <a:chExt cx="4162349" cy="322225"/>
          </a:xfrm>
        </p:grpSpPr>
        <p:sp>
          <p:nvSpPr>
            <p:cNvPr name="Freeform 18" id="18"/>
            <p:cNvSpPr/>
            <p:nvPr/>
          </p:nvSpPr>
          <p:spPr>
            <a:xfrm flipH="false" flipV="false" rot="0">
              <a:off x="0" y="0"/>
              <a:ext cx="4162349" cy="322225"/>
            </a:xfrm>
            <a:custGeom>
              <a:avLst/>
              <a:gdLst/>
              <a:ahLst/>
              <a:cxnLst/>
              <a:rect r="r" b="b" t="t" l="l"/>
              <a:pathLst>
                <a:path h="322225" w="4162349">
                  <a:moveTo>
                    <a:pt x="3959149" y="0"/>
                  </a:moveTo>
                  <a:cubicBezTo>
                    <a:pt x="4071373" y="0"/>
                    <a:pt x="4162349" y="72132"/>
                    <a:pt x="4162349" y="161112"/>
                  </a:cubicBezTo>
                  <a:cubicBezTo>
                    <a:pt x="4162349" y="250092"/>
                    <a:pt x="4071373" y="322225"/>
                    <a:pt x="3959149"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9" id="19"/>
            <p:cNvSpPr txBox="true"/>
            <p:nvPr/>
          </p:nvSpPr>
          <p:spPr>
            <a:xfrm>
              <a:off x="0" y="-28575"/>
              <a:ext cx="4162349" cy="350800"/>
            </a:xfrm>
            <a:prstGeom prst="rect">
              <a:avLst/>
            </a:prstGeom>
          </p:spPr>
          <p:txBody>
            <a:bodyPr anchor="ctr" rtlCol="false" tIns="50800" lIns="50800" bIns="50800" rIns="50800"/>
            <a:lstStyle/>
            <a:p>
              <a:pPr algn="ctr">
                <a:lnSpc>
                  <a:spcPts val="1960"/>
                </a:lnSpc>
              </a:pPr>
            </a:p>
          </p:txBody>
        </p:sp>
      </p:grpSp>
      <p:sp>
        <p:nvSpPr>
          <p:cNvPr name="TextBox 20" id="20"/>
          <p:cNvSpPr txBox="true"/>
          <p:nvPr/>
        </p:nvSpPr>
        <p:spPr>
          <a:xfrm rot="0">
            <a:off x="938966" y="791507"/>
            <a:ext cx="14838860"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Things to Remember when Scheduling</a:t>
            </a:r>
          </a:p>
        </p:txBody>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13094922" cy="1223447"/>
            <a:chOff x="0" y="0"/>
            <a:chExt cx="3448868" cy="322225"/>
          </a:xfrm>
        </p:grpSpPr>
        <p:sp>
          <p:nvSpPr>
            <p:cNvPr name="Freeform 16" id="16"/>
            <p:cNvSpPr/>
            <p:nvPr/>
          </p:nvSpPr>
          <p:spPr>
            <a:xfrm flipH="false" flipV="false" rot="0">
              <a:off x="0" y="0"/>
              <a:ext cx="3448869" cy="322225"/>
            </a:xfrm>
            <a:custGeom>
              <a:avLst/>
              <a:gdLst/>
              <a:ahLst/>
              <a:cxnLst/>
              <a:rect r="r" b="b" t="t" l="l"/>
              <a:pathLst>
                <a:path h="322225" w="3448869">
                  <a:moveTo>
                    <a:pt x="3245668" y="0"/>
                  </a:moveTo>
                  <a:cubicBezTo>
                    <a:pt x="3357893" y="0"/>
                    <a:pt x="3448869" y="72132"/>
                    <a:pt x="3448869" y="161112"/>
                  </a:cubicBezTo>
                  <a:cubicBezTo>
                    <a:pt x="3448869" y="250092"/>
                    <a:pt x="3357893" y="322225"/>
                    <a:pt x="3245668"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3448868"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12446947"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Preparing for the Appointment</a:t>
            </a:r>
          </a:p>
        </p:txBody>
      </p:sp>
      <p:sp>
        <p:nvSpPr>
          <p:cNvPr name="Freeform 19" id="19"/>
          <p:cNvSpPr/>
          <p:nvPr/>
        </p:nvSpPr>
        <p:spPr>
          <a:xfrm flipH="false" flipV="false" rot="0">
            <a:off x="2805801" y="3834040"/>
            <a:ext cx="2887724" cy="4140106"/>
          </a:xfrm>
          <a:custGeom>
            <a:avLst/>
            <a:gdLst/>
            <a:ahLst/>
            <a:cxnLst/>
            <a:rect r="r" b="b" t="t" l="l"/>
            <a:pathLst>
              <a:path h="4140106" w="2887724">
                <a:moveTo>
                  <a:pt x="0" y="0"/>
                </a:moveTo>
                <a:lnTo>
                  <a:pt x="2887724" y="0"/>
                </a:lnTo>
                <a:lnTo>
                  <a:pt x="2887724" y="4140107"/>
                </a:lnTo>
                <a:lnTo>
                  <a:pt x="0" y="414010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0" id="20"/>
          <p:cNvSpPr txBox="true"/>
          <p:nvPr/>
        </p:nvSpPr>
        <p:spPr>
          <a:xfrm rot="0">
            <a:off x="6868787" y="2592132"/>
            <a:ext cx="10594566" cy="6528672"/>
          </a:xfrm>
          <a:prstGeom prst="rect">
            <a:avLst/>
          </a:prstGeom>
        </p:spPr>
        <p:txBody>
          <a:bodyPr anchor="t" rtlCol="false" tIns="0" lIns="0" bIns="0" rIns="0">
            <a:spAutoFit/>
          </a:bodyPr>
          <a:lstStyle/>
          <a:p>
            <a:pPr algn="l">
              <a:lnSpc>
                <a:spcPts val="5460"/>
              </a:lnSpc>
            </a:pPr>
            <a:r>
              <a:rPr lang="en-US" sz="3900" b="true">
                <a:solidFill>
                  <a:srgbClr val="000000"/>
                </a:solidFill>
                <a:latin typeface="Ubuntu Bold"/>
                <a:ea typeface="Ubuntu Bold"/>
                <a:cs typeface="Ubuntu Bold"/>
                <a:sym typeface="Ubuntu Bold"/>
              </a:rPr>
              <a:t>Checklist:</a:t>
            </a:r>
          </a:p>
          <a:p>
            <a:pPr algn="l">
              <a:lnSpc>
                <a:spcPts val="280"/>
              </a:lnSpc>
            </a:pPr>
          </a:p>
          <a:p>
            <a:pPr algn="l" marL="777247" indent="-388623" lvl="1">
              <a:lnSpc>
                <a:spcPts val="7200"/>
              </a:lnSpc>
              <a:buFont typeface="Arial"/>
              <a:buChar char="•"/>
            </a:pPr>
            <a:r>
              <a:rPr lang="en-US" sz="3600">
                <a:solidFill>
                  <a:srgbClr val="000000"/>
                </a:solidFill>
                <a:latin typeface="Ubuntu"/>
                <a:ea typeface="Ubuntu"/>
                <a:cs typeface="Ubuntu"/>
                <a:sym typeface="Ubuntu"/>
              </a:rPr>
              <a:t>L</a:t>
            </a:r>
            <a:r>
              <a:rPr lang="en-US" sz="3600">
                <a:solidFill>
                  <a:srgbClr val="000000"/>
                </a:solidFill>
                <a:latin typeface="Ubuntu"/>
                <a:ea typeface="Ubuntu"/>
                <a:cs typeface="Ubuntu"/>
                <a:sym typeface="Ubuntu"/>
              </a:rPr>
              <a:t>ist of concerns</a:t>
            </a:r>
          </a:p>
          <a:p>
            <a:pPr algn="l" marL="777247" indent="-388623" lvl="1">
              <a:lnSpc>
                <a:spcPts val="7200"/>
              </a:lnSpc>
              <a:buFont typeface="Arial"/>
              <a:buChar char="•"/>
            </a:pPr>
            <a:r>
              <a:rPr lang="en-US" sz="3600">
                <a:solidFill>
                  <a:srgbClr val="000000"/>
                </a:solidFill>
                <a:latin typeface="Ubuntu"/>
                <a:ea typeface="Ubuntu"/>
                <a:cs typeface="Ubuntu"/>
                <a:sym typeface="Ubuntu"/>
              </a:rPr>
              <a:t>Plan for transportation</a:t>
            </a:r>
          </a:p>
          <a:p>
            <a:pPr algn="l" marL="777247" indent="-388623" lvl="1">
              <a:lnSpc>
                <a:spcPts val="7200"/>
              </a:lnSpc>
              <a:buFont typeface="Arial"/>
              <a:buChar char="•"/>
            </a:pPr>
            <a:r>
              <a:rPr lang="en-US" sz="3600">
                <a:solidFill>
                  <a:srgbClr val="000000"/>
                </a:solidFill>
                <a:latin typeface="Ubuntu"/>
                <a:ea typeface="Ubuntu"/>
                <a:cs typeface="Ubuntu"/>
                <a:sym typeface="Ubuntu"/>
              </a:rPr>
              <a:t>Health Passport</a:t>
            </a:r>
          </a:p>
          <a:p>
            <a:pPr algn="l" marL="777247" indent="-388623" lvl="1">
              <a:lnSpc>
                <a:spcPts val="7200"/>
              </a:lnSpc>
              <a:buFont typeface="Arial"/>
              <a:buChar char="•"/>
            </a:pPr>
            <a:r>
              <a:rPr lang="en-US" sz="3600">
                <a:solidFill>
                  <a:srgbClr val="000000"/>
                </a:solidFill>
                <a:latin typeface="Ubuntu"/>
                <a:ea typeface="Ubuntu"/>
                <a:cs typeface="Ubuntu"/>
                <a:sym typeface="Ubuntu"/>
              </a:rPr>
              <a:t>Referral (if needed)</a:t>
            </a:r>
          </a:p>
          <a:p>
            <a:pPr algn="l" marL="777247" indent="-388623" lvl="1">
              <a:lnSpc>
                <a:spcPts val="5760"/>
              </a:lnSpc>
              <a:buFont typeface="Arial"/>
              <a:buChar char="•"/>
            </a:pPr>
            <a:r>
              <a:rPr lang="en-US" sz="3600">
                <a:solidFill>
                  <a:srgbClr val="000000"/>
                </a:solidFill>
                <a:latin typeface="Ubuntu"/>
                <a:ea typeface="Ubuntu"/>
                <a:cs typeface="Ubuntu"/>
                <a:sym typeface="Ubuntu"/>
              </a:rPr>
              <a:t>24 hours before the appointment</a:t>
            </a:r>
          </a:p>
          <a:p>
            <a:pPr algn="l" marL="777247" indent="-388623" lvl="1">
              <a:lnSpc>
                <a:spcPts val="5760"/>
              </a:lnSpc>
              <a:buFont typeface="Arial"/>
              <a:buChar char="•"/>
            </a:pPr>
            <a:r>
              <a:rPr lang="en-US" sz="3600">
                <a:solidFill>
                  <a:srgbClr val="000000"/>
                </a:solidFill>
                <a:latin typeface="Ubuntu"/>
                <a:ea typeface="Ubuntu"/>
                <a:cs typeface="Ubuntu"/>
                <a:sym typeface="Ubuntu"/>
              </a:rPr>
              <a:t>Medical Power of Attorney (MPOA) and/or guardianship papers</a:t>
            </a:r>
          </a:p>
        </p:txBody>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905" y="930240"/>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3" id="3"/>
          <p:cNvSpPr/>
          <p:nvPr/>
        </p:nvSpPr>
        <p:spPr>
          <a:xfrm flipH="false" flipV="false" rot="0">
            <a:off x="3338699"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4" id="4"/>
          <p:cNvSpPr/>
          <p:nvPr/>
        </p:nvSpPr>
        <p:spPr>
          <a:xfrm flipH="false" flipV="false" rot="0">
            <a:off x="5693525"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5" id="5"/>
          <p:cNvSpPr/>
          <p:nvPr/>
        </p:nvSpPr>
        <p:spPr>
          <a:xfrm flipH="false" flipV="false" rot="0">
            <a:off x="8046200" y="0"/>
            <a:ext cx="2354826" cy="930240"/>
          </a:xfrm>
          <a:custGeom>
            <a:avLst/>
            <a:gdLst/>
            <a:ahLst/>
            <a:cxnLst/>
            <a:rect r="r" b="b" t="t" l="l"/>
            <a:pathLst>
              <a:path h="930240" w="2354826">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0" t="-153141" r="0" b="0"/>
            </a:stretch>
          </a:blipFill>
        </p:spPr>
      </p:sp>
      <p:sp>
        <p:nvSpPr>
          <p:cNvPr name="Freeform 6" id="6"/>
          <p:cNvSpPr/>
          <p:nvPr/>
        </p:nvSpPr>
        <p:spPr>
          <a:xfrm flipH="false" flipV="false" rot="0">
            <a:off x="10401026"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7" id="7"/>
          <p:cNvSpPr/>
          <p:nvPr/>
        </p:nvSpPr>
        <p:spPr>
          <a:xfrm flipH="false" flipV="false" rot="0">
            <a:off x="12755852"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8" id="8"/>
          <p:cNvSpPr/>
          <p:nvPr/>
        </p:nvSpPr>
        <p:spPr>
          <a:xfrm flipH="false" flipV="false" rot="0">
            <a:off x="15110678" y="-3810"/>
            <a:ext cx="2354826" cy="934050"/>
          </a:xfrm>
          <a:custGeom>
            <a:avLst/>
            <a:gdLst/>
            <a:ahLst/>
            <a:cxnLst/>
            <a:rect r="r" b="b" t="t" l="l"/>
            <a:pathLst>
              <a:path h="934050" w="2354826">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l="0" t="-152109" r="0" b="0"/>
            </a:stretch>
          </a:blipFill>
          <a:ln cap="sq">
            <a:noFill/>
            <a:prstDash val="solid"/>
            <a:miter/>
          </a:ln>
        </p:spPr>
      </p:sp>
      <p:sp>
        <p:nvSpPr>
          <p:cNvPr name="Freeform 9" id="9"/>
          <p:cNvSpPr/>
          <p:nvPr/>
        </p:nvSpPr>
        <p:spPr>
          <a:xfrm flipH="false" flipV="false" rot="0">
            <a:off x="-1905" y="0"/>
            <a:ext cx="985778" cy="930240"/>
          </a:xfrm>
          <a:custGeom>
            <a:avLst/>
            <a:gdLst/>
            <a:ahLst/>
            <a:cxnLst/>
            <a:rect r="r" b="b" t="t" l="l"/>
            <a:pathLst>
              <a:path h="930240" w="985778">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r="0" b="0"/>
            </a:stretch>
          </a:blipFill>
        </p:spPr>
      </p:sp>
      <p:sp>
        <p:nvSpPr>
          <p:cNvPr name="Freeform 10" id="10"/>
          <p:cNvSpPr/>
          <p:nvPr/>
        </p:nvSpPr>
        <p:spPr>
          <a:xfrm flipH="false" flipV="false" rot="0">
            <a:off x="983873" y="-1905"/>
            <a:ext cx="2354826" cy="932145"/>
          </a:xfrm>
          <a:custGeom>
            <a:avLst/>
            <a:gdLst/>
            <a:ahLst/>
            <a:cxnLst/>
            <a:rect r="r" b="b" t="t" l="l"/>
            <a:pathLst>
              <a:path h="932145" w="2354826">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l="0" t="-152624" r="0" b="0"/>
            </a:stretch>
          </a:blipFill>
        </p:spPr>
      </p:sp>
      <p:sp>
        <p:nvSpPr>
          <p:cNvPr name="Freeform 11" id="11"/>
          <p:cNvSpPr/>
          <p:nvPr/>
        </p:nvSpPr>
        <p:spPr>
          <a:xfrm flipH="false" flipV="false" rot="0">
            <a:off x="-1905" y="7994719"/>
            <a:ext cx="985778" cy="2025581"/>
          </a:xfrm>
          <a:custGeom>
            <a:avLst/>
            <a:gdLst/>
            <a:ahLst/>
            <a:cxnLst/>
            <a:rect r="r" b="b" t="t" l="l"/>
            <a:pathLst>
              <a:path h="2025581" w="985778">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t="0" r="0" b="-16254"/>
            </a:stretch>
          </a:blipFill>
        </p:spPr>
      </p:sp>
      <p:sp>
        <p:nvSpPr>
          <p:cNvPr name="Freeform 12" id="12"/>
          <p:cNvSpPr/>
          <p:nvPr/>
        </p:nvSpPr>
        <p:spPr>
          <a:xfrm flipH="false" flipV="false" rot="0">
            <a:off x="17463353" y="1905"/>
            <a:ext cx="824647" cy="928335"/>
          </a:xfrm>
          <a:custGeom>
            <a:avLst/>
            <a:gdLst/>
            <a:ahLst/>
            <a:cxnLst/>
            <a:rect r="r" b="b" t="t" l="l"/>
            <a:pathLst>
              <a:path h="928335" w="824647">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l="0" t="-153661" r="-185555" b="0"/>
            </a:stretch>
          </a:blipFill>
        </p:spPr>
      </p:sp>
      <p:sp>
        <p:nvSpPr>
          <p:cNvPr name="Freeform 13" id="13"/>
          <p:cNvSpPr/>
          <p:nvPr/>
        </p:nvSpPr>
        <p:spPr>
          <a:xfrm flipH="false" flipV="false" rot="0">
            <a:off x="-1905" y="5639892"/>
            <a:ext cx="985778" cy="2354826"/>
          </a:xfrm>
          <a:custGeom>
            <a:avLst/>
            <a:gdLst/>
            <a:ahLst/>
            <a:cxnLst/>
            <a:rect r="r" b="b" t="t" l="l"/>
            <a:pathLst>
              <a:path h="2354826" w="985778">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sp>
        <p:nvSpPr>
          <p:cNvPr name="Freeform 14" id="14"/>
          <p:cNvSpPr/>
          <p:nvPr/>
        </p:nvSpPr>
        <p:spPr>
          <a:xfrm flipH="false" flipV="false" rot="0">
            <a:off x="-1905" y="3285066"/>
            <a:ext cx="985778" cy="2354826"/>
          </a:xfrm>
          <a:custGeom>
            <a:avLst/>
            <a:gdLst/>
            <a:ahLst/>
            <a:cxnLst/>
            <a:rect r="r" b="b" t="t" l="l"/>
            <a:pathLst>
              <a:path h="2354826" w="985778">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t="0" r="0" b="0"/>
            </a:stretch>
          </a:blipFill>
        </p:spPr>
      </p:sp>
      <p:grpSp>
        <p:nvGrpSpPr>
          <p:cNvPr name="Group 15" id="15"/>
          <p:cNvGrpSpPr/>
          <p:nvPr/>
        </p:nvGrpSpPr>
        <p:grpSpPr>
          <a:xfrm rot="0">
            <a:off x="484174" y="808116"/>
            <a:ext cx="12079207" cy="1223447"/>
            <a:chOff x="0" y="0"/>
            <a:chExt cx="3181355" cy="322225"/>
          </a:xfrm>
        </p:grpSpPr>
        <p:sp>
          <p:nvSpPr>
            <p:cNvPr name="Freeform 16" id="16"/>
            <p:cNvSpPr/>
            <p:nvPr/>
          </p:nvSpPr>
          <p:spPr>
            <a:xfrm flipH="false" flipV="false" rot="0">
              <a:off x="0" y="0"/>
              <a:ext cx="3181355" cy="322225"/>
            </a:xfrm>
            <a:custGeom>
              <a:avLst/>
              <a:gdLst/>
              <a:ahLst/>
              <a:cxnLst/>
              <a:rect r="r" b="b" t="t" l="l"/>
              <a:pathLst>
                <a:path h="322225" w="3181355">
                  <a:moveTo>
                    <a:pt x="2978155" y="0"/>
                  </a:moveTo>
                  <a:cubicBezTo>
                    <a:pt x="3090379" y="0"/>
                    <a:pt x="3181355" y="72132"/>
                    <a:pt x="3181355" y="161112"/>
                  </a:cubicBezTo>
                  <a:cubicBezTo>
                    <a:pt x="3181355" y="250092"/>
                    <a:pt x="3090379" y="322225"/>
                    <a:pt x="2978155" y="322225"/>
                  </a:cubicBezTo>
                  <a:lnTo>
                    <a:pt x="203200" y="322225"/>
                  </a:lnTo>
                  <a:cubicBezTo>
                    <a:pt x="90976" y="322225"/>
                    <a:pt x="0" y="250092"/>
                    <a:pt x="0" y="161112"/>
                  </a:cubicBezTo>
                  <a:cubicBezTo>
                    <a:pt x="0" y="72132"/>
                    <a:pt x="90976" y="0"/>
                    <a:pt x="203200" y="0"/>
                  </a:cubicBezTo>
                  <a:close/>
                </a:path>
              </a:pathLst>
            </a:custGeom>
            <a:solidFill>
              <a:srgbClr val="6F2C91"/>
            </a:solidFill>
          </p:spPr>
        </p:sp>
        <p:sp>
          <p:nvSpPr>
            <p:cNvPr name="TextBox 17" id="17"/>
            <p:cNvSpPr txBox="true"/>
            <p:nvPr/>
          </p:nvSpPr>
          <p:spPr>
            <a:xfrm>
              <a:off x="0" y="-28575"/>
              <a:ext cx="3181355" cy="35080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938966" y="791507"/>
            <a:ext cx="11207494" cy="1113790"/>
          </a:xfrm>
          <a:prstGeom prst="rect">
            <a:avLst/>
          </a:prstGeom>
        </p:spPr>
        <p:txBody>
          <a:bodyPr anchor="t" rtlCol="false" tIns="0" lIns="0" bIns="0" rIns="0">
            <a:spAutoFit/>
          </a:bodyPr>
          <a:lstStyle/>
          <a:p>
            <a:pPr algn="l">
              <a:lnSpc>
                <a:spcPts val="8959"/>
              </a:lnSpc>
              <a:spcBef>
                <a:spcPct val="0"/>
              </a:spcBef>
            </a:pPr>
            <a:r>
              <a:rPr lang="en-US" b="true" sz="6399">
                <a:solidFill>
                  <a:srgbClr val="FFFFFF"/>
                </a:solidFill>
                <a:latin typeface="Ubuntu Bold"/>
                <a:ea typeface="Ubuntu Bold"/>
                <a:cs typeface="Ubuntu Bold"/>
                <a:sym typeface="Ubuntu Bold"/>
              </a:rPr>
              <a:t>List of Concerns + Questions</a:t>
            </a:r>
          </a:p>
        </p:txBody>
      </p:sp>
      <p:sp>
        <p:nvSpPr>
          <p:cNvPr name="TextBox 19" id="19"/>
          <p:cNvSpPr txBox="true"/>
          <p:nvPr/>
        </p:nvSpPr>
        <p:spPr>
          <a:xfrm rot="0">
            <a:off x="6870938" y="3521574"/>
            <a:ext cx="10051417" cy="545083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Your [child / sibling / loved one] should </a:t>
            </a:r>
            <a:r>
              <a:rPr lang="en-US" sz="4400" b="true">
                <a:solidFill>
                  <a:srgbClr val="000000"/>
                </a:solidFill>
                <a:latin typeface="Ubuntu Bold"/>
                <a:ea typeface="Ubuntu Bold"/>
                <a:cs typeface="Ubuntu Bold"/>
                <a:sym typeface="Ubuntu Bold"/>
              </a:rPr>
              <a:t>make a list</a:t>
            </a:r>
            <a:r>
              <a:rPr lang="en-US" sz="4400">
                <a:solidFill>
                  <a:srgbClr val="000000"/>
                </a:solidFill>
                <a:latin typeface="Ubuntu"/>
                <a:ea typeface="Ubuntu"/>
                <a:cs typeface="Ubuntu"/>
                <a:sym typeface="Ubuntu"/>
              </a:rPr>
              <a:t> of things to discuss with their provider. </a:t>
            </a:r>
          </a:p>
          <a:p>
            <a:pPr algn="l">
              <a:lnSpc>
                <a:spcPts val="6160"/>
              </a:lnSpc>
            </a:pPr>
          </a:p>
          <a:p>
            <a:pPr algn="l">
              <a:lnSpc>
                <a:spcPts val="6160"/>
              </a:lnSpc>
            </a:pPr>
            <a:r>
              <a:rPr lang="en-US" sz="4400">
                <a:solidFill>
                  <a:srgbClr val="000000"/>
                </a:solidFill>
                <a:latin typeface="Ubuntu"/>
                <a:ea typeface="Ubuntu"/>
                <a:cs typeface="Ubuntu"/>
                <a:sym typeface="Ubuntu"/>
              </a:rPr>
              <a:t>They can </a:t>
            </a:r>
            <a:r>
              <a:rPr lang="en-US" sz="4400" b="true">
                <a:solidFill>
                  <a:srgbClr val="000000"/>
                </a:solidFill>
                <a:latin typeface="Ubuntu Bold"/>
                <a:ea typeface="Ubuntu Bold"/>
                <a:cs typeface="Ubuntu Bold"/>
                <a:sym typeface="Ubuntu Bold"/>
              </a:rPr>
              <a:t>check their list</a:t>
            </a:r>
            <a:r>
              <a:rPr lang="en-US" sz="4400">
                <a:solidFill>
                  <a:srgbClr val="000000"/>
                </a:solidFill>
                <a:latin typeface="Ubuntu"/>
                <a:ea typeface="Ubuntu"/>
                <a:cs typeface="Ubuntu"/>
                <a:sym typeface="Ubuntu"/>
              </a:rPr>
              <a:t> during the appointment to make sure they don’t forget anything.</a:t>
            </a:r>
          </a:p>
        </p:txBody>
      </p:sp>
      <p:sp>
        <p:nvSpPr>
          <p:cNvPr name="Freeform 20" id="20"/>
          <p:cNvSpPr/>
          <p:nvPr/>
        </p:nvSpPr>
        <p:spPr>
          <a:xfrm flipH="false" flipV="false" rot="0">
            <a:off x="2475140" y="4174189"/>
            <a:ext cx="3218385" cy="3333544"/>
          </a:xfrm>
          <a:custGeom>
            <a:avLst/>
            <a:gdLst/>
            <a:ahLst/>
            <a:cxnLst/>
            <a:rect r="r" b="b" t="t" l="l"/>
            <a:pathLst>
              <a:path h="3333544" w="3218385">
                <a:moveTo>
                  <a:pt x="0" y="0"/>
                </a:moveTo>
                <a:lnTo>
                  <a:pt x="3218385" y="0"/>
                </a:lnTo>
                <a:lnTo>
                  <a:pt x="3218385" y="3333544"/>
                </a:lnTo>
                <a:lnTo>
                  <a:pt x="0" y="333354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DAGN87CAPzU</dc:identifier>
  <dcterms:modified xsi:type="dcterms:W3CDTF">2011-08-01T06:04:30Z</dcterms:modified>
  <cp:revision>1</cp:revision>
  <dc:title>NHS Session 5 Carer Universal</dc:title>
</cp:coreProperties>
</file>