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8288000" cy="10287000"/>
  <p:notesSz cx="6858000" cy="9144000"/>
  <p:embeddedFontLst>
    <p:embeddedFont>
      <p:font typeface="Kalam" panose="02000000000000000000" pitchFamily="2" charset="77"/>
      <p:regular r:id="rId20"/>
    </p:embeddedFont>
    <p:embeddedFont>
      <p:font typeface="Kalam Bold" panose="02000000000000000000" pitchFamily="2" charset="77"/>
      <p:regular r:id="rId21"/>
      <p:bold r:id="rId22"/>
    </p:embeddedFont>
    <p:embeddedFont>
      <p:font typeface="Ubuntu" panose="020B0504030602030204" pitchFamily="34" charset="0"/>
      <p:regular r:id="rId23"/>
      <p:bold r:id="rId24"/>
      <p:italic r:id="rId25"/>
      <p:boldItalic r:id="rId26"/>
    </p:embeddedFont>
    <p:embeddedFont>
      <p:font typeface="Ubuntu Bold" panose="020B0804030602030204" pitchFamily="34" charset="0"/>
      <p:regular r:id="rId27"/>
      <p:bold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68973" autoAdjust="0"/>
  </p:normalViewPr>
  <p:slideViewPr>
    <p:cSldViewPr>
      <p:cViewPr varScale="1">
        <p:scale>
          <a:sx n="47" d="100"/>
          <a:sy n="47" d="100"/>
        </p:scale>
        <p:origin x="2744" y="5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19.08.2025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"Hello everyone! It's great to see everyone again. Welcome to Session 4: When + Where to Get Care."</a:t>
            </a:r>
          </a:p>
          <a:p>
            <a:endParaRPr lang="en-US"/>
          </a:p>
          <a:p>
            <a:r>
              <a:rPr lang="en-US"/>
              <a:t>- "This session explains how to stay healthy, how to spot signs </a:t>
            </a:r>
          </a:p>
          <a:p>
            <a:r>
              <a:rPr lang="en-US"/>
              <a:t>of sickness, and when and where to go if you need medical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"First, together we will talk about what you can expect when you read your story."</a:t>
            </a:r>
          </a:p>
          <a:p>
            <a:endParaRPr lang="en-US"/>
          </a:p>
          <a:p>
            <a:r>
              <a:rPr lang="en-US"/>
              <a:t>- "Each person in the stories has a different health problem. Some of their problems can wait a day or two before they get treatment. They will be okay as long as they get help sometime this week."</a:t>
            </a:r>
          </a:p>
          <a:p>
            <a:endParaRPr lang="en-US"/>
          </a:p>
          <a:p>
            <a:r>
              <a:rPr lang="en-US"/>
              <a:t>- "Others can't wait... their problem is more serious, and they should get treatment today."</a:t>
            </a:r>
          </a:p>
          <a:p>
            <a:endParaRPr lang="en-US"/>
          </a:p>
          <a:p>
            <a:r>
              <a:rPr lang="en-US"/>
              <a:t>- "And some of the stories are about emergencies. For those people, they should call Emergency Services and get help right 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"Depending on when each person needs help, there are different places they can go."</a:t>
            </a:r>
          </a:p>
          <a:p>
            <a:endParaRPr lang="en-US"/>
          </a:p>
          <a:p>
            <a:r>
              <a:rPr lang="en-US"/>
              <a:t>- "For the people who need help sometime this week, they can visit their general practitioner, which could mean their regular doctor or dentist, for example."</a:t>
            </a:r>
          </a:p>
          <a:p>
            <a:endParaRPr lang="en-US"/>
          </a:p>
          <a:p>
            <a:r>
              <a:rPr lang="en-US"/>
              <a:t>- "For the people who need to be seen today, they might need to go to an urgent care center. It can be hard to get an appointment with your regular doctor for the same day. Or what if you need help in the evening or on a weekend? Urgent care centers are open longer than regular doctor's offices -- they're even open on the weekend. So if someone needs help today but it's not an emergency, they can go to an urgent care center."</a:t>
            </a:r>
          </a:p>
          <a:p>
            <a:endParaRPr lang="en-US"/>
          </a:p>
          <a:p>
            <a:r>
              <a:rPr lang="en-US"/>
              <a:t>- "And finally, for serious emergencies when someone needs help right now, they should call emergency services or go to the nearest emergency room at a hospital."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"Next, you will fill in the blanks in the boxes below the picture of the person on your page. You see where it's highlighted? In those boxes you'll write down WHEN they should go and WHERE. You can also write down WHY you picked those answers." [you can also tell participants to skip the "why" box if you prefer to discuss that one as a group instead.]</a:t>
            </a:r>
          </a:p>
          <a:p>
            <a:endParaRPr lang="en-US"/>
          </a:p>
          <a:p>
            <a:r>
              <a:rPr lang="en-US"/>
              <a:t>- "Let's look at all the options again to make sure you understand. </a:t>
            </a:r>
          </a:p>
          <a:p>
            <a:r>
              <a:rPr lang="en-US"/>
              <a:t>&gt; If the person in your story should get help this week, they can go to their General Practitioner. Or you can write GP.</a:t>
            </a:r>
          </a:p>
          <a:p>
            <a:r>
              <a:rPr lang="en-US"/>
              <a:t>&gt; If the person needs help today, they should go to Urgent Care.</a:t>
            </a:r>
          </a:p>
          <a:p>
            <a:r>
              <a:rPr lang="en-US"/>
              <a:t>&gt; And finally, if they need help right now, they need to go to the Emergency Room, and someone should call emergency services for them."</a:t>
            </a:r>
          </a:p>
          <a:p>
            <a:endParaRPr lang="en-US"/>
          </a:p>
          <a:p>
            <a:r>
              <a:rPr lang="en-US"/>
              <a:t>- "The answers are upside-down at the bottom of your page. Remember, don't look at them until after you try to figure it out on your own! You can cover the answer up with your hand or another piece of paper if you want."</a:t>
            </a:r>
          </a:p>
          <a:p>
            <a:endParaRPr lang="en-US"/>
          </a:p>
          <a:p>
            <a:r>
              <a:rPr lang="en-US"/>
              <a:t>- [Give 7-10 minutes for buddy groups to read their assigned stories and fill in the blanks. They don't need to fill in the blanks for the other stories yet -- only the story or stories they have been assigned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beginning the turn-and-teach activity, check-in with each group and make sure they have the correct information filled in for 'when' and 'where' in their workbooks. Make any corrections as needed so that they are giving the right information when it's their turn to teach the group.]</a:t>
            </a:r>
          </a:p>
          <a:p>
            <a:endParaRPr lang="en-US"/>
          </a:p>
          <a:p>
            <a:r>
              <a:rPr lang="en-US"/>
              <a:t>- [Participants can read the stories as written or retell them in their own words. Then they should share when and where they think each person should get help. Other participants can write the answers in their workbooks as you go.]</a:t>
            </a:r>
          </a:p>
          <a:p>
            <a:endParaRPr lang="en-US"/>
          </a:p>
          <a:p>
            <a:r>
              <a:rPr lang="en-US"/>
              <a:t>- "Now let's take turns sharing each person's story with the rest of the group. Jake and Valerie, can you come tell everyone what's happening to Ashley?"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"Great job on the stories! That was really helpful to go through these stories as a group. Thanks, everyone! Let's reflect on what we've learned. When we have symptoms and signs of sickness, it's important to get help. </a:t>
            </a:r>
          </a:p>
          <a:p>
            <a:r>
              <a:rPr lang="en-US"/>
              <a:t>&gt; Sometimes we need help this week, and we can go to our GP</a:t>
            </a:r>
          </a:p>
          <a:p>
            <a:r>
              <a:rPr lang="en-US"/>
              <a:t>&gt;Sometimes we need help today, and we might need to go to an urgent care if our GP is unavailable</a:t>
            </a:r>
          </a:p>
          <a:p>
            <a:r>
              <a:rPr lang="en-US"/>
              <a:t>&gt;And sometimes we might have a medical emergency, and we should get help right away and go to the emergency room."</a:t>
            </a:r>
          </a:p>
          <a:p>
            <a:endParaRPr lang="en-US"/>
          </a:p>
          <a:p>
            <a:r>
              <a:rPr lang="en-US"/>
              <a:t>- "Does anyone have questions about where to go for help if you get sick and your sickness doesn't get better on its own?"</a:t>
            </a:r>
          </a:p>
          <a:p>
            <a:endParaRPr lang="en-US"/>
          </a:p>
          <a:p>
            <a:r>
              <a:rPr lang="en-US"/>
              <a:t>- [after discussion] "There are also two other questions on your reflection page."</a:t>
            </a:r>
          </a:p>
          <a:p>
            <a:endParaRPr lang="en-US"/>
          </a:p>
          <a:p>
            <a:r>
              <a:rPr lang="en-US"/>
              <a:t>- "The first question says 'Do I know what to do in case of an emergency?' You can write down or draw the types of emergencies that you have practiced that you feel prepared for."</a:t>
            </a:r>
          </a:p>
          <a:p>
            <a:endParaRPr lang="en-US"/>
          </a:p>
          <a:p>
            <a:r>
              <a:rPr lang="en-US"/>
              <a:t>- "The second question says 'Do I have any symptoms or signs of sickness right now?' (Remember to think about things that might feel private, like difficulties going to the bathroom, feeling sad or scared, bad dreams, or other changes to your mental health)"</a:t>
            </a:r>
          </a:p>
          <a:p>
            <a:endParaRPr lang="en-US"/>
          </a:p>
          <a:p>
            <a:r>
              <a:rPr lang="en-US"/>
              <a:t>- "I'm going to give everyone about 7 minutes to write or draw your answers."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"Different people can handle different amounts of pain."</a:t>
            </a:r>
          </a:p>
          <a:p>
            <a:endParaRPr lang="en-US"/>
          </a:p>
          <a:p>
            <a:r>
              <a:rPr lang="en-US"/>
              <a:t>- "If you’re in pain, your provider might use something called a pain scale to figure out how much something hurts. You can point at the picture that shows the right amount of pain for what you’re feeling."</a:t>
            </a:r>
          </a:p>
          <a:p>
            <a:endParaRPr lang="en-US"/>
          </a:p>
          <a:p>
            <a:r>
              <a:rPr lang="en-US"/>
              <a:t>- "Here are a few examples. You can find other examples online."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you feel pain, your provider will ask you a lot of questions. Your workbook has some examples of the types of questions they might ask." </a:t>
            </a:r>
          </a:p>
          <a:p>
            <a:endParaRPr lang="en-US"/>
          </a:p>
          <a:p>
            <a:r>
              <a:rPr lang="en-US"/>
              <a:t>- "Let's read a few of these so you know what to expect if this ever happens to you. Ryan, do you want to read the first example?"</a:t>
            </a:r>
          </a:p>
          <a:p>
            <a:endParaRPr lang="en-US"/>
          </a:p>
          <a:p>
            <a:r>
              <a:rPr lang="en-US"/>
              <a:t>- [continue reading as many examples as you have the time and interest for]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"That's all for today! Thank you everyone for a great session. I really enjoyed our time together today."</a:t>
            </a:r>
          </a:p>
          <a:p>
            <a:endParaRPr lang="en-US"/>
          </a:p>
          <a:p>
            <a:r>
              <a:rPr lang="en-US"/>
              <a:t>- "For homework, you can talk with your support team about any symptoms or signs of sickness you might have that you wrote down in your reflection pages."</a:t>
            </a:r>
          </a:p>
          <a:p>
            <a:endParaRPr lang="en-US"/>
          </a:p>
          <a:p>
            <a:r>
              <a:rPr lang="en-US"/>
              <a:t>- "Especially if you wrote down that you feel sad, worried, angry, lonely, or extra tired, tell someone you trust so that you can get help for your mental health."</a:t>
            </a:r>
          </a:p>
          <a:p>
            <a:endParaRPr lang="en-US"/>
          </a:p>
          <a:p>
            <a:r>
              <a:rPr lang="en-US"/>
              <a:t>- "You can also schedule an appointment with your primary care provider to get any preventative care services that you are due for. If you need help doing that, you can talk to the people who support you."</a:t>
            </a:r>
          </a:p>
          <a:p>
            <a:endParaRPr lang="en-US"/>
          </a:p>
          <a:p>
            <a:r>
              <a:rPr lang="en-US"/>
              <a:t>- "Thanks, friends! I'll see you next time for our final session. Have a good day!"</a:t>
            </a:r>
          </a:p>
          <a:p>
            <a:endParaRPr lang="en-US"/>
          </a:p>
          <a:p>
            <a:r>
              <a:rPr lang="en-US"/>
              <a:t>- [Share the date and time for the final learning session if you know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start talking about what to do when we get sick, it's good to remember that there’s a lot we can do to help ourselves stay healthy and safe."</a:t>
            </a:r>
          </a:p>
          <a:p>
            <a:endParaRPr lang="en-US"/>
          </a:p>
          <a:p>
            <a:r>
              <a:rPr lang="en-US"/>
              <a:t>- "You might remember that at the end of Session 1, your workbook included some tips for how to live a healthy lifestyle."</a:t>
            </a:r>
          </a:p>
          <a:p>
            <a:endParaRPr lang="en-US"/>
          </a:p>
          <a:p>
            <a:r>
              <a:rPr lang="en-US"/>
              <a:t>- "These are the four main categories, and we put the whole list in your workbook again in case you need a reminder."</a:t>
            </a:r>
          </a:p>
          <a:p>
            <a:endParaRPr lang="en-US"/>
          </a:p>
          <a:p>
            <a:r>
              <a:rPr lang="en-US"/>
              <a:t>- "Some of you might live with other people, and so you might not be in charge of making your home safe. If that's the case, you can always share this list with whoever coordinates your house."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"Sometimes when we get sick or hurt we can treat it at home if we have the right supplies."</a:t>
            </a:r>
          </a:p>
          <a:p>
            <a:endParaRPr lang="en-US"/>
          </a:p>
          <a:p>
            <a:r>
              <a:rPr lang="en-US"/>
              <a:t>- "For example, in your home you might want to have:</a:t>
            </a:r>
          </a:p>
          <a:p>
            <a:r>
              <a:rPr lang="en-US"/>
              <a:t>&gt; Cold and flu medicine. You can buy basic cold and flu medicine at most pharmacies or chemists. You don't need a prescription to get these medicines: you can just buy them at the store. Remember to double check expiration dates and replace your supply as needed. You can also ask someone to help you with this.</a:t>
            </a:r>
          </a:p>
          <a:p>
            <a:r>
              <a:rPr lang="en-US"/>
              <a:t>&gt; A First Aid Kit. A first aid kit includes bandages, gloves, gauze, antibiotic ointment, and other basic medical supplies. It’s a good idea to check your kit every year. If any supplies are running low, you can replace them.</a:t>
            </a:r>
          </a:p>
          <a:p>
            <a:r>
              <a:rPr lang="en-US"/>
              <a:t>&gt; Home Remedies + Traditional Medicine. 'Remedies' means things that can help you feel better if you get sick. For example, you might want to have your favorite teas, herbs, soups, ointments, creams, oils, or other things available at home. You might also have traditional medicines that can help you feel better."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"It’s a good idea to talk with your family, roommates, or support team about what you would do in case of an emergency."</a:t>
            </a:r>
          </a:p>
          <a:p>
            <a:endParaRPr lang="en-US"/>
          </a:p>
          <a:p>
            <a:r>
              <a:rPr lang="en-US"/>
              <a:t>- "For example, you may wish to plan and prepare for:</a:t>
            </a:r>
          </a:p>
          <a:p>
            <a:r>
              <a:rPr lang="en-US"/>
              <a:t>&gt;How to Call Emergency Services (as well as when it is and isn’t okay to use)</a:t>
            </a:r>
          </a:p>
          <a:p>
            <a:r>
              <a:rPr lang="en-US"/>
              <a:t>&gt;Fire</a:t>
            </a:r>
          </a:p>
          <a:p>
            <a:r>
              <a:rPr lang="en-US"/>
              <a:t>&gt;Evacuation, which means leaving your house if it's no longer safe to stay there</a:t>
            </a:r>
          </a:p>
          <a:p>
            <a:r>
              <a:rPr lang="en-US"/>
              <a:t>&gt; Shelter-in-Place, which means staying in your house because it might not be safe outside</a:t>
            </a:r>
          </a:p>
          <a:p>
            <a:r>
              <a:rPr lang="en-US"/>
              <a:t>&gt; Any natural disasters (like earthquakes, hurricanes, floods, tornadoes, wildfires, extreme weather, and more)" [if there types of disasters in your area that are more common than others, you can mention them here]</a:t>
            </a:r>
          </a:p>
          <a:p>
            <a:endParaRPr lang="en-US"/>
          </a:p>
          <a:p>
            <a:r>
              <a:rPr lang="en-US"/>
              <a:t>- "No matter how much you prepare, getting sick or hurt from time to time is still a normal part of life for everyone. The important thing is to make sure you get help if you need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"Symptoms and signs of sickness are messages from your body and mind letting you know that something is wrong."</a:t>
            </a:r>
          </a:p>
          <a:p>
            <a:endParaRPr lang="en-US"/>
          </a:p>
          <a:p>
            <a:r>
              <a:rPr lang="en-US"/>
              <a:t>- "Symptoms can be felt, and you can explain those feelings to others."</a:t>
            </a:r>
          </a:p>
          <a:p>
            <a:endParaRPr lang="en-US"/>
          </a:p>
          <a:p>
            <a:r>
              <a:rPr lang="en-US"/>
              <a:t>- "Signs can be seen by you or other people. Some signs are easy to spot, and others are harder to notice."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you’re sick, sometimes you can get better just by resting and drinking lots of water. You can also try taking home remedies."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"Other times, you may need to see a provider for treatment before you get better."</a:t>
            </a:r>
          </a:p>
          <a:p>
            <a:endParaRPr lang="en-US"/>
          </a:p>
          <a:p>
            <a:r>
              <a:rPr lang="en-US"/>
              <a:t>- "How soon you get help and where you go for care depends on how serious your sickness or injury is."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your workbook there's a big list of symptoms and signs of sickness."</a:t>
            </a:r>
          </a:p>
          <a:p>
            <a:endParaRPr lang="en-US"/>
          </a:p>
          <a:p>
            <a:r>
              <a:rPr lang="en-US"/>
              <a:t>- "Gillian, do you want to read the first few examples from the list?"</a:t>
            </a:r>
          </a:p>
          <a:p>
            <a:endParaRPr lang="en-US"/>
          </a:p>
          <a:p>
            <a:endParaRPr lang="en-US"/>
          </a:p>
          <a:p>
            <a:r>
              <a:rPr lang="en-US"/>
              <a:t>// TIPS + INSTRUCTIONS //</a:t>
            </a:r>
          </a:p>
          <a:p>
            <a:endParaRPr lang="en-US"/>
          </a:p>
          <a:p>
            <a:r>
              <a:rPr lang="en-US"/>
              <a:t>- [If time allows, you can build in some time for conversation here about which types of symptoms participants have had before. You can also allow time for questions and to check understanding.]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"We're going to do an activity, and we'll need to split up into buddy groups."</a:t>
            </a:r>
          </a:p>
          <a:p>
            <a:endParaRPr lang="en-US"/>
          </a:p>
          <a:p>
            <a:r>
              <a:rPr lang="en-US"/>
              <a:t>- [Assign buddy groups and have people move so they are sitting together. For online sessions, you can use breakout groups or work through the stories as one large group.]</a:t>
            </a:r>
          </a:p>
          <a:p>
            <a:endParaRPr lang="en-US"/>
          </a:p>
          <a:p>
            <a:r>
              <a:rPr lang="en-US"/>
              <a:t>- "Let's take a look at the people on the slide. These 6 people all have different signs of sickness. They need help from a healthcare provider before they can get better."</a:t>
            </a:r>
          </a:p>
          <a:p>
            <a:endParaRPr lang="en-US"/>
          </a:p>
          <a:p>
            <a:r>
              <a:rPr lang="en-US"/>
              <a:t>- "You and your buddy are going to read a story about one of these people. You'll work together to understand what's happening to the person and where and when they should go for help."</a:t>
            </a:r>
          </a:p>
          <a:p>
            <a:endParaRPr lang="en-US"/>
          </a:p>
          <a:p>
            <a:r>
              <a:rPr lang="en-US"/>
              <a:t>- "Then, one or both of you will come up here and share your story with the whole group."</a:t>
            </a:r>
          </a:p>
          <a:p>
            <a:endParaRPr lang="en-US"/>
          </a:p>
          <a:p>
            <a:r>
              <a:rPr lang="en-US"/>
              <a:t>- "Each group will get a chance to teach the rest of us."</a:t>
            </a:r>
          </a:p>
          <a:p>
            <a:endParaRPr lang="en-US"/>
          </a:p>
          <a:p>
            <a:r>
              <a:rPr lang="en-US"/>
              <a:t>- [If there aren't very many participants in the session, the facilitator can choose to assign two stories to each buddy group instead of one. Otherwise, it's okay to do fewer stories than 6: just make sure you choose at least one example from each category of GP, Urgent Care, and Emergency Room.]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8/19/25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8/19/25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8/19/25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8/19/25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28.png"/><Relationship Id="rId3" Type="http://schemas.openxmlformats.org/officeDocument/2006/relationships/image" Target="../media/image1.png"/><Relationship Id="rId7" Type="http://schemas.openxmlformats.org/officeDocument/2006/relationships/image" Target="../media/image71.png"/><Relationship Id="rId12" Type="http://schemas.openxmlformats.org/officeDocument/2006/relationships/image" Target="../media/image27.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26.png"/><Relationship Id="rId5" Type="http://schemas.openxmlformats.org/officeDocument/2006/relationships/image" Target="../media/image69.png"/><Relationship Id="rId10" Type="http://schemas.openxmlformats.org/officeDocument/2006/relationships/image" Target="../media/image25.svg"/><Relationship Id="rId4" Type="http://schemas.openxmlformats.org/officeDocument/2006/relationships/image" Target="../media/image2.svg"/><Relationship Id="rId9" Type="http://schemas.openxmlformats.org/officeDocument/2006/relationships/image" Target="../media/image24.png"/><Relationship Id="rId14" Type="http://schemas.openxmlformats.org/officeDocument/2006/relationships/image" Target="../media/image29.svg"/></Relationships>
</file>

<file path=ppt/slides/_rels/slide11.xml.rels><?xml version="1.0" encoding="UTF-8" standalone="yes"?>
<Relationships xmlns="http://schemas.openxmlformats.org/package/2006/relationships"><Relationship Id="rId8" Type="http://schemas.openxmlformats.org/officeDocument/2006/relationships/image" Target="../media/image75.svg"/><Relationship Id="rId3" Type="http://schemas.openxmlformats.org/officeDocument/2006/relationships/image" Target="../media/image1.png"/><Relationship Id="rId7" Type="http://schemas.openxmlformats.org/officeDocument/2006/relationships/image" Target="../media/image74.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36.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24.png"/><Relationship Id="rId18" Type="http://schemas.openxmlformats.org/officeDocument/2006/relationships/image" Target="../media/image29.svg"/><Relationship Id="rId3" Type="http://schemas.openxmlformats.org/officeDocument/2006/relationships/image" Target="../media/image1.png"/><Relationship Id="rId7" Type="http://schemas.openxmlformats.org/officeDocument/2006/relationships/image" Target="../media/image69.png"/><Relationship Id="rId12" Type="http://schemas.openxmlformats.org/officeDocument/2006/relationships/image" Target="../media/image73.png"/><Relationship Id="rId17" Type="http://schemas.openxmlformats.org/officeDocument/2006/relationships/image" Target="../media/image28.png"/><Relationship Id="rId2" Type="http://schemas.openxmlformats.org/officeDocument/2006/relationships/notesSlide" Target="../notesSlides/notesSlide12.xml"/><Relationship Id="rId16" Type="http://schemas.openxmlformats.org/officeDocument/2006/relationships/image" Target="../media/image27.svg"/><Relationship Id="rId1" Type="http://schemas.openxmlformats.org/officeDocument/2006/relationships/slideLayout" Target="../slideLayouts/slideLayout7.xml"/><Relationship Id="rId6" Type="http://schemas.openxmlformats.org/officeDocument/2006/relationships/image" Target="../media/image75.svg"/><Relationship Id="rId11" Type="http://schemas.openxmlformats.org/officeDocument/2006/relationships/image" Target="../media/image72.svg"/><Relationship Id="rId5" Type="http://schemas.openxmlformats.org/officeDocument/2006/relationships/image" Target="../media/image74.png"/><Relationship Id="rId15" Type="http://schemas.openxmlformats.org/officeDocument/2006/relationships/image" Target="../media/image26.png"/><Relationship Id="rId10" Type="http://schemas.openxmlformats.org/officeDocument/2006/relationships/image" Target="../media/image71.png"/><Relationship Id="rId4" Type="http://schemas.openxmlformats.org/officeDocument/2006/relationships/image" Target="../media/image2.svg"/><Relationship Id="rId9" Type="http://schemas.openxmlformats.org/officeDocument/2006/relationships/image" Target="../media/image36.png"/><Relationship Id="rId14" Type="http://schemas.openxmlformats.org/officeDocument/2006/relationships/image" Target="../media/image25.svg"/></Relationships>
</file>

<file path=ppt/slides/_rels/slide1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png"/><Relationship Id="rId7"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2.svg"/><Relationship Id="rId9" Type="http://schemas.openxmlformats.org/officeDocument/2006/relationships/image" Target="../media/image67.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8" Type="http://schemas.openxmlformats.org/officeDocument/2006/relationships/image" Target="../media/image83.svg"/><Relationship Id="rId3" Type="http://schemas.openxmlformats.org/officeDocument/2006/relationships/image" Target="../media/image1.png"/><Relationship Id="rId7" Type="http://schemas.openxmlformats.org/officeDocument/2006/relationships/image" Target="../media/image82.png"/><Relationship Id="rId12" Type="http://schemas.openxmlformats.org/officeDocument/2006/relationships/image" Target="../media/image87.sv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1.sv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svg"/><Relationship Id="rId4" Type="http://schemas.openxmlformats.org/officeDocument/2006/relationships/image" Target="../media/image2.svg"/><Relationship Id="rId9" Type="http://schemas.openxmlformats.org/officeDocument/2006/relationships/image" Target="../media/image84.png"/></Relationships>
</file>

<file path=ppt/slides/_rels/slide17.xml.rels><?xml version="1.0" encoding="UTF-8" standalone="yes"?>
<Relationships xmlns="http://schemas.openxmlformats.org/package/2006/relationships"><Relationship Id="rId8" Type="http://schemas.openxmlformats.org/officeDocument/2006/relationships/image" Target="../media/image89.svg"/><Relationship Id="rId3" Type="http://schemas.openxmlformats.org/officeDocument/2006/relationships/image" Target="../media/image1.png"/><Relationship Id="rId7" Type="http://schemas.openxmlformats.org/officeDocument/2006/relationships/image" Target="../media/image8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2.sv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2.svg"/><Relationship Id="rId9" Type="http://schemas.openxmlformats.org/officeDocument/2006/relationships/image" Target="../media/image15.svg"/></Relationships>
</file>

<file path=ppt/slides/_rels/slide4.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9.svg"/><Relationship Id="rId3" Type="http://schemas.openxmlformats.org/officeDocument/2006/relationships/image" Target="../media/image1.pn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8.png"/><Relationship Id="rId2" Type="http://schemas.openxmlformats.org/officeDocument/2006/relationships/notesSlide" Target="../notesSlides/notesSlide4.xml"/><Relationship Id="rId16" Type="http://schemas.openxmlformats.org/officeDocument/2006/relationships/image" Target="../media/image27.svg"/><Relationship Id="rId1" Type="http://schemas.openxmlformats.org/officeDocument/2006/relationships/slideLayout" Target="../slideLayouts/slideLayout7.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svg"/><Relationship Id="rId4" Type="http://schemas.openxmlformats.org/officeDocument/2006/relationships/image" Target="../media/image2.svg"/><Relationship Id="rId9" Type="http://schemas.openxmlformats.org/officeDocument/2006/relationships/image" Target="../media/image20.png"/><Relationship Id="rId14" Type="http://schemas.openxmlformats.org/officeDocument/2006/relationships/image" Target="../media/image25.sv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1.png"/><Relationship Id="rId7"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45.png"/><Relationship Id="rId18" Type="http://schemas.openxmlformats.org/officeDocument/2006/relationships/image" Target="../media/image50.svg"/><Relationship Id="rId26" Type="http://schemas.openxmlformats.org/officeDocument/2006/relationships/image" Target="../media/image58.svg"/><Relationship Id="rId3" Type="http://schemas.openxmlformats.org/officeDocument/2006/relationships/image" Target="../media/image1.png"/><Relationship Id="rId21" Type="http://schemas.openxmlformats.org/officeDocument/2006/relationships/image" Target="../media/image53.png"/><Relationship Id="rId7" Type="http://schemas.openxmlformats.org/officeDocument/2006/relationships/image" Target="../media/image39.png"/><Relationship Id="rId12" Type="http://schemas.openxmlformats.org/officeDocument/2006/relationships/image" Target="../media/image44.svg"/><Relationship Id="rId17" Type="http://schemas.openxmlformats.org/officeDocument/2006/relationships/image" Target="../media/image49.png"/><Relationship Id="rId25" Type="http://schemas.openxmlformats.org/officeDocument/2006/relationships/image" Target="../media/image57.png"/><Relationship Id="rId2" Type="http://schemas.openxmlformats.org/officeDocument/2006/relationships/notesSlide" Target="../notesSlides/notesSlide8.xml"/><Relationship Id="rId16" Type="http://schemas.openxmlformats.org/officeDocument/2006/relationships/image" Target="../media/image48.svg"/><Relationship Id="rId20" Type="http://schemas.openxmlformats.org/officeDocument/2006/relationships/image" Target="../media/image52.svg"/><Relationship Id="rId29" Type="http://schemas.openxmlformats.org/officeDocument/2006/relationships/image" Target="../media/image61.png"/><Relationship Id="rId1" Type="http://schemas.openxmlformats.org/officeDocument/2006/relationships/slideLayout" Target="../slideLayouts/slideLayout7.xml"/><Relationship Id="rId6" Type="http://schemas.openxmlformats.org/officeDocument/2006/relationships/image" Target="../media/image38.svg"/><Relationship Id="rId11" Type="http://schemas.openxmlformats.org/officeDocument/2006/relationships/image" Target="../media/image43.png"/><Relationship Id="rId24" Type="http://schemas.openxmlformats.org/officeDocument/2006/relationships/image" Target="../media/image56.svg"/><Relationship Id="rId5" Type="http://schemas.openxmlformats.org/officeDocument/2006/relationships/image" Target="../media/image37.png"/><Relationship Id="rId15" Type="http://schemas.openxmlformats.org/officeDocument/2006/relationships/image" Target="../media/image47.png"/><Relationship Id="rId23" Type="http://schemas.openxmlformats.org/officeDocument/2006/relationships/image" Target="../media/image55.png"/><Relationship Id="rId28" Type="http://schemas.openxmlformats.org/officeDocument/2006/relationships/image" Target="../media/image60.svg"/><Relationship Id="rId10" Type="http://schemas.openxmlformats.org/officeDocument/2006/relationships/image" Target="../media/image42.svg"/><Relationship Id="rId19" Type="http://schemas.openxmlformats.org/officeDocument/2006/relationships/image" Target="../media/image51.png"/><Relationship Id="rId4" Type="http://schemas.openxmlformats.org/officeDocument/2006/relationships/image" Target="../media/image2.svg"/><Relationship Id="rId9" Type="http://schemas.openxmlformats.org/officeDocument/2006/relationships/image" Target="../media/image41.png"/><Relationship Id="rId14" Type="http://schemas.openxmlformats.org/officeDocument/2006/relationships/image" Target="../media/image46.svg"/><Relationship Id="rId22" Type="http://schemas.openxmlformats.org/officeDocument/2006/relationships/image" Target="../media/image54.svg"/><Relationship Id="rId27" Type="http://schemas.openxmlformats.org/officeDocument/2006/relationships/image" Target="../media/image59.png"/><Relationship Id="rId30" Type="http://schemas.openxmlformats.org/officeDocument/2006/relationships/image" Target="../media/image62.svg"/></Relationships>
</file>

<file path=ppt/slides/_rels/slide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png"/><Relationship Id="rId7"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2.svg"/><Relationship Id="rId9" Type="http://schemas.openxmlformats.org/officeDocument/2006/relationships/image" Target="../media/image6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906750" y="0"/>
            <a:ext cx="2381250" cy="3239452"/>
          </a:xfrm>
          <a:custGeom>
            <a:avLst/>
            <a:gdLst/>
            <a:ahLst/>
            <a:cxnLst/>
            <a:rect l="l" t="t" r="r" b="b"/>
            <a:pathLst>
              <a:path w="2381250" h="3239452">
                <a:moveTo>
                  <a:pt x="0" y="0"/>
                </a:moveTo>
                <a:lnTo>
                  <a:pt x="2381250" y="0"/>
                </a:lnTo>
                <a:lnTo>
                  <a:pt x="238125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38356" b="-2859"/>
            </a:stretch>
          </a:blipFill>
        </p:spPr>
        <p:txBody>
          <a:bodyPr/>
          <a:lstStyle/>
          <a:p>
            <a:endParaRPr lang="en-US"/>
          </a:p>
        </p:txBody>
      </p:sp>
      <p:sp>
        <p:nvSpPr>
          <p:cNvPr id="3" name="Freeform 3"/>
          <p:cNvSpPr/>
          <p:nvPr/>
        </p:nvSpPr>
        <p:spPr>
          <a:xfrm>
            <a:off x="15906750" y="3239453"/>
            <a:ext cx="2381250" cy="3219087"/>
          </a:xfrm>
          <a:custGeom>
            <a:avLst/>
            <a:gdLst/>
            <a:ahLst/>
            <a:cxnLst/>
            <a:rect l="l" t="t" r="r" b="b"/>
            <a:pathLst>
              <a:path w="2381250" h="3219087">
                <a:moveTo>
                  <a:pt x="0" y="0"/>
                </a:moveTo>
                <a:lnTo>
                  <a:pt x="2381250" y="0"/>
                </a:lnTo>
                <a:lnTo>
                  <a:pt x="2381250" y="3219086"/>
                </a:lnTo>
                <a:lnTo>
                  <a:pt x="0" y="3219086"/>
                </a:lnTo>
                <a:lnTo>
                  <a:pt x="0" y="0"/>
                </a:lnTo>
                <a:close/>
              </a:path>
            </a:pathLst>
          </a:custGeom>
          <a:blipFill>
            <a:blip r:embed="rId3">
              <a:extLst>
                <a:ext uri="{96DAC541-7B7A-43D3-8B79-37D633B846F1}">
                  <asvg:svgBlip xmlns:asvg="http://schemas.microsoft.com/office/drawing/2016/SVG/main" r:embed="rId4"/>
                </a:ext>
              </a:extLst>
            </a:blip>
            <a:stretch>
              <a:fillRect l="-38356" t="-739" b="-2771"/>
            </a:stretch>
          </a:blipFill>
        </p:spPr>
        <p:txBody>
          <a:bodyPr/>
          <a:lstStyle/>
          <a:p>
            <a:endParaRPr lang="en-US"/>
          </a:p>
        </p:txBody>
      </p:sp>
      <p:sp>
        <p:nvSpPr>
          <p:cNvPr id="4" name="Freeform 4"/>
          <p:cNvSpPr/>
          <p:nvPr/>
        </p:nvSpPr>
        <p:spPr>
          <a:xfrm>
            <a:off x="15906750" y="6458539"/>
            <a:ext cx="2366105" cy="2844707"/>
          </a:xfrm>
          <a:custGeom>
            <a:avLst/>
            <a:gdLst/>
            <a:ahLst/>
            <a:cxnLst/>
            <a:rect l="l" t="t" r="r" b="b"/>
            <a:pathLst>
              <a:path w="2366105" h="2844707">
                <a:moveTo>
                  <a:pt x="0" y="0"/>
                </a:moveTo>
                <a:lnTo>
                  <a:pt x="2366105" y="0"/>
                </a:lnTo>
                <a:lnTo>
                  <a:pt x="2366105" y="2844708"/>
                </a:lnTo>
                <a:lnTo>
                  <a:pt x="0" y="2844708"/>
                </a:lnTo>
                <a:lnTo>
                  <a:pt x="0" y="0"/>
                </a:lnTo>
                <a:close/>
              </a:path>
            </a:pathLst>
          </a:custGeom>
          <a:blipFill>
            <a:blip r:embed="rId3">
              <a:extLst>
                <a:ext uri="{96DAC541-7B7A-43D3-8B79-37D633B846F1}">
                  <asvg:svgBlip xmlns:asvg="http://schemas.microsoft.com/office/drawing/2016/SVG/main" r:embed="rId4"/>
                </a:ext>
              </a:extLst>
            </a:blip>
            <a:stretch>
              <a:fillRect l="-38601" t="-836" r="-640" b="-16296"/>
            </a:stretch>
          </a:blipFill>
        </p:spPr>
        <p:txBody>
          <a:bodyPr/>
          <a:lstStyle/>
          <a:p>
            <a:endParaRPr lang="en-US"/>
          </a:p>
        </p:txBody>
      </p:sp>
      <p:grpSp>
        <p:nvGrpSpPr>
          <p:cNvPr id="5" name="Group 5"/>
          <p:cNvGrpSpPr/>
          <p:nvPr/>
        </p:nvGrpSpPr>
        <p:grpSpPr>
          <a:xfrm>
            <a:off x="11068512" y="832599"/>
            <a:ext cx="6190788" cy="6203956"/>
            <a:chOff x="0" y="0"/>
            <a:chExt cx="8254384" cy="8271941"/>
          </a:xfrm>
        </p:grpSpPr>
        <p:sp>
          <p:nvSpPr>
            <p:cNvPr id="6" name="Freeform 6"/>
            <p:cNvSpPr/>
            <p:nvPr/>
          </p:nvSpPr>
          <p:spPr>
            <a:xfrm rot="-280397">
              <a:off x="299883" y="299070"/>
              <a:ext cx="7654618" cy="7673802"/>
            </a:xfrm>
            <a:custGeom>
              <a:avLst/>
              <a:gdLst/>
              <a:ahLst/>
              <a:cxnLst/>
              <a:rect l="l" t="t" r="r" b="b"/>
              <a:pathLst>
                <a:path w="7654618" h="7673802">
                  <a:moveTo>
                    <a:pt x="0" y="0"/>
                  </a:moveTo>
                  <a:lnTo>
                    <a:pt x="7654618" y="0"/>
                  </a:lnTo>
                  <a:lnTo>
                    <a:pt x="7654618" y="7673802"/>
                  </a:lnTo>
                  <a:lnTo>
                    <a:pt x="0" y="7673802"/>
                  </a:lnTo>
                  <a:lnTo>
                    <a:pt x="0" y="0"/>
                  </a:lnTo>
                  <a:close/>
                </a:path>
              </a:pathLst>
            </a:custGeom>
            <a:blipFill>
              <a:blip r:embed="rId5"/>
              <a:stretch>
                <a:fillRect/>
              </a:stretch>
            </a:blipFill>
          </p:spPr>
          <p:txBody>
            <a:bodyPr/>
            <a:lstStyle/>
            <a:p>
              <a:endParaRPr lang="en-US"/>
            </a:p>
          </p:txBody>
        </p:sp>
        <p:sp>
          <p:nvSpPr>
            <p:cNvPr id="7" name="TextBox 7"/>
            <p:cNvSpPr txBox="1"/>
            <p:nvPr/>
          </p:nvSpPr>
          <p:spPr>
            <a:xfrm rot="-844342">
              <a:off x="1004285" y="890906"/>
              <a:ext cx="6195221" cy="5726642"/>
            </a:xfrm>
            <a:prstGeom prst="rect">
              <a:avLst/>
            </a:prstGeom>
          </p:spPr>
          <p:txBody>
            <a:bodyPr lIns="0" tIns="0" rIns="0" bIns="0" rtlCol="0" anchor="t">
              <a:spAutoFit/>
            </a:bodyPr>
            <a:lstStyle/>
            <a:p>
              <a:pPr algn="ctr">
                <a:lnSpc>
                  <a:spcPts val="4900"/>
                </a:lnSpc>
              </a:pPr>
              <a:r>
                <a:rPr lang="en-US" sz="3500">
                  <a:solidFill>
                    <a:srgbClr val="C4161C"/>
                  </a:solidFill>
                  <a:latin typeface="Kalam"/>
                  <a:ea typeface="Kalam"/>
                  <a:cs typeface="Kalam"/>
                  <a:sym typeface="Kalam"/>
                </a:rPr>
                <a:t>This session explains how to </a:t>
              </a:r>
              <a:r>
                <a:rPr lang="en-US" sz="3500" b="1">
                  <a:solidFill>
                    <a:srgbClr val="C4161C"/>
                  </a:solidFill>
                  <a:latin typeface="Kalam Bold"/>
                  <a:ea typeface="Kalam Bold"/>
                  <a:cs typeface="Kalam Bold"/>
                  <a:sym typeface="Kalam Bold"/>
                </a:rPr>
                <a:t>stay healthy</a:t>
              </a:r>
              <a:r>
                <a:rPr lang="en-US" sz="3500">
                  <a:solidFill>
                    <a:srgbClr val="C4161C"/>
                  </a:solidFill>
                  <a:latin typeface="Kalam"/>
                  <a:ea typeface="Kalam"/>
                  <a:cs typeface="Kalam"/>
                  <a:sym typeface="Kalam"/>
                </a:rPr>
                <a:t>, how to spot </a:t>
              </a:r>
              <a:r>
                <a:rPr lang="en-US" sz="3500" b="1">
                  <a:solidFill>
                    <a:srgbClr val="C4161C"/>
                  </a:solidFill>
                  <a:latin typeface="Kalam Bold"/>
                  <a:ea typeface="Kalam Bold"/>
                  <a:cs typeface="Kalam Bold"/>
                  <a:sym typeface="Kalam Bold"/>
                </a:rPr>
                <a:t>signs </a:t>
              </a:r>
            </a:p>
            <a:p>
              <a:pPr algn="ctr">
                <a:lnSpc>
                  <a:spcPts val="4900"/>
                </a:lnSpc>
              </a:pPr>
              <a:r>
                <a:rPr lang="en-US" sz="3500" b="1">
                  <a:solidFill>
                    <a:srgbClr val="C4161C"/>
                  </a:solidFill>
                  <a:latin typeface="Kalam Bold"/>
                  <a:ea typeface="Kalam Bold"/>
                  <a:cs typeface="Kalam Bold"/>
                  <a:sym typeface="Kalam Bold"/>
                </a:rPr>
                <a:t>of sickness</a:t>
              </a:r>
              <a:r>
                <a:rPr lang="en-US" sz="3500">
                  <a:solidFill>
                    <a:srgbClr val="C4161C"/>
                  </a:solidFill>
                  <a:latin typeface="Kalam"/>
                  <a:ea typeface="Kalam"/>
                  <a:cs typeface="Kalam"/>
                  <a:sym typeface="Kalam"/>
                </a:rPr>
                <a:t>, and </a:t>
              </a:r>
            </a:p>
            <a:p>
              <a:pPr algn="ctr">
                <a:lnSpc>
                  <a:spcPts val="4900"/>
                </a:lnSpc>
              </a:pPr>
              <a:r>
                <a:rPr lang="en-US" sz="3500" b="1">
                  <a:solidFill>
                    <a:srgbClr val="C4161C"/>
                  </a:solidFill>
                  <a:latin typeface="Kalam Bold"/>
                  <a:ea typeface="Kalam Bold"/>
                  <a:cs typeface="Kalam Bold"/>
                  <a:sym typeface="Kalam Bold"/>
                </a:rPr>
                <a:t>when and where </a:t>
              </a:r>
            </a:p>
            <a:p>
              <a:pPr algn="ctr">
                <a:lnSpc>
                  <a:spcPts val="4900"/>
                </a:lnSpc>
              </a:pPr>
              <a:r>
                <a:rPr lang="en-US" sz="3500" b="1">
                  <a:solidFill>
                    <a:srgbClr val="C4161C"/>
                  </a:solidFill>
                  <a:latin typeface="Kalam Bold"/>
                  <a:ea typeface="Kalam Bold"/>
                  <a:cs typeface="Kalam Bold"/>
                  <a:sym typeface="Kalam Bold"/>
                </a:rPr>
                <a:t>to go</a:t>
              </a:r>
              <a:r>
                <a:rPr lang="en-US" sz="3500">
                  <a:solidFill>
                    <a:srgbClr val="C4161C"/>
                  </a:solidFill>
                  <a:latin typeface="Kalam"/>
                  <a:ea typeface="Kalam"/>
                  <a:cs typeface="Kalam"/>
                  <a:sym typeface="Kalam"/>
                </a:rPr>
                <a:t> if you need medical care.</a:t>
              </a:r>
            </a:p>
          </p:txBody>
        </p:sp>
      </p:grpSp>
      <p:grpSp>
        <p:nvGrpSpPr>
          <p:cNvPr id="8" name="Group 8"/>
          <p:cNvGrpSpPr/>
          <p:nvPr/>
        </p:nvGrpSpPr>
        <p:grpSpPr>
          <a:xfrm>
            <a:off x="17511415" y="0"/>
            <a:ext cx="776585" cy="10287000"/>
            <a:chOff x="0" y="0"/>
            <a:chExt cx="303366" cy="4018525"/>
          </a:xfrm>
        </p:grpSpPr>
        <p:sp>
          <p:nvSpPr>
            <p:cNvPr id="9" name="Freeform 9"/>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0063A5"/>
            </a:solidFill>
          </p:spPr>
          <p:txBody>
            <a:bodyPr/>
            <a:lstStyle/>
            <a:p>
              <a:endParaRPr lang="en-US"/>
            </a:p>
          </p:txBody>
        </p:sp>
        <p:sp>
          <p:nvSpPr>
            <p:cNvPr id="10" name="TextBox 10"/>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11" name="Group 11"/>
          <p:cNvGrpSpPr/>
          <p:nvPr/>
        </p:nvGrpSpPr>
        <p:grpSpPr>
          <a:xfrm>
            <a:off x="0" y="8384088"/>
            <a:ext cx="18288000" cy="1020750"/>
            <a:chOff x="0" y="0"/>
            <a:chExt cx="6554006" cy="365814"/>
          </a:xfrm>
        </p:grpSpPr>
        <p:sp>
          <p:nvSpPr>
            <p:cNvPr id="12" name="Freeform 12"/>
            <p:cNvSpPr/>
            <p:nvPr/>
          </p:nvSpPr>
          <p:spPr>
            <a:xfrm>
              <a:off x="0" y="0"/>
              <a:ext cx="6554006" cy="365814"/>
            </a:xfrm>
            <a:custGeom>
              <a:avLst/>
              <a:gdLst/>
              <a:ahLst/>
              <a:cxnLst/>
              <a:rect l="l" t="t" r="r" b="b"/>
              <a:pathLst>
                <a:path w="6554006" h="365814">
                  <a:moveTo>
                    <a:pt x="0" y="0"/>
                  </a:moveTo>
                  <a:lnTo>
                    <a:pt x="6554006" y="0"/>
                  </a:lnTo>
                  <a:lnTo>
                    <a:pt x="6554006" y="365814"/>
                  </a:lnTo>
                  <a:lnTo>
                    <a:pt x="0" y="365814"/>
                  </a:lnTo>
                  <a:close/>
                </a:path>
              </a:pathLst>
            </a:custGeom>
            <a:solidFill>
              <a:srgbClr val="0063A5"/>
            </a:solidFill>
          </p:spPr>
          <p:txBody>
            <a:bodyPr/>
            <a:lstStyle/>
            <a:p>
              <a:endParaRPr lang="en-US"/>
            </a:p>
          </p:txBody>
        </p:sp>
        <p:sp>
          <p:nvSpPr>
            <p:cNvPr id="13" name="TextBox 13"/>
            <p:cNvSpPr txBox="1"/>
            <p:nvPr/>
          </p:nvSpPr>
          <p:spPr>
            <a:xfrm>
              <a:off x="0" y="-28575"/>
              <a:ext cx="6554006" cy="394389"/>
            </a:xfrm>
            <a:prstGeom prst="rect">
              <a:avLst/>
            </a:prstGeom>
          </p:spPr>
          <p:txBody>
            <a:bodyPr lIns="50800" tIns="50800" rIns="50800" bIns="50800" rtlCol="0" anchor="ctr"/>
            <a:lstStyle/>
            <a:p>
              <a:pPr algn="ctr">
                <a:lnSpc>
                  <a:spcPts val="1960"/>
                </a:lnSpc>
                <a:spcBef>
                  <a:spcPct val="0"/>
                </a:spcBef>
              </a:pPr>
              <a:endParaRPr/>
            </a:p>
          </p:txBody>
        </p:sp>
      </p:grpSp>
      <p:sp>
        <p:nvSpPr>
          <p:cNvPr id="14" name="Freeform 14"/>
          <p:cNvSpPr/>
          <p:nvPr/>
        </p:nvSpPr>
        <p:spPr>
          <a:xfrm>
            <a:off x="681917" y="8634484"/>
            <a:ext cx="546757" cy="552978"/>
          </a:xfrm>
          <a:custGeom>
            <a:avLst/>
            <a:gdLst/>
            <a:ahLst/>
            <a:cxnLst/>
            <a:rect l="l" t="t" r="r" b="b"/>
            <a:pathLst>
              <a:path w="546757" h="552978">
                <a:moveTo>
                  <a:pt x="0" y="0"/>
                </a:moveTo>
                <a:lnTo>
                  <a:pt x="546757" y="0"/>
                </a:lnTo>
                <a:lnTo>
                  <a:pt x="546757" y="552979"/>
                </a:lnTo>
                <a:lnTo>
                  <a:pt x="0" y="5529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5" name="TextBox 15"/>
          <p:cNvSpPr txBox="1"/>
          <p:nvPr/>
        </p:nvSpPr>
        <p:spPr>
          <a:xfrm>
            <a:off x="1511550" y="8568391"/>
            <a:ext cx="14395200" cy="599441"/>
          </a:xfrm>
          <a:prstGeom prst="rect">
            <a:avLst/>
          </a:prstGeom>
        </p:spPr>
        <p:txBody>
          <a:bodyPr lIns="0" tIns="0" rIns="0" bIns="0" rtlCol="0" anchor="t">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id="16" name="Freeform 16"/>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8"/>
            <a:stretch>
              <a:fillRect l="-4005" t="-13063" r="-2016" b="-10438"/>
            </a:stretch>
          </a:blipFill>
        </p:spPr>
        <p:txBody>
          <a:bodyPr/>
          <a:lstStyle/>
          <a:p>
            <a:endParaRPr lang="en-US"/>
          </a:p>
        </p:txBody>
      </p:sp>
      <p:grpSp>
        <p:nvGrpSpPr>
          <p:cNvPr id="17" name="Group 17"/>
          <p:cNvGrpSpPr/>
          <p:nvPr/>
        </p:nvGrpSpPr>
        <p:grpSpPr>
          <a:xfrm>
            <a:off x="536966" y="4025594"/>
            <a:ext cx="9338421" cy="4189540"/>
            <a:chOff x="0" y="0"/>
            <a:chExt cx="12451228" cy="5586053"/>
          </a:xfrm>
        </p:grpSpPr>
        <p:grpSp>
          <p:nvGrpSpPr>
            <p:cNvPr id="18" name="Group 18"/>
            <p:cNvGrpSpPr/>
            <p:nvPr/>
          </p:nvGrpSpPr>
          <p:grpSpPr>
            <a:xfrm>
              <a:off x="0" y="35201"/>
              <a:ext cx="12355697" cy="5550852"/>
              <a:chOff x="0" y="0"/>
              <a:chExt cx="2440632" cy="1096465"/>
            </a:xfrm>
          </p:grpSpPr>
          <p:sp>
            <p:nvSpPr>
              <p:cNvPr id="19" name="Freeform 19"/>
              <p:cNvSpPr/>
              <p:nvPr/>
            </p:nvSpPr>
            <p:spPr>
              <a:xfrm>
                <a:off x="0" y="0"/>
                <a:ext cx="2440631" cy="1096465"/>
              </a:xfrm>
              <a:custGeom>
                <a:avLst/>
                <a:gdLst/>
                <a:ahLst/>
                <a:cxnLst/>
                <a:rect l="l" t="t" r="r" b="b"/>
                <a:pathLst>
                  <a:path w="2440631" h="1096465">
                    <a:moveTo>
                      <a:pt x="42608" y="0"/>
                    </a:moveTo>
                    <a:lnTo>
                      <a:pt x="2398024" y="0"/>
                    </a:lnTo>
                    <a:cubicBezTo>
                      <a:pt x="2409324" y="0"/>
                      <a:pt x="2420161" y="4489"/>
                      <a:pt x="2428152" y="12480"/>
                    </a:cubicBezTo>
                    <a:cubicBezTo>
                      <a:pt x="2436142" y="20470"/>
                      <a:pt x="2440631" y="31308"/>
                      <a:pt x="2440631" y="42608"/>
                    </a:cubicBezTo>
                    <a:lnTo>
                      <a:pt x="2440631" y="1053857"/>
                    </a:lnTo>
                    <a:cubicBezTo>
                      <a:pt x="2440631" y="1065157"/>
                      <a:pt x="2436142" y="1075995"/>
                      <a:pt x="2428152" y="1083985"/>
                    </a:cubicBezTo>
                    <a:cubicBezTo>
                      <a:pt x="2420161" y="1091976"/>
                      <a:pt x="2409324" y="1096465"/>
                      <a:pt x="2398024" y="1096465"/>
                    </a:cubicBezTo>
                    <a:lnTo>
                      <a:pt x="42608" y="1096465"/>
                    </a:lnTo>
                    <a:cubicBezTo>
                      <a:pt x="31308" y="1096465"/>
                      <a:pt x="20470" y="1091976"/>
                      <a:pt x="12480" y="1083985"/>
                    </a:cubicBezTo>
                    <a:cubicBezTo>
                      <a:pt x="4489" y="1075995"/>
                      <a:pt x="0" y="1065157"/>
                      <a:pt x="0" y="1053857"/>
                    </a:cubicBezTo>
                    <a:lnTo>
                      <a:pt x="0" y="42608"/>
                    </a:lnTo>
                    <a:cubicBezTo>
                      <a:pt x="0" y="31308"/>
                      <a:pt x="4489" y="20470"/>
                      <a:pt x="12480" y="12480"/>
                    </a:cubicBezTo>
                    <a:cubicBezTo>
                      <a:pt x="20470" y="4489"/>
                      <a:pt x="31308" y="0"/>
                      <a:pt x="42608" y="0"/>
                    </a:cubicBezTo>
                    <a:close/>
                  </a:path>
                </a:pathLst>
              </a:custGeom>
              <a:solidFill>
                <a:srgbClr val="FFD400"/>
              </a:solidFill>
            </p:spPr>
            <p:txBody>
              <a:bodyPr/>
              <a:lstStyle/>
              <a:p>
                <a:endParaRPr lang="en-US"/>
              </a:p>
            </p:txBody>
          </p:sp>
          <p:sp>
            <p:nvSpPr>
              <p:cNvPr id="20" name="TextBox 20"/>
              <p:cNvSpPr txBox="1"/>
              <p:nvPr/>
            </p:nvSpPr>
            <p:spPr>
              <a:xfrm>
                <a:off x="0" y="-28575"/>
                <a:ext cx="2440632" cy="1125040"/>
              </a:xfrm>
              <a:prstGeom prst="rect">
                <a:avLst/>
              </a:prstGeom>
            </p:spPr>
            <p:txBody>
              <a:bodyPr lIns="50800" tIns="50800" rIns="50800" bIns="50800" rtlCol="0" anchor="ctr"/>
              <a:lstStyle/>
              <a:p>
                <a:pPr algn="ctr">
                  <a:lnSpc>
                    <a:spcPts val="1960"/>
                  </a:lnSpc>
                </a:pPr>
                <a:endParaRPr/>
              </a:p>
            </p:txBody>
          </p:sp>
        </p:grpSp>
        <p:sp>
          <p:nvSpPr>
            <p:cNvPr id="21" name="TextBox 21"/>
            <p:cNvSpPr txBox="1"/>
            <p:nvPr/>
          </p:nvSpPr>
          <p:spPr>
            <a:xfrm>
              <a:off x="170910" y="219075"/>
              <a:ext cx="12280319" cy="5339053"/>
            </a:xfrm>
            <a:prstGeom prst="rect">
              <a:avLst/>
            </a:prstGeom>
          </p:spPr>
          <p:txBody>
            <a:bodyPr lIns="0" tIns="0" rIns="0" bIns="0" rtlCol="0" anchor="t">
              <a:spAutoFit/>
            </a:bodyPr>
            <a:lstStyle/>
            <a:p>
              <a:pPr algn="l">
                <a:lnSpc>
                  <a:spcPts val="8996"/>
                </a:lnSpc>
              </a:pPr>
              <a:r>
                <a:rPr lang="en-US" sz="9673">
                  <a:solidFill>
                    <a:srgbClr val="000000"/>
                  </a:solidFill>
                  <a:latin typeface="Ubuntu"/>
                  <a:ea typeface="Ubuntu"/>
                  <a:cs typeface="Ubuntu"/>
                  <a:sym typeface="Ubuntu"/>
                </a:rPr>
                <a:t>Session 4:</a:t>
              </a:r>
            </a:p>
            <a:p>
              <a:pPr algn="l">
                <a:lnSpc>
                  <a:spcPts val="2677"/>
                </a:lnSpc>
              </a:pPr>
              <a:endParaRPr lang="en-US" sz="9673">
                <a:solidFill>
                  <a:srgbClr val="000000"/>
                </a:solidFill>
                <a:latin typeface="Ubuntu"/>
                <a:ea typeface="Ubuntu"/>
                <a:cs typeface="Ubuntu"/>
                <a:sym typeface="Ubuntu"/>
              </a:endParaRPr>
            </a:p>
            <a:p>
              <a:pPr algn="l">
                <a:lnSpc>
                  <a:spcPts val="9409"/>
                </a:lnSpc>
              </a:pPr>
              <a:r>
                <a:rPr lang="en-US" sz="10117" b="1">
                  <a:solidFill>
                    <a:srgbClr val="000000"/>
                  </a:solidFill>
                  <a:latin typeface="Ubuntu Bold"/>
                  <a:ea typeface="Ubuntu Bold"/>
                  <a:cs typeface="Ubuntu Bold"/>
                  <a:sym typeface="Ubuntu Bold"/>
                </a:rPr>
                <a:t>When + Where </a:t>
              </a:r>
            </a:p>
            <a:p>
              <a:pPr algn="l">
                <a:lnSpc>
                  <a:spcPts val="9105"/>
                </a:lnSpc>
              </a:pPr>
              <a:r>
                <a:rPr lang="en-US" sz="10117" b="1">
                  <a:solidFill>
                    <a:srgbClr val="000000"/>
                  </a:solidFill>
                  <a:latin typeface="Ubuntu Bold"/>
                  <a:ea typeface="Ubuntu Bold"/>
                  <a:cs typeface="Ubuntu Bold"/>
                  <a:sym typeface="Ubuntu Bold"/>
                </a:rPr>
                <a:t>to Get Care</a:t>
              </a:r>
            </a:p>
          </p:txBody>
        </p:sp>
      </p:grpSp>
      <p:sp>
        <p:nvSpPr>
          <p:cNvPr id="22" name="TextBox 22"/>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23" name="TextBox 23"/>
          <p:cNvSpPr txBox="1"/>
          <p:nvPr/>
        </p:nvSpPr>
        <p:spPr>
          <a:xfrm>
            <a:off x="13520589" y="959420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8519766" y="3182108"/>
            <a:ext cx="1766792" cy="2654307"/>
            <a:chOff x="0" y="0"/>
            <a:chExt cx="2355723" cy="3539076"/>
          </a:xfrm>
        </p:grpSpPr>
        <p:sp>
          <p:nvSpPr>
            <p:cNvPr id="13" name="Freeform 13"/>
            <p:cNvSpPr/>
            <p:nvPr/>
          </p:nvSpPr>
          <p:spPr>
            <a:xfrm>
              <a:off x="0" y="0"/>
              <a:ext cx="964398" cy="3539076"/>
            </a:xfrm>
            <a:custGeom>
              <a:avLst/>
              <a:gdLst/>
              <a:ahLst/>
              <a:cxnLst/>
              <a:rect l="l" t="t" r="r" b="b"/>
              <a:pathLst>
                <a:path w="964398" h="3539076">
                  <a:moveTo>
                    <a:pt x="0" y="0"/>
                  </a:moveTo>
                  <a:lnTo>
                    <a:pt x="964398" y="0"/>
                  </a:lnTo>
                  <a:lnTo>
                    <a:pt x="964398" y="3539076"/>
                  </a:lnTo>
                  <a:lnTo>
                    <a:pt x="0" y="353907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4" name="Freeform 14"/>
            <p:cNvSpPr/>
            <p:nvPr/>
          </p:nvSpPr>
          <p:spPr>
            <a:xfrm>
              <a:off x="1391325" y="0"/>
              <a:ext cx="964398" cy="3539076"/>
            </a:xfrm>
            <a:custGeom>
              <a:avLst/>
              <a:gdLst/>
              <a:ahLst/>
              <a:cxnLst/>
              <a:rect l="l" t="t" r="r" b="b"/>
              <a:pathLst>
                <a:path w="964398" h="3539076">
                  <a:moveTo>
                    <a:pt x="0" y="0"/>
                  </a:moveTo>
                  <a:lnTo>
                    <a:pt x="964398" y="0"/>
                  </a:lnTo>
                  <a:lnTo>
                    <a:pt x="964398" y="3539076"/>
                  </a:lnTo>
                  <a:lnTo>
                    <a:pt x="0" y="353907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sp>
        <p:nvSpPr>
          <p:cNvPr id="15" name="Freeform 15"/>
          <p:cNvSpPr/>
          <p:nvPr/>
        </p:nvSpPr>
        <p:spPr>
          <a:xfrm>
            <a:off x="3235057" y="3140771"/>
            <a:ext cx="745828" cy="2736982"/>
          </a:xfrm>
          <a:custGeom>
            <a:avLst/>
            <a:gdLst/>
            <a:ahLst/>
            <a:cxnLst/>
            <a:rect l="l" t="t" r="r" b="b"/>
            <a:pathLst>
              <a:path w="745828" h="2736982">
                <a:moveTo>
                  <a:pt x="0" y="0"/>
                </a:moveTo>
                <a:lnTo>
                  <a:pt x="745828" y="0"/>
                </a:lnTo>
                <a:lnTo>
                  <a:pt x="745828" y="2736982"/>
                </a:lnTo>
                <a:lnTo>
                  <a:pt x="0" y="273698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rot="-5400000">
            <a:off x="12910419" y="4867206"/>
            <a:ext cx="10244787" cy="510375"/>
            <a:chOff x="0" y="0"/>
            <a:chExt cx="3671501" cy="182907"/>
          </a:xfrm>
        </p:grpSpPr>
        <p:sp>
          <p:nvSpPr>
            <p:cNvPr id="20" name="Freeform 20"/>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1" name="TextBox 21"/>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a:off x="1028700" y="6986961"/>
            <a:ext cx="5502261" cy="2779866"/>
            <a:chOff x="0" y="0"/>
            <a:chExt cx="1449155" cy="732146"/>
          </a:xfrm>
        </p:grpSpPr>
        <p:sp>
          <p:nvSpPr>
            <p:cNvPr id="23" name="Freeform 23"/>
            <p:cNvSpPr/>
            <p:nvPr/>
          </p:nvSpPr>
          <p:spPr>
            <a:xfrm>
              <a:off x="0" y="0"/>
              <a:ext cx="1449155" cy="732146"/>
            </a:xfrm>
            <a:custGeom>
              <a:avLst/>
              <a:gdLst/>
              <a:ahLst/>
              <a:cxnLst/>
              <a:rect l="l" t="t" r="r" b="b"/>
              <a:pathLst>
                <a:path w="1449155" h="732146">
                  <a:moveTo>
                    <a:pt x="0" y="0"/>
                  </a:moveTo>
                  <a:lnTo>
                    <a:pt x="1449155" y="0"/>
                  </a:lnTo>
                  <a:lnTo>
                    <a:pt x="1449155" y="732146"/>
                  </a:lnTo>
                  <a:lnTo>
                    <a:pt x="0" y="732146"/>
                  </a:lnTo>
                  <a:close/>
                </a:path>
              </a:pathLst>
            </a:custGeom>
            <a:solidFill>
              <a:srgbClr val="D9EAD3"/>
            </a:solidFill>
          </p:spPr>
          <p:txBody>
            <a:bodyPr/>
            <a:lstStyle/>
            <a:p>
              <a:endParaRPr lang="en-US"/>
            </a:p>
          </p:txBody>
        </p:sp>
        <p:sp>
          <p:nvSpPr>
            <p:cNvPr id="24" name="TextBox 24"/>
            <p:cNvSpPr txBox="1"/>
            <p:nvPr/>
          </p:nvSpPr>
          <p:spPr>
            <a:xfrm>
              <a:off x="0" y="-28575"/>
              <a:ext cx="1449155" cy="760721"/>
            </a:xfrm>
            <a:prstGeom prst="rect">
              <a:avLst/>
            </a:prstGeom>
          </p:spPr>
          <p:txBody>
            <a:bodyPr lIns="50800" tIns="50800" rIns="50800" bIns="50800" rtlCol="0" anchor="ctr"/>
            <a:lstStyle/>
            <a:p>
              <a:pPr algn="ctr">
                <a:lnSpc>
                  <a:spcPts val="1960"/>
                </a:lnSpc>
              </a:pPr>
              <a:endParaRPr/>
            </a:p>
          </p:txBody>
        </p:sp>
      </p:grpSp>
      <p:grpSp>
        <p:nvGrpSpPr>
          <p:cNvPr id="25" name="Group 25"/>
          <p:cNvGrpSpPr/>
          <p:nvPr/>
        </p:nvGrpSpPr>
        <p:grpSpPr>
          <a:xfrm>
            <a:off x="6530961" y="6986961"/>
            <a:ext cx="5796771" cy="2779866"/>
            <a:chOff x="0" y="0"/>
            <a:chExt cx="1526722" cy="732146"/>
          </a:xfrm>
        </p:grpSpPr>
        <p:sp>
          <p:nvSpPr>
            <p:cNvPr id="26" name="Freeform 26"/>
            <p:cNvSpPr/>
            <p:nvPr/>
          </p:nvSpPr>
          <p:spPr>
            <a:xfrm>
              <a:off x="0" y="0"/>
              <a:ext cx="1526722" cy="732146"/>
            </a:xfrm>
            <a:custGeom>
              <a:avLst/>
              <a:gdLst/>
              <a:ahLst/>
              <a:cxnLst/>
              <a:rect l="l" t="t" r="r" b="b"/>
              <a:pathLst>
                <a:path w="1526722" h="732146">
                  <a:moveTo>
                    <a:pt x="0" y="0"/>
                  </a:moveTo>
                  <a:lnTo>
                    <a:pt x="1526722" y="0"/>
                  </a:lnTo>
                  <a:lnTo>
                    <a:pt x="1526722" y="732146"/>
                  </a:lnTo>
                  <a:lnTo>
                    <a:pt x="0" y="732146"/>
                  </a:lnTo>
                  <a:close/>
                </a:path>
              </a:pathLst>
            </a:custGeom>
            <a:solidFill>
              <a:srgbClr val="FFF2CC"/>
            </a:solidFill>
          </p:spPr>
          <p:txBody>
            <a:bodyPr/>
            <a:lstStyle/>
            <a:p>
              <a:endParaRPr lang="en-US"/>
            </a:p>
          </p:txBody>
        </p:sp>
        <p:sp>
          <p:nvSpPr>
            <p:cNvPr id="27" name="TextBox 27"/>
            <p:cNvSpPr txBox="1"/>
            <p:nvPr/>
          </p:nvSpPr>
          <p:spPr>
            <a:xfrm>
              <a:off x="0" y="-28575"/>
              <a:ext cx="1526722" cy="760721"/>
            </a:xfrm>
            <a:prstGeom prst="rect">
              <a:avLst/>
            </a:prstGeom>
          </p:spPr>
          <p:txBody>
            <a:bodyPr lIns="50800" tIns="50800" rIns="50800" bIns="50800" rtlCol="0" anchor="ctr"/>
            <a:lstStyle/>
            <a:p>
              <a:pPr algn="ctr">
                <a:lnSpc>
                  <a:spcPts val="1960"/>
                </a:lnSpc>
              </a:pPr>
              <a:endParaRPr/>
            </a:p>
          </p:txBody>
        </p:sp>
      </p:grpSp>
      <p:sp>
        <p:nvSpPr>
          <p:cNvPr id="28" name="TextBox 28"/>
          <p:cNvSpPr txBox="1"/>
          <p:nvPr/>
        </p:nvSpPr>
        <p:spPr>
          <a:xfrm>
            <a:off x="7828752" y="7946999"/>
            <a:ext cx="3148821"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Today</a:t>
            </a:r>
          </a:p>
        </p:txBody>
      </p:sp>
      <p:sp>
        <p:nvSpPr>
          <p:cNvPr id="29" name="AutoShape 29"/>
          <p:cNvSpPr/>
          <p:nvPr/>
        </p:nvSpPr>
        <p:spPr>
          <a:xfrm flipV="1">
            <a:off x="6530961"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30" name="TextBox 30"/>
          <p:cNvSpPr txBox="1"/>
          <p:nvPr/>
        </p:nvSpPr>
        <p:spPr>
          <a:xfrm>
            <a:off x="2033560" y="7946999"/>
            <a:ext cx="3148821"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This week</a:t>
            </a:r>
          </a:p>
        </p:txBody>
      </p:sp>
      <p:grpSp>
        <p:nvGrpSpPr>
          <p:cNvPr id="31" name="Group 31"/>
          <p:cNvGrpSpPr/>
          <p:nvPr/>
        </p:nvGrpSpPr>
        <p:grpSpPr>
          <a:xfrm>
            <a:off x="12327732" y="6986961"/>
            <a:ext cx="5473740" cy="2779866"/>
            <a:chOff x="0" y="0"/>
            <a:chExt cx="1441644" cy="732146"/>
          </a:xfrm>
        </p:grpSpPr>
        <p:sp>
          <p:nvSpPr>
            <p:cNvPr id="32" name="Freeform 32"/>
            <p:cNvSpPr/>
            <p:nvPr/>
          </p:nvSpPr>
          <p:spPr>
            <a:xfrm>
              <a:off x="0" y="0"/>
              <a:ext cx="1441644" cy="732146"/>
            </a:xfrm>
            <a:custGeom>
              <a:avLst/>
              <a:gdLst/>
              <a:ahLst/>
              <a:cxnLst/>
              <a:rect l="l" t="t" r="r" b="b"/>
              <a:pathLst>
                <a:path w="1441644" h="732146">
                  <a:moveTo>
                    <a:pt x="0" y="0"/>
                  </a:moveTo>
                  <a:lnTo>
                    <a:pt x="1441644" y="0"/>
                  </a:lnTo>
                  <a:lnTo>
                    <a:pt x="1441644" y="732146"/>
                  </a:lnTo>
                  <a:lnTo>
                    <a:pt x="0" y="732146"/>
                  </a:lnTo>
                  <a:close/>
                </a:path>
              </a:pathLst>
            </a:custGeom>
            <a:solidFill>
              <a:srgbClr val="F4CCCC"/>
            </a:solidFill>
          </p:spPr>
          <p:txBody>
            <a:bodyPr/>
            <a:lstStyle/>
            <a:p>
              <a:endParaRPr lang="en-US"/>
            </a:p>
          </p:txBody>
        </p:sp>
        <p:sp>
          <p:nvSpPr>
            <p:cNvPr id="33" name="TextBox 33"/>
            <p:cNvSpPr txBox="1"/>
            <p:nvPr/>
          </p:nvSpPr>
          <p:spPr>
            <a:xfrm>
              <a:off x="0" y="-28575"/>
              <a:ext cx="1441644" cy="760721"/>
            </a:xfrm>
            <a:prstGeom prst="rect">
              <a:avLst/>
            </a:prstGeom>
          </p:spPr>
          <p:txBody>
            <a:bodyPr lIns="50800" tIns="50800" rIns="50800" bIns="50800" rtlCol="0" anchor="ctr"/>
            <a:lstStyle/>
            <a:p>
              <a:pPr algn="ctr">
                <a:lnSpc>
                  <a:spcPts val="1960"/>
                </a:lnSpc>
              </a:pPr>
              <a:endParaRPr/>
            </a:p>
          </p:txBody>
        </p:sp>
      </p:grpSp>
      <p:sp>
        <p:nvSpPr>
          <p:cNvPr id="34" name="AutoShape 34"/>
          <p:cNvSpPr/>
          <p:nvPr/>
        </p:nvSpPr>
        <p:spPr>
          <a:xfrm flipV="1">
            <a:off x="12327732"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5" name="Group 35"/>
          <p:cNvGrpSpPr/>
          <p:nvPr/>
        </p:nvGrpSpPr>
        <p:grpSpPr>
          <a:xfrm>
            <a:off x="484174" y="808116"/>
            <a:ext cx="12036532" cy="1223447"/>
            <a:chOff x="0" y="0"/>
            <a:chExt cx="3170115" cy="322225"/>
          </a:xfrm>
        </p:grpSpPr>
        <p:sp>
          <p:nvSpPr>
            <p:cNvPr id="36" name="Freeform 36"/>
            <p:cNvSpPr/>
            <p:nvPr/>
          </p:nvSpPr>
          <p:spPr>
            <a:xfrm>
              <a:off x="0" y="0"/>
              <a:ext cx="3170115" cy="322225"/>
            </a:xfrm>
            <a:custGeom>
              <a:avLst/>
              <a:gdLst/>
              <a:ahLst/>
              <a:cxnLst/>
              <a:rect l="l" t="t" r="r" b="b"/>
              <a:pathLst>
                <a:path w="3170115" h="322225">
                  <a:moveTo>
                    <a:pt x="2966915" y="0"/>
                  </a:moveTo>
                  <a:cubicBezTo>
                    <a:pt x="3079140" y="0"/>
                    <a:pt x="3170115" y="72132"/>
                    <a:pt x="3170115" y="161112"/>
                  </a:cubicBezTo>
                  <a:cubicBezTo>
                    <a:pt x="3170115" y="250092"/>
                    <a:pt x="3079140" y="322225"/>
                    <a:pt x="296691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37" name="TextBox 37"/>
            <p:cNvSpPr txBox="1"/>
            <p:nvPr/>
          </p:nvSpPr>
          <p:spPr>
            <a:xfrm>
              <a:off x="0" y="-28575"/>
              <a:ext cx="3170115" cy="350800"/>
            </a:xfrm>
            <a:prstGeom prst="rect">
              <a:avLst/>
            </a:prstGeom>
          </p:spPr>
          <p:txBody>
            <a:bodyPr lIns="50800" tIns="50800" rIns="50800" bIns="50800" rtlCol="0" anchor="ctr"/>
            <a:lstStyle/>
            <a:p>
              <a:pPr algn="ctr">
                <a:lnSpc>
                  <a:spcPts val="1960"/>
                </a:lnSpc>
              </a:pPr>
              <a:endParaRPr/>
            </a:p>
          </p:txBody>
        </p:sp>
      </p:grpSp>
      <p:sp>
        <p:nvSpPr>
          <p:cNvPr id="38" name="TextBox 38"/>
          <p:cNvSpPr txBox="1"/>
          <p:nvPr/>
        </p:nvSpPr>
        <p:spPr>
          <a:xfrm>
            <a:off x="938966" y="791507"/>
            <a:ext cx="11388767"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When Should They Get Help?</a:t>
            </a:r>
          </a:p>
        </p:txBody>
      </p:sp>
      <p:sp>
        <p:nvSpPr>
          <p:cNvPr id="39" name="TextBox 39"/>
          <p:cNvSpPr txBox="1"/>
          <p:nvPr/>
        </p:nvSpPr>
        <p:spPr>
          <a:xfrm>
            <a:off x="13490192" y="7946999"/>
            <a:ext cx="3148821"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Right now!</a:t>
            </a:r>
          </a:p>
        </p:txBody>
      </p:sp>
      <p:grpSp>
        <p:nvGrpSpPr>
          <p:cNvPr id="40" name="Group 40"/>
          <p:cNvGrpSpPr/>
          <p:nvPr/>
        </p:nvGrpSpPr>
        <p:grpSpPr>
          <a:xfrm>
            <a:off x="14296590" y="3140771"/>
            <a:ext cx="1521703" cy="2629292"/>
            <a:chOff x="0" y="0"/>
            <a:chExt cx="2028937" cy="3505723"/>
          </a:xfrm>
        </p:grpSpPr>
        <p:sp>
          <p:nvSpPr>
            <p:cNvPr id="41" name="Freeform 41"/>
            <p:cNvSpPr/>
            <p:nvPr/>
          </p:nvSpPr>
          <p:spPr>
            <a:xfrm>
              <a:off x="0" y="0"/>
              <a:ext cx="2028937" cy="3505723"/>
            </a:xfrm>
            <a:custGeom>
              <a:avLst/>
              <a:gdLst/>
              <a:ahLst/>
              <a:cxnLst/>
              <a:rect l="l" t="t" r="r" b="b"/>
              <a:pathLst>
                <a:path w="2028937" h="3505723">
                  <a:moveTo>
                    <a:pt x="0" y="0"/>
                  </a:moveTo>
                  <a:lnTo>
                    <a:pt x="2028937" y="0"/>
                  </a:lnTo>
                  <a:lnTo>
                    <a:pt x="2028937" y="3505723"/>
                  </a:lnTo>
                  <a:lnTo>
                    <a:pt x="0" y="350572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nvGrpSpPr>
            <p:cNvPr id="42" name="Group 42"/>
            <p:cNvGrpSpPr/>
            <p:nvPr/>
          </p:nvGrpSpPr>
          <p:grpSpPr>
            <a:xfrm>
              <a:off x="165645" y="369374"/>
              <a:ext cx="1709862" cy="2507323"/>
              <a:chOff x="0" y="0"/>
              <a:chExt cx="325637" cy="477511"/>
            </a:xfrm>
          </p:grpSpPr>
          <p:sp>
            <p:nvSpPr>
              <p:cNvPr id="43" name="Freeform 43"/>
              <p:cNvSpPr/>
              <p:nvPr/>
            </p:nvSpPr>
            <p:spPr>
              <a:xfrm>
                <a:off x="0" y="0"/>
                <a:ext cx="325637" cy="477511"/>
              </a:xfrm>
              <a:custGeom>
                <a:avLst/>
                <a:gdLst/>
                <a:ahLst/>
                <a:cxnLst/>
                <a:rect l="l" t="t" r="r" b="b"/>
                <a:pathLst>
                  <a:path w="325637" h="477511">
                    <a:moveTo>
                      <a:pt x="0" y="0"/>
                    </a:moveTo>
                    <a:lnTo>
                      <a:pt x="325637" y="0"/>
                    </a:lnTo>
                    <a:lnTo>
                      <a:pt x="325637" y="477511"/>
                    </a:lnTo>
                    <a:lnTo>
                      <a:pt x="0" y="477511"/>
                    </a:lnTo>
                    <a:close/>
                  </a:path>
                </a:pathLst>
              </a:custGeom>
              <a:solidFill>
                <a:srgbClr val="E93F3E"/>
              </a:solidFill>
            </p:spPr>
            <p:txBody>
              <a:bodyPr/>
              <a:lstStyle/>
              <a:p>
                <a:endParaRPr lang="en-US"/>
              </a:p>
            </p:txBody>
          </p:sp>
          <p:sp>
            <p:nvSpPr>
              <p:cNvPr id="44" name="TextBox 44"/>
              <p:cNvSpPr txBox="1"/>
              <p:nvPr/>
            </p:nvSpPr>
            <p:spPr>
              <a:xfrm>
                <a:off x="0" y="-28575"/>
                <a:ext cx="325637" cy="506086"/>
              </a:xfrm>
              <a:prstGeom prst="rect">
                <a:avLst/>
              </a:prstGeom>
            </p:spPr>
            <p:txBody>
              <a:bodyPr lIns="57867" tIns="57867" rIns="57867" bIns="57867" rtlCol="0" anchor="ctr"/>
              <a:lstStyle/>
              <a:p>
                <a:pPr algn="ctr">
                  <a:lnSpc>
                    <a:spcPts val="1959"/>
                  </a:lnSpc>
                </a:pPr>
                <a:endParaRPr/>
              </a:p>
            </p:txBody>
          </p:sp>
        </p:grpSp>
        <p:sp>
          <p:nvSpPr>
            <p:cNvPr id="45" name="Freeform 45"/>
            <p:cNvSpPr/>
            <p:nvPr/>
          </p:nvSpPr>
          <p:spPr>
            <a:xfrm>
              <a:off x="307669" y="676362"/>
              <a:ext cx="1395253" cy="652494"/>
            </a:xfrm>
            <a:custGeom>
              <a:avLst/>
              <a:gdLst/>
              <a:ahLst/>
              <a:cxnLst/>
              <a:rect l="l" t="t" r="r" b="b"/>
              <a:pathLst>
                <a:path w="1395253" h="652494">
                  <a:moveTo>
                    <a:pt x="0" y="0"/>
                  </a:moveTo>
                  <a:lnTo>
                    <a:pt x="1395253" y="0"/>
                  </a:lnTo>
                  <a:lnTo>
                    <a:pt x="1395253" y="652494"/>
                  </a:lnTo>
                  <a:lnTo>
                    <a:pt x="0" y="652494"/>
                  </a:lnTo>
                  <a:lnTo>
                    <a:pt x="0" y="0"/>
                  </a:lnTo>
                  <a:close/>
                </a:path>
              </a:pathLst>
            </a:custGeom>
            <a:blipFill>
              <a:blip r:embed="rId11">
                <a:extLst>
                  <a:ext uri="{96DAC541-7B7A-43D3-8B79-37D633B846F1}">
                    <asvg:svgBlip xmlns:asvg="http://schemas.microsoft.com/office/drawing/2016/SVG/main" r:embed="rId12"/>
                  </a:ext>
                </a:extLst>
              </a:blip>
              <a:stretch>
                <a:fillRect r="-1447" b="-116533"/>
              </a:stretch>
            </a:blipFill>
          </p:spPr>
          <p:txBody>
            <a:bodyPr/>
            <a:lstStyle/>
            <a:p>
              <a:endParaRPr lang="en-US"/>
            </a:p>
          </p:txBody>
        </p:sp>
        <p:grpSp>
          <p:nvGrpSpPr>
            <p:cNvPr id="46" name="Group 46"/>
            <p:cNvGrpSpPr/>
            <p:nvPr/>
          </p:nvGrpSpPr>
          <p:grpSpPr>
            <a:xfrm>
              <a:off x="599197" y="1025744"/>
              <a:ext cx="842303" cy="357053"/>
              <a:chOff x="0" y="0"/>
              <a:chExt cx="301528" cy="127818"/>
            </a:xfrm>
          </p:grpSpPr>
          <p:sp>
            <p:nvSpPr>
              <p:cNvPr id="47" name="Freeform 47"/>
              <p:cNvSpPr/>
              <p:nvPr/>
            </p:nvSpPr>
            <p:spPr>
              <a:xfrm>
                <a:off x="0" y="0"/>
                <a:ext cx="301528" cy="127818"/>
              </a:xfrm>
              <a:custGeom>
                <a:avLst/>
                <a:gdLst/>
                <a:ahLst/>
                <a:cxnLst/>
                <a:rect l="l" t="t" r="r" b="b"/>
                <a:pathLst>
                  <a:path w="301528" h="127818">
                    <a:moveTo>
                      <a:pt x="0" y="0"/>
                    </a:moveTo>
                    <a:lnTo>
                      <a:pt x="301528" y="0"/>
                    </a:lnTo>
                    <a:lnTo>
                      <a:pt x="301528" y="127818"/>
                    </a:lnTo>
                    <a:lnTo>
                      <a:pt x="0" y="127818"/>
                    </a:lnTo>
                    <a:close/>
                  </a:path>
                </a:pathLst>
              </a:custGeom>
              <a:solidFill>
                <a:srgbClr val="E93F3E"/>
              </a:solidFill>
            </p:spPr>
            <p:txBody>
              <a:bodyPr/>
              <a:lstStyle/>
              <a:p>
                <a:endParaRPr lang="en-US"/>
              </a:p>
            </p:txBody>
          </p:sp>
          <p:sp>
            <p:nvSpPr>
              <p:cNvPr id="48" name="TextBox 48"/>
              <p:cNvSpPr txBox="1"/>
              <p:nvPr/>
            </p:nvSpPr>
            <p:spPr>
              <a:xfrm>
                <a:off x="0" y="-28575"/>
                <a:ext cx="301528" cy="156393"/>
              </a:xfrm>
              <a:prstGeom prst="rect">
                <a:avLst/>
              </a:prstGeom>
            </p:spPr>
            <p:txBody>
              <a:bodyPr lIns="30785" tIns="30785" rIns="30785" bIns="30785" rtlCol="0" anchor="ctr"/>
              <a:lstStyle/>
              <a:p>
                <a:pPr algn="ctr">
                  <a:lnSpc>
                    <a:spcPts val="1959"/>
                  </a:lnSpc>
                </a:pPr>
                <a:endParaRPr/>
              </a:p>
            </p:txBody>
          </p:sp>
        </p:grpSp>
        <p:sp>
          <p:nvSpPr>
            <p:cNvPr id="49" name="Freeform 49"/>
            <p:cNvSpPr/>
            <p:nvPr/>
          </p:nvSpPr>
          <p:spPr>
            <a:xfrm>
              <a:off x="357000" y="1138465"/>
              <a:ext cx="1327152" cy="1194436"/>
            </a:xfrm>
            <a:custGeom>
              <a:avLst/>
              <a:gdLst/>
              <a:ahLst/>
              <a:cxnLst/>
              <a:rect l="l" t="t" r="r" b="b"/>
              <a:pathLst>
                <a:path w="1327152" h="1194436">
                  <a:moveTo>
                    <a:pt x="0" y="0"/>
                  </a:moveTo>
                  <a:lnTo>
                    <a:pt x="1327151" y="0"/>
                  </a:lnTo>
                  <a:lnTo>
                    <a:pt x="1327151" y="1194437"/>
                  </a:lnTo>
                  <a:lnTo>
                    <a:pt x="0" y="119443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0" y="9776625"/>
            <a:ext cx="18288000" cy="510375"/>
            <a:chOff x="0" y="0"/>
            <a:chExt cx="6554006" cy="182907"/>
          </a:xfrm>
        </p:grpSpPr>
        <p:sp>
          <p:nvSpPr>
            <p:cNvPr id="13" name="Freeform 1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4" name="TextBox 1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5" name="Group 15"/>
          <p:cNvGrpSpPr/>
          <p:nvPr/>
        </p:nvGrpSpPr>
        <p:grpSpPr>
          <a:xfrm rot="-5400000">
            <a:off x="12910419" y="4867206"/>
            <a:ext cx="10244787" cy="510375"/>
            <a:chOff x="0" y="0"/>
            <a:chExt cx="3671501" cy="182907"/>
          </a:xfrm>
        </p:grpSpPr>
        <p:sp>
          <p:nvSpPr>
            <p:cNvPr id="16" name="Freeform 16"/>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a:off x="1028700" y="6986961"/>
            <a:ext cx="5502261" cy="2779866"/>
            <a:chOff x="0" y="0"/>
            <a:chExt cx="1449155" cy="732146"/>
          </a:xfrm>
        </p:grpSpPr>
        <p:sp>
          <p:nvSpPr>
            <p:cNvPr id="19" name="Freeform 19"/>
            <p:cNvSpPr/>
            <p:nvPr/>
          </p:nvSpPr>
          <p:spPr>
            <a:xfrm>
              <a:off x="0" y="0"/>
              <a:ext cx="1449155" cy="732146"/>
            </a:xfrm>
            <a:custGeom>
              <a:avLst/>
              <a:gdLst/>
              <a:ahLst/>
              <a:cxnLst/>
              <a:rect l="l" t="t" r="r" b="b"/>
              <a:pathLst>
                <a:path w="1449155" h="732146">
                  <a:moveTo>
                    <a:pt x="0" y="0"/>
                  </a:moveTo>
                  <a:lnTo>
                    <a:pt x="1449155" y="0"/>
                  </a:lnTo>
                  <a:lnTo>
                    <a:pt x="1449155" y="732146"/>
                  </a:lnTo>
                  <a:lnTo>
                    <a:pt x="0" y="732146"/>
                  </a:lnTo>
                  <a:close/>
                </a:path>
              </a:pathLst>
            </a:custGeom>
            <a:solidFill>
              <a:srgbClr val="D9EAD3"/>
            </a:solidFill>
          </p:spPr>
          <p:txBody>
            <a:bodyPr/>
            <a:lstStyle/>
            <a:p>
              <a:endParaRPr lang="en-US"/>
            </a:p>
          </p:txBody>
        </p:sp>
        <p:sp>
          <p:nvSpPr>
            <p:cNvPr id="20" name="TextBox 20"/>
            <p:cNvSpPr txBox="1"/>
            <p:nvPr/>
          </p:nvSpPr>
          <p:spPr>
            <a:xfrm>
              <a:off x="0" y="-28575"/>
              <a:ext cx="1449155" cy="760721"/>
            </a:xfrm>
            <a:prstGeom prst="rect">
              <a:avLst/>
            </a:prstGeom>
          </p:spPr>
          <p:txBody>
            <a:bodyPr lIns="50800" tIns="50800" rIns="50800" bIns="50800" rtlCol="0" anchor="ctr"/>
            <a:lstStyle/>
            <a:p>
              <a:pPr algn="ctr">
                <a:lnSpc>
                  <a:spcPts val="1960"/>
                </a:lnSpc>
              </a:pPr>
              <a:endParaRPr/>
            </a:p>
          </p:txBody>
        </p:sp>
      </p:grpSp>
      <p:grpSp>
        <p:nvGrpSpPr>
          <p:cNvPr id="21" name="Group 21"/>
          <p:cNvGrpSpPr/>
          <p:nvPr/>
        </p:nvGrpSpPr>
        <p:grpSpPr>
          <a:xfrm>
            <a:off x="6530961" y="6986961"/>
            <a:ext cx="5796771" cy="2779866"/>
            <a:chOff x="0" y="0"/>
            <a:chExt cx="1526722" cy="732146"/>
          </a:xfrm>
        </p:grpSpPr>
        <p:sp>
          <p:nvSpPr>
            <p:cNvPr id="22" name="Freeform 22"/>
            <p:cNvSpPr/>
            <p:nvPr/>
          </p:nvSpPr>
          <p:spPr>
            <a:xfrm>
              <a:off x="0" y="0"/>
              <a:ext cx="1526722" cy="732146"/>
            </a:xfrm>
            <a:custGeom>
              <a:avLst/>
              <a:gdLst/>
              <a:ahLst/>
              <a:cxnLst/>
              <a:rect l="l" t="t" r="r" b="b"/>
              <a:pathLst>
                <a:path w="1526722" h="732146">
                  <a:moveTo>
                    <a:pt x="0" y="0"/>
                  </a:moveTo>
                  <a:lnTo>
                    <a:pt x="1526722" y="0"/>
                  </a:lnTo>
                  <a:lnTo>
                    <a:pt x="1526722" y="732146"/>
                  </a:lnTo>
                  <a:lnTo>
                    <a:pt x="0" y="732146"/>
                  </a:lnTo>
                  <a:close/>
                </a:path>
              </a:pathLst>
            </a:custGeom>
            <a:solidFill>
              <a:srgbClr val="FFF2CC"/>
            </a:solidFill>
          </p:spPr>
          <p:txBody>
            <a:bodyPr/>
            <a:lstStyle/>
            <a:p>
              <a:endParaRPr lang="en-US"/>
            </a:p>
          </p:txBody>
        </p:sp>
        <p:sp>
          <p:nvSpPr>
            <p:cNvPr id="23" name="TextBox 23"/>
            <p:cNvSpPr txBox="1"/>
            <p:nvPr/>
          </p:nvSpPr>
          <p:spPr>
            <a:xfrm>
              <a:off x="0" y="-28575"/>
              <a:ext cx="1526722" cy="760721"/>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7442804" y="7712710"/>
            <a:ext cx="3920717" cy="154559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Urgent Care Center or Clinic</a:t>
            </a:r>
          </a:p>
        </p:txBody>
      </p:sp>
      <p:sp>
        <p:nvSpPr>
          <p:cNvPr id="25" name="AutoShape 25"/>
          <p:cNvSpPr/>
          <p:nvPr/>
        </p:nvSpPr>
        <p:spPr>
          <a:xfrm flipV="1">
            <a:off x="6530961"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26" name="TextBox 26"/>
          <p:cNvSpPr txBox="1"/>
          <p:nvPr/>
        </p:nvSpPr>
        <p:spPr>
          <a:xfrm>
            <a:off x="1977995" y="7712710"/>
            <a:ext cx="3594146" cy="154559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General</a:t>
            </a:r>
          </a:p>
          <a:p>
            <a:pPr algn="ctr">
              <a:lnSpc>
                <a:spcPts val="6160"/>
              </a:lnSpc>
            </a:pPr>
            <a:r>
              <a:rPr lang="en-US" sz="4400">
                <a:solidFill>
                  <a:srgbClr val="000000"/>
                </a:solidFill>
                <a:latin typeface="Ubuntu"/>
                <a:ea typeface="Ubuntu"/>
                <a:cs typeface="Ubuntu"/>
                <a:sym typeface="Ubuntu"/>
              </a:rPr>
              <a:t>Practitioner</a:t>
            </a:r>
          </a:p>
        </p:txBody>
      </p:sp>
      <p:grpSp>
        <p:nvGrpSpPr>
          <p:cNvPr id="27" name="Group 27"/>
          <p:cNvGrpSpPr/>
          <p:nvPr/>
        </p:nvGrpSpPr>
        <p:grpSpPr>
          <a:xfrm>
            <a:off x="12327732" y="6986961"/>
            <a:ext cx="5473740" cy="2779866"/>
            <a:chOff x="0" y="0"/>
            <a:chExt cx="1441644" cy="732146"/>
          </a:xfrm>
        </p:grpSpPr>
        <p:sp>
          <p:nvSpPr>
            <p:cNvPr id="28" name="Freeform 28"/>
            <p:cNvSpPr/>
            <p:nvPr/>
          </p:nvSpPr>
          <p:spPr>
            <a:xfrm>
              <a:off x="0" y="0"/>
              <a:ext cx="1441644" cy="732146"/>
            </a:xfrm>
            <a:custGeom>
              <a:avLst/>
              <a:gdLst/>
              <a:ahLst/>
              <a:cxnLst/>
              <a:rect l="l" t="t" r="r" b="b"/>
              <a:pathLst>
                <a:path w="1441644" h="732146">
                  <a:moveTo>
                    <a:pt x="0" y="0"/>
                  </a:moveTo>
                  <a:lnTo>
                    <a:pt x="1441644" y="0"/>
                  </a:lnTo>
                  <a:lnTo>
                    <a:pt x="1441644" y="732146"/>
                  </a:lnTo>
                  <a:lnTo>
                    <a:pt x="0" y="732146"/>
                  </a:lnTo>
                  <a:close/>
                </a:path>
              </a:pathLst>
            </a:custGeom>
            <a:solidFill>
              <a:srgbClr val="F4CCCC"/>
            </a:solidFill>
          </p:spPr>
          <p:txBody>
            <a:bodyPr/>
            <a:lstStyle/>
            <a:p>
              <a:endParaRPr lang="en-US"/>
            </a:p>
          </p:txBody>
        </p:sp>
        <p:sp>
          <p:nvSpPr>
            <p:cNvPr id="29" name="TextBox 29"/>
            <p:cNvSpPr txBox="1"/>
            <p:nvPr/>
          </p:nvSpPr>
          <p:spPr>
            <a:xfrm>
              <a:off x="0" y="-28575"/>
              <a:ext cx="1441644" cy="760721"/>
            </a:xfrm>
            <a:prstGeom prst="rect">
              <a:avLst/>
            </a:prstGeom>
          </p:spPr>
          <p:txBody>
            <a:bodyPr lIns="50800" tIns="50800" rIns="50800" bIns="50800" rtlCol="0" anchor="ctr"/>
            <a:lstStyle/>
            <a:p>
              <a:pPr algn="ctr">
                <a:lnSpc>
                  <a:spcPts val="1960"/>
                </a:lnSpc>
              </a:pPr>
              <a:endParaRPr/>
            </a:p>
          </p:txBody>
        </p:sp>
      </p:grpSp>
      <p:sp>
        <p:nvSpPr>
          <p:cNvPr id="30" name="AutoShape 30"/>
          <p:cNvSpPr/>
          <p:nvPr/>
        </p:nvSpPr>
        <p:spPr>
          <a:xfrm flipV="1">
            <a:off x="12327732"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1" name="Group 31"/>
          <p:cNvGrpSpPr/>
          <p:nvPr/>
        </p:nvGrpSpPr>
        <p:grpSpPr>
          <a:xfrm>
            <a:off x="484174" y="808116"/>
            <a:ext cx="9913818" cy="1223447"/>
            <a:chOff x="0" y="0"/>
            <a:chExt cx="2611047" cy="322225"/>
          </a:xfrm>
        </p:grpSpPr>
        <p:sp>
          <p:nvSpPr>
            <p:cNvPr id="32" name="Freeform 32"/>
            <p:cNvSpPr/>
            <p:nvPr/>
          </p:nvSpPr>
          <p:spPr>
            <a:xfrm>
              <a:off x="0" y="0"/>
              <a:ext cx="2611047" cy="322225"/>
            </a:xfrm>
            <a:custGeom>
              <a:avLst/>
              <a:gdLst/>
              <a:ahLst/>
              <a:cxnLst/>
              <a:rect l="l" t="t" r="r" b="b"/>
              <a:pathLst>
                <a:path w="2611047" h="322225">
                  <a:moveTo>
                    <a:pt x="2407847" y="0"/>
                  </a:moveTo>
                  <a:cubicBezTo>
                    <a:pt x="2520071" y="0"/>
                    <a:pt x="2611047" y="72132"/>
                    <a:pt x="2611047" y="161112"/>
                  </a:cubicBezTo>
                  <a:cubicBezTo>
                    <a:pt x="2611047" y="250092"/>
                    <a:pt x="2520071" y="322225"/>
                    <a:pt x="2407847"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33" name="TextBox 33"/>
            <p:cNvSpPr txBox="1"/>
            <p:nvPr/>
          </p:nvSpPr>
          <p:spPr>
            <a:xfrm>
              <a:off x="0" y="-28575"/>
              <a:ext cx="2611047" cy="350800"/>
            </a:xfrm>
            <a:prstGeom prst="rect">
              <a:avLst/>
            </a:prstGeom>
          </p:spPr>
          <p:txBody>
            <a:bodyPr lIns="50800" tIns="50800" rIns="50800" bIns="50800" rtlCol="0" anchor="ctr"/>
            <a:lstStyle/>
            <a:p>
              <a:pPr algn="ctr">
                <a:lnSpc>
                  <a:spcPts val="1960"/>
                </a:lnSpc>
              </a:pPr>
              <a:endParaRPr/>
            </a:p>
          </p:txBody>
        </p:sp>
      </p:grpSp>
      <p:sp>
        <p:nvSpPr>
          <p:cNvPr id="34" name="TextBox 34"/>
          <p:cNvSpPr txBox="1"/>
          <p:nvPr/>
        </p:nvSpPr>
        <p:spPr>
          <a:xfrm>
            <a:off x="938966" y="791507"/>
            <a:ext cx="9191831"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Where Should They Go?</a:t>
            </a:r>
          </a:p>
        </p:txBody>
      </p:sp>
      <p:sp>
        <p:nvSpPr>
          <p:cNvPr id="35" name="TextBox 35"/>
          <p:cNvSpPr txBox="1"/>
          <p:nvPr/>
        </p:nvSpPr>
        <p:spPr>
          <a:xfrm>
            <a:off x="13180049" y="7165949"/>
            <a:ext cx="3769108" cy="23266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The Emergency Room</a:t>
            </a:r>
          </a:p>
        </p:txBody>
      </p:sp>
      <p:sp>
        <p:nvSpPr>
          <p:cNvPr id="36" name="Freeform 36"/>
          <p:cNvSpPr/>
          <p:nvPr/>
        </p:nvSpPr>
        <p:spPr>
          <a:xfrm>
            <a:off x="2321142" y="2947041"/>
            <a:ext cx="2510972" cy="2998176"/>
          </a:xfrm>
          <a:custGeom>
            <a:avLst/>
            <a:gdLst/>
            <a:ahLst/>
            <a:cxnLst/>
            <a:rect l="l" t="t" r="r" b="b"/>
            <a:pathLst>
              <a:path w="2510972" h="2998176">
                <a:moveTo>
                  <a:pt x="0" y="0"/>
                </a:moveTo>
                <a:lnTo>
                  <a:pt x="2510972" y="0"/>
                </a:lnTo>
                <a:lnTo>
                  <a:pt x="2510972" y="2998176"/>
                </a:lnTo>
                <a:lnTo>
                  <a:pt x="0" y="2998176"/>
                </a:lnTo>
                <a:lnTo>
                  <a:pt x="0" y="0"/>
                </a:lnTo>
                <a:close/>
              </a:path>
            </a:pathLst>
          </a:custGeom>
          <a:blipFill>
            <a:blip r:embed="rId5"/>
            <a:stretch>
              <a:fillRect/>
            </a:stretch>
          </a:blipFill>
        </p:spPr>
        <p:txBody>
          <a:bodyPr/>
          <a:lstStyle/>
          <a:p>
            <a:endParaRPr lang="en-US"/>
          </a:p>
        </p:txBody>
      </p:sp>
      <p:sp>
        <p:nvSpPr>
          <p:cNvPr id="37" name="Freeform 37"/>
          <p:cNvSpPr/>
          <p:nvPr/>
        </p:nvSpPr>
        <p:spPr>
          <a:xfrm flipH="1">
            <a:off x="12914884" y="3077638"/>
            <a:ext cx="4344416" cy="2736982"/>
          </a:xfrm>
          <a:custGeom>
            <a:avLst/>
            <a:gdLst/>
            <a:ahLst/>
            <a:cxnLst/>
            <a:rect l="l" t="t" r="r" b="b"/>
            <a:pathLst>
              <a:path w="4344416" h="2736982">
                <a:moveTo>
                  <a:pt x="4344416" y="0"/>
                </a:moveTo>
                <a:lnTo>
                  <a:pt x="0" y="0"/>
                </a:lnTo>
                <a:lnTo>
                  <a:pt x="0" y="2736982"/>
                </a:lnTo>
                <a:lnTo>
                  <a:pt x="4344416" y="2736982"/>
                </a:lnTo>
                <a:lnTo>
                  <a:pt x="4344416" y="0"/>
                </a:lnTo>
                <a:close/>
              </a:path>
            </a:pathLst>
          </a:custGeom>
          <a:blipFill>
            <a:blip r:embed="rId6"/>
            <a:stretch>
              <a:fillRect/>
            </a:stretch>
          </a:blipFill>
        </p:spPr>
        <p:txBody>
          <a:bodyPr/>
          <a:lstStyle/>
          <a:p>
            <a:endParaRPr lang="en-US"/>
          </a:p>
        </p:txBody>
      </p:sp>
      <p:sp>
        <p:nvSpPr>
          <p:cNvPr id="38" name="Freeform 38"/>
          <p:cNvSpPr/>
          <p:nvPr/>
        </p:nvSpPr>
        <p:spPr>
          <a:xfrm>
            <a:off x="7807910" y="3077638"/>
            <a:ext cx="2919448" cy="2736982"/>
          </a:xfrm>
          <a:custGeom>
            <a:avLst/>
            <a:gdLst/>
            <a:ahLst/>
            <a:cxnLst/>
            <a:rect l="l" t="t" r="r" b="b"/>
            <a:pathLst>
              <a:path w="2919448" h="2736982">
                <a:moveTo>
                  <a:pt x="0" y="0"/>
                </a:moveTo>
                <a:lnTo>
                  <a:pt x="2919447" y="0"/>
                </a:lnTo>
                <a:lnTo>
                  <a:pt x="2919447" y="2736982"/>
                </a:lnTo>
                <a:lnTo>
                  <a:pt x="0" y="273698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7113712" cy="1223447"/>
            <a:chOff x="0" y="0"/>
            <a:chExt cx="1873570" cy="322225"/>
          </a:xfrm>
        </p:grpSpPr>
        <p:sp>
          <p:nvSpPr>
            <p:cNvPr id="13" name="Freeform 13"/>
            <p:cNvSpPr/>
            <p:nvPr/>
          </p:nvSpPr>
          <p:spPr>
            <a:xfrm>
              <a:off x="0" y="0"/>
              <a:ext cx="1873570" cy="322225"/>
            </a:xfrm>
            <a:custGeom>
              <a:avLst/>
              <a:gdLst/>
              <a:ahLst/>
              <a:cxnLst/>
              <a:rect l="l" t="t" r="r" b="b"/>
              <a:pathLst>
                <a:path w="1873570" h="322225">
                  <a:moveTo>
                    <a:pt x="1670370" y="0"/>
                  </a:moveTo>
                  <a:cubicBezTo>
                    <a:pt x="1782594" y="0"/>
                    <a:pt x="1873570" y="72132"/>
                    <a:pt x="1873570" y="161112"/>
                  </a:cubicBezTo>
                  <a:cubicBezTo>
                    <a:pt x="1873570" y="250092"/>
                    <a:pt x="1782594" y="322225"/>
                    <a:pt x="167037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873570" cy="350800"/>
            </a:xfrm>
            <a:prstGeom prst="rect">
              <a:avLst/>
            </a:prstGeom>
          </p:spPr>
          <p:txBody>
            <a:bodyPr lIns="50800" tIns="50800" rIns="50800" bIns="50800" rtlCol="0" anchor="ctr"/>
            <a:lstStyle/>
            <a:p>
              <a:pPr algn="ctr">
                <a:lnSpc>
                  <a:spcPts val="1960"/>
                </a:lnSpc>
              </a:pPr>
              <a:endParaRPr/>
            </a:p>
          </p:txBody>
        </p:sp>
      </p:grpSp>
      <p:sp>
        <p:nvSpPr>
          <p:cNvPr id="15" name="TextBox 15"/>
          <p:cNvSpPr txBox="1"/>
          <p:nvPr/>
        </p:nvSpPr>
        <p:spPr>
          <a:xfrm>
            <a:off x="938966" y="791507"/>
            <a:ext cx="6369841"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Fill-in-the-Blank</a:t>
            </a:r>
          </a:p>
        </p:txBody>
      </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rot="-5400000">
            <a:off x="12910419" y="4867206"/>
            <a:ext cx="10244787" cy="510375"/>
            <a:chOff x="0" y="0"/>
            <a:chExt cx="3671501" cy="182907"/>
          </a:xfrm>
        </p:grpSpPr>
        <p:sp>
          <p:nvSpPr>
            <p:cNvPr id="20" name="Freeform 20"/>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1" name="TextBox 21"/>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a:off x="4688314" y="5122204"/>
            <a:ext cx="8911372" cy="1723777"/>
            <a:chOff x="0" y="0"/>
            <a:chExt cx="11881829" cy="2298369"/>
          </a:xfrm>
        </p:grpSpPr>
        <p:sp>
          <p:nvSpPr>
            <p:cNvPr id="23" name="Freeform 23"/>
            <p:cNvSpPr/>
            <p:nvPr/>
          </p:nvSpPr>
          <p:spPr>
            <a:xfrm>
              <a:off x="9468212" y="35604"/>
              <a:ext cx="2413616" cy="2262765"/>
            </a:xfrm>
            <a:custGeom>
              <a:avLst/>
              <a:gdLst/>
              <a:ahLst/>
              <a:cxnLst/>
              <a:rect l="l" t="t" r="r" b="b"/>
              <a:pathLst>
                <a:path w="2413616" h="2262765">
                  <a:moveTo>
                    <a:pt x="0" y="0"/>
                  </a:moveTo>
                  <a:lnTo>
                    <a:pt x="2413617" y="0"/>
                  </a:lnTo>
                  <a:lnTo>
                    <a:pt x="2413617" y="2262765"/>
                  </a:lnTo>
                  <a:lnTo>
                    <a:pt x="0" y="226276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Freeform 24"/>
            <p:cNvSpPr/>
            <p:nvPr/>
          </p:nvSpPr>
          <p:spPr>
            <a:xfrm>
              <a:off x="0" y="0"/>
              <a:ext cx="616604" cy="2262765"/>
            </a:xfrm>
            <a:custGeom>
              <a:avLst/>
              <a:gdLst/>
              <a:ahLst/>
              <a:cxnLst/>
              <a:rect l="l" t="t" r="r" b="b"/>
              <a:pathLst>
                <a:path w="616604" h="2262765">
                  <a:moveTo>
                    <a:pt x="0" y="0"/>
                  </a:moveTo>
                  <a:lnTo>
                    <a:pt x="616604" y="0"/>
                  </a:lnTo>
                  <a:lnTo>
                    <a:pt x="616604" y="2262765"/>
                  </a:lnTo>
                  <a:lnTo>
                    <a:pt x="0" y="226276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5" name="Freeform 25"/>
            <p:cNvSpPr/>
            <p:nvPr/>
          </p:nvSpPr>
          <p:spPr>
            <a:xfrm>
              <a:off x="889566" y="0"/>
              <a:ext cx="616604" cy="2262765"/>
            </a:xfrm>
            <a:custGeom>
              <a:avLst/>
              <a:gdLst/>
              <a:ahLst/>
              <a:cxnLst/>
              <a:rect l="l" t="t" r="r" b="b"/>
              <a:pathLst>
                <a:path w="616604" h="2262765">
                  <a:moveTo>
                    <a:pt x="0" y="0"/>
                  </a:moveTo>
                  <a:lnTo>
                    <a:pt x="616604" y="0"/>
                  </a:lnTo>
                  <a:lnTo>
                    <a:pt x="616604" y="2262765"/>
                  </a:lnTo>
                  <a:lnTo>
                    <a:pt x="0" y="226276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26" name="Group 26"/>
            <p:cNvGrpSpPr/>
            <p:nvPr/>
          </p:nvGrpSpPr>
          <p:grpSpPr>
            <a:xfrm>
              <a:off x="5624093" y="28142"/>
              <a:ext cx="3470391" cy="2262765"/>
              <a:chOff x="0" y="0"/>
              <a:chExt cx="1130343" cy="737007"/>
            </a:xfrm>
          </p:grpSpPr>
          <p:sp>
            <p:nvSpPr>
              <p:cNvPr id="27" name="Freeform 27"/>
              <p:cNvSpPr/>
              <p:nvPr/>
            </p:nvSpPr>
            <p:spPr>
              <a:xfrm>
                <a:off x="0" y="0"/>
                <a:ext cx="1130343" cy="737007"/>
              </a:xfrm>
              <a:custGeom>
                <a:avLst/>
                <a:gdLst/>
                <a:ahLst/>
                <a:cxnLst/>
                <a:rect l="l" t="t" r="r" b="b"/>
                <a:pathLst>
                  <a:path w="1130343" h="737007">
                    <a:moveTo>
                      <a:pt x="0" y="0"/>
                    </a:moveTo>
                    <a:lnTo>
                      <a:pt x="1130343" y="0"/>
                    </a:lnTo>
                    <a:lnTo>
                      <a:pt x="1130343" y="737007"/>
                    </a:lnTo>
                    <a:lnTo>
                      <a:pt x="0" y="737007"/>
                    </a:lnTo>
                    <a:close/>
                  </a:path>
                </a:pathLst>
              </a:custGeom>
              <a:solidFill>
                <a:srgbClr val="FFF2CC"/>
              </a:solidFill>
            </p:spPr>
            <p:txBody>
              <a:bodyPr/>
              <a:lstStyle/>
              <a:p>
                <a:endParaRPr lang="en-US"/>
              </a:p>
            </p:txBody>
          </p:sp>
          <p:sp>
            <p:nvSpPr>
              <p:cNvPr id="28" name="TextBox 28"/>
              <p:cNvSpPr txBox="1"/>
              <p:nvPr/>
            </p:nvSpPr>
            <p:spPr>
              <a:xfrm>
                <a:off x="0" y="-28575"/>
                <a:ext cx="1130343" cy="765582"/>
              </a:xfrm>
              <a:prstGeom prst="rect">
                <a:avLst/>
              </a:prstGeom>
            </p:spPr>
            <p:txBody>
              <a:bodyPr lIns="66458" tIns="66458" rIns="66458" bIns="66458" rtlCol="0" anchor="ctr"/>
              <a:lstStyle/>
              <a:p>
                <a:pPr algn="ctr">
                  <a:lnSpc>
                    <a:spcPts val="1960"/>
                  </a:lnSpc>
                </a:pPr>
                <a:endParaRPr/>
              </a:p>
            </p:txBody>
          </p:sp>
        </p:grpSp>
        <p:sp>
          <p:nvSpPr>
            <p:cNvPr id="29" name="TextBox 29"/>
            <p:cNvSpPr txBox="1"/>
            <p:nvPr/>
          </p:nvSpPr>
          <p:spPr>
            <a:xfrm>
              <a:off x="5742792" y="519560"/>
              <a:ext cx="3191399" cy="1237703"/>
            </a:xfrm>
            <a:prstGeom prst="rect">
              <a:avLst/>
            </a:prstGeom>
          </p:spPr>
          <p:txBody>
            <a:bodyPr lIns="0" tIns="0" rIns="0" bIns="0" rtlCol="0" anchor="t">
              <a:spAutoFit/>
            </a:bodyPr>
            <a:lstStyle/>
            <a:p>
              <a:pPr algn="ctr">
                <a:lnSpc>
                  <a:spcPts val="3760"/>
                </a:lnSpc>
              </a:pPr>
              <a:r>
                <a:rPr lang="en-US" sz="2686">
                  <a:solidFill>
                    <a:srgbClr val="000000"/>
                  </a:solidFill>
                  <a:latin typeface="Ubuntu"/>
                  <a:ea typeface="Ubuntu"/>
                  <a:cs typeface="Ubuntu"/>
                  <a:sym typeface="Ubuntu"/>
                </a:rPr>
                <a:t>Urgent Care Center or Clinic</a:t>
              </a:r>
            </a:p>
          </p:txBody>
        </p:sp>
        <p:grpSp>
          <p:nvGrpSpPr>
            <p:cNvPr id="30" name="Group 30"/>
            <p:cNvGrpSpPr/>
            <p:nvPr/>
          </p:nvGrpSpPr>
          <p:grpSpPr>
            <a:xfrm>
              <a:off x="1890853" y="35604"/>
              <a:ext cx="3470391" cy="2262765"/>
              <a:chOff x="0" y="0"/>
              <a:chExt cx="1130343" cy="737007"/>
            </a:xfrm>
          </p:grpSpPr>
          <p:sp>
            <p:nvSpPr>
              <p:cNvPr id="31" name="Freeform 31"/>
              <p:cNvSpPr/>
              <p:nvPr/>
            </p:nvSpPr>
            <p:spPr>
              <a:xfrm>
                <a:off x="0" y="0"/>
                <a:ext cx="1130343" cy="737007"/>
              </a:xfrm>
              <a:custGeom>
                <a:avLst/>
                <a:gdLst/>
                <a:ahLst/>
                <a:cxnLst/>
                <a:rect l="l" t="t" r="r" b="b"/>
                <a:pathLst>
                  <a:path w="1130343" h="737007">
                    <a:moveTo>
                      <a:pt x="0" y="0"/>
                    </a:moveTo>
                    <a:lnTo>
                      <a:pt x="1130343" y="0"/>
                    </a:lnTo>
                    <a:lnTo>
                      <a:pt x="1130343" y="737007"/>
                    </a:lnTo>
                    <a:lnTo>
                      <a:pt x="0" y="737007"/>
                    </a:lnTo>
                    <a:close/>
                  </a:path>
                </a:pathLst>
              </a:custGeom>
              <a:solidFill>
                <a:srgbClr val="FFF2CC"/>
              </a:solidFill>
            </p:spPr>
            <p:txBody>
              <a:bodyPr/>
              <a:lstStyle/>
              <a:p>
                <a:endParaRPr lang="en-US"/>
              </a:p>
            </p:txBody>
          </p:sp>
          <p:sp>
            <p:nvSpPr>
              <p:cNvPr id="32" name="TextBox 32"/>
              <p:cNvSpPr txBox="1"/>
              <p:nvPr/>
            </p:nvSpPr>
            <p:spPr>
              <a:xfrm>
                <a:off x="0" y="-28575"/>
                <a:ext cx="1130343" cy="765582"/>
              </a:xfrm>
              <a:prstGeom prst="rect">
                <a:avLst/>
              </a:prstGeom>
            </p:spPr>
            <p:txBody>
              <a:bodyPr lIns="66458" tIns="66458" rIns="66458" bIns="66458" rtlCol="0" anchor="ctr"/>
              <a:lstStyle/>
              <a:p>
                <a:pPr algn="ctr">
                  <a:lnSpc>
                    <a:spcPts val="1960"/>
                  </a:lnSpc>
                </a:pPr>
                <a:endParaRPr/>
              </a:p>
            </p:txBody>
          </p:sp>
        </p:grpSp>
        <p:sp>
          <p:nvSpPr>
            <p:cNvPr id="33" name="TextBox 33"/>
            <p:cNvSpPr txBox="1"/>
            <p:nvPr/>
          </p:nvSpPr>
          <p:spPr>
            <a:xfrm>
              <a:off x="2371774" y="829712"/>
              <a:ext cx="2546184" cy="607873"/>
            </a:xfrm>
            <a:prstGeom prst="rect">
              <a:avLst/>
            </a:prstGeom>
          </p:spPr>
          <p:txBody>
            <a:bodyPr lIns="0" tIns="0" rIns="0" bIns="0" rtlCol="0" anchor="t">
              <a:spAutoFit/>
            </a:bodyPr>
            <a:lstStyle/>
            <a:p>
              <a:pPr algn="ctr">
                <a:lnSpc>
                  <a:spcPts val="3735"/>
                </a:lnSpc>
              </a:pPr>
              <a:r>
                <a:rPr lang="en-US" sz="2668">
                  <a:solidFill>
                    <a:srgbClr val="000000"/>
                  </a:solidFill>
                  <a:latin typeface="Ubuntu"/>
                  <a:ea typeface="Ubuntu"/>
                  <a:cs typeface="Ubuntu"/>
                  <a:sym typeface="Ubuntu"/>
                </a:rPr>
                <a:t>Today</a:t>
              </a:r>
            </a:p>
          </p:txBody>
        </p:sp>
      </p:grpSp>
      <p:grpSp>
        <p:nvGrpSpPr>
          <p:cNvPr id="34" name="Group 34"/>
          <p:cNvGrpSpPr/>
          <p:nvPr/>
        </p:nvGrpSpPr>
        <p:grpSpPr>
          <a:xfrm>
            <a:off x="5340799" y="2512533"/>
            <a:ext cx="7887220" cy="1697074"/>
            <a:chOff x="0" y="0"/>
            <a:chExt cx="10516294" cy="2262765"/>
          </a:xfrm>
        </p:grpSpPr>
        <p:sp>
          <p:nvSpPr>
            <p:cNvPr id="35" name="Freeform 35"/>
            <p:cNvSpPr/>
            <p:nvPr/>
          </p:nvSpPr>
          <p:spPr>
            <a:xfrm>
              <a:off x="8621228" y="0"/>
              <a:ext cx="1895066" cy="2262765"/>
            </a:xfrm>
            <a:custGeom>
              <a:avLst/>
              <a:gdLst/>
              <a:ahLst/>
              <a:cxnLst/>
              <a:rect l="l" t="t" r="r" b="b"/>
              <a:pathLst>
                <a:path w="1895066" h="2262765">
                  <a:moveTo>
                    <a:pt x="0" y="0"/>
                  </a:moveTo>
                  <a:lnTo>
                    <a:pt x="1895066" y="0"/>
                  </a:lnTo>
                  <a:lnTo>
                    <a:pt x="1895066" y="2262765"/>
                  </a:lnTo>
                  <a:lnTo>
                    <a:pt x="0" y="2262765"/>
                  </a:lnTo>
                  <a:lnTo>
                    <a:pt x="0" y="0"/>
                  </a:lnTo>
                  <a:close/>
                </a:path>
              </a:pathLst>
            </a:custGeom>
            <a:blipFill>
              <a:blip r:embed="rId9"/>
              <a:stretch>
                <a:fillRect/>
              </a:stretch>
            </a:blipFill>
          </p:spPr>
          <p:txBody>
            <a:bodyPr/>
            <a:lstStyle/>
            <a:p>
              <a:endParaRPr lang="en-US"/>
            </a:p>
          </p:txBody>
        </p:sp>
        <p:sp>
          <p:nvSpPr>
            <p:cNvPr id="36" name="Freeform 36"/>
            <p:cNvSpPr/>
            <p:nvPr/>
          </p:nvSpPr>
          <p:spPr>
            <a:xfrm>
              <a:off x="0" y="0"/>
              <a:ext cx="616604" cy="2262765"/>
            </a:xfrm>
            <a:custGeom>
              <a:avLst/>
              <a:gdLst/>
              <a:ahLst/>
              <a:cxnLst/>
              <a:rect l="l" t="t" r="r" b="b"/>
              <a:pathLst>
                <a:path w="616604" h="2262765">
                  <a:moveTo>
                    <a:pt x="0" y="0"/>
                  </a:moveTo>
                  <a:lnTo>
                    <a:pt x="616604" y="0"/>
                  </a:lnTo>
                  <a:lnTo>
                    <a:pt x="616604" y="2262765"/>
                  </a:lnTo>
                  <a:lnTo>
                    <a:pt x="0" y="226276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37" name="Group 37"/>
            <p:cNvGrpSpPr/>
            <p:nvPr/>
          </p:nvGrpSpPr>
          <p:grpSpPr>
            <a:xfrm>
              <a:off x="4775129" y="0"/>
              <a:ext cx="3432755" cy="2262765"/>
              <a:chOff x="0" y="0"/>
              <a:chExt cx="1118085" cy="737007"/>
            </a:xfrm>
          </p:grpSpPr>
          <p:sp>
            <p:nvSpPr>
              <p:cNvPr id="38" name="Freeform 38"/>
              <p:cNvSpPr/>
              <p:nvPr/>
            </p:nvSpPr>
            <p:spPr>
              <a:xfrm>
                <a:off x="0" y="0"/>
                <a:ext cx="1118085" cy="737007"/>
              </a:xfrm>
              <a:custGeom>
                <a:avLst/>
                <a:gdLst/>
                <a:ahLst/>
                <a:cxnLst/>
                <a:rect l="l" t="t" r="r" b="b"/>
                <a:pathLst>
                  <a:path w="1118085" h="737007">
                    <a:moveTo>
                      <a:pt x="0" y="0"/>
                    </a:moveTo>
                    <a:lnTo>
                      <a:pt x="1118085" y="0"/>
                    </a:lnTo>
                    <a:lnTo>
                      <a:pt x="1118085" y="737007"/>
                    </a:lnTo>
                    <a:lnTo>
                      <a:pt x="0" y="737007"/>
                    </a:lnTo>
                    <a:close/>
                  </a:path>
                </a:pathLst>
              </a:custGeom>
              <a:solidFill>
                <a:srgbClr val="D9EAD3"/>
              </a:solidFill>
            </p:spPr>
            <p:txBody>
              <a:bodyPr/>
              <a:lstStyle/>
              <a:p>
                <a:endParaRPr lang="en-US"/>
              </a:p>
            </p:txBody>
          </p:sp>
          <p:sp>
            <p:nvSpPr>
              <p:cNvPr id="39" name="TextBox 39"/>
              <p:cNvSpPr txBox="1"/>
              <p:nvPr/>
            </p:nvSpPr>
            <p:spPr>
              <a:xfrm>
                <a:off x="0" y="-28575"/>
                <a:ext cx="1118085" cy="765582"/>
              </a:xfrm>
              <a:prstGeom prst="rect">
                <a:avLst/>
              </a:prstGeom>
            </p:spPr>
            <p:txBody>
              <a:bodyPr lIns="66458" tIns="66458" rIns="66458" bIns="66458" rtlCol="0" anchor="ctr"/>
              <a:lstStyle/>
              <a:p>
                <a:pPr algn="ctr">
                  <a:lnSpc>
                    <a:spcPts val="1959"/>
                  </a:lnSpc>
                </a:pPr>
                <a:endParaRPr/>
              </a:p>
            </p:txBody>
          </p:sp>
        </p:grpSp>
        <p:sp>
          <p:nvSpPr>
            <p:cNvPr id="40" name="TextBox 40"/>
            <p:cNvSpPr txBox="1"/>
            <p:nvPr/>
          </p:nvSpPr>
          <p:spPr>
            <a:xfrm>
              <a:off x="5028719" y="483956"/>
              <a:ext cx="2925575" cy="1237703"/>
            </a:xfrm>
            <a:prstGeom prst="rect">
              <a:avLst/>
            </a:prstGeom>
          </p:spPr>
          <p:txBody>
            <a:bodyPr lIns="0" tIns="0" rIns="0" bIns="0" rtlCol="0" anchor="t">
              <a:spAutoFit/>
            </a:bodyPr>
            <a:lstStyle/>
            <a:p>
              <a:pPr algn="ctr">
                <a:lnSpc>
                  <a:spcPts val="3760"/>
                </a:lnSpc>
              </a:pPr>
              <a:r>
                <a:rPr lang="en-US" sz="2686">
                  <a:solidFill>
                    <a:srgbClr val="000000"/>
                  </a:solidFill>
                  <a:latin typeface="Ubuntu"/>
                  <a:ea typeface="Ubuntu"/>
                  <a:cs typeface="Ubuntu"/>
                  <a:sym typeface="Ubuntu"/>
                </a:rPr>
                <a:t>General Practitioner</a:t>
              </a:r>
            </a:p>
          </p:txBody>
        </p:sp>
        <p:grpSp>
          <p:nvGrpSpPr>
            <p:cNvPr id="41" name="Group 41"/>
            <p:cNvGrpSpPr/>
            <p:nvPr/>
          </p:nvGrpSpPr>
          <p:grpSpPr>
            <a:xfrm>
              <a:off x="1038922" y="0"/>
              <a:ext cx="3432755" cy="2262765"/>
              <a:chOff x="0" y="0"/>
              <a:chExt cx="1118085" cy="737007"/>
            </a:xfrm>
          </p:grpSpPr>
          <p:sp>
            <p:nvSpPr>
              <p:cNvPr id="42" name="Freeform 42"/>
              <p:cNvSpPr/>
              <p:nvPr/>
            </p:nvSpPr>
            <p:spPr>
              <a:xfrm>
                <a:off x="0" y="0"/>
                <a:ext cx="1118085" cy="737007"/>
              </a:xfrm>
              <a:custGeom>
                <a:avLst/>
                <a:gdLst/>
                <a:ahLst/>
                <a:cxnLst/>
                <a:rect l="l" t="t" r="r" b="b"/>
                <a:pathLst>
                  <a:path w="1118085" h="737007">
                    <a:moveTo>
                      <a:pt x="0" y="0"/>
                    </a:moveTo>
                    <a:lnTo>
                      <a:pt x="1118085" y="0"/>
                    </a:lnTo>
                    <a:lnTo>
                      <a:pt x="1118085" y="737007"/>
                    </a:lnTo>
                    <a:lnTo>
                      <a:pt x="0" y="737007"/>
                    </a:lnTo>
                    <a:close/>
                  </a:path>
                </a:pathLst>
              </a:custGeom>
              <a:solidFill>
                <a:srgbClr val="D9EAD3"/>
              </a:solidFill>
            </p:spPr>
            <p:txBody>
              <a:bodyPr/>
              <a:lstStyle/>
              <a:p>
                <a:endParaRPr lang="en-US"/>
              </a:p>
            </p:txBody>
          </p:sp>
          <p:sp>
            <p:nvSpPr>
              <p:cNvPr id="43" name="TextBox 43"/>
              <p:cNvSpPr txBox="1"/>
              <p:nvPr/>
            </p:nvSpPr>
            <p:spPr>
              <a:xfrm>
                <a:off x="0" y="-28575"/>
                <a:ext cx="1118085" cy="765582"/>
              </a:xfrm>
              <a:prstGeom prst="rect">
                <a:avLst/>
              </a:prstGeom>
            </p:spPr>
            <p:txBody>
              <a:bodyPr lIns="66458" tIns="66458" rIns="66458" bIns="66458" rtlCol="0" anchor="ctr"/>
              <a:lstStyle/>
              <a:p>
                <a:pPr algn="ctr">
                  <a:lnSpc>
                    <a:spcPts val="1959"/>
                  </a:lnSpc>
                </a:pPr>
                <a:endParaRPr/>
              </a:p>
            </p:txBody>
          </p:sp>
        </p:grpSp>
        <p:sp>
          <p:nvSpPr>
            <p:cNvPr id="44" name="TextBox 44"/>
            <p:cNvSpPr txBox="1"/>
            <p:nvPr/>
          </p:nvSpPr>
          <p:spPr>
            <a:xfrm>
              <a:off x="1482208" y="794109"/>
              <a:ext cx="2546184" cy="607873"/>
            </a:xfrm>
            <a:prstGeom prst="rect">
              <a:avLst/>
            </a:prstGeom>
          </p:spPr>
          <p:txBody>
            <a:bodyPr lIns="0" tIns="0" rIns="0" bIns="0" rtlCol="0" anchor="t">
              <a:spAutoFit/>
            </a:bodyPr>
            <a:lstStyle/>
            <a:p>
              <a:pPr algn="ctr">
                <a:lnSpc>
                  <a:spcPts val="3735"/>
                </a:lnSpc>
              </a:pPr>
              <a:r>
                <a:rPr lang="en-US" sz="2668">
                  <a:solidFill>
                    <a:srgbClr val="000000"/>
                  </a:solidFill>
                  <a:latin typeface="Ubuntu"/>
                  <a:ea typeface="Ubuntu"/>
                  <a:cs typeface="Ubuntu"/>
                  <a:sym typeface="Ubuntu"/>
                </a:rPr>
                <a:t>This week</a:t>
              </a:r>
            </a:p>
          </p:txBody>
        </p:sp>
      </p:grpSp>
      <p:grpSp>
        <p:nvGrpSpPr>
          <p:cNvPr id="45" name="Group 45"/>
          <p:cNvGrpSpPr/>
          <p:nvPr/>
        </p:nvGrpSpPr>
        <p:grpSpPr>
          <a:xfrm>
            <a:off x="4848089" y="7758579"/>
            <a:ext cx="9601421" cy="1708267"/>
            <a:chOff x="0" y="0"/>
            <a:chExt cx="12801894" cy="2277689"/>
          </a:xfrm>
        </p:grpSpPr>
        <p:sp>
          <p:nvSpPr>
            <p:cNvPr id="46" name="Freeform 46"/>
            <p:cNvSpPr/>
            <p:nvPr/>
          </p:nvSpPr>
          <p:spPr>
            <a:xfrm flipH="1">
              <a:off x="9210203" y="7462"/>
              <a:ext cx="3591691" cy="2262765"/>
            </a:xfrm>
            <a:custGeom>
              <a:avLst/>
              <a:gdLst/>
              <a:ahLst/>
              <a:cxnLst/>
              <a:rect l="l" t="t" r="r" b="b"/>
              <a:pathLst>
                <a:path w="3591691" h="2262765">
                  <a:moveTo>
                    <a:pt x="3591691" y="0"/>
                  </a:moveTo>
                  <a:lnTo>
                    <a:pt x="0" y="0"/>
                  </a:lnTo>
                  <a:lnTo>
                    <a:pt x="0" y="2262765"/>
                  </a:lnTo>
                  <a:lnTo>
                    <a:pt x="3591691" y="2262765"/>
                  </a:lnTo>
                  <a:lnTo>
                    <a:pt x="3591691" y="0"/>
                  </a:lnTo>
                  <a:close/>
                </a:path>
              </a:pathLst>
            </a:custGeom>
            <a:blipFill>
              <a:blip r:embed="rId12"/>
              <a:stretch>
                <a:fillRect/>
              </a:stretch>
            </a:blipFill>
          </p:spPr>
          <p:txBody>
            <a:bodyPr/>
            <a:lstStyle/>
            <a:p>
              <a:endParaRPr lang="en-US"/>
            </a:p>
          </p:txBody>
        </p:sp>
        <p:grpSp>
          <p:nvGrpSpPr>
            <p:cNvPr id="47" name="Group 47"/>
            <p:cNvGrpSpPr/>
            <p:nvPr/>
          </p:nvGrpSpPr>
          <p:grpSpPr>
            <a:xfrm>
              <a:off x="5387108" y="0"/>
              <a:ext cx="3486166" cy="2262765"/>
              <a:chOff x="0" y="0"/>
              <a:chExt cx="1135481" cy="737007"/>
            </a:xfrm>
          </p:grpSpPr>
          <p:sp>
            <p:nvSpPr>
              <p:cNvPr id="48" name="Freeform 48"/>
              <p:cNvSpPr/>
              <p:nvPr/>
            </p:nvSpPr>
            <p:spPr>
              <a:xfrm>
                <a:off x="0" y="0"/>
                <a:ext cx="1135481" cy="737007"/>
              </a:xfrm>
              <a:custGeom>
                <a:avLst/>
                <a:gdLst/>
                <a:ahLst/>
                <a:cxnLst/>
                <a:rect l="l" t="t" r="r" b="b"/>
                <a:pathLst>
                  <a:path w="1135481" h="737007">
                    <a:moveTo>
                      <a:pt x="0" y="0"/>
                    </a:moveTo>
                    <a:lnTo>
                      <a:pt x="1135481" y="0"/>
                    </a:lnTo>
                    <a:lnTo>
                      <a:pt x="1135481" y="737007"/>
                    </a:lnTo>
                    <a:lnTo>
                      <a:pt x="0" y="737007"/>
                    </a:lnTo>
                    <a:close/>
                  </a:path>
                </a:pathLst>
              </a:custGeom>
              <a:solidFill>
                <a:srgbClr val="F4CCCC"/>
              </a:solidFill>
            </p:spPr>
            <p:txBody>
              <a:bodyPr/>
              <a:lstStyle/>
              <a:p>
                <a:endParaRPr lang="en-US"/>
              </a:p>
            </p:txBody>
          </p:sp>
          <p:sp>
            <p:nvSpPr>
              <p:cNvPr id="49" name="TextBox 49"/>
              <p:cNvSpPr txBox="1"/>
              <p:nvPr/>
            </p:nvSpPr>
            <p:spPr>
              <a:xfrm>
                <a:off x="0" y="-28575"/>
                <a:ext cx="1135481" cy="765582"/>
              </a:xfrm>
              <a:prstGeom prst="rect">
                <a:avLst/>
              </a:prstGeom>
            </p:spPr>
            <p:txBody>
              <a:bodyPr lIns="112709" tIns="112709" rIns="112709" bIns="112709" rtlCol="0" anchor="ctr"/>
              <a:lstStyle/>
              <a:p>
                <a:pPr algn="ctr">
                  <a:lnSpc>
                    <a:spcPts val="1959"/>
                  </a:lnSpc>
                </a:pPr>
                <a:endParaRPr/>
              </a:p>
            </p:txBody>
          </p:sp>
        </p:grpSp>
        <p:sp>
          <p:nvSpPr>
            <p:cNvPr id="50" name="TextBox 50"/>
            <p:cNvSpPr txBox="1"/>
            <p:nvPr/>
          </p:nvSpPr>
          <p:spPr>
            <a:xfrm>
              <a:off x="5567283" y="173537"/>
              <a:ext cx="3067992" cy="1873464"/>
            </a:xfrm>
            <a:prstGeom prst="rect">
              <a:avLst/>
            </a:prstGeom>
          </p:spPr>
          <p:txBody>
            <a:bodyPr lIns="0" tIns="0" rIns="0" bIns="0" rtlCol="0" anchor="t">
              <a:spAutoFit/>
            </a:bodyPr>
            <a:lstStyle/>
            <a:p>
              <a:pPr algn="ctr">
                <a:lnSpc>
                  <a:spcPts val="3760"/>
                </a:lnSpc>
              </a:pPr>
              <a:r>
                <a:rPr lang="en-US" sz="2686">
                  <a:solidFill>
                    <a:srgbClr val="000000"/>
                  </a:solidFill>
                  <a:latin typeface="Ubuntu"/>
                  <a:ea typeface="Ubuntu"/>
                  <a:cs typeface="Ubuntu"/>
                  <a:sym typeface="Ubuntu"/>
                </a:rPr>
                <a:t>The Emergency Room</a:t>
              </a:r>
            </a:p>
          </p:txBody>
        </p:sp>
        <p:grpSp>
          <p:nvGrpSpPr>
            <p:cNvPr id="51" name="Group 51"/>
            <p:cNvGrpSpPr/>
            <p:nvPr/>
          </p:nvGrpSpPr>
          <p:grpSpPr>
            <a:xfrm>
              <a:off x="1617069" y="0"/>
              <a:ext cx="3486166" cy="2262765"/>
              <a:chOff x="0" y="0"/>
              <a:chExt cx="1135481" cy="737007"/>
            </a:xfrm>
          </p:grpSpPr>
          <p:sp>
            <p:nvSpPr>
              <p:cNvPr id="52" name="Freeform 52"/>
              <p:cNvSpPr/>
              <p:nvPr/>
            </p:nvSpPr>
            <p:spPr>
              <a:xfrm>
                <a:off x="0" y="0"/>
                <a:ext cx="1135481" cy="737007"/>
              </a:xfrm>
              <a:custGeom>
                <a:avLst/>
                <a:gdLst/>
                <a:ahLst/>
                <a:cxnLst/>
                <a:rect l="l" t="t" r="r" b="b"/>
                <a:pathLst>
                  <a:path w="1135481" h="737007">
                    <a:moveTo>
                      <a:pt x="0" y="0"/>
                    </a:moveTo>
                    <a:lnTo>
                      <a:pt x="1135481" y="0"/>
                    </a:lnTo>
                    <a:lnTo>
                      <a:pt x="1135481" y="737007"/>
                    </a:lnTo>
                    <a:lnTo>
                      <a:pt x="0" y="737007"/>
                    </a:lnTo>
                    <a:close/>
                  </a:path>
                </a:pathLst>
              </a:custGeom>
              <a:solidFill>
                <a:srgbClr val="F4CCCC"/>
              </a:solidFill>
            </p:spPr>
            <p:txBody>
              <a:bodyPr/>
              <a:lstStyle/>
              <a:p>
                <a:endParaRPr lang="en-US"/>
              </a:p>
            </p:txBody>
          </p:sp>
          <p:sp>
            <p:nvSpPr>
              <p:cNvPr id="53" name="TextBox 53"/>
              <p:cNvSpPr txBox="1"/>
              <p:nvPr/>
            </p:nvSpPr>
            <p:spPr>
              <a:xfrm>
                <a:off x="0" y="-28575"/>
                <a:ext cx="1135481" cy="765582"/>
              </a:xfrm>
              <a:prstGeom prst="rect">
                <a:avLst/>
              </a:prstGeom>
            </p:spPr>
            <p:txBody>
              <a:bodyPr lIns="112709" tIns="112709" rIns="112709" bIns="112709" rtlCol="0" anchor="ctr"/>
              <a:lstStyle/>
              <a:p>
                <a:pPr algn="ctr">
                  <a:lnSpc>
                    <a:spcPts val="1959"/>
                  </a:lnSpc>
                </a:pPr>
                <a:endParaRPr/>
              </a:p>
            </p:txBody>
          </p:sp>
        </p:grpSp>
        <p:sp>
          <p:nvSpPr>
            <p:cNvPr id="54" name="TextBox 54"/>
            <p:cNvSpPr txBox="1"/>
            <p:nvPr/>
          </p:nvSpPr>
          <p:spPr>
            <a:xfrm>
              <a:off x="2126644" y="797840"/>
              <a:ext cx="2546184" cy="607873"/>
            </a:xfrm>
            <a:prstGeom prst="rect">
              <a:avLst/>
            </a:prstGeom>
          </p:spPr>
          <p:txBody>
            <a:bodyPr lIns="0" tIns="0" rIns="0" bIns="0" rtlCol="0" anchor="t">
              <a:spAutoFit/>
            </a:bodyPr>
            <a:lstStyle/>
            <a:p>
              <a:pPr algn="ctr">
                <a:lnSpc>
                  <a:spcPts val="3735"/>
                </a:lnSpc>
              </a:pPr>
              <a:r>
                <a:rPr lang="en-US" sz="2668">
                  <a:solidFill>
                    <a:srgbClr val="000000"/>
                  </a:solidFill>
                  <a:latin typeface="Ubuntu"/>
                  <a:ea typeface="Ubuntu"/>
                  <a:cs typeface="Ubuntu"/>
                  <a:sym typeface="Ubuntu"/>
                </a:rPr>
                <a:t>Right now!</a:t>
              </a:r>
            </a:p>
          </p:txBody>
        </p:sp>
        <p:sp>
          <p:nvSpPr>
            <p:cNvPr id="55" name="Freeform 55"/>
            <p:cNvSpPr/>
            <p:nvPr/>
          </p:nvSpPr>
          <p:spPr>
            <a:xfrm>
              <a:off x="0" y="7462"/>
              <a:ext cx="1313894" cy="2270227"/>
            </a:xfrm>
            <a:custGeom>
              <a:avLst/>
              <a:gdLst/>
              <a:ahLst/>
              <a:cxnLst/>
              <a:rect l="l" t="t" r="r" b="b"/>
              <a:pathLst>
                <a:path w="1313894" h="2270227">
                  <a:moveTo>
                    <a:pt x="0" y="0"/>
                  </a:moveTo>
                  <a:lnTo>
                    <a:pt x="1313894" y="0"/>
                  </a:lnTo>
                  <a:lnTo>
                    <a:pt x="1313894" y="2270227"/>
                  </a:lnTo>
                  <a:lnTo>
                    <a:pt x="0" y="227022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nvGrpSpPr>
            <p:cNvPr id="56" name="Group 56"/>
            <p:cNvGrpSpPr/>
            <p:nvPr/>
          </p:nvGrpSpPr>
          <p:grpSpPr>
            <a:xfrm>
              <a:off x="107268" y="246660"/>
              <a:ext cx="1107268" cy="1623686"/>
              <a:chOff x="0" y="0"/>
              <a:chExt cx="325637" cy="477511"/>
            </a:xfrm>
          </p:grpSpPr>
          <p:sp>
            <p:nvSpPr>
              <p:cNvPr id="57" name="Freeform 57"/>
              <p:cNvSpPr/>
              <p:nvPr/>
            </p:nvSpPr>
            <p:spPr>
              <a:xfrm>
                <a:off x="0" y="0"/>
                <a:ext cx="325637" cy="477511"/>
              </a:xfrm>
              <a:custGeom>
                <a:avLst/>
                <a:gdLst/>
                <a:ahLst/>
                <a:cxnLst/>
                <a:rect l="l" t="t" r="r" b="b"/>
                <a:pathLst>
                  <a:path w="325637" h="477511">
                    <a:moveTo>
                      <a:pt x="0" y="0"/>
                    </a:moveTo>
                    <a:lnTo>
                      <a:pt x="325637" y="0"/>
                    </a:lnTo>
                    <a:lnTo>
                      <a:pt x="325637" y="477511"/>
                    </a:lnTo>
                    <a:lnTo>
                      <a:pt x="0" y="477511"/>
                    </a:lnTo>
                    <a:close/>
                  </a:path>
                </a:pathLst>
              </a:custGeom>
              <a:solidFill>
                <a:srgbClr val="E93F3E"/>
              </a:solidFill>
            </p:spPr>
            <p:txBody>
              <a:bodyPr/>
              <a:lstStyle/>
              <a:p>
                <a:endParaRPr lang="en-US"/>
              </a:p>
            </p:txBody>
          </p:sp>
          <p:sp>
            <p:nvSpPr>
              <p:cNvPr id="58" name="TextBox 58"/>
              <p:cNvSpPr txBox="1"/>
              <p:nvPr/>
            </p:nvSpPr>
            <p:spPr>
              <a:xfrm>
                <a:off x="0" y="-28575"/>
                <a:ext cx="325637" cy="506086"/>
              </a:xfrm>
              <a:prstGeom prst="rect">
                <a:avLst/>
              </a:prstGeom>
            </p:spPr>
            <p:txBody>
              <a:bodyPr lIns="57867" tIns="57867" rIns="57867" bIns="57867" rtlCol="0" anchor="ctr"/>
              <a:lstStyle/>
              <a:p>
                <a:pPr algn="ctr">
                  <a:lnSpc>
                    <a:spcPts val="1960"/>
                  </a:lnSpc>
                </a:pPr>
                <a:endParaRPr/>
              </a:p>
            </p:txBody>
          </p:sp>
        </p:grpSp>
        <p:sp>
          <p:nvSpPr>
            <p:cNvPr id="59" name="Freeform 59"/>
            <p:cNvSpPr/>
            <p:nvPr/>
          </p:nvSpPr>
          <p:spPr>
            <a:xfrm>
              <a:off x="199240" y="445459"/>
              <a:ext cx="903534" cy="422540"/>
            </a:xfrm>
            <a:custGeom>
              <a:avLst/>
              <a:gdLst/>
              <a:ahLst/>
              <a:cxnLst/>
              <a:rect l="l" t="t" r="r" b="b"/>
              <a:pathLst>
                <a:path w="903534" h="422540">
                  <a:moveTo>
                    <a:pt x="0" y="0"/>
                  </a:moveTo>
                  <a:lnTo>
                    <a:pt x="903534" y="0"/>
                  </a:lnTo>
                  <a:lnTo>
                    <a:pt x="903534" y="422540"/>
                  </a:lnTo>
                  <a:lnTo>
                    <a:pt x="0" y="422540"/>
                  </a:lnTo>
                  <a:lnTo>
                    <a:pt x="0" y="0"/>
                  </a:lnTo>
                  <a:close/>
                </a:path>
              </a:pathLst>
            </a:custGeom>
            <a:blipFill>
              <a:blip r:embed="rId15">
                <a:extLst>
                  <a:ext uri="{96DAC541-7B7A-43D3-8B79-37D633B846F1}">
                    <asvg:svgBlip xmlns:asvg="http://schemas.microsoft.com/office/drawing/2016/SVG/main" r:embed="rId16"/>
                  </a:ext>
                </a:extLst>
              </a:blip>
              <a:stretch>
                <a:fillRect r="-1447" b="-116533"/>
              </a:stretch>
            </a:blipFill>
          </p:spPr>
          <p:txBody>
            <a:bodyPr/>
            <a:lstStyle/>
            <a:p>
              <a:endParaRPr lang="en-US"/>
            </a:p>
          </p:txBody>
        </p:sp>
        <p:grpSp>
          <p:nvGrpSpPr>
            <p:cNvPr id="60" name="Group 60"/>
            <p:cNvGrpSpPr/>
            <p:nvPr/>
          </p:nvGrpSpPr>
          <p:grpSpPr>
            <a:xfrm>
              <a:off x="388026" y="671711"/>
              <a:ext cx="545457" cy="231219"/>
              <a:chOff x="0" y="0"/>
              <a:chExt cx="301528" cy="127818"/>
            </a:xfrm>
          </p:grpSpPr>
          <p:sp>
            <p:nvSpPr>
              <p:cNvPr id="61" name="Freeform 61"/>
              <p:cNvSpPr/>
              <p:nvPr/>
            </p:nvSpPr>
            <p:spPr>
              <a:xfrm>
                <a:off x="0" y="0"/>
                <a:ext cx="301528" cy="127818"/>
              </a:xfrm>
              <a:custGeom>
                <a:avLst/>
                <a:gdLst/>
                <a:ahLst/>
                <a:cxnLst/>
                <a:rect l="l" t="t" r="r" b="b"/>
                <a:pathLst>
                  <a:path w="301528" h="127818">
                    <a:moveTo>
                      <a:pt x="0" y="0"/>
                    </a:moveTo>
                    <a:lnTo>
                      <a:pt x="301528" y="0"/>
                    </a:lnTo>
                    <a:lnTo>
                      <a:pt x="301528" y="127818"/>
                    </a:lnTo>
                    <a:lnTo>
                      <a:pt x="0" y="127818"/>
                    </a:lnTo>
                    <a:close/>
                  </a:path>
                </a:pathLst>
              </a:custGeom>
              <a:solidFill>
                <a:srgbClr val="E93F3E"/>
              </a:solidFill>
            </p:spPr>
            <p:txBody>
              <a:bodyPr/>
              <a:lstStyle/>
              <a:p>
                <a:endParaRPr lang="en-US"/>
              </a:p>
            </p:txBody>
          </p:sp>
          <p:sp>
            <p:nvSpPr>
              <p:cNvPr id="62" name="TextBox 62"/>
              <p:cNvSpPr txBox="1"/>
              <p:nvPr/>
            </p:nvSpPr>
            <p:spPr>
              <a:xfrm>
                <a:off x="0" y="-28575"/>
                <a:ext cx="301528" cy="156393"/>
              </a:xfrm>
              <a:prstGeom prst="rect">
                <a:avLst/>
              </a:prstGeom>
            </p:spPr>
            <p:txBody>
              <a:bodyPr lIns="30785" tIns="30785" rIns="30785" bIns="30785" rtlCol="0" anchor="ctr"/>
              <a:lstStyle/>
              <a:p>
                <a:pPr algn="ctr">
                  <a:lnSpc>
                    <a:spcPts val="1960"/>
                  </a:lnSpc>
                </a:pPr>
                <a:endParaRPr/>
              </a:p>
            </p:txBody>
          </p:sp>
        </p:grpSp>
        <p:sp>
          <p:nvSpPr>
            <p:cNvPr id="63" name="Freeform 63"/>
            <p:cNvSpPr/>
            <p:nvPr/>
          </p:nvSpPr>
          <p:spPr>
            <a:xfrm>
              <a:off x="231185" y="744706"/>
              <a:ext cx="859434" cy="773490"/>
            </a:xfrm>
            <a:custGeom>
              <a:avLst/>
              <a:gdLst/>
              <a:ahLst/>
              <a:cxnLst/>
              <a:rect l="l" t="t" r="r" b="b"/>
              <a:pathLst>
                <a:path w="859434" h="773490">
                  <a:moveTo>
                    <a:pt x="0" y="0"/>
                  </a:moveTo>
                  <a:lnTo>
                    <a:pt x="859434" y="0"/>
                  </a:lnTo>
                  <a:lnTo>
                    <a:pt x="859434" y="773491"/>
                  </a:lnTo>
                  <a:lnTo>
                    <a:pt x="0" y="773491"/>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776625"/>
            <a:ext cx="18288000" cy="510375"/>
            <a:chOff x="0" y="0"/>
            <a:chExt cx="6554006" cy="182907"/>
          </a:xfrm>
        </p:grpSpPr>
        <p:sp>
          <p:nvSpPr>
            <p:cNvPr id="3" name="Freeform 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4" name="TextBox 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5" name="Group 5"/>
          <p:cNvGrpSpPr/>
          <p:nvPr/>
        </p:nvGrpSpPr>
        <p:grpSpPr>
          <a:xfrm>
            <a:off x="1028700" y="-28685"/>
            <a:ext cx="16930386" cy="1111283"/>
            <a:chOff x="0" y="0"/>
            <a:chExt cx="22573848" cy="1481710"/>
          </a:xfrm>
        </p:grpSpPr>
        <p:sp>
          <p:nvSpPr>
            <p:cNvPr id="6" name="Freeform 6"/>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7" name="Freeform 7"/>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9" name="Freeform 9"/>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10" name="Freeform 10"/>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11" name="Freeform 11"/>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grpSp>
        <p:nvGrpSpPr>
          <p:cNvPr id="12" name="Group 12"/>
          <p:cNvGrpSpPr/>
          <p:nvPr/>
        </p:nvGrpSpPr>
        <p:grpSpPr>
          <a:xfrm rot="-5400000">
            <a:off x="12910419" y="4867206"/>
            <a:ext cx="10244787" cy="510375"/>
            <a:chOff x="0" y="0"/>
            <a:chExt cx="3671501" cy="182907"/>
          </a:xfrm>
        </p:grpSpPr>
        <p:sp>
          <p:nvSpPr>
            <p:cNvPr id="13" name="Freeform 1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14" name="TextBox 1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15" name="Freeform 15"/>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6" name="Freeform 16"/>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7" name="Freeform 17"/>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8" name="Group 18"/>
          <p:cNvGrpSpPr/>
          <p:nvPr/>
        </p:nvGrpSpPr>
        <p:grpSpPr>
          <a:xfrm>
            <a:off x="484174" y="808116"/>
            <a:ext cx="6921929" cy="1223447"/>
            <a:chOff x="0" y="0"/>
            <a:chExt cx="1823060" cy="322225"/>
          </a:xfrm>
        </p:grpSpPr>
        <p:sp>
          <p:nvSpPr>
            <p:cNvPr id="19" name="Freeform 19"/>
            <p:cNvSpPr/>
            <p:nvPr/>
          </p:nvSpPr>
          <p:spPr>
            <a:xfrm>
              <a:off x="0" y="0"/>
              <a:ext cx="1823059" cy="322225"/>
            </a:xfrm>
            <a:custGeom>
              <a:avLst/>
              <a:gdLst/>
              <a:ahLst/>
              <a:cxnLst/>
              <a:rect l="l" t="t" r="r" b="b"/>
              <a:pathLst>
                <a:path w="1823059" h="322225">
                  <a:moveTo>
                    <a:pt x="1619860" y="0"/>
                  </a:moveTo>
                  <a:cubicBezTo>
                    <a:pt x="1732084" y="0"/>
                    <a:pt x="1823059" y="72132"/>
                    <a:pt x="1823059" y="161112"/>
                  </a:cubicBezTo>
                  <a:cubicBezTo>
                    <a:pt x="1823059" y="250092"/>
                    <a:pt x="1732084" y="322225"/>
                    <a:pt x="161986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20" name="TextBox 20"/>
            <p:cNvSpPr txBox="1"/>
            <p:nvPr/>
          </p:nvSpPr>
          <p:spPr>
            <a:xfrm>
              <a:off x="0" y="-28575"/>
              <a:ext cx="1823060" cy="350800"/>
            </a:xfrm>
            <a:prstGeom prst="rect">
              <a:avLst/>
            </a:prstGeom>
          </p:spPr>
          <p:txBody>
            <a:bodyPr lIns="50800" tIns="50800" rIns="50800" bIns="50800" rtlCol="0" anchor="ctr"/>
            <a:lstStyle/>
            <a:p>
              <a:pPr algn="ctr">
                <a:lnSpc>
                  <a:spcPts val="1960"/>
                </a:lnSpc>
              </a:pPr>
              <a:endParaRPr/>
            </a:p>
          </p:txBody>
        </p:sp>
      </p:grpSp>
      <p:sp>
        <p:nvSpPr>
          <p:cNvPr id="21" name="Freeform 21"/>
          <p:cNvSpPr/>
          <p:nvPr/>
        </p:nvSpPr>
        <p:spPr>
          <a:xfrm>
            <a:off x="3072129" y="2357978"/>
            <a:ext cx="1134690" cy="2558741"/>
          </a:xfrm>
          <a:custGeom>
            <a:avLst/>
            <a:gdLst/>
            <a:ahLst/>
            <a:cxnLst/>
            <a:rect l="l" t="t" r="r" b="b"/>
            <a:pathLst>
              <a:path w="1134690" h="2558741">
                <a:moveTo>
                  <a:pt x="0" y="0"/>
                </a:moveTo>
                <a:lnTo>
                  <a:pt x="1134689" y="0"/>
                </a:lnTo>
                <a:lnTo>
                  <a:pt x="1134689" y="2558742"/>
                </a:lnTo>
                <a:lnTo>
                  <a:pt x="0" y="2558742"/>
                </a:lnTo>
                <a:lnTo>
                  <a:pt x="0" y="0"/>
                </a:lnTo>
                <a:close/>
              </a:path>
            </a:pathLst>
          </a:custGeom>
          <a:blipFill>
            <a:blip r:embed="rId5"/>
            <a:stretch>
              <a:fillRect/>
            </a:stretch>
          </a:blipFill>
        </p:spPr>
        <p:txBody>
          <a:bodyPr/>
          <a:lstStyle/>
          <a:p>
            <a:endParaRPr lang="en-US"/>
          </a:p>
        </p:txBody>
      </p:sp>
      <p:sp>
        <p:nvSpPr>
          <p:cNvPr id="22" name="Freeform 22"/>
          <p:cNvSpPr/>
          <p:nvPr/>
        </p:nvSpPr>
        <p:spPr>
          <a:xfrm>
            <a:off x="1935758" y="6132648"/>
            <a:ext cx="3546870" cy="2534184"/>
          </a:xfrm>
          <a:custGeom>
            <a:avLst/>
            <a:gdLst/>
            <a:ahLst/>
            <a:cxnLst/>
            <a:rect l="l" t="t" r="r" b="b"/>
            <a:pathLst>
              <a:path w="3546870" h="2534184">
                <a:moveTo>
                  <a:pt x="0" y="0"/>
                </a:moveTo>
                <a:lnTo>
                  <a:pt x="3546870" y="0"/>
                </a:lnTo>
                <a:lnTo>
                  <a:pt x="3546870" y="2534184"/>
                </a:lnTo>
                <a:lnTo>
                  <a:pt x="0" y="2534184"/>
                </a:lnTo>
                <a:lnTo>
                  <a:pt x="0" y="0"/>
                </a:lnTo>
                <a:close/>
              </a:path>
            </a:pathLst>
          </a:custGeom>
          <a:blipFill>
            <a:blip r:embed="rId6"/>
            <a:stretch>
              <a:fillRect/>
            </a:stretch>
          </a:blipFill>
        </p:spPr>
        <p:txBody>
          <a:bodyPr/>
          <a:lstStyle/>
          <a:p>
            <a:endParaRPr lang="en-US"/>
          </a:p>
        </p:txBody>
      </p:sp>
      <p:sp>
        <p:nvSpPr>
          <p:cNvPr id="23" name="Freeform 23"/>
          <p:cNvSpPr/>
          <p:nvPr/>
        </p:nvSpPr>
        <p:spPr>
          <a:xfrm>
            <a:off x="8347653" y="6132648"/>
            <a:ext cx="2111019" cy="2534184"/>
          </a:xfrm>
          <a:custGeom>
            <a:avLst/>
            <a:gdLst/>
            <a:ahLst/>
            <a:cxnLst/>
            <a:rect l="l" t="t" r="r" b="b"/>
            <a:pathLst>
              <a:path w="2111019" h="2534184">
                <a:moveTo>
                  <a:pt x="0" y="0"/>
                </a:moveTo>
                <a:lnTo>
                  <a:pt x="2111019" y="0"/>
                </a:lnTo>
                <a:lnTo>
                  <a:pt x="2111019" y="2534184"/>
                </a:lnTo>
                <a:lnTo>
                  <a:pt x="0" y="2534184"/>
                </a:lnTo>
                <a:lnTo>
                  <a:pt x="0" y="0"/>
                </a:lnTo>
                <a:close/>
              </a:path>
            </a:pathLst>
          </a:custGeom>
          <a:blipFill>
            <a:blip r:embed="rId7"/>
            <a:stretch>
              <a:fillRect/>
            </a:stretch>
          </a:blipFill>
        </p:spPr>
        <p:txBody>
          <a:bodyPr/>
          <a:lstStyle/>
          <a:p>
            <a:endParaRPr lang="en-US"/>
          </a:p>
        </p:txBody>
      </p:sp>
      <p:sp>
        <p:nvSpPr>
          <p:cNvPr id="24" name="Freeform 24"/>
          <p:cNvSpPr/>
          <p:nvPr/>
        </p:nvSpPr>
        <p:spPr>
          <a:xfrm>
            <a:off x="14236148" y="6132648"/>
            <a:ext cx="1723935" cy="2534184"/>
          </a:xfrm>
          <a:custGeom>
            <a:avLst/>
            <a:gdLst/>
            <a:ahLst/>
            <a:cxnLst/>
            <a:rect l="l" t="t" r="r" b="b"/>
            <a:pathLst>
              <a:path w="1723935" h="2534184">
                <a:moveTo>
                  <a:pt x="0" y="0"/>
                </a:moveTo>
                <a:lnTo>
                  <a:pt x="1723935" y="0"/>
                </a:lnTo>
                <a:lnTo>
                  <a:pt x="1723935" y="2534184"/>
                </a:lnTo>
                <a:lnTo>
                  <a:pt x="0" y="2534184"/>
                </a:lnTo>
                <a:lnTo>
                  <a:pt x="0" y="0"/>
                </a:lnTo>
                <a:close/>
              </a:path>
            </a:pathLst>
          </a:custGeom>
          <a:blipFill>
            <a:blip r:embed="rId8"/>
            <a:stretch>
              <a:fillRect/>
            </a:stretch>
          </a:blipFill>
        </p:spPr>
        <p:txBody>
          <a:bodyPr/>
          <a:lstStyle/>
          <a:p>
            <a:endParaRPr lang="en-US"/>
          </a:p>
        </p:txBody>
      </p:sp>
      <p:sp>
        <p:nvSpPr>
          <p:cNvPr id="25" name="Freeform 25"/>
          <p:cNvSpPr/>
          <p:nvPr/>
        </p:nvSpPr>
        <p:spPr>
          <a:xfrm>
            <a:off x="13508277" y="2319418"/>
            <a:ext cx="3179676" cy="2597302"/>
          </a:xfrm>
          <a:custGeom>
            <a:avLst/>
            <a:gdLst/>
            <a:ahLst/>
            <a:cxnLst/>
            <a:rect l="l" t="t" r="r" b="b"/>
            <a:pathLst>
              <a:path w="3179676" h="2597302">
                <a:moveTo>
                  <a:pt x="0" y="0"/>
                </a:moveTo>
                <a:lnTo>
                  <a:pt x="3179676" y="0"/>
                </a:lnTo>
                <a:lnTo>
                  <a:pt x="3179676" y="2597302"/>
                </a:lnTo>
                <a:lnTo>
                  <a:pt x="0" y="2597302"/>
                </a:lnTo>
                <a:lnTo>
                  <a:pt x="0" y="0"/>
                </a:lnTo>
                <a:close/>
              </a:path>
            </a:pathLst>
          </a:custGeom>
          <a:blipFill>
            <a:blip r:embed="rId9"/>
            <a:stretch>
              <a:fillRect/>
            </a:stretch>
          </a:blipFill>
        </p:spPr>
        <p:txBody>
          <a:bodyPr/>
          <a:lstStyle/>
          <a:p>
            <a:endParaRPr lang="en-US"/>
          </a:p>
        </p:txBody>
      </p:sp>
      <p:sp>
        <p:nvSpPr>
          <p:cNvPr id="26" name="TextBox 26"/>
          <p:cNvSpPr txBox="1"/>
          <p:nvPr/>
        </p:nvSpPr>
        <p:spPr>
          <a:xfrm>
            <a:off x="7241978" y="4832603"/>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Rosa</a:t>
            </a:r>
          </a:p>
        </p:txBody>
      </p:sp>
      <p:grpSp>
        <p:nvGrpSpPr>
          <p:cNvPr id="27" name="Group 27"/>
          <p:cNvGrpSpPr/>
          <p:nvPr/>
        </p:nvGrpSpPr>
        <p:grpSpPr>
          <a:xfrm>
            <a:off x="8129937" y="2332818"/>
            <a:ext cx="2546451" cy="2622463"/>
            <a:chOff x="0" y="0"/>
            <a:chExt cx="3395267" cy="3496617"/>
          </a:xfrm>
        </p:grpSpPr>
        <p:sp>
          <p:nvSpPr>
            <p:cNvPr id="28" name="Freeform 28"/>
            <p:cNvSpPr/>
            <p:nvPr/>
          </p:nvSpPr>
          <p:spPr>
            <a:xfrm>
              <a:off x="0" y="79603"/>
              <a:ext cx="3395267" cy="3417014"/>
            </a:xfrm>
            <a:custGeom>
              <a:avLst/>
              <a:gdLst/>
              <a:ahLst/>
              <a:cxnLst/>
              <a:rect l="l" t="t" r="r" b="b"/>
              <a:pathLst>
                <a:path w="3395267" h="3417014">
                  <a:moveTo>
                    <a:pt x="0" y="0"/>
                  </a:moveTo>
                  <a:lnTo>
                    <a:pt x="3395267" y="0"/>
                  </a:lnTo>
                  <a:lnTo>
                    <a:pt x="3395267" y="3417014"/>
                  </a:lnTo>
                  <a:lnTo>
                    <a:pt x="0" y="3417014"/>
                  </a:lnTo>
                  <a:lnTo>
                    <a:pt x="0" y="0"/>
                  </a:lnTo>
                  <a:close/>
                </a:path>
              </a:pathLst>
            </a:custGeom>
            <a:blipFill>
              <a:blip r:embed="rId10"/>
              <a:stretch>
                <a:fillRect t="-2852"/>
              </a:stretch>
            </a:blipFill>
          </p:spPr>
          <p:txBody>
            <a:bodyPr/>
            <a:lstStyle/>
            <a:p>
              <a:endParaRPr lang="en-US"/>
            </a:p>
          </p:txBody>
        </p:sp>
        <p:grpSp>
          <p:nvGrpSpPr>
            <p:cNvPr id="29" name="Group 29"/>
            <p:cNvGrpSpPr/>
            <p:nvPr/>
          </p:nvGrpSpPr>
          <p:grpSpPr>
            <a:xfrm>
              <a:off x="2453395" y="0"/>
              <a:ext cx="611039" cy="106047"/>
              <a:chOff x="0" y="0"/>
              <a:chExt cx="120699" cy="20948"/>
            </a:xfrm>
          </p:grpSpPr>
          <p:sp>
            <p:nvSpPr>
              <p:cNvPr id="30" name="Freeform 30"/>
              <p:cNvSpPr/>
              <p:nvPr/>
            </p:nvSpPr>
            <p:spPr>
              <a:xfrm>
                <a:off x="0" y="0"/>
                <a:ext cx="120699" cy="20948"/>
              </a:xfrm>
              <a:custGeom>
                <a:avLst/>
                <a:gdLst/>
                <a:ahLst/>
                <a:cxnLst/>
                <a:rect l="l" t="t" r="r" b="b"/>
                <a:pathLst>
                  <a:path w="120699" h="20948">
                    <a:moveTo>
                      <a:pt x="0" y="0"/>
                    </a:moveTo>
                    <a:lnTo>
                      <a:pt x="120699" y="0"/>
                    </a:lnTo>
                    <a:lnTo>
                      <a:pt x="120699" y="20948"/>
                    </a:lnTo>
                    <a:lnTo>
                      <a:pt x="0" y="20948"/>
                    </a:lnTo>
                    <a:close/>
                  </a:path>
                </a:pathLst>
              </a:custGeom>
              <a:solidFill>
                <a:srgbClr val="FFFFFF"/>
              </a:solidFill>
            </p:spPr>
            <p:txBody>
              <a:bodyPr/>
              <a:lstStyle/>
              <a:p>
                <a:endParaRPr lang="en-US"/>
              </a:p>
            </p:txBody>
          </p:sp>
          <p:sp>
            <p:nvSpPr>
              <p:cNvPr id="31" name="TextBox 31"/>
              <p:cNvSpPr txBox="1"/>
              <p:nvPr/>
            </p:nvSpPr>
            <p:spPr>
              <a:xfrm>
                <a:off x="0" y="-28575"/>
                <a:ext cx="120699" cy="49523"/>
              </a:xfrm>
              <a:prstGeom prst="rect">
                <a:avLst/>
              </a:prstGeom>
            </p:spPr>
            <p:txBody>
              <a:bodyPr lIns="50800" tIns="50800" rIns="50800" bIns="50800" rtlCol="0" anchor="ctr"/>
              <a:lstStyle/>
              <a:p>
                <a:pPr algn="ctr">
                  <a:lnSpc>
                    <a:spcPts val="1960"/>
                  </a:lnSpc>
                </a:pPr>
                <a:endParaRPr/>
              </a:p>
            </p:txBody>
          </p:sp>
        </p:grpSp>
      </p:grpSp>
      <p:sp>
        <p:nvSpPr>
          <p:cNvPr id="32" name="TextBox 32"/>
          <p:cNvSpPr txBox="1"/>
          <p:nvPr/>
        </p:nvSpPr>
        <p:spPr>
          <a:xfrm>
            <a:off x="938966" y="791507"/>
            <a:ext cx="6114777"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Turn-and-Teach</a:t>
            </a:r>
          </a:p>
        </p:txBody>
      </p:sp>
      <p:sp>
        <p:nvSpPr>
          <p:cNvPr id="33" name="TextBox 33"/>
          <p:cNvSpPr txBox="1"/>
          <p:nvPr/>
        </p:nvSpPr>
        <p:spPr>
          <a:xfrm>
            <a:off x="12936930" y="8690941"/>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Mario</a:t>
            </a:r>
          </a:p>
        </p:txBody>
      </p:sp>
      <p:sp>
        <p:nvSpPr>
          <p:cNvPr id="34" name="TextBox 34"/>
          <p:cNvSpPr txBox="1"/>
          <p:nvPr/>
        </p:nvSpPr>
        <p:spPr>
          <a:xfrm>
            <a:off x="1548008" y="4832603"/>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Ashley</a:t>
            </a:r>
          </a:p>
        </p:txBody>
      </p:sp>
      <p:sp>
        <p:nvSpPr>
          <p:cNvPr id="35" name="TextBox 35"/>
          <p:cNvSpPr txBox="1"/>
          <p:nvPr/>
        </p:nvSpPr>
        <p:spPr>
          <a:xfrm>
            <a:off x="1478288" y="8690941"/>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Katie</a:t>
            </a:r>
          </a:p>
        </p:txBody>
      </p:sp>
      <p:sp>
        <p:nvSpPr>
          <p:cNvPr id="36" name="TextBox 36"/>
          <p:cNvSpPr txBox="1"/>
          <p:nvPr/>
        </p:nvSpPr>
        <p:spPr>
          <a:xfrm>
            <a:off x="12936930" y="4832603"/>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Nick</a:t>
            </a:r>
          </a:p>
        </p:txBody>
      </p:sp>
      <p:sp>
        <p:nvSpPr>
          <p:cNvPr id="37" name="TextBox 37"/>
          <p:cNvSpPr txBox="1"/>
          <p:nvPr/>
        </p:nvSpPr>
        <p:spPr>
          <a:xfrm>
            <a:off x="7241978" y="8690941"/>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Oscar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4990994" cy="1223447"/>
            <a:chOff x="0" y="0"/>
            <a:chExt cx="1314500" cy="322225"/>
          </a:xfrm>
        </p:grpSpPr>
        <p:sp>
          <p:nvSpPr>
            <p:cNvPr id="13" name="Freeform 13"/>
            <p:cNvSpPr/>
            <p:nvPr/>
          </p:nvSpPr>
          <p:spPr>
            <a:xfrm>
              <a:off x="0" y="0"/>
              <a:ext cx="1314500" cy="322225"/>
            </a:xfrm>
            <a:custGeom>
              <a:avLst/>
              <a:gdLst/>
              <a:ahLst/>
              <a:cxnLst/>
              <a:rect l="l" t="t" r="r" b="b"/>
              <a:pathLst>
                <a:path w="1314500" h="322225">
                  <a:moveTo>
                    <a:pt x="1111300" y="0"/>
                  </a:moveTo>
                  <a:cubicBezTo>
                    <a:pt x="1223525" y="0"/>
                    <a:pt x="1314500" y="72132"/>
                    <a:pt x="1314500" y="161112"/>
                  </a:cubicBezTo>
                  <a:cubicBezTo>
                    <a:pt x="1314500" y="250092"/>
                    <a:pt x="1223525" y="322225"/>
                    <a:pt x="111130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314500" cy="350800"/>
            </a:xfrm>
            <a:prstGeom prst="rect">
              <a:avLst/>
            </a:prstGeom>
          </p:spPr>
          <p:txBody>
            <a:bodyPr lIns="50800" tIns="50800" rIns="50800" bIns="50800" rtlCol="0" anchor="ctr"/>
            <a:lstStyle/>
            <a:p>
              <a:pPr algn="ctr">
                <a:lnSpc>
                  <a:spcPts val="1960"/>
                </a:lnSpc>
              </a:pPr>
              <a:endParaRPr/>
            </a:p>
          </p:txBody>
        </p:sp>
      </p:grpSp>
      <p:sp>
        <p:nvSpPr>
          <p:cNvPr id="15" name="TextBox 15"/>
          <p:cNvSpPr txBox="1"/>
          <p:nvPr/>
        </p:nvSpPr>
        <p:spPr>
          <a:xfrm>
            <a:off x="7612382" y="3542030"/>
            <a:ext cx="9389409" cy="31076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Fill in the reflection page in your workbook.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You can write or draw your answers.</a:t>
            </a:r>
          </a:p>
        </p:txBody>
      </p:sp>
      <p:sp>
        <p:nvSpPr>
          <p:cNvPr id="16" name="TextBox 16"/>
          <p:cNvSpPr txBox="1"/>
          <p:nvPr/>
        </p:nvSpPr>
        <p:spPr>
          <a:xfrm>
            <a:off x="938966" y="791507"/>
            <a:ext cx="4189866"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Reflection</a:t>
            </a:r>
          </a:p>
        </p:txBody>
      </p:sp>
      <p:sp>
        <p:nvSpPr>
          <p:cNvPr id="17" name="Freeform 17"/>
          <p:cNvSpPr/>
          <p:nvPr/>
        </p:nvSpPr>
        <p:spPr>
          <a:xfrm>
            <a:off x="1882191" y="3306853"/>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18" name="Group 18"/>
          <p:cNvGrpSpPr/>
          <p:nvPr/>
        </p:nvGrpSpPr>
        <p:grpSpPr>
          <a:xfrm>
            <a:off x="0" y="9776625"/>
            <a:ext cx="18288000" cy="510375"/>
            <a:chOff x="0" y="0"/>
            <a:chExt cx="6554006" cy="182907"/>
          </a:xfrm>
        </p:grpSpPr>
        <p:sp>
          <p:nvSpPr>
            <p:cNvPr id="19" name="Freeform 19"/>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rot="-5400000">
            <a:off x="12910419" y="4867206"/>
            <a:ext cx="10244787" cy="510375"/>
            <a:chOff x="0" y="0"/>
            <a:chExt cx="3671501" cy="182907"/>
          </a:xfrm>
        </p:grpSpPr>
        <p:sp>
          <p:nvSpPr>
            <p:cNvPr id="22" name="Freeform 22"/>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5124591" cy="1223447"/>
            <a:chOff x="0" y="0"/>
            <a:chExt cx="1349687" cy="322225"/>
          </a:xfrm>
        </p:grpSpPr>
        <p:sp>
          <p:nvSpPr>
            <p:cNvPr id="13" name="Freeform 13"/>
            <p:cNvSpPr/>
            <p:nvPr/>
          </p:nvSpPr>
          <p:spPr>
            <a:xfrm>
              <a:off x="0" y="0"/>
              <a:ext cx="1349687" cy="322225"/>
            </a:xfrm>
            <a:custGeom>
              <a:avLst/>
              <a:gdLst/>
              <a:ahLst/>
              <a:cxnLst/>
              <a:rect l="l" t="t" r="r" b="b"/>
              <a:pathLst>
                <a:path w="1349687" h="322225">
                  <a:moveTo>
                    <a:pt x="1146487" y="0"/>
                  </a:moveTo>
                  <a:cubicBezTo>
                    <a:pt x="1258711" y="0"/>
                    <a:pt x="1349687" y="72132"/>
                    <a:pt x="1349687" y="161112"/>
                  </a:cubicBezTo>
                  <a:cubicBezTo>
                    <a:pt x="1349687" y="250092"/>
                    <a:pt x="1258711" y="322225"/>
                    <a:pt x="1146487"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1349687" cy="350800"/>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1" name="Freeform 21"/>
          <p:cNvSpPr/>
          <p:nvPr/>
        </p:nvSpPr>
        <p:spPr>
          <a:xfrm>
            <a:off x="9362754" y="1419839"/>
            <a:ext cx="8114239" cy="5229881"/>
          </a:xfrm>
          <a:custGeom>
            <a:avLst/>
            <a:gdLst/>
            <a:ahLst/>
            <a:cxnLst/>
            <a:rect l="l" t="t" r="r" b="b"/>
            <a:pathLst>
              <a:path w="8114239" h="5229881">
                <a:moveTo>
                  <a:pt x="0" y="0"/>
                </a:moveTo>
                <a:lnTo>
                  <a:pt x="8114239" y="0"/>
                </a:lnTo>
                <a:lnTo>
                  <a:pt x="8114239" y="5229881"/>
                </a:lnTo>
                <a:lnTo>
                  <a:pt x="0" y="5229881"/>
                </a:lnTo>
                <a:lnTo>
                  <a:pt x="0" y="0"/>
                </a:lnTo>
                <a:close/>
              </a:path>
            </a:pathLst>
          </a:custGeom>
          <a:blipFill>
            <a:blip r:embed="rId5"/>
            <a:stretch>
              <a:fillRect/>
            </a:stretch>
          </a:blipFill>
        </p:spPr>
        <p:txBody>
          <a:bodyPr/>
          <a:lstStyle/>
          <a:p>
            <a:endParaRPr lang="en-US"/>
          </a:p>
        </p:txBody>
      </p:sp>
      <p:sp>
        <p:nvSpPr>
          <p:cNvPr id="22" name="Freeform 22"/>
          <p:cNvSpPr/>
          <p:nvPr/>
        </p:nvSpPr>
        <p:spPr>
          <a:xfrm>
            <a:off x="1153724" y="6671766"/>
            <a:ext cx="7485905" cy="2891633"/>
          </a:xfrm>
          <a:custGeom>
            <a:avLst/>
            <a:gdLst/>
            <a:ahLst/>
            <a:cxnLst/>
            <a:rect l="l" t="t" r="r" b="b"/>
            <a:pathLst>
              <a:path w="7485905" h="2891633">
                <a:moveTo>
                  <a:pt x="0" y="0"/>
                </a:moveTo>
                <a:lnTo>
                  <a:pt x="7485905" y="0"/>
                </a:lnTo>
                <a:lnTo>
                  <a:pt x="7485905" y="2891633"/>
                </a:lnTo>
                <a:lnTo>
                  <a:pt x="0" y="2891633"/>
                </a:lnTo>
                <a:lnTo>
                  <a:pt x="0" y="0"/>
                </a:lnTo>
                <a:close/>
              </a:path>
            </a:pathLst>
          </a:custGeom>
          <a:blipFill>
            <a:blip r:embed="rId6"/>
            <a:stretch>
              <a:fillRect/>
            </a:stretch>
          </a:blipFill>
        </p:spPr>
        <p:txBody>
          <a:bodyPr/>
          <a:lstStyle/>
          <a:p>
            <a:endParaRPr lang="en-US"/>
          </a:p>
        </p:txBody>
      </p:sp>
      <p:sp>
        <p:nvSpPr>
          <p:cNvPr id="23" name="TextBox 23"/>
          <p:cNvSpPr txBox="1"/>
          <p:nvPr/>
        </p:nvSpPr>
        <p:spPr>
          <a:xfrm>
            <a:off x="1663053" y="2972276"/>
            <a:ext cx="7065348" cy="23266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Your provider might use a </a:t>
            </a:r>
            <a:r>
              <a:rPr lang="en-US" sz="4400" b="1">
                <a:solidFill>
                  <a:srgbClr val="000000"/>
                </a:solidFill>
                <a:latin typeface="Ubuntu Bold"/>
                <a:ea typeface="Ubuntu Bold"/>
                <a:cs typeface="Ubuntu Bold"/>
                <a:sym typeface="Ubuntu Bold"/>
              </a:rPr>
              <a:t>pain scale</a:t>
            </a:r>
            <a:r>
              <a:rPr lang="en-US" sz="4400">
                <a:solidFill>
                  <a:srgbClr val="000000"/>
                </a:solidFill>
                <a:latin typeface="Ubuntu"/>
                <a:ea typeface="Ubuntu"/>
                <a:cs typeface="Ubuntu"/>
                <a:sym typeface="Ubuntu"/>
              </a:rPr>
              <a:t> to figure out how much something hurts.</a:t>
            </a:r>
          </a:p>
        </p:txBody>
      </p:sp>
      <p:sp>
        <p:nvSpPr>
          <p:cNvPr id="24" name="TextBox 24"/>
          <p:cNvSpPr txBox="1"/>
          <p:nvPr/>
        </p:nvSpPr>
        <p:spPr>
          <a:xfrm>
            <a:off x="938966" y="791507"/>
            <a:ext cx="4402260"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Pain Scales</a:t>
            </a:r>
          </a:p>
        </p:txBody>
      </p:sp>
      <p:sp>
        <p:nvSpPr>
          <p:cNvPr id="25" name="TextBox 25"/>
          <p:cNvSpPr txBox="1"/>
          <p:nvPr/>
        </p:nvSpPr>
        <p:spPr>
          <a:xfrm>
            <a:off x="10068565" y="7783278"/>
            <a:ext cx="6880747" cy="7645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Here are a few </a:t>
            </a:r>
            <a:r>
              <a:rPr lang="en-US" sz="4400" b="1">
                <a:solidFill>
                  <a:srgbClr val="000000"/>
                </a:solidFill>
                <a:latin typeface="Ubuntu Bold"/>
                <a:ea typeface="Ubuntu Bold"/>
                <a:cs typeface="Ubuntu Bold"/>
                <a:sym typeface="Ubuntu Bold"/>
              </a:rPr>
              <a:t>examples</a:t>
            </a:r>
            <a:r>
              <a:rPr lang="en-US" sz="4400">
                <a:solidFill>
                  <a:srgbClr val="000000"/>
                </a:solidFill>
                <a:latin typeface="Ubuntu"/>
                <a:ea typeface="Ubuntu"/>
                <a:cs typeface="Ubuntu"/>
                <a:sym typeface="Ubuntu"/>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9325487" cy="1223447"/>
            <a:chOff x="0" y="0"/>
            <a:chExt cx="2456095" cy="322225"/>
          </a:xfrm>
        </p:grpSpPr>
        <p:sp>
          <p:nvSpPr>
            <p:cNvPr id="13" name="Freeform 13"/>
            <p:cNvSpPr/>
            <p:nvPr/>
          </p:nvSpPr>
          <p:spPr>
            <a:xfrm>
              <a:off x="0" y="0"/>
              <a:ext cx="2456095" cy="322225"/>
            </a:xfrm>
            <a:custGeom>
              <a:avLst/>
              <a:gdLst/>
              <a:ahLst/>
              <a:cxnLst/>
              <a:rect l="l" t="t" r="r" b="b"/>
              <a:pathLst>
                <a:path w="2456095" h="322225">
                  <a:moveTo>
                    <a:pt x="2252895" y="0"/>
                  </a:moveTo>
                  <a:cubicBezTo>
                    <a:pt x="2365120" y="0"/>
                    <a:pt x="2456095" y="72132"/>
                    <a:pt x="2456095" y="161112"/>
                  </a:cubicBezTo>
                  <a:cubicBezTo>
                    <a:pt x="2456095" y="250092"/>
                    <a:pt x="2365120" y="322225"/>
                    <a:pt x="225289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456095" cy="350800"/>
            </a:xfrm>
            <a:prstGeom prst="rect">
              <a:avLst/>
            </a:prstGeom>
          </p:spPr>
          <p:txBody>
            <a:bodyPr lIns="50800" tIns="50800" rIns="50800" bIns="50800" rtlCol="0" anchor="ctr"/>
            <a:lstStyle/>
            <a:p>
              <a:pPr algn="ctr">
                <a:lnSpc>
                  <a:spcPts val="1960"/>
                </a:lnSpc>
              </a:pPr>
              <a:endParaRPr/>
            </a:p>
          </p:txBody>
        </p:sp>
      </p:grpSp>
      <p:sp>
        <p:nvSpPr>
          <p:cNvPr id="15" name="TextBox 15"/>
          <p:cNvSpPr txBox="1"/>
          <p:nvPr/>
        </p:nvSpPr>
        <p:spPr>
          <a:xfrm>
            <a:off x="1784159" y="2874043"/>
            <a:ext cx="15238007" cy="31076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If you feel pain, your provider will ask you a lot of questions.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Your workbook has some examples of the types of questions they might ask.</a:t>
            </a:r>
          </a:p>
        </p:txBody>
      </p:sp>
      <p:sp>
        <p:nvSpPr>
          <p:cNvPr id="16" name="TextBox 16"/>
          <p:cNvSpPr txBox="1"/>
          <p:nvPr/>
        </p:nvSpPr>
        <p:spPr>
          <a:xfrm>
            <a:off x="938966" y="791507"/>
            <a:ext cx="8554927"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Questions About Pain</a:t>
            </a:r>
          </a:p>
        </p:txBody>
      </p:sp>
      <p:grpSp>
        <p:nvGrpSpPr>
          <p:cNvPr id="17" name="Group 17"/>
          <p:cNvGrpSpPr/>
          <p:nvPr/>
        </p:nvGrpSpPr>
        <p:grpSpPr>
          <a:xfrm>
            <a:off x="0" y="9776625"/>
            <a:ext cx="18288000" cy="510375"/>
            <a:chOff x="0" y="0"/>
            <a:chExt cx="6554006" cy="182907"/>
          </a:xfrm>
        </p:grpSpPr>
        <p:sp>
          <p:nvSpPr>
            <p:cNvPr id="18" name="Freeform 18"/>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9" name="TextBox 19"/>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0" name="Group 20"/>
          <p:cNvGrpSpPr/>
          <p:nvPr/>
        </p:nvGrpSpPr>
        <p:grpSpPr>
          <a:xfrm rot="-5400000">
            <a:off x="12910419" y="4867206"/>
            <a:ext cx="10244787" cy="510375"/>
            <a:chOff x="0" y="0"/>
            <a:chExt cx="3671501" cy="182907"/>
          </a:xfrm>
        </p:grpSpPr>
        <p:sp>
          <p:nvSpPr>
            <p:cNvPr id="21" name="Freeform 21"/>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2" name="TextBox 22"/>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Freeform 23"/>
          <p:cNvSpPr/>
          <p:nvPr/>
        </p:nvSpPr>
        <p:spPr>
          <a:xfrm>
            <a:off x="1782369" y="6764945"/>
            <a:ext cx="2265836" cy="2493355"/>
          </a:xfrm>
          <a:custGeom>
            <a:avLst/>
            <a:gdLst/>
            <a:ahLst/>
            <a:cxnLst/>
            <a:rect l="l" t="t" r="r" b="b"/>
            <a:pathLst>
              <a:path w="2265836" h="2493355">
                <a:moveTo>
                  <a:pt x="0" y="0"/>
                </a:moveTo>
                <a:lnTo>
                  <a:pt x="2265837" y="0"/>
                </a:lnTo>
                <a:lnTo>
                  <a:pt x="2265837" y="2493355"/>
                </a:lnTo>
                <a:lnTo>
                  <a:pt x="0" y="249335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Freeform 24"/>
          <p:cNvSpPr/>
          <p:nvPr/>
        </p:nvSpPr>
        <p:spPr>
          <a:xfrm>
            <a:off x="6417519" y="6764945"/>
            <a:ext cx="2035201" cy="2493355"/>
          </a:xfrm>
          <a:custGeom>
            <a:avLst/>
            <a:gdLst/>
            <a:ahLst/>
            <a:cxnLst/>
            <a:rect l="l" t="t" r="r" b="b"/>
            <a:pathLst>
              <a:path w="2035201" h="2493355">
                <a:moveTo>
                  <a:pt x="0" y="0"/>
                </a:moveTo>
                <a:lnTo>
                  <a:pt x="2035201" y="0"/>
                </a:lnTo>
                <a:lnTo>
                  <a:pt x="2035201" y="2493355"/>
                </a:lnTo>
                <a:lnTo>
                  <a:pt x="0" y="249335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5" name="Freeform 25"/>
          <p:cNvSpPr/>
          <p:nvPr/>
        </p:nvSpPr>
        <p:spPr>
          <a:xfrm>
            <a:off x="10822033" y="6764945"/>
            <a:ext cx="2169219" cy="2493355"/>
          </a:xfrm>
          <a:custGeom>
            <a:avLst/>
            <a:gdLst/>
            <a:ahLst/>
            <a:cxnLst/>
            <a:rect l="l" t="t" r="r" b="b"/>
            <a:pathLst>
              <a:path w="2169219" h="2493355">
                <a:moveTo>
                  <a:pt x="0" y="0"/>
                </a:moveTo>
                <a:lnTo>
                  <a:pt x="2169219" y="0"/>
                </a:lnTo>
                <a:lnTo>
                  <a:pt x="2169219" y="2493355"/>
                </a:lnTo>
                <a:lnTo>
                  <a:pt x="0" y="249335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6" name="Freeform 26"/>
          <p:cNvSpPr/>
          <p:nvPr/>
        </p:nvSpPr>
        <p:spPr>
          <a:xfrm>
            <a:off x="14843597" y="6764945"/>
            <a:ext cx="2178569" cy="2493355"/>
          </a:xfrm>
          <a:custGeom>
            <a:avLst/>
            <a:gdLst/>
            <a:ahLst/>
            <a:cxnLst/>
            <a:rect l="l" t="t" r="r" b="b"/>
            <a:pathLst>
              <a:path w="2178569" h="2493355">
                <a:moveTo>
                  <a:pt x="0" y="0"/>
                </a:moveTo>
                <a:lnTo>
                  <a:pt x="2178569" y="0"/>
                </a:lnTo>
                <a:lnTo>
                  <a:pt x="2178569" y="2493355"/>
                </a:lnTo>
                <a:lnTo>
                  <a:pt x="0" y="249335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776625"/>
            <a:ext cx="18288000" cy="510375"/>
            <a:chOff x="0" y="0"/>
            <a:chExt cx="6554006" cy="182907"/>
          </a:xfrm>
        </p:grpSpPr>
        <p:sp>
          <p:nvSpPr>
            <p:cNvPr id="3" name="Freeform 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4" name="TextBox 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5" name="Group 5"/>
          <p:cNvGrpSpPr/>
          <p:nvPr/>
        </p:nvGrpSpPr>
        <p:grpSpPr>
          <a:xfrm>
            <a:off x="1028700" y="-28685"/>
            <a:ext cx="16930386" cy="1111283"/>
            <a:chOff x="0" y="0"/>
            <a:chExt cx="22573848" cy="1481710"/>
          </a:xfrm>
        </p:grpSpPr>
        <p:sp>
          <p:nvSpPr>
            <p:cNvPr id="6" name="Freeform 6"/>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7" name="Freeform 7"/>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9" name="Freeform 9"/>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10" name="Freeform 10"/>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11" name="Freeform 11"/>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grpSp>
        <p:nvGrpSpPr>
          <p:cNvPr id="12" name="Group 12"/>
          <p:cNvGrpSpPr/>
          <p:nvPr/>
        </p:nvGrpSpPr>
        <p:grpSpPr>
          <a:xfrm rot="-5400000">
            <a:off x="12910419" y="4867206"/>
            <a:ext cx="10244787" cy="510375"/>
            <a:chOff x="0" y="0"/>
            <a:chExt cx="3671501" cy="182907"/>
          </a:xfrm>
        </p:grpSpPr>
        <p:sp>
          <p:nvSpPr>
            <p:cNvPr id="13" name="Freeform 1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14" name="TextBox 1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15" name="Freeform 15"/>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6" name="Freeform 16"/>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7" name="Freeform 17"/>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8" name="Group 18"/>
          <p:cNvGrpSpPr/>
          <p:nvPr/>
        </p:nvGrpSpPr>
        <p:grpSpPr>
          <a:xfrm>
            <a:off x="484174" y="808116"/>
            <a:ext cx="5100988" cy="1223447"/>
            <a:chOff x="0" y="0"/>
            <a:chExt cx="1343470" cy="322225"/>
          </a:xfrm>
        </p:grpSpPr>
        <p:sp>
          <p:nvSpPr>
            <p:cNvPr id="19" name="Freeform 19"/>
            <p:cNvSpPr/>
            <p:nvPr/>
          </p:nvSpPr>
          <p:spPr>
            <a:xfrm>
              <a:off x="0" y="0"/>
              <a:ext cx="1343470" cy="322225"/>
            </a:xfrm>
            <a:custGeom>
              <a:avLst/>
              <a:gdLst/>
              <a:ahLst/>
              <a:cxnLst/>
              <a:rect l="l" t="t" r="r" b="b"/>
              <a:pathLst>
                <a:path w="1343470" h="322225">
                  <a:moveTo>
                    <a:pt x="1140270" y="0"/>
                  </a:moveTo>
                  <a:cubicBezTo>
                    <a:pt x="1252494" y="0"/>
                    <a:pt x="1343470" y="72132"/>
                    <a:pt x="1343470" y="161112"/>
                  </a:cubicBezTo>
                  <a:cubicBezTo>
                    <a:pt x="1343470" y="250092"/>
                    <a:pt x="1252494" y="322225"/>
                    <a:pt x="1140270"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20" name="TextBox 20"/>
            <p:cNvSpPr txBox="1"/>
            <p:nvPr/>
          </p:nvSpPr>
          <p:spPr>
            <a:xfrm>
              <a:off x="0" y="-28575"/>
              <a:ext cx="1343470" cy="350800"/>
            </a:xfrm>
            <a:prstGeom prst="rect">
              <a:avLst/>
            </a:prstGeom>
          </p:spPr>
          <p:txBody>
            <a:bodyPr lIns="50800" tIns="50800" rIns="50800" bIns="50800" rtlCol="0" anchor="ctr"/>
            <a:lstStyle/>
            <a:p>
              <a:pPr algn="ctr">
                <a:lnSpc>
                  <a:spcPts val="1960"/>
                </a:lnSpc>
              </a:pPr>
              <a:endParaRPr/>
            </a:p>
          </p:txBody>
        </p:sp>
      </p:grpSp>
      <p:sp>
        <p:nvSpPr>
          <p:cNvPr id="21" name="TextBox 21"/>
          <p:cNvSpPr txBox="1"/>
          <p:nvPr/>
        </p:nvSpPr>
        <p:spPr>
          <a:xfrm>
            <a:off x="938966" y="791507"/>
            <a:ext cx="4339410"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Homework</a:t>
            </a:r>
          </a:p>
        </p:txBody>
      </p:sp>
      <p:sp>
        <p:nvSpPr>
          <p:cNvPr id="22" name="AutoShape 22"/>
          <p:cNvSpPr/>
          <p:nvPr/>
        </p:nvSpPr>
        <p:spPr>
          <a:xfrm flipV="1">
            <a:off x="6530961"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23" name="AutoShape 23"/>
          <p:cNvSpPr/>
          <p:nvPr/>
        </p:nvSpPr>
        <p:spPr>
          <a:xfrm flipV="1">
            <a:off x="12327732"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24" name="Freeform 24"/>
          <p:cNvSpPr/>
          <p:nvPr/>
        </p:nvSpPr>
        <p:spPr>
          <a:xfrm>
            <a:off x="2538906" y="3509941"/>
            <a:ext cx="2355697" cy="2654307"/>
          </a:xfrm>
          <a:custGeom>
            <a:avLst/>
            <a:gdLst/>
            <a:ahLst/>
            <a:cxnLst/>
            <a:rect l="l" t="t" r="r" b="b"/>
            <a:pathLst>
              <a:path w="2355697" h="2654307">
                <a:moveTo>
                  <a:pt x="0" y="0"/>
                </a:moveTo>
                <a:lnTo>
                  <a:pt x="2355698" y="0"/>
                </a:lnTo>
                <a:lnTo>
                  <a:pt x="2355698" y="2654307"/>
                </a:lnTo>
                <a:lnTo>
                  <a:pt x="0" y="26543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Freeform 25"/>
          <p:cNvSpPr/>
          <p:nvPr/>
        </p:nvSpPr>
        <p:spPr>
          <a:xfrm>
            <a:off x="13973361" y="3509941"/>
            <a:ext cx="2294057" cy="2629292"/>
          </a:xfrm>
          <a:custGeom>
            <a:avLst/>
            <a:gdLst/>
            <a:ahLst/>
            <a:cxnLst/>
            <a:rect l="l" t="t" r="r" b="b"/>
            <a:pathLst>
              <a:path w="2294057" h="2629292">
                <a:moveTo>
                  <a:pt x="0" y="0"/>
                </a:moveTo>
                <a:lnTo>
                  <a:pt x="2294058" y="0"/>
                </a:lnTo>
                <a:lnTo>
                  <a:pt x="2294058" y="2629292"/>
                </a:lnTo>
                <a:lnTo>
                  <a:pt x="0" y="262929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6" name="Freeform 26"/>
          <p:cNvSpPr/>
          <p:nvPr/>
        </p:nvSpPr>
        <p:spPr>
          <a:xfrm>
            <a:off x="7848130" y="3509941"/>
            <a:ext cx="3288332" cy="2654307"/>
          </a:xfrm>
          <a:custGeom>
            <a:avLst/>
            <a:gdLst/>
            <a:ahLst/>
            <a:cxnLst/>
            <a:rect l="l" t="t" r="r" b="b"/>
            <a:pathLst>
              <a:path w="3288332" h="2654307">
                <a:moveTo>
                  <a:pt x="0" y="0"/>
                </a:moveTo>
                <a:lnTo>
                  <a:pt x="3288331" y="0"/>
                </a:lnTo>
                <a:lnTo>
                  <a:pt x="3288331" y="2654307"/>
                </a:lnTo>
                <a:lnTo>
                  <a:pt x="0" y="2654307"/>
                </a:lnTo>
                <a:lnTo>
                  <a:pt x="0" y="0"/>
                </a:lnTo>
                <a:close/>
              </a:path>
            </a:pathLst>
          </a:custGeom>
          <a:blipFill>
            <a:blip r:embed="rId9"/>
            <a:stretch>
              <a:fillRect/>
            </a:stretch>
          </a:blipFill>
        </p:spPr>
        <p:txBody>
          <a:bodyPr/>
          <a:lstStyle/>
          <a:p>
            <a:endParaRPr lang="en-US"/>
          </a:p>
        </p:txBody>
      </p:sp>
      <p:sp>
        <p:nvSpPr>
          <p:cNvPr id="27" name="TextBox 27"/>
          <p:cNvSpPr txBox="1"/>
          <p:nvPr/>
        </p:nvSpPr>
        <p:spPr>
          <a:xfrm>
            <a:off x="7476702" y="7163476"/>
            <a:ext cx="3920717" cy="154559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Mental</a:t>
            </a:r>
          </a:p>
          <a:p>
            <a:pPr algn="ctr">
              <a:lnSpc>
                <a:spcPts val="6160"/>
              </a:lnSpc>
            </a:pPr>
            <a:r>
              <a:rPr lang="en-US" sz="4400">
                <a:solidFill>
                  <a:srgbClr val="000000"/>
                </a:solidFill>
                <a:latin typeface="Ubuntu"/>
                <a:ea typeface="Ubuntu"/>
                <a:cs typeface="Ubuntu"/>
                <a:sym typeface="Ubuntu"/>
              </a:rPr>
              <a:t>Health</a:t>
            </a:r>
          </a:p>
        </p:txBody>
      </p:sp>
      <p:sp>
        <p:nvSpPr>
          <p:cNvPr id="28" name="TextBox 28"/>
          <p:cNvSpPr txBox="1"/>
          <p:nvPr/>
        </p:nvSpPr>
        <p:spPr>
          <a:xfrm>
            <a:off x="2011893" y="7163476"/>
            <a:ext cx="3594146" cy="154559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Reflection</a:t>
            </a:r>
          </a:p>
          <a:p>
            <a:pPr algn="ctr">
              <a:lnSpc>
                <a:spcPts val="6160"/>
              </a:lnSpc>
            </a:pPr>
            <a:r>
              <a:rPr lang="en-US" sz="4400">
                <a:solidFill>
                  <a:srgbClr val="000000"/>
                </a:solidFill>
                <a:latin typeface="Ubuntu"/>
                <a:ea typeface="Ubuntu"/>
                <a:cs typeface="Ubuntu"/>
                <a:sym typeface="Ubuntu"/>
              </a:rPr>
              <a:t>Page</a:t>
            </a:r>
          </a:p>
        </p:txBody>
      </p:sp>
      <p:sp>
        <p:nvSpPr>
          <p:cNvPr id="29" name="TextBox 29"/>
          <p:cNvSpPr txBox="1"/>
          <p:nvPr/>
        </p:nvSpPr>
        <p:spPr>
          <a:xfrm>
            <a:off x="13206785" y="7163476"/>
            <a:ext cx="3769108" cy="154559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Preventative</a:t>
            </a:r>
          </a:p>
          <a:p>
            <a:pPr algn="ctr">
              <a:lnSpc>
                <a:spcPts val="6160"/>
              </a:lnSpc>
            </a:pPr>
            <a:r>
              <a:rPr lang="en-US" sz="4400">
                <a:solidFill>
                  <a:srgbClr val="000000"/>
                </a:solidFill>
                <a:latin typeface="Ubuntu"/>
                <a:ea typeface="Ubuntu"/>
                <a:cs typeface="Ubuntu"/>
                <a:sym typeface="Ubuntu"/>
              </a:rPr>
              <a:t>Care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776625"/>
            <a:ext cx="18288000" cy="510375"/>
            <a:chOff x="0" y="0"/>
            <a:chExt cx="6554006" cy="182907"/>
          </a:xfrm>
        </p:grpSpPr>
        <p:sp>
          <p:nvSpPr>
            <p:cNvPr id="3" name="Freeform 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4" name="TextBox 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5" name="Freeform 5"/>
          <p:cNvSpPr/>
          <p:nvPr/>
        </p:nvSpPr>
        <p:spPr>
          <a:xfrm>
            <a:off x="17211772" y="-276"/>
            <a:ext cx="798539" cy="963851"/>
          </a:xfrm>
          <a:custGeom>
            <a:avLst/>
            <a:gdLst/>
            <a:ahLst/>
            <a:cxnLst/>
            <a:rect l="l" t="t" r="r" b="b"/>
            <a:pathLst>
              <a:path w="798539" h="963851">
                <a:moveTo>
                  <a:pt x="0" y="0"/>
                </a:moveTo>
                <a:lnTo>
                  <a:pt x="798540" y="0"/>
                </a:lnTo>
                <a:lnTo>
                  <a:pt x="798540" y="963852"/>
                </a:lnTo>
                <a:lnTo>
                  <a:pt x="0" y="963852"/>
                </a:lnTo>
                <a:lnTo>
                  <a:pt x="0" y="0"/>
                </a:lnTo>
                <a:close/>
              </a:path>
            </a:pathLst>
          </a:custGeom>
          <a:blipFill>
            <a:blip r:embed="rId3">
              <a:extLst>
                <a:ext uri="{96DAC541-7B7A-43D3-8B79-37D633B846F1}">
                  <asvg:svgBlip xmlns:asvg="http://schemas.microsoft.com/office/drawing/2016/SVG/main" r:embed="rId4"/>
                </a:ext>
              </a:extLst>
            </a:blip>
            <a:stretch>
              <a:fillRect r="-312578" b="-245705"/>
            </a:stretch>
          </a:blipFill>
        </p:spPr>
        <p:txBody>
          <a:bodyPr/>
          <a:lstStyle/>
          <a:p>
            <a:endParaRPr lang="en-US"/>
          </a:p>
        </p:txBody>
      </p:sp>
      <p:sp>
        <p:nvSpPr>
          <p:cNvPr id="6" name="AutoShape 6"/>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7" name="Group 7"/>
          <p:cNvGrpSpPr/>
          <p:nvPr/>
        </p:nvGrpSpPr>
        <p:grpSpPr>
          <a:xfrm>
            <a:off x="1028700" y="-28685"/>
            <a:ext cx="16930386" cy="1111283"/>
            <a:chOff x="0" y="0"/>
            <a:chExt cx="22573848" cy="1481710"/>
          </a:xfrm>
        </p:grpSpPr>
        <p:sp>
          <p:nvSpPr>
            <p:cNvPr id="8" name="Freeform 8"/>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9" name="Freeform 9"/>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10" name="Freeform 10"/>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11" name="Freeform 11"/>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12" name="Freeform 12"/>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13" name="Freeform 13"/>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grpSp>
        <p:nvGrpSpPr>
          <p:cNvPr id="14" name="Group 14"/>
          <p:cNvGrpSpPr/>
          <p:nvPr/>
        </p:nvGrpSpPr>
        <p:grpSpPr>
          <a:xfrm rot="-5400000">
            <a:off x="12910419" y="4867206"/>
            <a:ext cx="10244787" cy="510375"/>
            <a:chOff x="0" y="0"/>
            <a:chExt cx="3671501" cy="182907"/>
          </a:xfrm>
        </p:grpSpPr>
        <p:sp>
          <p:nvSpPr>
            <p:cNvPr id="15" name="Freeform 1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16" name="TextBox 1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17" name="Freeform 17"/>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8" name="Freeform 18"/>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9" name="Freeform 19"/>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20" name="Group 20"/>
          <p:cNvGrpSpPr/>
          <p:nvPr/>
        </p:nvGrpSpPr>
        <p:grpSpPr>
          <a:xfrm>
            <a:off x="484174" y="808116"/>
            <a:ext cx="10172948" cy="1223447"/>
            <a:chOff x="0" y="0"/>
            <a:chExt cx="2679295" cy="322225"/>
          </a:xfrm>
        </p:grpSpPr>
        <p:sp>
          <p:nvSpPr>
            <p:cNvPr id="21" name="Freeform 21"/>
            <p:cNvSpPr/>
            <p:nvPr/>
          </p:nvSpPr>
          <p:spPr>
            <a:xfrm>
              <a:off x="0" y="0"/>
              <a:ext cx="2679295" cy="322225"/>
            </a:xfrm>
            <a:custGeom>
              <a:avLst/>
              <a:gdLst/>
              <a:ahLst/>
              <a:cxnLst/>
              <a:rect l="l" t="t" r="r" b="b"/>
              <a:pathLst>
                <a:path w="2679295" h="322225">
                  <a:moveTo>
                    <a:pt x="2476095" y="0"/>
                  </a:moveTo>
                  <a:cubicBezTo>
                    <a:pt x="2588319" y="0"/>
                    <a:pt x="2679295" y="72132"/>
                    <a:pt x="2679295" y="161112"/>
                  </a:cubicBezTo>
                  <a:cubicBezTo>
                    <a:pt x="2679295" y="250092"/>
                    <a:pt x="2588319" y="322225"/>
                    <a:pt x="247609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22" name="TextBox 22"/>
            <p:cNvSpPr txBox="1"/>
            <p:nvPr/>
          </p:nvSpPr>
          <p:spPr>
            <a:xfrm>
              <a:off x="0" y="-28575"/>
              <a:ext cx="2679295" cy="350800"/>
            </a:xfrm>
            <a:prstGeom prst="rect">
              <a:avLst/>
            </a:prstGeom>
          </p:spPr>
          <p:txBody>
            <a:bodyPr lIns="50800" tIns="50800" rIns="50800" bIns="50800" rtlCol="0" anchor="ctr"/>
            <a:lstStyle/>
            <a:p>
              <a:pPr algn="ctr">
                <a:lnSpc>
                  <a:spcPts val="1960"/>
                </a:lnSpc>
              </a:pPr>
              <a:endParaRPr/>
            </a:p>
          </p:txBody>
        </p:sp>
      </p:grpSp>
      <p:grpSp>
        <p:nvGrpSpPr>
          <p:cNvPr id="23" name="Group 23"/>
          <p:cNvGrpSpPr/>
          <p:nvPr/>
        </p:nvGrpSpPr>
        <p:grpSpPr>
          <a:xfrm>
            <a:off x="9782562" y="2823493"/>
            <a:ext cx="7701134" cy="1772685"/>
            <a:chOff x="0" y="0"/>
            <a:chExt cx="10268179" cy="2363580"/>
          </a:xfrm>
        </p:grpSpPr>
        <p:sp>
          <p:nvSpPr>
            <p:cNvPr id="24" name="Freeform 24"/>
            <p:cNvSpPr/>
            <p:nvPr/>
          </p:nvSpPr>
          <p:spPr>
            <a:xfrm>
              <a:off x="0" y="0"/>
              <a:ext cx="2363580" cy="2363580"/>
            </a:xfrm>
            <a:custGeom>
              <a:avLst/>
              <a:gdLst/>
              <a:ahLst/>
              <a:cxnLst/>
              <a:rect l="l" t="t" r="r" b="b"/>
              <a:pathLst>
                <a:path w="2363580" h="2363580">
                  <a:moveTo>
                    <a:pt x="0" y="0"/>
                  </a:moveTo>
                  <a:lnTo>
                    <a:pt x="2363580" y="0"/>
                  </a:lnTo>
                  <a:lnTo>
                    <a:pt x="2363580" y="2363580"/>
                  </a:lnTo>
                  <a:lnTo>
                    <a:pt x="0" y="2363580"/>
                  </a:lnTo>
                  <a:lnTo>
                    <a:pt x="0" y="0"/>
                  </a:lnTo>
                  <a:close/>
                </a:path>
              </a:pathLst>
            </a:custGeom>
            <a:blipFill>
              <a:blip r:embed="rId5"/>
              <a:stretch>
                <a:fillRect/>
              </a:stretch>
            </a:blipFill>
          </p:spPr>
          <p:txBody>
            <a:bodyPr/>
            <a:lstStyle/>
            <a:p>
              <a:endParaRPr lang="en-US"/>
            </a:p>
          </p:txBody>
        </p:sp>
        <p:sp>
          <p:nvSpPr>
            <p:cNvPr id="25" name="TextBox 25"/>
            <p:cNvSpPr txBox="1"/>
            <p:nvPr/>
          </p:nvSpPr>
          <p:spPr>
            <a:xfrm>
              <a:off x="3035231" y="180402"/>
              <a:ext cx="7232948" cy="1447581"/>
            </a:xfrm>
            <a:prstGeom prst="rect">
              <a:avLst/>
            </a:prstGeom>
          </p:spPr>
          <p:txBody>
            <a:bodyPr lIns="0" tIns="0" rIns="0" bIns="0" rtlCol="0" anchor="t">
              <a:spAutoFit/>
            </a:bodyPr>
            <a:lstStyle/>
            <a:p>
              <a:pPr algn="l">
                <a:lnSpc>
                  <a:spcPts val="11000"/>
                </a:lnSpc>
              </a:pPr>
              <a:r>
                <a:rPr lang="en-US" sz="4400">
                  <a:solidFill>
                    <a:srgbClr val="000000"/>
                  </a:solidFill>
                  <a:latin typeface="Ubuntu"/>
                  <a:ea typeface="Ubuntu"/>
                  <a:cs typeface="Ubuntu"/>
                  <a:sym typeface="Ubuntu"/>
                </a:rPr>
                <a:t>Make your home safe</a:t>
              </a:r>
            </a:p>
          </p:txBody>
        </p:sp>
      </p:grpSp>
      <p:sp>
        <p:nvSpPr>
          <p:cNvPr id="26" name="AutoShape 26"/>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27" name="Group 27"/>
          <p:cNvGrpSpPr/>
          <p:nvPr/>
        </p:nvGrpSpPr>
        <p:grpSpPr>
          <a:xfrm>
            <a:off x="9782562" y="6990870"/>
            <a:ext cx="7606272" cy="1636163"/>
            <a:chOff x="0" y="0"/>
            <a:chExt cx="10141697" cy="2181551"/>
          </a:xfrm>
        </p:grpSpPr>
        <p:sp>
          <p:nvSpPr>
            <p:cNvPr id="28" name="Freeform 28"/>
            <p:cNvSpPr/>
            <p:nvPr/>
          </p:nvSpPr>
          <p:spPr>
            <a:xfrm>
              <a:off x="0" y="0"/>
              <a:ext cx="2702651" cy="2181551"/>
            </a:xfrm>
            <a:custGeom>
              <a:avLst/>
              <a:gdLst/>
              <a:ahLst/>
              <a:cxnLst/>
              <a:rect l="l" t="t" r="r" b="b"/>
              <a:pathLst>
                <a:path w="2702651" h="2181551">
                  <a:moveTo>
                    <a:pt x="0" y="0"/>
                  </a:moveTo>
                  <a:lnTo>
                    <a:pt x="2702651" y="0"/>
                  </a:lnTo>
                  <a:lnTo>
                    <a:pt x="2702651" y="2181551"/>
                  </a:lnTo>
                  <a:lnTo>
                    <a:pt x="0" y="2181551"/>
                  </a:lnTo>
                  <a:lnTo>
                    <a:pt x="0" y="0"/>
                  </a:lnTo>
                  <a:close/>
                </a:path>
              </a:pathLst>
            </a:custGeom>
            <a:blipFill>
              <a:blip r:embed="rId6"/>
              <a:stretch>
                <a:fillRect/>
              </a:stretch>
            </a:blipFill>
          </p:spPr>
          <p:txBody>
            <a:bodyPr/>
            <a:lstStyle/>
            <a:p>
              <a:endParaRPr lang="en-US"/>
            </a:p>
          </p:txBody>
        </p:sp>
        <p:sp>
          <p:nvSpPr>
            <p:cNvPr id="29" name="TextBox 29"/>
            <p:cNvSpPr txBox="1"/>
            <p:nvPr/>
          </p:nvSpPr>
          <p:spPr>
            <a:xfrm>
              <a:off x="3566251" y="22582"/>
              <a:ext cx="6575446" cy="2029036"/>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Take care of your mind and heart</a:t>
              </a:r>
            </a:p>
          </p:txBody>
        </p:sp>
      </p:grpSp>
      <p:sp>
        <p:nvSpPr>
          <p:cNvPr id="30" name="Freeform 30"/>
          <p:cNvSpPr/>
          <p:nvPr/>
        </p:nvSpPr>
        <p:spPr>
          <a:xfrm>
            <a:off x="1223728" y="2823493"/>
            <a:ext cx="1772685" cy="1772685"/>
          </a:xfrm>
          <a:custGeom>
            <a:avLst/>
            <a:gdLst/>
            <a:ahLst/>
            <a:cxnLst/>
            <a:rect l="l" t="t" r="r" b="b"/>
            <a:pathLst>
              <a:path w="1772685" h="1772685">
                <a:moveTo>
                  <a:pt x="0" y="0"/>
                </a:moveTo>
                <a:lnTo>
                  <a:pt x="1772685" y="0"/>
                </a:lnTo>
                <a:lnTo>
                  <a:pt x="1772685" y="1772685"/>
                </a:lnTo>
                <a:lnTo>
                  <a:pt x="0" y="1772685"/>
                </a:lnTo>
                <a:lnTo>
                  <a:pt x="0" y="0"/>
                </a:lnTo>
                <a:close/>
              </a:path>
            </a:pathLst>
          </a:custGeom>
          <a:blipFill>
            <a:blip r:embed="rId7"/>
            <a:stretch>
              <a:fillRect/>
            </a:stretch>
          </a:blipFill>
        </p:spPr>
        <p:txBody>
          <a:bodyPr/>
          <a:lstStyle/>
          <a:p>
            <a:endParaRPr lang="en-US"/>
          </a:p>
        </p:txBody>
      </p:sp>
      <p:sp>
        <p:nvSpPr>
          <p:cNvPr id="31" name="TextBox 31"/>
          <p:cNvSpPr txBox="1"/>
          <p:nvPr/>
        </p:nvSpPr>
        <p:spPr>
          <a:xfrm>
            <a:off x="3378769" y="3279941"/>
            <a:ext cx="5621387"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Practice good hygiene</a:t>
            </a:r>
          </a:p>
        </p:txBody>
      </p:sp>
      <p:grpSp>
        <p:nvGrpSpPr>
          <p:cNvPr id="32" name="Group 32"/>
          <p:cNvGrpSpPr/>
          <p:nvPr/>
        </p:nvGrpSpPr>
        <p:grpSpPr>
          <a:xfrm>
            <a:off x="1223728" y="6457394"/>
            <a:ext cx="7846861" cy="2703117"/>
            <a:chOff x="0" y="0"/>
            <a:chExt cx="10462481" cy="3604156"/>
          </a:xfrm>
        </p:grpSpPr>
        <p:sp>
          <p:nvSpPr>
            <p:cNvPr id="33" name="Freeform 33"/>
            <p:cNvSpPr/>
            <p:nvPr/>
          </p:nvSpPr>
          <p:spPr>
            <a:xfrm>
              <a:off x="0" y="0"/>
              <a:ext cx="2363580" cy="3604156"/>
            </a:xfrm>
            <a:custGeom>
              <a:avLst/>
              <a:gdLst/>
              <a:ahLst/>
              <a:cxnLst/>
              <a:rect l="l" t="t" r="r" b="b"/>
              <a:pathLst>
                <a:path w="2363580" h="3604156">
                  <a:moveTo>
                    <a:pt x="0" y="0"/>
                  </a:moveTo>
                  <a:lnTo>
                    <a:pt x="2363580" y="0"/>
                  </a:lnTo>
                  <a:lnTo>
                    <a:pt x="2363580" y="3604156"/>
                  </a:lnTo>
                  <a:lnTo>
                    <a:pt x="0" y="3604156"/>
                  </a:lnTo>
                  <a:lnTo>
                    <a:pt x="0" y="0"/>
                  </a:lnTo>
                  <a:close/>
                </a:path>
              </a:pathLst>
            </a:custGeom>
            <a:blipFill>
              <a:blip r:embed="rId8"/>
              <a:stretch>
                <a:fillRect l="-844"/>
              </a:stretch>
            </a:blipFill>
          </p:spPr>
          <p:txBody>
            <a:bodyPr/>
            <a:lstStyle/>
            <a:p>
              <a:endParaRPr lang="en-US"/>
            </a:p>
          </p:txBody>
        </p:sp>
        <p:sp>
          <p:nvSpPr>
            <p:cNvPr id="34" name="TextBox 34"/>
            <p:cNvSpPr txBox="1"/>
            <p:nvPr/>
          </p:nvSpPr>
          <p:spPr>
            <a:xfrm>
              <a:off x="2779478" y="1260635"/>
              <a:ext cx="7683004" cy="987636"/>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Take care of your body</a:t>
              </a:r>
            </a:p>
          </p:txBody>
        </p:sp>
      </p:grpSp>
      <p:sp>
        <p:nvSpPr>
          <p:cNvPr id="35" name="TextBox 35"/>
          <p:cNvSpPr txBox="1"/>
          <p:nvPr/>
        </p:nvSpPr>
        <p:spPr>
          <a:xfrm>
            <a:off x="938966" y="791507"/>
            <a:ext cx="9334540"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Live a Healthy Lifestyle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8190095" cy="1223447"/>
            <a:chOff x="0" y="0"/>
            <a:chExt cx="2157062" cy="322225"/>
          </a:xfrm>
        </p:grpSpPr>
        <p:sp>
          <p:nvSpPr>
            <p:cNvPr id="13" name="Freeform 13"/>
            <p:cNvSpPr/>
            <p:nvPr/>
          </p:nvSpPr>
          <p:spPr>
            <a:xfrm>
              <a:off x="0" y="0"/>
              <a:ext cx="2157062" cy="322225"/>
            </a:xfrm>
            <a:custGeom>
              <a:avLst/>
              <a:gdLst/>
              <a:ahLst/>
              <a:cxnLst/>
              <a:rect l="l" t="t" r="r" b="b"/>
              <a:pathLst>
                <a:path w="2157062" h="322225">
                  <a:moveTo>
                    <a:pt x="1953862" y="0"/>
                  </a:moveTo>
                  <a:cubicBezTo>
                    <a:pt x="2066086" y="0"/>
                    <a:pt x="2157062" y="72132"/>
                    <a:pt x="2157062" y="161112"/>
                  </a:cubicBezTo>
                  <a:cubicBezTo>
                    <a:pt x="2157062" y="250092"/>
                    <a:pt x="2066086" y="322225"/>
                    <a:pt x="1953862"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157062" cy="350800"/>
            </a:xfrm>
            <a:prstGeom prst="rect">
              <a:avLst/>
            </a:prstGeom>
          </p:spPr>
          <p:txBody>
            <a:bodyPr lIns="50800" tIns="50800" rIns="50800" bIns="50800" rtlCol="0" anchor="ctr"/>
            <a:lstStyle/>
            <a:p>
              <a:pPr algn="ctr">
                <a:lnSpc>
                  <a:spcPts val="1960"/>
                </a:lnSpc>
              </a:pPr>
              <a:endParaRPr/>
            </a:p>
          </p:txBody>
        </p:sp>
      </p:grpSp>
      <p:sp>
        <p:nvSpPr>
          <p:cNvPr id="15" name="Freeform 15"/>
          <p:cNvSpPr/>
          <p:nvPr/>
        </p:nvSpPr>
        <p:spPr>
          <a:xfrm>
            <a:off x="7678957" y="4642566"/>
            <a:ext cx="2930086" cy="3001019"/>
          </a:xfrm>
          <a:custGeom>
            <a:avLst/>
            <a:gdLst/>
            <a:ahLst/>
            <a:cxnLst/>
            <a:rect l="l" t="t" r="r" b="b"/>
            <a:pathLst>
              <a:path w="2930086" h="3001019">
                <a:moveTo>
                  <a:pt x="0" y="0"/>
                </a:moveTo>
                <a:lnTo>
                  <a:pt x="2930086" y="0"/>
                </a:lnTo>
                <a:lnTo>
                  <a:pt x="2930086" y="3001019"/>
                </a:lnTo>
                <a:lnTo>
                  <a:pt x="0" y="300101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6" name="TextBox 16"/>
          <p:cNvSpPr txBox="1"/>
          <p:nvPr/>
        </p:nvSpPr>
        <p:spPr>
          <a:xfrm>
            <a:off x="938966" y="791507"/>
            <a:ext cx="7423066"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Preparing at Home</a:t>
            </a:r>
          </a:p>
        </p:txBody>
      </p:sp>
      <p:grpSp>
        <p:nvGrpSpPr>
          <p:cNvPr id="17" name="Group 17"/>
          <p:cNvGrpSpPr/>
          <p:nvPr/>
        </p:nvGrpSpPr>
        <p:grpSpPr>
          <a:xfrm>
            <a:off x="0" y="9776625"/>
            <a:ext cx="18288000" cy="510375"/>
            <a:chOff x="0" y="0"/>
            <a:chExt cx="6554006" cy="182907"/>
          </a:xfrm>
        </p:grpSpPr>
        <p:sp>
          <p:nvSpPr>
            <p:cNvPr id="18" name="Freeform 18"/>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9" name="TextBox 19"/>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0" name="Group 20"/>
          <p:cNvGrpSpPr/>
          <p:nvPr/>
        </p:nvGrpSpPr>
        <p:grpSpPr>
          <a:xfrm rot="-5400000">
            <a:off x="12910419" y="4867206"/>
            <a:ext cx="10244787" cy="510375"/>
            <a:chOff x="0" y="0"/>
            <a:chExt cx="3671501" cy="182907"/>
          </a:xfrm>
        </p:grpSpPr>
        <p:sp>
          <p:nvSpPr>
            <p:cNvPr id="21" name="Freeform 21"/>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2" name="TextBox 22"/>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TextBox 23"/>
          <p:cNvSpPr txBox="1"/>
          <p:nvPr/>
        </p:nvSpPr>
        <p:spPr>
          <a:xfrm>
            <a:off x="1660251" y="2419033"/>
            <a:ext cx="15485823" cy="1474470"/>
          </a:xfrm>
          <a:prstGeom prst="rect">
            <a:avLst/>
          </a:prstGeom>
        </p:spPr>
        <p:txBody>
          <a:bodyPr lIns="0" tIns="0" rIns="0" bIns="0" rtlCol="0" anchor="t">
            <a:spAutoFit/>
          </a:bodyPr>
          <a:lstStyle/>
          <a:p>
            <a:pPr algn="l">
              <a:lnSpc>
                <a:spcPts val="5880"/>
              </a:lnSpc>
            </a:pPr>
            <a:r>
              <a:rPr lang="en-US" sz="4200">
                <a:solidFill>
                  <a:srgbClr val="000000"/>
                </a:solidFill>
                <a:latin typeface="Ubuntu"/>
                <a:ea typeface="Ubuntu"/>
                <a:cs typeface="Ubuntu"/>
                <a:sym typeface="Ubuntu"/>
              </a:rPr>
              <a:t>Sometimes when we get sick or hurt we can treat it at home if we have the right supplies. </a:t>
            </a:r>
          </a:p>
        </p:txBody>
      </p:sp>
      <p:sp>
        <p:nvSpPr>
          <p:cNvPr id="24" name="TextBox 24"/>
          <p:cNvSpPr txBox="1"/>
          <p:nvPr/>
        </p:nvSpPr>
        <p:spPr>
          <a:xfrm>
            <a:off x="1076474" y="7889685"/>
            <a:ext cx="4322370" cy="154558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Cold + Flu </a:t>
            </a:r>
          </a:p>
          <a:p>
            <a:pPr algn="ctr">
              <a:lnSpc>
                <a:spcPts val="6160"/>
              </a:lnSpc>
            </a:pPr>
            <a:r>
              <a:rPr lang="en-US" sz="4400">
                <a:solidFill>
                  <a:srgbClr val="000000"/>
                </a:solidFill>
                <a:latin typeface="Ubuntu"/>
                <a:ea typeface="Ubuntu"/>
                <a:cs typeface="Ubuntu"/>
                <a:sym typeface="Ubuntu"/>
              </a:rPr>
              <a:t>Medicine</a:t>
            </a:r>
          </a:p>
        </p:txBody>
      </p:sp>
      <p:sp>
        <p:nvSpPr>
          <p:cNvPr id="25" name="TextBox 25"/>
          <p:cNvSpPr txBox="1"/>
          <p:nvPr/>
        </p:nvSpPr>
        <p:spPr>
          <a:xfrm>
            <a:off x="6982815" y="7889685"/>
            <a:ext cx="4322370" cy="154558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First Aid</a:t>
            </a:r>
          </a:p>
          <a:p>
            <a:pPr algn="ctr">
              <a:lnSpc>
                <a:spcPts val="6160"/>
              </a:lnSpc>
            </a:pPr>
            <a:r>
              <a:rPr lang="en-US" sz="4400">
                <a:solidFill>
                  <a:srgbClr val="000000"/>
                </a:solidFill>
                <a:latin typeface="Ubuntu"/>
                <a:ea typeface="Ubuntu"/>
                <a:cs typeface="Ubuntu"/>
                <a:sym typeface="Ubuntu"/>
              </a:rPr>
              <a:t>Kit</a:t>
            </a:r>
          </a:p>
        </p:txBody>
      </p:sp>
      <p:sp>
        <p:nvSpPr>
          <p:cNvPr id="26" name="TextBox 26"/>
          <p:cNvSpPr txBox="1"/>
          <p:nvPr/>
        </p:nvSpPr>
        <p:spPr>
          <a:xfrm>
            <a:off x="12231053" y="7889685"/>
            <a:ext cx="5287240" cy="154558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Home Remedies +</a:t>
            </a:r>
          </a:p>
          <a:p>
            <a:pPr algn="ctr">
              <a:lnSpc>
                <a:spcPts val="6160"/>
              </a:lnSpc>
            </a:pPr>
            <a:r>
              <a:rPr lang="en-US" sz="4400">
                <a:solidFill>
                  <a:srgbClr val="000000"/>
                </a:solidFill>
                <a:latin typeface="Ubuntu"/>
                <a:ea typeface="Ubuntu"/>
                <a:cs typeface="Ubuntu"/>
                <a:sym typeface="Ubuntu"/>
              </a:rPr>
              <a:t>Traditional Medicine</a:t>
            </a:r>
          </a:p>
        </p:txBody>
      </p:sp>
      <p:sp>
        <p:nvSpPr>
          <p:cNvPr id="27" name="Freeform 27"/>
          <p:cNvSpPr/>
          <p:nvPr/>
        </p:nvSpPr>
        <p:spPr>
          <a:xfrm>
            <a:off x="12867303" y="4642566"/>
            <a:ext cx="4014741" cy="3001019"/>
          </a:xfrm>
          <a:custGeom>
            <a:avLst/>
            <a:gdLst/>
            <a:ahLst/>
            <a:cxnLst/>
            <a:rect l="l" t="t" r="r" b="b"/>
            <a:pathLst>
              <a:path w="4014741" h="3001019">
                <a:moveTo>
                  <a:pt x="0" y="0"/>
                </a:moveTo>
                <a:lnTo>
                  <a:pt x="4014741" y="0"/>
                </a:lnTo>
                <a:lnTo>
                  <a:pt x="4014741" y="3001019"/>
                </a:lnTo>
                <a:lnTo>
                  <a:pt x="0" y="3001019"/>
                </a:lnTo>
                <a:lnTo>
                  <a:pt x="0" y="0"/>
                </a:lnTo>
                <a:close/>
              </a:path>
            </a:pathLst>
          </a:custGeom>
          <a:blipFill>
            <a:blip r:embed="rId7"/>
            <a:stretch>
              <a:fillRect/>
            </a:stretch>
          </a:blipFill>
        </p:spPr>
        <p:txBody>
          <a:bodyPr/>
          <a:lstStyle/>
          <a:p>
            <a:endParaRPr lang="en-US"/>
          </a:p>
        </p:txBody>
      </p:sp>
      <p:sp>
        <p:nvSpPr>
          <p:cNvPr id="28" name="Freeform 28"/>
          <p:cNvSpPr/>
          <p:nvPr/>
        </p:nvSpPr>
        <p:spPr>
          <a:xfrm>
            <a:off x="1660251" y="4642566"/>
            <a:ext cx="3154816" cy="3001019"/>
          </a:xfrm>
          <a:custGeom>
            <a:avLst/>
            <a:gdLst/>
            <a:ahLst/>
            <a:cxnLst/>
            <a:rect l="l" t="t" r="r" b="b"/>
            <a:pathLst>
              <a:path w="3154816" h="3001019">
                <a:moveTo>
                  <a:pt x="0" y="0"/>
                </a:moveTo>
                <a:lnTo>
                  <a:pt x="3154817" y="0"/>
                </a:lnTo>
                <a:lnTo>
                  <a:pt x="3154817" y="3001019"/>
                </a:lnTo>
                <a:lnTo>
                  <a:pt x="0" y="300101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11426121" cy="1223447"/>
            <a:chOff x="0" y="0"/>
            <a:chExt cx="3009349" cy="322225"/>
          </a:xfrm>
        </p:grpSpPr>
        <p:sp>
          <p:nvSpPr>
            <p:cNvPr id="13" name="Freeform 13"/>
            <p:cNvSpPr/>
            <p:nvPr/>
          </p:nvSpPr>
          <p:spPr>
            <a:xfrm>
              <a:off x="0" y="0"/>
              <a:ext cx="3009349" cy="322225"/>
            </a:xfrm>
            <a:custGeom>
              <a:avLst/>
              <a:gdLst/>
              <a:ahLst/>
              <a:cxnLst/>
              <a:rect l="l" t="t" r="r" b="b"/>
              <a:pathLst>
                <a:path w="3009349" h="322225">
                  <a:moveTo>
                    <a:pt x="2806149" y="0"/>
                  </a:moveTo>
                  <a:cubicBezTo>
                    <a:pt x="2918373" y="0"/>
                    <a:pt x="3009349" y="72132"/>
                    <a:pt x="3009349" y="161112"/>
                  </a:cubicBezTo>
                  <a:cubicBezTo>
                    <a:pt x="3009349" y="250092"/>
                    <a:pt x="2918373" y="322225"/>
                    <a:pt x="2806149"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3009349" cy="350800"/>
            </a:xfrm>
            <a:prstGeom prst="rect">
              <a:avLst/>
            </a:prstGeom>
          </p:spPr>
          <p:txBody>
            <a:bodyPr lIns="50800" tIns="50800" rIns="50800" bIns="50800" rtlCol="0" anchor="ctr"/>
            <a:lstStyle/>
            <a:p>
              <a:pPr algn="ctr">
                <a:lnSpc>
                  <a:spcPts val="1960"/>
                </a:lnSpc>
              </a:pPr>
              <a:endParaRPr/>
            </a:p>
          </p:txBody>
        </p:sp>
      </p:grpSp>
      <p:sp>
        <p:nvSpPr>
          <p:cNvPr id="15" name="TextBox 15"/>
          <p:cNvSpPr txBox="1"/>
          <p:nvPr/>
        </p:nvSpPr>
        <p:spPr>
          <a:xfrm>
            <a:off x="938966" y="791507"/>
            <a:ext cx="10525495"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Practicing for Emergencies</a:t>
            </a:r>
          </a:p>
        </p:txBody>
      </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rot="-5400000">
            <a:off x="12910419" y="4867206"/>
            <a:ext cx="10244787" cy="510375"/>
            <a:chOff x="0" y="0"/>
            <a:chExt cx="3671501" cy="182907"/>
          </a:xfrm>
        </p:grpSpPr>
        <p:sp>
          <p:nvSpPr>
            <p:cNvPr id="20" name="Freeform 20"/>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1" name="TextBox 21"/>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1660251" y="2419033"/>
            <a:ext cx="15485823" cy="1474470"/>
          </a:xfrm>
          <a:prstGeom prst="rect">
            <a:avLst/>
          </a:prstGeom>
        </p:spPr>
        <p:txBody>
          <a:bodyPr lIns="0" tIns="0" rIns="0" bIns="0" rtlCol="0" anchor="t">
            <a:spAutoFit/>
          </a:bodyPr>
          <a:lstStyle/>
          <a:p>
            <a:pPr algn="l">
              <a:lnSpc>
                <a:spcPts val="5880"/>
              </a:lnSpc>
            </a:pPr>
            <a:r>
              <a:rPr lang="en-US" sz="4200">
                <a:solidFill>
                  <a:srgbClr val="000000"/>
                </a:solidFill>
                <a:latin typeface="Ubuntu"/>
                <a:ea typeface="Ubuntu"/>
                <a:cs typeface="Ubuntu"/>
                <a:sym typeface="Ubuntu"/>
              </a:rPr>
              <a:t>It’s a good idea to talk with your family, roommates, or support team about what you would do in case of an emergency.</a:t>
            </a:r>
          </a:p>
        </p:txBody>
      </p:sp>
      <p:sp>
        <p:nvSpPr>
          <p:cNvPr id="23" name="TextBox 23"/>
          <p:cNvSpPr txBox="1"/>
          <p:nvPr/>
        </p:nvSpPr>
        <p:spPr>
          <a:xfrm>
            <a:off x="3738816" y="5910116"/>
            <a:ext cx="4322370" cy="1918334"/>
          </a:xfrm>
          <a:prstGeom prst="rect">
            <a:avLst/>
          </a:prstGeom>
        </p:spPr>
        <p:txBody>
          <a:bodyPr lIns="0" tIns="0" rIns="0" bIns="0" rtlCol="0" anchor="t">
            <a:spAutoFit/>
          </a:bodyPr>
          <a:lstStyle/>
          <a:p>
            <a:pPr algn="ctr">
              <a:lnSpc>
                <a:spcPts val="5040"/>
              </a:lnSpc>
            </a:pPr>
            <a:r>
              <a:rPr lang="en-US" sz="3600">
                <a:solidFill>
                  <a:srgbClr val="000000"/>
                </a:solidFill>
                <a:latin typeface="Ubuntu"/>
                <a:ea typeface="Ubuntu"/>
                <a:cs typeface="Ubuntu"/>
                <a:sym typeface="Ubuntu"/>
              </a:rPr>
              <a:t>How to Call Emergency </a:t>
            </a:r>
          </a:p>
          <a:p>
            <a:pPr algn="ctr">
              <a:lnSpc>
                <a:spcPts val="5040"/>
              </a:lnSpc>
            </a:pPr>
            <a:r>
              <a:rPr lang="en-US" sz="3600">
                <a:solidFill>
                  <a:srgbClr val="000000"/>
                </a:solidFill>
                <a:latin typeface="Ubuntu"/>
                <a:ea typeface="Ubuntu"/>
                <a:cs typeface="Ubuntu"/>
                <a:sym typeface="Ubuntu"/>
              </a:rPr>
              <a:t>Services</a:t>
            </a:r>
          </a:p>
        </p:txBody>
      </p:sp>
      <p:sp>
        <p:nvSpPr>
          <p:cNvPr id="24" name="TextBox 24"/>
          <p:cNvSpPr txBox="1"/>
          <p:nvPr/>
        </p:nvSpPr>
        <p:spPr>
          <a:xfrm>
            <a:off x="9749111" y="5910116"/>
            <a:ext cx="4322370" cy="641984"/>
          </a:xfrm>
          <a:prstGeom prst="rect">
            <a:avLst/>
          </a:prstGeom>
        </p:spPr>
        <p:txBody>
          <a:bodyPr lIns="0" tIns="0" rIns="0" bIns="0" rtlCol="0" anchor="t">
            <a:spAutoFit/>
          </a:bodyPr>
          <a:lstStyle/>
          <a:p>
            <a:pPr algn="ctr">
              <a:lnSpc>
                <a:spcPts val="5040"/>
              </a:lnSpc>
            </a:pPr>
            <a:r>
              <a:rPr lang="en-US" sz="3600">
                <a:solidFill>
                  <a:srgbClr val="000000"/>
                </a:solidFill>
                <a:latin typeface="Ubuntu"/>
                <a:ea typeface="Ubuntu"/>
                <a:cs typeface="Ubuntu"/>
                <a:sym typeface="Ubuntu"/>
              </a:rPr>
              <a:t>Fire</a:t>
            </a:r>
          </a:p>
        </p:txBody>
      </p:sp>
      <p:sp>
        <p:nvSpPr>
          <p:cNvPr id="25" name="TextBox 25"/>
          <p:cNvSpPr txBox="1"/>
          <p:nvPr/>
        </p:nvSpPr>
        <p:spPr>
          <a:xfrm>
            <a:off x="1028700" y="8691270"/>
            <a:ext cx="3311712" cy="641984"/>
          </a:xfrm>
          <a:prstGeom prst="rect">
            <a:avLst/>
          </a:prstGeom>
        </p:spPr>
        <p:txBody>
          <a:bodyPr lIns="0" tIns="0" rIns="0" bIns="0" rtlCol="0" anchor="t">
            <a:spAutoFit/>
          </a:bodyPr>
          <a:lstStyle/>
          <a:p>
            <a:pPr algn="ctr">
              <a:lnSpc>
                <a:spcPts val="5040"/>
              </a:lnSpc>
            </a:pPr>
            <a:r>
              <a:rPr lang="en-US" sz="3600">
                <a:solidFill>
                  <a:srgbClr val="000000"/>
                </a:solidFill>
                <a:latin typeface="Ubuntu"/>
                <a:ea typeface="Ubuntu"/>
                <a:cs typeface="Ubuntu"/>
                <a:sym typeface="Ubuntu"/>
              </a:rPr>
              <a:t>Evacuation</a:t>
            </a:r>
          </a:p>
        </p:txBody>
      </p:sp>
      <p:sp>
        <p:nvSpPr>
          <p:cNvPr id="26" name="TextBox 26"/>
          <p:cNvSpPr txBox="1"/>
          <p:nvPr/>
        </p:nvSpPr>
        <p:spPr>
          <a:xfrm>
            <a:off x="6982815" y="8691270"/>
            <a:ext cx="4322370" cy="641984"/>
          </a:xfrm>
          <a:prstGeom prst="rect">
            <a:avLst/>
          </a:prstGeom>
        </p:spPr>
        <p:txBody>
          <a:bodyPr lIns="0" tIns="0" rIns="0" bIns="0" rtlCol="0" anchor="t">
            <a:spAutoFit/>
          </a:bodyPr>
          <a:lstStyle/>
          <a:p>
            <a:pPr algn="ctr">
              <a:lnSpc>
                <a:spcPts val="5040"/>
              </a:lnSpc>
            </a:pPr>
            <a:r>
              <a:rPr lang="en-US" sz="3600">
                <a:solidFill>
                  <a:srgbClr val="000000"/>
                </a:solidFill>
                <a:latin typeface="Ubuntu"/>
                <a:ea typeface="Ubuntu"/>
                <a:cs typeface="Ubuntu"/>
                <a:sym typeface="Ubuntu"/>
              </a:rPr>
              <a:t>Shelter-in-Place</a:t>
            </a:r>
          </a:p>
        </p:txBody>
      </p:sp>
      <p:sp>
        <p:nvSpPr>
          <p:cNvPr id="27" name="TextBox 27"/>
          <p:cNvSpPr txBox="1"/>
          <p:nvPr/>
        </p:nvSpPr>
        <p:spPr>
          <a:xfrm>
            <a:off x="13402727" y="8691270"/>
            <a:ext cx="4127285" cy="641984"/>
          </a:xfrm>
          <a:prstGeom prst="rect">
            <a:avLst/>
          </a:prstGeom>
        </p:spPr>
        <p:txBody>
          <a:bodyPr lIns="0" tIns="0" rIns="0" bIns="0" rtlCol="0" anchor="t">
            <a:spAutoFit/>
          </a:bodyPr>
          <a:lstStyle/>
          <a:p>
            <a:pPr algn="ctr">
              <a:lnSpc>
                <a:spcPts val="5040"/>
              </a:lnSpc>
            </a:pPr>
            <a:r>
              <a:rPr lang="en-US" sz="3600">
                <a:solidFill>
                  <a:srgbClr val="000000"/>
                </a:solidFill>
                <a:latin typeface="Ubuntu"/>
                <a:ea typeface="Ubuntu"/>
                <a:cs typeface="Ubuntu"/>
                <a:sym typeface="Ubuntu"/>
              </a:rPr>
              <a:t>Natural Disasters</a:t>
            </a:r>
          </a:p>
        </p:txBody>
      </p:sp>
      <p:sp>
        <p:nvSpPr>
          <p:cNvPr id="28" name="Freeform 28"/>
          <p:cNvSpPr/>
          <p:nvPr/>
        </p:nvSpPr>
        <p:spPr>
          <a:xfrm>
            <a:off x="11357476" y="4261453"/>
            <a:ext cx="1174849" cy="1626089"/>
          </a:xfrm>
          <a:custGeom>
            <a:avLst/>
            <a:gdLst/>
            <a:ahLst/>
            <a:cxnLst/>
            <a:rect l="l" t="t" r="r" b="b"/>
            <a:pathLst>
              <a:path w="1174849" h="1626089">
                <a:moveTo>
                  <a:pt x="0" y="0"/>
                </a:moveTo>
                <a:lnTo>
                  <a:pt x="1174849" y="0"/>
                </a:lnTo>
                <a:lnTo>
                  <a:pt x="1174849" y="1626089"/>
                </a:lnTo>
                <a:lnTo>
                  <a:pt x="0" y="16260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9" name="Freeform 29"/>
          <p:cNvSpPr/>
          <p:nvPr/>
        </p:nvSpPr>
        <p:spPr>
          <a:xfrm>
            <a:off x="1930517" y="7037875"/>
            <a:ext cx="1508078" cy="1612917"/>
          </a:xfrm>
          <a:custGeom>
            <a:avLst/>
            <a:gdLst/>
            <a:ahLst/>
            <a:cxnLst/>
            <a:rect l="l" t="t" r="r" b="b"/>
            <a:pathLst>
              <a:path w="1508078" h="1612917">
                <a:moveTo>
                  <a:pt x="0" y="0"/>
                </a:moveTo>
                <a:lnTo>
                  <a:pt x="1508078" y="0"/>
                </a:lnTo>
                <a:lnTo>
                  <a:pt x="1508078" y="1612917"/>
                </a:lnTo>
                <a:lnTo>
                  <a:pt x="0" y="1612917"/>
                </a:lnTo>
                <a:lnTo>
                  <a:pt x="0" y="0"/>
                </a:lnTo>
                <a:close/>
              </a:path>
            </a:pathLst>
          </a:custGeom>
          <a:blipFill>
            <a:blip r:embed="rId7">
              <a:extLst>
                <a:ext uri="{96DAC541-7B7A-43D3-8B79-37D633B846F1}">
                  <asvg:svgBlip xmlns:asvg="http://schemas.microsoft.com/office/drawing/2016/SVG/main" r:embed="rId8"/>
                </a:ext>
              </a:extLst>
            </a:blip>
            <a:stretch>
              <a:fillRect l="-8742" t="-3968" r="-5027" b="-2406"/>
            </a:stretch>
          </a:blipFill>
        </p:spPr>
        <p:txBody>
          <a:bodyPr/>
          <a:lstStyle/>
          <a:p>
            <a:endParaRPr lang="en-US"/>
          </a:p>
        </p:txBody>
      </p:sp>
      <p:sp>
        <p:nvSpPr>
          <p:cNvPr id="30" name="Freeform 30"/>
          <p:cNvSpPr/>
          <p:nvPr/>
        </p:nvSpPr>
        <p:spPr>
          <a:xfrm>
            <a:off x="8137499" y="7037875"/>
            <a:ext cx="2013001" cy="1612917"/>
          </a:xfrm>
          <a:custGeom>
            <a:avLst/>
            <a:gdLst/>
            <a:ahLst/>
            <a:cxnLst/>
            <a:rect l="l" t="t" r="r" b="b"/>
            <a:pathLst>
              <a:path w="2013001" h="1612917">
                <a:moveTo>
                  <a:pt x="0" y="0"/>
                </a:moveTo>
                <a:lnTo>
                  <a:pt x="2013002" y="0"/>
                </a:lnTo>
                <a:lnTo>
                  <a:pt x="2013002" y="1612917"/>
                </a:lnTo>
                <a:lnTo>
                  <a:pt x="0" y="16129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1" name="Freeform 31"/>
          <p:cNvSpPr/>
          <p:nvPr/>
        </p:nvSpPr>
        <p:spPr>
          <a:xfrm>
            <a:off x="14656875" y="7037875"/>
            <a:ext cx="1618988" cy="1612917"/>
          </a:xfrm>
          <a:custGeom>
            <a:avLst/>
            <a:gdLst/>
            <a:ahLst/>
            <a:cxnLst/>
            <a:rect l="l" t="t" r="r" b="b"/>
            <a:pathLst>
              <a:path w="1618988" h="1612917">
                <a:moveTo>
                  <a:pt x="0" y="0"/>
                </a:moveTo>
                <a:lnTo>
                  <a:pt x="1618989" y="0"/>
                </a:lnTo>
                <a:lnTo>
                  <a:pt x="1618989" y="1612917"/>
                </a:lnTo>
                <a:lnTo>
                  <a:pt x="0" y="161291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nvGrpSpPr>
          <p:cNvPr id="32" name="Group 32"/>
          <p:cNvGrpSpPr/>
          <p:nvPr/>
        </p:nvGrpSpPr>
        <p:grpSpPr>
          <a:xfrm>
            <a:off x="5429452" y="4261453"/>
            <a:ext cx="941099" cy="1626089"/>
            <a:chOff x="0" y="0"/>
            <a:chExt cx="1254799" cy="2168119"/>
          </a:xfrm>
        </p:grpSpPr>
        <p:sp>
          <p:nvSpPr>
            <p:cNvPr id="33" name="Freeform 33"/>
            <p:cNvSpPr/>
            <p:nvPr/>
          </p:nvSpPr>
          <p:spPr>
            <a:xfrm>
              <a:off x="0" y="0"/>
              <a:ext cx="1254799" cy="2168119"/>
            </a:xfrm>
            <a:custGeom>
              <a:avLst/>
              <a:gdLst/>
              <a:ahLst/>
              <a:cxnLst/>
              <a:rect l="l" t="t" r="r" b="b"/>
              <a:pathLst>
                <a:path w="1254799" h="2168119">
                  <a:moveTo>
                    <a:pt x="0" y="0"/>
                  </a:moveTo>
                  <a:lnTo>
                    <a:pt x="1254799" y="0"/>
                  </a:lnTo>
                  <a:lnTo>
                    <a:pt x="1254799" y="2168119"/>
                  </a:lnTo>
                  <a:lnTo>
                    <a:pt x="0" y="21681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nvGrpSpPr>
            <p:cNvPr id="34" name="Group 34"/>
            <p:cNvGrpSpPr/>
            <p:nvPr/>
          </p:nvGrpSpPr>
          <p:grpSpPr>
            <a:xfrm>
              <a:off x="102443" y="228440"/>
              <a:ext cx="1057466" cy="1550657"/>
              <a:chOff x="0" y="0"/>
              <a:chExt cx="325637" cy="477511"/>
            </a:xfrm>
          </p:grpSpPr>
          <p:sp>
            <p:nvSpPr>
              <p:cNvPr id="35" name="Freeform 35"/>
              <p:cNvSpPr/>
              <p:nvPr/>
            </p:nvSpPr>
            <p:spPr>
              <a:xfrm>
                <a:off x="0" y="0"/>
                <a:ext cx="325637" cy="477511"/>
              </a:xfrm>
              <a:custGeom>
                <a:avLst/>
                <a:gdLst/>
                <a:ahLst/>
                <a:cxnLst/>
                <a:rect l="l" t="t" r="r" b="b"/>
                <a:pathLst>
                  <a:path w="325637" h="477511">
                    <a:moveTo>
                      <a:pt x="0" y="0"/>
                    </a:moveTo>
                    <a:lnTo>
                      <a:pt x="325637" y="0"/>
                    </a:lnTo>
                    <a:lnTo>
                      <a:pt x="325637" y="477511"/>
                    </a:lnTo>
                    <a:lnTo>
                      <a:pt x="0" y="477511"/>
                    </a:lnTo>
                    <a:close/>
                  </a:path>
                </a:pathLst>
              </a:custGeom>
              <a:solidFill>
                <a:srgbClr val="E93F3E"/>
              </a:solidFill>
            </p:spPr>
            <p:txBody>
              <a:bodyPr/>
              <a:lstStyle/>
              <a:p>
                <a:endParaRPr lang="en-US"/>
              </a:p>
            </p:txBody>
          </p:sp>
          <p:sp>
            <p:nvSpPr>
              <p:cNvPr id="36" name="TextBox 36"/>
              <p:cNvSpPr txBox="1"/>
              <p:nvPr/>
            </p:nvSpPr>
            <p:spPr>
              <a:xfrm>
                <a:off x="0" y="-28575"/>
                <a:ext cx="325637" cy="506086"/>
              </a:xfrm>
              <a:prstGeom prst="rect">
                <a:avLst/>
              </a:prstGeom>
            </p:spPr>
            <p:txBody>
              <a:bodyPr lIns="57867" tIns="57867" rIns="57867" bIns="57867" rtlCol="0" anchor="ctr"/>
              <a:lstStyle/>
              <a:p>
                <a:pPr algn="ctr">
                  <a:lnSpc>
                    <a:spcPts val="1959"/>
                  </a:lnSpc>
                </a:pPr>
                <a:endParaRPr/>
              </a:p>
            </p:txBody>
          </p:sp>
        </p:grpSp>
        <p:sp>
          <p:nvSpPr>
            <p:cNvPr id="37" name="Freeform 37"/>
            <p:cNvSpPr/>
            <p:nvPr/>
          </p:nvSpPr>
          <p:spPr>
            <a:xfrm>
              <a:off x="190278" y="418297"/>
              <a:ext cx="862896" cy="403536"/>
            </a:xfrm>
            <a:custGeom>
              <a:avLst/>
              <a:gdLst/>
              <a:ahLst/>
              <a:cxnLst/>
              <a:rect l="l" t="t" r="r" b="b"/>
              <a:pathLst>
                <a:path w="862896" h="403536">
                  <a:moveTo>
                    <a:pt x="0" y="0"/>
                  </a:moveTo>
                  <a:lnTo>
                    <a:pt x="862896" y="0"/>
                  </a:lnTo>
                  <a:lnTo>
                    <a:pt x="862896" y="403536"/>
                  </a:lnTo>
                  <a:lnTo>
                    <a:pt x="0" y="403536"/>
                  </a:lnTo>
                  <a:lnTo>
                    <a:pt x="0" y="0"/>
                  </a:lnTo>
                  <a:close/>
                </a:path>
              </a:pathLst>
            </a:custGeom>
            <a:blipFill>
              <a:blip r:embed="rId15">
                <a:extLst>
                  <a:ext uri="{96DAC541-7B7A-43D3-8B79-37D633B846F1}">
                    <asvg:svgBlip xmlns:asvg="http://schemas.microsoft.com/office/drawing/2016/SVG/main" r:embed="rId16"/>
                  </a:ext>
                </a:extLst>
              </a:blip>
              <a:stretch>
                <a:fillRect r="-1447" b="-116533"/>
              </a:stretch>
            </a:blipFill>
          </p:spPr>
          <p:txBody>
            <a:bodyPr/>
            <a:lstStyle/>
            <a:p>
              <a:endParaRPr lang="en-US"/>
            </a:p>
          </p:txBody>
        </p:sp>
        <p:grpSp>
          <p:nvGrpSpPr>
            <p:cNvPr id="38" name="Group 38"/>
            <p:cNvGrpSpPr/>
            <p:nvPr/>
          </p:nvGrpSpPr>
          <p:grpSpPr>
            <a:xfrm>
              <a:off x="370574" y="634373"/>
              <a:ext cx="520923" cy="220820"/>
              <a:chOff x="0" y="0"/>
              <a:chExt cx="301528" cy="127818"/>
            </a:xfrm>
          </p:grpSpPr>
          <p:sp>
            <p:nvSpPr>
              <p:cNvPr id="39" name="Freeform 39"/>
              <p:cNvSpPr/>
              <p:nvPr/>
            </p:nvSpPr>
            <p:spPr>
              <a:xfrm>
                <a:off x="0" y="0"/>
                <a:ext cx="301528" cy="127818"/>
              </a:xfrm>
              <a:custGeom>
                <a:avLst/>
                <a:gdLst/>
                <a:ahLst/>
                <a:cxnLst/>
                <a:rect l="l" t="t" r="r" b="b"/>
                <a:pathLst>
                  <a:path w="301528" h="127818">
                    <a:moveTo>
                      <a:pt x="0" y="0"/>
                    </a:moveTo>
                    <a:lnTo>
                      <a:pt x="301528" y="0"/>
                    </a:lnTo>
                    <a:lnTo>
                      <a:pt x="301528" y="127818"/>
                    </a:lnTo>
                    <a:lnTo>
                      <a:pt x="0" y="127818"/>
                    </a:lnTo>
                    <a:close/>
                  </a:path>
                </a:pathLst>
              </a:custGeom>
              <a:solidFill>
                <a:srgbClr val="E93F3E"/>
              </a:solidFill>
            </p:spPr>
            <p:txBody>
              <a:bodyPr/>
              <a:lstStyle/>
              <a:p>
                <a:endParaRPr lang="en-US"/>
              </a:p>
            </p:txBody>
          </p:sp>
          <p:sp>
            <p:nvSpPr>
              <p:cNvPr id="40" name="TextBox 40"/>
              <p:cNvSpPr txBox="1"/>
              <p:nvPr/>
            </p:nvSpPr>
            <p:spPr>
              <a:xfrm>
                <a:off x="0" y="-28575"/>
                <a:ext cx="301528" cy="156393"/>
              </a:xfrm>
              <a:prstGeom prst="rect">
                <a:avLst/>
              </a:prstGeom>
            </p:spPr>
            <p:txBody>
              <a:bodyPr lIns="30785" tIns="30785" rIns="30785" bIns="30785" rtlCol="0" anchor="ctr"/>
              <a:lstStyle/>
              <a:p>
                <a:pPr algn="ctr">
                  <a:lnSpc>
                    <a:spcPts val="1959"/>
                  </a:lnSpc>
                </a:pPr>
                <a:endParaRPr/>
              </a:p>
            </p:txBody>
          </p:sp>
        </p:grpSp>
        <p:sp>
          <p:nvSpPr>
            <p:cNvPr id="41" name="Freeform 41"/>
            <p:cNvSpPr/>
            <p:nvPr/>
          </p:nvSpPr>
          <p:spPr>
            <a:xfrm>
              <a:off x="220787" y="704085"/>
              <a:ext cx="820779" cy="738701"/>
            </a:xfrm>
            <a:custGeom>
              <a:avLst/>
              <a:gdLst/>
              <a:ahLst/>
              <a:cxnLst/>
              <a:rect l="l" t="t" r="r" b="b"/>
              <a:pathLst>
                <a:path w="820779" h="738701">
                  <a:moveTo>
                    <a:pt x="0" y="0"/>
                  </a:moveTo>
                  <a:lnTo>
                    <a:pt x="820779" y="0"/>
                  </a:lnTo>
                  <a:lnTo>
                    <a:pt x="820779" y="738701"/>
                  </a:lnTo>
                  <a:lnTo>
                    <a:pt x="0" y="738701"/>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12345368" cy="1223447"/>
            <a:chOff x="0" y="0"/>
            <a:chExt cx="3251455" cy="322225"/>
          </a:xfrm>
        </p:grpSpPr>
        <p:sp>
          <p:nvSpPr>
            <p:cNvPr id="13" name="Freeform 13"/>
            <p:cNvSpPr/>
            <p:nvPr/>
          </p:nvSpPr>
          <p:spPr>
            <a:xfrm>
              <a:off x="0" y="0"/>
              <a:ext cx="3251455" cy="322225"/>
            </a:xfrm>
            <a:custGeom>
              <a:avLst/>
              <a:gdLst/>
              <a:ahLst/>
              <a:cxnLst/>
              <a:rect l="l" t="t" r="r" b="b"/>
              <a:pathLst>
                <a:path w="3251455" h="322225">
                  <a:moveTo>
                    <a:pt x="3048255" y="0"/>
                  </a:moveTo>
                  <a:cubicBezTo>
                    <a:pt x="3160479" y="0"/>
                    <a:pt x="3251455" y="72132"/>
                    <a:pt x="3251455" y="161112"/>
                  </a:cubicBezTo>
                  <a:cubicBezTo>
                    <a:pt x="3251455" y="250092"/>
                    <a:pt x="3160479" y="322225"/>
                    <a:pt x="304825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3251455" cy="350800"/>
            </a:xfrm>
            <a:prstGeom prst="rect">
              <a:avLst/>
            </a:prstGeom>
          </p:spPr>
          <p:txBody>
            <a:bodyPr lIns="50800" tIns="50800" rIns="50800" bIns="50800" rtlCol="0" anchor="ctr"/>
            <a:lstStyle/>
            <a:p>
              <a:pPr algn="ctr">
                <a:lnSpc>
                  <a:spcPts val="1960"/>
                </a:lnSpc>
              </a:pPr>
              <a:endParaRPr/>
            </a:p>
          </p:txBody>
        </p:sp>
      </p:grpSp>
      <p:sp>
        <p:nvSpPr>
          <p:cNvPr id="15" name="Freeform 15"/>
          <p:cNvSpPr/>
          <p:nvPr/>
        </p:nvSpPr>
        <p:spPr>
          <a:xfrm>
            <a:off x="2695528" y="3415939"/>
            <a:ext cx="3844199" cy="4976309"/>
          </a:xfrm>
          <a:custGeom>
            <a:avLst/>
            <a:gdLst/>
            <a:ahLst/>
            <a:cxnLst/>
            <a:rect l="l" t="t" r="r" b="b"/>
            <a:pathLst>
              <a:path w="3844199" h="4976309">
                <a:moveTo>
                  <a:pt x="0" y="0"/>
                </a:moveTo>
                <a:lnTo>
                  <a:pt x="3844199" y="0"/>
                </a:lnTo>
                <a:lnTo>
                  <a:pt x="3844199" y="4976309"/>
                </a:lnTo>
                <a:lnTo>
                  <a:pt x="0" y="49763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6" name="TextBox 16"/>
          <p:cNvSpPr txBox="1"/>
          <p:nvPr/>
        </p:nvSpPr>
        <p:spPr>
          <a:xfrm>
            <a:off x="938966" y="791507"/>
            <a:ext cx="11566182"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Symptoms + Signs of Sickness</a:t>
            </a:r>
          </a:p>
        </p:txBody>
      </p:sp>
      <p:sp>
        <p:nvSpPr>
          <p:cNvPr id="17" name="TextBox 17"/>
          <p:cNvSpPr txBox="1"/>
          <p:nvPr/>
        </p:nvSpPr>
        <p:spPr>
          <a:xfrm>
            <a:off x="8206602" y="4302624"/>
            <a:ext cx="8797945" cy="31076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Symptoms and signs of sickness are </a:t>
            </a:r>
            <a:r>
              <a:rPr lang="en-US" sz="4400" b="1">
                <a:solidFill>
                  <a:srgbClr val="000000"/>
                </a:solidFill>
                <a:latin typeface="Ubuntu Bold"/>
                <a:ea typeface="Ubuntu Bold"/>
                <a:cs typeface="Ubuntu Bold"/>
                <a:sym typeface="Ubuntu Bold"/>
              </a:rPr>
              <a:t>messages from your body and mind</a:t>
            </a:r>
            <a:r>
              <a:rPr lang="en-US" sz="4400">
                <a:solidFill>
                  <a:srgbClr val="000000"/>
                </a:solidFill>
                <a:latin typeface="Ubuntu"/>
                <a:ea typeface="Ubuntu"/>
                <a:cs typeface="Ubuntu"/>
                <a:sym typeface="Ubuntu"/>
              </a:rPr>
              <a:t> letting you know that something is wrong.</a:t>
            </a:r>
          </a:p>
        </p:txBody>
      </p:sp>
      <p:grpSp>
        <p:nvGrpSpPr>
          <p:cNvPr id="18" name="Group 18"/>
          <p:cNvGrpSpPr/>
          <p:nvPr/>
        </p:nvGrpSpPr>
        <p:grpSpPr>
          <a:xfrm>
            <a:off x="0" y="9776625"/>
            <a:ext cx="18288000" cy="510375"/>
            <a:chOff x="0" y="0"/>
            <a:chExt cx="6554006" cy="182907"/>
          </a:xfrm>
        </p:grpSpPr>
        <p:sp>
          <p:nvSpPr>
            <p:cNvPr id="19" name="Freeform 19"/>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0" name="TextBox 20"/>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rot="-5400000">
            <a:off x="12910419" y="4867206"/>
            <a:ext cx="10244787" cy="510375"/>
            <a:chOff x="0" y="0"/>
            <a:chExt cx="3671501" cy="182907"/>
          </a:xfrm>
        </p:grpSpPr>
        <p:sp>
          <p:nvSpPr>
            <p:cNvPr id="22" name="Freeform 22"/>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10044524" cy="1223447"/>
            <a:chOff x="0" y="0"/>
            <a:chExt cx="2645471" cy="322225"/>
          </a:xfrm>
        </p:grpSpPr>
        <p:sp>
          <p:nvSpPr>
            <p:cNvPr id="13" name="Freeform 13"/>
            <p:cNvSpPr/>
            <p:nvPr/>
          </p:nvSpPr>
          <p:spPr>
            <a:xfrm>
              <a:off x="0" y="0"/>
              <a:ext cx="2645471" cy="322225"/>
            </a:xfrm>
            <a:custGeom>
              <a:avLst/>
              <a:gdLst/>
              <a:ahLst/>
              <a:cxnLst/>
              <a:rect l="l" t="t" r="r" b="b"/>
              <a:pathLst>
                <a:path w="2645471" h="322225">
                  <a:moveTo>
                    <a:pt x="2442271" y="0"/>
                  </a:moveTo>
                  <a:cubicBezTo>
                    <a:pt x="2554496" y="0"/>
                    <a:pt x="2645471" y="72132"/>
                    <a:pt x="2645471" y="161112"/>
                  </a:cubicBezTo>
                  <a:cubicBezTo>
                    <a:pt x="2645471" y="250092"/>
                    <a:pt x="2554496" y="322225"/>
                    <a:pt x="2442271"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645471" cy="350800"/>
            </a:xfrm>
            <a:prstGeom prst="rect">
              <a:avLst/>
            </a:prstGeom>
          </p:spPr>
          <p:txBody>
            <a:bodyPr lIns="50800" tIns="50800" rIns="50800" bIns="50800" rtlCol="0" anchor="ctr"/>
            <a:lstStyle/>
            <a:p>
              <a:pPr algn="ctr">
                <a:lnSpc>
                  <a:spcPts val="1960"/>
                </a:lnSpc>
              </a:pPr>
              <a:endParaRPr/>
            </a:p>
          </p:txBody>
        </p:sp>
      </p:grpSp>
      <p:sp>
        <p:nvSpPr>
          <p:cNvPr id="15" name="TextBox 15"/>
          <p:cNvSpPr txBox="1"/>
          <p:nvPr/>
        </p:nvSpPr>
        <p:spPr>
          <a:xfrm>
            <a:off x="938966" y="791507"/>
            <a:ext cx="9324714"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Getting Better at Home</a:t>
            </a:r>
          </a:p>
        </p:txBody>
      </p:sp>
      <p:sp>
        <p:nvSpPr>
          <p:cNvPr id="16" name="TextBox 16"/>
          <p:cNvSpPr txBox="1"/>
          <p:nvPr/>
        </p:nvSpPr>
        <p:spPr>
          <a:xfrm>
            <a:off x="1642599" y="2403457"/>
            <a:ext cx="15002803" cy="2888615"/>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If you’re sick, sometimes you can get better just by resting and drinking lots of water. </a:t>
            </a:r>
          </a:p>
          <a:p>
            <a:pPr algn="l">
              <a:lnSpc>
                <a:spcPts val="448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You can also try taking home remedies.</a:t>
            </a:r>
          </a:p>
        </p:txBody>
      </p:sp>
      <p:grpSp>
        <p:nvGrpSpPr>
          <p:cNvPr id="17" name="Group 17"/>
          <p:cNvGrpSpPr/>
          <p:nvPr/>
        </p:nvGrpSpPr>
        <p:grpSpPr>
          <a:xfrm>
            <a:off x="0" y="9776625"/>
            <a:ext cx="18288000" cy="510375"/>
            <a:chOff x="0" y="0"/>
            <a:chExt cx="6554006" cy="182907"/>
          </a:xfrm>
        </p:grpSpPr>
        <p:sp>
          <p:nvSpPr>
            <p:cNvPr id="18" name="Freeform 18"/>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9" name="TextBox 19"/>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0" name="Group 20"/>
          <p:cNvGrpSpPr/>
          <p:nvPr/>
        </p:nvGrpSpPr>
        <p:grpSpPr>
          <a:xfrm rot="-5400000">
            <a:off x="12910419" y="4867206"/>
            <a:ext cx="10244787" cy="510375"/>
            <a:chOff x="0" y="0"/>
            <a:chExt cx="3671501" cy="182907"/>
          </a:xfrm>
        </p:grpSpPr>
        <p:sp>
          <p:nvSpPr>
            <p:cNvPr id="21" name="Freeform 21"/>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2" name="TextBox 22"/>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3" name="Group 23"/>
          <p:cNvGrpSpPr/>
          <p:nvPr/>
        </p:nvGrpSpPr>
        <p:grpSpPr>
          <a:xfrm>
            <a:off x="6082552" y="5759217"/>
            <a:ext cx="6122895" cy="3653286"/>
            <a:chOff x="0" y="0"/>
            <a:chExt cx="8163860" cy="4871048"/>
          </a:xfrm>
        </p:grpSpPr>
        <p:sp>
          <p:nvSpPr>
            <p:cNvPr id="24" name="Freeform 24"/>
            <p:cNvSpPr/>
            <p:nvPr/>
          </p:nvSpPr>
          <p:spPr>
            <a:xfrm>
              <a:off x="0" y="0"/>
              <a:ext cx="3111382" cy="4871048"/>
            </a:xfrm>
            <a:custGeom>
              <a:avLst/>
              <a:gdLst/>
              <a:ahLst/>
              <a:cxnLst/>
              <a:rect l="l" t="t" r="r" b="b"/>
              <a:pathLst>
                <a:path w="3111382" h="4871048">
                  <a:moveTo>
                    <a:pt x="0" y="0"/>
                  </a:moveTo>
                  <a:lnTo>
                    <a:pt x="3111382" y="0"/>
                  </a:lnTo>
                  <a:lnTo>
                    <a:pt x="3111382" y="4871048"/>
                  </a:lnTo>
                  <a:lnTo>
                    <a:pt x="0" y="48710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Freeform 25"/>
            <p:cNvSpPr/>
            <p:nvPr/>
          </p:nvSpPr>
          <p:spPr>
            <a:xfrm>
              <a:off x="3716481" y="0"/>
              <a:ext cx="4447379" cy="4853290"/>
            </a:xfrm>
            <a:custGeom>
              <a:avLst/>
              <a:gdLst/>
              <a:ahLst/>
              <a:cxnLst/>
              <a:rect l="l" t="t" r="r" b="b"/>
              <a:pathLst>
                <a:path w="4447379" h="4853290">
                  <a:moveTo>
                    <a:pt x="0" y="0"/>
                  </a:moveTo>
                  <a:lnTo>
                    <a:pt x="4447379" y="0"/>
                  </a:lnTo>
                  <a:lnTo>
                    <a:pt x="4447379" y="4853290"/>
                  </a:lnTo>
                  <a:lnTo>
                    <a:pt x="0" y="48532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28685"/>
            <a:ext cx="16930386" cy="1111283"/>
            <a:chOff x="0" y="0"/>
            <a:chExt cx="22573848" cy="1481710"/>
          </a:xfrm>
        </p:grpSpPr>
        <p:sp>
          <p:nvSpPr>
            <p:cNvPr id="3" name="Freeform 3"/>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4" name="Freeform 4"/>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5" name="Freeform 5"/>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6" name="Freeform 6"/>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7" name="Freeform 7"/>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sp>
        <p:nvSpPr>
          <p:cNvPr id="9" name="Freeform 9"/>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0" name="Freeform 10"/>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1" name="Freeform 11"/>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2" name="Group 12"/>
          <p:cNvGrpSpPr/>
          <p:nvPr/>
        </p:nvGrpSpPr>
        <p:grpSpPr>
          <a:xfrm>
            <a:off x="484174" y="808116"/>
            <a:ext cx="10608602" cy="1223447"/>
            <a:chOff x="0" y="0"/>
            <a:chExt cx="2794035" cy="322225"/>
          </a:xfrm>
        </p:grpSpPr>
        <p:sp>
          <p:nvSpPr>
            <p:cNvPr id="13" name="Freeform 13"/>
            <p:cNvSpPr/>
            <p:nvPr/>
          </p:nvSpPr>
          <p:spPr>
            <a:xfrm>
              <a:off x="0" y="0"/>
              <a:ext cx="2794035" cy="322225"/>
            </a:xfrm>
            <a:custGeom>
              <a:avLst/>
              <a:gdLst/>
              <a:ahLst/>
              <a:cxnLst/>
              <a:rect l="l" t="t" r="r" b="b"/>
              <a:pathLst>
                <a:path w="2794035" h="322225">
                  <a:moveTo>
                    <a:pt x="2590835" y="0"/>
                  </a:moveTo>
                  <a:cubicBezTo>
                    <a:pt x="2703059" y="0"/>
                    <a:pt x="2794035" y="72132"/>
                    <a:pt x="2794035" y="161112"/>
                  </a:cubicBezTo>
                  <a:cubicBezTo>
                    <a:pt x="2794035" y="250092"/>
                    <a:pt x="2703059" y="322225"/>
                    <a:pt x="2590835"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14" name="TextBox 14"/>
            <p:cNvSpPr txBox="1"/>
            <p:nvPr/>
          </p:nvSpPr>
          <p:spPr>
            <a:xfrm>
              <a:off x="0" y="-28575"/>
              <a:ext cx="2794035" cy="350800"/>
            </a:xfrm>
            <a:prstGeom prst="rect">
              <a:avLst/>
            </a:prstGeom>
          </p:spPr>
          <p:txBody>
            <a:bodyPr lIns="50800" tIns="50800" rIns="50800" bIns="50800" rtlCol="0" anchor="ctr"/>
            <a:lstStyle/>
            <a:p>
              <a:pPr algn="ctr">
                <a:lnSpc>
                  <a:spcPts val="1960"/>
                </a:lnSpc>
              </a:pPr>
              <a:endParaRPr/>
            </a:p>
          </p:txBody>
        </p:sp>
      </p:grpSp>
      <p:sp>
        <p:nvSpPr>
          <p:cNvPr id="15" name="TextBox 15"/>
          <p:cNvSpPr txBox="1"/>
          <p:nvPr/>
        </p:nvSpPr>
        <p:spPr>
          <a:xfrm>
            <a:off x="938966" y="791507"/>
            <a:ext cx="9695818"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Getting Better with Help</a:t>
            </a:r>
          </a:p>
        </p:txBody>
      </p:sp>
      <p:sp>
        <p:nvSpPr>
          <p:cNvPr id="16" name="TextBox 16"/>
          <p:cNvSpPr txBox="1"/>
          <p:nvPr/>
        </p:nvSpPr>
        <p:spPr>
          <a:xfrm>
            <a:off x="1642599" y="2403457"/>
            <a:ext cx="15002803" cy="15455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Other times, you may need to see a provider for treatment before you get better.</a:t>
            </a:r>
          </a:p>
        </p:txBody>
      </p:sp>
      <p:grpSp>
        <p:nvGrpSpPr>
          <p:cNvPr id="17" name="Group 17"/>
          <p:cNvGrpSpPr/>
          <p:nvPr/>
        </p:nvGrpSpPr>
        <p:grpSpPr>
          <a:xfrm>
            <a:off x="0" y="9776625"/>
            <a:ext cx="18288000" cy="510375"/>
            <a:chOff x="0" y="0"/>
            <a:chExt cx="6554006" cy="182907"/>
          </a:xfrm>
        </p:grpSpPr>
        <p:sp>
          <p:nvSpPr>
            <p:cNvPr id="18" name="Freeform 18"/>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19" name="TextBox 19"/>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0" name="Group 20"/>
          <p:cNvGrpSpPr/>
          <p:nvPr/>
        </p:nvGrpSpPr>
        <p:grpSpPr>
          <a:xfrm rot="-5400000">
            <a:off x="12910419" y="4867206"/>
            <a:ext cx="10244787" cy="510375"/>
            <a:chOff x="0" y="0"/>
            <a:chExt cx="3671501" cy="182907"/>
          </a:xfrm>
        </p:grpSpPr>
        <p:sp>
          <p:nvSpPr>
            <p:cNvPr id="21" name="Freeform 21"/>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2" name="TextBox 22"/>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Freeform 23"/>
          <p:cNvSpPr/>
          <p:nvPr/>
        </p:nvSpPr>
        <p:spPr>
          <a:xfrm>
            <a:off x="6999589" y="4137319"/>
            <a:ext cx="4288822" cy="5120981"/>
          </a:xfrm>
          <a:custGeom>
            <a:avLst/>
            <a:gdLst/>
            <a:ahLst/>
            <a:cxnLst/>
            <a:rect l="l" t="t" r="r" b="b"/>
            <a:pathLst>
              <a:path w="4288822" h="5120981">
                <a:moveTo>
                  <a:pt x="0" y="0"/>
                </a:moveTo>
                <a:lnTo>
                  <a:pt x="4288822" y="0"/>
                </a:lnTo>
                <a:lnTo>
                  <a:pt x="4288822" y="5120981"/>
                </a:lnTo>
                <a:lnTo>
                  <a:pt x="0" y="5120981"/>
                </a:lnTo>
                <a:lnTo>
                  <a:pt x="0" y="0"/>
                </a:lnTo>
                <a:close/>
              </a:path>
            </a:pathLst>
          </a:custGeom>
          <a:blipFill>
            <a:blip r:embed="rId5"/>
            <a:stretch>
              <a:fillRect/>
            </a:stretch>
          </a:blipFill>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776625"/>
            <a:ext cx="18288000" cy="510375"/>
            <a:chOff x="0" y="0"/>
            <a:chExt cx="6554006" cy="182907"/>
          </a:xfrm>
        </p:grpSpPr>
        <p:sp>
          <p:nvSpPr>
            <p:cNvPr id="3" name="Freeform 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4" name="TextBox 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5" name="Group 5"/>
          <p:cNvGrpSpPr/>
          <p:nvPr/>
        </p:nvGrpSpPr>
        <p:grpSpPr>
          <a:xfrm>
            <a:off x="1028700" y="-28685"/>
            <a:ext cx="16930386" cy="1111283"/>
            <a:chOff x="0" y="0"/>
            <a:chExt cx="22573848" cy="1481710"/>
          </a:xfrm>
        </p:grpSpPr>
        <p:sp>
          <p:nvSpPr>
            <p:cNvPr id="6" name="Freeform 6"/>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7" name="Freeform 7"/>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9" name="Freeform 9"/>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10" name="Freeform 10"/>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11" name="Freeform 11"/>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grpSp>
        <p:nvGrpSpPr>
          <p:cNvPr id="12" name="Group 12"/>
          <p:cNvGrpSpPr/>
          <p:nvPr/>
        </p:nvGrpSpPr>
        <p:grpSpPr>
          <a:xfrm rot="-5400000">
            <a:off x="12910419" y="4867206"/>
            <a:ext cx="10244787" cy="510375"/>
            <a:chOff x="0" y="0"/>
            <a:chExt cx="3671501" cy="182907"/>
          </a:xfrm>
        </p:grpSpPr>
        <p:sp>
          <p:nvSpPr>
            <p:cNvPr id="13" name="Freeform 1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14" name="TextBox 1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15" name="Freeform 15"/>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6" name="Freeform 16"/>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7" name="Freeform 17"/>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8" name="Group 18"/>
          <p:cNvGrpSpPr/>
          <p:nvPr/>
        </p:nvGrpSpPr>
        <p:grpSpPr>
          <a:xfrm>
            <a:off x="484174" y="808116"/>
            <a:ext cx="12725994" cy="1223447"/>
            <a:chOff x="0" y="0"/>
            <a:chExt cx="3351702" cy="322225"/>
          </a:xfrm>
        </p:grpSpPr>
        <p:sp>
          <p:nvSpPr>
            <p:cNvPr id="19" name="Freeform 19"/>
            <p:cNvSpPr/>
            <p:nvPr/>
          </p:nvSpPr>
          <p:spPr>
            <a:xfrm>
              <a:off x="0" y="0"/>
              <a:ext cx="3351702" cy="322225"/>
            </a:xfrm>
            <a:custGeom>
              <a:avLst/>
              <a:gdLst/>
              <a:ahLst/>
              <a:cxnLst/>
              <a:rect l="l" t="t" r="r" b="b"/>
              <a:pathLst>
                <a:path w="3351702" h="322225">
                  <a:moveTo>
                    <a:pt x="3148502" y="0"/>
                  </a:moveTo>
                  <a:cubicBezTo>
                    <a:pt x="3260727" y="0"/>
                    <a:pt x="3351702" y="72132"/>
                    <a:pt x="3351702" y="161112"/>
                  </a:cubicBezTo>
                  <a:cubicBezTo>
                    <a:pt x="3351702" y="250092"/>
                    <a:pt x="3260727" y="322225"/>
                    <a:pt x="3148502"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20" name="TextBox 20"/>
            <p:cNvSpPr txBox="1"/>
            <p:nvPr/>
          </p:nvSpPr>
          <p:spPr>
            <a:xfrm>
              <a:off x="0" y="-28575"/>
              <a:ext cx="3351702" cy="350800"/>
            </a:xfrm>
            <a:prstGeom prst="rect">
              <a:avLst/>
            </a:prstGeom>
          </p:spPr>
          <p:txBody>
            <a:bodyPr lIns="50800" tIns="50800" rIns="50800" bIns="50800" rtlCol="0" anchor="ctr"/>
            <a:lstStyle/>
            <a:p>
              <a:pPr algn="ctr">
                <a:lnSpc>
                  <a:spcPts val="1960"/>
                </a:lnSpc>
              </a:pPr>
              <a:endParaRPr/>
            </a:p>
          </p:txBody>
        </p:sp>
      </p:grpSp>
      <p:sp>
        <p:nvSpPr>
          <p:cNvPr id="21" name="TextBox 21"/>
          <p:cNvSpPr txBox="1"/>
          <p:nvPr/>
        </p:nvSpPr>
        <p:spPr>
          <a:xfrm>
            <a:off x="938966" y="791507"/>
            <a:ext cx="11978219"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Examples of Symptoms + Signs</a:t>
            </a:r>
          </a:p>
        </p:txBody>
      </p:sp>
      <p:grpSp>
        <p:nvGrpSpPr>
          <p:cNvPr id="22" name="Group 22"/>
          <p:cNvGrpSpPr/>
          <p:nvPr/>
        </p:nvGrpSpPr>
        <p:grpSpPr>
          <a:xfrm>
            <a:off x="1999770" y="6755106"/>
            <a:ext cx="14806785" cy="2099900"/>
            <a:chOff x="0" y="0"/>
            <a:chExt cx="19742380" cy="2799866"/>
          </a:xfrm>
        </p:grpSpPr>
        <p:sp>
          <p:nvSpPr>
            <p:cNvPr id="23" name="Freeform 23"/>
            <p:cNvSpPr/>
            <p:nvPr/>
          </p:nvSpPr>
          <p:spPr>
            <a:xfrm>
              <a:off x="0" y="57243"/>
              <a:ext cx="1551020" cy="2697426"/>
            </a:xfrm>
            <a:custGeom>
              <a:avLst/>
              <a:gdLst/>
              <a:ahLst/>
              <a:cxnLst/>
              <a:rect l="l" t="t" r="r" b="b"/>
              <a:pathLst>
                <a:path w="1551020" h="2697426">
                  <a:moveTo>
                    <a:pt x="0" y="0"/>
                  </a:moveTo>
                  <a:lnTo>
                    <a:pt x="1551020" y="0"/>
                  </a:lnTo>
                  <a:lnTo>
                    <a:pt x="1551020" y="2697426"/>
                  </a:lnTo>
                  <a:lnTo>
                    <a:pt x="0" y="2697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Freeform 24"/>
            <p:cNvSpPr/>
            <p:nvPr/>
          </p:nvSpPr>
          <p:spPr>
            <a:xfrm>
              <a:off x="18511679" y="74379"/>
              <a:ext cx="1230701" cy="2697426"/>
            </a:xfrm>
            <a:custGeom>
              <a:avLst/>
              <a:gdLst/>
              <a:ahLst/>
              <a:cxnLst/>
              <a:rect l="l" t="t" r="r" b="b"/>
              <a:pathLst>
                <a:path w="1230701" h="2697426">
                  <a:moveTo>
                    <a:pt x="0" y="0"/>
                  </a:moveTo>
                  <a:lnTo>
                    <a:pt x="1230701" y="0"/>
                  </a:lnTo>
                  <a:lnTo>
                    <a:pt x="1230701" y="2697426"/>
                  </a:lnTo>
                  <a:lnTo>
                    <a:pt x="0" y="269742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5" name="Freeform 25"/>
            <p:cNvSpPr/>
            <p:nvPr/>
          </p:nvSpPr>
          <p:spPr>
            <a:xfrm>
              <a:off x="2418144" y="74379"/>
              <a:ext cx="1722086" cy="2680289"/>
            </a:xfrm>
            <a:custGeom>
              <a:avLst/>
              <a:gdLst/>
              <a:ahLst/>
              <a:cxnLst/>
              <a:rect l="l" t="t" r="r" b="b"/>
              <a:pathLst>
                <a:path w="1722086" h="2680289">
                  <a:moveTo>
                    <a:pt x="0" y="0"/>
                  </a:moveTo>
                  <a:lnTo>
                    <a:pt x="1722086" y="0"/>
                  </a:lnTo>
                  <a:lnTo>
                    <a:pt x="1722086" y="2680290"/>
                  </a:lnTo>
                  <a:lnTo>
                    <a:pt x="0" y="268029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6" name="Freeform 26"/>
            <p:cNvSpPr/>
            <p:nvPr/>
          </p:nvSpPr>
          <p:spPr>
            <a:xfrm>
              <a:off x="10282938" y="539100"/>
              <a:ext cx="2095497" cy="1650204"/>
            </a:xfrm>
            <a:custGeom>
              <a:avLst/>
              <a:gdLst/>
              <a:ahLst/>
              <a:cxnLst/>
              <a:rect l="l" t="t" r="r" b="b"/>
              <a:pathLst>
                <a:path w="2095497" h="1650204">
                  <a:moveTo>
                    <a:pt x="0" y="0"/>
                  </a:moveTo>
                  <a:lnTo>
                    <a:pt x="2095497" y="0"/>
                  </a:lnTo>
                  <a:lnTo>
                    <a:pt x="2095497" y="1650204"/>
                  </a:lnTo>
                  <a:lnTo>
                    <a:pt x="0" y="165020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7" name="Freeform 27"/>
            <p:cNvSpPr/>
            <p:nvPr/>
          </p:nvSpPr>
          <p:spPr>
            <a:xfrm>
              <a:off x="5003830" y="20053"/>
              <a:ext cx="1288890" cy="2771805"/>
            </a:xfrm>
            <a:custGeom>
              <a:avLst/>
              <a:gdLst/>
              <a:ahLst/>
              <a:cxnLst/>
              <a:rect l="l" t="t" r="r" b="b"/>
              <a:pathLst>
                <a:path w="1288890" h="2771805">
                  <a:moveTo>
                    <a:pt x="0" y="0"/>
                  </a:moveTo>
                  <a:lnTo>
                    <a:pt x="1288889" y="0"/>
                  </a:lnTo>
                  <a:lnTo>
                    <a:pt x="1288889" y="2771806"/>
                  </a:lnTo>
                  <a:lnTo>
                    <a:pt x="0" y="277180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8" name="Freeform 28"/>
            <p:cNvSpPr/>
            <p:nvPr/>
          </p:nvSpPr>
          <p:spPr>
            <a:xfrm>
              <a:off x="7156319" y="20053"/>
              <a:ext cx="2385864" cy="2688297"/>
            </a:xfrm>
            <a:custGeom>
              <a:avLst/>
              <a:gdLst/>
              <a:ahLst/>
              <a:cxnLst/>
              <a:rect l="l" t="t" r="r" b="b"/>
              <a:pathLst>
                <a:path w="2385864" h="2688297">
                  <a:moveTo>
                    <a:pt x="0" y="0"/>
                  </a:moveTo>
                  <a:lnTo>
                    <a:pt x="2385864" y="0"/>
                  </a:lnTo>
                  <a:lnTo>
                    <a:pt x="2385864" y="2688297"/>
                  </a:lnTo>
                  <a:lnTo>
                    <a:pt x="0" y="268829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29" name="Freeform 29"/>
            <p:cNvSpPr/>
            <p:nvPr/>
          </p:nvSpPr>
          <p:spPr>
            <a:xfrm>
              <a:off x="13242035" y="0"/>
              <a:ext cx="1385903" cy="2771805"/>
            </a:xfrm>
            <a:custGeom>
              <a:avLst/>
              <a:gdLst/>
              <a:ahLst/>
              <a:cxnLst/>
              <a:rect l="l" t="t" r="r" b="b"/>
              <a:pathLst>
                <a:path w="1385903" h="2771805">
                  <a:moveTo>
                    <a:pt x="0" y="0"/>
                  </a:moveTo>
                  <a:lnTo>
                    <a:pt x="1385902" y="0"/>
                  </a:lnTo>
                  <a:lnTo>
                    <a:pt x="1385902" y="2771805"/>
                  </a:lnTo>
                  <a:lnTo>
                    <a:pt x="0" y="277180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30" name="Freeform 30"/>
            <p:cNvSpPr/>
            <p:nvPr/>
          </p:nvSpPr>
          <p:spPr>
            <a:xfrm>
              <a:off x="15491537" y="74379"/>
              <a:ext cx="2156542" cy="2725487"/>
            </a:xfrm>
            <a:custGeom>
              <a:avLst/>
              <a:gdLst/>
              <a:ahLst/>
              <a:cxnLst/>
              <a:rect l="l" t="t" r="r" b="b"/>
              <a:pathLst>
                <a:path w="2156542" h="2725487">
                  <a:moveTo>
                    <a:pt x="0" y="0"/>
                  </a:moveTo>
                  <a:lnTo>
                    <a:pt x="2156542" y="0"/>
                  </a:lnTo>
                  <a:lnTo>
                    <a:pt x="2156542" y="2725487"/>
                  </a:lnTo>
                  <a:lnTo>
                    <a:pt x="0" y="272548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grpSp>
      <p:grpSp>
        <p:nvGrpSpPr>
          <p:cNvPr id="31" name="Group 31"/>
          <p:cNvGrpSpPr/>
          <p:nvPr/>
        </p:nvGrpSpPr>
        <p:grpSpPr>
          <a:xfrm>
            <a:off x="2411757" y="3215649"/>
            <a:ext cx="14164273" cy="2135596"/>
            <a:chOff x="0" y="0"/>
            <a:chExt cx="18885697" cy="2847461"/>
          </a:xfrm>
        </p:grpSpPr>
        <p:sp>
          <p:nvSpPr>
            <p:cNvPr id="32" name="Freeform 32"/>
            <p:cNvSpPr/>
            <p:nvPr/>
          </p:nvSpPr>
          <p:spPr>
            <a:xfrm>
              <a:off x="3983176" y="0"/>
              <a:ext cx="2931749" cy="2847461"/>
            </a:xfrm>
            <a:custGeom>
              <a:avLst/>
              <a:gdLst/>
              <a:ahLst/>
              <a:cxnLst/>
              <a:rect l="l" t="t" r="r" b="b"/>
              <a:pathLst>
                <a:path w="2931749" h="2847461">
                  <a:moveTo>
                    <a:pt x="0" y="0"/>
                  </a:moveTo>
                  <a:lnTo>
                    <a:pt x="2931748" y="0"/>
                  </a:lnTo>
                  <a:lnTo>
                    <a:pt x="2931748" y="2847461"/>
                  </a:lnTo>
                  <a:lnTo>
                    <a:pt x="0" y="2847461"/>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US"/>
            </a:p>
          </p:txBody>
        </p:sp>
        <p:sp>
          <p:nvSpPr>
            <p:cNvPr id="33" name="Freeform 33"/>
            <p:cNvSpPr/>
            <p:nvPr/>
          </p:nvSpPr>
          <p:spPr>
            <a:xfrm>
              <a:off x="0" y="0"/>
              <a:ext cx="2662376" cy="2847461"/>
            </a:xfrm>
            <a:custGeom>
              <a:avLst/>
              <a:gdLst/>
              <a:ahLst/>
              <a:cxnLst/>
              <a:rect l="l" t="t" r="r" b="b"/>
              <a:pathLst>
                <a:path w="2662376" h="2847461">
                  <a:moveTo>
                    <a:pt x="0" y="0"/>
                  </a:moveTo>
                  <a:lnTo>
                    <a:pt x="2662376" y="0"/>
                  </a:lnTo>
                  <a:lnTo>
                    <a:pt x="2662376" y="2847461"/>
                  </a:lnTo>
                  <a:lnTo>
                    <a:pt x="0" y="2847461"/>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US"/>
            </a:p>
          </p:txBody>
        </p:sp>
        <p:sp>
          <p:nvSpPr>
            <p:cNvPr id="34" name="Freeform 34"/>
            <p:cNvSpPr/>
            <p:nvPr/>
          </p:nvSpPr>
          <p:spPr>
            <a:xfrm>
              <a:off x="8229399" y="0"/>
              <a:ext cx="2498881" cy="2799866"/>
            </a:xfrm>
            <a:custGeom>
              <a:avLst/>
              <a:gdLst/>
              <a:ahLst/>
              <a:cxnLst/>
              <a:rect l="l" t="t" r="r" b="b"/>
              <a:pathLst>
                <a:path w="2498881" h="2799866">
                  <a:moveTo>
                    <a:pt x="0" y="0"/>
                  </a:moveTo>
                  <a:lnTo>
                    <a:pt x="2498881" y="0"/>
                  </a:lnTo>
                  <a:lnTo>
                    <a:pt x="2498881" y="2799866"/>
                  </a:lnTo>
                  <a:lnTo>
                    <a:pt x="0" y="2799866"/>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US"/>
            </a:p>
          </p:txBody>
        </p:sp>
        <p:sp>
          <p:nvSpPr>
            <p:cNvPr id="35" name="Freeform 35"/>
            <p:cNvSpPr/>
            <p:nvPr/>
          </p:nvSpPr>
          <p:spPr>
            <a:xfrm>
              <a:off x="12049080" y="0"/>
              <a:ext cx="2789288" cy="2789288"/>
            </a:xfrm>
            <a:custGeom>
              <a:avLst/>
              <a:gdLst/>
              <a:ahLst/>
              <a:cxnLst/>
              <a:rect l="l" t="t" r="r" b="b"/>
              <a:pathLst>
                <a:path w="2789288" h="2789288">
                  <a:moveTo>
                    <a:pt x="0" y="0"/>
                  </a:moveTo>
                  <a:lnTo>
                    <a:pt x="2789288" y="0"/>
                  </a:lnTo>
                  <a:lnTo>
                    <a:pt x="2789288" y="2789288"/>
                  </a:lnTo>
                  <a:lnTo>
                    <a:pt x="0" y="2789288"/>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US"/>
            </a:p>
          </p:txBody>
        </p:sp>
        <p:sp>
          <p:nvSpPr>
            <p:cNvPr id="36" name="Freeform 36"/>
            <p:cNvSpPr/>
            <p:nvPr/>
          </p:nvSpPr>
          <p:spPr>
            <a:xfrm>
              <a:off x="16159168" y="0"/>
              <a:ext cx="2726529" cy="2789288"/>
            </a:xfrm>
            <a:custGeom>
              <a:avLst/>
              <a:gdLst/>
              <a:ahLst/>
              <a:cxnLst/>
              <a:rect l="l" t="t" r="r" b="b"/>
              <a:pathLst>
                <a:path w="2726529" h="2789288">
                  <a:moveTo>
                    <a:pt x="0" y="0"/>
                  </a:moveTo>
                  <a:lnTo>
                    <a:pt x="2726529" y="0"/>
                  </a:lnTo>
                  <a:lnTo>
                    <a:pt x="2726529" y="2789288"/>
                  </a:lnTo>
                  <a:lnTo>
                    <a:pt x="0" y="2789288"/>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776625"/>
            <a:ext cx="18288000" cy="510375"/>
            <a:chOff x="0" y="0"/>
            <a:chExt cx="6554006" cy="182907"/>
          </a:xfrm>
        </p:grpSpPr>
        <p:sp>
          <p:nvSpPr>
            <p:cNvPr id="3" name="Freeform 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4" name="TextBox 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5" name="Group 5"/>
          <p:cNvGrpSpPr/>
          <p:nvPr/>
        </p:nvGrpSpPr>
        <p:grpSpPr>
          <a:xfrm>
            <a:off x="1028700" y="-28685"/>
            <a:ext cx="16930386" cy="1111283"/>
            <a:chOff x="0" y="0"/>
            <a:chExt cx="22573848" cy="1481710"/>
          </a:xfrm>
        </p:grpSpPr>
        <p:sp>
          <p:nvSpPr>
            <p:cNvPr id="6" name="Freeform 6"/>
            <p:cNvSpPr/>
            <p:nvPr/>
          </p:nvSpPr>
          <p:spPr>
            <a:xfrm>
              <a:off x="0" y="23904"/>
              <a:ext cx="4392807" cy="1383777"/>
            </a:xfrm>
            <a:custGeom>
              <a:avLst/>
              <a:gdLst/>
              <a:ahLst/>
              <a:cxnLst/>
              <a:rect l="l" t="t" r="r" b="b"/>
              <a:pathLst>
                <a:path w="4392807" h="138377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t="-46395" b="-174666"/>
              </a:stretch>
            </a:blipFill>
          </p:spPr>
          <p:txBody>
            <a:bodyPr/>
            <a:lstStyle/>
            <a:p>
              <a:endParaRPr lang="en-US"/>
            </a:p>
          </p:txBody>
        </p:sp>
        <p:sp>
          <p:nvSpPr>
            <p:cNvPr id="7" name="Freeform 7"/>
            <p:cNvSpPr/>
            <p:nvPr/>
          </p:nvSpPr>
          <p:spPr>
            <a:xfrm>
              <a:off x="4477748" y="47073"/>
              <a:ext cx="4077572" cy="1360608"/>
            </a:xfrm>
            <a:custGeom>
              <a:avLst/>
              <a:gdLst/>
              <a:ahLst/>
              <a:cxnLst/>
              <a:rect l="l" t="t" r="r" b="b"/>
              <a:pathLst>
                <a:path w="4077572" h="1360608">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8" name="Freeform 8"/>
            <p:cNvSpPr/>
            <p:nvPr/>
          </p:nvSpPr>
          <p:spPr>
            <a:xfrm>
              <a:off x="8644220" y="0"/>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sp>
          <p:nvSpPr>
            <p:cNvPr id="9" name="Freeform 9"/>
            <p:cNvSpPr/>
            <p:nvPr/>
          </p:nvSpPr>
          <p:spPr>
            <a:xfrm>
              <a:off x="21143636" y="71693"/>
              <a:ext cx="1430211" cy="1410017"/>
            </a:xfrm>
            <a:custGeom>
              <a:avLst/>
              <a:gdLst/>
              <a:ahLst/>
              <a:cxnLst/>
              <a:rect l="l" t="t" r="r" b="b"/>
              <a:pathLst>
                <a:path w="1430211" h="1410017">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txBody>
            <a:bodyPr/>
            <a:lstStyle/>
            <a:p>
              <a:endParaRPr lang="en-US"/>
            </a:p>
          </p:txBody>
        </p:sp>
        <p:sp>
          <p:nvSpPr>
            <p:cNvPr id="10" name="Freeform 10"/>
            <p:cNvSpPr/>
            <p:nvPr/>
          </p:nvSpPr>
          <p:spPr>
            <a:xfrm>
              <a:off x="12810692" y="71693"/>
              <a:ext cx="4077572" cy="1360608"/>
            </a:xfrm>
            <a:custGeom>
              <a:avLst/>
              <a:gdLst/>
              <a:ahLst/>
              <a:cxnLst/>
              <a:rect l="l" t="t" r="r" b="b"/>
              <a:pathLst>
                <a:path w="4077572" h="1360608">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b="-177640"/>
              </a:stretch>
            </a:blipFill>
          </p:spPr>
          <p:txBody>
            <a:bodyPr/>
            <a:lstStyle/>
            <a:p>
              <a:endParaRPr lang="en-US"/>
            </a:p>
          </p:txBody>
        </p:sp>
        <p:sp>
          <p:nvSpPr>
            <p:cNvPr id="11" name="Freeform 11"/>
            <p:cNvSpPr/>
            <p:nvPr/>
          </p:nvSpPr>
          <p:spPr>
            <a:xfrm>
              <a:off x="16977164" y="71693"/>
              <a:ext cx="4077572" cy="1409847"/>
            </a:xfrm>
            <a:custGeom>
              <a:avLst/>
              <a:gdLst/>
              <a:ahLst/>
              <a:cxnLst/>
              <a:rect l="l" t="t" r="r" b="b"/>
              <a:pathLst>
                <a:path w="4077572" h="1409847">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b="-171436"/>
              </a:stretch>
            </a:blipFill>
          </p:spPr>
          <p:txBody>
            <a:bodyPr/>
            <a:lstStyle/>
            <a:p>
              <a:endParaRPr lang="en-US"/>
            </a:p>
          </p:txBody>
        </p:sp>
      </p:grpSp>
      <p:grpSp>
        <p:nvGrpSpPr>
          <p:cNvPr id="12" name="Group 12"/>
          <p:cNvGrpSpPr/>
          <p:nvPr/>
        </p:nvGrpSpPr>
        <p:grpSpPr>
          <a:xfrm rot="-5400000">
            <a:off x="12910419" y="4867206"/>
            <a:ext cx="10244787" cy="510375"/>
            <a:chOff x="0" y="0"/>
            <a:chExt cx="3671501" cy="182907"/>
          </a:xfrm>
        </p:grpSpPr>
        <p:sp>
          <p:nvSpPr>
            <p:cNvPr id="13" name="Freeform 1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14" name="TextBox 1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15" name="Freeform 15"/>
          <p:cNvSpPr/>
          <p:nvPr/>
        </p:nvSpPr>
        <p:spPr>
          <a:xfrm>
            <a:off x="0" y="0"/>
            <a:ext cx="1028700" cy="3239452"/>
          </a:xfrm>
          <a:custGeom>
            <a:avLst/>
            <a:gdLst/>
            <a:ahLst/>
            <a:cxnLst/>
            <a:rect l="l" t="t" r="r" b="b"/>
            <a:pathLst>
              <a:path w="1028700" h="3239452">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b="-2859"/>
            </a:stretch>
          </a:blipFill>
        </p:spPr>
        <p:txBody>
          <a:bodyPr/>
          <a:lstStyle/>
          <a:p>
            <a:endParaRPr lang="en-US"/>
          </a:p>
        </p:txBody>
      </p:sp>
      <p:sp>
        <p:nvSpPr>
          <p:cNvPr id="16" name="Freeform 16"/>
          <p:cNvSpPr/>
          <p:nvPr/>
        </p:nvSpPr>
        <p:spPr>
          <a:xfrm>
            <a:off x="0" y="3215649"/>
            <a:ext cx="1028700" cy="3242890"/>
          </a:xfrm>
          <a:custGeom>
            <a:avLst/>
            <a:gdLst/>
            <a:ahLst/>
            <a:cxnLst/>
            <a:rect l="l" t="t" r="r" b="b"/>
            <a:pathLst>
              <a:path w="1028700" h="324289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b="-2750"/>
            </a:stretch>
          </a:blipFill>
        </p:spPr>
        <p:txBody>
          <a:bodyPr/>
          <a:lstStyle/>
          <a:p>
            <a:endParaRPr lang="en-US"/>
          </a:p>
        </p:txBody>
      </p:sp>
      <p:sp>
        <p:nvSpPr>
          <p:cNvPr id="17" name="Freeform 17"/>
          <p:cNvSpPr/>
          <p:nvPr/>
        </p:nvSpPr>
        <p:spPr>
          <a:xfrm>
            <a:off x="-1905" y="6434736"/>
            <a:ext cx="1030605" cy="3332091"/>
          </a:xfrm>
          <a:custGeom>
            <a:avLst/>
            <a:gdLst/>
            <a:ahLst/>
            <a:cxnLst/>
            <a:rect l="l" t="t" r="r" b="b"/>
            <a:pathLst>
              <a:path w="1030605" h="3332091">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a:stretch>
          </a:blipFill>
        </p:spPr>
        <p:txBody>
          <a:bodyPr/>
          <a:lstStyle/>
          <a:p>
            <a:endParaRPr lang="en-US"/>
          </a:p>
        </p:txBody>
      </p:sp>
      <p:grpSp>
        <p:nvGrpSpPr>
          <p:cNvPr id="18" name="Group 18"/>
          <p:cNvGrpSpPr/>
          <p:nvPr/>
        </p:nvGrpSpPr>
        <p:grpSpPr>
          <a:xfrm>
            <a:off x="484174" y="808116"/>
            <a:ext cx="10632968" cy="1223447"/>
            <a:chOff x="0" y="0"/>
            <a:chExt cx="2800453" cy="322225"/>
          </a:xfrm>
        </p:grpSpPr>
        <p:sp>
          <p:nvSpPr>
            <p:cNvPr id="19" name="Freeform 19"/>
            <p:cNvSpPr/>
            <p:nvPr/>
          </p:nvSpPr>
          <p:spPr>
            <a:xfrm>
              <a:off x="0" y="0"/>
              <a:ext cx="2800453" cy="322225"/>
            </a:xfrm>
            <a:custGeom>
              <a:avLst/>
              <a:gdLst/>
              <a:ahLst/>
              <a:cxnLst/>
              <a:rect l="l" t="t" r="r" b="b"/>
              <a:pathLst>
                <a:path w="2800453" h="322225">
                  <a:moveTo>
                    <a:pt x="2597253" y="0"/>
                  </a:moveTo>
                  <a:cubicBezTo>
                    <a:pt x="2709477" y="0"/>
                    <a:pt x="2800453" y="72132"/>
                    <a:pt x="2800453" y="161112"/>
                  </a:cubicBezTo>
                  <a:cubicBezTo>
                    <a:pt x="2800453" y="250092"/>
                    <a:pt x="2709477" y="322225"/>
                    <a:pt x="2597253" y="322225"/>
                  </a:cubicBezTo>
                  <a:lnTo>
                    <a:pt x="203200" y="322225"/>
                  </a:lnTo>
                  <a:cubicBezTo>
                    <a:pt x="90976" y="322225"/>
                    <a:pt x="0" y="250092"/>
                    <a:pt x="0" y="161112"/>
                  </a:cubicBezTo>
                  <a:cubicBezTo>
                    <a:pt x="0" y="72132"/>
                    <a:pt x="90976" y="0"/>
                    <a:pt x="203200" y="0"/>
                  </a:cubicBezTo>
                  <a:close/>
                </a:path>
              </a:pathLst>
            </a:custGeom>
            <a:solidFill>
              <a:srgbClr val="FFD400"/>
            </a:solidFill>
          </p:spPr>
          <p:txBody>
            <a:bodyPr/>
            <a:lstStyle/>
            <a:p>
              <a:endParaRPr lang="en-US"/>
            </a:p>
          </p:txBody>
        </p:sp>
        <p:sp>
          <p:nvSpPr>
            <p:cNvPr id="20" name="TextBox 20"/>
            <p:cNvSpPr txBox="1"/>
            <p:nvPr/>
          </p:nvSpPr>
          <p:spPr>
            <a:xfrm>
              <a:off x="0" y="-28575"/>
              <a:ext cx="2800453" cy="350800"/>
            </a:xfrm>
            <a:prstGeom prst="rect">
              <a:avLst/>
            </a:prstGeom>
          </p:spPr>
          <p:txBody>
            <a:bodyPr lIns="50800" tIns="50800" rIns="50800" bIns="50800" rtlCol="0" anchor="ctr"/>
            <a:lstStyle/>
            <a:p>
              <a:pPr algn="ctr">
                <a:lnSpc>
                  <a:spcPts val="1960"/>
                </a:lnSpc>
              </a:pPr>
              <a:endParaRPr/>
            </a:p>
          </p:txBody>
        </p:sp>
      </p:grpSp>
      <p:sp>
        <p:nvSpPr>
          <p:cNvPr id="21" name="Freeform 21"/>
          <p:cNvSpPr/>
          <p:nvPr/>
        </p:nvSpPr>
        <p:spPr>
          <a:xfrm>
            <a:off x="3072129" y="2357978"/>
            <a:ext cx="1134690" cy="2558741"/>
          </a:xfrm>
          <a:custGeom>
            <a:avLst/>
            <a:gdLst/>
            <a:ahLst/>
            <a:cxnLst/>
            <a:rect l="l" t="t" r="r" b="b"/>
            <a:pathLst>
              <a:path w="1134690" h="2558741">
                <a:moveTo>
                  <a:pt x="0" y="0"/>
                </a:moveTo>
                <a:lnTo>
                  <a:pt x="1134689" y="0"/>
                </a:lnTo>
                <a:lnTo>
                  <a:pt x="1134689" y="2558742"/>
                </a:lnTo>
                <a:lnTo>
                  <a:pt x="0" y="2558742"/>
                </a:lnTo>
                <a:lnTo>
                  <a:pt x="0" y="0"/>
                </a:lnTo>
                <a:close/>
              </a:path>
            </a:pathLst>
          </a:custGeom>
          <a:blipFill>
            <a:blip r:embed="rId5"/>
            <a:stretch>
              <a:fillRect/>
            </a:stretch>
          </a:blipFill>
        </p:spPr>
        <p:txBody>
          <a:bodyPr/>
          <a:lstStyle/>
          <a:p>
            <a:endParaRPr lang="en-US"/>
          </a:p>
        </p:txBody>
      </p:sp>
      <p:sp>
        <p:nvSpPr>
          <p:cNvPr id="22" name="Freeform 22"/>
          <p:cNvSpPr/>
          <p:nvPr/>
        </p:nvSpPr>
        <p:spPr>
          <a:xfrm>
            <a:off x="1935758" y="6132648"/>
            <a:ext cx="3546870" cy="2534184"/>
          </a:xfrm>
          <a:custGeom>
            <a:avLst/>
            <a:gdLst/>
            <a:ahLst/>
            <a:cxnLst/>
            <a:rect l="l" t="t" r="r" b="b"/>
            <a:pathLst>
              <a:path w="3546870" h="2534184">
                <a:moveTo>
                  <a:pt x="0" y="0"/>
                </a:moveTo>
                <a:lnTo>
                  <a:pt x="3546870" y="0"/>
                </a:lnTo>
                <a:lnTo>
                  <a:pt x="3546870" y="2534184"/>
                </a:lnTo>
                <a:lnTo>
                  <a:pt x="0" y="2534184"/>
                </a:lnTo>
                <a:lnTo>
                  <a:pt x="0" y="0"/>
                </a:lnTo>
                <a:close/>
              </a:path>
            </a:pathLst>
          </a:custGeom>
          <a:blipFill>
            <a:blip r:embed="rId6"/>
            <a:stretch>
              <a:fillRect/>
            </a:stretch>
          </a:blipFill>
        </p:spPr>
        <p:txBody>
          <a:bodyPr/>
          <a:lstStyle/>
          <a:p>
            <a:endParaRPr lang="en-US"/>
          </a:p>
        </p:txBody>
      </p:sp>
      <p:sp>
        <p:nvSpPr>
          <p:cNvPr id="23" name="Freeform 23"/>
          <p:cNvSpPr/>
          <p:nvPr/>
        </p:nvSpPr>
        <p:spPr>
          <a:xfrm>
            <a:off x="8347653" y="6132648"/>
            <a:ext cx="2111019" cy="2534184"/>
          </a:xfrm>
          <a:custGeom>
            <a:avLst/>
            <a:gdLst/>
            <a:ahLst/>
            <a:cxnLst/>
            <a:rect l="l" t="t" r="r" b="b"/>
            <a:pathLst>
              <a:path w="2111019" h="2534184">
                <a:moveTo>
                  <a:pt x="0" y="0"/>
                </a:moveTo>
                <a:lnTo>
                  <a:pt x="2111019" y="0"/>
                </a:lnTo>
                <a:lnTo>
                  <a:pt x="2111019" y="2534184"/>
                </a:lnTo>
                <a:lnTo>
                  <a:pt x="0" y="2534184"/>
                </a:lnTo>
                <a:lnTo>
                  <a:pt x="0" y="0"/>
                </a:lnTo>
                <a:close/>
              </a:path>
            </a:pathLst>
          </a:custGeom>
          <a:blipFill>
            <a:blip r:embed="rId7"/>
            <a:stretch>
              <a:fillRect/>
            </a:stretch>
          </a:blipFill>
        </p:spPr>
        <p:txBody>
          <a:bodyPr/>
          <a:lstStyle/>
          <a:p>
            <a:endParaRPr lang="en-US"/>
          </a:p>
        </p:txBody>
      </p:sp>
      <p:sp>
        <p:nvSpPr>
          <p:cNvPr id="24" name="Freeform 24"/>
          <p:cNvSpPr/>
          <p:nvPr/>
        </p:nvSpPr>
        <p:spPr>
          <a:xfrm>
            <a:off x="14236148" y="6132648"/>
            <a:ext cx="1723935" cy="2534184"/>
          </a:xfrm>
          <a:custGeom>
            <a:avLst/>
            <a:gdLst/>
            <a:ahLst/>
            <a:cxnLst/>
            <a:rect l="l" t="t" r="r" b="b"/>
            <a:pathLst>
              <a:path w="1723935" h="2534184">
                <a:moveTo>
                  <a:pt x="0" y="0"/>
                </a:moveTo>
                <a:lnTo>
                  <a:pt x="1723935" y="0"/>
                </a:lnTo>
                <a:lnTo>
                  <a:pt x="1723935" y="2534184"/>
                </a:lnTo>
                <a:lnTo>
                  <a:pt x="0" y="2534184"/>
                </a:lnTo>
                <a:lnTo>
                  <a:pt x="0" y="0"/>
                </a:lnTo>
                <a:close/>
              </a:path>
            </a:pathLst>
          </a:custGeom>
          <a:blipFill>
            <a:blip r:embed="rId8"/>
            <a:stretch>
              <a:fillRect/>
            </a:stretch>
          </a:blipFill>
        </p:spPr>
        <p:txBody>
          <a:bodyPr/>
          <a:lstStyle/>
          <a:p>
            <a:endParaRPr lang="en-US"/>
          </a:p>
        </p:txBody>
      </p:sp>
      <p:sp>
        <p:nvSpPr>
          <p:cNvPr id="25" name="Freeform 25"/>
          <p:cNvSpPr/>
          <p:nvPr/>
        </p:nvSpPr>
        <p:spPr>
          <a:xfrm>
            <a:off x="13508277" y="2319418"/>
            <a:ext cx="3179676" cy="2597302"/>
          </a:xfrm>
          <a:custGeom>
            <a:avLst/>
            <a:gdLst/>
            <a:ahLst/>
            <a:cxnLst/>
            <a:rect l="l" t="t" r="r" b="b"/>
            <a:pathLst>
              <a:path w="3179676" h="2597302">
                <a:moveTo>
                  <a:pt x="0" y="0"/>
                </a:moveTo>
                <a:lnTo>
                  <a:pt x="3179676" y="0"/>
                </a:lnTo>
                <a:lnTo>
                  <a:pt x="3179676" y="2597302"/>
                </a:lnTo>
                <a:lnTo>
                  <a:pt x="0" y="2597302"/>
                </a:lnTo>
                <a:lnTo>
                  <a:pt x="0" y="0"/>
                </a:lnTo>
                <a:close/>
              </a:path>
            </a:pathLst>
          </a:custGeom>
          <a:blipFill>
            <a:blip r:embed="rId9"/>
            <a:stretch>
              <a:fillRect/>
            </a:stretch>
          </a:blipFill>
        </p:spPr>
        <p:txBody>
          <a:bodyPr/>
          <a:lstStyle/>
          <a:p>
            <a:endParaRPr lang="en-US"/>
          </a:p>
        </p:txBody>
      </p:sp>
      <p:grpSp>
        <p:nvGrpSpPr>
          <p:cNvPr id="26" name="Group 26"/>
          <p:cNvGrpSpPr/>
          <p:nvPr/>
        </p:nvGrpSpPr>
        <p:grpSpPr>
          <a:xfrm>
            <a:off x="8129937" y="2332818"/>
            <a:ext cx="2546451" cy="2622463"/>
            <a:chOff x="0" y="0"/>
            <a:chExt cx="3395267" cy="3496617"/>
          </a:xfrm>
        </p:grpSpPr>
        <p:sp>
          <p:nvSpPr>
            <p:cNvPr id="27" name="Freeform 27"/>
            <p:cNvSpPr/>
            <p:nvPr/>
          </p:nvSpPr>
          <p:spPr>
            <a:xfrm>
              <a:off x="0" y="79603"/>
              <a:ext cx="3395267" cy="3417014"/>
            </a:xfrm>
            <a:custGeom>
              <a:avLst/>
              <a:gdLst/>
              <a:ahLst/>
              <a:cxnLst/>
              <a:rect l="l" t="t" r="r" b="b"/>
              <a:pathLst>
                <a:path w="3395267" h="3417014">
                  <a:moveTo>
                    <a:pt x="0" y="0"/>
                  </a:moveTo>
                  <a:lnTo>
                    <a:pt x="3395267" y="0"/>
                  </a:lnTo>
                  <a:lnTo>
                    <a:pt x="3395267" y="3417014"/>
                  </a:lnTo>
                  <a:lnTo>
                    <a:pt x="0" y="3417014"/>
                  </a:lnTo>
                  <a:lnTo>
                    <a:pt x="0" y="0"/>
                  </a:lnTo>
                  <a:close/>
                </a:path>
              </a:pathLst>
            </a:custGeom>
            <a:blipFill>
              <a:blip r:embed="rId10"/>
              <a:stretch>
                <a:fillRect t="-2852"/>
              </a:stretch>
            </a:blipFill>
          </p:spPr>
          <p:txBody>
            <a:bodyPr/>
            <a:lstStyle/>
            <a:p>
              <a:endParaRPr lang="en-US"/>
            </a:p>
          </p:txBody>
        </p:sp>
        <p:grpSp>
          <p:nvGrpSpPr>
            <p:cNvPr id="28" name="Group 28"/>
            <p:cNvGrpSpPr/>
            <p:nvPr/>
          </p:nvGrpSpPr>
          <p:grpSpPr>
            <a:xfrm>
              <a:off x="2453395" y="0"/>
              <a:ext cx="611039" cy="106047"/>
              <a:chOff x="0" y="0"/>
              <a:chExt cx="120699" cy="20948"/>
            </a:xfrm>
          </p:grpSpPr>
          <p:sp>
            <p:nvSpPr>
              <p:cNvPr id="29" name="Freeform 29"/>
              <p:cNvSpPr/>
              <p:nvPr/>
            </p:nvSpPr>
            <p:spPr>
              <a:xfrm>
                <a:off x="0" y="0"/>
                <a:ext cx="120699" cy="20948"/>
              </a:xfrm>
              <a:custGeom>
                <a:avLst/>
                <a:gdLst/>
                <a:ahLst/>
                <a:cxnLst/>
                <a:rect l="l" t="t" r="r" b="b"/>
                <a:pathLst>
                  <a:path w="120699" h="20948">
                    <a:moveTo>
                      <a:pt x="0" y="0"/>
                    </a:moveTo>
                    <a:lnTo>
                      <a:pt x="120699" y="0"/>
                    </a:lnTo>
                    <a:lnTo>
                      <a:pt x="120699" y="20948"/>
                    </a:lnTo>
                    <a:lnTo>
                      <a:pt x="0" y="20948"/>
                    </a:lnTo>
                    <a:close/>
                  </a:path>
                </a:pathLst>
              </a:custGeom>
              <a:solidFill>
                <a:srgbClr val="FFFFFF"/>
              </a:solidFill>
            </p:spPr>
            <p:txBody>
              <a:bodyPr/>
              <a:lstStyle/>
              <a:p>
                <a:endParaRPr lang="en-US"/>
              </a:p>
            </p:txBody>
          </p:sp>
          <p:sp>
            <p:nvSpPr>
              <p:cNvPr id="30" name="TextBox 30"/>
              <p:cNvSpPr txBox="1"/>
              <p:nvPr/>
            </p:nvSpPr>
            <p:spPr>
              <a:xfrm>
                <a:off x="0" y="-28575"/>
                <a:ext cx="120699" cy="49523"/>
              </a:xfrm>
              <a:prstGeom prst="rect">
                <a:avLst/>
              </a:prstGeom>
            </p:spPr>
            <p:txBody>
              <a:bodyPr lIns="50800" tIns="50800" rIns="50800" bIns="50800" rtlCol="0" anchor="ctr"/>
              <a:lstStyle/>
              <a:p>
                <a:pPr algn="ctr">
                  <a:lnSpc>
                    <a:spcPts val="1960"/>
                  </a:lnSpc>
                </a:pPr>
                <a:endParaRPr/>
              </a:p>
            </p:txBody>
          </p:sp>
        </p:grpSp>
      </p:grpSp>
      <p:sp>
        <p:nvSpPr>
          <p:cNvPr id="31" name="TextBox 31"/>
          <p:cNvSpPr txBox="1"/>
          <p:nvPr/>
        </p:nvSpPr>
        <p:spPr>
          <a:xfrm>
            <a:off x="938966" y="791507"/>
            <a:ext cx="9840660" cy="1113790"/>
          </a:xfrm>
          <a:prstGeom prst="rect">
            <a:avLst/>
          </a:prstGeom>
        </p:spPr>
        <p:txBody>
          <a:bodyPr lIns="0" tIns="0" rIns="0" bIns="0" rtlCol="0" anchor="t">
            <a:spAutoFit/>
          </a:bodyPr>
          <a:lstStyle/>
          <a:p>
            <a:pPr algn="l">
              <a:lnSpc>
                <a:spcPts val="8959"/>
              </a:lnSpc>
              <a:spcBef>
                <a:spcPct val="0"/>
              </a:spcBef>
            </a:pPr>
            <a:r>
              <a:rPr lang="en-US" sz="6399" b="1">
                <a:solidFill>
                  <a:srgbClr val="000000"/>
                </a:solidFill>
                <a:latin typeface="Ubuntu Bold"/>
                <a:ea typeface="Ubuntu Bold"/>
                <a:cs typeface="Ubuntu Bold"/>
                <a:sym typeface="Ubuntu Bold"/>
              </a:rPr>
              <a:t>Activity: Sickness Stories</a:t>
            </a:r>
          </a:p>
        </p:txBody>
      </p:sp>
      <p:sp>
        <p:nvSpPr>
          <p:cNvPr id="32" name="TextBox 32"/>
          <p:cNvSpPr txBox="1"/>
          <p:nvPr/>
        </p:nvSpPr>
        <p:spPr>
          <a:xfrm>
            <a:off x="12936930" y="8690941"/>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Mario</a:t>
            </a:r>
          </a:p>
        </p:txBody>
      </p:sp>
      <p:sp>
        <p:nvSpPr>
          <p:cNvPr id="33" name="TextBox 33"/>
          <p:cNvSpPr txBox="1"/>
          <p:nvPr/>
        </p:nvSpPr>
        <p:spPr>
          <a:xfrm>
            <a:off x="7241978" y="4832603"/>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Rosa</a:t>
            </a:r>
          </a:p>
        </p:txBody>
      </p:sp>
      <p:sp>
        <p:nvSpPr>
          <p:cNvPr id="34" name="TextBox 34"/>
          <p:cNvSpPr txBox="1"/>
          <p:nvPr/>
        </p:nvSpPr>
        <p:spPr>
          <a:xfrm>
            <a:off x="1548008" y="4832603"/>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Ashley</a:t>
            </a:r>
          </a:p>
        </p:txBody>
      </p:sp>
      <p:sp>
        <p:nvSpPr>
          <p:cNvPr id="35" name="TextBox 35"/>
          <p:cNvSpPr txBox="1"/>
          <p:nvPr/>
        </p:nvSpPr>
        <p:spPr>
          <a:xfrm>
            <a:off x="1478288" y="8690941"/>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Katie</a:t>
            </a:r>
          </a:p>
        </p:txBody>
      </p:sp>
      <p:sp>
        <p:nvSpPr>
          <p:cNvPr id="36" name="TextBox 36"/>
          <p:cNvSpPr txBox="1"/>
          <p:nvPr/>
        </p:nvSpPr>
        <p:spPr>
          <a:xfrm>
            <a:off x="12936930" y="4832603"/>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Nick</a:t>
            </a:r>
          </a:p>
        </p:txBody>
      </p:sp>
      <p:sp>
        <p:nvSpPr>
          <p:cNvPr id="37" name="TextBox 37"/>
          <p:cNvSpPr txBox="1"/>
          <p:nvPr/>
        </p:nvSpPr>
        <p:spPr>
          <a:xfrm>
            <a:off x="7241978" y="8690941"/>
            <a:ext cx="4322370"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Oscar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2782</Words>
  <Application>Microsoft Macintosh PowerPoint</Application>
  <PresentationFormat>Custom</PresentationFormat>
  <Paragraphs>278</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Kalam</vt:lpstr>
      <vt:lpstr>Arial</vt:lpstr>
      <vt:lpstr>Kalam Bold</vt:lpstr>
      <vt:lpstr>Ubuntu</vt:lpstr>
      <vt:lpstr>Calibri</vt:lpstr>
      <vt:lpstr>Ubuntu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4 IDD Universal</dc:title>
  <cp:lastModifiedBy>Andrea Moore</cp:lastModifiedBy>
  <cp:revision>1</cp:revision>
  <dcterms:created xsi:type="dcterms:W3CDTF">2006-08-16T00:00:00Z</dcterms:created>
  <dcterms:modified xsi:type="dcterms:W3CDTF">2025-08-19T22:49:11Z</dcterms:modified>
  <dc:identifier>DAGN8_Lj0Vg</dc:identifier>
</cp:coreProperties>
</file>