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notesSlide+xml" PartName="/ppt/notesSlides/notesSlide16.xml"/>
  <Override ContentType="application/vnd.openxmlformats-officedocument.presentationml.notesSlide+xml" PartName="/ppt/notesSlides/notesSlide17.xml"/>
  <Override ContentType="application/vnd.openxmlformats-officedocument.presentationml.notesSlide+xml" PartName="/ppt/notesSlides/notesSlide18.xml"/>
  <Override ContentType="application/vnd.openxmlformats-officedocument.presentationml.notesSlide+xml" PartName="/ppt/notesSlides/notesSlide19.xml"/>
  <Override ContentType="application/vnd.openxmlformats-officedocument.presentationml.notesSlide+xml" PartName="/ppt/notesSlides/notesSlide20.xml"/>
  <Override ContentType="application/vnd.openxmlformats-officedocument.presentationml.notesSlide+xml" PartName="/ppt/notesSlides/notesSlide21.xml"/>
  <Override ContentType="application/vnd.openxmlformats-officedocument.presentationml.notesSlide+xml" PartName="/ppt/notesSlides/notesSlide22.xml"/>
  <Override ContentType="application/vnd.openxmlformats-officedocument.presentationml.notesSlide+xml" PartName="/ppt/notesSlides/notesSlide23.xml"/>
  <Override ContentType="application/vnd.openxmlformats-officedocument.presentationml.notesSlide+xml" PartName="/ppt/notesSlides/notesSlide24.xml"/>
  <Override ContentType="application/vnd.openxmlformats-officedocument.presentationml.notesSlide+xml" PartName="/ppt/notesSlides/notesSlide25.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3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Lst>
  <p:sldSz cx="18288000" cy="10287000"/>
  <p:notesSz cx="6858000" cy="9144000"/>
  <p:embeddedFontLst>
    <p:embeddedFont>
      <p:font typeface="Ubuntu" charset="1" panose="020B0504030602030204"/>
      <p:regular r:id="rId34"/>
    </p:embeddedFont>
    <p:embeddedFont>
      <p:font typeface="Ubuntu Bold" charset="1" panose="020B0804030602030204"/>
      <p:regular r:id="rId35"/>
    </p:embeddedFont>
    <p:embeddedFont>
      <p:font typeface="Kalam" charset="1" panose="02000000000000000000"/>
      <p:regular r:id="rId36"/>
    </p:embeddedFont>
    <p:embeddedFont>
      <p:font typeface="Kalam Bold" charset="1" panose="02000000000000000000"/>
      <p:regular r:id="rId37"/>
    </p:embeddedFont>
    <p:embeddedFont>
      <p:font typeface="Funtastic" charset="1" panose="00000000000000000000"/>
      <p:regular r:id="rId6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slides/slide11.xml" Type="http://schemas.openxmlformats.org/officeDocument/2006/relationships/slide"/><Relationship Id="rId17" Target="slides/slide12.xml" Type="http://schemas.openxmlformats.org/officeDocument/2006/relationships/slide"/><Relationship Id="rId18" Target="slides/slide13.xml" Type="http://schemas.openxmlformats.org/officeDocument/2006/relationships/slide"/><Relationship Id="rId19" Target="slides/slide14.xml" Type="http://schemas.openxmlformats.org/officeDocument/2006/relationships/slide"/><Relationship Id="rId2" Target="presProps.xml" Type="http://schemas.openxmlformats.org/officeDocument/2006/relationships/presProps"/><Relationship Id="rId20" Target="slides/slide15.xml" Type="http://schemas.openxmlformats.org/officeDocument/2006/relationships/slide"/><Relationship Id="rId21" Target="slides/slide16.xml" Type="http://schemas.openxmlformats.org/officeDocument/2006/relationships/slide"/><Relationship Id="rId22" Target="slides/slide17.xml" Type="http://schemas.openxmlformats.org/officeDocument/2006/relationships/slide"/><Relationship Id="rId23" Target="slides/slide18.xml" Type="http://schemas.openxmlformats.org/officeDocument/2006/relationships/slide"/><Relationship Id="rId24" Target="slides/slide19.xml" Type="http://schemas.openxmlformats.org/officeDocument/2006/relationships/slide"/><Relationship Id="rId25" Target="slides/slide20.xml" Type="http://schemas.openxmlformats.org/officeDocument/2006/relationships/slide"/><Relationship Id="rId26" Target="slides/slide21.xml" Type="http://schemas.openxmlformats.org/officeDocument/2006/relationships/slide"/><Relationship Id="rId27" Target="slides/slide22.xml" Type="http://schemas.openxmlformats.org/officeDocument/2006/relationships/slide"/><Relationship Id="rId28" Target="slides/slide23.xml" Type="http://schemas.openxmlformats.org/officeDocument/2006/relationships/slide"/><Relationship Id="rId29" Target="slides/slide24.xml" Type="http://schemas.openxmlformats.org/officeDocument/2006/relationships/slide"/><Relationship Id="rId3" Target="viewProps.xml" Type="http://schemas.openxmlformats.org/officeDocument/2006/relationships/viewProps"/><Relationship Id="rId30" Target="slides/slide25.xml" Type="http://schemas.openxmlformats.org/officeDocument/2006/relationships/slide"/><Relationship Id="rId31" Target="notesMasters/notesMaster1.xml" Type="http://schemas.openxmlformats.org/officeDocument/2006/relationships/notesMaster"/><Relationship Id="rId32" Target="theme/theme2.xml" Type="http://schemas.openxmlformats.org/officeDocument/2006/relationships/theme"/><Relationship Id="rId33" Target="notesSlides/notesSlide1.xml" Type="http://schemas.openxmlformats.org/officeDocument/2006/relationships/notesSlide"/><Relationship Id="rId34" Target="fonts/font34.fntdata" Type="http://schemas.openxmlformats.org/officeDocument/2006/relationships/font"/><Relationship Id="rId35" Target="fonts/font35.fntdata" Type="http://schemas.openxmlformats.org/officeDocument/2006/relationships/font"/><Relationship Id="rId36" Target="fonts/font36.fntdata" Type="http://schemas.openxmlformats.org/officeDocument/2006/relationships/font"/><Relationship Id="rId37" Target="fonts/font37.fntdata" Type="http://schemas.openxmlformats.org/officeDocument/2006/relationships/font"/><Relationship Id="rId38" Target="notesSlides/notesSlide2.xml" Type="http://schemas.openxmlformats.org/officeDocument/2006/relationships/notesSlide"/><Relationship Id="rId39" Target="notesSlides/notesSlide3.xml" Type="http://schemas.openxmlformats.org/officeDocument/2006/relationships/notesSlide"/><Relationship Id="rId4" Target="theme/theme1.xml" Type="http://schemas.openxmlformats.org/officeDocument/2006/relationships/theme"/><Relationship Id="rId40" Target="notesSlides/notesSlide4.xml" Type="http://schemas.openxmlformats.org/officeDocument/2006/relationships/notesSlide"/><Relationship Id="rId41" Target="notesSlides/notesSlide5.xml" Type="http://schemas.openxmlformats.org/officeDocument/2006/relationships/notesSlide"/><Relationship Id="rId42" Target="notesSlides/notesSlide6.xml" Type="http://schemas.openxmlformats.org/officeDocument/2006/relationships/notesSlide"/><Relationship Id="rId43" Target="notesSlides/notesSlide7.xml" Type="http://schemas.openxmlformats.org/officeDocument/2006/relationships/notesSlide"/><Relationship Id="rId44" Target="notesSlides/notesSlide8.xml" Type="http://schemas.openxmlformats.org/officeDocument/2006/relationships/notesSlide"/><Relationship Id="rId45" Target="notesSlides/notesSlide9.xml" Type="http://schemas.openxmlformats.org/officeDocument/2006/relationships/notesSlide"/><Relationship Id="rId46" Target="notesSlides/notesSlide10.xml" Type="http://schemas.openxmlformats.org/officeDocument/2006/relationships/notesSlide"/><Relationship Id="rId47" Target="notesSlides/notesSlide11.xml" Type="http://schemas.openxmlformats.org/officeDocument/2006/relationships/notesSlide"/><Relationship Id="rId48" Target="notesSlides/notesSlide12.xml" Type="http://schemas.openxmlformats.org/officeDocument/2006/relationships/notesSlide"/><Relationship Id="rId49" Target="notesSlides/notesSlide13.xml" Type="http://schemas.openxmlformats.org/officeDocument/2006/relationships/notesSlide"/><Relationship Id="rId5" Target="tableStyles.xml" Type="http://schemas.openxmlformats.org/officeDocument/2006/relationships/tableStyles"/><Relationship Id="rId50" Target="notesSlides/notesSlide14.xml" Type="http://schemas.openxmlformats.org/officeDocument/2006/relationships/notesSlide"/><Relationship Id="rId51" Target="notesSlides/notesSlide15.xml" Type="http://schemas.openxmlformats.org/officeDocument/2006/relationships/notesSlide"/><Relationship Id="rId52" Target="notesSlides/notesSlide16.xml" Type="http://schemas.openxmlformats.org/officeDocument/2006/relationships/notesSlide"/><Relationship Id="rId53" Target="notesSlides/notesSlide17.xml" Type="http://schemas.openxmlformats.org/officeDocument/2006/relationships/notesSlide"/><Relationship Id="rId54" Target="notesSlides/notesSlide18.xml" Type="http://schemas.openxmlformats.org/officeDocument/2006/relationships/notesSlide"/><Relationship Id="rId55" Target="notesSlides/notesSlide19.xml" Type="http://schemas.openxmlformats.org/officeDocument/2006/relationships/notesSlide"/><Relationship Id="rId56" Target="notesSlides/notesSlide20.xml" Type="http://schemas.openxmlformats.org/officeDocument/2006/relationships/notesSlide"/><Relationship Id="rId57" Target="notesSlides/notesSlide21.xml" Type="http://schemas.openxmlformats.org/officeDocument/2006/relationships/notesSlide"/><Relationship Id="rId58" Target="notesSlides/notesSlide22.xml" Type="http://schemas.openxmlformats.org/officeDocument/2006/relationships/notesSlide"/><Relationship Id="rId59" Target="notesSlides/notesSlide23.xml" Type="http://schemas.openxmlformats.org/officeDocument/2006/relationships/notesSlide"/><Relationship Id="rId6" Target="slides/slide1.xml" Type="http://schemas.openxmlformats.org/officeDocument/2006/relationships/slide"/><Relationship Id="rId60" Target="fonts/font60.fntdata" Type="http://schemas.openxmlformats.org/officeDocument/2006/relationships/font"/><Relationship Id="rId61" Target="notesSlides/notesSlide24.xml" Type="http://schemas.openxmlformats.org/officeDocument/2006/relationships/notesSlide"/><Relationship Id="rId62" Target="notesSlides/notesSlide25.xml" Type="http://schemas.openxmlformats.org/officeDocument/2006/relationships/note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1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6.xml" Type="http://schemas.openxmlformats.org/officeDocument/2006/relationships/slide"/></Relationships>
</file>

<file path=ppt/notesSlides/_rels/notesSlide1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7.xml" Type="http://schemas.openxmlformats.org/officeDocument/2006/relationships/slide"/></Relationships>
</file>

<file path=ppt/notesSlides/_rels/notesSlide1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8.xml" Type="http://schemas.openxmlformats.org/officeDocument/2006/relationships/slide"/></Relationships>
</file>

<file path=ppt/notesSlides/_rels/notesSlide1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9.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2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0.xml" Type="http://schemas.openxmlformats.org/officeDocument/2006/relationships/slide"/></Relationships>
</file>

<file path=ppt/notesSlides/_rels/notesSlide2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1.xml" Type="http://schemas.openxmlformats.org/officeDocument/2006/relationships/slide"/></Relationships>
</file>

<file path=ppt/notesSlides/_rels/notesSlide2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2.xml" Type="http://schemas.openxmlformats.org/officeDocument/2006/relationships/slide"/></Relationships>
</file>

<file path=ppt/notesSlides/_rels/notesSlide2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3.xml" Type="http://schemas.openxmlformats.org/officeDocument/2006/relationships/slide"/></Relationships>
</file>

<file path=ppt/notesSlides/_rels/notesSlide2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4.xml" Type="http://schemas.openxmlformats.org/officeDocument/2006/relationships/slide"/></Relationships>
</file>

<file path=ppt/notesSlides/_rels/notesSlide2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5.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"This session explains how to stay healthy, how to spot signs of sickness, and when and where to go if you need medical care."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a:r>
          </a:p>
          <a:p>
            <a:r>
              <a:rPr lang="en-US"/>
              <a:t>- "Symptoms can be felt by the person experiencing them, and those feelings can be described to others." </a:t>
            </a:r>
          </a:p>
          <a:p>
            <a:r>
              <a:rPr lang="en-US"/>
              <a:t/>
            </a:r>
          </a:p>
          <a:p>
            <a:r>
              <a:rPr lang="en-US"/>
              <a:t>- "For example,</a:t>
            </a:r>
          </a:p>
          <a:p>
            <a:r>
              <a:rPr lang="en-US"/>
              <a:t>- Toothache</a:t>
            </a:r>
          </a:p>
          <a:p>
            <a:r>
              <a:rPr lang="en-US"/>
              <a:t>- Stomach pains</a:t>
            </a:r>
          </a:p>
          <a:p>
            <a:r>
              <a:rPr lang="en-US"/>
              <a:t>- Heart pains</a:t>
            </a:r>
          </a:p>
          <a:p>
            <a:r>
              <a:rPr lang="en-US"/>
              <a:t>- Joint or muscle pains</a:t>
            </a:r>
          </a:p>
          <a:p>
            <a:r>
              <a:rPr lang="en-US"/>
              <a:t>- Forgetfulness or confusion</a:t>
            </a:r>
          </a:p>
          <a:p>
            <a:r>
              <a:rPr lang="en-US"/>
              <a:t>- Sadness</a:t>
            </a:r>
          </a:p>
          <a:p>
            <a:r>
              <a:rPr lang="en-US"/>
              <a:t>- Sense of doom or anxiety</a:t>
            </a:r>
          </a:p>
          <a:p>
            <a:r>
              <a:rPr lang="en-US"/>
              <a:t>- Bad dreams</a:t>
            </a:r>
          </a:p>
          <a:p>
            <a:r>
              <a:rPr lang="en-US"/>
              <a:t>- Etc."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"Signs are visible and can be seen by you or others."</a:t>
            </a:r>
          </a:p>
          <a:p>
            <a:r>
              <a:rPr lang="en-US"/>
              <a:t/>
            </a:r>
          </a:p>
          <a:p>
            <a:r>
              <a:rPr lang="en-US"/>
              <a:t>- "Some signs are easy to see, like: </a:t>
            </a:r>
          </a:p>
          <a:p>
            <a:r>
              <a:rPr lang="en-US"/>
              <a:t>- Coughing and congestion</a:t>
            </a:r>
          </a:p>
          <a:p>
            <a:r>
              <a:rPr lang="en-US"/>
              <a:t>- Bathroom changes, like diarrhea or extreme constipation</a:t>
            </a:r>
          </a:p>
          <a:p>
            <a:r>
              <a:rPr lang="en-US"/>
              <a:t>- Disorientation or confusion</a:t>
            </a:r>
          </a:p>
          <a:p>
            <a:r>
              <a:rPr lang="en-US"/>
              <a:t>- An injury that hurts part of your body in an obvious way</a:t>
            </a:r>
          </a:p>
          <a:p>
            <a:r>
              <a:rPr lang="en-US"/>
              <a:t>- Red spots or a rash on skin</a:t>
            </a:r>
          </a:p>
          <a:p>
            <a:r>
              <a:rPr lang="en-US"/>
              <a:t>- Throwing up</a:t>
            </a:r>
          </a:p>
          <a:p>
            <a:r>
              <a:rPr lang="en-US"/>
              <a:t>- Bleeding</a:t>
            </a:r>
          </a:p>
          <a:p>
            <a:r>
              <a:rPr lang="en-US"/>
              <a:t>- Etc."</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"Other signs of sickness are less obvious and can be harder to observe in someone else." </a:t>
            </a:r>
          </a:p>
          <a:p>
            <a:r>
              <a:rPr lang="en-US"/>
              <a:t/>
            </a:r>
          </a:p>
          <a:p>
            <a:r>
              <a:rPr lang="en-US"/>
              <a:t>- "Some health problems develop gradually, which can make them harder to notice. And other health problems show up first as behavior challenges, like irritability or lack of interest in activities that used to be enjoyable." </a:t>
            </a:r>
          </a:p>
          <a:p>
            <a:r>
              <a:rPr lang="en-US"/>
              <a:t/>
            </a:r>
          </a:p>
          <a:p>
            <a:r>
              <a:rPr lang="en-US"/>
              <a:t>- "More subtle signs of sickness include:</a:t>
            </a:r>
          </a:p>
          <a:p>
            <a:r>
              <a:rPr lang="en-US"/>
              <a:t>- Clammy, sweaty, or hot skin</a:t>
            </a:r>
          </a:p>
          <a:p>
            <a:r>
              <a:rPr lang="en-US"/>
              <a:t>- Chills</a:t>
            </a:r>
          </a:p>
          <a:p>
            <a:r>
              <a:rPr lang="en-US"/>
              <a:t>- Changes in complexion (which can look very different on different people depending on skin tone)</a:t>
            </a:r>
          </a:p>
          <a:p>
            <a:r>
              <a:rPr lang="en-US"/>
              <a:t>- Seems reluctant to participate in their usual activities</a:t>
            </a:r>
          </a:p>
          <a:p>
            <a:r>
              <a:rPr lang="en-US"/>
              <a:t>- Lack of appetite</a:t>
            </a:r>
          </a:p>
          <a:p>
            <a:r>
              <a:rPr lang="en-US"/>
              <a:t>- Sudden weight loss</a:t>
            </a:r>
          </a:p>
          <a:p>
            <a:r>
              <a:rPr lang="en-US"/>
              <a:t>- Looks tired and seems low on energy</a:t>
            </a:r>
          </a:p>
          <a:p>
            <a:r>
              <a:rPr lang="en-US"/>
              <a:t>- Mood or other behavior changes"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"When caring for another person, it can be helpful to think through specific scenarios that you may have observed that could indicate a health problem."</a:t>
            </a:r>
          </a:p>
          <a:p>
            <a:r>
              <a:rPr lang="en-US"/>
              <a:t/>
            </a:r>
          </a:p>
          <a:p>
            <a:r>
              <a:rPr lang="en-US"/>
              <a:t>- "Especially if the person you care for has trouble communicating, you may need to rely more on recognizing common signs of sickness rather than waiting for your [child / sibling / loved one] to express any symptoms they might be experiencing. For example: </a:t>
            </a:r>
          </a:p>
          <a:p>
            <a:r>
              <a:rPr lang="en-US"/>
              <a:t>- Hearing problems</a:t>
            </a:r>
          </a:p>
          <a:p>
            <a:r>
              <a:rPr lang="en-US"/>
              <a:t>- Vision problems</a:t>
            </a:r>
          </a:p>
          <a:p>
            <a:r>
              <a:rPr lang="en-US"/>
              <a:t>- Tooth and gum disease</a:t>
            </a:r>
          </a:p>
          <a:p>
            <a:r>
              <a:rPr lang="en-US"/>
              <a:t>- Gastric + Bowel problems</a:t>
            </a:r>
          </a:p>
          <a:p>
            <a:r>
              <a:rPr lang="en-US"/>
              <a:t>- Skin conditions </a:t>
            </a:r>
          </a:p>
          <a:p>
            <a:r>
              <a:rPr lang="en-US"/>
              <a:t>- And more."</a:t>
            </a:r>
          </a:p>
          <a:p>
            <a:r>
              <a:rPr lang="en-US"/>
              <a:t/>
            </a:r>
          </a:p>
          <a:p>
            <a:r>
              <a:rPr lang="en-US"/>
              <a:t>- "The table in your workbook gives examples of questions you can ask yourself to make it easier to figure out if this might be an issue for the person you help care for."</a:t>
            </a:r>
          </a:p>
          <a:p>
            <a:r>
              <a:rPr lang="en-US"/>
              <a:t/>
            </a:r>
          </a:p>
          <a:p>
            <a:r>
              <a:rPr lang="en-US"/>
              <a:t>- "Let's just look at the first example of 'Hearing Problems.' The questions are, 'Do they seem to ignore you? Do they want the TV volume turned up very loud?' So, if you've noticed the person you care for has been listening to the TV louder and louder lately, it might indicate some hearing loss."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"There's a lot of information in the tables we just covered, so we're going to pause and give you a few moments to review them on your own. Make a note of any questions you have. We'll take about five minutes for this."</a:t>
            </a:r>
          </a:p>
          <a:p>
            <a:r>
              <a:rPr lang="en-US"/>
              <a:t/>
            </a:r>
          </a:p>
          <a:p>
            <a:r>
              <a:rPr lang="en-US"/>
              <a:t>- [after 5 min] "What came up for everyone? Does anyone want to share an insight or ask a question?"</a:t>
            </a:r>
          </a:p>
          <a:p>
            <a:r>
              <a:rPr lang="en-US"/>
              <a:t/>
            </a:r>
          </a:p>
          <a:p>
            <a:r>
              <a:rPr lang="en-US"/>
              <a:t>- [and/or] Does anyone have an example of a time when the person you care for had a health issue that they couldn't or didn't communicate and you were able to figure it out from other signs or changes in their behavior? We'd love to learn from your experience if you're willing to share."</a:t>
            </a:r>
          </a:p>
          <a:p>
            <a:r>
              <a:rPr lang="en-US"/>
              <a:t/>
            </a:r>
          </a:p>
          <a:p>
            <a:r>
              <a:rPr lang="en-US"/>
              <a:t>// TIPS + INSTRUCTIONS //</a:t>
            </a:r>
          </a:p>
          <a:p>
            <a:r>
              <a:rPr lang="en-US"/>
              <a:t/>
            </a:r>
          </a:p>
          <a:p>
            <a:r>
              <a:rPr lang="en-US"/>
              <a:t>- [Try not to rush through this section. This is a good spot to leave room for some discussion. It will also give everyone a break from hearing the facilitator talk for a while.]</a:t>
            </a:r>
          </a:p>
          <a:p>
            <a:r>
              <a:rPr lang="en-US"/>
              <a:t/>
            </a:r>
          </a:p>
          <a:p>
            <a:r>
              <a:rPr lang="en-US"/>
              <a:t>- [If participants ask any questions that stump you, you can try and source the answer among other participants. Otherwise you can take a note and offer to get back to everyone with an answer after the session.]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"A few conditions can be especially deadly for people with intellectual and developmental disabilities, especially in congregate care settings or community-based residential settings like group homes."</a:t>
            </a:r>
          </a:p>
          <a:p>
            <a:r>
              <a:rPr lang="en-US"/>
              <a:t/>
            </a:r>
          </a:p>
          <a:p>
            <a:r>
              <a:rPr lang="en-US"/>
              <a:t>- "The top five conditions linked to preventable deaths of people with IDD are:</a:t>
            </a:r>
          </a:p>
          <a:p>
            <a:r>
              <a:rPr lang="en-US"/>
              <a:t>- Aspiration</a:t>
            </a:r>
          </a:p>
          <a:p>
            <a:r>
              <a:rPr lang="en-US"/>
              <a:t>- Constipation / Bowel Obstruction</a:t>
            </a:r>
          </a:p>
          <a:p>
            <a:r>
              <a:rPr lang="en-US"/>
              <a:t>- Seizures</a:t>
            </a:r>
          </a:p>
          <a:p>
            <a:r>
              <a:rPr lang="en-US"/>
              <a:t>- Dehydration</a:t>
            </a:r>
          </a:p>
          <a:p>
            <a:r>
              <a:rPr lang="en-US"/>
              <a:t>- And Sepsis"</a:t>
            </a:r>
          </a:p>
          <a:p>
            <a:r>
              <a:rPr lang="en-US"/>
              <a:t/>
            </a:r>
          </a:p>
          <a:p>
            <a:r>
              <a:rPr lang="en-US"/>
              <a:t>- "Another common condition that is frequently overlooked is Gastroesophageal Reflux Disease, also known as GERD."</a:t>
            </a:r>
          </a:p>
          <a:p>
            <a:r>
              <a:rPr lang="en-US"/>
              <a:t/>
            </a:r>
          </a:p>
          <a:p>
            <a:r>
              <a:rPr lang="en-US"/>
              <a:t>- "Together, these conditions are sometimes referred to as the “Fatal Five” Plus. Early detection and treatment of these conditions can lead to better health, lower risk of death, and improved quality of life for people with IDD."</a:t>
            </a:r>
          </a:p>
          <a:p>
            <a:r>
              <a:rPr lang="en-US"/>
              <a:t/>
            </a:r>
          </a:p>
          <a:p>
            <a:r>
              <a:rPr lang="en-US"/>
              <a:t>- "In your workbooks you'll see more information about each of these conditions, and I'll ask  you to find a quiet moment later on at home to read over these in your own time. These preventable conditions are more likely to be deadly in group care situations where care may be more sporadic or shared among multiple providers, but regardless of your circumstances it's a good idea to read these over. I don't want to scare you or overwhelm you, but it's important to know about these risks if it's your job to help someone else stay healthy and safe."</a:t>
            </a:r>
          </a:p>
          <a:p>
            <a:r>
              <a:rPr lang="en-US"/>
              <a:t/>
            </a:r>
          </a:p>
          <a:p>
            <a:r>
              <a:rPr lang="en-US"/>
              <a:t>// TIPS + INSTRUCTIONS //</a:t>
            </a:r>
          </a:p>
          <a:p>
            <a:r>
              <a:rPr lang="en-US"/>
              <a:t/>
            </a:r>
          </a:p>
          <a:p>
            <a:r>
              <a:rPr lang="en-US"/>
              <a:t>- [If there's a lot of interest in this material, you can build in some time for participants to cover this material during the workshop instead of at home. One idea would be to assign one or more participants to each condition and have them read about it. Then, each group would teach the rest of the participants about their assigned condition.]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[Read the slide. The pain scale examples are also in their workbooks]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[Read the slide, or ask for a volunteer to read it out loud]</a:t>
            </a:r>
          </a:p>
          <a:p>
            <a:r>
              <a:rPr lang="en-US"/>
              <a:t/>
            </a:r>
          </a:p>
          <a:p>
            <a:r>
              <a:rPr lang="en-US"/>
              <a:t>- "In your workbooks you'll see a list of common questions that a provider might ask. You can ask these questions at home if you think it will be useful to be more prepared when you go in for the appointment with your GP."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[Read the slide, or ask for a volunteer to read it out loud]</a:t>
            </a:r>
          </a:p>
          <a:p>
            <a:r>
              <a:rPr lang="en-US"/>
              <a:t/>
            </a:r>
          </a:p>
          <a:p>
            <a:r>
              <a:rPr lang="en-US"/>
              <a:t>- "How soon you get help and where you go for treatment depends on the seriousness of the illness."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"You'll see another table in your workbook. The heading says, 'When and where should we go?' You can see that the first part of the table is about how soon you need help. The options are this week, today, or right now."</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"There’s a lot we can do to help ourselves stay healthy and safe. At the end of Session 1, your workbook included some tips for how to live a healthy lifestyle."</a:t>
            </a:r>
          </a:p>
          <a:p>
            <a:r>
              <a:rPr lang="en-US"/>
              <a:t/>
            </a:r>
          </a:p>
          <a:p>
            <a:r>
              <a:rPr lang="en-US"/>
              <a:t>- "If you take a look in your workbooks we've added that same list from Session 1, just for review. As a reminder it's broken down into four main categories:</a:t>
            </a:r>
          </a:p>
          <a:p>
            <a:r>
              <a:rPr lang="en-US"/>
              <a:t>- Practice good hygiene</a:t>
            </a:r>
          </a:p>
          <a:p>
            <a:r>
              <a:rPr lang="en-US"/>
              <a:t>- Make your home safe</a:t>
            </a:r>
          </a:p>
          <a:p>
            <a:r>
              <a:rPr lang="en-US"/>
              <a:t>- Take care of your body</a:t>
            </a:r>
          </a:p>
          <a:p>
            <a:r>
              <a:rPr lang="en-US"/>
              <a:t>- Take care of your mind and heart"</a:t>
            </a:r>
          </a:p>
          <a:p>
            <a:r>
              <a:rPr lang="en-US"/>
              <a:t/>
            </a:r>
          </a:p>
          <a:p>
            <a:r>
              <a:rPr lang="en-US"/>
              <a:t>- "You can always spend more time with this in your own time if you need a refresher."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"The next section of the table is about where to go for help, and the options are to your General Practitioner, an Urgent Care Center or Clinic, or the Emergency Department of a hospital."</a:t>
            </a:r>
          </a:p>
          <a:p>
            <a:r>
              <a:rPr lang="en-US"/>
              <a:t/>
            </a:r>
          </a:p>
          <a:p>
            <a:r>
              <a:rPr lang="en-US"/>
              <a:t>- "In your workbooks you'll see a bit more information about each of these places written out under the table, as well as what to expect from each of them. In particular, it's important to discuss this with anyone you care for and make sure they understand how to use emergency services appropriately."</a:t>
            </a:r>
          </a:p>
          <a:p>
            <a:r>
              <a:rPr lang="en-US"/>
              <a:t/>
            </a:r>
          </a:p>
          <a:p>
            <a:r>
              <a:rPr lang="en-US"/>
              <a:t>- "I'll give everyone a few moments to review this information."</a:t>
            </a:r>
          </a:p>
          <a:p>
            <a:r>
              <a:rPr lang="en-US"/>
              <a:t/>
            </a:r>
          </a:p>
          <a:p>
            <a:r>
              <a:rPr lang="en-US"/>
              <a:t>// TIPS + INSTRUCTIONS //</a:t>
            </a:r>
          </a:p>
          <a:p>
            <a:r>
              <a:rPr lang="en-US"/>
              <a:t/>
            </a:r>
          </a:p>
          <a:p>
            <a:r>
              <a:rPr lang="en-US"/>
              <a:t>- [If you prefer, you can ask participants to take turns reading this section out loud]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"Before we move on, I want to remind everyone about two other resources that can be really useful if you want to talk to a real person on the phone. That's the Poison Help Line and the Nurse Advice Line."</a:t>
            </a:r>
          </a:p>
          <a:p>
            <a:r>
              <a:rPr lang="en-US"/>
              <a:t/>
            </a:r>
          </a:p>
          <a:p>
            <a:r>
              <a:rPr lang="en-US"/>
              <a:t>- "In your workbooks you'll see a space to add the number for your local poison control center."</a:t>
            </a:r>
          </a:p>
          <a:p>
            <a:r>
              <a:rPr lang="en-US"/>
              <a:t/>
            </a:r>
          </a:p>
          <a:p>
            <a:r>
              <a:rPr lang="en-US"/>
              <a:t>- "There are lots of different nurse advice lines, and you may want to check with your GP and see what they recommend. Depending on your network there may be a specific telehealth service that they recommend for you."</a:t>
            </a:r>
          </a:p>
          <a:p>
            <a:r>
              <a:rPr lang="en-US"/>
              <a:t/>
            </a:r>
          </a:p>
          <a:p>
            <a:r>
              <a:rPr lang="en-US"/>
              <a:t>- "Talking to these professionals is much more effective than trying to diagnose how serious an issue is yourself. So don't be afraid to use these resources!"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"Now we're going to change it up and talk through some practice scenarios. I'll ask you to partner up with the person next to you. Together, you'll read over the three practice scenarios included in your workbooks."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"After you review the example scenarios, you and your partner are going to take a little quiz. You'll take turns reviewing some imagined scenarios, and together you'll decide where you would go for care in each imagined scenario. Now, the answers are right there on the facing page, so you may want to cover them up with your hand so you don't cheat." </a:t>
            </a:r>
          </a:p>
          <a:p>
            <a:r>
              <a:rPr lang="en-US"/>
              <a:t/>
            </a:r>
          </a:p>
          <a:p>
            <a:r>
              <a:rPr lang="en-US"/>
              <a:t>- "I know this activity might feel pretty straightforward for a lot of you, so we'll just take about 5-7 minutes for this, just for a change of pace."</a:t>
            </a:r>
          </a:p>
          <a:p>
            <a:r>
              <a:rPr lang="en-US"/>
              <a:t/>
            </a:r>
          </a:p>
          <a:p>
            <a:r>
              <a:rPr lang="en-US"/>
              <a:t>- [after 5 min] "Did anything surprise you in terms of the answers?"</a:t>
            </a:r>
          </a:p>
          <a:p>
            <a:r>
              <a:rPr lang="en-US"/>
              <a:t/>
            </a:r>
          </a:p>
          <a:p>
            <a:r>
              <a:rPr lang="en-US"/>
              <a:t>- [and/or, time allowing] "I'm sure many of you have had some experiences in real life where you weren't initially sure what to do or where to go in a medical situation. Does anyone want to share an example with the group?"</a:t>
            </a:r>
          </a:p>
          <a:p>
            <a:r>
              <a:rPr lang="en-US"/>
              <a:t/>
            </a:r>
          </a:p>
          <a:p>
            <a:r>
              <a:rPr lang="en-US"/>
              <a:t>// TIPS + INSTRUCTIONS //</a:t>
            </a:r>
          </a:p>
          <a:p>
            <a:r>
              <a:rPr lang="en-US"/>
              <a:t/>
            </a:r>
          </a:p>
          <a:p>
            <a:r>
              <a:rPr lang="en-US"/>
              <a:t>- [At this stage, participants may be burned out and won't have a lot of energy for additional conversation. You can take note of the particular needs or energy level of your group and adapt this activity accordingly.]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[Read the slide, or have participants read it.]</a:t>
            </a:r>
          </a:p>
          <a:p>
            <a:r>
              <a:rPr lang="en-US"/>
              <a:t/>
            </a:r>
          </a:p>
          <a:p>
            <a:r>
              <a:rPr lang="en-US"/>
              <a:t>- "And just to reiterate this one more time, please remember that we are also talking about your own health, not just the health of the person you help care for. Both of you need preventative care services. Both of you need prompt treatment when you're sick or injured. Both of you need help. I know the reality is that often there just isn't enough help to go around, but I still have to remind you to follow the advice of flight attendants, and put on your own oxygen mask before trying to help someone else."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"Thanks everyone for a great session! I really enjoyed our time together today."</a:t>
            </a:r>
          </a:p>
          <a:p>
            <a:r>
              <a:rPr lang="en-US"/>
              <a:t/>
            </a:r>
          </a:p>
          <a:p>
            <a:r>
              <a:rPr lang="en-US"/>
              <a:t>- "As a reminder, I recommend that you go back and read the information in the Fatal Five Plus section of your workbooks when you have a few moments. It's only a few paragraphs long. You can also review any of the other tables as necessary."</a:t>
            </a:r>
          </a:p>
          <a:p>
            <a:r>
              <a:rPr lang="en-US"/>
              <a:t/>
            </a:r>
          </a:p>
          <a:p>
            <a:r>
              <a:rPr lang="en-US"/>
              <a:t>- "Also, if you or your loved one are due for any preventative care services, you can also follow up with your GP to schedule those appointments."</a:t>
            </a:r>
          </a:p>
          <a:p>
            <a:r>
              <a:rPr lang="en-US"/>
              <a:t/>
            </a:r>
          </a:p>
          <a:p>
            <a:r>
              <a:rPr lang="en-US"/>
              <a:t>- "Thanks again, and have a great day / evening!"</a:t>
            </a:r>
          </a:p>
          <a:p>
            <a:r>
              <a:rPr lang="en-US"/>
              <a:t/>
            </a:r>
          </a:p>
          <a:p>
            <a:r>
              <a:rPr lang="en-US"/>
              <a:t>- [Share the date and time for the final learning session if you know them.]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a:r>
          </a:p>
          <a:p>
            <a:r>
              <a:rPr lang="en-US"/>
              <a:t>- "It's a good idea to check and make sure you are prepared at home for small injuries and common illnesses like colds. For example, you may want to have:</a:t>
            </a:r>
          </a:p>
          <a:p>
            <a:r>
              <a:rPr lang="en-US"/>
              <a:t>- Over-the-counter cold and flu medication (don't forget to double-check the expiration dates and replace as needed)</a:t>
            </a:r>
          </a:p>
          <a:p>
            <a:r>
              <a:rPr lang="en-US"/>
              <a:t>- A well-stocked first aid kit</a:t>
            </a:r>
          </a:p>
          <a:p>
            <a:r>
              <a:rPr lang="en-US"/>
              <a:t>- Any preferred home remedies or traditional medicine"</a:t>
            </a:r>
          </a:p>
          <a:p>
            <a:r>
              <a:rPr lang="en-US"/>
              <a:t/>
            </a:r>
          </a:p>
          <a:p>
            <a:r>
              <a:rPr lang="en-US"/>
              <a:t>- "For emergency scenarios, you may wish to plan and prepare for:</a:t>
            </a:r>
          </a:p>
          <a:p>
            <a:r>
              <a:rPr lang="en-US"/>
              <a:t>- Calling emergency services (including when it is and isn’t appropriate to use)</a:t>
            </a:r>
          </a:p>
          <a:p>
            <a:r>
              <a:rPr lang="en-US"/>
              <a:t>- Fire drills and evacuations</a:t>
            </a:r>
          </a:p>
          <a:p>
            <a:r>
              <a:rPr lang="en-US"/>
              <a:t>- Shelter-in-place</a:t>
            </a:r>
          </a:p>
          <a:p>
            <a:r>
              <a:rPr lang="en-US"/>
              <a:t>- Natural disasters </a:t>
            </a:r>
          </a:p>
          <a:p>
            <a:r>
              <a:rPr lang="en-US"/>
              <a:t>(e.g. earthquakes, hurricanes, floods, tornadoes, extreme weather, etc.)" [You can emphasize specific types of preparation for any natural disasters that are more common in your local area.]</a:t>
            </a:r>
          </a:p>
          <a:p>
            <a:r>
              <a:rPr lang="en-US"/>
              <a:t/>
            </a:r>
          </a:p>
          <a:p>
            <a:r>
              <a:rPr lang="en-US"/>
              <a:t>- "Unfortunately, we see time and again after natural disasters that evacuation plans or other emergency preparedness plans  do not always prioritize or even consider the needs of people with disabilities. That makes it even more important that we do our own planning and make sure we've thought through how we would handle certain emergencies before they happen."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"So there's a lot we can do to stay healthy based on our choices. Many different illnesses and injuries can be prevented by following these recommendations listed on the last few pages."</a:t>
            </a:r>
          </a:p>
          <a:p>
            <a:r>
              <a:rPr lang="en-US"/>
              <a:t/>
            </a:r>
          </a:p>
          <a:p>
            <a:r>
              <a:rPr lang="en-US"/>
              <a:t>- "But we all know that none of us practices this list perfectly, right? These are guidelines, but there are a lot of things that can make it hard to follow perfectly. Maybe it's a lack of time, or money, or support, but it can be hard to be healthy and prepared all the time."</a:t>
            </a:r>
          </a:p>
          <a:p>
            <a:r>
              <a:rPr lang="en-US"/>
              <a:t/>
            </a:r>
          </a:p>
          <a:p>
            <a:r>
              <a:rPr lang="en-US"/>
              <a:t>- "And no matter how healthy and prepared we are, illness and injury are still part of life for everyone. What matters is how we respond when we or someone we care for needs treatment."</a:t>
            </a:r>
          </a:p>
          <a:p>
            <a:r>
              <a:rPr lang="en-US"/>
              <a:t/>
            </a:r>
          </a:p>
          <a:p>
            <a:r>
              <a:rPr lang="en-US"/>
              <a:t>- "Please notice I said that it matters how we respond when WE need treatment, too. It's not just about the person you care for, this is also about your own health and wellbeing. We can't help someone else if we aren't well ourselves, right?"</a:t>
            </a:r>
          </a:p>
          <a:p>
            <a:r>
              <a:rPr lang="en-US"/>
              <a:t/>
            </a:r>
          </a:p>
          <a:p>
            <a:r>
              <a:rPr lang="en-US"/>
              <a:t>- "Some of you may feel like you can't afford to get sick at all -- that there isn't a backup plan if you're not available to be the primary caregiver. And that's a scary thing to feel. Preparation will help you deal with the unexpected, but at some point, you or the person you help care for WILL need care that you can't provide at home. So let's talk about different types of care."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"As you might remember from Session 1, there are lots of different types of health care, not just these four that we're going to focus on here. But for the purposes of our discussion today, we're going to emphasize four main types of care:</a:t>
            </a:r>
          </a:p>
          <a:p>
            <a:r>
              <a:rPr lang="en-US"/>
              <a:t>- Preventative Care</a:t>
            </a:r>
          </a:p>
          <a:p>
            <a:r>
              <a:rPr lang="en-US"/>
              <a:t>- Primary Care</a:t>
            </a:r>
          </a:p>
          <a:p>
            <a:r>
              <a:rPr lang="en-US"/>
              <a:t>- Acute Care</a:t>
            </a:r>
          </a:p>
          <a:p>
            <a:r>
              <a:rPr lang="en-US"/>
              <a:t>- Ongoing Treatment + Management"</a:t>
            </a:r>
          </a:p>
          <a:p>
            <a:r>
              <a:rPr lang="en-US"/>
              <a:t/>
            </a:r>
          </a:p>
          <a:p>
            <a:r>
              <a:rPr lang="en-US"/>
              <a:t>- "Cameron, would you mind reading what it says about Preventative Care in your workbook?"</a:t>
            </a:r>
          </a:p>
          <a:p>
            <a:r>
              <a:rPr lang="en-US"/>
              <a:t/>
            </a:r>
          </a:p>
          <a:p>
            <a:r>
              <a:rPr lang="en-US"/>
              <a:t>- [Have other participants read the remaining categories aloud. Make connections and expand as needed]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"Preventative Care is a big one because regular care and screenings can help prevent more serious conditions."</a:t>
            </a:r>
          </a:p>
          <a:p>
            <a:r>
              <a:rPr lang="en-US"/>
              <a:t/>
            </a:r>
          </a:p>
          <a:p>
            <a:r>
              <a:rPr lang="en-US"/>
              <a:t>- "In your workbooks you'll see a table, and it includes lots of examples of preventative care, like the ones listed here on the slide."</a:t>
            </a:r>
          </a:p>
          <a:p>
            <a:r>
              <a:rPr lang="en-US"/>
              <a:t/>
            </a:r>
          </a:p>
          <a:p>
            <a:r>
              <a:rPr lang="en-US"/>
              <a:t>- "You'll notice three columns: they say 'What,' 'When,' and 'Where.' Sometimes these can vary by individual, but the table can give you a sense of what's typical."</a:t>
            </a:r>
          </a:p>
          <a:p>
            <a:r>
              <a:rPr lang="en-US"/>
              <a:t/>
            </a:r>
          </a:p>
          <a:p>
            <a:r>
              <a:rPr lang="en-US"/>
              <a:t>- "We're going to look at one more table, and then I'll pause and give you time to go back and reflect on this."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"On the next page of your workbook you'll notice a second table, and this one is about preventative care through the years. Preventative care is important at all stages of life: early detection and intervention are key to managing health concerns throughout our lives."</a:t>
            </a:r>
          </a:p>
          <a:p>
            <a:r>
              <a:rPr lang="en-US"/>
              <a:t/>
            </a:r>
          </a:p>
          <a:p>
            <a:r>
              <a:rPr lang="en-US"/>
              <a:t>- "Life stage health needs are also interconnected. Health issues experienced in one life stage can impact future health."</a:t>
            </a:r>
          </a:p>
          <a:p>
            <a:r>
              <a:rPr lang="en-US"/>
              <a:t/>
            </a:r>
          </a:p>
          <a:p>
            <a:r>
              <a:rPr lang="en-US"/>
              <a:t>- "And of course, this can really vary depending on the individual person. Especially for people with IDD, there's such a large focus on trying to understand and meet health needs in these first few phases of life. As carers, often you're just trying to get your feet under you. And it can be very easy to forget about your own care, especially for those of you who may not have a lot of pressing health issues of your own."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"There's a lot of information in those tables, so we're going to pause and give you a few moments to review them. Make a note of any questions you have. We'll take about five minutes for this."</a:t>
            </a:r>
          </a:p>
          <a:p>
            <a:r>
              <a:rPr lang="en-US"/>
              <a:t/>
            </a:r>
          </a:p>
          <a:p>
            <a:r>
              <a:rPr lang="en-US"/>
              <a:t>- [after 5 min] "What came up for everyone? Does anyone want to share an insight or ask a question?"</a:t>
            </a:r>
          </a:p>
          <a:p>
            <a:r>
              <a:rPr lang="en-US"/>
              <a:t/>
            </a:r>
          </a:p>
          <a:p>
            <a:r>
              <a:rPr lang="en-US"/>
              <a:t>// TIPS + INSTRUCTIONS //</a:t>
            </a:r>
          </a:p>
          <a:p>
            <a:r>
              <a:rPr lang="en-US"/>
              <a:t/>
            </a:r>
          </a:p>
          <a:p>
            <a:r>
              <a:rPr lang="en-US"/>
              <a:t>- [If participants ask any questions that stump you, you can try and source the answer among other participants. Otherwise you can take a note and offer to get back to everyone with an answer after the session.]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r>
              <a:rPr lang="en-US"/>
              <a:t/>
            </a:r>
          </a:p>
          <a:p>
            <a:r>
              <a:rPr lang="en-US"/>
              <a:t>- "For this next section, you're going to see another series of tables in your workbook. This isn't to overwhelm you, but it's so you have a resource that you can return to anytime you want to if you find it helpful. This information isn't something you have to memorize. You don't need to have the same skill set as a physician to be a good carer. But for many of us, information feels like power. If you're the opposite and too much information makes you feel overwhelmed, it's okay to just listen and try to get a sense of the main ideas for this section."</a:t>
            </a:r>
          </a:p>
          <a:p>
            <a:r>
              <a:rPr lang="en-US"/>
              <a:t/>
            </a:r>
          </a:p>
          <a:p>
            <a:r>
              <a:rPr lang="en-US"/>
              <a:t>- "We're going to talk together about what's included in these tables at a high level, and then I'm going to give you some time to look at each of them more deeply. Sound ok?"</a:t>
            </a:r>
          </a:p>
          <a:p>
            <a:r>
              <a:rPr lang="en-US"/>
              <a:t/>
            </a:r>
          </a:p>
          <a:p>
            <a:r>
              <a:rPr lang="en-US"/>
              <a:t>- "First off, symptoms and signs of sickness are messages from your body and mind letting you know that something is wrong."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 Id="rId7" Target="../media/image5.png" Type="http://schemas.openxmlformats.org/officeDocument/2006/relationships/image"/><Relationship Id="rId8" Target="../media/image6.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4.svg" Type="http://schemas.openxmlformats.org/officeDocument/2006/relationships/image"/><Relationship Id="rId11" Target="../media/image35.png" Type="http://schemas.openxmlformats.org/officeDocument/2006/relationships/image"/><Relationship Id="rId12" Target="../media/image36.svg" Type="http://schemas.openxmlformats.org/officeDocument/2006/relationships/image"/><Relationship Id="rId13" Target="../media/image37.png" Type="http://schemas.openxmlformats.org/officeDocument/2006/relationships/image"/><Relationship Id="rId14" Target="../media/image38.svg" Type="http://schemas.openxmlformats.org/officeDocument/2006/relationships/image"/><Relationship Id="rId15" Target="../media/image39.png" Type="http://schemas.openxmlformats.org/officeDocument/2006/relationships/image"/><Relationship Id="rId16" Target="../media/image40.svg" Type="http://schemas.openxmlformats.org/officeDocument/2006/relationships/image"/><Relationship Id="rId17" Target="../media/image41.png" Type="http://schemas.openxmlformats.org/officeDocument/2006/relationships/image"/><Relationship Id="rId18" Target="../media/image42.svg" Type="http://schemas.openxmlformats.org/officeDocument/2006/relationships/image"/><Relationship Id="rId19" Target="../media/image43.png" Type="http://schemas.openxmlformats.org/officeDocument/2006/relationships/image"/><Relationship Id="rId2" Target="../notesSlides/notesSlide10.xml" Type="http://schemas.openxmlformats.org/officeDocument/2006/relationships/notesSlide"/><Relationship Id="rId20" Target="../media/image44.svg" Type="http://schemas.openxmlformats.org/officeDocument/2006/relationships/image"/><Relationship Id="rId3" Target="../media/image1.png" Type="http://schemas.openxmlformats.org/officeDocument/2006/relationships/image"/><Relationship Id="rId4" Target="../media/image2.svg" Type="http://schemas.openxmlformats.org/officeDocument/2006/relationships/image"/><Relationship Id="rId5" Target="../media/image29.png" Type="http://schemas.openxmlformats.org/officeDocument/2006/relationships/image"/><Relationship Id="rId6" Target="../media/image30.svg" Type="http://schemas.openxmlformats.org/officeDocument/2006/relationships/image"/><Relationship Id="rId7" Target="../media/image31.png" Type="http://schemas.openxmlformats.org/officeDocument/2006/relationships/image"/><Relationship Id="rId8" Target="../media/image32.svg" Type="http://schemas.openxmlformats.org/officeDocument/2006/relationships/image"/><Relationship Id="rId9" Target="../media/image33.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50.svg" Type="http://schemas.openxmlformats.org/officeDocument/2006/relationships/image"/><Relationship Id="rId11" Target="../media/image51.png" Type="http://schemas.openxmlformats.org/officeDocument/2006/relationships/image"/><Relationship Id="rId12" Target="../media/image52.svg" Type="http://schemas.openxmlformats.org/officeDocument/2006/relationships/image"/><Relationship Id="rId13" Target="../media/image53.png" Type="http://schemas.openxmlformats.org/officeDocument/2006/relationships/image"/><Relationship Id="rId14" Target="../media/image54.svg" Type="http://schemas.openxmlformats.org/officeDocument/2006/relationships/image"/><Relationship Id="rId15" Target="../media/image55.png" Type="http://schemas.openxmlformats.org/officeDocument/2006/relationships/image"/><Relationship Id="rId16" Target="../media/image56.svg" Type="http://schemas.openxmlformats.org/officeDocument/2006/relationships/image"/><Relationship Id="rId17" Target="../media/image57.png" Type="http://schemas.openxmlformats.org/officeDocument/2006/relationships/image"/><Relationship Id="rId18" Target="../media/image58.svg" Type="http://schemas.openxmlformats.org/officeDocument/2006/relationships/image"/><Relationship Id="rId2" Target="../notesSlides/notesSlide1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45.png" Type="http://schemas.openxmlformats.org/officeDocument/2006/relationships/image"/><Relationship Id="rId6" Target="../media/image46.svg" Type="http://schemas.openxmlformats.org/officeDocument/2006/relationships/image"/><Relationship Id="rId7" Target="../media/image47.png" Type="http://schemas.openxmlformats.org/officeDocument/2006/relationships/image"/><Relationship Id="rId8" Target="../media/image48.svg" Type="http://schemas.openxmlformats.org/officeDocument/2006/relationships/image"/><Relationship Id="rId9" Target="../media/image49.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64.svg" Type="http://schemas.openxmlformats.org/officeDocument/2006/relationships/image"/><Relationship Id="rId11" Target="../media/image65.png" Type="http://schemas.openxmlformats.org/officeDocument/2006/relationships/image"/><Relationship Id="rId12" Target="../media/image66.svg" Type="http://schemas.openxmlformats.org/officeDocument/2006/relationships/image"/><Relationship Id="rId13" Target="../media/image67.png" Type="http://schemas.openxmlformats.org/officeDocument/2006/relationships/image"/><Relationship Id="rId14" Target="../media/image68.svg" Type="http://schemas.openxmlformats.org/officeDocument/2006/relationships/image"/><Relationship Id="rId15" Target="../media/image69.png" Type="http://schemas.openxmlformats.org/officeDocument/2006/relationships/image"/><Relationship Id="rId16" Target="../media/image70.svg" Type="http://schemas.openxmlformats.org/officeDocument/2006/relationships/image"/><Relationship Id="rId17" Target="../media/image71.png" Type="http://schemas.openxmlformats.org/officeDocument/2006/relationships/image"/><Relationship Id="rId18" Target="../media/image72.svg" Type="http://schemas.openxmlformats.org/officeDocument/2006/relationships/image"/><Relationship Id="rId19" Target="../media/image73.png" Type="http://schemas.openxmlformats.org/officeDocument/2006/relationships/image"/><Relationship Id="rId2" Target="../notesSlides/notesSlide12.xml" Type="http://schemas.openxmlformats.org/officeDocument/2006/relationships/notesSlide"/><Relationship Id="rId20" Target="../media/image74.svg" Type="http://schemas.openxmlformats.org/officeDocument/2006/relationships/image"/><Relationship Id="rId3" Target="../media/image1.png" Type="http://schemas.openxmlformats.org/officeDocument/2006/relationships/image"/><Relationship Id="rId4" Target="../media/image2.svg" Type="http://schemas.openxmlformats.org/officeDocument/2006/relationships/image"/><Relationship Id="rId5" Target="../media/image59.png" Type="http://schemas.openxmlformats.org/officeDocument/2006/relationships/image"/><Relationship Id="rId6" Target="../media/image60.svg" Type="http://schemas.openxmlformats.org/officeDocument/2006/relationships/image"/><Relationship Id="rId7" Target="../media/image61.png" Type="http://schemas.openxmlformats.org/officeDocument/2006/relationships/image"/><Relationship Id="rId8" Target="../media/image62.svg" Type="http://schemas.openxmlformats.org/officeDocument/2006/relationships/image"/><Relationship Id="rId9" Target="../media/image63.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80.svg" Type="http://schemas.openxmlformats.org/officeDocument/2006/relationships/image"/><Relationship Id="rId11" Target="../media/image81.png" Type="http://schemas.openxmlformats.org/officeDocument/2006/relationships/image"/><Relationship Id="rId12" Target="../media/image82.svg" Type="http://schemas.openxmlformats.org/officeDocument/2006/relationships/image"/><Relationship Id="rId13" Target="../media/image83.png" Type="http://schemas.openxmlformats.org/officeDocument/2006/relationships/image"/><Relationship Id="rId14" Target="../media/image84.svg" Type="http://schemas.openxmlformats.org/officeDocument/2006/relationships/image"/><Relationship Id="rId15" Target="../media/image85.png" Type="http://schemas.openxmlformats.org/officeDocument/2006/relationships/image"/><Relationship Id="rId16" Target="../media/image86.svg" Type="http://schemas.openxmlformats.org/officeDocument/2006/relationships/image"/><Relationship Id="rId2" Target="../notesSlides/notesSlide1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5.png" Type="http://schemas.openxmlformats.org/officeDocument/2006/relationships/image"/><Relationship Id="rId6" Target="../media/image76.svg" Type="http://schemas.openxmlformats.org/officeDocument/2006/relationships/image"/><Relationship Id="rId7" Target="../media/image77.png" Type="http://schemas.openxmlformats.org/officeDocument/2006/relationships/image"/><Relationship Id="rId8" Target="../media/image78.svg" Type="http://schemas.openxmlformats.org/officeDocument/2006/relationships/image"/><Relationship Id="rId9" Target="../media/image79.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5.png" Type="http://schemas.openxmlformats.org/officeDocument/2006/relationships/image"/><Relationship Id="rId6" Target="../media/image26.sv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2.png" Type="http://schemas.openxmlformats.org/officeDocument/2006/relationships/image"/><Relationship Id="rId11" Target="../media/image93.svg" Type="http://schemas.openxmlformats.org/officeDocument/2006/relationships/image"/><Relationship Id="rId12" Target="../media/image94.png" Type="http://schemas.openxmlformats.org/officeDocument/2006/relationships/image"/><Relationship Id="rId13" Target="../media/image95.svg" Type="http://schemas.openxmlformats.org/officeDocument/2006/relationships/image"/><Relationship Id="rId14" Target="../media/image96.png" Type="http://schemas.openxmlformats.org/officeDocument/2006/relationships/image"/><Relationship Id="rId15" Target="../media/image97.svg" Type="http://schemas.openxmlformats.org/officeDocument/2006/relationships/image"/><Relationship Id="rId16" Target="../media/image98.png" Type="http://schemas.openxmlformats.org/officeDocument/2006/relationships/image"/><Relationship Id="rId2" Target="../notesSlides/notesSlide1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87.png" Type="http://schemas.openxmlformats.org/officeDocument/2006/relationships/image"/><Relationship Id="rId6" Target="../media/image88.svg" Type="http://schemas.openxmlformats.org/officeDocument/2006/relationships/image"/><Relationship Id="rId7" Target="../media/image89.png" Type="http://schemas.openxmlformats.org/officeDocument/2006/relationships/image"/><Relationship Id="rId8" Target="../media/image90.svg" Type="http://schemas.openxmlformats.org/officeDocument/2006/relationships/image"/><Relationship Id="rId9" Target="../media/image91.pn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6.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99.jpeg" Type="http://schemas.openxmlformats.org/officeDocument/2006/relationships/image"/><Relationship Id="rId6" Target="../media/image100.jpe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06.svg" Type="http://schemas.openxmlformats.org/officeDocument/2006/relationships/image"/><Relationship Id="rId11" Target="../media/image107.png" Type="http://schemas.openxmlformats.org/officeDocument/2006/relationships/image"/><Relationship Id="rId12" Target="../media/image108.svg" Type="http://schemas.openxmlformats.org/officeDocument/2006/relationships/image"/><Relationship Id="rId2" Target="../notesSlides/notesSlide17.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01.png" Type="http://schemas.openxmlformats.org/officeDocument/2006/relationships/image"/><Relationship Id="rId6" Target="../media/image102.svg" Type="http://schemas.openxmlformats.org/officeDocument/2006/relationships/image"/><Relationship Id="rId7" Target="../media/image103.png" Type="http://schemas.openxmlformats.org/officeDocument/2006/relationships/image"/><Relationship Id="rId8" Target="../media/image104.svg" Type="http://schemas.openxmlformats.org/officeDocument/2006/relationships/image"/><Relationship Id="rId9" Target="../media/image105.pn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8.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09.png" Type="http://schemas.openxmlformats.org/officeDocument/2006/relationships/image"/><Relationship Id="rId6" Target="../media/image110.svg" Type="http://schemas.openxmlformats.org/officeDocument/2006/relationships/image"/><Relationship Id="rId7" Target="../media/image111.png" Type="http://schemas.openxmlformats.org/officeDocument/2006/relationships/image"/><Relationship Id="rId8" Target="../media/image112.svg" Type="http://schemas.openxmlformats.org/officeDocument/2006/relationships/image"/><Relationship Id="rId9" Target="../media/image113.pn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19.svg" Type="http://schemas.openxmlformats.org/officeDocument/2006/relationships/image"/><Relationship Id="rId11" Target="../media/image120.png" Type="http://schemas.openxmlformats.org/officeDocument/2006/relationships/image"/><Relationship Id="rId12" Target="../media/image121.svg" Type="http://schemas.openxmlformats.org/officeDocument/2006/relationships/image"/><Relationship Id="rId13" Target="../media/image122.png" Type="http://schemas.openxmlformats.org/officeDocument/2006/relationships/image"/><Relationship Id="rId14" Target="../media/image123.svg" Type="http://schemas.openxmlformats.org/officeDocument/2006/relationships/image"/><Relationship Id="rId2" Target="../notesSlides/notesSlide19.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14.png" Type="http://schemas.openxmlformats.org/officeDocument/2006/relationships/image"/><Relationship Id="rId6" Target="../media/image115.svg" Type="http://schemas.openxmlformats.org/officeDocument/2006/relationships/image"/><Relationship Id="rId7" Target="../media/image116.png" Type="http://schemas.openxmlformats.org/officeDocument/2006/relationships/image"/><Relationship Id="rId8" Target="../media/image117.svg" Type="http://schemas.openxmlformats.org/officeDocument/2006/relationships/image"/><Relationship Id="rId9" Target="../media/image118.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7.png" Type="http://schemas.openxmlformats.org/officeDocument/2006/relationships/image"/><Relationship Id="rId6" Target="../media/image8.png" Type="http://schemas.openxmlformats.org/officeDocument/2006/relationships/image"/><Relationship Id="rId7" Target="../media/image9.png" Type="http://schemas.openxmlformats.org/officeDocument/2006/relationships/image"/><Relationship Id="rId8" Target="../media/image10.pn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0.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13.png" Type="http://schemas.openxmlformats.org/officeDocument/2006/relationships/image"/><Relationship Id="rId6" Target="../media/image124.png" Type="http://schemas.openxmlformats.org/officeDocument/2006/relationships/image"/><Relationship Id="rId7" Target="../media/image125.png" Type="http://schemas.openxmlformats.org/officeDocument/2006/relationships/image"/><Relationship Id="rId8" Target="../media/image126.sv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32.svg" Type="http://schemas.openxmlformats.org/officeDocument/2006/relationships/image"/><Relationship Id="rId2" Target="../notesSlides/notesSlide2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27.png" Type="http://schemas.openxmlformats.org/officeDocument/2006/relationships/image"/><Relationship Id="rId6" Target="../media/image128.svg" Type="http://schemas.openxmlformats.org/officeDocument/2006/relationships/image"/><Relationship Id="rId7" Target="../media/image129.png" Type="http://schemas.openxmlformats.org/officeDocument/2006/relationships/image"/><Relationship Id="rId8" Target="../media/image130.svg" Type="http://schemas.openxmlformats.org/officeDocument/2006/relationships/image"/><Relationship Id="rId9" Target="../media/image131.pn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124.png" Type="http://schemas.openxmlformats.org/officeDocument/2006/relationships/image"/><Relationship Id="rId11" Target="../media/image125.png" Type="http://schemas.openxmlformats.org/officeDocument/2006/relationships/image"/><Relationship Id="rId12" Target="../media/image126.svg" Type="http://schemas.openxmlformats.org/officeDocument/2006/relationships/image"/><Relationship Id="rId13" Target="../media/image118.png" Type="http://schemas.openxmlformats.org/officeDocument/2006/relationships/image"/><Relationship Id="rId14" Target="../media/image119.svg" Type="http://schemas.openxmlformats.org/officeDocument/2006/relationships/image"/><Relationship Id="rId15" Target="../media/image120.png" Type="http://schemas.openxmlformats.org/officeDocument/2006/relationships/image"/><Relationship Id="rId16" Target="../media/image121.svg" Type="http://schemas.openxmlformats.org/officeDocument/2006/relationships/image"/><Relationship Id="rId17" Target="../media/image122.png" Type="http://schemas.openxmlformats.org/officeDocument/2006/relationships/image"/><Relationship Id="rId18" Target="../media/image123.svg" Type="http://schemas.openxmlformats.org/officeDocument/2006/relationships/image"/><Relationship Id="rId2" Target="../notesSlides/notesSlide22.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16.png" Type="http://schemas.openxmlformats.org/officeDocument/2006/relationships/image"/><Relationship Id="rId6" Target="../media/image117.svg" Type="http://schemas.openxmlformats.org/officeDocument/2006/relationships/image"/><Relationship Id="rId7" Target="../media/image114.png" Type="http://schemas.openxmlformats.org/officeDocument/2006/relationships/image"/><Relationship Id="rId8" Target="../media/image115.svg" Type="http://schemas.openxmlformats.org/officeDocument/2006/relationships/image"/><Relationship Id="rId9" Target="../media/image113.pn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33.pn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34.pn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90.svg" Type="http://schemas.openxmlformats.org/officeDocument/2006/relationships/image"/><Relationship Id="rId11" Target="../media/image91.png" Type="http://schemas.openxmlformats.org/officeDocument/2006/relationships/image"/><Relationship Id="rId12" Target="../media/image92.png" Type="http://schemas.openxmlformats.org/officeDocument/2006/relationships/image"/><Relationship Id="rId13" Target="../media/image93.svg" Type="http://schemas.openxmlformats.org/officeDocument/2006/relationships/image"/><Relationship Id="rId14" Target="../media/image94.png" Type="http://schemas.openxmlformats.org/officeDocument/2006/relationships/image"/><Relationship Id="rId15" Target="../media/image95.svg" Type="http://schemas.openxmlformats.org/officeDocument/2006/relationships/image"/><Relationship Id="rId16" Target="../media/image96.png" Type="http://schemas.openxmlformats.org/officeDocument/2006/relationships/image"/><Relationship Id="rId17" Target="../media/image97.svg" Type="http://schemas.openxmlformats.org/officeDocument/2006/relationships/image"/><Relationship Id="rId18" Target="../media/image98.png" Type="http://schemas.openxmlformats.org/officeDocument/2006/relationships/image"/><Relationship Id="rId2" Target="../notesSlides/notesSlide2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5.png" Type="http://schemas.openxmlformats.org/officeDocument/2006/relationships/image"/><Relationship Id="rId6" Target="../media/image16.svg" Type="http://schemas.openxmlformats.org/officeDocument/2006/relationships/image"/><Relationship Id="rId7" Target="../media/image87.png" Type="http://schemas.openxmlformats.org/officeDocument/2006/relationships/image"/><Relationship Id="rId8" Target="../media/image88.svg" Type="http://schemas.openxmlformats.org/officeDocument/2006/relationships/image"/><Relationship Id="rId9" Target="../media/image89.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1.png" Type="http://schemas.openxmlformats.org/officeDocument/2006/relationships/image"/><Relationship Id="rId6" Target="../media/image12.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3.png" Type="http://schemas.openxmlformats.org/officeDocument/2006/relationships/image"/><Relationship Id="rId6" Target="../media/image14.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20.svg" Type="http://schemas.openxmlformats.org/officeDocument/2006/relationships/image"/><Relationship Id="rId11" Target="../media/image21.png" Type="http://schemas.openxmlformats.org/officeDocument/2006/relationships/image"/><Relationship Id="rId12" Target="../media/image22.svg" Type="http://schemas.openxmlformats.org/officeDocument/2006/relationships/image"/><Relationship Id="rId2" Target="../notesSlides/notesSlide5.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5.png" Type="http://schemas.openxmlformats.org/officeDocument/2006/relationships/image"/><Relationship Id="rId6" Target="../media/image16.svg" Type="http://schemas.openxmlformats.org/officeDocument/2006/relationships/image"/><Relationship Id="rId7" Target="../media/image17.png" Type="http://schemas.openxmlformats.org/officeDocument/2006/relationships/image"/><Relationship Id="rId8" Target="../media/image18.svg" Type="http://schemas.openxmlformats.org/officeDocument/2006/relationships/image"/><Relationship Id="rId9" Target="../media/image19.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15.png" Type="http://schemas.openxmlformats.org/officeDocument/2006/relationships/image"/><Relationship Id="rId6" Target="../media/image16.sv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3.png" Type="http://schemas.openxmlformats.org/officeDocument/2006/relationships/image"/><Relationship Id="rId6" Target="../media/image24.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5.png" Type="http://schemas.openxmlformats.org/officeDocument/2006/relationships/image"/><Relationship Id="rId6" Target="../media/image26.sv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27.png" Type="http://schemas.openxmlformats.org/officeDocument/2006/relationships/image"/><Relationship Id="rId6" Target="../media/image28.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5906750" y="0"/>
            <a:ext cx="2381250" cy="3239452"/>
          </a:xfrm>
          <a:custGeom>
            <a:avLst/>
            <a:gdLst/>
            <a:ahLst/>
            <a:cxnLst/>
            <a:rect r="r" b="b" t="t" l="l"/>
            <a:pathLst>
              <a:path h="3239452" w="2381250">
                <a:moveTo>
                  <a:pt x="0" y="0"/>
                </a:moveTo>
                <a:lnTo>
                  <a:pt x="2381250" y="0"/>
                </a:lnTo>
                <a:lnTo>
                  <a:pt x="238125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38356" t="0" r="0" b="-2859"/>
            </a:stretch>
          </a:blipFill>
        </p:spPr>
      </p:sp>
      <p:sp>
        <p:nvSpPr>
          <p:cNvPr name="Freeform 3" id="3"/>
          <p:cNvSpPr/>
          <p:nvPr/>
        </p:nvSpPr>
        <p:spPr>
          <a:xfrm flipH="false" flipV="false" rot="0">
            <a:off x="15906750" y="3239453"/>
            <a:ext cx="2381250" cy="3219087"/>
          </a:xfrm>
          <a:custGeom>
            <a:avLst/>
            <a:gdLst/>
            <a:ahLst/>
            <a:cxnLst/>
            <a:rect r="r" b="b" t="t" l="l"/>
            <a:pathLst>
              <a:path h="3219087" w="2381250">
                <a:moveTo>
                  <a:pt x="0" y="0"/>
                </a:moveTo>
                <a:lnTo>
                  <a:pt x="2381250" y="0"/>
                </a:lnTo>
                <a:lnTo>
                  <a:pt x="2381250" y="3219086"/>
                </a:lnTo>
                <a:lnTo>
                  <a:pt x="0" y="3219086"/>
                </a:lnTo>
                <a:lnTo>
                  <a:pt x="0" y="0"/>
                </a:lnTo>
                <a:close/>
              </a:path>
            </a:pathLst>
          </a:custGeom>
          <a:blipFill>
            <a:blip r:embed="rId3">
              <a:extLst>
                <a:ext uri="{96DAC541-7B7A-43D3-8B79-37D633B846F1}">
                  <asvg:svgBlip xmlns:asvg="http://schemas.microsoft.com/office/drawing/2016/SVG/main" r:embed="rId4"/>
                </a:ext>
              </a:extLst>
            </a:blip>
            <a:stretch>
              <a:fillRect l="-38356" t="-739" r="0" b="-2771"/>
            </a:stretch>
          </a:blipFill>
        </p:spPr>
      </p:sp>
      <p:sp>
        <p:nvSpPr>
          <p:cNvPr name="Freeform 4" id="4"/>
          <p:cNvSpPr/>
          <p:nvPr/>
        </p:nvSpPr>
        <p:spPr>
          <a:xfrm flipH="false" flipV="false" rot="0">
            <a:off x="15906750" y="6458539"/>
            <a:ext cx="2366105" cy="2844707"/>
          </a:xfrm>
          <a:custGeom>
            <a:avLst/>
            <a:gdLst/>
            <a:ahLst/>
            <a:cxnLst/>
            <a:rect r="r" b="b" t="t" l="l"/>
            <a:pathLst>
              <a:path h="2844707" w="2366105">
                <a:moveTo>
                  <a:pt x="0" y="0"/>
                </a:moveTo>
                <a:lnTo>
                  <a:pt x="2366105" y="0"/>
                </a:lnTo>
                <a:lnTo>
                  <a:pt x="2366105" y="2844708"/>
                </a:lnTo>
                <a:lnTo>
                  <a:pt x="0" y="2844708"/>
                </a:lnTo>
                <a:lnTo>
                  <a:pt x="0" y="0"/>
                </a:lnTo>
                <a:close/>
              </a:path>
            </a:pathLst>
          </a:custGeom>
          <a:blipFill>
            <a:blip r:embed="rId3">
              <a:extLst>
                <a:ext uri="{96DAC541-7B7A-43D3-8B79-37D633B846F1}">
                  <asvg:svgBlip xmlns:asvg="http://schemas.microsoft.com/office/drawing/2016/SVG/main" r:embed="rId4"/>
                </a:ext>
              </a:extLst>
            </a:blip>
            <a:stretch>
              <a:fillRect l="-38601" t="-836" r="-640" b="-16296"/>
            </a:stretch>
          </a:blipFill>
        </p:spPr>
      </p:sp>
      <p:sp>
        <p:nvSpPr>
          <p:cNvPr name="Freeform 5" id="5"/>
          <p:cNvSpPr/>
          <p:nvPr/>
        </p:nvSpPr>
        <p:spPr>
          <a:xfrm flipH="false" flipV="false" rot="0">
            <a:off x="15839941" y="8497363"/>
            <a:ext cx="3243374" cy="788277"/>
          </a:xfrm>
          <a:custGeom>
            <a:avLst/>
            <a:gdLst/>
            <a:ahLst/>
            <a:cxnLst/>
            <a:rect r="r" b="b" t="t" l="l"/>
            <a:pathLst>
              <a:path h="788277" w="3243374">
                <a:moveTo>
                  <a:pt x="0" y="0"/>
                </a:moveTo>
                <a:lnTo>
                  <a:pt x="3243374" y="0"/>
                </a:lnTo>
                <a:lnTo>
                  <a:pt x="3243374" y="788277"/>
                </a:lnTo>
                <a:lnTo>
                  <a:pt x="0" y="788277"/>
                </a:lnTo>
                <a:lnTo>
                  <a:pt x="0" y="0"/>
                </a:lnTo>
                <a:close/>
              </a:path>
            </a:pathLst>
          </a:custGeom>
          <a:blipFill>
            <a:blip r:embed="rId3">
              <a:extLst>
                <a:ext uri="{96DAC541-7B7A-43D3-8B79-37D633B846F1}">
                  <asvg:svgBlip xmlns:asvg="http://schemas.microsoft.com/office/drawing/2016/SVG/main" r:embed="rId4"/>
                </a:ext>
              </a:extLst>
            </a:blip>
            <a:stretch>
              <a:fillRect l="-1579" t="-92742" r="0" b="-229963"/>
            </a:stretch>
          </a:blipFill>
        </p:spPr>
      </p:sp>
      <p:grpSp>
        <p:nvGrpSpPr>
          <p:cNvPr name="Group 6" id="6"/>
          <p:cNvGrpSpPr/>
          <p:nvPr/>
        </p:nvGrpSpPr>
        <p:grpSpPr>
          <a:xfrm rot="0">
            <a:off x="17511415" y="0"/>
            <a:ext cx="776585" cy="10287000"/>
            <a:chOff x="0" y="0"/>
            <a:chExt cx="303366" cy="4018525"/>
          </a:xfrm>
        </p:grpSpPr>
        <p:sp>
          <p:nvSpPr>
            <p:cNvPr name="Freeform 7" id="7"/>
            <p:cNvSpPr/>
            <p:nvPr/>
          </p:nvSpPr>
          <p:spPr>
            <a:xfrm flipH="false" flipV="false" rot="0">
              <a:off x="0" y="0"/>
              <a:ext cx="303366" cy="4018525"/>
            </a:xfrm>
            <a:custGeom>
              <a:avLst/>
              <a:gdLst/>
              <a:ahLst/>
              <a:cxnLst/>
              <a:rect r="r" b="b" t="t" l="l"/>
              <a:pathLst>
                <a:path h="4018525" w="303366">
                  <a:moveTo>
                    <a:pt x="0" y="0"/>
                  </a:moveTo>
                  <a:lnTo>
                    <a:pt x="303366" y="0"/>
                  </a:lnTo>
                  <a:lnTo>
                    <a:pt x="303366" y="4018525"/>
                  </a:lnTo>
                  <a:lnTo>
                    <a:pt x="0" y="4018525"/>
                  </a:lnTo>
                  <a:close/>
                </a:path>
              </a:pathLst>
            </a:custGeom>
            <a:solidFill>
              <a:srgbClr val="C4161C"/>
            </a:solidFill>
          </p:spPr>
        </p:sp>
        <p:sp>
          <p:nvSpPr>
            <p:cNvPr name="TextBox 8" id="8"/>
            <p:cNvSpPr txBox="true"/>
            <p:nvPr/>
          </p:nvSpPr>
          <p:spPr>
            <a:xfrm>
              <a:off x="0" y="-28575"/>
              <a:ext cx="303366" cy="4047100"/>
            </a:xfrm>
            <a:prstGeom prst="rect">
              <a:avLst/>
            </a:prstGeom>
          </p:spPr>
          <p:txBody>
            <a:bodyPr anchor="ctr" rtlCol="false" tIns="46604" lIns="46604" bIns="46604" rIns="46604"/>
            <a:lstStyle/>
            <a:p>
              <a:pPr algn="ctr">
                <a:lnSpc>
                  <a:spcPts val="1798"/>
                </a:lnSpc>
                <a:spcBef>
                  <a:spcPct val="0"/>
                </a:spcBef>
              </a:pPr>
            </a:p>
          </p:txBody>
        </p:sp>
      </p:grpSp>
      <p:grpSp>
        <p:nvGrpSpPr>
          <p:cNvPr name="Group 9" id="9"/>
          <p:cNvGrpSpPr/>
          <p:nvPr/>
        </p:nvGrpSpPr>
        <p:grpSpPr>
          <a:xfrm rot="0">
            <a:off x="0" y="8398380"/>
            <a:ext cx="18288000" cy="1006459"/>
            <a:chOff x="0" y="0"/>
            <a:chExt cx="6554006" cy="360692"/>
          </a:xfrm>
        </p:grpSpPr>
        <p:sp>
          <p:nvSpPr>
            <p:cNvPr name="Freeform 10" id="10"/>
            <p:cNvSpPr/>
            <p:nvPr/>
          </p:nvSpPr>
          <p:spPr>
            <a:xfrm flipH="false" flipV="false" rot="0">
              <a:off x="0" y="0"/>
              <a:ext cx="6554006" cy="360692"/>
            </a:xfrm>
            <a:custGeom>
              <a:avLst/>
              <a:gdLst/>
              <a:ahLst/>
              <a:cxnLst/>
              <a:rect r="r" b="b" t="t" l="l"/>
              <a:pathLst>
                <a:path h="360692" w="6554006">
                  <a:moveTo>
                    <a:pt x="0" y="0"/>
                  </a:moveTo>
                  <a:lnTo>
                    <a:pt x="6554006" y="0"/>
                  </a:lnTo>
                  <a:lnTo>
                    <a:pt x="6554006" y="360692"/>
                  </a:lnTo>
                  <a:lnTo>
                    <a:pt x="0" y="360692"/>
                  </a:lnTo>
                  <a:close/>
                </a:path>
              </a:pathLst>
            </a:custGeom>
            <a:solidFill>
              <a:srgbClr val="C4161C"/>
            </a:solidFill>
          </p:spPr>
        </p:sp>
        <p:sp>
          <p:nvSpPr>
            <p:cNvPr name="TextBox 11" id="11"/>
            <p:cNvSpPr txBox="true"/>
            <p:nvPr/>
          </p:nvSpPr>
          <p:spPr>
            <a:xfrm>
              <a:off x="0" y="-28575"/>
              <a:ext cx="6554006" cy="389267"/>
            </a:xfrm>
            <a:prstGeom prst="rect">
              <a:avLst/>
            </a:prstGeom>
          </p:spPr>
          <p:txBody>
            <a:bodyPr anchor="ctr" rtlCol="false" tIns="50800" lIns="50800" bIns="50800" rIns="50800"/>
            <a:lstStyle/>
            <a:p>
              <a:pPr algn="ctr">
                <a:lnSpc>
                  <a:spcPts val="1960"/>
                </a:lnSpc>
                <a:spcBef>
                  <a:spcPct val="0"/>
                </a:spcBef>
              </a:pPr>
            </a:p>
          </p:txBody>
        </p:sp>
      </p:grpSp>
      <p:sp>
        <p:nvSpPr>
          <p:cNvPr name="Freeform 12" id="12"/>
          <p:cNvSpPr/>
          <p:nvPr/>
        </p:nvSpPr>
        <p:spPr>
          <a:xfrm flipH="false" flipV="false" rot="0">
            <a:off x="681917" y="8625120"/>
            <a:ext cx="546757" cy="552978"/>
          </a:xfrm>
          <a:custGeom>
            <a:avLst/>
            <a:gdLst/>
            <a:ahLst/>
            <a:cxnLst/>
            <a:rect r="r" b="b" t="t" l="l"/>
            <a:pathLst>
              <a:path h="552978" w="546757">
                <a:moveTo>
                  <a:pt x="0" y="0"/>
                </a:moveTo>
                <a:lnTo>
                  <a:pt x="546757" y="0"/>
                </a:lnTo>
                <a:lnTo>
                  <a:pt x="546757" y="552978"/>
                </a:lnTo>
                <a:lnTo>
                  <a:pt x="0" y="55297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13" id="13"/>
          <p:cNvSpPr/>
          <p:nvPr/>
        </p:nvSpPr>
        <p:spPr>
          <a:xfrm flipH="false" flipV="false" rot="0">
            <a:off x="665148" y="439615"/>
            <a:ext cx="3054000" cy="1379460"/>
          </a:xfrm>
          <a:custGeom>
            <a:avLst/>
            <a:gdLst/>
            <a:ahLst/>
            <a:cxnLst/>
            <a:rect r="r" b="b" t="t" l="l"/>
            <a:pathLst>
              <a:path h="1379460" w="3054000">
                <a:moveTo>
                  <a:pt x="0" y="0"/>
                </a:moveTo>
                <a:lnTo>
                  <a:pt x="3054000" y="0"/>
                </a:lnTo>
                <a:lnTo>
                  <a:pt x="3054000" y="1379460"/>
                </a:lnTo>
                <a:lnTo>
                  <a:pt x="0" y="1379460"/>
                </a:lnTo>
                <a:lnTo>
                  <a:pt x="0" y="0"/>
                </a:lnTo>
                <a:close/>
              </a:path>
            </a:pathLst>
          </a:custGeom>
          <a:blipFill>
            <a:blip r:embed="rId7"/>
            <a:stretch>
              <a:fillRect l="-4005" t="-13063" r="-2016" b="-10438"/>
            </a:stretch>
          </a:blipFill>
        </p:spPr>
      </p:sp>
      <p:sp>
        <p:nvSpPr>
          <p:cNvPr name="TextBox 14" id="14"/>
          <p:cNvSpPr txBox="true"/>
          <p:nvPr/>
        </p:nvSpPr>
        <p:spPr>
          <a:xfrm rot="0">
            <a:off x="1511550" y="8568391"/>
            <a:ext cx="16584377" cy="582930"/>
          </a:xfrm>
          <a:prstGeom prst="rect">
            <a:avLst/>
          </a:prstGeom>
        </p:spPr>
        <p:txBody>
          <a:bodyPr anchor="t" rtlCol="false" tIns="0" lIns="0" bIns="0" rIns="0">
            <a:spAutoFit/>
          </a:bodyPr>
          <a:lstStyle/>
          <a:p>
            <a:pPr algn="l">
              <a:lnSpc>
                <a:spcPts val="4620"/>
              </a:lnSpc>
            </a:pPr>
            <a:r>
              <a:rPr lang="en-US" sz="3300">
                <a:solidFill>
                  <a:srgbClr val="FFFFFF"/>
                </a:solidFill>
                <a:latin typeface="Ubuntu"/>
                <a:ea typeface="Ubuntu"/>
                <a:cs typeface="Ubuntu"/>
                <a:sym typeface="Ubuntu"/>
              </a:rPr>
              <a:t>For use by carers of people with intellectual and developmental disabilities (IDD)</a:t>
            </a:r>
          </a:p>
        </p:txBody>
      </p:sp>
      <p:grpSp>
        <p:nvGrpSpPr>
          <p:cNvPr name="Group 15" id="15"/>
          <p:cNvGrpSpPr/>
          <p:nvPr/>
        </p:nvGrpSpPr>
        <p:grpSpPr>
          <a:xfrm rot="0">
            <a:off x="536966" y="4025594"/>
            <a:ext cx="9338421" cy="4189540"/>
            <a:chOff x="0" y="0"/>
            <a:chExt cx="12451228" cy="5586053"/>
          </a:xfrm>
        </p:grpSpPr>
        <p:grpSp>
          <p:nvGrpSpPr>
            <p:cNvPr name="Group 16" id="16"/>
            <p:cNvGrpSpPr/>
            <p:nvPr/>
          </p:nvGrpSpPr>
          <p:grpSpPr>
            <a:xfrm rot="0">
              <a:off x="0" y="35201"/>
              <a:ext cx="12355697" cy="5550852"/>
              <a:chOff x="0" y="0"/>
              <a:chExt cx="2440632" cy="1096465"/>
            </a:xfrm>
          </p:grpSpPr>
          <p:sp>
            <p:nvSpPr>
              <p:cNvPr name="Freeform 17" id="17"/>
              <p:cNvSpPr/>
              <p:nvPr/>
            </p:nvSpPr>
            <p:spPr>
              <a:xfrm flipH="false" flipV="false" rot="0">
                <a:off x="0" y="0"/>
                <a:ext cx="2440631" cy="1096465"/>
              </a:xfrm>
              <a:custGeom>
                <a:avLst/>
                <a:gdLst/>
                <a:ahLst/>
                <a:cxnLst/>
                <a:rect r="r" b="b" t="t" l="l"/>
                <a:pathLst>
                  <a:path h="1096465" w="2440631">
                    <a:moveTo>
                      <a:pt x="42608" y="0"/>
                    </a:moveTo>
                    <a:lnTo>
                      <a:pt x="2398024" y="0"/>
                    </a:lnTo>
                    <a:cubicBezTo>
                      <a:pt x="2409324" y="0"/>
                      <a:pt x="2420161" y="4489"/>
                      <a:pt x="2428152" y="12480"/>
                    </a:cubicBezTo>
                    <a:cubicBezTo>
                      <a:pt x="2436142" y="20470"/>
                      <a:pt x="2440631" y="31308"/>
                      <a:pt x="2440631" y="42608"/>
                    </a:cubicBezTo>
                    <a:lnTo>
                      <a:pt x="2440631" y="1053857"/>
                    </a:lnTo>
                    <a:cubicBezTo>
                      <a:pt x="2440631" y="1065157"/>
                      <a:pt x="2436142" y="1075995"/>
                      <a:pt x="2428152" y="1083985"/>
                    </a:cubicBezTo>
                    <a:cubicBezTo>
                      <a:pt x="2420161" y="1091976"/>
                      <a:pt x="2409324" y="1096465"/>
                      <a:pt x="2398024" y="1096465"/>
                    </a:cubicBezTo>
                    <a:lnTo>
                      <a:pt x="42608" y="1096465"/>
                    </a:lnTo>
                    <a:cubicBezTo>
                      <a:pt x="31308" y="1096465"/>
                      <a:pt x="20470" y="1091976"/>
                      <a:pt x="12480" y="1083985"/>
                    </a:cubicBezTo>
                    <a:cubicBezTo>
                      <a:pt x="4489" y="1075995"/>
                      <a:pt x="0" y="1065157"/>
                      <a:pt x="0" y="1053857"/>
                    </a:cubicBezTo>
                    <a:lnTo>
                      <a:pt x="0" y="42608"/>
                    </a:lnTo>
                    <a:cubicBezTo>
                      <a:pt x="0" y="31308"/>
                      <a:pt x="4489" y="20470"/>
                      <a:pt x="12480" y="12480"/>
                    </a:cubicBezTo>
                    <a:cubicBezTo>
                      <a:pt x="20470" y="4489"/>
                      <a:pt x="31308" y="0"/>
                      <a:pt x="42608" y="0"/>
                    </a:cubicBezTo>
                    <a:close/>
                  </a:path>
                </a:pathLst>
              </a:custGeom>
              <a:solidFill>
                <a:srgbClr val="FFD400"/>
              </a:solidFill>
            </p:spPr>
          </p:sp>
          <p:sp>
            <p:nvSpPr>
              <p:cNvPr name="TextBox 18" id="18"/>
              <p:cNvSpPr txBox="true"/>
              <p:nvPr/>
            </p:nvSpPr>
            <p:spPr>
              <a:xfrm>
                <a:off x="0" y="-28575"/>
                <a:ext cx="2440632" cy="1125040"/>
              </a:xfrm>
              <a:prstGeom prst="rect">
                <a:avLst/>
              </a:prstGeom>
            </p:spPr>
            <p:txBody>
              <a:bodyPr anchor="ctr" rtlCol="false" tIns="50800" lIns="50800" bIns="50800" rIns="50800"/>
              <a:lstStyle/>
              <a:p>
                <a:pPr algn="ctr">
                  <a:lnSpc>
                    <a:spcPts val="1960"/>
                  </a:lnSpc>
                </a:pPr>
              </a:p>
            </p:txBody>
          </p:sp>
        </p:grpSp>
        <p:sp>
          <p:nvSpPr>
            <p:cNvPr name="TextBox 19" id="19"/>
            <p:cNvSpPr txBox="true"/>
            <p:nvPr/>
          </p:nvSpPr>
          <p:spPr>
            <a:xfrm rot="0">
              <a:off x="170910" y="219075"/>
              <a:ext cx="12280319" cy="5339053"/>
            </a:xfrm>
            <a:prstGeom prst="rect">
              <a:avLst/>
            </a:prstGeom>
          </p:spPr>
          <p:txBody>
            <a:bodyPr anchor="t" rtlCol="false" tIns="0" lIns="0" bIns="0" rIns="0">
              <a:spAutoFit/>
            </a:bodyPr>
            <a:lstStyle/>
            <a:p>
              <a:pPr algn="l">
                <a:lnSpc>
                  <a:spcPts val="8996"/>
                </a:lnSpc>
              </a:pPr>
              <a:r>
                <a:rPr lang="en-US" sz="9673">
                  <a:solidFill>
                    <a:srgbClr val="000000"/>
                  </a:solidFill>
                  <a:latin typeface="Ubuntu"/>
                  <a:ea typeface="Ubuntu"/>
                  <a:cs typeface="Ubuntu"/>
                  <a:sym typeface="Ubuntu"/>
                </a:rPr>
                <a:t>Session 4:</a:t>
              </a:r>
            </a:p>
            <a:p>
              <a:pPr algn="l">
                <a:lnSpc>
                  <a:spcPts val="2677"/>
                </a:lnSpc>
              </a:pPr>
            </a:p>
            <a:p>
              <a:pPr algn="l">
                <a:lnSpc>
                  <a:spcPts val="9409"/>
                </a:lnSpc>
              </a:pPr>
              <a:r>
                <a:rPr lang="en-US" sz="10117" b="true">
                  <a:solidFill>
                    <a:srgbClr val="000000"/>
                  </a:solidFill>
                  <a:latin typeface="Ubuntu Bold"/>
                  <a:ea typeface="Ubuntu Bold"/>
                  <a:cs typeface="Ubuntu Bold"/>
                  <a:sym typeface="Ubuntu Bold"/>
                </a:rPr>
                <a:t>When + Where </a:t>
              </a:r>
            </a:p>
            <a:p>
              <a:pPr algn="l">
                <a:lnSpc>
                  <a:spcPts val="9105"/>
                </a:lnSpc>
              </a:pPr>
              <a:r>
                <a:rPr lang="en-US" sz="10117" b="true">
                  <a:solidFill>
                    <a:srgbClr val="000000"/>
                  </a:solidFill>
                  <a:latin typeface="Ubuntu Bold"/>
                  <a:ea typeface="Ubuntu Bold"/>
                  <a:cs typeface="Ubuntu Bold"/>
                  <a:sym typeface="Ubuntu Bold"/>
                </a:rPr>
                <a:t>to Get Care</a:t>
              </a:r>
            </a:p>
          </p:txBody>
        </p:sp>
      </p:grpSp>
      <p:sp>
        <p:nvSpPr>
          <p:cNvPr name="TextBox 20" id="20"/>
          <p:cNvSpPr txBox="true"/>
          <p:nvPr/>
        </p:nvSpPr>
        <p:spPr>
          <a:xfrm rot="0">
            <a:off x="665148" y="2169338"/>
            <a:ext cx="8478852" cy="602613"/>
          </a:xfrm>
          <a:prstGeom prst="rect">
            <a:avLst/>
          </a:prstGeom>
        </p:spPr>
        <p:txBody>
          <a:bodyPr anchor="t" rtlCol="false" tIns="0" lIns="0" bIns="0" rIns="0">
            <a:spAutoFit/>
          </a:bodyPr>
          <a:lstStyle/>
          <a:p>
            <a:pPr algn="l">
              <a:lnSpc>
                <a:spcPts val="4760"/>
              </a:lnSpc>
            </a:pPr>
            <a:r>
              <a:rPr lang="en-US" sz="3400" b="true">
                <a:solidFill>
                  <a:srgbClr val="000000"/>
                </a:solidFill>
                <a:latin typeface="Ubuntu Bold"/>
                <a:ea typeface="Ubuntu Bold"/>
                <a:cs typeface="Ubuntu Bold"/>
                <a:sym typeface="Ubuntu Bold"/>
              </a:rPr>
              <a:t>LEARNING TO USE THE HEALTH SYSTEM</a:t>
            </a:r>
          </a:p>
        </p:txBody>
      </p:sp>
      <p:sp>
        <p:nvSpPr>
          <p:cNvPr name="TextBox 21" id="21"/>
          <p:cNvSpPr txBox="true"/>
          <p:nvPr/>
        </p:nvSpPr>
        <p:spPr>
          <a:xfrm rot="0">
            <a:off x="13520589" y="9594201"/>
            <a:ext cx="3738711" cy="415291"/>
          </a:xfrm>
          <a:prstGeom prst="rect">
            <a:avLst/>
          </a:prstGeom>
        </p:spPr>
        <p:txBody>
          <a:bodyPr anchor="t" rtlCol="false" tIns="0" lIns="0" bIns="0" rIns="0">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grpSp>
        <p:nvGrpSpPr>
          <p:cNvPr name="Group 22" id="22"/>
          <p:cNvGrpSpPr/>
          <p:nvPr/>
        </p:nvGrpSpPr>
        <p:grpSpPr>
          <a:xfrm rot="0">
            <a:off x="11068512" y="832599"/>
            <a:ext cx="6190788" cy="6203956"/>
            <a:chOff x="0" y="0"/>
            <a:chExt cx="8254384" cy="8271941"/>
          </a:xfrm>
        </p:grpSpPr>
        <p:sp>
          <p:nvSpPr>
            <p:cNvPr name="Freeform 23" id="23"/>
            <p:cNvSpPr/>
            <p:nvPr/>
          </p:nvSpPr>
          <p:spPr>
            <a:xfrm flipH="false" flipV="false" rot="-280397">
              <a:off x="299883" y="299070"/>
              <a:ext cx="7654618" cy="7673802"/>
            </a:xfrm>
            <a:custGeom>
              <a:avLst/>
              <a:gdLst/>
              <a:ahLst/>
              <a:cxnLst/>
              <a:rect r="r" b="b" t="t" l="l"/>
              <a:pathLst>
                <a:path h="7673802" w="7654618">
                  <a:moveTo>
                    <a:pt x="0" y="0"/>
                  </a:moveTo>
                  <a:lnTo>
                    <a:pt x="7654618" y="0"/>
                  </a:lnTo>
                  <a:lnTo>
                    <a:pt x="7654618" y="7673802"/>
                  </a:lnTo>
                  <a:lnTo>
                    <a:pt x="0" y="7673802"/>
                  </a:lnTo>
                  <a:lnTo>
                    <a:pt x="0" y="0"/>
                  </a:lnTo>
                  <a:close/>
                </a:path>
              </a:pathLst>
            </a:custGeom>
            <a:blipFill>
              <a:blip r:embed="rId8"/>
              <a:stretch>
                <a:fillRect l="0" t="0" r="0" b="0"/>
              </a:stretch>
            </a:blipFill>
          </p:spPr>
        </p:sp>
        <p:sp>
          <p:nvSpPr>
            <p:cNvPr name="TextBox 24" id="24"/>
            <p:cNvSpPr txBox="true"/>
            <p:nvPr/>
          </p:nvSpPr>
          <p:spPr>
            <a:xfrm rot="-844342">
              <a:off x="1004285" y="890906"/>
              <a:ext cx="6195221" cy="5726642"/>
            </a:xfrm>
            <a:prstGeom prst="rect">
              <a:avLst/>
            </a:prstGeom>
          </p:spPr>
          <p:txBody>
            <a:bodyPr anchor="t" rtlCol="false" tIns="0" lIns="0" bIns="0" rIns="0">
              <a:spAutoFit/>
            </a:bodyPr>
            <a:lstStyle/>
            <a:p>
              <a:pPr algn="ctr">
                <a:lnSpc>
                  <a:spcPts val="4900"/>
                </a:lnSpc>
              </a:pPr>
              <a:r>
                <a:rPr lang="en-US" sz="3500">
                  <a:solidFill>
                    <a:srgbClr val="C4161C"/>
                  </a:solidFill>
                  <a:latin typeface="Kalam"/>
                  <a:ea typeface="Kalam"/>
                  <a:cs typeface="Kalam"/>
                  <a:sym typeface="Kalam"/>
                </a:rPr>
                <a:t>This session explains how to </a:t>
              </a:r>
              <a:r>
                <a:rPr lang="en-US" sz="3500" b="true">
                  <a:solidFill>
                    <a:srgbClr val="C4161C"/>
                  </a:solidFill>
                  <a:latin typeface="Kalam Bold"/>
                  <a:ea typeface="Kalam Bold"/>
                  <a:cs typeface="Kalam Bold"/>
                  <a:sym typeface="Kalam Bold"/>
                </a:rPr>
                <a:t>stay healthy</a:t>
              </a:r>
              <a:r>
                <a:rPr lang="en-US" sz="3500">
                  <a:solidFill>
                    <a:srgbClr val="C4161C"/>
                  </a:solidFill>
                  <a:latin typeface="Kalam"/>
                  <a:ea typeface="Kalam"/>
                  <a:cs typeface="Kalam"/>
                  <a:sym typeface="Kalam"/>
                </a:rPr>
                <a:t>, how to spot </a:t>
              </a:r>
              <a:r>
                <a:rPr lang="en-US" sz="3500" b="true">
                  <a:solidFill>
                    <a:srgbClr val="C4161C"/>
                  </a:solidFill>
                  <a:latin typeface="Kalam Bold"/>
                  <a:ea typeface="Kalam Bold"/>
                  <a:cs typeface="Kalam Bold"/>
                  <a:sym typeface="Kalam Bold"/>
                </a:rPr>
                <a:t>signs </a:t>
              </a:r>
            </a:p>
            <a:p>
              <a:pPr algn="ctr">
                <a:lnSpc>
                  <a:spcPts val="4900"/>
                </a:lnSpc>
              </a:pPr>
              <a:r>
                <a:rPr lang="en-US" sz="3500" b="true">
                  <a:solidFill>
                    <a:srgbClr val="C4161C"/>
                  </a:solidFill>
                  <a:latin typeface="Kalam Bold"/>
                  <a:ea typeface="Kalam Bold"/>
                  <a:cs typeface="Kalam Bold"/>
                  <a:sym typeface="Kalam Bold"/>
                </a:rPr>
                <a:t>of sickness</a:t>
              </a:r>
              <a:r>
                <a:rPr lang="en-US" sz="3500">
                  <a:solidFill>
                    <a:srgbClr val="C4161C"/>
                  </a:solidFill>
                  <a:latin typeface="Kalam"/>
                  <a:ea typeface="Kalam"/>
                  <a:cs typeface="Kalam"/>
                  <a:sym typeface="Kalam"/>
                </a:rPr>
                <a:t>, and </a:t>
              </a:r>
            </a:p>
            <a:p>
              <a:pPr algn="ctr">
                <a:lnSpc>
                  <a:spcPts val="4900"/>
                </a:lnSpc>
              </a:pPr>
              <a:r>
                <a:rPr lang="en-US" sz="3500" b="true">
                  <a:solidFill>
                    <a:srgbClr val="C4161C"/>
                  </a:solidFill>
                  <a:latin typeface="Kalam Bold"/>
                  <a:ea typeface="Kalam Bold"/>
                  <a:cs typeface="Kalam Bold"/>
                  <a:sym typeface="Kalam Bold"/>
                </a:rPr>
                <a:t>when and where </a:t>
              </a:r>
            </a:p>
            <a:p>
              <a:pPr algn="ctr">
                <a:lnSpc>
                  <a:spcPts val="4900"/>
                </a:lnSpc>
              </a:pPr>
              <a:r>
                <a:rPr lang="en-US" sz="3500" b="true">
                  <a:solidFill>
                    <a:srgbClr val="C4161C"/>
                  </a:solidFill>
                  <a:latin typeface="Kalam Bold"/>
                  <a:ea typeface="Kalam Bold"/>
                  <a:cs typeface="Kalam Bold"/>
                  <a:sym typeface="Kalam Bold"/>
                </a:rPr>
                <a:t>to go</a:t>
              </a:r>
              <a:r>
                <a:rPr lang="en-US" sz="3500">
                  <a:solidFill>
                    <a:srgbClr val="C4161C"/>
                  </a:solidFill>
                  <a:latin typeface="Kalam"/>
                  <a:ea typeface="Kalam"/>
                  <a:cs typeface="Kalam"/>
                  <a:sym typeface="Kalam"/>
                </a:rPr>
                <a:t> if you need medical care.</a:t>
              </a:r>
            </a:p>
          </p:txBody>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4962501" cy="1223447"/>
            <a:chOff x="0" y="0"/>
            <a:chExt cx="1306996" cy="322225"/>
          </a:xfrm>
        </p:grpSpPr>
        <p:sp>
          <p:nvSpPr>
            <p:cNvPr name="Freeform 13" id="13"/>
            <p:cNvSpPr/>
            <p:nvPr/>
          </p:nvSpPr>
          <p:spPr>
            <a:xfrm flipH="false" flipV="false" rot="0">
              <a:off x="0" y="0"/>
              <a:ext cx="1306996" cy="322225"/>
            </a:xfrm>
            <a:custGeom>
              <a:avLst/>
              <a:gdLst/>
              <a:ahLst/>
              <a:cxnLst/>
              <a:rect r="r" b="b" t="t" l="l"/>
              <a:pathLst>
                <a:path h="322225" w="1306996">
                  <a:moveTo>
                    <a:pt x="1103796" y="0"/>
                  </a:moveTo>
                  <a:cubicBezTo>
                    <a:pt x="1216020" y="0"/>
                    <a:pt x="1306996" y="72132"/>
                    <a:pt x="1306996" y="161112"/>
                  </a:cubicBezTo>
                  <a:cubicBezTo>
                    <a:pt x="1306996" y="250092"/>
                    <a:pt x="1216020" y="322225"/>
                    <a:pt x="1103796"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1306996"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1" id="21"/>
          <p:cNvGrpSpPr/>
          <p:nvPr/>
        </p:nvGrpSpPr>
        <p:grpSpPr>
          <a:xfrm rot="0">
            <a:off x="1533338" y="6722728"/>
            <a:ext cx="15739650" cy="1865981"/>
            <a:chOff x="0" y="0"/>
            <a:chExt cx="20986200" cy="2487975"/>
          </a:xfrm>
        </p:grpSpPr>
        <p:sp>
          <p:nvSpPr>
            <p:cNvPr name="Freeform 22" id="22"/>
            <p:cNvSpPr/>
            <p:nvPr/>
          </p:nvSpPr>
          <p:spPr>
            <a:xfrm flipH="false" flipV="false" rot="0">
              <a:off x="0" y="0"/>
              <a:ext cx="2531724" cy="2458937"/>
            </a:xfrm>
            <a:custGeom>
              <a:avLst/>
              <a:gdLst/>
              <a:ahLst/>
              <a:cxnLst/>
              <a:rect r="r" b="b" t="t" l="l"/>
              <a:pathLst>
                <a:path h="2458937" w="2531724">
                  <a:moveTo>
                    <a:pt x="0" y="0"/>
                  </a:moveTo>
                  <a:lnTo>
                    <a:pt x="2531724" y="0"/>
                  </a:lnTo>
                  <a:lnTo>
                    <a:pt x="2531724" y="2458937"/>
                  </a:lnTo>
                  <a:lnTo>
                    <a:pt x="0" y="245893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3" id="23"/>
            <p:cNvSpPr/>
            <p:nvPr/>
          </p:nvSpPr>
          <p:spPr>
            <a:xfrm flipH="false" flipV="false" rot="0">
              <a:off x="3214189" y="58077"/>
              <a:ext cx="1380494" cy="2400860"/>
            </a:xfrm>
            <a:custGeom>
              <a:avLst/>
              <a:gdLst/>
              <a:ahLst/>
              <a:cxnLst/>
              <a:rect r="r" b="b" t="t" l="l"/>
              <a:pathLst>
                <a:path h="2400860" w="1380494">
                  <a:moveTo>
                    <a:pt x="0" y="0"/>
                  </a:moveTo>
                  <a:lnTo>
                    <a:pt x="1380494" y="0"/>
                  </a:lnTo>
                  <a:lnTo>
                    <a:pt x="1380494" y="2400860"/>
                  </a:lnTo>
                  <a:lnTo>
                    <a:pt x="0" y="240086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4" id="24"/>
            <p:cNvSpPr/>
            <p:nvPr/>
          </p:nvSpPr>
          <p:spPr>
            <a:xfrm flipH="false" flipV="false" rot="0">
              <a:off x="9322038" y="87115"/>
              <a:ext cx="2250806" cy="2400860"/>
            </a:xfrm>
            <a:custGeom>
              <a:avLst/>
              <a:gdLst/>
              <a:ahLst/>
              <a:cxnLst/>
              <a:rect r="r" b="b" t="t" l="l"/>
              <a:pathLst>
                <a:path h="2400860" w="2250806">
                  <a:moveTo>
                    <a:pt x="0" y="0"/>
                  </a:moveTo>
                  <a:lnTo>
                    <a:pt x="2250806" y="0"/>
                  </a:lnTo>
                  <a:lnTo>
                    <a:pt x="2250806" y="2400860"/>
                  </a:lnTo>
                  <a:lnTo>
                    <a:pt x="0" y="240086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5" id="25"/>
            <p:cNvSpPr/>
            <p:nvPr/>
          </p:nvSpPr>
          <p:spPr>
            <a:xfrm flipH="false" flipV="false" rot="0">
              <a:off x="15068538" y="58077"/>
              <a:ext cx="2025725" cy="2400860"/>
            </a:xfrm>
            <a:custGeom>
              <a:avLst/>
              <a:gdLst/>
              <a:ahLst/>
              <a:cxnLst/>
              <a:rect r="r" b="b" t="t" l="l"/>
              <a:pathLst>
                <a:path h="2400860" w="2025725">
                  <a:moveTo>
                    <a:pt x="0" y="0"/>
                  </a:moveTo>
                  <a:lnTo>
                    <a:pt x="2025725" y="0"/>
                  </a:lnTo>
                  <a:lnTo>
                    <a:pt x="2025725" y="2400860"/>
                  </a:lnTo>
                  <a:lnTo>
                    <a:pt x="0" y="2400860"/>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26" id="26"/>
            <p:cNvSpPr/>
            <p:nvPr/>
          </p:nvSpPr>
          <p:spPr>
            <a:xfrm flipH="false" flipV="false" rot="0">
              <a:off x="7055006" y="87115"/>
              <a:ext cx="1584567" cy="2400860"/>
            </a:xfrm>
            <a:custGeom>
              <a:avLst/>
              <a:gdLst/>
              <a:ahLst/>
              <a:cxnLst/>
              <a:rect r="r" b="b" t="t" l="l"/>
              <a:pathLst>
                <a:path h="2400860" w="1584567">
                  <a:moveTo>
                    <a:pt x="0" y="0"/>
                  </a:moveTo>
                  <a:lnTo>
                    <a:pt x="1584567" y="0"/>
                  </a:lnTo>
                  <a:lnTo>
                    <a:pt x="1584567" y="2400860"/>
                  </a:lnTo>
                  <a:lnTo>
                    <a:pt x="0" y="2400860"/>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27" id="27"/>
            <p:cNvSpPr/>
            <p:nvPr/>
          </p:nvSpPr>
          <p:spPr>
            <a:xfrm flipH="false" flipV="false" rot="0">
              <a:off x="5277148" y="58077"/>
              <a:ext cx="1095392" cy="2400860"/>
            </a:xfrm>
            <a:custGeom>
              <a:avLst/>
              <a:gdLst/>
              <a:ahLst/>
              <a:cxnLst/>
              <a:rect r="r" b="b" t="t" l="l"/>
              <a:pathLst>
                <a:path h="2400860" w="1095392">
                  <a:moveTo>
                    <a:pt x="0" y="0"/>
                  </a:moveTo>
                  <a:lnTo>
                    <a:pt x="1095393" y="0"/>
                  </a:lnTo>
                  <a:lnTo>
                    <a:pt x="1095393" y="2400860"/>
                  </a:lnTo>
                  <a:lnTo>
                    <a:pt x="0" y="2400860"/>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28" id="28"/>
            <p:cNvSpPr/>
            <p:nvPr/>
          </p:nvSpPr>
          <p:spPr>
            <a:xfrm flipH="false" flipV="false" rot="0">
              <a:off x="17776728" y="58077"/>
              <a:ext cx="3073100" cy="2400860"/>
            </a:xfrm>
            <a:custGeom>
              <a:avLst/>
              <a:gdLst/>
              <a:ahLst/>
              <a:cxnLst/>
              <a:rect r="r" b="b" t="t" l="l"/>
              <a:pathLst>
                <a:path h="2400860" w="3073100">
                  <a:moveTo>
                    <a:pt x="0" y="0"/>
                  </a:moveTo>
                  <a:lnTo>
                    <a:pt x="3073101" y="0"/>
                  </a:lnTo>
                  <a:lnTo>
                    <a:pt x="3073101" y="2400860"/>
                  </a:lnTo>
                  <a:lnTo>
                    <a:pt x="0" y="2400860"/>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grpSp>
          <p:nvGrpSpPr>
            <p:cNvPr name="Group 29" id="29"/>
            <p:cNvGrpSpPr/>
            <p:nvPr/>
          </p:nvGrpSpPr>
          <p:grpSpPr>
            <a:xfrm rot="0">
              <a:off x="19938290" y="149068"/>
              <a:ext cx="1047910" cy="689154"/>
              <a:chOff x="0" y="0"/>
              <a:chExt cx="227266" cy="149460"/>
            </a:xfrm>
          </p:grpSpPr>
          <p:sp>
            <p:nvSpPr>
              <p:cNvPr name="Freeform 30" id="30"/>
              <p:cNvSpPr/>
              <p:nvPr/>
            </p:nvSpPr>
            <p:spPr>
              <a:xfrm flipH="false" flipV="false" rot="0">
                <a:off x="0" y="0"/>
                <a:ext cx="227266" cy="149460"/>
              </a:xfrm>
              <a:custGeom>
                <a:avLst/>
                <a:gdLst/>
                <a:ahLst/>
                <a:cxnLst/>
                <a:rect r="r" b="b" t="t" l="l"/>
                <a:pathLst>
                  <a:path h="149460" w="227266">
                    <a:moveTo>
                      <a:pt x="0" y="0"/>
                    </a:moveTo>
                    <a:lnTo>
                      <a:pt x="227266" y="0"/>
                    </a:lnTo>
                    <a:lnTo>
                      <a:pt x="227266" y="149460"/>
                    </a:lnTo>
                    <a:lnTo>
                      <a:pt x="0" y="149460"/>
                    </a:lnTo>
                    <a:close/>
                  </a:path>
                </a:pathLst>
              </a:custGeom>
              <a:solidFill>
                <a:srgbClr val="FFFFFF"/>
              </a:solidFill>
            </p:spPr>
          </p:sp>
          <p:sp>
            <p:nvSpPr>
              <p:cNvPr name="TextBox 31" id="31"/>
              <p:cNvSpPr txBox="true"/>
              <p:nvPr/>
            </p:nvSpPr>
            <p:spPr>
              <a:xfrm>
                <a:off x="0" y="-28575"/>
                <a:ext cx="227266" cy="178035"/>
              </a:xfrm>
              <a:prstGeom prst="rect">
                <a:avLst/>
              </a:prstGeom>
            </p:spPr>
            <p:txBody>
              <a:bodyPr anchor="ctr" rtlCol="false" tIns="50800" lIns="50800" bIns="50800" rIns="50800"/>
              <a:lstStyle/>
              <a:p>
                <a:pPr algn="ctr">
                  <a:lnSpc>
                    <a:spcPts val="1960"/>
                  </a:lnSpc>
                </a:pPr>
              </a:p>
            </p:txBody>
          </p:sp>
        </p:grpSp>
        <p:sp>
          <p:nvSpPr>
            <p:cNvPr name="Freeform 32" id="32"/>
            <p:cNvSpPr/>
            <p:nvPr/>
          </p:nvSpPr>
          <p:spPr>
            <a:xfrm flipH="false" flipV="false" rot="0">
              <a:off x="12255310" y="87115"/>
              <a:ext cx="2130763" cy="2400860"/>
            </a:xfrm>
            <a:custGeom>
              <a:avLst/>
              <a:gdLst/>
              <a:ahLst/>
              <a:cxnLst/>
              <a:rect r="r" b="b" t="t" l="l"/>
              <a:pathLst>
                <a:path h="2400860" w="2130763">
                  <a:moveTo>
                    <a:pt x="0" y="0"/>
                  </a:moveTo>
                  <a:lnTo>
                    <a:pt x="2130763" y="0"/>
                  </a:lnTo>
                  <a:lnTo>
                    <a:pt x="2130763" y="2400860"/>
                  </a:lnTo>
                  <a:lnTo>
                    <a:pt x="0" y="2400860"/>
                  </a:lnTo>
                  <a:lnTo>
                    <a:pt x="0" y="0"/>
                  </a:lnTo>
                  <a:close/>
                </a:path>
              </a:pathLst>
            </a:custGeom>
            <a:blipFill>
              <a:blip r:embed="rId19">
                <a:extLst>
                  <a:ext uri="{96DAC541-7B7A-43D3-8B79-37D633B846F1}">
                    <asvg:svgBlip xmlns:asvg="http://schemas.microsoft.com/office/drawing/2016/SVG/main" r:embed="rId20"/>
                  </a:ext>
                </a:extLst>
              </a:blip>
              <a:stretch>
                <a:fillRect l="0" t="0" r="0" b="0"/>
              </a:stretch>
            </a:blipFill>
          </p:spPr>
        </p:sp>
      </p:grpSp>
      <p:sp>
        <p:nvSpPr>
          <p:cNvPr name="TextBox 33" id="33"/>
          <p:cNvSpPr txBox="true"/>
          <p:nvPr/>
        </p:nvSpPr>
        <p:spPr>
          <a:xfrm rot="0">
            <a:off x="938966" y="791507"/>
            <a:ext cx="4095972"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Symptoms</a:t>
            </a:r>
          </a:p>
        </p:txBody>
      </p:sp>
      <p:sp>
        <p:nvSpPr>
          <p:cNvPr name="TextBox 34" id="34"/>
          <p:cNvSpPr txBox="true"/>
          <p:nvPr/>
        </p:nvSpPr>
        <p:spPr>
          <a:xfrm rot="0">
            <a:off x="2235225" y="3556725"/>
            <a:ext cx="14335875" cy="15455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Symptoms can be </a:t>
            </a:r>
            <a:r>
              <a:rPr lang="en-US" sz="4400" b="true">
                <a:solidFill>
                  <a:srgbClr val="000000"/>
                </a:solidFill>
                <a:latin typeface="Ubuntu Bold"/>
                <a:ea typeface="Ubuntu Bold"/>
                <a:cs typeface="Ubuntu Bold"/>
                <a:sym typeface="Ubuntu Bold"/>
              </a:rPr>
              <a:t>felt</a:t>
            </a:r>
            <a:r>
              <a:rPr lang="en-US" sz="4400">
                <a:solidFill>
                  <a:srgbClr val="000000"/>
                </a:solidFill>
                <a:latin typeface="Ubuntu"/>
                <a:ea typeface="Ubuntu"/>
                <a:cs typeface="Ubuntu"/>
                <a:sym typeface="Ubuntu"/>
              </a:rPr>
              <a:t> by the person experiencing them, and those feelings can be described to others. </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3013297" cy="1223447"/>
            <a:chOff x="0" y="0"/>
            <a:chExt cx="793626" cy="322225"/>
          </a:xfrm>
        </p:grpSpPr>
        <p:sp>
          <p:nvSpPr>
            <p:cNvPr name="Freeform 13" id="13"/>
            <p:cNvSpPr/>
            <p:nvPr/>
          </p:nvSpPr>
          <p:spPr>
            <a:xfrm flipH="false" flipV="false" rot="0">
              <a:off x="0" y="0"/>
              <a:ext cx="793626" cy="322225"/>
            </a:xfrm>
            <a:custGeom>
              <a:avLst/>
              <a:gdLst/>
              <a:ahLst/>
              <a:cxnLst/>
              <a:rect r="r" b="b" t="t" l="l"/>
              <a:pathLst>
                <a:path h="322225" w="793626">
                  <a:moveTo>
                    <a:pt x="590426" y="0"/>
                  </a:moveTo>
                  <a:cubicBezTo>
                    <a:pt x="702650" y="0"/>
                    <a:pt x="793626" y="72132"/>
                    <a:pt x="793626" y="161112"/>
                  </a:cubicBezTo>
                  <a:cubicBezTo>
                    <a:pt x="793626" y="250092"/>
                    <a:pt x="702650" y="322225"/>
                    <a:pt x="590426"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793626"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1" id="21"/>
          <p:cNvGrpSpPr/>
          <p:nvPr/>
        </p:nvGrpSpPr>
        <p:grpSpPr>
          <a:xfrm rot="0">
            <a:off x="2246516" y="6361094"/>
            <a:ext cx="14313293" cy="2412116"/>
            <a:chOff x="0" y="0"/>
            <a:chExt cx="19084391" cy="3216154"/>
          </a:xfrm>
        </p:grpSpPr>
        <p:sp>
          <p:nvSpPr>
            <p:cNvPr name="Freeform 22" id="22"/>
            <p:cNvSpPr/>
            <p:nvPr/>
          </p:nvSpPr>
          <p:spPr>
            <a:xfrm flipH="false" flipV="false" rot="0">
              <a:off x="3702584" y="105295"/>
              <a:ext cx="1981358" cy="3083826"/>
            </a:xfrm>
            <a:custGeom>
              <a:avLst/>
              <a:gdLst/>
              <a:ahLst/>
              <a:cxnLst/>
              <a:rect r="r" b="b" t="t" l="l"/>
              <a:pathLst>
                <a:path h="3083826" w="1981358">
                  <a:moveTo>
                    <a:pt x="0" y="0"/>
                  </a:moveTo>
                  <a:lnTo>
                    <a:pt x="1981358" y="0"/>
                  </a:lnTo>
                  <a:lnTo>
                    <a:pt x="1981358" y="3083825"/>
                  </a:lnTo>
                  <a:lnTo>
                    <a:pt x="0" y="308382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3" id="23"/>
            <p:cNvSpPr/>
            <p:nvPr/>
          </p:nvSpPr>
          <p:spPr>
            <a:xfrm flipH="false" flipV="false" rot="0">
              <a:off x="16852599" y="1431584"/>
              <a:ext cx="2231792" cy="1757536"/>
            </a:xfrm>
            <a:custGeom>
              <a:avLst/>
              <a:gdLst/>
              <a:ahLst/>
              <a:cxnLst/>
              <a:rect r="r" b="b" t="t" l="l"/>
              <a:pathLst>
                <a:path h="1757536" w="2231792">
                  <a:moveTo>
                    <a:pt x="0" y="0"/>
                  </a:moveTo>
                  <a:lnTo>
                    <a:pt x="2231792" y="0"/>
                  </a:lnTo>
                  <a:lnTo>
                    <a:pt x="2231792" y="1757536"/>
                  </a:lnTo>
                  <a:lnTo>
                    <a:pt x="0" y="1757536"/>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4" id="24"/>
            <p:cNvSpPr/>
            <p:nvPr/>
          </p:nvSpPr>
          <p:spPr>
            <a:xfrm flipH="false" flipV="false" rot="0">
              <a:off x="11307049" y="0"/>
              <a:ext cx="1482941" cy="3189120"/>
            </a:xfrm>
            <a:custGeom>
              <a:avLst/>
              <a:gdLst/>
              <a:ahLst/>
              <a:cxnLst/>
              <a:rect r="r" b="b" t="t" l="l"/>
              <a:pathLst>
                <a:path h="3189120" w="1482941">
                  <a:moveTo>
                    <a:pt x="0" y="0"/>
                  </a:moveTo>
                  <a:lnTo>
                    <a:pt x="1482941" y="0"/>
                  </a:lnTo>
                  <a:lnTo>
                    <a:pt x="1482941" y="3189120"/>
                  </a:lnTo>
                  <a:lnTo>
                    <a:pt x="0" y="318912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5" id="25"/>
            <p:cNvSpPr/>
            <p:nvPr/>
          </p:nvSpPr>
          <p:spPr>
            <a:xfrm flipH="false" flipV="false" rot="0">
              <a:off x="13656533" y="733045"/>
              <a:ext cx="2179767" cy="2456075"/>
            </a:xfrm>
            <a:custGeom>
              <a:avLst/>
              <a:gdLst/>
              <a:ahLst/>
              <a:cxnLst/>
              <a:rect r="r" b="b" t="t" l="l"/>
              <a:pathLst>
                <a:path h="2456075" w="2179767">
                  <a:moveTo>
                    <a:pt x="0" y="0"/>
                  </a:moveTo>
                  <a:lnTo>
                    <a:pt x="2179766" y="0"/>
                  </a:lnTo>
                  <a:lnTo>
                    <a:pt x="2179766" y="2456075"/>
                  </a:lnTo>
                  <a:lnTo>
                    <a:pt x="0" y="2456075"/>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26" id="26"/>
            <p:cNvSpPr/>
            <p:nvPr/>
          </p:nvSpPr>
          <p:spPr>
            <a:xfrm flipH="false" flipV="false" rot="0">
              <a:off x="8663635" y="1175915"/>
              <a:ext cx="2013205" cy="2013205"/>
            </a:xfrm>
            <a:custGeom>
              <a:avLst/>
              <a:gdLst/>
              <a:ahLst/>
              <a:cxnLst/>
              <a:rect r="r" b="b" t="t" l="l"/>
              <a:pathLst>
                <a:path h="2013205" w="2013205">
                  <a:moveTo>
                    <a:pt x="0" y="0"/>
                  </a:moveTo>
                  <a:lnTo>
                    <a:pt x="2013205" y="0"/>
                  </a:lnTo>
                  <a:lnTo>
                    <a:pt x="2013205" y="2013205"/>
                  </a:lnTo>
                  <a:lnTo>
                    <a:pt x="0" y="2013205"/>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27" id="27"/>
            <p:cNvSpPr/>
            <p:nvPr/>
          </p:nvSpPr>
          <p:spPr>
            <a:xfrm flipH="false" flipV="false" rot="0">
              <a:off x="6331841" y="0"/>
              <a:ext cx="1594560" cy="3189120"/>
            </a:xfrm>
            <a:custGeom>
              <a:avLst/>
              <a:gdLst/>
              <a:ahLst/>
              <a:cxnLst/>
              <a:rect r="r" b="b" t="t" l="l"/>
              <a:pathLst>
                <a:path h="3189120" w="1594560">
                  <a:moveTo>
                    <a:pt x="0" y="0"/>
                  </a:moveTo>
                  <a:lnTo>
                    <a:pt x="1594560" y="0"/>
                  </a:lnTo>
                  <a:lnTo>
                    <a:pt x="1594560" y="3189120"/>
                  </a:lnTo>
                  <a:lnTo>
                    <a:pt x="0" y="3189120"/>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28" id="28"/>
            <p:cNvSpPr/>
            <p:nvPr/>
          </p:nvSpPr>
          <p:spPr>
            <a:xfrm flipH="false" flipV="false" rot="0">
              <a:off x="0" y="27034"/>
              <a:ext cx="2981827" cy="3189120"/>
            </a:xfrm>
            <a:custGeom>
              <a:avLst/>
              <a:gdLst/>
              <a:ahLst/>
              <a:cxnLst/>
              <a:rect r="r" b="b" t="t" l="l"/>
              <a:pathLst>
                <a:path h="3189120" w="2981827">
                  <a:moveTo>
                    <a:pt x="0" y="0"/>
                  </a:moveTo>
                  <a:lnTo>
                    <a:pt x="2981827" y="0"/>
                  </a:lnTo>
                  <a:lnTo>
                    <a:pt x="2981827" y="3189120"/>
                  </a:lnTo>
                  <a:lnTo>
                    <a:pt x="0" y="3189120"/>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grpSp>
      <p:sp>
        <p:nvSpPr>
          <p:cNvPr name="TextBox 29" id="29"/>
          <p:cNvSpPr txBox="true"/>
          <p:nvPr/>
        </p:nvSpPr>
        <p:spPr>
          <a:xfrm rot="0">
            <a:off x="938966" y="791507"/>
            <a:ext cx="2147027"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Signs</a:t>
            </a:r>
          </a:p>
        </p:txBody>
      </p:sp>
      <p:sp>
        <p:nvSpPr>
          <p:cNvPr name="TextBox 30" id="30"/>
          <p:cNvSpPr txBox="true"/>
          <p:nvPr/>
        </p:nvSpPr>
        <p:spPr>
          <a:xfrm rot="0">
            <a:off x="2829538" y="2510454"/>
            <a:ext cx="13328710" cy="232664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Signs are </a:t>
            </a:r>
            <a:r>
              <a:rPr lang="en-US" sz="4400" b="true">
                <a:solidFill>
                  <a:srgbClr val="000000"/>
                </a:solidFill>
                <a:latin typeface="Ubuntu Bold"/>
                <a:ea typeface="Ubuntu Bold"/>
                <a:cs typeface="Ubuntu Bold"/>
                <a:sym typeface="Ubuntu Bold"/>
              </a:rPr>
              <a:t>visible</a:t>
            </a:r>
            <a:r>
              <a:rPr lang="en-US" sz="4400">
                <a:solidFill>
                  <a:srgbClr val="000000"/>
                </a:solidFill>
                <a:latin typeface="Ubuntu"/>
                <a:ea typeface="Ubuntu"/>
                <a:cs typeface="Ubuntu"/>
                <a:sym typeface="Ubuntu"/>
              </a:rPr>
              <a:t> and can be seen by you or others.</a:t>
            </a:r>
          </a:p>
          <a:p>
            <a:pPr algn="l">
              <a:lnSpc>
                <a:spcPts val="6160"/>
              </a:lnSpc>
            </a:pPr>
          </a:p>
          <a:p>
            <a:pPr algn="l">
              <a:lnSpc>
                <a:spcPts val="6160"/>
              </a:lnSpc>
            </a:pPr>
            <a:r>
              <a:rPr lang="en-US" sz="4400">
                <a:solidFill>
                  <a:srgbClr val="000000"/>
                </a:solidFill>
                <a:latin typeface="Ubuntu"/>
                <a:ea typeface="Ubuntu"/>
                <a:cs typeface="Ubuntu"/>
                <a:sym typeface="Ubuntu"/>
              </a:rPr>
              <a:t>Some signs are easy to see:</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5186654" cy="1223447"/>
            <a:chOff x="0" y="0"/>
            <a:chExt cx="1366032" cy="322225"/>
          </a:xfrm>
        </p:grpSpPr>
        <p:sp>
          <p:nvSpPr>
            <p:cNvPr name="Freeform 13" id="13"/>
            <p:cNvSpPr/>
            <p:nvPr/>
          </p:nvSpPr>
          <p:spPr>
            <a:xfrm flipH="false" flipV="false" rot="0">
              <a:off x="0" y="0"/>
              <a:ext cx="1366032" cy="322225"/>
            </a:xfrm>
            <a:custGeom>
              <a:avLst/>
              <a:gdLst/>
              <a:ahLst/>
              <a:cxnLst/>
              <a:rect r="r" b="b" t="t" l="l"/>
              <a:pathLst>
                <a:path h="322225" w="1366032">
                  <a:moveTo>
                    <a:pt x="1162832" y="0"/>
                  </a:moveTo>
                  <a:cubicBezTo>
                    <a:pt x="1275057" y="0"/>
                    <a:pt x="1366032" y="72132"/>
                    <a:pt x="1366032" y="161112"/>
                  </a:cubicBezTo>
                  <a:cubicBezTo>
                    <a:pt x="1366032" y="250092"/>
                    <a:pt x="1275057" y="322225"/>
                    <a:pt x="1162832"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1366032"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1" id="21"/>
          <p:cNvGrpSpPr/>
          <p:nvPr/>
        </p:nvGrpSpPr>
        <p:grpSpPr>
          <a:xfrm rot="0">
            <a:off x="1710416" y="6434736"/>
            <a:ext cx="15385493" cy="1902857"/>
            <a:chOff x="0" y="0"/>
            <a:chExt cx="20513991" cy="2537143"/>
          </a:xfrm>
        </p:grpSpPr>
        <p:sp>
          <p:nvSpPr>
            <p:cNvPr name="Freeform 22" id="22"/>
            <p:cNvSpPr/>
            <p:nvPr/>
          </p:nvSpPr>
          <p:spPr>
            <a:xfrm flipH="false" flipV="false" rot="0">
              <a:off x="0" y="26495"/>
              <a:ext cx="2319577" cy="2484153"/>
            </a:xfrm>
            <a:custGeom>
              <a:avLst/>
              <a:gdLst/>
              <a:ahLst/>
              <a:cxnLst/>
              <a:rect r="r" b="b" t="t" l="l"/>
              <a:pathLst>
                <a:path h="2484153" w="2319577">
                  <a:moveTo>
                    <a:pt x="0" y="0"/>
                  </a:moveTo>
                  <a:lnTo>
                    <a:pt x="2319577" y="0"/>
                  </a:lnTo>
                  <a:lnTo>
                    <a:pt x="2319577" y="2484153"/>
                  </a:lnTo>
                  <a:lnTo>
                    <a:pt x="0" y="248415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3" id="23"/>
            <p:cNvSpPr/>
            <p:nvPr/>
          </p:nvSpPr>
          <p:spPr>
            <a:xfrm flipH="false" flipV="false" rot="0">
              <a:off x="2742707" y="52991"/>
              <a:ext cx="2217106" cy="2484153"/>
            </a:xfrm>
            <a:custGeom>
              <a:avLst/>
              <a:gdLst/>
              <a:ahLst/>
              <a:cxnLst/>
              <a:rect r="r" b="b" t="t" l="l"/>
              <a:pathLst>
                <a:path h="2484153" w="2217106">
                  <a:moveTo>
                    <a:pt x="0" y="0"/>
                  </a:moveTo>
                  <a:lnTo>
                    <a:pt x="2217106" y="0"/>
                  </a:lnTo>
                  <a:lnTo>
                    <a:pt x="2217106" y="2484152"/>
                  </a:lnTo>
                  <a:lnTo>
                    <a:pt x="0" y="248415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4" id="24"/>
            <p:cNvSpPr/>
            <p:nvPr/>
          </p:nvSpPr>
          <p:spPr>
            <a:xfrm flipH="false" flipV="false" rot="0">
              <a:off x="18678823" y="0"/>
              <a:ext cx="1835168" cy="2484153"/>
            </a:xfrm>
            <a:custGeom>
              <a:avLst/>
              <a:gdLst/>
              <a:ahLst/>
              <a:cxnLst/>
              <a:rect r="r" b="b" t="t" l="l"/>
              <a:pathLst>
                <a:path h="2484153" w="1835168">
                  <a:moveTo>
                    <a:pt x="0" y="0"/>
                  </a:moveTo>
                  <a:lnTo>
                    <a:pt x="1835168" y="0"/>
                  </a:lnTo>
                  <a:lnTo>
                    <a:pt x="1835168" y="2484153"/>
                  </a:lnTo>
                  <a:lnTo>
                    <a:pt x="0" y="2484153"/>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5" id="25"/>
            <p:cNvSpPr/>
            <p:nvPr/>
          </p:nvSpPr>
          <p:spPr>
            <a:xfrm flipH="false" flipV="false" rot="0">
              <a:off x="5500531" y="26495"/>
              <a:ext cx="2052531" cy="2484153"/>
            </a:xfrm>
            <a:custGeom>
              <a:avLst/>
              <a:gdLst/>
              <a:ahLst/>
              <a:cxnLst/>
              <a:rect r="r" b="b" t="t" l="l"/>
              <a:pathLst>
                <a:path h="2484153" w="2052531">
                  <a:moveTo>
                    <a:pt x="0" y="0"/>
                  </a:moveTo>
                  <a:lnTo>
                    <a:pt x="2052531" y="0"/>
                  </a:lnTo>
                  <a:lnTo>
                    <a:pt x="2052531" y="2484153"/>
                  </a:lnTo>
                  <a:lnTo>
                    <a:pt x="0" y="2484153"/>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26" id="26"/>
            <p:cNvSpPr/>
            <p:nvPr/>
          </p:nvSpPr>
          <p:spPr>
            <a:xfrm flipH="false" flipV="false" rot="0">
              <a:off x="8093780" y="26495"/>
              <a:ext cx="1515333" cy="2484153"/>
            </a:xfrm>
            <a:custGeom>
              <a:avLst/>
              <a:gdLst/>
              <a:ahLst/>
              <a:cxnLst/>
              <a:rect r="r" b="b" t="t" l="l"/>
              <a:pathLst>
                <a:path h="2484153" w="1515333">
                  <a:moveTo>
                    <a:pt x="0" y="0"/>
                  </a:moveTo>
                  <a:lnTo>
                    <a:pt x="1515333" y="0"/>
                  </a:lnTo>
                  <a:lnTo>
                    <a:pt x="1515333" y="2484153"/>
                  </a:lnTo>
                  <a:lnTo>
                    <a:pt x="0" y="2484153"/>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27" id="27"/>
            <p:cNvSpPr/>
            <p:nvPr/>
          </p:nvSpPr>
          <p:spPr>
            <a:xfrm flipH="false" flipV="false" rot="0">
              <a:off x="10149830" y="26495"/>
              <a:ext cx="2484153" cy="2484153"/>
            </a:xfrm>
            <a:custGeom>
              <a:avLst/>
              <a:gdLst/>
              <a:ahLst/>
              <a:cxnLst/>
              <a:rect r="r" b="b" t="t" l="l"/>
              <a:pathLst>
                <a:path h="2484153" w="2484153">
                  <a:moveTo>
                    <a:pt x="0" y="0"/>
                  </a:moveTo>
                  <a:lnTo>
                    <a:pt x="2484153" y="0"/>
                  </a:lnTo>
                  <a:lnTo>
                    <a:pt x="2484153" y="2484153"/>
                  </a:lnTo>
                  <a:lnTo>
                    <a:pt x="0" y="2484153"/>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
          <p:nvSpPr>
            <p:cNvPr name="Freeform 28" id="28"/>
            <p:cNvSpPr/>
            <p:nvPr/>
          </p:nvSpPr>
          <p:spPr>
            <a:xfrm flipH="false" flipV="false" rot="0">
              <a:off x="16157563" y="26495"/>
              <a:ext cx="1986550" cy="2510648"/>
            </a:xfrm>
            <a:custGeom>
              <a:avLst/>
              <a:gdLst/>
              <a:ahLst/>
              <a:cxnLst/>
              <a:rect r="r" b="b" t="t" l="l"/>
              <a:pathLst>
                <a:path h="2510648" w="1986550">
                  <a:moveTo>
                    <a:pt x="0" y="0"/>
                  </a:moveTo>
                  <a:lnTo>
                    <a:pt x="1986550" y="0"/>
                  </a:lnTo>
                  <a:lnTo>
                    <a:pt x="1986550" y="2510648"/>
                  </a:lnTo>
                  <a:lnTo>
                    <a:pt x="0" y="2510648"/>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sp>
          <p:nvSpPr>
            <p:cNvPr name="Freeform 29" id="29"/>
            <p:cNvSpPr/>
            <p:nvPr/>
          </p:nvSpPr>
          <p:spPr>
            <a:xfrm flipH="false" flipV="false" rot="0">
              <a:off x="13168694" y="0"/>
              <a:ext cx="2454158" cy="2510648"/>
            </a:xfrm>
            <a:custGeom>
              <a:avLst/>
              <a:gdLst/>
              <a:ahLst/>
              <a:cxnLst/>
              <a:rect r="r" b="b" t="t" l="l"/>
              <a:pathLst>
                <a:path h="2510648" w="2454158">
                  <a:moveTo>
                    <a:pt x="0" y="0"/>
                  </a:moveTo>
                  <a:lnTo>
                    <a:pt x="2454158" y="0"/>
                  </a:lnTo>
                  <a:lnTo>
                    <a:pt x="2454158" y="2510648"/>
                  </a:lnTo>
                  <a:lnTo>
                    <a:pt x="0" y="2510648"/>
                  </a:lnTo>
                  <a:lnTo>
                    <a:pt x="0" y="0"/>
                  </a:lnTo>
                  <a:close/>
                </a:path>
              </a:pathLst>
            </a:custGeom>
            <a:blipFill>
              <a:blip r:embed="rId19">
                <a:extLst>
                  <a:ext uri="{96DAC541-7B7A-43D3-8B79-37D633B846F1}">
                    <asvg:svgBlip xmlns:asvg="http://schemas.microsoft.com/office/drawing/2016/SVG/main" r:embed="rId20"/>
                  </a:ext>
                </a:extLst>
              </a:blip>
              <a:stretch>
                <a:fillRect l="0" t="0" r="0" b="0"/>
              </a:stretch>
            </a:blipFill>
          </p:spPr>
        </p:sp>
      </p:grpSp>
      <p:sp>
        <p:nvSpPr>
          <p:cNvPr name="TextBox 30" id="30"/>
          <p:cNvSpPr txBox="true"/>
          <p:nvPr/>
        </p:nvSpPr>
        <p:spPr>
          <a:xfrm rot="0">
            <a:off x="938966" y="791507"/>
            <a:ext cx="4507709"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More Signs</a:t>
            </a:r>
          </a:p>
        </p:txBody>
      </p:sp>
      <p:sp>
        <p:nvSpPr>
          <p:cNvPr name="TextBox 31" id="31"/>
          <p:cNvSpPr txBox="true"/>
          <p:nvPr/>
        </p:nvSpPr>
        <p:spPr>
          <a:xfrm rot="0">
            <a:off x="3250423" y="3564914"/>
            <a:ext cx="12305479" cy="76454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Other signs are less obvious, but still noticeable:</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flipV="true">
            <a:off x="12104875" y="1028700"/>
            <a:ext cx="0" cy="8747925"/>
          </a:xfrm>
          <a:prstGeom prst="line">
            <a:avLst/>
          </a:prstGeom>
          <a:ln cap="flat" w="19050">
            <a:solidFill>
              <a:srgbClr val="000000"/>
            </a:solidFill>
            <a:prstDash val="sysDot"/>
            <a:headEnd type="none" len="sm" w="sm"/>
            <a:tailEnd type="none" len="sm" w="sm"/>
          </a:ln>
        </p:spPr>
      </p:sp>
      <p:grpSp>
        <p:nvGrpSpPr>
          <p:cNvPr name="Group 3" id="3"/>
          <p:cNvGrpSpPr/>
          <p:nvPr/>
        </p:nvGrpSpPr>
        <p:grpSpPr>
          <a:xfrm rot="0">
            <a:off x="1028700" y="-28685"/>
            <a:ext cx="16930386" cy="1111283"/>
            <a:chOff x="0" y="0"/>
            <a:chExt cx="22573848" cy="1481710"/>
          </a:xfrm>
        </p:grpSpPr>
        <p:sp>
          <p:nvSpPr>
            <p:cNvPr name="Freeform 4" id="4"/>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5" id="5"/>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6" id="6"/>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7" id="7"/>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8" id="8"/>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9" id="9"/>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10" id="10"/>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1" id="11"/>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2" id="12"/>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3" id="13"/>
          <p:cNvGrpSpPr/>
          <p:nvPr/>
        </p:nvGrpSpPr>
        <p:grpSpPr>
          <a:xfrm rot="0">
            <a:off x="484174" y="808116"/>
            <a:ext cx="14036865" cy="1223447"/>
            <a:chOff x="0" y="0"/>
            <a:chExt cx="3696952" cy="322225"/>
          </a:xfrm>
        </p:grpSpPr>
        <p:sp>
          <p:nvSpPr>
            <p:cNvPr name="Freeform 14" id="14"/>
            <p:cNvSpPr/>
            <p:nvPr/>
          </p:nvSpPr>
          <p:spPr>
            <a:xfrm flipH="false" flipV="false" rot="0">
              <a:off x="0" y="0"/>
              <a:ext cx="3696952" cy="322225"/>
            </a:xfrm>
            <a:custGeom>
              <a:avLst/>
              <a:gdLst/>
              <a:ahLst/>
              <a:cxnLst/>
              <a:rect r="r" b="b" t="t" l="l"/>
              <a:pathLst>
                <a:path h="322225" w="3696952">
                  <a:moveTo>
                    <a:pt x="3493752" y="0"/>
                  </a:moveTo>
                  <a:cubicBezTo>
                    <a:pt x="3605976" y="0"/>
                    <a:pt x="3696952" y="72132"/>
                    <a:pt x="3696952" y="161112"/>
                  </a:cubicBezTo>
                  <a:cubicBezTo>
                    <a:pt x="3696952" y="250092"/>
                    <a:pt x="3605976" y="322225"/>
                    <a:pt x="3493752"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5" id="15"/>
            <p:cNvSpPr txBox="true"/>
            <p:nvPr/>
          </p:nvSpPr>
          <p:spPr>
            <a:xfrm>
              <a:off x="0" y="-28575"/>
              <a:ext cx="3696952" cy="350800"/>
            </a:xfrm>
            <a:prstGeom prst="rect">
              <a:avLst/>
            </a:prstGeom>
          </p:spPr>
          <p:txBody>
            <a:bodyPr anchor="ctr" rtlCol="false" tIns="50800" lIns="50800" bIns="50800" rIns="50800"/>
            <a:lstStyle/>
            <a:p>
              <a:pPr algn="ctr">
                <a:lnSpc>
                  <a:spcPts val="1960"/>
                </a:lnSpc>
              </a:pPr>
            </a:p>
          </p:txBody>
        </p:sp>
      </p:grpSp>
      <p:grpSp>
        <p:nvGrpSpPr>
          <p:cNvPr name="Group 16" id="16"/>
          <p:cNvGrpSpPr/>
          <p:nvPr/>
        </p:nvGrpSpPr>
        <p:grpSpPr>
          <a:xfrm rot="0">
            <a:off x="0" y="9776625"/>
            <a:ext cx="18288000" cy="510375"/>
            <a:chOff x="0" y="0"/>
            <a:chExt cx="6554006" cy="182907"/>
          </a:xfrm>
        </p:grpSpPr>
        <p:sp>
          <p:nvSpPr>
            <p:cNvPr name="Freeform 17" id="17"/>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8" id="18"/>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9" id="19"/>
          <p:cNvGrpSpPr/>
          <p:nvPr/>
        </p:nvGrpSpPr>
        <p:grpSpPr>
          <a:xfrm rot="-5400000">
            <a:off x="12910419" y="4867206"/>
            <a:ext cx="10244787" cy="510375"/>
            <a:chOff x="0" y="0"/>
            <a:chExt cx="3671501" cy="182907"/>
          </a:xfrm>
        </p:grpSpPr>
        <p:sp>
          <p:nvSpPr>
            <p:cNvPr name="Freeform 20" id="20"/>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1" id="21"/>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2" id="22"/>
          <p:cNvSpPr txBox="true"/>
          <p:nvPr/>
        </p:nvSpPr>
        <p:spPr>
          <a:xfrm rot="0">
            <a:off x="938966" y="791507"/>
            <a:ext cx="13582074"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Common Signs of Health Problems</a:t>
            </a:r>
          </a:p>
        </p:txBody>
      </p:sp>
      <p:sp>
        <p:nvSpPr>
          <p:cNvPr name="AutoShape 23" id="23"/>
          <p:cNvSpPr/>
          <p:nvPr/>
        </p:nvSpPr>
        <p:spPr>
          <a:xfrm>
            <a:off x="998524" y="5770444"/>
            <a:ext cx="16748925" cy="0"/>
          </a:xfrm>
          <a:prstGeom prst="line">
            <a:avLst/>
          </a:prstGeom>
          <a:ln cap="flat" w="19050">
            <a:solidFill>
              <a:srgbClr val="000000"/>
            </a:solidFill>
            <a:prstDash val="sysDot"/>
            <a:headEnd type="none" len="sm" w="sm"/>
            <a:tailEnd type="none" len="sm" w="sm"/>
          </a:ln>
        </p:spPr>
      </p:sp>
      <p:sp>
        <p:nvSpPr>
          <p:cNvPr name="AutoShape 24" id="24"/>
          <p:cNvSpPr/>
          <p:nvPr/>
        </p:nvSpPr>
        <p:spPr>
          <a:xfrm flipV="true">
            <a:off x="6700627" y="2034970"/>
            <a:ext cx="0" cy="7741655"/>
          </a:xfrm>
          <a:prstGeom prst="line">
            <a:avLst/>
          </a:prstGeom>
          <a:ln cap="flat" w="19050">
            <a:solidFill>
              <a:srgbClr val="000000"/>
            </a:solidFill>
            <a:prstDash val="sysDot"/>
            <a:headEnd type="none" len="sm" w="sm"/>
            <a:tailEnd type="none" len="sm" w="sm"/>
          </a:ln>
        </p:spPr>
      </p:sp>
      <p:sp>
        <p:nvSpPr>
          <p:cNvPr name="TextBox 25" id="25"/>
          <p:cNvSpPr txBox="true"/>
          <p:nvPr/>
        </p:nvSpPr>
        <p:spPr>
          <a:xfrm rot="0">
            <a:off x="2761451" y="4701030"/>
            <a:ext cx="1907977"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Hearing</a:t>
            </a:r>
          </a:p>
        </p:txBody>
      </p:sp>
      <p:sp>
        <p:nvSpPr>
          <p:cNvPr name="TextBox 26" id="26"/>
          <p:cNvSpPr txBox="true"/>
          <p:nvPr/>
        </p:nvSpPr>
        <p:spPr>
          <a:xfrm rot="0">
            <a:off x="7088876" y="4730115"/>
            <a:ext cx="4810034"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Vision</a:t>
            </a:r>
          </a:p>
        </p:txBody>
      </p:sp>
      <p:sp>
        <p:nvSpPr>
          <p:cNvPr name="TextBox 27" id="27"/>
          <p:cNvSpPr txBox="true"/>
          <p:nvPr/>
        </p:nvSpPr>
        <p:spPr>
          <a:xfrm rot="0">
            <a:off x="13533564" y="4701030"/>
            <a:ext cx="3249339"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Tooth + Gum</a:t>
            </a:r>
          </a:p>
        </p:txBody>
      </p:sp>
      <p:sp>
        <p:nvSpPr>
          <p:cNvPr name="TextBox 28" id="28"/>
          <p:cNvSpPr txBox="true"/>
          <p:nvPr/>
        </p:nvSpPr>
        <p:spPr>
          <a:xfrm rot="0">
            <a:off x="2087432" y="8799827"/>
            <a:ext cx="3535412"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Gastic + Bowel</a:t>
            </a:r>
          </a:p>
        </p:txBody>
      </p:sp>
      <p:sp>
        <p:nvSpPr>
          <p:cNvPr name="TextBox 29" id="29"/>
          <p:cNvSpPr txBox="true"/>
          <p:nvPr/>
        </p:nvSpPr>
        <p:spPr>
          <a:xfrm rot="0">
            <a:off x="13590803" y="8799827"/>
            <a:ext cx="3134861"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And More...</a:t>
            </a:r>
          </a:p>
        </p:txBody>
      </p:sp>
      <p:sp>
        <p:nvSpPr>
          <p:cNvPr name="TextBox 30" id="30"/>
          <p:cNvSpPr txBox="true"/>
          <p:nvPr/>
        </p:nvSpPr>
        <p:spPr>
          <a:xfrm rot="0">
            <a:off x="7473570" y="8799827"/>
            <a:ext cx="3735437"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Skin Conditions</a:t>
            </a:r>
          </a:p>
        </p:txBody>
      </p:sp>
      <p:sp>
        <p:nvSpPr>
          <p:cNvPr name="Freeform 31" id="31"/>
          <p:cNvSpPr/>
          <p:nvPr/>
        </p:nvSpPr>
        <p:spPr>
          <a:xfrm flipH="false" flipV="false" rot="0">
            <a:off x="2678966" y="2491230"/>
            <a:ext cx="2072947" cy="2057400"/>
          </a:xfrm>
          <a:custGeom>
            <a:avLst/>
            <a:gdLst/>
            <a:ahLst/>
            <a:cxnLst/>
            <a:rect r="r" b="b" t="t" l="l"/>
            <a:pathLst>
              <a:path h="2057400" w="2072947">
                <a:moveTo>
                  <a:pt x="0" y="0"/>
                </a:moveTo>
                <a:lnTo>
                  <a:pt x="2072947" y="0"/>
                </a:lnTo>
                <a:lnTo>
                  <a:pt x="2072947" y="2057400"/>
                </a:lnTo>
                <a:lnTo>
                  <a:pt x="0" y="205740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32" id="32"/>
          <p:cNvSpPr/>
          <p:nvPr/>
        </p:nvSpPr>
        <p:spPr>
          <a:xfrm flipH="false" flipV="false" rot="0">
            <a:off x="7964684" y="2761058"/>
            <a:ext cx="2753209" cy="1483292"/>
          </a:xfrm>
          <a:custGeom>
            <a:avLst/>
            <a:gdLst/>
            <a:ahLst/>
            <a:cxnLst/>
            <a:rect r="r" b="b" t="t" l="l"/>
            <a:pathLst>
              <a:path h="1483292" w="2753209">
                <a:moveTo>
                  <a:pt x="0" y="0"/>
                </a:moveTo>
                <a:lnTo>
                  <a:pt x="2753209" y="0"/>
                </a:lnTo>
                <a:lnTo>
                  <a:pt x="2753209" y="1483291"/>
                </a:lnTo>
                <a:lnTo>
                  <a:pt x="0" y="1483291"/>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33" id="33"/>
          <p:cNvSpPr/>
          <p:nvPr/>
        </p:nvSpPr>
        <p:spPr>
          <a:xfrm flipH="false" flipV="false" rot="0">
            <a:off x="14209257" y="2393058"/>
            <a:ext cx="1897951" cy="2057400"/>
          </a:xfrm>
          <a:custGeom>
            <a:avLst/>
            <a:gdLst/>
            <a:ahLst/>
            <a:cxnLst/>
            <a:rect r="r" b="b" t="t" l="l"/>
            <a:pathLst>
              <a:path h="2057400" w="1897951">
                <a:moveTo>
                  <a:pt x="0" y="0"/>
                </a:moveTo>
                <a:lnTo>
                  <a:pt x="1897952" y="0"/>
                </a:lnTo>
                <a:lnTo>
                  <a:pt x="1897952" y="2057400"/>
                </a:lnTo>
                <a:lnTo>
                  <a:pt x="0" y="205740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34" id="34"/>
          <p:cNvSpPr/>
          <p:nvPr/>
        </p:nvSpPr>
        <p:spPr>
          <a:xfrm flipH="false" flipV="false" rot="0">
            <a:off x="2983991" y="6175992"/>
            <a:ext cx="1742296" cy="2323061"/>
          </a:xfrm>
          <a:custGeom>
            <a:avLst/>
            <a:gdLst/>
            <a:ahLst/>
            <a:cxnLst/>
            <a:rect r="r" b="b" t="t" l="l"/>
            <a:pathLst>
              <a:path h="2323061" w="1742296">
                <a:moveTo>
                  <a:pt x="0" y="0"/>
                </a:moveTo>
                <a:lnTo>
                  <a:pt x="1742295" y="0"/>
                </a:lnTo>
                <a:lnTo>
                  <a:pt x="1742295" y="2323061"/>
                </a:lnTo>
                <a:lnTo>
                  <a:pt x="0" y="2323061"/>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Freeform 35" id="35"/>
          <p:cNvSpPr/>
          <p:nvPr/>
        </p:nvSpPr>
        <p:spPr>
          <a:xfrm flipH="false" flipV="false" rot="0">
            <a:off x="8097347" y="6175992"/>
            <a:ext cx="2487883" cy="2323061"/>
          </a:xfrm>
          <a:custGeom>
            <a:avLst/>
            <a:gdLst/>
            <a:ahLst/>
            <a:cxnLst/>
            <a:rect r="r" b="b" t="t" l="l"/>
            <a:pathLst>
              <a:path h="2323061" w="2487883">
                <a:moveTo>
                  <a:pt x="0" y="0"/>
                </a:moveTo>
                <a:lnTo>
                  <a:pt x="2487883" y="0"/>
                </a:lnTo>
                <a:lnTo>
                  <a:pt x="2487883" y="2323061"/>
                </a:lnTo>
                <a:lnTo>
                  <a:pt x="0" y="2323061"/>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sp>
        <p:nvSpPr>
          <p:cNvPr name="Freeform 36" id="36"/>
          <p:cNvSpPr/>
          <p:nvPr/>
        </p:nvSpPr>
        <p:spPr>
          <a:xfrm flipH="false" flipV="false" rot="0">
            <a:off x="14270704" y="6458539"/>
            <a:ext cx="1775058" cy="1775058"/>
          </a:xfrm>
          <a:custGeom>
            <a:avLst/>
            <a:gdLst/>
            <a:ahLst/>
            <a:cxnLst/>
            <a:rect r="r" b="b" t="t" l="l"/>
            <a:pathLst>
              <a:path h="1775058" w="1775058">
                <a:moveTo>
                  <a:pt x="0" y="0"/>
                </a:moveTo>
                <a:lnTo>
                  <a:pt x="1775058" y="0"/>
                </a:lnTo>
                <a:lnTo>
                  <a:pt x="1775058" y="1775058"/>
                </a:lnTo>
                <a:lnTo>
                  <a:pt x="0" y="1775058"/>
                </a:lnTo>
                <a:lnTo>
                  <a:pt x="0" y="0"/>
                </a:lnTo>
                <a:close/>
              </a:path>
            </a:pathLst>
          </a:custGeom>
          <a:blipFill>
            <a:blip r:embed="rId15">
              <a:extLst>
                <a:ext uri="{96DAC541-7B7A-43D3-8B79-37D633B846F1}">
                  <asvg:svgBlip xmlns:asvg="http://schemas.microsoft.com/office/drawing/2016/SVG/main" r:embed="rId16"/>
                </a:ext>
              </a:extLst>
            </a:blip>
            <a:stretch>
              <a:fillRect l="0" t="0" r="0" b="0"/>
            </a:stretch>
          </a:blipFill>
        </p:spPr>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4990994" cy="1223447"/>
            <a:chOff x="0" y="0"/>
            <a:chExt cx="1314500" cy="322225"/>
          </a:xfrm>
        </p:grpSpPr>
        <p:sp>
          <p:nvSpPr>
            <p:cNvPr name="Freeform 13" id="13"/>
            <p:cNvSpPr/>
            <p:nvPr/>
          </p:nvSpPr>
          <p:spPr>
            <a:xfrm flipH="false" flipV="false" rot="0">
              <a:off x="0" y="0"/>
              <a:ext cx="1314500" cy="322225"/>
            </a:xfrm>
            <a:custGeom>
              <a:avLst/>
              <a:gdLst/>
              <a:ahLst/>
              <a:cxnLst/>
              <a:rect r="r" b="b" t="t" l="l"/>
              <a:pathLst>
                <a:path h="322225" w="1314500">
                  <a:moveTo>
                    <a:pt x="1111300" y="0"/>
                  </a:moveTo>
                  <a:cubicBezTo>
                    <a:pt x="1223525" y="0"/>
                    <a:pt x="1314500" y="72132"/>
                    <a:pt x="1314500" y="161112"/>
                  </a:cubicBezTo>
                  <a:cubicBezTo>
                    <a:pt x="1314500" y="250092"/>
                    <a:pt x="1223525" y="322225"/>
                    <a:pt x="1111300"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1314500"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1" id="21"/>
          <p:cNvSpPr txBox="true"/>
          <p:nvPr/>
        </p:nvSpPr>
        <p:spPr>
          <a:xfrm rot="0">
            <a:off x="7612382" y="3437616"/>
            <a:ext cx="9389409" cy="31076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Review the tables in your workbook. </a:t>
            </a:r>
          </a:p>
          <a:p>
            <a:pPr algn="l">
              <a:lnSpc>
                <a:spcPts val="6160"/>
              </a:lnSpc>
            </a:pPr>
          </a:p>
          <a:p>
            <a:pPr algn="l">
              <a:lnSpc>
                <a:spcPts val="6160"/>
              </a:lnSpc>
            </a:pPr>
            <a:r>
              <a:rPr lang="en-US" sz="4400">
                <a:solidFill>
                  <a:srgbClr val="000000"/>
                </a:solidFill>
                <a:latin typeface="Ubuntu"/>
                <a:ea typeface="Ubuntu"/>
                <a:cs typeface="Ubuntu"/>
                <a:sym typeface="Ubuntu"/>
              </a:rPr>
              <a:t>Make a note of any insights or questions you have.</a:t>
            </a:r>
          </a:p>
        </p:txBody>
      </p:sp>
      <p:sp>
        <p:nvSpPr>
          <p:cNvPr name="TextBox 22" id="22"/>
          <p:cNvSpPr txBox="true"/>
          <p:nvPr/>
        </p:nvSpPr>
        <p:spPr>
          <a:xfrm rot="0">
            <a:off x="938966" y="791507"/>
            <a:ext cx="4189866"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Reflection</a:t>
            </a:r>
          </a:p>
        </p:txBody>
      </p:sp>
      <p:sp>
        <p:nvSpPr>
          <p:cNvPr name="Freeform 23" id="23"/>
          <p:cNvSpPr/>
          <p:nvPr/>
        </p:nvSpPr>
        <p:spPr>
          <a:xfrm flipH="false" flipV="false" rot="0">
            <a:off x="1882191" y="3306853"/>
            <a:ext cx="4610103" cy="5194482"/>
          </a:xfrm>
          <a:custGeom>
            <a:avLst/>
            <a:gdLst/>
            <a:ahLst/>
            <a:cxnLst/>
            <a:rect r="r" b="b" t="t" l="l"/>
            <a:pathLst>
              <a:path h="5194482" w="4610103">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8926270" cy="1223447"/>
            <a:chOff x="0" y="0"/>
            <a:chExt cx="2350952" cy="322225"/>
          </a:xfrm>
        </p:grpSpPr>
        <p:sp>
          <p:nvSpPr>
            <p:cNvPr name="Freeform 13" id="13"/>
            <p:cNvSpPr/>
            <p:nvPr/>
          </p:nvSpPr>
          <p:spPr>
            <a:xfrm flipH="false" flipV="false" rot="0">
              <a:off x="0" y="0"/>
              <a:ext cx="2350952" cy="322225"/>
            </a:xfrm>
            <a:custGeom>
              <a:avLst/>
              <a:gdLst/>
              <a:ahLst/>
              <a:cxnLst/>
              <a:rect r="r" b="b" t="t" l="l"/>
              <a:pathLst>
                <a:path h="322225" w="2350952">
                  <a:moveTo>
                    <a:pt x="2147752" y="0"/>
                  </a:moveTo>
                  <a:cubicBezTo>
                    <a:pt x="2259976" y="0"/>
                    <a:pt x="2350952" y="72132"/>
                    <a:pt x="2350952" y="161112"/>
                  </a:cubicBezTo>
                  <a:cubicBezTo>
                    <a:pt x="2350952" y="250092"/>
                    <a:pt x="2259976" y="322225"/>
                    <a:pt x="2147752"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2350952"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1" id="21"/>
          <p:cNvSpPr/>
          <p:nvPr/>
        </p:nvSpPr>
        <p:spPr>
          <a:xfrm flipH="false" flipV="false" rot="0">
            <a:off x="2467813" y="2297276"/>
            <a:ext cx="2496597" cy="2015711"/>
          </a:xfrm>
          <a:custGeom>
            <a:avLst/>
            <a:gdLst/>
            <a:ahLst/>
            <a:cxnLst/>
            <a:rect r="r" b="b" t="t" l="l"/>
            <a:pathLst>
              <a:path h="2015711" w="2496597">
                <a:moveTo>
                  <a:pt x="0" y="0"/>
                </a:moveTo>
                <a:lnTo>
                  <a:pt x="2496597" y="0"/>
                </a:lnTo>
                <a:lnTo>
                  <a:pt x="2496597" y="2015712"/>
                </a:lnTo>
                <a:lnTo>
                  <a:pt x="0" y="201571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2" id="22"/>
          <p:cNvSpPr/>
          <p:nvPr/>
        </p:nvSpPr>
        <p:spPr>
          <a:xfrm flipH="false" flipV="false" rot="0">
            <a:off x="14455048" y="2136129"/>
            <a:ext cx="1406370" cy="2087376"/>
          </a:xfrm>
          <a:custGeom>
            <a:avLst/>
            <a:gdLst/>
            <a:ahLst/>
            <a:cxnLst/>
            <a:rect r="r" b="b" t="t" l="l"/>
            <a:pathLst>
              <a:path h="2087376" w="1406370">
                <a:moveTo>
                  <a:pt x="0" y="0"/>
                </a:moveTo>
                <a:lnTo>
                  <a:pt x="1406370" y="0"/>
                </a:lnTo>
                <a:lnTo>
                  <a:pt x="1406370" y="2087376"/>
                </a:lnTo>
                <a:lnTo>
                  <a:pt x="0" y="2087376"/>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3" id="23"/>
          <p:cNvSpPr/>
          <p:nvPr/>
        </p:nvSpPr>
        <p:spPr>
          <a:xfrm flipH="false" flipV="false" rot="0">
            <a:off x="8518053" y="6236285"/>
            <a:ext cx="1646470" cy="2323061"/>
          </a:xfrm>
          <a:custGeom>
            <a:avLst/>
            <a:gdLst/>
            <a:ahLst/>
            <a:cxnLst/>
            <a:rect r="r" b="b" t="t" l="l"/>
            <a:pathLst>
              <a:path h="2323061" w="1646470">
                <a:moveTo>
                  <a:pt x="0" y="0"/>
                </a:moveTo>
                <a:lnTo>
                  <a:pt x="1646470" y="0"/>
                </a:lnTo>
                <a:lnTo>
                  <a:pt x="1646470" y="2323061"/>
                </a:lnTo>
                <a:lnTo>
                  <a:pt x="0" y="2323061"/>
                </a:lnTo>
                <a:lnTo>
                  <a:pt x="0" y="0"/>
                </a:lnTo>
                <a:close/>
              </a:path>
            </a:pathLst>
          </a:custGeom>
          <a:blipFill>
            <a:blip r:embed="rId9"/>
            <a:stretch>
              <a:fillRect l="0" t="0" r="0" b="0"/>
            </a:stretch>
          </a:blipFill>
        </p:spPr>
      </p:sp>
      <p:grpSp>
        <p:nvGrpSpPr>
          <p:cNvPr name="Group 24" id="24"/>
          <p:cNvGrpSpPr/>
          <p:nvPr/>
        </p:nvGrpSpPr>
        <p:grpSpPr>
          <a:xfrm rot="0">
            <a:off x="2577607" y="6179725"/>
            <a:ext cx="2275664" cy="2379622"/>
            <a:chOff x="0" y="0"/>
            <a:chExt cx="3034219" cy="3172829"/>
          </a:xfrm>
        </p:grpSpPr>
        <p:sp>
          <p:nvSpPr>
            <p:cNvPr name="Freeform 25" id="25"/>
            <p:cNvSpPr/>
            <p:nvPr/>
          </p:nvSpPr>
          <p:spPr>
            <a:xfrm flipH="false" flipV="false" rot="0">
              <a:off x="0" y="0"/>
              <a:ext cx="3034219" cy="3160644"/>
            </a:xfrm>
            <a:custGeom>
              <a:avLst/>
              <a:gdLst/>
              <a:ahLst/>
              <a:cxnLst/>
              <a:rect r="r" b="b" t="t" l="l"/>
              <a:pathLst>
                <a:path h="3160644" w="3034219">
                  <a:moveTo>
                    <a:pt x="0" y="0"/>
                  </a:moveTo>
                  <a:lnTo>
                    <a:pt x="3034219" y="0"/>
                  </a:lnTo>
                  <a:lnTo>
                    <a:pt x="3034219" y="3160644"/>
                  </a:lnTo>
                  <a:lnTo>
                    <a:pt x="0" y="3160644"/>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Freeform 26" id="26"/>
            <p:cNvSpPr/>
            <p:nvPr/>
          </p:nvSpPr>
          <p:spPr>
            <a:xfrm flipH="false" flipV="false" rot="0">
              <a:off x="0" y="1822652"/>
              <a:ext cx="3034219" cy="1350177"/>
            </a:xfrm>
            <a:custGeom>
              <a:avLst/>
              <a:gdLst/>
              <a:ahLst/>
              <a:cxnLst/>
              <a:rect r="r" b="b" t="t" l="l"/>
              <a:pathLst>
                <a:path h="1350177" w="3034219">
                  <a:moveTo>
                    <a:pt x="0" y="0"/>
                  </a:moveTo>
                  <a:lnTo>
                    <a:pt x="3034219" y="0"/>
                  </a:lnTo>
                  <a:lnTo>
                    <a:pt x="3034219" y="1350177"/>
                  </a:lnTo>
                  <a:lnTo>
                    <a:pt x="0" y="1350177"/>
                  </a:lnTo>
                  <a:lnTo>
                    <a:pt x="0" y="0"/>
                  </a:lnTo>
                  <a:close/>
                </a:path>
              </a:pathLst>
            </a:custGeom>
            <a:blipFill>
              <a:blip r:embed="rId12">
                <a:extLst>
                  <a:ext uri="{96DAC541-7B7A-43D3-8B79-37D633B846F1}">
                    <asvg:svgBlip xmlns:asvg="http://schemas.microsoft.com/office/drawing/2016/SVG/main" r:embed="rId13"/>
                  </a:ext>
                </a:extLst>
              </a:blip>
              <a:stretch>
                <a:fillRect l="0" t="-134091" r="0" b="0"/>
              </a:stretch>
            </a:blipFill>
          </p:spPr>
        </p:sp>
        <p:sp>
          <p:nvSpPr>
            <p:cNvPr name="AutoShape 27" id="27"/>
            <p:cNvSpPr/>
            <p:nvPr/>
          </p:nvSpPr>
          <p:spPr>
            <a:xfrm flipH="true">
              <a:off x="181701" y="1148690"/>
              <a:ext cx="0" cy="1510892"/>
            </a:xfrm>
            <a:prstGeom prst="line">
              <a:avLst/>
            </a:prstGeom>
            <a:ln cap="flat" w="43898">
              <a:solidFill>
                <a:srgbClr val="3C0549"/>
              </a:solidFill>
              <a:prstDash val="solid"/>
              <a:headEnd type="none" len="sm" w="sm"/>
              <a:tailEnd type="triangle" len="med" w="lg"/>
            </a:ln>
          </p:spPr>
        </p:sp>
        <p:sp>
          <p:nvSpPr>
            <p:cNvPr name="AutoShape 28" id="28"/>
            <p:cNvSpPr/>
            <p:nvPr/>
          </p:nvSpPr>
          <p:spPr>
            <a:xfrm flipH="true">
              <a:off x="2747843" y="1398148"/>
              <a:ext cx="0" cy="1261433"/>
            </a:xfrm>
            <a:prstGeom prst="line">
              <a:avLst/>
            </a:prstGeom>
            <a:ln cap="flat" w="43898">
              <a:solidFill>
                <a:srgbClr val="3C0549"/>
              </a:solidFill>
              <a:prstDash val="solid"/>
              <a:headEnd type="none" len="sm" w="sm"/>
              <a:tailEnd type="triangle" len="med" w="lg"/>
            </a:ln>
          </p:spPr>
        </p:sp>
      </p:grpSp>
      <p:sp>
        <p:nvSpPr>
          <p:cNvPr name="Freeform 29" id="29"/>
          <p:cNvSpPr/>
          <p:nvPr/>
        </p:nvSpPr>
        <p:spPr>
          <a:xfrm flipH="false" flipV="false" rot="0">
            <a:off x="8497727" y="2297276"/>
            <a:ext cx="1687122" cy="1708871"/>
          </a:xfrm>
          <a:custGeom>
            <a:avLst/>
            <a:gdLst/>
            <a:ahLst/>
            <a:cxnLst/>
            <a:rect r="r" b="b" t="t" l="l"/>
            <a:pathLst>
              <a:path h="1708871" w="1687122">
                <a:moveTo>
                  <a:pt x="0" y="0"/>
                </a:moveTo>
                <a:lnTo>
                  <a:pt x="1687122" y="0"/>
                </a:lnTo>
                <a:lnTo>
                  <a:pt x="1687122" y="1708871"/>
                </a:lnTo>
                <a:lnTo>
                  <a:pt x="0" y="1708871"/>
                </a:lnTo>
                <a:lnTo>
                  <a:pt x="0" y="0"/>
                </a:lnTo>
                <a:close/>
              </a:path>
            </a:pathLst>
          </a:custGeom>
          <a:blipFill>
            <a:blip r:embed="rId14">
              <a:extLst>
                <a:ext uri="{96DAC541-7B7A-43D3-8B79-37D633B846F1}">
                  <asvg:svgBlip xmlns:asvg="http://schemas.microsoft.com/office/drawing/2016/SVG/main" r:embed="rId15"/>
                </a:ext>
              </a:extLst>
            </a:blip>
            <a:stretch>
              <a:fillRect l="0" t="0" r="0" b="0"/>
            </a:stretch>
          </a:blipFill>
        </p:spPr>
      </p:sp>
      <p:sp>
        <p:nvSpPr>
          <p:cNvPr name="Freeform 30" id="30"/>
          <p:cNvSpPr/>
          <p:nvPr/>
        </p:nvSpPr>
        <p:spPr>
          <a:xfrm flipH="false" flipV="false" rot="0">
            <a:off x="14355325" y="6151444"/>
            <a:ext cx="1605816" cy="2323061"/>
          </a:xfrm>
          <a:custGeom>
            <a:avLst/>
            <a:gdLst/>
            <a:ahLst/>
            <a:cxnLst/>
            <a:rect r="r" b="b" t="t" l="l"/>
            <a:pathLst>
              <a:path h="2323061" w="1605816">
                <a:moveTo>
                  <a:pt x="0" y="0"/>
                </a:moveTo>
                <a:lnTo>
                  <a:pt x="1605816" y="0"/>
                </a:lnTo>
                <a:lnTo>
                  <a:pt x="1605816" y="2323061"/>
                </a:lnTo>
                <a:lnTo>
                  <a:pt x="0" y="2323061"/>
                </a:lnTo>
                <a:lnTo>
                  <a:pt x="0" y="0"/>
                </a:lnTo>
                <a:close/>
              </a:path>
            </a:pathLst>
          </a:custGeom>
          <a:blipFill>
            <a:blip r:embed="rId16"/>
            <a:stretch>
              <a:fillRect l="0" t="0" r="0" b="0"/>
            </a:stretch>
          </a:blipFill>
        </p:spPr>
      </p:sp>
      <p:sp>
        <p:nvSpPr>
          <p:cNvPr name="TextBox 31" id="31"/>
          <p:cNvSpPr txBox="true"/>
          <p:nvPr/>
        </p:nvSpPr>
        <p:spPr>
          <a:xfrm rot="0">
            <a:off x="938966" y="791507"/>
            <a:ext cx="8205034"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The “Fatal Five” Plus</a:t>
            </a:r>
          </a:p>
        </p:txBody>
      </p:sp>
      <p:sp>
        <p:nvSpPr>
          <p:cNvPr name="AutoShape 32" id="32"/>
          <p:cNvSpPr/>
          <p:nvPr/>
        </p:nvSpPr>
        <p:spPr>
          <a:xfrm>
            <a:off x="998524" y="5770444"/>
            <a:ext cx="16748925" cy="0"/>
          </a:xfrm>
          <a:prstGeom prst="line">
            <a:avLst/>
          </a:prstGeom>
          <a:ln cap="flat" w="19050">
            <a:solidFill>
              <a:srgbClr val="000000"/>
            </a:solidFill>
            <a:prstDash val="sysDot"/>
            <a:headEnd type="none" len="sm" w="sm"/>
            <a:tailEnd type="none" len="sm" w="sm"/>
          </a:ln>
        </p:spPr>
      </p:sp>
      <p:sp>
        <p:nvSpPr>
          <p:cNvPr name="TextBox 33" id="33"/>
          <p:cNvSpPr txBox="true"/>
          <p:nvPr/>
        </p:nvSpPr>
        <p:spPr>
          <a:xfrm rot="0">
            <a:off x="2467813" y="4411980"/>
            <a:ext cx="2495252"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Aspiration</a:t>
            </a:r>
          </a:p>
        </p:txBody>
      </p:sp>
      <p:sp>
        <p:nvSpPr>
          <p:cNvPr name="TextBox 34" id="34"/>
          <p:cNvSpPr txBox="true"/>
          <p:nvPr/>
        </p:nvSpPr>
        <p:spPr>
          <a:xfrm rot="0">
            <a:off x="7005427" y="4158547"/>
            <a:ext cx="4810034" cy="147447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Constipation / Bowel Obstruction</a:t>
            </a:r>
          </a:p>
        </p:txBody>
      </p:sp>
      <p:sp>
        <p:nvSpPr>
          <p:cNvPr name="TextBox 35" id="35"/>
          <p:cNvSpPr txBox="true"/>
          <p:nvPr/>
        </p:nvSpPr>
        <p:spPr>
          <a:xfrm rot="0">
            <a:off x="14138121" y="4423709"/>
            <a:ext cx="2040225"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Seizures</a:t>
            </a:r>
          </a:p>
        </p:txBody>
      </p:sp>
      <p:sp>
        <p:nvSpPr>
          <p:cNvPr name="TextBox 36" id="36"/>
          <p:cNvSpPr txBox="true"/>
          <p:nvPr/>
        </p:nvSpPr>
        <p:spPr>
          <a:xfrm rot="0">
            <a:off x="2346654" y="8799827"/>
            <a:ext cx="3016969"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Dehydration</a:t>
            </a:r>
          </a:p>
        </p:txBody>
      </p:sp>
      <p:sp>
        <p:nvSpPr>
          <p:cNvPr name="TextBox 37" id="37"/>
          <p:cNvSpPr txBox="true"/>
          <p:nvPr/>
        </p:nvSpPr>
        <p:spPr>
          <a:xfrm rot="0">
            <a:off x="14009930" y="8776421"/>
            <a:ext cx="2296606"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GERD</a:t>
            </a:r>
          </a:p>
        </p:txBody>
      </p:sp>
      <p:sp>
        <p:nvSpPr>
          <p:cNvPr name="TextBox 38" id="38"/>
          <p:cNvSpPr txBox="true"/>
          <p:nvPr/>
        </p:nvSpPr>
        <p:spPr>
          <a:xfrm rot="0">
            <a:off x="8587846" y="8776421"/>
            <a:ext cx="1506885" cy="731520"/>
          </a:xfrm>
          <a:prstGeom prst="rect">
            <a:avLst/>
          </a:prstGeom>
        </p:spPr>
        <p:txBody>
          <a:bodyPr anchor="t" rtlCol="false" tIns="0" lIns="0" bIns="0" rIns="0">
            <a:spAutoFit/>
          </a:bodyPr>
          <a:lstStyle/>
          <a:p>
            <a:pPr algn="ctr">
              <a:lnSpc>
                <a:spcPts val="5880"/>
              </a:lnSpc>
              <a:spcBef>
                <a:spcPct val="0"/>
              </a:spcBef>
            </a:pPr>
            <a:r>
              <a:rPr lang="en-US" sz="4200">
                <a:solidFill>
                  <a:srgbClr val="000000"/>
                </a:solidFill>
                <a:latin typeface="Ubuntu"/>
                <a:ea typeface="Ubuntu"/>
                <a:cs typeface="Ubuntu"/>
                <a:sym typeface="Ubuntu"/>
              </a:rPr>
              <a:t>Sepsis</a:t>
            </a:r>
          </a:p>
        </p:txBody>
      </p:sp>
      <p:sp>
        <p:nvSpPr>
          <p:cNvPr name="AutoShape 39" id="39"/>
          <p:cNvSpPr/>
          <p:nvPr/>
        </p:nvSpPr>
        <p:spPr>
          <a:xfrm flipV="true">
            <a:off x="12104875" y="1028700"/>
            <a:ext cx="0" cy="8747925"/>
          </a:xfrm>
          <a:prstGeom prst="line">
            <a:avLst/>
          </a:prstGeom>
          <a:ln cap="flat" w="19050">
            <a:solidFill>
              <a:srgbClr val="000000"/>
            </a:solidFill>
            <a:prstDash val="sysDot"/>
            <a:headEnd type="none" len="sm" w="sm"/>
            <a:tailEnd type="none" len="sm" w="sm"/>
          </a:ln>
        </p:spPr>
      </p:sp>
      <p:sp>
        <p:nvSpPr>
          <p:cNvPr name="AutoShape 40" id="40"/>
          <p:cNvSpPr/>
          <p:nvPr/>
        </p:nvSpPr>
        <p:spPr>
          <a:xfrm flipV="true">
            <a:off x="6700627" y="2034970"/>
            <a:ext cx="0" cy="7741655"/>
          </a:xfrm>
          <a:prstGeom prst="line">
            <a:avLst/>
          </a:prstGeom>
          <a:ln cap="flat" w="19050">
            <a:solidFill>
              <a:srgbClr val="000000"/>
            </a:solidFill>
            <a:prstDash val="sysDot"/>
            <a:headEnd type="none" len="sm" w="sm"/>
            <a:tailEnd type="none" len="sm" w="sm"/>
          </a:ln>
        </p:spPr>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5304500" cy="1223447"/>
            <a:chOff x="0" y="0"/>
            <a:chExt cx="1397070" cy="322225"/>
          </a:xfrm>
        </p:grpSpPr>
        <p:sp>
          <p:nvSpPr>
            <p:cNvPr name="Freeform 13" id="13"/>
            <p:cNvSpPr/>
            <p:nvPr/>
          </p:nvSpPr>
          <p:spPr>
            <a:xfrm flipH="false" flipV="false" rot="0">
              <a:off x="0" y="0"/>
              <a:ext cx="1397070" cy="322225"/>
            </a:xfrm>
            <a:custGeom>
              <a:avLst/>
              <a:gdLst/>
              <a:ahLst/>
              <a:cxnLst/>
              <a:rect r="r" b="b" t="t" l="l"/>
              <a:pathLst>
                <a:path h="322225" w="1397070">
                  <a:moveTo>
                    <a:pt x="1193870" y="0"/>
                  </a:moveTo>
                  <a:cubicBezTo>
                    <a:pt x="1306094" y="0"/>
                    <a:pt x="1397070" y="72132"/>
                    <a:pt x="1397070" y="161112"/>
                  </a:cubicBezTo>
                  <a:cubicBezTo>
                    <a:pt x="1397070" y="250092"/>
                    <a:pt x="1306094" y="322225"/>
                    <a:pt x="1193870"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1397070"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1" id="21"/>
          <p:cNvSpPr/>
          <p:nvPr/>
        </p:nvSpPr>
        <p:spPr>
          <a:xfrm flipH="false" flipV="false" rot="0">
            <a:off x="1337236" y="5440997"/>
            <a:ext cx="6170971" cy="3977384"/>
          </a:xfrm>
          <a:custGeom>
            <a:avLst/>
            <a:gdLst/>
            <a:ahLst/>
            <a:cxnLst/>
            <a:rect r="r" b="b" t="t" l="l"/>
            <a:pathLst>
              <a:path h="3977384" w="6170971">
                <a:moveTo>
                  <a:pt x="0" y="0"/>
                </a:moveTo>
                <a:lnTo>
                  <a:pt x="6170971" y="0"/>
                </a:lnTo>
                <a:lnTo>
                  <a:pt x="6170971" y="3977384"/>
                </a:lnTo>
                <a:lnTo>
                  <a:pt x="0" y="3977384"/>
                </a:lnTo>
                <a:lnTo>
                  <a:pt x="0" y="0"/>
                </a:lnTo>
                <a:close/>
              </a:path>
            </a:pathLst>
          </a:custGeom>
          <a:blipFill>
            <a:blip r:embed="rId5"/>
            <a:stretch>
              <a:fillRect l="0" t="0" r="0" b="0"/>
            </a:stretch>
          </a:blipFill>
        </p:spPr>
      </p:sp>
      <p:sp>
        <p:nvSpPr>
          <p:cNvPr name="Freeform 22" id="22"/>
          <p:cNvSpPr/>
          <p:nvPr/>
        </p:nvSpPr>
        <p:spPr>
          <a:xfrm flipH="false" flipV="false" rot="0">
            <a:off x="7707903" y="5519028"/>
            <a:ext cx="9870025" cy="3821323"/>
          </a:xfrm>
          <a:custGeom>
            <a:avLst/>
            <a:gdLst/>
            <a:ahLst/>
            <a:cxnLst/>
            <a:rect r="r" b="b" t="t" l="l"/>
            <a:pathLst>
              <a:path h="3821323" w="9870025">
                <a:moveTo>
                  <a:pt x="0" y="0"/>
                </a:moveTo>
                <a:lnTo>
                  <a:pt x="9870026" y="0"/>
                </a:lnTo>
                <a:lnTo>
                  <a:pt x="9870026" y="3821323"/>
                </a:lnTo>
                <a:lnTo>
                  <a:pt x="0" y="3821323"/>
                </a:lnTo>
                <a:lnTo>
                  <a:pt x="0" y="0"/>
                </a:lnTo>
                <a:close/>
              </a:path>
            </a:pathLst>
          </a:custGeom>
          <a:blipFill>
            <a:blip r:embed="rId6"/>
            <a:stretch>
              <a:fillRect l="-229" t="0" r="0" b="0"/>
            </a:stretch>
          </a:blipFill>
        </p:spPr>
      </p:sp>
      <p:sp>
        <p:nvSpPr>
          <p:cNvPr name="TextBox 23" id="23"/>
          <p:cNvSpPr txBox="true"/>
          <p:nvPr/>
        </p:nvSpPr>
        <p:spPr>
          <a:xfrm rot="0">
            <a:off x="938966" y="791507"/>
            <a:ext cx="4481375"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Pain Scales</a:t>
            </a:r>
          </a:p>
        </p:txBody>
      </p:sp>
      <p:sp>
        <p:nvSpPr>
          <p:cNvPr name="TextBox 24" id="24"/>
          <p:cNvSpPr txBox="true"/>
          <p:nvPr/>
        </p:nvSpPr>
        <p:spPr>
          <a:xfrm rot="0">
            <a:off x="1425424" y="2419033"/>
            <a:ext cx="16136938" cy="232664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We all have different tolerances for pain. Health providers often use a variety of </a:t>
            </a:r>
            <a:r>
              <a:rPr lang="en-US" sz="4400" b="true">
                <a:solidFill>
                  <a:srgbClr val="000000"/>
                </a:solidFill>
                <a:latin typeface="Ubuntu Bold"/>
                <a:ea typeface="Ubuntu Bold"/>
                <a:cs typeface="Ubuntu Bold"/>
                <a:sym typeface="Ubuntu Bold"/>
              </a:rPr>
              <a:t>pain scales</a:t>
            </a:r>
            <a:r>
              <a:rPr lang="en-US" sz="4400">
                <a:solidFill>
                  <a:srgbClr val="000000"/>
                </a:solidFill>
                <a:latin typeface="Ubuntu"/>
                <a:ea typeface="Ubuntu"/>
                <a:cs typeface="Ubuntu"/>
                <a:sym typeface="Ubuntu"/>
              </a:rPr>
              <a:t> to help determine how much something hurts. You can also use these types of tools at home.</a:t>
            </a:r>
          </a:p>
        </p:txBody>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9340105" cy="1223447"/>
            <a:chOff x="0" y="0"/>
            <a:chExt cx="2459945" cy="322225"/>
          </a:xfrm>
        </p:grpSpPr>
        <p:sp>
          <p:nvSpPr>
            <p:cNvPr name="Freeform 13" id="13"/>
            <p:cNvSpPr/>
            <p:nvPr/>
          </p:nvSpPr>
          <p:spPr>
            <a:xfrm flipH="false" flipV="false" rot="0">
              <a:off x="0" y="0"/>
              <a:ext cx="2459945" cy="322225"/>
            </a:xfrm>
            <a:custGeom>
              <a:avLst/>
              <a:gdLst/>
              <a:ahLst/>
              <a:cxnLst/>
              <a:rect r="r" b="b" t="t" l="l"/>
              <a:pathLst>
                <a:path h="322225" w="2459945">
                  <a:moveTo>
                    <a:pt x="2256745" y="0"/>
                  </a:moveTo>
                  <a:cubicBezTo>
                    <a:pt x="2368970" y="0"/>
                    <a:pt x="2459945" y="72132"/>
                    <a:pt x="2459945" y="161112"/>
                  </a:cubicBezTo>
                  <a:cubicBezTo>
                    <a:pt x="2459945" y="250092"/>
                    <a:pt x="2368970" y="322225"/>
                    <a:pt x="2256745"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2459945"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1" id="21"/>
          <p:cNvSpPr txBox="true"/>
          <p:nvPr/>
        </p:nvSpPr>
        <p:spPr>
          <a:xfrm rot="0">
            <a:off x="7268956" y="3026410"/>
            <a:ext cx="9990344" cy="62318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If someone gets treatment for pain, they can expect their healthcare provider to ask a lot of questions. </a:t>
            </a:r>
          </a:p>
          <a:p>
            <a:pPr algn="l">
              <a:lnSpc>
                <a:spcPts val="6160"/>
              </a:lnSpc>
            </a:pPr>
          </a:p>
          <a:p>
            <a:pPr algn="l">
              <a:lnSpc>
                <a:spcPts val="6160"/>
              </a:lnSpc>
            </a:pPr>
            <a:r>
              <a:rPr lang="en-US" sz="4400">
                <a:solidFill>
                  <a:srgbClr val="000000"/>
                </a:solidFill>
                <a:latin typeface="Ubuntu"/>
                <a:ea typeface="Ubuntu"/>
                <a:cs typeface="Ubuntu"/>
                <a:sym typeface="Ubuntu"/>
              </a:rPr>
              <a:t>People with IDD may want to practice answering some questions about their pain in advance so they don’t get overwhelmed during the appointment.</a:t>
            </a:r>
          </a:p>
        </p:txBody>
      </p:sp>
      <p:grpSp>
        <p:nvGrpSpPr>
          <p:cNvPr name="Group 22" id="22"/>
          <p:cNvGrpSpPr/>
          <p:nvPr/>
        </p:nvGrpSpPr>
        <p:grpSpPr>
          <a:xfrm rot="0">
            <a:off x="1411073" y="3239452"/>
            <a:ext cx="5127380" cy="2493355"/>
            <a:chOff x="0" y="0"/>
            <a:chExt cx="6836506" cy="3324473"/>
          </a:xfrm>
        </p:grpSpPr>
        <p:sp>
          <p:nvSpPr>
            <p:cNvPr name="Freeform 23" id="23"/>
            <p:cNvSpPr/>
            <p:nvPr/>
          </p:nvSpPr>
          <p:spPr>
            <a:xfrm flipH="false" flipV="false" rot="0">
              <a:off x="0" y="0"/>
              <a:ext cx="3021115" cy="3324473"/>
            </a:xfrm>
            <a:custGeom>
              <a:avLst/>
              <a:gdLst/>
              <a:ahLst/>
              <a:cxnLst/>
              <a:rect r="r" b="b" t="t" l="l"/>
              <a:pathLst>
                <a:path h="3324473" w="3021115">
                  <a:moveTo>
                    <a:pt x="0" y="0"/>
                  </a:moveTo>
                  <a:lnTo>
                    <a:pt x="3021115" y="0"/>
                  </a:lnTo>
                  <a:lnTo>
                    <a:pt x="3021115" y="3324473"/>
                  </a:lnTo>
                  <a:lnTo>
                    <a:pt x="0" y="332447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4" id="24"/>
            <p:cNvSpPr/>
            <p:nvPr/>
          </p:nvSpPr>
          <p:spPr>
            <a:xfrm flipH="false" flipV="false" rot="0">
              <a:off x="4122905" y="0"/>
              <a:ext cx="2713601" cy="3324473"/>
            </a:xfrm>
            <a:custGeom>
              <a:avLst/>
              <a:gdLst/>
              <a:ahLst/>
              <a:cxnLst/>
              <a:rect r="r" b="b" t="t" l="l"/>
              <a:pathLst>
                <a:path h="3324473" w="2713601">
                  <a:moveTo>
                    <a:pt x="0" y="0"/>
                  </a:moveTo>
                  <a:lnTo>
                    <a:pt x="2713601" y="0"/>
                  </a:lnTo>
                  <a:lnTo>
                    <a:pt x="2713601" y="3324473"/>
                  </a:lnTo>
                  <a:lnTo>
                    <a:pt x="0" y="3324473"/>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grpSp>
        <p:nvGrpSpPr>
          <p:cNvPr name="Group 25" id="25"/>
          <p:cNvGrpSpPr/>
          <p:nvPr/>
        </p:nvGrpSpPr>
        <p:grpSpPr>
          <a:xfrm rot="0">
            <a:off x="1363543" y="6700865"/>
            <a:ext cx="5222439" cy="2557435"/>
            <a:chOff x="0" y="0"/>
            <a:chExt cx="6963252" cy="3409913"/>
          </a:xfrm>
        </p:grpSpPr>
        <p:sp>
          <p:nvSpPr>
            <p:cNvPr name="Freeform 26" id="26"/>
            <p:cNvSpPr/>
            <p:nvPr/>
          </p:nvSpPr>
          <p:spPr>
            <a:xfrm flipH="false" flipV="false" rot="0">
              <a:off x="0" y="0"/>
              <a:ext cx="2892292" cy="3324473"/>
            </a:xfrm>
            <a:custGeom>
              <a:avLst/>
              <a:gdLst/>
              <a:ahLst/>
              <a:cxnLst/>
              <a:rect r="r" b="b" t="t" l="l"/>
              <a:pathLst>
                <a:path h="3324473" w="2892292">
                  <a:moveTo>
                    <a:pt x="0" y="0"/>
                  </a:moveTo>
                  <a:lnTo>
                    <a:pt x="2892292" y="0"/>
                  </a:lnTo>
                  <a:lnTo>
                    <a:pt x="2892292" y="3324473"/>
                  </a:lnTo>
                  <a:lnTo>
                    <a:pt x="0" y="3324473"/>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7" id="27"/>
            <p:cNvSpPr/>
            <p:nvPr/>
          </p:nvSpPr>
          <p:spPr>
            <a:xfrm flipH="false" flipV="false" rot="0">
              <a:off x="4058493" y="85440"/>
              <a:ext cx="2904759" cy="3324473"/>
            </a:xfrm>
            <a:custGeom>
              <a:avLst/>
              <a:gdLst/>
              <a:ahLst/>
              <a:cxnLst/>
              <a:rect r="r" b="b" t="t" l="l"/>
              <a:pathLst>
                <a:path h="3324473" w="2904759">
                  <a:moveTo>
                    <a:pt x="0" y="0"/>
                  </a:moveTo>
                  <a:lnTo>
                    <a:pt x="2904759" y="0"/>
                  </a:lnTo>
                  <a:lnTo>
                    <a:pt x="2904759" y="3324473"/>
                  </a:lnTo>
                  <a:lnTo>
                    <a:pt x="0" y="3324473"/>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grpSp>
      <p:sp>
        <p:nvSpPr>
          <p:cNvPr name="TextBox 28" id="28"/>
          <p:cNvSpPr txBox="true"/>
          <p:nvPr/>
        </p:nvSpPr>
        <p:spPr>
          <a:xfrm rot="0">
            <a:off x="938966" y="791507"/>
            <a:ext cx="8460812"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Questions About Pain</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10588403" cy="1223447"/>
            <a:chOff x="0" y="0"/>
            <a:chExt cx="2788715" cy="322225"/>
          </a:xfrm>
        </p:grpSpPr>
        <p:sp>
          <p:nvSpPr>
            <p:cNvPr name="Freeform 13" id="13"/>
            <p:cNvSpPr/>
            <p:nvPr/>
          </p:nvSpPr>
          <p:spPr>
            <a:xfrm flipH="false" flipV="false" rot="0">
              <a:off x="0" y="0"/>
              <a:ext cx="2788715" cy="322225"/>
            </a:xfrm>
            <a:custGeom>
              <a:avLst/>
              <a:gdLst/>
              <a:ahLst/>
              <a:cxnLst/>
              <a:rect r="r" b="b" t="t" l="l"/>
              <a:pathLst>
                <a:path h="322225" w="2788715">
                  <a:moveTo>
                    <a:pt x="2585515" y="0"/>
                  </a:moveTo>
                  <a:cubicBezTo>
                    <a:pt x="2697739" y="0"/>
                    <a:pt x="2788715" y="72132"/>
                    <a:pt x="2788715" y="161112"/>
                  </a:cubicBezTo>
                  <a:cubicBezTo>
                    <a:pt x="2788715" y="250092"/>
                    <a:pt x="2697739" y="322225"/>
                    <a:pt x="2585515"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2788715"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1" id="21"/>
          <p:cNvSpPr txBox="true"/>
          <p:nvPr/>
        </p:nvSpPr>
        <p:spPr>
          <a:xfrm rot="0">
            <a:off x="7633433" y="2740524"/>
            <a:ext cx="9389409" cy="31076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Sometimes we recover from illness just by resting and drinking lots of water. We can also try taking home remedies.</a:t>
            </a:r>
          </a:p>
        </p:txBody>
      </p:sp>
      <p:grpSp>
        <p:nvGrpSpPr>
          <p:cNvPr name="Group 22" id="22"/>
          <p:cNvGrpSpPr/>
          <p:nvPr/>
        </p:nvGrpSpPr>
        <p:grpSpPr>
          <a:xfrm rot="0">
            <a:off x="2022173" y="2954944"/>
            <a:ext cx="4280665" cy="2554101"/>
            <a:chOff x="0" y="0"/>
            <a:chExt cx="5707553" cy="3405468"/>
          </a:xfrm>
        </p:grpSpPr>
        <p:sp>
          <p:nvSpPr>
            <p:cNvPr name="Freeform 23" id="23"/>
            <p:cNvSpPr/>
            <p:nvPr/>
          </p:nvSpPr>
          <p:spPr>
            <a:xfrm flipH="false" flipV="false" rot="0">
              <a:off x="0" y="0"/>
              <a:ext cx="2175243" cy="3405468"/>
            </a:xfrm>
            <a:custGeom>
              <a:avLst/>
              <a:gdLst/>
              <a:ahLst/>
              <a:cxnLst/>
              <a:rect r="r" b="b" t="t" l="l"/>
              <a:pathLst>
                <a:path h="3405468" w="2175243">
                  <a:moveTo>
                    <a:pt x="0" y="0"/>
                  </a:moveTo>
                  <a:lnTo>
                    <a:pt x="2175243" y="0"/>
                  </a:lnTo>
                  <a:lnTo>
                    <a:pt x="2175243" y="3405468"/>
                  </a:lnTo>
                  <a:lnTo>
                    <a:pt x="0" y="340546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4" id="24"/>
            <p:cNvSpPr/>
            <p:nvPr/>
          </p:nvSpPr>
          <p:spPr>
            <a:xfrm flipH="false" flipV="false" rot="0">
              <a:off x="2598283" y="0"/>
              <a:ext cx="3109271" cy="3393053"/>
            </a:xfrm>
            <a:custGeom>
              <a:avLst/>
              <a:gdLst/>
              <a:ahLst/>
              <a:cxnLst/>
              <a:rect r="r" b="b" t="t" l="l"/>
              <a:pathLst>
                <a:path h="3393053" w="3109271">
                  <a:moveTo>
                    <a:pt x="0" y="0"/>
                  </a:moveTo>
                  <a:lnTo>
                    <a:pt x="3109270" y="0"/>
                  </a:lnTo>
                  <a:lnTo>
                    <a:pt x="3109270" y="3393053"/>
                  </a:lnTo>
                  <a:lnTo>
                    <a:pt x="0" y="3393053"/>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sp>
        <p:nvSpPr>
          <p:cNvPr name="TextBox 25" id="25"/>
          <p:cNvSpPr txBox="true"/>
          <p:nvPr/>
        </p:nvSpPr>
        <p:spPr>
          <a:xfrm rot="0">
            <a:off x="938966" y="791507"/>
            <a:ext cx="984582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When to Seek Treatment</a:t>
            </a:r>
          </a:p>
        </p:txBody>
      </p:sp>
      <p:sp>
        <p:nvSpPr>
          <p:cNvPr name="Freeform 26" id="26"/>
          <p:cNvSpPr/>
          <p:nvPr/>
        </p:nvSpPr>
        <p:spPr>
          <a:xfrm flipH="false" flipV="false" rot="0">
            <a:off x="13691643" y="5848214"/>
            <a:ext cx="2855947" cy="3410086"/>
          </a:xfrm>
          <a:custGeom>
            <a:avLst/>
            <a:gdLst/>
            <a:ahLst/>
            <a:cxnLst/>
            <a:rect r="r" b="b" t="t" l="l"/>
            <a:pathLst>
              <a:path h="3410086" w="2855947">
                <a:moveTo>
                  <a:pt x="0" y="0"/>
                </a:moveTo>
                <a:lnTo>
                  <a:pt x="2855948" y="0"/>
                </a:lnTo>
                <a:lnTo>
                  <a:pt x="2855948" y="3410086"/>
                </a:lnTo>
                <a:lnTo>
                  <a:pt x="0" y="3410086"/>
                </a:lnTo>
                <a:lnTo>
                  <a:pt x="0" y="0"/>
                </a:lnTo>
                <a:close/>
              </a:path>
            </a:pathLst>
          </a:custGeom>
          <a:blipFill>
            <a:blip r:embed="rId9"/>
            <a:stretch>
              <a:fillRect l="0" t="0" r="0" b="0"/>
            </a:stretch>
          </a:blipFill>
        </p:spPr>
      </p:sp>
      <p:sp>
        <p:nvSpPr>
          <p:cNvPr name="TextBox 27" id="27"/>
          <p:cNvSpPr txBox="true"/>
          <p:nvPr/>
        </p:nvSpPr>
        <p:spPr>
          <a:xfrm rot="0">
            <a:off x="2008275" y="6601474"/>
            <a:ext cx="10453334" cy="232664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Other times, we may need to see a provider for treatment before we get better.</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9776625"/>
            <a:ext cx="18288000" cy="510375"/>
            <a:chOff x="0" y="0"/>
            <a:chExt cx="6554006" cy="182907"/>
          </a:xfrm>
        </p:grpSpPr>
        <p:sp>
          <p:nvSpPr>
            <p:cNvPr name="Freeform 3" id="3"/>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4" id="4"/>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5" id="5"/>
          <p:cNvGrpSpPr/>
          <p:nvPr/>
        </p:nvGrpSpPr>
        <p:grpSpPr>
          <a:xfrm rot="0">
            <a:off x="1028700" y="-28685"/>
            <a:ext cx="16930386" cy="1111283"/>
            <a:chOff x="0" y="0"/>
            <a:chExt cx="22573848" cy="1481710"/>
          </a:xfrm>
        </p:grpSpPr>
        <p:sp>
          <p:nvSpPr>
            <p:cNvPr name="Freeform 6" id="6"/>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7" id="7"/>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9" id="9"/>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10" id="10"/>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11" id="11"/>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12" id="12"/>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3" id="13"/>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4" id="14"/>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5" id="15"/>
          <p:cNvGrpSpPr/>
          <p:nvPr/>
        </p:nvGrpSpPr>
        <p:grpSpPr>
          <a:xfrm rot="0">
            <a:off x="8519766" y="3182108"/>
            <a:ext cx="1766792" cy="2654307"/>
            <a:chOff x="0" y="0"/>
            <a:chExt cx="2355723" cy="3539076"/>
          </a:xfrm>
        </p:grpSpPr>
        <p:sp>
          <p:nvSpPr>
            <p:cNvPr name="Freeform 16" id="16"/>
            <p:cNvSpPr/>
            <p:nvPr/>
          </p:nvSpPr>
          <p:spPr>
            <a:xfrm flipH="false" flipV="false" rot="0">
              <a:off x="0" y="0"/>
              <a:ext cx="964398" cy="3539076"/>
            </a:xfrm>
            <a:custGeom>
              <a:avLst/>
              <a:gdLst/>
              <a:ahLst/>
              <a:cxnLst/>
              <a:rect r="r" b="b" t="t" l="l"/>
              <a:pathLst>
                <a:path h="3539076" w="964398">
                  <a:moveTo>
                    <a:pt x="0" y="0"/>
                  </a:moveTo>
                  <a:lnTo>
                    <a:pt x="964398" y="0"/>
                  </a:lnTo>
                  <a:lnTo>
                    <a:pt x="964398" y="3539076"/>
                  </a:lnTo>
                  <a:lnTo>
                    <a:pt x="0" y="353907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17" id="17"/>
            <p:cNvSpPr/>
            <p:nvPr/>
          </p:nvSpPr>
          <p:spPr>
            <a:xfrm flipH="false" flipV="false" rot="0">
              <a:off x="1391325" y="0"/>
              <a:ext cx="964398" cy="3539076"/>
            </a:xfrm>
            <a:custGeom>
              <a:avLst/>
              <a:gdLst/>
              <a:ahLst/>
              <a:cxnLst/>
              <a:rect r="r" b="b" t="t" l="l"/>
              <a:pathLst>
                <a:path h="3539076" w="964398">
                  <a:moveTo>
                    <a:pt x="0" y="0"/>
                  </a:moveTo>
                  <a:lnTo>
                    <a:pt x="964398" y="0"/>
                  </a:lnTo>
                  <a:lnTo>
                    <a:pt x="964398" y="3539076"/>
                  </a:lnTo>
                  <a:lnTo>
                    <a:pt x="0" y="353907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sp>
        <p:nvSpPr>
          <p:cNvPr name="Freeform 18" id="18"/>
          <p:cNvSpPr/>
          <p:nvPr/>
        </p:nvSpPr>
        <p:spPr>
          <a:xfrm flipH="false" flipV="false" rot="0">
            <a:off x="3235057" y="3140771"/>
            <a:ext cx="745828" cy="2736982"/>
          </a:xfrm>
          <a:custGeom>
            <a:avLst/>
            <a:gdLst/>
            <a:ahLst/>
            <a:cxnLst/>
            <a:rect r="r" b="b" t="t" l="l"/>
            <a:pathLst>
              <a:path h="2736982" w="745828">
                <a:moveTo>
                  <a:pt x="0" y="0"/>
                </a:moveTo>
                <a:lnTo>
                  <a:pt x="745828" y="0"/>
                </a:lnTo>
                <a:lnTo>
                  <a:pt x="745828" y="2736982"/>
                </a:lnTo>
                <a:lnTo>
                  <a:pt x="0" y="273698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nvGrpSpPr>
          <p:cNvPr name="Group 19" id="19"/>
          <p:cNvGrpSpPr/>
          <p:nvPr/>
        </p:nvGrpSpPr>
        <p:grpSpPr>
          <a:xfrm rot="0">
            <a:off x="1028700" y="6986961"/>
            <a:ext cx="5502261" cy="2779866"/>
            <a:chOff x="0" y="0"/>
            <a:chExt cx="1449155" cy="732146"/>
          </a:xfrm>
        </p:grpSpPr>
        <p:sp>
          <p:nvSpPr>
            <p:cNvPr name="Freeform 20" id="20"/>
            <p:cNvSpPr/>
            <p:nvPr/>
          </p:nvSpPr>
          <p:spPr>
            <a:xfrm flipH="false" flipV="false" rot="0">
              <a:off x="0" y="0"/>
              <a:ext cx="1449155" cy="732146"/>
            </a:xfrm>
            <a:custGeom>
              <a:avLst/>
              <a:gdLst/>
              <a:ahLst/>
              <a:cxnLst/>
              <a:rect r="r" b="b" t="t" l="l"/>
              <a:pathLst>
                <a:path h="732146" w="1449155">
                  <a:moveTo>
                    <a:pt x="0" y="0"/>
                  </a:moveTo>
                  <a:lnTo>
                    <a:pt x="1449155" y="0"/>
                  </a:lnTo>
                  <a:lnTo>
                    <a:pt x="1449155" y="732146"/>
                  </a:lnTo>
                  <a:lnTo>
                    <a:pt x="0" y="732146"/>
                  </a:lnTo>
                  <a:close/>
                </a:path>
              </a:pathLst>
            </a:custGeom>
            <a:solidFill>
              <a:srgbClr val="D9EAD3"/>
            </a:solidFill>
          </p:spPr>
        </p:sp>
        <p:sp>
          <p:nvSpPr>
            <p:cNvPr name="TextBox 21" id="21"/>
            <p:cNvSpPr txBox="true"/>
            <p:nvPr/>
          </p:nvSpPr>
          <p:spPr>
            <a:xfrm>
              <a:off x="0" y="-28575"/>
              <a:ext cx="1449155" cy="760721"/>
            </a:xfrm>
            <a:prstGeom prst="rect">
              <a:avLst/>
            </a:prstGeom>
          </p:spPr>
          <p:txBody>
            <a:bodyPr anchor="ctr" rtlCol="false" tIns="50800" lIns="50800" bIns="50800" rIns="50800"/>
            <a:lstStyle/>
            <a:p>
              <a:pPr algn="ctr">
                <a:lnSpc>
                  <a:spcPts val="1960"/>
                </a:lnSpc>
              </a:pPr>
            </a:p>
          </p:txBody>
        </p:sp>
      </p:grpSp>
      <p:grpSp>
        <p:nvGrpSpPr>
          <p:cNvPr name="Group 22" id="22"/>
          <p:cNvGrpSpPr/>
          <p:nvPr/>
        </p:nvGrpSpPr>
        <p:grpSpPr>
          <a:xfrm rot="0">
            <a:off x="6530961" y="6986961"/>
            <a:ext cx="5796771" cy="2779866"/>
            <a:chOff x="0" y="0"/>
            <a:chExt cx="1526722" cy="732146"/>
          </a:xfrm>
        </p:grpSpPr>
        <p:sp>
          <p:nvSpPr>
            <p:cNvPr name="Freeform 23" id="23"/>
            <p:cNvSpPr/>
            <p:nvPr/>
          </p:nvSpPr>
          <p:spPr>
            <a:xfrm flipH="false" flipV="false" rot="0">
              <a:off x="0" y="0"/>
              <a:ext cx="1526722" cy="732146"/>
            </a:xfrm>
            <a:custGeom>
              <a:avLst/>
              <a:gdLst/>
              <a:ahLst/>
              <a:cxnLst/>
              <a:rect r="r" b="b" t="t" l="l"/>
              <a:pathLst>
                <a:path h="732146" w="1526722">
                  <a:moveTo>
                    <a:pt x="0" y="0"/>
                  </a:moveTo>
                  <a:lnTo>
                    <a:pt x="1526722" y="0"/>
                  </a:lnTo>
                  <a:lnTo>
                    <a:pt x="1526722" y="732146"/>
                  </a:lnTo>
                  <a:lnTo>
                    <a:pt x="0" y="732146"/>
                  </a:lnTo>
                  <a:close/>
                </a:path>
              </a:pathLst>
            </a:custGeom>
            <a:solidFill>
              <a:srgbClr val="FFF2CC"/>
            </a:solidFill>
          </p:spPr>
        </p:sp>
        <p:sp>
          <p:nvSpPr>
            <p:cNvPr name="TextBox 24" id="24"/>
            <p:cNvSpPr txBox="true"/>
            <p:nvPr/>
          </p:nvSpPr>
          <p:spPr>
            <a:xfrm>
              <a:off x="0" y="-28575"/>
              <a:ext cx="1526722" cy="760721"/>
            </a:xfrm>
            <a:prstGeom prst="rect">
              <a:avLst/>
            </a:prstGeom>
          </p:spPr>
          <p:txBody>
            <a:bodyPr anchor="ctr" rtlCol="false" tIns="50800" lIns="50800" bIns="50800" rIns="50800"/>
            <a:lstStyle/>
            <a:p>
              <a:pPr algn="ctr">
                <a:lnSpc>
                  <a:spcPts val="1960"/>
                </a:lnSpc>
              </a:pPr>
            </a:p>
          </p:txBody>
        </p:sp>
      </p:grpSp>
      <p:sp>
        <p:nvSpPr>
          <p:cNvPr name="AutoShape 25" id="25"/>
          <p:cNvSpPr/>
          <p:nvPr/>
        </p:nvSpPr>
        <p:spPr>
          <a:xfrm flipV="true">
            <a:off x="6530961" y="1028700"/>
            <a:ext cx="0" cy="8747925"/>
          </a:xfrm>
          <a:prstGeom prst="line">
            <a:avLst/>
          </a:prstGeom>
          <a:ln cap="flat" w="19050">
            <a:solidFill>
              <a:srgbClr val="000000"/>
            </a:solidFill>
            <a:prstDash val="sysDot"/>
            <a:headEnd type="none" len="sm" w="sm"/>
            <a:tailEnd type="none" len="sm" w="sm"/>
          </a:ln>
        </p:spPr>
      </p:sp>
      <p:grpSp>
        <p:nvGrpSpPr>
          <p:cNvPr name="Group 26" id="26"/>
          <p:cNvGrpSpPr/>
          <p:nvPr/>
        </p:nvGrpSpPr>
        <p:grpSpPr>
          <a:xfrm rot="0">
            <a:off x="12327732" y="6986961"/>
            <a:ext cx="5473740" cy="2779866"/>
            <a:chOff x="0" y="0"/>
            <a:chExt cx="1441644" cy="732146"/>
          </a:xfrm>
        </p:grpSpPr>
        <p:sp>
          <p:nvSpPr>
            <p:cNvPr name="Freeform 27" id="27"/>
            <p:cNvSpPr/>
            <p:nvPr/>
          </p:nvSpPr>
          <p:spPr>
            <a:xfrm flipH="false" flipV="false" rot="0">
              <a:off x="0" y="0"/>
              <a:ext cx="1441644" cy="732146"/>
            </a:xfrm>
            <a:custGeom>
              <a:avLst/>
              <a:gdLst/>
              <a:ahLst/>
              <a:cxnLst/>
              <a:rect r="r" b="b" t="t" l="l"/>
              <a:pathLst>
                <a:path h="732146" w="1441644">
                  <a:moveTo>
                    <a:pt x="0" y="0"/>
                  </a:moveTo>
                  <a:lnTo>
                    <a:pt x="1441644" y="0"/>
                  </a:lnTo>
                  <a:lnTo>
                    <a:pt x="1441644" y="732146"/>
                  </a:lnTo>
                  <a:lnTo>
                    <a:pt x="0" y="732146"/>
                  </a:lnTo>
                  <a:close/>
                </a:path>
              </a:pathLst>
            </a:custGeom>
            <a:solidFill>
              <a:srgbClr val="F4CCCC"/>
            </a:solidFill>
          </p:spPr>
        </p:sp>
        <p:sp>
          <p:nvSpPr>
            <p:cNvPr name="TextBox 28" id="28"/>
            <p:cNvSpPr txBox="true"/>
            <p:nvPr/>
          </p:nvSpPr>
          <p:spPr>
            <a:xfrm>
              <a:off x="0" y="-28575"/>
              <a:ext cx="1441644" cy="760721"/>
            </a:xfrm>
            <a:prstGeom prst="rect">
              <a:avLst/>
            </a:prstGeom>
          </p:spPr>
          <p:txBody>
            <a:bodyPr anchor="ctr" rtlCol="false" tIns="50800" lIns="50800" bIns="50800" rIns="50800"/>
            <a:lstStyle/>
            <a:p>
              <a:pPr algn="ctr">
                <a:lnSpc>
                  <a:spcPts val="1960"/>
                </a:lnSpc>
              </a:pPr>
            </a:p>
          </p:txBody>
        </p:sp>
      </p:grpSp>
      <p:grpSp>
        <p:nvGrpSpPr>
          <p:cNvPr name="Group 29" id="29"/>
          <p:cNvGrpSpPr/>
          <p:nvPr/>
        </p:nvGrpSpPr>
        <p:grpSpPr>
          <a:xfrm rot="-5400000">
            <a:off x="12910419" y="4867206"/>
            <a:ext cx="10244787" cy="510375"/>
            <a:chOff x="0" y="0"/>
            <a:chExt cx="3671501" cy="182907"/>
          </a:xfrm>
        </p:grpSpPr>
        <p:sp>
          <p:nvSpPr>
            <p:cNvPr name="Freeform 30" id="30"/>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31" id="31"/>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AutoShape 32" id="32"/>
          <p:cNvSpPr/>
          <p:nvPr/>
        </p:nvSpPr>
        <p:spPr>
          <a:xfrm flipV="true">
            <a:off x="12327732" y="1028700"/>
            <a:ext cx="0" cy="8747925"/>
          </a:xfrm>
          <a:prstGeom prst="line">
            <a:avLst/>
          </a:prstGeom>
          <a:ln cap="flat" w="19050">
            <a:solidFill>
              <a:srgbClr val="000000"/>
            </a:solidFill>
            <a:prstDash val="sysDot"/>
            <a:headEnd type="none" len="sm" w="sm"/>
            <a:tailEnd type="none" len="sm" w="sm"/>
          </a:ln>
        </p:spPr>
      </p:sp>
      <p:grpSp>
        <p:nvGrpSpPr>
          <p:cNvPr name="Group 33" id="33"/>
          <p:cNvGrpSpPr/>
          <p:nvPr/>
        </p:nvGrpSpPr>
        <p:grpSpPr>
          <a:xfrm rot="0">
            <a:off x="484174" y="808116"/>
            <a:ext cx="11398234" cy="1223447"/>
            <a:chOff x="0" y="0"/>
            <a:chExt cx="3002004" cy="322225"/>
          </a:xfrm>
        </p:grpSpPr>
        <p:sp>
          <p:nvSpPr>
            <p:cNvPr name="Freeform 34" id="34"/>
            <p:cNvSpPr/>
            <p:nvPr/>
          </p:nvSpPr>
          <p:spPr>
            <a:xfrm flipH="false" flipV="false" rot="0">
              <a:off x="0" y="0"/>
              <a:ext cx="3002004" cy="322225"/>
            </a:xfrm>
            <a:custGeom>
              <a:avLst/>
              <a:gdLst/>
              <a:ahLst/>
              <a:cxnLst/>
              <a:rect r="r" b="b" t="t" l="l"/>
              <a:pathLst>
                <a:path h="322225" w="3002004">
                  <a:moveTo>
                    <a:pt x="2798804" y="0"/>
                  </a:moveTo>
                  <a:cubicBezTo>
                    <a:pt x="2911028" y="0"/>
                    <a:pt x="3002004" y="72132"/>
                    <a:pt x="3002004" y="161112"/>
                  </a:cubicBezTo>
                  <a:cubicBezTo>
                    <a:pt x="3002004" y="250092"/>
                    <a:pt x="2911028" y="322225"/>
                    <a:pt x="2798804"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35" id="35"/>
            <p:cNvSpPr txBox="true"/>
            <p:nvPr/>
          </p:nvSpPr>
          <p:spPr>
            <a:xfrm>
              <a:off x="0" y="-28575"/>
              <a:ext cx="3002004" cy="350800"/>
            </a:xfrm>
            <a:prstGeom prst="rect">
              <a:avLst/>
            </a:prstGeom>
          </p:spPr>
          <p:txBody>
            <a:bodyPr anchor="ctr" rtlCol="false" tIns="50800" lIns="50800" bIns="50800" rIns="50800"/>
            <a:lstStyle/>
            <a:p>
              <a:pPr algn="ctr">
                <a:lnSpc>
                  <a:spcPts val="1960"/>
                </a:lnSpc>
              </a:pPr>
            </a:p>
          </p:txBody>
        </p:sp>
      </p:grpSp>
      <p:grpSp>
        <p:nvGrpSpPr>
          <p:cNvPr name="Group 36" id="36"/>
          <p:cNvGrpSpPr/>
          <p:nvPr/>
        </p:nvGrpSpPr>
        <p:grpSpPr>
          <a:xfrm rot="0">
            <a:off x="14272588" y="3099433"/>
            <a:ext cx="1584028" cy="2736982"/>
            <a:chOff x="0" y="0"/>
            <a:chExt cx="2112038" cy="3649310"/>
          </a:xfrm>
        </p:grpSpPr>
        <p:sp>
          <p:nvSpPr>
            <p:cNvPr name="Freeform 37" id="37"/>
            <p:cNvSpPr/>
            <p:nvPr/>
          </p:nvSpPr>
          <p:spPr>
            <a:xfrm flipH="false" flipV="false" rot="0">
              <a:off x="0" y="0"/>
              <a:ext cx="2112038" cy="3649310"/>
            </a:xfrm>
            <a:custGeom>
              <a:avLst/>
              <a:gdLst/>
              <a:ahLst/>
              <a:cxnLst/>
              <a:rect r="r" b="b" t="t" l="l"/>
              <a:pathLst>
                <a:path h="3649310" w="2112038">
                  <a:moveTo>
                    <a:pt x="0" y="0"/>
                  </a:moveTo>
                  <a:lnTo>
                    <a:pt x="2112038" y="0"/>
                  </a:lnTo>
                  <a:lnTo>
                    <a:pt x="2112038" y="3649310"/>
                  </a:lnTo>
                  <a:lnTo>
                    <a:pt x="0" y="3649310"/>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grpSp>
          <p:nvGrpSpPr>
            <p:cNvPr name="Group 38" id="38"/>
            <p:cNvGrpSpPr/>
            <p:nvPr/>
          </p:nvGrpSpPr>
          <p:grpSpPr>
            <a:xfrm rot="0">
              <a:off x="172429" y="384503"/>
              <a:ext cx="1779894" cy="2610018"/>
              <a:chOff x="0" y="0"/>
              <a:chExt cx="325637" cy="477511"/>
            </a:xfrm>
          </p:grpSpPr>
          <p:sp>
            <p:nvSpPr>
              <p:cNvPr name="Freeform 39" id="39"/>
              <p:cNvSpPr/>
              <p:nvPr/>
            </p:nvSpPr>
            <p:spPr>
              <a:xfrm flipH="false" flipV="false" rot="0">
                <a:off x="0" y="0"/>
                <a:ext cx="325637" cy="477511"/>
              </a:xfrm>
              <a:custGeom>
                <a:avLst/>
                <a:gdLst/>
                <a:ahLst/>
                <a:cxnLst/>
                <a:rect r="r" b="b" t="t" l="l"/>
                <a:pathLst>
                  <a:path h="477511" w="325637">
                    <a:moveTo>
                      <a:pt x="0" y="0"/>
                    </a:moveTo>
                    <a:lnTo>
                      <a:pt x="325637" y="0"/>
                    </a:lnTo>
                    <a:lnTo>
                      <a:pt x="325637" y="477511"/>
                    </a:lnTo>
                    <a:lnTo>
                      <a:pt x="0" y="477511"/>
                    </a:lnTo>
                    <a:close/>
                  </a:path>
                </a:pathLst>
              </a:custGeom>
              <a:solidFill>
                <a:srgbClr val="E93F3E"/>
              </a:solidFill>
            </p:spPr>
          </p:sp>
          <p:sp>
            <p:nvSpPr>
              <p:cNvPr name="TextBox 40" id="40"/>
              <p:cNvSpPr txBox="true"/>
              <p:nvPr/>
            </p:nvSpPr>
            <p:spPr>
              <a:xfrm>
                <a:off x="0" y="-28575"/>
                <a:ext cx="325637" cy="506086"/>
              </a:xfrm>
              <a:prstGeom prst="rect">
                <a:avLst/>
              </a:prstGeom>
            </p:spPr>
            <p:txBody>
              <a:bodyPr anchor="ctr" rtlCol="false" tIns="57867" lIns="57867" bIns="57867" rIns="57867"/>
              <a:lstStyle/>
              <a:p>
                <a:pPr algn="ctr">
                  <a:lnSpc>
                    <a:spcPts val="1959"/>
                  </a:lnSpc>
                </a:pPr>
              </a:p>
            </p:txBody>
          </p:sp>
        </p:grpSp>
        <p:sp>
          <p:nvSpPr>
            <p:cNvPr name="Freeform 41" id="41"/>
            <p:cNvSpPr/>
            <p:nvPr/>
          </p:nvSpPr>
          <p:spPr>
            <a:xfrm flipH="false" flipV="false" rot="0">
              <a:off x="320271" y="704065"/>
              <a:ext cx="1452399" cy="679218"/>
            </a:xfrm>
            <a:custGeom>
              <a:avLst/>
              <a:gdLst/>
              <a:ahLst/>
              <a:cxnLst/>
              <a:rect r="r" b="b" t="t" l="l"/>
              <a:pathLst>
                <a:path h="679218" w="1452399">
                  <a:moveTo>
                    <a:pt x="0" y="0"/>
                  </a:moveTo>
                  <a:lnTo>
                    <a:pt x="1452399" y="0"/>
                  </a:lnTo>
                  <a:lnTo>
                    <a:pt x="1452399" y="679218"/>
                  </a:lnTo>
                  <a:lnTo>
                    <a:pt x="0" y="679218"/>
                  </a:lnTo>
                  <a:lnTo>
                    <a:pt x="0" y="0"/>
                  </a:lnTo>
                  <a:close/>
                </a:path>
              </a:pathLst>
            </a:custGeom>
            <a:blipFill>
              <a:blip r:embed="rId11">
                <a:extLst>
                  <a:ext uri="{96DAC541-7B7A-43D3-8B79-37D633B846F1}">
                    <asvg:svgBlip xmlns:asvg="http://schemas.microsoft.com/office/drawing/2016/SVG/main" r:embed="rId12"/>
                  </a:ext>
                </a:extLst>
              </a:blip>
              <a:stretch>
                <a:fillRect l="0" t="0" r="-1447" b="-116533"/>
              </a:stretch>
            </a:blipFill>
          </p:spPr>
        </p:sp>
        <p:grpSp>
          <p:nvGrpSpPr>
            <p:cNvPr name="Group 42" id="42"/>
            <p:cNvGrpSpPr/>
            <p:nvPr/>
          </p:nvGrpSpPr>
          <p:grpSpPr>
            <a:xfrm rot="0">
              <a:off x="623739" y="1067756"/>
              <a:ext cx="876802" cy="371677"/>
              <a:chOff x="0" y="0"/>
              <a:chExt cx="301528" cy="127818"/>
            </a:xfrm>
          </p:grpSpPr>
          <p:sp>
            <p:nvSpPr>
              <p:cNvPr name="Freeform 43" id="43"/>
              <p:cNvSpPr/>
              <p:nvPr/>
            </p:nvSpPr>
            <p:spPr>
              <a:xfrm flipH="false" flipV="false" rot="0">
                <a:off x="0" y="0"/>
                <a:ext cx="301528" cy="127818"/>
              </a:xfrm>
              <a:custGeom>
                <a:avLst/>
                <a:gdLst/>
                <a:ahLst/>
                <a:cxnLst/>
                <a:rect r="r" b="b" t="t" l="l"/>
                <a:pathLst>
                  <a:path h="127818" w="301528">
                    <a:moveTo>
                      <a:pt x="0" y="0"/>
                    </a:moveTo>
                    <a:lnTo>
                      <a:pt x="301528" y="0"/>
                    </a:lnTo>
                    <a:lnTo>
                      <a:pt x="301528" y="127818"/>
                    </a:lnTo>
                    <a:lnTo>
                      <a:pt x="0" y="127818"/>
                    </a:lnTo>
                    <a:close/>
                  </a:path>
                </a:pathLst>
              </a:custGeom>
              <a:solidFill>
                <a:srgbClr val="E93F3E"/>
              </a:solidFill>
            </p:spPr>
          </p:sp>
          <p:sp>
            <p:nvSpPr>
              <p:cNvPr name="TextBox 44" id="44"/>
              <p:cNvSpPr txBox="true"/>
              <p:nvPr/>
            </p:nvSpPr>
            <p:spPr>
              <a:xfrm>
                <a:off x="0" y="-28575"/>
                <a:ext cx="301528" cy="156393"/>
              </a:xfrm>
              <a:prstGeom prst="rect">
                <a:avLst/>
              </a:prstGeom>
            </p:spPr>
            <p:txBody>
              <a:bodyPr anchor="ctr" rtlCol="false" tIns="30785" lIns="30785" bIns="30785" rIns="30785"/>
              <a:lstStyle/>
              <a:p>
                <a:pPr algn="ctr">
                  <a:lnSpc>
                    <a:spcPts val="1959"/>
                  </a:lnSpc>
                </a:pPr>
              </a:p>
            </p:txBody>
          </p:sp>
        </p:grpSp>
        <p:sp>
          <p:nvSpPr>
            <p:cNvPr name="Freeform 45" id="45"/>
            <p:cNvSpPr/>
            <p:nvPr/>
          </p:nvSpPr>
          <p:spPr>
            <a:xfrm flipH="false" flipV="false" rot="0">
              <a:off x="371622" y="1185094"/>
              <a:ext cx="1381509" cy="1243358"/>
            </a:xfrm>
            <a:custGeom>
              <a:avLst/>
              <a:gdLst/>
              <a:ahLst/>
              <a:cxnLst/>
              <a:rect r="r" b="b" t="t" l="l"/>
              <a:pathLst>
                <a:path h="1243358" w="1381509">
                  <a:moveTo>
                    <a:pt x="0" y="0"/>
                  </a:moveTo>
                  <a:lnTo>
                    <a:pt x="1381509" y="0"/>
                  </a:lnTo>
                  <a:lnTo>
                    <a:pt x="1381509" y="1243359"/>
                  </a:lnTo>
                  <a:lnTo>
                    <a:pt x="0" y="1243359"/>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grpSp>
      <p:sp>
        <p:nvSpPr>
          <p:cNvPr name="TextBox 46" id="46"/>
          <p:cNvSpPr txBox="true"/>
          <p:nvPr/>
        </p:nvSpPr>
        <p:spPr>
          <a:xfrm rot="0">
            <a:off x="7828752" y="7946999"/>
            <a:ext cx="3148821" cy="76454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Today</a:t>
            </a:r>
          </a:p>
        </p:txBody>
      </p:sp>
      <p:sp>
        <p:nvSpPr>
          <p:cNvPr name="TextBox 47" id="47"/>
          <p:cNvSpPr txBox="true"/>
          <p:nvPr/>
        </p:nvSpPr>
        <p:spPr>
          <a:xfrm rot="0">
            <a:off x="2033560" y="7946999"/>
            <a:ext cx="3148821" cy="76454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This week</a:t>
            </a:r>
          </a:p>
        </p:txBody>
      </p:sp>
      <p:sp>
        <p:nvSpPr>
          <p:cNvPr name="TextBox 48" id="48"/>
          <p:cNvSpPr txBox="true"/>
          <p:nvPr/>
        </p:nvSpPr>
        <p:spPr>
          <a:xfrm rot="0">
            <a:off x="938966" y="791507"/>
            <a:ext cx="10705935"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When Should We Get Help?</a:t>
            </a:r>
          </a:p>
        </p:txBody>
      </p:sp>
      <p:sp>
        <p:nvSpPr>
          <p:cNvPr name="TextBox 49" id="49"/>
          <p:cNvSpPr txBox="true"/>
          <p:nvPr/>
        </p:nvSpPr>
        <p:spPr>
          <a:xfrm rot="0">
            <a:off x="13490192" y="7946999"/>
            <a:ext cx="3148821" cy="76454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Right now!</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flipH="true" flipV="true">
            <a:off x="9392037" y="1028700"/>
            <a:ext cx="0" cy="8747925"/>
          </a:xfrm>
          <a:prstGeom prst="line">
            <a:avLst/>
          </a:prstGeom>
          <a:ln cap="flat" w="19050">
            <a:solidFill>
              <a:srgbClr val="000000"/>
            </a:solidFill>
            <a:prstDash val="sysDot"/>
            <a:headEnd type="none" len="sm" w="sm"/>
            <a:tailEnd type="none" len="sm" w="sm"/>
          </a:ln>
        </p:spPr>
      </p:sp>
      <p:grpSp>
        <p:nvGrpSpPr>
          <p:cNvPr name="Group 3" id="3"/>
          <p:cNvGrpSpPr/>
          <p:nvPr/>
        </p:nvGrpSpPr>
        <p:grpSpPr>
          <a:xfrm rot="0">
            <a:off x="1028700" y="-28685"/>
            <a:ext cx="16930386" cy="1111283"/>
            <a:chOff x="0" y="0"/>
            <a:chExt cx="22573848" cy="1481710"/>
          </a:xfrm>
        </p:grpSpPr>
        <p:sp>
          <p:nvSpPr>
            <p:cNvPr name="Freeform 4" id="4"/>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5" id="5"/>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6" id="6"/>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7" id="7"/>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8" id="8"/>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9" id="9"/>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10" id="10"/>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1" id="11"/>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2" id="12"/>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3" id="13"/>
          <p:cNvGrpSpPr/>
          <p:nvPr/>
        </p:nvGrpSpPr>
        <p:grpSpPr>
          <a:xfrm rot="0">
            <a:off x="484174" y="808116"/>
            <a:ext cx="10172948" cy="1223447"/>
            <a:chOff x="0" y="0"/>
            <a:chExt cx="2679295" cy="322225"/>
          </a:xfrm>
        </p:grpSpPr>
        <p:sp>
          <p:nvSpPr>
            <p:cNvPr name="Freeform 14" id="14"/>
            <p:cNvSpPr/>
            <p:nvPr/>
          </p:nvSpPr>
          <p:spPr>
            <a:xfrm flipH="false" flipV="false" rot="0">
              <a:off x="0" y="0"/>
              <a:ext cx="2679295" cy="322225"/>
            </a:xfrm>
            <a:custGeom>
              <a:avLst/>
              <a:gdLst/>
              <a:ahLst/>
              <a:cxnLst/>
              <a:rect r="r" b="b" t="t" l="l"/>
              <a:pathLst>
                <a:path h="322225" w="2679295">
                  <a:moveTo>
                    <a:pt x="2476095" y="0"/>
                  </a:moveTo>
                  <a:cubicBezTo>
                    <a:pt x="2588319" y="0"/>
                    <a:pt x="2679295" y="72132"/>
                    <a:pt x="2679295" y="161112"/>
                  </a:cubicBezTo>
                  <a:cubicBezTo>
                    <a:pt x="2679295" y="250092"/>
                    <a:pt x="2588319" y="322225"/>
                    <a:pt x="2476095"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5" id="15"/>
            <p:cNvSpPr txBox="true"/>
            <p:nvPr/>
          </p:nvSpPr>
          <p:spPr>
            <a:xfrm>
              <a:off x="0" y="-28575"/>
              <a:ext cx="2679295" cy="350800"/>
            </a:xfrm>
            <a:prstGeom prst="rect">
              <a:avLst/>
            </a:prstGeom>
          </p:spPr>
          <p:txBody>
            <a:bodyPr anchor="ctr" rtlCol="false" tIns="50800" lIns="50800" bIns="50800" rIns="50800"/>
            <a:lstStyle/>
            <a:p>
              <a:pPr algn="ctr">
                <a:lnSpc>
                  <a:spcPts val="1960"/>
                </a:lnSpc>
              </a:pPr>
            </a:p>
          </p:txBody>
        </p:sp>
      </p:grpSp>
      <p:grpSp>
        <p:nvGrpSpPr>
          <p:cNvPr name="Group 16" id="16"/>
          <p:cNvGrpSpPr/>
          <p:nvPr/>
        </p:nvGrpSpPr>
        <p:grpSpPr>
          <a:xfrm rot="0">
            <a:off x="0" y="9776625"/>
            <a:ext cx="18288000" cy="510375"/>
            <a:chOff x="0" y="0"/>
            <a:chExt cx="6554006" cy="182907"/>
          </a:xfrm>
        </p:grpSpPr>
        <p:sp>
          <p:nvSpPr>
            <p:cNvPr name="Freeform 17" id="17"/>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8" id="18"/>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9" id="19"/>
          <p:cNvGrpSpPr/>
          <p:nvPr/>
        </p:nvGrpSpPr>
        <p:grpSpPr>
          <a:xfrm rot="-5400000">
            <a:off x="12910419" y="4867206"/>
            <a:ext cx="10244787" cy="510375"/>
            <a:chOff x="0" y="0"/>
            <a:chExt cx="3671501" cy="182907"/>
          </a:xfrm>
        </p:grpSpPr>
        <p:sp>
          <p:nvSpPr>
            <p:cNvPr name="Freeform 20" id="20"/>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1" id="21"/>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22" id="22"/>
          <p:cNvGrpSpPr/>
          <p:nvPr/>
        </p:nvGrpSpPr>
        <p:grpSpPr>
          <a:xfrm rot="0">
            <a:off x="9782562" y="2823493"/>
            <a:ext cx="7701134" cy="1772685"/>
            <a:chOff x="0" y="0"/>
            <a:chExt cx="10268179" cy="2363580"/>
          </a:xfrm>
        </p:grpSpPr>
        <p:sp>
          <p:nvSpPr>
            <p:cNvPr name="Freeform 23" id="23"/>
            <p:cNvSpPr/>
            <p:nvPr/>
          </p:nvSpPr>
          <p:spPr>
            <a:xfrm flipH="false" flipV="false" rot="0">
              <a:off x="0" y="0"/>
              <a:ext cx="2363580" cy="2363580"/>
            </a:xfrm>
            <a:custGeom>
              <a:avLst/>
              <a:gdLst/>
              <a:ahLst/>
              <a:cxnLst/>
              <a:rect r="r" b="b" t="t" l="l"/>
              <a:pathLst>
                <a:path h="2363580" w="2363580">
                  <a:moveTo>
                    <a:pt x="0" y="0"/>
                  </a:moveTo>
                  <a:lnTo>
                    <a:pt x="2363580" y="0"/>
                  </a:lnTo>
                  <a:lnTo>
                    <a:pt x="2363580" y="2363580"/>
                  </a:lnTo>
                  <a:lnTo>
                    <a:pt x="0" y="2363580"/>
                  </a:lnTo>
                  <a:lnTo>
                    <a:pt x="0" y="0"/>
                  </a:lnTo>
                  <a:close/>
                </a:path>
              </a:pathLst>
            </a:custGeom>
            <a:blipFill>
              <a:blip r:embed="rId5"/>
              <a:stretch>
                <a:fillRect l="0" t="0" r="0" b="0"/>
              </a:stretch>
            </a:blipFill>
          </p:spPr>
        </p:sp>
        <p:sp>
          <p:nvSpPr>
            <p:cNvPr name="TextBox 24" id="24"/>
            <p:cNvSpPr txBox="true"/>
            <p:nvPr/>
          </p:nvSpPr>
          <p:spPr>
            <a:xfrm rot="0">
              <a:off x="3035231" y="180402"/>
              <a:ext cx="7232948" cy="1447581"/>
            </a:xfrm>
            <a:prstGeom prst="rect">
              <a:avLst/>
            </a:prstGeom>
          </p:spPr>
          <p:txBody>
            <a:bodyPr anchor="t" rtlCol="false" tIns="0" lIns="0" bIns="0" rIns="0">
              <a:spAutoFit/>
            </a:bodyPr>
            <a:lstStyle/>
            <a:p>
              <a:pPr algn="l">
                <a:lnSpc>
                  <a:spcPts val="11000"/>
                </a:lnSpc>
              </a:pPr>
              <a:r>
                <a:rPr lang="en-US" sz="4400">
                  <a:solidFill>
                    <a:srgbClr val="000000"/>
                  </a:solidFill>
                  <a:latin typeface="Ubuntu"/>
                  <a:ea typeface="Ubuntu"/>
                  <a:cs typeface="Ubuntu"/>
                  <a:sym typeface="Ubuntu"/>
                </a:rPr>
                <a:t>Make your home safe</a:t>
              </a:r>
            </a:p>
          </p:txBody>
        </p:sp>
      </p:grpSp>
      <p:sp>
        <p:nvSpPr>
          <p:cNvPr name="AutoShape 25" id="25"/>
          <p:cNvSpPr/>
          <p:nvPr/>
        </p:nvSpPr>
        <p:spPr>
          <a:xfrm>
            <a:off x="998524" y="5665000"/>
            <a:ext cx="16748925" cy="0"/>
          </a:xfrm>
          <a:prstGeom prst="line">
            <a:avLst/>
          </a:prstGeom>
          <a:ln cap="flat" w="19050">
            <a:solidFill>
              <a:srgbClr val="000000"/>
            </a:solidFill>
            <a:prstDash val="sysDot"/>
            <a:headEnd type="none" len="sm" w="sm"/>
            <a:tailEnd type="none" len="sm" w="sm"/>
          </a:ln>
        </p:spPr>
      </p:sp>
      <p:sp>
        <p:nvSpPr>
          <p:cNvPr name="Freeform 26" id="26"/>
          <p:cNvSpPr/>
          <p:nvPr/>
        </p:nvSpPr>
        <p:spPr>
          <a:xfrm flipH="false" flipV="false" rot="0">
            <a:off x="9782562" y="6990870"/>
            <a:ext cx="2026988" cy="1636163"/>
          </a:xfrm>
          <a:custGeom>
            <a:avLst/>
            <a:gdLst/>
            <a:ahLst/>
            <a:cxnLst/>
            <a:rect r="r" b="b" t="t" l="l"/>
            <a:pathLst>
              <a:path h="1636163" w="2026988">
                <a:moveTo>
                  <a:pt x="0" y="0"/>
                </a:moveTo>
                <a:lnTo>
                  <a:pt x="2026988" y="0"/>
                </a:lnTo>
                <a:lnTo>
                  <a:pt x="2026988" y="1636164"/>
                </a:lnTo>
                <a:lnTo>
                  <a:pt x="0" y="1636164"/>
                </a:lnTo>
                <a:lnTo>
                  <a:pt x="0" y="0"/>
                </a:lnTo>
                <a:close/>
              </a:path>
            </a:pathLst>
          </a:custGeom>
          <a:blipFill>
            <a:blip r:embed="rId6"/>
            <a:stretch>
              <a:fillRect l="0" t="0" r="0" b="0"/>
            </a:stretch>
          </a:blipFill>
        </p:spPr>
      </p:sp>
      <p:sp>
        <p:nvSpPr>
          <p:cNvPr name="TextBox 27" id="27"/>
          <p:cNvSpPr txBox="true"/>
          <p:nvPr/>
        </p:nvSpPr>
        <p:spPr>
          <a:xfrm rot="0">
            <a:off x="12457250" y="6983994"/>
            <a:ext cx="4931584" cy="154558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Take care of your mind and heart</a:t>
            </a:r>
          </a:p>
        </p:txBody>
      </p:sp>
      <p:sp>
        <p:nvSpPr>
          <p:cNvPr name="Freeform 28" id="28"/>
          <p:cNvSpPr/>
          <p:nvPr/>
        </p:nvSpPr>
        <p:spPr>
          <a:xfrm flipH="false" flipV="false" rot="0">
            <a:off x="1223728" y="2823493"/>
            <a:ext cx="1772685" cy="1772685"/>
          </a:xfrm>
          <a:custGeom>
            <a:avLst/>
            <a:gdLst/>
            <a:ahLst/>
            <a:cxnLst/>
            <a:rect r="r" b="b" t="t" l="l"/>
            <a:pathLst>
              <a:path h="1772685" w="1772685">
                <a:moveTo>
                  <a:pt x="0" y="0"/>
                </a:moveTo>
                <a:lnTo>
                  <a:pt x="1772685" y="0"/>
                </a:lnTo>
                <a:lnTo>
                  <a:pt x="1772685" y="1772685"/>
                </a:lnTo>
                <a:lnTo>
                  <a:pt x="0" y="1772685"/>
                </a:lnTo>
                <a:lnTo>
                  <a:pt x="0" y="0"/>
                </a:lnTo>
                <a:close/>
              </a:path>
            </a:pathLst>
          </a:custGeom>
          <a:blipFill>
            <a:blip r:embed="rId7"/>
            <a:stretch>
              <a:fillRect l="0" t="0" r="0" b="0"/>
            </a:stretch>
          </a:blipFill>
        </p:spPr>
      </p:sp>
      <p:sp>
        <p:nvSpPr>
          <p:cNvPr name="TextBox 29" id="29"/>
          <p:cNvSpPr txBox="true"/>
          <p:nvPr/>
        </p:nvSpPr>
        <p:spPr>
          <a:xfrm rot="0">
            <a:off x="3378769" y="3279941"/>
            <a:ext cx="5621387" cy="764539"/>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Practice good hygiene</a:t>
            </a:r>
          </a:p>
        </p:txBody>
      </p:sp>
      <p:grpSp>
        <p:nvGrpSpPr>
          <p:cNvPr name="Group 30" id="30"/>
          <p:cNvGrpSpPr/>
          <p:nvPr/>
        </p:nvGrpSpPr>
        <p:grpSpPr>
          <a:xfrm rot="0">
            <a:off x="1223728" y="6457394"/>
            <a:ext cx="7846861" cy="2703117"/>
            <a:chOff x="0" y="0"/>
            <a:chExt cx="10462481" cy="3604156"/>
          </a:xfrm>
        </p:grpSpPr>
        <p:sp>
          <p:nvSpPr>
            <p:cNvPr name="Freeform 31" id="31"/>
            <p:cNvSpPr/>
            <p:nvPr/>
          </p:nvSpPr>
          <p:spPr>
            <a:xfrm flipH="false" flipV="false" rot="0">
              <a:off x="0" y="0"/>
              <a:ext cx="2363580" cy="3604156"/>
            </a:xfrm>
            <a:custGeom>
              <a:avLst/>
              <a:gdLst/>
              <a:ahLst/>
              <a:cxnLst/>
              <a:rect r="r" b="b" t="t" l="l"/>
              <a:pathLst>
                <a:path h="3604156" w="2363580">
                  <a:moveTo>
                    <a:pt x="0" y="0"/>
                  </a:moveTo>
                  <a:lnTo>
                    <a:pt x="2363580" y="0"/>
                  </a:lnTo>
                  <a:lnTo>
                    <a:pt x="2363580" y="3604156"/>
                  </a:lnTo>
                  <a:lnTo>
                    <a:pt x="0" y="3604156"/>
                  </a:lnTo>
                  <a:lnTo>
                    <a:pt x="0" y="0"/>
                  </a:lnTo>
                  <a:close/>
                </a:path>
              </a:pathLst>
            </a:custGeom>
            <a:blipFill>
              <a:blip r:embed="rId8"/>
              <a:stretch>
                <a:fillRect l="-844" t="0" r="0" b="0"/>
              </a:stretch>
            </a:blipFill>
          </p:spPr>
        </p:sp>
        <p:sp>
          <p:nvSpPr>
            <p:cNvPr name="TextBox 32" id="32"/>
            <p:cNvSpPr txBox="true"/>
            <p:nvPr/>
          </p:nvSpPr>
          <p:spPr>
            <a:xfrm rot="0">
              <a:off x="2779478" y="1260635"/>
              <a:ext cx="7683004" cy="987636"/>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Take care of your body</a:t>
              </a:r>
            </a:p>
          </p:txBody>
        </p:sp>
      </p:grpSp>
      <p:sp>
        <p:nvSpPr>
          <p:cNvPr name="TextBox 33" id="33"/>
          <p:cNvSpPr txBox="true"/>
          <p:nvPr/>
        </p:nvSpPr>
        <p:spPr>
          <a:xfrm rot="0">
            <a:off x="938966" y="791507"/>
            <a:ext cx="933454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Live a Healthy Lifestyle</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9776625"/>
            <a:ext cx="18288000" cy="510375"/>
            <a:chOff x="0" y="0"/>
            <a:chExt cx="6554006" cy="182907"/>
          </a:xfrm>
        </p:grpSpPr>
        <p:sp>
          <p:nvSpPr>
            <p:cNvPr name="Freeform 3" id="3"/>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4" id="4"/>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5" id="5"/>
          <p:cNvGrpSpPr/>
          <p:nvPr/>
        </p:nvGrpSpPr>
        <p:grpSpPr>
          <a:xfrm rot="0">
            <a:off x="1028700" y="-28685"/>
            <a:ext cx="16930386" cy="1111283"/>
            <a:chOff x="0" y="0"/>
            <a:chExt cx="22573848" cy="1481710"/>
          </a:xfrm>
        </p:grpSpPr>
        <p:sp>
          <p:nvSpPr>
            <p:cNvPr name="Freeform 6" id="6"/>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7" id="7"/>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9" id="9"/>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10" id="10"/>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11" id="11"/>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12" id="12"/>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3" id="13"/>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4" id="14"/>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5" id="15"/>
          <p:cNvGrpSpPr/>
          <p:nvPr/>
        </p:nvGrpSpPr>
        <p:grpSpPr>
          <a:xfrm rot="0">
            <a:off x="1028700" y="6986961"/>
            <a:ext cx="5502261" cy="2779866"/>
            <a:chOff x="0" y="0"/>
            <a:chExt cx="1449155" cy="732146"/>
          </a:xfrm>
        </p:grpSpPr>
        <p:sp>
          <p:nvSpPr>
            <p:cNvPr name="Freeform 16" id="16"/>
            <p:cNvSpPr/>
            <p:nvPr/>
          </p:nvSpPr>
          <p:spPr>
            <a:xfrm flipH="false" flipV="false" rot="0">
              <a:off x="0" y="0"/>
              <a:ext cx="1449155" cy="732146"/>
            </a:xfrm>
            <a:custGeom>
              <a:avLst/>
              <a:gdLst/>
              <a:ahLst/>
              <a:cxnLst/>
              <a:rect r="r" b="b" t="t" l="l"/>
              <a:pathLst>
                <a:path h="732146" w="1449155">
                  <a:moveTo>
                    <a:pt x="0" y="0"/>
                  </a:moveTo>
                  <a:lnTo>
                    <a:pt x="1449155" y="0"/>
                  </a:lnTo>
                  <a:lnTo>
                    <a:pt x="1449155" y="732146"/>
                  </a:lnTo>
                  <a:lnTo>
                    <a:pt x="0" y="732146"/>
                  </a:lnTo>
                  <a:close/>
                </a:path>
              </a:pathLst>
            </a:custGeom>
            <a:solidFill>
              <a:srgbClr val="D9EAD3"/>
            </a:solidFill>
          </p:spPr>
        </p:sp>
        <p:sp>
          <p:nvSpPr>
            <p:cNvPr name="TextBox 17" id="17"/>
            <p:cNvSpPr txBox="true"/>
            <p:nvPr/>
          </p:nvSpPr>
          <p:spPr>
            <a:xfrm>
              <a:off x="0" y="-28575"/>
              <a:ext cx="1449155" cy="760721"/>
            </a:xfrm>
            <a:prstGeom prst="rect">
              <a:avLst/>
            </a:prstGeom>
          </p:spPr>
          <p:txBody>
            <a:bodyPr anchor="ctr" rtlCol="false" tIns="50800" lIns="50800" bIns="50800" rIns="50800"/>
            <a:lstStyle/>
            <a:p>
              <a:pPr algn="ctr">
                <a:lnSpc>
                  <a:spcPts val="1960"/>
                </a:lnSpc>
              </a:pPr>
            </a:p>
          </p:txBody>
        </p:sp>
      </p:grpSp>
      <p:grpSp>
        <p:nvGrpSpPr>
          <p:cNvPr name="Group 18" id="18"/>
          <p:cNvGrpSpPr/>
          <p:nvPr/>
        </p:nvGrpSpPr>
        <p:grpSpPr>
          <a:xfrm rot="0">
            <a:off x="6530961" y="6986961"/>
            <a:ext cx="5796771" cy="2779866"/>
            <a:chOff x="0" y="0"/>
            <a:chExt cx="1526722" cy="732146"/>
          </a:xfrm>
        </p:grpSpPr>
        <p:sp>
          <p:nvSpPr>
            <p:cNvPr name="Freeform 19" id="19"/>
            <p:cNvSpPr/>
            <p:nvPr/>
          </p:nvSpPr>
          <p:spPr>
            <a:xfrm flipH="false" flipV="false" rot="0">
              <a:off x="0" y="0"/>
              <a:ext cx="1526722" cy="732146"/>
            </a:xfrm>
            <a:custGeom>
              <a:avLst/>
              <a:gdLst/>
              <a:ahLst/>
              <a:cxnLst/>
              <a:rect r="r" b="b" t="t" l="l"/>
              <a:pathLst>
                <a:path h="732146" w="1526722">
                  <a:moveTo>
                    <a:pt x="0" y="0"/>
                  </a:moveTo>
                  <a:lnTo>
                    <a:pt x="1526722" y="0"/>
                  </a:lnTo>
                  <a:lnTo>
                    <a:pt x="1526722" y="732146"/>
                  </a:lnTo>
                  <a:lnTo>
                    <a:pt x="0" y="732146"/>
                  </a:lnTo>
                  <a:close/>
                </a:path>
              </a:pathLst>
            </a:custGeom>
            <a:solidFill>
              <a:srgbClr val="FFF2CC"/>
            </a:solidFill>
          </p:spPr>
        </p:sp>
        <p:sp>
          <p:nvSpPr>
            <p:cNvPr name="TextBox 20" id="20"/>
            <p:cNvSpPr txBox="true"/>
            <p:nvPr/>
          </p:nvSpPr>
          <p:spPr>
            <a:xfrm>
              <a:off x="0" y="-28575"/>
              <a:ext cx="1526722" cy="760721"/>
            </a:xfrm>
            <a:prstGeom prst="rect">
              <a:avLst/>
            </a:prstGeom>
          </p:spPr>
          <p:txBody>
            <a:bodyPr anchor="ctr" rtlCol="false" tIns="50800" lIns="50800" bIns="50800" rIns="50800"/>
            <a:lstStyle/>
            <a:p>
              <a:pPr algn="ctr">
                <a:lnSpc>
                  <a:spcPts val="1960"/>
                </a:lnSpc>
              </a:pPr>
            </a:p>
          </p:txBody>
        </p:sp>
      </p:grpSp>
      <p:sp>
        <p:nvSpPr>
          <p:cNvPr name="TextBox 21" id="21"/>
          <p:cNvSpPr txBox="true"/>
          <p:nvPr/>
        </p:nvSpPr>
        <p:spPr>
          <a:xfrm rot="0">
            <a:off x="7442804" y="7712710"/>
            <a:ext cx="3920717" cy="154559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Urgent Care Center or Clinic</a:t>
            </a:r>
          </a:p>
        </p:txBody>
      </p:sp>
      <p:sp>
        <p:nvSpPr>
          <p:cNvPr name="AutoShape 22" id="22"/>
          <p:cNvSpPr/>
          <p:nvPr/>
        </p:nvSpPr>
        <p:spPr>
          <a:xfrm flipV="true">
            <a:off x="6530961" y="1028700"/>
            <a:ext cx="0" cy="8747925"/>
          </a:xfrm>
          <a:prstGeom prst="line">
            <a:avLst/>
          </a:prstGeom>
          <a:ln cap="flat" w="19050">
            <a:solidFill>
              <a:srgbClr val="000000"/>
            </a:solidFill>
            <a:prstDash val="sysDot"/>
            <a:headEnd type="none" len="sm" w="sm"/>
            <a:tailEnd type="none" len="sm" w="sm"/>
          </a:ln>
        </p:spPr>
      </p:sp>
      <p:sp>
        <p:nvSpPr>
          <p:cNvPr name="TextBox 23" id="23"/>
          <p:cNvSpPr txBox="true"/>
          <p:nvPr/>
        </p:nvSpPr>
        <p:spPr>
          <a:xfrm rot="0">
            <a:off x="1977995" y="7712710"/>
            <a:ext cx="3594146" cy="154559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General</a:t>
            </a:r>
          </a:p>
          <a:p>
            <a:pPr algn="ctr">
              <a:lnSpc>
                <a:spcPts val="6160"/>
              </a:lnSpc>
            </a:pPr>
            <a:r>
              <a:rPr lang="en-US" sz="4400">
                <a:solidFill>
                  <a:srgbClr val="000000"/>
                </a:solidFill>
                <a:latin typeface="Ubuntu"/>
                <a:ea typeface="Ubuntu"/>
                <a:cs typeface="Ubuntu"/>
                <a:sym typeface="Ubuntu"/>
              </a:rPr>
              <a:t>Practitioner</a:t>
            </a:r>
          </a:p>
        </p:txBody>
      </p:sp>
      <p:grpSp>
        <p:nvGrpSpPr>
          <p:cNvPr name="Group 24" id="24"/>
          <p:cNvGrpSpPr/>
          <p:nvPr/>
        </p:nvGrpSpPr>
        <p:grpSpPr>
          <a:xfrm rot="0">
            <a:off x="12327732" y="6986961"/>
            <a:ext cx="5473740" cy="2779866"/>
            <a:chOff x="0" y="0"/>
            <a:chExt cx="1441644" cy="732146"/>
          </a:xfrm>
        </p:grpSpPr>
        <p:sp>
          <p:nvSpPr>
            <p:cNvPr name="Freeform 25" id="25"/>
            <p:cNvSpPr/>
            <p:nvPr/>
          </p:nvSpPr>
          <p:spPr>
            <a:xfrm flipH="false" flipV="false" rot="0">
              <a:off x="0" y="0"/>
              <a:ext cx="1441644" cy="732146"/>
            </a:xfrm>
            <a:custGeom>
              <a:avLst/>
              <a:gdLst/>
              <a:ahLst/>
              <a:cxnLst/>
              <a:rect r="r" b="b" t="t" l="l"/>
              <a:pathLst>
                <a:path h="732146" w="1441644">
                  <a:moveTo>
                    <a:pt x="0" y="0"/>
                  </a:moveTo>
                  <a:lnTo>
                    <a:pt x="1441644" y="0"/>
                  </a:lnTo>
                  <a:lnTo>
                    <a:pt x="1441644" y="732146"/>
                  </a:lnTo>
                  <a:lnTo>
                    <a:pt x="0" y="732146"/>
                  </a:lnTo>
                  <a:close/>
                </a:path>
              </a:pathLst>
            </a:custGeom>
            <a:solidFill>
              <a:srgbClr val="F4CCCC"/>
            </a:solidFill>
          </p:spPr>
        </p:sp>
        <p:sp>
          <p:nvSpPr>
            <p:cNvPr name="TextBox 26" id="26"/>
            <p:cNvSpPr txBox="true"/>
            <p:nvPr/>
          </p:nvSpPr>
          <p:spPr>
            <a:xfrm>
              <a:off x="0" y="-28575"/>
              <a:ext cx="1441644" cy="760721"/>
            </a:xfrm>
            <a:prstGeom prst="rect">
              <a:avLst/>
            </a:prstGeom>
          </p:spPr>
          <p:txBody>
            <a:bodyPr anchor="ctr" rtlCol="false" tIns="50800" lIns="50800" bIns="50800" rIns="50800"/>
            <a:lstStyle/>
            <a:p>
              <a:pPr algn="ctr">
                <a:lnSpc>
                  <a:spcPts val="1960"/>
                </a:lnSpc>
              </a:pPr>
            </a:p>
          </p:txBody>
        </p:sp>
      </p:grpSp>
      <p:grpSp>
        <p:nvGrpSpPr>
          <p:cNvPr name="Group 27" id="27"/>
          <p:cNvGrpSpPr/>
          <p:nvPr/>
        </p:nvGrpSpPr>
        <p:grpSpPr>
          <a:xfrm rot="-5400000">
            <a:off x="12910419" y="4867206"/>
            <a:ext cx="10244787" cy="510375"/>
            <a:chOff x="0" y="0"/>
            <a:chExt cx="3671501" cy="182907"/>
          </a:xfrm>
        </p:grpSpPr>
        <p:sp>
          <p:nvSpPr>
            <p:cNvPr name="Freeform 28" id="28"/>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9" id="29"/>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AutoShape 30" id="30"/>
          <p:cNvSpPr/>
          <p:nvPr/>
        </p:nvSpPr>
        <p:spPr>
          <a:xfrm flipV="true">
            <a:off x="12327732" y="1028700"/>
            <a:ext cx="0" cy="8747925"/>
          </a:xfrm>
          <a:prstGeom prst="line">
            <a:avLst/>
          </a:prstGeom>
          <a:ln cap="flat" w="19050">
            <a:solidFill>
              <a:srgbClr val="000000"/>
            </a:solidFill>
            <a:prstDash val="sysDot"/>
            <a:headEnd type="none" len="sm" w="sm"/>
            <a:tailEnd type="none" len="sm" w="sm"/>
          </a:ln>
        </p:spPr>
      </p:sp>
      <p:grpSp>
        <p:nvGrpSpPr>
          <p:cNvPr name="Group 31" id="31"/>
          <p:cNvGrpSpPr/>
          <p:nvPr/>
        </p:nvGrpSpPr>
        <p:grpSpPr>
          <a:xfrm rot="0">
            <a:off x="484174" y="808116"/>
            <a:ext cx="9320052" cy="1223447"/>
            <a:chOff x="0" y="0"/>
            <a:chExt cx="2454664" cy="322225"/>
          </a:xfrm>
        </p:grpSpPr>
        <p:sp>
          <p:nvSpPr>
            <p:cNvPr name="Freeform 32" id="32"/>
            <p:cNvSpPr/>
            <p:nvPr/>
          </p:nvSpPr>
          <p:spPr>
            <a:xfrm flipH="false" flipV="false" rot="0">
              <a:off x="0" y="0"/>
              <a:ext cx="2454664" cy="322225"/>
            </a:xfrm>
            <a:custGeom>
              <a:avLst/>
              <a:gdLst/>
              <a:ahLst/>
              <a:cxnLst/>
              <a:rect r="r" b="b" t="t" l="l"/>
              <a:pathLst>
                <a:path h="322225" w="2454664">
                  <a:moveTo>
                    <a:pt x="2251464" y="0"/>
                  </a:moveTo>
                  <a:cubicBezTo>
                    <a:pt x="2363688" y="0"/>
                    <a:pt x="2454664" y="72132"/>
                    <a:pt x="2454664" y="161112"/>
                  </a:cubicBezTo>
                  <a:cubicBezTo>
                    <a:pt x="2454664" y="250092"/>
                    <a:pt x="2363688" y="322225"/>
                    <a:pt x="2251464"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33" id="33"/>
            <p:cNvSpPr txBox="true"/>
            <p:nvPr/>
          </p:nvSpPr>
          <p:spPr>
            <a:xfrm>
              <a:off x="0" y="-28575"/>
              <a:ext cx="2454664" cy="350800"/>
            </a:xfrm>
            <a:prstGeom prst="rect">
              <a:avLst/>
            </a:prstGeom>
          </p:spPr>
          <p:txBody>
            <a:bodyPr anchor="ctr" rtlCol="false" tIns="50800" lIns="50800" bIns="50800" rIns="50800"/>
            <a:lstStyle/>
            <a:p>
              <a:pPr algn="ctr">
                <a:lnSpc>
                  <a:spcPts val="1960"/>
                </a:lnSpc>
              </a:pPr>
            </a:p>
          </p:txBody>
        </p:sp>
      </p:grpSp>
      <p:sp>
        <p:nvSpPr>
          <p:cNvPr name="TextBox 34" id="34"/>
          <p:cNvSpPr txBox="true"/>
          <p:nvPr/>
        </p:nvSpPr>
        <p:spPr>
          <a:xfrm rot="0">
            <a:off x="938966" y="791507"/>
            <a:ext cx="8554927"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Where Should We Go?</a:t>
            </a:r>
          </a:p>
        </p:txBody>
      </p:sp>
      <p:sp>
        <p:nvSpPr>
          <p:cNvPr name="TextBox 35" id="35"/>
          <p:cNvSpPr txBox="true"/>
          <p:nvPr/>
        </p:nvSpPr>
        <p:spPr>
          <a:xfrm rot="0">
            <a:off x="13180049" y="7165949"/>
            <a:ext cx="3769108" cy="232664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The Emergency Room</a:t>
            </a:r>
          </a:p>
        </p:txBody>
      </p:sp>
      <p:sp>
        <p:nvSpPr>
          <p:cNvPr name="Freeform 36" id="36"/>
          <p:cNvSpPr/>
          <p:nvPr/>
        </p:nvSpPr>
        <p:spPr>
          <a:xfrm flipH="false" flipV="false" rot="0">
            <a:off x="2321142" y="2947041"/>
            <a:ext cx="2510972" cy="2998176"/>
          </a:xfrm>
          <a:custGeom>
            <a:avLst/>
            <a:gdLst/>
            <a:ahLst/>
            <a:cxnLst/>
            <a:rect r="r" b="b" t="t" l="l"/>
            <a:pathLst>
              <a:path h="2998176" w="2510972">
                <a:moveTo>
                  <a:pt x="0" y="0"/>
                </a:moveTo>
                <a:lnTo>
                  <a:pt x="2510972" y="0"/>
                </a:lnTo>
                <a:lnTo>
                  <a:pt x="2510972" y="2998176"/>
                </a:lnTo>
                <a:lnTo>
                  <a:pt x="0" y="2998176"/>
                </a:lnTo>
                <a:lnTo>
                  <a:pt x="0" y="0"/>
                </a:lnTo>
                <a:close/>
              </a:path>
            </a:pathLst>
          </a:custGeom>
          <a:blipFill>
            <a:blip r:embed="rId5"/>
            <a:stretch>
              <a:fillRect l="0" t="0" r="0" b="0"/>
            </a:stretch>
          </a:blipFill>
        </p:spPr>
      </p:sp>
      <p:sp>
        <p:nvSpPr>
          <p:cNvPr name="Freeform 37" id="37"/>
          <p:cNvSpPr/>
          <p:nvPr/>
        </p:nvSpPr>
        <p:spPr>
          <a:xfrm flipH="true" flipV="false" rot="0">
            <a:off x="12914884" y="3077638"/>
            <a:ext cx="4344416" cy="2736982"/>
          </a:xfrm>
          <a:custGeom>
            <a:avLst/>
            <a:gdLst/>
            <a:ahLst/>
            <a:cxnLst/>
            <a:rect r="r" b="b" t="t" l="l"/>
            <a:pathLst>
              <a:path h="2736982" w="4344416">
                <a:moveTo>
                  <a:pt x="4344416" y="0"/>
                </a:moveTo>
                <a:lnTo>
                  <a:pt x="0" y="0"/>
                </a:lnTo>
                <a:lnTo>
                  <a:pt x="0" y="2736982"/>
                </a:lnTo>
                <a:lnTo>
                  <a:pt x="4344416" y="2736982"/>
                </a:lnTo>
                <a:lnTo>
                  <a:pt x="4344416" y="0"/>
                </a:lnTo>
                <a:close/>
              </a:path>
            </a:pathLst>
          </a:custGeom>
          <a:blipFill>
            <a:blip r:embed="rId6"/>
            <a:stretch>
              <a:fillRect l="0" t="0" r="0" b="0"/>
            </a:stretch>
          </a:blipFill>
        </p:spPr>
      </p:sp>
      <p:sp>
        <p:nvSpPr>
          <p:cNvPr name="Freeform 38" id="38"/>
          <p:cNvSpPr/>
          <p:nvPr/>
        </p:nvSpPr>
        <p:spPr>
          <a:xfrm flipH="false" flipV="false" rot="0">
            <a:off x="7807910" y="3077638"/>
            <a:ext cx="2919448" cy="2736982"/>
          </a:xfrm>
          <a:custGeom>
            <a:avLst/>
            <a:gdLst/>
            <a:ahLst/>
            <a:cxnLst/>
            <a:rect r="r" b="b" t="t" l="l"/>
            <a:pathLst>
              <a:path h="2736982" w="2919448">
                <a:moveTo>
                  <a:pt x="0" y="0"/>
                </a:moveTo>
                <a:lnTo>
                  <a:pt x="2919447" y="0"/>
                </a:lnTo>
                <a:lnTo>
                  <a:pt x="2919447" y="2736982"/>
                </a:lnTo>
                <a:lnTo>
                  <a:pt x="0" y="2736982"/>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7441780" cy="1223447"/>
            <a:chOff x="0" y="0"/>
            <a:chExt cx="1959975" cy="322225"/>
          </a:xfrm>
        </p:grpSpPr>
        <p:sp>
          <p:nvSpPr>
            <p:cNvPr name="Freeform 13" id="13"/>
            <p:cNvSpPr/>
            <p:nvPr/>
          </p:nvSpPr>
          <p:spPr>
            <a:xfrm flipH="false" flipV="false" rot="0">
              <a:off x="0" y="0"/>
              <a:ext cx="1959975" cy="322225"/>
            </a:xfrm>
            <a:custGeom>
              <a:avLst/>
              <a:gdLst/>
              <a:ahLst/>
              <a:cxnLst/>
              <a:rect r="r" b="b" t="t" l="l"/>
              <a:pathLst>
                <a:path h="322225" w="1959975">
                  <a:moveTo>
                    <a:pt x="1756775" y="0"/>
                  </a:moveTo>
                  <a:cubicBezTo>
                    <a:pt x="1868999" y="0"/>
                    <a:pt x="1959975" y="72132"/>
                    <a:pt x="1959975" y="161112"/>
                  </a:cubicBezTo>
                  <a:cubicBezTo>
                    <a:pt x="1959975" y="250092"/>
                    <a:pt x="1868999" y="322225"/>
                    <a:pt x="1756775"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1959975"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1" id="21"/>
          <p:cNvSpPr/>
          <p:nvPr/>
        </p:nvSpPr>
        <p:spPr>
          <a:xfrm flipH="false" flipV="false" rot="0">
            <a:off x="1955420" y="3696921"/>
            <a:ext cx="3344692" cy="2893159"/>
          </a:xfrm>
          <a:custGeom>
            <a:avLst/>
            <a:gdLst/>
            <a:ahLst/>
            <a:cxnLst/>
            <a:rect r="r" b="b" t="t" l="l"/>
            <a:pathLst>
              <a:path h="2893159" w="3344692">
                <a:moveTo>
                  <a:pt x="0" y="0"/>
                </a:moveTo>
                <a:lnTo>
                  <a:pt x="3344692" y="0"/>
                </a:lnTo>
                <a:lnTo>
                  <a:pt x="3344692" y="2893158"/>
                </a:lnTo>
                <a:lnTo>
                  <a:pt x="0" y="289315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2" id="22"/>
          <p:cNvSpPr/>
          <p:nvPr/>
        </p:nvSpPr>
        <p:spPr>
          <a:xfrm flipH="false" flipV="false" rot="0">
            <a:off x="5654964" y="3696921"/>
            <a:ext cx="2893159" cy="2893159"/>
          </a:xfrm>
          <a:custGeom>
            <a:avLst/>
            <a:gdLst/>
            <a:ahLst/>
            <a:cxnLst/>
            <a:rect r="r" b="b" t="t" l="l"/>
            <a:pathLst>
              <a:path h="2893159" w="2893159">
                <a:moveTo>
                  <a:pt x="0" y="0"/>
                </a:moveTo>
                <a:lnTo>
                  <a:pt x="2893159" y="0"/>
                </a:lnTo>
                <a:lnTo>
                  <a:pt x="2893159" y="2893158"/>
                </a:lnTo>
                <a:lnTo>
                  <a:pt x="0" y="2893158"/>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TextBox 23" id="23"/>
          <p:cNvSpPr txBox="true"/>
          <p:nvPr/>
        </p:nvSpPr>
        <p:spPr>
          <a:xfrm rot="0">
            <a:off x="3248320" y="7113194"/>
            <a:ext cx="4006902" cy="154559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Poison </a:t>
            </a:r>
          </a:p>
          <a:p>
            <a:pPr algn="ctr">
              <a:lnSpc>
                <a:spcPts val="6160"/>
              </a:lnSpc>
            </a:pPr>
            <a:r>
              <a:rPr lang="en-US" sz="4400">
                <a:solidFill>
                  <a:srgbClr val="000000"/>
                </a:solidFill>
                <a:latin typeface="Ubuntu"/>
                <a:ea typeface="Ubuntu"/>
                <a:cs typeface="Ubuntu"/>
                <a:sym typeface="Ubuntu"/>
              </a:rPr>
              <a:t>Help Line</a:t>
            </a:r>
          </a:p>
        </p:txBody>
      </p:sp>
      <p:sp>
        <p:nvSpPr>
          <p:cNvPr name="TextBox 24" id="24"/>
          <p:cNvSpPr txBox="true"/>
          <p:nvPr/>
        </p:nvSpPr>
        <p:spPr>
          <a:xfrm rot="0">
            <a:off x="938966" y="791507"/>
            <a:ext cx="6555729"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Other Resources</a:t>
            </a:r>
          </a:p>
        </p:txBody>
      </p:sp>
      <p:sp>
        <p:nvSpPr>
          <p:cNvPr name="TextBox 25" id="25"/>
          <p:cNvSpPr txBox="true"/>
          <p:nvPr/>
        </p:nvSpPr>
        <p:spPr>
          <a:xfrm rot="0">
            <a:off x="12061348" y="7113194"/>
            <a:ext cx="3148821" cy="154559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Nurse Advice Line</a:t>
            </a:r>
          </a:p>
        </p:txBody>
      </p:sp>
      <p:sp>
        <p:nvSpPr>
          <p:cNvPr name="Freeform 26" id="26"/>
          <p:cNvSpPr/>
          <p:nvPr/>
        </p:nvSpPr>
        <p:spPr>
          <a:xfrm flipH="false" flipV="false" rot="0">
            <a:off x="10512087" y="3541577"/>
            <a:ext cx="2893159" cy="2893159"/>
          </a:xfrm>
          <a:custGeom>
            <a:avLst/>
            <a:gdLst/>
            <a:ahLst/>
            <a:cxnLst/>
            <a:rect r="r" b="b" t="t" l="l"/>
            <a:pathLst>
              <a:path h="2893159" w="2893159">
                <a:moveTo>
                  <a:pt x="0" y="0"/>
                </a:moveTo>
                <a:lnTo>
                  <a:pt x="2893158" y="0"/>
                </a:lnTo>
                <a:lnTo>
                  <a:pt x="2893158" y="2893159"/>
                </a:lnTo>
                <a:lnTo>
                  <a:pt x="0" y="2893159"/>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7" id="27"/>
          <p:cNvSpPr/>
          <p:nvPr/>
        </p:nvSpPr>
        <p:spPr>
          <a:xfrm flipH="false" flipV="false" rot="0">
            <a:off x="13866272" y="3541577"/>
            <a:ext cx="2893159" cy="2893159"/>
          </a:xfrm>
          <a:custGeom>
            <a:avLst/>
            <a:gdLst/>
            <a:ahLst/>
            <a:cxnLst/>
            <a:rect r="r" b="b" t="t" l="l"/>
            <a:pathLst>
              <a:path h="2893159" w="2893159">
                <a:moveTo>
                  <a:pt x="0" y="0"/>
                </a:moveTo>
                <a:lnTo>
                  <a:pt x="2893159" y="0"/>
                </a:lnTo>
                <a:lnTo>
                  <a:pt x="2893159" y="2893159"/>
                </a:lnTo>
                <a:lnTo>
                  <a:pt x="0" y="2893159"/>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AutoShape 28" id="28"/>
          <p:cNvSpPr/>
          <p:nvPr/>
        </p:nvSpPr>
        <p:spPr>
          <a:xfrm flipV="true">
            <a:off x="9484368" y="1018902"/>
            <a:ext cx="0" cy="8747925"/>
          </a:xfrm>
          <a:prstGeom prst="line">
            <a:avLst/>
          </a:prstGeom>
          <a:ln cap="flat" w="19050">
            <a:solidFill>
              <a:srgbClr val="000000"/>
            </a:solidFill>
            <a:prstDash val="sysDot"/>
            <a:headEnd type="none" len="sm" w="sm"/>
            <a:tailEnd type="none" len="sm" w="sm"/>
          </a:ln>
        </p:spPr>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flipV="true">
            <a:off x="6064645" y="1028700"/>
            <a:ext cx="0" cy="8747925"/>
          </a:xfrm>
          <a:prstGeom prst="line">
            <a:avLst/>
          </a:prstGeom>
          <a:ln cap="flat" w="19050">
            <a:solidFill>
              <a:srgbClr val="000000"/>
            </a:solidFill>
            <a:prstDash val="sysDot"/>
            <a:headEnd type="none" len="sm" w="sm"/>
            <a:tailEnd type="none" len="sm" w="sm"/>
          </a:ln>
        </p:spPr>
      </p:sp>
      <p:grpSp>
        <p:nvGrpSpPr>
          <p:cNvPr name="Group 3" id="3"/>
          <p:cNvGrpSpPr/>
          <p:nvPr/>
        </p:nvGrpSpPr>
        <p:grpSpPr>
          <a:xfrm rot="0">
            <a:off x="1028700" y="-28685"/>
            <a:ext cx="16930386" cy="1111283"/>
            <a:chOff x="0" y="0"/>
            <a:chExt cx="22573848" cy="1481710"/>
          </a:xfrm>
        </p:grpSpPr>
        <p:sp>
          <p:nvSpPr>
            <p:cNvPr name="Freeform 4" id="4"/>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5" id="5"/>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6" id="6"/>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7" id="7"/>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8" id="8"/>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9" id="9"/>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10" id="10"/>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1" id="11"/>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2" id="12"/>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3" id="13"/>
          <p:cNvGrpSpPr/>
          <p:nvPr/>
        </p:nvGrpSpPr>
        <p:grpSpPr>
          <a:xfrm rot="0">
            <a:off x="484174" y="808116"/>
            <a:ext cx="7983395" cy="1223447"/>
            <a:chOff x="0" y="0"/>
            <a:chExt cx="2102623" cy="322225"/>
          </a:xfrm>
        </p:grpSpPr>
        <p:sp>
          <p:nvSpPr>
            <p:cNvPr name="Freeform 14" id="14"/>
            <p:cNvSpPr/>
            <p:nvPr/>
          </p:nvSpPr>
          <p:spPr>
            <a:xfrm flipH="false" flipV="false" rot="0">
              <a:off x="0" y="0"/>
              <a:ext cx="2102623" cy="322225"/>
            </a:xfrm>
            <a:custGeom>
              <a:avLst/>
              <a:gdLst/>
              <a:ahLst/>
              <a:cxnLst/>
              <a:rect r="r" b="b" t="t" l="l"/>
              <a:pathLst>
                <a:path h="322225" w="2102623">
                  <a:moveTo>
                    <a:pt x="1899423" y="0"/>
                  </a:moveTo>
                  <a:cubicBezTo>
                    <a:pt x="2011647" y="0"/>
                    <a:pt x="2102623" y="72132"/>
                    <a:pt x="2102623" y="161112"/>
                  </a:cubicBezTo>
                  <a:cubicBezTo>
                    <a:pt x="2102623" y="250092"/>
                    <a:pt x="2011647" y="322225"/>
                    <a:pt x="1899423"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5" id="15"/>
            <p:cNvSpPr txBox="true"/>
            <p:nvPr/>
          </p:nvSpPr>
          <p:spPr>
            <a:xfrm>
              <a:off x="0" y="-28575"/>
              <a:ext cx="2102623" cy="350800"/>
            </a:xfrm>
            <a:prstGeom prst="rect">
              <a:avLst/>
            </a:prstGeom>
          </p:spPr>
          <p:txBody>
            <a:bodyPr anchor="ctr" rtlCol="false" tIns="50800" lIns="50800" bIns="50800" rIns="50800"/>
            <a:lstStyle/>
            <a:p>
              <a:pPr algn="ctr">
                <a:lnSpc>
                  <a:spcPts val="1960"/>
                </a:lnSpc>
              </a:pPr>
            </a:p>
          </p:txBody>
        </p:sp>
      </p:grpSp>
      <p:grpSp>
        <p:nvGrpSpPr>
          <p:cNvPr name="Group 16" id="16"/>
          <p:cNvGrpSpPr/>
          <p:nvPr/>
        </p:nvGrpSpPr>
        <p:grpSpPr>
          <a:xfrm rot="0">
            <a:off x="0" y="9776625"/>
            <a:ext cx="18288000" cy="510375"/>
            <a:chOff x="0" y="0"/>
            <a:chExt cx="6554006" cy="182907"/>
          </a:xfrm>
        </p:grpSpPr>
        <p:sp>
          <p:nvSpPr>
            <p:cNvPr name="Freeform 17" id="17"/>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8" id="18"/>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9" id="19"/>
          <p:cNvGrpSpPr/>
          <p:nvPr/>
        </p:nvGrpSpPr>
        <p:grpSpPr>
          <a:xfrm rot="-5400000">
            <a:off x="12910419" y="4867206"/>
            <a:ext cx="10244787" cy="510375"/>
            <a:chOff x="0" y="0"/>
            <a:chExt cx="3671501" cy="182907"/>
          </a:xfrm>
        </p:grpSpPr>
        <p:sp>
          <p:nvSpPr>
            <p:cNvPr name="Freeform 20" id="20"/>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1" id="21"/>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2" id="22"/>
          <p:cNvSpPr txBox="true"/>
          <p:nvPr/>
        </p:nvSpPr>
        <p:spPr>
          <a:xfrm rot="0">
            <a:off x="938966" y="791507"/>
            <a:ext cx="7265433"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Practice Scenarios</a:t>
            </a:r>
          </a:p>
        </p:txBody>
      </p:sp>
      <p:sp>
        <p:nvSpPr>
          <p:cNvPr name="Freeform 23" id="23"/>
          <p:cNvSpPr/>
          <p:nvPr/>
        </p:nvSpPr>
        <p:spPr>
          <a:xfrm flipH="false" flipV="false" rot="0">
            <a:off x="3706369" y="7896225"/>
            <a:ext cx="371165" cy="1362075"/>
          </a:xfrm>
          <a:custGeom>
            <a:avLst/>
            <a:gdLst/>
            <a:ahLst/>
            <a:cxnLst/>
            <a:rect r="r" b="b" t="t" l="l"/>
            <a:pathLst>
              <a:path h="1362075" w="371165">
                <a:moveTo>
                  <a:pt x="0" y="0"/>
                </a:moveTo>
                <a:lnTo>
                  <a:pt x="371166" y="0"/>
                </a:lnTo>
                <a:lnTo>
                  <a:pt x="371166" y="1362075"/>
                </a:lnTo>
                <a:lnTo>
                  <a:pt x="0" y="136207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4" id="24"/>
          <p:cNvGrpSpPr/>
          <p:nvPr/>
        </p:nvGrpSpPr>
        <p:grpSpPr>
          <a:xfrm rot="0">
            <a:off x="8587252" y="7896225"/>
            <a:ext cx="906641" cy="1362075"/>
            <a:chOff x="0" y="0"/>
            <a:chExt cx="1208855" cy="1816100"/>
          </a:xfrm>
        </p:grpSpPr>
        <p:sp>
          <p:nvSpPr>
            <p:cNvPr name="Freeform 25" id="25"/>
            <p:cNvSpPr/>
            <p:nvPr/>
          </p:nvSpPr>
          <p:spPr>
            <a:xfrm flipH="false" flipV="false" rot="0">
              <a:off x="0" y="0"/>
              <a:ext cx="494887" cy="1816100"/>
            </a:xfrm>
            <a:custGeom>
              <a:avLst/>
              <a:gdLst/>
              <a:ahLst/>
              <a:cxnLst/>
              <a:rect r="r" b="b" t="t" l="l"/>
              <a:pathLst>
                <a:path h="1816100" w="494887">
                  <a:moveTo>
                    <a:pt x="0" y="0"/>
                  </a:moveTo>
                  <a:lnTo>
                    <a:pt x="494887" y="0"/>
                  </a:lnTo>
                  <a:lnTo>
                    <a:pt x="494887" y="1816100"/>
                  </a:lnTo>
                  <a:lnTo>
                    <a:pt x="0" y="18161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6" id="26"/>
            <p:cNvSpPr/>
            <p:nvPr/>
          </p:nvSpPr>
          <p:spPr>
            <a:xfrm flipH="false" flipV="false" rot="0">
              <a:off x="713968" y="0"/>
              <a:ext cx="494887" cy="1816100"/>
            </a:xfrm>
            <a:custGeom>
              <a:avLst/>
              <a:gdLst/>
              <a:ahLst/>
              <a:cxnLst/>
              <a:rect r="r" b="b" t="t" l="l"/>
              <a:pathLst>
                <a:path h="1816100" w="494887">
                  <a:moveTo>
                    <a:pt x="0" y="0"/>
                  </a:moveTo>
                  <a:lnTo>
                    <a:pt x="494887" y="0"/>
                  </a:lnTo>
                  <a:lnTo>
                    <a:pt x="494887" y="1816100"/>
                  </a:lnTo>
                  <a:lnTo>
                    <a:pt x="0" y="1816100"/>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grpSp>
      <p:sp>
        <p:nvSpPr>
          <p:cNvPr name="TextBox 27" id="27"/>
          <p:cNvSpPr txBox="true"/>
          <p:nvPr/>
        </p:nvSpPr>
        <p:spPr>
          <a:xfrm rot="0">
            <a:off x="1927488" y="6461283"/>
            <a:ext cx="4006902" cy="76454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Scenario 1</a:t>
            </a:r>
          </a:p>
        </p:txBody>
      </p:sp>
      <p:sp>
        <p:nvSpPr>
          <p:cNvPr name="TextBox 28" id="28"/>
          <p:cNvSpPr txBox="true"/>
          <p:nvPr/>
        </p:nvSpPr>
        <p:spPr>
          <a:xfrm rot="0">
            <a:off x="7271774" y="6461283"/>
            <a:ext cx="3148821" cy="76454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Scenario 2</a:t>
            </a:r>
          </a:p>
        </p:txBody>
      </p:sp>
      <p:sp>
        <p:nvSpPr>
          <p:cNvPr name="TextBox 29" id="29"/>
          <p:cNvSpPr txBox="true"/>
          <p:nvPr/>
        </p:nvSpPr>
        <p:spPr>
          <a:xfrm rot="0">
            <a:off x="12881246" y="6461283"/>
            <a:ext cx="3148821" cy="764540"/>
          </a:xfrm>
          <a:prstGeom prst="rect">
            <a:avLst/>
          </a:prstGeom>
        </p:spPr>
        <p:txBody>
          <a:bodyPr anchor="t" rtlCol="false" tIns="0" lIns="0" bIns="0" rIns="0">
            <a:spAutoFit/>
          </a:bodyPr>
          <a:lstStyle/>
          <a:p>
            <a:pPr algn="ctr">
              <a:lnSpc>
                <a:spcPts val="6160"/>
              </a:lnSpc>
            </a:pPr>
            <a:r>
              <a:rPr lang="en-US" sz="4400">
                <a:solidFill>
                  <a:srgbClr val="000000"/>
                </a:solidFill>
                <a:latin typeface="Ubuntu"/>
                <a:ea typeface="Ubuntu"/>
                <a:cs typeface="Ubuntu"/>
                <a:sym typeface="Ubuntu"/>
              </a:rPr>
              <a:t>Scenario 3</a:t>
            </a:r>
          </a:p>
        </p:txBody>
      </p:sp>
      <p:sp>
        <p:nvSpPr>
          <p:cNvPr name="Freeform 30" id="30"/>
          <p:cNvSpPr/>
          <p:nvPr/>
        </p:nvSpPr>
        <p:spPr>
          <a:xfrm flipH="false" flipV="false" rot="0">
            <a:off x="2532250" y="2545978"/>
            <a:ext cx="2797378" cy="3340153"/>
          </a:xfrm>
          <a:custGeom>
            <a:avLst/>
            <a:gdLst/>
            <a:ahLst/>
            <a:cxnLst/>
            <a:rect r="r" b="b" t="t" l="l"/>
            <a:pathLst>
              <a:path h="3340153" w="2797378">
                <a:moveTo>
                  <a:pt x="0" y="0"/>
                </a:moveTo>
                <a:lnTo>
                  <a:pt x="2797378" y="0"/>
                </a:lnTo>
                <a:lnTo>
                  <a:pt x="2797378" y="3340153"/>
                </a:lnTo>
                <a:lnTo>
                  <a:pt x="0" y="3340153"/>
                </a:lnTo>
                <a:lnTo>
                  <a:pt x="0" y="0"/>
                </a:lnTo>
                <a:close/>
              </a:path>
            </a:pathLst>
          </a:custGeom>
          <a:blipFill>
            <a:blip r:embed="rId9"/>
            <a:stretch>
              <a:fillRect l="0" t="0" r="0" b="0"/>
            </a:stretch>
          </a:blipFill>
        </p:spPr>
      </p:sp>
      <p:sp>
        <p:nvSpPr>
          <p:cNvPr name="Freeform 31" id="31"/>
          <p:cNvSpPr/>
          <p:nvPr/>
        </p:nvSpPr>
        <p:spPr>
          <a:xfrm flipH="true" flipV="false" rot="0">
            <a:off x="12122868" y="2946817"/>
            <a:ext cx="4665577" cy="2939314"/>
          </a:xfrm>
          <a:custGeom>
            <a:avLst/>
            <a:gdLst/>
            <a:ahLst/>
            <a:cxnLst/>
            <a:rect r="r" b="b" t="t" l="l"/>
            <a:pathLst>
              <a:path h="2939314" w="4665577">
                <a:moveTo>
                  <a:pt x="4665577" y="0"/>
                </a:moveTo>
                <a:lnTo>
                  <a:pt x="0" y="0"/>
                </a:lnTo>
                <a:lnTo>
                  <a:pt x="0" y="2939314"/>
                </a:lnTo>
                <a:lnTo>
                  <a:pt x="4665577" y="2939314"/>
                </a:lnTo>
                <a:lnTo>
                  <a:pt x="4665577" y="0"/>
                </a:lnTo>
                <a:close/>
              </a:path>
            </a:pathLst>
          </a:custGeom>
          <a:blipFill>
            <a:blip r:embed="rId10"/>
            <a:stretch>
              <a:fillRect l="0" t="0" r="0" b="0"/>
            </a:stretch>
          </a:blipFill>
        </p:spPr>
      </p:sp>
      <p:sp>
        <p:nvSpPr>
          <p:cNvPr name="Freeform 32" id="32"/>
          <p:cNvSpPr/>
          <p:nvPr/>
        </p:nvSpPr>
        <p:spPr>
          <a:xfrm flipH="false" flipV="false" rot="0">
            <a:off x="7064770" y="2547933"/>
            <a:ext cx="3562830" cy="3340153"/>
          </a:xfrm>
          <a:custGeom>
            <a:avLst/>
            <a:gdLst/>
            <a:ahLst/>
            <a:cxnLst/>
            <a:rect r="r" b="b" t="t" l="l"/>
            <a:pathLst>
              <a:path h="3340153" w="3562830">
                <a:moveTo>
                  <a:pt x="0" y="0"/>
                </a:moveTo>
                <a:lnTo>
                  <a:pt x="3562829" y="0"/>
                </a:lnTo>
                <a:lnTo>
                  <a:pt x="3562829" y="3340152"/>
                </a:lnTo>
                <a:lnTo>
                  <a:pt x="0" y="3340152"/>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AutoShape 33" id="33"/>
          <p:cNvSpPr/>
          <p:nvPr/>
        </p:nvSpPr>
        <p:spPr>
          <a:xfrm flipV="true">
            <a:off x="11532474" y="1028700"/>
            <a:ext cx="0" cy="8747925"/>
          </a:xfrm>
          <a:prstGeom prst="line">
            <a:avLst/>
          </a:prstGeom>
          <a:ln cap="flat" w="19050">
            <a:solidFill>
              <a:srgbClr val="000000"/>
            </a:solidFill>
            <a:prstDash val="sysDot"/>
            <a:headEnd type="none" len="sm" w="sm"/>
            <a:tailEnd type="none" len="sm" w="sm"/>
          </a:ln>
        </p:spPr>
      </p:sp>
      <p:grpSp>
        <p:nvGrpSpPr>
          <p:cNvPr name="Group 34" id="34"/>
          <p:cNvGrpSpPr/>
          <p:nvPr/>
        </p:nvGrpSpPr>
        <p:grpSpPr>
          <a:xfrm rot="0">
            <a:off x="14061506" y="7896225"/>
            <a:ext cx="788301" cy="1362075"/>
            <a:chOff x="0" y="0"/>
            <a:chExt cx="1051068" cy="1816100"/>
          </a:xfrm>
        </p:grpSpPr>
        <p:sp>
          <p:nvSpPr>
            <p:cNvPr name="Freeform 35" id="35"/>
            <p:cNvSpPr/>
            <p:nvPr/>
          </p:nvSpPr>
          <p:spPr>
            <a:xfrm flipH="false" flipV="false" rot="0">
              <a:off x="0" y="0"/>
              <a:ext cx="1051068" cy="1816100"/>
            </a:xfrm>
            <a:custGeom>
              <a:avLst/>
              <a:gdLst/>
              <a:ahLst/>
              <a:cxnLst/>
              <a:rect r="r" b="b" t="t" l="l"/>
              <a:pathLst>
                <a:path h="1816100" w="1051068">
                  <a:moveTo>
                    <a:pt x="0" y="0"/>
                  </a:moveTo>
                  <a:lnTo>
                    <a:pt x="1051068" y="0"/>
                  </a:lnTo>
                  <a:lnTo>
                    <a:pt x="1051068" y="1816100"/>
                  </a:lnTo>
                  <a:lnTo>
                    <a:pt x="0" y="1816100"/>
                  </a:lnTo>
                  <a:lnTo>
                    <a:pt x="0" y="0"/>
                  </a:lnTo>
                  <a:close/>
                </a:path>
              </a:pathLst>
            </a:custGeom>
            <a:blipFill>
              <a:blip r:embed="rId13">
                <a:extLst>
                  <a:ext uri="{96DAC541-7B7A-43D3-8B79-37D633B846F1}">
                    <asvg:svgBlip xmlns:asvg="http://schemas.microsoft.com/office/drawing/2016/SVG/main" r:embed="rId14"/>
                  </a:ext>
                </a:extLst>
              </a:blip>
              <a:stretch>
                <a:fillRect l="0" t="0" r="0" b="0"/>
              </a:stretch>
            </a:blipFill>
          </p:spPr>
        </p:sp>
        <p:grpSp>
          <p:nvGrpSpPr>
            <p:cNvPr name="Group 36" id="36"/>
            <p:cNvGrpSpPr/>
            <p:nvPr/>
          </p:nvGrpSpPr>
          <p:grpSpPr>
            <a:xfrm rot="0">
              <a:off x="85810" y="191350"/>
              <a:ext cx="885774" cy="1298890"/>
              <a:chOff x="0" y="0"/>
              <a:chExt cx="325637" cy="477511"/>
            </a:xfrm>
          </p:grpSpPr>
          <p:sp>
            <p:nvSpPr>
              <p:cNvPr name="Freeform 37" id="37"/>
              <p:cNvSpPr/>
              <p:nvPr/>
            </p:nvSpPr>
            <p:spPr>
              <a:xfrm flipH="false" flipV="false" rot="0">
                <a:off x="0" y="0"/>
                <a:ext cx="325637" cy="477511"/>
              </a:xfrm>
              <a:custGeom>
                <a:avLst/>
                <a:gdLst/>
                <a:ahLst/>
                <a:cxnLst/>
                <a:rect r="r" b="b" t="t" l="l"/>
                <a:pathLst>
                  <a:path h="477511" w="325637">
                    <a:moveTo>
                      <a:pt x="0" y="0"/>
                    </a:moveTo>
                    <a:lnTo>
                      <a:pt x="325637" y="0"/>
                    </a:lnTo>
                    <a:lnTo>
                      <a:pt x="325637" y="477511"/>
                    </a:lnTo>
                    <a:lnTo>
                      <a:pt x="0" y="477511"/>
                    </a:lnTo>
                    <a:close/>
                  </a:path>
                </a:pathLst>
              </a:custGeom>
              <a:solidFill>
                <a:srgbClr val="E93F3E"/>
              </a:solidFill>
            </p:spPr>
          </p:sp>
          <p:sp>
            <p:nvSpPr>
              <p:cNvPr name="TextBox 38" id="38"/>
              <p:cNvSpPr txBox="true"/>
              <p:nvPr/>
            </p:nvSpPr>
            <p:spPr>
              <a:xfrm>
                <a:off x="0" y="-28575"/>
                <a:ext cx="325637" cy="506086"/>
              </a:xfrm>
              <a:prstGeom prst="rect">
                <a:avLst/>
              </a:prstGeom>
            </p:spPr>
            <p:txBody>
              <a:bodyPr anchor="ctr" rtlCol="false" tIns="57867" lIns="57867" bIns="57867" rIns="57867"/>
              <a:lstStyle/>
              <a:p>
                <a:pPr algn="ctr">
                  <a:lnSpc>
                    <a:spcPts val="1959"/>
                  </a:lnSpc>
                </a:pPr>
              </a:p>
            </p:txBody>
          </p:sp>
        </p:grpSp>
        <p:sp>
          <p:nvSpPr>
            <p:cNvPr name="Freeform 39" id="39"/>
            <p:cNvSpPr/>
            <p:nvPr/>
          </p:nvSpPr>
          <p:spPr>
            <a:xfrm flipH="false" flipV="false" rot="0">
              <a:off x="159385" y="350382"/>
              <a:ext cx="722795" cy="338017"/>
            </a:xfrm>
            <a:custGeom>
              <a:avLst/>
              <a:gdLst/>
              <a:ahLst/>
              <a:cxnLst/>
              <a:rect r="r" b="b" t="t" l="l"/>
              <a:pathLst>
                <a:path h="338017" w="722795">
                  <a:moveTo>
                    <a:pt x="0" y="0"/>
                  </a:moveTo>
                  <a:lnTo>
                    <a:pt x="722794" y="0"/>
                  </a:lnTo>
                  <a:lnTo>
                    <a:pt x="722794" y="338017"/>
                  </a:lnTo>
                  <a:lnTo>
                    <a:pt x="0" y="338017"/>
                  </a:lnTo>
                  <a:lnTo>
                    <a:pt x="0" y="0"/>
                  </a:lnTo>
                  <a:close/>
                </a:path>
              </a:pathLst>
            </a:custGeom>
            <a:blipFill>
              <a:blip r:embed="rId15">
                <a:extLst>
                  <a:ext uri="{96DAC541-7B7A-43D3-8B79-37D633B846F1}">
                    <asvg:svgBlip xmlns:asvg="http://schemas.microsoft.com/office/drawing/2016/SVG/main" r:embed="rId16"/>
                  </a:ext>
                </a:extLst>
              </a:blip>
              <a:stretch>
                <a:fillRect l="0" t="0" r="-1447" b="-116533"/>
              </a:stretch>
            </a:blipFill>
          </p:spPr>
        </p:sp>
        <p:grpSp>
          <p:nvGrpSpPr>
            <p:cNvPr name="Group 40" id="40"/>
            <p:cNvGrpSpPr/>
            <p:nvPr/>
          </p:nvGrpSpPr>
          <p:grpSpPr>
            <a:xfrm rot="0">
              <a:off x="310407" y="531375"/>
              <a:ext cx="436346" cy="184967"/>
              <a:chOff x="0" y="0"/>
              <a:chExt cx="301528" cy="127818"/>
            </a:xfrm>
          </p:grpSpPr>
          <p:sp>
            <p:nvSpPr>
              <p:cNvPr name="Freeform 41" id="41"/>
              <p:cNvSpPr/>
              <p:nvPr/>
            </p:nvSpPr>
            <p:spPr>
              <a:xfrm flipH="false" flipV="false" rot="0">
                <a:off x="0" y="0"/>
                <a:ext cx="301528" cy="127818"/>
              </a:xfrm>
              <a:custGeom>
                <a:avLst/>
                <a:gdLst/>
                <a:ahLst/>
                <a:cxnLst/>
                <a:rect r="r" b="b" t="t" l="l"/>
                <a:pathLst>
                  <a:path h="127818" w="301528">
                    <a:moveTo>
                      <a:pt x="0" y="0"/>
                    </a:moveTo>
                    <a:lnTo>
                      <a:pt x="301528" y="0"/>
                    </a:lnTo>
                    <a:lnTo>
                      <a:pt x="301528" y="127818"/>
                    </a:lnTo>
                    <a:lnTo>
                      <a:pt x="0" y="127818"/>
                    </a:lnTo>
                    <a:close/>
                  </a:path>
                </a:pathLst>
              </a:custGeom>
              <a:solidFill>
                <a:srgbClr val="E93F3E"/>
              </a:solidFill>
            </p:spPr>
          </p:sp>
          <p:sp>
            <p:nvSpPr>
              <p:cNvPr name="TextBox 42" id="42"/>
              <p:cNvSpPr txBox="true"/>
              <p:nvPr/>
            </p:nvSpPr>
            <p:spPr>
              <a:xfrm>
                <a:off x="0" y="-28575"/>
                <a:ext cx="301528" cy="156393"/>
              </a:xfrm>
              <a:prstGeom prst="rect">
                <a:avLst/>
              </a:prstGeom>
            </p:spPr>
            <p:txBody>
              <a:bodyPr anchor="ctr" rtlCol="false" tIns="30785" lIns="30785" bIns="30785" rIns="30785"/>
              <a:lstStyle/>
              <a:p>
                <a:pPr algn="ctr">
                  <a:lnSpc>
                    <a:spcPts val="1959"/>
                  </a:lnSpc>
                </a:pPr>
              </a:p>
            </p:txBody>
          </p:sp>
        </p:grpSp>
        <p:sp>
          <p:nvSpPr>
            <p:cNvPr name="Freeform 43" id="43"/>
            <p:cNvSpPr/>
            <p:nvPr/>
          </p:nvSpPr>
          <p:spPr>
            <a:xfrm flipH="false" flipV="false" rot="0">
              <a:off x="184940" y="589769"/>
              <a:ext cx="687516" cy="618764"/>
            </a:xfrm>
            <a:custGeom>
              <a:avLst/>
              <a:gdLst/>
              <a:ahLst/>
              <a:cxnLst/>
              <a:rect r="r" b="b" t="t" l="l"/>
              <a:pathLst>
                <a:path h="618764" w="687516">
                  <a:moveTo>
                    <a:pt x="0" y="0"/>
                  </a:moveTo>
                  <a:lnTo>
                    <a:pt x="687516" y="0"/>
                  </a:lnTo>
                  <a:lnTo>
                    <a:pt x="687516" y="618764"/>
                  </a:lnTo>
                  <a:lnTo>
                    <a:pt x="0" y="618764"/>
                  </a:lnTo>
                  <a:lnTo>
                    <a:pt x="0" y="0"/>
                  </a:lnTo>
                  <a:close/>
                </a:path>
              </a:pathLst>
            </a:custGeom>
            <a:blipFill>
              <a:blip r:embed="rId17">
                <a:extLst>
                  <a:ext uri="{96DAC541-7B7A-43D3-8B79-37D633B846F1}">
                    <asvg:svgBlip xmlns:asvg="http://schemas.microsoft.com/office/drawing/2016/SVG/main" r:embed="rId18"/>
                  </a:ext>
                </a:extLst>
              </a:blip>
              <a:stretch>
                <a:fillRect l="0" t="0" r="0" b="0"/>
              </a:stretch>
            </a:blipFill>
          </p:spPr>
        </p:sp>
      </p:grpSp>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6171784" cy="1223447"/>
            <a:chOff x="0" y="0"/>
            <a:chExt cx="1625490" cy="322225"/>
          </a:xfrm>
        </p:grpSpPr>
        <p:sp>
          <p:nvSpPr>
            <p:cNvPr name="Freeform 13" id="13"/>
            <p:cNvSpPr/>
            <p:nvPr/>
          </p:nvSpPr>
          <p:spPr>
            <a:xfrm flipH="false" flipV="false" rot="0">
              <a:off x="0" y="0"/>
              <a:ext cx="1625490" cy="322225"/>
            </a:xfrm>
            <a:custGeom>
              <a:avLst/>
              <a:gdLst/>
              <a:ahLst/>
              <a:cxnLst/>
              <a:rect r="r" b="b" t="t" l="l"/>
              <a:pathLst>
                <a:path h="322225" w="1625490">
                  <a:moveTo>
                    <a:pt x="1422290" y="0"/>
                  </a:moveTo>
                  <a:cubicBezTo>
                    <a:pt x="1534515" y="0"/>
                    <a:pt x="1625490" y="72132"/>
                    <a:pt x="1625490" y="161112"/>
                  </a:cubicBezTo>
                  <a:cubicBezTo>
                    <a:pt x="1625490" y="250092"/>
                    <a:pt x="1534515" y="322225"/>
                    <a:pt x="1422290"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1625490"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1" id="21"/>
          <p:cNvSpPr txBox="true"/>
          <p:nvPr/>
        </p:nvSpPr>
        <p:spPr>
          <a:xfrm rot="0">
            <a:off x="7237188" y="4360191"/>
            <a:ext cx="10022112" cy="4053840"/>
          </a:xfrm>
          <a:prstGeom prst="rect">
            <a:avLst/>
          </a:prstGeom>
        </p:spPr>
        <p:txBody>
          <a:bodyPr anchor="t" rtlCol="false" tIns="0" lIns="0" bIns="0" rIns="0">
            <a:spAutoFit/>
          </a:bodyPr>
          <a:lstStyle/>
          <a:p>
            <a:pPr algn="l" marL="842013" indent="-421007" lvl="1">
              <a:lnSpc>
                <a:spcPts val="5460"/>
              </a:lnSpc>
              <a:buFont typeface="Arial"/>
              <a:buChar char="•"/>
            </a:pPr>
            <a:r>
              <a:rPr lang="en-US" sz="3900">
                <a:solidFill>
                  <a:srgbClr val="000000"/>
                </a:solidFill>
                <a:latin typeface="Ubuntu"/>
                <a:ea typeface="Ubuntu"/>
                <a:cs typeface="Ubuntu"/>
                <a:sym typeface="Ubuntu"/>
              </a:rPr>
              <a:t>Make an appointment with your </a:t>
            </a:r>
            <a:r>
              <a:rPr lang="en-US" b="true" sz="3900">
                <a:solidFill>
                  <a:srgbClr val="000000"/>
                </a:solidFill>
                <a:latin typeface="Ubuntu Bold"/>
                <a:ea typeface="Ubuntu Bold"/>
                <a:cs typeface="Ubuntu Bold"/>
                <a:sym typeface="Ubuntu Bold"/>
              </a:rPr>
              <a:t>general practitioner</a:t>
            </a:r>
            <a:r>
              <a:rPr lang="en-US" sz="3900">
                <a:solidFill>
                  <a:srgbClr val="000000"/>
                </a:solidFill>
                <a:latin typeface="Ubuntu"/>
                <a:ea typeface="Ubuntu"/>
                <a:cs typeface="Ubuntu"/>
                <a:sym typeface="Ubuntu"/>
              </a:rPr>
              <a:t> </a:t>
            </a:r>
            <a:r>
              <a:rPr lang="en-US" sz="3900" u="sng">
                <a:solidFill>
                  <a:srgbClr val="000000"/>
                </a:solidFill>
                <a:latin typeface="Ubuntu"/>
                <a:ea typeface="Ubuntu"/>
                <a:cs typeface="Ubuntu"/>
                <a:sym typeface="Ubuntu"/>
              </a:rPr>
              <a:t>this week</a:t>
            </a:r>
          </a:p>
          <a:p>
            <a:pPr algn="l">
              <a:lnSpc>
                <a:spcPts val="2520"/>
              </a:lnSpc>
            </a:pPr>
          </a:p>
          <a:p>
            <a:pPr algn="l" marL="842013" indent="-421007" lvl="1">
              <a:lnSpc>
                <a:spcPts val="5460"/>
              </a:lnSpc>
              <a:buFont typeface="Arial"/>
              <a:buChar char="•"/>
            </a:pPr>
            <a:r>
              <a:rPr lang="en-US" sz="3900">
                <a:solidFill>
                  <a:srgbClr val="000000"/>
                </a:solidFill>
                <a:latin typeface="Ubuntu"/>
                <a:ea typeface="Ubuntu"/>
                <a:cs typeface="Ubuntu"/>
                <a:sym typeface="Ubuntu"/>
              </a:rPr>
              <a:t>Go to an </a:t>
            </a:r>
            <a:r>
              <a:rPr lang="en-US" b="true" sz="3900">
                <a:solidFill>
                  <a:srgbClr val="000000"/>
                </a:solidFill>
                <a:latin typeface="Ubuntu Bold"/>
                <a:ea typeface="Ubuntu Bold"/>
                <a:cs typeface="Ubuntu Bold"/>
                <a:sym typeface="Ubuntu Bold"/>
              </a:rPr>
              <a:t>urgent care center</a:t>
            </a:r>
            <a:r>
              <a:rPr lang="en-US" sz="3900">
                <a:solidFill>
                  <a:srgbClr val="000000"/>
                </a:solidFill>
                <a:latin typeface="Ubuntu"/>
                <a:ea typeface="Ubuntu"/>
                <a:cs typeface="Ubuntu"/>
                <a:sym typeface="Ubuntu"/>
              </a:rPr>
              <a:t> </a:t>
            </a:r>
            <a:r>
              <a:rPr lang="en-US" sz="3900" u="sng">
                <a:solidFill>
                  <a:srgbClr val="000000"/>
                </a:solidFill>
                <a:latin typeface="Ubuntu"/>
                <a:ea typeface="Ubuntu"/>
                <a:cs typeface="Ubuntu"/>
                <a:sym typeface="Ubuntu"/>
              </a:rPr>
              <a:t>today</a:t>
            </a:r>
          </a:p>
          <a:p>
            <a:pPr algn="l">
              <a:lnSpc>
                <a:spcPts val="2520"/>
              </a:lnSpc>
            </a:pPr>
          </a:p>
          <a:p>
            <a:pPr algn="l" marL="842013" indent="-421007" lvl="1">
              <a:lnSpc>
                <a:spcPts val="5460"/>
              </a:lnSpc>
              <a:buFont typeface="Arial"/>
              <a:buChar char="•"/>
            </a:pPr>
            <a:r>
              <a:rPr lang="en-US" sz="3900">
                <a:solidFill>
                  <a:srgbClr val="000000"/>
                </a:solidFill>
                <a:latin typeface="Ubuntu"/>
                <a:ea typeface="Ubuntu"/>
                <a:cs typeface="Ubuntu"/>
                <a:sym typeface="Ubuntu"/>
              </a:rPr>
              <a:t>Go to the </a:t>
            </a:r>
            <a:r>
              <a:rPr lang="en-US" b="true" sz="3900">
                <a:solidFill>
                  <a:srgbClr val="000000"/>
                </a:solidFill>
                <a:latin typeface="Ubuntu Bold"/>
                <a:ea typeface="Ubuntu Bold"/>
                <a:cs typeface="Ubuntu Bold"/>
                <a:sym typeface="Ubuntu Bold"/>
              </a:rPr>
              <a:t>emergency department</a:t>
            </a:r>
            <a:r>
              <a:rPr lang="en-US" sz="3900">
                <a:solidFill>
                  <a:srgbClr val="000000"/>
                </a:solidFill>
                <a:latin typeface="Ubuntu"/>
                <a:ea typeface="Ubuntu"/>
                <a:cs typeface="Ubuntu"/>
                <a:sym typeface="Ubuntu"/>
              </a:rPr>
              <a:t> </a:t>
            </a:r>
            <a:r>
              <a:rPr lang="en-US" sz="3900" u="sng">
                <a:solidFill>
                  <a:srgbClr val="000000"/>
                </a:solidFill>
                <a:latin typeface="Ubuntu"/>
                <a:ea typeface="Ubuntu"/>
                <a:cs typeface="Ubuntu"/>
                <a:sym typeface="Ubuntu"/>
              </a:rPr>
              <a:t>right now</a:t>
            </a:r>
          </a:p>
        </p:txBody>
      </p:sp>
      <p:sp>
        <p:nvSpPr>
          <p:cNvPr name="TextBox 22" id="22"/>
          <p:cNvSpPr txBox="true"/>
          <p:nvPr/>
        </p:nvSpPr>
        <p:spPr>
          <a:xfrm rot="0">
            <a:off x="938966" y="791507"/>
            <a:ext cx="5360439"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Activity: Quiz</a:t>
            </a:r>
          </a:p>
        </p:txBody>
      </p:sp>
      <p:grpSp>
        <p:nvGrpSpPr>
          <p:cNvPr name="Group 23" id="23"/>
          <p:cNvGrpSpPr/>
          <p:nvPr/>
        </p:nvGrpSpPr>
        <p:grpSpPr>
          <a:xfrm rot="0">
            <a:off x="1391529" y="4330401"/>
            <a:ext cx="5482830" cy="3021120"/>
            <a:chOff x="0" y="0"/>
            <a:chExt cx="7310440" cy="4028160"/>
          </a:xfrm>
        </p:grpSpPr>
        <p:sp>
          <p:nvSpPr>
            <p:cNvPr name="Freeform 24" id="24"/>
            <p:cNvSpPr/>
            <p:nvPr/>
          </p:nvSpPr>
          <p:spPr>
            <a:xfrm flipH="false" flipV="false" rot="0">
              <a:off x="0" y="0"/>
              <a:ext cx="7310440" cy="4028160"/>
            </a:xfrm>
            <a:custGeom>
              <a:avLst/>
              <a:gdLst/>
              <a:ahLst/>
              <a:cxnLst/>
              <a:rect r="r" b="b" t="t" l="l"/>
              <a:pathLst>
                <a:path h="4028160" w="7310440">
                  <a:moveTo>
                    <a:pt x="0" y="0"/>
                  </a:moveTo>
                  <a:lnTo>
                    <a:pt x="7310440" y="0"/>
                  </a:lnTo>
                  <a:lnTo>
                    <a:pt x="7310440" y="4028160"/>
                  </a:lnTo>
                  <a:lnTo>
                    <a:pt x="0" y="4028160"/>
                  </a:lnTo>
                  <a:lnTo>
                    <a:pt x="0" y="0"/>
                  </a:lnTo>
                  <a:close/>
                </a:path>
              </a:pathLst>
            </a:custGeom>
            <a:blipFill>
              <a:blip r:embed="rId5"/>
              <a:stretch>
                <a:fillRect l="0" t="-2743" r="0" b="-2743"/>
              </a:stretch>
            </a:blipFill>
          </p:spPr>
        </p:sp>
        <p:sp>
          <p:nvSpPr>
            <p:cNvPr name="TextBox 25" id="25"/>
            <p:cNvSpPr txBox="true"/>
            <p:nvPr/>
          </p:nvSpPr>
          <p:spPr>
            <a:xfrm rot="0">
              <a:off x="987762" y="887931"/>
              <a:ext cx="5334915" cy="1947497"/>
            </a:xfrm>
            <a:prstGeom prst="rect">
              <a:avLst/>
            </a:prstGeom>
          </p:spPr>
          <p:txBody>
            <a:bodyPr anchor="t" rtlCol="false" tIns="0" lIns="0" bIns="0" rIns="0">
              <a:spAutoFit/>
            </a:bodyPr>
            <a:lstStyle/>
            <a:p>
              <a:pPr algn="ctr">
                <a:lnSpc>
                  <a:spcPts val="11385"/>
                </a:lnSpc>
              </a:pPr>
              <a:r>
                <a:rPr lang="en-US" sz="8132">
                  <a:solidFill>
                    <a:srgbClr val="009784"/>
                  </a:solidFill>
                  <a:latin typeface="Funtastic"/>
                  <a:ea typeface="Funtastic"/>
                  <a:cs typeface="Funtastic"/>
                  <a:sym typeface="Funtastic"/>
                </a:rPr>
                <a:t>Activity!</a:t>
              </a:r>
            </a:p>
          </p:txBody>
        </p:sp>
      </p:grpSp>
      <p:sp>
        <p:nvSpPr>
          <p:cNvPr name="TextBox 26" id="26"/>
          <p:cNvSpPr txBox="true"/>
          <p:nvPr/>
        </p:nvSpPr>
        <p:spPr>
          <a:xfrm rot="0">
            <a:off x="1538588" y="2751087"/>
            <a:ext cx="15720712" cy="76454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Review the scenarios in your workbook. Decide if you would:</a:t>
            </a: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7472892" cy="1223447"/>
            <a:chOff x="0" y="0"/>
            <a:chExt cx="1968169" cy="322225"/>
          </a:xfrm>
        </p:grpSpPr>
        <p:sp>
          <p:nvSpPr>
            <p:cNvPr name="Freeform 13" id="13"/>
            <p:cNvSpPr/>
            <p:nvPr/>
          </p:nvSpPr>
          <p:spPr>
            <a:xfrm flipH="false" flipV="false" rot="0">
              <a:off x="0" y="0"/>
              <a:ext cx="1968169" cy="322225"/>
            </a:xfrm>
            <a:custGeom>
              <a:avLst/>
              <a:gdLst/>
              <a:ahLst/>
              <a:cxnLst/>
              <a:rect r="r" b="b" t="t" l="l"/>
              <a:pathLst>
                <a:path h="322225" w="1968169">
                  <a:moveTo>
                    <a:pt x="1764969" y="0"/>
                  </a:moveTo>
                  <a:cubicBezTo>
                    <a:pt x="1877193" y="0"/>
                    <a:pt x="1968169" y="72132"/>
                    <a:pt x="1968169" y="161112"/>
                  </a:cubicBezTo>
                  <a:cubicBezTo>
                    <a:pt x="1968169" y="250092"/>
                    <a:pt x="1877193" y="322225"/>
                    <a:pt x="1764969"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1968169"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1" id="21"/>
          <p:cNvSpPr/>
          <p:nvPr/>
        </p:nvSpPr>
        <p:spPr>
          <a:xfrm flipH="false" flipV="false" rot="0">
            <a:off x="1729694" y="5121430"/>
            <a:ext cx="3716981" cy="3670519"/>
          </a:xfrm>
          <a:custGeom>
            <a:avLst/>
            <a:gdLst/>
            <a:ahLst/>
            <a:cxnLst/>
            <a:rect r="r" b="b" t="t" l="l"/>
            <a:pathLst>
              <a:path h="3670519" w="3716981">
                <a:moveTo>
                  <a:pt x="0" y="0"/>
                </a:moveTo>
                <a:lnTo>
                  <a:pt x="3716981" y="0"/>
                </a:lnTo>
                <a:lnTo>
                  <a:pt x="3716981" y="3670519"/>
                </a:lnTo>
                <a:lnTo>
                  <a:pt x="0" y="3670519"/>
                </a:lnTo>
                <a:lnTo>
                  <a:pt x="0" y="0"/>
                </a:lnTo>
                <a:close/>
              </a:path>
            </a:pathLst>
          </a:custGeom>
          <a:blipFill>
            <a:blip r:embed="rId5"/>
            <a:stretch>
              <a:fillRect l="0" t="0" r="0" b="0"/>
            </a:stretch>
          </a:blipFill>
        </p:spPr>
      </p:sp>
      <p:sp>
        <p:nvSpPr>
          <p:cNvPr name="TextBox 22" id="22"/>
          <p:cNvSpPr txBox="true"/>
          <p:nvPr/>
        </p:nvSpPr>
        <p:spPr>
          <a:xfrm rot="0">
            <a:off x="5446675" y="5048250"/>
            <a:ext cx="11812625" cy="3888740"/>
          </a:xfrm>
          <a:prstGeom prst="rect">
            <a:avLst/>
          </a:prstGeom>
        </p:spPr>
        <p:txBody>
          <a:bodyPr anchor="t" rtlCol="false" tIns="0" lIns="0" bIns="0" rIns="0">
            <a:spAutoFit/>
          </a:bodyPr>
          <a:lstStyle/>
          <a:p>
            <a:pPr algn="l" marL="949961" indent="-474980" lvl="1">
              <a:lnSpc>
                <a:spcPts val="6160"/>
              </a:lnSpc>
              <a:buFont typeface="Arial"/>
              <a:buChar char="•"/>
            </a:pPr>
            <a:r>
              <a:rPr lang="en-US" sz="4400">
                <a:solidFill>
                  <a:srgbClr val="000000"/>
                </a:solidFill>
                <a:latin typeface="Ubuntu"/>
                <a:ea typeface="Ubuntu"/>
                <a:cs typeface="Ubuntu"/>
                <a:sym typeface="Ubuntu"/>
              </a:rPr>
              <a:t>Feel especially sick or unwell</a:t>
            </a:r>
          </a:p>
          <a:p>
            <a:pPr algn="l" marL="949961" indent="-474980" lvl="1">
              <a:lnSpc>
                <a:spcPts val="6160"/>
              </a:lnSpc>
              <a:buFont typeface="Arial"/>
              <a:buChar char="•"/>
            </a:pPr>
            <a:r>
              <a:rPr lang="en-US" sz="4400">
                <a:solidFill>
                  <a:srgbClr val="000000"/>
                </a:solidFill>
                <a:latin typeface="Ubuntu"/>
                <a:ea typeface="Ubuntu"/>
                <a:cs typeface="Ubuntu"/>
                <a:sym typeface="Ubuntu"/>
              </a:rPr>
              <a:t>Experience unexplained physical or mental changes</a:t>
            </a:r>
          </a:p>
          <a:p>
            <a:pPr algn="l" marL="949961" indent="-474980" lvl="1">
              <a:lnSpc>
                <a:spcPts val="6160"/>
              </a:lnSpc>
              <a:buFont typeface="Arial"/>
              <a:buChar char="•"/>
            </a:pPr>
            <a:r>
              <a:rPr lang="en-US" sz="4400">
                <a:solidFill>
                  <a:srgbClr val="000000"/>
                </a:solidFill>
                <a:latin typeface="Ubuntu"/>
                <a:ea typeface="Ubuntu"/>
                <a:cs typeface="Ubuntu"/>
                <a:sym typeface="Ubuntu"/>
              </a:rPr>
              <a:t>Get injured or hurt</a:t>
            </a:r>
          </a:p>
          <a:p>
            <a:pPr algn="l" marL="949961" indent="-474980" lvl="1">
              <a:lnSpc>
                <a:spcPts val="6160"/>
              </a:lnSpc>
              <a:buFont typeface="Arial"/>
              <a:buChar char="•"/>
            </a:pPr>
            <a:r>
              <a:rPr lang="en-US" sz="4400">
                <a:solidFill>
                  <a:srgbClr val="000000"/>
                </a:solidFill>
                <a:latin typeface="Ubuntu"/>
                <a:ea typeface="Ubuntu"/>
                <a:cs typeface="Ubuntu"/>
                <a:sym typeface="Ubuntu"/>
              </a:rPr>
              <a:t>Need continued care for ongoing issues</a:t>
            </a:r>
          </a:p>
        </p:txBody>
      </p:sp>
      <p:sp>
        <p:nvSpPr>
          <p:cNvPr name="TextBox 23" id="23"/>
          <p:cNvSpPr txBox="true"/>
          <p:nvPr/>
        </p:nvSpPr>
        <p:spPr>
          <a:xfrm rot="0">
            <a:off x="938966" y="791507"/>
            <a:ext cx="6561903"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The Bottom Line</a:t>
            </a:r>
          </a:p>
        </p:txBody>
      </p:sp>
      <p:sp>
        <p:nvSpPr>
          <p:cNvPr name="TextBox 24" id="24"/>
          <p:cNvSpPr txBox="true"/>
          <p:nvPr/>
        </p:nvSpPr>
        <p:spPr>
          <a:xfrm rot="0">
            <a:off x="1334694" y="2591164"/>
            <a:ext cx="16136938" cy="15455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In addition to getting services for preventative care, you should seek treatment for yourself and others anytime you or they:</a:t>
            </a: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5100988" cy="1223447"/>
            <a:chOff x="0" y="0"/>
            <a:chExt cx="1343470" cy="322225"/>
          </a:xfrm>
        </p:grpSpPr>
        <p:sp>
          <p:nvSpPr>
            <p:cNvPr name="Freeform 13" id="13"/>
            <p:cNvSpPr/>
            <p:nvPr/>
          </p:nvSpPr>
          <p:spPr>
            <a:xfrm flipH="false" flipV="false" rot="0">
              <a:off x="0" y="0"/>
              <a:ext cx="1343470" cy="322225"/>
            </a:xfrm>
            <a:custGeom>
              <a:avLst/>
              <a:gdLst/>
              <a:ahLst/>
              <a:cxnLst/>
              <a:rect r="r" b="b" t="t" l="l"/>
              <a:pathLst>
                <a:path h="322225" w="1343470">
                  <a:moveTo>
                    <a:pt x="1140270" y="0"/>
                  </a:moveTo>
                  <a:cubicBezTo>
                    <a:pt x="1252494" y="0"/>
                    <a:pt x="1343470" y="72132"/>
                    <a:pt x="1343470" y="161112"/>
                  </a:cubicBezTo>
                  <a:cubicBezTo>
                    <a:pt x="1343470" y="250092"/>
                    <a:pt x="1252494" y="322225"/>
                    <a:pt x="1140270"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1343470"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1" id="21"/>
          <p:cNvSpPr txBox="true"/>
          <p:nvPr/>
        </p:nvSpPr>
        <p:spPr>
          <a:xfrm rot="0">
            <a:off x="7547048" y="3026410"/>
            <a:ext cx="9712252" cy="232664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Read up on the “Fatal Five” Plus section of your workbooks, and review the other tables as necessary.</a:t>
            </a:r>
          </a:p>
        </p:txBody>
      </p:sp>
      <p:sp>
        <p:nvSpPr>
          <p:cNvPr name="Freeform 22" id="22"/>
          <p:cNvSpPr/>
          <p:nvPr/>
        </p:nvSpPr>
        <p:spPr>
          <a:xfrm flipH="false" flipV="false" rot="0">
            <a:off x="14065914" y="6348093"/>
            <a:ext cx="2547469" cy="2919735"/>
          </a:xfrm>
          <a:custGeom>
            <a:avLst/>
            <a:gdLst/>
            <a:ahLst/>
            <a:cxnLst/>
            <a:rect r="r" b="b" t="t" l="l"/>
            <a:pathLst>
              <a:path h="2919735" w="2547469">
                <a:moveTo>
                  <a:pt x="0" y="0"/>
                </a:moveTo>
                <a:lnTo>
                  <a:pt x="2547469" y="0"/>
                </a:lnTo>
                <a:lnTo>
                  <a:pt x="2547469" y="2919735"/>
                </a:lnTo>
                <a:lnTo>
                  <a:pt x="0" y="291973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grpSp>
        <p:nvGrpSpPr>
          <p:cNvPr name="Group 23" id="23"/>
          <p:cNvGrpSpPr/>
          <p:nvPr/>
        </p:nvGrpSpPr>
        <p:grpSpPr>
          <a:xfrm rot="0">
            <a:off x="1872249" y="2794589"/>
            <a:ext cx="4831249" cy="3543976"/>
            <a:chOff x="0" y="0"/>
            <a:chExt cx="6441665" cy="4725301"/>
          </a:xfrm>
        </p:grpSpPr>
        <p:sp>
          <p:nvSpPr>
            <p:cNvPr name="Freeform 24" id="24"/>
            <p:cNvSpPr/>
            <p:nvPr/>
          </p:nvSpPr>
          <p:spPr>
            <a:xfrm flipH="false" flipV="false" rot="0">
              <a:off x="0" y="0"/>
              <a:ext cx="2386393" cy="1926735"/>
            </a:xfrm>
            <a:custGeom>
              <a:avLst/>
              <a:gdLst/>
              <a:ahLst/>
              <a:cxnLst/>
              <a:rect r="r" b="b" t="t" l="l"/>
              <a:pathLst>
                <a:path h="1926735" w="2386393">
                  <a:moveTo>
                    <a:pt x="0" y="0"/>
                  </a:moveTo>
                  <a:lnTo>
                    <a:pt x="2386393" y="0"/>
                  </a:lnTo>
                  <a:lnTo>
                    <a:pt x="2386393" y="1926735"/>
                  </a:lnTo>
                  <a:lnTo>
                    <a:pt x="0" y="1926735"/>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5" id="25"/>
            <p:cNvSpPr/>
            <p:nvPr/>
          </p:nvSpPr>
          <p:spPr>
            <a:xfrm flipH="false" flipV="false" rot="0">
              <a:off x="5002053" y="0"/>
              <a:ext cx="1344291" cy="1995236"/>
            </a:xfrm>
            <a:custGeom>
              <a:avLst/>
              <a:gdLst/>
              <a:ahLst/>
              <a:cxnLst/>
              <a:rect r="r" b="b" t="t" l="l"/>
              <a:pathLst>
                <a:path h="1995236" w="1344291">
                  <a:moveTo>
                    <a:pt x="0" y="0"/>
                  </a:moveTo>
                  <a:lnTo>
                    <a:pt x="1344291" y="0"/>
                  </a:lnTo>
                  <a:lnTo>
                    <a:pt x="1344291" y="1995236"/>
                  </a:lnTo>
                  <a:lnTo>
                    <a:pt x="0" y="1995236"/>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6" id="26"/>
            <p:cNvSpPr/>
            <p:nvPr/>
          </p:nvSpPr>
          <p:spPr>
            <a:xfrm flipH="false" flipV="false" rot="0">
              <a:off x="2910348" y="2450719"/>
              <a:ext cx="1573792" cy="2220518"/>
            </a:xfrm>
            <a:custGeom>
              <a:avLst/>
              <a:gdLst/>
              <a:ahLst/>
              <a:cxnLst/>
              <a:rect r="r" b="b" t="t" l="l"/>
              <a:pathLst>
                <a:path h="2220518" w="1573792">
                  <a:moveTo>
                    <a:pt x="0" y="0"/>
                  </a:moveTo>
                  <a:lnTo>
                    <a:pt x="1573792" y="0"/>
                  </a:lnTo>
                  <a:lnTo>
                    <a:pt x="1573792" y="2220518"/>
                  </a:lnTo>
                  <a:lnTo>
                    <a:pt x="0" y="2220518"/>
                  </a:lnTo>
                  <a:lnTo>
                    <a:pt x="0" y="0"/>
                  </a:lnTo>
                  <a:close/>
                </a:path>
              </a:pathLst>
            </a:custGeom>
            <a:blipFill>
              <a:blip r:embed="rId11"/>
              <a:stretch>
                <a:fillRect l="0" t="0" r="0" b="0"/>
              </a:stretch>
            </a:blipFill>
          </p:spPr>
        </p:sp>
        <p:sp>
          <p:nvSpPr>
            <p:cNvPr name="Freeform 27" id="27"/>
            <p:cNvSpPr/>
            <p:nvPr/>
          </p:nvSpPr>
          <p:spPr>
            <a:xfrm flipH="false" flipV="false" rot="0">
              <a:off x="105590" y="2450719"/>
              <a:ext cx="2175213" cy="2265847"/>
            </a:xfrm>
            <a:custGeom>
              <a:avLst/>
              <a:gdLst/>
              <a:ahLst/>
              <a:cxnLst/>
              <a:rect r="r" b="b" t="t" l="l"/>
              <a:pathLst>
                <a:path h="2265847" w="2175213">
                  <a:moveTo>
                    <a:pt x="0" y="0"/>
                  </a:moveTo>
                  <a:lnTo>
                    <a:pt x="2175213" y="0"/>
                  </a:lnTo>
                  <a:lnTo>
                    <a:pt x="2175213" y="2265847"/>
                  </a:lnTo>
                  <a:lnTo>
                    <a:pt x="0" y="2265847"/>
                  </a:lnTo>
                  <a:lnTo>
                    <a:pt x="0" y="0"/>
                  </a:lnTo>
                  <a:close/>
                </a:path>
              </a:pathLst>
            </a:custGeom>
            <a:blipFill>
              <a:blip r:embed="rId12">
                <a:extLst>
                  <a:ext uri="{96DAC541-7B7A-43D3-8B79-37D633B846F1}">
                    <asvg:svgBlip xmlns:asvg="http://schemas.microsoft.com/office/drawing/2016/SVG/main" r:embed="rId13"/>
                  </a:ext>
                </a:extLst>
              </a:blip>
              <a:stretch>
                <a:fillRect l="0" t="0" r="0" b="0"/>
              </a:stretch>
            </a:blipFill>
          </p:spPr>
        </p:sp>
        <p:sp>
          <p:nvSpPr>
            <p:cNvPr name="Freeform 28" id="28"/>
            <p:cNvSpPr/>
            <p:nvPr/>
          </p:nvSpPr>
          <p:spPr>
            <a:xfrm flipH="false" flipV="false" rot="0">
              <a:off x="105590" y="3757367"/>
              <a:ext cx="2175213" cy="967934"/>
            </a:xfrm>
            <a:custGeom>
              <a:avLst/>
              <a:gdLst/>
              <a:ahLst/>
              <a:cxnLst/>
              <a:rect r="r" b="b" t="t" l="l"/>
              <a:pathLst>
                <a:path h="967934" w="2175213">
                  <a:moveTo>
                    <a:pt x="0" y="0"/>
                  </a:moveTo>
                  <a:lnTo>
                    <a:pt x="2175213" y="0"/>
                  </a:lnTo>
                  <a:lnTo>
                    <a:pt x="2175213" y="967934"/>
                  </a:lnTo>
                  <a:lnTo>
                    <a:pt x="0" y="967934"/>
                  </a:lnTo>
                  <a:lnTo>
                    <a:pt x="0" y="0"/>
                  </a:lnTo>
                  <a:close/>
                </a:path>
              </a:pathLst>
            </a:custGeom>
            <a:blipFill>
              <a:blip r:embed="rId14">
                <a:extLst>
                  <a:ext uri="{96DAC541-7B7A-43D3-8B79-37D633B846F1}">
                    <asvg:svgBlip xmlns:asvg="http://schemas.microsoft.com/office/drawing/2016/SVG/main" r:embed="rId15"/>
                  </a:ext>
                </a:extLst>
              </a:blip>
              <a:stretch>
                <a:fillRect l="0" t="-134091" r="0" b="0"/>
              </a:stretch>
            </a:blipFill>
          </p:spPr>
        </p:sp>
        <p:sp>
          <p:nvSpPr>
            <p:cNvPr name="AutoShape 29" id="29"/>
            <p:cNvSpPr/>
            <p:nvPr/>
          </p:nvSpPr>
          <p:spPr>
            <a:xfrm flipH="true">
              <a:off x="235851" y="3274208"/>
              <a:ext cx="0" cy="1083149"/>
            </a:xfrm>
            <a:prstGeom prst="line">
              <a:avLst/>
            </a:prstGeom>
            <a:ln cap="flat" w="31470">
              <a:solidFill>
                <a:srgbClr val="3C0549"/>
              </a:solidFill>
              <a:prstDash val="solid"/>
              <a:headEnd type="none" len="sm" w="sm"/>
              <a:tailEnd type="triangle" len="med" w="lg"/>
            </a:ln>
          </p:spPr>
        </p:sp>
        <p:sp>
          <p:nvSpPr>
            <p:cNvPr name="AutoShape 30" id="30"/>
            <p:cNvSpPr/>
            <p:nvPr/>
          </p:nvSpPr>
          <p:spPr>
            <a:xfrm flipH="true">
              <a:off x="2075502" y="3453043"/>
              <a:ext cx="0" cy="904314"/>
            </a:xfrm>
            <a:prstGeom prst="line">
              <a:avLst/>
            </a:prstGeom>
            <a:ln cap="flat" w="31470">
              <a:solidFill>
                <a:srgbClr val="3C0549"/>
              </a:solidFill>
              <a:prstDash val="solid"/>
              <a:headEnd type="none" len="sm" w="sm"/>
              <a:tailEnd type="triangle" len="med" w="lg"/>
            </a:ln>
          </p:spPr>
        </p:sp>
        <p:sp>
          <p:nvSpPr>
            <p:cNvPr name="Freeform 31" id="31"/>
            <p:cNvSpPr/>
            <p:nvPr/>
          </p:nvSpPr>
          <p:spPr>
            <a:xfrm flipH="false" flipV="false" rot="0">
              <a:off x="2746138" y="0"/>
              <a:ext cx="1902213" cy="1926735"/>
            </a:xfrm>
            <a:custGeom>
              <a:avLst/>
              <a:gdLst/>
              <a:ahLst/>
              <a:cxnLst/>
              <a:rect r="r" b="b" t="t" l="l"/>
              <a:pathLst>
                <a:path h="1926735" w="1902213">
                  <a:moveTo>
                    <a:pt x="0" y="0"/>
                  </a:moveTo>
                  <a:lnTo>
                    <a:pt x="1902213" y="0"/>
                  </a:lnTo>
                  <a:lnTo>
                    <a:pt x="1902213" y="1926735"/>
                  </a:lnTo>
                  <a:lnTo>
                    <a:pt x="0" y="1926735"/>
                  </a:lnTo>
                  <a:lnTo>
                    <a:pt x="0" y="0"/>
                  </a:lnTo>
                  <a:close/>
                </a:path>
              </a:pathLst>
            </a:custGeom>
            <a:blipFill>
              <a:blip r:embed="rId16">
                <a:extLst>
                  <a:ext uri="{96DAC541-7B7A-43D3-8B79-37D633B846F1}">
                    <asvg:svgBlip xmlns:asvg="http://schemas.microsoft.com/office/drawing/2016/SVG/main" r:embed="rId17"/>
                  </a:ext>
                </a:extLst>
              </a:blip>
              <a:stretch>
                <a:fillRect l="0" t="0" r="0" b="0"/>
              </a:stretch>
            </a:blipFill>
          </p:spPr>
        </p:sp>
        <p:sp>
          <p:nvSpPr>
            <p:cNvPr name="Freeform 32" id="32"/>
            <p:cNvSpPr/>
            <p:nvPr/>
          </p:nvSpPr>
          <p:spPr>
            <a:xfrm flipH="false" flipV="false" rot="0">
              <a:off x="4906732" y="2450719"/>
              <a:ext cx="1534933" cy="2220518"/>
            </a:xfrm>
            <a:custGeom>
              <a:avLst/>
              <a:gdLst/>
              <a:ahLst/>
              <a:cxnLst/>
              <a:rect r="r" b="b" t="t" l="l"/>
              <a:pathLst>
                <a:path h="2220518" w="1534933">
                  <a:moveTo>
                    <a:pt x="0" y="0"/>
                  </a:moveTo>
                  <a:lnTo>
                    <a:pt x="1534933" y="0"/>
                  </a:lnTo>
                  <a:lnTo>
                    <a:pt x="1534933" y="2220518"/>
                  </a:lnTo>
                  <a:lnTo>
                    <a:pt x="0" y="2220518"/>
                  </a:lnTo>
                  <a:lnTo>
                    <a:pt x="0" y="0"/>
                  </a:lnTo>
                  <a:close/>
                </a:path>
              </a:pathLst>
            </a:custGeom>
            <a:blipFill>
              <a:blip r:embed="rId18"/>
              <a:stretch>
                <a:fillRect l="0" t="0" r="0" b="0"/>
              </a:stretch>
            </a:blipFill>
          </p:spPr>
        </p:sp>
      </p:grpSp>
      <p:sp>
        <p:nvSpPr>
          <p:cNvPr name="TextBox 33" id="33"/>
          <p:cNvSpPr txBox="true"/>
          <p:nvPr/>
        </p:nvSpPr>
        <p:spPr>
          <a:xfrm rot="0">
            <a:off x="1872249" y="7329165"/>
            <a:ext cx="11029423" cy="15455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Follow up with your GP about scheduling preventative care services.</a:t>
            </a:r>
          </a:p>
        </p:txBody>
      </p:sp>
      <p:sp>
        <p:nvSpPr>
          <p:cNvPr name="TextBox 34" id="34"/>
          <p:cNvSpPr txBox="true"/>
          <p:nvPr/>
        </p:nvSpPr>
        <p:spPr>
          <a:xfrm rot="0">
            <a:off x="938966" y="791507"/>
            <a:ext cx="4238366"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Homework</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8190095" cy="1223447"/>
            <a:chOff x="0" y="0"/>
            <a:chExt cx="2157062" cy="322225"/>
          </a:xfrm>
        </p:grpSpPr>
        <p:sp>
          <p:nvSpPr>
            <p:cNvPr name="Freeform 13" id="13"/>
            <p:cNvSpPr/>
            <p:nvPr/>
          </p:nvSpPr>
          <p:spPr>
            <a:xfrm flipH="false" flipV="false" rot="0">
              <a:off x="0" y="0"/>
              <a:ext cx="2157062" cy="322225"/>
            </a:xfrm>
            <a:custGeom>
              <a:avLst/>
              <a:gdLst/>
              <a:ahLst/>
              <a:cxnLst/>
              <a:rect r="r" b="b" t="t" l="l"/>
              <a:pathLst>
                <a:path h="322225" w="2157062">
                  <a:moveTo>
                    <a:pt x="1953862" y="0"/>
                  </a:moveTo>
                  <a:cubicBezTo>
                    <a:pt x="2066086" y="0"/>
                    <a:pt x="2157062" y="72132"/>
                    <a:pt x="2157062" y="161112"/>
                  </a:cubicBezTo>
                  <a:cubicBezTo>
                    <a:pt x="2157062" y="250092"/>
                    <a:pt x="2066086" y="322225"/>
                    <a:pt x="1953862"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2157062"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1" id="21"/>
          <p:cNvSpPr txBox="true"/>
          <p:nvPr/>
        </p:nvSpPr>
        <p:spPr>
          <a:xfrm rot="0">
            <a:off x="5843213" y="3067916"/>
            <a:ext cx="11210706" cy="5450840"/>
          </a:xfrm>
          <a:prstGeom prst="rect">
            <a:avLst/>
          </a:prstGeom>
        </p:spPr>
        <p:txBody>
          <a:bodyPr anchor="t" rtlCol="false" tIns="0" lIns="0" bIns="0" rIns="0">
            <a:spAutoFit/>
          </a:bodyPr>
          <a:lstStyle/>
          <a:p>
            <a:pPr algn="l" marL="949961" indent="-474980" lvl="1">
              <a:lnSpc>
                <a:spcPts val="6160"/>
              </a:lnSpc>
              <a:buFont typeface="Arial"/>
              <a:buChar char="•"/>
            </a:pPr>
            <a:r>
              <a:rPr lang="en-US" sz="4400">
                <a:solidFill>
                  <a:srgbClr val="000000"/>
                </a:solidFill>
                <a:latin typeface="Ubuntu"/>
                <a:ea typeface="Ubuntu"/>
                <a:cs typeface="Ubuntu"/>
                <a:sym typeface="Ubuntu"/>
              </a:rPr>
              <a:t>Over-the-counter medications</a:t>
            </a:r>
          </a:p>
          <a:p>
            <a:pPr algn="l" marL="949961" indent="-474980" lvl="1">
              <a:lnSpc>
                <a:spcPts val="6160"/>
              </a:lnSpc>
              <a:buFont typeface="Arial"/>
              <a:buChar char="•"/>
            </a:pPr>
            <a:r>
              <a:rPr lang="en-US" sz="4400">
                <a:solidFill>
                  <a:srgbClr val="000000"/>
                </a:solidFill>
                <a:latin typeface="Ubuntu"/>
                <a:ea typeface="Ubuntu"/>
                <a:cs typeface="Ubuntu"/>
                <a:sym typeface="Ubuntu"/>
              </a:rPr>
              <a:t>First aid kit</a:t>
            </a:r>
          </a:p>
          <a:p>
            <a:pPr algn="l" marL="949961" indent="-474980" lvl="1">
              <a:lnSpc>
                <a:spcPts val="6160"/>
              </a:lnSpc>
              <a:buFont typeface="Arial"/>
              <a:buChar char="•"/>
            </a:pPr>
            <a:r>
              <a:rPr lang="en-US" sz="4400">
                <a:solidFill>
                  <a:srgbClr val="000000"/>
                </a:solidFill>
                <a:latin typeface="Ubuntu"/>
                <a:ea typeface="Ubuntu"/>
                <a:cs typeface="Ubuntu"/>
                <a:sym typeface="Ubuntu"/>
              </a:rPr>
              <a:t>Home remedies / traditional medicine</a:t>
            </a:r>
          </a:p>
          <a:p>
            <a:pPr algn="l" marL="949961" indent="-474980" lvl="1">
              <a:lnSpc>
                <a:spcPts val="6160"/>
              </a:lnSpc>
              <a:buFont typeface="Arial"/>
              <a:buChar char="•"/>
            </a:pPr>
            <a:r>
              <a:rPr lang="en-US" sz="4400">
                <a:solidFill>
                  <a:srgbClr val="000000"/>
                </a:solidFill>
                <a:latin typeface="Ubuntu"/>
                <a:ea typeface="Ubuntu"/>
                <a:cs typeface="Ubuntu"/>
                <a:sym typeface="Ubuntu"/>
              </a:rPr>
              <a:t>Calling emergency services</a:t>
            </a:r>
          </a:p>
          <a:p>
            <a:pPr algn="l" marL="949961" indent="-474980" lvl="1">
              <a:lnSpc>
                <a:spcPts val="6160"/>
              </a:lnSpc>
              <a:buFont typeface="Arial"/>
              <a:buChar char="•"/>
            </a:pPr>
            <a:r>
              <a:rPr lang="en-US" sz="4400">
                <a:solidFill>
                  <a:srgbClr val="000000"/>
                </a:solidFill>
                <a:latin typeface="Ubuntu"/>
                <a:ea typeface="Ubuntu"/>
                <a:cs typeface="Ubuntu"/>
                <a:sym typeface="Ubuntu"/>
              </a:rPr>
              <a:t>Fire drills and evacuations</a:t>
            </a:r>
          </a:p>
          <a:p>
            <a:pPr algn="l" marL="949961" indent="-474980" lvl="1">
              <a:lnSpc>
                <a:spcPts val="6160"/>
              </a:lnSpc>
              <a:buFont typeface="Arial"/>
              <a:buChar char="•"/>
            </a:pPr>
            <a:r>
              <a:rPr lang="en-US" sz="4400">
                <a:solidFill>
                  <a:srgbClr val="000000"/>
                </a:solidFill>
                <a:latin typeface="Ubuntu"/>
                <a:ea typeface="Ubuntu"/>
                <a:cs typeface="Ubuntu"/>
                <a:sym typeface="Ubuntu"/>
              </a:rPr>
              <a:t>Shelter-in-place</a:t>
            </a:r>
          </a:p>
          <a:p>
            <a:pPr algn="l" marL="949961" indent="-474980" lvl="1">
              <a:lnSpc>
                <a:spcPts val="6160"/>
              </a:lnSpc>
              <a:buFont typeface="Arial"/>
              <a:buChar char="•"/>
            </a:pPr>
            <a:r>
              <a:rPr lang="en-US" sz="4400">
                <a:solidFill>
                  <a:srgbClr val="000000"/>
                </a:solidFill>
                <a:latin typeface="Ubuntu"/>
                <a:ea typeface="Ubuntu"/>
                <a:cs typeface="Ubuntu"/>
                <a:sym typeface="Ubuntu"/>
              </a:rPr>
              <a:t>Natural disasters</a:t>
            </a:r>
          </a:p>
        </p:txBody>
      </p:sp>
      <p:sp>
        <p:nvSpPr>
          <p:cNvPr name="Freeform 22" id="22"/>
          <p:cNvSpPr/>
          <p:nvPr/>
        </p:nvSpPr>
        <p:spPr>
          <a:xfrm flipH="false" flipV="false" rot="0">
            <a:off x="2124040" y="3800807"/>
            <a:ext cx="3180611" cy="3257609"/>
          </a:xfrm>
          <a:custGeom>
            <a:avLst/>
            <a:gdLst/>
            <a:ahLst/>
            <a:cxnLst/>
            <a:rect r="r" b="b" t="t" l="l"/>
            <a:pathLst>
              <a:path h="3257609" w="3180611">
                <a:moveTo>
                  <a:pt x="0" y="0"/>
                </a:moveTo>
                <a:lnTo>
                  <a:pt x="3180610" y="0"/>
                </a:lnTo>
                <a:lnTo>
                  <a:pt x="3180610" y="3257608"/>
                </a:lnTo>
                <a:lnTo>
                  <a:pt x="0" y="325760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3" id="23"/>
          <p:cNvSpPr txBox="true"/>
          <p:nvPr/>
        </p:nvSpPr>
        <p:spPr>
          <a:xfrm rot="0">
            <a:off x="938966" y="791507"/>
            <a:ext cx="7423066"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Preparing at Home</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10098388" cy="1223447"/>
            <a:chOff x="0" y="0"/>
            <a:chExt cx="2659658" cy="322225"/>
          </a:xfrm>
        </p:grpSpPr>
        <p:sp>
          <p:nvSpPr>
            <p:cNvPr name="Freeform 13" id="13"/>
            <p:cNvSpPr/>
            <p:nvPr/>
          </p:nvSpPr>
          <p:spPr>
            <a:xfrm flipH="false" flipV="false" rot="0">
              <a:off x="0" y="0"/>
              <a:ext cx="2659658" cy="322225"/>
            </a:xfrm>
            <a:custGeom>
              <a:avLst/>
              <a:gdLst/>
              <a:ahLst/>
              <a:cxnLst/>
              <a:rect r="r" b="b" t="t" l="l"/>
              <a:pathLst>
                <a:path h="322225" w="2659658">
                  <a:moveTo>
                    <a:pt x="2456458" y="0"/>
                  </a:moveTo>
                  <a:cubicBezTo>
                    <a:pt x="2568682" y="0"/>
                    <a:pt x="2659658" y="72132"/>
                    <a:pt x="2659658" y="161112"/>
                  </a:cubicBezTo>
                  <a:cubicBezTo>
                    <a:pt x="2659658" y="250092"/>
                    <a:pt x="2568682" y="322225"/>
                    <a:pt x="2456458"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2659658"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1" id="21"/>
          <p:cNvSpPr/>
          <p:nvPr/>
        </p:nvSpPr>
        <p:spPr>
          <a:xfrm flipH="false" flipV="false" rot="0">
            <a:off x="1454115" y="5067706"/>
            <a:ext cx="3767584" cy="3739328"/>
          </a:xfrm>
          <a:custGeom>
            <a:avLst/>
            <a:gdLst/>
            <a:ahLst/>
            <a:cxnLst/>
            <a:rect r="r" b="b" t="t" l="l"/>
            <a:pathLst>
              <a:path h="3739328" w="3767584">
                <a:moveTo>
                  <a:pt x="0" y="0"/>
                </a:moveTo>
                <a:lnTo>
                  <a:pt x="3767584" y="0"/>
                </a:lnTo>
                <a:lnTo>
                  <a:pt x="3767584" y="3739328"/>
                </a:lnTo>
                <a:lnTo>
                  <a:pt x="0" y="373932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2" id="22"/>
          <p:cNvSpPr txBox="true"/>
          <p:nvPr/>
        </p:nvSpPr>
        <p:spPr>
          <a:xfrm rot="0">
            <a:off x="5856758" y="4874260"/>
            <a:ext cx="11402542" cy="438404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Still, no matter how healthy and prepared we are, </a:t>
            </a:r>
            <a:r>
              <a:rPr lang="en-US" sz="4400" b="true">
                <a:solidFill>
                  <a:srgbClr val="000000"/>
                </a:solidFill>
                <a:latin typeface="Ubuntu Bold"/>
                <a:ea typeface="Ubuntu Bold"/>
                <a:cs typeface="Ubuntu Bold"/>
                <a:sym typeface="Ubuntu Bold"/>
              </a:rPr>
              <a:t>illness and injury are part of life</a:t>
            </a:r>
            <a:r>
              <a:rPr lang="en-US" sz="4400">
                <a:solidFill>
                  <a:srgbClr val="000000"/>
                </a:solidFill>
                <a:latin typeface="Ubuntu"/>
                <a:ea typeface="Ubuntu"/>
                <a:cs typeface="Ubuntu"/>
                <a:sym typeface="Ubuntu"/>
              </a:rPr>
              <a:t> for everyone. </a:t>
            </a:r>
          </a:p>
          <a:p>
            <a:pPr algn="l">
              <a:lnSpc>
                <a:spcPts val="3919"/>
              </a:lnSpc>
            </a:pPr>
          </a:p>
          <a:p>
            <a:pPr algn="l">
              <a:lnSpc>
                <a:spcPts val="6160"/>
              </a:lnSpc>
            </a:pPr>
            <a:r>
              <a:rPr lang="en-US" sz="4400">
                <a:solidFill>
                  <a:srgbClr val="000000"/>
                </a:solidFill>
                <a:latin typeface="Ubuntu"/>
                <a:ea typeface="Ubuntu"/>
                <a:cs typeface="Ubuntu"/>
                <a:sym typeface="Ubuntu"/>
              </a:rPr>
              <a:t>What matters is how we </a:t>
            </a:r>
            <a:r>
              <a:rPr lang="en-US" sz="4400" b="true">
                <a:solidFill>
                  <a:srgbClr val="000000"/>
                </a:solidFill>
                <a:latin typeface="Ubuntu Bold"/>
                <a:ea typeface="Ubuntu Bold"/>
                <a:cs typeface="Ubuntu Bold"/>
                <a:sym typeface="Ubuntu Bold"/>
              </a:rPr>
              <a:t>respond</a:t>
            </a:r>
            <a:r>
              <a:rPr lang="en-US" sz="4400">
                <a:solidFill>
                  <a:srgbClr val="000000"/>
                </a:solidFill>
                <a:latin typeface="Ubuntu"/>
                <a:ea typeface="Ubuntu"/>
                <a:cs typeface="Ubuntu"/>
                <a:sym typeface="Ubuntu"/>
              </a:rPr>
              <a:t> when we or someone we care for needs treatment.</a:t>
            </a:r>
          </a:p>
        </p:txBody>
      </p:sp>
      <p:sp>
        <p:nvSpPr>
          <p:cNvPr name="TextBox 23" id="23"/>
          <p:cNvSpPr txBox="true"/>
          <p:nvPr/>
        </p:nvSpPr>
        <p:spPr>
          <a:xfrm rot="0">
            <a:off x="938966" y="791507"/>
            <a:ext cx="9222700"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Expect the Unexpected</a:t>
            </a:r>
          </a:p>
        </p:txBody>
      </p:sp>
      <p:sp>
        <p:nvSpPr>
          <p:cNvPr name="TextBox 24" id="24"/>
          <p:cNvSpPr txBox="true"/>
          <p:nvPr/>
        </p:nvSpPr>
        <p:spPr>
          <a:xfrm rot="0">
            <a:off x="1454115" y="2552525"/>
            <a:ext cx="15805185" cy="15455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Many illnesses and injuries can be prevented by living a healthy lifestyle and preparing our environment.</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flipH="true" flipV="true">
            <a:off x="9392037" y="1028700"/>
            <a:ext cx="0" cy="8747925"/>
          </a:xfrm>
          <a:prstGeom prst="line">
            <a:avLst/>
          </a:prstGeom>
          <a:ln cap="flat" w="19050">
            <a:solidFill>
              <a:srgbClr val="000000"/>
            </a:solidFill>
            <a:prstDash val="sysDot"/>
            <a:headEnd type="none" len="sm" w="sm"/>
            <a:tailEnd type="none" len="sm" w="sm"/>
          </a:ln>
        </p:spPr>
      </p:sp>
      <p:grpSp>
        <p:nvGrpSpPr>
          <p:cNvPr name="Group 3" id="3"/>
          <p:cNvGrpSpPr/>
          <p:nvPr/>
        </p:nvGrpSpPr>
        <p:grpSpPr>
          <a:xfrm rot="0">
            <a:off x="1028700" y="-28685"/>
            <a:ext cx="16930386" cy="1111283"/>
            <a:chOff x="0" y="0"/>
            <a:chExt cx="22573848" cy="1481710"/>
          </a:xfrm>
        </p:grpSpPr>
        <p:sp>
          <p:nvSpPr>
            <p:cNvPr name="Freeform 4" id="4"/>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5" id="5"/>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6" id="6"/>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7" id="7"/>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8" id="8"/>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9" id="9"/>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10" id="10"/>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1" id="11"/>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2" id="12"/>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3" id="13"/>
          <p:cNvGrpSpPr/>
          <p:nvPr/>
        </p:nvGrpSpPr>
        <p:grpSpPr>
          <a:xfrm rot="0">
            <a:off x="484174" y="808116"/>
            <a:ext cx="9422212" cy="1223447"/>
            <a:chOff x="0" y="0"/>
            <a:chExt cx="2481570" cy="322225"/>
          </a:xfrm>
        </p:grpSpPr>
        <p:sp>
          <p:nvSpPr>
            <p:cNvPr name="Freeform 14" id="14"/>
            <p:cNvSpPr/>
            <p:nvPr/>
          </p:nvSpPr>
          <p:spPr>
            <a:xfrm flipH="false" flipV="false" rot="0">
              <a:off x="0" y="0"/>
              <a:ext cx="2481570" cy="322225"/>
            </a:xfrm>
            <a:custGeom>
              <a:avLst/>
              <a:gdLst/>
              <a:ahLst/>
              <a:cxnLst/>
              <a:rect r="r" b="b" t="t" l="l"/>
              <a:pathLst>
                <a:path h="322225" w="2481570">
                  <a:moveTo>
                    <a:pt x="2278370" y="0"/>
                  </a:moveTo>
                  <a:cubicBezTo>
                    <a:pt x="2390595" y="0"/>
                    <a:pt x="2481570" y="72132"/>
                    <a:pt x="2481570" y="161112"/>
                  </a:cubicBezTo>
                  <a:cubicBezTo>
                    <a:pt x="2481570" y="250092"/>
                    <a:pt x="2390595" y="322225"/>
                    <a:pt x="2278370"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5" id="15"/>
            <p:cNvSpPr txBox="true"/>
            <p:nvPr/>
          </p:nvSpPr>
          <p:spPr>
            <a:xfrm>
              <a:off x="0" y="-28575"/>
              <a:ext cx="2481570" cy="350800"/>
            </a:xfrm>
            <a:prstGeom prst="rect">
              <a:avLst/>
            </a:prstGeom>
          </p:spPr>
          <p:txBody>
            <a:bodyPr anchor="ctr" rtlCol="false" tIns="50800" lIns="50800" bIns="50800" rIns="50800"/>
            <a:lstStyle/>
            <a:p>
              <a:pPr algn="ctr">
                <a:lnSpc>
                  <a:spcPts val="1960"/>
                </a:lnSpc>
              </a:pPr>
            </a:p>
          </p:txBody>
        </p:sp>
      </p:grpSp>
      <p:grpSp>
        <p:nvGrpSpPr>
          <p:cNvPr name="Group 16" id="16"/>
          <p:cNvGrpSpPr/>
          <p:nvPr/>
        </p:nvGrpSpPr>
        <p:grpSpPr>
          <a:xfrm rot="0">
            <a:off x="0" y="9776625"/>
            <a:ext cx="18288000" cy="510375"/>
            <a:chOff x="0" y="0"/>
            <a:chExt cx="6554006" cy="182907"/>
          </a:xfrm>
        </p:grpSpPr>
        <p:sp>
          <p:nvSpPr>
            <p:cNvPr name="Freeform 17" id="17"/>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8" id="18"/>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9" id="19"/>
          <p:cNvGrpSpPr/>
          <p:nvPr/>
        </p:nvGrpSpPr>
        <p:grpSpPr>
          <a:xfrm rot="-5400000">
            <a:off x="12910419" y="4867206"/>
            <a:ext cx="10244787" cy="510375"/>
            <a:chOff x="0" y="0"/>
            <a:chExt cx="3671501" cy="182907"/>
          </a:xfrm>
        </p:grpSpPr>
        <p:sp>
          <p:nvSpPr>
            <p:cNvPr name="Freeform 20" id="20"/>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1" id="21"/>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2" id="22"/>
          <p:cNvSpPr txBox="true"/>
          <p:nvPr/>
        </p:nvSpPr>
        <p:spPr>
          <a:xfrm rot="0">
            <a:off x="938966" y="791507"/>
            <a:ext cx="9159845"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Types of Medical Care</a:t>
            </a:r>
          </a:p>
        </p:txBody>
      </p:sp>
      <p:sp>
        <p:nvSpPr>
          <p:cNvPr name="AutoShape 23" id="23"/>
          <p:cNvSpPr/>
          <p:nvPr/>
        </p:nvSpPr>
        <p:spPr>
          <a:xfrm>
            <a:off x="998524" y="5971882"/>
            <a:ext cx="16748925" cy="0"/>
          </a:xfrm>
          <a:prstGeom prst="line">
            <a:avLst/>
          </a:prstGeom>
          <a:ln cap="flat" w="19050">
            <a:solidFill>
              <a:srgbClr val="000000"/>
            </a:solidFill>
            <a:prstDash val="sysDot"/>
            <a:headEnd type="none" len="sm" w="sm"/>
            <a:tailEnd type="none" len="sm" w="sm"/>
          </a:ln>
        </p:spPr>
      </p:sp>
      <p:sp>
        <p:nvSpPr>
          <p:cNvPr name="Freeform 24" id="24"/>
          <p:cNvSpPr/>
          <p:nvPr/>
        </p:nvSpPr>
        <p:spPr>
          <a:xfrm flipH="false" flipV="false" rot="0">
            <a:off x="2161950" y="2807519"/>
            <a:ext cx="1872566" cy="2146207"/>
          </a:xfrm>
          <a:custGeom>
            <a:avLst/>
            <a:gdLst/>
            <a:ahLst/>
            <a:cxnLst/>
            <a:rect r="r" b="b" t="t" l="l"/>
            <a:pathLst>
              <a:path h="2146207" w="1872566">
                <a:moveTo>
                  <a:pt x="0" y="0"/>
                </a:moveTo>
                <a:lnTo>
                  <a:pt x="1872566" y="0"/>
                </a:lnTo>
                <a:lnTo>
                  <a:pt x="1872566" y="2146207"/>
                </a:lnTo>
                <a:lnTo>
                  <a:pt x="0" y="2146207"/>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Freeform 25" id="25"/>
          <p:cNvSpPr/>
          <p:nvPr/>
        </p:nvSpPr>
        <p:spPr>
          <a:xfrm flipH="false" flipV="false" rot="0">
            <a:off x="9906387" y="2792769"/>
            <a:ext cx="2990944" cy="2160957"/>
          </a:xfrm>
          <a:custGeom>
            <a:avLst/>
            <a:gdLst/>
            <a:ahLst/>
            <a:cxnLst/>
            <a:rect r="r" b="b" t="t" l="l"/>
            <a:pathLst>
              <a:path h="2160957" w="2990944">
                <a:moveTo>
                  <a:pt x="0" y="0"/>
                </a:moveTo>
                <a:lnTo>
                  <a:pt x="2990944" y="0"/>
                </a:lnTo>
                <a:lnTo>
                  <a:pt x="2990944" y="2160957"/>
                </a:lnTo>
                <a:lnTo>
                  <a:pt x="0" y="2160957"/>
                </a:lnTo>
                <a:lnTo>
                  <a:pt x="0" y="0"/>
                </a:lnTo>
                <a:close/>
              </a:path>
            </a:pathLst>
          </a:custGeom>
          <a:blipFill>
            <a:blip r:embed="rId7">
              <a:extLst>
                <a:ext uri="{96DAC541-7B7A-43D3-8B79-37D633B846F1}">
                  <asvg:svgBlip xmlns:asvg="http://schemas.microsoft.com/office/drawing/2016/SVG/main" r:embed="rId8"/>
                </a:ext>
              </a:extLst>
            </a:blip>
            <a:stretch>
              <a:fillRect l="0" t="0" r="0" b="0"/>
            </a:stretch>
          </a:blipFill>
        </p:spPr>
      </p:sp>
      <p:sp>
        <p:nvSpPr>
          <p:cNvPr name="Freeform 26" id="26"/>
          <p:cNvSpPr/>
          <p:nvPr/>
        </p:nvSpPr>
        <p:spPr>
          <a:xfrm flipH="false" flipV="false" rot="0">
            <a:off x="1698872" y="6752932"/>
            <a:ext cx="2846979" cy="2135234"/>
          </a:xfrm>
          <a:custGeom>
            <a:avLst/>
            <a:gdLst/>
            <a:ahLst/>
            <a:cxnLst/>
            <a:rect r="r" b="b" t="t" l="l"/>
            <a:pathLst>
              <a:path h="2135234" w="2846979">
                <a:moveTo>
                  <a:pt x="0" y="0"/>
                </a:moveTo>
                <a:lnTo>
                  <a:pt x="2846979" y="0"/>
                </a:lnTo>
                <a:lnTo>
                  <a:pt x="2846979" y="2135234"/>
                </a:lnTo>
                <a:lnTo>
                  <a:pt x="0" y="2135234"/>
                </a:lnTo>
                <a:lnTo>
                  <a:pt x="0" y="0"/>
                </a:lnTo>
                <a:close/>
              </a:path>
            </a:pathLst>
          </a:custGeom>
          <a:blipFill>
            <a:blip r:embed="rId9">
              <a:extLst>
                <a:ext uri="{96DAC541-7B7A-43D3-8B79-37D633B846F1}">
                  <asvg:svgBlip xmlns:asvg="http://schemas.microsoft.com/office/drawing/2016/SVG/main" r:embed="rId10"/>
                </a:ext>
              </a:extLst>
            </a:blip>
            <a:stretch>
              <a:fillRect l="0" t="0" r="0" b="0"/>
            </a:stretch>
          </a:blipFill>
        </p:spPr>
      </p:sp>
      <p:sp>
        <p:nvSpPr>
          <p:cNvPr name="Freeform 27" id="27"/>
          <p:cNvSpPr/>
          <p:nvPr/>
        </p:nvSpPr>
        <p:spPr>
          <a:xfrm flipH="false" flipV="false" rot="0">
            <a:off x="9653974" y="6712459"/>
            <a:ext cx="2175707" cy="2175707"/>
          </a:xfrm>
          <a:custGeom>
            <a:avLst/>
            <a:gdLst/>
            <a:ahLst/>
            <a:cxnLst/>
            <a:rect r="r" b="b" t="t" l="l"/>
            <a:pathLst>
              <a:path h="2175707" w="2175707">
                <a:moveTo>
                  <a:pt x="0" y="0"/>
                </a:moveTo>
                <a:lnTo>
                  <a:pt x="2175707" y="0"/>
                </a:lnTo>
                <a:lnTo>
                  <a:pt x="2175707" y="2175707"/>
                </a:lnTo>
                <a:lnTo>
                  <a:pt x="0" y="2175707"/>
                </a:lnTo>
                <a:lnTo>
                  <a:pt x="0" y="0"/>
                </a:lnTo>
                <a:close/>
              </a:path>
            </a:pathLst>
          </a:custGeom>
          <a:blipFill>
            <a:blip r:embed="rId11">
              <a:extLst>
                <a:ext uri="{96DAC541-7B7A-43D3-8B79-37D633B846F1}">
                  <asvg:svgBlip xmlns:asvg="http://schemas.microsoft.com/office/drawing/2016/SVG/main" r:embed="rId12"/>
                </a:ext>
              </a:extLst>
            </a:blip>
            <a:stretch>
              <a:fillRect l="0" t="0" r="0" b="0"/>
            </a:stretch>
          </a:blipFill>
        </p:spPr>
      </p:sp>
      <p:sp>
        <p:nvSpPr>
          <p:cNvPr name="TextBox 28" id="28"/>
          <p:cNvSpPr txBox="true"/>
          <p:nvPr/>
        </p:nvSpPr>
        <p:spPr>
          <a:xfrm rot="0">
            <a:off x="12158842" y="6977951"/>
            <a:ext cx="5618783" cy="1687830"/>
          </a:xfrm>
          <a:prstGeom prst="rect">
            <a:avLst/>
          </a:prstGeom>
        </p:spPr>
        <p:txBody>
          <a:bodyPr anchor="t" rtlCol="false" tIns="0" lIns="0" bIns="0" rIns="0">
            <a:spAutoFit/>
          </a:bodyPr>
          <a:lstStyle/>
          <a:p>
            <a:pPr algn="ctr">
              <a:lnSpc>
                <a:spcPts val="6719"/>
              </a:lnSpc>
            </a:pPr>
            <a:r>
              <a:rPr lang="en-US" sz="4800">
                <a:solidFill>
                  <a:srgbClr val="000000"/>
                </a:solidFill>
                <a:latin typeface="Ubuntu"/>
                <a:ea typeface="Ubuntu"/>
                <a:cs typeface="Ubuntu"/>
                <a:sym typeface="Ubuntu"/>
              </a:rPr>
              <a:t>Ongoing Treatment </a:t>
            </a:r>
          </a:p>
          <a:p>
            <a:pPr algn="ctr">
              <a:lnSpc>
                <a:spcPts val="6719"/>
              </a:lnSpc>
              <a:spcBef>
                <a:spcPct val="0"/>
              </a:spcBef>
            </a:pPr>
            <a:r>
              <a:rPr lang="en-US" sz="4800">
                <a:solidFill>
                  <a:srgbClr val="000000"/>
                </a:solidFill>
                <a:latin typeface="Ubuntu"/>
                <a:ea typeface="Ubuntu"/>
                <a:cs typeface="Ubuntu"/>
                <a:sym typeface="Ubuntu"/>
              </a:rPr>
              <a:t>+ Management</a:t>
            </a:r>
          </a:p>
        </p:txBody>
      </p:sp>
      <p:sp>
        <p:nvSpPr>
          <p:cNvPr name="TextBox 29" id="29"/>
          <p:cNvSpPr txBox="true"/>
          <p:nvPr/>
        </p:nvSpPr>
        <p:spPr>
          <a:xfrm rot="0">
            <a:off x="13516885" y="2888362"/>
            <a:ext cx="3641185" cy="1350645"/>
          </a:xfrm>
          <a:prstGeom prst="rect">
            <a:avLst/>
          </a:prstGeom>
        </p:spPr>
        <p:txBody>
          <a:bodyPr anchor="t" rtlCol="false" tIns="0" lIns="0" bIns="0" rIns="0">
            <a:spAutoFit/>
          </a:bodyPr>
          <a:lstStyle/>
          <a:p>
            <a:pPr algn="l">
              <a:lnSpc>
                <a:spcPts val="12000"/>
              </a:lnSpc>
            </a:pPr>
            <a:r>
              <a:rPr lang="en-US" sz="4800">
                <a:solidFill>
                  <a:srgbClr val="000000"/>
                </a:solidFill>
                <a:latin typeface="Ubuntu"/>
                <a:ea typeface="Ubuntu"/>
                <a:cs typeface="Ubuntu"/>
                <a:sym typeface="Ubuntu"/>
              </a:rPr>
              <a:t>Primary Care</a:t>
            </a:r>
          </a:p>
        </p:txBody>
      </p:sp>
      <p:sp>
        <p:nvSpPr>
          <p:cNvPr name="TextBox 30" id="30"/>
          <p:cNvSpPr txBox="true"/>
          <p:nvPr/>
        </p:nvSpPr>
        <p:spPr>
          <a:xfrm rot="0">
            <a:off x="5207449" y="7401814"/>
            <a:ext cx="3196066" cy="840105"/>
          </a:xfrm>
          <a:prstGeom prst="rect">
            <a:avLst/>
          </a:prstGeom>
        </p:spPr>
        <p:txBody>
          <a:bodyPr anchor="t" rtlCol="false" tIns="0" lIns="0" bIns="0" rIns="0">
            <a:spAutoFit/>
          </a:bodyPr>
          <a:lstStyle/>
          <a:p>
            <a:pPr algn="l">
              <a:lnSpc>
                <a:spcPts val="6719"/>
              </a:lnSpc>
              <a:spcBef>
                <a:spcPct val="0"/>
              </a:spcBef>
            </a:pPr>
            <a:r>
              <a:rPr lang="en-US" sz="4800">
                <a:solidFill>
                  <a:srgbClr val="000000"/>
                </a:solidFill>
                <a:latin typeface="Ubuntu"/>
                <a:ea typeface="Ubuntu"/>
                <a:cs typeface="Ubuntu"/>
                <a:sym typeface="Ubuntu"/>
              </a:rPr>
              <a:t>Acute Care</a:t>
            </a:r>
          </a:p>
        </p:txBody>
      </p:sp>
      <p:sp>
        <p:nvSpPr>
          <p:cNvPr name="TextBox 31" id="31"/>
          <p:cNvSpPr txBox="true"/>
          <p:nvPr/>
        </p:nvSpPr>
        <p:spPr>
          <a:xfrm rot="0">
            <a:off x="4833577" y="3162682"/>
            <a:ext cx="3749874" cy="1421130"/>
          </a:xfrm>
          <a:prstGeom prst="rect">
            <a:avLst/>
          </a:prstGeom>
        </p:spPr>
        <p:txBody>
          <a:bodyPr anchor="t" rtlCol="false" tIns="0" lIns="0" bIns="0" rIns="0">
            <a:spAutoFit/>
          </a:bodyPr>
          <a:lstStyle/>
          <a:p>
            <a:pPr algn="ctr">
              <a:lnSpc>
                <a:spcPts val="5520"/>
              </a:lnSpc>
            </a:pPr>
            <a:r>
              <a:rPr lang="en-US" sz="4800">
                <a:solidFill>
                  <a:srgbClr val="000000"/>
                </a:solidFill>
                <a:latin typeface="Ubuntu"/>
                <a:ea typeface="Ubuntu"/>
                <a:cs typeface="Ubuntu"/>
                <a:sym typeface="Ubuntu"/>
              </a:rPr>
              <a:t>Preventative </a:t>
            </a:r>
          </a:p>
          <a:p>
            <a:pPr algn="ctr">
              <a:lnSpc>
                <a:spcPts val="5520"/>
              </a:lnSpc>
            </a:pPr>
            <a:r>
              <a:rPr lang="en-US" sz="4800">
                <a:solidFill>
                  <a:srgbClr val="000000"/>
                </a:solidFill>
                <a:latin typeface="Ubuntu"/>
                <a:ea typeface="Ubuntu"/>
                <a:cs typeface="Ubuntu"/>
                <a:sym typeface="Ubuntu"/>
              </a:rPr>
              <a:t>Care</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7973414" cy="1223447"/>
            <a:chOff x="0" y="0"/>
            <a:chExt cx="2099994" cy="322225"/>
          </a:xfrm>
        </p:grpSpPr>
        <p:sp>
          <p:nvSpPr>
            <p:cNvPr name="Freeform 13" id="13"/>
            <p:cNvSpPr/>
            <p:nvPr/>
          </p:nvSpPr>
          <p:spPr>
            <a:xfrm flipH="false" flipV="false" rot="0">
              <a:off x="0" y="0"/>
              <a:ext cx="2099994" cy="322225"/>
            </a:xfrm>
            <a:custGeom>
              <a:avLst/>
              <a:gdLst/>
              <a:ahLst/>
              <a:cxnLst/>
              <a:rect r="r" b="b" t="t" l="l"/>
              <a:pathLst>
                <a:path h="322225" w="2099994">
                  <a:moveTo>
                    <a:pt x="1896794" y="0"/>
                  </a:moveTo>
                  <a:cubicBezTo>
                    <a:pt x="2009018" y="0"/>
                    <a:pt x="2099994" y="72132"/>
                    <a:pt x="2099994" y="161112"/>
                  </a:cubicBezTo>
                  <a:cubicBezTo>
                    <a:pt x="2099994" y="250092"/>
                    <a:pt x="2009018" y="322225"/>
                    <a:pt x="1896794"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2099994"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1" id="21"/>
          <p:cNvSpPr txBox="true"/>
          <p:nvPr/>
        </p:nvSpPr>
        <p:spPr>
          <a:xfrm rot="0">
            <a:off x="5446675" y="4588510"/>
            <a:ext cx="11812625" cy="4669790"/>
          </a:xfrm>
          <a:prstGeom prst="rect">
            <a:avLst/>
          </a:prstGeom>
        </p:spPr>
        <p:txBody>
          <a:bodyPr anchor="t" rtlCol="false" tIns="0" lIns="0" bIns="0" rIns="0">
            <a:spAutoFit/>
          </a:bodyPr>
          <a:lstStyle/>
          <a:p>
            <a:pPr algn="l" marL="949961" indent="-474980" lvl="1">
              <a:lnSpc>
                <a:spcPts val="6160"/>
              </a:lnSpc>
              <a:buFont typeface="Arial"/>
              <a:buChar char="•"/>
            </a:pPr>
            <a:r>
              <a:rPr lang="en-US" sz="4400">
                <a:solidFill>
                  <a:srgbClr val="000000"/>
                </a:solidFill>
                <a:latin typeface="Ubuntu"/>
                <a:ea typeface="Ubuntu"/>
                <a:cs typeface="Ubuntu"/>
                <a:sym typeface="Ubuntu"/>
              </a:rPr>
              <a:t>Annual health assessments</a:t>
            </a:r>
          </a:p>
          <a:p>
            <a:pPr algn="l" marL="949961" indent="-474980" lvl="1">
              <a:lnSpc>
                <a:spcPts val="6160"/>
              </a:lnSpc>
              <a:buFont typeface="Arial"/>
              <a:buChar char="•"/>
            </a:pPr>
            <a:r>
              <a:rPr lang="en-US" sz="4400">
                <a:solidFill>
                  <a:srgbClr val="000000"/>
                </a:solidFill>
                <a:latin typeface="Ubuntu"/>
                <a:ea typeface="Ubuntu"/>
                <a:cs typeface="Ubuntu"/>
                <a:sym typeface="Ubuntu"/>
              </a:rPr>
              <a:t>Vaccinations</a:t>
            </a:r>
          </a:p>
          <a:p>
            <a:pPr algn="l" marL="949961" indent="-474980" lvl="1">
              <a:lnSpc>
                <a:spcPts val="6160"/>
              </a:lnSpc>
              <a:buFont typeface="Arial"/>
              <a:buChar char="•"/>
            </a:pPr>
            <a:r>
              <a:rPr lang="en-US" sz="4400">
                <a:solidFill>
                  <a:srgbClr val="000000"/>
                </a:solidFill>
                <a:latin typeface="Ubuntu"/>
                <a:ea typeface="Ubuntu"/>
                <a:cs typeface="Ubuntu"/>
                <a:sym typeface="Ubuntu"/>
              </a:rPr>
              <a:t>Sexual and reproductive health exams</a:t>
            </a:r>
          </a:p>
          <a:p>
            <a:pPr algn="l" marL="949961" indent="-474980" lvl="1">
              <a:lnSpc>
                <a:spcPts val="6160"/>
              </a:lnSpc>
              <a:buFont typeface="Arial"/>
              <a:buChar char="•"/>
            </a:pPr>
            <a:r>
              <a:rPr lang="en-US" sz="4400">
                <a:solidFill>
                  <a:srgbClr val="000000"/>
                </a:solidFill>
                <a:latin typeface="Ubuntu"/>
                <a:ea typeface="Ubuntu"/>
                <a:cs typeface="Ubuntu"/>
                <a:sym typeface="Ubuntu"/>
              </a:rPr>
              <a:t>Lab tests + screenings </a:t>
            </a:r>
          </a:p>
          <a:p>
            <a:pPr algn="l" marL="949961" indent="-474980" lvl="1">
              <a:lnSpc>
                <a:spcPts val="6160"/>
              </a:lnSpc>
              <a:buFont typeface="Arial"/>
              <a:buChar char="•"/>
            </a:pPr>
            <a:r>
              <a:rPr lang="en-US" sz="4400">
                <a:solidFill>
                  <a:srgbClr val="000000"/>
                </a:solidFill>
                <a:latin typeface="Ubuntu"/>
                <a:ea typeface="Ubuntu"/>
                <a:cs typeface="Ubuntu"/>
                <a:sym typeface="Ubuntu"/>
              </a:rPr>
              <a:t>Dental + eye care</a:t>
            </a:r>
          </a:p>
          <a:p>
            <a:pPr algn="l" marL="949961" indent="-474980" lvl="1">
              <a:lnSpc>
                <a:spcPts val="6160"/>
              </a:lnSpc>
              <a:buFont typeface="Arial"/>
              <a:buChar char="•"/>
            </a:pPr>
            <a:r>
              <a:rPr lang="en-US" sz="4400">
                <a:solidFill>
                  <a:srgbClr val="000000"/>
                </a:solidFill>
                <a:latin typeface="Ubuntu"/>
                <a:ea typeface="Ubuntu"/>
                <a:cs typeface="Ubuntu"/>
                <a:sym typeface="Ubuntu"/>
              </a:rPr>
              <a:t>Mental health + lifestyle counseling</a:t>
            </a:r>
          </a:p>
        </p:txBody>
      </p:sp>
      <p:sp>
        <p:nvSpPr>
          <p:cNvPr name="TextBox 22" id="22"/>
          <p:cNvSpPr txBox="true"/>
          <p:nvPr/>
        </p:nvSpPr>
        <p:spPr>
          <a:xfrm rot="0">
            <a:off x="938966" y="791507"/>
            <a:ext cx="7172286"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Preventative Care</a:t>
            </a:r>
          </a:p>
        </p:txBody>
      </p:sp>
      <p:sp>
        <p:nvSpPr>
          <p:cNvPr name="Freeform 23" id="23"/>
          <p:cNvSpPr/>
          <p:nvPr/>
        </p:nvSpPr>
        <p:spPr>
          <a:xfrm flipH="false" flipV="false" rot="0">
            <a:off x="1794508" y="5283296"/>
            <a:ext cx="2886360" cy="3308149"/>
          </a:xfrm>
          <a:custGeom>
            <a:avLst/>
            <a:gdLst/>
            <a:ahLst/>
            <a:cxnLst/>
            <a:rect r="r" b="b" t="t" l="l"/>
            <a:pathLst>
              <a:path h="3308149" w="2886360">
                <a:moveTo>
                  <a:pt x="0" y="0"/>
                </a:moveTo>
                <a:lnTo>
                  <a:pt x="2886359" y="0"/>
                </a:lnTo>
                <a:lnTo>
                  <a:pt x="2886359" y="3308148"/>
                </a:lnTo>
                <a:lnTo>
                  <a:pt x="0" y="3308148"/>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4" id="24"/>
          <p:cNvSpPr txBox="true"/>
          <p:nvPr/>
        </p:nvSpPr>
        <p:spPr>
          <a:xfrm rot="0">
            <a:off x="1454115" y="2552525"/>
            <a:ext cx="15805185" cy="15455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Regular care and screenings can help prevent more serious conditions. Preventative care can include:</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15319201" cy="1223447"/>
            <a:chOff x="0" y="0"/>
            <a:chExt cx="4034687" cy="322225"/>
          </a:xfrm>
        </p:grpSpPr>
        <p:sp>
          <p:nvSpPr>
            <p:cNvPr name="Freeform 13" id="13"/>
            <p:cNvSpPr/>
            <p:nvPr/>
          </p:nvSpPr>
          <p:spPr>
            <a:xfrm flipH="false" flipV="false" rot="0">
              <a:off x="0" y="0"/>
              <a:ext cx="4034687" cy="322225"/>
            </a:xfrm>
            <a:custGeom>
              <a:avLst/>
              <a:gdLst/>
              <a:ahLst/>
              <a:cxnLst/>
              <a:rect r="r" b="b" t="t" l="l"/>
              <a:pathLst>
                <a:path h="322225" w="4034687">
                  <a:moveTo>
                    <a:pt x="3831487" y="0"/>
                  </a:moveTo>
                  <a:cubicBezTo>
                    <a:pt x="3943711" y="0"/>
                    <a:pt x="4034687" y="72132"/>
                    <a:pt x="4034687" y="161112"/>
                  </a:cubicBezTo>
                  <a:cubicBezTo>
                    <a:pt x="4034687" y="250092"/>
                    <a:pt x="3943711" y="322225"/>
                    <a:pt x="3831487"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4034687"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1" id="21"/>
          <p:cNvSpPr/>
          <p:nvPr/>
        </p:nvSpPr>
        <p:spPr>
          <a:xfrm flipH="false" flipV="false" rot="0">
            <a:off x="5022510" y="6080924"/>
            <a:ext cx="7315200" cy="2916936"/>
          </a:xfrm>
          <a:custGeom>
            <a:avLst/>
            <a:gdLst/>
            <a:ahLst/>
            <a:cxnLst/>
            <a:rect r="r" b="b" t="t" l="l"/>
            <a:pathLst>
              <a:path h="2916936" w="7315200">
                <a:moveTo>
                  <a:pt x="0" y="0"/>
                </a:moveTo>
                <a:lnTo>
                  <a:pt x="7315200" y="0"/>
                </a:lnTo>
                <a:lnTo>
                  <a:pt x="7315200" y="2916936"/>
                </a:lnTo>
                <a:lnTo>
                  <a:pt x="0" y="2916936"/>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2" id="22"/>
          <p:cNvSpPr txBox="true"/>
          <p:nvPr/>
        </p:nvSpPr>
        <p:spPr>
          <a:xfrm rot="0">
            <a:off x="938966" y="791507"/>
            <a:ext cx="14527936"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Preventative Care Through the Years</a:t>
            </a:r>
          </a:p>
        </p:txBody>
      </p:sp>
      <p:sp>
        <p:nvSpPr>
          <p:cNvPr name="TextBox 23" id="23"/>
          <p:cNvSpPr txBox="true"/>
          <p:nvPr/>
        </p:nvSpPr>
        <p:spPr>
          <a:xfrm rot="0">
            <a:off x="3002950" y="2975518"/>
            <a:ext cx="12800426" cy="232664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Preventative care is important at all stages of life. </a:t>
            </a:r>
            <a:r>
              <a:rPr lang="en-US" sz="4400" b="true">
                <a:solidFill>
                  <a:srgbClr val="000000"/>
                </a:solidFill>
                <a:latin typeface="Ubuntu Bold"/>
                <a:ea typeface="Ubuntu Bold"/>
                <a:cs typeface="Ubuntu Bold"/>
                <a:sym typeface="Ubuntu Bold"/>
              </a:rPr>
              <a:t>Early detection</a:t>
            </a:r>
            <a:r>
              <a:rPr lang="en-US" sz="4400">
                <a:solidFill>
                  <a:srgbClr val="000000"/>
                </a:solidFill>
                <a:latin typeface="Ubuntu"/>
                <a:ea typeface="Ubuntu"/>
                <a:cs typeface="Ubuntu"/>
                <a:sym typeface="Ubuntu"/>
              </a:rPr>
              <a:t> and </a:t>
            </a:r>
            <a:r>
              <a:rPr lang="en-US" sz="4400" b="true">
                <a:solidFill>
                  <a:srgbClr val="000000"/>
                </a:solidFill>
                <a:latin typeface="Ubuntu Bold"/>
                <a:ea typeface="Ubuntu Bold"/>
                <a:cs typeface="Ubuntu Bold"/>
                <a:sym typeface="Ubuntu Bold"/>
              </a:rPr>
              <a:t>intervention</a:t>
            </a:r>
            <a:r>
              <a:rPr lang="en-US" sz="4400">
                <a:solidFill>
                  <a:srgbClr val="000000"/>
                </a:solidFill>
                <a:latin typeface="Ubuntu"/>
                <a:ea typeface="Ubuntu"/>
                <a:cs typeface="Ubuntu"/>
                <a:sym typeface="Ubuntu"/>
              </a:rPr>
              <a:t> are key to managing health concerns throughout our lives.</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4990994" cy="1223447"/>
            <a:chOff x="0" y="0"/>
            <a:chExt cx="1314500" cy="322225"/>
          </a:xfrm>
        </p:grpSpPr>
        <p:sp>
          <p:nvSpPr>
            <p:cNvPr name="Freeform 13" id="13"/>
            <p:cNvSpPr/>
            <p:nvPr/>
          </p:nvSpPr>
          <p:spPr>
            <a:xfrm flipH="false" flipV="false" rot="0">
              <a:off x="0" y="0"/>
              <a:ext cx="1314500" cy="322225"/>
            </a:xfrm>
            <a:custGeom>
              <a:avLst/>
              <a:gdLst/>
              <a:ahLst/>
              <a:cxnLst/>
              <a:rect r="r" b="b" t="t" l="l"/>
              <a:pathLst>
                <a:path h="322225" w="1314500">
                  <a:moveTo>
                    <a:pt x="1111300" y="0"/>
                  </a:moveTo>
                  <a:cubicBezTo>
                    <a:pt x="1223525" y="0"/>
                    <a:pt x="1314500" y="72132"/>
                    <a:pt x="1314500" y="161112"/>
                  </a:cubicBezTo>
                  <a:cubicBezTo>
                    <a:pt x="1314500" y="250092"/>
                    <a:pt x="1223525" y="322225"/>
                    <a:pt x="1111300"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1314500"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TextBox 21" id="21"/>
          <p:cNvSpPr txBox="true"/>
          <p:nvPr/>
        </p:nvSpPr>
        <p:spPr>
          <a:xfrm rot="0">
            <a:off x="7612382" y="3437616"/>
            <a:ext cx="9389409" cy="31076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Review the tables in your workbook. </a:t>
            </a:r>
          </a:p>
          <a:p>
            <a:pPr algn="l">
              <a:lnSpc>
                <a:spcPts val="6160"/>
              </a:lnSpc>
            </a:pPr>
          </a:p>
          <a:p>
            <a:pPr algn="l">
              <a:lnSpc>
                <a:spcPts val="6160"/>
              </a:lnSpc>
            </a:pPr>
            <a:r>
              <a:rPr lang="en-US" sz="4400">
                <a:solidFill>
                  <a:srgbClr val="000000"/>
                </a:solidFill>
                <a:latin typeface="Ubuntu"/>
                <a:ea typeface="Ubuntu"/>
                <a:cs typeface="Ubuntu"/>
                <a:sym typeface="Ubuntu"/>
              </a:rPr>
              <a:t>Make a note of any insights or questions you have.</a:t>
            </a:r>
          </a:p>
        </p:txBody>
      </p:sp>
      <p:sp>
        <p:nvSpPr>
          <p:cNvPr name="TextBox 22" id="22"/>
          <p:cNvSpPr txBox="true"/>
          <p:nvPr/>
        </p:nvSpPr>
        <p:spPr>
          <a:xfrm rot="0">
            <a:off x="938966" y="791507"/>
            <a:ext cx="4189866"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Reflection</a:t>
            </a:r>
          </a:p>
        </p:txBody>
      </p:sp>
      <p:sp>
        <p:nvSpPr>
          <p:cNvPr name="Freeform 23" id="23"/>
          <p:cNvSpPr/>
          <p:nvPr/>
        </p:nvSpPr>
        <p:spPr>
          <a:xfrm flipH="false" flipV="false" rot="0">
            <a:off x="1882191" y="3306853"/>
            <a:ext cx="4610103" cy="5194482"/>
          </a:xfrm>
          <a:custGeom>
            <a:avLst/>
            <a:gdLst/>
            <a:ahLst/>
            <a:cxnLst/>
            <a:rect r="r" b="b" t="t" l="l"/>
            <a:pathLst>
              <a:path h="5194482" w="4610103">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028700" y="-28685"/>
            <a:ext cx="16930386" cy="1111283"/>
            <a:chOff x="0" y="0"/>
            <a:chExt cx="22573848" cy="1481710"/>
          </a:xfrm>
        </p:grpSpPr>
        <p:sp>
          <p:nvSpPr>
            <p:cNvPr name="Freeform 3" id="3"/>
            <p:cNvSpPr/>
            <p:nvPr/>
          </p:nvSpPr>
          <p:spPr>
            <a:xfrm flipH="false" flipV="false" rot="0">
              <a:off x="0" y="23904"/>
              <a:ext cx="4392807" cy="1383777"/>
            </a:xfrm>
            <a:custGeom>
              <a:avLst/>
              <a:gdLst/>
              <a:ahLst/>
              <a:cxnLst/>
              <a:rect r="r" b="b" t="t" l="l"/>
              <a:pathLst>
                <a:path h="1383777" w="4392807">
                  <a:moveTo>
                    <a:pt x="0" y="0"/>
                  </a:moveTo>
                  <a:lnTo>
                    <a:pt x="4392807" y="0"/>
                  </a:lnTo>
                  <a:lnTo>
                    <a:pt x="4392807" y="1383778"/>
                  </a:lnTo>
                  <a:lnTo>
                    <a:pt x="0" y="1383778"/>
                  </a:lnTo>
                  <a:lnTo>
                    <a:pt x="0" y="0"/>
                  </a:lnTo>
                  <a:close/>
                </a:path>
              </a:pathLst>
            </a:custGeom>
            <a:blipFill>
              <a:blip r:embed="rId3">
                <a:extLst>
                  <a:ext uri="{96DAC541-7B7A-43D3-8B79-37D633B846F1}">
                    <asvg:svgBlip xmlns:asvg="http://schemas.microsoft.com/office/drawing/2016/SVG/main" r:embed="rId4"/>
                  </a:ext>
                </a:extLst>
              </a:blip>
              <a:stretch>
                <a:fillRect l="0" t="-46395" r="0" b="-174666"/>
              </a:stretch>
            </a:blipFill>
          </p:spPr>
        </p:sp>
        <p:sp>
          <p:nvSpPr>
            <p:cNvPr name="Freeform 4" id="4"/>
            <p:cNvSpPr/>
            <p:nvPr/>
          </p:nvSpPr>
          <p:spPr>
            <a:xfrm flipH="false" flipV="false" rot="0">
              <a:off x="4477748" y="47073"/>
              <a:ext cx="4077572" cy="1360608"/>
            </a:xfrm>
            <a:custGeom>
              <a:avLst/>
              <a:gdLst/>
              <a:ahLst/>
              <a:cxnLst/>
              <a:rect r="r" b="b" t="t" l="l"/>
              <a:pathLst>
                <a:path h="1360608" w="4077572">
                  <a:moveTo>
                    <a:pt x="0" y="0"/>
                  </a:moveTo>
                  <a:lnTo>
                    <a:pt x="4077572" y="0"/>
                  </a:lnTo>
                  <a:lnTo>
                    <a:pt x="4077572" y="1360609"/>
                  </a:lnTo>
                  <a:lnTo>
                    <a:pt x="0" y="1360609"/>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5" id="5"/>
            <p:cNvSpPr/>
            <p:nvPr/>
          </p:nvSpPr>
          <p:spPr>
            <a:xfrm flipH="false" flipV="false" rot="0">
              <a:off x="8644220" y="0"/>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sp>
          <p:nvSpPr>
            <p:cNvPr name="Freeform 6" id="6"/>
            <p:cNvSpPr/>
            <p:nvPr/>
          </p:nvSpPr>
          <p:spPr>
            <a:xfrm flipH="false" flipV="false" rot="0">
              <a:off x="21143636" y="71693"/>
              <a:ext cx="1430211" cy="1410017"/>
            </a:xfrm>
            <a:custGeom>
              <a:avLst/>
              <a:gdLst/>
              <a:ahLst/>
              <a:cxnLst/>
              <a:rect r="r" b="b" t="t" l="l"/>
              <a:pathLst>
                <a:path h="1410017" w="1430211">
                  <a:moveTo>
                    <a:pt x="0" y="0"/>
                  </a:moveTo>
                  <a:lnTo>
                    <a:pt x="1430212" y="0"/>
                  </a:lnTo>
                  <a:lnTo>
                    <a:pt x="1430212" y="1410017"/>
                  </a:lnTo>
                  <a:lnTo>
                    <a:pt x="0" y="1410017"/>
                  </a:lnTo>
                  <a:lnTo>
                    <a:pt x="0" y="0"/>
                  </a:lnTo>
                  <a:close/>
                </a:path>
              </a:pathLst>
            </a:custGeom>
            <a:blipFill>
              <a:blip r:embed="rId3">
                <a:extLst>
                  <a:ext uri="{96DAC541-7B7A-43D3-8B79-37D633B846F1}">
                    <asvg:svgBlip xmlns:asvg="http://schemas.microsoft.com/office/drawing/2016/SVG/main" r:embed="rId4"/>
                  </a:ext>
                </a:extLst>
              </a:blip>
              <a:stretch>
                <a:fillRect l="-22066" t="-43709" r="-185102" b="-171403"/>
              </a:stretch>
            </a:blipFill>
          </p:spPr>
        </p:sp>
        <p:sp>
          <p:nvSpPr>
            <p:cNvPr name="Freeform 7" id="7"/>
            <p:cNvSpPr/>
            <p:nvPr/>
          </p:nvSpPr>
          <p:spPr>
            <a:xfrm flipH="false" flipV="false" rot="0">
              <a:off x="12810692" y="71693"/>
              <a:ext cx="4077572" cy="1360608"/>
            </a:xfrm>
            <a:custGeom>
              <a:avLst/>
              <a:gdLst/>
              <a:ahLst/>
              <a:cxnLst/>
              <a:rect r="r" b="b" t="t" l="l"/>
              <a:pathLst>
                <a:path h="1360608" w="4077572">
                  <a:moveTo>
                    <a:pt x="0" y="0"/>
                  </a:moveTo>
                  <a:lnTo>
                    <a:pt x="4077572" y="0"/>
                  </a:lnTo>
                  <a:lnTo>
                    <a:pt x="4077572" y="1360608"/>
                  </a:lnTo>
                  <a:lnTo>
                    <a:pt x="0" y="1360608"/>
                  </a:lnTo>
                  <a:lnTo>
                    <a:pt x="0" y="0"/>
                  </a:lnTo>
                  <a:close/>
                </a:path>
              </a:pathLst>
            </a:custGeom>
            <a:blipFill>
              <a:blip r:embed="rId3">
                <a:extLst>
                  <a:ext uri="{96DAC541-7B7A-43D3-8B79-37D633B846F1}">
                    <asvg:svgBlip xmlns:asvg="http://schemas.microsoft.com/office/drawing/2016/SVG/main" r:embed="rId4"/>
                  </a:ext>
                </a:extLst>
              </a:blip>
              <a:stretch>
                <a:fillRect l="-7739" t="-48915" r="0" b="-177640"/>
              </a:stretch>
            </a:blipFill>
          </p:spPr>
        </p:sp>
        <p:sp>
          <p:nvSpPr>
            <p:cNvPr name="Freeform 8" id="8"/>
            <p:cNvSpPr/>
            <p:nvPr/>
          </p:nvSpPr>
          <p:spPr>
            <a:xfrm flipH="false" flipV="false" rot="0">
              <a:off x="16977164" y="71693"/>
              <a:ext cx="4077572" cy="1409847"/>
            </a:xfrm>
            <a:custGeom>
              <a:avLst/>
              <a:gdLst/>
              <a:ahLst/>
              <a:cxnLst/>
              <a:rect r="r" b="b" t="t" l="l"/>
              <a:pathLst>
                <a:path h="1409847" w="4077572">
                  <a:moveTo>
                    <a:pt x="0" y="0"/>
                  </a:moveTo>
                  <a:lnTo>
                    <a:pt x="4077572" y="0"/>
                  </a:lnTo>
                  <a:lnTo>
                    <a:pt x="4077572" y="1409847"/>
                  </a:lnTo>
                  <a:lnTo>
                    <a:pt x="0" y="1409847"/>
                  </a:lnTo>
                  <a:lnTo>
                    <a:pt x="0" y="0"/>
                  </a:lnTo>
                  <a:close/>
                </a:path>
              </a:pathLst>
            </a:custGeom>
            <a:blipFill>
              <a:blip r:embed="rId3">
                <a:extLst>
                  <a:ext uri="{96DAC541-7B7A-43D3-8B79-37D633B846F1}">
                    <asvg:svgBlip xmlns:asvg="http://schemas.microsoft.com/office/drawing/2016/SVG/main" r:embed="rId4"/>
                  </a:ext>
                </a:extLst>
              </a:blip>
              <a:stretch>
                <a:fillRect l="-7739" t="-43714" r="0" b="-171436"/>
              </a:stretch>
            </a:blipFill>
          </p:spPr>
        </p:sp>
      </p:grpSp>
      <p:sp>
        <p:nvSpPr>
          <p:cNvPr name="Freeform 9" id="9"/>
          <p:cNvSpPr/>
          <p:nvPr/>
        </p:nvSpPr>
        <p:spPr>
          <a:xfrm flipH="false" flipV="false" rot="0">
            <a:off x="0" y="0"/>
            <a:ext cx="1028700" cy="3239452"/>
          </a:xfrm>
          <a:custGeom>
            <a:avLst/>
            <a:gdLst/>
            <a:ahLst/>
            <a:cxnLst/>
            <a:rect r="r" b="b" t="t" l="l"/>
            <a:pathLst>
              <a:path h="3239452" w="1028700">
                <a:moveTo>
                  <a:pt x="0" y="0"/>
                </a:moveTo>
                <a:lnTo>
                  <a:pt x="1028700" y="0"/>
                </a:lnTo>
                <a:lnTo>
                  <a:pt x="1028700" y="3239452"/>
                </a:lnTo>
                <a:lnTo>
                  <a:pt x="0" y="3239452"/>
                </a:lnTo>
                <a:lnTo>
                  <a:pt x="0" y="0"/>
                </a:lnTo>
                <a:close/>
              </a:path>
            </a:pathLst>
          </a:custGeom>
          <a:blipFill>
            <a:blip r:embed="rId3">
              <a:extLst>
                <a:ext uri="{96DAC541-7B7A-43D3-8B79-37D633B846F1}">
                  <asvg:svgBlip xmlns:asvg="http://schemas.microsoft.com/office/drawing/2016/SVG/main" r:embed="rId4"/>
                </a:ext>
              </a:extLst>
            </a:blip>
            <a:stretch>
              <a:fillRect l="-220268" t="0" r="0" b="-2859"/>
            </a:stretch>
          </a:blipFill>
        </p:spPr>
      </p:sp>
      <p:sp>
        <p:nvSpPr>
          <p:cNvPr name="Freeform 10" id="10"/>
          <p:cNvSpPr/>
          <p:nvPr/>
        </p:nvSpPr>
        <p:spPr>
          <a:xfrm flipH="false" flipV="false" rot="0">
            <a:off x="0" y="3215649"/>
            <a:ext cx="1028700" cy="3242890"/>
          </a:xfrm>
          <a:custGeom>
            <a:avLst/>
            <a:gdLst/>
            <a:ahLst/>
            <a:cxnLst/>
            <a:rect r="r" b="b" t="t" l="l"/>
            <a:pathLst>
              <a:path h="3242890" w="1028700">
                <a:moveTo>
                  <a:pt x="0" y="0"/>
                </a:moveTo>
                <a:lnTo>
                  <a:pt x="1028700" y="0"/>
                </a:lnTo>
                <a:lnTo>
                  <a:pt x="1028700" y="3242890"/>
                </a:lnTo>
                <a:lnTo>
                  <a:pt x="0" y="3242890"/>
                </a:lnTo>
                <a:lnTo>
                  <a:pt x="0" y="0"/>
                </a:lnTo>
                <a:close/>
              </a:path>
            </a:pathLst>
          </a:custGeom>
          <a:blipFill>
            <a:blip r:embed="rId3">
              <a:extLst>
                <a:ext uri="{96DAC541-7B7A-43D3-8B79-37D633B846F1}">
                  <asvg:svgBlip xmlns:asvg="http://schemas.microsoft.com/office/drawing/2016/SVG/main" r:embed="rId4"/>
                </a:ext>
              </a:extLst>
            </a:blip>
            <a:stretch>
              <a:fillRect l="-220268" t="0" r="0" b="-2750"/>
            </a:stretch>
          </a:blipFill>
        </p:spPr>
      </p:sp>
      <p:sp>
        <p:nvSpPr>
          <p:cNvPr name="Freeform 11" id="11"/>
          <p:cNvSpPr/>
          <p:nvPr/>
        </p:nvSpPr>
        <p:spPr>
          <a:xfrm flipH="false" flipV="false" rot="0">
            <a:off x="-1905" y="6434736"/>
            <a:ext cx="1030605" cy="3332091"/>
          </a:xfrm>
          <a:custGeom>
            <a:avLst/>
            <a:gdLst/>
            <a:ahLst/>
            <a:cxnLst/>
            <a:rect r="r" b="b" t="t" l="l"/>
            <a:pathLst>
              <a:path h="3332091" w="1030605">
                <a:moveTo>
                  <a:pt x="0" y="0"/>
                </a:moveTo>
                <a:lnTo>
                  <a:pt x="1030605" y="0"/>
                </a:lnTo>
                <a:lnTo>
                  <a:pt x="1030605" y="3332091"/>
                </a:lnTo>
                <a:lnTo>
                  <a:pt x="0" y="3332091"/>
                </a:lnTo>
                <a:lnTo>
                  <a:pt x="0" y="0"/>
                </a:lnTo>
                <a:close/>
              </a:path>
            </a:pathLst>
          </a:custGeom>
          <a:blipFill>
            <a:blip r:embed="rId3">
              <a:extLst>
                <a:ext uri="{96DAC541-7B7A-43D3-8B79-37D633B846F1}">
                  <asvg:svgBlip xmlns:asvg="http://schemas.microsoft.com/office/drawing/2016/SVG/main" r:embed="rId4"/>
                </a:ext>
              </a:extLst>
            </a:blip>
            <a:stretch>
              <a:fillRect l="-219676" t="0" r="0" b="0"/>
            </a:stretch>
          </a:blipFill>
        </p:spPr>
      </p:sp>
      <p:grpSp>
        <p:nvGrpSpPr>
          <p:cNvPr name="Group 12" id="12"/>
          <p:cNvGrpSpPr/>
          <p:nvPr/>
        </p:nvGrpSpPr>
        <p:grpSpPr>
          <a:xfrm rot="0">
            <a:off x="484174" y="808116"/>
            <a:ext cx="12345368" cy="1223447"/>
            <a:chOff x="0" y="0"/>
            <a:chExt cx="3251455" cy="322225"/>
          </a:xfrm>
        </p:grpSpPr>
        <p:sp>
          <p:nvSpPr>
            <p:cNvPr name="Freeform 13" id="13"/>
            <p:cNvSpPr/>
            <p:nvPr/>
          </p:nvSpPr>
          <p:spPr>
            <a:xfrm flipH="false" flipV="false" rot="0">
              <a:off x="0" y="0"/>
              <a:ext cx="3251455" cy="322225"/>
            </a:xfrm>
            <a:custGeom>
              <a:avLst/>
              <a:gdLst/>
              <a:ahLst/>
              <a:cxnLst/>
              <a:rect r="r" b="b" t="t" l="l"/>
              <a:pathLst>
                <a:path h="322225" w="3251455">
                  <a:moveTo>
                    <a:pt x="3048255" y="0"/>
                  </a:moveTo>
                  <a:cubicBezTo>
                    <a:pt x="3160479" y="0"/>
                    <a:pt x="3251455" y="72132"/>
                    <a:pt x="3251455" y="161112"/>
                  </a:cubicBezTo>
                  <a:cubicBezTo>
                    <a:pt x="3251455" y="250092"/>
                    <a:pt x="3160479" y="322225"/>
                    <a:pt x="3048255" y="322225"/>
                  </a:cubicBezTo>
                  <a:lnTo>
                    <a:pt x="203200" y="322225"/>
                  </a:lnTo>
                  <a:cubicBezTo>
                    <a:pt x="90976" y="322225"/>
                    <a:pt x="0" y="250092"/>
                    <a:pt x="0" y="161112"/>
                  </a:cubicBezTo>
                  <a:cubicBezTo>
                    <a:pt x="0" y="72132"/>
                    <a:pt x="90976" y="0"/>
                    <a:pt x="203200" y="0"/>
                  </a:cubicBezTo>
                  <a:close/>
                </a:path>
              </a:pathLst>
            </a:custGeom>
            <a:solidFill>
              <a:srgbClr val="FFD400"/>
            </a:solidFill>
          </p:spPr>
        </p:sp>
        <p:sp>
          <p:nvSpPr>
            <p:cNvPr name="TextBox 14" id="14"/>
            <p:cNvSpPr txBox="true"/>
            <p:nvPr/>
          </p:nvSpPr>
          <p:spPr>
            <a:xfrm>
              <a:off x="0" y="-28575"/>
              <a:ext cx="3251455" cy="350800"/>
            </a:xfrm>
            <a:prstGeom prst="rect">
              <a:avLst/>
            </a:prstGeom>
          </p:spPr>
          <p:txBody>
            <a:bodyPr anchor="ctr" rtlCol="false" tIns="50800" lIns="50800" bIns="50800" rIns="50800"/>
            <a:lstStyle/>
            <a:p>
              <a:pPr algn="ctr">
                <a:lnSpc>
                  <a:spcPts val="1960"/>
                </a:lnSpc>
              </a:pPr>
            </a:p>
          </p:txBody>
        </p:sp>
      </p:grpSp>
      <p:grpSp>
        <p:nvGrpSpPr>
          <p:cNvPr name="Group 15" id="15"/>
          <p:cNvGrpSpPr/>
          <p:nvPr/>
        </p:nvGrpSpPr>
        <p:grpSpPr>
          <a:xfrm rot="0">
            <a:off x="0" y="9776625"/>
            <a:ext cx="18288000" cy="510375"/>
            <a:chOff x="0" y="0"/>
            <a:chExt cx="6554006" cy="182907"/>
          </a:xfrm>
        </p:grpSpPr>
        <p:sp>
          <p:nvSpPr>
            <p:cNvPr name="Freeform 16" id="16"/>
            <p:cNvSpPr/>
            <p:nvPr/>
          </p:nvSpPr>
          <p:spPr>
            <a:xfrm flipH="false" flipV="false" rot="0">
              <a:off x="0" y="0"/>
              <a:ext cx="6554006" cy="182907"/>
            </a:xfrm>
            <a:custGeom>
              <a:avLst/>
              <a:gdLst/>
              <a:ahLst/>
              <a:cxnLst/>
              <a:rect r="r" b="b" t="t" l="l"/>
              <a:pathLst>
                <a:path h="182907" w="6554006">
                  <a:moveTo>
                    <a:pt x="0" y="0"/>
                  </a:moveTo>
                  <a:lnTo>
                    <a:pt x="6554006" y="0"/>
                  </a:lnTo>
                  <a:lnTo>
                    <a:pt x="6554006" y="182907"/>
                  </a:lnTo>
                  <a:lnTo>
                    <a:pt x="0" y="182907"/>
                  </a:lnTo>
                  <a:close/>
                </a:path>
              </a:pathLst>
            </a:custGeom>
            <a:solidFill>
              <a:srgbClr val="C4161C"/>
            </a:solidFill>
          </p:spPr>
        </p:sp>
        <p:sp>
          <p:nvSpPr>
            <p:cNvPr name="TextBox 17" id="17"/>
            <p:cNvSpPr txBox="true"/>
            <p:nvPr/>
          </p:nvSpPr>
          <p:spPr>
            <a:xfrm>
              <a:off x="0" y="-28575"/>
              <a:ext cx="6554006" cy="211482"/>
            </a:xfrm>
            <a:prstGeom prst="rect">
              <a:avLst/>
            </a:prstGeom>
          </p:spPr>
          <p:txBody>
            <a:bodyPr anchor="ctr" rtlCol="false" tIns="50800" lIns="50800" bIns="50800" rIns="50800"/>
            <a:lstStyle/>
            <a:p>
              <a:pPr algn="ctr">
                <a:lnSpc>
                  <a:spcPts val="1960"/>
                </a:lnSpc>
                <a:spcBef>
                  <a:spcPct val="0"/>
                </a:spcBef>
              </a:pPr>
            </a:p>
          </p:txBody>
        </p:sp>
      </p:grpSp>
      <p:grpSp>
        <p:nvGrpSpPr>
          <p:cNvPr name="Group 18" id="18"/>
          <p:cNvGrpSpPr/>
          <p:nvPr/>
        </p:nvGrpSpPr>
        <p:grpSpPr>
          <a:xfrm rot="-5400000">
            <a:off x="12910419" y="4867206"/>
            <a:ext cx="10244787" cy="510375"/>
            <a:chOff x="0" y="0"/>
            <a:chExt cx="3671501" cy="182907"/>
          </a:xfrm>
        </p:grpSpPr>
        <p:sp>
          <p:nvSpPr>
            <p:cNvPr name="Freeform 19" id="19"/>
            <p:cNvSpPr/>
            <p:nvPr/>
          </p:nvSpPr>
          <p:spPr>
            <a:xfrm flipH="false" flipV="false" rot="0">
              <a:off x="0" y="0"/>
              <a:ext cx="3671501" cy="182907"/>
            </a:xfrm>
            <a:custGeom>
              <a:avLst/>
              <a:gdLst/>
              <a:ahLst/>
              <a:cxnLst/>
              <a:rect r="r" b="b" t="t" l="l"/>
              <a:pathLst>
                <a:path h="182907" w="3671501">
                  <a:moveTo>
                    <a:pt x="0" y="0"/>
                  </a:moveTo>
                  <a:lnTo>
                    <a:pt x="3671501" y="0"/>
                  </a:lnTo>
                  <a:lnTo>
                    <a:pt x="3671501" y="182907"/>
                  </a:lnTo>
                  <a:lnTo>
                    <a:pt x="0" y="182907"/>
                  </a:lnTo>
                  <a:close/>
                </a:path>
              </a:pathLst>
            </a:custGeom>
            <a:solidFill>
              <a:srgbClr val="C4161C"/>
            </a:solidFill>
          </p:spPr>
        </p:sp>
        <p:sp>
          <p:nvSpPr>
            <p:cNvPr name="TextBox 20" id="20"/>
            <p:cNvSpPr txBox="true"/>
            <p:nvPr/>
          </p:nvSpPr>
          <p:spPr>
            <a:xfrm>
              <a:off x="0" y="-28575"/>
              <a:ext cx="3671501" cy="211482"/>
            </a:xfrm>
            <a:prstGeom prst="rect">
              <a:avLst/>
            </a:prstGeom>
          </p:spPr>
          <p:txBody>
            <a:bodyPr anchor="ctr" rtlCol="false" tIns="50800" lIns="50800" bIns="50800" rIns="50800"/>
            <a:lstStyle/>
            <a:p>
              <a:pPr algn="ctr">
                <a:lnSpc>
                  <a:spcPts val="1960"/>
                </a:lnSpc>
                <a:spcBef>
                  <a:spcPct val="0"/>
                </a:spcBef>
              </a:pPr>
            </a:p>
          </p:txBody>
        </p:sp>
      </p:grpSp>
      <p:sp>
        <p:nvSpPr>
          <p:cNvPr name="Freeform 21" id="21"/>
          <p:cNvSpPr/>
          <p:nvPr/>
        </p:nvSpPr>
        <p:spPr>
          <a:xfrm flipH="false" flipV="false" rot="0">
            <a:off x="2695528" y="3415939"/>
            <a:ext cx="3844199" cy="4976309"/>
          </a:xfrm>
          <a:custGeom>
            <a:avLst/>
            <a:gdLst/>
            <a:ahLst/>
            <a:cxnLst/>
            <a:rect r="r" b="b" t="t" l="l"/>
            <a:pathLst>
              <a:path h="4976309" w="3844199">
                <a:moveTo>
                  <a:pt x="0" y="0"/>
                </a:moveTo>
                <a:lnTo>
                  <a:pt x="3844199" y="0"/>
                </a:lnTo>
                <a:lnTo>
                  <a:pt x="3844199" y="4976309"/>
                </a:lnTo>
                <a:lnTo>
                  <a:pt x="0" y="4976309"/>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22" id="22"/>
          <p:cNvSpPr txBox="true"/>
          <p:nvPr/>
        </p:nvSpPr>
        <p:spPr>
          <a:xfrm rot="0">
            <a:off x="938966" y="791507"/>
            <a:ext cx="11566182" cy="1113790"/>
          </a:xfrm>
          <a:prstGeom prst="rect">
            <a:avLst/>
          </a:prstGeom>
        </p:spPr>
        <p:txBody>
          <a:bodyPr anchor="t" rtlCol="false" tIns="0" lIns="0" bIns="0" rIns="0">
            <a:spAutoFit/>
          </a:bodyPr>
          <a:lstStyle/>
          <a:p>
            <a:pPr algn="l">
              <a:lnSpc>
                <a:spcPts val="8959"/>
              </a:lnSpc>
              <a:spcBef>
                <a:spcPct val="0"/>
              </a:spcBef>
            </a:pPr>
            <a:r>
              <a:rPr lang="en-US" b="true" sz="6399">
                <a:solidFill>
                  <a:srgbClr val="000000"/>
                </a:solidFill>
                <a:latin typeface="Ubuntu Bold"/>
                <a:ea typeface="Ubuntu Bold"/>
                <a:cs typeface="Ubuntu Bold"/>
                <a:sym typeface="Ubuntu Bold"/>
              </a:rPr>
              <a:t>Symptoms + Signs of Sickness</a:t>
            </a:r>
          </a:p>
        </p:txBody>
      </p:sp>
      <p:sp>
        <p:nvSpPr>
          <p:cNvPr name="TextBox 23" id="23"/>
          <p:cNvSpPr txBox="true"/>
          <p:nvPr/>
        </p:nvSpPr>
        <p:spPr>
          <a:xfrm rot="0">
            <a:off x="8206602" y="4302624"/>
            <a:ext cx="8797945" cy="3107690"/>
          </a:xfrm>
          <a:prstGeom prst="rect">
            <a:avLst/>
          </a:prstGeom>
        </p:spPr>
        <p:txBody>
          <a:bodyPr anchor="t" rtlCol="false" tIns="0" lIns="0" bIns="0" rIns="0">
            <a:spAutoFit/>
          </a:bodyPr>
          <a:lstStyle/>
          <a:p>
            <a:pPr algn="l">
              <a:lnSpc>
                <a:spcPts val="6160"/>
              </a:lnSpc>
            </a:pPr>
            <a:r>
              <a:rPr lang="en-US" sz="4400">
                <a:solidFill>
                  <a:srgbClr val="000000"/>
                </a:solidFill>
                <a:latin typeface="Ubuntu"/>
                <a:ea typeface="Ubuntu"/>
                <a:cs typeface="Ubuntu"/>
                <a:sym typeface="Ubuntu"/>
              </a:rPr>
              <a:t>Symptoms and signs of sickness are </a:t>
            </a:r>
            <a:r>
              <a:rPr lang="en-US" sz="4400" b="true">
                <a:solidFill>
                  <a:srgbClr val="000000"/>
                </a:solidFill>
                <a:latin typeface="Ubuntu Bold"/>
                <a:ea typeface="Ubuntu Bold"/>
                <a:cs typeface="Ubuntu Bold"/>
                <a:sym typeface="Ubuntu Bold"/>
              </a:rPr>
              <a:t>messages from your body and mind</a:t>
            </a:r>
            <a:r>
              <a:rPr lang="en-US" sz="4400">
                <a:solidFill>
                  <a:srgbClr val="000000"/>
                </a:solidFill>
                <a:latin typeface="Ubuntu"/>
                <a:ea typeface="Ubuntu"/>
                <a:cs typeface="Ubuntu"/>
                <a:sym typeface="Ubuntu"/>
              </a:rPr>
              <a:t> letting you know that something is wrong.</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DAGN83u4CZo</dc:identifier>
  <dcterms:modified xsi:type="dcterms:W3CDTF">2011-08-01T06:04:30Z</dcterms:modified>
  <cp:revision>1</cp:revision>
  <dc:title>NHS Session 4 Carer Universal</dc:title>
</cp:coreProperties>
</file>