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8288000" cy="10287000"/>
  <p:notesSz cx="6858000" cy="9144000"/>
  <p:embeddedFontLst>
    <p:embeddedFont>
      <p:font typeface="Funtastic" pitchFamily="2" charset="77"/>
      <p:regular r:id="rId31"/>
    </p:embeddedFont>
    <p:embeddedFont>
      <p:font typeface="Kalam" panose="02000000000000000000" pitchFamily="2" charset="77"/>
      <p:regular r:id="rId32"/>
    </p:embeddedFont>
    <p:embeddedFont>
      <p:font typeface="Kalam Bold" panose="02000000000000000000" pitchFamily="2" charset="77"/>
      <p:regular r:id="rId33"/>
      <p:bold r:id="rId34"/>
    </p:embeddedFont>
    <p:embeddedFont>
      <p:font typeface="Shantell Sans" pitchFamily="2" charset="77"/>
      <p:regular r:id="rId35"/>
    </p:embeddedFont>
    <p:embeddedFont>
      <p:font typeface="Ubuntu" panose="020B0504030602030204" pitchFamily="34" charset="0"/>
      <p:regular r:id="rId36"/>
      <p:bold r:id="rId37"/>
      <p:italic r:id="rId38"/>
      <p:boldItalic r:id="rId39"/>
    </p:embeddedFont>
    <p:embeddedFont>
      <p:font typeface="Ubuntu Bold" panose="020B0804030602030204" pitchFamily="34" charset="0"/>
      <p:regular r:id="rId40"/>
      <p:bold r:id="rId41"/>
    </p:embeddedFont>
    <p:embeddedFont>
      <p:font typeface="Ubuntu Italics" panose="020B05040306020A0204" pitchFamily="34" charset="0"/>
      <p:regular r:id="rId42"/>
      <p: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88904" autoAdjust="0"/>
  </p:normalViewPr>
  <p:slideViewPr>
    <p:cSldViewPr>
      <p:cViewPr varScale="1">
        <p:scale>
          <a:sx n="65" d="100"/>
          <a:sy n="65" d="100"/>
        </p:scale>
        <p:origin x="1704" y="5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12.08.2025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TIPS + INSTRUCTIONS //</a:t>
            </a:r>
          </a:p>
          <a:p>
            <a:endParaRPr lang="en-US"/>
          </a:p>
          <a:p>
            <a:r>
              <a:rPr lang="en-US"/>
              <a:t>- [If you are running this session virtually, it might be necessary for participants with IDD to have support during the session. It may be a challenge for them to manage watching the slides on the computer while also looking at the correct page in their workbook and following along. However, if their primary carer is the one supporting them during the learning session, it may be difficult for the person with IDD to be fully honest during the reflection activities. That's okay, but you may want to say a few words to prepare people for what to expect.]</a:t>
            </a:r>
          </a:p>
          <a:p>
            <a:endParaRPr lang="en-US"/>
          </a:p>
          <a:p>
            <a:r>
              <a:rPr lang="en-US"/>
              <a:t>- [Welcome any carers or support staff members who are joining the virtual session to support. You should also alert them that there will be certain times in the session where the person with IDD will be asked to reflect on their relationship with their primary carer. Request that they do their best to provide support in those moments without adding too much commentary. Hopefully that will allow the person with IDD to give more honest answers.]</a:t>
            </a:r>
          </a:p>
          <a:p>
            <a:endParaRPr lang="en-US"/>
          </a:p>
          <a:p>
            <a:endParaRPr lang="en-US"/>
          </a:p>
          <a:p>
            <a:r>
              <a:rPr lang="en-US"/>
              <a:t>SAMPLE SCRIPT(S)</a:t>
            </a:r>
          </a:p>
          <a:p>
            <a:endParaRPr lang="en-US"/>
          </a:p>
          <a:p>
            <a:r>
              <a:rPr lang="en-US"/>
              <a:t>- "I know we have some carers joining the call today to provide support to our participants with IDD. Welcome! Carers, I want to let you know that we'll have a few activities during this session that are about reflecting on the type of support people with IDD get from their carers. I really want to create an environment of open communication, allowing people with IDD to think about what they want and need, as well as how they might ask for it. One of the activities we're going to do asks us to think about how carers can get better at supporting us. So in that moment, I'll ask the carers on the call to just listen and to remember that we're just starting a conversation today... you can always take more time to discuss anything that comes up once the call is over."</a:t>
            </a:r>
          </a:p>
          <a:p>
            <a:endParaRPr lang="en-US"/>
          </a:p>
          <a:p>
            <a:r>
              <a:rPr lang="en-US"/>
              <a:t>- "I want to thank all of you for being here to offer support. My goal today is to make sure our participants with IDD have the space to advocate for themselves and to express what they want to say. I know you're here because you want that, too! So let's get started."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your workbooks you'll see some questions about Zach's story. We're going to talk through each of these questions as a group."</a:t>
            </a:r>
          </a:p>
          <a:p>
            <a:endParaRPr lang="en-US"/>
          </a:p>
          <a:p>
            <a:r>
              <a:rPr lang="en-US"/>
              <a:t>- "Let's start at the beginning. Zach Anner had a bad experience visiting his doctor.  What did the doctor do (or not do) that made Zach’s experience so bad?"</a:t>
            </a:r>
          </a:p>
          <a:p>
            <a:endParaRPr lang="en-US"/>
          </a:p>
          <a:p>
            <a:r>
              <a:rPr lang="en-US"/>
              <a:t>- [Let participants offer their answers. Here are some suggestions the facilitator can listen for and/or offer:</a:t>
            </a:r>
          </a:p>
          <a:p>
            <a:r>
              <a:rPr lang="en-US"/>
              <a:t>&gt; The doctor was rushed (not patient or present)</a:t>
            </a:r>
          </a:p>
          <a:p>
            <a:r>
              <a:rPr lang="en-US"/>
              <a:t>&gt; He created more questions for Zach instead of answering the ones Zach had (e.g., your prescription is bad for you but you need to Google why)</a:t>
            </a:r>
          </a:p>
          <a:p>
            <a:r>
              <a:rPr lang="en-US"/>
              <a:t>&gt; The doc seems overly interested in Zach's impairment and the capabilities of his body instead of what Zach is actually saying. This is the medical model of disability, not the social model. (Zach says, "We're not going to solve cerebral palsy in the next 8 minutes")</a:t>
            </a:r>
          </a:p>
          <a:p>
            <a:r>
              <a:rPr lang="en-US"/>
              <a:t>&gt; He argued with Zach's accommodation request (parking placard)</a:t>
            </a:r>
          </a:p>
          <a:p>
            <a:r>
              <a:rPr lang="en-US"/>
              <a:t>&gt; He created more barriers for Zach to complete in order for Zach to get his needs met (insisting that Zach needs to get blood work before he can get an accessible parking placard)</a:t>
            </a:r>
          </a:p>
          <a:p>
            <a:r>
              <a:rPr lang="en-US"/>
              <a:t>&gt; Anything else?]</a:t>
            </a:r>
          </a:p>
          <a:p>
            <a:endParaRPr lang="en-US"/>
          </a:p>
          <a:p>
            <a:r>
              <a:rPr lang="en-US"/>
              <a:t>- "All right, let's move on to the next question. Zach’s server Miriam helped Zach have a great experience at his favorite Mexican restaurant. What kind of support did Miriam give Zach?"</a:t>
            </a:r>
          </a:p>
          <a:p>
            <a:endParaRPr lang="en-US"/>
          </a:p>
          <a:p>
            <a:r>
              <a:rPr lang="en-US"/>
              <a:t>- [Let participants offer their answers. Here are some suggestions the facilitator can listen for and/or offer:</a:t>
            </a:r>
          </a:p>
          <a:p>
            <a:r>
              <a:rPr lang="en-US"/>
              <a:t>&gt; She placed Zach's fork on his left side</a:t>
            </a:r>
          </a:p>
          <a:p>
            <a:r>
              <a:rPr lang="en-US"/>
              <a:t>&gt; She gave Zach a sturdier glass because he spilled last time</a:t>
            </a:r>
          </a:p>
          <a:p>
            <a:r>
              <a:rPr lang="en-US"/>
              <a:t>&gt; Warm smile, welcoming</a:t>
            </a:r>
          </a:p>
          <a:p>
            <a:r>
              <a:rPr lang="en-US"/>
              <a:t>&gt; She showed an interest in Zach, remembering what he ordered last time</a:t>
            </a:r>
          </a:p>
          <a:p>
            <a:r>
              <a:rPr lang="en-US"/>
              <a:t>&gt; She gave Zach support to order something that isn't on the menu</a:t>
            </a:r>
          </a:p>
          <a:p>
            <a:r>
              <a:rPr lang="en-US"/>
              <a:t>&gt; She made Zach feel seen and heard on a bad day</a:t>
            </a:r>
          </a:p>
          <a:p>
            <a:r>
              <a:rPr lang="en-US"/>
              <a:t>&gt; Anything else?]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"It's up to you if you want to tell someone about your disability."</a:t>
            </a:r>
          </a:p>
          <a:p>
            <a:endParaRPr lang="en-US"/>
          </a:p>
          <a:p>
            <a:r>
              <a:rPr lang="en-US"/>
              <a:t>- "It's a good idea to tell your GP. Does anyone know why?" [wait for suggestions from participants]</a:t>
            </a:r>
          </a:p>
          <a:p>
            <a:endParaRPr lang="en-US"/>
          </a:p>
          <a:p>
            <a:r>
              <a:rPr lang="en-US"/>
              <a:t>- "That's right. The more information your GP has about your body and your brain, the more they can help you if you get sick. Your disability is just one part of who you are, but knowing about it can help medical providers ask you important questions that will help keep you healthy, like about any medications you take, or about who can help support you at home if you need help following difficult instructions."</a:t>
            </a:r>
          </a:p>
          <a:p>
            <a:endParaRPr lang="en-US"/>
          </a:p>
          <a:p>
            <a:r>
              <a:rPr lang="en-US"/>
              <a:t>- "The next picture shows a worker from a coffee shop. You probably don't need to tell this person about your disability, unless you think it will help you get the service you need, or unless you're getting to know this person and becoming friends. Then it's up to you. But the point is that your disability is personal. It's your business, and you don't have to talk about it or answer any questions about it unless you want to. Even if someone asks you questions about your disability, it's your choice if you want to talk about it."</a:t>
            </a:r>
          </a:p>
          <a:p>
            <a:endParaRPr lang="en-US"/>
          </a:p>
          <a:p>
            <a:r>
              <a:rPr lang="en-US"/>
              <a:t>- [other questions you might ask could include:]</a:t>
            </a:r>
          </a:p>
          <a:p>
            <a:r>
              <a:rPr lang="en-US"/>
              <a:t>"How do you feel when a stranger asks you about your disability?"</a:t>
            </a:r>
          </a:p>
          <a:p>
            <a:r>
              <a:rPr lang="en-US"/>
              <a:t>"Does it ever make your life easier or harder if you talk about your disability with people?"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"You’ve probably practiced self-advocacy at school, at your job, or maybe with another program you do, like Special Olympics. Who has practiced self-advocacy before?"</a:t>
            </a:r>
          </a:p>
          <a:p>
            <a:endParaRPr lang="en-US"/>
          </a:p>
          <a:p>
            <a:r>
              <a:rPr lang="en-US"/>
              <a:t>- "Since we're learning about healthcare, we want to think about how to self-advocate when you're in a healthcare setting, like if you go see your doctor, your dentist, or if you need to go to the hospital."</a:t>
            </a:r>
          </a:p>
          <a:p>
            <a:endParaRPr lang="en-US"/>
          </a:p>
          <a:p>
            <a:r>
              <a:rPr lang="en-US"/>
              <a:t>- "First off, you are in charge of your body. No one is allowed to touch your body unless you say it’s okay." </a:t>
            </a:r>
          </a:p>
          <a:p>
            <a:endParaRPr lang="en-US"/>
          </a:p>
          <a:p>
            <a:r>
              <a:rPr lang="en-US"/>
              <a:t>- "Before a medical provider touches your body to examine you, they should: </a:t>
            </a:r>
          </a:p>
          <a:p>
            <a:r>
              <a:rPr lang="en-US"/>
              <a:t>&gt; Tell you what they are going to do</a:t>
            </a:r>
          </a:p>
          <a:p>
            <a:r>
              <a:rPr lang="en-US"/>
              <a:t>&gt; Ask you if it’s okay"</a:t>
            </a:r>
          </a:p>
          <a:p>
            <a:endParaRPr lang="en-US"/>
          </a:p>
          <a:p>
            <a:r>
              <a:rPr lang="en-US"/>
              <a:t>- "You can have a carer or a different member of your support team in the room with you anytime you need to get examined."</a:t>
            </a:r>
          </a:p>
          <a:p>
            <a:endParaRPr lang="en-US"/>
          </a:p>
          <a:p>
            <a:r>
              <a:rPr lang="en-US"/>
              <a:t>- "You should speak up if you have questions or if something does not sound right to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"Let's talk about what you can do when you are getting healthcare services. Nikhil, can you read the first one?"</a:t>
            </a:r>
          </a:p>
          <a:p>
            <a:endParaRPr lang="en-US"/>
          </a:p>
          <a:p>
            <a:r>
              <a:rPr lang="en-US"/>
              <a:t>- "Remember in the last session we talked a lot about accommodations. What is an example of an accommodation you could ask for?" [longer appointment time, to bring your service animal, to schedule your appointment extra early or late in the day, etc.]</a:t>
            </a:r>
          </a:p>
          <a:p>
            <a:endParaRPr lang="en-US"/>
          </a:p>
          <a:p>
            <a:r>
              <a:rPr lang="en-US"/>
              <a:t>- [Take turns having people read the rest of the list, or the facilitator can read them if it's easier. You can talk a little in between about each one if you need to.]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 that last slide was about what YOU should do when you are in a medical or healthcare setting. But what about what your provider should do?"</a:t>
            </a:r>
          </a:p>
          <a:p>
            <a:endParaRPr lang="en-US"/>
          </a:p>
          <a:p>
            <a:r>
              <a:rPr lang="en-US"/>
              <a:t>- "Gemma, let's read the list of what they should do."</a:t>
            </a:r>
          </a:p>
          <a:p>
            <a:endParaRPr lang="en-US"/>
          </a:p>
          <a:p>
            <a:r>
              <a:rPr lang="en-US"/>
              <a:t>- [Take turns having people read the list, or the facilitator can read them if it's easier. You can talk a little in between about each one if you need to.]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"Let's practice some things you could say to your provider. Who wants to go first?"</a:t>
            </a:r>
          </a:p>
          <a:p>
            <a:endParaRPr lang="en-US"/>
          </a:p>
          <a:p>
            <a:r>
              <a:rPr lang="en-US"/>
              <a:t>- [After you go through the list, see if anyone has ideas of other things they might need to say to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first two items on the list or have someone read them] </a:t>
            </a:r>
          </a:p>
          <a:p>
            <a:endParaRPr lang="en-US"/>
          </a:p>
          <a:p>
            <a:r>
              <a:rPr lang="en-US"/>
              <a:t>- "Does anyone get nervous when you think about disagreeing with a doctor? [assuming people nod or say yes] Me too! It can be a little scary to disagree with someone, especially if they have a fancy white lab coat on and a clipboard and if they use big words. But even still, it's okay for you to disagree with them. You don't have to go along with what they say if you aren't sure. And it's okay to tell them if you feel like they aren't listening, or especially if they hurt your feelings."</a:t>
            </a:r>
          </a:p>
          <a:p>
            <a:endParaRPr lang="en-US"/>
          </a:p>
          <a:p>
            <a:r>
              <a:rPr lang="en-US"/>
              <a:t>- "Now look at the last reminder on the list. You can even ask for a different provider if you need to. Like Zach, in the video. Zach probably doesn't want to go back to that doctor that didn't listen to him. I think he might get a new General Practitioner, and that's okay."</a:t>
            </a:r>
          </a:p>
          <a:p>
            <a:endParaRPr lang="en-US"/>
          </a:p>
          <a:p>
            <a:r>
              <a:rPr lang="en-US"/>
              <a:t>- "It's normal to feel nervous about speaking up or advocating for yourself. We all have things that make it hard for us, but fortunately there are things we can do to get better at it, too. Let's talk about some examples."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"We're going to talk about problems and solutions. The person scratching their head is saying, 'This is a problem.' But the person dancing with a lightbulb over their head is saying, 'I know the solution!'"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"Remember, not everyone has the same problems. So some of you might relate to this, and some might not, and that's fine."</a:t>
            </a:r>
          </a:p>
          <a:p>
            <a:endParaRPr lang="en-US"/>
          </a:p>
          <a:p>
            <a:r>
              <a:rPr lang="en-US"/>
              <a:t>- "One problem that makes it hard for some people to self-advocate or speak up for themselves is if they feel fear and self-doubt."</a:t>
            </a:r>
          </a:p>
          <a:p>
            <a:endParaRPr lang="en-US"/>
          </a:p>
          <a:p>
            <a:r>
              <a:rPr lang="en-US"/>
              <a:t>- "You might be afraid to speak up because you don't have a lot of practice talking to people you don't know."</a:t>
            </a:r>
          </a:p>
          <a:p>
            <a:endParaRPr lang="en-US"/>
          </a:p>
          <a:p>
            <a:r>
              <a:rPr lang="en-US"/>
              <a:t>- "Or, you might worry that someone won't listen to you or be rude to you, and maybe that's because you had a bad experience in the past. If you did, I can understand that you wouldn't want something like that to happen again, and it might make you nervous to try."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the problem is that we feel afraid, the solution is for us to practice! On this slide we see someone doing archery. They're shooting arrows at a target. Even though they haven't hit the bullseye, they keep practicing! They're saying 'I'll try again,' and 'It's okay if I feel nervous. I can take my time.' And that's true anytime we want to learn something new, right? We have to practice so that we can get better."</a:t>
            </a:r>
          </a:p>
          <a:p>
            <a:endParaRPr lang="en-US"/>
          </a:p>
          <a:p>
            <a:r>
              <a:rPr lang="en-US"/>
              <a:t>- "So how do you practice talking to new people? Well, maybe you feel nervous when you talk to a doctor, especially if they are acting like they're in a big hurry and rushing you. But maybe you aren't as nervous when you talk to the cashier at the grocery store, or when you order a meal at a restaurant. So maybe that's a good way to practice: we can find other people to talk to, and after time it will get easier for us to talk to healthcare providers, too."</a:t>
            </a:r>
          </a:p>
          <a:p>
            <a:endParaRPr lang="en-US"/>
          </a:p>
          <a:p>
            <a:r>
              <a:rPr lang="en-US"/>
              <a:t>- "Remember, it’s okay if you feel awkward or if you make a mistake. That’s part of learning."</a:t>
            </a:r>
          </a:p>
          <a:p>
            <a:endParaRPr lang="en-US"/>
          </a:p>
          <a:p>
            <a:r>
              <a:rPr lang="en-US"/>
              <a:t>&gt; "After a while, you can even try things that are harder. For example, you can buy snacks at a busy gas station. Or order your own coffee during the morning rush. Buy tickets for the bus or subway when the platform is full of people. If you can practice speaking up under pressure, you'll be more confident advocating for yourself in other situations."</a:t>
            </a:r>
          </a:p>
          <a:p>
            <a:endParaRPr lang="en-US"/>
          </a:p>
          <a:p>
            <a:r>
              <a:rPr lang="en-US"/>
              <a:t>- "Who has tried this kind of thing before? Can you tell us what it's like when you have to talk to people you don't know?"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"Self-advocacy means being able to 'advocate' for yourself.  'Advocate' means expressing yourself about the things that are important to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"This next problem is about when you want to do something for yourself, but maybe your caregiver won't let you try. Or they only want you to do it with them, but not if you're alone."</a:t>
            </a:r>
          </a:p>
          <a:p>
            <a:endParaRPr lang="en-US"/>
          </a:p>
          <a:p>
            <a:r>
              <a:rPr lang="en-US"/>
              <a:t>- "This picture is of a parent with a helicopter on their head, and they're kind of hovering around the other person, making sure the person is safe at all times. In this speech bubble it says, 'My parents say it isn't safe.' And this other one says, 'My host home provider never lets me try new activities.' I know it can feel that way, sometimes."</a:t>
            </a:r>
          </a:p>
          <a:p>
            <a:endParaRPr lang="en-US"/>
          </a:p>
          <a:p>
            <a:r>
              <a:rPr lang="en-US"/>
              <a:t>- "Most of the time the people who help care for you -- like your parents, guardian, or maybe another friend or family member, are trying to keep you safe. So sometimes, you might want to do something on your own, but your carer might be worried that it's just not safe to do by yourself."</a:t>
            </a:r>
          </a:p>
          <a:p>
            <a:endParaRPr lang="en-US"/>
          </a:p>
          <a:p>
            <a:r>
              <a:rPr lang="en-US"/>
              <a:t>- "But other times, it's true that carers can sometimes be a bit over-protective. Maybe you ARE ready to try something new, but they aren't quite ready to let you. That's normal. We all have that tension with our carers as we're learning to do things on our own."  </a:t>
            </a:r>
          </a:p>
          <a:p>
            <a:endParaRPr lang="en-US"/>
          </a:p>
          <a:p>
            <a:r>
              <a:rPr lang="en-US"/>
              <a:t>- "Let's go to the next slide to talk about something that can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"Solution: See Who Else Can Support Me!"</a:t>
            </a:r>
          </a:p>
          <a:p>
            <a:endParaRPr lang="en-US"/>
          </a:p>
          <a:p>
            <a:r>
              <a:rPr lang="en-US"/>
              <a:t>- "Maybe a good compromise is to see if your carer will agree to let someone else support you with the thing you want to do. They might not be ready for you to do it completely alone, but maybe they will let you try it with someone else you both trust, like your aunt, or a teacher."</a:t>
            </a:r>
          </a:p>
          <a:p>
            <a:endParaRPr lang="en-US"/>
          </a:p>
          <a:p>
            <a:r>
              <a:rPr lang="en-US"/>
              <a:t>- "This is a pretty common issue for all of us. We can get stuck in a rut with how we behave with our family or the main people we spend time with. But then if we spend time with different people, we might be more willing to try something new. It could be something simple like just trying out a new food. Or it could be something a little bigger, like learning to ride the bus."</a:t>
            </a:r>
          </a:p>
          <a:p>
            <a:endParaRPr lang="en-US"/>
          </a:p>
          <a:p>
            <a:r>
              <a:rPr lang="en-US"/>
              <a:t>- "So it's always a good idea to make our support team bigger. The more people we have to lean on, the more support we will have when we want to try new things. Hopefully, we will also realize that if everyone in our support team -- parents, guardian, staff, teachers, everybody -- if everyone that we trust says that something isn't safe, it might not be safe."</a:t>
            </a:r>
          </a:p>
          <a:p>
            <a:endParaRPr lang="en-US"/>
          </a:p>
          <a:p>
            <a:r>
              <a:rPr lang="en-US"/>
              <a:t>- "But the main point is that when you have a bigger support team, you will get better at expressing what you want and need. And that will make you better at self-advocating when you're in new situations."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"Another problem that can make it hard to self-advocate is if people ignore you or bully you when you do speak up."</a:t>
            </a:r>
          </a:p>
          <a:p>
            <a:endParaRPr lang="en-US"/>
          </a:p>
          <a:p>
            <a:r>
              <a:rPr lang="en-US"/>
              <a:t>- "In the first image, we have someone with IDD saying that they told their support staff what they wanted, but the staff member didn't listen."</a:t>
            </a:r>
          </a:p>
          <a:p>
            <a:endParaRPr lang="en-US"/>
          </a:p>
          <a:p>
            <a:r>
              <a:rPr lang="en-US"/>
              <a:t>- "In the next image, we see a woman with IDD saying that sometimes people call her mean names or laugh at her if she makes a mistake."</a:t>
            </a:r>
          </a:p>
          <a:p>
            <a:endParaRPr lang="en-US"/>
          </a:p>
          <a:p>
            <a:r>
              <a:rPr lang="en-US"/>
              <a:t>- "This doesn't feel good if these things happen. So what can we do?"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 can express ourselves! That's what self-advocacy is all about." </a:t>
            </a:r>
          </a:p>
          <a:p>
            <a:endParaRPr lang="en-US"/>
          </a:p>
          <a:p>
            <a:r>
              <a:rPr lang="en-US"/>
              <a:t>- "So the person in the picture is saying, 'Hey! I have something to say.' There are some examples of things they could say. Marcus, can you read what the person is saying down in the bottom corner?" </a:t>
            </a:r>
          </a:p>
          <a:p>
            <a:endParaRPr lang="en-US"/>
          </a:p>
          <a:p>
            <a:r>
              <a:rPr lang="en-US"/>
              <a:t>- [Marcus reads. Choose someone to read the other speech bubble next.]</a:t>
            </a:r>
          </a:p>
          <a:p>
            <a:endParaRPr lang="en-US"/>
          </a:p>
          <a:p>
            <a:r>
              <a:rPr lang="en-US"/>
              <a:t>- "Look at this last one that has a picture inside. These are pictures of a glass of water that says 'I'm thirsty,' and a thumbs-up that says 'yes.' This one is to remind us that it's okay to use other tools to express ourselves. Our words are one way to express what we want, but for some people pictures are better."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"This slide is about what to do when self-advocacy doesn't work. Sometimes you'll do everything right, but it still might feel like someone isn't listening to you, just like Zach in the video."</a:t>
            </a:r>
          </a:p>
          <a:p>
            <a:endParaRPr lang="en-US"/>
          </a:p>
          <a:p>
            <a:r>
              <a:rPr lang="en-US"/>
              <a:t>- "If that happens to you, you will get to decide how to handle it. We talked about this in Session 2, remember? That session was about knowing your rights. If you try to speak up for yourself and someone doesn't listen, first you can ask to speak to someone else and see if THAT person will listen. And if that doesn't work, you can ask to speak to a patient advocate. Your support team can help you decide what to do and who to ask for help if this happens to you."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TIPS + INSTRUCTIONS //</a:t>
            </a:r>
          </a:p>
          <a:p>
            <a:endParaRPr lang="en-US"/>
          </a:p>
          <a:p>
            <a:r>
              <a:rPr lang="en-US"/>
              <a:t>- [For many groups, it might be most effective to look at the blank worksheet at the very end of the workbook first, because it's less overwhelming. You can talk about each category, and show the lines where you would write down different things to do to break a big goal into smaller parts. After everyone understands the idea, then you can go back and show the example on page 22 where everything is already filled in.]</a:t>
            </a:r>
          </a:p>
          <a:p>
            <a:endParaRPr lang="en-US"/>
          </a:p>
          <a:p>
            <a:r>
              <a:rPr lang="en-US"/>
              <a:t>// SAMPLE SCRIPT(S) //</a:t>
            </a:r>
          </a:p>
          <a:p>
            <a:endParaRPr lang="en-US"/>
          </a:p>
          <a:p>
            <a:r>
              <a:rPr lang="en-US"/>
              <a:t>- "We're going to jump ahead to the very last page in your workbook. This is a worksheet that you can use to figure out what types of things you need help with, and what things you can do yourself. This can be helpful if you're trying to get better at doing more things on your own."</a:t>
            </a:r>
          </a:p>
          <a:p>
            <a:endParaRPr lang="en-US"/>
          </a:p>
          <a:p>
            <a:r>
              <a:rPr lang="en-US"/>
              <a:t>- "Let's look at all the parts of the worksheet. At the top in the light yellow box, it says 'My Goal,' and then there's a place for you to write your goal. For example, maybe you want to say, 'I want to visit my doctor for my annual health assessment.'"</a:t>
            </a:r>
          </a:p>
          <a:p>
            <a:endParaRPr lang="en-US"/>
          </a:p>
          <a:p>
            <a:r>
              <a:rPr lang="en-US"/>
              <a:t>- "Now that is a big task that has a lot of parts. This worksheet helps break your goal down so that you can see each thing that needs to get done. So in the blank boxes, you can write down the individual steps of your goal. Then for each step, you need to think: 'Can I do this myself, or do I need help with this?' Then you put an 'X' in the box to show what you need. And finally, if you do want help you can write down the name of the person who can help you. Does that make sense?"</a:t>
            </a:r>
          </a:p>
          <a:p>
            <a:endParaRPr lang="en-US"/>
          </a:p>
          <a:p>
            <a:r>
              <a:rPr lang="en-US"/>
              <a:t>- "Okay, let's go back to page 22 and look at the example to see what it looks like when it's all done."</a:t>
            </a:r>
          </a:p>
          <a:p>
            <a:endParaRPr lang="en-US"/>
          </a:p>
          <a:p>
            <a:r>
              <a:rPr lang="en-US"/>
              <a:t>- "Terrence, did the person say they can make a list of their accommodations on their own, or do they need help with that from someone else? [look for the blue checkmark - they need help] That's right. And who did they say can help them? [mom + dad]"</a:t>
            </a:r>
          </a:p>
          <a:p>
            <a:endParaRPr lang="en-US"/>
          </a:p>
          <a:p>
            <a:r>
              <a:rPr lang="en-US"/>
              <a:t>- "So if you use this worksheet to make your own support plan, that's how it works. You write down the big task you want to do at the top, under where it says 'My Goal.' It can be something like 'Go to the Doctor' or 'Get my teeth cleaned,' or 'Get new glasses.' Or you can even use it for other areas in your life, like 'Learn how to ride the bus.'"</a:t>
            </a:r>
          </a:p>
          <a:p>
            <a:endParaRPr lang="en-US"/>
          </a:p>
          <a:p>
            <a:r>
              <a:rPr lang="en-US"/>
              <a:t>- "Then, you can ask someone to help you to think of all the little parts if you break that big goal down. Write down each thing you have to do, and then think about if you can do it by yourself or if you need help."</a:t>
            </a:r>
          </a:p>
          <a:p>
            <a:endParaRPr lang="en-US"/>
          </a:p>
          <a:p>
            <a:r>
              <a:rPr lang="en-US"/>
              <a:t>- "Remember, the last page of your workbook is a blank copy of this worksheet that you can use at home. That will be one of your options for homework."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"As we start finishing up for today, one of the main points we want to remember is that people with IDD are all different. Everyone likes different things and expresses themselves differently."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"Everyone also needs different levels of support.  You can self-advocate for what you want and need, so you get the right amount of support."</a:t>
            </a:r>
          </a:p>
          <a:p>
            <a:endParaRPr lang="en-US"/>
          </a:p>
          <a:p>
            <a:r>
              <a:rPr lang="en-US"/>
              <a:t>- "Your carer's job is to support you, not to do things for you or instead of you. They want to keep you safe, but as grown-ups it's also important that we learn to keep ourselves safe, and we learn to express what we want and need on our own as much as we can."</a:t>
            </a:r>
          </a:p>
          <a:p>
            <a:endParaRPr lang="en-US"/>
          </a:p>
          <a:p>
            <a:r>
              <a:rPr lang="en-US"/>
              <a:t>- "And remember, your carers are probably doing the best they can. When things get tough between you, you can try to give each other a break. That will make it easier for you to keep asking them for support, and it will make it easier for them to keep giving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"Thank you all for a great session! I really enjoyed our time together today."</a:t>
            </a:r>
          </a:p>
          <a:p>
            <a:endParaRPr lang="en-US"/>
          </a:p>
          <a:p>
            <a:r>
              <a:rPr lang="en-US"/>
              <a:t>- "These are a few ideas of things you can do for homework before our next session. It's not required, but it might help you remember the things we did today."</a:t>
            </a:r>
          </a:p>
          <a:p>
            <a:endParaRPr lang="en-US"/>
          </a:p>
          <a:p>
            <a:r>
              <a:rPr lang="en-US"/>
              <a:t>- "The first thing is to check your reflection pages. Remember how you put an X in the box next to the types of support they are good at, and the types you wish they could get better at? If you want, you could talk about that together."</a:t>
            </a:r>
          </a:p>
          <a:p>
            <a:endParaRPr lang="en-US"/>
          </a:p>
          <a:p>
            <a:r>
              <a:rPr lang="en-US"/>
              <a:t>- "The other thing you can try is to fill out a support plan worksheet together. Remember there's a blank one at the very end of your workbook."</a:t>
            </a:r>
          </a:p>
          <a:p>
            <a:endParaRPr lang="en-US"/>
          </a:p>
          <a:p>
            <a:r>
              <a:rPr lang="en-US"/>
              <a:t>- "Got it? Thanks again, everybody. Have a great day / evening!"</a:t>
            </a:r>
          </a:p>
          <a:p>
            <a:endParaRPr lang="en-US"/>
          </a:p>
          <a:p>
            <a:r>
              <a:rPr lang="en-US"/>
              <a:t>- [Share the date and time for the next learning session if you know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slide, or have a participant read it aloud.]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"It’s okay if you need support to get things done or to express yourself. For example, you can ask for support completing tasks."</a:t>
            </a:r>
          </a:p>
          <a:p>
            <a:endParaRPr lang="en-US"/>
          </a:p>
          <a:p>
            <a:r>
              <a:rPr lang="en-US"/>
              <a:t>- "On the slide we have five categories of tasks. Then in your workbook you'll see some examples in each category. Let's start with scheduling. Rachel, would you mind reading the examples from your workbook?"</a:t>
            </a:r>
          </a:p>
          <a:p>
            <a:endParaRPr lang="en-US"/>
          </a:p>
          <a:p>
            <a:r>
              <a:rPr lang="en-US"/>
              <a:t>- [Have other participants read examples for the remaining categories, and discuss as needed. If participants aren't strong readers, the facilitator can read examples from the Participant Workbook instead.]</a:t>
            </a:r>
          </a:p>
          <a:p>
            <a:endParaRPr lang="en-US"/>
          </a:p>
          <a:p>
            <a:r>
              <a:rPr lang="en-US"/>
              <a:t>- [Optional] "Is there anything else you can think of?" [Allow space for participants to share other types of practical support they receive.]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go on to the next topic, let's take a few minutes to answer some questions in your workbook. You can write or draw your answer. The first one says, 'I'm glad someone helps me with ______.' So for that one you will write down one or two tasks that are tricky for you, that you're happy someone helps you with. You can get ideas from the table on the page before."</a:t>
            </a:r>
          </a:p>
          <a:p>
            <a:endParaRPr lang="en-US"/>
          </a:p>
          <a:p>
            <a:r>
              <a:rPr lang="en-US"/>
              <a:t>- [Read the other sentences out loud as well, then let people work. Alternatively, you can turn this slide into a discussion instead of writing anything down. Take turns asking people in the group to share their answer to the questions out loud. Some people may need to hear an example before they can think of their own answer.]</a:t>
            </a:r>
          </a:p>
          <a:p>
            <a:endParaRPr lang="en-US"/>
          </a:p>
          <a:p>
            <a:r>
              <a:rPr lang="en-US"/>
              <a:t>- [after people have had a chance to write or speak their answers] "A good way to practice self-advocacy is to have a conversation with your caregiver about this. Together you can make sure that you are getting the kind of support that you need, and that you are getting a chance to become more independent at some things."</a:t>
            </a:r>
          </a:p>
          <a:p>
            <a:endParaRPr lang="en-US"/>
          </a:p>
          <a:p>
            <a:endParaRPr lang="en-US"/>
          </a:p>
          <a:p>
            <a:r>
              <a:rPr lang="en-US"/>
              <a:t>// TIPS + INSTRUCTIONS //</a:t>
            </a:r>
          </a:p>
          <a:p>
            <a:endParaRPr lang="en-US"/>
          </a:p>
          <a:p>
            <a:r>
              <a:rPr lang="en-US"/>
              <a:t>- [If you're running this session virtually, participants may be using a digital copy of their workbook instead of a printed copy. In that case, you can suggest that people write their reflections in a personal notebook instead of trying to type into a PDF document.]</a:t>
            </a:r>
          </a:p>
          <a:p>
            <a:endParaRPr lang="en-US"/>
          </a:p>
          <a:p>
            <a:r>
              <a:rPr lang="en-US"/>
              <a:t>- [If you're running the session virtually and carers are helping the people with IDD, you may want to reiterate that this is a time for them to try to support without offering too much commentary (see Tips + Instructions from the Facilitator Guide for Slide 1). It may be awkward for someone with IDD to reflect on their relationship with their carer while the person is right there, and it may be awkward for the carer to hear! You can acknowledge this out loud before the activity, or you can offer that they work on the activity in their own time or with a different support person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"Other types of support can also be helpful, like emotional support, or moral support. For example, think about how someone acts when they have your back and are on your side. What kinds of things do they do?"</a:t>
            </a:r>
          </a:p>
          <a:p>
            <a:endParaRPr lang="en-US"/>
          </a:p>
          <a:p>
            <a:r>
              <a:rPr lang="en-US"/>
              <a:t>- "Let's read the examples. The first one shows a smiling woman with a bunch of hands giving her the thumbs-up. Quentin, can you read what it says in that box, under the woman?"</a:t>
            </a:r>
          </a:p>
          <a:p>
            <a:endParaRPr lang="en-US"/>
          </a:p>
          <a:p>
            <a:r>
              <a:rPr lang="en-US"/>
              <a:t>- [Have other participants read examples for the remaining categories, and discuss as needed.]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"We're going to do a short activity about some of the other kinds of support you get."</a:t>
            </a:r>
          </a:p>
          <a:p>
            <a:endParaRPr lang="en-US"/>
          </a:p>
          <a:p>
            <a:r>
              <a:rPr lang="en-US"/>
              <a:t>- "Think about someone in your life who helps you a lot. Maybe it's one of your parents, or a staff member, a friend, or someone else that you live with. It should be the main person who helps you from day to day. Write that person's name on the line in your workbook where it says 'Your carer's name.'"</a:t>
            </a:r>
          </a:p>
          <a:p>
            <a:endParaRPr lang="en-US"/>
          </a:p>
          <a:p>
            <a:r>
              <a:rPr lang="en-US"/>
              <a:t>- "Now think about what types of support they are really good at. We're just going to choose 1, 2, or maybe even 3 types of support that they do really well, and then we are going to put a 'X' in those boxes."</a:t>
            </a:r>
          </a:p>
          <a:p>
            <a:endParaRPr lang="en-US"/>
          </a:p>
          <a:p>
            <a:r>
              <a:rPr lang="en-US"/>
              <a:t>- "So let's look at the example on the slide. We have 'My mom' written on the line. And there are two X's that we can see: one is next to 'Listening to Me,' and the other is next to 'Having Fun with Me.' So this person's mom is really good at those two things. Now you can draw some X's on your page to show what your caregiver is really good at. It's okay if it's different from the example."</a:t>
            </a:r>
          </a:p>
          <a:p>
            <a:endParaRPr lang="en-US"/>
          </a:p>
          <a:p>
            <a:r>
              <a:rPr lang="en-US"/>
              <a:t>// TIPS + INSTRUCTIONS //</a:t>
            </a:r>
          </a:p>
          <a:p>
            <a:endParaRPr lang="en-US"/>
          </a:p>
          <a:p>
            <a:r>
              <a:rPr lang="en-US"/>
              <a:t>- [If you're running this session virtually, participants may be using a digital copy of their workbook instead of a printed copy. In that case, you can suggest that people pick their top two choices from the list and write them on a separate piece of paper at home.]</a:t>
            </a:r>
          </a:p>
          <a:p>
            <a:endParaRPr lang="en-US"/>
          </a:p>
          <a:p>
            <a:r>
              <a:rPr lang="en-US"/>
              <a:t>- [If you're running the session virtually and carers are helping the people with IDD, you may want to reiterate that this is a time for them to try to support without offering too much commentary (see Tips + Instructions from the Facilitator Guide for Slide 1). It may be awkward for someone with IDD to reflect on their relationship with their carer while the person is right there, and it may be awkward for the carer to hear! You can acknowledge this out loud before the activity, or you can offer that they work on the activity in their own time or with a different support person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"Now, put the same person's name in the box in your workbook. This time we're going to think about what this person can get a little better at. It could even be something they are good at sometimes, but maybe if they're tired or have had a long day it's harder for them."</a:t>
            </a:r>
          </a:p>
          <a:p>
            <a:endParaRPr lang="en-US"/>
          </a:p>
          <a:p>
            <a:r>
              <a:rPr lang="en-US"/>
              <a:t>- "So let's look at the example on the slide. There are two X's that we can see: one is next to 'Letting Me Speak for Myself,' and the other is next to 'Being Patient.' So this person wishes their mom could get a little better at those two things." </a:t>
            </a:r>
          </a:p>
          <a:p>
            <a:endParaRPr lang="en-US"/>
          </a:p>
          <a:p>
            <a:r>
              <a:rPr lang="en-US"/>
              <a:t>- "Now it's your turn. In your books, draw 1 or 2 X's next to the types of support you wish your carer would get better at."</a:t>
            </a:r>
          </a:p>
          <a:p>
            <a:endParaRPr lang="en-US"/>
          </a:p>
          <a:p>
            <a:r>
              <a:rPr lang="en-US"/>
              <a:t>- "These last two pages are other things you can talk to your carer about. Everyone likes to know what they are good at. It will be good for your carer to hear the ways you feel supported by them. And it's also okay to let them know about the things you wish they would do a little better. They might also have a list for you of things you can do a little better. It will take both of you making an effort for your relationship to get better."</a:t>
            </a:r>
          </a:p>
          <a:p>
            <a:endParaRPr lang="en-US"/>
          </a:p>
          <a:p>
            <a:r>
              <a:rPr lang="en-US"/>
              <a:t>// TIPS + INSTRUCTIONS //</a:t>
            </a:r>
          </a:p>
          <a:p>
            <a:endParaRPr lang="en-US"/>
          </a:p>
          <a:p>
            <a:r>
              <a:rPr lang="en-US"/>
              <a:t>- [If you're running this session virtually, participants may be using a digital copy of their workbook instead of a printed copy. In that case, you can suggest that people pick their top choice from the list and write it on a separate piece of paper at home.]</a:t>
            </a:r>
          </a:p>
          <a:p>
            <a:endParaRPr lang="en-US"/>
          </a:p>
          <a:p>
            <a:r>
              <a:rPr lang="en-US"/>
              <a:t>- [If you're running the session virtually and carers are helping the people with IDD, you may want to reiterate that this is a time for them to try to support without offering too much commentary (see Tips + Instructions from the Facilitator Guide for Slide 1). It may be awkward for someone with IDD to reflect on their relationship with their carer while the person is right there, and it may be awkward for the carer to hear! You can acknowledge this out loud before the activity, or you can offer that they work on the activity in their own time or with a different support person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 get to watch a little video! Has anybody heard of Zach Anner? He's an actor, writer, and comedian. Zach has cerebral palsy, and he has a little story to share with us that is relevant to what we've been discussing so far today. Let's let Zach tell us what happened."</a:t>
            </a:r>
          </a:p>
          <a:p>
            <a:endParaRPr lang="en-US"/>
          </a:p>
          <a:p>
            <a:r>
              <a:rPr lang="en-US"/>
              <a:t>- [Watch video: https://www.youtube.com/shorts/c_5vkqUo15c]</a:t>
            </a:r>
          </a:p>
          <a:p>
            <a:endParaRPr lang="en-US"/>
          </a:p>
          <a:p>
            <a:r>
              <a:rPr lang="en-US"/>
              <a:t>- [If necessary, you can let participants know that a 'primary care provider' is what they call GPs in the United States.]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8/12/25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8/12/25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png"/><Relationship Id="rId7" Type="http://schemas.openxmlformats.org/officeDocument/2006/relationships/image" Target="../media/image49.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2.svg"/><Relationship Id="rId9" Type="http://schemas.openxmlformats.org/officeDocument/2006/relationships/image" Target="../media/image51.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2.svg"/></Relationships>
</file>

<file path=ppt/slides/_rels/slide17.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svg"/><Relationship Id="rId3" Type="http://schemas.openxmlformats.org/officeDocument/2006/relationships/image" Target="../media/image1.png"/><Relationship Id="rId7" Type="http://schemas.openxmlformats.org/officeDocument/2006/relationships/image" Target="../media/image64.svg"/><Relationship Id="rId12" Type="http://schemas.openxmlformats.org/officeDocument/2006/relationships/image" Target="../media/image69.png"/><Relationship Id="rId17" Type="http://schemas.openxmlformats.org/officeDocument/2006/relationships/image" Target="../media/image49.svg"/><Relationship Id="rId2" Type="http://schemas.openxmlformats.org/officeDocument/2006/relationships/notesSlide" Target="../notesSlides/notesSlide17.xml"/><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68.svg"/><Relationship Id="rId5" Type="http://schemas.openxmlformats.org/officeDocument/2006/relationships/image" Target="../media/image62.png"/><Relationship Id="rId15" Type="http://schemas.openxmlformats.org/officeDocument/2006/relationships/image" Target="../media/image53.svg"/><Relationship Id="rId10" Type="http://schemas.openxmlformats.org/officeDocument/2006/relationships/image" Target="../media/image67.png"/><Relationship Id="rId4" Type="http://schemas.openxmlformats.org/officeDocument/2006/relationships/image" Target="../media/image2.svg"/><Relationship Id="rId9" Type="http://schemas.openxmlformats.org/officeDocument/2006/relationships/image" Target="../media/image66.svg"/><Relationship Id="rId14"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1.png"/><Relationship Id="rId7"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2.svg"/><Relationship Id="rId9" Type="http://schemas.openxmlformats.org/officeDocument/2006/relationships/image" Target="../media/image62.png"/></Relationships>
</file>

<file path=ppt/slides/_rels/slide19.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76.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4.svg"/><Relationship Id="rId11" Type="http://schemas.openxmlformats.org/officeDocument/2006/relationships/image" Target="../media/image75.png"/><Relationship Id="rId5" Type="http://schemas.openxmlformats.org/officeDocument/2006/relationships/image" Target="../media/image73.png"/><Relationship Id="rId10" Type="http://schemas.openxmlformats.org/officeDocument/2006/relationships/image" Target="../media/image49.svg"/><Relationship Id="rId4" Type="http://schemas.openxmlformats.org/officeDocument/2006/relationships/image" Target="../media/image2.svg"/><Relationship Id="rId9" Type="http://schemas.openxmlformats.org/officeDocument/2006/relationships/image" Target="../media/image48.pn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png"/><Relationship Id="rId7"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8.svg"/><Relationship Id="rId5" Type="http://schemas.openxmlformats.org/officeDocument/2006/relationships/image" Target="../media/image77.png"/><Relationship Id="rId4" Type="http://schemas.openxmlformats.org/officeDocument/2006/relationships/image" Target="../media/image2.svg"/><Relationship Id="rId9" Type="http://schemas.openxmlformats.org/officeDocument/2006/relationships/image" Target="../media/image53.svg"/></Relationships>
</file>

<file path=ppt/slides/_rels/slide21.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82.sv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64.svg"/><Relationship Id="rId11" Type="http://schemas.openxmlformats.org/officeDocument/2006/relationships/image" Target="../media/image81.png"/><Relationship Id="rId5" Type="http://schemas.openxmlformats.org/officeDocument/2006/relationships/image" Target="../media/image63.png"/><Relationship Id="rId10" Type="http://schemas.openxmlformats.org/officeDocument/2006/relationships/image" Target="../media/image80.svg"/><Relationship Id="rId4" Type="http://schemas.openxmlformats.org/officeDocument/2006/relationships/image" Target="../media/image2.svg"/><Relationship Id="rId9" Type="http://schemas.openxmlformats.org/officeDocument/2006/relationships/image" Target="../media/image79.png"/></Relationships>
</file>

<file path=ppt/slides/_rels/slide22.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1.png"/><Relationship Id="rId7" Type="http://schemas.openxmlformats.org/officeDocument/2006/relationships/image" Target="../media/image85.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84.svg"/><Relationship Id="rId11" Type="http://schemas.openxmlformats.org/officeDocument/2006/relationships/image" Target="../media/image53.svg"/><Relationship Id="rId5" Type="http://schemas.openxmlformats.org/officeDocument/2006/relationships/image" Target="../media/image83.png"/><Relationship Id="rId10" Type="http://schemas.openxmlformats.org/officeDocument/2006/relationships/image" Target="../media/image52.png"/><Relationship Id="rId4" Type="http://schemas.openxmlformats.org/officeDocument/2006/relationships/image" Target="../media/image2.svg"/><Relationship Id="rId9" Type="http://schemas.openxmlformats.org/officeDocument/2006/relationships/image" Target="../media/image62.png"/></Relationships>
</file>

<file path=ppt/slides/_rels/slide23.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49.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88.svg"/><Relationship Id="rId11" Type="http://schemas.openxmlformats.org/officeDocument/2006/relationships/image" Target="../media/image48.png"/><Relationship Id="rId5" Type="http://schemas.openxmlformats.org/officeDocument/2006/relationships/image" Target="../media/image87.png"/><Relationship Id="rId10" Type="http://schemas.openxmlformats.org/officeDocument/2006/relationships/image" Target="../media/image24.svg"/><Relationship Id="rId4" Type="http://schemas.openxmlformats.org/officeDocument/2006/relationships/image" Target="../media/image2.svg"/><Relationship Id="rId9"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8" Type="http://schemas.openxmlformats.org/officeDocument/2006/relationships/image" Target="../media/image95.svg"/><Relationship Id="rId13" Type="http://schemas.openxmlformats.org/officeDocument/2006/relationships/image" Target="../media/image100.png"/><Relationship Id="rId3" Type="http://schemas.openxmlformats.org/officeDocument/2006/relationships/image" Target="../media/image1.png"/><Relationship Id="rId7" Type="http://schemas.openxmlformats.org/officeDocument/2006/relationships/image" Target="../media/image94.png"/><Relationship Id="rId12" Type="http://schemas.openxmlformats.org/officeDocument/2006/relationships/image" Target="../media/image99.sv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93.sv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2.svg"/><Relationship Id="rId9" Type="http://schemas.openxmlformats.org/officeDocument/2006/relationships/image" Target="../media/image96.png"/><Relationship Id="rId14" Type="http://schemas.openxmlformats.org/officeDocument/2006/relationships/image" Target="../media/image101.svg"/></Relationships>
</file>

<file path=ppt/slides/_rels/slide26.xml.rels><?xml version="1.0" encoding="UTF-8" standalone="yes"?>
<Relationships xmlns="http://schemas.openxmlformats.org/package/2006/relationships"><Relationship Id="rId8" Type="http://schemas.openxmlformats.org/officeDocument/2006/relationships/image" Target="../media/image105.svg"/><Relationship Id="rId3" Type="http://schemas.openxmlformats.org/officeDocument/2006/relationships/image" Target="../media/image1.png"/><Relationship Id="rId7" Type="http://schemas.openxmlformats.org/officeDocument/2006/relationships/image" Target="../media/image104.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03.svg"/><Relationship Id="rId5" Type="http://schemas.openxmlformats.org/officeDocument/2006/relationships/image" Target="../media/image102.png"/><Relationship Id="rId10" Type="http://schemas.openxmlformats.org/officeDocument/2006/relationships/image" Target="../media/image107.svg"/><Relationship Id="rId4" Type="http://schemas.openxmlformats.org/officeDocument/2006/relationships/image" Target="../media/image2.svg"/><Relationship Id="rId9" Type="http://schemas.openxmlformats.org/officeDocument/2006/relationships/image" Target="../media/image106.png"/></Relationships>
</file>

<file path=ppt/slides/_rels/slide27.xml.rels><?xml version="1.0" encoding="UTF-8" standalone="yes"?>
<Relationships xmlns="http://schemas.openxmlformats.org/package/2006/relationships"><Relationship Id="rId8" Type="http://schemas.openxmlformats.org/officeDocument/2006/relationships/image" Target="../media/image111.svg"/><Relationship Id="rId3" Type="http://schemas.openxmlformats.org/officeDocument/2006/relationships/image" Target="../media/image1.png"/><Relationship Id="rId7" Type="http://schemas.openxmlformats.org/officeDocument/2006/relationships/image" Target="../media/image110.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109.svg"/><Relationship Id="rId5" Type="http://schemas.openxmlformats.org/officeDocument/2006/relationships/image" Target="../media/image108.png"/><Relationship Id="rId10" Type="http://schemas.openxmlformats.org/officeDocument/2006/relationships/image" Target="../media/image113.svg"/><Relationship Id="rId4" Type="http://schemas.openxmlformats.org/officeDocument/2006/relationships/image" Target="../media/image2.svg"/><Relationship Id="rId9" Type="http://schemas.openxmlformats.org/officeDocument/2006/relationships/image" Target="../media/image112.png"/></Relationships>
</file>

<file path=ppt/slides/_rels/slide28.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99.svg"/><Relationship Id="rId5" Type="http://schemas.openxmlformats.org/officeDocument/2006/relationships/image" Target="../media/image98.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21.png"/><Relationship Id="rId18" Type="http://schemas.openxmlformats.org/officeDocument/2006/relationships/image" Target="../media/image26.sv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0.svg"/><Relationship Id="rId17" Type="http://schemas.openxmlformats.org/officeDocument/2006/relationships/image" Target="../media/image25.png"/><Relationship Id="rId2" Type="http://schemas.openxmlformats.org/officeDocument/2006/relationships/notesSlide" Target="../notesSlides/notesSlide4.xml"/><Relationship Id="rId16" Type="http://schemas.openxmlformats.org/officeDocument/2006/relationships/image" Target="../media/image24.sv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svg"/><Relationship Id="rId4" Type="http://schemas.openxmlformats.org/officeDocument/2006/relationships/image" Target="../media/image2.svg"/><Relationship Id="rId9" Type="http://schemas.openxmlformats.org/officeDocument/2006/relationships/image" Target="../media/image17.png"/><Relationship Id="rId14" Type="http://schemas.openxmlformats.org/officeDocument/2006/relationships/image" Target="../media/image22.sv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image" Target="../media/image1.png"/><Relationship Id="rId7" Type="http://schemas.openxmlformats.org/officeDocument/2006/relationships/image" Target="../media/image31.png"/><Relationship Id="rId12" Type="http://schemas.openxmlformats.org/officeDocument/2006/relationships/image" Target="../media/image36.svg"/><Relationship Id="rId17" Type="http://schemas.openxmlformats.org/officeDocument/2006/relationships/image" Target="../media/image41.png"/><Relationship Id="rId2" Type="http://schemas.openxmlformats.org/officeDocument/2006/relationships/notesSlide" Target="../notesSlides/notesSlide6.xml"/><Relationship Id="rId16" Type="http://schemas.openxmlformats.org/officeDocument/2006/relationships/image" Target="../media/image40.svg"/><Relationship Id="rId1" Type="http://schemas.openxmlformats.org/officeDocument/2006/relationships/slideLayout" Target="../slideLayouts/slideLayout7.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svg"/><Relationship Id="rId9" Type="http://schemas.openxmlformats.org/officeDocument/2006/relationships/image" Target="../media/image33.svg"/><Relationship Id="rId14" Type="http://schemas.openxmlformats.org/officeDocument/2006/relationships/image" Target="../media/image38.svg"/></Relationships>
</file>

<file path=ppt/slides/_rels/slide7.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2.png"/><Relationship Id="rId18" Type="http://schemas.openxmlformats.org/officeDocument/2006/relationships/image" Target="../media/image40.svg"/><Relationship Id="rId3" Type="http://schemas.openxmlformats.org/officeDocument/2006/relationships/image" Target="../media/image1.png"/><Relationship Id="rId7" Type="http://schemas.openxmlformats.org/officeDocument/2006/relationships/image" Target="../media/image29.png"/><Relationship Id="rId12" Type="http://schemas.openxmlformats.org/officeDocument/2006/relationships/image" Target="../media/image31.png"/><Relationship Id="rId17" Type="http://schemas.openxmlformats.org/officeDocument/2006/relationships/image" Target="../media/image39.png"/><Relationship Id="rId2" Type="http://schemas.openxmlformats.org/officeDocument/2006/relationships/notesSlide" Target="../notesSlides/notesSlide7.xml"/><Relationship Id="rId16" Type="http://schemas.openxmlformats.org/officeDocument/2006/relationships/image" Target="../media/image38.svg"/><Relationship Id="rId20" Type="http://schemas.openxmlformats.org/officeDocument/2006/relationships/image" Target="../media/image42.svg"/><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36.sv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5.png"/><Relationship Id="rId19" Type="http://schemas.openxmlformats.org/officeDocument/2006/relationships/image" Target="../media/image41.png"/><Relationship Id="rId4" Type="http://schemas.openxmlformats.org/officeDocument/2006/relationships/image" Target="../media/image2.svg"/><Relationship Id="rId9" Type="http://schemas.openxmlformats.org/officeDocument/2006/relationships/image" Target="../media/image34.png"/><Relationship Id="rId14" Type="http://schemas.openxmlformats.org/officeDocument/2006/relationships/image" Target="../media/image33.svg"/></Relationships>
</file>

<file path=ppt/slides/_rels/slide8.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2.png"/><Relationship Id="rId18" Type="http://schemas.openxmlformats.org/officeDocument/2006/relationships/image" Target="../media/image40.svg"/><Relationship Id="rId3" Type="http://schemas.openxmlformats.org/officeDocument/2006/relationships/image" Target="../media/image1.png"/><Relationship Id="rId7" Type="http://schemas.openxmlformats.org/officeDocument/2006/relationships/image" Target="../media/image29.png"/><Relationship Id="rId12" Type="http://schemas.openxmlformats.org/officeDocument/2006/relationships/image" Target="../media/image31.png"/><Relationship Id="rId17" Type="http://schemas.openxmlformats.org/officeDocument/2006/relationships/image" Target="../media/image39.png"/><Relationship Id="rId2" Type="http://schemas.openxmlformats.org/officeDocument/2006/relationships/notesSlide" Target="../notesSlides/notesSlide8.xml"/><Relationship Id="rId16" Type="http://schemas.openxmlformats.org/officeDocument/2006/relationships/image" Target="../media/image38.svg"/><Relationship Id="rId20" Type="http://schemas.openxmlformats.org/officeDocument/2006/relationships/image" Target="../media/image42.svg"/><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36.sv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5.png"/><Relationship Id="rId19" Type="http://schemas.openxmlformats.org/officeDocument/2006/relationships/image" Target="../media/image41.png"/><Relationship Id="rId4" Type="http://schemas.openxmlformats.org/officeDocument/2006/relationships/image" Target="../media/image2.svg"/><Relationship Id="rId9" Type="http://schemas.openxmlformats.org/officeDocument/2006/relationships/image" Target="../media/image34.png"/><Relationship Id="rId14" Type="http://schemas.openxmlformats.org/officeDocument/2006/relationships/image" Target="../media/image33.svg"/></Relationships>
</file>

<file path=ppt/slides/_rels/slide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slideLayout" Target="../slideLayouts/slideLayout7.xml"/><Relationship Id="rId7" Type="http://schemas.openxmlformats.org/officeDocument/2006/relationships/image" Target="../media/image43.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notesSlide" Target="../notesSlides/notesSlide9.xml"/><Relationship Id="rId9" Type="http://schemas.openxmlformats.org/officeDocument/2006/relationships/image" Target="../media/image4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14641" y="0"/>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16754672" y="0"/>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5714641" y="1437398"/>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16754672" y="1437398"/>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a:off x="15714641" y="287740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a:off x="16754672" y="287740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15714641" y="4314808"/>
            <a:ext cx="1138455" cy="1392606"/>
          </a:xfrm>
          <a:custGeom>
            <a:avLst/>
            <a:gdLst/>
            <a:ahLst/>
            <a:cxnLst/>
            <a:rect l="l" t="t" r="r" b="b"/>
            <a:pathLst>
              <a:path w="1138455" h="1392606">
                <a:moveTo>
                  <a:pt x="0" y="0"/>
                </a:moveTo>
                <a:lnTo>
                  <a:pt x="1138455" y="0"/>
                </a:lnTo>
                <a:lnTo>
                  <a:pt x="1138455"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9" name="Freeform 9"/>
          <p:cNvSpPr/>
          <p:nvPr/>
        </p:nvSpPr>
        <p:spPr>
          <a:xfrm>
            <a:off x="16754672" y="4314808"/>
            <a:ext cx="1138455" cy="1392606"/>
          </a:xfrm>
          <a:custGeom>
            <a:avLst/>
            <a:gdLst/>
            <a:ahLst/>
            <a:cxnLst/>
            <a:rect l="l" t="t" r="r" b="b"/>
            <a:pathLst>
              <a:path w="1138455" h="1392606">
                <a:moveTo>
                  <a:pt x="0" y="0"/>
                </a:moveTo>
                <a:lnTo>
                  <a:pt x="1138455" y="0"/>
                </a:lnTo>
                <a:lnTo>
                  <a:pt x="1138455"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Freeform 10"/>
          <p:cNvSpPr/>
          <p:nvPr/>
        </p:nvSpPr>
        <p:spPr>
          <a:xfrm>
            <a:off x="15697779" y="575481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 name="Freeform 11"/>
          <p:cNvSpPr/>
          <p:nvPr/>
        </p:nvSpPr>
        <p:spPr>
          <a:xfrm>
            <a:off x="16737809" y="575481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2" name="Freeform 12"/>
          <p:cNvSpPr/>
          <p:nvPr/>
        </p:nvSpPr>
        <p:spPr>
          <a:xfrm>
            <a:off x="15697779" y="7192217"/>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3" name="Freeform 13"/>
          <p:cNvSpPr/>
          <p:nvPr/>
        </p:nvSpPr>
        <p:spPr>
          <a:xfrm>
            <a:off x="16737809" y="7192217"/>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14" name="Group 14"/>
          <p:cNvGrpSpPr/>
          <p:nvPr/>
        </p:nvGrpSpPr>
        <p:grpSpPr>
          <a:xfrm>
            <a:off x="17511415" y="0"/>
            <a:ext cx="776585" cy="10287000"/>
            <a:chOff x="0" y="0"/>
            <a:chExt cx="303366" cy="4018525"/>
          </a:xfrm>
        </p:grpSpPr>
        <p:sp>
          <p:nvSpPr>
            <p:cNvPr id="15" name="Freeform 15"/>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0063A5"/>
            </a:solidFill>
          </p:spPr>
          <p:txBody>
            <a:bodyPr/>
            <a:lstStyle/>
            <a:p>
              <a:endParaRPr lang="en-US"/>
            </a:p>
          </p:txBody>
        </p:sp>
        <p:sp>
          <p:nvSpPr>
            <p:cNvPr id="16" name="TextBox 16"/>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17" name="Group 17"/>
          <p:cNvGrpSpPr/>
          <p:nvPr/>
        </p:nvGrpSpPr>
        <p:grpSpPr>
          <a:xfrm>
            <a:off x="0" y="8384088"/>
            <a:ext cx="18288000" cy="1020750"/>
            <a:chOff x="0" y="0"/>
            <a:chExt cx="6554006" cy="365814"/>
          </a:xfrm>
        </p:grpSpPr>
        <p:sp>
          <p:nvSpPr>
            <p:cNvPr id="18" name="Freeform 18"/>
            <p:cNvSpPr/>
            <p:nvPr/>
          </p:nvSpPr>
          <p:spPr>
            <a:xfrm>
              <a:off x="0" y="0"/>
              <a:ext cx="6554006" cy="365814"/>
            </a:xfrm>
            <a:custGeom>
              <a:avLst/>
              <a:gdLst/>
              <a:ahLst/>
              <a:cxnLst/>
              <a:rect l="l" t="t" r="r" b="b"/>
              <a:pathLst>
                <a:path w="6554006" h="365814">
                  <a:moveTo>
                    <a:pt x="0" y="0"/>
                  </a:moveTo>
                  <a:lnTo>
                    <a:pt x="6554006" y="0"/>
                  </a:lnTo>
                  <a:lnTo>
                    <a:pt x="6554006" y="365814"/>
                  </a:lnTo>
                  <a:lnTo>
                    <a:pt x="0" y="365814"/>
                  </a:lnTo>
                  <a:close/>
                </a:path>
              </a:pathLst>
            </a:custGeom>
            <a:solidFill>
              <a:srgbClr val="0063A5"/>
            </a:solidFill>
          </p:spPr>
          <p:txBody>
            <a:bodyPr/>
            <a:lstStyle/>
            <a:p>
              <a:endParaRPr lang="en-US"/>
            </a:p>
          </p:txBody>
        </p:sp>
        <p:sp>
          <p:nvSpPr>
            <p:cNvPr id="19" name="TextBox 19"/>
            <p:cNvSpPr txBox="1"/>
            <p:nvPr/>
          </p:nvSpPr>
          <p:spPr>
            <a:xfrm>
              <a:off x="0" y="-28575"/>
              <a:ext cx="6554006" cy="394389"/>
            </a:xfrm>
            <a:prstGeom prst="rect">
              <a:avLst/>
            </a:prstGeom>
          </p:spPr>
          <p:txBody>
            <a:bodyPr lIns="50800" tIns="50800" rIns="50800" bIns="50800" rtlCol="0" anchor="ctr"/>
            <a:lstStyle/>
            <a:p>
              <a:pPr algn="ctr">
                <a:lnSpc>
                  <a:spcPts val="1960"/>
                </a:lnSpc>
                <a:spcBef>
                  <a:spcPct val="0"/>
                </a:spcBef>
              </a:pPr>
              <a:endParaRPr/>
            </a:p>
          </p:txBody>
        </p:sp>
      </p:grpSp>
      <p:sp>
        <p:nvSpPr>
          <p:cNvPr id="20" name="Freeform 20"/>
          <p:cNvSpPr/>
          <p:nvPr/>
        </p:nvSpPr>
        <p:spPr>
          <a:xfrm>
            <a:off x="681917" y="8634484"/>
            <a:ext cx="546757" cy="552978"/>
          </a:xfrm>
          <a:custGeom>
            <a:avLst/>
            <a:gdLst/>
            <a:ahLst/>
            <a:cxnLst/>
            <a:rect l="l" t="t" r="r" b="b"/>
            <a:pathLst>
              <a:path w="546757" h="552978">
                <a:moveTo>
                  <a:pt x="0" y="0"/>
                </a:moveTo>
                <a:lnTo>
                  <a:pt x="546757" y="0"/>
                </a:lnTo>
                <a:lnTo>
                  <a:pt x="546757" y="552979"/>
                </a:lnTo>
                <a:lnTo>
                  <a:pt x="0" y="55297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1" name="TextBox 21"/>
          <p:cNvSpPr txBox="1"/>
          <p:nvPr/>
        </p:nvSpPr>
        <p:spPr>
          <a:xfrm>
            <a:off x="1511550" y="8568391"/>
            <a:ext cx="14068196" cy="599441"/>
          </a:xfrm>
          <a:prstGeom prst="rect">
            <a:avLst/>
          </a:prstGeom>
        </p:spPr>
        <p:txBody>
          <a:bodyPr lIns="0" tIns="0" rIns="0" bIns="0" rtlCol="0" anchor="t">
            <a:spAutoFit/>
          </a:bodyPr>
          <a:lstStyle/>
          <a:p>
            <a:pPr algn="l">
              <a:lnSpc>
                <a:spcPts val="4759"/>
              </a:lnSpc>
            </a:pPr>
            <a:r>
              <a:rPr lang="en-US" sz="3399">
                <a:solidFill>
                  <a:srgbClr val="FFFFFF"/>
                </a:solidFill>
                <a:latin typeface="Ubuntu"/>
                <a:ea typeface="Ubuntu"/>
                <a:cs typeface="Ubuntu"/>
                <a:sym typeface="Ubuntu"/>
              </a:rPr>
              <a:t>For use by people with intellectual and developmental disabilities (IDD)</a:t>
            </a:r>
          </a:p>
        </p:txBody>
      </p:sp>
      <p:sp>
        <p:nvSpPr>
          <p:cNvPr id="22" name="Freeform 22"/>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7"/>
            <a:stretch>
              <a:fillRect l="-4005" t="-13063" r="-2016" b="-10438"/>
            </a:stretch>
          </a:blipFill>
        </p:spPr>
        <p:txBody>
          <a:bodyPr/>
          <a:lstStyle/>
          <a:p>
            <a:endParaRPr lang="en-US"/>
          </a:p>
        </p:txBody>
      </p:sp>
      <p:sp>
        <p:nvSpPr>
          <p:cNvPr id="23" name="TextBox 23"/>
          <p:cNvSpPr txBox="1"/>
          <p:nvPr/>
        </p:nvSpPr>
        <p:spPr>
          <a:xfrm>
            <a:off x="665148" y="4619545"/>
            <a:ext cx="9210239" cy="3159936"/>
          </a:xfrm>
          <a:prstGeom prst="rect">
            <a:avLst/>
          </a:prstGeom>
        </p:spPr>
        <p:txBody>
          <a:bodyPr lIns="0" tIns="0" rIns="0" bIns="0" rtlCol="0" anchor="t">
            <a:spAutoFit/>
          </a:bodyPr>
          <a:lstStyle/>
          <a:p>
            <a:pPr algn="l">
              <a:lnSpc>
                <a:spcPts val="10253"/>
              </a:lnSpc>
            </a:pPr>
            <a:r>
              <a:rPr lang="en-US" sz="9673">
                <a:solidFill>
                  <a:srgbClr val="EC008C"/>
                </a:solidFill>
                <a:latin typeface="Ubuntu"/>
                <a:ea typeface="Ubuntu"/>
                <a:cs typeface="Ubuntu"/>
                <a:sym typeface="Ubuntu"/>
              </a:rPr>
              <a:t>Session 3:</a:t>
            </a:r>
          </a:p>
          <a:p>
            <a:pPr algn="l">
              <a:lnSpc>
                <a:spcPts val="3051"/>
              </a:lnSpc>
            </a:pPr>
            <a:endParaRPr lang="en-US" sz="9673">
              <a:solidFill>
                <a:srgbClr val="EC008C"/>
              </a:solidFill>
              <a:latin typeface="Ubuntu"/>
              <a:ea typeface="Ubuntu"/>
              <a:cs typeface="Ubuntu"/>
              <a:sym typeface="Ubuntu"/>
            </a:endParaRPr>
          </a:p>
          <a:p>
            <a:pPr algn="l">
              <a:lnSpc>
                <a:spcPts val="11042"/>
              </a:lnSpc>
            </a:pPr>
            <a:r>
              <a:rPr lang="en-US" sz="10417" b="1">
                <a:solidFill>
                  <a:srgbClr val="EC008C"/>
                </a:solidFill>
                <a:latin typeface="Ubuntu Bold"/>
                <a:ea typeface="Ubuntu Bold"/>
                <a:cs typeface="Ubuntu Bold"/>
                <a:sym typeface="Ubuntu Bold"/>
              </a:rPr>
              <a:t>Self-Advocacy</a:t>
            </a:r>
          </a:p>
        </p:txBody>
      </p:sp>
      <p:grpSp>
        <p:nvGrpSpPr>
          <p:cNvPr id="24" name="Group 24"/>
          <p:cNvGrpSpPr/>
          <p:nvPr/>
        </p:nvGrpSpPr>
        <p:grpSpPr>
          <a:xfrm>
            <a:off x="10674353" y="961881"/>
            <a:ext cx="6190788" cy="6203956"/>
            <a:chOff x="0" y="0"/>
            <a:chExt cx="8254384" cy="8271941"/>
          </a:xfrm>
        </p:grpSpPr>
        <p:sp>
          <p:nvSpPr>
            <p:cNvPr id="25" name="Freeform 25"/>
            <p:cNvSpPr/>
            <p:nvPr/>
          </p:nvSpPr>
          <p:spPr>
            <a:xfrm rot="-280397">
              <a:off x="299883" y="299070"/>
              <a:ext cx="7654618" cy="7673802"/>
            </a:xfrm>
            <a:custGeom>
              <a:avLst/>
              <a:gdLst/>
              <a:ahLst/>
              <a:cxnLst/>
              <a:rect l="l" t="t" r="r" b="b"/>
              <a:pathLst>
                <a:path w="7654618" h="7673802">
                  <a:moveTo>
                    <a:pt x="0" y="0"/>
                  </a:moveTo>
                  <a:lnTo>
                    <a:pt x="7654618" y="0"/>
                  </a:lnTo>
                  <a:lnTo>
                    <a:pt x="7654618" y="7673802"/>
                  </a:lnTo>
                  <a:lnTo>
                    <a:pt x="0" y="7673802"/>
                  </a:lnTo>
                  <a:lnTo>
                    <a:pt x="0" y="0"/>
                  </a:lnTo>
                  <a:close/>
                </a:path>
              </a:pathLst>
            </a:custGeom>
            <a:blipFill>
              <a:blip r:embed="rId8"/>
              <a:stretch>
                <a:fillRect/>
              </a:stretch>
            </a:blipFill>
          </p:spPr>
          <p:txBody>
            <a:bodyPr/>
            <a:lstStyle/>
            <a:p>
              <a:endParaRPr lang="en-US"/>
            </a:p>
          </p:txBody>
        </p:sp>
        <p:sp>
          <p:nvSpPr>
            <p:cNvPr id="26" name="TextBox 26"/>
            <p:cNvSpPr txBox="1"/>
            <p:nvPr/>
          </p:nvSpPr>
          <p:spPr>
            <a:xfrm rot="-943846">
              <a:off x="995838" y="1167789"/>
              <a:ext cx="6195221" cy="4886961"/>
            </a:xfrm>
            <a:prstGeom prst="rect">
              <a:avLst/>
            </a:prstGeom>
          </p:spPr>
          <p:txBody>
            <a:bodyPr lIns="0" tIns="0" rIns="0" bIns="0" rtlCol="0" anchor="t">
              <a:spAutoFit/>
            </a:bodyPr>
            <a:lstStyle/>
            <a:p>
              <a:pPr algn="ctr">
                <a:lnSpc>
                  <a:spcPts val="5879"/>
                </a:lnSpc>
              </a:pPr>
              <a:r>
                <a:rPr lang="en-US" sz="4199">
                  <a:solidFill>
                    <a:srgbClr val="C4161C"/>
                  </a:solidFill>
                  <a:latin typeface="Kalam"/>
                  <a:ea typeface="Kalam"/>
                  <a:cs typeface="Kalam"/>
                  <a:sym typeface="Kalam"/>
                </a:rPr>
                <a:t>This session explains how to </a:t>
              </a:r>
              <a:r>
                <a:rPr lang="en-US" sz="4199" b="1">
                  <a:solidFill>
                    <a:srgbClr val="C4161C"/>
                  </a:solidFill>
                  <a:latin typeface="Kalam Bold"/>
                  <a:ea typeface="Kalam Bold"/>
                  <a:cs typeface="Kalam Bold"/>
                  <a:sym typeface="Kalam Bold"/>
                </a:rPr>
                <a:t>express your needs and feelings,</a:t>
              </a:r>
              <a:r>
                <a:rPr lang="en-US" sz="4199">
                  <a:solidFill>
                    <a:srgbClr val="C4161C"/>
                  </a:solidFill>
                  <a:latin typeface="Kalam"/>
                  <a:ea typeface="Kalam"/>
                  <a:cs typeface="Kalam"/>
                  <a:sym typeface="Kalam"/>
                </a:rPr>
                <a:t> so you get better care.</a:t>
              </a:r>
            </a:p>
          </p:txBody>
        </p:sp>
      </p:grpSp>
      <p:sp>
        <p:nvSpPr>
          <p:cNvPr id="27" name="TextBox 27"/>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LEARNING TO USE THE HEALTH SYSTEM</a:t>
            </a:r>
          </a:p>
        </p:txBody>
      </p:sp>
      <p:sp>
        <p:nvSpPr>
          <p:cNvPr id="28" name="TextBox 28"/>
          <p:cNvSpPr txBox="1"/>
          <p:nvPr/>
        </p:nvSpPr>
        <p:spPr>
          <a:xfrm>
            <a:off x="13520589" y="959420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4579408" cy="1223447"/>
            <a:chOff x="0" y="0"/>
            <a:chExt cx="3839844" cy="322225"/>
          </a:xfrm>
        </p:grpSpPr>
        <p:sp>
          <p:nvSpPr>
            <p:cNvPr id="34" name="Freeform 34"/>
            <p:cNvSpPr/>
            <p:nvPr/>
          </p:nvSpPr>
          <p:spPr>
            <a:xfrm>
              <a:off x="0" y="0"/>
              <a:ext cx="3839844" cy="322225"/>
            </a:xfrm>
            <a:custGeom>
              <a:avLst/>
              <a:gdLst/>
              <a:ahLst/>
              <a:cxnLst/>
              <a:rect l="l" t="t" r="r" b="b"/>
              <a:pathLst>
                <a:path w="3839844" h="322225">
                  <a:moveTo>
                    <a:pt x="3636644" y="0"/>
                  </a:moveTo>
                  <a:cubicBezTo>
                    <a:pt x="3748868" y="0"/>
                    <a:pt x="3839844" y="72132"/>
                    <a:pt x="3839844" y="161112"/>
                  </a:cubicBezTo>
                  <a:cubicBezTo>
                    <a:pt x="3839844" y="250092"/>
                    <a:pt x="3748868" y="322225"/>
                    <a:pt x="3636644"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839844"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2726325" y="3669758"/>
            <a:ext cx="13302042" cy="3352440"/>
            <a:chOff x="0" y="0"/>
            <a:chExt cx="17736056" cy="4469919"/>
          </a:xfrm>
        </p:grpSpPr>
        <p:sp>
          <p:nvSpPr>
            <p:cNvPr id="37" name="Freeform 37"/>
            <p:cNvSpPr/>
            <p:nvPr/>
          </p:nvSpPr>
          <p:spPr>
            <a:xfrm>
              <a:off x="0" y="0"/>
              <a:ext cx="8112160" cy="4469919"/>
            </a:xfrm>
            <a:custGeom>
              <a:avLst/>
              <a:gdLst/>
              <a:ahLst/>
              <a:cxnLst/>
              <a:rect l="l" t="t" r="r" b="b"/>
              <a:pathLst>
                <a:path w="8112160" h="4469919">
                  <a:moveTo>
                    <a:pt x="0" y="0"/>
                  </a:moveTo>
                  <a:lnTo>
                    <a:pt x="8112160" y="0"/>
                  </a:lnTo>
                  <a:lnTo>
                    <a:pt x="8112160" y="4469919"/>
                  </a:lnTo>
                  <a:lnTo>
                    <a:pt x="0" y="4469919"/>
                  </a:lnTo>
                  <a:lnTo>
                    <a:pt x="0" y="0"/>
                  </a:lnTo>
                  <a:close/>
                </a:path>
              </a:pathLst>
            </a:custGeom>
            <a:blipFill>
              <a:blip r:embed="rId5"/>
              <a:stretch>
                <a:fillRect t="-2743" b="-2743"/>
              </a:stretch>
            </a:blipFill>
          </p:spPr>
          <p:txBody>
            <a:bodyPr/>
            <a:lstStyle/>
            <a:p>
              <a:endParaRPr lang="en-US"/>
            </a:p>
          </p:txBody>
        </p:sp>
        <p:sp>
          <p:nvSpPr>
            <p:cNvPr id="38" name="TextBox 38"/>
            <p:cNvSpPr txBox="1"/>
            <p:nvPr/>
          </p:nvSpPr>
          <p:spPr>
            <a:xfrm>
              <a:off x="1096088" y="980635"/>
              <a:ext cx="5919984" cy="2165749"/>
            </a:xfrm>
            <a:prstGeom prst="rect">
              <a:avLst/>
            </a:prstGeom>
          </p:spPr>
          <p:txBody>
            <a:bodyPr lIns="0" tIns="0" rIns="0" bIns="0" rtlCol="0" anchor="t">
              <a:spAutoFit/>
            </a:bodyPr>
            <a:lstStyle/>
            <a:p>
              <a:pPr algn="ctr">
                <a:lnSpc>
                  <a:spcPts val="12634"/>
                </a:lnSpc>
              </a:pPr>
              <a:r>
                <a:rPr lang="en-US" sz="9024">
                  <a:solidFill>
                    <a:srgbClr val="009784"/>
                  </a:solidFill>
                  <a:latin typeface="Funtastic"/>
                  <a:ea typeface="Funtastic"/>
                  <a:cs typeface="Funtastic"/>
                  <a:sym typeface="Funtastic"/>
                </a:rPr>
                <a:t>Activity!</a:t>
              </a:r>
            </a:p>
          </p:txBody>
        </p:sp>
        <p:sp>
          <p:nvSpPr>
            <p:cNvPr id="39" name="TextBox 39"/>
            <p:cNvSpPr txBox="1"/>
            <p:nvPr/>
          </p:nvSpPr>
          <p:spPr>
            <a:xfrm>
              <a:off x="9335673" y="790923"/>
              <a:ext cx="8400382" cy="3070437"/>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Answer some questions about Zach’s experience going to the doctor.</a:t>
              </a:r>
            </a:p>
          </p:txBody>
        </p:sp>
      </p:grpSp>
      <p:sp>
        <p:nvSpPr>
          <p:cNvPr id="40" name="TextBox 40"/>
          <p:cNvSpPr txBox="1"/>
          <p:nvPr/>
        </p:nvSpPr>
        <p:spPr>
          <a:xfrm>
            <a:off x="832545" y="791507"/>
            <a:ext cx="1392505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Activity: Check Your Understanding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2191992" cy="1223447"/>
            <a:chOff x="0" y="0"/>
            <a:chExt cx="3211060" cy="322225"/>
          </a:xfrm>
        </p:grpSpPr>
        <p:sp>
          <p:nvSpPr>
            <p:cNvPr id="34" name="Freeform 34"/>
            <p:cNvSpPr/>
            <p:nvPr/>
          </p:nvSpPr>
          <p:spPr>
            <a:xfrm>
              <a:off x="0" y="0"/>
              <a:ext cx="3211060" cy="322225"/>
            </a:xfrm>
            <a:custGeom>
              <a:avLst/>
              <a:gdLst/>
              <a:ahLst/>
              <a:cxnLst/>
              <a:rect l="l" t="t" r="r" b="b"/>
              <a:pathLst>
                <a:path w="3211060" h="322225">
                  <a:moveTo>
                    <a:pt x="3007860" y="0"/>
                  </a:moveTo>
                  <a:cubicBezTo>
                    <a:pt x="3120084" y="0"/>
                    <a:pt x="3211060" y="72132"/>
                    <a:pt x="3211060" y="161112"/>
                  </a:cubicBezTo>
                  <a:cubicBezTo>
                    <a:pt x="3211060" y="250092"/>
                    <a:pt x="3120084" y="322225"/>
                    <a:pt x="3007860"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211060"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2488154" y="4979969"/>
            <a:ext cx="4359486" cy="3107941"/>
            <a:chOff x="0" y="0"/>
            <a:chExt cx="5812648" cy="4143921"/>
          </a:xfrm>
        </p:grpSpPr>
        <p:sp>
          <p:nvSpPr>
            <p:cNvPr id="37" name="Freeform 37"/>
            <p:cNvSpPr/>
            <p:nvPr/>
          </p:nvSpPr>
          <p:spPr>
            <a:xfrm>
              <a:off x="0" y="0"/>
              <a:ext cx="3470534" cy="4143921"/>
            </a:xfrm>
            <a:custGeom>
              <a:avLst/>
              <a:gdLst/>
              <a:ahLst/>
              <a:cxnLst/>
              <a:rect l="l" t="t" r="r" b="b"/>
              <a:pathLst>
                <a:path w="3470534" h="4143921">
                  <a:moveTo>
                    <a:pt x="0" y="0"/>
                  </a:moveTo>
                  <a:lnTo>
                    <a:pt x="3470534" y="0"/>
                  </a:lnTo>
                  <a:lnTo>
                    <a:pt x="3470534" y="4143921"/>
                  </a:lnTo>
                  <a:lnTo>
                    <a:pt x="0" y="4143921"/>
                  </a:lnTo>
                  <a:lnTo>
                    <a:pt x="0" y="0"/>
                  </a:lnTo>
                  <a:close/>
                </a:path>
              </a:pathLst>
            </a:custGeom>
            <a:blipFill>
              <a:blip r:embed="rId5"/>
              <a:stretch>
                <a:fillRect/>
              </a:stretch>
            </a:blipFill>
          </p:spPr>
          <p:txBody>
            <a:bodyPr/>
            <a:lstStyle/>
            <a:p>
              <a:endParaRPr lang="en-US"/>
            </a:p>
          </p:txBody>
        </p:sp>
        <p:sp>
          <p:nvSpPr>
            <p:cNvPr id="38" name="Freeform 38"/>
            <p:cNvSpPr/>
            <p:nvPr/>
          </p:nvSpPr>
          <p:spPr>
            <a:xfrm>
              <a:off x="3800713" y="1474420"/>
              <a:ext cx="2011935" cy="2011935"/>
            </a:xfrm>
            <a:custGeom>
              <a:avLst/>
              <a:gdLst/>
              <a:ahLst/>
              <a:cxnLst/>
              <a:rect l="l" t="t" r="r" b="b"/>
              <a:pathLst>
                <a:path w="2011935" h="2011935">
                  <a:moveTo>
                    <a:pt x="0" y="0"/>
                  </a:moveTo>
                  <a:lnTo>
                    <a:pt x="2011935" y="0"/>
                  </a:lnTo>
                  <a:lnTo>
                    <a:pt x="2011935" y="2011935"/>
                  </a:lnTo>
                  <a:lnTo>
                    <a:pt x="0" y="201193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sp>
        <p:nvSpPr>
          <p:cNvPr id="39" name="TextBox 39"/>
          <p:cNvSpPr txBox="1"/>
          <p:nvPr/>
        </p:nvSpPr>
        <p:spPr>
          <a:xfrm>
            <a:off x="3650796" y="2495518"/>
            <a:ext cx="10986408" cy="1972311"/>
          </a:xfrm>
          <a:prstGeom prst="rect">
            <a:avLst/>
          </a:prstGeom>
        </p:spPr>
        <p:txBody>
          <a:bodyPr lIns="0" tIns="0" rIns="0" bIns="0" rtlCol="0" anchor="t">
            <a:spAutoFit/>
          </a:bodyPr>
          <a:lstStyle/>
          <a:p>
            <a:pPr algn="ctr">
              <a:lnSpc>
                <a:spcPts val="7839"/>
              </a:lnSpc>
            </a:pPr>
            <a:r>
              <a:rPr lang="en-US" sz="5599">
                <a:solidFill>
                  <a:srgbClr val="000000"/>
                </a:solidFill>
                <a:latin typeface="Ubuntu"/>
                <a:ea typeface="Ubuntu"/>
                <a:cs typeface="Ubuntu"/>
                <a:sym typeface="Ubuntu"/>
              </a:rPr>
              <a:t>It’s </a:t>
            </a:r>
            <a:r>
              <a:rPr lang="en-US" sz="5599" b="1">
                <a:solidFill>
                  <a:srgbClr val="000000"/>
                </a:solidFill>
                <a:latin typeface="Ubuntu Bold"/>
                <a:ea typeface="Ubuntu Bold"/>
                <a:cs typeface="Ubuntu Bold"/>
                <a:sym typeface="Ubuntu Bold"/>
              </a:rPr>
              <a:t>up to you</a:t>
            </a:r>
            <a:r>
              <a:rPr lang="en-US" sz="5599">
                <a:solidFill>
                  <a:srgbClr val="000000"/>
                </a:solidFill>
                <a:latin typeface="Ubuntu"/>
                <a:ea typeface="Ubuntu"/>
                <a:cs typeface="Ubuntu"/>
                <a:sym typeface="Ubuntu"/>
              </a:rPr>
              <a:t> if you want to tell someone about your disability. </a:t>
            </a:r>
          </a:p>
        </p:txBody>
      </p:sp>
      <p:sp>
        <p:nvSpPr>
          <p:cNvPr id="40" name="TextBox 40"/>
          <p:cNvSpPr txBox="1"/>
          <p:nvPr/>
        </p:nvSpPr>
        <p:spPr>
          <a:xfrm>
            <a:off x="832545" y="791507"/>
            <a:ext cx="1150317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Talking About Your Disability</a:t>
            </a:r>
          </a:p>
        </p:txBody>
      </p:sp>
      <p:sp>
        <p:nvSpPr>
          <p:cNvPr id="41" name="TextBox 41"/>
          <p:cNvSpPr txBox="1"/>
          <p:nvPr/>
        </p:nvSpPr>
        <p:spPr>
          <a:xfrm>
            <a:off x="1689759" y="8238456"/>
            <a:ext cx="5956277" cy="1280160"/>
          </a:xfrm>
          <a:prstGeom prst="rect">
            <a:avLst/>
          </a:prstGeom>
        </p:spPr>
        <p:txBody>
          <a:bodyPr lIns="0" tIns="0" rIns="0" bIns="0" rtlCol="0" anchor="t">
            <a:spAutoFit/>
          </a:bodyPr>
          <a:lstStyle/>
          <a:p>
            <a:pPr algn="ctr">
              <a:lnSpc>
                <a:spcPts val="5040"/>
              </a:lnSpc>
            </a:pPr>
            <a:r>
              <a:rPr lang="en-US" sz="3600">
                <a:solidFill>
                  <a:srgbClr val="000000"/>
                </a:solidFill>
                <a:latin typeface="Ubuntu"/>
                <a:ea typeface="Ubuntu"/>
                <a:cs typeface="Ubuntu"/>
                <a:sym typeface="Ubuntu"/>
              </a:rPr>
              <a:t>It’s a good idea to tell your </a:t>
            </a:r>
            <a:r>
              <a:rPr lang="en-US" sz="3600" b="1">
                <a:solidFill>
                  <a:srgbClr val="000000"/>
                </a:solidFill>
                <a:latin typeface="Ubuntu Bold"/>
                <a:ea typeface="Ubuntu Bold"/>
                <a:cs typeface="Ubuntu Bold"/>
                <a:sym typeface="Ubuntu Bold"/>
              </a:rPr>
              <a:t>General Practitioner (GP)</a:t>
            </a:r>
            <a:r>
              <a:rPr lang="en-US" sz="3600">
                <a:solidFill>
                  <a:srgbClr val="000000"/>
                </a:solidFill>
                <a:latin typeface="Ubuntu"/>
                <a:ea typeface="Ubuntu"/>
                <a:cs typeface="Ubuntu"/>
                <a:sym typeface="Ubuntu"/>
              </a:rPr>
              <a:t>.</a:t>
            </a:r>
          </a:p>
        </p:txBody>
      </p:sp>
      <p:sp>
        <p:nvSpPr>
          <p:cNvPr id="42" name="TextBox 42"/>
          <p:cNvSpPr txBox="1"/>
          <p:nvPr/>
        </p:nvSpPr>
        <p:spPr>
          <a:xfrm>
            <a:off x="8980766" y="8200356"/>
            <a:ext cx="8532469" cy="1280160"/>
          </a:xfrm>
          <a:prstGeom prst="rect">
            <a:avLst/>
          </a:prstGeom>
        </p:spPr>
        <p:txBody>
          <a:bodyPr lIns="0" tIns="0" rIns="0" bIns="0" rtlCol="0" anchor="t">
            <a:spAutoFit/>
          </a:bodyPr>
          <a:lstStyle/>
          <a:p>
            <a:pPr algn="ctr">
              <a:lnSpc>
                <a:spcPts val="5040"/>
              </a:lnSpc>
            </a:pPr>
            <a:r>
              <a:rPr lang="en-US" sz="3600">
                <a:solidFill>
                  <a:srgbClr val="000000"/>
                </a:solidFill>
                <a:latin typeface="Ubuntu"/>
                <a:ea typeface="Ubuntu"/>
                <a:cs typeface="Ubuntu"/>
                <a:sym typeface="Ubuntu"/>
              </a:rPr>
              <a:t>You don’t need to tell the worker from the</a:t>
            </a:r>
            <a:r>
              <a:rPr lang="en-US" sz="3600" b="1">
                <a:solidFill>
                  <a:srgbClr val="000000"/>
                </a:solidFill>
                <a:latin typeface="Ubuntu Bold"/>
                <a:ea typeface="Ubuntu Bold"/>
                <a:cs typeface="Ubuntu Bold"/>
                <a:sym typeface="Ubuntu Bold"/>
              </a:rPr>
              <a:t> coffee shop.</a:t>
            </a:r>
            <a:r>
              <a:rPr lang="en-US" sz="3600">
                <a:solidFill>
                  <a:srgbClr val="000000"/>
                </a:solidFill>
                <a:latin typeface="Ubuntu"/>
                <a:ea typeface="Ubuntu"/>
                <a:cs typeface="Ubuntu"/>
                <a:sym typeface="Ubuntu"/>
              </a:rPr>
              <a:t> (Unless you want to!)</a:t>
            </a:r>
          </a:p>
        </p:txBody>
      </p:sp>
      <p:grpSp>
        <p:nvGrpSpPr>
          <p:cNvPr id="43" name="Group 43"/>
          <p:cNvGrpSpPr/>
          <p:nvPr/>
        </p:nvGrpSpPr>
        <p:grpSpPr>
          <a:xfrm>
            <a:off x="11231301" y="4979969"/>
            <a:ext cx="4031398" cy="3107941"/>
            <a:chOff x="0" y="0"/>
            <a:chExt cx="5375198" cy="4143921"/>
          </a:xfrm>
        </p:grpSpPr>
        <p:sp>
          <p:nvSpPr>
            <p:cNvPr id="44" name="Freeform 44"/>
            <p:cNvSpPr/>
            <p:nvPr/>
          </p:nvSpPr>
          <p:spPr>
            <a:xfrm>
              <a:off x="0" y="0"/>
              <a:ext cx="3066502" cy="4143921"/>
            </a:xfrm>
            <a:custGeom>
              <a:avLst/>
              <a:gdLst/>
              <a:ahLst/>
              <a:cxnLst/>
              <a:rect l="l" t="t" r="r" b="b"/>
              <a:pathLst>
                <a:path w="3066502" h="4143921">
                  <a:moveTo>
                    <a:pt x="0" y="0"/>
                  </a:moveTo>
                  <a:lnTo>
                    <a:pt x="3066502" y="0"/>
                  </a:lnTo>
                  <a:lnTo>
                    <a:pt x="3066502" y="4143921"/>
                  </a:lnTo>
                  <a:lnTo>
                    <a:pt x="0" y="414392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5" name="Freeform 45"/>
            <p:cNvSpPr/>
            <p:nvPr/>
          </p:nvSpPr>
          <p:spPr>
            <a:xfrm>
              <a:off x="4162921" y="2289251"/>
              <a:ext cx="1212277" cy="1212277"/>
            </a:xfrm>
            <a:custGeom>
              <a:avLst/>
              <a:gdLst/>
              <a:ahLst/>
              <a:cxnLst/>
              <a:rect l="l" t="t" r="r" b="b"/>
              <a:pathLst>
                <a:path w="1212277" h="1212277">
                  <a:moveTo>
                    <a:pt x="0" y="0"/>
                  </a:moveTo>
                  <a:lnTo>
                    <a:pt x="1212277" y="0"/>
                  </a:lnTo>
                  <a:lnTo>
                    <a:pt x="1212277" y="1212277"/>
                  </a:lnTo>
                  <a:lnTo>
                    <a:pt x="0" y="121227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46" name="Freeform 46"/>
            <p:cNvSpPr/>
            <p:nvPr/>
          </p:nvSpPr>
          <p:spPr>
            <a:xfrm>
              <a:off x="3557225" y="1489593"/>
              <a:ext cx="1190236" cy="1212277"/>
            </a:xfrm>
            <a:custGeom>
              <a:avLst/>
              <a:gdLst/>
              <a:ahLst/>
              <a:cxnLst/>
              <a:rect l="l" t="t" r="r" b="b"/>
              <a:pathLst>
                <a:path w="1190236" h="1212277">
                  <a:moveTo>
                    <a:pt x="0" y="0"/>
                  </a:moveTo>
                  <a:lnTo>
                    <a:pt x="1190236" y="0"/>
                  </a:lnTo>
                  <a:lnTo>
                    <a:pt x="1190236" y="1212277"/>
                  </a:lnTo>
                  <a:lnTo>
                    <a:pt x="0" y="121227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1740213" cy="1223447"/>
            <a:chOff x="0" y="0"/>
            <a:chExt cx="3092072" cy="322225"/>
          </a:xfrm>
        </p:grpSpPr>
        <p:sp>
          <p:nvSpPr>
            <p:cNvPr id="34" name="Freeform 34"/>
            <p:cNvSpPr/>
            <p:nvPr/>
          </p:nvSpPr>
          <p:spPr>
            <a:xfrm>
              <a:off x="0" y="0"/>
              <a:ext cx="3092073" cy="322225"/>
            </a:xfrm>
            <a:custGeom>
              <a:avLst/>
              <a:gdLst/>
              <a:ahLst/>
              <a:cxnLst/>
              <a:rect l="l" t="t" r="r" b="b"/>
              <a:pathLst>
                <a:path w="3092073" h="322225">
                  <a:moveTo>
                    <a:pt x="2888873" y="0"/>
                  </a:moveTo>
                  <a:cubicBezTo>
                    <a:pt x="3001097" y="0"/>
                    <a:pt x="3092073" y="72132"/>
                    <a:pt x="3092073" y="161112"/>
                  </a:cubicBezTo>
                  <a:cubicBezTo>
                    <a:pt x="3092073" y="250092"/>
                    <a:pt x="3001097" y="322225"/>
                    <a:pt x="288887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09207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1113187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Self-Advocacy in Healthcare</a:t>
            </a:r>
          </a:p>
        </p:txBody>
      </p:sp>
      <p:sp>
        <p:nvSpPr>
          <p:cNvPr id="37" name="TextBox 37"/>
          <p:cNvSpPr txBox="1"/>
          <p:nvPr/>
        </p:nvSpPr>
        <p:spPr>
          <a:xfrm>
            <a:off x="9139238" y="4585970"/>
            <a:ext cx="9525" cy="981710"/>
          </a:xfrm>
          <a:prstGeom prst="rect">
            <a:avLst/>
          </a:prstGeom>
        </p:spPr>
        <p:txBody>
          <a:bodyPr lIns="0" tIns="0" rIns="0" bIns="0" rtlCol="0" anchor="t">
            <a:spAutoFit/>
          </a:bodyPr>
          <a:lstStyle/>
          <a:p>
            <a:pPr algn="ctr">
              <a:lnSpc>
                <a:spcPts val="7840"/>
              </a:lnSpc>
            </a:pPr>
            <a:endParaRPr/>
          </a:p>
        </p:txBody>
      </p:sp>
      <p:sp>
        <p:nvSpPr>
          <p:cNvPr id="38" name="Freeform 38"/>
          <p:cNvSpPr/>
          <p:nvPr/>
        </p:nvSpPr>
        <p:spPr>
          <a:xfrm>
            <a:off x="11120401" y="2217208"/>
            <a:ext cx="6135936" cy="7035951"/>
          </a:xfrm>
          <a:custGeom>
            <a:avLst/>
            <a:gdLst/>
            <a:ahLst/>
            <a:cxnLst/>
            <a:rect l="l" t="t" r="r" b="b"/>
            <a:pathLst>
              <a:path w="6135936" h="7035951">
                <a:moveTo>
                  <a:pt x="0" y="0"/>
                </a:moveTo>
                <a:lnTo>
                  <a:pt x="6135936" y="0"/>
                </a:lnTo>
                <a:lnTo>
                  <a:pt x="6135936" y="7035951"/>
                </a:lnTo>
                <a:lnTo>
                  <a:pt x="0" y="7035951"/>
                </a:lnTo>
                <a:lnTo>
                  <a:pt x="0" y="0"/>
                </a:lnTo>
                <a:close/>
              </a:path>
            </a:pathLst>
          </a:custGeom>
          <a:blipFill>
            <a:blip r:embed="rId5"/>
            <a:stretch>
              <a:fillRect/>
            </a:stretch>
          </a:blipFill>
        </p:spPr>
        <p:txBody>
          <a:bodyPr/>
          <a:lstStyle/>
          <a:p>
            <a:endParaRPr lang="en-US"/>
          </a:p>
        </p:txBody>
      </p:sp>
      <p:sp>
        <p:nvSpPr>
          <p:cNvPr id="39" name="TextBox 39"/>
          <p:cNvSpPr txBox="1"/>
          <p:nvPr/>
        </p:nvSpPr>
        <p:spPr>
          <a:xfrm>
            <a:off x="1695384" y="5504095"/>
            <a:ext cx="8706698" cy="3248660"/>
          </a:xfrm>
          <a:prstGeom prst="rect">
            <a:avLst/>
          </a:prstGeom>
        </p:spPr>
        <p:txBody>
          <a:bodyPr lIns="0" tIns="0" rIns="0" bIns="0" rtlCol="0" anchor="t">
            <a:spAutoFit/>
          </a:bodyPr>
          <a:lstStyle/>
          <a:p>
            <a:pPr algn="l">
              <a:lnSpc>
                <a:spcPts val="8800"/>
              </a:lnSpc>
            </a:pPr>
            <a:r>
              <a:rPr lang="en-US" sz="4400">
                <a:solidFill>
                  <a:srgbClr val="000000"/>
                </a:solidFill>
                <a:latin typeface="Ubuntu"/>
                <a:ea typeface="Ubuntu"/>
                <a:cs typeface="Ubuntu"/>
                <a:sym typeface="Ubuntu"/>
              </a:rPr>
              <a:t>You should </a:t>
            </a:r>
            <a:r>
              <a:rPr lang="en-US" sz="4400" b="1">
                <a:solidFill>
                  <a:srgbClr val="000000"/>
                </a:solidFill>
                <a:latin typeface="Ubuntu Bold"/>
                <a:ea typeface="Ubuntu Bold"/>
                <a:cs typeface="Ubuntu Bold"/>
                <a:sym typeface="Ubuntu Bold"/>
              </a:rPr>
              <a:t>speak up</a:t>
            </a:r>
            <a:r>
              <a:rPr lang="en-US" sz="4400">
                <a:solidFill>
                  <a:srgbClr val="000000"/>
                </a:solidFill>
                <a:latin typeface="Ubuntu"/>
                <a:ea typeface="Ubuntu"/>
                <a:cs typeface="Ubuntu"/>
                <a:sym typeface="Ubuntu"/>
              </a:rPr>
              <a:t> if you have questions or if something does not seem right to you.</a:t>
            </a:r>
          </a:p>
        </p:txBody>
      </p:sp>
      <p:sp>
        <p:nvSpPr>
          <p:cNvPr id="40" name="TextBox 40"/>
          <p:cNvSpPr txBox="1"/>
          <p:nvPr/>
        </p:nvSpPr>
        <p:spPr>
          <a:xfrm>
            <a:off x="1695384" y="3318273"/>
            <a:ext cx="8592279" cy="774065"/>
          </a:xfrm>
          <a:prstGeom prst="rect">
            <a:avLst/>
          </a:prstGeom>
        </p:spPr>
        <p:txBody>
          <a:bodyPr lIns="0" tIns="0" rIns="0" bIns="0" rtlCol="0" anchor="t">
            <a:spAutoFit/>
          </a:bodyPr>
          <a:lstStyle/>
          <a:p>
            <a:pPr algn="l">
              <a:lnSpc>
                <a:spcPts val="6159"/>
              </a:lnSpc>
            </a:pPr>
            <a:r>
              <a:rPr lang="en-US" sz="4399" b="1">
                <a:solidFill>
                  <a:srgbClr val="000000"/>
                </a:solidFill>
                <a:latin typeface="Ubuntu Bold"/>
                <a:ea typeface="Ubuntu Bold"/>
                <a:cs typeface="Ubuntu Bold"/>
                <a:sym typeface="Ubuntu Bold"/>
              </a:rPr>
              <a:t>You are in charge of your body.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7296934" cy="1223447"/>
            <a:chOff x="0" y="0"/>
            <a:chExt cx="1921826" cy="322225"/>
          </a:xfrm>
        </p:grpSpPr>
        <p:sp>
          <p:nvSpPr>
            <p:cNvPr id="34" name="Freeform 34"/>
            <p:cNvSpPr/>
            <p:nvPr/>
          </p:nvSpPr>
          <p:spPr>
            <a:xfrm>
              <a:off x="0" y="0"/>
              <a:ext cx="1921826" cy="322225"/>
            </a:xfrm>
            <a:custGeom>
              <a:avLst/>
              <a:gdLst/>
              <a:ahLst/>
              <a:cxnLst/>
              <a:rect l="l" t="t" r="r" b="b"/>
              <a:pathLst>
                <a:path w="1921826" h="322225">
                  <a:moveTo>
                    <a:pt x="1718626" y="0"/>
                  </a:moveTo>
                  <a:cubicBezTo>
                    <a:pt x="1830851" y="0"/>
                    <a:pt x="1921826" y="72132"/>
                    <a:pt x="1921826" y="161112"/>
                  </a:cubicBezTo>
                  <a:cubicBezTo>
                    <a:pt x="1921826" y="250092"/>
                    <a:pt x="1830851" y="322225"/>
                    <a:pt x="1718626"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921826"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1689759" y="2920001"/>
            <a:ext cx="3908647" cy="6005602"/>
          </a:xfrm>
          <a:custGeom>
            <a:avLst/>
            <a:gdLst/>
            <a:ahLst/>
            <a:cxnLst/>
            <a:rect l="l" t="t" r="r" b="b"/>
            <a:pathLst>
              <a:path w="3908647" h="6005602">
                <a:moveTo>
                  <a:pt x="0" y="0"/>
                </a:moveTo>
                <a:lnTo>
                  <a:pt x="3908647" y="0"/>
                </a:lnTo>
                <a:lnTo>
                  <a:pt x="3908647" y="6005601"/>
                </a:lnTo>
                <a:lnTo>
                  <a:pt x="0" y="6005601"/>
                </a:lnTo>
                <a:lnTo>
                  <a:pt x="0" y="0"/>
                </a:lnTo>
                <a:close/>
              </a:path>
            </a:pathLst>
          </a:custGeom>
          <a:blipFill>
            <a:blip r:embed="rId5">
              <a:extLst>
                <a:ext uri="{96DAC541-7B7A-43D3-8B79-37D633B846F1}">
                  <asvg:svgBlip xmlns:asvg="http://schemas.microsoft.com/office/drawing/2016/SVG/main" r:embed="rId6"/>
                </a:ext>
              </a:extLst>
            </a:blip>
            <a:stretch>
              <a:fillRect b="-101100"/>
            </a:stretch>
          </a:blipFill>
        </p:spPr>
        <p:txBody>
          <a:bodyPr/>
          <a:lstStyle/>
          <a:p>
            <a:endParaRPr lang="en-US"/>
          </a:p>
        </p:txBody>
      </p:sp>
      <p:sp>
        <p:nvSpPr>
          <p:cNvPr id="37" name="TextBox 37"/>
          <p:cNvSpPr txBox="1"/>
          <p:nvPr/>
        </p:nvSpPr>
        <p:spPr>
          <a:xfrm>
            <a:off x="9139238" y="4585970"/>
            <a:ext cx="9525" cy="981710"/>
          </a:xfrm>
          <a:prstGeom prst="rect">
            <a:avLst/>
          </a:prstGeom>
        </p:spPr>
        <p:txBody>
          <a:bodyPr lIns="0" tIns="0" rIns="0" bIns="0" rtlCol="0" anchor="t">
            <a:spAutoFit/>
          </a:bodyPr>
          <a:lstStyle/>
          <a:p>
            <a:pPr algn="ctr">
              <a:lnSpc>
                <a:spcPts val="7840"/>
              </a:lnSpc>
            </a:pPr>
            <a:endParaRPr/>
          </a:p>
        </p:txBody>
      </p:sp>
      <p:sp>
        <p:nvSpPr>
          <p:cNvPr id="38" name="TextBox 38"/>
          <p:cNvSpPr txBox="1"/>
          <p:nvPr/>
        </p:nvSpPr>
        <p:spPr>
          <a:xfrm>
            <a:off x="5857634" y="2892924"/>
            <a:ext cx="11401666" cy="5927090"/>
          </a:xfrm>
          <a:prstGeom prst="rect">
            <a:avLst/>
          </a:prstGeom>
        </p:spPr>
        <p:txBody>
          <a:bodyPr lIns="0" tIns="0" rIns="0" bIns="0" rtlCol="0" anchor="t">
            <a:spAutoFit/>
          </a:bodyPr>
          <a:lstStyle/>
          <a:p>
            <a:pPr marL="949961" lvl="1" indent="-474980" algn="l">
              <a:lnSpc>
                <a:spcPts val="6160"/>
              </a:lnSpc>
              <a:buFont typeface="Arial"/>
              <a:buChar char="•"/>
            </a:pPr>
            <a:r>
              <a:rPr lang="en-US" sz="4400">
                <a:solidFill>
                  <a:srgbClr val="000000"/>
                </a:solidFill>
                <a:latin typeface="Ubuntu"/>
                <a:ea typeface="Ubuntu"/>
                <a:cs typeface="Ubuntu"/>
                <a:sym typeface="Ubuntu"/>
              </a:rPr>
              <a:t>Ask for any </a:t>
            </a:r>
            <a:r>
              <a:rPr lang="en-US" sz="4400" b="1">
                <a:solidFill>
                  <a:srgbClr val="000000"/>
                </a:solidFill>
                <a:latin typeface="Ubuntu Bold"/>
                <a:ea typeface="Ubuntu Bold"/>
                <a:cs typeface="Ubuntu Bold"/>
                <a:sym typeface="Ubuntu Bold"/>
              </a:rPr>
              <a:t>accommodations</a:t>
            </a:r>
            <a:r>
              <a:rPr lang="en-US" sz="4400">
                <a:solidFill>
                  <a:srgbClr val="000000"/>
                </a:solidFill>
                <a:latin typeface="Ubuntu"/>
                <a:ea typeface="Ubuntu"/>
                <a:cs typeface="Ubuntu"/>
                <a:sym typeface="Ubuntu"/>
              </a:rPr>
              <a:t> you need</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Remind providers to </a:t>
            </a:r>
            <a:r>
              <a:rPr lang="en-US" sz="4400" b="1">
                <a:solidFill>
                  <a:srgbClr val="000000"/>
                </a:solidFill>
                <a:latin typeface="Ubuntu Bold"/>
                <a:ea typeface="Ubuntu Bold"/>
                <a:cs typeface="Ubuntu Bold"/>
                <a:sym typeface="Ubuntu Bold"/>
              </a:rPr>
              <a:t>speak to you</a:t>
            </a:r>
            <a:r>
              <a:rPr lang="en-US" sz="4400">
                <a:solidFill>
                  <a:srgbClr val="000000"/>
                </a:solidFill>
                <a:latin typeface="Ubuntu"/>
                <a:ea typeface="Ubuntu"/>
                <a:cs typeface="Ubuntu"/>
                <a:sym typeface="Ubuntu"/>
              </a:rPr>
              <a:t>, not anyone who is there to support you</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b="1">
                <a:solidFill>
                  <a:srgbClr val="000000"/>
                </a:solidFill>
                <a:latin typeface="Ubuntu Bold"/>
                <a:ea typeface="Ubuntu Bold"/>
                <a:cs typeface="Ubuntu Bold"/>
                <a:sym typeface="Ubuntu Bold"/>
              </a:rPr>
              <a:t>Ask</a:t>
            </a:r>
            <a:r>
              <a:rPr lang="en-US" sz="4400">
                <a:solidFill>
                  <a:srgbClr val="000000"/>
                </a:solidFill>
                <a:latin typeface="Ubuntu"/>
                <a:ea typeface="Ubuntu"/>
                <a:cs typeface="Ubuntu"/>
                <a:sym typeface="Ubuntu"/>
              </a:rPr>
              <a:t> </a:t>
            </a:r>
            <a:r>
              <a:rPr lang="en-US" sz="4400" b="1">
                <a:solidFill>
                  <a:srgbClr val="000000"/>
                </a:solidFill>
                <a:latin typeface="Ubuntu Bold"/>
                <a:ea typeface="Ubuntu Bold"/>
                <a:cs typeface="Ubuntu Bold"/>
                <a:sym typeface="Ubuntu Bold"/>
              </a:rPr>
              <a:t>questions</a:t>
            </a:r>
            <a:r>
              <a:rPr lang="en-US" sz="4400">
                <a:solidFill>
                  <a:srgbClr val="000000"/>
                </a:solidFill>
                <a:latin typeface="Ubuntu"/>
                <a:ea typeface="Ubuntu"/>
                <a:cs typeface="Ubuntu"/>
                <a:sym typeface="Ubuntu"/>
              </a:rPr>
              <a:t> if you don’t understand</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Ask the provider to explain something again using </a:t>
            </a:r>
            <a:r>
              <a:rPr lang="en-US" sz="4400" b="1">
                <a:solidFill>
                  <a:srgbClr val="000000"/>
                </a:solidFill>
                <a:latin typeface="Ubuntu Bold"/>
                <a:ea typeface="Ubuntu Bold"/>
                <a:cs typeface="Ubuntu Bold"/>
                <a:sym typeface="Ubuntu Bold"/>
              </a:rPr>
              <a:t>different words</a:t>
            </a:r>
            <a:r>
              <a:rPr lang="en-US" sz="4400">
                <a:solidFill>
                  <a:srgbClr val="000000"/>
                </a:solidFill>
                <a:latin typeface="Ubuntu"/>
                <a:ea typeface="Ubuntu"/>
                <a:cs typeface="Ubuntu"/>
                <a:sym typeface="Ubuntu"/>
              </a:rPr>
              <a:t> or pictures</a:t>
            </a:r>
          </a:p>
        </p:txBody>
      </p:sp>
      <p:sp>
        <p:nvSpPr>
          <p:cNvPr id="39" name="TextBox 39"/>
          <p:cNvSpPr txBox="1"/>
          <p:nvPr/>
        </p:nvSpPr>
        <p:spPr>
          <a:xfrm>
            <a:off x="832545" y="791507"/>
            <a:ext cx="682824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What You Can Do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2483937" cy="1223447"/>
            <a:chOff x="0" y="0"/>
            <a:chExt cx="3287951" cy="322225"/>
          </a:xfrm>
        </p:grpSpPr>
        <p:sp>
          <p:nvSpPr>
            <p:cNvPr id="34" name="Freeform 34"/>
            <p:cNvSpPr/>
            <p:nvPr/>
          </p:nvSpPr>
          <p:spPr>
            <a:xfrm>
              <a:off x="0" y="0"/>
              <a:ext cx="3287950" cy="322225"/>
            </a:xfrm>
            <a:custGeom>
              <a:avLst/>
              <a:gdLst/>
              <a:ahLst/>
              <a:cxnLst/>
              <a:rect l="l" t="t" r="r" b="b"/>
              <a:pathLst>
                <a:path w="3287950" h="322225">
                  <a:moveTo>
                    <a:pt x="3084751" y="0"/>
                  </a:moveTo>
                  <a:cubicBezTo>
                    <a:pt x="3196975" y="0"/>
                    <a:pt x="3287950" y="72132"/>
                    <a:pt x="3287950" y="161112"/>
                  </a:cubicBezTo>
                  <a:cubicBezTo>
                    <a:pt x="3287950" y="250092"/>
                    <a:pt x="3196975" y="322225"/>
                    <a:pt x="3084751"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287951"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9139238" y="4585970"/>
            <a:ext cx="9525" cy="981710"/>
          </a:xfrm>
          <a:prstGeom prst="rect">
            <a:avLst/>
          </a:prstGeom>
        </p:spPr>
        <p:txBody>
          <a:bodyPr lIns="0" tIns="0" rIns="0" bIns="0" rtlCol="0" anchor="t">
            <a:spAutoFit/>
          </a:bodyPr>
          <a:lstStyle/>
          <a:p>
            <a:pPr algn="ctr">
              <a:lnSpc>
                <a:spcPts val="7840"/>
              </a:lnSpc>
            </a:pPr>
            <a:endParaRPr/>
          </a:p>
        </p:txBody>
      </p:sp>
      <p:sp>
        <p:nvSpPr>
          <p:cNvPr id="37" name="TextBox 37"/>
          <p:cNvSpPr txBox="1"/>
          <p:nvPr/>
        </p:nvSpPr>
        <p:spPr>
          <a:xfrm>
            <a:off x="6991135" y="2354126"/>
            <a:ext cx="10547637" cy="7004685"/>
          </a:xfrm>
          <a:prstGeom prst="rect">
            <a:avLst/>
          </a:prstGeom>
        </p:spPr>
        <p:txBody>
          <a:bodyPr lIns="0" tIns="0" rIns="0" bIns="0" rtlCol="0" anchor="t">
            <a:spAutoFit/>
          </a:bodyPr>
          <a:lstStyle/>
          <a:p>
            <a:pPr marL="777240" lvl="1" indent="-388620" algn="l">
              <a:lnSpc>
                <a:spcPts val="5040"/>
              </a:lnSpc>
              <a:buFont typeface="Arial"/>
              <a:buChar char="•"/>
            </a:pPr>
            <a:r>
              <a:rPr lang="en-US" sz="3600" b="1">
                <a:solidFill>
                  <a:srgbClr val="000000"/>
                </a:solidFill>
                <a:latin typeface="Ubuntu Bold"/>
                <a:ea typeface="Ubuntu Bold"/>
                <a:cs typeface="Ubuntu Bold"/>
                <a:sym typeface="Ubuntu Bold"/>
              </a:rPr>
              <a:t>Respect</a:t>
            </a:r>
            <a:r>
              <a:rPr lang="en-US" sz="3600">
                <a:solidFill>
                  <a:srgbClr val="000000"/>
                </a:solidFill>
                <a:latin typeface="Ubuntu"/>
                <a:ea typeface="Ubuntu"/>
                <a:cs typeface="Ubuntu"/>
                <a:sym typeface="Ubuntu"/>
              </a:rPr>
              <a:t> your accommodations</a:t>
            </a:r>
          </a:p>
          <a:p>
            <a:pPr algn="l">
              <a:lnSpc>
                <a:spcPts val="2520"/>
              </a:lnSpc>
            </a:pPr>
            <a:endParaRPr lang="en-US" sz="3600">
              <a:solidFill>
                <a:srgbClr val="000000"/>
              </a:solidFill>
              <a:latin typeface="Ubuntu"/>
              <a:ea typeface="Ubuntu"/>
              <a:cs typeface="Ubuntu"/>
              <a:sym typeface="Ubuntu"/>
            </a:endParaRPr>
          </a:p>
          <a:p>
            <a:pPr marL="777240" lvl="1" indent="-388620" algn="l">
              <a:lnSpc>
                <a:spcPts val="5040"/>
              </a:lnSpc>
              <a:buFont typeface="Arial"/>
              <a:buChar char="•"/>
            </a:pPr>
            <a:r>
              <a:rPr lang="en-US" sz="3600" b="1">
                <a:solidFill>
                  <a:srgbClr val="000000"/>
                </a:solidFill>
                <a:latin typeface="Ubuntu Bold"/>
                <a:ea typeface="Ubuntu Bold"/>
                <a:cs typeface="Ubuntu Bold"/>
                <a:sym typeface="Ubuntu Bold"/>
              </a:rPr>
              <a:t>Speak directly to you</a:t>
            </a:r>
            <a:r>
              <a:rPr lang="en-US" sz="3600">
                <a:solidFill>
                  <a:srgbClr val="000000"/>
                </a:solidFill>
                <a:latin typeface="Ubuntu"/>
                <a:ea typeface="Ubuntu"/>
                <a:cs typeface="Ubuntu"/>
                <a:sym typeface="Ubuntu"/>
              </a:rPr>
              <a:t>, not to your carer or support staff</a:t>
            </a:r>
          </a:p>
          <a:p>
            <a:pPr algn="l">
              <a:lnSpc>
                <a:spcPts val="2520"/>
              </a:lnSpc>
            </a:pPr>
            <a:endParaRPr lang="en-US" sz="3600">
              <a:solidFill>
                <a:srgbClr val="000000"/>
              </a:solidFill>
              <a:latin typeface="Ubuntu"/>
              <a:ea typeface="Ubuntu"/>
              <a:cs typeface="Ubuntu"/>
              <a:sym typeface="Ubuntu"/>
            </a:endParaRPr>
          </a:p>
          <a:p>
            <a:pPr marL="777240" lvl="1" indent="-388620" algn="l">
              <a:lnSpc>
                <a:spcPts val="5040"/>
              </a:lnSpc>
              <a:buFont typeface="Arial"/>
              <a:buChar char="•"/>
            </a:pPr>
            <a:r>
              <a:rPr lang="en-US" sz="3600" b="1">
                <a:solidFill>
                  <a:srgbClr val="000000"/>
                </a:solidFill>
                <a:latin typeface="Ubuntu Bold"/>
                <a:ea typeface="Ubuntu Bold"/>
                <a:cs typeface="Ubuntu Bold"/>
                <a:sym typeface="Ubuntu Bold"/>
              </a:rPr>
              <a:t>Wait</a:t>
            </a:r>
            <a:r>
              <a:rPr lang="en-US" sz="3600">
                <a:solidFill>
                  <a:srgbClr val="000000"/>
                </a:solidFill>
                <a:latin typeface="Ubuntu"/>
                <a:ea typeface="Ubuntu"/>
                <a:cs typeface="Ubuntu"/>
                <a:sym typeface="Ubuntu"/>
              </a:rPr>
              <a:t> and give you plenty of time to explain your needs or symptoms </a:t>
            </a:r>
          </a:p>
          <a:p>
            <a:pPr algn="l">
              <a:lnSpc>
                <a:spcPts val="2520"/>
              </a:lnSpc>
            </a:pPr>
            <a:endParaRPr lang="en-US" sz="3600">
              <a:solidFill>
                <a:srgbClr val="000000"/>
              </a:solidFill>
              <a:latin typeface="Ubuntu"/>
              <a:ea typeface="Ubuntu"/>
              <a:cs typeface="Ubuntu"/>
              <a:sym typeface="Ubuntu"/>
            </a:endParaRPr>
          </a:p>
          <a:p>
            <a:pPr marL="777240" lvl="1" indent="-388620" algn="l">
              <a:lnSpc>
                <a:spcPts val="5040"/>
              </a:lnSpc>
              <a:buFont typeface="Arial"/>
              <a:buChar char="•"/>
            </a:pPr>
            <a:r>
              <a:rPr lang="en-US" sz="3600">
                <a:solidFill>
                  <a:srgbClr val="000000"/>
                </a:solidFill>
                <a:latin typeface="Ubuntu"/>
                <a:ea typeface="Ubuntu"/>
                <a:cs typeface="Ubuntu"/>
                <a:sym typeface="Ubuntu"/>
              </a:rPr>
              <a:t>Explain things using </a:t>
            </a:r>
            <a:r>
              <a:rPr lang="en-US" sz="3600" b="1">
                <a:solidFill>
                  <a:srgbClr val="000000"/>
                </a:solidFill>
                <a:latin typeface="Ubuntu Bold"/>
                <a:ea typeface="Ubuntu Bold"/>
                <a:cs typeface="Ubuntu Bold"/>
                <a:sym typeface="Ubuntu Bold"/>
              </a:rPr>
              <a:t>plain language</a:t>
            </a:r>
            <a:r>
              <a:rPr lang="en-US" sz="3600">
                <a:solidFill>
                  <a:srgbClr val="000000"/>
                </a:solidFill>
                <a:latin typeface="Ubuntu"/>
                <a:ea typeface="Ubuntu"/>
                <a:cs typeface="Ubuntu"/>
                <a:sym typeface="Ubuntu"/>
              </a:rPr>
              <a:t> or different words if you don’t understand</a:t>
            </a:r>
          </a:p>
          <a:p>
            <a:pPr algn="l">
              <a:lnSpc>
                <a:spcPts val="2520"/>
              </a:lnSpc>
            </a:pPr>
            <a:endParaRPr lang="en-US" sz="3600">
              <a:solidFill>
                <a:srgbClr val="000000"/>
              </a:solidFill>
              <a:latin typeface="Ubuntu"/>
              <a:ea typeface="Ubuntu"/>
              <a:cs typeface="Ubuntu"/>
              <a:sym typeface="Ubuntu"/>
            </a:endParaRPr>
          </a:p>
          <a:p>
            <a:pPr marL="777240" lvl="1" indent="-388620" algn="l">
              <a:lnSpc>
                <a:spcPts val="5040"/>
              </a:lnSpc>
              <a:buFont typeface="Arial"/>
              <a:buChar char="•"/>
            </a:pPr>
            <a:r>
              <a:rPr lang="en-US" sz="3600">
                <a:solidFill>
                  <a:srgbClr val="000000"/>
                </a:solidFill>
                <a:latin typeface="Ubuntu"/>
                <a:ea typeface="Ubuntu"/>
                <a:cs typeface="Ubuntu"/>
                <a:sym typeface="Ubuntu"/>
              </a:rPr>
              <a:t>Tell you what to expect and </a:t>
            </a:r>
            <a:r>
              <a:rPr lang="en-US" sz="3600" b="1">
                <a:solidFill>
                  <a:srgbClr val="000000"/>
                </a:solidFill>
                <a:latin typeface="Ubuntu Bold"/>
                <a:ea typeface="Ubuntu Bold"/>
                <a:cs typeface="Ubuntu Bold"/>
                <a:sym typeface="Ubuntu Bold"/>
              </a:rPr>
              <a:t>ask your permission</a:t>
            </a:r>
            <a:r>
              <a:rPr lang="en-US" sz="3600">
                <a:solidFill>
                  <a:srgbClr val="000000"/>
                </a:solidFill>
                <a:latin typeface="Ubuntu"/>
                <a:ea typeface="Ubuntu"/>
                <a:cs typeface="Ubuntu"/>
                <a:sym typeface="Ubuntu"/>
              </a:rPr>
              <a:t> before they touch your body</a:t>
            </a:r>
          </a:p>
        </p:txBody>
      </p:sp>
      <p:sp>
        <p:nvSpPr>
          <p:cNvPr id="38" name="Freeform 38"/>
          <p:cNvSpPr/>
          <p:nvPr/>
        </p:nvSpPr>
        <p:spPr>
          <a:xfrm>
            <a:off x="1441502" y="2790121"/>
            <a:ext cx="5804516" cy="6468179"/>
          </a:xfrm>
          <a:custGeom>
            <a:avLst/>
            <a:gdLst/>
            <a:ahLst/>
            <a:cxnLst/>
            <a:rect l="l" t="t" r="r" b="b"/>
            <a:pathLst>
              <a:path w="5804516" h="6468179">
                <a:moveTo>
                  <a:pt x="0" y="0"/>
                </a:moveTo>
                <a:lnTo>
                  <a:pt x="5804515" y="0"/>
                </a:lnTo>
                <a:lnTo>
                  <a:pt x="5804515" y="6468179"/>
                </a:lnTo>
                <a:lnTo>
                  <a:pt x="0" y="6468179"/>
                </a:lnTo>
                <a:lnTo>
                  <a:pt x="0" y="0"/>
                </a:lnTo>
                <a:close/>
              </a:path>
            </a:pathLst>
          </a:custGeom>
          <a:blipFill>
            <a:blip r:embed="rId5"/>
            <a:stretch>
              <a:fillRect b="-14866"/>
            </a:stretch>
          </a:blipFill>
        </p:spPr>
        <p:txBody>
          <a:bodyPr/>
          <a:lstStyle/>
          <a:p>
            <a:endParaRPr lang="en-US"/>
          </a:p>
        </p:txBody>
      </p:sp>
      <p:sp>
        <p:nvSpPr>
          <p:cNvPr id="39" name="TextBox 39"/>
          <p:cNvSpPr txBox="1"/>
          <p:nvPr/>
        </p:nvSpPr>
        <p:spPr>
          <a:xfrm>
            <a:off x="832545" y="791507"/>
            <a:ext cx="1184362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What Your Provider Should Do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493664" cy="1223447"/>
            <a:chOff x="0" y="0"/>
            <a:chExt cx="1183517" cy="322225"/>
          </a:xfrm>
        </p:grpSpPr>
        <p:sp>
          <p:nvSpPr>
            <p:cNvPr id="34" name="Freeform 34"/>
            <p:cNvSpPr/>
            <p:nvPr/>
          </p:nvSpPr>
          <p:spPr>
            <a:xfrm>
              <a:off x="0" y="0"/>
              <a:ext cx="1183517" cy="322225"/>
            </a:xfrm>
            <a:custGeom>
              <a:avLst/>
              <a:gdLst/>
              <a:ahLst/>
              <a:cxnLst/>
              <a:rect l="l" t="t" r="r" b="b"/>
              <a:pathLst>
                <a:path w="1183517" h="322225">
                  <a:moveTo>
                    <a:pt x="980317" y="0"/>
                  </a:moveTo>
                  <a:cubicBezTo>
                    <a:pt x="1092541" y="0"/>
                    <a:pt x="1183517" y="72132"/>
                    <a:pt x="1183517" y="161112"/>
                  </a:cubicBezTo>
                  <a:cubicBezTo>
                    <a:pt x="1183517" y="250092"/>
                    <a:pt x="1092541" y="322225"/>
                    <a:pt x="980317"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183517"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9139238" y="4585970"/>
            <a:ext cx="9525" cy="981710"/>
          </a:xfrm>
          <a:prstGeom prst="rect">
            <a:avLst/>
          </a:prstGeom>
        </p:spPr>
        <p:txBody>
          <a:bodyPr lIns="0" tIns="0" rIns="0" bIns="0" rtlCol="0" anchor="t">
            <a:spAutoFit/>
          </a:bodyPr>
          <a:lstStyle/>
          <a:p>
            <a:pPr algn="ctr">
              <a:lnSpc>
                <a:spcPts val="7840"/>
              </a:lnSpc>
            </a:pPr>
            <a:endParaRPr/>
          </a:p>
        </p:txBody>
      </p:sp>
      <p:sp>
        <p:nvSpPr>
          <p:cNvPr id="37" name="TextBox 37"/>
          <p:cNvSpPr txBox="1"/>
          <p:nvPr/>
        </p:nvSpPr>
        <p:spPr>
          <a:xfrm>
            <a:off x="5821992" y="1742123"/>
            <a:ext cx="11618863" cy="7555865"/>
          </a:xfrm>
          <a:prstGeom prst="rect">
            <a:avLst/>
          </a:prstGeom>
        </p:spPr>
        <p:txBody>
          <a:bodyPr lIns="0" tIns="0" rIns="0" bIns="0" rtlCol="0" anchor="t">
            <a:spAutoFit/>
          </a:bodyPr>
          <a:lstStyle/>
          <a:p>
            <a:pPr algn="ctr">
              <a:lnSpc>
                <a:spcPts val="6160"/>
              </a:lnSpc>
            </a:pPr>
            <a:r>
              <a:rPr lang="en-US" sz="4400" b="1">
                <a:solidFill>
                  <a:srgbClr val="000000"/>
                </a:solidFill>
                <a:latin typeface="Ubuntu Bold"/>
                <a:ea typeface="Ubuntu Bold"/>
                <a:cs typeface="Ubuntu Bold"/>
                <a:sym typeface="Ubuntu Bold"/>
              </a:rPr>
              <a:t>Some things you could say to your provider:</a:t>
            </a:r>
          </a:p>
          <a:p>
            <a:pPr algn="l">
              <a:lnSpc>
                <a:spcPts val="6160"/>
              </a:lnSpc>
            </a:pPr>
            <a:endParaRPr lang="en-US" sz="4400" b="1">
              <a:solidFill>
                <a:srgbClr val="000000"/>
              </a:solidFill>
              <a:latin typeface="Ubuntu Bold"/>
              <a:ea typeface="Ubuntu Bold"/>
              <a:cs typeface="Ubuntu Bold"/>
              <a:sym typeface="Ubuntu Bold"/>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“I don’t understand.”</a:t>
            </a:r>
          </a:p>
          <a:p>
            <a:pPr algn="l">
              <a:lnSpc>
                <a:spcPts val="139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“Can you show me a picture?”</a:t>
            </a:r>
          </a:p>
          <a:p>
            <a:pPr algn="l">
              <a:lnSpc>
                <a:spcPts val="139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“What will the medicine do to me?”</a:t>
            </a:r>
          </a:p>
          <a:p>
            <a:pPr algn="l">
              <a:lnSpc>
                <a:spcPts val="139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“Can you write down what I have to do?”</a:t>
            </a:r>
          </a:p>
          <a:p>
            <a:pPr algn="l">
              <a:lnSpc>
                <a:spcPts val="139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“I need some time to think about that.”</a:t>
            </a:r>
          </a:p>
          <a:p>
            <a:pPr algn="l">
              <a:lnSpc>
                <a:spcPts val="5040"/>
              </a:lnSpc>
            </a:pPr>
            <a:endParaRPr lang="en-US" sz="4400">
              <a:solidFill>
                <a:srgbClr val="000000"/>
              </a:solidFill>
              <a:latin typeface="Ubuntu"/>
              <a:ea typeface="Ubuntu"/>
              <a:cs typeface="Ubuntu"/>
              <a:sym typeface="Ubuntu"/>
            </a:endParaRPr>
          </a:p>
          <a:p>
            <a:pPr algn="ctr">
              <a:lnSpc>
                <a:spcPts val="6160"/>
              </a:lnSpc>
            </a:pPr>
            <a:r>
              <a:rPr lang="en-US" sz="4400" b="1">
                <a:solidFill>
                  <a:srgbClr val="000000"/>
                </a:solidFill>
                <a:latin typeface="Ubuntu Bold"/>
                <a:ea typeface="Ubuntu Bold"/>
                <a:cs typeface="Ubuntu Bold"/>
                <a:sym typeface="Ubuntu Bold"/>
              </a:rPr>
              <a:t>What else could you say?</a:t>
            </a:r>
          </a:p>
        </p:txBody>
      </p:sp>
      <p:sp>
        <p:nvSpPr>
          <p:cNvPr id="38" name="Freeform 38"/>
          <p:cNvSpPr/>
          <p:nvPr/>
        </p:nvSpPr>
        <p:spPr>
          <a:xfrm>
            <a:off x="1401473" y="2775464"/>
            <a:ext cx="4454489" cy="7001161"/>
          </a:xfrm>
          <a:custGeom>
            <a:avLst/>
            <a:gdLst/>
            <a:ahLst/>
            <a:cxnLst/>
            <a:rect l="l" t="t" r="r" b="b"/>
            <a:pathLst>
              <a:path w="4454489" h="7001161">
                <a:moveTo>
                  <a:pt x="0" y="0"/>
                </a:moveTo>
                <a:lnTo>
                  <a:pt x="4454489" y="0"/>
                </a:lnTo>
                <a:lnTo>
                  <a:pt x="4454489" y="7001161"/>
                </a:lnTo>
                <a:lnTo>
                  <a:pt x="0" y="700116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9" name="TextBox 39"/>
          <p:cNvSpPr txBox="1"/>
          <p:nvPr/>
        </p:nvSpPr>
        <p:spPr>
          <a:xfrm>
            <a:off x="832545" y="791507"/>
            <a:ext cx="378998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Examples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909141" cy="1223447"/>
            <a:chOff x="0" y="0"/>
            <a:chExt cx="1292942" cy="322225"/>
          </a:xfrm>
        </p:grpSpPr>
        <p:sp>
          <p:nvSpPr>
            <p:cNvPr id="34" name="Freeform 34"/>
            <p:cNvSpPr/>
            <p:nvPr/>
          </p:nvSpPr>
          <p:spPr>
            <a:xfrm>
              <a:off x="0" y="0"/>
              <a:ext cx="1292942" cy="322225"/>
            </a:xfrm>
            <a:custGeom>
              <a:avLst/>
              <a:gdLst/>
              <a:ahLst/>
              <a:cxnLst/>
              <a:rect l="l" t="t" r="r" b="b"/>
              <a:pathLst>
                <a:path w="1292942" h="322225">
                  <a:moveTo>
                    <a:pt x="1089742" y="0"/>
                  </a:moveTo>
                  <a:cubicBezTo>
                    <a:pt x="1201967" y="0"/>
                    <a:pt x="1292942" y="72132"/>
                    <a:pt x="1292942" y="161112"/>
                  </a:cubicBezTo>
                  <a:cubicBezTo>
                    <a:pt x="1292942" y="250092"/>
                    <a:pt x="1201967" y="322225"/>
                    <a:pt x="108974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9294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9139238" y="4585970"/>
            <a:ext cx="9525" cy="981710"/>
          </a:xfrm>
          <a:prstGeom prst="rect">
            <a:avLst/>
          </a:prstGeom>
        </p:spPr>
        <p:txBody>
          <a:bodyPr lIns="0" tIns="0" rIns="0" bIns="0" rtlCol="0" anchor="t">
            <a:spAutoFit/>
          </a:bodyPr>
          <a:lstStyle/>
          <a:p>
            <a:pPr algn="ctr">
              <a:lnSpc>
                <a:spcPts val="7840"/>
              </a:lnSpc>
            </a:pPr>
            <a:endParaRPr/>
          </a:p>
        </p:txBody>
      </p:sp>
      <p:sp>
        <p:nvSpPr>
          <p:cNvPr id="37" name="TextBox 37"/>
          <p:cNvSpPr txBox="1"/>
          <p:nvPr/>
        </p:nvSpPr>
        <p:spPr>
          <a:xfrm>
            <a:off x="6326765" y="2340131"/>
            <a:ext cx="10981208" cy="7070090"/>
          </a:xfrm>
          <a:prstGeom prst="rect">
            <a:avLst/>
          </a:prstGeom>
        </p:spPr>
        <p:txBody>
          <a:bodyPr lIns="0" tIns="0" rIns="0" bIns="0" rtlCol="0" anchor="t">
            <a:spAutoFit/>
          </a:bodyPr>
          <a:lstStyle/>
          <a:p>
            <a:pPr marL="949961" lvl="1" indent="-474980" algn="l">
              <a:lnSpc>
                <a:spcPts val="6160"/>
              </a:lnSpc>
              <a:buFont typeface="Arial"/>
              <a:buChar char="•"/>
            </a:pPr>
            <a:r>
              <a:rPr lang="en-US" sz="4400">
                <a:solidFill>
                  <a:srgbClr val="000000"/>
                </a:solidFill>
                <a:latin typeface="Ubuntu"/>
                <a:ea typeface="Ubuntu"/>
                <a:cs typeface="Ubuntu"/>
                <a:sym typeface="Ubuntu"/>
              </a:rPr>
              <a:t>It’s okay to </a:t>
            </a:r>
            <a:r>
              <a:rPr lang="en-US" sz="4400" b="1">
                <a:solidFill>
                  <a:srgbClr val="000000"/>
                </a:solidFill>
                <a:latin typeface="Ubuntu Bold"/>
                <a:ea typeface="Ubuntu Bold"/>
                <a:cs typeface="Ubuntu Bold"/>
                <a:sym typeface="Ubuntu Bold"/>
              </a:rPr>
              <a:t>disagree</a:t>
            </a:r>
            <a:r>
              <a:rPr lang="en-US" sz="4400">
                <a:solidFill>
                  <a:srgbClr val="000000"/>
                </a:solidFill>
                <a:latin typeface="Ubuntu"/>
                <a:ea typeface="Ubuntu"/>
                <a:cs typeface="Ubuntu"/>
                <a:sym typeface="Ubuntu"/>
              </a:rPr>
              <a:t> with medical providers. </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It’s okay to tell them if they </a:t>
            </a:r>
            <a:r>
              <a:rPr lang="en-US" sz="4400" b="1">
                <a:solidFill>
                  <a:srgbClr val="000000"/>
                </a:solidFill>
                <a:latin typeface="Ubuntu Bold"/>
                <a:ea typeface="Ubuntu Bold"/>
                <a:cs typeface="Ubuntu Bold"/>
                <a:sym typeface="Ubuntu Bold"/>
              </a:rPr>
              <a:t>hurt your feelings</a:t>
            </a:r>
            <a:r>
              <a:rPr lang="en-US" sz="4400">
                <a:solidFill>
                  <a:srgbClr val="000000"/>
                </a:solidFill>
                <a:latin typeface="Ubuntu"/>
                <a:ea typeface="Ubuntu"/>
                <a:cs typeface="Ubuntu"/>
                <a:sym typeface="Ubuntu"/>
              </a:rPr>
              <a:t> or if you feel like they are not listening to you. </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It’s okay to ask for a </a:t>
            </a:r>
            <a:r>
              <a:rPr lang="en-US" sz="4400" b="1">
                <a:solidFill>
                  <a:srgbClr val="000000"/>
                </a:solidFill>
                <a:latin typeface="Ubuntu Bold"/>
                <a:ea typeface="Ubuntu Bold"/>
                <a:cs typeface="Ubuntu Bold"/>
                <a:sym typeface="Ubuntu Bold"/>
              </a:rPr>
              <a:t>different provider</a:t>
            </a:r>
            <a:r>
              <a:rPr lang="en-US" sz="4400">
                <a:solidFill>
                  <a:srgbClr val="000000"/>
                </a:solidFill>
                <a:latin typeface="Ubuntu"/>
                <a:ea typeface="Ubuntu"/>
                <a:cs typeface="Ubuntu"/>
                <a:sym typeface="Ubuntu"/>
              </a:rPr>
              <a:t> if you tell them how you feel and they don’t change.</a:t>
            </a:r>
          </a:p>
        </p:txBody>
      </p:sp>
      <p:sp>
        <p:nvSpPr>
          <p:cNvPr id="38" name="Freeform 38"/>
          <p:cNvSpPr/>
          <p:nvPr/>
        </p:nvSpPr>
        <p:spPr>
          <a:xfrm>
            <a:off x="1711165" y="2843039"/>
            <a:ext cx="4714025" cy="6122110"/>
          </a:xfrm>
          <a:custGeom>
            <a:avLst/>
            <a:gdLst/>
            <a:ahLst/>
            <a:cxnLst/>
            <a:rect l="l" t="t" r="r" b="b"/>
            <a:pathLst>
              <a:path w="4714025" h="6122110">
                <a:moveTo>
                  <a:pt x="0" y="0"/>
                </a:moveTo>
                <a:lnTo>
                  <a:pt x="4714025" y="0"/>
                </a:lnTo>
                <a:lnTo>
                  <a:pt x="4714025" y="6122110"/>
                </a:lnTo>
                <a:lnTo>
                  <a:pt x="0" y="61221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9" name="TextBox 39"/>
          <p:cNvSpPr txBox="1"/>
          <p:nvPr/>
        </p:nvSpPr>
        <p:spPr>
          <a:xfrm>
            <a:off x="832545" y="791507"/>
            <a:ext cx="414529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Reminders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8968764" cy="1223447"/>
            <a:chOff x="0" y="0"/>
            <a:chExt cx="2362143" cy="322225"/>
          </a:xfrm>
        </p:grpSpPr>
        <p:sp>
          <p:nvSpPr>
            <p:cNvPr id="34" name="Freeform 34"/>
            <p:cNvSpPr/>
            <p:nvPr/>
          </p:nvSpPr>
          <p:spPr>
            <a:xfrm>
              <a:off x="0" y="0"/>
              <a:ext cx="2362143" cy="322225"/>
            </a:xfrm>
            <a:custGeom>
              <a:avLst/>
              <a:gdLst/>
              <a:ahLst/>
              <a:cxnLst/>
              <a:rect l="l" t="t" r="r" b="b"/>
              <a:pathLst>
                <a:path w="2362143" h="322225">
                  <a:moveTo>
                    <a:pt x="2158943" y="0"/>
                  </a:moveTo>
                  <a:cubicBezTo>
                    <a:pt x="2271168" y="0"/>
                    <a:pt x="2362143" y="72132"/>
                    <a:pt x="2362143" y="161112"/>
                  </a:cubicBezTo>
                  <a:cubicBezTo>
                    <a:pt x="2362143" y="250092"/>
                    <a:pt x="2271168" y="322225"/>
                    <a:pt x="215894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362143"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flipH="1">
            <a:off x="2047102" y="2703421"/>
            <a:ext cx="3986656" cy="2943788"/>
          </a:xfrm>
          <a:custGeom>
            <a:avLst/>
            <a:gdLst/>
            <a:ahLst/>
            <a:cxnLst/>
            <a:rect l="l" t="t" r="r" b="b"/>
            <a:pathLst>
              <a:path w="3986656" h="2943788">
                <a:moveTo>
                  <a:pt x="3986656" y="0"/>
                </a:moveTo>
                <a:lnTo>
                  <a:pt x="0" y="0"/>
                </a:lnTo>
                <a:lnTo>
                  <a:pt x="0" y="2943789"/>
                </a:lnTo>
                <a:lnTo>
                  <a:pt x="3986656" y="2943789"/>
                </a:lnTo>
                <a:lnTo>
                  <a:pt x="3986656" y="0"/>
                </a:lnTo>
                <a:close/>
              </a:path>
            </a:pathLst>
          </a:custGeom>
          <a:blipFill>
            <a:blip r:embed="rId5"/>
            <a:stretch>
              <a:fillRect t="-1207" b="-1207"/>
            </a:stretch>
          </a:blipFill>
        </p:spPr>
        <p:txBody>
          <a:bodyPr/>
          <a:lstStyle/>
          <a:p>
            <a:endParaRPr lang="en-US"/>
          </a:p>
        </p:txBody>
      </p:sp>
      <p:sp>
        <p:nvSpPr>
          <p:cNvPr id="37" name="TextBox 37"/>
          <p:cNvSpPr txBox="1"/>
          <p:nvPr/>
        </p:nvSpPr>
        <p:spPr>
          <a:xfrm>
            <a:off x="2541768" y="3251135"/>
            <a:ext cx="2997324" cy="1474470"/>
          </a:xfrm>
          <a:prstGeom prst="rect">
            <a:avLst/>
          </a:prstGeom>
        </p:spPr>
        <p:txBody>
          <a:bodyPr lIns="0" tIns="0" rIns="0" bIns="0" rtlCol="0" anchor="t">
            <a:spAutoFit/>
          </a:bodyPr>
          <a:lstStyle/>
          <a:p>
            <a:pPr algn="ctr">
              <a:lnSpc>
                <a:spcPts val="5880"/>
              </a:lnSpc>
            </a:pPr>
            <a:r>
              <a:rPr lang="en-US" sz="4200">
                <a:solidFill>
                  <a:srgbClr val="000000"/>
                </a:solidFill>
                <a:latin typeface="Ubuntu"/>
                <a:ea typeface="Ubuntu"/>
                <a:cs typeface="Ubuntu"/>
                <a:sym typeface="Ubuntu"/>
              </a:rPr>
              <a:t>This is a </a:t>
            </a:r>
          </a:p>
          <a:p>
            <a:pPr algn="ctr">
              <a:lnSpc>
                <a:spcPts val="5880"/>
              </a:lnSpc>
            </a:pPr>
            <a:r>
              <a:rPr lang="en-US" sz="4200">
                <a:solidFill>
                  <a:srgbClr val="000000"/>
                </a:solidFill>
                <a:latin typeface="Ubuntu"/>
                <a:ea typeface="Ubuntu"/>
                <a:cs typeface="Ubuntu"/>
                <a:sym typeface="Ubuntu"/>
              </a:rPr>
              <a:t>problem.</a:t>
            </a:r>
          </a:p>
        </p:txBody>
      </p:sp>
      <p:sp>
        <p:nvSpPr>
          <p:cNvPr id="38" name="Freeform 38"/>
          <p:cNvSpPr/>
          <p:nvPr/>
        </p:nvSpPr>
        <p:spPr>
          <a:xfrm rot="528936">
            <a:off x="12649021" y="2332948"/>
            <a:ext cx="4217151" cy="3684736"/>
          </a:xfrm>
          <a:custGeom>
            <a:avLst/>
            <a:gdLst/>
            <a:ahLst/>
            <a:cxnLst/>
            <a:rect l="l" t="t" r="r" b="b"/>
            <a:pathLst>
              <a:path w="4217151" h="3684736">
                <a:moveTo>
                  <a:pt x="0" y="0"/>
                </a:moveTo>
                <a:lnTo>
                  <a:pt x="4217151" y="0"/>
                </a:lnTo>
                <a:lnTo>
                  <a:pt x="4217151" y="3684735"/>
                </a:lnTo>
                <a:lnTo>
                  <a:pt x="0" y="368473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TextBox 39"/>
          <p:cNvSpPr txBox="1"/>
          <p:nvPr/>
        </p:nvSpPr>
        <p:spPr>
          <a:xfrm>
            <a:off x="13293621" y="3323072"/>
            <a:ext cx="3180467" cy="1474470"/>
          </a:xfrm>
          <a:prstGeom prst="rect">
            <a:avLst/>
          </a:prstGeom>
        </p:spPr>
        <p:txBody>
          <a:bodyPr lIns="0" tIns="0" rIns="0" bIns="0" rtlCol="0" anchor="t">
            <a:spAutoFit/>
          </a:bodyPr>
          <a:lstStyle/>
          <a:p>
            <a:pPr algn="ctr">
              <a:lnSpc>
                <a:spcPts val="5880"/>
              </a:lnSpc>
            </a:pPr>
            <a:r>
              <a:rPr lang="en-US" sz="4200">
                <a:solidFill>
                  <a:srgbClr val="000000"/>
                </a:solidFill>
                <a:latin typeface="Ubuntu"/>
                <a:ea typeface="Ubuntu"/>
                <a:cs typeface="Ubuntu"/>
                <a:sym typeface="Ubuntu"/>
              </a:rPr>
              <a:t>I know the</a:t>
            </a:r>
          </a:p>
          <a:p>
            <a:pPr algn="ctr">
              <a:lnSpc>
                <a:spcPts val="5880"/>
              </a:lnSpc>
            </a:pPr>
            <a:r>
              <a:rPr lang="en-US" sz="4200">
                <a:solidFill>
                  <a:srgbClr val="000000"/>
                </a:solidFill>
                <a:latin typeface="Ubuntu"/>
                <a:ea typeface="Ubuntu"/>
                <a:cs typeface="Ubuntu"/>
                <a:sym typeface="Ubuntu"/>
              </a:rPr>
              <a:t>solution!</a:t>
            </a:r>
          </a:p>
        </p:txBody>
      </p:sp>
      <p:sp>
        <p:nvSpPr>
          <p:cNvPr id="40" name="Freeform 40"/>
          <p:cNvSpPr/>
          <p:nvPr/>
        </p:nvSpPr>
        <p:spPr>
          <a:xfrm>
            <a:off x="5855962" y="5122394"/>
            <a:ext cx="2160270" cy="4114800"/>
          </a:xfrm>
          <a:custGeom>
            <a:avLst/>
            <a:gdLst/>
            <a:ahLst/>
            <a:cxnLst/>
            <a:rect l="l" t="t" r="r" b="b"/>
            <a:pathLst>
              <a:path w="2160270" h="4114800">
                <a:moveTo>
                  <a:pt x="0" y="0"/>
                </a:moveTo>
                <a:lnTo>
                  <a:pt x="2160270" y="0"/>
                </a:lnTo>
                <a:lnTo>
                  <a:pt x="216027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1" name="Freeform 41"/>
          <p:cNvSpPr/>
          <p:nvPr/>
        </p:nvSpPr>
        <p:spPr>
          <a:xfrm flipH="1">
            <a:off x="9964059" y="5122394"/>
            <a:ext cx="2196274" cy="4114800"/>
          </a:xfrm>
          <a:custGeom>
            <a:avLst/>
            <a:gdLst/>
            <a:ahLst/>
            <a:cxnLst/>
            <a:rect l="l" t="t" r="r" b="b"/>
            <a:pathLst>
              <a:path w="2196274" h="4114800">
                <a:moveTo>
                  <a:pt x="2196274" y="0"/>
                </a:moveTo>
                <a:lnTo>
                  <a:pt x="0" y="0"/>
                </a:lnTo>
                <a:lnTo>
                  <a:pt x="0" y="4114800"/>
                </a:lnTo>
                <a:lnTo>
                  <a:pt x="2196274" y="4114800"/>
                </a:lnTo>
                <a:lnTo>
                  <a:pt x="219627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a:off x="10953906" y="4725605"/>
            <a:ext cx="677517" cy="793578"/>
          </a:xfrm>
          <a:custGeom>
            <a:avLst/>
            <a:gdLst/>
            <a:ahLst/>
            <a:cxnLst/>
            <a:rect l="l" t="t" r="r" b="b"/>
            <a:pathLst>
              <a:path w="677517" h="793578">
                <a:moveTo>
                  <a:pt x="0" y="0"/>
                </a:moveTo>
                <a:lnTo>
                  <a:pt x="677517" y="0"/>
                </a:lnTo>
                <a:lnTo>
                  <a:pt x="677517" y="793578"/>
                </a:lnTo>
                <a:lnTo>
                  <a:pt x="0" y="79357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3" name="TextBox 43"/>
          <p:cNvSpPr txBox="1"/>
          <p:nvPr/>
        </p:nvSpPr>
        <p:spPr>
          <a:xfrm>
            <a:off x="832545" y="791507"/>
            <a:ext cx="831145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Problems + Solutions</a:t>
            </a:r>
          </a:p>
        </p:txBody>
      </p:sp>
      <p:sp>
        <p:nvSpPr>
          <p:cNvPr id="44" name="Freeform 44"/>
          <p:cNvSpPr/>
          <p:nvPr/>
        </p:nvSpPr>
        <p:spPr>
          <a:xfrm>
            <a:off x="1518228" y="7749349"/>
            <a:ext cx="1481516" cy="1508951"/>
          </a:xfrm>
          <a:custGeom>
            <a:avLst/>
            <a:gdLst/>
            <a:ahLst/>
            <a:cxnLst/>
            <a:rect l="l" t="t" r="r" b="b"/>
            <a:pathLst>
              <a:path w="1481516" h="1508951">
                <a:moveTo>
                  <a:pt x="0" y="0"/>
                </a:moveTo>
                <a:lnTo>
                  <a:pt x="1481516" y="0"/>
                </a:lnTo>
                <a:lnTo>
                  <a:pt x="1481516" y="1508951"/>
                </a:lnTo>
                <a:lnTo>
                  <a:pt x="0" y="150895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45" name="Freeform 45"/>
          <p:cNvSpPr/>
          <p:nvPr/>
        </p:nvSpPr>
        <p:spPr>
          <a:xfrm>
            <a:off x="15799021" y="7728242"/>
            <a:ext cx="1508951" cy="1508951"/>
          </a:xfrm>
          <a:custGeom>
            <a:avLst/>
            <a:gdLst/>
            <a:ahLst/>
            <a:cxnLst/>
            <a:rect l="l" t="t" r="r" b="b"/>
            <a:pathLst>
              <a:path w="1508951" h="1508951">
                <a:moveTo>
                  <a:pt x="0" y="0"/>
                </a:moveTo>
                <a:lnTo>
                  <a:pt x="1508951" y="0"/>
                </a:lnTo>
                <a:lnTo>
                  <a:pt x="1508951" y="1508952"/>
                </a:lnTo>
                <a:lnTo>
                  <a:pt x="0" y="150895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1347341" cy="1223447"/>
            <a:chOff x="0" y="0"/>
            <a:chExt cx="2988600" cy="322225"/>
          </a:xfrm>
        </p:grpSpPr>
        <p:sp>
          <p:nvSpPr>
            <p:cNvPr id="34" name="Freeform 34"/>
            <p:cNvSpPr/>
            <p:nvPr/>
          </p:nvSpPr>
          <p:spPr>
            <a:xfrm>
              <a:off x="0" y="0"/>
              <a:ext cx="2988600" cy="322225"/>
            </a:xfrm>
            <a:custGeom>
              <a:avLst/>
              <a:gdLst/>
              <a:ahLst/>
              <a:cxnLst/>
              <a:rect l="l" t="t" r="r" b="b"/>
              <a:pathLst>
                <a:path w="2988600" h="322225">
                  <a:moveTo>
                    <a:pt x="2785400" y="0"/>
                  </a:moveTo>
                  <a:cubicBezTo>
                    <a:pt x="2897624" y="0"/>
                    <a:pt x="2988600" y="72132"/>
                    <a:pt x="2988600" y="161112"/>
                  </a:cubicBezTo>
                  <a:cubicBezTo>
                    <a:pt x="2988600" y="250092"/>
                    <a:pt x="2897624" y="322225"/>
                    <a:pt x="2785400"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988600"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7325637" y="3061390"/>
            <a:ext cx="3686712" cy="5922429"/>
          </a:xfrm>
          <a:custGeom>
            <a:avLst/>
            <a:gdLst/>
            <a:ahLst/>
            <a:cxnLst/>
            <a:rect l="l" t="t" r="r" b="b"/>
            <a:pathLst>
              <a:path w="3686712" h="5922429">
                <a:moveTo>
                  <a:pt x="0" y="0"/>
                </a:moveTo>
                <a:lnTo>
                  <a:pt x="3686712" y="0"/>
                </a:lnTo>
                <a:lnTo>
                  <a:pt x="3686712" y="5922429"/>
                </a:lnTo>
                <a:lnTo>
                  <a:pt x="0" y="59224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7" name="Freeform 37"/>
          <p:cNvSpPr/>
          <p:nvPr/>
        </p:nvSpPr>
        <p:spPr>
          <a:xfrm>
            <a:off x="1217586" y="2514196"/>
            <a:ext cx="1481516" cy="1508951"/>
          </a:xfrm>
          <a:custGeom>
            <a:avLst/>
            <a:gdLst/>
            <a:ahLst/>
            <a:cxnLst/>
            <a:rect l="l" t="t" r="r" b="b"/>
            <a:pathLst>
              <a:path w="1481516" h="1508951">
                <a:moveTo>
                  <a:pt x="0" y="0"/>
                </a:moveTo>
                <a:lnTo>
                  <a:pt x="1481516" y="0"/>
                </a:lnTo>
                <a:lnTo>
                  <a:pt x="1481516" y="1508951"/>
                </a:lnTo>
                <a:lnTo>
                  <a:pt x="0" y="15089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38" name="Group 38"/>
          <p:cNvGrpSpPr/>
          <p:nvPr/>
        </p:nvGrpSpPr>
        <p:grpSpPr>
          <a:xfrm rot="1529134">
            <a:off x="1448508" y="4497256"/>
            <a:ext cx="5593654" cy="4820865"/>
            <a:chOff x="0" y="0"/>
            <a:chExt cx="7458206" cy="6427820"/>
          </a:xfrm>
        </p:grpSpPr>
        <p:sp>
          <p:nvSpPr>
            <p:cNvPr id="39" name="Freeform 39"/>
            <p:cNvSpPr/>
            <p:nvPr/>
          </p:nvSpPr>
          <p:spPr>
            <a:xfrm rot="-1012147" flipH="1" flipV="1">
              <a:off x="559239" y="816700"/>
              <a:ext cx="6339727" cy="4794419"/>
            </a:xfrm>
            <a:custGeom>
              <a:avLst/>
              <a:gdLst/>
              <a:ahLst/>
              <a:cxnLst/>
              <a:rect l="l" t="t" r="r" b="b"/>
              <a:pathLst>
                <a:path w="6339727" h="4794419">
                  <a:moveTo>
                    <a:pt x="6339728" y="4794419"/>
                  </a:moveTo>
                  <a:lnTo>
                    <a:pt x="0" y="4794419"/>
                  </a:lnTo>
                  <a:lnTo>
                    <a:pt x="0" y="0"/>
                  </a:lnTo>
                  <a:lnTo>
                    <a:pt x="6339728" y="0"/>
                  </a:lnTo>
                  <a:lnTo>
                    <a:pt x="6339728" y="4794419"/>
                  </a:lnTo>
                  <a:close/>
                </a:path>
              </a:pathLst>
            </a:custGeom>
            <a:blipFill>
              <a:blip r:embed="rId9"/>
              <a:stretch>
                <a:fillRect/>
              </a:stretch>
            </a:blipFill>
          </p:spPr>
          <p:txBody>
            <a:bodyPr/>
            <a:lstStyle/>
            <a:p>
              <a:endParaRPr lang="en-US"/>
            </a:p>
          </p:txBody>
        </p:sp>
        <p:sp>
          <p:nvSpPr>
            <p:cNvPr id="40" name="TextBox 40"/>
            <p:cNvSpPr txBox="1"/>
            <p:nvPr/>
          </p:nvSpPr>
          <p:spPr>
            <a:xfrm rot="-1012147">
              <a:off x="1691625" y="2817231"/>
              <a:ext cx="3996432" cy="987637"/>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I’m afraid!</a:t>
              </a:r>
            </a:p>
          </p:txBody>
        </p:sp>
      </p:grpSp>
      <p:grpSp>
        <p:nvGrpSpPr>
          <p:cNvPr id="41" name="Group 41"/>
          <p:cNvGrpSpPr/>
          <p:nvPr/>
        </p:nvGrpSpPr>
        <p:grpSpPr>
          <a:xfrm rot="954721">
            <a:off x="12017589" y="1546964"/>
            <a:ext cx="4754796" cy="3595814"/>
            <a:chOff x="0" y="0"/>
            <a:chExt cx="6339727" cy="4794419"/>
          </a:xfrm>
        </p:grpSpPr>
        <p:sp>
          <p:nvSpPr>
            <p:cNvPr id="42" name="Freeform 42"/>
            <p:cNvSpPr/>
            <p:nvPr/>
          </p:nvSpPr>
          <p:spPr>
            <a:xfrm>
              <a:off x="0" y="0"/>
              <a:ext cx="6339727" cy="4794419"/>
            </a:xfrm>
            <a:custGeom>
              <a:avLst/>
              <a:gdLst/>
              <a:ahLst/>
              <a:cxnLst/>
              <a:rect l="l" t="t" r="r" b="b"/>
              <a:pathLst>
                <a:path w="6339727" h="4794419">
                  <a:moveTo>
                    <a:pt x="0" y="0"/>
                  </a:moveTo>
                  <a:lnTo>
                    <a:pt x="6339727" y="0"/>
                  </a:lnTo>
                  <a:lnTo>
                    <a:pt x="6339727" y="4794419"/>
                  </a:lnTo>
                  <a:lnTo>
                    <a:pt x="0" y="4794419"/>
                  </a:lnTo>
                  <a:lnTo>
                    <a:pt x="0" y="0"/>
                  </a:lnTo>
                  <a:close/>
                </a:path>
              </a:pathLst>
            </a:custGeom>
            <a:blipFill>
              <a:blip r:embed="rId9"/>
              <a:stretch>
                <a:fillRect/>
              </a:stretch>
            </a:blipFill>
          </p:spPr>
          <p:txBody>
            <a:bodyPr/>
            <a:lstStyle/>
            <a:p>
              <a:endParaRPr lang="en-US"/>
            </a:p>
          </p:txBody>
        </p:sp>
        <p:sp>
          <p:nvSpPr>
            <p:cNvPr id="43" name="TextBox 43"/>
            <p:cNvSpPr txBox="1"/>
            <p:nvPr/>
          </p:nvSpPr>
          <p:spPr>
            <a:xfrm>
              <a:off x="453750" y="622822"/>
              <a:ext cx="5432227" cy="3070437"/>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What if no </a:t>
              </a:r>
            </a:p>
            <a:p>
              <a:pPr algn="ctr">
                <a:lnSpc>
                  <a:spcPts val="6160"/>
                </a:lnSpc>
              </a:pPr>
              <a:r>
                <a:rPr lang="en-US" sz="4400">
                  <a:solidFill>
                    <a:srgbClr val="000000"/>
                  </a:solidFill>
                  <a:latin typeface="Ubuntu"/>
                  <a:ea typeface="Ubuntu"/>
                  <a:cs typeface="Ubuntu"/>
                  <a:sym typeface="Ubuntu"/>
                </a:rPr>
                <a:t>one listens </a:t>
              </a:r>
            </a:p>
            <a:p>
              <a:pPr algn="ctr">
                <a:lnSpc>
                  <a:spcPts val="6160"/>
                </a:lnSpc>
              </a:pPr>
              <a:r>
                <a:rPr lang="en-US" sz="4400">
                  <a:solidFill>
                    <a:srgbClr val="000000"/>
                  </a:solidFill>
                  <a:latin typeface="Ubuntu"/>
                  <a:ea typeface="Ubuntu"/>
                  <a:cs typeface="Ubuntu"/>
                  <a:sym typeface="Ubuntu"/>
                </a:rPr>
                <a:t>to me?</a:t>
              </a:r>
            </a:p>
          </p:txBody>
        </p:sp>
      </p:grpSp>
      <p:sp>
        <p:nvSpPr>
          <p:cNvPr id="44" name="TextBox 44"/>
          <p:cNvSpPr txBox="1"/>
          <p:nvPr/>
        </p:nvSpPr>
        <p:spPr>
          <a:xfrm>
            <a:off x="832545" y="791507"/>
            <a:ext cx="1079887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Problem: Fear + Self-Doubt</a:t>
            </a:r>
          </a:p>
        </p:txBody>
      </p:sp>
      <p:sp>
        <p:nvSpPr>
          <p:cNvPr id="45" name="Freeform 45"/>
          <p:cNvSpPr/>
          <p:nvPr/>
        </p:nvSpPr>
        <p:spPr>
          <a:xfrm rot="-560819" flipV="1">
            <a:off x="11393349" y="5662486"/>
            <a:ext cx="4754796" cy="3595814"/>
          </a:xfrm>
          <a:custGeom>
            <a:avLst/>
            <a:gdLst/>
            <a:ahLst/>
            <a:cxnLst/>
            <a:rect l="l" t="t" r="r" b="b"/>
            <a:pathLst>
              <a:path w="4754796" h="3595814">
                <a:moveTo>
                  <a:pt x="0" y="3595814"/>
                </a:moveTo>
                <a:lnTo>
                  <a:pt x="4754796" y="3595814"/>
                </a:lnTo>
                <a:lnTo>
                  <a:pt x="4754796" y="0"/>
                </a:lnTo>
                <a:lnTo>
                  <a:pt x="0" y="0"/>
                </a:lnTo>
                <a:lnTo>
                  <a:pt x="0" y="3595814"/>
                </a:lnTo>
                <a:close/>
              </a:path>
            </a:pathLst>
          </a:custGeom>
          <a:blipFill>
            <a:blip r:embed="rId9"/>
            <a:stretch>
              <a:fillRect/>
            </a:stretch>
          </a:blipFill>
        </p:spPr>
        <p:txBody>
          <a:bodyPr/>
          <a:lstStyle/>
          <a:p>
            <a:endParaRPr lang="en-US"/>
          </a:p>
        </p:txBody>
      </p:sp>
      <p:sp>
        <p:nvSpPr>
          <p:cNvPr id="46" name="TextBox 46"/>
          <p:cNvSpPr txBox="1"/>
          <p:nvPr/>
        </p:nvSpPr>
        <p:spPr>
          <a:xfrm rot="-560819">
            <a:off x="12083173" y="6374837"/>
            <a:ext cx="3430570" cy="2622287"/>
          </a:xfrm>
          <a:prstGeom prst="rect">
            <a:avLst/>
          </a:prstGeom>
        </p:spPr>
        <p:txBody>
          <a:bodyPr lIns="0" tIns="0" rIns="0" bIns="0" rtlCol="0" anchor="t">
            <a:spAutoFit/>
          </a:bodyPr>
          <a:lstStyle/>
          <a:p>
            <a:pPr algn="ctr">
              <a:lnSpc>
                <a:spcPts val="5186"/>
              </a:lnSpc>
            </a:pPr>
            <a:r>
              <a:rPr lang="en-US" sz="3704">
                <a:solidFill>
                  <a:srgbClr val="000000"/>
                </a:solidFill>
                <a:latin typeface="Ubuntu"/>
                <a:ea typeface="Ubuntu"/>
                <a:cs typeface="Ubuntu"/>
                <a:sym typeface="Ubuntu"/>
              </a:rPr>
              <a:t>I didn’t like</a:t>
            </a:r>
          </a:p>
          <a:p>
            <a:pPr algn="ctr">
              <a:lnSpc>
                <a:spcPts val="5186"/>
              </a:lnSpc>
            </a:pPr>
            <a:r>
              <a:rPr lang="en-US" sz="3704">
                <a:solidFill>
                  <a:srgbClr val="000000"/>
                </a:solidFill>
                <a:latin typeface="Ubuntu"/>
                <a:ea typeface="Ubuntu"/>
                <a:cs typeface="Ubuntu"/>
                <a:sym typeface="Ubuntu"/>
              </a:rPr>
              <a:t>what happened last time I spoke up.</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7759088" cy="1223447"/>
            <a:chOff x="0" y="0"/>
            <a:chExt cx="2043546" cy="322225"/>
          </a:xfrm>
        </p:grpSpPr>
        <p:sp>
          <p:nvSpPr>
            <p:cNvPr id="34" name="Freeform 34"/>
            <p:cNvSpPr/>
            <p:nvPr/>
          </p:nvSpPr>
          <p:spPr>
            <a:xfrm>
              <a:off x="0" y="0"/>
              <a:ext cx="2043546" cy="322225"/>
            </a:xfrm>
            <a:custGeom>
              <a:avLst/>
              <a:gdLst/>
              <a:ahLst/>
              <a:cxnLst/>
              <a:rect l="l" t="t" r="r" b="b"/>
              <a:pathLst>
                <a:path w="2043546" h="322225">
                  <a:moveTo>
                    <a:pt x="1840346" y="0"/>
                  </a:moveTo>
                  <a:cubicBezTo>
                    <a:pt x="1952570" y="0"/>
                    <a:pt x="2043546" y="72132"/>
                    <a:pt x="2043546" y="161112"/>
                  </a:cubicBezTo>
                  <a:cubicBezTo>
                    <a:pt x="2043546" y="250092"/>
                    <a:pt x="1952570" y="322225"/>
                    <a:pt x="1840346"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043546"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12989660" y="3795793"/>
            <a:ext cx="4477478" cy="4528423"/>
          </a:xfrm>
          <a:custGeom>
            <a:avLst/>
            <a:gdLst/>
            <a:ahLst/>
            <a:cxnLst/>
            <a:rect l="l" t="t" r="r" b="b"/>
            <a:pathLst>
              <a:path w="4477478" h="4528423">
                <a:moveTo>
                  <a:pt x="0" y="0"/>
                </a:moveTo>
                <a:lnTo>
                  <a:pt x="4477478" y="0"/>
                </a:lnTo>
                <a:lnTo>
                  <a:pt x="4477478" y="4528423"/>
                </a:lnTo>
                <a:lnTo>
                  <a:pt x="0" y="452842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37" name="Group 37"/>
          <p:cNvGrpSpPr/>
          <p:nvPr/>
        </p:nvGrpSpPr>
        <p:grpSpPr>
          <a:xfrm>
            <a:off x="8076229" y="934382"/>
            <a:ext cx="4323411" cy="3917876"/>
            <a:chOff x="0" y="0"/>
            <a:chExt cx="5764548" cy="5223835"/>
          </a:xfrm>
        </p:grpSpPr>
        <p:sp>
          <p:nvSpPr>
            <p:cNvPr id="38" name="Freeform 38"/>
            <p:cNvSpPr/>
            <p:nvPr/>
          </p:nvSpPr>
          <p:spPr>
            <a:xfrm rot="531514">
              <a:off x="314834" y="368617"/>
              <a:ext cx="5134881" cy="4486602"/>
            </a:xfrm>
            <a:custGeom>
              <a:avLst/>
              <a:gdLst/>
              <a:ahLst/>
              <a:cxnLst/>
              <a:rect l="l" t="t" r="r" b="b"/>
              <a:pathLst>
                <a:path w="5134881" h="4486602">
                  <a:moveTo>
                    <a:pt x="0" y="0"/>
                  </a:moveTo>
                  <a:lnTo>
                    <a:pt x="5134881" y="0"/>
                  </a:lnTo>
                  <a:lnTo>
                    <a:pt x="5134881" y="4486602"/>
                  </a:lnTo>
                  <a:lnTo>
                    <a:pt x="0" y="44866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9" name="TextBox 39"/>
            <p:cNvSpPr txBox="1"/>
            <p:nvPr/>
          </p:nvSpPr>
          <p:spPr>
            <a:xfrm rot="4808">
              <a:off x="642645" y="1289554"/>
              <a:ext cx="4914060" cy="2130503"/>
            </a:xfrm>
            <a:prstGeom prst="rect">
              <a:avLst/>
            </a:prstGeom>
          </p:spPr>
          <p:txBody>
            <a:bodyPr lIns="0" tIns="0" rIns="0" bIns="0" rtlCol="0" anchor="t">
              <a:spAutoFit/>
            </a:bodyPr>
            <a:lstStyle/>
            <a:p>
              <a:pPr algn="ctr">
                <a:lnSpc>
                  <a:spcPts val="6422"/>
                </a:lnSpc>
              </a:pPr>
              <a:r>
                <a:rPr lang="en-US" sz="4587">
                  <a:solidFill>
                    <a:srgbClr val="000000"/>
                  </a:solidFill>
                  <a:latin typeface="Ubuntu"/>
                  <a:ea typeface="Ubuntu"/>
                  <a:cs typeface="Ubuntu"/>
                  <a:sym typeface="Ubuntu"/>
                </a:rPr>
                <a:t>I’ll try </a:t>
              </a:r>
            </a:p>
            <a:p>
              <a:pPr algn="ctr">
                <a:lnSpc>
                  <a:spcPts val="6422"/>
                </a:lnSpc>
              </a:pPr>
              <a:r>
                <a:rPr lang="en-US" sz="4587">
                  <a:solidFill>
                    <a:srgbClr val="000000"/>
                  </a:solidFill>
                  <a:latin typeface="Ubuntu"/>
                  <a:ea typeface="Ubuntu"/>
                  <a:cs typeface="Ubuntu"/>
                  <a:sym typeface="Ubuntu"/>
                </a:rPr>
                <a:t>again.</a:t>
              </a:r>
            </a:p>
          </p:txBody>
        </p:sp>
      </p:grpSp>
      <p:grpSp>
        <p:nvGrpSpPr>
          <p:cNvPr id="40" name="Group 40"/>
          <p:cNvGrpSpPr/>
          <p:nvPr/>
        </p:nvGrpSpPr>
        <p:grpSpPr>
          <a:xfrm rot="-866925">
            <a:off x="6087529" y="4873428"/>
            <a:ext cx="5928149" cy="5256726"/>
            <a:chOff x="0" y="0"/>
            <a:chExt cx="7904199" cy="7008968"/>
          </a:xfrm>
        </p:grpSpPr>
        <p:sp>
          <p:nvSpPr>
            <p:cNvPr id="41" name="Freeform 41"/>
            <p:cNvSpPr/>
            <p:nvPr/>
          </p:nvSpPr>
          <p:spPr>
            <a:xfrm rot="-198065" flipV="1">
              <a:off x="183364" y="211551"/>
              <a:ext cx="7537472" cy="6585866"/>
            </a:xfrm>
            <a:custGeom>
              <a:avLst/>
              <a:gdLst/>
              <a:ahLst/>
              <a:cxnLst/>
              <a:rect l="l" t="t" r="r" b="b"/>
              <a:pathLst>
                <a:path w="7537472" h="6585866">
                  <a:moveTo>
                    <a:pt x="0" y="6585866"/>
                  </a:moveTo>
                  <a:lnTo>
                    <a:pt x="7537471" y="6585866"/>
                  </a:lnTo>
                  <a:lnTo>
                    <a:pt x="7537471" y="0"/>
                  </a:lnTo>
                  <a:lnTo>
                    <a:pt x="0" y="0"/>
                  </a:lnTo>
                  <a:lnTo>
                    <a:pt x="0" y="6585866"/>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2" name="TextBox 42"/>
            <p:cNvSpPr txBox="1"/>
            <p:nvPr/>
          </p:nvSpPr>
          <p:spPr>
            <a:xfrm rot="958792">
              <a:off x="1647423" y="2421113"/>
              <a:ext cx="4997077" cy="2673372"/>
            </a:xfrm>
            <a:prstGeom prst="rect">
              <a:avLst/>
            </a:prstGeom>
          </p:spPr>
          <p:txBody>
            <a:bodyPr lIns="0" tIns="0" rIns="0" bIns="0" rtlCol="0" anchor="t">
              <a:spAutoFit/>
            </a:bodyPr>
            <a:lstStyle/>
            <a:p>
              <a:pPr algn="ctr">
                <a:lnSpc>
                  <a:spcPts val="5337"/>
                </a:lnSpc>
              </a:pPr>
              <a:r>
                <a:rPr lang="en-US" sz="3812">
                  <a:solidFill>
                    <a:srgbClr val="000000"/>
                  </a:solidFill>
                  <a:latin typeface="Ubuntu"/>
                  <a:ea typeface="Ubuntu"/>
                  <a:cs typeface="Ubuntu"/>
                  <a:sym typeface="Ubuntu"/>
                </a:rPr>
                <a:t>It’s okay if I feel </a:t>
              </a:r>
            </a:p>
            <a:p>
              <a:pPr algn="ctr">
                <a:lnSpc>
                  <a:spcPts val="5337"/>
                </a:lnSpc>
              </a:pPr>
              <a:r>
                <a:rPr lang="en-US" sz="3812">
                  <a:solidFill>
                    <a:srgbClr val="000000"/>
                  </a:solidFill>
                  <a:latin typeface="Ubuntu"/>
                  <a:ea typeface="Ubuntu"/>
                  <a:cs typeface="Ubuntu"/>
                  <a:sym typeface="Ubuntu"/>
                </a:rPr>
                <a:t>nervous. I can </a:t>
              </a:r>
            </a:p>
            <a:p>
              <a:pPr algn="ctr">
                <a:lnSpc>
                  <a:spcPts val="5337"/>
                </a:lnSpc>
              </a:pPr>
              <a:r>
                <a:rPr lang="en-US" sz="3812">
                  <a:solidFill>
                    <a:srgbClr val="000000"/>
                  </a:solidFill>
                  <a:latin typeface="Ubuntu"/>
                  <a:ea typeface="Ubuntu"/>
                  <a:cs typeface="Ubuntu"/>
                  <a:sym typeface="Ubuntu"/>
                </a:rPr>
                <a:t>take my time.</a:t>
              </a:r>
            </a:p>
          </p:txBody>
        </p:sp>
      </p:grpSp>
      <p:sp>
        <p:nvSpPr>
          <p:cNvPr id="43" name="Freeform 43"/>
          <p:cNvSpPr/>
          <p:nvPr/>
        </p:nvSpPr>
        <p:spPr>
          <a:xfrm>
            <a:off x="1185653" y="2504076"/>
            <a:ext cx="1508951" cy="1508951"/>
          </a:xfrm>
          <a:custGeom>
            <a:avLst/>
            <a:gdLst/>
            <a:ahLst/>
            <a:cxnLst/>
            <a:rect l="l" t="t" r="r" b="b"/>
            <a:pathLst>
              <a:path w="1508951" h="1508951">
                <a:moveTo>
                  <a:pt x="0" y="0"/>
                </a:moveTo>
                <a:lnTo>
                  <a:pt x="1508951" y="0"/>
                </a:lnTo>
                <a:lnTo>
                  <a:pt x="1508951" y="1508951"/>
                </a:lnTo>
                <a:lnTo>
                  <a:pt x="0" y="150895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44" name="Freeform 44"/>
          <p:cNvSpPr/>
          <p:nvPr/>
        </p:nvSpPr>
        <p:spPr>
          <a:xfrm>
            <a:off x="2150276" y="3725256"/>
            <a:ext cx="3705686" cy="5058957"/>
          </a:xfrm>
          <a:custGeom>
            <a:avLst/>
            <a:gdLst/>
            <a:ahLst/>
            <a:cxnLst/>
            <a:rect l="l" t="t" r="r" b="b"/>
            <a:pathLst>
              <a:path w="3705686" h="5058957">
                <a:moveTo>
                  <a:pt x="0" y="0"/>
                </a:moveTo>
                <a:lnTo>
                  <a:pt x="3705686" y="0"/>
                </a:lnTo>
                <a:lnTo>
                  <a:pt x="3705686" y="5058957"/>
                </a:lnTo>
                <a:lnTo>
                  <a:pt x="0" y="505895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45" name="TextBox 45"/>
          <p:cNvSpPr txBox="1"/>
          <p:nvPr/>
        </p:nvSpPr>
        <p:spPr>
          <a:xfrm>
            <a:off x="832545" y="791507"/>
            <a:ext cx="710819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Solution: Practice!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484174" y="808116"/>
            <a:ext cx="6089853" cy="1223447"/>
            <a:chOff x="0" y="0"/>
            <a:chExt cx="1603912" cy="322225"/>
          </a:xfrm>
        </p:grpSpPr>
        <p:sp>
          <p:nvSpPr>
            <p:cNvPr id="31" name="Freeform 31"/>
            <p:cNvSpPr/>
            <p:nvPr/>
          </p:nvSpPr>
          <p:spPr>
            <a:xfrm>
              <a:off x="0" y="0"/>
              <a:ext cx="1603912" cy="322225"/>
            </a:xfrm>
            <a:custGeom>
              <a:avLst/>
              <a:gdLst/>
              <a:ahLst/>
              <a:cxnLst/>
              <a:rect l="l" t="t" r="r" b="b"/>
              <a:pathLst>
                <a:path w="1603912" h="322225">
                  <a:moveTo>
                    <a:pt x="1400712" y="0"/>
                  </a:moveTo>
                  <a:cubicBezTo>
                    <a:pt x="1512936" y="0"/>
                    <a:pt x="1603912" y="72132"/>
                    <a:pt x="1603912" y="161112"/>
                  </a:cubicBezTo>
                  <a:cubicBezTo>
                    <a:pt x="1603912" y="250092"/>
                    <a:pt x="1512936" y="322225"/>
                    <a:pt x="140071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2" name="TextBox 32"/>
            <p:cNvSpPr txBox="1"/>
            <p:nvPr/>
          </p:nvSpPr>
          <p:spPr>
            <a:xfrm>
              <a:off x="0" y="-28575"/>
              <a:ext cx="1603912" cy="350800"/>
            </a:xfrm>
            <a:prstGeom prst="rect">
              <a:avLst/>
            </a:prstGeom>
          </p:spPr>
          <p:txBody>
            <a:bodyPr lIns="50800" tIns="50800" rIns="50800" bIns="50800" rtlCol="0" anchor="ctr"/>
            <a:lstStyle/>
            <a:p>
              <a:pPr algn="ctr">
                <a:lnSpc>
                  <a:spcPts val="1960"/>
                </a:lnSpc>
              </a:pPr>
              <a:endParaRPr/>
            </a:p>
          </p:txBody>
        </p:sp>
      </p:grpSp>
      <p:grpSp>
        <p:nvGrpSpPr>
          <p:cNvPr id="33" name="Group 33"/>
          <p:cNvGrpSpPr/>
          <p:nvPr/>
        </p:nvGrpSpPr>
        <p:grpSpPr>
          <a:xfrm>
            <a:off x="0" y="9776625"/>
            <a:ext cx="18288000" cy="510375"/>
            <a:chOff x="0" y="0"/>
            <a:chExt cx="6554006" cy="182907"/>
          </a:xfrm>
        </p:grpSpPr>
        <p:sp>
          <p:nvSpPr>
            <p:cNvPr id="34" name="Freeform 3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5" name="TextBox 3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36" name="Freeform 36"/>
          <p:cNvSpPr/>
          <p:nvPr/>
        </p:nvSpPr>
        <p:spPr>
          <a:xfrm>
            <a:off x="14453063" y="6991131"/>
            <a:ext cx="2501704" cy="2267169"/>
          </a:xfrm>
          <a:custGeom>
            <a:avLst/>
            <a:gdLst/>
            <a:ahLst/>
            <a:cxnLst/>
            <a:rect l="l" t="t" r="r" b="b"/>
            <a:pathLst>
              <a:path w="2501704" h="2267169">
                <a:moveTo>
                  <a:pt x="0" y="0"/>
                </a:moveTo>
                <a:lnTo>
                  <a:pt x="2501703" y="0"/>
                </a:lnTo>
                <a:lnTo>
                  <a:pt x="2501703" y="2267169"/>
                </a:lnTo>
                <a:lnTo>
                  <a:pt x="0" y="2267169"/>
                </a:lnTo>
                <a:lnTo>
                  <a:pt x="0" y="0"/>
                </a:lnTo>
                <a:close/>
              </a:path>
            </a:pathLst>
          </a:custGeom>
          <a:blipFill>
            <a:blip r:embed="rId5"/>
            <a:stretch>
              <a:fillRect/>
            </a:stretch>
          </a:blipFill>
        </p:spPr>
        <p:txBody>
          <a:bodyPr/>
          <a:lstStyle/>
          <a:p>
            <a:endParaRPr lang="en-US"/>
          </a:p>
        </p:txBody>
      </p:sp>
      <p:sp>
        <p:nvSpPr>
          <p:cNvPr id="37" name="Freeform 37"/>
          <p:cNvSpPr/>
          <p:nvPr/>
        </p:nvSpPr>
        <p:spPr>
          <a:xfrm>
            <a:off x="1378751" y="5319511"/>
            <a:ext cx="3320671" cy="3850053"/>
          </a:xfrm>
          <a:custGeom>
            <a:avLst/>
            <a:gdLst/>
            <a:ahLst/>
            <a:cxnLst/>
            <a:rect l="l" t="t" r="r" b="b"/>
            <a:pathLst>
              <a:path w="3320671" h="3850053">
                <a:moveTo>
                  <a:pt x="0" y="0"/>
                </a:moveTo>
                <a:lnTo>
                  <a:pt x="3320671" y="0"/>
                </a:lnTo>
                <a:lnTo>
                  <a:pt x="3320671" y="3850054"/>
                </a:lnTo>
                <a:lnTo>
                  <a:pt x="0" y="3850054"/>
                </a:lnTo>
                <a:lnTo>
                  <a:pt x="0" y="0"/>
                </a:lnTo>
                <a:close/>
              </a:path>
            </a:pathLst>
          </a:custGeom>
          <a:blipFill>
            <a:blip r:embed="rId6"/>
            <a:stretch>
              <a:fillRect/>
            </a:stretch>
          </a:blipFill>
        </p:spPr>
        <p:txBody>
          <a:bodyPr/>
          <a:lstStyle/>
          <a:p>
            <a:endParaRPr lang="en-US"/>
          </a:p>
        </p:txBody>
      </p:sp>
      <p:sp>
        <p:nvSpPr>
          <p:cNvPr id="38" name="Freeform 38"/>
          <p:cNvSpPr/>
          <p:nvPr/>
        </p:nvSpPr>
        <p:spPr>
          <a:xfrm flipH="1">
            <a:off x="13946440" y="1172080"/>
            <a:ext cx="3514948" cy="4147431"/>
          </a:xfrm>
          <a:custGeom>
            <a:avLst/>
            <a:gdLst/>
            <a:ahLst/>
            <a:cxnLst/>
            <a:rect l="l" t="t" r="r" b="b"/>
            <a:pathLst>
              <a:path w="3514948" h="4147431">
                <a:moveTo>
                  <a:pt x="3514949" y="0"/>
                </a:moveTo>
                <a:lnTo>
                  <a:pt x="0" y="0"/>
                </a:lnTo>
                <a:lnTo>
                  <a:pt x="0" y="4147431"/>
                </a:lnTo>
                <a:lnTo>
                  <a:pt x="3514949" y="4147431"/>
                </a:lnTo>
                <a:lnTo>
                  <a:pt x="3514949"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9" name="TextBox 39"/>
          <p:cNvSpPr txBox="1"/>
          <p:nvPr/>
        </p:nvSpPr>
        <p:spPr>
          <a:xfrm>
            <a:off x="708801" y="791507"/>
            <a:ext cx="561796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Self-Advocacy</a:t>
            </a:r>
          </a:p>
        </p:txBody>
      </p:sp>
      <p:sp>
        <p:nvSpPr>
          <p:cNvPr id="40" name="TextBox 40"/>
          <p:cNvSpPr txBox="1"/>
          <p:nvPr/>
        </p:nvSpPr>
        <p:spPr>
          <a:xfrm>
            <a:off x="5209442" y="3843058"/>
            <a:ext cx="8978927" cy="2733832"/>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Self-advocacy means being able to </a:t>
            </a:r>
            <a:r>
              <a:rPr lang="en-US" sz="4399" b="1">
                <a:solidFill>
                  <a:srgbClr val="000000"/>
                </a:solidFill>
                <a:latin typeface="Ubuntu Bold"/>
                <a:ea typeface="Ubuntu Bold"/>
                <a:cs typeface="Ubuntu Bold"/>
                <a:sym typeface="Ubuntu Bold"/>
              </a:rPr>
              <a:t>express yourself</a:t>
            </a:r>
            <a:r>
              <a:rPr lang="en-US" sz="4399">
                <a:solidFill>
                  <a:srgbClr val="000000"/>
                </a:solidFill>
                <a:latin typeface="Ubuntu"/>
                <a:ea typeface="Ubuntu"/>
                <a:cs typeface="Ubuntu"/>
                <a:sym typeface="Ubuntu"/>
              </a:rPr>
              <a:t> about the things that are important to you.</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6506007" cy="1223447"/>
            <a:chOff x="0" y="0"/>
            <a:chExt cx="4347261" cy="322225"/>
          </a:xfrm>
        </p:grpSpPr>
        <p:sp>
          <p:nvSpPr>
            <p:cNvPr id="34" name="Freeform 34"/>
            <p:cNvSpPr/>
            <p:nvPr/>
          </p:nvSpPr>
          <p:spPr>
            <a:xfrm>
              <a:off x="0" y="0"/>
              <a:ext cx="4347261" cy="322225"/>
            </a:xfrm>
            <a:custGeom>
              <a:avLst/>
              <a:gdLst/>
              <a:ahLst/>
              <a:cxnLst/>
              <a:rect l="l" t="t" r="r" b="b"/>
              <a:pathLst>
                <a:path w="4347261" h="322225">
                  <a:moveTo>
                    <a:pt x="4144061" y="0"/>
                  </a:moveTo>
                  <a:cubicBezTo>
                    <a:pt x="4256285" y="0"/>
                    <a:pt x="4347261" y="72132"/>
                    <a:pt x="4347261" y="161112"/>
                  </a:cubicBezTo>
                  <a:cubicBezTo>
                    <a:pt x="4347261" y="250092"/>
                    <a:pt x="4256285" y="322225"/>
                    <a:pt x="4144061"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4347261"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1642675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Problem: My Carer Won’t Let Me Try</a:t>
            </a:r>
          </a:p>
        </p:txBody>
      </p:sp>
      <p:sp>
        <p:nvSpPr>
          <p:cNvPr id="37" name="Freeform 37"/>
          <p:cNvSpPr/>
          <p:nvPr/>
        </p:nvSpPr>
        <p:spPr>
          <a:xfrm>
            <a:off x="6870335" y="2902307"/>
            <a:ext cx="5014021" cy="6040989"/>
          </a:xfrm>
          <a:custGeom>
            <a:avLst/>
            <a:gdLst/>
            <a:ahLst/>
            <a:cxnLst/>
            <a:rect l="l" t="t" r="r" b="b"/>
            <a:pathLst>
              <a:path w="5014021" h="6040989">
                <a:moveTo>
                  <a:pt x="0" y="0"/>
                </a:moveTo>
                <a:lnTo>
                  <a:pt x="5014021" y="0"/>
                </a:lnTo>
                <a:lnTo>
                  <a:pt x="5014021" y="6040989"/>
                </a:lnTo>
                <a:lnTo>
                  <a:pt x="0" y="60409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38" name="Group 38"/>
          <p:cNvGrpSpPr/>
          <p:nvPr/>
        </p:nvGrpSpPr>
        <p:grpSpPr>
          <a:xfrm rot="386673">
            <a:off x="1841153" y="4766790"/>
            <a:ext cx="4754796" cy="3595814"/>
            <a:chOff x="0" y="0"/>
            <a:chExt cx="6339727" cy="4794419"/>
          </a:xfrm>
        </p:grpSpPr>
        <p:sp>
          <p:nvSpPr>
            <p:cNvPr id="39" name="Freeform 39"/>
            <p:cNvSpPr/>
            <p:nvPr/>
          </p:nvSpPr>
          <p:spPr>
            <a:xfrm flipH="1" flipV="1">
              <a:off x="0" y="0"/>
              <a:ext cx="6339727" cy="4794419"/>
            </a:xfrm>
            <a:custGeom>
              <a:avLst/>
              <a:gdLst/>
              <a:ahLst/>
              <a:cxnLst/>
              <a:rect l="l" t="t" r="r" b="b"/>
              <a:pathLst>
                <a:path w="6339727" h="4794419">
                  <a:moveTo>
                    <a:pt x="6339727" y="4794419"/>
                  </a:moveTo>
                  <a:lnTo>
                    <a:pt x="0" y="4794419"/>
                  </a:lnTo>
                  <a:lnTo>
                    <a:pt x="0" y="0"/>
                  </a:lnTo>
                  <a:lnTo>
                    <a:pt x="6339727" y="0"/>
                  </a:lnTo>
                  <a:lnTo>
                    <a:pt x="6339727" y="4794419"/>
                  </a:lnTo>
                  <a:close/>
                </a:path>
              </a:pathLst>
            </a:custGeom>
            <a:blipFill>
              <a:blip r:embed="rId7"/>
              <a:stretch>
                <a:fillRect/>
              </a:stretch>
            </a:blipFill>
          </p:spPr>
          <p:txBody>
            <a:bodyPr/>
            <a:lstStyle/>
            <a:p>
              <a:endParaRPr lang="en-US"/>
            </a:p>
          </p:txBody>
        </p:sp>
        <p:sp>
          <p:nvSpPr>
            <p:cNvPr id="40" name="TextBox 40"/>
            <p:cNvSpPr txBox="1"/>
            <p:nvPr/>
          </p:nvSpPr>
          <p:spPr>
            <a:xfrm>
              <a:off x="1087403" y="1364915"/>
              <a:ext cx="4164921" cy="2724344"/>
            </a:xfrm>
            <a:prstGeom prst="rect">
              <a:avLst/>
            </a:prstGeom>
          </p:spPr>
          <p:txBody>
            <a:bodyPr lIns="0" tIns="0" rIns="0" bIns="0" rtlCol="0" anchor="t">
              <a:spAutoFit/>
            </a:bodyPr>
            <a:lstStyle/>
            <a:p>
              <a:pPr algn="ctr">
                <a:lnSpc>
                  <a:spcPts val="5443"/>
                </a:lnSpc>
              </a:pPr>
              <a:r>
                <a:rPr lang="en-US" sz="3888">
                  <a:solidFill>
                    <a:srgbClr val="000000"/>
                  </a:solidFill>
                  <a:latin typeface="Ubuntu"/>
                  <a:ea typeface="Ubuntu"/>
                  <a:cs typeface="Ubuntu"/>
                  <a:sym typeface="Ubuntu"/>
                </a:rPr>
                <a:t>My parents say it isn’t safe.</a:t>
              </a:r>
            </a:p>
          </p:txBody>
        </p:sp>
      </p:grpSp>
      <p:grpSp>
        <p:nvGrpSpPr>
          <p:cNvPr id="41" name="Group 41"/>
          <p:cNvGrpSpPr/>
          <p:nvPr/>
        </p:nvGrpSpPr>
        <p:grpSpPr>
          <a:xfrm>
            <a:off x="12338159" y="3200951"/>
            <a:ext cx="4838874" cy="3659398"/>
            <a:chOff x="0" y="0"/>
            <a:chExt cx="6451832" cy="4879198"/>
          </a:xfrm>
        </p:grpSpPr>
        <p:sp>
          <p:nvSpPr>
            <p:cNvPr id="42" name="Freeform 42"/>
            <p:cNvSpPr/>
            <p:nvPr/>
          </p:nvSpPr>
          <p:spPr>
            <a:xfrm>
              <a:off x="0" y="0"/>
              <a:ext cx="6451832" cy="4879198"/>
            </a:xfrm>
            <a:custGeom>
              <a:avLst/>
              <a:gdLst/>
              <a:ahLst/>
              <a:cxnLst/>
              <a:rect l="l" t="t" r="r" b="b"/>
              <a:pathLst>
                <a:path w="6451832" h="4879198">
                  <a:moveTo>
                    <a:pt x="0" y="0"/>
                  </a:moveTo>
                  <a:lnTo>
                    <a:pt x="6451832" y="0"/>
                  </a:lnTo>
                  <a:lnTo>
                    <a:pt x="6451832" y="4879198"/>
                  </a:lnTo>
                  <a:lnTo>
                    <a:pt x="0" y="4879198"/>
                  </a:lnTo>
                  <a:lnTo>
                    <a:pt x="0" y="0"/>
                  </a:lnTo>
                  <a:close/>
                </a:path>
              </a:pathLst>
            </a:custGeom>
            <a:blipFill>
              <a:blip r:embed="rId7"/>
              <a:stretch>
                <a:fillRect/>
              </a:stretch>
            </a:blipFill>
          </p:spPr>
          <p:txBody>
            <a:bodyPr/>
            <a:lstStyle/>
            <a:p>
              <a:endParaRPr lang="en-US"/>
            </a:p>
          </p:txBody>
        </p:sp>
        <p:sp>
          <p:nvSpPr>
            <p:cNvPr id="43" name="TextBox 43"/>
            <p:cNvSpPr txBox="1"/>
            <p:nvPr/>
          </p:nvSpPr>
          <p:spPr>
            <a:xfrm>
              <a:off x="923259" y="747752"/>
              <a:ext cx="4768863" cy="3099320"/>
            </a:xfrm>
            <a:prstGeom prst="rect">
              <a:avLst/>
            </a:prstGeom>
          </p:spPr>
          <p:txBody>
            <a:bodyPr lIns="0" tIns="0" rIns="0" bIns="0" rtlCol="0" anchor="t">
              <a:spAutoFit/>
            </a:bodyPr>
            <a:lstStyle/>
            <a:p>
              <a:pPr algn="ctr">
                <a:lnSpc>
                  <a:spcPts val="4621"/>
                </a:lnSpc>
              </a:pPr>
              <a:r>
                <a:rPr lang="en-US" sz="3301">
                  <a:solidFill>
                    <a:srgbClr val="000000"/>
                  </a:solidFill>
                  <a:latin typeface="Ubuntu"/>
                  <a:ea typeface="Ubuntu"/>
                  <a:cs typeface="Ubuntu"/>
                  <a:sym typeface="Ubuntu"/>
                </a:rPr>
                <a:t>My host home provider never lets me try new activities.</a:t>
              </a:r>
            </a:p>
          </p:txBody>
        </p:sp>
      </p:grpSp>
      <p:sp>
        <p:nvSpPr>
          <p:cNvPr id="44" name="Freeform 44"/>
          <p:cNvSpPr/>
          <p:nvPr/>
        </p:nvSpPr>
        <p:spPr>
          <a:xfrm>
            <a:off x="1217586" y="2514196"/>
            <a:ext cx="1481516" cy="1508951"/>
          </a:xfrm>
          <a:custGeom>
            <a:avLst/>
            <a:gdLst/>
            <a:ahLst/>
            <a:cxnLst/>
            <a:rect l="l" t="t" r="r" b="b"/>
            <a:pathLst>
              <a:path w="1481516" h="1508951">
                <a:moveTo>
                  <a:pt x="0" y="0"/>
                </a:moveTo>
                <a:lnTo>
                  <a:pt x="1481516" y="0"/>
                </a:lnTo>
                <a:lnTo>
                  <a:pt x="1481516" y="1508951"/>
                </a:lnTo>
                <a:lnTo>
                  <a:pt x="0" y="150895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6122064" cy="1223447"/>
            <a:chOff x="0" y="0"/>
            <a:chExt cx="4246140" cy="322225"/>
          </a:xfrm>
        </p:grpSpPr>
        <p:sp>
          <p:nvSpPr>
            <p:cNvPr id="34" name="Freeform 34"/>
            <p:cNvSpPr/>
            <p:nvPr/>
          </p:nvSpPr>
          <p:spPr>
            <a:xfrm>
              <a:off x="0" y="0"/>
              <a:ext cx="4246140" cy="322225"/>
            </a:xfrm>
            <a:custGeom>
              <a:avLst/>
              <a:gdLst/>
              <a:ahLst/>
              <a:cxnLst/>
              <a:rect l="l" t="t" r="r" b="b"/>
              <a:pathLst>
                <a:path w="4246140" h="322225">
                  <a:moveTo>
                    <a:pt x="4042940" y="0"/>
                  </a:moveTo>
                  <a:cubicBezTo>
                    <a:pt x="4155165" y="0"/>
                    <a:pt x="4246140" y="72132"/>
                    <a:pt x="4246140" y="161112"/>
                  </a:cubicBezTo>
                  <a:cubicBezTo>
                    <a:pt x="4246140" y="250092"/>
                    <a:pt x="4155165" y="322225"/>
                    <a:pt x="4042940"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4246140"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777938" y="3999618"/>
            <a:ext cx="6593570" cy="6138130"/>
            <a:chOff x="0" y="0"/>
            <a:chExt cx="8791426" cy="8184174"/>
          </a:xfrm>
        </p:grpSpPr>
        <p:sp>
          <p:nvSpPr>
            <p:cNvPr id="37" name="Freeform 37"/>
            <p:cNvSpPr/>
            <p:nvPr/>
          </p:nvSpPr>
          <p:spPr>
            <a:xfrm rot="1022132" flipH="1" flipV="1">
              <a:off x="769190" y="923412"/>
              <a:ext cx="7253046" cy="6337349"/>
            </a:xfrm>
            <a:custGeom>
              <a:avLst/>
              <a:gdLst/>
              <a:ahLst/>
              <a:cxnLst/>
              <a:rect l="l" t="t" r="r" b="b"/>
              <a:pathLst>
                <a:path w="7253046" h="6337349">
                  <a:moveTo>
                    <a:pt x="7253046" y="6337349"/>
                  </a:moveTo>
                  <a:lnTo>
                    <a:pt x="0" y="6337349"/>
                  </a:lnTo>
                  <a:lnTo>
                    <a:pt x="0" y="0"/>
                  </a:lnTo>
                  <a:lnTo>
                    <a:pt x="7253046" y="0"/>
                  </a:lnTo>
                  <a:lnTo>
                    <a:pt x="7253046" y="6337349"/>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TextBox 38"/>
            <p:cNvSpPr txBox="1"/>
            <p:nvPr/>
          </p:nvSpPr>
          <p:spPr>
            <a:xfrm rot="72330">
              <a:off x="1353680" y="2591269"/>
              <a:ext cx="5924138" cy="3278717"/>
            </a:xfrm>
            <a:prstGeom prst="rect">
              <a:avLst/>
            </a:prstGeom>
          </p:spPr>
          <p:txBody>
            <a:bodyPr lIns="0" tIns="0" rIns="0" bIns="0" rtlCol="0" anchor="t">
              <a:spAutoFit/>
            </a:bodyPr>
            <a:lstStyle/>
            <a:p>
              <a:pPr algn="ctr">
                <a:lnSpc>
                  <a:spcPts val="4900"/>
                </a:lnSpc>
              </a:pPr>
              <a:r>
                <a:rPr lang="en-US" sz="3500">
                  <a:solidFill>
                    <a:srgbClr val="000000"/>
                  </a:solidFill>
                  <a:latin typeface="Ubuntu"/>
                  <a:ea typeface="Ubuntu"/>
                  <a:cs typeface="Ubuntu"/>
                  <a:sym typeface="Ubuntu"/>
                </a:rPr>
                <a:t>I’ll ask my </a:t>
              </a:r>
            </a:p>
            <a:p>
              <a:pPr algn="ctr">
                <a:lnSpc>
                  <a:spcPts val="4900"/>
                </a:lnSpc>
              </a:pPr>
              <a:r>
                <a:rPr lang="en-US" sz="3500">
                  <a:solidFill>
                    <a:srgbClr val="000000"/>
                  </a:solidFill>
                  <a:latin typeface="Ubuntu"/>
                  <a:ea typeface="Ubuntu"/>
                  <a:cs typeface="Ubuntu"/>
                  <a:sym typeface="Ubuntu"/>
                </a:rPr>
                <a:t>parents if I can </a:t>
              </a:r>
            </a:p>
            <a:p>
              <a:pPr algn="ctr">
                <a:lnSpc>
                  <a:spcPts val="4900"/>
                </a:lnSpc>
              </a:pPr>
              <a:r>
                <a:rPr lang="en-US" sz="3500">
                  <a:solidFill>
                    <a:srgbClr val="000000"/>
                  </a:solidFill>
                  <a:latin typeface="Ubuntu"/>
                  <a:ea typeface="Ubuntu"/>
                  <a:cs typeface="Ubuntu"/>
                  <a:sym typeface="Ubuntu"/>
                </a:rPr>
                <a:t>go with </a:t>
              </a:r>
            </a:p>
            <a:p>
              <a:pPr algn="ctr">
                <a:lnSpc>
                  <a:spcPts val="4900"/>
                </a:lnSpc>
              </a:pPr>
              <a:r>
                <a:rPr lang="en-US" sz="3500">
                  <a:solidFill>
                    <a:srgbClr val="000000"/>
                  </a:solidFill>
                  <a:latin typeface="Ubuntu"/>
                  <a:ea typeface="Ubuntu"/>
                  <a:cs typeface="Ubuntu"/>
                  <a:sym typeface="Ubuntu"/>
                </a:rPr>
                <a:t>my aunt.</a:t>
              </a:r>
            </a:p>
          </p:txBody>
        </p:sp>
      </p:grpSp>
      <p:grpSp>
        <p:nvGrpSpPr>
          <p:cNvPr id="39" name="Group 39"/>
          <p:cNvGrpSpPr/>
          <p:nvPr/>
        </p:nvGrpSpPr>
        <p:grpSpPr>
          <a:xfrm>
            <a:off x="11434956" y="2326987"/>
            <a:ext cx="6342669" cy="5676731"/>
            <a:chOff x="0" y="0"/>
            <a:chExt cx="8456891" cy="7568975"/>
          </a:xfrm>
        </p:grpSpPr>
        <p:sp>
          <p:nvSpPr>
            <p:cNvPr id="40" name="Freeform 40"/>
            <p:cNvSpPr/>
            <p:nvPr/>
          </p:nvSpPr>
          <p:spPr>
            <a:xfrm rot="334170">
              <a:off x="313506" y="363809"/>
              <a:ext cx="7829879" cy="6841356"/>
            </a:xfrm>
            <a:custGeom>
              <a:avLst/>
              <a:gdLst/>
              <a:ahLst/>
              <a:cxnLst/>
              <a:rect l="l" t="t" r="r" b="b"/>
              <a:pathLst>
                <a:path w="7829879" h="6841356">
                  <a:moveTo>
                    <a:pt x="0" y="0"/>
                  </a:moveTo>
                  <a:lnTo>
                    <a:pt x="7829879" y="0"/>
                  </a:lnTo>
                  <a:lnTo>
                    <a:pt x="7829879" y="6841357"/>
                  </a:lnTo>
                  <a:lnTo>
                    <a:pt x="0" y="68413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1" name="TextBox 41"/>
            <p:cNvSpPr txBox="1"/>
            <p:nvPr/>
          </p:nvSpPr>
          <p:spPr>
            <a:xfrm rot="-720867">
              <a:off x="1663858" y="1630372"/>
              <a:ext cx="5630210" cy="3713077"/>
            </a:xfrm>
            <a:prstGeom prst="rect">
              <a:avLst/>
            </a:prstGeom>
          </p:spPr>
          <p:txBody>
            <a:bodyPr lIns="0" tIns="0" rIns="0" bIns="0" rtlCol="0" anchor="t">
              <a:spAutoFit/>
            </a:bodyPr>
            <a:lstStyle/>
            <a:p>
              <a:pPr algn="ctr">
                <a:lnSpc>
                  <a:spcPts val="4445"/>
                </a:lnSpc>
              </a:pPr>
              <a:r>
                <a:rPr lang="en-US" sz="3175">
                  <a:solidFill>
                    <a:srgbClr val="000000"/>
                  </a:solidFill>
                  <a:latin typeface="Ubuntu"/>
                  <a:ea typeface="Ubuntu"/>
                  <a:cs typeface="Ubuntu"/>
                  <a:sym typeface="Ubuntu"/>
                </a:rPr>
                <a:t>I’ll ask my </a:t>
              </a:r>
            </a:p>
            <a:p>
              <a:pPr algn="ctr">
                <a:lnSpc>
                  <a:spcPts val="4445"/>
                </a:lnSpc>
              </a:pPr>
              <a:r>
                <a:rPr lang="en-US" sz="3175">
                  <a:solidFill>
                    <a:srgbClr val="000000"/>
                  </a:solidFill>
                  <a:latin typeface="Ubuntu"/>
                  <a:ea typeface="Ubuntu"/>
                  <a:cs typeface="Ubuntu"/>
                  <a:sym typeface="Ubuntu"/>
                </a:rPr>
                <a:t>teacher to help me figure out how to talk to my carer </a:t>
              </a:r>
            </a:p>
            <a:p>
              <a:pPr algn="ctr">
                <a:lnSpc>
                  <a:spcPts val="4445"/>
                </a:lnSpc>
              </a:pPr>
              <a:r>
                <a:rPr lang="en-US" sz="3175">
                  <a:solidFill>
                    <a:srgbClr val="000000"/>
                  </a:solidFill>
                  <a:latin typeface="Ubuntu"/>
                  <a:ea typeface="Ubuntu"/>
                  <a:cs typeface="Ubuntu"/>
                  <a:sym typeface="Ubuntu"/>
                </a:rPr>
                <a:t>about this.</a:t>
              </a:r>
            </a:p>
          </p:txBody>
        </p:sp>
      </p:grpSp>
      <p:sp>
        <p:nvSpPr>
          <p:cNvPr id="42" name="Freeform 42"/>
          <p:cNvSpPr/>
          <p:nvPr/>
        </p:nvSpPr>
        <p:spPr>
          <a:xfrm>
            <a:off x="1185653" y="2504076"/>
            <a:ext cx="1508951" cy="1508951"/>
          </a:xfrm>
          <a:custGeom>
            <a:avLst/>
            <a:gdLst/>
            <a:ahLst/>
            <a:cxnLst/>
            <a:rect l="l" t="t" r="r" b="b"/>
            <a:pathLst>
              <a:path w="1508951" h="1508951">
                <a:moveTo>
                  <a:pt x="0" y="0"/>
                </a:moveTo>
                <a:lnTo>
                  <a:pt x="1508951" y="0"/>
                </a:lnTo>
                <a:lnTo>
                  <a:pt x="1508951" y="1508951"/>
                </a:lnTo>
                <a:lnTo>
                  <a:pt x="0" y="15089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43" name="Group 43"/>
          <p:cNvGrpSpPr/>
          <p:nvPr/>
        </p:nvGrpSpPr>
        <p:grpSpPr>
          <a:xfrm>
            <a:off x="6200278" y="4261421"/>
            <a:ext cx="5019029" cy="5515204"/>
            <a:chOff x="0" y="0"/>
            <a:chExt cx="6692039" cy="7353605"/>
          </a:xfrm>
        </p:grpSpPr>
        <p:sp>
          <p:nvSpPr>
            <p:cNvPr id="44" name="Freeform 44"/>
            <p:cNvSpPr/>
            <p:nvPr/>
          </p:nvSpPr>
          <p:spPr>
            <a:xfrm>
              <a:off x="0" y="0"/>
              <a:ext cx="6692039" cy="7353605"/>
            </a:xfrm>
            <a:custGeom>
              <a:avLst/>
              <a:gdLst/>
              <a:ahLst/>
              <a:cxnLst/>
              <a:rect l="l" t="t" r="r" b="b"/>
              <a:pathLst>
                <a:path w="6692039" h="7353605">
                  <a:moveTo>
                    <a:pt x="0" y="0"/>
                  </a:moveTo>
                  <a:lnTo>
                    <a:pt x="6692039" y="0"/>
                  </a:lnTo>
                  <a:lnTo>
                    <a:pt x="6692039" y="7353605"/>
                  </a:lnTo>
                  <a:lnTo>
                    <a:pt x="0" y="7353605"/>
                  </a:lnTo>
                  <a:lnTo>
                    <a:pt x="0" y="0"/>
                  </a:lnTo>
                  <a:close/>
                </a:path>
              </a:pathLst>
            </a:custGeom>
            <a:blipFill>
              <a:blip r:embed="rId9">
                <a:extLst>
                  <a:ext uri="{96DAC541-7B7A-43D3-8B79-37D633B846F1}">
                    <asvg:svgBlip xmlns:asvg="http://schemas.microsoft.com/office/drawing/2016/SVG/main" r:embed="rId10"/>
                  </a:ext>
                </a:extLst>
              </a:blip>
              <a:stretch>
                <a:fillRect t="-18183" b="-62468"/>
              </a:stretch>
            </a:blipFill>
          </p:spPr>
          <p:txBody>
            <a:bodyPr/>
            <a:lstStyle/>
            <a:p>
              <a:endParaRPr lang="en-US"/>
            </a:p>
          </p:txBody>
        </p:sp>
        <p:grpSp>
          <p:nvGrpSpPr>
            <p:cNvPr id="45" name="Group 45"/>
            <p:cNvGrpSpPr/>
            <p:nvPr/>
          </p:nvGrpSpPr>
          <p:grpSpPr>
            <a:xfrm>
              <a:off x="2320609" y="0"/>
              <a:ext cx="2610723" cy="1421492"/>
              <a:chOff x="0" y="0"/>
              <a:chExt cx="515698" cy="280789"/>
            </a:xfrm>
          </p:grpSpPr>
          <p:sp>
            <p:nvSpPr>
              <p:cNvPr id="46" name="Freeform 46"/>
              <p:cNvSpPr/>
              <p:nvPr/>
            </p:nvSpPr>
            <p:spPr>
              <a:xfrm>
                <a:off x="0" y="0"/>
                <a:ext cx="515698" cy="280789"/>
              </a:xfrm>
              <a:custGeom>
                <a:avLst/>
                <a:gdLst/>
                <a:ahLst/>
                <a:cxnLst/>
                <a:rect l="l" t="t" r="r" b="b"/>
                <a:pathLst>
                  <a:path w="515698" h="280789">
                    <a:moveTo>
                      <a:pt x="0" y="0"/>
                    </a:moveTo>
                    <a:lnTo>
                      <a:pt x="515698" y="0"/>
                    </a:lnTo>
                    <a:lnTo>
                      <a:pt x="515698" y="280789"/>
                    </a:lnTo>
                    <a:lnTo>
                      <a:pt x="0" y="280789"/>
                    </a:lnTo>
                    <a:close/>
                  </a:path>
                </a:pathLst>
              </a:custGeom>
              <a:solidFill>
                <a:srgbClr val="FFFFFF"/>
              </a:solidFill>
            </p:spPr>
            <p:txBody>
              <a:bodyPr/>
              <a:lstStyle/>
              <a:p>
                <a:endParaRPr lang="en-US"/>
              </a:p>
            </p:txBody>
          </p:sp>
          <p:sp>
            <p:nvSpPr>
              <p:cNvPr id="47" name="TextBox 47"/>
              <p:cNvSpPr txBox="1"/>
              <p:nvPr/>
            </p:nvSpPr>
            <p:spPr>
              <a:xfrm>
                <a:off x="0" y="-28575"/>
                <a:ext cx="515698" cy="309364"/>
              </a:xfrm>
              <a:prstGeom prst="rect">
                <a:avLst/>
              </a:prstGeom>
            </p:spPr>
            <p:txBody>
              <a:bodyPr lIns="50800" tIns="50800" rIns="50800" bIns="50800" rtlCol="0" anchor="ctr"/>
              <a:lstStyle/>
              <a:p>
                <a:pPr algn="ctr">
                  <a:lnSpc>
                    <a:spcPts val="1960"/>
                  </a:lnSpc>
                </a:pPr>
                <a:endParaRPr/>
              </a:p>
            </p:txBody>
          </p:sp>
        </p:grpSp>
      </p:grpSp>
      <p:grpSp>
        <p:nvGrpSpPr>
          <p:cNvPr id="48" name="Group 48"/>
          <p:cNvGrpSpPr/>
          <p:nvPr/>
        </p:nvGrpSpPr>
        <p:grpSpPr>
          <a:xfrm>
            <a:off x="6666595" y="3507779"/>
            <a:ext cx="3489885" cy="1507285"/>
            <a:chOff x="0" y="0"/>
            <a:chExt cx="4653181" cy="2009713"/>
          </a:xfrm>
        </p:grpSpPr>
        <p:sp>
          <p:nvSpPr>
            <p:cNvPr id="49" name="Freeform 49"/>
            <p:cNvSpPr/>
            <p:nvPr/>
          </p:nvSpPr>
          <p:spPr>
            <a:xfrm>
              <a:off x="2643468" y="0"/>
              <a:ext cx="2009713" cy="2009713"/>
            </a:xfrm>
            <a:custGeom>
              <a:avLst/>
              <a:gdLst/>
              <a:ahLst/>
              <a:cxnLst/>
              <a:rect l="l" t="t" r="r" b="b"/>
              <a:pathLst>
                <a:path w="2009713" h="2009713">
                  <a:moveTo>
                    <a:pt x="0" y="0"/>
                  </a:moveTo>
                  <a:lnTo>
                    <a:pt x="2009713" y="0"/>
                  </a:lnTo>
                  <a:lnTo>
                    <a:pt x="2009713" y="2009713"/>
                  </a:lnTo>
                  <a:lnTo>
                    <a:pt x="0" y="200971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50" name="Freeform 50"/>
            <p:cNvSpPr/>
            <p:nvPr/>
          </p:nvSpPr>
          <p:spPr>
            <a:xfrm>
              <a:off x="0" y="0"/>
              <a:ext cx="2364068" cy="2009713"/>
            </a:xfrm>
            <a:custGeom>
              <a:avLst/>
              <a:gdLst/>
              <a:ahLst/>
              <a:cxnLst/>
              <a:rect l="l" t="t" r="r" b="b"/>
              <a:pathLst>
                <a:path w="2364068" h="2009713">
                  <a:moveTo>
                    <a:pt x="0" y="0"/>
                  </a:moveTo>
                  <a:lnTo>
                    <a:pt x="2364068" y="0"/>
                  </a:lnTo>
                  <a:lnTo>
                    <a:pt x="2364068" y="2009713"/>
                  </a:lnTo>
                  <a:lnTo>
                    <a:pt x="0" y="2009713"/>
                  </a:lnTo>
                  <a:lnTo>
                    <a:pt x="0" y="0"/>
                  </a:lnTo>
                  <a:close/>
                </a:path>
              </a:pathLst>
            </a:custGeom>
            <a:blipFill>
              <a:blip r:embed="rId9">
                <a:extLst>
                  <a:ext uri="{96DAC541-7B7A-43D3-8B79-37D633B846F1}">
                    <asvg:svgBlip xmlns:asvg="http://schemas.microsoft.com/office/drawing/2016/SVG/main" r:embed="rId10"/>
                  </a:ext>
                </a:extLst>
              </a:blip>
              <a:stretch>
                <a:fillRect l="-62548" r="-51731" b="-400370"/>
              </a:stretch>
            </a:blipFill>
          </p:spPr>
          <p:txBody>
            <a:bodyPr/>
            <a:lstStyle/>
            <a:p>
              <a:endParaRPr lang="en-US"/>
            </a:p>
          </p:txBody>
        </p:sp>
      </p:grpSp>
      <p:sp>
        <p:nvSpPr>
          <p:cNvPr id="51" name="TextBox 51"/>
          <p:cNvSpPr txBox="1"/>
          <p:nvPr/>
        </p:nvSpPr>
        <p:spPr>
          <a:xfrm>
            <a:off x="832545" y="791507"/>
            <a:ext cx="1642675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Solution: See Who Else Can Support Me!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1830833" cy="1223447"/>
            <a:chOff x="0" y="0"/>
            <a:chExt cx="3115940" cy="322225"/>
          </a:xfrm>
        </p:grpSpPr>
        <p:sp>
          <p:nvSpPr>
            <p:cNvPr id="34" name="Freeform 34"/>
            <p:cNvSpPr/>
            <p:nvPr/>
          </p:nvSpPr>
          <p:spPr>
            <a:xfrm>
              <a:off x="0" y="0"/>
              <a:ext cx="3115940" cy="322225"/>
            </a:xfrm>
            <a:custGeom>
              <a:avLst/>
              <a:gdLst/>
              <a:ahLst/>
              <a:cxnLst/>
              <a:rect l="l" t="t" r="r" b="b"/>
              <a:pathLst>
                <a:path w="3115940" h="322225">
                  <a:moveTo>
                    <a:pt x="2912740" y="0"/>
                  </a:moveTo>
                  <a:cubicBezTo>
                    <a:pt x="3024964" y="0"/>
                    <a:pt x="3115940" y="72132"/>
                    <a:pt x="3115940" y="161112"/>
                  </a:cubicBezTo>
                  <a:cubicBezTo>
                    <a:pt x="3115940" y="250092"/>
                    <a:pt x="3024964" y="322225"/>
                    <a:pt x="2912740"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115940"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flipH="1">
            <a:off x="3157557" y="5550410"/>
            <a:ext cx="4258354" cy="3930106"/>
          </a:xfrm>
          <a:custGeom>
            <a:avLst/>
            <a:gdLst/>
            <a:ahLst/>
            <a:cxnLst/>
            <a:rect l="l" t="t" r="r" b="b"/>
            <a:pathLst>
              <a:path w="4258354" h="3930106">
                <a:moveTo>
                  <a:pt x="4258354" y="0"/>
                </a:moveTo>
                <a:lnTo>
                  <a:pt x="0" y="0"/>
                </a:lnTo>
                <a:lnTo>
                  <a:pt x="0" y="3930106"/>
                </a:lnTo>
                <a:lnTo>
                  <a:pt x="4258354" y="3930106"/>
                </a:lnTo>
                <a:lnTo>
                  <a:pt x="425835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7" name="Freeform 37"/>
          <p:cNvSpPr/>
          <p:nvPr/>
        </p:nvSpPr>
        <p:spPr>
          <a:xfrm>
            <a:off x="9906335" y="4713872"/>
            <a:ext cx="5797579" cy="4804744"/>
          </a:xfrm>
          <a:custGeom>
            <a:avLst/>
            <a:gdLst/>
            <a:ahLst/>
            <a:cxnLst/>
            <a:rect l="l" t="t" r="r" b="b"/>
            <a:pathLst>
              <a:path w="5797579" h="4804744">
                <a:moveTo>
                  <a:pt x="0" y="0"/>
                </a:moveTo>
                <a:lnTo>
                  <a:pt x="5797579" y="0"/>
                </a:lnTo>
                <a:lnTo>
                  <a:pt x="5797579" y="4804744"/>
                </a:lnTo>
                <a:lnTo>
                  <a:pt x="0" y="480474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8" name="TextBox 38"/>
          <p:cNvSpPr txBox="1"/>
          <p:nvPr/>
        </p:nvSpPr>
        <p:spPr>
          <a:xfrm>
            <a:off x="832545" y="791507"/>
            <a:ext cx="1127439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Problem: Ignoring + Bullying</a:t>
            </a:r>
          </a:p>
        </p:txBody>
      </p:sp>
      <p:grpSp>
        <p:nvGrpSpPr>
          <p:cNvPr id="39" name="Group 39"/>
          <p:cNvGrpSpPr/>
          <p:nvPr/>
        </p:nvGrpSpPr>
        <p:grpSpPr>
          <a:xfrm>
            <a:off x="4245335" y="2326987"/>
            <a:ext cx="4440674" cy="3358260"/>
            <a:chOff x="0" y="0"/>
            <a:chExt cx="5920899" cy="4477680"/>
          </a:xfrm>
        </p:grpSpPr>
        <p:sp>
          <p:nvSpPr>
            <p:cNvPr id="40" name="Freeform 40"/>
            <p:cNvSpPr/>
            <p:nvPr/>
          </p:nvSpPr>
          <p:spPr>
            <a:xfrm>
              <a:off x="0" y="0"/>
              <a:ext cx="5920899" cy="4477680"/>
            </a:xfrm>
            <a:custGeom>
              <a:avLst/>
              <a:gdLst/>
              <a:ahLst/>
              <a:cxnLst/>
              <a:rect l="l" t="t" r="r" b="b"/>
              <a:pathLst>
                <a:path w="5920899" h="4477680">
                  <a:moveTo>
                    <a:pt x="0" y="0"/>
                  </a:moveTo>
                  <a:lnTo>
                    <a:pt x="5920899" y="0"/>
                  </a:lnTo>
                  <a:lnTo>
                    <a:pt x="5920899" y="4477680"/>
                  </a:lnTo>
                  <a:lnTo>
                    <a:pt x="0" y="4477680"/>
                  </a:lnTo>
                  <a:lnTo>
                    <a:pt x="0" y="0"/>
                  </a:lnTo>
                  <a:close/>
                </a:path>
              </a:pathLst>
            </a:custGeom>
            <a:blipFill>
              <a:blip r:embed="rId9"/>
              <a:stretch>
                <a:fillRect/>
              </a:stretch>
            </a:blipFill>
          </p:spPr>
          <p:txBody>
            <a:bodyPr/>
            <a:lstStyle/>
            <a:p>
              <a:endParaRPr lang="en-US"/>
            </a:p>
          </p:txBody>
        </p:sp>
        <p:sp>
          <p:nvSpPr>
            <p:cNvPr id="41" name="TextBox 41"/>
            <p:cNvSpPr txBox="1"/>
            <p:nvPr/>
          </p:nvSpPr>
          <p:spPr>
            <a:xfrm>
              <a:off x="209414" y="442345"/>
              <a:ext cx="5502070" cy="3092505"/>
            </a:xfrm>
            <a:prstGeom prst="rect">
              <a:avLst/>
            </a:prstGeom>
          </p:spPr>
          <p:txBody>
            <a:bodyPr lIns="0" tIns="0" rIns="0" bIns="0" rtlCol="0" anchor="t">
              <a:spAutoFit/>
            </a:bodyPr>
            <a:lstStyle/>
            <a:p>
              <a:pPr algn="ctr">
                <a:lnSpc>
                  <a:spcPts val="4611"/>
                </a:lnSpc>
              </a:pPr>
              <a:r>
                <a:rPr lang="en-US" sz="3293">
                  <a:solidFill>
                    <a:srgbClr val="000000"/>
                  </a:solidFill>
                  <a:latin typeface="Ubuntu"/>
                  <a:ea typeface="Ubuntu"/>
                  <a:cs typeface="Ubuntu"/>
                  <a:sym typeface="Ubuntu"/>
                </a:rPr>
                <a:t>When I said </a:t>
              </a:r>
            </a:p>
            <a:p>
              <a:pPr algn="ctr">
                <a:lnSpc>
                  <a:spcPts val="4611"/>
                </a:lnSpc>
              </a:pPr>
              <a:r>
                <a:rPr lang="en-US" sz="3293">
                  <a:solidFill>
                    <a:srgbClr val="000000"/>
                  </a:solidFill>
                  <a:latin typeface="Ubuntu"/>
                  <a:ea typeface="Ubuntu"/>
                  <a:cs typeface="Ubuntu"/>
                  <a:sym typeface="Ubuntu"/>
                </a:rPr>
                <a:t>what I wanted, my support staff didn’t listen.</a:t>
              </a:r>
            </a:p>
          </p:txBody>
        </p:sp>
      </p:grpSp>
      <p:grpSp>
        <p:nvGrpSpPr>
          <p:cNvPr id="42" name="Group 42"/>
          <p:cNvGrpSpPr/>
          <p:nvPr/>
        </p:nvGrpSpPr>
        <p:grpSpPr>
          <a:xfrm>
            <a:off x="12583105" y="1274800"/>
            <a:ext cx="4724868" cy="3573181"/>
            <a:chOff x="0" y="0"/>
            <a:chExt cx="6299823" cy="4764242"/>
          </a:xfrm>
        </p:grpSpPr>
        <p:sp>
          <p:nvSpPr>
            <p:cNvPr id="43" name="Freeform 43"/>
            <p:cNvSpPr/>
            <p:nvPr/>
          </p:nvSpPr>
          <p:spPr>
            <a:xfrm>
              <a:off x="0" y="0"/>
              <a:ext cx="6299823" cy="4764242"/>
            </a:xfrm>
            <a:custGeom>
              <a:avLst/>
              <a:gdLst/>
              <a:ahLst/>
              <a:cxnLst/>
              <a:rect l="l" t="t" r="r" b="b"/>
              <a:pathLst>
                <a:path w="6299823" h="4764242">
                  <a:moveTo>
                    <a:pt x="0" y="0"/>
                  </a:moveTo>
                  <a:lnTo>
                    <a:pt x="6299823" y="0"/>
                  </a:lnTo>
                  <a:lnTo>
                    <a:pt x="6299823" y="4764242"/>
                  </a:lnTo>
                  <a:lnTo>
                    <a:pt x="0" y="4764242"/>
                  </a:lnTo>
                  <a:lnTo>
                    <a:pt x="0" y="0"/>
                  </a:lnTo>
                  <a:close/>
                </a:path>
              </a:pathLst>
            </a:custGeom>
            <a:blipFill>
              <a:blip r:embed="rId9"/>
              <a:stretch>
                <a:fillRect/>
              </a:stretch>
            </a:blipFill>
          </p:spPr>
          <p:txBody>
            <a:bodyPr/>
            <a:lstStyle/>
            <a:p>
              <a:endParaRPr lang="en-US"/>
            </a:p>
          </p:txBody>
        </p:sp>
        <p:sp>
          <p:nvSpPr>
            <p:cNvPr id="44" name="TextBox 44"/>
            <p:cNvSpPr txBox="1"/>
            <p:nvPr/>
          </p:nvSpPr>
          <p:spPr>
            <a:xfrm>
              <a:off x="417777" y="772117"/>
              <a:ext cx="5464269" cy="3062322"/>
            </a:xfrm>
            <a:prstGeom prst="rect">
              <a:avLst/>
            </a:prstGeom>
          </p:spPr>
          <p:txBody>
            <a:bodyPr lIns="0" tIns="0" rIns="0" bIns="0" rtlCol="0" anchor="t">
              <a:spAutoFit/>
            </a:bodyPr>
            <a:lstStyle/>
            <a:p>
              <a:pPr algn="ctr">
                <a:lnSpc>
                  <a:spcPts val="4579"/>
                </a:lnSpc>
              </a:pPr>
              <a:r>
                <a:rPr lang="en-US" sz="3271">
                  <a:solidFill>
                    <a:srgbClr val="000000"/>
                  </a:solidFill>
                  <a:latin typeface="Ubuntu"/>
                  <a:ea typeface="Ubuntu"/>
                  <a:cs typeface="Ubuntu"/>
                  <a:sym typeface="Ubuntu"/>
                </a:rPr>
                <a:t>People call me </a:t>
              </a:r>
            </a:p>
            <a:p>
              <a:pPr algn="ctr">
                <a:lnSpc>
                  <a:spcPts val="4579"/>
                </a:lnSpc>
              </a:pPr>
              <a:r>
                <a:rPr lang="en-US" sz="3271">
                  <a:solidFill>
                    <a:srgbClr val="000000"/>
                  </a:solidFill>
                  <a:latin typeface="Ubuntu"/>
                  <a:ea typeface="Ubuntu"/>
                  <a:cs typeface="Ubuntu"/>
                  <a:sym typeface="Ubuntu"/>
                </a:rPr>
                <a:t>mean names or laugh at me if I make a mistake.</a:t>
              </a:r>
            </a:p>
          </p:txBody>
        </p:sp>
      </p:grpSp>
      <p:sp>
        <p:nvSpPr>
          <p:cNvPr id="45" name="Freeform 45"/>
          <p:cNvSpPr/>
          <p:nvPr/>
        </p:nvSpPr>
        <p:spPr>
          <a:xfrm>
            <a:off x="1217586" y="2514196"/>
            <a:ext cx="1481516" cy="1508951"/>
          </a:xfrm>
          <a:custGeom>
            <a:avLst/>
            <a:gdLst/>
            <a:ahLst/>
            <a:cxnLst/>
            <a:rect l="l" t="t" r="r" b="b"/>
            <a:pathLst>
              <a:path w="1481516" h="1508951">
                <a:moveTo>
                  <a:pt x="0" y="0"/>
                </a:moveTo>
                <a:lnTo>
                  <a:pt x="1481516" y="0"/>
                </a:lnTo>
                <a:lnTo>
                  <a:pt x="1481516" y="1508951"/>
                </a:lnTo>
                <a:lnTo>
                  <a:pt x="0" y="150895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1258734" cy="1223447"/>
            <a:chOff x="0" y="0"/>
            <a:chExt cx="2965263" cy="322225"/>
          </a:xfrm>
        </p:grpSpPr>
        <p:sp>
          <p:nvSpPr>
            <p:cNvPr id="34" name="Freeform 34"/>
            <p:cNvSpPr/>
            <p:nvPr/>
          </p:nvSpPr>
          <p:spPr>
            <a:xfrm>
              <a:off x="0" y="0"/>
              <a:ext cx="2965263" cy="322225"/>
            </a:xfrm>
            <a:custGeom>
              <a:avLst/>
              <a:gdLst/>
              <a:ahLst/>
              <a:cxnLst/>
              <a:rect l="l" t="t" r="r" b="b"/>
              <a:pathLst>
                <a:path w="2965263" h="322225">
                  <a:moveTo>
                    <a:pt x="2762063" y="0"/>
                  </a:moveTo>
                  <a:cubicBezTo>
                    <a:pt x="2874288" y="0"/>
                    <a:pt x="2965263" y="72132"/>
                    <a:pt x="2965263" y="161112"/>
                  </a:cubicBezTo>
                  <a:cubicBezTo>
                    <a:pt x="2965263" y="250092"/>
                    <a:pt x="2874288" y="322225"/>
                    <a:pt x="276206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965263"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4343759" y="2365087"/>
            <a:ext cx="7040961" cy="7411538"/>
            <a:chOff x="0" y="0"/>
            <a:chExt cx="9387948" cy="9882050"/>
          </a:xfrm>
        </p:grpSpPr>
        <p:sp>
          <p:nvSpPr>
            <p:cNvPr id="37" name="Freeform 37"/>
            <p:cNvSpPr/>
            <p:nvPr/>
          </p:nvSpPr>
          <p:spPr>
            <a:xfrm flipH="1">
              <a:off x="0" y="0"/>
              <a:ext cx="9387948" cy="9882050"/>
            </a:xfrm>
            <a:custGeom>
              <a:avLst/>
              <a:gdLst/>
              <a:ahLst/>
              <a:cxnLst/>
              <a:rect l="l" t="t" r="r" b="b"/>
              <a:pathLst>
                <a:path w="9387948" h="9882050">
                  <a:moveTo>
                    <a:pt x="9387948" y="0"/>
                  </a:moveTo>
                  <a:lnTo>
                    <a:pt x="0" y="0"/>
                  </a:lnTo>
                  <a:lnTo>
                    <a:pt x="0" y="9882050"/>
                  </a:lnTo>
                  <a:lnTo>
                    <a:pt x="9387948" y="9882050"/>
                  </a:lnTo>
                  <a:lnTo>
                    <a:pt x="9387948"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TextBox 38"/>
            <p:cNvSpPr txBox="1"/>
            <p:nvPr/>
          </p:nvSpPr>
          <p:spPr>
            <a:xfrm>
              <a:off x="767112" y="255705"/>
              <a:ext cx="3489572" cy="3639543"/>
            </a:xfrm>
            <a:prstGeom prst="rect">
              <a:avLst/>
            </a:prstGeom>
          </p:spPr>
          <p:txBody>
            <a:bodyPr lIns="0" tIns="0" rIns="0" bIns="0" rtlCol="0" anchor="t">
              <a:spAutoFit/>
            </a:bodyPr>
            <a:lstStyle/>
            <a:p>
              <a:pPr algn="ctr">
                <a:lnSpc>
                  <a:spcPts val="5470"/>
                </a:lnSpc>
              </a:pPr>
              <a:r>
                <a:rPr lang="en-US" sz="3907" b="1">
                  <a:solidFill>
                    <a:srgbClr val="FFFFFF"/>
                  </a:solidFill>
                  <a:latin typeface="Ubuntu Bold"/>
                  <a:ea typeface="Ubuntu Bold"/>
                  <a:cs typeface="Ubuntu Bold"/>
                  <a:sym typeface="Ubuntu Bold"/>
                </a:rPr>
                <a:t>Hey! </a:t>
              </a:r>
            </a:p>
            <a:p>
              <a:pPr algn="ctr">
                <a:lnSpc>
                  <a:spcPts val="5470"/>
                </a:lnSpc>
              </a:pPr>
              <a:r>
                <a:rPr lang="en-US" sz="3907" b="1">
                  <a:solidFill>
                    <a:srgbClr val="FFFFFF"/>
                  </a:solidFill>
                  <a:latin typeface="Ubuntu Bold"/>
                  <a:ea typeface="Ubuntu Bold"/>
                  <a:cs typeface="Ubuntu Bold"/>
                  <a:sym typeface="Ubuntu Bold"/>
                </a:rPr>
                <a:t>I have </a:t>
              </a:r>
            </a:p>
            <a:p>
              <a:pPr algn="ctr">
                <a:lnSpc>
                  <a:spcPts val="5470"/>
                </a:lnSpc>
              </a:pPr>
              <a:r>
                <a:rPr lang="en-US" sz="3907" b="1">
                  <a:solidFill>
                    <a:srgbClr val="FFFFFF"/>
                  </a:solidFill>
                  <a:latin typeface="Ubuntu Bold"/>
                  <a:ea typeface="Ubuntu Bold"/>
                  <a:cs typeface="Ubuntu Bold"/>
                  <a:sym typeface="Ubuntu Bold"/>
                </a:rPr>
                <a:t>something </a:t>
              </a:r>
            </a:p>
            <a:p>
              <a:pPr algn="ctr">
                <a:lnSpc>
                  <a:spcPts val="5470"/>
                </a:lnSpc>
              </a:pPr>
              <a:r>
                <a:rPr lang="en-US" sz="3907" b="1">
                  <a:solidFill>
                    <a:srgbClr val="FFFFFF"/>
                  </a:solidFill>
                  <a:latin typeface="Ubuntu Bold"/>
                  <a:ea typeface="Ubuntu Bold"/>
                  <a:cs typeface="Ubuntu Bold"/>
                  <a:sym typeface="Ubuntu Bold"/>
                </a:rPr>
                <a:t>to say.</a:t>
              </a:r>
            </a:p>
          </p:txBody>
        </p:sp>
      </p:grpSp>
      <p:sp>
        <p:nvSpPr>
          <p:cNvPr id="39" name="Freeform 39"/>
          <p:cNvSpPr/>
          <p:nvPr/>
        </p:nvSpPr>
        <p:spPr>
          <a:xfrm rot="-1285053" flipV="1">
            <a:off x="11948012" y="5848547"/>
            <a:ext cx="4764400" cy="4162895"/>
          </a:xfrm>
          <a:custGeom>
            <a:avLst/>
            <a:gdLst/>
            <a:ahLst/>
            <a:cxnLst/>
            <a:rect l="l" t="t" r="r" b="b"/>
            <a:pathLst>
              <a:path w="4764400" h="4162895">
                <a:moveTo>
                  <a:pt x="0" y="4162894"/>
                </a:moveTo>
                <a:lnTo>
                  <a:pt x="4764400" y="4162894"/>
                </a:lnTo>
                <a:lnTo>
                  <a:pt x="4764400" y="0"/>
                </a:lnTo>
                <a:lnTo>
                  <a:pt x="0" y="0"/>
                </a:lnTo>
                <a:lnTo>
                  <a:pt x="0" y="4162894"/>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0" name="Freeform 40"/>
          <p:cNvSpPr/>
          <p:nvPr/>
        </p:nvSpPr>
        <p:spPr>
          <a:xfrm rot="528936">
            <a:off x="11103880" y="1222713"/>
            <a:ext cx="5801272" cy="5068861"/>
          </a:xfrm>
          <a:custGeom>
            <a:avLst/>
            <a:gdLst/>
            <a:ahLst/>
            <a:cxnLst/>
            <a:rect l="l" t="t" r="r" b="b"/>
            <a:pathLst>
              <a:path w="5801272" h="5068861">
                <a:moveTo>
                  <a:pt x="0" y="0"/>
                </a:moveTo>
                <a:lnTo>
                  <a:pt x="5801272" y="0"/>
                </a:lnTo>
                <a:lnTo>
                  <a:pt x="5801272" y="5068861"/>
                </a:lnTo>
                <a:lnTo>
                  <a:pt x="0" y="506886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1" name="TextBox 41"/>
          <p:cNvSpPr txBox="1"/>
          <p:nvPr/>
        </p:nvSpPr>
        <p:spPr>
          <a:xfrm>
            <a:off x="12577741" y="6950443"/>
            <a:ext cx="3744562" cy="2122534"/>
          </a:xfrm>
          <a:prstGeom prst="rect">
            <a:avLst/>
          </a:prstGeom>
        </p:spPr>
        <p:txBody>
          <a:bodyPr lIns="0" tIns="0" rIns="0" bIns="0" rtlCol="0" anchor="t">
            <a:spAutoFit/>
          </a:bodyPr>
          <a:lstStyle/>
          <a:p>
            <a:pPr algn="ctr">
              <a:lnSpc>
                <a:spcPts val="4184"/>
              </a:lnSpc>
            </a:pPr>
            <a:r>
              <a:rPr lang="en-US" sz="2988">
                <a:solidFill>
                  <a:srgbClr val="000000"/>
                </a:solidFill>
                <a:latin typeface="Ubuntu"/>
                <a:ea typeface="Ubuntu"/>
                <a:cs typeface="Ubuntu"/>
                <a:sym typeface="Ubuntu"/>
              </a:rPr>
              <a:t>Please </a:t>
            </a:r>
          </a:p>
          <a:p>
            <a:pPr algn="ctr">
              <a:lnSpc>
                <a:spcPts val="4184"/>
              </a:lnSpc>
            </a:pPr>
            <a:r>
              <a:rPr lang="en-US" sz="2988">
                <a:solidFill>
                  <a:srgbClr val="000000"/>
                </a:solidFill>
                <a:latin typeface="Ubuntu"/>
                <a:ea typeface="Ubuntu"/>
                <a:cs typeface="Ubuntu"/>
                <a:sym typeface="Ubuntu"/>
              </a:rPr>
              <a:t>don’t use that word around me. I don’t like it.</a:t>
            </a:r>
          </a:p>
        </p:txBody>
      </p:sp>
      <p:grpSp>
        <p:nvGrpSpPr>
          <p:cNvPr id="42" name="Group 42"/>
          <p:cNvGrpSpPr/>
          <p:nvPr/>
        </p:nvGrpSpPr>
        <p:grpSpPr>
          <a:xfrm rot="-1649652">
            <a:off x="1328058" y="5549120"/>
            <a:ext cx="4892947" cy="4301976"/>
            <a:chOff x="0" y="0"/>
            <a:chExt cx="6523929" cy="5735968"/>
          </a:xfrm>
        </p:grpSpPr>
        <p:sp>
          <p:nvSpPr>
            <p:cNvPr id="43" name="Freeform 43"/>
            <p:cNvSpPr/>
            <p:nvPr/>
          </p:nvSpPr>
          <p:spPr>
            <a:xfrm rot="81113" flipH="1">
              <a:off x="65013" y="74647"/>
              <a:ext cx="6393904" cy="5586673"/>
            </a:xfrm>
            <a:custGeom>
              <a:avLst/>
              <a:gdLst/>
              <a:ahLst/>
              <a:cxnLst/>
              <a:rect l="l" t="t" r="r" b="b"/>
              <a:pathLst>
                <a:path w="6393904" h="5586673">
                  <a:moveTo>
                    <a:pt x="6393903" y="0"/>
                  </a:moveTo>
                  <a:lnTo>
                    <a:pt x="0" y="0"/>
                  </a:lnTo>
                  <a:lnTo>
                    <a:pt x="0" y="5586674"/>
                  </a:lnTo>
                  <a:lnTo>
                    <a:pt x="6393903" y="5586674"/>
                  </a:lnTo>
                  <a:lnTo>
                    <a:pt x="6393903"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4" name="TextBox 44"/>
            <p:cNvSpPr txBox="1"/>
            <p:nvPr/>
          </p:nvSpPr>
          <p:spPr>
            <a:xfrm rot="927368">
              <a:off x="1108456" y="1108416"/>
              <a:ext cx="4218614" cy="2876795"/>
            </a:xfrm>
            <a:prstGeom prst="rect">
              <a:avLst/>
            </a:prstGeom>
          </p:spPr>
          <p:txBody>
            <a:bodyPr lIns="0" tIns="0" rIns="0" bIns="0" rtlCol="0" anchor="t">
              <a:spAutoFit/>
            </a:bodyPr>
            <a:lstStyle/>
            <a:p>
              <a:pPr algn="ctr">
                <a:lnSpc>
                  <a:spcPts val="4295"/>
                </a:lnSpc>
              </a:pPr>
              <a:r>
                <a:rPr lang="en-US" sz="3067">
                  <a:solidFill>
                    <a:srgbClr val="000000"/>
                  </a:solidFill>
                  <a:latin typeface="Ubuntu"/>
                  <a:ea typeface="Ubuntu"/>
                  <a:cs typeface="Ubuntu"/>
                  <a:sym typeface="Ubuntu"/>
                </a:rPr>
                <a:t>Excuse me,</a:t>
              </a:r>
            </a:p>
            <a:p>
              <a:pPr algn="ctr">
                <a:lnSpc>
                  <a:spcPts val="4295"/>
                </a:lnSpc>
              </a:pPr>
              <a:r>
                <a:rPr lang="en-US" sz="3067">
                  <a:solidFill>
                    <a:srgbClr val="000000"/>
                  </a:solidFill>
                  <a:latin typeface="Ubuntu"/>
                  <a:ea typeface="Ubuntu"/>
                  <a:cs typeface="Ubuntu"/>
                  <a:sym typeface="Ubuntu"/>
                </a:rPr>
                <a:t>that’s not what I want. I want </a:t>
              </a:r>
            </a:p>
            <a:p>
              <a:pPr algn="ctr">
                <a:lnSpc>
                  <a:spcPts val="4295"/>
                </a:lnSpc>
              </a:pPr>
              <a:r>
                <a:rPr lang="en-US" sz="3067">
                  <a:solidFill>
                    <a:srgbClr val="000000"/>
                  </a:solidFill>
                  <a:latin typeface="Ubuntu"/>
                  <a:ea typeface="Ubuntu"/>
                  <a:cs typeface="Ubuntu"/>
                  <a:sym typeface="Ubuntu"/>
                </a:rPr>
                <a:t>this instead.</a:t>
              </a:r>
            </a:p>
          </p:txBody>
        </p:sp>
      </p:grpSp>
      <p:sp>
        <p:nvSpPr>
          <p:cNvPr id="45" name="Freeform 45"/>
          <p:cNvSpPr/>
          <p:nvPr/>
        </p:nvSpPr>
        <p:spPr>
          <a:xfrm rot="827531">
            <a:off x="12660350" y="1951789"/>
            <a:ext cx="3056038" cy="2994917"/>
          </a:xfrm>
          <a:custGeom>
            <a:avLst/>
            <a:gdLst/>
            <a:ahLst/>
            <a:cxnLst/>
            <a:rect l="l" t="t" r="r" b="b"/>
            <a:pathLst>
              <a:path w="3056038" h="2994917">
                <a:moveTo>
                  <a:pt x="0" y="0"/>
                </a:moveTo>
                <a:lnTo>
                  <a:pt x="3056038" y="0"/>
                </a:lnTo>
                <a:lnTo>
                  <a:pt x="3056038" y="2994917"/>
                </a:lnTo>
                <a:lnTo>
                  <a:pt x="0" y="29949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46" name="TextBox 46"/>
          <p:cNvSpPr txBox="1"/>
          <p:nvPr/>
        </p:nvSpPr>
        <p:spPr>
          <a:xfrm>
            <a:off x="832545" y="791507"/>
            <a:ext cx="1151486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Solution: Express Yourself!</a:t>
            </a:r>
          </a:p>
        </p:txBody>
      </p:sp>
      <p:sp>
        <p:nvSpPr>
          <p:cNvPr id="47" name="Freeform 47"/>
          <p:cNvSpPr/>
          <p:nvPr/>
        </p:nvSpPr>
        <p:spPr>
          <a:xfrm>
            <a:off x="1185653" y="2504076"/>
            <a:ext cx="1508951" cy="1508951"/>
          </a:xfrm>
          <a:custGeom>
            <a:avLst/>
            <a:gdLst/>
            <a:ahLst/>
            <a:cxnLst/>
            <a:rect l="l" t="t" r="r" b="b"/>
            <a:pathLst>
              <a:path w="1508951" h="1508951">
                <a:moveTo>
                  <a:pt x="0" y="0"/>
                </a:moveTo>
                <a:lnTo>
                  <a:pt x="1508951" y="0"/>
                </a:lnTo>
                <a:lnTo>
                  <a:pt x="1508951" y="1508951"/>
                </a:lnTo>
                <a:lnTo>
                  <a:pt x="0" y="150895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4273422" cy="1223447"/>
            <a:chOff x="0" y="0"/>
            <a:chExt cx="3759255" cy="322225"/>
          </a:xfrm>
        </p:grpSpPr>
        <p:sp>
          <p:nvSpPr>
            <p:cNvPr id="34" name="Freeform 34"/>
            <p:cNvSpPr/>
            <p:nvPr/>
          </p:nvSpPr>
          <p:spPr>
            <a:xfrm>
              <a:off x="0" y="0"/>
              <a:ext cx="3759255" cy="322225"/>
            </a:xfrm>
            <a:custGeom>
              <a:avLst/>
              <a:gdLst/>
              <a:ahLst/>
              <a:cxnLst/>
              <a:rect l="l" t="t" r="r" b="b"/>
              <a:pathLst>
                <a:path w="3759255" h="322225">
                  <a:moveTo>
                    <a:pt x="3556055" y="0"/>
                  </a:moveTo>
                  <a:cubicBezTo>
                    <a:pt x="3668280" y="0"/>
                    <a:pt x="3759255" y="72132"/>
                    <a:pt x="3759255" y="161112"/>
                  </a:cubicBezTo>
                  <a:cubicBezTo>
                    <a:pt x="3759255" y="250092"/>
                    <a:pt x="3668280" y="322225"/>
                    <a:pt x="3556055"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759255"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1382662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When Self-Advocacy Doesn’t Work</a:t>
            </a:r>
          </a:p>
        </p:txBody>
      </p:sp>
      <p:sp>
        <p:nvSpPr>
          <p:cNvPr id="37" name="TextBox 37"/>
          <p:cNvSpPr txBox="1"/>
          <p:nvPr/>
        </p:nvSpPr>
        <p:spPr>
          <a:xfrm>
            <a:off x="1858829" y="2564725"/>
            <a:ext cx="10074327" cy="3968115"/>
          </a:xfrm>
          <a:prstGeom prst="rect">
            <a:avLst/>
          </a:prstGeom>
        </p:spPr>
        <p:txBody>
          <a:bodyPr lIns="0" tIns="0" rIns="0" bIns="0" rtlCol="0" anchor="t">
            <a:spAutoFit/>
          </a:bodyPr>
          <a:lstStyle/>
          <a:p>
            <a:pPr algn="l">
              <a:lnSpc>
                <a:spcPts val="7560"/>
              </a:lnSpc>
            </a:pPr>
            <a:r>
              <a:rPr lang="en-US" sz="5400">
                <a:solidFill>
                  <a:srgbClr val="000000"/>
                </a:solidFill>
                <a:latin typeface="Ubuntu"/>
                <a:ea typeface="Ubuntu"/>
                <a:cs typeface="Ubuntu"/>
                <a:sym typeface="Ubuntu"/>
              </a:rPr>
              <a:t>Sometimes, you’ll do everything right...</a:t>
            </a:r>
          </a:p>
          <a:p>
            <a:pPr algn="l">
              <a:lnSpc>
                <a:spcPts val="1399"/>
              </a:lnSpc>
            </a:pPr>
            <a:endParaRPr lang="en-US" sz="5400">
              <a:solidFill>
                <a:srgbClr val="000000"/>
              </a:solidFill>
              <a:latin typeface="Ubuntu"/>
              <a:ea typeface="Ubuntu"/>
              <a:cs typeface="Ubuntu"/>
              <a:sym typeface="Ubuntu"/>
            </a:endParaRPr>
          </a:p>
          <a:p>
            <a:pPr algn="r">
              <a:lnSpc>
                <a:spcPts val="7559"/>
              </a:lnSpc>
            </a:pPr>
            <a:r>
              <a:rPr lang="en-US" sz="5399">
                <a:solidFill>
                  <a:srgbClr val="000000"/>
                </a:solidFill>
                <a:latin typeface="Ubuntu"/>
                <a:ea typeface="Ubuntu"/>
                <a:cs typeface="Ubuntu"/>
                <a:sym typeface="Ubuntu"/>
              </a:rPr>
              <a:t>...but it still might feel like someone isn’t listening to you.</a:t>
            </a:r>
          </a:p>
        </p:txBody>
      </p:sp>
      <p:sp>
        <p:nvSpPr>
          <p:cNvPr id="38" name="TextBox 38"/>
          <p:cNvSpPr txBox="1"/>
          <p:nvPr/>
        </p:nvSpPr>
        <p:spPr>
          <a:xfrm>
            <a:off x="5424921" y="7560534"/>
            <a:ext cx="11417449" cy="154559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If that happens, you can ask for help from a patient advocate, or you can file a complaint.</a:t>
            </a:r>
          </a:p>
        </p:txBody>
      </p:sp>
      <p:sp>
        <p:nvSpPr>
          <p:cNvPr id="39" name="Freeform 39"/>
          <p:cNvSpPr/>
          <p:nvPr/>
        </p:nvSpPr>
        <p:spPr>
          <a:xfrm>
            <a:off x="2273473" y="6993496"/>
            <a:ext cx="2112629" cy="2112629"/>
          </a:xfrm>
          <a:custGeom>
            <a:avLst/>
            <a:gdLst/>
            <a:ahLst/>
            <a:cxnLst/>
            <a:rect l="l" t="t" r="r" b="b"/>
            <a:pathLst>
              <a:path w="2112629" h="2112629">
                <a:moveTo>
                  <a:pt x="0" y="0"/>
                </a:moveTo>
                <a:lnTo>
                  <a:pt x="2112629" y="0"/>
                </a:lnTo>
                <a:lnTo>
                  <a:pt x="2112629" y="2112628"/>
                </a:lnTo>
                <a:lnTo>
                  <a:pt x="0" y="211262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0" name="Freeform 40"/>
          <p:cNvSpPr/>
          <p:nvPr/>
        </p:nvSpPr>
        <p:spPr>
          <a:xfrm flipH="1">
            <a:off x="12882854" y="2688550"/>
            <a:ext cx="4376446" cy="3915095"/>
          </a:xfrm>
          <a:custGeom>
            <a:avLst/>
            <a:gdLst/>
            <a:ahLst/>
            <a:cxnLst/>
            <a:rect l="l" t="t" r="r" b="b"/>
            <a:pathLst>
              <a:path w="4376446" h="3915095">
                <a:moveTo>
                  <a:pt x="4376446" y="0"/>
                </a:moveTo>
                <a:lnTo>
                  <a:pt x="0" y="0"/>
                </a:lnTo>
                <a:lnTo>
                  <a:pt x="0" y="3915096"/>
                </a:lnTo>
                <a:lnTo>
                  <a:pt x="4376446" y="3915096"/>
                </a:lnTo>
                <a:lnTo>
                  <a:pt x="4376446" y="0"/>
                </a:lnTo>
                <a:close/>
              </a:path>
            </a:pathLst>
          </a:custGeom>
          <a:blipFill>
            <a:blip r:embed="rId7"/>
            <a:stretch>
              <a:fillRect/>
            </a:stretch>
          </a:blipFill>
        </p:spPr>
        <p:txBody>
          <a:bodyPr/>
          <a:lstStyle/>
          <a:p>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0120087" cy="1223447"/>
            <a:chOff x="0" y="0"/>
            <a:chExt cx="2665373" cy="322225"/>
          </a:xfrm>
        </p:grpSpPr>
        <p:sp>
          <p:nvSpPr>
            <p:cNvPr id="34" name="Freeform 34"/>
            <p:cNvSpPr/>
            <p:nvPr/>
          </p:nvSpPr>
          <p:spPr>
            <a:xfrm>
              <a:off x="0" y="0"/>
              <a:ext cx="2665373" cy="322225"/>
            </a:xfrm>
            <a:custGeom>
              <a:avLst/>
              <a:gdLst/>
              <a:ahLst/>
              <a:cxnLst/>
              <a:rect l="l" t="t" r="r" b="b"/>
              <a:pathLst>
                <a:path w="2665373" h="322225">
                  <a:moveTo>
                    <a:pt x="2462173" y="0"/>
                  </a:moveTo>
                  <a:cubicBezTo>
                    <a:pt x="2574397" y="0"/>
                    <a:pt x="2665373" y="72132"/>
                    <a:pt x="2665373" y="161112"/>
                  </a:cubicBezTo>
                  <a:cubicBezTo>
                    <a:pt x="2665373" y="250092"/>
                    <a:pt x="2574397" y="322225"/>
                    <a:pt x="246217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665373" cy="350800"/>
            </a:xfrm>
            <a:prstGeom prst="rect">
              <a:avLst/>
            </a:prstGeom>
          </p:spPr>
          <p:txBody>
            <a:bodyPr lIns="50800" tIns="50800" rIns="50800" bIns="50800" rtlCol="0" anchor="ctr"/>
            <a:lstStyle/>
            <a:p>
              <a:pPr algn="ctr">
                <a:lnSpc>
                  <a:spcPts val="1960"/>
                </a:lnSpc>
              </a:pPr>
              <a:endParaRPr/>
            </a:p>
          </p:txBody>
        </p:sp>
      </p:grpSp>
      <p:graphicFrame>
        <p:nvGraphicFramePr>
          <p:cNvPr id="36" name="Table 36"/>
          <p:cNvGraphicFramePr>
            <a:graphicFrameLocks noGrp="1"/>
          </p:cNvGraphicFramePr>
          <p:nvPr>
            <p:extLst>
              <p:ext uri="{D42A27DB-BD31-4B8C-83A1-F6EECF244321}">
                <p14:modId xmlns:p14="http://schemas.microsoft.com/office/powerpoint/2010/main" val="1197890110"/>
              </p:ext>
            </p:extLst>
          </p:nvPr>
        </p:nvGraphicFramePr>
        <p:xfrm>
          <a:off x="2309643" y="2654066"/>
          <a:ext cx="14991380" cy="6893670"/>
        </p:xfrm>
        <a:graphic>
          <a:graphicData uri="http://schemas.openxmlformats.org/drawingml/2006/table">
            <a:tbl>
              <a:tblPr/>
              <a:tblGrid>
                <a:gridCol w="3747845">
                  <a:extLst>
                    <a:ext uri="{9D8B030D-6E8A-4147-A177-3AD203B41FA5}">
                      <a16:colId xmlns:a16="http://schemas.microsoft.com/office/drawing/2014/main" val="20000"/>
                    </a:ext>
                  </a:extLst>
                </a:gridCol>
                <a:gridCol w="3747845">
                  <a:extLst>
                    <a:ext uri="{9D8B030D-6E8A-4147-A177-3AD203B41FA5}">
                      <a16:colId xmlns:a16="http://schemas.microsoft.com/office/drawing/2014/main" val="20001"/>
                    </a:ext>
                  </a:extLst>
                </a:gridCol>
                <a:gridCol w="3747845">
                  <a:extLst>
                    <a:ext uri="{9D8B030D-6E8A-4147-A177-3AD203B41FA5}">
                      <a16:colId xmlns:a16="http://schemas.microsoft.com/office/drawing/2014/main" val="20002"/>
                    </a:ext>
                  </a:extLst>
                </a:gridCol>
                <a:gridCol w="3747845">
                  <a:extLst>
                    <a:ext uri="{9D8B030D-6E8A-4147-A177-3AD203B41FA5}">
                      <a16:colId xmlns:a16="http://schemas.microsoft.com/office/drawing/2014/main" val="20003"/>
                    </a:ext>
                  </a:extLst>
                </a:gridCol>
              </a:tblGrid>
              <a:tr h="2190888">
                <a:tc gridSpan="4">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702782">
                <a:tc>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dirty="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7" name="Freeform 37"/>
          <p:cNvSpPr/>
          <p:nvPr/>
        </p:nvSpPr>
        <p:spPr>
          <a:xfrm>
            <a:off x="6900447" y="5275009"/>
            <a:ext cx="1736712" cy="1736712"/>
          </a:xfrm>
          <a:custGeom>
            <a:avLst/>
            <a:gdLst/>
            <a:ahLst/>
            <a:cxnLst/>
            <a:rect l="l" t="t" r="r" b="b"/>
            <a:pathLst>
              <a:path w="1736712" h="1736712">
                <a:moveTo>
                  <a:pt x="0" y="0"/>
                </a:moveTo>
                <a:lnTo>
                  <a:pt x="1736712" y="0"/>
                </a:lnTo>
                <a:lnTo>
                  <a:pt x="1736712" y="1736712"/>
                </a:lnTo>
                <a:lnTo>
                  <a:pt x="0" y="173671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38" name="Group 38"/>
          <p:cNvGrpSpPr/>
          <p:nvPr/>
        </p:nvGrpSpPr>
        <p:grpSpPr>
          <a:xfrm>
            <a:off x="10669354" y="5275009"/>
            <a:ext cx="1736712" cy="1736712"/>
            <a:chOff x="0" y="0"/>
            <a:chExt cx="2315616" cy="2315616"/>
          </a:xfrm>
        </p:grpSpPr>
        <p:grpSp>
          <p:nvGrpSpPr>
            <p:cNvPr id="39" name="Group 39"/>
            <p:cNvGrpSpPr/>
            <p:nvPr/>
          </p:nvGrpSpPr>
          <p:grpSpPr>
            <a:xfrm>
              <a:off x="0" y="0"/>
              <a:ext cx="2315616" cy="2315616"/>
              <a:chOff x="0" y="0"/>
              <a:chExt cx="812800" cy="812800"/>
            </a:xfrm>
          </p:grpSpPr>
          <p:sp>
            <p:nvSpPr>
              <p:cNvPr id="40" name="Freeform 4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41" name="TextBox 41"/>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a:p>
            </p:txBody>
          </p:sp>
        </p:grpSp>
        <p:sp>
          <p:nvSpPr>
            <p:cNvPr id="42" name="Freeform 42"/>
            <p:cNvSpPr/>
            <p:nvPr/>
          </p:nvSpPr>
          <p:spPr>
            <a:xfrm>
              <a:off x="270516" y="419451"/>
              <a:ext cx="1774585" cy="1349660"/>
            </a:xfrm>
            <a:custGeom>
              <a:avLst/>
              <a:gdLst/>
              <a:ahLst/>
              <a:cxnLst/>
              <a:rect l="l" t="t" r="r" b="b"/>
              <a:pathLst>
                <a:path w="1774585" h="1349660">
                  <a:moveTo>
                    <a:pt x="0" y="0"/>
                  </a:moveTo>
                  <a:lnTo>
                    <a:pt x="1774584" y="0"/>
                  </a:lnTo>
                  <a:lnTo>
                    <a:pt x="1774584" y="1349660"/>
                  </a:lnTo>
                  <a:lnTo>
                    <a:pt x="0" y="1349660"/>
                  </a:lnTo>
                  <a:lnTo>
                    <a:pt x="0" y="0"/>
                  </a:lnTo>
                  <a:close/>
                </a:path>
              </a:pathLst>
            </a:custGeom>
            <a:blipFill>
              <a:blip r:embed="rId7">
                <a:extLst>
                  <a:ext uri="{96DAC541-7B7A-43D3-8B79-37D633B846F1}">
                    <asvg:svgBlip xmlns:asvg="http://schemas.microsoft.com/office/drawing/2016/SVG/main" r:embed="rId8"/>
                  </a:ext>
                </a:extLst>
              </a:blip>
              <a:stretch>
                <a:fillRect b="-85842"/>
              </a:stretch>
            </a:blipFill>
          </p:spPr>
          <p:txBody>
            <a:bodyPr/>
            <a:lstStyle/>
            <a:p>
              <a:endParaRPr lang="en-US"/>
            </a:p>
          </p:txBody>
        </p:sp>
      </p:grpSp>
      <p:grpSp>
        <p:nvGrpSpPr>
          <p:cNvPr id="43" name="Group 43"/>
          <p:cNvGrpSpPr/>
          <p:nvPr/>
        </p:nvGrpSpPr>
        <p:grpSpPr>
          <a:xfrm>
            <a:off x="14519632" y="5192244"/>
            <a:ext cx="1736712" cy="1736712"/>
            <a:chOff x="0" y="0"/>
            <a:chExt cx="2315616" cy="2315616"/>
          </a:xfrm>
        </p:grpSpPr>
        <p:grpSp>
          <p:nvGrpSpPr>
            <p:cNvPr id="44" name="Group 44"/>
            <p:cNvGrpSpPr/>
            <p:nvPr/>
          </p:nvGrpSpPr>
          <p:grpSpPr>
            <a:xfrm>
              <a:off x="0" y="0"/>
              <a:ext cx="2315616" cy="2315616"/>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46" name="TextBox 46"/>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a:p>
            </p:txBody>
          </p:sp>
        </p:grpSp>
        <p:sp>
          <p:nvSpPr>
            <p:cNvPr id="47" name="Freeform 47"/>
            <p:cNvSpPr/>
            <p:nvPr/>
          </p:nvSpPr>
          <p:spPr>
            <a:xfrm>
              <a:off x="408814" y="300591"/>
              <a:ext cx="1497988" cy="1714435"/>
            </a:xfrm>
            <a:custGeom>
              <a:avLst/>
              <a:gdLst/>
              <a:ahLst/>
              <a:cxnLst/>
              <a:rect l="l" t="t" r="r" b="b"/>
              <a:pathLst>
                <a:path w="1497988" h="1714435">
                  <a:moveTo>
                    <a:pt x="0" y="0"/>
                  </a:moveTo>
                  <a:lnTo>
                    <a:pt x="1497988" y="0"/>
                  </a:lnTo>
                  <a:lnTo>
                    <a:pt x="1497988" y="1714435"/>
                  </a:lnTo>
                  <a:lnTo>
                    <a:pt x="0" y="171443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grpSp>
        <p:nvGrpSpPr>
          <p:cNvPr id="48" name="Group 48"/>
          <p:cNvGrpSpPr/>
          <p:nvPr/>
        </p:nvGrpSpPr>
        <p:grpSpPr>
          <a:xfrm>
            <a:off x="2788457" y="2826008"/>
            <a:ext cx="1736712" cy="1736712"/>
            <a:chOff x="0" y="0"/>
            <a:chExt cx="2315616" cy="2315616"/>
          </a:xfrm>
        </p:grpSpPr>
        <p:grpSp>
          <p:nvGrpSpPr>
            <p:cNvPr id="49" name="Group 49"/>
            <p:cNvGrpSpPr/>
            <p:nvPr/>
          </p:nvGrpSpPr>
          <p:grpSpPr>
            <a:xfrm>
              <a:off x="0" y="0"/>
              <a:ext cx="2315616" cy="2315616"/>
              <a:chOff x="0" y="0"/>
              <a:chExt cx="812800" cy="812800"/>
            </a:xfrm>
          </p:grpSpPr>
          <p:sp>
            <p:nvSpPr>
              <p:cNvPr id="50" name="Freeform 5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51" name="TextBox 51"/>
              <p:cNvSpPr txBox="1"/>
              <p:nvPr/>
            </p:nvSpPr>
            <p:spPr>
              <a:xfrm>
                <a:off x="76200" y="47625"/>
                <a:ext cx="660400" cy="688975"/>
              </a:xfrm>
              <a:prstGeom prst="rect">
                <a:avLst/>
              </a:prstGeom>
            </p:spPr>
            <p:txBody>
              <a:bodyPr lIns="20217" tIns="20217" rIns="20217" bIns="20217" rtlCol="0" anchor="ctr"/>
              <a:lstStyle/>
              <a:p>
                <a:pPr algn="ctr">
                  <a:lnSpc>
                    <a:spcPts val="1960"/>
                  </a:lnSpc>
                </a:pPr>
                <a:endParaRPr/>
              </a:p>
            </p:txBody>
          </p:sp>
        </p:grpSp>
        <p:sp>
          <p:nvSpPr>
            <p:cNvPr id="52" name="Freeform 52"/>
            <p:cNvSpPr/>
            <p:nvPr/>
          </p:nvSpPr>
          <p:spPr>
            <a:xfrm>
              <a:off x="508299" y="391847"/>
              <a:ext cx="1428507" cy="1554837"/>
            </a:xfrm>
            <a:custGeom>
              <a:avLst/>
              <a:gdLst/>
              <a:ahLst/>
              <a:cxnLst/>
              <a:rect l="l" t="t" r="r" b="b"/>
              <a:pathLst>
                <a:path w="1428507" h="1554837">
                  <a:moveTo>
                    <a:pt x="0" y="0"/>
                  </a:moveTo>
                  <a:lnTo>
                    <a:pt x="1428507" y="0"/>
                  </a:lnTo>
                  <a:lnTo>
                    <a:pt x="1428507" y="1554837"/>
                  </a:lnTo>
                  <a:lnTo>
                    <a:pt x="0" y="155483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grpSp>
        <p:nvGrpSpPr>
          <p:cNvPr id="53" name="Group 53"/>
          <p:cNvGrpSpPr/>
          <p:nvPr/>
        </p:nvGrpSpPr>
        <p:grpSpPr>
          <a:xfrm>
            <a:off x="3082446" y="5252157"/>
            <a:ext cx="1736712" cy="1736712"/>
            <a:chOff x="0" y="0"/>
            <a:chExt cx="2315616" cy="2315616"/>
          </a:xfrm>
        </p:grpSpPr>
        <p:grpSp>
          <p:nvGrpSpPr>
            <p:cNvPr id="54" name="Group 54"/>
            <p:cNvGrpSpPr/>
            <p:nvPr/>
          </p:nvGrpSpPr>
          <p:grpSpPr>
            <a:xfrm>
              <a:off x="0" y="0"/>
              <a:ext cx="2315616" cy="2315616"/>
              <a:chOff x="0" y="0"/>
              <a:chExt cx="812800" cy="812800"/>
            </a:xfrm>
          </p:grpSpPr>
          <p:sp>
            <p:nvSpPr>
              <p:cNvPr id="55" name="Freeform 5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56" name="TextBox 56"/>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a:p>
            </p:txBody>
          </p:sp>
        </p:grpSp>
        <p:sp>
          <p:nvSpPr>
            <p:cNvPr id="57" name="Freeform 57"/>
            <p:cNvSpPr/>
            <p:nvPr/>
          </p:nvSpPr>
          <p:spPr>
            <a:xfrm>
              <a:off x="394793" y="395320"/>
              <a:ext cx="1682731" cy="1524975"/>
            </a:xfrm>
            <a:custGeom>
              <a:avLst/>
              <a:gdLst/>
              <a:ahLst/>
              <a:cxnLst/>
              <a:rect l="l" t="t" r="r" b="b"/>
              <a:pathLst>
                <a:path w="1682731" h="1524975">
                  <a:moveTo>
                    <a:pt x="0" y="0"/>
                  </a:moveTo>
                  <a:lnTo>
                    <a:pt x="1682731" y="0"/>
                  </a:lnTo>
                  <a:lnTo>
                    <a:pt x="1682731" y="1524976"/>
                  </a:lnTo>
                  <a:lnTo>
                    <a:pt x="0" y="152497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sp>
        <p:nvSpPr>
          <p:cNvPr id="58" name="TextBox 58"/>
          <p:cNvSpPr txBox="1"/>
          <p:nvPr/>
        </p:nvSpPr>
        <p:spPr>
          <a:xfrm>
            <a:off x="832545" y="791507"/>
            <a:ext cx="966042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 Plan Worksheet</a:t>
            </a:r>
          </a:p>
        </p:txBody>
      </p:sp>
      <p:sp>
        <p:nvSpPr>
          <p:cNvPr id="59" name="TextBox 59"/>
          <p:cNvSpPr txBox="1"/>
          <p:nvPr/>
        </p:nvSpPr>
        <p:spPr>
          <a:xfrm>
            <a:off x="4717789" y="2870245"/>
            <a:ext cx="2570393" cy="824119"/>
          </a:xfrm>
          <a:prstGeom prst="rect">
            <a:avLst/>
          </a:prstGeom>
        </p:spPr>
        <p:txBody>
          <a:bodyPr lIns="0" tIns="0" rIns="0" bIns="0" rtlCol="0" anchor="t">
            <a:spAutoFit/>
          </a:bodyPr>
          <a:lstStyle/>
          <a:p>
            <a:pPr algn="l">
              <a:lnSpc>
                <a:spcPts val="6533"/>
              </a:lnSpc>
            </a:pPr>
            <a:r>
              <a:rPr lang="en-US" sz="4666" b="1">
                <a:solidFill>
                  <a:srgbClr val="000000"/>
                </a:solidFill>
                <a:latin typeface="Ubuntu Bold"/>
                <a:ea typeface="Ubuntu Bold"/>
                <a:cs typeface="Ubuntu Bold"/>
                <a:sym typeface="Ubuntu Bold"/>
              </a:rPr>
              <a:t>My Goal:</a:t>
            </a:r>
          </a:p>
        </p:txBody>
      </p:sp>
      <p:sp>
        <p:nvSpPr>
          <p:cNvPr id="60" name="AutoShape 60"/>
          <p:cNvSpPr/>
          <p:nvPr/>
        </p:nvSpPr>
        <p:spPr>
          <a:xfrm flipV="1">
            <a:off x="4717789" y="4310175"/>
            <a:ext cx="11061232" cy="0"/>
          </a:xfrm>
          <a:prstGeom prst="line">
            <a:avLst/>
          </a:prstGeom>
          <a:ln w="38100" cap="flat">
            <a:solidFill>
              <a:srgbClr val="000000"/>
            </a:solidFill>
            <a:prstDash val="solid"/>
            <a:headEnd type="none" w="sm" len="sm"/>
            <a:tailEnd type="none" w="sm" len="sm"/>
          </a:ln>
        </p:spPr>
        <p:txBody>
          <a:bodyPr/>
          <a:lstStyle/>
          <a:p>
            <a:endParaRPr lang="en-US"/>
          </a:p>
        </p:txBody>
      </p:sp>
      <p:sp>
        <p:nvSpPr>
          <p:cNvPr id="61" name="TextBox 61"/>
          <p:cNvSpPr txBox="1"/>
          <p:nvPr/>
        </p:nvSpPr>
        <p:spPr>
          <a:xfrm>
            <a:off x="2438234" y="7370196"/>
            <a:ext cx="3314028" cy="675093"/>
          </a:xfrm>
          <a:prstGeom prst="rect">
            <a:avLst/>
          </a:prstGeom>
        </p:spPr>
        <p:txBody>
          <a:bodyPr lIns="0" tIns="0" rIns="0" bIns="0" rtlCol="0" anchor="t">
            <a:spAutoFit/>
          </a:bodyPr>
          <a:lstStyle/>
          <a:p>
            <a:pPr algn="ctr">
              <a:lnSpc>
                <a:spcPts val="5345"/>
              </a:lnSpc>
            </a:pPr>
            <a:r>
              <a:rPr lang="en-US" sz="3817" b="1">
                <a:solidFill>
                  <a:srgbClr val="000000"/>
                </a:solidFill>
                <a:latin typeface="Ubuntu Bold"/>
                <a:ea typeface="Ubuntu Bold"/>
                <a:cs typeface="Ubuntu Bold"/>
                <a:sym typeface="Ubuntu Bold"/>
              </a:rPr>
              <a:t>Things to Do</a:t>
            </a:r>
          </a:p>
        </p:txBody>
      </p:sp>
      <p:sp>
        <p:nvSpPr>
          <p:cNvPr id="62" name="TextBox 62"/>
          <p:cNvSpPr txBox="1"/>
          <p:nvPr/>
        </p:nvSpPr>
        <p:spPr>
          <a:xfrm>
            <a:off x="6375830" y="7387962"/>
            <a:ext cx="2889665" cy="1351913"/>
          </a:xfrm>
          <a:prstGeom prst="rect">
            <a:avLst/>
          </a:prstGeom>
        </p:spPr>
        <p:txBody>
          <a:bodyPr lIns="0" tIns="0" rIns="0" bIns="0" rtlCol="0" anchor="t">
            <a:spAutoFit/>
          </a:bodyPr>
          <a:lstStyle/>
          <a:p>
            <a:pPr algn="ctr">
              <a:lnSpc>
                <a:spcPts val="5345"/>
              </a:lnSpc>
            </a:pPr>
            <a:r>
              <a:rPr lang="en-US" sz="3817" b="1" dirty="0">
                <a:solidFill>
                  <a:srgbClr val="000000"/>
                </a:solidFill>
                <a:latin typeface="Ubuntu Bold"/>
                <a:ea typeface="Ubuntu Bold"/>
                <a:cs typeface="Ubuntu Bold"/>
                <a:sym typeface="Ubuntu Bold"/>
              </a:rPr>
              <a:t>I can do this</a:t>
            </a:r>
          </a:p>
          <a:p>
            <a:pPr algn="ctr">
              <a:lnSpc>
                <a:spcPts val="5345"/>
              </a:lnSpc>
            </a:pPr>
            <a:r>
              <a:rPr lang="en-US" sz="3817" b="1" dirty="0">
                <a:solidFill>
                  <a:srgbClr val="000000"/>
                </a:solidFill>
                <a:latin typeface="Ubuntu Bold"/>
                <a:ea typeface="Ubuntu Bold"/>
                <a:cs typeface="Ubuntu Bold"/>
                <a:sym typeface="Ubuntu Bold"/>
              </a:rPr>
              <a:t>myself</a:t>
            </a:r>
          </a:p>
        </p:txBody>
      </p:sp>
      <p:sp>
        <p:nvSpPr>
          <p:cNvPr id="63" name="TextBox 63"/>
          <p:cNvSpPr txBox="1"/>
          <p:nvPr/>
        </p:nvSpPr>
        <p:spPr>
          <a:xfrm>
            <a:off x="10092878" y="7370196"/>
            <a:ext cx="2889665" cy="1351913"/>
          </a:xfrm>
          <a:prstGeom prst="rect">
            <a:avLst/>
          </a:prstGeom>
        </p:spPr>
        <p:txBody>
          <a:bodyPr lIns="0" tIns="0" rIns="0" bIns="0" rtlCol="0" anchor="t">
            <a:spAutoFit/>
          </a:bodyPr>
          <a:lstStyle/>
          <a:p>
            <a:pPr algn="ctr">
              <a:lnSpc>
                <a:spcPts val="5345"/>
              </a:lnSpc>
            </a:pPr>
            <a:r>
              <a:rPr lang="en-US" sz="3817" b="1" dirty="0">
                <a:solidFill>
                  <a:srgbClr val="000000"/>
                </a:solidFill>
                <a:latin typeface="Ubuntu Bold"/>
                <a:ea typeface="Ubuntu Bold"/>
                <a:cs typeface="Ubuntu Bold"/>
                <a:sym typeface="Ubuntu Bold"/>
              </a:rPr>
              <a:t>I need help with this</a:t>
            </a:r>
          </a:p>
        </p:txBody>
      </p:sp>
      <p:sp>
        <p:nvSpPr>
          <p:cNvPr id="64" name="TextBox 64"/>
          <p:cNvSpPr txBox="1"/>
          <p:nvPr/>
        </p:nvSpPr>
        <p:spPr>
          <a:xfrm>
            <a:off x="13952704" y="7308746"/>
            <a:ext cx="2889665" cy="1351913"/>
          </a:xfrm>
          <a:prstGeom prst="rect">
            <a:avLst/>
          </a:prstGeom>
        </p:spPr>
        <p:txBody>
          <a:bodyPr lIns="0" tIns="0" rIns="0" bIns="0" rtlCol="0" anchor="t">
            <a:spAutoFit/>
          </a:bodyPr>
          <a:lstStyle/>
          <a:p>
            <a:pPr algn="ctr">
              <a:lnSpc>
                <a:spcPts val="5345"/>
              </a:lnSpc>
            </a:pPr>
            <a:r>
              <a:rPr lang="en-US" sz="3817" b="1" dirty="0">
                <a:solidFill>
                  <a:srgbClr val="000000"/>
                </a:solidFill>
                <a:latin typeface="Ubuntu Bold"/>
                <a:ea typeface="Ubuntu Bold"/>
                <a:cs typeface="Ubuntu Bold"/>
                <a:sym typeface="Ubuntu Bold"/>
              </a:rPr>
              <a:t>Who can help me?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9065819" cy="1223447"/>
            <a:chOff x="0" y="0"/>
            <a:chExt cx="2387705" cy="322225"/>
          </a:xfrm>
        </p:grpSpPr>
        <p:sp>
          <p:nvSpPr>
            <p:cNvPr id="34" name="Freeform 34"/>
            <p:cNvSpPr/>
            <p:nvPr/>
          </p:nvSpPr>
          <p:spPr>
            <a:xfrm>
              <a:off x="0" y="0"/>
              <a:ext cx="2387705" cy="322225"/>
            </a:xfrm>
            <a:custGeom>
              <a:avLst/>
              <a:gdLst/>
              <a:ahLst/>
              <a:cxnLst/>
              <a:rect l="l" t="t" r="r" b="b"/>
              <a:pathLst>
                <a:path w="2387705" h="322225">
                  <a:moveTo>
                    <a:pt x="2184505" y="0"/>
                  </a:moveTo>
                  <a:cubicBezTo>
                    <a:pt x="2296730" y="0"/>
                    <a:pt x="2387705" y="72132"/>
                    <a:pt x="2387705" y="161112"/>
                  </a:cubicBezTo>
                  <a:cubicBezTo>
                    <a:pt x="2387705" y="250092"/>
                    <a:pt x="2296730" y="322225"/>
                    <a:pt x="2184505"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387705"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2979193" y="3516762"/>
            <a:ext cx="12796305" cy="3992928"/>
            <a:chOff x="0" y="0"/>
            <a:chExt cx="17061740" cy="5323904"/>
          </a:xfrm>
        </p:grpSpPr>
        <p:sp>
          <p:nvSpPr>
            <p:cNvPr id="37" name="Freeform 37"/>
            <p:cNvSpPr/>
            <p:nvPr/>
          </p:nvSpPr>
          <p:spPr>
            <a:xfrm flipH="1">
              <a:off x="7571776" y="0"/>
              <a:ext cx="2617691" cy="5323904"/>
            </a:xfrm>
            <a:custGeom>
              <a:avLst/>
              <a:gdLst/>
              <a:ahLst/>
              <a:cxnLst/>
              <a:rect l="l" t="t" r="r" b="b"/>
              <a:pathLst>
                <a:path w="2617691" h="5323904">
                  <a:moveTo>
                    <a:pt x="2617691" y="0"/>
                  </a:moveTo>
                  <a:lnTo>
                    <a:pt x="0" y="0"/>
                  </a:lnTo>
                  <a:lnTo>
                    <a:pt x="0" y="5323904"/>
                  </a:lnTo>
                  <a:lnTo>
                    <a:pt x="2617691" y="5323904"/>
                  </a:lnTo>
                  <a:lnTo>
                    <a:pt x="2617691"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Freeform 38"/>
            <p:cNvSpPr/>
            <p:nvPr/>
          </p:nvSpPr>
          <p:spPr>
            <a:xfrm flipH="1">
              <a:off x="0" y="0"/>
              <a:ext cx="6746882" cy="5323904"/>
            </a:xfrm>
            <a:custGeom>
              <a:avLst/>
              <a:gdLst/>
              <a:ahLst/>
              <a:cxnLst/>
              <a:rect l="l" t="t" r="r" b="b"/>
              <a:pathLst>
                <a:path w="6746882" h="5323904">
                  <a:moveTo>
                    <a:pt x="6746882" y="0"/>
                  </a:moveTo>
                  <a:lnTo>
                    <a:pt x="0" y="0"/>
                  </a:lnTo>
                  <a:lnTo>
                    <a:pt x="0" y="5323904"/>
                  </a:lnTo>
                  <a:lnTo>
                    <a:pt x="6746882" y="5323904"/>
                  </a:lnTo>
                  <a:lnTo>
                    <a:pt x="6746882"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9" name="Freeform 39"/>
            <p:cNvSpPr/>
            <p:nvPr/>
          </p:nvSpPr>
          <p:spPr>
            <a:xfrm>
              <a:off x="11469404" y="0"/>
              <a:ext cx="5592336" cy="5323904"/>
            </a:xfrm>
            <a:custGeom>
              <a:avLst/>
              <a:gdLst/>
              <a:ahLst/>
              <a:cxnLst/>
              <a:rect l="l" t="t" r="r" b="b"/>
              <a:pathLst>
                <a:path w="5592336" h="5323904">
                  <a:moveTo>
                    <a:pt x="0" y="0"/>
                  </a:moveTo>
                  <a:lnTo>
                    <a:pt x="5592336" y="0"/>
                  </a:lnTo>
                  <a:lnTo>
                    <a:pt x="5592336" y="5323904"/>
                  </a:lnTo>
                  <a:lnTo>
                    <a:pt x="0" y="532390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sp>
        <p:nvSpPr>
          <p:cNvPr id="40" name="TextBox 40"/>
          <p:cNvSpPr txBox="1"/>
          <p:nvPr/>
        </p:nvSpPr>
        <p:spPr>
          <a:xfrm>
            <a:off x="832545" y="791507"/>
            <a:ext cx="854480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Everyone is Different</a:t>
            </a:r>
          </a:p>
        </p:txBody>
      </p:sp>
      <p:sp>
        <p:nvSpPr>
          <p:cNvPr id="41" name="TextBox 41"/>
          <p:cNvSpPr txBox="1"/>
          <p:nvPr/>
        </p:nvSpPr>
        <p:spPr>
          <a:xfrm>
            <a:off x="1525388" y="2222212"/>
            <a:ext cx="15703914" cy="774065"/>
          </a:xfrm>
          <a:prstGeom prst="rect">
            <a:avLst/>
          </a:prstGeom>
        </p:spPr>
        <p:txBody>
          <a:bodyPr lIns="0" tIns="0" rIns="0" bIns="0" rtlCol="0" anchor="t">
            <a:spAutoFit/>
          </a:bodyPr>
          <a:lstStyle/>
          <a:p>
            <a:pPr algn="ctr">
              <a:lnSpc>
                <a:spcPts val="6159"/>
              </a:lnSpc>
              <a:spcBef>
                <a:spcPct val="0"/>
              </a:spcBef>
            </a:pPr>
            <a:r>
              <a:rPr lang="en-US" sz="4399">
                <a:solidFill>
                  <a:srgbClr val="000000"/>
                </a:solidFill>
                <a:latin typeface="Ubuntu"/>
                <a:ea typeface="Ubuntu"/>
                <a:cs typeface="Ubuntu"/>
                <a:sym typeface="Ubuntu"/>
              </a:rPr>
              <a:t>People with IDD are all </a:t>
            </a:r>
            <a:r>
              <a:rPr lang="en-US" sz="4399" b="1">
                <a:solidFill>
                  <a:srgbClr val="000000"/>
                </a:solidFill>
                <a:latin typeface="Ubuntu Bold"/>
                <a:ea typeface="Ubuntu Bold"/>
                <a:cs typeface="Ubuntu Bold"/>
                <a:sym typeface="Ubuntu Bold"/>
              </a:rPr>
              <a:t>different</a:t>
            </a:r>
            <a:r>
              <a:rPr lang="en-US" sz="4399">
                <a:solidFill>
                  <a:srgbClr val="000000"/>
                </a:solidFill>
                <a:latin typeface="Ubuntu"/>
                <a:ea typeface="Ubuntu"/>
                <a:cs typeface="Ubuntu"/>
                <a:sym typeface="Ubuntu"/>
              </a:rPr>
              <a:t>.</a:t>
            </a:r>
          </a:p>
        </p:txBody>
      </p:sp>
      <p:sp>
        <p:nvSpPr>
          <p:cNvPr id="42" name="TextBox 42"/>
          <p:cNvSpPr txBox="1"/>
          <p:nvPr/>
        </p:nvSpPr>
        <p:spPr>
          <a:xfrm>
            <a:off x="1292043" y="7925400"/>
            <a:ext cx="15703914" cy="1555116"/>
          </a:xfrm>
          <a:prstGeom prst="rect">
            <a:avLst/>
          </a:prstGeom>
        </p:spPr>
        <p:txBody>
          <a:bodyPr lIns="0" tIns="0" rIns="0" bIns="0" rtlCol="0" anchor="t">
            <a:spAutoFit/>
          </a:bodyPr>
          <a:lstStyle/>
          <a:p>
            <a:pPr algn="ctr">
              <a:lnSpc>
                <a:spcPts val="6159"/>
              </a:lnSpc>
              <a:spcBef>
                <a:spcPct val="0"/>
              </a:spcBef>
            </a:pPr>
            <a:r>
              <a:rPr lang="en-US" sz="4399">
                <a:solidFill>
                  <a:srgbClr val="000000"/>
                </a:solidFill>
                <a:latin typeface="Ubuntu"/>
                <a:ea typeface="Ubuntu"/>
                <a:cs typeface="Ubuntu"/>
                <a:sym typeface="Ubuntu"/>
              </a:rPr>
              <a:t>Everyone likes different things </a:t>
            </a:r>
          </a:p>
          <a:p>
            <a:pPr algn="ctr">
              <a:lnSpc>
                <a:spcPts val="6159"/>
              </a:lnSpc>
              <a:spcBef>
                <a:spcPct val="0"/>
              </a:spcBef>
            </a:pPr>
            <a:r>
              <a:rPr lang="en-US" sz="4399">
                <a:solidFill>
                  <a:srgbClr val="000000"/>
                </a:solidFill>
                <a:latin typeface="Ubuntu"/>
                <a:ea typeface="Ubuntu"/>
                <a:cs typeface="Ubuntu"/>
                <a:sym typeface="Ubuntu"/>
              </a:rPr>
              <a:t>and expresses themselves differently.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9795996" cy="1223447"/>
            <a:chOff x="0" y="0"/>
            <a:chExt cx="2580015" cy="322225"/>
          </a:xfrm>
        </p:grpSpPr>
        <p:sp>
          <p:nvSpPr>
            <p:cNvPr id="34" name="Freeform 34"/>
            <p:cNvSpPr/>
            <p:nvPr/>
          </p:nvSpPr>
          <p:spPr>
            <a:xfrm>
              <a:off x="0" y="0"/>
              <a:ext cx="2580016" cy="322225"/>
            </a:xfrm>
            <a:custGeom>
              <a:avLst/>
              <a:gdLst/>
              <a:ahLst/>
              <a:cxnLst/>
              <a:rect l="l" t="t" r="r" b="b"/>
              <a:pathLst>
                <a:path w="2580016" h="322225">
                  <a:moveTo>
                    <a:pt x="2376816" y="0"/>
                  </a:moveTo>
                  <a:cubicBezTo>
                    <a:pt x="2489040" y="0"/>
                    <a:pt x="2580016" y="72132"/>
                    <a:pt x="2580016" y="161112"/>
                  </a:cubicBezTo>
                  <a:cubicBezTo>
                    <a:pt x="2580016" y="250092"/>
                    <a:pt x="2489040" y="322225"/>
                    <a:pt x="2376816"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580015"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918962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Ask for What You Need</a:t>
            </a:r>
          </a:p>
        </p:txBody>
      </p:sp>
      <p:sp>
        <p:nvSpPr>
          <p:cNvPr id="37" name="TextBox 37"/>
          <p:cNvSpPr txBox="1"/>
          <p:nvPr/>
        </p:nvSpPr>
        <p:spPr>
          <a:xfrm>
            <a:off x="1028700" y="2450228"/>
            <a:ext cx="16627227" cy="774065"/>
          </a:xfrm>
          <a:prstGeom prst="rect">
            <a:avLst/>
          </a:prstGeom>
        </p:spPr>
        <p:txBody>
          <a:bodyPr lIns="0" tIns="0" rIns="0" bIns="0" rtlCol="0" anchor="t">
            <a:spAutoFit/>
          </a:bodyPr>
          <a:lstStyle/>
          <a:p>
            <a:pPr algn="ctr">
              <a:lnSpc>
                <a:spcPts val="6159"/>
              </a:lnSpc>
              <a:spcBef>
                <a:spcPct val="0"/>
              </a:spcBef>
            </a:pPr>
            <a:r>
              <a:rPr lang="en-US" sz="4399">
                <a:solidFill>
                  <a:srgbClr val="000000"/>
                </a:solidFill>
                <a:latin typeface="Ubuntu"/>
                <a:ea typeface="Ubuntu"/>
                <a:cs typeface="Ubuntu"/>
                <a:sym typeface="Ubuntu"/>
              </a:rPr>
              <a:t>Everyone also needs different levels of </a:t>
            </a:r>
            <a:r>
              <a:rPr lang="en-US" sz="4399" b="1">
                <a:solidFill>
                  <a:srgbClr val="000000"/>
                </a:solidFill>
                <a:latin typeface="Ubuntu Bold"/>
                <a:ea typeface="Ubuntu Bold"/>
                <a:cs typeface="Ubuntu Bold"/>
                <a:sym typeface="Ubuntu Bold"/>
              </a:rPr>
              <a:t>support</a:t>
            </a:r>
            <a:r>
              <a:rPr lang="en-US" sz="4399">
                <a:solidFill>
                  <a:srgbClr val="000000"/>
                </a:solidFill>
                <a:latin typeface="Ubuntu"/>
                <a:ea typeface="Ubuntu"/>
                <a:cs typeface="Ubuntu"/>
                <a:sym typeface="Ubuntu"/>
              </a:rPr>
              <a:t>.</a:t>
            </a:r>
          </a:p>
        </p:txBody>
      </p:sp>
      <p:grpSp>
        <p:nvGrpSpPr>
          <p:cNvPr id="38" name="Group 38"/>
          <p:cNvGrpSpPr/>
          <p:nvPr/>
        </p:nvGrpSpPr>
        <p:grpSpPr>
          <a:xfrm>
            <a:off x="3682117" y="3757693"/>
            <a:ext cx="11390456" cy="3624170"/>
            <a:chOff x="0" y="0"/>
            <a:chExt cx="15187275" cy="4832226"/>
          </a:xfrm>
        </p:grpSpPr>
        <p:sp>
          <p:nvSpPr>
            <p:cNvPr id="39" name="Freeform 39"/>
            <p:cNvSpPr/>
            <p:nvPr/>
          </p:nvSpPr>
          <p:spPr>
            <a:xfrm>
              <a:off x="6170345" y="2799"/>
              <a:ext cx="2818629" cy="4829427"/>
            </a:xfrm>
            <a:custGeom>
              <a:avLst/>
              <a:gdLst/>
              <a:ahLst/>
              <a:cxnLst/>
              <a:rect l="l" t="t" r="r" b="b"/>
              <a:pathLst>
                <a:path w="2818629" h="4829427">
                  <a:moveTo>
                    <a:pt x="0" y="0"/>
                  </a:moveTo>
                  <a:lnTo>
                    <a:pt x="2818629" y="0"/>
                  </a:lnTo>
                  <a:lnTo>
                    <a:pt x="2818629" y="4829427"/>
                  </a:lnTo>
                  <a:lnTo>
                    <a:pt x="0" y="482942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0" name="Freeform 40"/>
            <p:cNvSpPr/>
            <p:nvPr/>
          </p:nvSpPr>
          <p:spPr>
            <a:xfrm flipH="1">
              <a:off x="11999853" y="2799"/>
              <a:ext cx="3187422" cy="4829427"/>
            </a:xfrm>
            <a:custGeom>
              <a:avLst/>
              <a:gdLst/>
              <a:ahLst/>
              <a:cxnLst/>
              <a:rect l="l" t="t" r="r" b="b"/>
              <a:pathLst>
                <a:path w="3187422" h="4829427">
                  <a:moveTo>
                    <a:pt x="3187422" y="0"/>
                  </a:moveTo>
                  <a:lnTo>
                    <a:pt x="0" y="0"/>
                  </a:lnTo>
                  <a:lnTo>
                    <a:pt x="0" y="4829427"/>
                  </a:lnTo>
                  <a:lnTo>
                    <a:pt x="3187422" y="4829427"/>
                  </a:lnTo>
                  <a:lnTo>
                    <a:pt x="3187422"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1" name="Freeform 41"/>
            <p:cNvSpPr/>
            <p:nvPr/>
          </p:nvSpPr>
          <p:spPr>
            <a:xfrm>
              <a:off x="0" y="0"/>
              <a:ext cx="3161080" cy="4829427"/>
            </a:xfrm>
            <a:custGeom>
              <a:avLst/>
              <a:gdLst/>
              <a:ahLst/>
              <a:cxnLst/>
              <a:rect l="l" t="t" r="r" b="b"/>
              <a:pathLst>
                <a:path w="3161080" h="4829427">
                  <a:moveTo>
                    <a:pt x="0" y="0"/>
                  </a:moveTo>
                  <a:lnTo>
                    <a:pt x="3161080" y="0"/>
                  </a:lnTo>
                  <a:lnTo>
                    <a:pt x="3161080" y="4829427"/>
                  </a:lnTo>
                  <a:lnTo>
                    <a:pt x="0" y="482942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sp>
        <p:nvSpPr>
          <p:cNvPr id="42" name="TextBox 42"/>
          <p:cNvSpPr txBox="1"/>
          <p:nvPr/>
        </p:nvSpPr>
        <p:spPr>
          <a:xfrm>
            <a:off x="830386" y="7810487"/>
            <a:ext cx="16627227" cy="1555115"/>
          </a:xfrm>
          <a:prstGeom prst="rect">
            <a:avLst/>
          </a:prstGeom>
        </p:spPr>
        <p:txBody>
          <a:bodyPr lIns="0" tIns="0" rIns="0" bIns="0" rtlCol="0" anchor="t">
            <a:spAutoFit/>
          </a:bodyPr>
          <a:lstStyle/>
          <a:p>
            <a:pPr algn="ctr">
              <a:lnSpc>
                <a:spcPts val="6159"/>
              </a:lnSpc>
            </a:pPr>
            <a:r>
              <a:rPr lang="en-US" sz="4399">
                <a:solidFill>
                  <a:srgbClr val="000000"/>
                </a:solidFill>
                <a:latin typeface="Ubuntu"/>
                <a:ea typeface="Ubuntu"/>
                <a:cs typeface="Ubuntu"/>
                <a:sym typeface="Ubuntu"/>
              </a:rPr>
              <a:t>People with IDD can </a:t>
            </a:r>
            <a:r>
              <a:rPr lang="en-US" sz="4399" b="1">
                <a:solidFill>
                  <a:srgbClr val="000000"/>
                </a:solidFill>
                <a:latin typeface="Ubuntu Bold"/>
                <a:ea typeface="Ubuntu Bold"/>
                <a:cs typeface="Ubuntu Bold"/>
                <a:sym typeface="Ubuntu Bold"/>
              </a:rPr>
              <a:t>self-advocate</a:t>
            </a:r>
            <a:r>
              <a:rPr lang="en-US" sz="4399">
                <a:solidFill>
                  <a:srgbClr val="000000"/>
                </a:solidFill>
                <a:latin typeface="Ubuntu"/>
                <a:ea typeface="Ubuntu"/>
                <a:cs typeface="Ubuntu"/>
                <a:sym typeface="Ubuntu"/>
              </a:rPr>
              <a:t> for what they </a:t>
            </a:r>
          </a:p>
          <a:p>
            <a:pPr algn="ctr">
              <a:lnSpc>
                <a:spcPts val="6159"/>
              </a:lnSpc>
              <a:spcBef>
                <a:spcPct val="0"/>
              </a:spcBef>
            </a:pPr>
            <a:r>
              <a:rPr lang="en-US" sz="4399">
                <a:solidFill>
                  <a:srgbClr val="000000"/>
                </a:solidFill>
                <a:latin typeface="Ubuntu"/>
                <a:ea typeface="Ubuntu"/>
                <a:cs typeface="Ubuntu"/>
                <a:sym typeface="Ubuntu"/>
              </a:rPr>
              <a:t>want and need, so they get the right amount of support.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909141" cy="1223447"/>
            <a:chOff x="0" y="0"/>
            <a:chExt cx="1292942" cy="322225"/>
          </a:xfrm>
        </p:grpSpPr>
        <p:sp>
          <p:nvSpPr>
            <p:cNvPr id="34" name="Freeform 34"/>
            <p:cNvSpPr/>
            <p:nvPr/>
          </p:nvSpPr>
          <p:spPr>
            <a:xfrm>
              <a:off x="0" y="0"/>
              <a:ext cx="1292942" cy="322225"/>
            </a:xfrm>
            <a:custGeom>
              <a:avLst/>
              <a:gdLst/>
              <a:ahLst/>
              <a:cxnLst/>
              <a:rect l="l" t="t" r="r" b="b"/>
              <a:pathLst>
                <a:path w="1292942" h="322225">
                  <a:moveTo>
                    <a:pt x="1089742" y="0"/>
                  </a:moveTo>
                  <a:cubicBezTo>
                    <a:pt x="1201967" y="0"/>
                    <a:pt x="1292942" y="72132"/>
                    <a:pt x="1292942" y="161112"/>
                  </a:cubicBezTo>
                  <a:cubicBezTo>
                    <a:pt x="1292942" y="250092"/>
                    <a:pt x="1201967" y="322225"/>
                    <a:pt x="108974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9294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423844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Homework</a:t>
            </a:r>
          </a:p>
        </p:txBody>
      </p:sp>
      <p:sp>
        <p:nvSpPr>
          <p:cNvPr id="37" name="TextBox 37"/>
          <p:cNvSpPr txBox="1"/>
          <p:nvPr/>
        </p:nvSpPr>
        <p:spPr>
          <a:xfrm>
            <a:off x="6671101" y="6938878"/>
            <a:ext cx="9874345" cy="1809907"/>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Work with your carer to fill out a </a:t>
            </a:r>
            <a:r>
              <a:rPr lang="en-US" sz="4399" b="1">
                <a:solidFill>
                  <a:srgbClr val="000000"/>
                </a:solidFill>
                <a:latin typeface="Ubuntu Bold"/>
                <a:ea typeface="Ubuntu Bold"/>
                <a:cs typeface="Ubuntu Bold"/>
                <a:sym typeface="Ubuntu Bold"/>
              </a:rPr>
              <a:t>support plan</a:t>
            </a:r>
            <a:r>
              <a:rPr lang="en-US" sz="4399">
                <a:solidFill>
                  <a:srgbClr val="000000"/>
                </a:solidFill>
                <a:latin typeface="Ubuntu"/>
                <a:ea typeface="Ubuntu"/>
                <a:cs typeface="Ubuntu"/>
                <a:sym typeface="Ubuntu"/>
              </a:rPr>
              <a:t> </a:t>
            </a:r>
            <a:r>
              <a:rPr lang="en-US" sz="4399" b="1">
                <a:solidFill>
                  <a:srgbClr val="000000"/>
                </a:solidFill>
                <a:latin typeface="Ubuntu Bold"/>
                <a:ea typeface="Ubuntu Bold"/>
                <a:cs typeface="Ubuntu Bold"/>
                <a:sym typeface="Ubuntu Bold"/>
              </a:rPr>
              <a:t>worksheet</a:t>
            </a:r>
            <a:r>
              <a:rPr lang="en-US" sz="4399">
                <a:solidFill>
                  <a:srgbClr val="000000"/>
                </a:solidFill>
                <a:latin typeface="Ubuntu"/>
                <a:ea typeface="Ubuntu"/>
                <a:cs typeface="Ubuntu"/>
                <a:sym typeface="Ubuntu"/>
              </a:rPr>
              <a:t>.</a:t>
            </a:r>
          </a:p>
        </p:txBody>
      </p:sp>
      <p:grpSp>
        <p:nvGrpSpPr>
          <p:cNvPr id="38" name="Group 38"/>
          <p:cNvGrpSpPr/>
          <p:nvPr/>
        </p:nvGrpSpPr>
        <p:grpSpPr>
          <a:xfrm>
            <a:off x="2554540" y="6531625"/>
            <a:ext cx="2815625" cy="2815625"/>
            <a:chOff x="0" y="0"/>
            <a:chExt cx="812800" cy="812800"/>
          </a:xfrm>
        </p:grpSpPr>
        <p:sp>
          <p:nvSpPr>
            <p:cNvPr id="39" name="Freeform 3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40" name="TextBox 40"/>
            <p:cNvSpPr txBox="1"/>
            <p:nvPr/>
          </p:nvSpPr>
          <p:spPr>
            <a:xfrm>
              <a:off x="76200" y="47625"/>
              <a:ext cx="660400" cy="688975"/>
            </a:xfrm>
            <a:prstGeom prst="rect">
              <a:avLst/>
            </a:prstGeom>
          </p:spPr>
          <p:txBody>
            <a:bodyPr lIns="34761" tIns="34761" rIns="34761" bIns="34761" rtlCol="0" anchor="ctr"/>
            <a:lstStyle/>
            <a:p>
              <a:pPr algn="ctr">
                <a:lnSpc>
                  <a:spcPts val="1960"/>
                </a:lnSpc>
              </a:pPr>
              <a:endParaRPr/>
            </a:p>
          </p:txBody>
        </p:sp>
      </p:grpSp>
      <p:sp>
        <p:nvSpPr>
          <p:cNvPr id="41" name="Freeform 41"/>
          <p:cNvSpPr/>
          <p:nvPr/>
        </p:nvSpPr>
        <p:spPr>
          <a:xfrm>
            <a:off x="3172596" y="7008083"/>
            <a:ext cx="1736963" cy="1890572"/>
          </a:xfrm>
          <a:custGeom>
            <a:avLst/>
            <a:gdLst/>
            <a:ahLst/>
            <a:cxnLst/>
            <a:rect l="l" t="t" r="r" b="b"/>
            <a:pathLst>
              <a:path w="1736963" h="1890572">
                <a:moveTo>
                  <a:pt x="0" y="0"/>
                </a:moveTo>
                <a:lnTo>
                  <a:pt x="1736963" y="0"/>
                </a:lnTo>
                <a:lnTo>
                  <a:pt x="1736963" y="1890572"/>
                </a:lnTo>
                <a:lnTo>
                  <a:pt x="0" y="18905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2" name="TextBox 42"/>
          <p:cNvSpPr txBox="1"/>
          <p:nvPr/>
        </p:nvSpPr>
        <p:spPr>
          <a:xfrm>
            <a:off x="6671101" y="2805141"/>
            <a:ext cx="9874345" cy="2733832"/>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Check your reflection pages, and talk to your carer about the kinds of</a:t>
            </a:r>
            <a:r>
              <a:rPr lang="en-US" sz="4399" b="1">
                <a:solidFill>
                  <a:srgbClr val="000000"/>
                </a:solidFill>
                <a:latin typeface="Ubuntu Bold"/>
                <a:ea typeface="Ubuntu Bold"/>
                <a:cs typeface="Ubuntu Bold"/>
                <a:sym typeface="Ubuntu Bold"/>
              </a:rPr>
              <a:t> support</a:t>
            </a:r>
            <a:r>
              <a:rPr lang="en-US" sz="4399">
                <a:solidFill>
                  <a:srgbClr val="000000"/>
                </a:solidFill>
                <a:latin typeface="Ubuntu"/>
                <a:ea typeface="Ubuntu"/>
                <a:cs typeface="Ubuntu"/>
                <a:sym typeface="Ubuntu"/>
              </a:rPr>
              <a:t> you want and need. </a:t>
            </a:r>
          </a:p>
        </p:txBody>
      </p:sp>
      <p:sp>
        <p:nvSpPr>
          <p:cNvPr id="43" name="Freeform 43"/>
          <p:cNvSpPr/>
          <p:nvPr/>
        </p:nvSpPr>
        <p:spPr>
          <a:xfrm>
            <a:off x="2554540" y="2700693"/>
            <a:ext cx="2806100" cy="3161802"/>
          </a:xfrm>
          <a:custGeom>
            <a:avLst/>
            <a:gdLst/>
            <a:ahLst/>
            <a:cxnLst/>
            <a:rect l="l" t="t" r="r" b="b"/>
            <a:pathLst>
              <a:path w="2806100" h="3161802">
                <a:moveTo>
                  <a:pt x="0" y="0"/>
                </a:moveTo>
                <a:lnTo>
                  <a:pt x="2806100" y="0"/>
                </a:lnTo>
                <a:lnTo>
                  <a:pt x="2806100" y="3161802"/>
                </a:lnTo>
                <a:lnTo>
                  <a:pt x="0" y="31618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0724666" cy="1223447"/>
            <a:chOff x="0" y="0"/>
            <a:chExt cx="2824603" cy="322225"/>
          </a:xfrm>
        </p:grpSpPr>
        <p:sp>
          <p:nvSpPr>
            <p:cNvPr id="34" name="Freeform 34"/>
            <p:cNvSpPr/>
            <p:nvPr/>
          </p:nvSpPr>
          <p:spPr>
            <a:xfrm>
              <a:off x="0" y="0"/>
              <a:ext cx="2824603" cy="322225"/>
            </a:xfrm>
            <a:custGeom>
              <a:avLst/>
              <a:gdLst/>
              <a:ahLst/>
              <a:cxnLst/>
              <a:rect l="l" t="t" r="r" b="b"/>
              <a:pathLst>
                <a:path w="2824603" h="322225">
                  <a:moveTo>
                    <a:pt x="2621403" y="0"/>
                  </a:moveTo>
                  <a:cubicBezTo>
                    <a:pt x="2733628" y="0"/>
                    <a:pt x="2824603" y="72132"/>
                    <a:pt x="2824603" y="161112"/>
                  </a:cubicBezTo>
                  <a:cubicBezTo>
                    <a:pt x="2824603" y="250092"/>
                    <a:pt x="2733628" y="322225"/>
                    <a:pt x="262140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824603"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2654259" y="7629368"/>
            <a:ext cx="13446173" cy="1809907"/>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Supported self-advocacy is when someone you trust </a:t>
            </a:r>
            <a:r>
              <a:rPr lang="en-US" sz="4399" b="1">
                <a:solidFill>
                  <a:srgbClr val="000000"/>
                </a:solidFill>
                <a:latin typeface="Ubuntu Bold"/>
                <a:ea typeface="Ubuntu Bold"/>
                <a:cs typeface="Ubuntu Bold"/>
                <a:sym typeface="Ubuntu Bold"/>
              </a:rPr>
              <a:t>helps you</a:t>
            </a:r>
            <a:r>
              <a:rPr lang="en-US" sz="4399">
                <a:solidFill>
                  <a:srgbClr val="000000"/>
                </a:solidFill>
                <a:latin typeface="Ubuntu"/>
                <a:ea typeface="Ubuntu"/>
                <a:cs typeface="Ubuntu"/>
                <a:sym typeface="Ubuntu"/>
              </a:rPr>
              <a:t> be more successful at expressing yourself.</a:t>
            </a:r>
          </a:p>
        </p:txBody>
      </p:sp>
      <p:sp>
        <p:nvSpPr>
          <p:cNvPr id="37" name="Freeform 37"/>
          <p:cNvSpPr/>
          <p:nvPr/>
        </p:nvSpPr>
        <p:spPr>
          <a:xfrm>
            <a:off x="6171390" y="2059115"/>
            <a:ext cx="6411911" cy="5455954"/>
          </a:xfrm>
          <a:custGeom>
            <a:avLst/>
            <a:gdLst/>
            <a:ahLst/>
            <a:cxnLst/>
            <a:rect l="l" t="t" r="r" b="b"/>
            <a:pathLst>
              <a:path w="6411911" h="5455954">
                <a:moveTo>
                  <a:pt x="0" y="0"/>
                </a:moveTo>
                <a:lnTo>
                  <a:pt x="6411911" y="0"/>
                </a:lnTo>
                <a:lnTo>
                  <a:pt x="6411911" y="5455953"/>
                </a:lnTo>
                <a:lnTo>
                  <a:pt x="0" y="54559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TextBox 38"/>
          <p:cNvSpPr txBox="1"/>
          <p:nvPr/>
        </p:nvSpPr>
        <p:spPr>
          <a:xfrm>
            <a:off x="832545" y="791507"/>
            <a:ext cx="1010430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Supported Self-Advocacy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484174" y="808116"/>
            <a:ext cx="8025789" cy="1223447"/>
            <a:chOff x="0" y="0"/>
            <a:chExt cx="2113788" cy="322225"/>
          </a:xfrm>
        </p:grpSpPr>
        <p:sp>
          <p:nvSpPr>
            <p:cNvPr id="31" name="Freeform 31"/>
            <p:cNvSpPr/>
            <p:nvPr/>
          </p:nvSpPr>
          <p:spPr>
            <a:xfrm>
              <a:off x="0" y="0"/>
              <a:ext cx="2113788" cy="322225"/>
            </a:xfrm>
            <a:custGeom>
              <a:avLst/>
              <a:gdLst/>
              <a:ahLst/>
              <a:cxnLst/>
              <a:rect l="l" t="t" r="r" b="b"/>
              <a:pathLst>
                <a:path w="2113788" h="322225">
                  <a:moveTo>
                    <a:pt x="1910588" y="0"/>
                  </a:moveTo>
                  <a:cubicBezTo>
                    <a:pt x="2022812" y="0"/>
                    <a:pt x="2113788" y="72132"/>
                    <a:pt x="2113788" y="161112"/>
                  </a:cubicBezTo>
                  <a:cubicBezTo>
                    <a:pt x="2113788" y="250092"/>
                    <a:pt x="2022812" y="322225"/>
                    <a:pt x="1910588"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2" name="TextBox 32"/>
            <p:cNvSpPr txBox="1"/>
            <p:nvPr/>
          </p:nvSpPr>
          <p:spPr>
            <a:xfrm>
              <a:off x="0" y="-28575"/>
              <a:ext cx="2113788" cy="350800"/>
            </a:xfrm>
            <a:prstGeom prst="rect">
              <a:avLst/>
            </a:prstGeom>
          </p:spPr>
          <p:txBody>
            <a:bodyPr lIns="50800" tIns="50800" rIns="50800" bIns="50800" rtlCol="0" anchor="ctr"/>
            <a:lstStyle/>
            <a:p>
              <a:pPr algn="ctr">
                <a:lnSpc>
                  <a:spcPts val="1960"/>
                </a:lnSpc>
              </a:pPr>
              <a:endParaRPr/>
            </a:p>
          </p:txBody>
        </p:sp>
      </p:grpSp>
      <p:grpSp>
        <p:nvGrpSpPr>
          <p:cNvPr id="33" name="Group 33"/>
          <p:cNvGrpSpPr/>
          <p:nvPr/>
        </p:nvGrpSpPr>
        <p:grpSpPr>
          <a:xfrm>
            <a:off x="0" y="9776625"/>
            <a:ext cx="18288000" cy="510375"/>
            <a:chOff x="0" y="0"/>
            <a:chExt cx="6554006" cy="182907"/>
          </a:xfrm>
        </p:grpSpPr>
        <p:sp>
          <p:nvSpPr>
            <p:cNvPr id="34" name="Freeform 3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5" name="TextBox 3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36" name="AutoShape 36"/>
          <p:cNvSpPr/>
          <p:nvPr/>
        </p:nvSpPr>
        <p:spPr>
          <a:xfrm flipH="1" flipV="1">
            <a:off x="12056294" y="5665044"/>
            <a:ext cx="19050" cy="4111625"/>
          </a:xfrm>
          <a:prstGeom prst="line">
            <a:avLst/>
          </a:prstGeom>
          <a:ln w="19050" cap="flat">
            <a:solidFill>
              <a:srgbClr val="000000"/>
            </a:solidFill>
            <a:prstDash val="sysDot"/>
            <a:headEnd type="none" w="sm" len="sm"/>
            <a:tailEnd type="none" w="sm" len="sm"/>
          </a:ln>
        </p:spPr>
        <p:txBody>
          <a:bodyPr/>
          <a:lstStyle/>
          <a:p>
            <a:endParaRPr lang="en-US"/>
          </a:p>
        </p:txBody>
      </p:sp>
      <p:sp>
        <p:nvSpPr>
          <p:cNvPr id="37" name="AutoShape 37"/>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8" name="Freeform 38"/>
          <p:cNvSpPr/>
          <p:nvPr/>
        </p:nvSpPr>
        <p:spPr>
          <a:xfrm>
            <a:off x="4066560" y="2319662"/>
            <a:ext cx="2226457" cy="2084773"/>
          </a:xfrm>
          <a:custGeom>
            <a:avLst/>
            <a:gdLst/>
            <a:ahLst/>
            <a:cxnLst/>
            <a:rect l="l" t="t" r="r" b="b"/>
            <a:pathLst>
              <a:path w="2226457" h="2084773">
                <a:moveTo>
                  <a:pt x="0" y="0"/>
                </a:moveTo>
                <a:lnTo>
                  <a:pt x="2226457" y="0"/>
                </a:lnTo>
                <a:lnTo>
                  <a:pt x="2226457" y="2084773"/>
                </a:lnTo>
                <a:lnTo>
                  <a:pt x="0" y="20847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39" name="Group 39"/>
          <p:cNvGrpSpPr/>
          <p:nvPr/>
        </p:nvGrpSpPr>
        <p:grpSpPr>
          <a:xfrm>
            <a:off x="7115969" y="6226975"/>
            <a:ext cx="4350087" cy="3355433"/>
            <a:chOff x="0" y="0"/>
            <a:chExt cx="5800116" cy="4473911"/>
          </a:xfrm>
        </p:grpSpPr>
        <p:sp>
          <p:nvSpPr>
            <p:cNvPr id="40" name="TextBox 40"/>
            <p:cNvSpPr txBox="1"/>
            <p:nvPr/>
          </p:nvSpPr>
          <p:spPr>
            <a:xfrm>
              <a:off x="0" y="3391871"/>
              <a:ext cx="5800116" cy="1082040"/>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Organization</a:t>
              </a:r>
            </a:p>
          </p:txBody>
        </p:sp>
        <p:sp>
          <p:nvSpPr>
            <p:cNvPr id="41" name="Freeform 41"/>
            <p:cNvSpPr/>
            <p:nvPr/>
          </p:nvSpPr>
          <p:spPr>
            <a:xfrm>
              <a:off x="1334426" y="0"/>
              <a:ext cx="3131265" cy="3357925"/>
            </a:xfrm>
            <a:custGeom>
              <a:avLst/>
              <a:gdLst/>
              <a:ahLst/>
              <a:cxnLst/>
              <a:rect l="l" t="t" r="r" b="b"/>
              <a:pathLst>
                <a:path w="3131265" h="3357925">
                  <a:moveTo>
                    <a:pt x="0" y="0"/>
                  </a:moveTo>
                  <a:lnTo>
                    <a:pt x="3131265" y="0"/>
                  </a:lnTo>
                  <a:lnTo>
                    <a:pt x="3131265" y="3357925"/>
                  </a:lnTo>
                  <a:lnTo>
                    <a:pt x="0" y="33579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grpSp>
        <p:nvGrpSpPr>
          <p:cNvPr id="42" name="Group 42"/>
          <p:cNvGrpSpPr/>
          <p:nvPr/>
        </p:nvGrpSpPr>
        <p:grpSpPr>
          <a:xfrm>
            <a:off x="12692583" y="6005611"/>
            <a:ext cx="4638570" cy="3615592"/>
            <a:chOff x="0" y="0"/>
            <a:chExt cx="6184760" cy="4820789"/>
          </a:xfrm>
        </p:grpSpPr>
        <p:sp>
          <p:nvSpPr>
            <p:cNvPr id="43" name="TextBox 43"/>
            <p:cNvSpPr txBox="1"/>
            <p:nvPr/>
          </p:nvSpPr>
          <p:spPr>
            <a:xfrm>
              <a:off x="0" y="2608449"/>
              <a:ext cx="6184760" cy="2212340"/>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Supported </a:t>
              </a:r>
            </a:p>
            <a:p>
              <a:pPr algn="ctr">
                <a:lnSpc>
                  <a:spcPts val="6719"/>
                </a:lnSpc>
              </a:pPr>
              <a:r>
                <a:rPr lang="en-US" sz="4800">
                  <a:solidFill>
                    <a:srgbClr val="000000"/>
                  </a:solidFill>
                  <a:latin typeface="Ubuntu"/>
                  <a:ea typeface="Ubuntu"/>
                  <a:cs typeface="Ubuntu"/>
                  <a:sym typeface="Ubuntu"/>
                </a:rPr>
                <a:t>Decision-Making</a:t>
              </a:r>
            </a:p>
          </p:txBody>
        </p:sp>
        <p:sp>
          <p:nvSpPr>
            <p:cNvPr id="44" name="Freeform 44"/>
            <p:cNvSpPr/>
            <p:nvPr/>
          </p:nvSpPr>
          <p:spPr>
            <a:xfrm>
              <a:off x="1644558" y="0"/>
              <a:ext cx="2895645" cy="2620559"/>
            </a:xfrm>
            <a:custGeom>
              <a:avLst/>
              <a:gdLst/>
              <a:ahLst/>
              <a:cxnLst/>
              <a:rect l="l" t="t" r="r" b="b"/>
              <a:pathLst>
                <a:path w="2895645" h="2620559">
                  <a:moveTo>
                    <a:pt x="0" y="0"/>
                  </a:moveTo>
                  <a:lnTo>
                    <a:pt x="2895644" y="0"/>
                  </a:lnTo>
                  <a:lnTo>
                    <a:pt x="2895644" y="2620559"/>
                  </a:lnTo>
                  <a:lnTo>
                    <a:pt x="0" y="262055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sp>
        <p:nvSpPr>
          <p:cNvPr id="45" name="Freeform 45"/>
          <p:cNvSpPr/>
          <p:nvPr/>
        </p:nvSpPr>
        <p:spPr>
          <a:xfrm>
            <a:off x="12724024" y="2455163"/>
            <a:ext cx="1935147" cy="1935147"/>
          </a:xfrm>
          <a:custGeom>
            <a:avLst/>
            <a:gdLst/>
            <a:ahLst/>
            <a:cxnLst/>
            <a:rect l="l" t="t" r="r" b="b"/>
            <a:pathLst>
              <a:path w="1935147" h="1935147">
                <a:moveTo>
                  <a:pt x="0" y="0"/>
                </a:moveTo>
                <a:lnTo>
                  <a:pt x="1935148" y="0"/>
                </a:lnTo>
                <a:lnTo>
                  <a:pt x="1935148" y="1935147"/>
                </a:lnTo>
                <a:lnTo>
                  <a:pt x="0" y="193514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46" name="Freeform 46"/>
          <p:cNvSpPr/>
          <p:nvPr/>
        </p:nvSpPr>
        <p:spPr>
          <a:xfrm>
            <a:off x="10250127" y="2461962"/>
            <a:ext cx="1935147" cy="1935147"/>
          </a:xfrm>
          <a:custGeom>
            <a:avLst/>
            <a:gdLst/>
            <a:ahLst/>
            <a:cxnLst/>
            <a:rect l="l" t="t" r="r" b="b"/>
            <a:pathLst>
              <a:path w="1935147" h="1935147">
                <a:moveTo>
                  <a:pt x="0" y="0"/>
                </a:moveTo>
                <a:lnTo>
                  <a:pt x="1935147" y="0"/>
                </a:lnTo>
                <a:lnTo>
                  <a:pt x="1935147" y="1935148"/>
                </a:lnTo>
                <a:lnTo>
                  <a:pt x="0" y="193514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47" name="Freeform 47"/>
          <p:cNvSpPr/>
          <p:nvPr/>
        </p:nvSpPr>
        <p:spPr>
          <a:xfrm>
            <a:off x="15203833" y="2312336"/>
            <a:ext cx="2127320" cy="2084773"/>
          </a:xfrm>
          <a:custGeom>
            <a:avLst/>
            <a:gdLst/>
            <a:ahLst/>
            <a:cxnLst/>
            <a:rect l="l" t="t" r="r" b="b"/>
            <a:pathLst>
              <a:path w="2127320" h="2084773">
                <a:moveTo>
                  <a:pt x="0" y="0"/>
                </a:moveTo>
                <a:lnTo>
                  <a:pt x="2127320" y="0"/>
                </a:lnTo>
                <a:lnTo>
                  <a:pt x="2127320" y="2084774"/>
                </a:lnTo>
                <a:lnTo>
                  <a:pt x="0" y="208477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48" name="AutoShape 48"/>
          <p:cNvSpPr/>
          <p:nvPr/>
        </p:nvSpPr>
        <p:spPr>
          <a:xfrm flipV="1">
            <a:off x="8881438" y="915376"/>
            <a:ext cx="0" cy="4749668"/>
          </a:xfrm>
          <a:prstGeom prst="line">
            <a:avLst/>
          </a:prstGeom>
          <a:ln w="19050" cap="flat">
            <a:solidFill>
              <a:srgbClr val="000000"/>
            </a:solidFill>
            <a:prstDash val="sysDot"/>
            <a:headEnd type="none" w="sm" len="sm"/>
            <a:tailEnd type="none" w="sm" len="sm"/>
          </a:ln>
        </p:spPr>
        <p:txBody>
          <a:bodyPr/>
          <a:lstStyle/>
          <a:p>
            <a:endParaRPr lang="en-US"/>
          </a:p>
        </p:txBody>
      </p:sp>
      <p:sp>
        <p:nvSpPr>
          <p:cNvPr id="49" name="AutoShape 49"/>
          <p:cNvSpPr/>
          <p:nvPr/>
        </p:nvSpPr>
        <p:spPr>
          <a:xfrm flipH="1" flipV="1">
            <a:off x="6336290" y="5664956"/>
            <a:ext cx="19050" cy="4111625"/>
          </a:xfrm>
          <a:prstGeom prst="line">
            <a:avLst/>
          </a:prstGeom>
          <a:ln w="19050" cap="flat">
            <a:solidFill>
              <a:srgbClr val="000000"/>
            </a:solidFill>
            <a:prstDash val="sysDot"/>
            <a:headEnd type="none" w="sm" len="sm"/>
            <a:tailEnd type="none" w="sm" len="sm"/>
          </a:ln>
        </p:spPr>
        <p:txBody>
          <a:bodyPr/>
          <a:lstStyle/>
          <a:p>
            <a:endParaRPr lang="en-US"/>
          </a:p>
        </p:txBody>
      </p:sp>
      <p:sp>
        <p:nvSpPr>
          <p:cNvPr id="50" name="Freeform 50"/>
          <p:cNvSpPr/>
          <p:nvPr/>
        </p:nvSpPr>
        <p:spPr>
          <a:xfrm>
            <a:off x="2343395" y="6109692"/>
            <a:ext cx="2397453" cy="2487629"/>
          </a:xfrm>
          <a:custGeom>
            <a:avLst/>
            <a:gdLst/>
            <a:ahLst/>
            <a:cxnLst/>
            <a:rect l="l" t="t" r="r" b="b"/>
            <a:pathLst>
              <a:path w="2397453" h="2487629">
                <a:moveTo>
                  <a:pt x="0" y="0"/>
                </a:moveTo>
                <a:lnTo>
                  <a:pt x="2397453" y="0"/>
                </a:lnTo>
                <a:lnTo>
                  <a:pt x="2397453" y="2487630"/>
                </a:lnTo>
                <a:lnTo>
                  <a:pt x="0" y="248763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51" name="TextBox 51"/>
          <p:cNvSpPr txBox="1"/>
          <p:nvPr/>
        </p:nvSpPr>
        <p:spPr>
          <a:xfrm>
            <a:off x="708801" y="791507"/>
            <a:ext cx="770273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 with Tasks</a:t>
            </a:r>
          </a:p>
        </p:txBody>
      </p:sp>
      <p:sp>
        <p:nvSpPr>
          <p:cNvPr id="52" name="TextBox 52"/>
          <p:cNvSpPr txBox="1"/>
          <p:nvPr/>
        </p:nvSpPr>
        <p:spPr>
          <a:xfrm>
            <a:off x="3381301" y="4578235"/>
            <a:ext cx="3596976" cy="840105"/>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Scheduling</a:t>
            </a:r>
          </a:p>
        </p:txBody>
      </p:sp>
      <p:sp>
        <p:nvSpPr>
          <p:cNvPr id="53" name="TextBox 53"/>
          <p:cNvSpPr txBox="1"/>
          <p:nvPr/>
        </p:nvSpPr>
        <p:spPr>
          <a:xfrm>
            <a:off x="11110724" y="4578235"/>
            <a:ext cx="5210946" cy="840105"/>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Communication</a:t>
            </a:r>
          </a:p>
        </p:txBody>
      </p:sp>
      <p:sp>
        <p:nvSpPr>
          <p:cNvPr id="54" name="TextBox 54"/>
          <p:cNvSpPr txBox="1"/>
          <p:nvPr/>
        </p:nvSpPr>
        <p:spPr>
          <a:xfrm>
            <a:off x="1367078" y="8678511"/>
            <a:ext cx="4350087" cy="840105"/>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Practicing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802560" cy="1223447"/>
            <a:chOff x="0" y="0"/>
            <a:chExt cx="1264872" cy="322225"/>
          </a:xfrm>
        </p:grpSpPr>
        <p:sp>
          <p:nvSpPr>
            <p:cNvPr id="34" name="Freeform 34"/>
            <p:cNvSpPr/>
            <p:nvPr/>
          </p:nvSpPr>
          <p:spPr>
            <a:xfrm>
              <a:off x="0" y="0"/>
              <a:ext cx="1264872" cy="322225"/>
            </a:xfrm>
            <a:custGeom>
              <a:avLst/>
              <a:gdLst/>
              <a:ahLst/>
              <a:cxnLst/>
              <a:rect l="l" t="t" r="r" b="b"/>
              <a:pathLst>
                <a:path w="1264872" h="322225">
                  <a:moveTo>
                    <a:pt x="1061672" y="0"/>
                  </a:moveTo>
                  <a:cubicBezTo>
                    <a:pt x="1173896" y="0"/>
                    <a:pt x="1264872" y="72132"/>
                    <a:pt x="1264872" y="161112"/>
                  </a:cubicBezTo>
                  <a:cubicBezTo>
                    <a:pt x="1264872" y="250092"/>
                    <a:pt x="1173896" y="322225"/>
                    <a:pt x="106167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6487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418733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sp>
        <p:nvSpPr>
          <p:cNvPr id="37" name="TextBox 37"/>
          <p:cNvSpPr txBox="1"/>
          <p:nvPr/>
        </p:nvSpPr>
        <p:spPr>
          <a:xfrm>
            <a:off x="1588354" y="2784720"/>
            <a:ext cx="10989387" cy="5999493"/>
          </a:xfrm>
          <a:prstGeom prst="rect">
            <a:avLst/>
          </a:prstGeom>
        </p:spPr>
        <p:txBody>
          <a:bodyPr lIns="0" tIns="0" rIns="0" bIns="0" rtlCol="0" anchor="t">
            <a:spAutoFit/>
          </a:bodyPr>
          <a:lstStyle/>
          <a:p>
            <a:pPr algn="l">
              <a:lnSpc>
                <a:spcPts val="5319"/>
              </a:lnSpc>
            </a:pPr>
            <a:r>
              <a:rPr lang="en-US" sz="3799">
                <a:solidFill>
                  <a:srgbClr val="000000"/>
                </a:solidFill>
                <a:latin typeface="Ubuntu"/>
                <a:ea typeface="Ubuntu"/>
                <a:cs typeface="Ubuntu"/>
                <a:sym typeface="Ubuntu"/>
              </a:rPr>
              <a:t>I’m glad someone helps me with ______________.</a:t>
            </a:r>
          </a:p>
          <a:p>
            <a:pPr algn="l">
              <a:lnSpc>
                <a:spcPts val="5319"/>
              </a:lnSpc>
            </a:pPr>
            <a:endParaRPr lang="en-US" sz="3799">
              <a:solidFill>
                <a:srgbClr val="000000"/>
              </a:solidFill>
              <a:latin typeface="Ubuntu"/>
              <a:ea typeface="Ubuntu"/>
              <a:cs typeface="Ubuntu"/>
              <a:sym typeface="Ubuntu"/>
            </a:endParaRPr>
          </a:p>
          <a:p>
            <a:pPr algn="l">
              <a:lnSpc>
                <a:spcPts val="5319"/>
              </a:lnSpc>
            </a:pPr>
            <a:endParaRPr lang="en-US" sz="3799">
              <a:solidFill>
                <a:srgbClr val="000000"/>
              </a:solidFill>
              <a:latin typeface="Ubuntu"/>
              <a:ea typeface="Ubuntu"/>
              <a:cs typeface="Ubuntu"/>
              <a:sym typeface="Ubuntu"/>
            </a:endParaRPr>
          </a:p>
          <a:p>
            <a:pPr algn="l">
              <a:lnSpc>
                <a:spcPts val="5319"/>
              </a:lnSpc>
            </a:pPr>
            <a:r>
              <a:rPr lang="en-US" sz="3799">
                <a:solidFill>
                  <a:srgbClr val="000000"/>
                </a:solidFill>
                <a:latin typeface="Ubuntu"/>
                <a:ea typeface="Ubuntu"/>
                <a:cs typeface="Ubuntu"/>
                <a:sym typeface="Ubuntu"/>
              </a:rPr>
              <a:t>I wish someone would help me (more / less) with ___________________________.</a:t>
            </a:r>
          </a:p>
          <a:p>
            <a:pPr algn="l">
              <a:lnSpc>
                <a:spcPts val="5319"/>
              </a:lnSpc>
            </a:pPr>
            <a:endParaRPr lang="en-US" sz="3799">
              <a:solidFill>
                <a:srgbClr val="000000"/>
              </a:solidFill>
              <a:latin typeface="Ubuntu"/>
              <a:ea typeface="Ubuntu"/>
              <a:cs typeface="Ubuntu"/>
              <a:sym typeface="Ubuntu"/>
            </a:endParaRPr>
          </a:p>
          <a:p>
            <a:pPr algn="l">
              <a:lnSpc>
                <a:spcPts val="5319"/>
              </a:lnSpc>
            </a:pPr>
            <a:endParaRPr lang="en-US" sz="3799">
              <a:solidFill>
                <a:srgbClr val="000000"/>
              </a:solidFill>
              <a:latin typeface="Ubuntu"/>
              <a:ea typeface="Ubuntu"/>
              <a:cs typeface="Ubuntu"/>
              <a:sym typeface="Ubuntu"/>
            </a:endParaRPr>
          </a:p>
          <a:p>
            <a:pPr algn="l">
              <a:lnSpc>
                <a:spcPts val="5319"/>
              </a:lnSpc>
            </a:pPr>
            <a:r>
              <a:rPr lang="en-US" sz="3799">
                <a:solidFill>
                  <a:srgbClr val="000000"/>
                </a:solidFill>
                <a:latin typeface="Ubuntu"/>
                <a:ea typeface="Ubuntu"/>
                <a:cs typeface="Ubuntu"/>
                <a:sym typeface="Ubuntu"/>
              </a:rPr>
              <a:t>I don’t want any more help with _______________. </a:t>
            </a:r>
          </a:p>
          <a:p>
            <a:pPr algn="l">
              <a:lnSpc>
                <a:spcPts val="5319"/>
              </a:lnSpc>
            </a:pPr>
            <a:endParaRPr lang="en-US" sz="3799">
              <a:solidFill>
                <a:srgbClr val="000000"/>
              </a:solidFill>
              <a:latin typeface="Ubuntu"/>
              <a:ea typeface="Ubuntu"/>
              <a:cs typeface="Ubuntu"/>
              <a:sym typeface="Ubuntu"/>
            </a:endParaRPr>
          </a:p>
        </p:txBody>
      </p:sp>
      <p:sp>
        <p:nvSpPr>
          <p:cNvPr id="38" name="Freeform 38"/>
          <p:cNvSpPr/>
          <p:nvPr/>
        </p:nvSpPr>
        <p:spPr>
          <a:xfrm>
            <a:off x="12649197" y="3306853"/>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AutoShape 4"/>
          <p:cNvSpPr/>
          <p:nvPr/>
        </p:nvSpPr>
        <p:spPr>
          <a:xfrm flipV="1">
            <a:off x="13565459" y="934371"/>
            <a:ext cx="9525" cy="8893801"/>
          </a:xfrm>
          <a:prstGeom prst="line">
            <a:avLst/>
          </a:prstGeom>
          <a:ln w="19050" cap="flat">
            <a:solidFill>
              <a:srgbClr val="000000"/>
            </a:solidFill>
            <a:prstDash val="sysDot"/>
            <a:headEnd type="none" w="sm" len="sm"/>
            <a:tailEnd type="none" w="sm" len="sm"/>
          </a:ln>
        </p:spPr>
        <p:txBody>
          <a:bodyPr/>
          <a:lstStyle/>
          <a:p>
            <a:endParaRPr lang="en-US"/>
          </a:p>
        </p:txBody>
      </p:sp>
      <p:sp>
        <p:nvSpPr>
          <p:cNvPr id="5" name="Freeform 5"/>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6" name="Freeform 6"/>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7" name="Freeform 7"/>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3" name="Freeform 13"/>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4" name="Freeform 14"/>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7" name="Freeform 17"/>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8" name="Freeform 18"/>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9" name="Freeform 19"/>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0" name="Freeform 20"/>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1" name="Freeform 21"/>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2" name="Freeform 22"/>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6" name="Freeform 26"/>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7" name="Freeform 27"/>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8" name="Group 28"/>
          <p:cNvGrpSpPr/>
          <p:nvPr/>
        </p:nvGrpSpPr>
        <p:grpSpPr>
          <a:xfrm rot="-5400000">
            <a:off x="12910419" y="4867206"/>
            <a:ext cx="10244787" cy="510375"/>
            <a:chOff x="0" y="0"/>
            <a:chExt cx="3671501" cy="182907"/>
          </a:xfrm>
        </p:grpSpPr>
        <p:sp>
          <p:nvSpPr>
            <p:cNvPr id="29" name="Freeform 2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30" name="TextBox 3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31" name="AutoShape 31"/>
          <p:cNvSpPr/>
          <p:nvPr/>
        </p:nvSpPr>
        <p:spPr>
          <a:xfrm flipV="1">
            <a:off x="5346191" y="1028710"/>
            <a:ext cx="9525" cy="8893801"/>
          </a:xfrm>
          <a:prstGeom prst="line">
            <a:avLst/>
          </a:prstGeom>
          <a:ln w="19050" cap="flat">
            <a:solidFill>
              <a:srgbClr val="000000"/>
            </a:solidFill>
            <a:prstDash val="sysDot"/>
            <a:headEnd type="none" w="sm" len="sm"/>
            <a:tailEnd type="none" w="sm" len="sm"/>
          </a:ln>
        </p:spPr>
        <p:txBody>
          <a:bodyPr/>
          <a:lstStyle/>
          <a:p>
            <a:endParaRPr lang="en-US"/>
          </a:p>
        </p:txBody>
      </p:sp>
      <p:sp>
        <p:nvSpPr>
          <p:cNvPr id="32" name="AutoShape 32"/>
          <p:cNvSpPr/>
          <p:nvPr/>
        </p:nvSpPr>
        <p:spPr>
          <a:xfrm flipV="1">
            <a:off x="9433888" y="934392"/>
            <a:ext cx="9525" cy="8893801"/>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3" name="Group 33"/>
          <p:cNvGrpSpPr/>
          <p:nvPr/>
        </p:nvGrpSpPr>
        <p:grpSpPr>
          <a:xfrm>
            <a:off x="484174" y="808116"/>
            <a:ext cx="9838514" cy="1223447"/>
            <a:chOff x="0" y="0"/>
            <a:chExt cx="2591214" cy="322225"/>
          </a:xfrm>
        </p:grpSpPr>
        <p:sp>
          <p:nvSpPr>
            <p:cNvPr id="34" name="Freeform 34"/>
            <p:cNvSpPr/>
            <p:nvPr/>
          </p:nvSpPr>
          <p:spPr>
            <a:xfrm>
              <a:off x="0" y="0"/>
              <a:ext cx="2591214" cy="322225"/>
            </a:xfrm>
            <a:custGeom>
              <a:avLst/>
              <a:gdLst/>
              <a:ahLst/>
              <a:cxnLst/>
              <a:rect l="l" t="t" r="r" b="b"/>
              <a:pathLst>
                <a:path w="2591214" h="322225">
                  <a:moveTo>
                    <a:pt x="2388014" y="0"/>
                  </a:moveTo>
                  <a:cubicBezTo>
                    <a:pt x="2500238" y="0"/>
                    <a:pt x="2591214" y="72132"/>
                    <a:pt x="2591214" y="161112"/>
                  </a:cubicBezTo>
                  <a:cubicBezTo>
                    <a:pt x="2591214" y="250092"/>
                    <a:pt x="2500238" y="322225"/>
                    <a:pt x="2388014"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591214"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0" y="9776625"/>
            <a:ext cx="18288000" cy="510375"/>
            <a:chOff x="0" y="0"/>
            <a:chExt cx="6554006" cy="182907"/>
          </a:xfrm>
        </p:grpSpPr>
        <p:sp>
          <p:nvSpPr>
            <p:cNvPr id="37" name="Freeform 3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8" name="TextBox 3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39" name="AutoShape 39"/>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40" name="Freeform 40"/>
          <p:cNvSpPr/>
          <p:nvPr/>
        </p:nvSpPr>
        <p:spPr>
          <a:xfrm>
            <a:off x="1919083" y="2365087"/>
            <a:ext cx="2364938" cy="1826914"/>
          </a:xfrm>
          <a:custGeom>
            <a:avLst/>
            <a:gdLst/>
            <a:ahLst/>
            <a:cxnLst/>
            <a:rect l="l" t="t" r="r" b="b"/>
            <a:pathLst>
              <a:path w="2364938" h="1826914">
                <a:moveTo>
                  <a:pt x="0" y="0"/>
                </a:moveTo>
                <a:lnTo>
                  <a:pt x="2364937" y="0"/>
                </a:lnTo>
                <a:lnTo>
                  <a:pt x="2364937" y="1826915"/>
                </a:lnTo>
                <a:lnTo>
                  <a:pt x="0" y="182691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1" name="Freeform 41"/>
          <p:cNvSpPr/>
          <p:nvPr/>
        </p:nvSpPr>
        <p:spPr>
          <a:xfrm>
            <a:off x="6575399" y="6269590"/>
            <a:ext cx="1606802" cy="1711640"/>
          </a:xfrm>
          <a:custGeom>
            <a:avLst/>
            <a:gdLst/>
            <a:ahLst/>
            <a:cxnLst/>
            <a:rect l="l" t="t" r="r" b="b"/>
            <a:pathLst>
              <a:path w="1606802" h="1711640">
                <a:moveTo>
                  <a:pt x="0" y="0"/>
                </a:moveTo>
                <a:lnTo>
                  <a:pt x="1606802" y="0"/>
                </a:lnTo>
                <a:lnTo>
                  <a:pt x="1606802" y="1711641"/>
                </a:lnTo>
                <a:lnTo>
                  <a:pt x="0" y="1711641"/>
                </a:lnTo>
                <a:lnTo>
                  <a:pt x="0" y="0"/>
                </a:lnTo>
                <a:close/>
              </a:path>
            </a:pathLst>
          </a:custGeom>
          <a:blipFill>
            <a:blip r:embed="rId7"/>
            <a:stretch>
              <a:fillRect/>
            </a:stretch>
          </a:blipFill>
        </p:spPr>
        <p:txBody>
          <a:bodyPr/>
          <a:lstStyle/>
          <a:p>
            <a:endParaRPr lang="en-US"/>
          </a:p>
        </p:txBody>
      </p:sp>
      <p:sp>
        <p:nvSpPr>
          <p:cNvPr id="42" name="Freeform 42"/>
          <p:cNvSpPr/>
          <p:nvPr/>
        </p:nvSpPr>
        <p:spPr>
          <a:xfrm>
            <a:off x="10381379" y="6674792"/>
            <a:ext cx="2157189" cy="1437227"/>
          </a:xfrm>
          <a:custGeom>
            <a:avLst/>
            <a:gdLst/>
            <a:ahLst/>
            <a:cxnLst/>
            <a:rect l="l" t="t" r="r" b="b"/>
            <a:pathLst>
              <a:path w="2157189" h="1437227">
                <a:moveTo>
                  <a:pt x="0" y="0"/>
                </a:moveTo>
                <a:lnTo>
                  <a:pt x="2157189" y="0"/>
                </a:lnTo>
                <a:lnTo>
                  <a:pt x="2157189" y="1437228"/>
                </a:lnTo>
                <a:lnTo>
                  <a:pt x="0" y="143722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3" name="Freeform 43"/>
          <p:cNvSpPr/>
          <p:nvPr/>
        </p:nvSpPr>
        <p:spPr>
          <a:xfrm>
            <a:off x="6448797" y="2365087"/>
            <a:ext cx="1621386" cy="1826914"/>
          </a:xfrm>
          <a:custGeom>
            <a:avLst/>
            <a:gdLst/>
            <a:ahLst/>
            <a:cxnLst/>
            <a:rect l="l" t="t" r="r" b="b"/>
            <a:pathLst>
              <a:path w="1621386" h="1826914">
                <a:moveTo>
                  <a:pt x="0" y="0"/>
                </a:moveTo>
                <a:lnTo>
                  <a:pt x="1621386" y="0"/>
                </a:lnTo>
                <a:lnTo>
                  <a:pt x="1621386" y="1826915"/>
                </a:lnTo>
                <a:lnTo>
                  <a:pt x="0" y="1826915"/>
                </a:lnTo>
                <a:lnTo>
                  <a:pt x="0" y="0"/>
                </a:lnTo>
                <a:close/>
              </a:path>
            </a:pathLst>
          </a:custGeom>
          <a:blipFill>
            <a:blip r:embed="rId10"/>
            <a:stretch>
              <a:fillRect/>
            </a:stretch>
          </a:blipFill>
        </p:spPr>
        <p:txBody>
          <a:bodyPr/>
          <a:lstStyle/>
          <a:p>
            <a:endParaRPr lang="en-US"/>
          </a:p>
        </p:txBody>
      </p:sp>
      <p:sp>
        <p:nvSpPr>
          <p:cNvPr id="44" name="Freeform 44"/>
          <p:cNvSpPr/>
          <p:nvPr/>
        </p:nvSpPr>
        <p:spPr>
          <a:xfrm>
            <a:off x="2564874" y="6511892"/>
            <a:ext cx="1138090" cy="1600127"/>
          </a:xfrm>
          <a:custGeom>
            <a:avLst/>
            <a:gdLst/>
            <a:ahLst/>
            <a:cxnLst/>
            <a:rect l="l" t="t" r="r" b="b"/>
            <a:pathLst>
              <a:path w="1138090" h="1600127">
                <a:moveTo>
                  <a:pt x="0" y="0"/>
                </a:moveTo>
                <a:lnTo>
                  <a:pt x="1138091" y="0"/>
                </a:lnTo>
                <a:lnTo>
                  <a:pt x="1138091" y="1600128"/>
                </a:lnTo>
                <a:lnTo>
                  <a:pt x="0" y="160012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nvGrpSpPr>
          <p:cNvPr id="45" name="Group 45"/>
          <p:cNvGrpSpPr/>
          <p:nvPr/>
        </p:nvGrpSpPr>
        <p:grpSpPr>
          <a:xfrm>
            <a:off x="14329739" y="6269590"/>
            <a:ext cx="2702656" cy="2084732"/>
            <a:chOff x="0" y="0"/>
            <a:chExt cx="3603541" cy="2779642"/>
          </a:xfrm>
        </p:grpSpPr>
        <p:grpSp>
          <p:nvGrpSpPr>
            <p:cNvPr id="46" name="Group 46"/>
            <p:cNvGrpSpPr/>
            <p:nvPr/>
          </p:nvGrpSpPr>
          <p:grpSpPr>
            <a:xfrm>
              <a:off x="0" y="0"/>
              <a:ext cx="3603541" cy="2779642"/>
              <a:chOff x="0" y="0"/>
              <a:chExt cx="711811" cy="549065"/>
            </a:xfrm>
          </p:grpSpPr>
          <p:sp>
            <p:nvSpPr>
              <p:cNvPr id="47" name="Freeform 47"/>
              <p:cNvSpPr/>
              <p:nvPr/>
            </p:nvSpPr>
            <p:spPr>
              <a:xfrm>
                <a:off x="0" y="0"/>
                <a:ext cx="711811" cy="549065"/>
              </a:xfrm>
              <a:custGeom>
                <a:avLst/>
                <a:gdLst/>
                <a:ahLst/>
                <a:cxnLst/>
                <a:rect l="l" t="t" r="r" b="b"/>
                <a:pathLst>
                  <a:path w="711811" h="549065">
                    <a:moveTo>
                      <a:pt x="0" y="0"/>
                    </a:moveTo>
                    <a:lnTo>
                      <a:pt x="711811" y="0"/>
                    </a:lnTo>
                    <a:lnTo>
                      <a:pt x="711811" y="549065"/>
                    </a:lnTo>
                    <a:lnTo>
                      <a:pt x="0" y="549065"/>
                    </a:lnTo>
                    <a:close/>
                  </a:path>
                </a:pathLst>
              </a:custGeom>
              <a:solidFill>
                <a:srgbClr val="536F87"/>
              </a:solidFill>
            </p:spPr>
            <p:txBody>
              <a:bodyPr/>
              <a:lstStyle/>
              <a:p>
                <a:endParaRPr lang="en-US"/>
              </a:p>
            </p:txBody>
          </p:sp>
          <p:sp>
            <p:nvSpPr>
              <p:cNvPr id="48" name="TextBox 48"/>
              <p:cNvSpPr txBox="1"/>
              <p:nvPr/>
            </p:nvSpPr>
            <p:spPr>
              <a:xfrm>
                <a:off x="0" y="-28575"/>
                <a:ext cx="711811" cy="577640"/>
              </a:xfrm>
              <a:prstGeom prst="rect">
                <a:avLst/>
              </a:prstGeom>
            </p:spPr>
            <p:txBody>
              <a:bodyPr lIns="50800" tIns="50800" rIns="50800" bIns="50800" rtlCol="0" anchor="ctr"/>
              <a:lstStyle/>
              <a:p>
                <a:pPr algn="ctr">
                  <a:lnSpc>
                    <a:spcPts val="1960"/>
                  </a:lnSpc>
                </a:pPr>
                <a:endParaRPr/>
              </a:p>
            </p:txBody>
          </p:sp>
        </p:grpSp>
        <p:sp>
          <p:nvSpPr>
            <p:cNvPr id="49" name="Freeform 49"/>
            <p:cNvSpPr/>
            <p:nvPr/>
          </p:nvSpPr>
          <p:spPr>
            <a:xfrm>
              <a:off x="184534" y="189667"/>
              <a:ext cx="3248522" cy="2333029"/>
            </a:xfrm>
            <a:custGeom>
              <a:avLst/>
              <a:gdLst/>
              <a:ahLst/>
              <a:cxnLst/>
              <a:rect l="l" t="t" r="r" b="b"/>
              <a:pathLst>
                <a:path w="3248522" h="2333029">
                  <a:moveTo>
                    <a:pt x="0" y="0"/>
                  </a:moveTo>
                  <a:lnTo>
                    <a:pt x="3248522" y="0"/>
                  </a:lnTo>
                  <a:lnTo>
                    <a:pt x="3248522" y="2333030"/>
                  </a:lnTo>
                  <a:lnTo>
                    <a:pt x="0" y="233303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sp>
        <p:nvSpPr>
          <p:cNvPr id="50" name="Freeform 50"/>
          <p:cNvSpPr/>
          <p:nvPr/>
        </p:nvSpPr>
        <p:spPr>
          <a:xfrm>
            <a:off x="14467226" y="1471017"/>
            <a:ext cx="2473377" cy="2389901"/>
          </a:xfrm>
          <a:custGeom>
            <a:avLst/>
            <a:gdLst/>
            <a:ahLst/>
            <a:cxnLst/>
            <a:rect l="l" t="t" r="r" b="b"/>
            <a:pathLst>
              <a:path w="2473377" h="2389901">
                <a:moveTo>
                  <a:pt x="0" y="0"/>
                </a:moveTo>
                <a:lnTo>
                  <a:pt x="2473377" y="0"/>
                </a:lnTo>
                <a:lnTo>
                  <a:pt x="2473377" y="2389900"/>
                </a:lnTo>
                <a:lnTo>
                  <a:pt x="0" y="23899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51" name="Freeform 51"/>
          <p:cNvSpPr/>
          <p:nvPr/>
        </p:nvSpPr>
        <p:spPr>
          <a:xfrm>
            <a:off x="10576907" y="1984480"/>
            <a:ext cx="1766133" cy="2153821"/>
          </a:xfrm>
          <a:custGeom>
            <a:avLst/>
            <a:gdLst/>
            <a:ahLst/>
            <a:cxnLst/>
            <a:rect l="l" t="t" r="r" b="b"/>
            <a:pathLst>
              <a:path w="1766133" h="2153821">
                <a:moveTo>
                  <a:pt x="0" y="0"/>
                </a:moveTo>
                <a:lnTo>
                  <a:pt x="1766133" y="0"/>
                </a:lnTo>
                <a:lnTo>
                  <a:pt x="1766133" y="2153821"/>
                </a:lnTo>
                <a:lnTo>
                  <a:pt x="0" y="2153821"/>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52" name="TextBox 52"/>
          <p:cNvSpPr txBox="1"/>
          <p:nvPr/>
        </p:nvSpPr>
        <p:spPr>
          <a:xfrm>
            <a:off x="708801" y="791507"/>
            <a:ext cx="918309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Other Types of Support</a:t>
            </a:r>
          </a:p>
        </p:txBody>
      </p:sp>
      <p:sp>
        <p:nvSpPr>
          <p:cNvPr id="53" name="TextBox 53"/>
          <p:cNvSpPr txBox="1"/>
          <p:nvPr/>
        </p:nvSpPr>
        <p:spPr>
          <a:xfrm>
            <a:off x="1110631" y="4516578"/>
            <a:ext cx="3981841"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Encouraging Me</a:t>
            </a:r>
          </a:p>
        </p:txBody>
      </p:sp>
      <p:sp>
        <p:nvSpPr>
          <p:cNvPr id="54" name="TextBox 54"/>
          <p:cNvSpPr txBox="1"/>
          <p:nvPr/>
        </p:nvSpPr>
        <p:spPr>
          <a:xfrm>
            <a:off x="1453387" y="8577067"/>
            <a:ext cx="3361064"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Being Patient</a:t>
            </a:r>
          </a:p>
        </p:txBody>
      </p:sp>
      <p:sp>
        <p:nvSpPr>
          <p:cNvPr id="55" name="TextBox 55"/>
          <p:cNvSpPr txBox="1"/>
          <p:nvPr/>
        </p:nvSpPr>
        <p:spPr>
          <a:xfrm>
            <a:off x="9358284" y="4099658"/>
            <a:ext cx="4026200"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Asking Me Questions</a:t>
            </a:r>
          </a:p>
        </p:txBody>
      </p:sp>
      <p:sp>
        <p:nvSpPr>
          <p:cNvPr id="56" name="TextBox 56"/>
          <p:cNvSpPr txBox="1"/>
          <p:nvPr/>
        </p:nvSpPr>
        <p:spPr>
          <a:xfrm>
            <a:off x="9139414" y="8577067"/>
            <a:ext cx="4487687"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Apologizing</a:t>
            </a:r>
          </a:p>
        </p:txBody>
      </p:sp>
      <p:sp>
        <p:nvSpPr>
          <p:cNvPr id="57" name="TextBox 57"/>
          <p:cNvSpPr txBox="1"/>
          <p:nvPr/>
        </p:nvSpPr>
        <p:spPr>
          <a:xfrm>
            <a:off x="5627004" y="4500943"/>
            <a:ext cx="3534385"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Listening to Me</a:t>
            </a:r>
          </a:p>
        </p:txBody>
      </p:sp>
      <p:sp>
        <p:nvSpPr>
          <p:cNvPr id="58" name="TextBox 58"/>
          <p:cNvSpPr txBox="1"/>
          <p:nvPr/>
        </p:nvSpPr>
        <p:spPr>
          <a:xfrm>
            <a:off x="5316810" y="8228881"/>
            <a:ext cx="4109396"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Showing Me </a:t>
            </a:r>
          </a:p>
          <a:p>
            <a:pPr algn="ctr">
              <a:lnSpc>
                <a:spcPts val="5192"/>
              </a:lnSpc>
            </a:pPr>
            <a:r>
              <a:rPr lang="en-US" sz="3708">
                <a:solidFill>
                  <a:srgbClr val="000000"/>
                </a:solidFill>
                <a:latin typeface="Ubuntu"/>
                <a:ea typeface="Ubuntu"/>
                <a:cs typeface="Ubuntu"/>
                <a:sym typeface="Ubuntu"/>
              </a:rPr>
              <a:t>They Care</a:t>
            </a:r>
          </a:p>
        </p:txBody>
      </p:sp>
      <p:sp>
        <p:nvSpPr>
          <p:cNvPr id="59" name="TextBox 59"/>
          <p:cNvSpPr txBox="1"/>
          <p:nvPr/>
        </p:nvSpPr>
        <p:spPr>
          <a:xfrm>
            <a:off x="13798551" y="4106277"/>
            <a:ext cx="3810727"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Letting Me Speak for Myself</a:t>
            </a:r>
          </a:p>
        </p:txBody>
      </p:sp>
      <p:sp>
        <p:nvSpPr>
          <p:cNvPr id="60" name="TextBox 60"/>
          <p:cNvSpPr txBox="1"/>
          <p:nvPr/>
        </p:nvSpPr>
        <p:spPr>
          <a:xfrm>
            <a:off x="13462698" y="8422901"/>
            <a:ext cx="4487687"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Having Fun </a:t>
            </a:r>
          </a:p>
          <a:p>
            <a:pPr algn="ctr">
              <a:lnSpc>
                <a:spcPts val="5192"/>
              </a:lnSpc>
            </a:pPr>
            <a:r>
              <a:rPr lang="en-US" sz="3708">
                <a:solidFill>
                  <a:srgbClr val="000000"/>
                </a:solidFill>
                <a:latin typeface="Ubuntu"/>
                <a:ea typeface="Ubuntu"/>
                <a:cs typeface="Ubuntu"/>
                <a:sym typeface="Ubuntu"/>
              </a:rPr>
              <a:t>with 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802560" cy="1223447"/>
            <a:chOff x="0" y="0"/>
            <a:chExt cx="1264872" cy="322225"/>
          </a:xfrm>
        </p:grpSpPr>
        <p:sp>
          <p:nvSpPr>
            <p:cNvPr id="34" name="Freeform 34"/>
            <p:cNvSpPr/>
            <p:nvPr/>
          </p:nvSpPr>
          <p:spPr>
            <a:xfrm>
              <a:off x="0" y="0"/>
              <a:ext cx="1264872" cy="322225"/>
            </a:xfrm>
            <a:custGeom>
              <a:avLst/>
              <a:gdLst/>
              <a:ahLst/>
              <a:cxnLst/>
              <a:rect l="l" t="t" r="r" b="b"/>
              <a:pathLst>
                <a:path w="1264872" h="322225">
                  <a:moveTo>
                    <a:pt x="1061672" y="0"/>
                  </a:moveTo>
                  <a:cubicBezTo>
                    <a:pt x="1173896" y="0"/>
                    <a:pt x="1264872" y="72132"/>
                    <a:pt x="1264872" y="161112"/>
                  </a:cubicBezTo>
                  <a:cubicBezTo>
                    <a:pt x="1264872" y="250092"/>
                    <a:pt x="1173896" y="322225"/>
                    <a:pt x="106167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64872"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1217586" y="6900943"/>
            <a:ext cx="2428585" cy="2736434"/>
          </a:xfrm>
          <a:custGeom>
            <a:avLst/>
            <a:gdLst/>
            <a:ahLst/>
            <a:cxnLst/>
            <a:rect l="l" t="t" r="r" b="b"/>
            <a:pathLst>
              <a:path w="2428585" h="2736434">
                <a:moveTo>
                  <a:pt x="0" y="0"/>
                </a:moveTo>
                <a:lnTo>
                  <a:pt x="2428586" y="0"/>
                </a:lnTo>
                <a:lnTo>
                  <a:pt x="2428586" y="2736434"/>
                </a:lnTo>
                <a:lnTo>
                  <a:pt x="0" y="273643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aphicFrame>
        <p:nvGraphicFramePr>
          <p:cNvPr id="37" name="Table 37"/>
          <p:cNvGraphicFramePr>
            <a:graphicFrameLocks noGrp="1"/>
          </p:cNvGraphicFramePr>
          <p:nvPr/>
        </p:nvGraphicFramePr>
        <p:xfrm>
          <a:off x="8748684" y="1250228"/>
          <a:ext cx="7995262" cy="8210548"/>
        </p:xfrm>
        <a:graphic>
          <a:graphicData uri="http://schemas.openxmlformats.org/drawingml/2006/table">
            <a:tbl>
              <a:tblPr/>
              <a:tblGrid>
                <a:gridCol w="1349034">
                  <a:extLst>
                    <a:ext uri="{9D8B030D-6E8A-4147-A177-3AD203B41FA5}">
                      <a16:colId xmlns:a16="http://schemas.microsoft.com/office/drawing/2014/main" val="20000"/>
                    </a:ext>
                  </a:extLst>
                </a:gridCol>
                <a:gridCol w="5455215">
                  <a:extLst>
                    <a:ext uri="{9D8B030D-6E8A-4147-A177-3AD203B41FA5}">
                      <a16:colId xmlns:a16="http://schemas.microsoft.com/office/drawing/2014/main" val="20001"/>
                    </a:ext>
                  </a:extLst>
                </a:gridCol>
                <a:gridCol w="1191013">
                  <a:extLst>
                    <a:ext uri="{9D8B030D-6E8A-4147-A177-3AD203B41FA5}">
                      <a16:colId xmlns:a16="http://schemas.microsoft.com/office/drawing/2014/main" val="20002"/>
                    </a:ext>
                  </a:extLst>
                </a:gridCol>
              </a:tblGrid>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u="none" strike="noStrike">
                          <a:solidFill>
                            <a:srgbClr val="000000"/>
                          </a:solidFill>
                          <a:latin typeface="Ubuntu"/>
                          <a:ea typeface="Ubuntu"/>
                          <a:cs typeface="Ubuntu"/>
                          <a:sym typeface="Ubuntu"/>
                        </a:rPr>
                        <a:t>Encouraging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ctr">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3349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a:solidFill>
                            <a:srgbClr val="000000"/>
                          </a:solidFill>
                          <a:latin typeface="Ubuntu"/>
                          <a:ea typeface="Ubuntu"/>
                          <a:cs typeface="Ubuntu"/>
                          <a:sym typeface="Ubuntu"/>
                        </a:rPr>
                        <a:t>Listening to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500"/>
                        </a:lnSpc>
                        <a:spcBef>
                          <a:spcPct val="0"/>
                        </a:spcBef>
                        <a:defRPr/>
                      </a:pPr>
                      <a:r>
                        <a:rPr lang="en-US" sz="2500">
                          <a:solidFill>
                            <a:srgbClr val="000000"/>
                          </a:solidFill>
                          <a:latin typeface="Shantell Sans"/>
                          <a:ea typeface="Shantell Sans"/>
                          <a:cs typeface="Shantell Sans"/>
                          <a:sym typeface="Shantell Sans"/>
                        </a:rPr>
                        <a:t>X</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a:solidFill>
                            <a:srgbClr val="000000"/>
                          </a:solidFill>
                          <a:latin typeface="Ubuntu"/>
                          <a:ea typeface="Ubuntu"/>
                          <a:cs typeface="Ubuntu"/>
                          <a:sym typeface="Ubuntu"/>
                        </a:rPr>
                        <a:t>Asking Me Questions</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200"/>
                        </a:lnSpc>
                        <a:spcBef>
                          <a:spcPct val="0"/>
                        </a:spcBef>
                        <a:defRPr/>
                      </a:pPr>
                      <a:r>
                        <a:rPr lang="en-US" sz="3000">
                          <a:solidFill>
                            <a:srgbClr val="000000"/>
                          </a:solidFill>
                          <a:latin typeface="Ubuntu"/>
                          <a:ea typeface="Ubuntu"/>
                          <a:cs typeface="Ubuntu"/>
                          <a:sym typeface="Ubuntu"/>
                        </a:rPr>
                        <a:t>Letting Me Speak for Myself</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20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Being Patient</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Showing Me They Care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defRPr/>
                      </a:pPr>
                      <a:r>
                        <a:rPr lang="en-US" sz="3200">
                          <a:solidFill>
                            <a:srgbClr val="000000"/>
                          </a:solidFill>
                          <a:latin typeface="Ubuntu"/>
                          <a:ea typeface="Ubuntu"/>
                          <a:cs typeface="Ubuntu"/>
                          <a:sym typeface="Ubuntu"/>
                        </a:rPr>
                        <a:t>Apologizing</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03349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Having Fun with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500"/>
                        </a:lnSpc>
                        <a:spcBef>
                          <a:spcPct val="0"/>
                        </a:spcBef>
                        <a:defRPr/>
                      </a:pPr>
                      <a:r>
                        <a:rPr lang="en-US" sz="2500">
                          <a:solidFill>
                            <a:srgbClr val="000000"/>
                          </a:solidFill>
                          <a:latin typeface="Shantell Sans"/>
                          <a:ea typeface="Shantell Sans"/>
                          <a:cs typeface="Shantell Sans"/>
                          <a:sym typeface="Shantell Sans"/>
                        </a:rPr>
                        <a:t>X</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38" name="Freeform 38"/>
          <p:cNvSpPr/>
          <p:nvPr/>
        </p:nvSpPr>
        <p:spPr>
          <a:xfrm>
            <a:off x="8843227" y="1333350"/>
            <a:ext cx="1221768" cy="943815"/>
          </a:xfrm>
          <a:custGeom>
            <a:avLst/>
            <a:gdLst/>
            <a:ahLst/>
            <a:cxnLst/>
            <a:rect l="l" t="t" r="r" b="b"/>
            <a:pathLst>
              <a:path w="1221768" h="943815">
                <a:moveTo>
                  <a:pt x="0" y="0"/>
                </a:moveTo>
                <a:lnTo>
                  <a:pt x="1221767" y="0"/>
                </a:lnTo>
                <a:lnTo>
                  <a:pt x="1221767" y="943815"/>
                </a:lnTo>
                <a:lnTo>
                  <a:pt x="0" y="9438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9" name="Freeform 39"/>
          <p:cNvSpPr/>
          <p:nvPr/>
        </p:nvSpPr>
        <p:spPr>
          <a:xfrm>
            <a:off x="9023394" y="2384137"/>
            <a:ext cx="793132" cy="893670"/>
          </a:xfrm>
          <a:custGeom>
            <a:avLst/>
            <a:gdLst/>
            <a:ahLst/>
            <a:cxnLst/>
            <a:rect l="l" t="t" r="r" b="b"/>
            <a:pathLst>
              <a:path w="793132" h="893670">
                <a:moveTo>
                  <a:pt x="0" y="0"/>
                </a:moveTo>
                <a:lnTo>
                  <a:pt x="793132" y="0"/>
                </a:lnTo>
                <a:lnTo>
                  <a:pt x="793132" y="893670"/>
                </a:lnTo>
                <a:lnTo>
                  <a:pt x="0" y="893670"/>
                </a:lnTo>
                <a:lnTo>
                  <a:pt x="0" y="0"/>
                </a:lnTo>
                <a:close/>
              </a:path>
            </a:pathLst>
          </a:custGeom>
          <a:blipFill>
            <a:blip r:embed="rId9"/>
            <a:stretch>
              <a:fillRect/>
            </a:stretch>
          </a:blipFill>
        </p:spPr>
        <p:txBody>
          <a:bodyPr/>
          <a:lstStyle/>
          <a:p>
            <a:endParaRPr lang="en-US"/>
          </a:p>
        </p:txBody>
      </p:sp>
      <p:sp>
        <p:nvSpPr>
          <p:cNvPr id="40" name="Freeform 40"/>
          <p:cNvSpPr/>
          <p:nvPr/>
        </p:nvSpPr>
        <p:spPr>
          <a:xfrm>
            <a:off x="9164617" y="5479914"/>
            <a:ext cx="578988" cy="814043"/>
          </a:xfrm>
          <a:custGeom>
            <a:avLst/>
            <a:gdLst/>
            <a:ahLst/>
            <a:cxnLst/>
            <a:rect l="l" t="t" r="r" b="b"/>
            <a:pathLst>
              <a:path w="578988" h="814043">
                <a:moveTo>
                  <a:pt x="0" y="0"/>
                </a:moveTo>
                <a:lnTo>
                  <a:pt x="578987" y="0"/>
                </a:lnTo>
                <a:lnTo>
                  <a:pt x="578987" y="814042"/>
                </a:lnTo>
                <a:lnTo>
                  <a:pt x="0" y="8140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1" name="Freeform 41"/>
          <p:cNvSpPr/>
          <p:nvPr/>
        </p:nvSpPr>
        <p:spPr>
          <a:xfrm>
            <a:off x="9030165" y="6450295"/>
            <a:ext cx="847891" cy="903213"/>
          </a:xfrm>
          <a:custGeom>
            <a:avLst/>
            <a:gdLst/>
            <a:ahLst/>
            <a:cxnLst/>
            <a:rect l="l" t="t" r="r" b="b"/>
            <a:pathLst>
              <a:path w="847891" h="903213">
                <a:moveTo>
                  <a:pt x="0" y="0"/>
                </a:moveTo>
                <a:lnTo>
                  <a:pt x="847891" y="0"/>
                </a:lnTo>
                <a:lnTo>
                  <a:pt x="847891" y="903212"/>
                </a:lnTo>
                <a:lnTo>
                  <a:pt x="0" y="903212"/>
                </a:lnTo>
                <a:lnTo>
                  <a:pt x="0" y="0"/>
                </a:lnTo>
                <a:close/>
              </a:path>
            </a:pathLst>
          </a:custGeom>
          <a:blipFill>
            <a:blip r:embed="rId12"/>
            <a:stretch>
              <a:fillRect/>
            </a:stretch>
          </a:blipFill>
        </p:spPr>
        <p:txBody>
          <a:bodyPr/>
          <a:lstStyle/>
          <a:p>
            <a:endParaRPr lang="en-US"/>
          </a:p>
        </p:txBody>
      </p:sp>
      <p:sp>
        <p:nvSpPr>
          <p:cNvPr id="42" name="TextBox 42"/>
          <p:cNvSpPr txBox="1"/>
          <p:nvPr/>
        </p:nvSpPr>
        <p:spPr>
          <a:xfrm>
            <a:off x="832545" y="791507"/>
            <a:ext cx="418733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sp>
        <p:nvSpPr>
          <p:cNvPr id="43" name="Freeform 43"/>
          <p:cNvSpPr/>
          <p:nvPr/>
        </p:nvSpPr>
        <p:spPr>
          <a:xfrm>
            <a:off x="8809076" y="7505907"/>
            <a:ext cx="1301263" cy="866966"/>
          </a:xfrm>
          <a:custGeom>
            <a:avLst/>
            <a:gdLst/>
            <a:ahLst/>
            <a:cxnLst/>
            <a:rect l="l" t="t" r="r" b="b"/>
            <a:pathLst>
              <a:path w="1301263" h="866966">
                <a:moveTo>
                  <a:pt x="0" y="0"/>
                </a:moveTo>
                <a:lnTo>
                  <a:pt x="1301263" y="0"/>
                </a:lnTo>
                <a:lnTo>
                  <a:pt x="1301263" y="866966"/>
                </a:lnTo>
                <a:lnTo>
                  <a:pt x="0" y="86696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nvGrpSpPr>
          <p:cNvPr id="44" name="Group 44"/>
          <p:cNvGrpSpPr/>
          <p:nvPr/>
        </p:nvGrpSpPr>
        <p:grpSpPr>
          <a:xfrm>
            <a:off x="8843227" y="8477648"/>
            <a:ext cx="1206977" cy="931019"/>
            <a:chOff x="0" y="0"/>
            <a:chExt cx="1609302" cy="1241358"/>
          </a:xfrm>
        </p:grpSpPr>
        <p:grpSp>
          <p:nvGrpSpPr>
            <p:cNvPr id="45" name="Group 45"/>
            <p:cNvGrpSpPr/>
            <p:nvPr/>
          </p:nvGrpSpPr>
          <p:grpSpPr>
            <a:xfrm>
              <a:off x="0" y="0"/>
              <a:ext cx="1609302" cy="1241358"/>
              <a:chOff x="0" y="0"/>
              <a:chExt cx="711811" cy="549065"/>
            </a:xfrm>
          </p:grpSpPr>
          <p:sp>
            <p:nvSpPr>
              <p:cNvPr id="46" name="Freeform 46"/>
              <p:cNvSpPr/>
              <p:nvPr/>
            </p:nvSpPr>
            <p:spPr>
              <a:xfrm>
                <a:off x="0" y="0"/>
                <a:ext cx="711811" cy="549065"/>
              </a:xfrm>
              <a:custGeom>
                <a:avLst/>
                <a:gdLst/>
                <a:ahLst/>
                <a:cxnLst/>
                <a:rect l="l" t="t" r="r" b="b"/>
                <a:pathLst>
                  <a:path w="711811" h="549065">
                    <a:moveTo>
                      <a:pt x="0" y="0"/>
                    </a:moveTo>
                    <a:lnTo>
                      <a:pt x="711811" y="0"/>
                    </a:lnTo>
                    <a:lnTo>
                      <a:pt x="711811" y="549065"/>
                    </a:lnTo>
                    <a:lnTo>
                      <a:pt x="0" y="549065"/>
                    </a:lnTo>
                    <a:close/>
                  </a:path>
                </a:pathLst>
              </a:custGeom>
              <a:solidFill>
                <a:srgbClr val="536F87"/>
              </a:solidFill>
            </p:spPr>
            <p:txBody>
              <a:bodyPr/>
              <a:lstStyle/>
              <a:p>
                <a:endParaRPr lang="en-US"/>
              </a:p>
            </p:txBody>
          </p:sp>
          <p:sp>
            <p:nvSpPr>
              <p:cNvPr id="47" name="TextBox 47"/>
              <p:cNvSpPr txBox="1"/>
              <p:nvPr/>
            </p:nvSpPr>
            <p:spPr>
              <a:xfrm>
                <a:off x="0" y="-28575"/>
                <a:ext cx="711811" cy="577640"/>
              </a:xfrm>
              <a:prstGeom prst="rect">
                <a:avLst/>
              </a:prstGeom>
            </p:spPr>
            <p:txBody>
              <a:bodyPr lIns="50800" tIns="50800" rIns="50800" bIns="50800" rtlCol="0" anchor="ctr"/>
              <a:lstStyle/>
              <a:p>
                <a:pPr algn="ctr">
                  <a:lnSpc>
                    <a:spcPts val="1959"/>
                  </a:lnSpc>
                </a:pPr>
                <a:endParaRPr/>
              </a:p>
            </p:txBody>
          </p:sp>
        </p:grpSp>
        <p:sp>
          <p:nvSpPr>
            <p:cNvPr id="48" name="Freeform 48"/>
            <p:cNvSpPr/>
            <p:nvPr/>
          </p:nvSpPr>
          <p:spPr>
            <a:xfrm>
              <a:off x="82411" y="84703"/>
              <a:ext cx="1450755" cy="1041906"/>
            </a:xfrm>
            <a:custGeom>
              <a:avLst/>
              <a:gdLst/>
              <a:ahLst/>
              <a:cxnLst/>
              <a:rect l="l" t="t" r="r" b="b"/>
              <a:pathLst>
                <a:path w="1450755" h="1041906">
                  <a:moveTo>
                    <a:pt x="0" y="0"/>
                  </a:moveTo>
                  <a:lnTo>
                    <a:pt x="1450755" y="0"/>
                  </a:lnTo>
                  <a:lnTo>
                    <a:pt x="1450755" y="1041906"/>
                  </a:lnTo>
                  <a:lnTo>
                    <a:pt x="0" y="104190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49" name="Freeform 49"/>
          <p:cNvSpPr/>
          <p:nvPr/>
        </p:nvSpPr>
        <p:spPr>
          <a:xfrm>
            <a:off x="8992327" y="4402919"/>
            <a:ext cx="934761" cy="903213"/>
          </a:xfrm>
          <a:custGeom>
            <a:avLst/>
            <a:gdLst/>
            <a:ahLst/>
            <a:cxnLst/>
            <a:rect l="l" t="t" r="r" b="b"/>
            <a:pathLst>
              <a:path w="934761" h="903213">
                <a:moveTo>
                  <a:pt x="0" y="0"/>
                </a:moveTo>
                <a:lnTo>
                  <a:pt x="934761" y="0"/>
                </a:lnTo>
                <a:lnTo>
                  <a:pt x="934761" y="903213"/>
                </a:lnTo>
                <a:lnTo>
                  <a:pt x="0" y="90321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50" name="Freeform 50"/>
          <p:cNvSpPr/>
          <p:nvPr/>
        </p:nvSpPr>
        <p:spPr>
          <a:xfrm>
            <a:off x="9086040" y="3382582"/>
            <a:ext cx="751277" cy="916192"/>
          </a:xfrm>
          <a:custGeom>
            <a:avLst/>
            <a:gdLst/>
            <a:ahLst/>
            <a:cxnLst/>
            <a:rect l="l" t="t" r="r" b="b"/>
            <a:pathLst>
              <a:path w="751277" h="916192">
                <a:moveTo>
                  <a:pt x="0" y="0"/>
                </a:moveTo>
                <a:lnTo>
                  <a:pt x="751277" y="0"/>
                </a:lnTo>
                <a:lnTo>
                  <a:pt x="751277" y="916191"/>
                </a:lnTo>
                <a:lnTo>
                  <a:pt x="0" y="916191"/>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grpSp>
        <p:nvGrpSpPr>
          <p:cNvPr id="51" name="Group 51"/>
          <p:cNvGrpSpPr/>
          <p:nvPr/>
        </p:nvGrpSpPr>
        <p:grpSpPr>
          <a:xfrm>
            <a:off x="1593370" y="2401731"/>
            <a:ext cx="6347365" cy="1752152"/>
            <a:chOff x="0" y="0"/>
            <a:chExt cx="8463153" cy="2336203"/>
          </a:xfrm>
        </p:grpSpPr>
        <p:sp>
          <p:nvSpPr>
            <p:cNvPr id="52" name="TextBox 52"/>
            <p:cNvSpPr txBox="1"/>
            <p:nvPr/>
          </p:nvSpPr>
          <p:spPr>
            <a:xfrm>
              <a:off x="1489221" y="987514"/>
              <a:ext cx="4825574" cy="1235922"/>
            </a:xfrm>
            <a:prstGeom prst="rect">
              <a:avLst/>
            </a:prstGeom>
          </p:spPr>
          <p:txBody>
            <a:bodyPr lIns="0" tIns="0" rIns="0" bIns="0" rtlCol="0" anchor="t">
              <a:spAutoFit/>
            </a:bodyPr>
            <a:lstStyle/>
            <a:p>
              <a:pPr algn="ctr">
                <a:lnSpc>
                  <a:spcPts val="7840"/>
                </a:lnSpc>
              </a:pPr>
              <a:r>
                <a:rPr lang="en-US" sz="5600">
                  <a:solidFill>
                    <a:srgbClr val="000000"/>
                  </a:solidFill>
                  <a:latin typeface="Shantell Sans"/>
                  <a:ea typeface="Shantell Sans"/>
                  <a:cs typeface="Shantell Sans"/>
                  <a:sym typeface="Shantell Sans"/>
                </a:rPr>
                <a:t> My mom </a:t>
              </a:r>
            </a:p>
          </p:txBody>
        </p:sp>
        <p:sp>
          <p:nvSpPr>
            <p:cNvPr id="53" name="TextBox 53"/>
            <p:cNvSpPr txBox="1"/>
            <p:nvPr/>
          </p:nvSpPr>
          <p:spPr>
            <a:xfrm>
              <a:off x="0" y="-95250"/>
              <a:ext cx="8463153" cy="943610"/>
            </a:xfrm>
            <a:prstGeom prst="rect">
              <a:avLst/>
            </a:prstGeom>
          </p:spPr>
          <p:txBody>
            <a:bodyPr lIns="0" tIns="0" rIns="0" bIns="0" rtlCol="0" anchor="t">
              <a:spAutoFit/>
            </a:bodyPr>
            <a:lstStyle/>
            <a:p>
              <a:pPr algn="ctr">
                <a:lnSpc>
                  <a:spcPts val="5880"/>
                </a:lnSpc>
              </a:pPr>
              <a:r>
                <a:rPr lang="en-US" sz="4200" b="1">
                  <a:solidFill>
                    <a:srgbClr val="000000"/>
                  </a:solidFill>
                  <a:latin typeface="Ubuntu Bold"/>
                  <a:ea typeface="Ubuntu Bold"/>
                  <a:cs typeface="Ubuntu Bold"/>
                  <a:sym typeface="Ubuntu Bold"/>
                </a:rPr>
                <a:t>Your carer’s name:</a:t>
              </a:r>
            </a:p>
          </p:txBody>
        </p:sp>
        <p:sp>
          <p:nvSpPr>
            <p:cNvPr id="54" name="AutoShape 54"/>
            <p:cNvSpPr/>
            <p:nvPr/>
          </p:nvSpPr>
          <p:spPr>
            <a:xfrm>
              <a:off x="1074623" y="2285403"/>
              <a:ext cx="6313908" cy="25400"/>
            </a:xfrm>
            <a:prstGeom prst="line">
              <a:avLst/>
            </a:prstGeom>
            <a:ln w="50800" cap="flat">
              <a:solidFill>
                <a:srgbClr val="000000"/>
              </a:solidFill>
              <a:prstDash val="solid"/>
              <a:headEnd type="none" w="sm" len="sm"/>
              <a:tailEnd type="none" w="sm" len="sm"/>
            </a:ln>
          </p:spPr>
          <p:txBody>
            <a:bodyPr/>
            <a:lstStyle/>
            <a:p>
              <a:endParaRPr lang="en-US"/>
            </a:p>
          </p:txBody>
        </p:sp>
      </p:grpSp>
      <p:sp>
        <p:nvSpPr>
          <p:cNvPr id="55" name="TextBox 55"/>
          <p:cNvSpPr txBox="1"/>
          <p:nvPr/>
        </p:nvSpPr>
        <p:spPr>
          <a:xfrm>
            <a:off x="1640880" y="5490709"/>
            <a:ext cx="6347365" cy="731520"/>
          </a:xfrm>
          <a:prstGeom prst="rect">
            <a:avLst/>
          </a:prstGeom>
        </p:spPr>
        <p:txBody>
          <a:bodyPr lIns="0" tIns="0" rIns="0" bIns="0" rtlCol="0" anchor="t">
            <a:spAutoFit/>
          </a:bodyPr>
          <a:lstStyle/>
          <a:p>
            <a:pPr algn="ctr">
              <a:lnSpc>
                <a:spcPts val="5880"/>
              </a:lnSpc>
            </a:pPr>
            <a:r>
              <a:rPr lang="en-US" sz="4200">
                <a:solidFill>
                  <a:srgbClr val="000000"/>
                </a:solidFill>
                <a:latin typeface="Ubuntu"/>
                <a:ea typeface="Ubuntu"/>
                <a:cs typeface="Ubuntu"/>
                <a:sym typeface="Ubuntu"/>
              </a:rPr>
              <a:t>My carer is </a:t>
            </a:r>
            <a:r>
              <a:rPr lang="en-US" sz="4200" b="1">
                <a:solidFill>
                  <a:srgbClr val="409321"/>
                </a:solidFill>
                <a:latin typeface="Ubuntu Bold"/>
                <a:ea typeface="Ubuntu Bold"/>
                <a:cs typeface="Ubuntu Bold"/>
                <a:sym typeface="Ubuntu Bold"/>
              </a:rPr>
              <a:t>good</a:t>
            </a:r>
            <a:r>
              <a:rPr lang="en-US" sz="4200">
                <a:solidFill>
                  <a:srgbClr val="000000"/>
                </a:solidFill>
                <a:latin typeface="Ubuntu"/>
                <a:ea typeface="Ubuntu"/>
                <a:cs typeface="Ubuntu"/>
                <a:sym typeface="Ubuntu"/>
              </a:rPr>
              <a:t>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802560" cy="1223447"/>
            <a:chOff x="0" y="0"/>
            <a:chExt cx="1264872" cy="322225"/>
          </a:xfrm>
        </p:grpSpPr>
        <p:sp>
          <p:nvSpPr>
            <p:cNvPr id="34" name="Freeform 34"/>
            <p:cNvSpPr/>
            <p:nvPr/>
          </p:nvSpPr>
          <p:spPr>
            <a:xfrm>
              <a:off x="0" y="0"/>
              <a:ext cx="1264872" cy="322225"/>
            </a:xfrm>
            <a:custGeom>
              <a:avLst/>
              <a:gdLst/>
              <a:ahLst/>
              <a:cxnLst/>
              <a:rect l="l" t="t" r="r" b="b"/>
              <a:pathLst>
                <a:path w="1264872" h="322225">
                  <a:moveTo>
                    <a:pt x="1061672" y="0"/>
                  </a:moveTo>
                  <a:cubicBezTo>
                    <a:pt x="1173896" y="0"/>
                    <a:pt x="1264872" y="72132"/>
                    <a:pt x="1264872" y="161112"/>
                  </a:cubicBezTo>
                  <a:cubicBezTo>
                    <a:pt x="1264872" y="250092"/>
                    <a:pt x="1173896" y="322225"/>
                    <a:pt x="106167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64872"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1217586" y="6900943"/>
            <a:ext cx="2428585" cy="2736434"/>
          </a:xfrm>
          <a:custGeom>
            <a:avLst/>
            <a:gdLst/>
            <a:ahLst/>
            <a:cxnLst/>
            <a:rect l="l" t="t" r="r" b="b"/>
            <a:pathLst>
              <a:path w="2428585" h="2736434">
                <a:moveTo>
                  <a:pt x="0" y="0"/>
                </a:moveTo>
                <a:lnTo>
                  <a:pt x="2428586" y="0"/>
                </a:lnTo>
                <a:lnTo>
                  <a:pt x="2428586" y="2736434"/>
                </a:lnTo>
                <a:lnTo>
                  <a:pt x="0" y="273643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7" name="TextBox 37"/>
          <p:cNvSpPr txBox="1"/>
          <p:nvPr/>
        </p:nvSpPr>
        <p:spPr>
          <a:xfrm>
            <a:off x="832545" y="791507"/>
            <a:ext cx="418733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graphicFrame>
        <p:nvGraphicFramePr>
          <p:cNvPr id="38" name="Table 38"/>
          <p:cNvGraphicFramePr>
            <a:graphicFrameLocks noGrp="1"/>
          </p:cNvGraphicFramePr>
          <p:nvPr/>
        </p:nvGraphicFramePr>
        <p:xfrm>
          <a:off x="8748684" y="1250228"/>
          <a:ext cx="7995262" cy="8191498"/>
        </p:xfrm>
        <a:graphic>
          <a:graphicData uri="http://schemas.openxmlformats.org/drawingml/2006/table">
            <a:tbl>
              <a:tblPr/>
              <a:tblGrid>
                <a:gridCol w="1349034">
                  <a:extLst>
                    <a:ext uri="{9D8B030D-6E8A-4147-A177-3AD203B41FA5}">
                      <a16:colId xmlns:a16="http://schemas.microsoft.com/office/drawing/2014/main" val="20000"/>
                    </a:ext>
                  </a:extLst>
                </a:gridCol>
                <a:gridCol w="5455215">
                  <a:extLst>
                    <a:ext uri="{9D8B030D-6E8A-4147-A177-3AD203B41FA5}">
                      <a16:colId xmlns:a16="http://schemas.microsoft.com/office/drawing/2014/main" val="20001"/>
                    </a:ext>
                  </a:extLst>
                </a:gridCol>
                <a:gridCol w="1191013">
                  <a:extLst>
                    <a:ext uri="{9D8B030D-6E8A-4147-A177-3AD203B41FA5}">
                      <a16:colId xmlns:a16="http://schemas.microsoft.com/office/drawing/2014/main" val="20002"/>
                    </a:ext>
                  </a:extLst>
                </a:gridCol>
              </a:tblGrid>
              <a:tr h="102393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u="none" strike="noStrike">
                          <a:solidFill>
                            <a:srgbClr val="000000"/>
                          </a:solidFill>
                          <a:latin typeface="Ubuntu"/>
                          <a:ea typeface="Ubuntu"/>
                          <a:cs typeface="Ubuntu"/>
                          <a:sym typeface="Ubuntu"/>
                        </a:rPr>
                        <a:t>Encouraging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ctr">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3350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a:solidFill>
                            <a:srgbClr val="000000"/>
                          </a:solidFill>
                          <a:latin typeface="Ubuntu"/>
                          <a:ea typeface="Ubuntu"/>
                          <a:cs typeface="Ubuntu"/>
                          <a:sym typeface="Ubuntu"/>
                        </a:rPr>
                        <a:t>Listening to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50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85659">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a:solidFill>
                            <a:srgbClr val="000000"/>
                          </a:solidFill>
                          <a:latin typeface="Ubuntu"/>
                          <a:ea typeface="Ubuntu"/>
                          <a:cs typeface="Ubuntu"/>
                          <a:sym typeface="Ubuntu"/>
                        </a:rPr>
                        <a:t>Asking Me Questions</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3350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200"/>
                        </a:lnSpc>
                        <a:spcBef>
                          <a:spcPct val="0"/>
                        </a:spcBef>
                        <a:defRPr/>
                      </a:pPr>
                      <a:r>
                        <a:rPr lang="en-US" sz="3000">
                          <a:solidFill>
                            <a:srgbClr val="000000"/>
                          </a:solidFill>
                          <a:latin typeface="Ubuntu"/>
                          <a:ea typeface="Ubuntu"/>
                          <a:cs typeface="Ubuntu"/>
                          <a:sym typeface="Ubuntu"/>
                        </a:rPr>
                        <a:t>Letting Me Speak for Myself</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499"/>
                        </a:lnSpc>
                        <a:spcBef>
                          <a:spcPct val="0"/>
                        </a:spcBef>
                        <a:defRPr/>
                      </a:pPr>
                      <a:r>
                        <a:rPr lang="en-US" sz="2499">
                          <a:solidFill>
                            <a:srgbClr val="000000"/>
                          </a:solidFill>
                          <a:latin typeface="Shantell Sans"/>
                          <a:ea typeface="Shantell Sans"/>
                          <a:cs typeface="Shantell Sans"/>
                          <a:sym typeface="Shantell Sans"/>
                        </a:rPr>
                        <a:t>X</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3350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Being Patient</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499"/>
                        </a:lnSpc>
                        <a:spcBef>
                          <a:spcPct val="0"/>
                        </a:spcBef>
                        <a:defRPr/>
                      </a:pPr>
                      <a:r>
                        <a:rPr lang="en-US" sz="2499">
                          <a:solidFill>
                            <a:srgbClr val="000000"/>
                          </a:solidFill>
                          <a:latin typeface="Shantell Sans"/>
                          <a:ea typeface="Shantell Sans"/>
                          <a:cs typeface="Shantell Sans"/>
                          <a:sym typeface="Shantell Sans"/>
                        </a:rPr>
                        <a:t>X</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02393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Showing Me They Care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02393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defRPr/>
                      </a:pPr>
                      <a:r>
                        <a:rPr lang="en-US" sz="3200">
                          <a:solidFill>
                            <a:srgbClr val="000000"/>
                          </a:solidFill>
                          <a:latin typeface="Ubuntu"/>
                          <a:ea typeface="Ubuntu"/>
                          <a:cs typeface="Ubuntu"/>
                          <a:sym typeface="Ubuntu"/>
                        </a:rPr>
                        <a:t>Apologizing</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03350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Having Fun with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50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39" name="Freeform 39"/>
          <p:cNvSpPr/>
          <p:nvPr/>
        </p:nvSpPr>
        <p:spPr>
          <a:xfrm>
            <a:off x="8843227" y="1333350"/>
            <a:ext cx="1221768" cy="943815"/>
          </a:xfrm>
          <a:custGeom>
            <a:avLst/>
            <a:gdLst/>
            <a:ahLst/>
            <a:cxnLst/>
            <a:rect l="l" t="t" r="r" b="b"/>
            <a:pathLst>
              <a:path w="1221768" h="943815">
                <a:moveTo>
                  <a:pt x="0" y="0"/>
                </a:moveTo>
                <a:lnTo>
                  <a:pt x="1221767" y="0"/>
                </a:lnTo>
                <a:lnTo>
                  <a:pt x="1221767" y="943815"/>
                </a:lnTo>
                <a:lnTo>
                  <a:pt x="0" y="9438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0" name="Freeform 40"/>
          <p:cNvSpPr/>
          <p:nvPr/>
        </p:nvSpPr>
        <p:spPr>
          <a:xfrm>
            <a:off x="9023394" y="2384137"/>
            <a:ext cx="793132" cy="893670"/>
          </a:xfrm>
          <a:custGeom>
            <a:avLst/>
            <a:gdLst/>
            <a:ahLst/>
            <a:cxnLst/>
            <a:rect l="l" t="t" r="r" b="b"/>
            <a:pathLst>
              <a:path w="793132" h="893670">
                <a:moveTo>
                  <a:pt x="0" y="0"/>
                </a:moveTo>
                <a:lnTo>
                  <a:pt x="793132" y="0"/>
                </a:lnTo>
                <a:lnTo>
                  <a:pt x="793132" y="893670"/>
                </a:lnTo>
                <a:lnTo>
                  <a:pt x="0" y="893670"/>
                </a:lnTo>
                <a:lnTo>
                  <a:pt x="0" y="0"/>
                </a:lnTo>
                <a:close/>
              </a:path>
            </a:pathLst>
          </a:custGeom>
          <a:blipFill>
            <a:blip r:embed="rId9"/>
            <a:stretch>
              <a:fillRect/>
            </a:stretch>
          </a:blipFill>
        </p:spPr>
        <p:txBody>
          <a:bodyPr/>
          <a:lstStyle/>
          <a:p>
            <a:endParaRPr lang="en-US"/>
          </a:p>
        </p:txBody>
      </p:sp>
      <p:sp>
        <p:nvSpPr>
          <p:cNvPr id="41" name="Freeform 41"/>
          <p:cNvSpPr/>
          <p:nvPr/>
        </p:nvSpPr>
        <p:spPr>
          <a:xfrm>
            <a:off x="9164617" y="5479914"/>
            <a:ext cx="578988" cy="814043"/>
          </a:xfrm>
          <a:custGeom>
            <a:avLst/>
            <a:gdLst/>
            <a:ahLst/>
            <a:cxnLst/>
            <a:rect l="l" t="t" r="r" b="b"/>
            <a:pathLst>
              <a:path w="578988" h="814043">
                <a:moveTo>
                  <a:pt x="0" y="0"/>
                </a:moveTo>
                <a:lnTo>
                  <a:pt x="578987" y="0"/>
                </a:lnTo>
                <a:lnTo>
                  <a:pt x="578987" y="814042"/>
                </a:lnTo>
                <a:lnTo>
                  <a:pt x="0" y="8140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a:off x="9030165" y="6450295"/>
            <a:ext cx="847891" cy="903213"/>
          </a:xfrm>
          <a:custGeom>
            <a:avLst/>
            <a:gdLst/>
            <a:ahLst/>
            <a:cxnLst/>
            <a:rect l="l" t="t" r="r" b="b"/>
            <a:pathLst>
              <a:path w="847891" h="903213">
                <a:moveTo>
                  <a:pt x="0" y="0"/>
                </a:moveTo>
                <a:lnTo>
                  <a:pt x="847891" y="0"/>
                </a:lnTo>
                <a:lnTo>
                  <a:pt x="847891" y="903212"/>
                </a:lnTo>
                <a:lnTo>
                  <a:pt x="0" y="903212"/>
                </a:lnTo>
                <a:lnTo>
                  <a:pt x="0" y="0"/>
                </a:lnTo>
                <a:close/>
              </a:path>
            </a:pathLst>
          </a:custGeom>
          <a:blipFill>
            <a:blip r:embed="rId12"/>
            <a:stretch>
              <a:fillRect/>
            </a:stretch>
          </a:blipFill>
        </p:spPr>
        <p:txBody>
          <a:bodyPr/>
          <a:lstStyle/>
          <a:p>
            <a:endParaRPr lang="en-US"/>
          </a:p>
        </p:txBody>
      </p:sp>
      <p:sp>
        <p:nvSpPr>
          <p:cNvPr id="43" name="Freeform 43"/>
          <p:cNvSpPr/>
          <p:nvPr/>
        </p:nvSpPr>
        <p:spPr>
          <a:xfrm>
            <a:off x="8809076" y="7505907"/>
            <a:ext cx="1301263" cy="866966"/>
          </a:xfrm>
          <a:custGeom>
            <a:avLst/>
            <a:gdLst/>
            <a:ahLst/>
            <a:cxnLst/>
            <a:rect l="l" t="t" r="r" b="b"/>
            <a:pathLst>
              <a:path w="1301263" h="866966">
                <a:moveTo>
                  <a:pt x="0" y="0"/>
                </a:moveTo>
                <a:lnTo>
                  <a:pt x="1301263" y="0"/>
                </a:lnTo>
                <a:lnTo>
                  <a:pt x="1301263" y="866966"/>
                </a:lnTo>
                <a:lnTo>
                  <a:pt x="0" y="86696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nvGrpSpPr>
          <p:cNvPr id="44" name="Group 44"/>
          <p:cNvGrpSpPr/>
          <p:nvPr/>
        </p:nvGrpSpPr>
        <p:grpSpPr>
          <a:xfrm>
            <a:off x="8843227" y="8477648"/>
            <a:ext cx="1206977" cy="931019"/>
            <a:chOff x="0" y="0"/>
            <a:chExt cx="1609302" cy="1241358"/>
          </a:xfrm>
        </p:grpSpPr>
        <p:grpSp>
          <p:nvGrpSpPr>
            <p:cNvPr id="45" name="Group 45"/>
            <p:cNvGrpSpPr/>
            <p:nvPr/>
          </p:nvGrpSpPr>
          <p:grpSpPr>
            <a:xfrm>
              <a:off x="0" y="0"/>
              <a:ext cx="1609302" cy="1241358"/>
              <a:chOff x="0" y="0"/>
              <a:chExt cx="711811" cy="549065"/>
            </a:xfrm>
          </p:grpSpPr>
          <p:sp>
            <p:nvSpPr>
              <p:cNvPr id="46" name="Freeform 46"/>
              <p:cNvSpPr/>
              <p:nvPr/>
            </p:nvSpPr>
            <p:spPr>
              <a:xfrm>
                <a:off x="0" y="0"/>
                <a:ext cx="711811" cy="549065"/>
              </a:xfrm>
              <a:custGeom>
                <a:avLst/>
                <a:gdLst/>
                <a:ahLst/>
                <a:cxnLst/>
                <a:rect l="l" t="t" r="r" b="b"/>
                <a:pathLst>
                  <a:path w="711811" h="549065">
                    <a:moveTo>
                      <a:pt x="0" y="0"/>
                    </a:moveTo>
                    <a:lnTo>
                      <a:pt x="711811" y="0"/>
                    </a:lnTo>
                    <a:lnTo>
                      <a:pt x="711811" y="549065"/>
                    </a:lnTo>
                    <a:lnTo>
                      <a:pt x="0" y="549065"/>
                    </a:lnTo>
                    <a:close/>
                  </a:path>
                </a:pathLst>
              </a:custGeom>
              <a:solidFill>
                <a:srgbClr val="536F87"/>
              </a:solidFill>
            </p:spPr>
            <p:txBody>
              <a:bodyPr/>
              <a:lstStyle/>
              <a:p>
                <a:endParaRPr lang="en-US"/>
              </a:p>
            </p:txBody>
          </p:sp>
          <p:sp>
            <p:nvSpPr>
              <p:cNvPr id="47" name="TextBox 47"/>
              <p:cNvSpPr txBox="1"/>
              <p:nvPr/>
            </p:nvSpPr>
            <p:spPr>
              <a:xfrm>
                <a:off x="0" y="-28575"/>
                <a:ext cx="711811" cy="577640"/>
              </a:xfrm>
              <a:prstGeom prst="rect">
                <a:avLst/>
              </a:prstGeom>
            </p:spPr>
            <p:txBody>
              <a:bodyPr lIns="50800" tIns="50800" rIns="50800" bIns="50800" rtlCol="0" anchor="ctr"/>
              <a:lstStyle/>
              <a:p>
                <a:pPr algn="ctr">
                  <a:lnSpc>
                    <a:spcPts val="1959"/>
                  </a:lnSpc>
                </a:pPr>
                <a:endParaRPr/>
              </a:p>
            </p:txBody>
          </p:sp>
        </p:grpSp>
        <p:sp>
          <p:nvSpPr>
            <p:cNvPr id="48" name="Freeform 48"/>
            <p:cNvSpPr/>
            <p:nvPr/>
          </p:nvSpPr>
          <p:spPr>
            <a:xfrm>
              <a:off x="82411" y="84703"/>
              <a:ext cx="1450755" cy="1041906"/>
            </a:xfrm>
            <a:custGeom>
              <a:avLst/>
              <a:gdLst/>
              <a:ahLst/>
              <a:cxnLst/>
              <a:rect l="l" t="t" r="r" b="b"/>
              <a:pathLst>
                <a:path w="1450755" h="1041906">
                  <a:moveTo>
                    <a:pt x="0" y="0"/>
                  </a:moveTo>
                  <a:lnTo>
                    <a:pt x="1450755" y="0"/>
                  </a:lnTo>
                  <a:lnTo>
                    <a:pt x="1450755" y="1041906"/>
                  </a:lnTo>
                  <a:lnTo>
                    <a:pt x="0" y="104190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49" name="Freeform 49"/>
          <p:cNvSpPr/>
          <p:nvPr/>
        </p:nvSpPr>
        <p:spPr>
          <a:xfrm>
            <a:off x="8992327" y="4402919"/>
            <a:ext cx="934761" cy="903213"/>
          </a:xfrm>
          <a:custGeom>
            <a:avLst/>
            <a:gdLst/>
            <a:ahLst/>
            <a:cxnLst/>
            <a:rect l="l" t="t" r="r" b="b"/>
            <a:pathLst>
              <a:path w="934761" h="903213">
                <a:moveTo>
                  <a:pt x="0" y="0"/>
                </a:moveTo>
                <a:lnTo>
                  <a:pt x="934761" y="0"/>
                </a:lnTo>
                <a:lnTo>
                  <a:pt x="934761" y="903213"/>
                </a:lnTo>
                <a:lnTo>
                  <a:pt x="0" y="90321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50" name="Freeform 50"/>
          <p:cNvSpPr/>
          <p:nvPr/>
        </p:nvSpPr>
        <p:spPr>
          <a:xfrm>
            <a:off x="9086040" y="3382582"/>
            <a:ext cx="751277" cy="916192"/>
          </a:xfrm>
          <a:custGeom>
            <a:avLst/>
            <a:gdLst/>
            <a:ahLst/>
            <a:cxnLst/>
            <a:rect l="l" t="t" r="r" b="b"/>
            <a:pathLst>
              <a:path w="751277" h="916192">
                <a:moveTo>
                  <a:pt x="0" y="0"/>
                </a:moveTo>
                <a:lnTo>
                  <a:pt x="751277" y="0"/>
                </a:lnTo>
                <a:lnTo>
                  <a:pt x="751277" y="916191"/>
                </a:lnTo>
                <a:lnTo>
                  <a:pt x="0" y="916191"/>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grpSp>
        <p:nvGrpSpPr>
          <p:cNvPr id="51" name="Group 51"/>
          <p:cNvGrpSpPr/>
          <p:nvPr/>
        </p:nvGrpSpPr>
        <p:grpSpPr>
          <a:xfrm>
            <a:off x="1593370" y="2401731"/>
            <a:ext cx="6347365" cy="1752152"/>
            <a:chOff x="0" y="0"/>
            <a:chExt cx="8463153" cy="2336203"/>
          </a:xfrm>
        </p:grpSpPr>
        <p:sp>
          <p:nvSpPr>
            <p:cNvPr id="52" name="TextBox 52"/>
            <p:cNvSpPr txBox="1"/>
            <p:nvPr/>
          </p:nvSpPr>
          <p:spPr>
            <a:xfrm>
              <a:off x="1489221" y="987514"/>
              <a:ext cx="4825574" cy="1235922"/>
            </a:xfrm>
            <a:prstGeom prst="rect">
              <a:avLst/>
            </a:prstGeom>
          </p:spPr>
          <p:txBody>
            <a:bodyPr lIns="0" tIns="0" rIns="0" bIns="0" rtlCol="0" anchor="t">
              <a:spAutoFit/>
            </a:bodyPr>
            <a:lstStyle/>
            <a:p>
              <a:pPr algn="ctr">
                <a:lnSpc>
                  <a:spcPts val="7840"/>
                </a:lnSpc>
              </a:pPr>
              <a:r>
                <a:rPr lang="en-US" sz="5600">
                  <a:solidFill>
                    <a:srgbClr val="000000"/>
                  </a:solidFill>
                  <a:latin typeface="Shantell Sans"/>
                  <a:ea typeface="Shantell Sans"/>
                  <a:cs typeface="Shantell Sans"/>
                  <a:sym typeface="Shantell Sans"/>
                </a:rPr>
                <a:t> My mom </a:t>
              </a:r>
            </a:p>
          </p:txBody>
        </p:sp>
        <p:sp>
          <p:nvSpPr>
            <p:cNvPr id="53" name="TextBox 53"/>
            <p:cNvSpPr txBox="1"/>
            <p:nvPr/>
          </p:nvSpPr>
          <p:spPr>
            <a:xfrm>
              <a:off x="0" y="-95250"/>
              <a:ext cx="8463153" cy="943610"/>
            </a:xfrm>
            <a:prstGeom prst="rect">
              <a:avLst/>
            </a:prstGeom>
          </p:spPr>
          <p:txBody>
            <a:bodyPr lIns="0" tIns="0" rIns="0" bIns="0" rtlCol="0" anchor="t">
              <a:spAutoFit/>
            </a:bodyPr>
            <a:lstStyle/>
            <a:p>
              <a:pPr algn="ctr">
                <a:lnSpc>
                  <a:spcPts val="5880"/>
                </a:lnSpc>
              </a:pPr>
              <a:r>
                <a:rPr lang="en-US" sz="4200" b="1">
                  <a:solidFill>
                    <a:srgbClr val="000000"/>
                  </a:solidFill>
                  <a:latin typeface="Ubuntu Bold"/>
                  <a:ea typeface="Ubuntu Bold"/>
                  <a:cs typeface="Ubuntu Bold"/>
                  <a:sym typeface="Ubuntu Bold"/>
                </a:rPr>
                <a:t>Your carer’s name:</a:t>
              </a:r>
            </a:p>
          </p:txBody>
        </p:sp>
        <p:sp>
          <p:nvSpPr>
            <p:cNvPr id="54" name="AutoShape 54"/>
            <p:cNvSpPr/>
            <p:nvPr/>
          </p:nvSpPr>
          <p:spPr>
            <a:xfrm>
              <a:off x="1074623" y="2285403"/>
              <a:ext cx="6313908" cy="25400"/>
            </a:xfrm>
            <a:prstGeom prst="line">
              <a:avLst/>
            </a:prstGeom>
            <a:ln w="50800" cap="flat">
              <a:solidFill>
                <a:srgbClr val="000000"/>
              </a:solidFill>
              <a:prstDash val="solid"/>
              <a:headEnd type="none" w="sm" len="sm"/>
              <a:tailEnd type="none" w="sm" len="sm"/>
            </a:ln>
          </p:spPr>
          <p:txBody>
            <a:bodyPr/>
            <a:lstStyle/>
            <a:p>
              <a:endParaRPr lang="en-US"/>
            </a:p>
          </p:txBody>
        </p:sp>
      </p:grpSp>
      <p:sp>
        <p:nvSpPr>
          <p:cNvPr id="55" name="TextBox 55"/>
          <p:cNvSpPr txBox="1"/>
          <p:nvPr/>
        </p:nvSpPr>
        <p:spPr>
          <a:xfrm>
            <a:off x="1640880" y="5027144"/>
            <a:ext cx="6347365" cy="1474470"/>
          </a:xfrm>
          <a:prstGeom prst="rect">
            <a:avLst/>
          </a:prstGeom>
        </p:spPr>
        <p:txBody>
          <a:bodyPr lIns="0" tIns="0" rIns="0" bIns="0" rtlCol="0" anchor="t">
            <a:spAutoFit/>
          </a:bodyPr>
          <a:lstStyle/>
          <a:p>
            <a:pPr algn="ctr">
              <a:lnSpc>
                <a:spcPts val="5880"/>
              </a:lnSpc>
            </a:pPr>
            <a:r>
              <a:rPr lang="en-US" sz="4200">
                <a:solidFill>
                  <a:srgbClr val="000000"/>
                </a:solidFill>
                <a:latin typeface="Ubuntu"/>
                <a:ea typeface="Ubuntu"/>
                <a:cs typeface="Ubuntu"/>
                <a:sym typeface="Ubuntu"/>
              </a:rPr>
              <a:t>My carer can </a:t>
            </a:r>
          </a:p>
          <a:p>
            <a:pPr algn="ctr">
              <a:lnSpc>
                <a:spcPts val="5880"/>
              </a:lnSpc>
            </a:pPr>
            <a:r>
              <a:rPr lang="en-US" sz="4200" b="1">
                <a:solidFill>
                  <a:srgbClr val="6F2C91"/>
                </a:solidFill>
                <a:latin typeface="Ubuntu Bold"/>
                <a:ea typeface="Ubuntu Bold"/>
                <a:cs typeface="Ubuntu Bold"/>
                <a:sym typeface="Ubuntu Bold"/>
              </a:rPr>
              <a:t>get better</a:t>
            </a:r>
            <a:r>
              <a:rPr lang="en-US" sz="4200">
                <a:solidFill>
                  <a:srgbClr val="000000"/>
                </a:solidFill>
                <a:latin typeface="Ubuntu"/>
                <a:ea typeface="Ubuntu"/>
                <a:cs typeface="Ubuntu"/>
                <a:sym typeface="Ubuntu"/>
              </a:rPr>
              <a:t>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5">
              <a:extLst>
                <a:ext uri="{96DAC541-7B7A-43D3-8B79-37D633B846F1}">
                  <asvg:svgBlip xmlns:asvg="http://schemas.microsoft.com/office/drawing/2016/SVG/main" r:embed="rId6"/>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5">
              <a:extLst>
                <a:ext uri="{96DAC541-7B7A-43D3-8B79-37D633B846F1}">
                  <asvg:svgBlip xmlns:asvg="http://schemas.microsoft.com/office/drawing/2016/SVG/main" r:embed="rId6"/>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5371788" cy="1223447"/>
            <a:chOff x="0" y="0"/>
            <a:chExt cx="1414792" cy="322225"/>
          </a:xfrm>
        </p:grpSpPr>
        <p:sp>
          <p:nvSpPr>
            <p:cNvPr id="34" name="Freeform 34"/>
            <p:cNvSpPr/>
            <p:nvPr/>
          </p:nvSpPr>
          <p:spPr>
            <a:xfrm>
              <a:off x="0" y="0"/>
              <a:ext cx="1414792" cy="322225"/>
            </a:xfrm>
            <a:custGeom>
              <a:avLst/>
              <a:gdLst/>
              <a:ahLst/>
              <a:cxnLst/>
              <a:rect l="l" t="t" r="r" b="b"/>
              <a:pathLst>
                <a:path w="1414792" h="322225">
                  <a:moveTo>
                    <a:pt x="1211592" y="0"/>
                  </a:moveTo>
                  <a:cubicBezTo>
                    <a:pt x="1323816" y="0"/>
                    <a:pt x="1414792" y="72132"/>
                    <a:pt x="1414792" y="161112"/>
                  </a:cubicBezTo>
                  <a:cubicBezTo>
                    <a:pt x="1414792" y="250092"/>
                    <a:pt x="1323816" y="322225"/>
                    <a:pt x="121159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414792" cy="350800"/>
            </a:xfrm>
            <a:prstGeom prst="rect">
              <a:avLst/>
            </a:prstGeom>
          </p:spPr>
          <p:txBody>
            <a:bodyPr lIns="50800" tIns="50800" rIns="50800" bIns="50800" rtlCol="0" anchor="ctr"/>
            <a:lstStyle/>
            <a:p>
              <a:pPr algn="ctr">
                <a:lnSpc>
                  <a:spcPts val="1960"/>
                </a:lnSpc>
              </a:pPr>
              <a:endParaRPr/>
            </a:p>
          </p:txBody>
        </p:sp>
      </p:grpSp>
      <p:pic>
        <p:nvPicPr>
          <p:cNvPr id="36" name="Picture 3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rcRect/>
          <a:stretch>
            <a:fillRect/>
          </a:stretch>
        </p:blipFill>
        <p:spPr>
          <a:xfrm>
            <a:off x="12518727" y="1184593"/>
            <a:ext cx="4681559" cy="8322771"/>
          </a:xfrm>
          <a:prstGeom prst="rect">
            <a:avLst/>
          </a:prstGeom>
        </p:spPr>
      </p:pic>
      <p:sp>
        <p:nvSpPr>
          <p:cNvPr id="37" name="TextBox 37"/>
          <p:cNvSpPr txBox="1"/>
          <p:nvPr/>
        </p:nvSpPr>
        <p:spPr>
          <a:xfrm>
            <a:off x="832545" y="791507"/>
            <a:ext cx="494064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Zach’s Story</a:t>
            </a:r>
          </a:p>
        </p:txBody>
      </p:sp>
      <p:grpSp>
        <p:nvGrpSpPr>
          <p:cNvPr id="38" name="Group 38"/>
          <p:cNvGrpSpPr/>
          <p:nvPr/>
        </p:nvGrpSpPr>
        <p:grpSpPr>
          <a:xfrm>
            <a:off x="1383137" y="3394593"/>
            <a:ext cx="10723802" cy="4892735"/>
            <a:chOff x="0" y="0"/>
            <a:chExt cx="14298403" cy="6523646"/>
          </a:xfrm>
        </p:grpSpPr>
        <p:sp>
          <p:nvSpPr>
            <p:cNvPr id="39" name="Freeform 39"/>
            <p:cNvSpPr/>
            <p:nvPr/>
          </p:nvSpPr>
          <p:spPr>
            <a:xfrm>
              <a:off x="0" y="0"/>
              <a:ext cx="14298403" cy="6523646"/>
            </a:xfrm>
            <a:custGeom>
              <a:avLst/>
              <a:gdLst/>
              <a:ahLst/>
              <a:cxnLst/>
              <a:rect l="l" t="t" r="r" b="b"/>
              <a:pathLst>
                <a:path w="14298403" h="6523646">
                  <a:moveTo>
                    <a:pt x="0" y="0"/>
                  </a:moveTo>
                  <a:lnTo>
                    <a:pt x="14298403" y="0"/>
                  </a:lnTo>
                  <a:lnTo>
                    <a:pt x="14298403" y="6523646"/>
                  </a:lnTo>
                  <a:lnTo>
                    <a:pt x="0" y="65236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TextBox 40"/>
            <p:cNvSpPr txBox="1"/>
            <p:nvPr/>
          </p:nvSpPr>
          <p:spPr>
            <a:xfrm>
              <a:off x="1304852" y="1070681"/>
              <a:ext cx="11627695" cy="3142913"/>
            </a:xfrm>
            <a:prstGeom prst="rect">
              <a:avLst/>
            </a:prstGeom>
          </p:spPr>
          <p:txBody>
            <a:bodyPr lIns="0" tIns="0" rIns="0" bIns="0" rtlCol="0" anchor="t">
              <a:spAutoFit/>
            </a:bodyPr>
            <a:lstStyle/>
            <a:p>
              <a:pPr algn="l">
                <a:lnSpc>
                  <a:spcPts val="6430"/>
                </a:lnSpc>
              </a:pPr>
              <a:r>
                <a:rPr lang="en-US" sz="3873">
                  <a:solidFill>
                    <a:srgbClr val="000000"/>
                  </a:solidFill>
                  <a:latin typeface="Ubuntu"/>
                  <a:ea typeface="Ubuntu"/>
                  <a:cs typeface="Ubuntu"/>
                  <a:sym typeface="Ubuntu"/>
                </a:rPr>
                <a:t> “Sometimes the best caregivers aren’t the people with the fancy titles: they’re just the people who care.”</a:t>
              </a:r>
            </a:p>
          </p:txBody>
        </p:sp>
        <p:sp>
          <p:nvSpPr>
            <p:cNvPr id="41" name="TextBox 41"/>
            <p:cNvSpPr txBox="1"/>
            <p:nvPr/>
          </p:nvSpPr>
          <p:spPr>
            <a:xfrm>
              <a:off x="4256706" y="4534854"/>
              <a:ext cx="8675841" cy="727611"/>
            </a:xfrm>
            <a:prstGeom prst="rect">
              <a:avLst/>
            </a:prstGeom>
          </p:spPr>
          <p:txBody>
            <a:bodyPr lIns="0" tIns="0" rIns="0" bIns="0" rtlCol="0" anchor="t">
              <a:spAutoFit/>
            </a:bodyPr>
            <a:lstStyle/>
            <a:p>
              <a:pPr algn="ctr">
                <a:lnSpc>
                  <a:spcPts val="4437"/>
                </a:lnSpc>
                <a:spcBef>
                  <a:spcPct val="0"/>
                </a:spcBef>
              </a:pPr>
              <a:r>
                <a:rPr lang="en-US" sz="3169" i="1">
                  <a:solidFill>
                    <a:srgbClr val="000000"/>
                  </a:solidFill>
                  <a:latin typeface="Ubuntu Italics"/>
                  <a:ea typeface="Ubuntu Italics"/>
                  <a:cs typeface="Ubuntu Italics"/>
                  <a:sym typeface="Ubuntu Italics"/>
                </a:rPr>
                <a:t>- Zach Anner, actor, comedian, writer</a:t>
              </a:r>
            </a:p>
          </p:txBody>
        </p:sp>
      </p:grpSp>
    </p:spTree>
  </p:cSld>
  <p:clrMapOvr>
    <a:masterClrMapping/>
  </p:clrMapOvr>
  <p:timing>
    <p:tnLst>
      <p:par>
        <p:cTn id="1" dur="indefinite" restart="never" nodeType="tmRoot">
          <p:childTnLst>
            <p:video>
              <p:cMediaNode vol="100000">
                <p:cTn id="2" fill="hold" display="0">
                  <p:stCondLst>
                    <p:cond delay="indefinite"/>
                  </p:stCondLst>
                </p:cTn>
                <p:tgtEl>
                  <p:spTgt spid="36"/>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6823</Words>
  <Application>Microsoft Macintosh PowerPoint</Application>
  <PresentationFormat>Custom</PresentationFormat>
  <Paragraphs>517</Paragraphs>
  <Slides>28</Slides>
  <Notes>28</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Kalam</vt:lpstr>
      <vt:lpstr>Arial</vt:lpstr>
      <vt:lpstr>Ubuntu</vt:lpstr>
      <vt:lpstr>Ubuntu Italics</vt:lpstr>
      <vt:lpstr>Kalam Bold</vt:lpstr>
      <vt:lpstr>Calibri</vt:lpstr>
      <vt:lpstr>Shantell Sans</vt:lpstr>
      <vt:lpstr>Ubuntu Bold</vt:lpstr>
      <vt:lpstr>Funtastic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3 IDD Universal</dc:title>
  <cp:lastModifiedBy>Andrea Moore</cp:lastModifiedBy>
  <cp:revision>2</cp:revision>
  <dcterms:created xsi:type="dcterms:W3CDTF">2006-08-16T00:00:00Z</dcterms:created>
  <dcterms:modified xsi:type="dcterms:W3CDTF">2025-08-12T22:22:52Z</dcterms:modified>
  <dc:identifier>DAGN86jZnQQ</dc:identifier>
</cp:coreProperties>
</file>