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7"/>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x="18288000" cy="10287000"/>
  <p:notesSz cx="6858000" cy="9144000"/>
  <p:embeddedFontLst>
    <p:embeddedFont>
      <p:font typeface="Ubuntu" charset="1" panose="020B0504030602030204"/>
      <p:regular r:id="rId30"/>
    </p:embeddedFont>
    <p:embeddedFont>
      <p:font typeface="Ubuntu Bold" charset="1" panose="020B0804030602030204"/>
      <p:regular r:id="rId31"/>
    </p:embeddedFont>
    <p:embeddedFont>
      <p:font typeface="Kalam" charset="1" panose="02000000000000000000"/>
      <p:regular r:id="rId32"/>
    </p:embeddedFont>
    <p:embeddedFont>
      <p:font typeface="Kalam Bold" charset="1" panose="02000000000000000000"/>
      <p:regular r:id="rId33"/>
    </p:embeddedFont>
    <p:embeddedFont>
      <p:font typeface="Funtastic" charset="1" panose="00000000000000000000"/>
      <p:regular r:id="rId4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notesMasters/notesMaster1.xml" Type="http://schemas.openxmlformats.org/officeDocument/2006/relationships/notesMaster"/><Relationship Id="rId28" Target="theme/theme2.xml" Type="http://schemas.openxmlformats.org/officeDocument/2006/relationships/theme"/><Relationship Id="rId29" Target="notesSlides/notesSlide1.xml" Type="http://schemas.openxmlformats.org/officeDocument/2006/relationships/notesSlide"/><Relationship Id="rId3" Target="viewProps.xml" Type="http://schemas.openxmlformats.org/officeDocument/2006/relationships/viewProps"/><Relationship Id="rId30" Target="fonts/font30.fntdata" Type="http://schemas.openxmlformats.org/officeDocument/2006/relationships/font"/><Relationship Id="rId31" Target="fonts/font31.fntdata" Type="http://schemas.openxmlformats.org/officeDocument/2006/relationships/font"/><Relationship Id="rId32" Target="fonts/font32.fntdata" Type="http://schemas.openxmlformats.org/officeDocument/2006/relationships/font"/><Relationship Id="rId33" Target="fonts/font33.fntdata" Type="http://schemas.openxmlformats.org/officeDocument/2006/relationships/font"/><Relationship Id="rId34" Target="notesSlides/notesSlide2.xml" Type="http://schemas.openxmlformats.org/officeDocument/2006/relationships/notesSlide"/><Relationship Id="rId35" Target="notesSlides/notesSlide3.xml" Type="http://schemas.openxmlformats.org/officeDocument/2006/relationships/notesSlide"/><Relationship Id="rId36" Target="notesSlides/notesSlide4.xml" Type="http://schemas.openxmlformats.org/officeDocument/2006/relationships/notesSlide"/><Relationship Id="rId37" Target="notesSlides/notesSlide5.xml" Type="http://schemas.openxmlformats.org/officeDocument/2006/relationships/notesSlide"/><Relationship Id="rId38" Target="notesSlides/notesSlide6.xml" Type="http://schemas.openxmlformats.org/officeDocument/2006/relationships/notesSlide"/><Relationship Id="rId39" Target="notesSlides/notesSlide7.xml" Type="http://schemas.openxmlformats.org/officeDocument/2006/relationships/notesSlide"/><Relationship Id="rId4" Target="theme/theme1.xml" Type="http://schemas.openxmlformats.org/officeDocument/2006/relationships/theme"/><Relationship Id="rId40" Target="notesSlides/notesSlide8.xml" Type="http://schemas.openxmlformats.org/officeDocument/2006/relationships/notesSlide"/><Relationship Id="rId41" Target="notesSlides/notesSlide9.xml" Type="http://schemas.openxmlformats.org/officeDocument/2006/relationships/notesSlide"/><Relationship Id="rId42" Target="notesSlides/notesSlide10.xml" Type="http://schemas.openxmlformats.org/officeDocument/2006/relationships/notesSlide"/><Relationship Id="rId43" Target="notesSlides/notesSlide11.xml" Type="http://schemas.openxmlformats.org/officeDocument/2006/relationships/notesSlide"/><Relationship Id="rId44" Target="notesSlides/notesSlide12.xml" Type="http://schemas.openxmlformats.org/officeDocument/2006/relationships/notesSlide"/><Relationship Id="rId45" Target="notesSlides/notesSlide13.xml" Type="http://schemas.openxmlformats.org/officeDocument/2006/relationships/notesSlide"/><Relationship Id="rId46" Target="notesSlides/notesSlide14.xml" Type="http://schemas.openxmlformats.org/officeDocument/2006/relationships/notesSlide"/><Relationship Id="rId47" Target="notesSlides/notesSlide15.xml" Type="http://schemas.openxmlformats.org/officeDocument/2006/relationships/notesSlide"/><Relationship Id="rId48" Target="fonts/font48.fntdata" Type="http://schemas.openxmlformats.org/officeDocument/2006/relationships/font"/><Relationship Id="rId49" Target="notesSlides/notesSlide16.xml" Type="http://schemas.openxmlformats.org/officeDocument/2006/relationships/notesSlide"/><Relationship Id="rId5" Target="tableStyles.xml" Type="http://schemas.openxmlformats.org/officeDocument/2006/relationships/tableStyles"/><Relationship Id="rId50" Target="notesSlides/notesSlide17.xml" Type="http://schemas.openxmlformats.org/officeDocument/2006/relationships/notesSlide"/><Relationship Id="rId51" Target="notesSlides/notesSlide18.xml" Type="http://schemas.openxmlformats.org/officeDocument/2006/relationships/notesSlide"/><Relationship Id="rId52" Target="notesSlides/notesSlide19.xml" Type="http://schemas.openxmlformats.org/officeDocument/2006/relationships/notesSlide"/><Relationship Id="rId53" Target="notesSlides/notesSlide20.xml" Type="http://schemas.openxmlformats.org/officeDocument/2006/relationships/notesSlide"/><Relationship Id="rId54" Target="notesSlides/notesSlide21.xml" Type="http://schemas.openxmlformats.org/officeDocument/2006/relationships/notesSlide"/><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1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8.xml" Type="http://schemas.openxmlformats.org/officeDocument/2006/relationships/slide"/></Relationships>
</file>

<file path=ppt/notesSlides/_rels/notesSlide1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9.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2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2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1.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"This session is about your rights and how they protect you from being treated badly due to your disability. It also talks about accommodations you can ask for to get better care."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"Now we're going to talk about an agreement that helps protect people with disabilities all around the world."</a:t>
            </a:r>
          </a:p>
          <a:p>
            <a:r>
              <a:rPr lang="en-US"/>
              <a:t/>
            </a:r>
          </a:p>
          <a:p>
            <a:r>
              <a:rPr lang="en-US"/>
              <a:t>- "For this page, I know there's a lot of writing in your workbook. You don't have to read the writing right now because I'm going to explain it to you like a story. Later, you can read the story again more slowly if you want to. But for now you can just listen to me."</a:t>
            </a:r>
          </a:p>
          <a:p>
            <a:r>
              <a:rPr lang="en-US"/>
              <a:t/>
            </a:r>
          </a:p>
          <a:p>
            <a:r>
              <a:rPr lang="en-US"/>
              <a:t>- "Almost all the countries in the world are part of a group called the United Nations. Most people call it the UN. When the group meets, they talk about the problems of people from all over the world and try to solve them." </a:t>
            </a:r>
          </a:p>
          <a:p>
            <a:r>
              <a:rPr lang="en-US"/>
              <a:t/>
            </a:r>
          </a:p>
          <a:p>
            <a:r>
              <a:rPr lang="en-US"/>
              <a:t>- "The UN also helps make agreements between the countries in the group. Sometimes these agreements are called treaties or conventions."</a:t>
            </a:r>
          </a:p>
          <a:p>
            <a:r>
              <a:rPr lang="en-US"/>
              <a:t/>
            </a:r>
          </a:p>
          <a:p>
            <a:r>
              <a:rPr lang="en-US"/>
              <a:t>- "In 2006, the UN made an agreement to protect the rights and dignity of people with disabilities around the world. The full name of the agreement is the 'Convention on the Rights of Persons with Disabilities,' or the CRPD."</a:t>
            </a:r>
          </a:p>
          <a:p>
            <a:r>
              <a:rPr lang="en-US"/>
              <a:t/>
            </a:r>
          </a:p>
          <a:p>
            <a:r>
              <a:rPr lang="en-US"/>
              <a:t>- "The CRPD is important because it shows that many countries care about disability rights. Most countries in the world have agreed to follow the suggestions in the agreement and make new laws to protect people with disabilities. This is a big win for people with disabilities!"</a:t>
            </a:r>
          </a:p>
          <a:p>
            <a:r>
              <a:rPr lang="en-US"/>
              <a:t/>
            </a:r>
          </a:p>
          <a:p>
            <a:r>
              <a:rPr lang="en-US"/>
              <a:t>- "The UN made an easy-read version of their agreement. If you want to see it, there is a link in your workbook on the bottom of the page."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"Places that offer healthcare services have to give full and equal access to people with disabilities."</a:t>
            </a:r>
          </a:p>
          <a:p>
            <a:r>
              <a:rPr lang="en-US"/>
              <a:t/>
            </a:r>
          </a:p>
          <a:p>
            <a:r>
              <a:rPr lang="en-US"/>
              <a:t>- "Healthcare Places Have to Offer:</a:t>
            </a:r>
          </a:p>
          <a:p>
            <a:r>
              <a:rPr lang="en-US"/>
              <a:t>&gt; 'Reasonable modifications' of policies and services. 'Policies' is another word for rules. Your doctor's office has policies, or rules, and sometimes we can ask to have a rule changed. We’ll talk more about this on the next page.</a:t>
            </a:r>
          </a:p>
          <a:p>
            <a:r>
              <a:rPr lang="en-US"/>
              <a:t>&gt; Good communication</a:t>
            </a:r>
          </a:p>
          <a:p>
            <a:r>
              <a:rPr lang="en-US"/>
              <a:t>&gt; Accessible buildings"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"'Reasonable modifications'... those are big words. What do they mean?</a:t>
            </a:r>
          </a:p>
          <a:p>
            <a:r>
              <a:rPr lang="en-US"/>
              <a:t/>
            </a:r>
          </a:p>
          <a:p>
            <a:r>
              <a:rPr lang="en-US"/>
              <a:t>- [Read the definition out loud or have a participant read it out loud.]</a:t>
            </a:r>
          </a:p>
          <a:p>
            <a:r>
              <a:rPr lang="en-US"/>
              <a:t/>
            </a:r>
          </a:p>
          <a:p>
            <a:r>
              <a:rPr lang="en-US"/>
              <a:t>- "Remember, policies are like rules. For example, your dentist office might have a rule that no pets are allowed inside the building. But if you have a service animal, that's okay, because it's not a pet. Service animals have important jobs to do to help people with some disabilities."</a:t>
            </a:r>
          </a:p>
          <a:p>
            <a:r>
              <a:rPr lang="en-US"/>
              <a:t/>
            </a:r>
          </a:p>
          <a:p>
            <a:r>
              <a:rPr lang="en-US"/>
              <a:t>- "At the bottom of the slide you can see some images that represent different types of accommodations. Let's talk more about them."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"There are lots of different kinds of accommodations. It can be helpful to group them into different categories. For example:</a:t>
            </a:r>
          </a:p>
          <a:p>
            <a:r>
              <a:rPr lang="en-US"/>
              <a:t/>
            </a:r>
          </a:p>
          <a:p>
            <a:r>
              <a:rPr lang="en-US"/>
              <a:t>&gt; Physical accommodations. Greg, can you read an example of a physical accommodation from the list in your book?</a:t>
            </a:r>
          </a:p>
          <a:p>
            <a:r>
              <a:rPr lang="en-US"/>
              <a:t/>
            </a:r>
          </a:p>
          <a:p>
            <a:r>
              <a:rPr lang="en-US"/>
              <a:t>&gt; Sensory accommodations. Jill, can you read an example of a sensory accommodation from the list in your book?</a:t>
            </a:r>
          </a:p>
          <a:p>
            <a:r>
              <a:rPr lang="en-US"/>
              <a:t/>
            </a:r>
          </a:p>
          <a:p>
            <a:r>
              <a:rPr lang="en-US"/>
              <a:t>&gt; Time accommodations. River, can you read an example of a time accommodation from the list in your book?</a:t>
            </a:r>
          </a:p>
          <a:p>
            <a:r>
              <a:rPr lang="en-US"/>
              <a:t/>
            </a:r>
          </a:p>
          <a:p>
            <a:r>
              <a:rPr lang="en-US"/>
              <a:t>&gt; Communication accommodations. Abigail, can you read an example of a communication accommodation from the list in your book?</a:t>
            </a:r>
          </a:p>
          <a:p>
            <a:r>
              <a:rPr lang="en-US"/>
              <a:t/>
            </a:r>
          </a:p>
          <a:p>
            <a:r>
              <a:rPr lang="en-US"/>
              <a:t>&gt; And finally, Support Accommodations. Soren, can you read an example of a support accommodation from the list in your book?"</a:t>
            </a:r>
          </a:p>
          <a:p>
            <a:r>
              <a:rPr lang="en-US"/>
              <a:t/>
            </a:r>
          </a:p>
          <a:p>
            <a:r>
              <a:rPr lang="en-US"/>
              <a:t>- "There are lots of other accommodations that aren't written down here. Just like people, accommodations can be very unique."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"We're going to learn about some people with different types of disabilities. Each of these people asked for accommodations so they could have a successful doctor's visit."</a:t>
            </a:r>
          </a:p>
          <a:p>
            <a:r>
              <a:rPr lang="en-US"/>
              <a:t/>
            </a:r>
          </a:p>
          <a:p>
            <a:r>
              <a:rPr lang="en-US"/>
              <a:t>// TIPS + INSTRUCTIONS //</a:t>
            </a:r>
          </a:p>
          <a:p>
            <a:r>
              <a:rPr lang="en-US"/>
              <a:t/>
            </a:r>
          </a:p>
          <a:p>
            <a:r>
              <a:rPr lang="en-US"/>
              <a:t>- [On the next slide, the facilitator should introduce an activity based on these stories. Many different types of activities are possible. Some suggestions are in the notes on the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"We're going to do an activity! You're each going to work together with a buddy and learn about one of the people from the stories. Your buddy will be the person next to you at your table. Maya is going to help me by writing on the board which story each buddy group should read. Then we will walk around and make sure you are all on the right page of your books. When everyone is on the right page, we'll tell you what comes next."</a:t>
            </a:r>
          </a:p>
          <a:p>
            <a:r>
              <a:rPr lang="en-US"/>
              <a:t/>
            </a:r>
          </a:p>
          <a:p>
            <a:r>
              <a:rPr lang="en-US"/>
              <a:t>- "You and your buddy can take turns reading from the story. Or, it's okay if just one of you wants to read out loud and the other person wants to listen."</a:t>
            </a:r>
          </a:p>
          <a:p>
            <a:r>
              <a:rPr lang="en-US"/>
              <a:t/>
            </a:r>
          </a:p>
          <a:p>
            <a:r>
              <a:rPr lang="en-US"/>
              <a:t>- "When you finish reading your story, talk to your buddy and answer the questions I wrote on the board:</a:t>
            </a:r>
          </a:p>
          <a:p>
            <a:r>
              <a:rPr lang="en-US"/>
              <a:t>&gt; What accommodations did the person in your story ask for? </a:t>
            </a:r>
          </a:p>
          <a:p>
            <a:r>
              <a:rPr lang="en-US"/>
              <a:t>&gt; Why did they ask for that?</a:t>
            </a:r>
          </a:p>
          <a:p>
            <a:r>
              <a:rPr lang="en-US"/>
              <a:t>&gt; Are there any accommodations you want to ask for when you go to the doctor?" </a:t>
            </a:r>
          </a:p>
          <a:p>
            <a:r>
              <a:rPr lang="en-US"/>
              <a:t/>
            </a:r>
          </a:p>
          <a:p>
            <a:r>
              <a:rPr lang="en-US"/>
              <a:t>- "In about ten minutes, I'll give you a reminder to start wrapping up your conversation. Then we will talk more about the stories as a group."</a:t>
            </a:r>
          </a:p>
          <a:p>
            <a:r>
              <a:rPr lang="en-US"/>
              <a:t/>
            </a:r>
          </a:p>
          <a:p>
            <a:r>
              <a:rPr lang="en-US"/>
              <a:t>// TIPS + INSTRUCTIONS //</a:t>
            </a:r>
          </a:p>
          <a:p>
            <a:r>
              <a:rPr lang="en-US"/>
              <a:t/>
            </a:r>
          </a:p>
          <a:p>
            <a:r>
              <a:rPr lang="en-US"/>
              <a:t>- [The facilitator can decide if the activity outlined above will work for their group. If there are not many strong readers in the group, it might be better to stay in one large group instead of breaking into pairs and choose one or two stories to do all together. The facilitator can read the story and ask the questions, and the participants can answer.]</a:t>
            </a:r>
          </a:p>
          <a:p>
            <a:r>
              <a:rPr lang="en-US"/>
              <a:t/>
            </a:r>
          </a:p>
          <a:p>
            <a:r>
              <a:rPr lang="en-US"/>
              <a:t>- [Some groups might even feel comfortable acting out the stories by pretending to be the patient and the provider, and then practicing asking for accommodations. It’s up to you!]</a:t>
            </a:r>
          </a:p>
          <a:p>
            <a:r>
              <a:rPr lang="en-US"/>
              <a:t/>
            </a:r>
          </a:p>
          <a:p>
            <a:r>
              <a:rPr lang="en-US"/>
              <a:t>- [If participants are able to think about their own need for accommodations, you can have them write or draw some ideas in their workbooks.]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"Before we move on, let's take a moment to reflect, which means to think about what we've just learned."</a:t>
            </a:r>
          </a:p>
          <a:p>
            <a:r>
              <a:rPr lang="en-US"/>
              <a:t/>
            </a:r>
          </a:p>
          <a:p>
            <a:r>
              <a:rPr lang="en-US"/>
              <a:t>- "Are there any accommodations you want to ask for when you go to the doctor? You can write them down, or draw your ideas. We can take about five minutes for this, and maybe everyone can try to just come up with one idea."</a:t>
            </a:r>
          </a:p>
          <a:p>
            <a:r>
              <a:rPr lang="en-US"/>
              <a:t/>
            </a:r>
          </a:p>
          <a:p>
            <a:r>
              <a:rPr lang="en-US"/>
              <a:t>// TIPS + INSTRUCTIONS //</a:t>
            </a:r>
          </a:p>
          <a:p>
            <a:r>
              <a:rPr lang="en-US"/>
              <a:t/>
            </a:r>
          </a:p>
          <a:p>
            <a:r>
              <a:rPr lang="en-US"/>
              <a:t>- [You can skip this reflection if you're short on time or if you already discussed accommodations people want during the previous activity.]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"Sometimes, you might ask for an accommodation that a medical provider can't or won't give you. If that happens, it can feel very frustrating."</a:t>
            </a:r>
          </a:p>
          <a:p>
            <a:r>
              <a:rPr lang="en-US"/>
              <a:t/>
            </a:r>
          </a:p>
          <a:p>
            <a:r>
              <a:rPr lang="en-US"/>
              <a:t>- "You have a few options if this happens to you. First, you can ask them to explain. Sometimes it's possible to agree on a plan that is different from what you asked for but that still works for you."</a:t>
            </a:r>
          </a:p>
          <a:p>
            <a:r>
              <a:rPr lang="en-US"/>
              <a:t/>
            </a:r>
          </a:p>
          <a:p>
            <a:r>
              <a:rPr lang="en-US"/>
              <a:t>- "If that doesn't work, you can ask to speak to someone else and try to get your needs met another way. Some places that offer medical services have special workers whose job it is to help patients get their needs met. They could be called a disability access coordinator, a civil rights liaison, or a patient advocate. Your support team can help you decide what to do and who to ask for help." </a:t>
            </a:r>
          </a:p>
          <a:p>
            <a:r>
              <a:rPr lang="en-US"/>
              <a:t/>
            </a:r>
          </a:p>
          <a:p>
            <a:r>
              <a:rPr lang="en-US"/>
              <a:t>- "You can also file a complaint if you feel like you've been treated badly because of your disability."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[EDIT FOR YOUR LOCAL CONTEXT. U.S.-specific content left in as an example.] </a:t>
            </a:r>
          </a:p>
          <a:p>
            <a:r>
              <a:rPr lang="en-US"/>
              <a:t/>
            </a:r>
          </a:p>
          <a:p>
            <a:r>
              <a:rPr lang="en-US"/>
              <a:t>- [before you watch the video] "We get to watch a short video! This video talks about the types of support you can get from family and friends."</a:t>
            </a:r>
          </a:p>
          <a:p>
            <a:r>
              <a:rPr lang="en-US"/>
              <a:t/>
            </a:r>
          </a:p>
          <a:p>
            <a:r>
              <a:rPr lang="en-US"/>
              <a:t>- [after the video plays] "Getting support from family and friends can be really important. But we want to make sure that people in your life don't try to do things for you that you would rather do for yourself. In Session 3, we are going to talk more about how to stick up for yourself if that happens."</a:t>
            </a:r>
          </a:p>
          <a:p>
            <a:r>
              <a:rPr lang="en-US"/>
              <a:t/>
            </a:r>
          </a:p>
          <a:p>
            <a:r>
              <a:rPr lang="en-US"/>
              <a:t>// TIPS + INSTRUCTIONS //</a:t>
            </a:r>
          </a:p>
          <a:p>
            <a:r>
              <a:rPr lang="en-US"/>
              <a:t/>
            </a:r>
          </a:p>
          <a:p>
            <a:r>
              <a:rPr lang="en-US"/>
              <a:t>- [If you are running this session virtually, be sure you shared your sound and not just your screen when you began your slideshow. Otherwise participants will not be able to hear the audio from the video. If you didn't share your sound, stop screen-sharing for a moment and then start it again. This time, share both your screen and your sound. For the most accessible experience, enable closed captions on the video before playing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[First, read the definition out loud or have a participant read it.]</a:t>
            </a:r>
          </a:p>
          <a:p>
            <a:r>
              <a:rPr lang="en-US"/>
              <a:t/>
            </a:r>
          </a:p>
          <a:p>
            <a:r>
              <a:rPr lang="en-US"/>
              <a:t>- "Everybody needs support at times, right? Not just people with disabilities. Sometimes we ask for help before we make decisions, and that's okay. Our decisions are still ours to make. That's self-determination. We get to *determine* the course of our lives."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"When you use healthcare services, you have certain rights."</a:t>
            </a:r>
          </a:p>
          <a:p>
            <a:r>
              <a:rPr lang="en-US"/>
              <a:t/>
            </a:r>
          </a:p>
          <a:p>
            <a:r>
              <a:rPr lang="en-US"/>
              <a:t>- "You also have responsibilities."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"There are some topics in your book that we want you to discuss with your support team. You can read the definition of each topic, and then you can ask your support person or team if you have questions."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"For homework, talk with your support team and let them know what you want help with and what you can do on your own. You're also going to work together to fill out a health passport. A health passport is a booklet you fill out with information about you and your health. Then you can take it with you to appointments so you have less to remember in your head. You can also send it to your provider before your appointment so they can get to know you. Health passports are pretty cool, and they can help you feel more confident when you go to appointments."</a:t>
            </a:r>
          </a:p>
          <a:p>
            <a:r>
              <a:rPr lang="en-US"/>
              <a:t/>
            </a:r>
          </a:p>
          <a:p>
            <a:r>
              <a:rPr lang="en-US"/>
              <a:t>- "We're out of time for this session, but hopefully you are leaving with a better understanding of your rights. I'm really proud of all of you for your hard work today!"</a:t>
            </a:r>
          </a:p>
          <a:p>
            <a:r>
              <a:rPr lang="en-US"/>
              <a:t/>
            </a:r>
          </a:p>
          <a:p>
            <a:r>
              <a:rPr lang="en-US"/>
              <a:t>- "We'll see you all next time for Session 3: Self-Advocacy."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"One way of thinking about rights is that they are things people need to be happy, healthy, and to live a full life. They are things that you are allowed to do or allowed to have. No one can take away your rights."</a:t>
            </a:r>
          </a:p>
          <a:p>
            <a:r>
              <a:rPr lang="en-US"/>
              <a:t/>
            </a:r>
          </a:p>
          <a:p>
            <a:r>
              <a:rPr lang="en-US"/>
              <a:t>- "You might have heard about some well-known rights, like the right to vote. Freedom of speech and freedom of religion are also rights."</a:t>
            </a:r>
          </a:p>
          <a:p>
            <a:r>
              <a:rPr lang="en-US"/>
              <a:t/>
            </a:r>
          </a:p>
          <a:p>
            <a:r>
              <a:rPr lang="en-US"/>
              <a:t>- "There are also some rights that your healthcare providers have to respect."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"Responsibilities are things you agree to do."</a:t>
            </a:r>
          </a:p>
          <a:p>
            <a:r>
              <a:rPr lang="en-US"/>
              <a:t/>
            </a:r>
          </a:p>
          <a:p>
            <a:r>
              <a:rPr lang="en-US"/>
              <a:t>- "If we want to get the most out of healthcare, we have to work together with our medical providers. They do their part, and we do our part."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"When we work together with our health team, we can have a good healthcare experience."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"Some of our rights are protected by federal law. That means everyone in the whole country has to follow the same rules about those rights."</a:t>
            </a:r>
          </a:p>
          <a:p>
            <a:r>
              <a:rPr lang="en-US"/>
              <a:t/>
            </a:r>
          </a:p>
          <a:p>
            <a:r>
              <a:rPr lang="en-US"/>
              <a:t>- "Other times the law depends on what state or province you are in. That means that your rights can change when you travel from one part of the country to another. A right that is protected in your region might not be protected in another region."</a:t>
            </a:r>
          </a:p>
          <a:p>
            <a:r>
              <a:rPr lang="en-US"/>
              <a:t/>
            </a:r>
          </a:p>
          <a:p>
            <a:r>
              <a:rPr lang="en-US"/>
              <a:t>- "Every hospital, doctor's office, dentist's office, and medical clinic also has their own rules about your rights. Usually they call Patient’s Rights."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"Health providers have to respect these rights."</a:t>
            </a:r>
          </a:p>
          <a:p>
            <a:r>
              <a:rPr lang="en-US"/>
              <a:t/>
            </a:r>
          </a:p>
          <a:p>
            <a:r>
              <a:rPr lang="en-US"/>
              <a:t>- "Joseph, do you want to read what it says in your workbook about the first example? It's on page 6, and it's the one next to the picture of the hands shaped like a heart. [Your right to be treated with dignity and respect.] Can you tell us what dignity means? That's kind of a tricky word. I can help you if you need it."</a:t>
            </a:r>
          </a:p>
          <a:p>
            <a:r>
              <a:rPr lang="en-US"/>
              <a:t/>
            </a:r>
          </a:p>
          <a:p>
            <a:r>
              <a:rPr lang="en-US"/>
              <a:t>- [Continue to take turns having people read each example from their books. You can also read it for them if necessary.]</a:t>
            </a:r>
          </a:p>
          <a:p>
            <a:r>
              <a:rPr lang="en-US"/>
              <a:t/>
            </a:r>
          </a:p>
          <a:p>
            <a:r>
              <a:rPr lang="en-US"/>
              <a:t>- "No discrimination means no one can say they won’t help you just because of your disability, race, gender, or other parts of who you are."</a:t>
            </a:r>
          </a:p>
          <a:p>
            <a:r>
              <a:rPr lang="en-US"/>
              <a:t/>
            </a:r>
          </a:p>
          <a:p>
            <a:r>
              <a:rPr lang="en-US"/>
              <a:t>- "Your right to ask for accommodations. Accommodations are when you ask to change something so you can get the same kind of care as someone without a disability."</a:t>
            </a:r>
          </a:p>
          <a:p>
            <a:r>
              <a:rPr lang="en-US"/>
              <a:t/>
            </a:r>
          </a:p>
          <a:p>
            <a:r>
              <a:rPr lang="en-US"/>
              <a:t>- "Your right to keep your health information private. This means your doctor can't tell people about your health unless you say it's okay."</a:t>
            </a:r>
          </a:p>
          <a:p>
            <a:r>
              <a:rPr lang="en-US"/>
              <a:t/>
            </a:r>
          </a:p>
          <a:p>
            <a:r>
              <a:rPr lang="en-US"/>
              <a:t>- "Your right to have support during medical care. You can have family members, friends, or an advocate help you if you want it. If you have a service animal, it can come with you to appointments if you need it."</a:t>
            </a:r>
          </a:p>
          <a:p>
            <a:r>
              <a:rPr lang="en-US"/>
              <a:t/>
            </a:r>
          </a:p>
          <a:p>
            <a:r>
              <a:rPr lang="en-US"/>
              <a:t>- "Does anyone have any questions about your rights?"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"These are things you agree to do."</a:t>
            </a:r>
          </a:p>
          <a:p>
            <a:r>
              <a:rPr lang="en-US"/>
              <a:t/>
            </a:r>
          </a:p>
          <a:p>
            <a:r>
              <a:rPr lang="en-US"/>
              <a:t>- "Poppy, do you want to read what it says in your workbook about the first example? It's on page 7, and it's the one next to the picture of the hands shaped like a heart. [Treat providers and staff with respect]"</a:t>
            </a:r>
          </a:p>
          <a:p>
            <a:r>
              <a:rPr lang="en-US"/>
              <a:t/>
            </a:r>
          </a:p>
          <a:p>
            <a:r>
              <a:rPr lang="en-US"/>
              <a:t>- [Continue to take turns having people read each example from their books. You can also read it for them if necessary.]</a:t>
            </a:r>
          </a:p>
          <a:p>
            <a:r>
              <a:rPr lang="en-US"/>
              <a:t/>
            </a:r>
          </a:p>
          <a:p>
            <a:r>
              <a:rPr lang="en-US"/>
              <a:t>- "Arrive on time for appointments. If you need to cancel, try to call ahead."</a:t>
            </a:r>
          </a:p>
          <a:p>
            <a:r>
              <a:rPr lang="en-US"/>
              <a:t/>
            </a:r>
          </a:p>
          <a:p>
            <a:r>
              <a:rPr lang="en-US"/>
              <a:t>- "Use emergency services appropriately. Don’t call the emergency number unless you or someone near you is having a medical emergency. Don’t go to the emergency room unless you are really sick or have an accident."</a:t>
            </a:r>
          </a:p>
          <a:p>
            <a:r>
              <a:rPr lang="en-US"/>
              <a:t/>
            </a:r>
          </a:p>
          <a:p>
            <a:r>
              <a:rPr lang="en-US"/>
              <a:t>- "Tell the truth when you talk to medical providers."</a:t>
            </a:r>
          </a:p>
          <a:p>
            <a:r>
              <a:rPr lang="en-US"/>
              <a:t/>
            </a:r>
          </a:p>
          <a:p>
            <a:r>
              <a:rPr lang="en-US"/>
              <a:t>- "Ask questions when you don’t understand."</a:t>
            </a:r>
          </a:p>
          <a:p>
            <a:r>
              <a:rPr lang="en-US"/>
              <a:t/>
            </a:r>
          </a:p>
          <a:p>
            <a:r>
              <a:rPr lang="en-US"/>
              <a:t>- "Follow your doctor’s instructions."</a:t>
            </a:r>
          </a:p>
          <a:p>
            <a:r>
              <a:rPr lang="en-US"/>
              <a:t/>
            </a:r>
          </a:p>
          <a:p>
            <a:r>
              <a:rPr lang="en-US"/>
              <a:t>- "Does anyone have any questions about your responsibilities?"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"The Americans with Disabilities Act is a law that started on July 26, 1990. Most people call it the ADA."</a:t>
            </a:r>
          </a:p>
          <a:p>
            <a:r>
              <a:rPr lang="en-US"/>
              <a:t/>
            </a:r>
          </a:p>
          <a:p>
            <a:r>
              <a:rPr lang="en-US"/>
              <a:t>- "The ADA was the first law in the world that says people with disabilities have to be treated fairly in all areas of life, no matter if it’s a public space or a private business."</a:t>
            </a:r>
          </a:p>
          <a:p>
            <a:r>
              <a:rPr lang="en-US"/>
              <a:t/>
            </a:r>
          </a:p>
          <a:p>
            <a:r>
              <a:rPr lang="en-US"/>
              <a:t>- "Since the passing of the ADA, many countries around the world have passed their own laws protecting the rights of people with disabilities, too."</a:t>
            </a:r>
          </a:p>
          <a:p>
            <a:r>
              <a:rPr lang="en-US"/>
              <a:t/>
            </a:r>
          </a:p>
          <a:p>
            <a:r>
              <a:rPr lang="en-US"/>
              <a:t>- “By the way, this picture is of a really cool protest that happened leading up to when they passed the ADA. The protest was called 'The Capitol Crawl,’ and people left their wheelchairs and other mobility aids at the bottom of the stairs and started crawling up the steps of the U.S. Capitol, which is where Congress meets and passes laws. The protesters were showing how they couldn’t get into the building because there were so many stairs and no ramps. But they also wanted to make a point about how the government wasn’t thinking about the needs of people with disabilities.”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svg" Type="http://schemas.openxmlformats.org/officeDocument/2006/relationships/image"/><Relationship Id="rId8" Target="../media/image6.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8.png" Type="http://schemas.openxmlformats.org/officeDocument/2006/relationships/image"/><Relationship Id="rId6" Target="../media/image49.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0.png" Type="http://schemas.openxmlformats.org/officeDocument/2006/relationships/image"/><Relationship Id="rId6" Target="../media/image51.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3.svg" Type="http://schemas.openxmlformats.org/officeDocument/2006/relationships/image"/><Relationship Id="rId11" Target="../media/image54.png" Type="http://schemas.openxmlformats.org/officeDocument/2006/relationships/image"/><Relationship Id="rId12" Target="../media/image55.svg" Type="http://schemas.openxmlformats.org/officeDocument/2006/relationships/image"/><Relationship Id="rId13" Target="../media/image31.png" Type="http://schemas.openxmlformats.org/officeDocument/2006/relationships/image"/><Relationship Id="rId14" Target="../media/image32.svg" Type="http://schemas.openxmlformats.org/officeDocument/2006/relationships/image"/><Relationship Id="rId15" Target="../media/image56.png" Type="http://schemas.openxmlformats.org/officeDocument/2006/relationships/image"/><Relationship Id="rId16" Target="../media/image57.svg" Type="http://schemas.openxmlformats.org/officeDocument/2006/relationships/image"/><Relationship Id="rId17" Target="../media/image21.png" Type="http://schemas.openxmlformats.org/officeDocument/2006/relationships/image"/><Relationship Id="rId18" Target="../media/image22.svg" Type="http://schemas.openxmlformats.org/officeDocument/2006/relationships/image"/><Relationship Id="rId2" Target="../notesSlides/notesSlide1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9.png" Type="http://schemas.openxmlformats.org/officeDocument/2006/relationships/image"/><Relationship Id="rId6" Target="../media/image30.svg" Type="http://schemas.openxmlformats.org/officeDocument/2006/relationships/image"/><Relationship Id="rId7" Target="../media/image19.png" Type="http://schemas.openxmlformats.org/officeDocument/2006/relationships/image"/><Relationship Id="rId8" Target="../media/image20.svg" Type="http://schemas.openxmlformats.org/officeDocument/2006/relationships/image"/><Relationship Id="rId9" Target="../media/image52.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5.svg" Type="http://schemas.openxmlformats.org/officeDocument/2006/relationships/image"/><Relationship Id="rId11" Target="../media/image52.png" Type="http://schemas.openxmlformats.org/officeDocument/2006/relationships/image"/><Relationship Id="rId12" Target="../media/image53.svg" Type="http://schemas.openxmlformats.org/officeDocument/2006/relationships/image"/><Relationship Id="rId13" Target="../media/image31.png" Type="http://schemas.openxmlformats.org/officeDocument/2006/relationships/image"/><Relationship Id="rId14" Target="../media/image32.svg" Type="http://schemas.openxmlformats.org/officeDocument/2006/relationships/image"/><Relationship Id="rId15" Target="../media/image21.png" Type="http://schemas.openxmlformats.org/officeDocument/2006/relationships/image"/><Relationship Id="rId16" Target="../media/image22.svg" Type="http://schemas.openxmlformats.org/officeDocument/2006/relationships/image"/><Relationship Id="rId17" Target="../media/image58.png" Type="http://schemas.openxmlformats.org/officeDocument/2006/relationships/image"/><Relationship Id="rId18" Target="../media/image59.svg" Type="http://schemas.openxmlformats.org/officeDocument/2006/relationships/image"/><Relationship Id="rId19" Target="../media/image60.png" Type="http://schemas.openxmlformats.org/officeDocument/2006/relationships/image"/><Relationship Id="rId2" Target="../notesSlides/notesSlide13.xml" Type="http://schemas.openxmlformats.org/officeDocument/2006/relationships/notesSlide"/><Relationship Id="rId20" Target="../media/image61.svg" Type="http://schemas.openxmlformats.org/officeDocument/2006/relationships/image"/><Relationship Id="rId21" Target="../media/image56.png" Type="http://schemas.openxmlformats.org/officeDocument/2006/relationships/image"/><Relationship Id="rId22" Target="../media/image57.svg" Type="http://schemas.openxmlformats.org/officeDocument/2006/relationships/image"/><Relationship Id="rId3" Target="../media/image1.png" Type="http://schemas.openxmlformats.org/officeDocument/2006/relationships/image"/><Relationship Id="rId4" Target="../media/image2.svg" Type="http://schemas.openxmlformats.org/officeDocument/2006/relationships/image"/><Relationship Id="rId5" Target="../media/image19.png" Type="http://schemas.openxmlformats.org/officeDocument/2006/relationships/image"/><Relationship Id="rId6" Target="../media/image20.svg" Type="http://schemas.openxmlformats.org/officeDocument/2006/relationships/image"/><Relationship Id="rId7" Target="../media/image29.png" Type="http://schemas.openxmlformats.org/officeDocument/2006/relationships/image"/><Relationship Id="rId8" Target="../media/image30.svg" Type="http://schemas.openxmlformats.org/officeDocument/2006/relationships/image"/><Relationship Id="rId9" Target="../media/image54.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62.png" Type="http://schemas.openxmlformats.org/officeDocument/2006/relationships/image"/><Relationship Id="rId6" Target="../media/image63.png" Type="http://schemas.openxmlformats.org/officeDocument/2006/relationships/image"/><Relationship Id="rId7" Target="../media/image64.png" Type="http://schemas.openxmlformats.org/officeDocument/2006/relationships/image"/><Relationship Id="rId8" Target="../media/image65.png" Type="http://schemas.openxmlformats.org/officeDocument/2006/relationships/image"/><Relationship Id="rId9" Target="../media/image66.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67.png" Type="http://schemas.openxmlformats.org/officeDocument/2006/relationships/image"/><Relationship Id="rId6" Target="../media/image62.png" Type="http://schemas.openxmlformats.org/officeDocument/2006/relationships/image"/><Relationship Id="rId7" Target="../media/image65.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6.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68.png" Type="http://schemas.openxmlformats.org/officeDocument/2006/relationships/image"/><Relationship Id="rId6" Target="../media/image69.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7.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0.png" Type="http://schemas.openxmlformats.org/officeDocument/2006/relationships/image"/><Relationship Id="rId6" Target="../media/image71.svg" Type="http://schemas.openxmlformats.org/officeDocument/2006/relationships/image"/><Relationship Id="rId7" Target="../media/image72.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8.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3.jpeg" Type="http://schemas.openxmlformats.org/officeDocument/2006/relationships/image"/><Relationship Id="rId6" Target="https://youtu.be/om2IPAcADas?si=nQl2EhAd6QMBmQl9" TargetMode="External" Type="http://schemas.openxmlformats.org/officeDocument/2006/relationships/video"/></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9.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4.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png" Type="http://schemas.openxmlformats.org/officeDocument/2006/relationships/image"/><Relationship Id="rId6" Target="../media/image8.svg" Type="http://schemas.openxmlformats.org/officeDocument/2006/relationships/image"/><Relationship Id="rId7" Target="../media/image9.png" Type="http://schemas.openxmlformats.org/officeDocument/2006/relationships/image"/><Relationship Id="rId8" Target="../media/image10.sv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0.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5.png" Type="http://schemas.openxmlformats.org/officeDocument/2006/relationships/image"/><Relationship Id="rId6" Target="../media/image76.svg" Type="http://schemas.openxmlformats.org/officeDocument/2006/relationships/image"/><Relationship Id="rId7" Target="../media/image77.png" Type="http://schemas.openxmlformats.org/officeDocument/2006/relationships/image"/><Relationship Id="rId8" Target="../media/image78.svg" Type="http://schemas.openxmlformats.org/officeDocument/2006/relationships/image"/><Relationship Id="rId9" Target="../media/image79.pn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9.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9.png" Type="http://schemas.openxmlformats.org/officeDocument/2006/relationships/image"/><Relationship Id="rId6" Target="../media/image10.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png" Type="http://schemas.openxmlformats.org/officeDocument/2006/relationships/image"/><Relationship Id="rId6" Target="../media/image8.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1.png" Type="http://schemas.openxmlformats.org/officeDocument/2006/relationships/image"/><Relationship Id="rId6" Target="../media/image12.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8.svg" Type="http://schemas.openxmlformats.org/officeDocument/2006/relationships/image"/><Relationship Id="rId2" Target="../notesSlides/notesSlide6.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3.png" Type="http://schemas.openxmlformats.org/officeDocument/2006/relationships/image"/><Relationship Id="rId6" Target="../media/image14.svg" Type="http://schemas.openxmlformats.org/officeDocument/2006/relationships/image"/><Relationship Id="rId7" Target="../media/image15.png" Type="http://schemas.openxmlformats.org/officeDocument/2006/relationships/image"/><Relationship Id="rId8" Target="../media/image16.svg" Type="http://schemas.openxmlformats.org/officeDocument/2006/relationships/image"/><Relationship Id="rId9" Target="../media/image17.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4.svg" Type="http://schemas.openxmlformats.org/officeDocument/2006/relationships/image"/><Relationship Id="rId11" Target="../media/image25.png" Type="http://schemas.openxmlformats.org/officeDocument/2006/relationships/image"/><Relationship Id="rId12" Target="../media/image26.svg" Type="http://schemas.openxmlformats.org/officeDocument/2006/relationships/image"/><Relationship Id="rId13" Target="../media/image27.png" Type="http://schemas.openxmlformats.org/officeDocument/2006/relationships/image"/><Relationship Id="rId14" Target="../media/image28.svg" Type="http://schemas.openxmlformats.org/officeDocument/2006/relationships/image"/><Relationship Id="rId15" Target="../media/image29.png" Type="http://schemas.openxmlformats.org/officeDocument/2006/relationships/image"/><Relationship Id="rId16" Target="../media/image30.svg" Type="http://schemas.openxmlformats.org/officeDocument/2006/relationships/image"/><Relationship Id="rId17" Target="../media/image31.png" Type="http://schemas.openxmlformats.org/officeDocument/2006/relationships/image"/><Relationship Id="rId18" Target="../media/image32.svg" Type="http://schemas.openxmlformats.org/officeDocument/2006/relationships/image"/><Relationship Id="rId19" Target="../media/image33.png" Type="http://schemas.openxmlformats.org/officeDocument/2006/relationships/image"/><Relationship Id="rId2" Target="../notesSlides/notesSlide7.xml" Type="http://schemas.openxmlformats.org/officeDocument/2006/relationships/notesSlide"/><Relationship Id="rId20" Target="../media/image34.svg" Type="http://schemas.openxmlformats.org/officeDocument/2006/relationships/image"/><Relationship Id="rId3" Target="../media/image1.png" Type="http://schemas.openxmlformats.org/officeDocument/2006/relationships/image"/><Relationship Id="rId4" Target="../media/image2.svg" Type="http://schemas.openxmlformats.org/officeDocument/2006/relationships/image"/><Relationship Id="rId5" Target="../media/image19.png" Type="http://schemas.openxmlformats.org/officeDocument/2006/relationships/image"/><Relationship Id="rId6" Target="../media/image20.svg" Type="http://schemas.openxmlformats.org/officeDocument/2006/relationships/image"/><Relationship Id="rId7" Target="../media/image21.png" Type="http://schemas.openxmlformats.org/officeDocument/2006/relationships/image"/><Relationship Id="rId8" Target="../media/image22.svg" Type="http://schemas.openxmlformats.org/officeDocument/2006/relationships/image"/><Relationship Id="rId9" Target="../media/image23.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8.svg" Type="http://schemas.openxmlformats.org/officeDocument/2006/relationships/image"/><Relationship Id="rId11" Target="../media/image39.png" Type="http://schemas.openxmlformats.org/officeDocument/2006/relationships/image"/><Relationship Id="rId12" Target="../media/image40.svg" Type="http://schemas.openxmlformats.org/officeDocument/2006/relationships/image"/><Relationship Id="rId13" Target="../media/image41.png" Type="http://schemas.openxmlformats.org/officeDocument/2006/relationships/image"/><Relationship Id="rId14" Target="../media/image42.svg" Type="http://schemas.openxmlformats.org/officeDocument/2006/relationships/image"/><Relationship Id="rId15" Target="../media/image43.png" Type="http://schemas.openxmlformats.org/officeDocument/2006/relationships/image"/><Relationship Id="rId16" Target="../media/image44.svg" Type="http://schemas.openxmlformats.org/officeDocument/2006/relationships/image"/><Relationship Id="rId17" Target="../media/image45.png" Type="http://schemas.openxmlformats.org/officeDocument/2006/relationships/image"/><Relationship Id="rId18" Target="../media/image46.svg" Type="http://schemas.openxmlformats.org/officeDocument/2006/relationships/image"/><Relationship Id="rId2" Target="../notesSlides/notesSlide8.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3.png" Type="http://schemas.openxmlformats.org/officeDocument/2006/relationships/image"/><Relationship Id="rId6" Target="../media/image24.svg" Type="http://schemas.openxmlformats.org/officeDocument/2006/relationships/image"/><Relationship Id="rId7" Target="../media/image35.png" Type="http://schemas.openxmlformats.org/officeDocument/2006/relationships/image"/><Relationship Id="rId8" Target="../media/image36.svg" Type="http://schemas.openxmlformats.org/officeDocument/2006/relationships/image"/><Relationship Id="rId9" Target="../media/image37.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7.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5713393" y="-1905"/>
            <a:ext cx="2421049" cy="2157110"/>
          </a:xfrm>
          <a:custGeom>
            <a:avLst/>
            <a:gdLst/>
            <a:ahLst/>
            <a:cxnLst/>
            <a:rect r="r" b="b" t="t" l="l"/>
            <a:pathLst>
              <a:path h="2157110" w="2421049">
                <a:moveTo>
                  <a:pt x="0" y="0"/>
                </a:moveTo>
                <a:lnTo>
                  <a:pt x="2421049" y="0"/>
                </a:lnTo>
                <a:lnTo>
                  <a:pt x="2421049" y="2157110"/>
                </a:lnTo>
                <a:lnTo>
                  <a:pt x="0" y="2157110"/>
                </a:lnTo>
                <a:lnTo>
                  <a:pt x="0" y="0"/>
                </a:lnTo>
                <a:close/>
              </a:path>
            </a:pathLst>
          </a:custGeom>
          <a:blipFill>
            <a:blip r:embed="rId3">
              <a:extLst>
                <a:ext uri="{96DAC541-7B7A-43D3-8B79-37D633B846F1}">
                  <asvg:svgBlip xmlns:asvg="http://schemas.microsoft.com/office/drawing/2016/SVG/main" r:embed="rId4"/>
                </a:ext>
              </a:extLst>
            </a:blip>
            <a:stretch>
              <a:fillRect l="-85" t="-9507" r="0" b="0"/>
            </a:stretch>
          </a:blipFill>
        </p:spPr>
      </p:sp>
      <p:sp>
        <p:nvSpPr>
          <p:cNvPr name="Freeform 3" id="3"/>
          <p:cNvSpPr/>
          <p:nvPr/>
        </p:nvSpPr>
        <p:spPr>
          <a:xfrm flipH="false" flipV="false" rot="0">
            <a:off x="15711331" y="2155205"/>
            <a:ext cx="2423110" cy="2362194"/>
          </a:xfrm>
          <a:custGeom>
            <a:avLst/>
            <a:gdLst/>
            <a:ahLst/>
            <a:cxnLst/>
            <a:rect r="r" b="b" t="t" l="l"/>
            <a:pathLst>
              <a:path h="2362194" w="2423110">
                <a:moveTo>
                  <a:pt x="0" y="0"/>
                </a:moveTo>
                <a:lnTo>
                  <a:pt x="2423111" y="0"/>
                </a:lnTo>
                <a:lnTo>
                  <a:pt x="2423111" y="2362194"/>
                </a:lnTo>
                <a:lnTo>
                  <a:pt x="0" y="236219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5711331" y="4531192"/>
            <a:ext cx="2423110" cy="2362194"/>
          </a:xfrm>
          <a:custGeom>
            <a:avLst/>
            <a:gdLst/>
            <a:ahLst/>
            <a:cxnLst/>
            <a:rect r="r" b="b" t="t" l="l"/>
            <a:pathLst>
              <a:path h="2362194" w="2423110">
                <a:moveTo>
                  <a:pt x="0" y="0"/>
                </a:moveTo>
                <a:lnTo>
                  <a:pt x="2423111" y="0"/>
                </a:lnTo>
                <a:lnTo>
                  <a:pt x="2423111" y="2362194"/>
                </a:lnTo>
                <a:lnTo>
                  <a:pt x="0" y="236219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15711331" y="6893386"/>
            <a:ext cx="2423110" cy="2362194"/>
          </a:xfrm>
          <a:custGeom>
            <a:avLst/>
            <a:gdLst/>
            <a:ahLst/>
            <a:cxnLst/>
            <a:rect r="r" b="b" t="t" l="l"/>
            <a:pathLst>
              <a:path h="2362194" w="2423110">
                <a:moveTo>
                  <a:pt x="0" y="0"/>
                </a:moveTo>
                <a:lnTo>
                  <a:pt x="2423111" y="0"/>
                </a:lnTo>
                <a:lnTo>
                  <a:pt x="2423111" y="2362194"/>
                </a:lnTo>
                <a:lnTo>
                  <a:pt x="0" y="236219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6" id="6"/>
          <p:cNvGrpSpPr/>
          <p:nvPr/>
        </p:nvGrpSpPr>
        <p:grpSpPr>
          <a:xfrm rot="0">
            <a:off x="17511415" y="0"/>
            <a:ext cx="776585" cy="10287000"/>
            <a:chOff x="0" y="0"/>
            <a:chExt cx="303366" cy="4018525"/>
          </a:xfrm>
        </p:grpSpPr>
        <p:sp>
          <p:nvSpPr>
            <p:cNvPr name="Freeform 7" id="7"/>
            <p:cNvSpPr/>
            <p:nvPr/>
          </p:nvSpPr>
          <p:spPr>
            <a:xfrm flipH="false" flipV="false" rot="0">
              <a:off x="0" y="0"/>
              <a:ext cx="303366" cy="4018525"/>
            </a:xfrm>
            <a:custGeom>
              <a:avLst/>
              <a:gdLst/>
              <a:ahLst/>
              <a:cxnLst/>
              <a:rect r="r" b="b" t="t" l="l"/>
              <a:pathLst>
                <a:path h="4018525" w="303366">
                  <a:moveTo>
                    <a:pt x="0" y="0"/>
                  </a:moveTo>
                  <a:lnTo>
                    <a:pt x="303366" y="0"/>
                  </a:lnTo>
                  <a:lnTo>
                    <a:pt x="303366" y="4018525"/>
                  </a:lnTo>
                  <a:lnTo>
                    <a:pt x="0" y="4018525"/>
                  </a:lnTo>
                  <a:close/>
                </a:path>
              </a:pathLst>
            </a:custGeom>
            <a:solidFill>
              <a:srgbClr val="0063A5"/>
            </a:solidFill>
          </p:spPr>
        </p:sp>
        <p:sp>
          <p:nvSpPr>
            <p:cNvPr name="TextBox 8" id="8"/>
            <p:cNvSpPr txBox="true"/>
            <p:nvPr/>
          </p:nvSpPr>
          <p:spPr>
            <a:xfrm>
              <a:off x="0" y="-28575"/>
              <a:ext cx="303366" cy="4047100"/>
            </a:xfrm>
            <a:prstGeom prst="rect">
              <a:avLst/>
            </a:prstGeom>
          </p:spPr>
          <p:txBody>
            <a:bodyPr anchor="ctr" rtlCol="false" tIns="46604" lIns="46604" bIns="46604" rIns="46604"/>
            <a:lstStyle/>
            <a:p>
              <a:pPr algn="ctr">
                <a:lnSpc>
                  <a:spcPts val="1798"/>
                </a:lnSpc>
                <a:spcBef>
                  <a:spcPct val="0"/>
                </a:spcBef>
              </a:pPr>
            </a:p>
          </p:txBody>
        </p:sp>
      </p:grpSp>
      <p:grpSp>
        <p:nvGrpSpPr>
          <p:cNvPr name="Group 9" id="9"/>
          <p:cNvGrpSpPr/>
          <p:nvPr/>
        </p:nvGrpSpPr>
        <p:grpSpPr>
          <a:xfrm rot="0">
            <a:off x="0" y="8384088"/>
            <a:ext cx="18288000" cy="1020750"/>
            <a:chOff x="0" y="0"/>
            <a:chExt cx="6554006" cy="365814"/>
          </a:xfrm>
        </p:grpSpPr>
        <p:sp>
          <p:nvSpPr>
            <p:cNvPr name="Freeform 10" id="10"/>
            <p:cNvSpPr/>
            <p:nvPr/>
          </p:nvSpPr>
          <p:spPr>
            <a:xfrm flipH="false" flipV="false" rot="0">
              <a:off x="0" y="0"/>
              <a:ext cx="6554006" cy="365814"/>
            </a:xfrm>
            <a:custGeom>
              <a:avLst/>
              <a:gdLst/>
              <a:ahLst/>
              <a:cxnLst/>
              <a:rect r="r" b="b" t="t" l="l"/>
              <a:pathLst>
                <a:path h="365814" w="6554006">
                  <a:moveTo>
                    <a:pt x="0" y="0"/>
                  </a:moveTo>
                  <a:lnTo>
                    <a:pt x="6554006" y="0"/>
                  </a:lnTo>
                  <a:lnTo>
                    <a:pt x="6554006" y="365814"/>
                  </a:lnTo>
                  <a:lnTo>
                    <a:pt x="0" y="365814"/>
                  </a:lnTo>
                  <a:close/>
                </a:path>
              </a:pathLst>
            </a:custGeom>
            <a:solidFill>
              <a:srgbClr val="0063A5"/>
            </a:solidFill>
          </p:spPr>
        </p:sp>
        <p:sp>
          <p:nvSpPr>
            <p:cNvPr name="TextBox 11" id="11"/>
            <p:cNvSpPr txBox="true"/>
            <p:nvPr/>
          </p:nvSpPr>
          <p:spPr>
            <a:xfrm>
              <a:off x="0" y="-28575"/>
              <a:ext cx="6554006" cy="394389"/>
            </a:xfrm>
            <a:prstGeom prst="rect">
              <a:avLst/>
            </a:prstGeom>
          </p:spPr>
          <p:txBody>
            <a:bodyPr anchor="ctr" rtlCol="false" tIns="50800" lIns="50800" bIns="50800" rIns="50800"/>
            <a:lstStyle/>
            <a:p>
              <a:pPr algn="ctr">
                <a:lnSpc>
                  <a:spcPts val="1960"/>
                </a:lnSpc>
                <a:spcBef>
                  <a:spcPct val="0"/>
                </a:spcBef>
              </a:pPr>
            </a:p>
          </p:txBody>
        </p:sp>
      </p:grpSp>
      <p:sp>
        <p:nvSpPr>
          <p:cNvPr name="TextBox 12" id="12"/>
          <p:cNvSpPr txBox="true"/>
          <p:nvPr/>
        </p:nvSpPr>
        <p:spPr>
          <a:xfrm rot="0">
            <a:off x="1511550" y="8568391"/>
            <a:ext cx="14068196" cy="599441"/>
          </a:xfrm>
          <a:prstGeom prst="rect">
            <a:avLst/>
          </a:prstGeom>
        </p:spPr>
        <p:txBody>
          <a:bodyPr anchor="t" rtlCol="false" tIns="0" lIns="0" bIns="0" rIns="0">
            <a:spAutoFit/>
          </a:bodyPr>
          <a:lstStyle/>
          <a:p>
            <a:pPr algn="l">
              <a:lnSpc>
                <a:spcPts val="4759"/>
              </a:lnSpc>
            </a:pPr>
            <a:r>
              <a:rPr lang="en-US" sz="3399">
                <a:solidFill>
                  <a:srgbClr val="FFFFFF"/>
                </a:solidFill>
                <a:latin typeface="Ubuntu"/>
                <a:ea typeface="Ubuntu"/>
                <a:cs typeface="Ubuntu"/>
                <a:sym typeface="Ubuntu"/>
              </a:rPr>
              <a:t>For use by people with intellectual and developmental disabilities (IDD)</a:t>
            </a:r>
          </a:p>
        </p:txBody>
      </p:sp>
      <p:sp>
        <p:nvSpPr>
          <p:cNvPr name="Freeform 13" id="13"/>
          <p:cNvSpPr/>
          <p:nvPr/>
        </p:nvSpPr>
        <p:spPr>
          <a:xfrm flipH="false" flipV="false" rot="0">
            <a:off x="665148" y="439615"/>
            <a:ext cx="3054000" cy="1379460"/>
          </a:xfrm>
          <a:custGeom>
            <a:avLst/>
            <a:gdLst/>
            <a:ahLst/>
            <a:cxnLst/>
            <a:rect r="r" b="b" t="t" l="l"/>
            <a:pathLst>
              <a:path h="1379460" w="3054000">
                <a:moveTo>
                  <a:pt x="0" y="0"/>
                </a:moveTo>
                <a:lnTo>
                  <a:pt x="3054000" y="0"/>
                </a:lnTo>
                <a:lnTo>
                  <a:pt x="3054000" y="1379460"/>
                </a:lnTo>
                <a:lnTo>
                  <a:pt x="0" y="1379460"/>
                </a:lnTo>
                <a:lnTo>
                  <a:pt x="0" y="0"/>
                </a:lnTo>
                <a:close/>
              </a:path>
            </a:pathLst>
          </a:custGeom>
          <a:blipFill>
            <a:blip r:embed="rId5"/>
            <a:stretch>
              <a:fillRect l="-4005" t="-13063" r="-2016" b="-10438"/>
            </a:stretch>
          </a:blipFill>
        </p:spPr>
      </p:sp>
      <p:sp>
        <p:nvSpPr>
          <p:cNvPr name="TextBox 14" id="14"/>
          <p:cNvSpPr txBox="true"/>
          <p:nvPr/>
        </p:nvSpPr>
        <p:spPr>
          <a:xfrm rot="0">
            <a:off x="665148" y="4690664"/>
            <a:ext cx="12372539" cy="3088817"/>
          </a:xfrm>
          <a:prstGeom prst="rect">
            <a:avLst/>
          </a:prstGeom>
        </p:spPr>
        <p:txBody>
          <a:bodyPr anchor="t" rtlCol="false" tIns="0" lIns="0" bIns="0" rIns="0">
            <a:spAutoFit/>
          </a:bodyPr>
          <a:lstStyle/>
          <a:p>
            <a:pPr algn="l">
              <a:lnSpc>
                <a:spcPts val="10253"/>
              </a:lnSpc>
            </a:pPr>
            <a:r>
              <a:rPr lang="en-US" sz="9673">
                <a:solidFill>
                  <a:srgbClr val="94958D"/>
                </a:solidFill>
                <a:latin typeface="Ubuntu"/>
                <a:ea typeface="Ubuntu"/>
                <a:cs typeface="Ubuntu"/>
                <a:sym typeface="Ubuntu"/>
              </a:rPr>
              <a:t>Session 2:</a:t>
            </a:r>
          </a:p>
          <a:p>
            <a:pPr algn="l">
              <a:lnSpc>
                <a:spcPts val="3051"/>
              </a:lnSpc>
            </a:pPr>
          </a:p>
          <a:p>
            <a:pPr algn="l">
              <a:lnSpc>
                <a:spcPts val="10512"/>
              </a:lnSpc>
            </a:pPr>
            <a:r>
              <a:rPr lang="en-US" sz="9917" b="true">
                <a:solidFill>
                  <a:srgbClr val="94958D"/>
                </a:solidFill>
                <a:latin typeface="Ubuntu Bold"/>
                <a:ea typeface="Ubuntu Bold"/>
                <a:cs typeface="Ubuntu Bold"/>
                <a:sym typeface="Ubuntu Bold"/>
              </a:rPr>
              <a:t>Know Your Rights</a:t>
            </a:r>
          </a:p>
        </p:txBody>
      </p:sp>
      <p:sp>
        <p:nvSpPr>
          <p:cNvPr name="Freeform 15" id="15"/>
          <p:cNvSpPr/>
          <p:nvPr/>
        </p:nvSpPr>
        <p:spPr>
          <a:xfrm flipH="false" flipV="false" rot="0">
            <a:off x="681917" y="8634484"/>
            <a:ext cx="546757" cy="552978"/>
          </a:xfrm>
          <a:custGeom>
            <a:avLst/>
            <a:gdLst/>
            <a:ahLst/>
            <a:cxnLst/>
            <a:rect r="r" b="b" t="t" l="l"/>
            <a:pathLst>
              <a:path h="552978" w="546757">
                <a:moveTo>
                  <a:pt x="0" y="0"/>
                </a:moveTo>
                <a:lnTo>
                  <a:pt x="546757" y="0"/>
                </a:lnTo>
                <a:lnTo>
                  <a:pt x="546757" y="552979"/>
                </a:lnTo>
                <a:lnTo>
                  <a:pt x="0" y="55297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6" id="16"/>
          <p:cNvSpPr txBox="true"/>
          <p:nvPr/>
        </p:nvSpPr>
        <p:spPr>
          <a:xfrm rot="0">
            <a:off x="665148" y="2169338"/>
            <a:ext cx="8478852" cy="602613"/>
          </a:xfrm>
          <a:prstGeom prst="rect">
            <a:avLst/>
          </a:prstGeom>
        </p:spPr>
        <p:txBody>
          <a:bodyPr anchor="t" rtlCol="false" tIns="0" lIns="0" bIns="0" rIns="0">
            <a:spAutoFit/>
          </a:bodyPr>
          <a:lstStyle/>
          <a:p>
            <a:pPr algn="l">
              <a:lnSpc>
                <a:spcPts val="4760"/>
              </a:lnSpc>
            </a:pPr>
            <a:r>
              <a:rPr lang="en-US" sz="3400" b="true">
                <a:solidFill>
                  <a:srgbClr val="000000"/>
                </a:solidFill>
                <a:latin typeface="Ubuntu Bold"/>
                <a:ea typeface="Ubuntu Bold"/>
                <a:cs typeface="Ubuntu Bold"/>
                <a:sym typeface="Ubuntu Bold"/>
              </a:rPr>
              <a:t>LEARNING TO USE THE HEALTH SYSTEM</a:t>
            </a:r>
          </a:p>
        </p:txBody>
      </p:sp>
      <p:sp>
        <p:nvSpPr>
          <p:cNvPr name="TextBox 17" id="17"/>
          <p:cNvSpPr txBox="true"/>
          <p:nvPr/>
        </p:nvSpPr>
        <p:spPr>
          <a:xfrm rot="0">
            <a:off x="13520589" y="9594201"/>
            <a:ext cx="3738711" cy="415291"/>
          </a:xfrm>
          <a:prstGeom prst="rect">
            <a:avLst/>
          </a:prstGeom>
        </p:spPr>
        <p:txBody>
          <a:bodyPr anchor="t" rtlCol="false" tIns="0" lIns="0" bIns="0" rIns="0">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
        <p:nvSpPr>
          <p:cNvPr name="Freeform 18" id="18"/>
          <p:cNvSpPr/>
          <p:nvPr/>
        </p:nvSpPr>
        <p:spPr>
          <a:xfrm flipH="false" flipV="false" rot="-280397">
            <a:off x="10916952" y="835004"/>
            <a:ext cx="5866283" cy="5880986"/>
          </a:xfrm>
          <a:custGeom>
            <a:avLst/>
            <a:gdLst/>
            <a:ahLst/>
            <a:cxnLst/>
            <a:rect r="r" b="b" t="t" l="l"/>
            <a:pathLst>
              <a:path h="5880986" w="5866283">
                <a:moveTo>
                  <a:pt x="0" y="0"/>
                </a:moveTo>
                <a:lnTo>
                  <a:pt x="5866283" y="0"/>
                </a:lnTo>
                <a:lnTo>
                  <a:pt x="5866283" y="5880986"/>
                </a:lnTo>
                <a:lnTo>
                  <a:pt x="0" y="5880986"/>
                </a:lnTo>
                <a:lnTo>
                  <a:pt x="0" y="0"/>
                </a:lnTo>
                <a:close/>
              </a:path>
            </a:pathLst>
          </a:custGeom>
          <a:blipFill>
            <a:blip r:embed="rId8"/>
            <a:stretch>
              <a:fillRect l="0" t="0" r="0" b="0"/>
            </a:stretch>
          </a:blipFill>
        </p:spPr>
      </p:sp>
      <p:sp>
        <p:nvSpPr>
          <p:cNvPr name="TextBox 19" id="19"/>
          <p:cNvSpPr txBox="true"/>
          <p:nvPr/>
        </p:nvSpPr>
        <p:spPr>
          <a:xfrm rot="-794616">
            <a:off x="11480231" y="1202847"/>
            <a:ext cx="4749460" cy="4643120"/>
          </a:xfrm>
          <a:prstGeom prst="rect">
            <a:avLst/>
          </a:prstGeom>
        </p:spPr>
        <p:txBody>
          <a:bodyPr anchor="t" rtlCol="false" tIns="0" lIns="0" bIns="0" rIns="0">
            <a:spAutoFit/>
          </a:bodyPr>
          <a:lstStyle/>
          <a:p>
            <a:pPr algn="ctr">
              <a:lnSpc>
                <a:spcPts val="4480"/>
              </a:lnSpc>
            </a:pPr>
            <a:r>
              <a:rPr lang="en-US" sz="3200">
                <a:solidFill>
                  <a:srgbClr val="C4161C"/>
                </a:solidFill>
                <a:latin typeface="Kalam"/>
                <a:ea typeface="Kalam"/>
                <a:cs typeface="Kalam"/>
                <a:sym typeface="Kalam"/>
              </a:rPr>
              <a:t>This session </a:t>
            </a:r>
            <a:r>
              <a:rPr lang="en-US" sz="3200">
                <a:solidFill>
                  <a:srgbClr val="C4161C"/>
                </a:solidFill>
                <a:latin typeface="Kalam"/>
                <a:ea typeface="Kalam"/>
                <a:cs typeface="Kalam"/>
                <a:sym typeface="Kalam"/>
              </a:rPr>
              <a:t>is about </a:t>
            </a:r>
          </a:p>
          <a:p>
            <a:pPr algn="ctr">
              <a:lnSpc>
                <a:spcPts val="4480"/>
              </a:lnSpc>
            </a:pPr>
            <a:r>
              <a:rPr lang="en-US" sz="3200" b="true">
                <a:solidFill>
                  <a:srgbClr val="C4161C"/>
                </a:solidFill>
                <a:latin typeface="Kalam Bold"/>
                <a:ea typeface="Kalam Bold"/>
                <a:cs typeface="Kalam Bold"/>
                <a:sym typeface="Kalam Bold"/>
              </a:rPr>
              <a:t>your rights</a:t>
            </a:r>
            <a:r>
              <a:rPr lang="en-US" sz="3200">
                <a:solidFill>
                  <a:srgbClr val="C4161C"/>
                </a:solidFill>
                <a:latin typeface="Kalam"/>
                <a:ea typeface="Kalam"/>
                <a:cs typeface="Kalam"/>
                <a:sym typeface="Kalam"/>
              </a:rPr>
              <a:t> and how </a:t>
            </a:r>
          </a:p>
          <a:p>
            <a:pPr algn="ctr">
              <a:lnSpc>
                <a:spcPts val="4480"/>
              </a:lnSpc>
            </a:pPr>
            <a:r>
              <a:rPr lang="en-US" sz="3200">
                <a:solidFill>
                  <a:srgbClr val="C4161C"/>
                </a:solidFill>
                <a:latin typeface="Kalam"/>
                <a:ea typeface="Kalam"/>
                <a:cs typeface="Kalam"/>
                <a:sym typeface="Kalam"/>
              </a:rPr>
              <a:t>they protect you from being treated badly</a:t>
            </a:r>
            <a:r>
              <a:rPr lang="en-US" sz="3200">
                <a:solidFill>
                  <a:srgbClr val="C4161C"/>
                </a:solidFill>
                <a:latin typeface="Kalam"/>
                <a:ea typeface="Kalam"/>
                <a:cs typeface="Kalam"/>
                <a:sym typeface="Kalam"/>
              </a:rPr>
              <a:t>. </a:t>
            </a:r>
          </a:p>
          <a:p>
            <a:pPr algn="ctr">
              <a:lnSpc>
                <a:spcPts val="1400"/>
              </a:lnSpc>
            </a:pPr>
          </a:p>
          <a:p>
            <a:pPr algn="ctr">
              <a:lnSpc>
                <a:spcPts val="4480"/>
              </a:lnSpc>
            </a:pPr>
            <a:r>
              <a:rPr lang="en-US" sz="3200">
                <a:solidFill>
                  <a:srgbClr val="C4161C"/>
                </a:solidFill>
                <a:latin typeface="Kalam"/>
                <a:ea typeface="Kalam"/>
                <a:cs typeface="Kalam"/>
                <a:sym typeface="Kalam"/>
              </a:rPr>
              <a:t>It also talks  about </a:t>
            </a:r>
            <a:r>
              <a:rPr lang="en-US" sz="3200" b="true">
                <a:solidFill>
                  <a:srgbClr val="C4161C"/>
                </a:solidFill>
                <a:latin typeface="Kalam Bold"/>
                <a:ea typeface="Kalam Bold"/>
                <a:cs typeface="Kalam Bold"/>
                <a:sym typeface="Kalam Bold"/>
              </a:rPr>
              <a:t>accommodations</a:t>
            </a:r>
            <a:r>
              <a:rPr lang="en-US" sz="3200">
                <a:solidFill>
                  <a:srgbClr val="C4161C"/>
                </a:solidFill>
                <a:latin typeface="Kalam"/>
                <a:ea typeface="Kalam"/>
                <a:cs typeface="Kalam"/>
                <a:sym typeface="Kalam"/>
              </a:rPr>
              <a:t> </a:t>
            </a:r>
          </a:p>
          <a:p>
            <a:pPr algn="ctr">
              <a:lnSpc>
                <a:spcPts val="4480"/>
              </a:lnSpc>
            </a:pPr>
            <a:r>
              <a:rPr lang="en-US" sz="3200">
                <a:solidFill>
                  <a:srgbClr val="C4161C"/>
                </a:solidFill>
                <a:latin typeface="Kalam"/>
                <a:ea typeface="Kalam"/>
                <a:cs typeface="Kalam"/>
                <a:sym typeface="Kalam"/>
              </a:rPr>
              <a:t>you can ask for to get better care.</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5400000">
            <a:off x="12910419" y="4867206"/>
            <a:ext cx="10244787" cy="510375"/>
            <a:chOff x="0" y="0"/>
            <a:chExt cx="3671501" cy="182907"/>
          </a:xfrm>
        </p:grpSpPr>
        <p:sp>
          <p:nvSpPr>
            <p:cNvPr name="Freeform 14" id="14"/>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15" id="15"/>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6" id="16"/>
          <p:cNvGrpSpPr/>
          <p:nvPr/>
        </p:nvGrpSpPr>
        <p:grpSpPr>
          <a:xfrm rot="0">
            <a:off x="0" y="9776625"/>
            <a:ext cx="18288000" cy="510375"/>
            <a:chOff x="0" y="0"/>
            <a:chExt cx="6554006" cy="182907"/>
          </a:xfrm>
        </p:grpSpPr>
        <p:sp>
          <p:nvSpPr>
            <p:cNvPr name="Freeform 17" id="17"/>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18" id="18"/>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9" id="19"/>
          <p:cNvGrpSpPr/>
          <p:nvPr/>
        </p:nvGrpSpPr>
        <p:grpSpPr>
          <a:xfrm rot="0">
            <a:off x="484174" y="808116"/>
            <a:ext cx="16775126" cy="1223447"/>
            <a:chOff x="0" y="0"/>
            <a:chExt cx="4418140" cy="322225"/>
          </a:xfrm>
        </p:grpSpPr>
        <p:sp>
          <p:nvSpPr>
            <p:cNvPr name="Freeform 20" id="20"/>
            <p:cNvSpPr/>
            <p:nvPr/>
          </p:nvSpPr>
          <p:spPr>
            <a:xfrm flipH="false" flipV="false" rot="0">
              <a:off x="0" y="0"/>
              <a:ext cx="4418140" cy="322225"/>
            </a:xfrm>
            <a:custGeom>
              <a:avLst/>
              <a:gdLst/>
              <a:ahLst/>
              <a:cxnLst/>
              <a:rect r="r" b="b" t="t" l="l"/>
              <a:pathLst>
                <a:path h="322225" w="4418140">
                  <a:moveTo>
                    <a:pt x="4214940" y="0"/>
                  </a:moveTo>
                  <a:cubicBezTo>
                    <a:pt x="4327165" y="0"/>
                    <a:pt x="4418140" y="72132"/>
                    <a:pt x="4418140" y="161112"/>
                  </a:cubicBezTo>
                  <a:cubicBezTo>
                    <a:pt x="4418140" y="250092"/>
                    <a:pt x="4327165" y="322225"/>
                    <a:pt x="4214940"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21" id="21"/>
            <p:cNvSpPr txBox="true"/>
            <p:nvPr/>
          </p:nvSpPr>
          <p:spPr>
            <a:xfrm>
              <a:off x="0" y="-28575"/>
              <a:ext cx="4418140" cy="350800"/>
            </a:xfrm>
            <a:prstGeom prst="rect">
              <a:avLst/>
            </a:prstGeom>
          </p:spPr>
          <p:txBody>
            <a:bodyPr anchor="ctr" rtlCol="false" tIns="50800" lIns="50800" bIns="50800" rIns="50800"/>
            <a:lstStyle/>
            <a:p>
              <a:pPr algn="ctr">
                <a:lnSpc>
                  <a:spcPts val="1960"/>
                </a:lnSpc>
              </a:pPr>
            </a:p>
          </p:txBody>
        </p:sp>
      </p:grpSp>
      <p:sp>
        <p:nvSpPr>
          <p:cNvPr name="Freeform 22" id="22"/>
          <p:cNvSpPr/>
          <p:nvPr/>
        </p:nvSpPr>
        <p:spPr>
          <a:xfrm flipH="false" flipV="false" rot="0">
            <a:off x="13371758" y="6066239"/>
            <a:ext cx="3887542" cy="3241238"/>
          </a:xfrm>
          <a:custGeom>
            <a:avLst/>
            <a:gdLst/>
            <a:ahLst/>
            <a:cxnLst/>
            <a:rect r="r" b="b" t="t" l="l"/>
            <a:pathLst>
              <a:path h="3241238" w="3887542">
                <a:moveTo>
                  <a:pt x="0" y="0"/>
                </a:moveTo>
                <a:lnTo>
                  <a:pt x="3887542" y="0"/>
                </a:lnTo>
                <a:lnTo>
                  <a:pt x="3887542" y="3241238"/>
                </a:lnTo>
                <a:lnTo>
                  <a:pt x="0" y="324123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3" id="23"/>
          <p:cNvSpPr txBox="true"/>
          <p:nvPr/>
        </p:nvSpPr>
        <p:spPr>
          <a:xfrm rot="0">
            <a:off x="1984391" y="2479864"/>
            <a:ext cx="15274909" cy="3117228"/>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Almost all the countries in the world are part of a group called the United Nations. Most people call it the UN. When the group meets, they talk about the problems of people from all over the world and try to solve them.</a:t>
            </a:r>
          </a:p>
        </p:txBody>
      </p:sp>
      <p:sp>
        <p:nvSpPr>
          <p:cNvPr name="TextBox 24" id="24"/>
          <p:cNvSpPr txBox="true"/>
          <p:nvPr/>
        </p:nvSpPr>
        <p:spPr>
          <a:xfrm rot="0">
            <a:off x="1984391" y="6508396"/>
            <a:ext cx="10523290" cy="2326640"/>
          </a:xfrm>
          <a:prstGeom prst="rect">
            <a:avLst/>
          </a:prstGeom>
        </p:spPr>
        <p:txBody>
          <a:bodyPr anchor="t" rtlCol="false" tIns="0" lIns="0" bIns="0" rIns="0">
            <a:spAutoFit/>
          </a:bodyPr>
          <a:lstStyle/>
          <a:p>
            <a:pPr algn="l">
              <a:lnSpc>
                <a:spcPts val="6160"/>
              </a:lnSpc>
              <a:spcBef>
                <a:spcPct val="0"/>
              </a:spcBef>
            </a:pPr>
            <a:r>
              <a:rPr lang="en-US" sz="4400">
                <a:solidFill>
                  <a:srgbClr val="000000"/>
                </a:solidFill>
                <a:latin typeface="Ubuntu"/>
                <a:ea typeface="Ubuntu"/>
                <a:cs typeface="Ubuntu"/>
                <a:sym typeface="Ubuntu"/>
              </a:rPr>
              <a:t>In 2006, the UN made an agreement to </a:t>
            </a:r>
            <a:r>
              <a:rPr lang="en-US" b="true" sz="4400">
                <a:solidFill>
                  <a:srgbClr val="000000"/>
                </a:solidFill>
                <a:latin typeface="Ubuntu Bold"/>
                <a:ea typeface="Ubuntu Bold"/>
                <a:cs typeface="Ubuntu Bold"/>
                <a:sym typeface="Ubuntu Bold"/>
              </a:rPr>
              <a:t>protect the rights and dignity of disabled people.</a:t>
            </a:r>
          </a:p>
        </p:txBody>
      </p:sp>
      <p:sp>
        <p:nvSpPr>
          <p:cNvPr name="TextBox 25" id="25"/>
          <p:cNvSpPr txBox="true"/>
          <p:nvPr/>
        </p:nvSpPr>
        <p:spPr>
          <a:xfrm rot="0">
            <a:off x="916972" y="959147"/>
            <a:ext cx="15948953" cy="807085"/>
          </a:xfrm>
          <a:prstGeom prst="rect">
            <a:avLst/>
          </a:prstGeom>
        </p:spPr>
        <p:txBody>
          <a:bodyPr anchor="t" rtlCol="false" tIns="0" lIns="0" bIns="0" rIns="0">
            <a:spAutoFit/>
          </a:bodyPr>
          <a:lstStyle/>
          <a:p>
            <a:pPr algn="l">
              <a:lnSpc>
                <a:spcPts val="6440"/>
              </a:lnSpc>
              <a:spcBef>
                <a:spcPct val="0"/>
              </a:spcBef>
            </a:pPr>
            <a:r>
              <a:rPr lang="en-US" b="true" sz="4600">
                <a:solidFill>
                  <a:srgbClr val="FFFFFF"/>
                </a:solidFill>
                <a:latin typeface="Ubuntu Bold"/>
                <a:ea typeface="Ubuntu Bold"/>
                <a:cs typeface="Ubuntu Bold"/>
                <a:sym typeface="Ubuntu Bold"/>
              </a:rPr>
              <a:t>UN Convention on the Rights of Persons with Disabilities</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0">
            <a:off x="484174" y="808116"/>
            <a:ext cx="16734741" cy="1223447"/>
            <a:chOff x="0" y="0"/>
            <a:chExt cx="4407504" cy="322225"/>
          </a:xfrm>
        </p:grpSpPr>
        <p:sp>
          <p:nvSpPr>
            <p:cNvPr name="Freeform 14" id="14"/>
            <p:cNvSpPr/>
            <p:nvPr/>
          </p:nvSpPr>
          <p:spPr>
            <a:xfrm flipH="false" flipV="false" rot="0">
              <a:off x="0" y="0"/>
              <a:ext cx="4407504" cy="322225"/>
            </a:xfrm>
            <a:custGeom>
              <a:avLst/>
              <a:gdLst/>
              <a:ahLst/>
              <a:cxnLst/>
              <a:rect r="r" b="b" t="t" l="l"/>
              <a:pathLst>
                <a:path h="322225" w="4407504">
                  <a:moveTo>
                    <a:pt x="4204304" y="0"/>
                  </a:moveTo>
                  <a:cubicBezTo>
                    <a:pt x="4316528" y="0"/>
                    <a:pt x="4407504" y="72132"/>
                    <a:pt x="4407504" y="161112"/>
                  </a:cubicBezTo>
                  <a:cubicBezTo>
                    <a:pt x="4407504" y="250092"/>
                    <a:pt x="4316528" y="322225"/>
                    <a:pt x="4204304"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5" id="15"/>
            <p:cNvSpPr txBox="true"/>
            <p:nvPr/>
          </p:nvSpPr>
          <p:spPr>
            <a:xfrm>
              <a:off x="0" y="-28575"/>
              <a:ext cx="4407504" cy="350800"/>
            </a:xfrm>
            <a:prstGeom prst="rect">
              <a:avLst/>
            </a:prstGeom>
          </p:spPr>
          <p:txBody>
            <a:bodyPr anchor="ctr" rtlCol="false" tIns="50800" lIns="50800" bIns="50800" rIns="50800"/>
            <a:lstStyle/>
            <a:p>
              <a:pPr algn="ctr">
                <a:lnSpc>
                  <a:spcPts val="1960"/>
                </a:lnSpc>
              </a:pPr>
            </a:p>
          </p:txBody>
        </p:sp>
      </p:grpSp>
      <p:sp>
        <p:nvSpPr>
          <p:cNvPr name="Freeform 16" id="16"/>
          <p:cNvSpPr/>
          <p:nvPr/>
        </p:nvSpPr>
        <p:spPr>
          <a:xfrm flipH="false" flipV="false" rot="0">
            <a:off x="12866642" y="5269249"/>
            <a:ext cx="4352273" cy="3748396"/>
          </a:xfrm>
          <a:custGeom>
            <a:avLst/>
            <a:gdLst/>
            <a:ahLst/>
            <a:cxnLst/>
            <a:rect r="r" b="b" t="t" l="l"/>
            <a:pathLst>
              <a:path h="3748396" w="4352273">
                <a:moveTo>
                  <a:pt x="0" y="0"/>
                </a:moveTo>
                <a:lnTo>
                  <a:pt x="4352274" y="0"/>
                </a:lnTo>
                <a:lnTo>
                  <a:pt x="4352274" y="3748395"/>
                </a:lnTo>
                <a:lnTo>
                  <a:pt x="0" y="374839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7" id="17"/>
          <p:cNvSpPr txBox="true"/>
          <p:nvPr/>
        </p:nvSpPr>
        <p:spPr>
          <a:xfrm rot="0">
            <a:off x="1984391" y="2338031"/>
            <a:ext cx="15274909" cy="1555128"/>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Places that offer healthcare services have to give </a:t>
            </a:r>
            <a:r>
              <a:rPr lang="en-US" sz="4399" b="true">
                <a:solidFill>
                  <a:srgbClr val="000000"/>
                </a:solidFill>
                <a:latin typeface="Ubuntu Bold"/>
                <a:ea typeface="Ubuntu Bold"/>
                <a:cs typeface="Ubuntu Bold"/>
                <a:sym typeface="Ubuntu Bold"/>
              </a:rPr>
              <a:t>full and equal access</a:t>
            </a:r>
            <a:r>
              <a:rPr lang="en-US" sz="4399">
                <a:solidFill>
                  <a:srgbClr val="000000"/>
                </a:solidFill>
                <a:latin typeface="Ubuntu"/>
                <a:ea typeface="Ubuntu"/>
                <a:cs typeface="Ubuntu"/>
                <a:sym typeface="Ubuntu"/>
              </a:rPr>
              <a:t> to people with disabilities.</a:t>
            </a:r>
          </a:p>
        </p:txBody>
      </p:sp>
      <p:sp>
        <p:nvSpPr>
          <p:cNvPr name="TextBox 18" id="18"/>
          <p:cNvSpPr txBox="true"/>
          <p:nvPr/>
        </p:nvSpPr>
        <p:spPr>
          <a:xfrm rot="0">
            <a:off x="938966" y="791507"/>
            <a:ext cx="16041139"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Legal Protections in Healthcare Settings</a:t>
            </a:r>
          </a:p>
        </p:txBody>
      </p:sp>
      <p:sp>
        <p:nvSpPr>
          <p:cNvPr name="TextBox 19" id="19"/>
          <p:cNvSpPr txBox="true"/>
          <p:nvPr/>
        </p:nvSpPr>
        <p:spPr>
          <a:xfrm rot="0">
            <a:off x="1352105" y="4988534"/>
            <a:ext cx="11514537" cy="4384040"/>
          </a:xfrm>
          <a:prstGeom prst="rect">
            <a:avLst/>
          </a:prstGeom>
        </p:spPr>
        <p:txBody>
          <a:bodyPr anchor="t" rtlCol="false" tIns="0" lIns="0" bIns="0" rIns="0">
            <a:spAutoFit/>
          </a:bodyPr>
          <a:lstStyle/>
          <a:p>
            <a:pPr algn="l" marL="949961" indent="-474980" lvl="1">
              <a:lnSpc>
                <a:spcPts val="6160"/>
              </a:lnSpc>
              <a:buFont typeface="Arial"/>
              <a:buChar char="•"/>
            </a:pPr>
            <a:r>
              <a:rPr lang="en-US" b="true" sz="4400">
                <a:solidFill>
                  <a:srgbClr val="000000"/>
                </a:solidFill>
                <a:latin typeface="Ubuntu Bold"/>
                <a:ea typeface="Ubuntu Bold"/>
                <a:cs typeface="Ubuntu Bold"/>
                <a:sym typeface="Ubuntu Bold"/>
              </a:rPr>
              <a:t>“Reasonable Modifications”</a:t>
            </a:r>
            <a:r>
              <a:rPr lang="en-US" sz="4400">
                <a:solidFill>
                  <a:srgbClr val="000000"/>
                </a:solidFill>
                <a:latin typeface="Ubuntu"/>
                <a:ea typeface="Ubuntu"/>
                <a:cs typeface="Ubuntu"/>
                <a:sym typeface="Ubuntu"/>
              </a:rPr>
              <a:t> of policies and services</a:t>
            </a:r>
          </a:p>
          <a:p>
            <a:pPr algn="l">
              <a:lnSpc>
                <a:spcPts val="5040"/>
              </a:lnSpc>
            </a:pPr>
          </a:p>
          <a:p>
            <a:pPr algn="l" marL="949961" indent="-474980" lvl="1">
              <a:lnSpc>
                <a:spcPts val="6160"/>
              </a:lnSpc>
              <a:buFont typeface="Arial"/>
              <a:buChar char="•"/>
            </a:pPr>
            <a:r>
              <a:rPr lang="en-US" sz="4400">
                <a:solidFill>
                  <a:srgbClr val="000000"/>
                </a:solidFill>
                <a:latin typeface="Ubuntu"/>
                <a:ea typeface="Ubuntu"/>
                <a:cs typeface="Ubuntu"/>
                <a:sym typeface="Ubuntu"/>
              </a:rPr>
              <a:t>Good </a:t>
            </a:r>
            <a:r>
              <a:rPr lang="en-US" b="true" sz="4400">
                <a:solidFill>
                  <a:srgbClr val="000000"/>
                </a:solidFill>
                <a:latin typeface="Ubuntu Bold"/>
                <a:ea typeface="Ubuntu Bold"/>
                <a:cs typeface="Ubuntu Bold"/>
                <a:sym typeface="Ubuntu Bold"/>
              </a:rPr>
              <a:t>Communication</a:t>
            </a:r>
          </a:p>
          <a:p>
            <a:pPr algn="l">
              <a:lnSpc>
                <a:spcPts val="5040"/>
              </a:lnSpc>
            </a:pPr>
          </a:p>
          <a:p>
            <a:pPr algn="l" marL="949961" indent="-474980" lvl="1">
              <a:lnSpc>
                <a:spcPts val="6160"/>
              </a:lnSpc>
              <a:buFont typeface="Arial"/>
              <a:buChar char="•"/>
            </a:pPr>
            <a:r>
              <a:rPr lang="en-US" b="true" sz="4400">
                <a:solidFill>
                  <a:srgbClr val="000000"/>
                </a:solidFill>
                <a:latin typeface="Ubuntu Bold"/>
                <a:ea typeface="Ubuntu Bold"/>
                <a:cs typeface="Ubuntu Bold"/>
                <a:sym typeface="Ubuntu Bold"/>
              </a:rPr>
              <a:t>Accessible</a:t>
            </a:r>
            <a:r>
              <a:rPr lang="en-US" sz="4400">
                <a:solidFill>
                  <a:srgbClr val="000000"/>
                </a:solidFill>
                <a:latin typeface="Ubuntu"/>
                <a:ea typeface="Ubuntu"/>
                <a:cs typeface="Ubuntu"/>
                <a:sym typeface="Ubuntu"/>
              </a:rPr>
              <a:t> Buildings</a:t>
            </a:r>
          </a:p>
        </p:txBody>
      </p:sp>
      <p:grpSp>
        <p:nvGrpSpPr>
          <p:cNvPr name="Group 20" id="20"/>
          <p:cNvGrpSpPr/>
          <p:nvPr/>
        </p:nvGrpSpPr>
        <p:grpSpPr>
          <a:xfrm rot="-5400000">
            <a:off x="12910419" y="4867206"/>
            <a:ext cx="10244787" cy="510375"/>
            <a:chOff x="0" y="0"/>
            <a:chExt cx="3671501" cy="182907"/>
          </a:xfrm>
        </p:grpSpPr>
        <p:sp>
          <p:nvSpPr>
            <p:cNvPr name="Freeform 21" id="21"/>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22" id="22"/>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3" id="23"/>
          <p:cNvGrpSpPr/>
          <p:nvPr/>
        </p:nvGrpSpPr>
        <p:grpSpPr>
          <a:xfrm rot="0">
            <a:off x="0" y="9776625"/>
            <a:ext cx="18288000" cy="510375"/>
            <a:chOff x="0" y="0"/>
            <a:chExt cx="6554006" cy="182907"/>
          </a:xfrm>
        </p:grpSpPr>
        <p:sp>
          <p:nvSpPr>
            <p:cNvPr name="Freeform 24" id="24"/>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5" id="25"/>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0">
            <a:off x="484174" y="808116"/>
            <a:ext cx="10887913" cy="1223447"/>
            <a:chOff x="0" y="0"/>
            <a:chExt cx="2867599" cy="322225"/>
          </a:xfrm>
        </p:grpSpPr>
        <p:sp>
          <p:nvSpPr>
            <p:cNvPr name="Freeform 14" id="14"/>
            <p:cNvSpPr/>
            <p:nvPr/>
          </p:nvSpPr>
          <p:spPr>
            <a:xfrm flipH="false" flipV="false" rot="0">
              <a:off x="0" y="0"/>
              <a:ext cx="2867599" cy="322225"/>
            </a:xfrm>
            <a:custGeom>
              <a:avLst/>
              <a:gdLst/>
              <a:ahLst/>
              <a:cxnLst/>
              <a:rect r="r" b="b" t="t" l="l"/>
              <a:pathLst>
                <a:path h="322225" w="2867599">
                  <a:moveTo>
                    <a:pt x="2664399" y="0"/>
                  </a:moveTo>
                  <a:cubicBezTo>
                    <a:pt x="2776623" y="0"/>
                    <a:pt x="2867599" y="72132"/>
                    <a:pt x="2867599" y="161112"/>
                  </a:cubicBezTo>
                  <a:cubicBezTo>
                    <a:pt x="2867599" y="250092"/>
                    <a:pt x="2776623" y="322225"/>
                    <a:pt x="2664399"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5" id="15"/>
            <p:cNvSpPr txBox="true"/>
            <p:nvPr/>
          </p:nvSpPr>
          <p:spPr>
            <a:xfrm>
              <a:off x="0" y="-28575"/>
              <a:ext cx="2867599" cy="350800"/>
            </a:xfrm>
            <a:prstGeom prst="rect">
              <a:avLst/>
            </a:prstGeom>
          </p:spPr>
          <p:txBody>
            <a:bodyPr anchor="ctr" rtlCol="false" tIns="50800" lIns="50800" bIns="50800" rIns="50800"/>
            <a:lstStyle/>
            <a:p>
              <a:pPr algn="ctr">
                <a:lnSpc>
                  <a:spcPts val="1960"/>
                </a:lnSpc>
              </a:pPr>
            </a:p>
          </p:txBody>
        </p:sp>
      </p:grpSp>
      <p:sp>
        <p:nvSpPr>
          <p:cNvPr name="Freeform 16" id="16"/>
          <p:cNvSpPr/>
          <p:nvPr/>
        </p:nvSpPr>
        <p:spPr>
          <a:xfrm flipH="false" flipV="false" rot="0">
            <a:off x="1458667" y="7581740"/>
            <a:ext cx="2015995" cy="1786675"/>
          </a:xfrm>
          <a:custGeom>
            <a:avLst/>
            <a:gdLst/>
            <a:ahLst/>
            <a:cxnLst/>
            <a:rect r="r" b="b" t="t" l="l"/>
            <a:pathLst>
              <a:path h="1786675" w="2015995">
                <a:moveTo>
                  <a:pt x="0" y="0"/>
                </a:moveTo>
                <a:lnTo>
                  <a:pt x="2015994" y="0"/>
                </a:lnTo>
                <a:lnTo>
                  <a:pt x="2015994" y="1786676"/>
                </a:lnTo>
                <a:lnTo>
                  <a:pt x="0" y="178667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7" id="17"/>
          <p:cNvSpPr txBox="true"/>
          <p:nvPr/>
        </p:nvSpPr>
        <p:spPr>
          <a:xfrm rot="0">
            <a:off x="1506545" y="3078320"/>
            <a:ext cx="15274909" cy="3493770"/>
          </a:xfrm>
          <a:prstGeom prst="rect">
            <a:avLst/>
          </a:prstGeom>
        </p:spPr>
        <p:txBody>
          <a:bodyPr anchor="t" rtlCol="false" tIns="0" lIns="0" bIns="0" rIns="0">
            <a:spAutoFit/>
          </a:bodyPr>
          <a:lstStyle/>
          <a:p>
            <a:pPr algn="l">
              <a:lnSpc>
                <a:spcPts val="5880"/>
              </a:lnSpc>
            </a:pPr>
            <a:r>
              <a:rPr lang="en-US" sz="4200">
                <a:solidFill>
                  <a:srgbClr val="000000"/>
                </a:solidFill>
                <a:latin typeface="Ubuntu"/>
                <a:ea typeface="Ubuntu"/>
                <a:cs typeface="Ubuntu"/>
                <a:sym typeface="Ubuntu"/>
              </a:rPr>
              <a:t>In healthcare, reasonable modifications are when we </a:t>
            </a:r>
            <a:r>
              <a:rPr lang="en-US" sz="4200" b="true">
                <a:solidFill>
                  <a:srgbClr val="000000"/>
                </a:solidFill>
                <a:latin typeface="Ubuntu Bold"/>
                <a:ea typeface="Ubuntu Bold"/>
                <a:cs typeface="Ubuntu Bold"/>
                <a:sym typeface="Ubuntu Bold"/>
              </a:rPr>
              <a:t>change policies or services</a:t>
            </a:r>
            <a:r>
              <a:rPr lang="en-US" sz="4200">
                <a:solidFill>
                  <a:srgbClr val="000000"/>
                </a:solidFill>
                <a:latin typeface="Ubuntu"/>
                <a:ea typeface="Ubuntu"/>
                <a:cs typeface="Ubuntu"/>
                <a:sym typeface="Ubuntu"/>
              </a:rPr>
              <a:t> so someone with a disability can have equal access to care.</a:t>
            </a:r>
          </a:p>
          <a:p>
            <a:pPr algn="l">
              <a:lnSpc>
                <a:spcPts val="4200"/>
              </a:lnSpc>
            </a:pPr>
          </a:p>
          <a:p>
            <a:pPr algn="l">
              <a:lnSpc>
                <a:spcPts val="5880"/>
              </a:lnSpc>
            </a:pPr>
            <a:r>
              <a:rPr lang="en-US" sz="4200">
                <a:solidFill>
                  <a:srgbClr val="000000"/>
                </a:solidFill>
                <a:latin typeface="Ubuntu"/>
                <a:ea typeface="Ubuntu"/>
                <a:cs typeface="Ubuntu"/>
                <a:sym typeface="Ubuntu"/>
              </a:rPr>
              <a:t>We call these changes </a:t>
            </a:r>
            <a:r>
              <a:rPr lang="en-US" sz="4200" b="true">
                <a:solidFill>
                  <a:srgbClr val="000000"/>
                </a:solidFill>
                <a:latin typeface="Ubuntu Bold"/>
                <a:ea typeface="Ubuntu Bold"/>
                <a:cs typeface="Ubuntu Bold"/>
                <a:sym typeface="Ubuntu Bold"/>
              </a:rPr>
              <a:t>accommodations</a:t>
            </a:r>
            <a:r>
              <a:rPr lang="en-US" sz="4200">
                <a:solidFill>
                  <a:srgbClr val="000000"/>
                </a:solidFill>
                <a:latin typeface="Ubuntu"/>
                <a:ea typeface="Ubuntu"/>
                <a:cs typeface="Ubuntu"/>
                <a:sym typeface="Ubuntu"/>
              </a:rPr>
              <a:t>.</a:t>
            </a:r>
          </a:p>
        </p:txBody>
      </p:sp>
      <p:sp>
        <p:nvSpPr>
          <p:cNvPr name="Freeform 18" id="18"/>
          <p:cNvSpPr/>
          <p:nvPr/>
        </p:nvSpPr>
        <p:spPr>
          <a:xfrm flipH="false" flipV="false" rot="0">
            <a:off x="15416019" y="7567250"/>
            <a:ext cx="1729120" cy="1801166"/>
          </a:xfrm>
          <a:custGeom>
            <a:avLst/>
            <a:gdLst/>
            <a:ahLst/>
            <a:cxnLst/>
            <a:rect r="r" b="b" t="t" l="l"/>
            <a:pathLst>
              <a:path h="1801166" w="1729120">
                <a:moveTo>
                  <a:pt x="0" y="0"/>
                </a:moveTo>
                <a:lnTo>
                  <a:pt x="1729120" y="0"/>
                </a:lnTo>
                <a:lnTo>
                  <a:pt x="1729120" y="1801166"/>
                </a:lnTo>
                <a:lnTo>
                  <a:pt x="0" y="1801166"/>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19" id="19"/>
          <p:cNvSpPr/>
          <p:nvPr/>
        </p:nvSpPr>
        <p:spPr>
          <a:xfrm flipH="false" flipV="false" rot="0">
            <a:off x="10674397" y="7567250"/>
            <a:ext cx="2342981" cy="1801166"/>
          </a:xfrm>
          <a:custGeom>
            <a:avLst/>
            <a:gdLst/>
            <a:ahLst/>
            <a:cxnLst/>
            <a:rect r="r" b="b" t="t" l="l"/>
            <a:pathLst>
              <a:path h="1801166" w="2342981">
                <a:moveTo>
                  <a:pt x="0" y="0"/>
                </a:moveTo>
                <a:lnTo>
                  <a:pt x="2342980" y="0"/>
                </a:lnTo>
                <a:lnTo>
                  <a:pt x="2342980" y="1801166"/>
                </a:lnTo>
                <a:lnTo>
                  <a:pt x="0" y="1801166"/>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0" id="20"/>
          <p:cNvSpPr/>
          <p:nvPr/>
        </p:nvSpPr>
        <p:spPr>
          <a:xfrm flipH="false" flipV="false" rot="0">
            <a:off x="3797574" y="7581740"/>
            <a:ext cx="1878240" cy="1786675"/>
          </a:xfrm>
          <a:custGeom>
            <a:avLst/>
            <a:gdLst/>
            <a:ahLst/>
            <a:cxnLst/>
            <a:rect r="r" b="b" t="t" l="l"/>
            <a:pathLst>
              <a:path h="1786675" w="1878240">
                <a:moveTo>
                  <a:pt x="0" y="0"/>
                </a:moveTo>
                <a:lnTo>
                  <a:pt x="1878240" y="0"/>
                </a:lnTo>
                <a:lnTo>
                  <a:pt x="1878240" y="1786676"/>
                </a:lnTo>
                <a:lnTo>
                  <a:pt x="0" y="1786676"/>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21" id="21"/>
          <p:cNvSpPr txBox="true"/>
          <p:nvPr/>
        </p:nvSpPr>
        <p:spPr>
          <a:xfrm rot="0">
            <a:off x="938966" y="791507"/>
            <a:ext cx="14816143"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Reasonable Modifications</a:t>
            </a:r>
          </a:p>
        </p:txBody>
      </p:sp>
      <p:grpSp>
        <p:nvGrpSpPr>
          <p:cNvPr name="Group 22" id="22"/>
          <p:cNvGrpSpPr/>
          <p:nvPr/>
        </p:nvGrpSpPr>
        <p:grpSpPr>
          <a:xfrm rot="-5400000">
            <a:off x="12910419" y="4867206"/>
            <a:ext cx="10244787" cy="510375"/>
            <a:chOff x="0" y="0"/>
            <a:chExt cx="3671501" cy="182907"/>
          </a:xfrm>
        </p:grpSpPr>
        <p:sp>
          <p:nvSpPr>
            <p:cNvPr name="Freeform 23" id="23"/>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24" id="24"/>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5" id="25"/>
          <p:cNvGrpSpPr/>
          <p:nvPr/>
        </p:nvGrpSpPr>
        <p:grpSpPr>
          <a:xfrm rot="0">
            <a:off x="0" y="9776625"/>
            <a:ext cx="18288000" cy="510375"/>
            <a:chOff x="0" y="0"/>
            <a:chExt cx="6554006" cy="182907"/>
          </a:xfrm>
        </p:grpSpPr>
        <p:sp>
          <p:nvSpPr>
            <p:cNvPr name="Freeform 26" id="2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7" id="2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8" id="28"/>
          <p:cNvSpPr/>
          <p:nvPr/>
        </p:nvSpPr>
        <p:spPr>
          <a:xfrm flipH="false" flipV="false" rot="0">
            <a:off x="8174991" y="7581740"/>
            <a:ext cx="2175556" cy="1786675"/>
          </a:xfrm>
          <a:custGeom>
            <a:avLst/>
            <a:gdLst/>
            <a:ahLst/>
            <a:cxnLst/>
            <a:rect r="r" b="b" t="t" l="l"/>
            <a:pathLst>
              <a:path h="1786675" w="2175556">
                <a:moveTo>
                  <a:pt x="0" y="0"/>
                </a:moveTo>
                <a:lnTo>
                  <a:pt x="2175556" y="0"/>
                </a:lnTo>
                <a:lnTo>
                  <a:pt x="2175556" y="1786676"/>
                </a:lnTo>
                <a:lnTo>
                  <a:pt x="0" y="1786676"/>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29" id="29"/>
          <p:cNvSpPr/>
          <p:nvPr/>
        </p:nvSpPr>
        <p:spPr>
          <a:xfrm flipH="false" flipV="false" rot="0">
            <a:off x="5999664" y="7581740"/>
            <a:ext cx="1851477" cy="1786675"/>
          </a:xfrm>
          <a:custGeom>
            <a:avLst/>
            <a:gdLst/>
            <a:ahLst/>
            <a:cxnLst/>
            <a:rect r="r" b="b" t="t" l="l"/>
            <a:pathLst>
              <a:path h="1786675" w="1851477">
                <a:moveTo>
                  <a:pt x="0" y="0"/>
                </a:moveTo>
                <a:lnTo>
                  <a:pt x="1851477" y="0"/>
                </a:lnTo>
                <a:lnTo>
                  <a:pt x="1851477" y="1786676"/>
                </a:lnTo>
                <a:lnTo>
                  <a:pt x="0" y="1786676"/>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30" id="30"/>
          <p:cNvSpPr/>
          <p:nvPr/>
        </p:nvSpPr>
        <p:spPr>
          <a:xfrm flipH="false" flipV="false" rot="0">
            <a:off x="13341227" y="7581740"/>
            <a:ext cx="1750942" cy="1786675"/>
          </a:xfrm>
          <a:custGeom>
            <a:avLst/>
            <a:gdLst/>
            <a:ahLst/>
            <a:cxnLst/>
            <a:rect r="r" b="b" t="t" l="l"/>
            <a:pathLst>
              <a:path h="1786675" w="1750942">
                <a:moveTo>
                  <a:pt x="0" y="0"/>
                </a:moveTo>
                <a:lnTo>
                  <a:pt x="1750942" y="0"/>
                </a:lnTo>
                <a:lnTo>
                  <a:pt x="1750942" y="1786676"/>
                </a:lnTo>
                <a:lnTo>
                  <a:pt x="0" y="1786676"/>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sp>
        <p:nvSpPr>
          <p:cNvPr name="AutoShape 13" id="13"/>
          <p:cNvSpPr/>
          <p:nvPr/>
        </p:nvSpPr>
        <p:spPr>
          <a:xfrm flipH="true" flipV="true">
            <a:off x="9322238" y="5665044"/>
            <a:ext cx="19050" cy="4111625"/>
          </a:xfrm>
          <a:prstGeom prst="line">
            <a:avLst/>
          </a:prstGeom>
          <a:ln cap="flat" w="19050">
            <a:solidFill>
              <a:srgbClr val="000000"/>
            </a:solidFill>
            <a:prstDash val="sysDot"/>
            <a:headEnd type="none" len="sm" w="sm"/>
            <a:tailEnd type="none" len="sm" w="sm"/>
          </a:ln>
        </p:spPr>
      </p:sp>
      <p:grpSp>
        <p:nvGrpSpPr>
          <p:cNvPr name="Group 14" id="14"/>
          <p:cNvGrpSpPr/>
          <p:nvPr/>
        </p:nvGrpSpPr>
        <p:grpSpPr>
          <a:xfrm rot="0">
            <a:off x="484174" y="808116"/>
            <a:ext cx="12451955" cy="1223447"/>
            <a:chOff x="0" y="0"/>
            <a:chExt cx="3279527" cy="322225"/>
          </a:xfrm>
        </p:grpSpPr>
        <p:sp>
          <p:nvSpPr>
            <p:cNvPr name="Freeform 15" id="15"/>
            <p:cNvSpPr/>
            <p:nvPr/>
          </p:nvSpPr>
          <p:spPr>
            <a:xfrm flipH="false" flipV="false" rot="0">
              <a:off x="0" y="0"/>
              <a:ext cx="3279527" cy="322225"/>
            </a:xfrm>
            <a:custGeom>
              <a:avLst/>
              <a:gdLst/>
              <a:ahLst/>
              <a:cxnLst/>
              <a:rect r="r" b="b" t="t" l="l"/>
              <a:pathLst>
                <a:path h="322225" w="3279527">
                  <a:moveTo>
                    <a:pt x="3076327" y="0"/>
                  </a:moveTo>
                  <a:cubicBezTo>
                    <a:pt x="3188552" y="0"/>
                    <a:pt x="3279527" y="72132"/>
                    <a:pt x="3279527" y="161112"/>
                  </a:cubicBezTo>
                  <a:cubicBezTo>
                    <a:pt x="3279527" y="250092"/>
                    <a:pt x="3188552" y="322225"/>
                    <a:pt x="3076327"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6" id="16"/>
            <p:cNvSpPr txBox="true"/>
            <p:nvPr/>
          </p:nvSpPr>
          <p:spPr>
            <a:xfrm>
              <a:off x="0" y="-28575"/>
              <a:ext cx="3279527" cy="350800"/>
            </a:xfrm>
            <a:prstGeom prst="rect">
              <a:avLst/>
            </a:prstGeom>
          </p:spPr>
          <p:txBody>
            <a:bodyPr anchor="ctr" rtlCol="false" tIns="50800" lIns="50800" bIns="50800" rIns="50800"/>
            <a:lstStyle/>
            <a:p>
              <a:pPr algn="ctr">
                <a:lnSpc>
                  <a:spcPts val="1960"/>
                </a:lnSpc>
              </a:pPr>
            </a:p>
          </p:txBody>
        </p:sp>
      </p:grpSp>
      <p:sp>
        <p:nvSpPr>
          <p:cNvPr name="AutoShape 17" id="17"/>
          <p:cNvSpPr/>
          <p:nvPr/>
        </p:nvSpPr>
        <p:spPr>
          <a:xfrm>
            <a:off x="998524" y="5665000"/>
            <a:ext cx="16748925" cy="0"/>
          </a:xfrm>
          <a:prstGeom prst="line">
            <a:avLst/>
          </a:prstGeom>
          <a:ln cap="flat" w="19050">
            <a:solidFill>
              <a:srgbClr val="000000"/>
            </a:solidFill>
            <a:prstDash val="sysDot"/>
            <a:headEnd type="none" len="sm" w="sm"/>
            <a:tailEnd type="none" len="sm" w="sm"/>
          </a:ln>
        </p:spPr>
      </p:sp>
      <p:sp>
        <p:nvSpPr>
          <p:cNvPr name="AutoShape 18" id="18"/>
          <p:cNvSpPr/>
          <p:nvPr/>
        </p:nvSpPr>
        <p:spPr>
          <a:xfrm flipV="true">
            <a:off x="12114400" y="2031562"/>
            <a:ext cx="0" cy="3630030"/>
          </a:xfrm>
          <a:prstGeom prst="line">
            <a:avLst/>
          </a:prstGeom>
          <a:ln cap="flat" w="19050">
            <a:solidFill>
              <a:srgbClr val="000000"/>
            </a:solidFill>
            <a:prstDash val="sysDot"/>
            <a:headEnd type="none" len="sm" w="sm"/>
            <a:tailEnd type="none" len="sm" w="sm"/>
          </a:ln>
        </p:spPr>
      </p:sp>
      <p:sp>
        <p:nvSpPr>
          <p:cNvPr name="AutoShape 19" id="19"/>
          <p:cNvSpPr/>
          <p:nvPr/>
        </p:nvSpPr>
        <p:spPr>
          <a:xfrm flipV="true">
            <a:off x="6700627" y="2034970"/>
            <a:ext cx="0" cy="3630030"/>
          </a:xfrm>
          <a:prstGeom prst="line">
            <a:avLst/>
          </a:prstGeom>
          <a:ln cap="flat" w="19050">
            <a:solidFill>
              <a:srgbClr val="000000"/>
            </a:solidFill>
            <a:prstDash val="sysDot"/>
            <a:headEnd type="none" len="sm" w="sm"/>
            <a:tailEnd type="none" len="sm" w="sm"/>
          </a:ln>
        </p:spPr>
      </p:sp>
      <p:sp>
        <p:nvSpPr>
          <p:cNvPr name="Freeform 20" id="20"/>
          <p:cNvSpPr/>
          <p:nvPr/>
        </p:nvSpPr>
        <p:spPr>
          <a:xfrm flipH="false" flipV="false" rot="0">
            <a:off x="14038282" y="6709597"/>
            <a:ext cx="1744534" cy="1817223"/>
          </a:xfrm>
          <a:custGeom>
            <a:avLst/>
            <a:gdLst/>
            <a:ahLst/>
            <a:cxnLst/>
            <a:rect r="r" b="b" t="t" l="l"/>
            <a:pathLst>
              <a:path h="1817223" w="1744534">
                <a:moveTo>
                  <a:pt x="0" y="0"/>
                </a:moveTo>
                <a:lnTo>
                  <a:pt x="1744534" y="0"/>
                </a:lnTo>
                <a:lnTo>
                  <a:pt x="1744534" y="1817222"/>
                </a:lnTo>
                <a:lnTo>
                  <a:pt x="0" y="181722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1" id="21"/>
          <p:cNvSpPr/>
          <p:nvPr/>
        </p:nvSpPr>
        <p:spPr>
          <a:xfrm flipH="false" flipV="false" rot="0">
            <a:off x="2784881" y="2610165"/>
            <a:ext cx="1861117" cy="1649415"/>
          </a:xfrm>
          <a:custGeom>
            <a:avLst/>
            <a:gdLst/>
            <a:ahLst/>
            <a:cxnLst/>
            <a:rect r="r" b="b" t="t" l="l"/>
            <a:pathLst>
              <a:path h="1649415" w="1861117">
                <a:moveTo>
                  <a:pt x="0" y="0"/>
                </a:moveTo>
                <a:lnTo>
                  <a:pt x="1861117" y="0"/>
                </a:lnTo>
                <a:lnTo>
                  <a:pt x="1861117" y="1649415"/>
                </a:lnTo>
                <a:lnTo>
                  <a:pt x="0" y="164941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2" id="22"/>
          <p:cNvSpPr/>
          <p:nvPr/>
        </p:nvSpPr>
        <p:spPr>
          <a:xfrm flipH="false" flipV="false" rot="0">
            <a:off x="14256161" y="2610165"/>
            <a:ext cx="1804144" cy="1716192"/>
          </a:xfrm>
          <a:custGeom>
            <a:avLst/>
            <a:gdLst/>
            <a:ahLst/>
            <a:cxnLst/>
            <a:rect r="r" b="b" t="t" l="l"/>
            <a:pathLst>
              <a:path h="1716192" w="1804144">
                <a:moveTo>
                  <a:pt x="0" y="0"/>
                </a:moveTo>
                <a:lnTo>
                  <a:pt x="1804144" y="0"/>
                </a:lnTo>
                <a:lnTo>
                  <a:pt x="1804144" y="1716192"/>
                </a:lnTo>
                <a:lnTo>
                  <a:pt x="0" y="1716192"/>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3" id="23"/>
          <p:cNvSpPr/>
          <p:nvPr/>
        </p:nvSpPr>
        <p:spPr>
          <a:xfrm flipH="false" flipV="false" rot="0">
            <a:off x="7010764" y="6852605"/>
            <a:ext cx="1991812" cy="1531205"/>
          </a:xfrm>
          <a:custGeom>
            <a:avLst/>
            <a:gdLst/>
            <a:ahLst/>
            <a:cxnLst/>
            <a:rect r="r" b="b" t="t" l="l"/>
            <a:pathLst>
              <a:path h="1531205" w="1991812">
                <a:moveTo>
                  <a:pt x="0" y="0"/>
                </a:moveTo>
                <a:lnTo>
                  <a:pt x="1991812" y="0"/>
                </a:lnTo>
                <a:lnTo>
                  <a:pt x="1991812" y="1531206"/>
                </a:lnTo>
                <a:lnTo>
                  <a:pt x="0" y="1531206"/>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24" id="24"/>
          <p:cNvSpPr/>
          <p:nvPr/>
        </p:nvSpPr>
        <p:spPr>
          <a:xfrm flipH="false" flipV="false" rot="0">
            <a:off x="4836145" y="6852605"/>
            <a:ext cx="1864482" cy="1531205"/>
          </a:xfrm>
          <a:custGeom>
            <a:avLst/>
            <a:gdLst/>
            <a:ahLst/>
            <a:cxnLst/>
            <a:rect r="r" b="b" t="t" l="l"/>
            <a:pathLst>
              <a:path h="1531205" w="1864482">
                <a:moveTo>
                  <a:pt x="0" y="0"/>
                </a:moveTo>
                <a:lnTo>
                  <a:pt x="1864482" y="0"/>
                </a:lnTo>
                <a:lnTo>
                  <a:pt x="1864482" y="1531206"/>
                </a:lnTo>
                <a:lnTo>
                  <a:pt x="0" y="1531206"/>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25" id="25"/>
          <p:cNvSpPr/>
          <p:nvPr/>
        </p:nvSpPr>
        <p:spPr>
          <a:xfrm flipH="false" flipV="false" rot="0">
            <a:off x="11390629" y="6709597"/>
            <a:ext cx="1780878" cy="1817223"/>
          </a:xfrm>
          <a:custGeom>
            <a:avLst/>
            <a:gdLst/>
            <a:ahLst/>
            <a:cxnLst/>
            <a:rect r="r" b="b" t="t" l="l"/>
            <a:pathLst>
              <a:path h="1817223" w="1780878">
                <a:moveTo>
                  <a:pt x="0" y="0"/>
                </a:moveTo>
                <a:lnTo>
                  <a:pt x="1780878" y="0"/>
                </a:lnTo>
                <a:lnTo>
                  <a:pt x="1780878" y="1817222"/>
                </a:lnTo>
                <a:lnTo>
                  <a:pt x="0" y="1817222"/>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26" id="26"/>
          <p:cNvSpPr/>
          <p:nvPr/>
        </p:nvSpPr>
        <p:spPr>
          <a:xfrm flipH="false" flipV="false" rot="0">
            <a:off x="8535738" y="2610165"/>
            <a:ext cx="1716192" cy="1716192"/>
          </a:xfrm>
          <a:custGeom>
            <a:avLst/>
            <a:gdLst/>
            <a:ahLst/>
            <a:cxnLst/>
            <a:rect r="r" b="b" t="t" l="l"/>
            <a:pathLst>
              <a:path h="1716192" w="1716192">
                <a:moveTo>
                  <a:pt x="0" y="0"/>
                </a:moveTo>
                <a:lnTo>
                  <a:pt x="1716192" y="0"/>
                </a:lnTo>
                <a:lnTo>
                  <a:pt x="1716192" y="1716192"/>
                </a:lnTo>
                <a:lnTo>
                  <a:pt x="0" y="1716192"/>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
        <p:nvSpPr>
          <p:cNvPr name="TextBox 27" id="27"/>
          <p:cNvSpPr txBox="true"/>
          <p:nvPr/>
        </p:nvSpPr>
        <p:spPr>
          <a:xfrm rot="0">
            <a:off x="938966" y="791507"/>
            <a:ext cx="11828336"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Examples of Accommodations</a:t>
            </a:r>
          </a:p>
        </p:txBody>
      </p:sp>
      <p:sp>
        <p:nvSpPr>
          <p:cNvPr name="TextBox 28" id="28"/>
          <p:cNvSpPr txBox="true"/>
          <p:nvPr/>
        </p:nvSpPr>
        <p:spPr>
          <a:xfrm rot="0">
            <a:off x="2745973" y="4411980"/>
            <a:ext cx="1938933"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Physical</a:t>
            </a:r>
          </a:p>
        </p:txBody>
      </p:sp>
      <p:sp>
        <p:nvSpPr>
          <p:cNvPr name="TextBox 29" id="29"/>
          <p:cNvSpPr txBox="true"/>
          <p:nvPr/>
        </p:nvSpPr>
        <p:spPr>
          <a:xfrm rot="0">
            <a:off x="8248546" y="4411980"/>
            <a:ext cx="2185485"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Sensory</a:t>
            </a:r>
          </a:p>
        </p:txBody>
      </p:sp>
      <p:sp>
        <p:nvSpPr>
          <p:cNvPr name="TextBox 30" id="30"/>
          <p:cNvSpPr txBox="true"/>
          <p:nvPr/>
        </p:nvSpPr>
        <p:spPr>
          <a:xfrm rot="0">
            <a:off x="14408760" y="4411980"/>
            <a:ext cx="1498947"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Time</a:t>
            </a:r>
          </a:p>
        </p:txBody>
      </p:sp>
      <p:sp>
        <p:nvSpPr>
          <p:cNvPr name="TextBox 31" id="31"/>
          <p:cNvSpPr txBox="true"/>
          <p:nvPr/>
        </p:nvSpPr>
        <p:spPr>
          <a:xfrm rot="0">
            <a:off x="3034957" y="8799827"/>
            <a:ext cx="3807991"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Communication</a:t>
            </a:r>
          </a:p>
        </p:txBody>
      </p:sp>
      <p:sp>
        <p:nvSpPr>
          <p:cNvPr name="TextBox 32" id="32"/>
          <p:cNvSpPr txBox="true"/>
          <p:nvPr/>
        </p:nvSpPr>
        <p:spPr>
          <a:xfrm rot="0">
            <a:off x="12576682" y="8799827"/>
            <a:ext cx="2076599"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Support </a:t>
            </a:r>
          </a:p>
        </p:txBody>
      </p:sp>
      <p:grpSp>
        <p:nvGrpSpPr>
          <p:cNvPr name="Group 33" id="33"/>
          <p:cNvGrpSpPr/>
          <p:nvPr/>
        </p:nvGrpSpPr>
        <p:grpSpPr>
          <a:xfrm rot="-5400000">
            <a:off x="12910419" y="4867206"/>
            <a:ext cx="10244787" cy="510375"/>
            <a:chOff x="0" y="0"/>
            <a:chExt cx="3671501" cy="182907"/>
          </a:xfrm>
        </p:grpSpPr>
        <p:sp>
          <p:nvSpPr>
            <p:cNvPr name="Freeform 34" id="34"/>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35" id="35"/>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36" id="36"/>
          <p:cNvGrpSpPr/>
          <p:nvPr/>
        </p:nvGrpSpPr>
        <p:grpSpPr>
          <a:xfrm rot="0">
            <a:off x="0" y="9776625"/>
            <a:ext cx="18288000" cy="510375"/>
            <a:chOff x="0" y="0"/>
            <a:chExt cx="6554006" cy="182907"/>
          </a:xfrm>
        </p:grpSpPr>
        <p:sp>
          <p:nvSpPr>
            <p:cNvPr name="Freeform 37" id="37"/>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38" id="38"/>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39" id="39"/>
          <p:cNvGrpSpPr/>
          <p:nvPr/>
        </p:nvGrpSpPr>
        <p:grpSpPr>
          <a:xfrm rot="0">
            <a:off x="1090561" y="6852605"/>
            <a:ext cx="3397245" cy="1408644"/>
            <a:chOff x="0" y="0"/>
            <a:chExt cx="4529660" cy="1878192"/>
          </a:xfrm>
        </p:grpSpPr>
        <p:sp>
          <p:nvSpPr>
            <p:cNvPr name="Freeform 40" id="40"/>
            <p:cNvSpPr/>
            <p:nvPr/>
          </p:nvSpPr>
          <p:spPr>
            <a:xfrm flipH="false" flipV="false" rot="0">
              <a:off x="0" y="0"/>
              <a:ext cx="2190311" cy="1878192"/>
            </a:xfrm>
            <a:custGeom>
              <a:avLst/>
              <a:gdLst/>
              <a:ahLst/>
              <a:cxnLst/>
              <a:rect r="r" b="b" t="t" l="l"/>
              <a:pathLst>
                <a:path h="1878192" w="2190311">
                  <a:moveTo>
                    <a:pt x="0" y="0"/>
                  </a:moveTo>
                  <a:lnTo>
                    <a:pt x="2190311" y="0"/>
                  </a:lnTo>
                  <a:lnTo>
                    <a:pt x="2190311" y="1878192"/>
                  </a:lnTo>
                  <a:lnTo>
                    <a:pt x="0" y="1878192"/>
                  </a:lnTo>
                  <a:lnTo>
                    <a:pt x="0" y="0"/>
                  </a:lnTo>
                  <a:close/>
                </a:path>
              </a:pathLst>
            </a:custGeom>
            <a:blipFill>
              <a:blip r:embed="rId19">
                <a:extLst>
                  <a:ext uri="{96DAC541-7B7A-43D3-8B79-37D633B846F1}">
                    <asvg:svgBlip xmlns:asvg="http://schemas.microsoft.com/office/drawing/2016/SVG/main" r:embed="rId20"/>
                  </a:ext>
                </a:extLst>
              </a:blip>
              <a:stretch>
                <a:fillRect l="0" t="0" r="0" b="0"/>
              </a:stretch>
            </a:blipFill>
          </p:spPr>
        </p:sp>
        <p:sp>
          <p:nvSpPr>
            <p:cNvPr name="Freeform 41" id="41"/>
            <p:cNvSpPr/>
            <p:nvPr/>
          </p:nvSpPr>
          <p:spPr>
            <a:xfrm flipH="false" flipV="false" rot="0">
              <a:off x="2583347" y="0"/>
              <a:ext cx="1946312" cy="1878192"/>
            </a:xfrm>
            <a:custGeom>
              <a:avLst/>
              <a:gdLst/>
              <a:ahLst/>
              <a:cxnLst/>
              <a:rect r="r" b="b" t="t" l="l"/>
              <a:pathLst>
                <a:path h="1878192" w="1946312">
                  <a:moveTo>
                    <a:pt x="0" y="0"/>
                  </a:moveTo>
                  <a:lnTo>
                    <a:pt x="1946313" y="0"/>
                  </a:lnTo>
                  <a:lnTo>
                    <a:pt x="1946313" y="1878192"/>
                  </a:lnTo>
                  <a:lnTo>
                    <a:pt x="0" y="1878192"/>
                  </a:lnTo>
                  <a:lnTo>
                    <a:pt x="0" y="0"/>
                  </a:lnTo>
                  <a:close/>
                </a:path>
              </a:pathLst>
            </a:custGeom>
            <a:blipFill>
              <a:blip r:embed="rId21">
                <a:extLst>
                  <a:ext uri="{96DAC541-7B7A-43D3-8B79-37D633B846F1}">
                    <asvg:svgBlip xmlns:asvg="http://schemas.microsoft.com/office/drawing/2016/SVG/main" r:embed="rId22"/>
                  </a:ext>
                </a:extLst>
              </a:blip>
              <a:stretch>
                <a:fillRect l="0" t="0" r="0" b="0"/>
              </a:stretch>
            </a:blipFill>
          </p:spPr>
        </p:sp>
      </p:gr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0">
            <a:off x="484174" y="808116"/>
            <a:ext cx="9900506" cy="1223447"/>
            <a:chOff x="0" y="0"/>
            <a:chExt cx="2607541" cy="322225"/>
          </a:xfrm>
        </p:grpSpPr>
        <p:sp>
          <p:nvSpPr>
            <p:cNvPr name="Freeform 14" id="14"/>
            <p:cNvSpPr/>
            <p:nvPr/>
          </p:nvSpPr>
          <p:spPr>
            <a:xfrm flipH="false" flipV="false" rot="0">
              <a:off x="0" y="0"/>
              <a:ext cx="2607541" cy="322225"/>
            </a:xfrm>
            <a:custGeom>
              <a:avLst/>
              <a:gdLst/>
              <a:ahLst/>
              <a:cxnLst/>
              <a:rect r="r" b="b" t="t" l="l"/>
              <a:pathLst>
                <a:path h="322225" w="2607541">
                  <a:moveTo>
                    <a:pt x="2404341" y="0"/>
                  </a:moveTo>
                  <a:cubicBezTo>
                    <a:pt x="2516565" y="0"/>
                    <a:pt x="2607541" y="72132"/>
                    <a:pt x="2607541" y="161112"/>
                  </a:cubicBezTo>
                  <a:cubicBezTo>
                    <a:pt x="2607541" y="250092"/>
                    <a:pt x="2516565" y="322225"/>
                    <a:pt x="2404341"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5" id="15"/>
            <p:cNvSpPr txBox="true"/>
            <p:nvPr/>
          </p:nvSpPr>
          <p:spPr>
            <a:xfrm>
              <a:off x="0" y="-28575"/>
              <a:ext cx="2607541" cy="350800"/>
            </a:xfrm>
            <a:prstGeom prst="rect">
              <a:avLst/>
            </a:prstGeom>
          </p:spPr>
          <p:txBody>
            <a:bodyPr anchor="ctr" rtlCol="false" tIns="50800" lIns="50800" bIns="50800" rIns="50800"/>
            <a:lstStyle/>
            <a:p>
              <a:pPr algn="ctr">
                <a:lnSpc>
                  <a:spcPts val="1960"/>
                </a:lnSpc>
              </a:pPr>
            </a:p>
          </p:txBody>
        </p:sp>
      </p:grpSp>
      <p:grpSp>
        <p:nvGrpSpPr>
          <p:cNvPr name="Group 16" id="16"/>
          <p:cNvGrpSpPr/>
          <p:nvPr/>
        </p:nvGrpSpPr>
        <p:grpSpPr>
          <a:xfrm rot="-5400000">
            <a:off x="12910419" y="4867206"/>
            <a:ext cx="10244787" cy="510375"/>
            <a:chOff x="0" y="0"/>
            <a:chExt cx="3671501" cy="182907"/>
          </a:xfrm>
        </p:grpSpPr>
        <p:sp>
          <p:nvSpPr>
            <p:cNvPr name="Freeform 17" id="17"/>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18" id="18"/>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9" id="19"/>
          <p:cNvGrpSpPr/>
          <p:nvPr/>
        </p:nvGrpSpPr>
        <p:grpSpPr>
          <a:xfrm rot="0">
            <a:off x="0" y="9776625"/>
            <a:ext cx="18288000" cy="510375"/>
            <a:chOff x="0" y="0"/>
            <a:chExt cx="6554006" cy="182907"/>
          </a:xfrm>
        </p:grpSpPr>
        <p:sp>
          <p:nvSpPr>
            <p:cNvPr name="Freeform 20" id="20"/>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1" id="21"/>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2" id="22"/>
          <p:cNvSpPr/>
          <p:nvPr/>
        </p:nvSpPr>
        <p:spPr>
          <a:xfrm flipH="false" flipV="false" rot="0">
            <a:off x="2206611" y="5476887"/>
            <a:ext cx="1666405" cy="3039246"/>
          </a:xfrm>
          <a:custGeom>
            <a:avLst/>
            <a:gdLst/>
            <a:ahLst/>
            <a:cxnLst/>
            <a:rect r="r" b="b" t="t" l="l"/>
            <a:pathLst>
              <a:path h="3039246" w="1666405">
                <a:moveTo>
                  <a:pt x="0" y="0"/>
                </a:moveTo>
                <a:lnTo>
                  <a:pt x="1666404" y="0"/>
                </a:lnTo>
                <a:lnTo>
                  <a:pt x="1666404" y="3039246"/>
                </a:lnTo>
                <a:lnTo>
                  <a:pt x="0" y="3039246"/>
                </a:lnTo>
                <a:lnTo>
                  <a:pt x="0" y="0"/>
                </a:lnTo>
                <a:close/>
              </a:path>
            </a:pathLst>
          </a:custGeom>
          <a:blipFill>
            <a:blip r:embed="rId5"/>
            <a:stretch>
              <a:fillRect l="0" t="0" r="0" b="0"/>
            </a:stretch>
          </a:blipFill>
        </p:spPr>
      </p:sp>
      <p:sp>
        <p:nvSpPr>
          <p:cNvPr name="Freeform 23" id="23"/>
          <p:cNvSpPr/>
          <p:nvPr/>
        </p:nvSpPr>
        <p:spPr>
          <a:xfrm flipH="false" flipV="false" rot="0">
            <a:off x="4233950" y="5413137"/>
            <a:ext cx="2203974" cy="3123790"/>
          </a:xfrm>
          <a:custGeom>
            <a:avLst/>
            <a:gdLst/>
            <a:ahLst/>
            <a:cxnLst/>
            <a:rect r="r" b="b" t="t" l="l"/>
            <a:pathLst>
              <a:path h="3123790" w="2203974">
                <a:moveTo>
                  <a:pt x="0" y="0"/>
                </a:moveTo>
                <a:lnTo>
                  <a:pt x="2203974" y="0"/>
                </a:lnTo>
                <a:lnTo>
                  <a:pt x="2203974" y="3123789"/>
                </a:lnTo>
                <a:lnTo>
                  <a:pt x="0" y="3123789"/>
                </a:lnTo>
                <a:lnTo>
                  <a:pt x="0" y="0"/>
                </a:lnTo>
                <a:close/>
              </a:path>
            </a:pathLst>
          </a:custGeom>
          <a:blipFill>
            <a:blip r:embed="rId6"/>
            <a:stretch>
              <a:fillRect l="0" t="0" r="0" b="0"/>
            </a:stretch>
          </a:blipFill>
        </p:spPr>
      </p:sp>
      <p:sp>
        <p:nvSpPr>
          <p:cNvPr name="Freeform 24" id="24"/>
          <p:cNvSpPr/>
          <p:nvPr/>
        </p:nvSpPr>
        <p:spPr>
          <a:xfrm flipH="false" flipV="false" rot="0">
            <a:off x="6798859" y="5413137"/>
            <a:ext cx="2146986" cy="3123790"/>
          </a:xfrm>
          <a:custGeom>
            <a:avLst/>
            <a:gdLst/>
            <a:ahLst/>
            <a:cxnLst/>
            <a:rect r="r" b="b" t="t" l="l"/>
            <a:pathLst>
              <a:path h="3123790" w="2146986">
                <a:moveTo>
                  <a:pt x="0" y="0"/>
                </a:moveTo>
                <a:lnTo>
                  <a:pt x="2146985" y="0"/>
                </a:lnTo>
                <a:lnTo>
                  <a:pt x="2146985" y="3123789"/>
                </a:lnTo>
                <a:lnTo>
                  <a:pt x="0" y="3123789"/>
                </a:lnTo>
                <a:lnTo>
                  <a:pt x="0" y="0"/>
                </a:lnTo>
                <a:close/>
              </a:path>
            </a:pathLst>
          </a:custGeom>
          <a:blipFill>
            <a:blip r:embed="rId7"/>
            <a:stretch>
              <a:fillRect l="0" t="0" r="0" b="0"/>
            </a:stretch>
          </a:blipFill>
        </p:spPr>
      </p:sp>
      <p:sp>
        <p:nvSpPr>
          <p:cNvPr name="Freeform 25" id="25"/>
          <p:cNvSpPr/>
          <p:nvPr/>
        </p:nvSpPr>
        <p:spPr>
          <a:xfrm flipH="false" flipV="false" rot="0">
            <a:off x="9307794" y="5413137"/>
            <a:ext cx="3126402" cy="3140114"/>
          </a:xfrm>
          <a:custGeom>
            <a:avLst/>
            <a:gdLst/>
            <a:ahLst/>
            <a:cxnLst/>
            <a:rect r="r" b="b" t="t" l="l"/>
            <a:pathLst>
              <a:path h="3140114" w="3126402">
                <a:moveTo>
                  <a:pt x="0" y="0"/>
                </a:moveTo>
                <a:lnTo>
                  <a:pt x="3126402" y="0"/>
                </a:lnTo>
                <a:lnTo>
                  <a:pt x="3126402" y="3140114"/>
                </a:lnTo>
                <a:lnTo>
                  <a:pt x="0" y="3140114"/>
                </a:lnTo>
                <a:lnTo>
                  <a:pt x="0" y="0"/>
                </a:lnTo>
                <a:close/>
              </a:path>
            </a:pathLst>
          </a:custGeom>
          <a:blipFill>
            <a:blip r:embed="rId8"/>
            <a:stretch>
              <a:fillRect l="0" t="0" r="0" b="0"/>
            </a:stretch>
          </a:blipFill>
        </p:spPr>
      </p:sp>
      <p:sp>
        <p:nvSpPr>
          <p:cNvPr name="Freeform 26" id="26"/>
          <p:cNvSpPr/>
          <p:nvPr/>
        </p:nvSpPr>
        <p:spPr>
          <a:xfrm flipH="false" flipV="false" rot="0">
            <a:off x="12796146" y="5413137"/>
            <a:ext cx="3589332" cy="3123790"/>
          </a:xfrm>
          <a:custGeom>
            <a:avLst/>
            <a:gdLst/>
            <a:ahLst/>
            <a:cxnLst/>
            <a:rect r="r" b="b" t="t" l="l"/>
            <a:pathLst>
              <a:path h="3123790" w="3589332">
                <a:moveTo>
                  <a:pt x="0" y="0"/>
                </a:moveTo>
                <a:lnTo>
                  <a:pt x="3589332" y="0"/>
                </a:lnTo>
                <a:lnTo>
                  <a:pt x="3589332" y="3123789"/>
                </a:lnTo>
                <a:lnTo>
                  <a:pt x="0" y="3123789"/>
                </a:lnTo>
                <a:lnTo>
                  <a:pt x="0" y="0"/>
                </a:lnTo>
                <a:close/>
              </a:path>
            </a:pathLst>
          </a:custGeom>
          <a:blipFill>
            <a:blip r:embed="rId9"/>
            <a:stretch>
              <a:fillRect l="0" t="0" r="0" b="0"/>
            </a:stretch>
          </a:blipFill>
        </p:spPr>
      </p:sp>
      <p:sp>
        <p:nvSpPr>
          <p:cNvPr name="TextBox 27" id="27"/>
          <p:cNvSpPr txBox="true"/>
          <p:nvPr/>
        </p:nvSpPr>
        <p:spPr>
          <a:xfrm rot="0">
            <a:off x="938966" y="791507"/>
            <a:ext cx="8975301" cy="1064260"/>
          </a:xfrm>
          <a:prstGeom prst="rect">
            <a:avLst/>
          </a:prstGeom>
        </p:spPr>
        <p:txBody>
          <a:bodyPr anchor="t" rtlCol="false" tIns="0" lIns="0" bIns="0" rIns="0">
            <a:spAutoFit/>
          </a:bodyPr>
          <a:lstStyle/>
          <a:p>
            <a:pPr algn="l">
              <a:lnSpc>
                <a:spcPts val="8540"/>
              </a:lnSpc>
              <a:spcBef>
                <a:spcPct val="0"/>
              </a:spcBef>
            </a:pPr>
            <a:r>
              <a:rPr lang="en-US" b="true" sz="6100">
                <a:solidFill>
                  <a:srgbClr val="FFFFFF"/>
                </a:solidFill>
                <a:latin typeface="Ubuntu Bold"/>
                <a:ea typeface="Ubuntu Bold"/>
                <a:cs typeface="Ubuntu Bold"/>
                <a:sym typeface="Ubuntu Bold"/>
              </a:rPr>
              <a:t>Accommodation Stories</a:t>
            </a:r>
          </a:p>
        </p:txBody>
      </p:sp>
      <p:sp>
        <p:nvSpPr>
          <p:cNvPr name="TextBox 28" id="28"/>
          <p:cNvSpPr txBox="true"/>
          <p:nvPr/>
        </p:nvSpPr>
        <p:spPr>
          <a:xfrm rot="0">
            <a:off x="2140878" y="2319224"/>
            <a:ext cx="14434834" cy="2636520"/>
          </a:xfrm>
          <a:prstGeom prst="rect">
            <a:avLst/>
          </a:prstGeom>
        </p:spPr>
        <p:txBody>
          <a:bodyPr anchor="t" rtlCol="false" tIns="0" lIns="0" bIns="0" rIns="0">
            <a:spAutoFit/>
          </a:bodyPr>
          <a:lstStyle/>
          <a:p>
            <a:pPr algn="l">
              <a:lnSpc>
                <a:spcPts val="5880"/>
              </a:lnSpc>
            </a:pPr>
            <a:r>
              <a:rPr lang="en-US" sz="4200">
                <a:solidFill>
                  <a:srgbClr val="000000"/>
                </a:solidFill>
                <a:latin typeface="Ubuntu"/>
                <a:ea typeface="Ubuntu"/>
                <a:cs typeface="Ubuntu"/>
                <a:sym typeface="Ubuntu"/>
              </a:rPr>
              <a:t>These five people have </a:t>
            </a:r>
            <a:r>
              <a:rPr lang="en-US" sz="4200">
                <a:solidFill>
                  <a:srgbClr val="000000"/>
                </a:solidFill>
                <a:latin typeface="Ubuntu"/>
                <a:ea typeface="Ubuntu"/>
                <a:cs typeface="Ubuntu"/>
                <a:sym typeface="Ubuntu"/>
              </a:rPr>
              <a:t>different types of disabilities. </a:t>
            </a:r>
          </a:p>
          <a:p>
            <a:pPr algn="l">
              <a:lnSpc>
                <a:spcPts val="3359"/>
              </a:lnSpc>
            </a:pPr>
          </a:p>
          <a:p>
            <a:pPr algn="l">
              <a:lnSpc>
                <a:spcPts val="5880"/>
              </a:lnSpc>
            </a:pPr>
            <a:r>
              <a:rPr lang="en-US" sz="4200">
                <a:solidFill>
                  <a:srgbClr val="000000"/>
                </a:solidFill>
                <a:latin typeface="Ubuntu"/>
                <a:ea typeface="Ubuntu"/>
                <a:cs typeface="Ubuntu"/>
                <a:sym typeface="Ubuntu"/>
              </a:rPr>
              <a:t>They each asked for accommodations so they could have a successful doctor’s visit.</a:t>
            </a:r>
          </a:p>
        </p:txBody>
      </p:sp>
      <p:sp>
        <p:nvSpPr>
          <p:cNvPr name="TextBox 29" id="29"/>
          <p:cNvSpPr txBox="true"/>
          <p:nvPr/>
        </p:nvSpPr>
        <p:spPr>
          <a:xfrm rot="0">
            <a:off x="1976948" y="8524676"/>
            <a:ext cx="1976137" cy="490855"/>
          </a:xfrm>
          <a:prstGeom prst="rect">
            <a:avLst/>
          </a:prstGeom>
        </p:spPr>
        <p:txBody>
          <a:bodyPr anchor="t" rtlCol="false" tIns="0" lIns="0" bIns="0" rIns="0">
            <a:spAutoFit/>
          </a:bodyPr>
          <a:lstStyle/>
          <a:p>
            <a:pPr algn="ctr">
              <a:lnSpc>
                <a:spcPts val="3919"/>
              </a:lnSpc>
            </a:pPr>
            <a:r>
              <a:rPr lang="en-US" sz="2799" b="true">
                <a:solidFill>
                  <a:srgbClr val="000000"/>
                </a:solidFill>
                <a:latin typeface="Ubuntu Bold"/>
                <a:ea typeface="Ubuntu Bold"/>
                <a:cs typeface="Ubuntu Bold"/>
                <a:sym typeface="Ubuntu Bold"/>
              </a:rPr>
              <a:t>Omar</a:t>
            </a:r>
          </a:p>
        </p:txBody>
      </p:sp>
      <p:sp>
        <p:nvSpPr>
          <p:cNvPr name="TextBox 30" id="30"/>
          <p:cNvSpPr txBox="true"/>
          <p:nvPr/>
        </p:nvSpPr>
        <p:spPr>
          <a:xfrm rot="0">
            <a:off x="4424371" y="8524676"/>
            <a:ext cx="1976137" cy="490855"/>
          </a:xfrm>
          <a:prstGeom prst="rect">
            <a:avLst/>
          </a:prstGeom>
        </p:spPr>
        <p:txBody>
          <a:bodyPr anchor="t" rtlCol="false" tIns="0" lIns="0" bIns="0" rIns="0">
            <a:spAutoFit/>
          </a:bodyPr>
          <a:lstStyle/>
          <a:p>
            <a:pPr algn="ctr">
              <a:lnSpc>
                <a:spcPts val="3919"/>
              </a:lnSpc>
            </a:pPr>
            <a:r>
              <a:rPr lang="en-US" sz="2799" b="true">
                <a:solidFill>
                  <a:srgbClr val="000000"/>
                </a:solidFill>
                <a:latin typeface="Ubuntu Bold"/>
                <a:ea typeface="Ubuntu Bold"/>
                <a:cs typeface="Ubuntu Bold"/>
                <a:sym typeface="Ubuntu Bold"/>
              </a:rPr>
              <a:t>Tanisha</a:t>
            </a:r>
          </a:p>
        </p:txBody>
      </p:sp>
      <p:sp>
        <p:nvSpPr>
          <p:cNvPr name="TextBox 31" id="31"/>
          <p:cNvSpPr txBox="true"/>
          <p:nvPr/>
        </p:nvSpPr>
        <p:spPr>
          <a:xfrm rot="0">
            <a:off x="6867233" y="8524676"/>
            <a:ext cx="1976137" cy="490855"/>
          </a:xfrm>
          <a:prstGeom prst="rect">
            <a:avLst/>
          </a:prstGeom>
        </p:spPr>
        <p:txBody>
          <a:bodyPr anchor="t" rtlCol="false" tIns="0" lIns="0" bIns="0" rIns="0">
            <a:spAutoFit/>
          </a:bodyPr>
          <a:lstStyle/>
          <a:p>
            <a:pPr algn="ctr">
              <a:lnSpc>
                <a:spcPts val="3919"/>
              </a:lnSpc>
            </a:pPr>
            <a:r>
              <a:rPr lang="en-US" sz="2799" b="true">
                <a:solidFill>
                  <a:srgbClr val="000000"/>
                </a:solidFill>
                <a:latin typeface="Ubuntu Bold"/>
                <a:ea typeface="Ubuntu Bold"/>
                <a:cs typeface="Ubuntu Bold"/>
                <a:sym typeface="Ubuntu Bold"/>
              </a:rPr>
              <a:t>Sebastian</a:t>
            </a:r>
          </a:p>
        </p:txBody>
      </p:sp>
      <p:sp>
        <p:nvSpPr>
          <p:cNvPr name="TextBox 32" id="32"/>
          <p:cNvSpPr txBox="true"/>
          <p:nvPr/>
        </p:nvSpPr>
        <p:spPr>
          <a:xfrm rot="0">
            <a:off x="10243300" y="8524676"/>
            <a:ext cx="1976137" cy="490855"/>
          </a:xfrm>
          <a:prstGeom prst="rect">
            <a:avLst/>
          </a:prstGeom>
        </p:spPr>
        <p:txBody>
          <a:bodyPr anchor="t" rtlCol="false" tIns="0" lIns="0" bIns="0" rIns="0">
            <a:spAutoFit/>
          </a:bodyPr>
          <a:lstStyle/>
          <a:p>
            <a:pPr algn="ctr">
              <a:lnSpc>
                <a:spcPts val="3919"/>
              </a:lnSpc>
            </a:pPr>
            <a:r>
              <a:rPr lang="en-US" sz="2799" b="true">
                <a:solidFill>
                  <a:srgbClr val="000000"/>
                </a:solidFill>
                <a:latin typeface="Ubuntu Bold"/>
                <a:ea typeface="Ubuntu Bold"/>
                <a:cs typeface="Ubuntu Bold"/>
                <a:sym typeface="Ubuntu Bold"/>
              </a:rPr>
              <a:t>Vu</a:t>
            </a:r>
          </a:p>
        </p:txBody>
      </p:sp>
      <p:sp>
        <p:nvSpPr>
          <p:cNvPr name="TextBox 33" id="33"/>
          <p:cNvSpPr txBox="true"/>
          <p:nvPr/>
        </p:nvSpPr>
        <p:spPr>
          <a:xfrm rot="0">
            <a:off x="14599576" y="8524676"/>
            <a:ext cx="1976137" cy="490855"/>
          </a:xfrm>
          <a:prstGeom prst="rect">
            <a:avLst/>
          </a:prstGeom>
        </p:spPr>
        <p:txBody>
          <a:bodyPr anchor="t" rtlCol="false" tIns="0" lIns="0" bIns="0" rIns="0">
            <a:spAutoFit/>
          </a:bodyPr>
          <a:lstStyle/>
          <a:p>
            <a:pPr algn="ctr">
              <a:lnSpc>
                <a:spcPts val="3919"/>
              </a:lnSpc>
            </a:pPr>
            <a:r>
              <a:rPr lang="en-US" sz="2799" b="true">
                <a:solidFill>
                  <a:srgbClr val="000000"/>
                </a:solidFill>
                <a:latin typeface="Ubuntu Bold"/>
                <a:ea typeface="Ubuntu Bold"/>
                <a:cs typeface="Ubuntu Bold"/>
                <a:sym typeface="Ubuntu Bold"/>
              </a:rPr>
              <a:t>Kate</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944" y="0"/>
            <a:ext cx="18193891" cy="10143553"/>
            <a:chOff x="0" y="0"/>
            <a:chExt cx="24258521" cy="13524737"/>
          </a:xfrm>
        </p:grpSpPr>
        <p:sp>
          <p:nvSpPr>
            <p:cNvPr name="Freeform 3" id="3"/>
            <p:cNvSpPr/>
            <p:nvPr/>
          </p:nvSpPr>
          <p:spPr>
            <a:xfrm flipH="false" flipV="false" rot="0">
              <a:off x="52" y="10952868"/>
              <a:ext cx="1254495" cy="2571868"/>
            </a:xfrm>
            <a:custGeom>
              <a:avLst/>
              <a:gdLst/>
              <a:ahLst/>
              <a:cxnLst/>
              <a:rect r="r" b="b" t="t" l="l"/>
              <a:pathLst>
                <a:path h="2571868" w="1254495">
                  <a:moveTo>
                    <a:pt x="0" y="0"/>
                  </a:moveTo>
                  <a:lnTo>
                    <a:pt x="1254495" y="0"/>
                  </a:lnTo>
                  <a:lnTo>
                    <a:pt x="1254495" y="2571869"/>
                  </a:lnTo>
                  <a:lnTo>
                    <a:pt x="0" y="2571869"/>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4" id="4"/>
            <p:cNvSpPr/>
            <p:nvPr/>
          </p:nvSpPr>
          <p:spPr>
            <a:xfrm flipH="false" flipV="false" rot="0">
              <a:off x="23542996" y="0"/>
              <a:ext cx="715525" cy="1220470"/>
            </a:xfrm>
            <a:custGeom>
              <a:avLst/>
              <a:gdLst/>
              <a:ahLst/>
              <a:cxnLst/>
              <a:rect r="r" b="b" t="t" l="l"/>
              <a:pathLst>
                <a:path h="1220470" w="715525">
                  <a:moveTo>
                    <a:pt x="0" y="0"/>
                  </a:moveTo>
                  <a:lnTo>
                    <a:pt x="715525" y="0"/>
                  </a:lnTo>
                  <a:lnTo>
                    <a:pt x="715525" y="1220470"/>
                  </a:lnTo>
                  <a:lnTo>
                    <a:pt x="0" y="1220470"/>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5" id="5"/>
            <p:cNvSpPr/>
            <p:nvPr/>
          </p:nvSpPr>
          <p:spPr>
            <a:xfrm flipH="false" flipV="false" rot="0">
              <a:off x="0" y="0"/>
              <a:ext cx="1254547" cy="3650956"/>
            </a:xfrm>
            <a:custGeom>
              <a:avLst/>
              <a:gdLst/>
              <a:ahLst/>
              <a:cxnLst/>
              <a:rect r="r" b="b" t="t" l="l"/>
              <a:pathLst>
                <a:path h="3650956" w="1254547">
                  <a:moveTo>
                    <a:pt x="0" y="0"/>
                  </a:moveTo>
                  <a:lnTo>
                    <a:pt x="1254547" y="0"/>
                  </a:lnTo>
                  <a:lnTo>
                    <a:pt x="1254547" y="3650956"/>
                  </a:lnTo>
                  <a:lnTo>
                    <a:pt x="0" y="3650956"/>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6" id="6"/>
            <p:cNvSpPr/>
            <p:nvPr/>
          </p:nvSpPr>
          <p:spPr>
            <a:xfrm flipH="false" flipV="false" rot="0">
              <a:off x="19833642" y="0"/>
              <a:ext cx="3734754" cy="1212850"/>
            </a:xfrm>
            <a:custGeom>
              <a:avLst/>
              <a:gdLst/>
              <a:ahLst/>
              <a:cxnLst/>
              <a:rect r="r" b="b" t="t" l="l"/>
              <a:pathLst>
                <a:path h="1212850" w="3734754">
                  <a:moveTo>
                    <a:pt x="0" y="0"/>
                  </a:moveTo>
                  <a:lnTo>
                    <a:pt x="3734754" y="0"/>
                  </a:lnTo>
                  <a:lnTo>
                    <a:pt x="3734754" y="1212850"/>
                  </a:lnTo>
                  <a:lnTo>
                    <a:pt x="0" y="1212850"/>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7" id="7"/>
            <p:cNvSpPr/>
            <p:nvPr/>
          </p:nvSpPr>
          <p:spPr>
            <a:xfrm flipH="false" flipV="false" rot="0">
              <a:off x="16106384" y="0"/>
              <a:ext cx="3745107" cy="1212850"/>
            </a:xfrm>
            <a:custGeom>
              <a:avLst/>
              <a:gdLst/>
              <a:ahLst/>
              <a:cxnLst/>
              <a:rect r="r" b="b" t="t" l="l"/>
              <a:pathLst>
                <a:path h="1212850" w="3745107">
                  <a:moveTo>
                    <a:pt x="0" y="0"/>
                  </a:moveTo>
                  <a:lnTo>
                    <a:pt x="3745107" y="0"/>
                  </a:lnTo>
                  <a:lnTo>
                    <a:pt x="3745107" y="1212850"/>
                  </a:lnTo>
                  <a:lnTo>
                    <a:pt x="0" y="1212850"/>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12383502" y="0"/>
              <a:ext cx="3745107" cy="1212850"/>
            </a:xfrm>
            <a:custGeom>
              <a:avLst/>
              <a:gdLst/>
              <a:ahLst/>
              <a:cxnLst/>
              <a:rect r="r" b="b" t="t" l="l"/>
              <a:pathLst>
                <a:path h="1212850" w="3745107">
                  <a:moveTo>
                    <a:pt x="0" y="0"/>
                  </a:moveTo>
                  <a:lnTo>
                    <a:pt x="3745107" y="0"/>
                  </a:lnTo>
                  <a:lnTo>
                    <a:pt x="3745107" y="1212850"/>
                  </a:lnTo>
                  <a:lnTo>
                    <a:pt x="0" y="1212850"/>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9" id="9"/>
            <p:cNvSpPr/>
            <p:nvPr/>
          </p:nvSpPr>
          <p:spPr>
            <a:xfrm flipH="false" flipV="false" rot="0">
              <a:off x="8670342" y="0"/>
              <a:ext cx="3743325" cy="1149350"/>
            </a:xfrm>
            <a:custGeom>
              <a:avLst/>
              <a:gdLst/>
              <a:ahLst/>
              <a:cxnLst/>
              <a:rect r="r" b="b" t="t" l="l"/>
              <a:pathLst>
                <a:path h="1149350" w="3743325">
                  <a:moveTo>
                    <a:pt x="0" y="0"/>
                  </a:moveTo>
                  <a:lnTo>
                    <a:pt x="3743326" y="0"/>
                  </a:lnTo>
                  <a:lnTo>
                    <a:pt x="3743326" y="1149350"/>
                  </a:lnTo>
                  <a:lnTo>
                    <a:pt x="0" y="1149350"/>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10" id="10"/>
            <p:cNvSpPr/>
            <p:nvPr/>
          </p:nvSpPr>
          <p:spPr>
            <a:xfrm flipH="false" flipV="false" rot="0">
              <a:off x="4948854" y="0"/>
              <a:ext cx="3745107" cy="1187450"/>
            </a:xfrm>
            <a:custGeom>
              <a:avLst/>
              <a:gdLst/>
              <a:ahLst/>
              <a:cxnLst/>
              <a:rect r="r" b="b" t="t" l="l"/>
              <a:pathLst>
                <a:path h="1187450" w="3745107">
                  <a:moveTo>
                    <a:pt x="0" y="0"/>
                  </a:moveTo>
                  <a:lnTo>
                    <a:pt x="3745107" y="0"/>
                  </a:lnTo>
                  <a:lnTo>
                    <a:pt x="3745107" y="1187450"/>
                  </a:lnTo>
                  <a:lnTo>
                    <a:pt x="0" y="1187450"/>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1" id="11"/>
            <p:cNvSpPr/>
            <p:nvPr/>
          </p:nvSpPr>
          <p:spPr>
            <a:xfrm flipH="false" flipV="false" rot="0">
              <a:off x="1229147" y="0"/>
              <a:ext cx="3745107" cy="2092710"/>
            </a:xfrm>
            <a:custGeom>
              <a:avLst/>
              <a:gdLst/>
              <a:ahLst/>
              <a:cxnLst/>
              <a:rect r="r" b="b" t="t" l="l"/>
              <a:pathLst>
                <a:path h="2092710" w="3745107">
                  <a:moveTo>
                    <a:pt x="0" y="0"/>
                  </a:moveTo>
                  <a:lnTo>
                    <a:pt x="3745107" y="0"/>
                  </a:lnTo>
                  <a:lnTo>
                    <a:pt x="3745107" y="2092710"/>
                  </a:lnTo>
                  <a:lnTo>
                    <a:pt x="0" y="2092710"/>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2" id="12"/>
            <p:cNvSpPr/>
            <p:nvPr/>
          </p:nvSpPr>
          <p:spPr>
            <a:xfrm flipH="false" flipV="false" rot="0">
              <a:off x="2592" y="3650956"/>
              <a:ext cx="1251955" cy="3650956"/>
            </a:xfrm>
            <a:custGeom>
              <a:avLst/>
              <a:gdLst/>
              <a:ahLst/>
              <a:cxnLst/>
              <a:rect r="r" b="b" t="t" l="l"/>
              <a:pathLst>
                <a:path h="3650956" w="1251955">
                  <a:moveTo>
                    <a:pt x="0" y="0"/>
                  </a:moveTo>
                  <a:lnTo>
                    <a:pt x="1251955" y="0"/>
                  </a:lnTo>
                  <a:lnTo>
                    <a:pt x="1251955" y="3650956"/>
                  </a:lnTo>
                  <a:lnTo>
                    <a:pt x="0" y="3650956"/>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3" id="13"/>
            <p:cNvSpPr/>
            <p:nvPr/>
          </p:nvSpPr>
          <p:spPr>
            <a:xfrm flipH="false" flipV="false" rot="0">
              <a:off x="52" y="7301912"/>
              <a:ext cx="1254495" cy="3650956"/>
            </a:xfrm>
            <a:custGeom>
              <a:avLst/>
              <a:gdLst/>
              <a:ahLst/>
              <a:cxnLst/>
              <a:rect r="r" b="b" t="t" l="l"/>
              <a:pathLst>
                <a:path h="3650956" w="1254495">
                  <a:moveTo>
                    <a:pt x="0" y="0"/>
                  </a:moveTo>
                  <a:lnTo>
                    <a:pt x="1254495" y="0"/>
                  </a:lnTo>
                  <a:lnTo>
                    <a:pt x="1254495" y="3650956"/>
                  </a:lnTo>
                  <a:lnTo>
                    <a:pt x="0" y="3650956"/>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grpSp>
        <p:nvGrpSpPr>
          <p:cNvPr name="Group 14" id="14"/>
          <p:cNvGrpSpPr/>
          <p:nvPr/>
        </p:nvGrpSpPr>
        <p:grpSpPr>
          <a:xfrm rot="0">
            <a:off x="484174" y="808116"/>
            <a:ext cx="13014753" cy="1223447"/>
            <a:chOff x="0" y="0"/>
            <a:chExt cx="3427754" cy="322225"/>
          </a:xfrm>
        </p:grpSpPr>
        <p:sp>
          <p:nvSpPr>
            <p:cNvPr name="Freeform 15" id="15"/>
            <p:cNvSpPr/>
            <p:nvPr/>
          </p:nvSpPr>
          <p:spPr>
            <a:xfrm flipH="false" flipV="false" rot="0">
              <a:off x="0" y="0"/>
              <a:ext cx="3427754" cy="322225"/>
            </a:xfrm>
            <a:custGeom>
              <a:avLst/>
              <a:gdLst/>
              <a:ahLst/>
              <a:cxnLst/>
              <a:rect r="r" b="b" t="t" l="l"/>
              <a:pathLst>
                <a:path h="322225" w="3427754">
                  <a:moveTo>
                    <a:pt x="3224554" y="0"/>
                  </a:moveTo>
                  <a:cubicBezTo>
                    <a:pt x="3336778" y="0"/>
                    <a:pt x="3427754" y="72132"/>
                    <a:pt x="3427754" y="161112"/>
                  </a:cubicBezTo>
                  <a:cubicBezTo>
                    <a:pt x="3427754" y="250092"/>
                    <a:pt x="3336778" y="322225"/>
                    <a:pt x="3224554"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6" id="16"/>
            <p:cNvSpPr txBox="true"/>
            <p:nvPr/>
          </p:nvSpPr>
          <p:spPr>
            <a:xfrm>
              <a:off x="0" y="-28575"/>
              <a:ext cx="3427754" cy="350800"/>
            </a:xfrm>
            <a:prstGeom prst="rect">
              <a:avLst/>
            </a:prstGeom>
          </p:spPr>
          <p:txBody>
            <a:bodyPr anchor="ctr" rtlCol="false" tIns="50800" lIns="50800" bIns="50800" rIns="50800"/>
            <a:lstStyle/>
            <a:p>
              <a:pPr algn="ctr">
                <a:lnSpc>
                  <a:spcPts val="1960"/>
                </a:lnSpc>
              </a:pPr>
            </a:p>
          </p:txBody>
        </p:sp>
      </p:grpSp>
      <p:grpSp>
        <p:nvGrpSpPr>
          <p:cNvPr name="Group 17" id="17"/>
          <p:cNvGrpSpPr/>
          <p:nvPr/>
        </p:nvGrpSpPr>
        <p:grpSpPr>
          <a:xfrm rot="-5400000">
            <a:off x="12910419" y="4867206"/>
            <a:ext cx="10244787" cy="510375"/>
            <a:chOff x="0" y="0"/>
            <a:chExt cx="3671501" cy="182907"/>
          </a:xfrm>
        </p:grpSpPr>
        <p:sp>
          <p:nvSpPr>
            <p:cNvPr name="Freeform 18" id="18"/>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19" id="19"/>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0" id="20"/>
          <p:cNvGrpSpPr/>
          <p:nvPr/>
        </p:nvGrpSpPr>
        <p:grpSpPr>
          <a:xfrm rot="0">
            <a:off x="0" y="9776625"/>
            <a:ext cx="18288000" cy="510375"/>
            <a:chOff x="0" y="0"/>
            <a:chExt cx="6554006" cy="182907"/>
          </a:xfrm>
        </p:grpSpPr>
        <p:sp>
          <p:nvSpPr>
            <p:cNvPr name="Freeform 21" id="21"/>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2" id="22"/>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3" id="23"/>
          <p:cNvSpPr txBox="true"/>
          <p:nvPr/>
        </p:nvSpPr>
        <p:spPr>
          <a:xfrm rot="0">
            <a:off x="938966" y="791507"/>
            <a:ext cx="12324928" cy="1064260"/>
          </a:xfrm>
          <a:prstGeom prst="rect">
            <a:avLst/>
          </a:prstGeom>
        </p:spPr>
        <p:txBody>
          <a:bodyPr anchor="t" rtlCol="false" tIns="0" lIns="0" bIns="0" rIns="0">
            <a:spAutoFit/>
          </a:bodyPr>
          <a:lstStyle/>
          <a:p>
            <a:pPr algn="l">
              <a:lnSpc>
                <a:spcPts val="8540"/>
              </a:lnSpc>
              <a:spcBef>
                <a:spcPct val="0"/>
              </a:spcBef>
            </a:pPr>
            <a:r>
              <a:rPr lang="en-US" b="true" sz="6100">
                <a:solidFill>
                  <a:srgbClr val="FFFFFF"/>
                </a:solidFill>
                <a:latin typeface="Ubuntu Bold"/>
                <a:ea typeface="Ubuntu Bold"/>
                <a:cs typeface="Ubuntu Bold"/>
                <a:sym typeface="Ubuntu Bold"/>
              </a:rPr>
              <a:t>Activity: Accommodation Stories</a:t>
            </a:r>
          </a:p>
        </p:txBody>
      </p:sp>
      <p:grpSp>
        <p:nvGrpSpPr>
          <p:cNvPr name="Group 24" id="24"/>
          <p:cNvGrpSpPr/>
          <p:nvPr/>
        </p:nvGrpSpPr>
        <p:grpSpPr>
          <a:xfrm rot="0">
            <a:off x="5119855" y="3960237"/>
            <a:ext cx="7055553" cy="3887714"/>
            <a:chOff x="0" y="0"/>
            <a:chExt cx="9407404" cy="5183618"/>
          </a:xfrm>
        </p:grpSpPr>
        <p:sp>
          <p:nvSpPr>
            <p:cNvPr name="Freeform 25" id="25"/>
            <p:cNvSpPr/>
            <p:nvPr/>
          </p:nvSpPr>
          <p:spPr>
            <a:xfrm flipH="false" flipV="false" rot="0">
              <a:off x="0" y="0"/>
              <a:ext cx="9407404" cy="5183618"/>
            </a:xfrm>
            <a:custGeom>
              <a:avLst/>
              <a:gdLst/>
              <a:ahLst/>
              <a:cxnLst/>
              <a:rect r="r" b="b" t="t" l="l"/>
              <a:pathLst>
                <a:path h="5183618" w="9407404">
                  <a:moveTo>
                    <a:pt x="0" y="0"/>
                  </a:moveTo>
                  <a:lnTo>
                    <a:pt x="9407404" y="0"/>
                  </a:lnTo>
                  <a:lnTo>
                    <a:pt x="9407404" y="5183618"/>
                  </a:lnTo>
                  <a:lnTo>
                    <a:pt x="0" y="5183618"/>
                  </a:lnTo>
                  <a:lnTo>
                    <a:pt x="0" y="0"/>
                  </a:lnTo>
                  <a:close/>
                </a:path>
              </a:pathLst>
            </a:custGeom>
            <a:blipFill>
              <a:blip r:embed="rId5"/>
              <a:stretch>
                <a:fillRect l="0" t="-2743" r="0" b="-2743"/>
              </a:stretch>
            </a:blipFill>
          </p:spPr>
        </p:sp>
        <p:sp>
          <p:nvSpPr>
            <p:cNvPr name="TextBox 26" id="26"/>
            <p:cNvSpPr txBox="true"/>
            <p:nvPr/>
          </p:nvSpPr>
          <p:spPr>
            <a:xfrm rot="0">
              <a:off x="1271097" y="1125285"/>
              <a:ext cx="6865210" cy="2523472"/>
            </a:xfrm>
            <a:prstGeom prst="rect">
              <a:avLst/>
            </a:prstGeom>
          </p:spPr>
          <p:txBody>
            <a:bodyPr anchor="t" rtlCol="false" tIns="0" lIns="0" bIns="0" rIns="0">
              <a:spAutoFit/>
            </a:bodyPr>
            <a:lstStyle/>
            <a:p>
              <a:pPr algn="ctr">
                <a:lnSpc>
                  <a:spcPts val="14651"/>
                </a:lnSpc>
              </a:pPr>
              <a:r>
                <a:rPr lang="en-US" sz="10465">
                  <a:solidFill>
                    <a:srgbClr val="009784"/>
                  </a:solidFill>
                  <a:latin typeface="Funtastic"/>
                  <a:ea typeface="Funtastic"/>
                  <a:cs typeface="Funtastic"/>
                  <a:sym typeface="Funtastic"/>
                </a:rPr>
                <a:t>Activity!</a:t>
              </a:r>
            </a:p>
          </p:txBody>
        </p:sp>
      </p:grpSp>
      <p:sp>
        <p:nvSpPr>
          <p:cNvPr name="Freeform 27" id="27"/>
          <p:cNvSpPr/>
          <p:nvPr/>
        </p:nvSpPr>
        <p:spPr>
          <a:xfrm flipH="false" flipV="false" rot="0">
            <a:off x="2102284" y="3934164"/>
            <a:ext cx="2350622" cy="4287145"/>
          </a:xfrm>
          <a:custGeom>
            <a:avLst/>
            <a:gdLst/>
            <a:ahLst/>
            <a:cxnLst/>
            <a:rect r="r" b="b" t="t" l="l"/>
            <a:pathLst>
              <a:path h="4287145" w="2350622">
                <a:moveTo>
                  <a:pt x="0" y="0"/>
                </a:moveTo>
                <a:lnTo>
                  <a:pt x="2350622" y="0"/>
                </a:lnTo>
                <a:lnTo>
                  <a:pt x="2350622" y="4287145"/>
                </a:lnTo>
                <a:lnTo>
                  <a:pt x="0" y="4287145"/>
                </a:lnTo>
                <a:lnTo>
                  <a:pt x="0" y="0"/>
                </a:lnTo>
                <a:close/>
              </a:path>
            </a:pathLst>
          </a:custGeom>
          <a:blipFill>
            <a:blip r:embed="rId6"/>
            <a:stretch>
              <a:fillRect l="0" t="0" r="0" b="0"/>
            </a:stretch>
          </a:blipFill>
        </p:spPr>
      </p:sp>
      <p:sp>
        <p:nvSpPr>
          <p:cNvPr name="Freeform 28" id="28"/>
          <p:cNvSpPr/>
          <p:nvPr/>
        </p:nvSpPr>
        <p:spPr>
          <a:xfrm flipH="false" flipV="false" rot="0">
            <a:off x="12803013" y="3586879"/>
            <a:ext cx="4614192" cy="4634430"/>
          </a:xfrm>
          <a:custGeom>
            <a:avLst/>
            <a:gdLst/>
            <a:ahLst/>
            <a:cxnLst/>
            <a:rect r="r" b="b" t="t" l="l"/>
            <a:pathLst>
              <a:path h="4634430" w="4614192">
                <a:moveTo>
                  <a:pt x="0" y="0"/>
                </a:moveTo>
                <a:lnTo>
                  <a:pt x="4614192" y="0"/>
                </a:lnTo>
                <a:lnTo>
                  <a:pt x="4614192" y="4634430"/>
                </a:lnTo>
                <a:lnTo>
                  <a:pt x="0" y="4634430"/>
                </a:lnTo>
                <a:lnTo>
                  <a:pt x="0" y="0"/>
                </a:lnTo>
                <a:close/>
              </a:path>
            </a:pathLst>
          </a:custGeom>
          <a:blipFill>
            <a:blip r:embed="rId7"/>
            <a:stretch>
              <a:fillRect l="0" t="0" r="0" b="0"/>
            </a:stretch>
          </a:blipFill>
        </p:spPr>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5400000">
            <a:off x="12910419" y="4867206"/>
            <a:ext cx="10244787" cy="510375"/>
            <a:chOff x="0" y="0"/>
            <a:chExt cx="3671501" cy="182907"/>
          </a:xfrm>
        </p:grpSpPr>
        <p:sp>
          <p:nvSpPr>
            <p:cNvPr name="Freeform 14" id="14"/>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15" id="15"/>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6" id="16"/>
          <p:cNvGrpSpPr/>
          <p:nvPr/>
        </p:nvGrpSpPr>
        <p:grpSpPr>
          <a:xfrm rot="0">
            <a:off x="0" y="9776625"/>
            <a:ext cx="18288000" cy="510375"/>
            <a:chOff x="0" y="0"/>
            <a:chExt cx="6554006" cy="182907"/>
          </a:xfrm>
        </p:grpSpPr>
        <p:sp>
          <p:nvSpPr>
            <p:cNvPr name="Freeform 17" id="17"/>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18" id="18"/>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TextBox 19" id="19"/>
          <p:cNvSpPr txBox="true"/>
          <p:nvPr/>
        </p:nvSpPr>
        <p:spPr>
          <a:xfrm rot="0">
            <a:off x="1736199" y="3623485"/>
            <a:ext cx="10997568" cy="3898278"/>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Are there any </a:t>
            </a:r>
            <a:r>
              <a:rPr lang="en-US" sz="4399" b="true">
                <a:solidFill>
                  <a:srgbClr val="000000"/>
                </a:solidFill>
                <a:latin typeface="Ubuntu Bold"/>
                <a:ea typeface="Ubuntu Bold"/>
                <a:cs typeface="Ubuntu Bold"/>
                <a:sym typeface="Ubuntu Bold"/>
              </a:rPr>
              <a:t>accommodations</a:t>
            </a:r>
            <a:r>
              <a:rPr lang="en-US" sz="4399">
                <a:solidFill>
                  <a:srgbClr val="000000"/>
                </a:solidFill>
                <a:latin typeface="Ubuntu"/>
                <a:ea typeface="Ubuntu"/>
                <a:cs typeface="Ubuntu"/>
                <a:sym typeface="Ubuntu"/>
              </a:rPr>
              <a:t> you want to ask for when you go to the doctor?</a:t>
            </a:r>
          </a:p>
          <a:p>
            <a:pPr algn="l">
              <a:lnSpc>
                <a:spcPts val="6159"/>
              </a:lnSpc>
            </a:pPr>
          </a:p>
          <a:p>
            <a:pPr algn="l">
              <a:lnSpc>
                <a:spcPts val="6159"/>
              </a:lnSpc>
            </a:pPr>
            <a:r>
              <a:rPr lang="en-US" sz="4399">
                <a:solidFill>
                  <a:srgbClr val="000000"/>
                </a:solidFill>
                <a:latin typeface="Ubuntu"/>
                <a:ea typeface="Ubuntu"/>
                <a:cs typeface="Ubuntu"/>
                <a:sym typeface="Ubuntu"/>
              </a:rPr>
              <a:t>Write them down, or you can draw your ideas.</a:t>
            </a:r>
          </a:p>
        </p:txBody>
      </p:sp>
      <p:sp>
        <p:nvSpPr>
          <p:cNvPr name="Freeform 20" id="20"/>
          <p:cNvSpPr/>
          <p:nvPr/>
        </p:nvSpPr>
        <p:spPr>
          <a:xfrm flipH="false" flipV="false" rot="0">
            <a:off x="12581622" y="3027771"/>
            <a:ext cx="4610103" cy="5194482"/>
          </a:xfrm>
          <a:custGeom>
            <a:avLst/>
            <a:gdLst/>
            <a:ahLst/>
            <a:cxnLst/>
            <a:rect r="r" b="b" t="t" l="l"/>
            <a:pathLst>
              <a:path h="5194482" w="4610103">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1" id="21"/>
          <p:cNvGrpSpPr/>
          <p:nvPr/>
        </p:nvGrpSpPr>
        <p:grpSpPr>
          <a:xfrm rot="0">
            <a:off x="484174" y="808116"/>
            <a:ext cx="13411470" cy="1223447"/>
            <a:chOff x="0" y="0"/>
            <a:chExt cx="17881960" cy="1631262"/>
          </a:xfrm>
        </p:grpSpPr>
        <p:grpSp>
          <p:nvGrpSpPr>
            <p:cNvPr name="Group 22" id="22"/>
            <p:cNvGrpSpPr/>
            <p:nvPr/>
          </p:nvGrpSpPr>
          <p:grpSpPr>
            <a:xfrm rot="0">
              <a:off x="0" y="0"/>
              <a:ext cx="17881960" cy="1631262"/>
              <a:chOff x="0" y="0"/>
              <a:chExt cx="3532239" cy="322225"/>
            </a:xfrm>
          </p:grpSpPr>
          <p:sp>
            <p:nvSpPr>
              <p:cNvPr name="Freeform 23" id="23"/>
              <p:cNvSpPr/>
              <p:nvPr/>
            </p:nvSpPr>
            <p:spPr>
              <a:xfrm flipH="false" flipV="false" rot="0">
                <a:off x="0" y="0"/>
                <a:ext cx="3532239" cy="322225"/>
              </a:xfrm>
              <a:custGeom>
                <a:avLst/>
                <a:gdLst/>
                <a:ahLst/>
                <a:cxnLst/>
                <a:rect r="r" b="b" t="t" l="l"/>
                <a:pathLst>
                  <a:path h="322225" w="3532239">
                    <a:moveTo>
                      <a:pt x="3329039" y="0"/>
                    </a:moveTo>
                    <a:cubicBezTo>
                      <a:pt x="3441263" y="0"/>
                      <a:pt x="3532239" y="72132"/>
                      <a:pt x="3532239" y="161112"/>
                    </a:cubicBezTo>
                    <a:cubicBezTo>
                      <a:pt x="3532239" y="250092"/>
                      <a:pt x="3441263" y="322225"/>
                      <a:pt x="3329039"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24" id="24"/>
              <p:cNvSpPr txBox="true"/>
              <p:nvPr/>
            </p:nvSpPr>
            <p:spPr>
              <a:xfrm>
                <a:off x="0" y="-28575"/>
                <a:ext cx="3532239" cy="350800"/>
              </a:xfrm>
              <a:prstGeom prst="rect">
                <a:avLst/>
              </a:prstGeom>
            </p:spPr>
            <p:txBody>
              <a:bodyPr anchor="ctr" rtlCol="false" tIns="50800" lIns="50800" bIns="50800" rIns="50800"/>
              <a:lstStyle/>
              <a:p>
                <a:pPr algn="ctr">
                  <a:lnSpc>
                    <a:spcPts val="1960"/>
                  </a:lnSpc>
                </a:pPr>
              </a:p>
            </p:txBody>
          </p:sp>
        </p:grpSp>
        <p:sp>
          <p:nvSpPr>
            <p:cNvPr name="TextBox 25" id="25"/>
            <p:cNvSpPr txBox="true"/>
            <p:nvPr/>
          </p:nvSpPr>
          <p:spPr>
            <a:xfrm rot="0">
              <a:off x="606389" y="25479"/>
              <a:ext cx="17041709" cy="1437428"/>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Reflection: My Accommodations</a:t>
              </a:r>
            </a:p>
          </p:txBody>
        </p:sp>
      </p:gr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0">
            <a:off x="484174" y="808116"/>
            <a:ext cx="14685218" cy="1223447"/>
            <a:chOff x="0" y="0"/>
            <a:chExt cx="3867712" cy="322225"/>
          </a:xfrm>
        </p:grpSpPr>
        <p:sp>
          <p:nvSpPr>
            <p:cNvPr name="Freeform 14" id="14"/>
            <p:cNvSpPr/>
            <p:nvPr/>
          </p:nvSpPr>
          <p:spPr>
            <a:xfrm flipH="false" flipV="false" rot="0">
              <a:off x="0" y="0"/>
              <a:ext cx="3867712" cy="322225"/>
            </a:xfrm>
            <a:custGeom>
              <a:avLst/>
              <a:gdLst/>
              <a:ahLst/>
              <a:cxnLst/>
              <a:rect r="r" b="b" t="t" l="l"/>
              <a:pathLst>
                <a:path h="322225" w="3867712">
                  <a:moveTo>
                    <a:pt x="3664512" y="0"/>
                  </a:moveTo>
                  <a:cubicBezTo>
                    <a:pt x="3776736" y="0"/>
                    <a:pt x="3867712" y="72132"/>
                    <a:pt x="3867712" y="161112"/>
                  </a:cubicBezTo>
                  <a:cubicBezTo>
                    <a:pt x="3867712" y="250092"/>
                    <a:pt x="3776736" y="322225"/>
                    <a:pt x="3664512"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5" id="15"/>
            <p:cNvSpPr txBox="true"/>
            <p:nvPr/>
          </p:nvSpPr>
          <p:spPr>
            <a:xfrm>
              <a:off x="0" y="-28575"/>
              <a:ext cx="3867712" cy="350800"/>
            </a:xfrm>
            <a:prstGeom prst="rect">
              <a:avLst/>
            </a:prstGeom>
          </p:spPr>
          <p:txBody>
            <a:bodyPr anchor="ctr" rtlCol="false" tIns="50800" lIns="50800" bIns="50800" rIns="50800"/>
            <a:lstStyle/>
            <a:p>
              <a:pPr algn="ctr">
                <a:lnSpc>
                  <a:spcPts val="1960"/>
                </a:lnSpc>
              </a:pPr>
            </a:p>
          </p:txBody>
        </p:sp>
      </p:grpSp>
      <p:sp>
        <p:nvSpPr>
          <p:cNvPr name="TextBox 16" id="16"/>
          <p:cNvSpPr txBox="true"/>
          <p:nvPr/>
        </p:nvSpPr>
        <p:spPr>
          <a:xfrm rot="0">
            <a:off x="938966" y="791507"/>
            <a:ext cx="15798991"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When Accommodations Are Denied</a:t>
            </a:r>
          </a:p>
        </p:txBody>
      </p:sp>
      <p:sp>
        <p:nvSpPr>
          <p:cNvPr name="Freeform 17" id="17"/>
          <p:cNvSpPr/>
          <p:nvPr/>
        </p:nvSpPr>
        <p:spPr>
          <a:xfrm flipH="false" flipV="false" rot="0">
            <a:off x="1589406" y="6312098"/>
            <a:ext cx="2946202" cy="2946202"/>
          </a:xfrm>
          <a:custGeom>
            <a:avLst/>
            <a:gdLst/>
            <a:ahLst/>
            <a:cxnLst/>
            <a:rect r="r" b="b" t="t" l="l"/>
            <a:pathLst>
              <a:path h="2946202" w="2946202">
                <a:moveTo>
                  <a:pt x="0" y="0"/>
                </a:moveTo>
                <a:lnTo>
                  <a:pt x="2946202" y="0"/>
                </a:lnTo>
                <a:lnTo>
                  <a:pt x="2946202" y="2946202"/>
                </a:lnTo>
                <a:lnTo>
                  <a:pt x="0" y="294620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8" id="18"/>
          <p:cNvSpPr txBox="true"/>
          <p:nvPr/>
        </p:nvSpPr>
        <p:spPr>
          <a:xfrm rot="0">
            <a:off x="5230224" y="6934098"/>
            <a:ext cx="11852785" cy="2217421"/>
          </a:xfrm>
          <a:prstGeom prst="rect">
            <a:avLst/>
          </a:prstGeom>
        </p:spPr>
        <p:txBody>
          <a:bodyPr anchor="t" rtlCol="false" tIns="0" lIns="0" bIns="0" rIns="0">
            <a:spAutoFit/>
          </a:bodyPr>
          <a:lstStyle/>
          <a:p>
            <a:pPr algn="l">
              <a:lnSpc>
                <a:spcPts val="5879"/>
              </a:lnSpc>
              <a:spcBef>
                <a:spcPct val="0"/>
              </a:spcBef>
            </a:pPr>
            <a:r>
              <a:rPr lang="en-US" sz="4199">
                <a:solidFill>
                  <a:srgbClr val="000000"/>
                </a:solidFill>
                <a:latin typeface="Ubuntu"/>
                <a:ea typeface="Ubuntu"/>
                <a:cs typeface="Ubuntu"/>
                <a:sym typeface="Ubuntu"/>
              </a:rPr>
              <a:t>You can also </a:t>
            </a:r>
            <a:r>
              <a:rPr lang="en-US" sz="4199">
                <a:solidFill>
                  <a:srgbClr val="000000"/>
                </a:solidFill>
                <a:latin typeface="Ubuntu"/>
                <a:ea typeface="Ubuntu"/>
                <a:cs typeface="Ubuntu"/>
                <a:sym typeface="Ubuntu"/>
              </a:rPr>
              <a:t>file a complaint if you believe you’ve been treated badly because of your disability.</a:t>
            </a:r>
          </a:p>
        </p:txBody>
      </p:sp>
      <p:sp>
        <p:nvSpPr>
          <p:cNvPr name="Freeform 19" id="19"/>
          <p:cNvSpPr/>
          <p:nvPr/>
        </p:nvSpPr>
        <p:spPr>
          <a:xfrm flipH="true" flipV="false" rot="0">
            <a:off x="12882854" y="2485603"/>
            <a:ext cx="4376446" cy="3915095"/>
          </a:xfrm>
          <a:custGeom>
            <a:avLst/>
            <a:gdLst/>
            <a:ahLst/>
            <a:cxnLst/>
            <a:rect r="r" b="b" t="t" l="l"/>
            <a:pathLst>
              <a:path h="3915095" w="4376446">
                <a:moveTo>
                  <a:pt x="4376446" y="0"/>
                </a:moveTo>
                <a:lnTo>
                  <a:pt x="0" y="0"/>
                </a:lnTo>
                <a:lnTo>
                  <a:pt x="0" y="3915095"/>
                </a:lnTo>
                <a:lnTo>
                  <a:pt x="4376446" y="3915095"/>
                </a:lnTo>
                <a:lnTo>
                  <a:pt x="4376446" y="0"/>
                </a:lnTo>
                <a:close/>
              </a:path>
            </a:pathLst>
          </a:custGeom>
          <a:blipFill>
            <a:blip r:embed="rId7"/>
            <a:stretch>
              <a:fillRect l="0" t="0" r="0" b="0"/>
            </a:stretch>
          </a:blipFill>
        </p:spPr>
      </p:sp>
      <p:grpSp>
        <p:nvGrpSpPr>
          <p:cNvPr name="Group 20" id="20"/>
          <p:cNvGrpSpPr/>
          <p:nvPr/>
        </p:nvGrpSpPr>
        <p:grpSpPr>
          <a:xfrm rot="-5400000">
            <a:off x="12910419" y="4867206"/>
            <a:ext cx="10244787" cy="510375"/>
            <a:chOff x="0" y="0"/>
            <a:chExt cx="3671501" cy="182907"/>
          </a:xfrm>
        </p:grpSpPr>
        <p:sp>
          <p:nvSpPr>
            <p:cNvPr name="Freeform 21" id="21"/>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22" id="22"/>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3" id="23"/>
          <p:cNvGrpSpPr/>
          <p:nvPr/>
        </p:nvGrpSpPr>
        <p:grpSpPr>
          <a:xfrm rot="0">
            <a:off x="0" y="9776625"/>
            <a:ext cx="18288000" cy="510375"/>
            <a:chOff x="0" y="0"/>
            <a:chExt cx="6554006" cy="182907"/>
          </a:xfrm>
        </p:grpSpPr>
        <p:sp>
          <p:nvSpPr>
            <p:cNvPr name="Freeform 24" id="24"/>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5" id="25"/>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6" id="26"/>
          <p:cNvSpPr txBox="true"/>
          <p:nvPr/>
        </p:nvSpPr>
        <p:spPr>
          <a:xfrm rot="0">
            <a:off x="1721440" y="3308399"/>
            <a:ext cx="10997568" cy="2336178"/>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You can ask to speak to a disability access coordinator, a civil rights liaison, or a patient advocate.</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0">
            <a:off x="484174" y="808116"/>
            <a:ext cx="11524613" cy="1223447"/>
            <a:chOff x="0" y="0"/>
            <a:chExt cx="3035289" cy="322225"/>
          </a:xfrm>
        </p:grpSpPr>
        <p:sp>
          <p:nvSpPr>
            <p:cNvPr name="Freeform 14" id="14"/>
            <p:cNvSpPr/>
            <p:nvPr/>
          </p:nvSpPr>
          <p:spPr>
            <a:xfrm flipH="false" flipV="false" rot="0">
              <a:off x="0" y="0"/>
              <a:ext cx="3035289" cy="322225"/>
            </a:xfrm>
            <a:custGeom>
              <a:avLst/>
              <a:gdLst/>
              <a:ahLst/>
              <a:cxnLst/>
              <a:rect r="r" b="b" t="t" l="l"/>
              <a:pathLst>
                <a:path h="322225" w="3035289">
                  <a:moveTo>
                    <a:pt x="2832089" y="0"/>
                  </a:moveTo>
                  <a:cubicBezTo>
                    <a:pt x="2944313" y="0"/>
                    <a:pt x="3035289" y="72132"/>
                    <a:pt x="3035289" y="161112"/>
                  </a:cubicBezTo>
                  <a:cubicBezTo>
                    <a:pt x="3035289" y="250092"/>
                    <a:pt x="2944313" y="322225"/>
                    <a:pt x="2832089"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5" id="15"/>
            <p:cNvSpPr txBox="true"/>
            <p:nvPr/>
          </p:nvSpPr>
          <p:spPr>
            <a:xfrm>
              <a:off x="0" y="-28575"/>
              <a:ext cx="3035289" cy="350800"/>
            </a:xfrm>
            <a:prstGeom prst="rect">
              <a:avLst/>
            </a:prstGeom>
          </p:spPr>
          <p:txBody>
            <a:bodyPr anchor="ctr" rtlCol="false" tIns="50800" lIns="50800" bIns="50800" rIns="50800"/>
            <a:lstStyle/>
            <a:p>
              <a:pPr algn="ctr">
                <a:lnSpc>
                  <a:spcPts val="1960"/>
                </a:lnSpc>
              </a:pPr>
            </a:p>
          </p:txBody>
        </p:sp>
      </p:grpSp>
      <p:sp>
        <p:nvSpPr>
          <p:cNvPr name="TextBox 16" id="16"/>
          <p:cNvSpPr txBox="true"/>
          <p:nvPr/>
        </p:nvSpPr>
        <p:spPr>
          <a:xfrm rot="0">
            <a:off x="938966" y="791507"/>
            <a:ext cx="1067513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Sharing Health Information</a:t>
            </a:r>
          </a:p>
        </p:txBody>
      </p:sp>
      <p:pic>
        <p:nvPicPr>
          <p:cNvPr name="Picture 17" id="17"/>
          <p:cNvPicPr>
            <a:picLocks noChangeAspect="true"/>
          </p:cNvPicPr>
          <p:nvPr>
            <a:videoFile r:link="rId6"/>
          </p:nvPr>
        </p:nvPicPr>
        <p:blipFill>
          <a:blip r:embed="rId5"/>
          <a:stretch>
            <a:fillRect/>
          </a:stretch>
        </p:blipFill>
        <p:spPr>
          <a:xfrm rot="0">
            <a:off x="2645439" y="2104027"/>
            <a:ext cx="13432968" cy="7550146"/>
          </a:xfrm>
          <a:prstGeom prst="rect">
            <a:avLst/>
          </a:prstGeom>
        </p:spPr>
      </p:pic>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5" id="5"/>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6" id="6"/>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6500812" y="0"/>
            <a:ext cx="2807494" cy="909638"/>
          </a:xfrm>
          <a:custGeom>
            <a:avLst/>
            <a:gdLst/>
            <a:ahLst/>
            <a:cxnLst/>
            <a:rect r="r" b="b" t="t" l="l"/>
            <a:pathLst>
              <a:path h="909638" w="2807494">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t="0" r="0" b="-201022"/>
            </a:stretch>
          </a:blipFill>
        </p:spPr>
      </p:sp>
      <p:sp>
        <p:nvSpPr>
          <p:cNvPr name="Freeform 8" id="8"/>
          <p:cNvSpPr/>
          <p:nvPr/>
        </p:nvSpPr>
        <p:spPr>
          <a:xfrm flipH="false" flipV="false" rot="0">
            <a:off x="3709696" y="0"/>
            <a:ext cx="2808830" cy="908050"/>
          </a:xfrm>
          <a:custGeom>
            <a:avLst/>
            <a:gdLst/>
            <a:ahLst/>
            <a:cxnLst/>
            <a:rect r="r" b="b" t="t" l="l"/>
            <a:pathLst>
              <a:path h="908050" w="280883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l="0" t="0" r="0" b="-201549"/>
            </a:stretch>
          </a:blipFill>
        </p:spPr>
      </p:sp>
      <p:sp>
        <p:nvSpPr>
          <p:cNvPr name="Freeform 9" id="9"/>
          <p:cNvSpPr/>
          <p:nvPr/>
        </p:nvSpPr>
        <p:spPr>
          <a:xfrm flipH="false" flipV="false" rot="0">
            <a:off x="919916" y="0"/>
            <a:ext cx="2808830" cy="897163"/>
          </a:xfrm>
          <a:custGeom>
            <a:avLst/>
            <a:gdLst/>
            <a:ahLst/>
            <a:cxnLst/>
            <a:rect r="r" b="b" t="t" l="l"/>
            <a:pathLst>
              <a:path h="897163" w="2808830">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l="0" t="0" r="0" b="-205208"/>
            </a:stretch>
          </a:blipFill>
        </p:spPr>
      </p:sp>
      <p:sp>
        <p:nvSpPr>
          <p:cNvPr name="Freeform 10" id="10"/>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0">
            <a:off x="484174" y="808116"/>
            <a:ext cx="8349599" cy="1223447"/>
            <a:chOff x="0" y="0"/>
            <a:chExt cx="2199071" cy="322225"/>
          </a:xfrm>
        </p:grpSpPr>
        <p:sp>
          <p:nvSpPr>
            <p:cNvPr name="Freeform 14" id="14"/>
            <p:cNvSpPr/>
            <p:nvPr/>
          </p:nvSpPr>
          <p:spPr>
            <a:xfrm flipH="false" flipV="false" rot="0">
              <a:off x="0" y="0"/>
              <a:ext cx="2199071" cy="322225"/>
            </a:xfrm>
            <a:custGeom>
              <a:avLst/>
              <a:gdLst/>
              <a:ahLst/>
              <a:cxnLst/>
              <a:rect r="r" b="b" t="t" l="l"/>
              <a:pathLst>
                <a:path h="322225" w="2199071">
                  <a:moveTo>
                    <a:pt x="1995871" y="0"/>
                  </a:moveTo>
                  <a:cubicBezTo>
                    <a:pt x="2108096" y="0"/>
                    <a:pt x="2199071" y="72132"/>
                    <a:pt x="2199071" y="161112"/>
                  </a:cubicBezTo>
                  <a:cubicBezTo>
                    <a:pt x="2199071" y="250092"/>
                    <a:pt x="2108096" y="322225"/>
                    <a:pt x="1995871"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5" id="15"/>
            <p:cNvSpPr txBox="true"/>
            <p:nvPr/>
          </p:nvSpPr>
          <p:spPr>
            <a:xfrm>
              <a:off x="0" y="-28575"/>
              <a:ext cx="2199071" cy="350800"/>
            </a:xfrm>
            <a:prstGeom prst="rect">
              <a:avLst/>
            </a:prstGeom>
          </p:spPr>
          <p:txBody>
            <a:bodyPr anchor="ctr" rtlCol="false" tIns="50800" lIns="50800" bIns="50800" rIns="50800"/>
            <a:lstStyle/>
            <a:p>
              <a:pPr algn="ctr">
                <a:lnSpc>
                  <a:spcPts val="1960"/>
                </a:lnSpc>
              </a:pPr>
            </a:p>
          </p:txBody>
        </p:sp>
      </p:grpSp>
      <p:sp>
        <p:nvSpPr>
          <p:cNvPr name="TextBox 16" id="16"/>
          <p:cNvSpPr txBox="true"/>
          <p:nvPr/>
        </p:nvSpPr>
        <p:spPr>
          <a:xfrm rot="0">
            <a:off x="1876178" y="2929204"/>
            <a:ext cx="15383122" cy="1555128"/>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Self-determination means you  have the right to make </a:t>
            </a:r>
            <a:r>
              <a:rPr lang="en-US" sz="4399" b="true">
                <a:solidFill>
                  <a:srgbClr val="000000"/>
                </a:solidFill>
                <a:latin typeface="Ubuntu Bold"/>
                <a:ea typeface="Ubuntu Bold"/>
                <a:cs typeface="Ubuntu Bold"/>
                <a:sym typeface="Ubuntu Bold"/>
              </a:rPr>
              <a:t>important choices</a:t>
            </a:r>
            <a:r>
              <a:rPr lang="en-US" sz="4399">
                <a:solidFill>
                  <a:srgbClr val="000000"/>
                </a:solidFill>
                <a:latin typeface="Ubuntu"/>
                <a:ea typeface="Ubuntu"/>
                <a:cs typeface="Ubuntu"/>
                <a:sym typeface="Ubuntu"/>
              </a:rPr>
              <a:t> about your life and your future.</a:t>
            </a:r>
          </a:p>
        </p:txBody>
      </p:sp>
      <p:sp>
        <p:nvSpPr>
          <p:cNvPr name="TextBox 17" id="17"/>
          <p:cNvSpPr txBox="true"/>
          <p:nvPr/>
        </p:nvSpPr>
        <p:spPr>
          <a:xfrm rot="0">
            <a:off x="938966" y="791507"/>
            <a:ext cx="7657103"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Self-Determination</a:t>
            </a:r>
          </a:p>
        </p:txBody>
      </p:sp>
      <p:sp>
        <p:nvSpPr>
          <p:cNvPr name="TextBox 18" id="18"/>
          <p:cNvSpPr txBox="true"/>
          <p:nvPr/>
        </p:nvSpPr>
        <p:spPr>
          <a:xfrm rot="0">
            <a:off x="6768136" y="6188889"/>
            <a:ext cx="10673477" cy="2326640"/>
          </a:xfrm>
          <a:prstGeom prst="rect">
            <a:avLst/>
          </a:prstGeom>
        </p:spPr>
        <p:txBody>
          <a:bodyPr anchor="t" rtlCol="false" tIns="0" lIns="0" bIns="0" rIns="0">
            <a:spAutoFit/>
          </a:bodyPr>
          <a:lstStyle/>
          <a:p>
            <a:pPr algn="l">
              <a:lnSpc>
                <a:spcPts val="6160"/>
              </a:lnSpc>
              <a:spcBef>
                <a:spcPct val="0"/>
              </a:spcBef>
            </a:pPr>
            <a:r>
              <a:rPr lang="en-US" sz="4400">
                <a:solidFill>
                  <a:srgbClr val="000000"/>
                </a:solidFill>
                <a:latin typeface="Ubuntu"/>
                <a:ea typeface="Ubuntu"/>
                <a:cs typeface="Ubuntu"/>
                <a:sym typeface="Ubuntu"/>
              </a:rPr>
              <a:t>Sometimes people with IDD need support making choices, just like people without disabilities.</a:t>
            </a:r>
          </a:p>
        </p:txBody>
      </p:sp>
      <p:sp>
        <p:nvSpPr>
          <p:cNvPr name="Freeform 19" id="19"/>
          <p:cNvSpPr/>
          <p:nvPr/>
        </p:nvSpPr>
        <p:spPr>
          <a:xfrm flipH="false" flipV="false" rot="0">
            <a:off x="1876178" y="5716869"/>
            <a:ext cx="4433327" cy="3291745"/>
          </a:xfrm>
          <a:custGeom>
            <a:avLst/>
            <a:gdLst/>
            <a:ahLst/>
            <a:cxnLst/>
            <a:rect r="r" b="b" t="t" l="l"/>
            <a:pathLst>
              <a:path h="3291745" w="4433327">
                <a:moveTo>
                  <a:pt x="0" y="0"/>
                </a:moveTo>
                <a:lnTo>
                  <a:pt x="4433326" y="0"/>
                </a:lnTo>
                <a:lnTo>
                  <a:pt x="4433326" y="3291745"/>
                </a:lnTo>
                <a:lnTo>
                  <a:pt x="0" y="3291745"/>
                </a:lnTo>
                <a:lnTo>
                  <a:pt x="0" y="0"/>
                </a:lnTo>
                <a:close/>
              </a:path>
            </a:pathLst>
          </a:custGeom>
          <a:blipFill>
            <a:blip r:embed="rId5"/>
            <a:stretch>
              <a:fillRect l="0" t="0" r="0" b="0"/>
            </a:stretch>
          </a:blipFill>
        </p:spPr>
      </p:sp>
      <p:grpSp>
        <p:nvGrpSpPr>
          <p:cNvPr name="Group 20" id="20"/>
          <p:cNvGrpSpPr/>
          <p:nvPr/>
        </p:nvGrpSpPr>
        <p:grpSpPr>
          <a:xfrm rot="-5400000">
            <a:off x="12910419" y="4867206"/>
            <a:ext cx="10244787" cy="510375"/>
            <a:chOff x="0" y="0"/>
            <a:chExt cx="3671501" cy="182907"/>
          </a:xfrm>
        </p:grpSpPr>
        <p:sp>
          <p:nvSpPr>
            <p:cNvPr name="Freeform 21" id="21"/>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22" id="22"/>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3" id="23"/>
          <p:cNvGrpSpPr/>
          <p:nvPr/>
        </p:nvGrpSpPr>
        <p:grpSpPr>
          <a:xfrm rot="0">
            <a:off x="0" y="9776625"/>
            <a:ext cx="18288000" cy="510375"/>
            <a:chOff x="0" y="0"/>
            <a:chExt cx="6554006" cy="182907"/>
          </a:xfrm>
        </p:grpSpPr>
        <p:sp>
          <p:nvSpPr>
            <p:cNvPr name="Freeform 24" id="24"/>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5" id="25"/>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5400000">
            <a:off x="12910419" y="4867206"/>
            <a:ext cx="10244787" cy="510375"/>
            <a:chOff x="0" y="0"/>
            <a:chExt cx="3671501" cy="182907"/>
          </a:xfrm>
        </p:grpSpPr>
        <p:sp>
          <p:nvSpPr>
            <p:cNvPr name="Freeform 14" id="14"/>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15" id="15"/>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6" id="16"/>
          <p:cNvGrpSpPr/>
          <p:nvPr/>
        </p:nvGrpSpPr>
        <p:grpSpPr>
          <a:xfrm rot="0">
            <a:off x="484174" y="808116"/>
            <a:ext cx="10401723" cy="1223447"/>
            <a:chOff x="0" y="0"/>
            <a:chExt cx="2739548" cy="322225"/>
          </a:xfrm>
        </p:grpSpPr>
        <p:sp>
          <p:nvSpPr>
            <p:cNvPr name="Freeform 17" id="17"/>
            <p:cNvSpPr/>
            <p:nvPr/>
          </p:nvSpPr>
          <p:spPr>
            <a:xfrm flipH="false" flipV="false" rot="0">
              <a:off x="0" y="0"/>
              <a:ext cx="2739548" cy="322225"/>
            </a:xfrm>
            <a:custGeom>
              <a:avLst/>
              <a:gdLst/>
              <a:ahLst/>
              <a:cxnLst/>
              <a:rect r="r" b="b" t="t" l="l"/>
              <a:pathLst>
                <a:path h="322225" w="2739548">
                  <a:moveTo>
                    <a:pt x="2536348" y="0"/>
                  </a:moveTo>
                  <a:cubicBezTo>
                    <a:pt x="2648573" y="0"/>
                    <a:pt x="2739548" y="72132"/>
                    <a:pt x="2739548" y="161112"/>
                  </a:cubicBezTo>
                  <a:cubicBezTo>
                    <a:pt x="2739548" y="250092"/>
                    <a:pt x="2648573" y="322225"/>
                    <a:pt x="2536348"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8" id="18"/>
            <p:cNvSpPr txBox="true"/>
            <p:nvPr/>
          </p:nvSpPr>
          <p:spPr>
            <a:xfrm>
              <a:off x="0" y="-28575"/>
              <a:ext cx="2739548" cy="350800"/>
            </a:xfrm>
            <a:prstGeom prst="rect">
              <a:avLst/>
            </a:prstGeom>
          </p:spPr>
          <p:txBody>
            <a:bodyPr anchor="ctr" rtlCol="false" tIns="50800" lIns="50800" bIns="50800" rIns="50800"/>
            <a:lstStyle/>
            <a:p>
              <a:pPr algn="ctr">
                <a:lnSpc>
                  <a:spcPts val="1960"/>
                </a:lnSpc>
              </a:pPr>
            </a:p>
          </p:txBody>
        </p:sp>
      </p:grpSp>
      <p:grpSp>
        <p:nvGrpSpPr>
          <p:cNvPr name="Group 19" id="19"/>
          <p:cNvGrpSpPr/>
          <p:nvPr/>
        </p:nvGrpSpPr>
        <p:grpSpPr>
          <a:xfrm rot="0">
            <a:off x="0" y="9776625"/>
            <a:ext cx="18288000" cy="510375"/>
            <a:chOff x="0" y="0"/>
            <a:chExt cx="6554006" cy="182907"/>
          </a:xfrm>
        </p:grpSpPr>
        <p:sp>
          <p:nvSpPr>
            <p:cNvPr name="Freeform 20" id="20"/>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1" id="21"/>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2" id="22"/>
          <p:cNvSpPr txBox="true"/>
          <p:nvPr/>
        </p:nvSpPr>
        <p:spPr>
          <a:xfrm rot="0">
            <a:off x="938966" y="791507"/>
            <a:ext cx="9761494"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Rights + Responsibilities</a:t>
            </a:r>
          </a:p>
        </p:txBody>
      </p:sp>
      <p:sp>
        <p:nvSpPr>
          <p:cNvPr name="Freeform 23" id="23"/>
          <p:cNvSpPr/>
          <p:nvPr/>
        </p:nvSpPr>
        <p:spPr>
          <a:xfrm flipH="false" flipV="false" rot="0">
            <a:off x="3597171" y="6323611"/>
            <a:ext cx="2361207" cy="2798468"/>
          </a:xfrm>
          <a:custGeom>
            <a:avLst/>
            <a:gdLst/>
            <a:ahLst/>
            <a:cxnLst/>
            <a:rect r="r" b="b" t="t" l="l"/>
            <a:pathLst>
              <a:path h="2798468" w="2361207">
                <a:moveTo>
                  <a:pt x="0" y="0"/>
                </a:moveTo>
                <a:lnTo>
                  <a:pt x="2361207" y="0"/>
                </a:lnTo>
                <a:lnTo>
                  <a:pt x="2361207" y="2798468"/>
                </a:lnTo>
                <a:lnTo>
                  <a:pt x="0" y="279846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4" id="24"/>
          <p:cNvSpPr txBox="true"/>
          <p:nvPr/>
        </p:nvSpPr>
        <p:spPr>
          <a:xfrm rot="0">
            <a:off x="6637498" y="7384961"/>
            <a:ext cx="8707807" cy="885982"/>
          </a:xfrm>
          <a:prstGeom prst="rect">
            <a:avLst/>
          </a:prstGeom>
        </p:spPr>
        <p:txBody>
          <a:bodyPr anchor="t" rtlCol="false" tIns="0" lIns="0" bIns="0" rIns="0">
            <a:spAutoFit/>
          </a:bodyPr>
          <a:lstStyle/>
          <a:p>
            <a:pPr algn="l">
              <a:lnSpc>
                <a:spcPts val="7303"/>
              </a:lnSpc>
            </a:pPr>
            <a:r>
              <a:rPr lang="en-US" sz="4399">
                <a:solidFill>
                  <a:srgbClr val="000000"/>
                </a:solidFill>
                <a:latin typeface="Ubuntu"/>
                <a:ea typeface="Ubuntu"/>
                <a:cs typeface="Ubuntu"/>
                <a:sym typeface="Ubuntu"/>
              </a:rPr>
              <a:t>You also have </a:t>
            </a:r>
            <a:r>
              <a:rPr lang="en-US" sz="4399" b="true">
                <a:solidFill>
                  <a:srgbClr val="000000"/>
                </a:solidFill>
                <a:latin typeface="Ubuntu Bold"/>
                <a:ea typeface="Ubuntu Bold"/>
                <a:cs typeface="Ubuntu Bold"/>
                <a:sym typeface="Ubuntu Bold"/>
              </a:rPr>
              <a:t>responsibilities</a:t>
            </a:r>
            <a:r>
              <a:rPr lang="en-US" sz="4399">
                <a:solidFill>
                  <a:srgbClr val="000000"/>
                </a:solidFill>
                <a:latin typeface="Ubuntu"/>
                <a:ea typeface="Ubuntu"/>
                <a:cs typeface="Ubuntu"/>
                <a:sym typeface="Ubuntu"/>
              </a:rPr>
              <a:t>.</a:t>
            </a:r>
          </a:p>
        </p:txBody>
      </p:sp>
      <p:sp>
        <p:nvSpPr>
          <p:cNvPr name="Freeform 25" id="25"/>
          <p:cNvSpPr/>
          <p:nvPr/>
        </p:nvSpPr>
        <p:spPr>
          <a:xfrm flipH="false" flipV="false" rot="0">
            <a:off x="3378541" y="2698312"/>
            <a:ext cx="2798468" cy="2798468"/>
          </a:xfrm>
          <a:custGeom>
            <a:avLst/>
            <a:gdLst/>
            <a:ahLst/>
            <a:cxnLst/>
            <a:rect r="r" b="b" t="t" l="l"/>
            <a:pathLst>
              <a:path h="2798468" w="2798468">
                <a:moveTo>
                  <a:pt x="0" y="0"/>
                </a:moveTo>
                <a:lnTo>
                  <a:pt x="2798467" y="0"/>
                </a:lnTo>
                <a:lnTo>
                  <a:pt x="2798467" y="2798468"/>
                </a:lnTo>
                <a:lnTo>
                  <a:pt x="0" y="279846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26" id="26"/>
          <p:cNvSpPr txBox="true"/>
          <p:nvPr/>
        </p:nvSpPr>
        <p:spPr>
          <a:xfrm rot="0">
            <a:off x="6637498" y="3267595"/>
            <a:ext cx="9653591" cy="1555128"/>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When you use healthcare services, you have certain </a:t>
            </a:r>
            <a:r>
              <a:rPr lang="en-US" sz="4399" b="true">
                <a:solidFill>
                  <a:srgbClr val="000000"/>
                </a:solidFill>
                <a:latin typeface="Ubuntu Bold"/>
                <a:ea typeface="Ubuntu Bold"/>
                <a:cs typeface="Ubuntu Bold"/>
                <a:sym typeface="Ubuntu Bold"/>
              </a:rPr>
              <a:t>rights</a:t>
            </a:r>
            <a:r>
              <a:rPr lang="en-US" sz="4399">
                <a:solidFill>
                  <a:srgbClr val="000000"/>
                </a:solidFill>
                <a:latin typeface="Ubuntu"/>
                <a:ea typeface="Ubuntu"/>
                <a:cs typeface="Ubuntu"/>
                <a:sym typeface="Ubuntu"/>
              </a:rPr>
              <a:t>. </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4" id="4"/>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5" id="5"/>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6" id="6"/>
          <p:cNvGrpSpPr/>
          <p:nvPr/>
        </p:nvGrpSpPr>
        <p:grpSpPr>
          <a:xfrm rot="0">
            <a:off x="484174" y="808116"/>
            <a:ext cx="9434537" cy="1223447"/>
            <a:chOff x="0" y="0"/>
            <a:chExt cx="2484816" cy="322225"/>
          </a:xfrm>
        </p:grpSpPr>
        <p:sp>
          <p:nvSpPr>
            <p:cNvPr name="Freeform 7" id="7"/>
            <p:cNvSpPr/>
            <p:nvPr/>
          </p:nvSpPr>
          <p:spPr>
            <a:xfrm flipH="false" flipV="false" rot="0">
              <a:off x="0" y="0"/>
              <a:ext cx="2484816" cy="322225"/>
            </a:xfrm>
            <a:custGeom>
              <a:avLst/>
              <a:gdLst/>
              <a:ahLst/>
              <a:cxnLst/>
              <a:rect r="r" b="b" t="t" l="l"/>
              <a:pathLst>
                <a:path h="322225" w="2484816">
                  <a:moveTo>
                    <a:pt x="2281616" y="0"/>
                  </a:moveTo>
                  <a:cubicBezTo>
                    <a:pt x="2393841" y="0"/>
                    <a:pt x="2484816" y="72132"/>
                    <a:pt x="2484816" y="161112"/>
                  </a:cubicBezTo>
                  <a:cubicBezTo>
                    <a:pt x="2484816" y="250092"/>
                    <a:pt x="2393841" y="322225"/>
                    <a:pt x="2281616"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8" id="8"/>
            <p:cNvSpPr txBox="true"/>
            <p:nvPr/>
          </p:nvSpPr>
          <p:spPr>
            <a:xfrm>
              <a:off x="0" y="-28575"/>
              <a:ext cx="2484816" cy="350800"/>
            </a:xfrm>
            <a:prstGeom prst="rect">
              <a:avLst/>
            </a:prstGeom>
          </p:spPr>
          <p:txBody>
            <a:bodyPr anchor="ctr" rtlCol="false" tIns="50800" lIns="50800" bIns="50800" rIns="50800"/>
            <a:lstStyle/>
            <a:p>
              <a:pPr algn="ctr">
                <a:lnSpc>
                  <a:spcPts val="1960"/>
                </a:lnSpc>
              </a:pPr>
            </a:p>
          </p:txBody>
        </p:sp>
      </p:grpSp>
      <p:sp>
        <p:nvSpPr>
          <p:cNvPr name="Freeform 9" id="9"/>
          <p:cNvSpPr/>
          <p:nvPr/>
        </p:nvSpPr>
        <p:spPr>
          <a:xfrm flipH="false" flipV="false" rot="0">
            <a:off x="3918808" y="3553118"/>
            <a:ext cx="3179534" cy="1832206"/>
          </a:xfrm>
          <a:custGeom>
            <a:avLst/>
            <a:gdLst/>
            <a:ahLst/>
            <a:cxnLst/>
            <a:rect r="r" b="b" t="t" l="l"/>
            <a:pathLst>
              <a:path h="1832206" w="3179534">
                <a:moveTo>
                  <a:pt x="0" y="0"/>
                </a:moveTo>
                <a:lnTo>
                  <a:pt x="3179534" y="0"/>
                </a:lnTo>
                <a:lnTo>
                  <a:pt x="3179534" y="1832207"/>
                </a:lnTo>
                <a:lnTo>
                  <a:pt x="0" y="183220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0" id="10"/>
          <p:cNvSpPr txBox="true"/>
          <p:nvPr/>
        </p:nvSpPr>
        <p:spPr>
          <a:xfrm rot="0">
            <a:off x="2204406" y="2289781"/>
            <a:ext cx="14985510" cy="774078"/>
          </a:xfrm>
          <a:prstGeom prst="rect">
            <a:avLst/>
          </a:prstGeom>
        </p:spPr>
        <p:txBody>
          <a:bodyPr anchor="t" rtlCol="false" tIns="0" lIns="0" bIns="0" rIns="0">
            <a:spAutoFit/>
          </a:bodyPr>
          <a:lstStyle/>
          <a:p>
            <a:pPr algn="just">
              <a:lnSpc>
                <a:spcPts val="6159"/>
              </a:lnSpc>
            </a:pPr>
            <a:r>
              <a:rPr lang="en-US" sz="4399">
                <a:solidFill>
                  <a:srgbClr val="000000"/>
                </a:solidFill>
                <a:latin typeface="Ubuntu"/>
                <a:ea typeface="Ubuntu"/>
                <a:cs typeface="Ubuntu"/>
                <a:sym typeface="Ubuntu"/>
              </a:rPr>
              <a:t>Talk with your support team about these important topics:</a:t>
            </a:r>
          </a:p>
        </p:txBody>
      </p:sp>
      <p:sp>
        <p:nvSpPr>
          <p:cNvPr name="TextBox 11" id="11"/>
          <p:cNvSpPr txBox="true"/>
          <p:nvPr/>
        </p:nvSpPr>
        <p:spPr>
          <a:xfrm rot="0">
            <a:off x="938966" y="791507"/>
            <a:ext cx="8758195"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Conversation Starters</a:t>
            </a:r>
          </a:p>
        </p:txBody>
      </p:sp>
      <p:grpSp>
        <p:nvGrpSpPr>
          <p:cNvPr name="Group 12" id="12"/>
          <p:cNvGrpSpPr/>
          <p:nvPr/>
        </p:nvGrpSpPr>
        <p:grpSpPr>
          <a:xfrm rot="-5400000">
            <a:off x="12910419" y="4867206"/>
            <a:ext cx="10244787" cy="510375"/>
            <a:chOff x="0" y="0"/>
            <a:chExt cx="3671501" cy="182907"/>
          </a:xfrm>
        </p:grpSpPr>
        <p:sp>
          <p:nvSpPr>
            <p:cNvPr name="Freeform 13" id="13"/>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14" id="14"/>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TextBox 18" id="18"/>
          <p:cNvSpPr txBox="true"/>
          <p:nvPr/>
        </p:nvSpPr>
        <p:spPr>
          <a:xfrm rot="0">
            <a:off x="6854105" y="4134802"/>
            <a:ext cx="7515087" cy="5172488"/>
          </a:xfrm>
          <a:prstGeom prst="rect">
            <a:avLst/>
          </a:prstGeom>
        </p:spPr>
        <p:txBody>
          <a:bodyPr anchor="t" rtlCol="false" tIns="0" lIns="0" bIns="0" rIns="0">
            <a:spAutoFit/>
          </a:bodyPr>
          <a:lstStyle/>
          <a:p>
            <a:pPr algn="l" marL="898898" indent="-449449" lvl="1">
              <a:lnSpc>
                <a:spcPts val="5828"/>
              </a:lnSpc>
              <a:buFont typeface="Arial"/>
              <a:buChar char="•"/>
            </a:pPr>
            <a:r>
              <a:rPr lang="en-US" sz="4163">
                <a:solidFill>
                  <a:srgbClr val="000000"/>
                </a:solidFill>
                <a:latin typeface="Ubuntu"/>
                <a:ea typeface="Ubuntu"/>
                <a:cs typeface="Ubuntu"/>
                <a:sym typeface="Ubuntu"/>
              </a:rPr>
              <a:t>Supported Decision-Making</a:t>
            </a:r>
          </a:p>
          <a:p>
            <a:pPr algn="l">
              <a:lnSpc>
                <a:spcPts val="5828"/>
              </a:lnSpc>
            </a:pPr>
          </a:p>
          <a:p>
            <a:pPr algn="l">
              <a:lnSpc>
                <a:spcPts val="5828"/>
              </a:lnSpc>
            </a:pPr>
          </a:p>
          <a:p>
            <a:pPr algn="l" marL="898898" indent="-449449" lvl="1">
              <a:lnSpc>
                <a:spcPts val="5828"/>
              </a:lnSpc>
              <a:buFont typeface="Arial"/>
              <a:buChar char="•"/>
            </a:pPr>
            <a:r>
              <a:rPr lang="en-US" sz="4163">
                <a:solidFill>
                  <a:srgbClr val="000000"/>
                </a:solidFill>
                <a:latin typeface="Ubuntu"/>
                <a:ea typeface="Ubuntu"/>
                <a:cs typeface="Ubuntu"/>
                <a:sym typeface="Ubuntu"/>
              </a:rPr>
              <a:t>Informed Consent</a:t>
            </a:r>
          </a:p>
          <a:p>
            <a:pPr algn="l">
              <a:lnSpc>
                <a:spcPts val="5828"/>
              </a:lnSpc>
            </a:pPr>
          </a:p>
          <a:p>
            <a:pPr algn="l">
              <a:lnSpc>
                <a:spcPts val="5828"/>
              </a:lnSpc>
            </a:pPr>
          </a:p>
          <a:p>
            <a:pPr algn="l" marL="898898" indent="-449449" lvl="1">
              <a:lnSpc>
                <a:spcPts val="5828"/>
              </a:lnSpc>
              <a:buFont typeface="Arial"/>
              <a:buChar char="•"/>
            </a:pPr>
            <a:r>
              <a:rPr lang="en-US" sz="4163">
                <a:solidFill>
                  <a:srgbClr val="000000"/>
                </a:solidFill>
                <a:latin typeface="Ubuntu"/>
                <a:ea typeface="Ubuntu"/>
                <a:cs typeface="Ubuntu"/>
                <a:sym typeface="Ubuntu"/>
              </a:rPr>
              <a:t>Health Passports</a:t>
            </a:r>
          </a:p>
        </p:txBody>
      </p:sp>
      <p:sp>
        <p:nvSpPr>
          <p:cNvPr name="Freeform 19" id="19"/>
          <p:cNvSpPr/>
          <p:nvPr/>
        </p:nvSpPr>
        <p:spPr>
          <a:xfrm flipH="false" flipV="false" rot="0">
            <a:off x="4615375" y="5681631"/>
            <a:ext cx="1786401" cy="1832206"/>
          </a:xfrm>
          <a:custGeom>
            <a:avLst/>
            <a:gdLst/>
            <a:ahLst/>
            <a:cxnLst/>
            <a:rect r="r" b="b" t="t" l="l"/>
            <a:pathLst>
              <a:path h="1832206" w="1786401">
                <a:moveTo>
                  <a:pt x="0" y="0"/>
                </a:moveTo>
                <a:lnTo>
                  <a:pt x="1786401" y="0"/>
                </a:lnTo>
                <a:lnTo>
                  <a:pt x="1786401" y="1832207"/>
                </a:lnTo>
                <a:lnTo>
                  <a:pt x="0" y="1832207"/>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0" id="20"/>
          <p:cNvSpPr/>
          <p:nvPr/>
        </p:nvSpPr>
        <p:spPr>
          <a:xfrm flipH="false" flipV="false" rot="0">
            <a:off x="4916305" y="7810144"/>
            <a:ext cx="1387036" cy="1832206"/>
          </a:xfrm>
          <a:custGeom>
            <a:avLst/>
            <a:gdLst/>
            <a:ahLst/>
            <a:cxnLst/>
            <a:rect r="r" b="b" t="t" l="l"/>
            <a:pathLst>
              <a:path h="1832206" w="1387036">
                <a:moveTo>
                  <a:pt x="0" y="0"/>
                </a:moveTo>
                <a:lnTo>
                  <a:pt x="1387036" y="0"/>
                </a:lnTo>
                <a:lnTo>
                  <a:pt x="1387036" y="1832207"/>
                </a:lnTo>
                <a:lnTo>
                  <a:pt x="0" y="1832207"/>
                </a:lnTo>
                <a:lnTo>
                  <a:pt x="0" y="0"/>
                </a:lnTo>
                <a:close/>
              </a:path>
            </a:pathLst>
          </a:custGeom>
          <a:blipFill>
            <a:blip r:embed="rId9"/>
            <a:stretch>
              <a:fillRect l="0" t="0" r="0" b="0"/>
            </a:stretch>
          </a:blipFill>
          <a:ln w="19050" cap="sq">
            <a:solidFill>
              <a:srgbClr val="000000"/>
            </a:solidFill>
            <a:prstDash val="solid"/>
            <a:miter/>
          </a:ln>
        </p:spPr>
      </p:sp>
      <p:sp>
        <p:nvSpPr>
          <p:cNvPr name="Freeform 21" id="21"/>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22" id="22"/>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23" id="23"/>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24" id="24"/>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25" id="25"/>
          <p:cNvSpPr/>
          <p:nvPr/>
        </p:nvSpPr>
        <p:spPr>
          <a:xfrm flipH="false" flipV="false" rot="0">
            <a:off x="6500812" y="0"/>
            <a:ext cx="2807494" cy="909638"/>
          </a:xfrm>
          <a:custGeom>
            <a:avLst/>
            <a:gdLst/>
            <a:ahLst/>
            <a:cxnLst/>
            <a:rect r="r" b="b" t="t" l="l"/>
            <a:pathLst>
              <a:path h="909638" w="2807494">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t="0" r="0" b="-201022"/>
            </a:stretch>
          </a:blipFill>
        </p:spPr>
      </p:sp>
      <p:sp>
        <p:nvSpPr>
          <p:cNvPr name="Freeform 26" id="26"/>
          <p:cNvSpPr/>
          <p:nvPr/>
        </p:nvSpPr>
        <p:spPr>
          <a:xfrm flipH="false" flipV="false" rot="0">
            <a:off x="3709696" y="0"/>
            <a:ext cx="2808830" cy="908050"/>
          </a:xfrm>
          <a:custGeom>
            <a:avLst/>
            <a:gdLst/>
            <a:ahLst/>
            <a:cxnLst/>
            <a:rect r="r" b="b" t="t" l="l"/>
            <a:pathLst>
              <a:path h="908050" w="280883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l="0" t="0" r="0" b="-201549"/>
            </a:stretch>
          </a:blipFill>
        </p:spPr>
      </p:sp>
      <p:sp>
        <p:nvSpPr>
          <p:cNvPr name="Freeform 27" id="27"/>
          <p:cNvSpPr/>
          <p:nvPr/>
        </p:nvSpPr>
        <p:spPr>
          <a:xfrm flipH="false" flipV="false" rot="0">
            <a:off x="919916" y="0"/>
            <a:ext cx="2808830" cy="897163"/>
          </a:xfrm>
          <a:custGeom>
            <a:avLst/>
            <a:gdLst/>
            <a:ahLst/>
            <a:cxnLst/>
            <a:rect r="r" b="b" t="t" l="l"/>
            <a:pathLst>
              <a:path h="897163" w="2808830">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l="0" t="0" r="0" b="-205208"/>
            </a:stretch>
          </a:blipFill>
        </p:spPr>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0">
            <a:off x="484174" y="808116"/>
            <a:ext cx="16775126" cy="1223447"/>
            <a:chOff x="0" y="0"/>
            <a:chExt cx="4418140" cy="322225"/>
          </a:xfrm>
        </p:grpSpPr>
        <p:sp>
          <p:nvSpPr>
            <p:cNvPr name="Freeform 14" id="14"/>
            <p:cNvSpPr/>
            <p:nvPr/>
          </p:nvSpPr>
          <p:spPr>
            <a:xfrm flipH="false" flipV="false" rot="0">
              <a:off x="0" y="0"/>
              <a:ext cx="4418140" cy="322225"/>
            </a:xfrm>
            <a:custGeom>
              <a:avLst/>
              <a:gdLst/>
              <a:ahLst/>
              <a:cxnLst/>
              <a:rect r="r" b="b" t="t" l="l"/>
              <a:pathLst>
                <a:path h="322225" w="4418140">
                  <a:moveTo>
                    <a:pt x="4214940" y="0"/>
                  </a:moveTo>
                  <a:cubicBezTo>
                    <a:pt x="4327165" y="0"/>
                    <a:pt x="4418140" y="72132"/>
                    <a:pt x="4418140" y="161112"/>
                  </a:cubicBezTo>
                  <a:cubicBezTo>
                    <a:pt x="4418140" y="250092"/>
                    <a:pt x="4327165" y="322225"/>
                    <a:pt x="4214940"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5" id="15"/>
            <p:cNvSpPr txBox="true"/>
            <p:nvPr/>
          </p:nvSpPr>
          <p:spPr>
            <a:xfrm>
              <a:off x="0" y="-28575"/>
              <a:ext cx="4418140" cy="350800"/>
            </a:xfrm>
            <a:prstGeom prst="rect">
              <a:avLst/>
            </a:prstGeom>
          </p:spPr>
          <p:txBody>
            <a:bodyPr anchor="ctr" rtlCol="false" tIns="50800" lIns="50800" bIns="50800" rIns="50800"/>
            <a:lstStyle/>
            <a:p>
              <a:pPr algn="ctr">
                <a:lnSpc>
                  <a:spcPts val="1960"/>
                </a:lnSpc>
              </a:pPr>
            </a:p>
          </p:txBody>
        </p:sp>
      </p:grpSp>
      <p:sp>
        <p:nvSpPr>
          <p:cNvPr name="TextBox 16" id="16"/>
          <p:cNvSpPr txBox="true"/>
          <p:nvPr/>
        </p:nvSpPr>
        <p:spPr>
          <a:xfrm rot="0">
            <a:off x="938966" y="791507"/>
            <a:ext cx="1616557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Homework: Talk with Your Support Team</a:t>
            </a:r>
          </a:p>
        </p:txBody>
      </p:sp>
      <p:sp>
        <p:nvSpPr>
          <p:cNvPr name="TextBox 17" id="17"/>
          <p:cNvSpPr txBox="true"/>
          <p:nvPr/>
        </p:nvSpPr>
        <p:spPr>
          <a:xfrm rot="0">
            <a:off x="5687045" y="3494712"/>
            <a:ext cx="11417491" cy="388874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Talk with your support team and let them know </a:t>
            </a:r>
            <a:r>
              <a:rPr lang="en-US" sz="4400">
                <a:solidFill>
                  <a:srgbClr val="000000"/>
                </a:solidFill>
                <a:latin typeface="Ubuntu"/>
                <a:ea typeface="Ubuntu"/>
                <a:cs typeface="Ubuntu"/>
                <a:sym typeface="Ubuntu"/>
              </a:rPr>
              <a:t>what you want help with and what you can do on your own.</a:t>
            </a:r>
          </a:p>
          <a:p>
            <a:pPr algn="l">
              <a:lnSpc>
                <a:spcPts val="6160"/>
              </a:lnSpc>
            </a:pPr>
          </a:p>
          <a:p>
            <a:pPr algn="l">
              <a:lnSpc>
                <a:spcPts val="6160"/>
              </a:lnSpc>
            </a:pPr>
            <a:r>
              <a:rPr lang="en-US" sz="4400">
                <a:solidFill>
                  <a:srgbClr val="000000"/>
                </a:solidFill>
                <a:latin typeface="Ubuntu"/>
                <a:ea typeface="Ubuntu"/>
                <a:cs typeface="Ubuntu"/>
                <a:sym typeface="Ubuntu"/>
              </a:rPr>
              <a:t>Work together to fill out a health passport.</a:t>
            </a:r>
          </a:p>
        </p:txBody>
      </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4" id="24"/>
          <p:cNvSpPr/>
          <p:nvPr/>
        </p:nvSpPr>
        <p:spPr>
          <a:xfrm flipH="false" flipV="false" rot="0">
            <a:off x="1935755" y="3314787"/>
            <a:ext cx="3288419" cy="4343840"/>
          </a:xfrm>
          <a:custGeom>
            <a:avLst/>
            <a:gdLst/>
            <a:ahLst/>
            <a:cxnLst/>
            <a:rect r="r" b="b" t="t" l="l"/>
            <a:pathLst>
              <a:path h="4343840" w="3288419">
                <a:moveTo>
                  <a:pt x="0" y="0"/>
                </a:moveTo>
                <a:lnTo>
                  <a:pt x="3288419" y="0"/>
                </a:lnTo>
                <a:lnTo>
                  <a:pt x="3288419" y="4343839"/>
                </a:lnTo>
                <a:lnTo>
                  <a:pt x="0" y="4343839"/>
                </a:lnTo>
                <a:lnTo>
                  <a:pt x="0" y="0"/>
                </a:lnTo>
                <a:close/>
              </a:path>
            </a:pathLst>
          </a:custGeom>
          <a:blipFill>
            <a:blip r:embed="rId5"/>
            <a:stretch>
              <a:fillRect l="0" t="0" r="0" b="0"/>
            </a:stretch>
          </a:blipFill>
          <a:ln w="19050" cap="sq">
            <a:solidFill>
              <a:srgbClr val="000000"/>
            </a:solidFill>
            <a:prstDash val="solid"/>
            <a:miter/>
          </a:ln>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5" id="5"/>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6" id="6"/>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6500812" y="0"/>
            <a:ext cx="2807494" cy="909638"/>
          </a:xfrm>
          <a:custGeom>
            <a:avLst/>
            <a:gdLst/>
            <a:ahLst/>
            <a:cxnLst/>
            <a:rect r="r" b="b" t="t" l="l"/>
            <a:pathLst>
              <a:path h="909638" w="2807494">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t="0" r="0" b="-201022"/>
            </a:stretch>
          </a:blipFill>
        </p:spPr>
      </p:sp>
      <p:sp>
        <p:nvSpPr>
          <p:cNvPr name="Freeform 8" id="8"/>
          <p:cNvSpPr/>
          <p:nvPr/>
        </p:nvSpPr>
        <p:spPr>
          <a:xfrm flipH="false" flipV="false" rot="0">
            <a:off x="3709696" y="0"/>
            <a:ext cx="2808830" cy="908050"/>
          </a:xfrm>
          <a:custGeom>
            <a:avLst/>
            <a:gdLst/>
            <a:ahLst/>
            <a:cxnLst/>
            <a:rect r="r" b="b" t="t" l="l"/>
            <a:pathLst>
              <a:path h="908050" w="280883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l="0" t="0" r="0" b="-201549"/>
            </a:stretch>
          </a:blipFill>
        </p:spPr>
      </p:sp>
      <p:sp>
        <p:nvSpPr>
          <p:cNvPr name="Freeform 9" id="9"/>
          <p:cNvSpPr/>
          <p:nvPr/>
        </p:nvSpPr>
        <p:spPr>
          <a:xfrm flipH="false" flipV="false" rot="0">
            <a:off x="919916" y="0"/>
            <a:ext cx="2808830" cy="897163"/>
          </a:xfrm>
          <a:custGeom>
            <a:avLst/>
            <a:gdLst/>
            <a:ahLst/>
            <a:cxnLst/>
            <a:rect r="r" b="b" t="t" l="l"/>
            <a:pathLst>
              <a:path h="897163" w="2808830">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l="0" t="0" r="0" b="-205208"/>
            </a:stretch>
          </a:blipFill>
        </p:spPr>
      </p:sp>
      <p:sp>
        <p:nvSpPr>
          <p:cNvPr name="Freeform 10" id="10"/>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5400000">
            <a:off x="12910419" y="4867206"/>
            <a:ext cx="10244787" cy="510375"/>
            <a:chOff x="0" y="0"/>
            <a:chExt cx="3671501" cy="182907"/>
          </a:xfrm>
        </p:grpSpPr>
        <p:sp>
          <p:nvSpPr>
            <p:cNvPr name="Freeform 14" id="14"/>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15" id="15"/>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6" id="16"/>
          <p:cNvGrpSpPr/>
          <p:nvPr/>
        </p:nvGrpSpPr>
        <p:grpSpPr>
          <a:xfrm rot="0">
            <a:off x="484174" y="808116"/>
            <a:ext cx="5498499" cy="1223447"/>
            <a:chOff x="0" y="0"/>
            <a:chExt cx="1448164" cy="322225"/>
          </a:xfrm>
        </p:grpSpPr>
        <p:sp>
          <p:nvSpPr>
            <p:cNvPr name="Freeform 17" id="17"/>
            <p:cNvSpPr/>
            <p:nvPr/>
          </p:nvSpPr>
          <p:spPr>
            <a:xfrm flipH="false" flipV="false" rot="0">
              <a:off x="0" y="0"/>
              <a:ext cx="1448164" cy="322225"/>
            </a:xfrm>
            <a:custGeom>
              <a:avLst/>
              <a:gdLst/>
              <a:ahLst/>
              <a:cxnLst/>
              <a:rect r="r" b="b" t="t" l="l"/>
              <a:pathLst>
                <a:path h="322225" w="1448164">
                  <a:moveTo>
                    <a:pt x="1244964" y="0"/>
                  </a:moveTo>
                  <a:cubicBezTo>
                    <a:pt x="1357189" y="0"/>
                    <a:pt x="1448164" y="72132"/>
                    <a:pt x="1448164" y="161112"/>
                  </a:cubicBezTo>
                  <a:cubicBezTo>
                    <a:pt x="1448164" y="250092"/>
                    <a:pt x="1357189" y="322225"/>
                    <a:pt x="1244964"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8" id="18"/>
            <p:cNvSpPr txBox="true"/>
            <p:nvPr/>
          </p:nvSpPr>
          <p:spPr>
            <a:xfrm>
              <a:off x="0" y="-28575"/>
              <a:ext cx="1448164" cy="350800"/>
            </a:xfrm>
            <a:prstGeom prst="rect">
              <a:avLst/>
            </a:prstGeom>
          </p:spPr>
          <p:txBody>
            <a:bodyPr anchor="ctr" rtlCol="false" tIns="50800" lIns="50800" bIns="50800" rIns="50800"/>
            <a:lstStyle/>
            <a:p>
              <a:pPr algn="ctr">
                <a:lnSpc>
                  <a:spcPts val="1960"/>
                </a:lnSpc>
              </a:pPr>
            </a:p>
          </p:txBody>
        </p:sp>
      </p:grpSp>
      <p:grpSp>
        <p:nvGrpSpPr>
          <p:cNvPr name="Group 19" id="19"/>
          <p:cNvGrpSpPr/>
          <p:nvPr/>
        </p:nvGrpSpPr>
        <p:grpSpPr>
          <a:xfrm rot="0">
            <a:off x="0" y="9776625"/>
            <a:ext cx="18288000" cy="510375"/>
            <a:chOff x="0" y="0"/>
            <a:chExt cx="6554006" cy="182907"/>
          </a:xfrm>
        </p:grpSpPr>
        <p:sp>
          <p:nvSpPr>
            <p:cNvPr name="Freeform 20" id="20"/>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1" id="21"/>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2" id="22"/>
          <p:cNvSpPr txBox="true"/>
          <p:nvPr/>
        </p:nvSpPr>
        <p:spPr>
          <a:xfrm rot="0">
            <a:off x="938966" y="791507"/>
            <a:ext cx="9761494"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Your Rights</a:t>
            </a:r>
          </a:p>
        </p:txBody>
      </p:sp>
      <p:sp>
        <p:nvSpPr>
          <p:cNvPr name="Freeform 23" id="23"/>
          <p:cNvSpPr/>
          <p:nvPr/>
        </p:nvSpPr>
        <p:spPr>
          <a:xfrm flipH="false" flipV="false" rot="0">
            <a:off x="2583410" y="3306671"/>
            <a:ext cx="2798468" cy="2798468"/>
          </a:xfrm>
          <a:custGeom>
            <a:avLst/>
            <a:gdLst/>
            <a:ahLst/>
            <a:cxnLst/>
            <a:rect r="r" b="b" t="t" l="l"/>
            <a:pathLst>
              <a:path h="2798468" w="2798468">
                <a:moveTo>
                  <a:pt x="0" y="0"/>
                </a:moveTo>
                <a:lnTo>
                  <a:pt x="2798468" y="0"/>
                </a:lnTo>
                <a:lnTo>
                  <a:pt x="2798468" y="2798468"/>
                </a:lnTo>
                <a:lnTo>
                  <a:pt x="0" y="279846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4" id="24"/>
          <p:cNvSpPr txBox="true"/>
          <p:nvPr/>
        </p:nvSpPr>
        <p:spPr>
          <a:xfrm rot="0">
            <a:off x="5982673" y="4126954"/>
            <a:ext cx="11194156" cy="2336178"/>
          </a:xfrm>
          <a:prstGeom prst="rect">
            <a:avLst/>
          </a:prstGeom>
        </p:spPr>
        <p:txBody>
          <a:bodyPr anchor="t" rtlCol="false" tIns="0" lIns="0" bIns="0" rIns="0">
            <a:spAutoFit/>
          </a:bodyPr>
          <a:lstStyle/>
          <a:p>
            <a:pPr algn="l">
              <a:lnSpc>
                <a:spcPts val="6159"/>
              </a:lnSpc>
            </a:pPr>
            <a:r>
              <a:rPr lang="en-US" sz="4399" b="true">
                <a:solidFill>
                  <a:srgbClr val="000000"/>
                </a:solidFill>
                <a:latin typeface="Ubuntu Bold"/>
                <a:ea typeface="Ubuntu Bold"/>
                <a:cs typeface="Ubuntu Bold"/>
                <a:sym typeface="Ubuntu Bold"/>
              </a:rPr>
              <a:t>Rights</a:t>
            </a:r>
            <a:r>
              <a:rPr lang="en-US" sz="4399">
                <a:solidFill>
                  <a:srgbClr val="000000"/>
                </a:solidFill>
                <a:latin typeface="Ubuntu"/>
                <a:ea typeface="Ubuntu"/>
                <a:cs typeface="Ubuntu"/>
                <a:sym typeface="Ubuntu"/>
              </a:rPr>
              <a:t> are things that you are allowed to do or allowed to have. No one can take away your rights.</a:t>
            </a:r>
          </a:p>
        </p:txBody>
      </p:sp>
      <p:sp>
        <p:nvSpPr>
          <p:cNvPr name="TextBox 25" id="25"/>
          <p:cNvSpPr txBox="true"/>
          <p:nvPr/>
        </p:nvSpPr>
        <p:spPr>
          <a:xfrm rot="0">
            <a:off x="2861357" y="6798501"/>
            <a:ext cx="14397943" cy="1555128"/>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There are some rights that your healthcare providers have to respect.</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5" id="5"/>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6" id="6"/>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6500812" y="0"/>
            <a:ext cx="2807494" cy="909638"/>
          </a:xfrm>
          <a:custGeom>
            <a:avLst/>
            <a:gdLst/>
            <a:ahLst/>
            <a:cxnLst/>
            <a:rect r="r" b="b" t="t" l="l"/>
            <a:pathLst>
              <a:path h="909638" w="2807494">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t="0" r="0" b="-201022"/>
            </a:stretch>
          </a:blipFill>
        </p:spPr>
      </p:sp>
      <p:sp>
        <p:nvSpPr>
          <p:cNvPr name="Freeform 8" id="8"/>
          <p:cNvSpPr/>
          <p:nvPr/>
        </p:nvSpPr>
        <p:spPr>
          <a:xfrm flipH="false" flipV="false" rot="0">
            <a:off x="3709696" y="0"/>
            <a:ext cx="2808830" cy="908050"/>
          </a:xfrm>
          <a:custGeom>
            <a:avLst/>
            <a:gdLst/>
            <a:ahLst/>
            <a:cxnLst/>
            <a:rect r="r" b="b" t="t" l="l"/>
            <a:pathLst>
              <a:path h="908050" w="280883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l="0" t="0" r="0" b="-201549"/>
            </a:stretch>
          </a:blipFill>
        </p:spPr>
      </p:sp>
      <p:sp>
        <p:nvSpPr>
          <p:cNvPr name="Freeform 9" id="9"/>
          <p:cNvSpPr/>
          <p:nvPr/>
        </p:nvSpPr>
        <p:spPr>
          <a:xfrm flipH="false" flipV="false" rot="0">
            <a:off x="919916" y="0"/>
            <a:ext cx="2808830" cy="897163"/>
          </a:xfrm>
          <a:custGeom>
            <a:avLst/>
            <a:gdLst/>
            <a:ahLst/>
            <a:cxnLst/>
            <a:rect r="r" b="b" t="t" l="l"/>
            <a:pathLst>
              <a:path h="897163" w="2808830">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l="0" t="0" r="0" b="-205208"/>
            </a:stretch>
          </a:blipFill>
        </p:spPr>
      </p:sp>
      <p:sp>
        <p:nvSpPr>
          <p:cNvPr name="Freeform 10" id="10"/>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5400000">
            <a:off x="12910419" y="4867206"/>
            <a:ext cx="10244787" cy="510375"/>
            <a:chOff x="0" y="0"/>
            <a:chExt cx="3671501" cy="182907"/>
          </a:xfrm>
        </p:grpSpPr>
        <p:sp>
          <p:nvSpPr>
            <p:cNvPr name="Freeform 14" id="14"/>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15" id="15"/>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6" id="16"/>
          <p:cNvGrpSpPr/>
          <p:nvPr/>
        </p:nvGrpSpPr>
        <p:grpSpPr>
          <a:xfrm rot="0">
            <a:off x="484174" y="808116"/>
            <a:ext cx="9070476" cy="1223447"/>
            <a:chOff x="0" y="0"/>
            <a:chExt cx="2388932" cy="322225"/>
          </a:xfrm>
        </p:grpSpPr>
        <p:sp>
          <p:nvSpPr>
            <p:cNvPr name="Freeform 17" id="17"/>
            <p:cNvSpPr/>
            <p:nvPr/>
          </p:nvSpPr>
          <p:spPr>
            <a:xfrm flipH="false" flipV="false" rot="0">
              <a:off x="0" y="0"/>
              <a:ext cx="2388932" cy="322225"/>
            </a:xfrm>
            <a:custGeom>
              <a:avLst/>
              <a:gdLst/>
              <a:ahLst/>
              <a:cxnLst/>
              <a:rect r="r" b="b" t="t" l="l"/>
              <a:pathLst>
                <a:path h="322225" w="2388932">
                  <a:moveTo>
                    <a:pt x="2185732" y="0"/>
                  </a:moveTo>
                  <a:cubicBezTo>
                    <a:pt x="2297956" y="0"/>
                    <a:pt x="2388932" y="72132"/>
                    <a:pt x="2388932" y="161112"/>
                  </a:cubicBezTo>
                  <a:cubicBezTo>
                    <a:pt x="2388932" y="250092"/>
                    <a:pt x="2297956" y="322225"/>
                    <a:pt x="2185732"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8" id="18"/>
            <p:cNvSpPr txBox="true"/>
            <p:nvPr/>
          </p:nvSpPr>
          <p:spPr>
            <a:xfrm>
              <a:off x="0" y="-28575"/>
              <a:ext cx="2388932" cy="350800"/>
            </a:xfrm>
            <a:prstGeom prst="rect">
              <a:avLst/>
            </a:prstGeom>
          </p:spPr>
          <p:txBody>
            <a:bodyPr anchor="ctr" rtlCol="false" tIns="50800" lIns="50800" bIns="50800" rIns="50800"/>
            <a:lstStyle/>
            <a:p>
              <a:pPr algn="ctr">
                <a:lnSpc>
                  <a:spcPts val="1960"/>
                </a:lnSpc>
              </a:pPr>
            </a:p>
          </p:txBody>
        </p:sp>
      </p:grpSp>
      <p:grpSp>
        <p:nvGrpSpPr>
          <p:cNvPr name="Group 19" id="19"/>
          <p:cNvGrpSpPr/>
          <p:nvPr/>
        </p:nvGrpSpPr>
        <p:grpSpPr>
          <a:xfrm rot="0">
            <a:off x="0" y="9776625"/>
            <a:ext cx="18288000" cy="510375"/>
            <a:chOff x="0" y="0"/>
            <a:chExt cx="6554006" cy="182907"/>
          </a:xfrm>
        </p:grpSpPr>
        <p:sp>
          <p:nvSpPr>
            <p:cNvPr name="Freeform 20" id="20"/>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1" id="21"/>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2" id="22"/>
          <p:cNvSpPr txBox="true"/>
          <p:nvPr/>
        </p:nvSpPr>
        <p:spPr>
          <a:xfrm rot="0">
            <a:off x="938966" y="791507"/>
            <a:ext cx="9761494"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Your Responsibilities</a:t>
            </a:r>
          </a:p>
        </p:txBody>
      </p:sp>
      <p:sp>
        <p:nvSpPr>
          <p:cNvPr name="TextBox 23" id="23"/>
          <p:cNvSpPr txBox="true"/>
          <p:nvPr/>
        </p:nvSpPr>
        <p:spPr>
          <a:xfrm rot="0">
            <a:off x="5819713" y="5083622"/>
            <a:ext cx="11194156" cy="774078"/>
          </a:xfrm>
          <a:prstGeom prst="rect">
            <a:avLst/>
          </a:prstGeom>
        </p:spPr>
        <p:txBody>
          <a:bodyPr anchor="t" rtlCol="false" tIns="0" lIns="0" bIns="0" rIns="0">
            <a:spAutoFit/>
          </a:bodyPr>
          <a:lstStyle/>
          <a:p>
            <a:pPr algn="l">
              <a:lnSpc>
                <a:spcPts val="6159"/>
              </a:lnSpc>
            </a:pPr>
            <a:r>
              <a:rPr lang="en-US" sz="4399" b="true">
                <a:solidFill>
                  <a:srgbClr val="000000"/>
                </a:solidFill>
                <a:latin typeface="Ubuntu Bold"/>
                <a:ea typeface="Ubuntu Bold"/>
                <a:cs typeface="Ubuntu Bold"/>
                <a:sym typeface="Ubuntu Bold"/>
              </a:rPr>
              <a:t>Responsibilities</a:t>
            </a:r>
            <a:r>
              <a:rPr lang="en-US" sz="4399">
                <a:solidFill>
                  <a:srgbClr val="000000"/>
                </a:solidFill>
                <a:latin typeface="Ubuntu"/>
                <a:ea typeface="Ubuntu"/>
                <a:cs typeface="Ubuntu"/>
                <a:sym typeface="Ubuntu"/>
              </a:rPr>
              <a:t> are things you agree to do.</a:t>
            </a:r>
          </a:p>
        </p:txBody>
      </p:sp>
      <p:sp>
        <p:nvSpPr>
          <p:cNvPr name="Freeform 24" id="24"/>
          <p:cNvSpPr/>
          <p:nvPr/>
        </p:nvSpPr>
        <p:spPr>
          <a:xfrm flipH="false" flipV="false" rot="0">
            <a:off x="2758647" y="4065768"/>
            <a:ext cx="2361207" cy="2798468"/>
          </a:xfrm>
          <a:custGeom>
            <a:avLst/>
            <a:gdLst/>
            <a:ahLst/>
            <a:cxnLst/>
            <a:rect r="r" b="b" t="t" l="l"/>
            <a:pathLst>
              <a:path h="2798468" w="2361207">
                <a:moveTo>
                  <a:pt x="0" y="0"/>
                </a:moveTo>
                <a:lnTo>
                  <a:pt x="2361208" y="0"/>
                </a:lnTo>
                <a:lnTo>
                  <a:pt x="2361208" y="2798467"/>
                </a:lnTo>
                <a:lnTo>
                  <a:pt x="0" y="279846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5" id="5"/>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6" id="6"/>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6500812" y="0"/>
            <a:ext cx="2807494" cy="909638"/>
          </a:xfrm>
          <a:custGeom>
            <a:avLst/>
            <a:gdLst/>
            <a:ahLst/>
            <a:cxnLst/>
            <a:rect r="r" b="b" t="t" l="l"/>
            <a:pathLst>
              <a:path h="909638" w="2807494">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t="0" r="0" b="-201022"/>
            </a:stretch>
          </a:blipFill>
        </p:spPr>
      </p:sp>
      <p:sp>
        <p:nvSpPr>
          <p:cNvPr name="Freeform 8" id="8"/>
          <p:cNvSpPr/>
          <p:nvPr/>
        </p:nvSpPr>
        <p:spPr>
          <a:xfrm flipH="false" flipV="false" rot="0">
            <a:off x="3709696" y="0"/>
            <a:ext cx="2808830" cy="908050"/>
          </a:xfrm>
          <a:custGeom>
            <a:avLst/>
            <a:gdLst/>
            <a:ahLst/>
            <a:cxnLst/>
            <a:rect r="r" b="b" t="t" l="l"/>
            <a:pathLst>
              <a:path h="908050" w="280883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l="0" t="0" r="0" b="-201549"/>
            </a:stretch>
          </a:blipFill>
        </p:spPr>
      </p:sp>
      <p:sp>
        <p:nvSpPr>
          <p:cNvPr name="Freeform 9" id="9"/>
          <p:cNvSpPr/>
          <p:nvPr/>
        </p:nvSpPr>
        <p:spPr>
          <a:xfrm flipH="false" flipV="false" rot="0">
            <a:off x="919916" y="0"/>
            <a:ext cx="2808830" cy="897163"/>
          </a:xfrm>
          <a:custGeom>
            <a:avLst/>
            <a:gdLst/>
            <a:ahLst/>
            <a:cxnLst/>
            <a:rect r="r" b="b" t="t" l="l"/>
            <a:pathLst>
              <a:path h="897163" w="2808830">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l="0" t="0" r="0" b="-205208"/>
            </a:stretch>
          </a:blipFill>
        </p:spPr>
      </p:sp>
      <p:sp>
        <p:nvSpPr>
          <p:cNvPr name="Freeform 10" id="10"/>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5400000">
            <a:off x="12910419" y="4867206"/>
            <a:ext cx="10244787" cy="510375"/>
            <a:chOff x="0" y="0"/>
            <a:chExt cx="3671501" cy="182907"/>
          </a:xfrm>
        </p:grpSpPr>
        <p:sp>
          <p:nvSpPr>
            <p:cNvPr name="Freeform 14" id="14"/>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15" id="15"/>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6" id="16"/>
          <p:cNvGrpSpPr/>
          <p:nvPr/>
        </p:nvGrpSpPr>
        <p:grpSpPr>
          <a:xfrm rot="0">
            <a:off x="484174" y="808116"/>
            <a:ext cx="5335539" cy="1223447"/>
            <a:chOff x="0" y="0"/>
            <a:chExt cx="1405245" cy="322225"/>
          </a:xfrm>
        </p:grpSpPr>
        <p:sp>
          <p:nvSpPr>
            <p:cNvPr name="Freeform 17" id="17"/>
            <p:cNvSpPr/>
            <p:nvPr/>
          </p:nvSpPr>
          <p:spPr>
            <a:xfrm flipH="false" flipV="false" rot="0">
              <a:off x="0" y="0"/>
              <a:ext cx="1405245" cy="322225"/>
            </a:xfrm>
            <a:custGeom>
              <a:avLst/>
              <a:gdLst/>
              <a:ahLst/>
              <a:cxnLst/>
              <a:rect r="r" b="b" t="t" l="l"/>
              <a:pathLst>
                <a:path h="322225" w="1405245">
                  <a:moveTo>
                    <a:pt x="1202045" y="0"/>
                  </a:moveTo>
                  <a:cubicBezTo>
                    <a:pt x="1314269" y="0"/>
                    <a:pt x="1405245" y="72132"/>
                    <a:pt x="1405245" y="161112"/>
                  </a:cubicBezTo>
                  <a:cubicBezTo>
                    <a:pt x="1405245" y="250092"/>
                    <a:pt x="1314269" y="322225"/>
                    <a:pt x="1202045"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8" id="18"/>
            <p:cNvSpPr txBox="true"/>
            <p:nvPr/>
          </p:nvSpPr>
          <p:spPr>
            <a:xfrm>
              <a:off x="0" y="-28575"/>
              <a:ext cx="1405245" cy="350800"/>
            </a:xfrm>
            <a:prstGeom prst="rect">
              <a:avLst/>
            </a:prstGeom>
          </p:spPr>
          <p:txBody>
            <a:bodyPr anchor="ctr" rtlCol="false" tIns="50800" lIns="50800" bIns="50800" rIns="50800"/>
            <a:lstStyle/>
            <a:p>
              <a:pPr algn="ctr">
                <a:lnSpc>
                  <a:spcPts val="1960"/>
                </a:lnSpc>
              </a:pPr>
            </a:p>
          </p:txBody>
        </p:sp>
      </p:grpSp>
      <p:grpSp>
        <p:nvGrpSpPr>
          <p:cNvPr name="Group 19" id="19"/>
          <p:cNvGrpSpPr/>
          <p:nvPr/>
        </p:nvGrpSpPr>
        <p:grpSpPr>
          <a:xfrm rot="0">
            <a:off x="0" y="9776625"/>
            <a:ext cx="18288000" cy="510375"/>
            <a:chOff x="0" y="0"/>
            <a:chExt cx="6554006" cy="182907"/>
          </a:xfrm>
        </p:grpSpPr>
        <p:sp>
          <p:nvSpPr>
            <p:cNvPr name="Freeform 20" id="20"/>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1" id="21"/>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2" id="22"/>
          <p:cNvSpPr txBox="true"/>
          <p:nvPr/>
        </p:nvSpPr>
        <p:spPr>
          <a:xfrm rot="0">
            <a:off x="938966" y="791507"/>
            <a:ext cx="4692537"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Teamwork!</a:t>
            </a:r>
          </a:p>
        </p:txBody>
      </p:sp>
      <p:sp>
        <p:nvSpPr>
          <p:cNvPr name="TextBox 23" id="23"/>
          <p:cNvSpPr txBox="true"/>
          <p:nvPr/>
        </p:nvSpPr>
        <p:spPr>
          <a:xfrm rot="0">
            <a:off x="2844554" y="7003696"/>
            <a:ext cx="13027483" cy="1555128"/>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When you </a:t>
            </a:r>
            <a:r>
              <a:rPr lang="en-US" sz="4399" b="true">
                <a:solidFill>
                  <a:srgbClr val="000000"/>
                </a:solidFill>
                <a:latin typeface="Ubuntu Bold"/>
                <a:ea typeface="Ubuntu Bold"/>
                <a:cs typeface="Ubuntu Bold"/>
                <a:sym typeface="Ubuntu Bold"/>
              </a:rPr>
              <a:t>work together</a:t>
            </a:r>
            <a:r>
              <a:rPr lang="en-US" sz="4399">
                <a:solidFill>
                  <a:srgbClr val="000000"/>
                </a:solidFill>
                <a:latin typeface="Ubuntu"/>
                <a:ea typeface="Ubuntu"/>
                <a:cs typeface="Ubuntu"/>
                <a:sym typeface="Ubuntu"/>
              </a:rPr>
              <a:t> with your health team, you can have a better healthcare experience.</a:t>
            </a:r>
          </a:p>
        </p:txBody>
      </p:sp>
      <p:sp>
        <p:nvSpPr>
          <p:cNvPr name="Freeform 24" id="24"/>
          <p:cNvSpPr/>
          <p:nvPr/>
        </p:nvSpPr>
        <p:spPr>
          <a:xfrm flipH="false" flipV="false" rot="0">
            <a:off x="7112252" y="2414474"/>
            <a:ext cx="4063496" cy="4189172"/>
          </a:xfrm>
          <a:custGeom>
            <a:avLst/>
            <a:gdLst/>
            <a:ahLst/>
            <a:cxnLst/>
            <a:rect r="r" b="b" t="t" l="l"/>
            <a:pathLst>
              <a:path h="4189172" w="4063496">
                <a:moveTo>
                  <a:pt x="0" y="0"/>
                </a:moveTo>
                <a:lnTo>
                  <a:pt x="4063496" y="0"/>
                </a:lnTo>
                <a:lnTo>
                  <a:pt x="4063496" y="4189172"/>
                </a:lnTo>
                <a:lnTo>
                  <a:pt x="0" y="418917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0">
            <a:off x="484174" y="808116"/>
            <a:ext cx="10395109" cy="1223447"/>
            <a:chOff x="0" y="0"/>
            <a:chExt cx="2737807" cy="322225"/>
          </a:xfrm>
        </p:grpSpPr>
        <p:sp>
          <p:nvSpPr>
            <p:cNvPr name="Freeform 14" id="14"/>
            <p:cNvSpPr/>
            <p:nvPr/>
          </p:nvSpPr>
          <p:spPr>
            <a:xfrm flipH="false" flipV="false" rot="0">
              <a:off x="0" y="0"/>
              <a:ext cx="2737807" cy="322225"/>
            </a:xfrm>
            <a:custGeom>
              <a:avLst/>
              <a:gdLst/>
              <a:ahLst/>
              <a:cxnLst/>
              <a:rect r="r" b="b" t="t" l="l"/>
              <a:pathLst>
                <a:path h="322225" w="2737807">
                  <a:moveTo>
                    <a:pt x="2534607" y="0"/>
                  </a:moveTo>
                  <a:cubicBezTo>
                    <a:pt x="2646831" y="0"/>
                    <a:pt x="2737807" y="72132"/>
                    <a:pt x="2737807" y="161112"/>
                  </a:cubicBezTo>
                  <a:cubicBezTo>
                    <a:pt x="2737807" y="250092"/>
                    <a:pt x="2646831" y="322225"/>
                    <a:pt x="2534607"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5" id="15"/>
            <p:cNvSpPr txBox="true"/>
            <p:nvPr/>
          </p:nvSpPr>
          <p:spPr>
            <a:xfrm>
              <a:off x="0" y="-28575"/>
              <a:ext cx="2737807" cy="350800"/>
            </a:xfrm>
            <a:prstGeom prst="rect">
              <a:avLst/>
            </a:prstGeom>
          </p:spPr>
          <p:txBody>
            <a:bodyPr anchor="ctr" rtlCol="false" tIns="50800" lIns="50800" bIns="50800" rIns="50800"/>
            <a:lstStyle/>
            <a:p>
              <a:pPr algn="ctr">
                <a:lnSpc>
                  <a:spcPts val="1960"/>
                </a:lnSpc>
              </a:pPr>
            </a:p>
          </p:txBody>
        </p:sp>
      </p:grpSp>
      <p:grpSp>
        <p:nvGrpSpPr>
          <p:cNvPr name="Group 16" id="16"/>
          <p:cNvGrpSpPr/>
          <p:nvPr/>
        </p:nvGrpSpPr>
        <p:grpSpPr>
          <a:xfrm rot="-5400000">
            <a:off x="12910419" y="4867206"/>
            <a:ext cx="10244787" cy="510375"/>
            <a:chOff x="0" y="0"/>
            <a:chExt cx="3671501" cy="182907"/>
          </a:xfrm>
        </p:grpSpPr>
        <p:sp>
          <p:nvSpPr>
            <p:cNvPr name="Freeform 17" id="17"/>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18" id="18"/>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9" id="19"/>
          <p:cNvGrpSpPr/>
          <p:nvPr/>
        </p:nvGrpSpPr>
        <p:grpSpPr>
          <a:xfrm rot="0">
            <a:off x="0" y="9776625"/>
            <a:ext cx="18288000" cy="510375"/>
            <a:chOff x="0" y="0"/>
            <a:chExt cx="6554006" cy="182907"/>
          </a:xfrm>
        </p:grpSpPr>
        <p:sp>
          <p:nvSpPr>
            <p:cNvPr name="Freeform 20" id="20"/>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1" id="21"/>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2" id="22"/>
          <p:cNvSpPr txBox="true"/>
          <p:nvPr/>
        </p:nvSpPr>
        <p:spPr>
          <a:xfrm rot="0">
            <a:off x="938966" y="791507"/>
            <a:ext cx="10699607"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Rights Protected by Law</a:t>
            </a:r>
          </a:p>
        </p:txBody>
      </p:sp>
      <p:grpSp>
        <p:nvGrpSpPr>
          <p:cNvPr name="Group 23" id="23"/>
          <p:cNvGrpSpPr/>
          <p:nvPr/>
        </p:nvGrpSpPr>
        <p:grpSpPr>
          <a:xfrm rot="0">
            <a:off x="3210697" y="2642389"/>
            <a:ext cx="11866605" cy="6426638"/>
            <a:chOff x="0" y="0"/>
            <a:chExt cx="15822141" cy="8568850"/>
          </a:xfrm>
        </p:grpSpPr>
        <p:sp>
          <p:nvSpPr>
            <p:cNvPr name="Freeform 24" id="24"/>
            <p:cNvSpPr/>
            <p:nvPr/>
          </p:nvSpPr>
          <p:spPr>
            <a:xfrm flipH="false" flipV="false" rot="0">
              <a:off x="12490683" y="0"/>
              <a:ext cx="3331457" cy="2098818"/>
            </a:xfrm>
            <a:custGeom>
              <a:avLst/>
              <a:gdLst/>
              <a:ahLst/>
              <a:cxnLst/>
              <a:rect r="r" b="b" t="t" l="l"/>
              <a:pathLst>
                <a:path h="2098818" w="3331457">
                  <a:moveTo>
                    <a:pt x="0" y="0"/>
                  </a:moveTo>
                  <a:lnTo>
                    <a:pt x="3331458" y="0"/>
                  </a:lnTo>
                  <a:lnTo>
                    <a:pt x="3331458" y="2098818"/>
                  </a:lnTo>
                  <a:lnTo>
                    <a:pt x="0" y="209881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5" id="25"/>
            <p:cNvSpPr/>
            <p:nvPr/>
          </p:nvSpPr>
          <p:spPr>
            <a:xfrm flipH="false" flipV="false" rot="0">
              <a:off x="12937241" y="3511119"/>
              <a:ext cx="2186269" cy="2098818"/>
            </a:xfrm>
            <a:custGeom>
              <a:avLst/>
              <a:gdLst/>
              <a:ahLst/>
              <a:cxnLst/>
              <a:rect r="r" b="b" t="t" l="l"/>
              <a:pathLst>
                <a:path h="2098818" w="2186269">
                  <a:moveTo>
                    <a:pt x="0" y="0"/>
                  </a:moveTo>
                  <a:lnTo>
                    <a:pt x="2186269" y="0"/>
                  </a:lnTo>
                  <a:lnTo>
                    <a:pt x="2186269" y="2098818"/>
                  </a:lnTo>
                  <a:lnTo>
                    <a:pt x="0" y="209881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6" id="26"/>
            <p:cNvSpPr/>
            <p:nvPr/>
          </p:nvSpPr>
          <p:spPr>
            <a:xfrm flipH="false" flipV="false" rot="0">
              <a:off x="13102112" y="6929149"/>
              <a:ext cx="2186269" cy="1639702"/>
            </a:xfrm>
            <a:custGeom>
              <a:avLst/>
              <a:gdLst/>
              <a:ahLst/>
              <a:cxnLst/>
              <a:rect r="r" b="b" t="t" l="l"/>
              <a:pathLst>
                <a:path h="1639702" w="2186269">
                  <a:moveTo>
                    <a:pt x="0" y="0"/>
                  </a:moveTo>
                  <a:lnTo>
                    <a:pt x="2186268" y="0"/>
                  </a:lnTo>
                  <a:lnTo>
                    <a:pt x="2186268" y="1639701"/>
                  </a:lnTo>
                  <a:lnTo>
                    <a:pt x="0" y="1639701"/>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27" id="27"/>
            <p:cNvSpPr txBox="true"/>
            <p:nvPr/>
          </p:nvSpPr>
          <p:spPr>
            <a:xfrm rot="0">
              <a:off x="0" y="273536"/>
              <a:ext cx="13222010" cy="997162"/>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Rights protected by </a:t>
              </a:r>
              <a:r>
                <a:rPr lang="en-US" sz="4399" b="true">
                  <a:solidFill>
                    <a:srgbClr val="000000"/>
                  </a:solidFill>
                  <a:latin typeface="Ubuntu Bold"/>
                  <a:ea typeface="Ubuntu Bold"/>
                  <a:cs typeface="Ubuntu Bold"/>
                  <a:sym typeface="Ubuntu Bold"/>
                </a:rPr>
                <a:t>federal</a:t>
              </a:r>
              <a:r>
                <a:rPr lang="en-US" sz="4399">
                  <a:solidFill>
                    <a:srgbClr val="000000"/>
                  </a:solidFill>
                  <a:latin typeface="Ubuntu"/>
                  <a:ea typeface="Ubuntu"/>
                  <a:cs typeface="Ubuntu"/>
                  <a:sym typeface="Ubuntu"/>
                </a:rPr>
                <a:t> law</a:t>
              </a:r>
            </a:p>
          </p:txBody>
        </p:sp>
        <p:sp>
          <p:nvSpPr>
            <p:cNvPr name="TextBox 28" id="28"/>
            <p:cNvSpPr txBox="true"/>
            <p:nvPr/>
          </p:nvSpPr>
          <p:spPr>
            <a:xfrm rot="0">
              <a:off x="0" y="7173147"/>
              <a:ext cx="7615932" cy="987637"/>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Patient’s Rights </a:t>
              </a:r>
            </a:p>
          </p:txBody>
        </p:sp>
        <p:sp>
          <p:nvSpPr>
            <p:cNvPr name="TextBox 29" id="29"/>
            <p:cNvSpPr txBox="true"/>
            <p:nvPr/>
          </p:nvSpPr>
          <p:spPr>
            <a:xfrm rot="0">
              <a:off x="0" y="4095315"/>
              <a:ext cx="10067131" cy="987637"/>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Rights protected by </a:t>
              </a:r>
              <a:r>
                <a:rPr lang="en-US" b="true" sz="4400">
                  <a:solidFill>
                    <a:srgbClr val="000000"/>
                  </a:solidFill>
                  <a:latin typeface="Ubuntu Bold"/>
                  <a:ea typeface="Ubuntu Bold"/>
                  <a:cs typeface="Ubuntu Bold"/>
                  <a:sym typeface="Ubuntu Bold"/>
                </a:rPr>
                <a:t>state</a:t>
              </a:r>
              <a:r>
                <a:rPr lang="en-US" sz="4400">
                  <a:solidFill>
                    <a:srgbClr val="000000"/>
                  </a:solidFill>
                  <a:latin typeface="Ubuntu"/>
                  <a:ea typeface="Ubuntu"/>
                  <a:cs typeface="Ubuntu"/>
                  <a:sym typeface="Ubuntu"/>
                </a:rPr>
                <a:t> law</a:t>
              </a:r>
            </a:p>
          </p:txBody>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0">
            <a:off x="484174" y="808116"/>
            <a:ext cx="12867391" cy="1223447"/>
            <a:chOff x="0" y="0"/>
            <a:chExt cx="3388942" cy="322225"/>
          </a:xfrm>
        </p:grpSpPr>
        <p:sp>
          <p:nvSpPr>
            <p:cNvPr name="Freeform 14" id="14"/>
            <p:cNvSpPr/>
            <p:nvPr/>
          </p:nvSpPr>
          <p:spPr>
            <a:xfrm flipH="false" flipV="false" rot="0">
              <a:off x="0" y="0"/>
              <a:ext cx="3388942" cy="322225"/>
            </a:xfrm>
            <a:custGeom>
              <a:avLst/>
              <a:gdLst/>
              <a:ahLst/>
              <a:cxnLst/>
              <a:rect r="r" b="b" t="t" l="l"/>
              <a:pathLst>
                <a:path h="322225" w="3388942">
                  <a:moveTo>
                    <a:pt x="3185743" y="0"/>
                  </a:moveTo>
                  <a:cubicBezTo>
                    <a:pt x="3297967" y="0"/>
                    <a:pt x="3388942" y="72132"/>
                    <a:pt x="3388942" y="161112"/>
                  </a:cubicBezTo>
                  <a:cubicBezTo>
                    <a:pt x="3388942" y="250092"/>
                    <a:pt x="3297967" y="322225"/>
                    <a:pt x="3185743"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5" id="15"/>
            <p:cNvSpPr txBox="true"/>
            <p:nvPr/>
          </p:nvSpPr>
          <p:spPr>
            <a:xfrm>
              <a:off x="0" y="-28575"/>
              <a:ext cx="3388942" cy="350800"/>
            </a:xfrm>
            <a:prstGeom prst="rect">
              <a:avLst/>
            </a:prstGeom>
          </p:spPr>
          <p:txBody>
            <a:bodyPr anchor="ctr" rtlCol="false" tIns="50800" lIns="50800" bIns="50800" rIns="50800"/>
            <a:lstStyle/>
            <a:p>
              <a:pPr algn="ctr">
                <a:lnSpc>
                  <a:spcPts val="1960"/>
                </a:lnSpc>
              </a:pPr>
            </a:p>
          </p:txBody>
        </p:sp>
      </p:grpSp>
      <p:grpSp>
        <p:nvGrpSpPr>
          <p:cNvPr name="Group 16" id="16"/>
          <p:cNvGrpSpPr/>
          <p:nvPr/>
        </p:nvGrpSpPr>
        <p:grpSpPr>
          <a:xfrm rot="-5400000">
            <a:off x="12910419" y="4867206"/>
            <a:ext cx="10244787" cy="510375"/>
            <a:chOff x="0" y="0"/>
            <a:chExt cx="3671501" cy="182907"/>
          </a:xfrm>
        </p:grpSpPr>
        <p:sp>
          <p:nvSpPr>
            <p:cNvPr name="Freeform 17" id="17"/>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18" id="18"/>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9" id="19"/>
          <p:cNvGrpSpPr/>
          <p:nvPr/>
        </p:nvGrpSpPr>
        <p:grpSpPr>
          <a:xfrm rot="0">
            <a:off x="0" y="9776625"/>
            <a:ext cx="18288000" cy="510375"/>
            <a:chOff x="0" y="0"/>
            <a:chExt cx="6554006" cy="182907"/>
          </a:xfrm>
        </p:grpSpPr>
        <p:sp>
          <p:nvSpPr>
            <p:cNvPr name="Freeform 20" id="20"/>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1" id="21"/>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AutoShape 22" id="22"/>
          <p:cNvSpPr/>
          <p:nvPr/>
        </p:nvSpPr>
        <p:spPr>
          <a:xfrm flipH="true" flipV="true">
            <a:off x="9322238" y="5665044"/>
            <a:ext cx="19050" cy="4111625"/>
          </a:xfrm>
          <a:prstGeom prst="line">
            <a:avLst/>
          </a:prstGeom>
          <a:ln cap="flat" w="19050">
            <a:solidFill>
              <a:srgbClr val="000000"/>
            </a:solidFill>
            <a:prstDash val="sysDot"/>
            <a:headEnd type="none" len="sm" w="sm"/>
            <a:tailEnd type="none" len="sm" w="sm"/>
          </a:ln>
        </p:spPr>
      </p:sp>
      <p:sp>
        <p:nvSpPr>
          <p:cNvPr name="AutoShape 23" id="23"/>
          <p:cNvSpPr/>
          <p:nvPr/>
        </p:nvSpPr>
        <p:spPr>
          <a:xfrm>
            <a:off x="998524" y="5665000"/>
            <a:ext cx="16748925" cy="0"/>
          </a:xfrm>
          <a:prstGeom prst="line">
            <a:avLst/>
          </a:prstGeom>
          <a:ln cap="flat" w="19050">
            <a:solidFill>
              <a:srgbClr val="000000"/>
            </a:solidFill>
            <a:prstDash val="sysDot"/>
            <a:headEnd type="none" len="sm" w="sm"/>
            <a:tailEnd type="none" len="sm" w="sm"/>
          </a:ln>
        </p:spPr>
      </p:sp>
      <p:sp>
        <p:nvSpPr>
          <p:cNvPr name="AutoShape 24" id="24"/>
          <p:cNvSpPr/>
          <p:nvPr/>
        </p:nvSpPr>
        <p:spPr>
          <a:xfrm flipV="true">
            <a:off x="12114400" y="2031562"/>
            <a:ext cx="0" cy="3630030"/>
          </a:xfrm>
          <a:prstGeom prst="line">
            <a:avLst/>
          </a:prstGeom>
          <a:ln cap="flat" w="19050">
            <a:solidFill>
              <a:srgbClr val="000000"/>
            </a:solidFill>
            <a:prstDash val="sysDot"/>
            <a:headEnd type="none" len="sm" w="sm"/>
            <a:tailEnd type="none" len="sm" w="sm"/>
          </a:ln>
        </p:spPr>
      </p:sp>
      <p:sp>
        <p:nvSpPr>
          <p:cNvPr name="AutoShape 25" id="25"/>
          <p:cNvSpPr/>
          <p:nvPr/>
        </p:nvSpPr>
        <p:spPr>
          <a:xfrm flipV="true">
            <a:off x="6700627" y="2034970"/>
            <a:ext cx="0" cy="3630030"/>
          </a:xfrm>
          <a:prstGeom prst="line">
            <a:avLst/>
          </a:prstGeom>
          <a:ln cap="flat" w="19050">
            <a:solidFill>
              <a:srgbClr val="000000"/>
            </a:solidFill>
            <a:prstDash val="sysDot"/>
            <a:headEnd type="none" len="sm" w="sm"/>
            <a:tailEnd type="none" len="sm" w="sm"/>
          </a:ln>
        </p:spPr>
      </p:sp>
      <p:grpSp>
        <p:nvGrpSpPr>
          <p:cNvPr name="Group 26" id="26"/>
          <p:cNvGrpSpPr/>
          <p:nvPr/>
        </p:nvGrpSpPr>
        <p:grpSpPr>
          <a:xfrm rot="0">
            <a:off x="11759004" y="6321959"/>
            <a:ext cx="3853079" cy="1817223"/>
            <a:chOff x="0" y="0"/>
            <a:chExt cx="5137438" cy="2422963"/>
          </a:xfrm>
        </p:grpSpPr>
        <p:sp>
          <p:nvSpPr>
            <p:cNvPr name="Freeform 27" id="27"/>
            <p:cNvSpPr/>
            <p:nvPr/>
          </p:nvSpPr>
          <p:spPr>
            <a:xfrm flipH="false" flipV="false" rot="0">
              <a:off x="2811393" y="0"/>
              <a:ext cx="2326045" cy="2422963"/>
            </a:xfrm>
            <a:custGeom>
              <a:avLst/>
              <a:gdLst/>
              <a:ahLst/>
              <a:cxnLst/>
              <a:rect r="r" b="b" t="t" l="l"/>
              <a:pathLst>
                <a:path h="2422963" w="2326045">
                  <a:moveTo>
                    <a:pt x="0" y="0"/>
                  </a:moveTo>
                  <a:lnTo>
                    <a:pt x="2326045" y="0"/>
                  </a:lnTo>
                  <a:lnTo>
                    <a:pt x="2326045" y="2422963"/>
                  </a:lnTo>
                  <a:lnTo>
                    <a:pt x="0" y="242296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8" id="28"/>
            <p:cNvSpPr/>
            <p:nvPr/>
          </p:nvSpPr>
          <p:spPr>
            <a:xfrm flipH="false" flipV="false" rot="0">
              <a:off x="0" y="0"/>
              <a:ext cx="2374504" cy="2422963"/>
            </a:xfrm>
            <a:custGeom>
              <a:avLst/>
              <a:gdLst/>
              <a:ahLst/>
              <a:cxnLst/>
              <a:rect r="r" b="b" t="t" l="l"/>
              <a:pathLst>
                <a:path h="2422963" w="2374504">
                  <a:moveTo>
                    <a:pt x="0" y="0"/>
                  </a:moveTo>
                  <a:lnTo>
                    <a:pt x="2374504" y="0"/>
                  </a:lnTo>
                  <a:lnTo>
                    <a:pt x="2374504" y="2422963"/>
                  </a:lnTo>
                  <a:lnTo>
                    <a:pt x="0" y="2422963"/>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sp>
        <p:nvSpPr>
          <p:cNvPr name="Freeform 29" id="29"/>
          <p:cNvSpPr/>
          <p:nvPr/>
        </p:nvSpPr>
        <p:spPr>
          <a:xfrm flipH="false" flipV="false" rot="0">
            <a:off x="2767036" y="2610165"/>
            <a:ext cx="1917533" cy="1716192"/>
          </a:xfrm>
          <a:custGeom>
            <a:avLst/>
            <a:gdLst/>
            <a:ahLst/>
            <a:cxnLst/>
            <a:rect r="r" b="b" t="t" l="l"/>
            <a:pathLst>
              <a:path h="1716192" w="1917533">
                <a:moveTo>
                  <a:pt x="0" y="0"/>
                </a:moveTo>
                <a:lnTo>
                  <a:pt x="1917532" y="0"/>
                </a:lnTo>
                <a:lnTo>
                  <a:pt x="1917532" y="1716192"/>
                </a:lnTo>
                <a:lnTo>
                  <a:pt x="0" y="1716192"/>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grpSp>
        <p:nvGrpSpPr>
          <p:cNvPr name="Group 30" id="30"/>
          <p:cNvGrpSpPr/>
          <p:nvPr/>
        </p:nvGrpSpPr>
        <p:grpSpPr>
          <a:xfrm rot="0">
            <a:off x="7691416" y="2610165"/>
            <a:ext cx="3603123" cy="1716192"/>
            <a:chOff x="0" y="0"/>
            <a:chExt cx="4804164" cy="2288256"/>
          </a:xfrm>
        </p:grpSpPr>
        <p:sp>
          <p:nvSpPr>
            <p:cNvPr name="Freeform 31" id="31"/>
            <p:cNvSpPr/>
            <p:nvPr/>
          </p:nvSpPr>
          <p:spPr>
            <a:xfrm flipH="false" flipV="false" rot="0">
              <a:off x="2515908" y="0"/>
              <a:ext cx="2288256" cy="2288256"/>
            </a:xfrm>
            <a:custGeom>
              <a:avLst/>
              <a:gdLst/>
              <a:ahLst/>
              <a:cxnLst/>
              <a:rect r="r" b="b" t="t" l="l"/>
              <a:pathLst>
                <a:path h="2288256" w="2288256">
                  <a:moveTo>
                    <a:pt x="0" y="0"/>
                  </a:moveTo>
                  <a:lnTo>
                    <a:pt x="2288256" y="0"/>
                  </a:lnTo>
                  <a:lnTo>
                    <a:pt x="2288256" y="2288256"/>
                  </a:lnTo>
                  <a:lnTo>
                    <a:pt x="0" y="2288256"/>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32" id="32"/>
            <p:cNvSpPr/>
            <p:nvPr/>
          </p:nvSpPr>
          <p:spPr>
            <a:xfrm flipH="false" flipV="false" rot="0">
              <a:off x="0" y="0"/>
              <a:ext cx="2288256" cy="2288256"/>
            </a:xfrm>
            <a:custGeom>
              <a:avLst/>
              <a:gdLst/>
              <a:ahLst/>
              <a:cxnLst/>
              <a:rect r="r" b="b" t="t" l="l"/>
              <a:pathLst>
                <a:path h="2288256" w="2288256">
                  <a:moveTo>
                    <a:pt x="0" y="0"/>
                  </a:moveTo>
                  <a:lnTo>
                    <a:pt x="2288256" y="0"/>
                  </a:lnTo>
                  <a:lnTo>
                    <a:pt x="2288256" y="2288256"/>
                  </a:lnTo>
                  <a:lnTo>
                    <a:pt x="0" y="2288256"/>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grpSp>
      <p:grpSp>
        <p:nvGrpSpPr>
          <p:cNvPr name="Group 33" id="33"/>
          <p:cNvGrpSpPr/>
          <p:nvPr/>
        </p:nvGrpSpPr>
        <p:grpSpPr>
          <a:xfrm rot="0">
            <a:off x="12743773" y="2600742"/>
            <a:ext cx="4198441" cy="1649415"/>
            <a:chOff x="0" y="0"/>
            <a:chExt cx="5597922" cy="2199220"/>
          </a:xfrm>
        </p:grpSpPr>
        <p:sp>
          <p:nvSpPr>
            <p:cNvPr name="Freeform 34" id="34"/>
            <p:cNvSpPr/>
            <p:nvPr/>
          </p:nvSpPr>
          <p:spPr>
            <a:xfrm flipH="false" flipV="false" rot="0">
              <a:off x="0" y="0"/>
              <a:ext cx="2481489" cy="2199220"/>
            </a:xfrm>
            <a:custGeom>
              <a:avLst/>
              <a:gdLst/>
              <a:ahLst/>
              <a:cxnLst/>
              <a:rect r="r" b="b" t="t" l="l"/>
              <a:pathLst>
                <a:path h="2199220" w="2481489">
                  <a:moveTo>
                    <a:pt x="0" y="0"/>
                  </a:moveTo>
                  <a:lnTo>
                    <a:pt x="2481489" y="0"/>
                  </a:lnTo>
                  <a:lnTo>
                    <a:pt x="2481489" y="2199220"/>
                  </a:lnTo>
                  <a:lnTo>
                    <a:pt x="0" y="2199220"/>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35" id="35"/>
            <p:cNvSpPr/>
            <p:nvPr/>
          </p:nvSpPr>
          <p:spPr>
            <a:xfrm flipH="false" flipV="false" rot="0">
              <a:off x="2935327" y="0"/>
              <a:ext cx="2662595" cy="2186656"/>
            </a:xfrm>
            <a:custGeom>
              <a:avLst/>
              <a:gdLst/>
              <a:ahLst/>
              <a:cxnLst/>
              <a:rect r="r" b="b" t="t" l="l"/>
              <a:pathLst>
                <a:path h="2186656" w="2662595">
                  <a:moveTo>
                    <a:pt x="0" y="0"/>
                  </a:moveTo>
                  <a:lnTo>
                    <a:pt x="2662595" y="0"/>
                  </a:lnTo>
                  <a:lnTo>
                    <a:pt x="2662595" y="2186656"/>
                  </a:lnTo>
                  <a:lnTo>
                    <a:pt x="0" y="2186656"/>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grpSp>
      <p:sp>
        <p:nvSpPr>
          <p:cNvPr name="Freeform 36" id="36"/>
          <p:cNvSpPr/>
          <p:nvPr/>
        </p:nvSpPr>
        <p:spPr>
          <a:xfrm flipH="false" flipV="false" rot="0">
            <a:off x="4121837" y="6061303"/>
            <a:ext cx="1778437" cy="1716192"/>
          </a:xfrm>
          <a:custGeom>
            <a:avLst/>
            <a:gdLst/>
            <a:ahLst/>
            <a:cxnLst/>
            <a:rect r="r" b="b" t="t" l="l"/>
            <a:pathLst>
              <a:path h="1716192" w="1778437">
                <a:moveTo>
                  <a:pt x="0" y="0"/>
                </a:moveTo>
                <a:lnTo>
                  <a:pt x="1778437" y="0"/>
                </a:lnTo>
                <a:lnTo>
                  <a:pt x="1778437" y="1716192"/>
                </a:lnTo>
                <a:lnTo>
                  <a:pt x="0" y="1716192"/>
                </a:lnTo>
                <a:lnTo>
                  <a:pt x="0" y="0"/>
                </a:lnTo>
                <a:close/>
              </a:path>
            </a:pathLst>
          </a:custGeom>
          <a:blipFill>
            <a:blip r:embed="rId19">
              <a:extLst>
                <a:ext uri="{96DAC541-7B7A-43D3-8B79-37D633B846F1}">
                  <asvg:svgBlip xmlns:asvg="http://schemas.microsoft.com/office/drawing/2016/SVG/main" r:embed="rId20"/>
                </a:ext>
              </a:extLst>
            </a:blip>
            <a:stretch>
              <a:fillRect l="0" t="0" r="0" b="0"/>
            </a:stretch>
          </a:blipFill>
        </p:spPr>
      </p:sp>
      <p:sp>
        <p:nvSpPr>
          <p:cNvPr name="TextBox 37" id="37"/>
          <p:cNvSpPr txBox="true"/>
          <p:nvPr/>
        </p:nvSpPr>
        <p:spPr>
          <a:xfrm rot="0">
            <a:off x="938966" y="791507"/>
            <a:ext cx="12952476"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Examples of Healthcare Rights</a:t>
            </a:r>
          </a:p>
        </p:txBody>
      </p:sp>
      <p:sp>
        <p:nvSpPr>
          <p:cNvPr name="TextBox 38" id="38"/>
          <p:cNvSpPr txBox="true"/>
          <p:nvPr/>
        </p:nvSpPr>
        <p:spPr>
          <a:xfrm rot="0">
            <a:off x="1376707" y="4411980"/>
            <a:ext cx="4665978"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Dignity + Respect</a:t>
            </a:r>
          </a:p>
        </p:txBody>
      </p:sp>
      <p:sp>
        <p:nvSpPr>
          <p:cNvPr name="TextBox 39" id="39"/>
          <p:cNvSpPr txBox="true"/>
          <p:nvPr/>
        </p:nvSpPr>
        <p:spPr>
          <a:xfrm rot="0">
            <a:off x="7137744" y="4411980"/>
            <a:ext cx="4710467"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No discrimination</a:t>
            </a:r>
          </a:p>
        </p:txBody>
      </p:sp>
      <p:sp>
        <p:nvSpPr>
          <p:cNvPr name="TextBox 40" id="40"/>
          <p:cNvSpPr txBox="true"/>
          <p:nvPr/>
        </p:nvSpPr>
        <p:spPr>
          <a:xfrm rot="0">
            <a:off x="2654734" y="7948807"/>
            <a:ext cx="4712643" cy="1474470"/>
          </a:xfrm>
          <a:prstGeom prst="rect">
            <a:avLst/>
          </a:prstGeom>
        </p:spPr>
        <p:txBody>
          <a:bodyPr anchor="t" rtlCol="false" tIns="0" lIns="0" bIns="0" rIns="0">
            <a:spAutoFit/>
          </a:bodyPr>
          <a:lstStyle/>
          <a:p>
            <a:pPr algn="ctr">
              <a:lnSpc>
                <a:spcPts val="5880"/>
              </a:lnSpc>
            </a:pPr>
            <a:r>
              <a:rPr lang="en-US" sz="4200">
                <a:solidFill>
                  <a:srgbClr val="000000"/>
                </a:solidFill>
                <a:latin typeface="Ubuntu"/>
                <a:ea typeface="Ubuntu"/>
                <a:cs typeface="Ubuntu"/>
                <a:sym typeface="Ubuntu"/>
              </a:rPr>
              <a:t>Keeping your </a:t>
            </a:r>
          </a:p>
          <a:p>
            <a:pPr algn="ctr">
              <a:lnSpc>
                <a:spcPts val="5880"/>
              </a:lnSpc>
              <a:spcBef>
                <a:spcPct val="0"/>
              </a:spcBef>
            </a:pPr>
            <a:r>
              <a:rPr lang="en-US" sz="4200">
                <a:solidFill>
                  <a:srgbClr val="000000"/>
                </a:solidFill>
                <a:latin typeface="Ubuntu"/>
                <a:ea typeface="Ubuntu"/>
                <a:cs typeface="Ubuntu"/>
                <a:sym typeface="Ubuntu"/>
              </a:rPr>
              <a:t>information private</a:t>
            </a:r>
          </a:p>
        </p:txBody>
      </p:sp>
      <p:sp>
        <p:nvSpPr>
          <p:cNvPr name="TextBox 41" id="41"/>
          <p:cNvSpPr txBox="true"/>
          <p:nvPr/>
        </p:nvSpPr>
        <p:spPr>
          <a:xfrm rot="0">
            <a:off x="12596637" y="8320282"/>
            <a:ext cx="2177814"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Support</a:t>
            </a:r>
          </a:p>
        </p:txBody>
      </p:sp>
      <p:sp>
        <p:nvSpPr>
          <p:cNvPr name="TextBox 42" id="42"/>
          <p:cNvSpPr txBox="true"/>
          <p:nvPr/>
        </p:nvSpPr>
        <p:spPr>
          <a:xfrm rot="0">
            <a:off x="12628910" y="4411980"/>
            <a:ext cx="4515527"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Accommodations</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0">
            <a:off x="484174" y="808116"/>
            <a:ext cx="16458040" cy="1223447"/>
            <a:chOff x="0" y="0"/>
            <a:chExt cx="4334628" cy="322225"/>
          </a:xfrm>
        </p:grpSpPr>
        <p:sp>
          <p:nvSpPr>
            <p:cNvPr name="Freeform 14" id="14"/>
            <p:cNvSpPr/>
            <p:nvPr/>
          </p:nvSpPr>
          <p:spPr>
            <a:xfrm flipH="false" flipV="false" rot="0">
              <a:off x="0" y="0"/>
              <a:ext cx="4334628" cy="322225"/>
            </a:xfrm>
            <a:custGeom>
              <a:avLst/>
              <a:gdLst/>
              <a:ahLst/>
              <a:cxnLst/>
              <a:rect r="r" b="b" t="t" l="l"/>
              <a:pathLst>
                <a:path h="322225" w="4334628">
                  <a:moveTo>
                    <a:pt x="4131428" y="0"/>
                  </a:moveTo>
                  <a:cubicBezTo>
                    <a:pt x="4243652" y="0"/>
                    <a:pt x="4334628" y="72132"/>
                    <a:pt x="4334628" y="161112"/>
                  </a:cubicBezTo>
                  <a:cubicBezTo>
                    <a:pt x="4334628" y="250092"/>
                    <a:pt x="4243652" y="322225"/>
                    <a:pt x="4131428"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5" id="15"/>
            <p:cNvSpPr txBox="true"/>
            <p:nvPr/>
          </p:nvSpPr>
          <p:spPr>
            <a:xfrm>
              <a:off x="0" y="-28575"/>
              <a:ext cx="4334628" cy="350800"/>
            </a:xfrm>
            <a:prstGeom prst="rect">
              <a:avLst/>
            </a:prstGeom>
          </p:spPr>
          <p:txBody>
            <a:bodyPr anchor="ctr" rtlCol="false" tIns="50800" lIns="50800" bIns="50800" rIns="50800"/>
            <a:lstStyle/>
            <a:p>
              <a:pPr algn="ctr">
                <a:lnSpc>
                  <a:spcPts val="1960"/>
                </a:lnSpc>
              </a:pPr>
            </a:p>
          </p:txBody>
        </p:sp>
      </p:grpSp>
      <p:grpSp>
        <p:nvGrpSpPr>
          <p:cNvPr name="Group 16" id="16"/>
          <p:cNvGrpSpPr/>
          <p:nvPr/>
        </p:nvGrpSpPr>
        <p:grpSpPr>
          <a:xfrm rot="-5400000">
            <a:off x="12910419" y="4867206"/>
            <a:ext cx="10244787" cy="510375"/>
            <a:chOff x="0" y="0"/>
            <a:chExt cx="3671501" cy="182907"/>
          </a:xfrm>
        </p:grpSpPr>
        <p:sp>
          <p:nvSpPr>
            <p:cNvPr name="Freeform 17" id="17"/>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18" id="18"/>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9" id="19"/>
          <p:cNvGrpSpPr/>
          <p:nvPr/>
        </p:nvGrpSpPr>
        <p:grpSpPr>
          <a:xfrm rot="0">
            <a:off x="0" y="9776625"/>
            <a:ext cx="18288000" cy="510375"/>
            <a:chOff x="0" y="0"/>
            <a:chExt cx="6554006" cy="182907"/>
          </a:xfrm>
        </p:grpSpPr>
        <p:sp>
          <p:nvSpPr>
            <p:cNvPr name="Freeform 20" id="20"/>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1" id="21"/>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AutoShape 22" id="22"/>
          <p:cNvSpPr/>
          <p:nvPr/>
        </p:nvSpPr>
        <p:spPr>
          <a:xfrm flipH="true" flipV="true">
            <a:off x="6710152" y="5686478"/>
            <a:ext cx="19050" cy="4111625"/>
          </a:xfrm>
          <a:prstGeom prst="line">
            <a:avLst/>
          </a:prstGeom>
          <a:ln cap="flat" w="19050">
            <a:solidFill>
              <a:srgbClr val="000000"/>
            </a:solidFill>
            <a:prstDash val="sysDot"/>
            <a:headEnd type="none" len="sm" w="sm"/>
            <a:tailEnd type="none" len="sm" w="sm"/>
          </a:ln>
        </p:spPr>
      </p:sp>
      <p:sp>
        <p:nvSpPr>
          <p:cNvPr name="AutoShape 23" id="23"/>
          <p:cNvSpPr/>
          <p:nvPr/>
        </p:nvSpPr>
        <p:spPr>
          <a:xfrm>
            <a:off x="1174700" y="5696003"/>
            <a:ext cx="16748925" cy="0"/>
          </a:xfrm>
          <a:prstGeom prst="line">
            <a:avLst/>
          </a:prstGeom>
          <a:ln cap="flat" w="19050">
            <a:solidFill>
              <a:srgbClr val="000000"/>
            </a:solidFill>
            <a:prstDash val="sysDot"/>
            <a:headEnd type="none" len="sm" w="sm"/>
            <a:tailEnd type="none" len="sm" w="sm"/>
          </a:ln>
        </p:spPr>
      </p:sp>
      <p:sp>
        <p:nvSpPr>
          <p:cNvPr name="AutoShape 24" id="24"/>
          <p:cNvSpPr/>
          <p:nvPr/>
        </p:nvSpPr>
        <p:spPr>
          <a:xfrm flipV="true">
            <a:off x="12114400" y="2031562"/>
            <a:ext cx="0" cy="3630030"/>
          </a:xfrm>
          <a:prstGeom prst="line">
            <a:avLst/>
          </a:prstGeom>
          <a:ln cap="flat" w="19050">
            <a:solidFill>
              <a:srgbClr val="000000"/>
            </a:solidFill>
            <a:prstDash val="sysDot"/>
            <a:headEnd type="none" len="sm" w="sm"/>
            <a:tailEnd type="none" len="sm" w="sm"/>
          </a:ln>
        </p:spPr>
      </p:sp>
      <p:sp>
        <p:nvSpPr>
          <p:cNvPr name="AutoShape 25" id="25"/>
          <p:cNvSpPr/>
          <p:nvPr/>
        </p:nvSpPr>
        <p:spPr>
          <a:xfrm flipV="true">
            <a:off x="6700627" y="2034970"/>
            <a:ext cx="0" cy="3630030"/>
          </a:xfrm>
          <a:prstGeom prst="line">
            <a:avLst/>
          </a:prstGeom>
          <a:ln cap="flat" w="19050">
            <a:solidFill>
              <a:srgbClr val="000000"/>
            </a:solidFill>
            <a:prstDash val="sysDot"/>
            <a:headEnd type="none" len="sm" w="sm"/>
            <a:tailEnd type="none" len="sm" w="sm"/>
          </a:ln>
        </p:spPr>
      </p:sp>
      <p:sp>
        <p:nvSpPr>
          <p:cNvPr name="Freeform 26" id="26"/>
          <p:cNvSpPr/>
          <p:nvPr/>
        </p:nvSpPr>
        <p:spPr>
          <a:xfrm flipH="false" flipV="false" rot="0">
            <a:off x="2974027" y="2492875"/>
            <a:ext cx="1682014" cy="1505403"/>
          </a:xfrm>
          <a:custGeom>
            <a:avLst/>
            <a:gdLst/>
            <a:ahLst/>
            <a:cxnLst/>
            <a:rect r="r" b="b" t="t" l="l"/>
            <a:pathLst>
              <a:path h="1505403" w="1682014">
                <a:moveTo>
                  <a:pt x="0" y="0"/>
                </a:moveTo>
                <a:lnTo>
                  <a:pt x="1682014" y="0"/>
                </a:lnTo>
                <a:lnTo>
                  <a:pt x="1682014" y="1505403"/>
                </a:lnTo>
                <a:lnTo>
                  <a:pt x="0" y="150540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7" id="27"/>
          <p:cNvSpPr txBox="true"/>
          <p:nvPr/>
        </p:nvSpPr>
        <p:spPr>
          <a:xfrm rot="0">
            <a:off x="938966" y="791507"/>
            <a:ext cx="16116433"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Examples of Healthcare Responsibilities</a:t>
            </a:r>
          </a:p>
        </p:txBody>
      </p:sp>
      <p:sp>
        <p:nvSpPr>
          <p:cNvPr name="TextBox 28" id="28"/>
          <p:cNvSpPr txBox="true"/>
          <p:nvPr/>
        </p:nvSpPr>
        <p:spPr>
          <a:xfrm rot="0">
            <a:off x="1698778" y="4132772"/>
            <a:ext cx="4285878" cy="1332230"/>
          </a:xfrm>
          <a:prstGeom prst="rect">
            <a:avLst/>
          </a:prstGeom>
        </p:spPr>
        <p:txBody>
          <a:bodyPr anchor="t" rtlCol="false" tIns="0" lIns="0" bIns="0" rIns="0">
            <a:spAutoFit/>
          </a:bodyPr>
          <a:lstStyle/>
          <a:p>
            <a:pPr algn="ctr">
              <a:lnSpc>
                <a:spcPts val="5320"/>
              </a:lnSpc>
            </a:pPr>
            <a:r>
              <a:rPr lang="en-US" sz="3800">
                <a:solidFill>
                  <a:srgbClr val="000000"/>
                </a:solidFill>
                <a:latin typeface="Ubuntu"/>
                <a:ea typeface="Ubuntu"/>
                <a:cs typeface="Ubuntu"/>
                <a:sym typeface="Ubuntu"/>
              </a:rPr>
              <a:t>Treat providers and</a:t>
            </a:r>
          </a:p>
          <a:p>
            <a:pPr algn="ctr">
              <a:lnSpc>
                <a:spcPts val="5320"/>
              </a:lnSpc>
              <a:spcBef>
                <a:spcPct val="0"/>
              </a:spcBef>
            </a:pPr>
            <a:r>
              <a:rPr lang="en-US" sz="3800">
                <a:solidFill>
                  <a:srgbClr val="000000"/>
                </a:solidFill>
                <a:latin typeface="Ubuntu"/>
                <a:ea typeface="Ubuntu"/>
                <a:cs typeface="Ubuntu"/>
                <a:sym typeface="Ubuntu"/>
              </a:rPr>
              <a:t>staff with respect</a:t>
            </a:r>
          </a:p>
        </p:txBody>
      </p:sp>
      <p:sp>
        <p:nvSpPr>
          <p:cNvPr name="TextBox 29" id="29"/>
          <p:cNvSpPr txBox="true"/>
          <p:nvPr/>
        </p:nvSpPr>
        <p:spPr>
          <a:xfrm rot="0">
            <a:off x="7958299" y="4231107"/>
            <a:ext cx="3112740" cy="665480"/>
          </a:xfrm>
          <a:prstGeom prst="rect">
            <a:avLst/>
          </a:prstGeom>
        </p:spPr>
        <p:txBody>
          <a:bodyPr anchor="t" rtlCol="false" tIns="0" lIns="0" bIns="0" rIns="0">
            <a:spAutoFit/>
          </a:bodyPr>
          <a:lstStyle/>
          <a:p>
            <a:pPr algn="ctr">
              <a:lnSpc>
                <a:spcPts val="5320"/>
              </a:lnSpc>
              <a:spcBef>
                <a:spcPct val="0"/>
              </a:spcBef>
            </a:pPr>
            <a:r>
              <a:rPr lang="en-US" sz="3800">
                <a:solidFill>
                  <a:srgbClr val="000000"/>
                </a:solidFill>
                <a:latin typeface="Ubuntu"/>
                <a:ea typeface="Ubuntu"/>
                <a:cs typeface="Ubuntu"/>
                <a:sym typeface="Ubuntu"/>
              </a:rPr>
              <a:t>Arrive on time</a:t>
            </a:r>
          </a:p>
        </p:txBody>
      </p:sp>
      <p:sp>
        <p:nvSpPr>
          <p:cNvPr name="TextBox 30" id="30"/>
          <p:cNvSpPr txBox="true"/>
          <p:nvPr/>
        </p:nvSpPr>
        <p:spPr>
          <a:xfrm rot="0">
            <a:off x="1603491" y="8263270"/>
            <a:ext cx="4476452" cy="1332230"/>
          </a:xfrm>
          <a:prstGeom prst="rect">
            <a:avLst/>
          </a:prstGeom>
        </p:spPr>
        <p:txBody>
          <a:bodyPr anchor="t" rtlCol="false" tIns="0" lIns="0" bIns="0" rIns="0">
            <a:spAutoFit/>
          </a:bodyPr>
          <a:lstStyle/>
          <a:p>
            <a:pPr algn="ctr">
              <a:lnSpc>
                <a:spcPts val="5320"/>
              </a:lnSpc>
            </a:pPr>
            <a:r>
              <a:rPr lang="en-US" sz="3800">
                <a:solidFill>
                  <a:srgbClr val="000000"/>
                </a:solidFill>
                <a:latin typeface="Ubuntu"/>
                <a:ea typeface="Ubuntu"/>
                <a:cs typeface="Ubuntu"/>
                <a:sym typeface="Ubuntu"/>
              </a:rPr>
              <a:t>Tell the truth </a:t>
            </a:r>
          </a:p>
          <a:p>
            <a:pPr algn="ctr">
              <a:lnSpc>
                <a:spcPts val="5320"/>
              </a:lnSpc>
              <a:spcBef>
                <a:spcPct val="0"/>
              </a:spcBef>
            </a:pPr>
            <a:r>
              <a:rPr lang="en-US" sz="3800">
                <a:solidFill>
                  <a:srgbClr val="000000"/>
                </a:solidFill>
                <a:latin typeface="Ubuntu"/>
                <a:ea typeface="Ubuntu"/>
                <a:cs typeface="Ubuntu"/>
                <a:sym typeface="Ubuntu"/>
              </a:rPr>
              <a:t>to medical providers</a:t>
            </a:r>
          </a:p>
        </p:txBody>
      </p:sp>
      <p:sp>
        <p:nvSpPr>
          <p:cNvPr name="TextBox 31" id="31"/>
          <p:cNvSpPr txBox="true"/>
          <p:nvPr/>
        </p:nvSpPr>
        <p:spPr>
          <a:xfrm rot="0">
            <a:off x="13036361" y="8314441"/>
            <a:ext cx="3857402" cy="681990"/>
          </a:xfrm>
          <a:prstGeom prst="rect">
            <a:avLst/>
          </a:prstGeom>
        </p:spPr>
        <p:txBody>
          <a:bodyPr anchor="t" rtlCol="false" tIns="0" lIns="0" bIns="0" rIns="0">
            <a:spAutoFit/>
          </a:bodyPr>
          <a:lstStyle/>
          <a:p>
            <a:pPr algn="ctr">
              <a:lnSpc>
                <a:spcPts val="5460"/>
              </a:lnSpc>
              <a:spcBef>
                <a:spcPct val="0"/>
              </a:spcBef>
            </a:pPr>
            <a:r>
              <a:rPr lang="en-US" sz="3900">
                <a:solidFill>
                  <a:srgbClr val="000000"/>
                </a:solidFill>
                <a:latin typeface="Ubuntu"/>
                <a:ea typeface="Ubuntu"/>
                <a:cs typeface="Ubuntu"/>
                <a:sym typeface="Ubuntu"/>
              </a:rPr>
              <a:t>Follow directions</a:t>
            </a:r>
          </a:p>
        </p:txBody>
      </p:sp>
      <p:sp>
        <p:nvSpPr>
          <p:cNvPr name="TextBox 32" id="32"/>
          <p:cNvSpPr txBox="true"/>
          <p:nvPr/>
        </p:nvSpPr>
        <p:spPr>
          <a:xfrm rot="0">
            <a:off x="12142975" y="4144204"/>
            <a:ext cx="5688769" cy="1332230"/>
          </a:xfrm>
          <a:prstGeom prst="rect">
            <a:avLst/>
          </a:prstGeom>
        </p:spPr>
        <p:txBody>
          <a:bodyPr anchor="t" rtlCol="false" tIns="0" lIns="0" bIns="0" rIns="0">
            <a:spAutoFit/>
          </a:bodyPr>
          <a:lstStyle/>
          <a:p>
            <a:pPr algn="ctr">
              <a:lnSpc>
                <a:spcPts val="5320"/>
              </a:lnSpc>
            </a:pPr>
            <a:r>
              <a:rPr lang="en-US" sz="3800">
                <a:solidFill>
                  <a:srgbClr val="000000"/>
                </a:solidFill>
                <a:latin typeface="Ubuntu"/>
                <a:ea typeface="Ubuntu"/>
                <a:cs typeface="Ubuntu"/>
                <a:sym typeface="Ubuntu"/>
              </a:rPr>
              <a:t>Use emergency services</a:t>
            </a:r>
          </a:p>
          <a:p>
            <a:pPr algn="ctr">
              <a:lnSpc>
                <a:spcPts val="5320"/>
              </a:lnSpc>
              <a:spcBef>
                <a:spcPct val="0"/>
              </a:spcBef>
            </a:pPr>
            <a:r>
              <a:rPr lang="en-US" sz="3800">
                <a:solidFill>
                  <a:srgbClr val="000000"/>
                </a:solidFill>
                <a:latin typeface="Ubuntu"/>
                <a:ea typeface="Ubuntu"/>
                <a:cs typeface="Ubuntu"/>
                <a:sym typeface="Ubuntu"/>
              </a:rPr>
              <a:t>appropriately</a:t>
            </a:r>
          </a:p>
        </p:txBody>
      </p:sp>
      <p:sp>
        <p:nvSpPr>
          <p:cNvPr name="AutoShape 33" id="33"/>
          <p:cNvSpPr/>
          <p:nvPr/>
        </p:nvSpPr>
        <p:spPr>
          <a:xfrm flipH="true" flipV="true">
            <a:off x="12123925" y="5661636"/>
            <a:ext cx="19050" cy="4111625"/>
          </a:xfrm>
          <a:prstGeom prst="line">
            <a:avLst/>
          </a:prstGeom>
          <a:ln cap="flat" w="19050">
            <a:solidFill>
              <a:srgbClr val="000000"/>
            </a:solidFill>
            <a:prstDash val="sysDot"/>
            <a:headEnd type="none" len="sm" w="sm"/>
            <a:tailEnd type="none" len="sm" w="sm"/>
          </a:ln>
        </p:spPr>
      </p:sp>
      <p:sp>
        <p:nvSpPr>
          <p:cNvPr name="TextBox 34" id="34"/>
          <p:cNvSpPr txBox="true"/>
          <p:nvPr/>
        </p:nvSpPr>
        <p:spPr>
          <a:xfrm rot="0">
            <a:off x="7079246" y="8314441"/>
            <a:ext cx="4694634" cy="1332230"/>
          </a:xfrm>
          <a:prstGeom prst="rect">
            <a:avLst/>
          </a:prstGeom>
        </p:spPr>
        <p:txBody>
          <a:bodyPr anchor="t" rtlCol="false" tIns="0" lIns="0" bIns="0" rIns="0">
            <a:spAutoFit/>
          </a:bodyPr>
          <a:lstStyle/>
          <a:p>
            <a:pPr algn="ctr">
              <a:lnSpc>
                <a:spcPts val="5320"/>
              </a:lnSpc>
            </a:pPr>
            <a:r>
              <a:rPr lang="en-US" sz="3800">
                <a:solidFill>
                  <a:srgbClr val="000000"/>
                </a:solidFill>
                <a:latin typeface="Ubuntu"/>
                <a:ea typeface="Ubuntu"/>
                <a:cs typeface="Ubuntu"/>
                <a:sym typeface="Ubuntu"/>
              </a:rPr>
              <a:t>Ask questions when</a:t>
            </a:r>
          </a:p>
          <a:p>
            <a:pPr algn="ctr">
              <a:lnSpc>
                <a:spcPts val="5320"/>
              </a:lnSpc>
              <a:spcBef>
                <a:spcPct val="0"/>
              </a:spcBef>
            </a:pPr>
            <a:r>
              <a:rPr lang="en-US" sz="3800">
                <a:solidFill>
                  <a:srgbClr val="000000"/>
                </a:solidFill>
                <a:latin typeface="Ubuntu"/>
                <a:ea typeface="Ubuntu"/>
                <a:cs typeface="Ubuntu"/>
                <a:sym typeface="Ubuntu"/>
              </a:rPr>
              <a:t>you don’t understand</a:t>
            </a:r>
          </a:p>
        </p:txBody>
      </p:sp>
      <p:sp>
        <p:nvSpPr>
          <p:cNvPr name="Freeform 35" id="35"/>
          <p:cNvSpPr/>
          <p:nvPr/>
        </p:nvSpPr>
        <p:spPr>
          <a:xfrm flipH="false" flipV="false" rot="0">
            <a:off x="8748502" y="2492875"/>
            <a:ext cx="1532335" cy="1532335"/>
          </a:xfrm>
          <a:custGeom>
            <a:avLst/>
            <a:gdLst/>
            <a:ahLst/>
            <a:cxnLst/>
            <a:rect r="r" b="b" t="t" l="l"/>
            <a:pathLst>
              <a:path h="1532335" w="1532335">
                <a:moveTo>
                  <a:pt x="0" y="0"/>
                </a:moveTo>
                <a:lnTo>
                  <a:pt x="1532335" y="0"/>
                </a:lnTo>
                <a:lnTo>
                  <a:pt x="1532335" y="1532335"/>
                </a:lnTo>
                <a:lnTo>
                  <a:pt x="0" y="153233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36" id="36"/>
          <p:cNvSpPr/>
          <p:nvPr/>
        </p:nvSpPr>
        <p:spPr>
          <a:xfrm flipH="false" flipV="false" rot="0">
            <a:off x="2859329" y="6474625"/>
            <a:ext cx="1964776" cy="1453934"/>
          </a:xfrm>
          <a:custGeom>
            <a:avLst/>
            <a:gdLst/>
            <a:ahLst/>
            <a:cxnLst/>
            <a:rect r="r" b="b" t="t" l="l"/>
            <a:pathLst>
              <a:path h="1453934" w="1964776">
                <a:moveTo>
                  <a:pt x="0" y="0"/>
                </a:moveTo>
                <a:lnTo>
                  <a:pt x="1964776" y="0"/>
                </a:lnTo>
                <a:lnTo>
                  <a:pt x="1964776" y="1453934"/>
                </a:lnTo>
                <a:lnTo>
                  <a:pt x="0" y="1453934"/>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37" id="37"/>
          <p:cNvSpPr/>
          <p:nvPr/>
        </p:nvSpPr>
        <p:spPr>
          <a:xfrm flipH="false" flipV="false" rot="0">
            <a:off x="8699596" y="6474625"/>
            <a:ext cx="1453934" cy="1453934"/>
          </a:xfrm>
          <a:custGeom>
            <a:avLst/>
            <a:gdLst/>
            <a:ahLst/>
            <a:cxnLst/>
            <a:rect r="r" b="b" t="t" l="l"/>
            <a:pathLst>
              <a:path h="1453934" w="1453934">
                <a:moveTo>
                  <a:pt x="0" y="0"/>
                </a:moveTo>
                <a:lnTo>
                  <a:pt x="1453934" y="0"/>
                </a:lnTo>
                <a:lnTo>
                  <a:pt x="1453934" y="1453934"/>
                </a:lnTo>
                <a:lnTo>
                  <a:pt x="0" y="1453934"/>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38" id="38"/>
          <p:cNvSpPr/>
          <p:nvPr/>
        </p:nvSpPr>
        <p:spPr>
          <a:xfrm flipH="false" flipV="false" rot="0">
            <a:off x="14166164" y="6474625"/>
            <a:ext cx="1597797" cy="1647213"/>
          </a:xfrm>
          <a:custGeom>
            <a:avLst/>
            <a:gdLst/>
            <a:ahLst/>
            <a:cxnLst/>
            <a:rect r="r" b="b" t="t" l="l"/>
            <a:pathLst>
              <a:path h="1647213" w="1597797">
                <a:moveTo>
                  <a:pt x="0" y="0"/>
                </a:moveTo>
                <a:lnTo>
                  <a:pt x="1597797" y="0"/>
                </a:lnTo>
                <a:lnTo>
                  <a:pt x="1597797" y="1647213"/>
                </a:lnTo>
                <a:lnTo>
                  <a:pt x="0" y="1647213"/>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grpSp>
        <p:nvGrpSpPr>
          <p:cNvPr name="Group 39" id="39"/>
          <p:cNvGrpSpPr/>
          <p:nvPr/>
        </p:nvGrpSpPr>
        <p:grpSpPr>
          <a:xfrm rot="0">
            <a:off x="13422773" y="2492875"/>
            <a:ext cx="3084579" cy="1532335"/>
            <a:chOff x="0" y="0"/>
            <a:chExt cx="4112772" cy="2043113"/>
          </a:xfrm>
        </p:grpSpPr>
        <p:sp>
          <p:nvSpPr>
            <p:cNvPr name="Freeform 40" id="40"/>
            <p:cNvSpPr/>
            <p:nvPr/>
          </p:nvSpPr>
          <p:spPr>
            <a:xfrm flipH="false" flipV="false" rot="0">
              <a:off x="0" y="0"/>
              <a:ext cx="1425071" cy="2043113"/>
            </a:xfrm>
            <a:custGeom>
              <a:avLst/>
              <a:gdLst/>
              <a:ahLst/>
              <a:cxnLst/>
              <a:rect r="r" b="b" t="t" l="l"/>
              <a:pathLst>
                <a:path h="2043113" w="1425071">
                  <a:moveTo>
                    <a:pt x="0" y="0"/>
                  </a:moveTo>
                  <a:lnTo>
                    <a:pt x="1425071" y="0"/>
                  </a:lnTo>
                  <a:lnTo>
                    <a:pt x="1425071" y="2043113"/>
                  </a:lnTo>
                  <a:lnTo>
                    <a:pt x="0" y="2043113"/>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41" id="41"/>
            <p:cNvSpPr/>
            <p:nvPr/>
          </p:nvSpPr>
          <p:spPr>
            <a:xfrm flipH="false" flipV="false" rot="0">
              <a:off x="1665930" y="0"/>
              <a:ext cx="2446842" cy="2043113"/>
            </a:xfrm>
            <a:custGeom>
              <a:avLst/>
              <a:gdLst/>
              <a:ahLst/>
              <a:cxnLst/>
              <a:rect r="r" b="b" t="t" l="l"/>
              <a:pathLst>
                <a:path h="2043113" w="2446842">
                  <a:moveTo>
                    <a:pt x="0" y="0"/>
                  </a:moveTo>
                  <a:lnTo>
                    <a:pt x="2446842" y="0"/>
                  </a:lnTo>
                  <a:lnTo>
                    <a:pt x="2446842" y="2043113"/>
                  </a:lnTo>
                  <a:lnTo>
                    <a:pt x="0" y="2043113"/>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8214651"/>
            <a:ext cx="940871" cy="1928901"/>
          </a:xfrm>
          <a:custGeom>
            <a:avLst/>
            <a:gdLst/>
            <a:ahLst/>
            <a:cxnLst/>
            <a:rect r="r" b="b" t="t" l="l"/>
            <a:pathLst>
              <a:path h="1928901" w="94087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t="0" r="0" b="-41957"/>
            </a:stretch>
          </a:blipFill>
        </p:spPr>
      </p:sp>
      <p:sp>
        <p:nvSpPr>
          <p:cNvPr name="Freeform 3" id="3"/>
          <p:cNvSpPr/>
          <p:nvPr/>
        </p:nvSpPr>
        <p:spPr>
          <a:xfrm flipH="false" flipV="false" rot="0">
            <a:off x="17655303" y="0"/>
            <a:ext cx="536644" cy="915352"/>
          </a:xfrm>
          <a:custGeom>
            <a:avLst/>
            <a:gdLst/>
            <a:ahLst/>
            <a:cxnLst/>
            <a:rect r="r" b="b" t="t" l="l"/>
            <a:pathLst>
              <a:path h="915352" w="536644">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l="0" t="0" r="-423407" b="-199143"/>
            </a:stretch>
          </a:blipFill>
        </p:spPr>
      </p:sp>
      <p:sp>
        <p:nvSpPr>
          <p:cNvPr name="Freeform 4" id="4"/>
          <p:cNvSpPr/>
          <p:nvPr/>
        </p:nvSpPr>
        <p:spPr>
          <a:xfrm flipH="false" flipV="false" rot="0">
            <a:off x="-1944" y="0"/>
            <a:ext cx="940910" cy="2738217"/>
          </a:xfrm>
          <a:custGeom>
            <a:avLst/>
            <a:gdLst/>
            <a:ahLst/>
            <a:cxnLst/>
            <a:rect r="r" b="b" t="t" l="l"/>
            <a:pathLst>
              <a:path h="2738217" w="940910">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t="0" r="0" b="0"/>
            </a:stretch>
          </a:blipFill>
        </p:spPr>
      </p:sp>
      <p:sp>
        <p:nvSpPr>
          <p:cNvPr name="Freeform 5" id="5"/>
          <p:cNvSpPr/>
          <p:nvPr/>
        </p:nvSpPr>
        <p:spPr>
          <a:xfrm flipH="false" flipV="false" rot="0">
            <a:off x="14873287" y="0"/>
            <a:ext cx="2801065" cy="909638"/>
          </a:xfrm>
          <a:custGeom>
            <a:avLst/>
            <a:gdLst/>
            <a:ahLst/>
            <a:cxnLst/>
            <a:rect r="r" b="b" t="t" l="l"/>
            <a:pathLst>
              <a:path h="909638" w="2801065">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t="0" r="0" b="-201022"/>
            </a:stretch>
          </a:blipFill>
        </p:spPr>
      </p:sp>
      <p:sp>
        <p:nvSpPr>
          <p:cNvPr name="Freeform 6" id="6"/>
          <p:cNvSpPr/>
          <p:nvPr/>
        </p:nvSpPr>
        <p:spPr>
          <a:xfrm flipH="false" flipV="false" rot="0">
            <a:off x="12077843" y="0"/>
            <a:ext cx="2808830" cy="909638"/>
          </a:xfrm>
          <a:custGeom>
            <a:avLst/>
            <a:gdLst/>
            <a:ahLst/>
            <a:cxnLst/>
            <a:rect r="r" b="b" t="t" l="l"/>
            <a:pathLst>
              <a:path h="909638" w="2808830">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7" id="7"/>
          <p:cNvSpPr/>
          <p:nvPr/>
        </p:nvSpPr>
        <p:spPr>
          <a:xfrm flipH="false" flipV="false" rot="0">
            <a:off x="9285682" y="0"/>
            <a:ext cx="2808830" cy="909638"/>
          </a:xfrm>
          <a:custGeom>
            <a:avLst/>
            <a:gdLst/>
            <a:ahLst/>
            <a:cxnLst/>
            <a:rect r="r" b="b" t="t" l="l"/>
            <a:pathLst>
              <a:path h="909638" w="2808830">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0" t="0" r="0" b="-201022"/>
            </a:stretch>
          </a:blipFill>
        </p:spPr>
      </p:sp>
      <p:sp>
        <p:nvSpPr>
          <p:cNvPr name="Freeform 8" id="8"/>
          <p:cNvSpPr/>
          <p:nvPr/>
        </p:nvSpPr>
        <p:spPr>
          <a:xfrm flipH="false" flipV="false" rot="0">
            <a:off x="6500812" y="0"/>
            <a:ext cx="2807494" cy="862012"/>
          </a:xfrm>
          <a:custGeom>
            <a:avLst/>
            <a:gdLst/>
            <a:ahLst/>
            <a:cxnLst/>
            <a:rect r="r" b="b" t="t" l="l"/>
            <a:pathLst>
              <a:path h="862012" w="2807494">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t="0" r="0" b="-217653"/>
            </a:stretch>
          </a:blipFill>
        </p:spPr>
      </p:sp>
      <p:sp>
        <p:nvSpPr>
          <p:cNvPr name="Freeform 9" id="9"/>
          <p:cNvSpPr/>
          <p:nvPr/>
        </p:nvSpPr>
        <p:spPr>
          <a:xfrm flipH="false" flipV="false" rot="0">
            <a:off x="3709696" y="0"/>
            <a:ext cx="2808830" cy="890588"/>
          </a:xfrm>
          <a:custGeom>
            <a:avLst/>
            <a:gdLst/>
            <a:ahLst/>
            <a:cxnLst/>
            <a:rect r="r" b="b" t="t" l="l"/>
            <a:pathLst>
              <a:path h="890588" w="2808830">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l="0" t="0" r="0" b="-207461"/>
            </a:stretch>
          </a:blipFill>
        </p:spPr>
      </p:sp>
      <p:sp>
        <p:nvSpPr>
          <p:cNvPr name="Freeform 10" id="10"/>
          <p:cNvSpPr/>
          <p:nvPr/>
        </p:nvSpPr>
        <p:spPr>
          <a:xfrm flipH="false" flipV="false" rot="0">
            <a:off x="919916" y="0"/>
            <a:ext cx="2808830" cy="1569533"/>
          </a:xfrm>
          <a:custGeom>
            <a:avLst/>
            <a:gdLst/>
            <a:ahLst/>
            <a:cxnLst/>
            <a:rect r="r" b="b" t="t" l="l"/>
            <a:pathLst>
              <a:path h="1569533" w="2808830">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l="0" t="0" r="0" b="-74460"/>
            </a:stretch>
          </a:blipFill>
        </p:spPr>
      </p:sp>
      <p:sp>
        <p:nvSpPr>
          <p:cNvPr name="Freeform 11" id="11"/>
          <p:cNvSpPr/>
          <p:nvPr/>
        </p:nvSpPr>
        <p:spPr>
          <a:xfrm flipH="false" flipV="false" rot="0">
            <a:off x="0" y="2738217"/>
            <a:ext cx="938966" cy="2738217"/>
          </a:xfrm>
          <a:custGeom>
            <a:avLst/>
            <a:gdLst/>
            <a:ahLst/>
            <a:cxnLst/>
            <a:rect r="r" b="b" t="t" l="l"/>
            <a:pathLst>
              <a:path h="2738217" w="938966">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t="0" r="0" b="0"/>
            </a:stretch>
          </a:blipFill>
        </p:spPr>
      </p:sp>
      <p:sp>
        <p:nvSpPr>
          <p:cNvPr name="Freeform 12" id="12"/>
          <p:cNvSpPr/>
          <p:nvPr/>
        </p:nvSpPr>
        <p:spPr>
          <a:xfrm flipH="false" flipV="false" rot="0">
            <a:off x="-1905" y="5476434"/>
            <a:ext cx="940871" cy="2738217"/>
          </a:xfrm>
          <a:custGeom>
            <a:avLst/>
            <a:gdLst/>
            <a:ahLst/>
            <a:cxnLst/>
            <a:rect r="r" b="b" t="t" l="l"/>
            <a:pathLst>
              <a:path h="2738217" w="940871">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t="0" r="0" b="0"/>
            </a:stretch>
          </a:blipFill>
        </p:spPr>
      </p:sp>
      <p:grpSp>
        <p:nvGrpSpPr>
          <p:cNvPr name="Group 13" id="13"/>
          <p:cNvGrpSpPr/>
          <p:nvPr/>
        </p:nvGrpSpPr>
        <p:grpSpPr>
          <a:xfrm rot="0">
            <a:off x="484174" y="808116"/>
            <a:ext cx="15428892" cy="1223447"/>
            <a:chOff x="0" y="0"/>
            <a:chExt cx="4063576" cy="322225"/>
          </a:xfrm>
        </p:grpSpPr>
        <p:sp>
          <p:nvSpPr>
            <p:cNvPr name="Freeform 14" id="14"/>
            <p:cNvSpPr/>
            <p:nvPr/>
          </p:nvSpPr>
          <p:spPr>
            <a:xfrm flipH="false" flipV="false" rot="0">
              <a:off x="0" y="0"/>
              <a:ext cx="4063576" cy="322225"/>
            </a:xfrm>
            <a:custGeom>
              <a:avLst/>
              <a:gdLst/>
              <a:ahLst/>
              <a:cxnLst/>
              <a:rect r="r" b="b" t="t" l="l"/>
              <a:pathLst>
                <a:path h="322225" w="4063576">
                  <a:moveTo>
                    <a:pt x="3860376" y="0"/>
                  </a:moveTo>
                  <a:cubicBezTo>
                    <a:pt x="3972601" y="0"/>
                    <a:pt x="4063576" y="72132"/>
                    <a:pt x="4063576" y="161112"/>
                  </a:cubicBezTo>
                  <a:cubicBezTo>
                    <a:pt x="4063576" y="250092"/>
                    <a:pt x="3972601" y="322225"/>
                    <a:pt x="3860376" y="322225"/>
                  </a:cubicBezTo>
                  <a:lnTo>
                    <a:pt x="203200" y="322225"/>
                  </a:lnTo>
                  <a:cubicBezTo>
                    <a:pt x="90976" y="322225"/>
                    <a:pt x="0" y="250092"/>
                    <a:pt x="0" y="161112"/>
                  </a:cubicBezTo>
                  <a:cubicBezTo>
                    <a:pt x="0" y="72132"/>
                    <a:pt x="90976" y="0"/>
                    <a:pt x="203200" y="0"/>
                  </a:cubicBezTo>
                  <a:close/>
                </a:path>
              </a:pathLst>
            </a:custGeom>
            <a:solidFill>
              <a:srgbClr val="94958D"/>
            </a:solidFill>
          </p:spPr>
        </p:sp>
        <p:sp>
          <p:nvSpPr>
            <p:cNvPr name="TextBox 15" id="15"/>
            <p:cNvSpPr txBox="true"/>
            <p:nvPr/>
          </p:nvSpPr>
          <p:spPr>
            <a:xfrm>
              <a:off x="0" y="-28575"/>
              <a:ext cx="4063576" cy="350800"/>
            </a:xfrm>
            <a:prstGeom prst="rect">
              <a:avLst/>
            </a:prstGeom>
          </p:spPr>
          <p:txBody>
            <a:bodyPr anchor="ctr" rtlCol="false" tIns="50800" lIns="50800" bIns="50800" rIns="50800"/>
            <a:lstStyle/>
            <a:p>
              <a:pPr algn="ctr">
                <a:lnSpc>
                  <a:spcPts val="1960"/>
                </a:lnSpc>
              </a:pPr>
            </a:p>
          </p:txBody>
        </p:sp>
      </p:grpSp>
      <p:grpSp>
        <p:nvGrpSpPr>
          <p:cNvPr name="Group 16" id="16"/>
          <p:cNvGrpSpPr/>
          <p:nvPr/>
        </p:nvGrpSpPr>
        <p:grpSpPr>
          <a:xfrm rot="-5400000">
            <a:off x="12910419" y="4867206"/>
            <a:ext cx="10244787" cy="510375"/>
            <a:chOff x="0" y="0"/>
            <a:chExt cx="3671501" cy="182907"/>
          </a:xfrm>
        </p:grpSpPr>
        <p:sp>
          <p:nvSpPr>
            <p:cNvPr name="Freeform 17" id="17"/>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0063A5"/>
            </a:solidFill>
          </p:spPr>
        </p:sp>
        <p:sp>
          <p:nvSpPr>
            <p:cNvPr name="TextBox 18" id="18"/>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9" id="19"/>
          <p:cNvGrpSpPr/>
          <p:nvPr/>
        </p:nvGrpSpPr>
        <p:grpSpPr>
          <a:xfrm rot="0">
            <a:off x="0" y="9776625"/>
            <a:ext cx="18288000" cy="510375"/>
            <a:chOff x="0" y="0"/>
            <a:chExt cx="6554006" cy="182907"/>
          </a:xfrm>
        </p:grpSpPr>
        <p:sp>
          <p:nvSpPr>
            <p:cNvPr name="Freeform 20" id="20"/>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0063A5"/>
            </a:solidFill>
          </p:spPr>
        </p:sp>
        <p:sp>
          <p:nvSpPr>
            <p:cNvPr name="TextBox 21" id="21"/>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2" id="22"/>
          <p:cNvSpPr txBox="true"/>
          <p:nvPr/>
        </p:nvSpPr>
        <p:spPr>
          <a:xfrm rot="0">
            <a:off x="1720841" y="2273392"/>
            <a:ext cx="10523290" cy="3898278"/>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The ADA was the first law in the world that says people with disabilities have to be treated fairly in </a:t>
            </a:r>
            <a:r>
              <a:rPr lang="en-US" sz="4399" b="true">
                <a:solidFill>
                  <a:srgbClr val="000000"/>
                </a:solidFill>
                <a:latin typeface="Ubuntu Bold"/>
                <a:ea typeface="Ubuntu Bold"/>
                <a:cs typeface="Ubuntu Bold"/>
                <a:sym typeface="Ubuntu Bold"/>
              </a:rPr>
              <a:t>all areas of life</a:t>
            </a:r>
            <a:r>
              <a:rPr lang="en-US" sz="4399">
                <a:solidFill>
                  <a:srgbClr val="000000"/>
                </a:solidFill>
                <a:latin typeface="Ubuntu"/>
                <a:ea typeface="Ubuntu"/>
                <a:cs typeface="Ubuntu"/>
                <a:sym typeface="Ubuntu"/>
              </a:rPr>
              <a:t>, whether it’s a public space or a private business.</a:t>
            </a:r>
          </a:p>
        </p:txBody>
      </p:sp>
      <p:sp>
        <p:nvSpPr>
          <p:cNvPr name="TextBox 23" id="23"/>
          <p:cNvSpPr txBox="true"/>
          <p:nvPr/>
        </p:nvSpPr>
        <p:spPr>
          <a:xfrm rot="0">
            <a:off x="938966" y="791507"/>
            <a:ext cx="14816143"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Americans with Disabilities Act (ADA)</a:t>
            </a:r>
          </a:p>
        </p:txBody>
      </p:sp>
      <p:sp>
        <p:nvSpPr>
          <p:cNvPr name="TextBox 24" id="24"/>
          <p:cNvSpPr txBox="true"/>
          <p:nvPr/>
        </p:nvSpPr>
        <p:spPr>
          <a:xfrm rot="0">
            <a:off x="1720841" y="6372677"/>
            <a:ext cx="10523290" cy="3107690"/>
          </a:xfrm>
          <a:prstGeom prst="rect">
            <a:avLst/>
          </a:prstGeom>
        </p:spPr>
        <p:txBody>
          <a:bodyPr anchor="t" rtlCol="false" tIns="0" lIns="0" bIns="0" rIns="0">
            <a:spAutoFit/>
          </a:bodyPr>
          <a:lstStyle/>
          <a:p>
            <a:pPr algn="l">
              <a:lnSpc>
                <a:spcPts val="6160"/>
              </a:lnSpc>
              <a:spcBef>
                <a:spcPct val="0"/>
              </a:spcBef>
            </a:pPr>
            <a:r>
              <a:rPr lang="en-US" sz="4400">
                <a:solidFill>
                  <a:srgbClr val="000000"/>
                </a:solidFill>
                <a:latin typeface="Ubuntu"/>
                <a:ea typeface="Ubuntu"/>
                <a:cs typeface="Ubuntu"/>
                <a:sym typeface="Ubuntu"/>
              </a:rPr>
              <a:t>That means everyone in the country has to follow the rules of the ADA, whether they are at school, at work, at the doctor, or more.</a:t>
            </a:r>
          </a:p>
        </p:txBody>
      </p:sp>
      <p:sp>
        <p:nvSpPr>
          <p:cNvPr name="Freeform 25" id="25"/>
          <p:cNvSpPr/>
          <p:nvPr/>
        </p:nvSpPr>
        <p:spPr>
          <a:xfrm flipH="false" flipV="false" rot="0">
            <a:off x="12472386" y="2378167"/>
            <a:ext cx="4575288" cy="6880133"/>
          </a:xfrm>
          <a:custGeom>
            <a:avLst/>
            <a:gdLst/>
            <a:ahLst/>
            <a:cxnLst/>
            <a:rect r="r" b="b" t="t" l="l"/>
            <a:pathLst>
              <a:path h="6880133" w="4575288">
                <a:moveTo>
                  <a:pt x="0" y="0"/>
                </a:moveTo>
                <a:lnTo>
                  <a:pt x="4575288" y="0"/>
                </a:lnTo>
                <a:lnTo>
                  <a:pt x="4575288" y="6880133"/>
                </a:lnTo>
                <a:lnTo>
                  <a:pt x="0" y="6880133"/>
                </a:lnTo>
                <a:lnTo>
                  <a:pt x="0" y="0"/>
                </a:lnTo>
                <a:close/>
              </a:path>
            </a:pathLst>
          </a:custGeom>
          <a:blipFill>
            <a:blip r:embed="rId5"/>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DAGN83pFetE</dc:identifier>
  <dcterms:modified xsi:type="dcterms:W3CDTF">2011-08-01T06:04:30Z</dcterms:modified>
  <cp:revision>1</cp:revision>
  <dc:title>NHS Session 2 IDD Universal</dc:title>
</cp:coreProperties>
</file>