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8288000" cy="10287000"/>
  <p:notesSz cx="6858000" cy="9144000"/>
  <p:embeddedFontLst>
    <p:embeddedFont>
      <p:font typeface="Funtastic" pitchFamily="2" charset="77"/>
      <p:regular r:id="rId20"/>
    </p:embeddedFont>
    <p:embeddedFont>
      <p:font typeface="Kalam" panose="02000000000000000000" pitchFamily="2" charset="77"/>
      <p:regular r:id="rId21"/>
    </p:embeddedFont>
    <p:embeddedFont>
      <p:font typeface="Kalam Bold" panose="02000000000000000000" pitchFamily="2" charset="77"/>
      <p:regular r:id="rId22"/>
      <p:bold r:id="rId23"/>
    </p:embeddedFont>
    <p:embeddedFont>
      <p:font typeface="Ubuntu" panose="020B0504030602030204" pitchFamily="34" charset="0"/>
      <p:regular r:id="rId24"/>
      <p:bold r:id="rId25"/>
      <p:italic r:id="rId26"/>
      <p:boldItalic r:id="rId27"/>
    </p:embeddedFont>
    <p:embeddedFont>
      <p:font typeface="Ubuntu Bold" panose="020B0804030602030204" pitchFamily="34" charset="0"/>
      <p:regular r:id="rId28"/>
      <p:bold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55822" autoAdjust="0"/>
  </p:normalViewPr>
  <p:slideViewPr>
    <p:cSldViewPr>
      <p:cViewPr varScale="1">
        <p:scale>
          <a:sx n="36" d="100"/>
          <a:sy n="36" d="100"/>
        </p:scale>
        <p:origin x="2176" y="50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7.fntdata"/><Relationship Id="rId3" Type="http://schemas.openxmlformats.org/officeDocument/2006/relationships/slide" Target="slides/slide2.xml"/><Relationship Id="rId21" Type="http://schemas.openxmlformats.org/officeDocument/2006/relationships/font" Target="fonts/font2.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6.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29"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5.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28" Type="http://schemas.openxmlformats.org/officeDocument/2006/relationships/font" Target="fonts/font9.fntdata"/><Relationship Id="rId10" Type="http://schemas.openxmlformats.org/officeDocument/2006/relationships/slide" Target="slides/slide9.xml"/><Relationship Id="rId19" Type="http://schemas.openxmlformats.org/officeDocument/2006/relationships/notesMaster" Target="notesMasters/notesMaster1.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11.08.2025</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 word 'fundamentals' means 'main ideas.' That means in this session we're going to talk about the main ideas about the health system."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 [ADD APPROPRIATE SCRIPT FOR YOUR LOCAL CONTEXT]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 [ADD APPROPRIATE SCRIPT FOR YOUR LOCAL CONTEXT]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“Do you have any questions about your disability?”</a:t>
            </a:r>
          </a:p>
          <a:p>
            <a:endParaRPr lang="en-US"/>
          </a:p>
          <a:p>
            <a:r>
              <a:rPr lang="en-US"/>
              <a:t>“For example, you might want to know:</a:t>
            </a:r>
          </a:p>
          <a:p>
            <a:r>
              <a:rPr lang="en-US"/>
              <a:t>What is the name of my diagnosis? </a:t>
            </a:r>
          </a:p>
          <a:p>
            <a:r>
              <a:rPr lang="en-US"/>
              <a:t>A diagnosis is when your doctor tells you the proper name of any medical conditions or impairments that you have. For example, ‘Down Syndrome’ or ‘Autism Spectrum Disorder’ are examples of diagnoses. You might already know the proper name of your diagnosis.</a:t>
            </a:r>
          </a:p>
          <a:p>
            <a:r>
              <a:rPr lang="en-US"/>
              <a:t>How does my disability affect my body and my mind?</a:t>
            </a:r>
          </a:p>
          <a:p>
            <a:r>
              <a:rPr lang="en-US"/>
              <a:t>How could it affect my life when I’m older than I am now?”</a:t>
            </a:r>
          </a:p>
          <a:p>
            <a:endParaRPr lang="en-US"/>
          </a:p>
          <a:p>
            <a:r>
              <a:rPr lang="en-US"/>
              <a:t>"If you want to talk to other people who share your diagnosis or disability, there might be some organizations you can reach out to that will be able to help.”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“Your family health history is a record of the diseases and health conditions in your family.” </a:t>
            </a:r>
          </a:p>
          <a:p>
            <a:endParaRPr lang="en-US"/>
          </a:p>
          <a:p>
            <a:r>
              <a:rPr lang="en-US"/>
              <a:t>“Family health histories can help your health providers understand the bigger picture about what might be going on with your body and health. For example, you and your family might share:</a:t>
            </a:r>
          </a:p>
          <a:p>
            <a:r>
              <a:rPr lang="en-US"/>
              <a:t>The same environment, meaning you might live in the same house or apartment. Sometimes there are things in our physical surroundings that can affect our health.</a:t>
            </a:r>
          </a:p>
          <a:p>
            <a:r>
              <a:rPr lang="en-US"/>
              <a:t>You might also have a similar lifestyle to other people in your family, meaning you eat similar foods, or have similar exercise habits, and other behaviors related to health.</a:t>
            </a:r>
          </a:p>
          <a:p>
            <a:r>
              <a:rPr lang="en-US"/>
              <a:t>And in most cases, families share genes. Genes are inside your body and are so tiny you can’t see them. They store information that gets passed down from parent to child, like hair and eye color. Sometimes health conditions get passed on, too.”</a:t>
            </a:r>
          </a:p>
          <a:p>
            <a:endParaRPr lang="en-US"/>
          </a:p>
          <a:p>
            <a:r>
              <a:rPr lang="en-US"/>
              <a:t>“If you were adopted or don’t know much about the people who gave birth to you, that’s okay! There are a lot of people who don’t know their full family health history. You can talk to your provider, and together you can make a care plan.”</a:t>
            </a:r>
          </a:p>
          <a:p>
            <a:endParaRPr lang="en-US"/>
          </a:p>
          <a:p>
            <a:r>
              <a:rPr lang="en-US"/>
              <a:t>“When you get medical care, your provider may ask you questions about your family health history as part of the check-in process. You may not know all the answers, and that’s okay. Just include the parts you’re sure about, or you can ask someone to help you.”</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 [REVIEW THE SCRIPT BELOW FOR ACCURACY]</a:t>
            </a:r>
          </a:p>
          <a:p>
            <a:endParaRPr lang="en-US"/>
          </a:p>
          <a:p>
            <a:r>
              <a:rPr lang="en-US"/>
              <a:t>“A GP is a healthcare provider who practices general medicine. They are usually your first stop for medical care. Your GP should help you if you need to see a specialist. Most GPs are physicians, but some are nurse practitioners or physician assistants.”</a:t>
            </a:r>
          </a:p>
          <a:p>
            <a:endParaRPr lang="en-US"/>
          </a:p>
          <a:p>
            <a:r>
              <a:rPr lang="en-US"/>
              <a:t>“You have the right to choose your own GP. In your workbooks you’ll see a list of some things you might want to think about when you’re choosing your GP. Some providers will be more experienced with disability than others, or you may have other things that are important to you, like if their office is easy for you to get to on the bus if that’s how you get around.” </a:t>
            </a:r>
          </a:p>
          <a:p>
            <a:endParaRPr lang="en-US"/>
          </a:p>
          <a:p>
            <a:r>
              <a:rPr lang="en-US"/>
              <a:t>“It’s okay to ask to meet with someone first before you make your decision.”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SAMPLE SCRIPT(S)</a:t>
            </a:r>
          </a:p>
          <a:p>
            <a:endParaRPr lang="en-US" dirty="0"/>
          </a:p>
          <a:p>
            <a:r>
              <a:rPr lang="en-US" dirty="0"/>
              <a:t>“You may want to ask some questions the first time you meet with your GP.”</a:t>
            </a:r>
          </a:p>
          <a:p>
            <a:endParaRPr lang="en-US" dirty="0"/>
          </a:p>
          <a:p>
            <a:r>
              <a:rPr lang="en-US" dirty="0"/>
              <a:t>“For example:</a:t>
            </a:r>
          </a:p>
          <a:p>
            <a:r>
              <a:rPr lang="en-US" dirty="0"/>
              <a:t>What are some common health issues for people with my disability or diagnosis?</a:t>
            </a:r>
          </a:p>
          <a:p>
            <a:r>
              <a:rPr lang="en-US" dirty="0"/>
              <a:t>Are there any major health issues I should be thinking about now?</a:t>
            </a:r>
          </a:p>
          <a:p>
            <a:r>
              <a:rPr lang="en-US" dirty="0"/>
              <a:t>Are there any future health issues I should be thinking about?</a:t>
            </a:r>
          </a:p>
          <a:p>
            <a:r>
              <a:rPr lang="en-US" dirty="0"/>
              <a:t>Will my disability change over time?”</a:t>
            </a:r>
          </a:p>
          <a:p>
            <a:endParaRPr lang="en-US" dirty="0"/>
          </a:p>
          <a:p>
            <a:r>
              <a:rPr lang="en-US" dirty="0"/>
              <a:t>“These kinds of questions are good to ask during an annual check-up or health assessment, when you don’t feel sick.”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“Taking care of our bodies is a big part of getting and staying healthy. It’s important because being healthy gives us more time and ability to enjoy our families, friends, and the activities that give our lives meaning.”</a:t>
            </a:r>
          </a:p>
          <a:p>
            <a:endParaRPr lang="en-US"/>
          </a:p>
          <a:p>
            <a:r>
              <a:rPr lang="en-US"/>
              <a:t>“But physical health isn’t the only thing that keeps us healthy. Other areas of our life need attention, too. It’s important to think about our: </a:t>
            </a:r>
          </a:p>
          <a:p>
            <a:r>
              <a:rPr lang="en-US"/>
              <a:t>Mental health</a:t>
            </a:r>
          </a:p>
          <a:p>
            <a:r>
              <a:rPr lang="en-US"/>
              <a:t>Relationships, including family and friends</a:t>
            </a:r>
          </a:p>
          <a:p>
            <a:r>
              <a:rPr lang="en-US"/>
              <a:t>Cultural and spiritual practices</a:t>
            </a:r>
          </a:p>
          <a:p>
            <a:r>
              <a:rPr lang="en-US"/>
              <a:t>Our passions and pastimes, meaning the activities we like to do.” </a:t>
            </a:r>
          </a:p>
          <a:p>
            <a:endParaRPr lang="en-US"/>
          </a:p>
          <a:p>
            <a:r>
              <a:rPr lang="en-US"/>
              <a:t>“Let’s take about 5 minutes to write down what makes you feel happy and healthy. You can write or draw.”</a:t>
            </a:r>
          </a:p>
          <a:p>
            <a:endParaRPr lang="en-US"/>
          </a:p>
          <a:p>
            <a:endParaRPr lang="en-US"/>
          </a:p>
          <a:p>
            <a:r>
              <a:rPr lang="en-US"/>
              <a:t>TIPS + INSTRUCTIONS</a:t>
            </a:r>
          </a:p>
          <a:p>
            <a:endParaRPr lang="en-US"/>
          </a:p>
          <a:p>
            <a:r>
              <a:rPr lang="en-US"/>
              <a:t>[If you’re running short on time you can suggest that people do this short activity in their own time at home instead of spending time on it here.]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"There are four main categories of things we can do to get and stay healthy. In your workbook, you'll see a list of actions for each category. Joseph, can you read the list for the 'Good Hygiene' category out loud?"</a:t>
            </a:r>
          </a:p>
          <a:p>
            <a:endParaRPr lang="en-US"/>
          </a:p>
          <a:p>
            <a:r>
              <a:rPr lang="en-US"/>
              <a:t>[or:]</a:t>
            </a:r>
          </a:p>
          <a:p>
            <a:endParaRPr lang="en-US"/>
          </a:p>
          <a:p>
            <a:r>
              <a:rPr lang="en-US"/>
              <a:t>"We don't have a lot of time left, so you can look at this list on your own at home. If you need help, you can ask someone to help you read the list. Then, you can write or draw three things you can do to be more healthy. Do you see the three boxes on the last page of your book? That's where you can write or draw."</a:t>
            </a:r>
          </a:p>
          <a:p>
            <a:endParaRPr lang="en-US"/>
          </a:p>
          <a:p>
            <a:r>
              <a:rPr lang="en-US"/>
              <a:t>"You don't have to turn this in the next time we meet. This is just for you to do on your own so you have some ideas about how to be more healthy. People in your family or any other people you live with might want to do this activity with you. You can ask them."</a:t>
            </a:r>
          </a:p>
          <a:p>
            <a:endParaRPr lang="en-US"/>
          </a:p>
          <a:p>
            <a:r>
              <a:rPr lang="en-US"/>
              <a:t>“We’re out of time for today! Thank you all so much for coming. I’m really excited we get to be together again for the four sessions. I’ll see everyone next time for Session 2: Know Your Rights!”</a:t>
            </a:r>
          </a:p>
          <a:p>
            <a:endParaRPr lang="en-US"/>
          </a:p>
          <a:p>
            <a:endParaRPr lang="en-US"/>
          </a:p>
          <a:p>
            <a:r>
              <a:rPr lang="en-US"/>
              <a:t>TIPS + INSTRUCTIONS</a:t>
            </a:r>
          </a:p>
          <a:p>
            <a:endParaRPr lang="en-US"/>
          </a:p>
          <a:p>
            <a:r>
              <a:rPr lang="en-US"/>
              <a:t>[If you’ve already scheduled the next session, remind people about the date, time, and location now]</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"This learning series will help people with intellectual and developmental disabilities (IDD) and their carers learn to use the healthcare system.”</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“This is important because we want to keep ourselves healthy so we can live a long time and do activities that we like with the people we love.” </a:t>
            </a:r>
          </a:p>
          <a:p>
            <a:endParaRPr lang="en-US"/>
          </a:p>
          <a:p>
            <a:r>
              <a:rPr lang="en-US"/>
              <a:t>“These sessions are also going to teach us how to ask for help when we need it.”</a:t>
            </a:r>
          </a:p>
          <a:p>
            <a:endParaRPr lang="en-US"/>
          </a:p>
          <a:p>
            <a:r>
              <a:rPr lang="en-US"/>
              <a:t>“And because you matter, and your health matters!”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“There are five sessions in this series:</a:t>
            </a:r>
          </a:p>
          <a:p>
            <a:endParaRPr lang="en-US"/>
          </a:p>
          <a:p>
            <a:r>
              <a:rPr lang="en-US"/>
              <a:t>Session 1 is what we’re doing now, and it’s called Fundamentals. That means ‘main ideas.’ It’s the teal-colored box.</a:t>
            </a:r>
          </a:p>
          <a:p>
            <a:endParaRPr lang="en-US"/>
          </a:p>
          <a:p>
            <a:r>
              <a:rPr lang="en-US"/>
              <a:t>Session 2 is the gray box, and it’s about learning about your rights.</a:t>
            </a:r>
          </a:p>
          <a:p>
            <a:endParaRPr lang="en-US"/>
          </a:p>
          <a:p>
            <a:r>
              <a:rPr lang="en-US"/>
              <a:t>Session 3 is the pink box, and it’s about learning about self-advocacy, which means sticking up for yourself and saying what you want.</a:t>
            </a:r>
          </a:p>
          <a:p>
            <a:endParaRPr lang="en-US"/>
          </a:p>
          <a:p>
            <a:r>
              <a:rPr lang="en-US"/>
              <a:t>Session 4 is yellow, and it’s about when and where to get medical care.</a:t>
            </a:r>
          </a:p>
          <a:p>
            <a:endParaRPr lang="en-US"/>
          </a:p>
          <a:p>
            <a:r>
              <a:rPr lang="en-US"/>
              <a:t>And Session 5 is the purple box, and it is all about going to the doctor.”</a:t>
            </a:r>
          </a:p>
          <a:p>
            <a:endParaRPr lang="en-US"/>
          </a:p>
          <a:p>
            <a:r>
              <a:rPr lang="en-US"/>
              <a:t>“There are two versions of every session. </a:t>
            </a:r>
          </a:p>
          <a:p>
            <a:endParaRPr lang="en-US"/>
          </a:p>
          <a:p>
            <a:r>
              <a:rPr lang="en-US"/>
              <a:t>One version is for you to use. That’s the one with the green stripe on every page. See the blue stripe in your workbooks?</a:t>
            </a:r>
          </a:p>
          <a:p>
            <a:endParaRPr lang="en-US"/>
          </a:p>
          <a:p>
            <a:r>
              <a:rPr lang="en-US"/>
              <a:t>There’s another version that has a red stripe, and that’s for any carers who help support you.”</a:t>
            </a:r>
          </a:p>
          <a:p>
            <a:endParaRPr lang="en-US"/>
          </a:p>
          <a:p>
            <a:r>
              <a:rPr lang="en-US"/>
              <a:t>“Most of our classes will last between 60-90 minutes, which is an hour or an hour and a half. I’ll be with you to help lead you through everything. Your workbook has the same information as the slides I’m going to show you, plus even more information, including activities. Some of the activities we’ll do together during the sessions, and others you can do at home.”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“Some of you might already know what these words mean, but let’s double check.”</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“Ming, can you read what it says in the top box, next to the word ‘Health’?</a:t>
            </a:r>
          </a:p>
          <a:p>
            <a:endParaRPr lang="en-US"/>
          </a:p>
          <a:p>
            <a:r>
              <a:rPr lang="en-US"/>
              <a:t>[Continue asking for volunteers or calling on people until all definitions have been read.]</a:t>
            </a:r>
          </a:p>
          <a:p>
            <a:endParaRPr lang="en-US"/>
          </a:p>
          <a:p>
            <a:r>
              <a:rPr lang="en-US"/>
              <a:t>[Ask if anyone has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“Preventative care means things you do to stay healthy and keep yourself from getting sick. </a:t>
            </a:r>
          </a:p>
          <a:p>
            <a:r>
              <a:rPr lang="en-US"/>
              <a:t>For example: having regular check-ups, eating healthy food, getting regular flu shots and vaccines, and exercising or moving your body regularly.”</a:t>
            </a:r>
          </a:p>
          <a:p>
            <a:r>
              <a:rPr lang="en-US"/>
              <a:t>Raise your hand if you ever had to get a shot or an injection. That’s an example of preventative care – you take care of your health before you feel sick.</a:t>
            </a:r>
          </a:p>
          <a:p>
            <a:endParaRPr lang="en-US"/>
          </a:p>
          <a:p>
            <a:r>
              <a:rPr lang="en-US"/>
              <a:t>“Primary care is the first point of contact for care when you feel sick. Primary care providers also help with preventative care and support with ongoing issues. </a:t>
            </a:r>
          </a:p>
          <a:p>
            <a:r>
              <a:rPr lang="en-US"/>
              <a:t>For example: Your doctor or nurse, your eye doctor, and the dentist.</a:t>
            </a:r>
          </a:p>
          <a:p>
            <a:r>
              <a:rPr lang="en-US"/>
              <a:t>Raise your hand if you have been to see a doctor before. Hopefully that’s going to be everyone!”</a:t>
            </a:r>
          </a:p>
          <a:p>
            <a:endParaRPr lang="en-US"/>
          </a:p>
          <a:p>
            <a:r>
              <a:rPr lang="en-US"/>
              <a:t>“Acute care means places that can help you right away if you get hurt, feel really sick, or have any other health emergency. </a:t>
            </a:r>
          </a:p>
          <a:p>
            <a:r>
              <a:rPr lang="en-US"/>
              <a:t>For example: paramedics who treat you in an ambulance, the Emergency Department at a hospital, or an urgent care clinic.</a:t>
            </a:r>
          </a:p>
          <a:p>
            <a:r>
              <a:rPr lang="en-US"/>
              <a:t>Has anyone ever had to go to the hospital, maybe for a broken arm or something more serious? That can be scary. It’s good to have healthcare providers who can help us if we have an emergency.”</a:t>
            </a:r>
          </a:p>
          <a:p>
            <a:endParaRPr lang="en-US"/>
          </a:p>
          <a:p>
            <a:r>
              <a:rPr lang="en-US"/>
              <a:t>“Ongoing treatment and management means care for ongoing or long-term issues. </a:t>
            </a:r>
          </a:p>
          <a:p>
            <a:r>
              <a:rPr lang="en-US"/>
              <a:t>For example: Different types of therapy, or treatment from care aides, doctors, nurses, pharmacists, and more.</a:t>
            </a:r>
          </a:p>
          <a:p>
            <a:r>
              <a:rPr lang="en-US"/>
              <a:t>Raise your hand if you’ve ever had speech therapy, or occupational therapy, or physical therapy. Even therapy for our mental health. These are good examples of ongoing treatment.”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"Sometimes you have to go to the doctor when you aren't feeling sick, because it's time for a regular check-up to make sure everything is going well and you're healthy. Sometimes you need a check-up for school or for sports. Or, you might have an ongoing health issue, and you need to visit your doctor every few months or years to check things out and make sure nothing has changed."</a:t>
            </a:r>
          </a:p>
          <a:p>
            <a:endParaRPr lang="en-US"/>
          </a:p>
          <a:p>
            <a:r>
              <a:rPr lang="en-US"/>
              <a:t>"Other times, you feel sick. Maybe you have a sore throat or a bad cough and a fever. For those times, you might go see the doctor at their office or a clinic."</a:t>
            </a:r>
          </a:p>
          <a:p>
            <a:endParaRPr lang="en-US"/>
          </a:p>
          <a:p>
            <a:r>
              <a:rPr lang="en-US"/>
              <a:t>"The next type of appointment is when we have to get special shots or tests, like getting our blood taken. If your doctor says you need a vaccination or immunization, that means getting a shot to help keep you from getting sick in the future -- like a flu shot, or the Covid vaccine. We also have to get our blood taken from time to time so our doctor can test it and make sure that we are healthy on the inside, in places in our bodies that we can't see with our eyes."</a:t>
            </a:r>
          </a:p>
          <a:p>
            <a:endParaRPr lang="en-US"/>
          </a:p>
          <a:p>
            <a:r>
              <a:rPr lang="en-US"/>
              <a:t>"I know it might seem scary to get a shot because a lot of us are afraid it will hurt. But if you pinch your own arm, it does hurt a little, but you can handle it, right? Getting an injection or getting our blood drawn can feel like that, but faster. More like if you accidentally touch a thorn on a rose. For me, thinking about it can sometimes make me nervous, but doing it isn't actually so bad. Is there anyone here who has gotten an injection or had your blood taken for a test? How did you get through it?"</a:t>
            </a:r>
          </a:p>
          <a:p>
            <a:endParaRPr lang="en-US"/>
          </a:p>
          <a:p>
            <a:r>
              <a:rPr lang="en-US"/>
              <a:t>"Okay there's one more type of appointment. Sometimes we might talk to our doctor on the phone or on a video call. This can be good for talking about follow-up care, or if we have a question about our health. Sometimes people also do different kinds of therapy on video calls."</a:t>
            </a:r>
          </a:p>
          <a:p>
            <a:endParaRPr lang="en-US"/>
          </a:p>
          <a:p>
            <a:endParaRPr lang="en-US"/>
          </a:p>
          <a:p>
            <a:r>
              <a:rPr lang="en-US"/>
              <a:t>TIPS + INSTRUCTIONS</a:t>
            </a:r>
          </a:p>
          <a:p>
            <a:endParaRPr lang="en-US"/>
          </a:p>
          <a:p>
            <a:r>
              <a:rPr lang="en-US"/>
              <a:t>[If people seem nervous talking about one type of appointment, give room for some conversation. Try to find someone who can share about having courage in the face of their fear.]</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 [ADD APPROPRIATE SCRIPT FOR YOUR LOCAL CONTEXT]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8/11/25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8/11/25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8/11/25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8/11/25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8/11/25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8/11/25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1.png"/><Relationship Id="rId7" Type="http://schemas.openxmlformats.org/officeDocument/2006/relationships/image" Target="../media/image48.sv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2.svg"/><Relationship Id="rId9" Type="http://schemas.openxmlformats.org/officeDocument/2006/relationships/image" Target="../media/image50.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51.pn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52.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image" Target="../media/image1.png"/><Relationship Id="rId7"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4.png"/><Relationship Id="rId5" Type="http://schemas.openxmlformats.org/officeDocument/2006/relationships/image" Target="../media/image53.png"/><Relationship Id="rId10" Type="http://schemas.openxmlformats.org/officeDocument/2006/relationships/image" Target="../media/image58.svg"/><Relationship Id="rId4" Type="http://schemas.openxmlformats.org/officeDocument/2006/relationships/image" Target="../media/image2.svg"/><Relationship Id="rId9" Type="http://schemas.openxmlformats.org/officeDocument/2006/relationships/image" Target="../media/image57.png"/></Relationships>
</file>

<file path=ppt/slides/_rels/slide14.xml.rels><?xml version="1.0" encoding="UTF-8" standalone="yes"?>
<Relationships xmlns="http://schemas.openxmlformats.org/package/2006/relationships"><Relationship Id="rId8" Type="http://schemas.openxmlformats.org/officeDocument/2006/relationships/image" Target="../media/image62.png"/><Relationship Id="rId13" Type="http://schemas.openxmlformats.org/officeDocument/2006/relationships/image" Target="../media/image67.svg"/><Relationship Id="rId3" Type="http://schemas.openxmlformats.org/officeDocument/2006/relationships/image" Target="../media/image1.png"/><Relationship Id="rId7" Type="http://schemas.openxmlformats.org/officeDocument/2006/relationships/image" Target="../media/image61.svg"/><Relationship Id="rId12" Type="http://schemas.openxmlformats.org/officeDocument/2006/relationships/image" Target="../media/image66.png"/><Relationship Id="rId17" Type="http://schemas.openxmlformats.org/officeDocument/2006/relationships/image" Target="../media/image71.svg"/><Relationship Id="rId2" Type="http://schemas.openxmlformats.org/officeDocument/2006/relationships/notesSlide" Target="../notesSlides/notesSlide14.xml"/><Relationship Id="rId16" Type="http://schemas.openxmlformats.org/officeDocument/2006/relationships/image" Target="../media/image70.png"/><Relationship Id="rId1" Type="http://schemas.openxmlformats.org/officeDocument/2006/relationships/slideLayout" Target="../slideLayouts/slideLayout7.xml"/><Relationship Id="rId6" Type="http://schemas.openxmlformats.org/officeDocument/2006/relationships/image" Target="../media/image60.png"/><Relationship Id="rId11" Type="http://schemas.openxmlformats.org/officeDocument/2006/relationships/image" Target="../media/image65.svg"/><Relationship Id="rId5" Type="http://schemas.openxmlformats.org/officeDocument/2006/relationships/image" Target="../media/image59.png"/><Relationship Id="rId15" Type="http://schemas.openxmlformats.org/officeDocument/2006/relationships/image" Target="../media/image69.svg"/><Relationship Id="rId10" Type="http://schemas.openxmlformats.org/officeDocument/2006/relationships/image" Target="../media/image64.png"/><Relationship Id="rId4" Type="http://schemas.openxmlformats.org/officeDocument/2006/relationships/image" Target="../media/image2.svg"/><Relationship Id="rId9" Type="http://schemas.openxmlformats.org/officeDocument/2006/relationships/image" Target="../media/image63.svg"/><Relationship Id="rId14" Type="http://schemas.openxmlformats.org/officeDocument/2006/relationships/image" Target="../media/image68.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image" Target="../media/image72.png"/><Relationship Id="rId4" Type="http://schemas.openxmlformats.org/officeDocument/2006/relationships/image" Target="../media/image2.svg"/></Relationships>
</file>

<file path=ppt/slides/_rels/slide16.xml.rels><?xml version="1.0" encoding="UTF-8" standalone="yes"?>
<Relationships xmlns="http://schemas.openxmlformats.org/package/2006/relationships"><Relationship Id="rId8" Type="http://schemas.openxmlformats.org/officeDocument/2006/relationships/image" Target="../media/image76.png"/><Relationship Id="rId13" Type="http://schemas.openxmlformats.org/officeDocument/2006/relationships/image" Target="../media/image81.svg"/><Relationship Id="rId3" Type="http://schemas.openxmlformats.org/officeDocument/2006/relationships/image" Target="../media/image1.png"/><Relationship Id="rId7" Type="http://schemas.openxmlformats.org/officeDocument/2006/relationships/image" Target="../media/image75.png"/><Relationship Id="rId12" Type="http://schemas.openxmlformats.org/officeDocument/2006/relationships/image" Target="../media/image80.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4.png"/><Relationship Id="rId11" Type="http://schemas.openxmlformats.org/officeDocument/2006/relationships/image" Target="../media/image79.svg"/><Relationship Id="rId5" Type="http://schemas.openxmlformats.org/officeDocument/2006/relationships/image" Target="../media/image73.png"/><Relationship Id="rId10" Type="http://schemas.openxmlformats.org/officeDocument/2006/relationships/image" Target="../media/image78.png"/><Relationship Id="rId4" Type="http://schemas.openxmlformats.org/officeDocument/2006/relationships/image" Target="../media/image2.svg"/><Relationship Id="rId9" Type="http://schemas.openxmlformats.org/officeDocument/2006/relationships/image" Target="../media/image77.png"/></Relationships>
</file>

<file path=ppt/slides/_rels/slide17.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1.png"/><Relationship Id="rId7" Type="http://schemas.openxmlformats.org/officeDocument/2006/relationships/image" Target="../media/image84.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83.png"/><Relationship Id="rId5" Type="http://schemas.openxmlformats.org/officeDocument/2006/relationships/image" Target="../media/image82.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1.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2.svg"/><Relationship Id="rId9"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5.png"/><Relationship Id="rId3" Type="http://schemas.openxmlformats.org/officeDocument/2006/relationships/image" Target="../media/image1.png"/><Relationship Id="rId7" Type="http://schemas.openxmlformats.org/officeDocument/2006/relationships/image" Target="../media/image19.png"/><Relationship Id="rId12" Type="http://schemas.openxmlformats.org/officeDocument/2006/relationships/image" Target="../media/image24.sv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2.svg"/><Relationship Id="rId9" Type="http://schemas.openxmlformats.org/officeDocument/2006/relationships/image" Target="../media/image21.png"/><Relationship Id="rId14" Type="http://schemas.openxmlformats.org/officeDocument/2006/relationships/image" Target="../media/image6.svg"/></Relationships>
</file>

<file path=ppt/slides/_rels/slide5.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1.png"/><Relationship Id="rId7"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svg"/><Relationship Id="rId9" Type="http://schemas.openxmlformats.org/officeDocument/2006/relationships/image" Target="../media/image29.png"/></Relationships>
</file>

<file path=ppt/slides/_rels/slide6.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8.svg"/><Relationship Id="rId11" Type="http://schemas.openxmlformats.org/officeDocument/2006/relationships/image" Target="../media/image31.png"/><Relationship Id="rId5" Type="http://schemas.openxmlformats.org/officeDocument/2006/relationships/image" Target="../media/image27.png"/><Relationship Id="rId10" Type="http://schemas.openxmlformats.org/officeDocument/2006/relationships/image" Target="../media/image30.svg"/><Relationship Id="rId4" Type="http://schemas.openxmlformats.org/officeDocument/2006/relationships/image" Target="../media/image2.svg"/><Relationship Id="rId9" Type="http://schemas.openxmlformats.org/officeDocument/2006/relationships/image" Target="../media/image29.png"/></Relationships>
</file>

<file path=ppt/slides/_rels/slide7.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1.png"/><Relationship Id="rId7" Type="http://schemas.openxmlformats.org/officeDocument/2006/relationships/image" Target="../media/image34.png"/><Relationship Id="rId12" Type="http://schemas.openxmlformats.org/officeDocument/2006/relationships/image" Target="../media/image39.sv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3.svg"/><Relationship Id="rId11" Type="http://schemas.openxmlformats.org/officeDocument/2006/relationships/image" Target="../media/image38.png"/><Relationship Id="rId5" Type="http://schemas.openxmlformats.org/officeDocument/2006/relationships/image" Target="../media/image32.png"/><Relationship Id="rId10" Type="http://schemas.openxmlformats.org/officeDocument/2006/relationships/image" Target="../media/image37.svg"/><Relationship Id="rId4" Type="http://schemas.openxmlformats.org/officeDocument/2006/relationships/image" Target="../media/image2.svg"/><Relationship Id="rId9" Type="http://schemas.openxmlformats.org/officeDocument/2006/relationships/image" Target="../media/image36.png"/></Relationships>
</file>

<file path=ppt/slides/_rels/slide8.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1.png"/><Relationship Id="rId7" Type="http://schemas.openxmlformats.org/officeDocument/2006/relationships/image" Target="../media/image42.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5.svg"/><Relationship Id="rId5" Type="http://schemas.openxmlformats.org/officeDocument/2006/relationships/image" Target="../media/image44.png"/><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5711331" y="6749"/>
            <a:ext cx="1808874" cy="8391631"/>
            <a:chOff x="0" y="0"/>
            <a:chExt cx="2411832" cy="11188841"/>
          </a:xfrm>
        </p:grpSpPr>
        <p:sp>
          <p:nvSpPr>
            <p:cNvPr id="3" name="Freeform 3"/>
            <p:cNvSpPr/>
            <p:nvPr/>
          </p:nvSpPr>
          <p:spPr>
            <a:xfrm>
              <a:off x="0" y="0"/>
              <a:ext cx="2411832" cy="2898674"/>
            </a:xfrm>
            <a:custGeom>
              <a:avLst/>
              <a:gdLst/>
              <a:ahLst/>
              <a:cxnLst/>
              <a:rect l="l" t="t" r="r" b="b"/>
              <a:pathLst>
                <a:path w="2411832" h="2898674">
                  <a:moveTo>
                    <a:pt x="0" y="0"/>
                  </a:moveTo>
                  <a:lnTo>
                    <a:pt x="2411832" y="0"/>
                  </a:lnTo>
                  <a:lnTo>
                    <a:pt x="2411832" y="2898674"/>
                  </a:lnTo>
                  <a:lnTo>
                    <a:pt x="0" y="2898674"/>
                  </a:lnTo>
                  <a:lnTo>
                    <a:pt x="0" y="0"/>
                  </a:lnTo>
                  <a:close/>
                </a:path>
              </a:pathLst>
            </a:custGeom>
            <a:blipFill>
              <a:blip r:embed="rId3">
                <a:extLst>
                  <a:ext uri="{96DAC541-7B7A-43D3-8B79-37D633B846F1}">
                    <asvg:svgBlip xmlns:asvg="http://schemas.microsoft.com/office/drawing/2016/SVG/main" r:embed="rId4"/>
                  </a:ext>
                </a:extLst>
              </a:blip>
              <a:stretch>
                <a:fillRect t="-53021" r="-42446"/>
              </a:stretch>
            </a:blipFill>
          </p:spPr>
          <p:txBody>
            <a:bodyPr/>
            <a:lstStyle/>
            <a:p>
              <a:endParaRPr lang="en-US"/>
            </a:p>
          </p:txBody>
        </p:sp>
        <p:sp>
          <p:nvSpPr>
            <p:cNvPr id="4" name="Freeform 4"/>
            <p:cNvSpPr/>
            <p:nvPr/>
          </p:nvSpPr>
          <p:spPr>
            <a:xfrm>
              <a:off x="0" y="3107678"/>
              <a:ext cx="2391264" cy="4435580"/>
            </a:xfrm>
            <a:custGeom>
              <a:avLst/>
              <a:gdLst/>
              <a:ahLst/>
              <a:cxnLst/>
              <a:rect l="l" t="t" r="r" b="b"/>
              <a:pathLst>
                <a:path w="2391264" h="4435580">
                  <a:moveTo>
                    <a:pt x="0" y="0"/>
                  </a:moveTo>
                  <a:lnTo>
                    <a:pt x="2391264" y="0"/>
                  </a:lnTo>
                  <a:lnTo>
                    <a:pt x="2391264"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43671"/>
              </a:stretch>
            </a:blipFill>
          </p:spPr>
          <p:txBody>
            <a:bodyPr/>
            <a:lstStyle/>
            <a:p>
              <a:endParaRPr lang="en-US"/>
            </a:p>
          </p:txBody>
        </p:sp>
        <p:sp>
          <p:nvSpPr>
            <p:cNvPr id="5" name="Freeform 5"/>
            <p:cNvSpPr/>
            <p:nvPr/>
          </p:nvSpPr>
          <p:spPr>
            <a:xfrm>
              <a:off x="0" y="7743514"/>
              <a:ext cx="2391264" cy="3445328"/>
            </a:xfrm>
            <a:custGeom>
              <a:avLst/>
              <a:gdLst/>
              <a:ahLst/>
              <a:cxnLst/>
              <a:rect l="l" t="t" r="r" b="b"/>
              <a:pathLst>
                <a:path w="2391264" h="3445328">
                  <a:moveTo>
                    <a:pt x="0" y="0"/>
                  </a:moveTo>
                  <a:lnTo>
                    <a:pt x="2391264" y="0"/>
                  </a:lnTo>
                  <a:lnTo>
                    <a:pt x="2391264" y="3445327"/>
                  </a:lnTo>
                  <a:lnTo>
                    <a:pt x="0" y="3445327"/>
                  </a:lnTo>
                  <a:lnTo>
                    <a:pt x="0" y="0"/>
                  </a:lnTo>
                  <a:close/>
                </a:path>
              </a:pathLst>
            </a:custGeom>
            <a:blipFill>
              <a:blip r:embed="rId3">
                <a:extLst>
                  <a:ext uri="{96DAC541-7B7A-43D3-8B79-37D633B846F1}">
                    <asvg:svgBlip xmlns:asvg="http://schemas.microsoft.com/office/drawing/2016/SVG/main" r:embed="rId4"/>
                  </a:ext>
                </a:extLst>
              </a:blip>
              <a:stretch>
                <a:fillRect r="-43671" b="-28741"/>
              </a:stretch>
            </a:blipFill>
          </p:spPr>
          <p:txBody>
            <a:bodyPr/>
            <a:lstStyle/>
            <a:p>
              <a:endParaRPr lang="en-US"/>
            </a:p>
          </p:txBody>
        </p:sp>
      </p:grpSp>
      <p:grpSp>
        <p:nvGrpSpPr>
          <p:cNvPr id="6" name="Group 6"/>
          <p:cNvGrpSpPr/>
          <p:nvPr/>
        </p:nvGrpSpPr>
        <p:grpSpPr>
          <a:xfrm>
            <a:off x="17511415" y="0"/>
            <a:ext cx="776585" cy="10287000"/>
            <a:chOff x="0" y="0"/>
            <a:chExt cx="303366" cy="4018525"/>
          </a:xfrm>
        </p:grpSpPr>
        <p:sp>
          <p:nvSpPr>
            <p:cNvPr id="7" name="Freeform 7"/>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0063A5"/>
            </a:solidFill>
          </p:spPr>
          <p:txBody>
            <a:bodyPr/>
            <a:lstStyle/>
            <a:p>
              <a:endParaRPr lang="en-US"/>
            </a:p>
          </p:txBody>
        </p:sp>
        <p:sp>
          <p:nvSpPr>
            <p:cNvPr id="8" name="TextBox 8"/>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9" name="Group 9"/>
          <p:cNvGrpSpPr/>
          <p:nvPr/>
        </p:nvGrpSpPr>
        <p:grpSpPr>
          <a:xfrm>
            <a:off x="0" y="8384088"/>
            <a:ext cx="18288000" cy="1020750"/>
            <a:chOff x="0" y="0"/>
            <a:chExt cx="6554006" cy="365814"/>
          </a:xfrm>
        </p:grpSpPr>
        <p:sp>
          <p:nvSpPr>
            <p:cNvPr id="10" name="Freeform 10"/>
            <p:cNvSpPr/>
            <p:nvPr/>
          </p:nvSpPr>
          <p:spPr>
            <a:xfrm>
              <a:off x="0" y="0"/>
              <a:ext cx="6554006" cy="365814"/>
            </a:xfrm>
            <a:custGeom>
              <a:avLst/>
              <a:gdLst/>
              <a:ahLst/>
              <a:cxnLst/>
              <a:rect l="l" t="t" r="r" b="b"/>
              <a:pathLst>
                <a:path w="6554006" h="365814">
                  <a:moveTo>
                    <a:pt x="0" y="0"/>
                  </a:moveTo>
                  <a:lnTo>
                    <a:pt x="6554006" y="0"/>
                  </a:lnTo>
                  <a:lnTo>
                    <a:pt x="6554006" y="365814"/>
                  </a:lnTo>
                  <a:lnTo>
                    <a:pt x="0" y="365814"/>
                  </a:lnTo>
                  <a:close/>
                </a:path>
              </a:pathLst>
            </a:custGeom>
            <a:solidFill>
              <a:srgbClr val="0063A5"/>
            </a:solidFill>
          </p:spPr>
          <p:txBody>
            <a:bodyPr/>
            <a:lstStyle/>
            <a:p>
              <a:endParaRPr lang="en-US"/>
            </a:p>
          </p:txBody>
        </p:sp>
        <p:sp>
          <p:nvSpPr>
            <p:cNvPr id="11" name="TextBox 11"/>
            <p:cNvSpPr txBox="1"/>
            <p:nvPr/>
          </p:nvSpPr>
          <p:spPr>
            <a:xfrm>
              <a:off x="0" y="-28575"/>
              <a:ext cx="6554006" cy="394389"/>
            </a:xfrm>
            <a:prstGeom prst="rect">
              <a:avLst/>
            </a:prstGeom>
          </p:spPr>
          <p:txBody>
            <a:bodyPr lIns="50800" tIns="50800" rIns="50800" bIns="50800" rtlCol="0" anchor="ctr"/>
            <a:lstStyle/>
            <a:p>
              <a:pPr algn="ctr">
                <a:lnSpc>
                  <a:spcPts val="1960"/>
                </a:lnSpc>
                <a:spcBef>
                  <a:spcPct val="0"/>
                </a:spcBef>
              </a:pPr>
              <a:endParaRPr/>
            </a:p>
          </p:txBody>
        </p:sp>
      </p:grpSp>
      <p:sp>
        <p:nvSpPr>
          <p:cNvPr id="12" name="TextBox 12"/>
          <p:cNvSpPr txBox="1"/>
          <p:nvPr/>
        </p:nvSpPr>
        <p:spPr>
          <a:xfrm>
            <a:off x="1511550" y="8568391"/>
            <a:ext cx="14068196" cy="599441"/>
          </a:xfrm>
          <a:prstGeom prst="rect">
            <a:avLst/>
          </a:prstGeom>
        </p:spPr>
        <p:txBody>
          <a:bodyPr lIns="0" tIns="0" rIns="0" bIns="0" rtlCol="0" anchor="t">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id="13" name="Freeform 13"/>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5"/>
            <a:stretch>
              <a:fillRect l="-4005" t="-13063" r="-2016" b="-10438"/>
            </a:stretch>
          </a:blipFill>
        </p:spPr>
        <p:txBody>
          <a:bodyPr/>
          <a:lstStyle/>
          <a:p>
            <a:endParaRPr lang="en-US"/>
          </a:p>
        </p:txBody>
      </p:sp>
      <p:sp>
        <p:nvSpPr>
          <p:cNvPr id="14" name="TextBox 14"/>
          <p:cNvSpPr txBox="1"/>
          <p:nvPr/>
        </p:nvSpPr>
        <p:spPr>
          <a:xfrm>
            <a:off x="665148" y="4619545"/>
            <a:ext cx="9210239" cy="3159936"/>
          </a:xfrm>
          <a:prstGeom prst="rect">
            <a:avLst/>
          </a:prstGeom>
        </p:spPr>
        <p:txBody>
          <a:bodyPr lIns="0" tIns="0" rIns="0" bIns="0" rtlCol="0" anchor="t">
            <a:spAutoFit/>
          </a:bodyPr>
          <a:lstStyle/>
          <a:p>
            <a:pPr algn="l">
              <a:lnSpc>
                <a:spcPts val="10253"/>
              </a:lnSpc>
            </a:pPr>
            <a:r>
              <a:rPr lang="en-US" sz="9673">
                <a:solidFill>
                  <a:srgbClr val="009784"/>
                </a:solidFill>
                <a:latin typeface="Ubuntu"/>
                <a:ea typeface="Ubuntu"/>
                <a:cs typeface="Ubuntu"/>
                <a:sym typeface="Ubuntu"/>
              </a:rPr>
              <a:t>Session 1:</a:t>
            </a:r>
          </a:p>
          <a:p>
            <a:pPr algn="l">
              <a:lnSpc>
                <a:spcPts val="3051"/>
              </a:lnSpc>
            </a:pPr>
            <a:endParaRPr lang="en-US" sz="9673">
              <a:solidFill>
                <a:srgbClr val="009784"/>
              </a:solidFill>
              <a:latin typeface="Ubuntu"/>
              <a:ea typeface="Ubuntu"/>
              <a:cs typeface="Ubuntu"/>
              <a:sym typeface="Ubuntu"/>
            </a:endParaRPr>
          </a:p>
          <a:p>
            <a:pPr algn="l">
              <a:lnSpc>
                <a:spcPts val="11042"/>
              </a:lnSpc>
            </a:pPr>
            <a:r>
              <a:rPr lang="en-US" sz="10417" b="1">
                <a:solidFill>
                  <a:srgbClr val="009784"/>
                </a:solidFill>
                <a:latin typeface="Ubuntu Bold"/>
                <a:ea typeface="Ubuntu Bold"/>
                <a:cs typeface="Ubuntu Bold"/>
                <a:sym typeface="Ubuntu Bold"/>
              </a:rPr>
              <a:t>Fundamentals</a:t>
            </a:r>
          </a:p>
        </p:txBody>
      </p:sp>
      <p:grpSp>
        <p:nvGrpSpPr>
          <p:cNvPr id="15" name="Group 15"/>
          <p:cNvGrpSpPr/>
          <p:nvPr/>
        </p:nvGrpSpPr>
        <p:grpSpPr>
          <a:xfrm>
            <a:off x="10674353" y="961881"/>
            <a:ext cx="6190788" cy="6203956"/>
            <a:chOff x="0" y="0"/>
            <a:chExt cx="8254384" cy="8271941"/>
          </a:xfrm>
        </p:grpSpPr>
        <p:sp>
          <p:nvSpPr>
            <p:cNvPr id="16" name="Freeform 16"/>
            <p:cNvSpPr/>
            <p:nvPr/>
          </p:nvSpPr>
          <p:spPr>
            <a:xfrm rot="-280397">
              <a:off x="299883" y="299070"/>
              <a:ext cx="7654618" cy="7673802"/>
            </a:xfrm>
            <a:custGeom>
              <a:avLst/>
              <a:gdLst/>
              <a:ahLst/>
              <a:cxnLst/>
              <a:rect l="l" t="t" r="r" b="b"/>
              <a:pathLst>
                <a:path w="7654618" h="7673802">
                  <a:moveTo>
                    <a:pt x="0" y="0"/>
                  </a:moveTo>
                  <a:lnTo>
                    <a:pt x="7654618" y="0"/>
                  </a:lnTo>
                  <a:lnTo>
                    <a:pt x="7654618" y="7673802"/>
                  </a:lnTo>
                  <a:lnTo>
                    <a:pt x="0" y="7673802"/>
                  </a:lnTo>
                  <a:lnTo>
                    <a:pt x="0" y="0"/>
                  </a:lnTo>
                  <a:close/>
                </a:path>
              </a:pathLst>
            </a:custGeom>
            <a:blipFill>
              <a:blip r:embed="rId6"/>
              <a:stretch>
                <a:fillRect/>
              </a:stretch>
            </a:blipFill>
          </p:spPr>
          <p:txBody>
            <a:bodyPr/>
            <a:lstStyle/>
            <a:p>
              <a:endParaRPr lang="en-US"/>
            </a:p>
          </p:txBody>
        </p:sp>
        <p:sp>
          <p:nvSpPr>
            <p:cNvPr id="17" name="TextBox 17"/>
            <p:cNvSpPr txBox="1"/>
            <p:nvPr/>
          </p:nvSpPr>
          <p:spPr>
            <a:xfrm rot="-943846">
              <a:off x="1020543" y="1173901"/>
              <a:ext cx="6195221" cy="5050155"/>
            </a:xfrm>
            <a:prstGeom prst="rect">
              <a:avLst/>
            </a:prstGeom>
          </p:spPr>
          <p:txBody>
            <a:bodyPr lIns="0" tIns="0" rIns="0" bIns="0" rtlCol="0" anchor="t">
              <a:spAutoFit/>
            </a:bodyPr>
            <a:lstStyle/>
            <a:p>
              <a:pPr algn="ctr">
                <a:lnSpc>
                  <a:spcPts val="5040"/>
                </a:lnSpc>
              </a:pPr>
              <a:r>
                <a:rPr lang="en-US" sz="3600">
                  <a:solidFill>
                    <a:srgbClr val="C4161C"/>
                  </a:solidFill>
                  <a:latin typeface="Kalam"/>
                  <a:ea typeface="Kalam"/>
                  <a:cs typeface="Kalam"/>
                  <a:sym typeface="Kalam"/>
                </a:rPr>
                <a:t>This session covers </a:t>
              </a:r>
              <a:r>
                <a:rPr lang="en-US" sz="3600" b="1">
                  <a:solidFill>
                    <a:srgbClr val="C4161C"/>
                  </a:solidFill>
                  <a:latin typeface="Kalam Bold"/>
                  <a:ea typeface="Kalam Bold"/>
                  <a:cs typeface="Kalam Bold"/>
                  <a:sym typeface="Kalam Bold"/>
                </a:rPr>
                <a:t>main ideas</a:t>
              </a:r>
              <a:r>
                <a:rPr lang="en-US" sz="3600">
                  <a:solidFill>
                    <a:srgbClr val="C4161C"/>
                  </a:solidFill>
                  <a:latin typeface="Kalam"/>
                  <a:ea typeface="Kalam"/>
                  <a:cs typeface="Kalam"/>
                  <a:sym typeface="Kalam"/>
                </a:rPr>
                <a:t> about health and healthcare and explains why </a:t>
              </a:r>
            </a:p>
            <a:p>
              <a:pPr algn="ctr">
                <a:lnSpc>
                  <a:spcPts val="5040"/>
                </a:lnSpc>
              </a:pPr>
              <a:r>
                <a:rPr lang="en-US" sz="3600">
                  <a:solidFill>
                    <a:srgbClr val="C4161C"/>
                  </a:solidFill>
                  <a:latin typeface="Kalam"/>
                  <a:ea typeface="Kalam"/>
                  <a:cs typeface="Kalam"/>
                  <a:sym typeface="Kalam"/>
                </a:rPr>
                <a:t>it’s important to </a:t>
              </a:r>
            </a:p>
            <a:p>
              <a:pPr algn="ctr">
                <a:lnSpc>
                  <a:spcPts val="5040"/>
                </a:lnSpc>
              </a:pPr>
              <a:r>
                <a:rPr lang="en-US" sz="3600">
                  <a:solidFill>
                    <a:srgbClr val="C4161C"/>
                  </a:solidFill>
                  <a:latin typeface="Kalam"/>
                  <a:ea typeface="Kalam"/>
                  <a:cs typeface="Kalam"/>
                  <a:sym typeface="Kalam"/>
                </a:rPr>
                <a:t>learn about them.</a:t>
              </a:r>
            </a:p>
          </p:txBody>
        </p:sp>
      </p:grpSp>
      <p:sp>
        <p:nvSpPr>
          <p:cNvPr id="18" name="Freeform 18"/>
          <p:cNvSpPr/>
          <p:nvPr/>
        </p:nvSpPr>
        <p:spPr>
          <a:xfrm>
            <a:off x="681917" y="8617974"/>
            <a:ext cx="546757" cy="552978"/>
          </a:xfrm>
          <a:custGeom>
            <a:avLst/>
            <a:gdLst/>
            <a:ahLst/>
            <a:cxnLst/>
            <a:rect l="l" t="t" r="r" b="b"/>
            <a:pathLst>
              <a:path w="546757" h="552978">
                <a:moveTo>
                  <a:pt x="0" y="0"/>
                </a:moveTo>
                <a:lnTo>
                  <a:pt x="546757" y="0"/>
                </a:lnTo>
                <a:lnTo>
                  <a:pt x="546757" y="552978"/>
                </a:lnTo>
                <a:lnTo>
                  <a:pt x="0" y="55297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9" name="TextBox 19"/>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b="1">
                <a:solidFill>
                  <a:srgbClr val="000000"/>
                </a:solidFill>
                <a:latin typeface="Ubuntu Bold"/>
                <a:ea typeface="Ubuntu Bold"/>
                <a:cs typeface="Ubuntu Bold"/>
                <a:sym typeface="Ubuntu Bold"/>
              </a:rPr>
              <a:t>LEARNING TO USE THE HEALTH SYSTEM</a:t>
            </a:r>
          </a:p>
        </p:txBody>
      </p:sp>
      <p:sp>
        <p:nvSpPr>
          <p:cNvPr id="20" name="TextBox 20"/>
          <p:cNvSpPr txBox="1"/>
          <p:nvPr/>
        </p:nvSpPr>
        <p:spPr>
          <a:xfrm>
            <a:off x="13520589" y="959420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13733844" cy="1223447"/>
            <a:chOff x="0" y="0"/>
            <a:chExt cx="18311792" cy="1631262"/>
          </a:xfrm>
        </p:grpSpPr>
        <p:grpSp>
          <p:nvGrpSpPr>
            <p:cNvPr id="28" name="Group 28"/>
            <p:cNvGrpSpPr/>
            <p:nvPr/>
          </p:nvGrpSpPr>
          <p:grpSpPr>
            <a:xfrm>
              <a:off x="0" y="0"/>
              <a:ext cx="18311792" cy="1631262"/>
              <a:chOff x="0" y="0"/>
              <a:chExt cx="3617144" cy="322225"/>
            </a:xfrm>
          </p:grpSpPr>
          <p:sp>
            <p:nvSpPr>
              <p:cNvPr id="29" name="Freeform 29"/>
              <p:cNvSpPr/>
              <p:nvPr/>
            </p:nvSpPr>
            <p:spPr>
              <a:xfrm>
                <a:off x="0" y="0"/>
                <a:ext cx="3617144" cy="322225"/>
              </a:xfrm>
              <a:custGeom>
                <a:avLst/>
                <a:gdLst/>
                <a:ahLst/>
                <a:cxnLst/>
                <a:rect l="l" t="t" r="r" b="b"/>
                <a:pathLst>
                  <a:path w="3617144" h="322225">
                    <a:moveTo>
                      <a:pt x="3413944" y="0"/>
                    </a:moveTo>
                    <a:cubicBezTo>
                      <a:pt x="3526168" y="0"/>
                      <a:pt x="3617144" y="72132"/>
                      <a:pt x="3617144" y="161112"/>
                    </a:cubicBezTo>
                    <a:cubicBezTo>
                      <a:pt x="3617144" y="250092"/>
                      <a:pt x="3526168" y="322225"/>
                      <a:pt x="3413944"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3617144" cy="350800"/>
              </a:xfrm>
              <a:prstGeom prst="rect">
                <a:avLst/>
              </a:prstGeom>
            </p:spPr>
            <p:txBody>
              <a:bodyPr lIns="50800" tIns="50800" rIns="50800" bIns="50800" rtlCol="0" anchor="ctr"/>
              <a:lstStyle/>
              <a:p>
                <a:pPr algn="l">
                  <a:lnSpc>
                    <a:spcPts val="1960"/>
                  </a:lnSpc>
                </a:pPr>
                <a:endParaRPr/>
              </a:p>
            </p:txBody>
          </p:sp>
        </p:grpSp>
        <p:sp>
          <p:nvSpPr>
            <p:cNvPr id="31" name="TextBox 31"/>
            <p:cNvSpPr txBox="1"/>
            <p:nvPr/>
          </p:nvSpPr>
          <p:spPr>
            <a:xfrm>
              <a:off x="696562" y="25479"/>
              <a:ext cx="16918668"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Registering as a Disabled Person</a:t>
              </a:r>
            </a:p>
          </p:txBody>
        </p:sp>
      </p:grpSp>
      <p:sp>
        <p:nvSpPr>
          <p:cNvPr id="32" name="TextBox 32"/>
          <p:cNvSpPr txBox="1"/>
          <p:nvPr/>
        </p:nvSpPr>
        <p:spPr>
          <a:xfrm>
            <a:off x="1594453" y="4892276"/>
            <a:ext cx="15143249" cy="1680845"/>
          </a:xfrm>
          <a:prstGeom prst="rect">
            <a:avLst/>
          </a:prstGeom>
        </p:spPr>
        <p:txBody>
          <a:bodyPr lIns="0" tIns="0" rIns="0" bIns="0" rtlCol="0" anchor="t">
            <a:spAutoFit/>
          </a:bodyPr>
          <a:lstStyle/>
          <a:p>
            <a:pPr algn="l">
              <a:lnSpc>
                <a:spcPts val="4480"/>
              </a:lnSpc>
            </a:pPr>
            <a:r>
              <a:rPr lang="en-US" sz="3200" dirty="0">
                <a:solidFill>
                  <a:srgbClr val="000000"/>
                </a:solidFill>
                <a:highlight>
                  <a:srgbClr val="FFFF00"/>
                </a:highlight>
                <a:latin typeface="Ubuntu"/>
                <a:ea typeface="Ubuntu"/>
                <a:cs typeface="Ubuntu"/>
                <a:sym typeface="Ubuntu"/>
              </a:rPr>
              <a:t>In some cases, people with disabilities need to first </a:t>
            </a:r>
            <a:r>
              <a:rPr lang="en-US" sz="3200" b="1" dirty="0">
                <a:solidFill>
                  <a:srgbClr val="000000"/>
                </a:solidFill>
                <a:highlight>
                  <a:srgbClr val="FFFF00"/>
                </a:highlight>
                <a:latin typeface="Ubuntu Bold"/>
                <a:ea typeface="Ubuntu Bold"/>
                <a:cs typeface="Ubuntu Bold"/>
                <a:sym typeface="Ubuntu Bold"/>
              </a:rPr>
              <a:t>register</a:t>
            </a:r>
            <a:r>
              <a:rPr lang="en-US" sz="3200" dirty="0">
                <a:solidFill>
                  <a:srgbClr val="000000"/>
                </a:solidFill>
                <a:highlight>
                  <a:srgbClr val="FFFF00"/>
                </a:highlight>
                <a:latin typeface="Ubuntu"/>
                <a:ea typeface="Ubuntu"/>
                <a:cs typeface="Ubuntu"/>
                <a:sym typeface="Ubuntu"/>
              </a:rPr>
              <a:t> as a disabled person before they can receive services. If that’s true where you live, you can use this page for that information. If you don’t need this page, you can </a:t>
            </a:r>
            <a:r>
              <a:rPr lang="en-US" sz="3200" b="1" dirty="0">
                <a:solidFill>
                  <a:srgbClr val="000000"/>
                </a:solidFill>
                <a:highlight>
                  <a:srgbClr val="FFFF00"/>
                </a:highlight>
                <a:latin typeface="Ubuntu Bold"/>
                <a:ea typeface="Ubuntu Bold"/>
                <a:cs typeface="Ubuntu Bold"/>
                <a:sym typeface="Ubuntu Bold"/>
              </a:rPr>
              <a:t>delete</a:t>
            </a:r>
            <a:r>
              <a:rPr lang="en-US" sz="3200" dirty="0">
                <a:solidFill>
                  <a:srgbClr val="000000"/>
                </a:solidFill>
                <a:highlight>
                  <a:srgbClr val="FFFF00"/>
                </a:highlight>
                <a:latin typeface="Ubuntu"/>
                <a:ea typeface="Ubuntu"/>
                <a:cs typeface="Ubuntu"/>
                <a:sym typeface="Ubuntu"/>
              </a:rPr>
              <a:t> it.</a:t>
            </a:r>
          </a:p>
        </p:txBody>
      </p:sp>
      <p:sp>
        <p:nvSpPr>
          <p:cNvPr id="33" name="Freeform 33"/>
          <p:cNvSpPr/>
          <p:nvPr/>
        </p:nvSpPr>
        <p:spPr>
          <a:xfrm>
            <a:off x="1594453" y="2377747"/>
            <a:ext cx="6264484" cy="2244543"/>
          </a:xfrm>
          <a:custGeom>
            <a:avLst/>
            <a:gdLst/>
            <a:ahLst/>
            <a:cxnLst/>
            <a:rect l="l" t="t" r="r" b="b"/>
            <a:pathLst>
              <a:path w="6264484" h="2244543">
                <a:moveTo>
                  <a:pt x="0" y="0"/>
                </a:moveTo>
                <a:lnTo>
                  <a:pt x="6264484" y="0"/>
                </a:lnTo>
                <a:lnTo>
                  <a:pt x="6264484" y="2244544"/>
                </a:lnTo>
                <a:lnTo>
                  <a:pt x="0" y="2244544"/>
                </a:lnTo>
                <a:lnTo>
                  <a:pt x="0" y="0"/>
                </a:lnTo>
                <a:close/>
              </a:path>
            </a:pathLst>
          </a:custGeom>
          <a:blipFill>
            <a:blip r:embed="rId5"/>
            <a:stretch>
              <a:fillRect/>
            </a:stretch>
          </a:blipFill>
        </p:spPr>
        <p:txBody>
          <a:bodyPr/>
          <a:lstStyle/>
          <a:p>
            <a:endParaRPr lang="en-US"/>
          </a:p>
        </p:txBody>
      </p:sp>
      <p:grpSp>
        <p:nvGrpSpPr>
          <p:cNvPr id="34" name="Group 34"/>
          <p:cNvGrpSpPr/>
          <p:nvPr/>
        </p:nvGrpSpPr>
        <p:grpSpPr>
          <a:xfrm>
            <a:off x="1594453" y="7807959"/>
            <a:ext cx="15664847" cy="1450341"/>
            <a:chOff x="0" y="0"/>
            <a:chExt cx="20886463" cy="1933787"/>
          </a:xfrm>
        </p:grpSpPr>
        <p:sp>
          <p:nvSpPr>
            <p:cNvPr id="35" name="Freeform 35"/>
            <p:cNvSpPr/>
            <p:nvPr/>
          </p:nvSpPr>
          <p:spPr>
            <a:xfrm>
              <a:off x="0" y="0"/>
              <a:ext cx="1933787" cy="1933787"/>
            </a:xfrm>
            <a:custGeom>
              <a:avLst/>
              <a:gdLst/>
              <a:ahLst/>
              <a:cxnLst/>
              <a:rect l="l" t="t" r="r" b="b"/>
              <a:pathLst>
                <a:path w="1933787" h="1933787">
                  <a:moveTo>
                    <a:pt x="0" y="0"/>
                  </a:moveTo>
                  <a:lnTo>
                    <a:pt x="1933787" y="0"/>
                  </a:lnTo>
                  <a:lnTo>
                    <a:pt x="1933787" y="1933787"/>
                  </a:lnTo>
                  <a:lnTo>
                    <a:pt x="0" y="193378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6" name="TextBox 36"/>
            <p:cNvSpPr txBox="1"/>
            <p:nvPr/>
          </p:nvSpPr>
          <p:spPr>
            <a:xfrm>
              <a:off x="3066511" y="189231"/>
              <a:ext cx="14753441" cy="1744557"/>
            </a:xfrm>
            <a:prstGeom prst="rect">
              <a:avLst/>
            </a:prstGeom>
          </p:spPr>
          <p:txBody>
            <a:bodyPr lIns="0" tIns="0" rIns="0" bIns="0" rtlCol="0" anchor="t">
              <a:spAutoFit/>
            </a:bodyPr>
            <a:lstStyle/>
            <a:p>
              <a:pPr algn="ctr">
                <a:lnSpc>
                  <a:spcPts val="5319"/>
                </a:lnSpc>
              </a:pPr>
              <a:r>
                <a:rPr lang="en-US" sz="3799">
                  <a:solidFill>
                    <a:srgbClr val="000000"/>
                  </a:solidFill>
                  <a:latin typeface="Ubuntu"/>
                  <a:ea typeface="Ubuntu"/>
                  <a:cs typeface="Ubuntu"/>
                  <a:sym typeface="Ubuntu"/>
                </a:rPr>
                <a:t>You will probably need a </a:t>
              </a:r>
              <a:r>
                <a:rPr lang="en-US" sz="3799" b="1">
                  <a:solidFill>
                    <a:srgbClr val="000000"/>
                  </a:solidFill>
                  <a:latin typeface="Ubuntu Bold"/>
                  <a:ea typeface="Ubuntu Bold"/>
                  <a:cs typeface="Ubuntu Bold"/>
                  <a:sym typeface="Ubuntu Bold"/>
                </a:rPr>
                <a:t>documented diagnosis</a:t>
              </a:r>
              <a:r>
                <a:rPr lang="en-US" sz="3799">
                  <a:solidFill>
                    <a:srgbClr val="000000"/>
                  </a:solidFill>
                  <a:latin typeface="Ubuntu"/>
                  <a:ea typeface="Ubuntu"/>
                  <a:cs typeface="Ubuntu"/>
                  <a:sym typeface="Ubuntu"/>
                </a:rPr>
                <a:t> </a:t>
              </a:r>
            </a:p>
            <a:p>
              <a:pPr algn="ctr">
                <a:lnSpc>
                  <a:spcPts val="5319"/>
                </a:lnSpc>
              </a:pPr>
              <a:r>
                <a:rPr lang="en-US" sz="3799">
                  <a:solidFill>
                    <a:srgbClr val="000000"/>
                  </a:solidFill>
                  <a:latin typeface="Ubuntu"/>
                  <a:ea typeface="Ubuntu"/>
                  <a:cs typeface="Ubuntu"/>
                  <a:sym typeface="Ubuntu"/>
                </a:rPr>
                <a:t>from your GP to get services. </a:t>
              </a:r>
            </a:p>
          </p:txBody>
        </p:sp>
        <p:sp>
          <p:nvSpPr>
            <p:cNvPr id="37" name="Freeform 37"/>
            <p:cNvSpPr/>
            <p:nvPr/>
          </p:nvSpPr>
          <p:spPr>
            <a:xfrm>
              <a:off x="18952676" y="0"/>
              <a:ext cx="1933787" cy="1933787"/>
            </a:xfrm>
            <a:custGeom>
              <a:avLst/>
              <a:gdLst/>
              <a:ahLst/>
              <a:cxnLst/>
              <a:rect l="l" t="t" r="r" b="b"/>
              <a:pathLst>
                <a:path w="1933787" h="1933787">
                  <a:moveTo>
                    <a:pt x="0" y="0"/>
                  </a:moveTo>
                  <a:lnTo>
                    <a:pt x="1933787" y="0"/>
                  </a:lnTo>
                  <a:lnTo>
                    <a:pt x="1933787" y="1933787"/>
                  </a:lnTo>
                  <a:lnTo>
                    <a:pt x="0" y="193378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10580225" cy="1223447"/>
            <a:chOff x="0" y="0"/>
            <a:chExt cx="2786561" cy="322225"/>
          </a:xfrm>
        </p:grpSpPr>
        <p:sp>
          <p:nvSpPr>
            <p:cNvPr id="28" name="Freeform 28"/>
            <p:cNvSpPr/>
            <p:nvPr/>
          </p:nvSpPr>
          <p:spPr>
            <a:xfrm>
              <a:off x="0" y="0"/>
              <a:ext cx="2786561" cy="322225"/>
            </a:xfrm>
            <a:custGeom>
              <a:avLst/>
              <a:gdLst/>
              <a:ahLst/>
              <a:cxnLst/>
              <a:rect l="l" t="t" r="r" b="b"/>
              <a:pathLst>
                <a:path w="2786561" h="322225">
                  <a:moveTo>
                    <a:pt x="2583361" y="0"/>
                  </a:moveTo>
                  <a:cubicBezTo>
                    <a:pt x="2695585" y="0"/>
                    <a:pt x="2786561" y="72132"/>
                    <a:pt x="2786561" y="161112"/>
                  </a:cubicBezTo>
                  <a:cubicBezTo>
                    <a:pt x="2786561" y="250092"/>
                    <a:pt x="2695585" y="322225"/>
                    <a:pt x="2583361"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29" name="TextBox 29"/>
            <p:cNvSpPr txBox="1"/>
            <p:nvPr/>
          </p:nvSpPr>
          <p:spPr>
            <a:xfrm>
              <a:off x="0" y="-28575"/>
              <a:ext cx="2786561" cy="350800"/>
            </a:xfrm>
            <a:prstGeom prst="rect">
              <a:avLst/>
            </a:prstGeom>
          </p:spPr>
          <p:txBody>
            <a:bodyPr lIns="50800" tIns="50800" rIns="50800" bIns="50800" rtlCol="0" anchor="ctr"/>
            <a:lstStyle/>
            <a:p>
              <a:pPr algn="l">
                <a:lnSpc>
                  <a:spcPts val="1960"/>
                </a:lnSpc>
              </a:pPr>
              <a:endParaRPr/>
            </a:p>
          </p:txBody>
        </p:sp>
      </p:grpSp>
      <p:sp>
        <p:nvSpPr>
          <p:cNvPr id="30" name="TextBox 30"/>
          <p:cNvSpPr txBox="1"/>
          <p:nvPr/>
        </p:nvSpPr>
        <p:spPr>
          <a:xfrm>
            <a:off x="898348" y="791507"/>
            <a:ext cx="10059795" cy="1113790"/>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Healthcare Card Example</a:t>
            </a:r>
          </a:p>
        </p:txBody>
      </p:sp>
      <p:sp>
        <p:nvSpPr>
          <p:cNvPr id="31" name="Freeform 31"/>
          <p:cNvSpPr/>
          <p:nvPr/>
        </p:nvSpPr>
        <p:spPr>
          <a:xfrm>
            <a:off x="9514122" y="2840350"/>
            <a:ext cx="8052873" cy="5212305"/>
          </a:xfrm>
          <a:custGeom>
            <a:avLst/>
            <a:gdLst/>
            <a:ahLst/>
            <a:cxnLst/>
            <a:rect l="l" t="t" r="r" b="b"/>
            <a:pathLst>
              <a:path w="8052873" h="5212305">
                <a:moveTo>
                  <a:pt x="0" y="0"/>
                </a:moveTo>
                <a:lnTo>
                  <a:pt x="8052873" y="0"/>
                </a:lnTo>
                <a:lnTo>
                  <a:pt x="8052873" y="5212304"/>
                </a:lnTo>
                <a:lnTo>
                  <a:pt x="0" y="5212304"/>
                </a:lnTo>
                <a:lnTo>
                  <a:pt x="0" y="0"/>
                </a:lnTo>
                <a:close/>
              </a:path>
            </a:pathLst>
          </a:custGeom>
          <a:blipFill>
            <a:blip r:embed="rId5"/>
            <a:stretch>
              <a:fillRect/>
            </a:stretch>
          </a:blipFill>
        </p:spPr>
        <p:txBody>
          <a:bodyPr/>
          <a:lstStyle/>
          <a:p>
            <a:endParaRPr lang="en-US"/>
          </a:p>
        </p:txBody>
      </p:sp>
      <p:grpSp>
        <p:nvGrpSpPr>
          <p:cNvPr id="32" name="Group 32"/>
          <p:cNvGrpSpPr/>
          <p:nvPr/>
        </p:nvGrpSpPr>
        <p:grpSpPr>
          <a:xfrm>
            <a:off x="11064399" y="8933106"/>
            <a:ext cx="615836" cy="615836"/>
            <a:chOff x="0" y="0"/>
            <a:chExt cx="812800" cy="812800"/>
          </a:xfrm>
        </p:grpSpPr>
        <p:sp>
          <p:nvSpPr>
            <p:cNvPr id="33" name="Freeform 3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34" name="TextBox 34"/>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1</a:t>
              </a:r>
            </a:p>
          </p:txBody>
        </p:sp>
      </p:grpSp>
      <p:grpSp>
        <p:nvGrpSpPr>
          <p:cNvPr id="35" name="Group 35"/>
          <p:cNvGrpSpPr/>
          <p:nvPr/>
        </p:nvGrpSpPr>
        <p:grpSpPr>
          <a:xfrm>
            <a:off x="11889785" y="8962672"/>
            <a:ext cx="615836" cy="615836"/>
            <a:chOff x="0" y="0"/>
            <a:chExt cx="812800" cy="812800"/>
          </a:xfrm>
        </p:grpSpPr>
        <p:sp>
          <p:nvSpPr>
            <p:cNvPr id="36" name="Freeform 3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37" name="TextBox 37"/>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2</a:t>
              </a:r>
            </a:p>
          </p:txBody>
        </p:sp>
      </p:grpSp>
      <p:grpSp>
        <p:nvGrpSpPr>
          <p:cNvPr id="38" name="Group 38"/>
          <p:cNvGrpSpPr/>
          <p:nvPr/>
        </p:nvGrpSpPr>
        <p:grpSpPr>
          <a:xfrm>
            <a:off x="12715172" y="8967657"/>
            <a:ext cx="615836" cy="615836"/>
            <a:chOff x="0" y="0"/>
            <a:chExt cx="812800" cy="812800"/>
          </a:xfrm>
        </p:grpSpPr>
        <p:sp>
          <p:nvSpPr>
            <p:cNvPr id="39" name="Freeform 3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40" name="TextBox 40"/>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3</a:t>
              </a:r>
            </a:p>
          </p:txBody>
        </p:sp>
      </p:grpSp>
      <p:grpSp>
        <p:nvGrpSpPr>
          <p:cNvPr id="41" name="Group 41"/>
          <p:cNvGrpSpPr/>
          <p:nvPr/>
        </p:nvGrpSpPr>
        <p:grpSpPr>
          <a:xfrm>
            <a:off x="13540558" y="8967657"/>
            <a:ext cx="615836" cy="615836"/>
            <a:chOff x="0" y="0"/>
            <a:chExt cx="812800" cy="812800"/>
          </a:xfrm>
        </p:grpSpPr>
        <p:sp>
          <p:nvSpPr>
            <p:cNvPr id="42" name="Freeform 4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43" name="TextBox 43"/>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4</a:t>
              </a:r>
            </a:p>
          </p:txBody>
        </p:sp>
      </p:grpSp>
      <p:grpSp>
        <p:nvGrpSpPr>
          <p:cNvPr id="44" name="Group 44"/>
          <p:cNvGrpSpPr/>
          <p:nvPr/>
        </p:nvGrpSpPr>
        <p:grpSpPr>
          <a:xfrm>
            <a:off x="14365945" y="8962672"/>
            <a:ext cx="615836" cy="615836"/>
            <a:chOff x="0" y="0"/>
            <a:chExt cx="812800" cy="812800"/>
          </a:xfrm>
        </p:grpSpPr>
        <p:sp>
          <p:nvSpPr>
            <p:cNvPr id="45" name="Freeform 4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46" name="TextBox 46"/>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5</a:t>
              </a:r>
            </a:p>
          </p:txBody>
        </p:sp>
      </p:grpSp>
      <p:sp>
        <p:nvSpPr>
          <p:cNvPr id="47" name="TextBox 47"/>
          <p:cNvSpPr txBox="1"/>
          <p:nvPr/>
        </p:nvSpPr>
        <p:spPr>
          <a:xfrm>
            <a:off x="2040081" y="2711947"/>
            <a:ext cx="7354515"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Name</a:t>
            </a:r>
          </a:p>
        </p:txBody>
      </p:sp>
      <p:sp>
        <p:nvSpPr>
          <p:cNvPr id="48" name="TextBox 48"/>
          <p:cNvSpPr txBox="1"/>
          <p:nvPr/>
        </p:nvSpPr>
        <p:spPr>
          <a:xfrm>
            <a:off x="2040081" y="4893865"/>
            <a:ext cx="7354515"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sp>
        <p:nvSpPr>
          <p:cNvPr id="49" name="TextBox 49"/>
          <p:cNvSpPr txBox="1"/>
          <p:nvPr/>
        </p:nvSpPr>
        <p:spPr>
          <a:xfrm>
            <a:off x="2040081" y="5983525"/>
            <a:ext cx="7487772"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sp>
        <p:nvSpPr>
          <p:cNvPr id="50" name="TextBox 50"/>
          <p:cNvSpPr txBox="1"/>
          <p:nvPr/>
        </p:nvSpPr>
        <p:spPr>
          <a:xfrm>
            <a:off x="2040081" y="7073185"/>
            <a:ext cx="7487772"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sp>
        <p:nvSpPr>
          <p:cNvPr id="51" name="TextBox 51"/>
          <p:cNvSpPr txBox="1"/>
          <p:nvPr/>
        </p:nvSpPr>
        <p:spPr>
          <a:xfrm>
            <a:off x="2040081" y="3804205"/>
            <a:ext cx="7354515"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grpSp>
        <p:nvGrpSpPr>
          <p:cNvPr id="52" name="Group 52"/>
          <p:cNvGrpSpPr/>
          <p:nvPr/>
        </p:nvGrpSpPr>
        <p:grpSpPr>
          <a:xfrm>
            <a:off x="1214695" y="2807197"/>
            <a:ext cx="615836" cy="615836"/>
            <a:chOff x="0" y="0"/>
            <a:chExt cx="812800" cy="812800"/>
          </a:xfrm>
        </p:grpSpPr>
        <p:sp>
          <p:nvSpPr>
            <p:cNvPr id="53" name="Freeform 5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54" name="TextBox 54"/>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1</a:t>
              </a:r>
            </a:p>
          </p:txBody>
        </p:sp>
      </p:grpSp>
      <p:grpSp>
        <p:nvGrpSpPr>
          <p:cNvPr id="55" name="Group 55"/>
          <p:cNvGrpSpPr/>
          <p:nvPr/>
        </p:nvGrpSpPr>
        <p:grpSpPr>
          <a:xfrm>
            <a:off x="1214695" y="3880231"/>
            <a:ext cx="615836" cy="615836"/>
            <a:chOff x="0" y="0"/>
            <a:chExt cx="812800" cy="812800"/>
          </a:xfrm>
        </p:grpSpPr>
        <p:sp>
          <p:nvSpPr>
            <p:cNvPr id="56" name="Freeform 5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57" name="TextBox 57"/>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2</a:t>
              </a:r>
            </a:p>
          </p:txBody>
        </p:sp>
      </p:grpSp>
      <p:grpSp>
        <p:nvGrpSpPr>
          <p:cNvPr id="58" name="Group 58"/>
          <p:cNvGrpSpPr/>
          <p:nvPr/>
        </p:nvGrpSpPr>
        <p:grpSpPr>
          <a:xfrm>
            <a:off x="1214695" y="4953266"/>
            <a:ext cx="615836" cy="615836"/>
            <a:chOff x="0" y="0"/>
            <a:chExt cx="812800" cy="812800"/>
          </a:xfrm>
        </p:grpSpPr>
        <p:sp>
          <p:nvSpPr>
            <p:cNvPr id="59" name="Freeform 5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60" name="TextBox 60"/>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3</a:t>
              </a:r>
            </a:p>
          </p:txBody>
        </p:sp>
      </p:grpSp>
      <p:grpSp>
        <p:nvGrpSpPr>
          <p:cNvPr id="61" name="Group 61"/>
          <p:cNvGrpSpPr/>
          <p:nvPr/>
        </p:nvGrpSpPr>
        <p:grpSpPr>
          <a:xfrm>
            <a:off x="1214695" y="6090414"/>
            <a:ext cx="615836" cy="615836"/>
            <a:chOff x="0" y="0"/>
            <a:chExt cx="812800" cy="812800"/>
          </a:xfrm>
        </p:grpSpPr>
        <p:sp>
          <p:nvSpPr>
            <p:cNvPr id="62" name="Freeform 6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63" name="TextBox 63"/>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4</a:t>
              </a:r>
            </a:p>
          </p:txBody>
        </p:sp>
      </p:grpSp>
      <p:grpSp>
        <p:nvGrpSpPr>
          <p:cNvPr id="64" name="Group 64"/>
          <p:cNvGrpSpPr/>
          <p:nvPr/>
        </p:nvGrpSpPr>
        <p:grpSpPr>
          <a:xfrm>
            <a:off x="1214695" y="7163450"/>
            <a:ext cx="615836" cy="615836"/>
            <a:chOff x="0" y="0"/>
            <a:chExt cx="812800" cy="812800"/>
          </a:xfrm>
        </p:grpSpPr>
        <p:sp>
          <p:nvSpPr>
            <p:cNvPr id="65" name="Freeform 65"/>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66" name="TextBox 66"/>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5</a:t>
              </a:r>
            </a:p>
          </p:txBody>
        </p:sp>
      </p:grpSp>
      <p:sp>
        <p:nvSpPr>
          <p:cNvPr id="67" name="TextBox 67"/>
          <p:cNvSpPr txBox="1"/>
          <p:nvPr/>
        </p:nvSpPr>
        <p:spPr>
          <a:xfrm>
            <a:off x="2040081" y="8146222"/>
            <a:ext cx="7354515" cy="641985"/>
          </a:xfrm>
          <a:prstGeom prst="rect">
            <a:avLst/>
          </a:prstGeom>
        </p:spPr>
        <p:txBody>
          <a:bodyPr lIns="0" tIns="0" rIns="0" bIns="0" rtlCol="0" anchor="t">
            <a:spAutoFit/>
          </a:bodyPr>
          <a:lstStyle/>
          <a:p>
            <a:pPr algn="l">
              <a:lnSpc>
                <a:spcPts val="5040"/>
              </a:lnSpc>
            </a:pPr>
            <a:r>
              <a:rPr lang="en-US" sz="3600">
                <a:solidFill>
                  <a:srgbClr val="000000"/>
                </a:solidFill>
                <a:latin typeface="Ubuntu"/>
                <a:ea typeface="Ubuntu"/>
                <a:cs typeface="Ubuntu"/>
                <a:sym typeface="Ubuntu"/>
              </a:rPr>
              <a:t>(add based on your card)</a:t>
            </a:r>
          </a:p>
        </p:txBody>
      </p:sp>
      <p:grpSp>
        <p:nvGrpSpPr>
          <p:cNvPr id="68" name="Group 68"/>
          <p:cNvGrpSpPr/>
          <p:nvPr/>
        </p:nvGrpSpPr>
        <p:grpSpPr>
          <a:xfrm>
            <a:off x="1214695" y="8236487"/>
            <a:ext cx="615836" cy="615836"/>
            <a:chOff x="0" y="0"/>
            <a:chExt cx="812800" cy="812800"/>
          </a:xfrm>
        </p:grpSpPr>
        <p:sp>
          <p:nvSpPr>
            <p:cNvPr id="69" name="Freeform 6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70" name="TextBox 70"/>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6</a:t>
              </a:r>
            </a:p>
          </p:txBody>
        </p:sp>
      </p:grpSp>
      <p:grpSp>
        <p:nvGrpSpPr>
          <p:cNvPr id="71" name="Group 71"/>
          <p:cNvGrpSpPr/>
          <p:nvPr/>
        </p:nvGrpSpPr>
        <p:grpSpPr>
          <a:xfrm>
            <a:off x="15191331" y="8933106"/>
            <a:ext cx="615836" cy="615836"/>
            <a:chOff x="0" y="0"/>
            <a:chExt cx="812800" cy="812800"/>
          </a:xfrm>
        </p:grpSpPr>
        <p:sp>
          <p:nvSpPr>
            <p:cNvPr id="72" name="Freeform 72"/>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9784"/>
            </a:solidFill>
          </p:spPr>
          <p:txBody>
            <a:bodyPr/>
            <a:lstStyle/>
            <a:p>
              <a:endParaRPr lang="en-US"/>
            </a:p>
          </p:txBody>
        </p:sp>
        <p:sp>
          <p:nvSpPr>
            <p:cNvPr id="73" name="TextBox 73"/>
            <p:cNvSpPr txBox="1"/>
            <p:nvPr/>
          </p:nvSpPr>
          <p:spPr>
            <a:xfrm>
              <a:off x="76200" y="28575"/>
              <a:ext cx="660400" cy="708025"/>
            </a:xfrm>
            <a:prstGeom prst="rect">
              <a:avLst/>
            </a:prstGeom>
          </p:spPr>
          <p:txBody>
            <a:bodyPr lIns="69533" tIns="69533" rIns="69533" bIns="69533" rtlCol="0" anchor="ctr"/>
            <a:lstStyle/>
            <a:p>
              <a:pPr algn="ctr">
                <a:lnSpc>
                  <a:spcPts val="2240"/>
                </a:lnSpc>
              </a:pPr>
              <a:r>
                <a:rPr lang="en-US" sz="1600" b="1">
                  <a:solidFill>
                    <a:srgbClr val="FFFFFF"/>
                  </a:solidFill>
                  <a:latin typeface="Ubuntu Bold"/>
                  <a:ea typeface="Ubuntu Bold"/>
                  <a:cs typeface="Ubuntu Bold"/>
                  <a:sym typeface="Ubuntu Bold"/>
                </a:rPr>
                <a:t>6</a:t>
              </a:r>
            </a:p>
          </p:txBody>
        </p:sp>
      </p:grpSp>
      <p:sp>
        <p:nvSpPr>
          <p:cNvPr id="74" name="TextBox 74"/>
          <p:cNvSpPr txBox="1"/>
          <p:nvPr/>
        </p:nvSpPr>
        <p:spPr>
          <a:xfrm>
            <a:off x="10114136" y="2306503"/>
            <a:ext cx="7145164" cy="287130"/>
          </a:xfrm>
          <a:prstGeom prst="rect">
            <a:avLst/>
          </a:prstGeom>
        </p:spPr>
        <p:txBody>
          <a:bodyPr lIns="0" tIns="0" rIns="0" bIns="0" rtlCol="0" anchor="t">
            <a:spAutoFit/>
          </a:bodyPr>
          <a:lstStyle/>
          <a:p>
            <a:pPr algn="ctr">
              <a:lnSpc>
                <a:spcPts val="2520"/>
              </a:lnSpc>
            </a:pPr>
            <a:r>
              <a:rPr lang="en-US" sz="1800" dirty="0">
                <a:solidFill>
                  <a:srgbClr val="000000"/>
                </a:solidFill>
                <a:highlight>
                  <a:srgbClr val="FFFF00"/>
                </a:highlight>
                <a:latin typeface="Ubuntu"/>
                <a:ea typeface="Ubuntu"/>
                <a:cs typeface="Ubuntu"/>
                <a:sym typeface="Ubuntu"/>
              </a:rPr>
              <a:t>(replace image below with sample of local card, then delete this text)</a:t>
            </a:r>
          </a:p>
        </p:txBody>
      </p:sp>
      <p:sp>
        <p:nvSpPr>
          <p:cNvPr id="75" name="TextBox 75"/>
          <p:cNvSpPr txBox="1"/>
          <p:nvPr/>
        </p:nvSpPr>
        <p:spPr>
          <a:xfrm>
            <a:off x="9527853" y="7897918"/>
            <a:ext cx="8214784" cy="954405"/>
          </a:xfrm>
          <a:prstGeom prst="rect">
            <a:avLst/>
          </a:prstGeom>
        </p:spPr>
        <p:txBody>
          <a:bodyPr lIns="0" tIns="0" rIns="0" bIns="0" rtlCol="0" anchor="t">
            <a:spAutoFit/>
          </a:bodyPr>
          <a:lstStyle/>
          <a:p>
            <a:pPr algn="ctr">
              <a:lnSpc>
                <a:spcPts val="2520"/>
              </a:lnSpc>
            </a:pPr>
            <a:r>
              <a:rPr lang="en-US" sz="1800" dirty="0">
                <a:solidFill>
                  <a:srgbClr val="000000"/>
                </a:solidFill>
                <a:highlight>
                  <a:srgbClr val="FFFF00"/>
                </a:highlight>
                <a:latin typeface="Ubuntu"/>
                <a:ea typeface="Ubuntu"/>
                <a:cs typeface="Ubuntu"/>
                <a:sym typeface="Ubuntu"/>
              </a:rPr>
              <a:t>(place the numbers below on the image of your card to indicate things like name, date of birth, GP, assigned network or clinic, prescription info, etc. Then label the appropriate number in the list on the left and delete this text.)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14758171" cy="1223447"/>
            <a:chOff x="0" y="0"/>
            <a:chExt cx="19677561" cy="1631262"/>
          </a:xfrm>
        </p:grpSpPr>
        <p:grpSp>
          <p:nvGrpSpPr>
            <p:cNvPr id="28" name="Group 28"/>
            <p:cNvGrpSpPr/>
            <p:nvPr/>
          </p:nvGrpSpPr>
          <p:grpSpPr>
            <a:xfrm>
              <a:off x="0" y="0"/>
              <a:ext cx="19677561" cy="1631262"/>
              <a:chOff x="0" y="0"/>
              <a:chExt cx="3886926" cy="322225"/>
            </a:xfrm>
          </p:grpSpPr>
          <p:sp>
            <p:nvSpPr>
              <p:cNvPr id="29" name="Freeform 29"/>
              <p:cNvSpPr/>
              <p:nvPr/>
            </p:nvSpPr>
            <p:spPr>
              <a:xfrm>
                <a:off x="0" y="0"/>
                <a:ext cx="3886926" cy="322225"/>
              </a:xfrm>
              <a:custGeom>
                <a:avLst/>
                <a:gdLst/>
                <a:ahLst/>
                <a:cxnLst/>
                <a:rect l="l" t="t" r="r" b="b"/>
                <a:pathLst>
                  <a:path w="3886926" h="322225">
                    <a:moveTo>
                      <a:pt x="3683726" y="0"/>
                    </a:moveTo>
                    <a:cubicBezTo>
                      <a:pt x="3795950" y="0"/>
                      <a:pt x="3886926" y="72132"/>
                      <a:pt x="3886926" y="161112"/>
                    </a:cubicBezTo>
                    <a:cubicBezTo>
                      <a:pt x="3886926" y="250092"/>
                      <a:pt x="3795950" y="322225"/>
                      <a:pt x="3683726"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3886926"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748515" y="25479"/>
              <a:ext cx="18180531"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Understanding Your Own Disability</a:t>
              </a:r>
            </a:p>
          </p:txBody>
        </p:sp>
      </p:grpSp>
      <p:grpSp>
        <p:nvGrpSpPr>
          <p:cNvPr id="32" name="Group 32"/>
          <p:cNvGrpSpPr/>
          <p:nvPr/>
        </p:nvGrpSpPr>
        <p:grpSpPr>
          <a:xfrm>
            <a:off x="2196436" y="3680885"/>
            <a:ext cx="14649783" cy="2925231"/>
            <a:chOff x="0" y="0"/>
            <a:chExt cx="19533045" cy="3900308"/>
          </a:xfrm>
        </p:grpSpPr>
        <p:sp>
          <p:nvSpPr>
            <p:cNvPr id="33" name="Freeform 33"/>
            <p:cNvSpPr/>
            <p:nvPr/>
          </p:nvSpPr>
          <p:spPr>
            <a:xfrm>
              <a:off x="0" y="0"/>
              <a:ext cx="7186629" cy="3900308"/>
            </a:xfrm>
            <a:custGeom>
              <a:avLst/>
              <a:gdLst/>
              <a:ahLst/>
              <a:cxnLst/>
              <a:rect l="l" t="t" r="r" b="b"/>
              <a:pathLst>
                <a:path w="7186629" h="3900308">
                  <a:moveTo>
                    <a:pt x="0" y="0"/>
                  </a:moveTo>
                  <a:lnTo>
                    <a:pt x="7186629" y="0"/>
                  </a:lnTo>
                  <a:lnTo>
                    <a:pt x="7186629" y="3900308"/>
                  </a:lnTo>
                  <a:lnTo>
                    <a:pt x="0" y="3900308"/>
                  </a:lnTo>
                  <a:lnTo>
                    <a:pt x="0" y="0"/>
                  </a:lnTo>
                  <a:close/>
                </a:path>
              </a:pathLst>
            </a:custGeom>
            <a:blipFill>
              <a:blip r:embed="rId5"/>
              <a:stretch>
                <a:fillRect t="-3549" b="-3549"/>
              </a:stretch>
            </a:blipFill>
          </p:spPr>
          <p:txBody>
            <a:bodyPr/>
            <a:lstStyle/>
            <a:p>
              <a:endParaRPr lang="en-US"/>
            </a:p>
          </p:txBody>
        </p:sp>
        <p:sp>
          <p:nvSpPr>
            <p:cNvPr id="34" name="TextBox 34"/>
            <p:cNvSpPr txBox="1"/>
            <p:nvPr/>
          </p:nvSpPr>
          <p:spPr>
            <a:xfrm>
              <a:off x="971033" y="840549"/>
              <a:ext cx="5244562" cy="1904884"/>
            </a:xfrm>
            <a:prstGeom prst="rect">
              <a:avLst/>
            </a:prstGeom>
          </p:spPr>
          <p:txBody>
            <a:bodyPr lIns="0" tIns="0" rIns="0" bIns="0" rtlCol="0" anchor="t">
              <a:spAutoFit/>
            </a:bodyPr>
            <a:lstStyle/>
            <a:p>
              <a:pPr algn="ctr">
                <a:lnSpc>
                  <a:spcPts val="11024"/>
                </a:lnSpc>
              </a:pPr>
              <a:r>
                <a:rPr lang="en-US" sz="7874">
                  <a:solidFill>
                    <a:srgbClr val="009784"/>
                  </a:solidFill>
                  <a:latin typeface="Funtastic"/>
                  <a:ea typeface="Funtastic"/>
                  <a:cs typeface="Funtastic"/>
                  <a:sym typeface="Funtastic"/>
                </a:rPr>
                <a:t>Activity!</a:t>
              </a:r>
            </a:p>
          </p:txBody>
        </p:sp>
        <p:sp>
          <p:nvSpPr>
            <p:cNvPr id="35" name="TextBox 35"/>
            <p:cNvSpPr txBox="1"/>
            <p:nvPr/>
          </p:nvSpPr>
          <p:spPr>
            <a:xfrm>
              <a:off x="8229318" y="786834"/>
              <a:ext cx="11303726" cy="2212340"/>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Write down any </a:t>
              </a:r>
              <a:r>
                <a:rPr lang="en-US" sz="4800" b="1">
                  <a:solidFill>
                    <a:srgbClr val="000000"/>
                  </a:solidFill>
                  <a:latin typeface="Ubuntu Bold"/>
                  <a:ea typeface="Ubuntu Bold"/>
                  <a:cs typeface="Ubuntu Bold"/>
                  <a:sym typeface="Ubuntu Bold"/>
                </a:rPr>
                <a:t>questions</a:t>
              </a:r>
              <a:r>
                <a:rPr lang="en-US" sz="4800">
                  <a:solidFill>
                    <a:srgbClr val="000000"/>
                  </a:solidFill>
                  <a:latin typeface="Ubuntu"/>
                  <a:ea typeface="Ubuntu"/>
                  <a:cs typeface="Ubuntu"/>
                  <a:sym typeface="Ubuntu"/>
                </a:rPr>
                <a:t> you have about your disability.</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9183750" cy="1223447"/>
            <a:chOff x="0" y="0"/>
            <a:chExt cx="12245000" cy="1631262"/>
          </a:xfrm>
        </p:grpSpPr>
        <p:grpSp>
          <p:nvGrpSpPr>
            <p:cNvPr id="28" name="Group 28"/>
            <p:cNvGrpSpPr/>
            <p:nvPr/>
          </p:nvGrpSpPr>
          <p:grpSpPr>
            <a:xfrm>
              <a:off x="0" y="0"/>
              <a:ext cx="12245000" cy="1631262"/>
              <a:chOff x="0" y="0"/>
              <a:chExt cx="2418765" cy="322225"/>
            </a:xfrm>
          </p:grpSpPr>
          <p:sp>
            <p:nvSpPr>
              <p:cNvPr id="29" name="Freeform 29"/>
              <p:cNvSpPr/>
              <p:nvPr/>
            </p:nvSpPr>
            <p:spPr>
              <a:xfrm>
                <a:off x="0" y="0"/>
                <a:ext cx="2418765" cy="322225"/>
              </a:xfrm>
              <a:custGeom>
                <a:avLst/>
                <a:gdLst/>
                <a:ahLst/>
                <a:cxnLst/>
                <a:rect l="l" t="t" r="r" b="b"/>
                <a:pathLst>
                  <a:path w="2418765" h="322225">
                    <a:moveTo>
                      <a:pt x="2215565" y="0"/>
                    </a:moveTo>
                    <a:cubicBezTo>
                      <a:pt x="2327790" y="0"/>
                      <a:pt x="2418765" y="72132"/>
                      <a:pt x="2418765" y="161112"/>
                    </a:cubicBezTo>
                    <a:cubicBezTo>
                      <a:pt x="2418765" y="250092"/>
                      <a:pt x="2327790" y="322225"/>
                      <a:pt x="2215565"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418765"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465788" y="25479"/>
              <a:ext cx="11313425"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Family Health History</a:t>
              </a:r>
            </a:p>
          </p:txBody>
        </p:sp>
      </p:grpSp>
      <p:sp>
        <p:nvSpPr>
          <p:cNvPr id="32" name="Freeform 32"/>
          <p:cNvSpPr/>
          <p:nvPr/>
        </p:nvSpPr>
        <p:spPr>
          <a:xfrm>
            <a:off x="14258953" y="7401835"/>
            <a:ext cx="3000347" cy="1856465"/>
          </a:xfrm>
          <a:custGeom>
            <a:avLst/>
            <a:gdLst/>
            <a:ahLst/>
            <a:cxnLst/>
            <a:rect l="l" t="t" r="r" b="b"/>
            <a:pathLst>
              <a:path w="3000347" h="1856465">
                <a:moveTo>
                  <a:pt x="0" y="0"/>
                </a:moveTo>
                <a:lnTo>
                  <a:pt x="3000347" y="0"/>
                </a:lnTo>
                <a:lnTo>
                  <a:pt x="3000347" y="1856465"/>
                </a:lnTo>
                <a:lnTo>
                  <a:pt x="0" y="1856465"/>
                </a:lnTo>
                <a:lnTo>
                  <a:pt x="0" y="0"/>
                </a:lnTo>
                <a:close/>
              </a:path>
            </a:pathLst>
          </a:custGeom>
          <a:blipFill>
            <a:blip r:embed="rId5"/>
            <a:stretch>
              <a:fillRect/>
            </a:stretch>
          </a:blipFill>
        </p:spPr>
        <p:txBody>
          <a:bodyPr/>
          <a:lstStyle/>
          <a:p>
            <a:endParaRPr lang="en-US"/>
          </a:p>
        </p:txBody>
      </p:sp>
      <p:sp>
        <p:nvSpPr>
          <p:cNvPr id="33" name="Freeform 33"/>
          <p:cNvSpPr/>
          <p:nvPr/>
        </p:nvSpPr>
        <p:spPr>
          <a:xfrm>
            <a:off x="6751595" y="2923283"/>
            <a:ext cx="5602099" cy="2513942"/>
          </a:xfrm>
          <a:custGeom>
            <a:avLst/>
            <a:gdLst/>
            <a:ahLst/>
            <a:cxnLst/>
            <a:rect l="l" t="t" r="r" b="b"/>
            <a:pathLst>
              <a:path w="5602099" h="2513942">
                <a:moveTo>
                  <a:pt x="0" y="0"/>
                </a:moveTo>
                <a:lnTo>
                  <a:pt x="5602099" y="0"/>
                </a:lnTo>
                <a:lnTo>
                  <a:pt x="5602099" y="2513942"/>
                </a:lnTo>
                <a:lnTo>
                  <a:pt x="0" y="2513942"/>
                </a:lnTo>
                <a:lnTo>
                  <a:pt x="0" y="0"/>
                </a:lnTo>
                <a:close/>
              </a:path>
            </a:pathLst>
          </a:custGeom>
          <a:blipFill>
            <a:blip r:embed="rId6"/>
            <a:stretch>
              <a:fillRect/>
            </a:stretch>
          </a:blipFill>
        </p:spPr>
        <p:txBody>
          <a:bodyPr/>
          <a:lstStyle/>
          <a:p>
            <a:endParaRPr lang="en-US"/>
          </a:p>
        </p:txBody>
      </p:sp>
      <p:sp>
        <p:nvSpPr>
          <p:cNvPr id="34" name="TextBox 34"/>
          <p:cNvSpPr txBox="1"/>
          <p:nvPr/>
        </p:nvSpPr>
        <p:spPr>
          <a:xfrm>
            <a:off x="8080328" y="5935748"/>
            <a:ext cx="2944633" cy="725805"/>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Lifestyle</a:t>
            </a:r>
          </a:p>
        </p:txBody>
      </p:sp>
      <p:sp>
        <p:nvSpPr>
          <p:cNvPr id="35" name="Freeform 35"/>
          <p:cNvSpPr/>
          <p:nvPr/>
        </p:nvSpPr>
        <p:spPr>
          <a:xfrm>
            <a:off x="13690943" y="2808557"/>
            <a:ext cx="2573434" cy="2570217"/>
          </a:xfrm>
          <a:custGeom>
            <a:avLst/>
            <a:gdLst/>
            <a:ahLst/>
            <a:cxnLst/>
            <a:rect l="l" t="t" r="r" b="b"/>
            <a:pathLst>
              <a:path w="2573434" h="2570217">
                <a:moveTo>
                  <a:pt x="0" y="0"/>
                </a:moveTo>
                <a:lnTo>
                  <a:pt x="2573434" y="0"/>
                </a:lnTo>
                <a:lnTo>
                  <a:pt x="2573434" y="2570217"/>
                </a:lnTo>
                <a:lnTo>
                  <a:pt x="0" y="257021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6" name="TextBox 36"/>
          <p:cNvSpPr txBox="1"/>
          <p:nvPr/>
        </p:nvSpPr>
        <p:spPr>
          <a:xfrm>
            <a:off x="13505343" y="5935748"/>
            <a:ext cx="2944633" cy="725805"/>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Genes</a:t>
            </a:r>
          </a:p>
        </p:txBody>
      </p:sp>
      <p:sp>
        <p:nvSpPr>
          <p:cNvPr id="37" name="Freeform 37"/>
          <p:cNvSpPr/>
          <p:nvPr/>
        </p:nvSpPr>
        <p:spPr>
          <a:xfrm>
            <a:off x="2174393" y="2851634"/>
            <a:ext cx="3202474" cy="2513942"/>
          </a:xfrm>
          <a:custGeom>
            <a:avLst/>
            <a:gdLst/>
            <a:ahLst/>
            <a:cxnLst/>
            <a:rect l="l" t="t" r="r" b="b"/>
            <a:pathLst>
              <a:path w="3202474" h="2513942">
                <a:moveTo>
                  <a:pt x="0" y="0"/>
                </a:moveTo>
                <a:lnTo>
                  <a:pt x="3202474" y="0"/>
                </a:lnTo>
                <a:lnTo>
                  <a:pt x="3202474" y="2513942"/>
                </a:lnTo>
                <a:lnTo>
                  <a:pt x="0" y="251394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8" name="TextBox 38"/>
          <p:cNvSpPr txBox="1"/>
          <p:nvPr/>
        </p:nvSpPr>
        <p:spPr>
          <a:xfrm>
            <a:off x="1951313" y="5935748"/>
            <a:ext cx="3648633" cy="725805"/>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Environment</a:t>
            </a:r>
          </a:p>
        </p:txBody>
      </p:sp>
      <p:sp>
        <p:nvSpPr>
          <p:cNvPr id="39" name="TextBox 39"/>
          <p:cNvSpPr txBox="1"/>
          <p:nvPr/>
        </p:nvSpPr>
        <p:spPr>
          <a:xfrm>
            <a:off x="1458021" y="7827846"/>
            <a:ext cx="12800932" cy="1047750"/>
          </a:xfrm>
          <a:prstGeom prst="rect">
            <a:avLst/>
          </a:prstGeom>
        </p:spPr>
        <p:txBody>
          <a:bodyPr lIns="0" tIns="0" rIns="0" bIns="0" rtlCol="0" anchor="t">
            <a:spAutoFit/>
          </a:bodyPr>
          <a:lstStyle/>
          <a:p>
            <a:pPr algn="l">
              <a:lnSpc>
                <a:spcPts val="4199"/>
              </a:lnSpc>
            </a:pPr>
            <a:r>
              <a:rPr lang="en-US" sz="2999">
                <a:solidFill>
                  <a:srgbClr val="000000"/>
                </a:solidFill>
                <a:latin typeface="Ubuntu"/>
                <a:ea typeface="Ubuntu"/>
                <a:cs typeface="Ubuntu"/>
                <a:sym typeface="Ubuntu"/>
              </a:rPr>
              <a:t>If you were </a:t>
            </a:r>
            <a:r>
              <a:rPr lang="en-US" sz="2999" b="1">
                <a:solidFill>
                  <a:srgbClr val="000000"/>
                </a:solidFill>
                <a:latin typeface="Ubuntu Bold"/>
                <a:ea typeface="Ubuntu Bold"/>
                <a:cs typeface="Ubuntu Bold"/>
                <a:sym typeface="Ubuntu Bold"/>
              </a:rPr>
              <a:t>adopted</a:t>
            </a:r>
            <a:r>
              <a:rPr lang="en-US" sz="2999">
                <a:solidFill>
                  <a:srgbClr val="000000"/>
                </a:solidFill>
                <a:latin typeface="Ubuntu"/>
                <a:ea typeface="Ubuntu"/>
                <a:cs typeface="Ubuntu"/>
                <a:sym typeface="Ubuntu"/>
              </a:rPr>
              <a:t> or don’t know much about your biological relatives, </a:t>
            </a:r>
          </a:p>
          <a:p>
            <a:pPr algn="l">
              <a:lnSpc>
                <a:spcPts val="4199"/>
              </a:lnSpc>
            </a:pPr>
            <a:r>
              <a:rPr lang="en-US" sz="2999">
                <a:solidFill>
                  <a:srgbClr val="000000"/>
                </a:solidFill>
                <a:latin typeface="Ubuntu"/>
                <a:ea typeface="Ubuntu"/>
                <a:cs typeface="Ubuntu"/>
                <a:sym typeface="Ubuntu"/>
              </a:rPr>
              <a:t>that’s okay! Talk to your provider, and together you can make a care plan.</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15238525" cy="1223447"/>
            <a:chOff x="0" y="0"/>
            <a:chExt cx="20318033" cy="1631262"/>
          </a:xfrm>
        </p:grpSpPr>
        <p:grpSp>
          <p:nvGrpSpPr>
            <p:cNvPr id="28" name="Group 28"/>
            <p:cNvGrpSpPr/>
            <p:nvPr/>
          </p:nvGrpSpPr>
          <p:grpSpPr>
            <a:xfrm>
              <a:off x="0" y="0"/>
              <a:ext cx="20318033" cy="1631262"/>
              <a:chOff x="0" y="0"/>
              <a:chExt cx="4013439" cy="322225"/>
            </a:xfrm>
          </p:grpSpPr>
          <p:sp>
            <p:nvSpPr>
              <p:cNvPr id="29" name="Freeform 29"/>
              <p:cNvSpPr/>
              <p:nvPr/>
            </p:nvSpPr>
            <p:spPr>
              <a:xfrm>
                <a:off x="0" y="0"/>
                <a:ext cx="4013439" cy="322225"/>
              </a:xfrm>
              <a:custGeom>
                <a:avLst/>
                <a:gdLst/>
                <a:ahLst/>
                <a:cxnLst/>
                <a:rect l="l" t="t" r="r" b="b"/>
                <a:pathLst>
                  <a:path w="4013439" h="322225">
                    <a:moveTo>
                      <a:pt x="3810239" y="0"/>
                    </a:moveTo>
                    <a:cubicBezTo>
                      <a:pt x="3922463" y="0"/>
                      <a:pt x="4013439" y="72132"/>
                      <a:pt x="4013439" y="161112"/>
                    </a:cubicBezTo>
                    <a:cubicBezTo>
                      <a:pt x="4013439" y="250092"/>
                      <a:pt x="3922463" y="322225"/>
                      <a:pt x="3810239"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4013439" cy="350800"/>
              </a:xfrm>
              <a:prstGeom prst="rect">
                <a:avLst/>
              </a:prstGeom>
            </p:spPr>
            <p:txBody>
              <a:bodyPr lIns="50800" tIns="50800" rIns="50800" bIns="50800" rtlCol="0" anchor="ctr"/>
              <a:lstStyle/>
              <a:p>
                <a:pPr algn="l">
                  <a:lnSpc>
                    <a:spcPts val="1960"/>
                  </a:lnSpc>
                </a:pPr>
                <a:endParaRPr/>
              </a:p>
            </p:txBody>
          </p:sp>
        </p:grpSp>
        <p:sp>
          <p:nvSpPr>
            <p:cNvPr id="31" name="TextBox 31"/>
            <p:cNvSpPr txBox="1"/>
            <p:nvPr/>
          </p:nvSpPr>
          <p:spPr>
            <a:xfrm>
              <a:off x="782616" y="25479"/>
              <a:ext cx="19008801" cy="1375505"/>
            </a:xfrm>
            <a:prstGeom prst="rect">
              <a:avLst/>
            </a:prstGeom>
          </p:spPr>
          <p:txBody>
            <a:bodyPr lIns="0" tIns="0" rIns="0" bIns="0" rtlCol="0" anchor="t">
              <a:spAutoFit/>
            </a:bodyPr>
            <a:lstStyle/>
            <a:p>
              <a:pPr algn="l">
                <a:lnSpc>
                  <a:spcPts val="8959"/>
                </a:lnSpc>
                <a:spcBef>
                  <a:spcPct val="0"/>
                </a:spcBef>
              </a:pPr>
              <a:r>
                <a:rPr lang="en-US" sz="6399" b="1" dirty="0">
                  <a:solidFill>
                    <a:srgbClr val="FFFFFF"/>
                  </a:solidFill>
                  <a:latin typeface="Ubuntu Bold"/>
                  <a:ea typeface="Ubuntu Bold"/>
                  <a:cs typeface="Ubuntu Bold"/>
                  <a:sym typeface="Ubuntu Bold"/>
                </a:rPr>
                <a:t>General Practitioners (GPs)</a:t>
              </a:r>
            </a:p>
          </p:txBody>
        </p:sp>
      </p:grpSp>
      <p:sp>
        <p:nvSpPr>
          <p:cNvPr id="32" name="TextBox 32"/>
          <p:cNvSpPr txBox="1"/>
          <p:nvPr/>
        </p:nvSpPr>
        <p:spPr>
          <a:xfrm>
            <a:off x="2148090" y="2639462"/>
            <a:ext cx="4227730"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What are they?</a:t>
            </a:r>
          </a:p>
        </p:txBody>
      </p:sp>
      <p:sp>
        <p:nvSpPr>
          <p:cNvPr id="33" name="TextBox 33"/>
          <p:cNvSpPr txBox="1"/>
          <p:nvPr/>
        </p:nvSpPr>
        <p:spPr>
          <a:xfrm>
            <a:off x="8155926" y="2639462"/>
            <a:ext cx="6593820"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Things to Think About:</a:t>
            </a:r>
          </a:p>
        </p:txBody>
      </p:sp>
      <p:sp>
        <p:nvSpPr>
          <p:cNvPr id="34" name="TextBox 34"/>
          <p:cNvSpPr txBox="1"/>
          <p:nvPr/>
        </p:nvSpPr>
        <p:spPr>
          <a:xfrm>
            <a:off x="8155926" y="3689214"/>
            <a:ext cx="8129055" cy="3658235"/>
          </a:xfrm>
          <a:prstGeom prst="rect">
            <a:avLst/>
          </a:prstGeom>
        </p:spPr>
        <p:txBody>
          <a:bodyPr lIns="0" tIns="0" rIns="0" bIns="0" rtlCol="0" anchor="t">
            <a:spAutoFit/>
          </a:bodyPr>
          <a:lstStyle/>
          <a:p>
            <a:pPr marL="561341" lvl="1" indent="-280670" algn="l">
              <a:lnSpc>
                <a:spcPts val="3640"/>
              </a:lnSpc>
              <a:buFont typeface="Arial"/>
              <a:buChar char="•"/>
            </a:pPr>
            <a:r>
              <a:rPr lang="en-US" sz="2600">
                <a:solidFill>
                  <a:srgbClr val="000000"/>
                </a:solidFill>
                <a:latin typeface="Ubuntu"/>
                <a:ea typeface="Ubuntu"/>
                <a:cs typeface="Ubuntu"/>
                <a:sym typeface="Ubuntu"/>
              </a:rPr>
              <a:t>If your GP is in the right </a:t>
            </a:r>
            <a:r>
              <a:rPr lang="en-US" sz="2600" b="1">
                <a:solidFill>
                  <a:srgbClr val="000000"/>
                </a:solidFill>
                <a:latin typeface="Ubuntu Bold"/>
                <a:ea typeface="Ubuntu Bold"/>
                <a:cs typeface="Ubuntu Bold"/>
                <a:sym typeface="Ubuntu Bold"/>
              </a:rPr>
              <a:t>coverage area</a:t>
            </a:r>
            <a:r>
              <a:rPr lang="en-US" sz="2600">
                <a:solidFill>
                  <a:srgbClr val="000000"/>
                </a:solidFill>
                <a:latin typeface="Ubuntu"/>
                <a:ea typeface="Ubuntu"/>
                <a:cs typeface="Ubuntu"/>
                <a:sym typeface="Ubuntu"/>
              </a:rPr>
              <a:t> and/or if they accept your </a:t>
            </a:r>
            <a:r>
              <a:rPr lang="en-US" sz="2600" b="1">
                <a:solidFill>
                  <a:srgbClr val="000000"/>
                </a:solidFill>
                <a:latin typeface="Ubuntu Bold"/>
                <a:ea typeface="Ubuntu Bold"/>
                <a:cs typeface="Ubuntu Bold"/>
                <a:sym typeface="Ubuntu Bold"/>
              </a:rPr>
              <a:t>insurance</a:t>
            </a:r>
          </a:p>
          <a:p>
            <a:pPr marL="561341" lvl="1" indent="-280670" algn="l">
              <a:lnSpc>
                <a:spcPts val="3640"/>
              </a:lnSpc>
              <a:buFont typeface="Arial"/>
              <a:buChar char="•"/>
            </a:pPr>
            <a:r>
              <a:rPr lang="en-US" sz="2600">
                <a:solidFill>
                  <a:srgbClr val="000000"/>
                </a:solidFill>
                <a:latin typeface="Ubuntu"/>
                <a:ea typeface="Ubuntu"/>
                <a:cs typeface="Ubuntu"/>
                <a:sym typeface="Ubuntu"/>
              </a:rPr>
              <a:t>If you can use your preferred </a:t>
            </a:r>
            <a:r>
              <a:rPr lang="en-US" sz="2600" b="1">
                <a:solidFill>
                  <a:srgbClr val="000000"/>
                </a:solidFill>
                <a:latin typeface="Ubuntu Bold"/>
                <a:ea typeface="Ubuntu Bold"/>
                <a:cs typeface="Ubuntu Bold"/>
                <a:sym typeface="Ubuntu Bold"/>
              </a:rPr>
              <a:t>transportation </a:t>
            </a:r>
            <a:r>
              <a:rPr lang="en-US" sz="2600">
                <a:solidFill>
                  <a:srgbClr val="000000"/>
                </a:solidFill>
                <a:latin typeface="Ubuntu"/>
                <a:ea typeface="Ubuntu"/>
                <a:cs typeface="Ubuntu"/>
                <a:sym typeface="Ubuntu"/>
              </a:rPr>
              <a:t>to get to their office and if  it is </a:t>
            </a:r>
            <a:r>
              <a:rPr lang="en-US" sz="2600" b="1">
                <a:solidFill>
                  <a:srgbClr val="000000"/>
                </a:solidFill>
                <a:latin typeface="Ubuntu Bold"/>
                <a:ea typeface="Ubuntu Bold"/>
                <a:cs typeface="Ubuntu Bold"/>
                <a:sym typeface="Ubuntu Bold"/>
              </a:rPr>
              <a:t>accessible</a:t>
            </a:r>
            <a:r>
              <a:rPr lang="en-US" sz="2600">
                <a:solidFill>
                  <a:srgbClr val="000000"/>
                </a:solidFill>
                <a:latin typeface="Ubuntu"/>
                <a:ea typeface="Ubuntu"/>
                <a:cs typeface="Ubuntu"/>
                <a:sym typeface="Ubuntu"/>
              </a:rPr>
              <a:t> </a:t>
            </a:r>
          </a:p>
          <a:p>
            <a:pPr marL="561341" lvl="1" indent="-280670" algn="l">
              <a:lnSpc>
                <a:spcPts val="3640"/>
              </a:lnSpc>
              <a:buFont typeface="Arial"/>
              <a:buChar char="•"/>
            </a:pPr>
            <a:r>
              <a:rPr lang="en-US" sz="2600">
                <a:solidFill>
                  <a:srgbClr val="000000"/>
                </a:solidFill>
                <a:latin typeface="Ubuntu"/>
                <a:ea typeface="Ubuntu"/>
                <a:cs typeface="Ubuntu"/>
                <a:sym typeface="Ubuntu"/>
              </a:rPr>
              <a:t>Their </a:t>
            </a:r>
            <a:r>
              <a:rPr lang="en-US" sz="2600" b="1">
                <a:solidFill>
                  <a:srgbClr val="000000"/>
                </a:solidFill>
                <a:latin typeface="Ubuntu Bold"/>
                <a:ea typeface="Ubuntu Bold"/>
                <a:cs typeface="Ubuntu Bold"/>
                <a:sym typeface="Ubuntu Bold"/>
              </a:rPr>
              <a:t>gender</a:t>
            </a:r>
          </a:p>
          <a:p>
            <a:pPr marL="561341" lvl="1" indent="-280670" algn="l">
              <a:lnSpc>
                <a:spcPts val="3640"/>
              </a:lnSpc>
              <a:buFont typeface="Arial"/>
              <a:buChar char="•"/>
            </a:pPr>
            <a:r>
              <a:rPr lang="en-US" sz="2600">
                <a:solidFill>
                  <a:srgbClr val="000000"/>
                </a:solidFill>
                <a:latin typeface="Ubuntu"/>
                <a:ea typeface="Ubuntu"/>
                <a:cs typeface="Ubuntu"/>
                <a:sym typeface="Ubuntu"/>
              </a:rPr>
              <a:t>Their </a:t>
            </a:r>
            <a:r>
              <a:rPr lang="en-US" sz="2600" b="1">
                <a:solidFill>
                  <a:srgbClr val="000000"/>
                </a:solidFill>
                <a:latin typeface="Ubuntu Bold"/>
                <a:ea typeface="Ubuntu Bold"/>
                <a:cs typeface="Ubuntu Bold"/>
                <a:sym typeface="Ubuntu Bold"/>
              </a:rPr>
              <a:t>experience</a:t>
            </a:r>
            <a:r>
              <a:rPr lang="en-US" sz="2600">
                <a:solidFill>
                  <a:srgbClr val="000000"/>
                </a:solidFill>
                <a:latin typeface="Ubuntu"/>
                <a:ea typeface="Ubuntu"/>
                <a:cs typeface="Ubuntu"/>
                <a:sym typeface="Ubuntu"/>
              </a:rPr>
              <a:t> with disability</a:t>
            </a:r>
          </a:p>
          <a:p>
            <a:pPr marL="561341" lvl="1" indent="-280670" algn="l">
              <a:lnSpc>
                <a:spcPts val="3640"/>
              </a:lnSpc>
              <a:buFont typeface="Arial"/>
              <a:buChar char="•"/>
            </a:pPr>
            <a:r>
              <a:rPr lang="en-US" sz="2600">
                <a:solidFill>
                  <a:srgbClr val="000000"/>
                </a:solidFill>
                <a:latin typeface="Ubuntu"/>
                <a:ea typeface="Ubuntu"/>
                <a:cs typeface="Ubuntu"/>
                <a:sym typeface="Ubuntu"/>
              </a:rPr>
              <a:t>Their willingness to provide </a:t>
            </a:r>
            <a:r>
              <a:rPr lang="en-US" sz="2600" b="1">
                <a:solidFill>
                  <a:srgbClr val="000000"/>
                </a:solidFill>
                <a:latin typeface="Ubuntu Bold"/>
                <a:ea typeface="Ubuntu Bold"/>
                <a:cs typeface="Ubuntu Bold"/>
                <a:sym typeface="Ubuntu Bold"/>
              </a:rPr>
              <a:t>accommodations</a:t>
            </a:r>
          </a:p>
          <a:p>
            <a:pPr marL="561341" lvl="1" indent="-280670" algn="l">
              <a:lnSpc>
                <a:spcPts val="3640"/>
              </a:lnSpc>
              <a:buFont typeface="Arial"/>
              <a:buChar char="•"/>
            </a:pPr>
            <a:r>
              <a:rPr lang="en-US" sz="2600">
                <a:solidFill>
                  <a:srgbClr val="000000"/>
                </a:solidFill>
                <a:latin typeface="Ubuntu"/>
                <a:ea typeface="Ubuntu"/>
                <a:cs typeface="Ubuntu"/>
                <a:sym typeface="Ubuntu"/>
              </a:rPr>
              <a:t>If their approach is </a:t>
            </a:r>
            <a:r>
              <a:rPr lang="en-US" sz="2600" b="1">
                <a:solidFill>
                  <a:srgbClr val="000000"/>
                </a:solidFill>
                <a:latin typeface="Ubuntu Bold"/>
                <a:ea typeface="Ubuntu Bold"/>
                <a:cs typeface="Ubuntu Bold"/>
                <a:sym typeface="Ubuntu Bold"/>
              </a:rPr>
              <a:t>person-centred</a:t>
            </a:r>
          </a:p>
        </p:txBody>
      </p:sp>
      <p:sp>
        <p:nvSpPr>
          <p:cNvPr id="35" name="Freeform 35"/>
          <p:cNvSpPr/>
          <p:nvPr/>
        </p:nvSpPr>
        <p:spPr>
          <a:xfrm>
            <a:off x="2444184" y="3733621"/>
            <a:ext cx="3635542" cy="4340945"/>
          </a:xfrm>
          <a:custGeom>
            <a:avLst/>
            <a:gdLst/>
            <a:ahLst/>
            <a:cxnLst/>
            <a:rect l="l" t="t" r="r" b="b"/>
            <a:pathLst>
              <a:path w="3635542" h="4340945">
                <a:moveTo>
                  <a:pt x="0" y="0"/>
                </a:moveTo>
                <a:lnTo>
                  <a:pt x="3635542" y="0"/>
                </a:lnTo>
                <a:lnTo>
                  <a:pt x="3635542" y="4340945"/>
                </a:lnTo>
                <a:lnTo>
                  <a:pt x="0" y="4340945"/>
                </a:lnTo>
                <a:lnTo>
                  <a:pt x="0" y="0"/>
                </a:lnTo>
                <a:close/>
              </a:path>
            </a:pathLst>
          </a:custGeom>
          <a:blipFill>
            <a:blip r:embed="rId5"/>
            <a:stretch>
              <a:fillRect/>
            </a:stretch>
          </a:blipFill>
        </p:spPr>
        <p:txBody>
          <a:bodyPr/>
          <a:lstStyle/>
          <a:p>
            <a:endParaRPr lang="en-US"/>
          </a:p>
        </p:txBody>
      </p:sp>
      <p:sp>
        <p:nvSpPr>
          <p:cNvPr id="36" name="Freeform 36"/>
          <p:cNvSpPr/>
          <p:nvPr/>
        </p:nvSpPr>
        <p:spPr>
          <a:xfrm>
            <a:off x="9829381" y="7738070"/>
            <a:ext cx="1346070" cy="1717723"/>
          </a:xfrm>
          <a:custGeom>
            <a:avLst/>
            <a:gdLst/>
            <a:ahLst/>
            <a:cxnLst/>
            <a:rect l="l" t="t" r="r" b="b"/>
            <a:pathLst>
              <a:path w="1346070" h="1717723">
                <a:moveTo>
                  <a:pt x="0" y="0"/>
                </a:moveTo>
                <a:lnTo>
                  <a:pt x="1346069" y="0"/>
                </a:lnTo>
                <a:lnTo>
                  <a:pt x="1346069" y="1717722"/>
                </a:lnTo>
                <a:lnTo>
                  <a:pt x="0" y="171772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37" name="Freeform 37"/>
          <p:cNvSpPr/>
          <p:nvPr/>
        </p:nvSpPr>
        <p:spPr>
          <a:xfrm>
            <a:off x="13063987" y="7738070"/>
            <a:ext cx="1136820" cy="1717723"/>
          </a:xfrm>
          <a:custGeom>
            <a:avLst/>
            <a:gdLst/>
            <a:ahLst/>
            <a:cxnLst/>
            <a:rect l="l" t="t" r="r" b="b"/>
            <a:pathLst>
              <a:path w="1136820" h="1717723">
                <a:moveTo>
                  <a:pt x="0" y="0"/>
                </a:moveTo>
                <a:lnTo>
                  <a:pt x="1136820" y="0"/>
                </a:lnTo>
                <a:lnTo>
                  <a:pt x="1136820" y="1717722"/>
                </a:lnTo>
                <a:lnTo>
                  <a:pt x="0" y="171772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38" name="Freeform 38"/>
          <p:cNvSpPr/>
          <p:nvPr/>
        </p:nvSpPr>
        <p:spPr>
          <a:xfrm>
            <a:off x="11780784" y="7738070"/>
            <a:ext cx="1536576" cy="1687772"/>
          </a:xfrm>
          <a:custGeom>
            <a:avLst/>
            <a:gdLst/>
            <a:ahLst/>
            <a:cxnLst/>
            <a:rect l="l" t="t" r="r" b="b"/>
            <a:pathLst>
              <a:path w="1536576" h="1687772">
                <a:moveTo>
                  <a:pt x="0" y="0"/>
                </a:moveTo>
                <a:lnTo>
                  <a:pt x="1536576" y="0"/>
                </a:lnTo>
                <a:lnTo>
                  <a:pt x="1536576" y="1687772"/>
                </a:lnTo>
                <a:lnTo>
                  <a:pt x="0" y="168777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39" name="Freeform 39"/>
          <p:cNvSpPr/>
          <p:nvPr/>
        </p:nvSpPr>
        <p:spPr>
          <a:xfrm>
            <a:off x="10948535" y="7738070"/>
            <a:ext cx="940063" cy="1717723"/>
          </a:xfrm>
          <a:custGeom>
            <a:avLst/>
            <a:gdLst/>
            <a:ahLst/>
            <a:cxnLst/>
            <a:rect l="l" t="t" r="r" b="b"/>
            <a:pathLst>
              <a:path w="940063" h="1717723">
                <a:moveTo>
                  <a:pt x="0" y="0"/>
                </a:moveTo>
                <a:lnTo>
                  <a:pt x="940063" y="0"/>
                </a:lnTo>
                <a:lnTo>
                  <a:pt x="940063" y="1717722"/>
                </a:lnTo>
                <a:lnTo>
                  <a:pt x="0" y="171772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40" name="Freeform 40"/>
          <p:cNvSpPr/>
          <p:nvPr/>
        </p:nvSpPr>
        <p:spPr>
          <a:xfrm>
            <a:off x="14114353" y="7738070"/>
            <a:ext cx="1028838" cy="1687772"/>
          </a:xfrm>
          <a:custGeom>
            <a:avLst/>
            <a:gdLst/>
            <a:ahLst/>
            <a:cxnLst/>
            <a:rect l="l" t="t" r="r" b="b"/>
            <a:pathLst>
              <a:path w="1028838" h="1687772">
                <a:moveTo>
                  <a:pt x="0" y="0"/>
                </a:moveTo>
                <a:lnTo>
                  <a:pt x="1028838" y="0"/>
                </a:lnTo>
                <a:lnTo>
                  <a:pt x="1028838" y="1687772"/>
                </a:lnTo>
                <a:lnTo>
                  <a:pt x="0" y="168777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41" name="Freeform 41"/>
          <p:cNvSpPr/>
          <p:nvPr/>
        </p:nvSpPr>
        <p:spPr>
          <a:xfrm>
            <a:off x="8995562" y="7768020"/>
            <a:ext cx="1155421" cy="1687772"/>
          </a:xfrm>
          <a:custGeom>
            <a:avLst/>
            <a:gdLst/>
            <a:ahLst/>
            <a:cxnLst/>
            <a:rect l="l" t="t" r="r" b="b"/>
            <a:pathLst>
              <a:path w="1155421" h="1687772">
                <a:moveTo>
                  <a:pt x="0" y="0"/>
                </a:moveTo>
                <a:lnTo>
                  <a:pt x="1155421" y="0"/>
                </a:lnTo>
                <a:lnTo>
                  <a:pt x="1155421" y="1687772"/>
                </a:lnTo>
                <a:lnTo>
                  <a:pt x="0" y="1687772"/>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7" name="TextBox 27"/>
          <p:cNvSpPr txBox="1"/>
          <p:nvPr/>
        </p:nvSpPr>
        <p:spPr>
          <a:xfrm>
            <a:off x="5560193" y="4086782"/>
            <a:ext cx="11681308" cy="4810125"/>
          </a:xfrm>
          <a:prstGeom prst="rect">
            <a:avLst/>
          </a:prstGeom>
        </p:spPr>
        <p:txBody>
          <a:bodyPr lIns="0" tIns="0" rIns="0" bIns="0" rtlCol="0" anchor="t">
            <a:spAutoFit/>
          </a:bodyPr>
          <a:lstStyle/>
          <a:p>
            <a:pPr marL="647703" lvl="1" indent="-323852" algn="l">
              <a:lnSpc>
                <a:spcPts val="4200"/>
              </a:lnSpc>
              <a:buFont typeface="Arial"/>
              <a:buChar char="•"/>
            </a:pPr>
            <a:r>
              <a:rPr lang="en-US" sz="3000">
                <a:solidFill>
                  <a:srgbClr val="000000"/>
                </a:solidFill>
                <a:latin typeface="Ubuntu"/>
                <a:ea typeface="Ubuntu"/>
                <a:cs typeface="Ubuntu"/>
                <a:sym typeface="Ubuntu"/>
              </a:rPr>
              <a:t>What are some common health issues for people with my disability or diagnosis?</a:t>
            </a:r>
          </a:p>
          <a:p>
            <a:pPr algn="l">
              <a:lnSpc>
                <a:spcPts val="4200"/>
              </a:lnSpc>
            </a:pPr>
            <a:endParaRPr lang="en-US" sz="3000">
              <a:solidFill>
                <a:srgbClr val="000000"/>
              </a:solidFill>
              <a:latin typeface="Ubuntu"/>
              <a:ea typeface="Ubuntu"/>
              <a:cs typeface="Ubuntu"/>
              <a:sym typeface="Ubuntu"/>
            </a:endParaRPr>
          </a:p>
          <a:p>
            <a:pPr marL="647703" lvl="1" indent="-323852" algn="l">
              <a:lnSpc>
                <a:spcPts val="4200"/>
              </a:lnSpc>
              <a:buFont typeface="Arial"/>
              <a:buChar char="•"/>
            </a:pPr>
            <a:r>
              <a:rPr lang="en-US" sz="3000">
                <a:solidFill>
                  <a:srgbClr val="000000"/>
                </a:solidFill>
                <a:latin typeface="Ubuntu"/>
                <a:ea typeface="Ubuntu"/>
                <a:cs typeface="Ubuntu"/>
                <a:sym typeface="Ubuntu"/>
              </a:rPr>
              <a:t>Are there any major health issues I should be thinking about now?</a:t>
            </a:r>
          </a:p>
          <a:p>
            <a:pPr algn="l">
              <a:lnSpc>
                <a:spcPts val="4200"/>
              </a:lnSpc>
            </a:pPr>
            <a:endParaRPr lang="en-US" sz="3000">
              <a:solidFill>
                <a:srgbClr val="000000"/>
              </a:solidFill>
              <a:latin typeface="Ubuntu"/>
              <a:ea typeface="Ubuntu"/>
              <a:cs typeface="Ubuntu"/>
              <a:sym typeface="Ubuntu"/>
            </a:endParaRPr>
          </a:p>
          <a:p>
            <a:pPr marL="647703" lvl="1" indent="-323852" algn="l">
              <a:lnSpc>
                <a:spcPts val="4200"/>
              </a:lnSpc>
              <a:buFont typeface="Arial"/>
              <a:buChar char="•"/>
            </a:pPr>
            <a:r>
              <a:rPr lang="en-US" sz="3000">
                <a:solidFill>
                  <a:srgbClr val="000000"/>
                </a:solidFill>
                <a:latin typeface="Ubuntu"/>
                <a:ea typeface="Ubuntu"/>
                <a:cs typeface="Ubuntu"/>
                <a:sym typeface="Ubuntu"/>
              </a:rPr>
              <a:t>Are there any future health issues I should be thinking about?</a:t>
            </a:r>
          </a:p>
          <a:p>
            <a:pPr algn="l">
              <a:lnSpc>
                <a:spcPts val="4200"/>
              </a:lnSpc>
            </a:pPr>
            <a:endParaRPr lang="en-US" sz="3000">
              <a:solidFill>
                <a:srgbClr val="000000"/>
              </a:solidFill>
              <a:latin typeface="Ubuntu"/>
              <a:ea typeface="Ubuntu"/>
              <a:cs typeface="Ubuntu"/>
              <a:sym typeface="Ubuntu"/>
            </a:endParaRPr>
          </a:p>
          <a:p>
            <a:pPr marL="647703" lvl="1" indent="-323852" algn="l">
              <a:lnSpc>
                <a:spcPts val="4200"/>
              </a:lnSpc>
              <a:buFont typeface="Arial"/>
              <a:buChar char="•"/>
            </a:pPr>
            <a:r>
              <a:rPr lang="en-US" sz="3000">
                <a:solidFill>
                  <a:srgbClr val="000000"/>
                </a:solidFill>
                <a:latin typeface="Ubuntu"/>
                <a:ea typeface="Ubuntu"/>
                <a:cs typeface="Ubuntu"/>
                <a:sym typeface="Ubuntu"/>
              </a:rPr>
              <a:t>Will my disability change over time?</a:t>
            </a:r>
          </a:p>
        </p:txBody>
      </p:sp>
      <p:sp>
        <p:nvSpPr>
          <p:cNvPr id="28" name="Freeform 28"/>
          <p:cNvSpPr/>
          <p:nvPr/>
        </p:nvSpPr>
        <p:spPr>
          <a:xfrm>
            <a:off x="1661640" y="2838984"/>
            <a:ext cx="3738554" cy="3738554"/>
          </a:xfrm>
          <a:custGeom>
            <a:avLst/>
            <a:gdLst/>
            <a:ahLst/>
            <a:cxnLst/>
            <a:rect l="l" t="t" r="r" b="b"/>
            <a:pathLst>
              <a:path w="3738554" h="3738554">
                <a:moveTo>
                  <a:pt x="0" y="0"/>
                </a:moveTo>
                <a:lnTo>
                  <a:pt x="3738553" y="0"/>
                </a:lnTo>
                <a:lnTo>
                  <a:pt x="3738553" y="3738553"/>
                </a:lnTo>
                <a:lnTo>
                  <a:pt x="0" y="3738553"/>
                </a:lnTo>
                <a:lnTo>
                  <a:pt x="0" y="0"/>
                </a:lnTo>
                <a:close/>
              </a:path>
            </a:pathLst>
          </a:custGeom>
          <a:blipFill>
            <a:blip r:embed="rId5"/>
            <a:stretch>
              <a:fillRect/>
            </a:stretch>
          </a:blipFill>
        </p:spPr>
        <p:txBody>
          <a:bodyPr/>
          <a:lstStyle/>
          <a:p>
            <a:endParaRPr lang="en-US"/>
          </a:p>
        </p:txBody>
      </p:sp>
      <p:sp>
        <p:nvSpPr>
          <p:cNvPr id="29" name="TextBox 29"/>
          <p:cNvSpPr txBox="1"/>
          <p:nvPr/>
        </p:nvSpPr>
        <p:spPr>
          <a:xfrm>
            <a:off x="5908348" y="2838984"/>
            <a:ext cx="7866871" cy="725805"/>
          </a:xfrm>
          <a:prstGeom prst="rect">
            <a:avLst/>
          </a:prstGeom>
        </p:spPr>
        <p:txBody>
          <a:bodyPr lIns="0" tIns="0" rIns="0" bIns="0" rtlCol="0" anchor="t">
            <a:spAutoFit/>
          </a:bodyPr>
          <a:lstStyle/>
          <a:p>
            <a:pPr algn="l">
              <a:lnSpc>
                <a:spcPts val="5520"/>
              </a:lnSpc>
            </a:pPr>
            <a:r>
              <a:rPr lang="en-US" sz="4800">
                <a:solidFill>
                  <a:srgbClr val="000000"/>
                </a:solidFill>
                <a:latin typeface="Ubuntu"/>
                <a:ea typeface="Ubuntu"/>
                <a:cs typeface="Ubuntu"/>
                <a:sym typeface="Ubuntu"/>
              </a:rPr>
              <a:t>Questions you can ask:</a:t>
            </a:r>
          </a:p>
        </p:txBody>
      </p:sp>
      <p:grpSp>
        <p:nvGrpSpPr>
          <p:cNvPr id="30" name="Group 30"/>
          <p:cNvGrpSpPr/>
          <p:nvPr/>
        </p:nvGrpSpPr>
        <p:grpSpPr>
          <a:xfrm>
            <a:off x="484174" y="808116"/>
            <a:ext cx="10466683" cy="1223447"/>
            <a:chOff x="0" y="0"/>
            <a:chExt cx="13955578" cy="1631262"/>
          </a:xfrm>
        </p:grpSpPr>
        <p:grpSp>
          <p:nvGrpSpPr>
            <p:cNvPr id="31" name="Group 31"/>
            <p:cNvGrpSpPr/>
            <p:nvPr/>
          </p:nvGrpSpPr>
          <p:grpSpPr>
            <a:xfrm>
              <a:off x="0" y="0"/>
              <a:ext cx="13955578" cy="1631262"/>
              <a:chOff x="0" y="0"/>
              <a:chExt cx="2756657" cy="322225"/>
            </a:xfrm>
          </p:grpSpPr>
          <p:sp>
            <p:nvSpPr>
              <p:cNvPr id="32" name="Freeform 32"/>
              <p:cNvSpPr/>
              <p:nvPr/>
            </p:nvSpPr>
            <p:spPr>
              <a:xfrm>
                <a:off x="0" y="0"/>
                <a:ext cx="2756657" cy="322225"/>
              </a:xfrm>
              <a:custGeom>
                <a:avLst/>
                <a:gdLst/>
                <a:ahLst/>
                <a:cxnLst/>
                <a:rect l="l" t="t" r="r" b="b"/>
                <a:pathLst>
                  <a:path w="2756657" h="322225">
                    <a:moveTo>
                      <a:pt x="2553457" y="0"/>
                    </a:moveTo>
                    <a:cubicBezTo>
                      <a:pt x="2665681" y="0"/>
                      <a:pt x="2756657" y="72132"/>
                      <a:pt x="2756657" y="161112"/>
                    </a:cubicBezTo>
                    <a:cubicBezTo>
                      <a:pt x="2756657" y="250092"/>
                      <a:pt x="2665681" y="322225"/>
                      <a:pt x="2553457"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3" name="TextBox 33"/>
              <p:cNvSpPr txBox="1"/>
              <p:nvPr/>
            </p:nvSpPr>
            <p:spPr>
              <a:xfrm>
                <a:off x="0" y="-28575"/>
                <a:ext cx="2756657" cy="350800"/>
              </a:xfrm>
              <a:prstGeom prst="rect">
                <a:avLst/>
              </a:prstGeom>
            </p:spPr>
            <p:txBody>
              <a:bodyPr lIns="50800" tIns="50800" rIns="50800" bIns="50800" rtlCol="0" anchor="ctr"/>
              <a:lstStyle/>
              <a:p>
                <a:pPr algn="ctr">
                  <a:lnSpc>
                    <a:spcPts val="1960"/>
                  </a:lnSpc>
                </a:pPr>
                <a:endParaRPr/>
              </a:p>
            </p:txBody>
          </p:sp>
        </p:grpSp>
        <p:sp>
          <p:nvSpPr>
            <p:cNvPr id="34" name="TextBox 34"/>
            <p:cNvSpPr txBox="1"/>
            <p:nvPr/>
          </p:nvSpPr>
          <p:spPr>
            <a:xfrm>
              <a:off x="490220" y="25479"/>
              <a:ext cx="13177616"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Getting to Know Your GP</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12569389" cy="1223447"/>
            <a:chOff x="0" y="0"/>
            <a:chExt cx="16759186" cy="1631262"/>
          </a:xfrm>
        </p:grpSpPr>
        <p:grpSp>
          <p:nvGrpSpPr>
            <p:cNvPr id="28" name="Group 28"/>
            <p:cNvGrpSpPr/>
            <p:nvPr/>
          </p:nvGrpSpPr>
          <p:grpSpPr>
            <a:xfrm>
              <a:off x="0" y="0"/>
              <a:ext cx="16759186" cy="1631262"/>
              <a:chOff x="0" y="0"/>
              <a:chExt cx="3310456" cy="322225"/>
            </a:xfrm>
          </p:grpSpPr>
          <p:sp>
            <p:nvSpPr>
              <p:cNvPr id="29" name="Freeform 29"/>
              <p:cNvSpPr/>
              <p:nvPr/>
            </p:nvSpPr>
            <p:spPr>
              <a:xfrm>
                <a:off x="0" y="0"/>
                <a:ext cx="3310456" cy="322225"/>
              </a:xfrm>
              <a:custGeom>
                <a:avLst/>
                <a:gdLst/>
                <a:ahLst/>
                <a:cxnLst/>
                <a:rect l="l" t="t" r="r" b="b"/>
                <a:pathLst>
                  <a:path w="3310456" h="322225">
                    <a:moveTo>
                      <a:pt x="3107256" y="0"/>
                    </a:moveTo>
                    <a:cubicBezTo>
                      <a:pt x="3219481" y="0"/>
                      <a:pt x="3310456" y="72132"/>
                      <a:pt x="3310456" y="161112"/>
                    </a:cubicBezTo>
                    <a:cubicBezTo>
                      <a:pt x="3310456" y="250092"/>
                      <a:pt x="3219481" y="322225"/>
                      <a:pt x="3107256"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3310456"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590661" y="25479"/>
              <a:ext cx="15620530"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Healthy Bodies, Minds, + More</a:t>
              </a:r>
            </a:p>
          </p:txBody>
        </p:sp>
      </p:grpSp>
      <p:sp>
        <p:nvSpPr>
          <p:cNvPr id="32" name="Freeform 32"/>
          <p:cNvSpPr/>
          <p:nvPr/>
        </p:nvSpPr>
        <p:spPr>
          <a:xfrm>
            <a:off x="15543723" y="7361707"/>
            <a:ext cx="2043646" cy="2201355"/>
          </a:xfrm>
          <a:custGeom>
            <a:avLst/>
            <a:gdLst/>
            <a:ahLst/>
            <a:cxnLst/>
            <a:rect l="l" t="t" r="r" b="b"/>
            <a:pathLst>
              <a:path w="2043646" h="2201355">
                <a:moveTo>
                  <a:pt x="0" y="0"/>
                </a:moveTo>
                <a:lnTo>
                  <a:pt x="2043646" y="0"/>
                </a:lnTo>
                <a:lnTo>
                  <a:pt x="2043646" y="2201356"/>
                </a:lnTo>
                <a:lnTo>
                  <a:pt x="0" y="2201356"/>
                </a:lnTo>
                <a:lnTo>
                  <a:pt x="0" y="0"/>
                </a:lnTo>
                <a:close/>
              </a:path>
            </a:pathLst>
          </a:custGeom>
          <a:blipFill>
            <a:blip r:embed="rId5"/>
            <a:stretch>
              <a:fillRect/>
            </a:stretch>
          </a:blipFill>
        </p:spPr>
        <p:txBody>
          <a:bodyPr/>
          <a:lstStyle/>
          <a:p>
            <a:endParaRPr lang="en-US"/>
          </a:p>
        </p:txBody>
      </p:sp>
      <p:sp>
        <p:nvSpPr>
          <p:cNvPr id="33" name="Freeform 33"/>
          <p:cNvSpPr/>
          <p:nvPr/>
        </p:nvSpPr>
        <p:spPr>
          <a:xfrm>
            <a:off x="1144638" y="2597197"/>
            <a:ext cx="2089842" cy="2201355"/>
          </a:xfrm>
          <a:custGeom>
            <a:avLst/>
            <a:gdLst/>
            <a:ahLst/>
            <a:cxnLst/>
            <a:rect l="l" t="t" r="r" b="b"/>
            <a:pathLst>
              <a:path w="2089842" h="2201355">
                <a:moveTo>
                  <a:pt x="0" y="0"/>
                </a:moveTo>
                <a:lnTo>
                  <a:pt x="2089842" y="0"/>
                </a:lnTo>
                <a:lnTo>
                  <a:pt x="2089842" y="2201356"/>
                </a:lnTo>
                <a:lnTo>
                  <a:pt x="0" y="2201356"/>
                </a:lnTo>
                <a:lnTo>
                  <a:pt x="0" y="0"/>
                </a:lnTo>
                <a:close/>
              </a:path>
            </a:pathLst>
          </a:custGeom>
          <a:blipFill>
            <a:blip r:embed="rId6"/>
            <a:stretch>
              <a:fillRect/>
            </a:stretch>
          </a:blipFill>
        </p:spPr>
        <p:txBody>
          <a:bodyPr/>
          <a:lstStyle/>
          <a:p>
            <a:endParaRPr lang="en-US"/>
          </a:p>
        </p:txBody>
      </p:sp>
      <p:sp>
        <p:nvSpPr>
          <p:cNvPr id="34" name="Freeform 34"/>
          <p:cNvSpPr/>
          <p:nvPr/>
        </p:nvSpPr>
        <p:spPr>
          <a:xfrm>
            <a:off x="1144638" y="7361707"/>
            <a:ext cx="2246281" cy="2201355"/>
          </a:xfrm>
          <a:custGeom>
            <a:avLst/>
            <a:gdLst/>
            <a:ahLst/>
            <a:cxnLst/>
            <a:rect l="l" t="t" r="r" b="b"/>
            <a:pathLst>
              <a:path w="2246281" h="2201355">
                <a:moveTo>
                  <a:pt x="0" y="0"/>
                </a:moveTo>
                <a:lnTo>
                  <a:pt x="2246281" y="0"/>
                </a:lnTo>
                <a:lnTo>
                  <a:pt x="2246281" y="2201356"/>
                </a:lnTo>
                <a:lnTo>
                  <a:pt x="0" y="2201356"/>
                </a:lnTo>
                <a:lnTo>
                  <a:pt x="0" y="0"/>
                </a:lnTo>
                <a:close/>
              </a:path>
            </a:pathLst>
          </a:custGeom>
          <a:blipFill>
            <a:blip r:embed="rId7"/>
            <a:stretch>
              <a:fillRect/>
            </a:stretch>
          </a:blipFill>
        </p:spPr>
        <p:txBody>
          <a:bodyPr/>
          <a:lstStyle/>
          <a:p>
            <a:endParaRPr lang="en-US"/>
          </a:p>
        </p:txBody>
      </p:sp>
      <p:sp>
        <p:nvSpPr>
          <p:cNvPr id="35" name="Freeform 35"/>
          <p:cNvSpPr/>
          <p:nvPr/>
        </p:nvSpPr>
        <p:spPr>
          <a:xfrm>
            <a:off x="15173835" y="2597197"/>
            <a:ext cx="2413534" cy="2201355"/>
          </a:xfrm>
          <a:custGeom>
            <a:avLst/>
            <a:gdLst/>
            <a:ahLst/>
            <a:cxnLst/>
            <a:rect l="l" t="t" r="r" b="b"/>
            <a:pathLst>
              <a:path w="2413534" h="2201355">
                <a:moveTo>
                  <a:pt x="0" y="0"/>
                </a:moveTo>
                <a:lnTo>
                  <a:pt x="2413534" y="0"/>
                </a:lnTo>
                <a:lnTo>
                  <a:pt x="2413534" y="2201356"/>
                </a:lnTo>
                <a:lnTo>
                  <a:pt x="0" y="2201356"/>
                </a:lnTo>
                <a:lnTo>
                  <a:pt x="0" y="0"/>
                </a:lnTo>
                <a:close/>
              </a:path>
            </a:pathLst>
          </a:custGeom>
          <a:blipFill>
            <a:blip r:embed="rId8"/>
            <a:stretch>
              <a:fillRect/>
            </a:stretch>
          </a:blipFill>
        </p:spPr>
        <p:txBody>
          <a:bodyPr/>
          <a:lstStyle/>
          <a:p>
            <a:endParaRPr lang="en-US"/>
          </a:p>
        </p:txBody>
      </p:sp>
      <p:sp>
        <p:nvSpPr>
          <p:cNvPr id="36" name="Freeform 36"/>
          <p:cNvSpPr/>
          <p:nvPr/>
        </p:nvSpPr>
        <p:spPr>
          <a:xfrm>
            <a:off x="7157478" y="5402378"/>
            <a:ext cx="3930328" cy="2073248"/>
          </a:xfrm>
          <a:custGeom>
            <a:avLst/>
            <a:gdLst/>
            <a:ahLst/>
            <a:cxnLst/>
            <a:rect l="l" t="t" r="r" b="b"/>
            <a:pathLst>
              <a:path w="3930328" h="2073248">
                <a:moveTo>
                  <a:pt x="0" y="0"/>
                </a:moveTo>
                <a:lnTo>
                  <a:pt x="3930328" y="0"/>
                </a:lnTo>
                <a:lnTo>
                  <a:pt x="3930328" y="2073247"/>
                </a:lnTo>
                <a:lnTo>
                  <a:pt x="0" y="2073247"/>
                </a:lnTo>
                <a:lnTo>
                  <a:pt x="0" y="0"/>
                </a:lnTo>
                <a:close/>
              </a:path>
            </a:pathLst>
          </a:custGeom>
          <a:blipFill>
            <a:blip r:embed="rId9"/>
            <a:stretch>
              <a:fillRect/>
            </a:stretch>
          </a:blipFill>
        </p:spPr>
        <p:txBody>
          <a:bodyPr/>
          <a:lstStyle/>
          <a:p>
            <a:endParaRPr lang="en-US"/>
          </a:p>
        </p:txBody>
      </p:sp>
      <p:sp>
        <p:nvSpPr>
          <p:cNvPr id="37" name="Freeform 37"/>
          <p:cNvSpPr/>
          <p:nvPr/>
        </p:nvSpPr>
        <p:spPr>
          <a:xfrm>
            <a:off x="4621965" y="5402378"/>
            <a:ext cx="2073248" cy="2073248"/>
          </a:xfrm>
          <a:custGeom>
            <a:avLst/>
            <a:gdLst/>
            <a:ahLst/>
            <a:cxnLst/>
            <a:rect l="l" t="t" r="r" b="b"/>
            <a:pathLst>
              <a:path w="2073248" h="2073248">
                <a:moveTo>
                  <a:pt x="0" y="0"/>
                </a:moveTo>
                <a:lnTo>
                  <a:pt x="2073248" y="0"/>
                </a:lnTo>
                <a:lnTo>
                  <a:pt x="2073248" y="2073247"/>
                </a:lnTo>
                <a:lnTo>
                  <a:pt x="0" y="207324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38" name="Freeform 38"/>
          <p:cNvSpPr/>
          <p:nvPr/>
        </p:nvSpPr>
        <p:spPr>
          <a:xfrm>
            <a:off x="12168655" y="5330476"/>
            <a:ext cx="1644649" cy="2217052"/>
          </a:xfrm>
          <a:custGeom>
            <a:avLst/>
            <a:gdLst/>
            <a:ahLst/>
            <a:cxnLst/>
            <a:rect l="l" t="t" r="r" b="b"/>
            <a:pathLst>
              <a:path w="1644649" h="2217052">
                <a:moveTo>
                  <a:pt x="0" y="0"/>
                </a:moveTo>
                <a:lnTo>
                  <a:pt x="1644649" y="0"/>
                </a:lnTo>
                <a:lnTo>
                  <a:pt x="1644649" y="2217051"/>
                </a:lnTo>
                <a:lnTo>
                  <a:pt x="0" y="2217051"/>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39" name="TextBox 39"/>
          <p:cNvSpPr txBox="1"/>
          <p:nvPr/>
        </p:nvSpPr>
        <p:spPr>
          <a:xfrm>
            <a:off x="3750394" y="2598789"/>
            <a:ext cx="10283964" cy="725805"/>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Well-Rounded Well-Being</a:t>
            </a:r>
          </a:p>
        </p:txBody>
      </p:sp>
      <p:sp>
        <p:nvSpPr>
          <p:cNvPr id="40" name="TextBox 40"/>
          <p:cNvSpPr txBox="1"/>
          <p:nvPr/>
        </p:nvSpPr>
        <p:spPr>
          <a:xfrm>
            <a:off x="3956647" y="8367135"/>
            <a:ext cx="10839996" cy="641986"/>
          </a:xfrm>
          <a:prstGeom prst="rect">
            <a:avLst/>
          </a:prstGeom>
        </p:spPr>
        <p:txBody>
          <a:bodyPr lIns="0" tIns="0" rIns="0" bIns="0" rtlCol="0" anchor="t">
            <a:spAutoFit/>
          </a:bodyPr>
          <a:lstStyle/>
          <a:p>
            <a:pPr algn="ctr">
              <a:lnSpc>
                <a:spcPts val="5039"/>
              </a:lnSpc>
            </a:pPr>
            <a:r>
              <a:rPr lang="en-US" sz="3599" b="1">
                <a:solidFill>
                  <a:srgbClr val="000000"/>
                </a:solidFill>
                <a:latin typeface="Ubuntu Bold"/>
                <a:ea typeface="Ubuntu Bold"/>
                <a:cs typeface="Ubuntu Bold"/>
                <a:sym typeface="Ubuntu Bold"/>
              </a:rPr>
              <a:t>What makes you feel happy and healthy?</a:t>
            </a:r>
          </a:p>
        </p:txBody>
      </p:sp>
      <p:sp>
        <p:nvSpPr>
          <p:cNvPr id="41" name="TextBox 41"/>
          <p:cNvSpPr txBox="1"/>
          <p:nvPr/>
        </p:nvSpPr>
        <p:spPr>
          <a:xfrm>
            <a:off x="3869184" y="3426318"/>
            <a:ext cx="10669947" cy="1372235"/>
          </a:xfrm>
          <a:prstGeom prst="rect">
            <a:avLst/>
          </a:prstGeom>
        </p:spPr>
        <p:txBody>
          <a:bodyPr lIns="0" tIns="0" rIns="0" bIns="0" rtlCol="0" anchor="t">
            <a:spAutoFit/>
          </a:bodyPr>
          <a:lstStyle/>
          <a:p>
            <a:pPr algn="ctr">
              <a:lnSpc>
                <a:spcPts val="3640"/>
              </a:lnSpc>
            </a:pPr>
            <a:r>
              <a:rPr lang="en-US" sz="2600">
                <a:solidFill>
                  <a:srgbClr val="000000"/>
                </a:solidFill>
                <a:latin typeface="Ubuntu"/>
                <a:ea typeface="Ubuntu"/>
                <a:cs typeface="Ubuntu"/>
                <a:sym typeface="Ubuntu"/>
              </a:rPr>
              <a:t>Taking care of our bodies is a big part of getting and staying healthy. But it’s also important to nurture our mental health, relationships, cultural and spiritual practices, passions, and pastimes.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7" name="AutoShape 27"/>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28" name="Group 28"/>
          <p:cNvGrpSpPr/>
          <p:nvPr/>
        </p:nvGrpSpPr>
        <p:grpSpPr>
          <a:xfrm>
            <a:off x="4902550" y="6859679"/>
            <a:ext cx="247395" cy="1669904"/>
            <a:chOff x="0" y="0"/>
            <a:chExt cx="65157" cy="439810"/>
          </a:xfrm>
        </p:grpSpPr>
        <p:sp>
          <p:nvSpPr>
            <p:cNvPr id="29" name="Freeform 29"/>
            <p:cNvSpPr/>
            <p:nvPr/>
          </p:nvSpPr>
          <p:spPr>
            <a:xfrm>
              <a:off x="0" y="0"/>
              <a:ext cx="65157" cy="439810"/>
            </a:xfrm>
            <a:custGeom>
              <a:avLst/>
              <a:gdLst/>
              <a:ahLst/>
              <a:cxnLst/>
              <a:rect l="l" t="t" r="r" b="b"/>
              <a:pathLst>
                <a:path w="65157" h="439810">
                  <a:moveTo>
                    <a:pt x="0" y="0"/>
                  </a:moveTo>
                  <a:lnTo>
                    <a:pt x="65157" y="0"/>
                  </a:lnTo>
                  <a:lnTo>
                    <a:pt x="65157" y="439810"/>
                  </a:lnTo>
                  <a:lnTo>
                    <a:pt x="0" y="439810"/>
                  </a:lnTo>
                  <a:close/>
                </a:path>
              </a:pathLst>
            </a:custGeom>
            <a:solidFill>
              <a:srgbClr val="FFFFFF"/>
            </a:solidFill>
          </p:spPr>
          <p:txBody>
            <a:bodyPr/>
            <a:lstStyle/>
            <a:p>
              <a:endParaRPr lang="en-US"/>
            </a:p>
          </p:txBody>
        </p:sp>
        <p:sp>
          <p:nvSpPr>
            <p:cNvPr id="30" name="TextBox 30"/>
            <p:cNvSpPr txBox="1"/>
            <p:nvPr/>
          </p:nvSpPr>
          <p:spPr>
            <a:xfrm>
              <a:off x="0" y="-28575"/>
              <a:ext cx="65157" cy="468385"/>
            </a:xfrm>
            <a:prstGeom prst="rect">
              <a:avLst/>
            </a:prstGeom>
          </p:spPr>
          <p:txBody>
            <a:bodyPr lIns="50800" tIns="50800" rIns="50800" bIns="50800" rtlCol="0" anchor="ctr"/>
            <a:lstStyle/>
            <a:p>
              <a:pPr algn="ctr">
                <a:lnSpc>
                  <a:spcPts val="1960"/>
                </a:lnSpc>
              </a:pPr>
              <a:endParaRPr/>
            </a:p>
          </p:txBody>
        </p:sp>
      </p:grpSp>
      <p:sp>
        <p:nvSpPr>
          <p:cNvPr id="31" name="Freeform 31"/>
          <p:cNvSpPr/>
          <p:nvPr/>
        </p:nvSpPr>
        <p:spPr>
          <a:xfrm>
            <a:off x="9739026" y="6982761"/>
            <a:ext cx="1772685" cy="1772685"/>
          </a:xfrm>
          <a:custGeom>
            <a:avLst/>
            <a:gdLst/>
            <a:ahLst/>
            <a:cxnLst/>
            <a:rect l="l" t="t" r="r" b="b"/>
            <a:pathLst>
              <a:path w="1772685" h="1772685">
                <a:moveTo>
                  <a:pt x="0" y="0"/>
                </a:moveTo>
                <a:lnTo>
                  <a:pt x="1772685" y="0"/>
                </a:lnTo>
                <a:lnTo>
                  <a:pt x="1772685" y="1772685"/>
                </a:lnTo>
                <a:lnTo>
                  <a:pt x="0" y="1772685"/>
                </a:lnTo>
                <a:lnTo>
                  <a:pt x="0" y="0"/>
                </a:lnTo>
                <a:close/>
              </a:path>
            </a:pathLst>
          </a:custGeom>
          <a:blipFill>
            <a:blip r:embed="rId5"/>
            <a:stretch>
              <a:fillRect/>
            </a:stretch>
          </a:blipFill>
        </p:spPr>
        <p:txBody>
          <a:bodyPr/>
          <a:lstStyle/>
          <a:p>
            <a:endParaRPr lang="en-US"/>
          </a:p>
        </p:txBody>
      </p:sp>
      <p:sp>
        <p:nvSpPr>
          <p:cNvPr id="32" name="Freeform 32"/>
          <p:cNvSpPr/>
          <p:nvPr/>
        </p:nvSpPr>
        <p:spPr>
          <a:xfrm>
            <a:off x="9739026" y="2960015"/>
            <a:ext cx="2026988" cy="1636163"/>
          </a:xfrm>
          <a:custGeom>
            <a:avLst/>
            <a:gdLst/>
            <a:ahLst/>
            <a:cxnLst/>
            <a:rect l="l" t="t" r="r" b="b"/>
            <a:pathLst>
              <a:path w="2026988" h="1636163">
                <a:moveTo>
                  <a:pt x="0" y="0"/>
                </a:moveTo>
                <a:lnTo>
                  <a:pt x="2026988" y="0"/>
                </a:lnTo>
                <a:lnTo>
                  <a:pt x="2026988" y="1636163"/>
                </a:lnTo>
                <a:lnTo>
                  <a:pt x="0" y="1636163"/>
                </a:lnTo>
                <a:lnTo>
                  <a:pt x="0" y="0"/>
                </a:lnTo>
                <a:close/>
              </a:path>
            </a:pathLst>
          </a:custGeom>
          <a:blipFill>
            <a:blip r:embed="rId6"/>
            <a:stretch>
              <a:fillRect/>
            </a:stretch>
          </a:blipFill>
        </p:spPr>
        <p:txBody>
          <a:bodyPr/>
          <a:lstStyle/>
          <a:p>
            <a:endParaRPr lang="en-US"/>
          </a:p>
        </p:txBody>
      </p:sp>
      <p:sp>
        <p:nvSpPr>
          <p:cNvPr id="33" name="Freeform 33"/>
          <p:cNvSpPr/>
          <p:nvPr/>
        </p:nvSpPr>
        <p:spPr>
          <a:xfrm>
            <a:off x="1223728" y="6457394"/>
            <a:ext cx="1772685" cy="2703117"/>
          </a:xfrm>
          <a:custGeom>
            <a:avLst/>
            <a:gdLst/>
            <a:ahLst/>
            <a:cxnLst/>
            <a:rect l="l" t="t" r="r" b="b"/>
            <a:pathLst>
              <a:path w="1772685" h="2703117">
                <a:moveTo>
                  <a:pt x="0" y="0"/>
                </a:moveTo>
                <a:lnTo>
                  <a:pt x="1772685" y="0"/>
                </a:lnTo>
                <a:lnTo>
                  <a:pt x="1772685" y="2703117"/>
                </a:lnTo>
                <a:lnTo>
                  <a:pt x="0" y="2703117"/>
                </a:lnTo>
                <a:lnTo>
                  <a:pt x="0" y="0"/>
                </a:lnTo>
                <a:close/>
              </a:path>
            </a:pathLst>
          </a:custGeom>
          <a:blipFill>
            <a:blip r:embed="rId7"/>
            <a:stretch>
              <a:fillRect l="-844"/>
            </a:stretch>
          </a:blipFill>
        </p:spPr>
        <p:txBody>
          <a:bodyPr/>
          <a:lstStyle/>
          <a:p>
            <a:endParaRPr lang="en-US"/>
          </a:p>
        </p:txBody>
      </p:sp>
      <p:sp>
        <p:nvSpPr>
          <p:cNvPr id="34" name="Freeform 34"/>
          <p:cNvSpPr/>
          <p:nvPr/>
        </p:nvSpPr>
        <p:spPr>
          <a:xfrm>
            <a:off x="1223728" y="2823493"/>
            <a:ext cx="1772685" cy="1772685"/>
          </a:xfrm>
          <a:custGeom>
            <a:avLst/>
            <a:gdLst/>
            <a:ahLst/>
            <a:cxnLst/>
            <a:rect l="l" t="t" r="r" b="b"/>
            <a:pathLst>
              <a:path w="1772685" h="1772685">
                <a:moveTo>
                  <a:pt x="0" y="0"/>
                </a:moveTo>
                <a:lnTo>
                  <a:pt x="1772685" y="0"/>
                </a:lnTo>
                <a:lnTo>
                  <a:pt x="1772685" y="1772685"/>
                </a:lnTo>
                <a:lnTo>
                  <a:pt x="0" y="1772685"/>
                </a:lnTo>
                <a:lnTo>
                  <a:pt x="0" y="0"/>
                </a:lnTo>
                <a:close/>
              </a:path>
            </a:pathLst>
          </a:custGeom>
          <a:blipFill>
            <a:blip r:embed="rId8"/>
            <a:stretch>
              <a:fillRect/>
            </a:stretch>
          </a:blipFill>
        </p:spPr>
        <p:txBody>
          <a:bodyPr/>
          <a:lstStyle/>
          <a:p>
            <a:endParaRPr lang="en-US"/>
          </a:p>
        </p:txBody>
      </p:sp>
      <p:sp>
        <p:nvSpPr>
          <p:cNvPr id="35" name="TextBox 35"/>
          <p:cNvSpPr txBox="1"/>
          <p:nvPr/>
        </p:nvSpPr>
        <p:spPr>
          <a:xfrm>
            <a:off x="12015450" y="6977568"/>
            <a:ext cx="5424711" cy="1226180"/>
          </a:xfrm>
          <a:prstGeom prst="rect">
            <a:avLst/>
          </a:prstGeom>
        </p:spPr>
        <p:txBody>
          <a:bodyPr lIns="0" tIns="0" rIns="0" bIns="0" rtlCol="0" anchor="t">
            <a:spAutoFit/>
          </a:bodyPr>
          <a:lstStyle/>
          <a:p>
            <a:pPr algn="l">
              <a:lnSpc>
                <a:spcPts val="11000"/>
              </a:lnSpc>
            </a:pPr>
            <a:r>
              <a:rPr lang="en-US" sz="4400">
                <a:solidFill>
                  <a:srgbClr val="000000"/>
                </a:solidFill>
                <a:latin typeface="Ubuntu"/>
                <a:ea typeface="Ubuntu"/>
                <a:cs typeface="Ubuntu"/>
                <a:sym typeface="Ubuntu"/>
              </a:rPr>
              <a:t>Make your home safe</a:t>
            </a:r>
          </a:p>
        </p:txBody>
      </p:sp>
      <p:sp>
        <p:nvSpPr>
          <p:cNvPr id="36" name="AutoShape 36"/>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7" name="TextBox 37"/>
          <p:cNvSpPr txBox="1"/>
          <p:nvPr/>
        </p:nvSpPr>
        <p:spPr>
          <a:xfrm>
            <a:off x="12327716" y="3050589"/>
            <a:ext cx="4931584"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Take care of your mind and heart</a:t>
            </a:r>
          </a:p>
        </p:txBody>
      </p:sp>
      <p:sp>
        <p:nvSpPr>
          <p:cNvPr id="38" name="TextBox 38"/>
          <p:cNvSpPr txBox="1"/>
          <p:nvPr/>
        </p:nvSpPr>
        <p:spPr>
          <a:xfrm>
            <a:off x="3384052" y="3050589"/>
            <a:ext cx="5610820" cy="154558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Practise good hygiene</a:t>
            </a:r>
          </a:p>
          <a:p>
            <a:pPr algn="l">
              <a:lnSpc>
                <a:spcPts val="6160"/>
              </a:lnSpc>
            </a:pPr>
            <a:r>
              <a:rPr lang="en-US" sz="4400">
                <a:solidFill>
                  <a:srgbClr val="000000"/>
                </a:solidFill>
                <a:latin typeface="Ubuntu"/>
                <a:ea typeface="Ubuntu"/>
                <a:cs typeface="Ubuntu"/>
                <a:sym typeface="Ubuntu"/>
              </a:rPr>
              <a:t>(keeping clean)</a:t>
            </a:r>
          </a:p>
        </p:txBody>
      </p:sp>
      <p:sp>
        <p:nvSpPr>
          <p:cNvPr id="39" name="TextBox 39"/>
          <p:cNvSpPr txBox="1"/>
          <p:nvPr/>
        </p:nvSpPr>
        <p:spPr>
          <a:xfrm>
            <a:off x="3308336" y="7379058"/>
            <a:ext cx="5762253" cy="764539"/>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Take care of your body</a:t>
            </a:r>
          </a:p>
        </p:txBody>
      </p:sp>
      <p:grpSp>
        <p:nvGrpSpPr>
          <p:cNvPr id="40" name="Group 40"/>
          <p:cNvGrpSpPr/>
          <p:nvPr/>
        </p:nvGrpSpPr>
        <p:grpSpPr>
          <a:xfrm>
            <a:off x="484174" y="808116"/>
            <a:ext cx="14705576" cy="1223447"/>
            <a:chOff x="0" y="0"/>
            <a:chExt cx="19607434" cy="1631262"/>
          </a:xfrm>
        </p:grpSpPr>
        <p:grpSp>
          <p:nvGrpSpPr>
            <p:cNvPr id="41" name="Group 41"/>
            <p:cNvGrpSpPr/>
            <p:nvPr/>
          </p:nvGrpSpPr>
          <p:grpSpPr>
            <a:xfrm>
              <a:off x="0" y="0"/>
              <a:ext cx="19607434" cy="1631262"/>
              <a:chOff x="0" y="0"/>
              <a:chExt cx="3873073" cy="322225"/>
            </a:xfrm>
          </p:grpSpPr>
          <p:sp>
            <p:nvSpPr>
              <p:cNvPr id="42" name="Freeform 42"/>
              <p:cNvSpPr/>
              <p:nvPr/>
            </p:nvSpPr>
            <p:spPr>
              <a:xfrm>
                <a:off x="0" y="0"/>
                <a:ext cx="3873073" cy="322225"/>
              </a:xfrm>
              <a:custGeom>
                <a:avLst/>
                <a:gdLst/>
                <a:ahLst/>
                <a:cxnLst/>
                <a:rect l="l" t="t" r="r" b="b"/>
                <a:pathLst>
                  <a:path w="3873073" h="322225">
                    <a:moveTo>
                      <a:pt x="3669873" y="0"/>
                    </a:moveTo>
                    <a:cubicBezTo>
                      <a:pt x="3782098" y="0"/>
                      <a:pt x="3873073" y="72132"/>
                      <a:pt x="3873073" y="161112"/>
                    </a:cubicBezTo>
                    <a:cubicBezTo>
                      <a:pt x="3873073" y="250092"/>
                      <a:pt x="3782098" y="322225"/>
                      <a:pt x="3669873"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43" name="TextBox 43"/>
              <p:cNvSpPr txBox="1"/>
              <p:nvPr/>
            </p:nvSpPr>
            <p:spPr>
              <a:xfrm>
                <a:off x="0" y="-28575"/>
                <a:ext cx="3873073" cy="350800"/>
              </a:xfrm>
              <a:prstGeom prst="rect">
                <a:avLst/>
              </a:prstGeom>
            </p:spPr>
            <p:txBody>
              <a:bodyPr lIns="50800" tIns="50800" rIns="50800" bIns="50800" rtlCol="0" anchor="ctr"/>
              <a:lstStyle/>
              <a:p>
                <a:pPr algn="l">
                  <a:lnSpc>
                    <a:spcPts val="1960"/>
                  </a:lnSpc>
                </a:pPr>
                <a:endParaRPr/>
              </a:p>
            </p:txBody>
          </p:sp>
        </p:grpSp>
        <p:sp>
          <p:nvSpPr>
            <p:cNvPr id="44" name="TextBox 44"/>
            <p:cNvSpPr txBox="1"/>
            <p:nvPr/>
          </p:nvSpPr>
          <p:spPr>
            <a:xfrm>
              <a:off x="758020" y="25479"/>
              <a:ext cx="18411395"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Homework: Live a Healthy Lifestyle</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484174" y="808116"/>
            <a:ext cx="7437877" cy="1223447"/>
            <a:chOff x="0" y="0"/>
            <a:chExt cx="9917170" cy="1631262"/>
          </a:xfrm>
        </p:grpSpPr>
        <p:grpSp>
          <p:nvGrpSpPr>
            <p:cNvPr id="22" name="Group 22"/>
            <p:cNvGrpSpPr/>
            <p:nvPr/>
          </p:nvGrpSpPr>
          <p:grpSpPr>
            <a:xfrm>
              <a:off x="0" y="0"/>
              <a:ext cx="9917170" cy="1631262"/>
              <a:chOff x="0" y="0"/>
              <a:chExt cx="1958947" cy="322225"/>
            </a:xfrm>
          </p:grpSpPr>
          <p:sp>
            <p:nvSpPr>
              <p:cNvPr id="23" name="Freeform 23"/>
              <p:cNvSpPr/>
              <p:nvPr/>
            </p:nvSpPr>
            <p:spPr>
              <a:xfrm>
                <a:off x="0" y="0"/>
                <a:ext cx="1958947" cy="322225"/>
              </a:xfrm>
              <a:custGeom>
                <a:avLst/>
                <a:gdLst/>
                <a:ahLst/>
                <a:cxnLst/>
                <a:rect l="l" t="t" r="r" b="b"/>
                <a:pathLst>
                  <a:path w="1958947" h="322225">
                    <a:moveTo>
                      <a:pt x="1755747" y="0"/>
                    </a:moveTo>
                    <a:cubicBezTo>
                      <a:pt x="1867971" y="0"/>
                      <a:pt x="1958947" y="72132"/>
                      <a:pt x="1958947" y="161112"/>
                    </a:cubicBezTo>
                    <a:cubicBezTo>
                      <a:pt x="1958947" y="250092"/>
                      <a:pt x="1867971" y="322225"/>
                      <a:pt x="1755747"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24" name="TextBox 24"/>
              <p:cNvSpPr txBox="1"/>
              <p:nvPr/>
            </p:nvSpPr>
            <p:spPr>
              <a:xfrm>
                <a:off x="0" y="-28575"/>
                <a:ext cx="1958947" cy="350800"/>
              </a:xfrm>
              <a:prstGeom prst="rect">
                <a:avLst/>
              </a:prstGeom>
            </p:spPr>
            <p:txBody>
              <a:bodyPr lIns="50800" tIns="50800" rIns="50800" bIns="50800" rtlCol="0" anchor="ctr"/>
              <a:lstStyle/>
              <a:p>
                <a:pPr algn="ctr">
                  <a:lnSpc>
                    <a:spcPts val="1960"/>
                  </a:lnSpc>
                </a:pPr>
                <a:endParaRPr/>
              </a:p>
            </p:txBody>
          </p:sp>
        </p:grpSp>
        <p:sp>
          <p:nvSpPr>
            <p:cNvPr id="25" name="TextBox 25"/>
            <p:cNvSpPr txBox="1"/>
            <p:nvPr/>
          </p:nvSpPr>
          <p:spPr>
            <a:xfrm>
              <a:off x="377239" y="25479"/>
              <a:ext cx="9162691"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About This Series</a:t>
              </a:r>
            </a:p>
          </p:txBody>
        </p:sp>
      </p:grpSp>
      <p:sp>
        <p:nvSpPr>
          <p:cNvPr id="26" name="TextBox 26"/>
          <p:cNvSpPr txBox="1"/>
          <p:nvPr/>
        </p:nvSpPr>
        <p:spPr>
          <a:xfrm>
            <a:off x="4790096" y="2978396"/>
            <a:ext cx="8707807" cy="4581682"/>
          </a:xfrm>
          <a:prstGeom prst="rect">
            <a:avLst/>
          </a:prstGeom>
        </p:spPr>
        <p:txBody>
          <a:bodyPr lIns="0" tIns="0" rIns="0" bIns="0" rtlCol="0" anchor="t">
            <a:spAutoFit/>
          </a:bodyPr>
          <a:lstStyle/>
          <a:p>
            <a:pPr algn="ctr">
              <a:lnSpc>
                <a:spcPts val="7303"/>
              </a:lnSpc>
            </a:pPr>
            <a:r>
              <a:rPr lang="en-US" sz="4399">
                <a:solidFill>
                  <a:srgbClr val="000000"/>
                </a:solidFill>
                <a:latin typeface="Ubuntu"/>
                <a:ea typeface="Ubuntu"/>
                <a:cs typeface="Ubuntu"/>
                <a:sym typeface="Ubuntu"/>
              </a:rPr>
              <a:t>This learning series will help people with intellectual and developmental disabilities (IDD) and their carers learn to use </a:t>
            </a:r>
          </a:p>
          <a:p>
            <a:pPr algn="ctr">
              <a:lnSpc>
                <a:spcPts val="7303"/>
              </a:lnSpc>
            </a:pPr>
            <a:r>
              <a:rPr lang="en-US" sz="4399">
                <a:solidFill>
                  <a:srgbClr val="000000"/>
                </a:solidFill>
                <a:latin typeface="Ubuntu"/>
                <a:ea typeface="Ubuntu"/>
                <a:cs typeface="Ubuntu"/>
                <a:sym typeface="Ubuntu"/>
              </a:rPr>
              <a:t>the healthcare system.</a:t>
            </a:r>
          </a:p>
        </p:txBody>
      </p:sp>
      <p:sp>
        <p:nvSpPr>
          <p:cNvPr id="27" name="Freeform 27"/>
          <p:cNvSpPr/>
          <p:nvPr/>
        </p:nvSpPr>
        <p:spPr>
          <a:xfrm>
            <a:off x="13886329" y="3552855"/>
            <a:ext cx="3372971" cy="3651839"/>
          </a:xfrm>
          <a:custGeom>
            <a:avLst/>
            <a:gdLst/>
            <a:ahLst/>
            <a:cxnLst/>
            <a:rect l="l" t="t" r="r" b="b"/>
            <a:pathLst>
              <a:path w="3372971" h="3651839">
                <a:moveTo>
                  <a:pt x="0" y="0"/>
                </a:moveTo>
                <a:lnTo>
                  <a:pt x="3372971" y="0"/>
                </a:lnTo>
                <a:lnTo>
                  <a:pt x="3372971" y="3651839"/>
                </a:lnTo>
                <a:lnTo>
                  <a:pt x="0" y="365183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8" name="Freeform 28"/>
          <p:cNvSpPr/>
          <p:nvPr/>
        </p:nvSpPr>
        <p:spPr>
          <a:xfrm>
            <a:off x="1418331" y="3193981"/>
            <a:ext cx="3321120" cy="5420226"/>
          </a:xfrm>
          <a:custGeom>
            <a:avLst/>
            <a:gdLst/>
            <a:ahLst/>
            <a:cxnLst/>
            <a:rect l="l" t="t" r="r" b="b"/>
            <a:pathLst>
              <a:path w="3321120" h="5420226">
                <a:moveTo>
                  <a:pt x="0" y="0"/>
                </a:moveTo>
                <a:lnTo>
                  <a:pt x="3321120" y="0"/>
                </a:lnTo>
                <a:lnTo>
                  <a:pt x="3321120" y="5420226"/>
                </a:lnTo>
                <a:lnTo>
                  <a:pt x="0" y="542022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nvGrpSpPr>
          <p:cNvPr id="29" name="Group 29"/>
          <p:cNvGrpSpPr/>
          <p:nvPr/>
        </p:nvGrpSpPr>
        <p:grpSpPr>
          <a:xfrm>
            <a:off x="0" y="9776625"/>
            <a:ext cx="18288000" cy="510375"/>
            <a:chOff x="0" y="0"/>
            <a:chExt cx="6554006" cy="182907"/>
          </a:xfrm>
        </p:grpSpPr>
        <p:sp>
          <p:nvSpPr>
            <p:cNvPr id="30" name="Freeform 3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1" name="TextBox 3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2" name="Group 32"/>
          <p:cNvGrpSpPr/>
          <p:nvPr/>
        </p:nvGrpSpPr>
        <p:grpSpPr>
          <a:xfrm rot="-5400000">
            <a:off x="12910419" y="4867206"/>
            <a:ext cx="10244787" cy="510375"/>
            <a:chOff x="0" y="0"/>
            <a:chExt cx="3671501" cy="182907"/>
          </a:xfrm>
        </p:grpSpPr>
        <p:sp>
          <p:nvSpPr>
            <p:cNvPr id="33" name="Freeform 3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34" name="TextBox 3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484174" y="808116"/>
            <a:ext cx="9742262" cy="1223447"/>
            <a:chOff x="0" y="0"/>
            <a:chExt cx="12989683" cy="1631262"/>
          </a:xfrm>
        </p:grpSpPr>
        <p:grpSp>
          <p:nvGrpSpPr>
            <p:cNvPr id="22" name="Group 22"/>
            <p:cNvGrpSpPr/>
            <p:nvPr/>
          </p:nvGrpSpPr>
          <p:grpSpPr>
            <a:xfrm>
              <a:off x="0" y="0"/>
              <a:ext cx="12989683" cy="1631262"/>
              <a:chOff x="0" y="0"/>
              <a:chExt cx="2565863" cy="322225"/>
            </a:xfrm>
          </p:grpSpPr>
          <p:sp>
            <p:nvSpPr>
              <p:cNvPr id="23" name="Freeform 23"/>
              <p:cNvSpPr/>
              <p:nvPr/>
            </p:nvSpPr>
            <p:spPr>
              <a:xfrm>
                <a:off x="0" y="0"/>
                <a:ext cx="2565863" cy="322225"/>
              </a:xfrm>
              <a:custGeom>
                <a:avLst/>
                <a:gdLst/>
                <a:ahLst/>
                <a:cxnLst/>
                <a:rect l="l" t="t" r="r" b="b"/>
                <a:pathLst>
                  <a:path w="2565863" h="322225">
                    <a:moveTo>
                      <a:pt x="2362663" y="0"/>
                    </a:moveTo>
                    <a:cubicBezTo>
                      <a:pt x="2474888" y="0"/>
                      <a:pt x="2565863" y="72132"/>
                      <a:pt x="2565863" y="161112"/>
                    </a:cubicBezTo>
                    <a:cubicBezTo>
                      <a:pt x="2565863" y="250092"/>
                      <a:pt x="2474888" y="322225"/>
                      <a:pt x="2362663"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24" name="TextBox 24"/>
              <p:cNvSpPr txBox="1"/>
              <p:nvPr/>
            </p:nvSpPr>
            <p:spPr>
              <a:xfrm>
                <a:off x="0" y="-28575"/>
                <a:ext cx="2565863" cy="350800"/>
              </a:xfrm>
              <a:prstGeom prst="rect">
                <a:avLst/>
              </a:prstGeom>
            </p:spPr>
            <p:txBody>
              <a:bodyPr lIns="50800" tIns="50800" rIns="50800" bIns="50800" rtlCol="0" anchor="ctr"/>
              <a:lstStyle/>
              <a:p>
                <a:pPr algn="ctr">
                  <a:lnSpc>
                    <a:spcPts val="1960"/>
                  </a:lnSpc>
                </a:pPr>
                <a:endParaRPr/>
              </a:p>
            </p:txBody>
          </p:sp>
        </p:grpSp>
        <p:sp>
          <p:nvSpPr>
            <p:cNvPr id="25" name="TextBox 25"/>
            <p:cNvSpPr txBox="1"/>
            <p:nvPr/>
          </p:nvSpPr>
          <p:spPr>
            <a:xfrm>
              <a:off x="494115" y="25479"/>
              <a:ext cx="12001453"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Why Is This Important?</a:t>
              </a:r>
            </a:p>
          </p:txBody>
        </p:sp>
      </p:grpSp>
      <p:sp>
        <p:nvSpPr>
          <p:cNvPr id="26" name="Freeform 26"/>
          <p:cNvSpPr/>
          <p:nvPr/>
        </p:nvSpPr>
        <p:spPr>
          <a:xfrm>
            <a:off x="1934641" y="3348586"/>
            <a:ext cx="2813120" cy="3589829"/>
          </a:xfrm>
          <a:custGeom>
            <a:avLst/>
            <a:gdLst/>
            <a:ahLst/>
            <a:cxnLst/>
            <a:rect l="l" t="t" r="r" b="b"/>
            <a:pathLst>
              <a:path w="2813120" h="3589829">
                <a:moveTo>
                  <a:pt x="0" y="0"/>
                </a:moveTo>
                <a:lnTo>
                  <a:pt x="2813120" y="0"/>
                </a:lnTo>
                <a:lnTo>
                  <a:pt x="2813120" y="3589828"/>
                </a:lnTo>
                <a:lnTo>
                  <a:pt x="0" y="358982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7" name="Freeform 27"/>
          <p:cNvSpPr/>
          <p:nvPr/>
        </p:nvSpPr>
        <p:spPr>
          <a:xfrm>
            <a:off x="13400833" y="3051821"/>
            <a:ext cx="3856295" cy="4183358"/>
          </a:xfrm>
          <a:custGeom>
            <a:avLst/>
            <a:gdLst/>
            <a:ahLst/>
            <a:cxnLst/>
            <a:rect l="l" t="t" r="r" b="b"/>
            <a:pathLst>
              <a:path w="3856295" h="4183358">
                <a:moveTo>
                  <a:pt x="0" y="0"/>
                </a:moveTo>
                <a:lnTo>
                  <a:pt x="3856295" y="0"/>
                </a:lnTo>
                <a:lnTo>
                  <a:pt x="3856295" y="4183358"/>
                </a:lnTo>
                <a:lnTo>
                  <a:pt x="0" y="418335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8" name="TextBox 28"/>
          <p:cNvSpPr txBox="1"/>
          <p:nvPr/>
        </p:nvSpPr>
        <p:spPr>
          <a:xfrm>
            <a:off x="5407665" y="2893311"/>
            <a:ext cx="7472671" cy="3757549"/>
          </a:xfrm>
          <a:prstGeom prst="rect">
            <a:avLst/>
          </a:prstGeom>
        </p:spPr>
        <p:txBody>
          <a:bodyPr lIns="0" tIns="0" rIns="0" bIns="0" rtlCol="0" anchor="t">
            <a:spAutoFit/>
          </a:bodyPr>
          <a:lstStyle/>
          <a:p>
            <a:pPr algn="ctr">
              <a:lnSpc>
                <a:spcPts val="7567"/>
              </a:lnSpc>
            </a:pPr>
            <a:r>
              <a:rPr lang="en-US" sz="4399">
                <a:solidFill>
                  <a:srgbClr val="000000"/>
                </a:solidFill>
                <a:latin typeface="Ubuntu"/>
                <a:ea typeface="Ubuntu"/>
                <a:cs typeface="Ubuntu"/>
                <a:sym typeface="Ubuntu"/>
              </a:rPr>
              <a:t>So we can take care of our health and know how to get help when we need it. </a:t>
            </a:r>
          </a:p>
          <a:p>
            <a:pPr algn="ctr">
              <a:lnSpc>
                <a:spcPts val="7567"/>
              </a:lnSpc>
            </a:pPr>
            <a:r>
              <a:rPr lang="en-US" sz="4399">
                <a:solidFill>
                  <a:srgbClr val="000000"/>
                </a:solidFill>
                <a:latin typeface="Ubuntu"/>
                <a:ea typeface="Ubuntu"/>
                <a:cs typeface="Ubuntu"/>
                <a:sym typeface="Ubuntu"/>
              </a:rPr>
              <a:t>And because we matter!</a:t>
            </a:r>
          </a:p>
        </p:txBody>
      </p:sp>
      <p:sp>
        <p:nvSpPr>
          <p:cNvPr id="29" name="Freeform 29"/>
          <p:cNvSpPr/>
          <p:nvPr/>
        </p:nvSpPr>
        <p:spPr>
          <a:xfrm>
            <a:off x="7362981" y="7527160"/>
            <a:ext cx="3562039" cy="1373004"/>
          </a:xfrm>
          <a:custGeom>
            <a:avLst/>
            <a:gdLst/>
            <a:ahLst/>
            <a:cxnLst/>
            <a:rect l="l" t="t" r="r" b="b"/>
            <a:pathLst>
              <a:path w="3562039" h="1373004">
                <a:moveTo>
                  <a:pt x="0" y="0"/>
                </a:moveTo>
                <a:lnTo>
                  <a:pt x="3562038" y="0"/>
                </a:lnTo>
                <a:lnTo>
                  <a:pt x="3562038" y="1373004"/>
                </a:lnTo>
                <a:lnTo>
                  <a:pt x="0" y="137300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nvGrpSpPr>
          <p:cNvPr id="30" name="Group 30"/>
          <p:cNvGrpSpPr/>
          <p:nvPr/>
        </p:nvGrpSpPr>
        <p:grpSpPr>
          <a:xfrm>
            <a:off x="0" y="9776625"/>
            <a:ext cx="18288000" cy="510375"/>
            <a:chOff x="0" y="0"/>
            <a:chExt cx="6554006" cy="182907"/>
          </a:xfrm>
        </p:grpSpPr>
        <p:sp>
          <p:nvSpPr>
            <p:cNvPr id="31" name="Freeform 3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32" name="TextBox 3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3" name="Group 33"/>
          <p:cNvGrpSpPr/>
          <p:nvPr/>
        </p:nvGrpSpPr>
        <p:grpSpPr>
          <a:xfrm rot="-5400000">
            <a:off x="12910419" y="4867206"/>
            <a:ext cx="10244787" cy="510375"/>
            <a:chOff x="0" y="0"/>
            <a:chExt cx="3671501" cy="182907"/>
          </a:xfrm>
        </p:grpSpPr>
        <p:sp>
          <p:nvSpPr>
            <p:cNvPr id="34" name="Freeform 3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35" name="TextBox 3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7" name="TextBox 27"/>
          <p:cNvSpPr txBox="1"/>
          <p:nvPr/>
        </p:nvSpPr>
        <p:spPr>
          <a:xfrm>
            <a:off x="9357983" y="4274935"/>
            <a:ext cx="9525" cy="325755"/>
          </a:xfrm>
          <a:prstGeom prst="rect">
            <a:avLst/>
          </a:prstGeom>
        </p:spPr>
        <p:txBody>
          <a:bodyPr lIns="0" tIns="0" rIns="0" bIns="0" rtlCol="0" anchor="t">
            <a:spAutoFit/>
          </a:bodyPr>
          <a:lstStyle/>
          <a:p>
            <a:pPr algn="ctr">
              <a:lnSpc>
                <a:spcPts val="2520"/>
              </a:lnSpc>
            </a:pPr>
            <a:endParaRPr/>
          </a:p>
        </p:txBody>
      </p:sp>
      <p:sp>
        <p:nvSpPr>
          <p:cNvPr id="28" name="TextBox 28"/>
          <p:cNvSpPr txBox="1"/>
          <p:nvPr/>
        </p:nvSpPr>
        <p:spPr>
          <a:xfrm>
            <a:off x="1053951" y="2367362"/>
            <a:ext cx="11102206" cy="731520"/>
          </a:xfrm>
          <a:prstGeom prst="rect">
            <a:avLst/>
          </a:prstGeom>
        </p:spPr>
        <p:txBody>
          <a:bodyPr lIns="0" tIns="0" rIns="0" bIns="0" rtlCol="0" anchor="t">
            <a:spAutoFit/>
          </a:bodyPr>
          <a:lstStyle/>
          <a:p>
            <a:pPr marL="906780" lvl="1" indent="-453390" algn="l">
              <a:lnSpc>
                <a:spcPts val="5880"/>
              </a:lnSpc>
              <a:buFont typeface="Arial"/>
              <a:buChar char="•"/>
            </a:pPr>
            <a:r>
              <a:rPr lang="en-US" sz="4200">
                <a:solidFill>
                  <a:srgbClr val="000000"/>
                </a:solidFill>
                <a:latin typeface="Ubuntu"/>
                <a:ea typeface="Ubuntu"/>
                <a:cs typeface="Ubuntu"/>
                <a:sym typeface="Ubuntu"/>
              </a:rPr>
              <a:t>There are five (5) learning sessions:</a:t>
            </a:r>
          </a:p>
        </p:txBody>
      </p:sp>
      <p:sp>
        <p:nvSpPr>
          <p:cNvPr id="29" name="TextBox 29"/>
          <p:cNvSpPr txBox="1"/>
          <p:nvPr/>
        </p:nvSpPr>
        <p:spPr>
          <a:xfrm>
            <a:off x="1053951" y="6579481"/>
            <a:ext cx="11957131" cy="731520"/>
          </a:xfrm>
          <a:prstGeom prst="rect">
            <a:avLst/>
          </a:prstGeom>
        </p:spPr>
        <p:txBody>
          <a:bodyPr lIns="0" tIns="0" rIns="0" bIns="0" rtlCol="0" anchor="t">
            <a:spAutoFit/>
          </a:bodyPr>
          <a:lstStyle/>
          <a:p>
            <a:pPr marL="906780" lvl="1" indent="-453390" algn="l">
              <a:lnSpc>
                <a:spcPts val="5880"/>
              </a:lnSpc>
              <a:buFont typeface="Arial"/>
              <a:buChar char="•"/>
            </a:pPr>
            <a:r>
              <a:rPr lang="en-US" sz="4200">
                <a:solidFill>
                  <a:srgbClr val="000000"/>
                </a:solidFill>
                <a:latin typeface="Ubuntu"/>
                <a:ea typeface="Ubuntu"/>
                <a:cs typeface="Ubuntu"/>
                <a:sym typeface="Ubuntu"/>
              </a:rPr>
              <a:t>There are two (2) versions of each session:</a:t>
            </a:r>
          </a:p>
        </p:txBody>
      </p:sp>
      <p:grpSp>
        <p:nvGrpSpPr>
          <p:cNvPr id="30" name="Group 30"/>
          <p:cNvGrpSpPr/>
          <p:nvPr/>
        </p:nvGrpSpPr>
        <p:grpSpPr>
          <a:xfrm>
            <a:off x="1878355" y="3527507"/>
            <a:ext cx="14978307" cy="2444298"/>
            <a:chOff x="0" y="0"/>
            <a:chExt cx="19971076" cy="3259064"/>
          </a:xfrm>
        </p:grpSpPr>
        <p:sp>
          <p:nvSpPr>
            <p:cNvPr id="31" name="Freeform 31"/>
            <p:cNvSpPr/>
            <p:nvPr/>
          </p:nvSpPr>
          <p:spPr>
            <a:xfrm>
              <a:off x="8168245" y="2262321"/>
              <a:ext cx="1379720" cy="950620"/>
            </a:xfrm>
            <a:custGeom>
              <a:avLst/>
              <a:gdLst/>
              <a:ahLst/>
              <a:cxnLst/>
              <a:rect l="l" t="t" r="r" b="b"/>
              <a:pathLst>
                <a:path w="1379720" h="950620">
                  <a:moveTo>
                    <a:pt x="0" y="0"/>
                  </a:moveTo>
                  <a:lnTo>
                    <a:pt x="1379720" y="0"/>
                  </a:lnTo>
                  <a:lnTo>
                    <a:pt x="1379720" y="950621"/>
                  </a:lnTo>
                  <a:lnTo>
                    <a:pt x="0" y="950621"/>
                  </a:lnTo>
                  <a:lnTo>
                    <a:pt x="0" y="0"/>
                  </a:lnTo>
                  <a:close/>
                </a:path>
              </a:pathLst>
            </a:custGeom>
            <a:blipFill>
              <a:blip r:embed="rId5">
                <a:extLst>
                  <a:ext uri="{96DAC541-7B7A-43D3-8B79-37D633B846F1}">
                    <asvg:svgBlip xmlns:asvg="http://schemas.microsoft.com/office/drawing/2016/SVG/main" r:embed="rId6"/>
                  </a:ext>
                </a:extLst>
              </a:blip>
              <a:stretch>
                <a:fillRect l="-9996" r="-2007" b="-98851"/>
              </a:stretch>
            </a:blipFill>
          </p:spPr>
          <p:txBody>
            <a:bodyPr/>
            <a:lstStyle/>
            <a:p>
              <a:endParaRPr lang="en-US"/>
            </a:p>
          </p:txBody>
        </p:sp>
        <p:sp>
          <p:nvSpPr>
            <p:cNvPr id="32" name="Freeform 32"/>
            <p:cNvSpPr/>
            <p:nvPr/>
          </p:nvSpPr>
          <p:spPr>
            <a:xfrm>
              <a:off x="9442061" y="2262321"/>
              <a:ext cx="1545340" cy="941396"/>
            </a:xfrm>
            <a:custGeom>
              <a:avLst/>
              <a:gdLst/>
              <a:ahLst/>
              <a:cxnLst/>
              <a:rect l="l" t="t" r="r" b="b"/>
              <a:pathLst>
                <a:path w="1545340" h="941396">
                  <a:moveTo>
                    <a:pt x="0" y="0"/>
                  </a:moveTo>
                  <a:lnTo>
                    <a:pt x="1545341" y="0"/>
                  </a:lnTo>
                  <a:lnTo>
                    <a:pt x="1545341" y="941396"/>
                  </a:lnTo>
                  <a:lnTo>
                    <a:pt x="0" y="941396"/>
                  </a:lnTo>
                  <a:lnTo>
                    <a:pt x="0" y="0"/>
                  </a:lnTo>
                  <a:close/>
                </a:path>
              </a:pathLst>
            </a:custGeom>
            <a:blipFill>
              <a:blip r:embed="rId5">
                <a:extLst>
                  <a:ext uri="{96DAC541-7B7A-43D3-8B79-37D633B846F1}">
                    <asvg:svgBlip xmlns:asvg="http://schemas.microsoft.com/office/drawing/2016/SVG/main" r:embed="rId6"/>
                  </a:ext>
                </a:extLst>
              </a:blip>
              <a:stretch>
                <a:fillRect b="-100800"/>
              </a:stretch>
            </a:blipFill>
          </p:spPr>
          <p:txBody>
            <a:bodyPr/>
            <a:lstStyle/>
            <a:p>
              <a:endParaRPr lang="en-US"/>
            </a:p>
          </p:txBody>
        </p:sp>
        <p:sp>
          <p:nvSpPr>
            <p:cNvPr id="33" name="Freeform 33"/>
            <p:cNvSpPr/>
            <p:nvPr/>
          </p:nvSpPr>
          <p:spPr>
            <a:xfrm>
              <a:off x="10859691" y="2262321"/>
              <a:ext cx="846802" cy="941396"/>
            </a:xfrm>
            <a:custGeom>
              <a:avLst/>
              <a:gdLst/>
              <a:ahLst/>
              <a:cxnLst/>
              <a:rect l="l" t="t" r="r" b="b"/>
              <a:pathLst>
                <a:path w="846802" h="941396">
                  <a:moveTo>
                    <a:pt x="0" y="0"/>
                  </a:moveTo>
                  <a:lnTo>
                    <a:pt x="846801" y="0"/>
                  </a:lnTo>
                  <a:lnTo>
                    <a:pt x="846801" y="941396"/>
                  </a:lnTo>
                  <a:lnTo>
                    <a:pt x="0" y="941396"/>
                  </a:lnTo>
                  <a:lnTo>
                    <a:pt x="0" y="0"/>
                  </a:lnTo>
                  <a:close/>
                </a:path>
              </a:pathLst>
            </a:custGeom>
            <a:blipFill>
              <a:blip r:embed="rId5">
                <a:extLst>
                  <a:ext uri="{96DAC541-7B7A-43D3-8B79-37D633B846F1}">
                    <asvg:svgBlip xmlns:asvg="http://schemas.microsoft.com/office/drawing/2016/SVG/main" r:embed="rId6"/>
                  </a:ext>
                </a:extLst>
              </a:blip>
              <a:stretch>
                <a:fillRect r="-82491" b="-100800"/>
              </a:stretch>
            </a:blipFill>
          </p:spPr>
          <p:txBody>
            <a:bodyPr/>
            <a:lstStyle/>
            <a:p>
              <a:endParaRPr lang="en-US"/>
            </a:p>
          </p:txBody>
        </p:sp>
        <p:sp>
          <p:nvSpPr>
            <p:cNvPr id="34" name="Freeform 34"/>
            <p:cNvSpPr/>
            <p:nvPr/>
          </p:nvSpPr>
          <p:spPr>
            <a:xfrm rot="-5400000">
              <a:off x="1607668" y="654653"/>
              <a:ext cx="858375" cy="4073711"/>
            </a:xfrm>
            <a:custGeom>
              <a:avLst/>
              <a:gdLst/>
              <a:ahLst/>
              <a:cxnLst/>
              <a:rect l="l" t="t" r="r" b="b"/>
              <a:pathLst>
                <a:path w="858375" h="4073711">
                  <a:moveTo>
                    <a:pt x="0" y="0"/>
                  </a:moveTo>
                  <a:lnTo>
                    <a:pt x="858375" y="0"/>
                  </a:lnTo>
                  <a:lnTo>
                    <a:pt x="858375" y="4073712"/>
                  </a:lnTo>
                  <a:lnTo>
                    <a:pt x="0" y="4073712"/>
                  </a:lnTo>
                  <a:lnTo>
                    <a:pt x="0" y="0"/>
                  </a:lnTo>
                  <a:close/>
                </a:path>
              </a:pathLst>
            </a:custGeom>
            <a:blipFill>
              <a:blip r:embed="rId3">
                <a:extLst>
                  <a:ext uri="{96DAC541-7B7A-43D3-8B79-37D633B846F1}">
                    <asvg:svgBlip xmlns:asvg="http://schemas.microsoft.com/office/drawing/2016/SVG/main" r:embed="rId4"/>
                  </a:ext>
                </a:extLst>
              </a:blip>
              <a:stretch>
                <a:fillRect l="-61396" r="-275014" b="-18723"/>
              </a:stretch>
            </a:blipFill>
          </p:spPr>
          <p:txBody>
            <a:bodyPr/>
            <a:lstStyle/>
            <a:p>
              <a:endParaRPr lang="en-US"/>
            </a:p>
          </p:txBody>
        </p:sp>
        <p:sp>
          <p:nvSpPr>
            <p:cNvPr id="35" name="Freeform 35"/>
            <p:cNvSpPr/>
            <p:nvPr/>
          </p:nvSpPr>
          <p:spPr>
            <a:xfrm>
              <a:off x="4351632" y="2262321"/>
              <a:ext cx="3551646" cy="959845"/>
            </a:xfrm>
            <a:custGeom>
              <a:avLst/>
              <a:gdLst/>
              <a:ahLst/>
              <a:cxnLst/>
              <a:rect l="l" t="t" r="r" b="b"/>
              <a:pathLst>
                <a:path w="3551646" h="959845">
                  <a:moveTo>
                    <a:pt x="0" y="0"/>
                  </a:moveTo>
                  <a:lnTo>
                    <a:pt x="3551646" y="0"/>
                  </a:lnTo>
                  <a:lnTo>
                    <a:pt x="3551646" y="959845"/>
                  </a:lnTo>
                  <a:lnTo>
                    <a:pt x="0" y="959845"/>
                  </a:lnTo>
                  <a:lnTo>
                    <a:pt x="0" y="0"/>
                  </a:lnTo>
                  <a:close/>
                </a:path>
              </a:pathLst>
            </a:custGeom>
            <a:blipFill>
              <a:blip r:embed="rId7">
                <a:extLst>
                  <a:ext uri="{96DAC541-7B7A-43D3-8B79-37D633B846F1}">
                    <asvg:svgBlip xmlns:asvg="http://schemas.microsoft.com/office/drawing/2016/SVG/main" r:embed="rId8"/>
                  </a:ext>
                </a:extLst>
              </a:blip>
              <a:stretch>
                <a:fillRect b="-260720"/>
              </a:stretch>
            </a:blipFill>
          </p:spPr>
          <p:txBody>
            <a:bodyPr/>
            <a:lstStyle/>
            <a:p>
              <a:endParaRPr lang="en-US"/>
            </a:p>
          </p:txBody>
        </p:sp>
        <p:grpSp>
          <p:nvGrpSpPr>
            <p:cNvPr id="36" name="Group 36"/>
            <p:cNvGrpSpPr/>
            <p:nvPr/>
          </p:nvGrpSpPr>
          <p:grpSpPr>
            <a:xfrm>
              <a:off x="11986717" y="0"/>
              <a:ext cx="4165887" cy="2262321"/>
              <a:chOff x="0" y="0"/>
              <a:chExt cx="762170" cy="413903"/>
            </a:xfrm>
          </p:grpSpPr>
          <p:sp>
            <p:nvSpPr>
              <p:cNvPr id="37" name="Freeform 37"/>
              <p:cNvSpPr/>
              <p:nvPr/>
            </p:nvSpPr>
            <p:spPr>
              <a:xfrm>
                <a:off x="0" y="0"/>
                <a:ext cx="762170" cy="413903"/>
              </a:xfrm>
              <a:custGeom>
                <a:avLst/>
                <a:gdLst/>
                <a:ahLst/>
                <a:cxnLst/>
                <a:rect l="l" t="t" r="r" b="b"/>
                <a:pathLst>
                  <a:path w="762170" h="413903">
                    <a:moveTo>
                      <a:pt x="0" y="0"/>
                    </a:moveTo>
                    <a:lnTo>
                      <a:pt x="762170" y="0"/>
                    </a:lnTo>
                    <a:lnTo>
                      <a:pt x="762170" y="413903"/>
                    </a:lnTo>
                    <a:lnTo>
                      <a:pt x="0" y="413903"/>
                    </a:lnTo>
                    <a:close/>
                  </a:path>
                </a:pathLst>
              </a:custGeom>
              <a:solidFill>
                <a:srgbClr val="FFD400"/>
              </a:solidFill>
            </p:spPr>
            <p:txBody>
              <a:bodyPr/>
              <a:lstStyle/>
              <a:p>
                <a:endParaRPr lang="en-US"/>
              </a:p>
            </p:txBody>
          </p:sp>
          <p:sp>
            <p:nvSpPr>
              <p:cNvPr id="38" name="TextBox 38"/>
              <p:cNvSpPr txBox="1"/>
              <p:nvPr/>
            </p:nvSpPr>
            <p:spPr>
              <a:xfrm>
                <a:off x="0" y="-28575"/>
                <a:ext cx="762170" cy="442478"/>
              </a:xfrm>
              <a:prstGeom prst="rect">
                <a:avLst/>
              </a:prstGeom>
            </p:spPr>
            <p:txBody>
              <a:bodyPr lIns="50800" tIns="50800" rIns="50800" bIns="50800" rtlCol="0" anchor="ctr"/>
              <a:lstStyle/>
              <a:p>
                <a:pPr algn="ctr">
                  <a:lnSpc>
                    <a:spcPts val="1960"/>
                  </a:lnSpc>
                </a:pPr>
                <a:endParaRPr/>
              </a:p>
            </p:txBody>
          </p:sp>
        </p:grpSp>
        <p:sp>
          <p:nvSpPr>
            <p:cNvPr id="39" name="TextBox 39"/>
            <p:cNvSpPr txBox="1"/>
            <p:nvPr/>
          </p:nvSpPr>
          <p:spPr>
            <a:xfrm>
              <a:off x="12135716" y="80535"/>
              <a:ext cx="3909168" cy="1995105"/>
            </a:xfrm>
            <a:prstGeom prst="rect">
              <a:avLst/>
            </a:prstGeom>
          </p:spPr>
          <p:txBody>
            <a:bodyPr lIns="0" tIns="0" rIns="0" bIns="0" rtlCol="0" anchor="t">
              <a:spAutoFit/>
            </a:bodyPr>
            <a:lstStyle/>
            <a:p>
              <a:pPr algn="l">
                <a:lnSpc>
                  <a:spcPts val="3232"/>
                </a:lnSpc>
              </a:pPr>
              <a:r>
                <a:rPr lang="en-US" sz="3049">
                  <a:solidFill>
                    <a:srgbClr val="FFFFFF"/>
                  </a:solidFill>
                  <a:latin typeface="Ubuntu"/>
                  <a:ea typeface="Ubuntu"/>
                  <a:cs typeface="Ubuntu"/>
                  <a:sym typeface="Ubuntu"/>
                </a:rPr>
                <a:t>Session 4:</a:t>
              </a:r>
            </a:p>
            <a:p>
              <a:pPr algn="l">
                <a:lnSpc>
                  <a:spcPts val="1429"/>
                </a:lnSpc>
              </a:pPr>
              <a:endParaRPr lang="en-US" sz="3049">
                <a:solidFill>
                  <a:srgbClr val="FFFFFF"/>
                </a:solidFill>
                <a:latin typeface="Ubuntu"/>
                <a:ea typeface="Ubuntu"/>
                <a:cs typeface="Ubuntu"/>
                <a:sym typeface="Ubuntu"/>
              </a:endParaRPr>
            </a:p>
            <a:p>
              <a:pPr algn="l">
                <a:lnSpc>
                  <a:spcPts val="3481"/>
                </a:lnSpc>
              </a:pPr>
              <a:r>
                <a:rPr lang="en-US" sz="3284" b="1">
                  <a:solidFill>
                    <a:srgbClr val="FFFFFF"/>
                  </a:solidFill>
                  <a:latin typeface="Ubuntu Bold"/>
                  <a:ea typeface="Ubuntu Bold"/>
                  <a:cs typeface="Ubuntu Bold"/>
                  <a:sym typeface="Ubuntu Bold"/>
                </a:rPr>
                <a:t>When + Where </a:t>
              </a:r>
            </a:p>
            <a:p>
              <a:pPr algn="l">
                <a:lnSpc>
                  <a:spcPts val="3481"/>
                </a:lnSpc>
              </a:pPr>
              <a:r>
                <a:rPr lang="en-US" sz="3284" b="1">
                  <a:solidFill>
                    <a:srgbClr val="FFFFFF"/>
                  </a:solidFill>
                  <a:latin typeface="Ubuntu Bold"/>
                  <a:ea typeface="Ubuntu Bold"/>
                  <a:cs typeface="Ubuntu Bold"/>
                  <a:sym typeface="Ubuntu Bold"/>
                </a:rPr>
                <a:t>to Get Care</a:t>
              </a:r>
            </a:p>
          </p:txBody>
        </p:sp>
        <p:sp>
          <p:nvSpPr>
            <p:cNvPr id="40" name="Freeform 40"/>
            <p:cNvSpPr/>
            <p:nvPr/>
          </p:nvSpPr>
          <p:spPr>
            <a:xfrm>
              <a:off x="12051497" y="2262321"/>
              <a:ext cx="4101107" cy="996743"/>
            </a:xfrm>
            <a:custGeom>
              <a:avLst/>
              <a:gdLst/>
              <a:ahLst/>
              <a:cxnLst/>
              <a:rect l="l" t="t" r="r" b="b"/>
              <a:pathLst>
                <a:path w="4101107" h="996743">
                  <a:moveTo>
                    <a:pt x="0" y="0"/>
                  </a:moveTo>
                  <a:lnTo>
                    <a:pt x="4101107" y="0"/>
                  </a:lnTo>
                  <a:lnTo>
                    <a:pt x="4101107" y="996743"/>
                  </a:lnTo>
                  <a:lnTo>
                    <a:pt x="0" y="996743"/>
                  </a:lnTo>
                  <a:lnTo>
                    <a:pt x="0" y="0"/>
                  </a:lnTo>
                  <a:close/>
                </a:path>
              </a:pathLst>
            </a:custGeom>
            <a:blipFill>
              <a:blip r:embed="rId9">
                <a:extLst>
                  <a:ext uri="{96DAC541-7B7A-43D3-8B79-37D633B846F1}">
                    <asvg:svgBlip xmlns:asvg="http://schemas.microsoft.com/office/drawing/2016/SVG/main" r:embed="rId10"/>
                  </a:ext>
                </a:extLst>
              </a:blip>
              <a:stretch>
                <a:fillRect l="-1579" t="-92742" b="-229963"/>
              </a:stretch>
            </a:blipFill>
          </p:spPr>
          <p:txBody>
            <a:bodyPr/>
            <a:lstStyle/>
            <a:p>
              <a:endParaRPr lang="en-US"/>
            </a:p>
          </p:txBody>
        </p:sp>
        <p:sp>
          <p:nvSpPr>
            <p:cNvPr id="41" name="Freeform 41"/>
            <p:cNvSpPr/>
            <p:nvPr/>
          </p:nvSpPr>
          <p:spPr>
            <a:xfrm>
              <a:off x="16469338" y="2262321"/>
              <a:ext cx="3494897" cy="950620"/>
            </a:xfrm>
            <a:custGeom>
              <a:avLst/>
              <a:gdLst/>
              <a:ahLst/>
              <a:cxnLst/>
              <a:rect l="l" t="t" r="r" b="b"/>
              <a:pathLst>
                <a:path w="3494897" h="950620">
                  <a:moveTo>
                    <a:pt x="0" y="0"/>
                  </a:moveTo>
                  <a:lnTo>
                    <a:pt x="3494897" y="0"/>
                  </a:lnTo>
                  <a:lnTo>
                    <a:pt x="3494897" y="950621"/>
                  </a:lnTo>
                  <a:lnTo>
                    <a:pt x="0" y="950621"/>
                  </a:lnTo>
                  <a:lnTo>
                    <a:pt x="0" y="0"/>
                  </a:lnTo>
                  <a:close/>
                </a:path>
              </a:pathLst>
            </a:custGeom>
            <a:blipFill>
              <a:blip r:embed="rId11">
                <a:extLst>
                  <a:ext uri="{96DAC541-7B7A-43D3-8B79-37D633B846F1}">
                    <asvg:svgBlip xmlns:asvg="http://schemas.microsoft.com/office/drawing/2016/SVG/main" r:embed="rId12"/>
                  </a:ext>
                </a:extLst>
              </a:blip>
              <a:stretch>
                <a:fillRect l="-19562" b="-339563"/>
              </a:stretch>
            </a:blipFill>
          </p:spPr>
          <p:txBody>
            <a:bodyPr/>
            <a:lstStyle/>
            <a:p>
              <a:endParaRPr lang="en-US"/>
            </a:p>
          </p:txBody>
        </p:sp>
        <p:grpSp>
          <p:nvGrpSpPr>
            <p:cNvPr id="42" name="Group 42"/>
            <p:cNvGrpSpPr/>
            <p:nvPr/>
          </p:nvGrpSpPr>
          <p:grpSpPr>
            <a:xfrm>
              <a:off x="16419431" y="0"/>
              <a:ext cx="3551646" cy="2262321"/>
              <a:chOff x="0" y="0"/>
              <a:chExt cx="649791" cy="413903"/>
            </a:xfrm>
          </p:grpSpPr>
          <p:sp>
            <p:nvSpPr>
              <p:cNvPr id="43" name="Freeform 43"/>
              <p:cNvSpPr/>
              <p:nvPr/>
            </p:nvSpPr>
            <p:spPr>
              <a:xfrm>
                <a:off x="0" y="0"/>
                <a:ext cx="649791" cy="413903"/>
              </a:xfrm>
              <a:custGeom>
                <a:avLst/>
                <a:gdLst/>
                <a:ahLst/>
                <a:cxnLst/>
                <a:rect l="l" t="t" r="r" b="b"/>
                <a:pathLst>
                  <a:path w="649791" h="413903">
                    <a:moveTo>
                      <a:pt x="0" y="0"/>
                    </a:moveTo>
                    <a:lnTo>
                      <a:pt x="649791" y="0"/>
                    </a:lnTo>
                    <a:lnTo>
                      <a:pt x="649791" y="413903"/>
                    </a:lnTo>
                    <a:lnTo>
                      <a:pt x="0" y="413903"/>
                    </a:lnTo>
                    <a:close/>
                  </a:path>
                </a:pathLst>
              </a:custGeom>
              <a:solidFill>
                <a:srgbClr val="6F2C91"/>
              </a:solidFill>
            </p:spPr>
            <p:txBody>
              <a:bodyPr/>
              <a:lstStyle/>
              <a:p>
                <a:endParaRPr lang="en-US"/>
              </a:p>
            </p:txBody>
          </p:sp>
          <p:sp>
            <p:nvSpPr>
              <p:cNvPr id="44" name="TextBox 44"/>
              <p:cNvSpPr txBox="1"/>
              <p:nvPr/>
            </p:nvSpPr>
            <p:spPr>
              <a:xfrm>
                <a:off x="0" y="-28575"/>
                <a:ext cx="649791" cy="442478"/>
              </a:xfrm>
              <a:prstGeom prst="rect">
                <a:avLst/>
              </a:prstGeom>
            </p:spPr>
            <p:txBody>
              <a:bodyPr lIns="50800" tIns="50800" rIns="50800" bIns="50800" rtlCol="0" anchor="ctr"/>
              <a:lstStyle/>
              <a:p>
                <a:pPr algn="ctr">
                  <a:lnSpc>
                    <a:spcPts val="1960"/>
                  </a:lnSpc>
                </a:pPr>
                <a:endParaRPr/>
              </a:p>
            </p:txBody>
          </p:sp>
        </p:grpSp>
        <p:sp>
          <p:nvSpPr>
            <p:cNvPr id="45" name="TextBox 45"/>
            <p:cNvSpPr txBox="1"/>
            <p:nvPr/>
          </p:nvSpPr>
          <p:spPr>
            <a:xfrm>
              <a:off x="16537920" y="80535"/>
              <a:ext cx="3332778" cy="1995105"/>
            </a:xfrm>
            <a:prstGeom prst="rect">
              <a:avLst/>
            </a:prstGeom>
          </p:spPr>
          <p:txBody>
            <a:bodyPr lIns="0" tIns="0" rIns="0" bIns="0" rtlCol="0" anchor="t">
              <a:spAutoFit/>
            </a:bodyPr>
            <a:lstStyle/>
            <a:p>
              <a:pPr algn="ctr">
                <a:lnSpc>
                  <a:spcPts val="3232"/>
                </a:lnSpc>
              </a:pPr>
              <a:r>
                <a:rPr lang="en-US" sz="3049">
                  <a:solidFill>
                    <a:srgbClr val="FFFFFF"/>
                  </a:solidFill>
                  <a:latin typeface="Ubuntu"/>
                  <a:ea typeface="Ubuntu"/>
                  <a:cs typeface="Ubuntu"/>
                  <a:sym typeface="Ubuntu"/>
                </a:rPr>
                <a:t>Session 5:</a:t>
              </a:r>
            </a:p>
            <a:p>
              <a:pPr algn="ctr">
                <a:lnSpc>
                  <a:spcPts val="1429"/>
                </a:lnSpc>
              </a:pPr>
              <a:endParaRPr lang="en-US" sz="3049">
                <a:solidFill>
                  <a:srgbClr val="FFFFFF"/>
                </a:solidFill>
                <a:latin typeface="Ubuntu"/>
                <a:ea typeface="Ubuntu"/>
                <a:cs typeface="Ubuntu"/>
                <a:sym typeface="Ubuntu"/>
              </a:endParaRPr>
            </a:p>
            <a:p>
              <a:pPr algn="ctr">
                <a:lnSpc>
                  <a:spcPts val="3481"/>
                </a:lnSpc>
              </a:pPr>
              <a:r>
                <a:rPr lang="en-US" sz="3284" b="1">
                  <a:solidFill>
                    <a:srgbClr val="FFFFFF"/>
                  </a:solidFill>
                  <a:latin typeface="Ubuntu Bold"/>
                  <a:ea typeface="Ubuntu Bold"/>
                  <a:cs typeface="Ubuntu Bold"/>
                  <a:sym typeface="Ubuntu Bold"/>
                </a:rPr>
                <a:t>Going to</a:t>
              </a:r>
            </a:p>
            <a:p>
              <a:pPr algn="ctr">
                <a:lnSpc>
                  <a:spcPts val="3481"/>
                </a:lnSpc>
              </a:pPr>
              <a:r>
                <a:rPr lang="en-US" sz="3284" b="1">
                  <a:solidFill>
                    <a:srgbClr val="FFFFFF"/>
                  </a:solidFill>
                  <a:latin typeface="Ubuntu Bold"/>
                  <a:ea typeface="Ubuntu Bold"/>
                  <a:cs typeface="Ubuntu Bold"/>
                  <a:sym typeface="Ubuntu Bold"/>
                </a:rPr>
                <a:t>the Doctor</a:t>
              </a:r>
            </a:p>
          </p:txBody>
        </p:sp>
        <p:grpSp>
          <p:nvGrpSpPr>
            <p:cNvPr id="46" name="Group 46"/>
            <p:cNvGrpSpPr/>
            <p:nvPr/>
          </p:nvGrpSpPr>
          <p:grpSpPr>
            <a:xfrm>
              <a:off x="8168245" y="0"/>
              <a:ext cx="3551646" cy="2262321"/>
              <a:chOff x="0" y="0"/>
              <a:chExt cx="649791" cy="413903"/>
            </a:xfrm>
          </p:grpSpPr>
          <p:sp>
            <p:nvSpPr>
              <p:cNvPr id="47" name="Freeform 47"/>
              <p:cNvSpPr/>
              <p:nvPr/>
            </p:nvSpPr>
            <p:spPr>
              <a:xfrm>
                <a:off x="0" y="0"/>
                <a:ext cx="649791" cy="413903"/>
              </a:xfrm>
              <a:custGeom>
                <a:avLst/>
                <a:gdLst/>
                <a:ahLst/>
                <a:cxnLst/>
                <a:rect l="l" t="t" r="r" b="b"/>
                <a:pathLst>
                  <a:path w="649791" h="413903">
                    <a:moveTo>
                      <a:pt x="0" y="0"/>
                    </a:moveTo>
                    <a:lnTo>
                      <a:pt x="649791" y="0"/>
                    </a:lnTo>
                    <a:lnTo>
                      <a:pt x="649791" y="413903"/>
                    </a:lnTo>
                    <a:lnTo>
                      <a:pt x="0" y="413903"/>
                    </a:lnTo>
                    <a:close/>
                  </a:path>
                </a:pathLst>
              </a:custGeom>
              <a:solidFill>
                <a:srgbClr val="EC008C"/>
              </a:solidFill>
            </p:spPr>
            <p:txBody>
              <a:bodyPr/>
              <a:lstStyle/>
              <a:p>
                <a:endParaRPr lang="en-US"/>
              </a:p>
            </p:txBody>
          </p:sp>
          <p:sp>
            <p:nvSpPr>
              <p:cNvPr id="48" name="TextBox 48"/>
              <p:cNvSpPr txBox="1"/>
              <p:nvPr/>
            </p:nvSpPr>
            <p:spPr>
              <a:xfrm>
                <a:off x="0" y="-28575"/>
                <a:ext cx="649791" cy="442478"/>
              </a:xfrm>
              <a:prstGeom prst="rect">
                <a:avLst/>
              </a:prstGeom>
            </p:spPr>
            <p:txBody>
              <a:bodyPr lIns="50800" tIns="50800" rIns="50800" bIns="50800" rtlCol="0" anchor="ctr"/>
              <a:lstStyle/>
              <a:p>
                <a:pPr algn="ctr">
                  <a:lnSpc>
                    <a:spcPts val="1960"/>
                  </a:lnSpc>
                </a:pPr>
                <a:endParaRPr/>
              </a:p>
            </p:txBody>
          </p:sp>
        </p:grpSp>
        <p:sp>
          <p:nvSpPr>
            <p:cNvPr id="49" name="TextBox 49"/>
            <p:cNvSpPr txBox="1"/>
            <p:nvPr/>
          </p:nvSpPr>
          <p:spPr>
            <a:xfrm>
              <a:off x="8286734" y="80535"/>
              <a:ext cx="3332778" cy="1995105"/>
            </a:xfrm>
            <a:prstGeom prst="rect">
              <a:avLst/>
            </a:prstGeom>
          </p:spPr>
          <p:txBody>
            <a:bodyPr lIns="0" tIns="0" rIns="0" bIns="0" rtlCol="0" anchor="t">
              <a:spAutoFit/>
            </a:bodyPr>
            <a:lstStyle/>
            <a:p>
              <a:pPr algn="ctr">
                <a:lnSpc>
                  <a:spcPts val="3232"/>
                </a:lnSpc>
              </a:pPr>
              <a:r>
                <a:rPr lang="en-US" sz="3049">
                  <a:solidFill>
                    <a:srgbClr val="FFFFFF"/>
                  </a:solidFill>
                  <a:latin typeface="Ubuntu"/>
                  <a:ea typeface="Ubuntu"/>
                  <a:cs typeface="Ubuntu"/>
                  <a:sym typeface="Ubuntu"/>
                </a:rPr>
                <a:t>Session 3:</a:t>
              </a:r>
            </a:p>
            <a:p>
              <a:pPr algn="ctr">
                <a:lnSpc>
                  <a:spcPts val="1429"/>
                </a:lnSpc>
              </a:pPr>
              <a:endParaRPr lang="en-US" sz="3049">
                <a:solidFill>
                  <a:srgbClr val="FFFFFF"/>
                </a:solidFill>
                <a:latin typeface="Ubuntu"/>
                <a:ea typeface="Ubuntu"/>
                <a:cs typeface="Ubuntu"/>
                <a:sym typeface="Ubuntu"/>
              </a:endParaRPr>
            </a:p>
            <a:p>
              <a:pPr algn="ctr">
                <a:lnSpc>
                  <a:spcPts val="3481"/>
                </a:lnSpc>
              </a:pPr>
              <a:r>
                <a:rPr lang="en-US" sz="3284" b="1">
                  <a:solidFill>
                    <a:srgbClr val="FFFFFF"/>
                  </a:solidFill>
                  <a:latin typeface="Ubuntu Bold"/>
                  <a:ea typeface="Ubuntu Bold"/>
                  <a:cs typeface="Ubuntu Bold"/>
                  <a:sym typeface="Ubuntu Bold"/>
                </a:rPr>
                <a:t>Self-Advocacy </a:t>
              </a:r>
            </a:p>
          </p:txBody>
        </p:sp>
        <p:grpSp>
          <p:nvGrpSpPr>
            <p:cNvPr id="50" name="Group 50"/>
            <p:cNvGrpSpPr/>
            <p:nvPr/>
          </p:nvGrpSpPr>
          <p:grpSpPr>
            <a:xfrm>
              <a:off x="4351632" y="0"/>
              <a:ext cx="3551646" cy="2262321"/>
              <a:chOff x="0" y="0"/>
              <a:chExt cx="649791" cy="413903"/>
            </a:xfrm>
          </p:grpSpPr>
          <p:sp>
            <p:nvSpPr>
              <p:cNvPr id="51" name="Freeform 51"/>
              <p:cNvSpPr/>
              <p:nvPr/>
            </p:nvSpPr>
            <p:spPr>
              <a:xfrm>
                <a:off x="0" y="0"/>
                <a:ext cx="649791" cy="413903"/>
              </a:xfrm>
              <a:custGeom>
                <a:avLst/>
                <a:gdLst/>
                <a:ahLst/>
                <a:cxnLst/>
                <a:rect l="l" t="t" r="r" b="b"/>
                <a:pathLst>
                  <a:path w="649791" h="413903">
                    <a:moveTo>
                      <a:pt x="0" y="0"/>
                    </a:moveTo>
                    <a:lnTo>
                      <a:pt x="649791" y="0"/>
                    </a:lnTo>
                    <a:lnTo>
                      <a:pt x="649791" y="413903"/>
                    </a:lnTo>
                    <a:lnTo>
                      <a:pt x="0" y="413903"/>
                    </a:lnTo>
                    <a:close/>
                  </a:path>
                </a:pathLst>
              </a:custGeom>
              <a:solidFill>
                <a:srgbClr val="94958D"/>
              </a:solidFill>
            </p:spPr>
            <p:txBody>
              <a:bodyPr/>
              <a:lstStyle/>
              <a:p>
                <a:endParaRPr lang="en-US"/>
              </a:p>
            </p:txBody>
          </p:sp>
          <p:sp>
            <p:nvSpPr>
              <p:cNvPr id="52" name="TextBox 52"/>
              <p:cNvSpPr txBox="1"/>
              <p:nvPr/>
            </p:nvSpPr>
            <p:spPr>
              <a:xfrm>
                <a:off x="0" y="-28575"/>
                <a:ext cx="649791" cy="442478"/>
              </a:xfrm>
              <a:prstGeom prst="rect">
                <a:avLst/>
              </a:prstGeom>
            </p:spPr>
            <p:txBody>
              <a:bodyPr lIns="50800" tIns="50800" rIns="50800" bIns="50800" rtlCol="0" anchor="ctr"/>
              <a:lstStyle/>
              <a:p>
                <a:pPr algn="ctr">
                  <a:lnSpc>
                    <a:spcPts val="1960"/>
                  </a:lnSpc>
                </a:pPr>
                <a:endParaRPr/>
              </a:p>
            </p:txBody>
          </p:sp>
        </p:grpSp>
        <p:sp>
          <p:nvSpPr>
            <p:cNvPr id="53" name="TextBox 53"/>
            <p:cNvSpPr txBox="1"/>
            <p:nvPr/>
          </p:nvSpPr>
          <p:spPr>
            <a:xfrm>
              <a:off x="4470121" y="80535"/>
              <a:ext cx="3332778" cy="1995105"/>
            </a:xfrm>
            <a:prstGeom prst="rect">
              <a:avLst/>
            </a:prstGeom>
          </p:spPr>
          <p:txBody>
            <a:bodyPr lIns="0" tIns="0" rIns="0" bIns="0" rtlCol="0" anchor="t">
              <a:spAutoFit/>
            </a:bodyPr>
            <a:lstStyle/>
            <a:p>
              <a:pPr algn="ctr">
                <a:lnSpc>
                  <a:spcPts val="3232"/>
                </a:lnSpc>
              </a:pPr>
              <a:r>
                <a:rPr lang="en-US" sz="3049">
                  <a:solidFill>
                    <a:srgbClr val="FFFFFF"/>
                  </a:solidFill>
                  <a:latin typeface="Ubuntu"/>
                  <a:ea typeface="Ubuntu"/>
                  <a:cs typeface="Ubuntu"/>
                  <a:sym typeface="Ubuntu"/>
                </a:rPr>
                <a:t>Session 2:</a:t>
              </a:r>
            </a:p>
            <a:p>
              <a:pPr algn="ctr">
                <a:lnSpc>
                  <a:spcPts val="1429"/>
                </a:lnSpc>
              </a:pPr>
              <a:endParaRPr lang="en-US" sz="3049">
                <a:solidFill>
                  <a:srgbClr val="FFFFFF"/>
                </a:solidFill>
                <a:latin typeface="Ubuntu"/>
                <a:ea typeface="Ubuntu"/>
                <a:cs typeface="Ubuntu"/>
                <a:sym typeface="Ubuntu"/>
              </a:endParaRPr>
            </a:p>
            <a:p>
              <a:pPr algn="ctr">
                <a:lnSpc>
                  <a:spcPts val="3481"/>
                </a:lnSpc>
              </a:pPr>
              <a:r>
                <a:rPr lang="en-US" sz="3284" b="1">
                  <a:solidFill>
                    <a:srgbClr val="FFFFFF"/>
                  </a:solidFill>
                  <a:latin typeface="Ubuntu Bold"/>
                  <a:ea typeface="Ubuntu Bold"/>
                  <a:cs typeface="Ubuntu Bold"/>
                  <a:sym typeface="Ubuntu Bold"/>
                </a:rPr>
                <a:t>Know Your Rights </a:t>
              </a:r>
            </a:p>
          </p:txBody>
        </p:sp>
        <p:grpSp>
          <p:nvGrpSpPr>
            <p:cNvPr id="54" name="Group 54"/>
            <p:cNvGrpSpPr/>
            <p:nvPr/>
          </p:nvGrpSpPr>
          <p:grpSpPr>
            <a:xfrm>
              <a:off x="0" y="0"/>
              <a:ext cx="4086665" cy="2262321"/>
              <a:chOff x="0" y="0"/>
              <a:chExt cx="747675" cy="413903"/>
            </a:xfrm>
          </p:grpSpPr>
          <p:sp>
            <p:nvSpPr>
              <p:cNvPr id="55" name="Freeform 55"/>
              <p:cNvSpPr/>
              <p:nvPr/>
            </p:nvSpPr>
            <p:spPr>
              <a:xfrm>
                <a:off x="0" y="0"/>
                <a:ext cx="747675" cy="413903"/>
              </a:xfrm>
              <a:custGeom>
                <a:avLst/>
                <a:gdLst/>
                <a:ahLst/>
                <a:cxnLst/>
                <a:rect l="l" t="t" r="r" b="b"/>
                <a:pathLst>
                  <a:path w="747675" h="413903">
                    <a:moveTo>
                      <a:pt x="0" y="0"/>
                    </a:moveTo>
                    <a:lnTo>
                      <a:pt x="747675" y="0"/>
                    </a:lnTo>
                    <a:lnTo>
                      <a:pt x="747675" y="413903"/>
                    </a:lnTo>
                    <a:lnTo>
                      <a:pt x="0" y="413903"/>
                    </a:lnTo>
                    <a:close/>
                  </a:path>
                </a:pathLst>
              </a:custGeom>
              <a:solidFill>
                <a:srgbClr val="009784"/>
              </a:solidFill>
            </p:spPr>
            <p:txBody>
              <a:bodyPr/>
              <a:lstStyle/>
              <a:p>
                <a:endParaRPr lang="en-US"/>
              </a:p>
            </p:txBody>
          </p:sp>
          <p:sp>
            <p:nvSpPr>
              <p:cNvPr id="56" name="TextBox 56"/>
              <p:cNvSpPr txBox="1"/>
              <p:nvPr/>
            </p:nvSpPr>
            <p:spPr>
              <a:xfrm>
                <a:off x="0" y="-28575"/>
                <a:ext cx="747675" cy="442478"/>
              </a:xfrm>
              <a:prstGeom prst="rect">
                <a:avLst/>
              </a:prstGeom>
            </p:spPr>
            <p:txBody>
              <a:bodyPr lIns="50800" tIns="50800" rIns="50800" bIns="50800" rtlCol="0" anchor="ctr"/>
              <a:lstStyle/>
              <a:p>
                <a:pPr algn="ctr">
                  <a:lnSpc>
                    <a:spcPts val="1960"/>
                  </a:lnSpc>
                </a:pPr>
                <a:endParaRPr/>
              </a:p>
            </p:txBody>
          </p:sp>
        </p:grpSp>
        <p:sp>
          <p:nvSpPr>
            <p:cNvPr id="57" name="TextBox 57"/>
            <p:cNvSpPr txBox="1"/>
            <p:nvPr/>
          </p:nvSpPr>
          <p:spPr>
            <a:xfrm>
              <a:off x="131398" y="135639"/>
              <a:ext cx="3834828" cy="1995105"/>
            </a:xfrm>
            <a:prstGeom prst="rect">
              <a:avLst/>
            </a:prstGeom>
          </p:spPr>
          <p:txBody>
            <a:bodyPr lIns="0" tIns="0" rIns="0" bIns="0" rtlCol="0" anchor="t">
              <a:spAutoFit/>
            </a:bodyPr>
            <a:lstStyle/>
            <a:p>
              <a:pPr algn="ctr">
                <a:lnSpc>
                  <a:spcPts val="3232"/>
                </a:lnSpc>
              </a:pPr>
              <a:r>
                <a:rPr lang="en-US" sz="3049">
                  <a:solidFill>
                    <a:srgbClr val="FFFFFF"/>
                  </a:solidFill>
                  <a:latin typeface="Ubuntu"/>
                  <a:ea typeface="Ubuntu"/>
                  <a:cs typeface="Ubuntu"/>
                  <a:sym typeface="Ubuntu"/>
                </a:rPr>
                <a:t>Session 1:</a:t>
              </a:r>
            </a:p>
            <a:p>
              <a:pPr algn="ctr">
                <a:lnSpc>
                  <a:spcPts val="1429"/>
                </a:lnSpc>
              </a:pPr>
              <a:endParaRPr lang="en-US" sz="3049">
                <a:solidFill>
                  <a:srgbClr val="FFFFFF"/>
                </a:solidFill>
                <a:latin typeface="Ubuntu"/>
                <a:ea typeface="Ubuntu"/>
                <a:cs typeface="Ubuntu"/>
                <a:sym typeface="Ubuntu"/>
              </a:endParaRPr>
            </a:p>
            <a:p>
              <a:pPr algn="ctr">
                <a:lnSpc>
                  <a:spcPts val="3481"/>
                </a:lnSpc>
              </a:pPr>
              <a:r>
                <a:rPr lang="en-US" sz="3284" b="1">
                  <a:solidFill>
                    <a:srgbClr val="FFFFFF"/>
                  </a:solidFill>
                  <a:latin typeface="Ubuntu Bold"/>
                  <a:ea typeface="Ubuntu Bold"/>
                  <a:cs typeface="Ubuntu Bold"/>
                  <a:sym typeface="Ubuntu Bold"/>
                </a:rPr>
                <a:t>Fundamentals</a:t>
              </a:r>
            </a:p>
            <a:p>
              <a:pPr algn="ctr">
                <a:lnSpc>
                  <a:spcPts val="3481"/>
                </a:lnSpc>
              </a:pPr>
              <a:endParaRPr lang="en-US" sz="3284" b="1">
                <a:solidFill>
                  <a:srgbClr val="FFFFFF"/>
                </a:solidFill>
                <a:latin typeface="Ubuntu Bold"/>
                <a:ea typeface="Ubuntu Bold"/>
                <a:cs typeface="Ubuntu Bold"/>
                <a:sym typeface="Ubuntu Bold"/>
              </a:endParaRPr>
            </a:p>
          </p:txBody>
        </p:sp>
      </p:grpSp>
      <p:grpSp>
        <p:nvGrpSpPr>
          <p:cNvPr id="58" name="Group 58"/>
          <p:cNvGrpSpPr/>
          <p:nvPr/>
        </p:nvGrpSpPr>
        <p:grpSpPr>
          <a:xfrm>
            <a:off x="2350058" y="8033438"/>
            <a:ext cx="6006692" cy="1020750"/>
            <a:chOff x="0" y="0"/>
            <a:chExt cx="2152663" cy="365814"/>
          </a:xfrm>
        </p:grpSpPr>
        <p:sp>
          <p:nvSpPr>
            <p:cNvPr id="59" name="Freeform 59"/>
            <p:cNvSpPr/>
            <p:nvPr/>
          </p:nvSpPr>
          <p:spPr>
            <a:xfrm>
              <a:off x="0" y="0"/>
              <a:ext cx="2152663" cy="365814"/>
            </a:xfrm>
            <a:custGeom>
              <a:avLst/>
              <a:gdLst/>
              <a:ahLst/>
              <a:cxnLst/>
              <a:rect l="l" t="t" r="r" b="b"/>
              <a:pathLst>
                <a:path w="2152663" h="365814">
                  <a:moveTo>
                    <a:pt x="0" y="0"/>
                  </a:moveTo>
                  <a:lnTo>
                    <a:pt x="2152663" y="0"/>
                  </a:lnTo>
                  <a:lnTo>
                    <a:pt x="2152663" y="365814"/>
                  </a:lnTo>
                  <a:lnTo>
                    <a:pt x="0" y="365814"/>
                  </a:lnTo>
                  <a:close/>
                </a:path>
              </a:pathLst>
            </a:custGeom>
            <a:solidFill>
              <a:srgbClr val="0063A5"/>
            </a:solidFill>
          </p:spPr>
          <p:txBody>
            <a:bodyPr/>
            <a:lstStyle/>
            <a:p>
              <a:endParaRPr lang="en-US"/>
            </a:p>
          </p:txBody>
        </p:sp>
        <p:sp>
          <p:nvSpPr>
            <p:cNvPr id="60" name="TextBox 60"/>
            <p:cNvSpPr txBox="1"/>
            <p:nvPr/>
          </p:nvSpPr>
          <p:spPr>
            <a:xfrm>
              <a:off x="0" y="-28575"/>
              <a:ext cx="2152663" cy="394389"/>
            </a:xfrm>
            <a:prstGeom prst="rect">
              <a:avLst/>
            </a:prstGeom>
          </p:spPr>
          <p:txBody>
            <a:bodyPr lIns="50800" tIns="50800" rIns="50800" bIns="50800" rtlCol="0" anchor="ctr"/>
            <a:lstStyle/>
            <a:p>
              <a:pPr algn="ctr">
                <a:lnSpc>
                  <a:spcPts val="1960"/>
                </a:lnSpc>
                <a:spcBef>
                  <a:spcPct val="0"/>
                </a:spcBef>
              </a:pPr>
              <a:endParaRPr/>
            </a:p>
          </p:txBody>
        </p:sp>
      </p:grpSp>
      <p:sp>
        <p:nvSpPr>
          <p:cNvPr id="61" name="Freeform 61"/>
          <p:cNvSpPr/>
          <p:nvPr/>
        </p:nvSpPr>
        <p:spPr>
          <a:xfrm>
            <a:off x="2522020" y="8241547"/>
            <a:ext cx="546757" cy="552978"/>
          </a:xfrm>
          <a:custGeom>
            <a:avLst/>
            <a:gdLst/>
            <a:ahLst/>
            <a:cxnLst/>
            <a:rect l="l" t="t" r="r" b="b"/>
            <a:pathLst>
              <a:path w="546757" h="552978">
                <a:moveTo>
                  <a:pt x="0" y="0"/>
                </a:moveTo>
                <a:lnTo>
                  <a:pt x="546757" y="0"/>
                </a:lnTo>
                <a:lnTo>
                  <a:pt x="546757" y="552978"/>
                </a:lnTo>
                <a:lnTo>
                  <a:pt x="0" y="55297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62" name="TextBox 62"/>
          <p:cNvSpPr txBox="1"/>
          <p:nvPr/>
        </p:nvSpPr>
        <p:spPr>
          <a:xfrm>
            <a:off x="3351652" y="8117400"/>
            <a:ext cx="5005098" cy="772795"/>
          </a:xfrm>
          <a:prstGeom prst="rect">
            <a:avLst/>
          </a:prstGeom>
        </p:spPr>
        <p:txBody>
          <a:bodyPr lIns="0" tIns="0" rIns="0" bIns="0" rtlCol="0" anchor="t">
            <a:spAutoFit/>
          </a:bodyPr>
          <a:lstStyle/>
          <a:p>
            <a:pPr algn="l">
              <a:lnSpc>
                <a:spcPts val="3080"/>
              </a:lnSpc>
            </a:pPr>
            <a:r>
              <a:rPr lang="en-US" sz="2200">
                <a:solidFill>
                  <a:srgbClr val="FFFFFF"/>
                </a:solidFill>
                <a:latin typeface="Ubuntu"/>
                <a:ea typeface="Ubuntu"/>
                <a:cs typeface="Ubuntu"/>
                <a:sym typeface="Ubuntu"/>
              </a:rPr>
              <a:t>For use by people with intellectual and developmental disabilities (IDD)</a:t>
            </a:r>
          </a:p>
        </p:txBody>
      </p:sp>
      <p:grpSp>
        <p:nvGrpSpPr>
          <p:cNvPr id="63" name="Group 63"/>
          <p:cNvGrpSpPr/>
          <p:nvPr/>
        </p:nvGrpSpPr>
        <p:grpSpPr>
          <a:xfrm>
            <a:off x="9088276" y="8033438"/>
            <a:ext cx="7383717" cy="1020750"/>
            <a:chOff x="0" y="0"/>
            <a:chExt cx="2646158" cy="365814"/>
          </a:xfrm>
        </p:grpSpPr>
        <p:sp>
          <p:nvSpPr>
            <p:cNvPr id="64" name="Freeform 64"/>
            <p:cNvSpPr/>
            <p:nvPr/>
          </p:nvSpPr>
          <p:spPr>
            <a:xfrm>
              <a:off x="0" y="0"/>
              <a:ext cx="2646157" cy="365814"/>
            </a:xfrm>
            <a:custGeom>
              <a:avLst/>
              <a:gdLst/>
              <a:ahLst/>
              <a:cxnLst/>
              <a:rect l="l" t="t" r="r" b="b"/>
              <a:pathLst>
                <a:path w="2646157" h="365814">
                  <a:moveTo>
                    <a:pt x="0" y="0"/>
                  </a:moveTo>
                  <a:lnTo>
                    <a:pt x="2646157" y="0"/>
                  </a:lnTo>
                  <a:lnTo>
                    <a:pt x="2646157" y="365814"/>
                  </a:lnTo>
                  <a:lnTo>
                    <a:pt x="0" y="365814"/>
                  </a:lnTo>
                  <a:close/>
                </a:path>
              </a:pathLst>
            </a:custGeom>
            <a:solidFill>
              <a:srgbClr val="C4161C"/>
            </a:solidFill>
          </p:spPr>
          <p:txBody>
            <a:bodyPr/>
            <a:lstStyle/>
            <a:p>
              <a:endParaRPr lang="en-US"/>
            </a:p>
          </p:txBody>
        </p:sp>
        <p:sp>
          <p:nvSpPr>
            <p:cNvPr id="65" name="TextBox 65"/>
            <p:cNvSpPr txBox="1"/>
            <p:nvPr/>
          </p:nvSpPr>
          <p:spPr>
            <a:xfrm>
              <a:off x="0" y="-28575"/>
              <a:ext cx="2646158" cy="394389"/>
            </a:xfrm>
            <a:prstGeom prst="rect">
              <a:avLst/>
            </a:prstGeom>
          </p:spPr>
          <p:txBody>
            <a:bodyPr lIns="50800" tIns="50800" rIns="50800" bIns="50800" rtlCol="0" anchor="ctr"/>
            <a:lstStyle/>
            <a:p>
              <a:pPr algn="ctr">
                <a:lnSpc>
                  <a:spcPts val="1960"/>
                </a:lnSpc>
                <a:spcBef>
                  <a:spcPct val="0"/>
                </a:spcBef>
              </a:pPr>
              <a:endParaRPr/>
            </a:p>
          </p:txBody>
        </p:sp>
      </p:grpSp>
      <p:sp>
        <p:nvSpPr>
          <p:cNvPr id="66" name="Freeform 66"/>
          <p:cNvSpPr/>
          <p:nvPr/>
        </p:nvSpPr>
        <p:spPr>
          <a:xfrm>
            <a:off x="9294432" y="8241547"/>
            <a:ext cx="546757" cy="552978"/>
          </a:xfrm>
          <a:custGeom>
            <a:avLst/>
            <a:gdLst/>
            <a:ahLst/>
            <a:cxnLst/>
            <a:rect l="l" t="t" r="r" b="b"/>
            <a:pathLst>
              <a:path w="546757" h="552978">
                <a:moveTo>
                  <a:pt x="0" y="0"/>
                </a:moveTo>
                <a:lnTo>
                  <a:pt x="546757" y="0"/>
                </a:lnTo>
                <a:lnTo>
                  <a:pt x="546757" y="552978"/>
                </a:lnTo>
                <a:lnTo>
                  <a:pt x="0" y="552978"/>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67" name="TextBox 67"/>
          <p:cNvSpPr txBox="1"/>
          <p:nvPr/>
        </p:nvSpPr>
        <p:spPr>
          <a:xfrm>
            <a:off x="10124065" y="8116432"/>
            <a:ext cx="6347928" cy="772795"/>
          </a:xfrm>
          <a:prstGeom prst="rect">
            <a:avLst/>
          </a:prstGeom>
        </p:spPr>
        <p:txBody>
          <a:bodyPr lIns="0" tIns="0" rIns="0" bIns="0" rtlCol="0" anchor="t">
            <a:spAutoFit/>
          </a:bodyPr>
          <a:lstStyle/>
          <a:p>
            <a:pPr algn="l">
              <a:lnSpc>
                <a:spcPts val="3080"/>
              </a:lnSpc>
            </a:pPr>
            <a:r>
              <a:rPr lang="en-US" sz="2200">
                <a:solidFill>
                  <a:srgbClr val="FFFFFF"/>
                </a:solidFill>
                <a:latin typeface="Ubuntu"/>
                <a:ea typeface="Ubuntu"/>
                <a:cs typeface="Ubuntu"/>
                <a:sym typeface="Ubuntu"/>
              </a:rPr>
              <a:t>For use by carers of people with </a:t>
            </a:r>
          </a:p>
          <a:p>
            <a:pPr algn="l">
              <a:lnSpc>
                <a:spcPts val="3080"/>
              </a:lnSpc>
            </a:pPr>
            <a:r>
              <a:rPr lang="en-US" sz="2200">
                <a:solidFill>
                  <a:srgbClr val="FFFFFF"/>
                </a:solidFill>
                <a:latin typeface="Ubuntu"/>
                <a:ea typeface="Ubuntu"/>
                <a:cs typeface="Ubuntu"/>
                <a:sym typeface="Ubuntu"/>
              </a:rPr>
              <a:t>intellectual and developmental disabilities (IDD)</a:t>
            </a:r>
          </a:p>
        </p:txBody>
      </p:sp>
      <p:grpSp>
        <p:nvGrpSpPr>
          <p:cNvPr id="68" name="Group 68"/>
          <p:cNvGrpSpPr/>
          <p:nvPr/>
        </p:nvGrpSpPr>
        <p:grpSpPr>
          <a:xfrm>
            <a:off x="484174" y="808116"/>
            <a:ext cx="8604102" cy="1223447"/>
            <a:chOff x="0" y="0"/>
            <a:chExt cx="11472136" cy="1631262"/>
          </a:xfrm>
        </p:grpSpPr>
        <p:grpSp>
          <p:nvGrpSpPr>
            <p:cNvPr id="69" name="Group 69"/>
            <p:cNvGrpSpPr/>
            <p:nvPr/>
          </p:nvGrpSpPr>
          <p:grpSpPr>
            <a:xfrm>
              <a:off x="0" y="0"/>
              <a:ext cx="11472136" cy="1631262"/>
              <a:chOff x="0" y="0"/>
              <a:chExt cx="2266101" cy="322225"/>
            </a:xfrm>
          </p:grpSpPr>
          <p:sp>
            <p:nvSpPr>
              <p:cNvPr id="70" name="Freeform 70"/>
              <p:cNvSpPr/>
              <p:nvPr/>
            </p:nvSpPr>
            <p:spPr>
              <a:xfrm>
                <a:off x="0" y="0"/>
                <a:ext cx="2266101" cy="322225"/>
              </a:xfrm>
              <a:custGeom>
                <a:avLst/>
                <a:gdLst/>
                <a:ahLst/>
                <a:cxnLst/>
                <a:rect l="l" t="t" r="r" b="b"/>
                <a:pathLst>
                  <a:path w="2266101" h="322225">
                    <a:moveTo>
                      <a:pt x="2062901" y="0"/>
                    </a:moveTo>
                    <a:cubicBezTo>
                      <a:pt x="2175125" y="0"/>
                      <a:pt x="2266101" y="72132"/>
                      <a:pt x="2266101" y="161112"/>
                    </a:cubicBezTo>
                    <a:cubicBezTo>
                      <a:pt x="2266101" y="250092"/>
                      <a:pt x="2175125" y="322225"/>
                      <a:pt x="2062901"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71" name="TextBox 71"/>
              <p:cNvSpPr txBox="1"/>
              <p:nvPr/>
            </p:nvSpPr>
            <p:spPr>
              <a:xfrm>
                <a:off x="0" y="-28575"/>
                <a:ext cx="2266101" cy="350800"/>
              </a:xfrm>
              <a:prstGeom prst="rect">
                <a:avLst/>
              </a:prstGeom>
            </p:spPr>
            <p:txBody>
              <a:bodyPr lIns="50800" tIns="50800" rIns="50800" bIns="50800" rtlCol="0" anchor="ctr"/>
              <a:lstStyle/>
              <a:p>
                <a:pPr algn="ctr">
                  <a:lnSpc>
                    <a:spcPts val="1960"/>
                  </a:lnSpc>
                </a:pPr>
                <a:endParaRPr/>
              </a:p>
            </p:txBody>
          </p:sp>
        </p:grpSp>
        <p:sp>
          <p:nvSpPr>
            <p:cNvPr id="72" name="TextBox 72"/>
            <p:cNvSpPr txBox="1"/>
            <p:nvPr/>
          </p:nvSpPr>
          <p:spPr>
            <a:xfrm>
              <a:off x="606389" y="25479"/>
              <a:ext cx="10628733"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Sessions + Versions</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7698412" cy="1223447"/>
            <a:chOff x="0" y="0"/>
            <a:chExt cx="10264549" cy="1631262"/>
          </a:xfrm>
        </p:grpSpPr>
        <p:grpSp>
          <p:nvGrpSpPr>
            <p:cNvPr id="28" name="Group 28"/>
            <p:cNvGrpSpPr/>
            <p:nvPr/>
          </p:nvGrpSpPr>
          <p:grpSpPr>
            <a:xfrm>
              <a:off x="0" y="0"/>
              <a:ext cx="10264549" cy="1631262"/>
              <a:chOff x="0" y="0"/>
              <a:chExt cx="2027565" cy="322225"/>
            </a:xfrm>
          </p:grpSpPr>
          <p:sp>
            <p:nvSpPr>
              <p:cNvPr id="29" name="Freeform 29"/>
              <p:cNvSpPr/>
              <p:nvPr/>
            </p:nvSpPr>
            <p:spPr>
              <a:xfrm>
                <a:off x="0" y="0"/>
                <a:ext cx="2027565" cy="322225"/>
              </a:xfrm>
              <a:custGeom>
                <a:avLst/>
                <a:gdLst/>
                <a:ahLst/>
                <a:cxnLst/>
                <a:rect l="l" t="t" r="r" b="b"/>
                <a:pathLst>
                  <a:path w="2027565" h="322225">
                    <a:moveTo>
                      <a:pt x="1824365" y="0"/>
                    </a:moveTo>
                    <a:cubicBezTo>
                      <a:pt x="1936590" y="0"/>
                      <a:pt x="2027565" y="72132"/>
                      <a:pt x="2027565" y="161112"/>
                    </a:cubicBezTo>
                    <a:cubicBezTo>
                      <a:pt x="2027565" y="250092"/>
                      <a:pt x="1936590" y="322225"/>
                      <a:pt x="1824365"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2027565"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390453" y="25479"/>
              <a:ext cx="9483643"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Important Terms</a:t>
              </a:r>
            </a:p>
          </p:txBody>
        </p:sp>
      </p:grpSp>
      <p:sp>
        <p:nvSpPr>
          <p:cNvPr id="32" name="AutoShape 32"/>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33" name="AutoShape 33"/>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4" name="Freeform 34"/>
          <p:cNvSpPr/>
          <p:nvPr/>
        </p:nvSpPr>
        <p:spPr>
          <a:xfrm>
            <a:off x="1706679" y="6557414"/>
            <a:ext cx="2525804" cy="1442866"/>
          </a:xfrm>
          <a:custGeom>
            <a:avLst/>
            <a:gdLst/>
            <a:ahLst/>
            <a:cxnLst/>
            <a:rect l="l" t="t" r="r" b="b"/>
            <a:pathLst>
              <a:path w="2525804" h="1442866">
                <a:moveTo>
                  <a:pt x="0" y="0"/>
                </a:moveTo>
                <a:lnTo>
                  <a:pt x="2525804" y="0"/>
                </a:lnTo>
                <a:lnTo>
                  <a:pt x="2525804" y="1442866"/>
                </a:lnTo>
                <a:lnTo>
                  <a:pt x="0" y="144286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5" name="Freeform 35"/>
          <p:cNvSpPr/>
          <p:nvPr/>
        </p:nvSpPr>
        <p:spPr>
          <a:xfrm>
            <a:off x="2337093" y="3342899"/>
            <a:ext cx="1895390" cy="1442866"/>
          </a:xfrm>
          <a:custGeom>
            <a:avLst/>
            <a:gdLst/>
            <a:ahLst/>
            <a:cxnLst/>
            <a:rect l="l" t="t" r="r" b="b"/>
            <a:pathLst>
              <a:path w="1895390" h="1442866">
                <a:moveTo>
                  <a:pt x="0" y="0"/>
                </a:moveTo>
                <a:lnTo>
                  <a:pt x="1895390" y="0"/>
                </a:lnTo>
                <a:lnTo>
                  <a:pt x="1895390" y="1442865"/>
                </a:lnTo>
                <a:lnTo>
                  <a:pt x="0" y="144286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6" name="Freeform 36"/>
          <p:cNvSpPr/>
          <p:nvPr/>
        </p:nvSpPr>
        <p:spPr>
          <a:xfrm>
            <a:off x="9785467" y="3245166"/>
            <a:ext cx="1538672" cy="1540598"/>
          </a:xfrm>
          <a:custGeom>
            <a:avLst/>
            <a:gdLst/>
            <a:ahLst/>
            <a:cxnLst/>
            <a:rect l="l" t="t" r="r" b="b"/>
            <a:pathLst>
              <a:path w="1538672" h="1540598">
                <a:moveTo>
                  <a:pt x="0" y="0"/>
                </a:moveTo>
                <a:lnTo>
                  <a:pt x="1538673" y="0"/>
                </a:lnTo>
                <a:lnTo>
                  <a:pt x="1538673" y="1540598"/>
                </a:lnTo>
                <a:lnTo>
                  <a:pt x="0" y="154059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7" name="TextBox 37"/>
          <p:cNvSpPr txBox="1"/>
          <p:nvPr/>
        </p:nvSpPr>
        <p:spPr>
          <a:xfrm>
            <a:off x="4661108" y="2948002"/>
            <a:ext cx="4978161" cy="1518284"/>
          </a:xfrm>
          <a:prstGeom prst="rect">
            <a:avLst/>
          </a:prstGeom>
        </p:spPr>
        <p:txBody>
          <a:bodyPr lIns="0" tIns="0" rIns="0" bIns="0" rtlCol="0" anchor="t">
            <a:spAutoFit/>
          </a:bodyPr>
          <a:lstStyle/>
          <a:p>
            <a:pPr algn="l">
              <a:lnSpc>
                <a:spcPts val="13500"/>
              </a:lnSpc>
            </a:pPr>
            <a:r>
              <a:rPr lang="en-US" sz="5400">
                <a:solidFill>
                  <a:srgbClr val="000000"/>
                </a:solidFill>
                <a:latin typeface="Ubuntu"/>
                <a:ea typeface="Ubuntu"/>
                <a:cs typeface="Ubuntu"/>
                <a:sym typeface="Ubuntu"/>
              </a:rPr>
              <a:t>Health</a:t>
            </a:r>
          </a:p>
        </p:txBody>
      </p:sp>
      <p:sp>
        <p:nvSpPr>
          <p:cNvPr id="38" name="Freeform 38"/>
          <p:cNvSpPr/>
          <p:nvPr/>
        </p:nvSpPr>
        <p:spPr>
          <a:xfrm flipH="1">
            <a:off x="9879021" y="6196415"/>
            <a:ext cx="1488188" cy="1803864"/>
          </a:xfrm>
          <a:custGeom>
            <a:avLst/>
            <a:gdLst/>
            <a:ahLst/>
            <a:cxnLst/>
            <a:rect l="l" t="t" r="r" b="b"/>
            <a:pathLst>
              <a:path w="1488188" h="1803864">
                <a:moveTo>
                  <a:pt x="1488188" y="0"/>
                </a:moveTo>
                <a:lnTo>
                  <a:pt x="0" y="0"/>
                </a:lnTo>
                <a:lnTo>
                  <a:pt x="0" y="1803865"/>
                </a:lnTo>
                <a:lnTo>
                  <a:pt x="1488188" y="1803865"/>
                </a:lnTo>
                <a:lnTo>
                  <a:pt x="1488188" y="0"/>
                </a:lnTo>
                <a:close/>
              </a:path>
            </a:pathLst>
          </a:custGeom>
          <a:blipFill>
            <a:blip r:embed="rId11"/>
            <a:stretch>
              <a:fillRect/>
            </a:stretch>
          </a:blipFill>
        </p:spPr>
        <p:txBody>
          <a:bodyPr/>
          <a:lstStyle/>
          <a:p>
            <a:endParaRPr lang="en-US"/>
          </a:p>
        </p:txBody>
      </p:sp>
      <p:sp>
        <p:nvSpPr>
          <p:cNvPr id="39" name="TextBox 39"/>
          <p:cNvSpPr txBox="1"/>
          <p:nvPr/>
        </p:nvSpPr>
        <p:spPr>
          <a:xfrm>
            <a:off x="11651150" y="6457865"/>
            <a:ext cx="4349353" cy="1518284"/>
          </a:xfrm>
          <a:prstGeom prst="rect">
            <a:avLst/>
          </a:prstGeom>
        </p:spPr>
        <p:txBody>
          <a:bodyPr lIns="0" tIns="0" rIns="0" bIns="0" rtlCol="0" anchor="t">
            <a:spAutoFit/>
          </a:bodyPr>
          <a:lstStyle/>
          <a:p>
            <a:pPr algn="l">
              <a:lnSpc>
                <a:spcPts val="13500"/>
              </a:lnSpc>
            </a:pPr>
            <a:r>
              <a:rPr lang="en-US" sz="5400">
                <a:solidFill>
                  <a:srgbClr val="000000"/>
                </a:solidFill>
                <a:latin typeface="Ubuntu"/>
                <a:ea typeface="Ubuntu"/>
                <a:cs typeface="Ubuntu"/>
                <a:sym typeface="Ubuntu"/>
              </a:rPr>
              <a:t>Self-Advocacy</a:t>
            </a:r>
          </a:p>
        </p:txBody>
      </p:sp>
      <p:sp>
        <p:nvSpPr>
          <p:cNvPr id="40" name="TextBox 40"/>
          <p:cNvSpPr txBox="1"/>
          <p:nvPr/>
        </p:nvSpPr>
        <p:spPr>
          <a:xfrm>
            <a:off x="4661108" y="6469931"/>
            <a:ext cx="4978161" cy="1518284"/>
          </a:xfrm>
          <a:prstGeom prst="rect">
            <a:avLst/>
          </a:prstGeom>
        </p:spPr>
        <p:txBody>
          <a:bodyPr lIns="0" tIns="0" rIns="0" bIns="0" rtlCol="0" anchor="t">
            <a:spAutoFit/>
          </a:bodyPr>
          <a:lstStyle/>
          <a:p>
            <a:pPr algn="l">
              <a:lnSpc>
                <a:spcPts val="13500"/>
              </a:lnSpc>
            </a:pPr>
            <a:r>
              <a:rPr lang="en-US" sz="5400">
                <a:solidFill>
                  <a:srgbClr val="000000"/>
                </a:solidFill>
                <a:latin typeface="Ubuntu"/>
                <a:ea typeface="Ubuntu"/>
                <a:cs typeface="Ubuntu"/>
                <a:sym typeface="Ubuntu"/>
              </a:rPr>
              <a:t>Healthcare</a:t>
            </a:r>
          </a:p>
        </p:txBody>
      </p:sp>
      <p:sp>
        <p:nvSpPr>
          <p:cNvPr id="41" name="TextBox 41"/>
          <p:cNvSpPr txBox="1"/>
          <p:nvPr/>
        </p:nvSpPr>
        <p:spPr>
          <a:xfrm>
            <a:off x="11660675" y="2914565"/>
            <a:ext cx="5378630" cy="1518284"/>
          </a:xfrm>
          <a:prstGeom prst="rect">
            <a:avLst/>
          </a:prstGeom>
        </p:spPr>
        <p:txBody>
          <a:bodyPr lIns="0" tIns="0" rIns="0" bIns="0" rtlCol="0" anchor="t">
            <a:spAutoFit/>
          </a:bodyPr>
          <a:lstStyle/>
          <a:p>
            <a:pPr algn="l">
              <a:lnSpc>
                <a:spcPts val="13500"/>
              </a:lnSpc>
            </a:pPr>
            <a:r>
              <a:rPr lang="en-US" sz="5400">
                <a:solidFill>
                  <a:srgbClr val="000000"/>
                </a:solidFill>
                <a:latin typeface="Ubuntu"/>
                <a:ea typeface="Ubuntu"/>
                <a:cs typeface="Ubuntu"/>
                <a:sym typeface="Ubuntu"/>
              </a:rPr>
              <a:t>Health Literacy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5230285" cy="1223447"/>
            <a:chOff x="0" y="0"/>
            <a:chExt cx="6973714" cy="1631262"/>
          </a:xfrm>
        </p:grpSpPr>
        <p:grpSp>
          <p:nvGrpSpPr>
            <p:cNvPr id="28" name="Group 28"/>
            <p:cNvGrpSpPr/>
            <p:nvPr/>
          </p:nvGrpSpPr>
          <p:grpSpPr>
            <a:xfrm>
              <a:off x="0" y="0"/>
              <a:ext cx="6973714" cy="1631262"/>
              <a:chOff x="0" y="0"/>
              <a:chExt cx="1377524" cy="322225"/>
            </a:xfrm>
          </p:grpSpPr>
          <p:sp>
            <p:nvSpPr>
              <p:cNvPr id="29" name="Freeform 29"/>
              <p:cNvSpPr/>
              <p:nvPr/>
            </p:nvSpPr>
            <p:spPr>
              <a:xfrm>
                <a:off x="0" y="0"/>
                <a:ext cx="1377524" cy="322225"/>
              </a:xfrm>
              <a:custGeom>
                <a:avLst/>
                <a:gdLst/>
                <a:ahLst/>
                <a:cxnLst/>
                <a:rect l="l" t="t" r="r" b="b"/>
                <a:pathLst>
                  <a:path w="1377524" h="322225">
                    <a:moveTo>
                      <a:pt x="1174324" y="0"/>
                    </a:moveTo>
                    <a:cubicBezTo>
                      <a:pt x="1286548" y="0"/>
                      <a:pt x="1377524" y="72132"/>
                      <a:pt x="1377524" y="161112"/>
                    </a:cubicBezTo>
                    <a:cubicBezTo>
                      <a:pt x="1377524" y="250092"/>
                      <a:pt x="1286548" y="322225"/>
                      <a:pt x="1174324"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1377524"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265273" y="25479"/>
              <a:ext cx="6443167"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Definitions</a:t>
              </a:r>
            </a:p>
          </p:txBody>
        </p:sp>
      </p:grpSp>
      <p:graphicFrame>
        <p:nvGraphicFramePr>
          <p:cNvPr id="32" name="Table 32"/>
          <p:cNvGraphicFramePr>
            <a:graphicFrameLocks noGrp="1"/>
          </p:cNvGraphicFramePr>
          <p:nvPr/>
        </p:nvGraphicFramePr>
        <p:xfrm>
          <a:off x="2260009" y="2565581"/>
          <a:ext cx="14225955" cy="6677026"/>
        </p:xfrm>
        <a:graphic>
          <a:graphicData uri="http://schemas.openxmlformats.org/drawingml/2006/table">
            <a:tbl>
              <a:tblPr/>
              <a:tblGrid>
                <a:gridCol w="2359431">
                  <a:extLst>
                    <a:ext uri="{9D8B030D-6E8A-4147-A177-3AD203B41FA5}">
                      <a16:colId xmlns:a16="http://schemas.microsoft.com/office/drawing/2014/main" val="20000"/>
                    </a:ext>
                  </a:extLst>
                </a:gridCol>
                <a:gridCol w="2765164">
                  <a:extLst>
                    <a:ext uri="{9D8B030D-6E8A-4147-A177-3AD203B41FA5}">
                      <a16:colId xmlns:a16="http://schemas.microsoft.com/office/drawing/2014/main" val="20001"/>
                    </a:ext>
                  </a:extLst>
                </a:gridCol>
                <a:gridCol w="9101360">
                  <a:extLst>
                    <a:ext uri="{9D8B030D-6E8A-4147-A177-3AD203B41FA5}">
                      <a16:colId xmlns:a16="http://schemas.microsoft.com/office/drawing/2014/main" val="20002"/>
                    </a:ext>
                  </a:extLst>
                </a:gridCol>
              </a:tblGrid>
              <a:tr h="1528361">
                <a:tc>
                  <a:txBody>
                    <a:bodyPr/>
                    <a:lstStyle/>
                    <a:p>
                      <a:pPr algn="ctr">
                        <a:lnSpc>
                          <a:spcPts val="4480"/>
                        </a:lnSpc>
                        <a:defRPr/>
                      </a:pP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b="1">
                          <a:solidFill>
                            <a:srgbClr val="000000"/>
                          </a:solidFill>
                          <a:latin typeface="Ubuntu Bold"/>
                          <a:ea typeface="Ubuntu Bold"/>
                          <a:cs typeface="Ubuntu Bold"/>
                          <a:sym typeface="Ubuntu Bold"/>
                        </a:rPr>
                        <a:t>Health:</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a:solidFill>
                            <a:srgbClr val="000000"/>
                          </a:solidFill>
                          <a:latin typeface="Ubuntu"/>
                          <a:ea typeface="Ubuntu"/>
                          <a:cs typeface="Ubuntu"/>
                          <a:sym typeface="Ubuntu"/>
                        </a:rPr>
                        <a:t>Physical, mental, and </a:t>
                      </a:r>
                      <a:endParaRPr lang="en-US" sz="1100"/>
                    </a:p>
                    <a:p>
                      <a:pPr algn="ctr">
                        <a:lnSpc>
                          <a:spcPts val="4480"/>
                        </a:lnSpc>
                      </a:pPr>
                      <a:r>
                        <a:rPr lang="en-US" sz="3200">
                          <a:solidFill>
                            <a:srgbClr val="000000"/>
                          </a:solidFill>
                          <a:latin typeface="Ubuntu"/>
                          <a:ea typeface="Ubuntu"/>
                          <a:cs typeface="Ubuntu"/>
                          <a:sym typeface="Ubuntu"/>
                        </a:rPr>
                        <a:t>social-emotional well-being</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1528361">
                <a:tc>
                  <a:txBody>
                    <a:bodyPr/>
                    <a:lstStyle/>
                    <a:p>
                      <a:pPr algn="ctr">
                        <a:lnSpc>
                          <a:spcPts val="4480"/>
                        </a:lnSpc>
                        <a:defRPr/>
                      </a:pP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b="1">
                          <a:solidFill>
                            <a:srgbClr val="000000"/>
                          </a:solidFill>
                          <a:latin typeface="Ubuntu Bold"/>
                          <a:ea typeface="Ubuntu Bold"/>
                          <a:cs typeface="Ubuntu Bold"/>
                          <a:sym typeface="Ubuntu Bold"/>
                        </a:rPr>
                        <a:t>Healthcare:</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a:solidFill>
                            <a:srgbClr val="000000"/>
                          </a:solidFill>
                          <a:latin typeface="Ubuntu"/>
                          <a:ea typeface="Ubuntu"/>
                          <a:cs typeface="Ubuntu"/>
                          <a:sym typeface="Ubuntu"/>
                        </a:rPr>
                        <a:t>Services that help improve or </a:t>
                      </a:r>
                      <a:endParaRPr lang="en-US" sz="1100"/>
                    </a:p>
                    <a:p>
                      <a:pPr algn="ctr">
                        <a:lnSpc>
                          <a:spcPts val="4480"/>
                        </a:lnSpc>
                      </a:pPr>
                      <a:r>
                        <a:rPr lang="en-US" sz="3200">
                          <a:solidFill>
                            <a:srgbClr val="000000"/>
                          </a:solidFill>
                          <a:latin typeface="Ubuntu"/>
                          <a:ea typeface="Ubuntu"/>
                          <a:cs typeface="Ubuntu"/>
                          <a:sym typeface="Ubuntu"/>
                        </a:rPr>
                        <a:t>maintain your health</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091943">
                <a:tc>
                  <a:txBody>
                    <a:bodyPr/>
                    <a:lstStyle/>
                    <a:p>
                      <a:pPr algn="ctr">
                        <a:lnSpc>
                          <a:spcPts val="4480"/>
                        </a:lnSpc>
                        <a:defRPr/>
                      </a:pP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b="1">
                          <a:solidFill>
                            <a:srgbClr val="000000"/>
                          </a:solidFill>
                          <a:latin typeface="Ubuntu Bold"/>
                          <a:ea typeface="Ubuntu Bold"/>
                          <a:cs typeface="Ubuntu Bold"/>
                          <a:sym typeface="Ubuntu Bold"/>
                        </a:rPr>
                        <a:t>Health Literacy:</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a:solidFill>
                            <a:srgbClr val="000000"/>
                          </a:solidFill>
                          <a:latin typeface="Ubuntu"/>
                          <a:ea typeface="Ubuntu"/>
                          <a:cs typeface="Ubuntu"/>
                          <a:sym typeface="Ubuntu"/>
                        </a:rPr>
                        <a:t>Knowing how to find, understand, </a:t>
                      </a:r>
                      <a:endParaRPr lang="en-US" sz="1100"/>
                    </a:p>
                    <a:p>
                      <a:pPr algn="ctr">
                        <a:lnSpc>
                          <a:spcPts val="4480"/>
                        </a:lnSpc>
                      </a:pPr>
                      <a:r>
                        <a:rPr lang="en-US" sz="3200">
                          <a:solidFill>
                            <a:srgbClr val="000000"/>
                          </a:solidFill>
                          <a:latin typeface="Ubuntu"/>
                          <a:ea typeface="Ubuntu"/>
                          <a:cs typeface="Ubuntu"/>
                          <a:sym typeface="Ubuntu"/>
                        </a:rPr>
                        <a:t>and use information and services </a:t>
                      </a:r>
                    </a:p>
                    <a:p>
                      <a:pPr algn="ctr">
                        <a:lnSpc>
                          <a:spcPts val="4480"/>
                        </a:lnSpc>
                      </a:pPr>
                      <a:r>
                        <a:rPr lang="en-US" sz="3200">
                          <a:solidFill>
                            <a:srgbClr val="000000"/>
                          </a:solidFill>
                          <a:latin typeface="Ubuntu"/>
                          <a:ea typeface="Ubuntu"/>
                          <a:cs typeface="Ubuntu"/>
                          <a:sym typeface="Ubuntu"/>
                        </a:rPr>
                        <a:t>that help you stay healthy</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528361">
                <a:tc>
                  <a:txBody>
                    <a:bodyPr/>
                    <a:lstStyle/>
                    <a:p>
                      <a:pPr algn="ctr">
                        <a:lnSpc>
                          <a:spcPts val="4480"/>
                        </a:lnSpc>
                        <a:defRPr/>
                      </a:pP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b="1">
                          <a:solidFill>
                            <a:srgbClr val="000000"/>
                          </a:solidFill>
                          <a:latin typeface="Ubuntu Bold"/>
                          <a:ea typeface="Ubuntu Bold"/>
                          <a:cs typeface="Ubuntu Bold"/>
                          <a:sym typeface="Ubuntu Bold"/>
                        </a:rPr>
                        <a:t>Self-Advocacy:</a:t>
                      </a:r>
                      <a:endParaRPr lang="en-US" sz="1100"/>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tc>
                  <a:txBody>
                    <a:bodyPr/>
                    <a:lstStyle/>
                    <a:p>
                      <a:pPr algn="ctr">
                        <a:lnSpc>
                          <a:spcPts val="4480"/>
                        </a:lnSpc>
                        <a:defRPr/>
                      </a:pPr>
                      <a:r>
                        <a:rPr lang="en-US" sz="3200">
                          <a:solidFill>
                            <a:srgbClr val="000000"/>
                          </a:solidFill>
                          <a:latin typeface="Ubuntu"/>
                          <a:ea typeface="Ubuntu"/>
                          <a:cs typeface="Ubuntu"/>
                          <a:sym typeface="Ubuntu"/>
                        </a:rPr>
                        <a:t>Being able to express yourself about </a:t>
                      </a:r>
                      <a:endParaRPr lang="en-US" sz="1100"/>
                    </a:p>
                    <a:p>
                      <a:pPr algn="ctr">
                        <a:lnSpc>
                          <a:spcPts val="4480"/>
                        </a:lnSpc>
                      </a:pPr>
                      <a:r>
                        <a:rPr lang="en-US" sz="3200">
                          <a:solidFill>
                            <a:srgbClr val="000000"/>
                          </a:solidFill>
                          <a:latin typeface="Ubuntu"/>
                          <a:ea typeface="Ubuntu"/>
                          <a:cs typeface="Ubuntu"/>
                          <a:sym typeface="Ubuntu"/>
                        </a:rPr>
                        <a:t>the things that are important to you</a:t>
                      </a:r>
                    </a:p>
                  </a:txBody>
                  <a:tcPr marL="190500" marR="190500" marT="190500" marB="190500" anchor="ctr">
                    <a:lnL w="19050" cap="flat" cmpd="sng" algn="ctr">
                      <a:solidFill>
                        <a:srgbClr val="000000"/>
                      </a:solidFill>
                      <a:prstDash val="solid"/>
                      <a:round/>
                      <a:headEnd type="none" w="med" len="med"/>
                      <a:tailEnd type="none" w="med" len="med"/>
                    </a:lnL>
                    <a:lnR w="1905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190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bl>
          </a:graphicData>
        </a:graphic>
      </p:graphicFrame>
      <p:sp>
        <p:nvSpPr>
          <p:cNvPr id="33" name="Freeform 33"/>
          <p:cNvSpPr/>
          <p:nvPr/>
        </p:nvSpPr>
        <p:spPr>
          <a:xfrm>
            <a:off x="2952860" y="2922679"/>
            <a:ext cx="985497" cy="750209"/>
          </a:xfrm>
          <a:custGeom>
            <a:avLst/>
            <a:gdLst/>
            <a:ahLst/>
            <a:cxnLst/>
            <a:rect l="l" t="t" r="r" b="b"/>
            <a:pathLst>
              <a:path w="985497" h="750209">
                <a:moveTo>
                  <a:pt x="0" y="0"/>
                </a:moveTo>
                <a:lnTo>
                  <a:pt x="985496" y="0"/>
                </a:lnTo>
                <a:lnTo>
                  <a:pt x="985496" y="750209"/>
                </a:lnTo>
                <a:lnTo>
                  <a:pt x="0" y="750209"/>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4" name="Freeform 34"/>
          <p:cNvSpPr/>
          <p:nvPr/>
        </p:nvSpPr>
        <p:spPr>
          <a:xfrm>
            <a:off x="2681973" y="4352265"/>
            <a:ext cx="1527270" cy="872453"/>
          </a:xfrm>
          <a:custGeom>
            <a:avLst/>
            <a:gdLst/>
            <a:ahLst/>
            <a:cxnLst/>
            <a:rect l="l" t="t" r="r" b="b"/>
            <a:pathLst>
              <a:path w="1527270" h="872453">
                <a:moveTo>
                  <a:pt x="0" y="0"/>
                </a:moveTo>
                <a:lnTo>
                  <a:pt x="1527270" y="0"/>
                </a:lnTo>
                <a:lnTo>
                  <a:pt x="1527270" y="872452"/>
                </a:lnTo>
                <a:lnTo>
                  <a:pt x="0" y="872452"/>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5" name="Freeform 35"/>
          <p:cNvSpPr/>
          <p:nvPr/>
        </p:nvSpPr>
        <p:spPr>
          <a:xfrm>
            <a:off x="2681973" y="5904094"/>
            <a:ext cx="1538672" cy="1540598"/>
          </a:xfrm>
          <a:custGeom>
            <a:avLst/>
            <a:gdLst/>
            <a:ahLst/>
            <a:cxnLst/>
            <a:rect l="l" t="t" r="r" b="b"/>
            <a:pathLst>
              <a:path w="1538672" h="1540598">
                <a:moveTo>
                  <a:pt x="0" y="0"/>
                </a:moveTo>
                <a:lnTo>
                  <a:pt x="1538672" y="0"/>
                </a:lnTo>
                <a:lnTo>
                  <a:pt x="1538672" y="1540598"/>
                </a:lnTo>
                <a:lnTo>
                  <a:pt x="0" y="1540598"/>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6" name="Freeform 36"/>
          <p:cNvSpPr/>
          <p:nvPr/>
        </p:nvSpPr>
        <p:spPr>
          <a:xfrm flipH="1">
            <a:off x="2872106" y="7777066"/>
            <a:ext cx="1147005" cy="1390309"/>
          </a:xfrm>
          <a:custGeom>
            <a:avLst/>
            <a:gdLst/>
            <a:ahLst/>
            <a:cxnLst/>
            <a:rect l="l" t="t" r="r" b="b"/>
            <a:pathLst>
              <a:path w="1147005" h="1390309">
                <a:moveTo>
                  <a:pt x="1147005" y="0"/>
                </a:moveTo>
                <a:lnTo>
                  <a:pt x="0" y="0"/>
                </a:lnTo>
                <a:lnTo>
                  <a:pt x="0" y="1390309"/>
                </a:lnTo>
                <a:lnTo>
                  <a:pt x="1147005" y="1390309"/>
                </a:lnTo>
                <a:lnTo>
                  <a:pt x="1147005" y="0"/>
                </a:lnTo>
                <a:close/>
              </a:path>
            </a:pathLst>
          </a:custGeom>
          <a:blipFill>
            <a:blip r:embed="rId11"/>
            <a:stretch>
              <a:fillRect/>
            </a:stretch>
          </a:blipFill>
        </p:spPr>
        <p:txBody>
          <a:bodyPr/>
          <a:lstStyle/>
          <a:p>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5841972" cy="1223447"/>
            <a:chOff x="0" y="0"/>
            <a:chExt cx="7789296" cy="1631262"/>
          </a:xfrm>
        </p:grpSpPr>
        <p:grpSp>
          <p:nvGrpSpPr>
            <p:cNvPr id="28" name="Group 28"/>
            <p:cNvGrpSpPr/>
            <p:nvPr/>
          </p:nvGrpSpPr>
          <p:grpSpPr>
            <a:xfrm>
              <a:off x="0" y="0"/>
              <a:ext cx="7789296" cy="1631262"/>
              <a:chOff x="0" y="0"/>
              <a:chExt cx="1538626" cy="322225"/>
            </a:xfrm>
          </p:grpSpPr>
          <p:sp>
            <p:nvSpPr>
              <p:cNvPr id="29" name="Freeform 29"/>
              <p:cNvSpPr/>
              <p:nvPr/>
            </p:nvSpPr>
            <p:spPr>
              <a:xfrm>
                <a:off x="0" y="0"/>
                <a:ext cx="1538626" cy="322225"/>
              </a:xfrm>
              <a:custGeom>
                <a:avLst/>
                <a:gdLst/>
                <a:ahLst/>
                <a:cxnLst/>
                <a:rect l="l" t="t" r="r" b="b"/>
                <a:pathLst>
                  <a:path w="1538626" h="322225">
                    <a:moveTo>
                      <a:pt x="1335426" y="0"/>
                    </a:moveTo>
                    <a:cubicBezTo>
                      <a:pt x="1447651" y="0"/>
                      <a:pt x="1538626" y="72132"/>
                      <a:pt x="1538626" y="161112"/>
                    </a:cubicBezTo>
                    <a:cubicBezTo>
                      <a:pt x="1538626" y="250092"/>
                      <a:pt x="1447651" y="322225"/>
                      <a:pt x="1335426"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1538626" cy="350800"/>
              </a:xfrm>
              <a:prstGeom prst="rect">
                <a:avLst/>
              </a:prstGeom>
            </p:spPr>
            <p:txBody>
              <a:bodyPr lIns="50800" tIns="50800" rIns="50800" bIns="50800" rtlCol="0" anchor="ctr"/>
              <a:lstStyle/>
              <a:p>
                <a:pPr algn="ctr">
                  <a:lnSpc>
                    <a:spcPts val="1960"/>
                  </a:lnSpc>
                </a:pPr>
                <a:endParaRPr/>
              </a:p>
            </p:txBody>
          </p:sp>
        </p:grpSp>
        <p:sp>
          <p:nvSpPr>
            <p:cNvPr id="31" name="TextBox 31"/>
            <p:cNvSpPr txBox="1"/>
            <p:nvPr/>
          </p:nvSpPr>
          <p:spPr>
            <a:xfrm>
              <a:off x="296297" y="25479"/>
              <a:ext cx="7196702"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Types of Care</a:t>
              </a:r>
            </a:p>
          </p:txBody>
        </p:sp>
      </p:grpSp>
      <p:sp>
        <p:nvSpPr>
          <p:cNvPr id="32" name="AutoShape 32"/>
          <p:cNvSpPr/>
          <p:nvPr/>
        </p:nvSpPr>
        <p:spPr>
          <a:xfrm flipH="1" flipV="1">
            <a:off x="9392037" y="1028700"/>
            <a:ext cx="0" cy="8747925"/>
          </a:xfrm>
          <a:prstGeom prst="line">
            <a:avLst/>
          </a:prstGeom>
          <a:ln w="19050" cap="flat">
            <a:solidFill>
              <a:srgbClr val="000000"/>
            </a:solidFill>
            <a:prstDash val="sysDot"/>
            <a:headEnd type="none" w="sm" len="sm"/>
            <a:tailEnd type="none" w="sm" len="sm"/>
          </a:ln>
        </p:spPr>
        <p:txBody>
          <a:bodyPr/>
          <a:lstStyle/>
          <a:p>
            <a:endParaRPr lang="en-US"/>
          </a:p>
        </p:txBody>
      </p:sp>
      <p:sp>
        <p:nvSpPr>
          <p:cNvPr id="33" name="AutoShape 33"/>
          <p:cNvSpPr/>
          <p:nvPr/>
        </p:nvSpPr>
        <p:spPr>
          <a:xfrm>
            <a:off x="998524" y="5971882"/>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4" name="Freeform 34"/>
          <p:cNvSpPr/>
          <p:nvPr/>
        </p:nvSpPr>
        <p:spPr>
          <a:xfrm>
            <a:off x="2161950" y="2807519"/>
            <a:ext cx="1872566" cy="2146207"/>
          </a:xfrm>
          <a:custGeom>
            <a:avLst/>
            <a:gdLst/>
            <a:ahLst/>
            <a:cxnLst/>
            <a:rect l="l" t="t" r="r" b="b"/>
            <a:pathLst>
              <a:path w="1872566" h="2146207">
                <a:moveTo>
                  <a:pt x="0" y="0"/>
                </a:moveTo>
                <a:lnTo>
                  <a:pt x="1872566" y="0"/>
                </a:lnTo>
                <a:lnTo>
                  <a:pt x="1872566" y="2146207"/>
                </a:lnTo>
                <a:lnTo>
                  <a:pt x="0" y="21462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5" name="Freeform 35"/>
          <p:cNvSpPr/>
          <p:nvPr/>
        </p:nvSpPr>
        <p:spPr>
          <a:xfrm>
            <a:off x="9906387" y="2792769"/>
            <a:ext cx="2990944" cy="2160957"/>
          </a:xfrm>
          <a:custGeom>
            <a:avLst/>
            <a:gdLst/>
            <a:ahLst/>
            <a:cxnLst/>
            <a:rect l="l" t="t" r="r" b="b"/>
            <a:pathLst>
              <a:path w="2990944" h="2160957">
                <a:moveTo>
                  <a:pt x="0" y="0"/>
                </a:moveTo>
                <a:lnTo>
                  <a:pt x="2990944" y="0"/>
                </a:lnTo>
                <a:lnTo>
                  <a:pt x="2990944" y="2160957"/>
                </a:lnTo>
                <a:lnTo>
                  <a:pt x="0" y="216095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6" name="Freeform 36"/>
          <p:cNvSpPr/>
          <p:nvPr/>
        </p:nvSpPr>
        <p:spPr>
          <a:xfrm>
            <a:off x="1698872" y="6752932"/>
            <a:ext cx="2846979" cy="2135234"/>
          </a:xfrm>
          <a:custGeom>
            <a:avLst/>
            <a:gdLst/>
            <a:ahLst/>
            <a:cxnLst/>
            <a:rect l="l" t="t" r="r" b="b"/>
            <a:pathLst>
              <a:path w="2846979" h="2135234">
                <a:moveTo>
                  <a:pt x="0" y="0"/>
                </a:moveTo>
                <a:lnTo>
                  <a:pt x="2846979" y="0"/>
                </a:lnTo>
                <a:lnTo>
                  <a:pt x="2846979" y="2135234"/>
                </a:lnTo>
                <a:lnTo>
                  <a:pt x="0" y="213523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7" name="Freeform 37"/>
          <p:cNvSpPr/>
          <p:nvPr/>
        </p:nvSpPr>
        <p:spPr>
          <a:xfrm>
            <a:off x="9653974" y="6712459"/>
            <a:ext cx="2175707" cy="2175707"/>
          </a:xfrm>
          <a:custGeom>
            <a:avLst/>
            <a:gdLst/>
            <a:ahLst/>
            <a:cxnLst/>
            <a:rect l="l" t="t" r="r" b="b"/>
            <a:pathLst>
              <a:path w="2175707" h="2175707">
                <a:moveTo>
                  <a:pt x="0" y="0"/>
                </a:moveTo>
                <a:lnTo>
                  <a:pt x="2175707" y="0"/>
                </a:lnTo>
                <a:lnTo>
                  <a:pt x="2175707" y="2175707"/>
                </a:lnTo>
                <a:lnTo>
                  <a:pt x="0" y="2175707"/>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8" name="TextBox 38"/>
          <p:cNvSpPr txBox="1"/>
          <p:nvPr/>
        </p:nvSpPr>
        <p:spPr>
          <a:xfrm>
            <a:off x="11994262" y="6977951"/>
            <a:ext cx="5618783" cy="1687830"/>
          </a:xfrm>
          <a:prstGeom prst="rect">
            <a:avLst/>
          </a:prstGeom>
        </p:spPr>
        <p:txBody>
          <a:bodyPr lIns="0" tIns="0" rIns="0" bIns="0" rtlCol="0" anchor="t">
            <a:spAutoFit/>
          </a:bodyPr>
          <a:lstStyle/>
          <a:p>
            <a:pPr algn="ctr">
              <a:lnSpc>
                <a:spcPts val="6719"/>
              </a:lnSpc>
            </a:pPr>
            <a:r>
              <a:rPr lang="en-US" sz="4800">
                <a:solidFill>
                  <a:srgbClr val="000000"/>
                </a:solidFill>
                <a:latin typeface="Ubuntu"/>
                <a:ea typeface="Ubuntu"/>
                <a:cs typeface="Ubuntu"/>
                <a:sym typeface="Ubuntu"/>
              </a:rPr>
              <a:t>Ongoing Treatment </a:t>
            </a:r>
          </a:p>
          <a:p>
            <a:pPr algn="ctr">
              <a:lnSpc>
                <a:spcPts val="6719"/>
              </a:lnSpc>
              <a:spcBef>
                <a:spcPct val="0"/>
              </a:spcBef>
            </a:pPr>
            <a:r>
              <a:rPr lang="en-US" sz="4800">
                <a:solidFill>
                  <a:srgbClr val="000000"/>
                </a:solidFill>
                <a:latin typeface="Ubuntu"/>
                <a:ea typeface="Ubuntu"/>
                <a:cs typeface="Ubuntu"/>
                <a:sym typeface="Ubuntu"/>
              </a:rPr>
              <a:t>+ Management</a:t>
            </a:r>
          </a:p>
        </p:txBody>
      </p:sp>
      <p:sp>
        <p:nvSpPr>
          <p:cNvPr id="39" name="TextBox 39"/>
          <p:cNvSpPr txBox="1"/>
          <p:nvPr/>
        </p:nvSpPr>
        <p:spPr>
          <a:xfrm>
            <a:off x="13516885" y="2888362"/>
            <a:ext cx="3641185" cy="1350645"/>
          </a:xfrm>
          <a:prstGeom prst="rect">
            <a:avLst/>
          </a:prstGeom>
        </p:spPr>
        <p:txBody>
          <a:bodyPr lIns="0" tIns="0" rIns="0" bIns="0" rtlCol="0" anchor="t">
            <a:spAutoFit/>
          </a:bodyPr>
          <a:lstStyle/>
          <a:p>
            <a:pPr algn="l">
              <a:lnSpc>
                <a:spcPts val="12000"/>
              </a:lnSpc>
            </a:pPr>
            <a:r>
              <a:rPr lang="en-US" sz="4800">
                <a:solidFill>
                  <a:srgbClr val="000000"/>
                </a:solidFill>
                <a:latin typeface="Ubuntu"/>
                <a:ea typeface="Ubuntu"/>
                <a:cs typeface="Ubuntu"/>
                <a:sym typeface="Ubuntu"/>
              </a:rPr>
              <a:t>Primary Care</a:t>
            </a:r>
          </a:p>
        </p:txBody>
      </p:sp>
      <p:sp>
        <p:nvSpPr>
          <p:cNvPr id="40" name="TextBox 40"/>
          <p:cNvSpPr txBox="1"/>
          <p:nvPr/>
        </p:nvSpPr>
        <p:spPr>
          <a:xfrm>
            <a:off x="5207449" y="7401814"/>
            <a:ext cx="3196066" cy="840105"/>
          </a:xfrm>
          <a:prstGeom prst="rect">
            <a:avLst/>
          </a:prstGeom>
        </p:spPr>
        <p:txBody>
          <a:bodyPr lIns="0" tIns="0" rIns="0" bIns="0" rtlCol="0" anchor="t">
            <a:spAutoFit/>
          </a:bodyPr>
          <a:lstStyle/>
          <a:p>
            <a:pPr algn="l">
              <a:lnSpc>
                <a:spcPts val="6719"/>
              </a:lnSpc>
              <a:spcBef>
                <a:spcPct val="0"/>
              </a:spcBef>
            </a:pPr>
            <a:r>
              <a:rPr lang="en-US" sz="4800">
                <a:solidFill>
                  <a:srgbClr val="000000"/>
                </a:solidFill>
                <a:latin typeface="Ubuntu"/>
                <a:ea typeface="Ubuntu"/>
                <a:cs typeface="Ubuntu"/>
                <a:sym typeface="Ubuntu"/>
              </a:rPr>
              <a:t>Acute Care</a:t>
            </a:r>
          </a:p>
        </p:txBody>
      </p:sp>
      <p:sp>
        <p:nvSpPr>
          <p:cNvPr id="41" name="TextBox 41"/>
          <p:cNvSpPr txBox="1"/>
          <p:nvPr/>
        </p:nvSpPr>
        <p:spPr>
          <a:xfrm>
            <a:off x="4833577" y="3162682"/>
            <a:ext cx="3749874" cy="1421130"/>
          </a:xfrm>
          <a:prstGeom prst="rect">
            <a:avLst/>
          </a:prstGeom>
        </p:spPr>
        <p:txBody>
          <a:bodyPr lIns="0" tIns="0" rIns="0" bIns="0" rtlCol="0" anchor="t">
            <a:spAutoFit/>
          </a:bodyPr>
          <a:lstStyle/>
          <a:p>
            <a:pPr algn="ctr">
              <a:lnSpc>
                <a:spcPts val="5520"/>
              </a:lnSpc>
            </a:pPr>
            <a:r>
              <a:rPr lang="en-US" sz="4800">
                <a:solidFill>
                  <a:srgbClr val="000000"/>
                </a:solidFill>
                <a:latin typeface="Ubuntu"/>
                <a:ea typeface="Ubuntu"/>
                <a:cs typeface="Ubuntu"/>
                <a:sym typeface="Ubuntu"/>
              </a:rPr>
              <a:t>Preventative </a:t>
            </a:r>
          </a:p>
          <a:p>
            <a:pPr algn="ctr">
              <a:lnSpc>
                <a:spcPts val="5520"/>
              </a:lnSpc>
            </a:pPr>
            <a:r>
              <a:rPr lang="en-US" sz="4800">
                <a:solidFill>
                  <a:srgbClr val="000000"/>
                </a:solidFill>
                <a:latin typeface="Ubuntu"/>
                <a:ea typeface="Ubuntu"/>
                <a:cs typeface="Ubuntu"/>
                <a:sym typeface="Ubuntu"/>
              </a:rPr>
              <a:t>Care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056"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sp>
        <p:nvSpPr>
          <p:cNvPr id="27" name="AutoShape 27"/>
          <p:cNvSpPr/>
          <p:nvPr/>
        </p:nvSpPr>
        <p:spPr>
          <a:xfrm flipH="1" flipV="1">
            <a:off x="9392037" y="828675"/>
            <a:ext cx="0" cy="87479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28" name="Group 28"/>
          <p:cNvGrpSpPr/>
          <p:nvPr/>
        </p:nvGrpSpPr>
        <p:grpSpPr>
          <a:xfrm>
            <a:off x="484174" y="808116"/>
            <a:ext cx="10209824" cy="1223447"/>
            <a:chOff x="0" y="0"/>
            <a:chExt cx="13613098" cy="1631262"/>
          </a:xfrm>
        </p:grpSpPr>
        <p:grpSp>
          <p:nvGrpSpPr>
            <p:cNvPr id="29" name="Group 29"/>
            <p:cNvGrpSpPr/>
            <p:nvPr/>
          </p:nvGrpSpPr>
          <p:grpSpPr>
            <a:xfrm>
              <a:off x="0" y="0"/>
              <a:ext cx="13613098" cy="1631262"/>
              <a:chOff x="0" y="0"/>
              <a:chExt cx="2689007" cy="322225"/>
            </a:xfrm>
          </p:grpSpPr>
          <p:sp>
            <p:nvSpPr>
              <p:cNvPr id="30" name="Freeform 30"/>
              <p:cNvSpPr/>
              <p:nvPr/>
            </p:nvSpPr>
            <p:spPr>
              <a:xfrm>
                <a:off x="0" y="0"/>
                <a:ext cx="2689007" cy="322225"/>
              </a:xfrm>
              <a:custGeom>
                <a:avLst/>
                <a:gdLst/>
                <a:ahLst/>
                <a:cxnLst/>
                <a:rect l="l" t="t" r="r" b="b"/>
                <a:pathLst>
                  <a:path w="2689007" h="322225">
                    <a:moveTo>
                      <a:pt x="2485807" y="0"/>
                    </a:moveTo>
                    <a:cubicBezTo>
                      <a:pt x="2598031" y="0"/>
                      <a:pt x="2689007" y="72132"/>
                      <a:pt x="2689007" y="161112"/>
                    </a:cubicBezTo>
                    <a:cubicBezTo>
                      <a:pt x="2689007" y="250092"/>
                      <a:pt x="2598031" y="322225"/>
                      <a:pt x="2485807"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1" name="TextBox 31"/>
              <p:cNvSpPr txBox="1"/>
              <p:nvPr/>
            </p:nvSpPr>
            <p:spPr>
              <a:xfrm>
                <a:off x="0" y="-28575"/>
                <a:ext cx="2689007" cy="350800"/>
              </a:xfrm>
              <a:prstGeom prst="rect">
                <a:avLst/>
              </a:prstGeom>
            </p:spPr>
            <p:txBody>
              <a:bodyPr lIns="50800" tIns="50800" rIns="50800" bIns="50800" rtlCol="0" anchor="ctr"/>
              <a:lstStyle/>
              <a:p>
                <a:pPr algn="ctr">
                  <a:lnSpc>
                    <a:spcPts val="1960"/>
                  </a:lnSpc>
                </a:pPr>
                <a:endParaRPr/>
              </a:p>
            </p:txBody>
          </p:sp>
        </p:grpSp>
        <p:sp>
          <p:nvSpPr>
            <p:cNvPr id="32" name="TextBox 32"/>
            <p:cNvSpPr txBox="1"/>
            <p:nvPr/>
          </p:nvSpPr>
          <p:spPr>
            <a:xfrm>
              <a:off x="517829" y="25479"/>
              <a:ext cx="12577441" cy="1437428"/>
            </a:xfrm>
            <a:prstGeom prst="rect">
              <a:avLst/>
            </a:prstGeom>
          </p:spPr>
          <p:txBody>
            <a:bodyPr lIns="0" tIns="0" rIns="0" bIns="0" rtlCol="0" anchor="t">
              <a:spAutoFit/>
            </a:bodyPr>
            <a:lstStyle/>
            <a:p>
              <a:pPr algn="ctr">
                <a:lnSpc>
                  <a:spcPts val="8959"/>
                </a:lnSpc>
                <a:spcBef>
                  <a:spcPct val="0"/>
                </a:spcBef>
              </a:pPr>
              <a:r>
                <a:rPr lang="en-US" sz="6399" b="1">
                  <a:solidFill>
                    <a:srgbClr val="FFFFFF"/>
                  </a:solidFill>
                  <a:latin typeface="Ubuntu Bold"/>
                  <a:ea typeface="Ubuntu Bold"/>
                  <a:cs typeface="Ubuntu Bold"/>
                  <a:sym typeface="Ubuntu Bold"/>
                </a:rPr>
                <a:t> Types of Appointments</a:t>
              </a:r>
            </a:p>
          </p:txBody>
        </p:sp>
      </p:grpSp>
      <p:sp>
        <p:nvSpPr>
          <p:cNvPr id="33" name="AutoShape 33"/>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34" name="Freeform 34"/>
          <p:cNvSpPr/>
          <p:nvPr/>
        </p:nvSpPr>
        <p:spPr>
          <a:xfrm>
            <a:off x="1259830" y="3079868"/>
            <a:ext cx="1551354" cy="1527302"/>
          </a:xfrm>
          <a:custGeom>
            <a:avLst/>
            <a:gdLst/>
            <a:ahLst/>
            <a:cxnLst/>
            <a:rect l="l" t="t" r="r" b="b"/>
            <a:pathLst>
              <a:path w="1551354" h="1527302">
                <a:moveTo>
                  <a:pt x="0" y="0"/>
                </a:moveTo>
                <a:lnTo>
                  <a:pt x="1551354" y="0"/>
                </a:lnTo>
                <a:lnTo>
                  <a:pt x="1551354" y="1527302"/>
                </a:lnTo>
                <a:lnTo>
                  <a:pt x="0" y="1527302"/>
                </a:lnTo>
                <a:lnTo>
                  <a:pt x="0" y="0"/>
                </a:lnTo>
                <a:close/>
              </a:path>
            </a:pathLst>
          </a:custGeom>
          <a:blipFill>
            <a:blip r:embed="rId5"/>
            <a:stretch>
              <a:fillRect/>
            </a:stretch>
          </a:blipFill>
        </p:spPr>
        <p:txBody>
          <a:bodyPr/>
          <a:lstStyle/>
          <a:p>
            <a:endParaRPr lang="en-US"/>
          </a:p>
        </p:txBody>
      </p:sp>
      <p:sp>
        <p:nvSpPr>
          <p:cNvPr id="35" name="Freeform 35"/>
          <p:cNvSpPr/>
          <p:nvPr/>
        </p:nvSpPr>
        <p:spPr>
          <a:xfrm>
            <a:off x="1259830" y="7036051"/>
            <a:ext cx="1484230" cy="1379048"/>
          </a:xfrm>
          <a:custGeom>
            <a:avLst/>
            <a:gdLst/>
            <a:ahLst/>
            <a:cxnLst/>
            <a:rect l="l" t="t" r="r" b="b"/>
            <a:pathLst>
              <a:path w="1484230" h="1379048">
                <a:moveTo>
                  <a:pt x="0" y="0"/>
                </a:moveTo>
                <a:lnTo>
                  <a:pt x="1484230" y="0"/>
                </a:lnTo>
                <a:lnTo>
                  <a:pt x="1484230" y="1379048"/>
                </a:lnTo>
                <a:lnTo>
                  <a:pt x="0" y="1379048"/>
                </a:lnTo>
                <a:lnTo>
                  <a:pt x="0" y="0"/>
                </a:lnTo>
                <a:close/>
              </a:path>
            </a:pathLst>
          </a:custGeom>
          <a:blipFill>
            <a:blip r:embed="rId6"/>
            <a:stretch>
              <a:fillRect/>
            </a:stretch>
          </a:blipFill>
        </p:spPr>
        <p:txBody>
          <a:bodyPr/>
          <a:lstStyle/>
          <a:p>
            <a:endParaRPr lang="en-US"/>
          </a:p>
        </p:txBody>
      </p:sp>
      <p:sp>
        <p:nvSpPr>
          <p:cNvPr id="36" name="Freeform 36"/>
          <p:cNvSpPr/>
          <p:nvPr/>
        </p:nvSpPr>
        <p:spPr>
          <a:xfrm>
            <a:off x="10099242" y="6909091"/>
            <a:ext cx="1721097" cy="1632969"/>
          </a:xfrm>
          <a:custGeom>
            <a:avLst/>
            <a:gdLst/>
            <a:ahLst/>
            <a:cxnLst/>
            <a:rect l="l" t="t" r="r" b="b"/>
            <a:pathLst>
              <a:path w="1721097" h="1632969">
                <a:moveTo>
                  <a:pt x="0" y="0"/>
                </a:moveTo>
                <a:lnTo>
                  <a:pt x="1721097" y="0"/>
                </a:lnTo>
                <a:lnTo>
                  <a:pt x="1721097" y="1632968"/>
                </a:lnTo>
                <a:lnTo>
                  <a:pt x="0" y="1632968"/>
                </a:lnTo>
                <a:lnTo>
                  <a:pt x="0" y="0"/>
                </a:lnTo>
                <a:close/>
              </a:path>
            </a:pathLst>
          </a:custGeom>
          <a:blipFill>
            <a:blip r:embed="rId7"/>
            <a:stretch>
              <a:fillRect/>
            </a:stretch>
          </a:blipFill>
        </p:spPr>
        <p:txBody>
          <a:bodyPr/>
          <a:lstStyle/>
          <a:p>
            <a:endParaRPr lang="en-US"/>
          </a:p>
        </p:txBody>
      </p:sp>
      <p:sp>
        <p:nvSpPr>
          <p:cNvPr id="37" name="Freeform 37"/>
          <p:cNvSpPr/>
          <p:nvPr/>
        </p:nvSpPr>
        <p:spPr>
          <a:xfrm>
            <a:off x="9979002" y="3020874"/>
            <a:ext cx="1961577" cy="1517781"/>
          </a:xfrm>
          <a:custGeom>
            <a:avLst/>
            <a:gdLst/>
            <a:ahLst/>
            <a:cxnLst/>
            <a:rect l="l" t="t" r="r" b="b"/>
            <a:pathLst>
              <a:path w="1961577" h="1517781">
                <a:moveTo>
                  <a:pt x="0" y="0"/>
                </a:moveTo>
                <a:lnTo>
                  <a:pt x="1961577" y="0"/>
                </a:lnTo>
                <a:lnTo>
                  <a:pt x="1961577" y="1517781"/>
                </a:lnTo>
                <a:lnTo>
                  <a:pt x="0" y="1517781"/>
                </a:lnTo>
                <a:lnTo>
                  <a:pt x="0" y="0"/>
                </a:lnTo>
                <a:close/>
              </a:path>
            </a:pathLst>
          </a:custGeom>
          <a:blipFill>
            <a:blip r:embed="rId8"/>
            <a:stretch>
              <a:fillRect/>
            </a:stretch>
          </a:blipFill>
        </p:spPr>
        <p:txBody>
          <a:bodyPr/>
          <a:lstStyle/>
          <a:p>
            <a:endParaRPr lang="en-US"/>
          </a:p>
        </p:txBody>
      </p:sp>
      <p:sp>
        <p:nvSpPr>
          <p:cNvPr id="38" name="TextBox 38"/>
          <p:cNvSpPr txBox="1"/>
          <p:nvPr/>
        </p:nvSpPr>
        <p:spPr>
          <a:xfrm>
            <a:off x="11820339" y="2632320"/>
            <a:ext cx="4978161" cy="1570990"/>
          </a:xfrm>
          <a:prstGeom prst="rect">
            <a:avLst/>
          </a:prstGeom>
        </p:spPr>
        <p:txBody>
          <a:bodyPr lIns="0" tIns="0" rIns="0" bIns="0" rtlCol="0" anchor="t">
            <a:spAutoFit/>
          </a:bodyPr>
          <a:lstStyle/>
          <a:p>
            <a:pPr algn="ctr">
              <a:lnSpc>
                <a:spcPts val="14000"/>
              </a:lnSpc>
            </a:pPr>
            <a:r>
              <a:rPr lang="en-US" sz="5600">
                <a:solidFill>
                  <a:srgbClr val="000000"/>
                </a:solidFill>
                <a:latin typeface="Ubuntu"/>
                <a:ea typeface="Ubuntu"/>
                <a:cs typeface="Ubuntu"/>
                <a:sym typeface="Ubuntu"/>
              </a:rPr>
              <a:t>Office Visit</a:t>
            </a:r>
          </a:p>
        </p:txBody>
      </p:sp>
      <p:sp>
        <p:nvSpPr>
          <p:cNvPr id="39" name="TextBox 39"/>
          <p:cNvSpPr txBox="1"/>
          <p:nvPr/>
        </p:nvSpPr>
        <p:spPr>
          <a:xfrm>
            <a:off x="12518019" y="6672745"/>
            <a:ext cx="4053780" cy="1972310"/>
          </a:xfrm>
          <a:prstGeom prst="rect">
            <a:avLst/>
          </a:prstGeom>
        </p:spPr>
        <p:txBody>
          <a:bodyPr lIns="0" tIns="0" rIns="0" bIns="0" rtlCol="0" anchor="t">
            <a:spAutoFit/>
          </a:bodyPr>
          <a:lstStyle/>
          <a:p>
            <a:pPr algn="ctr">
              <a:lnSpc>
                <a:spcPts val="7840"/>
              </a:lnSpc>
            </a:pPr>
            <a:r>
              <a:rPr lang="en-US" sz="5600">
                <a:solidFill>
                  <a:srgbClr val="000000"/>
                </a:solidFill>
                <a:latin typeface="Ubuntu"/>
                <a:ea typeface="Ubuntu"/>
                <a:cs typeface="Ubuntu"/>
                <a:sym typeface="Ubuntu"/>
              </a:rPr>
              <a:t>Telehealth / </a:t>
            </a:r>
          </a:p>
          <a:p>
            <a:pPr algn="ctr">
              <a:lnSpc>
                <a:spcPts val="7840"/>
              </a:lnSpc>
              <a:spcBef>
                <a:spcPct val="0"/>
              </a:spcBef>
            </a:pPr>
            <a:r>
              <a:rPr lang="en-US" sz="5600">
                <a:solidFill>
                  <a:srgbClr val="000000"/>
                </a:solidFill>
                <a:latin typeface="Ubuntu"/>
                <a:ea typeface="Ubuntu"/>
                <a:cs typeface="Ubuntu"/>
                <a:sym typeface="Ubuntu"/>
              </a:rPr>
              <a:t>Virtual Visit</a:t>
            </a:r>
          </a:p>
        </p:txBody>
      </p:sp>
      <p:sp>
        <p:nvSpPr>
          <p:cNvPr id="40" name="TextBox 40"/>
          <p:cNvSpPr txBox="1"/>
          <p:nvPr/>
        </p:nvSpPr>
        <p:spPr>
          <a:xfrm>
            <a:off x="2933469" y="2679065"/>
            <a:ext cx="6326758" cy="2464435"/>
          </a:xfrm>
          <a:prstGeom prst="rect">
            <a:avLst/>
          </a:prstGeom>
        </p:spPr>
        <p:txBody>
          <a:bodyPr lIns="0" tIns="0" rIns="0" bIns="0" rtlCol="0" anchor="t">
            <a:spAutoFit/>
          </a:bodyPr>
          <a:lstStyle/>
          <a:p>
            <a:pPr algn="ctr">
              <a:lnSpc>
                <a:spcPts val="6440"/>
              </a:lnSpc>
            </a:pPr>
            <a:r>
              <a:rPr lang="en-US" sz="5600">
                <a:solidFill>
                  <a:srgbClr val="000000"/>
                </a:solidFill>
                <a:latin typeface="Ubuntu"/>
                <a:ea typeface="Ubuntu"/>
                <a:cs typeface="Ubuntu"/>
                <a:sym typeface="Ubuntu"/>
              </a:rPr>
              <a:t>Yearly Check-up </a:t>
            </a:r>
          </a:p>
          <a:p>
            <a:pPr algn="ctr">
              <a:lnSpc>
                <a:spcPts val="6440"/>
              </a:lnSpc>
            </a:pPr>
            <a:r>
              <a:rPr lang="en-US" sz="5600">
                <a:solidFill>
                  <a:srgbClr val="000000"/>
                </a:solidFill>
                <a:latin typeface="Ubuntu"/>
                <a:ea typeface="Ubuntu"/>
                <a:cs typeface="Ubuntu"/>
                <a:sym typeface="Ubuntu"/>
              </a:rPr>
              <a:t>or </a:t>
            </a:r>
          </a:p>
          <a:p>
            <a:pPr algn="ctr">
              <a:lnSpc>
                <a:spcPts val="6440"/>
              </a:lnSpc>
            </a:pPr>
            <a:r>
              <a:rPr lang="en-US" sz="5600">
                <a:solidFill>
                  <a:srgbClr val="000000"/>
                </a:solidFill>
                <a:latin typeface="Ubuntu"/>
                <a:ea typeface="Ubuntu"/>
                <a:cs typeface="Ubuntu"/>
                <a:sym typeface="Ubuntu"/>
              </a:rPr>
              <a:t>Health Assessment </a:t>
            </a:r>
          </a:p>
        </p:txBody>
      </p:sp>
      <p:sp>
        <p:nvSpPr>
          <p:cNvPr id="41" name="TextBox 41"/>
          <p:cNvSpPr txBox="1"/>
          <p:nvPr/>
        </p:nvSpPr>
        <p:spPr>
          <a:xfrm>
            <a:off x="2565246" y="6295390"/>
            <a:ext cx="6578754" cy="2962910"/>
          </a:xfrm>
          <a:prstGeom prst="rect">
            <a:avLst/>
          </a:prstGeom>
        </p:spPr>
        <p:txBody>
          <a:bodyPr lIns="0" tIns="0" rIns="0" bIns="0" rtlCol="0" anchor="t">
            <a:spAutoFit/>
          </a:bodyPr>
          <a:lstStyle/>
          <a:p>
            <a:pPr algn="ctr">
              <a:lnSpc>
                <a:spcPts val="7840"/>
              </a:lnSpc>
            </a:pPr>
            <a:r>
              <a:rPr lang="en-US" sz="5600">
                <a:solidFill>
                  <a:srgbClr val="000000"/>
                </a:solidFill>
                <a:latin typeface="Ubuntu"/>
                <a:ea typeface="Ubuntu"/>
                <a:cs typeface="Ubuntu"/>
                <a:sym typeface="Ubuntu"/>
              </a:rPr>
              <a:t>Vaccinations, </a:t>
            </a:r>
          </a:p>
          <a:p>
            <a:pPr algn="ctr">
              <a:lnSpc>
                <a:spcPts val="7840"/>
              </a:lnSpc>
            </a:pPr>
            <a:r>
              <a:rPr lang="en-US" sz="5600">
                <a:solidFill>
                  <a:srgbClr val="000000"/>
                </a:solidFill>
                <a:latin typeface="Ubuntu"/>
                <a:ea typeface="Ubuntu"/>
                <a:cs typeface="Ubuntu"/>
                <a:sym typeface="Ubuntu"/>
              </a:rPr>
              <a:t>Lab Tests, </a:t>
            </a:r>
          </a:p>
          <a:p>
            <a:pPr algn="ctr">
              <a:lnSpc>
                <a:spcPts val="7840"/>
              </a:lnSpc>
              <a:spcBef>
                <a:spcPct val="0"/>
              </a:spcBef>
            </a:pPr>
            <a:r>
              <a:rPr lang="en-US" sz="5600">
                <a:solidFill>
                  <a:srgbClr val="000000"/>
                </a:solidFill>
                <a:latin typeface="Ubuntu"/>
                <a:ea typeface="Ubuntu"/>
                <a:cs typeface="Ubuntu"/>
                <a:sym typeface="Ubuntu"/>
              </a:rPr>
              <a:t>Blood Work, + More</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1581" y="0"/>
            <a:ext cx="18287598" cy="9936952"/>
            <a:chOff x="0" y="0"/>
            <a:chExt cx="24383465" cy="13249269"/>
          </a:xfrm>
        </p:grpSpPr>
        <p:sp>
          <p:nvSpPr>
            <p:cNvPr id="3" name="Freeform 3"/>
            <p:cNvSpPr/>
            <p:nvPr/>
          </p:nvSpPr>
          <p:spPr>
            <a:xfrm rot="-5400000">
              <a:off x="7619" y="11953260"/>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4" name="Freeform 4"/>
            <p:cNvSpPr/>
            <p:nvPr/>
          </p:nvSpPr>
          <p:spPr>
            <a:xfrm rot="-5400000">
              <a:off x="7619" y="7611444"/>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5" name="Freeform 5"/>
            <p:cNvSpPr/>
            <p:nvPr/>
          </p:nvSpPr>
          <p:spPr>
            <a:xfrm rot="-5400000">
              <a:off x="7619" y="6521256"/>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6" name="Freeform 6"/>
            <p:cNvSpPr/>
            <p:nvPr/>
          </p:nvSpPr>
          <p:spPr>
            <a:xfrm rot="-5400000">
              <a:off x="7619" y="869517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7" name="Freeform 7"/>
            <p:cNvSpPr/>
            <p:nvPr/>
          </p:nvSpPr>
          <p:spPr>
            <a:xfrm rot="-5400000">
              <a:off x="6248" y="10868156"/>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8" name="Freeform 8"/>
            <p:cNvSpPr/>
            <p:nvPr/>
          </p:nvSpPr>
          <p:spPr>
            <a:xfrm rot="-5400000">
              <a:off x="6248" y="9777969"/>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9" name="Freeform 9"/>
            <p:cNvSpPr/>
            <p:nvPr/>
          </p:nvSpPr>
          <p:spPr>
            <a:xfrm rot="-5400000">
              <a:off x="6713" y="2168138"/>
              <a:ext cx="1291131" cy="1302698"/>
            </a:xfrm>
            <a:custGeom>
              <a:avLst/>
              <a:gdLst/>
              <a:ahLst/>
              <a:cxnLst/>
              <a:rect l="l" t="t" r="r" b="b"/>
              <a:pathLst>
                <a:path w="1291131" h="1302698">
                  <a:moveTo>
                    <a:pt x="0" y="0"/>
                  </a:moveTo>
                  <a:lnTo>
                    <a:pt x="1291131" y="0"/>
                  </a:lnTo>
                  <a:lnTo>
                    <a:pt x="1291131" y="1302698"/>
                  </a:lnTo>
                  <a:lnTo>
                    <a:pt x="0" y="1302698"/>
                  </a:lnTo>
                  <a:lnTo>
                    <a:pt x="0" y="0"/>
                  </a:lnTo>
                  <a:close/>
                </a:path>
              </a:pathLst>
            </a:custGeom>
            <a:blipFill>
              <a:blip r:embed="rId3">
                <a:extLst>
                  <a:ext uri="{96DAC541-7B7A-43D3-8B79-37D633B846F1}">
                    <asvg:svgBlip xmlns:asvg="http://schemas.microsoft.com/office/drawing/2016/SVG/main" r:embed="rId4"/>
                  </a:ext>
                </a:extLst>
              </a:blip>
              <a:stretch>
                <a:fillRect t="-240491" r="-166089"/>
              </a:stretch>
            </a:blipFill>
          </p:spPr>
          <p:txBody>
            <a:bodyPr/>
            <a:lstStyle/>
            <a:p>
              <a:endParaRPr lang="en-US"/>
            </a:p>
          </p:txBody>
        </p:sp>
        <p:sp>
          <p:nvSpPr>
            <p:cNvPr id="10" name="Freeform 10"/>
            <p:cNvSpPr/>
            <p:nvPr/>
          </p:nvSpPr>
          <p:spPr>
            <a:xfrm rot="-5400000">
              <a:off x="6248" y="1083940"/>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1" name="Freeform 11"/>
            <p:cNvSpPr/>
            <p:nvPr/>
          </p:nvSpPr>
          <p:spPr>
            <a:xfrm rot="-5400000">
              <a:off x="6248" y="-6248"/>
              <a:ext cx="1291131" cy="1303627"/>
            </a:xfrm>
            <a:custGeom>
              <a:avLst/>
              <a:gdLst/>
              <a:ahLst/>
              <a:cxnLst/>
              <a:rect l="l" t="t" r="r" b="b"/>
              <a:pathLst>
                <a:path w="1291131" h="1303627">
                  <a:moveTo>
                    <a:pt x="0" y="0"/>
                  </a:moveTo>
                  <a:lnTo>
                    <a:pt x="1291131" y="0"/>
                  </a:lnTo>
                  <a:lnTo>
                    <a:pt x="1291131" y="1303627"/>
                  </a:lnTo>
                  <a:lnTo>
                    <a:pt x="0" y="1303627"/>
                  </a:lnTo>
                  <a:lnTo>
                    <a:pt x="0" y="0"/>
                  </a:lnTo>
                  <a:close/>
                </a:path>
              </a:pathLst>
            </a:custGeom>
            <a:blipFill>
              <a:blip r:embed="rId3">
                <a:extLst>
                  <a:ext uri="{96DAC541-7B7A-43D3-8B79-37D633B846F1}">
                    <asvg:svgBlip xmlns:asvg="http://schemas.microsoft.com/office/drawing/2016/SVG/main" r:embed="rId4"/>
                  </a:ext>
                </a:extLst>
              </a:blip>
              <a:stretch>
                <a:fillRect t="-240249" r="-166089"/>
              </a:stretch>
            </a:blipFill>
          </p:spPr>
          <p:txBody>
            <a:bodyPr/>
            <a:lstStyle/>
            <a:p>
              <a:endParaRPr lang="en-US"/>
            </a:p>
          </p:txBody>
        </p:sp>
        <p:sp>
          <p:nvSpPr>
            <p:cNvPr id="12" name="Freeform 12"/>
            <p:cNvSpPr/>
            <p:nvPr/>
          </p:nvSpPr>
          <p:spPr>
            <a:xfrm rot="-5400000">
              <a:off x="2710752"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3" name="Freeform 13"/>
            <p:cNvSpPr/>
            <p:nvPr/>
          </p:nvSpPr>
          <p:spPr>
            <a:xfrm rot="-5400000">
              <a:off x="7354936"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4" name="Freeform 14"/>
            <p:cNvSpPr/>
            <p:nvPr/>
          </p:nvSpPr>
          <p:spPr>
            <a:xfrm rot="-5400000">
              <a:off x="11657639" y="-1218124"/>
              <a:ext cx="1270563" cy="3747947"/>
            </a:xfrm>
            <a:custGeom>
              <a:avLst/>
              <a:gdLst/>
              <a:ahLst/>
              <a:cxnLst/>
              <a:rect l="l" t="t" r="r" b="b"/>
              <a:pathLst>
                <a:path w="1270563" h="3747947">
                  <a:moveTo>
                    <a:pt x="0" y="0"/>
                  </a:moveTo>
                  <a:lnTo>
                    <a:pt x="1270563" y="0"/>
                  </a:lnTo>
                  <a:lnTo>
                    <a:pt x="1270563" y="3747947"/>
                  </a:lnTo>
                  <a:lnTo>
                    <a:pt x="0" y="3747947"/>
                  </a:lnTo>
                  <a:lnTo>
                    <a:pt x="0" y="0"/>
                  </a:lnTo>
                  <a:close/>
                </a:path>
              </a:pathLst>
            </a:custGeom>
            <a:blipFill>
              <a:blip r:embed="rId3">
                <a:extLst>
                  <a:ext uri="{96DAC541-7B7A-43D3-8B79-37D633B846F1}">
                    <asvg:svgBlip xmlns:asvg="http://schemas.microsoft.com/office/drawing/2016/SVG/main" r:embed="rId4"/>
                  </a:ext>
                </a:extLst>
              </a:blip>
              <a:stretch>
                <a:fillRect r="-170396" b="-18346"/>
              </a:stretch>
            </a:blipFill>
          </p:spPr>
          <p:txBody>
            <a:bodyPr/>
            <a:lstStyle/>
            <a:p>
              <a:endParaRPr lang="en-US"/>
            </a:p>
          </p:txBody>
        </p:sp>
        <p:sp>
          <p:nvSpPr>
            <p:cNvPr id="15" name="Freeform 15"/>
            <p:cNvSpPr/>
            <p:nvPr/>
          </p:nvSpPr>
          <p:spPr>
            <a:xfrm rot="-5400000">
              <a:off x="15942319" y="-1572224"/>
              <a:ext cx="1291131" cy="4435580"/>
            </a:xfrm>
            <a:custGeom>
              <a:avLst/>
              <a:gdLst/>
              <a:ahLst/>
              <a:cxnLst/>
              <a:rect l="l" t="t" r="r" b="b"/>
              <a:pathLst>
                <a:path w="1291131" h="4435580">
                  <a:moveTo>
                    <a:pt x="0" y="0"/>
                  </a:moveTo>
                  <a:lnTo>
                    <a:pt x="1291131" y="0"/>
                  </a:lnTo>
                  <a:lnTo>
                    <a:pt x="1291131" y="4435580"/>
                  </a:lnTo>
                  <a:lnTo>
                    <a:pt x="0" y="4435580"/>
                  </a:lnTo>
                  <a:lnTo>
                    <a:pt x="0" y="0"/>
                  </a:lnTo>
                  <a:close/>
                </a:path>
              </a:pathLst>
            </a:custGeom>
            <a:blipFill>
              <a:blip r:embed="rId3">
                <a:extLst>
                  <a:ext uri="{96DAC541-7B7A-43D3-8B79-37D633B846F1}">
                    <asvg:svgBlip xmlns:asvg="http://schemas.microsoft.com/office/drawing/2016/SVG/main" r:embed="rId4"/>
                  </a:ext>
                </a:extLst>
              </a:blip>
              <a:stretch>
                <a:fillRect r="-166089"/>
              </a:stretch>
            </a:blipFill>
          </p:spPr>
          <p:txBody>
            <a:bodyPr/>
            <a:lstStyle/>
            <a:p>
              <a:endParaRPr lang="en-US"/>
            </a:p>
          </p:txBody>
        </p:sp>
        <p:sp>
          <p:nvSpPr>
            <p:cNvPr id="16" name="Freeform 16"/>
            <p:cNvSpPr/>
            <p:nvPr/>
          </p:nvSpPr>
          <p:spPr>
            <a:xfrm rot="-5400000">
              <a:off x="20586503" y="-1571824"/>
              <a:ext cx="1291131" cy="4434780"/>
            </a:xfrm>
            <a:custGeom>
              <a:avLst/>
              <a:gdLst/>
              <a:ahLst/>
              <a:cxnLst/>
              <a:rect l="l" t="t" r="r" b="b"/>
              <a:pathLst>
                <a:path w="1291131" h="4434780">
                  <a:moveTo>
                    <a:pt x="0" y="0"/>
                  </a:moveTo>
                  <a:lnTo>
                    <a:pt x="1291131" y="0"/>
                  </a:lnTo>
                  <a:lnTo>
                    <a:pt x="1291131" y="4434780"/>
                  </a:lnTo>
                  <a:lnTo>
                    <a:pt x="0" y="4434780"/>
                  </a:lnTo>
                  <a:lnTo>
                    <a:pt x="0" y="0"/>
                  </a:lnTo>
                  <a:close/>
                </a:path>
              </a:pathLst>
            </a:custGeom>
            <a:blipFill>
              <a:blip r:embed="rId3">
                <a:extLst>
                  <a:ext uri="{96DAC541-7B7A-43D3-8B79-37D633B846F1}">
                    <asvg:svgBlip xmlns:asvg="http://schemas.microsoft.com/office/drawing/2016/SVG/main" r:embed="rId4"/>
                  </a:ext>
                </a:extLst>
              </a:blip>
              <a:stretch>
                <a:fillRect r="-166089" b="-18"/>
              </a:stretch>
            </a:blipFill>
          </p:spPr>
          <p:txBody>
            <a:bodyPr/>
            <a:lstStyle/>
            <a:p>
              <a:endParaRPr lang="en-US"/>
            </a:p>
          </p:txBody>
        </p:sp>
        <p:sp>
          <p:nvSpPr>
            <p:cNvPr id="17" name="Freeform 17"/>
            <p:cNvSpPr/>
            <p:nvPr/>
          </p:nvSpPr>
          <p:spPr>
            <a:xfrm rot="-5400000">
              <a:off x="9628" y="4345403"/>
              <a:ext cx="1284572" cy="1303426"/>
            </a:xfrm>
            <a:custGeom>
              <a:avLst/>
              <a:gdLst/>
              <a:ahLst/>
              <a:cxnLst/>
              <a:rect l="l" t="t" r="r" b="b"/>
              <a:pathLst>
                <a:path w="1284572" h="1303426">
                  <a:moveTo>
                    <a:pt x="0" y="0"/>
                  </a:moveTo>
                  <a:lnTo>
                    <a:pt x="1284572" y="0"/>
                  </a:lnTo>
                  <a:lnTo>
                    <a:pt x="1284572" y="1303426"/>
                  </a:lnTo>
                  <a:lnTo>
                    <a:pt x="0" y="1303426"/>
                  </a:lnTo>
                  <a:lnTo>
                    <a:pt x="0" y="0"/>
                  </a:lnTo>
                  <a:close/>
                </a:path>
              </a:pathLst>
            </a:custGeom>
            <a:blipFill>
              <a:blip r:embed="rId3">
                <a:extLst>
                  <a:ext uri="{96DAC541-7B7A-43D3-8B79-37D633B846F1}">
                    <asvg:svgBlip xmlns:asvg="http://schemas.microsoft.com/office/drawing/2016/SVG/main" r:embed="rId4"/>
                  </a:ext>
                </a:extLst>
              </a:blip>
              <a:stretch>
                <a:fillRect t="-240301" r="-167447"/>
              </a:stretch>
            </a:blipFill>
          </p:spPr>
          <p:txBody>
            <a:bodyPr/>
            <a:lstStyle/>
            <a:p>
              <a:endParaRPr lang="en-US"/>
            </a:p>
          </p:txBody>
        </p:sp>
        <p:sp>
          <p:nvSpPr>
            <p:cNvPr id="18" name="Freeform 18"/>
            <p:cNvSpPr/>
            <p:nvPr/>
          </p:nvSpPr>
          <p:spPr>
            <a:xfrm rot="-5400000">
              <a:off x="7619" y="3253206"/>
              <a:ext cx="1291131" cy="1300886"/>
            </a:xfrm>
            <a:custGeom>
              <a:avLst/>
              <a:gdLst/>
              <a:ahLst/>
              <a:cxnLst/>
              <a:rect l="l" t="t" r="r" b="b"/>
              <a:pathLst>
                <a:path w="1291131" h="1300886">
                  <a:moveTo>
                    <a:pt x="0" y="0"/>
                  </a:moveTo>
                  <a:lnTo>
                    <a:pt x="1291131" y="0"/>
                  </a:lnTo>
                  <a:lnTo>
                    <a:pt x="1291131" y="1300885"/>
                  </a:lnTo>
                  <a:lnTo>
                    <a:pt x="0" y="1300885"/>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19" name="Freeform 19"/>
            <p:cNvSpPr/>
            <p:nvPr/>
          </p:nvSpPr>
          <p:spPr>
            <a:xfrm rot="-5400000">
              <a:off x="7619" y="5427127"/>
              <a:ext cx="1291131" cy="1300886"/>
            </a:xfrm>
            <a:custGeom>
              <a:avLst/>
              <a:gdLst/>
              <a:ahLst/>
              <a:cxnLst/>
              <a:rect l="l" t="t" r="r" b="b"/>
              <a:pathLst>
                <a:path w="1291131" h="1300886">
                  <a:moveTo>
                    <a:pt x="0" y="0"/>
                  </a:moveTo>
                  <a:lnTo>
                    <a:pt x="1291131" y="0"/>
                  </a:lnTo>
                  <a:lnTo>
                    <a:pt x="1291131" y="1300886"/>
                  </a:lnTo>
                  <a:lnTo>
                    <a:pt x="0" y="1300886"/>
                  </a:lnTo>
                  <a:lnTo>
                    <a:pt x="0" y="0"/>
                  </a:lnTo>
                  <a:close/>
                </a:path>
              </a:pathLst>
            </a:custGeom>
            <a:blipFill>
              <a:blip r:embed="rId3">
                <a:extLst>
                  <a:ext uri="{96DAC541-7B7A-43D3-8B79-37D633B846F1}">
                    <asvg:svgBlip xmlns:asvg="http://schemas.microsoft.com/office/drawing/2016/SVG/main" r:embed="rId4"/>
                  </a:ext>
                </a:extLst>
              </a:blip>
              <a:stretch>
                <a:fillRect t="-240966" r="-166089"/>
              </a:stretch>
            </a:blipFill>
          </p:spPr>
          <p:txBody>
            <a:bodyPr/>
            <a:lstStyle/>
            <a:p>
              <a:endParaRPr lang="en-US"/>
            </a:p>
          </p:txBody>
        </p:sp>
        <p:sp>
          <p:nvSpPr>
            <p:cNvPr id="20" name="Freeform 20"/>
            <p:cNvSpPr/>
            <p:nvPr/>
          </p:nvSpPr>
          <p:spPr>
            <a:xfrm rot="-5400000">
              <a:off x="23362212" y="290447"/>
              <a:ext cx="1311699" cy="730806"/>
            </a:xfrm>
            <a:custGeom>
              <a:avLst/>
              <a:gdLst/>
              <a:ahLst/>
              <a:cxnLst/>
              <a:rect l="l" t="t" r="r" b="b"/>
              <a:pathLst>
                <a:path w="1311699" h="730806">
                  <a:moveTo>
                    <a:pt x="0" y="0"/>
                  </a:moveTo>
                  <a:lnTo>
                    <a:pt x="1311699" y="0"/>
                  </a:lnTo>
                  <a:lnTo>
                    <a:pt x="1311699" y="730805"/>
                  </a:lnTo>
                  <a:lnTo>
                    <a:pt x="0" y="730805"/>
                  </a:lnTo>
                  <a:lnTo>
                    <a:pt x="0" y="0"/>
                  </a:lnTo>
                  <a:close/>
                </a:path>
              </a:pathLst>
            </a:custGeom>
            <a:blipFill>
              <a:blip r:embed="rId3">
                <a:extLst>
                  <a:ext uri="{96DAC541-7B7A-43D3-8B79-37D633B846F1}">
                    <asvg:svgBlip xmlns:asvg="http://schemas.microsoft.com/office/drawing/2016/SVG/main" r:embed="rId4"/>
                  </a:ext>
                </a:extLst>
              </a:blip>
              <a:stretch>
                <a:fillRect r="-161916" b="-506943"/>
              </a:stretch>
            </a:blipFill>
          </p:spPr>
          <p:txBody>
            <a:bodyPr/>
            <a:lstStyle/>
            <a:p>
              <a:endParaRPr lang="en-US"/>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0063A5"/>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4" name="Group 24"/>
          <p:cNvGrpSpPr/>
          <p:nvPr/>
        </p:nvGrpSpPr>
        <p:grpSpPr>
          <a:xfrm rot="-5400000">
            <a:off x="12910419" y="4867206"/>
            <a:ext cx="10244787" cy="510375"/>
            <a:chOff x="0" y="0"/>
            <a:chExt cx="3671501" cy="182907"/>
          </a:xfrm>
        </p:grpSpPr>
        <p:sp>
          <p:nvSpPr>
            <p:cNvPr id="25" name="Freeform 25"/>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0063A5"/>
            </a:solidFill>
          </p:spPr>
          <p:txBody>
            <a:bodyPr/>
            <a:lstStyle/>
            <a:p>
              <a:endParaRPr lang="en-US"/>
            </a:p>
          </p:txBody>
        </p:sp>
        <p:sp>
          <p:nvSpPr>
            <p:cNvPr id="26" name="TextBox 26"/>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7" name="Group 27"/>
          <p:cNvGrpSpPr/>
          <p:nvPr/>
        </p:nvGrpSpPr>
        <p:grpSpPr>
          <a:xfrm>
            <a:off x="484174" y="808116"/>
            <a:ext cx="7271841" cy="1223447"/>
            <a:chOff x="0" y="0"/>
            <a:chExt cx="9695788" cy="1631262"/>
          </a:xfrm>
        </p:grpSpPr>
        <p:grpSp>
          <p:nvGrpSpPr>
            <p:cNvPr id="28" name="Group 28"/>
            <p:cNvGrpSpPr/>
            <p:nvPr/>
          </p:nvGrpSpPr>
          <p:grpSpPr>
            <a:xfrm>
              <a:off x="0" y="0"/>
              <a:ext cx="9695788" cy="1631262"/>
              <a:chOff x="0" y="0"/>
              <a:chExt cx="1915217" cy="322225"/>
            </a:xfrm>
          </p:grpSpPr>
          <p:sp>
            <p:nvSpPr>
              <p:cNvPr id="29" name="Freeform 29"/>
              <p:cNvSpPr/>
              <p:nvPr/>
            </p:nvSpPr>
            <p:spPr>
              <a:xfrm>
                <a:off x="0" y="0"/>
                <a:ext cx="1915217" cy="322225"/>
              </a:xfrm>
              <a:custGeom>
                <a:avLst/>
                <a:gdLst/>
                <a:ahLst/>
                <a:cxnLst/>
                <a:rect l="l" t="t" r="r" b="b"/>
                <a:pathLst>
                  <a:path w="1915217" h="322225">
                    <a:moveTo>
                      <a:pt x="1712017" y="0"/>
                    </a:moveTo>
                    <a:cubicBezTo>
                      <a:pt x="1824242" y="0"/>
                      <a:pt x="1915217" y="72132"/>
                      <a:pt x="1915217" y="161112"/>
                    </a:cubicBezTo>
                    <a:cubicBezTo>
                      <a:pt x="1915217" y="250092"/>
                      <a:pt x="1824242" y="322225"/>
                      <a:pt x="1712017" y="322225"/>
                    </a:cubicBezTo>
                    <a:lnTo>
                      <a:pt x="203200" y="322225"/>
                    </a:lnTo>
                    <a:cubicBezTo>
                      <a:pt x="90976" y="322225"/>
                      <a:pt x="0" y="250092"/>
                      <a:pt x="0" y="161112"/>
                    </a:cubicBezTo>
                    <a:cubicBezTo>
                      <a:pt x="0" y="72132"/>
                      <a:pt x="90976" y="0"/>
                      <a:pt x="203200" y="0"/>
                    </a:cubicBezTo>
                    <a:close/>
                  </a:path>
                </a:pathLst>
              </a:custGeom>
              <a:solidFill>
                <a:srgbClr val="009784"/>
              </a:solidFill>
            </p:spPr>
            <p:txBody>
              <a:bodyPr/>
              <a:lstStyle/>
              <a:p>
                <a:endParaRPr lang="en-US"/>
              </a:p>
            </p:txBody>
          </p:sp>
          <p:sp>
            <p:nvSpPr>
              <p:cNvPr id="30" name="TextBox 30"/>
              <p:cNvSpPr txBox="1"/>
              <p:nvPr/>
            </p:nvSpPr>
            <p:spPr>
              <a:xfrm>
                <a:off x="0" y="-28575"/>
                <a:ext cx="1915217" cy="350800"/>
              </a:xfrm>
              <a:prstGeom prst="rect">
                <a:avLst/>
              </a:prstGeom>
            </p:spPr>
            <p:txBody>
              <a:bodyPr lIns="50800" tIns="50800" rIns="50800" bIns="50800" rtlCol="0" anchor="ctr"/>
              <a:lstStyle/>
              <a:p>
                <a:pPr algn="l">
                  <a:lnSpc>
                    <a:spcPts val="1960"/>
                  </a:lnSpc>
                </a:pPr>
                <a:endParaRPr/>
              </a:p>
            </p:txBody>
          </p:sp>
        </p:grpSp>
        <p:sp>
          <p:nvSpPr>
            <p:cNvPr id="31" name="TextBox 31"/>
            <p:cNvSpPr txBox="1"/>
            <p:nvPr/>
          </p:nvSpPr>
          <p:spPr>
            <a:xfrm>
              <a:off x="368818" y="25479"/>
              <a:ext cx="8958152" cy="1437428"/>
            </a:xfrm>
            <a:prstGeom prst="rect">
              <a:avLst/>
            </a:prstGeom>
          </p:spPr>
          <p:txBody>
            <a:bodyPr lIns="0" tIns="0" rIns="0" bIns="0" rtlCol="0" anchor="t">
              <a:spAutoFit/>
            </a:bodyPr>
            <a:lstStyle/>
            <a:p>
              <a:pPr algn="l">
                <a:lnSpc>
                  <a:spcPts val="8959"/>
                </a:lnSpc>
                <a:spcBef>
                  <a:spcPct val="0"/>
                </a:spcBef>
              </a:pPr>
              <a:r>
                <a:rPr lang="en-US" sz="6399" b="1">
                  <a:solidFill>
                    <a:srgbClr val="FFFFFF"/>
                  </a:solidFill>
                  <a:latin typeface="Ubuntu Bold"/>
                  <a:ea typeface="Ubuntu Bold"/>
                  <a:cs typeface="Ubuntu Bold"/>
                  <a:sym typeface="Ubuntu Bold"/>
                </a:rPr>
                <a:t>Getting Services</a:t>
              </a:r>
            </a:p>
          </p:txBody>
        </p:sp>
      </p:grpSp>
      <p:sp>
        <p:nvSpPr>
          <p:cNvPr id="32" name="Freeform 32"/>
          <p:cNvSpPr/>
          <p:nvPr/>
        </p:nvSpPr>
        <p:spPr>
          <a:xfrm>
            <a:off x="1986143" y="2823440"/>
            <a:ext cx="3669884" cy="3541438"/>
          </a:xfrm>
          <a:custGeom>
            <a:avLst/>
            <a:gdLst/>
            <a:ahLst/>
            <a:cxnLst/>
            <a:rect l="l" t="t" r="r" b="b"/>
            <a:pathLst>
              <a:path w="3669884" h="3541438">
                <a:moveTo>
                  <a:pt x="0" y="0"/>
                </a:moveTo>
                <a:lnTo>
                  <a:pt x="3669884" y="0"/>
                </a:lnTo>
                <a:lnTo>
                  <a:pt x="3669884" y="3541438"/>
                </a:lnTo>
                <a:lnTo>
                  <a:pt x="0" y="354143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33" name="TextBox 33"/>
          <p:cNvSpPr txBox="1"/>
          <p:nvPr/>
        </p:nvSpPr>
        <p:spPr>
          <a:xfrm>
            <a:off x="6903802" y="2823440"/>
            <a:ext cx="9621706" cy="845185"/>
          </a:xfrm>
          <a:prstGeom prst="rect">
            <a:avLst/>
          </a:prstGeom>
        </p:spPr>
        <p:txBody>
          <a:bodyPr lIns="0" tIns="0" rIns="0" bIns="0" rtlCol="0" anchor="t">
            <a:spAutoFit/>
          </a:bodyPr>
          <a:lstStyle/>
          <a:p>
            <a:pPr algn="l">
              <a:lnSpc>
                <a:spcPts val="6440"/>
              </a:lnSpc>
            </a:pPr>
            <a:r>
              <a:rPr lang="en-US" sz="5600" b="1">
                <a:solidFill>
                  <a:srgbClr val="000000"/>
                </a:solidFill>
                <a:latin typeface="Ubuntu Bold"/>
                <a:ea typeface="Ubuntu Bold"/>
                <a:cs typeface="Ubuntu Bold"/>
                <a:sym typeface="Ubuntu Bold"/>
              </a:rPr>
              <a:t>Health Insurance</a:t>
            </a:r>
          </a:p>
        </p:txBody>
      </p:sp>
      <p:sp>
        <p:nvSpPr>
          <p:cNvPr id="34" name="TextBox 34"/>
          <p:cNvSpPr txBox="1"/>
          <p:nvPr/>
        </p:nvSpPr>
        <p:spPr>
          <a:xfrm>
            <a:off x="6903802" y="4259126"/>
            <a:ext cx="9844958" cy="3194685"/>
          </a:xfrm>
          <a:prstGeom prst="rect">
            <a:avLst/>
          </a:prstGeom>
        </p:spPr>
        <p:txBody>
          <a:bodyPr lIns="0" tIns="0" rIns="0" bIns="0" rtlCol="0" anchor="t">
            <a:spAutoFit/>
          </a:bodyPr>
          <a:lstStyle/>
          <a:p>
            <a:pPr algn="l">
              <a:lnSpc>
                <a:spcPts val="5040"/>
              </a:lnSpc>
            </a:pPr>
            <a:r>
              <a:rPr lang="en-US" sz="3600" dirty="0">
                <a:solidFill>
                  <a:srgbClr val="000000"/>
                </a:solidFill>
                <a:highlight>
                  <a:srgbClr val="FFFF00"/>
                </a:highlight>
                <a:latin typeface="Ubuntu"/>
                <a:ea typeface="Ubuntu"/>
                <a:cs typeface="Ubuntu"/>
                <a:sym typeface="Ubuntu"/>
              </a:rPr>
              <a:t>You can edit this page to include information about your local health plan or cost coverage options. </a:t>
            </a:r>
          </a:p>
          <a:p>
            <a:pPr algn="l">
              <a:lnSpc>
                <a:spcPts val="5040"/>
              </a:lnSpc>
            </a:pPr>
            <a:endParaRPr lang="en-US" sz="3600" dirty="0">
              <a:solidFill>
                <a:srgbClr val="000000"/>
              </a:solidFill>
              <a:highlight>
                <a:srgbClr val="FFFF00"/>
              </a:highlight>
              <a:latin typeface="Ubuntu"/>
              <a:ea typeface="Ubuntu"/>
              <a:cs typeface="Ubuntu"/>
              <a:sym typeface="Ubuntu"/>
            </a:endParaRPr>
          </a:p>
          <a:p>
            <a:pPr algn="l">
              <a:lnSpc>
                <a:spcPts val="5040"/>
              </a:lnSpc>
            </a:pPr>
            <a:r>
              <a:rPr lang="en-US" sz="3600" dirty="0">
                <a:solidFill>
                  <a:srgbClr val="000000"/>
                </a:solidFill>
                <a:highlight>
                  <a:srgbClr val="FFFF00"/>
                </a:highlight>
                <a:latin typeface="Ubuntu"/>
                <a:ea typeface="Ubuntu"/>
                <a:cs typeface="Ubuntu"/>
                <a:sym typeface="Ubuntu"/>
              </a:rPr>
              <a:t>If you don’t need this slide, you can </a:t>
            </a:r>
            <a:r>
              <a:rPr lang="en-US" sz="3600" b="1" dirty="0">
                <a:solidFill>
                  <a:srgbClr val="000000"/>
                </a:solidFill>
                <a:highlight>
                  <a:srgbClr val="FFFF00"/>
                </a:highlight>
                <a:latin typeface="Ubuntu Bold"/>
                <a:ea typeface="Ubuntu Bold"/>
                <a:cs typeface="Ubuntu Bold"/>
                <a:sym typeface="Ubuntu Bold"/>
              </a:rPr>
              <a:t>delete</a:t>
            </a:r>
            <a:r>
              <a:rPr lang="en-US" sz="3600" dirty="0">
                <a:solidFill>
                  <a:srgbClr val="000000"/>
                </a:solidFill>
                <a:highlight>
                  <a:srgbClr val="FFFF00"/>
                </a:highlight>
                <a:latin typeface="Ubuntu"/>
                <a:ea typeface="Ubuntu"/>
                <a:cs typeface="Ubuntu"/>
                <a:sym typeface="Ubuntu"/>
              </a:rPr>
              <a:t> it.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3108</Words>
  <Application>Microsoft Macintosh PowerPoint</Application>
  <PresentationFormat>Custom</PresentationFormat>
  <Paragraphs>336</Paragraphs>
  <Slides>17</Slides>
  <Notes>17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Kalam</vt:lpstr>
      <vt:lpstr>Arial</vt:lpstr>
      <vt:lpstr>Ubuntu</vt:lpstr>
      <vt:lpstr>Kalam Bold</vt:lpstr>
      <vt:lpstr>Calibri</vt:lpstr>
      <vt:lpstr>Ubuntu Bold</vt:lpstr>
      <vt:lpstr>Funtastic</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1 IDD Universal</dc:title>
  <cp:lastModifiedBy>Andrea Moore</cp:lastModifiedBy>
  <cp:revision>2</cp:revision>
  <dcterms:created xsi:type="dcterms:W3CDTF">2006-08-16T00:00:00Z</dcterms:created>
  <dcterms:modified xsi:type="dcterms:W3CDTF">2025-08-11T23:14:12Z</dcterms:modified>
  <dc:identifier>DAGN81IHhz0</dc:identifier>
</cp:coreProperties>
</file>