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Funtastic" pitchFamily="2" charset="77"/>
      <p:regular r:id="rId25"/>
    </p:embeddedFont>
    <p:embeddedFont>
      <p:font typeface="Kalam" panose="02000000000000000000" pitchFamily="2" charset="77"/>
      <p:regular r:id="rId26"/>
    </p:embeddedFont>
    <p:embeddedFont>
      <p:font typeface="Kalam Bold" panose="02000000000000000000" pitchFamily="2" charset="77"/>
      <p:regular r:id="rId27"/>
      <p:bold r:id="rId28"/>
    </p:embeddedFont>
    <p:embeddedFont>
      <p:font typeface="Ubuntu" panose="020B0504030602030204" pitchFamily="34" charset="0"/>
      <p:regular r:id="rId29"/>
      <p:bold r:id="rId30"/>
      <p:italic r:id="rId31"/>
      <p:boldItalic r:id="rId32"/>
    </p:embeddedFont>
    <p:embeddedFont>
      <p:font typeface="Ubuntu Bold" panose="020B0804030602030204" pitchFamily="34" charset="0"/>
      <p:regular r:id="rId33"/>
      <p:bold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73767" autoAdjust="0"/>
  </p:normalViewPr>
  <p:slideViewPr>
    <p:cSldViewPr>
      <p:cViewPr varScale="1">
        <p:scale>
          <a:sx n="52" d="100"/>
          <a:sy n="52" d="100"/>
        </p:scale>
        <p:origin x="1216" y="4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session covers main ideas about health and healthcare and explains why it’s important to learn about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 SCRIPT THAT IS APPROPRIATE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 SCRIPT THAT IS APPROPRIATE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 SCRIPT THAT IS APPROPRIATE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“There are many different points of view – often called models – about what it means to have a disability. Two models that are relevant to learning how to navigate the health system are the medical model and the social model of disability.”</a:t>
            </a:r>
          </a:p>
          <a:p>
            <a:endParaRPr lang="en-US"/>
          </a:p>
          <a:p>
            <a:r>
              <a:rPr lang="en-US"/>
              <a:t>“In the medical model, disability is viewed as a health condition that should be addressed by medical professionals. Disability is often considered a defect or abnormality that occurs within an individual. In this model, disability is seen as a problem, and the solution is to cure, fix, or normalize the individual.”</a:t>
            </a:r>
          </a:p>
          <a:p>
            <a:endParaRPr lang="en-US"/>
          </a:p>
          <a:p>
            <a:r>
              <a:rPr lang="en-US"/>
              <a:t>“The social model of disability says that disability is just one aspect of a person's identity, similar to race, ethnicity, or gender. A distinction is made between a person’s impairment and their disability.</a:t>
            </a:r>
          </a:p>
          <a:p>
            <a:endParaRPr lang="en-US"/>
          </a:p>
          <a:p>
            <a:r>
              <a:rPr lang="en-US"/>
              <a:t>Impairment: a medical term describing a loss of structure or function in someone’s mind or body.</a:t>
            </a:r>
          </a:p>
          <a:p>
            <a:endParaRPr lang="en-US"/>
          </a:p>
          <a:p>
            <a:r>
              <a:rPr lang="en-US"/>
              <a:t>Disability: the loss or limitation of opportunities to participate in society equally due to social and environmental barriers.”</a:t>
            </a:r>
          </a:p>
          <a:p>
            <a:endParaRPr lang="en-US"/>
          </a:p>
          <a:p>
            <a:r>
              <a:rPr lang="en-US"/>
              <a:t>“In this model, the problem is not within an individual person, but rather within an inaccessible environment or society. The solution is to create more inclusive, accessible systems and environments.”</a:t>
            </a:r>
          </a:p>
          <a:p>
            <a:endParaRPr lang="en-US"/>
          </a:p>
          <a:p>
            <a:r>
              <a:rPr lang="en-US"/>
              <a:t>“Many disability scholars, activists, and self-advocates are critical of the medical model of disability. They say that the social model is a better reflection of their own experience.”</a:t>
            </a:r>
          </a:p>
          <a:p>
            <a:endParaRPr lang="en-US"/>
          </a:p>
          <a:p>
            <a:endParaRPr lang="en-US"/>
          </a:p>
          <a:p>
            <a:r>
              <a:rPr lang="en-US"/>
              <a:t>TIPS + INSTRUCTIONS</a:t>
            </a:r>
          </a:p>
          <a:p>
            <a:endParaRPr lang="en-US"/>
          </a:p>
          <a:p>
            <a:r>
              <a:rPr lang="en-US"/>
              <a:t>[If you are familiar with other disability models (e.g., the Moral Model), you can feel free to expand on this topic to give participants more context for how society changes and how that affects the lived experience of people with disabilities.]</a:t>
            </a:r>
          </a:p>
          <a:p>
            <a:endParaRPr lang="en-US"/>
          </a:p>
          <a:p>
            <a:r>
              <a:rPr lang="en-US"/>
              <a:t>[If you do a deeper dive here, be conscious of the clock. It’s easy to burn a lot of time once we start telling stories.]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 curb-cut effect states that when you design systems and environments for people with disabilities, you make things better and more accessible for everyone.”</a:t>
            </a:r>
          </a:p>
          <a:p>
            <a:endParaRPr lang="en-US"/>
          </a:p>
          <a:p>
            <a:r>
              <a:rPr lang="en-US"/>
              <a:t>“Small ramps cut into sidewalk curbs were originally designed to allow wheelchair users to move freely through city streets. Once curb cuts became more widely implemented, people quickly realized that the curb cuts benefited not just wheelchair users, but parents pushing children in strollers, travelers wheeling suitcases, delivery people using handcarts, anyone using a mobility aid, bicyclists, skateboarders, and more. Everyone benefits from a more accessible built environment.”</a:t>
            </a:r>
          </a:p>
          <a:p>
            <a:endParaRPr lang="en-US"/>
          </a:p>
          <a:p>
            <a:r>
              <a:rPr lang="en-US"/>
              <a:t>“You can look deeper into this in your own time if you’d like – the disability justice movement bloomed in the 1970s, notably in Berkeley, California, and Denver, Colorado in the United States. There’s some really cool stories about wheelchair users smashing up curbs with sledge hammers when city officials refused to make accessibility a priority. You can watch a great documentary called “The Gang of 19” about the struggle to get an accessible bus fleet in Denver – you can find it on YouTube. Again, it’s called ‘The Gang of 19.’ We don’t have time today to do as deep a dive as I would like, but if you have the time and interest to dig into this history later I think you’ll be happy you did. Watching that documentary could be a cool activity to do together with the person you help care for.”</a:t>
            </a:r>
          </a:p>
          <a:p>
            <a:endParaRPr lang="en-US"/>
          </a:p>
          <a:p>
            <a:r>
              <a:rPr lang="en-US"/>
              <a:t>“Before we move on, I just want to lift up one more example of inclusive design benefiting everyone. Closed-captioning is a great example of this, right? Closed-captioning is visual text representing any spoken dialogue, music, or sounds on TV and videos. It was invented as an accommodation for people who are deaf, to help make sure they could stay informed and follow stories on TV. But let me ask – how many of you watch your Netflix and Hulu shows with captioning turned on? I do! Closed-captioning or subtitling has become a standard practice for all kinds of people, many of whom are not deaf. Okay… moving on.”</a:t>
            </a:r>
          </a:p>
          <a:p>
            <a:endParaRPr lang="en-US"/>
          </a:p>
          <a:p>
            <a:endParaRPr lang="en-US"/>
          </a:p>
          <a:p>
            <a:r>
              <a:rPr lang="en-US"/>
              <a:t>TIPS + INSTRUCTIONS</a:t>
            </a:r>
          </a:p>
          <a:p>
            <a:endParaRPr lang="en-US"/>
          </a:p>
          <a:p>
            <a:r>
              <a:rPr lang="en-US"/>
              <a:t>[Feel free to expand on the disability history of curb cuts, or you can shorten this section if you’re running low on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“We’re going to start this page off with a really heartbreaking statistic to illustrate the severity of the problem that people with IDD face when they are trying to get healthcare services. It’s that people with IDD are six times more likely to die from preventable health conditions than the general population. That's a massive disparity, and Special Olympics and other organizations working all over the world are committed to bringing that number down.”</a:t>
            </a:r>
          </a:p>
          <a:p>
            <a:endParaRPr lang="en-US"/>
          </a:p>
          <a:p>
            <a:r>
              <a:rPr lang="en-US"/>
              <a:t>“That’s part of why we’re here, doing this work: we want to prepare ourselves to use the health system so we can do everything in our power to get good care. We also want the medical community to change, right? Yes! The culture is changing, and a lot of health institutions are starting to recognize the severity of this problem. We’re seeing a rise in disability trainings and other initiatives, but that type of change can be slow, so we have to stay vigilant in the meantime.”</a:t>
            </a:r>
          </a:p>
          <a:p>
            <a:endParaRPr lang="en-US"/>
          </a:p>
          <a:p>
            <a:r>
              <a:rPr lang="en-US"/>
              <a:t>“One issue that can sometimes make it difficult to get good care is an issue called ‘diagnostic overshadowing.’ This is when a healthcare professional assumes that a patient's complaint is due to their disability, rather than fully exploring the cause of the patient's symptoms. This approach – even when it’s unintentional – can lead to delays in or lack of treatment.”</a:t>
            </a:r>
          </a:p>
          <a:p>
            <a:endParaRPr lang="en-US"/>
          </a:p>
          <a:p>
            <a:r>
              <a:rPr lang="en-US"/>
              <a:t>“So, as an extreme example, let’s say you notice some new behaviors in your child or loved one, and your kid doesn’t use words to communicate but mostly gestures and body language. Lately you notice they’ve been more short-tempered or even aggressive with you, which maybe is something you thought they had grown out of. You also observe them clutching at their stomach, so you know that something is off. You know your kid. So you go to the doctor together, and you describe the signs and symptoms you’ve observed, and the doctor is like, ‘oh this is typical of autism. This is probably just a new behavior, maybe due to adolescence. Nothing to worry about.’”</a:t>
            </a:r>
          </a:p>
          <a:p>
            <a:endParaRPr lang="en-US"/>
          </a:p>
          <a:p>
            <a:r>
              <a:rPr lang="en-US"/>
              <a:t>“Now, I’m going to assume that most of the time providers have good intentions and believe what they’re saying. But we live in a culture where it’s kind of an unspoken given that the doctor is always right. But when it comes to people with IDD, that’s not necessarily the case. There just isn’t enough training in medical environments or enough exposure to people with different medical, social, and behavioral needs for that to be true. Medical professionals miss things. It happens. So while we can’t control every aspect of the world, we can know that diagnostic overshadowing is an issue, and we can trust ourselves when we feel like something is wrong. We can advocate to be heard.”</a:t>
            </a:r>
          </a:p>
          <a:p>
            <a:endParaRPr lang="en-US"/>
          </a:p>
          <a:p>
            <a:r>
              <a:rPr lang="en-US"/>
              <a:t>“This next example on the slide is about transition age, or the ‘cliff’ as we sometimes call it, when someone with IDD transitions from youth to adult services. In healthcare, there’s a transition at that same time. People typically transition from pediatrics to an adult healthcare model between the ages of 18-21. Well, some of you may know that for people with IDD, this transition can be extremely difficult. We’ve heard from carers that it can be hard to find adult providers who are trained to provide appropriate care to people with IDD, and so some adults with IDD end up staying with their pediatrician for years into their adulthood, which can have its own challenges.”</a:t>
            </a:r>
          </a:p>
          <a:p>
            <a:endParaRPr lang="en-US"/>
          </a:p>
          <a:p>
            <a:r>
              <a:rPr lang="en-US"/>
              <a:t>“During this transition youth may also lose access to occupational, physical, and speech therapies, medical equipment, and other services that were covered by insurance or provided in schools.”</a:t>
            </a:r>
          </a:p>
          <a:p>
            <a:endParaRPr lang="en-US"/>
          </a:p>
          <a:p>
            <a:r>
              <a:rPr lang="en-US"/>
              <a:t>“There is some good news, not to worry! People all over the world are advocating for better treatment and care on an individual and systemic level. Consistent pressure from the disability community, new funding sources and research, and a growing movement toward inclusion are all factors indicating a brighter future for people with IDD.”</a:t>
            </a:r>
          </a:p>
          <a:p>
            <a:endParaRPr lang="en-US"/>
          </a:p>
          <a:p>
            <a:r>
              <a:rPr lang="en-US"/>
              <a:t>“But in the meantime, we want to be prepared, we want to talk to other people in the community, we want to share resources, and we want to do what is in our control, just for today.”</a:t>
            </a:r>
          </a:p>
          <a:p>
            <a:endParaRPr lang="en-US"/>
          </a:p>
          <a:p>
            <a:endParaRPr lang="en-US"/>
          </a:p>
          <a:p>
            <a:endParaRPr lang="en-US"/>
          </a:p>
          <a:p>
            <a:r>
              <a:rPr lang="en-US"/>
              <a:t>TIPS + INSTRUCTIONS</a:t>
            </a:r>
          </a:p>
          <a:p>
            <a:endParaRPr lang="en-US"/>
          </a:p>
          <a:p>
            <a:r>
              <a:rPr lang="en-US"/>
              <a:t>[Take notice of the age of the carers in the room. If you have lots of parents of younger children, it might change the types of examples you give to illustrate diagnostic overshadowing. If you have older parents with adult children, they are familiar with the transition experience. It could be good to ask one of the parents to share about their own experience to the rest of the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“I know that last slide might have given you a lot to think about. Take a few moments to reflect on what you’ve learned so far. Write down any insights, notes, or questions that have come up for you. You can also write down any fears or worries that have come up. This will help get them out of your head and free up space for other things as we keep talking.”</a:t>
            </a:r>
          </a:p>
          <a:p>
            <a:endParaRPr lang="en-US"/>
          </a:p>
          <a:p>
            <a:r>
              <a:rPr lang="en-US"/>
              <a:t>“Let’s just do 3-5 minutes so you can take notes for yourself.”</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“Your family health history is a record of the diseases and health conditions in your family. Even though we’re all different, lots of our behaviors and experiences are similar, and it can help health providers understand the bigger picture about what might be going on with our bodies. Families often share:</a:t>
            </a:r>
          </a:p>
          <a:p>
            <a:endParaRPr lang="en-US"/>
          </a:p>
          <a:p>
            <a:r>
              <a:rPr lang="en-US"/>
              <a:t>A common environment, which can mean exposure to factors in our physical surroundings that can affect our health,</a:t>
            </a:r>
          </a:p>
          <a:p>
            <a:endParaRPr lang="en-US"/>
          </a:p>
          <a:p>
            <a:r>
              <a:rPr lang="en-US"/>
              <a:t>A shared lifestyle, which includes behaviors like nutrition, exercise, and other behaviors related to our health,</a:t>
            </a:r>
          </a:p>
          <a:p>
            <a:endParaRPr lang="en-US"/>
          </a:p>
          <a:p>
            <a:r>
              <a:rPr lang="en-US"/>
              <a:t>And in many cases, of course, families share genes, meaning someone could be predisposed to certain health conditions that run in their family and get passed down from one generation to the next.”</a:t>
            </a:r>
          </a:p>
          <a:p>
            <a:endParaRPr lang="en-US"/>
          </a:p>
          <a:p>
            <a:r>
              <a:rPr lang="en-US"/>
              <a:t>“All of these aspects are things your health provider will consider when asking you about your family health history, so you can see that it’s more than just biology. For people who are adopted or who don’t know much about their biological relatives, that’s totally okay – you’ll share environmental and lifestyle information with your provider, and then let them know whatever the circumstances are for your situation. They’ll work with you to come up with a care plan based on what you do know.”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[DOUBLE CHECK THE INFORMATION BELOW FOR ACCURACY FOR YOUR LOCAL AREA]</a:t>
            </a:r>
          </a:p>
          <a:p>
            <a:endParaRPr lang="en-US"/>
          </a:p>
          <a:p>
            <a:r>
              <a:rPr lang="en-US"/>
              <a:t>“A GP is a healthcare provider who practices general medicine, and they are usually your first stop for medical care. GPs treat a wide range of issues and should help you coordinate your treatment if you need to see a specialist. Most GPs are physicians, but nurse practitioners and physician assistants can also be GPs.”</a:t>
            </a:r>
          </a:p>
          <a:p>
            <a:endParaRPr lang="en-US"/>
          </a:p>
          <a:p>
            <a:r>
              <a:rPr lang="en-US"/>
              <a:t>“You have the right to choose your own GP. In your workbooks you’ll see a list of some things you might want to think about when you’re supporting your child or loved one in choosing their GP. Some providers will be more experienced with disability than others, or you may have other considerations that are important to you. It’s okay to ask to meet with someone before your child or loved one makes their decision.”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“You may want to prepare some questions for the first time you meet with your [child / sibling / loved one]’s GP. Even if they already have a GP, it’s never too late to ask questions. There are a few sample questions in your book that you might want to think about.”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learning series will help people with intellectual and developmental disabilities (IDD) and their carers learn to use the healthcare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“Taking care of our bodies is a big part of getting and staying healthy. Being physically healthy is important because it gives us more time and capacity to enjoy our families, friends, and the activities that give our lives meaning.”</a:t>
            </a:r>
          </a:p>
          <a:p>
            <a:endParaRPr lang="en-US"/>
          </a:p>
          <a:p>
            <a:r>
              <a:rPr lang="en-US"/>
              <a:t>“But physical health isn’t the only thing that keeps us healthy. Other areas of our life need attention, too. It’s important to nurture our: </a:t>
            </a:r>
          </a:p>
          <a:p>
            <a:r>
              <a:rPr lang="en-US"/>
              <a:t>Mental health</a:t>
            </a:r>
          </a:p>
          <a:p>
            <a:r>
              <a:rPr lang="en-US"/>
              <a:t>Relationships, including family and friends</a:t>
            </a:r>
          </a:p>
          <a:p>
            <a:r>
              <a:rPr lang="en-US"/>
              <a:t>Cultural and spiritual practices</a:t>
            </a:r>
          </a:p>
          <a:p>
            <a:r>
              <a:rPr lang="en-US"/>
              <a:t>Passions and pastimes” </a:t>
            </a:r>
          </a:p>
          <a:p>
            <a:endParaRPr lang="en-US"/>
          </a:p>
          <a:p>
            <a:r>
              <a:rPr lang="en-US"/>
              <a:t>“We want to focus on the big picture of our well-being. Take a few moments to jot down the types of activities or circumstances that make you feel happy and healthy. These are critical to your overall health, and we don’t them to get lost. Let’s just take about 3 minutes for this.”</a:t>
            </a:r>
          </a:p>
          <a:p>
            <a:endParaRPr lang="en-US"/>
          </a:p>
          <a:p>
            <a:endParaRPr lang="en-US"/>
          </a:p>
          <a:p>
            <a:r>
              <a:rPr lang="en-US"/>
              <a:t>TIPS + INSTRUCTIONS</a:t>
            </a:r>
          </a:p>
          <a:p>
            <a:endParaRPr lang="en-US"/>
          </a:p>
          <a:p>
            <a:r>
              <a:rPr lang="en-US"/>
              <a:t>[If you’re running short on time you can suggest that people do this short activity in their own time at home instead of spending time on it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[DOUBLE CHECK PAGE NUMBERS MENTIONED IN THIS PAGE FOR ACCURACY BEFORE DELIVERING THE SESSION]</a:t>
            </a:r>
          </a:p>
          <a:p>
            <a:endParaRPr lang="en-US"/>
          </a:p>
          <a:p>
            <a:r>
              <a:rPr lang="en-US"/>
              <a:t>- "It's activity time! We're going to do something called Pod Mapping. This will help each of you determine who you can reach out to when you need support."</a:t>
            </a:r>
          </a:p>
          <a:p>
            <a:endParaRPr lang="en-US"/>
          </a:p>
          <a:p>
            <a:r>
              <a:rPr lang="en-US"/>
              <a:t>- "One thing we hear a lot is that carers for people with disabilities have a hard time asking for help. Many parents and other carers say they worry about being a burden on their friends or families. Or maybe they feel like their situation is too different from what other people in their lives are experiencing, and that no one will be able to relate."</a:t>
            </a:r>
          </a:p>
          <a:p>
            <a:endParaRPr lang="en-US"/>
          </a:p>
          <a:p>
            <a:r>
              <a:rPr lang="en-US"/>
              <a:t>- "But *everyone* needs help, not just some people. And life is much easier if we are connected to each other and part of a community. Sometimes the people around us even want to help, but they might need guidance about what type of help would be useful."</a:t>
            </a:r>
          </a:p>
          <a:p>
            <a:endParaRPr lang="en-US"/>
          </a:p>
          <a:p>
            <a:r>
              <a:rPr lang="en-US"/>
              <a:t>- "Take a look at your workbooks. There are instructions on Page 19, and an example on Page 20. We'll look at the example together and make sure we understand what we're doing, and then at the very end of your workbook on Page 26 there's a blank pod map that you are going to fill out. It's at the end so that you can take it out of your book once it's filled out, and then you can put it up somewhere you'll see it often as a reminder to ask for help and to think about strengthening your community relationships."</a:t>
            </a:r>
          </a:p>
          <a:p>
            <a:endParaRPr lang="en-US"/>
          </a:p>
          <a:p>
            <a:r>
              <a:rPr lang="en-US"/>
              <a:t>- [go through instructions on page 19 as a group]</a:t>
            </a:r>
          </a:p>
          <a:p>
            <a:endParaRPr lang="en-US"/>
          </a:p>
          <a:p>
            <a:r>
              <a:rPr lang="en-US"/>
              <a:t>- "We'll take about 10 minutes for this, but if everyone finishes sooner than that we can move on. I'm here if you have questions, or it's okay if you chat quietly with other people nearby while you work on this."</a:t>
            </a:r>
          </a:p>
          <a:p>
            <a:endParaRPr lang="en-US"/>
          </a:p>
          <a:p>
            <a:r>
              <a:rPr lang="en-US"/>
              <a:t>// TIPS + INSTRUCTIONS //</a:t>
            </a:r>
          </a:p>
          <a:p>
            <a:endParaRPr lang="en-US"/>
          </a:p>
          <a:p>
            <a:r>
              <a:rPr lang="en-US"/>
              <a:t>- [Next, participants will follow the instructions outlined in the Participant Guidebook, and the facilitator can help as needed.]</a:t>
            </a:r>
          </a:p>
          <a:p>
            <a:endParaRPr lang="en-US"/>
          </a:p>
          <a:p>
            <a:r>
              <a:rPr lang="en-US"/>
              <a:t>- [After everyone completes their worksheets, discuss the Post-Activity Discussion Question as a group: "How does it feel to imagine asking the people in your pod for help?"]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four main categories of behaviours that can help us get and stay healthy. In your workbook, you'll see a list of best practises for each category. Joseph, can you read the list for the 'Good Hygiene' category?" </a:t>
            </a:r>
          </a:p>
          <a:p>
            <a:endParaRPr lang="en-US"/>
          </a:p>
          <a:p>
            <a:r>
              <a:rPr lang="en-US"/>
              <a:t>[or:] </a:t>
            </a:r>
          </a:p>
          <a:p>
            <a:endParaRPr lang="en-US"/>
          </a:p>
          <a:p>
            <a:r>
              <a:rPr lang="en-US"/>
              <a:t>- "We're short on time, so I'll ask everyone to please review the list of best practises in your own time. Then, you can jot down three small changes you are willing to make to improve your own health and the health of anyone you help care for. This is just for your own benefit -- you won't turn this in. But this is an example of Preventative Care, which is the type of healthcare that we can do ourselves, at home. You can even put a copy of this list somewhere where the other members of your family can see it if you think that could be helpful with getting everyone on board with any changes you hope to make."</a:t>
            </a:r>
          </a:p>
          <a:p>
            <a:endParaRPr lang="en-US"/>
          </a:p>
          <a:p>
            <a:r>
              <a:rPr lang="en-US"/>
              <a:t>- "Last of all, you'll notice that there's a glossary in the last few pages of your workbook that has common medical acronyms. At the end there are some blank rows for you to add your own if you need help remembering something you've heard.</a:t>
            </a:r>
          </a:p>
          <a:p>
            <a:endParaRPr lang="en-US"/>
          </a:p>
          <a:p>
            <a:r>
              <a:rPr lang="en-US"/>
              <a:t>- "Thank you all for coming! We'll see everyone next time for Session 2: Know Your Rights. The next session will be [DATE +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is important because we want to keep ourselves and the people we love healthy. And… we need to know how to get help when we need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“There are five sessions in this series:</a:t>
            </a:r>
          </a:p>
          <a:p>
            <a:r>
              <a:rPr lang="en-US"/>
              <a:t>Session 1 is what we’re doing now, and we’re going to cover the Fundamentals of the healthcare system in this session.</a:t>
            </a:r>
          </a:p>
          <a:p>
            <a:r>
              <a:rPr lang="en-US"/>
              <a:t>Session 2 will cover your loved one’s rights</a:t>
            </a:r>
          </a:p>
          <a:p>
            <a:r>
              <a:rPr lang="en-US"/>
              <a:t>Session 3 will be about supporting self-advocacy in the person you help care for</a:t>
            </a:r>
          </a:p>
          <a:p>
            <a:r>
              <a:rPr lang="en-US"/>
              <a:t>Session 4 will be about when and where to get care, </a:t>
            </a:r>
          </a:p>
          <a:p>
            <a:r>
              <a:rPr lang="en-US"/>
              <a:t>And Session 5 is all about going to the doctor.”</a:t>
            </a:r>
          </a:p>
          <a:p>
            <a:endParaRPr lang="en-US"/>
          </a:p>
          <a:p>
            <a:r>
              <a:rPr lang="en-US"/>
              <a:t>“As most of you probably know, there are also two versions of every session. </a:t>
            </a:r>
          </a:p>
          <a:p>
            <a:r>
              <a:rPr lang="en-US"/>
              <a:t>One version is for people with IDD to use, </a:t>
            </a:r>
          </a:p>
          <a:p>
            <a:r>
              <a:rPr lang="en-US"/>
              <a:t>And the other is for you – carers of people with IDD.”</a:t>
            </a:r>
          </a:p>
          <a:p>
            <a:endParaRPr lang="en-US"/>
          </a:p>
          <a:p>
            <a:r>
              <a:rPr lang="en-US"/>
              <a:t>“Most of our sessions will last between 60-90 minutes, and I’ll be with you to help lead you through the work. Your participant workbook complements the session and includes activities. Some of the activities we’ll do together during the sessions, and others can be done at home.”</a:t>
            </a:r>
          </a:p>
          <a:p>
            <a:endParaRPr lang="en-US"/>
          </a:p>
          <a:p>
            <a:r>
              <a:rPr lang="en-US"/>
              <a:t>“Finally, a lot of the content is the same between your version and the one for people with IDD. Sometimes complex topics are explained using plain language in the version for people with IDD. For those of you who have a loved one taking those sessions, you can check out their participant workbook at some point if you’re interested in seeing the differences.”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“Most of you are probably already familiar with these terms, but let’s just make sure we’re on the same page.”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“Ming, would you mind reading the definition for ‘Health’?</a:t>
            </a:r>
          </a:p>
          <a:p>
            <a:endParaRPr lang="en-US"/>
          </a:p>
          <a:p>
            <a:r>
              <a:rPr lang="en-US"/>
              <a:t>[Continue asking for volunteers or calling on people until all definitions have been read.]</a:t>
            </a:r>
          </a:p>
          <a:p>
            <a:endParaRPr lang="en-US"/>
          </a:p>
          <a:p>
            <a:r>
              <a:rPr lang="en-US"/>
              <a:t>[After the self-advocacy definition, say:] “People with IDD should be empowered to advocate for their own needs whenever possible. Whether you are supporting your child, a sibling, or someone else, as a carer your primary role is to support self-advocacy for your loved one. We’ll dig into that deeper in Session 3: Supporting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“Don’t worry, we aren’t going to read every word on this slide!”</a:t>
            </a:r>
          </a:p>
          <a:p>
            <a:endParaRPr lang="en-US"/>
          </a:p>
          <a:p>
            <a:r>
              <a:rPr lang="en-US"/>
              <a:t>“For a lot of us, healthcare can tend to run together, and it’s not always clear what the various types of care include. Especially for those of you who don’t go to the doctor very often, you might really only have primary care and acute care on your radar.”</a:t>
            </a:r>
          </a:p>
          <a:p>
            <a:endParaRPr lang="en-US"/>
          </a:p>
          <a:p>
            <a:r>
              <a:rPr lang="en-US"/>
              <a:t>“This table is something you can look into more in your own time if you’re curious. It outlines most of the major types of healthcare, including examples and common providers. Certainly there are lots of other types of providers who aren’t on this list, but these are the most typical providers in the mainstream health system.”</a:t>
            </a:r>
          </a:p>
          <a:p>
            <a:endParaRPr lang="en-US"/>
          </a:p>
          <a:p>
            <a:r>
              <a:rPr lang="en-US"/>
              <a:t>“Does anyone have any questions about this? There’s a little space in your workbook if you want to jot down any notes for yourself, or you can feel free to speak up so we can discuss it together.” [give a moment for people to speak 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“These are fairly broad categories, but these are some of the most common types of appointments.”</a:t>
            </a:r>
          </a:p>
          <a:p>
            <a:endParaRPr lang="en-US"/>
          </a:p>
          <a:p>
            <a:r>
              <a:rPr lang="en-US"/>
              <a:t>“First, you have the routine types of appointments – things like your annual check-up or Health Assessment, any preventative healthcare, and monitoring of chronic or recurring conditions. Sometimes people might also need this kind of appointment for school or sports.”</a:t>
            </a:r>
          </a:p>
          <a:p>
            <a:endParaRPr lang="en-US"/>
          </a:p>
          <a:p>
            <a:r>
              <a:rPr lang="en-US"/>
              <a:t>“The next one is the office visit. This is really only different from the previous type of appointment because let’s think of it as an appointment you schedule when something new comes up. You have symptoms of an illness, new pains or concerns, etc. So you reach out to your doctor and schedule a time to come in.”</a:t>
            </a:r>
          </a:p>
          <a:p>
            <a:endParaRPr lang="en-US"/>
          </a:p>
          <a:p>
            <a:r>
              <a:rPr lang="en-US"/>
              <a:t>“Then we have vaccinations, lab tests, blood work, maybe dental x-rays… that kind of stuff. For this type of appointment you might see your GP, or you might just go into a lab and meet directly with the appropriate technician.”</a:t>
            </a:r>
          </a:p>
          <a:p>
            <a:endParaRPr lang="en-US"/>
          </a:p>
          <a:p>
            <a:r>
              <a:rPr lang="en-US"/>
              <a:t>“And finally, it’s becoming more common to have telehealth or virtual appointments, especially since the pandemic. Certainly it’s common for many mental health appointments, but this could also work for a check-in with your doctor to discuss a non-urgent concern, or to check in pre- or post-procedure.”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 SCRIPT THAT IS APPROPRIATE FOR YOUR LOCAL COST COVERAGE OPTIONS]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8/11/25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png"/><Relationship Id="rId7" Type="http://schemas.openxmlformats.org/officeDocument/2006/relationships/image" Target="../media/image48.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2.svg"/><Relationship Id="rId9" Type="http://schemas.openxmlformats.org/officeDocument/2006/relationships/image" Target="../media/image50.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2.svg"/><Relationship Id="rId9"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0.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image" Target="../media/image2.svg"/><Relationship Id="rId9" Type="http://schemas.openxmlformats.org/officeDocument/2006/relationships/image" Target="../media/image6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1.png"/><Relationship Id="rId7"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2.svg"/><Relationship Id="rId9" Type="http://schemas.openxmlformats.org/officeDocument/2006/relationships/image" Target="../media/image72.png"/></Relationships>
</file>

<file path=ppt/slides/_rels/slide18.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76.png"/><Relationship Id="rId12" Type="http://schemas.openxmlformats.org/officeDocument/2006/relationships/image" Target="../media/image81.svg"/><Relationship Id="rId17" Type="http://schemas.openxmlformats.org/officeDocument/2006/relationships/image" Target="../media/image86.png"/><Relationship Id="rId2" Type="http://schemas.openxmlformats.org/officeDocument/2006/relationships/notesSlide" Target="../notesSlides/notesSlide18.xml"/><Relationship Id="rId16" Type="http://schemas.openxmlformats.org/officeDocument/2006/relationships/image" Target="../media/image85.svg"/><Relationship Id="rId1" Type="http://schemas.openxmlformats.org/officeDocument/2006/relationships/slideLayout" Target="../slideLayouts/slideLayout7.xml"/><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image" Target="../media/image2.svg"/><Relationship Id="rId9" Type="http://schemas.openxmlformats.org/officeDocument/2006/relationships/image" Target="../media/image78.png"/><Relationship Id="rId14" Type="http://schemas.openxmlformats.org/officeDocument/2006/relationships/image" Target="../media/image83.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svg"/><Relationship Id="rId3" Type="http://schemas.openxmlformats.org/officeDocument/2006/relationships/image" Target="../media/image1.png"/><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9.png"/><Relationship Id="rId11" Type="http://schemas.openxmlformats.org/officeDocument/2006/relationships/image" Target="../media/image94.svg"/><Relationship Id="rId5" Type="http://schemas.openxmlformats.org/officeDocument/2006/relationships/image" Target="../media/image88.png"/><Relationship Id="rId10" Type="http://schemas.openxmlformats.org/officeDocument/2006/relationships/image" Target="../media/image93.png"/><Relationship Id="rId4" Type="http://schemas.openxmlformats.org/officeDocument/2006/relationships/image" Target="../media/image2.svg"/><Relationship Id="rId9" Type="http://schemas.openxmlformats.org/officeDocument/2006/relationships/image" Target="../media/image9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png"/><Relationship Id="rId7" Type="http://schemas.openxmlformats.org/officeDocument/2006/relationships/image" Target="../media/image10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2.sv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21.png"/><Relationship Id="rId5" Type="http://schemas.openxmlformats.org/officeDocument/2006/relationships/image" Target="../media/image3.png"/><Relationship Id="rId10" Type="http://schemas.openxmlformats.org/officeDocument/2006/relationships/image" Target="../media/image20.svg"/><Relationship Id="rId4" Type="http://schemas.openxmlformats.org/officeDocument/2006/relationships/image" Target="../media/image2.svg"/><Relationship Id="rId9" Type="http://schemas.openxmlformats.org/officeDocument/2006/relationships/image" Target="../media/image19.png"/><Relationship Id="rId14" Type="http://schemas.openxmlformats.org/officeDocument/2006/relationships/image" Target="../media/image24.svg"/></Relationships>
</file>

<file path=ppt/slides/_rels/slide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sv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1.png"/><Relationship Id="rId5" Type="http://schemas.openxmlformats.org/officeDocument/2006/relationships/image" Target="../media/image27.png"/><Relationship Id="rId10" Type="http://schemas.openxmlformats.org/officeDocument/2006/relationships/image" Target="../media/image30.svg"/><Relationship Id="rId4" Type="http://schemas.openxmlformats.org/officeDocument/2006/relationships/image" Target="../media/image2.svg"/><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1.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7.sv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svg"/><Relationship Id="rId4" Type="http://schemas.openxmlformats.org/officeDocument/2006/relationships/image" Target="../media/image2.svg"/><Relationship Id="rId9"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711331" y="0"/>
            <a:ext cx="2575306" cy="8592038"/>
            <a:chOff x="0" y="0"/>
            <a:chExt cx="3433741" cy="11456051"/>
          </a:xfrm>
        </p:grpSpPr>
        <p:sp>
          <p:nvSpPr>
            <p:cNvPr id="3" name="Freeform 3"/>
            <p:cNvSpPr/>
            <p:nvPr/>
          </p:nvSpPr>
          <p:spPr>
            <a:xfrm rot="-5400000">
              <a:off x="1069528" y="5837309"/>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4" name="Freeform 4"/>
            <p:cNvSpPr/>
            <p:nvPr/>
          </p:nvSpPr>
          <p:spPr>
            <a:xfrm rot="-5400000">
              <a:off x="1069528" y="4747121"/>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5" name="Freeform 5"/>
            <p:cNvSpPr/>
            <p:nvPr/>
          </p:nvSpPr>
          <p:spPr>
            <a:xfrm rot="-5400000">
              <a:off x="1069528" y="6921042"/>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6" name="Freeform 6"/>
            <p:cNvSpPr/>
            <p:nvPr/>
          </p:nvSpPr>
          <p:spPr>
            <a:xfrm rot="-5400000">
              <a:off x="1069528" y="9095392"/>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7" name="Freeform 7"/>
            <p:cNvSpPr/>
            <p:nvPr/>
          </p:nvSpPr>
          <p:spPr>
            <a:xfrm rot="-5400000">
              <a:off x="1069528" y="8005204"/>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8" name="Freeform 8"/>
            <p:cNvSpPr/>
            <p:nvPr/>
          </p:nvSpPr>
          <p:spPr>
            <a:xfrm rot="-5400000">
              <a:off x="1069528" y="394908"/>
              <a:ext cx="1291131" cy="3430188"/>
            </a:xfrm>
            <a:custGeom>
              <a:avLst/>
              <a:gdLst/>
              <a:ahLst/>
              <a:cxnLst/>
              <a:rect l="l" t="t" r="r" b="b"/>
              <a:pathLst>
                <a:path w="1291131" h="3430188">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9" name="Freeform 9"/>
            <p:cNvSpPr/>
            <p:nvPr/>
          </p:nvSpPr>
          <p:spPr>
            <a:xfrm rot="-5400000">
              <a:off x="1069528" y="-688825"/>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10" name="Freeform 10"/>
            <p:cNvSpPr/>
            <p:nvPr/>
          </p:nvSpPr>
          <p:spPr>
            <a:xfrm rot="-5400000">
              <a:off x="1426047" y="-1426047"/>
              <a:ext cx="581647" cy="3433741"/>
            </a:xfrm>
            <a:custGeom>
              <a:avLst/>
              <a:gdLst/>
              <a:ahLst/>
              <a:cxnLst/>
              <a:rect l="l" t="t" r="r" b="b"/>
              <a:pathLst>
                <a:path w="581647" h="3433741">
                  <a:moveTo>
                    <a:pt x="0" y="0"/>
                  </a:moveTo>
                  <a:lnTo>
                    <a:pt x="581647" y="0"/>
                  </a:lnTo>
                  <a:lnTo>
                    <a:pt x="581647" y="3433741"/>
                  </a:lnTo>
                  <a:lnTo>
                    <a:pt x="0" y="3433741"/>
                  </a:lnTo>
                  <a:lnTo>
                    <a:pt x="0" y="0"/>
                  </a:lnTo>
                  <a:close/>
                </a:path>
              </a:pathLst>
            </a:custGeom>
            <a:blipFill>
              <a:blip r:embed="rId3">
                <a:extLst>
                  <a:ext uri="{96DAC541-7B7A-43D3-8B79-37D633B846F1}">
                    <asvg:svgBlip xmlns:asvg="http://schemas.microsoft.com/office/drawing/2016/SVG/main" r:embed="rId4"/>
                  </a:ext>
                </a:extLst>
              </a:blip>
              <a:stretch>
                <a:fillRect r="-490660" b="-29176"/>
              </a:stretch>
            </a:blipFill>
          </p:spPr>
          <p:txBody>
            <a:bodyPr/>
            <a:lstStyle/>
            <a:p>
              <a:endParaRPr lang="en-US"/>
            </a:p>
          </p:txBody>
        </p:sp>
        <p:sp>
          <p:nvSpPr>
            <p:cNvPr id="11" name="Freeform 11"/>
            <p:cNvSpPr/>
            <p:nvPr/>
          </p:nvSpPr>
          <p:spPr>
            <a:xfrm rot="-5400000">
              <a:off x="1069528" y="2569258"/>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12" name="Freeform 12"/>
            <p:cNvSpPr/>
            <p:nvPr/>
          </p:nvSpPr>
          <p:spPr>
            <a:xfrm rot="-5400000">
              <a:off x="1069528" y="1479070"/>
              <a:ext cx="1291131" cy="3430188"/>
            </a:xfrm>
            <a:custGeom>
              <a:avLst/>
              <a:gdLst/>
              <a:ahLst/>
              <a:cxnLst/>
              <a:rect l="l" t="t" r="r" b="b"/>
              <a:pathLst>
                <a:path w="1291131" h="3430188">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sp>
          <p:nvSpPr>
            <p:cNvPr id="13" name="Freeform 13"/>
            <p:cNvSpPr/>
            <p:nvPr/>
          </p:nvSpPr>
          <p:spPr>
            <a:xfrm rot="-5400000">
              <a:off x="1069528" y="3652991"/>
              <a:ext cx="1291131" cy="3430188"/>
            </a:xfrm>
            <a:custGeom>
              <a:avLst/>
              <a:gdLst/>
              <a:ahLst/>
              <a:cxnLst/>
              <a:rect l="l" t="t" r="r" b="b"/>
              <a:pathLst>
                <a:path w="1291131" h="3430188">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r="-166089" b="-29310"/>
              </a:stretch>
            </a:blipFill>
          </p:spPr>
          <p:txBody>
            <a:bodyPr/>
            <a:lstStyle/>
            <a:p>
              <a:endParaRPr lang="en-US"/>
            </a:p>
          </p:txBody>
        </p:sp>
      </p:grpSp>
      <p:grpSp>
        <p:nvGrpSpPr>
          <p:cNvPr id="14" name="Group 14"/>
          <p:cNvGrpSpPr/>
          <p:nvPr/>
        </p:nvGrpSpPr>
        <p:grpSpPr>
          <a:xfrm>
            <a:off x="0" y="8398380"/>
            <a:ext cx="18288000" cy="1006459"/>
            <a:chOff x="0" y="0"/>
            <a:chExt cx="6554006" cy="360692"/>
          </a:xfrm>
        </p:grpSpPr>
        <p:sp>
          <p:nvSpPr>
            <p:cNvPr id="15" name="Freeform 15"/>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C4161C"/>
            </a:solidFill>
          </p:spPr>
          <p:txBody>
            <a:bodyPr/>
            <a:lstStyle/>
            <a:p>
              <a:endParaRPr lang="en-US"/>
            </a:p>
          </p:txBody>
        </p:sp>
        <p:sp>
          <p:nvSpPr>
            <p:cNvPr id="16" name="TextBox 16"/>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grpSp>
        <p:nvGrpSpPr>
          <p:cNvPr id="17" name="Group 17"/>
          <p:cNvGrpSpPr/>
          <p:nvPr/>
        </p:nvGrpSpPr>
        <p:grpSpPr>
          <a:xfrm>
            <a:off x="17511415" y="0"/>
            <a:ext cx="776585" cy="10287000"/>
            <a:chOff x="0" y="0"/>
            <a:chExt cx="303366" cy="4018525"/>
          </a:xfrm>
        </p:grpSpPr>
        <p:sp>
          <p:nvSpPr>
            <p:cNvPr id="18" name="Freeform 18"/>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C4161C"/>
            </a:solidFill>
          </p:spPr>
          <p:txBody>
            <a:bodyPr/>
            <a:lstStyle/>
            <a:p>
              <a:endParaRPr lang="en-US"/>
            </a:p>
          </p:txBody>
        </p:sp>
        <p:sp>
          <p:nvSpPr>
            <p:cNvPr id="19" name="TextBox 19"/>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sp>
        <p:nvSpPr>
          <p:cNvPr id="20" name="Freeform 20"/>
          <p:cNvSpPr/>
          <p:nvPr/>
        </p:nvSpPr>
        <p:spPr>
          <a:xfrm>
            <a:off x="681917" y="8617974"/>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Freeform 21"/>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grpSp>
        <p:nvGrpSpPr>
          <p:cNvPr id="22" name="Group 22"/>
          <p:cNvGrpSpPr/>
          <p:nvPr/>
        </p:nvGrpSpPr>
        <p:grpSpPr>
          <a:xfrm>
            <a:off x="10674353" y="961881"/>
            <a:ext cx="6190788" cy="6203956"/>
            <a:chOff x="0" y="0"/>
            <a:chExt cx="8254384" cy="8271941"/>
          </a:xfrm>
        </p:grpSpPr>
        <p:sp>
          <p:nvSpPr>
            <p:cNvPr id="23" name="Freeform 23"/>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4" name="TextBox 24"/>
            <p:cNvSpPr txBox="1"/>
            <p:nvPr/>
          </p:nvSpPr>
          <p:spPr>
            <a:xfrm rot="-943846">
              <a:off x="1020543" y="1173901"/>
              <a:ext cx="6195221" cy="5050155"/>
            </a:xfrm>
            <a:prstGeom prst="rect">
              <a:avLst/>
            </a:prstGeom>
          </p:spPr>
          <p:txBody>
            <a:bodyPr lIns="0" tIns="0" rIns="0" bIns="0" rtlCol="0" anchor="t">
              <a:spAutoFit/>
            </a:bodyPr>
            <a:lstStyle/>
            <a:p>
              <a:pPr algn="ctr">
                <a:lnSpc>
                  <a:spcPts val="5040"/>
                </a:lnSpc>
              </a:pPr>
              <a:r>
                <a:rPr lang="en-US" sz="3600">
                  <a:solidFill>
                    <a:srgbClr val="C4161C"/>
                  </a:solidFill>
                  <a:latin typeface="Kalam"/>
                  <a:ea typeface="Kalam"/>
                  <a:cs typeface="Kalam"/>
                  <a:sym typeface="Kalam"/>
                </a:rPr>
                <a:t>This session covers </a:t>
              </a:r>
              <a:r>
                <a:rPr lang="en-US" sz="3600" b="1">
                  <a:solidFill>
                    <a:srgbClr val="C4161C"/>
                  </a:solidFill>
                  <a:latin typeface="Kalam Bold"/>
                  <a:ea typeface="Kalam Bold"/>
                  <a:cs typeface="Kalam Bold"/>
                  <a:sym typeface="Kalam Bold"/>
                </a:rPr>
                <a:t>main ideas</a:t>
              </a:r>
              <a:r>
                <a:rPr lang="en-US" sz="3600">
                  <a:solidFill>
                    <a:srgbClr val="C4161C"/>
                  </a:solidFill>
                  <a:latin typeface="Kalam"/>
                  <a:ea typeface="Kalam"/>
                  <a:cs typeface="Kalam"/>
                  <a:sym typeface="Kalam"/>
                </a:rPr>
                <a:t> about health and healthcare and explains why </a:t>
              </a:r>
            </a:p>
            <a:p>
              <a:pPr algn="ctr">
                <a:lnSpc>
                  <a:spcPts val="5040"/>
                </a:lnSpc>
              </a:pPr>
              <a:r>
                <a:rPr lang="en-US" sz="3600">
                  <a:solidFill>
                    <a:srgbClr val="C4161C"/>
                  </a:solidFill>
                  <a:latin typeface="Kalam"/>
                  <a:ea typeface="Kalam"/>
                  <a:cs typeface="Kalam"/>
                  <a:sym typeface="Kalam"/>
                </a:rPr>
                <a:t>it’s important to </a:t>
              </a:r>
            </a:p>
            <a:p>
              <a:pPr algn="ctr">
                <a:lnSpc>
                  <a:spcPts val="5040"/>
                </a:lnSpc>
              </a:pPr>
              <a:r>
                <a:rPr lang="en-US" sz="3600">
                  <a:solidFill>
                    <a:srgbClr val="C4161C"/>
                  </a:solidFill>
                  <a:latin typeface="Kalam"/>
                  <a:ea typeface="Kalam"/>
                  <a:cs typeface="Kalam"/>
                  <a:sym typeface="Kalam"/>
                </a:rPr>
                <a:t>learn about them.</a:t>
              </a:r>
            </a:p>
          </p:txBody>
        </p:sp>
      </p:grpSp>
      <p:sp>
        <p:nvSpPr>
          <p:cNvPr id="25" name="TextBox 25"/>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carers of people with intellectual and developmental disabilities (IDD)</a:t>
            </a:r>
          </a:p>
        </p:txBody>
      </p:sp>
      <p:sp>
        <p:nvSpPr>
          <p:cNvPr id="26" name="TextBox 26"/>
          <p:cNvSpPr txBox="1"/>
          <p:nvPr/>
        </p:nvSpPr>
        <p:spPr>
          <a:xfrm>
            <a:off x="665148" y="4619545"/>
            <a:ext cx="9210239" cy="3159936"/>
          </a:xfrm>
          <a:prstGeom prst="rect">
            <a:avLst/>
          </a:prstGeom>
        </p:spPr>
        <p:txBody>
          <a:bodyPr lIns="0" tIns="0" rIns="0" bIns="0" rtlCol="0" anchor="t">
            <a:spAutoFit/>
          </a:bodyPr>
          <a:lstStyle/>
          <a:p>
            <a:pPr algn="l">
              <a:lnSpc>
                <a:spcPts val="10253"/>
              </a:lnSpc>
            </a:pPr>
            <a:r>
              <a:rPr lang="en-US" sz="9673">
                <a:solidFill>
                  <a:srgbClr val="009784"/>
                </a:solidFill>
                <a:latin typeface="Ubuntu"/>
                <a:ea typeface="Ubuntu"/>
                <a:cs typeface="Ubuntu"/>
                <a:sym typeface="Ubuntu"/>
              </a:rPr>
              <a:t>Session 1:</a:t>
            </a:r>
          </a:p>
          <a:p>
            <a:pPr algn="l">
              <a:lnSpc>
                <a:spcPts val="3051"/>
              </a:lnSpc>
            </a:pPr>
            <a:endParaRPr lang="en-US" sz="9673">
              <a:solidFill>
                <a:srgbClr val="009784"/>
              </a:solidFill>
              <a:latin typeface="Ubuntu"/>
              <a:ea typeface="Ubuntu"/>
              <a:cs typeface="Ubuntu"/>
              <a:sym typeface="Ubuntu"/>
            </a:endParaRPr>
          </a:p>
          <a:p>
            <a:pPr algn="l">
              <a:lnSpc>
                <a:spcPts val="11042"/>
              </a:lnSpc>
            </a:pPr>
            <a:r>
              <a:rPr lang="en-US" sz="10417" b="1">
                <a:solidFill>
                  <a:srgbClr val="009784"/>
                </a:solidFill>
                <a:latin typeface="Ubuntu Bold"/>
                <a:ea typeface="Ubuntu Bold"/>
                <a:cs typeface="Ubuntu Bold"/>
                <a:sym typeface="Ubuntu Bold"/>
              </a:rPr>
              <a:t>Fundamentals</a:t>
            </a:r>
          </a:p>
        </p:txBody>
      </p:sp>
      <p:sp>
        <p:nvSpPr>
          <p:cNvPr id="27" name="TextBox 27"/>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8" name="TextBox 28"/>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525"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305689" cy="1223447"/>
            <a:chOff x="0" y="0"/>
            <a:chExt cx="9740918" cy="1631262"/>
          </a:xfrm>
        </p:grpSpPr>
        <p:grpSp>
          <p:nvGrpSpPr>
            <p:cNvPr id="28" name="Group 28"/>
            <p:cNvGrpSpPr/>
            <p:nvPr/>
          </p:nvGrpSpPr>
          <p:grpSpPr>
            <a:xfrm>
              <a:off x="0" y="0"/>
              <a:ext cx="9740918" cy="1631262"/>
              <a:chOff x="0" y="0"/>
              <a:chExt cx="1924132" cy="322225"/>
            </a:xfrm>
          </p:grpSpPr>
          <p:sp>
            <p:nvSpPr>
              <p:cNvPr id="29" name="Freeform 29"/>
              <p:cNvSpPr/>
              <p:nvPr/>
            </p:nvSpPr>
            <p:spPr>
              <a:xfrm>
                <a:off x="0" y="0"/>
                <a:ext cx="1924132" cy="322225"/>
              </a:xfrm>
              <a:custGeom>
                <a:avLst/>
                <a:gdLst/>
                <a:ahLst/>
                <a:cxnLst/>
                <a:rect l="l" t="t" r="r" b="b"/>
                <a:pathLst>
                  <a:path w="1924132" h="322225">
                    <a:moveTo>
                      <a:pt x="1720932" y="0"/>
                    </a:moveTo>
                    <a:cubicBezTo>
                      <a:pt x="1833156" y="0"/>
                      <a:pt x="1924132" y="72132"/>
                      <a:pt x="1924132" y="161112"/>
                    </a:cubicBezTo>
                    <a:cubicBezTo>
                      <a:pt x="1924132" y="250092"/>
                      <a:pt x="1833156" y="322225"/>
                      <a:pt x="1720932"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924132"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370535" y="25479"/>
              <a:ext cx="8999848"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 Insurance</a:t>
              </a:r>
            </a:p>
          </p:txBody>
        </p:sp>
      </p:grpSp>
      <p:sp>
        <p:nvSpPr>
          <p:cNvPr id="32" name="Freeform 32"/>
          <p:cNvSpPr/>
          <p:nvPr/>
        </p:nvSpPr>
        <p:spPr>
          <a:xfrm>
            <a:off x="1406718" y="2823440"/>
            <a:ext cx="2291910" cy="2211693"/>
          </a:xfrm>
          <a:custGeom>
            <a:avLst/>
            <a:gdLst/>
            <a:ahLst/>
            <a:cxnLst/>
            <a:rect l="l" t="t" r="r" b="b"/>
            <a:pathLst>
              <a:path w="2291910" h="2211693">
                <a:moveTo>
                  <a:pt x="0" y="0"/>
                </a:moveTo>
                <a:lnTo>
                  <a:pt x="2291910" y="0"/>
                </a:lnTo>
                <a:lnTo>
                  <a:pt x="2291910" y="2211693"/>
                </a:lnTo>
                <a:lnTo>
                  <a:pt x="0" y="221169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3" name="TextBox 33"/>
          <p:cNvSpPr txBox="1"/>
          <p:nvPr/>
        </p:nvSpPr>
        <p:spPr>
          <a:xfrm>
            <a:off x="4171705" y="2823440"/>
            <a:ext cx="13441542" cy="725805"/>
          </a:xfrm>
          <a:prstGeom prst="rect">
            <a:avLst/>
          </a:prstGeom>
        </p:spPr>
        <p:txBody>
          <a:bodyPr lIns="0" tIns="0" rIns="0" bIns="0" rtlCol="0" anchor="t">
            <a:spAutoFit/>
          </a:bodyPr>
          <a:lstStyle/>
          <a:p>
            <a:pPr algn="l">
              <a:lnSpc>
                <a:spcPts val="5520"/>
              </a:lnSpc>
            </a:pPr>
            <a:r>
              <a:rPr lang="en-US" sz="4800" dirty="0">
                <a:solidFill>
                  <a:srgbClr val="000000"/>
                </a:solidFill>
                <a:highlight>
                  <a:srgbClr val="FFFF00"/>
                </a:highlight>
                <a:latin typeface="Ubuntu"/>
                <a:ea typeface="Ubuntu"/>
                <a:cs typeface="Ubuntu"/>
                <a:sym typeface="Ubuntu"/>
              </a:rPr>
              <a:t>[Name of Your Local Plan]</a:t>
            </a:r>
          </a:p>
        </p:txBody>
      </p:sp>
      <p:sp>
        <p:nvSpPr>
          <p:cNvPr id="34" name="TextBox 34"/>
          <p:cNvSpPr txBox="1"/>
          <p:nvPr/>
        </p:nvSpPr>
        <p:spPr>
          <a:xfrm>
            <a:off x="4171705" y="3785214"/>
            <a:ext cx="12577055" cy="1829435"/>
          </a:xfrm>
          <a:prstGeom prst="rect">
            <a:avLst/>
          </a:prstGeom>
        </p:spPr>
        <p:txBody>
          <a:bodyPr lIns="0" tIns="0" rIns="0" bIns="0" rtlCol="0" anchor="t">
            <a:spAutoFit/>
          </a:bodyPr>
          <a:lstStyle/>
          <a:p>
            <a:pPr algn="l">
              <a:lnSpc>
                <a:spcPts val="3640"/>
              </a:lnSpc>
            </a:pPr>
            <a:r>
              <a:rPr lang="en-US" sz="2600" dirty="0">
                <a:solidFill>
                  <a:srgbClr val="000000"/>
                </a:solidFill>
                <a:highlight>
                  <a:srgbClr val="FFFF00"/>
                </a:highlight>
                <a:latin typeface="Ubuntu"/>
                <a:ea typeface="Ubuntu"/>
                <a:cs typeface="Ubuntu"/>
                <a:sym typeface="Ubuntu"/>
              </a:rPr>
              <a:t>You can edit this page to include specific information about your local health plan or cost coverage options. </a:t>
            </a:r>
          </a:p>
          <a:p>
            <a:pPr algn="l">
              <a:lnSpc>
                <a:spcPts val="3640"/>
              </a:lnSpc>
            </a:pPr>
            <a:endParaRPr lang="en-US" sz="2600" dirty="0">
              <a:solidFill>
                <a:srgbClr val="000000"/>
              </a:solidFill>
              <a:highlight>
                <a:srgbClr val="FFFF00"/>
              </a:highlight>
              <a:latin typeface="Ubuntu"/>
              <a:ea typeface="Ubuntu"/>
              <a:cs typeface="Ubuntu"/>
              <a:sym typeface="Ubuntu"/>
            </a:endParaRPr>
          </a:p>
          <a:p>
            <a:pPr algn="l">
              <a:lnSpc>
                <a:spcPts val="3640"/>
              </a:lnSpc>
            </a:pPr>
            <a:r>
              <a:rPr lang="en-US" sz="2600" dirty="0">
                <a:solidFill>
                  <a:srgbClr val="000000"/>
                </a:solidFill>
                <a:highlight>
                  <a:srgbClr val="FFFF00"/>
                </a:highlight>
                <a:latin typeface="Ubuntu"/>
                <a:ea typeface="Ubuntu"/>
                <a:cs typeface="Ubuntu"/>
                <a:sym typeface="Ubuntu"/>
              </a:rPr>
              <a:t>If you don’t need this slide, you can </a:t>
            </a:r>
            <a:r>
              <a:rPr lang="en-US" sz="2600" b="1" dirty="0">
                <a:solidFill>
                  <a:srgbClr val="000000"/>
                </a:solidFill>
                <a:highlight>
                  <a:srgbClr val="FFFF00"/>
                </a:highlight>
                <a:latin typeface="Ubuntu Bold"/>
                <a:ea typeface="Ubuntu Bold"/>
                <a:cs typeface="Ubuntu Bold"/>
                <a:sym typeface="Ubuntu Bold"/>
              </a:rPr>
              <a:t>delete</a:t>
            </a:r>
            <a:r>
              <a:rPr lang="en-US" sz="2600" dirty="0">
                <a:solidFill>
                  <a:srgbClr val="000000"/>
                </a:solidFill>
                <a:highlight>
                  <a:srgbClr val="FFFF00"/>
                </a:highlight>
                <a:latin typeface="Ubuntu"/>
                <a:ea typeface="Ubuntu"/>
                <a:cs typeface="Ubuntu"/>
                <a:sym typeface="Ubuntu"/>
              </a:rPr>
              <a:t> it.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8070154" cy="1223447"/>
            <a:chOff x="0" y="0"/>
            <a:chExt cx="10760205" cy="1631262"/>
          </a:xfrm>
        </p:grpSpPr>
        <p:grpSp>
          <p:nvGrpSpPr>
            <p:cNvPr id="28" name="Group 28"/>
            <p:cNvGrpSpPr/>
            <p:nvPr/>
          </p:nvGrpSpPr>
          <p:grpSpPr>
            <a:xfrm>
              <a:off x="0" y="0"/>
              <a:ext cx="10760205" cy="1631262"/>
              <a:chOff x="0" y="0"/>
              <a:chExt cx="2125473" cy="322225"/>
            </a:xfrm>
          </p:grpSpPr>
          <p:sp>
            <p:nvSpPr>
              <p:cNvPr id="29" name="Freeform 29"/>
              <p:cNvSpPr/>
              <p:nvPr/>
            </p:nvSpPr>
            <p:spPr>
              <a:xfrm>
                <a:off x="0" y="0"/>
                <a:ext cx="2125473" cy="322225"/>
              </a:xfrm>
              <a:custGeom>
                <a:avLst/>
                <a:gdLst/>
                <a:ahLst/>
                <a:cxnLst/>
                <a:rect l="l" t="t" r="r" b="b"/>
                <a:pathLst>
                  <a:path w="2125473" h="322225">
                    <a:moveTo>
                      <a:pt x="1922273" y="0"/>
                    </a:moveTo>
                    <a:cubicBezTo>
                      <a:pt x="2034497" y="0"/>
                      <a:pt x="2125473" y="72132"/>
                      <a:pt x="2125473" y="161112"/>
                    </a:cubicBezTo>
                    <a:cubicBezTo>
                      <a:pt x="2125473" y="250092"/>
                      <a:pt x="2034497" y="322225"/>
                      <a:pt x="192227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125473"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409308" y="25479"/>
              <a:ext cx="9941590"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Accessing Services</a:t>
              </a:r>
            </a:p>
          </p:txBody>
        </p:sp>
      </p:grpSp>
      <p:sp>
        <p:nvSpPr>
          <p:cNvPr id="32" name="Freeform 32"/>
          <p:cNvSpPr/>
          <p:nvPr/>
        </p:nvSpPr>
        <p:spPr>
          <a:xfrm>
            <a:off x="1594453" y="2717389"/>
            <a:ext cx="6264484" cy="2244543"/>
          </a:xfrm>
          <a:custGeom>
            <a:avLst/>
            <a:gdLst/>
            <a:ahLst/>
            <a:cxnLst/>
            <a:rect l="l" t="t" r="r" b="b"/>
            <a:pathLst>
              <a:path w="6264484" h="2244543">
                <a:moveTo>
                  <a:pt x="0" y="0"/>
                </a:moveTo>
                <a:lnTo>
                  <a:pt x="6264484" y="0"/>
                </a:lnTo>
                <a:lnTo>
                  <a:pt x="6264484" y="2244544"/>
                </a:lnTo>
                <a:lnTo>
                  <a:pt x="0" y="2244544"/>
                </a:lnTo>
                <a:lnTo>
                  <a:pt x="0" y="0"/>
                </a:lnTo>
                <a:close/>
              </a:path>
            </a:pathLst>
          </a:custGeom>
          <a:blipFill>
            <a:blip r:embed="rId5"/>
            <a:stretch>
              <a:fillRect/>
            </a:stretch>
          </a:blipFill>
        </p:spPr>
        <p:txBody>
          <a:bodyPr/>
          <a:lstStyle/>
          <a:p>
            <a:endParaRPr lang="en-US"/>
          </a:p>
        </p:txBody>
      </p:sp>
      <p:sp>
        <p:nvSpPr>
          <p:cNvPr id="33" name="TextBox 33"/>
          <p:cNvSpPr txBox="1"/>
          <p:nvPr/>
        </p:nvSpPr>
        <p:spPr>
          <a:xfrm>
            <a:off x="1804923" y="5966772"/>
            <a:ext cx="15473393" cy="915035"/>
          </a:xfrm>
          <a:prstGeom prst="rect">
            <a:avLst/>
          </a:prstGeom>
        </p:spPr>
        <p:txBody>
          <a:bodyPr lIns="0" tIns="0" rIns="0" bIns="0" rtlCol="0" anchor="t">
            <a:spAutoFit/>
          </a:bodyPr>
          <a:lstStyle/>
          <a:p>
            <a:pPr algn="l">
              <a:lnSpc>
                <a:spcPts val="3640"/>
              </a:lnSpc>
            </a:pPr>
            <a:r>
              <a:rPr lang="en-US" sz="2600">
                <a:solidFill>
                  <a:srgbClr val="000000"/>
                </a:solidFill>
                <a:latin typeface="Ubuntu"/>
                <a:ea typeface="Ubuntu"/>
                <a:cs typeface="Ubuntu"/>
                <a:sym typeface="Ubuntu"/>
              </a:rPr>
              <a:t>In some cases, people with disabilities may need to </a:t>
            </a:r>
            <a:r>
              <a:rPr lang="en-US" sz="2600" b="1">
                <a:solidFill>
                  <a:srgbClr val="000000"/>
                </a:solidFill>
                <a:latin typeface="Ubuntu Bold"/>
                <a:ea typeface="Ubuntu Bold"/>
                <a:cs typeface="Ubuntu Bold"/>
                <a:sym typeface="Ubuntu Bold"/>
              </a:rPr>
              <a:t>register</a:t>
            </a:r>
            <a:r>
              <a:rPr lang="en-US" sz="2600">
                <a:solidFill>
                  <a:srgbClr val="000000"/>
                </a:solidFill>
                <a:latin typeface="Ubuntu"/>
                <a:ea typeface="Ubuntu"/>
                <a:cs typeface="Ubuntu"/>
                <a:sym typeface="Ubuntu"/>
              </a:rPr>
              <a:t> as a disabled person before they can access available services. </a:t>
            </a:r>
          </a:p>
        </p:txBody>
      </p:sp>
      <p:sp>
        <p:nvSpPr>
          <p:cNvPr id="34" name="TextBox 34"/>
          <p:cNvSpPr txBox="1"/>
          <p:nvPr/>
        </p:nvSpPr>
        <p:spPr>
          <a:xfrm>
            <a:off x="1804923" y="5079042"/>
            <a:ext cx="10840999"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Registering as a Disabled Person</a:t>
            </a:r>
          </a:p>
        </p:txBody>
      </p:sp>
      <p:sp>
        <p:nvSpPr>
          <p:cNvPr id="35" name="TextBox 35"/>
          <p:cNvSpPr txBox="1"/>
          <p:nvPr/>
        </p:nvSpPr>
        <p:spPr>
          <a:xfrm>
            <a:off x="11875392" y="2066480"/>
            <a:ext cx="4677830" cy="1198880"/>
          </a:xfrm>
          <a:prstGeom prst="rect">
            <a:avLst/>
          </a:prstGeom>
        </p:spPr>
        <p:txBody>
          <a:bodyPr lIns="0" tIns="0" rIns="0" bIns="0" rtlCol="0" anchor="t">
            <a:spAutoFit/>
          </a:bodyPr>
          <a:lstStyle/>
          <a:p>
            <a:pPr algn="l">
              <a:lnSpc>
                <a:spcPts val="3219"/>
              </a:lnSpc>
            </a:pPr>
            <a:r>
              <a:rPr lang="en-US" sz="2299" dirty="0">
                <a:solidFill>
                  <a:srgbClr val="000000"/>
                </a:solidFill>
                <a:highlight>
                  <a:srgbClr val="FFFF00"/>
                </a:highlight>
                <a:latin typeface="Ubuntu"/>
                <a:ea typeface="Ubuntu"/>
                <a:cs typeface="Ubuntu"/>
                <a:sym typeface="Ubuntu"/>
              </a:rPr>
              <a:t>* [Edit whichever parts of this page make sense for your local situation. Then delete this text.]</a:t>
            </a:r>
          </a:p>
        </p:txBody>
      </p:sp>
      <p:grpSp>
        <p:nvGrpSpPr>
          <p:cNvPr id="36" name="Group 36"/>
          <p:cNvGrpSpPr/>
          <p:nvPr/>
        </p:nvGrpSpPr>
        <p:grpSpPr>
          <a:xfrm>
            <a:off x="1594453" y="7807959"/>
            <a:ext cx="15664847" cy="1450341"/>
            <a:chOff x="0" y="0"/>
            <a:chExt cx="20886463" cy="1933787"/>
          </a:xfrm>
        </p:grpSpPr>
        <p:sp>
          <p:nvSpPr>
            <p:cNvPr id="37" name="Freeform 37"/>
            <p:cNvSpPr/>
            <p:nvPr/>
          </p:nvSpPr>
          <p:spPr>
            <a:xfrm>
              <a:off x="0" y="0"/>
              <a:ext cx="1933787" cy="1933787"/>
            </a:xfrm>
            <a:custGeom>
              <a:avLst/>
              <a:gdLst/>
              <a:ahLst/>
              <a:cxnLst/>
              <a:rect l="l" t="t" r="r" b="b"/>
              <a:pathLst>
                <a:path w="1933787" h="1933787">
                  <a:moveTo>
                    <a:pt x="0" y="0"/>
                  </a:moveTo>
                  <a:lnTo>
                    <a:pt x="1933787" y="0"/>
                  </a:lnTo>
                  <a:lnTo>
                    <a:pt x="1933787" y="1933787"/>
                  </a:lnTo>
                  <a:lnTo>
                    <a:pt x="0" y="193378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8" name="TextBox 38"/>
            <p:cNvSpPr txBox="1"/>
            <p:nvPr/>
          </p:nvSpPr>
          <p:spPr>
            <a:xfrm>
              <a:off x="3066511" y="189231"/>
              <a:ext cx="14753441" cy="1744557"/>
            </a:xfrm>
            <a:prstGeom prst="rect">
              <a:avLst/>
            </a:prstGeom>
          </p:spPr>
          <p:txBody>
            <a:bodyPr lIns="0" tIns="0" rIns="0" bIns="0" rtlCol="0" anchor="t">
              <a:spAutoFit/>
            </a:bodyPr>
            <a:lstStyle/>
            <a:p>
              <a:pPr algn="ctr">
                <a:lnSpc>
                  <a:spcPts val="5319"/>
                </a:lnSpc>
              </a:pPr>
              <a:r>
                <a:rPr lang="en-US" sz="3799">
                  <a:solidFill>
                    <a:srgbClr val="000000"/>
                  </a:solidFill>
                  <a:latin typeface="Ubuntu"/>
                  <a:ea typeface="Ubuntu"/>
                  <a:cs typeface="Ubuntu"/>
                  <a:sym typeface="Ubuntu"/>
                </a:rPr>
                <a:t>Don’t  forget you’ll need a </a:t>
              </a:r>
              <a:r>
                <a:rPr lang="en-US" sz="3799" b="1">
                  <a:solidFill>
                    <a:srgbClr val="000000"/>
                  </a:solidFill>
                  <a:latin typeface="Ubuntu Bold"/>
                  <a:ea typeface="Ubuntu Bold"/>
                  <a:cs typeface="Ubuntu Bold"/>
                  <a:sym typeface="Ubuntu Bold"/>
                </a:rPr>
                <a:t>documented diagnosis</a:t>
              </a:r>
              <a:r>
                <a:rPr lang="en-US" sz="3799">
                  <a:solidFill>
                    <a:srgbClr val="000000"/>
                  </a:solidFill>
                  <a:latin typeface="Ubuntu"/>
                  <a:ea typeface="Ubuntu"/>
                  <a:cs typeface="Ubuntu"/>
                  <a:sym typeface="Ubuntu"/>
                </a:rPr>
                <a:t> </a:t>
              </a:r>
            </a:p>
            <a:p>
              <a:pPr algn="ctr">
                <a:lnSpc>
                  <a:spcPts val="5319"/>
                </a:lnSpc>
              </a:pPr>
              <a:r>
                <a:rPr lang="en-US" sz="3799">
                  <a:solidFill>
                    <a:srgbClr val="000000"/>
                  </a:solidFill>
                  <a:latin typeface="Ubuntu"/>
                  <a:ea typeface="Ubuntu"/>
                  <a:cs typeface="Ubuntu"/>
                  <a:sym typeface="Ubuntu"/>
                </a:rPr>
                <a:t>from your GP to access most services. </a:t>
              </a:r>
            </a:p>
          </p:txBody>
        </p:sp>
        <p:sp>
          <p:nvSpPr>
            <p:cNvPr id="39" name="Freeform 39"/>
            <p:cNvSpPr/>
            <p:nvPr/>
          </p:nvSpPr>
          <p:spPr>
            <a:xfrm>
              <a:off x="18952676" y="0"/>
              <a:ext cx="1933787" cy="1933787"/>
            </a:xfrm>
            <a:custGeom>
              <a:avLst/>
              <a:gdLst/>
              <a:ahLst/>
              <a:cxnLst/>
              <a:rect l="l" t="t" r="r" b="b"/>
              <a:pathLst>
                <a:path w="1933787" h="1933787">
                  <a:moveTo>
                    <a:pt x="0" y="0"/>
                  </a:moveTo>
                  <a:lnTo>
                    <a:pt x="1933787" y="0"/>
                  </a:lnTo>
                  <a:lnTo>
                    <a:pt x="1933787" y="1933787"/>
                  </a:lnTo>
                  <a:lnTo>
                    <a:pt x="0" y="193378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0888143" cy="1223447"/>
            <a:chOff x="0" y="0"/>
            <a:chExt cx="14517524" cy="1631262"/>
          </a:xfrm>
        </p:grpSpPr>
        <p:grpSp>
          <p:nvGrpSpPr>
            <p:cNvPr id="28" name="Group 28"/>
            <p:cNvGrpSpPr/>
            <p:nvPr/>
          </p:nvGrpSpPr>
          <p:grpSpPr>
            <a:xfrm>
              <a:off x="0" y="0"/>
              <a:ext cx="14517524" cy="1631262"/>
              <a:chOff x="0" y="0"/>
              <a:chExt cx="2867659" cy="322225"/>
            </a:xfrm>
          </p:grpSpPr>
          <p:sp>
            <p:nvSpPr>
              <p:cNvPr id="29" name="Freeform 29"/>
              <p:cNvSpPr/>
              <p:nvPr/>
            </p:nvSpPr>
            <p:spPr>
              <a:xfrm>
                <a:off x="0" y="0"/>
                <a:ext cx="2867659" cy="322225"/>
              </a:xfrm>
              <a:custGeom>
                <a:avLst/>
                <a:gdLst/>
                <a:ahLst/>
                <a:cxnLst/>
                <a:rect l="l" t="t" r="r" b="b"/>
                <a:pathLst>
                  <a:path w="2867659" h="322225">
                    <a:moveTo>
                      <a:pt x="2664459" y="0"/>
                    </a:moveTo>
                    <a:cubicBezTo>
                      <a:pt x="2776683" y="0"/>
                      <a:pt x="2867659" y="72132"/>
                      <a:pt x="2867659" y="161112"/>
                    </a:cubicBezTo>
                    <a:cubicBezTo>
                      <a:pt x="2867659" y="250092"/>
                      <a:pt x="2776683" y="322225"/>
                      <a:pt x="2664459"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867659"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552232" y="25479"/>
              <a:ext cx="13413059"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Healthcare Card Example</a:t>
              </a:r>
            </a:p>
          </p:txBody>
        </p:sp>
      </p:grpSp>
      <p:sp>
        <p:nvSpPr>
          <p:cNvPr id="32" name="Freeform 32"/>
          <p:cNvSpPr/>
          <p:nvPr/>
        </p:nvSpPr>
        <p:spPr>
          <a:xfrm>
            <a:off x="9514122" y="2840350"/>
            <a:ext cx="8052873" cy="5212305"/>
          </a:xfrm>
          <a:custGeom>
            <a:avLst/>
            <a:gdLst/>
            <a:ahLst/>
            <a:cxnLst/>
            <a:rect l="l" t="t" r="r" b="b"/>
            <a:pathLst>
              <a:path w="8052873" h="5212305">
                <a:moveTo>
                  <a:pt x="0" y="0"/>
                </a:moveTo>
                <a:lnTo>
                  <a:pt x="8052873" y="0"/>
                </a:lnTo>
                <a:lnTo>
                  <a:pt x="8052873" y="5212304"/>
                </a:lnTo>
                <a:lnTo>
                  <a:pt x="0" y="5212304"/>
                </a:lnTo>
                <a:lnTo>
                  <a:pt x="0" y="0"/>
                </a:lnTo>
                <a:close/>
              </a:path>
            </a:pathLst>
          </a:custGeom>
          <a:blipFill>
            <a:blip r:embed="rId5"/>
            <a:stretch>
              <a:fillRect/>
            </a:stretch>
          </a:blipFill>
        </p:spPr>
        <p:txBody>
          <a:bodyPr/>
          <a:lstStyle/>
          <a:p>
            <a:endParaRPr lang="en-US"/>
          </a:p>
        </p:txBody>
      </p:sp>
      <p:grpSp>
        <p:nvGrpSpPr>
          <p:cNvPr id="33" name="Group 33"/>
          <p:cNvGrpSpPr/>
          <p:nvPr/>
        </p:nvGrpSpPr>
        <p:grpSpPr>
          <a:xfrm>
            <a:off x="10756481" y="8942911"/>
            <a:ext cx="615836" cy="615836"/>
            <a:chOff x="0" y="0"/>
            <a:chExt cx="812800" cy="812800"/>
          </a:xfrm>
        </p:grpSpPr>
        <p:sp>
          <p:nvSpPr>
            <p:cNvPr id="34" name="Freeform 3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35" name="TextBox 35"/>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1</a:t>
              </a:r>
            </a:p>
          </p:txBody>
        </p:sp>
      </p:grpSp>
      <p:grpSp>
        <p:nvGrpSpPr>
          <p:cNvPr id="36" name="Group 36"/>
          <p:cNvGrpSpPr/>
          <p:nvPr/>
        </p:nvGrpSpPr>
        <p:grpSpPr>
          <a:xfrm>
            <a:off x="11581867" y="8972476"/>
            <a:ext cx="615836" cy="615836"/>
            <a:chOff x="0" y="0"/>
            <a:chExt cx="812800" cy="812800"/>
          </a:xfrm>
        </p:grpSpPr>
        <p:sp>
          <p:nvSpPr>
            <p:cNvPr id="37" name="Freeform 3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38" name="TextBox 38"/>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2</a:t>
              </a:r>
            </a:p>
          </p:txBody>
        </p:sp>
      </p:grpSp>
      <p:grpSp>
        <p:nvGrpSpPr>
          <p:cNvPr id="39" name="Group 39"/>
          <p:cNvGrpSpPr/>
          <p:nvPr/>
        </p:nvGrpSpPr>
        <p:grpSpPr>
          <a:xfrm>
            <a:off x="12407254" y="8977461"/>
            <a:ext cx="615836" cy="615836"/>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1" name="TextBox 41"/>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3</a:t>
              </a:r>
            </a:p>
          </p:txBody>
        </p:sp>
      </p:grpSp>
      <p:grpSp>
        <p:nvGrpSpPr>
          <p:cNvPr id="42" name="Group 42"/>
          <p:cNvGrpSpPr/>
          <p:nvPr/>
        </p:nvGrpSpPr>
        <p:grpSpPr>
          <a:xfrm>
            <a:off x="13232640" y="8977461"/>
            <a:ext cx="615836" cy="615836"/>
            <a:chOff x="0" y="0"/>
            <a:chExt cx="812800" cy="812800"/>
          </a:xfrm>
        </p:grpSpPr>
        <p:sp>
          <p:nvSpPr>
            <p:cNvPr id="43" name="Freeform 4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4" name="TextBox 44"/>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4</a:t>
              </a:r>
            </a:p>
          </p:txBody>
        </p:sp>
      </p:grpSp>
      <p:grpSp>
        <p:nvGrpSpPr>
          <p:cNvPr id="45" name="Group 45"/>
          <p:cNvGrpSpPr/>
          <p:nvPr/>
        </p:nvGrpSpPr>
        <p:grpSpPr>
          <a:xfrm>
            <a:off x="14058026" y="8972476"/>
            <a:ext cx="615836" cy="615836"/>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7" name="TextBox 47"/>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5</a:t>
              </a:r>
            </a:p>
          </p:txBody>
        </p:sp>
      </p:grpSp>
      <p:sp>
        <p:nvSpPr>
          <p:cNvPr id="48" name="TextBox 48"/>
          <p:cNvSpPr txBox="1"/>
          <p:nvPr/>
        </p:nvSpPr>
        <p:spPr>
          <a:xfrm>
            <a:off x="2138349" y="2249762"/>
            <a:ext cx="7176149"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Name of person covered</a:t>
            </a:r>
          </a:p>
        </p:txBody>
      </p:sp>
      <p:sp>
        <p:nvSpPr>
          <p:cNvPr id="49" name="TextBox 49"/>
          <p:cNvSpPr txBox="1"/>
          <p:nvPr/>
        </p:nvSpPr>
        <p:spPr>
          <a:xfrm>
            <a:off x="2138349" y="4431680"/>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50" name="TextBox 50"/>
          <p:cNvSpPr txBox="1"/>
          <p:nvPr/>
        </p:nvSpPr>
        <p:spPr>
          <a:xfrm>
            <a:off x="2138349" y="5521340"/>
            <a:ext cx="7487772"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51" name="TextBox 51"/>
          <p:cNvSpPr txBox="1"/>
          <p:nvPr/>
        </p:nvSpPr>
        <p:spPr>
          <a:xfrm>
            <a:off x="2138349" y="6611000"/>
            <a:ext cx="7487772"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52" name="TextBox 52"/>
          <p:cNvSpPr txBox="1"/>
          <p:nvPr/>
        </p:nvSpPr>
        <p:spPr>
          <a:xfrm>
            <a:off x="2138349" y="3342020"/>
            <a:ext cx="7354515" cy="641985"/>
          </a:xfrm>
          <a:prstGeom prst="rect">
            <a:avLst/>
          </a:prstGeom>
        </p:spPr>
        <p:txBody>
          <a:bodyPr lIns="0" tIns="0" rIns="0" bIns="0" rtlCol="0" anchor="t">
            <a:spAutoFit/>
          </a:bodyPr>
          <a:lstStyle/>
          <a:p>
            <a:pPr algn="l">
              <a:lnSpc>
                <a:spcPts val="5040"/>
              </a:lnSpc>
            </a:pPr>
            <a:r>
              <a:rPr lang="en-US" sz="3600" dirty="0">
                <a:solidFill>
                  <a:srgbClr val="000000"/>
                </a:solidFill>
                <a:latin typeface="Ubuntu"/>
                <a:ea typeface="Ubuntu"/>
                <a:cs typeface="Ubuntu"/>
                <a:sym typeface="Ubuntu"/>
              </a:rPr>
              <a:t>(add based on your card)</a:t>
            </a:r>
          </a:p>
        </p:txBody>
      </p:sp>
      <p:grpSp>
        <p:nvGrpSpPr>
          <p:cNvPr id="53" name="Group 53"/>
          <p:cNvGrpSpPr/>
          <p:nvPr/>
        </p:nvGrpSpPr>
        <p:grpSpPr>
          <a:xfrm>
            <a:off x="1312963" y="2345012"/>
            <a:ext cx="615836" cy="615836"/>
            <a:chOff x="0" y="0"/>
            <a:chExt cx="812800" cy="812800"/>
          </a:xfrm>
        </p:grpSpPr>
        <p:sp>
          <p:nvSpPr>
            <p:cNvPr id="54" name="Freeform 5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55" name="TextBox 55"/>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1</a:t>
              </a:r>
            </a:p>
          </p:txBody>
        </p:sp>
      </p:grpSp>
      <p:grpSp>
        <p:nvGrpSpPr>
          <p:cNvPr id="56" name="Group 56"/>
          <p:cNvGrpSpPr/>
          <p:nvPr/>
        </p:nvGrpSpPr>
        <p:grpSpPr>
          <a:xfrm>
            <a:off x="1312963" y="3418047"/>
            <a:ext cx="615836" cy="615836"/>
            <a:chOff x="0" y="0"/>
            <a:chExt cx="812800" cy="812800"/>
          </a:xfrm>
        </p:grpSpPr>
        <p:sp>
          <p:nvSpPr>
            <p:cNvPr id="57" name="Freeform 5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58" name="TextBox 58"/>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2</a:t>
              </a:r>
            </a:p>
          </p:txBody>
        </p:sp>
      </p:grpSp>
      <p:grpSp>
        <p:nvGrpSpPr>
          <p:cNvPr id="59" name="Group 59"/>
          <p:cNvGrpSpPr/>
          <p:nvPr/>
        </p:nvGrpSpPr>
        <p:grpSpPr>
          <a:xfrm>
            <a:off x="1312963" y="4491081"/>
            <a:ext cx="615836" cy="615836"/>
            <a:chOff x="0" y="0"/>
            <a:chExt cx="812800" cy="812800"/>
          </a:xfrm>
        </p:grpSpPr>
        <p:sp>
          <p:nvSpPr>
            <p:cNvPr id="60" name="Freeform 6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1" name="TextBox 61"/>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3</a:t>
              </a:r>
            </a:p>
          </p:txBody>
        </p:sp>
      </p:grpSp>
      <p:grpSp>
        <p:nvGrpSpPr>
          <p:cNvPr id="62" name="Group 62"/>
          <p:cNvGrpSpPr/>
          <p:nvPr/>
        </p:nvGrpSpPr>
        <p:grpSpPr>
          <a:xfrm>
            <a:off x="1312963" y="5628229"/>
            <a:ext cx="615836" cy="615836"/>
            <a:chOff x="0" y="0"/>
            <a:chExt cx="812800" cy="812800"/>
          </a:xfrm>
        </p:grpSpPr>
        <p:sp>
          <p:nvSpPr>
            <p:cNvPr id="63" name="Freeform 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4" name="TextBox 64"/>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4</a:t>
              </a:r>
            </a:p>
          </p:txBody>
        </p:sp>
      </p:grpSp>
      <p:grpSp>
        <p:nvGrpSpPr>
          <p:cNvPr id="65" name="Group 65"/>
          <p:cNvGrpSpPr/>
          <p:nvPr/>
        </p:nvGrpSpPr>
        <p:grpSpPr>
          <a:xfrm>
            <a:off x="1312963" y="6701266"/>
            <a:ext cx="615836" cy="615836"/>
            <a:chOff x="0" y="0"/>
            <a:chExt cx="812800" cy="812800"/>
          </a:xfrm>
        </p:grpSpPr>
        <p:sp>
          <p:nvSpPr>
            <p:cNvPr id="66" name="Freeform 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7" name="TextBox 67"/>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5</a:t>
              </a:r>
            </a:p>
          </p:txBody>
        </p:sp>
      </p:grpSp>
      <p:sp>
        <p:nvSpPr>
          <p:cNvPr id="68" name="TextBox 68"/>
          <p:cNvSpPr txBox="1"/>
          <p:nvPr/>
        </p:nvSpPr>
        <p:spPr>
          <a:xfrm>
            <a:off x="2138349" y="7684037"/>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grpSp>
        <p:nvGrpSpPr>
          <p:cNvPr id="69" name="Group 69"/>
          <p:cNvGrpSpPr/>
          <p:nvPr/>
        </p:nvGrpSpPr>
        <p:grpSpPr>
          <a:xfrm>
            <a:off x="1312963" y="7774302"/>
            <a:ext cx="615836" cy="615836"/>
            <a:chOff x="0" y="0"/>
            <a:chExt cx="812800" cy="812800"/>
          </a:xfrm>
        </p:grpSpPr>
        <p:sp>
          <p:nvSpPr>
            <p:cNvPr id="70" name="Freeform 7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71" name="TextBox 71"/>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6</a:t>
              </a:r>
            </a:p>
          </p:txBody>
        </p:sp>
      </p:grpSp>
      <p:sp>
        <p:nvSpPr>
          <p:cNvPr id="72" name="TextBox 72"/>
          <p:cNvSpPr txBox="1"/>
          <p:nvPr/>
        </p:nvSpPr>
        <p:spPr>
          <a:xfrm>
            <a:off x="2138349" y="8757073"/>
            <a:ext cx="7487772"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grpSp>
        <p:nvGrpSpPr>
          <p:cNvPr id="73" name="Group 73"/>
          <p:cNvGrpSpPr/>
          <p:nvPr/>
        </p:nvGrpSpPr>
        <p:grpSpPr>
          <a:xfrm>
            <a:off x="1312963" y="8847338"/>
            <a:ext cx="615836" cy="615836"/>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75" name="TextBox 75"/>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7</a:t>
              </a:r>
            </a:p>
          </p:txBody>
        </p:sp>
      </p:grpSp>
      <p:grpSp>
        <p:nvGrpSpPr>
          <p:cNvPr id="76" name="Group 76"/>
          <p:cNvGrpSpPr/>
          <p:nvPr/>
        </p:nvGrpSpPr>
        <p:grpSpPr>
          <a:xfrm>
            <a:off x="14883413" y="8942911"/>
            <a:ext cx="615836" cy="615836"/>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78" name="TextBox 78"/>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6</a:t>
              </a:r>
            </a:p>
          </p:txBody>
        </p:sp>
      </p:grpSp>
      <p:grpSp>
        <p:nvGrpSpPr>
          <p:cNvPr id="79" name="Group 79"/>
          <p:cNvGrpSpPr/>
          <p:nvPr/>
        </p:nvGrpSpPr>
        <p:grpSpPr>
          <a:xfrm>
            <a:off x="15708799" y="8942911"/>
            <a:ext cx="615836" cy="615836"/>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81" name="TextBox 81"/>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7</a:t>
              </a:r>
            </a:p>
          </p:txBody>
        </p:sp>
      </p:grpSp>
      <p:sp>
        <p:nvSpPr>
          <p:cNvPr id="82" name="TextBox 82"/>
          <p:cNvSpPr txBox="1"/>
          <p:nvPr/>
        </p:nvSpPr>
        <p:spPr>
          <a:xfrm>
            <a:off x="9393276" y="2390770"/>
            <a:ext cx="8294563" cy="287130"/>
          </a:xfrm>
          <a:prstGeom prst="rect">
            <a:avLst/>
          </a:prstGeom>
        </p:spPr>
        <p:txBody>
          <a:bodyPr lIns="0" tIns="0" rIns="0" bIns="0" rtlCol="0" anchor="t">
            <a:spAutoFit/>
          </a:bodyPr>
          <a:lstStyle/>
          <a:p>
            <a:pPr algn="ctr">
              <a:lnSpc>
                <a:spcPts val="2520"/>
              </a:lnSpc>
            </a:pPr>
            <a:r>
              <a:rPr lang="en-US" sz="1800" dirty="0">
                <a:solidFill>
                  <a:srgbClr val="000000"/>
                </a:solidFill>
                <a:highlight>
                  <a:srgbClr val="FFFF00"/>
                </a:highlight>
                <a:latin typeface="Ubuntu"/>
                <a:ea typeface="Ubuntu"/>
                <a:cs typeface="Ubuntu"/>
                <a:sym typeface="Ubuntu"/>
              </a:rPr>
              <a:t>[replace the image below with a picture of your local card, then delete this text.]</a:t>
            </a:r>
          </a:p>
        </p:txBody>
      </p:sp>
      <p:sp>
        <p:nvSpPr>
          <p:cNvPr id="83" name="TextBox 83"/>
          <p:cNvSpPr txBox="1"/>
          <p:nvPr/>
        </p:nvSpPr>
        <p:spPr>
          <a:xfrm>
            <a:off x="9527853" y="7897918"/>
            <a:ext cx="8214784" cy="954405"/>
          </a:xfrm>
          <a:prstGeom prst="rect">
            <a:avLst/>
          </a:prstGeom>
        </p:spPr>
        <p:txBody>
          <a:bodyPr lIns="0" tIns="0" rIns="0" bIns="0" rtlCol="0" anchor="t">
            <a:spAutoFit/>
          </a:bodyPr>
          <a:lstStyle/>
          <a:p>
            <a:pPr algn="ctr">
              <a:lnSpc>
                <a:spcPts val="2520"/>
              </a:lnSpc>
            </a:pPr>
            <a:r>
              <a:rPr lang="en-US" sz="1800" dirty="0">
                <a:solidFill>
                  <a:srgbClr val="000000"/>
                </a:solidFill>
                <a:highlight>
                  <a:srgbClr val="FFFF00"/>
                </a:highlight>
                <a:latin typeface="Ubuntu"/>
                <a:ea typeface="Ubuntu"/>
                <a:cs typeface="Ubuntu"/>
                <a:sym typeface="Ubuntu"/>
              </a:rPr>
              <a:t>[place the numbers below on the image of your card to indicate things like name, date of birth, GP, assigned network or clinic, prescription info, etc. Then label the appropriate number in the list on the left and delete this text.]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929883" cy="1223447"/>
            <a:chOff x="0" y="0"/>
            <a:chExt cx="10573177" cy="1631262"/>
          </a:xfrm>
        </p:grpSpPr>
        <p:grpSp>
          <p:nvGrpSpPr>
            <p:cNvPr id="28" name="Group 28"/>
            <p:cNvGrpSpPr/>
            <p:nvPr/>
          </p:nvGrpSpPr>
          <p:grpSpPr>
            <a:xfrm>
              <a:off x="0" y="0"/>
              <a:ext cx="10573177" cy="1631262"/>
              <a:chOff x="0" y="0"/>
              <a:chExt cx="2088529" cy="322225"/>
            </a:xfrm>
          </p:grpSpPr>
          <p:sp>
            <p:nvSpPr>
              <p:cNvPr id="29" name="Freeform 29"/>
              <p:cNvSpPr/>
              <p:nvPr/>
            </p:nvSpPr>
            <p:spPr>
              <a:xfrm>
                <a:off x="0" y="0"/>
                <a:ext cx="2088529" cy="322225"/>
              </a:xfrm>
              <a:custGeom>
                <a:avLst/>
                <a:gdLst/>
                <a:ahLst/>
                <a:cxnLst/>
                <a:rect l="l" t="t" r="r" b="b"/>
                <a:pathLst>
                  <a:path w="2088529" h="322225">
                    <a:moveTo>
                      <a:pt x="1885329" y="0"/>
                    </a:moveTo>
                    <a:cubicBezTo>
                      <a:pt x="1997553" y="0"/>
                      <a:pt x="2088529" y="72132"/>
                      <a:pt x="2088529" y="161112"/>
                    </a:cubicBezTo>
                    <a:cubicBezTo>
                      <a:pt x="2088529" y="250092"/>
                      <a:pt x="1997553" y="322225"/>
                      <a:pt x="1885329"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088529"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402193" y="25479"/>
              <a:ext cx="976879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Disability Models</a:t>
              </a:r>
            </a:p>
          </p:txBody>
        </p:sp>
      </p:grpSp>
      <p:sp>
        <p:nvSpPr>
          <p:cNvPr id="32" name="Freeform 32"/>
          <p:cNvSpPr/>
          <p:nvPr/>
        </p:nvSpPr>
        <p:spPr>
          <a:xfrm>
            <a:off x="8571997" y="4682791"/>
            <a:ext cx="1379392" cy="1379392"/>
          </a:xfrm>
          <a:custGeom>
            <a:avLst/>
            <a:gdLst/>
            <a:ahLst/>
            <a:cxnLst/>
            <a:rect l="l" t="t" r="r" b="b"/>
            <a:pathLst>
              <a:path w="1379392" h="1379392">
                <a:moveTo>
                  <a:pt x="0" y="0"/>
                </a:moveTo>
                <a:lnTo>
                  <a:pt x="1379392" y="0"/>
                </a:lnTo>
                <a:lnTo>
                  <a:pt x="1379392" y="1379392"/>
                </a:lnTo>
                <a:lnTo>
                  <a:pt x="0" y="13793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3" name="Freeform 33"/>
          <p:cNvSpPr/>
          <p:nvPr/>
        </p:nvSpPr>
        <p:spPr>
          <a:xfrm>
            <a:off x="11320221" y="3678530"/>
            <a:ext cx="5376037" cy="2929940"/>
          </a:xfrm>
          <a:custGeom>
            <a:avLst/>
            <a:gdLst/>
            <a:ahLst/>
            <a:cxnLst/>
            <a:rect l="l" t="t" r="r" b="b"/>
            <a:pathLst>
              <a:path w="5376037" h="2929940">
                <a:moveTo>
                  <a:pt x="0" y="0"/>
                </a:moveTo>
                <a:lnTo>
                  <a:pt x="5376036" y="0"/>
                </a:lnTo>
                <a:lnTo>
                  <a:pt x="5376036" y="2929940"/>
                </a:lnTo>
                <a:lnTo>
                  <a:pt x="0" y="29299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4" name="Freeform 34"/>
          <p:cNvSpPr/>
          <p:nvPr/>
        </p:nvSpPr>
        <p:spPr>
          <a:xfrm>
            <a:off x="3758462" y="3678530"/>
            <a:ext cx="3444703" cy="3014115"/>
          </a:xfrm>
          <a:custGeom>
            <a:avLst/>
            <a:gdLst/>
            <a:ahLst/>
            <a:cxnLst/>
            <a:rect l="l" t="t" r="r" b="b"/>
            <a:pathLst>
              <a:path w="3444703" h="3014115">
                <a:moveTo>
                  <a:pt x="0" y="0"/>
                </a:moveTo>
                <a:lnTo>
                  <a:pt x="3444703" y="0"/>
                </a:lnTo>
                <a:lnTo>
                  <a:pt x="3444703" y="3014115"/>
                </a:lnTo>
                <a:lnTo>
                  <a:pt x="0" y="301411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5" name="TextBox 35"/>
          <p:cNvSpPr txBox="1"/>
          <p:nvPr/>
        </p:nvSpPr>
        <p:spPr>
          <a:xfrm>
            <a:off x="12191360" y="7219865"/>
            <a:ext cx="3631991"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Social Model</a:t>
            </a:r>
          </a:p>
        </p:txBody>
      </p:sp>
      <p:sp>
        <p:nvSpPr>
          <p:cNvPr id="36" name="TextBox 36"/>
          <p:cNvSpPr txBox="1"/>
          <p:nvPr/>
        </p:nvSpPr>
        <p:spPr>
          <a:xfrm>
            <a:off x="3370235" y="7219865"/>
            <a:ext cx="4221158"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Medical Model</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8659826" cy="1223447"/>
            <a:chOff x="0" y="0"/>
            <a:chExt cx="11546434" cy="1631262"/>
          </a:xfrm>
        </p:grpSpPr>
        <p:grpSp>
          <p:nvGrpSpPr>
            <p:cNvPr id="28" name="Group 28"/>
            <p:cNvGrpSpPr/>
            <p:nvPr/>
          </p:nvGrpSpPr>
          <p:grpSpPr>
            <a:xfrm>
              <a:off x="0" y="0"/>
              <a:ext cx="11546434" cy="1631262"/>
              <a:chOff x="0" y="0"/>
              <a:chExt cx="2280777" cy="322225"/>
            </a:xfrm>
          </p:grpSpPr>
          <p:sp>
            <p:nvSpPr>
              <p:cNvPr id="29" name="Freeform 29"/>
              <p:cNvSpPr/>
              <p:nvPr/>
            </p:nvSpPr>
            <p:spPr>
              <a:xfrm>
                <a:off x="0" y="0"/>
                <a:ext cx="2280777" cy="322225"/>
              </a:xfrm>
              <a:custGeom>
                <a:avLst/>
                <a:gdLst/>
                <a:ahLst/>
                <a:cxnLst/>
                <a:rect l="l" t="t" r="r" b="b"/>
                <a:pathLst>
                  <a:path w="2280777" h="322225">
                    <a:moveTo>
                      <a:pt x="2077577" y="0"/>
                    </a:moveTo>
                    <a:cubicBezTo>
                      <a:pt x="2189801" y="0"/>
                      <a:pt x="2280777" y="72132"/>
                      <a:pt x="2280777" y="161112"/>
                    </a:cubicBezTo>
                    <a:cubicBezTo>
                      <a:pt x="2280777" y="250092"/>
                      <a:pt x="2189801" y="322225"/>
                      <a:pt x="207757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280777"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439215" y="25479"/>
              <a:ext cx="10668005"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The Curb-Cut  Effect</a:t>
              </a:r>
            </a:p>
          </p:txBody>
        </p:sp>
      </p:grpSp>
      <p:sp>
        <p:nvSpPr>
          <p:cNvPr id="32" name="Freeform 32"/>
          <p:cNvSpPr/>
          <p:nvPr/>
        </p:nvSpPr>
        <p:spPr>
          <a:xfrm>
            <a:off x="5615252" y="2369555"/>
            <a:ext cx="7052982" cy="5891820"/>
          </a:xfrm>
          <a:custGeom>
            <a:avLst/>
            <a:gdLst/>
            <a:ahLst/>
            <a:cxnLst/>
            <a:rect l="l" t="t" r="r" b="b"/>
            <a:pathLst>
              <a:path w="7052982" h="5891820">
                <a:moveTo>
                  <a:pt x="0" y="0"/>
                </a:moveTo>
                <a:lnTo>
                  <a:pt x="7052982" y="0"/>
                </a:lnTo>
                <a:lnTo>
                  <a:pt x="7052982" y="5891820"/>
                </a:lnTo>
                <a:lnTo>
                  <a:pt x="0" y="5891820"/>
                </a:lnTo>
                <a:lnTo>
                  <a:pt x="0" y="0"/>
                </a:lnTo>
                <a:close/>
              </a:path>
            </a:pathLst>
          </a:custGeom>
          <a:blipFill>
            <a:blip r:embed="rId5"/>
            <a:stretch>
              <a:fillRect/>
            </a:stretch>
          </a:blipFill>
          <a:ln w="38100" cap="sq">
            <a:solidFill>
              <a:srgbClr val="000000"/>
            </a:solidFill>
            <a:prstDash val="solid"/>
            <a:miter/>
          </a:ln>
        </p:spPr>
        <p:txBody>
          <a:bodyPr/>
          <a:lstStyle/>
          <a:p>
            <a:endParaRPr lang="en-US"/>
          </a:p>
        </p:txBody>
      </p:sp>
      <p:grpSp>
        <p:nvGrpSpPr>
          <p:cNvPr id="33" name="Group 33"/>
          <p:cNvGrpSpPr/>
          <p:nvPr/>
        </p:nvGrpSpPr>
        <p:grpSpPr>
          <a:xfrm>
            <a:off x="4723397" y="8588318"/>
            <a:ext cx="9068957" cy="861364"/>
            <a:chOff x="0" y="0"/>
            <a:chExt cx="2388532" cy="226861"/>
          </a:xfrm>
        </p:grpSpPr>
        <p:sp>
          <p:nvSpPr>
            <p:cNvPr id="34" name="Freeform 34"/>
            <p:cNvSpPr/>
            <p:nvPr/>
          </p:nvSpPr>
          <p:spPr>
            <a:xfrm>
              <a:off x="0" y="0"/>
              <a:ext cx="2388532" cy="226861"/>
            </a:xfrm>
            <a:custGeom>
              <a:avLst/>
              <a:gdLst/>
              <a:ahLst/>
              <a:cxnLst/>
              <a:rect l="l" t="t" r="r" b="b"/>
              <a:pathLst>
                <a:path w="2388532" h="226861">
                  <a:moveTo>
                    <a:pt x="43537" y="0"/>
                  </a:moveTo>
                  <a:lnTo>
                    <a:pt x="2344995" y="0"/>
                  </a:lnTo>
                  <a:cubicBezTo>
                    <a:pt x="2356541" y="0"/>
                    <a:pt x="2367615" y="4587"/>
                    <a:pt x="2375780" y="12752"/>
                  </a:cubicBezTo>
                  <a:cubicBezTo>
                    <a:pt x="2383945" y="20917"/>
                    <a:pt x="2388532" y="31990"/>
                    <a:pt x="2388532" y="43537"/>
                  </a:cubicBezTo>
                  <a:lnTo>
                    <a:pt x="2388532" y="183324"/>
                  </a:lnTo>
                  <a:cubicBezTo>
                    <a:pt x="2388532" y="194871"/>
                    <a:pt x="2383945" y="205945"/>
                    <a:pt x="2375780" y="214110"/>
                  </a:cubicBezTo>
                  <a:cubicBezTo>
                    <a:pt x="2367615" y="222274"/>
                    <a:pt x="2356541" y="226861"/>
                    <a:pt x="2344995" y="226861"/>
                  </a:cubicBezTo>
                  <a:lnTo>
                    <a:pt x="43537" y="226861"/>
                  </a:lnTo>
                  <a:cubicBezTo>
                    <a:pt x="31990" y="226861"/>
                    <a:pt x="20917" y="222274"/>
                    <a:pt x="12752" y="214110"/>
                  </a:cubicBezTo>
                  <a:cubicBezTo>
                    <a:pt x="4587" y="205945"/>
                    <a:pt x="0" y="194871"/>
                    <a:pt x="0" y="183324"/>
                  </a:cubicBezTo>
                  <a:lnTo>
                    <a:pt x="0" y="43537"/>
                  </a:lnTo>
                  <a:cubicBezTo>
                    <a:pt x="0" y="31990"/>
                    <a:pt x="4587" y="20917"/>
                    <a:pt x="12752" y="12752"/>
                  </a:cubicBezTo>
                  <a:cubicBezTo>
                    <a:pt x="20917" y="4587"/>
                    <a:pt x="31990" y="0"/>
                    <a:pt x="43537" y="0"/>
                  </a:cubicBezTo>
                  <a:close/>
                </a:path>
              </a:pathLst>
            </a:custGeom>
            <a:solidFill>
              <a:srgbClr val="009784"/>
            </a:solidFill>
          </p:spPr>
          <p:txBody>
            <a:bodyPr/>
            <a:lstStyle/>
            <a:p>
              <a:endParaRPr lang="en-US"/>
            </a:p>
          </p:txBody>
        </p:sp>
        <p:sp>
          <p:nvSpPr>
            <p:cNvPr id="35" name="TextBox 35"/>
            <p:cNvSpPr txBox="1"/>
            <p:nvPr/>
          </p:nvSpPr>
          <p:spPr>
            <a:xfrm>
              <a:off x="0" y="-28575"/>
              <a:ext cx="2388532" cy="255436"/>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5856620" y="901157"/>
            <a:ext cx="234998" cy="255086"/>
          </a:xfrm>
          <a:custGeom>
            <a:avLst/>
            <a:gdLst/>
            <a:ahLst/>
            <a:cxnLst/>
            <a:rect l="l" t="t" r="r" b="b"/>
            <a:pathLst>
              <a:path w="234998" h="255086">
                <a:moveTo>
                  <a:pt x="0" y="0"/>
                </a:moveTo>
                <a:lnTo>
                  <a:pt x="234998" y="0"/>
                </a:lnTo>
                <a:lnTo>
                  <a:pt x="234998" y="255086"/>
                </a:lnTo>
                <a:lnTo>
                  <a:pt x="0" y="255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7" name="TextBox 37"/>
          <p:cNvSpPr txBox="1"/>
          <p:nvPr/>
        </p:nvSpPr>
        <p:spPr>
          <a:xfrm>
            <a:off x="4723397" y="8701582"/>
            <a:ext cx="8836693" cy="549112"/>
          </a:xfrm>
          <a:prstGeom prst="rect">
            <a:avLst/>
          </a:prstGeom>
        </p:spPr>
        <p:txBody>
          <a:bodyPr lIns="0" tIns="0" rIns="0" bIns="0" rtlCol="0" anchor="t">
            <a:spAutoFit/>
          </a:bodyPr>
          <a:lstStyle/>
          <a:p>
            <a:pPr algn="ctr">
              <a:lnSpc>
                <a:spcPts val="4332"/>
              </a:lnSpc>
            </a:pPr>
            <a:r>
              <a:rPr lang="en-US" sz="3094" b="1">
                <a:solidFill>
                  <a:srgbClr val="FFFFFF"/>
                </a:solidFill>
                <a:latin typeface="Ubuntu Bold"/>
                <a:ea typeface="Ubuntu Bold"/>
                <a:cs typeface="Ubuntu Bold"/>
                <a:sym typeface="Ubuntu Bold"/>
              </a:rPr>
              <a:t>* (also known as dropped kerbs or kerb ramps)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6248801" cy="1223447"/>
            <a:chOff x="0" y="0"/>
            <a:chExt cx="4279520" cy="322225"/>
          </a:xfrm>
        </p:grpSpPr>
        <p:sp>
          <p:nvSpPr>
            <p:cNvPr id="28" name="Freeform 28"/>
            <p:cNvSpPr/>
            <p:nvPr/>
          </p:nvSpPr>
          <p:spPr>
            <a:xfrm>
              <a:off x="0" y="0"/>
              <a:ext cx="4279520" cy="322225"/>
            </a:xfrm>
            <a:custGeom>
              <a:avLst/>
              <a:gdLst/>
              <a:ahLst/>
              <a:cxnLst/>
              <a:rect l="l" t="t" r="r" b="b"/>
              <a:pathLst>
                <a:path w="4279520" h="322225">
                  <a:moveTo>
                    <a:pt x="4076320" y="0"/>
                  </a:moveTo>
                  <a:cubicBezTo>
                    <a:pt x="4188544" y="0"/>
                    <a:pt x="4279520" y="72132"/>
                    <a:pt x="4279520" y="161112"/>
                  </a:cubicBezTo>
                  <a:cubicBezTo>
                    <a:pt x="4279520" y="250092"/>
                    <a:pt x="4188544" y="322225"/>
                    <a:pt x="4076320"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9" name="TextBox 29"/>
            <p:cNvSpPr txBox="1"/>
            <p:nvPr/>
          </p:nvSpPr>
          <p:spPr>
            <a:xfrm>
              <a:off x="0" y="-28575"/>
              <a:ext cx="4279520" cy="350800"/>
            </a:xfrm>
            <a:prstGeom prst="rect">
              <a:avLst/>
            </a:prstGeom>
          </p:spPr>
          <p:txBody>
            <a:bodyPr lIns="50800" tIns="50800" rIns="50800" bIns="50800" rtlCol="0" anchor="ctr"/>
            <a:lstStyle/>
            <a:p>
              <a:pPr algn="ctr">
                <a:lnSpc>
                  <a:spcPts val="1960"/>
                </a:lnSpc>
              </a:pPr>
              <a:endParaRPr/>
            </a:p>
          </p:txBody>
        </p:sp>
      </p:grpSp>
      <p:sp>
        <p:nvSpPr>
          <p:cNvPr id="30" name="TextBox 30"/>
          <p:cNvSpPr txBox="1"/>
          <p:nvPr/>
        </p:nvSpPr>
        <p:spPr>
          <a:xfrm>
            <a:off x="851839" y="791507"/>
            <a:ext cx="1558945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Disability &amp; Health: Common Challenges</a:t>
            </a:r>
          </a:p>
        </p:txBody>
      </p:sp>
      <p:sp>
        <p:nvSpPr>
          <p:cNvPr id="31" name="Freeform 31"/>
          <p:cNvSpPr/>
          <p:nvPr/>
        </p:nvSpPr>
        <p:spPr>
          <a:xfrm>
            <a:off x="3304996" y="2689142"/>
            <a:ext cx="2800259" cy="1708158"/>
          </a:xfrm>
          <a:custGeom>
            <a:avLst/>
            <a:gdLst/>
            <a:ahLst/>
            <a:cxnLst/>
            <a:rect l="l" t="t" r="r" b="b"/>
            <a:pathLst>
              <a:path w="2800259" h="1708158">
                <a:moveTo>
                  <a:pt x="0" y="0"/>
                </a:moveTo>
                <a:lnTo>
                  <a:pt x="2800259" y="0"/>
                </a:lnTo>
                <a:lnTo>
                  <a:pt x="2800259" y="1708158"/>
                </a:lnTo>
                <a:lnTo>
                  <a:pt x="0" y="170815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2" name="Freeform 32"/>
          <p:cNvSpPr/>
          <p:nvPr/>
        </p:nvSpPr>
        <p:spPr>
          <a:xfrm>
            <a:off x="3874935" y="4934648"/>
            <a:ext cx="1660381" cy="1660381"/>
          </a:xfrm>
          <a:custGeom>
            <a:avLst/>
            <a:gdLst/>
            <a:ahLst/>
            <a:cxnLst/>
            <a:rect l="l" t="t" r="r" b="b"/>
            <a:pathLst>
              <a:path w="1660381" h="1660381">
                <a:moveTo>
                  <a:pt x="0" y="0"/>
                </a:moveTo>
                <a:lnTo>
                  <a:pt x="1660381" y="0"/>
                </a:lnTo>
                <a:lnTo>
                  <a:pt x="1660381" y="1660382"/>
                </a:lnTo>
                <a:lnTo>
                  <a:pt x="0" y="1660382"/>
                </a:lnTo>
                <a:lnTo>
                  <a:pt x="0" y="0"/>
                </a:lnTo>
                <a:close/>
              </a:path>
            </a:pathLst>
          </a:custGeom>
          <a:blipFill>
            <a:blip r:embed="rId7"/>
            <a:stretch>
              <a:fillRect/>
            </a:stretch>
          </a:blipFill>
        </p:spPr>
        <p:txBody>
          <a:bodyPr/>
          <a:lstStyle/>
          <a:p>
            <a:endParaRPr lang="en-US"/>
          </a:p>
        </p:txBody>
      </p:sp>
      <p:grpSp>
        <p:nvGrpSpPr>
          <p:cNvPr id="33" name="Group 33"/>
          <p:cNvGrpSpPr/>
          <p:nvPr/>
        </p:nvGrpSpPr>
        <p:grpSpPr>
          <a:xfrm>
            <a:off x="2976027" y="7458664"/>
            <a:ext cx="3458198" cy="1660381"/>
            <a:chOff x="0" y="0"/>
            <a:chExt cx="4610931" cy="2213842"/>
          </a:xfrm>
        </p:grpSpPr>
        <p:sp>
          <p:nvSpPr>
            <p:cNvPr id="34" name="Freeform 34"/>
            <p:cNvSpPr/>
            <p:nvPr/>
          </p:nvSpPr>
          <p:spPr>
            <a:xfrm>
              <a:off x="0" y="0"/>
              <a:ext cx="2213842" cy="2213842"/>
            </a:xfrm>
            <a:custGeom>
              <a:avLst/>
              <a:gdLst/>
              <a:ahLst/>
              <a:cxnLst/>
              <a:rect l="l" t="t" r="r" b="b"/>
              <a:pathLst>
                <a:path w="2213842" h="2213842">
                  <a:moveTo>
                    <a:pt x="0" y="0"/>
                  </a:moveTo>
                  <a:lnTo>
                    <a:pt x="2213842" y="0"/>
                  </a:lnTo>
                  <a:lnTo>
                    <a:pt x="2213842" y="2213842"/>
                  </a:lnTo>
                  <a:lnTo>
                    <a:pt x="0" y="2213842"/>
                  </a:lnTo>
                  <a:lnTo>
                    <a:pt x="0" y="0"/>
                  </a:lnTo>
                  <a:close/>
                </a:path>
              </a:pathLst>
            </a:custGeom>
            <a:blipFill>
              <a:blip r:embed="rId8"/>
              <a:stretch>
                <a:fillRect/>
              </a:stretch>
            </a:blipFill>
          </p:spPr>
          <p:txBody>
            <a:bodyPr/>
            <a:lstStyle/>
            <a:p>
              <a:endParaRPr lang="en-US"/>
            </a:p>
          </p:txBody>
        </p:sp>
        <p:sp>
          <p:nvSpPr>
            <p:cNvPr id="35" name="Freeform 35"/>
            <p:cNvSpPr/>
            <p:nvPr/>
          </p:nvSpPr>
          <p:spPr>
            <a:xfrm>
              <a:off x="2632942" y="920"/>
              <a:ext cx="1977989" cy="2212922"/>
            </a:xfrm>
            <a:custGeom>
              <a:avLst/>
              <a:gdLst/>
              <a:ahLst/>
              <a:cxnLst/>
              <a:rect l="l" t="t" r="r" b="b"/>
              <a:pathLst>
                <a:path w="1977989" h="2212922">
                  <a:moveTo>
                    <a:pt x="0" y="0"/>
                  </a:moveTo>
                  <a:lnTo>
                    <a:pt x="1977989" y="0"/>
                  </a:lnTo>
                  <a:lnTo>
                    <a:pt x="1977989" y="2212922"/>
                  </a:lnTo>
                  <a:lnTo>
                    <a:pt x="0" y="2212922"/>
                  </a:lnTo>
                  <a:lnTo>
                    <a:pt x="0" y="0"/>
                  </a:lnTo>
                  <a:close/>
                </a:path>
              </a:pathLst>
            </a:custGeom>
            <a:blipFill>
              <a:blip r:embed="rId9"/>
              <a:stretch>
                <a:fillRect/>
              </a:stretch>
            </a:blipFill>
          </p:spPr>
          <p:txBody>
            <a:bodyPr/>
            <a:lstStyle/>
            <a:p>
              <a:endParaRPr lang="en-US"/>
            </a:p>
          </p:txBody>
        </p:sp>
        <p:sp>
          <p:nvSpPr>
            <p:cNvPr id="36" name="AutoShape 36"/>
            <p:cNvSpPr/>
            <p:nvPr/>
          </p:nvSpPr>
          <p:spPr>
            <a:xfrm>
              <a:off x="2213842" y="1132781"/>
              <a:ext cx="631310" cy="0"/>
            </a:xfrm>
            <a:prstGeom prst="line">
              <a:avLst/>
            </a:prstGeom>
            <a:ln w="50800" cap="flat">
              <a:solidFill>
                <a:srgbClr val="000000"/>
              </a:solidFill>
              <a:prstDash val="solid"/>
              <a:headEnd type="none" w="sm" len="sm"/>
              <a:tailEnd type="arrow" w="med" len="sm"/>
            </a:ln>
          </p:spPr>
          <p:txBody>
            <a:bodyPr/>
            <a:lstStyle/>
            <a:p>
              <a:endParaRPr lang="en-US"/>
            </a:p>
          </p:txBody>
        </p:sp>
      </p:grpSp>
      <p:sp>
        <p:nvSpPr>
          <p:cNvPr id="37" name="TextBox 37"/>
          <p:cNvSpPr txBox="1"/>
          <p:nvPr/>
        </p:nvSpPr>
        <p:spPr>
          <a:xfrm>
            <a:off x="7289561" y="3180319"/>
            <a:ext cx="7046135"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Health Disparities</a:t>
            </a:r>
          </a:p>
        </p:txBody>
      </p:sp>
      <p:sp>
        <p:nvSpPr>
          <p:cNvPr id="38" name="TextBox 38"/>
          <p:cNvSpPr txBox="1"/>
          <p:nvPr/>
        </p:nvSpPr>
        <p:spPr>
          <a:xfrm>
            <a:off x="7289561" y="5401936"/>
            <a:ext cx="8022412"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Diagnostic Overshadowing</a:t>
            </a:r>
          </a:p>
        </p:txBody>
      </p:sp>
      <p:sp>
        <p:nvSpPr>
          <p:cNvPr id="39" name="TextBox 39"/>
          <p:cNvSpPr txBox="1"/>
          <p:nvPr/>
        </p:nvSpPr>
        <p:spPr>
          <a:xfrm>
            <a:off x="7289561" y="7578289"/>
            <a:ext cx="8438412" cy="1421130"/>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Transitioning from Paediatrics to Adult Care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4642852" cy="1223447"/>
            <a:chOff x="0" y="0"/>
            <a:chExt cx="6190469" cy="1631262"/>
          </a:xfrm>
        </p:grpSpPr>
        <p:grpSp>
          <p:nvGrpSpPr>
            <p:cNvPr id="28" name="Group 28"/>
            <p:cNvGrpSpPr/>
            <p:nvPr/>
          </p:nvGrpSpPr>
          <p:grpSpPr>
            <a:xfrm>
              <a:off x="0" y="0"/>
              <a:ext cx="6190469" cy="1631262"/>
              <a:chOff x="0" y="0"/>
              <a:chExt cx="1222809" cy="322225"/>
            </a:xfrm>
          </p:grpSpPr>
          <p:sp>
            <p:nvSpPr>
              <p:cNvPr id="29" name="Freeform 29"/>
              <p:cNvSpPr/>
              <p:nvPr/>
            </p:nvSpPr>
            <p:spPr>
              <a:xfrm>
                <a:off x="0" y="0"/>
                <a:ext cx="1222809" cy="322225"/>
              </a:xfrm>
              <a:custGeom>
                <a:avLst/>
                <a:gdLst/>
                <a:ahLst/>
                <a:cxnLst/>
                <a:rect l="l" t="t" r="r" b="b"/>
                <a:pathLst>
                  <a:path w="1222809" h="322225">
                    <a:moveTo>
                      <a:pt x="1019609" y="0"/>
                    </a:moveTo>
                    <a:cubicBezTo>
                      <a:pt x="1131833" y="0"/>
                      <a:pt x="1222809" y="72132"/>
                      <a:pt x="1222809" y="161112"/>
                    </a:cubicBezTo>
                    <a:cubicBezTo>
                      <a:pt x="1222809" y="250092"/>
                      <a:pt x="1131833" y="322225"/>
                      <a:pt x="1019609"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222809"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235479" y="25479"/>
              <a:ext cx="5719511"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grpSp>
      <p:sp>
        <p:nvSpPr>
          <p:cNvPr id="32" name="TextBox 32"/>
          <p:cNvSpPr txBox="1"/>
          <p:nvPr/>
        </p:nvSpPr>
        <p:spPr>
          <a:xfrm>
            <a:off x="1736199" y="3474908"/>
            <a:ext cx="10997568"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Take a moment to </a:t>
            </a:r>
            <a:r>
              <a:rPr lang="en-US" sz="4399" b="1">
                <a:solidFill>
                  <a:srgbClr val="000000"/>
                </a:solidFill>
                <a:latin typeface="Ubuntu Bold"/>
                <a:ea typeface="Ubuntu Bold"/>
                <a:cs typeface="Ubuntu Bold"/>
                <a:sym typeface="Ubuntu Bold"/>
              </a:rPr>
              <a:t>reflect</a:t>
            </a:r>
            <a:r>
              <a:rPr lang="en-US" sz="4399">
                <a:solidFill>
                  <a:srgbClr val="000000"/>
                </a:solidFill>
                <a:latin typeface="Ubuntu"/>
                <a:ea typeface="Ubuntu"/>
                <a:cs typeface="Ubuntu"/>
                <a:sym typeface="Ubuntu"/>
              </a:rPr>
              <a:t> on what you’ve learned so far. </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Write down any insights, notes, or questions that have come up for you. </a:t>
            </a:r>
          </a:p>
        </p:txBody>
      </p:sp>
      <p:sp>
        <p:nvSpPr>
          <p:cNvPr id="33" name="Freeform 33"/>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9183750" cy="1223447"/>
            <a:chOff x="0" y="0"/>
            <a:chExt cx="12245000" cy="1631262"/>
          </a:xfrm>
        </p:grpSpPr>
        <p:grpSp>
          <p:nvGrpSpPr>
            <p:cNvPr id="28" name="Group 28"/>
            <p:cNvGrpSpPr/>
            <p:nvPr/>
          </p:nvGrpSpPr>
          <p:grpSpPr>
            <a:xfrm>
              <a:off x="0" y="0"/>
              <a:ext cx="12245000" cy="1631262"/>
              <a:chOff x="0" y="0"/>
              <a:chExt cx="2418765" cy="322225"/>
            </a:xfrm>
          </p:grpSpPr>
          <p:sp>
            <p:nvSpPr>
              <p:cNvPr id="29" name="Freeform 29"/>
              <p:cNvSpPr/>
              <p:nvPr/>
            </p:nvSpPr>
            <p:spPr>
              <a:xfrm>
                <a:off x="0" y="0"/>
                <a:ext cx="2418765" cy="322225"/>
              </a:xfrm>
              <a:custGeom>
                <a:avLst/>
                <a:gdLst/>
                <a:ahLst/>
                <a:cxnLst/>
                <a:rect l="l" t="t" r="r" b="b"/>
                <a:pathLst>
                  <a:path w="2418765" h="322225">
                    <a:moveTo>
                      <a:pt x="2215565" y="0"/>
                    </a:moveTo>
                    <a:cubicBezTo>
                      <a:pt x="2327790" y="0"/>
                      <a:pt x="2418765" y="72132"/>
                      <a:pt x="2418765" y="161112"/>
                    </a:cubicBezTo>
                    <a:cubicBezTo>
                      <a:pt x="2418765" y="250092"/>
                      <a:pt x="2327790" y="322225"/>
                      <a:pt x="2215565"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418765"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465788" y="25479"/>
              <a:ext cx="11313425"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Family Health History</a:t>
              </a:r>
            </a:p>
          </p:txBody>
        </p:sp>
      </p:grpSp>
      <p:sp>
        <p:nvSpPr>
          <p:cNvPr id="32" name="Freeform 32"/>
          <p:cNvSpPr/>
          <p:nvPr/>
        </p:nvSpPr>
        <p:spPr>
          <a:xfrm>
            <a:off x="14258953" y="7604898"/>
            <a:ext cx="3000347" cy="1856465"/>
          </a:xfrm>
          <a:custGeom>
            <a:avLst/>
            <a:gdLst/>
            <a:ahLst/>
            <a:cxnLst/>
            <a:rect l="l" t="t" r="r" b="b"/>
            <a:pathLst>
              <a:path w="3000347" h="1856465">
                <a:moveTo>
                  <a:pt x="0" y="0"/>
                </a:moveTo>
                <a:lnTo>
                  <a:pt x="3000347" y="0"/>
                </a:lnTo>
                <a:lnTo>
                  <a:pt x="3000347" y="1856465"/>
                </a:lnTo>
                <a:lnTo>
                  <a:pt x="0" y="1856465"/>
                </a:lnTo>
                <a:lnTo>
                  <a:pt x="0" y="0"/>
                </a:lnTo>
                <a:close/>
              </a:path>
            </a:pathLst>
          </a:custGeom>
          <a:blipFill>
            <a:blip r:embed="rId5"/>
            <a:stretch>
              <a:fillRect/>
            </a:stretch>
          </a:blipFill>
        </p:spPr>
        <p:txBody>
          <a:bodyPr/>
          <a:lstStyle/>
          <a:p>
            <a:endParaRPr lang="en-US"/>
          </a:p>
        </p:txBody>
      </p:sp>
      <p:sp>
        <p:nvSpPr>
          <p:cNvPr id="33" name="Freeform 33"/>
          <p:cNvSpPr/>
          <p:nvPr/>
        </p:nvSpPr>
        <p:spPr>
          <a:xfrm>
            <a:off x="6751595" y="2923283"/>
            <a:ext cx="5602099" cy="2513942"/>
          </a:xfrm>
          <a:custGeom>
            <a:avLst/>
            <a:gdLst/>
            <a:ahLst/>
            <a:cxnLst/>
            <a:rect l="l" t="t" r="r" b="b"/>
            <a:pathLst>
              <a:path w="5602099" h="2513942">
                <a:moveTo>
                  <a:pt x="0" y="0"/>
                </a:moveTo>
                <a:lnTo>
                  <a:pt x="5602099" y="0"/>
                </a:lnTo>
                <a:lnTo>
                  <a:pt x="5602099" y="2513942"/>
                </a:lnTo>
                <a:lnTo>
                  <a:pt x="0" y="2513942"/>
                </a:lnTo>
                <a:lnTo>
                  <a:pt x="0" y="0"/>
                </a:lnTo>
                <a:close/>
              </a:path>
            </a:pathLst>
          </a:custGeom>
          <a:blipFill>
            <a:blip r:embed="rId6"/>
            <a:stretch>
              <a:fillRect/>
            </a:stretch>
          </a:blipFill>
        </p:spPr>
        <p:txBody>
          <a:bodyPr/>
          <a:lstStyle/>
          <a:p>
            <a:endParaRPr lang="en-US"/>
          </a:p>
        </p:txBody>
      </p:sp>
      <p:sp>
        <p:nvSpPr>
          <p:cNvPr id="34" name="TextBox 34"/>
          <p:cNvSpPr txBox="1"/>
          <p:nvPr/>
        </p:nvSpPr>
        <p:spPr>
          <a:xfrm>
            <a:off x="8080328" y="5588085"/>
            <a:ext cx="2944633"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Shared Lifestyle</a:t>
            </a:r>
          </a:p>
        </p:txBody>
      </p:sp>
      <p:sp>
        <p:nvSpPr>
          <p:cNvPr id="35" name="Freeform 35"/>
          <p:cNvSpPr/>
          <p:nvPr/>
        </p:nvSpPr>
        <p:spPr>
          <a:xfrm>
            <a:off x="13690943" y="2808557"/>
            <a:ext cx="2573434" cy="2570217"/>
          </a:xfrm>
          <a:custGeom>
            <a:avLst/>
            <a:gdLst/>
            <a:ahLst/>
            <a:cxnLst/>
            <a:rect l="l" t="t" r="r" b="b"/>
            <a:pathLst>
              <a:path w="2573434" h="2570217">
                <a:moveTo>
                  <a:pt x="0" y="0"/>
                </a:moveTo>
                <a:lnTo>
                  <a:pt x="2573434" y="0"/>
                </a:lnTo>
                <a:lnTo>
                  <a:pt x="2573434" y="2570217"/>
                </a:lnTo>
                <a:lnTo>
                  <a:pt x="0" y="257021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TextBox 36"/>
          <p:cNvSpPr txBox="1"/>
          <p:nvPr/>
        </p:nvSpPr>
        <p:spPr>
          <a:xfrm>
            <a:off x="13505343" y="5588085"/>
            <a:ext cx="2944633"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Shared Genes</a:t>
            </a:r>
          </a:p>
        </p:txBody>
      </p:sp>
      <p:sp>
        <p:nvSpPr>
          <p:cNvPr id="37" name="Freeform 37"/>
          <p:cNvSpPr/>
          <p:nvPr/>
        </p:nvSpPr>
        <p:spPr>
          <a:xfrm>
            <a:off x="2174393" y="2851634"/>
            <a:ext cx="3202474" cy="2513942"/>
          </a:xfrm>
          <a:custGeom>
            <a:avLst/>
            <a:gdLst/>
            <a:ahLst/>
            <a:cxnLst/>
            <a:rect l="l" t="t" r="r" b="b"/>
            <a:pathLst>
              <a:path w="3202474" h="2513942">
                <a:moveTo>
                  <a:pt x="0" y="0"/>
                </a:moveTo>
                <a:lnTo>
                  <a:pt x="3202474" y="0"/>
                </a:lnTo>
                <a:lnTo>
                  <a:pt x="3202474" y="2513942"/>
                </a:lnTo>
                <a:lnTo>
                  <a:pt x="0" y="25139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8" name="TextBox 38"/>
          <p:cNvSpPr txBox="1"/>
          <p:nvPr/>
        </p:nvSpPr>
        <p:spPr>
          <a:xfrm>
            <a:off x="1951313" y="5588085"/>
            <a:ext cx="3648633"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Shared Environment</a:t>
            </a:r>
          </a:p>
        </p:txBody>
      </p:sp>
      <p:sp>
        <p:nvSpPr>
          <p:cNvPr id="39" name="TextBox 39"/>
          <p:cNvSpPr txBox="1"/>
          <p:nvPr/>
        </p:nvSpPr>
        <p:spPr>
          <a:xfrm>
            <a:off x="1630285" y="8089128"/>
            <a:ext cx="12312451" cy="1372235"/>
          </a:xfrm>
          <a:prstGeom prst="rect">
            <a:avLst/>
          </a:prstGeom>
        </p:spPr>
        <p:txBody>
          <a:bodyPr lIns="0" tIns="0" rIns="0" bIns="0" rtlCol="0" anchor="t">
            <a:spAutoFit/>
          </a:bodyPr>
          <a:lstStyle/>
          <a:p>
            <a:pPr algn="l">
              <a:lnSpc>
                <a:spcPts val="3640"/>
              </a:lnSpc>
            </a:pPr>
            <a:r>
              <a:rPr lang="en-US" sz="2600">
                <a:solidFill>
                  <a:srgbClr val="000000"/>
                </a:solidFill>
                <a:latin typeface="Ubuntu"/>
                <a:ea typeface="Ubuntu"/>
                <a:cs typeface="Ubuntu"/>
                <a:sym typeface="Ubuntu"/>
              </a:rPr>
              <a:t>For people who are adopted or who don’t know many details about their biological relatives, that’s okay! You can talk to your provider about your situation, and together you can make a care plan based on the information you have.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8995562" y="7738070"/>
            <a:ext cx="6147628" cy="1717723"/>
            <a:chOff x="0" y="0"/>
            <a:chExt cx="8196838" cy="2290297"/>
          </a:xfrm>
        </p:grpSpPr>
        <p:sp>
          <p:nvSpPr>
            <p:cNvPr id="28" name="Freeform 28"/>
            <p:cNvSpPr/>
            <p:nvPr/>
          </p:nvSpPr>
          <p:spPr>
            <a:xfrm>
              <a:off x="1111758" y="0"/>
              <a:ext cx="1794760" cy="2290297"/>
            </a:xfrm>
            <a:custGeom>
              <a:avLst/>
              <a:gdLst/>
              <a:ahLst/>
              <a:cxnLst/>
              <a:rect l="l" t="t" r="r" b="b"/>
              <a:pathLst>
                <a:path w="1794760" h="2290297">
                  <a:moveTo>
                    <a:pt x="0" y="0"/>
                  </a:moveTo>
                  <a:lnTo>
                    <a:pt x="1794760" y="0"/>
                  </a:lnTo>
                  <a:lnTo>
                    <a:pt x="1794760" y="2290297"/>
                  </a:lnTo>
                  <a:lnTo>
                    <a:pt x="0" y="22902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9" name="Freeform 29"/>
            <p:cNvSpPr/>
            <p:nvPr/>
          </p:nvSpPr>
          <p:spPr>
            <a:xfrm>
              <a:off x="5424566" y="0"/>
              <a:ext cx="1515760" cy="2290297"/>
            </a:xfrm>
            <a:custGeom>
              <a:avLst/>
              <a:gdLst/>
              <a:ahLst/>
              <a:cxnLst/>
              <a:rect l="l" t="t" r="r" b="b"/>
              <a:pathLst>
                <a:path w="1515760" h="2290297">
                  <a:moveTo>
                    <a:pt x="0" y="0"/>
                  </a:moveTo>
                  <a:lnTo>
                    <a:pt x="1515760" y="0"/>
                  </a:lnTo>
                  <a:lnTo>
                    <a:pt x="1515760" y="2290297"/>
                  </a:lnTo>
                  <a:lnTo>
                    <a:pt x="0" y="229029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0" name="Freeform 30"/>
            <p:cNvSpPr/>
            <p:nvPr/>
          </p:nvSpPr>
          <p:spPr>
            <a:xfrm>
              <a:off x="3713629" y="0"/>
              <a:ext cx="2048768" cy="2250363"/>
            </a:xfrm>
            <a:custGeom>
              <a:avLst/>
              <a:gdLst/>
              <a:ahLst/>
              <a:cxnLst/>
              <a:rect l="l" t="t" r="r" b="b"/>
              <a:pathLst>
                <a:path w="2048768" h="2250363">
                  <a:moveTo>
                    <a:pt x="0" y="0"/>
                  </a:moveTo>
                  <a:lnTo>
                    <a:pt x="2048768" y="0"/>
                  </a:lnTo>
                  <a:lnTo>
                    <a:pt x="2048768" y="2250363"/>
                  </a:lnTo>
                  <a:lnTo>
                    <a:pt x="0" y="22503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1" name="Freeform 31"/>
            <p:cNvSpPr/>
            <p:nvPr/>
          </p:nvSpPr>
          <p:spPr>
            <a:xfrm>
              <a:off x="2603964" y="0"/>
              <a:ext cx="1253417" cy="2290297"/>
            </a:xfrm>
            <a:custGeom>
              <a:avLst/>
              <a:gdLst/>
              <a:ahLst/>
              <a:cxnLst/>
              <a:rect l="l" t="t" r="r" b="b"/>
              <a:pathLst>
                <a:path w="1253417" h="2290297">
                  <a:moveTo>
                    <a:pt x="0" y="0"/>
                  </a:moveTo>
                  <a:lnTo>
                    <a:pt x="1253417" y="0"/>
                  </a:lnTo>
                  <a:lnTo>
                    <a:pt x="1253417" y="2290297"/>
                  </a:lnTo>
                  <a:lnTo>
                    <a:pt x="0" y="229029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2" name="Freeform 32"/>
            <p:cNvSpPr/>
            <p:nvPr/>
          </p:nvSpPr>
          <p:spPr>
            <a:xfrm>
              <a:off x="6825054" y="0"/>
              <a:ext cx="1371784" cy="2250363"/>
            </a:xfrm>
            <a:custGeom>
              <a:avLst/>
              <a:gdLst/>
              <a:ahLst/>
              <a:cxnLst/>
              <a:rect l="l" t="t" r="r" b="b"/>
              <a:pathLst>
                <a:path w="1371784" h="2250363">
                  <a:moveTo>
                    <a:pt x="0" y="0"/>
                  </a:moveTo>
                  <a:lnTo>
                    <a:pt x="1371784" y="0"/>
                  </a:lnTo>
                  <a:lnTo>
                    <a:pt x="1371784" y="2250363"/>
                  </a:lnTo>
                  <a:lnTo>
                    <a:pt x="0" y="22503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3" name="Freeform 33"/>
            <p:cNvSpPr/>
            <p:nvPr/>
          </p:nvSpPr>
          <p:spPr>
            <a:xfrm>
              <a:off x="0" y="39934"/>
              <a:ext cx="1540561" cy="2250363"/>
            </a:xfrm>
            <a:custGeom>
              <a:avLst/>
              <a:gdLst/>
              <a:ahLst/>
              <a:cxnLst/>
              <a:rect l="l" t="t" r="r" b="b"/>
              <a:pathLst>
                <a:path w="1540561" h="2250363">
                  <a:moveTo>
                    <a:pt x="0" y="0"/>
                  </a:moveTo>
                  <a:lnTo>
                    <a:pt x="1540561" y="0"/>
                  </a:lnTo>
                  <a:lnTo>
                    <a:pt x="1540561" y="2250363"/>
                  </a:lnTo>
                  <a:lnTo>
                    <a:pt x="0" y="22503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grpSp>
        <p:nvGrpSpPr>
          <p:cNvPr id="34" name="Group 34"/>
          <p:cNvGrpSpPr/>
          <p:nvPr/>
        </p:nvGrpSpPr>
        <p:grpSpPr>
          <a:xfrm>
            <a:off x="484174" y="808116"/>
            <a:ext cx="11585202" cy="1223447"/>
            <a:chOff x="0" y="0"/>
            <a:chExt cx="15446936" cy="1631262"/>
          </a:xfrm>
        </p:grpSpPr>
        <p:grpSp>
          <p:nvGrpSpPr>
            <p:cNvPr id="35" name="Group 35"/>
            <p:cNvGrpSpPr/>
            <p:nvPr/>
          </p:nvGrpSpPr>
          <p:grpSpPr>
            <a:xfrm>
              <a:off x="0" y="0"/>
              <a:ext cx="15446936" cy="1631262"/>
              <a:chOff x="0" y="0"/>
              <a:chExt cx="3051247" cy="322225"/>
            </a:xfrm>
          </p:grpSpPr>
          <p:sp>
            <p:nvSpPr>
              <p:cNvPr id="36" name="Freeform 36"/>
              <p:cNvSpPr/>
              <p:nvPr/>
            </p:nvSpPr>
            <p:spPr>
              <a:xfrm>
                <a:off x="0" y="0"/>
                <a:ext cx="3051247" cy="322225"/>
              </a:xfrm>
              <a:custGeom>
                <a:avLst/>
                <a:gdLst/>
                <a:ahLst/>
                <a:cxnLst/>
                <a:rect l="l" t="t" r="r" b="b"/>
                <a:pathLst>
                  <a:path w="3051247" h="322225">
                    <a:moveTo>
                      <a:pt x="2848047" y="0"/>
                    </a:moveTo>
                    <a:cubicBezTo>
                      <a:pt x="2960271" y="0"/>
                      <a:pt x="3051247" y="72132"/>
                      <a:pt x="3051247" y="161112"/>
                    </a:cubicBezTo>
                    <a:cubicBezTo>
                      <a:pt x="3051247" y="250092"/>
                      <a:pt x="2960271" y="322225"/>
                      <a:pt x="284804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7" name="TextBox 37"/>
              <p:cNvSpPr txBox="1"/>
              <p:nvPr/>
            </p:nvSpPr>
            <p:spPr>
              <a:xfrm>
                <a:off x="0" y="-28575"/>
                <a:ext cx="3051247" cy="350800"/>
              </a:xfrm>
              <a:prstGeom prst="rect">
                <a:avLst/>
              </a:prstGeom>
            </p:spPr>
            <p:txBody>
              <a:bodyPr lIns="50800" tIns="50800" rIns="50800" bIns="50800" rtlCol="0" anchor="ctr"/>
              <a:lstStyle/>
              <a:p>
                <a:pPr algn="l">
                  <a:lnSpc>
                    <a:spcPts val="1960"/>
                  </a:lnSpc>
                </a:pPr>
                <a:endParaRPr/>
              </a:p>
            </p:txBody>
          </p:sp>
        </p:grpSp>
        <p:sp>
          <p:nvSpPr>
            <p:cNvPr id="38" name="TextBox 38"/>
            <p:cNvSpPr txBox="1"/>
            <p:nvPr/>
          </p:nvSpPr>
          <p:spPr>
            <a:xfrm>
              <a:off x="594989" y="25479"/>
              <a:ext cx="14451583"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General Practitioners (GPs)</a:t>
              </a:r>
            </a:p>
          </p:txBody>
        </p:sp>
      </p:grpSp>
      <p:sp>
        <p:nvSpPr>
          <p:cNvPr id="39" name="TextBox 39"/>
          <p:cNvSpPr txBox="1"/>
          <p:nvPr/>
        </p:nvSpPr>
        <p:spPr>
          <a:xfrm>
            <a:off x="2134067" y="2639462"/>
            <a:ext cx="4255776"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What are they?</a:t>
            </a:r>
          </a:p>
        </p:txBody>
      </p:sp>
      <p:sp>
        <p:nvSpPr>
          <p:cNvPr id="40" name="TextBox 40"/>
          <p:cNvSpPr txBox="1"/>
          <p:nvPr/>
        </p:nvSpPr>
        <p:spPr>
          <a:xfrm>
            <a:off x="8155926" y="2639462"/>
            <a:ext cx="6593820"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Things to Think About:</a:t>
            </a:r>
          </a:p>
        </p:txBody>
      </p:sp>
      <p:sp>
        <p:nvSpPr>
          <p:cNvPr id="41" name="TextBox 41"/>
          <p:cNvSpPr txBox="1"/>
          <p:nvPr/>
        </p:nvSpPr>
        <p:spPr>
          <a:xfrm>
            <a:off x="8155926" y="3689214"/>
            <a:ext cx="8129055" cy="3658235"/>
          </a:xfrm>
          <a:prstGeom prst="rect">
            <a:avLst/>
          </a:prstGeom>
        </p:spPr>
        <p:txBody>
          <a:bodyPr lIns="0" tIns="0" rIns="0" bIns="0" rtlCol="0" anchor="t">
            <a:spAutoFit/>
          </a:bodyPr>
          <a:lstStyle/>
          <a:p>
            <a:pPr marL="561341" lvl="1" indent="-280670" algn="l">
              <a:lnSpc>
                <a:spcPts val="3640"/>
              </a:lnSpc>
              <a:buFont typeface="Arial"/>
              <a:buChar char="•"/>
            </a:pPr>
            <a:r>
              <a:rPr lang="en-US" sz="2600">
                <a:solidFill>
                  <a:srgbClr val="000000"/>
                </a:solidFill>
                <a:latin typeface="Ubuntu"/>
                <a:ea typeface="Ubuntu"/>
                <a:cs typeface="Ubuntu"/>
                <a:sym typeface="Ubuntu"/>
              </a:rPr>
              <a:t>If your GP is in the right </a:t>
            </a:r>
            <a:r>
              <a:rPr lang="en-US" sz="2600" b="1">
                <a:solidFill>
                  <a:srgbClr val="000000"/>
                </a:solidFill>
                <a:latin typeface="Ubuntu Bold"/>
                <a:ea typeface="Ubuntu Bold"/>
                <a:cs typeface="Ubuntu Bold"/>
                <a:sym typeface="Ubuntu Bold"/>
              </a:rPr>
              <a:t>coverage area</a:t>
            </a:r>
            <a:r>
              <a:rPr lang="en-US" sz="2600">
                <a:solidFill>
                  <a:srgbClr val="000000"/>
                </a:solidFill>
                <a:latin typeface="Ubuntu"/>
                <a:ea typeface="Ubuntu"/>
                <a:cs typeface="Ubuntu"/>
                <a:sym typeface="Ubuntu"/>
              </a:rPr>
              <a:t> and/or if they accept your </a:t>
            </a:r>
            <a:r>
              <a:rPr lang="en-US" sz="2600" b="1">
                <a:solidFill>
                  <a:srgbClr val="000000"/>
                </a:solidFill>
                <a:latin typeface="Ubuntu Bold"/>
                <a:ea typeface="Ubuntu Bold"/>
                <a:cs typeface="Ubuntu Bold"/>
                <a:sym typeface="Ubuntu Bold"/>
              </a:rPr>
              <a:t>insurance</a:t>
            </a:r>
          </a:p>
          <a:p>
            <a:pPr marL="561341" lvl="1" indent="-280670" algn="l">
              <a:lnSpc>
                <a:spcPts val="3640"/>
              </a:lnSpc>
              <a:buFont typeface="Arial"/>
              <a:buChar char="•"/>
            </a:pPr>
            <a:r>
              <a:rPr lang="en-US" sz="2600">
                <a:solidFill>
                  <a:srgbClr val="000000"/>
                </a:solidFill>
                <a:latin typeface="Ubuntu"/>
                <a:ea typeface="Ubuntu"/>
                <a:cs typeface="Ubuntu"/>
                <a:sym typeface="Ubuntu"/>
              </a:rPr>
              <a:t>If you can use your preferred </a:t>
            </a:r>
            <a:r>
              <a:rPr lang="en-US" sz="2600" b="1">
                <a:solidFill>
                  <a:srgbClr val="000000"/>
                </a:solidFill>
                <a:latin typeface="Ubuntu Bold"/>
                <a:ea typeface="Ubuntu Bold"/>
                <a:cs typeface="Ubuntu Bold"/>
                <a:sym typeface="Ubuntu Bold"/>
              </a:rPr>
              <a:t>transportation </a:t>
            </a:r>
            <a:r>
              <a:rPr lang="en-US" sz="2600">
                <a:solidFill>
                  <a:srgbClr val="000000"/>
                </a:solidFill>
                <a:latin typeface="Ubuntu"/>
                <a:ea typeface="Ubuntu"/>
                <a:cs typeface="Ubuntu"/>
                <a:sym typeface="Ubuntu"/>
              </a:rPr>
              <a:t>to get to their office and if it is </a:t>
            </a:r>
            <a:r>
              <a:rPr lang="en-US" sz="2600" b="1">
                <a:solidFill>
                  <a:srgbClr val="000000"/>
                </a:solidFill>
                <a:latin typeface="Ubuntu Bold"/>
                <a:ea typeface="Ubuntu Bold"/>
                <a:cs typeface="Ubuntu Bold"/>
                <a:sym typeface="Ubuntu Bold"/>
              </a:rPr>
              <a:t>accessible</a:t>
            </a:r>
            <a:r>
              <a:rPr lang="en-US" sz="2600">
                <a:solidFill>
                  <a:srgbClr val="000000"/>
                </a:solidFill>
                <a:latin typeface="Ubuntu"/>
                <a:ea typeface="Ubuntu"/>
                <a:cs typeface="Ubuntu"/>
                <a:sym typeface="Ubuntu"/>
              </a:rPr>
              <a:t> </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a:t>
            </a:r>
            <a:r>
              <a:rPr lang="en-US" sz="2600" b="1">
                <a:solidFill>
                  <a:srgbClr val="000000"/>
                </a:solidFill>
                <a:latin typeface="Ubuntu Bold"/>
                <a:ea typeface="Ubuntu Bold"/>
                <a:cs typeface="Ubuntu Bold"/>
                <a:sym typeface="Ubuntu Bold"/>
              </a:rPr>
              <a:t>gender</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a:t>
            </a:r>
            <a:r>
              <a:rPr lang="en-US" sz="2600" b="1">
                <a:solidFill>
                  <a:srgbClr val="000000"/>
                </a:solidFill>
                <a:latin typeface="Ubuntu Bold"/>
                <a:ea typeface="Ubuntu Bold"/>
                <a:cs typeface="Ubuntu Bold"/>
                <a:sym typeface="Ubuntu Bold"/>
              </a:rPr>
              <a:t>experience</a:t>
            </a:r>
            <a:r>
              <a:rPr lang="en-US" sz="2600">
                <a:solidFill>
                  <a:srgbClr val="000000"/>
                </a:solidFill>
                <a:latin typeface="Ubuntu"/>
                <a:ea typeface="Ubuntu"/>
                <a:cs typeface="Ubuntu"/>
                <a:sym typeface="Ubuntu"/>
              </a:rPr>
              <a:t> with disability</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willingness to provide </a:t>
            </a:r>
            <a:r>
              <a:rPr lang="en-US" sz="2600" b="1">
                <a:solidFill>
                  <a:srgbClr val="000000"/>
                </a:solidFill>
                <a:latin typeface="Ubuntu Bold"/>
                <a:ea typeface="Ubuntu Bold"/>
                <a:cs typeface="Ubuntu Bold"/>
                <a:sym typeface="Ubuntu Bold"/>
              </a:rPr>
              <a:t>accommodations</a:t>
            </a:r>
          </a:p>
          <a:p>
            <a:pPr marL="561341" lvl="1" indent="-280670" algn="l">
              <a:lnSpc>
                <a:spcPts val="3640"/>
              </a:lnSpc>
              <a:buFont typeface="Arial"/>
              <a:buChar char="•"/>
            </a:pPr>
            <a:r>
              <a:rPr lang="en-US" sz="2600">
                <a:solidFill>
                  <a:srgbClr val="000000"/>
                </a:solidFill>
                <a:latin typeface="Ubuntu"/>
                <a:ea typeface="Ubuntu"/>
                <a:cs typeface="Ubuntu"/>
                <a:sym typeface="Ubuntu"/>
              </a:rPr>
              <a:t>If their approach is </a:t>
            </a:r>
            <a:r>
              <a:rPr lang="en-US" sz="2600" b="1">
                <a:solidFill>
                  <a:srgbClr val="000000"/>
                </a:solidFill>
                <a:latin typeface="Ubuntu Bold"/>
                <a:ea typeface="Ubuntu Bold"/>
                <a:cs typeface="Ubuntu Bold"/>
                <a:sym typeface="Ubuntu Bold"/>
              </a:rPr>
              <a:t>person-centred</a:t>
            </a:r>
          </a:p>
        </p:txBody>
      </p:sp>
      <p:sp>
        <p:nvSpPr>
          <p:cNvPr id="42" name="Freeform 42"/>
          <p:cNvSpPr/>
          <p:nvPr/>
        </p:nvSpPr>
        <p:spPr>
          <a:xfrm>
            <a:off x="2444184" y="3733621"/>
            <a:ext cx="3635542" cy="4340945"/>
          </a:xfrm>
          <a:custGeom>
            <a:avLst/>
            <a:gdLst/>
            <a:ahLst/>
            <a:cxnLst/>
            <a:rect l="l" t="t" r="r" b="b"/>
            <a:pathLst>
              <a:path w="3635542" h="4340945">
                <a:moveTo>
                  <a:pt x="0" y="0"/>
                </a:moveTo>
                <a:lnTo>
                  <a:pt x="3635542" y="0"/>
                </a:lnTo>
                <a:lnTo>
                  <a:pt x="3635542" y="4340945"/>
                </a:lnTo>
                <a:lnTo>
                  <a:pt x="0" y="4340945"/>
                </a:lnTo>
                <a:lnTo>
                  <a:pt x="0" y="0"/>
                </a:lnTo>
                <a:close/>
              </a:path>
            </a:pathLst>
          </a:custGeom>
          <a:blipFill>
            <a:blip r:embed="rId17"/>
            <a:stretch>
              <a:fillRect/>
            </a:stretch>
          </a:blipFill>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0466683" cy="1223447"/>
            <a:chOff x="0" y="0"/>
            <a:chExt cx="13955578" cy="1631262"/>
          </a:xfrm>
        </p:grpSpPr>
        <p:grpSp>
          <p:nvGrpSpPr>
            <p:cNvPr id="28" name="Group 28"/>
            <p:cNvGrpSpPr/>
            <p:nvPr/>
          </p:nvGrpSpPr>
          <p:grpSpPr>
            <a:xfrm>
              <a:off x="0" y="0"/>
              <a:ext cx="13955578" cy="1631262"/>
              <a:chOff x="0" y="0"/>
              <a:chExt cx="2756657" cy="322225"/>
            </a:xfrm>
          </p:grpSpPr>
          <p:sp>
            <p:nvSpPr>
              <p:cNvPr id="29" name="Freeform 29"/>
              <p:cNvSpPr/>
              <p:nvPr/>
            </p:nvSpPr>
            <p:spPr>
              <a:xfrm>
                <a:off x="0" y="0"/>
                <a:ext cx="2756657" cy="322225"/>
              </a:xfrm>
              <a:custGeom>
                <a:avLst/>
                <a:gdLst/>
                <a:ahLst/>
                <a:cxnLst/>
                <a:rect l="l" t="t" r="r" b="b"/>
                <a:pathLst>
                  <a:path w="2756657" h="322225">
                    <a:moveTo>
                      <a:pt x="2553457" y="0"/>
                    </a:moveTo>
                    <a:cubicBezTo>
                      <a:pt x="2665681" y="0"/>
                      <a:pt x="2756657" y="72132"/>
                      <a:pt x="2756657" y="161112"/>
                    </a:cubicBezTo>
                    <a:cubicBezTo>
                      <a:pt x="2756657" y="250092"/>
                      <a:pt x="2665681" y="322225"/>
                      <a:pt x="255345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756657"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490220" y="25479"/>
              <a:ext cx="13177616"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Getting to Know Your GP</a:t>
              </a:r>
            </a:p>
          </p:txBody>
        </p:sp>
      </p:grpSp>
      <p:sp>
        <p:nvSpPr>
          <p:cNvPr id="32" name="TextBox 32"/>
          <p:cNvSpPr txBox="1"/>
          <p:nvPr/>
        </p:nvSpPr>
        <p:spPr>
          <a:xfrm>
            <a:off x="5560193" y="4086782"/>
            <a:ext cx="11681308" cy="4810125"/>
          </a:xfrm>
          <a:prstGeom prst="rect">
            <a:avLst/>
          </a:prstGeom>
        </p:spPr>
        <p:txBody>
          <a:bodyPr lIns="0" tIns="0" rIns="0" bIns="0" rtlCol="0" anchor="t">
            <a:spAutoFit/>
          </a:bodyPr>
          <a:lstStyle/>
          <a:p>
            <a:pPr marL="647703" lvl="1" indent="-323852" algn="l">
              <a:lnSpc>
                <a:spcPts val="4200"/>
              </a:lnSpc>
              <a:buFont typeface="Arial"/>
              <a:buChar char="•"/>
            </a:pPr>
            <a:r>
              <a:rPr lang="en-US" sz="3000">
                <a:solidFill>
                  <a:srgbClr val="000000"/>
                </a:solidFill>
                <a:latin typeface="Ubuntu"/>
                <a:ea typeface="Ubuntu"/>
                <a:cs typeface="Ubuntu"/>
                <a:sym typeface="Ubuntu"/>
              </a:rPr>
              <a:t>What are some of the typical health issues for people with my [child / sibling / loved one]’s  disability or diagnosis? </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What are the major health issues we should be concerned about now? </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Are there any future health issues we may need to be aware of?</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Will my [child / sibling / loved one]’s disability change over time?</a:t>
            </a:r>
          </a:p>
        </p:txBody>
      </p:sp>
      <p:sp>
        <p:nvSpPr>
          <p:cNvPr id="33" name="Freeform 33"/>
          <p:cNvSpPr/>
          <p:nvPr/>
        </p:nvSpPr>
        <p:spPr>
          <a:xfrm>
            <a:off x="1661640" y="2838984"/>
            <a:ext cx="3738554" cy="3738554"/>
          </a:xfrm>
          <a:custGeom>
            <a:avLst/>
            <a:gdLst/>
            <a:ahLst/>
            <a:cxnLst/>
            <a:rect l="l" t="t" r="r" b="b"/>
            <a:pathLst>
              <a:path w="3738554" h="3738554">
                <a:moveTo>
                  <a:pt x="0" y="0"/>
                </a:moveTo>
                <a:lnTo>
                  <a:pt x="3738553" y="0"/>
                </a:lnTo>
                <a:lnTo>
                  <a:pt x="3738553" y="3738553"/>
                </a:lnTo>
                <a:lnTo>
                  <a:pt x="0" y="3738553"/>
                </a:lnTo>
                <a:lnTo>
                  <a:pt x="0" y="0"/>
                </a:lnTo>
                <a:close/>
              </a:path>
            </a:pathLst>
          </a:custGeom>
          <a:blipFill>
            <a:blip r:embed="rId5"/>
            <a:stretch>
              <a:fillRect/>
            </a:stretch>
          </a:blipFill>
        </p:spPr>
        <p:txBody>
          <a:bodyPr/>
          <a:lstStyle/>
          <a:p>
            <a:endParaRPr lang="en-US"/>
          </a:p>
        </p:txBody>
      </p:sp>
      <p:sp>
        <p:nvSpPr>
          <p:cNvPr id="34" name="TextBox 34"/>
          <p:cNvSpPr txBox="1"/>
          <p:nvPr/>
        </p:nvSpPr>
        <p:spPr>
          <a:xfrm>
            <a:off x="5908348" y="2838984"/>
            <a:ext cx="7866871"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Questions you can ask:</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737917" cy="1223447"/>
            <a:chOff x="0" y="0"/>
            <a:chExt cx="2037970" cy="322225"/>
          </a:xfrm>
        </p:grpSpPr>
        <p:sp>
          <p:nvSpPr>
            <p:cNvPr id="28" name="Freeform 28"/>
            <p:cNvSpPr/>
            <p:nvPr/>
          </p:nvSpPr>
          <p:spPr>
            <a:xfrm>
              <a:off x="0" y="0"/>
              <a:ext cx="2037970" cy="322225"/>
            </a:xfrm>
            <a:custGeom>
              <a:avLst/>
              <a:gdLst/>
              <a:ahLst/>
              <a:cxnLst/>
              <a:rect l="l" t="t" r="r" b="b"/>
              <a:pathLst>
                <a:path w="2037970" h="322225">
                  <a:moveTo>
                    <a:pt x="1834770" y="0"/>
                  </a:moveTo>
                  <a:cubicBezTo>
                    <a:pt x="1946994" y="0"/>
                    <a:pt x="2037970" y="72132"/>
                    <a:pt x="2037970" y="161112"/>
                  </a:cubicBezTo>
                  <a:cubicBezTo>
                    <a:pt x="2037970" y="250092"/>
                    <a:pt x="1946994" y="322225"/>
                    <a:pt x="1834770"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9" name="TextBox 29"/>
            <p:cNvSpPr txBox="1"/>
            <p:nvPr/>
          </p:nvSpPr>
          <p:spPr>
            <a:xfrm>
              <a:off x="0" y="-28575"/>
              <a:ext cx="2037970" cy="350800"/>
            </a:xfrm>
            <a:prstGeom prst="rect">
              <a:avLst/>
            </a:prstGeom>
          </p:spPr>
          <p:txBody>
            <a:bodyPr lIns="50800" tIns="50800" rIns="50800" bIns="50800" rtlCol="0" anchor="ctr"/>
            <a:lstStyle/>
            <a:p>
              <a:pPr algn="ctr">
                <a:lnSpc>
                  <a:spcPts val="1960"/>
                </a:lnSpc>
              </a:pPr>
              <a:endParaRPr/>
            </a:p>
          </p:txBody>
        </p:sp>
      </p:grpSp>
      <p:sp>
        <p:nvSpPr>
          <p:cNvPr id="30" name="TextBox 30"/>
          <p:cNvSpPr txBox="1"/>
          <p:nvPr/>
        </p:nvSpPr>
        <p:spPr>
          <a:xfrm>
            <a:off x="938966" y="791507"/>
            <a:ext cx="701460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About This Series</a:t>
            </a:r>
          </a:p>
        </p:txBody>
      </p:sp>
      <p:sp>
        <p:nvSpPr>
          <p:cNvPr id="31" name="Freeform 31"/>
          <p:cNvSpPr/>
          <p:nvPr/>
        </p:nvSpPr>
        <p:spPr>
          <a:xfrm>
            <a:off x="13886329" y="3552855"/>
            <a:ext cx="3372971" cy="3651839"/>
          </a:xfrm>
          <a:custGeom>
            <a:avLst/>
            <a:gdLst/>
            <a:ahLst/>
            <a:cxnLst/>
            <a:rect l="l" t="t" r="r" b="b"/>
            <a:pathLst>
              <a:path w="3372971" h="3651839">
                <a:moveTo>
                  <a:pt x="0" y="0"/>
                </a:moveTo>
                <a:lnTo>
                  <a:pt x="3372971" y="0"/>
                </a:lnTo>
                <a:lnTo>
                  <a:pt x="3372971" y="3651839"/>
                </a:lnTo>
                <a:lnTo>
                  <a:pt x="0" y="365183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2" name="Freeform 32"/>
          <p:cNvSpPr/>
          <p:nvPr/>
        </p:nvSpPr>
        <p:spPr>
          <a:xfrm>
            <a:off x="1418331" y="3193981"/>
            <a:ext cx="3321120" cy="5420226"/>
          </a:xfrm>
          <a:custGeom>
            <a:avLst/>
            <a:gdLst/>
            <a:ahLst/>
            <a:cxnLst/>
            <a:rect l="l" t="t" r="r" b="b"/>
            <a:pathLst>
              <a:path w="3321120" h="5420226">
                <a:moveTo>
                  <a:pt x="0" y="0"/>
                </a:moveTo>
                <a:lnTo>
                  <a:pt x="3321120" y="0"/>
                </a:lnTo>
                <a:lnTo>
                  <a:pt x="3321120" y="5420226"/>
                </a:lnTo>
                <a:lnTo>
                  <a:pt x="0" y="54202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3" name="TextBox 33"/>
          <p:cNvSpPr txBox="1"/>
          <p:nvPr/>
        </p:nvSpPr>
        <p:spPr>
          <a:xfrm>
            <a:off x="4790096" y="2978396"/>
            <a:ext cx="8707807" cy="4581682"/>
          </a:xfrm>
          <a:prstGeom prst="rect">
            <a:avLst/>
          </a:prstGeom>
        </p:spPr>
        <p:txBody>
          <a:bodyPr lIns="0" tIns="0" rIns="0" bIns="0" rtlCol="0" anchor="t">
            <a:spAutoFit/>
          </a:bodyPr>
          <a:lstStyle/>
          <a:p>
            <a:pPr algn="ctr">
              <a:lnSpc>
                <a:spcPts val="7303"/>
              </a:lnSpc>
            </a:pPr>
            <a:r>
              <a:rPr lang="en-US" sz="4399">
                <a:solidFill>
                  <a:srgbClr val="000000"/>
                </a:solidFill>
                <a:latin typeface="Ubuntu"/>
                <a:ea typeface="Ubuntu"/>
                <a:cs typeface="Ubuntu"/>
                <a:sym typeface="Ubuntu"/>
              </a:rPr>
              <a:t>This learning series will help people with intellectual and developmental disabilities (IDD) and their carers learn to use </a:t>
            </a:r>
          </a:p>
          <a:p>
            <a:pPr algn="ctr">
              <a:lnSpc>
                <a:spcPts val="7303"/>
              </a:lnSpc>
            </a:pPr>
            <a:r>
              <a:rPr lang="en-US" sz="4399">
                <a:solidFill>
                  <a:srgbClr val="000000"/>
                </a:solidFill>
                <a:latin typeface="Ubuntu"/>
                <a:ea typeface="Ubuntu"/>
                <a:cs typeface="Ubuntu"/>
                <a:sym typeface="Ubuntu"/>
              </a:rPr>
              <a:t>the healthcare system.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2809389" cy="1223447"/>
            <a:chOff x="0" y="0"/>
            <a:chExt cx="3373666" cy="322225"/>
          </a:xfrm>
        </p:grpSpPr>
        <p:sp>
          <p:nvSpPr>
            <p:cNvPr id="28" name="Freeform 28"/>
            <p:cNvSpPr/>
            <p:nvPr/>
          </p:nvSpPr>
          <p:spPr>
            <a:xfrm>
              <a:off x="0" y="0"/>
              <a:ext cx="3373667" cy="322225"/>
            </a:xfrm>
            <a:custGeom>
              <a:avLst/>
              <a:gdLst/>
              <a:ahLst/>
              <a:cxnLst/>
              <a:rect l="l" t="t" r="r" b="b"/>
              <a:pathLst>
                <a:path w="3373667" h="322225">
                  <a:moveTo>
                    <a:pt x="3170466" y="0"/>
                  </a:moveTo>
                  <a:cubicBezTo>
                    <a:pt x="3282691" y="0"/>
                    <a:pt x="3373667" y="72132"/>
                    <a:pt x="3373667" y="161112"/>
                  </a:cubicBezTo>
                  <a:cubicBezTo>
                    <a:pt x="3373667" y="250092"/>
                    <a:pt x="3282691" y="322225"/>
                    <a:pt x="3170466"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9" name="TextBox 29"/>
            <p:cNvSpPr txBox="1"/>
            <p:nvPr/>
          </p:nvSpPr>
          <p:spPr>
            <a:xfrm>
              <a:off x="0" y="-28575"/>
              <a:ext cx="3373666" cy="350800"/>
            </a:xfrm>
            <a:prstGeom prst="rect">
              <a:avLst/>
            </a:prstGeom>
          </p:spPr>
          <p:txBody>
            <a:bodyPr lIns="50800" tIns="50800" rIns="50800" bIns="50800" rtlCol="0" anchor="ctr"/>
            <a:lstStyle/>
            <a:p>
              <a:pPr algn="ctr">
                <a:lnSpc>
                  <a:spcPts val="1960"/>
                </a:lnSpc>
              </a:pPr>
              <a:endParaRPr/>
            </a:p>
          </p:txBody>
        </p:sp>
      </p:grpSp>
      <p:sp>
        <p:nvSpPr>
          <p:cNvPr id="30" name="Freeform 30"/>
          <p:cNvSpPr/>
          <p:nvPr/>
        </p:nvSpPr>
        <p:spPr>
          <a:xfrm>
            <a:off x="15543723" y="7361707"/>
            <a:ext cx="2043646" cy="2201355"/>
          </a:xfrm>
          <a:custGeom>
            <a:avLst/>
            <a:gdLst/>
            <a:ahLst/>
            <a:cxnLst/>
            <a:rect l="l" t="t" r="r" b="b"/>
            <a:pathLst>
              <a:path w="2043646" h="2201355">
                <a:moveTo>
                  <a:pt x="0" y="0"/>
                </a:moveTo>
                <a:lnTo>
                  <a:pt x="2043646" y="0"/>
                </a:lnTo>
                <a:lnTo>
                  <a:pt x="2043646" y="2201356"/>
                </a:lnTo>
                <a:lnTo>
                  <a:pt x="0" y="2201356"/>
                </a:lnTo>
                <a:lnTo>
                  <a:pt x="0" y="0"/>
                </a:lnTo>
                <a:close/>
              </a:path>
            </a:pathLst>
          </a:custGeom>
          <a:blipFill>
            <a:blip r:embed="rId5"/>
            <a:stretch>
              <a:fillRect/>
            </a:stretch>
          </a:blipFill>
        </p:spPr>
        <p:txBody>
          <a:bodyPr/>
          <a:lstStyle/>
          <a:p>
            <a:endParaRPr lang="en-US"/>
          </a:p>
        </p:txBody>
      </p:sp>
      <p:sp>
        <p:nvSpPr>
          <p:cNvPr id="31" name="Freeform 31"/>
          <p:cNvSpPr/>
          <p:nvPr/>
        </p:nvSpPr>
        <p:spPr>
          <a:xfrm>
            <a:off x="1144638" y="2597197"/>
            <a:ext cx="2089842" cy="2201355"/>
          </a:xfrm>
          <a:custGeom>
            <a:avLst/>
            <a:gdLst/>
            <a:ahLst/>
            <a:cxnLst/>
            <a:rect l="l" t="t" r="r" b="b"/>
            <a:pathLst>
              <a:path w="2089842" h="2201355">
                <a:moveTo>
                  <a:pt x="0" y="0"/>
                </a:moveTo>
                <a:lnTo>
                  <a:pt x="2089842" y="0"/>
                </a:lnTo>
                <a:lnTo>
                  <a:pt x="2089842" y="2201356"/>
                </a:lnTo>
                <a:lnTo>
                  <a:pt x="0" y="2201356"/>
                </a:lnTo>
                <a:lnTo>
                  <a:pt x="0" y="0"/>
                </a:lnTo>
                <a:close/>
              </a:path>
            </a:pathLst>
          </a:custGeom>
          <a:blipFill>
            <a:blip r:embed="rId6"/>
            <a:stretch>
              <a:fillRect/>
            </a:stretch>
          </a:blipFill>
        </p:spPr>
        <p:txBody>
          <a:bodyPr/>
          <a:lstStyle/>
          <a:p>
            <a:endParaRPr lang="en-US"/>
          </a:p>
        </p:txBody>
      </p:sp>
      <p:sp>
        <p:nvSpPr>
          <p:cNvPr id="32" name="Freeform 32"/>
          <p:cNvSpPr/>
          <p:nvPr/>
        </p:nvSpPr>
        <p:spPr>
          <a:xfrm>
            <a:off x="1144638" y="7361707"/>
            <a:ext cx="2246281" cy="2201355"/>
          </a:xfrm>
          <a:custGeom>
            <a:avLst/>
            <a:gdLst/>
            <a:ahLst/>
            <a:cxnLst/>
            <a:rect l="l" t="t" r="r" b="b"/>
            <a:pathLst>
              <a:path w="2246281" h="2201355">
                <a:moveTo>
                  <a:pt x="0" y="0"/>
                </a:moveTo>
                <a:lnTo>
                  <a:pt x="2246281" y="0"/>
                </a:lnTo>
                <a:lnTo>
                  <a:pt x="2246281" y="2201356"/>
                </a:lnTo>
                <a:lnTo>
                  <a:pt x="0" y="2201356"/>
                </a:lnTo>
                <a:lnTo>
                  <a:pt x="0" y="0"/>
                </a:lnTo>
                <a:close/>
              </a:path>
            </a:pathLst>
          </a:custGeom>
          <a:blipFill>
            <a:blip r:embed="rId7"/>
            <a:stretch>
              <a:fillRect/>
            </a:stretch>
          </a:blipFill>
        </p:spPr>
        <p:txBody>
          <a:bodyPr/>
          <a:lstStyle/>
          <a:p>
            <a:endParaRPr lang="en-US"/>
          </a:p>
        </p:txBody>
      </p:sp>
      <p:sp>
        <p:nvSpPr>
          <p:cNvPr id="33" name="Freeform 33"/>
          <p:cNvSpPr/>
          <p:nvPr/>
        </p:nvSpPr>
        <p:spPr>
          <a:xfrm>
            <a:off x="15173835" y="2597197"/>
            <a:ext cx="2413534" cy="2201355"/>
          </a:xfrm>
          <a:custGeom>
            <a:avLst/>
            <a:gdLst/>
            <a:ahLst/>
            <a:cxnLst/>
            <a:rect l="l" t="t" r="r" b="b"/>
            <a:pathLst>
              <a:path w="2413534" h="2201355">
                <a:moveTo>
                  <a:pt x="0" y="0"/>
                </a:moveTo>
                <a:lnTo>
                  <a:pt x="2413534" y="0"/>
                </a:lnTo>
                <a:lnTo>
                  <a:pt x="2413534" y="2201356"/>
                </a:lnTo>
                <a:lnTo>
                  <a:pt x="0" y="2201356"/>
                </a:lnTo>
                <a:lnTo>
                  <a:pt x="0" y="0"/>
                </a:lnTo>
                <a:close/>
              </a:path>
            </a:pathLst>
          </a:custGeom>
          <a:blipFill>
            <a:blip r:embed="rId8"/>
            <a:stretch>
              <a:fillRect/>
            </a:stretch>
          </a:blipFill>
        </p:spPr>
        <p:txBody>
          <a:bodyPr/>
          <a:lstStyle/>
          <a:p>
            <a:endParaRPr lang="en-US"/>
          </a:p>
        </p:txBody>
      </p:sp>
      <p:sp>
        <p:nvSpPr>
          <p:cNvPr id="34" name="Freeform 34"/>
          <p:cNvSpPr/>
          <p:nvPr/>
        </p:nvSpPr>
        <p:spPr>
          <a:xfrm>
            <a:off x="7157478" y="5402378"/>
            <a:ext cx="3930328" cy="2073248"/>
          </a:xfrm>
          <a:custGeom>
            <a:avLst/>
            <a:gdLst/>
            <a:ahLst/>
            <a:cxnLst/>
            <a:rect l="l" t="t" r="r" b="b"/>
            <a:pathLst>
              <a:path w="3930328" h="2073248">
                <a:moveTo>
                  <a:pt x="0" y="0"/>
                </a:moveTo>
                <a:lnTo>
                  <a:pt x="3930328" y="0"/>
                </a:lnTo>
                <a:lnTo>
                  <a:pt x="3930328" y="2073247"/>
                </a:lnTo>
                <a:lnTo>
                  <a:pt x="0" y="2073247"/>
                </a:lnTo>
                <a:lnTo>
                  <a:pt x="0" y="0"/>
                </a:lnTo>
                <a:close/>
              </a:path>
            </a:pathLst>
          </a:custGeom>
          <a:blipFill>
            <a:blip r:embed="rId9"/>
            <a:stretch>
              <a:fillRect/>
            </a:stretch>
          </a:blipFill>
        </p:spPr>
        <p:txBody>
          <a:bodyPr/>
          <a:lstStyle/>
          <a:p>
            <a:endParaRPr lang="en-US"/>
          </a:p>
        </p:txBody>
      </p:sp>
      <p:sp>
        <p:nvSpPr>
          <p:cNvPr id="35" name="Freeform 35"/>
          <p:cNvSpPr/>
          <p:nvPr/>
        </p:nvSpPr>
        <p:spPr>
          <a:xfrm>
            <a:off x="4621965" y="5402378"/>
            <a:ext cx="2073248" cy="2073248"/>
          </a:xfrm>
          <a:custGeom>
            <a:avLst/>
            <a:gdLst/>
            <a:ahLst/>
            <a:cxnLst/>
            <a:rect l="l" t="t" r="r" b="b"/>
            <a:pathLst>
              <a:path w="2073248" h="2073248">
                <a:moveTo>
                  <a:pt x="0" y="0"/>
                </a:moveTo>
                <a:lnTo>
                  <a:pt x="2073248" y="0"/>
                </a:lnTo>
                <a:lnTo>
                  <a:pt x="2073248" y="2073247"/>
                </a:lnTo>
                <a:lnTo>
                  <a:pt x="0" y="207324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36" name="Freeform 36"/>
          <p:cNvSpPr/>
          <p:nvPr/>
        </p:nvSpPr>
        <p:spPr>
          <a:xfrm>
            <a:off x="12168655" y="5330476"/>
            <a:ext cx="1644649" cy="2217052"/>
          </a:xfrm>
          <a:custGeom>
            <a:avLst/>
            <a:gdLst/>
            <a:ahLst/>
            <a:cxnLst/>
            <a:rect l="l" t="t" r="r" b="b"/>
            <a:pathLst>
              <a:path w="1644649" h="2217052">
                <a:moveTo>
                  <a:pt x="0" y="0"/>
                </a:moveTo>
                <a:lnTo>
                  <a:pt x="1644649" y="0"/>
                </a:lnTo>
                <a:lnTo>
                  <a:pt x="1644649" y="2217051"/>
                </a:lnTo>
                <a:lnTo>
                  <a:pt x="0" y="221705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37" name="TextBox 37"/>
          <p:cNvSpPr txBox="1"/>
          <p:nvPr/>
        </p:nvSpPr>
        <p:spPr>
          <a:xfrm>
            <a:off x="3869184" y="3426318"/>
            <a:ext cx="10669947" cy="13722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Taking care of our bodies is a big part of getting and staying healthy. But it’s also important to nurture our mental health, relationships, cultural and spiritual practices, passions, and pastimes. </a:t>
            </a:r>
          </a:p>
        </p:txBody>
      </p:sp>
      <p:sp>
        <p:nvSpPr>
          <p:cNvPr id="38" name="TextBox 38"/>
          <p:cNvSpPr txBox="1"/>
          <p:nvPr/>
        </p:nvSpPr>
        <p:spPr>
          <a:xfrm>
            <a:off x="3750394" y="2598789"/>
            <a:ext cx="10283964" cy="725805"/>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Well-Rounded Well-Being</a:t>
            </a:r>
          </a:p>
        </p:txBody>
      </p:sp>
      <p:sp>
        <p:nvSpPr>
          <p:cNvPr id="39" name="TextBox 39"/>
          <p:cNvSpPr txBox="1"/>
          <p:nvPr/>
        </p:nvSpPr>
        <p:spPr>
          <a:xfrm>
            <a:off x="971431" y="791507"/>
            <a:ext cx="1183487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Healthy Bodies, Minds, + More</a:t>
            </a:r>
          </a:p>
        </p:txBody>
      </p:sp>
      <p:sp>
        <p:nvSpPr>
          <p:cNvPr id="40" name="TextBox 40"/>
          <p:cNvSpPr txBox="1"/>
          <p:nvPr/>
        </p:nvSpPr>
        <p:spPr>
          <a:xfrm>
            <a:off x="3956647" y="8367135"/>
            <a:ext cx="10839996" cy="641986"/>
          </a:xfrm>
          <a:prstGeom prst="rect">
            <a:avLst/>
          </a:prstGeom>
        </p:spPr>
        <p:txBody>
          <a:bodyPr lIns="0" tIns="0" rIns="0" bIns="0" rtlCol="0" anchor="t">
            <a:spAutoFit/>
          </a:bodyPr>
          <a:lstStyle/>
          <a:p>
            <a:pPr algn="ctr">
              <a:lnSpc>
                <a:spcPts val="5039"/>
              </a:lnSpc>
            </a:pPr>
            <a:r>
              <a:rPr lang="en-US" sz="3599" b="1">
                <a:solidFill>
                  <a:srgbClr val="000000"/>
                </a:solidFill>
                <a:latin typeface="Ubuntu Bold"/>
                <a:ea typeface="Ubuntu Bold"/>
                <a:cs typeface="Ubuntu Bold"/>
                <a:sym typeface="Ubuntu Bold"/>
              </a:rPr>
              <a:t>What makes you feel happy and healthy?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sp>
        <p:nvSpPr>
          <p:cNvPr id="21" name="Freeform 21"/>
          <p:cNvSpPr/>
          <p:nvPr/>
        </p:nvSpPr>
        <p:spPr>
          <a:xfrm>
            <a:off x="7014272" y="1118852"/>
            <a:ext cx="10763353" cy="8201996"/>
          </a:xfrm>
          <a:custGeom>
            <a:avLst/>
            <a:gdLst/>
            <a:ahLst/>
            <a:cxnLst/>
            <a:rect l="l" t="t" r="r" b="b"/>
            <a:pathLst>
              <a:path w="10763353" h="8201996">
                <a:moveTo>
                  <a:pt x="0" y="0"/>
                </a:moveTo>
                <a:lnTo>
                  <a:pt x="10763353" y="0"/>
                </a:lnTo>
                <a:lnTo>
                  <a:pt x="10763353" y="8201996"/>
                </a:lnTo>
                <a:lnTo>
                  <a:pt x="0" y="8201996"/>
                </a:lnTo>
                <a:lnTo>
                  <a:pt x="0" y="0"/>
                </a:lnTo>
                <a:close/>
              </a:path>
            </a:pathLst>
          </a:custGeom>
          <a:blipFill>
            <a:blip r:embed="rId5"/>
            <a:stretch>
              <a:fillRect/>
            </a:stretch>
          </a:blipFill>
        </p:spPr>
        <p:txBody>
          <a:bodyPr/>
          <a:lstStyle/>
          <a:p>
            <a:endParaRPr lang="en-US"/>
          </a:p>
        </p:txBody>
      </p:sp>
      <p:sp>
        <p:nvSpPr>
          <p:cNvPr id="22" name="TextBox 22"/>
          <p:cNvSpPr txBox="1"/>
          <p:nvPr/>
        </p:nvSpPr>
        <p:spPr>
          <a:xfrm>
            <a:off x="12292774" y="4906114"/>
            <a:ext cx="440272" cy="306372"/>
          </a:xfrm>
          <a:prstGeom prst="rect">
            <a:avLst/>
          </a:prstGeom>
        </p:spPr>
        <p:txBody>
          <a:bodyPr lIns="0" tIns="0" rIns="0" bIns="0" rtlCol="0" anchor="t">
            <a:spAutoFit/>
          </a:bodyPr>
          <a:lstStyle/>
          <a:p>
            <a:pPr algn="ctr">
              <a:lnSpc>
                <a:spcPts val="2381"/>
              </a:lnSpc>
            </a:pPr>
            <a:r>
              <a:rPr lang="en-US" sz="1701">
                <a:solidFill>
                  <a:srgbClr val="000000"/>
                </a:solidFill>
                <a:latin typeface="Ubuntu"/>
                <a:ea typeface="Ubuntu"/>
                <a:cs typeface="Ubuntu"/>
                <a:sym typeface="Ubuntu"/>
              </a:rPr>
              <a:t>You!</a:t>
            </a:r>
          </a:p>
        </p:txBody>
      </p:sp>
      <p:sp>
        <p:nvSpPr>
          <p:cNvPr id="23" name="TextBox 23"/>
          <p:cNvSpPr txBox="1"/>
          <p:nvPr/>
        </p:nvSpPr>
        <p:spPr>
          <a:xfrm>
            <a:off x="9908105" y="5114925"/>
            <a:ext cx="839232" cy="462489"/>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Rebecca</a:t>
            </a:r>
          </a:p>
          <a:p>
            <a:pPr algn="ctr">
              <a:lnSpc>
                <a:spcPts val="1668"/>
              </a:lnSpc>
            </a:pPr>
            <a:r>
              <a:rPr lang="en-US" sz="1191">
                <a:solidFill>
                  <a:srgbClr val="000000"/>
                </a:solidFill>
                <a:latin typeface="Ubuntu"/>
                <a:ea typeface="Ubuntu"/>
                <a:cs typeface="Ubuntu"/>
                <a:sym typeface="Ubuntu"/>
              </a:rPr>
              <a:t>(neighbour)</a:t>
            </a:r>
          </a:p>
        </p:txBody>
      </p:sp>
      <p:sp>
        <p:nvSpPr>
          <p:cNvPr id="24" name="TextBox 24"/>
          <p:cNvSpPr txBox="1"/>
          <p:nvPr/>
        </p:nvSpPr>
        <p:spPr>
          <a:xfrm>
            <a:off x="12194846" y="5981984"/>
            <a:ext cx="730200" cy="498345"/>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Michael</a:t>
            </a:r>
          </a:p>
          <a:p>
            <a:pPr algn="ctr">
              <a:lnSpc>
                <a:spcPts val="1948"/>
              </a:lnSpc>
            </a:pPr>
            <a:r>
              <a:rPr lang="en-US" sz="1391">
                <a:solidFill>
                  <a:srgbClr val="000000"/>
                </a:solidFill>
                <a:latin typeface="Ubuntu"/>
                <a:ea typeface="Ubuntu"/>
                <a:cs typeface="Ubuntu"/>
                <a:sym typeface="Ubuntu"/>
              </a:rPr>
              <a:t>(brother)</a:t>
            </a:r>
          </a:p>
        </p:txBody>
      </p:sp>
      <p:sp>
        <p:nvSpPr>
          <p:cNvPr id="25" name="TextBox 25"/>
          <p:cNvSpPr txBox="1"/>
          <p:nvPr/>
        </p:nvSpPr>
        <p:spPr>
          <a:xfrm>
            <a:off x="13397477" y="5362047"/>
            <a:ext cx="550627"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Fatima</a:t>
            </a:r>
          </a:p>
          <a:p>
            <a:pPr algn="ctr">
              <a:lnSpc>
                <a:spcPts val="1948"/>
              </a:lnSpc>
            </a:pPr>
            <a:r>
              <a:rPr lang="en-US" sz="1391">
                <a:solidFill>
                  <a:srgbClr val="000000"/>
                </a:solidFill>
                <a:latin typeface="Ubuntu"/>
                <a:ea typeface="Ubuntu"/>
                <a:cs typeface="Ubuntu"/>
                <a:sym typeface="Ubuntu"/>
              </a:rPr>
              <a:t>(sister-</a:t>
            </a:r>
          </a:p>
          <a:p>
            <a:pPr algn="ctr">
              <a:lnSpc>
                <a:spcPts val="1948"/>
              </a:lnSpc>
            </a:pPr>
            <a:r>
              <a:rPr lang="en-US" sz="1391">
                <a:solidFill>
                  <a:srgbClr val="000000"/>
                </a:solidFill>
                <a:latin typeface="Ubuntu"/>
                <a:ea typeface="Ubuntu"/>
                <a:cs typeface="Ubuntu"/>
                <a:sym typeface="Ubuntu"/>
              </a:rPr>
              <a:t>in-law)</a:t>
            </a:r>
          </a:p>
        </p:txBody>
      </p:sp>
      <p:sp>
        <p:nvSpPr>
          <p:cNvPr id="26" name="TextBox 26"/>
          <p:cNvSpPr txBox="1"/>
          <p:nvPr/>
        </p:nvSpPr>
        <p:spPr>
          <a:xfrm>
            <a:off x="13401361" y="4109283"/>
            <a:ext cx="542860"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Lucia </a:t>
            </a:r>
          </a:p>
          <a:p>
            <a:pPr algn="ctr">
              <a:lnSpc>
                <a:spcPts val="1948"/>
              </a:lnSpc>
            </a:pPr>
            <a:r>
              <a:rPr lang="en-US" sz="1391">
                <a:solidFill>
                  <a:srgbClr val="000000"/>
                </a:solidFill>
                <a:latin typeface="Ubuntu"/>
                <a:ea typeface="Ubuntu"/>
                <a:cs typeface="Ubuntu"/>
                <a:sym typeface="Ubuntu"/>
              </a:rPr>
              <a:t>(best </a:t>
            </a:r>
          </a:p>
          <a:p>
            <a:pPr algn="ctr">
              <a:lnSpc>
                <a:spcPts val="1948"/>
              </a:lnSpc>
            </a:pPr>
            <a:r>
              <a:rPr lang="en-US" sz="1391">
                <a:solidFill>
                  <a:srgbClr val="000000"/>
                </a:solidFill>
                <a:latin typeface="Ubuntu"/>
                <a:ea typeface="Ubuntu"/>
                <a:cs typeface="Ubuntu"/>
                <a:sym typeface="Ubuntu"/>
              </a:rPr>
              <a:t>friend)</a:t>
            </a:r>
          </a:p>
        </p:txBody>
      </p:sp>
      <p:sp>
        <p:nvSpPr>
          <p:cNvPr id="27" name="TextBox 27"/>
          <p:cNvSpPr txBox="1"/>
          <p:nvPr/>
        </p:nvSpPr>
        <p:spPr>
          <a:xfrm>
            <a:off x="14427444" y="4471105"/>
            <a:ext cx="675425"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Eduardo</a:t>
            </a:r>
          </a:p>
          <a:p>
            <a:pPr algn="ctr">
              <a:lnSpc>
                <a:spcPts val="1948"/>
              </a:lnSpc>
            </a:pPr>
            <a:r>
              <a:rPr lang="en-US" sz="1391">
                <a:solidFill>
                  <a:srgbClr val="000000"/>
                </a:solidFill>
                <a:latin typeface="Ubuntu"/>
                <a:ea typeface="Ubuntu"/>
                <a:cs typeface="Ubuntu"/>
                <a:sym typeface="Ubuntu"/>
              </a:rPr>
              <a:t>(co-</a:t>
            </a:r>
          </a:p>
          <a:p>
            <a:pPr algn="ctr">
              <a:lnSpc>
                <a:spcPts val="1948"/>
              </a:lnSpc>
            </a:pPr>
            <a:r>
              <a:rPr lang="en-US" sz="1391">
                <a:solidFill>
                  <a:srgbClr val="000000"/>
                </a:solidFill>
                <a:latin typeface="Ubuntu"/>
                <a:ea typeface="Ubuntu"/>
                <a:cs typeface="Ubuntu"/>
                <a:sym typeface="Ubuntu"/>
              </a:rPr>
              <a:t>worker)</a:t>
            </a:r>
          </a:p>
        </p:txBody>
      </p:sp>
      <p:sp>
        <p:nvSpPr>
          <p:cNvPr id="28" name="TextBox 28"/>
          <p:cNvSpPr txBox="1"/>
          <p:nvPr/>
        </p:nvSpPr>
        <p:spPr>
          <a:xfrm>
            <a:off x="12224449" y="3637910"/>
            <a:ext cx="670994" cy="498345"/>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Jameela</a:t>
            </a:r>
          </a:p>
          <a:p>
            <a:pPr algn="ctr">
              <a:lnSpc>
                <a:spcPts val="1948"/>
              </a:lnSpc>
            </a:pPr>
            <a:r>
              <a:rPr lang="en-US" sz="1391">
                <a:solidFill>
                  <a:srgbClr val="000000"/>
                </a:solidFill>
                <a:latin typeface="Ubuntu"/>
                <a:ea typeface="Ubuntu"/>
                <a:cs typeface="Ubuntu"/>
                <a:sym typeface="Ubuntu"/>
              </a:rPr>
              <a:t>(friend)</a:t>
            </a:r>
          </a:p>
        </p:txBody>
      </p:sp>
      <p:sp>
        <p:nvSpPr>
          <p:cNvPr id="29" name="TextBox 29"/>
          <p:cNvSpPr txBox="1"/>
          <p:nvPr/>
        </p:nvSpPr>
        <p:spPr>
          <a:xfrm>
            <a:off x="7681395" y="7299391"/>
            <a:ext cx="1707117" cy="1239726"/>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First Universalist</a:t>
            </a:r>
          </a:p>
          <a:p>
            <a:pPr algn="ctr">
              <a:lnSpc>
                <a:spcPts val="2489"/>
              </a:lnSpc>
            </a:pPr>
            <a:endParaRPr lang="en-US" sz="1778">
              <a:solidFill>
                <a:srgbClr val="000000"/>
              </a:solidFill>
              <a:latin typeface="Ubuntu"/>
              <a:ea typeface="Ubuntu"/>
              <a:cs typeface="Ubuntu"/>
              <a:sym typeface="Ubuntu"/>
            </a:endParaRPr>
          </a:p>
          <a:p>
            <a:pPr algn="ctr">
              <a:lnSpc>
                <a:spcPts val="2489"/>
              </a:lnSpc>
            </a:pPr>
            <a:r>
              <a:rPr lang="en-US" sz="1778">
                <a:solidFill>
                  <a:srgbClr val="000000"/>
                </a:solidFill>
                <a:latin typeface="Ubuntu"/>
                <a:ea typeface="Ubuntu"/>
                <a:cs typeface="Ubuntu"/>
                <a:sym typeface="Ubuntu"/>
              </a:rPr>
              <a:t>Spiritual </a:t>
            </a:r>
          </a:p>
          <a:p>
            <a:pPr algn="ctr">
              <a:lnSpc>
                <a:spcPts val="2489"/>
              </a:lnSpc>
            </a:pPr>
            <a:r>
              <a:rPr lang="en-US" sz="1778">
                <a:solidFill>
                  <a:srgbClr val="000000"/>
                </a:solidFill>
                <a:latin typeface="Ubuntu"/>
                <a:ea typeface="Ubuntu"/>
                <a:cs typeface="Ubuntu"/>
                <a:sym typeface="Ubuntu"/>
              </a:rPr>
              <a:t>Community</a:t>
            </a:r>
          </a:p>
        </p:txBody>
      </p:sp>
      <p:sp>
        <p:nvSpPr>
          <p:cNvPr id="30" name="TextBox 30"/>
          <p:cNvSpPr txBox="1"/>
          <p:nvPr/>
        </p:nvSpPr>
        <p:spPr>
          <a:xfrm>
            <a:off x="13241315" y="2994764"/>
            <a:ext cx="626461"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Jane</a:t>
            </a:r>
          </a:p>
          <a:p>
            <a:pPr algn="ctr">
              <a:lnSpc>
                <a:spcPts val="1948"/>
              </a:lnSpc>
            </a:pPr>
            <a:r>
              <a:rPr lang="en-US" sz="1391">
                <a:solidFill>
                  <a:srgbClr val="000000"/>
                </a:solidFill>
                <a:latin typeface="Ubuntu"/>
                <a:ea typeface="Ubuntu"/>
                <a:cs typeface="Ubuntu"/>
                <a:sym typeface="Ubuntu"/>
              </a:rPr>
              <a:t>(co-</a:t>
            </a:r>
          </a:p>
          <a:p>
            <a:pPr algn="ctr">
              <a:lnSpc>
                <a:spcPts val="1948"/>
              </a:lnSpc>
            </a:pPr>
            <a:r>
              <a:rPr lang="en-US" sz="1391">
                <a:solidFill>
                  <a:srgbClr val="000000"/>
                </a:solidFill>
                <a:latin typeface="Ubuntu"/>
                <a:ea typeface="Ubuntu"/>
                <a:cs typeface="Ubuntu"/>
                <a:sym typeface="Ubuntu"/>
              </a:rPr>
              <a:t>worker)</a:t>
            </a:r>
          </a:p>
        </p:txBody>
      </p:sp>
      <p:sp>
        <p:nvSpPr>
          <p:cNvPr id="31" name="TextBox 31"/>
          <p:cNvSpPr txBox="1"/>
          <p:nvPr/>
        </p:nvSpPr>
        <p:spPr>
          <a:xfrm>
            <a:off x="9767035" y="6207344"/>
            <a:ext cx="885204"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Roxy</a:t>
            </a:r>
          </a:p>
          <a:p>
            <a:pPr algn="ctr">
              <a:lnSpc>
                <a:spcPts val="1948"/>
              </a:lnSpc>
            </a:pPr>
            <a:r>
              <a:rPr lang="en-US" sz="1391">
                <a:solidFill>
                  <a:srgbClr val="000000"/>
                </a:solidFill>
                <a:latin typeface="Ubuntu"/>
                <a:ea typeface="Ubuntu"/>
                <a:cs typeface="Ubuntu"/>
                <a:sym typeface="Ubuntu"/>
              </a:rPr>
              <a:t>(new mom </a:t>
            </a:r>
          </a:p>
          <a:p>
            <a:pPr algn="ctr">
              <a:lnSpc>
                <a:spcPts val="1948"/>
              </a:lnSpc>
            </a:pPr>
            <a:r>
              <a:rPr lang="en-US" sz="1391">
                <a:solidFill>
                  <a:srgbClr val="000000"/>
                </a:solidFill>
                <a:latin typeface="Ubuntu"/>
                <a:ea typeface="Ubuntu"/>
                <a:cs typeface="Ubuntu"/>
                <a:sym typeface="Ubuntu"/>
              </a:rPr>
              <a:t>in area)</a:t>
            </a:r>
          </a:p>
        </p:txBody>
      </p:sp>
      <p:sp>
        <p:nvSpPr>
          <p:cNvPr id="32" name="TextBox 32"/>
          <p:cNvSpPr txBox="1"/>
          <p:nvPr/>
        </p:nvSpPr>
        <p:spPr>
          <a:xfrm>
            <a:off x="13643332" y="6652345"/>
            <a:ext cx="784112"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Sebastien</a:t>
            </a:r>
          </a:p>
          <a:p>
            <a:pPr algn="ctr">
              <a:lnSpc>
                <a:spcPts val="1948"/>
              </a:lnSpc>
            </a:pPr>
            <a:r>
              <a:rPr lang="en-US" sz="1391">
                <a:solidFill>
                  <a:srgbClr val="000000"/>
                </a:solidFill>
                <a:latin typeface="Ubuntu"/>
                <a:ea typeface="Ubuntu"/>
                <a:cs typeface="Ubuntu"/>
                <a:sym typeface="Ubuntu"/>
              </a:rPr>
              <a:t>(gym </a:t>
            </a:r>
          </a:p>
          <a:p>
            <a:pPr algn="ctr">
              <a:lnSpc>
                <a:spcPts val="1948"/>
              </a:lnSpc>
            </a:pPr>
            <a:r>
              <a:rPr lang="en-US" sz="1391">
                <a:solidFill>
                  <a:srgbClr val="000000"/>
                </a:solidFill>
                <a:latin typeface="Ubuntu"/>
                <a:ea typeface="Ubuntu"/>
                <a:cs typeface="Ubuntu"/>
                <a:sym typeface="Ubuntu"/>
              </a:rPr>
              <a:t>friend)</a:t>
            </a:r>
          </a:p>
        </p:txBody>
      </p:sp>
      <p:sp>
        <p:nvSpPr>
          <p:cNvPr id="33" name="TextBox 33"/>
          <p:cNvSpPr txBox="1"/>
          <p:nvPr/>
        </p:nvSpPr>
        <p:spPr>
          <a:xfrm>
            <a:off x="15330757" y="7144732"/>
            <a:ext cx="1687728" cy="1549044"/>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Down Syndrome</a:t>
            </a:r>
          </a:p>
          <a:p>
            <a:pPr algn="ctr">
              <a:lnSpc>
                <a:spcPts val="2489"/>
              </a:lnSpc>
            </a:pPr>
            <a:r>
              <a:rPr lang="en-US" sz="1778">
                <a:solidFill>
                  <a:srgbClr val="000000"/>
                </a:solidFill>
                <a:latin typeface="Ubuntu"/>
                <a:ea typeface="Ubuntu"/>
                <a:cs typeface="Ubuntu"/>
                <a:sym typeface="Ubuntu"/>
              </a:rPr>
              <a:t>Association</a:t>
            </a:r>
          </a:p>
          <a:p>
            <a:pPr algn="ctr">
              <a:lnSpc>
                <a:spcPts val="2489"/>
              </a:lnSpc>
            </a:pPr>
            <a:endParaRPr lang="en-US" sz="1778">
              <a:solidFill>
                <a:srgbClr val="000000"/>
              </a:solidFill>
              <a:latin typeface="Ubuntu"/>
              <a:ea typeface="Ubuntu"/>
              <a:cs typeface="Ubuntu"/>
              <a:sym typeface="Ubuntu"/>
            </a:endParaRPr>
          </a:p>
          <a:p>
            <a:pPr algn="ctr">
              <a:lnSpc>
                <a:spcPts val="2489"/>
              </a:lnSpc>
            </a:pPr>
            <a:r>
              <a:rPr lang="en-US" sz="1778">
                <a:solidFill>
                  <a:srgbClr val="000000"/>
                </a:solidFill>
                <a:latin typeface="Ubuntu"/>
                <a:ea typeface="Ubuntu"/>
                <a:cs typeface="Ubuntu"/>
                <a:sym typeface="Ubuntu"/>
              </a:rPr>
              <a:t>Parents’ </a:t>
            </a:r>
          </a:p>
          <a:p>
            <a:pPr algn="ctr">
              <a:lnSpc>
                <a:spcPts val="2489"/>
              </a:lnSpc>
            </a:pPr>
            <a:r>
              <a:rPr lang="en-US" sz="1778">
                <a:solidFill>
                  <a:srgbClr val="000000"/>
                </a:solidFill>
                <a:latin typeface="Ubuntu"/>
                <a:ea typeface="Ubuntu"/>
                <a:cs typeface="Ubuntu"/>
                <a:sym typeface="Ubuntu"/>
              </a:rPr>
              <a:t>Group</a:t>
            </a:r>
          </a:p>
        </p:txBody>
      </p:sp>
      <p:sp>
        <p:nvSpPr>
          <p:cNvPr id="34" name="TextBox 34"/>
          <p:cNvSpPr txBox="1"/>
          <p:nvPr/>
        </p:nvSpPr>
        <p:spPr>
          <a:xfrm>
            <a:off x="15499890" y="2038393"/>
            <a:ext cx="1819977" cy="930408"/>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Parent-2-Parent</a:t>
            </a:r>
          </a:p>
          <a:p>
            <a:pPr algn="ctr">
              <a:lnSpc>
                <a:spcPts val="2489"/>
              </a:lnSpc>
            </a:pPr>
            <a:r>
              <a:rPr lang="en-US" sz="1778">
                <a:solidFill>
                  <a:srgbClr val="000000"/>
                </a:solidFill>
                <a:latin typeface="Ubuntu"/>
                <a:ea typeface="Ubuntu"/>
                <a:cs typeface="Ubuntu"/>
                <a:sym typeface="Ubuntu"/>
              </a:rPr>
              <a:t>Support </a:t>
            </a:r>
          </a:p>
          <a:p>
            <a:pPr algn="ctr">
              <a:lnSpc>
                <a:spcPts val="2489"/>
              </a:lnSpc>
            </a:pPr>
            <a:r>
              <a:rPr lang="en-US" sz="1778">
                <a:solidFill>
                  <a:srgbClr val="000000"/>
                </a:solidFill>
                <a:latin typeface="Ubuntu"/>
                <a:ea typeface="Ubuntu"/>
                <a:cs typeface="Ubuntu"/>
                <a:sym typeface="Ubuntu"/>
              </a:rPr>
              <a:t>Group</a:t>
            </a:r>
          </a:p>
        </p:txBody>
      </p:sp>
      <p:sp>
        <p:nvSpPr>
          <p:cNvPr id="35" name="TextBox 35"/>
          <p:cNvSpPr txBox="1"/>
          <p:nvPr/>
        </p:nvSpPr>
        <p:spPr>
          <a:xfrm>
            <a:off x="7944137" y="1856944"/>
            <a:ext cx="1181634" cy="930408"/>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Special </a:t>
            </a:r>
          </a:p>
          <a:p>
            <a:pPr algn="ctr">
              <a:lnSpc>
                <a:spcPts val="2489"/>
              </a:lnSpc>
            </a:pPr>
            <a:r>
              <a:rPr lang="en-US" sz="1778">
                <a:solidFill>
                  <a:srgbClr val="000000"/>
                </a:solidFill>
                <a:latin typeface="Ubuntu"/>
                <a:ea typeface="Ubuntu"/>
                <a:cs typeface="Ubuntu"/>
                <a:sym typeface="Ubuntu"/>
              </a:rPr>
              <a:t>Olympics</a:t>
            </a:r>
          </a:p>
          <a:p>
            <a:pPr algn="ctr">
              <a:lnSpc>
                <a:spcPts val="2489"/>
              </a:lnSpc>
            </a:pPr>
            <a:r>
              <a:rPr lang="en-US" sz="1778">
                <a:solidFill>
                  <a:srgbClr val="000000"/>
                </a:solidFill>
                <a:latin typeface="Ubuntu"/>
                <a:ea typeface="Ubuntu"/>
                <a:cs typeface="Ubuntu"/>
                <a:sym typeface="Ubuntu"/>
              </a:rPr>
              <a:t>Community</a:t>
            </a:r>
          </a:p>
        </p:txBody>
      </p:sp>
      <p:sp>
        <p:nvSpPr>
          <p:cNvPr id="36" name="TextBox 36"/>
          <p:cNvSpPr txBox="1"/>
          <p:nvPr/>
        </p:nvSpPr>
        <p:spPr>
          <a:xfrm>
            <a:off x="10801943" y="2892602"/>
            <a:ext cx="783594" cy="741381"/>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Sarah</a:t>
            </a:r>
          </a:p>
          <a:p>
            <a:pPr algn="ctr">
              <a:lnSpc>
                <a:spcPts val="1948"/>
              </a:lnSpc>
            </a:pPr>
            <a:r>
              <a:rPr lang="en-US" sz="1391">
                <a:solidFill>
                  <a:srgbClr val="000000"/>
                </a:solidFill>
                <a:latin typeface="Ubuntu"/>
                <a:ea typeface="Ubuntu"/>
                <a:cs typeface="Ubuntu"/>
                <a:sym typeface="Ubuntu"/>
              </a:rPr>
              <a:t>(SO swim </a:t>
            </a:r>
          </a:p>
          <a:p>
            <a:pPr algn="ctr">
              <a:lnSpc>
                <a:spcPts val="1948"/>
              </a:lnSpc>
            </a:pPr>
            <a:r>
              <a:rPr lang="en-US" sz="1391">
                <a:solidFill>
                  <a:srgbClr val="000000"/>
                </a:solidFill>
                <a:latin typeface="Ubuntu"/>
                <a:ea typeface="Ubuntu"/>
                <a:cs typeface="Ubuntu"/>
                <a:sym typeface="Ubuntu"/>
              </a:rPr>
              <a:t>coach)</a:t>
            </a:r>
          </a:p>
        </p:txBody>
      </p:sp>
      <p:sp>
        <p:nvSpPr>
          <p:cNvPr id="37" name="TextBox 37"/>
          <p:cNvSpPr txBox="1"/>
          <p:nvPr/>
        </p:nvSpPr>
        <p:spPr>
          <a:xfrm>
            <a:off x="11066667" y="4046602"/>
            <a:ext cx="740326" cy="689631"/>
          </a:xfrm>
          <a:prstGeom prst="rect">
            <a:avLst/>
          </a:prstGeom>
        </p:spPr>
        <p:txBody>
          <a:bodyPr lIns="0" tIns="0" rIns="0" bIns="0" rtlCol="0" anchor="t">
            <a:spAutoFit/>
          </a:bodyPr>
          <a:lstStyle/>
          <a:p>
            <a:pPr algn="ctr">
              <a:lnSpc>
                <a:spcPts val="1840"/>
              </a:lnSpc>
            </a:pPr>
            <a:r>
              <a:rPr lang="en-US" sz="1314">
                <a:solidFill>
                  <a:srgbClr val="000000"/>
                </a:solidFill>
                <a:latin typeface="Ubuntu"/>
                <a:ea typeface="Ubuntu"/>
                <a:cs typeface="Ubuntu"/>
                <a:sym typeface="Ubuntu"/>
              </a:rPr>
              <a:t>Joy + Bob</a:t>
            </a:r>
          </a:p>
          <a:p>
            <a:pPr algn="ctr">
              <a:lnSpc>
                <a:spcPts val="1840"/>
              </a:lnSpc>
            </a:pPr>
            <a:r>
              <a:rPr lang="en-US" sz="1314">
                <a:solidFill>
                  <a:srgbClr val="000000"/>
                </a:solidFill>
                <a:latin typeface="Ubuntu"/>
                <a:ea typeface="Ubuntu"/>
                <a:cs typeface="Ubuntu"/>
                <a:sym typeface="Ubuntu"/>
              </a:rPr>
              <a:t>(my </a:t>
            </a:r>
          </a:p>
          <a:p>
            <a:pPr algn="ctr">
              <a:lnSpc>
                <a:spcPts val="1840"/>
              </a:lnSpc>
            </a:pPr>
            <a:r>
              <a:rPr lang="en-US" sz="1314">
                <a:solidFill>
                  <a:srgbClr val="000000"/>
                </a:solidFill>
                <a:latin typeface="Ubuntu"/>
                <a:ea typeface="Ubuntu"/>
                <a:cs typeface="Ubuntu"/>
                <a:sym typeface="Ubuntu"/>
              </a:rPr>
              <a:t>parents)</a:t>
            </a:r>
          </a:p>
        </p:txBody>
      </p:sp>
      <p:sp>
        <p:nvSpPr>
          <p:cNvPr id="38" name="TextBox 38"/>
          <p:cNvSpPr txBox="1"/>
          <p:nvPr/>
        </p:nvSpPr>
        <p:spPr>
          <a:xfrm>
            <a:off x="9900741" y="1357795"/>
            <a:ext cx="1150219" cy="1239726"/>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My </a:t>
            </a:r>
          </a:p>
          <a:p>
            <a:pPr algn="ctr">
              <a:lnSpc>
                <a:spcPts val="2489"/>
              </a:lnSpc>
            </a:pPr>
            <a:r>
              <a:rPr lang="en-US" sz="1778">
                <a:solidFill>
                  <a:srgbClr val="000000"/>
                </a:solidFill>
                <a:latin typeface="Ubuntu"/>
                <a:ea typeface="Ubuntu"/>
                <a:cs typeface="Ubuntu"/>
                <a:sym typeface="Ubuntu"/>
              </a:rPr>
              <a:t>daughter’s </a:t>
            </a:r>
          </a:p>
          <a:p>
            <a:pPr algn="ctr">
              <a:lnSpc>
                <a:spcPts val="2489"/>
              </a:lnSpc>
            </a:pPr>
            <a:r>
              <a:rPr lang="en-US" sz="1778">
                <a:solidFill>
                  <a:srgbClr val="000000"/>
                </a:solidFill>
                <a:latin typeface="Ubuntu"/>
                <a:ea typeface="Ubuntu"/>
                <a:cs typeface="Ubuntu"/>
                <a:sym typeface="Ubuntu"/>
              </a:rPr>
              <a:t>favourite</a:t>
            </a:r>
          </a:p>
          <a:p>
            <a:pPr algn="ctr">
              <a:lnSpc>
                <a:spcPts val="2489"/>
              </a:lnSpc>
            </a:pPr>
            <a:r>
              <a:rPr lang="en-US" sz="1778">
                <a:solidFill>
                  <a:srgbClr val="000000"/>
                </a:solidFill>
                <a:latin typeface="Ubuntu"/>
                <a:ea typeface="Ubuntu"/>
                <a:cs typeface="Ubuntu"/>
                <a:sym typeface="Ubuntu"/>
              </a:rPr>
              <a:t>teachers</a:t>
            </a:r>
          </a:p>
        </p:txBody>
      </p:sp>
      <p:sp>
        <p:nvSpPr>
          <p:cNvPr id="39" name="TextBox 39"/>
          <p:cNvSpPr txBox="1"/>
          <p:nvPr/>
        </p:nvSpPr>
        <p:spPr>
          <a:xfrm>
            <a:off x="13460279" y="7709033"/>
            <a:ext cx="1150219" cy="1239726"/>
          </a:xfrm>
          <a:prstGeom prst="rect">
            <a:avLst/>
          </a:prstGeom>
        </p:spPr>
        <p:txBody>
          <a:bodyPr lIns="0" tIns="0" rIns="0" bIns="0" rtlCol="0" anchor="t">
            <a:spAutoFit/>
          </a:bodyPr>
          <a:lstStyle/>
          <a:p>
            <a:pPr algn="ctr">
              <a:lnSpc>
                <a:spcPts val="2489"/>
              </a:lnSpc>
            </a:pPr>
            <a:r>
              <a:rPr lang="en-US" sz="1778">
                <a:solidFill>
                  <a:srgbClr val="000000"/>
                </a:solidFill>
                <a:latin typeface="Ubuntu"/>
                <a:ea typeface="Ubuntu"/>
                <a:cs typeface="Ubuntu"/>
                <a:sym typeface="Ubuntu"/>
              </a:rPr>
              <a:t>Parents</a:t>
            </a:r>
          </a:p>
          <a:p>
            <a:pPr algn="ctr">
              <a:lnSpc>
                <a:spcPts val="2489"/>
              </a:lnSpc>
            </a:pPr>
            <a:r>
              <a:rPr lang="en-US" sz="1778">
                <a:solidFill>
                  <a:srgbClr val="000000"/>
                </a:solidFill>
                <a:latin typeface="Ubuntu"/>
                <a:ea typeface="Ubuntu"/>
                <a:cs typeface="Ubuntu"/>
                <a:sym typeface="Ubuntu"/>
              </a:rPr>
              <a:t>of my</a:t>
            </a:r>
          </a:p>
          <a:p>
            <a:pPr algn="ctr">
              <a:lnSpc>
                <a:spcPts val="2489"/>
              </a:lnSpc>
            </a:pPr>
            <a:r>
              <a:rPr lang="en-US" sz="1778">
                <a:solidFill>
                  <a:srgbClr val="000000"/>
                </a:solidFill>
                <a:latin typeface="Ubuntu"/>
                <a:ea typeface="Ubuntu"/>
                <a:cs typeface="Ubuntu"/>
                <a:sym typeface="Ubuntu"/>
              </a:rPr>
              <a:t>daughter’s </a:t>
            </a:r>
          </a:p>
          <a:p>
            <a:pPr algn="ctr">
              <a:lnSpc>
                <a:spcPts val="2489"/>
              </a:lnSpc>
            </a:pPr>
            <a:r>
              <a:rPr lang="en-US" sz="1778">
                <a:solidFill>
                  <a:srgbClr val="000000"/>
                </a:solidFill>
                <a:latin typeface="Ubuntu"/>
                <a:ea typeface="Ubuntu"/>
                <a:cs typeface="Ubuntu"/>
                <a:sym typeface="Ubuntu"/>
              </a:rPr>
              <a:t>friends</a:t>
            </a:r>
          </a:p>
        </p:txBody>
      </p:sp>
      <p:sp>
        <p:nvSpPr>
          <p:cNvPr id="40" name="TextBox 40"/>
          <p:cNvSpPr txBox="1"/>
          <p:nvPr/>
        </p:nvSpPr>
        <p:spPr>
          <a:xfrm>
            <a:off x="11096385" y="5339953"/>
            <a:ext cx="680891" cy="498345"/>
          </a:xfrm>
          <a:prstGeom prst="rect">
            <a:avLst/>
          </a:prstGeom>
        </p:spPr>
        <p:txBody>
          <a:bodyPr lIns="0" tIns="0" rIns="0" bIns="0" rtlCol="0" anchor="t">
            <a:spAutoFit/>
          </a:bodyPr>
          <a:lstStyle/>
          <a:p>
            <a:pPr algn="ctr">
              <a:lnSpc>
                <a:spcPts val="1948"/>
              </a:lnSpc>
            </a:pPr>
            <a:r>
              <a:rPr lang="en-US" sz="1391">
                <a:solidFill>
                  <a:srgbClr val="000000"/>
                </a:solidFill>
                <a:latin typeface="Ubuntu"/>
                <a:ea typeface="Ubuntu"/>
                <a:cs typeface="Ubuntu"/>
                <a:sym typeface="Ubuntu"/>
              </a:rPr>
              <a:t>Chris</a:t>
            </a:r>
          </a:p>
          <a:p>
            <a:pPr algn="ctr">
              <a:lnSpc>
                <a:spcPts val="1948"/>
              </a:lnSpc>
            </a:pPr>
            <a:r>
              <a:rPr lang="en-US" sz="1391">
                <a:solidFill>
                  <a:srgbClr val="000000"/>
                </a:solidFill>
                <a:latin typeface="Ubuntu"/>
                <a:ea typeface="Ubuntu"/>
                <a:cs typeface="Ubuntu"/>
                <a:sym typeface="Ubuntu"/>
              </a:rPr>
              <a:t>(spouse)</a:t>
            </a:r>
          </a:p>
        </p:txBody>
      </p:sp>
      <p:grpSp>
        <p:nvGrpSpPr>
          <p:cNvPr id="41" name="Group 41"/>
          <p:cNvGrpSpPr/>
          <p:nvPr/>
        </p:nvGrpSpPr>
        <p:grpSpPr>
          <a:xfrm>
            <a:off x="484174" y="808116"/>
            <a:ext cx="5814926" cy="1223447"/>
            <a:chOff x="0" y="0"/>
            <a:chExt cx="1531503" cy="322225"/>
          </a:xfrm>
        </p:grpSpPr>
        <p:sp>
          <p:nvSpPr>
            <p:cNvPr id="42" name="Freeform 42"/>
            <p:cNvSpPr/>
            <p:nvPr/>
          </p:nvSpPr>
          <p:spPr>
            <a:xfrm>
              <a:off x="0" y="0"/>
              <a:ext cx="1531503" cy="322225"/>
            </a:xfrm>
            <a:custGeom>
              <a:avLst/>
              <a:gdLst/>
              <a:ahLst/>
              <a:cxnLst/>
              <a:rect l="l" t="t" r="r" b="b"/>
              <a:pathLst>
                <a:path w="1531503" h="322225">
                  <a:moveTo>
                    <a:pt x="1328303" y="0"/>
                  </a:moveTo>
                  <a:cubicBezTo>
                    <a:pt x="1440527" y="0"/>
                    <a:pt x="1531503" y="72132"/>
                    <a:pt x="1531503" y="161112"/>
                  </a:cubicBezTo>
                  <a:cubicBezTo>
                    <a:pt x="1531503" y="250092"/>
                    <a:pt x="1440527" y="322225"/>
                    <a:pt x="132830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43" name="TextBox 43"/>
            <p:cNvSpPr txBox="1"/>
            <p:nvPr/>
          </p:nvSpPr>
          <p:spPr>
            <a:xfrm>
              <a:off x="0" y="-28575"/>
              <a:ext cx="1531503" cy="350800"/>
            </a:xfrm>
            <a:prstGeom prst="rect">
              <a:avLst/>
            </a:prstGeom>
          </p:spPr>
          <p:txBody>
            <a:bodyPr lIns="50800" tIns="50800" rIns="50800" bIns="50800" rtlCol="0" anchor="ctr"/>
            <a:lstStyle/>
            <a:p>
              <a:pPr algn="ctr">
                <a:lnSpc>
                  <a:spcPts val="1960"/>
                </a:lnSpc>
              </a:pPr>
              <a:endParaRPr/>
            </a:p>
          </p:txBody>
        </p:sp>
      </p:grpSp>
      <p:grpSp>
        <p:nvGrpSpPr>
          <p:cNvPr id="44" name="Group 44"/>
          <p:cNvGrpSpPr/>
          <p:nvPr/>
        </p:nvGrpSpPr>
        <p:grpSpPr>
          <a:xfrm>
            <a:off x="0" y="9776625"/>
            <a:ext cx="18288000" cy="510375"/>
            <a:chOff x="0" y="0"/>
            <a:chExt cx="6554006" cy="182907"/>
          </a:xfrm>
        </p:grpSpPr>
        <p:sp>
          <p:nvSpPr>
            <p:cNvPr id="45" name="Freeform 45"/>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46" name="TextBox 46"/>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47" name="Group 47"/>
          <p:cNvGrpSpPr/>
          <p:nvPr/>
        </p:nvGrpSpPr>
        <p:grpSpPr>
          <a:xfrm rot="-5400000">
            <a:off x="12910419" y="4867206"/>
            <a:ext cx="10244787" cy="510375"/>
            <a:chOff x="0" y="0"/>
            <a:chExt cx="3671501" cy="182907"/>
          </a:xfrm>
        </p:grpSpPr>
        <p:sp>
          <p:nvSpPr>
            <p:cNvPr id="48" name="Freeform 4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49" name="TextBox 4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50" name="Group 50"/>
          <p:cNvGrpSpPr/>
          <p:nvPr/>
        </p:nvGrpSpPr>
        <p:grpSpPr>
          <a:xfrm>
            <a:off x="484174" y="808116"/>
            <a:ext cx="5814926" cy="1223447"/>
            <a:chOff x="0" y="0"/>
            <a:chExt cx="7753235" cy="1631262"/>
          </a:xfrm>
        </p:grpSpPr>
        <p:grpSp>
          <p:nvGrpSpPr>
            <p:cNvPr id="51" name="Group 51"/>
            <p:cNvGrpSpPr/>
            <p:nvPr/>
          </p:nvGrpSpPr>
          <p:grpSpPr>
            <a:xfrm>
              <a:off x="0" y="0"/>
              <a:ext cx="7753235" cy="1631262"/>
              <a:chOff x="0" y="0"/>
              <a:chExt cx="1531503" cy="322225"/>
            </a:xfrm>
          </p:grpSpPr>
          <p:sp>
            <p:nvSpPr>
              <p:cNvPr id="52" name="Freeform 52"/>
              <p:cNvSpPr/>
              <p:nvPr/>
            </p:nvSpPr>
            <p:spPr>
              <a:xfrm>
                <a:off x="0" y="0"/>
                <a:ext cx="1531503" cy="322225"/>
              </a:xfrm>
              <a:custGeom>
                <a:avLst/>
                <a:gdLst/>
                <a:ahLst/>
                <a:cxnLst/>
                <a:rect l="l" t="t" r="r" b="b"/>
                <a:pathLst>
                  <a:path w="1531503" h="322225">
                    <a:moveTo>
                      <a:pt x="1328303" y="0"/>
                    </a:moveTo>
                    <a:cubicBezTo>
                      <a:pt x="1440527" y="0"/>
                      <a:pt x="1531503" y="72132"/>
                      <a:pt x="1531503" y="161112"/>
                    </a:cubicBezTo>
                    <a:cubicBezTo>
                      <a:pt x="1531503" y="250092"/>
                      <a:pt x="1440527" y="322225"/>
                      <a:pt x="132830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53" name="TextBox 53"/>
              <p:cNvSpPr txBox="1"/>
              <p:nvPr/>
            </p:nvSpPr>
            <p:spPr>
              <a:xfrm>
                <a:off x="0" y="-28575"/>
                <a:ext cx="1531503" cy="350800"/>
              </a:xfrm>
              <a:prstGeom prst="rect">
                <a:avLst/>
              </a:prstGeom>
            </p:spPr>
            <p:txBody>
              <a:bodyPr lIns="50800" tIns="50800" rIns="50800" bIns="50800" rtlCol="0" anchor="ctr"/>
              <a:lstStyle/>
              <a:p>
                <a:pPr algn="ctr">
                  <a:lnSpc>
                    <a:spcPts val="1960"/>
                  </a:lnSpc>
                </a:pPr>
                <a:endParaRPr/>
              </a:p>
            </p:txBody>
          </p:sp>
        </p:grpSp>
        <p:sp>
          <p:nvSpPr>
            <p:cNvPr id="54" name="TextBox 54"/>
            <p:cNvSpPr txBox="1"/>
            <p:nvPr/>
          </p:nvSpPr>
          <p:spPr>
            <a:xfrm>
              <a:off x="294925" y="25479"/>
              <a:ext cx="7163384"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Pod Mapping</a:t>
              </a:r>
            </a:p>
          </p:txBody>
        </p:sp>
      </p:grpSp>
      <p:grpSp>
        <p:nvGrpSpPr>
          <p:cNvPr id="55" name="Group 55"/>
          <p:cNvGrpSpPr/>
          <p:nvPr/>
        </p:nvGrpSpPr>
        <p:grpSpPr>
          <a:xfrm>
            <a:off x="1083767" y="2899908"/>
            <a:ext cx="5482830" cy="3021120"/>
            <a:chOff x="0" y="0"/>
            <a:chExt cx="7310440" cy="4028160"/>
          </a:xfrm>
        </p:grpSpPr>
        <p:sp>
          <p:nvSpPr>
            <p:cNvPr id="56" name="Freeform 56"/>
            <p:cNvSpPr/>
            <p:nvPr/>
          </p:nvSpPr>
          <p:spPr>
            <a:xfrm>
              <a:off x="0" y="0"/>
              <a:ext cx="7310440" cy="4028160"/>
            </a:xfrm>
            <a:custGeom>
              <a:avLst/>
              <a:gdLst/>
              <a:ahLst/>
              <a:cxnLst/>
              <a:rect l="l" t="t" r="r" b="b"/>
              <a:pathLst>
                <a:path w="7310440" h="4028160">
                  <a:moveTo>
                    <a:pt x="0" y="0"/>
                  </a:moveTo>
                  <a:lnTo>
                    <a:pt x="7310440" y="0"/>
                  </a:lnTo>
                  <a:lnTo>
                    <a:pt x="7310440" y="4028160"/>
                  </a:lnTo>
                  <a:lnTo>
                    <a:pt x="0" y="4028160"/>
                  </a:lnTo>
                  <a:lnTo>
                    <a:pt x="0" y="0"/>
                  </a:lnTo>
                  <a:close/>
                </a:path>
              </a:pathLst>
            </a:custGeom>
            <a:blipFill>
              <a:blip r:embed="rId6"/>
              <a:stretch>
                <a:fillRect t="-2743" b="-2743"/>
              </a:stretch>
            </a:blipFill>
          </p:spPr>
          <p:txBody>
            <a:bodyPr/>
            <a:lstStyle/>
            <a:p>
              <a:endParaRPr lang="en-US"/>
            </a:p>
          </p:txBody>
        </p:sp>
        <p:sp>
          <p:nvSpPr>
            <p:cNvPr id="57" name="TextBox 57"/>
            <p:cNvSpPr txBox="1"/>
            <p:nvPr/>
          </p:nvSpPr>
          <p:spPr>
            <a:xfrm>
              <a:off x="987762" y="887931"/>
              <a:ext cx="5334915" cy="1947497"/>
            </a:xfrm>
            <a:prstGeom prst="rect">
              <a:avLst/>
            </a:prstGeom>
          </p:spPr>
          <p:txBody>
            <a:bodyPr lIns="0" tIns="0" rIns="0" bIns="0" rtlCol="0" anchor="t">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id="58" name="TextBox 58"/>
          <p:cNvSpPr txBox="1"/>
          <p:nvPr/>
        </p:nvSpPr>
        <p:spPr>
          <a:xfrm>
            <a:off x="1076841" y="9267825"/>
            <a:ext cx="11050743" cy="382270"/>
          </a:xfrm>
          <a:prstGeom prst="rect">
            <a:avLst/>
          </a:prstGeom>
        </p:spPr>
        <p:txBody>
          <a:bodyPr lIns="0" tIns="0" rIns="0" bIns="0" rtlCol="0" anchor="t">
            <a:spAutoFit/>
          </a:bodyPr>
          <a:lstStyle/>
          <a:p>
            <a:pPr algn="l">
              <a:lnSpc>
                <a:spcPts val="3079"/>
              </a:lnSpc>
            </a:pPr>
            <a:r>
              <a:rPr lang="en-US" sz="2199">
                <a:solidFill>
                  <a:srgbClr val="000000"/>
                </a:solidFill>
                <a:latin typeface="Ubuntu"/>
                <a:ea typeface="Ubuntu"/>
                <a:cs typeface="Ubuntu"/>
                <a:sym typeface="Ubuntu"/>
              </a:rPr>
              <a:t>[Source: https://batjc.wordpress.com/resources/pods-and-pod-mapping-worksheet/]</a:t>
            </a:r>
          </a:p>
        </p:txBody>
      </p:sp>
      <p:sp>
        <p:nvSpPr>
          <p:cNvPr id="59" name="TextBox 59"/>
          <p:cNvSpPr txBox="1"/>
          <p:nvPr/>
        </p:nvSpPr>
        <p:spPr>
          <a:xfrm>
            <a:off x="1076841" y="6699970"/>
            <a:ext cx="5680222" cy="1661327"/>
          </a:xfrm>
          <a:prstGeom prst="rect">
            <a:avLst/>
          </a:prstGeom>
        </p:spPr>
        <p:txBody>
          <a:bodyPr lIns="0" tIns="0" rIns="0" bIns="0" rtlCol="0" anchor="t">
            <a:spAutoFit/>
          </a:bodyPr>
          <a:lstStyle/>
          <a:p>
            <a:pPr algn="ctr">
              <a:lnSpc>
                <a:spcPts val="5895"/>
              </a:lnSpc>
            </a:pPr>
            <a:r>
              <a:rPr lang="en-US" sz="5126">
                <a:solidFill>
                  <a:srgbClr val="000000"/>
                </a:solidFill>
                <a:latin typeface="Ubuntu"/>
                <a:ea typeface="Ubuntu"/>
                <a:cs typeface="Ubuntu"/>
                <a:sym typeface="Ubuntu"/>
              </a:rPr>
              <a:t>We all need help.</a:t>
            </a:r>
          </a:p>
          <a:p>
            <a:pPr algn="ctr">
              <a:lnSpc>
                <a:spcPts val="1150"/>
              </a:lnSpc>
            </a:pPr>
            <a:endParaRPr lang="en-US" sz="5126">
              <a:solidFill>
                <a:srgbClr val="000000"/>
              </a:solidFill>
              <a:latin typeface="Ubuntu"/>
              <a:ea typeface="Ubuntu"/>
              <a:cs typeface="Ubuntu"/>
              <a:sym typeface="Ubuntu"/>
            </a:endParaRPr>
          </a:p>
          <a:p>
            <a:pPr algn="ctr">
              <a:lnSpc>
                <a:spcPts val="5895"/>
              </a:lnSpc>
            </a:pPr>
            <a:r>
              <a:rPr lang="en-US" sz="5126">
                <a:solidFill>
                  <a:srgbClr val="000000"/>
                </a:solidFill>
                <a:latin typeface="Ubuntu"/>
                <a:ea typeface="Ubuntu"/>
                <a:cs typeface="Ubuntu"/>
                <a:sym typeface="Ubuntu"/>
              </a:rPr>
              <a:t>Who can help you?</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AutoShape 27"/>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28" name="Freeform 28"/>
          <p:cNvSpPr/>
          <p:nvPr/>
        </p:nvSpPr>
        <p:spPr>
          <a:xfrm>
            <a:off x="1223728" y="6457394"/>
            <a:ext cx="1772685" cy="2703117"/>
          </a:xfrm>
          <a:custGeom>
            <a:avLst/>
            <a:gdLst/>
            <a:ahLst/>
            <a:cxnLst/>
            <a:rect l="l" t="t" r="r" b="b"/>
            <a:pathLst>
              <a:path w="1772685" h="2703117">
                <a:moveTo>
                  <a:pt x="0" y="0"/>
                </a:moveTo>
                <a:lnTo>
                  <a:pt x="1772685" y="0"/>
                </a:lnTo>
                <a:lnTo>
                  <a:pt x="1772685" y="2703117"/>
                </a:lnTo>
                <a:lnTo>
                  <a:pt x="0" y="2703117"/>
                </a:lnTo>
                <a:lnTo>
                  <a:pt x="0" y="0"/>
                </a:lnTo>
                <a:close/>
              </a:path>
            </a:pathLst>
          </a:custGeom>
          <a:blipFill>
            <a:blip r:embed="rId5"/>
            <a:stretch>
              <a:fillRect l="-844"/>
            </a:stretch>
          </a:blipFill>
        </p:spPr>
        <p:txBody>
          <a:bodyPr/>
          <a:lstStyle/>
          <a:p>
            <a:endParaRPr lang="en-US"/>
          </a:p>
        </p:txBody>
      </p:sp>
      <p:sp>
        <p:nvSpPr>
          <p:cNvPr id="29" name="Freeform 29"/>
          <p:cNvSpPr/>
          <p:nvPr/>
        </p:nvSpPr>
        <p:spPr>
          <a:xfrm>
            <a:off x="1223728" y="2823493"/>
            <a:ext cx="1772685" cy="1772685"/>
          </a:xfrm>
          <a:custGeom>
            <a:avLst/>
            <a:gdLst/>
            <a:ahLst/>
            <a:cxnLst/>
            <a:rect l="l" t="t" r="r" b="b"/>
            <a:pathLst>
              <a:path w="1772685" h="1772685">
                <a:moveTo>
                  <a:pt x="0" y="0"/>
                </a:moveTo>
                <a:lnTo>
                  <a:pt x="1772685" y="0"/>
                </a:lnTo>
                <a:lnTo>
                  <a:pt x="1772685" y="1772685"/>
                </a:lnTo>
                <a:lnTo>
                  <a:pt x="0" y="1772685"/>
                </a:lnTo>
                <a:lnTo>
                  <a:pt x="0" y="0"/>
                </a:lnTo>
                <a:close/>
              </a:path>
            </a:pathLst>
          </a:custGeom>
          <a:blipFill>
            <a:blip r:embed="rId6"/>
            <a:stretch>
              <a:fillRect/>
            </a:stretch>
          </a:blipFill>
        </p:spPr>
        <p:txBody>
          <a:bodyPr/>
          <a:lstStyle/>
          <a:p>
            <a:endParaRPr lang="en-US"/>
          </a:p>
        </p:txBody>
      </p:sp>
      <p:grpSp>
        <p:nvGrpSpPr>
          <p:cNvPr id="30" name="Group 30"/>
          <p:cNvGrpSpPr/>
          <p:nvPr/>
        </p:nvGrpSpPr>
        <p:grpSpPr>
          <a:xfrm>
            <a:off x="9782562" y="2823493"/>
            <a:ext cx="7701134" cy="1772685"/>
            <a:chOff x="0" y="0"/>
            <a:chExt cx="10268179" cy="2363580"/>
          </a:xfrm>
        </p:grpSpPr>
        <p:sp>
          <p:nvSpPr>
            <p:cNvPr id="31" name="Freeform 31"/>
            <p:cNvSpPr/>
            <p:nvPr/>
          </p:nvSpPr>
          <p:spPr>
            <a:xfrm>
              <a:off x="0" y="0"/>
              <a:ext cx="2363580" cy="2363580"/>
            </a:xfrm>
            <a:custGeom>
              <a:avLst/>
              <a:gdLst/>
              <a:ahLst/>
              <a:cxnLst/>
              <a:rect l="l" t="t" r="r" b="b"/>
              <a:pathLst>
                <a:path w="2363580" h="2363580">
                  <a:moveTo>
                    <a:pt x="0" y="0"/>
                  </a:moveTo>
                  <a:lnTo>
                    <a:pt x="2363580" y="0"/>
                  </a:lnTo>
                  <a:lnTo>
                    <a:pt x="2363580" y="2363580"/>
                  </a:lnTo>
                  <a:lnTo>
                    <a:pt x="0" y="2363580"/>
                  </a:lnTo>
                  <a:lnTo>
                    <a:pt x="0" y="0"/>
                  </a:lnTo>
                  <a:close/>
                </a:path>
              </a:pathLst>
            </a:custGeom>
            <a:blipFill>
              <a:blip r:embed="rId7"/>
              <a:stretch>
                <a:fillRect/>
              </a:stretch>
            </a:blipFill>
          </p:spPr>
          <p:txBody>
            <a:bodyPr/>
            <a:lstStyle/>
            <a:p>
              <a:endParaRPr lang="en-US"/>
            </a:p>
          </p:txBody>
        </p:sp>
        <p:sp>
          <p:nvSpPr>
            <p:cNvPr id="32" name="TextBox 32"/>
            <p:cNvSpPr txBox="1"/>
            <p:nvPr/>
          </p:nvSpPr>
          <p:spPr>
            <a:xfrm>
              <a:off x="3035231" y="180402"/>
              <a:ext cx="7232948" cy="1447581"/>
            </a:xfrm>
            <a:prstGeom prst="rect">
              <a:avLst/>
            </a:prstGeom>
          </p:spPr>
          <p:txBody>
            <a:bodyPr lIns="0" tIns="0" rIns="0" bIns="0" rtlCol="0" anchor="t">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id="33" name="AutoShape 3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4" name="Group 34"/>
          <p:cNvGrpSpPr/>
          <p:nvPr/>
        </p:nvGrpSpPr>
        <p:grpSpPr>
          <a:xfrm>
            <a:off x="9782562" y="6990870"/>
            <a:ext cx="7606272" cy="1636163"/>
            <a:chOff x="0" y="0"/>
            <a:chExt cx="10141697" cy="2181551"/>
          </a:xfrm>
        </p:grpSpPr>
        <p:sp>
          <p:nvSpPr>
            <p:cNvPr id="35" name="Freeform 35"/>
            <p:cNvSpPr/>
            <p:nvPr/>
          </p:nvSpPr>
          <p:spPr>
            <a:xfrm>
              <a:off x="0" y="0"/>
              <a:ext cx="2702651" cy="2181551"/>
            </a:xfrm>
            <a:custGeom>
              <a:avLst/>
              <a:gdLst/>
              <a:ahLst/>
              <a:cxnLst/>
              <a:rect l="l" t="t" r="r" b="b"/>
              <a:pathLst>
                <a:path w="2702651" h="2181551">
                  <a:moveTo>
                    <a:pt x="0" y="0"/>
                  </a:moveTo>
                  <a:lnTo>
                    <a:pt x="2702651" y="0"/>
                  </a:lnTo>
                  <a:lnTo>
                    <a:pt x="2702651" y="2181551"/>
                  </a:lnTo>
                  <a:lnTo>
                    <a:pt x="0" y="2181551"/>
                  </a:lnTo>
                  <a:lnTo>
                    <a:pt x="0" y="0"/>
                  </a:lnTo>
                  <a:close/>
                </a:path>
              </a:pathLst>
            </a:custGeom>
            <a:blipFill>
              <a:blip r:embed="rId8"/>
              <a:stretch>
                <a:fillRect/>
              </a:stretch>
            </a:blipFill>
          </p:spPr>
          <p:txBody>
            <a:bodyPr/>
            <a:lstStyle/>
            <a:p>
              <a:endParaRPr lang="en-US"/>
            </a:p>
          </p:txBody>
        </p:sp>
        <p:sp>
          <p:nvSpPr>
            <p:cNvPr id="36" name="TextBox 36"/>
            <p:cNvSpPr txBox="1"/>
            <p:nvPr/>
          </p:nvSpPr>
          <p:spPr>
            <a:xfrm>
              <a:off x="3566251" y="22582"/>
              <a:ext cx="6575446" cy="2029036"/>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grpSp>
      <p:sp>
        <p:nvSpPr>
          <p:cNvPr id="37" name="TextBox 37"/>
          <p:cNvSpPr txBox="1"/>
          <p:nvPr/>
        </p:nvSpPr>
        <p:spPr>
          <a:xfrm>
            <a:off x="3378769" y="3279941"/>
            <a:ext cx="5610820"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Practise good hygiene</a:t>
            </a:r>
          </a:p>
        </p:txBody>
      </p:sp>
      <p:sp>
        <p:nvSpPr>
          <p:cNvPr id="38" name="TextBox 38"/>
          <p:cNvSpPr txBox="1"/>
          <p:nvPr/>
        </p:nvSpPr>
        <p:spPr>
          <a:xfrm>
            <a:off x="3308336" y="7379058"/>
            <a:ext cx="5762253"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nvGrpSpPr>
          <p:cNvPr id="39" name="Group 39"/>
          <p:cNvGrpSpPr/>
          <p:nvPr/>
        </p:nvGrpSpPr>
        <p:grpSpPr>
          <a:xfrm>
            <a:off x="484174" y="808116"/>
            <a:ext cx="14929576" cy="1223447"/>
            <a:chOff x="0" y="0"/>
            <a:chExt cx="19906101" cy="1631262"/>
          </a:xfrm>
        </p:grpSpPr>
        <p:grpSp>
          <p:nvGrpSpPr>
            <p:cNvPr id="40" name="Group 40"/>
            <p:cNvGrpSpPr/>
            <p:nvPr/>
          </p:nvGrpSpPr>
          <p:grpSpPr>
            <a:xfrm>
              <a:off x="0" y="0"/>
              <a:ext cx="19906101" cy="1631262"/>
              <a:chOff x="0" y="0"/>
              <a:chExt cx="3932069" cy="322225"/>
            </a:xfrm>
          </p:grpSpPr>
          <p:sp>
            <p:nvSpPr>
              <p:cNvPr id="41" name="Freeform 41"/>
              <p:cNvSpPr/>
              <p:nvPr/>
            </p:nvSpPr>
            <p:spPr>
              <a:xfrm>
                <a:off x="0" y="0"/>
                <a:ext cx="3932069" cy="322225"/>
              </a:xfrm>
              <a:custGeom>
                <a:avLst/>
                <a:gdLst/>
                <a:ahLst/>
                <a:cxnLst/>
                <a:rect l="l" t="t" r="r" b="b"/>
                <a:pathLst>
                  <a:path w="3932069" h="322225">
                    <a:moveTo>
                      <a:pt x="3728869" y="0"/>
                    </a:moveTo>
                    <a:cubicBezTo>
                      <a:pt x="3841093" y="0"/>
                      <a:pt x="3932069" y="72132"/>
                      <a:pt x="3932069" y="161112"/>
                    </a:cubicBezTo>
                    <a:cubicBezTo>
                      <a:pt x="3932069" y="250092"/>
                      <a:pt x="3841093" y="322225"/>
                      <a:pt x="3728869"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42" name="TextBox 42"/>
              <p:cNvSpPr txBox="1"/>
              <p:nvPr/>
            </p:nvSpPr>
            <p:spPr>
              <a:xfrm>
                <a:off x="0" y="-28575"/>
                <a:ext cx="3932069" cy="350800"/>
              </a:xfrm>
              <a:prstGeom prst="rect">
                <a:avLst/>
              </a:prstGeom>
            </p:spPr>
            <p:txBody>
              <a:bodyPr lIns="50800" tIns="50800" rIns="50800" bIns="50800" rtlCol="0" anchor="ctr"/>
              <a:lstStyle/>
              <a:p>
                <a:pPr algn="l">
                  <a:lnSpc>
                    <a:spcPts val="1960"/>
                  </a:lnSpc>
                </a:pPr>
                <a:endParaRPr/>
              </a:p>
            </p:txBody>
          </p:sp>
        </p:grpSp>
        <p:sp>
          <p:nvSpPr>
            <p:cNvPr id="43" name="TextBox 43"/>
            <p:cNvSpPr txBox="1"/>
            <p:nvPr/>
          </p:nvSpPr>
          <p:spPr>
            <a:xfrm>
              <a:off x="757208" y="25479"/>
              <a:ext cx="18391684"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 Live a Healthy Lifestyle</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9742262" cy="1223447"/>
            <a:chOff x="0" y="0"/>
            <a:chExt cx="12989683" cy="1631262"/>
          </a:xfrm>
        </p:grpSpPr>
        <p:grpSp>
          <p:nvGrpSpPr>
            <p:cNvPr id="28" name="Group 28"/>
            <p:cNvGrpSpPr/>
            <p:nvPr/>
          </p:nvGrpSpPr>
          <p:grpSpPr>
            <a:xfrm>
              <a:off x="0" y="0"/>
              <a:ext cx="12989683" cy="1631262"/>
              <a:chOff x="0" y="0"/>
              <a:chExt cx="2565863" cy="322225"/>
            </a:xfrm>
          </p:grpSpPr>
          <p:sp>
            <p:nvSpPr>
              <p:cNvPr id="29" name="Freeform 29"/>
              <p:cNvSpPr/>
              <p:nvPr/>
            </p:nvSpPr>
            <p:spPr>
              <a:xfrm>
                <a:off x="0" y="0"/>
                <a:ext cx="2565863" cy="322225"/>
              </a:xfrm>
              <a:custGeom>
                <a:avLst/>
                <a:gdLst/>
                <a:ahLst/>
                <a:cxnLst/>
                <a:rect l="l" t="t" r="r" b="b"/>
                <a:pathLst>
                  <a:path w="2565863" h="322225">
                    <a:moveTo>
                      <a:pt x="2362663" y="0"/>
                    </a:moveTo>
                    <a:cubicBezTo>
                      <a:pt x="2474888" y="0"/>
                      <a:pt x="2565863" y="72132"/>
                      <a:pt x="2565863" y="161112"/>
                    </a:cubicBezTo>
                    <a:cubicBezTo>
                      <a:pt x="2565863" y="250092"/>
                      <a:pt x="2474888" y="322225"/>
                      <a:pt x="236266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565863"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494115" y="25479"/>
              <a:ext cx="12001453"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Why is this important?</a:t>
              </a:r>
            </a:p>
          </p:txBody>
        </p:sp>
      </p:grpSp>
      <p:sp>
        <p:nvSpPr>
          <p:cNvPr id="32" name="Freeform 32"/>
          <p:cNvSpPr/>
          <p:nvPr/>
        </p:nvSpPr>
        <p:spPr>
          <a:xfrm>
            <a:off x="1934641" y="3348586"/>
            <a:ext cx="2813120" cy="3589829"/>
          </a:xfrm>
          <a:custGeom>
            <a:avLst/>
            <a:gdLst/>
            <a:ahLst/>
            <a:cxnLst/>
            <a:rect l="l" t="t" r="r" b="b"/>
            <a:pathLst>
              <a:path w="2813120" h="3589829">
                <a:moveTo>
                  <a:pt x="0" y="0"/>
                </a:moveTo>
                <a:lnTo>
                  <a:pt x="2813120" y="0"/>
                </a:lnTo>
                <a:lnTo>
                  <a:pt x="2813120" y="3589828"/>
                </a:lnTo>
                <a:lnTo>
                  <a:pt x="0" y="35898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3" name="Freeform 33"/>
          <p:cNvSpPr/>
          <p:nvPr/>
        </p:nvSpPr>
        <p:spPr>
          <a:xfrm>
            <a:off x="13400833" y="3051821"/>
            <a:ext cx="3856295" cy="4183358"/>
          </a:xfrm>
          <a:custGeom>
            <a:avLst/>
            <a:gdLst/>
            <a:ahLst/>
            <a:cxnLst/>
            <a:rect l="l" t="t" r="r" b="b"/>
            <a:pathLst>
              <a:path w="3856295" h="4183358">
                <a:moveTo>
                  <a:pt x="0" y="0"/>
                </a:moveTo>
                <a:lnTo>
                  <a:pt x="3856295" y="0"/>
                </a:lnTo>
                <a:lnTo>
                  <a:pt x="3856295" y="4183358"/>
                </a:lnTo>
                <a:lnTo>
                  <a:pt x="0" y="418335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4" name="TextBox 34"/>
          <p:cNvSpPr txBox="1"/>
          <p:nvPr/>
        </p:nvSpPr>
        <p:spPr>
          <a:xfrm>
            <a:off x="5147416" y="3172584"/>
            <a:ext cx="7993168" cy="3289935"/>
          </a:xfrm>
          <a:prstGeom prst="rect">
            <a:avLst/>
          </a:prstGeom>
        </p:spPr>
        <p:txBody>
          <a:bodyPr lIns="0" tIns="0" rIns="0" bIns="0" rtlCol="0" anchor="t">
            <a:spAutoFit/>
          </a:bodyPr>
          <a:lstStyle/>
          <a:p>
            <a:pPr algn="ctr">
              <a:lnSpc>
                <a:spcPts val="6599"/>
              </a:lnSpc>
            </a:pPr>
            <a:r>
              <a:rPr lang="en-US" sz="4399">
                <a:solidFill>
                  <a:srgbClr val="000000"/>
                </a:solidFill>
                <a:latin typeface="Ubuntu"/>
                <a:ea typeface="Ubuntu"/>
                <a:cs typeface="Ubuntu"/>
                <a:sym typeface="Ubuntu"/>
              </a:rPr>
              <a:t>So we can keep ourselves and the people we love healthy, and so we know how to get help when we need it.</a:t>
            </a:r>
          </a:p>
        </p:txBody>
      </p:sp>
      <p:sp>
        <p:nvSpPr>
          <p:cNvPr id="35" name="Freeform 35"/>
          <p:cNvSpPr/>
          <p:nvPr/>
        </p:nvSpPr>
        <p:spPr>
          <a:xfrm>
            <a:off x="7362981" y="7434069"/>
            <a:ext cx="3562039" cy="1373004"/>
          </a:xfrm>
          <a:custGeom>
            <a:avLst/>
            <a:gdLst/>
            <a:ahLst/>
            <a:cxnLst/>
            <a:rect l="l" t="t" r="r" b="b"/>
            <a:pathLst>
              <a:path w="3562039" h="1373004">
                <a:moveTo>
                  <a:pt x="0" y="0"/>
                </a:moveTo>
                <a:lnTo>
                  <a:pt x="3562038" y="0"/>
                </a:lnTo>
                <a:lnTo>
                  <a:pt x="3562038" y="1373004"/>
                </a:lnTo>
                <a:lnTo>
                  <a:pt x="0" y="137300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519"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28575"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38994"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2378633" y="8033438"/>
            <a:ext cx="6006692" cy="1020750"/>
            <a:chOff x="0" y="0"/>
            <a:chExt cx="2152663" cy="365814"/>
          </a:xfrm>
        </p:grpSpPr>
        <p:sp>
          <p:nvSpPr>
            <p:cNvPr id="28" name="Freeform 28"/>
            <p:cNvSpPr/>
            <p:nvPr/>
          </p:nvSpPr>
          <p:spPr>
            <a:xfrm>
              <a:off x="0" y="0"/>
              <a:ext cx="2152663" cy="365814"/>
            </a:xfrm>
            <a:custGeom>
              <a:avLst/>
              <a:gdLst/>
              <a:ahLst/>
              <a:cxnLst/>
              <a:rect l="l" t="t" r="r" b="b"/>
              <a:pathLst>
                <a:path w="2152663" h="365814">
                  <a:moveTo>
                    <a:pt x="0" y="0"/>
                  </a:moveTo>
                  <a:lnTo>
                    <a:pt x="2152663" y="0"/>
                  </a:lnTo>
                  <a:lnTo>
                    <a:pt x="2152663" y="365814"/>
                  </a:lnTo>
                  <a:lnTo>
                    <a:pt x="0" y="365814"/>
                  </a:lnTo>
                  <a:close/>
                </a:path>
              </a:pathLst>
            </a:custGeom>
            <a:solidFill>
              <a:srgbClr val="0063A5"/>
            </a:solidFill>
          </p:spPr>
          <p:txBody>
            <a:bodyPr/>
            <a:lstStyle/>
            <a:p>
              <a:endParaRPr lang="en-US"/>
            </a:p>
          </p:txBody>
        </p:sp>
        <p:sp>
          <p:nvSpPr>
            <p:cNvPr id="29" name="TextBox 29"/>
            <p:cNvSpPr txBox="1"/>
            <p:nvPr/>
          </p:nvSpPr>
          <p:spPr>
            <a:xfrm>
              <a:off x="0" y="-28575"/>
              <a:ext cx="2152663" cy="394389"/>
            </a:xfrm>
            <a:prstGeom prst="rect">
              <a:avLst/>
            </a:prstGeom>
          </p:spPr>
          <p:txBody>
            <a:bodyPr lIns="50800" tIns="50800" rIns="50800" bIns="50800" rtlCol="0" anchor="ctr"/>
            <a:lstStyle/>
            <a:p>
              <a:pPr algn="ctr">
                <a:lnSpc>
                  <a:spcPts val="1960"/>
                </a:lnSpc>
                <a:spcBef>
                  <a:spcPct val="0"/>
                </a:spcBef>
              </a:pPr>
              <a:endParaRPr/>
            </a:p>
          </p:txBody>
        </p:sp>
      </p:grpSp>
      <p:sp>
        <p:nvSpPr>
          <p:cNvPr id="30" name="Freeform 30"/>
          <p:cNvSpPr/>
          <p:nvPr/>
        </p:nvSpPr>
        <p:spPr>
          <a:xfrm>
            <a:off x="2550595" y="8250153"/>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1" name="TextBox 31"/>
          <p:cNvSpPr txBox="1"/>
          <p:nvPr/>
        </p:nvSpPr>
        <p:spPr>
          <a:xfrm>
            <a:off x="3380227" y="8117400"/>
            <a:ext cx="5005098" cy="772795"/>
          </a:xfrm>
          <a:prstGeom prst="rect">
            <a:avLst/>
          </a:prstGeom>
        </p:spPr>
        <p:txBody>
          <a:bodyPr lIns="0" tIns="0" rIns="0" bIns="0" rtlCol="0" anchor="t">
            <a:spAutoFit/>
          </a:bodyPr>
          <a:lstStyle/>
          <a:p>
            <a:pPr algn="l">
              <a:lnSpc>
                <a:spcPts val="3080"/>
              </a:lnSpc>
            </a:pPr>
            <a:r>
              <a:rPr lang="en-US" sz="2200">
                <a:solidFill>
                  <a:srgbClr val="FFFFFF"/>
                </a:solidFill>
                <a:latin typeface="Ubuntu"/>
                <a:ea typeface="Ubuntu"/>
                <a:cs typeface="Ubuntu"/>
                <a:sym typeface="Ubuntu"/>
              </a:rPr>
              <a:t>For use by people with intellectual and developmental disabilities (IDD)</a:t>
            </a:r>
          </a:p>
        </p:txBody>
      </p:sp>
      <p:grpSp>
        <p:nvGrpSpPr>
          <p:cNvPr id="32" name="Group 32"/>
          <p:cNvGrpSpPr/>
          <p:nvPr/>
        </p:nvGrpSpPr>
        <p:grpSpPr>
          <a:xfrm>
            <a:off x="9116851" y="8033438"/>
            <a:ext cx="7383717" cy="1020750"/>
            <a:chOff x="0" y="0"/>
            <a:chExt cx="2646158" cy="365814"/>
          </a:xfrm>
        </p:grpSpPr>
        <p:sp>
          <p:nvSpPr>
            <p:cNvPr id="33" name="Freeform 33"/>
            <p:cNvSpPr/>
            <p:nvPr/>
          </p:nvSpPr>
          <p:spPr>
            <a:xfrm>
              <a:off x="0" y="0"/>
              <a:ext cx="2646157" cy="365814"/>
            </a:xfrm>
            <a:custGeom>
              <a:avLst/>
              <a:gdLst/>
              <a:ahLst/>
              <a:cxnLst/>
              <a:rect l="l" t="t" r="r" b="b"/>
              <a:pathLst>
                <a:path w="2646157" h="365814">
                  <a:moveTo>
                    <a:pt x="0" y="0"/>
                  </a:moveTo>
                  <a:lnTo>
                    <a:pt x="2646157" y="0"/>
                  </a:lnTo>
                  <a:lnTo>
                    <a:pt x="2646157" y="365814"/>
                  </a:lnTo>
                  <a:lnTo>
                    <a:pt x="0" y="365814"/>
                  </a:lnTo>
                  <a:close/>
                </a:path>
              </a:pathLst>
            </a:custGeom>
            <a:solidFill>
              <a:srgbClr val="C4161C"/>
            </a:solidFill>
          </p:spPr>
          <p:txBody>
            <a:bodyPr/>
            <a:lstStyle/>
            <a:p>
              <a:endParaRPr lang="en-US"/>
            </a:p>
          </p:txBody>
        </p:sp>
        <p:sp>
          <p:nvSpPr>
            <p:cNvPr id="34" name="TextBox 34"/>
            <p:cNvSpPr txBox="1"/>
            <p:nvPr/>
          </p:nvSpPr>
          <p:spPr>
            <a:xfrm>
              <a:off x="0" y="-28575"/>
              <a:ext cx="2646158" cy="394389"/>
            </a:xfrm>
            <a:prstGeom prst="rect">
              <a:avLst/>
            </a:prstGeom>
          </p:spPr>
          <p:txBody>
            <a:bodyPr lIns="50800" tIns="50800" rIns="50800" bIns="50800" rtlCol="0" anchor="ctr"/>
            <a:lstStyle/>
            <a:p>
              <a:pPr algn="ctr">
                <a:lnSpc>
                  <a:spcPts val="1960"/>
                </a:lnSpc>
                <a:spcBef>
                  <a:spcPct val="0"/>
                </a:spcBef>
              </a:pPr>
              <a:endParaRPr/>
            </a:p>
          </p:txBody>
        </p:sp>
      </p:grpSp>
      <p:sp>
        <p:nvSpPr>
          <p:cNvPr id="35" name="Freeform 35"/>
          <p:cNvSpPr/>
          <p:nvPr/>
        </p:nvSpPr>
        <p:spPr>
          <a:xfrm>
            <a:off x="9323007" y="8250153"/>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6" name="TextBox 36"/>
          <p:cNvSpPr txBox="1"/>
          <p:nvPr/>
        </p:nvSpPr>
        <p:spPr>
          <a:xfrm>
            <a:off x="10152640" y="8116432"/>
            <a:ext cx="6347928" cy="772795"/>
          </a:xfrm>
          <a:prstGeom prst="rect">
            <a:avLst/>
          </a:prstGeom>
        </p:spPr>
        <p:txBody>
          <a:bodyPr lIns="0" tIns="0" rIns="0" bIns="0" rtlCol="0" anchor="t">
            <a:spAutoFit/>
          </a:bodyPr>
          <a:lstStyle/>
          <a:p>
            <a:pPr algn="l">
              <a:lnSpc>
                <a:spcPts val="3080"/>
              </a:lnSpc>
            </a:pPr>
            <a:r>
              <a:rPr lang="en-US" sz="2200">
                <a:solidFill>
                  <a:srgbClr val="FFFFFF"/>
                </a:solidFill>
                <a:latin typeface="Ubuntu"/>
                <a:ea typeface="Ubuntu"/>
                <a:cs typeface="Ubuntu"/>
                <a:sym typeface="Ubuntu"/>
              </a:rPr>
              <a:t>For use by carers of people with </a:t>
            </a:r>
          </a:p>
          <a:p>
            <a:pPr algn="l">
              <a:lnSpc>
                <a:spcPts val="3080"/>
              </a:lnSpc>
            </a:pPr>
            <a:r>
              <a:rPr lang="en-US" sz="2200">
                <a:solidFill>
                  <a:srgbClr val="FFFFFF"/>
                </a:solidFill>
                <a:latin typeface="Ubuntu"/>
                <a:ea typeface="Ubuntu"/>
                <a:cs typeface="Ubuntu"/>
                <a:sym typeface="Ubuntu"/>
              </a:rPr>
              <a:t>intellectual and developmental disabilities (IDD)</a:t>
            </a:r>
          </a:p>
        </p:txBody>
      </p:sp>
      <p:sp>
        <p:nvSpPr>
          <p:cNvPr id="37" name="TextBox 37"/>
          <p:cNvSpPr txBox="1"/>
          <p:nvPr/>
        </p:nvSpPr>
        <p:spPr>
          <a:xfrm>
            <a:off x="9386558" y="4274935"/>
            <a:ext cx="9525" cy="325755"/>
          </a:xfrm>
          <a:prstGeom prst="rect">
            <a:avLst/>
          </a:prstGeom>
        </p:spPr>
        <p:txBody>
          <a:bodyPr lIns="0" tIns="0" rIns="0" bIns="0" rtlCol="0" anchor="t">
            <a:spAutoFit/>
          </a:bodyPr>
          <a:lstStyle/>
          <a:p>
            <a:pPr algn="ctr">
              <a:lnSpc>
                <a:spcPts val="2520"/>
              </a:lnSpc>
            </a:pPr>
            <a:endParaRPr/>
          </a:p>
        </p:txBody>
      </p:sp>
      <p:sp>
        <p:nvSpPr>
          <p:cNvPr id="38" name="TextBox 38"/>
          <p:cNvSpPr txBox="1"/>
          <p:nvPr/>
        </p:nvSpPr>
        <p:spPr>
          <a:xfrm>
            <a:off x="1082526" y="2367362"/>
            <a:ext cx="9970699" cy="731520"/>
          </a:xfrm>
          <a:prstGeom prst="rect">
            <a:avLst/>
          </a:prstGeom>
        </p:spPr>
        <p:txBody>
          <a:bodyPr lIns="0" tIns="0" rIns="0" bIns="0" rtlCol="0" anchor="t">
            <a:spAutoFit/>
          </a:bodyPr>
          <a:lstStyle/>
          <a:p>
            <a:pPr marL="906780" lvl="1" indent="-453390" algn="l">
              <a:lnSpc>
                <a:spcPts val="5880"/>
              </a:lnSpc>
              <a:buFont typeface="Arial"/>
              <a:buChar char="•"/>
            </a:pPr>
            <a:r>
              <a:rPr lang="en-US" sz="4200">
                <a:solidFill>
                  <a:srgbClr val="000000"/>
                </a:solidFill>
                <a:latin typeface="Ubuntu"/>
                <a:ea typeface="Ubuntu"/>
                <a:cs typeface="Ubuntu"/>
                <a:sym typeface="Ubuntu"/>
              </a:rPr>
              <a:t>There are five (5) learning sessions:</a:t>
            </a:r>
          </a:p>
        </p:txBody>
      </p:sp>
      <p:sp>
        <p:nvSpPr>
          <p:cNvPr id="39" name="TextBox 39"/>
          <p:cNvSpPr txBox="1"/>
          <p:nvPr/>
        </p:nvSpPr>
        <p:spPr>
          <a:xfrm>
            <a:off x="1082526" y="6579481"/>
            <a:ext cx="11592386" cy="731520"/>
          </a:xfrm>
          <a:prstGeom prst="rect">
            <a:avLst/>
          </a:prstGeom>
        </p:spPr>
        <p:txBody>
          <a:bodyPr lIns="0" tIns="0" rIns="0" bIns="0" rtlCol="0" anchor="t">
            <a:spAutoFit/>
          </a:bodyPr>
          <a:lstStyle/>
          <a:p>
            <a:pPr marL="906780" lvl="1" indent="-453390" algn="l">
              <a:lnSpc>
                <a:spcPts val="5880"/>
              </a:lnSpc>
              <a:buFont typeface="Arial"/>
              <a:buChar char="•"/>
            </a:pPr>
            <a:r>
              <a:rPr lang="en-US" sz="4200">
                <a:solidFill>
                  <a:srgbClr val="000000"/>
                </a:solidFill>
                <a:latin typeface="Ubuntu"/>
                <a:ea typeface="Ubuntu"/>
                <a:cs typeface="Ubuntu"/>
                <a:sym typeface="Ubuntu"/>
              </a:rPr>
              <a:t>There are two (2) versions of each session:</a:t>
            </a:r>
          </a:p>
        </p:txBody>
      </p:sp>
      <p:grpSp>
        <p:nvGrpSpPr>
          <p:cNvPr id="40" name="Group 40"/>
          <p:cNvGrpSpPr/>
          <p:nvPr/>
        </p:nvGrpSpPr>
        <p:grpSpPr>
          <a:xfrm>
            <a:off x="484174" y="808116"/>
            <a:ext cx="8604102" cy="1223447"/>
            <a:chOff x="0" y="0"/>
            <a:chExt cx="11472136" cy="1631262"/>
          </a:xfrm>
        </p:grpSpPr>
        <p:grpSp>
          <p:nvGrpSpPr>
            <p:cNvPr id="41" name="Group 41"/>
            <p:cNvGrpSpPr/>
            <p:nvPr/>
          </p:nvGrpSpPr>
          <p:grpSpPr>
            <a:xfrm>
              <a:off x="0" y="0"/>
              <a:ext cx="11472136" cy="1631262"/>
              <a:chOff x="0" y="0"/>
              <a:chExt cx="2266101" cy="322225"/>
            </a:xfrm>
          </p:grpSpPr>
          <p:sp>
            <p:nvSpPr>
              <p:cNvPr id="42" name="Freeform 42"/>
              <p:cNvSpPr/>
              <p:nvPr/>
            </p:nvSpPr>
            <p:spPr>
              <a:xfrm>
                <a:off x="0" y="0"/>
                <a:ext cx="2266101" cy="322225"/>
              </a:xfrm>
              <a:custGeom>
                <a:avLst/>
                <a:gdLst/>
                <a:ahLst/>
                <a:cxnLst/>
                <a:rect l="l" t="t" r="r" b="b"/>
                <a:pathLst>
                  <a:path w="2266101" h="322225">
                    <a:moveTo>
                      <a:pt x="2062901" y="0"/>
                    </a:moveTo>
                    <a:cubicBezTo>
                      <a:pt x="2175125" y="0"/>
                      <a:pt x="2266101" y="72132"/>
                      <a:pt x="2266101" y="161112"/>
                    </a:cubicBezTo>
                    <a:cubicBezTo>
                      <a:pt x="2266101" y="250092"/>
                      <a:pt x="2175125" y="322225"/>
                      <a:pt x="2062901"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43" name="TextBox 43"/>
              <p:cNvSpPr txBox="1"/>
              <p:nvPr/>
            </p:nvSpPr>
            <p:spPr>
              <a:xfrm>
                <a:off x="0" y="-28575"/>
                <a:ext cx="2266101" cy="350800"/>
              </a:xfrm>
              <a:prstGeom prst="rect">
                <a:avLst/>
              </a:prstGeom>
            </p:spPr>
            <p:txBody>
              <a:bodyPr lIns="50800" tIns="50800" rIns="50800" bIns="50800" rtlCol="0" anchor="ctr"/>
              <a:lstStyle/>
              <a:p>
                <a:pPr algn="ctr">
                  <a:lnSpc>
                    <a:spcPts val="1960"/>
                  </a:lnSpc>
                </a:pPr>
                <a:endParaRPr/>
              </a:p>
            </p:txBody>
          </p:sp>
        </p:grpSp>
        <p:sp>
          <p:nvSpPr>
            <p:cNvPr id="44" name="TextBox 44"/>
            <p:cNvSpPr txBox="1"/>
            <p:nvPr/>
          </p:nvSpPr>
          <p:spPr>
            <a:xfrm>
              <a:off x="606389" y="25479"/>
              <a:ext cx="10628733"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Sessions + Versions</a:t>
              </a:r>
            </a:p>
          </p:txBody>
        </p:sp>
      </p:grpSp>
      <p:sp>
        <p:nvSpPr>
          <p:cNvPr id="45" name="Freeform 45"/>
          <p:cNvSpPr/>
          <p:nvPr/>
        </p:nvSpPr>
        <p:spPr>
          <a:xfrm rot="-5400000">
            <a:off x="3205275" y="4143093"/>
            <a:ext cx="632303" cy="3000808"/>
          </a:xfrm>
          <a:custGeom>
            <a:avLst/>
            <a:gdLst/>
            <a:ahLst/>
            <a:cxnLst/>
            <a:rect l="l" t="t" r="r" b="b"/>
            <a:pathLst>
              <a:path w="632303" h="3000808">
                <a:moveTo>
                  <a:pt x="0" y="0"/>
                </a:moveTo>
                <a:lnTo>
                  <a:pt x="632303" y="0"/>
                </a:lnTo>
                <a:lnTo>
                  <a:pt x="632303" y="3000808"/>
                </a:lnTo>
                <a:lnTo>
                  <a:pt x="0" y="3000808"/>
                </a:lnTo>
                <a:lnTo>
                  <a:pt x="0" y="0"/>
                </a:lnTo>
                <a:close/>
              </a:path>
            </a:pathLst>
          </a:custGeom>
          <a:blipFill>
            <a:blip r:embed="rId3">
              <a:extLst>
                <a:ext uri="{96DAC541-7B7A-43D3-8B79-37D633B846F1}">
                  <asvg:svgBlip xmlns:asvg="http://schemas.microsoft.com/office/drawing/2016/SVG/main" r:embed="rId4"/>
                </a:ext>
              </a:extLst>
            </a:blip>
            <a:stretch>
              <a:fillRect l="-61396" r="-275014" b="-18723"/>
            </a:stretch>
          </a:blipFill>
        </p:spPr>
        <p:txBody>
          <a:bodyPr/>
          <a:lstStyle/>
          <a:p>
            <a:endParaRPr lang="en-US"/>
          </a:p>
        </p:txBody>
      </p:sp>
      <p:sp>
        <p:nvSpPr>
          <p:cNvPr id="46" name="Freeform 46"/>
          <p:cNvSpPr/>
          <p:nvPr/>
        </p:nvSpPr>
        <p:spPr>
          <a:xfrm>
            <a:off x="5226555" y="5327345"/>
            <a:ext cx="2616240" cy="707048"/>
          </a:xfrm>
          <a:custGeom>
            <a:avLst/>
            <a:gdLst/>
            <a:ahLst/>
            <a:cxnLst/>
            <a:rect l="l" t="t" r="r" b="b"/>
            <a:pathLst>
              <a:path w="2616240" h="707048">
                <a:moveTo>
                  <a:pt x="0" y="0"/>
                </a:moveTo>
                <a:lnTo>
                  <a:pt x="2616239" y="0"/>
                </a:lnTo>
                <a:lnTo>
                  <a:pt x="2616239" y="707048"/>
                </a:lnTo>
                <a:lnTo>
                  <a:pt x="0" y="707048"/>
                </a:lnTo>
                <a:lnTo>
                  <a:pt x="0" y="0"/>
                </a:lnTo>
                <a:close/>
              </a:path>
            </a:pathLst>
          </a:custGeom>
          <a:blipFill>
            <a:blip r:embed="rId7">
              <a:extLst>
                <a:ext uri="{96DAC541-7B7A-43D3-8B79-37D633B846F1}">
                  <asvg:svgBlip xmlns:asvg="http://schemas.microsoft.com/office/drawing/2016/SVG/main" r:embed="rId8"/>
                </a:ext>
              </a:extLst>
            </a:blip>
            <a:stretch>
              <a:fillRect b="-260720"/>
            </a:stretch>
          </a:blipFill>
        </p:spPr>
        <p:txBody>
          <a:bodyPr/>
          <a:lstStyle/>
          <a:p>
            <a:endParaRPr lang="en-US"/>
          </a:p>
        </p:txBody>
      </p:sp>
      <p:grpSp>
        <p:nvGrpSpPr>
          <p:cNvPr id="47" name="Group 47"/>
          <p:cNvGrpSpPr/>
          <p:nvPr/>
        </p:nvGrpSpPr>
        <p:grpSpPr>
          <a:xfrm>
            <a:off x="8037976" y="5327345"/>
            <a:ext cx="2606371" cy="700253"/>
            <a:chOff x="0" y="0"/>
            <a:chExt cx="3475161" cy="933671"/>
          </a:xfrm>
        </p:grpSpPr>
        <p:sp>
          <p:nvSpPr>
            <p:cNvPr id="48" name="Freeform 48"/>
            <p:cNvSpPr/>
            <p:nvPr/>
          </p:nvSpPr>
          <p:spPr>
            <a:xfrm>
              <a:off x="0" y="0"/>
              <a:ext cx="1355120" cy="933671"/>
            </a:xfrm>
            <a:custGeom>
              <a:avLst/>
              <a:gdLst/>
              <a:ahLst/>
              <a:cxnLst/>
              <a:rect l="l" t="t" r="r" b="b"/>
              <a:pathLst>
                <a:path w="1355120" h="933671">
                  <a:moveTo>
                    <a:pt x="0" y="0"/>
                  </a:moveTo>
                  <a:lnTo>
                    <a:pt x="1355120" y="0"/>
                  </a:lnTo>
                  <a:lnTo>
                    <a:pt x="1355120" y="933671"/>
                  </a:lnTo>
                  <a:lnTo>
                    <a:pt x="0" y="933671"/>
                  </a:lnTo>
                  <a:lnTo>
                    <a:pt x="0" y="0"/>
                  </a:lnTo>
                  <a:close/>
                </a:path>
              </a:pathLst>
            </a:custGeom>
            <a:blipFill>
              <a:blip r:embed="rId9">
                <a:extLst>
                  <a:ext uri="{96DAC541-7B7A-43D3-8B79-37D633B846F1}">
                    <asvg:svgBlip xmlns:asvg="http://schemas.microsoft.com/office/drawing/2016/SVG/main" r:embed="rId10"/>
                  </a:ext>
                </a:extLst>
              </a:blip>
              <a:stretch>
                <a:fillRect l="-9996" r="-2007" b="-98851"/>
              </a:stretch>
            </a:blipFill>
          </p:spPr>
          <p:txBody>
            <a:bodyPr/>
            <a:lstStyle/>
            <a:p>
              <a:endParaRPr lang="en-US"/>
            </a:p>
          </p:txBody>
        </p:sp>
        <p:sp>
          <p:nvSpPr>
            <p:cNvPr id="49" name="Freeform 49"/>
            <p:cNvSpPr/>
            <p:nvPr/>
          </p:nvSpPr>
          <p:spPr>
            <a:xfrm>
              <a:off x="1251104" y="0"/>
              <a:ext cx="1517787" cy="924611"/>
            </a:xfrm>
            <a:custGeom>
              <a:avLst/>
              <a:gdLst/>
              <a:ahLst/>
              <a:cxnLst/>
              <a:rect l="l" t="t" r="r" b="b"/>
              <a:pathLst>
                <a:path w="1517787" h="924611">
                  <a:moveTo>
                    <a:pt x="0" y="0"/>
                  </a:moveTo>
                  <a:lnTo>
                    <a:pt x="1517787" y="0"/>
                  </a:lnTo>
                  <a:lnTo>
                    <a:pt x="1517787" y="924611"/>
                  </a:lnTo>
                  <a:lnTo>
                    <a:pt x="0" y="924611"/>
                  </a:lnTo>
                  <a:lnTo>
                    <a:pt x="0" y="0"/>
                  </a:lnTo>
                  <a:close/>
                </a:path>
              </a:pathLst>
            </a:custGeom>
            <a:blipFill>
              <a:blip r:embed="rId9">
                <a:extLst>
                  <a:ext uri="{96DAC541-7B7A-43D3-8B79-37D633B846F1}">
                    <asvg:svgBlip xmlns:asvg="http://schemas.microsoft.com/office/drawing/2016/SVG/main" r:embed="rId10"/>
                  </a:ext>
                </a:extLst>
              </a:blip>
              <a:stretch>
                <a:fillRect b="-100800"/>
              </a:stretch>
            </a:blipFill>
          </p:spPr>
          <p:txBody>
            <a:bodyPr/>
            <a:lstStyle/>
            <a:p>
              <a:endParaRPr lang="en-US"/>
            </a:p>
          </p:txBody>
        </p:sp>
        <p:sp>
          <p:nvSpPr>
            <p:cNvPr id="50" name="Freeform 50"/>
            <p:cNvSpPr/>
            <p:nvPr/>
          </p:nvSpPr>
          <p:spPr>
            <a:xfrm>
              <a:off x="2643457" y="0"/>
              <a:ext cx="831703" cy="924611"/>
            </a:xfrm>
            <a:custGeom>
              <a:avLst/>
              <a:gdLst/>
              <a:ahLst/>
              <a:cxnLst/>
              <a:rect l="l" t="t" r="r" b="b"/>
              <a:pathLst>
                <a:path w="831703" h="924611">
                  <a:moveTo>
                    <a:pt x="0" y="0"/>
                  </a:moveTo>
                  <a:lnTo>
                    <a:pt x="831704" y="0"/>
                  </a:lnTo>
                  <a:lnTo>
                    <a:pt x="831704" y="924611"/>
                  </a:lnTo>
                  <a:lnTo>
                    <a:pt x="0" y="924611"/>
                  </a:lnTo>
                  <a:lnTo>
                    <a:pt x="0" y="0"/>
                  </a:lnTo>
                  <a:close/>
                </a:path>
              </a:pathLst>
            </a:custGeom>
            <a:blipFill>
              <a:blip r:embed="rId9">
                <a:extLst>
                  <a:ext uri="{96DAC541-7B7A-43D3-8B79-37D633B846F1}">
                    <asvg:svgBlip xmlns:asvg="http://schemas.microsoft.com/office/drawing/2016/SVG/main" r:embed="rId10"/>
                  </a:ext>
                </a:extLst>
              </a:blip>
              <a:stretch>
                <a:fillRect r="-82491" b="-100800"/>
              </a:stretch>
            </a:blipFill>
          </p:spPr>
          <p:txBody>
            <a:bodyPr/>
            <a:lstStyle/>
            <a:p>
              <a:endParaRPr lang="en-US"/>
            </a:p>
          </p:txBody>
        </p:sp>
      </p:grpSp>
      <p:grpSp>
        <p:nvGrpSpPr>
          <p:cNvPr id="51" name="Group 51"/>
          <p:cNvGrpSpPr/>
          <p:nvPr/>
        </p:nvGrpSpPr>
        <p:grpSpPr>
          <a:xfrm>
            <a:off x="10850768" y="3660857"/>
            <a:ext cx="3068707" cy="1666488"/>
            <a:chOff x="0" y="0"/>
            <a:chExt cx="762170" cy="413903"/>
          </a:xfrm>
        </p:grpSpPr>
        <p:sp>
          <p:nvSpPr>
            <p:cNvPr id="52" name="Freeform 52"/>
            <p:cNvSpPr/>
            <p:nvPr/>
          </p:nvSpPr>
          <p:spPr>
            <a:xfrm>
              <a:off x="0" y="0"/>
              <a:ext cx="762170" cy="413903"/>
            </a:xfrm>
            <a:custGeom>
              <a:avLst/>
              <a:gdLst/>
              <a:ahLst/>
              <a:cxnLst/>
              <a:rect l="l" t="t" r="r" b="b"/>
              <a:pathLst>
                <a:path w="762170" h="413903">
                  <a:moveTo>
                    <a:pt x="0" y="0"/>
                  </a:moveTo>
                  <a:lnTo>
                    <a:pt x="762170" y="0"/>
                  </a:lnTo>
                  <a:lnTo>
                    <a:pt x="762170" y="413903"/>
                  </a:lnTo>
                  <a:lnTo>
                    <a:pt x="0" y="413903"/>
                  </a:lnTo>
                  <a:close/>
                </a:path>
              </a:pathLst>
            </a:custGeom>
            <a:solidFill>
              <a:srgbClr val="FFD400"/>
            </a:solidFill>
          </p:spPr>
          <p:txBody>
            <a:bodyPr/>
            <a:lstStyle/>
            <a:p>
              <a:endParaRPr lang="en-US"/>
            </a:p>
          </p:txBody>
        </p:sp>
        <p:sp>
          <p:nvSpPr>
            <p:cNvPr id="53" name="TextBox 53"/>
            <p:cNvSpPr txBox="1"/>
            <p:nvPr/>
          </p:nvSpPr>
          <p:spPr>
            <a:xfrm>
              <a:off x="0" y="-28575"/>
              <a:ext cx="762170" cy="442478"/>
            </a:xfrm>
            <a:prstGeom prst="rect">
              <a:avLst/>
            </a:prstGeom>
          </p:spPr>
          <p:txBody>
            <a:bodyPr lIns="50800" tIns="50800" rIns="50800" bIns="50800" rtlCol="0" anchor="ctr"/>
            <a:lstStyle/>
            <a:p>
              <a:pPr algn="ctr">
                <a:lnSpc>
                  <a:spcPts val="1960"/>
                </a:lnSpc>
              </a:pPr>
              <a:endParaRPr/>
            </a:p>
          </p:txBody>
        </p:sp>
      </p:grpSp>
      <p:sp>
        <p:nvSpPr>
          <p:cNvPr id="54" name="TextBox 54"/>
          <p:cNvSpPr txBox="1"/>
          <p:nvPr/>
        </p:nvSpPr>
        <p:spPr>
          <a:xfrm>
            <a:off x="10960525" y="3724826"/>
            <a:ext cx="2879600" cy="1465005"/>
          </a:xfrm>
          <a:prstGeom prst="rect">
            <a:avLst/>
          </a:prstGeom>
        </p:spPr>
        <p:txBody>
          <a:bodyPr lIns="0" tIns="0" rIns="0" bIns="0" rtlCol="0" anchor="t">
            <a:spAutoFit/>
          </a:bodyPr>
          <a:lstStyle/>
          <a:p>
            <a:pPr algn="ctr">
              <a:lnSpc>
                <a:spcPts val="3175"/>
              </a:lnSpc>
            </a:pPr>
            <a:r>
              <a:rPr lang="en-US" sz="2995">
                <a:solidFill>
                  <a:srgbClr val="FFFFFF"/>
                </a:solidFill>
                <a:latin typeface="Ubuntu"/>
                <a:ea typeface="Ubuntu"/>
                <a:cs typeface="Ubuntu"/>
                <a:sym typeface="Ubuntu"/>
              </a:rPr>
              <a:t>Session 4:</a:t>
            </a:r>
          </a:p>
          <a:p>
            <a:pPr algn="ctr">
              <a:lnSpc>
                <a:spcPts val="1404"/>
              </a:lnSpc>
            </a:pPr>
            <a:endParaRPr lang="en-US" sz="2995">
              <a:solidFill>
                <a:srgbClr val="FFFFFF"/>
              </a:solidFill>
              <a:latin typeface="Ubuntu"/>
              <a:ea typeface="Ubuntu"/>
              <a:cs typeface="Ubuntu"/>
              <a:sym typeface="Ubuntu"/>
            </a:endParaRPr>
          </a:p>
          <a:p>
            <a:pPr algn="ctr">
              <a:lnSpc>
                <a:spcPts val="3419"/>
              </a:lnSpc>
            </a:pPr>
            <a:r>
              <a:rPr lang="en-US" sz="3225" b="1">
                <a:solidFill>
                  <a:srgbClr val="FFFFFF"/>
                </a:solidFill>
                <a:latin typeface="Ubuntu Bold"/>
                <a:ea typeface="Ubuntu Bold"/>
                <a:cs typeface="Ubuntu Bold"/>
                <a:sym typeface="Ubuntu Bold"/>
              </a:rPr>
              <a:t>When + Where </a:t>
            </a:r>
          </a:p>
          <a:p>
            <a:pPr algn="ctr">
              <a:lnSpc>
                <a:spcPts val="3419"/>
              </a:lnSpc>
            </a:pPr>
            <a:r>
              <a:rPr lang="en-US" sz="3225" b="1">
                <a:solidFill>
                  <a:srgbClr val="FFFFFF"/>
                </a:solidFill>
                <a:latin typeface="Ubuntu Bold"/>
                <a:ea typeface="Ubuntu Bold"/>
                <a:cs typeface="Ubuntu Bold"/>
                <a:sym typeface="Ubuntu Bold"/>
              </a:rPr>
              <a:t>to Get Care</a:t>
            </a:r>
          </a:p>
        </p:txBody>
      </p:sp>
      <p:sp>
        <p:nvSpPr>
          <p:cNvPr id="55" name="Freeform 55"/>
          <p:cNvSpPr/>
          <p:nvPr/>
        </p:nvSpPr>
        <p:spPr>
          <a:xfrm>
            <a:off x="10898487" y="5327345"/>
            <a:ext cx="3020989" cy="734228"/>
          </a:xfrm>
          <a:custGeom>
            <a:avLst/>
            <a:gdLst/>
            <a:ahLst/>
            <a:cxnLst/>
            <a:rect l="l" t="t" r="r" b="b"/>
            <a:pathLst>
              <a:path w="3020989" h="734228">
                <a:moveTo>
                  <a:pt x="0" y="0"/>
                </a:moveTo>
                <a:lnTo>
                  <a:pt x="3020988" y="0"/>
                </a:lnTo>
                <a:lnTo>
                  <a:pt x="3020988" y="734228"/>
                </a:lnTo>
                <a:lnTo>
                  <a:pt x="0" y="734228"/>
                </a:lnTo>
                <a:lnTo>
                  <a:pt x="0" y="0"/>
                </a:lnTo>
                <a:close/>
              </a:path>
            </a:pathLst>
          </a:custGeom>
          <a:blipFill>
            <a:blip r:embed="rId11">
              <a:extLst>
                <a:ext uri="{96DAC541-7B7A-43D3-8B79-37D633B846F1}">
                  <asvg:svgBlip xmlns:asvg="http://schemas.microsoft.com/office/drawing/2016/SVG/main" r:embed="rId12"/>
                </a:ext>
              </a:extLst>
            </a:blip>
            <a:stretch>
              <a:fillRect l="-1579" t="-92742" b="-229963"/>
            </a:stretch>
          </a:blipFill>
        </p:spPr>
        <p:txBody>
          <a:bodyPr/>
          <a:lstStyle/>
          <a:p>
            <a:endParaRPr lang="en-US"/>
          </a:p>
        </p:txBody>
      </p:sp>
      <p:sp>
        <p:nvSpPr>
          <p:cNvPr id="56" name="Freeform 56"/>
          <p:cNvSpPr/>
          <p:nvPr/>
        </p:nvSpPr>
        <p:spPr>
          <a:xfrm>
            <a:off x="14152790" y="5327345"/>
            <a:ext cx="2574437" cy="700253"/>
          </a:xfrm>
          <a:custGeom>
            <a:avLst/>
            <a:gdLst/>
            <a:ahLst/>
            <a:cxnLst/>
            <a:rect l="l" t="t" r="r" b="b"/>
            <a:pathLst>
              <a:path w="2574437" h="700253">
                <a:moveTo>
                  <a:pt x="0" y="0"/>
                </a:moveTo>
                <a:lnTo>
                  <a:pt x="2574437" y="0"/>
                </a:lnTo>
                <a:lnTo>
                  <a:pt x="2574437" y="700253"/>
                </a:lnTo>
                <a:lnTo>
                  <a:pt x="0" y="700253"/>
                </a:lnTo>
                <a:lnTo>
                  <a:pt x="0" y="0"/>
                </a:lnTo>
                <a:close/>
              </a:path>
            </a:pathLst>
          </a:custGeom>
          <a:blipFill>
            <a:blip r:embed="rId13">
              <a:extLst>
                <a:ext uri="{96DAC541-7B7A-43D3-8B79-37D633B846F1}">
                  <asvg:svgBlip xmlns:asvg="http://schemas.microsoft.com/office/drawing/2016/SVG/main" r:embed="rId14"/>
                </a:ext>
              </a:extLst>
            </a:blip>
            <a:stretch>
              <a:fillRect l="-19562" b="-339563"/>
            </a:stretch>
          </a:blipFill>
        </p:spPr>
        <p:txBody>
          <a:bodyPr/>
          <a:lstStyle/>
          <a:p>
            <a:endParaRPr lang="en-US"/>
          </a:p>
        </p:txBody>
      </p:sp>
      <p:grpSp>
        <p:nvGrpSpPr>
          <p:cNvPr id="57" name="Group 57"/>
          <p:cNvGrpSpPr/>
          <p:nvPr/>
        </p:nvGrpSpPr>
        <p:grpSpPr>
          <a:xfrm>
            <a:off x="14116027" y="3660857"/>
            <a:ext cx="2616240" cy="1666488"/>
            <a:chOff x="0" y="0"/>
            <a:chExt cx="649791" cy="413903"/>
          </a:xfrm>
        </p:grpSpPr>
        <p:sp>
          <p:nvSpPr>
            <p:cNvPr id="58" name="Freeform 58"/>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6F2C91"/>
            </a:solidFill>
          </p:spPr>
          <p:txBody>
            <a:bodyPr/>
            <a:lstStyle/>
            <a:p>
              <a:endParaRPr lang="en-US"/>
            </a:p>
          </p:txBody>
        </p:sp>
        <p:sp>
          <p:nvSpPr>
            <p:cNvPr id="59" name="TextBox 59"/>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60" name="TextBox 60"/>
          <p:cNvSpPr txBox="1"/>
          <p:nvPr/>
        </p:nvSpPr>
        <p:spPr>
          <a:xfrm>
            <a:off x="14203309" y="3725199"/>
            <a:ext cx="2455016" cy="1464632"/>
          </a:xfrm>
          <a:prstGeom prst="rect">
            <a:avLst/>
          </a:prstGeom>
        </p:spPr>
        <p:txBody>
          <a:bodyPr lIns="0" tIns="0" rIns="0" bIns="0" rtlCol="0" anchor="t">
            <a:spAutoFit/>
          </a:bodyPr>
          <a:lstStyle/>
          <a:p>
            <a:pPr algn="ctr">
              <a:lnSpc>
                <a:spcPts val="3175"/>
              </a:lnSpc>
            </a:pPr>
            <a:r>
              <a:rPr lang="en-US" sz="2995">
                <a:solidFill>
                  <a:srgbClr val="FFFFFF"/>
                </a:solidFill>
                <a:latin typeface="Ubuntu"/>
                <a:ea typeface="Ubuntu"/>
                <a:cs typeface="Ubuntu"/>
                <a:sym typeface="Ubuntu"/>
              </a:rPr>
              <a:t>Session 5:</a:t>
            </a:r>
          </a:p>
          <a:p>
            <a:pPr algn="ctr">
              <a:lnSpc>
                <a:spcPts val="1404"/>
              </a:lnSpc>
            </a:pPr>
            <a:endParaRPr lang="en-US" sz="2995">
              <a:solidFill>
                <a:srgbClr val="FFFFFF"/>
              </a:solidFill>
              <a:latin typeface="Ubuntu"/>
              <a:ea typeface="Ubuntu"/>
              <a:cs typeface="Ubuntu"/>
              <a:sym typeface="Ubuntu"/>
            </a:endParaRPr>
          </a:p>
          <a:p>
            <a:pPr algn="ctr">
              <a:lnSpc>
                <a:spcPts val="3419"/>
              </a:lnSpc>
            </a:pPr>
            <a:r>
              <a:rPr lang="en-US" sz="3225" b="1">
                <a:solidFill>
                  <a:srgbClr val="FFFFFF"/>
                </a:solidFill>
                <a:latin typeface="Ubuntu Bold"/>
                <a:ea typeface="Ubuntu Bold"/>
                <a:cs typeface="Ubuntu Bold"/>
                <a:sym typeface="Ubuntu Bold"/>
              </a:rPr>
              <a:t>Going to</a:t>
            </a:r>
          </a:p>
          <a:p>
            <a:pPr algn="ctr">
              <a:lnSpc>
                <a:spcPts val="3419"/>
              </a:lnSpc>
            </a:pPr>
            <a:r>
              <a:rPr lang="en-US" sz="3225" b="1">
                <a:solidFill>
                  <a:srgbClr val="FFFFFF"/>
                </a:solidFill>
                <a:latin typeface="Ubuntu Bold"/>
                <a:ea typeface="Ubuntu Bold"/>
                <a:cs typeface="Ubuntu Bold"/>
                <a:sym typeface="Ubuntu Bold"/>
              </a:rPr>
              <a:t>the Doctor</a:t>
            </a:r>
          </a:p>
        </p:txBody>
      </p:sp>
      <p:grpSp>
        <p:nvGrpSpPr>
          <p:cNvPr id="61" name="Group 61"/>
          <p:cNvGrpSpPr/>
          <p:nvPr/>
        </p:nvGrpSpPr>
        <p:grpSpPr>
          <a:xfrm>
            <a:off x="8037976" y="3660857"/>
            <a:ext cx="2616240" cy="1666488"/>
            <a:chOff x="0" y="0"/>
            <a:chExt cx="649791" cy="413903"/>
          </a:xfrm>
        </p:grpSpPr>
        <p:sp>
          <p:nvSpPr>
            <p:cNvPr id="62" name="Freeform 62"/>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EC008C"/>
            </a:solidFill>
          </p:spPr>
          <p:txBody>
            <a:bodyPr/>
            <a:lstStyle/>
            <a:p>
              <a:endParaRPr lang="en-US"/>
            </a:p>
          </p:txBody>
        </p:sp>
        <p:sp>
          <p:nvSpPr>
            <p:cNvPr id="63" name="TextBox 63"/>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64" name="TextBox 64"/>
          <p:cNvSpPr txBox="1"/>
          <p:nvPr/>
        </p:nvSpPr>
        <p:spPr>
          <a:xfrm>
            <a:off x="8125259" y="3842682"/>
            <a:ext cx="2455016" cy="1347149"/>
          </a:xfrm>
          <a:prstGeom prst="rect">
            <a:avLst/>
          </a:prstGeom>
        </p:spPr>
        <p:txBody>
          <a:bodyPr lIns="0" tIns="0" rIns="0" bIns="0" rtlCol="0" anchor="t">
            <a:spAutoFit/>
          </a:bodyPr>
          <a:lstStyle/>
          <a:p>
            <a:pPr algn="ctr">
              <a:lnSpc>
                <a:spcPts val="3175"/>
              </a:lnSpc>
            </a:pPr>
            <a:r>
              <a:rPr lang="en-US" sz="2995">
                <a:solidFill>
                  <a:srgbClr val="FFFFFF"/>
                </a:solidFill>
                <a:latin typeface="Ubuntu"/>
                <a:ea typeface="Ubuntu"/>
                <a:cs typeface="Ubuntu"/>
                <a:sym typeface="Ubuntu"/>
              </a:rPr>
              <a:t>Session 3:</a:t>
            </a:r>
          </a:p>
          <a:p>
            <a:pPr algn="ctr">
              <a:lnSpc>
                <a:spcPts val="1404"/>
              </a:lnSpc>
            </a:pPr>
            <a:endParaRPr lang="en-US" sz="2995">
              <a:solidFill>
                <a:srgbClr val="FFFFFF"/>
              </a:solidFill>
              <a:latin typeface="Ubuntu"/>
              <a:ea typeface="Ubuntu"/>
              <a:cs typeface="Ubuntu"/>
              <a:sym typeface="Ubuntu"/>
            </a:endParaRPr>
          </a:p>
          <a:p>
            <a:pPr algn="ctr">
              <a:lnSpc>
                <a:spcPts val="2995"/>
              </a:lnSpc>
            </a:pPr>
            <a:r>
              <a:rPr lang="en-US" sz="2825" b="1">
                <a:solidFill>
                  <a:srgbClr val="FFFFFF"/>
                </a:solidFill>
                <a:latin typeface="Ubuntu Bold"/>
                <a:ea typeface="Ubuntu Bold"/>
                <a:cs typeface="Ubuntu Bold"/>
                <a:sym typeface="Ubuntu Bold"/>
              </a:rPr>
              <a:t>Supporting</a:t>
            </a:r>
            <a:r>
              <a:rPr lang="en-US" sz="2825">
                <a:solidFill>
                  <a:srgbClr val="FFFFFF"/>
                </a:solidFill>
                <a:latin typeface="Ubuntu"/>
                <a:ea typeface="Ubuntu"/>
                <a:cs typeface="Ubuntu"/>
                <a:sym typeface="Ubuntu"/>
              </a:rPr>
              <a:t> </a:t>
            </a:r>
            <a:r>
              <a:rPr lang="en-US" sz="2825" b="1">
                <a:solidFill>
                  <a:srgbClr val="FFFFFF"/>
                </a:solidFill>
                <a:latin typeface="Ubuntu Bold"/>
                <a:ea typeface="Ubuntu Bold"/>
                <a:cs typeface="Ubuntu Bold"/>
                <a:sym typeface="Ubuntu Bold"/>
              </a:rPr>
              <a:t>Self-Advocacy </a:t>
            </a:r>
          </a:p>
        </p:txBody>
      </p:sp>
      <p:grpSp>
        <p:nvGrpSpPr>
          <p:cNvPr id="65" name="Group 65"/>
          <p:cNvGrpSpPr/>
          <p:nvPr/>
        </p:nvGrpSpPr>
        <p:grpSpPr>
          <a:xfrm>
            <a:off x="5226555" y="3660857"/>
            <a:ext cx="2616240" cy="1666488"/>
            <a:chOff x="0" y="0"/>
            <a:chExt cx="649791" cy="413903"/>
          </a:xfrm>
        </p:grpSpPr>
        <p:sp>
          <p:nvSpPr>
            <p:cNvPr id="66" name="Freeform 66"/>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94958D"/>
            </a:solidFill>
          </p:spPr>
          <p:txBody>
            <a:bodyPr/>
            <a:lstStyle/>
            <a:p>
              <a:endParaRPr lang="en-US"/>
            </a:p>
          </p:txBody>
        </p:sp>
        <p:sp>
          <p:nvSpPr>
            <p:cNvPr id="67" name="TextBox 67"/>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68" name="TextBox 68"/>
          <p:cNvSpPr txBox="1"/>
          <p:nvPr/>
        </p:nvSpPr>
        <p:spPr>
          <a:xfrm>
            <a:off x="5313837" y="3725199"/>
            <a:ext cx="2455016" cy="1464632"/>
          </a:xfrm>
          <a:prstGeom prst="rect">
            <a:avLst/>
          </a:prstGeom>
        </p:spPr>
        <p:txBody>
          <a:bodyPr lIns="0" tIns="0" rIns="0" bIns="0" rtlCol="0" anchor="t">
            <a:spAutoFit/>
          </a:bodyPr>
          <a:lstStyle/>
          <a:p>
            <a:pPr algn="ctr">
              <a:lnSpc>
                <a:spcPts val="3175"/>
              </a:lnSpc>
            </a:pPr>
            <a:r>
              <a:rPr lang="en-US" sz="2995">
                <a:solidFill>
                  <a:srgbClr val="FFFFFF"/>
                </a:solidFill>
                <a:latin typeface="Ubuntu"/>
                <a:ea typeface="Ubuntu"/>
                <a:cs typeface="Ubuntu"/>
                <a:sym typeface="Ubuntu"/>
              </a:rPr>
              <a:t>Session 2:</a:t>
            </a:r>
          </a:p>
          <a:p>
            <a:pPr algn="ctr">
              <a:lnSpc>
                <a:spcPts val="1404"/>
              </a:lnSpc>
            </a:pPr>
            <a:endParaRPr lang="en-US" sz="2995">
              <a:solidFill>
                <a:srgbClr val="FFFFFF"/>
              </a:solidFill>
              <a:latin typeface="Ubuntu"/>
              <a:ea typeface="Ubuntu"/>
              <a:cs typeface="Ubuntu"/>
              <a:sym typeface="Ubuntu"/>
            </a:endParaRPr>
          </a:p>
          <a:p>
            <a:pPr algn="ctr">
              <a:lnSpc>
                <a:spcPts val="3419"/>
              </a:lnSpc>
            </a:pPr>
            <a:r>
              <a:rPr lang="en-US" sz="3225" b="1">
                <a:solidFill>
                  <a:srgbClr val="FFFFFF"/>
                </a:solidFill>
                <a:latin typeface="Ubuntu Bold"/>
                <a:ea typeface="Ubuntu Bold"/>
                <a:cs typeface="Ubuntu Bold"/>
                <a:sym typeface="Ubuntu Bold"/>
              </a:rPr>
              <a:t>Know Your Rights </a:t>
            </a:r>
          </a:p>
        </p:txBody>
      </p:sp>
      <p:grpSp>
        <p:nvGrpSpPr>
          <p:cNvPr id="69" name="Group 69"/>
          <p:cNvGrpSpPr/>
          <p:nvPr/>
        </p:nvGrpSpPr>
        <p:grpSpPr>
          <a:xfrm>
            <a:off x="2021023" y="3660857"/>
            <a:ext cx="3010350" cy="1666488"/>
            <a:chOff x="0" y="0"/>
            <a:chExt cx="747675" cy="413903"/>
          </a:xfrm>
        </p:grpSpPr>
        <p:sp>
          <p:nvSpPr>
            <p:cNvPr id="70" name="Freeform 70"/>
            <p:cNvSpPr/>
            <p:nvPr/>
          </p:nvSpPr>
          <p:spPr>
            <a:xfrm>
              <a:off x="0" y="0"/>
              <a:ext cx="747675" cy="413903"/>
            </a:xfrm>
            <a:custGeom>
              <a:avLst/>
              <a:gdLst/>
              <a:ahLst/>
              <a:cxnLst/>
              <a:rect l="l" t="t" r="r" b="b"/>
              <a:pathLst>
                <a:path w="747675" h="413903">
                  <a:moveTo>
                    <a:pt x="0" y="0"/>
                  </a:moveTo>
                  <a:lnTo>
                    <a:pt x="747675" y="0"/>
                  </a:lnTo>
                  <a:lnTo>
                    <a:pt x="747675" y="413903"/>
                  </a:lnTo>
                  <a:lnTo>
                    <a:pt x="0" y="413903"/>
                  </a:lnTo>
                  <a:close/>
                </a:path>
              </a:pathLst>
            </a:custGeom>
            <a:solidFill>
              <a:srgbClr val="009784"/>
            </a:solidFill>
          </p:spPr>
          <p:txBody>
            <a:bodyPr/>
            <a:lstStyle/>
            <a:p>
              <a:endParaRPr lang="en-US"/>
            </a:p>
          </p:txBody>
        </p:sp>
        <p:sp>
          <p:nvSpPr>
            <p:cNvPr id="71" name="TextBox 71"/>
            <p:cNvSpPr txBox="1"/>
            <p:nvPr/>
          </p:nvSpPr>
          <p:spPr>
            <a:xfrm>
              <a:off x="0" y="-28575"/>
              <a:ext cx="747675" cy="442478"/>
            </a:xfrm>
            <a:prstGeom prst="rect">
              <a:avLst/>
            </a:prstGeom>
          </p:spPr>
          <p:txBody>
            <a:bodyPr lIns="50800" tIns="50800" rIns="50800" bIns="50800" rtlCol="0" anchor="ctr"/>
            <a:lstStyle/>
            <a:p>
              <a:pPr algn="ctr">
                <a:lnSpc>
                  <a:spcPts val="1960"/>
                </a:lnSpc>
              </a:pPr>
              <a:endParaRPr/>
            </a:p>
          </p:txBody>
        </p:sp>
      </p:grpSp>
      <p:sp>
        <p:nvSpPr>
          <p:cNvPr id="72" name="TextBox 72"/>
          <p:cNvSpPr txBox="1"/>
          <p:nvPr/>
        </p:nvSpPr>
        <p:spPr>
          <a:xfrm>
            <a:off x="2121453" y="3725199"/>
            <a:ext cx="2824840" cy="1038781"/>
          </a:xfrm>
          <a:prstGeom prst="rect">
            <a:avLst/>
          </a:prstGeom>
        </p:spPr>
        <p:txBody>
          <a:bodyPr lIns="0" tIns="0" rIns="0" bIns="0" rtlCol="0" anchor="t">
            <a:spAutoFit/>
          </a:bodyPr>
          <a:lstStyle/>
          <a:p>
            <a:pPr algn="ctr">
              <a:lnSpc>
                <a:spcPts val="3175"/>
              </a:lnSpc>
            </a:pPr>
            <a:r>
              <a:rPr lang="en-US" sz="2995">
                <a:solidFill>
                  <a:srgbClr val="FFFFFF"/>
                </a:solidFill>
                <a:latin typeface="Ubuntu"/>
                <a:ea typeface="Ubuntu"/>
                <a:cs typeface="Ubuntu"/>
                <a:sym typeface="Ubuntu"/>
              </a:rPr>
              <a:t>Session 1:</a:t>
            </a:r>
          </a:p>
          <a:p>
            <a:pPr algn="ctr">
              <a:lnSpc>
                <a:spcPts val="1404"/>
              </a:lnSpc>
            </a:pPr>
            <a:endParaRPr lang="en-US" sz="2995">
              <a:solidFill>
                <a:srgbClr val="FFFFFF"/>
              </a:solidFill>
              <a:latin typeface="Ubuntu"/>
              <a:ea typeface="Ubuntu"/>
              <a:cs typeface="Ubuntu"/>
              <a:sym typeface="Ubuntu"/>
            </a:endParaRPr>
          </a:p>
          <a:p>
            <a:pPr algn="ctr">
              <a:lnSpc>
                <a:spcPts val="3419"/>
              </a:lnSpc>
            </a:pPr>
            <a:r>
              <a:rPr lang="en-US" sz="3225" b="1">
                <a:solidFill>
                  <a:srgbClr val="FFFFFF"/>
                </a:solidFill>
                <a:latin typeface="Ubuntu Bold"/>
                <a:ea typeface="Ubuntu Bold"/>
                <a:cs typeface="Ubuntu Bold"/>
                <a:sym typeface="Ubuntu Bold"/>
              </a:rPr>
              <a:t>Fundamentals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698412" cy="1223447"/>
            <a:chOff x="0" y="0"/>
            <a:chExt cx="10264549" cy="1631262"/>
          </a:xfrm>
        </p:grpSpPr>
        <p:grpSp>
          <p:nvGrpSpPr>
            <p:cNvPr id="28" name="Group 28"/>
            <p:cNvGrpSpPr/>
            <p:nvPr/>
          </p:nvGrpSpPr>
          <p:grpSpPr>
            <a:xfrm>
              <a:off x="0" y="0"/>
              <a:ext cx="10264549" cy="1631262"/>
              <a:chOff x="0" y="0"/>
              <a:chExt cx="2027565" cy="322225"/>
            </a:xfrm>
          </p:grpSpPr>
          <p:sp>
            <p:nvSpPr>
              <p:cNvPr id="29" name="Freeform 29"/>
              <p:cNvSpPr/>
              <p:nvPr/>
            </p:nvSpPr>
            <p:spPr>
              <a:xfrm>
                <a:off x="0" y="0"/>
                <a:ext cx="2027565" cy="322225"/>
              </a:xfrm>
              <a:custGeom>
                <a:avLst/>
                <a:gdLst/>
                <a:ahLst/>
                <a:cxnLst/>
                <a:rect l="l" t="t" r="r" b="b"/>
                <a:pathLst>
                  <a:path w="2027565" h="322225">
                    <a:moveTo>
                      <a:pt x="1824365" y="0"/>
                    </a:moveTo>
                    <a:cubicBezTo>
                      <a:pt x="1936590" y="0"/>
                      <a:pt x="2027565" y="72132"/>
                      <a:pt x="2027565" y="161112"/>
                    </a:cubicBezTo>
                    <a:cubicBezTo>
                      <a:pt x="2027565" y="250092"/>
                      <a:pt x="1936590" y="322225"/>
                      <a:pt x="1824365"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027565"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390453" y="25479"/>
              <a:ext cx="9483643"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Important Terms</a:t>
              </a:r>
            </a:p>
          </p:txBody>
        </p:sp>
      </p:grpSp>
      <p:sp>
        <p:nvSpPr>
          <p:cNvPr id="32" name="AutoShape 32"/>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33" name="AutoShape 3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Freeform 34"/>
          <p:cNvSpPr/>
          <p:nvPr/>
        </p:nvSpPr>
        <p:spPr>
          <a:xfrm>
            <a:off x="1706679" y="6557414"/>
            <a:ext cx="2525804" cy="1442866"/>
          </a:xfrm>
          <a:custGeom>
            <a:avLst/>
            <a:gdLst/>
            <a:ahLst/>
            <a:cxnLst/>
            <a:rect l="l" t="t" r="r" b="b"/>
            <a:pathLst>
              <a:path w="2525804" h="1442866">
                <a:moveTo>
                  <a:pt x="0" y="0"/>
                </a:moveTo>
                <a:lnTo>
                  <a:pt x="2525804" y="0"/>
                </a:lnTo>
                <a:lnTo>
                  <a:pt x="2525804" y="1442866"/>
                </a:lnTo>
                <a:lnTo>
                  <a:pt x="0" y="144286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5" name="Freeform 35"/>
          <p:cNvSpPr/>
          <p:nvPr/>
        </p:nvSpPr>
        <p:spPr>
          <a:xfrm>
            <a:off x="2337093" y="3342899"/>
            <a:ext cx="1895390" cy="1442866"/>
          </a:xfrm>
          <a:custGeom>
            <a:avLst/>
            <a:gdLst/>
            <a:ahLst/>
            <a:cxnLst/>
            <a:rect l="l" t="t" r="r" b="b"/>
            <a:pathLst>
              <a:path w="1895390" h="1442866">
                <a:moveTo>
                  <a:pt x="0" y="0"/>
                </a:moveTo>
                <a:lnTo>
                  <a:pt x="1895390" y="0"/>
                </a:lnTo>
                <a:lnTo>
                  <a:pt x="1895390" y="1442865"/>
                </a:lnTo>
                <a:lnTo>
                  <a:pt x="0" y="14428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Freeform 36"/>
          <p:cNvSpPr/>
          <p:nvPr/>
        </p:nvSpPr>
        <p:spPr>
          <a:xfrm>
            <a:off x="9785467" y="3245166"/>
            <a:ext cx="1538672" cy="1540598"/>
          </a:xfrm>
          <a:custGeom>
            <a:avLst/>
            <a:gdLst/>
            <a:ahLst/>
            <a:cxnLst/>
            <a:rect l="l" t="t" r="r" b="b"/>
            <a:pathLst>
              <a:path w="1538672" h="1540598">
                <a:moveTo>
                  <a:pt x="0" y="0"/>
                </a:moveTo>
                <a:lnTo>
                  <a:pt x="1538673" y="0"/>
                </a:lnTo>
                <a:lnTo>
                  <a:pt x="1538673"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7" name="TextBox 37"/>
          <p:cNvSpPr txBox="1"/>
          <p:nvPr/>
        </p:nvSpPr>
        <p:spPr>
          <a:xfrm>
            <a:off x="4661108" y="2907362"/>
            <a:ext cx="4978161" cy="1570990"/>
          </a:xfrm>
          <a:prstGeom prst="rect">
            <a:avLst/>
          </a:prstGeom>
        </p:spPr>
        <p:txBody>
          <a:bodyPr lIns="0" tIns="0" rIns="0" bIns="0" rtlCol="0" anchor="t">
            <a:spAutoFit/>
          </a:bodyPr>
          <a:lstStyle/>
          <a:p>
            <a:pPr algn="l">
              <a:lnSpc>
                <a:spcPts val="14000"/>
              </a:lnSpc>
            </a:pPr>
            <a:r>
              <a:rPr lang="en-US" sz="5600">
                <a:solidFill>
                  <a:srgbClr val="000000"/>
                </a:solidFill>
                <a:latin typeface="Ubuntu"/>
                <a:ea typeface="Ubuntu"/>
                <a:cs typeface="Ubuntu"/>
                <a:sym typeface="Ubuntu"/>
              </a:rPr>
              <a:t>Health</a:t>
            </a:r>
          </a:p>
        </p:txBody>
      </p:sp>
      <p:sp>
        <p:nvSpPr>
          <p:cNvPr id="38" name="TextBox 38"/>
          <p:cNvSpPr txBox="1"/>
          <p:nvPr/>
        </p:nvSpPr>
        <p:spPr>
          <a:xfrm>
            <a:off x="11660675" y="2885990"/>
            <a:ext cx="5421062" cy="1570990"/>
          </a:xfrm>
          <a:prstGeom prst="rect">
            <a:avLst/>
          </a:prstGeom>
        </p:spPr>
        <p:txBody>
          <a:bodyPr lIns="0" tIns="0" rIns="0" bIns="0" rtlCol="0" anchor="t">
            <a:spAutoFit/>
          </a:bodyPr>
          <a:lstStyle/>
          <a:p>
            <a:pPr algn="l">
              <a:lnSpc>
                <a:spcPts val="14000"/>
              </a:lnSpc>
            </a:pPr>
            <a:r>
              <a:rPr lang="en-US" sz="5600">
                <a:solidFill>
                  <a:srgbClr val="000000"/>
                </a:solidFill>
                <a:latin typeface="Ubuntu"/>
                <a:ea typeface="Ubuntu"/>
                <a:cs typeface="Ubuntu"/>
                <a:sym typeface="Ubuntu"/>
              </a:rPr>
              <a:t>Health Literacy</a:t>
            </a:r>
          </a:p>
        </p:txBody>
      </p:sp>
      <p:sp>
        <p:nvSpPr>
          <p:cNvPr id="39" name="Freeform 39"/>
          <p:cNvSpPr/>
          <p:nvPr/>
        </p:nvSpPr>
        <p:spPr>
          <a:xfrm flipH="1">
            <a:off x="9879021" y="6196415"/>
            <a:ext cx="1488188" cy="1803864"/>
          </a:xfrm>
          <a:custGeom>
            <a:avLst/>
            <a:gdLst/>
            <a:ahLst/>
            <a:cxnLst/>
            <a:rect l="l" t="t" r="r" b="b"/>
            <a:pathLst>
              <a:path w="1488188" h="1803864">
                <a:moveTo>
                  <a:pt x="1488188" y="0"/>
                </a:moveTo>
                <a:lnTo>
                  <a:pt x="0" y="0"/>
                </a:lnTo>
                <a:lnTo>
                  <a:pt x="0" y="1803865"/>
                </a:lnTo>
                <a:lnTo>
                  <a:pt x="1488188" y="1803865"/>
                </a:lnTo>
                <a:lnTo>
                  <a:pt x="1488188" y="0"/>
                </a:lnTo>
                <a:close/>
              </a:path>
            </a:pathLst>
          </a:custGeom>
          <a:blipFill>
            <a:blip r:embed="rId11"/>
            <a:stretch>
              <a:fillRect/>
            </a:stretch>
          </a:blipFill>
        </p:spPr>
        <p:txBody>
          <a:bodyPr/>
          <a:lstStyle/>
          <a:p>
            <a:endParaRPr lang="en-US"/>
          </a:p>
        </p:txBody>
      </p:sp>
      <p:sp>
        <p:nvSpPr>
          <p:cNvPr id="40" name="TextBox 40"/>
          <p:cNvSpPr txBox="1"/>
          <p:nvPr/>
        </p:nvSpPr>
        <p:spPr>
          <a:xfrm>
            <a:off x="11651150" y="6429290"/>
            <a:ext cx="4510385" cy="1570990"/>
          </a:xfrm>
          <a:prstGeom prst="rect">
            <a:avLst/>
          </a:prstGeom>
        </p:spPr>
        <p:txBody>
          <a:bodyPr lIns="0" tIns="0" rIns="0" bIns="0" rtlCol="0" anchor="t">
            <a:spAutoFit/>
          </a:bodyPr>
          <a:lstStyle/>
          <a:p>
            <a:pPr algn="l">
              <a:lnSpc>
                <a:spcPts val="14000"/>
              </a:lnSpc>
            </a:pPr>
            <a:r>
              <a:rPr lang="en-US" sz="5600">
                <a:solidFill>
                  <a:srgbClr val="000000"/>
                </a:solidFill>
                <a:latin typeface="Ubuntu"/>
                <a:ea typeface="Ubuntu"/>
                <a:cs typeface="Ubuntu"/>
                <a:sym typeface="Ubuntu"/>
              </a:rPr>
              <a:t>Self-Advocacy</a:t>
            </a:r>
          </a:p>
        </p:txBody>
      </p:sp>
      <p:sp>
        <p:nvSpPr>
          <p:cNvPr id="41" name="TextBox 41"/>
          <p:cNvSpPr txBox="1"/>
          <p:nvPr/>
        </p:nvSpPr>
        <p:spPr>
          <a:xfrm>
            <a:off x="4661108" y="6429290"/>
            <a:ext cx="4978161" cy="1570990"/>
          </a:xfrm>
          <a:prstGeom prst="rect">
            <a:avLst/>
          </a:prstGeom>
        </p:spPr>
        <p:txBody>
          <a:bodyPr lIns="0" tIns="0" rIns="0" bIns="0" rtlCol="0" anchor="t">
            <a:spAutoFit/>
          </a:bodyPr>
          <a:lstStyle/>
          <a:p>
            <a:pPr algn="l">
              <a:lnSpc>
                <a:spcPts val="14000"/>
              </a:lnSpc>
            </a:pPr>
            <a:r>
              <a:rPr lang="en-US" sz="5600">
                <a:solidFill>
                  <a:srgbClr val="000000"/>
                </a:solidFill>
                <a:latin typeface="Ubuntu"/>
                <a:ea typeface="Ubuntu"/>
                <a:cs typeface="Ubuntu"/>
                <a:sym typeface="Ubuntu"/>
              </a:rPr>
              <a:t>Healthcare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5230285" cy="1223447"/>
            <a:chOff x="0" y="0"/>
            <a:chExt cx="6973714" cy="1631262"/>
          </a:xfrm>
        </p:grpSpPr>
        <p:grpSp>
          <p:nvGrpSpPr>
            <p:cNvPr id="28" name="Group 28"/>
            <p:cNvGrpSpPr/>
            <p:nvPr/>
          </p:nvGrpSpPr>
          <p:grpSpPr>
            <a:xfrm>
              <a:off x="0" y="0"/>
              <a:ext cx="6973714" cy="1631262"/>
              <a:chOff x="0" y="0"/>
              <a:chExt cx="1377524" cy="322225"/>
            </a:xfrm>
          </p:grpSpPr>
          <p:sp>
            <p:nvSpPr>
              <p:cNvPr id="29" name="Freeform 29"/>
              <p:cNvSpPr/>
              <p:nvPr/>
            </p:nvSpPr>
            <p:spPr>
              <a:xfrm>
                <a:off x="0" y="0"/>
                <a:ext cx="1377524" cy="322225"/>
              </a:xfrm>
              <a:custGeom>
                <a:avLst/>
                <a:gdLst/>
                <a:ahLst/>
                <a:cxnLst/>
                <a:rect l="l" t="t" r="r" b="b"/>
                <a:pathLst>
                  <a:path w="1377524" h="322225">
                    <a:moveTo>
                      <a:pt x="1174324" y="0"/>
                    </a:moveTo>
                    <a:cubicBezTo>
                      <a:pt x="1286548" y="0"/>
                      <a:pt x="1377524" y="72132"/>
                      <a:pt x="1377524" y="161112"/>
                    </a:cubicBezTo>
                    <a:cubicBezTo>
                      <a:pt x="1377524" y="250092"/>
                      <a:pt x="1286548" y="322225"/>
                      <a:pt x="1174324"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377524"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265273" y="25479"/>
              <a:ext cx="6443167"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Definitions</a:t>
              </a:r>
            </a:p>
          </p:txBody>
        </p:sp>
      </p:grpSp>
      <p:graphicFrame>
        <p:nvGraphicFramePr>
          <p:cNvPr id="32" name="Table 32"/>
          <p:cNvGraphicFramePr>
            <a:graphicFrameLocks noGrp="1"/>
          </p:cNvGraphicFramePr>
          <p:nvPr/>
        </p:nvGraphicFramePr>
        <p:xfrm>
          <a:off x="2260009" y="2581275"/>
          <a:ext cx="14225955" cy="6677026"/>
        </p:xfrm>
        <a:graphic>
          <a:graphicData uri="http://schemas.openxmlformats.org/drawingml/2006/table">
            <a:tbl>
              <a:tblPr/>
              <a:tblGrid>
                <a:gridCol w="2359431">
                  <a:extLst>
                    <a:ext uri="{9D8B030D-6E8A-4147-A177-3AD203B41FA5}">
                      <a16:colId xmlns:a16="http://schemas.microsoft.com/office/drawing/2014/main" val="20000"/>
                    </a:ext>
                  </a:extLst>
                </a:gridCol>
                <a:gridCol w="2765164">
                  <a:extLst>
                    <a:ext uri="{9D8B030D-6E8A-4147-A177-3AD203B41FA5}">
                      <a16:colId xmlns:a16="http://schemas.microsoft.com/office/drawing/2014/main" val="20001"/>
                    </a:ext>
                  </a:extLst>
                </a:gridCol>
                <a:gridCol w="9101360">
                  <a:extLst>
                    <a:ext uri="{9D8B030D-6E8A-4147-A177-3AD203B41FA5}">
                      <a16:colId xmlns:a16="http://schemas.microsoft.com/office/drawing/2014/main" val="20002"/>
                    </a:ext>
                  </a:extLst>
                </a:gridCol>
              </a:tblGrid>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Physical, mental, and </a:t>
                      </a:r>
                      <a:endParaRPr lang="en-US" sz="1100"/>
                    </a:p>
                    <a:p>
                      <a:pPr algn="ctr">
                        <a:lnSpc>
                          <a:spcPts val="4480"/>
                        </a:lnSpc>
                      </a:pPr>
                      <a:r>
                        <a:rPr lang="en-US" sz="3200">
                          <a:solidFill>
                            <a:srgbClr val="000000"/>
                          </a:solidFill>
                          <a:latin typeface="Ubuntu"/>
                          <a:ea typeface="Ubuntu"/>
                          <a:cs typeface="Ubuntu"/>
                          <a:sym typeface="Ubuntu"/>
                        </a:rPr>
                        <a:t>social-emotional well-being</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Services that help improve or </a:t>
                      </a:r>
                      <a:endParaRPr lang="en-US" sz="1100"/>
                    </a:p>
                    <a:p>
                      <a:pPr algn="ctr">
                        <a:lnSpc>
                          <a:spcPts val="4480"/>
                        </a:lnSpc>
                      </a:pPr>
                      <a:r>
                        <a:rPr lang="en-US" sz="3200">
                          <a:solidFill>
                            <a:srgbClr val="000000"/>
                          </a:solidFill>
                          <a:latin typeface="Ubuntu"/>
                          <a:ea typeface="Ubuntu"/>
                          <a:cs typeface="Ubuntu"/>
                          <a:sym typeface="Ubuntu"/>
                        </a:rPr>
                        <a:t>maintain your health</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91943">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 Literacy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Knowing how to find, understand, </a:t>
                      </a:r>
                      <a:endParaRPr lang="en-US" sz="1100"/>
                    </a:p>
                    <a:p>
                      <a:pPr algn="ctr">
                        <a:lnSpc>
                          <a:spcPts val="4480"/>
                        </a:lnSpc>
                      </a:pPr>
                      <a:r>
                        <a:rPr lang="en-US" sz="3200">
                          <a:solidFill>
                            <a:srgbClr val="000000"/>
                          </a:solidFill>
                          <a:latin typeface="Ubuntu"/>
                          <a:ea typeface="Ubuntu"/>
                          <a:cs typeface="Ubuntu"/>
                          <a:sym typeface="Ubuntu"/>
                        </a:rPr>
                        <a:t>and use information and services </a:t>
                      </a:r>
                    </a:p>
                    <a:p>
                      <a:pPr algn="ctr">
                        <a:lnSpc>
                          <a:spcPts val="4480"/>
                        </a:lnSpc>
                      </a:pPr>
                      <a:r>
                        <a:rPr lang="en-US" sz="3200">
                          <a:solidFill>
                            <a:srgbClr val="000000"/>
                          </a:solidFill>
                          <a:latin typeface="Ubuntu"/>
                          <a:ea typeface="Ubuntu"/>
                          <a:cs typeface="Ubuntu"/>
                          <a:sym typeface="Ubuntu"/>
                        </a:rPr>
                        <a:t>that help you stay healthy</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Self-Advocacy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Being able to express yourself about </a:t>
                      </a:r>
                      <a:endParaRPr lang="en-US" sz="1100"/>
                    </a:p>
                    <a:p>
                      <a:pPr algn="ctr">
                        <a:lnSpc>
                          <a:spcPts val="4480"/>
                        </a:lnSpc>
                      </a:pPr>
                      <a:r>
                        <a:rPr lang="en-US" sz="3200">
                          <a:solidFill>
                            <a:srgbClr val="000000"/>
                          </a:solidFill>
                          <a:latin typeface="Ubuntu"/>
                          <a:ea typeface="Ubuntu"/>
                          <a:cs typeface="Ubuntu"/>
                          <a:sym typeface="Ubuntu"/>
                        </a:rPr>
                        <a:t>the things that are important to you</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3" name="Freeform 33"/>
          <p:cNvSpPr/>
          <p:nvPr/>
        </p:nvSpPr>
        <p:spPr>
          <a:xfrm>
            <a:off x="2952860" y="2922679"/>
            <a:ext cx="985497" cy="750209"/>
          </a:xfrm>
          <a:custGeom>
            <a:avLst/>
            <a:gdLst/>
            <a:ahLst/>
            <a:cxnLst/>
            <a:rect l="l" t="t" r="r" b="b"/>
            <a:pathLst>
              <a:path w="985497" h="750209">
                <a:moveTo>
                  <a:pt x="0" y="0"/>
                </a:moveTo>
                <a:lnTo>
                  <a:pt x="985496" y="0"/>
                </a:lnTo>
                <a:lnTo>
                  <a:pt x="985496" y="750209"/>
                </a:lnTo>
                <a:lnTo>
                  <a:pt x="0" y="7502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4" name="Freeform 34"/>
          <p:cNvSpPr/>
          <p:nvPr/>
        </p:nvSpPr>
        <p:spPr>
          <a:xfrm>
            <a:off x="2681973" y="4430916"/>
            <a:ext cx="1527270" cy="872453"/>
          </a:xfrm>
          <a:custGeom>
            <a:avLst/>
            <a:gdLst/>
            <a:ahLst/>
            <a:cxnLst/>
            <a:rect l="l" t="t" r="r" b="b"/>
            <a:pathLst>
              <a:path w="1527270" h="872453">
                <a:moveTo>
                  <a:pt x="0" y="0"/>
                </a:moveTo>
                <a:lnTo>
                  <a:pt x="1527270" y="0"/>
                </a:lnTo>
                <a:lnTo>
                  <a:pt x="1527270" y="872453"/>
                </a:lnTo>
                <a:lnTo>
                  <a:pt x="0" y="8724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5" name="Freeform 35"/>
          <p:cNvSpPr/>
          <p:nvPr/>
        </p:nvSpPr>
        <p:spPr>
          <a:xfrm>
            <a:off x="2681973" y="5952791"/>
            <a:ext cx="1538672" cy="1540598"/>
          </a:xfrm>
          <a:custGeom>
            <a:avLst/>
            <a:gdLst/>
            <a:ahLst/>
            <a:cxnLst/>
            <a:rect l="l" t="t" r="r" b="b"/>
            <a:pathLst>
              <a:path w="1538672" h="1540598">
                <a:moveTo>
                  <a:pt x="0" y="0"/>
                </a:moveTo>
                <a:lnTo>
                  <a:pt x="1538672" y="0"/>
                </a:lnTo>
                <a:lnTo>
                  <a:pt x="1538672"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6" name="Freeform 36"/>
          <p:cNvSpPr/>
          <p:nvPr/>
        </p:nvSpPr>
        <p:spPr>
          <a:xfrm flipH="1">
            <a:off x="2872106" y="7771651"/>
            <a:ext cx="1147005" cy="1390309"/>
          </a:xfrm>
          <a:custGeom>
            <a:avLst/>
            <a:gdLst/>
            <a:ahLst/>
            <a:cxnLst/>
            <a:rect l="l" t="t" r="r" b="b"/>
            <a:pathLst>
              <a:path w="1147005" h="1390309">
                <a:moveTo>
                  <a:pt x="1147005" y="0"/>
                </a:moveTo>
                <a:lnTo>
                  <a:pt x="0" y="0"/>
                </a:lnTo>
                <a:lnTo>
                  <a:pt x="0" y="1390309"/>
                </a:lnTo>
                <a:lnTo>
                  <a:pt x="1147005" y="1390309"/>
                </a:lnTo>
                <a:lnTo>
                  <a:pt x="1147005" y="0"/>
                </a:lnTo>
                <a:close/>
              </a:path>
            </a:pathLst>
          </a:custGeom>
          <a:blipFill>
            <a:blip r:embed="rId11"/>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5898832" cy="1223447"/>
            <a:chOff x="0" y="0"/>
            <a:chExt cx="7865109" cy="1631262"/>
          </a:xfrm>
        </p:grpSpPr>
        <p:grpSp>
          <p:nvGrpSpPr>
            <p:cNvPr id="28" name="Group 28"/>
            <p:cNvGrpSpPr/>
            <p:nvPr/>
          </p:nvGrpSpPr>
          <p:grpSpPr>
            <a:xfrm>
              <a:off x="0" y="0"/>
              <a:ext cx="7865109" cy="1631262"/>
              <a:chOff x="0" y="0"/>
              <a:chExt cx="1553602" cy="322225"/>
            </a:xfrm>
          </p:grpSpPr>
          <p:sp>
            <p:nvSpPr>
              <p:cNvPr id="29" name="Freeform 29"/>
              <p:cNvSpPr/>
              <p:nvPr/>
            </p:nvSpPr>
            <p:spPr>
              <a:xfrm>
                <a:off x="0" y="0"/>
                <a:ext cx="1553602" cy="322225"/>
              </a:xfrm>
              <a:custGeom>
                <a:avLst/>
                <a:gdLst/>
                <a:ahLst/>
                <a:cxnLst/>
                <a:rect l="l" t="t" r="r" b="b"/>
                <a:pathLst>
                  <a:path w="1553602" h="322225">
                    <a:moveTo>
                      <a:pt x="1350402" y="0"/>
                    </a:moveTo>
                    <a:cubicBezTo>
                      <a:pt x="1462626" y="0"/>
                      <a:pt x="1553602" y="72132"/>
                      <a:pt x="1553602" y="161112"/>
                    </a:cubicBezTo>
                    <a:cubicBezTo>
                      <a:pt x="1553602" y="250092"/>
                      <a:pt x="1462626" y="322225"/>
                      <a:pt x="1350402"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553602"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299181" y="25479"/>
              <a:ext cx="7266747"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Types of Care</a:t>
              </a:r>
            </a:p>
          </p:txBody>
        </p:sp>
      </p:grpSp>
      <p:graphicFrame>
        <p:nvGraphicFramePr>
          <p:cNvPr id="32" name="Table 32"/>
          <p:cNvGraphicFramePr>
            <a:graphicFrameLocks noGrp="1"/>
          </p:cNvGraphicFramePr>
          <p:nvPr/>
        </p:nvGraphicFramePr>
        <p:xfrm>
          <a:off x="1571060" y="2089344"/>
          <a:ext cx="15688240" cy="7629499"/>
        </p:xfrm>
        <a:graphic>
          <a:graphicData uri="http://schemas.openxmlformats.org/drawingml/2006/table">
            <a:tbl>
              <a:tblPr/>
              <a:tblGrid>
                <a:gridCol w="2589201">
                  <a:extLst>
                    <a:ext uri="{9D8B030D-6E8A-4147-A177-3AD203B41FA5}">
                      <a16:colId xmlns:a16="http://schemas.microsoft.com/office/drawing/2014/main" val="20000"/>
                    </a:ext>
                  </a:extLst>
                </a:gridCol>
                <a:gridCol w="6612278">
                  <a:extLst>
                    <a:ext uri="{9D8B030D-6E8A-4147-A177-3AD203B41FA5}">
                      <a16:colId xmlns:a16="http://schemas.microsoft.com/office/drawing/2014/main" val="20001"/>
                    </a:ext>
                  </a:extLst>
                </a:gridCol>
                <a:gridCol w="6486761">
                  <a:extLst>
                    <a:ext uri="{9D8B030D-6E8A-4147-A177-3AD203B41FA5}">
                      <a16:colId xmlns:a16="http://schemas.microsoft.com/office/drawing/2014/main" val="20002"/>
                    </a:ext>
                  </a:extLst>
                </a:gridCol>
              </a:tblGrid>
              <a:tr h="716163">
                <a:tc>
                  <a:txBody>
                    <a:bodyPr/>
                    <a:lstStyle/>
                    <a:p>
                      <a:pPr algn="ctr">
                        <a:lnSpc>
                          <a:spcPts val="2520"/>
                        </a:lnSpc>
                        <a:defRPr/>
                      </a:pPr>
                      <a:r>
                        <a:rPr lang="en-US" sz="1800" b="1">
                          <a:solidFill>
                            <a:srgbClr val="000000"/>
                          </a:solidFill>
                          <a:latin typeface="Ubuntu Bold"/>
                          <a:ea typeface="Ubuntu Bold"/>
                          <a:cs typeface="Ubuntu Bold"/>
                          <a:sym typeface="Ubuntu Bold"/>
                        </a:rPr>
                        <a:t>CATEGORY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CEADB"/>
                    </a:solidFill>
                  </a:tcPr>
                </a:tc>
                <a:tc>
                  <a:txBody>
                    <a:bodyPr/>
                    <a:lstStyle/>
                    <a:p>
                      <a:pPr algn="ctr">
                        <a:lnSpc>
                          <a:spcPts val="2520"/>
                        </a:lnSpc>
                        <a:defRPr/>
                      </a:pPr>
                      <a:r>
                        <a:rPr lang="en-US" sz="1800" b="1">
                          <a:solidFill>
                            <a:srgbClr val="000000"/>
                          </a:solidFill>
                          <a:latin typeface="Ubuntu Bold"/>
                          <a:ea typeface="Ubuntu Bold"/>
                          <a:cs typeface="Ubuntu Bold"/>
                          <a:sym typeface="Ubuntu Bold"/>
                        </a:rPr>
                        <a:t>EXAMPLES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CEADB"/>
                    </a:solidFill>
                  </a:tcPr>
                </a:tc>
                <a:tc>
                  <a:txBody>
                    <a:bodyPr/>
                    <a:lstStyle/>
                    <a:p>
                      <a:pPr algn="ctr">
                        <a:lnSpc>
                          <a:spcPts val="2520"/>
                        </a:lnSpc>
                        <a:defRPr/>
                      </a:pPr>
                      <a:r>
                        <a:rPr lang="en-US" sz="1800" b="1">
                          <a:solidFill>
                            <a:srgbClr val="000000"/>
                          </a:solidFill>
                          <a:latin typeface="Ubuntu Bold"/>
                          <a:ea typeface="Ubuntu Bold"/>
                          <a:cs typeface="Ubuntu Bold"/>
                          <a:sym typeface="Ubuntu Bold"/>
                        </a:rPr>
                        <a:t>COMMON PROVIDERS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CEADB"/>
                    </a:solidFill>
                  </a:tcPr>
                </a:tc>
                <a:extLst>
                  <a:ext uri="{0D108BD9-81ED-4DB2-BD59-A6C34878D82A}">
                    <a16:rowId xmlns:a16="http://schemas.microsoft.com/office/drawing/2014/main" val="10000"/>
                  </a:ext>
                </a:extLst>
              </a:tr>
              <a:tr h="1040798">
                <a:tc>
                  <a:txBody>
                    <a:bodyPr/>
                    <a:lstStyle/>
                    <a:p>
                      <a:pPr algn="ctr">
                        <a:lnSpc>
                          <a:spcPts val="2520"/>
                        </a:lnSpc>
                        <a:defRPr/>
                      </a:pPr>
                      <a:r>
                        <a:rPr lang="en-US" sz="1800">
                          <a:solidFill>
                            <a:srgbClr val="000000"/>
                          </a:solidFill>
                          <a:latin typeface="Ubuntu"/>
                          <a:ea typeface="Ubuntu"/>
                          <a:cs typeface="Ubuntu"/>
                          <a:sym typeface="Ubuntu"/>
                        </a:rPr>
                        <a:t>Preventative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Public health, education, immunisation</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Public health nurse, community health worker, </a:t>
                      </a:r>
                      <a:endParaRPr lang="en-US" sz="1100"/>
                    </a:p>
                    <a:p>
                      <a:pPr algn="ctr">
                        <a:lnSpc>
                          <a:spcPts val="2520"/>
                        </a:lnSpc>
                      </a:pPr>
                      <a:r>
                        <a:rPr lang="en-US" sz="1800">
                          <a:solidFill>
                            <a:srgbClr val="000000"/>
                          </a:solidFill>
                          <a:latin typeface="Ubuntu"/>
                          <a:ea typeface="Ubuntu"/>
                          <a:cs typeface="Ubuntu"/>
                          <a:sym typeface="Ubuntu"/>
                        </a:rPr>
                        <a:t>registered dietitian, others</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16163">
                <a:tc>
                  <a:txBody>
                    <a:bodyPr/>
                    <a:lstStyle/>
                    <a:p>
                      <a:pPr algn="ctr">
                        <a:lnSpc>
                          <a:spcPts val="2520"/>
                        </a:lnSpc>
                        <a:defRPr/>
                      </a:pPr>
                      <a:r>
                        <a:rPr lang="en-US" sz="1800">
                          <a:solidFill>
                            <a:srgbClr val="000000"/>
                          </a:solidFill>
                          <a:latin typeface="Ubuntu"/>
                          <a:ea typeface="Ubuntu"/>
                          <a:cs typeface="Ubuntu"/>
                          <a:sym typeface="Ubuntu"/>
                        </a:rPr>
                        <a:t>Primary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Ongoing health monitoring and management, diagnosis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Physician, specialist, advanced nurse practitioner,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31275">
                <a:tc>
                  <a:txBody>
                    <a:bodyPr/>
                    <a:lstStyle/>
                    <a:p>
                      <a:pPr algn="ctr">
                        <a:lnSpc>
                          <a:spcPts val="2520"/>
                        </a:lnSpc>
                        <a:defRPr/>
                      </a:pPr>
                      <a:r>
                        <a:rPr lang="en-US" sz="1800">
                          <a:solidFill>
                            <a:srgbClr val="000000"/>
                          </a:solidFill>
                          <a:latin typeface="Ubuntu"/>
                          <a:ea typeface="Ubuntu"/>
                          <a:cs typeface="Ubuntu"/>
                          <a:sym typeface="Ubuntu"/>
                        </a:rPr>
                        <a:t>Acute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Urgent and emergency care and treatment of </a:t>
                      </a:r>
                      <a:endParaRPr lang="en-US" sz="1100"/>
                    </a:p>
                    <a:p>
                      <a:pPr algn="ctr">
                        <a:lnSpc>
                          <a:spcPts val="2520"/>
                        </a:lnSpc>
                      </a:pPr>
                      <a:r>
                        <a:rPr lang="en-US" sz="1800">
                          <a:solidFill>
                            <a:srgbClr val="000000"/>
                          </a:solidFill>
                          <a:latin typeface="Ubuntu"/>
                          <a:ea typeface="Ubuntu"/>
                          <a:cs typeface="Ubuntu"/>
                          <a:sym typeface="Ubuntu"/>
                        </a:rPr>
                        <a:t>acute conditions, usually in a clinic or hospital</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Physician, nurse, specialist, surgeon, care aides,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31275">
                <a:tc>
                  <a:txBody>
                    <a:bodyPr/>
                    <a:lstStyle/>
                    <a:p>
                      <a:pPr algn="ctr">
                        <a:lnSpc>
                          <a:spcPts val="2520"/>
                        </a:lnSpc>
                        <a:defRPr/>
                      </a:pPr>
                      <a:r>
                        <a:rPr lang="en-US" sz="1800">
                          <a:solidFill>
                            <a:srgbClr val="000000"/>
                          </a:solidFill>
                          <a:latin typeface="Ubuntu"/>
                          <a:ea typeface="Ubuntu"/>
                          <a:cs typeface="Ubuntu"/>
                          <a:sym typeface="Ubuntu"/>
                        </a:rPr>
                        <a:t>Rehabilitation</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Exercises, therapy, and other treatments to assist recovery from acute illness or injury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Physio / occupational / speech therapists,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46387">
                <a:tc>
                  <a:txBody>
                    <a:bodyPr/>
                    <a:lstStyle/>
                    <a:p>
                      <a:pPr algn="ctr">
                        <a:lnSpc>
                          <a:spcPts val="2520"/>
                        </a:lnSpc>
                        <a:defRPr/>
                      </a:pPr>
                      <a:r>
                        <a:rPr lang="en-US" sz="1800">
                          <a:solidFill>
                            <a:srgbClr val="000000"/>
                          </a:solidFill>
                          <a:latin typeface="Ubuntu"/>
                          <a:ea typeface="Ubuntu"/>
                          <a:cs typeface="Ubuntu"/>
                          <a:sym typeface="Ubuntu"/>
                        </a:rPr>
                        <a:t>Ongoing Treatment &amp; Management</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Tools, activities, and plans to manage </a:t>
                      </a:r>
                      <a:endParaRPr lang="en-US" sz="1100"/>
                    </a:p>
                    <a:p>
                      <a:pPr algn="ctr">
                        <a:lnSpc>
                          <a:spcPts val="2520"/>
                        </a:lnSpc>
                      </a:pPr>
                      <a:r>
                        <a:rPr lang="en-US" sz="1800">
                          <a:solidFill>
                            <a:srgbClr val="000000"/>
                          </a:solidFill>
                          <a:latin typeface="Ubuntu"/>
                          <a:ea typeface="Ubuntu"/>
                          <a:cs typeface="Ubuntu"/>
                          <a:sym typeface="Ubuntu"/>
                        </a:rPr>
                        <a:t>ongoing or chronic conditions</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Physician, advanced nurse practitioner, nurse, registered dietitian, chemist, physio / occupational / speech therapists, mental health professionals,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31275">
                <a:tc>
                  <a:txBody>
                    <a:bodyPr/>
                    <a:lstStyle/>
                    <a:p>
                      <a:pPr algn="ctr">
                        <a:lnSpc>
                          <a:spcPts val="2520"/>
                        </a:lnSpc>
                        <a:defRPr/>
                      </a:pPr>
                      <a:r>
                        <a:rPr lang="en-US" sz="1800">
                          <a:solidFill>
                            <a:srgbClr val="000000"/>
                          </a:solidFill>
                          <a:latin typeface="Ubuntu"/>
                          <a:ea typeface="Ubuntu"/>
                          <a:cs typeface="Ubuntu"/>
                          <a:sym typeface="Ubuntu"/>
                        </a:rPr>
                        <a:t>Long-Term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Nursing facilities, home health care, </a:t>
                      </a:r>
                      <a:endParaRPr lang="en-US" sz="1100"/>
                    </a:p>
                    <a:p>
                      <a:pPr algn="ctr">
                        <a:lnSpc>
                          <a:spcPts val="2520"/>
                        </a:lnSpc>
                      </a:pPr>
                      <a:r>
                        <a:rPr lang="en-US" sz="1800">
                          <a:solidFill>
                            <a:srgbClr val="000000"/>
                          </a:solidFill>
                          <a:latin typeface="Ubuntu"/>
                          <a:ea typeface="Ubuntu"/>
                          <a:cs typeface="Ubuntu"/>
                          <a:sym typeface="Ubuntu"/>
                        </a:rPr>
                        <a:t>personal care, adult day programs, respite care</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Nurse, care aide,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16163">
                <a:tc>
                  <a:txBody>
                    <a:bodyPr/>
                    <a:lstStyle/>
                    <a:p>
                      <a:pPr algn="ctr">
                        <a:lnSpc>
                          <a:spcPts val="2520"/>
                        </a:lnSpc>
                        <a:defRPr/>
                      </a:pPr>
                      <a:r>
                        <a:rPr lang="en-US" sz="1800">
                          <a:solidFill>
                            <a:srgbClr val="000000"/>
                          </a:solidFill>
                          <a:latin typeface="Ubuntu"/>
                          <a:ea typeface="Ubuntu"/>
                          <a:cs typeface="Ubuntu"/>
                          <a:sym typeface="Ubuntu"/>
                        </a:rPr>
                        <a:t>End-of-Life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Palliative care, hospice 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2520"/>
                        </a:lnSpc>
                        <a:defRPr/>
                      </a:pPr>
                      <a:r>
                        <a:rPr lang="en-US" sz="1800">
                          <a:solidFill>
                            <a:srgbClr val="000000"/>
                          </a:solidFill>
                          <a:latin typeface="Ubuntu"/>
                          <a:ea typeface="Ubuntu"/>
                          <a:cs typeface="Ubuntu"/>
                          <a:sym typeface="Ubuntu"/>
                        </a:rPr>
                        <a:t>Physician, nurse, care aide, others</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4" name="AutoShape 24"/>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5" name="Group 25"/>
          <p:cNvGrpSpPr/>
          <p:nvPr/>
        </p:nvGrpSpPr>
        <p:grpSpPr>
          <a:xfrm>
            <a:off x="484174" y="808116"/>
            <a:ext cx="10209824" cy="1223447"/>
            <a:chOff x="0" y="0"/>
            <a:chExt cx="13613098" cy="1631262"/>
          </a:xfrm>
        </p:grpSpPr>
        <p:grpSp>
          <p:nvGrpSpPr>
            <p:cNvPr id="26" name="Group 26"/>
            <p:cNvGrpSpPr/>
            <p:nvPr/>
          </p:nvGrpSpPr>
          <p:grpSpPr>
            <a:xfrm>
              <a:off x="0" y="0"/>
              <a:ext cx="13613098" cy="1631262"/>
              <a:chOff x="0" y="0"/>
              <a:chExt cx="2689007" cy="322225"/>
            </a:xfrm>
          </p:grpSpPr>
          <p:sp>
            <p:nvSpPr>
              <p:cNvPr id="27" name="Freeform 27"/>
              <p:cNvSpPr/>
              <p:nvPr/>
            </p:nvSpPr>
            <p:spPr>
              <a:xfrm>
                <a:off x="0" y="0"/>
                <a:ext cx="2689007" cy="322225"/>
              </a:xfrm>
              <a:custGeom>
                <a:avLst/>
                <a:gdLst/>
                <a:ahLst/>
                <a:cxnLst/>
                <a:rect l="l" t="t" r="r" b="b"/>
                <a:pathLst>
                  <a:path w="2689007" h="322225">
                    <a:moveTo>
                      <a:pt x="2485807" y="0"/>
                    </a:moveTo>
                    <a:cubicBezTo>
                      <a:pt x="2598031" y="0"/>
                      <a:pt x="2689007" y="72132"/>
                      <a:pt x="2689007" y="161112"/>
                    </a:cubicBezTo>
                    <a:cubicBezTo>
                      <a:pt x="2689007" y="250092"/>
                      <a:pt x="2598031" y="322225"/>
                      <a:pt x="248580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8" name="TextBox 28"/>
              <p:cNvSpPr txBox="1"/>
              <p:nvPr/>
            </p:nvSpPr>
            <p:spPr>
              <a:xfrm>
                <a:off x="0" y="-28575"/>
                <a:ext cx="2689007" cy="350800"/>
              </a:xfrm>
              <a:prstGeom prst="rect">
                <a:avLst/>
              </a:prstGeom>
            </p:spPr>
            <p:txBody>
              <a:bodyPr lIns="50800" tIns="50800" rIns="50800" bIns="50800" rtlCol="0" anchor="ctr"/>
              <a:lstStyle/>
              <a:p>
                <a:pPr algn="ctr">
                  <a:lnSpc>
                    <a:spcPts val="1960"/>
                  </a:lnSpc>
                </a:pPr>
                <a:endParaRPr/>
              </a:p>
            </p:txBody>
          </p:sp>
        </p:grpSp>
        <p:sp>
          <p:nvSpPr>
            <p:cNvPr id="29" name="TextBox 29"/>
            <p:cNvSpPr txBox="1"/>
            <p:nvPr/>
          </p:nvSpPr>
          <p:spPr>
            <a:xfrm>
              <a:off x="517829" y="25479"/>
              <a:ext cx="1257744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 Types of Appointments</a:t>
              </a:r>
            </a:p>
          </p:txBody>
        </p:sp>
      </p:grpSp>
      <p:sp>
        <p:nvSpPr>
          <p:cNvPr id="30" name="Freeform 30"/>
          <p:cNvSpPr/>
          <p:nvPr/>
        </p:nvSpPr>
        <p:spPr>
          <a:xfrm>
            <a:off x="1259830" y="3079868"/>
            <a:ext cx="1551354" cy="1527302"/>
          </a:xfrm>
          <a:custGeom>
            <a:avLst/>
            <a:gdLst/>
            <a:ahLst/>
            <a:cxnLst/>
            <a:rect l="l" t="t" r="r" b="b"/>
            <a:pathLst>
              <a:path w="1551354" h="1527302">
                <a:moveTo>
                  <a:pt x="0" y="0"/>
                </a:moveTo>
                <a:lnTo>
                  <a:pt x="1551354" y="0"/>
                </a:lnTo>
                <a:lnTo>
                  <a:pt x="1551354" y="1527302"/>
                </a:lnTo>
                <a:lnTo>
                  <a:pt x="0" y="1527302"/>
                </a:lnTo>
                <a:lnTo>
                  <a:pt x="0" y="0"/>
                </a:lnTo>
                <a:close/>
              </a:path>
            </a:pathLst>
          </a:custGeom>
          <a:blipFill>
            <a:blip r:embed="rId5"/>
            <a:stretch>
              <a:fillRect/>
            </a:stretch>
          </a:blipFill>
        </p:spPr>
        <p:txBody>
          <a:bodyPr/>
          <a:lstStyle/>
          <a:p>
            <a:endParaRPr lang="en-US"/>
          </a:p>
        </p:txBody>
      </p:sp>
      <p:sp>
        <p:nvSpPr>
          <p:cNvPr id="31" name="Freeform 31"/>
          <p:cNvSpPr/>
          <p:nvPr/>
        </p:nvSpPr>
        <p:spPr>
          <a:xfrm>
            <a:off x="1259830" y="7036051"/>
            <a:ext cx="1484230" cy="1379048"/>
          </a:xfrm>
          <a:custGeom>
            <a:avLst/>
            <a:gdLst/>
            <a:ahLst/>
            <a:cxnLst/>
            <a:rect l="l" t="t" r="r" b="b"/>
            <a:pathLst>
              <a:path w="1484230" h="1379048">
                <a:moveTo>
                  <a:pt x="0" y="0"/>
                </a:moveTo>
                <a:lnTo>
                  <a:pt x="1484230" y="0"/>
                </a:lnTo>
                <a:lnTo>
                  <a:pt x="1484230" y="1379048"/>
                </a:lnTo>
                <a:lnTo>
                  <a:pt x="0" y="1379048"/>
                </a:lnTo>
                <a:lnTo>
                  <a:pt x="0" y="0"/>
                </a:lnTo>
                <a:close/>
              </a:path>
            </a:pathLst>
          </a:custGeom>
          <a:blipFill>
            <a:blip r:embed="rId6"/>
            <a:stretch>
              <a:fillRect/>
            </a:stretch>
          </a:blipFill>
        </p:spPr>
        <p:txBody>
          <a:bodyPr/>
          <a:lstStyle/>
          <a:p>
            <a:endParaRPr lang="en-US"/>
          </a:p>
        </p:txBody>
      </p:sp>
      <p:sp>
        <p:nvSpPr>
          <p:cNvPr id="32" name="Freeform 32"/>
          <p:cNvSpPr/>
          <p:nvPr/>
        </p:nvSpPr>
        <p:spPr>
          <a:xfrm>
            <a:off x="10099242" y="6909091"/>
            <a:ext cx="1721097" cy="1632969"/>
          </a:xfrm>
          <a:custGeom>
            <a:avLst/>
            <a:gdLst/>
            <a:ahLst/>
            <a:cxnLst/>
            <a:rect l="l" t="t" r="r" b="b"/>
            <a:pathLst>
              <a:path w="1721097" h="1632969">
                <a:moveTo>
                  <a:pt x="0" y="0"/>
                </a:moveTo>
                <a:lnTo>
                  <a:pt x="1721097" y="0"/>
                </a:lnTo>
                <a:lnTo>
                  <a:pt x="1721097" y="1632968"/>
                </a:lnTo>
                <a:lnTo>
                  <a:pt x="0" y="1632968"/>
                </a:lnTo>
                <a:lnTo>
                  <a:pt x="0" y="0"/>
                </a:lnTo>
                <a:close/>
              </a:path>
            </a:pathLst>
          </a:custGeom>
          <a:blipFill>
            <a:blip r:embed="rId7"/>
            <a:stretch>
              <a:fillRect/>
            </a:stretch>
          </a:blipFill>
        </p:spPr>
        <p:txBody>
          <a:bodyPr/>
          <a:lstStyle/>
          <a:p>
            <a:endParaRPr lang="en-US"/>
          </a:p>
        </p:txBody>
      </p:sp>
      <p:sp>
        <p:nvSpPr>
          <p:cNvPr id="33" name="Freeform 33"/>
          <p:cNvSpPr/>
          <p:nvPr/>
        </p:nvSpPr>
        <p:spPr>
          <a:xfrm>
            <a:off x="9979002" y="3020874"/>
            <a:ext cx="1961577" cy="1517781"/>
          </a:xfrm>
          <a:custGeom>
            <a:avLst/>
            <a:gdLst/>
            <a:ahLst/>
            <a:cxnLst/>
            <a:rect l="l" t="t" r="r" b="b"/>
            <a:pathLst>
              <a:path w="1961577" h="1517781">
                <a:moveTo>
                  <a:pt x="0" y="0"/>
                </a:moveTo>
                <a:lnTo>
                  <a:pt x="1961577" y="0"/>
                </a:lnTo>
                <a:lnTo>
                  <a:pt x="1961577" y="1517781"/>
                </a:lnTo>
                <a:lnTo>
                  <a:pt x="0" y="1517781"/>
                </a:lnTo>
                <a:lnTo>
                  <a:pt x="0" y="0"/>
                </a:lnTo>
                <a:close/>
              </a:path>
            </a:pathLst>
          </a:custGeom>
          <a:blipFill>
            <a:blip r:embed="rId8"/>
            <a:stretch>
              <a:fillRect/>
            </a:stretch>
          </a:blipFill>
        </p:spPr>
        <p:txBody>
          <a:bodyPr/>
          <a:lstStyle/>
          <a:p>
            <a:endParaRPr lang="en-US"/>
          </a:p>
        </p:txBody>
      </p:sp>
      <p:sp>
        <p:nvSpPr>
          <p:cNvPr id="34" name="TextBox 34"/>
          <p:cNvSpPr txBox="1"/>
          <p:nvPr/>
        </p:nvSpPr>
        <p:spPr>
          <a:xfrm>
            <a:off x="12055829" y="2231635"/>
            <a:ext cx="4978161" cy="2962910"/>
          </a:xfrm>
          <a:prstGeom prst="rect">
            <a:avLst/>
          </a:prstGeom>
        </p:spPr>
        <p:txBody>
          <a:bodyPr lIns="0" tIns="0" rIns="0" bIns="0" rtlCol="0" anchor="t">
            <a:spAutoFit/>
          </a:bodyPr>
          <a:lstStyle/>
          <a:p>
            <a:pPr algn="ctr">
              <a:lnSpc>
                <a:spcPts val="7840"/>
              </a:lnSpc>
            </a:pPr>
            <a:r>
              <a:rPr lang="en-US" sz="5600">
                <a:solidFill>
                  <a:srgbClr val="000000"/>
                </a:solidFill>
                <a:latin typeface="Ubuntu"/>
                <a:ea typeface="Ubuntu"/>
                <a:cs typeface="Ubuntu"/>
                <a:sym typeface="Ubuntu"/>
              </a:rPr>
              <a:t>Office Visit </a:t>
            </a:r>
          </a:p>
          <a:p>
            <a:pPr algn="ctr">
              <a:lnSpc>
                <a:spcPts val="7840"/>
              </a:lnSpc>
            </a:pPr>
            <a:r>
              <a:rPr lang="en-US" sz="5600">
                <a:solidFill>
                  <a:srgbClr val="000000"/>
                </a:solidFill>
                <a:latin typeface="Ubuntu"/>
                <a:ea typeface="Ubuntu"/>
                <a:cs typeface="Ubuntu"/>
                <a:sym typeface="Ubuntu"/>
              </a:rPr>
              <a:t>to address a</a:t>
            </a:r>
          </a:p>
          <a:p>
            <a:pPr algn="ctr">
              <a:lnSpc>
                <a:spcPts val="7840"/>
              </a:lnSpc>
            </a:pPr>
            <a:r>
              <a:rPr lang="en-US" sz="5600">
                <a:solidFill>
                  <a:srgbClr val="000000"/>
                </a:solidFill>
                <a:latin typeface="Ubuntu"/>
                <a:ea typeface="Ubuntu"/>
                <a:cs typeface="Ubuntu"/>
                <a:sym typeface="Ubuntu"/>
              </a:rPr>
              <a:t>new concern</a:t>
            </a:r>
          </a:p>
        </p:txBody>
      </p:sp>
      <p:sp>
        <p:nvSpPr>
          <p:cNvPr id="35" name="TextBox 35"/>
          <p:cNvSpPr txBox="1"/>
          <p:nvPr/>
        </p:nvSpPr>
        <p:spPr>
          <a:xfrm>
            <a:off x="2924037" y="2293484"/>
            <a:ext cx="6217707" cy="3190875"/>
          </a:xfrm>
          <a:prstGeom prst="rect">
            <a:avLst/>
          </a:prstGeom>
        </p:spPr>
        <p:txBody>
          <a:bodyPr wrap="square" lIns="0" tIns="0" rIns="0" bIns="0" rtlCol="0" anchor="t">
            <a:spAutoFit/>
          </a:bodyPr>
          <a:lstStyle/>
          <a:p>
            <a:pPr algn="ctr">
              <a:lnSpc>
                <a:spcPts val="6240"/>
              </a:lnSpc>
            </a:pPr>
            <a:r>
              <a:rPr lang="en-US" sz="5200" dirty="0">
                <a:solidFill>
                  <a:srgbClr val="000000"/>
                </a:solidFill>
                <a:latin typeface="Ubuntu"/>
                <a:ea typeface="Ubuntu"/>
                <a:cs typeface="Ubuntu"/>
                <a:sym typeface="Ubuntu"/>
              </a:rPr>
              <a:t>Annual Check-up,  </a:t>
            </a:r>
          </a:p>
          <a:p>
            <a:pPr algn="ctr">
              <a:lnSpc>
                <a:spcPts val="6240"/>
              </a:lnSpc>
            </a:pPr>
            <a:r>
              <a:rPr lang="en-US" sz="5200" dirty="0">
                <a:solidFill>
                  <a:srgbClr val="000000"/>
                </a:solidFill>
                <a:latin typeface="Ubuntu"/>
                <a:ea typeface="Ubuntu"/>
                <a:cs typeface="Ubuntu"/>
                <a:sym typeface="Ubuntu"/>
              </a:rPr>
              <a:t>Health Assessment,</a:t>
            </a:r>
          </a:p>
          <a:p>
            <a:pPr algn="ctr">
              <a:lnSpc>
                <a:spcPts val="6240"/>
              </a:lnSpc>
            </a:pPr>
            <a:r>
              <a:rPr lang="en-US" sz="5200" dirty="0">
                <a:solidFill>
                  <a:srgbClr val="000000"/>
                </a:solidFill>
                <a:latin typeface="Ubuntu"/>
                <a:ea typeface="Ubuntu"/>
                <a:cs typeface="Ubuntu"/>
                <a:sym typeface="Ubuntu"/>
              </a:rPr>
              <a:t>or Monitoring of </a:t>
            </a:r>
          </a:p>
          <a:p>
            <a:pPr algn="ctr">
              <a:lnSpc>
                <a:spcPts val="6240"/>
              </a:lnSpc>
            </a:pPr>
            <a:r>
              <a:rPr lang="en-US" sz="5200" dirty="0">
                <a:solidFill>
                  <a:srgbClr val="000000"/>
                </a:solidFill>
                <a:latin typeface="Ubuntu"/>
                <a:ea typeface="Ubuntu"/>
                <a:cs typeface="Ubuntu"/>
                <a:sym typeface="Ubuntu"/>
              </a:rPr>
              <a:t>Chronic Conditions </a:t>
            </a:r>
          </a:p>
        </p:txBody>
      </p:sp>
      <p:sp>
        <p:nvSpPr>
          <p:cNvPr id="36" name="TextBox 36"/>
          <p:cNvSpPr txBox="1"/>
          <p:nvPr/>
        </p:nvSpPr>
        <p:spPr>
          <a:xfrm>
            <a:off x="2565246" y="6295390"/>
            <a:ext cx="6578754" cy="2962910"/>
          </a:xfrm>
          <a:prstGeom prst="rect">
            <a:avLst/>
          </a:prstGeom>
        </p:spPr>
        <p:txBody>
          <a:bodyPr lIns="0" tIns="0" rIns="0" bIns="0" rtlCol="0" anchor="t">
            <a:spAutoFit/>
          </a:bodyPr>
          <a:lstStyle/>
          <a:p>
            <a:pPr algn="ctr">
              <a:lnSpc>
                <a:spcPts val="7840"/>
              </a:lnSpc>
            </a:pPr>
            <a:r>
              <a:rPr lang="en-US" sz="5600" dirty="0">
                <a:solidFill>
                  <a:srgbClr val="000000"/>
                </a:solidFill>
                <a:latin typeface="Ubuntu"/>
                <a:ea typeface="Ubuntu"/>
                <a:cs typeface="Ubuntu"/>
                <a:sym typeface="Ubuntu"/>
              </a:rPr>
              <a:t>Vaccinations, </a:t>
            </a:r>
          </a:p>
          <a:p>
            <a:pPr algn="ctr">
              <a:lnSpc>
                <a:spcPts val="7840"/>
              </a:lnSpc>
            </a:pPr>
            <a:r>
              <a:rPr lang="en-US" sz="5600" dirty="0">
                <a:solidFill>
                  <a:srgbClr val="000000"/>
                </a:solidFill>
                <a:latin typeface="Ubuntu"/>
                <a:ea typeface="Ubuntu"/>
                <a:cs typeface="Ubuntu"/>
                <a:sym typeface="Ubuntu"/>
              </a:rPr>
              <a:t>Lab Tests, </a:t>
            </a:r>
          </a:p>
          <a:p>
            <a:pPr algn="ctr">
              <a:lnSpc>
                <a:spcPts val="7840"/>
              </a:lnSpc>
              <a:spcBef>
                <a:spcPct val="0"/>
              </a:spcBef>
            </a:pPr>
            <a:r>
              <a:rPr lang="en-US" sz="5600" dirty="0">
                <a:solidFill>
                  <a:srgbClr val="000000"/>
                </a:solidFill>
                <a:latin typeface="Ubuntu"/>
                <a:ea typeface="Ubuntu"/>
                <a:cs typeface="Ubuntu"/>
                <a:sym typeface="Ubuntu"/>
              </a:rPr>
              <a:t>Blood Work, + More</a:t>
            </a:r>
          </a:p>
        </p:txBody>
      </p:sp>
      <p:sp>
        <p:nvSpPr>
          <p:cNvPr id="37" name="TextBox 37"/>
          <p:cNvSpPr txBox="1"/>
          <p:nvPr/>
        </p:nvSpPr>
        <p:spPr>
          <a:xfrm>
            <a:off x="12518019" y="6672745"/>
            <a:ext cx="4053780" cy="1972310"/>
          </a:xfrm>
          <a:prstGeom prst="rect">
            <a:avLst/>
          </a:prstGeom>
        </p:spPr>
        <p:txBody>
          <a:bodyPr lIns="0" tIns="0" rIns="0" bIns="0" rtlCol="0" anchor="t">
            <a:spAutoFit/>
          </a:bodyPr>
          <a:lstStyle/>
          <a:p>
            <a:pPr algn="ctr">
              <a:lnSpc>
                <a:spcPts val="7840"/>
              </a:lnSpc>
            </a:pPr>
            <a:r>
              <a:rPr lang="en-US" sz="5600">
                <a:solidFill>
                  <a:srgbClr val="000000"/>
                </a:solidFill>
                <a:latin typeface="Ubuntu"/>
                <a:ea typeface="Ubuntu"/>
                <a:cs typeface="Ubuntu"/>
                <a:sym typeface="Ubuntu"/>
              </a:rPr>
              <a:t>Telehealth / </a:t>
            </a:r>
          </a:p>
          <a:p>
            <a:pPr algn="ctr">
              <a:lnSpc>
                <a:spcPts val="7840"/>
              </a:lnSpc>
              <a:spcBef>
                <a:spcPct val="0"/>
              </a:spcBef>
            </a:pPr>
            <a:r>
              <a:rPr lang="en-US" sz="5600">
                <a:solidFill>
                  <a:srgbClr val="000000"/>
                </a:solidFill>
                <a:latin typeface="Ubuntu"/>
                <a:ea typeface="Ubuntu"/>
                <a:cs typeface="Ubuntu"/>
                <a:sym typeface="Ubuntu"/>
              </a:rPr>
              <a:t>Virtual Visit</a:t>
            </a:r>
          </a:p>
        </p:txBody>
      </p:sp>
      <p:sp>
        <p:nvSpPr>
          <p:cNvPr id="38" name="AutoShape 38"/>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9" name="Group 39"/>
          <p:cNvGrpSpPr/>
          <p:nvPr/>
        </p:nvGrpSpPr>
        <p:grpSpPr>
          <a:xfrm rot="-5400000">
            <a:off x="12910419" y="4867206"/>
            <a:ext cx="10244787" cy="510375"/>
            <a:chOff x="0" y="0"/>
            <a:chExt cx="3671501" cy="182907"/>
          </a:xfrm>
        </p:grpSpPr>
        <p:sp>
          <p:nvSpPr>
            <p:cNvPr id="40" name="Freeform 4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41" name="TextBox 4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AutoShape 27"/>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8" name="Group 28"/>
          <p:cNvGrpSpPr/>
          <p:nvPr/>
        </p:nvGrpSpPr>
        <p:grpSpPr>
          <a:xfrm>
            <a:off x="484174" y="808116"/>
            <a:ext cx="10013720" cy="1223447"/>
            <a:chOff x="0" y="0"/>
            <a:chExt cx="13351626" cy="1631262"/>
          </a:xfrm>
        </p:grpSpPr>
        <p:grpSp>
          <p:nvGrpSpPr>
            <p:cNvPr id="29" name="Group 29"/>
            <p:cNvGrpSpPr/>
            <p:nvPr/>
          </p:nvGrpSpPr>
          <p:grpSpPr>
            <a:xfrm>
              <a:off x="0" y="0"/>
              <a:ext cx="13351626" cy="1631262"/>
              <a:chOff x="0" y="0"/>
              <a:chExt cx="2637358" cy="322225"/>
            </a:xfrm>
          </p:grpSpPr>
          <p:sp>
            <p:nvSpPr>
              <p:cNvPr id="30" name="Freeform 30"/>
              <p:cNvSpPr/>
              <p:nvPr/>
            </p:nvSpPr>
            <p:spPr>
              <a:xfrm>
                <a:off x="0" y="0"/>
                <a:ext cx="2637358" cy="322225"/>
              </a:xfrm>
              <a:custGeom>
                <a:avLst/>
                <a:gdLst/>
                <a:ahLst/>
                <a:cxnLst/>
                <a:rect l="l" t="t" r="r" b="b"/>
                <a:pathLst>
                  <a:path w="2637358" h="322225">
                    <a:moveTo>
                      <a:pt x="2434158" y="0"/>
                    </a:moveTo>
                    <a:cubicBezTo>
                      <a:pt x="2546383" y="0"/>
                      <a:pt x="2637358" y="72132"/>
                      <a:pt x="2637358" y="161112"/>
                    </a:cubicBezTo>
                    <a:cubicBezTo>
                      <a:pt x="2637358" y="250092"/>
                      <a:pt x="2546383" y="322225"/>
                      <a:pt x="2434158"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1" name="TextBox 31"/>
              <p:cNvSpPr txBox="1"/>
              <p:nvPr/>
            </p:nvSpPr>
            <p:spPr>
              <a:xfrm>
                <a:off x="0" y="-28575"/>
                <a:ext cx="2637358" cy="350800"/>
              </a:xfrm>
              <a:prstGeom prst="rect">
                <a:avLst/>
              </a:prstGeom>
            </p:spPr>
            <p:txBody>
              <a:bodyPr lIns="50800" tIns="50800" rIns="50800" bIns="50800" rtlCol="0" anchor="ctr"/>
              <a:lstStyle/>
              <a:p>
                <a:pPr algn="ctr">
                  <a:lnSpc>
                    <a:spcPts val="1960"/>
                  </a:lnSpc>
                </a:pPr>
                <a:endParaRPr/>
              </a:p>
            </p:txBody>
          </p:sp>
        </p:grpSp>
        <p:sp>
          <p:nvSpPr>
            <p:cNvPr id="32" name="TextBox 32"/>
            <p:cNvSpPr txBox="1"/>
            <p:nvPr/>
          </p:nvSpPr>
          <p:spPr>
            <a:xfrm>
              <a:off x="507883" y="25479"/>
              <a:ext cx="1233586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Types of Cost Coverage</a:t>
              </a:r>
            </a:p>
          </p:txBody>
        </p:sp>
      </p:grpSp>
      <p:sp>
        <p:nvSpPr>
          <p:cNvPr id="33" name="AutoShape 33"/>
          <p:cNvSpPr/>
          <p:nvPr/>
        </p:nvSpPr>
        <p:spPr>
          <a:xfrm>
            <a:off x="968348" y="6119269"/>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TextBox 34"/>
          <p:cNvSpPr txBox="1"/>
          <p:nvPr/>
        </p:nvSpPr>
        <p:spPr>
          <a:xfrm>
            <a:off x="12654804" y="7051645"/>
            <a:ext cx="4604496" cy="1687830"/>
          </a:xfrm>
          <a:prstGeom prst="rect">
            <a:avLst/>
          </a:prstGeom>
        </p:spPr>
        <p:txBody>
          <a:bodyPr lIns="0" tIns="0" rIns="0" bIns="0" rtlCol="0" anchor="t">
            <a:spAutoFit/>
          </a:bodyPr>
          <a:lstStyle/>
          <a:p>
            <a:pPr algn="ctr">
              <a:lnSpc>
                <a:spcPts val="6719"/>
              </a:lnSpc>
              <a:spcBef>
                <a:spcPct val="0"/>
              </a:spcBef>
            </a:pPr>
            <a:r>
              <a:rPr lang="en-US" sz="4800">
                <a:solidFill>
                  <a:srgbClr val="000000"/>
                </a:solidFill>
                <a:latin typeface="Ubuntu"/>
                <a:ea typeface="Ubuntu"/>
                <a:cs typeface="Ubuntu"/>
                <a:sym typeface="Ubuntu"/>
              </a:rPr>
              <a:t> Out-of-Pocket / Private Pay</a:t>
            </a:r>
          </a:p>
        </p:txBody>
      </p:sp>
      <p:sp>
        <p:nvSpPr>
          <p:cNvPr id="35" name="TextBox 35"/>
          <p:cNvSpPr txBox="1"/>
          <p:nvPr/>
        </p:nvSpPr>
        <p:spPr>
          <a:xfrm>
            <a:off x="13426582" y="3399440"/>
            <a:ext cx="3190406"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Private </a:t>
            </a:r>
          </a:p>
          <a:p>
            <a:pPr algn="ctr">
              <a:lnSpc>
                <a:spcPts val="5520"/>
              </a:lnSpc>
            </a:pPr>
            <a:r>
              <a:rPr lang="en-US" sz="4800">
                <a:solidFill>
                  <a:srgbClr val="000000"/>
                </a:solidFill>
                <a:latin typeface="Ubuntu"/>
                <a:ea typeface="Ubuntu"/>
                <a:cs typeface="Ubuntu"/>
                <a:sym typeface="Ubuntu"/>
              </a:rPr>
              <a:t>Insurance</a:t>
            </a:r>
          </a:p>
        </p:txBody>
      </p:sp>
      <p:sp>
        <p:nvSpPr>
          <p:cNvPr id="36" name="Freeform 36"/>
          <p:cNvSpPr/>
          <p:nvPr/>
        </p:nvSpPr>
        <p:spPr>
          <a:xfrm>
            <a:off x="2037440" y="2949118"/>
            <a:ext cx="2295655" cy="2321775"/>
          </a:xfrm>
          <a:custGeom>
            <a:avLst/>
            <a:gdLst/>
            <a:ahLst/>
            <a:cxnLst/>
            <a:rect l="l" t="t" r="r" b="b"/>
            <a:pathLst>
              <a:path w="2295655" h="2321775">
                <a:moveTo>
                  <a:pt x="0" y="0"/>
                </a:moveTo>
                <a:lnTo>
                  <a:pt x="2295655" y="0"/>
                </a:lnTo>
                <a:lnTo>
                  <a:pt x="2295655" y="2321775"/>
                </a:lnTo>
                <a:lnTo>
                  <a:pt x="0" y="232177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10497894" y="6993624"/>
            <a:ext cx="1918171" cy="1918171"/>
          </a:xfrm>
          <a:custGeom>
            <a:avLst/>
            <a:gdLst/>
            <a:ahLst/>
            <a:cxnLst/>
            <a:rect l="l" t="t" r="r" b="b"/>
            <a:pathLst>
              <a:path w="1918171" h="1918171">
                <a:moveTo>
                  <a:pt x="0" y="0"/>
                </a:moveTo>
                <a:lnTo>
                  <a:pt x="1918171" y="0"/>
                </a:lnTo>
                <a:lnTo>
                  <a:pt x="1918171" y="1918171"/>
                </a:lnTo>
                <a:lnTo>
                  <a:pt x="0" y="19181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8" name="TextBox 38"/>
          <p:cNvSpPr txBox="1"/>
          <p:nvPr/>
        </p:nvSpPr>
        <p:spPr>
          <a:xfrm>
            <a:off x="4786618" y="7242145"/>
            <a:ext cx="3670406"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Specialised </a:t>
            </a:r>
          </a:p>
          <a:p>
            <a:pPr algn="ctr">
              <a:lnSpc>
                <a:spcPts val="5520"/>
              </a:lnSpc>
            </a:pPr>
            <a:r>
              <a:rPr lang="en-US" sz="4800">
                <a:solidFill>
                  <a:srgbClr val="000000"/>
                </a:solidFill>
                <a:latin typeface="Ubuntu"/>
                <a:ea typeface="Ubuntu"/>
                <a:cs typeface="Ubuntu"/>
                <a:sym typeface="Ubuntu"/>
              </a:rPr>
              <a:t>Programs</a:t>
            </a:r>
          </a:p>
        </p:txBody>
      </p:sp>
      <p:sp>
        <p:nvSpPr>
          <p:cNvPr id="39" name="TextBox 39"/>
          <p:cNvSpPr txBox="1"/>
          <p:nvPr/>
        </p:nvSpPr>
        <p:spPr>
          <a:xfrm>
            <a:off x="4651705" y="3399440"/>
            <a:ext cx="3940231"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Universal  </a:t>
            </a:r>
          </a:p>
          <a:p>
            <a:pPr algn="ctr">
              <a:lnSpc>
                <a:spcPts val="5520"/>
              </a:lnSpc>
            </a:pPr>
            <a:r>
              <a:rPr lang="en-US" sz="4800">
                <a:solidFill>
                  <a:srgbClr val="000000"/>
                </a:solidFill>
                <a:latin typeface="Ubuntu"/>
                <a:ea typeface="Ubuntu"/>
                <a:cs typeface="Ubuntu"/>
                <a:sym typeface="Ubuntu"/>
              </a:rPr>
              <a:t>Healthcare</a:t>
            </a:r>
          </a:p>
        </p:txBody>
      </p:sp>
      <p:sp>
        <p:nvSpPr>
          <p:cNvPr id="40" name="Freeform 40"/>
          <p:cNvSpPr/>
          <p:nvPr/>
        </p:nvSpPr>
        <p:spPr>
          <a:xfrm>
            <a:off x="10565942" y="2892010"/>
            <a:ext cx="2088862" cy="2435991"/>
          </a:xfrm>
          <a:custGeom>
            <a:avLst/>
            <a:gdLst/>
            <a:ahLst/>
            <a:cxnLst/>
            <a:rect l="l" t="t" r="r" b="b"/>
            <a:pathLst>
              <a:path w="2088862" h="2435991">
                <a:moveTo>
                  <a:pt x="0" y="0"/>
                </a:moveTo>
                <a:lnTo>
                  <a:pt x="2088862" y="0"/>
                </a:lnTo>
                <a:lnTo>
                  <a:pt x="2088862" y="2435991"/>
                </a:lnTo>
                <a:lnTo>
                  <a:pt x="0" y="243599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1" name="Freeform 41"/>
          <p:cNvSpPr/>
          <p:nvPr/>
        </p:nvSpPr>
        <p:spPr>
          <a:xfrm>
            <a:off x="2004992" y="6745267"/>
            <a:ext cx="2360550" cy="2414885"/>
          </a:xfrm>
          <a:custGeom>
            <a:avLst/>
            <a:gdLst/>
            <a:ahLst/>
            <a:cxnLst/>
            <a:rect l="l" t="t" r="r" b="b"/>
            <a:pathLst>
              <a:path w="2360550" h="2414885">
                <a:moveTo>
                  <a:pt x="0" y="0"/>
                </a:moveTo>
                <a:lnTo>
                  <a:pt x="2360550" y="0"/>
                </a:lnTo>
                <a:lnTo>
                  <a:pt x="2360550" y="2414885"/>
                </a:lnTo>
                <a:lnTo>
                  <a:pt x="0" y="241488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5226</Words>
  <Application>Microsoft Macintosh PowerPoint</Application>
  <PresentationFormat>Custom</PresentationFormat>
  <Paragraphs>494</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Kalam</vt:lpstr>
      <vt:lpstr>Arial</vt:lpstr>
      <vt:lpstr>Kalam Bold</vt:lpstr>
      <vt:lpstr>Ubuntu</vt:lpstr>
      <vt:lpstr>Calibri</vt:lpstr>
      <vt:lpstr>Ubuntu Bold</vt:lpstr>
      <vt:lpstr>Funtastic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1 Carer Universal</dc:title>
  <cp:lastModifiedBy>Andrea Moore</cp:lastModifiedBy>
  <cp:revision>2</cp:revision>
  <dcterms:created xsi:type="dcterms:W3CDTF">2006-08-16T00:00:00Z</dcterms:created>
  <dcterms:modified xsi:type="dcterms:W3CDTF">2025-08-11T22:33:16Z</dcterms:modified>
  <dc:identifier>DAGN818sjNM</dc:identifier>
</cp:coreProperties>
</file>