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527" r:id="rId2"/>
    <p:sldId id="257" r:id="rId3"/>
    <p:sldId id="263" r:id="rId4"/>
    <p:sldId id="258" r:id="rId5"/>
    <p:sldId id="264" r:id="rId6"/>
    <p:sldId id="528" r:id="rId7"/>
    <p:sldId id="266" r:id="rId8"/>
    <p:sldId id="269" r:id="rId9"/>
    <p:sldId id="271" r:id="rId10"/>
    <p:sldId id="529" r:id="rId11"/>
    <p:sldId id="273" r:id="rId12"/>
    <p:sldId id="505" r:id="rId13"/>
    <p:sldId id="506" r:id="rId14"/>
    <p:sldId id="507" r:id="rId15"/>
    <p:sldId id="508" r:id="rId16"/>
    <p:sldId id="509" r:id="rId17"/>
    <p:sldId id="510" r:id="rId18"/>
    <p:sldId id="279" r:id="rId19"/>
    <p:sldId id="511" r:id="rId20"/>
    <p:sldId id="512" r:id="rId21"/>
    <p:sldId id="513" r:id="rId22"/>
    <p:sldId id="514" r:id="rId23"/>
    <p:sldId id="515" r:id="rId24"/>
    <p:sldId id="516" r:id="rId25"/>
    <p:sldId id="517" r:id="rId26"/>
    <p:sldId id="519" r:id="rId27"/>
    <p:sldId id="521" r:id="rId28"/>
    <p:sldId id="522" r:id="rId29"/>
    <p:sldId id="523" r:id="rId30"/>
    <p:sldId id="524" r:id="rId31"/>
    <p:sldId id="525" r:id="rId32"/>
    <p:sldId id="284" r:id="rId33"/>
    <p:sldId id="520" r:id="rId34"/>
    <p:sldId id="526"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B2F"/>
    <a:srgbClr val="5E8D09"/>
    <a:srgbClr val="B2D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59780" autoAdjust="0"/>
  </p:normalViewPr>
  <p:slideViewPr>
    <p:cSldViewPr snapToGrid="0">
      <p:cViewPr varScale="1">
        <p:scale>
          <a:sx n="87" d="100"/>
          <a:sy n="87" d="100"/>
        </p:scale>
        <p:origin x="288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36993-6AA8-4240-8C71-E716157F9A36}"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26891-6E5A-4F48-8718-ACC5EAB1B134}" type="slidenum">
              <a:rPr lang="en-US" smtClean="0"/>
              <a:t>‹#›</a:t>
            </a:fld>
            <a:endParaRPr lang="en-US"/>
          </a:p>
        </p:txBody>
      </p:sp>
    </p:spTree>
    <p:extLst>
      <p:ext uri="{BB962C8B-B14F-4D97-AF65-F5344CB8AC3E}">
        <p14:creationId xmlns:p14="http://schemas.microsoft.com/office/powerpoint/2010/main" val="355884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r>
              <a:rPr lang="en-US" dirty="0"/>
              <a:t>This slide deck is to guide the facilitator in the presentation and activities for the FHF on diabetes prevention and management for the whole family.</a:t>
            </a:r>
          </a:p>
          <a:p>
            <a:pPr marL="171450" indent="-171450">
              <a:buFont typeface="Arial" panose="020B0604020202020204" pitchFamily="34" charset="0"/>
              <a:buChar char="•"/>
            </a:pPr>
            <a:r>
              <a:rPr lang="en-US" dirty="0"/>
              <a:t>Sample script for facilitators are indicated in this section on all of the slides</a:t>
            </a:r>
          </a:p>
          <a:p>
            <a:pPr marL="171450" indent="-171450">
              <a:buFont typeface="Arial" panose="020B0604020202020204" pitchFamily="34" charset="0"/>
              <a:buChar char="•"/>
            </a:pPr>
            <a:r>
              <a:rPr lang="en-US" dirty="0"/>
              <a:t>Be sure to adapt the slides, language, text and images to better suit your context</a:t>
            </a:r>
          </a:p>
          <a:p>
            <a:pPr marL="171450" indent="-171450">
              <a:buFont typeface="Arial" panose="020B0604020202020204" pitchFamily="34" charset="0"/>
              <a:buChar char="•"/>
            </a:pPr>
            <a:r>
              <a:rPr lang="en-US" dirty="0"/>
              <a:t>Remember to collaborate with local nutrition experts in adaption of the content to ensure adherence to appropriate nutrition guidelines/recommendations for your context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Say: </a:t>
            </a:r>
            <a:r>
              <a:rPr lang="en-US" b="0" i="1" dirty="0"/>
              <a:t>housekeeping and norms</a:t>
            </a:r>
            <a:endParaRPr lang="en-US" b="1" dirty="0"/>
          </a:p>
          <a:p>
            <a:pPr marL="171450" indent="-171450">
              <a:buFont typeface="Arial" panose="020B0604020202020204" pitchFamily="34" charset="0"/>
              <a:buChar char="•"/>
            </a:pPr>
            <a:r>
              <a:rPr lang="en-US" dirty="0"/>
              <a:t>Before we get started a few housekeeping needs:</a:t>
            </a:r>
          </a:p>
          <a:p>
            <a:pPr marL="685800" lvl="1" indent="-228600">
              <a:buFontTx/>
              <a:buAutoNum type="arabicPeriod"/>
            </a:pPr>
            <a:r>
              <a:rPr lang="en-US" dirty="0"/>
              <a:t>Location of toilets/washrooms</a:t>
            </a:r>
          </a:p>
          <a:p>
            <a:pPr marL="685800" lvl="1" indent="-228600">
              <a:buFontTx/>
              <a:buAutoNum type="arabicPeriod"/>
            </a:pPr>
            <a:r>
              <a:rPr lang="en-US" dirty="0"/>
              <a:t>Snacks or drinks</a:t>
            </a:r>
          </a:p>
          <a:p>
            <a:pPr marL="685800" lvl="1" indent="-228600">
              <a:buFontTx/>
              <a:buAutoNum type="arabicPeriod"/>
            </a:pPr>
            <a:r>
              <a:rPr lang="en-US" dirty="0"/>
              <a:t>Other logistics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Planned breaks for virtual participants</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1</a:t>
            </a:fld>
            <a:endParaRPr lang="en-US"/>
          </a:p>
        </p:txBody>
      </p:sp>
    </p:spTree>
    <p:extLst>
      <p:ext uri="{BB962C8B-B14F-4D97-AF65-F5344CB8AC3E}">
        <p14:creationId xmlns:p14="http://schemas.microsoft.com/office/powerpoint/2010/main" val="301311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C134-8983-8DCA-FFF8-F16C83D5E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E3E1E-2A30-FAC4-07EB-FB1ABFA76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972A2-4840-2151-C190-3B7A626CC059}"/>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i="0" dirty="0"/>
              <a:t>Fitness is made of three things:</a:t>
            </a:r>
            <a:endParaRPr lang="en-US" b="0" i="0" dirty="0">
              <a:cs typeface="Calibri"/>
            </a:endParaRPr>
          </a:p>
          <a:p>
            <a:pPr marL="457200" lvl="1" indent="0">
              <a:buFont typeface="Arial" panose="020B0604020202020204" pitchFamily="34" charset="0"/>
              <a:buNone/>
            </a:pPr>
            <a:r>
              <a:rPr lang="en-US" b="0" i="0" dirty="0"/>
              <a:t>1) Nutrition. Our healthy eating habits.</a:t>
            </a:r>
            <a:endParaRPr lang="en-US" b="0" i="0" dirty="0">
              <a:cs typeface="Calibri"/>
            </a:endParaRPr>
          </a:p>
          <a:p>
            <a:pPr marL="457200" lvl="1" indent="0">
              <a:buFont typeface="Arial" panose="020B0604020202020204" pitchFamily="34" charset="0"/>
              <a:buNone/>
            </a:pPr>
            <a:r>
              <a:rPr lang="en-US" b="0" i="0" dirty="0"/>
              <a:t>2) Hydration. What we drink</a:t>
            </a:r>
            <a:endParaRPr lang="en-US" b="0" i="0" dirty="0">
              <a:cs typeface="Calibri"/>
            </a:endParaRPr>
          </a:p>
          <a:p>
            <a:pPr marL="457200" lvl="1" indent="0">
              <a:buFont typeface="Arial" panose="020B0604020202020204" pitchFamily="34" charset="0"/>
              <a:buNone/>
            </a:pPr>
            <a:r>
              <a:rPr lang="en-US" b="0" i="0" dirty="0"/>
              <a:t>3) Physical Activity: Engaging in movement or exercise at least 5 days a week</a:t>
            </a:r>
          </a:p>
          <a:p>
            <a:pPr marL="171450" lvl="0" indent="-171450">
              <a:buFont typeface="Arial" panose="020B0604020202020204" pitchFamily="34" charset="0"/>
              <a:buChar char="•"/>
            </a:pPr>
            <a:r>
              <a:rPr lang="en-US" b="0" i="0" dirty="0">
                <a:cs typeface="Calibri"/>
              </a:rPr>
              <a:t>We will talk about each of these areas.</a:t>
            </a:r>
          </a:p>
          <a:p>
            <a:endParaRPr lang="LID4096" dirty="0"/>
          </a:p>
        </p:txBody>
      </p:sp>
      <p:sp>
        <p:nvSpPr>
          <p:cNvPr id="4" name="Slide Number Placeholder 3">
            <a:extLst>
              <a:ext uri="{FF2B5EF4-FFF2-40B4-BE49-F238E27FC236}">
                <a16:creationId xmlns:a16="http://schemas.microsoft.com/office/drawing/2014/main" id="{3339622F-9CD3-B8AB-8DD6-469A9C06ECB0}"/>
              </a:ext>
            </a:extLst>
          </p:cNvPr>
          <p:cNvSpPr>
            <a:spLocks noGrp="1"/>
          </p:cNvSpPr>
          <p:nvPr>
            <p:ph type="sldNum" sz="quarter" idx="5"/>
          </p:nvPr>
        </p:nvSpPr>
        <p:spPr/>
        <p:txBody>
          <a:bodyPr/>
          <a:lstStyle/>
          <a:p>
            <a:fld id="{10026891-6E5A-4F48-8718-ACC5EAB1B134}" type="slidenum">
              <a:rPr lang="en-US" smtClean="0"/>
              <a:t>10</a:t>
            </a:fld>
            <a:endParaRPr lang="en-US"/>
          </a:p>
        </p:txBody>
      </p:sp>
    </p:spTree>
    <p:extLst>
      <p:ext uri="{BB962C8B-B14F-4D97-AF65-F5344CB8AC3E}">
        <p14:creationId xmlns:p14="http://schemas.microsoft.com/office/powerpoint/2010/main" val="275531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pPr marL="171450" indent="-171450">
              <a:buFont typeface="Arial" panose="020B0604020202020204" pitchFamily="34" charset="0"/>
              <a:buChar char="•"/>
            </a:pPr>
            <a:r>
              <a:rPr lang="en-US" sz="1200" kern="900" spc="-10" dirty="0">
                <a:effectLst/>
                <a:latin typeface="Ubuntu Light"/>
                <a:ea typeface="MS Mincho"/>
                <a:cs typeface="Times New Roman" panose="02020603050405020304" pitchFamily="18" charset="0"/>
              </a:rPr>
              <a:t>For the first Healthy Habits Challenge, we are going to do a short walking and movement activity</a:t>
            </a:r>
            <a:endParaRPr lang="en-US" dirty="0"/>
          </a:p>
          <a:p>
            <a:pPr marL="171450" indent="-171450">
              <a:buFont typeface="Arial" panose="020B0604020202020204" pitchFamily="34" charset="0"/>
              <a:buChar char="•"/>
            </a:pPr>
            <a:r>
              <a:rPr lang="en-US" dirty="0"/>
              <a:t>We are going to take a moment and move around the 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As you walk, pay attention to what you see, smell, hear, or feel.</a:t>
            </a:r>
            <a:endParaRPr lang="en-US" dirty="0"/>
          </a:p>
          <a:p>
            <a:pPr marL="171450" indent="-171450">
              <a:buFont typeface="Arial" panose="020B0604020202020204" pitchFamily="34" charset="0"/>
              <a:buChar char="•"/>
            </a:pPr>
            <a:r>
              <a:rPr lang="en-US" dirty="0"/>
              <a:t>What did you notice? What did you see? What did you smell? What did you touch?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Virtual participants:</a:t>
            </a:r>
          </a:p>
          <a:p>
            <a:pPr marL="171450" indent="-171450">
              <a:buFont typeface="Arial" panose="020B0604020202020204" pitchFamily="34" charset="0"/>
              <a:buChar char="•"/>
            </a:pPr>
            <a:r>
              <a:rPr lang="en-US" dirty="0"/>
              <a:t>Take a few minutes to move around your space or sit and observe your environment</a:t>
            </a:r>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11</a:t>
            </a:fld>
            <a:endParaRPr lang="en-US"/>
          </a:p>
        </p:txBody>
      </p:sp>
    </p:spTree>
    <p:extLst>
      <p:ext uri="{BB962C8B-B14F-4D97-AF65-F5344CB8AC3E}">
        <p14:creationId xmlns:p14="http://schemas.microsoft.com/office/powerpoint/2010/main" val="311045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07E4E-5DA1-D634-1EDB-EC715A388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DBB3-9440-08AD-004B-E671C2908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4DD02-46A8-ADA8-5C61-5BDF5B4FAC09}"/>
              </a:ext>
            </a:extLst>
          </p:cNvPr>
          <p:cNvSpPr>
            <a:spLocks noGrp="1"/>
          </p:cNvSpPr>
          <p:nvPr>
            <p:ph type="body" idx="1"/>
          </p:nvPr>
        </p:nvSpPr>
        <p:spPr/>
        <p:txBody>
          <a:bodyPr/>
          <a:lstStyle/>
          <a:p>
            <a:r>
              <a:rPr lang="en-US" b="1" dirty="0"/>
              <a:t>Ask:</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Our next question is, what is a healthy plate?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endParaRPr lang="en-US" b="0" dirty="0"/>
          </a:p>
          <a:p>
            <a:pPr marL="171450" indent="-171450">
              <a:buFont typeface="Arial" panose="020B0604020202020204" pitchFamily="34" charset="0"/>
              <a:buChar char="•"/>
            </a:pPr>
            <a:r>
              <a:rPr lang="en-US" b="0" dirty="0"/>
              <a:t>A, A healthy plate is filled with 5 food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 </a:t>
            </a:r>
            <a:r>
              <a:rPr lang="en-US" dirty="0"/>
              <a:t>A healthy plate is one that contains only fruits and vegetables.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 </a:t>
            </a:r>
            <a:r>
              <a:rPr lang="en-US" dirty="0"/>
              <a:t>A healthy plate is the absence of carbohydrates and fats.</a:t>
            </a:r>
          </a:p>
          <a:p>
            <a:pPr marL="0" indent="0">
              <a:buFont typeface="Arial" panose="020B0604020202020204" pitchFamily="34" charset="0"/>
              <a:buNone/>
            </a:pPr>
            <a:endParaRPr lang="en-US" b="1" dirty="0"/>
          </a:p>
          <a:p>
            <a:endParaRPr lang="LID4096" dirty="0"/>
          </a:p>
        </p:txBody>
      </p:sp>
      <p:sp>
        <p:nvSpPr>
          <p:cNvPr id="4" name="Slide Number Placeholder 3">
            <a:extLst>
              <a:ext uri="{FF2B5EF4-FFF2-40B4-BE49-F238E27FC236}">
                <a16:creationId xmlns:a16="http://schemas.microsoft.com/office/drawing/2014/main" id="{DAD1234B-1C66-4FB8-CEBF-49C46D2D252B}"/>
              </a:ext>
            </a:extLst>
          </p:cNvPr>
          <p:cNvSpPr>
            <a:spLocks noGrp="1"/>
          </p:cNvSpPr>
          <p:nvPr>
            <p:ph type="sldNum" sz="quarter" idx="5"/>
          </p:nvPr>
        </p:nvSpPr>
        <p:spPr/>
        <p:txBody>
          <a:bodyPr/>
          <a:lstStyle/>
          <a:p>
            <a:fld id="{10026891-6E5A-4F48-8718-ACC5EAB1B134}" type="slidenum">
              <a:rPr lang="en-US" smtClean="0"/>
              <a:t>12</a:t>
            </a:fld>
            <a:endParaRPr lang="en-US"/>
          </a:p>
        </p:txBody>
      </p:sp>
    </p:spTree>
    <p:extLst>
      <p:ext uri="{BB962C8B-B14F-4D97-AF65-F5344CB8AC3E}">
        <p14:creationId xmlns:p14="http://schemas.microsoft.com/office/powerpoint/2010/main" val="181967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The correct answer is A.</a:t>
            </a:r>
            <a:endParaRPr lang="en-US" b="0" dirty="0">
              <a:cs typeface="Calibri"/>
            </a:endParaRPr>
          </a:p>
          <a:p>
            <a:pPr marL="171450" indent="-171450">
              <a:buFont typeface="Arial" panose="020B0604020202020204" pitchFamily="34" charset="0"/>
              <a:buChar char="•"/>
            </a:pPr>
            <a:r>
              <a:rPr lang="en-US" b="0" dirty="0"/>
              <a:t>A healthy plate is filled with 5 food groups.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contains a variety of healthy foods like fruits, vegetables, grains, protein and dairy</a:t>
            </a:r>
            <a:r>
              <a:rPr lang="en-US" dirty="0"/>
              <a:t> or calcium rich foods such as spinach if you do not consume dairy</a:t>
            </a:r>
            <a:r>
              <a:rPr lang="en-US" b="0" dirty="0"/>
              <a:t> so that your body has what it needs to grow and be healthy.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cs typeface="Calibri"/>
              </a:rPr>
              <a:t>Healthy eating means eating nutrient dense foods.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cs typeface="Calibri"/>
              </a:rPr>
              <a:t>Nutrient dense foods are foods that contain a high level of vitamins, minerals such as iron, calcium, </a:t>
            </a:r>
            <a:r>
              <a:rPr lang="en-US" sz="1800" b="0" dirty="0">
                <a:effectLst/>
                <a:latin typeface="Segoe UI" panose="020B0502040204020203" pitchFamily="34" charset="0"/>
                <a:cs typeface="Calibri"/>
              </a:rPr>
              <a:t>v</a:t>
            </a:r>
            <a:r>
              <a:rPr lang="en-US" sz="1800" dirty="0">
                <a:effectLst/>
                <a:latin typeface="Segoe UI" panose="020B0502040204020203" pitchFamily="34" charset="0"/>
              </a:rPr>
              <a:t>itamins D, C and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These nutrients are important for our healthy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Choosing the right foods at the right time, can ensure our athletes and all our family members have the energy we need every day for sports, for work, for caring for each other and for taking care of our homes.</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13</a:t>
            </a:fld>
            <a:endParaRPr lang="en-US"/>
          </a:p>
        </p:txBody>
      </p:sp>
    </p:spTree>
    <p:extLst>
      <p:ext uri="{BB962C8B-B14F-4D97-AF65-F5344CB8AC3E}">
        <p14:creationId xmlns:p14="http://schemas.microsoft.com/office/powerpoint/2010/main" val="152587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Eating healthy food is important for the whole family. It gives the family energy to move, maintain healthy weights, and perform at their best, at school, at work, in sports and in everyday life.</a:t>
            </a:r>
          </a:p>
          <a:p>
            <a:pPr marL="171450" indent="-171450">
              <a:buFont typeface="Arial" panose="020B0604020202020204" pitchFamily="34" charset="0"/>
              <a:buChar char="•"/>
            </a:pPr>
            <a:r>
              <a:rPr lang="en-US" b="0" dirty="0"/>
              <a:t>We can all take steps towards eating healthy</a:t>
            </a:r>
          </a:p>
          <a:p>
            <a:pPr marL="171450" indent="-171450">
              <a:buFont typeface="Arial" panose="020B0604020202020204" pitchFamily="34" charset="0"/>
              <a:buChar char="•"/>
            </a:pPr>
            <a:r>
              <a:rPr lang="en-US" b="0" dirty="0"/>
              <a:t>Some quick tips are to:</a:t>
            </a:r>
          </a:p>
          <a:p>
            <a:pPr marL="628650" lvl="1" indent="-171450">
              <a:buFont typeface="Arial" panose="020B0604020202020204" pitchFamily="34" charset="0"/>
              <a:buChar char="•"/>
            </a:pPr>
            <a:r>
              <a:rPr lang="en-US" b="0" dirty="0"/>
              <a:t>Make half your plate fruits and vegetables</a:t>
            </a:r>
          </a:p>
          <a:p>
            <a:pPr marL="628650" lvl="1" indent="-171450">
              <a:buFont typeface="Arial" panose="020B0604020202020204" pitchFamily="34" charset="0"/>
              <a:buChar char="•"/>
            </a:pPr>
            <a:r>
              <a:rPr lang="en-US" b="0" dirty="0"/>
              <a:t>Make half your grains whole grains (like brown rice, or brown bread)</a:t>
            </a:r>
          </a:p>
          <a:p>
            <a:pPr marL="628650" lvl="1" indent="-171450">
              <a:buFont typeface="Arial" panose="020B0604020202020204" pitchFamily="34" charset="0"/>
              <a:buChar char="•"/>
            </a:pPr>
            <a:r>
              <a:rPr lang="en-US" b="0" dirty="0"/>
              <a:t>Eat different types of protein foods like meat, seafood, beans, eggs and nuts)</a:t>
            </a:r>
          </a:p>
          <a:p>
            <a:pPr marL="628650" lvl="1" indent="-171450">
              <a:buFont typeface="Arial" panose="020B0604020202020204" pitchFamily="34" charset="0"/>
              <a:buChar char="•"/>
            </a:pPr>
            <a:r>
              <a:rPr lang="en-US" b="0" dirty="0"/>
              <a:t>Reduce salt, fat and sugar</a:t>
            </a:r>
          </a:p>
          <a:p>
            <a:pPr marL="628650" lvl="1" indent="-171450">
              <a:buFont typeface="Arial" panose="020B0604020202020204" pitchFamily="34" charset="0"/>
              <a:buChar char="•"/>
            </a:pPr>
            <a:r>
              <a:rPr lang="en-US" b="0" dirty="0"/>
              <a:t>Drink more water instead of sugary drinks like soda</a:t>
            </a:r>
            <a:r>
              <a:rPr lang="en-US" dirty="0"/>
              <a:t>, energy or sports drinks</a:t>
            </a:r>
            <a:endParaRPr lang="en-US" b="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there are no good or bad foods, rather, some foods have more benefits that others</a:t>
            </a:r>
            <a:endParaRPr lang="en-US" dirty="0">
              <a:ea typeface="Calibri" panose="020F0502020204030204"/>
              <a:cs typeface="Calibri" panose="020F0502020204030204"/>
            </a:endParaRPr>
          </a:p>
          <a:p>
            <a:pPr marL="171450" indent="-171450">
              <a:buFont typeface="Arial" panose="020B0604020202020204" pitchFamily="34" charset="0"/>
              <a:buChar char="•"/>
            </a:pPr>
            <a:r>
              <a:rPr lang="en-US" dirty="0"/>
              <a:t>Foods with a lot of vitamins and minerals are called nutrient dense.</a:t>
            </a:r>
          </a:p>
          <a:p>
            <a:pPr marL="171450" indent="-171450">
              <a:buFont typeface="Arial" panose="020B0604020202020204" pitchFamily="34" charset="0"/>
              <a:buChar char="•"/>
            </a:pPr>
            <a:r>
              <a:rPr lang="en-US" dirty="0"/>
              <a:t>We can mix foods on our plate and meals throughout the day so that we have an overall balance of nutrient dense foods and other foods. </a:t>
            </a:r>
            <a:endParaRPr lang="en-US" dirty="0">
              <a:ea typeface="Calibri"/>
              <a:cs typeface="Calibri"/>
            </a:endParaRPr>
          </a:p>
          <a:p>
            <a:pPr marL="171450" indent="-171450">
              <a:buFont typeface="Arial" panose="020B0604020202020204" pitchFamily="34" charset="0"/>
              <a:buChar char="•"/>
            </a:pPr>
            <a:r>
              <a:rPr lang="en-US" dirty="0"/>
              <a:t>Some foods we need to eat daily like fruits because they have a lot of vitamins and minerals, they are nutrient dense.</a:t>
            </a:r>
          </a:p>
          <a:p>
            <a:pPr marL="171450" indent="-171450">
              <a:buFont typeface="Arial" panose="020B0604020202020204" pitchFamily="34" charset="0"/>
              <a:buChar char="•"/>
            </a:pPr>
            <a:r>
              <a:rPr lang="en-US" dirty="0"/>
              <a:t>Some foods we eat occasionally like sweet and high fat foods because they have little vitamins and minerals.</a:t>
            </a:r>
            <a:endParaRPr lang="en-US" dirty="0">
              <a:ea typeface="Calibri"/>
              <a:cs typeface="Calibri"/>
            </a:endParaRPr>
          </a:p>
          <a:p>
            <a:pPr marL="171450" indent="-171450">
              <a:buFont typeface="Arial" panose="020B0604020202020204" pitchFamily="34" charset="0"/>
              <a:buChar char="•"/>
            </a:pPr>
            <a:r>
              <a:rPr lang="en-US" dirty="0"/>
              <a:t>What is important is to find the balance that works best for you and your family.</a:t>
            </a:r>
            <a:endParaRPr lang="en-US" dirty="0">
              <a:ea typeface="Calibri" panose="020F0502020204030204"/>
              <a:cs typeface="Calibri" panose="020F0502020204030204"/>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14</a:t>
            </a:fld>
            <a:endParaRPr lang="en-US"/>
          </a:p>
        </p:txBody>
      </p:sp>
    </p:spTree>
    <p:extLst>
      <p:ext uri="{BB962C8B-B14F-4D97-AF65-F5344CB8AC3E}">
        <p14:creationId xmlns:p14="http://schemas.microsoft.com/office/powerpoint/2010/main" val="1991920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A9AFD-2F6B-B4BC-DA22-2C02460CF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B76D6-8D23-9AA6-8572-C4C6E013D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B03C5-FA6A-9B5B-C443-D74C9FAC6645}"/>
              </a:ext>
            </a:extLst>
          </p:cNvPr>
          <p:cNvSpPr>
            <a:spLocks noGrp="1"/>
          </p:cNvSpPr>
          <p:nvPr>
            <p:ph type="body" idx="1"/>
          </p:nvPr>
        </p:nvSpPr>
        <p:spPr/>
        <p:txBody>
          <a:bodyPr/>
          <a:lstStyle/>
          <a:p>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for your answer. </a:t>
            </a:r>
            <a:r>
              <a:rPr lang="en-US" sz="1200" kern="900" spc="-10" dirty="0">
                <a:effectLst/>
                <a:latin typeface="Ubuntu Light"/>
                <a:ea typeface="MS Mincho"/>
                <a:cs typeface="Times New Roman" panose="02020603050405020304" pitchFamily="18" charset="0"/>
              </a:rPr>
              <a:t>For the second Healthy Habits Challenge, we are going to discuss creating health meals.</a:t>
            </a:r>
            <a:endParaRPr lang="en-US" dirty="0"/>
          </a:p>
          <a:p>
            <a:endParaRPr lang="en-US" dirty="0"/>
          </a:p>
          <a:p>
            <a:r>
              <a:rPr lang="en-US" b="1" i="0" dirty="0">
                <a:cs typeface="Calibri"/>
              </a:rPr>
              <a:t>Ask</a:t>
            </a:r>
          </a:p>
          <a:p>
            <a:pPr marL="171450" indent="-171450">
              <a:buFont typeface="Arial" panose="020B0604020202020204" pitchFamily="34" charset="0"/>
              <a:buChar char="•"/>
            </a:pPr>
            <a:r>
              <a:rPr lang="en-US" dirty="0"/>
              <a:t>Thinking about your own family, do you have any challenges with creating healthy meals?</a:t>
            </a:r>
          </a:p>
          <a:p>
            <a:pPr marL="171450" indent="-171450">
              <a:buFont typeface="Arial" panose="020B0604020202020204" pitchFamily="34" charset="0"/>
              <a:buChar char="•"/>
            </a:pPr>
            <a:r>
              <a:rPr lang="en-US" dirty="0"/>
              <a:t>Some barriers some families face are the cost of healthy meals, busy schedules and limited access to healthy ingredients. </a:t>
            </a:r>
          </a:p>
          <a:p>
            <a:pPr marL="171450" indent="-171450">
              <a:buFont typeface="Arial" panose="020B0604020202020204" pitchFamily="34" charset="0"/>
              <a:buChar char="•"/>
            </a:pPr>
            <a:r>
              <a:rPr lang="en-US" dirty="0"/>
              <a:t>What are the challenges your family has faced if any?</a:t>
            </a:r>
          </a:p>
          <a:p>
            <a:endParaRPr lang="en-US" dirty="0"/>
          </a:p>
        </p:txBody>
      </p:sp>
      <p:sp>
        <p:nvSpPr>
          <p:cNvPr id="4" name="Slide Number Placeholder 3">
            <a:extLst>
              <a:ext uri="{FF2B5EF4-FFF2-40B4-BE49-F238E27FC236}">
                <a16:creationId xmlns:a16="http://schemas.microsoft.com/office/drawing/2014/main" id="{D22AF038-B3BE-8659-6090-D084680FC56F}"/>
              </a:ext>
            </a:extLst>
          </p:cNvPr>
          <p:cNvSpPr>
            <a:spLocks noGrp="1"/>
          </p:cNvSpPr>
          <p:nvPr>
            <p:ph type="sldNum" sz="quarter" idx="5"/>
          </p:nvPr>
        </p:nvSpPr>
        <p:spPr/>
        <p:txBody>
          <a:bodyPr/>
          <a:lstStyle/>
          <a:p>
            <a:fld id="{10026891-6E5A-4F48-8718-ACC5EAB1B134}" type="slidenum">
              <a:rPr lang="en-US" smtClean="0"/>
              <a:t>15</a:t>
            </a:fld>
            <a:endParaRPr lang="en-US"/>
          </a:p>
        </p:txBody>
      </p:sp>
    </p:spTree>
    <p:extLst>
      <p:ext uri="{BB962C8B-B14F-4D97-AF65-F5344CB8AC3E}">
        <p14:creationId xmlns:p14="http://schemas.microsoft.com/office/powerpoint/2010/main" val="406104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F6B4-E8E3-33B3-B6F0-8A896667D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41B87-323A-4135-139A-1E83B8836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7B435-AB7E-C62C-8631-25D8AABEF796}"/>
              </a:ext>
            </a:extLst>
          </p:cNvPr>
          <p:cNvSpPr>
            <a:spLocks noGrp="1"/>
          </p:cNvSpPr>
          <p:nvPr>
            <p:ph type="body" idx="1"/>
          </p:nvPr>
        </p:nvSpPr>
        <p:spPr/>
        <p:txBody>
          <a:bodyPr/>
          <a:lstStyle/>
          <a:p>
            <a:r>
              <a:rPr lang="en-US" b="1" dirty="0"/>
              <a:t>Say:</a:t>
            </a:r>
            <a:endParaRPr lang="en-US" i="1" dirty="0">
              <a:ea typeface="Calibri"/>
              <a:cs typeface="Calibri"/>
            </a:endParaRPr>
          </a:p>
          <a:p>
            <a:pPr marL="171450" indent="-171450">
              <a:buFont typeface="Arial" panose="020B0604020202020204" pitchFamily="34" charset="0"/>
              <a:buChar char="•"/>
            </a:pPr>
            <a:r>
              <a:rPr lang="en-US" dirty="0"/>
              <a:t>Thank you for sharing your experiences, now, we will move to our next trivia question</a:t>
            </a:r>
            <a:r>
              <a:rPr lang="en-US" b="0" dirty="0">
                <a:cs typeface="Calibri"/>
              </a:rPr>
              <a:t>.</a:t>
            </a:r>
          </a:p>
          <a:p>
            <a:pPr marL="0" indent="0">
              <a:buFont typeface="Arial" panose="020B0604020202020204" pitchFamily="34" charset="0"/>
              <a:buNone/>
            </a:pPr>
            <a:endParaRPr lang="en-US" b="1" dirty="0"/>
          </a:p>
          <a:p>
            <a:r>
              <a:rPr lang="en-US" b="1" dirty="0"/>
              <a:t>Ask:</a:t>
            </a:r>
            <a:endParaRPr lang="en-US" b="0" dirty="0"/>
          </a:p>
          <a:p>
            <a:pPr marL="171450" indent="-171450">
              <a:buFont typeface="Arial" panose="020B0604020202020204" pitchFamily="34" charset="0"/>
              <a:buChar char="•"/>
            </a:pPr>
            <a:r>
              <a:rPr lang="en-US" b="0" dirty="0"/>
              <a:t>Our next question is what does it mean to be hydrated?</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0" dirty="0"/>
              <a:t>Your options to answer are:</a:t>
            </a:r>
          </a:p>
          <a:p>
            <a:pPr marL="171450" indent="-171450">
              <a:buFont typeface="Arial" panose="020B0604020202020204" pitchFamily="34" charset="0"/>
              <a:buChar char="•"/>
            </a:pPr>
            <a:r>
              <a:rPr lang="en-US" b="0" dirty="0"/>
              <a:t>A, </a:t>
            </a:r>
            <a:r>
              <a:rPr lang="en-US" dirty="0"/>
              <a:t>Hydrated means your body is retaining excessive amounts of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 </a:t>
            </a:r>
            <a:r>
              <a:rPr lang="en-US" dirty="0"/>
              <a:t>Hydrated means your body has enough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 Hydrated means your body has too much water</a:t>
            </a:r>
          </a:p>
          <a:p>
            <a:endParaRPr lang="LID4096" dirty="0"/>
          </a:p>
        </p:txBody>
      </p:sp>
      <p:sp>
        <p:nvSpPr>
          <p:cNvPr id="4" name="Slide Number Placeholder 3">
            <a:extLst>
              <a:ext uri="{FF2B5EF4-FFF2-40B4-BE49-F238E27FC236}">
                <a16:creationId xmlns:a16="http://schemas.microsoft.com/office/drawing/2014/main" id="{2EACDB54-EAD5-7FE2-B0CB-13BF75247E4A}"/>
              </a:ext>
            </a:extLst>
          </p:cNvPr>
          <p:cNvSpPr>
            <a:spLocks noGrp="1"/>
          </p:cNvSpPr>
          <p:nvPr>
            <p:ph type="sldNum" sz="quarter" idx="5"/>
          </p:nvPr>
        </p:nvSpPr>
        <p:spPr/>
        <p:txBody>
          <a:bodyPr/>
          <a:lstStyle/>
          <a:p>
            <a:fld id="{10026891-6E5A-4F48-8718-ACC5EAB1B134}" type="slidenum">
              <a:rPr lang="en-US" smtClean="0"/>
              <a:t>16</a:t>
            </a:fld>
            <a:endParaRPr lang="en-US"/>
          </a:p>
        </p:txBody>
      </p:sp>
    </p:spTree>
    <p:extLst>
      <p:ext uri="{BB962C8B-B14F-4D97-AF65-F5344CB8AC3E}">
        <p14:creationId xmlns:p14="http://schemas.microsoft.com/office/powerpoint/2010/main" val="409351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The correct answer is C.</a:t>
            </a:r>
            <a:endParaRPr lang="en-US" dirty="0">
              <a:cs typeface="Calibri"/>
            </a:endParaRPr>
          </a:p>
          <a:p>
            <a:pPr marL="171450" indent="-171450">
              <a:buFont typeface="Arial" panose="020B0604020202020204" pitchFamily="34" charset="0"/>
              <a:buChar char="•"/>
            </a:pPr>
            <a:r>
              <a:rPr lang="en-US" dirty="0"/>
              <a:t>Hydrated means our body has enough water</a:t>
            </a:r>
          </a:p>
          <a:p>
            <a:pPr marL="171450" indent="-171450">
              <a:buFont typeface="Arial" panose="020B0604020202020204" pitchFamily="34" charset="0"/>
              <a:buChar char="•"/>
            </a:pPr>
            <a:r>
              <a:rPr lang="en-US" dirty="0">
                <a:cs typeface="Calibri"/>
              </a:rPr>
              <a:t>Water helps to keep our bodies working properly. </a:t>
            </a:r>
          </a:p>
          <a:p>
            <a:pPr marL="171450" indent="-171450">
              <a:buFont typeface="Arial" panose="020B0604020202020204" pitchFamily="34" charset="0"/>
              <a:buChar char="•"/>
            </a:pPr>
            <a:r>
              <a:rPr lang="en-US" dirty="0">
                <a:cs typeface="Calibri"/>
              </a:rPr>
              <a:t>We lose water when we go to the bathroom, sweat, exercise, or even breathe.</a:t>
            </a:r>
            <a:endParaRPr lang="en-US" dirty="0"/>
          </a:p>
          <a:p>
            <a:pPr marL="171450" indent="-171450">
              <a:buFont typeface="Arial" panose="020B0604020202020204" pitchFamily="34" charset="0"/>
              <a:buChar char="•"/>
            </a:pPr>
            <a:r>
              <a:rPr lang="en-US" dirty="0">
                <a:cs typeface="Calibri"/>
              </a:rPr>
              <a:t>If we lose too much water without drinking more, our body will not work as well. </a:t>
            </a:r>
          </a:p>
          <a:p>
            <a:pPr marL="171450" indent="-171450">
              <a:buFont typeface="Arial" panose="020B0604020202020204" pitchFamily="34" charset="0"/>
              <a:buChar char="•"/>
            </a:pPr>
            <a:r>
              <a:rPr lang="en-US" dirty="0">
                <a:cs typeface="Calibri"/>
              </a:rPr>
              <a:t>This is called dehydration.</a:t>
            </a:r>
            <a:endParaRPr lang="en-US" dirty="0"/>
          </a:p>
          <a:p>
            <a:pPr marL="171450" indent="-171450">
              <a:buFont typeface="Arial" panose="020B0604020202020204" pitchFamily="34" charset="0"/>
              <a:buChar char="•"/>
            </a:pPr>
            <a:r>
              <a:rPr lang="en-US" dirty="0"/>
              <a:t>When we are hydrated, we can focus better at work, school and on the field.</a:t>
            </a:r>
            <a:endParaRPr lang="en-US" dirty="0">
              <a:cs typeface="Calibri"/>
            </a:endParaRPr>
          </a:p>
          <a:p>
            <a:pPr marL="171450" indent="-171450">
              <a:buFont typeface="Arial" panose="020B0604020202020204" pitchFamily="34" charset="0"/>
              <a:buChar char="•"/>
            </a:pPr>
            <a:r>
              <a:rPr lang="en-US" dirty="0"/>
              <a:t>We will have more energy and be in a better mood.</a:t>
            </a:r>
          </a:p>
          <a:p>
            <a:pPr marL="171450" indent="-171450">
              <a:buFont typeface="Arial" panose="020B0604020202020204" pitchFamily="34" charset="0"/>
              <a:buChar char="•"/>
            </a:pPr>
            <a:r>
              <a:rPr lang="en-US" dirty="0"/>
              <a:t>Our hydration quick tips are:</a:t>
            </a:r>
          </a:p>
          <a:p>
            <a:pPr marL="628650" lvl="1" indent="-171450">
              <a:buFont typeface="Arial" panose="020B0604020202020204" pitchFamily="34" charset="0"/>
              <a:buChar char="•"/>
            </a:pPr>
            <a:r>
              <a:rPr lang="en-US" dirty="0"/>
              <a:t>To drink at least 5 bottles of water every day</a:t>
            </a:r>
            <a:endParaRPr lang="en-US" dirty="0">
              <a:cs typeface="Calibri"/>
            </a:endParaRPr>
          </a:p>
          <a:p>
            <a:pPr marL="628650" lvl="1" indent="-171450">
              <a:buFont typeface="Arial" panose="020B0604020202020204" pitchFamily="34" charset="0"/>
              <a:buChar char="•"/>
            </a:pPr>
            <a:r>
              <a:rPr lang="en-US" dirty="0"/>
              <a:t>Don’t wait until you are thirsty for a drink. Drink water throughout the day, and before, during, and after movement activities.</a:t>
            </a:r>
          </a:p>
          <a:p>
            <a:pPr marL="628650" lvl="1" indent="-171450">
              <a:buFont typeface="Arial" panose="020B0604020202020204" pitchFamily="34" charset="0"/>
              <a:buChar char="•"/>
            </a:pPr>
            <a:r>
              <a:rPr lang="en-US" dirty="0"/>
              <a:t>Watch out for signs of dehydration.</a:t>
            </a:r>
          </a:p>
          <a:p>
            <a:pPr marL="628650" lvl="1" indent="-171450">
              <a:buFont typeface="Arial" panose="020B0604020202020204" pitchFamily="34" charset="0"/>
              <a:buChar char="•"/>
            </a:pPr>
            <a:r>
              <a:rPr lang="en-US" dirty="0"/>
              <a:t>The signs of dehydration are:</a:t>
            </a:r>
          </a:p>
          <a:p>
            <a:pPr marL="1085850" lvl="2" indent="-171450">
              <a:buFont typeface="Arial" panose="020B0604020202020204" pitchFamily="34" charset="0"/>
              <a:buChar char="•"/>
            </a:pPr>
            <a:r>
              <a:rPr lang="en-US" dirty="0"/>
              <a:t>Feeling thirsty, tired or sluggish</a:t>
            </a:r>
          </a:p>
          <a:p>
            <a:pPr marL="1085850" lvl="2" indent="-171450">
              <a:buFont typeface="Arial" panose="020B0604020202020204" pitchFamily="34" charset="0"/>
              <a:buChar char="•"/>
            </a:pPr>
            <a:r>
              <a:rPr lang="en-US" dirty="0"/>
              <a:t>Having a headache</a:t>
            </a:r>
          </a:p>
          <a:p>
            <a:pPr marL="1085850" lvl="2" indent="-171450">
              <a:buFont typeface="Arial" panose="020B0604020202020204" pitchFamily="34" charset="0"/>
              <a:buChar char="•"/>
            </a:pPr>
            <a:r>
              <a:rPr lang="en-US" dirty="0"/>
              <a:t>Having a dry mouth</a:t>
            </a:r>
          </a:p>
          <a:p>
            <a:pPr marL="1085850" lvl="2" indent="-171450">
              <a:buFont typeface="Arial" panose="020B0604020202020204" pitchFamily="34" charset="0"/>
              <a:buChar char="•"/>
            </a:pPr>
            <a:r>
              <a:rPr lang="en-US" dirty="0"/>
              <a:t>Having urine that is dark yellow or brown</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17</a:t>
            </a:fld>
            <a:endParaRPr lang="en-US"/>
          </a:p>
        </p:txBody>
      </p:sp>
    </p:spTree>
    <p:extLst>
      <p:ext uri="{BB962C8B-B14F-4D97-AF65-F5344CB8AC3E}">
        <p14:creationId xmlns:p14="http://schemas.microsoft.com/office/powerpoint/2010/main" val="3916446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Let’s complete third and final healthy habits challenge.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Remember hydration is important for the whole family!</a:t>
            </a:r>
          </a:p>
          <a:p>
            <a:pPr marL="171450" lvl="0" indent="-171450">
              <a:buFont typeface="Arial" panose="020B0604020202020204" pitchFamily="34" charset="0"/>
              <a:buChar char="•"/>
            </a:pPr>
            <a:r>
              <a:rPr lang="en-US" b="0" i="0" dirty="0">
                <a:cs typeface="Calibri"/>
              </a:rPr>
              <a:t>We are going to take a water break and practice staying hydrated throughout the day.</a:t>
            </a:r>
          </a:p>
          <a:p>
            <a:pPr marL="0" lvl="0" indent="0">
              <a:buFont typeface="Arial" panose="020B0604020202020204" pitchFamily="34" charset="0"/>
              <a:buNone/>
            </a:pPr>
            <a:r>
              <a:rPr lang="en-US" b="1" i="0" dirty="0">
                <a:cs typeface="Calibri"/>
              </a:rPr>
              <a:t>Ask:</a:t>
            </a:r>
          </a:p>
          <a:p>
            <a:pPr marL="171450" lvl="0" indent="-171450">
              <a:buFont typeface="Arial" panose="020B0604020202020204" pitchFamily="34" charset="0"/>
              <a:buChar char="•"/>
            </a:pPr>
            <a:r>
              <a:rPr lang="en-US" b="0" i="0" dirty="0">
                <a:cs typeface="Calibri"/>
              </a:rPr>
              <a:t>Do you ever add fruits or vegetables into your water for a different taste?</a:t>
            </a:r>
          </a:p>
          <a:p>
            <a:pPr marL="171450" lvl="0" indent="-171450">
              <a:buFont typeface="Arial" panose="020B0604020202020204" pitchFamily="34" charset="0"/>
              <a:buChar char="•"/>
            </a:pPr>
            <a:r>
              <a:rPr lang="en-US" b="0" i="0" dirty="0">
                <a:cs typeface="Calibri"/>
              </a:rPr>
              <a:t>What fruits or vegetables do you add to your water?</a:t>
            </a:r>
          </a:p>
          <a:p>
            <a:pPr marL="0" lvl="0" indent="0">
              <a:buFont typeface="Arial" panose="020B0604020202020204" pitchFamily="34" charset="0"/>
              <a:buNone/>
            </a:pPr>
            <a:endParaRPr lang="en-US" b="0" i="0" dirty="0">
              <a:cs typeface="Calibri"/>
            </a:endParaRPr>
          </a:p>
          <a:p>
            <a:pPr marL="0" lvl="0" indent="0">
              <a:buFont typeface="Arial" panose="020B0604020202020204" pitchFamily="34" charset="0"/>
              <a:buNone/>
            </a:pPr>
            <a:r>
              <a:rPr lang="en-US" b="1" dirty="0"/>
              <a:t>Facilitator Note for Virtual Presentations:</a:t>
            </a:r>
          </a:p>
          <a:p>
            <a:pPr marL="0" lvl="0" indent="0">
              <a:buFont typeface="Arial" panose="020B0604020202020204" pitchFamily="34" charset="0"/>
              <a:buNone/>
            </a:pPr>
            <a:r>
              <a:rPr lang="en-US" b="1" dirty="0"/>
              <a:t>Say:</a:t>
            </a:r>
          </a:p>
          <a:p>
            <a:pPr marL="171450" indent="-171450">
              <a:buFont typeface="Arial" panose="020B0604020202020204" pitchFamily="34" charset="0"/>
              <a:buChar char="•"/>
            </a:pPr>
            <a:r>
              <a:rPr lang="en-US" b="1" dirty="0"/>
              <a:t>Let’s make water fun! I’ll name some options of ingredients you can add to your water. </a:t>
            </a:r>
          </a:p>
          <a:p>
            <a:pPr marL="171450" indent="-171450">
              <a:buFont typeface="Arial" panose="020B0604020202020204" pitchFamily="34" charset="0"/>
              <a:buChar char="•"/>
            </a:pPr>
            <a:r>
              <a:rPr lang="en-US" b="1" dirty="0"/>
              <a:t>If it’s something you like, show me a quick movement on camera. You can clap, do a dance move, stretch, or give a thumbs up. Ready?</a:t>
            </a:r>
          </a:p>
          <a:p>
            <a:pPr marL="171450" indent="-171450">
              <a:buFont typeface="Arial" panose="020B0604020202020204" pitchFamily="34" charset="0"/>
              <a:buChar char="•"/>
            </a:pPr>
            <a:r>
              <a:rPr lang="en-US" dirty="0"/>
              <a:t>Lemon – clap your hands</a:t>
            </a:r>
          </a:p>
          <a:p>
            <a:pPr marL="171450" indent="-171450">
              <a:buFont typeface="Arial" panose="020B0604020202020204" pitchFamily="34" charset="0"/>
              <a:buChar char="•"/>
            </a:pPr>
            <a:r>
              <a:rPr lang="en-US" dirty="0"/>
              <a:t>Cucumber – stretch your arms</a:t>
            </a:r>
          </a:p>
          <a:p>
            <a:pPr marL="171450" indent="-171450">
              <a:buFont typeface="Arial" panose="020B0604020202020204" pitchFamily="34" charset="0"/>
              <a:buChar char="•"/>
            </a:pPr>
            <a:r>
              <a:rPr lang="en-US" dirty="0"/>
              <a:t>Strawberry – spin in a circle</a:t>
            </a:r>
          </a:p>
          <a:p>
            <a:pPr marL="171450" indent="-171450">
              <a:buFont typeface="Arial" panose="020B0604020202020204" pitchFamily="34" charset="0"/>
              <a:buChar char="•"/>
            </a:pPr>
            <a:r>
              <a:rPr lang="en-US" dirty="0"/>
              <a:t>Mint – wave your hands</a:t>
            </a:r>
          </a:p>
          <a:p>
            <a:pPr marL="171450" indent="-171450">
              <a:buFont typeface="Arial" panose="020B0604020202020204" pitchFamily="34" charset="0"/>
              <a:buChar char="•"/>
            </a:pPr>
            <a:r>
              <a:rPr lang="en-US" dirty="0"/>
              <a:t>Orange slices – thumbs up</a:t>
            </a:r>
          </a:p>
          <a:p>
            <a:pPr marL="0" lvl="0" indent="0">
              <a:buFont typeface="Arial" panose="020B0604020202020204" pitchFamily="34" charset="0"/>
              <a:buNone/>
            </a:pPr>
            <a:endParaRPr lang="en-US" b="0" i="0" dirty="0">
              <a:cs typeface="Calibri"/>
            </a:endParaRPr>
          </a:p>
          <a:p>
            <a:pPr marL="171450" lvl="0" indent="-171450">
              <a:buFont typeface="Arial" panose="020B0604020202020204" pitchFamily="34" charset="0"/>
              <a:buChar char="•"/>
            </a:pPr>
            <a:endParaRPr lang="en-US" b="0" i="0" dirty="0">
              <a:cs typeface="Calibri"/>
            </a:endParaRPr>
          </a:p>
          <a:p>
            <a:pPr marL="171450" lvl="0" indent="-171450">
              <a:buFont typeface="Arial" panose="020B0604020202020204" pitchFamily="34" charset="0"/>
              <a:buChar char="•"/>
            </a:pPr>
            <a:endParaRPr lang="en-US" b="0" i="0" dirty="0">
              <a:cs typeface="Calibri"/>
            </a:endParaRPr>
          </a:p>
        </p:txBody>
      </p:sp>
      <p:sp>
        <p:nvSpPr>
          <p:cNvPr id="4" name="Slide Number Placeholder 3"/>
          <p:cNvSpPr>
            <a:spLocks noGrp="1"/>
          </p:cNvSpPr>
          <p:nvPr>
            <p:ph type="sldNum" sz="quarter" idx="5"/>
          </p:nvPr>
        </p:nvSpPr>
        <p:spPr/>
        <p:txBody>
          <a:bodyPr/>
          <a:lstStyle/>
          <a:p>
            <a:fld id="{10026891-6E5A-4F48-8718-ACC5EAB1B134}" type="slidenum">
              <a:rPr lang="en-US" smtClean="0"/>
              <a:t>18</a:t>
            </a:fld>
            <a:endParaRPr lang="en-US"/>
          </a:p>
        </p:txBody>
      </p:sp>
    </p:spTree>
    <p:extLst>
      <p:ext uri="{BB962C8B-B14F-4D97-AF65-F5344CB8AC3E}">
        <p14:creationId xmlns:p14="http://schemas.microsoft.com/office/powerpoint/2010/main" val="421537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474A6-D3C6-B86B-B0B0-4490540B1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417E9-DAB6-4D8E-24AB-E7A34A6A0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ED3D8-C64D-1A64-1802-DD4B8C795D38}"/>
              </a:ext>
            </a:extLst>
          </p:cNvPr>
          <p:cNvSpPr>
            <a:spLocks noGrp="1"/>
          </p:cNvSpPr>
          <p:nvPr>
            <p:ph type="body" idx="1"/>
          </p:nvPr>
        </p:nvSpPr>
        <p:spPr/>
        <p:txBody>
          <a:bodyPr/>
          <a:lstStyle/>
          <a:p>
            <a:r>
              <a:rPr lang="en-US" b="1" dirty="0"/>
              <a:t>Ask:</a:t>
            </a:r>
          </a:p>
          <a:p>
            <a:pPr marL="171450" indent="-171450">
              <a:buFont typeface="Arial" panose="020B0604020202020204" pitchFamily="34" charset="0"/>
              <a:buChar char="•"/>
            </a:pPr>
            <a:r>
              <a:rPr lang="en-US" b="0" dirty="0"/>
              <a:t>Our last question is, what does physical activity mean?</a:t>
            </a:r>
            <a:endParaRPr lang="en-US" b="0" dirty="0">
              <a:cs typeface="Calibri"/>
            </a:endParaRP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endParaRPr lang="en-US" b="1" dirty="0">
              <a:cs typeface="Calibri"/>
            </a:endParaRPr>
          </a:p>
          <a:p>
            <a:pPr marL="171450" indent="-171450">
              <a:buFont typeface="Arial" panose="020B0604020202020204" pitchFamily="34" charset="0"/>
              <a:buChar char="•"/>
              <a:defRPr/>
            </a:pPr>
            <a:r>
              <a:rPr lang="en-US" b="0" dirty="0"/>
              <a:t>A, </a:t>
            </a:r>
            <a:r>
              <a:rPr lang="en-US" dirty="0"/>
              <a:t>focusing on weightlifting and muscle building</a:t>
            </a:r>
            <a:endParaRPr lang="en-US" dirty="0">
              <a:cs typeface="Calibri"/>
            </a:endParaRPr>
          </a:p>
          <a:p>
            <a:pPr marL="171450" indent="-171450">
              <a:buFont typeface="Arial" panose="020B0604020202020204" pitchFamily="34" charset="0"/>
              <a:buChar char="•"/>
              <a:defRPr/>
            </a:pPr>
            <a:r>
              <a:rPr lang="en-US" dirty="0"/>
              <a:t>B, drinking energy drinks and supplements to enhance performance</a:t>
            </a:r>
            <a:endParaRPr lang="en-US" dirty="0">
              <a:cs typeface="Calibri"/>
            </a:endParaRPr>
          </a:p>
          <a:p>
            <a:pPr marL="171450" indent="-171450">
              <a:buFont typeface="Arial" panose="020B0604020202020204" pitchFamily="34" charset="0"/>
              <a:buChar char="•"/>
              <a:defRPr/>
            </a:pPr>
            <a:r>
              <a:rPr lang="en-US" dirty="0"/>
              <a:t>C, any movement that our body makes. </a:t>
            </a:r>
            <a:endParaRPr lang="en-US" dirty="0">
              <a:cs typeface="Calibri"/>
            </a:endParaRPr>
          </a:p>
          <a:p>
            <a:endParaRPr lang="LID4096" dirty="0"/>
          </a:p>
        </p:txBody>
      </p:sp>
      <p:sp>
        <p:nvSpPr>
          <p:cNvPr id="4" name="Slide Number Placeholder 3">
            <a:extLst>
              <a:ext uri="{FF2B5EF4-FFF2-40B4-BE49-F238E27FC236}">
                <a16:creationId xmlns:a16="http://schemas.microsoft.com/office/drawing/2014/main" id="{E0B031C4-5CD4-F3D8-2CE4-7387A280E177}"/>
              </a:ext>
            </a:extLst>
          </p:cNvPr>
          <p:cNvSpPr>
            <a:spLocks noGrp="1"/>
          </p:cNvSpPr>
          <p:nvPr>
            <p:ph type="sldNum" sz="quarter" idx="5"/>
          </p:nvPr>
        </p:nvSpPr>
        <p:spPr/>
        <p:txBody>
          <a:bodyPr/>
          <a:lstStyle/>
          <a:p>
            <a:fld id="{10026891-6E5A-4F48-8718-ACC5EAB1B134}" type="slidenum">
              <a:rPr lang="en-US" smtClean="0"/>
              <a:t>19</a:t>
            </a:fld>
            <a:endParaRPr lang="en-US"/>
          </a:p>
        </p:txBody>
      </p:sp>
    </p:spTree>
    <p:extLst>
      <p:ext uri="{BB962C8B-B14F-4D97-AF65-F5344CB8AC3E}">
        <p14:creationId xmlns:p14="http://schemas.microsoft.com/office/powerpoint/2010/main" val="100743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panose="020B0604020202020204" pitchFamily="34" charset="0"/>
              <a:buChar char="•"/>
            </a:pPr>
            <a:r>
              <a:rPr lang="en-US" dirty="0"/>
              <a:t>Welcome to our Family Health Forum! we are looking forward to talking about fitness for the whole family.</a:t>
            </a:r>
          </a:p>
          <a:p>
            <a:pPr marL="171450" indent="-171450">
              <a:buFont typeface="Arial" panose="020B0604020202020204" pitchFamily="34" charset="0"/>
              <a:buChar char="•"/>
            </a:pPr>
            <a:r>
              <a:rPr lang="en-US" dirty="0"/>
              <a:t>Let’s get to know each other a little bit and introduce ourselves.</a:t>
            </a:r>
          </a:p>
          <a:p>
            <a:pPr marL="171450" indent="-171450">
              <a:buFont typeface="Arial" panose="020B0604020202020204" pitchFamily="34" charset="0"/>
              <a:buChar char="•"/>
            </a:pPr>
            <a:r>
              <a:rPr lang="en-US" dirty="0"/>
              <a:t>We will go around, and each person can say their name and show us a stretch or body movement they enjoy. </a:t>
            </a:r>
          </a:p>
          <a:p>
            <a:pPr marL="171450" indent="-171450">
              <a:buFont typeface="Arial" panose="020B0604020202020204" pitchFamily="34" charset="0"/>
              <a:buChar char="•"/>
            </a:pPr>
            <a:r>
              <a:rPr lang="en-US" dirty="0"/>
              <a:t>This can be raising your arms over your head, rolling your head side to side, standing up and sitting down, any movement you wish. </a:t>
            </a:r>
          </a:p>
          <a:p>
            <a:pPr marL="171450" indent="-171450">
              <a:buFont typeface="Arial" panose="020B0604020202020204" pitchFamily="34" charset="0"/>
              <a:buChar char="•"/>
            </a:pPr>
            <a:r>
              <a:rPr lang="en-US" dirty="0"/>
              <a:t>We will all try this movement with you. </a:t>
            </a:r>
          </a:p>
          <a:p>
            <a:pPr marL="171450" indent="-171450">
              <a:buFont typeface="Arial" panose="020B0604020202020204" pitchFamily="34" charset="0"/>
              <a:buChar char="•"/>
            </a:pPr>
            <a:r>
              <a:rPr lang="en-US" dirty="0"/>
              <a:t>We will repeat this until everyone has said their name and shared a movement.</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2</a:t>
            </a:fld>
            <a:endParaRPr lang="en-US"/>
          </a:p>
        </p:txBody>
      </p:sp>
    </p:spTree>
    <p:extLst>
      <p:ext uri="{BB962C8B-B14F-4D97-AF65-F5344CB8AC3E}">
        <p14:creationId xmlns:p14="http://schemas.microsoft.com/office/powerpoint/2010/main" val="51241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171450" indent="-171450">
              <a:buFont typeface="Arial" panose="020B0604020202020204" pitchFamily="34" charset="0"/>
              <a:buChar char="•"/>
              <a:defRPr/>
            </a:pPr>
            <a:r>
              <a:rPr lang="en-US" dirty="0"/>
              <a:t>The correct answer is C.</a:t>
            </a:r>
          </a:p>
          <a:p>
            <a:pPr marL="171450" indent="-171450">
              <a:buFont typeface="Arial" panose="020B0604020202020204" pitchFamily="34" charset="0"/>
              <a:buChar char="•"/>
              <a:defRPr/>
            </a:pPr>
            <a:r>
              <a:rPr lang="en-US" dirty="0"/>
              <a:t>Physical activity is any movement our body makes</a:t>
            </a:r>
            <a:endParaRPr lang="en-US" dirty="0">
              <a:cs typeface="Calibri"/>
            </a:endParaRPr>
          </a:p>
          <a:p>
            <a:pPr marL="171450" indent="-171450">
              <a:buFont typeface="Arial" panose="020B0604020202020204" pitchFamily="34" charset="0"/>
              <a:buChar char="•"/>
              <a:defRPr/>
            </a:pPr>
            <a:r>
              <a:rPr lang="en-US" dirty="0"/>
              <a:t>It is produced by our muscles and uses energy. </a:t>
            </a:r>
            <a:endParaRPr lang="en-US" dirty="0">
              <a:cs typeface="Calibri"/>
            </a:endParaRPr>
          </a:p>
          <a:p>
            <a:pPr marL="171450" indent="-171450">
              <a:buFont typeface="Arial" panose="020B0604020202020204" pitchFamily="34" charset="0"/>
              <a:buChar char="•"/>
              <a:defRPr/>
            </a:pPr>
            <a:r>
              <a:rPr lang="en-US" dirty="0"/>
              <a:t>When you do physical activity, you get stronger, faster, and healthier so you can handle all kinds of challenges.</a:t>
            </a:r>
            <a:endParaRPr lang="en-US" dirty="0">
              <a:cs typeface="Calibri"/>
            </a:endParaRPr>
          </a:p>
          <a:p>
            <a:pPr marL="171450" indent="-171450">
              <a:buFont typeface="Arial" panose="020B0604020202020204" pitchFamily="34" charset="0"/>
              <a:buChar char="•"/>
              <a:defRPr/>
            </a:pPr>
            <a:r>
              <a:rPr lang="en-US" dirty="0"/>
              <a:t>Physical activity includes exercise, sports, and regular movement like walking, dancing, doing chores or gardening.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more you move, the fitter you will be.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goal is to do some type of physical activity everyday.</a:t>
            </a:r>
            <a:endParaRPr lang="en-US" dirty="0">
              <a:cs typeface="Calibri"/>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20</a:t>
            </a:fld>
            <a:endParaRPr lang="en-US"/>
          </a:p>
        </p:txBody>
      </p:sp>
    </p:spTree>
    <p:extLst>
      <p:ext uri="{BB962C8B-B14F-4D97-AF65-F5344CB8AC3E}">
        <p14:creationId xmlns:p14="http://schemas.microsoft.com/office/powerpoint/2010/main" val="1901517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recommendations for physical activity are different for youth and adults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Youth, people under 17 years old are encouraged to do 60 minutes/day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Adults are encouraged to do 150 minutes of moderate to vigorous activity or 75 minutes of vigorous activity every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It is also important for both youth and adults to get muscle and bone strengthening activities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Muscle strengthening activities include things like squats or push-ups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Bone-strengthening activities include things like running or jumping.</a:t>
            </a:r>
            <a:endParaRPr lang="en-US" sz="1200" dirty="0">
              <a:effectLst/>
              <a:latin typeface="Arial" panose="020B0604020202020204" pitchFamily="34" charset="0"/>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21</a:t>
            </a:fld>
            <a:endParaRPr lang="en-US"/>
          </a:p>
        </p:txBody>
      </p:sp>
    </p:spTree>
    <p:extLst>
      <p:ext uri="{BB962C8B-B14F-4D97-AF65-F5344CB8AC3E}">
        <p14:creationId xmlns:p14="http://schemas.microsoft.com/office/powerpoint/2010/main" val="107989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1D4F-5120-0910-677B-48D38758F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D1C4F-308F-26AA-4854-72534310A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6F9A4-71B6-5C9B-3284-9483A50F787E}"/>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Strength is the ability of your body to do work.</a:t>
            </a:r>
          </a:p>
          <a:p>
            <a:pPr marL="171450" indent="-171450">
              <a:buFont typeface="Arial" panose="020B0604020202020204" pitchFamily="34" charset="0"/>
              <a:buChar char="•"/>
            </a:pPr>
            <a:r>
              <a:rPr lang="en-US" b="0" dirty="0"/>
              <a:t>Strength can help you to jump, throw farther and sprint faster</a:t>
            </a:r>
          </a:p>
          <a:p>
            <a:pPr marL="171450" indent="-171450">
              <a:buFont typeface="Arial" panose="020B0604020202020204" pitchFamily="34" charset="0"/>
              <a:buChar char="•"/>
              <a:defRPr/>
            </a:pPr>
            <a:r>
              <a:rPr lang="en-US" dirty="0"/>
              <a:t>Building strength is important because it helps improve muscle mass, bone density, and overall physical function.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Strong muscles support proper posture and alignment, reducing our risk of injury and chronic pain.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Let’s all practice 1 strength movement together</a:t>
            </a:r>
          </a:p>
          <a:p>
            <a:pPr marL="171450" indent="-171450">
              <a:buFont typeface="Arial" panose="020B0604020202020204" pitchFamily="34" charset="0"/>
              <a:buChar char="•"/>
            </a:pPr>
            <a:r>
              <a:rPr lang="en-US" b="0" dirty="0"/>
              <a:t>You can improve your strength by doing activities that work your muscles like climbing, push ups, squats, lifting weights and body weight exercises.</a:t>
            </a:r>
          </a:p>
          <a:p>
            <a:endParaRPr lang="en-US" dirty="0"/>
          </a:p>
          <a:p>
            <a:r>
              <a:rPr lang="en-US" b="1" dirty="0"/>
              <a:t>Note:</a:t>
            </a:r>
          </a:p>
          <a:p>
            <a:r>
              <a:rPr lang="en-US" dirty="0"/>
              <a:t>Provide one easy example of strength for participants to try together.</a:t>
            </a:r>
            <a:endParaRPr lang="LID4096" dirty="0"/>
          </a:p>
        </p:txBody>
      </p:sp>
      <p:sp>
        <p:nvSpPr>
          <p:cNvPr id="4" name="Slide Number Placeholder 3">
            <a:extLst>
              <a:ext uri="{FF2B5EF4-FFF2-40B4-BE49-F238E27FC236}">
                <a16:creationId xmlns:a16="http://schemas.microsoft.com/office/drawing/2014/main" id="{FA3FDFA5-8D4F-4730-B3B7-BFF99EF9969E}"/>
              </a:ext>
            </a:extLst>
          </p:cNvPr>
          <p:cNvSpPr>
            <a:spLocks noGrp="1"/>
          </p:cNvSpPr>
          <p:nvPr>
            <p:ph type="sldNum" sz="quarter" idx="5"/>
          </p:nvPr>
        </p:nvSpPr>
        <p:spPr/>
        <p:txBody>
          <a:bodyPr/>
          <a:lstStyle/>
          <a:p>
            <a:fld id="{10026891-6E5A-4F48-8718-ACC5EAB1B134}" type="slidenum">
              <a:rPr lang="en-US" smtClean="0"/>
              <a:t>22</a:t>
            </a:fld>
            <a:endParaRPr lang="en-US"/>
          </a:p>
        </p:txBody>
      </p:sp>
    </p:spTree>
    <p:extLst>
      <p:ext uri="{BB962C8B-B14F-4D97-AF65-F5344CB8AC3E}">
        <p14:creationId xmlns:p14="http://schemas.microsoft.com/office/powerpoint/2010/main" val="19514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5121D-EFFE-3E42-DB26-C6843526F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5F8F5-D976-BCE1-B7E5-0CE45EE4C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16565-A578-41B0-2345-AA7AD9F03ACF}"/>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Endurance is the ability to keep your body moving for long periods of time. </a:t>
            </a:r>
          </a:p>
          <a:p>
            <a:pPr marL="171450" indent="-171450">
              <a:buFont typeface="Arial" panose="020B0604020202020204" pitchFamily="34" charset="0"/>
              <a:buChar char="•"/>
            </a:pPr>
            <a:r>
              <a:rPr lang="en-US" b="0" dirty="0"/>
              <a:t>Endurance can help you run farter distances without stopping and practice longer with fewer breaks.</a:t>
            </a:r>
          </a:p>
          <a:p>
            <a:pPr marL="171450" indent="-171450">
              <a:buFont typeface="Arial" panose="020B0604020202020204" pitchFamily="34" charset="0"/>
              <a:buChar char="•"/>
            </a:pPr>
            <a:r>
              <a:rPr lang="en-US" dirty="0"/>
              <a:t>Endurance also helps to increase our energy levels, improve our mood, and reduce the risk of chronic diseases such as heart disease, diabetes, and obesity. </a:t>
            </a:r>
          </a:p>
          <a:p>
            <a:pPr marL="171450" indent="-171450">
              <a:buFont typeface="Arial" panose="020B0604020202020204" pitchFamily="34" charset="0"/>
              <a:buChar char="•"/>
            </a:pPr>
            <a:r>
              <a:rPr lang="en-US" dirty="0"/>
              <a:t>Endurance also helps boost our thinking and enhances our ability to perform daily tasks with ease. </a:t>
            </a:r>
          </a:p>
          <a:p>
            <a:pPr marL="171450" indent="-171450">
              <a:buFont typeface="Arial" panose="020B0604020202020204" pitchFamily="34" charset="0"/>
              <a:buChar char="•"/>
            </a:pPr>
            <a:r>
              <a:rPr lang="en-US" b="0" dirty="0"/>
              <a:t>Let’s all practice 1 endurance movement. </a:t>
            </a:r>
          </a:p>
          <a:p>
            <a:endParaRPr lang="en-US" dirty="0"/>
          </a:p>
          <a:p>
            <a:r>
              <a:rPr lang="en-US" b="1" dirty="0"/>
              <a:t>Note:</a:t>
            </a:r>
          </a:p>
          <a:p>
            <a:r>
              <a:rPr lang="en-US" dirty="0"/>
              <a:t>Provide one easy example of endurance for participants to try together.</a:t>
            </a:r>
            <a:endParaRPr lang="LID4096" dirty="0"/>
          </a:p>
          <a:p>
            <a:endParaRPr lang="LID4096" dirty="0"/>
          </a:p>
        </p:txBody>
      </p:sp>
      <p:sp>
        <p:nvSpPr>
          <p:cNvPr id="4" name="Slide Number Placeholder 3">
            <a:extLst>
              <a:ext uri="{FF2B5EF4-FFF2-40B4-BE49-F238E27FC236}">
                <a16:creationId xmlns:a16="http://schemas.microsoft.com/office/drawing/2014/main" id="{18C80C38-90F9-4CB8-D80B-6A048E18B873}"/>
              </a:ext>
            </a:extLst>
          </p:cNvPr>
          <p:cNvSpPr>
            <a:spLocks noGrp="1"/>
          </p:cNvSpPr>
          <p:nvPr>
            <p:ph type="sldNum" sz="quarter" idx="5"/>
          </p:nvPr>
        </p:nvSpPr>
        <p:spPr/>
        <p:txBody>
          <a:bodyPr/>
          <a:lstStyle/>
          <a:p>
            <a:fld id="{10026891-6E5A-4F48-8718-ACC5EAB1B134}" type="slidenum">
              <a:rPr lang="en-US" smtClean="0"/>
              <a:t>23</a:t>
            </a:fld>
            <a:endParaRPr lang="en-US"/>
          </a:p>
        </p:txBody>
      </p:sp>
    </p:spTree>
    <p:extLst>
      <p:ext uri="{BB962C8B-B14F-4D97-AF65-F5344CB8AC3E}">
        <p14:creationId xmlns:p14="http://schemas.microsoft.com/office/powerpoint/2010/main" val="4255958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EE5F8-7803-8FC7-D5C1-5411A8A11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5D8DC-B383-B8A5-CAD4-65832BE7A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FB4BC-2561-B2C9-57EB-48D957CA92CB}"/>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defRPr/>
            </a:pPr>
            <a:r>
              <a:rPr lang="en-US" dirty="0"/>
              <a:t>Flexibility helps your body to move easily in all directions. </a:t>
            </a:r>
          </a:p>
          <a:p>
            <a:pPr marL="171450" indent="-171450">
              <a:buFont typeface="Arial" panose="020B0604020202020204" pitchFamily="34" charset="0"/>
              <a:buChar char="•"/>
              <a:defRPr/>
            </a:pPr>
            <a:r>
              <a:rPr lang="en-US" dirty="0"/>
              <a:t>Being flexible makes it easier to do sports.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life, being flexible also helps us prevent injuries to our muscles and joints.</a:t>
            </a:r>
          </a:p>
          <a:p>
            <a:pPr marL="171450" indent="-171450">
              <a:buFont typeface="Arial" panose="020B0604020202020204" pitchFamily="34" charset="0"/>
              <a:buChar char="•"/>
              <a:defRPr/>
            </a:pPr>
            <a:r>
              <a:rPr lang="en-US" dirty="0"/>
              <a:t>Stretching is a great way to improve flexibility and balance. There are different types of stretches that you and your family can do before and after physical activities.</a:t>
            </a:r>
            <a:endParaRPr lang="en-US" dirty="0">
              <a:cs typeface="Calibri"/>
            </a:endParaRPr>
          </a:p>
          <a:p>
            <a:pPr marL="171450" indent="-171450">
              <a:buFont typeface="Arial" panose="020B0604020202020204" pitchFamily="34" charset="0"/>
              <a:buChar char="•"/>
              <a:defRPr/>
            </a:pPr>
            <a:r>
              <a:rPr lang="en-US" dirty="0">
                <a:cs typeface="Calibri"/>
              </a:rPr>
              <a:t>Static stretches are when you hold a</a:t>
            </a:r>
            <a:r>
              <a:rPr lang="en-US" dirty="0"/>
              <a:t> stretch position for a certain period of time without moving, like child's pose.</a:t>
            </a:r>
            <a:endParaRPr lang="en-US" dirty="0">
              <a:cs typeface="Calibri"/>
            </a:endParaRPr>
          </a:p>
          <a:p>
            <a:pPr marL="171450" indent="-171450">
              <a:buFont typeface="Arial" panose="020B0604020202020204" pitchFamily="34" charset="0"/>
              <a:buChar char="•"/>
              <a:defRPr/>
            </a:pPr>
            <a:r>
              <a:rPr lang="en-US" dirty="0">
                <a:cs typeface="Calibri"/>
              </a:rPr>
              <a:t>Dynamic stretches are moving your body through a full range of motion like leg swings.</a:t>
            </a:r>
            <a:endParaRPr lang="en-US" dirty="0"/>
          </a:p>
          <a:p>
            <a:pPr marL="171450" indent="-171450">
              <a:buFont typeface="Arial" panose="020B0604020202020204" pitchFamily="34" charset="0"/>
              <a:buChar char="•"/>
              <a:defRPr/>
            </a:pPr>
            <a:r>
              <a:rPr lang="en-US" dirty="0">
                <a:cs typeface="Calibri"/>
              </a:rPr>
              <a:t>Yoga is also a good way to improve flexibility and balance.</a:t>
            </a:r>
            <a:endParaRPr lang="en-US" dirty="0"/>
          </a:p>
          <a:p>
            <a:pPr marL="171450" indent="-171450">
              <a:buFont typeface="Arial" panose="020B0604020202020204" pitchFamily="34" charset="0"/>
              <a:buChar char="•"/>
              <a:defRPr/>
            </a:pPr>
            <a:r>
              <a:rPr lang="en-US" dirty="0"/>
              <a:t>Let’s practice one together.</a:t>
            </a:r>
          </a:p>
          <a:p>
            <a:endParaRPr lang="en-US" dirty="0"/>
          </a:p>
          <a:p>
            <a:r>
              <a:rPr lang="en-US" b="1" dirty="0"/>
              <a:t>Note:</a:t>
            </a:r>
          </a:p>
          <a:p>
            <a:r>
              <a:rPr lang="en-US" dirty="0"/>
              <a:t>Provide one easy example of flexibility for participants to try together.</a:t>
            </a:r>
            <a:endParaRPr lang="LID4096" dirty="0"/>
          </a:p>
          <a:p>
            <a:endParaRPr lang="LID4096" dirty="0"/>
          </a:p>
        </p:txBody>
      </p:sp>
      <p:sp>
        <p:nvSpPr>
          <p:cNvPr id="4" name="Slide Number Placeholder 3">
            <a:extLst>
              <a:ext uri="{FF2B5EF4-FFF2-40B4-BE49-F238E27FC236}">
                <a16:creationId xmlns:a16="http://schemas.microsoft.com/office/drawing/2014/main" id="{2F66FB55-D4D1-D4C5-EDE3-902C87D30242}"/>
              </a:ext>
            </a:extLst>
          </p:cNvPr>
          <p:cNvSpPr>
            <a:spLocks noGrp="1"/>
          </p:cNvSpPr>
          <p:nvPr>
            <p:ph type="sldNum" sz="quarter" idx="5"/>
          </p:nvPr>
        </p:nvSpPr>
        <p:spPr/>
        <p:txBody>
          <a:bodyPr/>
          <a:lstStyle/>
          <a:p>
            <a:fld id="{10026891-6E5A-4F48-8718-ACC5EAB1B134}" type="slidenum">
              <a:rPr lang="en-US" smtClean="0"/>
              <a:t>24</a:t>
            </a:fld>
            <a:endParaRPr lang="en-US"/>
          </a:p>
        </p:txBody>
      </p:sp>
    </p:spTree>
    <p:extLst>
      <p:ext uri="{BB962C8B-B14F-4D97-AF65-F5344CB8AC3E}">
        <p14:creationId xmlns:p14="http://schemas.microsoft.com/office/powerpoint/2010/main" val="661753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1F5DE-0AE6-DC1B-8CF6-27099AD70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9481C-886E-A717-B6AD-8ABA373F0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4E1C0-4FB2-04B1-2C20-6EBD273099FE}"/>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Balance </a:t>
            </a:r>
            <a:r>
              <a:rPr lang="en-US" b="0" dirty="0"/>
              <a:t>is </a:t>
            </a:r>
            <a:r>
              <a:rPr lang="en-US" dirty="0"/>
              <a:t>the ability of your body to stay upright or stay in control of your movements.</a:t>
            </a:r>
            <a:endParaRPr lang="en-US" dirty="0">
              <a:cs typeface="Calibri"/>
            </a:endParaRPr>
          </a:p>
          <a:p>
            <a:pPr marL="171450" indent="-171450">
              <a:buFont typeface="Arial" panose="020B0604020202020204" pitchFamily="34" charset="0"/>
              <a:buChar char="•"/>
            </a:pPr>
            <a:r>
              <a:rPr lang="en-US" dirty="0"/>
              <a:t>Balance helps you to stay in control and helps you avoid falls.</a:t>
            </a:r>
            <a:endParaRPr lang="en-US" b="0" dirty="0">
              <a:cs typeface="Calibri"/>
            </a:endParaRPr>
          </a:p>
          <a:p>
            <a:pPr marL="171450" indent="-171450">
              <a:buFont typeface="Arial" panose="020B0604020202020204" pitchFamily="34" charset="0"/>
              <a:buChar char="•"/>
            </a:pPr>
            <a:r>
              <a:rPr lang="en-US" dirty="0"/>
              <a:t>There are two types of balance.</a:t>
            </a:r>
            <a:endParaRPr lang="en-US" dirty="0">
              <a:cs typeface="Calibri"/>
            </a:endParaRPr>
          </a:p>
          <a:p>
            <a:pPr marL="171450" indent="-171450">
              <a:buFont typeface="Arial" panose="020B0604020202020204" pitchFamily="34" charset="0"/>
              <a:buChar char="•"/>
            </a:pPr>
            <a:r>
              <a:rPr lang="en-US" dirty="0"/>
              <a:t>Static balance and dynamic balance.  </a:t>
            </a:r>
          </a:p>
          <a:p>
            <a:pPr marL="171450" indent="-171450">
              <a:buFont typeface="Arial" panose="020B0604020202020204" pitchFamily="34" charset="0"/>
              <a:buChar char="•"/>
              <a:defRPr/>
            </a:pPr>
            <a:r>
              <a:rPr lang="en-US" dirty="0">
                <a:cs typeface="Calibri"/>
              </a:rPr>
              <a:t>Static balancing is when you keep your body stable in a balanced position without any movement, like tree pose.</a:t>
            </a:r>
            <a:endParaRPr lang="en-US" dirty="0"/>
          </a:p>
          <a:p>
            <a:pPr marL="171450" indent="-171450">
              <a:buFont typeface="Arial" panose="020B0604020202020204" pitchFamily="34" charset="0"/>
              <a:buChar char="•"/>
              <a:defRPr/>
            </a:pPr>
            <a:r>
              <a:rPr lang="en-US" dirty="0">
                <a:cs typeface="Calibri"/>
              </a:rPr>
              <a:t>Dynamic balancing is when you keep your body stable while in motion such as walking in a line or changing directions.</a:t>
            </a:r>
            <a:endParaRPr lang="en-US" dirty="0"/>
          </a:p>
          <a:p>
            <a:pPr marL="171450" indent="-171450">
              <a:buFont typeface="Arial" panose="020B0604020202020204" pitchFamily="34" charset="0"/>
              <a:buChar char="•"/>
              <a:defRPr/>
            </a:pPr>
            <a:r>
              <a:rPr lang="en-US" dirty="0"/>
              <a:t>Improving your balance strength and coordination supports greater independence and quality of life as we age.</a:t>
            </a:r>
            <a:endParaRPr lang="en-US" b="0" dirty="0">
              <a:cs typeface="Calibri"/>
            </a:endParaRPr>
          </a:p>
          <a:p>
            <a:pPr marL="171450" indent="-171450">
              <a:buFont typeface="Arial" panose="020B0604020202020204" pitchFamily="34" charset="0"/>
              <a:buChar char="•"/>
            </a:pPr>
            <a:r>
              <a:rPr lang="en-US" dirty="0">
                <a:cs typeface="Calibri"/>
              </a:rPr>
              <a:t>Balancing activities can be done anywhere, and you can do them together with all family members.</a:t>
            </a:r>
            <a:endParaRPr lang="en-US" b="0" dirty="0"/>
          </a:p>
          <a:p>
            <a:pPr marL="171450" indent="-171450">
              <a:buFont typeface="Arial" panose="020B0604020202020204" pitchFamily="34" charset="0"/>
              <a:buChar char="•"/>
            </a:pPr>
            <a:r>
              <a:rPr lang="en-US" b="0" dirty="0"/>
              <a:t>Let’s all practice 1 </a:t>
            </a:r>
            <a:r>
              <a:rPr lang="en-US" dirty="0"/>
              <a:t>balance </a:t>
            </a:r>
            <a:r>
              <a:rPr lang="en-US" b="0" dirty="0"/>
              <a:t>movement.</a:t>
            </a:r>
            <a:endParaRPr lang="en-US" b="0" dirty="0">
              <a:cs typeface="Calibri" panose="020F0502020204030204"/>
            </a:endParaRPr>
          </a:p>
          <a:p>
            <a:endParaRPr lang="en-US" dirty="0"/>
          </a:p>
          <a:p>
            <a:r>
              <a:rPr lang="en-US" b="1" dirty="0"/>
              <a:t>Note:</a:t>
            </a:r>
          </a:p>
          <a:p>
            <a:r>
              <a:rPr lang="en-US" dirty="0"/>
              <a:t>Provide one easy example of balance for participants to try together.</a:t>
            </a:r>
            <a:endParaRPr lang="LID4096" dirty="0"/>
          </a:p>
          <a:p>
            <a:endParaRPr lang="LID4096" dirty="0"/>
          </a:p>
        </p:txBody>
      </p:sp>
      <p:sp>
        <p:nvSpPr>
          <p:cNvPr id="4" name="Slide Number Placeholder 3">
            <a:extLst>
              <a:ext uri="{FF2B5EF4-FFF2-40B4-BE49-F238E27FC236}">
                <a16:creationId xmlns:a16="http://schemas.microsoft.com/office/drawing/2014/main" id="{9FB41208-823D-5B14-904D-1D5998AAC6E3}"/>
              </a:ext>
            </a:extLst>
          </p:cNvPr>
          <p:cNvSpPr>
            <a:spLocks noGrp="1"/>
          </p:cNvSpPr>
          <p:nvPr>
            <p:ph type="sldNum" sz="quarter" idx="5"/>
          </p:nvPr>
        </p:nvSpPr>
        <p:spPr/>
        <p:txBody>
          <a:bodyPr/>
          <a:lstStyle/>
          <a:p>
            <a:fld id="{10026891-6E5A-4F48-8718-ACC5EAB1B134}" type="slidenum">
              <a:rPr lang="en-US" smtClean="0"/>
              <a:t>25</a:t>
            </a:fld>
            <a:endParaRPr lang="en-US"/>
          </a:p>
        </p:txBody>
      </p:sp>
    </p:spTree>
    <p:extLst>
      <p:ext uri="{BB962C8B-B14F-4D97-AF65-F5344CB8AC3E}">
        <p14:creationId xmlns:p14="http://schemas.microsoft.com/office/powerpoint/2010/main" val="567683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8D40-906D-7150-9FB7-07BBA1A05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F3CCC-FFC8-1A8F-1185-27928C388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ACF4E-51AE-E62D-66E4-25B428EB543C}"/>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Split into 3 groups. Each group will have 5 minutes timed to list as many different strategies as possible. </a:t>
            </a:r>
          </a:p>
          <a:p>
            <a:pPr marL="171450" indent="-171450">
              <a:buFont typeface="Arial" panose="020B0604020202020204" pitchFamily="34" charset="0"/>
              <a:buChar char="•"/>
            </a:pPr>
            <a:r>
              <a:rPr lang="en-US" b="0" dirty="0"/>
              <a:t>Group 1 will work on strategies for healthy eating</a:t>
            </a:r>
          </a:p>
          <a:p>
            <a:pPr marL="171450" indent="-171450">
              <a:buFont typeface="Arial" panose="020B0604020202020204" pitchFamily="34" charset="0"/>
              <a:buChar char="•"/>
            </a:pPr>
            <a:r>
              <a:rPr lang="en-US" b="0" dirty="0"/>
              <a:t>Group 2 will work on strategies to stay hydrated</a:t>
            </a:r>
          </a:p>
          <a:p>
            <a:pPr marL="171450" indent="-171450">
              <a:buFont typeface="Arial" panose="020B0604020202020204" pitchFamily="34" charset="0"/>
              <a:buChar char="•"/>
            </a:pPr>
            <a:r>
              <a:rPr lang="en-US" b="0" dirty="0"/>
              <a:t>Group 3 will work on strategies for more regular movement.</a:t>
            </a:r>
          </a:p>
          <a:p>
            <a:pPr marL="171450" indent="-171450">
              <a:buFont typeface="Arial" panose="020B0604020202020204" pitchFamily="34" charset="0"/>
              <a:buChar char="•"/>
            </a:pPr>
            <a:r>
              <a:rPr lang="en-US" b="0" dirty="0"/>
              <a:t>After the 5 minutes are up, each group will share their list with everyone</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Facilitator Note for Virtual Presentations:</a:t>
            </a:r>
          </a:p>
          <a:p>
            <a:pPr marL="171450" indent="-171450">
              <a:buFont typeface="Arial" panose="020B0604020202020204" pitchFamily="34" charset="0"/>
              <a:buChar char="•"/>
            </a:pPr>
            <a:r>
              <a:rPr lang="en-US" b="0" dirty="0"/>
              <a:t>For a virtual forum, keep the group together.</a:t>
            </a:r>
          </a:p>
          <a:p>
            <a:pPr marL="171450" indent="-171450">
              <a:buFont typeface="Arial" panose="020B0604020202020204" pitchFamily="34" charset="0"/>
              <a:buChar char="•"/>
            </a:pPr>
            <a:r>
              <a:rPr lang="en-US" b="0" dirty="0"/>
              <a:t>Set a timer for 1 minutes for each strategy.</a:t>
            </a:r>
          </a:p>
          <a:p>
            <a:pPr marL="171450" indent="-171450">
              <a:buFont typeface="Arial" panose="020B0604020202020204" pitchFamily="34" charset="0"/>
              <a:buChar char="•"/>
            </a:pPr>
            <a:r>
              <a:rPr lang="en-US" b="0" dirty="0"/>
              <a:t>Ask participants to type in the chat or speak their strategies. </a:t>
            </a:r>
          </a:p>
          <a:p>
            <a:pPr marL="171450" lvl="0" indent="-171450">
              <a:buFont typeface="Arial" panose="020B0604020202020204" pitchFamily="34" charset="0"/>
              <a:buChar char="•"/>
            </a:pPr>
            <a:endParaRPr lang="en-US" b="0" i="0" dirty="0">
              <a:cs typeface="Calibri"/>
            </a:endParaRPr>
          </a:p>
        </p:txBody>
      </p:sp>
      <p:sp>
        <p:nvSpPr>
          <p:cNvPr id="4" name="Slide Number Placeholder 3">
            <a:extLst>
              <a:ext uri="{FF2B5EF4-FFF2-40B4-BE49-F238E27FC236}">
                <a16:creationId xmlns:a16="http://schemas.microsoft.com/office/drawing/2014/main" id="{57308B9F-64A5-F103-4FC5-B79124D6B32D}"/>
              </a:ext>
            </a:extLst>
          </p:cNvPr>
          <p:cNvSpPr>
            <a:spLocks noGrp="1"/>
          </p:cNvSpPr>
          <p:nvPr>
            <p:ph type="sldNum" sz="quarter" idx="5"/>
          </p:nvPr>
        </p:nvSpPr>
        <p:spPr/>
        <p:txBody>
          <a:bodyPr/>
          <a:lstStyle/>
          <a:p>
            <a:fld id="{10026891-6E5A-4F48-8718-ACC5EAB1B134}" type="slidenum">
              <a:rPr lang="en-US" smtClean="0"/>
              <a:t>26</a:t>
            </a:fld>
            <a:endParaRPr lang="en-US"/>
          </a:p>
        </p:txBody>
      </p:sp>
    </p:spTree>
    <p:extLst>
      <p:ext uri="{BB962C8B-B14F-4D97-AF65-F5344CB8AC3E}">
        <p14:creationId xmlns:p14="http://schemas.microsoft.com/office/powerpoint/2010/main" val="41700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DA8D-9409-2410-1F66-DB155B22D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72DED-264B-9CD5-BD3D-A7254A3C6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E391F-1174-8C06-BD47-CF85D2A5D243}"/>
              </a:ext>
            </a:extLst>
          </p:cNvPr>
          <p:cNvSpPr>
            <a:spLocks noGrp="1"/>
          </p:cNvSpPr>
          <p:nvPr>
            <p:ph type="body" idx="1"/>
          </p:nvPr>
        </p:nvSpPr>
        <p:spPr/>
        <p:txBody>
          <a:bodyPr/>
          <a:lstStyle/>
          <a:p>
            <a:r>
              <a:rPr lang="en-US" b="1" dirty="0"/>
              <a:t>Say: </a:t>
            </a:r>
          </a:p>
          <a:p>
            <a:pPr marL="171450" indent="-171450">
              <a:buFont typeface="Arial" panose="020B0604020202020204" pitchFamily="34" charset="0"/>
              <a:buChar char="•"/>
            </a:pPr>
            <a:r>
              <a:rPr lang="en-US" b="0" dirty="0"/>
              <a:t>Thank you for sharing your strategies, here a few additional ideas for healthy eating, hydration, and physical activity.</a:t>
            </a:r>
            <a:endParaRPr lang="en-US" b="0" dirty="0">
              <a:ea typeface="Calibri"/>
              <a:cs typeface="Calibri"/>
            </a:endParaRPr>
          </a:p>
          <a:p>
            <a:pPr marL="171450" indent="-171450">
              <a:buFont typeface="Arial" panose="020B0604020202020204" pitchFamily="34" charset="0"/>
              <a:buChar char="•"/>
            </a:pPr>
            <a:r>
              <a:rPr lang="en-US" b="0" dirty="0"/>
              <a:t>Remember healthy snacks can be quick and easy here are some ideas for healthy snacks from the SO Fit-5:</a:t>
            </a:r>
            <a:endParaRPr lang="en-US" b="0" dirty="0">
              <a:ea typeface="Calibri"/>
              <a:cs typeface="Calibri"/>
            </a:endParaRPr>
          </a:p>
          <a:p>
            <a:pPr marL="628650" lvl="1" indent="-171450">
              <a:buFont typeface="Arial" panose="020B0604020202020204" pitchFamily="34" charset="0"/>
              <a:buChar char="•"/>
            </a:pPr>
            <a:r>
              <a:rPr lang="en-US" b="0" dirty="0"/>
              <a:t>Apple slices dipped in peanut butter</a:t>
            </a:r>
            <a:endParaRPr lang="en-US" b="0" dirty="0">
              <a:ea typeface="Calibri"/>
              <a:cs typeface="Calibri"/>
            </a:endParaRPr>
          </a:p>
          <a:p>
            <a:pPr marL="628650" lvl="1" indent="-171450">
              <a:buFont typeface="Arial" panose="020B0604020202020204" pitchFamily="34" charset="0"/>
              <a:buChar char="•"/>
            </a:pPr>
            <a:r>
              <a:rPr lang="en-US" b="0" dirty="0"/>
              <a:t>Low-fat unsweetened yogurt with berries</a:t>
            </a:r>
            <a:endParaRPr lang="en-US" b="0" dirty="0">
              <a:ea typeface="Calibri"/>
              <a:cs typeface="Calibri"/>
            </a:endParaRPr>
          </a:p>
          <a:p>
            <a:pPr marL="628650" lvl="1" indent="-171450">
              <a:buFont typeface="Arial" panose="020B0604020202020204" pitchFamily="34" charset="0"/>
              <a:buChar char="•"/>
            </a:pPr>
            <a:r>
              <a:rPr lang="en-US" b="0" dirty="0"/>
              <a:t>Low-fat cottage cheese with tomatoes</a:t>
            </a:r>
            <a:endParaRPr lang="en-US" b="0" dirty="0">
              <a:ea typeface="Calibri"/>
              <a:cs typeface="Calibri"/>
            </a:endParaRPr>
          </a:p>
          <a:p>
            <a:pPr marL="628650" lvl="1" indent="-171450">
              <a:buFont typeface="Arial" panose="020B0604020202020204" pitchFamily="34" charset="0"/>
              <a:buChar char="•"/>
            </a:pPr>
            <a:r>
              <a:rPr lang="en-US" b="0" dirty="0"/>
              <a:t>Carrots or peppers dipped in hummus</a:t>
            </a:r>
            <a:endParaRPr lang="en-US" b="0" dirty="0">
              <a:ea typeface="Calibri"/>
              <a:cs typeface="Calibri"/>
            </a:endParaRPr>
          </a:p>
          <a:p>
            <a:pPr marL="628650" lvl="1" indent="-171450">
              <a:buFont typeface="Arial" panose="020B0604020202020204" pitchFamily="34" charset="0"/>
              <a:buChar char="•"/>
            </a:pPr>
            <a:r>
              <a:rPr lang="en-US" b="0" dirty="0"/>
              <a:t>Celery topped with peanut butter and raisins.</a:t>
            </a:r>
            <a:endParaRPr lang="en-US" b="0" dirty="0">
              <a:ea typeface="Calibri"/>
              <a:cs typeface="Calibri"/>
            </a:endParaRPr>
          </a:p>
          <a:p>
            <a:pPr marL="171450" indent="-171450">
              <a:buFont typeface="Arial" panose="020B0604020202020204" pitchFamily="34" charset="0"/>
              <a:buChar char="•"/>
            </a:pPr>
            <a:r>
              <a:rPr lang="en-US" dirty="0">
                <a:ea typeface="Calibri" panose="020F0502020204030204"/>
                <a:cs typeface="Calibri" panose="020F0502020204030204"/>
              </a:rPr>
              <a:t>Special Olympics has a lot of additional tips in Fit 5 and the Snack Zone resource guide. </a:t>
            </a:r>
          </a:p>
          <a:p>
            <a:pPr marL="171450" indent="-171450">
              <a:buFont typeface="Arial" panose="020B0604020202020204" pitchFamily="34" charset="0"/>
              <a:buChar char="•"/>
            </a:pPr>
            <a:r>
              <a:rPr lang="en-US" dirty="0">
                <a:ea typeface="Calibri" panose="020F0502020204030204"/>
                <a:cs typeface="Calibri" panose="020F0502020204030204"/>
              </a:rPr>
              <a:t>A link for this can be found in the appendix of your participant workbook.</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a:t>
            </a:r>
          </a:p>
          <a:p>
            <a:pPr marL="171450" lvl="0" indent="-171450">
              <a:buFont typeface="Arial" panose="020B0604020202020204" pitchFamily="34" charset="0"/>
              <a:buChar char="•"/>
            </a:pPr>
            <a:r>
              <a:rPr lang="en-US" b="0" dirty="0"/>
              <a:t>What are your favorite snacks?</a:t>
            </a:r>
          </a:p>
          <a:p>
            <a:pPr marL="171450" lvl="0" indent="-171450">
              <a:buFont typeface="Arial" panose="020B0604020202020204" pitchFamily="34" charset="0"/>
              <a:buChar char="•"/>
            </a:pPr>
            <a:r>
              <a:rPr lang="en-US" b="0" dirty="0"/>
              <a:t>Can we have a few volunteers to share their favorite snacks?</a:t>
            </a:r>
          </a:p>
          <a:p>
            <a:pPr marL="171450" lvl="0" indent="-171450">
              <a:buFont typeface="Arial" panose="020B0604020202020204" pitchFamily="34" charset="0"/>
              <a:buChar char="•"/>
            </a:pPr>
            <a:r>
              <a:rPr lang="en-US" b="0" dirty="0"/>
              <a:t>Now we will move on to strategies for staying hydrated.</a:t>
            </a:r>
            <a:endParaRPr lang="en-US" dirty="0">
              <a:ea typeface="Calibri"/>
              <a:cs typeface="Calibri"/>
            </a:endParaRPr>
          </a:p>
          <a:p>
            <a:endParaRPr lang="LID4096" dirty="0"/>
          </a:p>
        </p:txBody>
      </p:sp>
      <p:sp>
        <p:nvSpPr>
          <p:cNvPr id="4" name="Slide Number Placeholder 3">
            <a:extLst>
              <a:ext uri="{FF2B5EF4-FFF2-40B4-BE49-F238E27FC236}">
                <a16:creationId xmlns:a16="http://schemas.microsoft.com/office/drawing/2014/main" id="{E06E53BE-C92B-2197-98E9-7E64E746A833}"/>
              </a:ext>
            </a:extLst>
          </p:cNvPr>
          <p:cNvSpPr>
            <a:spLocks noGrp="1"/>
          </p:cNvSpPr>
          <p:nvPr>
            <p:ph type="sldNum" sz="quarter" idx="5"/>
          </p:nvPr>
        </p:nvSpPr>
        <p:spPr/>
        <p:txBody>
          <a:bodyPr/>
          <a:lstStyle/>
          <a:p>
            <a:fld id="{10026891-6E5A-4F48-8718-ACC5EAB1B134}" type="slidenum">
              <a:rPr lang="en-US" smtClean="0"/>
              <a:t>27</a:t>
            </a:fld>
            <a:endParaRPr lang="en-US"/>
          </a:p>
        </p:txBody>
      </p:sp>
    </p:spTree>
    <p:extLst>
      <p:ext uri="{BB962C8B-B14F-4D97-AF65-F5344CB8AC3E}">
        <p14:creationId xmlns:p14="http://schemas.microsoft.com/office/powerpoint/2010/main" val="2775425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D75C-5BB8-B8FD-9704-0809A7B3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D520F-B6B3-BBA2-7B64-EE31EDB0F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BDDAC-D6F2-8D37-9960-4A2CCBDF7910}"/>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As we have talked about water is an important fuel for sports and life.</a:t>
            </a:r>
            <a:endParaRPr lang="en-US" dirty="0">
              <a:ea typeface="Calibri"/>
              <a:cs typeface="Calibri"/>
            </a:endParaRPr>
          </a:p>
          <a:p>
            <a:pPr marL="171450" indent="-171450">
              <a:buFont typeface="Arial" panose="020B0604020202020204" pitchFamily="34" charset="0"/>
              <a:buChar char="•"/>
            </a:pPr>
            <a:r>
              <a:rPr lang="en-US" dirty="0"/>
              <a:t>Drinking the right amount of water is important for your health and performance in sports and life.</a:t>
            </a:r>
            <a:endParaRPr lang="en-US" dirty="0">
              <a:ea typeface="Calibri"/>
              <a:cs typeface="Calibri"/>
            </a:endParaRPr>
          </a:p>
          <a:p>
            <a:pPr marL="171450" indent="-171450">
              <a:buFont typeface="Arial" panose="020B0604020202020204" pitchFamily="34" charset="0"/>
              <a:buChar char="•"/>
            </a:pPr>
            <a:r>
              <a:rPr lang="en-US" dirty="0"/>
              <a:t>Our goal is to drink 5 bottles of water every day.</a:t>
            </a:r>
            <a:endParaRPr lang="en-US" dirty="0">
              <a:ea typeface="Calibri"/>
              <a:cs typeface="Calibri"/>
            </a:endParaRPr>
          </a:p>
          <a:p>
            <a:pPr marL="171450" indent="-171450">
              <a:buFont typeface="Arial" panose="020B0604020202020204" pitchFamily="34" charset="0"/>
              <a:buChar char="•"/>
            </a:pPr>
            <a:r>
              <a:rPr lang="en-US" dirty="0"/>
              <a:t>Here are a few strategies to keep hydrated.</a:t>
            </a:r>
            <a:endParaRPr lang="en-US" dirty="0">
              <a:ea typeface="Calibri"/>
              <a:cs typeface="Calibri"/>
            </a:endParaRPr>
          </a:p>
          <a:p>
            <a:pPr marL="171450" indent="-171450">
              <a:buFont typeface="Arial" panose="020B0604020202020204" pitchFamily="34" charset="0"/>
              <a:buChar char="•"/>
            </a:pPr>
            <a:r>
              <a:rPr lang="en-US" dirty="0"/>
              <a:t>Drink out of a reusable water bottle. This can help to track how much water you are drinking throughout the day.</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Drink a glass of water when you wake up, with every snack/meal and before and after exercise.</a:t>
            </a:r>
            <a:endParaRPr lang="en-US" dirty="0"/>
          </a:p>
          <a:p>
            <a:pPr marL="171450" indent="-171450">
              <a:buFont typeface="Arial" panose="020B0604020202020204" pitchFamily="34" charset="0"/>
              <a:buChar char="•"/>
            </a:pPr>
            <a:r>
              <a:rPr lang="en-US" dirty="0"/>
              <a:t>Flavor your water with natural fruits or herbs, for example, cucumber, mint, orange or lemon slices</a:t>
            </a:r>
            <a:endParaRPr lang="en-US" dirty="0">
              <a:ea typeface="Calibri" panose="020F0502020204030204"/>
              <a:cs typeface="Calibri" panose="020F0502020204030204"/>
            </a:endParaRPr>
          </a:p>
          <a:p>
            <a:pPr marL="171450" indent="-171450">
              <a:buFont typeface="Arial" panose="020B0604020202020204" pitchFamily="34" charset="0"/>
              <a:buChar char="•"/>
            </a:pPr>
            <a:r>
              <a:rPr lang="en-US" dirty="0"/>
              <a:t>Drink sparkling water as an alternative for soda</a:t>
            </a:r>
            <a:endParaRPr lang="en-US" dirty="0">
              <a:ea typeface="Calibri" panose="020F0502020204030204"/>
              <a:cs typeface="Calibri" panose="020F0502020204030204"/>
            </a:endParaRPr>
          </a:p>
          <a:p>
            <a:pPr marL="171450" indent="-171450">
              <a:buFont typeface="Arial" panose="020B0604020202020204" pitchFamily="34" charset="0"/>
              <a:buChar char="•"/>
            </a:pPr>
            <a:r>
              <a:rPr lang="en-US" dirty="0"/>
              <a:t>Save sodas, juice and energy drinks for special occasions only</a:t>
            </a:r>
            <a:endParaRPr lang="en-US" dirty="0">
              <a:ea typeface="Calibri" panose="020F0502020204030204"/>
              <a:cs typeface="Calibri" panose="020F0502020204030204"/>
            </a:endParaRPr>
          </a:p>
          <a:p>
            <a:pPr marL="171450" indent="-171450">
              <a:buFont typeface="Arial" panose="020B0604020202020204" pitchFamily="34" charset="0"/>
              <a:buChar char="•"/>
            </a:pPr>
            <a:r>
              <a:rPr lang="en-US" dirty="0"/>
              <a:t>Carry your reusable water bottle throughout the day.</a:t>
            </a:r>
            <a:endParaRPr lang="en-US" dirty="0">
              <a:ea typeface="Calibri" panose="020F0502020204030204"/>
              <a:cs typeface="Calibri" panose="020F0502020204030204"/>
            </a:endParaRPr>
          </a:p>
          <a:p>
            <a:endParaRPr lang="LID4096" dirty="0"/>
          </a:p>
        </p:txBody>
      </p:sp>
      <p:sp>
        <p:nvSpPr>
          <p:cNvPr id="4" name="Slide Number Placeholder 3">
            <a:extLst>
              <a:ext uri="{FF2B5EF4-FFF2-40B4-BE49-F238E27FC236}">
                <a16:creationId xmlns:a16="http://schemas.microsoft.com/office/drawing/2014/main" id="{DEC2AB28-77F8-AE93-5408-4FBB5368ED68}"/>
              </a:ext>
            </a:extLst>
          </p:cNvPr>
          <p:cNvSpPr>
            <a:spLocks noGrp="1"/>
          </p:cNvSpPr>
          <p:nvPr>
            <p:ph type="sldNum" sz="quarter" idx="5"/>
          </p:nvPr>
        </p:nvSpPr>
        <p:spPr/>
        <p:txBody>
          <a:bodyPr/>
          <a:lstStyle/>
          <a:p>
            <a:fld id="{10026891-6E5A-4F48-8718-ACC5EAB1B134}" type="slidenum">
              <a:rPr lang="en-US" smtClean="0"/>
              <a:t>28</a:t>
            </a:fld>
            <a:endParaRPr lang="en-US"/>
          </a:p>
        </p:txBody>
      </p:sp>
    </p:spTree>
    <p:extLst>
      <p:ext uri="{BB962C8B-B14F-4D97-AF65-F5344CB8AC3E}">
        <p14:creationId xmlns:p14="http://schemas.microsoft.com/office/powerpoint/2010/main" val="111957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C80D1-B9ED-482B-E01B-E17BBFD0F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B63F1-49D2-6FC6-B752-868DB5831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1C1E1-9A47-5012-480D-C57F418016DC}"/>
              </a:ext>
            </a:extLst>
          </p:cNvPr>
          <p:cNvSpPr>
            <a:spLocks noGrp="1"/>
          </p:cNvSpPr>
          <p:nvPr>
            <p:ph type="body" idx="1"/>
          </p:nvPr>
        </p:nvSpPr>
        <p:spPr/>
        <p:txBody>
          <a:bodyPr/>
          <a:lstStyle/>
          <a:p>
            <a:r>
              <a:rPr lang="en-US" b="1" dirty="0">
                <a:ea typeface="Calibri"/>
                <a:cs typeface="Calibri"/>
              </a:rPr>
              <a:t>Say:</a:t>
            </a:r>
            <a:endParaRPr lang="en-US" dirty="0"/>
          </a:p>
          <a:p>
            <a:pPr marL="171450" indent="-171450">
              <a:buFont typeface="Arial"/>
              <a:buChar char="•"/>
            </a:pPr>
            <a:r>
              <a:rPr lang="en-US" dirty="0"/>
              <a:t>As you have shared, supporting regular exercise can be a challenge. </a:t>
            </a:r>
          </a:p>
          <a:p>
            <a:pPr marL="171450" indent="-171450">
              <a:buFont typeface="Arial"/>
              <a:buChar char="•"/>
            </a:pPr>
            <a:r>
              <a:rPr lang="en-US" dirty="0"/>
              <a:t>Here are some additional strategies for regular exercise</a:t>
            </a:r>
            <a:endParaRPr lang="en-US" dirty="0">
              <a:ea typeface="Calibri"/>
              <a:cs typeface="Calibri"/>
            </a:endParaRPr>
          </a:p>
          <a:p>
            <a:pPr marL="171450" indent="-171450">
              <a:buFont typeface="Arial"/>
              <a:buChar char="•"/>
            </a:pPr>
            <a:r>
              <a:rPr lang="en-US" dirty="0"/>
              <a:t>Set Specific Goals.</a:t>
            </a:r>
            <a:endParaRPr lang="en-US" dirty="0">
              <a:ea typeface="Calibri"/>
              <a:cs typeface="Calibri"/>
            </a:endParaRPr>
          </a:p>
          <a:p>
            <a:pPr marL="171450" indent="-171450">
              <a:buFont typeface="Arial"/>
              <a:buChar char="•"/>
            </a:pPr>
            <a:r>
              <a:rPr lang="en-US" dirty="0"/>
              <a:t>Define what you want to achieve through exercise, whether it's weight loss, muscle gain, improved flexibility, or overall health. Setting specific, measurable goals helps keep you motivated and focused on your progress.</a:t>
            </a:r>
            <a:endParaRPr lang="en-US" dirty="0">
              <a:ea typeface="Calibri"/>
              <a:cs typeface="Calibri"/>
            </a:endParaRPr>
          </a:p>
          <a:p>
            <a:pPr marL="171450" indent="-171450">
              <a:buFont typeface="Arial"/>
              <a:buChar char="•"/>
            </a:pPr>
            <a:r>
              <a:rPr lang="en-US" dirty="0"/>
              <a:t>Find Activities You and your family will enjoy.</a:t>
            </a:r>
            <a:endParaRPr lang="en-US" dirty="0">
              <a:ea typeface="Calibri"/>
              <a:cs typeface="Calibri"/>
            </a:endParaRPr>
          </a:p>
          <a:p>
            <a:pPr marL="171450" indent="-171450">
              <a:buFont typeface="Arial"/>
              <a:buChar char="•"/>
            </a:pPr>
            <a:r>
              <a:rPr lang="en-US" dirty="0"/>
              <a:t>Experiment with different types of exercise until you find activities that you genuinely enjoy. Whether it's swimming, hiking, dancing, or weightlifting, incorporating activities you love into your routine makes exercise more enjoyable and sustainable in the long run.</a:t>
            </a:r>
            <a:endParaRPr lang="en-US" dirty="0">
              <a:ea typeface="Calibri" panose="020F0502020204030204"/>
              <a:cs typeface="Calibri" panose="020F0502020204030204"/>
            </a:endParaRPr>
          </a:p>
          <a:p>
            <a:pPr marL="171450" indent="-171450">
              <a:buFont typeface="Arial"/>
              <a:buChar char="•"/>
            </a:pPr>
            <a:r>
              <a:rPr lang="en-US" dirty="0"/>
              <a:t>Schedule Regular Workouts</a:t>
            </a:r>
            <a:endParaRPr lang="en-US" dirty="0">
              <a:ea typeface="Calibri" panose="020F0502020204030204"/>
              <a:cs typeface="Calibri" panose="020F0502020204030204"/>
            </a:endParaRPr>
          </a:p>
          <a:p>
            <a:pPr marL="171450" indent="-171450">
              <a:buFont typeface="Arial"/>
              <a:buChar char="•"/>
            </a:pPr>
            <a:r>
              <a:rPr lang="en-US" dirty="0"/>
              <a:t>Treat exercise like any other important appointment by scheduling regular workout sessions into your weekly calendar. Consistency is key to seeing results and making exercise a habit.</a:t>
            </a:r>
            <a:endParaRPr lang="en-US" dirty="0">
              <a:ea typeface="Calibri"/>
              <a:cs typeface="Calibri"/>
            </a:endParaRPr>
          </a:p>
          <a:p>
            <a:pPr marL="171450" indent="-171450">
              <a:buFont typeface="Arial"/>
              <a:buChar char="•"/>
            </a:pPr>
            <a:r>
              <a:rPr lang="en-US" dirty="0"/>
              <a:t>Mix It Up</a:t>
            </a:r>
            <a:endParaRPr lang="en-US" dirty="0">
              <a:ea typeface="Calibri" panose="020F0502020204030204"/>
              <a:cs typeface="Calibri" panose="020F0502020204030204"/>
            </a:endParaRPr>
          </a:p>
          <a:p>
            <a:pPr marL="171450" indent="-171450">
              <a:buFont typeface="Arial"/>
              <a:buChar char="•"/>
            </a:pPr>
            <a:r>
              <a:rPr lang="en-US" dirty="0"/>
              <a:t>Avoid getting bored or hitting plateaus by varying your exercise routine. Incorporate a mix of cardiovascular activities, strength training, flexibility, balance exercises, and recreational activities to keep your body challenged and engaged.</a:t>
            </a:r>
            <a:endParaRPr lang="en-US" dirty="0">
              <a:ea typeface="Calibri"/>
              <a:cs typeface="Calibri"/>
            </a:endParaRPr>
          </a:p>
          <a:p>
            <a:pPr marL="171450" indent="-171450">
              <a:buFont typeface="Arial"/>
              <a:buChar char="•"/>
            </a:pPr>
            <a:r>
              <a:rPr lang="en-US" dirty="0"/>
              <a:t>Listen to Your Body</a:t>
            </a:r>
            <a:endParaRPr lang="en-US" dirty="0">
              <a:ea typeface="Calibri"/>
              <a:cs typeface="Calibri"/>
            </a:endParaRPr>
          </a:p>
          <a:p>
            <a:pPr marL="171450" indent="-171450">
              <a:buFont typeface="Arial"/>
              <a:buChar char="•"/>
            </a:pPr>
            <a:r>
              <a:rPr lang="en-US" dirty="0"/>
              <a:t>Pay attention to how your body feels during and after exercise. Push yourself to challenge your limits but also learn to recognize when you need rest or modifications to prevent injury. </a:t>
            </a:r>
            <a:r>
              <a:rPr lang="en-US" dirty="0">
                <a:cs typeface="Calibri"/>
              </a:rPr>
              <a:t>After a workout, your body needs time to rest. Getting 7 to 9 hours of sleep and taking a break from exercise are great ways to get more rest.</a:t>
            </a:r>
          </a:p>
          <a:p>
            <a:endParaRPr lang="LID4096" dirty="0"/>
          </a:p>
        </p:txBody>
      </p:sp>
      <p:sp>
        <p:nvSpPr>
          <p:cNvPr id="4" name="Slide Number Placeholder 3">
            <a:extLst>
              <a:ext uri="{FF2B5EF4-FFF2-40B4-BE49-F238E27FC236}">
                <a16:creationId xmlns:a16="http://schemas.microsoft.com/office/drawing/2014/main" id="{BE29D659-1C5F-94A4-F655-0ABDB472CA6B}"/>
              </a:ext>
            </a:extLst>
          </p:cNvPr>
          <p:cNvSpPr>
            <a:spLocks noGrp="1"/>
          </p:cNvSpPr>
          <p:nvPr>
            <p:ph type="sldNum" sz="quarter" idx="5"/>
          </p:nvPr>
        </p:nvSpPr>
        <p:spPr/>
        <p:txBody>
          <a:bodyPr/>
          <a:lstStyle/>
          <a:p>
            <a:fld id="{10026891-6E5A-4F48-8718-ACC5EAB1B134}" type="slidenum">
              <a:rPr lang="en-US" smtClean="0"/>
              <a:t>29</a:t>
            </a:fld>
            <a:endParaRPr lang="en-US"/>
          </a:p>
        </p:txBody>
      </p:sp>
    </p:spTree>
    <p:extLst>
      <p:ext uri="{BB962C8B-B14F-4D97-AF65-F5344CB8AC3E}">
        <p14:creationId xmlns:p14="http://schemas.microsoft.com/office/powerpoint/2010/main" val="381530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Say: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goal of Family Health Forums is to reduce the health disparities for people with intellectual disabilities.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We know we cannot do this without supporting the whole family!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space is for families to support each other’s health and wellbeing.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Here we focus on all the members of your family.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Together we will learn about different health challenges and how families can work together to address them.</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We also bring families together to establish support networks with other families and with service providers in our community.</a:t>
            </a:r>
            <a:r>
              <a:rPr lang="en-US" sz="1200" b="0" i="0"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To make this a welcoming space, there are 4 principles to guide our time together:</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1. We RESPECT each other’s opinions and recognize that we may all be at different stages of caring for ourselves and our families. </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2. We use ACTIVE LISTENING to be fully present with each other and give each other our undivided attention.</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3. We are a JUDGEMENT-FREE zone – we recognize that we each bring our own unique experiences to this event.</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4. We believe in CONFIDENTIALITY – we agree to keep private what is shared and discussed here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We are here to learn from and with each other – feel free to ask questions at any time. You can ask your question to the group, or you can write down your questions on the cards provided and place them in the question box.</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Before we begin our topic today let’s discuss why health is important for our athletes and their families.</a:t>
            </a:r>
            <a:r>
              <a:rPr lang="en-US" sz="1200" b="0" i="0" kern="1200" dirty="0">
                <a:solidFill>
                  <a:schemeClr val="tx1"/>
                </a:solidFill>
                <a:effectLst/>
                <a:latin typeface="+mn-lt"/>
                <a:ea typeface="+mn-ea"/>
                <a:cs typeface="+mn-cs"/>
              </a:rPr>
              <a:t>​</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3</a:t>
            </a:fld>
            <a:endParaRPr lang="en-US"/>
          </a:p>
        </p:txBody>
      </p:sp>
    </p:spTree>
    <p:extLst>
      <p:ext uri="{BB962C8B-B14F-4D97-AF65-F5344CB8AC3E}">
        <p14:creationId xmlns:p14="http://schemas.microsoft.com/office/powerpoint/2010/main" val="2319816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cs typeface="Calibri"/>
            </a:endParaRPr>
          </a:p>
          <a:p>
            <a:pPr marL="171450" indent="-171450">
              <a:buFont typeface="Arial" panose="020B0604020202020204" pitchFamily="34" charset="0"/>
              <a:buChar char="•"/>
            </a:pPr>
            <a:r>
              <a:rPr lang="en-US" b="0" dirty="0"/>
              <a:t>Now that we have explored strategies for enhancing fitness, let’s look again at our Family fitness scorecard.</a:t>
            </a:r>
            <a:endParaRPr lang="en-US" b="0" dirty="0">
              <a:cs typeface="Calibri"/>
            </a:endParaRPr>
          </a:p>
          <a:p>
            <a:pPr marL="171450" indent="-171450">
              <a:buFont typeface="Arial" panose="020B0604020202020204" pitchFamily="34" charset="0"/>
              <a:buChar char="•"/>
            </a:pPr>
            <a:r>
              <a:rPr lang="en-US" b="0" dirty="0"/>
              <a:t>Please turn to page 6</a:t>
            </a:r>
            <a:r>
              <a:rPr lang="en-US" b="1" dirty="0"/>
              <a:t> </a:t>
            </a:r>
            <a:r>
              <a:rPr lang="en-US" b="0" dirty="0"/>
              <a:t>of your workbook and record your responses to the questions there.</a:t>
            </a:r>
            <a:endParaRPr lang="en-US" b="0" dirty="0">
              <a:cs typeface="Calibri"/>
            </a:endParaRPr>
          </a:p>
          <a:p>
            <a:pPr marL="0" indent="0">
              <a:buFont typeface="Arial" panose="020B0604020202020204" pitchFamily="34" charset="0"/>
              <a:buNone/>
            </a:pPr>
            <a:r>
              <a:rPr lang="en-US" b="1" dirty="0"/>
              <a:t>Ask:</a:t>
            </a:r>
            <a:endParaRPr lang="en-US" b="1" dirty="0">
              <a:cs typeface="Calibri"/>
            </a:endParaRPr>
          </a:p>
          <a:p>
            <a:pPr marL="171450" indent="-171450">
              <a:buFont typeface="Arial" panose="020B0604020202020204" pitchFamily="34" charset="0"/>
              <a:buChar char="•"/>
            </a:pPr>
            <a:r>
              <a:rPr lang="en-US" b="0" dirty="0"/>
              <a:t>The first question is what is one area from the healthy habit scorecard that you would like your family to improve on?</a:t>
            </a:r>
            <a:endParaRPr lang="en-US" b="0" dirty="0">
              <a:cs typeface="Calibri"/>
            </a:endParaRPr>
          </a:p>
          <a:p>
            <a:pPr marL="171450" indent="-171450">
              <a:buFont typeface="Arial" panose="020B0604020202020204" pitchFamily="34" charset="0"/>
              <a:buChar char="•"/>
            </a:pPr>
            <a:r>
              <a:rPr lang="en-US" b="0" dirty="0"/>
              <a:t>The next question is what may get in the way of you and your family engaging in this activity? For example, time, costs?</a:t>
            </a:r>
            <a:endParaRPr lang="en-US" b="0" dirty="0">
              <a:cs typeface="Calibri"/>
            </a:endParaRPr>
          </a:p>
          <a:p>
            <a:pPr marL="171450" indent="-171450">
              <a:buFont typeface="Arial" panose="020B0604020202020204" pitchFamily="34" charset="0"/>
              <a:buChar char="•"/>
            </a:pPr>
            <a:r>
              <a:rPr lang="en-US" b="0" dirty="0"/>
              <a:t>The last question is how will you address the barriers of engaging in this activity?</a:t>
            </a:r>
            <a:endParaRPr lang="en-US" b="0" dirty="0">
              <a:cs typeface="Calibri"/>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30</a:t>
            </a:fld>
            <a:endParaRPr lang="en-US"/>
          </a:p>
        </p:txBody>
      </p:sp>
    </p:spTree>
    <p:extLst>
      <p:ext uri="{BB962C8B-B14F-4D97-AF65-F5344CB8AC3E}">
        <p14:creationId xmlns:p14="http://schemas.microsoft.com/office/powerpoint/2010/main" val="1049304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7FE70-8626-0FA7-3404-50761E39C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1E92D-9F36-9853-DBB3-2E7C0870A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8EA27-A506-A83A-2614-2B81EC6DB64C}"/>
              </a:ext>
            </a:extLst>
          </p:cNvPr>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Now that we have found an activity to try with our families, we can create family fitness plans for this activity</a:t>
            </a:r>
            <a:endParaRPr lang="en-US" b="0" dirty="0">
              <a:ea typeface="Calibri"/>
              <a:cs typeface="Calibri"/>
            </a:endParaRPr>
          </a:p>
          <a:p>
            <a:pPr marL="171450" indent="-171450">
              <a:buFont typeface="Arial" panose="020B0604020202020204" pitchFamily="34" charset="0"/>
              <a:buChar char="•"/>
            </a:pPr>
            <a:r>
              <a:rPr lang="en-US" b="0" dirty="0"/>
              <a:t>Turn to page 6</a:t>
            </a:r>
            <a:r>
              <a:rPr lang="en-US" b="1" dirty="0"/>
              <a:t> </a:t>
            </a:r>
            <a:r>
              <a:rPr lang="en-US" b="0" dirty="0"/>
              <a:t>of your participant workbook and follow the prompts there to create your family fitness plan.</a:t>
            </a:r>
            <a:endParaRPr lang="en-US" b="0" dirty="0">
              <a:ea typeface="Calibri"/>
              <a:cs typeface="Calibri"/>
            </a:endParaRPr>
          </a:p>
          <a:p>
            <a:endParaRPr lang="LID4096" dirty="0"/>
          </a:p>
        </p:txBody>
      </p:sp>
      <p:sp>
        <p:nvSpPr>
          <p:cNvPr id="4" name="Slide Number Placeholder 3">
            <a:extLst>
              <a:ext uri="{FF2B5EF4-FFF2-40B4-BE49-F238E27FC236}">
                <a16:creationId xmlns:a16="http://schemas.microsoft.com/office/drawing/2014/main" id="{3DFF5F4D-4A66-459A-067E-65B25D666E06}"/>
              </a:ext>
            </a:extLst>
          </p:cNvPr>
          <p:cNvSpPr>
            <a:spLocks noGrp="1"/>
          </p:cNvSpPr>
          <p:nvPr>
            <p:ph type="sldNum" sz="quarter" idx="5"/>
          </p:nvPr>
        </p:nvSpPr>
        <p:spPr/>
        <p:txBody>
          <a:bodyPr/>
          <a:lstStyle/>
          <a:p>
            <a:fld id="{10026891-6E5A-4F48-8718-ACC5EAB1B134}" type="slidenum">
              <a:rPr lang="en-US" smtClean="0"/>
              <a:t>31</a:t>
            </a:fld>
            <a:endParaRPr lang="en-US"/>
          </a:p>
        </p:txBody>
      </p:sp>
    </p:spTree>
    <p:extLst>
      <p:ext uri="{BB962C8B-B14F-4D97-AF65-F5344CB8AC3E}">
        <p14:creationId xmlns:p14="http://schemas.microsoft.com/office/powerpoint/2010/main" val="2234237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Before we close, and while we have our community partners with us let’s have some time for questions. </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Does anyone have any questions or concerns about anything we have discussed today?</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32</a:t>
            </a:fld>
            <a:endParaRPr lang="en-US"/>
          </a:p>
        </p:txBody>
      </p:sp>
    </p:spTree>
    <p:extLst>
      <p:ext uri="{BB962C8B-B14F-4D97-AF65-F5344CB8AC3E}">
        <p14:creationId xmlns:p14="http://schemas.microsoft.com/office/powerpoint/2010/main" val="1139505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Thank you for joining us today.</a:t>
            </a:r>
          </a:p>
          <a:p>
            <a:pPr marL="171450" indent="-171450">
              <a:buFont typeface="Arial" panose="020B0604020202020204" pitchFamily="34" charset="0"/>
              <a:buChar char="•"/>
            </a:pPr>
            <a:r>
              <a:rPr lang="en-US" dirty="0"/>
              <a:t>Please reach out to us if you have any further needs.</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33</a:t>
            </a:fld>
            <a:endParaRPr lang="en-US"/>
          </a:p>
        </p:txBody>
      </p:sp>
    </p:spTree>
    <p:extLst>
      <p:ext uri="{BB962C8B-B14F-4D97-AF65-F5344CB8AC3E}">
        <p14:creationId xmlns:p14="http://schemas.microsoft.com/office/powerpoint/2010/main" val="2038700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35</a:t>
            </a:fld>
            <a:endParaRPr lang="en-US"/>
          </a:p>
        </p:txBody>
      </p:sp>
    </p:spTree>
    <p:extLst>
      <p:ext uri="{BB962C8B-B14F-4D97-AF65-F5344CB8AC3E}">
        <p14:creationId xmlns:p14="http://schemas.microsoft.com/office/powerpoint/2010/main" val="97962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600"/>
              </a:lnSpc>
              <a:spcBef>
                <a:spcPts val="0"/>
              </a:spcBef>
              <a:spcAft>
                <a:spcPts val="800"/>
              </a:spcAft>
              <a:tabLst>
                <a:tab pos="406400" algn="l"/>
                <a:tab pos="457200" algn="l"/>
              </a:tabLst>
            </a:pPr>
            <a:r>
              <a:rPr lang="en-US" sz="1200" b="1" kern="900" spc="-10" dirty="0">
                <a:effectLst/>
                <a:latin typeface="Ubuntu Light"/>
                <a:ea typeface="MS Mincho"/>
                <a:cs typeface="Times New Roman" panose="02020603050405020304" pitchFamily="18" charset="0"/>
              </a:rPr>
              <a:t>Say:</a:t>
            </a:r>
          </a:p>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1200" kern="900" spc="-10" dirty="0">
                <a:effectLst/>
                <a:latin typeface="Ubuntu Light"/>
                <a:ea typeface="MS Mincho"/>
                <a:cs typeface="Times New Roman" panose="02020603050405020304" pitchFamily="18" charset="0"/>
              </a:rPr>
              <a:t>Family Health Forums are important because we know that health has a substantial impact on the quality of life for people with intellectual disability and their families.</a:t>
            </a: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1200" kern="900" spc="-10" dirty="0">
                <a:effectLst/>
                <a:latin typeface="Ubuntu Light"/>
                <a:ea typeface="MS Mincho"/>
                <a:cs typeface="Times New Roman" panose="02020603050405020304" pitchFamily="18" charset="0"/>
              </a:rPr>
              <a:t>Recent data from Special Olympics athletes has informed us about the health and wellbeing of people with intellectual disability.</a:t>
            </a:r>
            <a:r>
              <a:rPr lang="en-US" sz="1200" kern="900" spc="-10" dirty="0">
                <a:latin typeface="Ubuntu Light"/>
                <a:ea typeface="MS Mincho"/>
                <a:cs typeface="Times New Roman" panose="02020603050405020304" pitchFamily="18" charset="0"/>
              </a:rPr>
              <a:t> </a:t>
            </a:r>
          </a:p>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1200" i="0" kern="900" spc="-10" dirty="0">
                <a:effectLst/>
                <a:latin typeface="Ubuntu Light"/>
                <a:ea typeface="MS Mincho"/>
                <a:cs typeface="Times New Roman" panose="02020603050405020304" pitchFamily="18" charset="0"/>
              </a:rPr>
              <a:t>We know that Special Olympics adult athletes are two times more likely to be obese compared to adults without intellectual disability.</a:t>
            </a:r>
          </a:p>
          <a:p>
            <a:pPr marL="285750" marR="0" lvl="0" indent="-285750" algn="just" defTabSz="914400" rtl="0" eaLnBrk="1" fontAlgn="auto" latinLnBrk="0" hangingPunct="1">
              <a:lnSpc>
                <a:spcPts val="1600"/>
              </a:lnSpc>
              <a:spcBef>
                <a:spcPts val="0"/>
              </a:spcBef>
              <a:spcAft>
                <a:spcPts val="800"/>
              </a:spcAft>
              <a:buClrTx/>
              <a:buSzTx/>
              <a:buFont typeface="Arial" panose="020B0604020202020204" pitchFamily="34" charset="0"/>
              <a:buChar char="•"/>
              <a:tabLst>
                <a:tab pos="406400" algn="l"/>
                <a:tab pos="457200" algn="l"/>
              </a:tabLst>
              <a:defRPr/>
            </a:pPr>
            <a:r>
              <a:rPr lang="en-US" sz="1200" i="0" kern="900" spc="-10" dirty="0">
                <a:effectLst/>
                <a:latin typeface="Ubuntu Light"/>
                <a:ea typeface="MS Mincho"/>
                <a:cs typeface="Times New Roman" panose="02020603050405020304" pitchFamily="18" charset="0"/>
              </a:rPr>
              <a:t>Also, individuals with intellectual disability have as many chronic health conditions at 20+ years old as individuals in the general population do at 50+ years old.</a:t>
            </a: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1200" i="0" kern="900" spc="-10" dirty="0">
                <a:effectLst/>
                <a:latin typeface="Ubuntu Light"/>
                <a:ea typeface="MS Mincho"/>
                <a:cs typeface="Times New Roman" panose="02020603050405020304" pitchFamily="18" charset="0"/>
              </a:rPr>
              <a:t>Lastly, people with intellectual disability often do not have access to critical health services and resources to improve their health and die 16 to 20 years sooner than people without intellectual disabilities due to preventable health conditions.</a:t>
            </a:r>
            <a:r>
              <a:rPr lang="en-US" sz="1200" kern="900" spc="-10" dirty="0">
                <a:latin typeface="Ubuntu Light"/>
                <a:ea typeface="MS Mincho"/>
                <a:cs typeface="Times New Roman" panose="02020603050405020304" pitchFamily="18" charset="0"/>
              </a:rPr>
              <a:t> </a:t>
            </a:r>
            <a:endParaRPr lang="en-US" sz="1200" i="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800"/>
              </a:spcAft>
              <a:buClrTx/>
              <a:buSzTx/>
              <a:buFont typeface="Arial" panose="020B0604020202020204" pitchFamily="34" charset="0"/>
              <a:buNone/>
              <a:tabLst>
                <a:tab pos="406400" algn="l"/>
                <a:tab pos="457200" algn="l"/>
              </a:tabLst>
              <a:defRPr/>
            </a:pPr>
            <a:endParaRPr lang="en-US" sz="1200" i="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1200" kern="900" spc="-10" dirty="0">
                <a:effectLst/>
                <a:latin typeface="Ubuntu Light"/>
                <a:ea typeface="MS Mincho"/>
                <a:cs typeface="Times New Roman" panose="02020603050405020304" pitchFamily="18" charset="0"/>
              </a:rPr>
              <a:t>Health affects each Special Olympics athlete’s ability to train and compete in sports effectively.</a:t>
            </a:r>
            <a:r>
              <a:rPr lang="en-US" sz="1200" kern="900" spc="-10" dirty="0">
                <a:latin typeface="Ubuntu Light"/>
                <a:ea typeface="MS Mincho"/>
                <a:cs typeface="Times New Roman" panose="02020603050405020304" pitchFamily="18" charset="0"/>
              </a:rPr>
              <a:t> </a:t>
            </a:r>
            <a:endParaRPr lang="en-US" sz="1200" i="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1200" i="0" kern="900" spc="-10" dirty="0">
                <a:effectLst/>
                <a:latin typeface="Ubuntu Light"/>
                <a:ea typeface="MS Mincho"/>
                <a:cs typeface="Times New Roman" panose="02020603050405020304" pitchFamily="18" charset="0"/>
              </a:rPr>
              <a:t>Special Olympics recognizes the importance of supporting the health and wellbeing of athlete’s families.</a:t>
            </a:r>
            <a:r>
              <a:rPr lang="en-US" sz="1200" kern="900" spc="-10" dirty="0">
                <a:latin typeface="Ubuntu Light"/>
                <a:ea typeface="MS Mincho"/>
                <a:cs typeface="Times New Roman" panose="02020603050405020304" pitchFamily="18" charset="0"/>
              </a:rPr>
              <a:t> </a:t>
            </a:r>
            <a:endParaRPr lang="en-US" sz="1200" i="0" kern="900" spc="-10" dirty="0">
              <a:effectLst/>
              <a:latin typeface="Ubuntu Light" panose="020B0304030602030204" pitchFamily="34" charset="0"/>
              <a:ea typeface="MS Mincho" panose="020B0400000000000000" pitchFamily="49" charset="-128"/>
              <a:cs typeface="Times New Roman" panose="02020603050405020304" pitchFamily="18" charset="0"/>
            </a:endParaRPr>
          </a:p>
          <a:p>
            <a:pPr marL="285750" indent="-285750" algn="just">
              <a:lnSpc>
                <a:spcPts val="1600"/>
              </a:lnSpc>
              <a:spcAft>
                <a:spcPts val="800"/>
              </a:spcAft>
              <a:buFont typeface="Arial" panose="020B0604020202020204" pitchFamily="34" charset="0"/>
              <a:buChar char="•"/>
              <a:tabLst>
                <a:tab pos="406400" algn="l"/>
                <a:tab pos="457200" algn="l"/>
              </a:tabLst>
              <a:defRPr/>
            </a:pPr>
            <a:r>
              <a:rPr lang="en-US" sz="1200" i="0" kern="900" spc="-10" dirty="0">
                <a:effectLst/>
                <a:latin typeface="Ubuntu Light"/>
                <a:ea typeface="MS Mincho"/>
                <a:cs typeface="Times New Roman" panose="02020603050405020304" pitchFamily="18" charset="0"/>
              </a:rPr>
              <a:t>Family Health Forums are one way that Special Olympics works to engage family members and provide tools and resources to support whole family health and wellbeing.</a:t>
            </a:r>
            <a:r>
              <a:rPr lang="en-US" sz="1200" kern="900" spc="-10" dirty="0">
                <a:latin typeface="Ubuntu Light"/>
                <a:ea typeface="MS Mincho"/>
                <a:cs typeface="Times New Roman" panose="02020603050405020304" pitchFamily="18" charset="0"/>
              </a:rPr>
              <a:t> </a:t>
            </a:r>
            <a:endParaRPr lang="en-US" sz="1200" i="0" kern="900" spc="-10" dirty="0">
              <a:effectLst/>
              <a:latin typeface="Ubuntu Light" panose="020B0304030602030204" pitchFamily="34" charset="0"/>
              <a:ea typeface="MS Mincho" panose="020B0400000000000000" pitchFamily="49" charset="-128"/>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4</a:t>
            </a:fld>
            <a:endParaRPr lang="en-US"/>
          </a:p>
        </p:txBody>
      </p:sp>
    </p:spTree>
    <p:extLst>
      <p:ext uri="{BB962C8B-B14F-4D97-AF65-F5344CB8AC3E}">
        <p14:creationId xmlns:p14="http://schemas.microsoft.com/office/powerpoint/2010/main" val="210310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Today we are going to discuss fitness for the family.</a:t>
            </a:r>
          </a:p>
          <a:p>
            <a:pPr marL="171450" indent="-171450">
              <a:buFont typeface="Arial" panose="020B0604020202020204" pitchFamily="34" charset="0"/>
              <a:buChar cha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Staying fit keeps us healthy and it reduces our chances of developing chronic health conditions like diabetes, obesity and cardiovascular disease. </a:t>
            </a:r>
          </a:p>
          <a:p>
            <a:pPr marL="171450" indent="-171450">
              <a:buFont typeface="Arial" panose="020B0604020202020204" pitchFamily="34" charset="0"/>
              <a:buChar cha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This is important for everyone, but especially for people with intellectual disabilities.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session will take about 1 hour, and we are going to cover the following topics</a:t>
            </a:r>
          </a:p>
          <a:p>
            <a:pPr marL="628650" lvl="1" indent="-171450">
              <a:buFont typeface="Arial" panose="020B0604020202020204" pitchFamily="34" charset="0"/>
              <a:buChar char="•"/>
            </a:pPr>
            <a:r>
              <a:rPr lang="en-US" dirty="0"/>
              <a:t>First, we will discuss what fitness means and its importance for our health and performance in sport, at work and everyday</a:t>
            </a:r>
          </a:p>
          <a:p>
            <a:pPr marL="628650" lvl="1" indent="-171450">
              <a:buFont typeface="Arial" panose="020B0604020202020204" pitchFamily="34" charset="0"/>
              <a:buChar char="•"/>
            </a:pPr>
            <a:r>
              <a:rPr lang="en-US" dirty="0"/>
              <a:t>We will also explore strategies to increase fitness for the whole family</a:t>
            </a:r>
          </a:p>
          <a:p>
            <a:pPr marL="628650" lvl="1" indent="-171450">
              <a:buFont typeface="Arial" panose="020B0604020202020204" pitchFamily="34" charset="0"/>
              <a:buChar char="•"/>
            </a:pPr>
            <a:r>
              <a:rPr lang="en-US" dirty="0"/>
              <a:t>And finally, we will create realistic action plans for us integrate fitness activities into our family routines.</a:t>
            </a:r>
          </a:p>
          <a:p>
            <a:pPr marL="171450" lvl="0" indent="-171450">
              <a:buFont typeface="Arial" panose="020B0604020202020204" pitchFamily="34" charset="0"/>
              <a:buChar char="•"/>
            </a:pPr>
            <a:r>
              <a:rPr lang="en-US" dirty="0"/>
              <a:t>We will have a mix of activities, discussion and presentations</a:t>
            </a:r>
          </a:p>
          <a:p>
            <a:pPr marL="171450" lvl="0" indent="-171450">
              <a:buFont typeface="Arial" panose="020B0604020202020204" pitchFamily="34" charset="0"/>
              <a:buChar char="•"/>
            </a:pPr>
            <a:r>
              <a:rPr lang="en-US" dirty="0"/>
              <a:t>We all have something valuable to share and we are here to learn from each other’s experiences as well.</a:t>
            </a:r>
          </a:p>
          <a:p>
            <a:pPr marL="171450" lvl="0" indent="-171450">
              <a:buFont typeface="Arial" panose="020B0604020202020204" pitchFamily="34" charset="0"/>
              <a:buChar char="•"/>
            </a:pPr>
            <a:r>
              <a:rPr lang="en-US" dirty="0"/>
              <a:t>Feel free to share any questions or comments you may have as we go along.</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5</a:t>
            </a:fld>
            <a:endParaRPr lang="en-US"/>
          </a:p>
        </p:txBody>
      </p:sp>
    </p:spTree>
    <p:extLst>
      <p:ext uri="{BB962C8B-B14F-4D97-AF65-F5344CB8AC3E}">
        <p14:creationId xmlns:p14="http://schemas.microsoft.com/office/powerpoint/2010/main" val="208273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AE379-232E-B552-45DA-B6F9D9A75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25F16-6D92-7DA2-FAED-86CFC68E5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E8EBA-0ACF-05BA-F9EF-E14F66D6A0CA}"/>
              </a:ext>
            </a:extLst>
          </p:cNvPr>
          <p:cNvSpPr>
            <a:spLocks noGrp="1"/>
          </p:cNvSpPr>
          <p:nvPr>
            <p:ph type="body" idx="1"/>
          </p:nvPr>
        </p:nvSpPr>
        <p:spPr/>
        <p:txBody>
          <a:bodyPr/>
          <a:lstStyle/>
          <a:p>
            <a:r>
              <a:rPr lang="en-US" b="1" dirty="0"/>
              <a:t>Say</a:t>
            </a:r>
            <a:r>
              <a:rPr lang="en-US" dirty="0"/>
              <a:t>:</a:t>
            </a:r>
          </a:p>
          <a:p>
            <a:pPr marL="171450" indent="-171450">
              <a:buFont typeface="Arial" panose="020B0604020202020204" pitchFamily="34" charset="0"/>
              <a:buChar char="•"/>
            </a:pPr>
            <a:r>
              <a:rPr lang="en-US" dirty="0"/>
              <a:t>Now we will take a moment to reflect on your family fitness activities. </a:t>
            </a:r>
          </a:p>
          <a:p>
            <a:pPr marL="171450" indent="-171450">
              <a:buFont typeface="Arial" panose="020B0604020202020204" pitchFamily="34" charset="0"/>
              <a:buChar char="•"/>
            </a:pPr>
            <a:r>
              <a:rPr lang="en-US" dirty="0"/>
              <a:t>For this reflection, turn to page 4 in your participant workbook and complete the table. </a:t>
            </a:r>
          </a:p>
          <a:p>
            <a:pPr marL="171450" indent="-171450">
              <a:buFont typeface="Arial" panose="020B0604020202020204" pitchFamily="34" charset="0"/>
              <a:buChar char="•"/>
            </a:pPr>
            <a:r>
              <a:rPr lang="en-US" dirty="0"/>
              <a:t>For each category, nutrition, hydration and physical activity, there are a few activities. </a:t>
            </a:r>
          </a:p>
          <a:p>
            <a:pPr marL="171450" indent="-171450">
              <a:buFont typeface="Arial" panose="020B0604020202020204" pitchFamily="34" charset="0"/>
              <a:buChar char="•"/>
            </a:pPr>
            <a:r>
              <a:rPr lang="en-US" dirty="0"/>
              <a:t>Please indicate in the table if your family engages in the activity always, usually, sometimes or never.</a:t>
            </a:r>
          </a:p>
          <a:p>
            <a:pPr marL="171450" indent="-171450">
              <a:buFont typeface="Arial" panose="020B0604020202020204" pitchFamily="34" charset="0"/>
              <a:buChar char="•"/>
            </a:pPr>
            <a:r>
              <a:rPr lang="en-US" dirty="0"/>
              <a:t>You do not need to spend too much time thinking about each activity, whatever comes to mind quickly.</a:t>
            </a:r>
          </a:p>
          <a:p>
            <a:pPr marL="171450" indent="-171450">
              <a:buFont typeface="Arial" panose="020B0604020202020204" pitchFamily="34" charset="0"/>
              <a:buChar char="•"/>
            </a:pPr>
            <a:r>
              <a:rPr lang="en-US" dirty="0"/>
              <a:t>You will have 5 minutes for this activity.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After a few minutes, ask participants if the instructions are clear or if anyone has any questions on the task</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a:t>
            </a:r>
          </a:p>
          <a:p>
            <a:pPr marL="0" indent="0">
              <a:buFont typeface="Arial" panose="020B0604020202020204" pitchFamily="34" charset="0"/>
              <a:buNone/>
            </a:pPr>
            <a:r>
              <a:rPr lang="en-US" dirty="0"/>
              <a:t>Thank you for rating your family’s fitness activities. We will come back to our scores before we close the Forum.</a:t>
            </a:r>
          </a:p>
          <a:p>
            <a:endParaRPr lang="LID4096" dirty="0"/>
          </a:p>
        </p:txBody>
      </p:sp>
      <p:sp>
        <p:nvSpPr>
          <p:cNvPr id="4" name="Slide Number Placeholder 3">
            <a:extLst>
              <a:ext uri="{FF2B5EF4-FFF2-40B4-BE49-F238E27FC236}">
                <a16:creationId xmlns:a16="http://schemas.microsoft.com/office/drawing/2014/main" id="{B384ACFC-1F9A-A5FF-A739-6FED010FF301}"/>
              </a:ext>
            </a:extLst>
          </p:cNvPr>
          <p:cNvSpPr>
            <a:spLocks noGrp="1"/>
          </p:cNvSpPr>
          <p:nvPr>
            <p:ph type="sldNum" sz="quarter" idx="5"/>
          </p:nvPr>
        </p:nvSpPr>
        <p:spPr/>
        <p:txBody>
          <a:bodyPr/>
          <a:lstStyle/>
          <a:p>
            <a:fld id="{10026891-6E5A-4F48-8718-ACC5EAB1B134}" type="slidenum">
              <a:rPr lang="en-US" smtClean="0"/>
              <a:t>6</a:t>
            </a:fld>
            <a:endParaRPr lang="en-US"/>
          </a:p>
        </p:txBody>
      </p:sp>
    </p:spTree>
    <p:extLst>
      <p:ext uri="{BB962C8B-B14F-4D97-AF65-F5344CB8AC3E}">
        <p14:creationId xmlns:p14="http://schemas.microsoft.com/office/powerpoint/2010/main" val="279791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b="0" dirty="0"/>
          </a:p>
          <a:p>
            <a:pPr marL="171450" indent="-171450">
              <a:buFont typeface="Arial" panose="020B0604020202020204" pitchFamily="34" charset="0"/>
              <a:buChar char="•"/>
            </a:pPr>
            <a:r>
              <a:rPr lang="en-US" b="0" dirty="0"/>
              <a:t>Now we are going to play a game to learn all about fitness!</a:t>
            </a:r>
          </a:p>
          <a:p>
            <a:pPr marL="171450" indent="-171450">
              <a:buFont typeface="Arial" panose="020B0604020202020204" pitchFamily="34" charset="0"/>
              <a:buChar char="•"/>
            </a:pPr>
            <a:r>
              <a:rPr lang="en-US" b="0" dirty="0"/>
              <a:t>I will present a multiple-choice question on the screen. </a:t>
            </a:r>
          </a:p>
          <a:p>
            <a:pPr marL="171450" indent="-171450">
              <a:buFont typeface="Arial" panose="020B0604020202020204" pitchFamily="34" charset="0"/>
              <a:buChar char="•"/>
            </a:pPr>
            <a:r>
              <a:rPr lang="en-US" b="0" dirty="0"/>
              <a:t>When you think you have the answer raise your hand and respond</a:t>
            </a:r>
          </a:p>
          <a:p>
            <a:pPr marL="171450" indent="-171450">
              <a:buFont typeface="Arial" panose="020B0604020202020204" pitchFamily="34" charset="0"/>
              <a:buChar char="•"/>
            </a:pPr>
            <a:r>
              <a:rPr lang="en-US" b="0" dirty="0"/>
              <a:t>You can also follow the questions in your participant workbook</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At times, we will stop for a Healthy Habits Challenge and to discuss what we’ve learned.</a:t>
            </a: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7</a:t>
            </a:fld>
            <a:endParaRPr lang="en-US"/>
          </a:p>
        </p:txBody>
      </p:sp>
    </p:spTree>
    <p:extLst>
      <p:ext uri="{BB962C8B-B14F-4D97-AF65-F5344CB8AC3E}">
        <p14:creationId xmlns:p14="http://schemas.microsoft.com/office/powerpoint/2010/main" val="359749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p>
          <a:p>
            <a:pPr marL="171450" indent="-171450">
              <a:buFont typeface="Arial" panose="020B0604020202020204" pitchFamily="34" charset="0"/>
              <a:buChar char="•"/>
            </a:pPr>
            <a:r>
              <a:rPr lang="en-US" b="0" dirty="0"/>
              <a:t>Here is our first question.</a:t>
            </a:r>
          </a:p>
          <a:p>
            <a:pPr marL="171450" indent="-171450">
              <a:buFont typeface="Arial" panose="020B0604020202020204" pitchFamily="34" charset="0"/>
              <a:buChar char="•"/>
            </a:pPr>
            <a:r>
              <a:rPr lang="en-US" b="0" dirty="0"/>
              <a:t>What </a:t>
            </a:r>
            <a:r>
              <a:rPr lang="en-US" dirty="0"/>
              <a:t>are the benefits of fitness</a:t>
            </a:r>
            <a:r>
              <a:rPr lang="en-US" b="0" dirty="0"/>
              <a:t>?</a:t>
            </a:r>
            <a:endParaRPr lang="en-US" b="0" dirty="0">
              <a:cs typeface="Calibri"/>
            </a:endParaRP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endParaRPr lang="en-US" b="1" dirty="0">
              <a:cs typeface="Calibri"/>
            </a:endParaRPr>
          </a:p>
          <a:p>
            <a:pPr marL="171450" indent="-171450">
              <a:buFont typeface="Arial" panose="020B0604020202020204" pitchFamily="34" charset="0"/>
              <a:buChar char="•"/>
            </a:pPr>
            <a:r>
              <a:rPr lang="en-US" b="0" dirty="0"/>
              <a:t>Your options to answer are:</a:t>
            </a:r>
            <a:endParaRPr lang="en-US" b="0" dirty="0">
              <a:cs typeface="Calibri"/>
            </a:endParaRPr>
          </a:p>
          <a:p>
            <a:pPr marL="171450" indent="-171450">
              <a:buFont typeface="Arial" panose="020B0604020202020204" pitchFamily="34" charset="0"/>
              <a:buChar char="•"/>
            </a:pPr>
            <a:r>
              <a:rPr lang="en-US" b="0" dirty="0"/>
              <a:t>A, </a:t>
            </a:r>
            <a:r>
              <a:rPr lang="en-US" dirty="0"/>
              <a:t>decreases your energy levels</a:t>
            </a:r>
            <a:endParaRPr lang="en-US" b="0" dirty="0">
              <a:cs typeface="Calibri"/>
            </a:endParaRPr>
          </a:p>
          <a:p>
            <a:pPr marL="171450" indent="-171450">
              <a:buFont typeface="Arial" panose="020B0604020202020204" pitchFamily="34" charset="0"/>
              <a:buChar char="•"/>
            </a:pPr>
            <a:r>
              <a:rPr lang="en-US" b="0" dirty="0"/>
              <a:t>B, being healthy and living longer</a:t>
            </a:r>
            <a:endParaRPr lang="en-US" b="0" dirty="0">
              <a:cs typeface="Calibri" panose="020F0502020204030204"/>
            </a:endParaRPr>
          </a:p>
          <a:p>
            <a:pPr marL="171450" indent="-171450">
              <a:buFont typeface="Arial" panose="020B0604020202020204" pitchFamily="34" charset="0"/>
              <a:buChar char="•"/>
            </a:pPr>
            <a:r>
              <a:rPr lang="en-US" dirty="0">
                <a:cs typeface="Calibri"/>
              </a:rPr>
              <a:t>C, Increasing your stress level</a:t>
            </a:r>
            <a:endParaRPr lang="en-US" b="0" dirty="0">
              <a:cs typeface="Calibri"/>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8</a:t>
            </a:fld>
            <a:endParaRPr lang="en-US"/>
          </a:p>
        </p:txBody>
      </p:sp>
    </p:spTree>
    <p:extLst>
      <p:ext uri="{BB962C8B-B14F-4D97-AF65-F5344CB8AC3E}">
        <p14:creationId xmlns:p14="http://schemas.microsoft.com/office/powerpoint/2010/main" val="220292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a:t>
            </a:r>
            <a:r>
              <a:rPr lang="en-US" b="1" dirty="0"/>
              <a:t> </a:t>
            </a:r>
            <a:endParaRPr lang="en-US" b="1" i="0" dirty="0"/>
          </a:p>
          <a:p>
            <a:pPr marL="171450" indent="-171450">
              <a:buFont typeface="Arial" panose="020B0604020202020204" pitchFamily="34" charset="0"/>
              <a:buChar char="•"/>
            </a:pPr>
            <a:r>
              <a:rPr lang="en-US" b="0" i="0" dirty="0"/>
              <a:t>The correct answer is B.</a:t>
            </a:r>
            <a:r>
              <a:rPr lang="en-US" dirty="0"/>
              <a:t> </a:t>
            </a:r>
          </a:p>
          <a:p>
            <a:pPr marL="171450" indent="-171450">
              <a:buFont typeface="Arial" panose="020B0604020202020204" pitchFamily="34" charset="0"/>
              <a:buChar char="•"/>
            </a:pPr>
            <a:r>
              <a:rPr lang="en-US" b="0" i="0" dirty="0">
                <a:cs typeface="Calibri"/>
              </a:rPr>
              <a:t>There are many reasons why fitness is important.</a:t>
            </a:r>
          </a:p>
          <a:p>
            <a:pPr marL="171450" indent="-171450">
              <a:buFont typeface="Arial" panose="020B0604020202020204" pitchFamily="34" charset="0"/>
              <a:buChar char="•"/>
            </a:pPr>
            <a:r>
              <a:rPr lang="en-US" b="0" i="0" dirty="0">
                <a:cs typeface="Calibri"/>
              </a:rPr>
              <a:t>Fitness can help you:</a:t>
            </a:r>
          </a:p>
          <a:p>
            <a:pPr marL="628650" lvl="1" indent="-171450">
              <a:buFont typeface="Arial" panose="020B0604020202020204" pitchFamily="34" charset="0"/>
              <a:buChar char="•"/>
            </a:pPr>
            <a:r>
              <a:rPr lang="en-US" b="0" i="0" dirty="0">
                <a:cs typeface="Calibri"/>
              </a:rPr>
              <a:t>Perform better in sport</a:t>
            </a:r>
          </a:p>
          <a:p>
            <a:pPr marL="628650" lvl="1" indent="-171450">
              <a:buFont typeface="Arial" panose="020B0604020202020204" pitchFamily="34" charset="0"/>
              <a:buChar char="•"/>
            </a:pPr>
            <a:r>
              <a:rPr lang="en-US" b="0" i="0" dirty="0">
                <a:cs typeface="Calibri"/>
              </a:rPr>
              <a:t>Increase your energy levels</a:t>
            </a:r>
          </a:p>
          <a:p>
            <a:pPr marL="628650" lvl="1" indent="-171450">
              <a:buFont typeface="Arial" panose="020B0604020202020204" pitchFamily="34" charset="0"/>
              <a:buChar char="•"/>
            </a:pPr>
            <a:r>
              <a:rPr lang="en-US" b="0" i="0" dirty="0">
                <a:cs typeface="Calibri"/>
              </a:rPr>
              <a:t>Feel happier</a:t>
            </a:r>
          </a:p>
          <a:p>
            <a:pPr marL="628650" lvl="1" indent="-171450">
              <a:buFont typeface="Arial" panose="020B0604020202020204" pitchFamily="34" charset="0"/>
              <a:buChar char="•"/>
            </a:pPr>
            <a:r>
              <a:rPr lang="en-US" b="0" i="0" dirty="0">
                <a:cs typeface="Calibri"/>
              </a:rPr>
              <a:t>Improve your quality of sleep</a:t>
            </a:r>
          </a:p>
          <a:p>
            <a:pPr marL="628650" lvl="1" indent="-171450">
              <a:buFont typeface="Arial" panose="020B0604020202020204" pitchFamily="34" charset="0"/>
              <a:buChar char="•"/>
            </a:pPr>
            <a:r>
              <a:rPr lang="en-US" b="0" i="0" dirty="0">
                <a:cs typeface="Calibri"/>
              </a:rPr>
              <a:t>Achieve a healthy weight</a:t>
            </a:r>
          </a:p>
          <a:p>
            <a:pPr marL="628650" lvl="1" indent="-171450">
              <a:buFont typeface="Arial" panose="020B0604020202020204" pitchFamily="34" charset="0"/>
              <a:buChar char="•"/>
            </a:pPr>
            <a:r>
              <a:rPr lang="en-US" b="0" i="0" dirty="0">
                <a:cs typeface="Calibri"/>
              </a:rPr>
              <a:t>Be healthy and live longer</a:t>
            </a:r>
          </a:p>
          <a:p>
            <a:pPr marL="628650" lvl="1" indent="-171450">
              <a:buFont typeface="Arial" panose="020B0604020202020204" pitchFamily="34" charset="0"/>
              <a:buChar char="•"/>
            </a:pPr>
            <a:r>
              <a:rPr lang="en-US" b="0" i="0" dirty="0">
                <a:cs typeface="Calibri"/>
              </a:rPr>
              <a:t>Reduce your stress level</a:t>
            </a:r>
          </a:p>
          <a:p>
            <a:pPr marL="171450" lvl="0" indent="-171450">
              <a:buFont typeface="Arial" panose="020B0604020202020204" pitchFamily="34" charset="0"/>
              <a:buChar char="•"/>
            </a:pPr>
            <a:r>
              <a:rPr lang="en-US" b="0" i="0" dirty="0"/>
              <a:t>If you are fit, you feel good and have lots of energy because your body is strong and healthy</a:t>
            </a:r>
            <a:endParaRPr lang="en-US" b="0" i="0" dirty="0">
              <a:cs typeface="Calibri"/>
            </a:endParaRPr>
          </a:p>
          <a:p>
            <a:endParaRPr lang="LID4096" dirty="0"/>
          </a:p>
        </p:txBody>
      </p:sp>
      <p:sp>
        <p:nvSpPr>
          <p:cNvPr id="4" name="Slide Number Placeholder 3"/>
          <p:cNvSpPr>
            <a:spLocks noGrp="1"/>
          </p:cNvSpPr>
          <p:nvPr>
            <p:ph type="sldNum" sz="quarter" idx="5"/>
          </p:nvPr>
        </p:nvSpPr>
        <p:spPr/>
        <p:txBody>
          <a:bodyPr/>
          <a:lstStyle/>
          <a:p>
            <a:fld id="{10026891-6E5A-4F48-8718-ACC5EAB1B134}" type="slidenum">
              <a:rPr lang="en-US" smtClean="0"/>
              <a:t>9</a:t>
            </a:fld>
            <a:endParaRPr lang="en-US"/>
          </a:p>
        </p:txBody>
      </p:sp>
    </p:spTree>
    <p:extLst>
      <p:ext uri="{BB962C8B-B14F-4D97-AF65-F5344CB8AC3E}">
        <p14:creationId xmlns:p14="http://schemas.microsoft.com/office/powerpoint/2010/main" val="196736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14C789-1C10-6B6A-C280-F2FA20FEFD41}"/>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3E782C66-9AE0-0E6E-A01F-4AED2F984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B876-DCF1-13CB-C461-14122BCE509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96A06FAE-8990-9C8A-7162-A5A32AB93891}"/>
              </a:ext>
            </a:extLst>
          </p:cNvPr>
          <p:cNvPicPr>
            <a:picLocks noChangeAspect="1"/>
          </p:cNvPicPr>
          <p:nvPr userDrawn="1"/>
        </p:nvPicPr>
        <p:blipFill>
          <a:blip r:embed="rId2"/>
          <a:stretch>
            <a:fillRect/>
          </a:stretch>
        </p:blipFill>
        <p:spPr>
          <a:xfrm>
            <a:off x="0" y="-1"/>
            <a:ext cx="12192000" cy="6858001"/>
          </a:xfrm>
          <a:prstGeom prst="rect">
            <a:avLst/>
          </a:prstGeom>
        </p:spPr>
      </p:pic>
      <p:pic>
        <p:nvPicPr>
          <p:cNvPr id="8" name="Picture 7">
            <a:extLst>
              <a:ext uri="{FF2B5EF4-FFF2-40B4-BE49-F238E27FC236}">
                <a16:creationId xmlns:a16="http://schemas.microsoft.com/office/drawing/2014/main" id="{C629DF4A-8467-6BFD-E1E4-72159BD3EE8F}"/>
              </a:ext>
            </a:extLst>
          </p:cNvPr>
          <p:cNvPicPr>
            <a:picLocks noChangeAspect="1"/>
          </p:cNvPicPr>
          <p:nvPr userDrawn="1"/>
        </p:nvPicPr>
        <p:blipFill>
          <a:blip r:embed="rId3"/>
          <a:stretch>
            <a:fillRect/>
          </a:stretch>
        </p:blipFill>
        <p:spPr>
          <a:xfrm>
            <a:off x="0" y="1344124"/>
            <a:ext cx="7772400" cy="2119745"/>
          </a:xfrm>
          <a:prstGeom prst="rect">
            <a:avLst/>
          </a:prstGeom>
        </p:spPr>
      </p:pic>
      <p:pic>
        <p:nvPicPr>
          <p:cNvPr id="9" name="Picture 8" descr="A person holding a person's chest&#10;&#10;Description automatically generated">
            <a:extLst>
              <a:ext uri="{FF2B5EF4-FFF2-40B4-BE49-F238E27FC236}">
                <a16:creationId xmlns:a16="http://schemas.microsoft.com/office/drawing/2014/main" id="{474B74DC-D702-299B-32AA-95617517B2E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7700" y="-1132270"/>
            <a:ext cx="6174300" cy="7990270"/>
          </a:xfrm>
          <a:prstGeom prst="rect">
            <a:avLst/>
          </a:prstGeom>
        </p:spPr>
      </p:pic>
    </p:spTree>
    <p:extLst>
      <p:ext uri="{BB962C8B-B14F-4D97-AF65-F5344CB8AC3E}">
        <p14:creationId xmlns:p14="http://schemas.microsoft.com/office/powerpoint/2010/main" val="98475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0595E-516F-6BD8-92FE-0B95BE610164}"/>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3" name="Footer Placeholder 2">
            <a:extLst>
              <a:ext uri="{FF2B5EF4-FFF2-40B4-BE49-F238E27FC236}">
                <a16:creationId xmlns:a16="http://schemas.microsoft.com/office/drawing/2014/main" id="{81306A2C-2F7D-ACFD-9EBF-7AF249FE64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00C2C-88EC-F413-E6F8-AD61ED31292A}"/>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3913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BDE5-455F-57B5-8C9C-D17578929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1D861D-5AF2-9862-17C3-46EC55CC1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5FB22-4730-745E-5F62-D04125378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5AD31-3161-E9A6-235D-3C4F3CF81C1B}"/>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6" name="Footer Placeholder 5">
            <a:extLst>
              <a:ext uri="{FF2B5EF4-FFF2-40B4-BE49-F238E27FC236}">
                <a16:creationId xmlns:a16="http://schemas.microsoft.com/office/drawing/2014/main" id="{F81B954C-3618-04D8-6A8F-BB260DAEA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1CE30-05C2-B526-9226-7F23BD34D3FE}"/>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132861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3C6A-AC65-7874-9078-1316264CB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3CD93-00DD-D815-8399-FC8F056A2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03074D-8466-59BF-8E85-A53FE31E3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365D4-081E-33DB-FD13-B0826D61FFB6}"/>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6" name="Footer Placeholder 5">
            <a:extLst>
              <a:ext uri="{FF2B5EF4-FFF2-40B4-BE49-F238E27FC236}">
                <a16:creationId xmlns:a16="http://schemas.microsoft.com/office/drawing/2014/main" id="{B58A63EC-EBB0-7134-6226-5D875F6C0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0F684-6422-8C92-8986-66921AA5BBDE}"/>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5563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2A5E-D769-6B4F-0523-081FE23402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0DA81-E09F-4817-2259-240087A89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042BD-7C7A-7026-1910-384D9E2FE5E0}"/>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9CA1362F-8C57-A072-0544-54068A45A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89D6-FF08-BDA1-964F-D96BCE3CCC24}"/>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137228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33C74-7E39-2292-E662-41442A27D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6969A2-C282-13AA-5415-ED82E98BD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F26D8-01B6-200E-AE55-509CBBE67457}"/>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2776713F-62F1-6302-657D-95D7181B6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79E14-707B-196F-CAD6-15B1CD611728}"/>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74173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AD83-F63C-0542-BFFF-F1C35347E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E145-309C-4AA0-B1E8-6CBE8D6DEF4E}"/>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89AA0E88-4B94-884B-70B5-7C6C5C27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716-BEDF-8C6B-E333-3479B88DF56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FDF09D0E-E555-ED5D-6D88-43650A09F932}"/>
              </a:ext>
            </a:extLst>
          </p:cNvPr>
          <p:cNvPicPr>
            <a:picLocks noChangeAspect="1"/>
          </p:cNvPicPr>
          <p:nvPr userDrawn="1"/>
        </p:nvPicPr>
        <p:blipFill>
          <a:blip r:embed="rId2"/>
          <a:stretch>
            <a:fillRect/>
          </a:stretch>
        </p:blipFill>
        <p:spPr>
          <a:xfrm>
            <a:off x="0" y="365125"/>
            <a:ext cx="7772400" cy="1325563"/>
          </a:xfrm>
          <a:prstGeom prst="rect">
            <a:avLst/>
          </a:prstGeom>
        </p:spPr>
      </p:pic>
    </p:spTree>
    <p:extLst>
      <p:ext uri="{BB962C8B-B14F-4D97-AF65-F5344CB8AC3E}">
        <p14:creationId xmlns:p14="http://schemas.microsoft.com/office/powerpoint/2010/main" val="34219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AD83-F63C-0542-BFFF-F1C35347E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E145-309C-4AA0-B1E8-6CBE8D6DEF4E}"/>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89AA0E88-4B94-884B-70B5-7C6C5C27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716-BEDF-8C6B-E333-3479B88DF56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FDF09D0E-E555-ED5D-6D88-43650A09F932}"/>
              </a:ext>
            </a:extLst>
          </p:cNvPr>
          <p:cNvPicPr>
            <a:picLocks noChangeAspect="1"/>
          </p:cNvPicPr>
          <p:nvPr userDrawn="1"/>
        </p:nvPicPr>
        <p:blipFill>
          <a:blip r:embed="rId2"/>
          <a:stretch>
            <a:fillRect/>
          </a:stretch>
        </p:blipFill>
        <p:spPr>
          <a:xfrm>
            <a:off x="0" y="365125"/>
            <a:ext cx="7772400" cy="1325563"/>
          </a:xfrm>
          <a:prstGeom prst="rect">
            <a:avLst/>
          </a:prstGeom>
        </p:spPr>
      </p:pic>
      <p:pic>
        <p:nvPicPr>
          <p:cNvPr id="2" name="Picture 1">
            <a:extLst>
              <a:ext uri="{FF2B5EF4-FFF2-40B4-BE49-F238E27FC236}">
                <a16:creationId xmlns:a16="http://schemas.microsoft.com/office/drawing/2014/main" id="{6EA94BCD-93C0-7E08-5355-ACA0AFD817BD}"/>
              </a:ext>
            </a:extLst>
          </p:cNvPr>
          <p:cNvPicPr>
            <a:picLocks noChangeAspect="1"/>
          </p:cNvPicPr>
          <p:nvPr userDrawn="1"/>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3150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14C789-1C10-6B6A-C280-F2FA20FEFD41}"/>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3E782C66-9AE0-0E6E-A01F-4AED2F984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B876-DCF1-13CB-C461-14122BCE509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3" name="Picture 2">
            <a:extLst>
              <a:ext uri="{FF2B5EF4-FFF2-40B4-BE49-F238E27FC236}">
                <a16:creationId xmlns:a16="http://schemas.microsoft.com/office/drawing/2014/main" id="{6112F2CE-7B59-D9C8-B8BC-3FDF21624601}"/>
              </a:ext>
            </a:extLst>
          </p:cNvPr>
          <p:cNvPicPr>
            <a:picLocks noChangeAspect="1"/>
          </p:cNvPicPr>
          <p:nvPr userDrawn="1"/>
        </p:nvPicPr>
        <p:blipFill>
          <a:blip r:embed="rId2"/>
          <a:stretch>
            <a:fillRect/>
          </a:stretch>
        </p:blipFill>
        <p:spPr>
          <a:xfrm>
            <a:off x="0" y="1344124"/>
            <a:ext cx="7772400" cy="2119744"/>
          </a:xfrm>
          <a:prstGeom prst="rect">
            <a:avLst/>
          </a:prstGeom>
        </p:spPr>
      </p:pic>
      <p:pic>
        <p:nvPicPr>
          <p:cNvPr id="10" name="Picture 9">
            <a:extLst>
              <a:ext uri="{FF2B5EF4-FFF2-40B4-BE49-F238E27FC236}">
                <a16:creationId xmlns:a16="http://schemas.microsoft.com/office/drawing/2014/main" id="{C57F5C75-FA6F-2985-B4AA-0CCE87B997B2}"/>
              </a:ext>
            </a:extLst>
          </p:cNvPr>
          <p:cNvPicPr>
            <a:picLocks noChangeAspect="1"/>
          </p:cNvPicPr>
          <p:nvPr userDrawn="1"/>
        </p:nvPicPr>
        <p:blipFill>
          <a:blip r:embed="rId3"/>
          <a:stretch>
            <a:fillRect/>
          </a:stretch>
        </p:blipFill>
        <p:spPr>
          <a:xfrm>
            <a:off x="0" y="1"/>
            <a:ext cx="12192000" cy="6858000"/>
          </a:xfrm>
          <a:prstGeom prst="rect">
            <a:avLst/>
          </a:prstGeom>
        </p:spPr>
      </p:pic>
      <p:pic>
        <p:nvPicPr>
          <p:cNvPr id="12" name="Picture 11" descr="A person writing on a piece of paper&#10;&#10;Description automatically generated">
            <a:extLst>
              <a:ext uri="{FF2B5EF4-FFF2-40B4-BE49-F238E27FC236}">
                <a16:creationId xmlns:a16="http://schemas.microsoft.com/office/drawing/2014/main" id="{F0C41025-2C29-2A53-C36F-0614E9505F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92636" y="34868"/>
            <a:ext cx="5299364" cy="6858000"/>
          </a:xfrm>
          <a:prstGeom prst="rect">
            <a:avLst/>
          </a:prstGeom>
        </p:spPr>
      </p:pic>
    </p:spTree>
    <p:extLst>
      <p:ext uri="{BB962C8B-B14F-4D97-AF65-F5344CB8AC3E}">
        <p14:creationId xmlns:p14="http://schemas.microsoft.com/office/powerpoint/2010/main" val="359730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EAD83-F63C-0542-BFFF-F1C35347E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3E145-309C-4AA0-B1E8-6CBE8D6DEF4E}"/>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89AA0E88-4B94-884B-70B5-7C6C5C27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716-BEDF-8C6B-E333-3479B88DF564}"/>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2" name="Picture 1">
            <a:extLst>
              <a:ext uri="{FF2B5EF4-FFF2-40B4-BE49-F238E27FC236}">
                <a16:creationId xmlns:a16="http://schemas.microsoft.com/office/drawing/2014/main" id="{2BB10E42-E470-B18E-D090-ECA7CB71FE51}"/>
              </a:ext>
            </a:extLst>
          </p:cNvPr>
          <p:cNvPicPr>
            <a:picLocks noChangeAspect="1"/>
          </p:cNvPicPr>
          <p:nvPr userDrawn="1"/>
        </p:nvPicPr>
        <p:blipFill>
          <a:blip r:embed="rId2"/>
          <a:stretch>
            <a:fillRect/>
          </a:stretch>
        </p:blipFill>
        <p:spPr>
          <a:xfrm>
            <a:off x="0" y="365125"/>
            <a:ext cx="7772400" cy="1325563"/>
          </a:xfrm>
          <a:prstGeom prst="rect">
            <a:avLst/>
          </a:prstGeom>
        </p:spPr>
      </p:pic>
    </p:spTree>
    <p:extLst>
      <p:ext uri="{BB962C8B-B14F-4D97-AF65-F5344CB8AC3E}">
        <p14:creationId xmlns:p14="http://schemas.microsoft.com/office/powerpoint/2010/main" val="69755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DC89C7-F60B-B20A-4354-95EF2D0195A6}"/>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4A4161F8-0840-13DD-E27D-083D511F6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41FF5-9926-F259-DC96-895249454CA1}"/>
              </a:ext>
            </a:extLst>
          </p:cNvPr>
          <p:cNvSpPr>
            <a:spLocks noGrp="1"/>
          </p:cNvSpPr>
          <p:nvPr>
            <p:ph type="sldNum" sz="quarter" idx="12"/>
          </p:nvPr>
        </p:nvSpPr>
        <p:spPr/>
        <p:txBody>
          <a:bodyPr/>
          <a:lstStyle/>
          <a:p>
            <a:fld id="{DCBF5473-D799-074A-AB5C-39C87A43DFF8}" type="slidenum">
              <a:rPr lang="en-US" smtClean="0"/>
              <a:t>‹#›</a:t>
            </a:fld>
            <a:endParaRPr lang="en-US"/>
          </a:p>
        </p:txBody>
      </p:sp>
      <p:pic>
        <p:nvPicPr>
          <p:cNvPr id="7" name="Picture 6">
            <a:extLst>
              <a:ext uri="{FF2B5EF4-FFF2-40B4-BE49-F238E27FC236}">
                <a16:creationId xmlns:a16="http://schemas.microsoft.com/office/drawing/2014/main" id="{4CC19F7A-C431-DBCB-BC0A-D2B491A1EE96}"/>
              </a:ext>
            </a:extLst>
          </p:cNvPr>
          <p:cNvPicPr>
            <a:picLocks noChangeAspect="1"/>
          </p:cNvPicPr>
          <p:nvPr userDrawn="1"/>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85676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86DC-7F90-AAE5-497C-115F02740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49668-D658-8EF5-61B2-86B4EBA8B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549A6-5640-158A-7718-F03179BD4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731D46-3362-2C0F-F50D-437726759AB5}"/>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6" name="Footer Placeholder 5">
            <a:extLst>
              <a:ext uri="{FF2B5EF4-FFF2-40B4-BE49-F238E27FC236}">
                <a16:creationId xmlns:a16="http://schemas.microsoft.com/office/drawing/2014/main" id="{BEF396AD-E66E-A295-F5EF-5E39B0EFA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96CB5-9F38-17C8-E63C-FF78A88BEE4D}"/>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29056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A84A-176F-9237-F50A-3D16AF185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693A2-5B5F-7ACF-334D-76ABF57EA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BB714-2587-F444-7BDA-3966B44E4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B9D2C9-4F04-4B3D-A7DC-9F2263695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C8BCBA-67E3-074B-5CB3-53FB680282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BF446-6376-4B0B-0DFC-1AFF2303BD8D}"/>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8" name="Footer Placeholder 7">
            <a:extLst>
              <a:ext uri="{FF2B5EF4-FFF2-40B4-BE49-F238E27FC236}">
                <a16:creationId xmlns:a16="http://schemas.microsoft.com/office/drawing/2014/main" id="{DB12E78E-30AF-CFA5-77AC-CCF604F55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08401-53AD-4557-888F-5407680420A2}"/>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156268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40E6-9CE9-DE3D-83E4-6CA594FB04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27DA9-0A6C-27FB-89AF-2CF646238FC9}"/>
              </a:ext>
            </a:extLst>
          </p:cNvPr>
          <p:cNvSpPr>
            <a:spLocks noGrp="1"/>
          </p:cNvSpPr>
          <p:nvPr>
            <p:ph type="dt" sz="half" idx="10"/>
          </p:nvPr>
        </p:nvSpPr>
        <p:spPr/>
        <p:txBody>
          <a:bodyPr/>
          <a:lstStyle/>
          <a:p>
            <a:fld id="{8A70EED7-FC39-584F-AEBA-678FDFF1B169}" type="datetimeFigureOut">
              <a:rPr lang="en-US" smtClean="0"/>
              <a:t>10/15/2025</a:t>
            </a:fld>
            <a:endParaRPr lang="en-US"/>
          </a:p>
        </p:txBody>
      </p:sp>
      <p:sp>
        <p:nvSpPr>
          <p:cNvPr id="4" name="Footer Placeholder 3">
            <a:extLst>
              <a:ext uri="{FF2B5EF4-FFF2-40B4-BE49-F238E27FC236}">
                <a16:creationId xmlns:a16="http://schemas.microsoft.com/office/drawing/2014/main" id="{7FE841E3-B293-A262-47C1-DA23F94C0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57D2F5-FA23-0B12-DEC3-0D3ADD9FE47E}"/>
              </a:ext>
            </a:extLst>
          </p:cNvPr>
          <p:cNvSpPr>
            <a:spLocks noGrp="1"/>
          </p:cNvSpPr>
          <p:nvPr>
            <p:ph type="sldNum" sz="quarter" idx="12"/>
          </p:nvPr>
        </p:nvSpPr>
        <p:spPr/>
        <p:txBody>
          <a:bodyPr/>
          <a:lstStyle/>
          <a:p>
            <a:fld id="{DCBF5473-D799-074A-AB5C-39C87A43DFF8}" type="slidenum">
              <a:rPr lang="en-US" smtClean="0"/>
              <a:t>‹#›</a:t>
            </a:fld>
            <a:endParaRPr lang="en-US"/>
          </a:p>
        </p:txBody>
      </p:sp>
    </p:spTree>
    <p:extLst>
      <p:ext uri="{BB962C8B-B14F-4D97-AF65-F5344CB8AC3E}">
        <p14:creationId xmlns:p14="http://schemas.microsoft.com/office/powerpoint/2010/main" val="247186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0CC03-F81B-4959-CBA4-7260CF545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CD32DA-E6C1-0DF6-6589-A3DF905FB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F3027-01E6-1EB6-A94A-216D522B6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70EED7-FC39-584F-AEBA-678FDFF1B169}" type="datetimeFigureOut">
              <a:rPr lang="en-US" smtClean="0"/>
              <a:t>10/15/2025</a:t>
            </a:fld>
            <a:endParaRPr lang="en-US"/>
          </a:p>
        </p:txBody>
      </p:sp>
      <p:sp>
        <p:nvSpPr>
          <p:cNvPr id="5" name="Footer Placeholder 4">
            <a:extLst>
              <a:ext uri="{FF2B5EF4-FFF2-40B4-BE49-F238E27FC236}">
                <a16:creationId xmlns:a16="http://schemas.microsoft.com/office/drawing/2014/main" id="{4EABB284-6937-13FE-7CF8-CF853171E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7F9525-2642-2486-147F-7C91739F9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BF5473-D799-074A-AB5C-39C87A43DFF8}" type="slidenum">
              <a:rPr lang="en-US" smtClean="0"/>
              <a:t>‹#›</a:t>
            </a:fld>
            <a:endParaRPr lang="en-US"/>
          </a:p>
        </p:txBody>
      </p:sp>
    </p:spTree>
    <p:extLst>
      <p:ext uri="{BB962C8B-B14F-4D97-AF65-F5344CB8AC3E}">
        <p14:creationId xmlns:p14="http://schemas.microsoft.com/office/powerpoint/2010/main" val="89031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jpeg"/><Relationship Id="rId5" Type="http://schemas.microsoft.com/office/2007/relationships/hdphoto" Target="../media/hdphoto1.wdp"/><Relationship Id="rId10" Type="http://schemas.openxmlformats.org/officeDocument/2006/relationships/image" Target="../media/image52.svg"/><Relationship Id="rId4" Type="http://schemas.openxmlformats.org/officeDocument/2006/relationships/image" Target="../media/image47.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6.sv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9.png"/><Relationship Id="rId18" Type="http://schemas.openxmlformats.org/officeDocument/2006/relationships/image" Target="../media/image9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17" Type="http://schemas.openxmlformats.org/officeDocument/2006/relationships/image" Target="../media/image93.png"/><Relationship Id="rId2" Type="http://schemas.openxmlformats.org/officeDocument/2006/relationships/notesSlide" Target="../notesSlides/notesSlide27.xml"/><Relationship Id="rId16" Type="http://schemas.openxmlformats.org/officeDocument/2006/relationships/image" Target="../media/image92.svg"/><Relationship Id="rId1" Type="http://schemas.openxmlformats.org/officeDocument/2006/relationships/slideLayout" Target="../slideLayouts/slideLayout3.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sv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svg"/></Relationships>
</file>

<file path=ppt/slides/_rels/slide28.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sv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98.sv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svg"/><Relationship Id="rId4" Type="http://schemas.openxmlformats.org/officeDocument/2006/relationships/image" Target="../media/image96.svg"/><Relationship Id="rId9" Type="http://schemas.openxmlformats.org/officeDocument/2006/relationships/image" Target="../media/image101.png"/></Relationships>
</file>

<file path=ppt/slides/_rels/slide29.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6" Type="http://schemas.openxmlformats.org/officeDocument/2006/relationships/image" Target="../media/image141.png"/><Relationship Id="rId21" Type="http://schemas.openxmlformats.org/officeDocument/2006/relationships/image" Target="../media/image136.png"/><Relationship Id="rId42" Type="http://schemas.openxmlformats.org/officeDocument/2006/relationships/image" Target="../media/image157.png"/><Relationship Id="rId47" Type="http://schemas.openxmlformats.org/officeDocument/2006/relationships/image" Target="../media/image161.png"/><Relationship Id="rId63" Type="http://schemas.openxmlformats.org/officeDocument/2006/relationships/image" Target="../media/image177.png"/><Relationship Id="rId68" Type="http://schemas.openxmlformats.org/officeDocument/2006/relationships/image" Target="../media/image182.png"/><Relationship Id="rId2" Type="http://schemas.openxmlformats.org/officeDocument/2006/relationships/notesSlide" Target="../notesSlides/notesSlide34.xml"/><Relationship Id="rId16" Type="http://schemas.openxmlformats.org/officeDocument/2006/relationships/image" Target="../media/image131.png"/><Relationship Id="rId29" Type="http://schemas.openxmlformats.org/officeDocument/2006/relationships/image" Target="../media/image144.png"/><Relationship Id="rId11" Type="http://schemas.openxmlformats.org/officeDocument/2006/relationships/image" Target="../media/image126.png"/><Relationship Id="rId24" Type="http://schemas.openxmlformats.org/officeDocument/2006/relationships/image" Target="../media/image139.png"/><Relationship Id="rId32" Type="http://schemas.openxmlformats.org/officeDocument/2006/relationships/image" Target="../media/image147.png"/><Relationship Id="rId37" Type="http://schemas.openxmlformats.org/officeDocument/2006/relationships/image" Target="../media/image152.png"/><Relationship Id="rId40" Type="http://schemas.openxmlformats.org/officeDocument/2006/relationships/image" Target="../media/image155.png"/><Relationship Id="rId45" Type="http://schemas.openxmlformats.org/officeDocument/2006/relationships/image" Target="../media/image68.emf"/><Relationship Id="rId53" Type="http://schemas.openxmlformats.org/officeDocument/2006/relationships/image" Target="../media/image167.png"/><Relationship Id="rId58" Type="http://schemas.openxmlformats.org/officeDocument/2006/relationships/image" Target="../media/image172.png"/><Relationship Id="rId66" Type="http://schemas.openxmlformats.org/officeDocument/2006/relationships/image" Target="../media/image180.png"/><Relationship Id="rId74" Type="http://schemas.openxmlformats.org/officeDocument/2006/relationships/image" Target="../media/image188.png"/><Relationship Id="rId5" Type="http://schemas.openxmlformats.org/officeDocument/2006/relationships/image" Target="../media/image120.png"/><Relationship Id="rId61" Type="http://schemas.openxmlformats.org/officeDocument/2006/relationships/image" Target="../media/image175.png"/><Relationship Id="rId19" Type="http://schemas.openxmlformats.org/officeDocument/2006/relationships/image" Target="../media/image134.png"/><Relationship Id="rId14" Type="http://schemas.openxmlformats.org/officeDocument/2006/relationships/image" Target="../media/image129.png"/><Relationship Id="rId22" Type="http://schemas.openxmlformats.org/officeDocument/2006/relationships/image" Target="../media/image137.png"/><Relationship Id="rId27" Type="http://schemas.openxmlformats.org/officeDocument/2006/relationships/image" Target="../media/image142.png"/><Relationship Id="rId30" Type="http://schemas.openxmlformats.org/officeDocument/2006/relationships/image" Target="../media/image145.png"/><Relationship Id="rId35" Type="http://schemas.openxmlformats.org/officeDocument/2006/relationships/image" Target="../media/image150.png"/><Relationship Id="rId43" Type="http://schemas.openxmlformats.org/officeDocument/2006/relationships/image" Target="../media/image158.png"/><Relationship Id="rId48" Type="http://schemas.openxmlformats.org/officeDocument/2006/relationships/image" Target="../media/image162.png"/><Relationship Id="rId56" Type="http://schemas.openxmlformats.org/officeDocument/2006/relationships/image" Target="../media/image170.png"/><Relationship Id="rId64" Type="http://schemas.openxmlformats.org/officeDocument/2006/relationships/image" Target="../media/image178.png"/><Relationship Id="rId69" Type="http://schemas.openxmlformats.org/officeDocument/2006/relationships/image" Target="../media/image183.png"/><Relationship Id="rId8" Type="http://schemas.openxmlformats.org/officeDocument/2006/relationships/image" Target="../media/image123.png"/><Relationship Id="rId51" Type="http://schemas.openxmlformats.org/officeDocument/2006/relationships/image" Target="../media/image165.png"/><Relationship Id="rId72" Type="http://schemas.openxmlformats.org/officeDocument/2006/relationships/image" Target="../media/image186.png"/><Relationship Id="rId3" Type="http://schemas.openxmlformats.org/officeDocument/2006/relationships/image" Target="../media/image118.png"/><Relationship Id="rId12" Type="http://schemas.openxmlformats.org/officeDocument/2006/relationships/image" Target="../media/image127.png"/><Relationship Id="rId17" Type="http://schemas.openxmlformats.org/officeDocument/2006/relationships/image" Target="../media/image132.png"/><Relationship Id="rId25" Type="http://schemas.openxmlformats.org/officeDocument/2006/relationships/image" Target="../media/image140.png"/><Relationship Id="rId33" Type="http://schemas.openxmlformats.org/officeDocument/2006/relationships/image" Target="../media/image148.png"/><Relationship Id="rId38" Type="http://schemas.openxmlformats.org/officeDocument/2006/relationships/image" Target="../media/image153.png"/><Relationship Id="rId46" Type="http://schemas.openxmlformats.org/officeDocument/2006/relationships/image" Target="../media/image160.png"/><Relationship Id="rId59" Type="http://schemas.openxmlformats.org/officeDocument/2006/relationships/image" Target="../media/image173.png"/><Relationship Id="rId67" Type="http://schemas.openxmlformats.org/officeDocument/2006/relationships/image" Target="../media/image181.png"/><Relationship Id="rId20" Type="http://schemas.openxmlformats.org/officeDocument/2006/relationships/image" Target="../media/image135.png"/><Relationship Id="rId41" Type="http://schemas.openxmlformats.org/officeDocument/2006/relationships/image" Target="../media/image156.png"/><Relationship Id="rId54" Type="http://schemas.openxmlformats.org/officeDocument/2006/relationships/image" Target="../media/image168.png"/><Relationship Id="rId62" Type="http://schemas.openxmlformats.org/officeDocument/2006/relationships/image" Target="../media/image176.png"/><Relationship Id="rId70" Type="http://schemas.openxmlformats.org/officeDocument/2006/relationships/image" Target="../media/image184.png"/><Relationship Id="rId75" Type="http://schemas.openxmlformats.org/officeDocument/2006/relationships/image" Target="../media/image189.png"/><Relationship Id="rId1" Type="http://schemas.openxmlformats.org/officeDocument/2006/relationships/slideLayout" Target="../slideLayouts/slideLayout10.xml"/><Relationship Id="rId6" Type="http://schemas.openxmlformats.org/officeDocument/2006/relationships/image" Target="../media/image121.png"/><Relationship Id="rId15" Type="http://schemas.openxmlformats.org/officeDocument/2006/relationships/image" Target="../media/image130.png"/><Relationship Id="rId23" Type="http://schemas.openxmlformats.org/officeDocument/2006/relationships/image" Target="../media/image138.png"/><Relationship Id="rId28" Type="http://schemas.openxmlformats.org/officeDocument/2006/relationships/image" Target="../media/image143.png"/><Relationship Id="rId36" Type="http://schemas.openxmlformats.org/officeDocument/2006/relationships/image" Target="../media/image151.png"/><Relationship Id="rId49" Type="http://schemas.openxmlformats.org/officeDocument/2006/relationships/image" Target="../media/image163.png"/><Relationship Id="rId57" Type="http://schemas.openxmlformats.org/officeDocument/2006/relationships/image" Target="../media/image171.png"/><Relationship Id="rId10" Type="http://schemas.openxmlformats.org/officeDocument/2006/relationships/image" Target="../media/image125.png"/><Relationship Id="rId31" Type="http://schemas.openxmlformats.org/officeDocument/2006/relationships/image" Target="../media/image146.png"/><Relationship Id="rId44" Type="http://schemas.openxmlformats.org/officeDocument/2006/relationships/image" Target="../media/image159.emf"/><Relationship Id="rId52" Type="http://schemas.openxmlformats.org/officeDocument/2006/relationships/image" Target="../media/image166.png"/><Relationship Id="rId60" Type="http://schemas.openxmlformats.org/officeDocument/2006/relationships/image" Target="../media/image174.png"/><Relationship Id="rId65" Type="http://schemas.openxmlformats.org/officeDocument/2006/relationships/image" Target="../media/image179.png"/><Relationship Id="rId73" Type="http://schemas.openxmlformats.org/officeDocument/2006/relationships/image" Target="../media/image187.png"/><Relationship Id="rId4" Type="http://schemas.openxmlformats.org/officeDocument/2006/relationships/image" Target="../media/image119.png"/><Relationship Id="rId9" Type="http://schemas.openxmlformats.org/officeDocument/2006/relationships/image" Target="../media/image124.png"/><Relationship Id="rId13" Type="http://schemas.openxmlformats.org/officeDocument/2006/relationships/image" Target="../media/image128.png"/><Relationship Id="rId18" Type="http://schemas.openxmlformats.org/officeDocument/2006/relationships/image" Target="../media/image133.png"/><Relationship Id="rId39" Type="http://schemas.openxmlformats.org/officeDocument/2006/relationships/image" Target="../media/image154.png"/><Relationship Id="rId34" Type="http://schemas.openxmlformats.org/officeDocument/2006/relationships/image" Target="../media/image149.png"/><Relationship Id="rId50" Type="http://schemas.openxmlformats.org/officeDocument/2006/relationships/image" Target="../media/image164.png"/><Relationship Id="rId55" Type="http://schemas.openxmlformats.org/officeDocument/2006/relationships/image" Target="../media/image169.png"/><Relationship Id="rId7" Type="http://schemas.openxmlformats.org/officeDocument/2006/relationships/image" Target="../media/image122.png"/><Relationship Id="rId71" Type="http://schemas.openxmlformats.org/officeDocument/2006/relationships/image" Target="../media/image18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9.xml"/><Relationship Id="rId16" Type="http://schemas.openxmlformats.org/officeDocument/2006/relationships/image" Target="../media/image33.svg"/><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DED6-47AA-90BC-7957-26163F5A787F}"/>
              </a:ext>
            </a:extLst>
          </p:cNvPr>
          <p:cNvSpPr>
            <a:spLocks noGrp="1"/>
          </p:cNvSpPr>
          <p:nvPr>
            <p:ph type="ctrTitle" idx="4294967295"/>
          </p:nvPr>
        </p:nvSpPr>
        <p:spPr>
          <a:xfrm>
            <a:off x="312814" y="1035763"/>
            <a:ext cx="9144000" cy="2387600"/>
          </a:xfrm>
        </p:spPr>
        <p:txBody>
          <a:bodyPr>
            <a:normAutofit/>
          </a:bodyPr>
          <a:lstStyle/>
          <a:p>
            <a:r>
              <a:rPr lang="en-US" sz="5400" dirty="0">
                <a:solidFill>
                  <a:schemeClr val="bg1"/>
                </a:solidFill>
                <a:latin typeface="Ubuntu" panose="020B0504030602030204" pitchFamily="34" charset="0"/>
              </a:rPr>
              <a:t>Family Health Forum</a:t>
            </a:r>
          </a:p>
        </p:txBody>
      </p:sp>
      <p:sp>
        <p:nvSpPr>
          <p:cNvPr id="3" name="Subtitle 2">
            <a:extLst>
              <a:ext uri="{FF2B5EF4-FFF2-40B4-BE49-F238E27FC236}">
                <a16:creationId xmlns:a16="http://schemas.microsoft.com/office/drawing/2014/main" id="{56D25B28-8A00-046A-E4D9-3B5CAFD5F78D}"/>
              </a:ext>
            </a:extLst>
          </p:cNvPr>
          <p:cNvSpPr>
            <a:spLocks noGrp="1"/>
          </p:cNvSpPr>
          <p:nvPr>
            <p:ph type="subTitle" idx="4294967295"/>
          </p:nvPr>
        </p:nvSpPr>
        <p:spPr>
          <a:xfrm>
            <a:off x="312814" y="2606757"/>
            <a:ext cx="3694742" cy="988087"/>
          </a:xfrm>
        </p:spPr>
        <p:txBody>
          <a:bodyPr/>
          <a:lstStyle/>
          <a:p>
            <a:pPr marL="0" indent="0">
              <a:buNone/>
            </a:pPr>
            <a:r>
              <a:rPr lang="en-US" sz="2800" dirty="0">
                <a:solidFill>
                  <a:schemeClr val="bg1"/>
                </a:solidFill>
              </a:rPr>
              <a:t>Fitness for the Family</a:t>
            </a:r>
          </a:p>
          <a:p>
            <a:pPr marL="0" indent="0">
              <a:buNone/>
            </a:pPr>
            <a:endParaRPr lang="en-US" dirty="0">
              <a:solidFill>
                <a:schemeClr val="bg1"/>
              </a:solidFill>
            </a:endParaRPr>
          </a:p>
        </p:txBody>
      </p:sp>
      <p:sp>
        <p:nvSpPr>
          <p:cNvPr id="10" name="TextBox 9">
            <a:extLst>
              <a:ext uri="{FF2B5EF4-FFF2-40B4-BE49-F238E27FC236}">
                <a16:creationId xmlns:a16="http://schemas.microsoft.com/office/drawing/2014/main" id="{E56D871C-A69D-16E7-B0C3-D443134DB528}"/>
              </a:ext>
            </a:extLst>
          </p:cNvPr>
          <p:cNvSpPr txBox="1"/>
          <p:nvPr/>
        </p:nvSpPr>
        <p:spPr>
          <a:xfrm>
            <a:off x="312814" y="5720641"/>
            <a:ext cx="6098582" cy="990336"/>
          </a:xfrm>
          <a:prstGeom prst="rect">
            <a:avLst/>
          </a:prstGeom>
          <a:noFill/>
        </p:spPr>
        <p:txBody>
          <a:bodyPr wrap="square">
            <a:spAutoFit/>
          </a:bodyPr>
          <a:lstStyle/>
          <a:p>
            <a:pPr marL="0" marR="0">
              <a:lnSpc>
                <a:spcPts val="1600"/>
              </a:lnSpc>
              <a:spcBef>
                <a:spcPts val="0"/>
              </a:spcBef>
              <a:spcAft>
                <a:spcPts val="800"/>
              </a:spcAft>
              <a:tabLst>
                <a:tab pos="406400" algn="l"/>
              </a:tabLst>
            </a:pPr>
            <a:r>
              <a:rPr lang="en-US" sz="1000" kern="900" spc="-10" dirty="0">
                <a:effectLst/>
                <a:latin typeface="Ubuntu Light" panose="020B0304030602030204" pitchFamily="34" charset="0"/>
                <a:ea typeface="MS Mincho" panose="02020609040205080304" pitchFamily="49" charset="-128"/>
                <a:cs typeface="Times New Roman" panose="02020603050405020304" pitchFamily="18" charset="0"/>
              </a:rPr>
              <a:t>This work was supported by Award Number NU27DD000021, funded by the Centers for Disease Control and Prevention.</a:t>
            </a:r>
          </a:p>
          <a:p>
            <a:pPr marL="0" marR="0">
              <a:lnSpc>
                <a:spcPts val="1600"/>
              </a:lnSpc>
              <a:spcBef>
                <a:spcPts val="0"/>
              </a:spcBef>
              <a:spcAft>
                <a:spcPts val="800"/>
              </a:spcAft>
              <a:tabLst>
                <a:tab pos="406400" algn="l"/>
              </a:tabLst>
            </a:pPr>
            <a:r>
              <a:rPr lang="en-US" sz="1000" kern="900" spc="-10" dirty="0">
                <a:solidFill>
                  <a:schemeClr val="bg1"/>
                </a:solidFill>
                <a:effectLst/>
                <a:latin typeface="Ubuntu Light" panose="020B0304030602030204" pitchFamily="34" charset="0"/>
                <a:ea typeface="MS Mincho" panose="02020609040205080304" pitchFamily="49" charset="-128"/>
                <a:cs typeface="Times New Roman" panose="02020603050405020304" pitchFamily="18" charset="0"/>
              </a:rPr>
              <a:t>Its contents are solely the responsibility of the authors and do not necessarily represent the official view of the Centers for Disease Control and Prevention or the Department of Health and Human Services.</a:t>
            </a:r>
          </a:p>
        </p:txBody>
      </p:sp>
      <p:pic>
        <p:nvPicPr>
          <p:cNvPr id="11" name="Picture 10" descr="A blue and white logo&#10;&#10;Description automatically generated">
            <a:extLst>
              <a:ext uri="{FF2B5EF4-FFF2-40B4-BE49-F238E27FC236}">
                <a16:creationId xmlns:a16="http://schemas.microsoft.com/office/drawing/2014/main" id="{BED2A81D-92BD-5E1F-A98F-11C08B616B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5832" y="219291"/>
            <a:ext cx="2255564" cy="659183"/>
          </a:xfrm>
          <a:prstGeom prst="rect">
            <a:avLst/>
          </a:prstGeom>
          <a:noFill/>
          <a:ln>
            <a:noFill/>
          </a:ln>
        </p:spPr>
      </p:pic>
      <p:pic>
        <p:nvPicPr>
          <p:cNvPr id="15" name="Picture 14" descr="A red logo with text&#10;&#10;Description automatically generated">
            <a:extLst>
              <a:ext uri="{FF2B5EF4-FFF2-40B4-BE49-F238E27FC236}">
                <a16:creationId xmlns:a16="http://schemas.microsoft.com/office/drawing/2014/main" id="{683305F7-1C69-77FE-260F-E94761C10B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667" y="54840"/>
            <a:ext cx="2255564" cy="988087"/>
          </a:xfrm>
          <a:prstGeom prst="rect">
            <a:avLst/>
          </a:prstGeom>
        </p:spPr>
      </p:pic>
      <p:pic>
        <p:nvPicPr>
          <p:cNvPr id="4" name="Picture 3" descr="A logo for a sports company&#10;&#10;AI-generated content may be incorrect.">
            <a:extLst>
              <a:ext uri="{FF2B5EF4-FFF2-40B4-BE49-F238E27FC236}">
                <a16:creationId xmlns:a16="http://schemas.microsoft.com/office/drawing/2014/main" id="{83264570-EE10-4A35-8C90-1EE0988ECB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0997" y="54840"/>
            <a:ext cx="2255565" cy="1186375"/>
          </a:xfrm>
          <a:prstGeom prst="rect">
            <a:avLst/>
          </a:prstGeom>
        </p:spPr>
      </p:pic>
    </p:spTree>
    <p:extLst>
      <p:ext uri="{BB962C8B-B14F-4D97-AF65-F5344CB8AC3E}">
        <p14:creationId xmlns:p14="http://schemas.microsoft.com/office/powerpoint/2010/main" val="264774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C180-5BF7-8830-5360-C49815C0119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2DDC799-9C0C-ECF7-D1D4-21C0B605C481}"/>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5" name="Title 1">
            <a:extLst>
              <a:ext uri="{FF2B5EF4-FFF2-40B4-BE49-F238E27FC236}">
                <a16:creationId xmlns:a16="http://schemas.microsoft.com/office/drawing/2014/main" id="{C5055580-3AB9-23A2-90EE-CCFAE54D1C19}"/>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10</a:t>
            </a:r>
          </a:p>
        </p:txBody>
      </p:sp>
      <p:sp>
        <p:nvSpPr>
          <p:cNvPr id="6" name="Rectangle 5">
            <a:extLst>
              <a:ext uri="{FF2B5EF4-FFF2-40B4-BE49-F238E27FC236}">
                <a16:creationId xmlns:a16="http://schemas.microsoft.com/office/drawing/2014/main" id="{1FB96459-8749-9DB3-0A3B-EFFD26728FD0}"/>
              </a:ext>
            </a:extLst>
          </p:cNvPr>
          <p:cNvSpPr/>
          <p:nvPr/>
        </p:nvSpPr>
        <p:spPr bwMode="auto">
          <a:xfrm>
            <a:off x="8847246" y="6413899"/>
            <a:ext cx="1758641" cy="323384"/>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ヒラギノ角ゴ ProN W3" charset="0"/>
                <a:cs typeface="ヒラギノ角ゴ ProN W3" charset="0"/>
                <a:sym typeface="Gill Sans" charset="0"/>
              </a:rPr>
              <a:t>Workbook page 4</a:t>
            </a:r>
          </a:p>
        </p:txBody>
      </p:sp>
      <p:sp>
        <p:nvSpPr>
          <p:cNvPr id="8" name="Content Placeholder 2">
            <a:extLst>
              <a:ext uri="{FF2B5EF4-FFF2-40B4-BE49-F238E27FC236}">
                <a16:creationId xmlns:a16="http://schemas.microsoft.com/office/drawing/2014/main" id="{430073ED-836F-3FFD-12B9-01425D849330}"/>
              </a:ext>
            </a:extLst>
          </p:cNvPr>
          <p:cNvSpPr txBox="1">
            <a:spLocks/>
          </p:cNvSpPr>
          <p:nvPr/>
        </p:nvSpPr>
        <p:spPr bwMode="auto">
          <a:xfrm>
            <a:off x="860203" y="4780342"/>
            <a:ext cx="4334491" cy="787945"/>
          </a:xfrm>
          <a:prstGeom prst="rect">
            <a:avLst/>
          </a:prstGeom>
          <a:solidFill>
            <a:srgbClr val="5E8D09"/>
          </a:solidFill>
          <a:ln w="28575">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a:lnSpc>
                <a:spcPct val="150000"/>
              </a:lnSpc>
              <a:spcBef>
                <a:spcPts val="0"/>
              </a:spcBef>
              <a:spcAft>
                <a:spcPts val="0"/>
              </a:spcAft>
            </a:pPr>
            <a:r>
              <a:rPr lang="en-US" sz="2400" kern="0" dirty="0">
                <a:solidFill>
                  <a:schemeClr val="bg1"/>
                </a:solidFill>
                <a:latin typeface="Ubuntu"/>
              </a:rPr>
              <a:t>Fitness includes 3 key areas:</a:t>
            </a:r>
          </a:p>
          <a:p>
            <a:pPr marL="0" indent="0" algn="ctr">
              <a:lnSpc>
                <a:spcPct val="150000"/>
              </a:lnSpc>
              <a:spcBef>
                <a:spcPts val="0"/>
              </a:spcBef>
              <a:spcAft>
                <a:spcPts val="0"/>
              </a:spcAft>
            </a:pPr>
            <a:endParaRPr lang="en-US" kern="0" dirty="0">
              <a:solidFill>
                <a:schemeClr val="bg1"/>
              </a:solidFill>
              <a:latin typeface="Ubuntu"/>
            </a:endParaRPr>
          </a:p>
        </p:txBody>
      </p:sp>
      <p:sp>
        <p:nvSpPr>
          <p:cNvPr id="9" name="Title 1">
            <a:extLst>
              <a:ext uri="{FF2B5EF4-FFF2-40B4-BE49-F238E27FC236}">
                <a16:creationId xmlns:a16="http://schemas.microsoft.com/office/drawing/2014/main" id="{0EE5F068-28F2-41D0-4B3E-B8B7E661969C}"/>
              </a:ext>
            </a:extLst>
          </p:cNvPr>
          <p:cNvSpPr txBox="1">
            <a:spLocks/>
          </p:cNvSpPr>
          <p:nvPr/>
        </p:nvSpPr>
        <p:spPr bwMode="auto">
          <a:xfrm>
            <a:off x="5659267" y="443114"/>
            <a:ext cx="4946619"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a:r>
              <a:rPr lang="en-US" sz="4400" kern="0" dirty="0">
                <a:solidFill>
                  <a:srgbClr val="000000"/>
                </a:solidFill>
                <a:latin typeface="Ubuntu Light"/>
              </a:rPr>
              <a:t>Fitness</a:t>
            </a:r>
          </a:p>
        </p:txBody>
      </p:sp>
      <p:cxnSp>
        <p:nvCxnSpPr>
          <p:cNvPr id="10" name="Straight Connector 9">
            <a:extLst>
              <a:ext uri="{FF2B5EF4-FFF2-40B4-BE49-F238E27FC236}">
                <a16:creationId xmlns:a16="http://schemas.microsoft.com/office/drawing/2014/main" id="{5F7F26DE-9EBC-7E67-67A3-9CA28E7332B2}"/>
              </a:ext>
            </a:extLst>
          </p:cNvPr>
          <p:cNvCxnSpPr/>
          <p:nvPr/>
        </p:nvCxnSpPr>
        <p:spPr bwMode="auto">
          <a:xfrm>
            <a:off x="5659268" y="1478630"/>
            <a:ext cx="0" cy="4935269"/>
          </a:xfrm>
          <a:prstGeom prst="line">
            <a:avLst/>
          </a:prstGeom>
          <a:blipFill dpi="0" rotWithShape="0">
            <a:blip r:embed="rId3"/>
            <a:srcRect/>
            <a:tile tx="0" ty="0" sx="100000" sy="100000" flip="none" algn="tl"/>
          </a:blipFill>
          <a:ln w="28575" cap="flat" cmpd="sng" algn="ctr">
            <a:solidFill>
              <a:srgbClr val="43105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ontent Placeholder 3">
            <a:extLst>
              <a:ext uri="{FF2B5EF4-FFF2-40B4-BE49-F238E27FC236}">
                <a16:creationId xmlns:a16="http://schemas.microsoft.com/office/drawing/2014/main" id="{1CF93C51-8CA1-3355-2079-D5979777831E}"/>
              </a:ext>
            </a:extLst>
          </p:cNvPr>
          <p:cNvSpPr txBox="1">
            <a:spLocks/>
          </p:cNvSpPr>
          <p:nvPr/>
        </p:nvSpPr>
        <p:spPr bwMode="auto">
          <a:xfrm>
            <a:off x="7641740" y="1832746"/>
            <a:ext cx="2708287" cy="712792"/>
          </a:xfrm>
          <a:prstGeom prst="rect">
            <a:avLst/>
          </a:prstGeom>
          <a:solidFill>
            <a:srgbClr val="5E8D09"/>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Ubuntu"/>
                <a:sym typeface="Ubuntu" charset="0"/>
              </a:rPr>
              <a:t>NUTRITION</a:t>
            </a:r>
          </a:p>
          <a:p>
            <a:pPr marL="342900" marR="0" lvl="0" indent="-342900" algn="ctr"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800" b="1" i="0" u="none" strike="noStrike" kern="0" cap="none" spc="0" normalizeH="0" baseline="0" noProof="0" dirty="0">
              <a:ln>
                <a:noFill/>
              </a:ln>
              <a:solidFill>
                <a:srgbClr val="000000"/>
              </a:solidFill>
              <a:effectLst/>
              <a:uLnTx/>
              <a:uFillTx/>
              <a:latin typeface="Ubuntu"/>
              <a:sym typeface="Ubuntu" charset="0"/>
            </a:endParaRPr>
          </a:p>
        </p:txBody>
      </p:sp>
      <p:sp>
        <p:nvSpPr>
          <p:cNvPr id="12" name="Content Placeholder 3">
            <a:extLst>
              <a:ext uri="{FF2B5EF4-FFF2-40B4-BE49-F238E27FC236}">
                <a16:creationId xmlns:a16="http://schemas.microsoft.com/office/drawing/2014/main" id="{BC4EDEB9-29CB-C85E-1765-50926CC5F905}"/>
              </a:ext>
            </a:extLst>
          </p:cNvPr>
          <p:cNvSpPr txBox="1">
            <a:spLocks/>
          </p:cNvSpPr>
          <p:nvPr/>
        </p:nvSpPr>
        <p:spPr bwMode="auto">
          <a:xfrm>
            <a:off x="7641738" y="3373587"/>
            <a:ext cx="2708287" cy="712792"/>
          </a:xfrm>
          <a:prstGeom prst="rect">
            <a:avLst/>
          </a:prstGeom>
          <a:solidFill>
            <a:srgbClr val="B2D233"/>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10000"/>
              </a:lnSpc>
              <a:spcBef>
                <a:spcPts val="85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Ubuntu"/>
                <a:sym typeface="Ubuntu" charset="0"/>
              </a:rPr>
              <a:t>HYDRATION</a:t>
            </a:r>
          </a:p>
          <a:p>
            <a:pPr marL="342900" marR="0" lvl="0" indent="-342900" algn="ctr" defTabSz="914400" rtl="0" eaLnBrk="1" fontAlgn="base" latinLnBrk="0" hangingPunct="1">
              <a:lnSpc>
                <a:spcPct val="110000"/>
              </a:lnSpc>
              <a:spcBef>
                <a:spcPts val="850"/>
              </a:spcBef>
              <a:spcAft>
                <a:spcPct val="0"/>
              </a:spcAft>
              <a:buClrTx/>
              <a:buSzTx/>
              <a:buFont typeface="Arial" panose="020B0604020202020204" pitchFamily="34" charset="0"/>
              <a:buChar char="•"/>
              <a:tabLst/>
              <a:defRPr/>
            </a:pPr>
            <a:endParaRPr kumimoji="0" lang="en-US" sz="2800" b="1" i="0" u="none" strike="noStrike" kern="0" cap="none" spc="0" normalizeH="0" baseline="0" noProof="0" dirty="0">
              <a:ln>
                <a:noFill/>
              </a:ln>
              <a:solidFill>
                <a:srgbClr val="000000"/>
              </a:solidFill>
              <a:effectLst/>
              <a:uLnTx/>
              <a:uFillTx/>
              <a:latin typeface="Ubuntu"/>
              <a:sym typeface="Ubuntu" charset="0"/>
            </a:endParaRPr>
          </a:p>
        </p:txBody>
      </p:sp>
      <p:sp>
        <p:nvSpPr>
          <p:cNvPr id="13" name="Content Placeholder 3">
            <a:extLst>
              <a:ext uri="{FF2B5EF4-FFF2-40B4-BE49-F238E27FC236}">
                <a16:creationId xmlns:a16="http://schemas.microsoft.com/office/drawing/2014/main" id="{D888AA48-CC72-751E-D483-C770A1341D2A}"/>
              </a:ext>
            </a:extLst>
          </p:cNvPr>
          <p:cNvSpPr txBox="1">
            <a:spLocks/>
          </p:cNvSpPr>
          <p:nvPr/>
        </p:nvSpPr>
        <p:spPr bwMode="auto">
          <a:xfrm>
            <a:off x="7641739" y="4879760"/>
            <a:ext cx="2708287" cy="1004061"/>
          </a:xfrm>
          <a:prstGeom prst="rect">
            <a:avLst/>
          </a:prstGeom>
          <a:solidFill>
            <a:srgbClr val="87AB2F"/>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a:r>
              <a:rPr lang="en-US" sz="2800" b="1" kern="0" dirty="0">
                <a:solidFill>
                  <a:srgbClr val="000000"/>
                </a:solidFill>
                <a:latin typeface="Ubuntu"/>
              </a:rPr>
              <a:t>PHYSICAL ACTIVITY</a:t>
            </a:r>
          </a:p>
          <a:p>
            <a:pPr marL="342900" indent="-342900" algn="ctr">
              <a:buFont typeface="Arial" panose="020B0604020202020204" pitchFamily="34" charset="0"/>
              <a:buChar char="•"/>
            </a:pPr>
            <a:endParaRPr lang="en-US" sz="2800" b="1" kern="0" dirty="0">
              <a:solidFill>
                <a:srgbClr val="000000"/>
              </a:solidFill>
              <a:latin typeface="Ubuntu"/>
            </a:endParaRPr>
          </a:p>
        </p:txBody>
      </p:sp>
      <p:pic>
        <p:nvPicPr>
          <p:cNvPr id="14" name="Graphic 13">
            <a:extLst>
              <a:ext uri="{FF2B5EF4-FFF2-40B4-BE49-F238E27FC236}">
                <a16:creationId xmlns:a16="http://schemas.microsoft.com/office/drawing/2014/main" id="{4E1DBF61-89F7-35BE-523A-2B10C5A625D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006" t="3887" r="14577" b="24993"/>
          <a:stretch/>
        </p:blipFill>
        <p:spPr>
          <a:xfrm>
            <a:off x="6557070" y="4901049"/>
            <a:ext cx="750727" cy="989953"/>
          </a:xfrm>
          <a:prstGeom prst="rect">
            <a:avLst/>
          </a:prstGeom>
        </p:spPr>
      </p:pic>
      <p:pic>
        <p:nvPicPr>
          <p:cNvPr id="15" name="Graphic 14">
            <a:extLst>
              <a:ext uri="{FF2B5EF4-FFF2-40B4-BE49-F238E27FC236}">
                <a16:creationId xmlns:a16="http://schemas.microsoft.com/office/drawing/2014/main" id="{2A23A52D-1052-D591-0431-9986C1FD092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88" b="19205"/>
          <a:stretch/>
        </p:blipFill>
        <p:spPr>
          <a:xfrm>
            <a:off x="6376951" y="3460889"/>
            <a:ext cx="930847" cy="770172"/>
          </a:xfrm>
          <a:prstGeom prst="rect">
            <a:avLst/>
          </a:prstGeom>
        </p:spPr>
      </p:pic>
      <p:pic>
        <p:nvPicPr>
          <p:cNvPr id="16" name="Graphic 15">
            <a:extLst>
              <a:ext uri="{FF2B5EF4-FFF2-40B4-BE49-F238E27FC236}">
                <a16:creationId xmlns:a16="http://schemas.microsoft.com/office/drawing/2014/main" id="{9A81ADAB-4117-2E02-FD84-4182A75310A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2076" b="27104"/>
          <a:stretch/>
        </p:blipFill>
        <p:spPr>
          <a:xfrm>
            <a:off x="6483306" y="1972091"/>
            <a:ext cx="824493" cy="736006"/>
          </a:xfrm>
          <a:prstGeom prst="rect">
            <a:avLst/>
          </a:prstGeom>
        </p:spPr>
      </p:pic>
      <p:pic>
        <p:nvPicPr>
          <p:cNvPr id="7" name="Picture 6" descr="A group of people running&#10;&#10;AI-generated content may be incorrect.">
            <a:extLst>
              <a:ext uri="{FF2B5EF4-FFF2-40B4-BE49-F238E27FC236}">
                <a16:creationId xmlns:a16="http://schemas.microsoft.com/office/drawing/2014/main" id="{F431BA1C-09E0-943C-310E-CD6F186177D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0202" y="1652984"/>
            <a:ext cx="4334489" cy="2889659"/>
          </a:xfrm>
          <a:prstGeom prst="rect">
            <a:avLst/>
          </a:prstGeom>
        </p:spPr>
      </p:pic>
    </p:spTree>
    <p:extLst>
      <p:ext uri="{BB962C8B-B14F-4D97-AF65-F5344CB8AC3E}">
        <p14:creationId xmlns:p14="http://schemas.microsoft.com/office/powerpoint/2010/main" val="339555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7E1E-D4B3-84AE-C155-D9EE15CED92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4AE7D19-8F41-C036-B784-B2A140AF679A}"/>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41F7728F-06AD-D314-7EEF-D84E509600DE}"/>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11</a:t>
            </a:r>
          </a:p>
        </p:txBody>
      </p:sp>
      <p:sp>
        <p:nvSpPr>
          <p:cNvPr id="7" name="Rectangle 6">
            <a:extLst>
              <a:ext uri="{FF2B5EF4-FFF2-40B4-BE49-F238E27FC236}">
                <a16:creationId xmlns:a16="http://schemas.microsoft.com/office/drawing/2014/main" id="{8D4238C9-79D9-AF72-1732-C65A7EC68655}"/>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4</a:t>
            </a:r>
          </a:p>
        </p:txBody>
      </p:sp>
      <p:sp>
        <p:nvSpPr>
          <p:cNvPr id="8" name="TextBox 7">
            <a:extLst>
              <a:ext uri="{FF2B5EF4-FFF2-40B4-BE49-F238E27FC236}">
                <a16:creationId xmlns:a16="http://schemas.microsoft.com/office/drawing/2014/main" id="{C2DCA08A-9A5B-67BC-DE15-5CD7246AB38F}"/>
              </a:ext>
            </a:extLst>
          </p:cNvPr>
          <p:cNvSpPr txBox="1"/>
          <p:nvPr/>
        </p:nvSpPr>
        <p:spPr>
          <a:xfrm>
            <a:off x="593558" y="308109"/>
            <a:ext cx="7118119" cy="1446550"/>
          </a:xfrm>
          <a:prstGeom prst="rect">
            <a:avLst/>
          </a:prstGeom>
          <a:noFill/>
        </p:spPr>
        <p:txBody>
          <a:bodyPr wrap="square">
            <a:spAutoFit/>
          </a:bodyPr>
          <a:lstStyle/>
          <a:p>
            <a:r>
              <a:rPr kumimoji="0" lang="en-US" sz="4400" b="0" i="0" u="none" strike="noStrike" kern="0" cap="none" spc="-100" normalizeH="0" baseline="0" noProof="0" dirty="0">
                <a:ln>
                  <a:noFill/>
                </a:ln>
                <a:solidFill>
                  <a:schemeClr val="bg1"/>
                </a:solidFill>
                <a:effectLst/>
                <a:uLnTx/>
                <a:uFillTx/>
                <a:latin typeface="Ubuntu Light"/>
                <a:sym typeface="Ubuntu Light" charset="0"/>
              </a:rPr>
              <a:t>Healthy Habits Challenge:</a:t>
            </a:r>
          </a:p>
          <a:p>
            <a:r>
              <a:rPr lang="en-US" sz="4400" b="1" kern="0" spc="-100" dirty="0">
                <a:solidFill>
                  <a:schemeClr val="bg1"/>
                </a:solidFill>
                <a:latin typeface="Ubuntu Light"/>
                <a:sym typeface="Ubuntu Light" charset="0"/>
              </a:rPr>
              <a:t>Walk &amp; Watch</a:t>
            </a:r>
            <a:endParaRPr lang="en-US" sz="2400" b="1" dirty="0">
              <a:solidFill>
                <a:schemeClr val="bg1"/>
              </a:solidFill>
            </a:endParaRPr>
          </a:p>
        </p:txBody>
      </p:sp>
      <p:sp>
        <p:nvSpPr>
          <p:cNvPr id="2" name="Content Placeholder 2">
            <a:extLst>
              <a:ext uri="{FF2B5EF4-FFF2-40B4-BE49-F238E27FC236}">
                <a16:creationId xmlns:a16="http://schemas.microsoft.com/office/drawing/2014/main" id="{8A4F1109-FDAE-21E4-9CE6-74F6149965A4}"/>
              </a:ext>
            </a:extLst>
          </p:cNvPr>
          <p:cNvSpPr txBox="1">
            <a:spLocks/>
          </p:cNvSpPr>
          <p:nvPr/>
        </p:nvSpPr>
        <p:spPr bwMode="auto">
          <a:xfrm>
            <a:off x="6782938" y="3262184"/>
            <a:ext cx="4341788" cy="1561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00000"/>
              </a:lnSpc>
              <a:spcBef>
                <a:spcPts val="0"/>
              </a:spcBef>
              <a:spcAft>
                <a:spcPct val="0"/>
              </a:spcAft>
              <a:buClrTx/>
              <a:buSzTx/>
              <a:tabLst/>
              <a:defRPr/>
            </a:pPr>
            <a:r>
              <a:rPr lang="en-US" sz="3200" kern="0" dirty="0">
                <a:solidFill>
                  <a:srgbClr val="000000"/>
                </a:solidFill>
                <a:latin typeface="Ubuntu"/>
              </a:rPr>
              <a:t>Let’s take a mindful walk around your space.</a:t>
            </a:r>
            <a:endParaRPr kumimoji="0" lang="en-US" sz="3200" b="0" i="0" u="none" strike="noStrike" kern="0" cap="none" spc="0" normalizeH="0" baseline="0" noProof="0" dirty="0">
              <a:ln>
                <a:noFill/>
              </a:ln>
              <a:solidFill>
                <a:srgbClr val="000000"/>
              </a:solidFill>
              <a:effectLst/>
              <a:uLnTx/>
              <a:uFillTx/>
              <a:latin typeface="Ubuntu"/>
              <a:sym typeface="Ubuntu" charset="0"/>
            </a:endParaRPr>
          </a:p>
        </p:txBody>
      </p:sp>
      <p:pic>
        <p:nvPicPr>
          <p:cNvPr id="3" name="Graphic 2">
            <a:extLst>
              <a:ext uri="{FF2B5EF4-FFF2-40B4-BE49-F238E27FC236}">
                <a16:creationId xmlns:a16="http://schemas.microsoft.com/office/drawing/2014/main" id="{741CE4F3-0B6A-A68C-14D8-380FDA01A61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174" t="21825" r="24609" b="39306"/>
          <a:stretch/>
        </p:blipFill>
        <p:spPr>
          <a:xfrm>
            <a:off x="1660371" y="2052613"/>
            <a:ext cx="4238368" cy="4361286"/>
          </a:xfrm>
          <a:prstGeom prst="rect">
            <a:avLst/>
          </a:prstGeom>
        </p:spPr>
      </p:pic>
    </p:spTree>
    <p:extLst>
      <p:ext uri="{BB962C8B-B14F-4D97-AF65-F5344CB8AC3E}">
        <p14:creationId xmlns:p14="http://schemas.microsoft.com/office/powerpoint/2010/main" val="237929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455D-0DED-CCAF-2AC9-23517CA0358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F886DD3-3AC9-CEF6-9E4A-7363149F7049}"/>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Ubuntu" panose="020B0504030602030204" pitchFamily="34" charset="0"/>
              </a:rPr>
              <a:t>What is a healthy plate?</a:t>
            </a:r>
          </a:p>
        </p:txBody>
      </p:sp>
      <p:sp>
        <p:nvSpPr>
          <p:cNvPr id="5" name="Title 1">
            <a:extLst>
              <a:ext uri="{FF2B5EF4-FFF2-40B4-BE49-F238E27FC236}">
                <a16:creationId xmlns:a16="http://schemas.microsoft.com/office/drawing/2014/main" id="{296348B1-842E-0F0E-F71C-A22702F32D6E}"/>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12</a:t>
            </a:r>
          </a:p>
        </p:txBody>
      </p:sp>
      <p:sp>
        <p:nvSpPr>
          <p:cNvPr id="7" name="Rectangle 6">
            <a:extLst>
              <a:ext uri="{FF2B5EF4-FFF2-40B4-BE49-F238E27FC236}">
                <a16:creationId xmlns:a16="http://schemas.microsoft.com/office/drawing/2014/main" id="{8F87DC93-62EE-A52B-B8FA-AE6E6C06E657}"/>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4</a:t>
            </a:r>
          </a:p>
        </p:txBody>
      </p:sp>
      <p:sp>
        <p:nvSpPr>
          <p:cNvPr id="8" name="Content Placeholder 2">
            <a:extLst>
              <a:ext uri="{FF2B5EF4-FFF2-40B4-BE49-F238E27FC236}">
                <a16:creationId xmlns:a16="http://schemas.microsoft.com/office/drawing/2014/main" id="{CABD0EA8-A926-F194-10DD-1D646D54D166}"/>
              </a:ext>
            </a:extLst>
          </p:cNvPr>
          <p:cNvSpPr txBox="1">
            <a:spLocks/>
          </p:cNvSpPr>
          <p:nvPr/>
        </p:nvSpPr>
        <p:spPr bwMode="auto">
          <a:xfrm>
            <a:off x="6820143" y="2266560"/>
            <a:ext cx="4093654" cy="830997"/>
          </a:xfrm>
          <a:prstGeom prst="rect">
            <a:avLst/>
          </a:prstGeom>
          <a:solidFill>
            <a:schemeClr val="accent6">
              <a:lumMod val="20000"/>
              <a:lumOff val="80000"/>
            </a:scheme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A plate filled with 5 food groups. </a:t>
            </a:r>
          </a:p>
        </p:txBody>
      </p:sp>
      <p:sp>
        <p:nvSpPr>
          <p:cNvPr id="9" name="Content Placeholder 2">
            <a:extLst>
              <a:ext uri="{FF2B5EF4-FFF2-40B4-BE49-F238E27FC236}">
                <a16:creationId xmlns:a16="http://schemas.microsoft.com/office/drawing/2014/main" id="{03914BA2-4C5E-9ED5-0FE4-E1A7D12232D3}"/>
              </a:ext>
            </a:extLst>
          </p:cNvPr>
          <p:cNvSpPr txBox="1">
            <a:spLocks/>
          </p:cNvSpPr>
          <p:nvPr/>
        </p:nvSpPr>
        <p:spPr bwMode="auto">
          <a:xfrm>
            <a:off x="6820143" y="3755045"/>
            <a:ext cx="4093654" cy="830997"/>
          </a:xfrm>
          <a:prstGeom prst="rect">
            <a:avLst/>
          </a:prstGeom>
          <a:solidFill>
            <a:srgbClr val="92D050"/>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A plate that contains only fruits and vegetables. </a:t>
            </a:r>
          </a:p>
        </p:txBody>
      </p:sp>
      <p:sp>
        <p:nvSpPr>
          <p:cNvPr id="10" name="Content Placeholder 2">
            <a:extLst>
              <a:ext uri="{FF2B5EF4-FFF2-40B4-BE49-F238E27FC236}">
                <a16:creationId xmlns:a16="http://schemas.microsoft.com/office/drawing/2014/main" id="{051AEBA1-F980-363C-ACA2-4F6256F92062}"/>
              </a:ext>
            </a:extLst>
          </p:cNvPr>
          <p:cNvSpPr txBox="1">
            <a:spLocks/>
          </p:cNvSpPr>
          <p:nvPr/>
        </p:nvSpPr>
        <p:spPr bwMode="auto">
          <a:xfrm>
            <a:off x="6820143" y="5048936"/>
            <a:ext cx="4093654" cy="830997"/>
          </a:xfrm>
          <a:prstGeom prst="rect">
            <a:avLst/>
          </a:prstGeom>
          <a:solidFill>
            <a:srgbClr val="B2D233"/>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A plate with no carbohydrates or fats.</a:t>
            </a:r>
          </a:p>
        </p:txBody>
      </p:sp>
      <p:sp>
        <p:nvSpPr>
          <p:cNvPr id="11" name="TextBox 10">
            <a:extLst>
              <a:ext uri="{FF2B5EF4-FFF2-40B4-BE49-F238E27FC236}">
                <a16:creationId xmlns:a16="http://schemas.microsoft.com/office/drawing/2014/main" id="{AE3531F9-D4B3-C2F3-69CD-52C68B5D6158}"/>
              </a:ext>
            </a:extLst>
          </p:cNvPr>
          <p:cNvSpPr txBox="1"/>
          <p:nvPr/>
        </p:nvSpPr>
        <p:spPr>
          <a:xfrm>
            <a:off x="6197123" y="2276788"/>
            <a:ext cx="538843" cy="830997"/>
          </a:xfrm>
          <a:prstGeom prst="rect">
            <a:avLst/>
          </a:prstGeom>
          <a:solidFill>
            <a:schemeClr val="accent6">
              <a:lumMod val="20000"/>
              <a:lumOff val="80000"/>
            </a:schemeClr>
          </a:solidFill>
        </p:spPr>
        <p:txBody>
          <a:bodyPr wrap="square" rtlCol="0">
            <a:spAutoFit/>
          </a:bodyPr>
          <a:lstStyle/>
          <a:p>
            <a:pPr defTabSz="457200"/>
            <a:r>
              <a:rPr lang="en-US" sz="2400" dirty="0">
                <a:solidFill>
                  <a:srgbClr val="000000"/>
                </a:solidFill>
                <a:latin typeface="Ubuntu"/>
              </a:rPr>
              <a:t>a)</a:t>
            </a:r>
          </a:p>
          <a:p>
            <a:pPr defTabSz="457200"/>
            <a:endParaRPr lang="en-US" sz="2400" dirty="0">
              <a:solidFill>
                <a:srgbClr val="000000"/>
              </a:solidFill>
              <a:latin typeface="Ubuntu"/>
            </a:endParaRPr>
          </a:p>
        </p:txBody>
      </p:sp>
      <p:sp>
        <p:nvSpPr>
          <p:cNvPr id="12" name="TextBox 11">
            <a:extLst>
              <a:ext uri="{FF2B5EF4-FFF2-40B4-BE49-F238E27FC236}">
                <a16:creationId xmlns:a16="http://schemas.microsoft.com/office/drawing/2014/main" id="{FA02FB66-1F22-5259-1CF4-231DEF8EA2E5}"/>
              </a:ext>
            </a:extLst>
          </p:cNvPr>
          <p:cNvSpPr txBox="1"/>
          <p:nvPr/>
        </p:nvSpPr>
        <p:spPr>
          <a:xfrm>
            <a:off x="6197123" y="3750216"/>
            <a:ext cx="538843" cy="830997"/>
          </a:xfrm>
          <a:prstGeom prst="rect">
            <a:avLst/>
          </a:prstGeom>
          <a:solidFill>
            <a:srgbClr val="92D050"/>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Ubuntu"/>
              </a:rPr>
              <a:t>b)</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Ubuntu"/>
            </a:endParaRPr>
          </a:p>
        </p:txBody>
      </p:sp>
      <p:sp>
        <p:nvSpPr>
          <p:cNvPr id="13" name="TextBox 12">
            <a:extLst>
              <a:ext uri="{FF2B5EF4-FFF2-40B4-BE49-F238E27FC236}">
                <a16:creationId xmlns:a16="http://schemas.microsoft.com/office/drawing/2014/main" id="{9EC30565-8758-158F-5F93-8640289C4910}"/>
              </a:ext>
            </a:extLst>
          </p:cNvPr>
          <p:cNvSpPr txBox="1"/>
          <p:nvPr/>
        </p:nvSpPr>
        <p:spPr>
          <a:xfrm>
            <a:off x="6197123" y="5069150"/>
            <a:ext cx="538843" cy="830997"/>
          </a:xfrm>
          <a:prstGeom prst="rect">
            <a:avLst/>
          </a:prstGeom>
          <a:solidFill>
            <a:srgbClr val="B2D233"/>
          </a:solidFill>
        </p:spPr>
        <p:txBody>
          <a:bodyPr wrap="square" rtlCol="0">
            <a:spAutoFit/>
          </a:bodyPr>
          <a:lstStyle/>
          <a:p>
            <a:pPr defTabSz="457200"/>
            <a:r>
              <a:rPr lang="en-US" sz="2400" dirty="0">
                <a:solidFill>
                  <a:srgbClr val="000000"/>
                </a:solidFill>
                <a:latin typeface="Ubuntu"/>
              </a:rPr>
              <a:t>c)</a:t>
            </a:r>
          </a:p>
          <a:p>
            <a:pPr defTabSz="457200"/>
            <a:endParaRPr lang="en-US" sz="2400" dirty="0">
              <a:solidFill>
                <a:srgbClr val="000000"/>
              </a:solidFill>
              <a:latin typeface="Ubuntu"/>
            </a:endParaRPr>
          </a:p>
        </p:txBody>
      </p:sp>
      <p:pic>
        <p:nvPicPr>
          <p:cNvPr id="2" name="Picture 1" descr="A pink and yellow question mark&#10;&#10;AI-generated content may be incorrect.">
            <a:extLst>
              <a:ext uri="{FF2B5EF4-FFF2-40B4-BE49-F238E27FC236}">
                <a16:creationId xmlns:a16="http://schemas.microsoft.com/office/drawing/2014/main" id="{A3199EC6-6654-9C8D-1A56-491BCACAFA03}"/>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6025" y="2276787"/>
            <a:ext cx="3935753" cy="3935753"/>
          </a:xfrm>
          <a:prstGeom prst="rect">
            <a:avLst/>
          </a:prstGeom>
        </p:spPr>
      </p:pic>
    </p:spTree>
    <p:extLst>
      <p:ext uri="{BB962C8B-B14F-4D97-AF65-F5344CB8AC3E}">
        <p14:creationId xmlns:p14="http://schemas.microsoft.com/office/powerpoint/2010/main" val="85857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D4B7-1DA5-3877-ECD1-0880B47B3D0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62A3E5-BD25-6E5B-AE56-1968C194D8E2}"/>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6" name="Rectangle 5">
            <a:extLst>
              <a:ext uri="{FF2B5EF4-FFF2-40B4-BE49-F238E27FC236}">
                <a16:creationId xmlns:a16="http://schemas.microsoft.com/office/drawing/2014/main" id="{EBAF18AD-B3B2-C07F-5686-2A9EDCDBFCB6}"/>
              </a:ext>
            </a:extLst>
          </p:cNvPr>
          <p:cNvSpPr/>
          <p:nvPr/>
        </p:nvSpPr>
        <p:spPr bwMode="auto">
          <a:xfrm>
            <a:off x="8847246" y="6413899"/>
            <a:ext cx="1758641" cy="323384"/>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ヒラギノ角ゴ ProN W3" charset="0"/>
                <a:cs typeface="ヒラギノ角ゴ ProN W3" charset="0"/>
                <a:sym typeface="Gill Sans" charset="0"/>
              </a:rPr>
              <a:t>Workbook page 4</a:t>
            </a:r>
          </a:p>
        </p:txBody>
      </p:sp>
      <p:sp>
        <p:nvSpPr>
          <p:cNvPr id="9" name="Content Placeholder 2">
            <a:extLst>
              <a:ext uri="{FF2B5EF4-FFF2-40B4-BE49-F238E27FC236}">
                <a16:creationId xmlns:a16="http://schemas.microsoft.com/office/drawing/2014/main" id="{73A599B2-4AEC-3195-F84F-B3B4E811B66A}"/>
              </a:ext>
            </a:extLst>
          </p:cNvPr>
          <p:cNvSpPr txBox="1">
            <a:spLocks/>
          </p:cNvSpPr>
          <p:nvPr/>
        </p:nvSpPr>
        <p:spPr bwMode="auto">
          <a:xfrm>
            <a:off x="860203" y="4447301"/>
            <a:ext cx="4334492" cy="1548140"/>
          </a:xfrm>
          <a:prstGeom prst="rect">
            <a:avLst/>
          </a:prstGeom>
          <a:solidFill>
            <a:srgbClr val="5E8D09"/>
          </a:solidFill>
          <a:ln w="28575">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Ubuntu"/>
                <a:sym typeface="Ubuntu" charset="0"/>
              </a:rPr>
              <a:t>A healthy plate is filled with 5 food groups</a:t>
            </a:r>
            <a:endParaRPr kumimoji="0" lang="en-US" sz="24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3A176E3C-5ACB-B9B2-EE02-CB0B3CD17D03}"/>
              </a:ext>
            </a:extLst>
          </p:cNvPr>
          <p:cNvSpPr txBox="1">
            <a:spLocks/>
          </p:cNvSpPr>
          <p:nvPr/>
        </p:nvSpPr>
        <p:spPr bwMode="auto">
          <a:xfrm>
            <a:off x="5639231" y="482375"/>
            <a:ext cx="4744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Healthy Eating</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pic>
        <p:nvPicPr>
          <p:cNvPr id="3" name="Picture 2" descr="A picture containing text, screenshot, logo, circle&#10;&#10;Description automatically generated">
            <a:extLst>
              <a:ext uri="{FF2B5EF4-FFF2-40B4-BE49-F238E27FC236}">
                <a16:creationId xmlns:a16="http://schemas.microsoft.com/office/drawing/2014/main" id="{DD353AF0-91D4-D458-3CF3-C02996568B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368839"/>
            <a:ext cx="4510958" cy="3204660"/>
          </a:xfrm>
          <a:prstGeom prst="rect">
            <a:avLst/>
          </a:prstGeom>
        </p:spPr>
      </p:pic>
      <p:sp>
        <p:nvSpPr>
          <p:cNvPr id="7" name="Title 1">
            <a:extLst>
              <a:ext uri="{FF2B5EF4-FFF2-40B4-BE49-F238E27FC236}">
                <a16:creationId xmlns:a16="http://schemas.microsoft.com/office/drawing/2014/main" id="{3C35ABE4-7C42-D17E-E3BC-ADF6B1231576}"/>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13</a:t>
            </a:r>
          </a:p>
        </p:txBody>
      </p:sp>
      <p:sp>
        <p:nvSpPr>
          <p:cNvPr id="5" name="TextBox 4">
            <a:extLst>
              <a:ext uri="{FF2B5EF4-FFF2-40B4-BE49-F238E27FC236}">
                <a16:creationId xmlns:a16="http://schemas.microsoft.com/office/drawing/2014/main" id="{A666C75C-3DD5-E4F2-4515-29B3961DF857}"/>
              </a:ext>
            </a:extLst>
          </p:cNvPr>
          <p:cNvSpPr txBox="1"/>
          <p:nvPr/>
        </p:nvSpPr>
        <p:spPr>
          <a:xfrm>
            <a:off x="860201" y="1277202"/>
            <a:ext cx="4334493"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b="1" dirty="0">
                <a:ln w="22225">
                  <a:solidFill>
                    <a:srgbClr val="87AB2F"/>
                  </a:solidFill>
                  <a:prstDash val="solid"/>
                </a:ln>
                <a:solidFill>
                  <a:srgbClr val="B2D233"/>
                </a:solidFill>
                <a:latin typeface="Aptos" panose="02110004020202020204"/>
              </a:rPr>
              <a:t>A</a:t>
            </a:r>
            <a:endParaRPr kumimoji="0" lang="en-US" sz="20000" b="1" i="0" u="none" strike="noStrike" kern="1200" cap="none" spc="0" normalizeH="0" baseline="0" noProof="0" dirty="0">
              <a:ln w="22225">
                <a:solidFill>
                  <a:srgbClr val="87AB2F"/>
                </a:solidFill>
                <a:prstDash val="solid"/>
              </a:ln>
              <a:solidFill>
                <a:srgbClr val="B2D233"/>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74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6ADA1-9C0C-E207-EE34-9DC1B38AEC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A43EF21-B79C-EE77-ED62-ADB640D93473}"/>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9" name="Content Placeholder 2">
            <a:extLst>
              <a:ext uri="{FF2B5EF4-FFF2-40B4-BE49-F238E27FC236}">
                <a16:creationId xmlns:a16="http://schemas.microsoft.com/office/drawing/2014/main" id="{7644558D-5083-6BD4-C8E0-C9C4D5F67E13}"/>
              </a:ext>
            </a:extLst>
          </p:cNvPr>
          <p:cNvSpPr txBox="1">
            <a:spLocks/>
          </p:cNvSpPr>
          <p:nvPr/>
        </p:nvSpPr>
        <p:spPr bwMode="auto">
          <a:xfrm>
            <a:off x="177433" y="4732950"/>
            <a:ext cx="4057681" cy="1272241"/>
          </a:xfrm>
          <a:prstGeom prst="rect">
            <a:avLst/>
          </a:prstGeom>
          <a:solidFill>
            <a:srgbClr val="5E8D09"/>
          </a:solidFill>
          <a:ln w="28575">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Ubuntu" panose="020B0504030602030204" pitchFamily="34" charset="0"/>
                <a:sym typeface="Ubuntu" charset="0"/>
              </a:rPr>
              <a:t>A healthy plate is filled with 5 food groups</a:t>
            </a:r>
            <a:endParaRPr kumimoji="0" lang="en-US" sz="2400" b="0" i="0" u="none" strike="noStrike" kern="0" cap="none" spc="0" normalizeH="0" baseline="0" noProof="0" dirty="0">
              <a:ln>
                <a:noFill/>
              </a:ln>
              <a:solidFill>
                <a:schemeClr val="bg1"/>
              </a:solidFill>
              <a:effectLst/>
              <a:uLnTx/>
              <a:uFillTx/>
              <a:latin typeface="Ubuntu" panose="020B0504030602030204" pitchFamily="34" charset="0"/>
              <a:sym typeface="Ubuntu" charset="0"/>
            </a:endParaRPr>
          </a:p>
        </p:txBody>
      </p:sp>
      <p:sp>
        <p:nvSpPr>
          <p:cNvPr id="10" name="Title 1">
            <a:extLst>
              <a:ext uri="{FF2B5EF4-FFF2-40B4-BE49-F238E27FC236}">
                <a16:creationId xmlns:a16="http://schemas.microsoft.com/office/drawing/2014/main" id="{59BD5B1B-93D8-1402-79A3-40931D11FCEB}"/>
              </a:ext>
            </a:extLst>
          </p:cNvPr>
          <p:cNvSpPr txBox="1">
            <a:spLocks/>
          </p:cNvSpPr>
          <p:nvPr/>
        </p:nvSpPr>
        <p:spPr bwMode="auto">
          <a:xfrm>
            <a:off x="4818344" y="207634"/>
            <a:ext cx="5354651" cy="112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ct val="100000"/>
              </a:lnSpc>
              <a:spcBef>
                <a:spcPct val="0"/>
              </a:spcBef>
              <a:spcAft>
                <a:spcPts val="1200"/>
              </a:spcAft>
              <a:buClrTx/>
              <a:buSzTx/>
              <a:buFontTx/>
              <a:buNone/>
              <a:tabLst/>
              <a:defRPr/>
            </a:pPr>
            <a:r>
              <a:rPr lang="en-US" kern="0" dirty="0">
                <a:solidFill>
                  <a:srgbClr val="000000"/>
                </a:solidFill>
                <a:latin typeface="Ubuntu Light"/>
              </a:rPr>
              <a:t>Healthy Eating </a:t>
            </a:r>
            <a:r>
              <a:rPr kumimoji="0" lang="en-US" b="0" i="0" u="none" strike="noStrike" kern="0" cap="none" spc="-100" normalizeH="0" baseline="0" noProof="0" dirty="0">
                <a:ln>
                  <a:noFill/>
                </a:ln>
                <a:solidFill>
                  <a:srgbClr val="000000"/>
                </a:solidFill>
                <a:effectLst/>
                <a:uLnTx/>
                <a:uFillTx/>
                <a:latin typeface="Ubuntu Light"/>
                <a:sym typeface="Ubuntu Light" charset="0"/>
              </a:rPr>
              <a:t>Quick Tips</a:t>
            </a:r>
          </a:p>
        </p:txBody>
      </p:sp>
      <p:sp>
        <p:nvSpPr>
          <p:cNvPr id="7" name="Title 1">
            <a:extLst>
              <a:ext uri="{FF2B5EF4-FFF2-40B4-BE49-F238E27FC236}">
                <a16:creationId xmlns:a16="http://schemas.microsoft.com/office/drawing/2014/main" id="{5FDA2A25-94AF-78A6-844C-1FCD0FD3B7E2}"/>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14</a:t>
            </a:r>
          </a:p>
        </p:txBody>
      </p:sp>
      <p:sp>
        <p:nvSpPr>
          <p:cNvPr id="2" name="Content Placeholder 9">
            <a:extLst>
              <a:ext uri="{FF2B5EF4-FFF2-40B4-BE49-F238E27FC236}">
                <a16:creationId xmlns:a16="http://schemas.microsoft.com/office/drawing/2014/main" id="{220D402A-D010-F782-0983-FD3B300156BD}"/>
              </a:ext>
            </a:extLst>
          </p:cNvPr>
          <p:cNvSpPr txBox="1">
            <a:spLocks/>
          </p:cNvSpPr>
          <p:nvPr/>
        </p:nvSpPr>
        <p:spPr>
          <a:xfrm>
            <a:off x="5704328" y="1317113"/>
            <a:ext cx="4482808" cy="843650"/>
          </a:xfrm>
          <a:prstGeom prst="rect">
            <a:avLst/>
          </a:prstGeom>
          <a:solidFill>
            <a:srgbClr val="87AB2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0">
              <a:lnSpc>
                <a:spcPct val="100000"/>
              </a:lnSpc>
              <a:spcBef>
                <a:spcPts val="0"/>
              </a:spcBef>
              <a:buNone/>
            </a:pPr>
            <a:r>
              <a:rPr lang="en-US" sz="2100" dirty="0">
                <a:latin typeface="Ubuntu" panose="020B0504030602030204" pitchFamily="34" charset="0"/>
              </a:rPr>
              <a:t>Make half your plate fruits and vegetables every day</a:t>
            </a:r>
          </a:p>
          <a:p>
            <a:pPr marL="182880">
              <a:lnSpc>
                <a:spcPct val="100000"/>
              </a:lnSpc>
              <a:spcBef>
                <a:spcPts val="0"/>
              </a:spcBef>
            </a:pPr>
            <a:endParaRPr lang="en-US" sz="2100" dirty="0">
              <a:latin typeface="Ubuntu" panose="020B0504030602030204" pitchFamily="34" charset="0"/>
            </a:endParaRPr>
          </a:p>
        </p:txBody>
      </p:sp>
      <p:sp>
        <p:nvSpPr>
          <p:cNvPr id="5" name="Content Placeholder 9">
            <a:extLst>
              <a:ext uri="{FF2B5EF4-FFF2-40B4-BE49-F238E27FC236}">
                <a16:creationId xmlns:a16="http://schemas.microsoft.com/office/drawing/2014/main" id="{F0C2A6DB-EE14-14C8-ABCA-70941BFC0C33}"/>
              </a:ext>
            </a:extLst>
          </p:cNvPr>
          <p:cNvSpPr txBox="1">
            <a:spLocks/>
          </p:cNvSpPr>
          <p:nvPr/>
        </p:nvSpPr>
        <p:spPr bwMode="auto">
          <a:xfrm>
            <a:off x="5704328" y="2397772"/>
            <a:ext cx="4505199" cy="741117"/>
          </a:xfrm>
          <a:prstGeom prst="rect">
            <a:avLst/>
          </a:prstGeom>
          <a:solidFill>
            <a:schemeClr val="accent6">
              <a:lumMod val="20000"/>
              <a:lumOff val="8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182880" indent="0" defTabSz="914400">
              <a:lnSpc>
                <a:spcPct val="100000"/>
              </a:lnSpc>
              <a:spcBef>
                <a:spcPts val="0"/>
              </a:spcBef>
            </a:pPr>
            <a:r>
              <a:rPr lang="en-US" sz="2100" kern="0" dirty="0">
                <a:latin typeface="Ubuntu" panose="020B0504030602030204" pitchFamily="34" charset="0"/>
              </a:rPr>
              <a:t>Make half your grains whole grains</a:t>
            </a:r>
          </a:p>
          <a:p>
            <a:pPr marL="182880" indent="0" defTabSz="914400">
              <a:lnSpc>
                <a:spcPct val="100000"/>
              </a:lnSpc>
              <a:spcBef>
                <a:spcPts val="0"/>
              </a:spcBef>
            </a:pPr>
            <a:endParaRPr lang="en-US" sz="2100" kern="0" dirty="0">
              <a:latin typeface="Ubuntu" panose="020B0504030602030204" pitchFamily="34" charset="0"/>
            </a:endParaRPr>
          </a:p>
        </p:txBody>
      </p:sp>
      <p:sp>
        <p:nvSpPr>
          <p:cNvPr id="11" name="Content Placeholder 9">
            <a:extLst>
              <a:ext uri="{FF2B5EF4-FFF2-40B4-BE49-F238E27FC236}">
                <a16:creationId xmlns:a16="http://schemas.microsoft.com/office/drawing/2014/main" id="{160CFD12-7E0E-3BD7-6600-4B5756D1C915}"/>
              </a:ext>
            </a:extLst>
          </p:cNvPr>
          <p:cNvSpPr txBox="1">
            <a:spLocks/>
          </p:cNvSpPr>
          <p:nvPr/>
        </p:nvSpPr>
        <p:spPr bwMode="auto">
          <a:xfrm>
            <a:off x="5704328" y="3396920"/>
            <a:ext cx="4482809" cy="1006745"/>
          </a:xfrm>
          <a:prstGeom prst="rect">
            <a:avLst/>
          </a:prstGeom>
          <a:solidFill>
            <a:srgbClr val="B2D233"/>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182880" indent="0" defTabSz="914400">
              <a:lnSpc>
                <a:spcPct val="100000"/>
              </a:lnSpc>
              <a:spcBef>
                <a:spcPts val="0"/>
              </a:spcBef>
            </a:pPr>
            <a:r>
              <a:rPr lang="en-US" sz="2100" kern="0" dirty="0">
                <a:latin typeface="Ubuntu" panose="020B0504030602030204" pitchFamily="34" charset="0"/>
              </a:rPr>
              <a:t>Eat different types of proteins,  like meat, seafood, beans, eggs, &amp; nuts</a:t>
            </a:r>
          </a:p>
          <a:p>
            <a:pPr marL="182880" indent="0" defTabSz="914400">
              <a:lnSpc>
                <a:spcPct val="100000"/>
              </a:lnSpc>
              <a:spcBef>
                <a:spcPts val="0"/>
              </a:spcBef>
            </a:pPr>
            <a:endParaRPr lang="en-US" sz="2100" kern="0" dirty="0">
              <a:latin typeface="Ubuntu" panose="020B0504030602030204" pitchFamily="34" charset="0"/>
            </a:endParaRPr>
          </a:p>
        </p:txBody>
      </p:sp>
      <p:sp>
        <p:nvSpPr>
          <p:cNvPr id="12" name="Content Placeholder 9">
            <a:extLst>
              <a:ext uri="{FF2B5EF4-FFF2-40B4-BE49-F238E27FC236}">
                <a16:creationId xmlns:a16="http://schemas.microsoft.com/office/drawing/2014/main" id="{E1463D59-332D-EE3E-B0B1-F9BDEDFC33C7}"/>
              </a:ext>
            </a:extLst>
          </p:cNvPr>
          <p:cNvSpPr txBox="1">
            <a:spLocks/>
          </p:cNvSpPr>
          <p:nvPr/>
        </p:nvSpPr>
        <p:spPr bwMode="auto">
          <a:xfrm>
            <a:off x="5704328" y="4572531"/>
            <a:ext cx="4505199" cy="479975"/>
          </a:xfrm>
          <a:prstGeom prst="rect">
            <a:avLst/>
          </a:prstGeom>
          <a:solidFill>
            <a:schemeClr val="accent6">
              <a:lumMod val="20000"/>
              <a:lumOff val="8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182880" indent="0" defTabSz="914400"/>
            <a:r>
              <a:rPr lang="en-US" sz="2100" kern="0" dirty="0">
                <a:latin typeface="Ubuntu" panose="020B0504030602030204" pitchFamily="34" charset="0"/>
              </a:rPr>
              <a:t>Eat less salt, fat, and sugar</a:t>
            </a:r>
          </a:p>
          <a:p>
            <a:pPr marL="182880" indent="0" defTabSz="914400"/>
            <a:endParaRPr lang="en-US" sz="2100" kern="0" dirty="0">
              <a:latin typeface="Ubuntu" panose="020B0504030602030204" pitchFamily="34" charset="0"/>
            </a:endParaRPr>
          </a:p>
        </p:txBody>
      </p:sp>
      <p:pic>
        <p:nvPicPr>
          <p:cNvPr id="14" name="Picture 13" descr="A picture containing black, darkness&#10;&#10;Description automatically generated">
            <a:extLst>
              <a:ext uri="{FF2B5EF4-FFF2-40B4-BE49-F238E27FC236}">
                <a16:creationId xmlns:a16="http://schemas.microsoft.com/office/drawing/2014/main" id="{D2CD77E8-6A85-92B9-ABD1-4CC351F9C9B3}"/>
              </a:ext>
            </a:extLst>
          </p:cNvPr>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773767" y="3595266"/>
            <a:ext cx="636373" cy="610101"/>
          </a:xfrm>
          <a:prstGeom prst="rect">
            <a:avLst/>
          </a:prstGeom>
        </p:spPr>
      </p:pic>
      <p:pic>
        <p:nvPicPr>
          <p:cNvPr id="15" name="Picture 14" descr="A picture containing black, darkness&#10;&#10;Description automatically generated">
            <a:extLst>
              <a:ext uri="{FF2B5EF4-FFF2-40B4-BE49-F238E27FC236}">
                <a16:creationId xmlns:a16="http://schemas.microsoft.com/office/drawing/2014/main" id="{8D4B3EB0-968A-5D50-13A8-F6E270C6ADB2}"/>
              </a:ext>
            </a:extLst>
          </p:cNvPr>
          <p:cNvPicPr>
            <a:picLocks noChangeAspect="1"/>
          </p:cNvPicPr>
          <p:nvPr/>
        </p:nvPicPr>
        <p:blipFill rotWithShape="1">
          <a:blip r:embed="rId4" cstate="email">
            <a:duotone>
              <a:prstClr val="black"/>
              <a:srgbClr val="548235">
                <a:tint val="45000"/>
                <a:satMod val="400000"/>
              </a:srgbClr>
            </a:duotone>
            <a:extLst>
              <a:ext uri="{BEBA8EAE-BF5A-486C-A8C5-ECC9F3942E4B}">
                <a14:imgProps xmlns:a14="http://schemas.microsoft.com/office/drawing/2010/main">
                  <a14:imgLayer r:embed="rId5">
                    <a14:imgEffect>
                      <a14:artisticPhotocopy/>
                    </a14:imgEffect>
                    <a14:imgEffect>
                      <a14:saturation sat="66000"/>
                    </a14:imgEffect>
                  </a14:imgLayer>
                </a14:imgProps>
              </a:ext>
              <a:ext uri="{28A0092B-C50C-407E-A947-70E740481C1C}">
                <a14:useLocalDpi xmlns:a14="http://schemas.microsoft.com/office/drawing/2010/main"/>
              </a:ext>
            </a:extLst>
          </a:blip>
          <a:srcRect/>
          <a:stretch/>
        </p:blipFill>
        <p:spPr>
          <a:xfrm>
            <a:off x="4818345" y="1469153"/>
            <a:ext cx="636025" cy="515120"/>
          </a:xfrm>
          <a:prstGeom prst="rect">
            <a:avLst/>
          </a:prstGeom>
          <a:ln>
            <a:noFill/>
          </a:ln>
        </p:spPr>
      </p:pic>
      <p:pic>
        <p:nvPicPr>
          <p:cNvPr id="16" name="Picture 15" descr="A picture containing black, darkness&#10;&#10;Description automatically generated">
            <a:extLst>
              <a:ext uri="{FF2B5EF4-FFF2-40B4-BE49-F238E27FC236}">
                <a16:creationId xmlns:a16="http://schemas.microsoft.com/office/drawing/2014/main" id="{792CF8EC-662E-D01C-50B7-0AFFA197DA9D}"/>
              </a:ext>
            </a:extLst>
          </p:cNvPr>
          <p:cNvPicPr>
            <a:picLocks noChangeAspect="1"/>
          </p:cNvPicPr>
          <p:nvPr/>
        </p:nvPicPr>
        <p:blipFill rotWithShape="1">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4819889" y="2457101"/>
            <a:ext cx="634827" cy="641422"/>
          </a:xfrm>
          <a:prstGeom prst="rect">
            <a:avLst/>
          </a:prstGeom>
        </p:spPr>
      </p:pic>
      <p:sp>
        <p:nvSpPr>
          <p:cNvPr id="17" name="Content Placeholder 9">
            <a:extLst>
              <a:ext uri="{FF2B5EF4-FFF2-40B4-BE49-F238E27FC236}">
                <a16:creationId xmlns:a16="http://schemas.microsoft.com/office/drawing/2014/main" id="{1E721170-FD53-FDA7-EFB9-D873CC88BC7F}"/>
              </a:ext>
            </a:extLst>
          </p:cNvPr>
          <p:cNvSpPr txBox="1">
            <a:spLocks/>
          </p:cNvSpPr>
          <p:nvPr/>
        </p:nvSpPr>
        <p:spPr bwMode="auto">
          <a:xfrm>
            <a:off x="5704328" y="5313860"/>
            <a:ext cx="4505200" cy="701049"/>
          </a:xfrm>
          <a:prstGeom prst="rect">
            <a:avLst/>
          </a:prstGeom>
          <a:solidFill>
            <a:schemeClr val="accent6">
              <a:lumMod val="40000"/>
              <a:lumOff val="6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182880" indent="0" defTabSz="914400">
              <a:lnSpc>
                <a:spcPct val="100000"/>
              </a:lnSpc>
              <a:spcBef>
                <a:spcPts val="0"/>
              </a:spcBef>
            </a:pPr>
            <a:r>
              <a:rPr lang="en-US" sz="2100" kern="0" dirty="0">
                <a:latin typeface="Ubuntu" panose="020B0504030602030204" pitchFamily="34" charset="0"/>
              </a:rPr>
              <a:t>Drink water instead of sugary drinks</a:t>
            </a:r>
          </a:p>
          <a:p>
            <a:pPr marL="182880" indent="0" defTabSz="914400">
              <a:lnSpc>
                <a:spcPct val="100000"/>
              </a:lnSpc>
              <a:spcBef>
                <a:spcPts val="0"/>
              </a:spcBef>
            </a:pPr>
            <a:endParaRPr lang="en-US" sz="2100" kern="0" dirty="0">
              <a:latin typeface="Ubuntu" panose="020B0504030602030204" pitchFamily="34" charset="0"/>
            </a:endParaRPr>
          </a:p>
        </p:txBody>
      </p:sp>
      <p:pic>
        <p:nvPicPr>
          <p:cNvPr id="18" name="Graphic 17">
            <a:extLst>
              <a:ext uri="{FF2B5EF4-FFF2-40B4-BE49-F238E27FC236}">
                <a16:creationId xmlns:a16="http://schemas.microsoft.com/office/drawing/2014/main" id="{1053E439-E56F-147C-05B4-548A8875FFA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819" b="11151"/>
          <a:stretch/>
        </p:blipFill>
        <p:spPr>
          <a:xfrm>
            <a:off x="4846197" y="4702110"/>
            <a:ext cx="491512" cy="585832"/>
          </a:xfrm>
          <a:prstGeom prst="rect">
            <a:avLst/>
          </a:prstGeom>
        </p:spPr>
      </p:pic>
      <p:pic>
        <p:nvPicPr>
          <p:cNvPr id="19" name="Graphic 18">
            <a:extLst>
              <a:ext uri="{FF2B5EF4-FFF2-40B4-BE49-F238E27FC236}">
                <a16:creationId xmlns:a16="http://schemas.microsoft.com/office/drawing/2014/main" id="{75E98673-D738-BCF9-0AF7-3E0B8FA4D6E9}"/>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12383" b="13990"/>
          <a:stretch/>
        </p:blipFill>
        <p:spPr>
          <a:xfrm>
            <a:off x="4777586" y="5384805"/>
            <a:ext cx="614133" cy="739883"/>
          </a:xfrm>
          <a:prstGeom prst="rect">
            <a:avLst/>
          </a:prstGeom>
        </p:spPr>
      </p:pic>
      <p:pic>
        <p:nvPicPr>
          <p:cNvPr id="13" name="Picture 12" descr="A family eating food together&#10;&#10;AI-generated content may be incorrect.">
            <a:extLst>
              <a:ext uri="{FF2B5EF4-FFF2-40B4-BE49-F238E27FC236}">
                <a16:creationId xmlns:a16="http://schemas.microsoft.com/office/drawing/2014/main" id="{8332AEB2-47F1-6957-A104-A212386893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7928" y="1874407"/>
            <a:ext cx="4047186" cy="2698124"/>
          </a:xfrm>
          <a:prstGeom prst="rect">
            <a:avLst/>
          </a:prstGeom>
        </p:spPr>
      </p:pic>
    </p:spTree>
    <p:extLst>
      <p:ext uri="{BB962C8B-B14F-4D97-AF65-F5344CB8AC3E}">
        <p14:creationId xmlns:p14="http://schemas.microsoft.com/office/powerpoint/2010/main" val="388121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C9C8-D0E0-AA6E-5166-6560671A4B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A87AE12-6BCB-B45C-5B83-DD951563168C}"/>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2C564BBF-5421-C8C4-7865-2FFD33564E87}"/>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15</a:t>
            </a:r>
          </a:p>
        </p:txBody>
      </p:sp>
      <p:sp>
        <p:nvSpPr>
          <p:cNvPr id="7" name="Rectangle 6">
            <a:extLst>
              <a:ext uri="{FF2B5EF4-FFF2-40B4-BE49-F238E27FC236}">
                <a16:creationId xmlns:a16="http://schemas.microsoft.com/office/drawing/2014/main" id="{50872611-AD91-EF9B-7BE9-2EE0CEEB3AFA}"/>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4</a:t>
            </a:r>
          </a:p>
        </p:txBody>
      </p:sp>
      <p:sp>
        <p:nvSpPr>
          <p:cNvPr id="8" name="TextBox 7">
            <a:extLst>
              <a:ext uri="{FF2B5EF4-FFF2-40B4-BE49-F238E27FC236}">
                <a16:creationId xmlns:a16="http://schemas.microsoft.com/office/drawing/2014/main" id="{005CE08B-7070-1DCB-FE2A-2C5D3FF666F7}"/>
              </a:ext>
            </a:extLst>
          </p:cNvPr>
          <p:cNvSpPr txBox="1"/>
          <p:nvPr/>
        </p:nvSpPr>
        <p:spPr>
          <a:xfrm>
            <a:off x="328580" y="308109"/>
            <a:ext cx="6848253"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100" normalizeH="0" baseline="0" noProof="0" dirty="0">
                <a:ln>
                  <a:noFill/>
                </a:ln>
                <a:solidFill>
                  <a:prstClr val="white"/>
                </a:solidFill>
                <a:effectLst/>
                <a:uLnTx/>
                <a:uFillTx/>
                <a:latin typeface="Ubuntu Light"/>
                <a:ea typeface="+mn-ea"/>
                <a:cs typeface="+mn-cs"/>
                <a:sym typeface="Ubuntu Light" charset="0"/>
              </a:rPr>
              <a:t>Healthy Habits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100" normalizeH="0" baseline="0" noProof="0" dirty="0">
                <a:ln>
                  <a:noFill/>
                </a:ln>
                <a:solidFill>
                  <a:prstClr val="white"/>
                </a:solidFill>
                <a:effectLst/>
                <a:uLnTx/>
                <a:uFillTx/>
                <a:latin typeface="Ubuntu Light"/>
                <a:ea typeface="+mn-ea"/>
                <a:cs typeface="+mn-cs"/>
                <a:sym typeface="Ubuntu Light" charset="0"/>
              </a:rPr>
              <a:t>Creating Healthy Meals</a:t>
            </a:r>
            <a:endParaRPr kumimoji="0" lang="en-US" sz="2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Content Placeholder 3">
            <a:extLst>
              <a:ext uri="{FF2B5EF4-FFF2-40B4-BE49-F238E27FC236}">
                <a16:creationId xmlns:a16="http://schemas.microsoft.com/office/drawing/2014/main" id="{019B89D0-9AAF-3345-FDD4-D8560BE41B83}"/>
              </a:ext>
            </a:extLst>
          </p:cNvPr>
          <p:cNvSpPr txBox="1">
            <a:spLocks/>
          </p:cNvSpPr>
          <p:nvPr/>
        </p:nvSpPr>
        <p:spPr bwMode="auto">
          <a:xfrm>
            <a:off x="7188429" y="2321168"/>
            <a:ext cx="4436720" cy="3692726"/>
          </a:xfrm>
          <a:prstGeom prst="rect">
            <a:avLst/>
          </a:prstGeom>
          <a:no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50000"/>
              </a:lnSpc>
              <a:spcBef>
                <a:spcPts val="0"/>
              </a:spcBef>
            </a:pPr>
            <a:r>
              <a:rPr lang="en-US" sz="3600" kern="0" dirty="0">
                <a:latin typeface="Ubuntu" panose="020B0504030602030204" pitchFamily="34" charset="0"/>
              </a:rPr>
              <a:t>What barriers or challenges does your family have creating healthy meals?</a:t>
            </a:r>
          </a:p>
          <a:p>
            <a:pPr marL="0" indent="0" algn="ctr" defTabSz="914400">
              <a:lnSpc>
                <a:spcPct val="150000"/>
              </a:lnSpc>
              <a:spcBef>
                <a:spcPts val="0"/>
              </a:spcBef>
            </a:pPr>
            <a:endParaRPr lang="en-US" sz="3600" kern="0" dirty="0">
              <a:latin typeface="Ubuntu" panose="020B0504030602030204" pitchFamily="34" charset="0"/>
            </a:endParaRPr>
          </a:p>
        </p:txBody>
      </p:sp>
      <p:pic>
        <p:nvPicPr>
          <p:cNvPr id="11" name="Picture 10" descr="A family cooking together&#10;&#10;AI-generated content may be incorrect.">
            <a:extLst>
              <a:ext uri="{FF2B5EF4-FFF2-40B4-BE49-F238E27FC236}">
                <a16:creationId xmlns:a16="http://schemas.microsoft.com/office/drawing/2014/main" id="{E59D49E5-0443-EAEF-53E8-C6C64A19F1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1639" y="1754659"/>
            <a:ext cx="3253731" cy="4880597"/>
          </a:xfrm>
          <a:prstGeom prst="rect">
            <a:avLst/>
          </a:prstGeom>
        </p:spPr>
      </p:pic>
    </p:spTree>
    <p:extLst>
      <p:ext uri="{BB962C8B-B14F-4D97-AF65-F5344CB8AC3E}">
        <p14:creationId xmlns:p14="http://schemas.microsoft.com/office/powerpoint/2010/main" val="285369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08F98-ECC8-BE29-9D68-E74D785CFF4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0BB5085-BABE-A574-E709-D35A6123E47B}"/>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Ubuntu" panose="020B0504030602030204" pitchFamily="34" charset="0"/>
              </a:rPr>
              <a:t>What does it mean to be hydrated??</a:t>
            </a:r>
          </a:p>
        </p:txBody>
      </p:sp>
      <p:sp>
        <p:nvSpPr>
          <p:cNvPr id="5" name="Title 1">
            <a:extLst>
              <a:ext uri="{FF2B5EF4-FFF2-40B4-BE49-F238E27FC236}">
                <a16:creationId xmlns:a16="http://schemas.microsoft.com/office/drawing/2014/main" id="{9DA6D43D-37F1-4BF4-3DCF-7BCCEC97794A}"/>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16</a:t>
            </a:r>
          </a:p>
        </p:txBody>
      </p:sp>
      <p:sp>
        <p:nvSpPr>
          <p:cNvPr id="7" name="Rectangle 6">
            <a:extLst>
              <a:ext uri="{FF2B5EF4-FFF2-40B4-BE49-F238E27FC236}">
                <a16:creationId xmlns:a16="http://schemas.microsoft.com/office/drawing/2014/main" id="{A7438D20-2FC7-7313-681F-3518F672C748}"/>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a:t>
            </a:r>
            <a:r>
              <a:rPr lang="en-US" sz="1400" dirty="0">
                <a:latin typeface="+mj-lt"/>
                <a:ea typeface="ヒラギノ角ゴ ProN W3" charset="0"/>
                <a:cs typeface="ヒラギノ角ゴ ProN W3" charset="0"/>
                <a:sym typeface="Gill Sans" charset="0"/>
              </a:rPr>
              <a:t>5</a:t>
            </a:r>
            <a:endParaRPr kumimoji="0" lang="en-US" sz="1400" b="0" i="0" u="none" strike="noStrike" cap="none" normalizeH="0" baseline="0" dirty="0">
              <a:ln>
                <a:noFill/>
              </a:ln>
              <a:effectLst/>
              <a:latin typeface="+mj-lt"/>
              <a:ea typeface="ヒラギノ角ゴ ProN W3" charset="0"/>
              <a:cs typeface="ヒラギノ角ゴ ProN W3" charset="0"/>
              <a:sym typeface="Gill Sans" charset="0"/>
            </a:endParaRPr>
          </a:p>
        </p:txBody>
      </p:sp>
      <p:sp>
        <p:nvSpPr>
          <p:cNvPr id="8" name="Content Placeholder 2">
            <a:extLst>
              <a:ext uri="{FF2B5EF4-FFF2-40B4-BE49-F238E27FC236}">
                <a16:creationId xmlns:a16="http://schemas.microsoft.com/office/drawing/2014/main" id="{0B9C41DB-CAA7-87C7-7AB2-0F2A5C6169F2}"/>
              </a:ext>
            </a:extLst>
          </p:cNvPr>
          <p:cNvSpPr txBox="1">
            <a:spLocks/>
          </p:cNvSpPr>
          <p:nvPr/>
        </p:nvSpPr>
        <p:spPr bwMode="auto">
          <a:xfrm>
            <a:off x="6820143" y="2266560"/>
            <a:ext cx="4093654" cy="830997"/>
          </a:xfrm>
          <a:prstGeom prst="rect">
            <a:avLst/>
          </a:prstGeom>
          <a:solidFill>
            <a:schemeClr val="accent6">
              <a:lumMod val="20000"/>
              <a:lumOff val="80000"/>
            </a:scheme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Your body has too much water</a:t>
            </a:r>
          </a:p>
        </p:txBody>
      </p:sp>
      <p:sp>
        <p:nvSpPr>
          <p:cNvPr id="9" name="Content Placeholder 2">
            <a:extLst>
              <a:ext uri="{FF2B5EF4-FFF2-40B4-BE49-F238E27FC236}">
                <a16:creationId xmlns:a16="http://schemas.microsoft.com/office/drawing/2014/main" id="{C8990B7F-BE22-9F63-FB26-69502526929F}"/>
              </a:ext>
            </a:extLst>
          </p:cNvPr>
          <p:cNvSpPr txBox="1">
            <a:spLocks/>
          </p:cNvSpPr>
          <p:nvPr/>
        </p:nvSpPr>
        <p:spPr bwMode="auto">
          <a:xfrm>
            <a:off x="6820143" y="3755045"/>
            <a:ext cx="4093654" cy="830997"/>
          </a:xfrm>
          <a:prstGeom prst="rect">
            <a:avLst/>
          </a:prstGeom>
          <a:solidFill>
            <a:srgbClr val="92D050"/>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Your body has too little water</a:t>
            </a:r>
          </a:p>
        </p:txBody>
      </p:sp>
      <p:sp>
        <p:nvSpPr>
          <p:cNvPr id="10" name="Content Placeholder 2">
            <a:extLst>
              <a:ext uri="{FF2B5EF4-FFF2-40B4-BE49-F238E27FC236}">
                <a16:creationId xmlns:a16="http://schemas.microsoft.com/office/drawing/2014/main" id="{5F696805-FA84-C347-3465-53465035EDBC}"/>
              </a:ext>
            </a:extLst>
          </p:cNvPr>
          <p:cNvSpPr txBox="1">
            <a:spLocks/>
          </p:cNvSpPr>
          <p:nvPr/>
        </p:nvSpPr>
        <p:spPr bwMode="auto">
          <a:xfrm>
            <a:off x="6820143" y="5048936"/>
            <a:ext cx="4093654" cy="830997"/>
          </a:xfrm>
          <a:prstGeom prst="rect">
            <a:avLst/>
          </a:prstGeom>
          <a:solidFill>
            <a:srgbClr val="B2D233"/>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Your body has enough water</a:t>
            </a:r>
          </a:p>
        </p:txBody>
      </p:sp>
      <p:sp>
        <p:nvSpPr>
          <p:cNvPr id="11" name="TextBox 10">
            <a:extLst>
              <a:ext uri="{FF2B5EF4-FFF2-40B4-BE49-F238E27FC236}">
                <a16:creationId xmlns:a16="http://schemas.microsoft.com/office/drawing/2014/main" id="{3AED97AE-6EDD-5AEB-DF35-C07DDE944A71}"/>
              </a:ext>
            </a:extLst>
          </p:cNvPr>
          <p:cNvSpPr txBox="1"/>
          <p:nvPr/>
        </p:nvSpPr>
        <p:spPr>
          <a:xfrm>
            <a:off x="6197123" y="2276788"/>
            <a:ext cx="538843" cy="830997"/>
          </a:xfrm>
          <a:prstGeom prst="rect">
            <a:avLst/>
          </a:prstGeom>
          <a:solidFill>
            <a:schemeClr val="accent6">
              <a:lumMod val="20000"/>
              <a:lumOff val="80000"/>
            </a:schemeClr>
          </a:solidFill>
        </p:spPr>
        <p:txBody>
          <a:bodyPr wrap="square" rtlCol="0">
            <a:spAutoFit/>
          </a:bodyPr>
          <a:lstStyle/>
          <a:p>
            <a:pPr defTabSz="457200"/>
            <a:r>
              <a:rPr lang="en-US" sz="2400" dirty="0">
                <a:solidFill>
                  <a:srgbClr val="000000"/>
                </a:solidFill>
                <a:latin typeface="Ubuntu"/>
              </a:rPr>
              <a:t>a)</a:t>
            </a:r>
          </a:p>
          <a:p>
            <a:pPr defTabSz="457200"/>
            <a:endParaRPr lang="en-US" sz="2400" dirty="0">
              <a:solidFill>
                <a:srgbClr val="000000"/>
              </a:solidFill>
              <a:latin typeface="Ubuntu"/>
            </a:endParaRPr>
          </a:p>
        </p:txBody>
      </p:sp>
      <p:sp>
        <p:nvSpPr>
          <p:cNvPr id="12" name="TextBox 11">
            <a:extLst>
              <a:ext uri="{FF2B5EF4-FFF2-40B4-BE49-F238E27FC236}">
                <a16:creationId xmlns:a16="http://schemas.microsoft.com/office/drawing/2014/main" id="{8710DDD2-F593-9BBD-6266-121C6D2AB602}"/>
              </a:ext>
            </a:extLst>
          </p:cNvPr>
          <p:cNvSpPr txBox="1"/>
          <p:nvPr/>
        </p:nvSpPr>
        <p:spPr>
          <a:xfrm>
            <a:off x="6197123" y="3750216"/>
            <a:ext cx="538843" cy="830997"/>
          </a:xfrm>
          <a:prstGeom prst="rect">
            <a:avLst/>
          </a:prstGeom>
          <a:solidFill>
            <a:srgbClr val="92D050"/>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Ubuntu"/>
              </a:rPr>
              <a:t>b)</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Ubuntu"/>
            </a:endParaRPr>
          </a:p>
        </p:txBody>
      </p:sp>
      <p:sp>
        <p:nvSpPr>
          <p:cNvPr id="13" name="TextBox 12">
            <a:extLst>
              <a:ext uri="{FF2B5EF4-FFF2-40B4-BE49-F238E27FC236}">
                <a16:creationId xmlns:a16="http://schemas.microsoft.com/office/drawing/2014/main" id="{86EFBCDA-3A1D-10B4-445E-5CEDB6485477}"/>
              </a:ext>
            </a:extLst>
          </p:cNvPr>
          <p:cNvSpPr txBox="1"/>
          <p:nvPr/>
        </p:nvSpPr>
        <p:spPr>
          <a:xfrm>
            <a:off x="6197123" y="5069150"/>
            <a:ext cx="538843" cy="830997"/>
          </a:xfrm>
          <a:prstGeom prst="rect">
            <a:avLst/>
          </a:prstGeom>
          <a:solidFill>
            <a:srgbClr val="B2D233"/>
          </a:solidFill>
        </p:spPr>
        <p:txBody>
          <a:bodyPr wrap="square" rtlCol="0">
            <a:spAutoFit/>
          </a:bodyPr>
          <a:lstStyle/>
          <a:p>
            <a:pPr defTabSz="457200"/>
            <a:r>
              <a:rPr lang="en-US" sz="2400" dirty="0">
                <a:solidFill>
                  <a:srgbClr val="000000"/>
                </a:solidFill>
                <a:latin typeface="Ubuntu"/>
              </a:rPr>
              <a:t>c)</a:t>
            </a:r>
          </a:p>
          <a:p>
            <a:pPr defTabSz="457200"/>
            <a:endParaRPr lang="en-US" sz="2400" dirty="0">
              <a:solidFill>
                <a:srgbClr val="000000"/>
              </a:solidFill>
              <a:latin typeface="Ubuntu"/>
            </a:endParaRPr>
          </a:p>
        </p:txBody>
      </p:sp>
      <p:pic>
        <p:nvPicPr>
          <p:cNvPr id="3" name="Picture 2" descr="A pink and yellow question mark&#10;&#10;AI-generated content may be incorrect.">
            <a:extLst>
              <a:ext uri="{FF2B5EF4-FFF2-40B4-BE49-F238E27FC236}">
                <a16:creationId xmlns:a16="http://schemas.microsoft.com/office/drawing/2014/main" id="{DA522574-B3AC-7734-7DC2-031907F20A45}"/>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6025" y="2118887"/>
            <a:ext cx="4093654" cy="4093654"/>
          </a:xfrm>
          <a:prstGeom prst="rect">
            <a:avLst/>
          </a:prstGeom>
        </p:spPr>
      </p:pic>
    </p:spTree>
    <p:extLst>
      <p:ext uri="{BB962C8B-B14F-4D97-AF65-F5344CB8AC3E}">
        <p14:creationId xmlns:p14="http://schemas.microsoft.com/office/powerpoint/2010/main" val="143216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638FD-C80E-9D9B-91D1-27151206A31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3E486D4-EBBC-A0D6-2464-12B48ABF9FDC}"/>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6" name="Rectangle 5">
            <a:extLst>
              <a:ext uri="{FF2B5EF4-FFF2-40B4-BE49-F238E27FC236}">
                <a16:creationId xmlns:a16="http://schemas.microsoft.com/office/drawing/2014/main" id="{D541F4F1-7E72-763B-9C31-C1ED1A2B19DC}"/>
              </a:ext>
            </a:extLst>
          </p:cNvPr>
          <p:cNvSpPr/>
          <p:nvPr/>
        </p:nvSpPr>
        <p:spPr bwMode="auto">
          <a:xfrm>
            <a:off x="8847246" y="6423751"/>
            <a:ext cx="1758641" cy="323384"/>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ヒラギノ角ゴ ProN W3" charset="0"/>
                <a:cs typeface="ヒラギノ角ゴ ProN W3" charset="0"/>
                <a:sym typeface="Gill Sans" charset="0"/>
              </a:rPr>
              <a:t>Workbook page 5</a:t>
            </a:r>
          </a:p>
        </p:txBody>
      </p:sp>
      <p:sp>
        <p:nvSpPr>
          <p:cNvPr id="9" name="Content Placeholder 2">
            <a:extLst>
              <a:ext uri="{FF2B5EF4-FFF2-40B4-BE49-F238E27FC236}">
                <a16:creationId xmlns:a16="http://schemas.microsoft.com/office/drawing/2014/main" id="{5357D172-C3AD-2640-A5A7-D549A49C4AB8}"/>
              </a:ext>
            </a:extLst>
          </p:cNvPr>
          <p:cNvSpPr txBox="1">
            <a:spLocks/>
          </p:cNvSpPr>
          <p:nvPr/>
        </p:nvSpPr>
        <p:spPr bwMode="auto">
          <a:xfrm>
            <a:off x="860203" y="4447301"/>
            <a:ext cx="4334492" cy="1548140"/>
          </a:xfrm>
          <a:prstGeom prst="rect">
            <a:avLst/>
          </a:prstGeom>
          <a:solidFill>
            <a:srgbClr val="5E8D09"/>
          </a:solidFill>
          <a:ln w="28575">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Ubuntu"/>
                <a:sym typeface="Ubuntu" charset="0"/>
              </a:rPr>
              <a:t>Hydrated means your body has enough water</a:t>
            </a:r>
            <a:endParaRPr kumimoji="0" lang="en-US" sz="24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F8D77779-8572-3891-E595-EDA7856A9291}"/>
              </a:ext>
            </a:extLst>
          </p:cNvPr>
          <p:cNvSpPr txBox="1">
            <a:spLocks/>
          </p:cNvSpPr>
          <p:nvPr/>
        </p:nvSpPr>
        <p:spPr bwMode="auto">
          <a:xfrm>
            <a:off x="5481357" y="434249"/>
            <a:ext cx="4902697"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Hydration</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640AACB6-44A6-40D5-A49E-2E43F8ED5AF8}"/>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17</a:t>
            </a:r>
          </a:p>
        </p:txBody>
      </p:sp>
      <p:sp>
        <p:nvSpPr>
          <p:cNvPr id="2" name="Content Placeholder 3">
            <a:extLst>
              <a:ext uri="{FF2B5EF4-FFF2-40B4-BE49-F238E27FC236}">
                <a16:creationId xmlns:a16="http://schemas.microsoft.com/office/drawing/2014/main" id="{F31802AA-E224-0186-E283-FFB891FB525E}"/>
              </a:ext>
            </a:extLst>
          </p:cNvPr>
          <p:cNvSpPr txBox="1">
            <a:spLocks/>
          </p:cNvSpPr>
          <p:nvPr/>
        </p:nvSpPr>
        <p:spPr bwMode="auto">
          <a:xfrm>
            <a:off x="6303190" y="1528439"/>
            <a:ext cx="3945043" cy="789920"/>
          </a:xfrm>
          <a:prstGeom prst="rect">
            <a:avLst/>
          </a:prstGeom>
          <a:solidFill>
            <a:schemeClr val="accent6">
              <a:lumMod val="20000"/>
              <a:lumOff val="8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kern="0" dirty="0">
                <a:latin typeface="Ubuntu" panose="020B0504030602030204" pitchFamily="34" charset="0"/>
              </a:rPr>
              <a:t>Drink 5 bottles of water every day</a:t>
            </a:r>
          </a:p>
          <a:p>
            <a:pPr marL="0" indent="0" algn="ctr" defTabSz="914400">
              <a:lnSpc>
                <a:spcPct val="100000"/>
              </a:lnSpc>
              <a:spcBef>
                <a:spcPts val="0"/>
              </a:spcBef>
            </a:pPr>
            <a:endParaRPr lang="en-US" kern="0" dirty="0">
              <a:latin typeface="Ubuntu" panose="020B0504030602030204" pitchFamily="34" charset="0"/>
            </a:endParaRPr>
          </a:p>
        </p:txBody>
      </p:sp>
      <p:pic>
        <p:nvPicPr>
          <p:cNvPr id="5" name="Graphic 4">
            <a:extLst>
              <a:ext uri="{FF2B5EF4-FFF2-40B4-BE49-F238E27FC236}">
                <a16:creationId xmlns:a16="http://schemas.microsoft.com/office/drawing/2014/main" id="{DE3EFF2C-85F4-1E6D-5616-F25ACB8CCB0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265" t="6067" r="11563" b="28565"/>
          <a:stretch/>
        </p:blipFill>
        <p:spPr>
          <a:xfrm>
            <a:off x="5449925" y="1528439"/>
            <a:ext cx="598035" cy="650051"/>
          </a:xfrm>
          <a:prstGeom prst="rect">
            <a:avLst/>
          </a:prstGeom>
        </p:spPr>
      </p:pic>
      <p:sp>
        <p:nvSpPr>
          <p:cNvPr id="11" name="Content Placeholder 3">
            <a:extLst>
              <a:ext uri="{FF2B5EF4-FFF2-40B4-BE49-F238E27FC236}">
                <a16:creationId xmlns:a16="http://schemas.microsoft.com/office/drawing/2014/main" id="{6D74647E-E7AB-D6D9-BDB6-E3410EB5C838}"/>
              </a:ext>
            </a:extLst>
          </p:cNvPr>
          <p:cNvSpPr txBox="1">
            <a:spLocks/>
          </p:cNvSpPr>
          <p:nvPr/>
        </p:nvSpPr>
        <p:spPr bwMode="auto">
          <a:xfrm>
            <a:off x="6303190" y="2487439"/>
            <a:ext cx="3945043" cy="792972"/>
          </a:xfrm>
          <a:prstGeom prst="rect">
            <a:avLst/>
          </a:prstGeom>
          <a:solidFill>
            <a:schemeClr val="accent6">
              <a:lumMod val="40000"/>
              <a:lumOff val="6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kern="0" dirty="0">
                <a:latin typeface="Ubuntu" panose="020B0504030602030204" pitchFamily="34" charset="0"/>
              </a:rPr>
              <a:t>Don’t wait until you are thirsty for a drink</a:t>
            </a:r>
          </a:p>
          <a:p>
            <a:pPr marL="0" indent="0" algn="ctr" defTabSz="914400">
              <a:lnSpc>
                <a:spcPct val="100000"/>
              </a:lnSpc>
              <a:spcBef>
                <a:spcPts val="0"/>
              </a:spcBef>
            </a:pPr>
            <a:endParaRPr lang="en-US" kern="0" dirty="0">
              <a:latin typeface="Ubuntu" panose="020B0504030602030204" pitchFamily="34" charset="0"/>
            </a:endParaRPr>
          </a:p>
        </p:txBody>
      </p:sp>
      <p:sp>
        <p:nvSpPr>
          <p:cNvPr id="12" name="Content Placeholder 3">
            <a:extLst>
              <a:ext uri="{FF2B5EF4-FFF2-40B4-BE49-F238E27FC236}">
                <a16:creationId xmlns:a16="http://schemas.microsoft.com/office/drawing/2014/main" id="{31661523-BA0B-2C35-434E-5C4EBD9D9F31}"/>
              </a:ext>
            </a:extLst>
          </p:cNvPr>
          <p:cNvSpPr txBox="1">
            <a:spLocks/>
          </p:cNvSpPr>
          <p:nvPr/>
        </p:nvSpPr>
        <p:spPr bwMode="auto">
          <a:xfrm>
            <a:off x="6337691" y="5186688"/>
            <a:ext cx="3910542" cy="658128"/>
          </a:xfrm>
          <a:prstGeom prst="rect">
            <a:avLst/>
          </a:prstGeom>
          <a:solidFill>
            <a:schemeClr val="accent6">
              <a:lumMod val="40000"/>
              <a:lumOff val="6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kern="0" dirty="0">
                <a:latin typeface="Ubuntu" panose="020B0504030602030204" pitchFamily="34" charset="0"/>
              </a:rPr>
              <a:t>Watch for signs of dehydration</a:t>
            </a:r>
          </a:p>
          <a:p>
            <a:pPr marL="0" indent="0" algn="ctr" defTabSz="914400">
              <a:lnSpc>
                <a:spcPct val="100000"/>
              </a:lnSpc>
              <a:spcBef>
                <a:spcPts val="0"/>
              </a:spcBef>
            </a:pPr>
            <a:endParaRPr lang="en-US" kern="0" dirty="0">
              <a:latin typeface="Ubuntu" panose="020B0504030602030204" pitchFamily="34" charset="0"/>
            </a:endParaRPr>
          </a:p>
        </p:txBody>
      </p:sp>
      <p:sp>
        <p:nvSpPr>
          <p:cNvPr id="13" name="Content Placeholder 3">
            <a:extLst>
              <a:ext uri="{FF2B5EF4-FFF2-40B4-BE49-F238E27FC236}">
                <a16:creationId xmlns:a16="http://schemas.microsoft.com/office/drawing/2014/main" id="{7229592B-E7E0-D6DC-3476-AE17213737E9}"/>
              </a:ext>
            </a:extLst>
          </p:cNvPr>
          <p:cNvSpPr txBox="1">
            <a:spLocks/>
          </p:cNvSpPr>
          <p:nvPr/>
        </p:nvSpPr>
        <p:spPr bwMode="auto">
          <a:xfrm>
            <a:off x="6303190" y="3530663"/>
            <a:ext cx="3945043" cy="463170"/>
          </a:xfrm>
          <a:prstGeom prst="rect">
            <a:avLst/>
          </a:prstGeom>
          <a:solidFill>
            <a:schemeClr val="accent6">
              <a:lumMod val="60000"/>
              <a:lumOff val="4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kern="0" dirty="0">
                <a:latin typeface="Ubuntu" panose="020B0504030602030204" pitchFamily="34" charset="0"/>
              </a:rPr>
              <a:t>Limit sugary drinks</a:t>
            </a:r>
          </a:p>
          <a:p>
            <a:pPr marL="0" indent="0" algn="ctr" defTabSz="914400">
              <a:lnSpc>
                <a:spcPct val="100000"/>
              </a:lnSpc>
              <a:spcBef>
                <a:spcPts val="0"/>
              </a:spcBef>
            </a:pPr>
            <a:endParaRPr lang="en-US" kern="0" dirty="0">
              <a:latin typeface="Ubuntu" panose="020B0504030602030204" pitchFamily="34" charset="0"/>
            </a:endParaRPr>
          </a:p>
        </p:txBody>
      </p:sp>
      <p:sp>
        <p:nvSpPr>
          <p:cNvPr id="14" name="Content Placeholder 3">
            <a:extLst>
              <a:ext uri="{FF2B5EF4-FFF2-40B4-BE49-F238E27FC236}">
                <a16:creationId xmlns:a16="http://schemas.microsoft.com/office/drawing/2014/main" id="{7C8B2C1E-4086-553C-F34D-F36784845AB4}"/>
              </a:ext>
            </a:extLst>
          </p:cNvPr>
          <p:cNvSpPr txBox="1">
            <a:spLocks/>
          </p:cNvSpPr>
          <p:nvPr/>
        </p:nvSpPr>
        <p:spPr bwMode="auto">
          <a:xfrm>
            <a:off x="6303190" y="4323144"/>
            <a:ext cx="3945043" cy="709544"/>
          </a:xfrm>
          <a:prstGeom prst="rect">
            <a:avLst/>
          </a:prstGeom>
          <a:solidFill>
            <a:schemeClr val="accent6">
              <a:lumMod val="20000"/>
              <a:lumOff val="80000"/>
            </a:schemeClr>
          </a:solid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kern="0" dirty="0">
                <a:latin typeface="Ubuntu" panose="020B0504030602030204" pitchFamily="34" charset="0"/>
              </a:rPr>
              <a:t>Eat foods with high water content</a:t>
            </a:r>
          </a:p>
          <a:p>
            <a:pPr marL="0" indent="0" algn="ctr" defTabSz="914400">
              <a:lnSpc>
                <a:spcPct val="100000"/>
              </a:lnSpc>
              <a:spcBef>
                <a:spcPts val="0"/>
              </a:spcBef>
            </a:pPr>
            <a:endParaRPr lang="en-US" kern="0" dirty="0">
              <a:latin typeface="Ubuntu" panose="020B0504030602030204" pitchFamily="34" charset="0"/>
            </a:endParaRPr>
          </a:p>
        </p:txBody>
      </p:sp>
      <p:pic>
        <p:nvPicPr>
          <p:cNvPr id="15" name="Graphic 14">
            <a:extLst>
              <a:ext uri="{FF2B5EF4-FFF2-40B4-BE49-F238E27FC236}">
                <a16:creationId xmlns:a16="http://schemas.microsoft.com/office/drawing/2014/main" id="{6BA1443E-807E-B459-F705-5E682CEE5B2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36" t="16206" r="5053" b="37738"/>
          <a:stretch/>
        </p:blipFill>
        <p:spPr>
          <a:xfrm>
            <a:off x="5481357" y="5253066"/>
            <a:ext cx="566602" cy="388735"/>
          </a:xfrm>
          <a:prstGeom prst="rect">
            <a:avLst/>
          </a:prstGeom>
        </p:spPr>
      </p:pic>
      <p:pic>
        <p:nvPicPr>
          <p:cNvPr id="16" name="Graphic 15">
            <a:extLst>
              <a:ext uri="{FF2B5EF4-FFF2-40B4-BE49-F238E27FC236}">
                <a16:creationId xmlns:a16="http://schemas.microsoft.com/office/drawing/2014/main" id="{C695F4EA-F483-1B59-3327-1873FFD4FF1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05" t="-2823" r="4365" b="24033"/>
          <a:stretch/>
        </p:blipFill>
        <p:spPr>
          <a:xfrm>
            <a:off x="5405478" y="2379513"/>
            <a:ext cx="642481" cy="633136"/>
          </a:xfrm>
          <a:prstGeom prst="rect">
            <a:avLst/>
          </a:prstGeom>
        </p:spPr>
      </p:pic>
      <p:pic>
        <p:nvPicPr>
          <p:cNvPr id="17" name="Graphic 16">
            <a:extLst>
              <a:ext uri="{FF2B5EF4-FFF2-40B4-BE49-F238E27FC236}">
                <a16:creationId xmlns:a16="http://schemas.microsoft.com/office/drawing/2014/main" id="{813A26C2-C3F3-5C2A-B6B0-7CD4A5A35F4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8236" t="-355" r="7718" b="7914"/>
          <a:stretch/>
        </p:blipFill>
        <p:spPr>
          <a:xfrm>
            <a:off x="5495275" y="3234570"/>
            <a:ext cx="472410" cy="637685"/>
          </a:xfrm>
          <a:prstGeom prst="rect">
            <a:avLst/>
          </a:prstGeom>
        </p:spPr>
      </p:pic>
      <p:pic>
        <p:nvPicPr>
          <p:cNvPr id="18" name="Graphic 17">
            <a:extLst>
              <a:ext uri="{FF2B5EF4-FFF2-40B4-BE49-F238E27FC236}">
                <a16:creationId xmlns:a16="http://schemas.microsoft.com/office/drawing/2014/main" id="{AA5A3CDB-61AA-8B88-38F2-ABEDCE811572}"/>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026" t="8124" b="22092"/>
          <a:stretch/>
        </p:blipFill>
        <p:spPr>
          <a:xfrm>
            <a:off x="5481357" y="4413918"/>
            <a:ext cx="566602" cy="509676"/>
          </a:xfrm>
          <a:prstGeom prst="rect">
            <a:avLst/>
          </a:prstGeom>
        </p:spPr>
      </p:pic>
      <p:sp>
        <p:nvSpPr>
          <p:cNvPr id="19" name="TextBox 18">
            <a:extLst>
              <a:ext uri="{FF2B5EF4-FFF2-40B4-BE49-F238E27FC236}">
                <a16:creationId xmlns:a16="http://schemas.microsoft.com/office/drawing/2014/main" id="{66C272EE-E49B-58AA-51D7-0CE8528A7501}"/>
              </a:ext>
            </a:extLst>
          </p:cNvPr>
          <p:cNvSpPr txBox="1"/>
          <p:nvPr/>
        </p:nvSpPr>
        <p:spPr>
          <a:xfrm>
            <a:off x="-21503" y="1427599"/>
            <a:ext cx="6097904"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b="1" dirty="0">
                <a:ln w="22225">
                  <a:solidFill>
                    <a:srgbClr val="87AB2F"/>
                  </a:solidFill>
                  <a:prstDash val="solid"/>
                </a:ln>
                <a:solidFill>
                  <a:srgbClr val="B2D233"/>
                </a:solidFill>
                <a:latin typeface="Aptos" panose="02110004020202020204"/>
              </a:rPr>
              <a:t>C</a:t>
            </a:r>
            <a:endParaRPr kumimoji="0" lang="en-US" sz="20000" b="1" i="0" u="none" strike="noStrike" kern="1200" cap="none" spc="0" normalizeH="0" baseline="0" noProof="0" dirty="0">
              <a:ln w="22225">
                <a:solidFill>
                  <a:srgbClr val="87AB2F"/>
                </a:solidFill>
                <a:prstDash val="solid"/>
              </a:ln>
              <a:solidFill>
                <a:srgbClr val="B2D233"/>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610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15CA-BCEF-F5D3-B340-A68ED18F24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491225-97C2-283D-1902-222C2BE00B6E}"/>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C4AD34DC-DE79-290B-FE3A-AF2CA9AFD124}"/>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18</a:t>
            </a:r>
          </a:p>
        </p:txBody>
      </p:sp>
      <p:sp>
        <p:nvSpPr>
          <p:cNvPr id="7" name="Rectangle 6">
            <a:extLst>
              <a:ext uri="{FF2B5EF4-FFF2-40B4-BE49-F238E27FC236}">
                <a16:creationId xmlns:a16="http://schemas.microsoft.com/office/drawing/2014/main" id="{6626272A-295E-555B-4C01-BC9B327155D0}"/>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5</a:t>
            </a:r>
          </a:p>
        </p:txBody>
      </p:sp>
      <p:sp>
        <p:nvSpPr>
          <p:cNvPr id="6" name="TextBox 5">
            <a:extLst>
              <a:ext uri="{FF2B5EF4-FFF2-40B4-BE49-F238E27FC236}">
                <a16:creationId xmlns:a16="http://schemas.microsoft.com/office/drawing/2014/main" id="{FE118C44-2DA9-6281-79BC-C4BB0909CE13}"/>
              </a:ext>
            </a:extLst>
          </p:cNvPr>
          <p:cNvSpPr txBox="1"/>
          <p:nvPr/>
        </p:nvSpPr>
        <p:spPr>
          <a:xfrm>
            <a:off x="838200" y="431219"/>
            <a:ext cx="6096000" cy="1200329"/>
          </a:xfrm>
          <a:prstGeom prst="rect">
            <a:avLst/>
          </a:prstGeom>
          <a:noFill/>
        </p:spPr>
        <p:txBody>
          <a:bodyPr wrap="square">
            <a:spAutoFit/>
          </a:bodyPr>
          <a:lstStyle/>
          <a:p>
            <a:r>
              <a:rPr kumimoji="0" lang="en-US" sz="3600" b="0" i="0" u="none" strike="noStrike" kern="0" cap="none" spc="-100" normalizeH="0" baseline="0" noProof="0" dirty="0">
                <a:ln>
                  <a:noFill/>
                </a:ln>
                <a:solidFill>
                  <a:schemeClr val="bg1"/>
                </a:solidFill>
                <a:effectLst/>
                <a:uLnTx/>
                <a:uFillTx/>
                <a:latin typeface="Ubuntu Light"/>
                <a:sym typeface="Ubuntu Light" charset="0"/>
              </a:rPr>
              <a:t>Healthy Habits Challenge: </a:t>
            </a:r>
            <a:br>
              <a:rPr kumimoji="0" lang="en-US" sz="3600" b="0" i="0" u="none" strike="noStrike" kern="0" cap="none" spc="-100" normalizeH="0" baseline="0" noProof="0" dirty="0">
                <a:ln>
                  <a:noFill/>
                </a:ln>
                <a:solidFill>
                  <a:schemeClr val="bg1"/>
                </a:solidFill>
                <a:effectLst/>
                <a:uLnTx/>
                <a:uFillTx/>
                <a:latin typeface="Ubuntu Light"/>
                <a:sym typeface="Ubuntu Light" charset="0"/>
              </a:rPr>
            </a:br>
            <a:r>
              <a:rPr kumimoji="0" lang="en-US" sz="3600" b="1" i="0" u="none" strike="noStrike" kern="0" cap="none" spc="-100" normalizeH="0" baseline="0" noProof="0" dirty="0">
                <a:ln>
                  <a:noFill/>
                </a:ln>
                <a:solidFill>
                  <a:schemeClr val="bg1"/>
                </a:solidFill>
                <a:effectLst/>
                <a:uLnTx/>
                <a:uFillTx/>
                <a:latin typeface="Ubuntu Light"/>
                <a:sym typeface="Ubuntu Light" charset="0"/>
              </a:rPr>
              <a:t>Water Break</a:t>
            </a:r>
            <a:endParaRPr lang="en-US" dirty="0">
              <a:solidFill>
                <a:schemeClr val="bg1"/>
              </a:solidFill>
            </a:endParaRPr>
          </a:p>
        </p:txBody>
      </p:sp>
      <p:sp>
        <p:nvSpPr>
          <p:cNvPr id="8" name="Content Placeholder 2">
            <a:extLst>
              <a:ext uri="{FF2B5EF4-FFF2-40B4-BE49-F238E27FC236}">
                <a16:creationId xmlns:a16="http://schemas.microsoft.com/office/drawing/2014/main" id="{20476FED-4C6F-B8FF-7409-30682F5B6778}"/>
              </a:ext>
            </a:extLst>
          </p:cNvPr>
          <p:cNvSpPr txBox="1">
            <a:spLocks/>
          </p:cNvSpPr>
          <p:nvPr/>
        </p:nvSpPr>
        <p:spPr bwMode="auto">
          <a:xfrm>
            <a:off x="7470191" y="3019108"/>
            <a:ext cx="3627239" cy="1975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00000"/>
              </a:lnSpc>
              <a:spcBef>
                <a:spcPts val="0"/>
              </a:spcBef>
              <a:spcAft>
                <a:spcPct val="0"/>
              </a:spcAft>
              <a:buClrTx/>
              <a:buSzTx/>
              <a:tabLst/>
              <a:defRPr/>
            </a:pPr>
            <a:r>
              <a:rPr lang="en-US" sz="3200" kern="0" dirty="0">
                <a:solidFill>
                  <a:srgbClr val="000000"/>
                </a:solidFill>
                <a:latin typeface="Ubuntu"/>
              </a:rPr>
              <a:t>What fruits or vegetables do you add in your water?</a:t>
            </a:r>
            <a:endParaRPr kumimoji="0" lang="en-US" sz="3200" b="0" i="0" u="none" strike="noStrike" kern="0" cap="none" spc="0" normalizeH="0" baseline="0" noProof="0" dirty="0">
              <a:ln>
                <a:noFill/>
              </a:ln>
              <a:solidFill>
                <a:srgbClr val="000000"/>
              </a:solidFill>
              <a:effectLst/>
              <a:uLnTx/>
              <a:uFillTx/>
              <a:latin typeface="Ubuntu"/>
              <a:sym typeface="Ubuntu" charset="0"/>
            </a:endParaRPr>
          </a:p>
        </p:txBody>
      </p:sp>
      <p:pic>
        <p:nvPicPr>
          <p:cNvPr id="12" name="Picture 11" descr="A bottle and a glass of water&#10;&#10;Description automatically generated">
            <a:extLst>
              <a:ext uri="{FF2B5EF4-FFF2-40B4-BE49-F238E27FC236}">
                <a16:creationId xmlns:a16="http://schemas.microsoft.com/office/drawing/2014/main" id="{A9C19DC4-8548-CBC5-66FC-6A8668A6C787}"/>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85744" y="1214394"/>
            <a:ext cx="4576047" cy="5795578"/>
          </a:xfrm>
          <a:prstGeom prst="rect">
            <a:avLst/>
          </a:prstGeom>
        </p:spPr>
      </p:pic>
      <p:pic>
        <p:nvPicPr>
          <p:cNvPr id="13" name="Picture 12" descr="A red and green strawberry with green leaves&#10;&#10;Description automatically generated">
            <a:extLst>
              <a:ext uri="{FF2B5EF4-FFF2-40B4-BE49-F238E27FC236}">
                <a16:creationId xmlns:a16="http://schemas.microsoft.com/office/drawing/2014/main" id="{CC98A4FE-B837-85C3-A443-5AA0081EEE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653946">
            <a:off x="3988617" y="2332268"/>
            <a:ext cx="1134972" cy="1283529"/>
          </a:xfrm>
          <a:prstGeom prst="rect">
            <a:avLst/>
          </a:prstGeom>
        </p:spPr>
      </p:pic>
      <p:pic>
        <p:nvPicPr>
          <p:cNvPr id="14" name="Picture 13" descr="A orange with a slice cut in half&#10;&#10;Description automatically generated">
            <a:extLst>
              <a:ext uri="{FF2B5EF4-FFF2-40B4-BE49-F238E27FC236}">
                <a16:creationId xmlns:a16="http://schemas.microsoft.com/office/drawing/2014/main" id="{4703753E-08F6-B6F5-B4DE-EB4DB73E4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653946">
            <a:off x="4204219" y="1645022"/>
            <a:ext cx="1134972" cy="941858"/>
          </a:xfrm>
          <a:prstGeom prst="rect">
            <a:avLst/>
          </a:prstGeom>
        </p:spPr>
      </p:pic>
      <p:pic>
        <p:nvPicPr>
          <p:cNvPr id="15" name="Picture 14">
            <a:extLst>
              <a:ext uri="{FF2B5EF4-FFF2-40B4-BE49-F238E27FC236}">
                <a16:creationId xmlns:a16="http://schemas.microsoft.com/office/drawing/2014/main" id="{FD280C1F-8BEF-E1B7-3C5D-232759968E47}"/>
              </a:ext>
            </a:extLst>
          </p:cNvPr>
          <p:cNvPicPr>
            <a:picLocks noChangeAspect="1"/>
          </p:cNvPicPr>
          <p:nvPr/>
        </p:nvPicPr>
        <p:blipFill>
          <a:blip r:embed="rId6"/>
          <a:stretch>
            <a:fillRect/>
          </a:stretch>
        </p:blipFill>
        <p:spPr>
          <a:xfrm rot="19653946">
            <a:off x="3589832" y="1765882"/>
            <a:ext cx="742880" cy="918602"/>
          </a:xfrm>
          <a:prstGeom prst="rect">
            <a:avLst/>
          </a:prstGeom>
        </p:spPr>
      </p:pic>
    </p:spTree>
    <p:extLst>
      <p:ext uri="{BB962C8B-B14F-4D97-AF65-F5344CB8AC3E}">
        <p14:creationId xmlns:p14="http://schemas.microsoft.com/office/powerpoint/2010/main" val="222247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E5B1-C2CF-8116-CDB8-915A35EE8FA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0A3000-CC2F-1C5A-C61F-6D2DACF836C6}"/>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Ubuntu" panose="020B0504030602030204" pitchFamily="34" charset="0"/>
              </a:rPr>
              <a:t>What does physical activity </a:t>
            </a:r>
          </a:p>
          <a:p>
            <a:r>
              <a:rPr lang="en-US" dirty="0">
                <a:solidFill>
                  <a:schemeClr val="bg1"/>
                </a:solidFill>
                <a:latin typeface="Ubuntu" panose="020B0504030602030204" pitchFamily="34" charset="0"/>
              </a:rPr>
              <a:t>mean?</a:t>
            </a:r>
          </a:p>
        </p:txBody>
      </p:sp>
      <p:sp>
        <p:nvSpPr>
          <p:cNvPr id="5" name="Title 1">
            <a:extLst>
              <a:ext uri="{FF2B5EF4-FFF2-40B4-BE49-F238E27FC236}">
                <a16:creationId xmlns:a16="http://schemas.microsoft.com/office/drawing/2014/main" id="{45A7AA18-7008-D769-7B39-C16FFC1C5140}"/>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19</a:t>
            </a:r>
          </a:p>
        </p:txBody>
      </p:sp>
      <p:sp>
        <p:nvSpPr>
          <p:cNvPr id="7" name="Rectangle 6">
            <a:extLst>
              <a:ext uri="{FF2B5EF4-FFF2-40B4-BE49-F238E27FC236}">
                <a16:creationId xmlns:a16="http://schemas.microsoft.com/office/drawing/2014/main" id="{D708742D-8683-4083-1AB3-8B8D95EE21E8}"/>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5</a:t>
            </a:r>
          </a:p>
        </p:txBody>
      </p:sp>
      <p:sp>
        <p:nvSpPr>
          <p:cNvPr id="8" name="Content Placeholder 2">
            <a:extLst>
              <a:ext uri="{FF2B5EF4-FFF2-40B4-BE49-F238E27FC236}">
                <a16:creationId xmlns:a16="http://schemas.microsoft.com/office/drawing/2014/main" id="{9BDD9190-ED08-2C5E-F36B-C91BB669E098}"/>
              </a:ext>
            </a:extLst>
          </p:cNvPr>
          <p:cNvSpPr txBox="1">
            <a:spLocks/>
          </p:cNvSpPr>
          <p:nvPr/>
        </p:nvSpPr>
        <p:spPr bwMode="auto">
          <a:xfrm>
            <a:off x="6820143" y="2266560"/>
            <a:ext cx="4093654" cy="830997"/>
          </a:xfrm>
          <a:prstGeom prst="rect">
            <a:avLst/>
          </a:prstGeom>
          <a:solidFill>
            <a:schemeClr val="accent6">
              <a:lumMod val="20000"/>
              <a:lumOff val="80000"/>
            </a:scheme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Focusing on weightlifting and muscle building</a:t>
            </a:r>
          </a:p>
        </p:txBody>
      </p:sp>
      <p:sp>
        <p:nvSpPr>
          <p:cNvPr id="9" name="Content Placeholder 2">
            <a:extLst>
              <a:ext uri="{FF2B5EF4-FFF2-40B4-BE49-F238E27FC236}">
                <a16:creationId xmlns:a16="http://schemas.microsoft.com/office/drawing/2014/main" id="{3C2625BA-0B9D-3D0C-D79B-E8C386DABFC5}"/>
              </a:ext>
            </a:extLst>
          </p:cNvPr>
          <p:cNvSpPr txBox="1">
            <a:spLocks/>
          </p:cNvSpPr>
          <p:nvPr/>
        </p:nvSpPr>
        <p:spPr bwMode="auto">
          <a:xfrm>
            <a:off x="6820143" y="3429001"/>
            <a:ext cx="4093654" cy="1200328"/>
          </a:xfrm>
          <a:prstGeom prst="rect">
            <a:avLst/>
          </a:prstGeom>
          <a:solidFill>
            <a:srgbClr val="92D050"/>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Drinking energy drinks and supplements to enhance performance.</a:t>
            </a:r>
          </a:p>
        </p:txBody>
      </p:sp>
      <p:sp>
        <p:nvSpPr>
          <p:cNvPr id="10" name="Content Placeholder 2">
            <a:extLst>
              <a:ext uri="{FF2B5EF4-FFF2-40B4-BE49-F238E27FC236}">
                <a16:creationId xmlns:a16="http://schemas.microsoft.com/office/drawing/2014/main" id="{62875B2A-73EA-13D2-7D90-BBF4D2519B6E}"/>
              </a:ext>
            </a:extLst>
          </p:cNvPr>
          <p:cNvSpPr txBox="1">
            <a:spLocks/>
          </p:cNvSpPr>
          <p:nvPr/>
        </p:nvSpPr>
        <p:spPr bwMode="auto">
          <a:xfrm>
            <a:off x="6820143" y="5048936"/>
            <a:ext cx="4093654" cy="830997"/>
          </a:xfrm>
          <a:prstGeom prst="rect">
            <a:avLst/>
          </a:prstGeom>
          <a:solidFill>
            <a:srgbClr val="B2D233"/>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dirty="0"/>
              <a:t>Any </a:t>
            </a:r>
            <a:r>
              <a:rPr lang="en-US" dirty="0">
                <a:ea typeface="+mn-lt"/>
                <a:cs typeface="+mn-lt"/>
              </a:rPr>
              <a:t>movement that our body makes. </a:t>
            </a:r>
          </a:p>
        </p:txBody>
      </p:sp>
      <p:sp>
        <p:nvSpPr>
          <p:cNvPr id="11" name="TextBox 10">
            <a:extLst>
              <a:ext uri="{FF2B5EF4-FFF2-40B4-BE49-F238E27FC236}">
                <a16:creationId xmlns:a16="http://schemas.microsoft.com/office/drawing/2014/main" id="{BFF5884F-4928-E63D-713B-B571AAFBDE4A}"/>
              </a:ext>
            </a:extLst>
          </p:cNvPr>
          <p:cNvSpPr txBox="1"/>
          <p:nvPr/>
        </p:nvSpPr>
        <p:spPr>
          <a:xfrm>
            <a:off x="6197123" y="2276788"/>
            <a:ext cx="538843" cy="830997"/>
          </a:xfrm>
          <a:prstGeom prst="rect">
            <a:avLst/>
          </a:prstGeom>
          <a:solidFill>
            <a:schemeClr val="accent6">
              <a:lumMod val="20000"/>
              <a:lumOff val="80000"/>
            </a:schemeClr>
          </a:solidFill>
        </p:spPr>
        <p:txBody>
          <a:bodyPr wrap="square" rtlCol="0">
            <a:spAutoFit/>
          </a:bodyPr>
          <a:lstStyle/>
          <a:p>
            <a:pPr defTabSz="457200"/>
            <a:r>
              <a:rPr lang="en-US" sz="2400" dirty="0">
                <a:solidFill>
                  <a:srgbClr val="000000"/>
                </a:solidFill>
                <a:latin typeface="Ubuntu"/>
              </a:rPr>
              <a:t>a)</a:t>
            </a:r>
          </a:p>
          <a:p>
            <a:pPr defTabSz="457200"/>
            <a:endParaRPr lang="en-US" sz="2400" dirty="0">
              <a:solidFill>
                <a:srgbClr val="000000"/>
              </a:solidFill>
              <a:latin typeface="Ubuntu"/>
            </a:endParaRPr>
          </a:p>
        </p:txBody>
      </p:sp>
      <p:sp>
        <p:nvSpPr>
          <p:cNvPr id="12" name="TextBox 11">
            <a:extLst>
              <a:ext uri="{FF2B5EF4-FFF2-40B4-BE49-F238E27FC236}">
                <a16:creationId xmlns:a16="http://schemas.microsoft.com/office/drawing/2014/main" id="{C64F9668-DBCD-5E4F-86FE-5761FA67CC13}"/>
              </a:ext>
            </a:extLst>
          </p:cNvPr>
          <p:cNvSpPr txBox="1"/>
          <p:nvPr/>
        </p:nvSpPr>
        <p:spPr>
          <a:xfrm>
            <a:off x="6197123" y="3429000"/>
            <a:ext cx="538843" cy="1200329"/>
          </a:xfrm>
          <a:prstGeom prst="rect">
            <a:avLst/>
          </a:prstGeom>
          <a:solidFill>
            <a:srgbClr val="92D050"/>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rPr>
              <a:t>b)</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endParaRPr>
          </a:p>
        </p:txBody>
      </p:sp>
      <p:sp>
        <p:nvSpPr>
          <p:cNvPr id="13" name="TextBox 12">
            <a:extLst>
              <a:ext uri="{FF2B5EF4-FFF2-40B4-BE49-F238E27FC236}">
                <a16:creationId xmlns:a16="http://schemas.microsoft.com/office/drawing/2014/main" id="{18A83517-2C9C-D5C5-8E14-40D47812B571}"/>
              </a:ext>
            </a:extLst>
          </p:cNvPr>
          <p:cNvSpPr txBox="1"/>
          <p:nvPr/>
        </p:nvSpPr>
        <p:spPr>
          <a:xfrm>
            <a:off x="6197123" y="5069150"/>
            <a:ext cx="538843" cy="830997"/>
          </a:xfrm>
          <a:prstGeom prst="rect">
            <a:avLst/>
          </a:prstGeom>
          <a:solidFill>
            <a:srgbClr val="B2D233"/>
          </a:solidFill>
        </p:spPr>
        <p:txBody>
          <a:bodyPr wrap="square" rtlCol="0">
            <a:spAutoFit/>
          </a:bodyPr>
          <a:lstStyle/>
          <a:p>
            <a:pPr defTabSz="457200"/>
            <a:r>
              <a:rPr lang="en-US" sz="2400" dirty="0">
                <a:solidFill>
                  <a:srgbClr val="000000"/>
                </a:solidFill>
                <a:latin typeface="Ubuntu"/>
              </a:rPr>
              <a:t>c)</a:t>
            </a:r>
          </a:p>
          <a:p>
            <a:pPr defTabSz="457200"/>
            <a:endParaRPr lang="en-US" sz="2400" dirty="0">
              <a:solidFill>
                <a:srgbClr val="000000"/>
              </a:solidFill>
              <a:latin typeface="Ubuntu"/>
            </a:endParaRPr>
          </a:p>
        </p:txBody>
      </p:sp>
      <p:pic>
        <p:nvPicPr>
          <p:cNvPr id="2" name="Picture 1" descr="A pink and yellow question mark&#10;&#10;AI-generated content may be incorrect.">
            <a:extLst>
              <a:ext uri="{FF2B5EF4-FFF2-40B4-BE49-F238E27FC236}">
                <a16:creationId xmlns:a16="http://schemas.microsoft.com/office/drawing/2014/main" id="{64D4134C-4F4D-0CA0-A9FB-5D57276181A3}"/>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6025" y="2118887"/>
            <a:ext cx="4093654" cy="4093654"/>
          </a:xfrm>
          <a:prstGeom prst="rect">
            <a:avLst/>
          </a:prstGeom>
        </p:spPr>
      </p:pic>
    </p:spTree>
    <p:extLst>
      <p:ext uri="{BB962C8B-B14F-4D97-AF65-F5344CB8AC3E}">
        <p14:creationId xmlns:p14="http://schemas.microsoft.com/office/powerpoint/2010/main" val="102077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5E4EB-D1FC-EA10-21E2-42FAEDFF9208}"/>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Introductions</a:t>
            </a:r>
          </a:p>
        </p:txBody>
      </p:sp>
      <p:sp>
        <p:nvSpPr>
          <p:cNvPr id="5" name="Title 1">
            <a:extLst>
              <a:ext uri="{FF2B5EF4-FFF2-40B4-BE49-F238E27FC236}">
                <a16:creationId xmlns:a16="http://schemas.microsoft.com/office/drawing/2014/main" id="{71EA71BD-9136-697C-EA76-90D9FAC340A3}"/>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a:t>
            </a:r>
          </a:p>
        </p:txBody>
      </p:sp>
      <p:pic>
        <p:nvPicPr>
          <p:cNvPr id="2" name="Content Placeholder 5" descr="A black background with a black square&#10;&#10;Description automatically generated">
            <a:extLst>
              <a:ext uri="{FF2B5EF4-FFF2-40B4-BE49-F238E27FC236}">
                <a16:creationId xmlns:a16="http://schemas.microsoft.com/office/drawing/2014/main" id="{67499BC2-177A-2FEF-A0C2-37BD2968FD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719705" y="1517554"/>
            <a:ext cx="4752589" cy="505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pic>
    </p:spTree>
    <p:extLst>
      <p:ext uri="{BB962C8B-B14F-4D97-AF65-F5344CB8AC3E}">
        <p14:creationId xmlns:p14="http://schemas.microsoft.com/office/powerpoint/2010/main" val="116605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C3F9-C285-8DCA-E870-1AC2860289F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BC80B23-8D5E-95D6-76A6-F2155299169B}"/>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9" name="Content Placeholder 2">
            <a:extLst>
              <a:ext uri="{FF2B5EF4-FFF2-40B4-BE49-F238E27FC236}">
                <a16:creationId xmlns:a16="http://schemas.microsoft.com/office/drawing/2014/main" id="{2FA9B76D-1EC6-3CCD-7489-396705B828C2}"/>
              </a:ext>
            </a:extLst>
          </p:cNvPr>
          <p:cNvSpPr txBox="1">
            <a:spLocks/>
          </p:cNvSpPr>
          <p:nvPr/>
        </p:nvSpPr>
        <p:spPr bwMode="auto">
          <a:xfrm>
            <a:off x="427069" y="4071483"/>
            <a:ext cx="4334492" cy="1923958"/>
          </a:xfrm>
          <a:prstGeom prst="rect">
            <a:avLst/>
          </a:prstGeom>
          <a:solidFill>
            <a:srgbClr val="5E8D09"/>
          </a:solidFill>
          <a:ln w="28575">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Ubuntu"/>
                <a:sym typeface="Ubuntu" charset="0"/>
              </a:rPr>
              <a:t>Physical activity is any movement our body makes</a:t>
            </a:r>
            <a:endParaRPr kumimoji="0" lang="en-US" sz="24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8A4B846A-B520-8461-1252-6A2332304E54}"/>
              </a:ext>
            </a:extLst>
          </p:cNvPr>
          <p:cNvSpPr txBox="1">
            <a:spLocks/>
          </p:cNvSpPr>
          <p:nvPr/>
        </p:nvSpPr>
        <p:spPr bwMode="auto">
          <a:xfrm>
            <a:off x="5368259" y="482375"/>
            <a:ext cx="5015795"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Physical Activity</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926B09A3-5981-AAED-9E7B-E87BC9FE6A08}"/>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20</a:t>
            </a:r>
          </a:p>
        </p:txBody>
      </p:sp>
      <p:sp>
        <p:nvSpPr>
          <p:cNvPr id="5" name="Content Placeholder 2">
            <a:extLst>
              <a:ext uri="{FF2B5EF4-FFF2-40B4-BE49-F238E27FC236}">
                <a16:creationId xmlns:a16="http://schemas.microsoft.com/office/drawing/2014/main" id="{BB0DEE50-5ACA-6F61-5989-EC38FE3282C7}"/>
              </a:ext>
            </a:extLst>
          </p:cNvPr>
          <p:cNvSpPr>
            <a:spLocks noGrp="1"/>
          </p:cNvSpPr>
          <p:nvPr>
            <p:ph sz="half" idx="1"/>
          </p:nvPr>
        </p:nvSpPr>
        <p:spPr>
          <a:xfrm>
            <a:off x="6314345" y="1743911"/>
            <a:ext cx="4069709" cy="2060178"/>
          </a:xfrm>
          <a:noFill/>
        </p:spPr>
        <p:txBody>
          <a:bodyPr/>
          <a:lstStyle/>
          <a:p>
            <a:pPr marL="0" indent="0">
              <a:lnSpc>
                <a:spcPct val="150000"/>
              </a:lnSpc>
              <a:spcBef>
                <a:spcPts val="0"/>
              </a:spcBef>
              <a:buNone/>
            </a:pPr>
            <a:r>
              <a:rPr lang="en-US" sz="2200" dirty="0">
                <a:latin typeface="Ubuntu" panose="020B0504030602030204" pitchFamily="34" charset="0"/>
              </a:rPr>
              <a:t>Physical activity includes exercise, sports and regular movement like walking, doing chores, or gardening.</a:t>
            </a:r>
          </a:p>
        </p:txBody>
      </p:sp>
      <p:sp>
        <p:nvSpPr>
          <p:cNvPr id="11" name="Content Placeholder 2">
            <a:extLst>
              <a:ext uri="{FF2B5EF4-FFF2-40B4-BE49-F238E27FC236}">
                <a16:creationId xmlns:a16="http://schemas.microsoft.com/office/drawing/2014/main" id="{219C8869-24FF-277B-5AB5-F5DAAE73E95A}"/>
              </a:ext>
            </a:extLst>
          </p:cNvPr>
          <p:cNvSpPr txBox="1">
            <a:spLocks/>
          </p:cNvSpPr>
          <p:nvPr/>
        </p:nvSpPr>
        <p:spPr bwMode="auto">
          <a:xfrm>
            <a:off x="6305535" y="4547534"/>
            <a:ext cx="4069710" cy="1271515"/>
          </a:xfrm>
          <a:prstGeom prst="rect">
            <a:avLst/>
          </a:prstGeom>
          <a:noFill/>
          <a:ln>
            <a:noFill/>
          </a:ln>
          <a:effectLst/>
          <a:extLs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defTabSz="914400">
              <a:lnSpc>
                <a:spcPct val="150000"/>
              </a:lnSpc>
              <a:spcBef>
                <a:spcPts val="0"/>
              </a:spcBef>
            </a:pPr>
            <a:r>
              <a:rPr lang="en-US" sz="2200" kern="0" dirty="0">
                <a:latin typeface="Ubuntu" panose="020B0504030602030204" pitchFamily="34" charset="0"/>
              </a:rPr>
              <a:t>Schedule time for physical activity every day.</a:t>
            </a:r>
          </a:p>
        </p:txBody>
      </p:sp>
      <p:pic>
        <p:nvPicPr>
          <p:cNvPr id="12" name="Graphic 11">
            <a:extLst>
              <a:ext uri="{FF2B5EF4-FFF2-40B4-BE49-F238E27FC236}">
                <a16:creationId xmlns:a16="http://schemas.microsoft.com/office/drawing/2014/main" id="{A653CA72-7BE9-35B8-9EDC-0FF9C9DFE88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545"/>
          <a:stretch/>
        </p:blipFill>
        <p:spPr>
          <a:xfrm>
            <a:off x="5368259" y="4771405"/>
            <a:ext cx="855552" cy="823772"/>
          </a:xfrm>
          <a:prstGeom prst="rect">
            <a:avLst/>
          </a:prstGeom>
        </p:spPr>
      </p:pic>
      <p:pic>
        <p:nvPicPr>
          <p:cNvPr id="13" name="Graphic 12">
            <a:extLst>
              <a:ext uri="{FF2B5EF4-FFF2-40B4-BE49-F238E27FC236}">
                <a16:creationId xmlns:a16="http://schemas.microsoft.com/office/drawing/2014/main" id="{451D8CC8-C9C8-D062-93AE-8BCD8C6E22C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6150"/>
          <a:stretch/>
        </p:blipFill>
        <p:spPr>
          <a:xfrm>
            <a:off x="5337963" y="2322248"/>
            <a:ext cx="864525" cy="903504"/>
          </a:xfrm>
          <a:prstGeom prst="rect">
            <a:avLst/>
          </a:prstGeom>
        </p:spPr>
      </p:pic>
      <p:sp>
        <p:nvSpPr>
          <p:cNvPr id="3" name="TextBox 2">
            <a:extLst>
              <a:ext uri="{FF2B5EF4-FFF2-40B4-BE49-F238E27FC236}">
                <a16:creationId xmlns:a16="http://schemas.microsoft.com/office/drawing/2014/main" id="{3726E5E0-FB33-3F6F-9B87-B4491E7A5982}"/>
              </a:ext>
            </a:extLst>
          </p:cNvPr>
          <p:cNvSpPr txBox="1"/>
          <p:nvPr/>
        </p:nvSpPr>
        <p:spPr>
          <a:xfrm>
            <a:off x="427069" y="777646"/>
            <a:ext cx="4334492"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b="1" dirty="0">
                <a:ln w="22225">
                  <a:solidFill>
                    <a:srgbClr val="87AB2F"/>
                  </a:solidFill>
                  <a:prstDash val="solid"/>
                </a:ln>
                <a:solidFill>
                  <a:srgbClr val="B2D233"/>
                </a:solidFill>
                <a:latin typeface="Aptos" panose="02110004020202020204"/>
              </a:rPr>
              <a:t>C</a:t>
            </a:r>
            <a:endParaRPr kumimoji="0" lang="en-US" sz="20000" b="1" i="0" u="none" strike="noStrike" kern="1200" cap="none" spc="0" normalizeH="0" baseline="0" noProof="0" dirty="0">
              <a:ln w="22225">
                <a:solidFill>
                  <a:srgbClr val="87AB2F"/>
                </a:solidFill>
                <a:prstDash val="solid"/>
              </a:ln>
              <a:solidFill>
                <a:srgbClr val="B2D233"/>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901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FABD3-6636-6BE6-FAAB-38524A9B76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8ED2D2E-04EB-43AF-D792-1D5C92C2A9B0}"/>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10" name="Title 1">
            <a:extLst>
              <a:ext uri="{FF2B5EF4-FFF2-40B4-BE49-F238E27FC236}">
                <a16:creationId xmlns:a16="http://schemas.microsoft.com/office/drawing/2014/main" id="{52F6ABAD-EC75-DA1E-21F1-A71A55F3D8CA}"/>
              </a:ext>
            </a:extLst>
          </p:cNvPr>
          <p:cNvSpPr txBox="1">
            <a:spLocks/>
          </p:cNvSpPr>
          <p:nvPr/>
        </p:nvSpPr>
        <p:spPr bwMode="auto">
          <a:xfrm>
            <a:off x="408790" y="207634"/>
            <a:ext cx="9764206" cy="112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ct val="100000"/>
              </a:lnSpc>
              <a:spcBef>
                <a:spcPct val="0"/>
              </a:spcBef>
              <a:spcAft>
                <a:spcPts val="1200"/>
              </a:spcAft>
              <a:buClrTx/>
              <a:buSzTx/>
              <a:buFontTx/>
              <a:buNone/>
              <a:tabLst/>
              <a:defRPr/>
            </a:pPr>
            <a:r>
              <a:rPr lang="en-US" kern="0" dirty="0">
                <a:solidFill>
                  <a:srgbClr val="000000"/>
                </a:solidFill>
                <a:latin typeface="Ubuntu Light"/>
              </a:rPr>
              <a:t>Physical Activity Recommendations</a:t>
            </a:r>
            <a:endParaRPr kumimoji="0" lang="en-US"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EB923F83-665C-9122-5CEC-E9161FDAC384}"/>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21</a:t>
            </a:r>
          </a:p>
        </p:txBody>
      </p:sp>
      <p:sp>
        <p:nvSpPr>
          <p:cNvPr id="13" name="Content Placeholder 2">
            <a:extLst>
              <a:ext uri="{FF2B5EF4-FFF2-40B4-BE49-F238E27FC236}">
                <a16:creationId xmlns:a16="http://schemas.microsoft.com/office/drawing/2014/main" id="{FE578FD9-8AAF-1525-8FDD-1B58AAE6B7E8}"/>
              </a:ext>
            </a:extLst>
          </p:cNvPr>
          <p:cNvSpPr>
            <a:spLocks noGrp="1"/>
          </p:cNvSpPr>
          <p:nvPr>
            <p:ph sz="half" idx="1"/>
          </p:nvPr>
        </p:nvSpPr>
        <p:spPr>
          <a:xfrm>
            <a:off x="5254369" y="1561827"/>
            <a:ext cx="4918627" cy="1515408"/>
          </a:xfrm>
          <a:solidFill>
            <a:srgbClr val="92D050"/>
          </a:solidFill>
        </p:spPr>
        <p:txBody>
          <a:bodyPr>
            <a:noAutofit/>
          </a:bodyPr>
          <a:lstStyle/>
          <a:p>
            <a:pPr marL="0" indent="0">
              <a:lnSpc>
                <a:spcPct val="100000"/>
              </a:lnSpc>
              <a:spcBef>
                <a:spcPts val="0"/>
              </a:spcBef>
              <a:buNone/>
            </a:pPr>
            <a:r>
              <a:rPr lang="en-US" sz="2000" dirty="0">
                <a:latin typeface="Ubuntu" panose="020B0504030602030204" pitchFamily="34" charset="0"/>
              </a:rPr>
              <a:t>Youth: </a:t>
            </a:r>
          </a:p>
          <a:p>
            <a:pPr>
              <a:lnSpc>
                <a:spcPct val="100000"/>
              </a:lnSpc>
              <a:spcBef>
                <a:spcPts val="0"/>
              </a:spcBef>
            </a:pPr>
            <a:r>
              <a:rPr lang="en-US" sz="2000" dirty="0">
                <a:latin typeface="Ubuntu" panose="020B0504030602030204" pitchFamily="34" charset="0"/>
              </a:rPr>
              <a:t>60 minutes/day</a:t>
            </a:r>
          </a:p>
          <a:p>
            <a:pPr>
              <a:lnSpc>
                <a:spcPct val="100000"/>
              </a:lnSpc>
              <a:spcBef>
                <a:spcPts val="0"/>
              </a:spcBef>
            </a:pPr>
            <a:r>
              <a:rPr lang="en-US" sz="2000" dirty="0">
                <a:latin typeface="Ubuntu" panose="020B0504030602030204" pitchFamily="34" charset="0"/>
              </a:rPr>
              <a:t>Muscle strengthening: 3 days/week</a:t>
            </a:r>
          </a:p>
          <a:p>
            <a:pPr>
              <a:lnSpc>
                <a:spcPct val="100000"/>
              </a:lnSpc>
              <a:spcBef>
                <a:spcPts val="0"/>
              </a:spcBef>
            </a:pPr>
            <a:r>
              <a:rPr lang="en-US" sz="2000" dirty="0">
                <a:latin typeface="Ubuntu" panose="020B0504030602030204" pitchFamily="34" charset="0"/>
              </a:rPr>
              <a:t>Bone strengthening: 2 days/week</a:t>
            </a:r>
          </a:p>
        </p:txBody>
      </p:sp>
      <p:sp>
        <p:nvSpPr>
          <p:cNvPr id="20" name="Content Placeholder 2">
            <a:extLst>
              <a:ext uri="{FF2B5EF4-FFF2-40B4-BE49-F238E27FC236}">
                <a16:creationId xmlns:a16="http://schemas.microsoft.com/office/drawing/2014/main" id="{35632031-3B8A-7A24-B66A-D886ACD46290}"/>
              </a:ext>
            </a:extLst>
          </p:cNvPr>
          <p:cNvSpPr txBox="1">
            <a:spLocks/>
          </p:cNvSpPr>
          <p:nvPr/>
        </p:nvSpPr>
        <p:spPr>
          <a:xfrm>
            <a:off x="5254369" y="3996147"/>
            <a:ext cx="4891281" cy="1385644"/>
          </a:xfrm>
          <a:prstGeom prst="rect">
            <a:avLst/>
          </a:prstGeom>
          <a:solidFill>
            <a:srgbClr val="92D05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latin typeface="Ubuntu" panose="020B0504030602030204" pitchFamily="34" charset="0"/>
              </a:rPr>
              <a:t>Adults:</a:t>
            </a:r>
          </a:p>
          <a:p>
            <a:pPr>
              <a:lnSpc>
                <a:spcPct val="100000"/>
              </a:lnSpc>
              <a:spcBef>
                <a:spcPts val="0"/>
              </a:spcBef>
            </a:pPr>
            <a:r>
              <a:rPr lang="en-US" sz="2000" dirty="0">
                <a:latin typeface="Ubuntu" panose="020B0504030602030204" pitchFamily="34" charset="0"/>
              </a:rPr>
              <a:t>Moderate activity:150 minutes/week</a:t>
            </a:r>
          </a:p>
          <a:p>
            <a:pPr>
              <a:lnSpc>
                <a:spcPct val="100000"/>
              </a:lnSpc>
              <a:spcBef>
                <a:spcPts val="0"/>
              </a:spcBef>
            </a:pPr>
            <a:r>
              <a:rPr lang="en-US" sz="2000" dirty="0">
                <a:latin typeface="Ubuntu" panose="020B0504030602030204" pitchFamily="34" charset="0"/>
              </a:rPr>
              <a:t>Vigorous activity: 75 minutes/week</a:t>
            </a:r>
          </a:p>
          <a:p>
            <a:pPr>
              <a:lnSpc>
                <a:spcPct val="100000"/>
              </a:lnSpc>
              <a:spcBef>
                <a:spcPts val="0"/>
              </a:spcBef>
            </a:pPr>
            <a:r>
              <a:rPr lang="en-US" sz="2000" dirty="0">
                <a:latin typeface="Ubuntu" panose="020B0504030602030204" pitchFamily="34" charset="0"/>
              </a:rPr>
              <a:t>Muscle strengthening: 2 days/week</a:t>
            </a:r>
          </a:p>
        </p:txBody>
      </p:sp>
      <p:pic>
        <p:nvPicPr>
          <p:cNvPr id="5" name="Picture 4" descr="A person lifting weights with a green background&#10;&#10;AI-generated content may be incorrect.">
            <a:extLst>
              <a:ext uri="{FF2B5EF4-FFF2-40B4-BE49-F238E27FC236}">
                <a16:creationId xmlns:a16="http://schemas.microsoft.com/office/drawing/2014/main" id="{C9884FD4-3D15-A25D-10A6-0B29440F7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2561" y="1286617"/>
            <a:ext cx="3137827" cy="4706741"/>
          </a:xfrm>
          <a:prstGeom prst="rect">
            <a:avLst/>
          </a:prstGeom>
        </p:spPr>
      </p:pic>
    </p:spTree>
    <p:extLst>
      <p:ext uri="{BB962C8B-B14F-4D97-AF65-F5344CB8AC3E}">
        <p14:creationId xmlns:p14="http://schemas.microsoft.com/office/powerpoint/2010/main" val="64674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F5199-B0B0-C678-BC4E-76A6CB2718D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E9CD007-71C8-C409-64D8-0EDAB28CE2AB}"/>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9" name="Content Placeholder 2">
            <a:extLst>
              <a:ext uri="{FF2B5EF4-FFF2-40B4-BE49-F238E27FC236}">
                <a16:creationId xmlns:a16="http://schemas.microsoft.com/office/drawing/2014/main" id="{953ADDC0-FEFD-7A7E-BAC4-97794A778E0C}"/>
              </a:ext>
            </a:extLst>
          </p:cNvPr>
          <p:cNvSpPr txBox="1">
            <a:spLocks/>
          </p:cNvSpPr>
          <p:nvPr/>
        </p:nvSpPr>
        <p:spPr bwMode="auto">
          <a:xfrm>
            <a:off x="471964" y="2144786"/>
            <a:ext cx="4334492" cy="2587635"/>
          </a:xfrm>
          <a:prstGeom prst="rect">
            <a:avLst/>
          </a:prstGeom>
          <a:solidFill>
            <a:srgbClr val="5E8D09"/>
          </a:solidFill>
          <a:ln w="28575">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120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Ubuntu"/>
                <a:sym typeface="Ubuntu" charset="0"/>
              </a:rPr>
              <a:t>Strength is the ability of our body to do work</a:t>
            </a:r>
            <a:endParaRPr kumimoji="0" lang="en-US" sz="28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5B0AC33C-D2D6-36A1-5D27-E58ED548C4CB}"/>
              </a:ext>
            </a:extLst>
          </p:cNvPr>
          <p:cNvSpPr txBox="1">
            <a:spLocks/>
          </p:cNvSpPr>
          <p:nvPr/>
        </p:nvSpPr>
        <p:spPr bwMode="auto">
          <a:xfrm>
            <a:off x="471964" y="728038"/>
            <a:ext cx="9912091"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Physical Activity </a:t>
            </a:r>
          </a:p>
          <a:p>
            <a:pPr marL="0" marR="0" lvl="0" indent="0" defTabSz="914400" rtl="0" eaLnBrk="1" fontAlgn="base" latinLnBrk="0" hangingPunct="1">
              <a:lnSpc>
                <a:spcPts val="3600"/>
              </a:lnSpc>
              <a:spcBef>
                <a:spcPct val="0"/>
              </a:spcBef>
              <a:spcAft>
                <a:spcPct val="0"/>
              </a:spcAft>
              <a:buClrTx/>
              <a:buSzTx/>
              <a:buFontTx/>
              <a:buNone/>
              <a:tabLst/>
              <a:defRPr/>
            </a:pPr>
            <a:endParaRPr lang="en-US" sz="4400" kern="0" dirty="0">
              <a:solidFill>
                <a:srgbClr val="000000"/>
              </a:solidFill>
              <a:latin typeface="Ubuntu Light"/>
            </a:endParaRPr>
          </a:p>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Strength</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CA85543B-A9F4-8109-11FC-C7273A47FB09}"/>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22</a:t>
            </a:r>
          </a:p>
        </p:txBody>
      </p:sp>
      <p:pic>
        <p:nvPicPr>
          <p:cNvPr id="3" name="Picture 2" descr="A purple figure with arms spread out&#10;&#10;AI-generated content may be incorrect.">
            <a:extLst>
              <a:ext uri="{FF2B5EF4-FFF2-40B4-BE49-F238E27FC236}">
                <a16:creationId xmlns:a16="http://schemas.microsoft.com/office/drawing/2014/main" id="{5E0EA195-6A9B-E656-2480-8516A89A9A22}"/>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633931" y="1633171"/>
            <a:ext cx="4334492" cy="4334492"/>
          </a:xfrm>
          <a:prstGeom prst="rect">
            <a:avLst/>
          </a:prstGeom>
          <a:noFill/>
        </p:spPr>
      </p:pic>
    </p:spTree>
    <p:extLst>
      <p:ext uri="{BB962C8B-B14F-4D97-AF65-F5344CB8AC3E}">
        <p14:creationId xmlns:p14="http://schemas.microsoft.com/office/powerpoint/2010/main" val="4050703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462A-0EFD-2517-A44B-1F7B71C62AC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6972D2E-5809-D6C4-BB4E-8544B781E47F}"/>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9" name="Content Placeholder 2">
            <a:extLst>
              <a:ext uri="{FF2B5EF4-FFF2-40B4-BE49-F238E27FC236}">
                <a16:creationId xmlns:a16="http://schemas.microsoft.com/office/drawing/2014/main" id="{5374A79A-84F9-71F3-7601-FDBF40B6F812}"/>
              </a:ext>
            </a:extLst>
          </p:cNvPr>
          <p:cNvSpPr txBox="1">
            <a:spLocks/>
          </p:cNvSpPr>
          <p:nvPr/>
        </p:nvSpPr>
        <p:spPr bwMode="auto">
          <a:xfrm>
            <a:off x="471964" y="2450727"/>
            <a:ext cx="4334492" cy="3237005"/>
          </a:xfrm>
          <a:prstGeom prst="rect">
            <a:avLst/>
          </a:prstGeom>
          <a:solidFill>
            <a:srgbClr val="5E8D09"/>
          </a:solidFill>
          <a:ln w="28575">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120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Ubuntu"/>
                <a:sym typeface="Ubuntu" charset="0"/>
              </a:rPr>
              <a:t>Endurance is the ability to keep your body moving for long periods of time.</a:t>
            </a:r>
            <a:endParaRPr kumimoji="0" lang="en-US" sz="28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894FFA5C-8F23-E2E2-70AC-2186A81CD779}"/>
              </a:ext>
            </a:extLst>
          </p:cNvPr>
          <p:cNvSpPr txBox="1">
            <a:spLocks/>
          </p:cNvSpPr>
          <p:nvPr/>
        </p:nvSpPr>
        <p:spPr bwMode="auto">
          <a:xfrm>
            <a:off x="471964" y="564263"/>
            <a:ext cx="9912091" cy="1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Physical Activity</a:t>
            </a:r>
          </a:p>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 </a:t>
            </a:r>
          </a:p>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Endurance</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12EB9F32-2CF0-E5B4-3446-F2E9851B00E7}"/>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23</a:t>
            </a:r>
          </a:p>
        </p:txBody>
      </p:sp>
      <p:pic>
        <p:nvPicPr>
          <p:cNvPr id="5" name="Graphic 4">
            <a:extLst>
              <a:ext uri="{FF2B5EF4-FFF2-40B4-BE49-F238E27FC236}">
                <a16:creationId xmlns:a16="http://schemas.microsoft.com/office/drawing/2014/main" id="{ED9E346E-ABC7-C6B7-854D-F2F69D60798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 r="393" b="16900"/>
          <a:stretch/>
        </p:blipFill>
        <p:spPr>
          <a:xfrm>
            <a:off x="6259461" y="1578608"/>
            <a:ext cx="3276293" cy="3925230"/>
          </a:xfrm>
          <a:prstGeom prst="rect">
            <a:avLst/>
          </a:prstGeom>
        </p:spPr>
      </p:pic>
    </p:spTree>
    <p:extLst>
      <p:ext uri="{BB962C8B-B14F-4D97-AF65-F5344CB8AC3E}">
        <p14:creationId xmlns:p14="http://schemas.microsoft.com/office/powerpoint/2010/main" val="272346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606F-53C7-3817-2821-FC4763ABCCF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A70DC9D-8983-C990-5347-E700360B80FC}"/>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9" name="Content Placeholder 2">
            <a:extLst>
              <a:ext uri="{FF2B5EF4-FFF2-40B4-BE49-F238E27FC236}">
                <a16:creationId xmlns:a16="http://schemas.microsoft.com/office/drawing/2014/main" id="{3ADF7456-1A9A-2106-32E9-06339C2AB6D7}"/>
              </a:ext>
            </a:extLst>
          </p:cNvPr>
          <p:cNvSpPr txBox="1">
            <a:spLocks/>
          </p:cNvSpPr>
          <p:nvPr/>
        </p:nvSpPr>
        <p:spPr bwMode="auto">
          <a:xfrm>
            <a:off x="471964" y="2234370"/>
            <a:ext cx="3603673" cy="3270076"/>
          </a:xfrm>
          <a:prstGeom prst="rect">
            <a:avLst/>
          </a:prstGeom>
          <a:solidFill>
            <a:srgbClr val="5E8D09"/>
          </a:solidFill>
          <a:ln w="28575">
            <a:noFill/>
          </a:ln>
          <a:effectLst/>
          <a:extLs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120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Ubuntu"/>
                <a:sym typeface="Ubuntu" charset="0"/>
              </a:rPr>
              <a:t>Flexibility helps the body to move easily in all directions</a:t>
            </a:r>
            <a:endParaRPr kumimoji="0" lang="en-US" sz="28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4EC560A6-9FBD-B07A-90C8-21886E86DFD5}"/>
              </a:ext>
            </a:extLst>
          </p:cNvPr>
          <p:cNvSpPr txBox="1">
            <a:spLocks/>
          </p:cNvSpPr>
          <p:nvPr/>
        </p:nvSpPr>
        <p:spPr bwMode="auto">
          <a:xfrm>
            <a:off x="471964" y="646151"/>
            <a:ext cx="9912091"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Physical Activity </a:t>
            </a:r>
          </a:p>
          <a:p>
            <a:pPr marL="0" marR="0" lvl="0" indent="0" defTabSz="914400" rtl="0" eaLnBrk="1" fontAlgn="base" latinLnBrk="0" hangingPunct="1">
              <a:lnSpc>
                <a:spcPts val="3600"/>
              </a:lnSpc>
              <a:spcBef>
                <a:spcPct val="0"/>
              </a:spcBef>
              <a:spcAft>
                <a:spcPct val="0"/>
              </a:spcAft>
              <a:buClrTx/>
              <a:buSzTx/>
              <a:buFontTx/>
              <a:buNone/>
              <a:tabLst/>
              <a:defRPr/>
            </a:pPr>
            <a:endParaRPr lang="en-US" sz="4400" kern="0" dirty="0">
              <a:solidFill>
                <a:srgbClr val="000000"/>
              </a:solidFill>
              <a:latin typeface="Ubuntu Light"/>
            </a:endParaRPr>
          </a:p>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Flexibility</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0676D9AB-062E-2D2F-BFA7-DFD7EA76412D}"/>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24</a:t>
            </a:r>
          </a:p>
        </p:txBody>
      </p:sp>
      <p:pic>
        <p:nvPicPr>
          <p:cNvPr id="2" name="Picture 1" descr="A purple figure with arms spread out&#10;&#10;AI-generated content may be incorrect.">
            <a:extLst>
              <a:ext uri="{FF2B5EF4-FFF2-40B4-BE49-F238E27FC236}">
                <a16:creationId xmlns:a16="http://schemas.microsoft.com/office/drawing/2014/main" id="{4EC99A16-CC2C-8C5C-3741-8D3DA043EA74}"/>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633931" y="1633171"/>
            <a:ext cx="4334492" cy="4334492"/>
          </a:xfrm>
          <a:prstGeom prst="rect">
            <a:avLst/>
          </a:prstGeom>
        </p:spPr>
      </p:pic>
    </p:spTree>
    <p:extLst>
      <p:ext uri="{BB962C8B-B14F-4D97-AF65-F5344CB8AC3E}">
        <p14:creationId xmlns:p14="http://schemas.microsoft.com/office/powerpoint/2010/main" val="107926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753B-91CE-9671-F581-9B10A90F24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23B9255-B0AC-E148-583A-3BCA3923AC85}"/>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9" name="Content Placeholder 2">
            <a:extLst>
              <a:ext uri="{FF2B5EF4-FFF2-40B4-BE49-F238E27FC236}">
                <a16:creationId xmlns:a16="http://schemas.microsoft.com/office/drawing/2014/main" id="{783C123C-E41F-59D6-BA91-AD16D37F6E67}"/>
              </a:ext>
            </a:extLst>
          </p:cNvPr>
          <p:cNvSpPr txBox="1">
            <a:spLocks/>
          </p:cNvSpPr>
          <p:nvPr/>
        </p:nvSpPr>
        <p:spPr bwMode="auto">
          <a:xfrm>
            <a:off x="471964" y="2144786"/>
            <a:ext cx="4334492" cy="3822877"/>
          </a:xfrm>
          <a:prstGeom prst="rect">
            <a:avLst/>
          </a:prstGeom>
          <a:solidFill>
            <a:srgbClr val="5E8D09"/>
          </a:solidFill>
          <a:ln w="28575">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120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Ubuntu"/>
                <a:sym typeface="Ubuntu" charset="0"/>
              </a:rPr>
              <a:t>Balance is the ability of your body to stay upright or stay in control of your movements.</a:t>
            </a:r>
            <a:endParaRPr kumimoji="0" lang="en-US" sz="28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7A4EC8F1-1FBB-A95A-AC69-1300D79FD585}"/>
              </a:ext>
            </a:extLst>
          </p:cNvPr>
          <p:cNvSpPr txBox="1">
            <a:spLocks/>
          </p:cNvSpPr>
          <p:nvPr/>
        </p:nvSpPr>
        <p:spPr bwMode="auto">
          <a:xfrm>
            <a:off x="471964" y="618855"/>
            <a:ext cx="9912091"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Physical Activity </a:t>
            </a:r>
          </a:p>
          <a:p>
            <a:pPr marL="0" marR="0" lvl="0" indent="0" defTabSz="914400" rtl="0" eaLnBrk="1" fontAlgn="base" latinLnBrk="0" hangingPunct="1">
              <a:lnSpc>
                <a:spcPts val="3600"/>
              </a:lnSpc>
              <a:spcBef>
                <a:spcPct val="0"/>
              </a:spcBef>
              <a:spcAft>
                <a:spcPct val="0"/>
              </a:spcAft>
              <a:buClrTx/>
              <a:buSzTx/>
              <a:buFontTx/>
              <a:buNone/>
              <a:tabLst/>
              <a:defRPr/>
            </a:pPr>
            <a:endParaRPr lang="en-US" sz="4400" kern="0" dirty="0">
              <a:solidFill>
                <a:srgbClr val="000000"/>
              </a:solidFill>
              <a:latin typeface="Ubuntu Light"/>
            </a:endParaRPr>
          </a:p>
          <a:p>
            <a:pPr marL="0" marR="0" lvl="0" indent="0" defTabSz="914400" rtl="0" eaLnBrk="1" fontAlgn="base" latinLnBrk="0" hangingPunct="1">
              <a:lnSpc>
                <a:spcPts val="3600"/>
              </a:lnSpc>
              <a:spcBef>
                <a:spcPct val="0"/>
              </a:spcBef>
              <a:spcAft>
                <a:spcPct val="0"/>
              </a:spcAft>
              <a:buClrTx/>
              <a:buSzTx/>
              <a:buFontTx/>
              <a:buNone/>
              <a:tabLst/>
              <a:defRPr/>
            </a:pPr>
            <a:r>
              <a:rPr lang="en-US" sz="4400" kern="0" dirty="0">
                <a:solidFill>
                  <a:srgbClr val="000000"/>
                </a:solidFill>
                <a:latin typeface="Ubuntu Light"/>
              </a:rPr>
              <a:t>Balance</a:t>
            </a:r>
            <a:endParaRPr kumimoji="0" lang="en-US" sz="4400"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D0719CE4-4566-A6B8-868D-D831CA20E742}"/>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25</a:t>
            </a:r>
          </a:p>
        </p:txBody>
      </p:sp>
      <p:pic>
        <p:nvPicPr>
          <p:cNvPr id="5" name="Picture 4" descr="A yellow and white stopwatch&#10;&#10;AI-generated content may be incorrect.">
            <a:extLst>
              <a:ext uri="{FF2B5EF4-FFF2-40B4-BE49-F238E27FC236}">
                <a16:creationId xmlns:a16="http://schemas.microsoft.com/office/drawing/2014/main" id="{48A70768-0FCB-90A9-7D16-76D0FC7BCD5C}"/>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935363" y="1498141"/>
            <a:ext cx="4061254" cy="4061254"/>
          </a:xfrm>
          <a:prstGeom prst="rect">
            <a:avLst/>
          </a:prstGeom>
        </p:spPr>
      </p:pic>
    </p:spTree>
    <p:extLst>
      <p:ext uri="{BB962C8B-B14F-4D97-AF65-F5344CB8AC3E}">
        <p14:creationId xmlns:p14="http://schemas.microsoft.com/office/powerpoint/2010/main" val="2407482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DD8FB-23EF-F66E-00B5-717DDC4D158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D1AC41B-C29E-CCAC-66C4-FB7F5B327CD2}"/>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F1ED21C5-9791-2E9D-F935-A84766DC83C6}"/>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26</a:t>
            </a:r>
          </a:p>
        </p:txBody>
      </p:sp>
      <p:sp>
        <p:nvSpPr>
          <p:cNvPr id="7" name="Rectangle 6">
            <a:extLst>
              <a:ext uri="{FF2B5EF4-FFF2-40B4-BE49-F238E27FC236}">
                <a16:creationId xmlns:a16="http://schemas.microsoft.com/office/drawing/2014/main" id="{D52C4EF8-E501-93AC-C8B4-D5E8F761A2AE}"/>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a:t>
            </a:r>
            <a:r>
              <a:rPr lang="en-US" sz="1400" dirty="0">
                <a:latin typeface="+mj-lt"/>
                <a:ea typeface="ヒラギノ角ゴ ProN W3" charset="0"/>
                <a:cs typeface="ヒラギノ角ゴ ProN W3" charset="0"/>
                <a:sym typeface="Gill Sans" charset="0"/>
              </a:rPr>
              <a:t>page 5</a:t>
            </a:r>
            <a:endParaRPr kumimoji="0" lang="en-US" sz="1400" b="0" i="0" u="none" strike="noStrike" cap="none" normalizeH="0" baseline="0" dirty="0">
              <a:ln>
                <a:noFill/>
              </a:ln>
              <a:effectLst/>
              <a:latin typeface="+mj-lt"/>
              <a:ea typeface="ヒラギノ角ゴ ProN W3" charset="0"/>
              <a:cs typeface="ヒラギノ角ゴ ProN W3" charset="0"/>
              <a:sym typeface="Gill Sans" charset="0"/>
            </a:endParaRPr>
          </a:p>
        </p:txBody>
      </p:sp>
      <p:sp>
        <p:nvSpPr>
          <p:cNvPr id="6" name="TextBox 5">
            <a:extLst>
              <a:ext uri="{FF2B5EF4-FFF2-40B4-BE49-F238E27FC236}">
                <a16:creationId xmlns:a16="http://schemas.microsoft.com/office/drawing/2014/main" id="{44811B57-90DF-8879-1EFD-AC1D62CB2CB2}"/>
              </a:ext>
            </a:extLst>
          </p:cNvPr>
          <p:cNvSpPr txBox="1"/>
          <p:nvPr/>
        </p:nvSpPr>
        <p:spPr>
          <a:xfrm>
            <a:off x="838200" y="431219"/>
            <a:ext cx="6845968" cy="1323439"/>
          </a:xfrm>
          <a:prstGeom prst="rect">
            <a:avLst/>
          </a:prstGeom>
          <a:noFill/>
        </p:spPr>
        <p:txBody>
          <a:bodyPr wrap="square">
            <a:spAutoFit/>
          </a:bodyPr>
          <a:lstStyle/>
          <a:p>
            <a:r>
              <a:rPr kumimoji="0" lang="en-US" sz="4000" b="0" i="0" u="none" strike="noStrike" kern="0" cap="none" spc="-100" normalizeH="0" baseline="0" noProof="0" dirty="0">
                <a:ln>
                  <a:noFill/>
                </a:ln>
                <a:solidFill>
                  <a:schemeClr val="bg1"/>
                </a:solidFill>
                <a:effectLst/>
                <a:uLnTx/>
                <a:uFillTx/>
                <a:latin typeface="Ubuntu Light"/>
                <a:sym typeface="Ubuntu Light" charset="0"/>
              </a:rPr>
              <a:t>Healthy Habits Challenge: </a:t>
            </a:r>
          </a:p>
          <a:p>
            <a:r>
              <a:rPr lang="en-US" sz="4000" kern="0" spc="-100" dirty="0">
                <a:solidFill>
                  <a:schemeClr val="bg1"/>
                </a:solidFill>
                <a:latin typeface="Ubuntu Light"/>
                <a:sym typeface="Ubuntu Light" charset="0"/>
              </a:rPr>
              <a:t>How many strategies?</a:t>
            </a:r>
            <a:endParaRPr lang="en-US" sz="2000" dirty="0">
              <a:solidFill>
                <a:schemeClr val="bg1"/>
              </a:solidFill>
            </a:endParaRPr>
          </a:p>
        </p:txBody>
      </p:sp>
      <p:sp>
        <p:nvSpPr>
          <p:cNvPr id="8" name="Content Placeholder 2">
            <a:extLst>
              <a:ext uri="{FF2B5EF4-FFF2-40B4-BE49-F238E27FC236}">
                <a16:creationId xmlns:a16="http://schemas.microsoft.com/office/drawing/2014/main" id="{4B8672F4-A870-260C-3A50-671991EC6088}"/>
              </a:ext>
            </a:extLst>
          </p:cNvPr>
          <p:cNvSpPr txBox="1">
            <a:spLocks/>
          </p:cNvSpPr>
          <p:nvPr/>
        </p:nvSpPr>
        <p:spPr bwMode="auto">
          <a:xfrm>
            <a:off x="6894638" y="2358347"/>
            <a:ext cx="4765849" cy="3529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00000"/>
              </a:lnSpc>
              <a:spcBef>
                <a:spcPts val="0"/>
              </a:spcBef>
              <a:spcAft>
                <a:spcPct val="0"/>
              </a:spcAft>
              <a:buClrTx/>
              <a:buSzTx/>
              <a:tabLst/>
              <a:defRPr/>
            </a:pPr>
            <a:r>
              <a:rPr lang="en-US" sz="3200" kern="0" dirty="0">
                <a:solidFill>
                  <a:srgbClr val="000000"/>
                </a:solidFill>
                <a:latin typeface="Ubuntu"/>
              </a:rPr>
              <a:t>How many strategies can you list for:</a:t>
            </a:r>
          </a:p>
          <a:p>
            <a:pPr marL="0" marR="0" lvl="0" indent="0" algn="ctr" defTabSz="914400" rtl="0" eaLnBrk="1" fontAlgn="base" latinLnBrk="0" hangingPunct="1">
              <a:lnSpc>
                <a:spcPct val="100000"/>
              </a:lnSpc>
              <a:spcBef>
                <a:spcPts val="0"/>
              </a:spcBef>
              <a:spcAft>
                <a:spcPct val="0"/>
              </a:spcAft>
              <a:buClrTx/>
              <a:buSzTx/>
              <a:tabLst/>
              <a:defRPr/>
            </a:pPr>
            <a:endParaRPr lang="en-US" sz="3200" kern="0" dirty="0">
              <a:solidFill>
                <a:srgbClr val="000000"/>
              </a:solidFill>
              <a:latin typeface="Ubuntu"/>
            </a:endParaRPr>
          </a:p>
          <a:p>
            <a:pPr marL="514350" marR="0" lvl="0" indent="-514350" defTabSz="914400" rtl="0" eaLnBrk="1" fontAlgn="base" latinLnBrk="0" hangingPunct="1">
              <a:lnSpc>
                <a:spcPct val="100000"/>
              </a:lnSpc>
              <a:spcBef>
                <a:spcPts val="0"/>
              </a:spcBef>
              <a:spcAft>
                <a:spcPct val="0"/>
              </a:spcAft>
              <a:buClrTx/>
              <a:buSzTx/>
              <a:buFont typeface="+mj-lt"/>
              <a:buAutoNum type="arabicPeriod"/>
              <a:tabLst/>
              <a:defRPr/>
            </a:pPr>
            <a:r>
              <a:rPr kumimoji="0" lang="en-US" sz="3200" b="0" i="0" u="none" strike="noStrike" kern="0" cap="none" spc="0" normalizeH="0" baseline="0" noProof="0" dirty="0">
                <a:ln>
                  <a:noFill/>
                </a:ln>
                <a:solidFill>
                  <a:srgbClr val="000000"/>
                </a:solidFill>
                <a:effectLst/>
                <a:uLnTx/>
                <a:uFillTx/>
                <a:latin typeface="Ubuntu"/>
                <a:sym typeface="Ubuntu" charset="0"/>
              </a:rPr>
              <a:t>Healthy eating</a:t>
            </a:r>
          </a:p>
          <a:p>
            <a:pPr marL="514350" marR="0" lvl="0" indent="-514350" defTabSz="914400" rtl="0" eaLnBrk="1" fontAlgn="base" latinLnBrk="0" hangingPunct="1">
              <a:lnSpc>
                <a:spcPct val="100000"/>
              </a:lnSpc>
              <a:spcBef>
                <a:spcPts val="0"/>
              </a:spcBef>
              <a:spcAft>
                <a:spcPct val="0"/>
              </a:spcAft>
              <a:buClrTx/>
              <a:buSzTx/>
              <a:buFont typeface="+mj-lt"/>
              <a:buAutoNum type="arabicPeriod"/>
              <a:tabLst/>
              <a:defRPr/>
            </a:pPr>
            <a:r>
              <a:rPr lang="en-US" sz="3200" kern="0" dirty="0">
                <a:solidFill>
                  <a:srgbClr val="000000"/>
                </a:solidFill>
                <a:latin typeface="Ubuntu"/>
              </a:rPr>
              <a:t>Hydration</a:t>
            </a:r>
          </a:p>
          <a:p>
            <a:pPr marL="514350" marR="0" lvl="0" indent="-514350" defTabSz="914400" rtl="0" eaLnBrk="1" fontAlgn="base" latinLnBrk="0" hangingPunct="1">
              <a:lnSpc>
                <a:spcPct val="100000"/>
              </a:lnSpc>
              <a:spcBef>
                <a:spcPts val="0"/>
              </a:spcBef>
              <a:spcAft>
                <a:spcPct val="0"/>
              </a:spcAft>
              <a:buClrTx/>
              <a:buSzTx/>
              <a:buFont typeface="+mj-lt"/>
              <a:buAutoNum type="arabicPeriod"/>
              <a:tabLst/>
              <a:defRPr/>
            </a:pPr>
            <a:r>
              <a:rPr kumimoji="0" lang="en-US" sz="3200" b="0" i="0" u="none" strike="noStrike" kern="0" cap="none" spc="0" normalizeH="0" baseline="0" noProof="0" dirty="0">
                <a:ln>
                  <a:noFill/>
                </a:ln>
                <a:solidFill>
                  <a:srgbClr val="000000"/>
                </a:solidFill>
                <a:effectLst/>
                <a:uLnTx/>
                <a:uFillTx/>
                <a:latin typeface="Ubuntu"/>
                <a:sym typeface="Ubuntu" charset="0"/>
              </a:rPr>
              <a:t>Movement</a:t>
            </a:r>
          </a:p>
        </p:txBody>
      </p:sp>
      <p:pic>
        <p:nvPicPr>
          <p:cNvPr id="3" name="Picture 2">
            <a:extLst>
              <a:ext uri="{FF2B5EF4-FFF2-40B4-BE49-F238E27FC236}">
                <a16:creationId xmlns:a16="http://schemas.microsoft.com/office/drawing/2014/main" id="{5147454C-B4A4-33B9-AE0A-D6FC9A430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980" y="1798536"/>
            <a:ext cx="4648885" cy="4648885"/>
          </a:xfrm>
          <a:prstGeom prst="rect">
            <a:avLst/>
          </a:prstGeom>
        </p:spPr>
      </p:pic>
    </p:spTree>
    <p:extLst>
      <p:ext uri="{BB962C8B-B14F-4D97-AF65-F5344CB8AC3E}">
        <p14:creationId xmlns:p14="http://schemas.microsoft.com/office/powerpoint/2010/main" val="77838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A6FD-52FC-CE46-265F-D5C07B8C01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6DC2D8-75D5-1817-88BC-9656E543ECA1}"/>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10" name="Title 1">
            <a:extLst>
              <a:ext uri="{FF2B5EF4-FFF2-40B4-BE49-F238E27FC236}">
                <a16:creationId xmlns:a16="http://schemas.microsoft.com/office/drawing/2014/main" id="{6AA5F204-AF1F-E8AA-99FC-4D0A86B0688B}"/>
              </a:ext>
            </a:extLst>
          </p:cNvPr>
          <p:cNvSpPr txBox="1">
            <a:spLocks/>
          </p:cNvSpPr>
          <p:nvPr/>
        </p:nvSpPr>
        <p:spPr bwMode="auto">
          <a:xfrm>
            <a:off x="408790" y="143466"/>
            <a:ext cx="9764206" cy="112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ct val="100000"/>
              </a:lnSpc>
              <a:spcBef>
                <a:spcPct val="0"/>
              </a:spcBef>
              <a:spcAft>
                <a:spcPts val="1200"/>
              </a:spcAft>
              <a:buClrTx/>
              <a:buSzTx/>
              <a:buFontTx/>
              <a:buNone/>
              <a:tabLst/>
              <a:defRPr/>
            </a:pPr>
            <a:r>
              <a:rPr lang="en-US" kern="0" dirty="0">
                <a:solidFill>
                  <a:srgbClr val="000000"/>
                </a:solidFill>
                <a:latin typeface="Ubuntu Light"/>
              </a:rPr>
              <a:t>Healthy Eating Quick Tips</a:t>
            </a:r>
            <a:endParaRPr kumimoji="0" lang="en-US"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0529FF0E-9F24-EDC7-B3FF-8BD230E8A64F}"/>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27</a:t>
            </a:r>
          </a:p>
        </p:txBody>
      </p:sp>
      <p:pic>
        <p:nvPicPr>
          <p:cNvPr id="5" name="Picture 4" descr="A picture containing black, darkness&#10;&#10;Description automatically generated">
            <a:extLst>
              <a:ext uri="{FF2B5EF4-FFF2-40B4-BE49-F238E27FC236}">
                <a16:creationId xmlns:a16="http://schemas.microsoft.com/office/drawing/2014/main" id="{0974CB93-12D2-76E2-8A94-11DF7CA1711B}"/>
              </a:ext>
            </a:extLst>
          </p:cNvPr>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52300" y="2494500"/>
            <a:ext cx="573803" cy="550114"/>
          </a:xfrm>
          <a:prstGeom prst="rect">
            <a:avLst/>
          </a:prstGeom>
          <a:noFill/>
        </p:spPr>
      </p:pic>
      <p:pic>
        <p:nvPicPr>
          <p:cNvPr id="8" name="Picture 7" descr="A picture containing black, darkness&#10;&#10;Description automatically generated">
            <a:extLst>
              <a:ext uri="{FF2B5EF4-FFF2-40B4-BE49-F238E27FC236}">
                <a16:creationId xmlns:a16="http://schemas.microsoft.com/office/drawing/2014/main" id="{8614151E-7531-F000-56E5-CD06ECDD46E6}"/>
              </a:ext>
            </a:extLst>
          </p:cNvPr>
          <p:cNvPicPr>
            <a:picLocks noChangeAspect="1"/>
          </p:cNvPicPr>
          <p:nvPr/>
        </p:nvPicPr>
        <p:blipFill rotWithShape="1">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643705" y="5614835"/>
            <a:ext cx="563810" cy="456633"/>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F3340C39-8B23-1466-2183-3A18BCE4A41E}"/>
              </a:ext>
            </a:extLst>
          </p:cNvPr>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52300" y="4567826"/>
            <a:ext cx="492741" cy="479900"/>
          </a:xfrm>
          <a:prstGeom prst="rect">
            <a:avLst/>
          </a:prstGeom>
        </p:spPr>
      </p:pic>
      <p:sp>
        <p:nvSpPr>
          <p:cNvPr id="11" name="TextBox 10">
            <a:extLst>
              <a:ext uri="{FF2B5EF4-FFF2-40B4-BE49-F238E27FC236}">
                <a16:creationId xmlns:a16="http://schemas.microsoft.com/office/drawing/2014/main" id="{B4996545-1071-DC50-D7B1-F482D171DD23}"/>
              </a:ext>
            </a:extLst>
          </p:cNvPr>
          <p:cNvSpPr txBox="1"/>
          <p:nvPr/>
        </p:nvSpPr>
        <p:spPr>
          <a:xfrm>
            <a:off x="6450590" y="3639606"/>
            <a:ext cx="3780113" cy="490455"/>
          </a:xfrm>
          <a:prstGeom prst="rect">
            <a:avLst/>
          </a:prstGeom>
          <a:solidFill>
            <a:schemeClr val="accent3">
              <a:lumMod val="20000"/>
              <a:lumOff val="80000"/>
            </a:schemeClr>
          </a:solidFill>
          <a:ln>
            <a:solidFill>
              <a:schemeClr val="bg1"/>
            </a:solid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Ubuntu" panose="020B0504030602030204" pitchFamily="34" charset="0"/>
              </a:rPr>
              <a:t>Save and reuse leftovers</a:t>
            </a:r>
          </a:p>
        </p:txBody>
      </p:sp>
      <p:sp>
        <p:nvSpPr>
          <p:cNvPr id="12" name="TextBox 11">
            <a:extLst>
              <a:ext uri="{FF2B5EF4-FFF2-40B4-BE49-F238E27FC236}">
                <a16:creationId xmlns:a16="http://schemas.microsoft.com/office/drawing/2014/main" id="{986FF98E-3355-7523-AAC8-656D463A6A71}"/>
              </a:ext>
            </a:extLst>
          </p:cNvPr>
          <p:cNvSpPr txBox="1"/>
          <p:nvPr/>
        </p:nvSpPr>
        <p:spPr>
          <a:xfrm>
            <a:off x="1357923" y="5311575"/>
            <a:ext cx="3656494" cy="736677"/>
          </a:xfrm>
          <a:prstGeom prst="rect">
            <a:avLst/>
          </a:prstGeom>
          <a:solidFill>
            <a:schemeClr val="accent3">
              <a:lumMod val="20000"/>
              <a:lumOff val="80000"/>
            </a:schemeClr>
          </a:solidFill>
          <a:ln>
            <a:solidFill>
              <a:schemeClr val="bg1"/>
            </a:solidFill>
          </a:ln>
        </p:spPr>
        <p:txBody>
          <a:bodyPr wrap="square" rtlCol="0">
            <a:spAutoFit/>
          </a:bodyPr>
          <a:lstStyle/>
          <a:p>
            <a:pPr>
              <a:lnSpc>
                <a:spcPct val="110000"/>
              </a:lnSpc>
              <a:spcAft>
                <a:spcPts val="600"/>
              </a:spcAft>
              <a:defRPr/>
            </a:pPr>
            <a:r>
              <a:rPr lang="en-US" sz="2000" dirty="0">
                <a:latin typeface="Ubuntu" panose="020B0504030602030204" pitchFamily="34" charset="0"/>
              </a:rPr>
              <a:t>Double recipes and store the remainder</a:t>
            </a:r>
          </a:p>
        </p:txBody>
      </p:sp>
      <p:sp>
        <p:nvSpPr>
          <p:cNvPr id="14" name="TextBox 13">
            <a:extLst>
              <a:ext uri="{FF2B5EF4-FFF2-40B4-BE49-F238E27FC236}">
                <a16:creationId xmlns:a16="http://schemas.microsoft.com/office/drawing/2014/main" id="{77653D89-AC7C-1E0D-64F6-C7A7DA3FB526}"/>
              </a:ext>
            </a:extLst>
          </p:cNvPr>
          <p:cNvSpPr txBox="1"/>
          <p:nvPr/>
        </p:nvSpPr>
        <p:spPr>
          <a:xfrm>
            <a:off x="1357923" y="2363419"/>
            <a:ext cx="3656496" cy="707886"/>
          </a:xfrm>
          <a:prstGeom prst="rect">
            <a:avLst/>
          </a:prstGeom>
          <a:solidFill>
            <a:schemeClr val="accent6">
              <a:lumMod val="40000"/>
              <a:lumOff val="6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Prepare meals in advance together</a:t>
            </a:r>
          </a:p>
        </p:txBody>
      </p:sp>
      <p:sp>
        <p:nvSpPr>
          <p:cNvPr id="15" name="TextBox 14">
            <a:extLst>
              <a:ext uri="{FF2B5EF4-FFF2-40B4-BE49-F238E27FC236}">
                <a16:creationId xmlns:a16="http://schemas.microsoft.com/office/drawing/2014/main" id="{7845BE28-42BE-B395-4987-9D050E1FC866}"/>
              </a:ext>
            </a:extLst>
          </p:cNvPr>
          <p:cNvSpPr txBox="1"/>
          <p:nvPr/>
        </p:nvSpPr>
        <p:spPr>
          <a:xfrm>
            <a:off x="1357923" y="1335432"/>
            <a:ext cx="3656496" cy="707886"/>
          </a:xfrm>
          <a:prstGeom prst="rect">
            <a:avLst/>
          </a:prstGeom>
          <a:solidFill>
            <a:schemeClr val="accent6">
              <a:lumMod val="20000"/>
              <a:lumOff val="8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Make a food shopping list together</a:t>
            </a:r>
          </a:p>
        </p:txBody>
      </p:sp>
      <p:sp>
        <p:nvSpPr>
          <p:cNvPr id="16" name="TextBox 15">
            <a:extLst>
              <a:ext uri="{FF2B5EF4-FFF2-40B4-BE49-F238E27FC236}">
                <a16:creationId xmlns:a16="http://schemas.microsoft.com/office/drawing/2014/main" id="{1742DE16-48BC-B08A-9BAD-E6578419AEB7}"/>
              </a:ext>
            </a:extLst>
          </p:cNvPr>
          <p:cNvSpPr txBox="1"/>
          <p:nvPr/>
        </p:nvSpPr>
        <p:spPr>
          <a:xfrm>
            <a:off x="1357923" y="4544472"/>
            <a:ext cx="3656495" cy="400110"/>
          </a:xfrm>
          <a:prstGeom prst="rect">
            <a:avLst/>
          </a:prstGeom>
          <a:solidFill>
            <a:schemeClr val="accent3">
              <a:lumMod val="40000"/>
              <a:lumOff val="6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Cook together</a:t>
            </a:r>
          </a:p>
        </p:txBody>
      </p:sp>
      <p:sp>
        <p:nvSpPr>
          <p:cNvPr id="17" name="TextBox 16">
            <a:extLst>
              <a:ext uri="{FF2B5EF4-FFF2-40B4-BE49-F238E27FC236}">
                <a16:creationId xmlns:a16="http://schemas.microsoft.com/office/drawing/2014/main" id="{7170B8FD-028C-E1DE-689D-C29EEE7FB272}"/>
              </a:ext>
            </a:extLst>
          </p:cNvPr>
          <p:cNvSpPr txBox="1"/>
          <p:nvPr/>
        </p:nvSpPr>
        <p:spPr>
          <a:xfrm>
            <a:off x="1357923" y="3596419"/>
            <a:ext cx="3656494" cy="490455"/>
          </a:xfrm>
          <a:prstGeom prst="rect">
            <a:avLst/>
          </a:prstGeom>
          <a:solidFill>
            <a:srgbClr val="92D050"/>
          </a:solid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More fruits &amp; vegetables</a:t>
            </a:r>
          </a:p>
        </p:txBody>
      </p:sp>
      <p:pic>
        <p:nvPicPr>
          <p:cNvPr id="18" name="Picture 17" descr="A picture containing black, darkness&#10;&#10;Description automatically generated">
            <a:extLst>
              <a:ext uri="{FF2B5EF4-FFF2-40B4-BE49-F238E27FC236}">
                <a16:creationId xmlns:a16="http://schemas.microsoft.com/office/drawing/2014/main" id="{A9C217EB-CA9F-6EDA-8EDA-C3A56A63378E}"/>
              </a:ext>
            </a:extLst>
          </p:cNvPr>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43705" y="2552316"/>
            <a:ext cx="525807" cy="702126"/>
          </a:xfrm>
          <a:prstGeom prst="rect">
            <a:avLst/>
          </a:prstGeom>
        </p:spPr>
      </p:pic>
      <p:sp>
        <p:nvSpPr>
          <p:cNvPr id="19" name="TextBox 18">
            <a:extLst>
              <a:ext uri="{FF2B5EF4-FFF2-40B4-BE49-F238E27FC236}">
                <a16:creationId xmlns:a16="http://schemas.microsoft.com/office/drawing/2014/main" id="{9606EC5B-2208-C764-46E2-0C2BFFDAAA46}"/>
              </a:ext>
            </a:extLst>
          </p:cNvPr>
          <p:cNvSpPr txBox="1"/>
          <p:nvPr/>
        </p:nvSpPr>
        <p:spPr>
          <a:xfrm>
            <a:off x="6450590" y="4399447"/>
            <a:ext cx="3780113" cy="707886"/>
          </a:xfrm>
          <a:prstGeom prst="rect">
            <a:avLst/>
          </a:prstGeom>
          <a:solidFill>
            <a:schemeClr val="accent6">
              <a:lumMod val="40000"/>
              <a:lumOff val="60000"/>
            </a:schemeClr>
          </a:solidFill>
          <a:ln>
            <a:solidFill>
              <a:schemeClr val="bg1"/>
            </a:solidFill>
          </a:ln>
        </p:spPr>
        <p:txBody>
          <a:bodyPr wrap="square" lIns="91440" tIns="45720" rIns="91440" bIns="45720" rtlCol="0" anchor="t">
            <a:spAutoFit/>
          </a:bodyPr>
          <a:lstStyle/>
          <a:p>
            <a:pPr algn="ctr">
              <a:spcAft>
                <a:spcPts val="600"/>
              </a:spcAft>
              <a:defRPr/>
            </a:pPr>
            <a:r>
              <a:rPr lang="en-US" sz="2000" dirty="0">
                <a:solidFill>
                  <a:prstClr val="black"/>
                </a:solidFill>
                <a:latin typeface="Ubuntu"/>
              </a:rPr>
              <a:t>Grow and care for a vegetable garden</a:t>
            </a:r>
            <a:endParaRPr lang="en-US" sz="2000" i="0" u="none" strike="noStrike" kern="1200" cap="none" spc="0" normalizeH="0" baseline="0" noProof="0" dirty="0">
              <a:ln>
                <a:noFill/>
              </a:ln>
              <a:solidFill>
                <a:prstClr val="black"/>
              </a:solidFill>
              <a:effectLst/>
              <a:uLnTx/>
              <a:uFillTx/>
              <a:latin typeface="Ubuntu"/>
            </a:endParaRPr>
          </a:p>
        </p:txBody>
      </p:sp>
      <p:sp>
        <p:nvSpPr>
          <p:cNvPr id="22" name="TextBox 21">
            <a:extLst>
              <a:ext uri="{FF2B5EF4-FFF2-40B4-BE49-F238E27FC236}">
                <a16:creationId xmlns:a16="http://schemas.microsoft.com/office/drawing/2014/main" id="{15D1A1EB-F627-2332-70E4-D4C5834A7A83}"/>
              </a:ext>
            </a:extLst>
          </p:cNvPr>
          <p:cNvSpPr txBox="1"/>
          <p:nvPr/>
        </p:nvSpPr>
        <p:spPr>
          <a:xfrm>
            <a:off x="6450590" y="5357382"/>
            <a:ext cx="3780113" cy="707886"/>
          </a:xfrm>
          <a:prstGeom prst="rect">
            <a:avLst/>
          </a:prstGeom>
          <a:solidFill>
            <a:schemeClr val="accent6">
              <a:lumMod val="20000"/>
              <a:lumOff val="8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Have </a:t>
            </a:r>
            <a:r>
              <a:rPr lang="en-US" sz="2000" dirty="0">
                <a:solidFill>
                  <a:prstClr val="black"/>
                </a:solidFill>
                <a:latin typeface="Ubuntu" panose="020B0504030602030204" pitchFamily="34" charset="0"/>
              </a:rPr>
              <a:t>your favorite healthy snacks easily accessible</a:t>
            </a:r>
            <a:endPar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endParaRPr>
          </a:p>
        </p:txBody>
      </p:sp>
      <p:sp>
        <p:nvSpPr>
          <p:cNvPr id="23" name="TextBox 22">
            <a:extLst>
              <a:ext uri="{FF2B5EF4-FFF2-40B4-BE49-F238E27FC236}">
                <a16:creationId xmlns:a16="http://schemas.microsoft.com/office/drawing/2014/main" id="{B7775B57-A1F2-81FB-4759-E14E9952EFDB}"/>
              </a:ext>
            </a:extLst>
          </p:cNvPr>
          <p:cNvSpPr txBox="1"/>
          <p:nvPr/>
        </p:nvSpPr>
        <p:spPr>
          <a:xfrm>
            <a:off x="6464968" y="2643378"/>
            <a:ext cx="3780113" cy="707886"/>
          </a:xfrm>
          <a:prstGeom prst="rect">
            <a:avLst/>
          </a:prstGeom>
          <a:solidFill>
            <a:schemeClr val="accent3">
              <a:lumMod val="40000"/>
              <a:lumOff val="60000"/>
            </a:schemeClr>
          </a:solidFill>
        </p:spPr>
        <p:txBody>
          <a:bodyPr wrap="square" lIns="91440" tIns="45720" rIns="91440" bIns="45720" anchor="t">
            <a:spAutoFit/>
          </a:bodyPr>
          <a:lstStyle/>
          <a:p>
            <a:pPr algn="ctr">
              <a:defRPr/>
            </a:pPr>
            <a:r>
              <a:rPr kumimoji="0" lang="en-US" sz="2000" i="0" u="none" strike="noStrike" kern="1200" cap="none" spc="0" normalizeH="0" baseline="0" noProof="0" dirty="0">
                <a:ln>
                  <a:noFill/>
                </a:ln>
                <a:solidFill>
                  <a:prstClr val="black"/>
                </a:solidFill>
                <a:effectLst/>
                <a:uLnTx/>
                <a:uFillTx/>
                <a:latin typeface="Ubuntu"/>
              </a:rPr>
              <a:t>Healthy </a:t>
            </a:r>
            <a:r>
              <a:rPr lang="en-US" sz="2000" dirty="0">
                <a:solidFill>
                  <a:prstClr val="black"/>
                </a:solidFill>
                <a:latin typeface="Ubuntu"/>
              </a:rPr>
              <a:t>eating can</a:t>
            </a:r>
            <a:r>
              <a:rPr kumimoji="0" lang="en-US" sz="2000" i="0" u="none" strike="noStrike" kern="1200" cap="none" spc="0" normalizeH="0" baseline="0" noProof="0" dirty="0">
                <a:ln>
                  <a:noFill/>
                </a:ln>
                <a:solidFill>
                  <a:prstClr val="black"/>
                </a:solidFill>
                <a:effectLst/>
                <a:uLnTx/>
                <a:uFillTx/>
                <a:latin typeface="Ubuntu"/>
              </a:rPr>
              <a:t> be affordable</a:t>
            </a:r>
          </a:p>
        </p:txBody>
      </p:sp>
      <p:sp>
        <p:nvSpPr>
          <p:cNvPr id="24" name="TextBox 23">
            <a:extLst>
              <a:ext uri="{FF2B5EF4-FFF2-40B4-BE49-F238E27FC236}">
                <a16:creationId xmlns:a16="http://schemas.microsoft.com/office/drawing/2014/main" id="{DDFCF946-C61B-B42F-28CC-0B2F76921301}"/>
              </a:ext>
            </a:extLst>
          </p:cNvPr>
          <p:cNvSpPr txBox="1"/>
          <p:nvPr/>
        </p:nvSpPr>
        <p:spPr>
          <a:xfrm>
            <a:off x="6453875" y="1400884"/>
            <a:ext cx="3780113" cy="1015663"/>
          </a:xfrm>
          <a:prstGeom prst="rect">
            <a:avLst/>
          </a:prstGeom>
          <a:solidFill>
            <a:srgbClr val="92D05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Save less healthy food like deserts, chips, and sodas for special occasions</a:t>
            </a:r>
          </a:p>
        </p:txBody>
      </p:sp>
      <p:pic>
        <p:nvPicPr>
          <p:cNvPr id="25" name="Graphic 24">
            <a:extLst>
              <a:ext uri="{FF2B5EF4-FFF2-40B4-BE49-F238E27FC236}">
                <a16:creationId xmlns:a16="http://schemas.microsoft.com/office/drawing/2014/main" id="{2E12BC25-A5B0-E912-A2D9-2106B90EB2F6}"/>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t="7795" b="28204"/>
          <a:stretch/>
        </p:blipFill>
        <p:spPr>
          <a:xfrm>
            <a:off x="5595579" y="4506256"/>
            <a:ext cx="675654" cy="540523"/>
          </a:xfrm>
          <a:prstGeom prst="rect">
            <a:avLst/>
          </a:prstGeom>
        </p:spPr>
      </p:pic>
      <p:pic>
        <p:nvPicPr>
          <p:cNvPr id="26" name="Graphic 25">
            <a:extLst>
              <a:ext uri="{FF2B5EF4-FFF2-40B4-BE49-F238E27FC236}">
                <a16:creationId xmlns:a16="http://schemas.microsoft.com/office/drawing/2014/main" id="{576CE79D-F959-DFA6-3965-05E4DC1C2F85}"/>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65243" y="3539861"/>
            <a:ext cx="542271" cy="677839"/>
          </a:xfrm>
          <a:prstGeom prst="rect">
            <a:avLst/>
          </a:prstGeom>
        </p:spPr>
      </p:pic>
      <p:pic>
        <p:nvPicPr>
          <p:cNvPr id="27" name="Graphic 26">
            <a:extLst>
              <a:ext uri="{FF2B5EF4-FFF2-40B4-BE49-F238E27FC236}">
                <a16:creationId xmlns:a16="http://schemas.microsoft.com/office/drawing/2014/main" id="{450CECA6-3408-E566-8A7A-12E22EA74946}"/>
              </a:ext>
            </a:extLst>
          </p:cNvPr>
          <p:cNvPicPr>
            <a:picLocks noChangeAspect="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3569" r="15051" b="21779"/>
          <a:stretch/>
        </p:blipFill>
        <p:spPr>
          <a:xfrm>
            <a:off x="5679239" y="1448708"/>
            <a:ext cx="492741" cy="674959"/>
          </a:xfrm>
          <a:prstGeom prst="rect">
            <a:avLst/>
          </a:prstGeom>
        </p:spPr>
      </p:pic>
      <p:pic>
        <p:nvPicPr>
          <p:cNvPr id="28" name="Graphic 27">
            <a:extLst>
              <a:ext uri="{FF2B5EF4-FFF2-40B4-BE49-F238E27FC236}">
                <a16:creationId xmlns:a16="http://schemas.microsoft.com/office/drawing/2014/main" id="{BB939C81-DD12-7D45-7419-9E84AADA9FEB}"/>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3626" b="22881"/>
          <a:stretch/>
        </p:blipFill>
        <p:spPr>
          <a:xfrm>
            <a:off x="649304" y="5615185"/>
            <a:ext cx="555766" cy="433067"/>
          </a:xfrm>
          <a:prstGeom prst="rect">
            <a:avLst/>
          </a:prstGeom>
        </p:spPr>
      </p:pic>
      <p:pic>
        <p:nvPicPr>
          <p:cNvPr id="29" name="Graphic 28">
            <a:extLst>
              <a:ext uri="{FF2B5EF4-FFF2-40B4-BE49-F238E27FC236}">
                <a16:creationId xmlns:a16="http://schemas.microsoft.com/office/drawing/2014/main" id="{6458B88C-BCF4-029D-B798-750382D642D8}"/>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b="17923"/>
          <a:stretch/>
        </p:blipFill>
        <p:spPr>
          <a:xfrm>
            <a:off x="652298" y="3596727"/>
            <a:ext cx="492742" cy="505532"/>
          </a:xfrm>
          <a:prstGeom prst="rect">
            <a:avLst/>
          </a:prstGeom>
        </p:spPr>
      </p:pic>
      <p:pic>
        <p:nvPicPr>
          <p:cNvPr id="30" name="Graphic 29">
            <a:extLst>
              <a:ext uri="{FF2B5EF4-FFF2-40B4-BE49-F238E27FC236}">
                <a16:creationId xmlns:a16="http://schemas.microsoft.com/office/drawing/2014/main" id="{91D206DF-B742-2C43-E5BF-7381F0FF9F39}"/>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16074"/>
          <a:stretch/>
        </p:blipFill>
        <p:spPr>
          <a:xfrm>
            <a:off x="608410" y="1362027"/>
            <a:ext cx="624205" cy="642937"/>
          </a:xfrm>
          <a:prstGeom prst="rect">
            <a:avLst/>
          </a:prstGeom>
        </p:spPr>
      </p:pic>
    </p:spTree>
    <p:extLst>
      <p:ext uri="{BB962C8B-B14F-4D97-AF65-F5344CB8AC3E}">
        <p14:creationId xmlns:p14="http://schemas.microsoft.com/office/powerpoint/2010/main" val="221082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7CB5-8870-432D-E57E-F4F64A4C456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91A58B-E2AE-4BFE-9F50-B2FCB95D4612}"/>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10" name="Title 1">
            <a:extLst>
              <a:ext uri="{FF2B5EF4-FFF2-40B4-BE49-F238E27FC236}">
                <a16:creationId xmlns:a16="http://schemas.microsoft.com/office/drawing/2014/main" id="{36FA151E-057D-2436-D325-A4682A0FABF2}"/>
              </a:ext>
            </a:extLst>
          </p:cNvPr>
          <p:cNvSpPr txBox="1">
            <a:spLocks/>
          </p:cNvSpPr>
          <p:nvPr/>
        </p:nvSpPr>
        <p:spPr bwMode="auto">
          <a:xfrm>
            <a:off x="408790" y="143466"/>
            <a:ext cx="9764206" cy="112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ct val="100000"/>
              </a:lnSpc>
              <a:spcBef>
                <a:spcPct val="0"/>
              </a:spcBef>
              <a:spcAft>
                <a:spcPts val="1200"/>
              </a:spcAft>
              <a:buClrTx/>
              <a:buSzTx/>
              <a:buFontTx/>
              <a:buNone/>
              <a:tabLst/>
              <a:defRPr/>
            </a:pPr>
            <a:r>
              <a:rPr lang="en-US" kern="0" dirty="0">
                <a:solidFill>
                  <a:srgbClr val="000000"/>
                </a:solidFill>
                <a:latin typeface="Ubuntu Light"/>
              </a:rPr>
              <a:t>Hydration Quick Tips</a:t>
            </a:r>
            <a:endParaRPr kumimoji="0" lang="en-US"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6F3DB750-FE8A-1CB7-9CB7-1C306472A1FF}"/>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28</a:t>
            </a:r>
          </a:p>
        </p:txBody>
      </p:sp>
      <p:sp>
        <p:nvSpPr>
          <p:cNvPr id="2" name="TextBox 1">
            <a:extLst>
              <a:ext uri="{FF2B5EF4-FFF2-40B4-BE49-F238E27FC236}">
                <a16:creationId xmlns:a16="http://schemas.microsoft.com/office/drawing/2014/main" id="{120BE241-C983-D533-7240-5075ADEDED23}"/>
              </a:ext>
            </a:extLst>
          </p:cNvPr>
          <p:cNvSpPr txBox="1"/>
          <p:nvPr/>
        </p:nvSpPr>
        <p:spPr>
          <a:xfrm>
            <a:off x="1308879" y="1278010"/>
            <a:ext cx="3691765" cy="1038169"/>
          </a:xfrm>
          <a:prstGeom prst="rect">
            <a:avLst/>
          </a:prstGeom>
          <a:solidFill>
            <a:schemeClr val="accent6">
              <a:lumMod val="40000"/>
              <a:lumOff val="60000"/>
            </a:schemeClr>
          </a:solid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i="0" u="none" strike="noStrike" kern="0" cap="none" spc="0" normalizeH="0" baseline="0" noProof="0" dirty="0">
                <a:ln>
                  <a:noFill/>
                </a:ln>
                <a:solidFill>
                  <a:prstClr val="black"/>
                </a:solidFill>
                <a:effectLst/>
                <a:uLnTx/>
                <a:uFillTx/>
                <a:latin typeface="Ubuntu" panose="020B0504030602030204" pitchFamily="34" charset="0"/>
              </a:rPr>
              <a:t>Drink out of a reusable water bottle</a:t>
            </a:r>
          </a:p>
        </p:txBody>
      </p:sp>
      <p:sp>
        <p:nvSpPr>
          <p:cNvPr id="3" name="TextBox 2">
            <a:extLst>
              <a:ext uri="{FF2B5EF4-FFF2-40B4-BE49-F238E27FC236}">
                <a16:creationId xmlns:a16="http://schemas.microsoft.com/office/drawing/2014/main" id="{565F5801-D8F6-6CA8-A783-53475F944DCC}"/>
              </a:ext>
            </a:extLst>
          </p:cNvPr>
          <p:cNvSpPr txBox="1"/>
          <p:nvPr/>
        </p:nvSpPr>
        <p:spPr>
          <a:xfrm>
            <a:off x="1337634" y="2863989"/>
            <a:ext cx="3691765" cy="1546001"/>
          </a:xfrm>
          <a:prstGeom prst="rect">
            <a:avLst/>
          </a:prstGeom>
          <a:solidFill>
            <a:schemeClr val="accent6">
              <a:lumMod val="60000"/>
              <a:lumOff val="40000"/>
            </a:schemeClr>
          </a:solidFill>
        </p:spPr>
        <p:txBody>
          <a:bodyPr wrap="square" lIns="91440" tIns="45720" rIns="91440" bIns="4572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i="0" u="none" strike="noStrike" kern="0" cap="none" spc="0" normalizeH="0" baseline="0" noProof="0">
                <a:ln>
                  <a:noFill/>
                </a:ln>
                <a:solidFill>
                  <a:prstClr val="black"/>
                </a:solidFill>
                <a:effectLst/>
                <a:uLnTx/>
                <a:uFillTx/>
                <a:latin typeface="Ubuntu" panose="020B0504030602030204" pitchFamily="34" charset="0"/>
              </a:rPr>
              <a:t>Carry your water bottle around with you </a:t>
            </a:r>
            <a:r>
              <a:rPr lang="en-US" sz="2200" kern="0">
                <a:solidFill>
                  <a:prstClr val="black"/>
                </a:solidFill>
                <a:latin typeface="Ubuntu" panose="020B0504030602030204" pitchFamily="34" charset="0"/>
              </a:rPr>
              <a:t>throughout the day</a:t>
            </a:r>
            <a:endParaRPr kumimoji="0" lang="en-US" sz="2200" i="0" u="none" strike="noStrike" kern="0" cap="none" spc="0" normalizeH="0" baseline="0" noProof="0">
              <a:ln>
                <a:noFill/>
              </a:ln>
              <a:solidFill>
                <a:prstClr val="black"/>
              </a:solidFill>
              <a:effectLst/>
              <a:uLnTx/>
              <a:uFillTx/>
              <a:latin typeface="Ubuntu" panose="020B0504030602030204" pitchFamily="34" charset="0"/>
            </a:endParaRPr>
          </a:p>
        </p:txBody>
      </p:sp>
      <p:sp>
        <p:nvSpPr>
          <p:cNvPr id="13" name="TextBox 12">
            <a:extLst>
              <a:ext uri="{FF2B5EF4-FFF2-40B4-BE49-F238E27FC236}">
                <a16:creationId xmlns:a16="http://schemas.microsoft.com/office/drawing/2014/main" id="{2BE2B985-D3A9-E891-B5BD-C9B400DEAA72}"/>
              </a:ext>
            </a:extLst>
          </p:cNvPr>
          <p:cNvSpPr txBox="1"/>
          <p:nvPr/>
        </p:nvSpPr>
        <p:spPr>
          <a:xfrm>
            <a:off x="6919722" y="3730882"/>
            <a:ext cx="3312016" cy="2053832"/>
          </a:xfrm>
          <a:prstGeom prst="rect">
            <a:avLst/>
          </a:prstGeom>
          <a:solidFill>
            <a:schemeClr val="accent6">
              <a:lumMod val="20000"/>
              <a:lumOff val="80000"/>
            </a:schemeClr>
          </a:solidFill>
        </p:spPr>
        <p:txBody>
          <a:bodyPr wrap="square" lIns="91440" tIns="45720" rIns="91440" bIns="45720" anchor="t">
            <a:spAutoFit/>
          </a:bodyPr>
          <a:lstStyle/>
          <a:p>
            <a:pPr algn="ctr" defTabSz="914400">
              <a:lnSpc>
                <a:spcPct val="150000"/>
              </a:lnSpc>
              <a:defRPr/>
            </a:pPr>
            <a:r>
              <a:rPr kumimoji="0" lang="en-US" sz="2200" i="0" u="none" strike="noStrike" kern="0" cap="none" spc="0" normalizeH="0" baseline="0" noProof="0" dirty="0">
                <a:ln>
                  <a:noFill/>
                </a:ln>
                <a:solidFill>
                  <a:prstClr val="black"/>
                </a:solidFill>
                <a:effectLst/>
                <a:uLnTx/>
                <a:uFillTx/>
                <a:latin typeface="Ubuntu" panose="020B0504030602030204" pitchFamily="34" charset="0"/>
              </a:rPr>
              <a:t>Save </a:t>
            </a:r>
            <a:r>
              <a:rPr lang="en-US" sz="2200" kern="0" dirty="0">
                <a:solidFill>
                  <a:prstClr val="black"/>
                </a:solidFill>
                <a:latin typeface="Ubuntu" panose="020B0504030602030204" pitchFamily="34" charset="0"/>
              </a:rPr>
              <a:t>sugary drinks like sodas</a:t>
            </a:r>
            <a:r>
              <a:rPr kumimoji="0" lang="en-US" sz="2200" i="0" u="none" strike="noStrike" kern="0" cap="none" spc="0" normalizeH="0" baseline="0" noProof="0" dirty="0">
                <a:ln>
                  <a:noFill/>
                </a:ln>
                <a:solidFill>
                  <a:prstClr val="black"/>
                </a:solidFill>
                <a:effectLst/>
                <a:uLnTx/>
                <a:uFillTx/>
                <a:latin typeface="Ubuntu" panose="020B0504030602030204" pitchFamily="34" charset="0"/>
              </a:rPr>
              <a:t>, sports</a:t>
            </a:r>
            <a:r>
              <a:rPr lang="en-US" sz="2200" kern="0" dirty="0">
                <a:solidFill>
                  <a:prstClr val="black"/>
                </a:solidFill>
                <a:latin typeface="Ubuntu" panose="020B0504030602030204" pitchFamily="34" charset="0"/>
              </a:rPr>
              <a:t> and</a:t>
            </a:r>
            <a:r>
              <a:rPr kumimoji="0" lang="en-US" sz="2200" i="0" u="none" strike="noStrike" kern="0" cap="none" spc="0" normalizeH="0" baseline="0" noProof="0" dirty="0">
                <a:ln>
                  <a:noFill/>
                </a:ln>
                <a:solidFill>
                  <a:prstClr val="black"/>
                </a:solidFill>
                <a:effectLst/>
                <a:uLnTx/>
                <a:uFillTx/>
                <a:latin typeface="Ubuntu" panose="020B0504030602030204" pitchFamily="34" charset="0"/>
              </a:rPr>
              <a:t> </a:t>
            </a:r>
            <a:r>
              <a:rPr lang="en-US" sz="2200" kern="0" dirty="0">
                <a:solidFill>
                  <a:prstClr val="black"/>
                </a:solidFill>
                <a:latin typeface="Ubuntu" panose="020B0504030602030204" pitchFamily="34" charset="0"/>
              </a:rPr>
              <a:t>energy </a:t>
            </a:r>
            <a:r>
              <a:rPr kumimoji="0" lang="en-US" sz="2200" i="0" u="none" strike="noStrike" kern="0" cap="none" spc="0" normalizeH="0" baseline="0" noProof="0" dirty="0">
                <a:ln>
                  <a:noFill/>
                </a:ln>
                <a:solidFill>
                  <a:prstClr val="black"/>
                </a:solidFill>
                <a:effectLst/>
                <a:uLnTx/>
                <a:uFillTx/>
                <a:latin typeface="Ubuntu" panose="020B0504030602030204" pitchFamily="34" charset="0"/>
              </a:rPr>
              <a:t>drinks</a:t>
            </a:r>
            <a:r>
              <a:rPr lang="en-US" sz="2200" kern="0" dirty="0">
                <a:solidFill>
                  <a:prstClr val="black"/>
                </a:solidFill>
                <a:latin typeface="Ubuntu" panose="020B0504030602030204" pitchFamily="34" charset="0"/>
              </a:rPr>
              <a:t> </a:t>
            </a:r>
            <a:r>
              <a:rPr kumimoji="0" lang="en-US" sz="2200" i="0" u="none" strike="noStrike" kern="0" cap="none" spc="0" normalizeH="0" baseline="0" noProof="0" dirty="0">
                <a:ln>
                  <a:noFill/>
                </a:ln>
                <a:solidFill>
                  <a:prstClr val="black"/>
                </a:solidFill>
                <a:effectLst/>
                <a:uLnTx/>
                <a:uFillTx/>
                <a:latin typeface="Ubuntu" panose="020B0504030602030204" pitchFamily="34" charset="0"/>
              </a:rPr>
              <a:t> for special occasions </a:t>
            </a:r>
          </a:p>
        </p:txBody>
      </p:sp>
      <p:sp>
        <p:nvSpPr>
          <p:cNvPr id="20" name="TextBox 19">
            <a:extLst>
              <a:ext uri="{FF2B5EF4-FFF2-40B4-BE49-F238E27FC236}">
                <a16:creationId xmlns:a16="http://schemas.microsoft.com/office/drawing/2014/main" id="{F544BA93-B841-BF4B-BB7B-7B547D03F58F}"/>
              </a:ext>
            </a:extLst>
          </p:cNvPr>
          <p:cNvSpPr txBox="1"/>
          <p:nvPr/>
        </p:nvSpPr>
        <p:spPr>
          <a:xfrm>
            <a:off x="1323258" y="4904052"/>
            <a:ext cx="3910010" cy="1038169"/>
          </a:xfrm>
          <a:prstGeom prst="rect">
            <a:avLst/>
          </a:prstGeom>
          <a:solidFill>
            <a:schemeClr val="accent3">
              <a:lumMod val="40000"/>
              <a:lumOff val="60000"/>
            </a:schemeClr>
          </a:solid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i="0" u="none" strike="noStrike" kern="0" cap="none" spc="0" normalizeH="0" baseline="0" noProof="0" dirty="0">
                <a:ln>
                  <a:noFill/>
                </a:ln>
                <a:solidFill>
                  <a:prstClr val="black"/>
                </a:solidFill>
                <a:effectLst/>
                <a:uLnTx/>
                <a:uFillTx/>
                <a:latin typeface="Ubuntu" panose="020B0504030602030204" pitchFamily="34" charset="0"/>
              </a:rPr>
              <a:t>Flavor your water with natural fruits or herbs</a:t>
            </a:r>
          </a:p>
        </p:txBody>
      </p:sp>
      <p:sp>
        <p:nvSpPr>
          <p:cNvPr id="21" name="TextBox 20">
            <a:extLst>
              <a:ext uri="{FF2B5EF4-FFF2-40B4-BE49-F238E27FC236}">
                <a16:creationId xmlns:a16="http://schemas.microsoft.com/office/drawing/2014/main" id="{9C00F3B0-7C02-513C-E4F4-BF11C8968AE4}"/>
              </a:ext>
            </a:extLst>
          </p:cNvPr>
          <p:cNvSpPr txBox="1"/>
          <p:nvPr/>
        </p:nvSpPr>
        <p:spPr>
          <a:xfrm>
            <a:off x="6879066" y="1350396"/>
            <a:ext cx="3261650" cy="1038169"/>
          </a:xfrm>
          <a:prstGeom prst="rect">
            <a:avLst/>
          </a:prstGeom>
          <a:solidFill>
            <a:schemeClr val="accent3">
              <a:lumMod val="20000"/>
              <a:lumOff val="80000"/>
            </a:schemeClr>
          </a:solid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i="0" u="none" strike="noStrike" kern="0" cap="none" spc="0" normalizeH="0" baseline="0" noProof="0" dirty="0">
                <a:ln>
                  <a:noFill/>
                </a:ln>
                <a:solidFill>
                  <a:prstClr val="black"/>
                </a:solidFill>
                <a:effectLst/>
                <a:uLnTx/>
                <a:uFillTx/>
                <a:latin typeface="Ubuntu" panose="020B0504030602030204" pitchFamily="34" charset="0"/>
              </a:rPr>
              <a:t>Drink sparkling water as an alternative for soda</a:t>
            </a:r>
          </a:p>
        </p:txBody>
      </p:sp>
      <p:pic>
        <p:nvPicPr>
          <p:cNvPr id="31" name="Graphic 30">
            <a:extLst>
              <a:ext uri="{FF2B5EF4-FFF2-40B4-BE49-F238E27FC236}">
                <a16:creationId xmlns:a16="http://schemas.microsoft.com/office/drawing/2014/main" id="{DFA33545-76F6-A449-A526-B337899D82E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 r="1517" b="18765"/>
          <a:stretch/>
        </p:blipFill>
        <p:spPr>
          <a:xfrm>
            <a:off x="5665498" y="4311237"/>
            <a:ext cx="1050355" cy="1031400"/>
          </a:xfrm>
          <a:prstGeom prst="rect">
            <a:avLst/>
          </a:prstGeom>
        </p:spPr>
      </p:pic>
      <p:pic>
        <p:nvPicPr>
          <p:cNvPr id="32" name="Graphic 31">
            <a:extLst>
              <a:ext uri="{FF2B5EF4-FFF2-40B4-BE49-F238E27FC236}">
                <a16:creationId xmlns:a16="http://schemas.microsoft.com/office/drawing/2014/main" id="{DBC0E44A-BF64-2F24-6B24-C58840577FC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3464" t="7573" r="22136" b="6107"/>
          <a:stretch/>
        </p:blipFill>
        <p:spPr>
          <a:xfrm>
            <a:off x="5897045" y="1350396"/>
            <a:ext cx="788190" cy="1250675"/>
          </a:xfrm>
          <a:prstGeom prst="rect">
            <a:avLst/>
          </a:prstGeom>
        </p:spPr>
      </p:pic>
      <p:pic>
        <p:nvPicPr>
          <p:cNvPr id="33" name="Graphic 32">
            <a:extLst>
              <a:ext uri="{FF2B5EF4-FFF2-40B4-BE49-F238E27FC236}">
                <a16:creationId xmlns:a16="http://schemas.microsoft.com/office/drawing/2014/main" id="{D4F80067-00E2-92FB-02F9-62176697882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766" b="26011"/>
          <a:stretch/>
        </p:blipFill>
        <p:spPr>
          <a:xfrm>
            <a:off x="509431" y="4899682"/>
            <a:ext cx="722141" cy="1033156"/>
          </a:xfrm>
          <a:prstGeom prst="rect">
            <a:avLst/>
          </a:prstGeom>
        </p:spPr>
      </p:pic>
      <p:pic>
        <p:nvPicPr>
          <p:cNvPr id="34" name="Graphic 33">
            <a:extLst>
              <a:ext uri="{FF2B5EF4-FFF2-40B4-BE49-F238E27FC236}">
                <a16:creationId xmlns:a16="http://schemas.microsoft.com/office/drawing/2014/main" id="{92AF2E04-0F51-A62D-82E7-2CE99789FA2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510" r="1" b="17935"/>
          <a:stretch/>
        </p:blipFill>
        <p:spPr>
          <a:xfrm>
            <a:off x="408790" y="3087354"/>
            <a:ext cx="923424" cy="952120"/>
          </a:xfrm>
          <a:prstGeom prst="rect">
            <a:avLst/>
          </a:prstGeom>
        </p:spPr>
      </p:pic>
      <p:pic>
        <p:nvPicPr>
          <p:cNvPr id="35" name="Graphic 34">
            <a:extLst>
              <a:ext uri="{FF2B5EF4-FFF2-40B4-BE49-F238E27FC236}">
                <a16:creationId xmlns:a16="http://schemas.microsoft.com/office/drawing/2014/main" id="{6671B880-7742-539A-4C38-57BDAAA3D368}"/>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6872" t="2544" r="14675" b="23148"/>
          <a:stretch/>
        </p:blipFill>
        <p:spPr>
          <a:xfrm>
            <a:off x="452242" y="1409653"/>
            <a:ext cx="777199" cy="1054593"/>
          </a:xfrm>
          <a:prstGeom prst="rect">
            <a:avLst/>
          </a:prstGeom>
        </p:spPr>
      </p:pic>
    </p:spTree>
    <p:extLst>
      <p:ext uri="{BB962C8B-B14F-4D97-AF65-F5344CB8AC3E}">
        <p14:creationId xmlns:p14="http://schemas.microsoft.com/office/powerpoint/2010/main" val="201968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E72A-A39B-9AD4-C99C-FBD8D6DB35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24C7799-F621-101D-6C11-C566988E2AC1}"/>
              </a:ext>
            </a:extLst>
          </p:cNvPr>
          <p:cNvSpPr txBox="1">
            <a:spLocks/>
          </p:cNvSpPr>
          <p:nvPr/>
        </p:nvSpPr>
        <p:spPr>
          <a:xfrm>
            <a:off x="408790" y="-1876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10" name="Title 1">
            <a:extLst>
              <a:ext uri="{FF2B5EF4-FFF2-40B4-BE49-F238E27FC236}">
                <a16:creationId xmlns:a16="http://schemas.microsoft.com/office/drawing/2014/main" id="{29CB1E74-CC0A-FF42-0E58-3C2FE627A870}"/>
              </a:ext>
            </a:extLst>
          </p:cNvPr>
          <p:cNvSpPr txBox="1">
            <a:spLocks/>
          </p:cNvSpPr>
          <p:nvPr/>
        </p:nvSpPr>
        <p:spPr bwMode="auto">
          <a:xfrm>
            <a:off x="408790" y="143466"/>
            <a:ext cx="9764206" cy="112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defTabSz="914400" rtl="0" eaLnBrk="1" fontAlgn="base" latinLnBrk="0" hangingPunct="1">
              <a:lnSpc>
                <a:spcPct val="100000"/>
              </a:lnSpc>
              <a:spcBef>
                <a:spcPct val="0"/>
              </a:spcBef>
              <a:spcAft>
                <a:spcPts val="1200"/>
              </a:spcAft>
              <a:buClrTx/>
              <a:buSzTx/>
              <a:buFontTx/>
              <a:buNone/>
              <a:tabLst/>
              <a:defRPr/>
            </a:pPr>
            <a:r>
              <a:rPr lang="en-US" kern="0" dirty="0">
                <a:solidFill>
                  <a:srgbClr val="000000"/>
                </a:solidFill>
                <a:latin typeface="Ubuntu Light"/>
              </a:rPr>
              <a:t>Physical Activity Quick Tips</a:t>
            </a:r>
            <a:endParaRPr kumimoji="0" lang="en-US" b="0" i="0" u="none" strike="noStrike" kern="0" cap="none" spc="-100" normalizeH="0" baseline="0" noProof="0" dirty="0">
              <a:ln>
                <a:noFill/>
              </a:ln>
              <a:solidFill>
                <a:srgbClr val="000000"/>
              </a:solidFill>
              <a:effectLst/>
              <a:uLnTx/>
              <a:uFillTx/>
              <a:latin typeface="Ubuntu Light"/>
              <a:sym typeface="Ubuntu Light" charset="0"/>
            </a:endParaRPr>
          </a:p>
        </p:txBody>
      </p:sp>
      <p:sp>
        <p:nvSpPr>
          <p:cNvPr id="7" name="Title 1">
            <a:extLst>
              <a:ext uri="{FF2B5EF4-FFF2-40B4-BE49-F238E27FC236}">
                <a16:creationId xmlns:a16="http://schemas.microsoft.com/office/drawing/2014/main" id="{FE616FBF-6203-2073-3F10-8F08CE8A74B0}"/>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29</a:t>
            </a:r>
          </a:p>
        </p:txBody>
      </p:sp>
      <p:sp>
        <p:nvSpPr>
          <p:cNvPr id="5" name="TextBox 4">
            <a:extLst>
              <a:ext uri="{FF2B5EF4-FFF2-40B4-BE49-F238E27FC236}">
                <a16:creationId xmlns:a16="http://schemas.microsoft.com/office/drawing/2014/main" id="{8D817EA6-EA00-6B20-85E4-06D2A28DF763}"/>
              </a:ext>
            </a:extLst>
          </p:cNvPr>
          <p:cNvSpPr txBox="1"/>
          <p:nvPr/>
        </p:nvSpPr>
        <p:spPr>
          <a:xfrm>
            <a:off x="1570386" y="1892331"/>
            <a:ext cx="3835364" cy="593047"/>
          </a:xfrm>
          <a:prstGeom prst="rect">
            <a:avLst/>
          </a:prstGeom>
          <a:solidFill>
            <a:schemeClr val="accent6">
              <a:lumMod val="20000"/>
              <a:lumOff val="80000"/>
            </a:schemeClr>
          </a:solidFill>
        </p:spPr>
        <p:txBody>
          <a:bodyPr wrap="square" lIns="91440" tIns="45720" rIns="91440" bIns="4572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rPr>
              <a:t>Set specific goals</a:t>
            </a:r>
            <a:endParaRPr lang="en-US" sz="2400" i="0" u="none" strike="noStrike" kern="0" cap="none" spc="0" normalizeH="0" baseline="0" noProof="0" dirty="0">
              <a:ln>
                <a:noFill/>
              </a:ln>
              <a:solidFill>
                <a:prstClr val="black"/>
              </a:solidFill>
              <a:effectLst/>
              <a:uLnTx/>
              <a:uFillTx/>
            </a:endParaRPr>
          </a:p>
        </p:txBody>
      </p:sp>
      <p:sp>
        <p:nvSpPr>
          <p:cNvPr id="8" name="TextBox 7">
            <a:extLst>
              <a:ext uri="{FF2B5EF4-FFF2-40B4-BE49-F238E27FC236}">
                <a16:creationId xmlns:a16="http://schemas.microsoft.com/office/drawing/2014/main" id="{0C3D0739-CD52-4149-8709-F9BF8DE38476}"/>
              </a:ext>
            </a:extLst>
          </p:cNvPr>
          <p:cNvSpPr txBox="1"/>
          <p:nvPr/>
        </p:nvSpPr>
        <p:spPr>
          <a:xfrm>
            <a:off x="1526902" y="3662482"/>
            <a:ext cx="3835364" cy="593047"/>
          </a:xfrm>
          <a:prstGeom prst="rect">
            <a:avLst/>
          </a:prstGeom>
          <a:solidFill>
            <a:srgbClr val="87AB2F"/>
          </a:solidFill>
        </p:spPr>
        <p:txBody>
          <a:bodyPr wrap="square" lIns="91440" tIns="45720" rIns="91440" bIns="4572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rPr>
              <a:t>Find activities you enjoy</a:t>
            </a:r>
            <a:endParaRPr lang="en-US" sz="2400" i="0" u="none" strike="noStrike" kern="0" cap="none" spc="0" normalizeH="0" baseline="0" noProof="0" dirty="0">
              <a:ln>
                <a:noFill/>
              </a:ln>
              <a:solidFill>
                <a:prstClr val="black"/>
              </a:solidFill>
              <a:effectLst/>
              <a:uLnTx/>
              <a:uFillTx/>
            </a:endParaRPr>
          </a:p>
        </p:txBody>
      </p:sp>
      <p:sp>
        <p:nvSpPr>
          <p:cNvPr id="9" name="TextBox 8">
            <a:extLst>
              <a:ext uri="{FF2B5EF4-FFF2-40B4-BE49-F238E27FC236}">
                <a16:creationId xmlns:a16="http://schemas.microsoft.com/office/drawing/2014/main" id="{11BFDA18-8189-6759-E618-63DCFBDB0017}"/>
              </a:ext>
            </a:extLst>
          </p:cNvPr>
          <p:cNvSpPr txBox="1"/>
          <p:nvPr/>
        </p:nvSpPr>
        <p:spPr>
          <a:xfrm>
            <a:off x="6950026" y="4360222"/>
            <a:ext cx="3261218" cy="570092"/>
          </a:xfrm>
          <a:prstGeom prst="rect">
            <a:avLst/>
          </a:prstGeom>
          <a:solidFill>
            <a:schemeClr val="accent6">
              <a:lumMod val="40000"/>
              <a:lumOff val="60000"/>
            </a:schemeClr>
          </a:solidFill>
        </p:spPr>
        <p:txBody>
          <a:bodyPr wrap="square" lIns="91440" tIns="45720" rIns="91440" bIns="4572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latin typeface="Ubuntu" panose="020B0504030602030204" pitchFamily="34" charset="0"/>
              </a:rPr>
              <a:t>Listen to your body</a:t>
            </a:r>
            <a:endParaRPr lang="en-US" sz="2400" i="0" u="none" strike="noStrike" kern="0" cap="none" spc="0" normalizeH="0" baseline="0" noProof="0" dirty="0">
              <a:ln>
                <a:noFill/>
              </a:ln>
              <a:solidFill>
                <a:prstClr val="black"/>
              </a:solidFill>
              <a:effectLst/>
              <a:uLnTx/>
              <a:uFillTx/>
              <a:latin typeface="Ubuntu" panose="020B0504030602030204" pitchFamily="34" charset="0"/>
            </a:endParaRPr>
          </a:p>
        </p:txBody>
      </p:sp>
      <p:sp>
        <p:nvSpPr>
          <p:cNvPr id="11" name="TextBox 10">
            <a:extLst>
              <a:ext uri="{FF2B5EF4-FFF2-40B4-BE49-F238E27FC236}">
                <a16:creationId xmlns:a16="http://schemas.microsoft.com/office/drawing/2014/main" id="{F7313D30-0AC5-B1AB-AA26-0BC94DCD7D45}"/>
              </a:ext>
            </a:extLst>
          </p:cNvPr>
          <p:cNvSpPr txBox="1"/>
          <p:nvPr/>
        </p:nvSpPr>
        <p:spPr>
          <a:xfrm>
            <a:off x="1526900" y="5093035"/>
            <a:ext cx="3835366" cy="593047"/>
          </a:xfrm>
          <a:prstGeom prst="rect">
            <a:avLst/>
          </a:prstGeom>
          <a:solidFill>
            <a:schemeClr val="accent6">
              <a:lumMod val="20000"/>
              <a:lumOff val="80000"/>
            </a:schemeClr>
          </a:solidFill>
        </p:spPr>
        <p:txBody>
          <a:bodyPr wrap="square" lIns="91440" tIns="45720" rIns="91440" bIns="4572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rPr>
              <a:t>Schedule regular workouts</a:t>
            </a:r>
            <a:endParaRPr lang="en-US" sz="240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6E649DAC-810D-EB40-0A02-E8DCC248D0EF}"/>
              </a:ext>
            </a:extLst>
          </p:cNvPr>
          <p:cNvSpPr txBox="1"/>
          <p:nvPr/>
        </p:nvSpPr>
        <p:spPr>
          <a:xfrm>
            <a:off x="6950026" y="2650686"/>
            <a:ext cx="3261218" cy="570092"/>
          </a:xfrm>
          <a:prstGeom prst="rect">
            <a:avLst/>
          </a:prstGeom>
          <a:solidFill>
            <a:srgbClr val="B2D233"/>
          </a:solidFill>
        </p:spPr>
        <p:txBody>
          <a:bodyPr wrap="square" lIns="91440" tIns="45720" rIns="91440" bIns="4572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latin typeface="Ubuntu" panose="020B0504030602030204" pitchFamily="34" charset="0"/>
              </a:rPr>
              <a:t>Mix it up</a:t>
            </a:r>
            <a:endParaRPr lang="en-US" sz="2400" i="0" u="none" strike="noStrike" kern="0" cap="none" spc="0" normalizeH="0" baseline="0" noProof="0" dirty="0">
              <a:ln>
                <a:noFill/>
              </a:ln>
              <a:solidFill>
                <a:prstClr val="black"/>
              </a:solidFill>
              <a:effectLst/>
              <a:uLnTx/>
              <a:uFillTx/>
              <a:latin typeface="Ubuntu" panose="020B0504030602030204" pitchFamily="34" charset="0"/>
            </a:endParaRPr>
          </a:p>
        </p:txBody>
      </p:sp>
      <p:pic>
        <p:nvPicPr>
          <p:cNvPr id="14" name="Graphic 13">
            <a:extLst>
              <a:ext uri="{FF2B5EF4-FFF2-40B4-BE49-F238E27FC236}">
                <a16:creationId xmlns:a16="http://schemas.microsoft.com/office/drawing/2014/main" id="{18AB2730-2A3B-CFF9-A121-5DC7056BD45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496" t="12657" r="7605" b="31731"/>
          <a:stretch/>
        </p:blipFill>
        <p:spPr>
          <a:xfrm>
            <a:off x="5877072" y="4360222"/>
            <a:ext cx="855254" cy="708610"/>
          </a:xfrm>
          <a:prstGeom prst="rect">
            <a:avLst/>
          </a:prstGeom>
        </p:spPr>
      </p:pic>
      <p:pic>
        <p:nvPicPr>
          <p:cNvPr id="15" name="Graphic 14">
            <a:extLst>
              <a:ext uri="{FF2B5EF4-FFF2-40B4-BE49-F238E27FC236}">
                <a16:creationId xmlns:a16="http://schemas.microsoft.com/office/drawing/2014/main" id="{DF2022F2-C5EE-8397-639F-333909EF5A0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5972"/>
          <a:stretch/>
        </p:blipFill>
        <p:spPr>
          <a:xfrm>
            <a:off x="5877072" y="2663759"/>
            <a:ext cx="730968" cy="676397"/>
          </a:xfrm>
          <a:prstGeom prst="rect">
            <a:avLst/>
          </a:prstGeom>
        </p:spPr>
      </p:pic>
      <p:pic>
        <p:nvPicPr>
          <p:cNvPr id="16" name="Graphic 15">
            <a:extLst>
              <a:ext uri="{FF2B5EF4-FFF2-40B4-BE49-F238E27FC236}">
                <a16:creationId xmlns:a16="http://schemas.microsoft.com/office/drawing/2014/main" id="{523A6242-9527-F571-E758-D54B9FFEE0D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81" r="1" b="14408"/>
          <a:stretch/>
        </p:blipFill>
        <p:spPr>
          <a:xfrm>
            <a:off x="479495" y="4755872"/>
            <a:ext cx="896491" cy="948891"/>
          </a:xfrm>
          <a:prstGeom prst="rect">
            <a:avLst/>
          </a:prstGeom>
        </p:spPr>
      </p:pic>
      <p:pic>
        <p:nvPicPr>
          <p:cNvPr id="17" name="Graphic 16">
            <a:extLst>
              <a:ext uri="{FF2B5EF4-FFF2-40B4-BE49-F238E27FC236}">
                <a16:creationId xmlns:a16="http://schemas.microsoft.com/office/drawing/2014/main" id="{726DB77A-2B02-8181-F0C7-DC2BFD2B9D2F}"/>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133" b="21461"/>
          <a:stretch/>
        </p:blipFill>
        <p:spPr>
          <a:xfrm>
            <a:off x="393046" y="3340156"/>
            <a:ext cx="1037163" cy="996963"/>
          </a:xfrm>
          <a:prstGeom prst="rect">
            <a:avLst/>
          </a:prstGeom>
        </p:spPr>
      </p:pic>
      <p:pic>
        <p:nvPicPr>
          <p:cNvPr id="18" name="Graphic 17">
            <a:extLst>
              <a:ext uri="{FF2B5EF4-FFF2-40B4-BE49-F238E27FC236}">
                <a16:creationId xmlns:a16="http://schemas.microsoft.com/office/drawing/2014/main" id="{0D016521-5A67-85E6-8F98-485FB94F2E5E}"/>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642" b="10401"/>
          <a:stretch/>
        </p:blipFill>
        <p:spPr>
          <a:xfrm>
            <a:off x="699241" y="1641622"/>
            <a:ext cx="730968" cy="876922"/>
          </a:xfrm>
          <a:prstGeom prst="rect">
            <a:avLst/>
          </a:prstGeom>
        </p:spPr>
      </p:pic>
    </p:spTree>
    <p:extLst>
      <p:ext uri="{BB962C8B-B14F-4D97-AF65-F5344CB8AC3E}">
        <p14:creationId xmlns:p14="http://schemas.microsoft.com/office/powerpoint/2010/main" val="37851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0BF1-8172-072B-79E8-76F418C648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87666C-C2D5-C425-CCFA-9DE308CD79DA}"/>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Family Health Forums:</a:t>
            </a:r>
          </a:p>
          <a:p>
            <a:r>
              <a:rPr lang="en-US" sz="3600" dirty="0">
                <a:solidFill>
                  <a:schemeClr val="bg1"/>
                </a:solidFill>
                <a:latin typeface="Ubuntu" panose="020B0504030602030204" pitchFamily="34" charset="0"/>
              </a:rPr>
              <a:t>family health &amp; well being</a:t>
            </a:r>
          </a:p>
        </p:txBody>
      </p:sp>
      <p:sp>
        <p:nvSpPr>
          <p:cNvPr id="5" name="Title 1">
            <a:extLst>
              <a:ext uri="{FF2B5EF4-FFF2-40B4-BE49-F238E27FC236}">
                <a16:creationId xmlns:a16="http://schemas.microsoft.com/office/drawing/2014/main" id="{553E461B-EB2B-FB93-E445-0E807ECCFD0D}"/>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3</a:t>
            </a:r>
          </a:p>
        </p:txBody>
      </p:sp>
      <p:sp>
        <p:nvSpPr>
          <p:cNvPr id="6" name="Content Placeholder 3">
            <a:extLst>
              <a:ext uri="{FF2B5EF4-FFF2-40B4-BE49-F238E27FC236}">
                <a16:creationId xmlns:a16="http://schemas.microsoft.com/office/drawing/2014/main" id="{A57A6F27-9ED9-2551-98A7-14534807BDC8}"/>
              </a:ext>
            </a:extLst>
          </p:cNvPr>
          <p:cNvSpPr txBox="1">
            <a:spLocks/>
          </p:cNvSpPr>
          <p:nvPr/>
        </p:nvSpPr>
        <p:spPr bwMode="auto">
          <a:xfrm>
            <a:off x="795115" y="2008899"/>
            <a:ext cx="4644308" cy="2025214"/>
          </a:xfrm>
          <a:prstGeom prst="rect">
            <a:avLst/>
          </a:prstGeom>
          <a:no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a:lstStyle>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1" i="0" u="none" strike="noStrike" kern="0" cap="none" spc="0" normalizeH="0" baseline="0" noProof="0" dirty="0">
                <a:ln>
                  <a:noFill/>
                </a:ln>
                <a:solidFill>
                  <a:srgbClr val="000000"/>
                </a:solidFill>
                <a:effectLst/>
                <a:uLnTx/>
                <a:uFillTx/>
                <a:latin typeface="Ubuntu"/>
                <a:sym typeface="Ubuntu" charset="0"/>
              </a:rPr>
              <a:t>FHFs focus on the whole family</a:t>
            </a:r>
          </a:p>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Build connection with other families</a:t>
            </a:r>
          </a:p>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Build connection with service providers</a:t>
            </a:r>
          </a:p>
        </p:txBody>
      </p:sp>
      <p:sp>
        <p:nvSpPr>
          <p:cNvPr id="8" name="Content Placeholder 3">
            <a:extLst>
              <a:ext uri="{FF2B5EF4-FFF2-40B4-BE49-F238E27FC236}">
                <a16:creationId xmlns:a16="http://schemas.microsoft.com/office/drawing/2014/main" id="{A0216353-8153-F97C-BF07-9752FFDFBE41}"/>
              </a:ext>
            </a:extLst>
          </p:cNvPr>
          <p:cNvSpPr txBox="1">
            <a:spLocks/>
          </p:cNvSpPr>
          <p:nvPr/>
        </p:nvSpPr>
        <p:spPr bwMode="auto">
          <a:xfrm>
            <a:off x="795116" y="4161766"/>
            <a:ext cx="4644307" cy="2252133"/>
          </a:xfrm>
          <a:prstGeom prst="rect">
            <a:avLst/>
          </a:prstGeom>
          <a:no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a:lstStyle>
          <a:p>
            <a:pPr marL="18288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Ubuntu"/>
                <a:sym typeface="Ubuntu" charset="0"/>
              </a:rPr>
              <a:t>Our ways of working:</a:t>
            </a:r>
          </a:p>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Respect</a:t>
            </a:r>
          </a:p>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Active listening</a:t>
            </a:r>
          </a:p>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Judgement free zone</a:t>
            </a:r>
          </a:p>
          <a:p>
            <a:pPr marL="525780" marR="0" lvl="0" indent="-34290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Confidentiality </a:t>
            </a:r>
          </a:p>
        </p:txBody>
      </p:sp>
      <p:pic>
        <p:nvPicPr>
          <p:cNvPr id="2" name="Content Placeholder 14">
            <a:extLst>
              <a:ext uri="{FF2B5EF4-FFF2-40B4-BE49-F238E27FC236}">
                <a16:creationId xmlns:a16="http://schemas.microsoft.com/office/drawing/2014/main" id="{9C8B94EB-1961-F11D-598A-5AD82D380D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808892"/>
            <a:ext cx="3855901" cy="4855002"/>
          </a:xfrm>
          <a:prstGeom prst="rect">
            <a:avLst/>
          </a:prstGeom>
        </p:spPr>
      </p:pic>
    </p:spTree>
    <p:extLst>
      <p:ext uri="{BB962C8B-B14F-4D97-AF65-F5344CB8AC3E}">
        <p14:creationId xmlns:p14="http://schemas.microsoft.com/office/powerpoint/2010/main" val="995923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7D29-6CF7-835E-0D45-B43934F9225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5A568AF-8A77-AB4C-B3C3-2BCEEEA33D00}"/>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3B3F564A-9415-53A8-DB3F-342401BE3768}"/>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30</a:t>
            </a:r>
          </a:p>
          <a:p>
            <a:endParaRPr lang="en-US" sz="1600" dirty="0">
              <a:latin typeface="Ubuntu" panose="020B0504030602030204" pitchFamily="34" charset="0"/>
            </a:endParaRPr>
          </a:p>
        </p:txBody>
      </p:sp>
      <p:sp>
        <p:nvSpPr>
          <p:cNvPr id="7" name="Rectangle 6">
            <a:extLst>
              <a:ext uri="{FF2B5EF4-FFF2-40B4-BE49-F238E27FC236}">
                <a16:creationId xmlns:a16="http://schemas.microsoft.com/office/drawing/2014/main" id="{339E63C1-DC42-C347-25BC-A63943C072A6}"/>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6</a:t>
            </a:r>
          </a:p>
        </p:txBody>
      </p:sp>
      <p:sp>
        <p:nvSpPr>
          <p:cNvPr id="2" name="TextBox 1">
            <a:extLst>
              <a:ext uri="{FF2B5EF4-FFF2-40B4-BE49-F238E27FC236}">
                <a16:creationId xmlns:a16="http://schemas.microsoft.com/office/drawing/2014/main" id="{7801F77C-F532-AF38-754E-55CC42555CDB}"/>
              </a:ext>
            </a:extLst>
          </p:cNvPr>
          <p:cNvSpPr txBox="1"/>
          <p:nvPr/>
        </p:nvSpPr>
        <p:spPr>
          <a:xfrm>
            <a:off x="838200" y="351009"/>
            <a:ext cx="6845968" cy="1384995"/>
          </a:xfrm>
          <a:prstGeom prst="rect">
            <a:avLst/>
          </a:prstGeom>
          <a:noFill/>
        </p:spPr>
        <p:txBody>
          <a:bodyPr wrap="square">
            <a:spAutoFit/>
          </a:bodyPr>
          <a:lstStyle/>
          <a:p>
            <a:r>
              <a:rPr lang="en-US" sz="4200" kern="0" spc="-100" dirty="0">
                <a:solidFill>
                  <a:schemeClr val="bg1"/>
                </a:solidFill>
                <a:latin typeface="Ubuntu Light"/>
                <a:sym typeface="Ubuntu Light" charset="0"/>
              </a:rPr>
              <a:t>Reflection: Healthy Habit Scorecard</a:t>
            </a:r>
            <a:endParaRPr lang="en-US" sz="4200" dirty="0">
              <a:solidFill>
                <a:schemeClr val="bg1"/>
              </a:solidFill>
            </a:endParaRPr>
          </a:p>
        </p:txBody>
      </p:sp>
      <p:sp>
        <p:nvSpPr>
          <p:cNvPr id="6" name="Content Placeholder 9">
            <a:extLst>
              <a:ext uri="{FF2B5EF4-FFF2-40B4-BE49-F238E27FC236}">
                <a16:creationId xmlns:a16="http://schemas.microsoft.com/office/drawing/2014/main" id="{A487F4B8-C551-0DC5-3BF2-7925F76C938A}"/>
              </a:ext>
            </a:extLst>
          </p:cNvPr>
          <p:cNvSpPr txBox="1">
            <a:spLocks/>
          </p:cNvSpPr>
          <p:nvPr/>
        </p:nvSpPr>
        <p:spPr>
          <a:xfrm>
            <a:off x="6096000" y="2249429"/>
            <a:ext cx="5518484" cy="38305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295" indent="-342900">
              <a:spcBef>
                <a:spcPts val="600"/>
              </a:spcBef>
              <a:spcAft>
                <a:spcPts val="1200"/>
              </a:spcAft>
            </a:pPr>
            <a:r>
              <a:rPr lang="en-US" sz="2400" dirty="0">
                <a:solidFill>
                  <a:srgbClr val="000000"/>
                </a:solidFill>
                <a:latin typeface="Ubuntu" panose="020B0504030602030204" pitchFamily="34" charset="0"/>
                <a:ea typeface="+mn-lt"/>
                <a:cs typeface="+mn-lt"/>
              </a:rPr>
              <a:t>What</a:t>
            </a:r>
            <a:r>
              <a:rPr lang="en-US" sz="2400" dirty="0">
                <a:solidFill>
                  <a:srgbClr val="000000"/>
                </a:solidFill>
                <a:latin typeface="Ubuntu" panose="020B0504030602030204" pitchFamily="34" charset="0"/>
              </a:rPr>
              <a:t> is one thing from your Healthy Habit Scorecard that you would like your family to improve on?</a:t>
            </a:r>
            <a:endParaRPr lang="en-US" sz="2400" dirty="0">
              <a:latin typeface="Ubuntu" panose="020B0504030602030204" pitchFamily="34" charset="0"/>
            </a:endParaRPr>
          </a:p>
          <a:p>
            <a:pPr marL="582295" indent="-342900">
              <a:spcAft>
                <a:spcPts val="1200"/>
              </a:spcAft>
            </a:pPr>
            <a:r>
              <a:rPr lang="en-US" sz="2400" dirty="0">
                <a:latin typeface="Ubuntu" panose="020B0504030602030204" pitchFamily="34" charset="0"/>
              </a:rPr>
              <a:t>What may get in the way of engaging in this activity?</a:t>
            </a:r>
          </a:p>
          <a:p>
            <a:pPr marL="582295" indent="-342900"/>
            <a:r>
              <a:rPr lang="en-US" sz="2400" dirty="0">
                <a:latin typeface="Ubuntu" panose="020B0504030602030204" pitchFamily="34" charset="0"/>
              </a:rPr>
              <a:t>How will you address the barriers of engaging in this activity?</a:t>
            </a:r>
          </a:p>
        </p:txBody>
      </p:sp>
      <p:pic>
        <p:nvPicPr>
          <p:cNvPr id="11" name="Picture 10" descr="A clipboard with a paper and a circle&#10;&#10;AI-generated content may be incorrect.">
            <a:extLst>
              <a:ext uri="{FF2B5EF4-FFF2-40B4-BE49-F238E27FC236}">
                <a16:creationId xmlns:a16="http://schemas.microsoft.com/office/drawing/2014/main" id="{13F5CB6C-19CD-4920-E84F-600F04C75F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246" y="1531655"/>
            <a:ext cx="5033754" cy="5033754"/>
          </a:xfrm>
          <a:prstGeom prst="rect">
            <a:avLst/>
          </a:prstGeom>
        </p:spPr>
      </p:pic>
    </p:spTree>
    <p:extLst>
      <p:ext uri="{BB962C8B-B14F-4D97-AF65-F5344CB8AC3E}">
        <p14:creationId xmlns:p14="http://schemas.microsoft.com/office/powerpoint/2010/main" val="308513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E959-C20E-DE16-FB88-322F584887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89BD76-1B0B-F853-D13A-2AFB19DC8CBE}"/>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AE47C912-B2F4-74B7-4693-4FC2C7E4D996}"/>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31</a:t>
            </a:r>
          </a:p>
          <a:p>
            <a:endParaRPr lang="en-US" sz="1600" dirty="0">
              <a:latin typeface="Ubuntu" panose="020B0504030602030204" pitchFamily="34" charset="0"/>
            </a:endParaRPr>
          </a:p>
        </p:txBody>
      </p:sp>
      <p:sp>
        <p:nvSpPr>
          <p:cNvPr id="7" name="Rectangle 6">
            <a:extLst>
              <a:ext uri="{FF2B5EF4-FFF2-40B4-BE49-F238E27FC236}">
                <a16:creationId xmlns:a16="http://schemas.microsoft.com/office/drawing/2014/main" id="{F97F9C36-41EB-0E27-B71B-A6EA8BA75340}"/>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6</a:t>
            </a:r>
          </a:p>
        </p:txBody>
      </p:sp>
      <p:sp>
        <p:nvSpPr>
          <p:cNvPr id="2" name="TextBox 1">
            <a:extLst>
              <a:ext uri="{FF2B5EF4-FFF2-40B4-BE49-F238E27FC236}">
                <a16:creationId xmlns:a16="http://schemas.microsoft.com/office/drawing/2014/main" id="{7D5045FD-8331-2482-0E0E-B47C31DC7428}"/>
              </a:ext>
            </a:extLst>
          </p:cNvPr>
          <p:cNvSpPr txBox="1"/>
          <p:nvPr/>
        </p:nvSpPr>
        <p:spPr>
          <a:xfrm>
            <a:off x="838200" y="596671"/>
            <a:ext cx="6845968" cy="769441"/>
          </a:xfrm>
          <a:prstGeom prst="rect">
            <a:avLst/>
          </a:prstGeom>
          <a:noFill/>
        </p:spPr>
        <p:txBody>
          <a:bodyPr wrap="square">
            <a:spAutoFit/>
          </a:bodyPr>
          <a:lstStyle/>
          <a:p>
            <a:r>
              <a:rPr lang="en-US" sz="4400" kern="0" spc="-100" dirty="0">
                <a:solidFill>
                  <a:schemeClr val="bg1"/>
                </a:solidFill>
                <a:latin typeface="Ubuntu Light"/>
                <a:sym typeface="Ubuntu Light" charset="0"/>
              </a:rPr>
              <a:t>Make it a habit</a:t>
            </a:r>
            <a:endParaRPr lang="en-US" sz="4400" dirty="0">
              <a:solidFill>
                <a:schemeClr val="bg1"/>
              </a:solidFill>
            </a:endParaRPr>
          </a:p>
        </p:txBody>
      </p:sp>
      <p:sp>
        <p:nvSpPr>
          <p:cNvPr id="6" name="Content Placeholder 9">
            <a:extLst>
              <a:ext uri="{FF2B5EF4-FFF2-40B4-BE49-F238E27FC236}">
                <a16:creationId xmlns:a16="http://schemas.microsoft.com/office/drawing/2014/main" id="{F319A30D-3F5A-0461-BF47-B6DCCF684C8F}"/>
              </a:ext>
            </a:extLst>
          </p:cNvPr>
          <p:cNvSpPr txBox="1">
            <a:spLocks/>
          </p:cNvSpPr>
          <p:nvPr/>
        </p:nvSpPr>
        <p:spPr>
          <a:xfrm>
            <a:off x="3909229" y="1824191"/>
            <a:ext cx="7954192" cy="44644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6595" indent="-457200">
              <a:lnSpc>
                <a:spcPct val="100000"/>
              </a:lnSpc>
              <a:spcBef>
                <a:spcPts val="600"/>
              </a:spcBef>
            </a:pPr>
            <a:endParaRPr lang="en-US" sz="2400" dirty="0"/>
          </a:p>
          <a:p>
            <a:pPr marL="696595" indent="-457200">
              <a:lnSpc>
                <a:spcPct val="100000"/>
              </a:lnSpc>
              <a:spcBef>
                <a:spcPts val="600"/>
              </a:spcBef>
            </a:pPr>
            <a:r>
              <a:rPr lang="en-US" sz="2400" dirty="0"/>
              <a:t>We will work on  ______ activity from the scoresheet</a:t>
            </a:r>
            <a:endParaRPr lang="en-US" sz="2400" kern="0" dirty="0"/>
          </a:p>
          <a:p>
            <a:pPr marL="696595" indent="-457200">
              <a:lnSpc>
                <a:spcPct val="100000"/>
              </a:lnSpc>
              <a:spcBef>
                <a:spcPts val="600"/>
              </a:spcBef>
            </a:pPr>
            <a:r>
              <a:rPr lang="en-US" sz="2400" kern="0" dirty="0"/>
              <a:t>To learn more about this activity we will:</a:t>
            </a:r>
          </a:p>
          <a:p>
            <a:pPr marL="1039495" lvl="1" indent="-342900">
              <a:lnSpc>
                <a:spcPct val="100000"/>
              </a:lnSpc>
              <a:spcBef>
                <a:spcPts val="600"/>
              </a:spcBef>
              <a:buFont typeface="Courier New" panose="02070309020205020404" pitchFamily="49" charset="0"/>
              <a:buChar char="o"/>
            </a:pPr>
            <a:r>
              <a:rPr lang="en-US" kern="0" dirty="0"/>
              <a:t>Review SOI fitness resources</a:t>
            </a:r>
          </a:p>
          <a:p>
            <a:pPr marL="1039495" lvl="1" indent="-342900">
              <a:lnSpc>
                <a:spcPct val="100000"/>
              </a:lnSpc>
              <a:spcBef>
                <a:spcPts val="600"/>
              </a:spcBef>
              <a:buFont typeface="Courier New" panose="02070309020205020404" pitchFamily="49" charset="0"/>
              <a:buChar char="o"/>
            </a:pPr>
            <a:r>
              <a:rPr lang="en-US" kern="0" dirty="0"/>
              <a:t>Ask a doctor or health professional  </a:t>
            </a:r>
          </a:p>
          <a:p>
            <a:pPr marL="1039495" lvl="1" indent="-342900">
              <a:lnSpc>
                <a:spcPct val="100000"/>
              </a:lnSpc>
              <a:spcBef>
                <a:spcPts val="600"/>
              </a:spcBef>
              <a:buFont typeface="Courier New" panose="02070309020205020404" pitchFamily="49" charset="0"/>
              <a:buChar char="o"/>
            </a:pPr>
            <a:r>
              <a:rPr lang="en-US" kern="0" dirty="0"/>
              <a:t>Ask my coach or Other </a:t>
            </a:r>
          </a:p>
          <a:p>
            <a:pPr marL="1039495" lvl="1" indent="-342900">
              <a:lnSpc>
                <a:spcPct val="100000"/>
              </a:lnSpc>
              <a:spcBef>
                <a:spcPts val="600"/>
              </a:spcBef>
              <a:buFont typeface="Courier New" panose="02070309020205020404" pitchFamily="49" charset="0"/>
              <a:buChar char="o"/>
            </a:pPr>
            <a:r>
              <a:rPr lang="en-US" kern="0" dirty="0"/>
              <a:t>Other</a:t>
            </a:r>
          </a:p>
          <a:p>
            <a:pPr marL="582295" indent="-342900">
              <a:lnSpc>
                <a:spcPct val="100000"/>
              </a:lnSpc>
              <a:spcBef>
                <a:spcPts val="600"/>
              </a:spcBef>
            </a:pPr>
            <a:r>
              <a:rPr lang="en-US" sz="2400" kern="0" dirty="0"/>
              <a:t>We will try this activity on (date/time) _____</a:t>
            </a:r>
          </a:p>
          <a:p>
            <a:pPr marL="582295" indent="-342900">
              <a:lnSpc>
                <a:spcPct val="100000"/>
              </a:lnSpc>
              <a:spcBef>
                <a:spcPts val="600"/>
              </a:spcBef>
            </a:pPr>
            <a:r>
              <a:rPr lang="en-US" sz="2400" kern="0" dirty="0"/>
              <a:t>We will ask _____ to help us schedule it into our routine</a:t>
            </a:r>
          </a:p>
          <a:p>
            <a:pPr marL="239395" indent="0">
              <a:spcBef>
                <a:spcPts val="600"/>
              </a:spcBef>
              <a:spcAft>
                <a:spcPts val="1200"/>
              </a:spcAft>
              <a:buNone/>
            </a:pPr>
            <a:endParaRPr lang="en-US" sz="2400" dirty="0">
              <a:latin typeface="Ubuntu" panose="020B0504030602030204" pitchFamily="34" charset="0"/>
            </a:endParaRPr>
          </a:p>
        </p:txBody>
      </p:sp>
      <p:pic>
        <p:nvPicPr>
          <p:cNvPr id="8" name="Picture 7" descr="A group of people running&#10;&#10;AI-generated content may be incorrect.">
            <a:extLst>
              <a:ext uri="{FF2B5EF4-FFF2-40B4-BE49-F238E27FC236}">
                <a16:creationId xmlns:a16="http://schemas.microsoft.com/office/drawing/2014/main" id="{AD48B454-2DBE-24E1-A770-A1F9687132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113" y="1824191"/>
            <a:ext cx="2990809" cy="4486214"/>
          </a:xfrm>
          <a:prstGeom prst="rect">
            <a:avLst/>
          </a:prstGeom>
        </p:spPr>
      </p:pic>
    </p:spTree>
    <p:extLst>
      <p:ext uri="{BB962C8B-B14F-4D97-AF65-F5344CB8AC3E}">
        <p14:creationId xmlns:p14="http://schemas.microsoft.com/office/powerpoint/2010/main" val="118056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F0AE-DE0C-75C4-F11C-B5A056B651B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C1C2F6E-DD0C-6646-F926-39C95AC04EDD}"/>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FD53DA0A-DBF4-A77A-A47B-B7367C4F6633}"/>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32</a:t>
            </a:r>
          </a:p>
        </p:txBody>
      </p:sp>
      <p:sp>
        <p:nvSpPr>
          <p:cNvPr id="2" name="TextBox 1">
            <a:extLst>
              <a:ext uri="{FF2B5EF4-FFF2-40B4-BE49-F238E27FC236}">
                <a16:creationId xmlns:a16="http://schemas.microsoft.com/office/drawing/2014/main" id="{B5117B64-9879-4564-78AE-9A58BAB33F8A}"/>
              </a:ext>
            </a:extLst>
          </p:cNvPr>
          <p:cNvSpPr txBox="1"/>
          <p:nvPr/>
        </p:nvSpPr>
        <p:spPr>
          <a:xfrm>
            <a:off x="838200" y="540403"/>
            <a:ext cx="6845968" cy="769441"/>
          </a:xfrm>
          <a:prstGeom prst="rect">
            <a:avLst/>
          </a:prstGeom>
          <a:noFill/>
        </p:spPr>
        <p:txBody>
          <a:bodyPr wrap="square">
            <a:spAutoFit/>
          </a:bodyPr>
          <a:lstStyle/>
          <a:p>
            <a:r>
              <a:rPr kumimoji="0" lang="en-US" sz="4400" b="0" i="0" u="none" strike="noStrike" kern="0" cap="none" spc="-100" normalizeH="0" baseline="0" noProof="0" dirty="0">
                <a:ln>
                  <a:noFill/>
                </a:ln>
                <a:solidFill>
                  <a:schemeClr val="bg1"/>
                </a:solidFill>
                <a:effectLst/>
                <a:uLnTx/>
                <a:uFillTx/>
                <a:latin typeface="Ubuntu Light"/>
                <a:sym typeface="Ubuntu Light" charset="0"/>
              </a:rPr>
              <a:t>Questions</a:t>
            </a:r>
            <a:endParaRPr lang="en-US" sz="4400" dirty="0">
              <a:solidFill>
                <a:schemeClr val="bg1"/>
              </a:solidFill>
            </a:endParaRPr>
          </a:p>
        </p:txBody>
      </p:sp>
      <p:pic>
        <p:nvPicPr>
          <p:cNvPr id="6" name="Content Placeholder 6" descr="A black background with a black square&#10;&#10;Description automatically generated">
            <a:extLst>
              <a:ext uri="{FF2B5EF4-FFF2-40B4-BE49-F238E27FC236}">
                <a16:creationId xmlns:a16="http://schemas.microsoft.com/office/drawing/2014/main" id="{BFA0C930-E37E-3F72-0751-CCAFFC7E2188}"/>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3658612" y="1598107"/>
            <a:ext cx="4874775" cy="4977484"/>
          </a:xfrm>
        </p:spPr>
      </p:pic>
    </p:spTree>
    <p:extLst>
      <p:ext uri="{BB962C8B-B14F-4D97-AF65-F5344CB8AC3E}">
        <p14:creationId xmlns:p14="http://schemas.microsoft.com/office/powerpoint/2010/main" val="1908161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700D-FDE4-8F57-7004-59BD3DE7E69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58B53E4-52B6-705C-16A2-119437D2AB35}"/>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Ubuntu" panose="020B0504030602030204" pitchFamily="34" charset="0"/>
            </a:endParaRPr>
          </a:p>
        </p:txBody>
      </p:sp>
      <p:sp>
        <p:nvSpPr>
          <p:cNvPr id="5" name="Title 1">
            <a:extLst>
              <a:ext uri="{FF2B5EF4-FFF2-40B4-BE49-F238E27FC236}">
                <a16:creationId xmlns:a16="http://schemas.microsoft.com/office/drawing/2014/main" id="{38A31E28-4AC2-D0B6-15A5-886AD911F58E}"/>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33</a:t>
            </a:r>
          </a:p>
        </p:txBody>
      </p:sp>
      <p:sp>
        <p:nvSpPr>
          <p:cNvPr id="7" name="Rectangle 6">
            <a:extLst>
              <a:ext uri="{FF2B5EF4-FFF2-40B4-BE49-F238E27FC236}">
                <a16:creationId xmlns:a16="http://schemas.microsoft.com/office/drawing/2014/main" id="{AE706CF1-D106-77DC-8F75-1D04A33C98D8}"/>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a:t>
            </a:r>
          </a:p>
        </p:txBody>
      </p:sp>
      <p:sp>
        <p:nvSpPr>
          <p:cNvPr id="2" name="TextBox 1">
            <a:extLst>
              <a:ext uri="{FF2B5EF4-FFF2-40B4-BE49-F238E27FC236}">
                <a16:creationId xmlns:a16="http://schemas.microsoft.com/office/drawing/2014/main" id="{741E960E-98AF-001C-4442-7EF1A4874577}"/>
              </a:ext>
            </a:extLst>
          </p:cNvPr>
          <p:cNvSpPr txBox="1"/>
          <p:nvPr/>
        </p:nvSpPr>
        <p:spPr>
          <a:xfrm>
            <a:off x="838200" y="622984"/>
            <a:ext cx="6845968" cy="769441"/>
          </a:xfrm>
          <a:prstGeom prst="rect">
            <a:avLst/>
          </a:prstGeom>
          <a:noFill/>
        </p:spPr>
        <p:txBody>
          <a:bodyPr wrap="square">
            <a:spAutoFit/>
          </a:bodyPr>
          <a:lstStyle/>
          <a:p>
            <a:r>
              <a:rPr kumimoji="0" lang="en-US" sz="4400" b="0" i="0" u="none" strike="noStrike" kern="0" cap="none" spc="-100" normalizeH="0" baseline="0" noProof="0" dirty="0">
                <a:ln>
                  <a:noFill/>
                </a:ln>
                <a:solidFill>
                  <a:schemeClr val="bg1"/>
                </a:solidFill>
                <a:effectLst/>
                <a:uLnTx/>
                <a:uFillTx/>
                <a:latin typeface="Ubuntu Light"/>
                <a:sym typeface="Ubuntu Light" charset="0"/>
              </a:rPr>
              <a:t>Thank you!</a:t>
            </a:r>
            <a:endParaRPr lang="en-US" sz="4400" dirty="0">
              <a:solidFill>
                <a:schemeClr val="bg1"/>
              </a:solidFill>
            </a:endParaRPr>
          </a:p>
        </p:txBody>
      </p:sp>
      <p:sp>
        <p:nvSpPr>
          <p:cNvPr id="6" name="Content Placeholder 2">
            <a:extLst>
              <a:ext uri="{FF2B5EF4-FFF2-40B4-BE49-F238E27FC236}">
                <a16:creationId xmlns:a16="http://schemas.microsoft.com/office/drawing/2014/main" id="{5649FF37-F5E7-0FB6-F722-F4C831B9F06E}"/>
              </a:ext>
            </a:extLst>
          </p:cNvPr>
          <p:cNvSpPr>
            <a:spLocks noGrp="1"/>
          </p:cNvSpPr>
          <p:nvPr>
            <p:ph sz="half" idx="1"/>
          </p:nvPr>
        </p:nvSpPr>
        <p:spPr>
          <a:xfrm>
            <a:off x="2185480" y="1879758"/>
            <a:ext cx="3303389" cy="2240161"/>
          </a:xfrm>
        </p:spPr>
        <p:txBody>
          <a:bodyPr>
            <a:normAutofit/>
          </a:bodyPr>
          <a:lstStyle/>
          <a:p>
            <a:pPr marL="0" indent="0">
              <a:buNone/>
            </a:pPr>
            <a:r>
              <a:rPr lang="en-US" sz="2000" b="1" dirty="0"/>
              <a:t>SO Program Team</a:t>
            </a:r>
          </a:p>
          <a:p>
            <a:r>
              <a:rPr lang="en-US" sz="2000" dirty="0"/>
              <a:t>Contact Us:</a:t>
            </a:r>
          </a:p>
          <a:p>
            <a:r>
              <a:rPr lang="en-US" sz="2000" dirty="0"/>
              <a:t>Name:</a:t>
            </a:r>
          </a:p>
          <a:p>
            <a:r>
              <a:rPr lang="en-US" sz="2000" dirty="0"/>
              <a:t>Tel:</a:t>
            </a:r>
          </a:p>
          <a:p>
            <a:r>
              <a:rPr lang="en-US" sz="2000" dirty="0"/>
              <a:t>Email:</a:t>
            </a:r>
          </a:p>
        </p:txBody>
      </p:sp>
      <p:sp>
        <p:nvSpPr>
          <p:cNvPr id="8" name="Content Placeholder 2">
            <a:extLst>
              <a:ext uri="{FF2B5EF4-FFF2-40B4-BE49-F238E27FC236}">
                <a16:creationId xmlns:a16="http://schemas.microsoft.com/office/drawing/2014/main" id="{45076B7A-7993-8968-7E0D-CD75C2FA650B}"/>
              </a:ext>
            </a:extLst>
          </p:cNvPr>
          <p:cNvSpPr txBox="1">
            <a:spLocks/>
          </p:cNvSpPr>
          <p:nvPr/>
        </p:nvSpPr>
        <p:spPr bwMode="auto">
          <a:xfrm>
            <a:off x="7481713" y="1746309"/>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Community partner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
        <p:nvSpPr>
          <p:cNvPr id="9" name="Content Placeholder 2">
            <a:extLst>
              <a:ext uri="{FF2B5EF4-FFF2-40B4-BE49-F238E27FC236}">
                <a16:creationId xmlns:a16="http://schemas.microsoft.com/office/drawing/2014/main" id="{20B1F3FA-687B-7553-080D-918C9B7312CD}"/>
              </a:ext>
            </a:extLst>
          </p:cNvPr>
          <p:cNvSpPr txBox="1">
            <a:spLocks/>
          </p:cNvSpPr>
          <p:nvPr/>
        </p:nvSpPr>
        <p:spPr bwMode="auto">
          <a:xfrm>
            <a:off x="2185482" y="429424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Community partner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
        <p:nvSpPr>
          <p:cNvPr id="10" name="Content Placeholder 2">
            <a:extLst>
              <a:ext uri="{FF2B5EF4-FFF2-40B4-BE49-F238E27FC236}">
                <a16:creationId xmlns:a16="http://schemas.microsoft.com/office/drawing/2014/main" id="{A041143C-956F-16CF-222A-2B1E7E851DDA}"/>
              </a:ext>
            </a:extLst>
          </p:cNvPr>
          <p:cNvSpPr txBox="1">
            <a:spLocks/>
          </p:cNvSpPr>
          <p:nvPr/>
        </p:nvSpPr>
        <p:spPr bwMode="auto">
          <a:xfrm>
            <a:off x="7481713" y="425614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Community partner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Tree>
    <p:extLst>
      <p:ext uri="{BB962C8B-B14F-4D97-AF65-F5344CB8AC3E}">
        <p14:creationId xmlns:p14="http://schemas.microsoft.com/office/powerpoint/2010/main" val="4283334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09375C-CC76-E0F1-45F2-6F71C056227D}"/>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Some helpful tips</a:t>
            </a:r>
          </a:p>
        </p:txBody>
      </p:sp>
      <p:sp>
        <p:nvSpPr>
          <p:cNvPr id="4" name="Content Placeholder 9">
            <a:extLst>
              <a:ext uri="{FF2B5EF4-FFF2-40B4-BE49-F238E27FC236}">
                <a16:creationId xmlns:a16="http://schemas.microsoft.com/office/drawing/2014/main" id="{1F78A14F-1056-6963-D77D-82DBFCE20FBD}"/>
              </a:ext>
            </a:extLst>
          </p:cNvPr>
          <p:cNvSpPr txBox="1">
            <a:spLocks/>
          </p:cNvSpPr>
          <p:nvPr/>
        </p:nvSpPr>
        <p:spPr>
          <a:xfrm>
            <a:off x="328580" y="2071254"/>
            <a:ext cx="11267072" cy="4342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Aft>
                <a:spcPts val="1200"/>
              </a:spcAft>
              <a:buNone/>
            </a:pPr>
            <a:r>
              <a:rPr lang="en-US" sz="2400" dirty="0">
                <a:solidFill>
                  <a:prstClr val="black"/>
                </a:solidFill>
                <a:latin typeface="Calibri" panose="020F0502020204030204"/>
              </a:rPr>
              <a:t>Size 12 font is great for printed materials. Size 24 (at a minimum) is good for the body copy on PowerPoints. </a:t>
            </a:r>
            <a:br>
              <a:rPr lang="en-US" sz="2400" dirty="0">
                <a:solidFill>
                  <a:prstClr val="black"/>
                </a:solidFill>
                <a:latin typeface="Calibri" panose="020F0502020204030204"/>
              </a:rPr>
            </a:br>
            <a:br>
              <a:rPr lang="en-US" sz="2400" dirty="0">
                <a:solidFill>
                  <a:prstClr val="black"/>
                </a:solidFill>
                <a:latin typeface="Calibri" panose="020F0502020204030204"/>
              </a:rPr>
            </a:br>
            <a:r>
              <a:rPr lang="en-US" sz="2400" b="1" dirty="0">
                <a:solidFill>
                  <a:srgbClr val="B2D233"/>
                </a:solidFill>
                <a:latin typeface="Calibri" panose="020F0502020204030204"/>
              </a:rPr>
              <a:t>Bold and colorful text </a:t>
            </a:r>
            <a:r>
              <a:rPr lang="en-US" sz="2400" dirty="0">
                <a:solidFill>
                  <a:prstClr val="black"/>
                </a:solidFill>
                <a:latin typeface="Calibri" panose="020F0502020204030204"/>
              </a:rPr>
              <a:t>is helpful to bring attention to a point or topic.</a:t>
            </a:r>
            <a:br>
              <a:rPr lang="en-US" sz="2400" dirty="0">
                <a:solidFill>
                  <a:prstClr val="black"/>
                </a:solidFill>
                <a:latin typeface="Calibri" panose="020F0502020204030204"/>
              </a:rPr>
            </a:br>
            <a:br>
              <a:rPr lang="en-US" sz="2400" dirty="0">
                <a:solidFill>
                  <a:prstClr val="black"/>
                </a:solidFill>
                <a:latin typeface="Calibri" panose="020F0502020204030204"/>
              </a:rPr>
            </a:br>
            <a:r>
              <a:rPr lang="en-US" sz="2400" dirty="0">
                <a:solidFill>
                  <a:prstClr val="black"/>
                </a:solidFill>
                <a:latin typeface="Calibri" panose="020F0502020204030204"/>
              </a:rPr>
              <a:t>Titles can go in the bar above.  To add interest and variety in slide, feel free to use the slide layout with the bars on the side and bottom. That layout is great if you have extra room on the slide and feel like you need to fill up space.</a:t>
            </a:r>
            <a:br>
              <a:rPr lang="en-US" sz="2400" dirty="0">
                <a:solidFill>
                  <a:prstClr val="black"/>
                </a:solidFill>
                <a:latin typeface="Calibri" panose="020F0502020204030204"/>
              </a:rPr>
            </a:br>
            <a:br>
              <a:rPr lang="en-US" sz="2400" dirty="0">
                <a:solidFill>
                  <a:prstClr val="black"/>
                </a:solidFill>
                <a:latin typeface="Calibri" panose="020F0502020204030204"/>
              </a:rPr>
            </a:br>
            <a:r>
              <a:rPr lang="en-US" sz="2400" dirty="0">
                <a:solidFill>
                  <a:prstClr val="black"/>
                </a:solidFill>
                <a:latin typeface="Calibri" panose="020F0502020204030204"/>
              </a:rPr>
              <a:t>Utilize the icon library and high-quality photos to keep PowerPoints engaging!</a:t>
            </a:r>
          </a:p>
        </p:txBody>
      </p:sp>
    </p:spTree>
    <p:extLst>
      <p:ext uri="{BB962C8B-B14F-4D97-AF65-F5344CB8AC3E}">
        <p14:creationId xmlns:p14="http://schemas.microsoft.com/office/powerpoint/2010/main" val="253863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fruit on a black background&#10;&#10;Description automatically generated">
            <a:extLst>
              <a:ext uri="{FF2B5EF4-FFF2-40B4-BE49-F238E27FC236}">
                <a16:creationId xmlns:a16="http://schemas.microsoft.com/office/drawing/2014/main" id="{43629145-AF37-7D07-22A3-2496E6F48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2507" y="3468575"/>
            <a:ext cx="1047748" cy="733164"/>
          </a:xfrm>
          <a:prstGeom prst="rect">
            <a:avLst/>
          </a:prstGeom>
        </p:spPr>
      </p:pic>
      <p:pic>
        <p:nvPicPr>
          <p:cNvPr id="4" name="Picture 3" descr="A red and green strawberry with green leaves&#10;&#10;Description automatically generated">
            <a:extLst>
              <a:ext uri="{FF2B5EF4-FFF2-40B4-BE49-F238E27FC236}">
                <a16:creationId xmlns:a16="http://schemas.microsoft.com/office/drawing/2014/main" id="{24FD857D-0911-40E3-29B7-E4836BB647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7338" y="4174587"/>
            <a:ext cx="812282" cy="918602"/>
          </a:xfrm>
          <a:prstGeom prst="rect">
            <a:avLst/>
          </a:prstGeom>
        </p:spPr>
      </p:pic>
      <p:pic>
        <p:nvPicPr>
          <p:cNvPr id="5" name="Picture 4" descr="A pineapple with green leaves&#10;&#10;Description automatically generated">
            <a:extLst>
              <a:ext uri="{FF2B5EF4-FFF2-40B4-BE49-F238E27FC236}">
                <a16:creationId xmlns:a16="http://schemas.microsoft.com/office/drawing/2014/main" id="{30FF962F-3FC8-C5ED-98DB-925EE27F4C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268" y="1043190"/>
            <a:ext cx="674628" cy="1051189"/>
          </a:xfrm>
          <a:prstGeom prst="rect">
            <a:avLst/>
          </a:prstGeom>
        </p:spPr>
      </p:pic>
      <p:pic>
        <p:nvPicPr>
          <p:cNvPr id="6" name="Picture 5" descr="A orange with a slice cut in half&#10;&#10;Description automatically generated">
            <a:extLst>
              <a:ext uri="{FF2B5EF4-FFF2-40B4-BE49-F238E27FC236}">
                <a16:creationId xmlns:a16="http://schemas.microsoft.com/office/drawing/2014/main" id="{6F84082C-EE7E-5682-C9E7-744DFC7077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37070" y="3468575"/>
            <a:ext cx="812282" cy="674073"/>
          </a:xfrm>
          <a:prstGeom prst="rect">
            <a:avLst/>
          </a:prstGeom>
        </p:spPr>
      </p:pic>
      <p:pic>
        <p:nvPicPr>
          <p:cNvPr id="7" name="Picture 6" descr="A red apple with a slice of tomato&#10;&#10;Description automatically generated">
            <a:extLst>
              <a:ext uri="{FF2B5EF4-FFF2-40B4-BE49-F238E27FC236}">
                <a16:creationId xmlns:a16="http://schemas.microsoft.com/office/drawing/2014/main" id="{2DE6A4B6-285B-17AF-2D5A-DCFB0DFEB6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16280" y="3365857"/>
            <a:ext cx="812283" cy="801408"/>
          </a:xfrm>
          <a:prstGeom prst="rect">
            <a:avLst/>
          </a:prstGeom>
        </p:spPr>
      </p:pic>
      <p:pic>
        <p:nvPicPr>
          <p:cNvPr id="8" name="Picture 7" descr="A blue and red container with a cow head&#10;&#10;Description automatically generated">
            <a:extLst>
              <a:ext uri="{FF2B5EF4-FFF2-40B4-BE49-F238E27FC236}">
                <a16:creationId xmlns:a16="http://schemas.microsoft.com/office/drawing/2014/main" id="{7AD5FD7F-0E04-2A41-BE65-A8CD2BCE46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91714" y="2565985"/>
            <a:ext cx="812282" cy="589011"/>
          </a:xfrm>
          <a:prstGeom prst="rect">
            <a:avLst/>
          </a:prstGeom>
        </p:spPr>
      </p:pic>
      <p:pic>
        <p:nvPicPr>
          <p:cNvPr id="9" name="Picture 8" descr="A group of brown objects&#10;&#10;Description automatically generated">
            <a:extLst>
              <a:ext uri="{FF2B5EF4-FFF2-40B4-BE49-F238E27FC236}">
                <a16:creationId xmlns:a16="http://schemas.microsoft.com/office/drawing/2014/main" id="{C0A02CFC-95F6-5FBC-A17A-804CDDC7D6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71348" y="3381095"/>
            <a:ext cx="812282" cy="714378"/>
          </a:xfrm>
          <a:prstGeom prst="rect">
            <a:avLst/>
          </a:prstGeom>
        </p:spPr>
      </p:pic>
      <p:pic>
        <p:nvPicPr>
          <p:cNvPr id="10" name="Picture 9" descr="A group of white petals&#10;&#10;Description automatically generated">
            <a:extLst>
              <a:ext uri="{FF2B5EF4-FFF2-40B4-BE49-F238E27FC236}">
                <a16:creationId xmlns:a16="http://schemas.microsoft.com/office/drawing/2014/main" id="{9E038632-6A82-01E1-2BC3-67CA68D79F9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2919" y="3468575"/>
            <a:ext cx="812283" cy="728163"/>
          </a:xfrm>
          <a:prstGeom prst="rect">
            <a:avLst/>
          </a:prstGeom>
        </p:spPr>
      </p:pic>
      <p:pic>
        <p:nvPicPr>
          <p:cNvPr id="11" name="Picture 10" descr="A group of pink objects&#10;&#10;Description automatically generated">
            <a:extLst>
              <a:ext uri="{FF2B5EF4-FFF2-40B4-BE49-F238E27FC236}">
                <a16:creationId xmlns:a16="http://schemas.microsoft.com/office/drawing/2014/main" id="{54CBF7D0-3051-4A50-20D7-AC0C7512B2F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7802" y="2641693"/>
            <a:ext cx="812283" cy="576667"/>
          </a:xfrm>
          <a:prstGeom prst="rect">
            <a:avLst/>
          </a:prstGeom>
        </p:spPr>
      </p:pic>
      <p:pic>
        <p:nvPicPr>
          <p:cNvPr id="12" name="Picture 11" descr="A meat steak with a hole in the center&#10;&#10;Description automatically generated">
            <a:extLst>
              <a:ext uri="{FF2B5EF4-FFF2-40B4-BE49-F238E27FC236}">
                <a16:creationId xmlns:a16="http://schemas.microsoft.com/office/drawing/2014/main" id="{76AC50A9-FAAA-FB1D-A8BD-26B9296E254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18949" y="2741360"/>
            <a:ext cx="812282" cy="528504"/>
          </a:xfrm>
          <a:prstGeom prst="rect">
            <a:avLst/>
          </a:prstGeom>
        </p:spPr>
      </p:pic>
      <p:pic>
        <p:nvPicPr>
          <p:cNvPr id="13" name="Picture 12" descr="A purple grapes with a green leaf&#10;&#10;Description automatically generated">
            <a:extLst>
              <a:ext uri="{FF2B5EF4-FFF2-40B4-BE49-F238E27FC236}">
                <a16:creationId xmlns:a16="http://schemas.microsoft.com/office/drawing/2014/main" id="{25A43158-4DFD-E765-30B2-F25E212A614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7298" y="3501474"/>
            <a:ext cx="812283" cy="792082"/>
          </a:xfrm>
          <a:prstGeom prst="rect">
            <a:avLst/>
          </a:prstGeom>
        </p:spPr>
      </p:pic>
      <p:pic>
        <p:nvPicPr>
          <p:cNvPr id="14" name="Picture 13" descr="A red apple with green leaf&#10;&#10;Description automatically generated">
            <a:extLst>
              <a:ext uri="{FF2B5EF4-FFF2-40B4-BE49-F238E27FC236}">
                <a16:creationId xmlns:a16="http://schemas.microsoft.com/office/drawing/2014/main" id="{7D229D1A-0B68-62D2-BDC2-01A2A16C9E8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05360" y="4191608"/>
            <a:ext cx="812282" cy="945624"/>
          </a:xfrm>
          <a:prstGeom prst="rect">
            <a:avLst/>
          </a:prstGeom>
        </p:spPr>
      </p:pic>
      <p:pic>
        <p:nvPicPr>
          <p:cNvPr id="15" name="Picture 14" descr="A pear with a leaf&#10;&#10;Description automatically generated">
            <a:extLst>
              <a:ext uri="{FF2B5EF4-FFF2-40B4-BE49-F238E27FC236}">
                <a16:creationId xmlns:a16="http://schemas.microsoft.com/office/drawing/2014/main" id="{46AFA0C9-0E47-7CA4-188F-44D07607088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27047" y="1012997"/>
            <a:ext cx="594988" cy="1051189"/>
          </a:xfrm>
          <a:prstGeom prst="rect">
            <a:avLst/>
          </a:prstGeom>
        </p:spPr>
      </p:pic>
      <p:pic>
        <p:nvPicPr>
          <p:cNvPr id="16" name="Picture 15" descr="A watermelon slice with green and red color&#10;&#10;Description automatically generated">
            <a:extLst>
              <a:ext uri="{FF2B5EF4-FFF2-40B4-BE49-F238E27FC236}">
                <a16:creationId xmlns:a16="http://schemas.microsoft.com/office/drawing/2014/main" id="{BC1C04AD-847F-5A79-703C-75F55AF4A6B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78222" y="2804031"/>
            <a:ext cx="1047749" cy="701930"/>
          </a:xfrm>
          <a:prstGeom prst="rect">
            <a:avLst/>
          </a:prstGeom>
        </p:spPr>
      </p:pic>
      <p:pic>
        <p:nvPicPr>
          <p:cNvPr id="17" name="Picture 16" descr="A purple eggplant with green stem&#10;&#10;Description automatically generated">
            <a:extLst>
              <a:ext uri="{FF2B5EF4-FFF2-40B4-BE49-F238E27FC236}">
                <a16:creationId xmlns:a16="http://schemas.microsoft.com/office/drawing/2014/main" id="{A2BA1824-3260-6D65-C7AE-EFC473F737B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5255" y="4115493"/>
            <a:ext cx="812282" cy="1021739"/>
          </a:xfrm>
          <a:prstGeom prst="rect">
            <a:avLst/>
          </a:prstGeom>
        </p:spPr>
      </p:pic>
      <p:pic>
        <p:nvPicPr>
          <p:cNvPr id="18" name="Picture 17" descr="A blue bowl with brown food and a spoon&#10;&#10;Description automatically generated">
            <a:extLst>
              <a:ext uri="{FF2B5EF4-FFF2-40B4-BE49-F238E27FC236}">
                <a16:creationId xmlns:a16="http://schemas.microsoft.com/office/drawing/2014/main" id="{8717FD5D-7BFB-42EF-8093-AAEC8ED8ACC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35731" y="2831253"/>
            <a:ext cx="812283" cy="647487"/>
          </a:xfrm>
          <a:prstGeom prst="rect">
            <a:avLst/>
          </a:prstGeom>
        </p:spPr>
      </p:pic>
      <p:pic>
        <p:nvPicPr>
          <p:cNvPr id="19" name="Picture 18" descr="A brown turkey with a blue band around it&#10;&#10;Description automatically generated with medium confidence">
            <a:extLst>
              <a:ext uri="{FF2B5EF4-FFF2-40B4-BE49-F238E27FC236}">
                <a16:creationId xmlns:a16="http://schemas.microsoft.com/office/drawing/2014/main" id="{24B9C765-2748-C138-7B73-E51150E1F50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610537" y="2769722"/>
            <a:ext cx="812283" cy="532703"/>
          </a:xfrm>
          <a:prstGeom prst="rect">
            <a:avLst/>
          </a:prstGeom>
        </p:spPr>
      </p:pic>
      <p:pic>
        <p:nvPicPr>
          <p:cNvPr id="20" name="Picture 19" descr="A chicken leg with bone&#10;&#10;Description automatically generated">
            <a:extLst>
              <a:ext uri="{FF2B5EF4-FFF2-40B4-BE49-F238E27FC236}">
                <a16:creationId xmlns:a16="http://schemas.microsoft.com/office/drawing/2014/main" id="{E4862CD9-9A2F-3855-D3D3-A579D74B242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975400" y="1031239"/>
            <a:ext cx="588513" cy="1051189"/>
          </a:xfrm>
          <a:prstGeom prst="rect">
            <a:avLst/>
          </a:prstGeom>
        </p:spPr>
      </p:pic>
      <p:pic>
        <p:nvPicPr>
          <p:cNvPr id="21" name="Picture 20" descr="A group of eggs in different colors&#10;&#10;Description automatically generated">
            <a:extLst>
              <a:ext uri="{FF2B5EF4-FFF2-40B4-BE49-F238E27FC236}">
                <a16:creationId xmlns:a16="http://schemas.microsoft.com/office/drawing/2014/main" id="{680EBD4C-F54A-7C12-92CE-B42993CE50A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39942" y="1930865"/>
            <a:ext cx="1561534" cy="910023"/>
          </a:xfrm>
          <a:prstGeom prst="rect">
            <a:avLst/>
          </a:prstGeom>
        </p:spPr>
      </p:pic>
      <p:pic>
        <p:nvPicPr>
          <p:cNvPr id="22" name="Picture 21" descr="A blue fish with a black background&#10;&#10;Description automatically generated">
            <a:extLst>
              <a:ext uri="{FF2B5EF4-FFF2-40B4-BE49-F238E27FC236}">
                <a16:creationId xmlns:a16="http://schemas.microsoft.com/office/drawing/2014/main" id="{C9B4D088-6AA2-D3DB-B9BA-2A2F9B512E5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532264" y="2082909"/>
            <a:ext cx="1000745" cy="627681"/>
          </a:xfrm>
          <a:prstGeom prst="rect">
            <a:avLst/>
          </a:prstGeom>
        </p:spPr>
      </p:pic>
      <p:pic>
        <p:nvPicPr>
          <p:cNvPr id="23" name="Picture 22" descr="A yellow banana on a black background&#10;&#10;Description automatically generated">
            <a:extLst>
              <a:ext uri="{FF2B5EF4-FFF2-40B4-BE49-F238E27FC236}">
                <a16:creationId xmlns:a16="http://schemas.microsoft.com/office/drawing/2014/main" id="{113A7D1A-145E-E599-5C4A-E8DB85659AA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6309" y="4302310"/>
            <a:ext cx="812283" cy="902782"/>
          </a:xfrm>
          <a:prstGeom prst="rect">
            <a:avLst/>
          </a:prstGeom>
        </p:spPr>
      </p:pic>
      <p:pic>
        <p:nvPicPr>
          <p:cNvPr id="24" name="Picture 23" descr="A purple onion with a slice cut in half&#10;&#10;Description automatically generated">
            <a:extLst>
              <a:ext uri="{FF2B5EF4-FFF2-40B4-BE49-F238E27FC236}">
                <a16:creationId xmlns:a16="http://schemas.microsoft.com/office/drawing/2014/main" id="{ECA88B71-266C-7A2B-364D-73181B8267E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18021" y="2801925"/>
            <a:ext cx="812283" cy="735191"/>
          </a:xfrm>
          <a:prstGeom prst="rect">
            <a:avLst/>
          </a:prstGeom>
        </p:spPr>
      </p:pic>
      <p:pic>
        <p:nvPicPr>
          <p:cNvPr id="25" name="Picture 24" descr="A logo of a beet&#10;&#10;Description automatically generated">
            <a:extLst>
              <a:ext uri="{FF2B5EF4-FFF2-40B4-BE49-F238E27FC236}">
                <a16:creationId xmlns:a16="http://schemas.microsoft.com/office/drawing/2014/main" id="{B90099AF-16B2-681A-5E89-A57ED5BC985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808779" y="3254663"/>
            <a:ext cx="812283" cy="885579"/>
          </a:xfrm>
          <a:prstGeom prst="rect">
            <a:avLst/>
          </a:prstGeom>
        </p:spPr>
      </p:pic>
      <p:pic>
        <p:nvPicPr>
          <p:cNvPr id="26" name="Picture 25" descr="A logo of a carrot&#10;&#10;Description automatically generated">
            <a:extLst>
              <a:ext uri="{FF2B5EF4-FFF2-40B4-BE49-F238E27FC236}">
                <a16:creationId xmlns:a16="http://schemas.microsoft.com/office/drawing/2014/main" id="{0A48D440-E283-315B-8F71-B3D689C6C8A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422944" y="1043190"/>
            <a:ext cx="615011" cy="1051189"/>
          </a:xfrm>
          <a:prstGeom prst="rect">
            <a:avLst/>
          </a:prstGeom>
        </p:spPr>
      </p:pic>
      <p:pic>
        <p:nvPicPr>
          <p:cNvPr id="27" name="Picture 26" descr="A purple and white beet with green leaves&#10;&#10;Description automatically generated">
            <a:extLst>
              <a:ext uri="{FF2B5EF4-FFF2-40B4-BE49-F238E27FC236}">
                <a16:creationId xmlns:a16="http://schemas.microsoft.com/office/drawing/2014/main" id="{B8317EDE-10D5-C75C-38C9-EB570D4A17DB}"/>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058771" y="3168774"/>
            <a:ext cx="812282" cy="971468"/>
          </a:xfrm>
          <a:prstGeom prst="rect">
            <a:avLst/>
          </a:prstGeom>
        </p:spPr>
      </p:pic>
      <p:pic>
        <p:nvPicPr>
          <p:cNvPr id="28" name="Picture 27" descr="A yellow box with a leaf design&#10;&#10;Description automatically generated">
            <a:extLst>
              <a:ext uri="{FF2B5EF4-FFF2-40B4-BE49-F238E27FC236}">
                <a16:creationId xmlns:a16="http://schemas.microsoft.com/office/drawing/2014/main" id="{66F26D42-A949-6BA6-76B0-826884D649B9}"/>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19247" y="1043190"/>
            <a:ext cx="713151" cy="1051189"/>
          </a:xfrm>
          <a:prstGeom prst="rect">
            <a:avLst/>
          </a:prstGeom>
        </p:spPr>
      </p:pic>
      <p:pic>
        <p:nvPicPr>
          <p:cNvPr id="29" name="Picture 28" descr="A bottle and a glass of water&#10;&#10;Description automatically generated">
            <a:extLst>
              <a:ext uri="{FF2B5EF4-FFF2-40B4-BE49-F238E27FC236}">
                <a16:creationId xmlns:a16="http://schemas.microsoft.com/office/drawing/2014/main" id="{64A29AF4-B3E9-4F00-EEC4-201CE9CCE154}"/>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8297" y="3414718"/>
            <a:ext cx="812283" cy="1028759"/>
          </a:xfrm>
          <a:prstGeom prst="rect">
            <a:avLst/>
          </a:prstGeom>
        </p:spPr>
      </p:pic>
      <p:pic>
        <p:nvPicPr>
          <p:cNvPr id="30" name="Picture 29" descr="A brown object with a black background&#10;&#10;Description automatically generated">
            <a:extLst>
              <a:ext uri="{FF2B5EF4-FFF2-40B4-BE49-F238E27FC236}">
                <a16:creationId xmlns:a16="http://schemas.microsoft.com/office/drawing/2014/main" id="{2BBF4DDA-8ACD-9E54-9BF4-194AE73BCB6C}"/>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528558" y="2607794"/>
            <a:ext cx="772465" cy="796356"/>
          </a:xfrm>
          <a:prstGeom prst="rect">
            <a:avLst/>
          </a:prstGeom>
        </p:spPr>
      </p:pic>
      <p:pic>
        <p:nvPicPr>
          <p:cNvPr id="31" name="Picture 30" descr="A green bottle with a yellow drop&#10;&#10;Description automatically generated">
            <a:extLst>
              <a:ext uri="{FF2B5EF4-FFF2-40B4-BE49-F238E27FC236}">
                <a16:creationId xmlns:a16="http://schemas.microsoft.com/office/drawing/2014/main" id="{4D8F79EF-21CA-3B52-0F89-F712EC43FE86}"/>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76245" y="1031240"/>
            <a:ext cx="546173" cy="1051189"/>
          </a:xfrm>
          <a:prstGeom prst="rect">
            <a:avLst/>
          </a:prstGeom>
        </p:spPr>
      </p:pic>
      <p:pic>
        <p:nvPicPr>
          <p:cNvPr id="32" name="Picture 31" descr="A yellow and blue rectangle&#10;&#10;Description automatically generated">
            <a:extLst>
              <a:ext uri="{FF2B5EF4-FFF2-40B4-BE49-F238E27FC236}">
                <a16:creationId xmlns:a16="http://schemas.microsoft.com/office/drawing/2014/main" id="{034C406E-1DAF-20C6-59E2-795E5E0AF18F}"/>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849889" y="1907634"/>
            <a:ext cx="812283" cy="607002"/>
          </a:xfrm>
          <a:prstGeom prst="rect">
            <a:avLst/>
          </a:prstGeom>
        </p:spPr>
      </p:pic>
      <p:pic>
        <p:nvPicPr>
          <p:cNvPr id="33" name="Picture 32" descr="A yellow cheese with holes in it&#10;&#10;Description automatically generated">
            <a:extLst>
              <a:ext uri="{FF2B5EF4-FFF2-40B4-BE49-F238E27FC236}">
                <a16:creationId xmlns:a16="http://schemas.microsoft.com/office/drawing/2014/main" id="{C90E627B-529F-AFB3-7DCD-B35AAB175DE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975640" y="1907634"/>
            <a:ext cx="812283" cy="725101"/>
          </a:xfrm>
          <a:prstGeom prst="rect">
            <a:avLst/>
          </a:prstGeom>
        </p:spPr>
      </p:pic>
      <p:pic>
        <p:nvPicPr>
          <p:cNvPr id="34" name="Picture 33" descr="A blue milk carton with a cow head on it&#10;&#10;Description automatically generated">
            <a:extLst>
              <a:ext uri="{FF2B5EF4-FFF2-40B4-BE49-F238E27FC236}">
                <a16:creationId xmlns:a16="http://schemas.microsoft.com/office/drawing/2014/main" id="{AAB1D2C7-E7ED-9BB1-5E09-DEFDF76BD1F2}"/>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3707390" y="993947"/>
            <a:ext cx="812283" cy="937740"/>
          </a:xfrm>
          <a:prstGeom prst="rect">
            <a:avLst/>
          </a:prstGeom>
        </p:spPr>
      </p:pic>
      <p:pic>
        <p:nvPicPr>
          <p:cNvPr id="35" name="Picture 34" descr="A white and green plant&#10;&#10;Description automatically generated">
            <a:extLst>
              <a:ext uri="{FF2B5EF4-FFF2-40B4-BE49-F238E27FC236}">
                <a16:creationId xmlns:a16="http://schemas.microsoft.com/office/drawing/2014/main" id="{5A724123-9F99-6FA0-03E6-DABBA941090E}"/>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0" y="2741360"/>
            <a:ext cx="812283" cy="856322"/>
          </a:xfrm>
          <a:prstGeom prst="rect">
            <a:avLst/>
          </a:prstGeom>
        </p:spPr>
      </p:pic>
      <p:pic>
        <p:nvPicPr>
          <p:cNvPr id="36" name="Picture 35" descr="A green broccoli on a black background&#10;&#10;Description automatically generated">
            <a:extLst>
              <a:ext uri="{FF2B5EF4-FFF2-40B4-BE49-F238E27FC236}">
                <a16:creationId xmlns:a16="http://schemas.microsoft.com/office/drawing/2014/main" id="{2482C724-ED5F-FCEF-DC7E-AA3105396F8E}"/>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665494" y="1776653"/>
            <a:ext cx="796355" cy="856082"/>
          </a:xfrm>
          <a:prstGeom prst="rect">
            <a:avLst/>
          </a:prstGeom>
        </p:spPr>
      </p:pic>
      <p:pic>
        <p:nvPicPr>
          <p:cNvPr id="37" name="Picture 36" descr="A green pea pod and three green balls&#10;&#10;Description automatically generated">
            <a:extLst>
              <a:ext uri="{FF2B5EF4-FFF2-40B4-BE49-F238E27FC236}">
                <a16:creationId xmlns:a16="http://schemas.microsoft.com/office/drawing/2014/main" id="{874A6BA4-34CF-B0B6-D1B5-1E1207A5EC16}"/>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582349" y="2057039"/>
            <a:ext cx="1098153" cy="796356"/>
          </a:xfrm>
          <a:prstGeom prst="rect">
            <a:avLst/>
          </a:prstGeom>
        </p:spPr>
      </p:pic>
      <p:pic>
        <p:nvPicPr>
          <p:cNvPr id="38" name="Picture 37" descr="A green and yellow circle with black background&#10;&#10;Description automatically generated">
            <a:extLst>
              <a:ext uri="{FF2B5EF4-FFF2-40B4-BE49-F238E27FC236}">
                <a16:creationId xmlns:a16="http://schemas.microsoft.com/office/drawing/2014/main" id="{A7CE20FA-70ED-5F66-B680-D4747F3E2D2E}"/>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6985809" y="1315845"/>
            <a:ext cx="812283" cy="615842"/>
          </a:xfrm>
          <a:prstGeom prst="rect">
            <a:avLst/>
          </a:prstGeom>
        </p:spPr>
      </p:pic>
      <p:pic>
        <p:nvPicPr>
          <p:cNvPr id="39" name="Picture 38" descr="A group of orange curved shapes&#10;&#10;Description automatically generated">
            <a:extLst>
              <a:ext uri="{FF2B5EF4-FFF2-40B4-BE49-F238E27FC236}">
                <a16:creationId xmlns:a16="http://schemas.microsoft.com/office/drawing/2014/main" id="{B3C6D41A-BA7D-3517-E9BE-453CA67AE023}"/>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358299" y="2082909"/>
            <a:ext cx="1191615" cy="729617"/>
          </a:xfrm>
          <a:prstGeom prst="rect">
            <a:avLst/>
          </a:prstGeom>
        </p:spPr>
      </p:pic>
      <p:pic>
        <p:nvPicPr>
          <p:cNvPr id="40" name="Picture 39" descr="A yellow and orange taco&#10;&#10;Description automatically generated">
            <a:extLst>
              <a:ext uri="{FF2B5EF4-FFF2-40B4-BE49-F238E27FC236}">
                <a16:creationId xmlns:a16="http://schemas.microsoft.com/office/drawing/2014/main" id="{338B97EA-0088-CD1D-1A69-781872E44D41}"/>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6096000" y="1139767"/>
            <a:ext cx="812283" cy="591963"/>
          </a:xfrm>
          <a:prstGeom prst="rect">
            <a:avLst/>
          </a:prstGeom>
        </p:spPr>
      </p:pic>
      <p:pic>
        <p:nvPicPr>
          <p:cNvPr id="41" name="Picture 40" descr="A loaf of bread with five slices&#10;&#10;Description automatically generated">
            <a:extLst>
              <a:ext uri="{FF2B5EF4-FFF2-40B4-BE49-F238E27FC236}">
                <a16:creationId xmlns:a16="http://schemas.microsoft.com/office/drawing/2014/main" id="{95BB77FF-4BCF-5EE0-DBB2-B09AD7288AC3}"/>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5279359" y="1183933"/>
            <a:ext cx="812282" cy="557767"/>
          </a:xfrm>
          <a:prstGeom prst="rect">
            <a:avLst/>
          </a:prstGeom>
        </p:spPr>
      </p:pic>
      <p:pic>
        <p:nvPicPr>
          <p:cNvPr id="42" name="Picture 41" descr="A piece of bread with a white crust&#10;&#10;Description automatically generated">
            <a:extLst>
              <a:ext uri="{FF2B5EF4-FFF2-40B4-BE49-F238E27FC236}">
                <a16:creationId xmlns:a16="http://schemas.microsoft.com/office/drawing/2014/main" id="{ABB275A9-ABDD-B8F0-7BAB-940C943264BF}"/>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4163357" y="1890170"/>
            <a:ext cx="812283" cy="760031"/>
          </a:xfrm>
          <a:prstGeom prst="rect">
            <a:avLst/>
          </a:prstGeom>
        </p:spPr>
      </p:pic>
      <p:pic>
        <p:nvPicPr>
          <p:cNvPr id="43" name="Picture 42" descr="A blue bowl with chopsticks and a white object&#10;&#10;Description automatically generated">
            <a:extLst>
              <a:ext uri="{FF2B5EF4-FFF2-40B4-BE49-F238E27FC236}">
                <a16:creationId xmlns:a16="http://schemas.microsoft.com/office/drawing/2014/main" id="{BABA0949-FEBC-AC77-9EEC-58CCAA29BEC3}"/>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4348557" y="1070539"/>
            <a:ext cx="812282" cy="784556"/>
          </a:xfrm>
          <a:prstGeom prst="rect">
            <a:avLst/>
          </a:prstGeom>
        </p:spPr>
      </p:pic>
      <p:pic>
        <p:nvPicPr>
          <p:cNvPr id="44" name="Picture 43">
            <a:extLst>
              <a:ext uri="{FF2B5EF4-FFF2-40B4-BE49-F238E27FC236}">
                <a16:creationId xmlns:a16="http://schemas.microsoft.com/office/drawing/2014/main" id="{4DF71133-8FD9-CC2B-F406-02CC6D1D80EA}"/>
              </a:ext>
            </a:extLst>
          </p:cNvPr>
          <p:cNvPicPr>
            <a:picLocks noChangeAspect="1"/>
          </p:cNvPicPr>
          <p:nvPr/>
        </p:nvPicPr>
        <p:blipFill>
          <a:blip r:embed="rId44"/>
          <a:stretch>
            <a:fillRect/>
          </a:stretch>
        </p:blipFill>
        <p:spPr>
          <a:xfrm>
            <a:off x="3428473" y="4246379"/>
            <a:ext cx="634624" cy="673629"/>
          </a:xfrm>
          <a:prstGeom prst="rect">
            <a:avLst/>
          </a:prstGeom>
        </p:spPr>
      </p:pic>
      <p:pic>
        <p:nvPicPr>
          <p:cNvPr id="45" name="Picture 44">
            <a:extLst>
              <a:ext uri="{FF2B5EF4-FFF2-40B4-BE49-F238E27FC236}">
                <a16:creationId xmlns:a16="http://schemas.microsoft.com/office/drawing/2014/main" id="{800BE006-19ED-1B9E-0815-DDC8A789D240}"/>
              </a:ext>
            </a:extLst>
          </p:cNvPr>
          <p:cNvPicPr>
            <a:picLocks noChangeAspect="1"/>
          </p:cNvPicPr>
          <p:nvPr/>
        </p:nvPicPr>
        <p:blipFill>
          <a:blip r:embed="rId45"/>
          <a:stretch>
            <a:fillRect/>
          </a:stretch>
        </p:blipFill>
        <p:spPr>
          <a:xfrm>
            <a:off x="4360451" y="4302310"/>
            <a:ext cx="465744" cy="575912"/>
          </a:xfrm>
          <a:prstGeom prst="rect">
            <a:avLst/>
          </a:prstGeom>
        </p:spPr>
      </p:pic>
      <p:sp>
        <p:nvSpPr>
          <p:cNvPr id="46" name="Title 1">
            <a:extLst>
              <a:ext uri="{FF2B5EF4-FFF2-40B4-BE49-F238E27FC236}">
                <a16:creationId xmlns:a16="http://schemas.microsoft.com/office/drawing/2014/main" id="{A17B1961-A488-30C9-C76A-6893A04E0790}"/>
              </a:ext>
            </a:extLst>
          </p:cNvPr>
          <p:cNvSpPr txBox="1">
            <a:spLocks/>
          </p:cNvSpPr>
          <p:nvPr/>
        </p:nvSpPr>
        <p:spPr>
          <a:xfrm>
            <a:off x="300309" y="-47039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Ubuntu" panose="020B0504030602030204" pitchFamily="34" charset="0"/>
              </a:rPr>
              <a:t>Icon Library</a:t>
            </a:r>
          </a:p>
        </p:txBody>
      </p:sp>
      <p:pic>
        <p:nvPicPr>
          <p:cNvPr id="52" name="Picture 51">
            <a:extLst>
              <a:ext uri="{FF2B5EF4-FFF2-40B4-BE49-F238E27FC236}">
                <a16:creationId xmlns:a16="http://schemas.microsoft.com/office/drawing/2014/main" id="{B56B4C29-A5FE-910E-9778-053585C26E74}"/>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3863540" y="5923796"/>
            <a:ext cx="861988" cy="861988"/>
          </a:xfrm>
          <a:prstGeom prst="rect">
            <a:avLst/>
          </a:prstGeom>
        </p:spPr>
      </p:pic>
      <p:pic>
        <p:nvPicPr>
          <p:cNvPr id="53" name="Picture 52" descr="A blue and green planet&#10;&#10;AI-generated content may be incorrect.">
            <a:extLst>
              <a:ext uri="{FF2B5EF4-FFF2-40B4-BE49-F238E27FC236}">
                <a16:creationId xmlns:a16="http://schemas.microsoft.com/office/drawing/2014/main" id="{8E655778-E6B7-0A05-912B-A393A03B488B}"/>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1086198" y="5946817"/>
            <a:ext cx="919465" cy="919465"/>
          </a:xfrm>
          <a:prstGeom prst="rect">
            <a:avLst/>
          </a:prstGeom>
        </p:spPr>
      </p:pic>
      <p:pic>
        <p:nvPicPr>
          <p:cNvPr id="54" name="Picture 53" descr="A clipboard with a paper and a circle&#10;&#10;AI-generated content may be incorrect.">
            <a:extLst>
              <a:ext uri="{FF2B5EF4-FFF2-40B4-BE49-F238E27FC236}">
                <a16:creationId xmlns:a16="http://schemas.microsoft.com/office/drawing/2014/main" id="{AD1CB004-7FF9-F7F1-1C1C-D3122B5AFFCE}"/>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11326344" y="5859612"/>
            <a:ext cx="949361" cy="949361"/>
          </a:xfrm>
          <a:prstGeom prst="rect">
            <a:avLst/>
          </a:prstGeom>
        </p:spPr>
      </p:pic>
      <p:pic>
        <p:nvPicPr>
          <p:cNvPr id="55" name="Picture 54" descr="A house with a red roof&#10;&#10;AI-generated content may be incorrect.">
            <a:extLst>
              <a:ext uri="{FF2B5EF4-FFF2-40B4-BE49-F238E27FC236}">
                <a16:creationId xmlns:a16="http://schemas.microsoft.com/office/drawing/2014/main" id="{99E8B8E5-E1BA-38D6-3F0D-7AA6760EF4B8}"/>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10566551" y="5841292"/>
            <a:ext cx="890693" cy="890693"/>
          </a:xfrm>
          <a:prstGeom prst="rect">
            <a:avLst/>
          </a:prstGeom>
        </p:spPr>
      </p:pic>
      <p:pic>
        <p:nvPicPr>
          <p:cNvPr id="56" name="Picture 55" descr="A yellow and white stopwatch&#10;&#10;AI-generated content may be incorrect.">
            <a:extLst>
              <a:ext uri="{FF2B5EF4-FFF2-40B4-BE49-F238E27FC236}">
                <a16:creationId xmlns:a16="http://schemas.microsoft.com/office/drawing/2014/main" id="{9A225ECC-B388-C3D5-B8C5-33F16DB13DFE}"/>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3017998" y="5926436"/>
            <a:ext cx="890693" cy="890693"/>
          </a:xfrm>
          <a:prstGeom prst="rect">
            <a:avLst/>
          </a:prstGeom>
        </p:spPr>
      </p:pic>
      <p:pic>
        <p:nvPicPr>
          <p:cNvPr id="57" name="Picture 56" descr="A yellow and green chat bubbles&#10;&#10;AI-generated content may be incorrect.">
            <a:extLst>
              <a:ext uri="{FF2B5EF4-FFF2-40B4-BE49-F238E27FC236}">
                <a16:creationId xmlns:a16="http://schemas.microsoft.com/office/drawing/2014/main" id="{2DF42005-5D28-1554-BB67-B5A3748FF34D}"/>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6282153" y="5814797"/>
            <a:ext cx="979016" cy="979016"/>
          </a:xfrm>
          <a:prstGeom prst="rect">
            <a:avLst/>
          </a:prstGeom>
        </p:spPr>
      </p:pic>
      <p:pic>
        <p:nvPicPr>
          <p:cNvPr id="58" name="Picture 57" descr="A purple circle with white lines&#10;&#10;AI-generated content may be incorrect.">
            <a:extLst>
              <a:ext uri="{FF2B5EF4-FFF2-40B4-BE49-F238E27FC236}">
                <a16:creationId xmlns:a16="http://schemas.microsoft.com/office/drawing/2014/main" id="{C84B08D1-5834-B7CF-D3D8-E2E80D10BDEC}"/>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10299407" y="4953805"/>
            <a:ext cx="890693" cy="890693"/>
          </a:xfrm>
          <a:prstGeom prst="rect">
            <a:avLst/>
          </a:prstGeom>
        </p:spPr>
      </p:pic>
      <p:pic>
        <p:nvPicPr>
          <p:cNvPr id="59" name="Picture 58" descr="A yellow and orange chat bubbles&#10;&#10;AI-generated content may be incorrect.">
            <a:extLst>
              <a:ext uri="{FF2B5EF4-FFF2-40B4-BE49-F238E27FC236}">
                <a16:creationId xmlns:a16="http://schemas.microsoft.com/office/drawing/2014/main" id="{459CD9B7-E35D-1CD8-E750-350C06E2E8C6}"/>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5347438" y="5881786"/>
            <a:ext cx="885579" cy="885579"/>
          </a:xfrm>
          <a:prstGeom prst="rect">
            <a:avLst/>
          </a:prstGeom>
        </p:spPr>
      </p:pic>
      <p:pic>
        <p:nvPicPr>
          <p:cNvPr id="60" name="Picture 59" descr="A purple and yellow magnifying glass&#10;&#10;AI-generated content may be incorrect.">
            <a:extLst>
              <a:ext uri="{FF2B5EF4-FFF2-40B4-BE49-F238E27FC236}">
                <a16:creationId xmlns:a16="http://schemas.microsoft.com/office/drawing/2014/main" id="{15E7D633-366F-4097-DDCD-9CA05CECE6B9}"/>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7098990" y="5958270"/>
            <a:ext cx="885579" cy="885579"/>
          </a:xfrm>
          <a:prstGeom prst="rect">
            <a:avLst/>
          </a:prstGeom>
        </p:spPr>
      </p:pic>
      <p:pic>
        <p:nvPicPr>
          <p:cNvPr id="61" name="Picture 60" descr="A pink and white location marker&#10;&#10;AI-generated content may be incorrect.">
            <a:extLst>
              <a:ext uri="{FF2B5EF4-FFF2-40B4-BE49-F238E27FC236}">
                <a16:creationId xmlns:a16="http://schemas.microsoft.com/office/drawing/2014/main" id="{4FF485CF-B60F-2D74-E28B-6FBF9038F649}"/>
              </a:ext>
            </a:extLst>
          </p:cNvPr>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4557222" y="5958270"/>
            <a:ext cx="812282" cy="812282"/>
          </a:xfrm>
          <a:prstGeom prst="rect">
            <a:avLst/>
          </a:prstGeom>
        </p:spPr>
      </p:pic>
      <p:pic>
        <p:nvPicPr>
          <p:cNvPr id="62" name="Picture 61" descr="A yellow light bulb with rays of light&#10;&#10;AI-generated content may be incorrect.">
            <a:extLst>
              <a:ext uri="{FF2B5EF4-FFF2-40B4-BE49-F238E27FC236}">
                <a16:creationId xmlns:a16="http://schemas.microsoft.com/office/drawing/2014/main" id="{16076826-0322-A59B-0B38-23B1B4C2B3E7}"/>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2017611" y="5798128"/>
            <a:ext cx="949579" cy="949579"/>
          </a:xfrm>
          <a:prstGeom prst="rect">
            <a:avLst/>
          </a:prstGeom>
        </p:spPr>
      </p:pic>
      <p:pic>
        <p:nvPicPr>
          <p:cNvPr id="63" name="Picture 62" descr="A light bulb in a thought bubble&#10;&#10;AI-generated content may be incorrect.">
            <a:extLst>
              <a:ext uri="{FF2B5EF4-FFF2-40B4-BE49-F238E27FC236}">
                <a16:creationId xmlns:a16="http://schemas.microsoft.com/office/drawing/2014/main" id="{2A9E5BDC-098B-FFC8-B401-9A9CCF958939}"/>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9245862" y="3972586"/>
            <a:ext cx="949579" cy="949579"/>
          </a:xfrm>
          <a:prstGeom prst="rect">
            <a:avLst/>
          </a:prstGeom>
        </p:spPr>
      </p:pic>
      <p:pic>
        <p:nvPicPr>
          <p:cNvPr id="64" name="Picture 63" descr="A group of people in front of a blackboard&#10;&#10;AI-generated content may be incorrect.">
            <a:extLst>
              <a:ext uri="{FF2B5EF4-FFF2-40B4-BE49-F238E27FC236}">
                <a16:creationId xmlns:a16="http://schemas.microsoft.com/office/drawing/2014/main" id="{9EB280FD-8A91-57A8-ECD1-943919B141A3}"/>
              </a:ext>
            </a:extLst>
          </p:cNvPr>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8150119" y="3983744"/>
            <a:ext cx="919465" cy="919465"/>
          </a:xfrm>
          <a:prstGeom prst="rect">
            <a:avLst/>
          </a:prstGeom>
        </p:spPr>
      </p:pic>
      <p:pic>
        <p:nvPicPr>
          <p:cNvPr id="65" name="Picture 64" descr="A calendar with a red and white design&#10;&#10;AI-generated content may be incorrect.">
            <a:extLst>
              <a:ext uri="{FF2B5EF4-FFF2-40B4-BE49-F238E27FC236}">
                <a16:creationId xmlns:a16="http://schemas.microsoft.com/office/drawing/2014/main" id="{53E4737A-CA87-6120-18E6-A19D695C5CB4}"/>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11223200" y="4878222"/>
            <a:ext cx="868493" cy="868493"/>
          </a:xfrm>
          <a:prstGeom prst="rect">
            <a:avLst/>
          </a:prstGeom>
        </p:spPr>
      </p:pic>
      <p:pic>
        <p:nvPicPr>
          <p:cNvPr id="66" name="Picture 65" descr="A blue building with a flag on top&#10;&#10;AI-generated content may be incorrect.">
            <a:extLst>
              <a:ext uri="{FF2B5EF4-FFF2-40B4-BE49-F238E27FC236}">
                <a16:creationId xmlns:a16="http://schemas.microsoft.com/office/drawing/2014/main" id="{2921DB61-EE1D-6DD1-71AE-D01A63368708}"/>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8174256" y="4953805"/>
            <a:ext cx="812282" cy="812282"/>
          </a:xfrm>
          <a:prstGeom prst="rect">
            <a:avLst/>
          </a:prstGeom>
        </p:spPr>
      </p:pic>
      <p:pic>
        <p:nvPicPr>
          <p:cNvPr id="67" name="Picture 66" descr="A hands shaking with a black background&#10;&#10;AI-generated content may be incorrect.">
            <a:extLst>
              <a:ext uri="{FF2B5EF4-FFF2-40B4-BE49-F238E27FC236}">
                <a16:creationId xmlns:a16="http://schemas.microsoft.com/office/drawing/2014/main" id="{F5E50BED-7B8E-9035-E271-06F2954FEF54}"/>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9237075" y="4978921"/>
            <a:ext cx="949580" cy="949580"/>
          </a:xfrm>
          <a:prstGeom prst="rect">
            <a:avLst/>
          </a:prstGeom>
        </p:spPr>
      </p:pic>
      <p:pic>
        <p:nvPicPr>
          <p:cNvPr id="68" name="Picture 67" descr="A purple arrows in a black background&#10;&#10;AI-generated content may be incorrect.">
            <a:extLst>
              <a:ext uri="{FF2B5EF4-FFF2-40B4-BE49-F238E27FC236}">
                <a16:creationId xmlns:a16="http://schemas.microsoft.com/office/drawing/2014/main" id="{95966F3E-051A-3290-999E-4B9D5456F25F}"/>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9652131" y="5915423"/>
            <a:ext cx="868493" cy="868493"/>
          </a:xfrm>
          <a:prstGeom prst="rect">
            <a:avLst/>
          </a:prstGeom>
        </p:spPr>
      </p:pic>
      <p:pic>
        <p:nvPicPr>
          <p:cNvPr id="69" name="Picture 68" descr="A close up of a card&#10;&#10;AI-generated content may be incorrect.">
            <a:extLst>
              <a:ext uri="{FF2B5EF4-FFF2-40B4-BE49-F238E27FC236}">
                <a16:creationId xmlns:a16="http://schemas.microsoft.com/office/drawing/2014/main" id="{CADFC5BC-561C-2E99-3620-FED8D031BE40}"/>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7007016" y="5046931"/>
            <a:ext cx="868492" cy="868492"/>
          </a:xfrm>
          <a:prstGeom prst="rect">
            <a:avLst/>
          </a:prstGeom>
        </p:spPr>
      </p:pic>
      <p:pic>
        <p:nvPicPr>
          <p:cNvPr id="70" name="Picture 69" descr="A pink and yellow question mark&#10;&#10;AI-generated content may be incorrect.">
            <a:extLst>
              <a:ext uri="{FF2B5EF4-FFF2-40B4-BE49-F238E27FC236}">
                <a16:creationId xmlns:a16="http://schemas.microsoft.com/office/drawing/2014/main" id="{DD84305B-5CE7-3CD0-B435-F06CCB7056C5}"/>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8835277" y="5966301"/>
            <a:ext cx="736895" cy="736895"/>
          </a:xfrm>
          <a:prstGeom prst="rect">
            <a:avLst/>
          </a:prstGeom>
        </p:spPr>
      </p:pic>
      <p:pic>
        <p:nvPicPr>
          <p:cNvPr id="71" name="Picture 70" descr="A couple of people in different colors&#10;&#10;AI-generated content may be incorrect.">
            <a:extLst>
              <a:ext uri="{FF2B5EF4-FFF2-40B4-BE49-F238E27FC236}">
                <a16:creationId xmlns:a16="http://schemas.microsoft.com/office/drawing/2014/main" id="{2D6EA055-07D9-BFF2-9A35-06046FC9AF37}"/>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67945" y="5801069"/>
            <a:ext cx="1067360" cy="1067360"/>
          </a:xfrm>
          <a:prstGeom prst="rect">
            <a:avLst/>
          </a:prstGeom>
        </p:spPr>
      </p:pic>
      <p:pic>
        <p:nvPicPr>
          <p:cNvPr id="72" name="Picture 71" descr="A purple figure with arms spread out&#10;&#10;AI-generated content may be incorrect.">
            <a:extLst>
              <a:ext uri="{FF2B5EF4-FFF2-40B4-BE49-F238E27FC236}">
                <a16:creationId xmlns:a16="http://schemas.microsoft.com/office/drawing/2014/main" id="{491C1A59-8628-D565-11AD-648E1ED98B4A}"/>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7798092" y="5826451"/>
            <a:ext cx="1056678" cy="1056678"/>
          </a:xfrm>
          <a:prstGeom prst="rect">
            <a:avLst/>
          </a:prstGeom>
        </p:spPr>
      </p:pic>
      <p:pic>
        <p:nvPicPr>
          <p:cNvPr id="73" name="Picture 72" descr="A green liquid in a glass mug&#10;&#10;AI-generated content may be incorrect.">
            <a:extLst>
              <a:ext uri="{FF2B5EF4-FFF2-40B4-BE49-F238E27FC236}">
                <a16:creationId xmlns:a16="http://schemas.microsoft.com/office/drawing/2014/main" id="{46B431CE-8E5D-66C4-37F9-A9F5079733D3}"/>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5312216" y="4079427"/>
            <a:ext cx="1303421" cy="1258930"/>
          </a:xfrm>
          <a:prstGeom prst="rect">
            <a:avLst/>
          </a:prstGeom>
        </p:spPr>
      </p:pic>
      <p:pic>
        <p:nvPicPr>
          <p:cNvPr id="74" name="Picture 73" descr="A blue recycle bin with a black background&#10;&#10;AI-generated content may be incorrect.">
            <a:extLst>
              <a:ext uri="{FF2B5EF4-FFF2-40B4-BE49-F238E27FC236}">
                <a16:creationId xmlns:a16="http://schemas.microsoft.com/office/drawing/2014/main" id="{37752205-5F2D-FD93-E625-938FC82FEE77}"/>
              </a:ext>
            </a:extLst>
          </p:cNvPr>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6244270" y="4175276"/>
            <a:ext cx="840988" cy="812282"/>
          </a:xfrm>
          <a:prstGeom prst="rect">
            <a:avLst/>
          </a:prstGeom>
        </p:spPr>
      </p:pic>
      <p:pic>
        <p:nvPicPr>
          <p:cNvPr id="75" name="Picture 74" descr="A white bottle with a brown lid&#10;&#10;AI-generated content may be incorrect.">
            <a:extLst>
              <a:ext uri="{FF2B5EF4-FFF2-40B4-BE49-F238E27FC236}">
                <a16:creationId xmlns:a16="http://schemas.microsoft.com/office/drawing/2014/main" id="{AA1C2BA7-891F-DA21-B8BD-6DA2075B1AA0}"/>
              </a:ext>
            </a:extLst>
          </p:cNvPr>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6758799" y="4167820"/>
            <a:ext cx="983137" cy="949579"/>
          </a:xfrm>
          <a:prstGeom prst="rect">
            <a:avLst/>
          </a:prstGeom>
        </p:spPr>
      </p:pic>
      <p:pic>
        <p:nvPicPr>
          <p:cNvPr id="76" name="Picture 75" descr="A green cabbage on a black background&#10;&#10;AI-generated content may be incorrect.">
            <a:extLst>
              <a:ext uri="{FF2B5EF4-FFF2-40B4-BE49-F238E27FC236}">
                <a16:creationId xmlns:a16="http://schemas.microsoft.com/office/drawing/2014/main" id="{9BA999E4-9B2B-72DD-87A3-D4FB824BA8AA}"/>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112577" y="5161757"/>
            <a:ext cx="719615" cy="695051"/>
          </a:xfrm>
          <a:prstGeom prst="rect">
            <a:avLst/>
          </a:prstGeom>
        </p:spPr>
      </p:pic>
      <p:pic>
        <p:nvPicPr>
          <p:cNvPr id="77" name="Picture 76" descr="A bowl of food with balls&#10;&#10;AI-generated content may be incorrect.">
            <a:extLst>
              <a:ext uri="{FF2B5EF4-FFF2-40B4-BE49-F238E27FC236}">
                <a16:creationId xmlns:a16="http://schemas.microsoft.com/office/drawing/2014/main" id="{DF24E35C-0CC7-5A9B-B8C5-173A7B9E21E1}"/>
              </a:ext>
            </a:extLst>
          </p:cNvPr>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968800" y="5103141"/>
            <a:ext cx="840988" cy="812282"/>
          </a:xfrm>
          <a:prstGeom prst="rect">
            <a:avLst/>
          </a:prstGeom>
        </p:spPr>
      </p:pic>
      <p:pic>
        <p:nvPicPr>
          <p:cNvPr id="78" name="Picture 77" descr="A bowl of food on a black background&#10;&#10;AI-generated content may be incorrect.">
            <a:extLst>
              <a:ext uri="{FF2B5EF4-FFF2-40B4-BE49-F238E27FC236}">
                <a16:creationId xmlns:a16="http://schemas.microsoft.com/office/drawing/2014/main" id="{1D99D972-094D-E541-2D89-00BCA6B5D8A4}"/>
              </a:ext>
            </a:extLst>
          </p:cNvPr>
          <p:cNvPicPr>
            <a:picLocks noChangeAspect="1"/>
          </p:cNvPicPr>
          <p:nvPr/>
        </p:nvPicPr>
        <p:blipFill>
          <a:blip r:embed="rId72" cstate="email">
            <a:extLst>
              <a:ext uri="{28A0092B-C50C-407E-A947-70E740481C1C}">
                <a14:useLocalDpi xmlns:a14="http://schemas.microsoft.com/office/drawing/2010/main"/>
              </a:ext>
            </a:extLst>
          </a:blip>
          <a:stretch>
            <a:fillRect/>
          </a:stretch>
        </p:blipFill>
        <p:spPr>
          <a:xfrm>
            <a:off x="1874805" y="4977458"/>
            <a:ext cx="873194" cy="843388"/>
          </a:xfrm>
          <a:prstGeom prst="rect">
            <a:avLst/>
          </a:prstGeom>
        </p:spPr>
      </p:pic>
      <p:pic>
        <p:nvPicPr>
          <p:cNvPr id="79" name="Picture 78" descr="A green leafy vegetable on a black background&#10;&#10;AI-generated content may be incorrect.">
            <a:extLst>
              <a:ext uri="{FF2B5EF4-FFF2-40B4-BE49-F238E27FC236}">
                <a16:creationId xmlns:a16="http://schemas.microsoft.com/office/drawing/2014/main" id="{EA50038D-3DEA-0B67-403A-6D300E2BB3F9}"/>
              </a:ext>
            </a:extLst>
          </p:cNvPr>
          <p:cNvPicPr>
            <a:picLocks noChangeAspect="1"/>
          </p:cNvPicPr>
          <p:nvPr/>
        </p:nvPicPr>
        <p:blipFill>
          <a:blip r:embed="rId73" cstate="email">
            <a:extLst>
              <a:ext uri="{28A0092B-C50C-407E-A947-70E740481C1C}">
                <a14:useLocalDpi xmlns:a14="http://schemas.microsoft.com/office/drawing/2010/main"/>
              </a:ext>
            </a:extLst>
          </a:blip>
          <a:stretch>
            <a:fillRect/>
          </a:stretch>
        </p:blipFill>
        <p:spPr>
          <a:xfrm>
            <a:off x="4725528" y="4181775"/>
            <a:ext cx="990198" cy="956399"/>
          </a:xfrm>
          <a:prstGeom prst="rect">
            <a:avLst/>
          </a:prstGeom>
        </p:spPr>
      </p:pic>
      <p:pic>
        <p:nvPicPr>
          <p:cNvPr id="81" name="Picture 80" descr="A green plant with long stems&#10;&#10;AI-generated content may be incorrect.">
            <a:extLst>
              <a:ext uri="{FF2B5EF4-FFF2-40B4-BE49-F238E27FC236}">
                <a16:creationId xmlns:a16="http://schemas.microsoft.com/office/drawing/2014/main" id="{F8D7C64A-B0B5-9294-84E2-8A85640FED80}"/>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2570090" y="4963111"/>
            <a:ext cx="1103890" cy="1066210"/>
          </a:xfrm>
          <a:prstGeom prst="rect">
            <a:avLst/>
          </a:prstGeom>
        </p:spPr>
      </p:pic>
      <p:pic>
        <p:nvPicPr>
          <p:cNvPr id="83" name="Picture 82" descr="A green leafy plant on a black background&#10;&#10;AI-generated content may be incorrect.">
            <a:extLst>
              <a:ext uri="{FF2B5EF4-FFF2-40B4-BE49-F238E27FC236}">
                <a16:creationId xmlns:a16="http://schemas.microsoft.com/office/drawing/2014/main" id="{E16BF6AC-5BFA-3E04-A5DD-9C3B766AAC2D}"/>
              </a:ext>
            </a:extLst>
          </p:cNvPr>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3439869" y="4927285"/>
            <a:ext cx="1025246" cy="990250"/>
          </a:xfrm>
          <a:prstGeom prst="rect">
            <a:avLst/>
          </a:prstGeom>
        </p:spPr>
      </p:pic>
    </p:spTree>
    <p:extLst>
      <p:ext uri="{BB962C8B-B14F-4D97-AF65-F5344CB8AC3E}">
        <p14:creationId xmlns:p14="http://schemas.microsoft.com/office/powerpoint/2010/main" val="167499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C65A95-8C90-7F16-40C4-495574234D4E}"/>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5" name="Title 1">
            <a:extLst>
              <a:ext uri="{FF2B5EF4-FFF2-40B4-BE49-F238E27FC236}">
                <a16:creationId xmlns:a16="http://schemas.microsoft.com/office/drawing/2014/main" id="{C2EB8D81-2893-5B7B-9ECD-AB2FC4CA9F59}"/>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4</a:t>
            </a:r>
          </a:p>
        </p:txBody>
      </p:sp>
      <p:sp>
        <p:nvSpPr>
          <p:cNvPr id="12" name="TextBox 11">
            <a:extLst>
              <a:ext uri="{FF2B5EF4-FFF2-40B4-BE49-F238E27FC236}">
                <a16:creationId xmlns:a16="http://schemas.microsoft.com/office/drawing/2014/main" id="{49177E67-D0F9-A4A9-AEA5-27D5C0081CEC}"/>
              </a:ext>
            </a:extLst>
          </p:cNvPr>
          <p:cNvSpPr txBox="1"/>
          <p:nvPr/>
        </p:nvSpPr>
        <p:spPr>
          <a:xfrm>
            <a:off x="4315325" y="176724"/>
            <a:ext cx="6208296" cy="1292662"/>
          </a:xfrm>
          <a:prstGeom prst="rect">
            <a:avLst/>
          </a:prstGeom>
          <a:noFill/>
        </p:spPr>
        <p:txBody>
          <a:bodyPr wrap="square" rtlCol="0">
            <a:spAutoFit/>
          </a:bodyPr>
          <a:lstStyle/>
          <a:p>
            <a:pPr algn="ctr"/>
            <a:r>
              <a:rPr lang="en-US" sz="2600" b="1" dirty="0">
                <a:latin typeface="Ubuntu" panose="020B0504030602030204" pitchFamily="34" charset="0"/>
              </a:rPr>
              <a:t>Did you know?</a:t>
            </a:r>
            <a:endParaRPr lang="en-US" sz="2600" b="1" dirty="0">
              <a:solidFill>
                <a:schemeClr val="accent5"/>
              </a:solidFill>
              <a:latin typeface="Ubuntu" panose="020B0504030602030204" pitchFamily="34" charset="0"/>
            </a:endParaRPr>
          </a:p>
          <a:p>
            <a:pPr algn="ctr"/>
            <a:r>
              <a:rPr lang="en-US" sz="2600" b="1" dirty="0">
                <a:solidFill>
                  <a:schemeClr val="accent6"/>
                </a:solidFill>
                <a:latin typeface="Ubuntu" panose="020B0504030602030204" pitchFamily="34" charset="0"/>
              </a:rPr>
              <a:t>Individuals with intellectual disability…</a:t>
            </a:r>
          </a:p>
        </p:txBody>
      </p:sp>
      <p:sp>
        <p:nvSpPr>
          <p:cNvPr id="14" name="Content Placeholder 3">
            <a:extLst>
              <a:ext uri="{FF2B5EF4-FFF2-40B4-BE49-F238E27FC236}">
                <a16:creationId xmlns:a16="http://schemas.microsoft.com/office/drawing/2014/main" id="{FE191B80-7138-7C41-AC23-7E2850C34605}"/>
              </a:ext>
            </a:extLst>
          </p:cNvPr>
          <p:cNvSpPr txBox="1">
            <a:spLocks/>
          </p:cNvSpPr>
          <p:nvPr/>
        </p:nvSpPr>
        <p:spPr bwMode="auto">
          <a:xfrm>
            <a:off x="4491788" y="1613764"/>
            <a:ext cx="6079959" cy="4427621"/>
          </a:xfrm>
          <a:prstGeom prst="rect">
            <a:avLst/>
          </a:prstGeom>
          <a:no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6" tIns="35716" rIns="35716" bIns="35716"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lgn="ctr" defTabSz="914400">
              <a:lnSpc>
                <a:spcPct val="100000"/>
              </a:lnSpc>
              <a:spcBef>
                <a:spcPts val="0"/>
              </a:spcBef>
            </a:pPr>
            <a:r>
              <a:rPr lang="en-US" sz="2400" kern="0" dirty="0"/>
              <a:t>Have </a:t>
            </a:r>
            <a:r>
              <a:rPr lang="en-US" sz="2400" b="1" kern="0" dirty="0">
                <a:solidFill>
                  <a:schemeClr val="accent6"/>
                </a:solidFill>
              </a:rPr>
              <a:t>limited access </a:t>
            </a:r>
            <a:r>
              <a:rPr lang="en-US" sz="2400" kern="0" dirty="0"/>
              <a:t>to critical health services and resources to improve their health.</a:t>
            </a:r>
          </a:p>
          <a:p>
            <a:pPr marL="0" indent="0" algn="ctr" defTabSz="914400">
              <a:lnSpc>
                <a:spcPct val="100000"/>
              </a:lnSpc>
              <a:spcBef>
                <a:spcPts val="0"/>
              </a:spcBef>
            </a:pPr>
            <a:endParaRPr lang="en-US" sz="2400" kern="0" dirty="0"/>
          </a:p>
          <a:p>
            <a:pPr marL="0" indent="0" algn="ctr" defTabSz="914400">
              <a:lnSpc>
                <a:spcPct val="100000"/>
              </a:lnSpc>
              <a:spcBef>
                <a:spcPts val="0"/>
              </a:spcBef>
            </a:pPr>
            <a:r>
              <a:rPr lang="en-US" sz="2400" kern="0" dirty="0"/>
              <a:t>Are </a:t>
            </a:r>
            <a:r>
              <a:rPr lang="en-US" sz="2400" b="1" kern="0" dirty="0">
                <a:solidFill>
                  <a:schemeClr val="accent6"/>
                </a:solidFill>
              </a:rPr>
              <a:t>2 times </a:t>
            </a:r>
            <a:r>
              <a:rPr lang="en-US" sz="2400" kern="0" dirty="0"/>
              <a:t>more likely to be obese</a:t>
            </a:r>
            <a:endParaRPr lang="en-US" sz="2400" dirty="0"/>
          </a:p>
          <a:p>
            <a:pPr marL="0" indent="0" algn="ctr" defTabSz="914400">
              <a:lnSpc>
                <a:spcPct val="100000"/>
              </a:lnSpc>
              <a:spcBef>
                <a:spcPts val="0"/>
              </a:spcBef>
            </a:pPr>
            <a:endParaRPr lang="en-US" sz="2400" kern="0" dirty="0"/>
          </a:p>
          <a:p>
            <a:pPr marL="0" indent="0" algn="ctr" defTabSz="914400">
              <a:lnSpc>
                <a:spcPct val="100000"/>
              </a:lnSpc>
              <a:spcBef>
                <a:spcPts val="0"/>
              </a:spcBef>
            </a:pPr>
            <a:r>
              <a:rPr lang="en-US" sz="2400" kern="0" dirty="0"/>
              <a:t>More likely to experience premature death from</a:t>
            </a:r>
            <a:r>
              <a:rPr lang="en-US" sz="2400" kern="0" dirty="0">
                <a:solidFill>
                  <a:srgbClr val="92D050"/>
                </a:solidFill>
              </a:rPr>
              <a:t> </a:t>
            </a:r>
            <a:r>
              <a:rPr lang="en-US" sz="2400" b="1" kern="0" dirty="0">
                <a:solidFill>
                  <a:schemeClr val="accent6"/>
                </a:solidFill>
              </a:rPr>
              <a:t>preventable health conditions</a:t>
            </a:r>
            <a:r>
              <a:rPr lang="en-US" sz="2400" kern="0" dirty="0"/>
              <a:t>.</a:t>
            </a:r>
          </a:p>
          <a:p>
            <a:pPr marL="0" indent="0" algn="ctr" defTabSz="914400">
              <a:lnSpc>
                <a:spcPct val="100000"/>
              </a:lnSpc>
              <a:spcBef>
                <a:spcPts val="0"/>
              </a:spcBef>
            </a:pPr>
            <a:endParaRPr lang="en-US" sz="2400" kern="0" dirty="0"/>
          </a:p>
          <a:p>
            <a:pPr marL="0" indent="0" algn="ctr" defTabSz="914400">
              <a:lnSpc>
                <a:spcPct val="100000"/>
              </a:lnSpc>
              <a:spcBef>
                <a:spcPts val="0"/>
              </a:spcBef>
            </a:pPr>
            <a:r>
              <a:rPr lang="en-US" sz="2400" kern="0" dirty="0"/>
              <a:t>Have </a:t>
            </a:r>
            <a:r>
              <a:rPr lang="en-US" sz="2400" b="1" kern="0" dirty="0">
                <a:solidFill>
                  <a:schemeClr val="accent6"/>
                </a:solidFill>
              </a:rPr>
              <a:t>higher rates </a:t>
            </a:r>
            <a:r>
              <a:rPr lang="en-US" sz="2400" kern="0" dirty="0"/>
              <a:t>of chronic health conditions like obesity, diabetes, asthma, and cardiovascular disease.</a:t>
            </a:r>
            <a:endParaRPr lang="en-US" sz="2400" dirty="0"/>
          </a:p>
        </p:txBody>
      </p:sp>
      <p:pic>
        <p:nvPicPr>
          <p:cNvPr id="15" name="Picture 14">
            <a:extLst>
              <a:ext uri="{FF2B5EF4-FFF2-40B4-BE49-F238E27FC236}">
                <a16:creationId xmlns:a16="http://schemas.microsoft.com/office/drawing/2014/main" id="{1DF0BB4A-7EA4-1CFB-4693-8D02CEE2B4E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3021" y="823055"/>
            <a:ext cx="3992304" cy="5116713"/>
          </a:xfrm>
          <a:prstGeom prst="rect">
            <a:avLst/>
          </a:prstGeom>
        </p:spPr>
      </p:pic>
    </p:spTree>
    <p:extLst>
      <p:ext uri="{BB962C8B-B14F-4D97-AF65-F5344CB8AC3E}">
        <p14:creationId xmlns:p14="http://schemas.microsoft.com/office/powerpoint/2010/main" val="222607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0368-A575-2D62-2C0B-FF91D163848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43D5D3F-B226-4E78-412D-681D125D501D}"/>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5" name="Title 1">
            <a:extLst>
              <a:ext uri="{FF2B5EF4-FFF2-40B4-BE49-F238E27FC236}">
                <a16:creationId xmlns:a16="http://schemas.microsoft.com/office/drawing/2014/main" id="{BE035540-3166-1841-30B4-4781EC07BE45}"/>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5</a:t>
            </a:r>
          </a:p>
        </p:txBody>
      </p:sp>
      <p:sp>
        <p:nvSpPr>
          <p:cNvPr id="9" name="Title 1">
            <a:extLst>
              <a:ext uri="{FF2B5EF4-FFF2-40B4-BE49-F238E27FC236}">
                <a16:creationId xmlns:a16="http://schemas.microsoft.com/office/drawing/2014/main" id="{FB08E59A-EDD7-EE7D-FC91-905D1D6EDB49}"/>
              </a:ext>
            </a:extLst>
          </p:cNvPr>
          <p:cNvSpPr txBox="1">
            <a:spLocks/>
          </p:cNvSpPr>
          <p:nvPr/>
        </p:nvSpPr>
        <p:spPr bwMode="auto">
          <a:xfrm>
            <a:off x="488768" y="181177"/>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normAutofit/>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l" defTabSz="914400" rtl="0" eaLnBrk="1" fontAlgn="base" latinLnBrk="0" hangingPunct="1">
              <a:lnSpc>
                <a:spcPts val="3600"/>
              </a:lnSpc>
              <a:spcBef>
                <a:spcPct val="0"/>
              </a:spcBef>
              <a:spcAft>
                <a:spcPct val="0"/>
              </a:spcAft>
              <a:buClrTx/>
              <a:buSzTx/>
              <a:buFontTx/>
              <a:buNone/>
              <a:tabLst/>
              <a:defRPr/>
            </a:pPr>
            <a:r>
              <a:rPr kumimoji="0" lang="en-US" sz="4400" b="0" i="0" u="none" strike="noStrike" kern="0" cap="none" spc="-100" normalizeH="0" baseline="0" noProof="0" dirty="0">
                <a:ln>
                  <a:noFill/>
                </a:ln>
                <a:solidFill>
                  <a:srgbClr val="000000"/>
                </a:solidFill>
                <a:effectLst/>
                <a:uLnTx/>
                <a:uFillTx/>
                <a:latin typeface="Ubuntu Light"/>
                <a:sym typeface="Ubuntu Light" charset="0"/>
              </a:rPr>
              <a:t>Overview of the Forum</a:t>
            </a:r>
          </a:p>
        </p:txBody>
      </p:sp>
      <p:sp>
        <p:nvSpPr>
          <p:cNvPr id="12" name="Content Placeholder 2">
            <a:extLst>
              <a:ext uri="{FF2B5EF4-FFF2-40B4-BE49-F238E27FC236}">
                <a16:creationId xmlns:a16="http://schemas.microsoft.com/office/drawing/2014/main" id="{4047E0A5-32B8-4261-0F86-6095D0AB857F}"/>
              </a:ext>
            </a:extLst>
          </p:cNvPr>
          <p:cNvSpPr txBox="1">
            <a:spLocks/>
          </p:cNvSpPr>
          <p:nvPr/>
        </p:nvSpPr>
        <p:spPr bwMode="auto">
          <a:xfrm>
            <a:off x="2217432" y="1570834"/>
            <a:ext cx="7757136" cy="3797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normAutofit/>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342900" indent="-342900">
              <a:lnSpc>
                <a:spcPct val="115000"/>
              </a:lnSpc>
              <a:spcBef>
                <a:spcPts val="0"/>
              </a:spcBef>
              <a:spcAft>
                <a:spcPts val="0"/>
              </a:spcAft>
              <a:buFont typeface="+mj-lt"/>
              <a:buAutoNum type="arabicPeriod"/>
            </a:pPr>
            <a:r>
              <a:rPr lang="en-US" sz="2400" kern="0" dirty="0">
                <a:latin typeface="Ubuntu"/>
                <a:ea typeface="Arial" panose="020B0604020202020204" pitchFamily="34" charset="0"/>
              </a:rPr>
              <a:t>Understanding fitness and its importance to our health and performance</a:t>
            </a:r>
          </a:p>
          <a:p>
            <a:pPr marL="342900" indent="-342900">
              <a:lnSpc>
                <a:spcPct val="115000"/>
              </a:lnSpc>
              <a:spcBef>
                <a:spcPts val="0"/>
              </a:spcBef>
              <a:spcAft>
                <a:spcPts val="0"/>
              </a:spcAft>
              <a:buFont typeface="+mj-lt"/>
              <a:buAutoNum type="arabicPeriod"/>
            </a:pPr>
            <a:endParaRPr lang="en-US" sz="2400" kern="0" dirty="0">
              <a:latin typeface="Ubuntu" panose="020B0504030602030204" pitchFamily="34" charset="0"/>
              <a:ea typeface="Arial" panose="020B0604020202020204" pitchFamily="34" charset="0"/>
            </a:endParaRPr>
          </a:p>
          <a:p>
            <a:pPr marL="342900" indent="-342900">
              <a:lnSpc>
                <a:spcPct val="115000"/>
              </a:lnSpc>
              <a:spcBef>
                <a:spcPts val="0"/>
              </a:spcBef>
              <a:spcAft>
                <a:spcPts val="0"/>
              </a:spcAft>
              <a:buFont typeface="+mj-lt"/>
              <a:buAutoNum type="arabicPeriod"/>
            </a:pPr>
            <a:r>
              <a:rPr lang="en-US" sz="2400" kern="0" dirty="0">
                <a:latin typeface="Ubuntu"/>
                <a:ea typeface="Arial" panose="020B0604020202020204" pitchFamily="34" charset="0"/>
              </a:rPr>
              <a:t>Learning about strategies to increase fitness for the whole family</a:t>
            </a:r>
          </a:p>
          <a:p>
            <a:pPr marL="342900" indent="-342900">
              <a:lnSpc>
                <a:spcPct val="115000"/>
              </a:lnSpc>
              <a:spcBef>
                <a:spcPts val="0"/>
              </a:spcBef>
              <a:spcAft>
                <a:spcPts val="0"/>
              </a:spcAft>
              <a:buFont typeface="+mj-lt"/>
              <a:buAutoNum type="arabicPeriod"/>
            </a:pPr>
            <a:endParaRPr lang="en-US" sz="2400" kern="0" dirty="0">
              <a:latin typeface="Ubuntu" panose="020B0504030602030204" pitchFamily="34" charset="0"/>
              <a:ea typeface="Arial" panose="020B0604020202020204" pitchFamily="34" charset="0"/>
            </a:endParaRPr>
          </a:p>
          <a:p>
            <a:pPr marL="342900" indent="-342900">
              <a:lnSpc>
                <a:spcPct val="115000"/>
              </a:lnSpc>
              <a:spcBef>
                <a:spcPts val="0"/>
              </a:spcBef>
              <a:spcAft>
                <a:spcPts val="0"/>
              </a:spcAft>
              <a:buFont typeface="+mj-lt"/>
              <a:buAutoNum type="arabicPeriod"/>
            </a:pPr>
            <a:r>
              <a:rPr lang="en-US" sz="2400" kern="0" dirty="0">
                <a:latin typeface="Ubuntu"/>
                <a:ea typeface="Arial" panose="020B0604020202020204" pitchFamily="34" charset="0"/>
              </a:rPr>
              <a:t>Action planning to integrate fitness into our family routines</a:t>
            </a:r>
          </a:p>
        </p:txBody>
      </p:sp>
      <p:pic>
        <p:nvPicPr>
          <p:cNvPr id="17" name="Picture 16" descr="A logo of a fruit and vegetable&#10;&#10;Description automatically generated">
            <a:extLst>
              <a:ext uri="{FF2B5EF4-FFF2-40B4-BE49-F238E27FC236}">
                <a16:creationId xmlns:a16="http://schemas.microsoft.com/office/drawing/2014/main" id="{5836B159-C169-6CD2-4216-78E1C37B492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72052" y="2655515"/>
            <a:ext cx="1108204" cy="1147972"/>
          </a:xfrm>
          <a:prstGeom prst="rect">
            <a:avLst/>
          </a:prstGeom>
        </p:spPr>
      </p:pic>
      <p:pic>
        <p:nvPicPr>
          <p:cNvPr id="18" name="Picture 17" descr="A logo of a fruit and vegetable&#10;&#10;Description automatically generated">
            <a:extLst>
              <a:ext uri="{FF2B5EF4-FFF2-40B4-BE49-F238E27FC236}">
                <a16:creationId xmlns:a16="http://schemas.microsoft.com/office/drawing/2014/main" id="{8083E1A7-DD43-425F-E596-A02CC77E285C}"/>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72052" y="1207681"/>
            <a:ext cx="1108204" cy="1098849"/>
          </a:xfrm>
          <a:prstGeom prst="rect">
            <a:avLst/>
          </a:prstGeom>
        </p:spPr>
      </p:pic>
      <p:pic>
        <p:nvPicPr>
          <p:cNvPr id="19" name="Picture 18" descr="A logo of a fruit and vegetable&#10;&#10;Description automatically generated">
            <a:extLst>
              <a:ext uri="{FF2B5EF4-FFF2-40B4-BE49-F238E27FC236}">
                <a16:creationId xmlns:a16="http://schemas.microsoft.com/office/drawing/2014/main" id="{B1AD4406-A119-40D4-C699-87964E814121}"/>
              </a:ext>
            </a:extLst>
          </p:cNvPr>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872052" y="4083392"/>
            <a:ext cx="1130368" cy="1098849"/>
          </a:xfrm>
          <a:prstGeom prst="rect">
            <a:avLst/>
          </a:prstGeom>
        </p:spPr>
      </p:pic>
    </p:spTree>
    <p:extLst>
      <p:ext uri="{BB962C8B-B14F-4D97-AF65-F5344CB8AC3E}">
        <p14:creationId xmlns:p14="http://schemas.microsoft.com/office/powerpoint/2010/main" val="286240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37C6-5B93-29AF-6C46-F99543AD6B3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9ED8A1F-511B-B3DE-3708-F1C844BE8333}"/>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5" name="Title 1">
            <a:extLst>
              <a:ext uri="{FF2B5EF4-FFF2-40B4-BE49-F238E27FC236}">
                <a16:creationId xmlns:a16="http://schemas.microsoft.com/office/drawing/2014/main" id="{71574D29-9C02-D360-4F46-1283671C0E93}"/>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6</a:t>
            </a:r>
          </a:p>
        </p:txBody>
      </p:sp>
      <p:sp>
        <p:nvSpPr>
          <p:cNvPr id="7" name="Content Placeholder 3">
            <a:extLst>
              <a:ext uri="{FF2B5EF4-FFF2-40B4-BE49-F238E27FC236}">
                <a16:creationId xmlns:a16="http://schemas.microsoft.com/office/drawing/2014/main" id="{E472DA8D-A75A-843B-16A3-0ABEFF851384}"/>
              </a:ext>
            </a:extLst>
          </p:cNvPr>
          <p:cNvSpPr txBox="1">
            <a:spLocks/>
          </p:cNvSpPr>
          <p:nvPr/>
        </p:nvSpPr>
        <p:spPr bwMode="auto">
          <a:xfrm>
            <a:off x="554839" y="287244"/>
            <a:ext cx="7195789" cy="84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Ubuntu Light"/>
                <a:sym typeface="Ubuntu" charset="0"/>
              </a:rPr>
              <a:t>Reflection</a:t>
            </a:r>
          </a:p>
          <a:p>
            <a:pPr marL="0" marR="0" lvl="0" indent="0" algn="l" defTabSz="914400" rtl="0" eaLnBrk="1" fontAlgn="base" latinLnBrk="0" hangingPunct="1">
              <a:lnSpc>
                <a:spcPct val="110000"/>
              </a:lnSpc>
              <a:spcBef>
                <a:spcPts val="85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Ubuntu"/>
              <a:sym typeface="Ubuntu" charset="0"/>
            </a:endParaRPr>
          </a:p>
        </p:txBody>
      </p:sp>
      <p:sp>
        <p:nvSpPr>
          <p:cNvPr id="12" name="Rectangle 11">
            <a:extLst>
              <a:ext uri="{FF2B5EF4-FFF2-40B4-BE49-F238E27FC236}">
                <a16:creationId xmlns:a16="http://schemas.microsoft.com/office/drawing/2014/main" id="{F1A77E29-D1B3-BB66-6AB6-F233EBDCB2B0}"/>
              </a:ext>
            </a:extLst>
          </p:cNvPr>
          <p:cNvSpPr/>
          <p:nvPr/>
        </p:nvSpPr>
        <p:spPr bwMode="auto">
          <a:xfrm>
            <a:off x="8847246" y="6413899"/>
            <a:ext cx="1758641" cy="323384"/>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ヒラギノ角ゴ ProN W3" charset="0"/>
                <a:cs typeface="ヒラギノ角ゴ ProN W3" charset="0"/>
                <a:sym typeface="Gill Sans" charset="0"/>
              </a:rPr>
              <a:t>Workbook page 3</a:t>
            </a:r>
          </a:p>
        </p:txBody>
      </p:sp>
      <p:pic>
        <p:nvPicPr>
          <p:cNvPr id="17" name="Content Placeholder 16" descr="A person and person smiling and writing on a clipboard&#10;&#10;AI-generated content may be incorrect.">
            <a:extLst>
              <a:ext uri="{FF2B5EF4-FFF2-40B4-BE49-F238E27FC236}">
                <a16:creationId xmlns:a16="http://schemas.microsoft.com/office/drawing/2014/main" id="{0D68296A-9938-61EF-C14E-7173CE7907B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54036" y="178441"/>
            <a:ext cx="4013704" cy="6020556"/>
          </a:xfrm>
        </p:spPr>
      </p:pic>
    </p:spTree>
    <p:extLst>
      <p:ext uri="{BB962C8B-B14F-4D97-AF65-F5344CB8AC3E}">
        <p14:creationId xmlns:p14="http://schemas.microsoft.com/office/powerpoint/2010/main" val="10263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F4DC-FD0D-E31E-BCAB-8B286C42FF6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F22434B-39CB-6F57-79E3-03C53B737FD4}"/>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ts val="3600"/>
              </a:lnSpc>
              <a:spcBef>
                <a:spcPct val="0"/>
              </a:spcBef>
              <a:spcAft>
                <a:spcPct val="0"/>
              </a:spcAft>
              <a:buClrTx/>
              <a:buSzTx/>
              <a:buFontTx/>
              <a:buNone/>
              <a:tabLst/>
              <a:defRPr/>
            </a:pPr>
            <a:r>
              <a:rPr kumimoji="0" lang="en-US" sz="4000" b="1" i="0" u="none" strike="noStrike" kern="0" cap="none" spc="-100" normalizeH="0" baseline="0" noProof="0" dirty="0">
                <a:ln>
                  <a:noFill/>
                </a:ln>
                <a:solidFill>
                  <a:schemeClr val="bg1"/>
                </a:solidFill>
                <a:effectLst/>
                <a:uLnTx/>
                <a:uFillTx/>
                <a:latin typeface="Ubuntu Light"/>
                <a:ea typeface="+mn-ea"/>
                <a:cs typeface="+mn-cs"/>
                <a:sym typeface="Ubuntu Light" charset="0"/>
              </a:rPr>
              <a:t>Activity: Fitness Trivia Challenge</a:t>
            </a:r>
          </a:p>
        </p:txBody>
      </p:sp>
      <p:sp>
        <p:nvSpPr>
          <p:cNvPr id="5" name="Title 1">
            <a:extLst>
              <a:ext uri="{FF2B5EF4-FFF2-40B4-BE49-F238E27FC236}">
                <a16:creationId xmlns:a16="http://schemas.microsoft.com/office/drawing/2014/main" id="{ECF13A48-D44C-6FF6-39A1-60C110DA761D}"/>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7</a:t>
            </a:r>
          </a:p>
        </p:txBody>
      </p:sp>
      <p:sp>
        <p:nvSpPr>
          <p:cNvPr id="6" name="Rectangle 5">
            <a:extLst>
              <a:ext uri="{FF2B5EF4-FFF2-40B4-BE49-F238E27FC236}">
                <a16:creationId xmlns:a16="http://schemas.microsoft.com/office/drawing/2014/main" id="{5E699A95-FB7B-DC91-373B-78236DEB7D41}"/>
              </a:ext>
            </a:extLst>
          </p:cNvPr>
          <p:cNvSpPr/>
          <p:nvPr/>
        </p:nvSpPr>
        <p:spPr bwMode="auto">
          <a:xfrm>
            <a:off x="8847246" y="6413899"/>
            <a:ext cx="1758641" cy="323384"/>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ヒラギノ角ゴ ProN W3" charset="0"/>
                <a:cs typeface="ヒラギノ角ゴ ProN W3" charset="0"/>
                <a:sym typeface="Gill Sans" charset="0"/>
              </a:rPr>
              <a:t>Workbook page 5</a:t>
            </a:r>
          </a:p>
        </p:txBody>
      </p:sp>
      <p:pic>
        <p:nvPicPr>
          <p:cNvPr id="8" name="Graphic 7">
            <a:extLst>
              <a:ext uri="{FF2B5EF4-FFF2-40B4-BE49-F238E27FC236}">
                <a16:creationId xmlns:a16="http://schemas.microsoft.com/office/drawing/2014/main" id="{5D714E04-A61F-C6E8-2427-9021A318AFE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653" b="36129"/>
          <a:stretch/>
        </p:blipFill>
        <p:spPr>
          <a:xfrm>
            <a:off x="2975096" y="2020584"/>
            <a:ext cx="6241807" cy="3996111"/>
          </a:xfrm>
          <a:prstGeom prst="rect">
            <a:avLst/>
          </a:prstGeom>
        </p:spPr>
      </p:pic>
    </p:spTree>
    <p:extLst>
      <p:ext uri="{BB962C8B-B14F-4D97-AF65-F5344CB8AC3E}">
        <p14:creationId xmlns:p14="http://schemas.microsoft.com/office/powerpoint/2010/main" val="27860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414C-2B7D-344B-BFB5-1169166E45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8E60F0-FE87-2429-47F2-BD78E74C78A2}"/>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Ubuntu" panose="020B0504030602030204" pitchFamily="34" charset="0"/>
              </a:rPr>
              <a:t>What is one benefit of fitness?</a:t>
            </a:r>
          </a:p>
        </p:txBody>
      </p:sp>
      <p:sp>
        <p:nvSpPr>
          <p:cNvPr id="5" name="Title 1">
            <a:extLst>
              <a:ext uri="{FF2B5EF4-FFF2-40B4-BE49-F238E27FC236}">
                <a16:creationId xmlns:a16="http://schemas.microsoft.com/office/drawing/2014/main" id="{C5476648-3B54-AAF9-5CC8-60155343F929}"/>
              </a:ext>
            </a:extLst>
          </p:cNvPr>
          <p:cNvSpPr txBox="1">
            <a:spLocks/>
          </p:cNvSpPr>
          <p:nvPr/>
        </p:nvSpPr>
        <p:spPr>
          <a:xfrm>
            <a:off x="328580" y="53817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Ubuntu" panose="020B0504030602030204" pitchFamily="34" charset="0"/>
              </a:rPr>
              <a:t>8</a:t>
            </a:r>
          </a:p>
        </p:txBody>
      </p:sp>
      <p:sp>
        <p:nvSpPr>
          <p:cNvPr id="7" name="Rectangle 6">
            <a:extLst>
              <a:ext uri="{FF2B5EF4-FFF2-40B4-BE49-F238E27FC236}">
                <a16:creationId xmlns:a16="http://schemas.microsoft.com/office/drawing/2014/main" id="{0BDC799A-737D-430F-8ABD-3CB11095CB15}"/>
              </a:ext>
            </a:extLst>
          </p:cNvPr>
          <p:cNvSpPr/>
          <p:nvPr/>
        </p:nvSpPr>
        <p:spPr bwMode="auto">
          <a:xfrm>
            <a:off x="10104779" y="6413899"/>
            <a:ext cx="1758641" cy="3233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effectLst/>
                <a:latin typeface="+mj-lt"/>
                <a:ea typeface="ヒラギノ角ゴ ProN W3" charset="0"/>
                <a:cs typeface="ヒラギノ角ゴ ProN W3" charset="0"/>
                <a:sym typeface="Gill Sans" charset="0"/>
              </a:rPr>
              <a:t>Workbook page 4</a:t>
            </a:r>
          </a:p>
        </p:txBody>
      </p:sp>
      <p:sp>
        <p:nvSpPr>
          <p:cNvPr id="8" name="Content Placeholder 2">
            <a:extLst>
              <a:ext uri="{FF2B5EF4-FFF2-40B4-BE49-F238E27FC236}">
                <a16:creationId xmlns:a16="http://schemas.microsoft.com/office/drawing/2014/main" id="{F2E1E994-8889-6E6A-9A28-022742474F19}"/>
              </a:ext>
            </a:extLst>
          </p:cNvPr>
          <p:cNvSpPr txBox="1">
            <a:spLocks/>
          </p:cNvSpPr>
          <p:nvPr/>
        </p:nvSpPr>
        <p:spPr bwMode="auto">
          <a:xfrm>
            <a:off x="6820143" y="2266560"/>
            <a:ext cx="4093654" cy="830997"/>
          </a:xfrm>
          <a:prstGeom prst="rect">
            <a:avLst/>
          </a:prstGeom>
          <a:solidFill>
            <a:schemeClr val="accent6">
              <a:lumMod val="20000"/>
              <a:lumOff val="80000"/>
            </a:schemeClr>
          </a:solidFill>
          <a:ln>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Decreases your energy levels</a:t>
            </a:r>
          </a:p>
        </p:txBody>
      </p:sp>
      <p:sp>
        <p:nvSpPr>
          <p:cNvPr id="9" name="Content Placeholder 2">
            <a:extLst>
              <a:ext uri="{FF2B5EF4-FFF2-40B4-BE49-F238E27FC236}">
                <a16:creationId xmlns:a16="http://schemas.microsoft.com/office/drawing/2014/main" id="{4ACC3BFA-05A0-C453-ADCF-B660B816350C}"/>
              </a:ext>
            </a:extLst>
          </p:cNvPr>
          <p:cNvSpPr txBox="1">
            <a:spLocks/>
          </p:cNvSpPr>
          <p:nvPr/>
        </p:nvSpPr>
        <p:spPr bwMode="auto">
          <a:xfrm>
            <a:off x="6820143" y="3755045"/>
            <a:ext cx="4093654" cy="830997"/>
          </a:xfrm>
          <a:prstGeom prst="rect">
            <a:avLst/>
          </a:prstGeom>
          <a:solidFill>
            <a:srgbClr val="92D050"/>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Ubuntu"/>
                <a:sym typeface="Ubuntu" charset="0"/>
              </a:rPr>
              <a:t>Being healthy and living longer</a:t>
            </a:r>
          </a:p>
        </p:txBody>
      </p:sp>
      <p:sp>
        <p:nvSpPr>
          <p:cNvPr id="10" name="Content Placeholder 2">
            <a:extLst>
              <a:ext uri="{FF2B5EF4-FFF2-40B4-BE49-F238E27FC236}">
                <a16:creationId xmlns:a16="http://schemas.microsoft.com/office/drawing/2014/main" id="{02A8EBE6-428A-977F-B361-C4AE8412C13B}"/>
              </a:ext>
            </a:extLst>
          </p:cNvPr>
          <p:cNvSpPr txBox="1">
            <a:spLocks/>
          </p:cNvSpPr>
          <p:nvPr/>
        </p:nvSpPr>
        <p:spPr bwMode="auto">
          <a:xfrm>
            <a:off x="6820143" y="5048936"/>
            <a:ext cx="4093654" cy="830997"/>
          </a:xfrm>
          <a:prstGeom prst="rect">
            <a:avLst/>
          </a:prstGeom>
          <a:solidFill>
            <a:srgbClr val="B2D233"/>
          </a:solidFill>
          <a:ln>
            <a:noFill/>
          </a:ln>
          <a:effectLst/>
          <a:extLst>
            <a:ext uri="{FAA26D3D-D897-4be2-8F04-BA451C77F1D7}">
              <ma14:placeholderFlag xmlns="" xmlns:mc="http://schemas.openxmlformats.org/markup-compatibility/2006" xmlns:mv="urn:schemas-microsoft-com:mac:vml"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Increasing your stress level</a:t>
            </a:r>
          </a:p>
        </p:txBody>
      </p:sp>
      <p:sp>
        <p:nvSpPr>
          <p:cNvPr id="11" name="TextBox 10">
            <a:extLst>
              <a:ext uri="{FF2B5EF4-FFF2-40B4-BE49-F238E27FC236}">
                <a16:creationId xmlns:a16="http://schemas.microsoft.com/office/drawing/2014/main" id="{5DEE4B1F-5353-B1AF-BB11-EF84CEFBD929}"/>
              </a:ext>
            </a:extLst>
          </p:cNvPr>
          <p:cNvSpPr txBox="1"/>
          <p:nvPr/>
        </p:nvSpPr>
        <p:spPr>
          <a:xfrm>
            <a:off x="6197123" y="2276788"/>
            <a:ext cx="538843" cy="830997"/>
          </a:xfrm>
          <a:prstGeom prst="rect">
            <a:avLst/>
          </a:prstGeom>
          <a:solidFill>
            <a:schemeClr val="accent6">
              <a:lumMod val="20000"/>
              <a:lumOff val="80000"/>
            </a:schemeClr>
          </a:solidFill>
        </p:spPr>
        <p:txBody>
          <a:bodyPr wrap="square" rtlCol="0">
            <a:spAutoFit/>
          </a:bodyPr>
          <a:lstStyle/>
          <a:p>
            <a:pPr defTabSz="457200"/>
            <a:r>
              <a:rPr lang="en-US" sz="2400" dirty="0">
                <a:solidFill>
                  <a:srgbClr val="000000"/>
                </a:solidFill>
                <a:latin typeface="Ubuntu"/>
              </a:rPr>
              <a:t>a)</a:t>
            </a:r>
          </a:p>
          <a:p>
            <a:pPr defTabSz="457200"/>
            <a:endParaRPr lang="en-US" sz="2400" dirty="0">
              <a:solidFill>
                <a:srgbClr val="000000"/>
              </a:solidFill>
              <a:latin typeface="Ubuntu"/>
            </a:endParaRPr>
          </a:p>
        </p:txBody>
      </p:sp>
      <p:sp>
        <p:nvSpPr>
          <p:cNvPr id="12" name="TextBox 11">
            <a:extLst>
              <a:ext uri="{FF2B5EF4-FFF2-40B4-BE49-F238E27FC236}">
                <a16:creationId xmlns:a16="http://schemas.microsoft.com/office/drawing/2014/main" id="{C4ACBD5A-86BF-3E18-3424-4AFF9850282F}"/>
              </a:ext>
            </a:extLst>
          </p:cNvPr>
          <p:cNvSpPr txBox="1"/>
          <p:nvPr/>
        </p:nvSpPr>
        <p:spPr>
          <a:xfrm>
            <a:off x="6197123" y="3750216"/>
            <a:ext cx="538843" cy="830997"/>
          </a:xfrm>
          <a:prstGeom prst="rect">
            <a:avLst/>
          </a:prstGeom>
          <a:solidFill>
            <a:srgbClr val="92D050"/>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Ubuntu"/>
              </a:rPr>
              <a:t>b)</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Ubuntu"/>
            </a:endParaRPr>
          </a:p>
        </p:txBody>
      </p:sp>
      <p:sp>
        <p:nvSpPr>
          <p:cNvPr id="13" name="TextBox 12">
            <a:extLst>
              <a:ext uri="{FF2B5EF4-FFF2-40B4-BE49-F238E27FC236}">
                <a16:creationId xmlns:a16="http://schemas.microsoft.com/office/drawing/2014/main" id="{2E39625B-DFB8-864F-E303-E44135863B09}"/>
              </a:ext>
            </a:extLst>
          </p:cNvPr>
          <p:cNvSpPr txBox="1"/>
          <p:nvPr/>
        </p:nvSpPr>
        <p:spPr>
          <a:xfrm>
            <a:off x="6197123" y="5069150"/>
            <a:ext cx="538843" cy="830997"/>
          </a:xfrm>
          <a:prstGeom prst="rect">
            <a:avLst/>
          </a:prstGeom>
          <a:solidFill>
            <a:srgbClr val="B2D233"/>
          </a:solidFill>
        </p:spPr>
        <p:txBody>
          <a:bodyPr wrap="square" rtlCol="0">
            <a:spAutoFit/>
          </a:bodyPr>
          <a:lstStyle/>
          <a:p>
            <a:pPr defTabSz="457200"/>
            <a:r>
              <a:rPr lang="en-US" sz="2400" dirty="0">
                <a:solidFill>
                  <a:srgbClr val="000000"/>
                </a:solidFill>
                <a:latin typeface="Ubuntu"/>
              </a:rPr>
              <a:t>c)</a:t>
            </a:r>
          </a:p>
          <a:p>
            <a:pPr defTabSz="457200"/>
            <a:endParaRPr lang="en-US" sz="2400" dirty="0">
              <a:solidFill>
                <a:srgbClr val="000000"/>
              </a:solidFill>
              <a:latin typeface="Ubuntu"/>
            </a:endParaRPr>
          </a:p>
        </p:txBody>
      </p:sp>
      <p:pic>
        <p:nvPicPr>
          <p:cNvPr id="3" name="Picture 2" descr="A pink and yellow question mark&#10;&#10;AI-generated content may be incorrect.">
            <a:extLst>
              <a:ext uri="{FF2B5EF4-FFF2-40B4-BE49-F238E27FC236}">
                <a16:creationId xmlns:a16="http://schemas.microsoft.com/office/drawing/2014/main" id="{4ADDBE05-B9DB-DDD0-76C4-9D5ABF52B77A}"/>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6025" y="2118887"/>
            <a:ext cx="4093654" cy="4093654"/>
          </a:xfrm>
          <a:prstGeom prst="rect">
            <a:avLst/>
          </a:prstGeom>
        </p:spPr>
      </p:pic>
    </p:spTree>
    <p:extLst>
      <p:ext uri="{BB962C8B-B14F-4D97-AF65-F5344CB8AC3E}">
        <p14:creationId xmlns:p14="http://schemas.microsoft.com/office/powerpoint/2010/main" val="349633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1836E-4BD1-E0ED-ACAE-BCC7CF776C7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5B5D8B2-FE1A-5826-2183-C576AB61DB36}"/>
              </a:ext>
            </a:extLst>
          </p:cNvPr>
          <p:cNvSpPr txBox="1">
            <a:spLocks/>
          </p:cNvSpPr>
          <p:nvPr/>
        </p:nvSpPr>
        <p:spPr>
          <a:xfrm>
            <a:off x="328580" y="-16241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latin typeface="Ubuntu" panose="020B0504030602030204" pitchFamily="34" charset="0"/>
              </a:rPr>
              <a:t>Title here</a:t>
            </a:r>
          </a:p>
        </p:txBody>
      </p:sp>
      <p:sp>
        <p:nvSpPr>
          <p:cNvPr id="5" name="Title 1">
            <a:extLst>
              <a:ext uri="{FF2B5EF4-FFF2-40B4-BE49-F238E27FC236}">
                <a16:creationId xmlns:a16="http://schemas.microsoft.com/office/drawing/2014/main" id="{7FF6DF47-D382-7EB4-4356-8B22D9F7CE19}"/>
              </a:ext>
            </a:extLst>
          </p:cNvPr>
          <p:cNvSpPr txBox="1">
            <a:spLocks/>
          </p:cNvSpPr>
          <p:nvPr/>
        </p:nvSpPr>
        <p:spPr>
          <a:xfrm>
            <a:off x="328580" y="5381791"/>
            <a:ext cx="167384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solidFill>
                <a:latin typeface="Ubuntu" panose="020B0504030602030204" pitchFamily="34" charset="0"/>
              </a:rPr>
              <a:t>9</a:t>
            </a:r>
          </a:p>
        </p:txBody>
      </p:sp>
      <p:sp>
        <p:nvSpPr>
          <p:cNvPr id="6" name="Rectangle 5">
            <a:extLst>
              <a:ext uri="{FF2B5EF4-FFF2-40B4-BE49-F238E27FC236}">
                <a16:creationId xmlns:a16="http://schemas.microsoft.com/office/drawing/2014/main" id="{A94A6CAD-4D88-E547-8B9F-861FDB7C50AB}"/>
              </a:ext>
            </a:extLst>
          </p:cNvPr>
          <p:cNvSpPr/>
          <p:nvPr/>
        </p:nvSpPr>
        <p:spPr bwMode="auto">
          <a:xfrm>
            <a:off x="8847246" y="6413899"/>
            <a:ext cx="1758641" cy="323384"/>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ヒラギノ角ゴ ProN W3" charset="0"/>
                <a:cs typeface="ヒラギノ角ゴ ProN W3" charset="0"/>
                <a:sym typeface="Gill Sans" charset="0"/>
              </a:rPr>
              <a:t>Workbook page 4</a:t>
            </a:r>
          </a:p>
        </p:txBody>
      </p:sp>
      <p:sp>
        <p:nvSpPr>
          <p:cNvPr id="9" name="Content Placeholder 2">
            <a:extLst>
              <a:ext uri="{FF2B5EF4-FFF2-40B4-BE49-F238E27FC236}">
                <a16:creationId xmlns:a16="http://schemas.microsoft.com/office/drawing/2014/main" id="{E6507007-B514-19DC-4C42-836F4F67622B}"/>
              </a:ext>
            </a:extLst>
          </p:cNvPr>
          <p:cNvSpPr txBox="1">
            <a:spLocks/>
          </p:cNvSpPr>
          <p:nvPr/>
        </p:nvSpPr>
        <p:spPr bwMode="auto">
          <a:xfrm>
            <a:off x="860203" y="4447301"/>
            <a:ext cx="4334492" cy="1548140"/>
          </a:xfrm>
          <a:prstGeom prst="rect">
            <a:avLst/>
          </a:prstGeom>
          <a:solidFill>
            <a:srgbClr val="5E8D09"/>
          </a:solidFill>
          <a:ln w="28575">
            <a:noFill/>
          </a:ln>
          <a:effectLst/>
          <a:extLs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Ubuntu"/>
                <a:sym typeface="Ubuntu" charset="0"/>
              </a:rPr>
              <a:t>Fitness helps us </a:t>
            </a:r>
            <a:r>
              <a:rPr lang="en-US" sz="2800" b="1" kern="0" dirty="0">
                <a:solidFill>
                  <a:schemeClr val="bg1"/>
                </a:solidFill>
                <a:latin typeface="Ubuntu"/>
              </a:rPr>
              <a:t>stay</a:t>
            </a:r>
            <a:r>
              <a:rPr kumimoji="0" lang="en-US" sz="2800" b="1" i="0" u="none" strike="noStrike" kern="0" cap="none" spc="0" normalizeH="0" baseline="0" noProof="0" dirty="0">
                <a:ln>
                  <a:noFill/>
                </a:ln>
                <a:solidFill>
                  <a:schemeClr val="bg1"/>
                </a:solidFill>
                <a:effectLst/>
                <a:uLnTx/>
                <a:uFillTx/>
                <a:latin typeface="Ubuntu"/>
                <a:sym typeface="Ubuntu" charset="0"/>
              </a:rPr>
              <a:t> healthy and live longer</a:t>
            </a:r>
            <a:endParaRPr kumimoji="0" lang="en-US" sz="2400" b="0" i="0" u="none" strike="noStrike" kern="0" cap="none" spc="0" normalizeH="0" baseline="0" noProof="0" dirty="0">
              <a:ln>
                <a:noFill/>
              </a:ln>
              <a:solidFill>
                <a:schemeClr val="bg1"/>
              </a:solidFill>
              <a:effectLst/>
              <a:uLnTx/>
              <a:uFillTx/>
              <a:latin typeface="Ubuntu"/>
              <a:sym typeface="Ubuntu" charset="0"/>
            </a:endParaRPr>
          </a:p>
        </p:txBody>
      </p:sp>
      <p:sp>
        <p:nvSpPr>
          <p:cNvPr id="10" name="Title 1">
            <a:extLst>
              <a:ext uri="{FF2B5EF4-FFF2-40B4-BE49-F238E27FC236}">
                <a16:creationId xmlns:a16="http://schemas.microsoft.com/office/drawing/2014/main" id="{E3FE229C-50AF-5436-052D-D98A0ACF0BE6}"/>
              </a:ext>
            </a:extLst>
          </p:cNvPr>
          <p:cNvSpPr txBox="1">
            <a:spLocks/>
          </p:cNvSpPr>
          <p:nvPr/>
        </p:nvSpPr>
        <p:spPr bwMode="auto">
          <a:xfrm>
            <a:off x="5639231" y="208933"/>
            <a:ext cx="4744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4400" b="0" i="0" u="none" strike="noStrike" kern="0" cap="none" spc="-100" normalizeH="0" baseline="0" noProof="0" dirty="0">
                <a:ln>
                  <a:noFill/>
                </a:ln>
                <a:solidFill>
                  <a:srgbClr val="000000"/>
                </a:solidFill>
                <a:effectLst/>
                <a:uLnTx/>
                <a:uFillTx/>
                <a:latin typeface="Ubuntu Light"/>
                <a:sym typeface="Ubuntu Light" charset="0"/>
              </a:rPr>
              <a:t>Fitness</a:t>
            </a:r>
          </a:p>
        </p:txBody>
      </p:sp>
      <p:sp>
        <p:nvSpPr>
          <p:cNvPr id="11" name="Content Placeholder 3">
            <a:extLst>
              <a:ext uri="{FF2B5EF4-FFF2-40B4-BE49-F238E27FC236}">
                <a16:creationId xmlns:a16="http://schemas.microsoft.com/office/drawing/2014/main" id="{0F1C9225-1647-42ED-0FB7-28849A49728A}"/>
              </a:ext>
            </a:extLst>
          </p:cNvPr>
          <p:cNvSpPr txBox="1">
            <a:spLocks/>
          </p:cNvSpPr>
          <p:nvPr/>
        </p:nvSpPr>
        <p:spPr bwMode="auto">
          <a:xfrm>
            <a:off x="6281318" y="1186891"/>
            <a:ext cx="4473447" cy="821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marR="0" lvl="0" indent="0" algn="l" defTabSz="914400" rtl="0" eaLnBrk="1" fontAlgn="base" latinLnBrk="0" hangingPunct="1">
              <a:lnSpc>
                <a:spcPct val="110000"/>
              </a:lnSpc>
              <a:spcBef>
                <a:spcPts val="85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Ubuntu"/>
                <a:sym typeface="Ubuntu" charset="0"/>
              </a:rPr>
              <a:t>Fitness is important for many reasons:</a:t>
            </a:r>
          </a:p>
          <a:p>
            <a:pPr marL="239713" marR="0" lvl="0" indent="-239713"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a:p>
            <a:pPr marL="239713" marR="0" lvl="0" indent="-239713" algn="ctr" defTabSz="914400" rtl="0" eaLnBrk="1" fontAlgn="base" latinLnBrk="0" hangingPunct="1">
              <a:lnSpc>
                <a:spcPct val="110000"/>
              </a:lnSpc>
              <a:spcBef>
                <a:spcPts val="85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Ubuntu"/>
              <a:sym typeface="Ubuntu" charset="0"/>
            </a:endParaRPr>
          </a:p>
        </p:txBody>
      </p:sp>
      <p:sp>
        <p:nvSpPr>
          <p:cNvPr id="13" name="Content Placeholder 3">
            <a:extLst>
              <a:ext uri="{FF2B5EF4-FFF2-40B4-BE49-F238E27FC236}">
                <a16:creationId xmlns:a16="http://schemas.microsoft.com/office/drawing/2014/main" id="{3C3C26B0-3E4B-3AF8-F384-02208444D0F1}"/>
              </a:ext>
            </a:extLst>
          </p:cNvPr>
          <p:cNvSpPr txBox="1">
            <a:spLocks/>
          </p:cNvSpPr>
          <p:nvPr/>
        </p:nvSpPr>
        <p:spPr bwMode="auto">
          <a:xfrm>
            <a:off x="7017643" y="3910537"/>
            <a:ext cx="3551782" cy="392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Improve your quality of sleep</a:t>
            </a:r>
          </a:p>
          <a:p>
            <a:pPr marL="342900" indent="-342900">
              <a:buFont typeface="Arial" panose="020B0604020202020204" pitchFamily="34" charset="0"/>
              <a:buChar char="•"/>
            </a:pPr>
            <a:endParaRPr lang="en-US" kern="0" dirty="0">
              <a:solidFill>
                <a:srgbClr val="000000"/>
              </a:solidFill>
              <a:latin typeface="Ubuntu"/>
            </a:endParaRPr>
          </a:p>
        </p:txBody>
      </p:sp>
      <p:sp>
        <p:nvSpPr>
          <p:cNvPr id="14" name="Content Placeholder 3">
            <a:extLst>
              <a:ext uri="{FF2B5EF4-FFF2-40B4-BE49-F238E27FC236}">
                <a16:creationId xmlns:a16="http://schemas.microsoft.com/office/drawing/2014/main" id="{1CCFEC81-2A6C-5CD2-B754-4F3729732ECC}"/>
              </a:ext>
            </a:extLst>
          </p:cNvPr>
          <p:cNvSpPr txBox="1">
            <a:spLocks/>
          </p:cNvSpPr>
          <p:nvPr/>
        </p:nvSpPr>
        <p:spPr bwMode="auto">
          <a:xfrm>
            <a:off x="6981178" y="2253544"/>
            <a:ext cx="3624709" cy="43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Perform better in sport</a:t>
            </a:r>
          </a:p>
          <a:p>
            <a:pPr marL="342900" indent="-342900">
              <a:buFont typeface="Arial" panose="020B0604020202020204" pitchFamily="34" charset="0"/>
              <a:buChar char="•"/>
            </a:pPr>
            <a:endParaRPr lang="en-US" kern="0" dirty="0">
              <a:solidFill>
                <a:srgbClr val="000000"/>
              </a:solidFill>
              <a:latin typeface="Ubuntu"/>
            </a:endParaRPr>
          </a:p>
        </p:txBody>
      </p:sp>
      <p:sp>
        <p:nvSpPr>
          <p:cNvPr id="15" name="Content Placeholder 3">
            <a:extLst>
              <a:ext uri="{FF2B5EF4-FFF2-40B4-BE49-F238E27FC236}">
                <a16:creationId xmlns:a16="http://schemas.microsoft.com/office/drawing/2014/main" id="{C8207345-8597-2A64-31B9-429AB4FE1C76}"/>
              </a:ext>
            </a:extLst>
          </p:cNvPr>
          <p:cNvSpPr txBox="1">
            <a:spLocks/>
          </p:cNvSpPr>
          <p:nvPr/>
        </p:nvSpPr>
        <p:spPr bwMode="auto">
          <a:xfrm>
            <a:off x="6997306" y="2803700"/>
            <a:ext cx="3624709" cy="435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Increase your energy levels</a:t>
            </a:r>
          </a:p>
          <a:p>
            <a:pPr marL="342900" indent="-342900">
              <a:buFont typeface="Arial" panose="020B0604020202020204" pitchFamily="34" charset="0"/>
              <a:buChar char="•"/>
            </a:pPr>
            <a:endParaRPr lang="en-US" kern="0" dirty="0">
              <a:solidFill>
                <a:srgbClr val="000000"/>
              </a:solidFill>
              <a:latin typeface="Ubuntu"/>
            </a:endParaRPr>
          </a:p>
        </p:txBody>
      </p:sp>
      <p:sp>
        <p:nvSpPr>
          <p:cNvPr id="16" name="Content Placeholder 3">
            <a:extLst>
              <a:ext uri="{FF2B5EF4-FFF2-40B4-BE49-F238E27FC236}">
                <a16:creationId xmlns:a16="http://schemas.microsoft.com/office/drawing/2014/main" id="{3E7FF9BD-5B83-7932-3E78-8D8C469F0715}"/>
              </a:ext>
            </a:extLst>
          </p:cNvPr>
          <p:cNvSpPr txBox="1">
            <a:spLocks/>
          </p:cNvSpPr>
          <p:nvPr/>
        </p:nvSpPr>
        <p:spPr bwMode="auto">
          <a:xfrm>
            <a:off x="7017643" y="4447301"/>
            <a:ext cx="3551781" cy="43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Achieve a healthy weight</a:t>
            </a:r>
          </a:p>
          <a:p>
            <a:pPr marL="342900" indent="-342900">
              <a:buFont typeface="Arial" panose="020B0604020202020204" pitchFamily="34" charset="0"/>
              <a:buChar char="•"/>
            </a:pPr>
            <a:endParaRPr lang="en-US" kern="0" dirty="0">
              <a:solidFill>
                <a:srgbClr val="000000"/>
              </a:solidFill>
              <a:latin typeface="Ubuntu"/>
            </a:endParaRPr>
          </a:p>
        </p:txBody>
      </p:sp>
      <p:sp>
        <p:nvSpPr>
          <p:cNvPr id="17" name="Content Placeholder 3">
            <a:extLst>
              <a:ext uri="{FF2B5EF4-FFF2-40B4-BE49-F238E27FC236}">
                <a16:creationId xmlns:a16="http://schemas.microsoft.com/office/drawing/2014/main" id="{EAF6786C-7853-62E3-F3AF-B60EC1CFA432}"/>
              </a:ext>
            </a:extLst>
          </p:cNvPr>
          <p:cNvSpPr txBox="1">
            <a:spLocks/>
          </p:cNvSpPr>
          <p:nvPr/>
        </p:nvSpPr>
        <p:spPr bwMode="auto">
          <a:xfrm>
            <a:off x="7017643" y="3370361"/>
            <a:ext cx="3624709" cy="482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Feel happier</a:t>
            </a:r>
          </a:p>
          <a:p>
            <a:pPr marL="342900" indent="-342900">
              <a:buFont typeface="Arial" panose="020B0604020202020204" pitchFamily="34" charset="0"/>
              <a:buChar char="•"/>
            </a:pPr>
            <a:endParaRPr lang="en-US" kern="0" dirty="0">
              <a:solidFill>
                <a:srgbClr val="000000"/>
              </a:solidFill>
              <a:latin typeface="Ubuntu"/>
            </a:endParaRPr>
          </a:p>
        </p:txBody>
      </p:sp>
      <p:sp>
        <p:nvSpPr>
          <p:cNvPr id="18" name="Content Placeholder 3">
            <a:extLst>
              <a:ext uri="{FF2B5EF4-FFF2-40B4-BE49-F238E27FC236}">
                <a16:creationId xmlns:a16="http://schemas.microsoft.com/office/drawing/2014/main" id="{CFEC9513-D858-BD43-44EF-3A9A04EC7877}"/>
              </a:ext>
            </a:extLst>
          </p:cNvPr>
          <p:cNvSpPr txBox="1">
            <a:spLocks/>
          </p:cNvSpPr>
          <p:nvPr/>
        </p:nvSpPr>
        <p:spPr bwMode="auto">
          <a:xfrm>
            <a:off x="6997306" y="5088820"/>
            <a:ext cx="3551781" cy="43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Be healthy and live longer</a:t>
            </a:r>
          </a:p>
          <a:p>
            <a:pPr marL="342900" indent="-342900">
              <a:buFont typeface="Arial" panose="020B0604020202020204" pitchFamily="34" charset="0"/>
              <a:buChar char="•"/>
            </a:pPr>
            <a:endParaRPr lang="en-US" kern="0" dirty="0">
              <a:solidFill>
                <a:srgbClr val="000000"/>
              </a:solidFill>
              <a:latin typeface="Ubuntu"/>
            </a:endParaRPr>
          </a:p>
        </p:txBody>
      </p:sp>
      <p:sp>
        <p:nvSpPr>
          <p:cNvPr id="19" name="Content Placeholder 3">
            <a:extLst>
              <a:ext uri="{FF2B5EF4-FFF2-40B4-BE49-F238E27FC236}">
                <a16:creationId xmlns:a16="http://schemas.microsoft.com/office/drawing/2014/main" id="{9D1C83CE-4216-1F9B-B721-E436156020B5}"/>
              </a:ext>
            </a:extLst>
          </p:cNvPr>
          <p:cNvSpPr txBox="1">
            <a:spLocks/>
          </p:cNvSpPr>
          <p:nvPr/>
        </p:nvSpPr>
        <p:spPr bwMode="auto">
          <a:xfrm>
            <a:off x="6981178" y="5651055"/>
            <a:ext cx="3551781" cy="43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mv="urn:schemas-microsoft-com:mac:vml" xmlns:mc="http://schemas.openxmlformats.org/markup-compatibility/2006"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kern="0" dirty="0">
                <a:solidFill>
                  <a:srgbClr val="000000"/>
                </a:solidFill>
                <a:latin typeface="Ubuntu"/>
              </a:rPr>
              <a:t>Reduce your stress level</a:t>
            </a:r>
          </a:p>
          <a:p>
            <a:pPr marL="342900" indent="-342900">
              <a:buFont typeface="Arial" panose="020B0604020202020204" pitchFamily="34" charset="0"/>
              <a:buChar char="•"/>
            </a:pPr>
            <a:endParaRPr lang="en-US" kern="0" dirty="0">
              <a:solidFill>
                <a:srgbClr val="000000"/>
              </a:solidFill>
              <a:latin typeface="Ubuntu"/>
            </a:endParaRPr>
          </a:p>
        </p:txBody>
      </p:sp>
      <p:pic>
        <p:nvPicPr>
          <p:cNvPr id="20" name="Graphic 19">
            <a:extLst>
              <a:ext uri="{FF2B5EF4-FFF2-40B4-BE49-F238E27FC236}">
                <a16:creationId xmlns:a16="http://schemas.microsoft.com/office/drawing/2014/main" id="{D8A5355D-142D-9EA6-E342-430FE1BD737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137"/>
          <a:stretch/>
        </p:blipFill>
        <p:spPr>
          <a:xfrm>
            <a:off x="6282349" y="2242191"/>
            <a:ext cx="482956" cy="482131"/>
          </a:xfrm>
          <a:prstGeom prst="rect">
            <a:avLst/>
          </a:prstGeom>
        </p:spPr>
      </p:pic>
      <p:pic>
        <p:nvPicPr>
          <p:cNvPr id="21" name="Graphic 20">
            <a:extLst>
              <a:ext uri="{FF2B5EF4-FFF2-40B4-BE49-F238E27FC236}">
                <a16:creationId xmlns:a16="http://schemas.microsoft.com/office/drawing/2014/main" id="{701307CB-A386-D6D6-5761-C5FAE80EFCC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8646" b="11002"/>
          <a:stretch/>
        </p:blipFill>
        <p:spPr>
          <a:xfrm>
            <a:off x="6281318" y="5599973"/>
            <a:ext cx="441198" cy="537276"/>
          </a:xfrm>
          <a:prstGeom prst="rect">
            <a:avLst/>
          </a:prstGeom>
        </p:spPr>
      </p:pic>
      <p:pic>
        <p:nvPicPr>
          <p:cNvPr id="22" name="Graphic 21">
            <a:extLst>
              <a:ext uri="{FF2B5EF4-FFF2-40B4-BE49-F238E27FC236}">
                <a16:creationId xmlns:a16="http://schemas.microsoft.com/office/drawing/2014/main" id="{7FDAB367-CF1B-A557-BF14-BA1F32198A8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9144" b="18315"/>
          <a:stretch/>
        </p:blipFill>
        <p:spPr>
          <a:xfrm>
            <a:off x="6323463" y="3982022"/>
            <a:ext cx="446464" cy="417676"/>
          </a:xfrm>
          <a:prstGeom prst="rect">
            <a:avLst/>
          </a:prstGeom>
        </p:spPr>
      </p:pic>
      <p:pic>
        <p:nvPicPr>
          <p:cNvPr id="23" name="Graphic 22">
            <a:extLst>
              <a:ext uri="{FF2B5EF4-FFF2-40B4-BE49-F238E27FC236}">
                <a16:creationId xmlns:a16="http://schemas.microsoft.com/office/drawing/2014/main" id="{205D67E2-4260-DFCA-86E6-B0E3B328DDC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6213" t="4125" r="9694" b="19648"/>
          <a:stretch/>
        </p:blipFill>
        <p:spPr>
          <a:xfrm>
            <a:off x="6232696" y="3293372"/>
            <a:ext cx="482956" cy="537276"/>
          </a:xfrm>
          <a:prstGeom prst="rect">
            <a:avLst/>
          </a:prstGeom>
        </p:spPr>
      </p:pic>
      <p:pic>
        <p:nvPicPr>
          <p:cNvPr id="24" name="Graphic 23">
            <a:extLst>
              <a:ext uri="{FF2B5EF4-FFF2-40B4-BE49-F238E27FC236}">
                <a16:creationId xmlns:a16="http://schemas.microsoft.com/office/drawing/2014/main" id="{965E38B6-1262-6E69-F136-0BC9CCF7A50C}"/>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5740" t="25284" r="5438" b="34946"/>
          <a:stretch/>
        </p:blipFill>
        <p:spPr>
          <a:xfrm rot="16200000">
            <a:off x="6280232" y="2863112"/>
            <a:ext cx="482131" cy="336682"/>
          </a:xfrm>
          <a:prstGeom prst="rect">
            <a:avLst/>
          </a:prstGeom>
        </p:spPr>
      </p:pic>
      <p:pic>
        <p:nvPicPr>
          <p:cNvPr id="25" name="Graphic 24">
            <a:extLst>
              <a:ext uri="{FF2B5EF4-FFF2-40B4-BE49-F238E27FC236}">
                <a16:creationId xmlns:a16="http://schemas.microsoft.com/office/drawing/2014/main" id="{3B558896-34DC-A46D-F3EE-0EFBB72E8F1F}"/>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23721"/>
          <a:stretch/>
        </p:blipFill>
        <p:spPr>
          <a:xfrm>
            <a:off x="6286734" y="5088348"/>
            <a:ext cx="483193" cy="435583"/>
          </a:xfrm>
          <a:prstGeom prst="rect">
            <a:avLst/>
          </a:prstGeom>
        </p:spPr>
      </p:pic>
      <p:pic>
        <p:nvPicPr>
          <p:cNvPr id="27" name="Graphic 26">
            <a:extLst>
              <a:ext uri="{FF2B5EF4-FFF2-40B4-BE49-F238E27FC236}">
                <a16:creationId xmlns:a16="http://schemas.microsoft.com/office/drawing/2014/main" id="{292980CE-044A-7A3B-38C0-28C8EAFBA4E2}"/>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909" t="1613" r="9091" b="17037"/>
          <a:stretch/>
        </p:blipFill>
        <p:spPr>
          <a:xfrm>
            <a:off x="6286733" y="4447301"/>
            <a:ext cx="483194" cy="536019"/>
          </a:xfrm>
          <a:prstGeom prst="rect">
            <a:avLst/>
          </a:prstGeom>
        </p:spPr>
      </p:pic>
      <p:sp>
        <p:nvSpPr>
          <p:cNvPr id="8" name="Rectangle 7">
            <a:extLst>
              <a:ext uri="{FF2B5EF4-FFF2-40B4-BE49-F238E27FC236}">
                <a16:creationId xmlns:a16="http://schemas.microsoft.com/office/drawing/2014/main" id="{EF1ABF54-1700-D792-07FE-958CBE457EEC}"/>
              </a:ext>
            </a:extLst>
          </p:cNvPr>
          <p:cNvSpPr/>
          <p:nvPr/>
        </p:nvSpPr>
        <p:spPr>
          <a:xfrm>
            <a:off x="860203" y="1218650"/>
            <a:ext cx="4314155" cy="3170099"/>
          </a:xfrm>
          <a:prstGeom prst="rect">
            <a:avLst/>
          </a:prstGeom>
          <a:noFill/>
        </p:spPr>
        <p:txBody>
          <a:bodyPr wrap="square" lIns="91440" tIns="45720" rIns="91440" bIns="45720">
            <a:spAutoFit/>
          </a:bodyPr>
          <a:lstStyle/>
          <a:p>
            <a:pPr algn="ctr"/>
            <a:r>
              <a:rPr lang="en-US" sz="20000" b="1" dirty="0">
                <a:ln w="22225">
                  <a:solidFill>
                    <a:srgbClr val="87AB2F"/>
                  </a:solidFill>
                  <a:prstDash val="solid"/>
                </a:ln>
                <a:solidFill>
                  <a:srgbClr val="B2D233"/>
                </a:solidFill>
              </a:rPr>
              <a:t>B</a:t>
            </a:r>
          </a:p>
        </p:txBody>
      </p:sp>
    </p:spTree>
    <p:extLst>
      <p:ext uri="{BB962C8B-B14F-4D97-AF65-F5344CB8AC3E}">
        <p14:creationId xmlns:p14="http://schemas.microsoft.com/office/powerpoint/2010/main" val="1742556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41079</TotalTime>
  <Words>5078</Words>
  <Application>Microsoft Office PowerPoint</Application>
  <PresentationFormat>Widescreen</PresentationFormat>
  <Paragraphs>630</Paragraphs>
  <Slides>35</Slides>
  <Notes>34</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Aptos Display</vt:lpstr>
      <vt:lpstr>Arial</vt:lpstr>
      <vt:lpstr>Calibri</vt:lpstr>
      <vt:lpstr>Courier New</vt:lpstr>
      <vt:lpstr>Segoe UI</vt:lpstr>
      <vt:lpstr>Ubuntu</vt:lpstr>
      <vt:lpstr>Ubuntu Light</vt:lpstr>
      <vt:lpstr>Wingdings</vt:lpstr>
      <vt:lpstr>Office Theme</vt:lpstr>
      <vt:lpstr>Family Health Forum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29</cp:revision>
  <dcterms:created xsi:type="dcterms:W3CDTF">2024-11-19T15:21:18Z</dcterms:created>
  <dcterms:modified xsi:type="dcterms:W3CDTF">2025-10-15T20:50:34Z</dcterms:modified>
</cp:coreProperties>
</file>