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6" r:id="rId3"/>
    <p:sldId id="264"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C2E"/>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8" autoAdjust="0"/>
    <p:restoredTop sz="94686"/>
  </p:normalViewPr>
  <p:slideViewPr>
    <p:cSldViewPr snapToGrid="0">
      <p:cViewPr varScale="1">
        <p:scale>
          <a:sx n="95" d="100"/>
          <a:sy n="95" d="100"/>
        </p:scale>
        <p:origin x="4152" y="30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10/27/2025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10/27/2025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10/27/2025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descr="A couple of men posing for a picture&#10;&#10;Description automatically generated">
            <a:extLst>
              <a:ext uri="{FF2B5EF4-FFF2-40B4-BE49-F238E27FC236}">
                <a16:creationId xmlns:a16="http://schemas.microsoft.com/office/drawing/2014/main" id="{1F6ECDA2-80D8-3B03-5541-53033AC83752}"/>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10/27/2025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rot="10800000" flipH="1">
            <a:off x="0" y="0"/>
            <a:ext cx="7772400" cy="10058400"/>
          </a:xfrm>
          <a:prstGeom prst="rect">
            <a:avLst/>
          </a:prstGeom>
        </p:spPr>
      </p:pic>
      <p:sp>
        <p:nvSpPr>
          <p:cNvPr id="7" name="Rectangle 6">
            <a:extLst>
              <a:ext uri="{FF2B5EF4-FFF2-40B4-BE49-F238E27FC236}">
                <a16:creationId xmlns:a16="http://schemas.microsoft.com/office/drawing/2014/main" id="{A02B296E-F332-4734-47DB-429F1675C94D}"/>
              </a:ext>
            </a:extLst>
          </p:cNvPr>
          <p:cNvSpPr/>
          <p:nvPr userDrawn="1"/>
        </p:nvSpPr>
        <p:spPr>
          <a:xfrm>
            <a:off x="0" y="320194"/>
            <a:ext cx="6321287" cy="11628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02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rot="10800000" flipH="1">
            <a:off x="0" y="0"/>
            <a:ext cx="7772400" cy="10058400"/>
          </a:xfrm>
          <a:prstGeom prst="rect">
            <a:avLst/>
          </a:prstGeom>
        </p:spPr>
      </p:pic>
      <p:pic>
        <p:nvPicPr>
          <p:cNvPr id="9" name="Picture 8">
            <a:extLst>
              <a:ext uri="{FF2B5EF4-FFF2-40B4-BE49-F238E27FC236}">
                <a16:creationId xmlns:a16="http://schemas.microsoft.com/office/drawing/2014/main" id="{982FA561-9B9C-0202-98DB-753E42D073F9}"/>
              </a:ext>
            </a:extLst>
          </p:cNvPr>
          <p:cNvPicPr>
            <a:picLocks noChangeAspect="1"/>
          </p:cNvPicPr>
          <p:nvPr userDrawn="1"/>
        </p:nvPicPr>
        <p:blipFill>
          <a:blip r:embed="rId3"/>
          <a:stretch>
            <a:fillRect/>
          </a:stretch>
        </p:blipFill>
        <p:spPr>
          <a:xfrm>
            <a:off x="0" y="339701"/>
            <a:ext cx="6321284" cy="1162878"/>
          </a:xfrm>
          <a:prstGeom prst="rect">
            <a:avLst/>
          </a:prstGeom>
        </p:spPr>
      </p:pic>
    </p:spTree>
    <p:extLst>
      <p:ext uri="{BB962C8B-B14F-4D97-AF65-F5344CB8AC3E}">
        <p14:creationId xmlns:p14="http://schemas.microsoft.com/office/powerpoint/2010/main" val="286693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rot="10800000" flipH="1">
            <a:off x="0" y="0"/>
            <a:ext cx="7772400" cy="10058400"/>
          </a:xfrm>
          <a:prstGeom prst="rect">
            <a:avLst/>
          </a:prstGeom>
        </p:spPr>
      </p:pic>
      <p:sp>
        <p:nvSpPr>
          <p:cNvPr id="7" name="Rectangle 6">
            <a:extLst>
              <a:ext uri="{FF2B5EF4-FFF2-40B4-BE49-F238E27FC236}">
                <a16:creationId xmlns:a16="http://schemas.microsoft.com/office/drawing/2014/main" id="{A02B296E-F332-4734-47DB-429F1675C94D}"/>
              </a:ext>
            </a:extLst>
          </p:cNvPr>
          <p:cNvSpPr/>
          <p:nvPr userDrawn="1"/>
        </p:nvSpPr>
        <p:spPr>
          <a:xfrm>
            <a:off x="0" y="320194"/>
            <a:ext cx="6321287" cy="11628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6B03B2-FBC5-3CC6-9312-349C5A0A3308}"/>
              </a:ext>
            </a:extLst>
          </p:cNvPr>
          <p:cNvSpPr/>
          <p:nvPr userDrawn="1"/>
        </p:nvSpPr>
        <p:spPr>
          <a:xfrm>
            <a:off x="-1" y="319980"/>
            <a:ext cx="6321287" cy="116287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6085AA-E768-41D0-0EC4-4BFF26B6A6ED}"/>
              </a:ext>
            </a:extLst>
          </p:cNvPr>
          <p:cNvSpPr/>
          <p:nvPr userDrawn="1"/>
        </p:nvSpPr>
        <p:spPr>
          <a:xfrm>
            <a:off x="0" y="319980"/>
            <a:ext cx="6321287" cy="11628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48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
        <p:nvSpPr>
          <p:cNvPr id="8" name="Rectangle 7">
            <a:extLst>
              <a:ext uri="{FF2B5EF4-FFF2-40B4-BE49-F238E27FC236}">
                <a16:creationId xmlns:a16="http://schemas.microsoft.com/office/drawing/2014/main" id="{A4E03FCC-5747-955D-D94C-0BB50F991FB1}"/>
              </a:ext>
            </a:extLst>
          </p:cNvPr>
          <p:cNvSpPr/>
          <p:nvPr userDrawn="1"/>
        </p:nvSpPr>
        <p:spPr>
          <a:xfrm>
            <a:off x="0" y="320194"/>
            <a:ext cx="6321287" cy="11628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41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
        <p:nvSpPr>
          <p:cNvPr id="8" name="Rectangle 7">
            <a:extLst>
              <a:ext uri="{FF2B5EF4-FFF2-40B4-BE49-F238E27FC236}">
                <a16:creationId xmlns:a16="http://schemas.microsoft.com/office/drawing/2014/main" id="{191F75B9-39A1-3FE8-903F-A6187FB25A2E}"/>
              </a:ext>
            </a:extLst>
          </p:cNvPr>
          <p:cNvSpPr/>
          <p:nvPr userDrawn="1"/>
        </p:nvSpPr>
        <p:spPr>
          <a:xfrm>
            <a:off x="0" y="319980"/>
            <a:ext cx="6321287" cy="11628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37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9C36C40D-EBF2-0E6D-418A-F76A47749860}"/>
              </a:ext>
            </a:extLst>
          </p:cNvPr>
          <p:cNvPicPr>
            <a:picLocks noChangeAspect="1"/>
          </p:cNvPicPr>
          <p:nvPr userDrawn="1"/>
        </p:nvPicPr>
        <p:blipFill>
          <a:blip r:embed="rId2"/>
          <a:stretch>
            <a:fillRect/>
          </a:stretch>
        </p:blipFill>
        <p:spPr>
          <a:xfrm>
            <a:off x="-2" y="259090"/>
            <a:ext cx="6321286" cy="1162878"/>
          </a:xfrm>
          <a:prstGeom prst="rect">
            <a:avLst/>
          </a:prstGeom>
        </p:spPr>
      </p:pic>
    </p:spTree>
    <p:extLst>
      <p:ext uri="{BB962C8B-B14F-4D97-AF65-F5344CB8AC3E}">
        <p14:creationId xmlns:p14="http://schemas.microsoft.com/office/powerpoint/2010/main" val="294894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43757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10/27/2025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10/27/2025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7" r:id="rId3"/>
    <p:sldLayoutId id="2147483678" r:id="rId4"/>
    <p:sldLayoutId id="2147483672" r:id="rId5"/>
    <p:sldLayoutId id="2147483674" r:id="rId6"/>
    <p:sldLayoutId id="2147483676"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675720"/>
            <a:ext cx="5343524" cy="830997"/>
          </a:xfrm>
          <a:prstGeom prst="rect">
            <a:avLst/>
          </a:prstGeom>
          <a:noFill/>
        </p:spPr>
        <p:txBody>
          <a:bodyPr wrap="square" rtlCol="0">
            <a:spAutoFit/>
          </a:bodyPr>
          <a:lstStyle/>
          <a:p>
            <a:r>
              <a:rPr lang="en-US" sz="4800" b="0" i="0" dirty="0">
                <a:solidFill>
                  <a:schemeClr val="bg1"/>
                </a:solidFill>
                <a:effectLst/>
                <a:latin typeface="Ubuntu" panose="020B0504030602030204" pitchFamily="34" charset="0"/>
              </a:rPr>
              <a:t>Facilitator Guide</a:t>
            </a:r>
            <a:endParaRPr lang="en-US" sz="4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50671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Family Health Forum</a:t>
            </a:r>
          </a:p>
        </p:txBody>
      </p:sp>
      <p:pic>
        <p:nvPicPr>
          <p:cNvPr id="6" name="Picture 5" descr="A logo of a person with arrows&#10;&#10;AI-generated content may be incorrect.">
            <a:extLst>
              <a:ext uri="{FF2B5EF4-FFF2-40B4-BE49-F238E27FC236}">
                <a16:creationId xmlns:a16="http://schemas.microsoft.com/office/drawing/2014/main" id="{84176B70-1147-03AC-97B2-48581D3EF414}"/>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3C69D-30DC-A3AF-B7AF-6781C8134F1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097FEB0-8412-F9DB-B9BA-2769BA88FCFE}"/>
              </a:ext>
            </a:extLst>
          </p:cNvPr>
          <p:cNvSpPr txBox="1">
            <a:spLocks/>
          </p:cNvSpPr>
          <p:nvPr/>
        </p:nvSpPr>
        <p:spPr>
          <a:xfrm>
            <a:off x="99897" y="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000" dirty="0">
                <a:solidFill>
                  <a:schemeClr val="bg1"/>
                </a:solidFill>
                <a:latin typeface="Ubuntu" panose="020B0504030602030204" pitchFamily="34" charset="0"/>
              </a:rPr>
              <a:t>Guidelines for adaptations of </a:t>
            </a:r>
            <a:br>
              <a:rPr lang="en-US" sz="3000" dirty="0">
                <a:solidFill>
                  <a:schemeClr val="bg1"/>
                </a:solidFill>
                <a:latin typeface="Ubuntu" panose="020B0504030602030204" pitchFamily="34" charset="0"/>
              </a:rPr>
            </a:br>
            <a:r>
              <a:rPr lang="en-US" sz="3000" dirty="0">
                <a:solidFill>
                  <a:schemeClr val="bg1"/>
                </a:solidFill>
                <a:latin typeface="Ubuntu" panose="020B0504030602030204" pitchFamily="34" charset="0"/>
              </a:rPr>
              <a:t>Family Health Forum Materials Cont.</a:t>
            </a:r>
          </a:p>
        </p:txBody>
      </p:sp>
      <p:sp>
        <p:nvSpPr>
          <p:cNvPr id="12" name="TextBox 11">
            <a:extLst>
              <a:ext uri="{FF2B5EF4-FFF2-40B4-BE49-F238E27FC236}">
                <a16:creationId xmlns:a16="http://schemas.microsoft.com/office/drawing/2014/main" id="{3F6E2DE8-9A67-B36D-A031-9CEE1F4AEC57}"/>
              </a:ext>
            </a:extLst>
          </p:cNvPr>
          <p:cNvSpPr txBox="1"/>
          <p:nvPr/>
        </p:nvSpPr>
        <p:spPr>
          <a:xfrm>
            <a:off x="1221135" y="1684744"/>
            <a:ext cx="557905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Address Local Challenges: </a:t>
            </a:r>
            <a:br>
              <a:rPr lang="en-US" sz="1400" b="1" dirty="0">
                <a:solidFill>
                  <a:srgbClr val="88AC2E"/>
                </a:solidFill>
                <a:latin typeface="Ubuntu" panose="020B0504030602030204" pitchFamily="34" charset="0"/>
              </a:rPr>
            </a:br>
            <a:r>
              <a:rPr lang="en-US" sz="1200" dirty="0">
                <a:latin typeface="Ubuntu" panose="020B0504030602030204" pitchFamily="34" charset="0"/>
              </a:rPr>
              <a:t>Identify and address specific challenges or issues that are prevalent in your country or region related to the topic. Modify the content to provide solutions or strategies that are tailored to these challenges, making the training more practical and effective.</a:t>
            </a:r>
            <a:endParaRPr lang="en-US" sz="1100" dirty="0">
              <a:effectLst/>
              <a:latin typeface="Ubuntu" panose="020B0504030602030204" pitchFamily="34" charset="0"/>
            </a:endParaRPr>
          </a:p>
        </p:txBody>
      </p:sp>
      <p:pic>
        <p:nvPicPr>
          <p:cNvPr id="2" name="Picture 1" descr="A pink and white location marker&#10;&#10;AI-generated content may be incorrect.">
            <a:extLst>
              <a:ext uri="{FF2B5EF4-FFF2-40B4-BE49-F238E27FC236}">
                <a16:creationId xmlns:a16="http://schemas.microsoft.com/office/drawing/2014/main" id="{ADA667A5-3BE1-9140-1C60-E6C12E8A8B74}"/>
              </a:ext>
            </a:extLst>
          </p:cNvPr>
          <p:cNvPicPr>
            <a:picLocks noChangeAspect="1"/>
          </p:cNvPicPr>
          <p:nvPr/>
        </p:nvPicPr>
        <p:blipFill>
          <a:blip r:embed="rId2"/>
          <a:stretch>
            <a:fillRect/>
          </a:stretch>
        </p:blipFill>
        <p:spPr>
          <a:xfrm>
            <a:off x="426376" y="1751619"/>
            <a:ext cx="669708" cy="669708"/>
          </a:xfrm>
          <a:prstGeom prst="rect">
            <a:avLst/>
          </a:prstGeom>
        </p:spPr>
      </p:pic>
      <p:sp>
        <p:nvSpPr>
          <p:cNvPr id="18" name="TextBox 17">
            <a:extLst>
              <a:ext uri="{FF2B5EF4-FFF2-40B4-BE49-F238E27FC236}">
                <a16:creationId xmlns:a16="http://schemas.microsoft.com/office/drawing/2014/main" id="{DDA61563-60B1-C487-61FE-57EDB0D79BFE}"/>
              </a:ext>
            </a:extLst>
          </p:cNvPr>
          <p:cNvSpPr txBox="1"/>
          <p:nvPr/>
        </p:nvSpPr>
        <p:spPr>
          <a:xfrm>
            <a:off x="1221135" y="6409535"/>
            <a:ext cx="557905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Duration and Schedule: </a:t>
            </a:r>
            <a:br>
              <a:rPr lang="en-US" sz="1400" b="1" dirty="0">
                <a:solidFill>
                  <a:srgbClr val="88AC2E"/>
                </a:solidFill>
                <a:latin typeface="Ubuntu" panose="020B0504030602030204" pitchFamily="34" charset="0"/>
              </a:rPr>
            </a:br>
            <a:r>
              <a:rPr lang="en-US" sz="1200" dirty="0">
                <a:latin typeface="Ubuntu" panose="020B0504030602030204" pitchFamily="34" charset="0"/>
              </a:rPr>
              <a:t>Adjust the duration and scheduling of the training to fit the local culture, work patterns, and availability of participants. Consider local holidays, religious observances, and other significant events that may impact attendance or participation.</a:t>
            </a:r>
            <a:endParaRPr lang="en-US" sz="1050" dirty="0">
              <a:effectLst/>
              <a:latin typeface="Ubuntu" panose="020B0504030602030204" pitchFamily="34" charset="0"/>
            </a:endParaRPr>
          </a:p>
        </p:txBody>
      </p:sp>
      <p:pic>
        <p:nvPicPr>
          <p:cNvPr id="19" name="Picture 18" descr="A group of people in front of a blackboard&#10;&#10;AI-generated content may be incorrect.">
            <a:extLst>
              <a:ext uri="{FF2B5EF4-FFF2-40B4-BE49-F238E27FC236}">
                <a16:creationId xmlns:a16="http://schemas.microsoft.com/office/drawing/2014/main" id="{A4BF7813-A0A6-FDF6-1AFF-C0EB373012CA}"/>
              </a:ext>
            </a:extLst>
          </p:cNvPr>
          <p:cNvPicPr>
            <a:picLocks noChangeAspect="1"/>
          </p:cNvPicPr>
          <p:nvPr/>
        </p:nvPicPr>
        <p:blipFill>
          <a:blip r:embed="rId3"/>
          <a:stretch>
            <a:fillRect/>
          </a:stretch>
        </p:blipFill>
        <p:spPr>
          <a:xfrm>
            <a:off x="388454" y="4720669"/>
            <a:ext cx="794588" cy="794588"/>
          </a:xfrm>
          <a:prstGeom prst="rect">
            <a:avLst/>
          </a:prstGeom>
        </p:spPr>
      </p:pic>
      <p:pic>
        <p:nvPicPr>
          <p:cNvPr id="21" name="Picture 20" descr="A blue building with a flag on top&#10;&#10;AI-generated content may be incorrect.">
            <a:extLst>
              <a:ext uri="{FF2B5EF4-FFF2-40B4-BE49-F238E27FC236}">
                <a16:creationId xmlns:a16="http://schemas.microsoft.com/office/drawing/2014/main" id="{08B17539-DB86-F0B0-113E-87CF2087F9E9}"/>
              </a:ext>
            </a:extLst>
          </p:cNvPr>
          <p:cNvPicPr>
            <a:picLocks noChangeAspect="1"/>
          </p:cNvPicPr>
          <p:nvPr/>
        </p:nvPicPr>
        <p:blipFill>
          <a:blip r:embed="rId4"/>
          <a:stretch>
            <a:fillRect/>
          </a:stretch>
        </p:blipFill>
        <p:spPr>
          <a:xfrm>
            <a:off x="450893" y="3335198"/>
            <a:ext cx="669709" cy="669709"/>
          </a:xfrm>
          <a:prstGeom prst="rect">
            <a:avLst/>
          </a:prstGeom>
        </p:spPr>
      </p:pic>
      <p:pic>
        <p:nvPicPr>
          <p:cNvPr id="22" name="Picture 21" descr="A hands shaking with a black background&#10;&#10;AI-generated content may be incorrect.">
            <a:extLst>
              <a:ext uri="{FF2B5EF4-FFF2-40B4-BE49-F238E27FC236}">
                <a16:creationId xmlns:a16="http://schemas.microsoft.com/office/drawing/2014/main" id="{4F830C8E-56E6-C153-3C93-E78189104533}"/>
              </a:ext>
            </a:extLst>
          </p:cNvPr>
          <p:cNvPicPr>
            <a:picLocks noChangeAspect="1"/>
          </p:cNvPicPr>
          <p:nvPr/>
        </p:nvPicPr>
        <p:blipFill>
          <a:blip r:embed="rId5"/>
          <a:stretch>
            <a:fillRect/>
          </a:stretch>
        </p:blipFill>
        <p:spPr>
          <a:xfrm>
            <a:off x="452876" y="7949562"/>
            <a:ext cx="714437" cy="714437"/>
          </a:xfrm>
          <a:prstGeom prst="rect">
            <a:avLst/>
          </a:prstGeom>
        </p:spPr>
      </p:pic>
      <p:sp>
        <p:nvSpPr>
          <p:cNvPr id="23" name="TextBox 22">
            <a:extLst>
              <a:ext uri="{FF2B5EF4-FFF2-40B4-BE49-F238E27FC236}">
                <a16:creationId xmlns:a16="http://schemas.microsoft.com/office/drawing/2014/main" id="{A78A5F60-6249-A8DF-DE72-3B28400FD710}"/>
              </a:ext>
            </a:extLst>
          </p:cNvPr>
          <p:cNvSpPr txBox="1"/>
          <p:nvPr/>
        </p:nvSpPr>
        <p:spPr>
          <a:xfrm>
            <a:off x="1221135" y="3309577"/>
            <a:ext cx="5727771" cy="1217321"/>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Consider Educational Background: </a:t>
            </a:r>
            <a:br>
              <a:rPr lang="en-US" sz="1400" b="1" dirty="0">
                <a:solidFill>
                  <a:srgbClr val="88AC2E"/>
                </a:solidFill>
                <a:latin typeface="Ubuntu" panose="020B0504030602030204" pitchFamily="34" charset="0"/>
              </a:rPr>
            </a:br>
            <a:r>
              <a:rPr lang="en-US" sz="1200" dirty="0">
                <a:latin typeface="Ubuntu" panose="020B0504030602030204" pitchFamily="34" charset="0"/>
              </a:rPr>
              <a:t>Take into consideration the educational background and literacy levels of your participants. Ensure that the language, vocabulary, and complexity of the content are suitable for the participants' educational levels.</a:t>
            </a:r>
            <a:endParaRPr lang="en-US" sz="1050" dirty="0">
              <a:effectLst/>
              <a:latin typeface="Ubuntu" panose="020B0504030602030204" pitchFamily="34" charset="0"/>
            </a:endParaRPr>
          </a:p>
        </p:txBody>
      </p:sp>
      <p:sp>
        <p:nvSpPr>
          <p:cNvPr id="24" name="TextBox 23">
            <a:extLst>
              <a:ext uri="{FF2B5EF4-FFF2-40B4-BE49-F238E27FC236}">
                <a16:creationId xmlns:a16="http://schemas.microsoft.com/office/drawing/2014/main" id="{7E776C4A-52FF-7BBE-C1C7-DF3608120610}"/>
              </a:ext>
            </a:extLst>
          </p:cNvPr>
          <p:cNvSpPr txBox="1"/>
          <p:nvPr/>
        </p:nvSpPr>
        <p:spPr>
          <a:xfrm>
            <a:off x="1221135" y="4686105"/>
            <a:ext cx="557905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Delivery Methods: </a:t>
            </a:r>
            <a:br>
              <a:rPr lang="en-US" sz="1400" b="1" dirty="0">
                <a:solidFill>
                  <a:srgbClr val="88AC2E"/>
                </a:solidFill>
                <a:latin typeface="Ubuntu" panose="020B0504030602030204" pitchFamily="34" charset="0"/>
              </a:rPr>
            </a:br>
            <a:r>
              <a:rPr lang="en-US" sz="1200" dirty="0">
                <a:latin typeface="Ubuntu" panose="020B0504030602030204" pitchFamily="34" charset="0"/>
              </a:rPr>
              <a:t>The Forum can be administered in person or virtually. Adapt the delivery methods to suit your local context. Consider the availability of technology, resources, and infrastructure in the country. If necessary, modify the format to accommodate different learning styles and preferences</a:t>
            </a:r>
            <a:endParaRPr lang="en-US" sz="1000" dirty="0">
              <a:effectLst/>
              <a:latin typeface="Ubuntu" panose="020B0504030602030204" pitchFamily="34" charset="0"/>
            </a:endParaRPr>
          </a:p>
        </p:txBody>
      </p:sp>
      <p:sp>
        <p:nvSpPr>
          <p:cNvPr id="25" name="TextBox 24">
            <a:extLst>
              <a:ext uri="{FF2B5EF4-FFF2-40B4-BE49-F238E27FC236}">
                <a16:creationId xmlns:a16="http://schemas.microsoft.com/office/drawing/2014/main" id="{44CB5FB8-57F3-5FC6-7F0F-7BA8B8E55459}"/>
              </a:ext>
            </a:extLst>
          </p:cNvPr>
          <p:cNvSpPr txBox="1"/>
          <p:nvPr/>
        </p:nvSpPr>
        <p:spPr>
          <a:xfrm>
            <a:off x="1221135" y="8039182"/>
            <a:ext cx="5727771"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Collaborate with Local Partners: </a:t>
            </a:r>
            <a:br>
              <a:rPr lang="en-US" sz="1400" b="1" dirty="0">
                <a:solidFill>
                  <a:srgbClr val="88AC2E"/>
                </a:solidFill>
                <a:latin typeface="Ubuntu" panose="020B0504030602030204" pitchFamily="34" charset="0"/>
              </a:rPr>
            </a:br>
            <a:r>
              <a:rPr lang="en-US" sz="1200" dirty="0">
                <a:latin typeface="Ubuntu" panose="020B0504030602030204" pitchFamily="34" charset="0"/>
              </a:rPr>
              <a:t>Seek input and feedback from local topic relevant stakeholders, subject matter experts, or trainers who have knowledge of the country's context. Incorporate their insights and suggestions to ensure the training manual is relevant and effective for your community.</a:t>
            </a:r>
            <a:endParaRPr lang="en-US" sz="1050" dirty="0">
              <a:effectLst/>
              <a:latin typeface="Ubuntu" panose="020B0504030602030204" pitchFamily="34" charset="0"/>
            </a:endParaRPr>
          </a:p>
        </p:txBody>
      </p:sp>
      <p:pic>
        <p:nvPicPr>
          <p:cNvPr id="28" name="Picture 27" descr="A calendar with a red and white design&#10;&#10;AI-generated content may be incorrect.">
            <a:extLst>
              <a:ext uri="{FF2B5EF4-FFF2-40B4-BE49-F238E27FC236}">
                <a16:creationId xmlns:a16="http://schemas.microsoft.com/office/drawing/2014/main" id="{EC5EFAA8-5D2F-4BBC-EFD3-3EF07A714F35}"/>
              </a:ext>
            </a:extLst>
          </p:cNvPr>
          <p:cNvPicPr>
            <a:picLocks noChangeAspect="1"/>
          </p:cNvPicPr>
          <p:nvPr/>
        </p:nvPicPr>
        <p:blipFill>
          <a:blip r:embed="rId6"/>
          <a:stretch>
            <a:fillRect/>
          </a:stretch>
        </p:blipFill>
        <p:spPr>
          <a:xfrm>
            <a:off x="388454" y="6439212"/>
            <a:ext cx="742777" cy="742777"/>
          </a:xfrm>
          <a:prstGeom prst="rect">
            <a:avLst/>
          </a:prstGeom>
        </p:spPr>
      </p:pic>
    </p:spTree>
    <p:extLst>
      <p:ext uri="{BB962C8B-B14F-4D97-AF65-F5344CB8AC3E}">
        <p14:creationId xmlns:p14="http://schemas.microsoft.com/office/powerpoint/2010/main" val="92733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13BED-BADD-D8F6-C408-BC5BFA572D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8FCFF8E-10F1-1AA6-48D3-EEE9C252F05D}"/>
              </a:ext>
            </a:extLst>
          </p:cNvPr>
          <p:cNvSpPr txBox="1">
            <a:spLocks/>
          </p:cNvSpPr>
          <p:nvPr/>
        </p:nvSpPr>
        <p:spPr>
          <a:xfrm>
            <a:off x="144501" y="3769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latin typeface="Ubuntu" panose="020B0504030602030204" pitchFamily="34" charset="0"/>
              </a:rPr>
              <a:t>Tips &amp; Strategies for Collaborating with Community Partners</a:t>
            </a:r>
          </a:p>
        </p:txBody>
      </p:sp>
      <p:sp>
        <p:nvSpPr>
          <p:cNvPr id="5" name="TextBox 4">
            <a:extLst>
              <a:ext uri="{FF2B5EF4-FFF2-40B4-BE49-F238E27FC236}">
                <a16:creationId xmlns:a16="http://schemas.microsoft.com/office/drawing/2014/main" id="{6ABCB8BE-C200-C04C-6379-188D46990452}"/>
              </a:ext>
            </a:extLst>
          </p:cNvPr>
          <p:cNvSpPr txBox="1"/>
          <p:nvPr/>
        </p:nvSpPr>
        <p:spPr>
          <a:xfrm>
            <a:off x="496740" y="1589965"/>
            <a:ext cx="6778922" cy="6702156"/>
          </a:xfrm>
          <a:prstGeom prst="rect">
            <a:avLst/>
          </a:prstGeom>
          <a:noFill/>
        </p:spPr>
        <p:txBody>
          <a:bodyPr wrap="square">
            <a:spAutoFit/>
          </a:bodyPr>
          <a:lstStyle/>
          <a:p>
            <a:pPr>
              <a:lnSpc>
                <a:spcPct val="150000"/>
              </a:lnSpc>
            </a:pPr>
            <a:r>
              <a:rPr lang="en-US" sz="1200" dirty="0">
                <a:latin typeface="Ubuntu" panose="020B0504030602030204" pitchFamily="34" charset="0"/>
              </a:rPr>
              <a:t>One of the key roles of Family Health Forums is to connect participants with community-based service providers. As a result, it is important for Programs to collaborate with community partners in the planning and design of forums. Working with community partners is important for supporting families beyond the forum. They provide a network of other providers that families can turn to for their questions, challenges, and concerns. </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Identifying partners can vary across communities and cultures. It is important to take the time needed for this, to ask for help and be open to non-traditional avenues. Partnerships for forums may include members of the following categories: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Individuals with lived experience of the topic</a:t>
            </a:r>
          </a:p>
          <a:p>
            <a:pPr marL="628650" lvl="1" indent="-171450">
              <a:lnSpc>
                <a:spcPct val="150000"/>
              </a:lnSpc>
              <a:buFont typeface="Arial" panose="020B0604020202020204" pitchFamily="34" charset="0"/>
              <a:buChar char="•"/>
            </a:pPr>
            <a:r>
              <a:rPr lang="en-US" sz="1200" dirty="0">
                <a:latin typeface="Ubuntu" panose="020B0504030602030204" pitchFamily="34" charset="0"/>
              </a:rPr>
              <a:t>Service providers</a:t>
            </a:r>
          </a:p>
          <a:p>
            <a:pPr marL="628650" lvl="1" indent="-171450">
              <a:lnSpc>
                <a:spcPct val="150000"/>
              </a:lnSpc>
              <a:buFont typeface="Arial" panose="020B0604020202020204" pitchFamily="34" charset="0"/>
              <a:buChar char="•"/>
            </a:pPr>
            <a:r>
              <a:rPr lang="en-US" sz="1200" dirty="0">
                <a:latin typeface="Ubuntu" panose="020B0504030602030204" pitchFamily="34" charset="0"/>
              </a:rPr>
              <a:t>Topic experts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Other professionals/researchers</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Once you have identified community partners, it’s time to collaborate. How you collaborate with your partners can differ based on internal expertise of the topic, availability, and type of community partners in the area. Below are a few examples of how collaborations can take place. This list is not exhaustive. Community partners may, </a:t>
            </a:r>
          </a:p>
          <a:p>
            <a:pPr marL="628650" lvl="1" indent="-171450">
              <a:lnSpc>
                <a:spcPct val="150000"/>
              </a:lnSpc>
              <a:buFont typeface="Arial" panose="020B0604020202020204" pitchFamily="34" charset="0"/>
              <a:buChar char="•"/>
            </a:pPr>
            <a:r>
              <a:rPr lang="en-US" sz="1200" dirty="0">
                <a:latin typeface="Ubuntu" panose="020B0504030602030204" pitchFamily="34" charset="0"/>
              </a:rPr>
              <a:t>be thought partners in planning the forum</a:t>
            </a:r>
          </a:p>
          <a:p>
            <a:pPr marL="628650" lvl="1" indent="-171450">
              <a:lnSpc>
                <a:spcPct val="150000"/>
              </a:lnSpc>
              <a:buFont typeface="Arial" panose="020B0604020202020204" pitchFamily="34" charset="0"/>
              <a:buChar char="•"/>
            </a:pPr>
            <a:r>
              <a:rPr lang="en-US" sz="1200" dirty="0">
                <a:latin typeface="Ubuntu" panose="020B0504030602030204" pitchFamily="34" charset="0"/>
              </a:rPr>
              <a:t>provide or recommend venues based on their experience and networks</a:t>
            </a:r>
          </a:p>
          <a:p>
            <a:pPr marL="628650" lvl="1" indent="-171450">
              <a:lnSpc>
                <a:spcPct val="150000"/>
              </a:lnSpc>
              <a:buFont typeface="Arial" panose="020B0604020202020204" pitchFamily="34" charset="0"/>
              <a:buChar char="•"/>
            </a:pPr>
            <a:r>
              <a:rPr lang="en-US" sz="1200" dirty="0">
                <a:latin typeface="Ubuntu" panose="020B0504030602030204" pitchFamily="34" charset="0"/>
              </a:rPr>
              <a:t>serve as forum facilitators and facilitate the entire forum</a:t>
            </a:r>
          </a:p>
          <a:p>
            <a:pPr marL="628650" lvl="1" indent="-171450">
              <a:lnSpc>
                <a:spcPct val="150000"/>
              </a:lnSpc>
              <a:buFont typeface="Arial" panose="020B0604020202020204" pitchFamily="34" charset="0"/>
              <a:buChar char="•"/>
            </a:pPr>
            <a:r>
              <a:rPr lang="en-US" sz="1200" dirty="0">
                <a:latin typeface="Ubuntu" panose="020B0504030602030204" pitchFamily="34" charset="0"/>
              </a:rPr>
              <a:t>play the role of topic experts.</a:t>
            </a:r>
          </a:p>
          <a:p>
            <a:pPr marL="628650" lvl="1" indent="-171450">
              <a:lnSpc>
                <a:spcPct val="150000"/>
              </a:lnSpc>
              <a:buFont typeface="Arial" panose="020B0604020202020204" pitchFamily="34" charset="0"/>
              <a:buChar char="•"/>
            </a:pPr>
            <a:r>
              <a:rPr lang="en-US" sz="1200" dirty="0">
                <a:latin typeface="Ubuntu" panose="020B0504030602030204" pitchFamily="34" charset="0"/>
              </a:rPr>
              <a:t>share an overview of their services and how participants can connect with them in </a:t>
            </a:r>
            <a:br>
              <a:rPr lang="en-US" sz="1200" dirty="0">
                <a:latin typeface="Ubuntu" panose="020B0504030602030204" pitchFamily="34" charset="0"/>
              </a:rPr>
            </a:br>
            <a:r>
              <a:rPr lang="en-US" sz="1200" dirty="0">
                <a:latin typeface="Ubuntu" panose="020B0504030602030204" pitchFamily="34" charset="0"/>
              </a:rPr>
              <a:t>the future</a:t>
            </a:r>
            <a:endParaRPr lang="en-US" sz="1200" dirty="0">
              <a:effectLst/>
              <a:latin typeface="Ubuntu" panose="020B0504030602030204" pitchFamily="34" charset="0"/>
            </a:endParaRPr>
          </a:p>
        </p:txBody>
      </p:sp>
      <p:sp>
        <p:nvSpPr>
          <p:cNvPr id="6" name="TextBox 5">
            <a:extLst>
              <a:ext uri="{FF2B5EF4-FFF2-40B4-BE49-F238E27FC236}">
                <a16:creationId xmlns:a16="http://schemas.microsoft.com/office/drawing/2014/main" id="{400F63D8-7887-B7B4-D051-812040E32C1D}"/>
              </a:ext>
            </a:extLst>
          </p:cNvPr>
          <p:cNvSpPr txBox="1"/>
          <p:nvPr/>
        </p:nvSpPr>
        <p:spPr>
          <a:xfrm>
            <a:off x="496739" y="8243831"/>
            <a:ext cx="6892351" cy="1439177"/>
          </a:xfrm>
          <a:prstGeom prst="rect">
            <a:avLst/>
          </a:prstGeom>
          <a:noFill/>
        </p:spPr>
        <p:txBody>
          <a:bodyPr wrap="square">
            <a:spAutoFit/>
          </a:bodyPr>
          <a:lstStyle/>
          <a:p>
            <a:pPr>
              <a:lnSpc>
                <a:spcPct val="150000"/>
              </a:lnSpc>
            </a:pPr>
            <a:r>
              <a:rPr lang="en-US" sz="1200" b="1" dirty="0">
                <a:solidFill>
                  <a:schemeClr val="accent5"/>
                </a:solidFill>
                <a:latin typeface="Ubuntu" panose="020B0504030602030204" pitchFamily="34" charset="0"/>
              </a:rPr>
              <a:t>Roles &amp; Responsibilities of topic experts: </a:t>
            </a:r>
            <a:br>
              <a:rPr lang="en-US" sz="1200" dirty="0">
                <a:solidFill>
                  <a:schemeClr val="accent5"/>
                </a:solidFill>
                <a:latin typeface="Ubuntu" panose="020B0504030602030204" pitchFamily="34" charset="0"/>
              </a:rPr>
            </a:br>
            <a:r>
              <a:rPr lang="en-US" sz="1200" dirty="0">
                <a:solidFill>
                  <a:schemeClr val="accent5"/>
                </a:solidFill>
                <a:latin typeface="Ubuntu" panose="020B0504030602030204" pitchFamily="34" charset="0"/>
              </a:rPr>
              <a:t>Topic experts play a key role at events. They are particularly useful in helping to: </a:t>
            </a:r>
          </a:p>
          <a:p>
            <a:pPr>
              <a:lnSpc>
                <a:spcPct val="150000"/>
              </a:lnSpc>
            </a:pPr>
            <a:r>
              <a:rPr lang="en-US" sz="1200" dirty="0">
                <a:solidFill>
                  <a:schemeClr val="accent5"/>
                </a:solidFill>
                <a:latin typeface="Ubuntu" panose="020B0504030602030204" pitchFamily="34" charset="0"/>
              </a:rPr>
              <a:t>	1. Address challenging questions or experiences that participants may share. </a:t>
            </a:r>
          </a:p>
          <a:p>
            <a:pPr>
              <a:lnSpc>
                <a:spcPct val="150000"/>
              </a:lnSpc>
            </a:pPr>
            <a:r>
              <a:rPr lang="en-US" sz="1200" dirty="0">
                <a:solidFill>
                  <a:schemeClr val="accent5"/>
                </a:solidFill>
                <a:latin typeface="Ubuntu" panose="020B0504030602030204" pitchFamily="34" charset="0"/>
              </a:rPr>
              <a:t>	2. Provide contextually relevant and accurate information to participants. </a:t>
            </a:r>
          </a:p>
          <a:p>
            <a:pPr>
              <a:lnSpc>
                <a:spcPct val="150000"/>
              </a:lnSpc>
            </a:pPr>
            <a:r>
              <a:rPr lang="en-US" sz="1200" dirty="0">
                <a:solidFill>
                  <a:schemeClr val="accent5"/>
                </a:solidFill>
                <a:latin typeface="Ubuntu" panose="020B0504030602030204" pitchFamily="34" charset="0"/>
              </a:rPr>
              <a:t>	3. Support the presentation/facilitation with knowledgeable examples and facts</a:t>
            </a:r>
            <a:endParaRPr lang="en-US" sz="1200" dirty="0">
              <a:solidFill>
                <a:schemeClr val="accent5"/>
              </a:solidFill>
              <a:effectLst/>
              <a:latin typeface="Ubuntu" panose="020B0504030602030204" pitchFamily="34" charset="0"/>
            </a:endParaRPr>
          </a:p>
        </p:txBody>
      </p:sp>
    </p:spTree>
    <p:extLst>
      <p:ext uri="{BB962C8B-B14F-4D97-AF65-F5344CB8AC3E}">
        <p14:creationId xmlns:p14="http://schemas.microsoft.com/office/powerpoint/2010/main" val="314391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0A338-8BDB-FC32-2911-8C87BE7F25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0B82B31-E480-318A-0B22-16CC9B7E55BA}"/>
              </a:ext>
            </a:extLst>
          </p:cNvPr>
          <p:cNvSpPr txBox="1">
            <a:spLocks/>
          </p:cNvSpPr>
          <p:nvPr/>
        </p:nvSpPr>
        <p:spPr>
          <a:xfrm>
            <a:off x="144501" y="6000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rPr>
              <a:t>Tips &amp; Strategies for Enhancing Participant Engagement </a:t>
            </a:r>
            <a:endParaRPr lang="en-US" sz="31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223B621A-E7B7-1B42-5681-49CFE9C6F2A5}"/>
              </a:ext>
            </a:extLst>
          </p:cNvPr>
          <p:cNvSpPr txBox="1"/>
          <p:nvPr/>
        </p:nvSpPr>
        <p:spPr>
          <a:xfrm>
            <a:off x="496740" y="1589965"/>
            <a:ext cx="6606540" cy="894156"/>
          </a:xfrm>
          <a:prstGeom prst="rect">
            <a:avLst/>
          </a:prstGeom>
          <a:noFill/>
        </p:spPr>
        <p:txBody>
          <a:bodyPr wrap="square">
            <a:spAutoFit/>
          </a:bodyPr>
          <a:lstStyle/>
          <a:p>
            <a:pPr>
              <a:lnSpc>
                <a:spcPct val="150000"/>
              </a:lnSpc>
            </a:pPr>
            <a:r>
              <a:rPr lang="en-US" sz="1200" dirty="0">
                <a:latin typeface="Ubuntu" panose="020B0504030602030204" pitchFamily="34" charset="0"/>
              </a:rPr>
              <a:t>The following strategies will help you keep participants engaged in virtual or in person events. Additional information on participant engagement can also be found in the Family Health Forum Virtual Toolkit.</a:t>
            </a:r>
            <a:endParaRPr lang="en-US" sz="1200" dirty="0">
              <a:effectLst/>
              <a:latin typeface="Ubuntu" panose="020B0504030602030204" pitchFamily="34" charset="0"/>
            </a:endParaRPr>
          </a:p>
        </p:txBody>
      </p:sp>
      <p:sp>
        <p:nvSpPr>
          <p:cNvPr id="3" name="TextBox 2">
            <a:extLst>
              <a:ext uri="{FF2B5EF4-FFF2-40B4-BE49-F238E27FC236}">
                <a16:creationId xmlns:a16="http://schemas.microsoft.com/office/drawing/2014/main" id="{EC23DE8E-D188-D107-7D90-828CA291560E}"/>
              </a:ext>
            </a:extLst>
          </p:cNvPr>
          <p:cNvSpPr txBox="1"/>
          <p:nvPr/>
        </p:nvSpPr>
        <p:spPr>
          <a:xfrm>
            <a:off x="496739" y="2484121"/>
            <a:ext cx="6437461" cy="1217321"/>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Include fun, interactive activities</a:t>
            </a:r>
            <a:br>
              <a:rPr lang="en-US" sz="1200" b="1" dirty="0">
                <a:solidFill>
                  <a:srgbClr val="88AC2E"/>
                </a:solidFill>
                <a:latin typeface="Ubuntu" panose="020B0504030602030204" pitchFamily="34" charset="0"/>
              </a:rPr>
            </a:br>
            <a:r>
              <a:rPr lang="en-US" sz="1200" dirty="0">
                <a:latin typeface="Ubuntu" panose="020B0504030602030204" pitchFamily="34" charset="0"/>
              </a:rPr>
              <a:t>Integrate fun activities to keep participants engaged. There are some already included in the curriculum, however, feel free to adapt these or change them to ones that are appropriate, relevant, and effective for your culture and context.</a:t>
            </a:r>
            <a:endParaRPr lang="en-US" sz="1200" dirty="0">
              <a:effectLst/>
              <a:latin typeface="Ubuntu" panose="020B0504030602030204" pitchFamily="34" charset="0"/>
            </a:endParaRPr>
          </a:p>
        </p:txBody>
      </p:sp>
      <p:sp>
        <p:nvSpPr>
          <p:cNvPr id="7" name="TextBox 6">
            <a:extLst>
              <a:ext uri="{FF2B5EF4-FFF2-40B4-BE49-F238E27FC236}">
                <a16:creationId xmlns:a16="http://schemas.microsoft.com/office/drawing/2014/main" id="{F26B7620-6A3E-BDD2-8639-00B33CE59F47}"/>
              </a:ext>
            </a:extLst>
          </p:cNvPr>
          <p:cNvSpPr txBox="1"/>
          <p:nvPr/>
        </p:nvSpPr>
        <p:spPr>
          <a:xfrm>
            <a:off x="496739" y="3741421"/>
            <a:ext cx="6778922" cy="940322"/>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Ensure activities/content for athlete siblings</a:t>
            </a:r>
            <a:br>
              <a:rPr lang="en-US" sz="1200" b="1" dirty="0">
                <a:solidFill>
                  <a:srgbClr val="88AC2E"/>
                </a:solidFill>
                <a:latin typeface="Ubuntu" panose="020B0504030602030204" pitchFamily="34" charset="0"/>
              </a:rPr>
            </a:br>
            <a:r>
              <a:rPr lang="en-US" sz="1200" dirty="0">
                <a:latin typeface="Ubuntu" panose="020B0504030602030204" pitchFamily="34" charset="0"/>
              </a:rPr>
              <a:t>FHFs are for all family members, where possible adapt the activities and content to include sibling participants.</a:t>
            </a:r>
            <a:endParaRPr lang="en-US" sz="1200" dirty="0">
              <a:effectLst/>
              <a:latin typeface="Ubuntu" panose="020B0504030602030204" pitchFamily="34" charset="0"/>
            </a:endParaRPr>
          </a:p>
        </p:txBody>
      </p:sp>
      <p:sp>
        <p:nvSpPr>
          <p:cNvPr id="8" name="TextBox 7">
            <a:extLst>
              <a:ext uri="{FF2B5EF4-FFF2-40B4-BE49-F238E27FC236}">
                <a16:creationId xmlns:a16="http://schemas.microsoft.com/office/drawing/2014/main" id="{74DE0B3B-3D46-4CBB-D964-C86F9A0CA95E}"/>
              </a:ext>
            </a:extLst>
          </p:cNvPr>
          <p:cNvSpPr txBox="1"/>
          <p:nvPr/>
        </p:nvSpPr>
        <p:spPr>
          <a:xfrm>
            <a:off x="496739" y="4721135"/>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Schedule regular breaks</a:t>
            </a:r>
            <a:br>
              <a:rPr lang="en-US" sz="1200" b="1" dirty="0">
                <a:solidFill>
                  <a:srgbClr val="88AC2E"/>
                </a:solidFill>
                <a:latin typeface="Ubuntu" panose="020B0504030602030204" pitchFamily="34" charset="0"/>
              </a:rPr>
            </a:br>
            <a:r>
              <a:rPr lang="en-US" sz="1200" dirty="0">
                <a:latin typeface="Ubuntu" panose="020B0504030602030204" pitchFamily="34" charset="0"/>
              </a:rPr>
              <a:t>While these sessions are designed for 1 hour each, feel free to add in any breaks as needed.</a:t>
            </a:r>
            <a:endParaRPr lang="en-US" sz="1200" dirty="0">
              <a:effectLst/>
              <a:latin typeface="Ubuntu" panose="020B0504030602030204" pitchFamily="34" charset="0"/>
            </a:endParaRPr>
          </a:p>
        </p:txBody>
      </p:sp>
      <p:sp>
        <p:nvSpPr>
          <p:cNvPr id="9" name="TextBox 8">
            <a:extLst>
              <a:ext uri="{FF2B5EF4-FFF2-40B4-BE49-F238E27FC236}">
                <a16:creationId xmlns:a16="http://schemas.microsoft.com/office/drawing/2014/main" id="{7EA0BDC8-447B-8DB6-9A09-ADDF5465237C}"/>
              </a:ext>
            </a:extLst>
          </p:cNvPr>
          <p:cNvSpPr txBox="1"/>
          <p:nvPr/>
        </p:nvSpPr>
        <p:spPr>
          <a:xfrm>
            <a:off x="496739" y="5417820"/>
            <a:ext cx="6437461" cy="1494320"/>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Meet participants where they are at</a:t>
            </a:r>
            <a:br>
              <a:rPr lang="en-US" sz="1200" b="1" dirty="0">
                <a:solidFill>
                  <a:srgbClr val="88AC2E"/>
                </a:solidFill>
                <a:latin typeface="Ubuntu" panose="020B0504030602030204" pitchFamily="34" charset="0"/>
              </a:rPr>
            </a:br>
            <a:r>
              <a:rPr lang="en-US" sz="1200" dirty="0">
                <a:latin typeface="Ubuntu" panose="020B0504030602030204" pitchFamily="34" charset="0"/>
              </a:rPr>
              <a:t>Take a moment to check in with the participants at the beginning of each session. Think about what you know about the participants, their commute, home, or family environments, consider adding an additional 15 minutes at the beginning or end of the sessions for participants to settle into the session and feel ready to engage. </a:t>
            </a:r>
            <a:endParaRPr lang="en-US" sz="1200" dirty="0">
              <a:effectLst/>
              <a:latin typeface="Ubuntu" panose="020B0504030602030204" pitchFamily="34" charset="0"/>
            </a:endParaRPr>
          </a:p>
        </p:txBody>
      </p:sp>
      <p:sp>
        <p:nvSpPr>
          <p:cNvPr id="10" name="TextBox 9">
            <a:extLst>
              <a:ext uri="{FF2B5EF4-FFF2-40B4-BE49-F238E27FC236}">
                <a16:creationId xmlns:a16="http://schemas.microsoft.com/office/drawing/2014/main" id="{4AA8556B-99EC-C764-D6CF-603701B6009F}"/>
              </a:ext>
            </a:extLst>
          </p:cNvPr>
          <p:cNvSpPr txBox="1"/>
          <p:nvPr/>
        </p:nvSpPr>
        <p:spPr>
          <a:xfrm>
            <a:off x="496739" y="6950058"/>
            <a:ext cx="6437461" cy="940322"/>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Turn on video during a virtual event</a:t>
            </a:r>
            <a:br>
              <a:rPr lang="en-US" sz="1200" b="1" dirty="0">
                <a:solidFill>
                  <a:srgbClr val="88AC2E"/>
                </a:solidFill>
                <a:latin typeface="Ubuntu" panose="020B0504030602030204" pitchFamily="34" charset="0"/>
              </a:rPr>
            </a:br>
            <a:r>
              <a:rPr lang="en-US" sz="1200" dirty="0">
                <a:latin typeface="Ubuntu" panose="020B0504030602030204" pitchFamily="34" charset="0"/>
              </a:rPr>
              <a:t>Facilitators can set an example and turn on their video. Facilitators can give participants the option of turning on their videos.</a:t>
            </a:r>
            <a:endParaRPr lang="en-US" sz="1200" dirty="0">
              <a:effectLst/>
              <a:latin typeface="Ubuntu" panose="020B0504030602030204" pitchFamily="34" charset="0"/>
            </a:endParaRPr>
          </a:p>
        </p:txBody>
      </p:sp>
      <p:sp>
        <p:nvSpPr>
          <p:cNvPr id="11" name="TextBox 10">
            <a:extLst>
              <a:ext uri="{FF2B5EF4-FFF2-40B4-BE49-F238E27FC236}">
                <a16:creationId xmlns:a16="http://schemas.microsoft.com/office/drawing/2014/main" id="{AA29E129-D2EE-F8F1-24A6-F6FF9D0BE588}"/>
              </a:ext>
            </a:extLst>
          </p:cNvPr>
          <p:cNvSpPr txBox="1"/>
          <p:nvPr/>
        </p:nvSpPr>
        <p:spPr>
          <a:xfrm>
            <a:off x="496739" y="7926242"/>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Use multiple formats for sharing content</a:t>
            </a:r>
            <a:br>
              <a:rPr lang="en-US" sz="1200" b="1" dirty="0">
                <a:solidFill>
                  <a:srgbClr val="88AC2E"/>
                </a:solidFill>
                <a:latin typeface="Ubuntu" panose="020B0504030602030204" pitchFamily="34" charset="0"/>
              </a:rPr>
            </a:br>
            <a:r>
              <a:rPr lang="en-US" sz="1200" dirty="0">
                <a:latin typeface="Ubuntu" panose="020B0504030602030204" pitchFamily="34" charset="0"/>
              </a:rPr>
              <a:t>This can include written text, images, video, and audio</a:t>
            </a:r>
            <a:endParaRPr lang="en-US" sz="1200" dirty="0">
              <a:effectLst/>
              <a:latin typeface="Ubuntu" panose="020B0504030602030204" pitchFamily="34" charset="0"/>
            </a:endParaRPr>
          </a:p>
        </p:txBody>
      </p:sp>
    </p:spTree>
    <p:extLst>
      <p:ext uri="{BB962C8B-B14F-4D97-AF65-F5344CB8AC3E}">
        <p14:creationId xmlns:p14="http://schemas.microsoft.com/office/powerpoint/2010/main" val="3135347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0160-30CA-BD92-8883-5BCCCD9122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43E0BAF-083C-B9B2-C3C2-F39F30CBAFBD}"/>
              </a:ext>
            </a:extLst>
          </p:cNvPr>
          <p:cNvSpPr txBox="1">
            <a:spLocks/>
          </p:cNvSpPr>
          <p:nvPr/>
        </p:nvSpPr>
        <p:spPr>
          <a:xfrm>
            <a:off x="144501" y="6000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rPr>
              <a:t>Tips &amp; Strategies for Enhancing Participant Engagement Cont.</a:t>
            </a:r>
            <a:endParaRPr lang="en-US" sz="3100" dirty="0">
              <a:solidFill>
                <a:schemeClr val="bg1"/>
              </a:solidFill>
              <a:latin typeface="Ubuntu" panose="020B0504030602030204" pitchFamily="34" charset="0"/>
            </a:endParaRPr>
          </a:p>
        </p:txBody>
      </p:sp>
      <p:sp>
        <p:nvSpPr>
          <p:cNvPr id="12" name="TextBox 11">
            <a:extLst>
              <a:ext uri="{FF2B5EF4-FFF2-40B4-BE49-F238E27FC236}">
                <a16:creationId xmlns:a16="http://schemas.microsoft.com/office/drawing/2014/main" id="{735FFB3F-BDA0-D24A-A76F-BA25D83F4AB7}"/>
              </a:ext>
            </a:extLst>
          </p:cNvPr>
          <p:cNvSpPr txBox="1"/>
          <p:nvPr/>
        </p:nvSpPr>
        <p:spPr>
          <a:xfrm>
            <a:off x="496739" y="1747904"/>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Leverage virtual accessibility features</a:t>
            </a:r>
            <a:br>
              <a:rPr lang="en-US" sz="1200" b="1" dirty="0">
                <a:solidFill>
                  <a:srgbClr val="88AC2E"/>
                </a:solidFill>
                <a:latin typeface="Ubuntu" panose="020B0504030602030204" pitchFamily="34" charset="0"/>
              </a:rPr>
            </a:br>
            <a:r>
              <a:rPr lang="en-US" sz="1200" dirty="0">
                <a:latin typeface="Ubuntu" panose="020B0504030602030204" pitchFamily="34" charset="0"/>
              </a:rPr>
              <a:t>This can include written text, images, video, and audio</a:t>
            </a:r>
            <a:endParaRPr lang="en-US" sz="1200" dirty="0">
              <a:effectLst/>
              <a:latin typeface="Ubuntu" panose="020B0504030602030204" pitchFamily="34" charset="0"/>
            </a:endParaRPr>
          </a:p>
        </p:txBody>
      </p:sp>
      <p:sp>
        <p:nvSpPr>
          <p:cNvPr id="2" name="TextBox 1">
            <a:extLst>
              <a:ext uri="{FF2B5EF4-FFF2-40B4-BE49-F238E27FC236}">
                <a16:creationId xmlns:a16="http://schemas.microsoft.com/office/drawing/2014/main" id="{B62DC499-134C-856C-0E17-E9ACBCB46197}"/>
              </a:ext>
            </a:extLst>
          </p:cNvPr>
          <p:cNvSpPr txBox="1"/>
          <p:nvPr/>
        </p:nvSpPr>
        <p:spPr>
          <a:xfrm>
            <a:off x="496739" y="2519429"/>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Integrate Sign Language interpretation and other language translation</a:t>
            </a:r>
            <a:br>
              <a:rPr lang="en-US" sz="1200" b="1" dirty="0">
                <a:solidFill>
                  <a:srgbClr val="88AC2E"/>
                </a:solidFill>
                <a:latin typeface="Ubuntu" panose="020B0504030602030204" pitchFamily="34" charset="0"/>
              </a:rPr>
            </a:br>
            <a:r>
              <a:rPr lang="en-US" sz="1200" dirty="0">
                <a:latin typeface="Ubuntu" panose="020B0504030602030204" pitchFamily="34" charset="0"/>
              </a:rPr>
              <a:t>Use closed captioning (note automatically generated captions are not always accurate). </a:t>
            </a:r>
            <a:endParaRPr lang="en-US" sz="1200" dirty="0">
              <a:effectLst/>
              <a:latin typeface="Ubuntu" panose="020B0504030602030204" pitchFamily="34" charset="0"/>
            </a:endParaRPr>
          </a:p>
        </p:txBody>
      </p:sp>
      <p:sp>
        <p:nvSpPr>
          <p:cNvPr id="6" name="TextBox 5">
            <a:extLst>
              <a:ext uri="{FF2B5EF4-FFF2-40B4-BE49-F238E27FC236}">
                <a16:creationId xmlns:a16="http://schemas.microsoft.com/office/drawing/2014/main" id="{F11662AE-F2E1-A705-E524-3573954B368F}"/>
              </a:ext>
            </a:extLst>
          </p:cNvPr>
          <p:cNvSpPr txBox="1"/>
          <p:nvPr/>
        </p:nvSpPr>
        <p:spPr>
          <a:xfrm>
            <a:off x="496739" y="3288863"/>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Use virtual apps for engagement</a:t>
            </a:r>
            <a:br>
              <a:rPr lang="en-US" sz="1200" b="1" dirty="0">
                <a:solidFill>
                  <a:srgbClr val="88AC2E"/>
                </a:solidFill>
                <a:latin typeface="Ubuntu" panose="020B0504030602030204" pitchFamily="34" charset="0"/>
              </a:rPr>
            </a:br>
            <a:r>
              <a:rPr lang="en-US" sz="1200" dirty="0">
                <a:latin typeface="Ubuntu" panose="020B0504030602030204" pitchFamily="34" charset="0"/>
              </a:rPr>
              <a:t>Use tools like chat, breakouts, and polls for participant engagement in virtual sessions.</a:t>
            </a:r>
            <a:endParaRPr lang="en-US" sz="1200" dirty="0">
              <a:effectLst/>
              <a:latin typeface="Ubuntu" panose="020B0504030602030204" pitchFamily="34" charset="0"/>
            </a:endParaRPr>
          </a:p>
        </p:txBody>
      </p:sp>
      <p:sp>
        <p:nvSpPr>
          <p:cNvPr id="15" name="TextBox 14">
            <a:extLst>
              <a:ext uri="{FF2B5EF4-FFF2-40B4-BE49-F238E27FC236}">
                <a16:creationId xmlns:a16="http://schemas.microsoft.com/office/drawing/2014/main" id="{5B1122C0-B13E-48C0-8425-DB2877BDA7C8}"/>
              </a:ext>
            </a:extLst>
          </p:cNvPr>
          <p:cNvSpPr txBox="1"/>
          <p:nvPr/>
        </p:nvSpPr>
        <p:spPr>
          <a:xfrm>
            <a:off x="496739" y="4056507"/>
            <a:ext cx="6778922" cy="940322"/>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Minimize distractions</a:t>
            </a:r>
            <a:br>
              <a:rPr lang="en-US" sz="1200" b="1" dirty="0">
                <a:solidFill>
                  <a:srgbClr val="88AC2E"/>
                </a:solidFill>
                <a:latin typeface="Ubuntu" panose="020B0504030602030204" pitchFamily="34" charset="0"/>
              </a:rPr>
            </a:br>
            <a:r>
              <a:rPr lang="en-US" sz="1200" dirty="0">
                <a:latin typeface="Ubuntu" panose="020B0504030602030204" pitchFamily="34" charset="0"/>
              </a:rPr>
              <a:t>Request participants to turn off/silence, phones, notifications, and other applications that may be distractors.</a:t>
            </a:r>
            <a:endParaRPr lang="en-US" sz="1200" dirty="0">
              <a:effectLst/>
              <a:latin typeface="Ubuntu" panose="020B0504030602030204" pitchFamily="34" charset="0"/>
            </a:endParaRPr>
          </a:p>
        </p:txBody>
      </p:sp>
      <p:sp>
        <p:nvSpPr>
          <p:cNvPr id="16" name="TextBox 15">
            <a:extLst>
              <a:ext uri="{FF2B5EF4-FFF2-40B4-BE49-F238E27FC236}">
                <a16:creationId xmlns:a16="http://schemas.microsoft.com/office/drawing/2014/main" id="{307AE5C4-DC92-9E8B-71A0-ABEC94973ABA}"/>
              </a:ext>
            </a:extLst>
          </p:cNvPr>
          <p:cNvSpPr txBox="1"/>
          <p:nvPr/>
        </p:nvSpPr>
        <p:spPr>
          <a:xfrm>
            <a:off x="496739" y="5095085"/>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Share materials </a:t>
            </a:r>
            <a:br>
              <a:rPr lang="en-US" sz="1200" b="1" dirty="0">
                <a:solidFill>
                  <a:srgbClr val="88AC2E"/>
                </a:solidFill>
                <a:latin typeface="Ubuntu" panose="020B0504030602030204" pitchFamily="34" charset="0"/>
              </a:rPr>
            </a:br>
            <a:r>
              <a:rPr lang="en-US" sz="1200" dirty="0">
                <a:latin typeface="Ubuntu" panose="020B0504030602030204" pitchFamily="34" charset="0"/>
              </a:rPr>
              <a:t>Send participants their materials in advance.</a:t>
            </a:r>
            <a:endParaRPr lang="en-US" sz="1200" dirty="0">
              <a:effectLst/>
              <a:latin typeface="Ubuntu" panose="020B0504030602030204" pitchFamily="34" charset="0"/>
            </a:endParaRPr>
          </a:p>
        </p:txBody>
      </p:sp>
      <p:sp>
        <p:nvSpPr>
          <p:cNvPr id="17" name="TextBox 16">
            <a:extLst>
              <a:ext uri="{FF2B5EF4-FFF2-40B4-BE49-F238E27FC236}">
                <a16:creationId xmlns:a16="http://schemas.microsoft.com/office/drawing/2014/main" id="{BC42C15C-BF1D-EEA3-5748-6D779DF96400}"/>
              </a:ext>
            </a:extLst>
          </p:cNvPr>
          <p:cNvSpPr txBox="1"/>
          <p:nvPr/>
        </p:nvSpPr>
        <p:spPr>
          <a:xfrm>
            <a:off x="496739" y="5840152"/>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Create accessible materials </a:t>
            </a:r>
            <a:br>
              <a:rPr lang="en-US" sz="1200" b="1" dirty="0">
                <a:solidFill>
                  <a:srgbClr val="88AC2E"/>
                </a:solidFill>
                <a:latin typeface="Ubuntu" panose="020B0504030602030204" pitchFamily="34" charset="0"/>
              </a:rPr>
            </a:br>
            <a:r>
              <a:rPr lang="en-US" sz="1200" dirty="0">
                <a:latin typeface="Ubuntu" panose="020B0504030602030204" pitchFamily="34" charset="0"/>
              </a:rPr>
              <a:t>Ensure all materials are accessible.</a:t>
            </a:r>
            <a:endParaRPr lang="en-US" sz="1200" dirty="0">
              <a:effectLst/>
              <a:latin typeface="Ubuntu" panose="020B0504030602030204" pitchFamily="34" charset="0"/>
            </a:endParaRPr>
          </a:p>
        </p:txBody>
      </p:sp>
      <p:sp>
        <p:nvSpPr>
          <p:cNvPr id="18" name="TextBox 17">
            <a:extLst>
              <a:ext uri="{FF2B5EF4-FFF2-40B4-BE49-F238E27FC236}">
                <a16:creationId xmlns:a16="http://schemas.microsoft.com/office/drawing/2014/main" id="{A4AD7FBA-294C-5674-8622-6AC4D7DCE381}"/>
              </a:ext>
            </a:extLst>
          </p:cNvPr>
          <p:cNvSpPr txBox="1"/>
          <p:nvPr/>
        </p:nvSpPr>
        <p:spPr>
          <a:xfrm>
            <a:off x="496739" y="6596507"/>
            <a:ext cx="6778922" cy="931345"/>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Provide childcare options </a:t>
            </a:r>
            <a:br>
              <a:rPr lang="en-US" sz="1200" b="1" dirty="0">
                <a:solidFill>
                  <a:srgbClr val="88AC2E"/>
                </a:solidFill>
                <a:latin typeface="Ubuntu" panose="020B0504030602030204" pitchFamily="34" charset="0"/>
              </a:rPr>
            </a:br>
            <a:r>
              <a:rPr lang="en-US" sz="1200" dirty="0">
                <a:latin typeface="Ubuntu" panose="020B0504030602030204" pitchFamily="34" charset="0"/>
              </a:rPr>
              <a:t>Provide childcare options to enable parents and family attendees to stay engaged </a:t>
            </a:r>
            <a:br>
              <a:rPr lang="en-US" sz="1200" dirty="0">
                <a:latin typeface="Ubuntu" panose="020B0504030602030204" pitchFamily="34" charset="0"/>
              </a:rPr>
            </a:br>
            <a:r>
              <a:rPr lang="en-US" sz="1200" dirty="0">
                <a:latin typeface="Ubuntu" panose="020B0504030602030204" pitchFamily="34" charset="0"/>
              </a:rPr>
              <a:t>during event.</a:t>
            </a:r>
            <a:endParaRPr lang="en-US" sz="1200" dirty="0">
              <a:effectLst/>
              <a:latin typeface="Ubuntu" panose="020B0504030602030204" pitchFamily="34" charset="0"/>
            </a:endParaRPr>
          </a:p>
        </p:txBody>
      </p:sp>
    </p:spTree>
    <p:extLst>
      <p:ext uri="{BB962C8B-B14F-4D97-AF65-F5344CB8AC3E}">
        <p14:creationId xmlns:p14="http://schemas.microsoft.com/office/powerpoint/2010/main" val="1007621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18D1-8EEC-49C7-BE31-F2FE0501DFB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109B81-B800-00EA-F941-7FE8DBB7C346}"/>
              </a:ext>
            </a:extLst>
          </p:cNvPr>
          <p:cNvSpPr txBox="1">
            <a:spLocks/>
          </p:cNvSpPr>
          <p:nvPr/>
        </p:nvSpPr>
        <p:spPr>
          <a:xfrm>
            <a:off x="144501" y="3769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General Facilitation Techniques</a:t>
            </a:r>
            <a:endParaRPr lang="en-US" sz="2800" dirty="0">
              <a:solidFill>
                <a:schemeClr val="bg1"/>
              </a:solidFill>
              <a:latin typeface="Ubuntu" panose="020B0504030602030204" pitchFamily="34" charset="0"/>
            </a:endParaRPr>
          </a:p>
        </p:txBody>
      </p:sp>
      <p:sp>
        <p:nvSpPr>
          <p:cNvPr id="12" name="TextBox 11">
            <a:extLst>
              <a:ext uri="{FF2B5EF4-FFF2-40B4-BE49-F238E27FC236}">
                <a16:creationId xmlns:a16="http://schemas.microsoft.com/office/drawing/2014/main" id="{27D15C94-D7F0-7C35-82ED-A970DA3DF95F}"/>
              </a:ext>
            </a:extLst>
          </p:cNvPr>
          <p:cNvSpPr txBox="1"/>
          <p:nvPr/>
        </p:nvSpPr>
        <p:spPr>
          <a:xfrm>
            <a:off x="1219628" y="1772095"/>
            <a:ext cx="5936410" cy="331181"/>
          </a:xfrm>
          <a:prstGeom prst="rect">
            <a:avLst/>
          </a:prstGeom>
          <a:noFill/>
        </p:spPr>
        <p:txBody>
          <a:bodyPr wrap="square">
            <a:spAutoFit/>
          </a:bodyPr>
          <a:lstStyle/>
          <a:p>
            <a:pPr>
              <a:lnSpc>
                <a:spcPct val="150000"/>
              </a:lnSpc>
            </a:pPr>
            <a:r>
              <a:rPr lang="en-US" sz="1200" dirty="0">
                <a:latin typeface="Ubuntu" panose="020B0504030602030204" pitchFamily="34" charset="0"/>
              </a:rPr>
              <a:t>Use name tags to call learners by name and personalize the learning experience.</a:t>
            </a:r>
            <a:endParaRPr lang="en-US" sz="1100" dirty="0">
              <a:effectLst/>
              <a:latin typeface="Ubuntu" panose="020B0504030602030204" pitchFamily="34" charset="0"/>
            </a:endParaRPr>
          </a:p>
        </p:txBody>
      </p:sp>
      <p:sp>
        <p:nvSpPr>
          <p:cNvPr id="11" name="TextBox 10">
            <a:extLst>
              <a:ext uri="{FF2B5EF4-FFF2-40B4-BE49-F238E27FC236}">
                <a16:creationId xmlns:a16="http://schemas.microsoft.com/office/drawing/2014/main" id="{81DF9270-C6E1-1A7D-629E-DD7B745525E8}"/>
              </a:ext>
            </a:extLst>
          </p:cNvPr>
          <p:cNvSpPr txBox="1"/>
          <p:nvPr/>
        </p:nvSpPr>
        <p:spPr>
          <a:xfrm>
            <a:off x="1219628" y="2615631"/>
            <a:ext cx="5936410" cy="331181"/>
          </a:xfrm>
          <a:prstGeom prst="rect">
            <a:avLst/>
          </a:prstGeom>
          <a:noFill/>
        </p:spPr>
        <p:txBody>
          <a:bodyPr wrap="square">
            <a:spAutoFit/>
          </a:bodyPr>
          <a:lstStyle/>
          <a:p>
            <a:pPr>
              <a:lnSpc>
                <a:spcPct val="150000"/>
              </a:lnSpc>
            </a:pPr>
            <a:r>
              <a:rPr lang="en-US" sz="1200" dirty="0">
                <a:latin typeface="Ubuntu" panose="020B0504030602030204" pitchFamily="34" charset="0"/>
              </a:rPr>
              <a:t>Redirect discussions that get off-topic as well as side discussions.</a:t>
            </a:r>
            <a:endParaRPr lang="en-US" sz="1100" dirty="0">
              <a:effectLst/>
              <a:latin typeface="Ubuntu" panose="020B0504030602030204" pitchFamily="34" charset="0"/>
            </a:endParaRPr>
          </a:p>
        </p:txBody>
      </p:sp>
      <p:sp>
        <p:nvSpPr>
          <p:cNvPr id="17" name="TextBox 16">
            <a:extLst>
              <a:ext uri="{FF2B5EF4-FFF2-40B4-BE49-F238E27FC236}">
                <a16:creationId xmlns:a16="http://schemas.microsoft.com/office/drawing/2014/main" id="{CB2E3961-63EA-D06B-6EF6-0C5EE1DBDA4C}"/>
              </a:ext>
            </a:extLst>
          </p:cNvPr>
          <p:cNvSpPr txBox="1"/>
          <p:nvPr/>
        </p:nvSpPr>
        <p:spPr>
          <a:xfrm>
            <a:off x="1219628" y="3531413"/>
            <a:ext cx="5936410" cy="331181"/>
          </a:xfrm>
          <a:prstGeom prst="rect">
            <a:avLst/>
          </a:prstGeom>
          <a:noFill/>
        </p:spPr>
        <p:txBody>
          <a:bodyPr wrap="square">
            <a:spAutoFit/>
          </a:bodyPr>
          <a:lstStyle/>
          <a:p>
            <a:pPr>
              <a:lnSpc>
                <a:spcPct val="150000"/>
              </a:lnSpc>
            </a:pPr>
            <a:r>
              <a:rPr lang="en-US" sz="1200" dirty="0">
                <a:latin typeface="Ubuntu" panose="020B0504030602030204" pitchFamily="34" charset="0"/>
              </a:rPr>
              <a:t>Use timers to keep on schedule.</a:t>
            </a:r>
            <a:endParaRPr lang="en-US" sz="1100" dirty="0">
              <a:effectLst/>
              <a:latin typeface="Ubuntu" panose="020B0504030602030204" pitchFamily="34" charset="0"/>
            </a:endParaRPr>
          </a:p>
        </p:txBody>
      </p:sp>
      <p:sp>
        <p:nvSpPr>
          <p:cNvPr id="21" name="TextBox 20">
            <a:extLst>
              <a:ext uri="{FF2B5EF4-FFF2-40B4-BE49-F238E27FC236}">
                <a16:creationId xmlns:a16="http://schemas.microsoft.com/office/drawing/2014/main" id="{159E8A77-6B76-2166-6E5B-514EE759ACE6}"/>
              </a:ext>
            </a:extLst>
          </p:cNvPr>
          <p:cNvSpPr txBox="1"/>
          <p:nvPr/>
        </p:nvSpPr>
        <p:spPr>
          <a:xfrm>
            <a:off x="1219628" y="4411262"/>
            <a:ext cx="5936410" cy="608180"/>
          </a:xfrm>
          <a:prstGeom prst="rect">
            <a:avLst/>
          </a:prstGeom>
          <a:noFill/>
        </p:spPr>
        <p:txBody>
          <a:bodyPr wrap="square">
            <a:spAutoFit/>
          </a:bodyPr>
          <a:lstStyle/>
          <a:p>
            <a:pPr>
              <a:lnSpc>
                <a:spcPct val="150000"/>
              </a:lnSpc>
            </a:pPr>
            <a:r>
              <a:rPr lang="en-US" sz="1200" dirty="0">
                <a:latin typeface="Ubuntu" panose="020B0504030602030204" pitchFamily="34" charset="0"/>
              </a:rPr>
              <a:t>Encourage people to talk to one another and the group using prompts, questions, and activities.</a:t>
            </a:r>
            <a:endParaRPr lang="en-US" sz="1100" dirty="0">
              <a:effectLst/>
              <a:latin typeface="Ubuntu" panose="020B0504030602030204" pitchFamily="34" charset="0"/>
            </a:endParaRPr>
          </a:p>
        </p:txBody>
      </p:sp>
      <p:sp>
        <p:nvSpPr>
          <p:cNvPr id="23" name="TextBox 22">
            <a:extLst>
              <a:ext uri="{FF2B5EF4-FFF2-40B4-BE49-F238E27FC236}">
                <a16:creationId xmlns:a16="http://schemas.microsoft.com/office/drawing/2014/main" id="{8FD6857B-9D2E-BB00-36F9-F09688854544}"/>
              </a:ext>
            </a:extLst>
          </p:cNvPr>
          <p:cNvSpPr txBox="1"/>
          <p:nvPr/>
        </p:nvSpPr>
        <p:spPr>
          <a:xfrm>
            <a:off x="1219628" y="5434205"/>
            <a:ext cx="5936410" cy="608180"/>
          </a:xfrm>
          <a:prstGeom prst="rect">
            <a:avLst/>
          </a:prstGeom>
          <a:noFill/>
        </p:spPr>
        <p:txBody>
          <a:bodyPr wrap="square">
            <a:spAutoFit/>
          </a:bodyPr>
          <a:lstStyle/>
          <a:p>
            <a:pPr>
              <a:lnSpc>
                <a:spcPct val="150000"/>
              </a:lnSpc>
            </a:pPr>
            <a:r>
              <a:rPr lang="en-US" sz="1200" dirty="0">
                <a:latin typeface="Ubuntu" panose="020B0504030602030204" pitchFamily="34" charset="0"/>
              </a:rPr>
              <a:t>Use questions to draw the group and individual participants into the conversation and to dive deeper into responses.</a:t>
            </a:r>
            <a:endParaRPr lang="en-US" sz="1100" dirty="0">
              <a:effectLst/>
              <a:latin typeface="Ubuntu" panose="020B0504030602030204" pitchFamily="34" charset="0"/>
            </a:endParaRPr>
          </a:p>
        </p:txBody>
      </p:sp>
      <p:sp>
        <p:nvSpPr>
          <p:cNvPr id="25" name="TextBox 24">
            <a:extLst>
              <a:ext uri="{FF2B5EF4-FFF2-40B4-BE49-F238E27FC236}">
                <a16:creationId xmlns:a16="http://schemas.microsoft.com/office/drawing/2014/main" id="{F386C90D-D734-DACB-F063-607AE4EA97E5}"/>
              </a:ext>
            </a:extLst>
          </p:cNvPr>
          <p:cNvSpPr txBox="1"/>
          <p:nvPr/>
        </p:nvSpPr>
        <p:spPr>
          <a:xfrm>
            <a:off x="1219628" y="6333670"/>
            <a:ext cx="5936410" cy="608180"/>
          </a:xfrm>
          <a:prstGeom prst="rect">
            <a:avLst/>
          </a:prstGeom>
          <a:noFill/>
        </p:spPr>
        <p:txBody>
          <a:bodyPr wrap="square">
            <a:spAutoFit/>
          </a:bodyPr>
          <a:lstStyle/>
          <a:p>
            <a:pPr>
              <a:lnSpc>
                <a:spcPct val="150000"/>
              </a:lnSpc>
            </a:pPr>
            <a:r>
              <a:rPr lang="en-US" sz="1200" dirty="0">
                <a:effectLst/>
                <a:latin typeface="Ubuntu" panose="020B0504030602030204" pitchFamily="34" charset="0"/>
              </a:rPr>
              <a:t>Pause for ten seconds after asking a question to give participants time to think and respond.</a:t>
            </a:r>
            <a:endParaRPr lang="en-US" sz="1100" dirty="0">
              <a:effectLst/>
              <a:latin typeface="Ubuntu" panose="020B0504030602030204" pitchFamily="34" charset="0"/>
            </a:endParaRPr>
          </a:p>
        </p:txBody>
      </p:sp>
      <p:pic>
        <p:nvPicPr>
          <p:cNvPr id="26" name="Picture 25" descr="A yellow and green chat bubbles&#10;&#10;AI-generated content may be incorrect.">
            <a:extLst>
              <a:ext uri="{FF2B5EF4-FFF2-40B4-BE49-F238E27FC236}">
                <a16:creationId xmlns:a16="http://schemas.microsoft.com/office/drawing/2014/main" id="{146D637D-90B6-06D9-CBB1-28A1CC435065}"/>
              </a:ext>
            </a:extLst>
          </p:cNvPr>
          <p:cNvPicPr>
            <a:picLocks noChangeAspect="1"/>
          </p:cNvPicPr>
          <p:nvPr/>
        </p:nvPicPr>
        <p:blipFill>
          <a:blip r:embed="rId2"/>
          <a:stretch>
            <a:fillRect/>
          </a:stretch>
        </p:blipFill>
        <p:spPr>
          <a:xfrm>
            <a:off x="448651" y="7198039"/>
            <a:ext cx="722888" cy="722888"/>
          </a:xfrm>
          <a:prstGeom prst="rect">
            <a:avLst/>
          </a:prstGeom>
        </p:spPr>
      </p:pic>
      <p:sp>
        <p:nvSpPr>
          <p:cNvPr id="27" name="TextBox 26">
            <a:extLst>
              <a:ext uri="{FF2B5EF4-FFF2-40B4-BE49-F238E27FC236}">
                <a16:creationId xmlns:a16="http://schemas.microsoft.com/office/drawing/2014/main" id="{D2AF401B-FA90-7FE5-E2C7-512837F176BE}"/>
              </a:ext>
            </a:extLst>
          </p:cNvPr>
          <p:cNvSpPr txBox="1"/>
          <p:nvPr/>
        </p:nvSpPr>
        <p:spPr>
          <a:xfrm>
            <a:off x="1219628" y="7239041"/>
            <a:ext cx="5936410" cy="608180"/>
          </a:xfrm>
          <a:prstGeom prst="rect">
            <a:avLst/>
          </a:prstGeom>
          <a:noFill/>
        </p:spPr>
        <p:txBody>
          <a:bodyPr wrap="square">
            <a:spAutoFit/>
          </a:bodyPr>
          <a:lstStyle/>
          <a:p>
            <a:pPr>
              <a:lnSpc>
                <a:spcPct val="150000"/>
              </a:lnSpc>
            </a:pPr>
            <a:r>
              <a:rPr lang="en-US" sz="1200" dirty="0">
                <a:effectLst/>
                <a:latin typeface="Ubuntu" panose="020B0504030602030204" pitchFamily="34" charset="0"/>
              </a:rPr>
              <a:t>Paraphrase questions and responses so that individuals feel heard and the people in the back of the room can hear the question.</a:t>
            </a:r>
            <a:endParaRPr lang="en-US" sz="1100" dirty="0">
              <a:effectLst/>
              <a:latin typeface="Ubuntu" panose="020B0504030602030204" pitchFamily="34" charset="0"/>
            </a:endParaRPr>
          </a:p>
        </p:txBody>
      </p:sp>
      <p:sp>
        <p:nvSpPr>
          <p:cNvPr id="29" name="TextBox 28">
            <a:extLst>
              <a:ext uri="{FF2B5EF4-FFF2-40B4-BE49-F238E27FC236}">
                <a16:creationId xmlns:a16="http://schemas.microsoft.com/office/drawing/2014/main" id="{A52A6FC5-4B53-AAD7-AC0F-A4B2EC9C2C8B}"/>
              </a:ext>
            </a:extLst>
          </p:cNvPr>
          <p:cNvSpPr txBox="1"/>
          <p:nvPr/>
        </p:nvSpPr>
        <p:spPr>
          <a:xfrm>
            <a:off x="1219628" y="8166247"/>
            <a:ext cx="5936410" cy="331181"/>
          </a:xfrm>
          <a:prstGeom prst="rect">
            <a:avLst/>
          </a:prstGeom>
          <a:noFill/>
        </p:spPr>
        <p:txBody>
          <a:bodyPr wrap="square">
            <a:spAutoFit/>
          </a:bodyPr>
          <a:lstStyle/>
          <a:p>
            <a:pPr>
              <a:lnSpc>
                <a:spcPct val="150000"/>
              </a:lnSpc>
            </a:pPr>
            <a:r>
              <a:rPr lang="en-US" sz="1200" dirty="0">
                <a:effectLst/>
                <a:latin typeface="Ubuntu" panose="020B0504030602030204" pitchFamily="34" charset="0"/>
              </a:rPr>
              <a:t>Use activities, pairs, triads, and small groups to increase learner engagement.</a:t>
            </a:r>
            <a:endParaRPr lang="en-US" sz="1100" dirty="0">
              <a:effectLst/>
              <a:latin typeface="Ubuntu" panose="020B0504030602030204" pitchFamily="34" charset="0"/>
            </a:endParaRPr>
          </a:p>
        </p:txBody>
      </p:sp>
      <p:sp>
        <p:nvSpPr>
          <p:cNvPr id="31" name="TextBox 30">
            <a:extLst>
              <a:ext uri="{FF2B5EF4-FFF2-40B4-BE49-F238E27FC236}">
                <a16:creationId xmlns:a16="http://schemas.microsoft.com/office/drawing/2014/main" id="{E1AF9603-BD83-4011-DA1D-8567A06EDD47}"/>
              </a:ext>
            </a:extLst>
          </p:cNvPr>
          <p:cNvSpPr txBox="1"/>
          <p:nvPr/>
        </p:nvSpPr>
        <p:spPr>
          <a:xfrm>
            <a:off x="1219628" y="8966851"/>
            <a:ext cx="5936410" cy="885179"/>
          </a:xfrm>
          <a:prstGeom prst="rect">
            <a:avLst/>
          </a:prstGeom>
          <a:noFill/>
        </p:spPr>
        <p:txBody>
          <a:bodyPr wrap="square">
            <a:spAutoFit/>
          </a:bodyPr>
          <a:lstStyle/>
          <a:p>
            <a:pPr>
              <a:lnSpc>
                <a:spcPct val="150000"/>
              </a:lnSpc>
            </a:pPr>
            <a:r>
              <a:rPr lang="en-US" sz="1200" dirty="0">
                <a:effectLst/>
                <a:latin typeface="Ubuntu" panose="020B0504030602030204" pitchFamily="34" charset="0"/>
              </a:rPr>
              <a:t>Incorporate physical movement, such as the formation of small groups, presenting information to the whole group, posting ideas on the wall/flip chart, standing exercises, etc.</a:t>
            </a:r>
            <a:endParaRPr lang="en-US" sz="1100" dirty="0">
              <a:effectLst/>
              <a:latin typeface="Ubuntu" panose="020B0504030602030204" pitchFamily="34" charset="0"/>
            </a:endParaRPr>
          </a:p>
        </p:txBody>
      </p:sp>
      <p:pic>
        <p:nvPicPr>
          <p:cNvPr id="32" name="Picture 31" descr="A yellow and white stopwatch&#10;&#10;AI-generated content may be incorrect.">
            <a:extLst>
              <a:ext uri="{FF2B5EF4-FFF2-40B4-BE49-F238E27FC236}">
                <a16:creationId xmlns:a16="http://schemas.microsoft.com/office/drawing/2014/main" id="{F5D97222-1A5A-3FC7-FB17-E84F4C3D9AAF}"/>
              </a:ext>
            </a:extLst>
          </p:cNvPr>
          <p:cNvPicPr>
            <a:picLocks noChangeAspect="1"/>
          </p:cNvPicPr>
          <p:nvPr/>
        </p:nvPicPr>
        <p:blipFill>
          <a:blip r:embed="rId3"/>
          <a:stretch>
            <a:fillRect/>
          </a:stretch>
        </p:blipFill>
        <p:spPr>
          <a:xfrm>
            <a:off x="398557" y="3409234"/>
            <a:ext cx="669708" cy="669708"/>
          </a:xfrm>
          <a:prstGeom prst="rect">
            <a:avLst/>
          </a:prstGeom>
        </p:spPr>
      </p:pic>
      <p:pic>
        <p:nvPicPr>
          <p:cNvPr id="33" name="Picture 32" descr="A close up of a card&#10;&#10;AI-generated content may be incorrect.">
            <a:extLst>
              <a:ext uri="{FF2B5EF4-FFF2-40B4-BE49-F238E27FC236}">
                <a16:creationId xmlns:a16="http://schemas.microsoft.com/office/drawing/2014/main" id="{FF5D9FC3-8BB9-96A4-30F9-E783B248E545}"/>
              </a:ext>
            </a:extLst>
          </p:cNvPr>
          <p:cNvPicPr>
            <a:picLocks noChangeAspect="1"/>
          </p:cNvPicPr>
          <p:nvPr/>
        </p:nvPicPr>
        <p:blipFill>
          <a:blip r:embed="rId4"/>
          <a:stretch>
            <a:fillRect/>
          </a:stretch>
        </p:blipFill>
        <p:spPr>
          <a:xfrm>
            <a:off x="356353" y="1635838"/>
            <a:ext cx="710394" cy="710394"/>
          </a:xfrm>
          <a:prstGeom prst="rect">
            <a:avLst/>
          </a:prstGeom>
        </p:spPr>
      </p:pic>
      <p:pic>
        <p:nvPicPr>
          <p:cNvPr id="34" name="Picture 33" descr="A purple arrows in a black background&#10;&#10;AI-generated content may be incorrect.">
            <a:extLst>
              <a:ext uri="{FF2B5EF4-FFF2-40B4-BE49-F238E27FC236}">
                <a16:creationId xmlns:a16="http://schemas.microsoft.com/office/drawing/2014/main" id="{D8C3DAF1-70E7-A5DC-A16E-7F3358FF92E7}"/>
              </a:ext>
            </a:extLst>
          </p:cNvPr>
          <p:cNvPicPr>
            <a:picLocks noChangeAspect="1"/>
          </p:cNvPicPr>
          <p:nvPr/>
        </p:nvPicPr>
        <p:blipFill>
          <a:blip r:embed="rId5"/>
          <a:stretch>
            <a:fillRect/>
          </a:stretch>
        </p:blipFill>
        <p:spPr>
          <a:xfrm>
            <a:off x="383431" y="2509947"/>
            <a:ext cx="669708" cy="669708"/>
          </a:xfrm>
          <a:prstGeom prst="rect">
            <a:avLst/>
          </a:prstGeom>
        </p:spPr>
      </p:pic>
      <p:pic>
        <p:nvPicPr>
          <p:cNvPr id="35" name="Picture 34" descr="A yellow and orange chat bubbles&#10;&#10;AI-generated content may be incorrect.">
            <a:extLst>
              <a:ext uri="{FF2B5EF4-FFF2-40B4-BE49-F238E27FC236}">
                <a16:creationId xmlns:a16="http://schemas.microsoft.com/office/drawing/2014/main" id="{8A2DF5F2-BE78-7C35-D45F-ABAC3EEDB31D}"/>
              </a:ext>
            </a:extLst>
          </p:cNvPr>
          <p:cNvPicPr>
            <a:picLocks noChangeAspect="1"/>
          </p:cNvPicPr>
          <p:nvPr/>
        </p:nvPicPr>
        <p:blipFill>
          <a:blip r:embed="rId6"/>
          <a:stretch>
            <a:fillRect/>
          </a:stretch>
        </p:blipFill>
        <p:spPr>
          <a:xfrm>
            <a:off x="341413" y="4341383"/>
            <a:ext cx="803536" cy="803536"/>
          </a:xfrm>
          <a:prstGeom prst="rect">
            <a:avLst/>
          </a:prstGeom>
        </p:spPr>
      </p:pic>
      <p:pic>
        <p:nvPicPr>
          <p:cNvPr id="36" name="Picture 35" descr="A purple circle with white lines&#10;&#10;AI-generated content may be incorrect.">
            <a:extLst>
              <a:ext uri="{FF2B5EF4-FFF2-40B4-BE49-F238E27FC236}">
                <a16:creationId xmlns:a16="http://schemas.microsoft.com/office/drawing/2014/main" id="{5D3D2B29-44A8-259E-DB39-42DC57A7D967}"/>
              </a:ext>
            </a:extLst>
          </p:cNvPr>
          <p:cNvPicPr>
            <a:picLocks noChangeAspect="1"/>
          </p:cNvPicPr>
          <p:nvPr/>
        </p:nvPicPr>
        <p:blipFill>
          <a:blip r:embed="rId7"/>
          <a:stretch>
            <a:fillRect/>
          </a:stretch>
        </p:blipFill>
        <p:spPr>
          <a:xfrm>
            <a:off x="448651" y="6273786"/>
            <a:ext cx="669709" cy="669709"/>
          </a:xfrm>
          <a:prstGeom prst="rect">
            <a:avLst/>
          </a:prstGeom>
        </p:spPr>
      </p:pic>
      <p:pic>
        <p:nvPicPr>
          <p:cNvPr id="43" name="Picture 42" descr="A pink and yellow question mark&#10;&#10;AI-generated content may be incorrect.">
            <a:extLst>
              <a:ext uri="{FF2B5EF4-FFF2-40B4-BE49-F238E27FC236}">
                <a16:creationId xmlns:a16="http://schemas.microsoft.com/office/drawing/2014/main" id="{7F0A1521-660A-F565-2208-E78B4B63612B}"/>
              </a:ext>
            </a:extLst>
          </p:cNvPr>
          <p:cNvPicPr>
            <a:picLocks noChangeAspect="1"/>
          </p:cNvPicPr>
          <p:nvPr/>
        </p:nvPicPr>
        <p:blipFill>
          <a:blip r:embed="rId8"/>
          <a:stretch>
            <a:fillRect/>
          </a:stretch>
        </p:blipFill>
        <p:spPr>
          <a:xfrm>
            <a:off x="498744" y="5399463"/>
            <a:ext cx="569521" cy="569521"/>
          </a:xfrm>
          <a:prstGeom prst="rect">
            <a:avLst/>
          </a:prstGeom>
        </p:spPr>
      </p:pic>
      <p:pic>
        <p:nvPicPr>
          <p:cNvPr id="44" name="Picture 43" descr="A couple of people in different colors&#10;&#10;AI-generated content may be incorrect.">
            <a:extLst>
              <a:ext uri="{FF2B5EF4-FFF2-40B4-BE49-F238E27FC236}">
                <a16:creationId xmlns:a16="http://schemas.microsoft.com/office/drawing/2014/main" id="{6047BEB9-9867-7F7C-2025-1FD379854620}"/>
              </a:ext>
            </a:extLst>
          </p:cNvPr>
          <p:cNvPicPr>
            <a:picLocks noChangeAspect="1"/>
          </p:cNvPicPr>
          <p:nvPr/>
        </p:nvPicPr>
        <p:blipFill>
          <a:blip r:embed="rId9"/>
          <a:stretch>
            <a:fillRect/>
          </a:stretch>
        </p:blipFill>
        <p:spPr>
          <a:xfrm>
            <a:off x="455875" y="8062318"/>
            <a:ext cx="710394" cy="710394"/>
          </a:xfrm>
          <a:prstGeom prst="rect">
            <a:avLst/>
          </a:prstGeom>
        </p:spPr>
      </p:pic>
      <p:pic>
        <p:nvPicPr>
          <p:cNvPr id="45" name="Picture 44" descr="A purple figure with arms spread out&#10;&#10;AI-generated content may be incorrect.">
            <a:extLst>
              <a:ext uri="{FF2B5EF4-FFF2-40B4-BE49-F238E27FC236}">
                <a16:creationId xmlns:a16="http://schemas.microsoft.com/office/drawing/2014/main" id="{BB2EDAAE-3953-B08A-239A-8A23D4D94242}"/>
              </a:ext>
            </a:extLst>
          </p:cNvPr>
          <p:cNvPicPr>
            <a:picLocks noChangeAspect="1"/>
          </p:cNvPicPr>
          <p:nvPr/>
        </p:nvPicPr>
        <p:blipFill>
          <a:blip r:embed="rId10"/>
          <a:stretch>
            <a:fillRect/>
          </a:stretch>
        </p:blipFill>
        <p:spPr>
          <a:xfrm>
            <a:off x="434555" y="9047995"/>
            <a:ext cx="722889" cy="722889"/>
          </a:xfrm>
          <a:prstGeom prst="rect">
            <a:avLst/>
          </a:prstGeom>
        </p:spPr>
      </p:pic>
    </p:spTree>
    <p:extLst>
      <p:ext uri="{BB962C8B-B14F-4D97-AF65-F5344CB8AC3E}">
        <p14:creationId xmlns:p14="http://schemas.microsoft.com/office/powerpoint/2010/main" val="3241837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D5128-7551-E24F-CE97-478E530B01E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AFE6E7-85E6-94DD-3FAF-93E30AFFD47F}"/>
              </a:ext>
            </a:extLst>
          </p:cNvPr>
          <p:cNvSpPr txBox="1">
            <a:spLocks/>
          </p:cNvSpPr>
          <p:nvPr/>
        </p:nvSpPr>
        <p:spPr>
          <a:xfrm>
            <a:off x="144501" y="6000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rPr>
              <a:t>Format of Family Health Forums</a:t>
            </a:r>
            <a:endParaRPr lang="en-US" sz="3100" dirty="0">
              <a:solidFill>
                <a:schemeClr val="bg1"/>
              </a:solidFill>
              <a:latin typeface="Ubuntu" panose="020B0504030602030204" pitchFamily="34" charset="0"/>
            </a:endParaRPr>
          </a:p>
        </p:txBody>
      </p:sp>
      <p:sp>
        <p:nvSpPr>
          <p:cNvPr id="7" name="TextBox 6">
            <a:extLst>
              <a:ext uri="{FF2B5EF4-FFF2-40B4-BE49-F238E27FC236}">
                <a16:creationId xmlns:a16="http://schemas.microsoft.com/office/drawing/2014/main" id="{214AD588-C2A8-661E-818D-394674A6015F}"/>
              </a:ext>
            </a:extLst>
          </p:cNvPr>
          <p:cNvSpPr txBox="1"/>
          <p:nvPr/>
        </p:nvSpPr>
        <p:spPr>
          <a:xfrm>
            <a:off x="496740" y="1589965"/>
            <a:ext cx="6254301" cy="1171154"/>
          </a:xfrm>
          <a:prstGeom prst="rect">
            <a:avLst/>
          </a:prstGeom>
          <a:noFill/>
        </p:spPr>
        <p:txBody>
          <a:bodyPr wrap="square">
            <a:spAutoFit/>
          </a:bodyPr>
          <a:lstStyle/>
          <a:p>
            <a:pPr>
              <a:lnSpc>
                <a:spcPct val="150000"/>
              </a:lnSpc>
            </a:pPr>
            <a:r>
              <a:rPr lang="en-US" sz="1200" dirty="0">
                <a:latin typeface="Ubuntu" panose="020B0504030602030204" pitchFamily="34" charset="0"/>
              </a:rPr>
              <a:t>Family Health Forums are spaces for learning, sharing and connection.</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To ensure delivery these components, there are four core elements that are integrated into any event: </a:t>
            </a:r>
            <a:endParaRPr lang="en-US" sz="1200" dirty="0">
              <a:effectLst/>
              <a:latin typeface="Ubuntu" panose="020B0504030602030204" pitchFamily="34" charset="0"/>
            </a:endParaRPr>
          </a:p>
        </p:txBody>
      </p:sp>
      <p:sp>
        <p:nvSpPr>
          <p:cNvPr id="8" name="TextBox 7">
            <a:extLst>
              <a:ext uri="{FF2B5EF4-FFF2-40B4-BE49-F238E27FC236}">
                <a16:creationId xmlns:a16="http://schemas.microsoft.com/office/drawing/2014/main" id="{59ABF17E-3DD1-B312-7E30-C966A2A21C09}"/>
              </a:ext>
            </a:extLst>
          </p:cNvPr>
          <p:cNvSpPr txBox="1"/>
          <p:nvPr/>
        </p:nvSpPr>
        <p:spPr>
          <a:xfrm>
            <a:off x="973258" y="2805741"/>
            <a:ext cx="5579058" cy="654346"/>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Theory: </a:t>
            </a:r>
            <a:br>
              <a:rPr lang="en-US" sz="1400" b="1" dirty="0">
                <a:solidFill>
                  <a:srgbClr val="88AC2E"/>
                </a:solidFill>
                <a:latin typeface="Ubuntu" panose="020B0504030602030204" pitchFamily="34" charset="0"/>
              </a:rPr>
            </a:br>
            <a:r>
              <a:rPr lang="en-US" sz="1200" dirty="0">
                <a:latin typeface="Ubuntu" panose="020B0504030602030204" pitchFamily="34" charset="0"/>
              </a:rPr>
              <a:t>Ensures delivery of key content on specific topics.</a:t>
            </a:r>
            <a:endParaRPr lang="en-US" sz="1100" dirty="0">
              <a:effectLst/>
              <a:latin typeface="Ubuntu" panose="020B0504030602030204" pitchFamily="34" charset="0"/>
            </a:endParaRPr>
          </a:p>
        </p:txBody>
      </p:sp>
      <p:sp>
        <p:nvSpPr>
          <p:cNvPr id="9" name="TextBox 8">
            <a:extLst>
              <a:ext uri="{FF2B5EF4-FFF2-40B4-BE49-F238E27FC236}">
                <a16:creationId xmlns:a16="http://schemas.microsoft.com/office/drawing/2014/main" id="{1DB439B2-FCDE-B6B2-C36B-6CCE0E513511}"/>
              </a:ext>
            </a:extLst>
          </p:cNvPr>
          <p:cNvSpPr txBox="1"/>
          <p:nvPr/>
        </p:nvSpPr>
        <p:spPr>
          <a:xfrm>
            <a:off x="1019187" y="5040573"/>
            <a:ext cx="5579058" cy="931345"/>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Discussion: </a:t>
            </a:r>
            <a:br>
              <a:rPr lang="en-US" sz="1400" b="1" dirty="0">
                <a:solidFill>
                  <a:srgbClr val="88AC2E"/>
                </a:solidFill>
                <a:latin typeface="Ubuntu" panose="020B0504030602030204" pitchFamily="34" charset="0"/>
              </a:rPr>
            </a:br>
            <a:r>
              <a:rPr lang="en-US" sz="1200" dirty="0">
                <a:latin typeface="Ubuntu" panose="020B0504030602030204" pitchFamily="34" charset="0"/>
              </a:rPr>
              <a:t>Enables attendees to share their concerns and questions and receive support and guidance.</a:t>
            </a:r>
            <a:endParaRPr lang="en-US" sz="1050" dirty="0">
              <a:effectLst/>
              <a:latin typeface="Ubuntu" panose="020B0504030602030204" pitchFamily="34" charset="0"/>
            </a:endParaRPr>
          </a:p>
        </p:txBody>
      </p:sp>
      <p:sp>
        <p:nvSpPr>
          <p:cNvPr id="10" name="TextBox 9">
            <a:extLst>
              <a:ext uri="{FF2B5EF4-FFF2-40B4-BE49-F238E27FC236}">
                <a16:creationId xmlns:a16="http://schemas.microsoft.com/office/drawing/2014/main" id="{027A6398-8DE3-C675-5A6C-42845C2C210E}"/>
              </a:ext>
            </a:extLst>
          </p:cNvPr>
          <p:cNvSpPr txBox="1"/>
          <p:nvPr/>
        </p:nvSpPr>
        <p:spPr>
          <a:xfrm>
            <a:off x="973258" y="3573673"/>
            <a:ext cx="5727771" cy="654346"/>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Practice Exercises:</a:t>
            </a:r>
            <a:br>
              <a:rPr lang="en-US" sz="1400" b="1" dirty="0">
                <a:solidFill>
                  <a:schemeClr val="accent5"/>
                </a:solidFill>
                <a:latin typeface="Ubuntu" panose="020B0504030602030204" pitchFamily="34" charset="0"/>
              </a:rPr>
            </a:br>
            <a:r>
              <a:rPr lang="en-US" sz="1200" dirty="0">
                <a:latin typeface="Ubuntu" panose="020B0504030602030204" pitchFamily="34" charset="0"/>
              </a:rPr>
              <a:t>Support learning and understanding of topic specific content.</a:t>
            </a:r>
            <a:endParaRPr lang="en-US" sz="1050" dirty="0">
              <a:effectLst/>
              <a:latin typeface="Ubuntu" panose="020B0504030602030204" pitchFamily="34" charset="0"/>
            </a:endParaRPr>
          </a:p>
        </p:txBody>
      </p:sp>
      <p:sp>
        <p:nvSpPr>
          <p:cNvPr id="11" name="TextBox 10">
            <a:extLst>
              <a:ext uri="{FF2B5EF4-FFF2-40B4-BE49-F238E27FC236}">
                <a16:creationId xmlns:a16="http://schemas.microsoft.com/office/drawing/2014/main" id="{6D9F1AE1-0EEA-46CB-3A4E-827350849A7C}"/>
              </a:ext>
            </a:extLst>
          </p:cNvPr>
          <p:cNvSpPr txBox="1"/>
          <p:nvPr/>
        </p:nvSpPr>
        <p:spPr>
          <a:xfrm>
            <a:off x="1019187" y="4341605"/>
            <a:ext cx="5579058" cy="654346"/>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Reflection Exercises:</a:t>
            </a:r>
            <a:br>
              <a:rPr lang="en-US" sz="1400" b="1" dirty="0">
                <a:solidFill>
                  <a:schemeClr val="accent5"/>
                </a:solidFill>
                <a:latin typeface="Ubuntu" panose="020B0504030602030204" pitchFamily="34" charset="0"/>
              </a:rPr>
            </a:br>
            <a:r>
              <a:rPr lang="en-US" sz="1200" dirty="0">
                <a:latin typeface="Ubuntu" panose="020B0504030602030204" pitchFamily="34" charset="0"/>
              </a:rPr>
              <a:t>Ground content into real experiences of family attendees.</a:t>
            </a:r>
            <a:endParaRPr lang="en-US" sz="1000" dirty="0">
              <a:effectLst/>
              <a:latin typeface="Ubuntu" panose="020B0504030602030204" pitchFamily="34" charset="0"/>
            </a:endParaRPr>
          </a:p>
        </p:txBody>
      </p:sp>
      <p:pic>
        <p:nvPicPr>
          <p:cNvPr id="13" name="Picture 12" descr="A light bulb in a thought bubble&#10;&#10;AI-generated content may be incorrect.">
            <a:extLst>
              <a:ext uri="{FF2B5EF4-FFF2-40B4-BE49-F238E27FC236}">
                <a16:creationId xmlns:a16="http://schemas.microsoft.com/office/drawing/2014/main" id="{E3390F3B-AC21-5654-2C42-D8CDB327D083}"/>
              </a:ext>
            </a:extLst>
          </p:cNvPr>
          <p:cNvPicPr>
            <a:picLocks noChangeAspect="1"/>
          </p:cNvPicPr>
          <p:nvPr/>
        </p:nvPicPr>
        <p:blipFill>
          <a:blip r:embed="rId2"/>
          <a:stretch>
            <a:fillRect/>
          </a:stretch>
        </p:blipFill>
        <p:spPr>
          <a:xfrm>
            <a:off x="434727" y="4407554"/>
            <a:ext cx="522447" cy="522447"/>
          </a:xfrm>
          <a:prstGeom prst="rect">
            <a:avLst/>
          </a:prstGeom>
        </p:spPr>
      </p:pic>
      <p:pic>
        <p:nvPicPr>
          <p:cNvPr id="20" name="Picture 19" descr="A group of people in front of a blackboard&#10;&#10;AI-generated content may be incorrect.">
            <a:extLst>
              <a:ext uri="{FF2B5EF4-FFF2-40B4-BE49-F238E27FC236}">
                <a16:creationId xmlns:a16="http://schemas.microsoft.com/office/drawing/2014/main" id="{FBB19938-BD8B-7095-8264-3856B1CB2B29}"/>
              </a:ext>
            </a:extLst>
          </p:cNvPr>
          <p:cNvPicPr>
            <a:picLocks noChangeAspect="1"/>
          </p:cNvPicPr>
          <p:nvPr/>
        </p:nvPicPr>
        <p:blipFill>
          <a:blip r:embed="rId3"/>
          <a:stretch>
            <a:fillRect/>
          </a:stretch>
        </p:blipFill>
        <p:spPr>
          <a:xfrm>
            <a:off x="403787" y="3639622"/>
            <a:ext cx="522448" cy="522448"/>
          </a:xfrm>
          <a:prstGeom prst="rect">
            <a:avLst/>
          </a:prstGeom>
        </p:spPr>
      </p:pic>
      <p:pic>
        <p:nvPicPr>
          <p:cNvPr id="21" name="Picture 20" descr="A yellow and green chat bubbles&#10;&#10;AI-generated content may be incorrect.">
            <a:extLst>
              <a:ext uri="{FF2B5EF4-FFF2-40B4-BE49-F238E27FC236}">
                <a16:creationId xmlns:a16="http://schemas.microsoft.com/office/drawing/2014/main" id="{AB69CCC2-A430-B0DA-575B-E66E5277FACF}"/>
              </a:ext>
            </a:extLst>
          </p:cNvPr>
          <p:cNvPicPr>
            <a:picLocks noChangeAspect="1"/>
          </p:cNvPicPr>
          <p:nvPr/>
        </p:nvPicPr>
        <p:blipFill>
          <a:blip r:embed="rId4"/>
          <a:stretch>
            <a:fillRect/>
          </a:stretch>
        </p:blipFill>
        <p:spPr>
          <a:xfrm>
            <a:off x="434727" y="4995951"/>
            <a:ext cx="555458" cy="555458"/>
          </a:xfrm>
          <a:prstGeom prst="rect">
            <a:avLst/>
          </a:prstGeom>
        </p:spPr>
      </p:pic>
      <p:pic>
        <p:nvPicPr>
          <p:cNvPr id="22" name="Picture 21" descr="A yellow light bulb with rays of light&#10;&#10;AI-generated content may be incorrect.">
            <a:extLst>
              <a:ext uri="{FF2B5EF4-FFF2-40B4-BE49-F238E27FC236}">
                <a16:creationId xmlns:a16="http://schemas.microsoft.com/office/drawing/2014/main" id="{0DA81D88-A081-1266-A075-55C9421A66DC}"/>
              </a:ext>
            </a:extLst>
          </p:cNvPr>
          <p:cNvPicPr>
            <a:picLocks noChangeAspect="1"/>
          </p:cNvPicPr>
          <p:nvPr/>
        </p:nvPicPr>
        <p:blipFill>
          <a:blip r:embed="rId5"/>
          <a:stretch>
            <a:fillRect/>
          </a:stretch>
        </p:blipFill>
        <p:spPr>
          <a:xfrm>
            <a:off x="403787" y="2843215"/>
            <a:ext cx="522447" cy="522447"/>
          </a:xfrm>
          <a:prstGeom prst="rect">
            <a:avLst/>
          </a:prstGeom>
        </p:spPr>
      </p:pic>
    </p:spTree>
    <p:extLst>
      <p:ext uri="{BB962C8B-B14F-4D97-AF65-F5344CB8AC3E}">
        <p14:creationId xmlns:p14="http://schemas.microsoft.com/office/powerpoint/2010/main" val="2145755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A63757-CA93-FC5F-4C99-7C24B0E1D4F2}"/>
              </a:ext>
            </a:extLst>
          </p:cNvPr>
          <p:cNvSpPr txBox="1"/>
          <p:nvPr/>
        </p:nvSpPr>
        <p:spPr>
          <a:xfrm>
            <a:off x="482595" y="6260346"/>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7" name="TextBox 6">
            <a:extLst>
              <a:ext uri="{FF2B5EF4-FFF2-40B4-BE49-F238E27FC236}">
                <a16:creationId xmlns:a16="http://schemas.microsoft.com/office/drawing/2014/main" id="{204908C4-8CD6-51D1-3665-09FE31D37770}"/>
              </a:ext>
            </a:extLst>
          </p:cNvPr>
          <p:cNvSpPr txBox="1"/>
          <p:nvPr/>
        </p:nvSpPr>
        <p:spPr>
          <a:xfrm>
            <a:off x="441779" y="8610852"/>
            <a:ext cx="6888841" cy="830997"/>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9" name="Picture 8" descr="A logo with lions heads and a black background&#10;&#10;AI-generated content may be incorrect.">
            <a:extLst>
              <a:ext uri="{FF2B5EF4-FFF2-40B4-BE49-F238E27FC236}">
                <a16:creationId xmlns:a16="http://schemas.microsoft.com/office/drawing/2014/main" id="{F4562469-B371-64DD-BCB9-767E9AE41D58}"/>
              </a:ext>
            </a:extLst>
          </p:cNvPr>
          <p:cNvPicPr>
            <a:picLocks noChangeAspect="1"/>
          </p:cNvPicPr>
          <p:nvPr/>
        </p:nvPicPr>
        <p:blipFill>
          <a:blip r:embed="rId2"/>
          <a:stretch>
            <a:fillRect/>
          </a:stretch>
        </p:blipFill>
        <p:spPr>
          <a:xfrm>
            <a:off x="1107124" y="7001249"/>
            <a:ext cx="1826435" cy="1391920"/>
          </a:xfrm>
          <a:prstGeom prst="rect">
            <a:avLst/>
          </a:prstGeom>
        </p:spPr>
      </p:pic>
      <p:pic>
        <p:nvPicPr>
          <p:cNvPr id="3" name="Picture 2" descr="A logo for a sports company&#10;&#10;AI-generated content may be incorrect.">
            <a:extLst>
              <a:ext uri="{FF2B5EF4-FFF2-40B4-BE49-F238E27FC236}">
                <a16:creationId xmlns:a16="http://schemas.microsoft.com/office/drawing/2014/main" id="{C84F43BE-4B47-4BB3-C2B9-4A41E608240F}"/>
              </a:ext>
            </a:extLst>
          </p:cNvPr>
          <p:cNvPicPr>
            <a:picLocks noChangeAspect="1"/>
          </p:cNvPicPr>
          <p:nvPr/>
        </p:nvPicPr>
        <p:blipFill>
          <a:blip r:embed="rId3"/>
          <a:stretch>
            <a:fillRect/>
          </a:stretch>
        </p:blipFill>
        <p:spPr>
          <a:xfrm>
            <a:off x="3886199" y="6913404"/>
            <a:ext cx="2980377" cy="1567610"/>
          </a:xfrm>
          <a:prstGeom prst="rect">
            <a:avLst/>
          </a:prstGeom>
        </p:spPr>
      </p:pic>
    </p:spTree>
    <p:extLst>
      <p:ext uri="{BB962C8B-B14F-4D97-AF65-F5344CB8AC3E}">
        <p14:creationId xmlns:p14="http://schemas.microsoft.com/office/powerpoint/2010/main" val="49048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F530-65DA-25A2-5E39-1415051C4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0BE10-C66A-2F20-BAE3-8C71FF0CE22E}"/>
              </a:ext>
            </a:extLst>
          </p:cNvPr>
          <p:cNvSpPr>
            <a:spLocks noGrp="1"/>
          </p:cNvSpPr>
          <p:nvPr>
            <p:ph type="ctrTitle"/>
          </p:nvPr>
        </p:nvSpPr>
        <p:spPr>
          <a:xfrm>
            <a:off x="582930" y="1482437"/>
            <a:ext cx="6606540" cy="686782"/>
          </a:xfrm>
        </p:spPr>
        <p:txBody>
          <a:bodyPr>
            <a:normAutofit fontScale="90000"/>
          </a:bodyPr>
          <a:lstStyle/>
          <a:p>
            <a:pPr algn="l"/>
            <a:r>
              <a:rPr lang="en-US" dirty="0">
                <a:solidFill>
                  <a:schemeClr val="accent5"/>
                </a:solidFill>
                <a:latin typeface="Ubuntu" panose="020B0504030602030204" pitchFamily="34" charset="0"/>
              </a:rPr>
              <a:t>Table of Contents</a:t>
            </a:r>
          </a:p>
        </p:txBody>
      </p:sp>
      <p:sp>
        <p:nvSpPr>
          <p:cNvPr id="3" name="Subtitle 2">
            <a:extLst>
              <a:ext uri="{FF2B5EF4-FFF2-40B4-BE49-F238E27FC236}">
                <a16:creationId xmlns:a16="http://schemas.microsoft.com/office/drawing/2014/main" id="{65D35790-24BD-516C-2D24-FF3339280695}"/>
              </a:ext>
            </a:extLst>
          </p:cNvPr>
          <p:cNvSpPr>
            <a:spLocks noGrp="1"/>
          </p:cNvSpPr>
          <p:nvPr>
            <p:ph type="subTitle" idx="1"/>
          </p:nvPr>
        </p:nvSpPr>
        <p:spPr>
          <a:xfrm>
            <a:off x="582929" y="2290408"/>
            <a:ext cx="6606539" cy="6036174"/>
          </a:xfrm>
        </p:spPr>
        <p:txBody>
          <a:bodyPr>
            <a:noAutofit/>
          </a:bodyPr>
          <a:lstStyle/>
          <a:p>
            <a:pPr marL="0" marR="0"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Welcome…………………………………………………..3 </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Introduction…….….……………………………………..4</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Purpose of the Facilitator Guide………………..4</a:t>
            </a:r>
            <a:b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b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Target Audience for this Facilitator Guide……..4</a:t>
            </a:r>
          </a:p>
          <a:p>
            <a:pPr algn="l">
              <a:lnSpc>
                <a:spcPct val="200000"/>
              </a:lnSpc>
              <a:spcBef>
                <a:spcPts val="0"/>
              </a:spcBef>
              <a:spcAft>
                <a:spcPts val="800"/>
              </a:spcAft>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	</a:t>
            </a: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Target Audience for Family Health Forum Events………………..4</a:t>
            </a:r>
          </a:p>
          <a:p>
            <a:pPr algn="l">
              <a:lnSpc>
                <a:spcPct val="200000"/>
              </a:lnSpc>
              <a:spcBef>
                <a:spcPts val="0"/>
              </a:spcBef>
              <a:spcAft>
                <a:spcPts val="800"/>
              </a:spcAft>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Getting Started………………………………………………………….6</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How to use the Facilitator Guide………………..7</a:t>
            </a:r>
            <a:b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br>
            <a:r>
              <a:rPr lang="en-US" sz="1200" kern="900" spc="-10" dirty="0">
                <a:latin typeface="Ubuntu" panose="020B0504030602030204" pitchFamily="34" charset="0"/>
                <a:ea typeface="MS Mincho" panose="02020609040205080304" pitchFamily="49" charset="-128"/>
                <a:cs typeface="Times New Roman" panose="02020603050405020304" pitchFamily="18" charset="0"/>
              </a:rPr>
              <a:t>	</a:t>
            </a: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Preparing for Facilitation of a Family Health Forum………………..8</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Guidelines for adaptation of FHF materials………………..9</a:t>
            </a:r>
            <a:b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b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Tips &amp; Strategies for Collaboration……..10 </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General Facilitation Techniques………………..14</a:t>
            </a:r>
          </a:p>
          <a:p>
            <a:pPr algn="l">
              <a:lnSpc>
                <a:spcPct val="200000"/>
              </a:lnSpc>
              <a:spcBef>
                <a:spcPts val="0"/>
              </a:spcBef>
              <a:spcAft>
                <a:spcPts val="800"/>
              </a:spcAft>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Format of Family Health Forums………………………………….15</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spcBef>
                <a:spcPts val="0"/>
              </a:spcBef>
              <a:spcAft>
                <a:spcPts val="800"/>
              </a:spcAft>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spcBef>
                <a:spcPts val="0"/>
              </a:spcBef>
              <a:spcAft>
                <a:spcPts val="800"/>
              </a:spcAft>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pPr>
            <a:endParaRPr lang="en-US" sz="1200" dirty="0"/>
          </a:p>
        </p:txBody>
      </p:sp>
    </p:spTree>
    <p:extLst>
      <p:ext uri="{BB962C8B-B14F-4D97-AF65-F5344CB8AC3E}">
        <p14:creationId xmlns:p14="http://schemas.microsoft.com/office/powerpoint/2010/main" val="196915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30" y="1299557"/>
            <a:ext cx="6606540" cy="686782"/>
          </a:xfrm>
        </p:spPr>
        <p:txBody>
          <a:bodyPr>
            <a:normAutofit fontScale="90000"/>
          </a:bodyPr>
          <a:lstStyle/>
          <a:p>
            <a:pPr algn="l"/>
            <a:r>
              <a:rPr lang="en-US" dirty="0">
                <a:solidFill>
                  <a:srgbClr val="88AC2E"/>
                </a:solidFill>
                <a:latin typeface="Ubuntu" panose="020B0504030602030204" pitchFamily="34" charset="0"/>
              </a:rPr>
              <a:t>Welcome</a:t>
            </a:r>
          </a:p>
        </p:txBody>
      </p:sp>
      <p:sp>
        <p:nvSpPr>
          <p:cNvPr id="5" name="TextBox 4">
            <a:extLst>
              <a:ext uri="{FF2B5EF4-FFF2-40B4-BE49-F238E27FC236}">
                <a16:creationId xmlns:a16="http://schemas.microsoft.com/office/drawing/2014/main" id="{D8F3AAEC-17E9-CFEF-D479-8A01374D9783}"/>
              </a:ext>
            </a:extLst>
          </p:cNvPr>
          <p:cNvSpPr txBox="1"/>
          <p:nvPr/>
        </p:nvSpPr>
        <p:spPr>
          <a:xfrm>
            <a:off x="582930" y="1986339"/>
            <a:ext cx="6455180" cy="7420942"/>
          </a:xfrm>
          <a:prstGeom prst="rect">
            <a:avLst/>
          </a:prstGeom>
          <a:noFill/>
        </p:spPr>
        <p:txBody>
          <a:bodyPr wrap="square">
            <a:spAutoFit/>
          </a:bodyPr>
          <a:lstStyle/>
          <a:p>
            <a:pPr>
              <a:lnSpc>
                <a:spcPct val="150000"/>
              </a:lnSpc>
            </a:pPr>
            <a:r>
              <a:rPr lang="en-US" sz="1100" b="1" dirty="0">
                <a:latin typeface="Ubuntu" panose="020B0504030602030204" pitchFamily="34" charset="0"/>
              </a:rPr>
              <a:t>Welcome to the Family Health Forum Facilitator Guide.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Special Olympics Family Health Forums (FHF) are designed by the community to meet their needs on a range of health topics. Since2013, over 45,000 individuals around the world have participated in FHFs funded by Lions Clubs International Foundation.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FHFs are part of Special Olympics Health, which is made possible by the Golisano Foundation, and in the United States in collaboration with the U.S. Centers for Disease Control and Prevention. Special Olympics Health strategy is directed towards health equity and reducing disparities for people with ID globally.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Health has a substantial impact on the quality of life for people with ID and it affects each Special Olympics athlete’s ability to train and compete in sports effectively.</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Family members play a key role in the health of our athletes, and efforts to engage family members through Family Health Forums have proven successful. A survey conducted after these forums found that 98% of participants agreed or strongly agreed that the health of their family had improved because of participating in a forum.</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Special Olympics has a decade of experience in hosting Family Health Forums to support the health and wellbeing of the whole family, and ensure parents, caregivers, and siblings have the tools and resources to support their own health, the health of their family, and ultimately the health and wellbeing of their family member with ID.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This guide and its supporting materials provide a standardized approach to implementing Family Health Forums. Our aim is to ensure that the core features of FHFs and key messages on topics are maintained across all Forums. This standard tool will serve to guide facilitators to understand their parameters for adaptation while adhering to the FHF approach. Ultimately our goal is for all participants to feel supported when they attend a Forum.</a:t>
            </a:r>
          </a:p>
        </p:txBody>
      </p:sp>
    </p:spTree>
    <p:extLst>
      <p:ext uri="{BB962C8B-B14F-4D97-AF65-F5344CB8AC3E}">
        <p14:creationId xmlns:p14="http://schemas.microsoft.com/office/powerpoint/2010/main" val="149982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ED7D6-3793-8D51-428B-7513E5462BCD}"/>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Did you know?</a:t>
            </a:r>
            <a:endParaRPr lang="en-US" dirty="0">
              <a:solidFill>
                <a:schemeClr val="bg1"/>
              </a:solidFill>
              <a:latin typeface="Ubuntu" panose="020B0504030602030204" pitchFamily="34" charset="0"/>
            </a:endParaRPr>
          </a:p>
        </p:txBody>
      </p:sp>
      <p:sp>
        <p:nvSpPr>
          <p:cNvPr id="6" name="Subtitle 2">
            <a:extLst>
              <a:ext uri="{FF2B5EF4-FFF2-40B4-BE49-F238E27FC236}">
                <a16:creationId xmlns:a16="http://schemas.microsoft.com/office/drawing/2014/main" id="{3E367BFB-95D9-98F6-1A6A-B65E03261CEC}"/>
              </a:ext>
            </a:extLst>
          </p:cNvPr>
          <p:cNvSpPr txBox="1">
            <a:spLocks/>
          </p:cNvSpPr>
          <p:nvPr/>
        </p:nvSpPr>
        <p:spPr>
          <a:xfrm>
            <a:off x="356774" y="1623960"/>
            <a:ext cx="6606540" cy="454492"/>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200" dirty="0">
                <a:latin typeface="Ubuntu" panose="020B0504030602030204" pitchFamily="34" charset="0"/>
              </a:rPr>
              <a:t>The following D</a:t>
            </a:r>
            <a:r>
              <a:rPr lang="en-US" sz="1200" dirty="0">
                <a:effectLst/>
                <a:latin typeface="Ubuntu" panose="020B0504030602030204" pitchFamily="34" charset="0"/>
              </a:rPr>
              <a:t>ata about the health of people with ID from Special Olympics research is included in th</a:t>
            </a:r>
            <a:r>
              <a:rPr lang="en-US" sz="1200" dirty="0">
                <a:latin typeface="Ubuntu" panose="020B0504030602030204" pitchFamily="34" charset="0"/>
              </a:rPr>
              <a:t>e introduction of each PowerPoint presentation.</a:t>
            </a:r>
            <a:endParaRPr lang="en-US" sz="1200" dirty="0">
              <a:effectLst/>
              <a:latin typeface="Ubuntu" panose="020B0504030602030204" pitchFamily="34" charset="0"/>
            </a:endParaRPr>
          </a:p>
        </p:txBody>
      </p:sp>
      <p:sp>
        <p:nvSpPr>
          <p:cNvPr id="8" name="TextBox 7">
            <a:extLst>
              <a:ext uri="{FF2B5EF4-FFF2-40B4-BE49-F238E27FC236}">
                <a16:creationId xmlns:a16="http://schemas.microsoft.com/office/drawing/2014/main" id="{B10F3B76-1CCD-3825-4723-8936A13CDFFC}"/>
              </a:ext>
            </a:extLst>
          </p:cNvPr>
          <p:cNvSpPr txBox="1"/>
          <p:nvPr/>
        </p:nvSpPr>
        <p:spPr>
          <a:xfrm>
            <a:off x="324117" y="2632450"/>
            <a:ext cx="6541224" cy="1077218"/>
          </a:xfrm>
          <a:prstGeom prst="rect">
            <a:avLst/>
          </a:prstGeom>
          <a:noFill/>
        </p:spPr>
        <p:txBody>
          <a:bodyPr wrap="square">
            <a:spAutoFit/>
          </a:bodyPr>
          <a:lstStyle/>
          <a:p>
            <a:pPr algn="ctr"/>
            <a:r>
              <a:rPr lang="en-US" dirty="0">
                <a:effectLst/>
                <a:latin typeface="Ubuntu" panose="020B0504030602030204" pitchFamily="34" charset="0"/>
              </a:rPr>
              <a:t>Special Olympics adult athletes are </a:t>
            </a:r>
            <a:br>
              <a:rPr lang="en-US" dirty="0">
                <a:effectLst/>
                <a:latin typeface="Ubuntu" panose="020B0504030602030204" pitchFamily="34" charset="0"/>
              </a:rPr>
            </a:br>
            <a:r>
              <a:rPr lang="en-US" sz="2800" b="1" dirty="0">
                <a:solidFill>
                  <a:srgbClr val="00B0F0"/>
                </a:solidFill>
                <a:effectLst/>
                <a:latin typeface="Ubuntu" panose="020B0504030602030204" pitchFamily="34" charset="0"/>
              </a:rPr>
              <a:t>2x more likely </a:t>
            </a:r>
            <a:br>
              <a:rPr lang="en-US" sz="3600" b="1" dirty="0">
                <a:solidFill>
                  <a:srgbClr val="00B0F0"/>
                </a:solidFill>
                <a:effectLst/>
                <a:latin typeface="Ubuntu" panose="020B0504030602030204" pitchFamily="34" charset="0"/>
              </a:rPr>
            </a:br>
            <a:r>
              <a:rPr lang="en-US" dirty="0">
                <a:effectLst/>
                <a:latin typeface="Ubuntu" panose="020B0504030602030204" pitchFamily="34" charset="0"/>
              </a:rPr>
              <a:t>to be obese compared to adults without ID.</a:t>
            </a:r>
          </a:p>
        </p:txBody>
      </p:sp>
      <p:sp>
        <p:nvSpPr>
          <p:cNvPr id="9" name="TextBox 8">
            <a:extLst>
              <a:ext uri="{FF2B5EF4-FFF2-40B4-BE49-F238E27FC236}">
                <a16:creationId xmlns:a16="http://schemas.microsoft.com/office/drawing/2014/main" id="{A99BFD8C-ED81-68E4-12B9-B0B0592B0288}"/>
              </a:ext>
            </a:extLst>
          </p:cNvPr>
          <p:cNvSpPr txBox="1"/>
          <p:nvPr/>
        </p:nvSpPr>
        <p:spPr>
          <a:xfrm>
            <a:off x="529207" y="4567535"/>
            <a:ext cx="6196353" cy="923330"/>
          </a:xfrm>
          <a:prstGeom prst="rect">
            <a:avLst/>
          </a:prstGeom>
          <a:noFill/>
        </p:spPr>
        <p:txBody>
          <a:bodyPr wrap="square">
            <a:spAutoFit/>
          </a:bodyPr>
          <a:lstStyle/>
          <a:p>
            <a:pPr algn="ctr"/>
            <a:r>
              <a:rPr lang="en-US" dirty="0">
                <a:effectLst/>
                <a:latin typeface="Ubuntu" panose="020B0504030602030204" pitchFamily="34" charset="0"/>
              </a:rPr>
              <a:t>Individuals with ID have as many chronic health conditions at 20+ years old as individuals in the general population do at 50+ years old</a:t>
            </a:r>
          </a:p>
        </p:txBody>
      </p:sp>
      <p:sp>
        <p:nvSpPr>
          <p:cNvPr id="10" name="TextBox 9">
            <a:extLst>
              <a:ext uri="{FF2B5EF4-FFF2-40B4-BE49-F238E27FC236}">
                <a16:creationId xmlns:a16="http://schemas.microsoft.com/office/drawing/2014/main" id="{18A7713A-BABD-CD7A-5802-4464B3EA05EC}"/>
              </a:ext>
            </a:extLst>
          </p:cNvPr>
          <p:cNvSpPr txBox="1"/>
          <p:nvPr/>
        </p:nvSpPr>
        <p:spPr>
          <a:xfrm>
            <a:off x="356773" y="6348732"/>
            <a:ext cx="6541223" cy="1631216"/>
          </a:xfrm>
          <a:prstGeom prst="rect">
            <a:avLst/>
          </a:prstGeom>
          <a:noFill/>
        </p:spPr>
        <p:txBody>
          <a:bodyPr wrap="square">
            <a:spAutoFit/>
          </a:bodyPr>
          <a:lstStyle/>
          <a:p>
            <a:pPr algn="ctr"/>
            <a:r>
              <a:rPr lang="en-US" dirty="0">
                <a:effectLst/>
                <a:latin typeface="Ubuntu" panose="020B0504030602030204" pitchFamily="34" charset="0"/>
              </a:rPr>
              <a:t>People with ID often do not have access to critical health services and resources to improve their health and die </a:t>
            </a:r>
            <a:br>
              <a:rPr lang="en-US" dirty="0">
                <a:effectLst/>
                <a:latin typeface="Ubuntu" panose="020B0504030602030204" pitchFamily="34" charset="0"/>
              </a:rPr>
            </a:br>
            <a:r>
              <a:rPr lang="en-US" sz="2800" b="1" dirty="0">
                <a:solidFill>
                  <a:srgbClr val="00B0F0"/>
                </a:solidFill>
                <a:effectLst/>
                <a:latin typeface="Ubuntu" panose="020B0504030602030204" pitchFamily="34" charset="0"/>
              </a:rPr>
              <a:t>16 to 20 years sooner </a:t>
            </a:r>
            <a:br>
              <a:rPr lang="en-US" sz="3600" b="1" dirty="0">
                <a:solidFill>
                  <a:srgbClr val="00B0F0"/>
                </a:solidFill>
                <a:effectLst/>
                <a:latin typeface="Ubuntu" panose="020B0504030602030204" pitchFamily="34" charset="0"/>
              </a:rPr>
            </a:br>
            <a:r>
              <a:rPr lang="en-US" dirty="0">
                <a:effectLst/>
                <a:latin typeface="Ubuntu" panose="020B0504030602030204" pitchFamily="34" charset="0"/>
              </a:rPr>
              <a:t>than people without intellectual disabilities due to preventable health conditions.</a:t>
            </a:r>
          </a:p>
        </p:txBody>
      </p:sp>
    </p:spTree>
    <p:extLst>
      <p:ext uri="{BB962C8B-B14F-4D97-AF65-F5344CB8AC3E}">
        <p14:creationId xmlns:p14="http://schemas.microsoft.com/office/powerpoint/2010/main" val="253608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4C167D-8A67-CC50-5E8A-F7971370524B}"/>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Introduction</a:t>
            </a:r>
            <a:endParaRPr lang="en-US"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1F34F1D-3B78-68CA-D8BD-1F75BC9870AF}"/>
              </a:ext>
            </a:extLst>
          </p:cNvPr>
          <p:cNvSpPr txBox="1"/>
          <p:nvPr/>
        </p:nvSpPr>
        <p:spPr>
          <a:xfrm>
            <a:off x="496740" y="1589965"/>
            <a:ext cx="6455180" cy="1716175"/>
          </a:xfrm>
          <a:prstGeom prst="rect">
            <a:avLst/>
          </a:prstGeom>
          <a:noFill/>
        </p:spPr>
        <p:txBody>
          <a:bodyPr wrap="square">
            <a:spAutoFit/>
          </a:bodyPr>
          <a:lstStyle/>
          <a:p>
            <a:pPr>
              <a:lnSpc>
                <a:spcPct val="150000"/>
              </a:lnSpc>
            </a:pPr>
            <a:r>
              <a:rPr lang="en-US" sz="1200" dirty="0">
                <a:effectLst/>
                <a:latin typeface="Ubuntu" panose="020B0504030602030204" pitchFamily="34" charset="0"/>
              </a:rPr>
              <a:t>Family Health Forums provide a space for parents, caregivers, and siblings of people with ID to engage with health professionals, community leaders, and social service providers. The Forums introduce new families to Special Olympics and services provided through Healthy Athletes®, Young Athletes and other community-based programs for people with ID, while also surfacing challenges that athletes face and how best to overcome them—with a special focus on bettering access to health care, education, and inclusive activities.</a:t>
            </a:r>
          </a:p>
        </p:txBody>
      </p:sp>
      <p:sp>
        <p:nvSpPr>
          <p:cNvPr id="7" name="Title 1">
            <a:extLst>
              <a:ext uri="{FF2B5EF4-FFF2-40B4-BE49-F238E27FC236}">
                <a16:creationId xmlns:a16="http://schemas.microsoft.com/office/drawing/2014/main" id="{382488C9-C42B-24B4-7EAD-F3866DBA6AED}"/>
              </a:ext>
            </a:extLst>
          </p:cNvPr>
          <p:cNvSpPr>
            <a:spLocks noGrp="1"/>
          </p:cNvSpPr>
          <p:nvPr>
            <p:ph type="ctrTitle" idx="4294967295"/>
          </p:nvPr>
        </p:nvSpPr>
        <p:spPr>
          <a:xfrm>
            <a:off x="506196" y="3407826"/>
            <a:ext cx="6606540" cy="516452"/>
          </a:xfrm>
        </p:spPr>
        <p:txBody>
          <a:bodyPr>
            <a:noAutofit/>
          </a:bodyPr>
          <a:lstStyle/>
          <a:p>
            <a:pPr algn="l"/>
            <a:r>
              <a:rPr lang="en-US" sz="2400" dirty="0">
                <a:solidFill>
                  <a:schemeClr val="accent5"/>
                </a:solidFill>
                <a:latin typeface="Ubuntu" panose="020B0504030602030204" pitchFamily="34" charset="0"/>
              </a:rPr>
              <a:t>Purpose of the Facilitator Guide</a:t>
            </a:r>
          </a:p>
        </p:txBody>
      </p:sp>
      <p:sp>
        <p:nvSpPr>
          <p:cNvPr id="9" name="TextBox 8">
            <a:extLst>
              <a:ext uri="{FF2B5EF4-FFF2-40B4-BE49-F238E27FC236}">
                <a16:creationId xmlns:a16="http://schemas.microsoft.com/office/drawing/2014/main" id="{FE15A221-9763-3581-8BDC-DD05EB340DB5}"/>
              </a:ext>
            </a:extLst>
          </p:cNvPr>
          <p:cNvSpPr txBox="1"/>
          <p:nvPr/>
        </p:nvSpPr>
        <p:spPr>
          <a:xfrm>
            <a:off x="506196" y="3802062"/>
            <a:ext cx="6455180" cy="1993174"/>
          </a:xfrm>
          <a:prstGeom prst="rect">
            <a:avLst/>
          </a:prstGeom>
          <a:noFill/>
        </p:spPr>
        <p:txBody>
          <a:bodyPr wrap="square">
            <a:spAutoFit/>
          </a:bodyPr>
          <a:lstStyle/>
          <a:p>
            <a:pPr>
              <a:lnSpc>
                <a:spcPct val="150000"/>
              </a:lnSpc>
            </a:pPr>
            <a:r>
              <a:rPr lang="en-US" sz="1200" dirty="0">
                <a:effectLst/>
                <a:latin typeface="Ubuntu" panose="020B0504030602030204" pitchFamily="34" charset="0"/>
              </a:rPr>
              <a:t>This facilitator guide for Family Health Forums (FHF) is designed to provide you with the necessary information and skills to support families, address their concerns, and provide a space for families to connect with each other.</a:t>
            </a:r>
          </a:p>
          <a:p>
            <a:pPr>
              <a:lnSpc>
                <a:spcPct val="150000"/>
              </a:lnSpc>
            </a:pPr>
            <a:endParaRPr lang="en-US" sz="1200" dirty="0">
              <a:effectLst/>
              <a:latin typeface="Ubuntu" panose="020B0504030602030204" pitchFamily="34" charset="0"/>
            </a:endParaRPr>
          </a:p>
          <a:p>
            <a:pPr>
              <a:lnSpc>
                <a:spcPct val="150000"/>
              </a:lnSpc>
            </a:pPr>
            <a:r>
              <a:rPr lang="en-US" sz="1200" dirty="0">
                <a:effectLst/>
                <a:latin typeface="Ubuntu" panose="020B0504030602030204" pitchFamily="34" charset="0"/>
              </a:rPr>
              <a:t>This guide and its supporting materials aim to support Special Olympics Programs with implementing a Family Health Forum. It provides templates, scripts, strategies, and suggestions for Programs to explore as they plan their forums.</a:t>
            </a:r>
          </a:p>
        </p:txBody>
      </p:sp>
      <p:sp>
        <p:nvSpPr>
          <p:cNvPr id="10" name="Title 1">
            <a:extLst>
              <a:ext uri="{FF2B5EF4-FFF2-40B4-BE49-F238E27FC236}">
                <a16:creationId xmlns:a16="http://schemas.microsoft.com/office/drawing/2014/main" id="{05048839-A3FB-EC5B-E303-96463250E7E4}"/>
              </a:ext>
            </a:extLst>
          </p:cNvPr>
          <p:cNvSpPr txBox="1">
            <a:spLocks/>
          </p:cNvSpPr>
          <p:nvPr/>
        </p:nvSpPr>
        <p:spPr>
          <a:xfrm>
            <a:off x="496740" y="5759498"/>
            <a:ext cx="6905546" cy="686782"/>
          </a:xfrm>
          <a:prstGeom prst="rect">
            <a:avLst/>
          </a:prstGeom>
        </p:spPr>
        <p:txBody>
          <a:bodyPr vert="horz" lIns="91440" tIns="45720" rIns="91440" bIns="45720" rtlCol="0" anchor="b">
            <a:no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solidFill>
                  <a:schemeClr val="accent5"/>
                </a:solidFill>
                <a:latin typeface="Ubuntu" panose="020B0504030602030204" pitchFamily="34" charset="0"/>
              </a:rPr>
              <a:t>Target Audience for this Facilitator Guide</a:t>
            </a:r>
          </a:p>
        </p:txBody>
      </p:sp>
      <p:sp>
        <p:nvSpPr>
          <p:cNvPr id="12" name="TextBox 11">
            <a:extLst>
              <a:ext uri="{FF2B5EF4-FFF2-40B4-BE49-F238E27FC236}">
                <a16:creationId xmlns:a16="http://schemas.microsoft.com/office/drawing/2014/main" id="{9142490C-7F72-715C-23B3-43A02454BE7E}"/>
              </a:ext>
            </a:extLst>
          </p:cNvPr>
          <p:cNvSpPr txBox="1"/>
          <p:nvPr/>
        </p:nvSpPr>
        <p:spPr>
          <a:xfrm>
            <a:off x="502748" y="6348442"/>
            <a:ext cx="6455180" cy="1995867"/>
          </a:xfrm>
          <a:prstGeom prst="rect">
            <a:avLst/>
          </a:prstGeom>
          <a:noFill/>
        </p:spPr>
        <p:txBody>
          <a:bodyPr wrap="square">
            <a:spAutoFit/>
          </a:bodyPr>
          <a:lstStyle/>
          <a:p>
            <a:pPr>
              <a:lnSpc>
                <a:spcPct val="150000"/>
              </a:lnSpc>
            </a:pPr>
            <a:r>
              <a:rPr lang="en-US" sz="1200" dirty="0">
                <a:effectLst/>
                <a:latin typeface="Ubuntu" panose="020B0504030602030204" pitchFamily="34" charset="0"/>
              </a:rPr>
              <a:t>The target audience for this manual and its related resources are Special Olympics Program staff, volunteers, or partners who have the responsibility for facilitating FHFs for their context and community. Programs are encouraged to design forums in collaboration with community partners with relevant experience and expertise on the Forum topic. Please note that community partners may serve as facilitators and/or topic experts. For further guidance on community partners refer to the section of the guide labeled Tips &amp; Strategies: collaborating with community partners.</a:t>
            </a:r>
          </a:p>
        </p:txBody>
      </p:sp>
      <p:sp>
        <p:nvSpPr>
          <p:cNvPr id="13" name="Title 1">
            <a:extLst>
              <a:ext uri="{FF2B5EF4-FFF2-40B4-BE49-F238E27FC236}">
                <a16:creationId xmlns:a16="http://schemas.microsoft.com/office/drawing/2014/main" id="{1AB4B3DF-A996-3D19-F2E5-4AF7A31F8E79}"/>
              </a:ext>
            </a:extLst>
          </p:cNvPr>
          <p:cNvSpPr txBox="1">
            <a:spLocks/>
          </p:cNvSpPr>
          <p:nvPr/>
        </p:nvSpPr>
        <p:spPr>
          <a:xfrm>
            <a:off x="496740" y="8346990"/>
            <a:ext cx="6905546" cy="686782"/>
          </a:xfrm>
          <a:prstGeom prst="rect">
            <a:avLst/>
          </a:prstGeom>
        </p:spPr>
        <p:txBody>
          <a:bodyPr vert="horz" lIns="91440" tIns="45720" rIns="91440" bIns="45720" rtlCol="0" anchor="b">
            <a:no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solidFill>
                  <a:schemeClr val="accent5"/>
                </a:solidFill>
                <a:latin typeface="Ubuntu" panose="020B0504030602030204" pitchFamily="34" charset="0"/>
              </a:rPr>
              <a:t>Target Audience for this Facilitator Guide</a:t>
            </a:r>
          </a:p>
        </p:txBody>
      </p:sp>
      <p:sp>
        <p:nvSpPr>
          <p:cNvPr id="14" name="TextBox 13">
            <a:extLst>
              <a:ext uri="{FF2B5EF4-FFF2-40B4-BE49-F238E27FC236}">
                <a16:creationId xmlns:a16="http://schemas.microsoft.com/office/drawing/2014/main" id="{11394A4C-128F-2C93-48FA-B2A31309A168}"/>
              </a:ext>
            </a:extLst>
          </p:cNvPr>
          <p:cNvSpPr txBox="1"/>
          <p:nvPr/>
        </p:nvSpPr>
        <p:spPr>
          <a:xfrm>
            <a:off x="511457" y="8978798"/>
            <a:ext cx="6455180" cy="608180"/>
          </a:xfrm>
          <a:prstGeom prst="rect">
            <a:avLst/>
          </a:prstGeom>
          <a:noFill/>
        </p:spPr>
        <p:txBody>
          <a:bodyPr wrap="square">
            <a:spAutoFit/>
          </a:bodyPr>
          <a:lstStyle/>
          <a:p>
            <a:pPr>
              <a:lnSpc>
                <a:spcPct val="150000"/>
              </a:lnSpc>
            </a:pPr>
            <a:r>
              <a:rPr lang="en-US" sz="1200" dirty="0">
                <a:effectLst/>
                <a:latin typeface="Ubuntu" panose="020B0504030602030204" pitchFamily="34" charset="0"/>
              </a:rPr>
              <a:t>Family Health Forums aim to support the whole family of new, current, and past former Special Olympics athletes. This includes parents, caregivers, siblings, and other relatives.</a:t>
            </a:r>
          </a:p>
        </p:txBody>
      </p:sp>
    </p:spTree>
    <p:extLst>
      <p:ext uri="{BB962C8B-B14F-4D97-AF65-F5344CB8AC3E}">
        <p14:creationId xmlns:p14="http://schemas.microsoft.com/office/powerpoint/2010/main" val="2453659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A83A-CD15-E949-AFCE-E825AB00C7A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74EA894-CC54-3D96-8500-4BEFB5F922B4}"/>
              </a:ext>
            </a:extLst>
          </p:cNvPr>
          <p:cNvSpPr txBox="1">
            <a:spLocks/>
          </p:cNvSpPr>
          <p:nvPr/>
        </p:nvSpPr>
        <p:spPr>
          <a:xfrm>
            <a:off x="291459" y="6214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Getting Started</a:t>
            </a:r>
            <a:endParaRPr lang="en-US"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4C2052F-C3EE-5233-05B7-29FB77AD31C9}"/>
              </a:ext>
            </a:extLst>
          </p:cNvPr>
          <p:cNvSpPr txBox="1"/>
          <p:nvPr/>
        </p:nvSpPr>
        <p:spPr>
          <a:xfrm>
            <a:off x="496740" y="1728464"/>
            <a:ext cx="6455180" cy="2337115"/>
          </a:xfrm>
          <a:prstGeom prst="rect">
            <a:avLst/>
          </a:prstGeom>
          <a:noFill/>
        </p:spPr>
        <p:txBody>
          <a:bodyPr wrap="square">
            <a:spAutoFit/>
          </a:bodyPr>
          <a:lstStyle/>
          <a:p>
            <a:pPr marL="228600" indent="-228600">
              <a:lnSpc>
                <a:spcPct val="150000"/>
              </a:lnSpc>
              <a:buAutoNum type="arabicPeriod"/>
            </a:pPr>
            <a:r>
              <a:rPr lang="en-US" sz="2000" dirty="0">
                <a:effectLst/>
                <a:latin typeface="Ubuntu" panose="020B0504030602030204" pitchFamily="34" charset="0"/>
              </a:rPr>
              <a:t>How to use the Facilitator Guide</a:t>
            </a:r>
          </a:p>
          <a:p>
            <a:pPr marL="228600" indent="-228600">
              <a:lnSpc>
                <a:spcPct val="150000"/>
              </a:lnSpc>
              <a:buAutoNum type="arabicPeriod"/>
            </a:pPr>
            <a:r>
              <a:rPr lang="en-US" sz="2000" dirty="0">
                <a:latin typeface="Ubuntu" panose="020B0504030602030204" pitchFamily="34" charset="0"/>
              </a:rPr>
              <a:t>Preparing for facilitation</a:t>
            </a:r>
          </a:p>
          <a:p>
            <a:pPr marL="228600" indent="-228600">
              <a:lnSpc>
                <a:spcPct val="150000"/>
              </a:lnSpc>
              <a:buAutoNum type="arabicPeriod"/>
            </a:pPr>
            <a:r>
              <a:rPr lang="en-US" sz="2000" dirty="0">
                <a:effectLst/>
                <a:latin typeface="Ubuntu" panose="020B0504030602030204" pitchFamily="34" charset="0"/>
              </a:rPr>
              <a:t>Guidelines for </a:t>
            </a:r>
            <a:r>
              <a:rPr lang="en-US" sz="2000" dirty="0">
                <a:latin typeface="Ubuntu" panose="020B0504030602030204" pitchFamily="34" charset="0"/>
              </a:rPr>
              <a:t>adaptation</a:t>
            </a:r>
          </a:p>
          <a:p>
            <a:pPr marL="228600" indent="-228600">
              <a:lnSpc>
                <a:spcPct val="150000"/>
              </a:lnSpc>
              <a:buAutoNum type="arabicPeriod"/>
            </a:pPr>
            <a:r>
              <a:rPr lang="en-US" sz="2000" dirty="0">
                <a:effectLst/>
                <a:latin typeface="Ubuntu" panose="020B0504030602030204" pitchFamily="34" charset="0"/>
              </a:rPr>
              <a:t>Tips &amp; strategies</a:t>
            </a:r>
          </a:p>
          <a:p>
            <a:pPr marL="228600" indent="-228600">
              <a:lnSpc>
                <a:spcPct val="150000"/>
              </a:lnSpc>
              <a:buAutoNum type="arabicPeriod"/>
            </a:pPr>
            <a:r>
              <a:rPr lang="en-US" sz="2000" dirty="0">
                <a:latin typeface="Ubuntu" panose="020B0504030602030204" pitchFamily="34" charset="0"/>
              </a:rPr>
              <a:t>General facilitation techniques</a:t>
            </a:r>
            <a:endParaRPr lang="en-US" sz="2000" dirty="0">
              <a:effectLst/>
              <a:latin typeface="Ubuntu" panose="020B0504030602030204" pitchFamily="34" charset="0"/>
            </a:endParaRPr>
          </a:p>
        </p:txBody>
      </p:sp>
      <p:pic>
        <p:nvPicPr>
          <p:cNvPr id="11" name="Picture 10" descr="A group of people hugging&#10;&#10;AI-generated content may be incorrect.">
            <a:extLst>
              <a:ext uri="{FF2B5EF4-FFF2-40B4-BE49-F238E27FC236}">
                <a16:creationId xmlns:a16="http://schemas.microsoft.com/office/drawing/2014/main" id="{C0C8E25A-6249-8E9D-F80C-7EC8B5C370D3}"/>
              </a:ext>
            </a:extLst>
          </p:cNvPr>
          <p:cNvPicPr>
            <a:picLocks noChangeAspect="1"/>
          </p:cNvPicPr>
          <p:nvPr/>
        </p:nvPicPr>
        <p:blipFill>
          <a:blip r:embed="rId2"/>
          <a:stretch>
            <a:fillRect/>
          </a:stretch>
        </p:blipFill>
        <p:spPr>
          <a:xfrm>
            <a:off x="945171" y="3057237"/>
            <a:ext cx="10501745" cy="7001163"/>
          </a:xfrm>
          <a:prstGeom prst="rect">
            <a:avLst/>
          </a:prstGeom>
        </p:spPr>
      </p:pic>
    </p:spTree>
    <p:extLst>
      <p:ext uri="{BB962C8B-B14F-4D97-AF65-F5344CB8AC3E}">
        <p14:creationId xmlns:p14="http://schemas.microsoft.com/office/powerpoint/2010/main" val="310884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40C07-56C8-4CB9-1AC1-FA69CBC547A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E6B10A3-20AD-D198-A670-D5DBB3DA3DD0}"/>
              </a:ext>
            </a:extLst>
          </p:cNvPr>
          <p:cNvSpPr txBox="1">
            <a:spLocks/>
          </p:cNvSpPr>
          <p:nvPr/>
        </p:nvSpPr>
        <p:spPr>
          <a:xfrm>
            <a:off x="144501" y="489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How to use the Facilitator Guide</a:t>
            </a:r>
            <a:endParaRPr lang="en-US" sz="2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12E01E42-2822-A0E9-B144-7B5A581E8779}"/>
              </a:ext>
            </a:extLst>
          </p:cNvPr>
          <p:cNvSpPr txBox="1"/>
          <p:nvPr/>
        </p:nvSpPr>
        <p:spPr>
          <a:xfrm>
            <a:off x="496740" y="1589965"/>
            <a:ext cx="6455180" cy="1439177"/>
          </a:xfrm>
          <a:prstGeom prst="rect">
            <a:avLst/>
          </a:prstGeom>
          <a:noFill/>
        </p:spPr>
        <p:txBody>
          <a:bodyPr wrap="square">
            <a:spAutoFit/>
          </a:bodyPr>
          <a:lstStyle/>
          <a:p>
            <a:pPr>
              <a:lnSpc>
                <a:spcPct val="150000"/>
              </a:lnSpc>
            </a:pPr>
            <a:r>
              <a:rPr lang="en-US" sz="1200" dirty="0">
                <a:solidFill>
                  <a:srgbClr val="000000"/>
                </a:solidFill>
                <a:effectLst/>
                <a:latin typeface="Ubuntu" panose="020B0504030602030204" pitchFamily="34" charset="0"/>
              </a:rPr>
              <a:t>This guide has been designed to provide you with everything you need to effectively facilitate a Family Health Forum.</a:t>
            </a:r>
          </a:p>
          <a:p>
            <a:pPr>
              <a:lnSpc>
                <a:spcPct val="150000"/>
              </a:lnSpc>
            </a:pPr>
            <a:endParaRPr lang="en-US" sz="1200" dirty="0">
              <a:solidFill>
                <a:srgbClr val="000000"/>
              </a:solidFill>
              <a:effectLst/>
              <a:latin typeface="Ubuntu" panose="020B0504030602030204" pitchFamily="34" charset="0"/>
            </a:endParaRPr>
          </a:p>
          <a:p>
            <a:pPr>
              <a:lnSpc>
                <a:spcPct val="150000"/>
              </a:lnSpc>
            </a:pPr>
            <a:r>
              <a:rPr lang="en-US" sz="1200" dirty="0">
                <a:solidFill>
                  <a:srgbClr val="000000"/>
                </a:solidFill>
                <a:effectLst/>
                <a:latin typeface="Ubuntu" panose="020B0504030602030204" pitchFamily="34" charset="0"/>
              </a:rPr>
              <a:t>This guide is focused on facilitation of FHFs and guidance on specific topics. For general</a:t>
            </a:r>
          </a:p>
          <a:p>
            <a:pPr>
              <a:lnSpc>
                <a:spcPct val="150000"/>
              </a:lnSpc>
            </a:pPr>
            <a:r>
              <a:rPr lang="en-US" sz="1200" dirty="0">
                <a:solidFill>
                  <a:srgbClr val="000000"/>
                </a:solidFill>
                <a:effectLst/>
                <a:latin typeface="Ubuntu" panose="020B0504030602030204" pitchFamily="34" charset="0"/>
              </a:rPr>
              <a:t>guidance on setting up an event use the </a:t>
            </a:r>
            <a:r>
              <a:rPr lang="en-US" sz="1200" dirty="0">
                <a:effectLst/>
                <a:latin typeface="Ubuntu" panose="020B0504030602030204" pitchFamily="34" charset="0"/>
              </a:rPr>
              <a:t>Family Health Forum Toolkit.</a:t>
            </a:r>
          </a:p>
        </p:txBody>
      </p:sp>
      <p:sp>
        <p:nvSpPr>
          <p:cNvPr id="3" name="TextBox 2">
            <a:extLst>
              <a:ext uri="{FF2B5EF4-FFF2-40B4-BE49-F238E27FC236}">
                <a16:creationId xmlns:a16="http://schemas.microsoft.com/office/drawing/2014/main" id="{BC3CCDCF-754D-C10F-D09D-CF4F38C568C6}"/>
              </a:ext>
            </a:extLst>
          </p:cNvPr>
          <p:cNvSpPr txBox="1"/>
          <p:nvPr/>
        </p:nvSpPr>
        <p:spPr>
          <a:xfrm>
            <a:off x="496740" y="3922610"/>
            <a:ext cx="6605324" cy="4209166"/>
          </a:xfrm>
          <a:prstGeom prst="rect">
            <a:avLst/>
          </a:prstGeom>
          <a:noFill/>
        </p:spPr>
        <p:txBody>
          <a:bodyPr wrap="square">
            <a:spAutoFit/>
          </a:bodyPr>
          <a:lstStyle/>
          <a:p>
            <a:pPr>
              <a:lnSpc>
                <a:spcPct val="150000"/>
              </a:lnSpc>
            </a:pPr>
            <a:r>
              <a:rPr lang="en-US" sz="1200" dirty="0">
                <a:solidFill>
                  <a:srgbClr val="000000"/>
                </a:solidFill>
                <a:effectLst/>
                <a:latin typeface="Ubuntu" panose="020B0504030602030204" pitchFamily="34" charset="0"/>
              </a:rPr>
              <a:t>This facilitator guide will be used to support the facilitation of events on specific topics.</a:t>
            </a:r>
          </a:p>
          <a:p>
            <a:pPr>
              <a:lnSpc>
                <a:spcPct val="150000"/>
              </a:lnSpc>
            </a:pPr>
            <a:endParaRPr lang="en-US" sz="1200" dirty="0">
              <a:solidFill>
                <a:srgbClr val="000000"/>
              </a:solidFill>
              <a:effectLst/>
              <a:latin typeface="Ubuntu" panose="020B0504030602030204" pitchFamily="34" charset="0"/>
            </a:endParaRPr>
          </a:p>
          <a:p>
            <a:pPr>
              <a:lnSpc>
                <a:spcPct val="150000"/>
              </a:lnSpc>
            </a:pPr>
            <a:r>
              <a:rPr lang="en-US" sz="1200" dirty="0">
                <a:solidFill>
                  <a:srgbClr val="000000"/>
                </a:solidFill>
                <a:effectLst/>
                <a:latin typeface="Ubuntu" panose="020B0504030602030204" pitchFamily="34" charset="0"/>
              </a:rPr>
              <a:t>Each FHF topic will have the following materials:</a:t>
            </a:r>
          </a:p>
          <a:p>
            <a:pPr>
              <a:lnSpc>
                <a:spcPct val="150000"/>
              </a:lnSpc>
            </a:pPr>
            <a:r>
              <a:rPr lang="en-US" sz="1200" dirty="0">
                <a:solidFill>
                  <a:srgbClr val="000000"/>
                </a:solidFill>
                <a:latin typeface="Ubuntu" panose="020B0504030602030204" pitchFamily="34" charset="0"/>
              </a:rPr>
              <a:t>	</a:t>
            </a:r>
            <a:r>
              <a:rPr lang="en-US" sz="1200" b="1" dirty="0">
                <a:solidFill>
                  <a:srgbClr val="88AC2E"/>
                </a:solidFill>
                <a:latin typeface="Ubuntu" panose="020B0504030602030204" pitchFamily="34" charset="0"/>
              </a:rPr>
              <a:t>1. Family Health Forum Topic Guide </a:t>
            </a:r>
            <a:r>
              <a:rPr lang="en-US" sz="1200" dirty="0">
                <a:solidFill>
                  <a:srgbClr val="000000"/>
                </a:solidFill>
                <a:latin typeface="Ubuntu" panose="020B0504030602030204" pitchFamily="34" charset="0"/>
              </a:rPr>
              <a:t>- </a:t>
            </a:r>
            <a:r>
              <a:rPr lang="en-US" sz="1200" dirty="0">
                <a:solidFill>
                  <a:srgbClr val="000000"/>
                </a:solidFill>
                <a:effectLst/>
                <a:latin typeface="Ubuntu" panose="020B0504030602030204" pitchFamily="34" charset="0"/>
              </a:rPr>
              <a:t>The Topic Guide provides the facilitator </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with an overview of the topic and the content of the event. It includes a sample 	agenda, a draft script and suggested list of materials.</a:t>
            </a:r>
          </a:p>
          <a:p>
            <a:pPr>
              <a:lnSpc>
                <a:spcPct val="150000"/>
              </a:lnSpc>
            </a:pPr>
            <a:r>
              <a:rPr lang="en-US" sz="1200" dirty="0">
                <a:solidFill>
                  <a:srgbClr val="000000"/>
                </a:solidFill>
                <a:latin typeface="Ubuntu" panose="020B0504030602030204" pitchFamily="34" charset="0"/>
              </a:rPr>
              <a:t>	</a:t>
            </a:r>
            <a:r>
              <a:rPr lang="en-US" sz="1200" b="1" dirty="0">
                <a:solidFill>
                  <a:srgbClr val="88AC2E"/>
                </a:solidFill>
                <a:latin typeface="Ubuntu" panose="020B0504030602030204" pitchFamily="34" charset="0"/>
              </a:rPr>
              <a:t>2. PowerPoint Presentation </a:t>
            </a:r>
            <a:r>
              <a:rPr lang="en-US" sz="1200" dirty="0">
                <a:solidFill>
                  <a:srgbClr val="000000"/>
                </a:solidFill>
                <a:latin typeface="Ubuntu" panose="020B0504030602030204" pitchFamily="34" charset="0"/>
              </a:rPr>
              <a:t>- </a:t>
            </a:r>
            <a:r>
              <a:rPr lang="en-US" sz="1200" dirty="0">
                <a:solidFill>
                  <a:srgbClr val="000000"/>
                </a:solidFill>
                <a:effectLst/>
                <a:latin typeface="Ubuntu" panose="020B0504030602030204" pitchFamily="34" charset="0"/>
              </a:rPr>
              <a:t>The Topic Guide provides the facilitator with an </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overview of the topic and the content of the event. It includes a sample agenda, </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a draft script and suggested list of materials.</a:t>
            </a:r>
          </a:p>
          <a:p>
            <a:pPr>
              <a:lnSpc>
                <a:spcPct val="150000"/>
              </a:lnSpc>
            </a:pPr>
            <a:r>
              <a:rPr lang="en-US" sz="1200" dirty="0">
                <a:solidFill>
                  <a:srgbClr val="000000"/>
                </a:solidFill>
                <a:latin typeface="Ubuntu" panose="020B0504030602030204" pitchFamily="34" charset="0"/>
              </a:rPr>
              <a:t>	</a:t>
            </a:r>
            <a:r>
              <a:rPr lang="en-US" sz="1200" b="1" dirty="0">
                <a:solidFill>
                  <a:srgbClr val="88AC2E"/>
                </a:solidFill>
                <a:latin typeface="Ubuntu" panose="020B0504030602030204" pitchFamily="34" charset="0"/>
              </a:rPr>
              <a:t>3. PowerPoint Presentation </a:t>
            </a:r>
            <a:r>
              <a:rPr lang="en-US" sz="1200" dirty="0">
                <a:solidFill>
                  <a:srgbClr val="000000"/>
                </a:solidFill>
                <a:latin typeface="Ubuntu" panose="020B0504030602030204" pitchFamily="34" charset="0"/>
              </a:rPr>
              <a:t>- </a:t>
            </a:r>
            <a:r>
              <a:rPr lang="en-US" sz="1200" dirty="0">
                <a:solidFill>
                  <a:srgbClr val="000000"/>
                </a:solidFill>
                <a:effectLst/>
                <a:latin typeface="Ubuntu" panose="020B0504030602030204" pitchFamily="34" charset="0"/>
              </a:rPr>
              <a:t>The participant workbooks are to be distributed to 	Forum attendees. They provide worksheets to complete activities during the forum.</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They also include supporting resources for participants to refer to beyond the Forum.</a:t>
            </a:r>
          </a:p>
          <a:p>
            <a:pPr>
              <a:lnSpc>
                <a:spcPct val="150000"/>
              </a:lnSpc>
            </a:pPr>
            <a:endParaRPr lang="en-US" sz="1200" dirty="0">
              <a:solidFill>
                <a:srgbClr val="000000"/>
              </a:solidFill>
              <a:effectLst/>
              <a:latin typeface="Ubuntu" panose="020B0504030602030204" pitchFamily="34" charset="0"/>
            </a:endParaRPr>
          </a:p>
          <a:p>
            <a:pPr>
              <a:lnSpc>
                <a:spcPct val="150000"/>
              </a:lnSpc>
            </a:pPr>
            <a:endParaRPr lang="en-US" sz="1200" dirty="0">
              <a:solidFill>
                <a:srgbClr val="000000"/>
              </a:solidFill>
              <a:effectLst/>
              <a:latin typeface="Ubuntu" panose="020B0504030602030204" pitchFamily="34" charset="0"/>
            </a:endParaRPr>
          </a:p>
          <a:p>
            <a:pPr>
              <a:lnSpc>
                <a:spcPct val="150000"/>
              </a:lnSpc>
            </a:pPr>
            <a:endParaRPr lang="en-US" sz="1200" dirty="0">
              <a:solidFill>
                <a:srgbClr val="000000"/>
              </a:solidFill>
              <a:effectLst/>
              <a:latin typeface="Ubuntu" panose="020B0504030602030204" pitchFamily="34" charset="0"/>
            </a:endParaRPr>
          </a:p>
        </p:txBody>
      </p:sp>
      <p:sp>
        <p:nvSpPr>
          <p:cNvPr id="18" name="Title 1">
            <a:extLst>
              <a:ext uri="{FF2B5EF4-FFF2-40B4-BE49-F238E27FC236}">
                <a16:creationId xmlns:a16="http://schemas.microsoft.com/office/drawing/2014/main" id="{045513D2-D5BC-74CA-8529-A1FA8B4739EA}"/>
              </a:ext>
            </a:extLst>
          </p:cNvPr>
          <p:cNvSpPr>
            <a:spLocks noGrp="1"/>
          </p:cNvSpPr>
          <p:nvPr>
            <p:ph type="ctrTitle"/>
          </p:nvPr>
        </p:nvSpPr>
        <p:spPr>
          <a:xfrm>
            <a:off x="495524" y="3584789"/>
            <a:ext cx="6606540" cy="372535"/>
          </a:xfrm>
        </p:spPr>
        <p:txBody>
          <a:bodyPr>
            <a:noAutofit/>
          </a:bodyPr>
          <a:lstStyle/>
          <a:p>
            <a:pPr algn="l"/>
            <a:r>
              <a:rPr lang="en-US" sz="2400" dirty="0">
                <a:solidFill>
                  <a:srgbClr val="88AC2E"/>
                </a:solidFill>
                <a:latin typeface="Ubuntu" panose="020B0504030602030204" pitchFamily="34" charset="0"/>
              </a:rPr>
              <a:t>Family Health Forum Set of Materials</a:t>
            </a:r>
          </a:p>
        </p:txBody>
      </p:sp>
    </p:spTree>
    <p:extLst>
      <p:ext uri="{BB962C8B-B14F-4D97-AF65-F5344CB8AC3E}">
        <p14:creationId xmlns:p14="http://schemas.microsoft.com/office/powerpoint/2010/main" val="194011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2DAF-89B1-DE9A-561B-3F3018B5EDB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4EF6B6-73D4-274A-E309-42A2E6ED9339}"/>
              </a:ext>
            </a:extLst>
          </p:cNvPr>
          <p:cNvSpPr txBox="1">
            <a:spLocks/>
          </p:cNvSpPr>
          <p:nvPr/>
        </p:nvSpPr>
        <p:spPr>
          <a:xfrm>
            <a:off x="144501" y="82989"/>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Preparing for Facilitation of </a:t>
            </a:r>
            <a:br>
              <a:rPr lang="en-US" sz="3200" dirty="0">
                <a:solidFill>
                  <a:schemeClr val="bg1"/>
                </a:solidFill>
                <a:latin typeface="Ubuntu" panose="020B0504030602030204" pitchFamily="34" charset="0"/>
              </a:rPr>
            </a:br>
            <a:r>
              <a:rPr lang="en-US" sz="3200" dirty="0">
                <a:solidFill>
                  <a:schemeClr val="bg1"/>
                </a:solidFill>
                <a:latin typeface="Ubuntu" panose="020B0504030602030204" pitchFamily="34" charset="0"/>
              </a:rPr>
              <a:t>a Family Health Forum</a:t>
            </a:r>
            <a:endParaRPr lang="en-US" sz="2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209A24DD-20D0-7260-4EB1-E7FC87C45425}"/>
              </a:ext>
            </a:extLst>
          </p:cNvPr>
          <p:cNvSpPr txBox="1"/>
          <p:nvPr/>
        </p:nvSpPr>
        <p:spPr>
          <a:xfrm>
            <a:off x="496740" y="158996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The following is an outline of steps to be completed in planning for the event</a:t>
            </a:r>
          </a:p>
        </p:txBody>
      </p:sp>
      <p:sp>
        <p:nvSpPr>
          <p:cNvPr id="8" name="Rectangle 7">
            <a:extLst>
              <a:ext uri="{FF2B5EF4-FFF2-40B4-BE49-F238E27FC236}">
                <a16:creationId xmlns:a16="http://schemas.microsoft.com/office/drawing/2014/main" id="{79372F84-875C-7B45-1675-87225355559A}"/>
              </a:ext>
            </a:extLst>
          </p:cNvPr>
          <p:cNvSpPr/>
          <p:nvPr/>
        </p:nvSpPr>
        <p:spPr>
          <a:xfrm>
            <a:off x="496740" y="2106592"/>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7896F6-D3C4-967F-5C05-61EB9A14D307}"/>
              </a:ext>
            </a:extLst>
          </p:cNvPr>
          <p:cNvSpPr/>
          <p:nvPr/>
        </p:nvSpPr>
        <p:spPr>
          <a:xfrm>
            <a:off x="496740" y="2554587"/>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D1FB23-A3B4-5732-5D6A-D13376F322E1}"/>
              </a:ext>
            </a:extLst>
          </p:cNvPr>
          <p:cNvSpPr/>
          <p:nvPr/>
        </p:nvSpPr>
        <p:spPr>
          <a:xfrm>
            <a:off x="496740" y="3045540"/>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33E4E4-FF40-9491-55BB-A194B2A46A38}"/>
              </a:ext>
            </a:extLst>
          </p:cNvPr>
          <p:cNvSpPr/>
          <p:nvPr/>
        </p:nvSpPr>
        <p:spPr>
          <a:xfrm>
            <a:off x="496740" y="3530356"/>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752C28-76A1-BC84-731F-98C7ED2BDEF0}"/>
              </a:ext>
            </a:extLst>
          </p:cNvPr>
          <p:cNvSpPr/>
          <p:nvPr/>
        </p:nvSpPr>
        <p:spPr>
          <a:xfrm>
            <a:off x="496740" y="4033583"/>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5E150F-3414-6F67-3BF0-A1FE94BD4ED9}"/>
              </a:ext>
            </a:extLst>
          </p:cNvPr>
          <p:cNvSpPr txBox="1"/>
          <p:nvPr/>
        </p:nvSpPr>
        <p:spPr>
          <a:xfrm>
            <a:off x="849165" y="2094790"/>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Review this guide in its entirety</a:t>
            </a:r>
          </a:p>
        </p:txBody>
      </p:sp>
      <p:sp>
        <p:nvSpPr>
          <p:cNvPr id="14" name="TextBox 13">
            <a:extLst>
              <a:ext uri="{FF2B5EF4-FFF2-40B4-BE49-F238E27FC236}">
                <a16:creationId xmlns:a16="http://schemas.microsoft.com/office/drawing/2014/main" id="{0A0FC228-133F-231A-4721-135813B6BE61}"/>
              </a:ext>
            </a:extLst>
          </p:cNvPr>
          <p:cNvSpPr txBox="1"/>
          <p:nvPr/>
        </p:nvSpPr>
        <p:spPr>
          <a:xfrm>
            <a:off x="849165" y="254246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Review the accompanying participant workbook</a:t>
            </a:r>
          </a:p>
        </p:txBody>
      </p:sp>
      <p:sp>
        <p:nvSpPr>
          <p:cNvPr id="15" name="TextBox 14">
            <a:extLst>
              <a:ext uri="{FF2B5EF4-FFF2-40B4-BE49-F238E27FC236}">
                <a16:creationId xmlns:a16="http://schemas.microsoft.com/office/drawing/2014/main" id="{73DB25D5-3A56-0F95-C540-5CE49F695B42}"/>
              </a:ext>
            </a:extLst>
          </p:cNvPr>
          <p:cNvSpPr txBox="1"/>
          <p:nvPr/>
        </p:nvSpPr>
        <p:spPr>
          <a:xfrm>
            <a:off x="849165" y="303776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Identify community partners and/or topic experts to collaborate with</a:t>
            </a:r>
          </a:p>
        </p:txBody>
      </p:sp>
      <p:sp>
        <p:nvSpPr>
          <p:cNvPr id="16" name="TextBox 15">
            <a:extLst>
              <a:ext uri="{FF2B5EF4-FFF2-40B4-BE49-F238E27FC236}">
                <a16:creationId xmlns:a16="http://schemas.microsoft.com/office/drawing/2014/main" id="{D305EB2C-BFBE-A958-81E6-26C5EFB86777}"/>
              </a:ext>
            </a:extLst>
          </p:cNvPr>
          <p:cNvSpPr txBox="1"/>
          <p:nvPr/>
        </p:nvSpPr>
        <p:spPr>
          <a:xfrm>
            <a:off x="849165" y="351401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Identify forum facilitator(s)</a:t>
            </a:r>
          </a:p>
        </p:txBody>
      </p:sp>
      <p:sp>
        <p:nvSpPr>
          <p:cNvPr id="17" name="TextBox 16">
            <a:extLst>
              <a:ext uri="{FF2B5EF4-FFF2-40B4-BE49-F238E27FC236}">
                <a16:creationId xmlns:a16="http://schemas.microsoft.com/office/drawing/2014/main" id="{A776130D-8721-17DE-B550-6116CBF0DEC8}"/>
              </a:ext>
            </a:extLst>
          </p:cNvPr>
          <p:cNvSpPr txBox="1"/>
          <p:nvPr/>
        </p:nvSpPr>
        <p:spPr>
          <a:xfrm>
            <a:off x="849165" y="3976295"/>
            <a:ext cx="5901876" cy="461665"/>
          </a:xfrm>
          <a:prstGeom prst="rect">
            <a:avLst/>
          </a:prstGeom>
          <a:noFill/>
        </p:spPr>
        <p:txBody>
          <a:bodyPr wrap="square">
            <a:spAutoFit/>
          </a:bodyPr>
          <a:lstStyle/>
          <a:p>
            <a:r>
              <a:rPr lang="en-US" sz="1200" dirty="0">
                <a:solidFill>
                  <a:srgbClr val="000000"/>
                </a:solidFill>
                <a:effectLst/>
                <a:latin typeface="Ubuntu" panose="020B0504030602030204" pitchFamily="34" charset="0"/>
              </a:rPr>
              <a:t>Use the Adaptation Guidance to </a:t>
            </a:r>
            <a:r>
              <a:rPr lang="en-US" sz="1200" dirty="0">
                <a:solidFill>
                  <a:srgbClr val="000000"/>
                </a:solidFill>
                <a:latin typeface="Ubuntu" panose="020B0504030602030204" pitchFamily="34" charset="0"/>
              </a:rPr>
              <a:t>m</a:t>
            </a:r>
            <a:r>
              <a:rPr lang="en-US" sz="1200" dirty="0">
                <a:solidFill>
                  <a:srgbClr val="000000"/>
                </a:solidFill>
                <a:effectLst/>
                <a:latin typeface="Ubuntu" panose="020B0504030602030204" pitchFamily="34" charset="0"/>
              </a:rPr>
              <a:t>ake adaptations as needed for your context and audience.</a:t>
            </a:r>
          </a:p>
        </p:txBody>
      </p:sp>
      <p:sp>
        <p:nvSpPr>
          <p:cNvPr id="19" name="Rectangle 18">
            <a:extLst>
              <a:ext uri="{FF2B5EF4-FFF2-40B4-BE49-F238E27FC236}">
                <a16:creationId xmlns:a16="http://schemas.microsoft.com/office/drawing/2014/main" id="{B4C0462F-8BF6-9193-8321-9179EC3F2FAD}"/>
              </a:ext>
            </a:extLst>
          </p:cNvPr>
          <p:cNvSpPr/>
          <p:nvPr/>
        </p:nvSpPr>
        <p:spPr>
          <a:xfrm>
            <a:off x="496740" y="4668276"/>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D0551E-80E3-17A3-3A49-06CA989E91F1}"/>
              </a:ext>
            </a:extLst>
          </p:cNvPr>
          <p:cNvSpPr txBox="1"/>
          <p:nvPr/>
        </p:nvSpPr>
        <p:spPr>
          <a:xfrm>
            <a:off x="849165" y="465193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Identify and recruit family participants (parents, caregivers, siblings)</a:t>
            </a:r>
          </a:p>
        </p:txBody>
      </p:sp>
      <p:sp>
        <p:nvSpPr>
          <p:cNvPr id="21" name="Rectangle 20">
            <a:extLst>
              <a:ext uri="{FF2B5EF4-FFF2-40B4-BE49-F238E27FC236}">
                <a16:creationId xmlns:a16="http://schemas.microsoft.com/office/drawing/2014/main" id="{FD6C08FB-D1E5-9D86-C688-786BFC5A2203}"/>
              </a:ext>
            </a:extLst>
          </p:cNvPr>
          <p:cNvSpPr/>
          <p:nvPr/>
        </p:nvSpPr>
        <p:spPr>
          <a:xfrm>
            <a:off x="496740" y="5186436"/>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56A40D3-72CC-C012-4E95-50F518BCC1D7}"/>
              </a:ext>
            </a:extLst>
          </p:cNvPr>
          <p:cNvSpPr txBox="1"/>
          <p:nvPr/>
        </p:nvSpPr>
        <p:spPr>
          <a:xfrm>
            <a:off x="849165" y="5170095"/>
            <a:ext cx="6102755" cy="461665"/>
          </a:xfrm>
          <a:prstGeom prst="rect">
            <a:avLst/>
          </a:prstGeom>
          <a:noFill/>
        </p:spPr>
        <p:txBody>
          <a:bodyPr wrap="square">
            <a:spAutoFit/>
          </a:bodyPr>
          <a:lstStyle/>
          <a:p>
            <a:r>
              <a:rPr lang="en-US" sz="1200" dirty="0">
                <a:solidFill>
                  <a:srgbClr val="000000"/>
                </a:solidFill>
                <a:effectLst/>
                <a:latin typeface="Ubuntu" panose="020B0504030602030204" pitchFamily="34" charset="0"/>
              </a:rPr>
              <a:t>Practice delivering </a:t>
            </a:r>
            <a:r>
              <a:rPr lang="en-US" sz="1200" dirty="0">
                <a:solidFill>
                  <a:srgbClr val="000000"/>
                </a:solidFill>
                <a:latin typeface="Ubuntu" panose="020B0504030602030204" pitchFamily="34" charset="0"/>
              </a:rPr>
              <a:t>the information multiple times to avoid reading from the script during the forum</a:t>
            </a:r>
            <a:endParaRPr lang="en-US" sz="1200" dirty="0">
              <a:solidFill>
                <a:srgbClr val="000000"/>
              </a:solidFill>
              <a:effectLst/>
              <a:latin typeface="Ubuntu" panose="020B0504030602030204" pitchFamily="34" charset="0"/>
            </a:endParaRPr>
          </a:p>
        </p:txBody>
      </p:sp>
    </p:spTree>
    <p:extLst>
      <p:ext uri="{BB962C8B-B14F-4D97-AF65-F5344CB8AC3E}">
        <p14:creationId xmlns:p14="http://schemas.microsoft.com/office/powerpoint/2010/main" val="2825797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4B5581-1ED6-BEC9-A6F6-B9CCE13DC35E}"/>
              </a:ext>
            </a:extLst>
          </p:cNvPr>
          <p:cNvSpPr txBox="1">
            <a:spLocks/>
          </p:cNvSpPr>
          <p:nvPr/>
        </p:nvSpPr>
        <p:spPr>
          <a:xfrm>
            <a:off x="144501" y="3769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Guidelines for adaptations of </a:t>
            </a:r>
            <a:br>
              <a:rPr lang="en-US" sz="3200" dirty="0">
                <a:solidFill>
                  <a:schemeClr val="bg1"/>
                </a:solidFill>
                <a:latin typeface="Ubuntu" panose="020B0504030602030204" pitchFamily="34" charset="0"/>
              </a:rPr>
            </a:br>
            <a:r>
              <a:rPr lang="en-US" sz="3200" dirty="0">
                <a:solidFill>
                  <a:schemeClr val="bg1"/>
                </a:solidFill>
                <a:latin typeface="Ubuntu" panose="020B0504030602030204" pitchFamily="34" charset="0"/>
              </a:rPr>
              <a:t>Family Health Forum Materials</a:t>
            </a:r>
            <a:endParaRPr lang="en-US" sz="2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F82B4AB9-8BD0-4028-C85E-47B8DCAEFEF7}"/>
              </a:ext>
            </a:extLst>
          </p:cNvPr>
          <p:cNvSpPr txBox="1"/>
          <p:nvPr/>
        </p:nvSpPr>
        <p:spPr>
          <a:xfrm>
            <a:off x="496740" y="1495014"/>
            <a:ext cx="6455180" cy="1162178"/>
          </a:xfrm>
          <a:prstGeom prst="rect">
            <a:avLst/>
          </a:prstGeom>
          <a:noFill/>
        </p:spPr>
        <p:txBody>
          <a:bodyPr wrap="square">
            <a:spAutoFit/>
          </a:bodyPr>
          <a:lstStyle/>
          <a:p>
            <a:pPr>
              <a:lnSpc>
                <a:spcPct val="150000"/>
              </a:lnSpc>
            </a:pPr>
            <a:r>
              <a:rPr lang="en-US" sz="1200" dirty="0">
                <a:solidFill>
                  <a:srgbClr val="000000"/>
                </a:solidFill>
                <a:effectLst/>
                <a:latin typeface="Ubuntu" panose="020B0504030602030204" pitchFamily="34" charset="0"/>
              </a:rPr>
              <a:t>Special Olympics Programs are global and encompass a variety of languages and contexts. Therefore, these materials are intended to be used as a guide for you to adapt the language, images, examples, and other references as needed. Below are some general considerations to support your adaptation process.</a:t>
            </a:r>
            <a:endParaRPr lang="en-US" sz="1200" dirty="0">
              <a:effectLst/>
              <a:latin typeface="Ubuntu" panose="020B0504030602030204" pitchFamily="34" charset="0"/>
            </a:endParaRPr>
          </a:p>
        </p:txBody>
      </p:sp>
      <p:pic>
        <p:nvPicPr>
          <p:cNvPr id="6" name="Picture 5">
            <a:extLst>
              <a:ext uri="{FF2B5EF4-FFF2-40B4-BE49-F238E27FC236}">
                <a16:creationId xmlns:a16="http://schemas.microsoft.com/office/drawing/2014/main" id="{A35A7872-5781-A9F3-5A9C-12F80E34A9A3}"/>
              </a:ext>
            </a:extLst>
          </p:cNvPr>
          <p:cNvPicPr>
            <a:picLocks noChangeAspect="1"/>
          </p:cNvPicPr>
          <p:nvPr/>
        </p:nvPicPr>
        <p:blipFill>
          <a:blip r:embed="rId2"/>
          <a:stretch>
            <a:fillRect/>
          </a:stretch>
        </p:blipFill>
        <p:spPr>
          <a:xfrm>
            <a:off x="432008" y="2783688"/>
            <a:ext cx="808379" cy="808379"/>
          </a:xfrm>
          <a:prstGeom prst="rect">
            <a:avLst/>
          </a:prstGeom>
        </p:spPr>
      </p:pic>
      <p:pic>
        <p:nvPicPr>
          <p:cNvPr id="7" name="Picture 6" descr="A blue and green planet&#10;&#10;AI-generated content may be incorrect.">
            <a:extLst>
              <a:ext uri="{FF2B5EF4-FFF2-40B4-BE49-F238E27FC236}">
                <a16:creationId xmlns:a16="http://schemas.microsoft.com/office/drawing/2014/main" id="{770B6178-AB60-1D8A-FB74-03BF201C1726}"/>
              </a:ext>
            </a:extLst>
          </p:cNvPr>
          <p:cNvPicPr>
            <a:picLocks noChangeAspect="1"/>
          </p:cNvPicPr>
          <p:nvPr/>
        </p:nvPicPr>
        <p:blipFill>
          <a:blip r:embed="rId3"/>
          <a:stretch>
            <a:fillRect/>
          </a:stretch>
        </p:blipFill>
        <p:spPr>
          <a:xfrm>
            <a:off x="496740" y="3827351"/>
            <a:ext cx="678917" cy="678917"/>
          </a:xfrm>
          <a:prstGeom prst="rect">
            <a:avLst/>
          </a:prstGeom>
        </p:spPr>
      </p:pic>
      <p:pic>
        <p:nvPicPr>
          <p:cNvPr id="8" name="Picture 7" descr="A yellow and green chat bubbles&#10;&#10;AI-generated content may be incorrect.">
            <a:extLst>
              <a:ext uri="{FF2B5EF4-FFF2-40B4-BE49-F238E27FC236}">
                <a16:creationId xmlns:a16="http://schemas.microsoft.com/office/drawing/2014/main" id="{494D4BE5-EF29-795E-9371-75CBC6FD7FA9}"/>
              </a:ext>
            </a:extLst>
          </p:cNvPr>
          <p:cNvPicPr>
            <a:picLocks noChangeAspect="1"/>
          </p:cNvPicPr>
          <p:nvPr/>
        </p:nvPicPr>
        <p:blipFill>
          <a:blip r:embed="rId4"/>
          <a:stretch>
            <a:fillRect/>
          </a:stretch>
        </p:blipFill>
        <p:spPr>
          <a:xfrm>
            <a:off x="496740" y="4886864"/>
            <a:ext cx="722888" cy="722888"/>
          </a:xfrm>
          <a:prstGeom prst="rect">
            <a:avLst/>
          </a:prstGeom>
        </p:spPr>
      </p:pic>
      <p:pic>
        <p:nvPicPr>
          <p:cNvPr id="9" name="Picture 8" descr="A purple and yellow magnifying glass&#10;&#10;AI-generated content may be incorrect.">
            <a:extLst>
              <a:ext uri="{FF2B5EF4-FFF2-40B4-BE49-F238E27FC236}">
                <a16:creationId xmlns:a16="http://schemas.microsoft.com/office/drawing/2014/main" id="{27E3CAAA-4499-443D-A601-2A7DD164B1EC}"/>
              </a:ext>
            </a:extLst>
          </p:cNvPr>
          <p:cNvPicPr>
            <a:picLocks noChangeAspect="1"/>
          </p:cNvPicPr>
          <p:nvPr/>
        </p:nvPicPr>
        <p:blipFill>
          <a:blip r:embed="rId5"/>
          <a:stretch>
            <a:fillRect/>
          </a:stretch>
        </p:blipFill>
        <p:spPr>
          <a:xfrm>
            <a:off x="424191" y="6180563"/>
            <a:ext cx="653896" cy="653896"/>
          </a:xfrm>
          <a:prstGeom prst="rect">
            <a:avLst/>
          </a:prstGeom>
        </p:spPr>
      </p:pic>
      <p:pic>
        <p:nvPicPr>
          <p:cNvPr id="10" name="Picture 9" descr="A yellow light bulb with rays of light&#10;&#10;AI-generated content may be incorrect.">
            <a:extLst>
              <a:ext uri="{FF2B5EF4-FFF2-40B4-BE49-F238E27FC236}">
                <a16:creationId xmlns:a16="http://schemas.microsoft.com/office/drawing/2014/main" id="{02E82BB0-FBDA-6F97-3C55-188AEF431011}"/>
              </a:ext>
            </a:extLst>
          </p:cNvPr>
          <p:cNvPicPr>
            <a:picLocks noChangeAspect="1"/>
          </p:cNvPicPr>
          <p:nvPr/>
        </p:nvPicPr>
        <p:blipFill>
          <a:blip r:embed="rId6"/>
          <a:stretch>
            <a:fillRect/>
          </a:stretch>
        </p:blipFill>
        <p:spPr>
          <a:xfrm>
            <a:off x="400563" y="7120983"/>
            <a:ext cx="701153" cy="701153"/>
          </a:xfrm>
          <a:prstGeom prst="rect">
            <a:avLst/>
          </a:prstGeom>
        </p:spPr>
      </p:pic>
      <p:sp>
        <p:nvSpPr>
          <p:cNvPr id="12" name="TextBox 11">
            <a:extLst>
              <a:ext uri="{FF2B5EF4-FFF2-40B4-BE49-F238E27FC236}">
                <a16:creationId xmlns:a16="http://schemas.microsoft.com/office/drawing/2014/main" id="{C68585C3-9F9B-FD80-2960-E90A828AB8B4}"/>
              </a:ext>
            </a:extLst>
          </p:cNvPr>
          <p:cNvSpPr txBox="1"/>
          <p:nvPr/>
        </p:nvSpPr>
        <p:spPr>
          <a:xfrm>
            <a:off x="1221135" y="2705661"/>
            <a:ext cx="5936410" cy="931345"/>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Adaptation Planning: </a:t>
            </a:r>
            <a:br>
              <a:rPr lang="en-US" sz="1200" b="1" dirty="0">
                <a:solidFill>
                  <a:srgbClr val="88AC2E"/>
                </a:solidFill>
                <a:latin typeface="Ubuntu" panose="020B0504030602030204" pitchFamily="34" charset="0"/>
              </a:rPr>
            </a:br>
            <a:r>
              <a:rPr lang="en-US" sz="1200" dirty="0">
                <a:latin typeface="Ubuntu" panose="020B0504030602030204" pitchFamily="34" charset="0"/>
              </a:rPr>
              <a:t>Set aside time for adaptation and translation in your workplan as part of planning for the forum.</a:t>
            </a:r>
            <a:endParaRPr lang="en-US" sz="1200" dirty="0">
              <a:effectLst/>
              <a:latin typeface="Ubuntu" panose="020B0504030602030204" pitchFamily="34" charset="0"/>
            </a:endParaRPr>
          </a:p>
        </p:txBody>
      </p:sp>
      <p:sp>
        <p:nvSpPr>
          <p:cNvPr id="13" name="TextBox 12">
            <a:extLst>
              <a:ext uri="{FF2B5EF4-FFF2-40B4-BE49-F238E27FC236}">
                <a16:creationId xmlns:a16="http://schemas.microsoft.com/office/drawing/2014/main" id="{61C807DA-CFFD-C78D-0868-1E943FE3BF5E}"/>
              </a:ext>
            </a:extLst>
          </p:cNvPr>
          <p:cNvSpPr txBox="1"/>
          <p:nvPr/>
        </p:nvSpPr>
        <p:spPr>
          <a:xfrm>
            <a:off x="1221135" y="3664869"/>
            <a:ext cx="5730785" cy="1217321"/>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Cultural Sensitivity: </a:t>
            </a:r>
            <a:br>
              <a:rPr lang="en-US" sz="1400" b="1" dirty="0">
                <a:solidFill>
                  <a:srgbClr val="88AC2E"/>
                </a:solidFill>
                <a:latin typeface="Ubuntu" panose="020B0504030602030204" pitchFamily="34" charset="0"/>
              </a:rPr>
            </a:br>
            <a:r>
              <a:rPr lang="en-US" sz="1200" dirty="0">
                <a:latin typeface="Ubuntu" panose="020B0504030602030204" pitchFamily="34" charset="0"/>
              </a:rPr>
              <a:t>Consider the cultural norms, values, and customs of your country. Ensure that the content, language, and examples used in the curriculum are culturally appropriate and resonate with your participants</a:t>
            </a:r>
            <a:endParaRPr lang="en-US" sz="1200" dirty="0">
              <a:effectLst/>
              <a:latin typeface="Ubuntu" panose="020B0504030602030204" pitchFamily="34" charset="0"/>
            </a:endParaRPr>
          </a:p>
        </p:txBody>
      </p:sp>
      <p:sp>
        <p:nvSpPr>
          <p:cNvPr id="14" name="TextBox 13">
            <a:extLst>
              <a:ext uri="{FF2B5EF4-FFF2-40B4-BE49-F238E27FC236}">
                <a16:creationId xmlns:a16="http://schemas.microsoft.com/office/drawing/2014/main" id="{53FB3BBF-ECBF-0C67-29D3-96D5146607F3}"/>
              </a:ext>
            </a:extLst>
          </p:cNvPr>
          <p:cNvSpPr txBox="1"/>
          <p:nvPr/>
        </p:nvSpPr>
        <p:spPr>
          <a:xfrm>
            <a:off x="1219628" y="4878932"/>
            <a:ext cx="5730785" cy="1217321"/>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Language Localization: </a:t>
            </a:r>
            <a:br>
              <a:rPr lang="en-US" sz="1400" b="1" dirty="0">
                <a:solidFill>
                  <a:srgbClr val="88AC2E"/>
                </a:solidFill>
                <a:latin typeface="Ubuntu" panose="020B0504030602030204" pitchFamily="34" charset="0"/>
              </a:rPr>
            </a:br>
            <a:r>
              <a:rPr lang="en-US" sz="1200" dirty="0">
                <a:latin typeface="Ubuntu" panose="020B0504030602030204" pitchFamily="34" charset="0"/>
              </a:rPr>
              <a:t>Translate materials into the local language(s) of the country to facilitate better understanding and engagement. Consider using professional translators to ensure accurate translation and interpretation.</a:t>
            </a:r>
            <a:endParaRPr lang="en-US" sz="1200" dirty="0">
              <a:effectLst/>
              <a:latin typeface="Ubuntu" panose="020B0504030602030204" pitchFamily="34" charset="0"/>
            </a:endParaRPr>
          </a:p>
        </p:txBody>
      </p:sp>
      <p:sp>
        <p:nvSpPr>
          <p:cNvPr id="15" name="TextBox 14">
            <a:extLst>
              <a:ext uri="{FF2B5EF4-FFF2-40B4-BE49-F238E27FC236}">
                <a16:creationId xmlns:a16="http://schemas.microsoft.com/office/drawing/2014/main" id="{C5B81031-AD1E-4313-C5D5-63D34CA101A3}"/>
              </a:ext>
            </a:extLst>
          </p:cNvPr>
          <p:cNvSpPr txBox="1"/>
          <p:nvPr/>
        </p:nvSpPr>
        <p:spPr>
          <a:xfrm>
            <a:off x="1221135" y="6104185"/>
            <a:ext cx="5729278" cy="940322"/>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Research National/Regional Guidelines: </a:t>
            </a:r>
            <a:br>
              <a:rPr lang="en-US" sz="1400" b="1" dirty="0">
                <a:solidFill>
                  <a:srgbClr val="88AC2E"/>
                </a:solidFill>
                <a:latin typeface="Ubuntu" panose="020B0504030602030204" pitchFamily="34" charset="0"/>
              </a:rPr>
            </a:br>
            <a:r>
              <a:rPr lang="en-US" sz="1200" dirty="0">
                <a:latin typeface="Ubuntu" panose="020B0504030602030204" pitchFamily="34" charset="0"/>
              </a:rPr>
              <a:t>Research any relevant guidelines, regulations, and/or industry standards relevant to the Forum topic.</a:t>
            </a:r>
            <a:endParaRPr lang="en-US" sz="1200" dirty="0">
              <a:effectLst/>
              <a:latin typeface="Ubuntu" panose="020B0504030602030204" pitchFamily="34" charset="0"/>
            </a:endParaRPr>
          </a:p>
        </p:txBody>
      </p:sp>
      <p:sp>
        <p:nvSpPr>
          <p:cNvPr id="16" name="TextBox 15">
            <a:extLst>
              <a:ext uri="{FF2B5EF4-FFF2-40B4-BE49-F238E27FC236}">
                <a16:creationId xmlns:a16="http://schemas.microsoft.com/office/drawing/2014/main" id="{6FD9B44D-79B5-7C6C-D725-1F68F851FA60}"/>
              </a:ext>
            </a:extLst>
          </p:cNvPr>
          <p:cNvSpPr txBox="1"/>
          <p:nvPr/>
        </p:nvSpPr>
        <p:spPr>
          <a:xfrm>
            <a:off x="1221135" y="7096377"/>
            <a:ext cx="572927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Contextualize Examples: </a:t>
            </a:r>
            <a:br>
              <a:rPr lang="en-US" sz="1400" b="1" dirty="0">
                <a:solidFill>
                  <a:srgbClr val="88AC2E"/>
                </a:solidFill>
                <a:latin typeface="Ubuntu" panose="020B0504030602030204" pitchFamily="34" charset="0"/>
              </a:rPr>
            </a:br>
            <a:r>
              <a:rPr lang="en-US" sz="1200" dirty="0">
                <a:latin typeface="Ubuntu" panose="020B0504030602030204" pitchFamily="34" charset="0"/>
              </a:rPr>
              <a:t>Include relevant examples and case studies from your country or region to make the content more relatable and applicable to participants. This helps them connect the concepts to their own experiences and better understand the relevance of the information shared.</a:t>
            </a:r>
            <a:endParaRPr lang="en-US" sz="1200" dirty="0">
              <a:effectLst/>
              <a:latin typeface="Ubuntu" panose="020B0504030602030204" pitchFamily="34" charset="0"/>
            </a:endParaRPr>
          </a:p>
        </p:txBody>
      </p:sp>
      <p:pic>
        <p:nvPicPr>
          <p:cNvPr id="18" name="Picture 17" descr="A clipboard with a paper and a circle&#10;&#10;AI-generated content may be incorrect.">
            <a:extLst>
              <a:ext uri="{FF2B5EF4-FFF2-40B4-BE49-F238E27FC236}">
                <a16:creationId xmlns:a16="http://schemas.microsoft.com/office/drawing/2014/main" id="{2C44002F-99C8-8C1B-3610-A533CD59F7CE}"/>
              </a:ext>
            </a:extLst>
          </p:cNvPr>
          <p:cNvPicPr>
            <a:picLocks noChangeAspect="1"/>
          </p:cNvPicPr>
          <p:nvPr/>
        </p:nvPicPr>
        <p:blipFill>
          <a:blip r:embed="rId7"/>
          <a:stretch>
            <a:fillRect/>
          </a:stretch>
        </p:blipFill>
        <p:spPr>
          <a:xfrm>
            <a:off x="400563" y="8668288"/>
            <a:ext cx="819065" cy="819065"/>
          </a:xfrm>
          <a:prstGeom prst="rect">
            <a:avLst/>
          </a:prstGeom>
        </p:spPr>
      </p:pic>
      <p:sp>
        <p:nvSpPr>
          <p:cNvPr id="19" name="TextBox 18">
            <a:extLst>
              <a:ext uri="{FF2B5EF4-FFF2-40B4-BE49-F238E27FC236}">
                <a16:creationId xmlns:a16="http://schemas.microsoft.com/office/drawing/2014/main" id="{C9348CB7-AF71-8065-294C-4E2C801C5B92}"/>
              </a:ext>
            </a:extLst>
          </p:cNvPr>
          <p:cNvSpPr txBox="1"/>
          <p:nvPr/>
        </p:nvSpPr>
        <p:spPr>
          <a:xfrm>
            <a:off x="1219628" y="8621274"/>
            <a:ext cx="5729278" cy="1208344"/>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Customize Visuals:</a:t>
            </a:r>
            <a:br>
              <a:rPr lang="en-US" sz="1400" b="1" dirty="0">
                <a:solidFill>
                  <a:srgbClr val="88AC2E"/>
                </a:solidFill>
                <a:latin typeface="Ubuntu" panose="020B0504030602030204" pitchFamily="34" charset="0"/>
              </a:rPr>
            </a:br>
            <a:r>
              <a:rPr lang="en-US" sz="1200" dirty="0">
                <a:latin typeface="Ubuntu" panose="020B0504030602030204" pitchFamily="34" charset="0"/>
              </a:rPr>
              <a:t>Adapt any visual aids, diagrams, or images used in the training to reflect your local context. For instance, where there are pictures of fruits, try to use diverse and representative images that reflect the fruits in your region. </a:t>
            </a:r>
            <a:endParaRPr lang="en-US" sz="1200" dirty="0">
              <a:effectLst/>
              <a:latin typeface="Ubuntu" panose="020B0504030602030204" pitchFamily="34" charset="0"/>
            </a:endParaRPr>
          </a:p>
        </p:txBody>
      </p:sp>
    </p:spTree>
    <p:extLst>
      <p:ext uri="{BB962C8B-B14F-4D97-AF65-F5344CB8AC3E}">
        <p14:creationId xmlns:p14="http://schemas.microsoft.com/office/powerpoint/2010/main" val="28889343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84561</TotalTime>
  <Words>2732</Words>
  <Application>Microsoft Office PowerPoint</Application>
  <PresentationFormat>Custom</PresentationFormat>
  <Paragraphs>140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Ubuntu</vt:lpstr>
      <vt:lpstr>Office Theme</vt:lpstr>
      <vt:lpstr>PowerPoint Presentation</vt:lpstr>
      <vt:lpstr>Table of Contents</vt:lpstr>
      <vt:lpstr>Welcome</vt:lpstr>
      <vt:lpstr>PowerPoint Presentation</vt:lpstr>
      <vt:lpstr>Purpose of the Facilitator Guide</vt:lpstr>
      <vt:lpstr>PowerPoint Presentation</vt:lpstr>
      <vt:lpstr>Family Health Forum Set of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12</cp:revision>
  <dcterms:created xsi:type="dcterms:W3CDTF">2024-08-28T17:38:29Z</dcterms:created>
  <dcterms:modified xsi:type="dcterms:W3CDTF">2025-10-27T16:18:04Z</dcterms:modified>
</cp:coreProperties>
</file>