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4" r:id="rId3"/>
    <p:sldId id="275" r:id="rId4"/>
    <p:sldId id="267" r:id="rId5"/>
    <p:sldId id="272" r:id="rId6"/>
    <p:sldId id="273" r:id="rId7"/>
    <p:sldId id="270" r:id="rId8"/>
    <p:sldId id="274" r:id="rId9"/>
    <p:sldId id="271" r:id="rId10"/>
    <p:sldId id="276" r:id="rId11"/>
    <p:sldId id="258"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78F"/>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p:restoredTop sz="94694"/>
  </p:normalViewPr>
  <p:slideViewPr>
    <p:cSldViewPr snapToGrid="0">
      <p:cViewPr>
        <p:scale>
          <a:sx n="100" d="100"/>
          <a:sy n="100" d="100"/>
        </p:scale>
        <p:origin x="45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a:extLst>
              <a:ext uri="{FF2B5EF4-FFF2-40B4-BE49-F238E27FC236}">
                <a16:creationId xmlns:a16="http://schemas.microsoft.com/office/drawing/2014/main" id="{3B3C14DF-AFA3-B2A0-B94E-11573726EB4D}"/>
              </a:ext>
            </a:extLst>
          </p:cNvPr>
          <p:cNvPicPr>
            <a:picLocks noChangeAspect="1"/>
          </p:cNvPicPr>
          <p:nvPr userDrawn="1"/>
        </p:nvPicPr>
        <p:blipFill>
          <a:blip r:embed="rId2"/>
          <a:srcRect l="24323" r="3018"/>
          <a:stretch>
            <a:fillRect/>
          </a:stretch>
        </p:blipFill>
        <p:spPr>
          <a:xfrm rot="16200000">
            <a:off x="-1152392" y="1137879"/>
            <a:ext cx="10077184" cy="7801429"/>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a:extLst>
              <a:ext uri="{FF2B5EF4-FFF2-40B4-BE49-F238E27FC236}">
                <a16:creationId xmlns:a16="http://schemas.microsoft.com/office/drawing/2014/main" id="{536AB72D-37D4-810A-3630-2B91FA4B54E9}"/>
              </a:ext>
            </a:extLst>
          </p:cNvPr>
          <p:cNvPicPr>
            <a:picLocks noChangeAspect="1"/>
          </p:cNvPicPr>
          <p:nvPr userDrawn="1"/>
        </p:nvPicPr>
        <p:blipFill>
          <a:blip r:embed="rId2"/>
          <a:stretch>
            <a:fillRect/>
          </a:stretch>
        </p:blipFill>
        <p:spPr>
          <a:xfrm rot="16200000">
            <a:off x="2577253" y="-2273558"/>
            <a:ext cx="1179060" cy="6333565"/>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0628E727-C3A9-57E3-5087-8687035F50E3}"/>
              </a:ext>
            </a:extLst>
          </p:cNvPr>
          <p:cNvPicPr>
            <a:picLocks noChangeAspect="1"/>
          </p:cNvPicPr>
          <p:nvPr userDrawn="1"/>
        </p:nvPicPr>
        <p:blipFill>
          <a:blip r:embed="rId2"/>
          <a:srcRect l="24323" r="3018"/>
          <a:stretch>
            <a:fillRect/>
          </a:stretch>
        </p:blipFill>
        <p:spPr>
          <a:xfrm rot="16200000" flipH="1">
            <a:off x="-1152392" y="1137878"/>
            <a:ext cx="10077184" cy="7801429"/>
          </a:xfrm>
          <a:prstGeom prst="rect">
            <a:avLst/>
          </a:prstGeom>
        </p:spPr>
      </p:pic>
      <p:pic>
        <p:nvPicPr>
          <p:cNvPr id="10" name="Picture 9">
            <a:extLst>
              <a:ext uri="{FF2B5EF4-FFF2-40B4-BE49-F238E27FC236}">
                <a16:creationId xmlns:a16="http://schemas.microsoft.com/office/drawing/2014/main" id="{C0BA5DD1-7F96-71B1-F0A7-13FCD4054638}"/>
              </a:ext>
            </a:extLst>
          </p:cNvPr>
          <p:cNvPicPr>
            <a:picLocks noChangeAspect="1"/>
          </p:cNvPicPr>
          <p:nvPr userDrawn="1"/>
        </p:nvPicPr>
        <p:blipFill>
          <a:blip r:embed="rId3"/>
          <a:stretch>
            <a:fillRect/>
          </a:stretch>
        </p:blipFill>
        <p:spPr>
          <a:xfrm rot="16200000">
            <a:off x="2562737" y="-2121158"/>
            <a:ext cx="1179060" cy="6333565"/>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5" name="Picture 4" descr="A person and person holding their hands up&#10;&#10;AI-generated content may be incorrect.">
            <a:extLst>
              <a:ext uri="{FF2B5EF4-FFF2-40B4-BE49-F238E27FC236}">
                <a16:creationId xmlns:a16="http://schemas.microsoft.com/office/drawing/2014/main" id="{F77E641B-7E05-441B-00F6-2C67236E74E7}"/>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9/19/2025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6" Type="http://schemas.openxmlformats.org/officeDocument/2006/relationships/image" Target="../media/image42.png"/><Relationship Id="rId21" Type="http://schemas.openxmlformats.org/officeDocument/2006/relationships/image" Target="../media/image37.png"/><Relationship Id="rId42" Type="http://schemas.openxmlformats.org/officeDocument/2006/relationships/image" Target="../media/image58.png"/><Relationship Id="rId47" Type="http://schemas.openxmlformats.org/officeDocument/2006/relationships/image" Target="../media/image63.png"/><Relationship Id="rId63" Type="http://schemas.openxmlformats.org/officeDocument/2006/relationships/image" Target="../media/image79.png"/><Relationship Id="rId68" Type="http://schemas.openxmlformats.org/officeDocument/2006/relationships/image" Target="../media/image84.png"/><Relationship Id="rId2" Type="http://schemas.openxmlformats.org/officeDocument/2006/relationships/image" Target="../media/image18.png"/><Relationship Id="rId16" Type="http://schemas.openxmlformats.org/officeDocument/2006/relationships/image" Target="../media/image32.png"/><Relationship Id="rId29" Type="http://schemas.openxmlformats.org/officeDocument/2006/relationships/image" Target="../media/image45.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png"/><Relationship Id="rId45" Type="http://schemas.openxmlformats.org/officeDocument/2006/relationships/image" Target="../media/image61.png"/><Relationship Id="rId53" Type="http://schemas.openxmlformats.org/officeDocument/2006/relationships/image" Target="../media/image69.png"/><Relationship Id="rId58" Type="http://schemas.openxmlformats.org/officeDocument/2006/relationships/image" Target="../media/image74.png"/><Relationship Id="rId66" Type="http://schemas.openxmlformats.org/officeDocument/2006/relationships/image" Target="../media/image82.png"/><Relationship Id="rId74" Type="http://schemas.openxmlformats.org/officeDocument/2006/relationships/image" Target="../media/image90.png"/><Relationship Id="rId5" Type="http://schemas.openxmlformats.org/officeDocument/2006/relationships/image" Target="../media/image21.png"/><Relationship Id="rId61" Type="http://schemas.openxmlformats.org/officeDocument/2006/relationships/image" Target="../media/image77.png"/><Relationship Id="rId19" Type="http://schemas.openxmlformats.org/officeDocument/2006/relationships/image" Target="../media/image3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9.emf"/><Relationship Id="rId48" Type="http://schemas.openxmlformats.org/officeDocument/2006/relationships/image" Target="../media/image64.png"/><Relationship Id="rId56" Type="http://schemas.openxmlformats.org/officeDocument/2006/relationships/image" Target="../media/image72.png"/><Relationship Id="rId64" Type="http://schemas.openxmlformats.org/officeDocument/2006/relationships/image" Target="../media/image80.png"/><Relationship Id="rId69" Type="http://schemas.openxmlformats.org/officeDocument/2006/relationships/image" Target="../media/image85.png"/><Relationship Id="rId8" Type="http://schemas.openxmlformats.org/officeDocument/2006/relationships/image" Target="../media/image24.png"/><Relationship Id="rId51" Type="http://schemas.openxmlformats.org/officeDocument/2006/relationships/image" Target="../media/image67.png"/><Relationship Id="rId72" Type="http://schemas.openxmlformats.org/officeDocument/2006/relationships/image" Target="../media/image88.png"/><Relationship Id="rId3" Type="http://schemas.openxmlformats.org/officeDocument/2006/relationships/image" Target="../media/image19.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png"/><Relationship Id="rId46" Type="http://schemas.openxmlformats.org/officeDocument/2006/relationships/image" Target="../media/image62.png"/><Relationship Id="rId59" Type="http://schemas.openxmlformats.org/officeDocument/2006/relationships/image" Target="../media/image75.png"/><Relationship Id="rId67" Type="http://schemas.openxmlformats.org/officeDocument/2006/relationships/image" Target="../media/image83.png"/><Relationship Id="rId20" Type="http://schemas.openxmlformats.org/officeDocument/2006/relationships/image" Target="../media/image36.png"/><Relationship Id="rId41" Type="http://schemas.openxmlformats.org/officeDocument/2006/relationships/image" Target="../media/image57.png"/><Relationship Id="rId54" Type="http://schemas.openxmlformats.org/officeDocument/2006/relationships/image" Target="../media/image70.png"/><Relationship Id="rId62" Type="http://schemas.openxmlformats.org/officeDocument/2006/relationships/image" Target="../media/image78.png"/><Relationship Id="rId70"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22.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49" Type="http://schemas.openxmlformats.org/officeDocument/2006/relationships/image" Target="../media/image65.png"/><Relationship Id="rId57" Type="http://schemas.openxmlformats.org/officeDocument/2006/relationships/image" Target="../media/image73.png"/><Relationship Id="rId10" Type="http://schemas.openxmlformats.org/officeDocument/2006/relationships/image" Target="../media/image26.png"/><Relationship Id="rId31" Type="http://schemas.openxmlformats.org/officeDocument/2006/relationships/image" Target="../media/image47.png"/><Relationship Id="rId44" Type="http://schemas.openxmlformats.org/officeDocument/2006/relationships/image" Target="../media/image60.emf"/><Relationship Id="rId52" Type="http://schemas.openxmlformats.org/officeDocument/2006/relationships/image" Target="../media/image68.png"/><Relationship Id="rId60" Type="http://schemas.openxmlformats.org/officeDocument/2006/relationships/image" Target="../media/image76.png"/><Relationship Id="rId65" Type="http://schemas.openxmlformats.org/officeDocument/2006/relationships/image" Target="../media/image81.png"/><Relationship Id="rId73" Type="http://schemas.openxmlformats.org/officeDocument/2006/relationships/image" Target="../media/image89.png"/><Relationship Id="rId4" Type="http://schemas.openxmlformats.org/officeDocument/2006/relationships/image" Target="../media/image20.png"/><Relationship Id="rId9" Type="http://schemas.openxmlformats.org/officeDocument/2006/relationships/image" Target="../media/image25.png"/><Relationship Id="rId13" Type="http://schemas.openxmlformats.org/officeDocument/2006/relationships/image" Target="../media/image29.png"/><Relationship Id="rId18" Type="http://schemas.openxmlformats.org/officeDocument/2006/relationships/image" Target="../media/image34.png"/><Relationship Id="rId39" Type="http://schemas.openxmlformats.org/officeDocument/2006/relationships/image" Target="../media/image55.png"/><Relationship Id="rId34" Type="http://schemas.openxmlformats.org/officeDocument/2006/relationships/image" Target="../media/image50.png"/><Relationship Id="rId50" Type="http://schemas.openxmlformats.org/officeDocument/2006/relationships/image" Target="../media/image66.png"/><Relationship Id="rId55" Type="http://schemas.openxmlformats.org/officeDocument/2006/relationships/image" Target="../media/image71.png"/><Relationship Id="rId7" Type="http://schemas.openxmlformats.org/officeDocument/2006/relationships/image" Target="../media/image23.png"/><Relationship Id="rId71"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www.cdc.gov/prediabetes/risktest/index.html"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tmp"/><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pic>
        <p:nvPicPr>
          <p:cNvPr id="2" name="Picture 1" descr="A logo of a person with arrows&#10;&#10;AI-generated content may be incorrect.">
            <a:extLst>
              <a:ext uri="{FF2B5EF4-FFF2-40B4-BE49-F238E27FC236}">
                <a16:creationId xmlns:a16="http://schemas.microsoft.com/office/drawing/2014/main" id="{3E83D442-FA66-9AAD-A814-F649FFF8546E}"/>
              </a:ext>
            </a:extLst>
          </p:cNvPr>
          <p:cNvPicPr>
            <a:picLocks noChangeAspect="1"/>
          </p:cNvPicPr>
          <p:nvPr/>
        </p:nvPicPr>
        <p:blipFill>
          <a:blip r:embed="rId2"/>
          <a:stretch>
            <a:fillRect/>
          </a:stretch>
        </p:blipFill>
        <p:spPr>
          <a:xfrm>
            <a:off x="274411" y="9010211"/>
            <a:ext cx="1962603" cy="859751"/>
          </a:xfrm>
          <a:prstGeom prst="rect">
            <a:avLst/>
          </a:prstGeom>
        </p:spPr>
      </p:pic>
      <p:sp>
        <p:nvSpPr>
          <p:cNvPr id="3" name="TextBox 2">
            <a:extLst>
              <a:ext uri="{FF2B5EF4-FFF2-40B4-BE49-F238E27FC236}">
                <a16:creationId xmlns:a16="http://schemas.microsoft.com/office/drawing/2014/main" id="{59D45301-4887-FEA1-23D4-5CB3FFB2514D}"/>
              </a:ext>
            </a:extLst>
          </p:cNvPr>
          <p:cNvSpPr txBox="1"/>
          <p:nvPr/>
        </p:nvSpPr>
        <p:spPr>
          <a:xfrm>
            <a:off x="2057401" y="563453"/>
            <a:ext cx="5343524" cy="954107"/>
          </a:xfrm>
          <a:prstGeom prst="rect">
            <a:avLst/>
          </a:prstGeom>
          <a:noFill/>
        </p:spPr>
        <p:txBody>
          <a:bodyPr wrap="square" rtlCol="0">
            <a:spAutoFit/>
          </a:bodyPr>
          <a:lstStyle/>
          <a:p>
            <a:r>
              <a:rPr lang="en-US" sz="2800" dirty="0">
                <a:solidFill>
                  <a:schemeClr val="bg1"/>
                </a:solidFill>
                <a:latin typeface="Ubuntu" panose="020B0504030602030204" pitchFamily="34" charset="0"/>
              </a:rPr>
              <a:t>Diabetes Prevention and Management</a:t>
            </a:r>
          </a:p>
        </p:txBody>
      </p:sp>
      <p:sp>
        <p:nvSpPr>
          <p:cNvPr id="6" name="TextBox 5">
            <a:extLst>
              <a:ext uri="{FF2B5EF4-FFF2-40B4-BE49-F238E27FC236}">
                <a16:creationId xmlns:a16="http://schemas.microsoft.com/office/drawing/2014/main" id="{4F26241F-D33F-2F28-6141-FE54D61B320F}"/>
              </a:ext>
            </a:extLst>
          </p:cNvPr>
          <p:cNvSpPr txBox="1"/>
          <p:nvPr/>
        </p:nvSpPr>
        <p:spPr>
          <a:xfrm>
            <a:off x="2057401" y="1391437"/>
            <a:ext cx="5343524" cy="461665"/>
          </a:xfrm>
          <a:prstGeom prst="rect">
            <a:avLst/>
          </a:prstGeom>
          <a:noFill/>
        </p:spPr>
        <p:txBody>
          <a:bodyPr wrap="square" rtlCol="0">
            <a:spAutoFit/>
          </a:bodyPr>
          <a:lstStyle/>
          <a:p>
            <a:r>
              <a:rPr lang="en-US" sz="2400" dirty="0">
                <a:solidFill>
                  <a:schemeClr val="bg1"/>
                </a:solidFill>
                <a:latin typeface="Ubuntu" panose="020B0504030602030204" pitchFamily="34" charset="0"/>
              </a:rPr>
              <a:t>Topic Guide</a:t>
            </a:r>
          </a:p>
        </p:txBody>
      </p:sp>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C8D14262-E1A9-633C-FE8D-09E85A7215B5}"/>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chemeClr val="accent5"/>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AA8FAF2F-359E-1954-D662-C5AA75DF7602}"/>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
        <p:nvSpPr>
          <p:cNvPr id="6" name="TextBox 5">
            <a:extLst>
              <a:ext uri="{FF2B5EF4-FFF2-40B4-BE49-F238E27FC236}">
                <a16:creationId xmlns:a16="http://schemas.microsoft.com/office/drawing/2014/main" id="{99BFCC38-9082-C468-E770-C8EF4AE328B9}"/>
              </a:ext>
            </a:extLst>
          </p:cNvPr>
          <p:cNvSpPr txBox="1"/>
          <p:nvPr/>
        </p:nvSpPr>
        <p:spPr>
          <a:xfrm>
            <a:off x="-3363132" y="77491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41531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uit on a black background&#10;&#10;Description automatically generated">
            <a:extLst>
              <a:ext uri="{FF2B5EF4-FFF2-40B4-BE49-F238E27FC236}">
                <a16:creationId xmlns:a16="http://schemas.microsoft.com/office/drawing/2014/main" id="{E4857984-3ACC-C8CB-D752-09C32415201B}"/>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6" name="Picture 5" descr="A red and green strawberry with green leaves&#10;&#10;Description automatically generated">
            <a:extLst>
              <a:ext uri="{FF2B5EF4-FFF2-40B4-BE49-F238E27FC236}">
                <a16:creationId xmlns:a16="http://schemas.microsoft.com/office/drawing/2014/main" id="{665E23E0-4931-108B-D82E-8AF4CF48D0B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7" name="Picture 6" descr="A pineapple with green leaves&#10;&#10;Description automatically generated">
            <a:extLst>
              <a:ext uri="{FF2B5EF4-FFF2-40B4-BE49-F238E27FC236}">
                <a16:creationId xmlns:a16="http://schemas.microsoft.com/office/drawing/2014/main" id="{A9757E1B-B755-6894-AAF8-64BAE2500025}"/>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8" name="Picture 7" descr="A orange with a slice cut in half&#10;&#10;Description automatically generated">
            <a:extLst>
              <a:ext uri="{FF2B5EF4-FFF2-40B4-BE49-F238E27FC236}">
                <a16:creationId xmlns:a16="http://schemas.microsoft.com/office/drawing/2014/main" id="{91F21CE0-B8E6-50CD-328F-8C66CF5E1D18}"/>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9" name="Picture 8" descr="A red apple with a slice of tomato&#10;&#10;Description automatically generated">
            <a:extLst>
              <a:ext uri="{FF2B5EF4-FFF2-40B4-BE49-F238E27FC236}">
                <a16:creationId xmlns:a16="http://schemas.microsoft.com/office/drawing/2014/main" id="{7DE05E3E-6BEE-5A97-93A7-8ACD8CBAB19E}"/>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11" name="Picture 10" descr="A blue and red container with a cow head&#10;&#10;Description automatically generated">
            <a:extLst>
              <a:ext uri="{FF2B5EF4-FFF2-40B4-BE49-F238E27FC236}">
                <a16:creationId xmlns:a16="http://schemas.microsoft.com/office/drawing/2014/main" id="{5F6A8406-C867-5B19-87CA-22C5A8B8C984}"/>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12" name="Picture 11" descr="A group of brown objects&#10;&#10;Description automatically generated">
            <a:extLst>
              <a:ext uri="{FF2B5EF4-FFF2-40B4-BE49-F238E27FC236}">
                <a16:creationId xmlns:a16="http://schemas.microsoft.com/office/drawing/2014/main" id="{ABD4A34B-EC8E-43A0-7FA3-926DAF6E2FFB}"/>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13" name="Picture 12" descr="A group of white petals&#10;&#10;Description automatically generated">
            <a:extLst>
              <a:ext uri="{FF2B5EF4-FFF2-40B4-BE49-F238E27FC236}">
                <a16:creationId xmlns:a16="http://schemas.microsoft.com/office/drawing/2014/main" id="{A81D0C5F-EDF3-424D-5C54-BB2B99D88CCA}"/>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14" name="Picture 13" descr="A group of pink objects&#10;&#10;Description automatically generated">
            <a:extLst>
              <a:ext uri="{FF2B5EF4-FFF2-40B4-BE49-F238E27FC236}">
                <a16:creationId xmlns:a16="http://schemas.microsoft.com/office/drawing/2014/main" id="{9AF1997E-49FF-3D9B-55D0-927702EC7E6A}"/>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15" name="Picture 14" descr="A meat steak with a hole in the center&#10;&#10;Description automatically generated">
            <a:extLst>
              <a:ext uri="{FF2B5EF4-FFF2-40B4-BE49-F238E27FC236}">
                <a16:creationId xmlns:a16="http://schemas.microsoft.com/office/drawing/2014/main" id="{B3DF10B2-7046-E020-A322-B743D0B5A17C}"/>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16" name="Picture 15" descr="A purple grapes with a green leaf&#10;&#10;Description automatically generated">
            <a:extLst>
              <a:ext uri="{FF2B5EF4-FFF2-40B4-BE49-F238E27FC236}">
                <a16:creationId xmlns:a16="http://schemas.microsoft.com/office/drawing/2014/main" id="{05686CA5-6379-D59E-77F8-D0815584FE1C}"/>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17" name="Picture 16" descr="A red apple with green leaf&#10;&#10;Description automatically generated">
            <a:extLst>
              <a:ext uri="{FF2B5EF4-FFF2-40B4-BE49-F238E27FC236}">
                <a16:creationId xmlns:a16="http://schemas.microsoft.com/office/drawing/2014/main" id="{12588BAC-AF81-D462-79C7-0191564D81B2}"/>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18" name="Picture 17" descr="A pear with a leaf&#10;&#10;Description automatically generated">
            <a:extLst>
              <a:ext uri="{FF2B5EF4-FFF2-40B4-BE49-F238E27FC236}">
                <a16:creationId xmlns:a16="http://schemas.microsoft.com/office/drawing/2014/main" id="{758CBDDA-7426-2FFB-E748-C371EF5C3969}"/>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19" name="Picture 18" descr="A watermelon slice with green and red color&#10;&#10;Description automatically generated">
            <a:extLst>
              <a:ext uri="{FF2B5EF4-FFF2-40B4-BE49-F238E27FC236}">
                <a16:creationId xmlns:a16="http://schemas.microsoft.com/office/drawing/2014/main" id="{D183872D-8167-F205-9A6D-EE77C9B4371A}"/>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20" name="Picture 19" descr="A purple eggplant with green stem&#10;&#10;Description automatically generated">
            <a:extLst>
              <a:ext uri="{FF2B5EF4-FFF2-40B4-BE49-F238E27FC236}">
                <a16:creationId xmlns:a16="http://schemas.microsoft.com/office/drawing/2014/main" id="{5A4EBA57-33C1-9104-F56F-1C127AE3F2E8}"/>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21" name="Picture 20" descr="A blue bowl with brown food and a spoon&#10;&#10;Description automatically generated">
            <a:extLst>
              <a:ext uri="{FF2B5EF4-FFF2-40B4-BE49-F238E27FC236}">
                <a16:creationId xmlns:a16="http://schemas.microsoft.com/office/drawing/2014/main" id="{B1C8F9A3-A208-1BDE-2233-F11CBF5FC790}"/>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22" name="Picture 21" descr="A brown turkey with a blue band around it&#10;&#10;Description automatically generated with medium confidence">
            <a:extLst>
              <a:ext uri="{FF2B5EF4-FFF2-40B4-BE49-F238E27FC236}">
                <a16:creationId xmlns:a16="http://schemas.microsoft.com/office/drawing/2014/main" id="{2515C0CA-29FF-7747-93B3-50B6288FC246}"/>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23" name="Picture 22" descr="A chicken leg with bone&#10;&#10;Description automatically generated">
            <a:extLst>
              <a:ext uri="{FF2B5EF4-FFF2-40B4-BE49-F238E27FC236}">
                <a16:creationId xmlns:a16="http://schemas.microsoft.com/office/drawing/2014/main" id="{22E3BB09-D58D-966F-F3C5-0098EAEFADB7}"/>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24" name="Picture 23" descr="A group of eggs in different colors&#10;&#10;Description automatically generated">
            <a:extLst>
              <a:ext uri="{FF2B5EF4-FFF2-40B4-BE49-F238E27FC236}">
                <a16:creationId xmlns:a16="http://schemas.microsoft.com/office/drawing/2014/main" id="{A0CCBC0D-12AF-6599-C21B-32D5DD1D4897}"/>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25" name="Picture 24" descr="A blue fish with a black background&#10;&#10;Description automatically generated">
            <a:extLst>
              <a:ext uri="{FF2B5EF4-FFF2-40B4-BE49-F238E27FC236}">
                <a16:creationId xmlns:a16="http://schemas.microsoft.com/office/drawing/2014/main" id="{28CCE7FC-CA7D-8476-0931-7B732AEB5CF5}"/>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26" name="Picture 25" descr="A yellow banana on a black background&#10;&#10;Description automatically generated">
            <a:extLst>
              <a:ext uri="{FF2B5EF4-FFF2-40B4-BE49-F238E27FC236}">
                <a16:creationId xmlns:a16="http://schemas.microsoft.com/office/drawing/2014/main" id="{BBCD5A28-E8F2-E2D6-1D8D-A34E177D6D2F}"/>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27" name="Picture 26" descr="A purple onion with a slice cut in half&#10;&#10;Description automatically generated">
            <a:extLst>
              <a:ext uri="{FF2B5EF4-FFF2-40B4-BE49-F238E27FC236}">
                <a16:creationId xmlns:a16="http://schemas.microsoft.com/office/drawing/2014/main" id="{580256CB-4017-3925-618B-76500B64F6D1}"/>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28" name="Picture 27" descr="A logo of a beet&#10;&#10;Description automatically generated">
            <a:extLst>
              <a:ext uri="{FF2B5EF4-FFF2-40B4-BE49-F238E27FC236}">
                <a16:creationId xmlns:a16="http://schemas.microsoft.com/office/drawing/2014/main" id="{93324075-3E96-9188-EA5A-20F164616FAD}"/>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29" name="Picture 28" descr="A logo of a carrot&#10;&#10;Description automatically generated">
            <a:extLst>
              <a:ext uri="{FF2B5EF4-FFF2-40B4-BE49-F238E27FC236}">
                <a16:creationId xmlns:a16="http://schemas.microsoft.com/office/drawing/2014/main" id="{6665A31D-EE13-620C-DB12-2D2B8C27DE5B}"/>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30" name="Picture 29" descr="A purple and white beet with green leaves&#10;&#10;Description automatically generated">
            <a:extLst>
              <a:ext uri="{FF2B5EF4-FFF2-40B4-BE49-F238E27FC236}">
                <a16:creationId xmlns:a16="http://schemas.microsoft.com/office/drawing/2014/main" id="{C17AF2CD-04D1-DA8C-2601-133FB2209E86}"/>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31" name="Picture 30" descr="A yellow box with a leaf design&#10;&#10;Description automatically generated">
            <a:extLst>
              <a:ext uri="{FF2B5EF4-FFF2-40B4-BE49-F238E27FC236}">
                <a16:creationId xmlns:a16="http://schemas.microsoft.com/office/drawing/2014/main" id="{B06903A4-0263-179D-CC6B-9E722358747A}"/>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32" name="Picture 31" descr="A bottle and a glass of water&#10;&#10;Description automatically generated">
            <a:extLst>
              <a:ext uri="{FF2B5EF4-FFF2-40B4-BE49-F238E27FC236}">
                <a16:creationId xmlns:a16="http://schemas.microsoft.com/office/drawing/2014/main" id="{57CDC42C-B0A8-C2B9-A468-81E96D536653}"/>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34" name="Picture 33" descr="A brown object with a black background&#10;&#10;Description automatically generated">
            <a:extLst>
              <a:ext uri="{FF2B5EF4-FFF2-40B4-BE49-F238E27FC236}">
                <a16:creationId xmlns:a16="http://schemas.microsoft.com/office/drawing/2014/main" id="{6CA57FA6-E439-35F8-E19C-25C37A298E10}"/>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35" name="Picture 34" descr="A green bottle with a yellow drop&#10;&#10;Description automatically generated">
            <a:extLst>
              <a:ext uri="{FF2B5EF4-FFF2-40B4-BE49-F238E27FC236}">
                <a16:creationId xmlns:a16="http://schemas.microsoft.com/office/drawing/2014/main" id="{9C079EB7-6CD2-A269-5801-349577FBA5EF}"/>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36" name="Picture 35" descr="A yellow and blue rectangle&#10;&#10;Description automatically generated">
            <a:extLst>
              <a:ext uri="{FF2B5EF4-FFF2-40B4-BE49-F238E27FC236}">
                <a16:creationId xmlns:a16="http://schemas.microsoft.com/office/drawing/2014/main" id="{B9CB91BF-CCA2-41D5-7097-89433CFBFB78}"/>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37" name="Picture 36" descr="A yellow cheese with holes in it&#10;&#10;Description automatically generated">
            <a:extLst>
              <a:ext uri="{FF2B5EF4-FFF2-40B4-BE49-F238E27FC236}">
                <a16:creationId xmlns:a16="http://schemas.microsoft.com/office/drawing/2014/main" id="{658C2B3D-9029-62D0-FE8F-0EE76D63CFC9}"/>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38" name="Picture 37" descr="A blue milk carton with a cow head on it&#10;&#10;Description automatically generated">
            <a:extLst>
              <a:ext uri="{FF2B5EF4-FFF2-40B4-BE49-F238E27FC236}">
                <a16:creationId xmlns:a16="http://schemas.microsoft.com/office/drawing/2014/main" id="{620187A7-0043-D8F6-184D-D2900CB66EC2}"/>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39" name="Picture 38" descr="A white and green plant&#10;&#10;Description automatically generated">
            <a:extLst>
              <a:ext uri="{FF2B5EF4-FFF2-40B4-BE49-F238E27FC236}">
                <a16:creationId xmlns:a16="http://schemas.microsoft.com/office/drawing/2014/main" id="{3C7777DB-7251-D7DA-DAF6-3B37FB955EED}"/>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40" name="Picture 39" descr="A green broccoli on a black background&#10;&#10;Description automatically generated">
            <a:extLst>
              <a:ext uri="{FF2B5EF4-FFF2-40B4-BE49-F238E27FC236}">
                <a16:creationId xmlns:a16="http://schemas.microsoft.com/office/drawing/2014/main" id="{F49242AC-620B-AA37-16F5-906209568B8D}"/>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41" name="Picture 40" descr="A green pea pod and three green balls&#10;&#10;Description automatically generated">
            <a:extLst>
              <a:ext uri="{FF2B5EF4-FFF2-40B4-BE49-F238E27FC236}">
                <a16:creationId xmlns:a16="http://schemas.microsoft.com/office/drawing/2014/main" id="{B05C8B8A-CFAD-EB3B-1476-E5C501E19620}"/>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42" name="Picture 41" descr="A green and yellow circle with black background&#10;&#10;Description automatically generated">
            <a:extLst>
              <a:ext uri="{FF2B5EF4-FFF2-40B4-BE49-F238E27FC236}">
                <a16:creationId xmlns:a16="http://schemas.microsoft.com/office/drawing/2014/main" id="{4B0BD177-217E-C4C8-6DF4-942FF360735C}"/>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44" name="Picture 43" descr="A group of orange curved shapes&#10;&#10;Description automatically generated">
            <a:extLst>
              <a:ext uri="{FF2B5EF4-FFF2-40B4-BE49-F238E27FC236}">
                <a16:creationId xmlns:a16="http://schemas.microsoft.com/office/drawing/2014/main" id="{47A7EFA0-CEDF-E643-EBB1-83522FB7D66A}"/>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46" name="Picture 45" descr="A yellow and orange taco&#10;&#10;Description automatically generated">
            <a:extLst>
              <a:ext uri="{FF2B5EF4-FFF2-40B4-BE49-F238E27FC236}">
                <a16:creationId xmlns:a16="http://schemas.microsoft.com/office/drawing/2014/main" id="{D6FB96A5-19C4-9263-ECDB-70A2ED56103E}"/>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48" name="Picture 47" descr="A loaf of bread with five slices&#10;&#10;Description automatically generated">
            <a:extLst>
              <a:ext uri="{FF2B5EF4-FFF2-40B4-BE49-F238E27FC236}">
                <a16:creationId xmlns:a16="http://schemas.microsoft.com/office/drawing/2014/main" id="{C762F773-6022-9E6A-13CD-EE731ADADB1C}"/>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50" name="Picture 49" descr="A piece of bread with a white crust&#10;&#10;Description automatically generated">
            <a:extLst>
              <a:ext uri="{FF2B5EF4-FFF2-40B4-BE49-F238E27FC236}">
                <a16:creationId xmlns:a16="http://schemas.microsoft.com/office/drawing/2014/main" id="{7B5FDE87-DA62-8FE6-2BFA-9A3E0587DA1E}"/>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52" name="Picture 51" descr="A blue bowl with chopsticks and a white object&#10;&#10;Description automatically generated">
            <a:extLst>
              <a:ext uri="{FF2B5EF4-FFF2-40B4-BE49-F238E27FC236}">
                <a16:creationId xmlns:a16="http://schemas.microsoft.com/office/drawing/2014/main" id="{72EE4B1F-D15A-5059-CB4B-6CED050B349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54" name="Picture 53">
            <a:extLst>
              <a:ext uri="{FF2B5EF4-FFF2-40B4-BE49-F238E27FC236}">
                <a16:creationId xmlns:a16="http://schemas.microsoft.com/office/drawing/2014/main" id="{87685CE1-A08E-C441-8A5E-FAE271618654}"/>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56" name="Picture 55">
            <a:extLst>
              <a:ext uri="{FF2B5EF4-FFF2-40B4-BE49-F238E27FC236}">
                <a16:creationId xmlns:a16="http://schemas.microsoft.com/office/drawing/2014/main" id="{7D34B326-82CC-536B-AC39-80D389DFE4F2}"/>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8" name="Picture 57">
            <a:extLst>
              <a:ext uri="{FF2B5EF4-FFF2-40B4-BE49-F238E27FC236}">
                <a16:creationId xmlns:a16="http://schemas.microsoft.com/office/drawing/2014/main" id="{7D4FBB2B-5A8E-6AAE-E4C2-9779B31828CD}"/>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0" name="Picture 59" descr="A blue and green planet&#10;&#10;AI-generated content may be incorrect.">
            <a:extLst>
              <a:ext uri="{FF2B5EF4-FFF2-40B4-BE49-F238E27FC236}">
                <a16:creationId xmlns:a16="http://schemas.microsoft.com/office/drawing/2014/main" id="{6C8E4474-9B8B-89F1-A5FA-C21170E348BD}"/>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62" name="Picture 61" descr="A clipboard with a paper and a circle&#10;&#10;AI-generated content may be incorrect.">
            <a:extLst>
              <a:ext uri="{FF2B5EF4-FFF2-40B4-BE49-F238E27FC236}">
                <a16:creationId xmlns:a16="http://schemas.microsoft.com/office/drawing/2014/main" id="{BACD5E7A-CB2E-B0A2-0BF7-A15737D82EFB}"/>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64" name="Picture 63" descr="A house with a red roof&#10;&#10;AI-generated content may be incorrect.">
            <a:extLst>
              <a:ext uri="{FF2B5EF4-FFF2-40B4-BE49-F238E27FC236}">
                <a16:creationId xmlns:a16="http://schemas.microsoft.com/office/drawing/2014/main" id="{FD1E9B76-5D30-B454-1C08-BEDC8B554393}"/>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66" name="Picture 65" descr="A yellow and white stopwatch&#10;&#10;AI-generated content may be incorrect.">
            <a:extLst>
              <a:ext uri="{FF2B5EF4-FFF2-40B4-BE49-F238E27FC236}">
                <a16:creationId xmlns:a16="http://schemas.microsoft.com/office/drawing/2014/main" id="{3052C651-E43A-3974-349C-6F1EFB2B1135}"/>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68" name="Picture 67" descr="A yellow and green chat bubbles&#10;&#10;AI-generated content may be incorrect.">
            <a:extLst>
              <a:ext uri="{FF2B5EF4-FFF2-40B4-BE49-F238E27FC236}">
                <a16:creationId xmlns:a16="http://schemas.microsoft.com/office/drawing/2014/main" id="{3949B987-9F7A-B297-CFA3-6C5233D179E5}"/>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70" name="Picture 69" descr="A purple circle with white lines&#10;&#10;AI-generated content may be incorrect.">
            <a:extLst>
              <a:ext uri="{FF2B5EF4-FFF2-40B4-BE49-F238E27FC236}">
                <a16:creationId xmlns:a16="http://schemas.microsoft.com/office/drawing/2014/main" id="{179244B3-9427-95BA-4F12-8757C571A01F}"/>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72" name="Picture 71" descr="A yellow and orange chat bubbles&#10;&#10;AI-generated content may be incorrect.">
            <a:extLst>
              <a:ext uri="{FF2B5EF4-FFF2-40B4-BE49-F238E27FC236}">
                <a16:creationId xmlns:a16="http://schemas.microsoft.com/office/drawing/2014/main" id="{9D90EAD0-280F-DF33-5D60-C76A0D8135F9}"/>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74" name="Picture 73" descr="A purple and yellow magnifying glass&#10;&#10;AI-generated content may be incorrect.">
            <a:extLst>
              <a:ext uri="{FF2B5EF4-FFF2-40B4-BE49-F238E27FC236}">
                <a16:creationId xmlns:a16="http://schemas.microsoft.com/office/drawing/2014/main" id="{BCD67181-DD73-8C97-E208-F4902117B43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76" name="Picture 75" descr="A pink and white location marker&#10;&#10;AI-generated content may be incorrect.">
            <a:extLst>
              <a:ext uri="{FF2B5EF4-FFF2-40B4-BE49-F238E27FC236}">
                <a16:creationId xmlns:a16="http://schemas.microsoft.com/office/drawing/2014/main" id="{C180F56B-81E4-A718-DA86-8E8D67756D11}"/>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78" name="Picture 77" descr="A yellow light bulb with rays of light&#10;&#10;AI-generated content may be incorrect.">
            <a:extLst>
              <a:ext uri="{FF2B5EF4-FFF2-40B4-BE49-F238E27FC236}">
                <a16:creationId xmlns:a16="http://schemas.microsoft.com/office/drawing/2014/main" id="{6D88C38E-7C62-2BE2-E8DC-C91DD25D16A9}"/>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80" name="Picture 79" descr="A light bulb in a thought bubble&#10;&#10;AI-generated content may be incorrect.">
            <a:extLst>
              <a:ext uri="{FF2B5EF4-FFF2-40B4-BE49-F238E27FC236}">
                <a16:creationId xmlns:a16="http://schemas.microsoft.com/office/drawing/2014/main" id="{180A1494-C422-E341-47F0-F2C391B61EBC}"/>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82" name="Picture 81" descr="A group of people in front of a blackboard&#10;&#10;AI-generated content may be incorrect.">
            <a:extLst>
              <a:ext uri="{FF2B5EF4-FFF2-40B4-BE49-F238E27FC236}">
                <a16:creationId xmlns:a16="http://schemas.microsoft.com/office/drawing/2014/main" id="{B4E5C176-7018-2BC6-E9BA-C7091261132A}"/>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84" name="Picture 83" descr="A calendar with a red and white design&#10;&#10;AI-generated content may be incorrect.">
            <a:extLst>
              <a:ext uri="{FF2B5EF4-FFF2-40B4-BE49-F238E27FC236}">
                <a16:creationId xmlns:a16="http://schemas.microsoft.com/office/drawing/2014/main" id="{4C0F10CF-D186-4740-611B-D58B904FD4E8}"/>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86" name="Picture 85" descr="A blue building with a flag on top&#10;&#10;AI-generated content may be incorrect.">
            <a:extLst>
              <a:ext uri="{FF2B5EF4-FFF2-40B4-BE49-F238E27FC236}">
                <a16:creationId xmlns:a16="http://schemas.microsoft.com/office/drawing/2014/main" id="{CB28D931-6339-35AE-9207-60F92BB45302}"/>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88" name="Picture 87" descr="A hands shaking with a black background&#10;&#10;AI-generated content may be incorrect.">
            <a:extLst>
              <a:ext uri="{FF2B5EF4-FFF2-40B4-BE49-F238E27FC236}">
                <a16:creationId xmlns:a16="http://schemas.microsoft.com/office/drawing/2014/main" id="{78B31289-8521-4A96-3073-64ECB69C8E0C}"/>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90" name="Picture 89" descr="A purple arrows in a black background&#10;&#10;AI-generated content may be incorrect.">
            <a:extLst>
              <a:ext uri="{FF2B5EF4-FFF2-40B4-BE49-F238E27FC236}">
                <a16:creationId xmlns:a16="http://schemas.microsoft.com/office/drawing/2014/main" id="{0B10E96D-F3F9-6C16-769A-5F08331BFCF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92" name="Picture 91" descr="A close up of a card&#10;&#10;AI-generated content may be incorrect.">
            <a:extLst>
              <a:ext uri="{FF2B5EF4-FFF2-40B4-BE49-F238E27FC236}">
                <a16:creationId xmlns:a16="http://schemas.microsoft.com/office/drawing/2014/main" id="{2878D2B5-242C-83F8-71AB-6062B13FE524}"/>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94" name="Picture 93" descr="A pink and yellow question mark&#10;&#10;AI-generated content may be incorrect.">
            <a:extLst>
              <a:ext uri="{FF2B5EF4-FFF2-40B4-BE49-F238E27FC236}">
                <a16:creationId xmlns:a16="http://schemas.microsoft.com/office/drawing/2014/main" id="{6D76C8D2-4BA3-E438-04AC-189FF7B4D20B}"/>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96" name="Picture 95" descr="A couple of people in different colors&#10;&#10;AI-generated content may be incorrect.">
            <a:extLst>
              <a:ext uri="{FF2B5EF4-FFF2-40B4-BE49-F238E27FC236}">
                <a16:creationId xmlns:a16="http://schemas.microsoft.com/office/drawing/2014/main" id="{15A7F0CE-6A04-32FA-F9DD-7372877F2A0C}"/>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98" name="Picture 97" descr="A purple figure with arms spread out&#10;&#10;AI-generated content may be incorrect.">
            <a:extLst>
              <a:ext uri="{FF2B5EF4-FFF2-40B4-BE49-F238E27FC236}">
                <a16:creationId xmlns:a16="http://schemas.microsoft.com/office/drawing/2014/main" id="{227D3C8D-298E-8618-95E1-D0BF6BCAA922}"/>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100" name="Picture 99" descr="A green liquid in a glass mug&#10;&#10;AI-generated content may be incorrect.">
            <a:extLst>
              <a:ext uri="{FF2B5EF4-FFF2-40B4-BE49-F238E27FC236}">
                <a16:creationId xmlns:a16="http://schemas.microsoft.com/office/drawing/2014/main" id="{88188F71-CF1E-1AA2-6000-B03CADFA2CB8}"/>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102" name="Picture 101" descr="A blue recycle bin with a black background&#10;&#10;AI-generated content may be incorrect.">
            <a:extLst>
              <a:ext uri="{FF2B5EF4-FFF2-40B4-BE49-F238E27FC236}">
                <a16:creationId xmlns:a16="http://schemas.microsoft.com/office/drawing/2014/main" id="{3BB15D79-C8AF-C13D-2619-902A547B77F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104" name="Picture 103" descr="A white bottle with a brown lid&#10;&#10;AI-generated content may be incorrect.">
            <a:extLst>
              <a:ext uri="{FF2B5EF4-FFF2-40B4-BE49-F238E27FC236}">
                <a16:creationId xmlns:a16="http://schemas.microsoft.com/office/drawing/2014/main" id="{46146C7B-7C84-80BD-7DEC-5DD7C2F6F261}"/>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106" name="Picture 105" descr="A green cabbage on a black background&#10;&#10;AI-generated content may be incorrect.">
            <a:extLst>
              <a:ext uri="{FF2B5EF4-FFF2-40B4-BE49-F238E27FC236}">
                <a16:creationId xmlns:a16="http://schemas.microsoft.com/office/drawing/2014/main" id="{74C7D641-9EA0-B866-8016-0B01F0F6A908}"/>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108" name="Picture 107" descr="A bowl of food with balls&#10;&#10;AI-generated content may be incorrect.">
            <a:extLst>
              <a:ext uri="{FF2B5EF4-FFF2-40B4-BE49-F238E27FC236}">
                <a16:creationId xmlns:a16="http://schemas.microsoft.com/office/drawing/2014/main" id="{3E5A1C30-222D-3AE0-7081-9CD41AEC48AB}"/>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110" name="Picture 109" descr="A bowl of food on a black background&#10;&#10;AI-generated content may be incorrect.">
            <a:extLst>
              <a:ext uri="{FF2B5EF4-FFF2-40B4-BE49-F238E27FC236}">
                <a16:creationId xmlns:a16="http://schemas.microsoft.com/office/drawing/2014/main" id="{8B87052B-131D-4D17-F72F-32F574181C02}"/>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112" name="Picture 111" descr="A green leafy vegetable on a black background&#10;&#10;AI-generated content may be incorrect.">
            <a:extLst>
              <a:ext uri="{FF2B5EF4-FFF2-40B4-BE49-F238E27FC236}">
                <a16:creationId xmlns:a16="http://schemas.microsoft.com/office/drawing/2014/main" id="{989E9FCA-A1D5-6D32-10FC-DC427EA6BE0E}"/>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114" name="Picture 113" descr="A green plant with long stems&#10;&#10;AI-generated content may be incorrect.">
            <a:extLst>
              <a:ext uri="{FF2B5EF4-FFF2-40B4-BE49-F238E27FC236}">
                <a16:creationId xmlns:a16="http://schemas.microsoft.com/office/drawing/2014/main" id="{612E8FF3-74BA-4700-FECE-76C44E3FFE2F}"/>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116" name="Picture 115" descr="A green leafy plant on a black background&#10;&#10;AI-generated content may be incorrect.">
            <a:extLst>
              <a:ext uri="{FF2B5EF4-FFF2-40B4-BE49-F238E27FC236}">
                <a16:creationId xmlns:a16="http://schemas.microsoft.com/office/drawing/2014/main" id="{9CB535ED-E2E9-A432-6836-0035E1BEE568}"/>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17" y="1738508"/>
            <a:ext cx="6183632" cy="686782"/>
          </a:xfrm>
        </p:spPr>
        <p:txBody>
          <a:bodyPr>
            <a:normAutofit/>
          </a:bodyPr>
          <a:lstStyle/>
          <a:p>
            <a:pPr algn="l"/>
            <a:r>
              <a:rPr lang="en-US" sz="2800" dirty="0">
                <a:latin typeface="Ubuntu" panose="020B0504030602030204" pitchFamily="34" charset="0"/>
              </a:rPr>
              <a:t>Learning Objectives</a:t>
            </a:r>
          </a:p>
        </p:txBody>
      </p:sp>
      <p:sp>
        <p:nvSpPr>
          <p:cNvPr id="5" name="TextBox 4">
            <a:extLst>
              <a:ext uri="{FF2B5EF4-FFF2-40B4-BE49-F238E27FC236}">
                <a16:creationId xmlns:a16="http://schemas.microsoft.com/office/drawing/2014/main" id="{D8F3AAEC-17E9-CFEF-D479-8A01374D9783}"/>
              </a:ext>
            </a:extLst>
          </p:cNvPr>
          <p:cNvSpPr txBox="1"/>
          <p:nvPr/>
        </p:nvSpPr>
        <p:spPr>
          <a:xfrm>
            <a:off x="582916" y="2362199"/>
            <a:ext cx="6465583" cy="1846659"/>
          </a:xfrm>
          <a:prstGeom prst="rect">
            <a:avLst/>
          </a:prstGeom>
          <a:noFill/>
        </p:spPr>
        <p:txBody>
          <a:bodyPr wrap="square">
            <a:spAutoFit/>
          </a:bodyPr>
          <a:lstStyle/>
          <a:p>
            <a:pPr>
              <a:spcAft>
                <a:spcPts val="1200"/>
              </a:spcAft>
            </a:pPr>
            <a:r>
              <a:rPr lang="en-US" sz="1200" b="1" dirty="0">
                <a:solidFill>
                  <a:srgbClr val="92278F"/>
                </a:solidFill>
                <a:latin typeface="Ubuntu" panose="020B0504030602030204" pitchFamily="34" charset="0"/>
              </a:rPr>
              <a:t>The aim of this Family Health Forum is to introduce the topic Diabetes Prevention and Management. At the end of this Forum, participants will</a:t>
            </a:r>
            <a:r>
              <a:rPr lang="en-US" sz="1200" dirty="0">
                <a:latin typeface="Ubuntu" panose="020B0504030602030204" pitchFamily="34" charset="0"/>
              </a:rPr>
              <a:t>:</a:t>
            </a:r>
          </a:p>
          <a:p>
            <a:pPr marL="228600" indent="-228600">
              <a:spcAft>
                <a:spcPts val="1200"/>
              </a:spcAft>
              <a:buFont typeface="+mj-lt"/>
              <a:buAutoNum type="arabicPeriod"/>
            </a:pPr>
            <a:r>
              <a:rPr lang="en-US" sz="1200" dirty="0">
                <a:latin typeface="Ubuntu" panose="020B0504030602030204" pitchFamily="34" charset="0"/>
              </a:rPr>
              <a:t>Understand what diabetes is and why it is important for people with intellectual disabilities and their families.</a:t>
            </a:r>
          </a:p>
          <a:p>
            <a:pPr marL="228600" indent="-228600">
              <a:spcAft>
                <a:spcPts val="1200"/>
              </a:spcAft>
              <a:buFont typeface="+mj-lt"/>
              <a:buAutoNum type="arabicPeriod"/>
            </a:pPr>
            <a:r>
              <a:rPr lang="en-US" sz="1200" dirty="0">
                <a:latin typeface="Ubuntu" panose="020B0504030602030204" pitchFamily="34" charset="0"/>
              </a:rPr>
              <a:t>Explore strategies for prevention and management of diabetes through healthy eating, physical activity and managing stress.</a:t>
            </a:r>
          </a:p>
          <a:p>
            <a:pPr marL="228600" indent="-228600">
              <a:spcAft>
                <a:spcPts val="1200"/>
              </a:spcAft>
              <a:buFont typeface="+mj-lt"/>
              <a:buAutoNum type="arabicPeriod"/>
            </a:pPr>
            <a:r>
              <a:rPr lang="en-US" sz="1200" dirty="0">
                <a:latin typeface="Ubuntu" panose="020B0504030602030204" pitchFamily="34" charset="0"/>
              </a:rPr>
              <a:t>Learn about community resources for prevention and management of diabetes.</a:t>
            </a:r>
          </a:p>
        </p:txBody>
      </p:sp>
      <p:sp>
        <p:nvSpPr>
          <p:cNvPr id="3" name="TextBox 2">
            <a:extLst>
              <a:ext uri="{FF2B5EF4-FFF2-40B4-BE49-F238E27FC236}">
                <a16:creationId xmlns:a16="http://schemas.microsoft.com/office/drawing/2014/main" id="{AE04D95F-7BF1-92EE-982E-2045215D0C7C}"/>
              </a:ext>
            </a:extLst>
          </p:cNvPr>
          <p:cNvSpPr txBox="1"/>
          <p:nvPr/>
        </p:nvSpPr>
        <p:spPr>
          <a:xfrm>
            <a:off x="582915" y="4692433"/>
            <a:ext cx="6183632" cy="3378232"/>
          </a:xfrm>
          <a:prstGeom prst="rect">
            <a:avLst/>
          </a:prstGeom>
          <a:noFill/>
        </p:spPr>
        <p:txBody>
          <a:bodyPr wrap="square">
            <a:spAutoFit/>
          </a:bodyPr>
          <a:lstStyle/>
          <a:p>
            <a:pPr>
              <a:lnSpc>
                <a:spcPct val="150000"/>
              </a:lnSpc>
            </a:pPr>
            <a:r>
              <a:rPr lang="en-US" sz="1200" b="1" dirty="0">
                <a:solidFill>
                  <a:srgbClr val="92278F"/>
                </a:solidFill>
                <a:latin typeface="Ubuntu" panose="020B0504030602030204" pitchFamily="34" charset="0"/>
              </a:rPr>
              <a:t>The following is a general agenda for the Forum and the topics covered. </a:t>
            </a:r>
          </a:p>
          <a:p>
            <a:pPr>
              <a:lnSpc>
                <a:spcPct val="150000"/>
              </a:lnSpc>
            </a:pPr>
            <a:r>
              <a:rPr lang="en-US" sz="1200" b="1" dirty="0">
                <a:solidFill>
                  <a:srgbClr val="92278F"/>
                </a:solidFill>
                <a:latin typeface="Ubuntu" panose="020B0504030602030204" pitchFamily="34" charset="0"/>
              </a:rPr>
              <a:t>The Forum is estimated to take 1 hour and 30 minutes to complete.</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and Introductions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Overview of Family Health Forums</a:t>
            </a:r>
          </a:p>
          <a:p>
            <a:pPr marL="628650" lvl="1" indent="-171450">
              <a:lnSpc>
                <a:spcPct val="150000"/>
              </a:lnSpc>
              <a:buFont typeface="Arial" panose="020B0604020202020204" pitchFamily="34" charset="0"/>
              <a:buChar char="•"/>
            </a:pPr>
            <a:r>
              <a:rPr lang="en-US" sz="1200" dirty="0">
                <a:latin typeface="Ubuntu" panose="020B0504030602030204" pitchFamily="34" charset="0"/>
              </a:rPr>
              <a:t>What is diabetes?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Type 2 diabetes True and False Game</a:t>
            </a:r>
          </a:p>
          <a:p>
            <a:pPr marL="628650" lvl="1" indent="-171450">
              <a:lnSpc>
                <a:spcPct val="150000"/>
              </a:lnSpc>
              <a:buFont typeface="Arial" panose="020B0604020202020204" pitchFamily="34" charset="0"/>
              <a:buChar char="•"/>
            </a:pPr>
            <a:r>
              <a:rPr lang="en-US" sz="1200" dirty="0">
                <a:latin typeface="Ubuntu" panose="020B0504030602030204" pitchFamily="34" charset="0"/>
              </a:rPr>
              <a:t>Strategies for Prevention and Management of Type 2 Diabetes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Reflection: Barries to Physical Activity</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Strategies for Prevention and Managements of Type 2 Diabetes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Reflection: Family Scorecard Action Planning</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Meet our Diabetes Community Partners</a:t>
            </a:r>
          </a:p>
          <a:p>
            <a:pPr marL="628650" lvl="1" indent="-171450">
              <a:lnSpc>
                <a:spcPct val="150000"/>
              </a:lnSpc>
              <a:buFont typeface="Arial" panose="020B0604020202020204" pitchFamily="34" charset="0"/>
              <a:buChar char="•"/>
            </a:pPr>
            <a:r>
              <a:rPr lang="en-US" sz="1200" dirty="0">
                <a:latin typeface="Ubuntu" panose="020B0504030602030204" pitchFamily="34" charset="0"/>
              </a:rPr>
              <a:t>Q&amp;A</a:t>
            </a:r>
          </a:p>
        </p:txBody>
      </p:sp>
      <p:sp>
        <p:nvSpPr>
          <p:cNvPr id="4" name="Title 1">
            <a:extLst>
              <a:ext uri="{FF2B5EF4-FFF2-40B4-BE49-F238E27FC236}">
                <a16:creationId xmlns:a16="http://schemas.microsoft.com/office/drawing/2014/main" id="{788A3D33-1F0D-92E4-150C-C0FC3B271960}"/>
              </a:ext>
            </a:extLst>
          </p:cNvPr>
          <p:cNvSpPr txBox="1">
            <a:spLocks/>
          </p:cNvSpPr>
          <p:nvPr/>
        </p:nvSpPr>
        <p:spPr>
          <a:xfrm>
            <a:off x="582915" y="4083374"/>
            <a:ext cx="6183632" cy="686782"/>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800" dirty="0">
                <a:latin typeface="Ubuntu" panose="020B0504030602030204" pitchFamily="34" charset="0"/>
              </a:rPr>
              <a:t>Agenda</a:t>
            </a:r>
          </a:p>
        </p:txBody>
      </p:sp>
      <p:sp>
        <p:nvSpPr>
          <p:cNvPr id="8" name="TextBox 7">
            <a:extLst>
              <a:ext uri="{FF2B5EF4-FFF2-40B4-BE49-F238E27FC236}">
                <a16:creationId xmlns:a16="http://schemas.microsoft.com/office/drawing/2014/main" id="{15DE4A3B-6B2C-C7C4-D7B6-2BBC79FDC988}"/>
              </a:ext>
            </a:extLst>
          </p:cNvPr>
          <p:cNvSpPr txBox="1"/>
          <p:nvPr/>
        </p:nvSpPr>
        <p:spPr>
          <a:xfrm>
            <a:off x="365760" y="378189"/>
            <a:ext cx="5105400" cy="7232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Forum at a Glance</a:t>
            </a:r>
            <a:endParaRPr kumimoji="0" lang="en-US" sz="18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9" name="TextBox 8">
            <a:extLst>
              <a:ext uri="{FF2B5EF4-FFF2-40B4-BE49-F238E27FC236}">
                <a16:creationId xmlns:a16="http://schemas.microsoft.com/office/drawing/2014/main" id="{9BB6F459-807C-2635-BECC-35A87E38B23F}"/>
              </a:ext>
            </a:extLst>
          </p:cNvPr>
          <p:cNvSpPr txBox="1"/>
          <p:nvPr/>
        </p:nvSpPr>
        <p:spPr>
          <a:xfrm>
            <a:off x="582915" y="1280917"/>
            <a:ext cx="6465582" cy="60824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rPr>
              <a:t>This topic guide aligns with the Diabetes Prevention and Management PowerPoint presentation. It </a:t>
            </a:r>
            <a:r>
              <a:rPr lang="en-US" sz="1200" b="1" dirty="0">
                <a:solidFill>
                  <a:srgbClr val="92278F"/>
                </a:solidFill>
                <a:latin typeface="Ubuntu" panose="020B0504030602030204" pitchFamily="34" charset="0"/>
              </a:rPr>
              <a:t>highlights</a:t>
            </a:r>
            <a:r>
              <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rPr>
              <a:t> key materials, notes, and resources to support facilitation. </a:t>
            </a:r>
          </a:p>
        </p:txBody>
      </p:sp>
      <p:sp>
        <p:nvSpPr>
          <p:cNvPr id="10" name="TextBox 9">
            <a:extLst>
              <a:ext uri="{FF2B5EF4-FFF2-40B4-BE49-F238E27FC236}">
                <a16:creationId xmlns:a16="http://schemas.microsoft.com/office/drawing/2014/main" id="{C34AD986-52B8-0E73-7256-7FC94911C124}"/>
              </a:ext>
            </a:extLst>
          </p:cNvPr>
          <p:cNvSpPr txBox="1"/>
          <p:nvPr/>
        </p:nvSpPr>
        <p:spPr>
          <a:xfrm>
            <a:off x="582915" y="8155225"/>
            <a:ext cx="618363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Ubuntu" panose="020B0504030602030204" pitchFamily="34" charset="0"/>
                <a:ea typeface="+mn-ea"/>
                <a:cs typeface="+mn-cs"/>
              </a:rPr>
              <a:t>Facilitators</a:t>
            </a:r>
          </a:p>
        </p:txBody>
      </p:sp>
      <p:sp>
        <p:nvSpPr>
          <p:cNvPr id="11" name="TextBox 10">
            <a:extLst>
              <a:ext uri="{FF2B5EF4-FFF2-40B4-BE49-F238E27FC236}">
                <a16:creationId xmlns:a16="http://schemas.microsoft.com/office/drawing/2014/main" id="{7850321A-E87F-A375-C4B6-9A12290B5B32}"/>
              </a:ext>
            </a:extLst>
          </p:cNvPr>
          <p:cNvSpPr txBox="1"/>
          <p:nvPr/>
        </p:nvSpPr>
        <p:spPr>
          <a:xfrm>
            <a:off x="582915" y="8554240"/>
            <a:ext cx="6408433" cy="116224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rPr>
              <a:t>Possible facilitators include community partners, coaches, and parents with </a:t>
            </a:r>
            <a:r>
              <a:rPr lang="en-US" sz="1200" b="1" dirty="0">
                <a:solidFill>
                  <a:srgbClr val="92278F"/>
                </a:solidFill>
                <a:latin typeface="Ubuntu" panose="020B0504030602030204" pitchFamily="34" charset="0"/>
              </a:rPr>
              <a:t>experience in </a:t>
            </a:r>
            <a:r>
              <a:rPr lang="en-US" sz="1200" b="1" u="sng" dirty="0">
                <a:solidFill>
                  <a:srgbClr val="92278F"/>
                </a:solidFill>
                <a:latin typeface="Ubuntu" panose="020B0504030602030204" pitchFamily="34" charset="0"/>
              </a:rPr>
              <a:t>type 2 </a:t>
            </a:r>
            <a:r>
              <a:rPr lang="en-US" sz="1200" b="1" dirty="0">
                <a:solidFill>
                  <a:srgbClr val="92278F"/>
                </a:solidFill>
                <a:latin typeface="Ubuntu" panose="020B0504030602030204" pitchFamily="34" charset="0"/>
              </a:rPr>
              <a:t>diabetes and/or working with families of people with intellectual disabilities (ID). Programs may also identify other qualified individuals to lead the Forum.</a:t>
            </a:r>
            <a:endPar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63B387-0730-A611-8F00-A5B394F9E0A6}"/>
              </a:ext>
            </a:extLst>
          </p:cNvPr>
          <p:cNvSpPr txBox="1"/>
          <p:nvPr/>
        </p:nvSpPr>
        <p:spPr>
          <a:xfrm>
            <a:off x="281421" y="1623577"/>
            <a:ext cx="6220979" cy="1749197"/>
          </a:xfrm>
          <a:prstGeom prst="rect">
            <a:avLst/>
          </a:prstGeom>
          <a:noFill/>
        </p:spPr>
        <p:txBody>
          <a:bodyPr wrap="square">
            <a:spAutoFit/>
          </a:bodyPr>
          <a:lstStyle/>
          <a:p>
            <a:pPr lvl="0">
              <a:spcAft>
                <a:spcPts val="200"/>
              </a:spcAft>
            </a:pPr>
            <a:r>
              <a:rPr lang="en-US" sz="1200" b="1" dirty="0">
                <a:solidFill>
                  <a:srgbClr val="92278F"/>
                </a:solidFill>
                <a:latin typeface="Ubuntu" panose="020B0504030602030204" pitchFamily="34" charset="0"/>
              </a:rPr>
              <a:t>The following materials will be helpful for facilitation and planning of the Forum:</a:t>
            </a:r>
          </a:p>
          <a:p>
            <a:pPr lvl="0">
              <a:spcAft>
                <a:spcPts val="200"/>
              </a:spcAft>
            </a:pPr>
            <a:endParaRPr lang="en-US" sz="1200" dirty="0">
              <a:latin typeface="Ubuntu" panose="020B0504030602030204" pitchFamily="34" charset="0"/>
            </a:endParaRPr>
          </a:p>
          <a:p>
            <a:pPr marL="285750" lvl="0" indent="-285750">
              <a:spcAft>
                <a:spcPts val="200"/>
              </a:spcAft>
              <a:buFont typeface="+mj-lt"/>
              <a:buAutoNum type="arabicPeriod"/>
            </a:pPr>
            <a:r>
              <a:rPr lang="en-US" sz="1200" dirty="0">
                <a:latin typeface="Ubuntu" panose="020B0504030602030204" pitchFamily="34" charset="0"/>
              </a:rPr>
              <a:t>PowerPoint presentation on Caregiver Stress &amp; Building Resilience</a:t>
            </a:r>
          </a:p>
          <a:p>
            <a:pPr marL="285750" lvl="0" indent="-285750">
              <a:spcAft>
                <a:spcPts val="200"/>
              </a:spcAft>
              <a:buFont typeface="+mj-lt"/>
              <a:buAutoNum type="arabicPeriod"/>
            </a:pPr>
            <a:r>
              <a:rPr lang="en-US" sz="1200" dirty="0">
                <a:latin typeface="Ubuntu" panose="020B0504030602030204" pitchFamily="34" charset="0"/>
              </a:rPr>
              <a:t>Printed copies of participant workbook or access to virtual copy</a:t>
            </a:r>
          </a:p>
          <a:p>
            <a:pPr marL="285750" lvl="0" indent="-285750">
              <a:spcAft>
                <a:spcPts val="200"/>
              </a:spcAft>
              <a:buFont typeface="+mj-lt"/>
              <a:buAutoNum type="arabicPeriod"/>
            </a:pPr>
            <a:r>
              <a:rPr lang="en-US" sz="1200" dirty="0">
                <a:latin typeface="Ubuntu" panose="020B0504030602030204" pitchFamily="34" charset="0"/>
              </a:rPr>
              <a:t>Writing/drawing materials</a:t>
            </a:r>
          </a:p>
          <a:p>
            <a:pPr marL="285750" lvl="0" indent="-285750">
              <a:spcAft>
                <a:spcPts val="200"/>
              </a:spcAft>
              <a:buFont typeface="+mj-lt"/>
              <a:buAutoNum type="arabicPeriod"/>
            </a:pPr>
            <a:r>
              <a:rPr lang="en-US" sz="1200" dirty="0">
                <a:latin typeface="Ubuntu" panose="020B0504030602030204" pitchFamily="34" charset="0"/>
              </a:rPr>
              <a:t>Timer/stopwatch to track time spent during activities</a:t>
            </a:r>
          </a:p>
          <a:p>
            <a:pPr marL="285750" lvl="0" indent="-285750">
              <a:spcAft>
                <a:spcPts val="200"/>
              </a:spcAft>
              <a:buFont typeface="+mj-lt"/>
              <a:buAutoNum type="arabicPeriod"/>
            </a:pPr>
            <a:r>
              <a:rPr lang="en-US" sz="1200" dirty="0">
                <a:latin typeface="Ubuntu" panose="020B0504030602030204" pitchFamily="34" charset="0"/>
              </a:rPr>
              <a:t>Ball or item to pass around during introductions</a:t>
            </a:r>
          </a:p>
          <a:p>
            <a:pPr marL="285750" indent="-285750">
              <a:spcAft>
                <a:spcPts val="200"/>
              </a:spcAft>
              <a:buFont typeface="+mj-lt"/>
              <a:buAutoNum type="arabicPeriod"/>
            </a:pPr>
            <a:r>
              <a:rPr lang="en-US" sz="1200" dirty="0">
                <a:latin typeface="Ubuntu" panose="020B0504030602030204" pitchFamily="34" charset="0"/>
              </a:rPr>
              <a:t>Box or basket to collect questions or comments from participants</a:t>
            </a:r>
          </a:p>
        </p:txBody>
      </p:sp>
      <p:sp>
        <p:nvSpPr>
          <p:cNvPr id="6" name="Title 1">
            <a:extLst>
              <a:ext uri="{FF2B5EF4-FFF2-40B4-BE49-F238E27FC236}">
                <a16:creationId xmlns:a16="http://schemas.microsoft.com/office/drawing/2014/main" id="{107A2A37-ABFC-F9C8-C931-BC656B003CD6}"/>
              </a:ext>
            </a:extLst>
          </p:cNvPr>
          <p:cNvSpPr txBox="1">
            <a:spLocks/>
          </p:cNvSpPr>
          <p:nvPr/>
        </p:nvSpPr>
        <p:spPr>
          <a:xfrm>
            <a:off x="281421" y="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Materials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423901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AA360-41DF-4CCF-2979-9B9BF76CAAD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FF3036A-CA37-3852-F309-0C6A70340F65}"/>
              </a:ext>
            </a:extLst>
          </p:cNvPr>
          <p:cNvSpPr txBox="1">
            <a:spLocks/>
          </p:cNvSpPr>
          <p:nvPr/>
        </p:nvSpPr>
        <p:spPr>
          <a:xfrm>
            <a:off x="291459" y="17570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83BA5F99-AC8C-028E-A898-709C53F18B36}"/>
              </a:ext>
            </a:extLst>
          </p:cNvPr>
          <p:cNvSpPr>
            <a:spLocks noChangeArrowheads="1"/>
          </p:cNvSpPr>
          <p:nvPr/>
        </p:nvSpPr>
        <p:spPr bwMode="auto">
          <a:xfrm>
            <a:off x="291459" y="1659251"/>
            <a:ext cx="6414141" cy="59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228600" lvl="0" indent="-228600">
              <a:spcAft>
                <a:spcPts val="1000"/>
              </a:spcAft>
              <a:buFont typeface="+mj-lt"/>
              <a:buAutoNum type="arabicPeriod"/>
            </a:pPr>
            <a:r>
              <a:rPr lang="en-US" sz="1200" b="1" dirty="0">
                <a:solidFill>
                  <a:schemeClr val="accent5"/>
                </a:solidFill>
                <a:latin typeface="Ubuntu" panose="020B0504030602030204" pitchFamily="34" charset="0"/>
              </a:rPr>
              <a:t>Review the PowerPoint Presentation in advance:</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There is a suggested script in the notes section of the presentation. Reviewing it in advance will allow you to be comfortable with the presentation and reduce reading the script. Make wording changes to support the flow of the presentation.</a:t>
            </a:r>
          </a:p>
          <a:p>
            <a:pPr marL="228600" lvl="0" indent="-228600">
              <a:spcAft>
                <a:spcPts val="1000"/>
              </a:spcAft>
              <a:buFont typeface="+mj-lt"/>
              <a:buAutoNum type="arabicPeriod"/>
            </a:pPr>
            <a:r>
              <a:rPr lang="en-US" sz="1200" b="1" dirty="0">
                <a:solidFill>
                  <a:srgbClr val="92278F"/>
                </a:solidFill>
                <a:latin typeface="Ubuntu" panose="020B0504030602030204" pitchFamily="34" charset="0"/>
              </a:rPr>
              <a:t>Adapt Forum Materials: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Include local recommendations and resources for diabetes related services in your community. You can collaborate with local service providers for this and if possible, also invite them to the Forum.</a:t>
            </a:r>
          </a:p>
          <a:p>
            <a:pPr marL="685800" lvl="1" indent="-228600">
              <a:spcAft>
                <a:spcPts val="1000"/>
              </a:spcAft>
              <a:buFont typeface="Arial" panose="020B0604020202020204" pitchFamily="34" charset="0"/>
              <a:buChar char="•"/>
            </a:pPr>
            <a:r>
              <a:rPr lang="en-US" sz="1200" dirty="0">
                <a:latin typeface="Ubuntu" panose="020B0504030602030204" pitchFamily="34" charset="0"/>
              </a:rPr>
              <a:t>Adjust the script and images to suit your community and participants.</a:t>
            </a:r>
          </a:p>
          <a:p>
            <a:pPr marL="228600" lvl="0" indent="-228600">
              <a:spcAft>
                <a:spcPts val="1000"/>
              </a:spcAft>
              <a:buFont typeface="+mj-lt"/>
              <a:buAutoNum type="arabicPeriod"/>
            </a:pPr>
            <a:r>
              <a:rPr lang="en-US" sz="1200" b="1" dirty="0">
                <a:solidFill>
                  <a:schemeClr val="accent5"/>
                </a:solidFill>
                <a:latin typeface="Ubuntu" panose="020B0504030602030204" pitchFamily="34" charset="0"/>
              </a:rPr>
              <a:t>Encourage engagement, sharing and asking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For an in-person Forum, you can have optional paper or cards for participants to write/draw their name</a:t>
            </a:r>
          </a:p>
          <a:p>
            <a:pPr marL="685800" lvl="1" indent="-228600">
              <a:spcAft>
                <a:spcPts val="1000"/>
              </a:spcAft>
              <a:buFont typeface="Arial" panose="020B0604020202020204" pitchFamily="34" charset="0"/>
              <a:buChar char="•"/>
            </a:pPr>
            <a:r>
              <a:rPr lang="en-US" sz="1200" dirty="0">
                <a:latin typeface="Ubuntu" panose="020B0504030602030204" pitchFamily="34" charset="0"/>
              </a:rPr>
              <a:t>During discussions, allow time for participants to share their personal experiences. Facilitators can encourage discussions by sharing their experiences first.</a:t>
            </a:r>
          </a:p>
          <a:p>
            <a:pPr marL="685800" lvl="1" indent="-228600">
              <a:spcAft>
                <a:spcPts val="1000"/>
              </a:spcAft>
              <a:buFont typeface="Arial" panose="020B0604020202020204" pitchFamily="34" charset="0"/>
              <a:buChar char="•"/>
            </a:pPr>
            <a:r>
              <a:rPr lang="en-US" sz="1200" dirty="0">
                <a:latin typeface="Ubuntu" panose="020B0504030602030204" pitchFamily="34" charset="0"/>
              </a:rPr>
              <a:t>Make time or be available for participants to ask questions to further support families after the Forum.</a:t>
            </a:r>
          </a:p>
          <a:p>
            <a:pPr marL="228600" lvl="0" indent="-228600">
              <a:spcAft>
                <a:spcPts val="1000"/>
              </a:spcAft>
              <a:buFont typeface="+mj-lt"/>
              <a:buAutoNum type="arabicPeriod"/>
            </a:pPr>
            <a:r>
              <a:rPr lang="en-US" sz="1200" b="1" dirty="0">
                <a:solidFill>
                  <a:schemeClr val="accent5"/>
                </a:solidFill>
                <a:latin typeface="Ubuntu" panose="020B0504030602030204" pitchFamily="34" charset="0"/>
              </a:rPr>
              <a:t>Responding to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Do your best to fully answer the questions. If someone in the group has a helpful experience, invite them to share.</a:t>
            </a:r>
          </a:p>
          <a:p>
            <a:pPr marL="685800" lvl="1" indent="-228600">
              <a:spcAft>
                <a:spcPts val="1000"/>
              </a:spcAft>
              <a:buFont typeface="Arial" panose="020B0604020202020204" pitchFamily="34" charset="0"/>
              <a:buChar char="•"/>
            </a:pPr>
            <a:r>
              <a:rPr lang="en-US" sz="1200" dirty="0">
                <a:latin typeface="Ubuntu" panose="020B0504030602030204" pitchFamily="34" charset="0"/>
              </a:rPr>
              <a:t>Leverage community partners or topic experts to help respond to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If you’re unable to answer any questions, refer to a community partners or expert when feasible, or notate the question and follow up with an answer as soon as possible.</a:t>
            </a:r>
          </a:p>
        </p:txBody>
      </p:sp>
    </p:spTree>
    <p:extLst>
      <p:ext uri="{BB962C8B-B14F-4D97-AF65-F5344CB8AC3E}">
        <p14:creationId xmlns:p14="http://schemas.microsoft.com/office/powerpoint/2010/main" val="23956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3F6CB-1F82-A7AE-EC3E-F2154A09CFB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291C302-1273-B124-868D-762ABBA511E4}"/>
              </a:ext>
            </a:extLst>
          </p:cNvPr>
          <p:cNvSpPr txBox="1">
            <a:spLocks/>
          </p:cNvSpPr>
          <p:nvPr/>
        </p:nvSpPr>
        <p:spPr>
          <a:xfrm>
            <a:off x="281421" y="144714"/>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D061772B-AB02-D492-CA60-7F7C40F5DBC4}"/>
              </a:ext>
            </a:extLst>
          </p:cNvPr>
          <p:cNvSpPr>
            <a:spLocks noChangeArrowheads="1"/>
          </p:cNvSpPr>
          <p:nvPr/>
        </p:nvSpPr>
        <p:spPr bwMode="auto">
          <a:xfrm>
            <a:off x="281421" y="1799656"/>
            <a:ext cx="6138993" cy="359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342900" lvl="0" indent="-342900">
              <a:spcAft>
                <a:spcPts val="0"/>
              </a:spcAft>
              <a:buFont typeface="+mj-lt"/>
              <a:buAutoNum type="arabicPeriod" startAt="5"/>
            </a:pPr>
            <a:r>
              <a:rPr lang="en-US" sz="1200" b="1" dirty="0">
                <a:solidFill>
                  <a:schemeClr val="accent5"/>
                </a:solidFill>
                <a:latin typeface="Ubuntu" panose="020B0504030602030204" pitchFamily="34" charset="0"/>
              </a:rPr>
              <a:t>Identify community resources and partners in advance:</a:t>
            </a:r>
          </a:p>
          <a:p>
            <a:pPr marL="628650" lvl="1" indent="-171450">
              <a:spcAft>
                <a:spcPts val="1000"/>
              </a:spcAft>
              <a:buFont typeface="Arial" panose="020B0604020202020204" pitchFamily="34" charset="0"/>
              <a:buChar char="•"/>
            </a:pPr>
            <a:r>
              <a:rPr lang="en-US" sz="1200" dirty="0">
                <a:latin typeface="Ubuntu" panose="020B0504030602030204" pitchFamily="34" charset="0"/>
              </a:rPr>
              <a:t>For this forum it is important for participants to walk away with specific information about health providers and or related services to support chronic health challenges like diabetes.</a:t>
            </a:r>
          </a:p>
          <a:p>
            <a:pPr marL="628650" lvl="1" indent="-171450">
              <a:spcAft>
                <a:spcPts val="1000"/>
              </a:spcAft>
              <a:buFont typeface="Arial" panose="020B0604020202020204" pitchFamily="34" charset="0"/>
              <a:buChar char="•"/>
            </a:pPr>
            <a:r>
              <a:rPr lang="en-US" sz="1200" dirty="0">
                <a:latin typeface="Ubuntu" panose="020B0504030602030204" pitchFamily="34" charset="0"/>
              </a:rPr>
              <a:t>Collaborate with community partners to identify and invite service providers to participate in this forum by sharing about their services at the end of the Forum. </a:t>
            </a:r>
          </a:p>
          <a:p>
            <a:pPr marL="628650" lvl="1" indent="-171450">
              <a:spcAft>
                <a:spcPts val="1000"/>
              </a:spcAft>
              <a:buFont typeface="Arial" panose="020B0604020202020204" pitchFamily="34" charset="0"/>
              <a:buChar char="•"/>
            </a:pPr>
            <a:r>
              <a:rPr lang="en-US" sz="1200" dirty="0">
                <a:latin typeface="Ubuntu" panose="020B0504030602030204" pitchFamily="34" charset="0"/>
              </a:rPr>
              <a:t>Examples of service providers for diabetes are; health professionals; nutrition specialists; fitness specialists; diabetes counselors.</a:t>
            </a:r>
          </a:p>
          <a:p>
            <a:pPr marL="342900" indent="-342900">
              <a:spcAft>
                <a:spcPts val="0"/>
              </a:spcAft>
              <a:buFont typeface="+mj-lt"/>
              <a:buAutoNum type="arabicPeriod" startAt="5"/>
            </a:pPr>
            <a:r>
              <a:rPr lang="en-US" sz="1200" b="1" dirty="0">
                <a:solidFill>
                  <a:schemeClr val="accent5"/>
                </a:solidFill>
                <a:latin typeface="Ubuntu" panose="020B0504030602030204" pitchFamily="34" charset="0"/>
              </a:rPr>
              <a:t>Prediabetes Risk Test:</a:t>
            </a:r>
          </a:p>
          <a:p>
            <a:pPr marL="628650" lvl="1" indent="-171450">
              <a:spcAft>
                <a:spcPts val="1000"/>
              </a:spcAft>
              <a:buFont typeface="Arial" panose="020B0604020202020204" pitchFamily="34" charset="0"/>
              <a:buChar char="•"/>
            </a:pPr>
            <a:r>
              <a:rPr lang="en-US" sz="1200" dirty="0">
                <a:latin typeface="Ubuntu" panose="020B0504030602030204" pitchFamily="34" charset="0"/>
              </a:rPr>
              <a:t>There is a </a:t>
            </a:r>
            <a:r>
              <a:rPr lang="en-US" sz="1200" u="sng" dirty="0">
                <a:latin typeface="Ubuntu" panose="020B0504030602030204" pitchFamily="34" charset="0"/>
                <a:hlinkClick r:id="rId2"/>
              </a:rPr>
              <a:t>Prediabetes Risk Test</a:t>
            </a:r>
            <a:r>
              <a:rPr lang="en-US" sz="1200" dirty="0">
                <a:latin typeface="Ubuntu" panose="020B0504030602030204" pitchFamily="34" charset="0"/>
              </a:rPr>
              <a:t> included in the PowerPoint presentation and the participant workbook. This is an optional activity that can be done during or as a take home resource for families. </a:t>
            </a:r>
          </a:p>
          <a:p>
            <a:pPr marL="628650" lvl="1" indent="-171450">
              <a:spcAft>
                <a:spcPts val="1000"/>
              </a:spcAft>
              <a:buFont typeface="Arial" panose="020B0604020202020204" pitchFamily="34" charset="0"/>
              <a:buChar char="•"/>
            </a:pPr>
            <a:r>
              <a:rPr lang="en-US" sz="1200" dirty="0">
                <a:latin typeface="Ubuntu" panose="020B0504030602030204" pitchFamily="34" charset="0"/>
              </a:rPr>
              <a:t>If you use this resource, remind participants that only a health care provider can diagnose diabetes and if they have any concerns about the Prediabetes Risk Test, they can contact their relevant health care workers.</a:t>
            </a:r>
          </a:p>
        </p:txBody>
      </p:sp>
    </p:spTree>
    <p:extLst>
      <p:ext uri="{BB962C8B-B14F-4D97-AF65-F5344CB8AC3E}">
        <p14:creationId xmlns:p14="http://schemas.microsoft.com/office/powerpoint/2010/main" val="50497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0A16-C202-C222-FA06-5D7100623D6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43EC2F-1AEF-AF5D-E0C8-24AC0047667D}"/>
              </a:ext>
            </a:extLst>
          </p:cNvPr>
          <p:cNvGraphicFramePr>
            <a:graphicFrameLocks noGrp="1"/>
          </p:cNvGraphicFramePr>
          <p:nvPr/>
        </p:nvGraphicFramePr>
        <p:xfrm>
          <a:off x="805652"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 name="Table 4">
            <a:extLst>
              <a:ext uri="{FF2B5EF4-FFF2-40B4-BE49-F238E27FC236}">
                <a16:creationId xmlns:a16="http://schemas.microsoft.com/office/drawing/2014/main" id="{DB433414-B8AD-2C5A-2CF0-03B3E344CECB}"/>
              </a:ext>
            </a:extLst>
          </p:cNvPr>
          <p:cNvGraphicFramePr>
            <a:graphicFrameLocks noGrp="1"/>
          </p:cNvGraphicFramePr>
          <p:nvPr/>
        </p:nvGraphicFramePr>
        <p:xfrm>
          <a:off x="805651"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B1F82E19-5AD3-C8F0-7FE4-22396B22E2DC}"/>
              </a:ext>
            </a:extLst>
          </p:cNvPr>
          <p:cNvGraphicFramePr>
            <a:graphicFrameLocks noGrp="1"/>
          </p:cNvGraphicFramePr>
          <p:nvPr/>
        </p:nvGraphicFramePr>
        <p:xfrm>
          <a:off x="805651"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9" name="Table 8">
            <a:extLst>
              <a:ext uri="{FF2B5EF4-FFF2-40B4-BE49-F238E27FC236}">
                <a16:creationId xmlns:a16="http://schemas.microsoft.com/office/drawing/2014/main" id="{1566455A-81D2-3A23-9A6A-7A3153EFC32D}"/>
              </a:ext>
            </a:extLst>
          </p:cNvPr>
          <p:cNvGraphicFramePr>
            <a:graphicFrameLocks noGrp="1"/>
          </p:cNvGraphicFramePr>
          <p:nvPr/>
        </p:nvGraphicFramePr>
        <p:xfrm>
          <a:off x="805652"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0" name="Table 9">
            <a:extLst>
              <a:ext uri="{FF2B5EF4-FFF2-40B4-BE49-F238E27FC236}">
                <a16:creationId xmlns:a16="http://schemas.microsoft.com/office/drawing/2014/main" id="{749F27E5-602D-DD71-C58B-8FD230738CD0}"/>
              </a:ext>
            </a:extLst>
          </p:cNvPr>
          <p:cNvGraphicFramePr>
            <a:graphicFrameLocks noGrp="1"/>
          </p:cNvGraphicFramePr>
          <p:nvPr/>
        </p:nvGraphicFramePr>
        <p:xfrm>
          <a:off x="805651"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510B86AE-2370-874E-C76F-0462A68CCD3C}"/>
              </a:ext>
            </a:extLst>
          </p:cNvPr>
          <p:cNvGraphicFramePr>
            <a:graphicFrameLocks noGrp="1"/>
          </p:cNvGraphicFramePr>
          <p:nvPr/>
        </p:nvGraphicFramePr>
        <p:xfrm>
          <a:off x="805651"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56B339F-5EB8-9B3C-5A58-1B2E4398F7E7}"/>
              </a:ext>
            </a:extLst>
          </p:cNvPr>
          <p:cNvGraphicFramePr>
            <a:graphicFrameLocks noGrp="1"/>
          </p:cNvGraphicFramePr>
          <p:nvPr/>
        </p:nvGraphicFramePr>
        <p:xfrm>
          <a:off x="805652"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216B43B-A228-CD55-0FBB-FEC3351FFCFD}"/>
              </a:ext>
            </a:extLst>
          </p:cNvPr>
          <p:cNvGraphicFramePr>
            <a:graphicFrameLocks noGrp="1"/>
          </p:cNvGraphicFramePr>
          <p:nvPr/>
        </p:nvGraphicFramePr>
        <p:xfrm>
          <a:off x="805651"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4" name="Table 13">
            <a:extLst>
              <a:ext uri="{FF2B5EF4-FFF2-40B4-BE49-F238E27FC236}">
                <a16:creationId xmlns:a16="http://schemas.microsoft.com/office/drawing/2014/main" id="{6B86CB70-E62E-B238-851C-61C89E5948CF}"/>
              </a:ext>
            </a:extLst>
          </p:cNvPr>
          <p:cNvGraphicFramePr>
            <a:graphicFrameLocks noGrp="1"/>
          </p:cNvGraphicFramePr>
          <p:nvPr/>
        </p:nvGraphicFramePr>
        <p:xfrm>
          <a:off x="805651"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5" name="Table 14">
            <a:extLst>
              <a:ext uri="{FF2B5EF4-FFF2-40B4-BE49-F238E27FC236}">
                <a16:creationId xmlns:a16="http://schemas.microsoft.com/office/drawing/2014/main" id="{24C1A824-8629-F120-D96B-224AF89810E7}"/>
              </a:ext>
            </a:extLst>
          </p:cNvPr>
          <p:cNvGraphicFramePr>
            <a:graphicFrameLocks noGrp="1"/>
          </p:cNvGraphicFramePr>
          <p:nvPr/>
        </p:nvGraphicFramePr>
        <p:xfrm>
          <a:off x="805652"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6" name="Table 15">
            <a:extLst>
              <a:ext uri="{FF2B5EF4-FFF2-40B4-BE49-F238E27FC236}">
                <a16:creationId xmlns:a16="http://schemas.microsoft.com/office/drawing/2014/main" id="{D9EDB7B7-0CD9-F526-1157-02DBB28424FF}"/>
              </a:ext>
            </a:extLst>
          </p:cNvPr>
          <p:cNvGraphicFramePr>
            <a:graphicFrameLocks noGrp="1"/>
          </p:cNvGraphicFramePr>
          <p:nvPr/>
        </p:nvGraphicFramePr>
        <p:xfrm>
          <a:off x="805651"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7" name="Table 16">
            <a:extLst>
              <a:ext uri="{FF2B5EF4-FFF2-40B4-BE49-F238E27FC236}">
                <a16:creationId xmlns:a16="http://schemas.microsoft.com/office/drawing/2014/main" id="{0809E54B-A319-E9FA-5126-7A4294DC7BAB}"/>
              </a:ext>
            </a:extLst>
          </p:cNvPr>
          <p:cNvGraphicFramePr>
            <a:graphicFrameLocks noGrp="1"/>
          </p:cNvGraphicFramePr>
          <p:nvPr/>
        </p:nvGraphicFramePr>
        <p:xfrm>
          <a:off x="805651"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8" name="Table 17">
            <a:extLst>
              <a:ext uri="{FF2B5EF4-FFF2-40B4-BE49-F238E27FC236}">
                <a16:creationId xmlns:a16="http://schemas.microsoft.com/office/drawing/2014/main" id="{08CD6DC2-34FF-B88B-083C-0DE4FFB6246B}"/>
              </a:ext>
            </a:extLst>
          </p:cNvPr>
          <p:cNvGraphicFramePr>
            <a:graphicFrameLocks noGrp="1"/>
          </p:cNvGraphicFramePr>
          <p:nvPr/>
        </p:nvGraphicFramePr>
        <p:xfrm>
          <a:off x="805652"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9" name="Table 18">
            <a:extLst>
              <a:ext uri="{FF2B5EF4-FFF2-40B4-BE49-F238E27FC236}">
                <a16:creationId xmlns:a16="http://schemas.microsoft.com/office/drawing/2014/main" id="{9151DF94-3E70-9EB6-2820-E5E672748CA6}"/>
              </a:ext>
            </a:extLst>
          </p:cNvPr>
          <p:cNvGraphicFramePr>
            <a:graphicFrameLocks noGrp="1"/>
          </p:cNvGraphicFramePr>
          <p:nvPr/>
        </p:nvGraphicFramePr>
        <p:xfrm>
          <a:off x="805651"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9CFB80EE-4D03-4C67-A355-1C5FD4C52E16}"/>
              </a:ext>
            </a:extLst>
          </p:cNvPr>
          <p:cNvGraphicFramePr>
            <a:graphicFrameLocks noGrp="1"/>
          </p:cNvGraphicFramePr>
          <p:nvPr/>
        </p:nvGraphicFramePr>
        <p:xfrm>
          <a:off x="805651"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38" name="Title 1">
            <a:extLst>
              <a:ext uri="{FF2B5EF4-FFF2-40B4-BE49-F238E27FC236}">
                <a16:creationId xmlns:a16="http://schemas.microsoft.com/office/drawing/2014/main" id="{63E67879-4577-8808-DCF8-CE2A75CAD03D}"/>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47129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6904E8E-0ADF-B8F2-0282-2072B9A21138}"/>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34AECD75-1B89-E667-044F-5789B2061194}"/>
              </a:ext>
            </a:extLst>
          </p:cNvPr>
          <p:cNvGraphicFramePr>
            <a:graphicFrameLocks noGrp="1"/>
          </p:cNvGraphicFramePr>
          <p:nvPr>
            <p:extLst>
              <p:ext uri="{D42A27DB-BD31-4B8C-83A1-F6EECF244321}">
                <p14:modId xmlns:p14="http://schemas.microsoft.com/office/powerpoint/2010/main" val="1840850901"/>
              </p:ext>
            </p:extLst>
          </p:nvPr>
        </p:nvGraphicFramePr>
        <p:xfrm>
          <a:off x="616585" y="1723075"/>
          <a:ext cx="6539231" cy="7658891"/>
        </p:xfrm>
        <a:graphic>
          <a:graphicData uri="http://schemas.openxmlformats.org/drawingml/2006/table">
            <a:tbl>
              <a:tblPr firstRow="1" bandRow="1">
                <a:tableStyleId>{5940675A-B579-460E-94D1-54222C63F5DA}</a:tableStyleId>
              </a:tblPr>
              <a:tblGrid>
                <a:gridCol w="1845904">
                  <a:extLst>
                    <a:ext uri="{9D8B030D-6E8A-4147-A177-3AD203B41FA5}">
                      <a16:colId xmlns:a16="http://schemas.microsoft.com/office/drawing/2014/main" val="2877393660"/>
                    </a:ext>
                  </a:extLst>
                </a:gridCol>
                <a:gridCol w="2591339">
                  <a:extLst>
                    <a:ext uri="{9D8B030D-6E8A-4147-A177-3AD203B41FA5}">
                      <a16:colId xmlns:a16="http://schemas.microsoft.com/office/drawing/2014/main" val="1902224737"/>
                    </a:ext>
                  </a:extLst>
                </a:gridCol>
                <a:gridCol w="2101988">
                  <a:extLst>
                    <a:ext uri="{9D8B030D-6E8A-4147-A177-3AD203B41FA5}">
                      <a16:colId xmlns:a16="http://schemas.microsoft.com/office/drawing/2014/main" val="3998504056"/>
                    </a:ext>
                  </a:extLst>
                </a:gridCol>
              </a:tblGrid>
              <a:tr h="1689537">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World Health Organization Diabetes Fact Sheets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Key facts about different types of diabetes</a:t>
                      </a:r>
                      <a:endParaRPr lang="LID4096" dirty="0"/>
                    </a:p>
                  </a:txBody>
                  <a:tcPr/>
                </a:tc>
                <a:tc>
                  <a:txBody>
                    <a:bodyPr/>
                    <a:lstStyle/>
                    <a:p>
                      <a:endParaRPr lang="LID4096" dirty="0"/>
                    </a:p>
                  </a:txBody>
                  <a:tcPr/>
                </a:tc>
                <a:extLst>
                  <a:ext uri="{0D108BD9-81ED-4DB2-BD59-A6C34878D82A}">
                    <a16:rowId xmlns:a16="http://schemas.microsoft.com/office/drawing/2014/main" val="3250575092"/>
                  </a:ext>
                </a:extLst>
              </a:tr>
              <a:tr h="2934269">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CDC Prediabetes Risk Test</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A person with a high score on the risk test (5 or higher) is at significant risk for having prediabetes. However, only a blood test by a medical provider can determine an official diagnosis.</a:t>
                      </a:r>
                      <a:endParaRPr lang="LID4096" dirty="0"/>
                    </a:p>
                  </a:txBody>
                  <a:tcPr/>
                </a:tc>
                <a:tc>
                  <a:txBody>
                    <a:bodyPr/>
                    <a:lstStyle/>
                    <a:p>
                      <a:endParaRPr lang="LID4096" dirty="0"/>
                    </a:p>
                  </a:txBody>
                  <a:tcPr/>
                </a:tc>
                <a:extLst>
                  <a:ext uri="{0D108BD9-81ED-4DB2-BD59-A6C34878D82A}">
                    <a16:rowId xmlns:a16="http://schemas.microsoft.com/office/drawing/2014/main" val="3133089864"/>
                  </a:ext>
                </a:extLst>
              </a:tr>
              <a:tr h="2767806">
                <a:tc>
                  <a:txBody>
                    <a:bodyPr/>
                    <a:lstStyle/>
                    <a:p>
                      <a:endParaRPr lang="en-US" dirty="0"/>
                    </a:p>
                    <a:p>
                      <a:endParaRPr lang="en-US" dirty="0"/>
                    </a:p>
                    <a:p>
                      <a:endParaRPr lang="en-US" dirty="0"/>
                    </a:p>
                    <a:p>
                      <a:endParaRPr lang="en-US" dirty="0"/>
                    </a:p>
                    <a:p>
                      <a:endParaRPr lang="LID4096" dirty="0"/>
                    </a:p>
                  </a:txBody>
                  <a:tcPr/>
                </a:tc>
                <a:tc>
                  <a:txBody>
                    <a:bodyPr/>
                    <a:lstStyle/>
                    <a:p>
                      <a:r>
                        <a:rPr lang="en-US" sz="1530" b="1" kern="1200" dirty="0">
                          <a:solidFill>
                            <a:schemeClr val="tx1"/>
                          </a:solidFill>
                          <a:effectLst/>
                          <a:latin typeface="+mn-lt"/>
                          <a:ea typeface="+mn-ea"/>
                          <a:cs typeface="+mn-cs"/>
                        </a:rPr>
                        <a:t>Fit 5 Guide &amp; Fitness Cards</a:t>
                      </a:r>
                      <a:endParaRPr lang="en-US" sz="1530" kern="1200" dirty="0">
                        <a:solidFill>
                          <a:schemeClr val="tx1"/>
                        </a:solidFill>
                        <a:effectLst/>
                        <a:latin typeface="+mn-lt"/>
                        <a:ea typeface="+mn-ea"/>
                        <a:cs typeface="+mn-cs"/>
                      </a:endParaRPr>
                    </a:p>
                    <a:p>
                      <a:r>
                        <a:rPr lang="en-US" sz="1530" b="1" kern="1200" dirty="0">
                          <a:solidFill>
                            <a:schemeClr val="tx1"/>
                          </a:solidFill>
                          <a:effectLst/>
                          <a:latin typeface="+mn-lt"/>
                          <a:ea typeface="+mn-ea"/>
                          <a:cs typeface="+mn-cs"/>
                        </a:rPr>
                        <a:t> </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Fit 5 is based on the three simple goals of exercising 5 days per week, eating 5 total fruits and vegetables per day and drinking 5 bottles of water per day.</a:t>
                      </a:r>
                      <a:endParaRPr lang="LID4096" dirty="0"/>
                    </a:p>
                  </a:txBody>
                  <a:tcPr/>
                </a:tc>
                <a:tc>
                  <a:txBody>
                    <a:bodyPr/>
                    <a:lstStyle/>
                    <a:p>
                      <a:endParaRPr lang="LID4096" dirty="0"/>
                    </a:p>
                  </a:txBody>
                  <a:tcPr/>
                </a:tc>
                <a:extLst>
                  <a:ext uri="{0D108BD9-81ED-4DB2-BD59-A6C34878D82A}">
                    <a16:rowId xmlns:a16="http://schemas.microsoft.com/office/drawing/2014/main" val="155696396"/>
                  </a:ext>
                </a:extLst>
              </a:tr>
            </a:tbl>
          </a:graphicData>
        </a:graphic>
      </p:graphicFrame>
      <p:pic>
        <p:nvPicPr>
          <p:cNvPr id="3" name="Picture 2" descr="A logo of a united nations organization&#10;&#10;Description automatically generated">
            <a:extLst>
              <a:ext uri="{FF2B5EF4-FFF2-40B4-BE49-F238E27FC236}">
                <a16:creationId xmlns:a16="http://schemas.microsoft.com/office/drawing/2014/main" id="{6639F522-14AA-18EE-9E89-26AD65581513}"/>
              </a:ext>
            </a:extLst>
          </p:cNvPr>
          <p:cNvPicPr>
            <a:picLocks noChangeAspect="1"/>
          </p:cNvPicPr>
          <p:nvPr/>
        </p:nvPicPr>
        <p:blipFill rotWithShape="1">
          <a:blip r:embed="rId2">
            <a:extLst>
              <a:ext uri="{28A0092B-C50C-407E-A947-70E740481C1C}">
                <a14:useLocalDpi xmlns:a14="http://schemas.microsoft.com/office/drawing/2010/main" val="0"/>
              </a:ext>
            </a:extLst>
          </a:blip>
          <a:srcRect l="8688" r="4874"/>
          <a:stretch/>
        </p:blipFill>
        <p:spPr bwMode="auto">
          <a:xfrm>
            <a:off x="747312" y="2113881"/>
            <a:ext cx="1371600" cy="742950"/>
          </a:xfrm>
          <a:prstGeom prst="rect">
            <a:avLst/>
          </a:prstGeom>
          <a:ln>
            <a:noFill/>
          </a:ln>
          <a:extLst>
            <a:ext uri="{53640926-AAD7-44D8-BBD7-CCE9431645EC}">
              <a14:shadowObscured xmlns:a14="http://schemas.microsoft.com/office/drawing/2010/main"/>
            </a:ext>
          </a:extLst>
        </p:spPr>
      </p:pic>
      <p:pic>
        <p:nvPicPr>
          <p:cNvPr id="7" name="Picture 6" descr="Type 2 Diabetes Risk Test | LA County ...">
            <a:extLst>
              <a:ext uri="{FF2B5EF4-FFF2-40B4-BE49-F238E27FC236}">
                <a16:creationId xmlns:a16="http://schemas.microsoft.com/office/drawing/2014/main" id="{E3014E9C-FB41-0A59-539B-1F649FE64B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712" y="4253515"/>
            <a:ext cx="1219200" cy="1016000"/>
          </a:xfrm>
          <a:prstGeom prst="rect">
            <a:avLst/>
          </a:prstGeom>
          <a:noFill/>
          <a:ln>
            <a:noFill/>
          </a:ln>
        </p:spPr>
      </p:pic>
      <p:pic>
        <p:nvPicPr>
          <p:cNvPr id="8" name="Picture 7">
            <a:extLst>
              <a:ext uri="{FF2B5EF4-FFF2-40B4-BE49-F238E27FC236}">
                <a16:creationId xmlns:a16="http://schemas.microsoft.com/office/drawing/2014/main" id="{724650B8-F43A-E90C-B2EB-48B736F151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08" t="9733" r="4375" b="5109"/>
          <a:stretch/>
        </p:blipFill>
        <p:spPr bwMode="auto">
          <a:xfrm>
            <a:off x="899712" y="7409149"/>
            <a:ext cx="892727" cy="958418"/>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40BB0CF-D437-5133-F351-91F11A0800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1686" y="1886183"/>
            <a:ext cx="1536669" cy="1536669"/>
          </a:xfrm>
          <a:prstGeom prst="rect">
            <a:avLst/>
          </a:prstGeom>
          <a:noFill/>
          <a:ln>
            <a:noFill/>
          </a:ln>
        </p:spPr>
      </p:pic>
      <p:pic>
        <p:nvPicPr>
          <p:cNvPr id="22" name="Picture 21" descr="A qr code on a white background&#10;&#10;Description automatically generated">
            <a:extLst>
              <a:ext uri="{FF2B5EF4-FFF2-40B4-BE49-F238E27FC236}">
                <a16:creationId xmlns:a16="http://schemas.microsoft.com/office/drawing/2014/main" id="{68C2BE93-062D-05B6-D25A-49E8F1579F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6019" y="3993180"/>
            <a:ext cx="1536669" cy="1536669"/>
          </a:xfrm>
          <a:prstGeom prst="rect">
            <a:avLst/>
          </a:prstGeom>
          <a:noFill/>
          <a:ln>
            <a:noFill/>
          </a:ln>
        </p:spPr>
      </p:pic>
      <p:pic>
        <p:nvPicPr>
          <p:cNvPr id="23" name="Picture 22">
            <a:extLst>
              <a:ext uri="{FF2B5EF4-FFF2-40B4-BE49-F238E27FC236}">
                <a16:creationId xmlns:a16="http://schemas.microsoft.com/office/drawing/2014/main" id="{638BDF3E-C62B-1CE6-0ED0-D58D4483DA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6018" y="6929507"/>
            <a:ext cx="1536669" cy="1536669"/>
          </a:xfrm>
          <a:prstGeom prst="rect">
            <a:avLst/>
          </a:prstGeom>
          <a:noFill/>
          <a:ln>
            <a:noFill/>
          </a:ln>
        </p:spPr>
      </p:pic>
    </p:spTree>
    <p:extLst>
      <p:ext uri="{BB962C8B-B14F-4D97-AF65-F5344CB8AC3E}">
        <p14:creationId xmlns:p14="http://schemas.microsoft.com/office/powerpoint/2010/main" val="143525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B2B2A-521C-34DE-DCFA-95D923473B59}"/>
            </a:ext>
          </a:extLst>
        </p:cNvPr>
        <p:cNvGrpSpPr/>
        <p:nvPr/>
      </p:nvGrpSpPr>
      <p:grpSpPr>
        <a:xfrm>
          <a:off x="0" y="0"/>
          <a:ext cx="0" cy="0"/>
          <a:chOff x="0" y="0"/>
          <a:chExt cx="0" cy="0"/>
        </a:xfrm>
      </p:grpSpPr>
      <p:sp>
        <p:nvSpPr>
          <p:cNvPr id="38" name="Title 1">
            <a:extLst>
              <a:ext uri="{FF2B5EF4-FFF2-40B4-BE49-F238E27FC236}">
                <a16:creationId xmlns:a16="http://schemas.microsoft.com/office/drawing/2014/main" id="{E791F282-A56B-DCE6-7629-56EB0832E91F}"/>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4C713953-94C7-3E11-D1FA-06C632B3144B}"/>
              </a:ext>
            </a:extLst>
          </p:cNvPr>
          <p:cNvGraphicFramePr>
            <a:graphicFrameLocks noGrp="1"/>
          </p:cNvGraphicFramePr>
          <p:nvPr>
            <p:extLst>
              <p:ext uri="{D42A27DB-BD31-4B8C-83A1-F6EECF244321}">
                <p14:modId xmlns:p14="http://schemas.microsoft.com/office/powerpoint/2010/main" val="1378460076"/>
              </p:ext>
            </p:extLst>
          </p:nvPr>
        </p:nvGraphicFramePr>
        <p:xfrm>
          <a:off x="616584" y="1728464"/>
          <a:ext cx="6539231" cy="7506491"/>
        </p:xfrm>
        <a:graphic>
          <a:graphicData uri="http://schemas.openxmlformats.org/drawingml/2006/table">
            <a:tbl>
              <a:tblPr firstRow="1" bandRow="1">
                <a:tableStyleId>{5940675A-B579-460E-94D1-54222C63F5DA}</a:tableStyleId>
              </a:tblPr>
              <a:tblGrid>
                <a:gridCol w="1845904">
                  <a:extLst>
                    <a:ext uri="{9D8B030D-6E8A-4147-A177-3AD203B41FA5}">
                      <a16:colId xmlns:a16="http://schemas.microsoft.com/office/drawing/2014/main" val="2877393660"/>
                    </a:ext>
                  </a:extLst>
                </a:gridCol>
                <a:gridCol w="2591339">
                  <a:extLst>
                    <a:ext uri="{9D8B030D-6E8A-4147-A177-3AD203B41FA5}">
                      <a16:colId xmlns:a16="http://schemas.microsoft.com/office/drawing/2014/main" val="1902224737"/>
                    </a:ext>
                  </a:extLst>
                </a:gridCol>
                <a:gridCol w="2101988">
                  <a:extLst>
                    <a:ext uri="{9D8B030D-6E8A-4147-A177-3AD203B41FA5}">
                      <a16:colId xmlns:a16="http://schemas.microsoft.com/office/drawing/2014/main" val="3998504056"/>
                    </a:ext>
                  </a:extLst>
                </a:gridCol>
              </a:tblGrid>
              <a:tr h="1689537">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School of Strength Snack Zone</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This nutrition education campaign helps athletes learn about the nutritional benefits of choosing healthier snacks and how healthy snacks can fuel them to feel stronger on the playing field.</a:t>
                      </a:r>
                      <a:endParaRPr lang="LID4096" dirty="0"/>
                    </a:p>
                  </a:txBody>
                  <a:tcPr/>
                </a:tc>
                <a:tc>
                  <a:txBody>
                    <a:bodyPr/>
                    <a:lstStyle/>
                    <a:p>
                      <a:endParaRPr lang="LID4096" dirty="0"/>
                    </a:p>
                  </a:txBody>
                  <a:tcPr/>
                </a:tc>
                <a:extLst>
                  <a:ext uri="{0D108BD9-81ED-4DB2-BD59-A6C34878D82A}">
                    <a16:rowId xmlns:a16="http://schemas.microsoft.com/office/drawing/2014/main" val="3250575092"/>
                  </a:ext>
                </a:extLst>
              </a:tr>
              <a:tr h="2082353">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Special Olympics Strong Minds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An interactive learning activity focused on developing adaptive coping skills.</a:t>
                      </a:r>
                      <a:endParaRPr lang="LID4096" dirty="0"/>
                    </a:p>
                  </a:txBody>
                  <a:tcPr/>
                </a:tc>
                <a:tc>
                  <a:txBody>
                    <a:bodyPr/>
                    <a:lstStyle/>
                    <a:p>
                      <a:endParaRPr lang="LID4096" dirty="0"/>
                    </a:p>
                  </a:txBody>
                  <a:tcPr/>
                </a:tc>
                <a:extLst>
                  <a:ext uri="{0D108BD9-81ED-4DB2-BD59-A6C34878D82A}">
                    <a16:rowId xmlns:a16="http://schemas.microsoft.com/office/drawing/2014/main" val="3133089864"/>
                  </a:ext>
                </a:extLst>
              </a:tr>
              <a:tr h="2767806">
                <a:tc>
                  <a:txBody>
                    <a:bodyPr/>
                    <a:lstStyle/>
                    <a:p>
                      <a:endParaRPr lang="en-US" dirty="0"/>
                    </a:p>
                    <a:p>
                      <a:endParaRPr lang="en-US" dirty="0"/>
                    </a:p>
                    <a:p>
                      <a:endParaRPr lang="en-US" dirty="0"/>
                    </a:p>
                    <a:p>
                      <a:endParaRPr lang="en-US" dirty="0"/>
                    </a:p>
                    <a:p>
                      <a:endParaRPr lang="LID4096" dirty="0"/>
                    </a:p>
                  </a:txBody>
                  <a:tcPr/>
                </a:tc>
                <a:tc>
                  <a:txBody>
                    <a:bodyPr/>
                    <a:lstStyle/>
                    <a:p>
                      <a:r>
                        <a:rPr lang="en-US" sz="1530" b="1" kern="1200" dirty="0">
                          <a:solidFill>
                            <a:schemeClr val="tx1"/>
                          </a:solidFill>
                          <a:effectLst/>
                          <a:latin typeface="+mn-lt"/>
                          <a:ea typeface="+mn-ea"/>
                          <a:cs typeface="+mn-cs"/>
                        </a:rPr>
                        <a:t>CDC Diabetes Prevention Program: Lifestyle Change Program</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Information about the United States Center for Disease Control and Prevention (CDC) National Diabetes Prevention Program lifestyle change program. </a:t>
                      </a:r>
                      <a:endParaRPr lang="LID4096" dirty="0"/>
                    </a:p>
                  </a:txBody>
                  <a:tcPr/>
                </a:tc>
                <a:tc>
                  <a:txBody>
                    <a:bodyPr/>
                    <a:lstStyle/>
                    <a:p>
                      <a:endParaRPr lang="LID4096" dirty="0"/>
                    </a:p>
                  </a:txBody>
                  <a:tcPr/>
                </a:tc>
                <a:extLst>
                  <a:ext uri="{0D108BD9-81ED-4DB2-BD59-A6C34878D82A}">
                    <a16:rowId xmlns:a16="http://schemas.microsoft.com/office/drawing/2014/main" val="155696396"/>
                  </a:ext>
                </a:extLst>
              </a:tr>
            </a:tbl>
          </a:graphicData>
        </a:graphic>
      </p:graphicFrame>
      <p:pic>
        <p:nvPicPr>
          <p:cNvPr id="5" name="Picture 4">
            <a:extLst>
              <a:ext uri="{FF2B5EF4-FFF2-40B4-BE49-F238E27FC236}">
                <a16:creationId xmlns:a16="http://schemas.microsoft.com/office/drawing/2014/main" id="{34456342-F0DC-B8D8-1D72-E8BB3C2E79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020" y="2309486"/>
            <a:ext cx="1256030" cy="1256030"/>
          </a:xfrm>
          <a:prstGeom prst="rect">
            <a:avLst/>
          </a:prstGeom>
          <a:noFill/>
          <a:ln>
            <a:noFill/>
          </a:ln>
        </p:spPr>
      </p:pic>
      <p:pic>
        <p:nvPicPr>
          <p:cNvPr id="6" name="Picture 5">
            <a:extLst>
              <a:ext uri="{FF2B5EF4-FFF2-40B4-BE49-F238E27FC236}">
                <a16:creationId xmlns:a16="http://schemas.microsoft.com/office/drawing/2014/main" id="{16D3A4FE-5FCB-10CF-B6CD-874A22C123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829" r="7207"/>
          <a:stretch/>
        </p:blipFill>
        <p:spPr bwMode="auto">
          <a:xfrm>
            <a:off x="841020" y="4865072"/>
            <a:ext cx="1256030" cy="94592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C4C1966-8273-05B7-607D-FDD9B6621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978" y="7335540"/>
            <a:ext cx="1428115" cy="799465"/>
          </a:xfrm>
          <a:prstGeom prst="rect">
            <a:avLst/>
          </a:prstGeom>
        </p:spPr>
      </p:pic>
      <p:pic>
        <p:nvPicPr>
          <p:cNvPr id="10" name="Picture 9">
            <a:extLst>
              <a:ext uri="{FF2B5EF4-FFF2-40B4-BE49-F238E27FC236}">
                <a16:creationId xmlns:a16="http://schemas.microsoft.com/office/drawing/2014/main" id="{9917775A-4FDA-DFFB-6946-EBC367493E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6016" y="6871669"/>
            <a:ext cx="1536668" cy="1536668"/>
          </a:xfrm>
          <a:prstGeom prst="rect">
            <a:avLst/>
          </a:prstGeom>
          <a:noFill/>
          <a:ln>
            <a:noFill/>
          </a:ln>
        </p:spPr>
      </p:pic>
      <p:pic>
        <p:nvPicPr>
          <p:cNvPr id="11" name="Picture 10">
            <a:extLst>
              <a:ext uri="{FF2B5EF4-FFF2-40B4-BE49-F238E27FC236}">
                <a16:creationId xmlns:a16="http://schemas.microsoft.com/office/drawing/2014/main" id="{C55AD6F4-5715-D9D3-38A4-A9FB11F4BFD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6016" y="4702083"/>
            <a:ext cx="1536667" cy="1536667"/>
          </a:xfrm>
          <a:prstGeom prst="rect">
            <a:avLst/>
          </a:prstGeom>
          <a:noFill/>
          <a:ln>
            <a:noFill/>
          </a:ln>
        </p:spPr>
      </p:pic>
      <p:pic>
        <p:nvPicPr>
          <p:cNvPr id="12" name="Picture 11">
            <a:extLst>
              <a:ext uri="{FF2B5EF4-FFF2-40B4-BE49-F238E27FC236}">
                <a16:creationId xmlns:a16="http://schemas.microsoft.com/office/drawing/2014/main" id="{5F6A1EBF-B34F-28BC-7617-B691393BBEC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6017" y="2028849"/>
            <a:ext cx="1536667" cy="1536667"/>
          </a:xfrm>
          <a:prstGeom prst="rect">
            <a:avLst/>
          </a:prstGeom>
          <a:noFill/>
          <a:ln>
            <a:noFill/>
          </a:ln>
        </p:spPr>
      </p:pic>
    </p:spTree>
    <p:extLst>
      <p:ext uri="{BB962C8B-B14F-4D97-AF65-F5344CB8AC3E}">
        <p14:creationId xmlns:p14="http://schemas.microsoft.com/office/powerpoint/2010/main" val="402955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4530A0-FB54-D445-F887-E3327CF9E277}"/>
              </a:ext>
            </a:extLst>
          </p:cNvPr>
          <p:cNvSpPr txBox="1"/>
          <p:nvPr/>
        </p:nvSpPr>
        <p:spPr>
          <a:xfrm>
            <a:off x="441779" y="7204893"/>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24BBF0E5-FB5E-4248-3969-241E9DF714C7}"/>
              </a:ext>
            </a:extLst>
          </p:cNvPr>
          <p:cNvSpPr txBox="1"/>
          <p:nvPr/>
        </p:nvSpPr>
        <p:spPr>
          <a:xfrm>
            <a:off x="441779" y="8349595"/>
            <a:ext cx="4082143" cy="1384995"/>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FAE722B6-84A4-FBDB-457A-031C99A19F74}"/>
              </a:ext>
            </a:extLst>
          </p:cNvPr>
          <p:cNvPicPr>
            <a:picLocks noChangeAspect="1"/>
          </p:cNvPicPr>
          <p:nvPr/>
        </p:nvPicPr>
        <p:blipFill>
          <a:blip r:embed="rId2"/>
          <a:stretch>
            <a:fillRect/>
          </a:stretch>
        </p:blipFill>
        <p:spPr>
          <a:xfrm>
            <a:off x="5176707" y="8195713"/>
            <a:ext cx="1826435" cy="1391920"/>
          </a:xfrm>
          <a:prstGeom prst="rect">
            <a:avLst/>
          </a:prstGeom>
        </p:spPr>
      </p:pic>
    </p:spTree>
    <p:extLst>
      <p:ext uri="{BB962C8B-B14F-4D97-AF65-F5344CB8AC3E}">
        <p14:creationId xmlns:p14="http://schemas.microsoft.com/office/powerpoint/2010/main" val="4076177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85075</TotalTime>
  <Words>1108</Words>
  <Application>Microsoft Office PowerPoint</Application>
  <PresentationFormat>Custom</PresentationFormat>
  <Paragraphs>105</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Calibri</vt:lpstr>
      <vt:lpstr>Ubuntu</vt:lpstr>
      <vt:lpstr>Office Theme</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18</cp:revision>
  <dcterms:created xsi:type="dcterms:W3CDTF">2024-08-28T17:38:29Z</dcterms:created>
  <dcterms:modified xsi:type="dcterms:W3CDTF">2025-09-19T19:04:27Z</dcterms:modified>
</cp:coreProperties>
</file>