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66" r:id="rId2"/>
    <p:sldId id="267" r:id="rId3"/>
    <p:sldId id="269" r:id="rId4"/>
    <p:sldId id="268" r:id="rId5"/>
    <p:sldId id="270" r:id="rId6"/>
    <p:sldId id="271" r:id="rId7"/>
    <p:sldId id="272" r:id="rId8"/>
    <p:sldId id="273" r:id="rId9"/>
    <p:sldId id="274" r:id="rId10"/>
    <p:sldId id="275" r:id="rId11"/>
    <p:sldId id="276" r:id="rId12"/>
    <p:sldId id="277" r:id="rId13"/>
    <p:sldId id="278" r:id="rId14"/>
    <p:sldId id="279"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9" r:id="rId33"/>
    <p:sldId id="298" r:id="rId34"/>
    <p:sldId id="303" r:id="rId35"/>
    <p:sldId id="304" r:id="rId36"/>
    <p:sldId id="305" r:id="rId37"/>
    <p:sldId id="306" r:id="rId38"/>
    <p:sldId id="307" r:id="rId39"/>
    <p:sldId id="308" r:id="rId40"/>
    <p:sldId id="309" r:id="rId41"/>
    <p:sldId id="310" r:id="rId42"/>
    <p:sldId id="25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1"/>
    <p:restoredTop sz="76871" autoAdjust="0"/>
  </p:normalViewPr>
  <p:slideViewPr>
    <p:cSldViewPr snapToGrid="0">
      <p:cViewPr varScale="1">
        <p:scale>
          <a:sx n="111" d="100"/>
          <a:sy n="111" d="100"/>
        </p:scale>
        <p:origin x="148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77BE8C-9F34-0B4F-B855-EF67E398C023}" type="datetimeFigureOut">
              <a:rPr lang="en-US" smtClean="0"/>
              <a:t>9/19/2025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9F66EC-4EC2-1041-A2E6-75CB71ED90FA}" type="slidenum">
              <a:rPr lang="en-US" smtClean="0"/>
              <a:t>‹#›</a:t>
            </a:fld>
            <a:endParaRPr lang="en-US"/>
          </a:p>
        </p:txBody>
      </p:sp>
    </p:spTree>
    <p:extLst>
      <p:ext uri="{BB962C8B-B14F-4D97-AF65-F5344CB8AC3E}">
        <p14:creationId xmlns:p14="http://schemas.microsoft.com/office/powerpoint/2010/main" val="2274444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a:t>
            </a:r>
          </a:p>
          <a:p>
            <a:r>
              <a:rPr lang="en-US" dirty="0"/>
              <a:t>This slide deck is to guide the facilitator in the presentation and activities for the FHF on diabetes prevention and management for the whole family.</a:t>
            </a:r>
          </a:p>
          <a:p>
            <a:pPr marL="171450" indent="-171450">
              <a:buFont typeface="Arial" panose="020B0604020202020204" pitchFamily="34" charset="0"/>
              <a:buChar char="•"/>
            </a:pPr>
            <a:r>
              <a:rPr lang="en-US" dirty="0"/>
              <a:t>Sample script for facilitators are indicated in this section on all of the slides</a:t>
            </a:r>
          </a:p>
          <a:p>
            <a:pPr marL="171450" indent="-171450">
              <a:buFont typeface="Arial" panose="020B0604020202020204" pitchFamily="34" charset="0"/>
              <a:buChar char="•"/>
            </a:pPr>
            <a:r>
              <a:rPr lang="en-US" dirty="0"/>
              <a:t>Be sure to adapt the slides, language, text and images to better suit your context</a:t>
            </a:r>
          </a:p>
          <a:p>
            <a:pPr marL="171450" indent="-171450">
              <a:buFont typeface="Arial" panose="020B0604020202020204" pitchFamily="34" charset="0"/>
              <a:buChar char="•"/>
            </a:pPr>
            <a:r>
              <a:rPr lang="en-US" dirty="0"/>
              <a:t>Remember to collaborate with local nutrition experts in adaption of the content to ensure adherence to appropriate nutrition guidelines/recommendations for your context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Say: </a:t>
            </a:r>
            <a:r>
              <a:rPr lang="en-US" b="0" i="1" dirty="0"/>
              <a:t>housekeeping and norms</a:t>
            </a:r>
            <a:endParaRPr lang="en-US" b="1" dirty="0"/>
          </a:p>
          <a:p>
            <a:pPr marL="171450" indent="-171450">
              <a:buFont typeface="Arial" panose="020B0604020202020204" pitchFamily="34" charset="0"/>
              <a:buChar char="•"/>
            </a:pPr>
            <a:r>
              <a:rPr lang="en-US" dirty="0"/>
              <a:t>Before we get started a few housekeeping needs:</a:t>
            </a:r>
          </a:p>
          <a:p>
            <a:pPr marL="685800" lvl="1" indent="-228600">
              <a:buFontTx/>
              <a:buAutoNum type="arabicPeriod"/>
            </a:pPr>
            <a:r>
              <a:rPr lang="en-US" dirty="0"/>
              <a:t>Location of toilets/washrooms</a:t>
            </a:r>
          </a:p>
          <a:p>
            <a:pPr marL="685800" lvl="1" indent="-228600">
              <a:buFontTx/>
              <a:buAutoNum type="arabicPeriod"/>
            </a:pPr>
            <a:r>
              <a:rPr lang="en-US" dirty="0"/>
              <a:t>Snacks or drinks</a:t>
            </a:r>
          </a:p>
          <a:p>
            <a:pPr marL="685800" lvl="1" indent="-228600">
              <a:buFontTx/>
              <a:buAutoNum type="arabicPeriod"/>
            </a:pPr>
            <a:r>
              <a:rPr lang="en-US" dirty="0"/>
              <a:t>Other logistics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Planned breaks for virtual participants</a:t>
            </a:r>
          </a:p>
          <a:p>
            <a:pPr marL="457200" lvl="1" indent="0">
              <a:buFontTx/>
              <a:buNone/>
            </a:pPr>
            <a:endParaRPr lang="en-US" dirty="0"/>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1</a:t>
            </a:fld>
            <a:endParaRPr lang="en-US"/>
          </a:p>
        </p:txBody>
      </p:sp>
    </p:spTree>
    <p:extLst>
      <p:ext uri="{BB962C8B-B14F-4D97-AF65-F5344CB8AC3E}">
        <p14:creationId xmlns:p14="http://schemas.microsoft.com/office/powerpoint/2010/main" val="3188543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B621C-1B8A-9DCE-599D-D05EF6D1F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A6BC0-7A09-4303-B131-F3C1BC71FA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B08DBB-434D-A749-AF13-9F546D6ACB14}"/>
              </a:ext>
            </a:extLst>
          </p:cNvPr>
          <p:cNvSpPr>
            <a:spLocks noGrp="1"/>
          </p:cNvSpPr>
          <p:nvPr>
            <p:ph type="body" idx="1"/>
          </p:nvPr>
        </p:nvSpPr>
        <p:spPr/>
        <p:txBody>
          <a:bodyPr/>
          <a:lstStyle/>
          <a:p>
            <a:r>
              <a:rPr lang="en-US" b="1" dirty="0"/>
              <a:t>Say:</a:t>
            </a:r>
          </a:p>
          <a:p>
            <a:pPr marL="171450" indent="-171450">
              <a:buFont typeface="Arial" panose="020B0604020202020204" pitchFamily="34" charset="0"/>
              <a:buChar char="•"/>
              <a:defRPr/>
            </a:pPr>
            <a:r>
              <a:rPr lang="en-US" dirty="0"/>
              <a:t>With diabetes our bodies either </a:t>
            </a:r>
            <a:r>
              <a:rPr lang="en-US" b="1" dirty="0"/>
              <a:t>do not </a:t>
            </a:r>
            <a:r>
              <a:rPr lang="en-US" dirty="0"/>
              <a:t>make enough insulin or our bodies </a:t>
            </a:r>
            <a:r>
              <a:rPr lang="en-US" b="1" dirty="0"/>
              <a:t>cannot use </a:t>
            </a:r>
            <a:r>
              <a:rPr lang="en-US" b="0" dirty="0"/>
              <a:t>insulin </a:t>
            </a:r>
            <a:r>
              <a:rPr lang="en-US" dirty="0"/>
              <a:t>as well as it should. </a:t>
            </a:r>
          </a:p>
          <a:p>
            <a:pPr marL="171450" indent="-171450">
              <a:buFont typeface="Arial" panose="020B0604020202020204" pitchFamily="34" charset="0"/>
              <a:buChar char="•"/>
              <a:defRPr/>
            </a:pPr>
            <a:r>
              <a:rPr lang="en-US" dirty="0"/>
              <a:t>There are three main types of diabetes</a:t>
            </a:r>
          </a:p>
          <a:p>
            <a:pPr marL="171450" indent="-171450">
              <a:buFont typeface="Arial" panose="020B0604020202020204" pitchFamily="34" charset="0"/>
              <a:buChar char="•"/>
              <a:defRPr/>
            </a:pPr>
            <a:r>
              <a:rPr lang="en-US" dirty="0"/>
              <a:t>Type 1 diabetes, gestational diabetes and type 2 diabetes.</a:t>
            </a:r>
          </a:p>
          <a:p>
            <a:pPr marL="171450" indent="-171450">
              <a:buFont typeface="Arial" panose="020B0604020202020204" pitchFamily="34" charset="0"/>
              <a:buChar char="•"/>
              <a:defRPr/>
            </a:pPr>
            <a:r>
              <a:rPr lang="en-US" dirty="0"/>
              <a:t>Type 1 diabetes is where the body does not make enough insulin. </a:t>
            </a:r>
          </a:p>
          <a:p>
            <a:pPr marL="171450" indent="-171450">
              <a:buFont typeface="Arial" panose="020B0604020202020204" pitchFamily="34" charset="0"/>
              <a:buChar char="•"/>
              <a:defRPr/>
            </a:pPr>
            <a:r>
              <a:rPr lang="en-US" dirty="0"/>
              <a:t>There is no cure for type 1 diabetes, but it can be managed. Type 1 diabetes is usually diagnosed in childhood.</a:t>
            </a:r>
          </a:p>
          <a:p>
            <a:pPr marL="171450" indent="-171450">
              <a:buFont typeface="Arial" panose="020B0604020202020204" pitchFamily="34" charset="0"/>
              <a:buChar char="•"/>
              <a:defRPr/>
            </a:pPr>
            <a:r>
              <a:rPr lang="en-US" dirty="0"/>
              <a:t>Gestational diabetes is a type of diabetes that can develop during pregnancy in women who have never had diabetes. </a:t>
            </a:r>
          </a:p>
          <a:p>
            <a:pPr marL="171450" indent="-171450">
              <a:buFont typeface="Arial" panose="020B0604020202020204" pitchFamily="34" charset="0"/>
              <a:buChar char="•"/>
              <a:defRPr/>
            </a:pPr>
            <a:r>
              <a:rPr lang="en-US" dirty="0"/>
              <a:t>Gestational diabetes usually goes away after the baby is born.</a:t>
            </a:r>
          </a:p>
          <a:p>
            <a:pPr marL="171450" indent="-171450">
              <a:buFont typeface="Arial" panose="020B0604020202020204" pitchFamily="34" charset="0"/>
              <a:buChar char="•"/>
              <a:defRPr/>
            </a:pPr>
            <a:r>
              <a:rPr lang="en-US" dirty="0"/>
              <a:t>Someone with gestational diabetes has an increased risk of developing type 2 diabetes later in life. </a:t>
            </a:r>
          </a:p>
          <a:p>
            <a:pPr marL="171450" indent="-171450">
              <a:buFont typeface="Arial" panose="020B0604020202020204" pitchFamily="34" charset="0"/>
              <a:buChar char="•"/>
              <a:defRPr/>
            </a:pPr>
            <a:r>
              <a:rPr lang="en-US" dirty="0"/>
              <a:t>With type 2 diabetes the body does not use insulin well and cannot keep the level of sugar in our blood at normal levels. </a:t>
            </a:r>
          </a:p>
          <a:p>
            <a:pPr marL="171450" indent="-171450">
              <a:buFont typeface="Arial" panose="020B0604020202020204" pitchFamily="34" charset="0"/>
              <a:buChar char="•"/>
              <a:defRPr/>
            </a:pPr>
            <a:r>
              <a:rPr lang="en-US" dirty="0"/>
              <a:t>Fortunately, type 2 diabetes can be prevented or managed with healthy lifestyle changes.</a:t>
            </a:r>
          </a:p>
          <a:p>
            <a:pPr marL="171450" indent="-171450">
              <a:buFont typeface="Arial" panose="020B0604020202020204" pitchFamily="34" charset="0"/>
              <a:buChar char="•"/>
              <a:defRPr/>
            </a:pPr>
            <a:r>
              <a:rPr lang="en-US" dirty="0"/>
              <a:t>Today we will focus on type 2 diabetes because it is more common among people with intellectual disabilities.</a:t>
            </a:r>
          </a:p>
          <a:p>
            <a:pPr marL="171450" indent="-171450">
              <a:buFont typeface="Arial" panose="020B0604020202020204" pitchFamily="34" charset="0"/>
              <a:buChar char="•"/>
              <a:defRPr/>
            </a:pPr>
            <a:endParaRPr lang="en-US" dirty="0"/>
          </a:p>
          <a:p>
            <a:pPr marL="171450" indent="-171450">
              <a:buFont typeface="Wingdings" panose="05000000000000000000" pitchFamily="2" charset="2"/>
              <a:buChar char="§"/>
            </a:pPr>
            <a:endParaRPr lang="en-US" dirty="0">
              <a:cs typeface="Calibri"/>
            </a:endParaRPr>
          </a:p>
        </p:txBody>
      </p:sp>
      <p:sp>
        <p:nvSpPr>
          <p:cNvPr id="4" name="Slide Number Placeholder 3">
            <a:extLst>
              <a:ext uri="{FF2B5EF4-FFF2-40B4-BE49-F238E27FC236}">
                <a16:creationId xmlns:a16="http://schemas.microsoft.com/office/drawing/2014/main" id="{50668A2A-D852-FE5F-3156-37023C268D1F}"/>
              </a:ext>
            </a:extLst>
          </p:cNvPr>
          <p:cNvSpPr>
            <a:spLocks noGrp="1"/>
          </p:cNvSpPr>
          <p:nvPr>
            <p:ph type="sldNum" sz="quarter" idx="5"/>
          </p:nvPr>
        </p:nvSpPr>
        <p:spPr/>
        <p:txBody>
          <a:bodyPr/>
          <a:lstStyle/>
          <a:p>
            <a:fld id="{0D9F66EC-4EC2-1041-A2E6-75CB71ED90FA}" type="slidenum">
              <a:rPr lang="en-US" smtClean="0"/>
              <a:t>10</a:t>
            </a:fld>
            <a:endParaRPr lang="en-US"/>
          </a:p>
        </p:txBody>
      </p:sp>
    </p:spTree>
    <p:extLst>
      <p:ext uri="{BB962C8B-B14F-4D97-AF65-F5344CB8AC3E}">
        <p14:creationId xmlns:p14="http://schemas.microsoft.com/office/powerpoint/2010/main" val="1652654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49399-DCF2-B8FE-0078-1F81E8BAA9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B8D315-AF82-438E-35A1-E2DC7C4DA6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3E52AD-557F-F469-EB78-A403F4B40F26}"/>
              </a:ext>
            </a:extLst>
          </p:cNvPr>
          <p:cNvSpPr>
            <a:spLocks noGrp="1"/>
          </p:cNvSpPr>
          <p:nvPr>
            <p:ph type="body" idx="1"/>
          </p:nvPr>
        </p:nvSpPr>
        <p:spPr/>
        <p:txBody>
          <a:bodyPr/>
          <a:lstStyle/>
          <a:p>
            <a:r>
              <a:rPr lang="en-US" b="1" dirty="0"/>
              <a:t>Say:</a:t>
            </a:r>
            <a:endParaRPr lang="en-US" dirty="0">
              <a:cs typeface="Calibri"/>
            </a:endParaRPr>
          </a:p>
          <a:p>
            <a:pPr marL="171450" indent="-171450">
              <a:buFont typeface="Arial" panose="020B0604020202020204" pitchFamily="34" charset="0"/>
              <a:buChar char="•"/>
              <a:defRPr/>
            </a:pPr>
            <a:r>
              <a:rPr lang="en-US" dirty="0"/>
              <a:t>Did you know that there are 537 million adults living with diabetes around the world today? </a:t>
            </a:r>
          </a:p>
          <a:p>
            <a:pPr marL="171450" indent="-171450">
              <a:buFont typeface="Arial" panose="020B0604020202020204" pitchFamily="34" charset="0"/>
              <a:buChar char="•"/>
              <a:defRPr/>
            </a:pPr>
            <a:r>
              <a:rPr lang="en-US" dirty="0"/>
              <a:t>Most of these people have type 2 diabetes, approximately 11.19% adults.</a:t>
            </a:r>
          </a:p>
          <a:p>
            <a:pPr marL="171450" indent="-171450">
              <a:buFont typeface="Arial" panose="020B0604020202020204" pitchFamily="34" charset="0"/>
              <a:buChar char="•"/>
              <a:defRPr/>
            </a:pPr>
            <a:r>
              <a:rPr lang="en-US" dirty="0"/>
              <a:t>Unfortunately, many people with type 2 diabetes do not know that they have it. </a:t>
            </a:r>
          </a:p>
          <a:p>
            <a:pPr marL="171450" indent="-171450">
              <a:buFont typeface="Arial" panose="020B0604020202020204" pitchFamily="34" charset="0"/>
              <a:buChar char="•"/>
              <a:defRPr/>
            </a:pPr>
            <a:r>
              <a:rPr lang="en-US" dirty="0"/>
              <a:t>Young people are increasingly developing type 2 diabetes.</a:t>
            </a:r>
          </a:p>
          <a:p>
            <a:pPr marL="171450" indent="-171450">
              <a:buFont typeface="Arial" panose="020B0604020202020204" pitchFamily="34" charset="0"/>
              <a:buChar char="•"/>
              <a:defRPr/>
            </a:pPr>
            <a:r>
              <a:rPr lang="en-US" dirty="0"/>
              <a:t>Remember, type 2 diabetes is preventable, that’s why we are focusing on it today.</a:t>
            </a:r>
            <a:endParaRPr lang="en-US" dirty="0">
              <a:cs typeface="Calibri"/>
            </a:endParaRPr>
          </a:p>
          <a:p>
            <a:pPr marL="171450" indent="-171450">
              <a:buFont typeface="Wingdings" panose="05000000000000000000" pitchFamily="2" charset="2"/>
              <a:buChar char="§"/>
            </a:pPr>
            <a:endParaRPr lang="en-US" dirty="0">
              <a:cs typeface="Calibri"/>
            </a:endParaRPr>
          </a:p>
        </p:txBody>
      </p:sp>
      <p:sp>
        <p:nvSpPr>
          <p:cNvPr id="4" name="Slide Number Placeholder 3">
            <a:extLst>
              <a:ext uri="{FF2B5EF4-FFF2-40B4-BE49-F238E27FC236}">
                <a16:creationId xmlns:a16="http://schemas.microsoft.com/office/drawing/2014/main" id="{311A1121-06B3-D5C7-9429-8366D94785E2}"/>
              </a:ext>
            </a:extLst>
          </p:cNvPr>
          <p:cNvSpPr>
            <a:spLocks noGrp="1"/>
          </p:cNvSpPr>
          <p:nvPr>
            <p:ph type="sldNum" sz="quarter" idx="5"/>
          </p:nvPr>
        </p:nvSpPr>
        <p:spPr/>
        <p:txBody>
          <a:bodyPr/>
          <a:lstStyle/>
          <a:p>
            <a:fld id="{0D9F66EC-4EC2-1041-A2E6-75CB71ED90FA}" type="slidenum">
              <a:rPr lang="en-US" smtClean="0"/>
              <a:t>11</a:t>
            </a:fld>
            <a:endParaRPr lang="en-US"/>
          </a:p>
        </p:txBody>
      </p:sp>
    </p:spTree>
    <p:extLst>
      <p:ext uri="{BB962C8B-B14F-4D97-AF65-F5344CB8AC3E}">
        <p14:creationId xmlns:p14="http://schemas.microsoft.com/office/powerpoint/2010/main" val="1119515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24E46-54AD-E75E-00D4-5E0D21077C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BAB1FF-9D23-3238-15AB-8C87E1CC9D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974FF4-FF44-F287-AAD1-B6FDB4B7D30A}"/>
              </a:ext>
            </a:extLst>
          </p:cNvPr>
          <p:cNvSpPr>
            <a:spLocks noGrp="1"/>
          </p:cNvSpPr>
          <p:nvPr>
            <p:ph type="body" idx="1"/>
          </p:nvPr>
        </p:nvSpPr>
        <p:spPr/>
        <p:txBody>
          <a:bodyPr/>
          <a:lstStyle/>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Say:</a:t>
            </a:r>
          </a:p>
          <a:p>
            <a:pPr marL="285750" marR="0" lvl="0" indent="-285750">
              <a:lnSpc>
                <a:spcPct val="107000"/>
              </a:lnSpc>
              <a:spcBef>
                <a:spcPts val="0"/>
              </a:spcBef>
              <a:spcAft>
                <a:spcPts val="800"/>
              </a:spcAft>
              <a:buSzPts val="10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While some people do not experience symptoms with diabetes, here are a few common signs to watch for.</a:t>
            </a:r>
          </a:p>
          <a:p>
            <a:pPr marL="285750" marR="0" lvl="0" indent="-285750">
              <a:lnSpc>
                <a:spcPct val="107000"/>
              </a:lnSpc>
              <a:spcBef>
                <a:spcPts val="0"/>
              </a:spcBef>
              <a:spcAft>
                <a:spcPts val="800"/>
              </a:spcAft>
              <a:buSzPts val="10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Using the restroom a lot, especially during the night. </a:t>
            </a:r>
          </a:p>
          <a:p>
            <a:pPr marL="285750" marR="0" lvl="0" indent="-285750">
              <a:lnSpc>
                <a:spcPct val="107000"/>
              </a:lnSpc>
              <a:spcBef>
                <a:spcPts val="0"/>
              </a:spcBef>
              <a:spcAft>
                <a:spcPts val="800"/>
              </a:spcAft>
              <a:buSzPts val="10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Felling thirsty all the time, even after drinking fluids.</a:t>
            </a:r>
          </a:p>
          <a:p>
            <a:pPr marL="285750" marR="0" lvl="0" indent="-285750">
              <a:lnSpc>
                <a:spcPct val="107000"/>
              </a:lnSpc>
              <a:spcBef>
                <a:spcPts val="0"/>
              </a:spcBef>
              <a:spcAft>
                <a:spcPts val="800"/>
              </a:spcAft>
              <a:buSzPts val="10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Always feeling tired, even after getting enough rest. </a:t>
            </a:r>
          </a:p>
          <a:p>
            <a:pPr marL="285750" marR="0" lvl="0" indent="-285750">
              <a:lnSpc>
                <a:spcPct val="107000"/>
              </a:lnSpc>
              <a:spcBef>
                <a:spcPts val="0"/>
              </a:spcBef>
              <a:spcAft>
                <a:spcPts val="800"/>
              </a:spcAft>
              <a:buSzPts val="10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Changes in your vision, such as blurry vision. </a:t>
            </a:r>
          </a:p>
          <a:p>
            <a:pPr marL="285750" marR="0" lvl="0" indent="-285750">
              <a:lnSpc>
                <a:spcPct val="107000"/>
              </a:lnSpc>
              <a:spcBef>
                <a:spcPts val="0"/>
              </a:spcBef>
              <a:spcAft>
                <a:spcPts val="800"/>
              </a:spcAft>
              <a:buSzPts val="10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Cuts and injuries may take longer to heal than usual.</a:t>
            </a:r>
          </a:p>
          <a:p>
            <a:pPr marL="285750" marR="0" lvl="0" indent="-285750">
              <a:lnSpc>
                <a:spcPct val="107000"/>
              </a:lnSpc>
              <a:spcBef>
                <a:spcPts val="0"/>
              </a:spcBef>
              <a:spcAft>
                <a:spcPts val="800"/>
              </a:spcAft>
              <a:buSzPts val="10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Infections happening more often.</a:t>
            </a:r>
          </a:p>
          <a:p>
            <a:pPr marL="285750" marR="0" lvl="0" indent="-285750">
              <a:lnSpc>
                <a:spcPct val="107000"/>
              </a:lnSpc>
              <a:spcBef>
                <a:spcPts val="0"/>
              </a:spcBef>
              <a:spcAft>
                <a:spcPts val="800"/>
              </a:spcAft>
              <a:buSzPts val="10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Tingling, numbness, or pain in the hands, feet, or legs.</a:t>
            </a:r>
          </a:p>
          <a:p>
            <a:pPr marL="285750" marR="0" lvl="0" indent="-285750">
              <a:lnSpc>
                <a:spcPct val="107000"/>
              </a:lnSpc>
              <a:spcBef>
                <a:spcPts val="0"/>
              </a:spcBef>
              <a:spcAft>
                <a:spcPts val="800"/>
              </a:spcAft>
              <a:buSzPts val="10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Feeling hungry even after eating enough food. </a:t>
            </a:r>
          </a:p>
          <a:p>
            <a:pPr marL="285750" marR="0" lvl="0" indent="-285750">
              <a:lnSpc>
                <a:spcPct val="107000"/>
              </a:lnSpc>
              <a:spcBef>
                <a:spcPts val="0"/>
              </a:spcBef>
              <a:spcAft>
                <a:spcPts val="800"/>
              </a:spcAft>
              <a:buSzPts val="10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Dry skin and itching. </a:t>
            </a:r>
          </a:p>
          <a:p>
            <a:pPr marL="285750" marR="0" lvl="0" indent="-285750">
              <a:lnSpc>
                <a:spcPct val="107000"/>
              </a:lnSpc>
              <a:spcBef>
                <a:spcPts val="0"/>
              </a:spcBef>
              <a:spcAft>
                <a:spcPts val="800"/>
              </a:spcAft>
              <a:buSzPts val="10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If you think you have diabetes, seek support from a health professional.</a:t>
            </a:r>
          </a:p>
          <a:p>
            <a:pPr marL="285750" marR="0" lvl="0" indent="-285750">
              <a:lnSpc>
                <a:spcPct val="107000"/>
              </a:lnSpc>
              <a:spcBef>
                <a:spcPts val="0"/>
              </a:spcBef>
              <a:spcAft>
                <a:spcPts val="800"/>
              </a:spcAft>
              <a:buSzPts val="10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Health care workers use a blood test to tell if someone has diabetes.</a:t>
            </a:r>
          </a:p>
          <a:p>
            <a:pPr marL="285750" marR="0" lvl="0" indent="-285750">
              <a:lnSpc>
                <a:spcPct val="107000"/>
              </a:lnSpc>
              <a:spcBef>
                <a:spcPts val="0"/>
              </a:spcBef>
              <a:spcAft>
                <a:spcPts val="800"/>
              </a:spcAft>
              <a:buSzPts val="10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This is a simple test called the A1c test. And it measures how much sugar has been in your blood in the past 3 months.</a:t>
            </a:r>
          </a:p>
          <a:p>
            <a:pPr marL="285750" marR="0" lvl="0" indent="-285750">
              <a:lnSpc>
                <a:spcPct val="107000"/>
              </a:lnSpc>
              <a:spcBef>
                <a:spcPts val="0"/>
              </a:spcBef>
              <a:spcAft>
                <a:spcPts val="800"/>
              </a:spcAft>
              <a:buSzPts val="1000"/>
              <a:buFont typeface="Arial" panose="020B0604020202020204" pitchFamily="34" charset="0"/>
              <a:buChar char="•"/>
              <a:tabLst>
                <a:tab pos="457200" algn="l"/>
              </a:tabLs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F22D5A3-CDC5-D86D-FABF-CD5E672D348C}"/>
              </a:ext>
            </a:extLst>
          </p:cNvPr>
          <p:cNvSpPr>
            <a:spLocks noGrp="1"/>
          </p:cNvSpPr>
          <p:nvPr>
            <p:ph type="sldNum" sz="quarter" idx="5"/>
          </p:nvPr>
        </p:nvSpPr>
        <p:spPr/>
        <p:txBody>
          <a:bodyPr/>
          <a:lstStyle/>
          <a:p>
            <a:fld id="{0D9F66EC-4EC2-1041-A2E6-75CB71ED90FA}" type="slidenum">
              <a:rPr lang="en-US" smtClean="0"/>
              <a:t>12</a:t>
            </a:fld>
            <a:endParaRPr lang="en-US"/>
          </a:p>
        </p:txBody>
      </p:sp>
    </p:spTree>
    <p:extLst>
      <p:ext uri="{BB962C8B-B14F-4D97-AF65-F5344CB8AC3E}">
        <p14:creationId xmlns:p14="http://schemas.microsoft.com/office/powerpoint/2010/main" val="106392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D6685-6CCE-4740-D261-7515CAE8CF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03588-6B1E-8348-E922-E6334446FB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2C6CD-873A-F1E1-F890-A670D35D7E9F}"/>
              </a:ext>
            </a:extLst>
          </p:cNvPr>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With the increase in number of people with diabetes, it is important for everyone to know about it.</a:t>
            </a:r>
          </a:p>
          <a:p>
            <a:pPr marL="171450" indent="-171450">
              <a:buFont typeface="Arial" panose="020B0604020202020204" pitchFamily="34" charset="0"/>
              <a:buChar char="•"/>
            </a:pPr>
            <a:r>
              <a:rPr lang="en-US" b="0" dirty="0"/>
              <a:t>It is also very important for people with intellectual disability and their families to know about diabetes.</a:t>
            </a:r>
          </a:p>
          <a:p>
            <a:pPr marL="0" indent="0">
              <a:buFont typeface="Arial" panose="020B0604020202020204" pitchFamily="34" charset="0"/>
              <a:buNone/>
            </a:pPr>
            <a:r>
              <a:rPr lang="en-US" b="1" dirty="0"/>
              <a:t>Ask:</a:t>
            </a:r>
          </a:p>
          <a:p>
            <a:pPr marL="171450" indent="-171450">
              <a:buFont typeface="Arial" panose="020B0604020202020204" pitchFamily="34" charset="0"/>
              <a:buChar char="•"/>
            </a:pPr>
            <a:r>
              <a:rPr lang="en-US" b="0" dirty="0"/>
              <a:t>What is your guess?</a:t>
            </a:r>
          </a:p>
          <a:p>
            <a:pPr marL="171450" indent="-171450">
              <a:buFont typeface="Arial" panose="020B0604020202020204" pitchFamily="34" charset="0"/>
              <a:buChar char="•"/>
            </a:pPr>
            <a:r>
              <a:rPr lang="en-US" b="0" dirty="0"/>
              <a:t>How many people with intellectual disability do you think have diabetes? </a:t>
            </a:r>
          </a:p>
        </p:txBody>
      </p:sp>
      <p:sp>
        <p:nvSpPr>
          <p:cNvPr id="4" name="Slide Number Placeholder 3">
            <a:extLst>
              <a:ext uri="{FF2B5EF4-FFF2-40B4-BE49-F238E27FC236}">
                <a16:creationId xmlns:a16="http://schemas.microsoft.com/office/drawing/2014/main" id="{092C42D1-3243-D10B-AA42-1D44C6367C6A}"/>
              </a:ext>
            </a:extLst>
          </p:cNvPr>
          <p:cNvSpPr>
            <a:spLocks noGrp="1"/>
          </p:cNvSpPr>
          <p:nvPr>
            <p:ph type="sldNum" sz="quarter" idx="5"/>
          </p:nvPr>
        </p:nvSpPr>
        <p:spPr/>
        <p:txBody>
          <a:bodyPr/>
          <a:lstStyle/>
          <a:p>
            <a:fld id="{0D9F66EC-4EC2-1041-A2E6-75CB71ED90FA}" type="slidenum">
              <a:rPr lang="en-US" smtClean="0"/>
              <a:t>13</a:t>
            </a:fld>
            <a:endParaRPr lang="en-US"/>
          </a:p>
        </p:txBody>
      </p:sp>
    </p:spTree>
    <p:extLst>
      <p:ext uri="{BB962C8B-B14F-4D97-AF65-F5344CB8AC3E}">
        <p14:creationId xmlns:p14="http://schemas.microsoft.com/office/powerpoint/2010/main" val="1087941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19189-FC34-7897-7381-DFCE47983C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D9CDB7-868B-A0DD-164F-C1AD0D4BF5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FD2DF6-CE73-9BF2-66AC-BBA017E2D5FA}"/>
              </a:ext>
            </a:extLst>
          </p:cNvPr>
          <p:cNvSpPr>
            <a:spLocks noGrp="1"/>
          </p:cNvSpPr>
          <p:nvPr>
            <p:ph type="body" idx="1"/>
          </p:nvPr>
        </p:nvSpPr>
        <p:spPr/>
        <p:txBody>
          <a:bodyPr/>
          <a:lstStyle/>
          <a:p>
            <a:r>
              <a:rPr lang="en-US" b="1" dirty="0"/>
              <a:t>Say:</a:t>
            </a:r>
          </a:p>
          <a:p>
            <a:pPr marL="171450" indent="-171450">
              <a:buFont typeface="Wingdings" panose="05000000000000000000" pitchFamily="2" charset="2"/>
              <a:buChar char="§"/>
            </a:pPr>
            <a:r>
              <a:rPr lang="en-US" dirty="0"/>
              <a:t>Thank you for playing that game.</a:t>
            </a:r>
          </a:p>
          <a:p>
            <a:pPr marL="171450" indent="-171450">
              <a:buFont typeface="Wingdings" panose="05000000000000000000" pitchFamily="2" charset="2"/>
              <a:buChar char="§"/>
            </a:pPr>
            <a:r>
              <a:rPr lang="en-US" dirty="0"/>
              <a:t>20 to 30 % of people with intellectual disabilities have diabetes.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cs typeface="Calibri"/>
              </a:rPr>
              <a:t>This is compared to 10% of people without intellectual disability globally.</a:t>
            </a:r>
            <a:endParaRPr lang="en-US" dirty="0"/>
          </a:p>
          <a:p>
            <a:pPr marL="171450" indent="-171450">
              <a:buFont typeface="Wingdings" panose="05000000000000000000" pitchFamily="2" charset="2"/>
              <a:buChar char="§"/>
            </a:pPr>
            <a:r>
              <a:rPr lang="en-US" dirty="0"/>
              <a:t>So, if you selected 20 to 30% you are correct.</a:t>
            </a:r>
          </a:p>
          <a:p>
            <a:pPr marL="171450" indent="-171450">
              <a:buFont typeface="Wingdings" panose="05000000000000000000" pitchFamily="2" charset="2"/>
              <a:buChar char="§"/>
            </a:pPr>
            <a:r>
              <a:rPr lang="en-US" dirty="0"/>
              <a:t>Additionally, people with disabilities are 30 to 40% more likely to be obese, have high blood pressure, smoke and be inactive than people without disabilities. These conditions can lead diabetes and other health problems such as heart disease, stroke, and cancer.</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dirty="0">
                <a:cs typeface="Calibri"/>
              </a:rPr>
              <a:t>This is why this is an important topic for our Family Health Forums. </a:t>
            </a:r>
          </a:p>
          <a:p>
            <a:pPr marL="171450" indent="-171450">
              <a:buFont typeface="Wingdings" panose="05000000000000000000" pitchFamily="2" charset="2"/>
              <a:buChar char="§"/>
            </a:pPr>
            <a:r>
              <a:rPr lang="en-US" dirty="0">
                <a:cs typeface="Calibri"/>
              </a:rPr>
              <a:t>We want to help reduce the trend of people with intellectual disabilities having diabetes. </a:t>
            </a:r>
          </a:p>
        </p:txBody>
      </p:sp>
      <p:sp>
        <p:nvSpPr>
          <p:cNvPr id="4" name="Slide Number Placeholder 3">
            <a:extLst>
              <a:ext uri="{FF2B5EF4-FFF2-40B4-BE49-F238E27FC236}">
                <a16:creationId xmlns:a16="http://schemas.microsoft.com/office/drawing/2014/main" id="{D12C3D64-4A67-1418-D13D-A7A6085E90DE}"/>
              </a:ext>
            </a:extLst>
          </p:cNvPr>
          <p:cNvSpPr>
            <a:spLocks noGrp="1"/>
          </p:cNvSpPr>
          <p:nvPr>
            <p:ph type="sldNum" sz="quarter" idx="5"/>
          </p:nvPr>
        </p:nvSpPr>
        <p:spPr/>
        <p:txBody>
          <a:bodyPr/>
          <a:lstStyle/>
          <a:p>
            <a:fld id="{0D9F66EC-4EC2-1041-A2E6-75CB71ED90FA}" type="slidenum">
              <a:rPr lang="en-US" smtClean="0"/>
              <a:t>14</a:t>
            </a:fld>
            <a:endParaRPr lang="en-US"/>
          </a:p>
        </p:txBody>
      </p:sp>
    </p:spTree>
    <p:extLst>
      <p:ext uri="{BB962C8B-B14F-4D97-AF65-F5344CB8AC3E}">
        <p14:creationId xmlns:p14="http://schemas.microsoft.com/office/powerpoint/2010/main" val="1547118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6CC17-EC7C-AF62-873B-BB09602761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CDA1CC-ED0F-7968-1AA1-73E48466F6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C3912A-0235-9690-F7BE-70893F9208B7}"/>
              </a:ext>
            </a:extLst>
          </p:cNvPr>
          <p:cNvSpPr>
            <a:spLocks noGrp="1"/>
          </p:cNvSpPr>
          <p:nvPr>
            <p:ph type="body" idx="1"/>
          </p:nvPr>
        </p:nvSpPr>
        <p:spPr/>
        <p:txBody>
          <a:bodyPr/>
          <a:lstStyle/>
          <a:p>
            <a:r>
              <a:rPr lang="en-US" b="1" dirty="0"/>
              <a:t>Say:</a:t>
            </a:r>
            <a:endParaRPr lang="en-US" b="0" dirty="0"/>
          </a:p>
          <a:p>
            <a:pPr marL="171450" indent="-171450">
              <a:buFont typeface="Arial" panose="020B0604020202020204" pitchFamily="34" charset="0"/>
              <a:buChar char="•"/>
            </a:pPr>
            <a:r>
              <a:rPr lang="en-US" b="0" dirty="0"/>
              <a:t>Now we are going to play a game to learn more about type 2 diabetes!</a:t>
            </a:r>
          </a:p>
          <a:p>
            <a:pPr marL="171450" indent="-171450">
              <a:buFont typeface="Arial" panose="020B0604020202020204" pitchFamily="34" charset="0"/>
              <a:buChar char="•"/>
            </a:pPr>
            <a:r>
              <a:rPr lang="en-US" b="0" dirty="0"/>
              <a:t>Split up into small groups. </a:t>
            </a:r>
          </a:p>
          <a:p>
            <a:pPr marL="171450" indent="-171450">
              <a:buFont typeface="Arial" panose="020B0604020202020204" pitchFamily="34" charset="0"/>
              <a:buChar char="•"/>
            </a:pPr>
            <a:r>
              <a:rPr lang="en-US" b="0" dirty="0"/>
              <a:t>Each group will work together to answer the 3 true or false questions about diabetes.</a:t>
            </a:r>
          </a:p>
          <a:p>
            <a:pPr marL="171450" indent="-171450">
              <a:buFont typeface="Arial" panose="020B0604020202020204" pitchFamily="34" charset="0"/>
              <a:buChar char="•"/>
            </a:pPr>
            <a:r>
              <a:rPr lang="en-US" b="0" dirty="0"/>
              <a:t>The questions can be found on page 3</a:t>
            </a:r>
            <a:r>
              <a:rPr lang="en-US" b="1" dirty="0"/>
              <a:t> </a:t>
            </a:r>
            <a:r>
              <a:rPr lang="en-US" b="0" dirty="0"/>
              <a:t>of your workbooks</a:t>
            </a:r>
          </a:p>
          <a:p>
            <a:pPr marL="0" indent="0">
              <a:buFont typeface="Arial" panose="020B0604020202020204" pitchFamily="34" charset="0"/>
              <a:buNone/>
            </a:pPr>
            <a:endParaRPr lang="en-US" b="0" dirty="0"/>
          </a:p>
          <a:p>
            <a:pPr>
              <a:buNone/>
            </a:pPr>
            <a:r>
              <a:rPr lang="en-US" b="1" dirty="0"/>
              <a:t>Facilitator Note for Virtual Presentations:</a:t>
            </a:r>
            <a:br>
              <a:rPr lang="en-US" dirty="0"/>
            </a:br>
            <a:r>
              <a:rPr lang="en-US" dirty="0"/>
              <a:t>For virtual Forums, complete the activity as a whole group. For True or False questions, participants can:</a:t>
            </a:r>
          </a:p>
          <a:p>
            <a:pPr>
              <a:buFont typeface="Arial" panose="020B0604020202020204" pitchFamily="34" charset="0"/>
              <a:buChar char="•"/>
            </a:pPr>
            <a:r>
              <a:rPr lang="en-US" dirty="0"/>
              <a:t> Show a thumbs up or thumbs down on video</a:t>
            </a:r>
          </a:p>
          <a:p>
            <a:pPr>
              <a:buFont typeface="Arial" panose="020B0604020202020204" pitchFamily="34" charset="0"/>
              <a:buChar char="•"/>
            </a:pPr>
            <a:r>
              <a:rPr lang="en-US" dirty="0"/>
              <a:t> Use the thumbs up/down reactions/emojis</a:t>
            </a:r>
          </a:p>
          <a:p>
            <a:pPr>
              <a:buFont typeface="Arial" panose="020B0604020202020204" pitchFamily="34" charset="0"/>
              <a:buChar char="•"/>
            </a:pPr>
            <a:r>
              <a:rPr lang="en-US" dirty="0"/>
              <a:t> Type their answer in the chat</a:t>
            </a:r>
          </a:p>
          <a:p>
            <a:pPr marL="171450" indent="-171450">
              <a:buFont typeface="Arial"/>
              <a:buChar char="•"/>
            </a:pPr>
            <a:endParaRPr lang="en-US" dirty="0">
              <a:cs typeface="Calibri"/>
            </a:endParaRPr>
          </a:p>
        </p:txBody>
      </p:sp>
      <p:sp>
        <p:nvSpPr>
          <p:cNvPr id="4" name="Slide Number Placeholder 3">
            <a:extLst>
              <a:ext uri="{FF2B5EF4-FFF2-40B4-BE49-F238E27FC236}">
                <a16:creationId xmlns:a16="http://schemas.microsoft.com/office/drawing/2014/main" id="{291A1717-858E-BEAC-B7E8-DF9A514C24F6}"/>
              </a:ext>
            </a:extLst>
          </p:cNvPr>
          <p:cNvSpPr>
            <a:spLocks noGrp="1"/>
          </p:cNvSpPr>
          <p:nvPr>
            <p:ph type="sldNum" sz="quarter" idx="5"/>
          </p:nvPr>
        </p:nvSpPr>
        <p:spPr/>
        <p:txBody>
          <a:bodyPr/>
          <a:lstStyle/>
          <a:p>
            <a:fld id="{0D9F66EC-4EC2-1041-A2E6-75CB71ED90FA}" type="slidenum">
              <a:rPr lang="en-US" smtClean="0"/>
              <a:t>15</a:t>
            </a:fld>
            <a:endParaRPr lang="en-US"/>
          </a:p>
        </p:txBody>
      </p:sp>
    </p:spTree>
    <p:extLst>
      <p:ext uri="{BB962C8B-B14F-4D97-AF65-F5344CB8AC3E}">
        <p14:creationId xmlns:p14="http://schemas.microsoft.com/office/powerpoint/2010/main" val="1899494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413D4-2810-908D-6AA5-BD78D6A7E3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8CBD9-5638-86B4-FCAF-215BC1FC51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EE8D05-A43D-54C3-799D-85DCD48C09D5}"/>
              </a:ext>
            </a:extLst>
          </p:cNvPr>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sz="1200" b="1" dirty="0">
                <a:effectLst/>
                <a:latin typeface="Ubuntu" panose="020B0504030602030204" pitchFamily="34" charset="0"/>
                <a:ea typeface="Calibri" panose="020F0502020204030204" pitchFamily="34" charset="0"/>
                <a:cs typeface="Times New Roman" panose="02020603050405020304" pitchFamily="18" charset="0"/>
              </a:rPr>
              <a:t>Ask:</a:t>
            </a:r>
          </a:p>
          <a:p>
            <a:pPr marL="171450" marR="0" lvl="0" indent="-171450">
              <a:lnSpc>
                <a:spcPts val="1600"/>
              </a:lnSpc>
              <a:spcBef>
                <a:spcPts val="0"/>
              </a:spcBef>
              <a:spcAft>
                <a:spcPts val="0"/>
              </a:spcAft>
              <a:buFont typeface="Arial" panose="020B0604020202020204" pitchFamily="34" charset="0"/>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True or false, only older people can get type 2 diabetes?</a:t>
            </a:r>
          </a:p>
          <a:p>
            <a:pPr marL="0" marR="0" indent="0">
              <a:lnSpc>
                <a:spcPct val="107000"/>
              </a:lnSpc>
              <a:spcBef>
                <a:spcPts val="0"/>
              </a:spcBef>
              <a:spcAft>
                <a:spcPts val="800"/>
              </a:spcAft>
              <a:buFont typeface="Arial" panose="020B0604020202020204" pitchFamily="34" charset="0"/>
              <a:buNone/>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C1E85A19-F5F7-96DA-5816-A6702590E184}"/>
              </a:ext>
            </a:extLst>
          </p:cNvPr>
          <p:cNvSpPr>
            <a:spLocks noGrp="1"/>
          </p:cNvSpPr>
          <p:nvPr>
            <p:ph type="sldNum" sz="quarter" idx="5"/>
          </p:nvPr>
        </p:nvSpPr>
        <p:spPr/>
        <p:txBody>
          <a:bodyPr/>
          <a:lstStyle/>
          <a:p>
            <a:fld id="{0D9F66EC-4EC2-1041-A2E6-75CB71ED90FA}" type="slidenum">
              <a:rPr lang="en-US" smtClean="0"/>
              <a:t>16</a:t>
            </a:fld>
            <a:endParaRPr lang="en-US"/>
          </a:p>
        </p:txBody>
      </p:sp>
    </p:spTree>
    <p:extLst>
      <p:ext uri="{BB962C8B-B14F-4D97-AF65-F5344CB8AC3E}">
        <p14:creationId xmlns:p14="http://schemas.microsoft.com/office/powerpoint/2010/main" val="3831920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D3243-39CC-1FE9-2C2E-5E1B348B5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F2BF08-D41B-9446-4288-DDE4FCAC6D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D643C-0115-EF37-0EB1-A19F51E5DCC3}"/>
              </a:ext>
            </a:extLst>
          </p:cNvPr>
          <p:cNvSpPr>
            <a:spLocks noGrp="1"/>
          </p:cNvSpPr>
          <p:nvPr>
            <p:ph type="body" idx="1"/>
          </p:nvPr>
        </p:nvSpPr>
        <p:spPr/>
        <p:txBody>
          <a:bodyPr/>
          <a:lstStyle/>
          <a:p>
            <a:r>
              <a:rPr lang="en-US" b="1" dirty="0"/>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Ubuntu" panose="020B0504030602030204" pitchFamily="34" charset="0"/>
                <a:ea typeface="Times New Roman" panose="02020603050405020304" pitchFamily="18" charset="0"/>
                <a:cs typeface="Times New Roman" panose="02020603050405020304" pitchFamily="18" charset="0"/>
              </a:rPr>
              <a:t>This statement is false.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Ubuntu" panose="020B0504030602030204" pitchFamily="34" charset="0"/>
                <a:ea typeface="Times New Roman" panose="02020603050405020304" pitchFamily="18" charset="0"/>
                <a:cs typeface="Times New Roman" panose="02020603050405020304" pitchFamily="18" charset="0"/>
              </a:rPr>
              <a:t>Age is one of 5 main risk factors for developing diabetes.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Ubuntu" panose="020B0504030602030204" pitchFamily="34" charset="0"/>
              </a:rPr>
              <a:t>While it is more common in adults, even kids and teenagers can develop type 2 diabetes, especially if they're overweight or have a family history of diabetes</a:t>
            </a:r>
            <a:endParaRPr lang="en-US" sz="1200" b="0" dirty="0">
              <a:effectLst/>
              <a:latin typeface="Ubuntu" panose="020B0504030602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Ubuntu" panose="020B0504030602030204" pitchFamily="34" charset="0"/>
                <a:ea typeface="Times New Roman" panose="02020603050405020304" pitchFamily="18" charset="0"/>
                <a:cs typeface="Times New Roman" panose="02020603050405020304" pitchFamily="18" charset="0"/>
              </a:rPr>
              <a:t>Let’s look at the risk factors for diabetes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p>
          <a:p>
            <a:pPr marL="171450" indent="-171450">
              <a:buFont typeface="Arial" panose="020B0604020202020204" pitchFamily="34" charset="0"/>
              <a:buChar char="•"/>
            </a:pPr>
            <a:endParaRPr lang="en-US" b="0" dirty="0"/>
          </a:p>
        </p:txBody>
      </p:sp>
      <p:sp>
        <p:nvSpPr>
          <p:cNvPr id="4" name="Slide Number Placeholder 3">
            <a:extLst>
              <a:ext uri="{FF2B5EF4-FFF2-40B4-BE49-F238E27FC236}">
                <a16:creationId xmlns:a16="http://schemas.microsoft.com/office/drawing/2014/main" id="{7170807C-8BA4-322A-AD10-7D53CD5AB01A}"/>
              </a:ext>
            </a:extLst>
          </p:cNvPr>
          <p:cNvSpPr>
            <a:spLocks noGrp="1"/>
          </p:cNvSpPr>
          <p:nvPr>
            <p:ph type="sldNum" sz="quarter" idx="5"/>
          </p:nvPr>
        </p:nvSpPr>
        <p:spPr/>
        <p:txBody>
          <a:bodyPr/>
          <a:lstStyle/>
          <a:p>
            <a:fld id="{0D9F66EC-4EC2-1041-A2E6-75CB71ED90FA}" type="slidenum">
              <a:rPr lang="en-US" smtClean="0"/>
              <a:t>17</a:t>
            </a:fld>
            <a:endParaRPr lang="en-US"/>
          </a:p>
        </p:txBody>
      </p:sp>
    </p:spTree>
    <p:extLst>
      <p:ext uri="{BB962C8B-B14F-4D97-AF65-F5344CB8AC3E}">
        <p14:creationId xmlns:p14="http://schemas.microsoft.com/office/powerpoint/2010/main" val="3991713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4F472-1A9D-5F9F-54B5-784D4FCA4B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C15DB-57D5-F6E0-BF47-BE0607B86B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21E6A2-F5ED-9822-6C0D-C154EAB76F70}"/>
              </a:ext>
            </a:extLst>
          </p:cNvPr>
          <p:cNvSpPr>
            <a:spLocks noGrp="1"/>
          </p:cNvSpPr>
          <p:nvPr>
            <p:ph type="body" idx="1"/>
          </p:nvPr>
        </p:nvSpPr>
        <p:spPr/>
        <p:txBody>
          <a:bodyPr/>
          <a:lstStyle/>
          <a:p>
            <a:r>
              <a:rPr lang="en-US" b="1" dirty="0"/>
              <a:t>Say:</a:t>
            </a:r>
          </a:p>
          <a:p>
            <a:pPr marL="342900" marR="0" lvl="0" indent="-342900">
              <a:lnSpc>
                <a:spcPct val="107000"/>
              </a:lnSpc>
              <a:spcBef>
                <a:spcPts val="0"/>
              </a:spcBef>
              <a:spcAft>
                <a:spcPts val="0"/>
              </a:spcAft>
              <a:buFont typeface="Arial" panose="020B0604020202020204" pitchFamily="34" charset="0"/>
              <a:buChar char="•"/>
            </a:pPr>
            <a:r>
              <a:rPr lang="en-US" sz="1200" dirty="0">
                <a:effectLst/>
                <a:latin typeface="Ubuntu" panose="020B0504030602030204" pitchFamily="34" charset="0"/>
                <a:ea typeface="Calibri" panose="020F0502020204030204" pitchFamily="34" charset="0"/>
                <a:cs typeface="Times New Roman" panose="02020603050405020304" pitchFamily="18" charset="0"/>
              </a:rPr>
              <a:t>The 5 main risk factors for type 2 diabetes are family history or genetics, obesity or being overweight, unhealthy eating, lack of physical activity and age.</a:t>
            </a:r>
          </a:p>
          <a:p>
            <a:pPr marL="342900" marR="0" lvl="0" indent="-342900">
              <a:lnSpc>
                <a:spcPct val="107000"/>
              </a:lnSpc>
              <a:spcBef>
                <a:spcPts val="0"/>
              </a:spcBef>
              <a:spcAft>
                <a:spcPts val="0"/>
              </a:spcAft>
              <a:buFont typeface="Arial" panose="020B0604020202020204" pitchFamily="34" charset="0"/>
              <a:buChar char="•"/>
            </a:pPr>
            <a:endParaRPr lang="en-US" sz="1200" dirty="0"/>
          </a:p>
          <a:p>
            <a:pPr marL="342900" marR="0" lvl="0" indent="-342900">
              <a:lnSpc>
                <a:spcPct val="107000"/>
              </a:lnSpc>
              <a:spcBef>
                <a:spcPts val="0"/>
              </a:spcBef>
              <a:spcAft>
                <a:spcPts val="0"/>
              </a:spcAft>
              <a:buFont typeface="Arial" panose="020B0604020202020204" pitchFamily="34" charset="0"/>
              <a:buChar char="•"/>
            </a:pPr>
            <a:r>
              <a:rPr lang="en-US" sz="1200" dirty="0"/>
              <a:t>Having a family history of Type 2 diabetes increases a person's risk of developing the condition themselves. </a:t>
            </a:r>
          </a:p>
          <a:p>
            <a:pPr marL="342900" marR="0" lvl="0" indent="-342900">
              <a:lnSpc>
                <a:spcPct val="107000"/>
              </a:lnSpc>
              <a:spcBef>
                <a:spcPts val="0"/>
              </a:spcBef>
              <a:spcAft>
                <a:spcPts val="800"/>
              </a:spcAft>
              <a:buFont typeface="Arial" panose="020B0604020202020204" pitchFamily="34" charset="0"/>
              <a:buChar char="•"/>
            </a:pPr>
            <a:r>
              <a:rPr lang="en-US" sz="1200" dirty="0"/>
              <a:t>While having a family history of diabetes does not guarantee that a person will develop the condition, it does increase their risk, especially if combined with other risk factors such as obesity or a lack of physical activity</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endParaRPr lang="en-US" sz="1200" dirty="0">
              <a:effectLst/>
              <a:latin typeface="Ubuntu" panose="020B0504030602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200" dirty="0">
                <a:effectLst/>
                <a:latin typeface="Ubuntu" panose="020B0504030602030204" pitchFamily="34" charset="0"/>
                <a:ea typeface="Calibri" panose="020F0502020204030204" pitchFamily="34" charset="0"/>
                <a:cs typeface="Times New Roman" panose="02020603050405020304" pitchFamily="18" charset="0"/>
              </a:rPr>
              <a:t>Eating too much unhealthy food, especially those high in sugar, unhealthy fats, and calories, can lead to weight gain and obesity, increasing the risk of type 2 diabetes.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endParaRPr lang="en-US" sz="1200" dirty="0">
              <a:effectLst/>
              <a:latin typeface="Ubuntu" panose="020B0504030602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200" dirty="0">
                <a:effectLst/>
                <a:latin typeface="Ubuntu" panose="020B0504030602030204" pitchFamily="34" charset="0"/>
                <a:ea typeface="Calibri" panose="020F0502020204030204" pitchFamily="34" charset="0"/>
                <a:cs typeface="Times New Roman" panose="02020603050405020304" pitchFamily="18" charset="0"/>
              </a:rPr>
              <a:t>Being overweight or Obese is another risk factor.</a:t>
            </a:r>
          </a:p>
          <a:p>
            <a:pPr marL="342900" marR="0" lvl="0" indent="-342900">
              <a:lnSpc>
                <a:spcPct val="107000"/>
              </a:lnSpc>
              <a:spcBef>
                <a:spcPts val="0"/>
              </a:spcBef>
              <a:spcAft>
                <a:spcPts val="0"/>
              </a:spcAft>
              <a:buFont typeface="Arial" panose="020B0604020202020204" pitchFamily="34" charset="0"/>
              <a:buChar char="•"/>
            </a:pPr>
            <a:r>
              <a:rPr lang="en-US" sz="1200" dirty="0">
                <a:effectLst/>
                <a:latin typeface="Ubuntu" panose="020B0504030602030204" pitchFamily="34" charset="0"/>
                <a:ea typeface="Calibri" panose="020F0502020204030204" pitchFamily="34" charset="0"/>
                <a:cs typeface="Times New Roman" panose="02020603050405020304" pitchFamily="18" charset="0"/>
              </a:rPr>
              <a:t>Excess body weight increases the risk of developing insulin resistance, leading to type 2 diabetes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endParaRPr lang="en-US" sz="1200" dirty="0">
              <a:effectLst/>
              <a:latin typeface="Ubuntu" panose="020B0504030602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050" dirty="0">
                <a:effectLst/>
                <a:latin typeface="Ubuntu" panose="020B0504030602030204" pitchFamily="34" charset="0"/>
                <a:ea typeface="Calibri" panose="020F0502020204030204" pitchFamily="34" charset="0"/>
                <a:cs typeface="Times New Roman" panose="02020603050405020304" pitchFamily="18" charset="0"/>
              </a:rPr>
              <a:t>Not getting enough exercise or being physically inactive can make your body less sensitive to insulin. </a:t>
            </a:r>
          </a:p>
          <a:p>
            <a:pPr marL="342900" marR="0" lvl="0" indent="-342900">
              <a:lnSpc>
                <a:spcPct val="107000"/>
              </a:lnSpc>
              <a:spcBef>
                <a:spcPts val="0"/>
              </a:spcBef>
              <a:spcAft>
                <a:spcPts val="800"/>
              </a:spcAft>
              <a:buFont typeface="Arial" panose="020B0604020202020204" pitchFamily="34" charset="0"/>
              <a:buChar char="•"/>
            </a:pPr>
            <a:r>
              <a:rPr lang="en-US" sz="1200" dirty="0"/>
              <a:t>Additionally, lack of physical activity is often associated with other risk factors for Type 2 diabetes, such as obesity and unhealthy diet.</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05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dirty="0">
              <a:effectLst/>
              <a:latin typeface="Ubuntu" panose="020B0504030602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200" dirty="0">
                <a:effectLst/>
                <a:latin typeface="Ubuntu" panose="020B0504030602030204" pitchFamily="34" charset="0"/>
                <a:ea typeface="Calibri" panose="020F0502020204030204" pitchFamily="34" charset="0"/>
                <a:cs typeface="Times New Roman" panose="02020603050405020304" pitchFamily="18" charset="0"/>
              </a:rPr>
              <a:t>As we mentioned already. Age is one of the risk factors.</a:t>
            </a:r>
          </a:p>
          <a:p>
            <a:pPr marL="342900" marR="0" lvl="0" indent="-342900">
              <a:lnSpc>
                <a:spcPct val="107000"/>
              </a:lnSpc>
              <a:spcBef>
                <a:spcPts val="0"/>
              </a:spcBef>
              <a:spcAft>
                <a:spcPts val="0"/>
              </a:spcAft>
              <a:buFont typeface="Arial" panose="020B0604020202020204" pitchFamily="34" charset="0"/>
              <a:buChar char="•"/>
            </a:pPr>
            <a:r>
              <a:rPr lang="en-US" sz="1200" dirty="0">
                <a:effectLst/>
                <a:latin typeface="Ubuntu" panose="020B0504030602030204" pitchFamily="34" charset="0"/>
                <a:ea typeface="Calibri" panose="020F0502020204030204" pitchFamily="34" charset="0"/>
                <a:cs typeface="Times New Roman" panose="02020603050405020304" pitchFamily="18" charset="0"/>
              </a:rPr>
              <a:t>The risk of Type 2 diabetes increases with age, particularly after the age of 45.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r>
              <a:rPr lang="en-US" sz="1800" dirty="0"/>
              <a:t>Also, older adults may be more likely to have other risk factors such as obesity or a sedentary lifestyle, further increasing their risk of developing Type 2 diabetes.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p>
          <a:p>
            <a:pPr marL="171450" indent="-171450">
              <a:buFont typeface="Arial" panose="020B0604020202020204" pitchFamily="34" charset="0"/>
              <a:buChar char="•"/>
            </a:pPr>
            <a:endParaRPr lang="en-US" b="0" dirty="0"/>
          </a:p>
        </p:txBody>
      </p:sp>
      <p:sp>
        <p:nvSpPr>
          <p:cNvPr id="4" name="Slide Number Placeholder 3">
            <a:extLst>
              <a:ext uri="{FF2B5EF4-FFF2-40B4-BE49-F238E27FC236}">
                <a16:creationId xmlns:a16="http://schemas.microsoft.com/office/drawing/2014/main" id="{290A08AB-777C-8CC1-679F-70DEE2C60A8C}"/>
              </a:ext>
            </a:extLst>
          </p:cNvPr>
          <p:cNvSpPr>
            <a:spLocks noGrp="1"/>
          </p:cNvSpPr>
          <p:nvPr>
            <p:ph type="sldNum" sz="quarter" idx="5"/>
          </p:nvPr>
        </p:nvSpPr>
        <p:spPr/>
        <p:txBody>
          <a:bodyPr/>
          <a:lstStyle/>
          <a:p>
            <a:fld id="{0D9F66EC-4EC2-1041-A2E6-75CB71ED90FA}" type="slidenum">
              <a:rPr lang="en-US" smtClean="0"/>
              <a:t>18</a:t>
            </a:fld>
            <a:endParaRPr lang="en-US"/>
          </a:p>
        </p:txBody>
      </p:sp>
    </p:spTree>
    <p:extLst>
      <p:ext uri="{BB962C8B-B14F-4D97-AF65-F5344CB8AC3E}">
        <p14:creationId xmlns:p14="http://schemas.microsoft.com/office/powerpoint/2010/main" val="3837087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9EBD6-442E-510C-C4A6-BBBA57CC7A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76EBFE-1242-A4FB-DAC1-025BF09C8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20BA98-2655-CD7D-EAAC-43702E50CADF}"/>
              </a:ext>
            </a:extLst>
          </p:cNvPr>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Ask:</a:t>
            </a:r>
          </a:p>
          <a:p>
            <a:pPr marL="342900" marR="0" lvl="0" indent="-342900">
              <a:lnSpc>
                <a:spcPts val="1600"/>
              </a:lnSpc>
              <a:spcBef>
                <a:spcPts val="0"/>
              </a:spcBef>
              <a:spcAft>
                <a:spcPts val="0"/>
              </a:spcAft>
              <a:buFont typeface="Arial" panose="020B0604020202020204" pitchFamily="34" charset="0"/>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True or false, people with type 2 diabetes cannot eat sweets?</a:t>
            </a:r>
          </a:p>
          <a:p>
            <a:pPr marL="285750" marR="0" indent="-285750">
              <a:lnSpc>
                <a:spcPct val="107000"/>
              </a:lnSpc>
              <a:spcBef>
                <a:spcPts val="0"/>
              </a:spcBef>
              <a:spcAft>
                <a:spcPts val="800"/>
              </a:spcAft>
              <a:buFont typeface="Arial" panose="020B0604020202020204" pitchFamily="34" charset="0"/>
              <a:buChar char="•"/>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1CAE8289-AFB8-92CB-BD2D-4413357D57A6}"/>
              </a:ext>
            </a:extLst>
          </p:cNvPr>
          <p:cNvSpPr>
            <a:spLocks noGrp="1"/>
          </p:cNvSpPr>
          <p:nvPr>
            <p:ph type="sldNum" sz="quarter" idx="5"/>
          </p:nvPr>
        </p:nvSpPr>
        <p:spPr/>
        <p:txBody>
          <a:bodyPr/>
          <a:lstStyle/>
          <a:p>
            <a:fld id="{0D9F66EC-4EC2-1041-A2E6-75CB71ED90FA}" type="slidenum">
              <a:rPr lang="en-US" smtClean="0"/>
              <a:t>19</a:t>
            </a:fld>
            <a:endParaRPr lang="en-US"/>
          </a:p>
        </p:txBody>
      </p:sp>
    </p:spTree>
    <p:extLst>
      <p:ext uri="{BB962C8B-B14F-4D97-AF65-F5344CB8AC3E}">
        <p14:creationId xmlns:p14="http://schemas.microsoft.com/office/powerpoint/2010/main" val="329888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r>
              <a:rPr lang="en-US" i="1" dirty="0"/>
              <a:t>Welcome</a:t>
            </a:r>
            <a:endParaRPr lang="en-US" dirty="0"/>
          </a:p>
          <a:p>
            <a:pPr marL="171450" indent="-171450">
              <a:buFont typeface="Arial" panose="020B0604020202020204" pitchFamily="34" charset="0"/>
              <a:buChar char="•"/>
            </a:pPr>
            <a:r>
              <a:rPr lang="en-US" dirty="0"/>
              <a:t>Welcome to our Family Health Forum! we are looking forward to talking about diabetes prevention and management.</a:t>
            </a:r>
          </a:p>
          <a:p>
            <a:pPr marL="171450" indent="-171450">
              <a:buFont typeface="Arial" panose="020B0604020202020204" pitchFamily="34" charset="0"/>
              <a:buChar char="•"/>
            </a:pPr>
            <a:r>
              <a:rPr lang="en-US" dirty="0"/>
              <a:t>Let’s get to know each other and introduce ourselves.</a:t>
            </a:r>
            <a:endParaRPr lang="en-US" sz="1200" kern="1200" spc="0" dirty="0">
              <a:effectLst/>
              <a:latin typeface="+mn-lt"/>
              <a:ea typeface="+mn-ea"/>
              <a:cs typeface="+mn-cs"/>
            </a:endParaRPr>
          </a:p>
          <a:p>
            <a:pPr marL="171450" indent="-171450">
              <a:buFont typeface="Arial" panose="020B0604020202020204" pitchFamily="34" charset="0"/>
              <a:buChar char="•"/>
            </a:pPr>
            <a:r>
              <a:rPr lang="en-US" sz="1800" kern="900" spc="-10" dirty="0">
                <a:effectLst/>
                <a:latin typeface="Ubuntu Light" panose="020B0304030602030204" pitchFamily="34" charset="0"/>
                <a:ea typeface="MS Mincho" panose="02020609040205080304" pitchFamily="49" charset="-128"/>
                <a:cs typeface="Times New Roman" panose="02020603050405020304" pitchFamily="18" charset="0"/>
              </a:rPr>
              <a:t>Each person can share their name and something that someone would not know about themselves.</a:t>
            </a:r>
          </a:p>
          <a:p>
            <a:pPr marL="171450" indent="-171450">
              <a:buFont typeface="Arial" panose="020B0604020202020204" pitchFamily="34" charset="0"/>
              <a:buChar char="•"/>
            </a:pPr>
            <a:r>
              <a:rPr lang="en-US" sz="1800" kern="900" spc="-10" dirty="0">
                <a:effectLst/>
                <a:latin typeface="Ubuntu Light" panose="020B0304030602030204" pitchFamily="34" charset="0"/>
                <a:ea typeface="MS Mincho" panose="02020609040205080304" pitchFamily="49" charset="-128"/>
                <a:cs typeface="Times New Roman" panose="02020603050405020304" pitchFamily="18" charset="0"/>
              </a:rPr>
              <a:t>I will go first.</a:t>
            </a:r>
          </a:p>
          <a:p>
            <a:endParaRPr lang="en-US" dirty="0"/>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2</a:t>
            </a:fld>
            <a:endParaRPr lang="en-US"/>
          </a:p>
        </p:txBody>
      </p:sp>
    </p:spTree>
    <p:extLst>
      <p:ext uri="{BB962C8B-B14F-4D97-AF65-F5344CB8AC3E}">
        <p14:creationId xmlns:p14="http://schemas.microsoft.com/office/powerpoint/2010/main" val="3327834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6FF84-4349-9B6C-2A2D-214CC5B87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D7C872-5477-0950-714D-FA3C6ECC31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A34D50-801D-BE54-0063-201152795773}"/>
              </a:ext>
            </a:extLst>
          </p:cNvPr>
          <p:cNvSpPr>
            <a:spLocks noGrp="1"/>
          </p:cNvSpPr>
          <p:nvPr>
            <p:ph type="body" idx="1"/>
          </p:nvPr>
        </p:nvSpPr>
        <p:spPr/>
        <p:txBody>
          <a:bodyPr/>
          <a:lstStyle/>
          <a:p>
            <a:r>
              <a:rPr lang="en-US" b="1" dirty="0"/>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This statement is false.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People with diabetes can eat sweets in small amounts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Having a healthy lifestyle is very important for people living with diabetes.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People living with diabetes also have to check their blood sugar levels often.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They may also have to take medicine and follow up with their doctor.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Finding support from other people in the community can help you and your family connect with others and learn more about diabetes.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Some countries have diabetes education programs that families can go to.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If this does not exist in your community, talk to health care providers.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p>
          <a:p>
            <a:pPr marL="171450" indent="-171450">
              <a:buFont typeface="Arial" panose="020B0604020202020204" pitchFamily="34" charset="0"/>
              <a:buChar char="•"/>
            </a:pPr>
            <a:endParaRPr lang="en-US" b="0" dirty="0"/>
          </a:p>
        </p:txBody>
      </p:sp>
      <p:sp>
        <p:nvSpPr>
          <p:cNvPr id="4" name="Slide Number Placeholder 3">
            <a:extLst>
              <a:ext uri="{FF2B5EF4-FFF2-40B4-BE49-F238E27FC236}">
                <a16:creationId xmlns:a16="http://schemas.microsoft.com/office/drawing/2014/main" id="{D58C4D28-EF10-B42A-C952-997439E9FE64}"/>
              </a:ext>
            </a:extLst>
          </p:cNvPr>
          <p:cNvSpPr>
            <a:spLocks noGrp="1"/>
          </p:cNvSpPr>
          <p:nvPr>
            <p:ph type="sldNum" sz="quarter" idx="5"/>
          </p:nvPr>
        </p:nvSpPr>
        <p:spPr/>
        <p:txBody>
          <a:bodyPr/>
          <a:lstStyle/>
          <a:p>
            <a:fld id="{0D9F66EC-4EC2-1041-A2E6-75CB71ED90FA}" type="slidenum">
              <a:rPr lang="en-US" smtClean="0"/>
              <a:t>20</a:t>
            </a:fld>
            <a:endParaRPr lang="en-US"/>
          </a:p>
        </p:txBody>
      </p:sp>
    </p:spTree>
    <p:extLst>
      <p:ext uri="{BB962C8B-B14F-4D97-AF65-F5344CB8AC3E}">
        <p14:creationId xmlns:p14="http://schemas.microsoft.com/office/powerpoint/2010/main" val="3788267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1A280-6A64-45D4-0446-981A932C04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8D82C9-52CE-7C4F-3ACD-32A1F0DA48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618CF8-C1FF-EE1D-6787-9A86CC268DC8}"/>
              </a:ext>
            </a:extLst>
          </p:cNvPr>
          <p:cNvSpPr>
            <a:spLocks noGrp="1"/>
          </p:cNvSpPr>
          <p:nvPr>
            <p:ph type="body" idx="1"/>
          </p:nvPr>
        </p:nvSpPr>
        <p:spPr/>
        <p:txBody>
          <a:bodyPr/>
          <a:lstStyle/>
          <a:p>
            <a:pPr marL="0" marR="0">
              <a:lnSpc>
                <a:spcPct val="107000"/>
              </a:lnSpc>
              <a:spcBef>
                <a:spcPts val="0"/>
              </a:spcBef>
              <a:spcAft>
                <a:spcPts val="800"/>
              </a:spcAft>
            </a:pPr>
            <a:r>
              <a:rPr lang="en-US" sz="1200" b="1" dirty="0">
                <a:effectLst/>
                <a:latin typeface="Ubuntu" panose="020B0504030602030204" pitchFamily="34" charset="0"/>
                <a:ea typeface="Times New Roman" panose="02020603050405020304" pitchFamily="18" charset="0"/>
                <a:cs typeface="Times New Roman" panose="02020603050405020304" pitchFamily="18" charset="0"/>
              </a:rPr>
              <a:t>Ask:</a:t>
            </a:r>
          </a:p>
          <a:p>
            <a:pPr marL="285750" marR="0" indent="-285750">
              <a:lnSpc>
                <a:spcPct val="107000"/>
              </a:lnSpc>
              <a:spcBef>
                <a:spcPts val="0"/>
              </a:spcBef>
              <a:spcAft>
                <a:spcPts val="800"/>
              </a:spcAft>
              <a:buFont typeface="Arial" panose="020B0604020202020204" pitchFamily="34" charset="0"/>
              <a:buChar char="•"/>
            </a:pPr>
            <a:r>
              <a:rPr lang="en-US" sz="1200" b="0" dirty="0">
                <a:effectLst/>
                <a:latin typeface="Ubuntu" panose="020B0504030602030204" pitchFamily="34" charset="0"/>
                <a:ea typeface="Times New Roman" panose="02020603050405020304" pitchFamily="18" charset="0"/>
                <a:cs typeface="Times New Roman" panose="02020603050405020304" pitchFamily="18" charset="0"/>
              </a:rPr>
              <a:t>True or false, you can prevent type 2 diabetes by eating healthy and exercising regularly. </a:t>
            </a:r>
          </a:p>
          <a:p>
            <a:pPr marL="0" marR="0" indent="0">
              <a:lnSpc>
                <a:spcPct val="107000"/>
              </a:lnSpc>
              <a:spcBef>
                <a:spcPts val="0"/>
              </a:spcBef>
              <a:spcAft>
                <a:spcPts val="800"/>
              </a:spcAft>
              <a:buFont typeface="Arial" panose="020B0604020202020204" pitchFamily="34" charset="0"/>
              <a:buNone/>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2451C865-AE3D-891F-834F-3C53F27534F6}"/>
              </a:ext>
            </a:extLst>
          </p:cNvPr>
          <p:cNvSpPr>
            <a:spLocks noGrp="1"/>
          </p:cNvSpPr>
          <p:nvPr>
            <p:ph type="sldNum" sz="quarter" idx="5"/>
          </p:nvPr>
        </p:nvSpPr>
        <p:spPr/>
        <p:txBody>
          <a:bodyPr/>
          <a:lstStyle/>
          <a:p>
            <a:fld id="{0D9F66EC-4EC2-1041-A2E6-75CB71ED90FA}" type="slidenum">
              <a:rPr lang="en-US" smtClean="0"/>
              <a:t>21</a:t>
            </a:fld>
            <a:endParaRPr lang="en-US"/>
          </a:p>
        </p:txBody>
      </p:sp>
    </p:spTree>
    <p:extLst>
      <p:ext uri="{BB962C8B-B14F-4D97-AF65-F5344CB8AC3E}">
        <p14:creationId xmlns:p14="http://schemas.microsoft.com/office/powerpoint/2010/main" val="1348707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56876-A9DA-5332-2F42-0368EF61C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297772-FF27-CCB5-47DA-9252595D12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D3F863-166D-12D3-754E-516078F86E2B}"/>
              </a:ext>
            </a:extLst>
          </p:cNvPr>
          <p:cNvSpPr>
            <a:spLocks noGrp="1"/>
          </p:cNvSpPr>
          <p:nvPr>
            <p:ph type="body" idx="1"/>
          </p:nvPr>
        </p:nvSpPr>
        <p:spPr/>
        <p:txBody>
          <a:bodyPr/>
          <a:lstStyle/>
          <a:p>
            <a:r>
              <a:rPr lang="en-US" b="1" dirty="0"/>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This statement is true.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 risk factors for type 2 diabetes cannot be changed, such as age and family history, but fortunately there are some that can, such as, being overweight, eating unhealthy food, and being inactive.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Living a healthy lifestyle can help us to reduce these risk factors so they can prevent or delay type 2 diabetes and improve our overall health.</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Let’s explore this more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p>
          <a:p>
            <a:pPr marL="171450" indent="-171450">
              <a:buFont typeface="Arial" panose="020B0604020202020204" pitchFamily="34" charset="0"/>
              <a:buChar char="•"/>
            </a:pPr>
            <a:endParaRPr lang="en-US" b="0" dirty="0"/>
          </a:p>
        </p:txBody>
      </p:sp>
      <p:sp>
        <p:nvSpPr>
          <p:cNvPr id="4" name="Slide Number Placeholder 3">
            <a:extLst>
              <a:ext uri="{FF2B5EF4-FFF2-40B4-BE49-F238E27FC236}">
                <a16:creationId xmlns:a16="http://schemas.microsoft.com/office/drawing/2014/main" id="{BBACA661-2666-4912-DBFE-F1CEA4B57DB6}"/>
              </a:ext>
            </a:extLst>
          </p:cNvPr>
          <p:cNvSpPr>
            <a:spLocks noGrp="1"/>
          </p:cNvSpPr>
          <p:nvPr>
            <p:ph type="sldNum" sz="quarter" idx="5"/>
          </p:nvPr>
        </p:nvSpPr>
        <p:spPr/>
        <p:txBody>
          <a:bodyPr/>
          <a:lstStyle/>
          <a:p>
            <a:fld id="{0D9F66EC-4EC2-1041-A2E6-75CB71ED90FA}" type="slidenum">
              <a:rPr lang="en-US" smtClean="0"/>
              <a:t>22</a:t>
            </a:fld>
            <a:endParaRPr lang="en-US"/>
          </a:p>
        </p:txBody>
      </p:sp>
    </p:spTree>
    <p:extLst>
      <p:ext uri="{BB962C8B-B14F-4D97-AF65-F5344CB8AC3E}">
        <p14:creationId xmlns:p14="http://schemas.microsoft.com/office/powerpoint/2010/main" val="323028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1FA86-E476-7A1F-1C8A-A1BF500BB1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783EEE-2E3B-2B9B-400E-06A5C3085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B7597-9D02-A63D-A911-DB1B3CBF4355}"/>
              </a:ext>
            </a:extLst>
          </p:cNvPr>
          <p:cNvSpPr>
            <a:spLocks noGrp="1"/>
          </p:cNvSpPr>
          <p:nvPr>
            <p:ph type="body" idx="1"/>
          </p:nvPr>
        </p:nvSpPr>
        <p:spPr/>
        <p:txBody>
          <a:bodyPr/>
          <a:lstStyle/>
          <a:p>
            <a:pPr marL="0" lvl="0" indent="0">
              <a:buFont typeface="Arial" panose="020B0604020202020204" pitchFamily="34" charset="0"/>
              <a:buNone/>
            </a:pPr>
            <a:r>
              <a:rPr lang="en-US" b="1" i="0" dirty="0">
                <a:solidFill>
                  <a:srgbClr val="1F1F1F"/>
                </a:solidFill>
                <a:effectLst/>
                <a:latin typeface="Google Sans"/>
              </a:rPr>
              <a:t>Say:</a:t>
            </a:r>
          </a:p>
          <a:p>
            <a:pPr marL="171450" lvl="0" indent="-171450">
              <a:buFont typeface="Arial" panose="020B0604020202020204" pitchFamily="34" charset="0"/>
              <a:buChar char="•"/>
            </a:pPr>
            <a:r>
              <a:rPr lang="en-US" b="0" i="0" dirty="0">
                <a:solidFill>
                  <a:srgbClr val="1F1F1F"/>
                </a:solidFill>
                <a:effectLst/>
                <a:latin typeface="Google Sans"/>
              </a:rPr>
              <a:t>Now we are going to look more at prevention of type 2 diabetes. </a:t>
            </a:r>
          </a:p>
          <a:p>
            <a:pPr marL="171450" lvl="0" indent="-171450">
              <a:buFont typeface="Arial" panose="020B0604020202020204" pitchFamily="34" charset="0"/>
              <a:buChar char="•"/>
            </a:pPr>
            <a:r>
              <a:rPr lang="en-US" b="0" i="0" dirty="0">
                <a:solidFill>
                  <a:srgbClr val="1F1F1F"/>
                </a:solidFill>
                <a:effectLst/>
                <a:latin typeface="Google Sans"/>
              </a:rPr>
              <a:t>It is important to remember that these prevention tips are also helpful for management of diabetes.</a:t>
            </a:r>
          </a:p>
          <a:p>
            <a:pPr marL="171450" lvl="0" indent="-171450">
              <a:buFont typeface="Arial" panose="020B0604020202020204" pitchFamily="34" charset="0"/>
              <a:buChar char="•"/>
            </a:pPr>
            <a:r>
              <a:rPr lang="en-US" b="0" i="0" dirty="0">
                <a:solidFill>
                  <a:srgbClr val="1F1F1F"/>
                </a:solidFill>
                <a:effectLst/>
                <a:latin typeface="Google Sans"/>
              </a:rPr>
              <a:t>Being physically active can </a:t>
            </a:r>
            <a:r>
              <a:rPr lang="en-US" b="0" i="0" dirty="0">
                <a:solidFill>
                  <a:srgbClr val="040C28"/>
                </a:solidFill>
                <a:effectLst/>
                <a:latin typeface="Google Sans"/>
              </a:rPr>
              <a:t>improve our brain health, manage our weight, strengthen our bones and muscles. </a:t>
            </a:r>
          </a:p>
          <a:p>
            <a:pPr marL="171450" lvl="0" indent="-171450">
              <a:buFont typeface="Arial" panose="020B0604020202020204" pitchFamily="34" charset="0"/>
              <a:buChar char="•"/>
            </a:pPr>
            <a:r>
              <a:rPr lang="en-US" b="0" i="0" dirty="0">
                <a:solidFill>
                  <a:srgbClr val="040C28"/>
                </a:solidFill>
                <a:effectLst/>
                <a:latin typeface="Google Sans"/>
              </a:rPr>
              <a:t>It helps to reduce our risk of diseases like diabetes and improves our ability to do everyday activities</a:t>
            </a:r>
            <a:r>
              <a:rPr lang="en-US" b="0" i="0" dirty="0">
                <a:solidFill>
                  <a:srgbClr val="1F1F1F"/>
                </a:solidFill>
                <a:effectLst/>
                <a:latin typeface="Google Sans"/>
              </a:rPr>
              <a:t>. </a:t>
            </a:r>
          </a:p>
          <a:p>
            <a:pPr marL="171450" lvl="0" indent="-171450">
              <a:buFont typeface="Arial" panose="020B0604020202020204" pitchFamily="34" charset="0"/>
              <a:buChar char="•"/>
            </a:pPr>
            <a:r>
              <a:rPr lang="en-US" b="0" i="0" dirty="0">
                <a:solidFill>
                  <a:srgbClr val="1F1F1F"/>
                </a:solidFill>
                <a:effectLst/>
                <a:latin typeface="Google Sans"/>
              </a:rPr>
              <a:t>A healthy diet is important for good health and nutrition. </a:t>
            </a:r>
          </a:p>
          <a:p>
            <a:pPr marL="171450" lvl="0" indent="-171450">
              <a:buFont typeface="Arial" panose="020B0604020202020204" pitchFamily="34" charset="0"/>
              <a:buChar char="•"/>
            </a:pPr>
            <a:r>
              <a:rPr lang="en-US" b="0" i="0" dirty="0">
                <a:solidFill>
                  <a:srgbClr val="040C28"/>
                </a:solidFill>
                <a:effectLst/>
                <a:latin typeface="Google Sans"/>
              </a:rPr>
              <a:t>It protects us against many health problems, such as heart disease, diabetes and cancer</a:t>
            </a:r>
            <a:r>
              <a:rPr lang="en-US" b="0" i="0" dirty="0">
                <a:solidFill>
                  <a:srgbClr val="1F1F1F"/>
                </a:solidFill>
                <a:effectLst/>
                <a:latin typeface="Google Sans"/>
              </a:rPr>
              <a:t>. </a:t>
            </a:r>
          </a:p>
          <a:p>
            <a:pPr marL="171450" lvl="0" indent="-171450">
              <a:buFont typeface="Arial" panose="020B0604020202020204" pitchFamily="34" charset="0"/>
              <a:buChar char="•"/>
            </a:pPr>
            <a:r>
              <a:rPr lang="en-US" b="0" i="0" dirty="0">
                <a:solidFill>
                  <a:srgbClr val="1F1F1F"/>
                </a:solidFill>
                <a:effectLst/>
                <a:latin typeface="Google Sans"/>
              </a:rPr>
              <a:t>Eating a variety of foods and consuming less salt, sugar, and fats helps us stay healthy.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900" spc="-10" dirty="0">
                <a:effectLst/>
                <a:latin typeface="Ubuntu Light" panose="020B0304030602030204" pitchFamily="34" charset="0"/>
                <a:ea typeface="MS Mincho" panose="02020609040205080304" pitchFamily="49" charset="-128"/>
                <a:cs typeface="Times New Roman" panose="02020603050405020304" pitchFamily="18" charset="0"/>
              </a:rPr>
              <a:t>Managing stress helps us have better mental, physical, and emotional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p>
          <a:p>
            <a:pPr marL="171450" indent="-171450">
              <a:buFont typeface="Arial" panose="020B0604020202020204" pitchFamily="34" charset="0"/>
              <a:buChar char="•"/>
            </a:pPr>
            <a:endParaRPr lang="en-US" b="0" dirty="0"/>
          </a:p>
        </p:txBody>
      </p:sp>
      <p:sp>
        <p:nvSpPr>
          <p:cNvPr id="4" name="Slide Number Placeholder 3">
            <a:extLst>
              <a:ext uri="{FF2B5EF4-FFF2-40B4-BE49-F238E27FC236}">
                <a16:creationId xmlns:a16="http://schemas.microsoft.com/office/drawing/2014/main" id="{B14550C5-9D3D-8ED4-F7FF-4D7DD94E5D00}"/>
              </a:ext>
            </a:extLst>
          </p:cNvPr>
          <p:cNvSpPr>
            <a:spLocks noGrp="1"/>
          </p:cNvSpPr>
          <p:nvPr>
            <p:ph type="sldNum" sz="quarter" idx="5"/>
          </p:nvPr>
        </p:nvSpPr>
        <p:spPr/>
        <p:txBody>
          <a:bodyPr/>
          <a:lstStyle/>
          <a:p>
            <a:fld id="{0D9F66EC-4EC2-1041-A2E6-75CB71ED90FA}" type="slidenum">
              <a:rPr lang="en-US" smtClean="0"/>
              <a:t>23</a:t>
            </a:fld>
            <a:endParaRPr lang="en-US"/>
          </a:p>
        </p:txBody>
      </p:sp>
    </p:spTree>
    <p:extLst>
      <p:ext uri="{BB962C8B-B14F-4D97-AF65-F5344CB8AC3E}">
        <p14:creationId xmlns:p14="http://schemas.microsoft.com/office/powerpoint/2010/main" val="2524263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C4910-EA1A-95C0-7273-F9C2C5A35C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3F391-D31B-B3BE-4E87-4CFC071F64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7A1A3C-5A7E-D5AB-5E67-76A0B997A359}"/>
              </a:ext>
            </a:extLst>
          </p:cNvPr>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i="0" dirty="0">
                <a:solidFill>
                  <a:srgbClr val="707070"/>
                </a:solidFill>
                <a:effectLst/>
                <a:highlight>
                  <a:srgbClr val="FFFFFF"/>
                </a:highlight>
                <a:latin typeface="Roboto"/>
                <a:ea typeface="Roboto"/>
                <a:cs typeface="Roboto"/>
              </a:rPr>
              <a:t>Physical activity recommendations for adults are to do at least 150 minutes of moderate intensity activity.</a:t>
            </a:r>
          </a:p>
          <a:p>
            <a:pPr marL="171450" indent="-171450">
              <a:buFont typeface="Arial" panose="020B0604020202020204" pitchFamily="34" charset="0"/>
              <a:buChar char="•"/>
            </a:pPr>
            <a:r>
              <a:rPr lang="en-US" b="0" i="0" dirty="0">
                <a:solidFill>
                  <a:srgbClr val="707070"/>
                </a:solidFill>
                <a:effectLst/>
                <a:highlight>
                  <a:srgbClr val="FFFFFF"/>
                </a:highlight>
                <a:latin typeface="Roboto" panose="02000000000000000000" pitchFamily="2" charset="0"/>
              </a:rPr>
              <a:t>This is anything that gets your heart beating faster like walking, running, or dancing.</a:t>
            </a:r>
          </a:p>
          <a:p>
            <a:pPr marL="171450" indent="-171450">
              <a:buFont typeface="Arial" panose="020B0604020202020204" pitchFamily="34" charset="0"/>
              <a:buChar char="•"/>
            </a:pPr>
            <a:r>
              <a:rPr lang="en-US" b="0" i="0" dirty="0">
                <a:solidFill>
                  <a:srgbClr val="707070"/>
                </a:solidFill>
                <a:effectLst/>
                <a:highlight>
                  <a:srgbClr val="FFFFFF"/>
                </a:highlight>
                <a:latin typeface="Roboto" panose="02000000000000000000" pitchFamily="2" charset="0"/>
              </a:rPr>
              <a:t>Adults also need </a:t>
            </a:r>
            <a:r>
              <a:rPr lang="en-US" dirty="0">
                <a:solidFill>
                  <a:srgbClr val="707070"/>
                </a:solidFill>
                <a:highlight>
                  <a:srgbClr val="FFFFFF"/>
                </a:highlight>
                <a:latin typeface="Roboto" panose="02000000000000000000" pitchFamily="2" charset="0"/>
              </a:rPr>
              <a:t>activities that make their muscles and bones strong, like lifting weights, or doing push-ups, at least two days a week.</a:t>
            </a:r>
          </a:p>
          <a:p>
            <a:pPr marL="171450" indent="-171450">
              <a:buFont typeface="Arial" panose="020B0604020202020204" pitchFamily="34" charset="0"/>
              <a:buChar char="•"/>
            </a:pPr>
            <a:r>
              <a:rPr lang="en-US" dirty="0">
                <a:solidFill>
                  <a:srgbClr val="707070"/>
                </a:solidFill>
                <a:highlight>
                  <a:srgbClr val="FFFFFF"/>
                </a:highlight>
                <a:latin typeface="Roboto" panose="02000000000000000000" pitchFamily="2" charset="0"/>
              </a:rPr>
              <a:t>For children and young people, it is recommended to do at least 60 minutes of physical activity everyday.</a:t>
            </a:r>
          </a:p>
          <a:p>
            <a:pPr marL="171450" indent="-171450">
              <a:buFont typeface="Arial" panose="020B0604020202020204" pitchFamily="34" charset="0"/>
              <a:buChar char="•"/>
            </a:pPr>
            <a:r>
              <a:rPr lang="en-US" dirty="0">
                <a:solidFill>
                  <a:srgbClr val="707070"/>
                </a:solidFill>
                <a:highlight>
                  <a:srgbClr val="FFFFFF"/>
                </a:highlight>
                <a:latin typeface="Roboto" panose="02000000000000000000" pitchFamily="2" charset="0"/>
              </a:rPr>
              <a:t>Physical activity is one of the most powerful tools to prevent diabetes.</a:t>
            </a:r>
          </a:p>
          <a:p>
            <a:pPr marL="171450" indent="-171450">
              <a:buFont typeface="Arial" panose="020B0604020202020204" pitchFamily="34" charset="0"/>
              <a:buChar char="•"/>
            </a:pPr>
            <a:r>
              <a:rPr lang="en-US" dirty="0">
                <a:solidFill>
                  <a:srgbClr val="707070"/>
                </a:solidFill>
                <a:highlight>
                  <a:srgbClr val="FFFFFF"/>
                </a:highlight>
                <a:latin typeface="Roboto" panose="02000000000000000000" pitchFamily="2" charset="0"/>
              </a:rPr>
              <a:t>It helps to maintain a healthy body weight, promotes positive mental health and reduced our risks for other health challenges.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p>
          <a:p>
            <a:pPr marL="171450" indent="-171450">
              <a:buFont typeface="Arial" panose="020B0604020202020204" pitchFamily="34" charset="0"/>
              <a:buChar char="•"/>
            </a:pPr>
            <a:endParaRPr lang="en-US" b="0" dirty="0"/>
          </a:p>
        </p:txBody>
      </p:sp>
      <p:sp>
        <p:nvSpPr>
          <p:cNvPr id="4" name="Slide Number Placeholder 3">
            <a:extLst>
              <a:ext uri="{FF2B5EF4-FFF2-40B4-BE49-F238E27FC236}">
                <a16:creationId xmlns:a16="http://schemas.microsoft.com/office/drawing/2014/main" id="{91B21850-8BE8-88EE-C305-A8165E94E513}"/>
              </a:ext>
            </a:extLst>
          </p:cNvPr>
          <p:cNvSpPr>
            <a:spLocks noGrp="1"/>
          </p:cNvSpPr>
          <p:nvPr>
            <p:ph type="sldNum" sz="quarter" idx="5"/>
          </p:nvPr>
        </p:nvSpPr>
        <p:spPr/>
        <p:txBody>
          <a:bodyPr/>
          <a:lstStyle/>
          <a:p>
            <a:fld id="{0D9F66EC-4EC2-1041-A2E6-75CB71ED90FA}" type="slidenum">
              <a:rPr lang="en-US" smtClean="0"/>
              <a:t>24</a:t>
            </a:fld>
            <a:endParaRPr lang="en-US"/>
          </a:p>
        </p:txBody>
      </p:sp>
    </p:spTree>
    <p:extLst>
      <p:ext uri="{BB962C8B-B14F-4D97-AF65-F5344CB8AC3E}">
        <p14:creationId xmlns:p14="http://schemas.microsoft.com/office/powerpoint/2010/main" val="3130651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AAF93-B587-DC39-7D8F-93A799118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5781C-E643-9360-F512-A15B5E2A7A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067785-8D0C-AF4C-02ED-422D7FB2B041}"/>
              </a:ext>
            </a:extLst>
          </p:cNvPr>
          <p:cNvSpPr>
            <a:spLocks noGrp="1"/>
          </p:cNvSpPr>
          <p:nvPr>
            <p:ph type="body" idx="1"/>
          </p:nvPr>
        </p:nvSpPr>
        <p:spPr/>
        <p:txBody>
          <a:bodyPr/>
          <a:lstStyle/>
          <a:p>
            <a:pPr marL="0" marR="0" lvl="0" indent="0">
              <a:lnSpc>
                <a:spcPct val="107000"/>
              </a:lnSpc>
              <a:spcBef>
                <a:spcPts val="0"/>
              </a:spcBef>
              <a:spcAft>
                <a:spcPts val="0"/>
              </a:spcAft>
              <a:buFont typeface="Arial" panose="020B0604020202020204" pitchFamily="34" charset="0"/>
              <a:buNone/>
            </a:pPr>
            <a:r>
              <a:rPr lang="en-US" sz="1400" b="1" kern="100" dirty="0">
                <a:effectLst/>
                <a:latin typeface="Calibri" panose="020F0502020204030204" pitchFamily="34" charset="0"/>
                <a:ea typeface="Calibri" panose="020F0502020204030204" pitchFamily="34" charset="0"/>
                <a:cs typeface="Calibri" panose="020F0502020204030204" pitchFamily="34" charset="0"/>
              </a:rPr>
              <a:t>Say:</a:t>
            </a:r>
          </a:p>
          <a:p>
            <a:pPr marL="342900" marR="0" lvl="0" indent="-342900">
              <a:lnSpc>
                <a:spcPct val="107000"/>
              </a:lnSpc>
              <a:spcBef>
                <a:spcPts val="0"/>
              </a:spcBef>
              <a:spcAft>
                <a:spcPts val="0"/>
              </a:spcAft>
              <a:buFont typeface="Arial" panose="020B0604020202020204" pitchFamily="34" charset="0"/>
              <a:buChar char="•"/>
            </a:pPr>
            <a:r>
              <a:rPr lang="en-US" sz="1400" b="0" kern="100" dirty="0">
                <a:effectLst/>
                <a:latin typeface="Calibri" panose="020F0502020204030204" pitchFamily="34" charset="0"/>
                <a:ea typeface="Calibri" panose="020F0502020204030204" pitchFamily="34" charset="0"/>
                <a:cs typeface="Calibri" panose="020F0502020204030204" pitchFamily="34" charset="0"/>
              </a:rPr>
              <a:t>The MyPlate meal plan shown here has recommendations on healthy eating.</a:t>
            </a:r>
          </a:p>
          <a:p>
            <a:pPr marL="342900" marR="0" lvl="0" indent="-342900">
              <a:lnSpc>
                <a:spcPct val="107000"/>
              </a:lnSpc>
              <a:spcBef>
                <a:spcPts val="0"/>
              </a:spcBef>
              <a:spcAft>
                <a:spcPts val="0"/>
              </a:spcAft>
              <a:buFont typeface="Arial" panose="020B0604020202020204" pitchFamily="34" charset="0"/>
              <a:buChar char="•"/>
            </a:pPr>
            <a:r>
              <a:rPr lang="en-US" sz="1400" b="0" kern="100" dirty="0">
                <a:effectLst/>
                <a:latin typeface="Calibri" panose="020F0502020204030204" pitchFamily="34" charset="0"/>
                <a:ea typeface="Calibri" panose="020F0502020204030204" pitchFamily="34" charset="0"/>
                <a:cs typeface="Calibri" panose="020F0502020204030204" pitchFamily="34" charset="0"/>
              </a:rPr>
              <a:t>The first is to make half of our plate's fruits and vegetables.</a:t>
            </a:r>
          </a:p>
          <a:p>
            <a:pPr marL="342900" marR="0" lvl="0" indent="-342900">
              <a:lnSpc>
                <a:spcPct val="107000"/>
              </a:lnSpc>
              <a:spcBef>
                <a:spcPts val="0"/>
              </a:spcBef>
              <a:spcAft>
                <a:spcPts val="0"/>
              </a:spcAft>
              <a:buFont typeface="Arial" panose="020B0604020202020204" pitchFamily="34" charset="0"/>
              <a:buChar char="•"/>
            </a:pPr>
            <a:r>
              <a:rPr lang="en-US" sz="1400" b="0" kern="100" dirty="0">
                <a:effectLst/>
                <a:latin typeface="Calibri" panose="020F0502020204030204" pitchFamily="34" charset="0"/>
                <a:ea typeface="Calibri" panose="020F0502020204030204" pitchFamily="34" charset="0"/>
                <a:cs typeface="Calibri" panose="020F0502020204030204" pitchFamily="34" charset="0"/>
              </a:rPr>
              <a:t>The recommendation is to focus on whole fruits rather than 100% fruit juice.</a:t>
            </a:r>
          </a:p>
          <a:p>
            <a:pPr marL="342900" marR="0" lvl="0" indent="-342900">
              <a:lnSpc>
                <a:spcPct val="107000"/>
              </a:lnSpc>
              <a:spcBef>
                <a:spcPts val="0"/>
              </a:spcBef>
              <a:spcAft>
                <a:spcPts val="0"/>
              </a:spcAft>
              <a:buFont typeface="Arial" panose="020B0604020202020204" pitchFamily="34" charset="0"/>
              <a:buChar char="•"/>
            </a:pPr>
            <a:r>
              <a:rPr lang="en-US" sz="1400" b="0" kern="100" dirty="0">
                <a:effectLst/>
                <a:latin typeface="Calibri" panose="020F0502020204030204" pitchFamily="34" charset="0"/>
                <a:ea typeface="Calibri" panose="020F0502020204030204" pitchFamily="34" charset="0"/>
                <a:cs typeface="Calibri" panose="020F0502020204030204" pitchFamily="34" charset="0"/>
              </a:rPr>
              <a:t>For vegetables it is recommended to eat a variety of vegetables, such as dark green, red and orange; beans, peas, and lentils, starchy and other vegetables.</a:t>
            </a:r>
          </a:p>
          <a:p>
            <a:pPr marL="342900" marR="0" lvl="0" indent="-342900">
              <a:lnSpc>
                <a:spcPct val="107000"/>
              </a:lnSpc>
              <a:spcBef>
                <a:spcPts val="0"/>
              </a:spcBef>
              <a:spcAft>
                <a:spcPts val="0"/>
              </a:spcAft>
              <a:buFont typeface="Arial" panose="020B0604020202020204" pitchFamily="34" charset="0"/>
              <a:buChar char="•"/>
            </a:pPr>
            <a:r>
              <a:rPr lang="en-US" sz="1400" b="0" kern="100" dirty="0">
                <a:effectLst/>
                <a:latin typeface="Calibri" panose="020F0502020204030204" pitchFamily="34" charset="0"/>
                <a:ea typeface="Calibri" panose="020F0502020204030204" pitchFamily="34" charset="0"/>
                <a:cs typeface="Calibri" panose="020F0502020204030204" pitchFamily="34" charset="0"/>
              </a:rPr>
              <a:t>The other half of the MyPlate meal plan is grains and proteins.</a:t>
            </a:r>
          </a:p>
          <a:p>
            <a:pPr marL="342900" marR="0" lvl="0" indent="-342900">
              <a:lnSpc>
                <a:spcPct val="107000"/>
              </a:lnSpc>
              <a:spcBef>
                <a:spcPts val="0"/>
              </a:spcBef>
              <a:spcAft>
                <a:spcPts val="0"/>
              </a:spcAft>
              <a:buFont typeface="Arial" panose="020B0604020202020204" pitchFamily="34" charset="0"/>
              <a:buChar char="•"/>
            </a:pPr>
            <a:r>
              <a:rPr lang="en-US" sz="1400" b="0" kern="100" dirty="0">
                <a:effectLst/>
                <a:latin typeface="Calibri" panose="020F0502020204030204" pitchFamily="34" charset="0"/>
                <a:ea typeface="Calibri" panose="020F0502020204030204" pitchFamily="34" charset="0"/>
                <a:cs typeface="Calibri" panose="020F0502020204030204" pitchFamily="34" charset="0"/>
              </a:rPr>
              <a:t>For grains the recommendation is to make half of the grain's whole grains, such as whole wheat bread.</a:t>
            </a:r>
          </a:p>
          <a:p>
            <a:pPr marL="342900" marR="0" lvl="0" indent="-342900">
              <a:lnSpc>
                <a:spcPct val="107000"/>
              </a:lnSpc>
              <a:spcBef>
                <a:spcPts val="0"/>
              </a:spcBef>
              <a:spcAft>
                <a:spcPts val="0"/>
              </a:spcAft>
              <a:buFont typeface="Arial" panose="020B0604020202020204" pitchFamily="34" charset="0"/>
              <a:buChar char="•"/>
            </a:pPr>
            <a:r>
              <a:rPr lang="en-US" sz="1400" b="0" kern="100" dirty="0">
                <a:effectLst/>
                <a:latin typeface="Calibri" panose="020F0502020204030204" pitchFamily="34" charset="0"/>
                <a:ea typeface="Calibri" panose="020F0502020204030204" pitchFamily="34" charset="0"/>
                <a:cs typeface="Calibri" panose="020F0502020204030204" pitchFamily="34" charset="0"/>
              </a:rPr>
              <a:t>MyPlate recommends eating a variety of proteins such as beans, peas, eggs, meat, poultry, seafood, nuts, seeds, soy products and low fat or fat free milk.</a:t>
            </a:r>
          </a:p>
          <a:p>
            <a:pPr marL="342900" marR="0" lvl="0" indent="-342900">
              <a:lnSpc>
                <a:spcPct val="107000"/>
              </a:lnSpc>
              <a:spcBef>
                <a:spcPts val="0"/>
              </a:spcBef>
              <a:spcAft>
                <a:spcPts val="0"/>
              </a:spcAft>
              <a:buFont typeface="Arial" panose="020B0604020202020204" pitchFamily="34" charset="0"/>
              <a:buChar char="•"/>
            </a:pPr>
            <a:r>
              <a:rPr lang="en-US" sz="1400" b="0" kern="100" dirty="0">
                <a:effectLst/>
                <a:latin typeface="Calibri" panose="020F0502020204030204" pitchFamily="34" charset="0"/>
                <a:ea typeface="Calibri" panose="020F0502020204030204" pitchFamily="34" charset="0"/>
                <a:cs typeface="Calibri" panose="020F0502020204030204" pitchFamily="34" charset="0"/>
              </a:rPr>
              <a:t>It is also recommended to reduce salt, sugar, fats and fried foods. </a:t>
            </a:r>
            <a:r>
              <a:rPr lang="en-US" sz="1400" kern="100" dirty="0">
                <a:effectLst/>
                <a:latin typeface="Calibri" panose="020F0502020204030204" pitchFamily="34" charset="0"/>
                <a:ea typeface="Calibri" panose="020F0502020204030204" pitchFamily="34" charset="0"/>
                <a:cs typeface="Calibri" panose="020F0502020204030204" pitchFamily="34" charset="0"/>
              </a:rPr>
              <a:t> </a:t>
            </a:r>
          </a:p>
          <a:p>
            <a:pPr marL="342900" marR="0" lvl="0" indent="-342900">
              <a:lnSpc>
                <a:spcPct val="107000"/>
              </a:lnSpc>
              <a:spcBef>
                <a:spcPts val="0"/>
              </a:spcBef>
              <a:spcAft>
                <a:spcPts val="0"/>
              </a:spcAft>
              <a:buFont typeface="Arial" panose="020B0604020202020204" pitchFamily="34" charset="0"/>
              <a:buChar char="•"/>
            </a:pPr>
            <a:r>
              <a:rPr lang="en-US" sz="1400" kern="100" dirty="0">
                <a:effectLst/>
                <a:latin typeface="Calibri" panose="020F0502020204030204" pitchFamily="34" charset="0"/>
                <a:ea typeface="Calibri" panose="020F0502020204030204" pitchFamily="34" charset="0"/>
                <a:cs typeface="Calibri" panose="020F0502020204030204" pitchFamily="34" charset="0"/>
              </a:rPr>
              <a:t>We will talk more about ways to do this as a whole family.</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p>
          <a:p>
            <a:pPr marL="171450" indent="-171450">
              <a:buFont typeface="Arial" panose="020B0604020202020204" pitchFamily="34" charset="0"/>
              <a:buChar char="•"/>
            </a:pPr>
            <a:endParaRPr lang="en-US" b="0" dirty="0"/>
          </a:p>
        </p:txBody>
      </p:sp>
      <p:sp>
        <p:nvSpPr>
          <p:cNvPr id="4" name="Slide Number Placeholder 3">
            <a:extLst>
              <a:ext uri="{FF2B5EF4-FFF2-40B4-BE49-F238E27FC236}">
                <a16:creationId xmlns:a16="http://schemas.microsoft.com/office/drawing/2014/main" id="{95AA736C-F632-3E05-803F-71A27FD29E00}"/>
              </a:ext>
            </a:extLst>
          </p:cNvPr>
          <p:cNvSpPr>
            <a:spLocks noGrp="1"/>
          </p:cNvSpPr>
          <p:nvPr>
            <p:ph type="sldNum" sz="quarter" idx="5"/>
          </p:nvPr>
        </p:nvSpPr>
        <p:spPr/>
        <p:txBody>
          <a:bodyPr/>
          <a:lstStyle/>
          <a:p>
            <a:fld id="{0D9F66EC-4EC2-1041-A2E6-75CB71ED90FA}" type="slidenum">
              <a:rPr lang="en-US" smtClean="0"/>
              <a:t>25</a:t>
            </a:fld>
            <a:endParaRPr lang="en-US"/>
          </a:p>
        </p:txBody>
      </p:sp>
    </p:spTree>
    <p:extLst>
      <p:ext uri="{BB962C8B-B14F-4D97-AF65-F5344CB8AC3E}">
        <p14:creationId xmlns:p14="http://schemas.microsoft.com/office/powerpoint/2010/main" val="38046535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4CD98-9DB3-BC1C-533A-4E05EEAEA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BBE547-4097-6037-095A-EDB3BDBE32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ECDF77-20D8-CF8B-AF4F-CC54E255EC64}"/>
              </a:ext>
            </a:extLst>
          </p:cNvPr>
          <p:cNvSpPr>
            <a:spLocks noGrp="1"/>
          </p:cNvSpPr>
          <p:nvPr>
            <p:ph type="body" idx="1"/>
          </p:nvPr>
        </p:nvSpPr>
        <p:spPr/>
        <p:txBody>
          <a:bodyPr/>
          <a:lstStyle/>
          <a:p>
            <a:pPr marL="0" indent="0">
              <a:buFont typeface="Arial" panose="020B0604020202020204" pitchFamily="34" charset="0"/>
              <a:buNone/>
            </a:pPr>
            <a:r>
              <a:rPr lang="en-US" b="1" dirty="0"/>
              <a:t>Say:</a:t>
            </a:r>
          </a:p>
          <a:p>
            <a:pPr marL="171450" indent="-171450">
              <a:buFont typeface="Arial" panose="020B0604020202020204" pitchFamily="34" charset="0"/>
              <a:buChar char="•"/>
            </a:pPr>
            <a:r>
              <a:rPr lang="en-US" dirty="0"/>
              <a:t>Creating daily routines for meals, bedtime, and other activities can help reduce stress for both children and adults.</a:t>
            </a:r>
          </a:p>
          <a:p>
            <a:pPr marL="171450" indent="-171450">
              <a:buFont typeface="Arial" panose="020B0604020202020204" pitchFamily="34" charset="0"/>
              <a:buChar char="•"/>
            </a:pPr>
            <a:r>
              <a:rPr lang="en-US" dirty="0"/>
              <a:t>Creating safe spaces where all family members feel comfortable expressing their thoughts and feelings, and actively listen to one another can encourage open communication.</a:t>
            </a:r>
          </a:p>
          <a:p>
            <a:pPr marL="171450" indent="-171450">
              <a:buFont typeface="Arial" panose="020B0604020202020204" pitchFamily="34" charset="0"/>
              <a:buChar char="•"/>
            </a:pPr>
            <a:r>
              <a:rPr lang="en-US" dirty="0"/>
              <a:t>An example of this is to have a weekly family meetings, </a:t>
            </a:r>
          </a:p>
          <a:p>
            <a:pPr marL="171450" indent="-171450">
              <a:buFont typeface="Arial" panose="020B0604020202020204" pitchFamily="34" charset="0"/>
              <a:buChar char="•"/>
            </a:pPr>
            <a:r>
              <a:rPr lang="en-US" dirty="0"/>
              <a:t>Avoid overscheduling and overcommitting to activities and obligations. </a:t>
            </a:r>
          </a:p>
          <a:p>
            <a:pPr marL="171450" indent="-171450">
              <a:buFont typeface="Arial" panose="020B0604020202020204" pitchFamily="34" charset="0"/>
              <a:buChar char="•"/>
            </a:pPr>
            <a:r>
              <a:rPr lang="en-US" dirty="0"/>
              <a:t>Prioritize activities that are meaningful and enjoyable for the family and say no to those that add unnecessary stress.</a:t>
            </a:r>
          </a:p>
          <a:p>
            <a:pPr marL="171450" indent="-171450">
              <a:buFont typeface="Arial" panose="020B0604020202020204" pitchFamily="34" charset="0"/>
              <a:buChar char="•"/>
            </a:pPr>
            <a:r>
              <a:rPr lang="en-US" dirty="0"/>
              <a:t>Schedule regular quality time together as a family without distractions from work, school, or electronic devices. </a:t>
            </a:r>
          </a:p>
          <a:p>
            <a:pPr marL="171450" indent="-171450">
              <a:buFont typeface="Arial" panose="020B0604020202020204" pitchFamily="34" charset="0"/>
              <a:buChar char="•"/>
            </a:pPr>
            <a:r>
              <a:rPr lang="en-US" dirty="0"/>
              <a:t>This includes, playing games, going for walks, or cooking together.</a:t>
            </a:r>
          </a:p>
          <a:p>
            <a:pPr marL="171450" indent="-171450">
              <a:buFont typeface="Arial" panose="020B0604020202020204" pitchFamily="34" charset="0"/>
              <a:buChar char="•"/>
            </a:pPr>
            <a:r>
              <a:rPr lang="en-US" dirty="0"/>
              <a:t>Establish clear boundaries around work, school, and personal time. </a:t>
            </a:r>
          </a:p>
          <a:p>
            <a:pPr marL="171450" indent="-171450">
              <a:buFont typeface="Arial" panose="020B0604020202020204" pitchFamily="34" charset="0"/>
              <a:buChar char="•"/>
            </a:pPr>
            <a:r>
              <a:rPr lang="en-US" dirty="0"/>
              <a:t>Encourage downtime and relaxation by limiting work-related activities and screen time during evenings and weekends.</a:t>
            </a:r>
          </a:p>
          <a:p>
            <a:pPr marL="171450" indent="-171450">
              <a:buFont typeface="Arial" panose="020B0604020202020204" pitchFamily="34" charset="0"/>
              <a:buChar char="•"/>
            </a:pPr>
            <a:r>
              <a:rPr lang="en-US" dirty="0"/>
              <a:t>Encourage family members to seek support from one another and others in the community when needed.</a:t>
            </a:r>
          </a:p>
          <a:p>
            <a:pPr marL="171450" indent="-171450">
              <a:buFont typeface="Arial" panose="020B0604020202020204" pitchFamily="34" charset="0"/>
              <a:buChar char="•"/>
            </a:pPr>
            <a:r>
              <a:rPr lang="en-US" dirty="0"/>
              <a:t>This may include talking to friends, family members, or mental health professionals for guidance and support.</a:t>
            </a:r>
          </a:p>
          <a:p>
            <a:pPr marL="171450" indent="-171450">
              <a:buFont typeface="Arial" panose="020B0604020202020204" pitchFamily="34" charset="0"/>
              <a:buChar char="•"/>
            </a:pPr>
            <a:r>
              <a:rPr lang="en-US" dirty="0"/>
              <a:t>Teach and practice mindfulness and relaxation techniques as a family, such as deep breathing exercises, meditation, or yoga. </a:t>
            </a:r>
          </a:p>
          <a:p>
            <a:pPr marL="171450" indent="-171450">
              <a:buFont typeface="Arial" panose="020B0604020202020204" pitchFamily="34" charset="0"/>
              <a:buChar char="•"/>
            </a:pPr>
            <a:r>
              <a:rPr lang="en-US" dirty="0"/>
              <a:t>These techniques can help alleviate stress and promote relaxation.</a:t>
            </a:r>
          </a:p>
          <a:p>
            <a:pPr marL="171450" indent="-171450">
              <a:buFont typeface="Arial" panose="020B0604020202020204" pitchFamily="34" charset="0"/>
              <a:buChar char="•"/>
            </a:pPr>
            <a:r>
              <a:rPr lang="en-US" dirty="0"/>
              <a:t>In your participant workbook is a link to some SO resources for managing stress</a:t>
            </a:r>
          </a:p>
          <a:p>
            <a:pPr marL="171450" indent="-171450">
              <a:buFont typeface="Wingdings" panose="05000000000000000000" pitchFamily="2" charset="2"/>
              <a:buChar char="§"/>
            </a:pPr>
            <a:endParaRPr lang="en-US" dirty="0"/>
          </a:p>
          <a:p>
            <a:pPr marL="0" indent="0">
              <a:buFont typeface="Wingdings" panose="05000000000000000000" pitchFamily="2" charset="2"/>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p>
          <a:p>
            <a:pPr marL="171450" indent="-171450">
              <a:buFont typeface="Arial" panose="020B0604020202020204" pitchFamily="34" charset="0"/>
              <a:buChar char="•"/>
            </a:pPr>
            <a:endParaRPr lang="en-US" b="0" dirty="0"/>
          </a:p>
        </p:txBody>
      </p:sp>
      <p:sp>
        <p:nvSpPr>
          <p:cNvPr id="4" name="Slide Number Placeholder 3">
            <a:extLst>
              <a:ext uri="{FF2B5EF4-FFF2-40B4-BE49-F238E27FC236}">
                <a16:creationId xmlns:a16="http://schemas.microsoft.com/office/drawing/2014/main" id="{04B2D6A9-E993-0981-36B9-4765372D178F}"/>
              </a:ext>
            </a:extLst>
          </p:cNvPr>
          <p:cNvSpPr>
            <a:spLocks noGrp="1"/>
          </p:cNvSpPr>
          <p:nvPr>
            <p:ph type="sldNum" sz="quarter" idx="5"/>
          </p:nvPr>
        </p:nvSpPr>
        <p:spPr/>
        <p:txBody>
          <a:bodyPr/>
          <a:lstStyle/>
          <a:p>
            <a:fld id="{0D9F66EC-4EC2-1041-A2E6-75CB71ED90FA}" type="slidenum">
              <a:rPr lang="en-US" smtClean="0"/>
              <a:t>26</a:t>
            </a:fld>
            <a:endParaRPr lang="en-US"/>
          </a:p>
        </p:txBody>
      </p:sp>
    </p:spTree>
    <p:extLst>
      <p:ext uri="{BB962C8B-B14F-4D97-AF65-F5344CB8AC3E}">
        <p14:creationId xmlns:p14="http://schemas.microsoft.com/office/powerpoint/2010/main" val="2251618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6C9F5-7900-7CDB-70CB-75FB6B26A7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7D292F-B11B-E21D-AEA0-2F962FFDB6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D8C9E5-CB2B-AFEE-D369-88276D0B94FD}"/>
              </a:ext>
            </a:extLst>
          </p:cNvPr>
          <p:cNvSpPr>
            <a:spLocks noGrp="1"/>
          </p:cNvSpPr>
          <p:nvPr>
            <p:ph type="body" idx="1"/>
          </p:nvPr>
        </p:nvSpPr>
        <p:spPr/>
        <p:txBody>
          <a:bodyPr/>
          <a:lstStyle/>
          <a:p>
            <a:pPr marL="0" indent="0">
              <a:buFont typeface="Arial"/>
              <a:buNone/>
            </a:pPr>
            <a:r>
              <a:rPr lang="en-US" b="1" dirty="0">
                <a:cs typeface="Calibri"/>
              </a:rPr>
              <a:t>Say:</a:t>
            </a:r>
          </a:p>
          <a:p>
            <a:pPr marL="171450" indent="-171450">
              <a:buFont typeface="Arial"/>
              <a:buChar char="•"/>
            </a:pPr>
            <a:r>
              <a:rPr lang="en-US" dirty="0">
                <a:cs typeface="Calibri"/>
              </a:rPr>
              <a:t>We know that being physically active, eating healthy, and managing stress is important, so why don’t we do this more?</a:t>
            </a:r>
          </a:p>
          <a:p>
            <a:pPr marL="171450" indent="-171450">
              <a:buFont typeface="Arial"/>
              <a:buChar char="•"/>
            </a:pPr>
            <a:r>
              <a:rPr lang="en-US" dirty="0">
                <a:cs typeface="Calibri"/>
              </a:rPr>
              <a:t>Many people say they struggle with motivation, costs, making time and knowing what to do.</a:t>
            </a:r>
          </a:p>
          <a:p>
            <a:pPr marL="171450" indent="-171450">
              <a:buFont typeface="Arial"/>
              <a:buChar char="•"/>
            </a:pPr>
            <a:r>
              <a:rPr lang="en-US" dirty="0">
                <a:cs typeface="Calibri"/>
              </a:rPr>
              <a:t>Turn to your participant workbook and record your thoughts. </a:t>
            </a:r>
          </a:p>
          <a:p>
            <a:pPr marL="0" lvl="0" indent="0">
              <a:buFont typeface="Arial"/>
              <a:buNone/>
            </a:pPr>
            <a:endParaRPr lang="en-US" b="1" dirty="0">
              <a:cs typeface="Calibri"/>
            </a:endParaRPr>
          </a:p>
          <a:p>
            <a:pPr marL="0" lvl="0" indent="0">
              <a:buFont typeface="Arial"/>
              <a:buNone/>
            </a:pPr>
            <a:r>
              <a:rPr lang="en-US" b="1" dirty="0">
                <a:cs typeface="Calibri"/>
              </a:rPr>
              <a:t>Ask:</a:t>
            </a:r>
          </a:p>
          <a:p>
            <a:pPr marL="342900" marR="0" lvl="0" indent="-342900">
              <a:lnSpc>
                <a:spcPts val="1600"/>
              </a:lnSpc>
              <a:spcBef>
                <a:spcPts val="0"/>
              </a:spcBef>
              <a:spcAft>
                <a:spcPts val="0"/>
              </a:spcAft>
              <a:buFont typeface="Arial" panose="020B0604020202020204" pitchFamily="34" charset="0"/>
              <a:buChar char="•"/>
              <a:tabLst>
                <a:tab pos="406400" algn="l"/>
              </a:tabLst>
            </a:pPr>
            <a:r>
              <a:rPr lang="en-US" sz="1800" kern="900" spc="-10" dirty="0">
                <a:effectLst/>
                <a:latin typeface="Ubuntu Light" panose="020B0304030602030204" pitchFamily="34" charset="0"/>
                <a:ea typeface="MS Mincho" panose="02020609040205080304" pitchFamily="49" charset="-128"/>
                <a:cs typeface="Times New Roman" panose="02020603050405020304" pitchFamily="18" charset="0"/>
              </a:rPr>
              <a:t>When you think about your family, what are 3 reasons keeping your family from being more physically active?</a:t>
            </a:r>
          </a:p>
          <a:p>
            <a:pPr marL="342900" marR="0" lvl="0" indent="-342900">
              <a:lnSpc>
                <a:spcPts val="1600"/>
              </a:lnSpc>
              <a:spcBef>
                <a:spcPts val="0"/>
              </a:spcBef>
              <a:spcAft>
                <a:spcPts val="0"/>
              </a:spcAft>
              <a:buFont typeface="Arial" panose="020B0604020202020204" pitchFamily="34" charset="0"/>
              <a:buChar char="•"/>
              <a:tabLst>
                <a:tab pos="406400" algn="l"/>
              </a:tabLst>
            </a:pPr>
            <a:r>
              <a:rPr lang="en-US" sz="1800" kern="900" spc="-10" dirty="0">
                <a:effectLst/>
                <a:latin typeface="Ubuntu Light" panose="020B0304030602030204" pitchFamily="34" charset="0"/>
                <a:ea typeface="MS Mincho" panose="02020609040205080304" pitchFamily="49" charset="-128"/>
                <a:cs typeface="Times New Roman" panose="02020603050405020304" pitchFamily="18" charset="0"/>
              </a:rPr>
              <a:t>How do you think you can solve this and become more active as a family?</a:t>
            </a:r>
          </a:p>
        </p:txBody>
      </p:sp>
      <p:sp>
        <p:nvSpPr>
          <p:cNvPr id="4" name="Slide Number Placeholder 3">
            <a:extLst>
              <a:ext uri="{FF2B5EF4-FFF2-40B4-BE49-F238E27FC236}">
                <a16:creationId xmlns:a16="http://schemas.microsoft.com/office/drawing/2014/main" id="{378587CC-3FBE-5034-2758-C678D38E2462}"/>
              </a:ext>
            </a:extLst>
          </p:cNvPr>
          <p:cNvSpPr>
            <a:spLocks noGrp="1"/>
          </p:cNvSpPr>
          <p:nvPr>
            <p:ph type="sldNum" sz="quarter" idx="5"/>
          </p:nvPr>
        </p:nvSpPr>
        <p:spPr/>
        <p:txBody>
          <a:bodyPr/>
          <a:lstStyle/>
          <a:p>
            <a:fld id="{0D9F66EC-4EC2-1041-A2E6-75CB71ED90FA}" type="slidenum">
              <a:rPr lang="en-US" smtClean="0"/>
              <a:t>27</a:t>
            </a:fld>
            <a:endParaRPr lang="en-US"/>
          </a:p>
        </p:txBody>
      </p:sp>
    </p:spTree>
    <p:extLst>
      <p:ext uri="{BB962C8B-B14F-4D97-AF65-F5344CB8AC3E}">
        <p14:creationId xmlns:p14="http://schemas.microsoft.com/office/powerpoint/2010/main" val="1215026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70700-A962-F2EA-E00C-76B09698EC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306AD-758E-9C54-0244-D95E7EF815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FFFD7D-180E-E862-BB67-AE3BA4A9ADBB}"/>
              </a:ext>
            </a:extLst>
          </p:cNvPr>
          <p:cNvSpPr>
            <a:spLocks noGrp="1"/>
          </p:cNvSpPr>
          <p:nvPr>
            <p:ph type="body" idx="1"/>
          </p:nvPr>
        </p:nvSpPr>
        <p:spPr/>
        <p:txBody>
          <a:bodyPr/>
          <a:lstStyle/>
          <a:p>
            <a:pPr marL="0" marR="0">
              <a:lnSpc>
                <a:spcPts val="1600"/>
              </a:lnSpc>
              <a:spcBef>
                <a:spcPts val="0"/>
              </a:spcBef>
              <a:spcAft>
                <a:spcPts val="0"/>
              </a:spcAft>
              <a:tabLst>
                <a:tab pos="406400" algn="l"/>
              </a:tabLst>
            </a:pPr>
            <a:r>
              <a:rPr lang="en-US" sz="1200" b="1" kern="900" spc="-10" dirty="0">
                <a:effectLst/>
                <a:latin typeface="Ubuntu Light" panose="020B0304030602030204" pitchFamily="34" charset="0"/>
                <a:ea typeface="MS Mincho" panose="02020609040205080304" pitchFamily="49" charset="-128"/>
                <a:cs typeface="Times New Roman" panose="02020603050405020304" pitchFamily="18" charset="0"/>
              </a:rPr>
              <a:t>Say:</a:t>
            </a:r>
            <a:endPar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p>
            <a:pPr marL="342900" marR="0" lvl="0" indent="-342900">
              <a:lnSpc>
                <a:spcPts val="1600"/>
              </a:lnSpc>
              <a:spcBef>
                <a:spcPts val="0"/>
              </a:spcBef>
              <a:spcAft>
                <a:spcPts val="0"/>
              </a:spcAft>
              <a:buFont typeface="Arial" panose="020B0604020202020204" pitchFamily="34" charset="0"/>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Would anyone like to share one of the reasons keeping their family from being more physically active?</a:t>
            </a:r>
            <a:endParaRPr lang="en-US" b="1" dirty="0">
              <a:cs typeface="Calibri"/>
            </a:endParaRPr>
          </a:p>
          <a:p>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900" spc="-10" dirty="0">
                <a:effectLst/>
                <a:latin typeface="Ubuntu Light" panose="020B0304030602030204" pitchFamily="34" charset="0"/>
                <a:ea typeface="MS Mincho" panose="02020609040205080304" pitchFamily="49" charset="-128"/>
                <a:cs typeface="Times New Roman" panose="02020603050405020304" pitchFamily="18" charset="0"/>
              </a:rPr>
              <a:t>After some responses have been shared?</a:t>
            </a:r>
            <a:endParaRPr lang="en-US" b="1" dirty="0">
              <a:cs typeface="Calibri"/>
            </a:endParaRPr>
          </a:p>
          <a:p>
            <a:r>
              <a:rPr lang="en-US" b="1" dirty="0">
                <a:cs typeface="Calibri"/>
              </a:rPr>
              <a:t>Say:</a:t>
            </a:r>
          </a:p>
          <a:p>
            <a:pPr marL="171450" indent="-171450">
              <a:buFont typeface="Arial" panose="020B0604020202020204" pitchFamily="34" charset="0"/>
              <a:buChar char="•"/>
            </a:pPr>
            <a:r>
              <a:rPr lang="en-US" b="0" dirty="0">
                <a:cs typeface="Calibri"/>
              </a:rPr>
              <a:t>Transitioning into or maintaining a healthy lifestyle as a family can be very challenging.</a:t>
            </a:r>
          </a:p>
          <a:p>
            <a:pPr marL="171450" indent="-171450">
              <a:buFont typeface="Arial" panose="020B0604020202020204" pitchFamily="34" charset="0"/>
              <a:buChar char="•"/>
            </a:pPr>
            <a:r>
              <a:rPr lang="en-US" b="0" dirty="0">
                <a:cs typeface="Calibri"/>
              </a:rPr>
              <a:t>We know that making time, costs, motivation, breaking old habits and access to resources are barriers to living a healthy lifestyle.</a:t>
            </a:r>
          </a:p>
          <a:p>
            <a:pPr marL="171450" indent="-171450">
              <a:buFont typeface="Arial" panose="020B0604020202020204" pitchFamily="34" charset="0"/>
              <a:buChar char="•"/>
            </a:pPr>
            <a:r>
              <a:rPr lang="en-US" b="0" dirty="0">
                <a:cs typeface="Calibri"/>
              </a:rPr>
              <a:t>In your groups we would like you to explore this further </a:t>
            </a:r>
          </a:p>
          <a:p>
            <a:pPr marL="171450" indent="-171450">
              <a:buFont typeface="Arial" panose="020B0604020202020204" pitchFamily="34" charset="0"/>
              <a:buChar char="•"/>
            </a:pPr>
            <a:r>
              <a:rPr lang="en-US" b="0" dirty="0">
                <a:cs typeface="Calibri"/>
              </a:rPr>
              <a:t>After you have made your lists, each group can share their responses</a:t>
            </a:r>
          </a:p>
          <a:p>
            <a:pPr marL="0" indent="0">
              <a:buFont typeface="Arial" panose="020B0604020202020204" pitchFamily="34" charset="0"/>
              <a:buNone/>
            </a:pPr>
            <a:endParaRPr lang="en-US" b="0" dirty="0">
              <a:cs typeface="Calibri"/>
            </a:endParaRPr>
          </a:p>
          <a:p>
            <a:r>
              <a:rPr lang="en-US" b="1" dirty="0">
                <a:cs typeface="Calibri"/>
              </a:rPr>
              <a:t>Ask:</a:t>
            </a:r>
            <a:endParaRPr lang="en-US" b="0" dirty="0">
              <a:cs typeface="Calibri"/>
            </a:endParaRPr>
          </a:p>
          <a:p>
            <a:pPr marL="171450" indent="-171450">
              <a:buFont typeface="Arial"/>
              <a:buChar char="•"/>
            </a:pPr>
            <a:r>
              <a:rPr lang="en-US" dirty="0">
                <a:cs typeface="Calibri"/>
              </a:rPr>
              <a:t>Can you list 10 family strategies for a healthy lifestyle?</a:t>
            </a:r>
          </a:p>
          <a:p>
            <a:pPr marL="171450" indent="-171450">
              <a:buFont typeface="Arial"/>
              <a:buChar char="•"/>
            </a:pPr>
            <a:r>
              <a:rPr lang="en-US" dirty="0">
                <a:cs typeface="Calibri"/>
              </a:rPr>
              <a:t>Can you think of strategies that are realistic and doable for families in our community.</a:t>
            </a:r>
          </a:p>
          <a:p>
            <a:pPr marL="171450" indent="-171450">
              <a:buFont typeface="Arial"/>
              <a:buChar char="•"/>
            </a:pPr>
            <a:r>
              <a:rPr lang="en-US" dirty="0">
                <a:cs typeface="Calibri"/>
              </a:rPr>
              <a:t>Record your responses on page 5 of your workbook</a:t>
            </a:r>
          </a:p>
          <a:p>
            <a:pPr marL="0" indent="0">
              <a:buFont typeface="Arial"/>
              <a:buNone/>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Facilitator Note for Virtual Presentations:</a:t>
            </a:r>
            <a:br>
              <a:rPr lang="en-US" dirty="0"/>
            </a:br>
            <a:r>
              <a:rPr lang="en-US" dirty="0"/>
              <a:t>For a Virtual Forum, discuss the 10 family strategies as a whole group. As you discuss, create a shared list of the top 10 strategies and post the final list in the chat as a takeaway for participants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Slide Number Placeholder 3">
            <a:extLst>
              <a:ext uri="{FF2B5EF4-FFF2-40B4-BE49-F238E27FC236}">
                <a16:creationId xmlns:a16="http://schemas.microsoft.com/office/drawing/2014/main" id="{A58F731F-6BEC-856C-3B12-6DA2DBEB71A7}"/>
              </a:ext>
            </a:extLst>
          </p:cNvPr>
          <p:cNvSpPr>
            <a:spLocks noGrp="1"/>
          </p:cNvSpPr>
          <p:nvPr>
            <p:ph type="sldNum" sz="quarter" idx="5"/>
          </p:nvPr>
        </p:nvSpPr>
        <p:spPr/>
        <p:txBody>
          <a:bodyPr/>
          <a:lstStyle/>
          <a:p>
            <a:fld id="{0D9F66EC-4EC2-1041-A2E6-75CB71ED90FA}" type="slidenum">
              <a:rPr lang="en-US" smtClean="0"/>
              <a:t>28</a:t>
            </a:fld>
            <a:endParaRPr lang="en-US"/>
          </a:p>
        </p:txBody>
      </p:sp>
    </p:spTree>
    <p:extLst>
      <p:ext uri="{BB962C8B-B14F-4D97-AF65-F5344CB8AC3E}">
        <p14:creationId xmlns:p14="http://schemas.microsoft.com/office/powerpoint/2010/main" val="2057084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2FA57-1BAD-62B9-326B-CD605C0172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F803F4-54D8-E878-A80A-5CE111315F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F74A53-66DE-6E47-9219-ADD8209D9B69}"/>
              </a:ext>
            </a:extLst>
          </p:cNvPr>
          <p:cNvSpPr>
            <a:spLocks noGrp="1"/>
          </p:cNvSpPr>
          <p:nvPr>
            <p:ph type="body" idx="1"/>
          </p:nvPr>
        </p:nvSpPr>
        <p:spPr/>
        <p:txBody>
          <a:bodyPr/>
          <a:lstStyle/>
          <a:p>
            <a:r>
              <a:rPr lang="en-US" b="1" dirty="0"/>
              <a:t>Say:</a:t>
            </a:r>
          </a:p>
          <a:p>
            <a:pPr marL="342900" marR="0" lvl="0" indent="-342900">
              <a:lnSpc>
                <a:spcPts val="1600"/>
              </a:lnSpc>
              <a:spcBef>
                <a:spcPts val="0"/>
              </a:spcBef>
              <a:spcAft>
                <a:spcPts val="0"/>
              </a:spcAft>
              <a:buFont typeface="Wingdings" panose="05000000000000000000"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Encourage active playtime for children, such as playing tag, hide and seek, or kicking a ball around.</a:t>
            </a:r>
          </a:p>
          <a:p>
            <a:pPr marL="342900" marR="0" lvl="0" indent="-342900">
              <a:lnSpc>
                <a:spcPts val="1600"/>
              </a:lnSpc>
              <a:spcBef>
                <a:spcPts val="0"/>
              </a:spcBef>
              <a:spcAft>
                <a:spcPts val="0"/>
              </a:spcAft>
              <a:buFont typeface="Wingdings" panose="05000000000000000000"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Adults too can join in the fun and make it a family activity.</a:t>
            </a:r>
          </a:p>
          <a:p>
            <a:pPr marL="342900" marR="0" lvl="0" indent="-342900">
              <a:lnSpc>
                <a:spcPts val="1600"/>
              </a:lnSpc>
              <a:spcBef>
                <a:spcPts val="0"/>
              </a:spcBef>
              <a:spcAft>
                <a:spcPts val="0"/>
              </a:spcAft>
              <a:buFont typeface="Wingdings" panose="05000000000000000000"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Set some simple obstacle</a:t>
            </a:r>
            <a:r>
              <a:rPr lang="en-US" sz="1200" u="sng" kern="900" spc="-10" dirty="0">
                <a:solidFill>
                  <a:srgbClr val="008080"/>
                </a:solidFill>
                <a:effectLst/>
                <a:latin typeface="Ubuntu Light" panose="020B0304030602030204" pitchFamily="34" charset="0"/>
                <a:ea typeface="MS Mincho" panose="02020609040205080304" pitchFamily="49" charset="-128"/>
                <a:cs typeface="Times New Roman" panose="02020603050405020304" pitchFamily="18" charset="0"/>
              </a:rPr>
              <a:t> </a:t>
            </a: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courses or relay races or create some outdoor games.</a:t>
            </a:r>
          </a:p>
          <a:p>
            <a:pPr marL="342900" marR="0" lvl="0" indent="-342900">
              <a:lnSpc>
                <a:spcPts val="1600"/>
              </a:lnSpc>
              <a:spcBef>
                <a:spcPts val="0"/>
              </a:spcBef>
              <a:spcAft>
                <a:spcPts val="0"/>
              </a:spcAft>
              <a:buFont typeface="Wingdings" panose="05000000000000000000"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Start a family garden together.</a:t>
            </a:r>
          </a:p>
          <a:p>
            <a:pPr marL="342900" marR="0" lvl="0" indent="-342900">
              <a:lnSpc>
                <a:spcPts val="1600"/>
              </a:lnSpc>
              <a:spcBef>
                <a:spcPts val="0"/>
              </a:spcBef>
              <a:spcAft>
                <a:spcPts val="0"/>
              </a:spcAft>
              <a:buFont typeface="Wingdings" panose="05000000000000000000"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Gardening involves physical activity like digging, planting, weeding, and watering, and it is also a great way to teach children about healthy eating and where food comes from.</a:t>
            </a:r>
          </a:p>
          <a:p>
            <a:pPr marL="342900" marR="0" lvl="0" indent="-342900">
              <a:lnSpc>
                <a:spcPts val="1600"/>
              </a:lnSpc>
              <a:spcBef>
                <a:spcPts val="0"/>
              </a:spcBef>
              <a:spcAft>
                <a:spcPts val="0"/>
              </a:spcAft>
              <a:buFont typeface="Wingdings" panose="05000000000000000000"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Turn household chores into opportunities for physical activity. Assign tasks that involve movement, such as vacuuming, sweeping, or washing the car, and do them together as a family.</a:t>
            </a:r>
          </a:p>
          <a:p>
            <a:pPr marL="342900" marR="0" lvl="0" indent="-342900">
              <a:lnSpc>
                <a:spcPts val="1600"/>
              </a:lnSpc>
              <a:spcBef>
                <a:spcPts val="0"/>
              </a:spcBef>
              <a:spcAft>
                <a:spcPts val="0"/>
              </a:spcAft>
              <a:buFont typeface="Wingdings" panose="05000000000000000000"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Have random dance parties at home. </a:t>
            </a:r>
          </a:p>
          <a:p>
            <a:pPr marL="342900" marR="0" lvl="0" indent="-342900">
              <a:lnSpc>
                <a:spcPts val="1600"/>
              </a:lnSpc>
              <a:spcBef>
                <a:spcPts val="0"/>
              </a:spcBef>
              <a:spcAft>
                <a:spcPts val="0"/>
              </a:spcAft>
              <a:buFont typeface="Wingdings" panose="05000000000000000000"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Put on some music and let loose with dancing. </a:t>
            </a:r>
          </a:p>
          <a:p>
            <a:pPr marL="342900" marR="0" lvl="0" indent="-342900">
              <a:lnSpc>
                <a:spcPts val="1600"/>
              </a:lnSpc>
              <a:spcBef>
                <a:spcPts val="0"/>
              </a:spcBef>
              <a:spcAft>
                <a:spcPts val="0"/>
              </a:spcAft>
              <a:buFont typeface="Wingdings" panose="05000000000000000000"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Play games with turning the songs on and off and allow each family member to have a turn picking the song to move to</a:t>
            </a:r>
          </a:p>
          <a:p>
            <a:pPr marL="342900" marR="0" lvl="0" indent="-342900">
              <a:lnSpc>
                <a:spcPts val="1600"/>
              </a:lnSpc>
              <a:spcBef>
                <a:spcPts val="0"/>
              </a:spcBef>
              <a:spcAft>
                <a:spcPts val="0"/>
              </a:spcAft>
              <a:buFont typeface="Wingdings" panose="05000000000000000000"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Plan outings that involve physical activity, such as exploring the town, visiting a zoo, park, museum, or other place where there's plenty of walking involved.</a:t>
            </a:r>
          </a:p>
          <a:p>
            <a:pPr marL="342900" marR="0" lvl="0" indent="-342900">
              <a:lnSpc>
                <a:spcPts val="1600"/>
              </a:lnSpc>
              <a:spcBef>
                <a:spcPts val="0"/>
              </a:spcBef>
              <a:spcAft>
                <a:spcPts val="0"/>
              </a:spcAft>
              <a:buFont typeface="Wingdings" panose="05000000000000000000"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Pick a night each week for a different sport to play together as a family. </a:t>
            </a:r>
          </a:p>
          <a:p>
            <a:pPr marL="342900" marR="0" lvl="0" indent="-342900">
              <a:lnSpc>
                <a:spcPts val="1600"/>
              </a:lnSpc>
              <a:spcBef>
                <a:spcPts val="0"/>
              </a:spcBef>
              <a:spcAft>
                <a:spcPts val="0"/>
              </a:spcAft>
              <a:buFont typeface="Wingdings" panose="05000000000000000000"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Rotate between sports like, football, tennis, running, dodge ball or other activities. </a:t>
            </a:r>
          </a:p>
          <a:p>
            <a:pPr marL="342900" marR="0" lvl="0" indent="-342900">
              <a:lnSpc>
                <a:spcPts val="1600"/>
              </a:lnSpc>
              <a:spcBef>
                <a:spcPts val="0"/>
              </a:spcBef>
              <a:spcAft>
                <a:spcPts val="0"/>
              </a:spcAft>
              <a:buFont typeface="Wingdings" panose="05000000000000000000"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Allow each family member to have a turn with their preferred sport. </a:t>
            </a:r>
          </a:p>
          <a:p>
            <a:pPr marL="342900" marR="0" lvl="0" indent="-342900">
              <a:lnSpc>
                <a:spcPts val="1600"/>
              </a:lnSpc>
              <a:spcBef>
                <a:spcPts val="0"/>
              </a:spcBef>
              <a:spcAft>
                <a:spcPts val="0"/>
              </a:spcAft>
              <a:buFont typeface="Wingdings" panose="05000000000000000000"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Set screen free time that can be replaced with everyone doing something together like a walk or game.</a:t>
            </a:r>
          </a:p>
          <a:p>
            <a:pPr marL="342900" marR="0" lvl="0" indent="-342900">
              <a:lnSpc>
                <a:spcPts val="1600"/>
              </a:lnSpc>
              <a:spcBef>
                <a:spcPts val="0"/>
              </a:spcBef>
              <a:spcAft>
                <a:spcPts val="0"/>
              </a:spcAft>
              <a:buFont typeface="Wingdings" panose="05000000000000000000"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Check out the SO family fitness challenge or create your own family competition game.</a:t>
            </a:r>
          </a:p>
          <a:p>
            <a:pPr marL="342900" marR="0" lvl="0" indent="-342900">
              <a:lnSpc>
                <a:spcPts val="1600"/>
              </a:lnSpc>
              <a:spcBef>
                <a:spcPts val="0"/>
              </a:spcBef>
              <a:spcAft>
                <a:spcPts val="0"/>
              </a:spcAft>
              <a:buFont typeface="Wingdings" panose="05000000000000000000"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For example, who can do the most jumping jacks, push-ups, or sit-ups in a minute. </a:t>
            </a:r>
          </a:p>
          <a:p>
            <a:pPr marL="342900" marR="0" lvl="0" indent="-342900">
              <a:lnSpc>
                <a:spcPts val="1600"/>
              </a:lnSpc>
              <a:spcBef>
                <a:spcPts val="0"/>
              </a:spcBef>
              <a:spcAft>
                <a:spcPts val="0"/>
              </a:spcAft>
              <a:buFont typeface="Wingdings" panose="05000000000000000000"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Keep track of progress and celebrate achievements together.</a:t>
            </a:r>
          </a:p>
          <a:p>
            <a:pPr marL="342900" marR="0" lvl="0" indent="-342900">
              <a:lnSpc>
                <a:spcPts val="1600"/>
              </a:lnSpc>
              <a:spcBef>
                <a:spcPts val="0"/>
              </a:spcBef>
              <a:spcAft>
                <a:spcPts val="0"/>
              </a:spcAft>
              <a:buFont typeface="Wingdings" panose="05000000000000000000"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Record your own suggestions on page 5 of your workbook.</a:t>
            </a:r>
          </a:p>
          <a:p>
            <a:pPr marL="171450" indent="-171450">
              <a:buFont typeface="Arial" panose="020B0604020202020204" pitchFamily="34" charset="0"/>
              <a:buChar char="•"/>
            </a:pPr>
            <a:endParaRPr lang="en-US" b="0" dirty="0"/>
          </a:p>
        </p:txBody>
      </p:sp>
      <p:sp>
        <p:nvSpPr>
          <p:cNvPr id="4" name="Slide Number Placeholder 3">
            <a:extLst>
              <a:ext uri="{FF2B5EF4-FFF2-40B4-BE49-F238E27FC236}">
                <a16:creationId xmlns:a16="http://schemas.microsoft.com/office/drawing/2014/main" id="{149B58FF-DBC7-3FFD-B9D5-B128742AA9CC}"/>
              </a:ext>
            </a:extLst>
          </p:cNvPr>
          <p:cNvSpPr>
            <a:spLocks noGrp="1"/>
          </p:cNvSpPr>
          <p:nvPr>
            <p:ph type="sldNum" sz="quarter" idx="5"/>
          </p:nvPr>
        </p:nvSpPr>
        <p:spPr/>
        <p:txBody>
          <a:bodyPr/>
          <a:lstStyle/>
          <a:p>
            <a:fld id="{0D9F66EC-4EC2-1041-A2E6-75CB71ED90FA}" type="slidenum">
              <a:rPr lang="en-US" smtClean="0"/>
              <a:t>29</a:t>
            </a:fld>
            <a:endParaRPr lang="en-US"/>
          </a:p>
        </p:txBody>
      </p:sp>
    </p:spTree>
    <p:extLst>
      <p:ext uri="{BB962C8B-B14F-4D97-AF65-F5344CB8AC3E}">
        <p14:creationId xmlns:p14="http://schemas.microsoft.com/office/powerpoint/2010/main" val="220052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goal of Family Health Forums is to reduce the health disparities for people with intellectual disabilities.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know we cannot do this without supporting the whole family!</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This space is for families to support each other’s health and wellbeing. </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Here we focus on all the members of your family.</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Together we will learn about different health challenges and how families can work together to address them.</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also bring families together to establish support networks with other families and with service providers in our community.</a:t>
            </a:r>
            <a:r>
              <a:rPr lang="en-US" sz="1200" b="0" i="0" kern="1200" dirty="0">
                <a:solidFill>
                  <a:schemeClr val="tx1"/>
                </a:solidFill>
                <a:effectLst/>
                <a:latin typeface="+mn-lt"/>
                <a:ea typeface="+mn-ea"/>
                <a:cs typeface="+mn-cs"/>
              </a:rPr>
              <a:t>​</a:t>
            </a:r>
          </a:p>
          <a:p>
            <a:pPr rtl="0" fontAlgn="base"/>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To make this a welcoming space, there are 4 principles to guide our time together:</a:t>
            </a:r>
            <a:r>
              <a:rPr lang="en-US" sz="1200" b="0" i="0" kern="1200" dirty="0">
                <a:solidFill>
                  <a:schemeClr val="tx1"/>
                </a:solidFill>
                <a:effectLst/>
                <a:latin typeface="+mn-lt"/>
                <a:ea typeface="+mn-ea"/>
                <a:cs typeface="+mn-cs"/>
              </a:rPr>
              <a:t>​</a:t>
            </a:r>
          </a:p>
          <a:p>
            <a:pPr lvl="1" rtl="0" fontAlgn="base"/>
            <a:r>
              <a:rPr lang="en-US" sz="1200" b="0" i="0" u="none" strike="noStrike" kern="1200" dirty="0">
                <a:solidFill>
                  <a:schemeClr val="tx1"/>
                </a:solidFill>
                <a:effectLst/>
                <a:latin typeface="+mn-lt"/>
                <a:ea typeface="+mn-ea"/>
                <a:cs typeface="+mn-cs"/>
              </a:rPr>
              <a:t>1. We RESPECT each other’s opinions and recognize that we may all be at different stages of caring for ourselves and our families. </a:t>
            </a:r>
            <a:r>
              <a:rPr lang="en-US" sz="1200" b="0" i="0" kern="1200" dirty="0">
                <a:solidFill>
                  <a:schemeClr val="tx1"/>
                </a:solidFill>
                <a:effectLst/>
                <a:latin typeface="+mn-lt"/>
                <a:ea typeface="+mn-ea"/>
                <a:cs typeface="+mn-cs"/>
              </a:rPr>
              <a:t>​</a:t>
            </a:r>
          </a:p>
          <a:p>
            <a:pPr lvl="1" rtl="0" fontAlgn="base"/>
            <a:r>
              <a:rPr lang="en-US" sz="1200" b="0" i="0" u="none" strike="noStrike" kern="1200" dirty="0">
                <a:solidFill>
                  <a:schemeClr val="tx1"/>
                </a:solidFill>
                <a:effectLst/>
                <a:latin typeface="+mn-lt"/>
                <a:ea typeface="+mn-ea"/>
                <a:cs typeface="+mn-cs"/>
              </a:rPr>
              <a:t>2. We use ACTIVE LISTENING to be fully present with each other and give each other our undivided attention.</a:t>
            </a:r>
            <a:r>
              <a:rPr lang="en-US" sz="1200" b="0" i="0" kern="1200" dirty="0">
                <a:solidFill>
                  <a:schemeClr val="tx1"/>
                </a:solidFill>
                <a:effectLst/>
                <a:latin typeface="+mn-lt"/>
                <a:ea typeface="+mn-ea"/>
                <a:cs typeface="+mn-cs"/>
              </a:rPr>
              <a:t>​</a:t>
            </a:r>
          </a:p>
          <a:p>
            <a:pPr lvl="1" rtl="0" fontAlgn="base"/>
            <a:r>
              <a:rPr lang="en-US" sz="1200" b="0" i="0" u="none" strike="noStrike" kern="1200" dirty="0">
                <a:solidFill>
                  <a:schemeClr val="tx1"/>
                </a:solidFill>
                <a:effectLst/>
                <a:latin typeface="+mn-lt"/>
                <a:ea typeface="+mn-ea"/>
                <a:cs typeface="+mn-cs"/>
              </a:rPr>
              <a:t>3. We are a JUDGEMENT-FREE zone – we recognize that we each bring our own unique experiences to this event.</a:t>
            </a:r>
            <a:r>
              <a:rPr lang="en-US" sz="1200" b="0" i="0" kern="1200" dirty="0">
                <a:solidFill>
                  <a:schemeClr val="tx1"/>
                </a:solidFill>
                <a:effectLst/>
                <a:latin typeface="+mn-lt"/>
                <a:ea typeface="+mn-ea"/>
                <a:cs typeface="+mn-cs"/>
              </a:rPr>
              <a:t>​</a:t>
            </a:r>
          </a:p>
          <a:p>
            <a:pPr lvl="1" rtl="0" fontAlgn="base"/>
            <a:r>
              <a:rPr lang="en-US" sz="1200" b="0" i="0" u="none" strike="noStrike" kern="1200" dirty="0">
                <a:solidFill>
                  <a:schemeClr val="tx1"/>
                </a:solidFill>
                <a:effectLst/>
                <a:latin typeface="+mn-lt"/>
                <a:ea typeface="+mn-ea"/>
                <a:cs typeface="+mn-cs"/>
              </a:rPr>
              <a:t>4. We believe in CONFIDENTIALITY – we agree to keep private what is shared and discussed here</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are here to learn from and with each other – feel free to ask questions at any time. You can ask your question to the group, or you can write down your questions on the cards provided and place them in the question box.</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Before we begin our topic today let’s discuss why health is important for our athletes and their families.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0D9F66EC-4EC2-1041-A2E6-75CB71ED90FA}" type="slidenum">
              <a:rPr lang="en-US" smtClean="0"/>
              <a:t>3</a:t>
            </a:fld>
            <a:endParaRPr lang="en-US"/>
          </a:p>
        </p:txBody>
      </p:sp>
    </p:spTree>
    <p:extLst>
      <p:ext uri="{BB962C8B-B14F-4D97-AF65-F5344CB8AC3E}">
        <p14:creationId xmlns:p14="http://schemas.microsoft.com/office/powerpoint/2010/main" val="180922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6D441-FEBC-F547-62CA-AA64B0D19E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FC399B-FAF9-6C8F-6651-0E11AD9E97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D5B847-50B2-85FE-A646-EC974A3D017E}"/>
              </a:ext>
            </a:extLst>
          </p:cNvPr>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Thank you for sharing your suggestions, here are additional suggestions for healthy eating for the whole family</a:t>
            </a:r>
          </a:p>
          <a:p>
            <a:pPr marL="171450" indent="-171450">
              <a:buFont typeface="Arial" panose="020B0604020202020204" pitchFamily="34" charset="0"/>
              <a:buChar char="•"/>
            </a:pPr>
            <a:r>
              <a:rPr lang="en-US" b="0" dirty="0"/>
              <a:t>Plan meals together.</a:t>
            </a:r>
          </a:p>
          <a:p>
            <a:pPr marL="171450" indent="-171450">
              <a:buFont typeface="Arial" panose="020B0604020202020204" pitchFamily="34" charset="0"/>
              <a:buChar char="•"/>
            </a:pPr>
            <a:r>
              <a:rPr lang="en-US" b="0" dirty="0"/>
              <a:t>Involve everyone in the family in selecting meals and adapting the meals to be healthy. </a:t>
            </a:r>
          </a:p>
          <a:p>
            <a:pPr marL="171450" indent="-171450">
              <a:buFont typeface="Arial" panose="020B0604020202020204" pitchFamily="34" charset="0"/>
              <a:buChar char="•"/>
            </a:pPr>
            <a:r>
              <a:rPr lang="en-US" b="0" dirty="0"/>
              <a:t>For example, each family member can have a day where they are in charge of selecting the fruits and vegetables for each meal</a:t>
            </a:r>
          </a:p>
          <a:p>
            <a:pPr marL="171450" indent="-171450">
              <a:buFont typeface="Arial" panose="020B0604020202020204" pitchFamily="34" charset="0"/>
              <a:buChar char="•"/>
            </a:pPr>
            <a:r>
              <a:rPr lang="en-US" b="0" dirty="0"/>
              <a:t>Cook and eat meals together</a:t>
            </a:r>
          </a:p>
          <a:p>
            <a:pPr marL="171450" indent="-171450">
              <a:buFont typeface="Arial" panose="020B0604020202020204" pitchFamily="34" charset="0"/>
              <a:buChar char="•"/>
            </a:pPr>
            <a:r>
              <a:rPr lang="en-US" b="0" dirty="0"/>
              <a:t>Encourage cooking and eating meals together. </a:t>
            </a:r>
          </a:p>
          <a:p>
            <a:pPr marL="171450" indent="-171450">
              <a:buFont typeface="Arial" panose="020B0604020202020204" pitchFamily="34" charset="0"/>
              <a:buChar char="•"/>
            </a:pPr>
            <a:r>
              <a:rPr lang="en-US" b="0" dirty="0"/>
              <a:t>This can help all family members learn about healthy meal preparation and modeling of healthy eating and making mealtimes enjoyable.</a:t>
            </a:r>
          </a:p>
          <a:p>
            <a:pPr marL="171450" indent="-171450">
              <a:buFont typeface="Arial" panose="020B0604020202020204" pitchFamily="34" charset="0"/>
              <a:buChar char="•"/>
            </a:pPr>
            <a:r>
              <a:rPr lang="en-US" b="0" dirty="0"/>
              <a:t>Keep fruits and vegetables easily accessible</a:t>
            </a:r>
          </a:p>
          <a:p>
            <a:pPr marL="171450" indent="-171450">
              <a:buFont typeface="Arial" panose="020B0604020202020204" pitchFamily="34" charset="0"/>
              <a:buChar char="•"/>
            </a:pPr>
            <a:r>
              <a:rPr lang="en-US" b="0" dirty="0"/>
              <a:t>Wash, cut and store them in the fridge so family members can reach for them as quick snacks</a:t>
            </a:r>
          </a:p>
          <a:p>
            <a:pPr marL="171450" indent="-171450">
              <a:buFont typeface="Arial" panose="020B0604020202020204" pitchFamily="34" charset="0"/>
              <a:buChar char="•"/>
            </a:pPr>
            <a:r>
              <a:rPr lang="en-US" b="0" dirty="0"/>
              <a:t>Limit sugary drinks</a:t>
            </a:r>
          </a:p>
          <a:p>
            <a:pPr marL="171450" indent="-171450">
              <a:buFont typeface="Arial" panose="020B0604020202020204" pitchFamily="34" charset="0"/>
              <a:buChar char="•"/>
            </a:pPr>
            <a:r>
              <a:rPr lang="en-US" b="0" dirty="0"/>
              <a:t>Save sugary drinks for special occasions. This can be family rule to follow</a:t>
            </a:r>
          </a:p>
          <a:p>
            <a:pPr marL="171450" indent="-171450">
              <a:buFont typeface="Arial" panose="020B0604020202020204" pitchFamily="34" charset="0"/>
              <a:buChar char="•"/>
            </a:pPr>
            <a:r>
              <a:rPr lang="en-US" b="0" dirty="0"/>
              <a:t>Flavor water with fresh fruit or vegetables. This can be a substitute for sugary drinks like soda and fruit juice.</a:t>
            </a:r>
          </a:p>
          <a:p>
            <a:pPr marL="171450" indent="-171450">
              <a:buFont typeface="Arial" panose="020B0604020202020204" pitchFamily="34" charset="0"/>
              <a:buChar char="•"/>
            </a:pPr>
            <a:r>
              <a:rPr lang="en-US" b="0" dirty="0"/>
              <a:t>For example, keep a jug of flavored water available and change the flavor each week. </a:t>
            </a:r>
          </a:p>
          <a:p>
            <a:pPr marL="171450" indent="-171450">
              <a:buFont typeface="Arial" panose="020B0604020202020204" pitchFamily="34" charset="0"/>
              <a:buChar char="•"/>
            </a:pPr>
            <a:r>
              <a:rPr lang="en-US" b="0" dirty="0"/>
              <a:t>Practice portion control.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00" dirty="0">
                <a:solidFill>
                  <a:srgbClr val="1F1F1F"/>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We know that </a:t>
            </a:r>
            <a:r>
              <a:rPr lang="en-US" sz="1200" kern="100" dirty="0">
                <a:solidFill>
                  <a:srgbClr val="1F1F1F"/>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we almost always eat more food when offered larger portions.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rgbClr val="474747"/>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Eating smaller portions, allows us to slow down and eat less food.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b="0" dirty="0"/>
              <a:t>Set goals together as a family and celebrate achievements along the way</a:t>
            </a:r>
          </a:p>
          <a:p>
            <a:pPr marL="171450" indent="-171450">
              <a:buFont typeface="Arial" panose="020B0604020202020204" pitchFamily="34" charset="0"/>
              <a:buChar char="•"/>
            </a:pPr>
            <a:r>
              <a:rPr lang="en-US" b="0" dirty="0"/>
              <a:t>Record your own suggestions on page 5 of your workbooks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p>
          <a:p>
            <a:pPr marL="171450" indent="-171450">
              <a:buFont typeface="Arial" panose="020B0604020202020204" pitchFamily="34" charset="0"/>
              <a:buChar char="•"/>
            </a:pPr>
            <a:endParaRPr lang="en-US" b="0" dirty="0"/>
          </a:p>
        </p:txBody>
      </p:sp>
      <p:sp>
        <p:nvSpPr>
          <p:cNvPr id="4" name="Slide Number Placeholder 3">
            <a:extLst>
              <a:ext uri="{FF2B5EF4-FFF2-40B4-BE49-F238E27FC236}">
                <a16:creationId xmlns:a16="http://schemas.microsoft.com/office/drawing/2014/main" id="{B7A8D259-D3CF-60DC-6480-EBDF854AD26E}"/>
              </a:ext>
            </a:extLst>
          </p:cNvPr>
          <p:cNvSpPr>
            <a:spLocks noGrp="1"/>
          </p:cNvSpPr>
          <p:nvPr>
            <p:ph type="sldNum" sz="quarter" idx="5"/>
          </p:nvPr>
        </p:nvSpPr>
        <p:spPr/>
        <p:txBody>
          <a:bodyPr/>
          <a:lstStyle/>
          <a:p>
            <a:fld id="{0D9F66EC-4EC2-1041-A2E6-75CB71ED90FA}" type="slidenum">
              <a:rPr lang="en-US" smtClean="0"/>
              <a:t>30</a:t>
            </a:fld>
            <a:endParaRPr lang="en-US"/>
          </a:p>
        </p:txBody>
      </p:sp>
    </p:spTree>
    <p:extLst>
      <p:ext uri="{BB962C8B-B14F-4D97-AF65-F5344CB8AC3E}">
        <p14:creationId xmlns:p14="http://schemas.microsoft.com/office/powerpoint/2010/main" val="24443212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619A4-DFB0-8DD9-2A34-1C52454F8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0F9A1-E577-D7A5-C87A-776726F83D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C12956-C849-C011-005B-62E53413418A}"/>
              </a:ext>
            </a:extLst>
          </p:cNvPr>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Thank you for sharing your suggestions, here are additional suggestions for healthy eating for the whole family</a:t>
            </a:r>
          </a:p>
          <a:p>
            <a:pPr marL="171450" indent="-171450">
              <a:buFont typeface="Arial" panose="020B0604020202020204" pitchFamily="34" charset="0"/>
              <a:buChar char="•"/>
            </a:pPr>
            <a:r>
              <a:rPr lang="en-US" b="0" dirty="0"/>
              <a:t>Build support networks for friends, family, and/or community members.</a:t>
            </a:r>
          </a:p>
          <a:p>
            <a:pPr marL="171450" indent="-171450">
              <a:buFont typeface="Arial" panose="020B0604020202020204" pitchFamily="34" charset="0"/>
              <a:buChar char="•"/>
            </a:pPr>
            <a:r>
              <a:rPr lang="en-US" b="0" dirty="0"/>
              <a:t>Practice stress management techniques together, like deep breathing exercises, or meditation</a:t>
            </a:r>
          </a:p>
          <a:p>
            <a:pPr marL="171450" indent="-171450">
              <a:buFont typeface="Arial" panose="020B0604020202020204" pitchFamily="34" charset="0"/>
              <a:buChar char="•"/>
            </a:pPr>
            <a:r>
              <a:rPr lang="en-US" b="0" dirty="0"/>
              <a:t>Schedule time for regular family meetings, check-ins, or game nights.</a:t>
            </a:r>
          </a:p>
          <a:p>
            <a:pPr marL="171450" indent="-171450">
              <a:buFont typeface="Arial" panose="020B0604020202020204" pitchFamily="34" charset="0"/>
              <a:buChar char="•"/>
            </a:pPr>
            <a:r>
              <a:rPr lang="en-US" b="0" dirty="0"/>
              <a:t>Read a book together as a family and talk about it.</a:t>
            </a:r>
          </a:p>
          <a:p>
            <a:pPr marL="171450" indent="-171450">
              <a:buFont typeface="Arial" panose="020B0604020202020204" pitchFamily="34" charset="0"/>
              <a:buChar char="•"/>
            </a:pPr>
            <a:r>
              <a:rPr lang="en-US" b="0" dirty="0"/>
              <a:t>Spend time together in nature, exploring the environment together. </a:t>
            </a:r>
          </a:p>
          <a:p>
            <a:pPr marL="171450" indent="-171450">
              <a:buFont typeface="Arial" panose="020B0604020202020204" pitchFamily="34" charset="0"/>
              <a:buChar char="•"/>
            </a:pPr>
            <a:r>
              <a:rPr lang="en-US" b="0" dirty="0"/>
              <a:t>Create a gratitude journal and share things you are thankful for.</a:t>
            </a:r>
          </a:p>
          <a:p>
            <a:pPr marL="171450" indent="-171450">
              <a:buFont typeface="Arial" panose="020B0604020202020204" pitchFamily="34" charset="0"/>
              <a:buChar char="•"/>
            </a:pPr>
            <a:r>
              <a:rPr lang="en-US" b="0" dirty="0"/>
              <a:t>Record your own suggestions on page 5 of your workbook</a:t>
            </a:r>
            <a:endParaRPr lang="en-US"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p>
          <a:p>
            <a:pPr marL="171450" indent="-171450">
              <a:buFont typeface="Arial" panose="020B0604020202020204" pitchFamily="34" charset="0"/>
              <a:buChar char="•"/>
            </a:pPr>
            <a:endParaRPr lang="en-US" b="0" dirty="0"/>
          </a:p>
        </p:txBody>
      </p:sp>
      <p:sp>
        <p:nvSpPr>
          <p:cNvPr id="4" name="Slide Number Placeholder 3">
            <a:extLst>
              <a:ext uri="{FF2B5EF4-FFF2-40B4-BE49-F238E27FC236}">
                <a16:creationId xmlns:a16="http://schemas.microsoft.com/office/drawing/2014/main" id="{33C9E36C-18F2-4D88-2F6A-23FC140A191B}"/>
              </a:ext>
            </a:extLst>
          </p:cNvPr>
          <p:cNvSpPr>
            <a:spLocks noGrp="1"/>
          </p:cNvSpPr>
          <p:nvPr>
            <p:ph type="sldNum" sz="quarter" idx="5"/>
          </p:nvPr>
        </p:nvSpPr>
        <p:spPr/>
        <p:txBody>
          <a:bodyPr/>
          <a:lstStyle/>
          <a:p>
            <a:fld id="{0D9F66EC-4EC2-1041-A2E6-75CB71ED90FA}" type="slidenum">
              <a:rPr lang="en-US" smtClean="0"/>
              <a:t>31</a:t>
            </a:fld>
            <a:endParaRPr lang="en-US"/>
          </a:p>
        </p:txBody>
      </p:sp>
    </p:spTree>
    <p:extLst>
      <p:ext uri="{BB962C8B-B14F-4D97-AF65-F5344CB8AC3E}">
        <p14:creationId xmlns:p14="http://schemas.microsoft.com/office/powerpoint/2010/main" val="3941031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A2783-C4DC-AFA6-E2B8-57EEE63231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77897-2BF3-7D1B-2C3B-4D876B08E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A5C916-77DA-9CC0-4696-E12E1A816B4B}"/>
              </a:ext>
            </a:extLst>
          </p:cNvPr>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Now that we have talked about strategies for living a healthy lifestyle, we are going to play a healthy lifestyle game</a:t>
            </a:r>
          </a:p>
          <a:p>
            <a:pPr marL="171450" indent="-171450">
              <a:buFont typeface="Arial" panose="020B0604020202020204" pitchFamily="34" charset="0"/>
              <a:buChar char="•"/>
            </a:pPr>
            <a:r>
              <a:rPr lang="en-US" dirty="0"/>
              <a:t>We are going to split up into 3 groups</a:t>
            </a:r>
          </a:p>
          <a:p>
            <a:pPr marL="171450" indent="-171450">
              <a:buFont typeface="Arial" panose="020B0604020202020204" pitchFamily="34" charset="0"/>
              <a:buChar char="•"/>
            </a:pPr>
            <a:r>
              <a:rPr lang="en-US" dirty="0"/>
              <a:t>Each group will be given a short story about a person at risk of developing type 2 diabetes.</a:t>
            </a:r>
          </a:p>
          <a:p>
            <a:pPr marL="171450" indent="-171450">
              <a:buFont typeface="Arial" panose="020B0604020202020204" pitchFamily="34" charset="0"/>
              <a:buChar char="•"/>
            </a:pPr>
            <a:r>
              <a:rPr lang="en-US" dirty="0"/>
              <a:t>For each of these stories the group will have 2-4 minutes to think of realistic strategies that person can do to live a healthier lifestyle. </a:t>
            </a:r>
          </a:p>
          <a:p>
            <a:pPr marL="171450" indent="-171450">
              <a:buFont typeface="Arial" panose="020B0604020202020204" pitchFamily="34" charset="0"/>
              <a:buChar char="•"/>
            </a:pPr>
            <a:r>
              <a:rPr lang="en-US" dirty="0"/>
              <a:t>Each group will be sharing their responses after the activity</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Facilitator Note for Virtual Presentations:</a:t>
            </a:r>
            <a:br>
              <a:rPr lang="en-US" dirty="0"/>
            </a:br>
            <a:r>
              <a:rPr lang="en-US" dirty="0"/>
              <a:t>For a virtual Forum, keep participants in one group and go through all three scenarios together.</a:t>
            </a:r>
          </a:p>
          <a:p>
            <a:pPr marL="171450" indent="-171450">
              <a:buFont typeface="Arial" panose="020B0604020202020204" pitchFamily="34" charset="0"/>
              <a:buChar char="•"/>
            </a:pPr>
            <a:r>
              <a:rPr lang="en-US" dirty="0"/>
              <a:t>Read each scenario aloud or display it on the screen.</a:t>
            </a:r>
          </a:p>
          <a:p>
            <a:pPr marL="171450" indent="-171450">
              <a:buFont typeface="Arial" panose="020B0604020202020204" pitchFamily="34" charset="0"/>
              <a:buChar char="•"/>
            </a:pPr>
            <a:r>
              <a:rPr lang="en-US" dirty="0"/>
              <a:t>Pause after each scenario to allow time for discussion.</a:t>
            </a:r>
          </a:p>
          <a:p>
            <a:pPr marL="171450" indent="-171450">
              <a:buFont typeface="Arial" panose="020B0604020202020204" pitchFamily="34" charset="0"/>
              <a:buChar char="•"/>
            </a:pPr>
            <a:r>
              <a:rPr lang="en-US" dirty="0"/>
              <a:t>Encourage participants to unmute and share, type in the chat, or use reactions.</a:t>
            </a:r>
          </a:p>
          <a:p>
            <a:pPr marL="171450" indent="-171450">
              <a:buFont typeface="Arial" panose="020B0604020202020204" pitchFamily="34" charset="0"/>
              <a:buChar char="•"/>
            </a:pPr>
            <a:r>
              <a:rPr lang="en-US" dirty="0"/>
              <a:t>If time allows, aim to spend about 3 minutes on each scenario to stay on schedule.</a:t>
            </a:r>
          </a:p>
        </p:txBody>
      </p:sp>
      <p:sp>
        <p:nvSpPr>
          <p:cNvPr id="4" name="Slide Number Placeholder 3">
            <a:extLst>
              <a:ext uri="{FF2B5EF4-FFF2-40B4-BE49-F238E27FC236}">
                <a16:creationId xmlns:a16="http://schemas.microsoft.com/office/drawing/2014/main" id="{0E5FD67B-5C96-B70F-7CC8-48B8F1AC68E3}"/>
              </a:ext>
            </a:extLst>
          </p:cNvPr>
          <p:cNvSpPr>
            <a:spLocks noGrp="1"/>
          </p:cNvSpPr>
          <p:nvPr>
            <p:ph type="sldNum" sz="quarter" idx="5"/>
          </p:nvPr>
        </p:nvSpPr>
        <p:spPr/>
        <p:txBody>
          <a:bodyPr/>
          <a:lstStyle/>
          <a:p>
            <a:fld id="{0D9F66EC-4EC2-1041-A2E6-75CB71ED90FA}" type="slidenum">
              <a:rPr lang="en-US" smtClean="0"/>
              <a:t>32</a:t>
            </a:fld>
            <a:endParaRPr lang="en-US"/>
          </a:p>
        </p:txBody>
      </p:sp>
    </p:spTree>
    <p:extLst>
      <p:ext uri="{BB962C8B-B14F-4D97-AF65-F5344CB8AC3E}">
        <p14:creationId xmlns:p14="http://schemas.microsoft.com/office/powerpoint/2010/main" val="10140004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Say:</a:t>
            </a:r>
            <a:endParaRPr lang="en-US" b="0" dirty="0">
              <a:cs typeface="Calibri"/>
            </a:endParaRPr>
          </a:p>
          <a:p>
            <a:pPr marL="171450" indent="-171450">
              <a:buFont typeface="Arial" panose="020B0604020202020204" pitchFamily="34" charset="0"/>
              <a:buChar char="•"/>
            </a:pPr>
            <a:r>
              <a:rPr lang="en-US" b="0" dirty="0">
                <a:cs typeface="Calibri"/>
              </a:rPr>
              <a:t>Group 1 will have the following situation about Peter.</a:t>
            </a:r>
          </a:p>
          <a:p>
            <a:pPr marL="171450" indent="-171450">
              <a:buFont typeface="Arial" panose="020B0604020202020204" pitchFamily="34" charset="0"/>
              <a:buChar char="•"/>
            </a:pPr>
            <a:r>
              <a:rPr lang="en-US" b="0" dirty="0">
                <a:cs typeface="Calibri"/>
              </a:rPr>
              <a:t>Please read it together and discuss the question in your group.</a:t>
            </a:r>
          </a:p>
          <a:p>
            <a:pPr marL="171450" indent="-171450">
              <a:buFont typeface="Arial" panose="020B0604020202020204" pitchFamily="34" charset="0"/>
              <a:buChar char="•"/>
            </a:pPr>
            <a:r>
              <a:rPr lang="en-US" b="0" dirty="0">
                <a:cs typeface="Calibri"/>
              </a:rPr>
              <a:t>You can record your responses in your participant workbook and share back with the group.</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33</a:t>
            </a:fld>
            <a:endParaRPr lang="en-US"/>
          </a:p>
        </p:txBody>
      </p:sp>
    </p:spTree>
    <p:extLst>
      <p:ext uri="{BB962C8B-B14F-4D97-AF65-F5344CB8AC3E}">
        <p14:creationId xmlns:p14="http://schemas.microsoft.com/office/powerpoint/2010/main" val="1891225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Say:</a:t>
            </a:r>
            <a:endParaRPr lang="en-US" b="0" dirty="0">
              <a:cs typeface="Calibri"/>
            </a:endParaRPr>
          </a:p>
          <a:p>
            <a:pPr marL="171450" indent="-171450">
              <a:buFont typeface="Arial" panose="020B0604020202020204" pitchFamily="34" charset="0"/>
              <a:buChar char="•"/>
            </a:pPr>
            <a:r>
              <a:rPr lang="en-US" b="0" dirty="0">
                <a:cs typeface="Calibri"/>
              </a:rPr>
              <a:t>Group 2 will have the following situation about Sofi.</a:t>
            </a:r>
          </a:p>
          <a:p>
            <a:pPr marL="171450" indent="-171450">
              <a:buFont typeface="Arial" panose="020B0604020202020204" pitchFamily="34" charset="0"/>
              <a:buChar char="•"/>
            </a:pPr>
            <a:r>
              <a:rPr lang="en-US" b="0" dirty="0">
                <a:cs typeface="Calibri"/>
              </a:rPr>
              <a:t>Please read it together in your groups.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Remember, you can record your responses in your participant workbook on page 7 and share back with the group.</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34</a:t>
            </a:fld>
            <a:endParaRPr lang="en-US"/>
          </a:p>
        </p:txBody>
      </p:sp>
    </p:spTree>
    <p:extLst>
      <p:ext uri="{BB962C8B-B14F-4D97-AF65-F5344CB8AC3E}">
        <p14:creationId xmlns:p14="http://schemas.microsoft.com/office/powerpoint/2010/main" val="832286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Say:</a:t>
            </a:r>
            <a:endParaRPr lang="en-US" b="0" dirty="0">
              <a:cs typeface="Calibri"/>
            </a:endParaRPr>
          </a:p>
          <a:p>
            <a:pPr marL="342900" marR="0" lvl="0" indent="-342900">
              <a:lnSpc>
                <a:spcPts val="1600"/>
              </a:lnSpc>
              <a:spcBef>
                <a:spcPts val="0"/>
              </a:spcBef>
              <a:spcAft>
                <a:spcPts val="0"/>
              </a:spcAft>
              <a:buFont typeface="Wingdings" panose="05000000000000000000"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Group 3 will have the following situation about Lena.</a:t>
            </a:r>
          </a:p>
          <a:p>
            <a:pPr marL="342900" marR="0" lvl="0" indent="-342900">
              <a:lnSpc>
                <a:spcPts val="1600"/>
              </a:lnSpc>
              <a:spcBef>
                <a:spcPts val="0"/>
              </a:spcBef>
              <a:spcAft>
                <a:spcPts val="0"/>
              </a:spcAft>
              <a:buFont typeface="Wingdings" panose="05000000000000000000"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Please read it together in your groups.</a:t>
            </a:r>
          </a:p>
          <a:p>
            <a:pPr marL="342900" marR="0" lvl="0" indent="-342900">
              <a:lnSpc>
                <a:spcPts val="1600"/>
              </a:lnSpc>
              <a:spcBef>
                <a:spcPts val="0"/>
              </a:spcBef>
              <a:spcAft>
                <a:spcPts val="0"/>
              </a:spcAft>
              <a:buFont typeface="Wingdings" panose="05000000000000000000"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Remember, you can record your responses in your participant workbook on page 7 and share back with the group.</a:t>
            </a:r>
          </a:p>
          <a:p>
            <a:pPr marL="0" marR="0">
              <a:lnSpc>
                <a:spcPts val="1600"/>
              </a:lnSpc>
              <a:spcBef>
                <a:spcPts val="0"/>
              </a:spcBef>
              <a:spcAft>
                <a:spcPts val="0"/>
              </a:spcAft>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35</a:t>
            </a:fld>
            <a:endParaRPr lang="en-US"/>
          </a:p>
        </p:txBody>
      </p:sp>
    </p:spTree>
    <p:extLst>
      <p:ext uri="{BB962C8B-B14F-4D97-AF65-F5344CB8AC3E}">
        <p14:creationId xmlns:p14="http://schemas.microsoft.com/office/powerpoint/2010/main" val="1278870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5B8B6-B4F6-A630-EFE0-FBF882C8AE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26795-AEFC-FB18-4CBF-407E693C2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CAC90B-854F-C5C5-44AF-59041B958D6D}"/>
              </a:ext>
            </a:extLst>
          </p:cNvPr>
          <p:cNvSpPr>
            <a:spLocks noGrp="1"/>
          </p:cNvSpPr>
          <p:nvPr>
            <p:ph type="body" idx="1"/>
          </p:nvPr>
        </p:nvSpPr>
        <p:spPr/>
        <p:txBody>
          <a:bodyPr/>
          <a:lstStyle/>
          <a:p>
            <a:r>
              <a:rPr lang="en-US" b="1" dirty="0"/>
              <a:t>Say:</a:t>
            </a:r>
          </a:p>
          <a:p>
            <a:pPr marL="171450" indent="-171450">
              <a:buFont typeface="Wingdings" panose="05000000000000000000" pitchFamily="2" charset="2"/>
              <a:buChar char="§"/>
            </a:pPr>
            <a:r>
              <a:rPr lang="en-US" dirty="0"/>
              <a:t>Thank you for playing that activity. </a:t>
            </a:r>
          </a:p>
          <a:p>
            <a:pPr marL="171450" indent="-171450">
              <a:buFont typeface="Wingdings" panose="05000000000000000000" pitchFamily="2" charset="2"/>
              <a:buChar char="§"/>
            </a:pPr>
            <a:r>
              <a:rPr lang="en-US" dirty="0"/>
              <a:t>We now have options to explore when we think about supporting our families to have a healthier lifestyle.</a:t>
            </a:r>
          </a:p>
          <a:p>
            <a:pPr marL="171450" indent="-171450">
              <a:buFont typeface="Wingdings" panose="05000000000000000000" pitchFamily="2" charset="2"/>
              <a:buChar char="§"/>
            </a:pPr>
            <a:r>
              <a:rPr lang="en-US" dirty="0"/>
              <a:t>Next, we are going to do a reflection</a:t>
            </a:r>
          </a:p>
          <a:p>
            <a:pPr marL="171450" indent="-171450">
              <a:buFont typeface="Wingdings" panose="05000000000000000000" pitchFamily="2" charset="2"/>
              <a:buChar char="§"/>
            </a:pPr>
            <a:r>
              <a:rPr lang="en-US" dirty="0"/>
              <a:t>For this reflection, please turn to your workbooks</a:t>
            </a:r>
          </a:p>
          <a:p>
            <a:pPr marL="171450" indent="-171450">
              <a:buFont typeface="Wingdings" panose="05000000000000000000" pitchFamily="2" charset="2"/>
              <a:buChar char="§"/>
            </a:pPr>
            <a:r>
              <a:rPr lang="en-US" dirty="0"/>
              <a:t>Have a look at the activities listed under the categories of healthy eating, physical activity and self care.</a:t>
            </a:r>
          </a:p>
          <a:p>
            <a:pPr marL="171450" indent="-171450">
              <a:buFont typeface="Wingdings" panose="05000000000000000000" pitchFamily="2" charset="2"/>
              <a:buChar char="§"/>
            </a:pPr>
            <a:r>
              <a:rPr lang="en-US" dirty="0"/>
              <a:t>Think about your family, and rate where you are for each of these activities.</a:t>
            </a:r>
          </a:p>
          <a:p>
            <a:pPr marL="171450" indent="-171450">
              <a:buFont typeface="Wingdings" panose="05000000000000000000" pitchFamily="2" charset="2"/>
              <a:buChar char="§"/>
            </a:pPr>
            <a:r>
              <a:rPr lang="en-US" dirty="0"/>
              <a:t>Once you have rated your family’s engagement with each activity, look at which area(s) you have lower engagement</a:t>
            </a:r>
          </a:p>
          <a:p>
            <a:pPr marL="171450" indent="-171450">
              <a:buFont typeface="Wingdings" panose="05000000000000000000" pitchFamily="2" charset="2"/>
              <a:buChar char="§"/>
            </a:pPr>
            <a:r>
              <a:rPr lang="en-US" dirty="0"/>
              <a:t>From here we will move into action planning with this in mind.</a:t>
            </a:r>
          </a:p>
        </p:txBody>
      </p:sp>
      <p:sp>
        <p:nvSpPr>
          <p:cNvPr id="4" name="Slide Number Placeholder 3">
            <a:extLst>
              <a:ext uri="{FF2B5EF4-FFF2-40B4-BE49-F238E27FC236}">
                <a16:creationId xmlns:a16="http://schemas.microsoft.com/office/drawing/2014/main" id="{11CE422D-B125-7F49-817F-4C4CECCCBBF3}"/>
              </a:ext>
            </a:extLst>
          </p:cNvPr>
          <p:cNvSpPr>
            <a:spLocks noGrp="1"/>
          </p:cNvSpPr>
          <p:nvPr>
            <p:ph type="sldNum" sz="quarter" idx="5"/>
          </p:nvPr>
        </p:nvSpPr>
        <p:spPr/>
        <p:txBody>
          <a:bodyPr/>
          <a:lstStyle/>
          <a:p>
            <a:fld id="{0D9F66EC-4EC2-1041-A2E6-75CB71ED90FA}" type="slidenum">
              <a:rPr lang="en-US" smtClean="0"/>
              <a:t>36</a:t>
            </a:fld>
            <a:endParaRPr lang="en-US"/>
          </a:p>
        </p:txBody>
      </p:sp>
    </p:spTree>
    <p:extLst>
      <p:ext uri="{BB962C8B-B14F-4D97-AF65-F5344CB8AC3E}">
        <p14:creationId xmlns:p14="http://schemas.microsoft.com/office/powerpoint/2010/main" val="9634238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A9A6B-0332-A894-5372-62F41EB50F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9CAF3E-A8B7-E620-F7C0-C349A5BD6C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495D8E-E056-B30D-26D5-0392C26C5778}"/>
              </a:ext>
            </a:extLst>
          </p:cNvPr>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In your workbook, there is a guide for you and your family to develop an action plan for a healthy lifestyle. </a:t>
            </a:r>
          </a:p>
          <a:p>
            <a:pPr marL="171450" indent="-171450">
              <a:buFont typeface="Arial" panose="020B0604020202020204" pitchFamily="34" charset="0"/>
              <a:buChar char="•"/>
            </a:pPr>
            <a:r>
              <a:rPr lang="en-US" b="0" dirty="0"/>
              <a:t>Please take some time after this forum to sit together and create your family healthy lifestyle action plans.</a:t>
            </a:r>
          </a:p>
          <a:p>
            <a:pPr marL="171450" indent="-171450">
              <a:buFont typeface="Arial" panose="020B0604020202020204" pitchFamily="34" charset="0"/>
              <a:buChar char="•"/>
            </a:pPr>
            <a:r>
              <a:rPr lang="en-US" b="0" dirty="0"/>
              <a:t>Follow the prompts and tasks in your workbooks to create 3 healthy lifestyle goals for you and your family. </a:t>
            </a:r>
          </a:p>
          <a:p>
            <a:pPr marL="171450" indent="-171450">
              <a:buFont typeface="Arial" panose="020B0604020202020204" pitchFamily="34" charset="0"/>
              <a:buChar char="•"/>
            </a:pPr>
            <a:r>
              <a:rPr lang="en-US" b="0" dirty="0"/>
              <a:t>You can stay in touch with us as you develop this and share your progress.</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Ask:</a:t>
            </a:r>
          </a:p>
          <a:p>
            <a:pPr marL="171450" indent="-171450">
              <a:buFont typeface="Arial" panose="020B0604020202020204" pitchFamily="34" charset="0"/>
              <a:buChar char="•"/>
            </a:pPr>
            <a:r>
              <a:rPr lang="en-US" b="0" dirty="0"/>
              <a:t>Do you have any questions or concerns?</a:t>
            </a:r>
          </a:p>
        </p:txBody>
      </p:sp>
      <p:sp>
        <p:nvSpPr>
          <p:cNvPr id="4" name="Slide Number Placeholder 3">
            <a:extLst>
              <a:ext uri="{FF2B5EF4-FFF2-40B4-BE49-F238E27FC236}">
                <a16:creationId xmlns:a16="http://schemas.microsoft.com/office/drawing/2014/main" id="{5D375882-95AA-3843-5111-564A064DFA36}"/>
              </a:ext>
            </a:extLst>
          </p:cNvPr>
          <p:cNvSpPr>
            <a:spLocks noGrp="1"/>
          </p:cNvSpPr>
          <p:nvPr>
            <p:ph type="sldNum" sz="quarter" idx="5"/>
          </p:nvPr>
        </p:nvSpPr>
        <p:spPr/>
        <p:txBody>
          <a:bodyPr/>
          <a:lstStyle/>
          <a:p>
            <a:fld id="{0D9F66EC-4EC2-1041-A2E6-75CB71ED90FA}" type="slidenum">
              <a:rPr lang="en-US" smtClean="0"/>
              <a:t>37</a:t>
            </a:fld>
            <a:endParaRPr lang="en-US"/>
          </a:p>
        </p:txBody>
      </p:sp>
    </p:spTree>
    <p:extLst>
      <p:ext uri="{BB962C8B-B14F-4D97-AF65-F5344CB8AC3E}">
        <p14:creationId xmlns:p14="http://schemas.microsoft.com/office/powerpoint/2010/main" val="810255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Before we get to questions, please note that in your workbooks is a prediabetes risk test, feel free to take it at your own time.</a:t>
            </a:r>
          </a:p>
          <a:p>
            <a:pPr marL="171450" indent="-171450">
              <a:buFont typeface="Arial" panose="020B0604020202020204" pitchFamily="34" charset="0"/>
              <a:buChar char="•"/>
            </a:pPr>
            <a:r>
              <a:rPr lang="en-US" dirty="0"/>
              <a:t>This test can help provide some information if you are at risk for having prediabetes and a higher risk for having type 2 diabetes. </a:t>
            </a:r>
          </a:p>
          <a:p>
            <a:pPr marL="171450" indent="-171450">
              <a:buFont typeface="Arial" panose="020B0604020202020204" pitchFamily="34" charset="0"/>
              <a:buChar char="•"/>
            </a:pPr>
            <a:r>
              <a:rPr lang="en-US" dirty="0"/>
              <a:t>Remember only a doctor can tell for sure if you have prediabetes or type 2 diabetes. Contact your health provider if you have concerns.</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38</a:t>
            </a:fld>
            <a:endParaRPr lang="en-US"/>
          </a:p>
        </p:txBody>
      </p:sp>
    </p:spTree>
    <p:extLst>
      <p:ext uri="{BB962C8B-B14F-4D97-AF65-F5344CB8AC3E}">
        <p14:creationId xmlns:p14="http://schemas.microsoft.com/office/powerpoint/2010/main" val="17860686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Before we close, and while we have our community partners with us let’s have some time for questions. </a:t>
            </a:r>
          </a:p>
          <a:p>
            <a:pPr marL="0" indent="0">
              <a:buFont typeface="Arial" panose="020B0604020202020204" pitchFamily="34" charset="0"/>
              <a:buNone/>
            </a:pPr>
            <a:r>
              <a:rPr lang="en-US" b="1" dirty="0"/>
              <a:t>Ask:</a:t>
            </a:r>
          </a:p>
          <a:p>
            <a:pPr marL="171450" indent="-171450">
              <a:buFont typeface="Arial" panose="020B0604020202020204" pitchFamily="34" charset="0"/>
              <a:buChar char="•"/>
            </a:pPr>
            <a:r>
              <a:rPr lang="en-US" b="0" dirty="0"/>
              <a:t>Does anyone have any questions or concerns about anything we have discussed today?</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39</a:t>
            </a:fld>
            <a:endParaRPr lang="en-US"/>
          </a:p>
        </p:txBody>
      </p:sp>
    </p:spTree>
    <p:extLst>
      <p:ext uri="{BB962C8B-B14F-4D97-AF65-F5344CB8AC3E}">
        <p14:creationId xmlns:p14="http://schemas.microsoft.com/office/powerpoint/2010/main" val="319261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ts val="1600"/>
              </a:lnSpc>
              <a:spcBef>
                <a:spcPts val="0"/>
              </a:spcBef>
              <a:spcAft>
                <a:spcPts val="800"/>
              </a:spcAft>
              <a:tabLst>
                <a:tab pos="406400" algn="l"/>
                <a:tab pos="457200" algn="l"/>
              </a:tabLst>
            </a:pPr>
            <a:r>
              <a:rPr lang="en-US" sz="1200" b="1" kern="900" spc="-10" dirty="0">
                <a:effectLst/>
                <a:latin typeface="Ubuntu Light"/>
                <a:ea typeface="MS Mincho"/>
                <a:cs typeface="Times New Roman" panose="02020603050405020304" pitchFamily="18" charset="0"/>
              </a:rPr>
              <a:t>Say:</a:t>
            </a:r>
          </a:p>
          <a:p>
            <a:pPr marL="285750" marR="0" lvl="0" indent="-285750" algn="just" defTabSz="914400" rtl="0" eaLnBrk="1" fontAlgn="auto" latinLnBrk="0" hangingPunct="1">
              <a:lnSpc>
                <a:spcPts val="1600"/>
              </a:lnSpc>
              <a:spcBef>
                <a:spcPts val="0"/>
              </a:spcBef>
              <a:spcAft>
                <a:spcPts val="800"/>
              </a:spcAft>
              <a:buClrTx/>
              <a:buSzTx/>
              <a:buFont typeface="Arial" panose="020B0604020202020204" pitchFamily="34" charset="0"/>
              <a:buChar char="•"/>
              <a:tabLst>
                <a:tab pos="406400" algn="l"/>
                <a:tab pos="457200" algn="l"/>
              </a:tabLst>
              <a:defRPr/>
            </a:pPr>
            <a:r>
              <a:rPr lang="en-US" sz="1200" kern="900" spc="-10" dirty="0">
                <a:effectLst/>
                <a:latin typeface="Ubuntu Light"/>
                <a:ea typeface="MS Mincho"/>
                <a:cs typeface="Times New Roman" panose="02020603050405020304" pitchFamily="18" charset="0"/>
              </a:rPr>
              <a:t>Family Health Forums are important because we know that health has a substantial impact on the quality of life for people with intellectual disability and their families.</a:t>
            </a:r>
          </a:p>
          <a:p>
            <a:pPr marL="285750" indent="-285750" algn="just">
              <a:lnSpc>
                <a:spcPts val="1600"/>
              </a:lnSpc>
              <a:spcAft>
                <a:spcPts val="800"/>
              </a:spcAft>
              <a:buFont typeface="Arial" panose="020B0604020202020204" pitchFamily="34" charset="0"/>
              <a:buChar char="•"/>
              <a:tabLst>
                <a:tab pos="406400" algn="l"/>
                <a:tab pos="457200" algn="l"/>
              </a:tabLst>
              <a:defRPr/>
            </a:pPr>
            <a:r>
              <a:rPr lang="en-US" sz="1200" kern="900" spc="-10" dirty="0">
                <a:effectLst/>
                <a:latin typeface="Ubuntu Light"/>
                <a:ea typeface="MS Mincho"/>
                <a:cs typeface="Times New Roman" panose="02020603050405020304" pitchFamily="18" charset="0"/>
              </a:rPr>
              <a:t>Recent data from Special Olympics athletes has informed us about the health and wellbeing of people with intellectual disability.</a:t>
            </a:r>
            <a:r>
              <a:rPr lang="en-US" sz="1200" kern="900" spc="-10" dirty="0">
                <a:latin typeface="Ubuntu Light"/>
                <a:ea typeface="MS Mincho"/>
                <a:cs typeface="Times New Roman" panose="02020603050405020304" pitchFamily="18" charset="0"/>
              </a:rPr>
              <a:t> </a:t>
            </a:r>
          </a:p>
          <a:p>
            <a:pPr marL="285750" marR="0" lvl="0" indent="-285750" algn="just" defTabSz="914400" rtl="0" eaLnBrk="1" fontAlgn="auto" latinLnBrk="0" hangingPunct="1">
              <a:lnSpc>
                <a:spcPts val="1600"/>
              </a:lnSpc>
              <a:spcBef>
                <a:spcPts val="0"/>
              </a:spcBef>
              <a:spcAft>
                <a:spcPts val="800"/>
              </a:spcAft>
              <a:buClrTx/>
              <a:buSzTx/>
              <a:buFont typeface="Arial" panose="020B0604020202020204" pitchFamily="34" charset="0"/>
              <a:buChar char="•"/>
              <a:tabLst>
                <a:tab pos="406400" algn="l"/>
                <a:tab pos="457200" algn="l"/>
              </a:tabLst>
              <a:defRPr/>
            </a:pPr>
            <a:r>
              <a:rPr lang="en-US" sz="1200" i="0" kern="900" spc="-10" dirty="0">
                <a:effectLst/>
                <a:latin typeface="Ubuntu Light"/>
                <a:ea typeface="MS Mincho"/>
                <a:cs typeface="Times New Roman" panose="02020603050405020304" pitchFamily="18" charset="0"/>
              </a:rPr>
              <a:t>We know that Special Olympics adult athletes are two times more likely to be obese compared to adults without intellectual disability.</a:t>
            </a:r>
          </a:p>
          <a:p>
            <a:pPr marL="285750" marR="0" lvl="0" indent="-285750" algn="just" defTabSz="914400" rtl="0" eaLnBrk="1" fontAlgn="auto" latinLnBrk="0" hangingPunct="1">
              <a:lnSpc>
                <a:spcPts val="1600"/>
              </a:lnSpc>
              <a:spcBef>
                <a:spcPts val="0"/>
              </a:spcBef>
              <a:spcAft>
                <a:spcPts val="800"/>
              </a:spcAft>
              <a:buClrTx/>
              <a:buSzTx/>
              <a:buFont typeface="Arial" panose="020B0604020202020204" pitchFamily="34" charset="0"/>
              <a:buChar char="•"/>
              <a:tabLst>
                <a:tab pos="406400" algn="l"/>
                <a:tab pos="457200" algn="l"/>
              </a:tabLst>
              <a:defRPr/>
            </a:pPr>
            <a:r>
              <a:rPr lang="en-US" sz="1200" i="0" kern="900" spc="-10" dirty="0">
                <a:effectLst/>
                <a:latin typeface="Ubuntu Light"/>
                <a:ea typeface="MS Mincho"/>
                <a:cs typeface="Times New Roman" panose="02020603050405020304" pitchFamily="18" charset="0"/>
              </a:rPr>
              <a:t>Also, individuals with intellectual disability have as many chronic health conditions at 20+ years old as individuals in the general population do at 50+ years old.</a:t>
            </a:r>
          </a:p>
          <a:p>
            <a:pPr marL="285750" indent="-285750" algn="just">
              <a:lnSpc>
                <a:spcPts val="1600"/>
              </a:lnSpc>
              <a:spcAft>
                <a:spcPts val="800"/>
              </a:spcAft>
              <a:buFont typeface="Arial" panose="020B0604020202020204" pitchFamily="34" charset="0"/>
              <a:buChar char="•"/>
              <a:tabLst>
                <a:tab pos="406400" algn="l"/>
                <a:tab pos="457200" algn="l"/>
              </a:tabLst>
              <a:defRPr/>
            </a:pPr>
            <a:r>
              <a:rPr lang="en-US" sz="1200" i="0" kern="900" spc="-10" dirty="0">
                <a:effectLst/>
                <a:latin typeface="Ubuntu Light"/>
                <a:ea typeface="MS Mincho"/>
                <a:cs typeface="Times New Roman" panose="02020603050405020304" pitchFamily="18" charset="0"/>
              </a:rPr>
              <a:t>Lastly, people with intellectual disability often do not have access to critical health services and resources to improve their health and die 16 to 20 years sooner than people without intellectual disabilities due to preventable health conditions.</a:t>
            </a:r>
            <a:r>
              <a:rPr lang="en-US" sz="1200" kern="900" spc="-10" dirty="0">
                <a:latin typeface="Ubuntu Light"/>
                <a:ea typeface="MS Mincho"/>
                <a:cs typeface="Times New Roman" panose="02020603050405020304" pitchFamily="18" charset="0"/>
              </a:rPr>
              <a:t> </a:t>
            </a:r>
            <a:endParaRPr lang="en-US" sz="1200" i="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p>
            <a:pPr marL="0" marR="0" lvl="0" indent="0" algn="just" defTabSz="914400" rtl="0" eaLnBrk="1" fontAlgn="auto" latinLnBrk="0" hangingPunct="1">
              <a:lnSpc>
                <a:spcPts val="1600"/>
              </a:lnSpc>
              <a:spcBef>
                <a:spcPts val="0"/>
              </a:spcBef>
              <a:spcAft>
                <a:spcPts val="800"/>
              </a:spcAft>
              <a:buClrTx/>
              <a:buSzTx/>
              <a:buFont typeface="Arial" panose="020B0604020202020204" pitchFamily="34" charset="0"/>
              <a:buNone/>
              <a:tabLst>
                <a:tab pos="406400" algn="l"/>
                <a:tab pos="457200" algn="l"/>
              </a:tabLst>
              <a:defRPr/>
            </a:pPr>
            <a:endParaRPr lang="en-US" sz="1200" i="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p>
            <a:pPr marL="285750" indent="-285750" algn="just">
              <a:lnSpc>
                <a:spcPts val="1600"/>
              </a:lnSpc>
              <a:spcAft>
                <a:spcPts val="800"/>
              </a:spcAft>
              <a:buFont typeface="Arial" panose="020B0604020202020204" pitchFamily="34" charset="0"/>
              <a:buChar char="•"/>
              <a:tabLst>
                <a:tab pos="406400" algn="l"/>
                <a:tab pos="457200" algn="l"/>
              </a:tabLst>
              <a:defRPr/>
            </a:pPr>
            <a:r>
              <a:rPr lang="en-US" sz="1200" kern="900" spc="-10" dirty="0">
                <a:effectLst/>
                <a:latin typeface="Ubuntu Light"/>
                <a:ea typeface="MS Mincho"/>
                <a:cs typeface="Times New Roman" panose="02020603050405020304" pitchFamily="18" charset="0"/>
              </a:rPr>
              <a:t>Health affects each Special Olympics athlete’s ability to train and compete in sports effectively.</a:t>
            </a:r>
            <a:r>
              <a:rPr lang="en-US" sz="1200" kern="900" spc="-10" dirty="0">
                <a:latin typeface="Ubuntu Light"/>
                <a:ea typeface="MS Mincho"/>
                <a:cs typeface="Times New Roman" panose="02020603050405020304" pitchFamily="18" charset="0"/>
              </a:rPr>
              <a:t> </a:t>
            </a:r>
            <a:endParaRPr lang="en-US" sz="1200" i="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p>
            <a:pPr marL="285750" indent="-285750" algn="just">
              <a:lnSpc>
                <a:spcPts val="1600"/>
              </a:lnSpc>
              <a:spcAft>
                <a:spcPts val="800"/>
              </a:spcAft>
              <a:buFont typeface="Arial" panose="020B0604020202020204" pitchFamily="34" charset="0"/>
              <a:buChar char="•"/>
              <a:tabLst>
                <a:tab pos="406400" algn="l"/>
                <a:tab pos="457200" algn="l"/>
              </a:tabLst>
              <a:defRPr/>
            </a:pPr>
            <a:r>
              <a:rPr lang="en-US" sz="1200" i="0" kern="900" spc="-10" dirty="0">
                <a:effectLst/>
                <a:latin typeface="Ubuntu Light"/>
                <a:ea typeface="MS Mincho"/>
                <a:cs typeface="Times New Roman" panose="02020603050405020304" pitchFamily="18" charset="0"/>
              </a:rPr>
              <a:t>Special Olympics recognizes the importance of supporting the health and wellbeing of athlete’s families.</a:t>
            </a:r>
            <a:r>
              <a:rPr lang="en-US" sz="1200" kern="900" spc="-10" dirty="0">
                <a:latin typeface="Ubuntu Light"/>
                <a:ea typeface="MS Mincho"/>
                <a:cs typeface="Times New Roman" panose="02020603050405020304" pitchFamily="18" charset="0"/>
              </a:rPr>
              <a:t> </a:t>
            </a:r>
            <a:endParaRPr lang="en-US" sz="1200" i="0" kern="900" spc="-10" dirty="0">
              <a:effectLst/>
              <a:latin typeface="Ubuntu Light" panose="020B0304030602030204" pitchFamily="34" charset="0"/>
              <a:ea typeface="MS Mincho" panose="020B0400000000000000" pitchFamily="49" charset="-128"/>
              <a:cs typeface="Times New Roman" panose="02020603050405020304" pitchFamily="18" charset="0"/>
            </a:endParaRPr>
          </a:p>
          <a:p>
            <a:pPr marL="285750" indent="-285750" algn="just">
              <a:lnSpc>
                <a:spcPts val="1600"/>
              </a:lnSpc>
              <a:spcAft>
                <a:spcPts val="800"/>
              </a:spcAft>
              <a:buFont typeface="Arial" panose="020B0604020202020204" pitchFamily="34" charset="0"/>
              <a:buChar char="•"/>
              <a:tabLst>
                <a:tab pos="406400" algn="l"/>
                <a:tab pos="457200" algn="l"/>
              </a:tabLst>
              <a:defRPr/>
            </a:pPr>
            <a:r>
              <a:rPr lang="en-US" sz="1200" i="0" kern="900" spc="-10" dirty="0">
                <a:effectLst/>
                <a:latin typeface="Ubuntu Light"/>
                <a:ea typeface="MS Mincho"/>
                <a:cs typeface="Times New Roman" panose="02020603050405020304" pitchFamily="18" charset="0"/>
              </a:rPr>
              <a:t>Family Health Forums are one way that Special Olympics works to engage family members and provide tools and resources to support whole family health and wellbeing.</a:t>
            </a:r>
            <a:r>
              <a:rPr lang="en-US" sz="1200" kern="900" spc="-10" dirty="0">
                <a:latin typeface="Ubuntu Light"/>
                <a:ea typeface="MS Mincho"/>
                <a:cs typeface="Times New Roman" panose="02020603050405020304" pitchFamily="18" charset="0"/>
              </a:rPr>
              <a:t> </a:t>
            </a:r>
            <a:endParaRPr lang="en-US" sz="1200" i="0" kern="900" spc="-10" dirty="0">
              <a:effectLst/>
              <a:latin typeface="Ubuntu Light" panose="020B0304030602030204" pitchFamily="34" charset="0"/>
              <a:ea typeface="MS Mincho" panose="020B0400000000000000" pitchFamily="49" charset="-128"/>
              <a:cs typeface="Times New Roman" panose="02020603050405020304" pitchFamily="18" charset="0"/>
            </a:endParaRPr>
          </a:p>
          <a:p>
            <a:pPr marL="285750" marR="0" indent="-285750" algn="just">
              <a:lnSpc>
                <a:spcPts val="1600"/>
              </a:lnSpc>
              <a:spcBef>
                <a:spcPts val="0"/>
              </a:spcBef>
              <a:spcAft>
                <a:spcPts val="800"/>
              </a:spcAft>
              <a:buFont typeface="Arial" panose="020B0604020202020204" pitchFamily="34" charset="0"/>
              <a:buChar char="•"/>
              <a:tabLst>
                <a:tab pos="406400" algn="l"/>
                <a:tab pos="457200" algn="l"/>
              </a:tabLst>
            </a:pPr>
            <a:endParaRPr lang="en-US" sz="1200" i="0" kern="900" spc="-10" dirty="0">
              <a:effectLst/>
              <a:latin typeface="Ubuntu Light" panose="020B0304030602030204" pitchFamily="34" charset="0"/>
              <a:ea typeface="MS Mincho" panose="020B0400000000000000" pitchFamily="49" charset="-128"/>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4</a:t>
            </a:fld>
            <a:endParaRPr lang="en-US"/>
          </a:p>
        </p:txBody>
      </p:sp>
    </p:spTree>
    <p:extLst>
      <p:ext uri="{BB962C8B-B14F-4D97-AF65-F5344CB8AC3E}">
        <p14:creationId xmlns:p14="http://schemas.microsoft.com/office/powerpoint/2010/main" val="759208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Say:</a:t>
            </a:r>
          </a:p>
          <a:p>
            <a:pPr marL="171450" indent="-171450">
              <a:buFont typeface="Arial" panose="020B0604020202020204" pitchFamily="34" charset="0"/>
              <a:buChar char="•"/>
            </a:pPr>
            <a:r>
              <a:rPr lang="en-US" dirty="0"/>
              <a:t>Thank you for joining us today.</a:t>
            </a:r>
          </a:p>
          <a:p>
            <a:pPr marL="171450" indent="-171450">
              <a:buFont typeface="Arial" panose="020B0604020202020204" pitchFamily="34" charset="0"/>
              <a:buChar char="•"/>
            </a:pPr>
            <a:r>
              <a:rPr lang="en-US" dirty="0"/>
              <a:t>Please reach out to us if you have any further needs.</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40</a:t>
            </a:fld>
            <a:endParaRPr lang="en-US"/>
          </a:p>
        </p:txBody>
      </p:sp>
    </p:spTree>
    <p:extLst>
      <p:ext uri="{BB962C8B-B14F-4D97-AF65-F5344CB8AC3E}">
        <p14:creationId xmlns:p14="http://schemas.microsoft.com/office/powerpoint/2010/main" val="1300886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Ask:</a:t>
            </a:r>
          </a:p>
          <a:p>
            <a:pPr marL="171450" indent="-171450">
              <a:buFont typeface="Arial"/>
              <a:buChar char="•"/>
            </a:pPr>
            <a:r>
              <a:rPr lang="en-US" dirty="0">
                <a:cs typeface="Calibri"/>
              </a:rPr>
              <a:t>Have you your family members ever experienced challenges with chronic health conditions?</a:t>
            </a:r>
          </a:p>
          <a:p>
            <a:pPr marL="171450" indent="-171450">
              <a:buFont typeface="Arial"/>
              <a:buChar char="•"/>
            </a:pPr>
            <a:endParaRPr lang="en-US" dirty="0">
              <a:cs typeface="Calibri"/>
            </a:endParaRPr>
          </a:p>
          <a:p>
            <a:r>
              <a:rPr lang="en-US" b="1" dirty="0">
                <a:cs typeface="Calibri"/>
              </a:rPr>
              <a:t>Say:</a:t>
            </a:r>
          </a:p>
          <a:p>
            <a:pPr marL="171450" indent="-171450">
              <a:buFont typeface="Arial"/>
              <a:buChar char="•"/>
            </a:pPr>
            <a:r>
              <a:rPr lang="en-US" dirty="0">
                <a:cs typeface="Calibri"/>
              </a:rPr>
              <a:t>We created the Family Health Forums for us learn more and share about health and supporting the health of people with intellectual disabilities and their family members.</a:t>
            </a:r>
          </a:p>
          <a:p>
            <a:pPr marL="171450" indent="-171450">
              <a:buFont typeface="Arial"/>
              <a:buChar char="•"/>
            </a:pPr>
            <a:r>
              <a:rPr lang="en-US" dirty="0">
                <a:cs typeface="Calibri"/>
              </a:rPr>
              <a:t>This is why we have these events. </a:t>
            </a:r>
          </a:p>
          <a:p>
            <a:pPr marL="171450" indent="-171450">
              <a:buFont typeface="Arial"/>
              <a:buChar char="•"/>
            </a:pPr>
            <a:r>
              <a:rPr lang="en-US" dirty="0">
                <a:cs typeface="Calibri"/>
              </a:rPr>
              <a:t>They are spaces to learn more about these conditions and service providers in our community and to connect with families.</a:t>
            </a:r>
          </a:p>
          <a:p>
            <a:pPr marL="171450" indent="-171450">
              <a:buFont typeface="Arial"/>
              <a:buChar char="•"/>
            </a:pPr>
            <a:endParaRPr lang="en-US" dirty="0">
              <a:cs typeface="Calibri"/>
            </a:endParaRPr>
          </a:p>
          <a:p>
            <a:r>
              <a:rPr lang="en-US" dirty="0">
                <a:cs typeface="Calibri"/>
              </a:rPr>
              <a:t>Note:</a:t>
            </a:r>
          </a:p>
          <a:p>
            <a:pPr marL="171450" indent="-171450">
              <a:buFont typeface="Arial"/>
              <a:buChar char="•"/>
            </a:pPr>
            <a:r>
              <a:rPr lang="en-US" dirty="0">
                <a:cs typeface="Calibri"/>
              </a:rPr>
              <a:t>Consider changing the discussion question for each FHF</a:t>
            </a:r>
          </a:p>
          <a:p>
            <a:pPr marL="171450" indent="-171450">
              <a:buFont typeface="Arial"/>
              <a:buChar char="•"/>
            </a:pPr>
            <a:r>
              <a:rPr lang="en-US" dirty="0">
                <a:cs typeface="Calibri"/>
              </a:rPr>
              <a:t>Other questions:</a:t>
            </a:r>
          </a:p>
          <a:p>
            <a:pPr lvl="1" indent="-171450">
              <a:buFont typeface="Courier New"/>
              <a:buChar char="o"/>
            </a:pPr>
            <a:r>
              <a:rPr lang="en-US" dirty="0">
                <a:cs typeface="Calibri"/>
              </a:rPr>
              <a:t>What experiences have you had with health services in our community?</a:t>
            </a:r>
          </a:p>
          <a:p>
            <a:pPr lvl="1" indent="-171450">
              <a:buFont typeface="Courier New"/>
              <a:buChar char="o"/>
            </a:pPr>
            <a:r>
              <a:rPr lang="en-US" dirty="0">
                <a:cs typeface="Calibri"/>
              </a:rPr>
              <a:t>Have you had challenges or positive experiences accessing health services?</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5</a:t>
            </a:fld>
            <a:endParaRPr lang="en-US"/>
          </a:p>
        </p:txBody>
      </p:sp>
    </p:spTree>
    <p:extLst>
      <p:ext uri="{BB962C8B-B14F-4D97-AF65-F5344CB8AC3E}">
        <p14:creationId xmlns:p14="http://schemas.microsoft.com/office/powerpoint/2010/main" val="99871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84172-D565-362F-3883-77B45939F7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62D2EF-1EB3-59BB-2099-2FEF23DA0E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268082-787A-C707-A62D-595862673B1D}"/>
              </a:ext>
            </a:extLst>
          </p:cNvPr>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Today we are going to discuss diabetes prevention and management for the family</a:t>
            </a:r>
          </a:p>
          <a:p>
            <a:pPr marL="171450" indent="-171450">
              <a:buFont typeface="Arial" panose="020B0604020202020204" pitchFamily="34" charset="0"/>
              <a:buChar char="•"/>
            </a:pPr>
            <a:r>
              <a:rPr lang="en-US" dirty="0"/>
              <a:t>This session will take about 1 hour, and we are going to cover a few key topics</a:t>
            </a:r>
          </a:p>
          <a:p>
            <a:pPr marL="628650" lvl="1" indent="-171450">
              <a:buFont typeface="Arial" panose="020B0604020202020204" pitchFamily="34" charset="0"/>
              <a:buChar char="•"/>
            </a:pPr>
            <a:r>
              <a:rPr lang="en-US" dirty="0"/>
              <a:t>First, we will discuss what diabetes is and why it is relevant for people with intellectual disabilities </a:t>
            </a:r>
          </a:p>
          <a:p>
            <a:pPr marL="628650" lvl="1" indent="-171450">
              <a:buFont typeface="Arial" panose="020B0604020202020204" pitchFamily="34" charset="0"/>
              <a:buChar char="•"/>
            </a:pPr>
            <a:r>
              <a:rPr lang="en-US" dirty="0"/>
              <a:t>We will also explore strategies for nutrition and physical activity for the whole family to manage and prevent diabetes.</a:t>
            </a:r>
          </a:p>
          <a:p>
            <a:pPr marL="628650" lvl="1" indent="-171450">
              <a:buFont typeface="Arial" panose="020B0604020202020204" pitchFamily="34" charset="0"/>
              <a:buChar char="•"/>
            </a:pPr>
            <a:r>
              <a:rPr lang="en-US" dirty="0"/>
              <a:t>And finally, we will learn about community resources that support a healthy lifestyle, diabetes screening, and prevention and management.</a:t>
            </a:r>
          </a:p>
          <a:p>
            <a:pPr marL="171450" lvl="0" indent="-171450">
              <a:buFont typeface="Arial" panose="020B0604020202020204" pitchFamily="34" charset="0"/>
              <a:buChar char="•"/>
            </a:pPr>
            <a:r>
              <a:rPr lang="en-US" dirty="0"/>
              <a:t>We will have a mix of activities, discussion and presentations</a:t>
            </a:r>
          </a:p>
          <a:p>
            <a:pPr marL="171450" lvl="0" indent="-171450">
              <a:buFont typeface="Arial" panose="020B0604020202020204" pitchFamily="34" charset="0"/>
              <a:buChar char="•"/>
            </a:pPr>
            <a:r>
              <a:rPr lang="en-US" dirty="0"/>
              <a:t>We all have something valuable to share and we are here to learn from each other experiences as well.</a:t>
            </a:r>
          </a:p>
          <a:p>
            <a:pPr marL="171450" lvl="0" indent="-171450">
              <a:buFont typeface="Arial" panose="020B0604020202020204" pitchFamily="34" charset="0"/>
              <a:buChar char="•"/>
            </a:pPr>
            <a:r>
              <a:rPr lang="en-US" dirty="0"/>
              <a:t>Feel free to share any questions or comments you may have as we go along.</a:t>
            </a:r>
          </a:p>
          <a:p>
            <a:endParaRPr lang="en-US" b="0" dirty="0"/>
          </a:p>
        </p:txBody>
      </p:sp>
      <p:sp>
        <p:nvSpPr>
          <p:cNvPr id="4" name="Slide Number Placeholder 3">
            <a:extLst>
              <a:ext uri="{FF2B5EF4-FFF2-40B4-BE49-F238E27FC236}">
                <a16:creationId xmlns:a16="http://schemas.microsoft.com/office/drawing/2014/main" id="{DBE47ABD-8DBF-4D1C-4636-81AEF9408AA3}"/>
              </a:ext>
            </a:extLst>
          </p:cNvPr>
          <p:cNvSpPr>
            <a:spLocks noGrp="1"/>
          </p:cNvSpPr>
          <p:nvPr>
            <p:ph type="sldNum" sz="quarter" idx="5"/>
          </p:nvPr>
        </p:nvSpPr>
        <p:spPr/>
        <p:txBody>
          <a:bodyPr/>
          <a:lstStyle/>
          <a:p>
            <a:fld id="{0D9F66EC-4EC2-1041-A2E6-75CB71ED90FA}" type="slidenum">
              <a:rPr lang="en-US" smtClean="0"/>
              <a:t>6</a:t>
            </a:fld>
            <a:endParaRPr lang="en-US"/>
          </a:p>
        </p:txBody>
      </p:sp>
    </p:spTree>
    <p:extLst>
      <p:ext uri="{BB962C8B-B14F-4D97-AF65-F5344CB8AC3E}">
        <p14:creationId xmlns:p14="http://schemas.microsoft.com/office/powerpoint/2010/main" val="1553940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699AE-ABC7-5080-9EDC-DF2C047A30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A4A4F5-26D4-C0DB-30E0-C18D87826B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AF74B-FEAA-C5D4-8FC2-0FBE8FDB4A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Say:</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Before we begin, let’s imagine your body is like a plant in a garden.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 healthy plant grows strong with green leaves and flowers.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But if it gets too much water or not enough sunlight, problems start inside the roots before we notice outside changes.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This is like diabetes; our bodies can have too much sugar for a while without obvious signs.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That’s why regular check-ups are so important, just like checking on our plants.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Ask:</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Have you ever discovered a problem only after going for a check-up?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Say:</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Thank you for sharing.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Now, we’ll talk more about diabetes and what it is.</a:t>
            </a:r>
          </a:p>
          <a:p>
            <a:endParaRPr lang="en-US" dirty="0"/>
          </a:p>
        </p:txBody>
      </p:sp>
      <p:sp>
        <p:nvSpPr>
          <p:cNvPr id="4" name="Slide Number Placeholder 3">
            <a:extLst>
              <a:ext uri="{FF2B5EF4-FFF2-40B4-BE49-F238E27FC236}">
                <a16:creationId xmlns:a16="http://schemas.microsoft.com/office/drawing/2014/main" id="{EFC9FBB5-74CD-2A22-484A-2C668138939A}"/>
              </a:ext>
            </a:extLst>
          </p:cNvPr>
          <p:cNvSpPr>
            <a:spLocks noGrp="1"/>
          </p:cNvSpPr>
          <p:nvPr>
            <p:ph type="sldNum" sz="quarter" idx="5"/>
          </p:nvPr>
        </p:nvSpPr>
        <p:spPr/>
        <p:txBody>
          <a:bodyPr/>
          <a:lstStyle/>
          <a:p>
            <a:fld id="{0D9F66EC-4EC2-1041-A2E6-75CB71ED90FA}" type="slidenum">
              <a:rPr lang="en-US" smtClean="0"/>
              <a:t>7</a:t>
            </a:fld>
            <a:endParaRPr lang="en-US"/>
          </a:p>
        </p:txBody>
      </p:sp>
    </p:spTree>
    <p:extLst>
      <p:ext uri="{BB962C8B-B14F-4D97-AF65-F5344CB8AC3E}">
        <p14:creationId xmlns:p14="http://schemas.microsoft.com/office/powerpoint/2010/main" val="3949702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B578F-02BA-4B90-75FD-C48EB851D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5FAEEB-32A3-85D3-2F04-339F02E829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CB8CE9-67B7-6740-2431-B3AECF77D4C2}"/>
              </a:ext>
            </a:extLst>
          </p:cNvPr>
          <p:cNvSpPr>
            <a:spLocks noGrp="1"/>
          </p:cNvSpPr>
          <p:nvPr>
            <p:ph type="body" idx="1"/>
          </p:nvPr>
        </p:nvSpPr>
        <p:spPr/>
        <p:txBody>
          <a:bodyPr/>
          <a:lstStyle/>
          <a:p>
            <a:r>
              <a:rPr lang="en-US" b="1" dirty="0"/>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Diabetes means you have too much sugar in your blood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It is a long-lasting disease that affects how our bodies turns food into energy.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When our blood sugar is high, it signals to our body to release a chemical called insulin.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This happens when your body doesn’t make enough of insulin.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Let’s learn a little bit more about this process in our bodies.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p>
          <a:p>
            <a:pPr marL="171450" indent="-171450">
              <a:buFont typeface="Arial" panose="020B0604020202020204" pitchFamily="34" charset="0"/>
              <a:buChar char="•"/>
            </a:pPr>
            <a:endParaRPr lang="en-US" b="0" dirty="0"/>
          </a:p>
        </p:txBody>
      </p:sp>
      <p:sp>
        <p:nvSpPr>
          <p:cNvPr id="4" name="Slide Number Placeholder 3">
            <a:extLst>
              <a:ext uri="{FF2B5EF4-FFF2-40B4-BE49-F238E27FC236}">
                <a16:creationId xmlns:a16="http://schemas.microsoft.com/office/drawing/2014/main" id="{D688DDEB-CBA5-AF6E-03D8-7A045383E074}"/>
              </a:ext>
            </a:extLst>
          </p:cNvPr>
          <p:cNvSpPr>
            <a:spLocks noGrp="1"/>
          </p:cNvSpPr>
          <p:nvPr>
            <p:ph type="sldNum" sz="quarter" idx="5"/>
          </p:nvPr>
        </p:nvSpPr>
        <p:spPr/>
        <p:txBody>
          <a:bodyPr/>
          <a:lstStyle/>
          <a:p>
            <a:fld id="{0D9F66EC-4EC2-1041-A2E6-75CB71ED90FA}" type="slidenum">
              <a:rPr lang="en-US" smtClean="0"/>
              <a:t>8</a:t>
            </a:fld>
            <a:endParaRPr lang="en-US"/>
          </a:p>
        </p:txBody>
      </p:sp>
    </p:spTree>
    <p:extLst>
      <p:ext uri="{BB962C8B-B14F-4D97-AF65-F5344CB8AC3E}">
        <p14:creationId xmlns:p14="http://schemas.microsoft.com/office/powerpoint/2010/main" val="2762994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4CE60-D900-2899-9A35-F88B5C76F9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9025C9-60A5-2D6D-8C80-0E3D755624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D90369-233E-1ABE-D88B-D6D132208018}"/>
              </a:ext>
            </a:extLst>
          </p:cNvPr>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Our bodies take the food we eat and turns it into sugar called glucose. </a:t>
            </a:r>
          </a:p>
          <a:p>
            <a:pPr marL="171450" indent="-171450">
              <a:buFont typeface="Arial" panose="020B0604020202020204" pitchFamily="34" charset="0"/>
              <a:buChar char="•"/>
            </a:pPr>
            <a:r>
              <a:rPr lang="en-US" dirty="0"/>
              <a:t>Our bodies need sugar to give us energy.</a:t>
            </a:r>
          </a:p>
          <a:p>
            <a:pPr marL="171450" indent="-171450">
              <a:buFont typeface="Arial" panose="020B0604020202020204" pitchFamily="34" charset="0"/>
              <a:buChar char="•"/>
            </a:pPr>
            <a:r>
              <a:rPr lang="en-US" dirty="0"/>
              <a:t>Insulin carries the sugar in our blood and moves it into the cells in our bodies</a:t>
            </a:r>
          </a:p>
          <a:p>
            <a:pPr marL="171450" indent="-171450">
              <a:buFont typeface="Arial" panose="020B0604020202020204" pitchFamily="34" charset="0"/>
              <a:buChar char="•"/>
            </a:pPr>
            <a:r>
              <a:rPr lang="en-US" dirty="0">
                <a:effectLst/>
              </a:rPr>
              <a:t>Without insulin, sugar can’t get into our cells.</a:t>
            </a:r>
          </a:p>
          <a:p>
            <a:pPr marL="171450" indent="-171450">
              <a:buFont typeface="Arial" panose="020B0604020202020204" pitchFamily="34" charset="0"/>
              <a:buChar char="•"/>
            </a:pPr>
            <a:r>
              <a:rPr lang="en-US" dirty="0">
                <a:effectLst/>
              </a:rPr>
              <a:t>Instead, it builds up in our blood. </a:t>
            </a:r>
          </a:p>
          <a:p>
            <a:pPr marL="171450" indent="-171450">
              <a:buFont typeface="Arial" panose="020B0604020202020204" pitchFamily="34" charset="0"/>
              <a:buChar char="•"/>
            </a:pPr>
            <a:r>
              <a:rPr lang="en-US" dirty="0">
                <a:effectLst/>
              </a:rPr>
              <a:t>Overtime this buildup of sugar in our blood stream can cause serious health problems like heart disease, vision loss, and kidney disease. </a:t>
            </a:r>
          </a:p>
          <a:p>
            <a:pPr marL="457200" indent="-457200">
              <a:buAutoNum type="arabicPeriod"/>
            </a:pPr>
            <a:endParaRPr lang="en-US" dirty="0"/>
          </a:p>
          <a:p>
            <a:pPr marL="171450" indent="-171450">
              <a:buFont typeface="Arial" panose="020B0604020202020204" pitchFamily="34" charset="0"/>
              <a:buChar char="•"/>
            </a:pPr>
            <a:endParaRPr lang="en-US" b="0" dirty="0"/>
          </a:p>
        </p:txBody>
      </p:sp>
      <p:sp>
        <p:nvSpPr>
          <p:cNvPr id="4" name="Slide Number Placeholder 3">
            <a:extLst>
              <a:ext uri="{FF2B5EF4-FFF2-40B4-BE49-F238E27FC236}">
                <a16:creationId xmlns:a16="http://schemas.microsoft.com/office/drawing/2014/main" id="{1971AC40-88F2-9CD7-832B-E44962E5A6B2}"/>
              </a:ext>
            </a:extLst>
          </p:cNvPr>
          <p:cNvSpPr>
            <a:spLocks noGrp="1"/>
          </p:cNvSpPr>
          <p:nvPr>
            <p:ph type="sldNum" sz="quarter" idx="5"/>
          </p:nvPr>
        </p:nvSpPr>
        <p:spPr/>
        <p:txBody>
          <a:bodyPr/>
          <a:lstStyle/>
          <a:p>
            <a:fld id="{0D9F66EC-4EC2-1041-A2E6-75CB71ED90FA}" type="slidenum">
              <a:rPr lang="en-US" smtClean="0"/>
              <a:t>9</a:t>
            </a:fld>
            <a:endParaRPr lang="en-US"/>
          </a:p>
        </p:txBody>
      </p:sp>
    </p:spTree>
    <p:extLst>
      <p:ext uri="{BB962C8B-B14F-4D97-AF65-F5344CB8AC3E}">
        <p14:creationId xmlns:p14="http://schemas.microsoft.com/office/powerpoint/2010/main" val="33984271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14C789-1C10-6B6A-C280-F2FA20FEFD41}"/>
              </a:ext>
            </a:extLst>
          </p:cNvPr>
          <p:cNvSpPr>
            <a:spLocks noGrp="1"/>
          </p:cNvSpPr>
          <p:nvPr>
            <p:ph type="dt" sz="half" idx="10"/>
          </p:nvPr>
        </p:nvSpPr>
        <p:spPr/>
        <p:txBody>
          <a:bodyPr/>
          <a:lstStyle/>
          <a:p>
            <a:fld id="{8A70EED7-FC39-584F-AEBA-678FDFF1B169}" type="datetimeFigureOut">
              <a:rPr lang="en-US" smtClean="0"/>
              <a:t>9/19/2025</a:t>
            </a:fld>
            <a:endParaRPr lang="en-US"/>
          </a:p>
        </p:txBody>
      </p:sp>
      <p:sp>
        <p:nvSpPr>
          <p:cNvPr id="5" name="Footer Placeholder 4">
            <a:extLst>
              <a:ext uri="{FF2B5EF4-FFF2-40B4-BE49-F238E27FC236}">
                <a16:creationId xmlns:a16="http://schemas.microsoft.com/office/drawing/2014/main" id="{3E782C66-9AE0-0E6E-A01F-4AED2F984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4B876-DCF1-13CB-C461-14122BCE509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7" name="Picture 6">
            <a:extLst>
              <a:ext uri="{FF2B5EF4-FFF2-40B4-BE49-F238E27FC236}">
                <a16:creationId xmlns:a16="http://schemas.microsoft.com/office/drawing/2014/main" id="{96A06FAE-8990-9C8A-7162-A5A32AB93891}"/>
              </a:ext>
            </a:extLst>
          </p:cNvPr>
          <p:cNvPicPr>
            <a:picLocks noChangeAspect="1"/>
          </p:cNvPicPr>
          <p:nvPr userDrawn="1"/>
        </p:nvPicPr>
        <p:blipFill>
          <a:blip r:embed="rId2"/>
          <a:stretch>
            <a:fill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C629DF4A-8467-6BFD-E1E4-72159BD3EE8F}"/>
              </a:ext>
            </a:extLst>
          </p:cNvPr>
          <p:cNvPicPr>
            <a:picLocks noChangeAspect="1"/>
          </p:cNvPicPr>
          <p:nvPr userDrawn="1"/>
        </p:nvPicPr>
        <p:blipFill>
          <a:blip r:embed="rId3"/>
          <a:stretch>
            <a:fillRect/>
          </a:stretch>
        </p:blipFill>
        <p:spPr>
          <a:xfrm>
            <a:off x="0" y="1344124"/>
            <a:ext cx="7772400" cy="2119745"/>
          </a:xfrm>
          <a:prstGeom prst="rect">
            <a:avLst/>
          </a:prstGeom>
        </p:spPr>
      </p:pic>
      <p:pic>
        <p:nvPicPr>
          <p:cNvPr id="9" name="Picture 8" descr="A person holding a person's chest&#10;&#10;Description automatically generated">
            <a:extLst>
              <a:ext uri="{FF2B5EF4-FFF2-40B4-BE49-F238E27FC236}">
                <a16:creationId xmlns:a16="http://schemas.microsoft.com/office/drawing/2014/main" id="{474B74DC-D702-299B-32AA-95617517B2ED}"/>
              </a:ext>
            </a:extLst>
          </p:cNvPr>
          <p:cNvPicPr>
            <a:picLocks noChangeAspect="1"/>
          </p:cNvPicPr>
          <p:nvPr userDrawn="1"/>
        </p:nvPicPr>
        <p:blipFill>
          <a:blip r:embed="rId4"/>
          <a:stretch>
            <a:fillRect/>
          </a:stretch>
        </p:blipFill>
        <p:spPr>
          <a:xfrm>
            <a:off x="6017700" y="-1132270"/>
            <a:ext cx="6174300" cy="7990270"/>
          </a:xfrm>
          <a:prstGeom prst="rect">
            <a:avLst/>
          </a:prstGeom>
        </p:spPr>
      </p:pic>
    </p:spTree>
    <p:extLst>
      <p:ext uri="{BB962C8B-B14F-4D97-AF65-F5344CB8AC3E}">
        <p14:creationId xmlns:p14="http://schemas.microsoft.com/office/powerpoint/2010/main" val="984758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94E5AB5-A0ED-3E12-B327-49A5A3BA0AE2}"/>
              </a:ext>
            </a:extLst>
          </p:cNvPr>
          <p:cNvPicPr>
            <a:picLocks noChangeAspect="1"/>
          </p:cNvPicPr>
          <p:nvPr userDrawn="1"/>
        </p:nvPicPr>
        <p:blipFill>
          <a:blip r:embed="rId2"/>
          <a:stretch>
            <a:fillRect/>
          </a:stretch>
        </p:blipFill>
        <p:spPr>
          <a:xfrm>
            <a:off x="0" y="-4763"/>
            <a:ext cx="12192000" cy="6858000"/>
          </a:xfrm>
          <a:prstGeom prst="rect">
            <a:avLst/>
          </a:prstGeom>
        </p:spPr>
      </p:pic>
      <p:pic>
        <p:nvPicPr>
          <p:cNvPr id="11" name="Picture 10">
            <a:extLst>
              <a:ext uri="{FF2B5EF4-FFF2-40B4-BE49-F238E27FC236}">
                <a16:creationId xmlns:a16="http://schemas.microsoft.com/office/drawing/2014/main" id="{F62BEAED-7573-663F-1528-3C31CE7AD75E}"/>
              </a:ext>
            </a:extLst>
          </p:cNvPr>
          <p:cNvPicPr>
            <a:picLocks noChangeAspect="1"/>
          </p:cNvPicPr>
          <p:nvPr userDrawn="1"/>
        </p:nvPicPr>
        <p:blipFill>
          <a:blip r:embed="rId3"/>
          <a:stretch>
            <a:fillRect/>
          </a:stretch>
        </p:blipFill>
        <p:spPr>
          <a:xfrm rot="16200000">
            <a:off x="2822025" y="-1486508"/>
            <a:ext cx="2119744" cy="7781003"/>
          </a:xfrm>
          <a:prstGeom prst="rect">
            <a:avLst/>
          </a:prstGeom>
        </p:spPr>
      </p:pic>
      <p:pic>
        <p:nvPicPr>
          <p:cNvPr id="12" name="Picture 11" descr="A person and person wearing matching shirts&#10;&#10;AI-generated content may be incorrect.">
            <a:extLst>
              <a:ext uri="{FF2B5EF4-FFF2-40B4-BE49-F238E27FC236}">
                <a16:creationId xmlns:a16="http://schemas.microsoft.com/office/drawing/2014/main" id="{B05F5BCE-6BF3-87FD-C1EB-4C46D9B83410}"/>
              </a:ext>
            </a:extLst>
          </p:cNvPr>
          <p:cNvPicPr>
            <a:picLocks noChangeAspect="1"/>
          </p:cNvPicPr>
          <p:nvPr userDrawn="1"/>
        </p:nvPicPr>
        <p:blipFill>
          <a:blip r:embed="rId4"/>
          <a:stretch>
            <a:fillRect/>
          </a:stretch>
        </p:blipFill>
        <p:spPr>
          <a:xfrm>
            <a:off x="3090756" y="835538"/>
            <a:ext cx="11420374" cy="6022462"/>
          </a:xfrm>
          <a:prstGeom prst="rect">
            <a:avLst/>
          </a:prstGeom>
        </p:spPr>
      </p:pic>
      <p:sp>
        <p:nvSpPr>
          <p:cNvPr id="5" name="Date Placeholder 4">
            <a:extLst>
              <a:ext uri="{FF2B5EF4-FFF2-40B4-BE49-F238E27FC236}">
                <a16:creationId xmlns:a16="http://schemas.microsoft.com/office/drawing/2014/main" id="{49D365D4-081E-33DB-FD13-B0826D61FFB6}"/>
              </a:ext>
            </a:extLst>
          </p:cNvPr>
          <p:cNvSpPr>
            <a:spLocks noGrp="1"/>
          </p:cNvSpPr>
          <p:nvPr>
            <p:ph type="dt" sz="half" idx="10"/>
          </p:nvPr>
        </p:nvSpPr>
        <p:spPr/>
        <p:txBody>
          <a:bodyPr/>
          <a:lstStyle/>
          <a:p>
            <a:fld id="{8A70EED7-FC39-584F-AEBA-678FDFF1B169}" type="datetimeFigureOut">
              <a:rPr lang="en-US" smtClean="0"/>
              <a:t>9/19/2025</a:t>
            </a:fld>
            <a:endParaRPr lang="en-US"/>
          </a:p>
        </p:txBody>
      </p:sp>
      <p:sp>
        <p:nvSpPr>
          <p:cNvPr id="6" name="Footer Placeholder 5">
            <a:extLst>
              <a:ext uri="{FF2B5EF4-FFF2-40B4-BE49-F238E27FC236}">
                <a16:creationId xmlns:a16="http://schemas.microsoft.com/office/drawing/2014/main" id="{B58A63EC-EBB0-7134-6226-5D875F6C03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0F684-6422-8C92-8986-66921AA5BBDE}"/>
              </a:ext>
            </a:extLst>
          </p:cNvPr>
          <p:cNvSpPr>
            <a:spLocks noGrp="1"/>
          </p:cNvSpPr>
          <p:nvPr>
            <p:ph type="sldNum" sz="quarter" idx="12"/>
          </p:nvPr>
        </p:nvSpPr>
        <p:spPr/>
        <p:txBody>
          <a:bodyPr/>
          <a:lstStyle/>
          <a:p>
            <a:fld id="{DCBF5473-D799-074A-AB5C-39C87A43DFF8}" type="slidenum">
              <a:rPr lang="en-US" smtClean="0"/>
              <a:t>‹#›</a:t>
            </a:fld>
            <a:endParaRPr lang="en-US"/>
          </a:p>
        </p:txBody>
      </p:sp>
    </p:spTree>
    <p:extLst>
      <p:ext uri="{BB962C8B-B14F-4D97-AF65-F5344CB8AC3E}">
        <p14:creationId xmlns:p14="http://schemas.microsoft.com/office/powerpoint/2010/main" val="2556323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686DC-7F90-AAE5-497C-115F027408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E49668-D658-8EF5-61B2-86B4EBA8B6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E549A6-5640-158A-7718-F03179BD40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731D46-3362-2C0F-F50D-437726759AB5}"/>
              </a:ext>
            </a:extLst>
          </p:cNvPr>
          <p:cNvSpPr>
            <a:spLocks noGrp="1"/>
          </p:cNvSpPr>
          <p:nvPr>
            <p:ph type="dt" sz="half" idx="10"/>
          </p:nvPr>
        </p:nvSpPr>
        <p:spPr/>
        <p:txBody>
          <a:bodyPr/>
          <a:lstStyle/>
          <a:p>
            <a:fld id="{8A70EED7-FC39-584F-AEBA-678FDFF1B169}" type="datetimeFigureOut">
              <a:rPr lang="en-US" smtClean="0"/>
              <a:t>9/19/2025</a:t>
            </a:fld>
            <a:endParaRPr lang="en-US"/>
          </a:p>
        </p:txBody>
      </p:sp>
      <p:sp>
        <p:nvSpPr>
          <p:cNvPr id="6" name="Footer Placeholder 5">
            <a:extLst>
              <a:ext uri="{FF2B5EF4-FFF2-40B4-BE49-F238E27FC236}">
                <a16:creationId xmlns:a16="http://schemas.microsoft.com/office/drawing/2014/main" id="{BEF396AD-E66E-A295-F5EF-5E39B0EFA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296CB5-9F38-17C8-E63C-FF78A88BEE4D}"/>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8" name="Picture 7">
            <a:extLst>
              <a:ext uri="{FF2B5EF4-FFF2-40B4-BE49-F238E27FC236}">
                <a16:creationId xmlns:a16="http://schemas.microsoft.com/office/drawing/2014/main" id="{A420C6E4-5033-86AC-8BDC-C99C7F9C3C4C}"/>
              </a:ext>
            </a:extLst>
          </p:cNvPr>
          <p:cNvPicPr>
            <a:picLocks noChangeAspect="1"/>
          </p:cNvPicPr>
          <p:nvPr userDrawn="1"/>
        </p:nvPicPr>
        <p:blipFill>
          <a:blip r:embed="rId2"/>
          <a:stretch>
            <a:fillRect/>
          </a:stretch>
        </p:blipFill>
        <p:spPr>
          <a:xfrm rot="16200000">
            <a:off x="3227722" y="-2862595"/>
            <a:ext cx="1325562" cy="7781003"/>
          </a:xfrm>
          <a:prstGeom prst="rect">
            <a:avLst/>
          </a:prstGeom>
        </p:spPr>
      </p:pic>
    </p:spTree>
    <p:extLst>
      <p:ext uri="{BB962C8B-B14F-4D97-AF65-F5344CB8AC3E}">
        <p14:creationId xmlns:p14="http://schemas.microsoft.com/office/powerpoint/2010/main" val="2290563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EA84A-176F-9237-F50A-3D16AF1859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1693A2-5B5F-7ACF-334D-76ABF57EAD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1BB714-2587-F444-7BDA-3966B44E48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B9D2C9-4F04-4B3D-A7DC-9F2263695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C8BCBA-67E3-074B-5CB3-53FB680282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BF446-6376-4B0B-0DFC-1AFF2303BD8D}"/>
              </a:ext>
            </a:extLst>
          </p:cNvPr>
          <p:cNvSpPr>
            <a:spLocks noGrp="1"/>
          </p:cNvSpPr>
          <p:nvPr>
            <p:ph type="dt" sz="half" idx="10"/>
          </p:nvPr>
        </p:nvSpPr>
        <p:spPr/>
        <p:txBody>
          <a:bodyPr/>
          <a:lstStyle/>
          <a:p>
            <a:fld id="{8A70EED7-FC39-584F-AEBA-678FDFF1B169}" type="datetimeFigureOut">
              <a:rPr lang="en-US" smtClean="0"/>
              <a:t>9/19/2025</a:t>
            </a:fld>
            <a:endParaRPr lang="en-US"/>
          </a:p>
        </p:txBody>
      </p:sp>
      <p:sp>
        <p:nvSpPr>
          <p:cNvPr id="8" name="Footer Placeholder 7">
            <a:extLst>
              <a:ext uri="{FF2B5EF4-FFF2-40B4-BE49-F238E27FC236}">
                <a16:creationId xmlns:a16="http://schemas.microsoft.com/office/drawing/2014/main" id="{DB12E78E-30AF-CFA5-77AC-CCF604F553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D08401-53AD-4557-888F-5407680420A2}"/>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10" name="Picture 9">
            <a:extLst>
              <a:ext uri="{FF2B5EF4-FFF2-40B4-BE49-F238E27FC236}">
                <a16:creationId xmlns:a16="http://schemas.microsoft.com/office/drawing/2014/main" id="{097A9FAC-FFD2-9F41-FA7F-0F480794A67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62680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7EAD83-F63C-0542-BFFF-F1C35347EF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3E145-309C-4AA0-B1E8-6CBE8D6DEF4E}"/>
              </a:ext>
            </a:extLst>
          </p:cNvPr>
          <p:cNvSpPr>
            <a:spLocks noGrp="1"/>
          </p:cNvSpPr>
          <p:nvPr>
            <p:ph type="dt" sz="half" idx="10"/>
          </p:nvPr>
        </p:nvSpPr>
        <p:spPr/>
        <p:txBody>
          <a:bodyPr/>
          <a:lstStyle/>
          <a:p>
            <a:fld id="{8A70EED7-FC39-584F-AEBA-678FDFF1B169}" type="datetimeFigureOut">
              <a:rPr lang="en-US" smtClean="0"/>
              <a:t>9/19/2025</a:t>
            </a:fld>
            <a:endParaRPr lang="en-US"/>
          </a:p>
        </p:txBody>
      </p:sp>
      <p:sp>
        <p:nvSpPr>
          <p:cNvPr id="5" name="Footer Placeholder 4">
            <a:extLst>
              <a:ext uri="{FF2B5EF4-FFF2-40B4-BE49-F238E27FC236}">
                <a16:creationId xmlns:a16="http://schemas.microsoft.com/office/drawing/2014/main" id="{89AA0E88-4B94-884B-70B5-7C6C5C276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E3716-BEDF-8C6B-E333-3479B88DF56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7" name="Picture 6">
            <a:extLst>
              <a:ext uri="{FF2B5EF4-FFF2-40B4-BE49-F238E27FC236}">
                <a16:creationId xmlns:a16="http://schemas.microsoft.com/office/drawing/2014/main" id="{FDF09D0E-E555-ED5D-6D88-43650A09F932}"/>
              </a:ext>
            </a:extLst>
          </p:cNvPr>
          <p:cNvPicPr>
            <a:picLocks noChangeAspect="1"/>
          </p:cNvPicPr>
          <p:nvPr userDrawn="1"/>
        </p:nvPicPr>
        <p:blipFill>
          <a:blip r:embed="rId2"/>
          <a:stretch>
            <a:fillRect/>
          </a:stretch>
        </p:blipFill>
        <p:spPr>
          <a:xfrm>
            <a:off x="0" y="365125"/>
            <a:ext cx="7772400" cy="1325563"/>
          </a:xfrm>
          <a:prstGeom prst="rect">
            <a:avLst/>
          </a:prstGeom>
        </p:spPr>
      </p:pic>
    </p:spTree>
    <p:extLst>
      <p:ext uri="{BB962C8B-B14F-4D97-AF65-F5344CB8AC3E}">
        <p14:creationId xmlns:p14="http://schemas.microsoft.com/office/powerpoint/2010/main" val="3421936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7EAD83-F63C-0542-BFFF-F1C35347EF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3E145-309C-4AA0-B1E8-6CBE8D6DEF4E}"/>
              </a:ext>
            </a:extLst>
          </p:cNvPr>
          <p:cNvSpPr>
            <a:spLocks noGrp="1"/>
          </p:cNvSpPr>
          <p:nvPr>
            <p:ph type="dt" sz="half" idx="10"/>
          </p:nvPr>
        </p:nvSpPr>
        <p:spPr/>
        <p:txBody>
          <a:bodyPr/>
          <a:lstStyle/>
          <a:p>
            <a:fld id="{8A70EED7-FC39-584F-AEBA-678FDFF1B169}" type="datetimeFigureOut">
              <a:rPr lang="en-US" smtClean="0"/>
              <a:t>9/19/2025</a:t>
            </a:fld>
            <a:endParaRPr lang="en-US"/>
          </a:p>
        </p:txBody>
      </p:sp>
      <p:sp>
        <p:nvSpPr>
          <p:cNvPr id="5" name="Footer Placeholder 4">
            <a:extLst>
              <a:ext uri="{FF2B5EF4-FFF2-40B4-BE49-F238E27FC236}">
                <a16:creationId xmlns:a16="http://schemas.microsoft.com/office/drawing/2014/main" id="{89AA0E88-4B94-884B-70B5-7C6C5C276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E3716-BEDF-8C6B-E333-3479B88DF56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7" name="Picture 6">
            <a:extLst>
              <a:ext uri="{FF2B5EF4-FFF2-40B4-BE49-F238E27FC236}">
                <a16:creationId xmlns:a16="http://schemas.microsoft.com/office/drawing/2014/main" id="{FDF09D0E-E555-ED5D-6D88-43650A09F932}"/>
              </a:ext>
            </a:extLst>
          </p:cNvPr>
          <p:cNvPicPr>
            <a:picLocks noChangeAspect="1"/>
          </p:cNvPicPr>
          <p:nvPr userDrawn="1"/>
        </p:nvPicPr>
        <p:blipFill>
          <a:blip r:embed="rId2"/>
          <a:stretch>
            <a:fillRect/>
          </a:stretch>
        </p:blipFill>
        <p:spPr>
          <a:xfrm>
            <a:off x="0" y="365125"/>
            <a:ext cx="7772400" cy="1325563"/>
          </a:xfrm>
          <a:prstGeom prst="rect">
            <a:avLst/>
          </a:prstGeom>
        </p:spPr>
      </p:pic>
      <p:pic>
        <p:nvPicPr>
          <p:cNvPr id="2" name="Picture 1">
            <a:extLst>
              <a:ext uri="{FF2B5EF4-FFF2-40B4-BE49-F238E27FC236}">
                <a16:creationId xmlns:a16="http://schemas.microsoft.com/office/drawing/2014/main" id="{6EA94BCD-93C0-7E08-5355-ACA0AFD817BD}"/>
              </a:ext>
            </a:extLst>
          </p:cNvPr>
          <p:cNvPicPr>
            <a:picLocks noChangeAspect="1"/>
          </p:cNvPicPr>
          <p:nvPr userDrawn="1"/>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1315046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14C789-1C10-6B6A-C280-F2FA20FEFD41}"/>
              </a:ext>
            </a:extLst>
          </p:cNvPr>
          <p:cNvSpPr>
            <a:spLocks noGrp="1"/>
          </p:cNvSpPr>
          <p:nvPr>
            <p:ph type="dt" sz="half" idx="10"/>
          </p:nvPr>
        </p:nvSpPr>
        <p:spPr/>
        <p:txBody>
          <a:bodyPr/>
          <a:lstStyle/>
          <a:p>
            <a:fld id="{8A70EED7-FC39-584F-AEBA-678FDFF1B169}" type="datetimeFigureOut">
              <a:rPr lang="en-US" smtClean="0"/>
              <a:t>9/19/2025</a:t>
            </a:fld>
            <a:endParaRPr lang="en-US"/>
          </a:p>
        </p:txBody>
      </p:sp>
      <p:sp>
        <p:nvSpPr>
          <p:cNvPr id="5" name="Footer Placeholder 4">
            <a:extLst>
              <a:ext uri="{FF2B5EF4-FFF2-40B4-BE49-F238E27FC236}">
                <a16:creationId xmlns:a16="http://schemas.microsoft.com/office/drawing/2014/main" id="{3E782C66-9AE0-0E6E-A01F-4AED2F984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4B876-DCF1-13CB-C461-14122BCE509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3" name="Picture 2">
            <a:extLst>
              <a:ext uri="{FF2B5EF4-FFF2-40B4-BE49-F238E27FC236}">
                <a16:creationId xmlns:a16="http://schemas.microsoft.com/office/drawing/2014/main" id="{6112F2CE-7B59-D9C8-B8BC-3FDF21624601}"/>
              </a:ext>
            </a:extLst>
          </p:cNvPr>
          <p:cNvPicPr>
            <a:picLocks noChangeAspect="1"/>
          </p:cNvPicPr>
          <p:nvPr userDrawn="1"/>
        </p:nvPicPr>
        <p:blipFill>
          <a:blip r:embed="rId2"/>
          <a:stretch>
            <a:fillRect/>
          </a:stretch>
        </p:blipFill>
        <p:spPr>
          <a:xfrm>
            <a:off x="0" y="1344124"/>
            <a:ext cx="7772400" cy="2119744"/>
          </a:xfrm>
          <a:prstGeom prst="rect">
            <a:avLst/>
          </a:prstGeom>
        </p:spPr>
      </p:pic>
      <p:pic>
        <p:nvPicPr>
          <p:cNvPr id="10" name="Picture 9">
            <a:extLst>
              <a:ext uri="{FF2B5EF4-FFF2-40B4-BE49-F238E27FC236}">
                <a16:creationId xmlns:a16="http://schemas.microsoft.com/office/drawing/2014/main" id="{C57F5C75-FA6F-2985-B4AA-0CCE87B997B2}"/>
              </a:ext>
            </a:extLst>
          </p:cNvPr>
          <p:cNvPicPr>
            <a:picLocks noChangeAspect="1"/>
          </p:cNvPicPr>
          <p:nvPr userDrawn="1"/>
        </p:nvPicPr>
        <p:blipFill>
          <a:blip r:embed="rId3"/>
          <a:stretch>
            <a:fillRect/>
          </a:stretch>
        </p:blipFill>
        <p:spPr>
          <a:xfrm>
            <a:off x="0" y="1"/>
            <a:ext cx="12192000" cy="6858000"/>
          </a:xfrm>
          <a:prstGeom prst="rect">
            <a:avLst/>
          </a:prstGeom>
        </p:spPr>
      </p:pic>
      <p:pic>
        <p:nvPicPr>
          <p:cNvPr id="12" name="Picture 11" descr="A person writing on a piece of paper&#10;&#10;Description automatically generated">
            <a:extLst>
              <a:ext uri="{FF2B5EF4-FFF2-40B4-BE49-F238E27FC236}">
                <a16:creationId xmlns:a16="http://schemas.microsoft.com/office/drawing/2014/main" id="{F0C41025-2C29-2A53-C36F-0614E9505F24}"/>
              </a:ext>
            </a:extLst>
          </p:cNvPr>
          <p:cNvPicPr>
            <a:picLocks noChangeAspect="1"/>
          </p:cNvPicPr>
          <p:nvPr userDrawn="1"/>
        </p:nvPicPr>
        <p:blipFill>
          <a:blip r:embed="rId4"/>
          <a:stretch>
            <a:fillRect/>
          </a:stretch>
        </p:blipFill>
        <p:spPr>
          <a:xfrm>
            <a:off x="6892636" y="34868"/>
            <a:ext cx="5299364" cy="6858000"/>
          </a:xfrm>
          <a:prstGeom prst="rect">
            <a:avLst/>
          </a:prstGeom>
        </p:spPr>
      </p:pic>
      <p:pic>
        <p:nvPicPr>
          <p:cNvPr id="2" name="Picture 1">
            <a:extLst>
              <a:ext uri="{FF2B5EF4-FFF2-40B4-BE49-F238E27FC236}">
                <a16:creationId xmlns:a16="http://schemas.microsoft.com/office/drawing/2014/main" id="{533E9E47-A506-4FBA-7620-C74903B380AA}"/>
              </a:ext>
            </a:extLst>
          </p:cNvPr>
          <p:cNvPicPr>
            <a:picLocks noChangeAspect="1"/>
          </p:cNvPicPr>
          <p:nvPr userDrawn="1"/>
        </p:nvPicPr>
        <p:blipFill>
          <a:blip r:embed="rId2"/>
          <a:stretch>
            <a:fillRect/>
          </a:stretch>
        </p:blipFill>
        <p:spPr>
          <a:xfrm>
            <a:off x="1" y="1344123"/>
            <a:ext cx="7772400" cy="2119745"/>
          </a:xfrm>
          <a:prstGeom prst="rect">
            <a:avLst/>
          </a:prstGeom>
        </p:spPr>
      </p:pic>
    </p:spTree>
    <p:extLst>
      <p:ext uri="{BB962C8B-B14F-4D97-AF65-F5344CB8AC3E}">
        <p14:creationId xmlns:p14="http://schemas.microsoft.com/office/powerpoint/2010/main" val="359730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7EAD83-F63C-0542-BFFF-F1C35347EF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3E145-309C-4AA0-B1E8-6CBE8D6DEF4E}"/>
              </a:ext>
            </a:extLst>
          </p:cNvPr>
          <p:cNvSpPr>
            <a:spLocks noGrp="1"/>
          </p:cNvSpPr>
          <p:nvPr>
            <p:ph type="dt" sz="half" idx="10"/>
          </p:nvPr>
        </p:nvSpPr>
        <p:spPr/>
        <p:txBody>
          <a:bodyPr/>
          <a:lstStyle/>
          <a:p>
            <a:fld id="{8A70EED7-FC39-584F-AEBA-678FDFF1B169}" type="datetimeFigureOut">
              <a:rPr lang="en-US" smtClean="0"/>
              <a:t>9/19/2025</a:t>
            </a:fld>
            <a:endParaRPr lang="en-US"/>
          </a:p>
        </p:txBody>
      </p:sp>
      <p:sp>
        <p:nvSpPr>
          <p:cNvPr id="5" name="Footer Placeholder 4">
            <a:extLst>
              <a:ext uri="{FF2B5EF4-FFF2-40B4-BE49-F238E27FC236}">
                <a16:creationId xmlns:a16="http://schemas.microsoft.com/office/drawing/2014/main" id="{89AA0E88-4B94-884B-70B5-7C6C5C276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E3716-BEDF-8C6B-E333-3479B88DF56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2" name="Picture 1">
            <a:extLst>
              <a:ext uri="{FF2B5EF4-FFF2-40B4-BE49-F238E27FC236}">
                <a16:creationId xmlns:a16="http://schemas.microsoft.com/office/drawing/2014/main" id="{2BB10E42-E470-B18E-D090-ECA7CB71FE51}"/>
              </a:ext>
            </a:extLst>
          </p:cNvPr>
          <p:cNvPicPr>
            <a:picLocks noChangeAspect="1"/>
          </p:cNvPicPr>
          <p:nvPr userDrawn="1"/>
        </p:nvPicPr>
        <p:blipFill>
          <a:blip r:embed="rId2"/>
          <a:stretch>
            <a:fillRect/>
          </a:stretch>
        </p:blipFill>
        <p:spPr>
          <a:xfrm>
            <a:off x="0" y="365125"/>
            <a:ext cx="7772400" cy="1325563"/>
          </a:xfrm>
          <a:prstGeom prst="rect">
            <a:avLst/>
          </a:prstGeom>
        </p:spPr>
      </p:pic>
    </p:spTree>
    <p:extLst>
      <p:ext uri="{BB962C8B-B14F-4D97-AF65-F5344CB8AC3E}">
        <p14:creationId xmlns:p14="http://schemas.microsoft.com/office/powerpoint/2010/main" val="697556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CDC89C7-F60B-B20A-4354-95EF2D0195A6}"/>
              </a:ext>
            </a:extLst>
          </p:cNvPr>
          <p:cNvSpPr>
            <a:spLocks noGrp="1"/>
          </p:cNvSpPr>
          <p:nvPr>
            <p:ph type="dt" sz="half" idx="10"/>
          </p:nvPr>
        </p:nvSpPr>
        <p:spPr/>
        <p:txBody>
          <a:bodyPr/>
          <a:lstStyle/>
          <a:p>
            <a:fld id="{8A70EED7-FC39-584F-AEBA-678FDFF1B169}" type="datetimeFigureOut">
              <a:rPr lang="en-US" smtClean="0"/>
              <a:t>9/19/2025</a:t>
            </a:fld>
            <a:endParaRPr lang="en-US"/>
          </a:p>
        </p:txBody>
      </p:sp>
      <p:sp>
        <p:nvSpPr>
          <p:cNvPr id="5" name="Footer Placeholder 4">
            <a:extLst>
              <a:ext uri="{FF2B5EF4-FFF2-40B4-BE49-F238E27FC236}">
                <a16:creationId xmlns:a16="http://schemas.microsoft.com/office/drawing/2014/main" id="{4A4161F8-0840-13DD-E27D-083D511F6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41FF5-9926-F259-DC96-895249454CA1}"/>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7" name="Picture 6">
            <a:extLst>
              <a:ext uri="{FF2B5EF4-FFF2-40B4-BE49-F238E27FC236}">
                <a16:creationId xmlns:a16="http://schemas.microsoft.com/office/drawing/2014/main" id="{4CC19F7A-C431-DBCB-BC0A-D2B491A1EE96}"/>
              </a:ext>
            </a:extLst>
          </p:cNvPr>
          <p:cNvPicPr>
            <a:picLocks noChangeAspect="1"/>
          </p:cNvPicPr>
          <p:nvPr userDrawn="1"/>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385676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B4A952-4E3E-AE5A-72A4-26C222D44869}"/>
              </a:ext>
            </a:extLst>
          </p:cNvPr>
          <p:cNvPicPr>
            <a:picLocks noChangeAspect="1"/>
          </p:cNvPicPr>
          <p:nvPr userDrawn="1"/>
        </p:nvPicPr>
        <p:blipFill>
          <a:blip r:embed="rId2"/>
          <a:stretch>
            <a:fillRect/>
          </a:stretch>
        </p:blipFill>
        <p:spPr>
          <a:xfrm>
            <a:off x="0" y="0"/>
            <a:ext cx="12211878" cy="6858000"/>
          </a:xfrm>
          <a:prstGeom prst="rect">
            <a:avLst/>
          </a:prstGeom>
        </p:spPr>
      </p:pic>
      <p:pic>
        <p:nvPicPr>
          <p:cNvPr id="7" name="Picture 6">
            <a:extLst>
              <a:ext uri="{FF2B5EF4-FFF2-40B4-BE49-F238E27FC236}">
                <a16:creationId xmlns:a16="http://schemas.microsoft.com/office/drawing/2014/main" id="{EEB16B68-F018-F62A-BF1C-ED0A2F4B43D1}"/>
              </a:ext>
            </a:extLst>
          </p:cNvPr>
          <p:cNvPicPr>
            <a:picLocks noChangeAspect="1"/>
          </p:cNvPicPr>
          <p:nvPr userDrawn="1"/>
        </p:nvPicPr>
        <p:blipFill>
          <a:blip r:embed="rId3"/>
          <a:stretch>
            <a:fillRect/>
          </a:stretch>
        </p:blipFill>
        <p:spPr>
          <a:xfrm rot="16200000">
            <a:off x="2812922" y="-1478740"/>
            <a:ext cx="2119745" cy="7765470"/>
          </a:xfrm>
          <a:prstGeom prst="rect">
            <a:avLst/>
          </a:prstGeom>
        </p:spPr>
      </p:pic>
      <p:sp>
        <p:nvSpPr>
          <p:cNvPr id="2" name="Date Placeholder 1">
            <a:extLst>
              <a:ext uri="{FF2B5EF4-FFF2-40B4-BE49-F238E27FC236}">
                <a16:creationId xmlns:a16="http://schemas.microsoft.com/office/drawing/2014/main" id="{BEB0595E-516F-6BD8-92FE-0B95BE610164}"/>
              </a:ext>
            </a:extLst>
          </p:cNvPr>
          <p:cNvSpPr>
            <a:spLocks noGrp="1"/>
          </p:cNvSpPr>
          <p:nvPr>
            <p:ph type="dt" sz="half" idx="10"/>
          </p:nvPr>
        </p:nvSpPr>
        <p:spPr/>
        <p:txBody>
          <a:bodyPr/>
          <a:lstStyle/>
          <a:p>
            <a:fld id="{8A70EED7-FC39-584F-AEBA-678FDFF1B169}" type="datetimeFigureOut">
              <a:rPr lang="en-US" smtClean="0"/>
              <a:t>9/19/2025</a:t>
            </a:fld>
            <a:endParaRPr lang="en-US"/>
          </a:p>
        </p:txBody>
      </p:sp>
      <p:sp>
        <p:nvSpPr>
          <p:cNvPr id="3" name="Footer Placeholder 2">
            <a:extLst>
              <a:ext uri="{FF2B5EF4-FFF2-40B4-BE49-F238E27FC236}">
                <a16:creationId xmlns:a16="http://schemas.microsoft.com/office/drawing/2014/main" id="{81306A2C-2F7D-ACFD-9EBF-7AF249FE64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E00C2C-88EC-F413-E6F8-AD61ED31292A}"/>
              </a:ext>
            </a:extLst>
          </p:cNvPr>
          <p:cNvSpPr>
            <a:spLocks noGrp="1"/>
          </p:cNvSpPr>
          <p:nvPr>
            <p:ph type="sldNum" sz="quarter" idx="12"/>
          </p:nvPr>
        </p:nvSpPr>
        <p:spPr/>
        <p:txBody>
          <a:bodyPr/>
          <a:lstStyle/>
          <a:p>
            <a:fld id="{DCBF5473-D799-074A-AB5C-39C87A43DFF8}" type="slidenum">
              <a:rPr lang="en-US" smtClean="0"/>
              <a:t>‹#›</a:t>
            </a:fld>
            <a:endParaRPr lang="en-US"/>
          </a:p>
        </p:txBody>
      </p:sp>
    </p:spTree>
    <p:extLst>
      <p:ext uri="{BB962C8B-B14F-4D97-AF65-F5344CB8AC3E}">
        <p14:creationId xmlns:p14="http://schemas.microsoft.com/office/powerpoint/2010/main" val="239137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F0BE7F-1CB7-0786-4638-16DB24800B3E}"/>
              </a:ext>
            </a:extLst>
          </p:cNvPr>
          <p:cNvPicPr>
            <a:picLocks noChangeAspect="1"/>
          </p:cNvPicPr>
          <p:nvPr userDrawn="1"/>
        </p:nvPicPr>
        <p:blipFill>
          <a:blip r:embed="rId2"/>
          <a:stretch>
            <a:fillRect/>
          </a:stretch>
        </p:blipFill>
        <p:spPr>
          <a:xfrm rot="16200000">
            <a:off x="3219955" y="-2854828"/>
            <a:ext cx="1325562" cy="7765470"/>
          </a:xfrm>
          <a:prstGeom prst="rect">
            <a:avLst/>
          </a:prstGeom>
        </p:spPr>
      </p:pic>
      <p:sp>
        <p:nvSpPr>
          <p:cNvPr id="2" name="Title 1">
            <a:extLst>
              <a:ext uri="{FF2B5EF4-FFF2-40B4-BE49-F238E27FC236}">
                <a16:creationId xmlns:a16="http://schemas.microsoft.com/office/drawing/2014/main" id="{3A1C40E6-9CE9-DE3D-83E4-6CA594FB04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F27DA9-0A6C-27FB-89AF-2CF646238FC9}"/>
              </a:ext>
            </a:extLst>
          </p:cNvPr>
          <p:cNvSpPr>
            <a:spLocks noGrp="1"/>
          </p:cNvSpPr>
          <p:nvPr>
            <p:ph type="dt" sz="half" idx="10"/>
          </p:nvPr>
        </p:nvSpPr>
        <p:spPr/>
        <p:txBody>
          <a:bodyPr/>
          <a:lstStyle/>
          <a:p>
            <a:fld id="{8A70EED7-FC39-584F-AEBA-678FDFF1B169}" type="datetimeFigureOut">
              <a:rPr lang="en-US" smtClean="0"/>
              <a:t>9/19/2025</a:t>
            </a:fld>
            <a:endParaRPr lang="en-US"/>
          </a:p>
        </p:txBody>
      </p:sp>
      <p:sp>
        <p:nvSpPr>
          <p:cNvPr id="4" name="Footer Placeholder 3">
            <a:extLst>
              <a:ext uri="{FF2B5EF4-FFF2-40B4-BE49-F238E27FC236}">
                <a16:creationId xmlns:a16="http://schemas.microsoft.com/office/drawing/2014/main" id="{7FE841E3-B293-A262-47C1-DA23F94C0E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57D2F5-FA23-0B12-DEC3-0D3ADD9FE47E}"/>
              </a:ext>
            </a:extLst>
          </p:cNvPr>
          <p:cNvSpPr>
            <a:spLocks noGrp="1"/>
          </p:cNvSpPr>
          <p:nvPr>
            <p:ph type="sldNum" sz="quarter" idx="12"/>
          </p:nvPr>
        </p:nvSpPr>
        <p:spPr/>
        <p:txBody>
          <a:bodyPr/>
          <a:lstStyle/>
          <a:p>
            <a:fld id="{DCBF5473-D799-074A-AB5C-39C87A43DFF8}" type="slidenum">
              <a:rPr lang="en-US" smtClean="0"/>
              <a:t>‹#›</a:t>
            </a:fld>
            <a:endParaRPr lang="en-US"/>
          </a:p>
        </p:txBody>
      </p:sp>
    </p:spTree>
    <p:extLst>
      <p:ext uri="{BB962C8B-B14F-4D97-AF65-F5344CB8AC3E}">
        <p14:creationId xmlns:p14="http://schemas.microsoft.com/office/powerpoint/2010/main" val="2471868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BDE5-455F-57B5-8C9C-D175789295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1D861D-5AF2-9862-17C3-46EC55CC12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35FB22-4730-745E-5F62-D041253783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15AD31-3161-E9A6-235D-3C4F3CF81C1B}"/>
              </a:ext>
            </a:extLst>
          </p:cNvPr>
          <p:cNvSpPr>
            <a:spLocks noGrp="1"/>
          </p:cNvSpPr>
          <p:nvPr>
            <p:ph type="dt" sz="half" idx="10"/>
          </p:nvPr>
        </p:nvSpPr>
        <p:spPr/>
        <p:txBody>
          <a:bodyPr/>
          <a:lstStyle/>
          <a:p>
            <a:fld id="{8A70EED7-FC39-584F-AEBA-678FDFF1B169}" type="datetimeFigureOut">
              <a:rPr lang="en-US" smtClean="0"/>
              <a:t>9/19/2025</a:t>
            </a:fld>
            <a:endParaRPr lang="en-US"/>
          </a:p>
        </p:txBody>
      </p:sp>
      <p:sp>
        <p:nvSpPr>
          <p:cNvPr id="6" name="Footer Placeholder 5">
            <a:extLst>
              <a:ext uri="{FF2B5EF4-FFF2-40B4-BE49-F238E27FC236}">
                <a16:creationId xmlns:a16="http://schemas.microsoft.com/office/drawing/2014/main" id="{F81B954C-3618-04D8-6A8F-BB260DAEA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31CE30-05C2-B526-9226-7F23BD34D3FE}"/>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8" name="Picture 7">
            <a:extLst>
              <a:ext uri="{FF2B5EF4-FFF2-40B4-BE49-F238E27FC236}">
                <a16:creationId xmlns:a16="http://schemas.microsoft.com/office/drawing/2014/main" id="{31EDCDDB-878A-DE4C-DD5D-467EA9C78331}"/>
              </a:ext>
            </a:extLst>
          </p:cNvPr>
          <p:cNvPicPr>
            <a:picLocks noChangeAspect="1"/>
          </p:cNvPicPr>
          <p:nvPr userDrawn="1"/>
        </p:nvPicPr>
        <p:blipFill>
          <a:blip r:embed="rId2"/>
          <a:stretch>
            <a:fillRect/>
          </a:stretch>
        </p:blipFill>
        <p:spPr>
          <a:xfrm>
            <a:off x="0" y="0"/>
            <a:ext cx="12211878" cy="6858000"/>
          </a:xfrm>
          <a:prstGeom prst="rect">
            <a:avLst/>
          </a:prstGeom>
        </p:spPr>
      </p:pic>
    </p:spTree>
    <p:extLst>
      <p:ext uri="{BB962C8B-B14F-4D97-AF65-F5344CB8AC3E}">
        <p14:creationId xmlns:p14="http://schemas.microsoft.com/office/powerpoint/2010/main" val="1328613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F0CC03-F81B-4959-CBA4-7260CF545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CD32DA-E6C1-0DF6-6589-A3DF905FB3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AF3027-01E6-1EB6-A94A-216D522B60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A70EED7-FC39-584F-AEBA-678FDFF1B169}" type="datetimeFigureOut">
              <a:rPr lang="en-US" smtClean="0"/>
              <a:t>9/19/2025</a:t>
            </a:fld>
            <a:endParaRPr lang="en-US"/>
          </a:p>
        </p:txBody>
      </p:sp>
      <p:sp>
        <p:nvSpPr>
          <p:cNvPr id="5" name="Footer Placeholder 4">
            <a:extLst>
              <a:ext uri="{FF2B5EF4-FFF2-40B4-BE49-F238E27FC236}">
                <a16:creationId xmlns:a16="http://schemas.microsoft.com/office/drawing/2014/main" id="{4EABB284-6937-13FE-7CF8-CF853171EF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37F9525-2642-2486-147F-7C91739F93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CBF5473-D799-074A-AB5C-39C87A43DFF8}" type="slidenum">
              <a:rPr lang="en-US" smtClean="0"/>
              <a:t>‹#›</a:t>
            </a:fld>
            <a:endParaRPr lang="en-US"/>
          </a:p>
        </p:txBody>
      </p:sp>
    </p:spTree>
    <p:extLst>
      <p:ext uri="{BB962C8B-B14F-4D97-AF65-F5344CB8AC3E}">
        <p14:creationId xmlns:p14="http://schemas.microsoft.com/office/powerpoint/2010/main" val="890311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51" r:id="rId6"/>
    <p:sldLayoutId id="2147483655" r:id="rId7"/>
    <p:sldLayoutId id="2147483654" r:id="rId8"/>
    <p:sldLayoutId id="2147483656" r:id="rId9"/>
    <p:sldLayoutId id="2147483657" r:id="rId10"/>
    <p:sldLayoutId id="2147483652" r:id="rId11"/>
    <p:sldLayoutId id="214748365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4.jp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3.png"/><Relationship Id="rId7" Type="http://schemas.openxmlformats.org/officeDocument/2006/relationships/image" Target="../media/image34.sv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2.png"/><Relationship Id="rId3" Type="http://schemas.openxmlformats.org/officeDocument/2006/relationships/image" Target="../media/image13.pn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51.svg"/><Relationship Id="rId2" Type="http://schemas.openxmlformats.org/officeDocument/2006/relationships/notesSlide" Target="../notesSlides/notesSlide12.xml"/><Relationship Id="rId16"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49.sv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56.emf"/><Relationship Id="rId4" Type="http://schemas.openxmlformats.org/officeDocument/2006/relationships/image" Target="../media/image55.emf"/></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56.emf"/><Relationship Id="rId4" Type="http://schemas.openxmlformats.org/officeDocument/2006/relationships/image" Target="../media/image55.emf"/></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56.emf"/></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13.pn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56.emf"/><Relationship Id="rId4" Type="http://schemas.openxmlformats.org/officeDocument/2006/relationships/image" Target="../media/image55.emf"/></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56.emf"/></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56.emf"/><Relationship Id="rId4" Type="http://schemas.openxmlformats.org/officeDocument/2006/relationships/image" Target="../media/image55.emf"/></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55.emf"/></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18" Type="http://schemas.openxmlformats.org/officeDocument/2006/relationships/image" Target="../media/image88.png"/><Relationship Id="rId3" Type="http://schemas.openxmlformats.org/officeDocument/2006/relationships/image" Target="../media/image13.png"/><Relationship Id="rId21" Type="http://schemas.openxmlformats.org/officeDocument/2006/relationships/image" Target="../media/image91.svg"/><Relationship Id="rId7" Type="http://schemas.openxmlformats.org/officeDocument/2006/relationships/image" Target="../media/image77.svg"/><Relationship Id="rId12" Type="http://schemas.openxmlformats.org/officeDocument/2006/relationships/image" Target="../media/image82.png"/><Relationship Id="rId17" Type="http://schemas.openxmlformats.org/officeDocument/2006/relationships/image" Target="../media/image87.svg"/><Relationship Id="rId2" Type="http://schemas.openxmlformats.org/officeDocument/2006/relationships/notesSlide" Target="../notesSlides/notesSlide29.xml"/><Relationship Id="rId16" Type="http://schemas.openxmlformats.org/officeDocument/2006/relationships/image" Target="../media/image86.png"/><Relationship Id="rId20" Type="http://schemas.openxmlformats.org/officeDocument/2006/relationships/image" Target="../media/image90.png"/><Relationship Id="rId1" Type="http://schemas.openxmlformats.org/officeDocument/2006/relationships/slideLayout" Target="../slideLayouts/slideLayout11.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5" Type="http://schemas.openxmlformats.org/officeDocument/2006/relationships/image" Target="../media/image85.svg"/><Relationship Id="rId10" Type="http://schemas.openxmlformats.org/officeDocument/2006/relationships/image" Target="../media/image80.png"/><Relationship Id="rId19" Type="http://schemas.openxmlformats.org/officeDocument/2006/relationships/image" Target="../media/image89.sv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30.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101.png"/><Relationship Id="rId3" Type="http://schemas.openxmlformats.org/officeDocument/2006/relationships/image" Target="../media/image13.png"/><Relationship Id="rId7" Type="http://schemas.openxmlformats.org/officeDocument/2006/relationships/image" Target="../media/image95.png"/><Relationship Id="rId12" Type="http://schemas.openxmlformats.org/officeDocument/2006/relationships/image" Target="../media/image100.sv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svg"/><Relationship Id="rId10" Type="http://schemas.openxmlformats.org/officeDocument/2006/relationships/image" Target="../media/image98.sv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svg"/></Relationships>
</file>

<file path=ppt/slides/_rels/slide31.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svg"/><Relationship Id="rId3" Type="http://schemas.openxmlformats.org/officeDocument/2006/relationships/image" Target="../media/image13.png"/><Relationship Id="rId7" Type="http://schemas.openxmlformats.org/officeDocument/2006/relationships/image" Target="../media/image106.svg"/><Relationship Id="rId12"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105.png"/><Relationship Id="rId11" Type="http://schemas.openxmlformats.org/officeDocument/2006/relationships/image" Target="../media/image110.svg"/><Relationship Id="rId5" Type="http://schemas.openxmlformats.org/officeDocument/2006/relationships/image" Target="../media/image104.svg"/><Relationship Id="rId15" Type="http://schemas.openxmlformats.org/officeDocument/2006/relationships/image" Target="../media/image114.sv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svg"/><Relationship Id="rId14" Type="http://schemas.openxmlformats.org/officeDocument/2006/relationships/image" Target="../media/image113.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15.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16.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117.tmp"/><Relationship Id="rId2" Type="http://schemas.openxmlformats.org/officeDocument/2006/relationships/notesSlide" Target="../notesSlides/notesSlide38.xml"/><Relationship Id="rId1" Type="http://schemas.openxmlformats.org/officeDocument/2006/relationships/slideLayout" Target="../slideLayouts/slideLayout11.xml"/><Relationship Id="rId5" Type="http://schemas.openxmlformats.org/officeDocument/2006/relationships/image" Target="../media/image118.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6" Type="http://schemas.openxmlformats.org/officeDocument/2006/relationships/image" Target="../media/image144.png"/><Relationship Id="rId21" Type="http://schemas.openxmlformats.org/officeDocument/2006/relationships/image" Target="../media/image139.png"/><Relationship Id="rId42" Type="http://schemas.openxmlformats.org/officeDocument/2006/relationships/image" Target="../media/image160.png"/><Relationship Id="rId47" Type="http://schemas.openxmlformats.org/officeDocument/2006/relationships/image" Target="../media/image165.png"/><Relationship Id="rId63" Type="http://schemas.openxmlformats.org/officeDocument/2006/relationships/image" Target="../media/image178.png"/><Relationship Id="rId68" Type="http://schemas.openxmlformats.org/officeDocument/2006/relationships/image" Target="../media/image183.png"/><Relationship Id="rId2" Type="http://schemas.openxmlformats.org/officeDocument/2006/relationships/image" Target="../media/image120.png"/><Relationship Id="rId16" Type="http://schemas.openxmlformats.org/officeDocument/2006/relationships/image" Target="../media/image134.png"/><Relationship Id="rId29" Type="http://schemas.openxmlformats.org/officeDocument/2006/relationships/image" Target="../media/image147.png"/><Relationship Id="rId11" Type="http://schemas.openxmlformats.org/officeDocument/2006/relationships/image" Target="../media/image129.png"/><Relationship Id="rId24" Type="http://schemas.openxmlformats.org/officeDocument/2006/relationships/image" Target="../media/image142.png"/><Relationship Id="rId32" Type="http://schemas.openxmlformats.org/officeDocument/2006/relationships/image" Target="../media/image150.png"/><Relationship Id="rId37" Type="http://schemas.openxmlformats.org/officeDocument/2006/relationships/image" Target="../media/image155.png"/><Relationship Id="rId40" Type="http://schemas.openxmlformats.org/officeDocument/2006/relationships/image" Target="../media/image158.png"/><Relationship Id="rId45" Type="http://schemas.openxmlformats.org/officeDocument/2006/relationships/image" Target="../media/image163.png"/><Relationship Id="rId53" Type="http://schemas.openxmlformats.org/officeDocument/2006/relationships/image" Target="../media/image169.png"/><Relationship Id="rId58" Type="http://schemas.openxmlformats.org/officeDocument/2006/relationships/image" Target="../media/image173.png"/><Relationship Id="rId66" Type="http://schemas.openxmlformats.org/officeDocument/2006/relationships/image" Target="../media/image181.png"/><Relationship Id="rId74" Type="http://schemas.openxmlformats.org/officeDocument/2006/relationships/image" Target="../media/image189.png"/><Relationship Id="rId5" Type="http://schemas.openxmlformats.org/officeDocument/2006/relationships/image" Target="../media/image123.png"/><Relationship Id="rId61" Type="http://schemas.openxmlformats.org/officeDocument/2006/relationships/image" Target="../media/image176.png"/><Relationship Id="rId19" Type="http://schemas.openxmlformats.org/officeDocument/2006/relationships/image" Target="../media/image137.png"/><Relationship Id="rId14" Type="http://schemas.openxmlformats.org/officeDocument/2006/relationships/image" Target="../media/image132.png"/><Relationship Id="rId22" Type="http://schemas.openxmlformats.org/officeDocument/2006/relationships/image" Target="../media/image140.png"/><Relationship Id="rId27" Type="http://schemas.openxmlformats.org/officeDocument/2006/relationships/image" Target="../media/image145.png"/><Relationship Id="rId30" Type="http://schemas.openxmlformats.org/officeDocument/2006/relationships/image" Target="../media/image148.png"/><Relationship Id="rId35" Type="http://schemas.openxmlformats.org/officeDocument/2006/relationships/image" Target="../media/image153.png"/><Relationship Id="rId43" Type="http://schemas.openxmlformats.org/officeDocument/2006/relationships/image" Target="../media/image161.emf"/><Relationship Id="rId48" Type="http://schemas.openxmlformats.org/officeDocument/2006/relationships/image" Target="../media/image166.png"/><Relationship Id="rId56" Type="http://schemas.openxmlformats.org/officeDocument/2006/relationships/image" Target="../media/image71.png"/><Relationship Id="rId64" Type="http://schemas.openxmlformats.org/officeDocument/2006/relationships/image" Target="../media/image179.png"/><Relationship Id="rId69" Type="http://schemas.openxmlformats.org/officeDocument/2006/relationships/image" Target="../media/image184.png"/><Relationship Id="rId8" Type="http://schemas.openxmlformats.org/officeDocument/2006/relationships/image" Target="../media/image126.png"/><Relationship Id="rId51" Type="http://schemas.openxmlformats.org/officeDocument/2006/relationships/image" Target="../media/image168.png"/><Relationship Id="rId72" Type="http://schemas.openxmlformats.org/officeDocument/2006/relationships/image" Target="../media/image187.png"/><Relationship Id="rId3" Type="http://schemas.openxmlformats.org/officeDocument/2006/relationships/image" Target="../media/image121.png"/><Relationship Id="rId12" Type="http://schemas.openxmlformats.org/officeDocument/2006/relationships/image" Target="../media/image130.png"/><Relationship Id="rId17" Type="http://schemas.openxmlformats.org/officeDocument/2006/relationships/image" Target="../media/image135.png"/><Relationship Id="rId25" Type="http://schemas.openxmlformats.org/officeDocument/2006/relationships/image" Target="../media/image143.png"/><Relationship Id="rId33" Type="http://schemas.openxmlformats.org/officeDocument/2006/relationships/image" Target="../media/image151.png"/><Relationship Id="rId38" Type="http://schemas.openxmlformats.org/officeDocument/2006/relationships/image" Target="../media/image156.png"/><Relationship Id="rId46" Type="http://schemas.openxmlformats.org/officeDocument/2006/relationships/image" Target="../media/image164.png"/><Relationship Id="rId59" Type="http://schemas.openxmlformats.org/officeDocument/2006/relationships/image" Target="../media/image174.png"/><Relationship Id="rId67" Type="http://schemas.openxmlformats.org/officeDocument/2006/relationships/image" Target="../media/image182.png"/><Relationship Id="rId20" Type="http://schemas.openxmlformats.org/officeDocument/2006/relationships/image" Target="../media/image138.png"/><Relationship Id="rId41" Type="http://schemas.openxmlformats.org/officeDocument/2006/relationships/image" Target="../media/image159.png"/><Relationship Id="rId54" Type="http://schemas.openxmlformats.org/officeDocument/2006/relationships/image" Target="../media/image170.png"/><Relationship Id="rId62" Type="http://schemas.openxmlformats.org/officeDocument/2006/relationships/image" Target="../media/image177.png"/><Relationship Id="rId70" Type="http://schemas.openxmlformats.org/officeDocument/2006/relationships/image" Target="../media/image185.png"/><Relationship Id="rId1" Type="http://schemas.openxmlformats.org/officeDocument/2006/relationships/slideLayout" Target="../slideLayouts/slideLayout11.xml"/><Relationship Id="rId6" Type="http://schemas.openxmlformats.org/officeDocument/2006/relationships/image" Target="../media/image124.png"/><Relationship Id="rId15" Type="http://schemas.openxmlformats.org/officeDocument/2006/relationships/image" Target="../media/image133.png"/><Relationship Id="rId23" Type="http://schemas.openxmlformats.org/officeDocument/2006/relationships/image" Target="../media/image141.png"/><Relationship Id="rId28" Type="http://schemas.openxmlformats.org/officeDocument/2006/relationships/image" Target="../media/image146.png"/><Relationship Id="rId36" Type="http://schemas.openxmlformats.org/officeDocument/2006/relationships/image" Target="../media/image154.png"/><Relationship Id="rId49" Type="http://schemas.openxmlformats.org/officeDocument/2006/relationships/image" Target="../media/image167.png"/><Relationship Id="rId57" Type="http://schemas.openxmlformats.org/officeDocument/2006/relationships/image" Target="../media/image172.png"/><Relationship Id="rId10" Type="http://schemas.openxmlformats.org/officeDocument/2006/relationships/image" Target="../media/image128.png"/><Relationship Id="rId31" Type="http://schemas.openxmlformats.org/officeDocument/2006/relationships/image" Target="../media/image149.png"/><Relationship Id="rId44" Type="http://schemas.openxmlformats.org/officeDocument/2006/relationships/image" Target="../media/image162.emf"/><Relationship Id="rId52" Type="http://schemas.openxmlformats.org/officeDocument/2006/relationships/image" Target="../media/image72.png"/><Relationship Id="rId60" Type="http://schemas.openxmlformats.org/officeDocument/2006/relationships/image" Target="../media/image175.png"/><Relationship Id="rId65" Type="http://schemas.openxmlformats.org/officeDocument/2006/relationships/image" Target="../media/image180.png"/><Relationship Id="rId73" Type="http://schemas.openxmlformats.org/officeDocument/2006/relationships/image" Target="../media/image188.png"/><Relationship Id="rId4" Type="http://schemas.openxmlformats.org/officeDocument/2006/relationships/image" Target="../media/image122.png"/><Relationship Id="rId9" Type="http://schemas.openxmlformats.org/officeDocument/2006/relationships/image" Target="../media/image127.png"/><Relationship Id="rId13" Type="http://schemas.openxmlformats.org/officeDocument/2006/relationships/image" Target="../media/image131.png"/><Relationship Id="rId18" Type="http://schemas.openxmlformats.org/officeDocument/2006/relationships/image" Target="../media/image136.png"/><Relationship Id="rId39" Type="http://schemas.openxmlformats.org/officeDocument/2006/relationships/image" Target="../media/image157.png"/><Relationship Id="rId34" Type="http://schemas.openxmlformats.org/officeDocument/2006/relationships/image" Target="../media/image152.png"/><Relationship Id="rId50" Type="http://schemas.openxmlformats.org/officeDocument/2006/relationships/image" Target="../media/image18.png"/><Relationship Id="rId55" Type="http://schemas.openxmlformats.org/officeDocument/2006/relationships/image" Target="../media/image171.png"/><Relationship Id="rId7" Type="http://schemas.openxmlformats.org/officeDocument/2006/relationships/image" Target="../media/image125.png"/><Relationship Id="rId71" Type="http://schemas.openxmlformats.org/officeDocument/2006/relationships/image" Target="../media/image18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3.png"/><Relationship Id="rId7" Type="http://schemas.openxmlformats.org/officeDocument/2006/relationships/image" Target="../media/image25.svg"/><Relationship Id="rId12" Type="http://schemas.openxmlformats.org/officeDocument/2006/relationships/image" Target="../media/image30.sv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3D00F02-5672-C140-FA5E-76C36F972F71}"/>
              </a:ext>
            </a:extLst>
          </p:cNvPr>
          <p:cNvSpPr txBox="1">
            <a:spLocks/>
          </p:cNvSpPr>
          <p:nvPr/>
        </p:nvSpPr>
        <p:spPr>
          <a:xfrm>
            <a:off x="312814" y="1035763"/>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Family Health Forum</a:t>
            </a:r>
          </a:p>
        </p:txBody>
      </p:sp>
      <p:sp>
        <p:nvSpPr>
          <p:cNvPr id="6" name="TextBox 5">
            <a:extLst>
              <a:ext uri="{FF2B5EF4-FFF2-40B4-BE49-F238E27FC236}">
                <a16:creationId xmlns:a16="http://schemas.microsoft.com/office/drawing/2014/main" id="{369D4A8A-E1EF-A9F7-9D5E-D765BFEE01A3}"/>
              </a:ext>
            </a:extLst>
          </p:cNvPr>
          <p:cNvSpPr txBox="1"/>
          <p:nvPr/>
        </p:nvSpPr>
        <p:spPr>
          <a:xfrm>
            <a:off x="312814" y="5720641"/>
            <a:ext cx="6098582" cy="990336"/>
          </a:xfrm>
          <a:prstGeom prst="rect">
            <a:avLst/>
          </a:prstGeom>
          <a:noFill/>
        </p:spPr>
        <p:txBody>
          <a:bodyPr wrap="square">
            <a:spAutoFit/>
          </a:bodyPr>
          <a:lstStyle/>
          <a:p>
            <a:pPr marL="0" marR="0">
              <a:lnSpc>
                <a:spcPts val="1600"/>
              </a:lnSpc>
              <a:spcBef>
                <a:spcPts val="0"/>
              </a:spcBef>
              <a:spcAft>
                <a:spcPts val="800"/>
              </a:spcAft>
              <a:tabLst>
                <a:tab pos="406400" algn="l"/>
              </a:tabLst>
            </a:pPr>
            <a:r>
              <a:rPr lang="en-US" sz="1000" kern="900" spc="-10" dirty="0">
                <a:effectLst/>
                <a:latin typeface="Ubuntu Light" panose="020B0304030602030204" pitchFamily="34" charset="0"/>
                <a:ea typeface="MS Mincho" panose="02020609040205080304" pitchFamily="49" charset="-128"/>
                <a:cs typeface="Times New Roman" panose="02020603050405020304" pitchFamily="18" charset="0"/>
              </a:rPr>
              <a:t>This work was supported by Award Number NU27DD000021, funded by the Centers for Disease Control and Prevention.</a:t>
            </a:r>
          </a:p>
          <a:p>
            <a:pPr marL="0" marR="0">
              <a:lnSpc>
                <a:spcPts val="1600"/>
              </a:lnSpc>
              <a:spcBef>
                <a:spcPts val="0"/>
              </a:spcBef>
              <a:spcAft>
                <a:spcPts val="800"/>
              </a:spcAft>
              <a:tabLst>
                <a:tab pos="406400" algn="l"/>
              </a:tabLst>
            </a:pPr>
            <a:r>
              <a:rPr lang="en-US" sz="1000" kern="900" spc="-10" dirty="0">
                <a:solidFill>
                  <a:schemeClr val="bg1"/>
                </a:solidFill>
                <a:effectLst/>
                <a:latin typeface="Ubuntu Light" panose="020B0304030602030204" pitchFamily="34" charset="0"/>
                <a:ea typeface="MS Mincho" panose="02020609040205080304" pitchFamily="49" charset="-128"/>
                <a:cs typeface="Times New Roman" panose="02020603050405020304" pitchFamily="18" charset="0"/>
              </a:rPr>
              <a:t>Its contents are solely the responsibility of the authors and do not necessarily represent the official view of the Centers for Disease Control and Prevention or the Department of Health and Human Services.</a:t>
            </a:r>
          </a:p>
        </p:txBody>
      </p:sp>
      <p:pic>
        <p:nvPicPr>
          <p:cNvPr id="7" name="Picture 6" descr="A blue and white logo&#10;&#10;Description automatically generated">
            <a:extLst>
              <a:ext uri="{FF2B5EF4-FFF2-40B4-BE49-F238E27FC236}">
                <a16:creationId xmlns:a16="http://schemas.microsoft.com/office/drawing/2014/main" id="{8423E9AC-E5D1-E3B1-BF7E-FC7C4A34ECC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0369" y="151368"/>
            <a:ext cx="2255564" cy="659183"/>
          </a:xfrm>
          <a:prstGeom prst="rect">
            <a:avLst/>
          </a:prstGeom>
          <a:noFill/>
          <a:ln>
            <a:noFill/>
          </a:ln>
        </p:spPr>
      </p:pic>
      <p:pic>
        <p:nvPicPr>
          <p:cNvPr id="8" name="Picture 7" descr="A red logo with text&#10;&#10;Description automatically generated">
            <a:extLst>
              <a:ext uri="{FF2B5EF4-FFF2-40B4-BE49-F238E27FC236}">
                <a16:creationId xmlns:a16="http://schemas.microsoft.com/office/drawing/2014/main" id="{7CE51A1B-7128-D200-26C4-3CA987B70739}"/>
              </a:ext>
            </a:extLst>
          </p:cNvPr>
          <p:cNvPicPr>
            <a:picLocks noChangeAspect="1"/>
          </p:cNvPicPr>
          <p:nvPr/>
        </p:nvPicPr>
        <p:blipFill>
          <a:blip r:embed="rId4"/>
          <a:stretch>
            <a:fillRect/>
          </a:stretch>
        </p:blipFill>
        <p:spPr>
          <a:xfrm>
            <a:off x="200667" y="54840"/>
            <a:ext cx="2255564" cy="988087"/>
          </a:xfrm>
          <a:prstGeom prst="rect">
            <a:avLst/>
          </a:prstGeom>
        </p:spPr>
      </p:pic>
      <p:sp>
        <p:nvSpPr>
          <p:cNvPr id="9" name="Subtitle 2">
            <a:extLst>
              <a:ext uri="{FF2B5EF4-FFF2-40B4-BE49-F238E27FC236}">
                <a16:creationId xmlns:a16="http://schemas.microsoft.com/office/drawing/2014/main" id="{D5F9CA69-C85C-297B-8D76-6EB26B6B2B69}"/>
              </a:ext>
            </a:extLst>
          </p:cNvPr>
          <p:cNvSpPr txBox="1">
            <a:spLocks/>
          </p:cNvSpPr>
          <p:nvPr/>
        </p:nvSpPr>
        <p:spPr>
          <a:xfrm>
            <a:off x="312814" y="2606757"/>
            <a:ext cx="6647544" cy="9880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rPr>
              <a:t>Diabetes Prevention and Management</a:t>
            </a:r>
          </a:p>
        </p:txBody>
      </p:sp>
      <p:pic>
        <p:nvPicPr>
          <p:cNvPr id="2" name="Picture 1" descr="A logo for a sports company&#10;&#10;AI-generated content may be incorrect.">
            <a:extLst>
              <a:ext uri="{FF2B5EF4-FFF2-40B4-BE49-F238E27FC236}">
                <a16:creationId xmlns:a16="http://schemas.microsoft.com/office/drawing/2014/main" id="{A3F819B1-384F-8950-54F6-8435293A1B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0072" y="0"/>
            <a:ext cx="2193483" cy="1153722"/>
          </a:xfrm>
          <a:prstGeom prst="rect">
            <a:avLst/>
          </a:prstGeom>
        </p:spPr>
      </p:pic>
    </p:spTree>
    <p:extLst>
      <p:ext uri="{BB962C8B-B14F-4D97-AF65-F5344CB8AC3E}">
        <p14:creationId xmlns:p14="http://schemas.microsoft.com/office/powerpoint/2010/main" val="246027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78E01-1855-BE02-1E96-21ABF9DE120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B946252-61FC-63D2-4C30-2C50A279EDE4}"/>
              </a:ext>
            </a:extLst>
          </p:cNvPr>
          <p:cNvSpPr txBox="1">
            <a:spLocks/>
          </p:cNvSpPr>
          <p:nvPr/>
        </p:nvSpPr>
        <p:spPr>
          <a:xfrm>
            <a:off x="328580" y="-17001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Ubuntu" panose="020B0504030602030204" pitchFamily="34" charset="0"/>
              </a:rPr>
              <a:t>3 Types of Diabetes</a:t>
            </a:r>
          </a:p>
        </p:txBody>
      </p:sp>
      <p:sp>
        <p:nvSpPr>
          <p:cNvPr id="10" name="Title 1">
            <a:extLst>
              <a:ext uri="{FF2B5EF4-FFF2-40B4-BE49-F238E27FC236}">
                <a16:creationId xmlns:a16="http://schemas.microsoft.com/office/drawing/2014/main" id="{EF6D8F14-45F5-A714-5596-22491DFE868E}"/>
              </a:ext>
            </a:extLst>
          </p:cNvPr>
          <p:cNvSpPr txBox="1">
            <a:spLocks/>
          </p:cNvSpPr>
          <p:nvPr/>
        </p:nvSpPr>
        <p:spPr>
          <a:xfrm>
            <a:off x="328580" y="5381791"/>
            <a:ext cx="378622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10</a:t>
            </a:r>
          </a:p>
        </p:txBody>
      </p:sp>
      <p:pic>
        <p:nvPicPr>
          <p:cNvPr id="13" name="Picture 12" descr="A red logo with text&#10;&#10;Description automatically generated">
            <a:extLst>
              <a:ext uri="{FF2B5EF4-FFF2-40B4-BE49-F238E27FC236}">
                <a16:creationId xmlns:a16="http://schemas.microsoft.com/office/drawing/2014/main" id="{2BD044E7-09DD-328E-FF5F-F8554FBF020C}"/>
              </a:ext>
            </a:extLst>
          </p:cNvPr>
          <p:cNvPicPr>
            <a:picLocks noChangeAspect="1"/>
          </p:cNvPicPr>
          <p:nvPr/>
        </p:nvPicPr>
        <p:blipFill>
          <a:blip r:embed="rId3"/>
          <a:stretch>
            <a:fillRect/>
          </a:stretch>
        </p:blipFill>
        <p:spPr>
          <a:xfrm>
            <a:off x="10522425" y="120717"/>
            <a:ext cx="1477474" cy="647232"/>
          </a:xfrm>
          <a:prstGeom prst="rect">
            <a:avLst/>
          </a:prstGeom>
        </p:spPr>
      </p:pic>
      <p:sp>
        <p:nvSpPr>
          <p:cNvPr id="6" name="Content Placeholder 2">
            <a:extLst>
              <a:ext uri="{FF2B5EF4-FFF2-40B4-BE49-F238E27FC236}">
                <a16:creationId xmlns:a16="http://schemas.microsoft.com/office/drawing/2014/main" id="{67C3ECFC-2FD6-BE1B-4FD6-DB012E89AEF7}"/>
              </a:ext>
            </a:extLst>
          </p:cNvPr>
          <p:cNvSpPr txBox="1">
            <a:spLocks/>
          </p:cNvSpPr>
          <p:nvPr/>
        </p:nvSpPr>
        <p:spPr bwMode="auto">
          <a:xfrm>
            <a:off x="1794722" y="1950087"/>
            <a:ext cx="2571198" cy="478767"/>
          </a:xfrm>
          <a:prstGeom prst="rect">
            <a:avLst/>
          </a:prstGeom>
          <a:solidFill>
            <a:schemeClr val="accent5">
              <a:lumMod val="60000"/>
              <a:lumOff val="40000"/>
            </a:schemeClr>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a:lnSpc>
                <a:spcPct val="100000"/>
              </a:lnSpc>
              <a:spcBef>
                <a:spcPts val="0"/>
              </a:spcBef>
            </a:pPr>
            <a:r>
              <a:rPr lang="en-US" b="1" dirty="0">
                <a:solidFill>
                  <a:schemeClr val="bg1"/>
                </a:solidFill>
                <a:latin typeface="Ubuntu" panose="020B0504030602030204" pitchFamily="34" charset="0"/>
              </a:rPr>
              <a:t>Type 1</a:t>
            </a:r>
          </a:p>
        </p:txBody>
      </p:sp>
      <p:sp>
        <p:nvSpPr>
          <p:cNvPr id="7" name="Content Placeholder 2">
            <a:extLst>
              <a:ext uri="{FF2B5EF4-FFF2-40B4-BE49-F238E27FC236}">
                <a16:creationId xmlns:a16="http://schemas.microsoft.com/office/drawing/2014/main" id="{7AFF1C96-D7FD-016C-6B89-3B18AAF7453F}"/>
              </a:ext>
            </a:extLst>
          </p:cNvPr>
          <p:cNvSpPr txBox="1">
            <a:spLocks/>
          </p:cNvSpPr>
          <p:nvPr/>
        </p:nvSpPr>
        <p:spPr bwMode="auto">
          <a:xfrm>
            <a:off x="4600013" y="1950087"/>
            <a:ext cx="2776900" cy="478767"/>
          </a:xfrm>
          <a:prstGeom prst="rect">
            <a:avLst/>
          </a:prstGeom>
          <a:solidFill>
            <a:schemeClr val="accent5">
              <a:lumMod val="75000"/>
            </a:schemeClr>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a:lnSpc>
                <a:spcPct val="100000"/>
              </a:lnSpc>
              <a:spcBef>
                <a:spcPts val="0"/>
              </a:spcBef>
            </a:pPr>
            <a:r>
              <a:rPr lang="en-US" b="1" dirty="0">
                <a:solidFill>
                  <a:schemeClr val="bg1"/>
                </a:solidFill>
                <a:latin typeface="Ubuntu" panose="020B0504030602030204" pitchFamily="34" charset="0"/>
              </a:rPr>
              <a:t>Gestational Diabetes</a:t>
            </a:r>
          </a:p>
        </p:txBody>
      </p:sp>
      <p:sp>
        <p:nvSpPr>
          <p:cNvPr id="9" name="Content Placeholder 2">
            <a:extLst>
              <a:ext uri="{FF2B5EF4-FFF2-40B4-BE49-F238E27FC236}">
                <a16:creationId xmlns:a16="http://schemas.microsoft.com/office/drawing/2014/main" id="{6D660287-3623-F57D-1285-F2FEAB0C9D15}"/>
              </a:ext>
            </a:extLst>
          </p:cNvPr>
          <p:cNvSpPr txBox="1">
            <a:spLocks/>
          </p:cNvSpPr>
          <p:nvPr/>
        </p:nvSpPr>
        <p:spPr bwMode="auto">
          <a:xfrm>
            <a:off x="7533581" y="1950086"/>
            <a:ext cx="2571198" cy="478767"/>
          </a:xfrm>
          <a:prstGeom prst="rect">
            <a:avLst/>
          </a:prstGeom>
          <a:solidFill>
            <a:schemeClr val="accent5">
              <a:lumMod val="50000"/>
            </a:schemeClr>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a:lnSpc>
                <a:spcPct val="100000"/>
              </a:lnSpc>
              <a:spcBef>
                <a:spcPts val="0"/>
              </a:spcBef>
            </a:pPr>
            <a:r>
              <a:rPr lang="en-US" b="1" dirty="0">
                <a:solidFill>
                  <a:schemeClr val="bg1"/>
                </a:solidFill>
                <a:latin typeface="Ubuntu" panose="020B0504030602030204" pitchFamily="34" charset="0"/>
              </a:rPr>
              <a:t>Type 2</a:t>
            </a:r>
          </a:p>
        </p:txBody>
      </p:sp>
      <p:pic>
        <p:nvPicPr>
          <p:cNvPr id="11" name="Graphic 10">
            <a:extLst>
              <a:ext uri="{FF2B5EF4-FFF2-40B4-BE49-F238E27FC236}">
                <a16:creationId xmlns:a16="http://schemas.microsoft.com/office/drawing/2014/main" id="{78929AD9-27A8-99DE-C1B6-2B6D8C082B4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6945"/>
          <a:stretch/>
        </p:blipFill>
        <p:spPr>
          <a:xfrm>
            <a:off x="2259980" y="5155328"/>
            <a:ext cx="1792107" cy="1636518"/>
          </a:xfrm>
          <a:prstGeom prst="rect">
            <a:avLst/>
          </a:prstGeom>
        </p:spPr>
      </p:pic>
      <p:sp>
        <p:nvSpPr>
          <p:cNvPr id="14" name="Content Placeholder 2">
            <a:extLst>
              <a:ext uri="{FF2B5EF4-FFF2-40B4-BE49-F238E27FC236}">
                <a16:creationId xmlns:a16="http://schemas.microsoft.com/office/drawing/2014/main" id="{B97F9792-82A3-B62F-CE47-7D0740A5A337}"/>
              </a:ext>
            </a:extLst>
          </p:cNvPr>
          <p:cNvSpPr txBox="1">
            <a:spLocks/>
          </p:cNvSpPr>
          <p:nvPr/>
        </p:nvSpPr>
        <p:spPr bwMode="auto">
          <a:xfrm>
            <a:off x="1794722" y="2625342"/>
            <a:ext cx="2571198" cy="2496194"/>
          </a:xfrm>
          <a:prstGeom prst="rect">
            <a:avLst/>
          </a:prstGeom>
          <a:solidFill>
            <a:schemeClr val="accent5">
              <a:lumMod val="60000"/>
              <a:lumOff val="40000"/>
            </a:schemeClr>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indent="-342900">
              <a:lnSpc>
                <a:spcPct val="100000"/>
              </a:lnSpc>
              <a:spcBef>
                <a:spcPts val="0"/>
              </a:spcBef>
              <a:buFont typeface="Wingdings" panose="05000000000000000000" pitchFamily="2" charset="2"/>
              <a:buChar char="§"/>
            </a:pPr>
            <a:r>
              <a:rPr lang="en-US" sz="1800" dirty="0">
                <a:solidFill>
                  <a:schemeClr val="bg1"/>
                </a:solidFill>
                <a:latin typeface="Ubuntu" panose="020B0504030602030204" pitchFamily="34" charset="0"/>
              </a:rPr>
              <a:t>Autoimmune condition</a:t>
            </a:r>
          </a:p>
          <a:p>
            <a:pPr marL="0" indent="0">
              <a:lnSpc>
                <a:spcPct val="100000"/>
              </a:lnSpc>
              <a:spcBef>
                <a:spcPts val="0"/>
              </a:spcBef>
            </a:pPr>
            <a:endParaRPr lang="en-US" sz="1800" dirty="0">
              <a:solidFill>
                <a:schemeClr val="bg1"/>
              </a:solidFill>
              <a:latin typeface="Ubuntu" panose="020B0504030602030204" pitchFamily="34" charset="0"/>
            </a:endParaRPr>
          </a:p>
          <a:p>
            <a:pPr marL="342900" indent="-342900">
              <a:lnSpc>
                <a:spcPct val="100000"/>
              </a:lnSpc>
              <a:spcBef>
                <a:spcPts val="0"/>
              </a:spcBef>
              <a:buFont typeface="Wingdings" panose="05000000000000000000" pitchFamily="2" charset="2"/>
              <a:buChar char="§"/>
            </a:pPr>
            <a:r>
              <a:rPr lang="en-US" sz="1800" dirty="0">
                <a:solidFill>
                  <a:schemeClr val="bg1"/>
                </a:solidFill>
                <a:latin typeface="Ubuntu" panose="020B0504030602030204" pitchFamily="34" charset="0"/>
              </a:rPr>
              <a:t>Body does not make enough insulin</a:t>
            </a:r>
          </a:p>
          <a:p>
            <a:pPr marL="0" indent="0">
              <a:lnSpc>
                <a:spcPct val="100000"/>
              </a:lnSpc>
              <a:spcBef>
                <a:spcPts val="0"/>
              </a:spcBef>
            </a:pPr>
            <a:endParaRPr lang="en-US" sz="1800" dirty="0">
              <a:solidFill>
                <a:schemeClr val="bg1"/>
              </a:solidFill>
              <a:latin typeface="Ubuntu" panose="020B0504030602030204" pitchFamily="34" charset="0"/>
            </a:endParaRPr>
          </a:p>
          <a:p>
            <a:pPr marL="342900" indent="-342900">
              <a:lnSpc>
                <a:spcPct val="100000"/>
              </a:lnSpc>
              <a:spcBef>
                <a:spcPts val="0"/>
              </a:spcBef>
              <a:buFont typeface="Wingdings" panose="05000000000000000000" pitchFamily="2" charset="2"/>
              <a:buChar char="§"/>
            </a:pPr>
            <a:r>
              <a:rPr lang="en-US" sz="1800" dirty="0">
                <a:solidFill>
                  <a:schemeClr val="bg1"/>
                </a:solidFill>
                <a:latin typeface="Ubuntu" panose="020B0504030602030204" pitchFamily="34" charset="0"/>
              </a:rPr>
              <a:t>No cure, can be treated</a:t>
            </a:r>
          </a:p>
        </p:txBody>
      </p:sp>
      <p:sp>
        <p:nvSpPr>
          <p:cNvPr id="15" name="Content Placeholder 2">
            <a:extLst>
              <a:ext uri="{FF2B5EF4-FFF2-40B4-BE49-F238E27FC236}">
                <a16:creationId xmlns:a16="http://schemas.microsoft.com/office/drawing/2014/main" id="{284FCCB1-DED9-9139-22A0-010879380452}"/>
              </a:ext>
            </a:extLst>
          </p:cNvPr>
          <p:cNvSpPr txBox="1">
            <a:spLocks/>
          </p:cNvSpPr>
          <p:nvPr/>
        </p:nvSpPr>
        <p:spPr bwMode="auto">
          <a:xfrm>
            <a:off x="4702864" y="2622863"/>
            <a:ext cx="2571198" cy="2496194"/>
          </a:xfrm>
          <a:prstGeom prst="rect">
            <a:avLst/>
          </a:prstGeom>
          <a:solidFill>
            <a:schemeClr val="accent5">
              <a:lumMod val="75000"/>
            </a:schemeClr>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indent="-342900">
              <a:lnSpc>
                <a:spcPct val="100000"/>
              </a:lnSpc>
              <a:spcBef>
                <a:spcPts val="0"/>
              </a:spcBef>
              <a:buFont typeface="Wingdings" panose="05000000000000000000" pitchFamily="2" charset="2"/>
              <a:buChar char="§"/>
            </a:pPr>
            <a:r>
              <a:rPr lang="en-US" sz="1800" dirty="0">
                <a:solidFill>
                  <a:schemeClr val="bg1"/>
                </a:solidFill>
                <a:latin typeface="Ubuntu" panose="020B0504030602030204" pitchFamily="34" charset="0"/>
              </a:rPr>
              <a:t>Develops during pregnancy</a:t>
            </a:r>
          </a:p>
          <a:p>
            <a:pPr marL="0" indent="0">
              <a:lnSpc>
                <a:spcPct val="100000"/>
              </a:lnSpc>
              <a:spcBef>
                <a:spcPts val="0"/>
              </a:spcBef>
            </a:pPr>
            <a:endParaRPr lang="en-US" sz="1800" dirty="0">
              <a:solidFill>
                <a:schemeClr val="bg1"/>
              </a:solidFill>
              <a:latin typeface="Ubuntu" panose="020B0504030602030204" pitchFamily="34" charset="0"/>
            </a:endParaRPr>
          </a:p>
          <a:p>
            <a:pPr marL="342900" indent="-342900">
              <a:lnSpc>
                <a:spcPct val="100000"/>
              </a:lnSpc>
              <a:spcBef>
                <a:spcPts val="0"/>
              </a:spcBef>
              <a:buFont typeface="Wingdings" panose="05000000000000000000" pitchFamily="2" charset="2"/>
              <a:buChar char="§"/>
            </a:pPr>
            <a:r>
              <a:rPr lang="en-US" sz="1800" dirty="0">
                <a:solidFill>
                  <a:schemeClr val="bg1"/>
                </a:solidFill>
                <a:latin typeface="Ubuntu" panose="020B0504030602030204" pitchFamily="34" charset="0"/>
              </a:rPr>
              <a:t>Goes away after pregnancy</a:t>
            </a:r>
          </a:p>
          <a:p>
            <a:pPr marL="0" indent="0">
              <a:lnSpc>
                <a:spcPct val="100000"/>
              </a:lnSpc>
              <a:spcBef>
                <a:spcPts val="0"/>
              </a:spcBef>
            </a:pPr>
            <a:endParaRPr lang="en-US" sz="1800" dirty="0">
              <a:solidFill>
                <a:schemeClr val="bg1"/>
              </a:solidFill>
              <a:latin typeface="Ubuntu" panose="020B0504030602030204" pitchFamily="34" charset="0"/>
            </a:endParaRPr>
          </a:p>
          <a:p>
            <a:pPr marL="342900" indent="-342900">
              <a:lnSpc>
                <a:spcPct val="100000"/>
              </a:lnSpc>
              <a:spcBef>
                <a:spcPts val="0"/>
              </a:spcBef>
              <a:buFont typeface="Wingdings" panose="05000000000000000000" pitchFamily="2" charset="2"/>
              <a:buChar char="§"/>
            </a:pPr>
            <a:r>
              <a:rPr lang="en-US" sz="1800" dirty="0">
                <a:solidFill>
                  <a:schemeClr val="bg1"/>
                </a:solidFill>
                <a:latin typeface="Ubuntu" panose="020B0504030602030204" pitchFamily="34" charset="0"/>
              </a:rPr>
              <a:t>Increased risk of developing type 2</a:t>
            </a:r>
          </a:p>
        </p:txBody>
      </p:sp>
      <p:sp>
        <p:nvSpPr>
          <p:cNvPr id="16" name="Content Placeholder 2">
            <a:extLst>
              <a:ext uri="{FF2B5EF4-FFF2-40B4-BE49-F238E27FC236}">
                <a16:creationId xmlns:a16="http://schemas.microsoft.com/office/drawing/2014/main" id="{A67BD21D-6CDA-5CC6-FB2D-6440E74D6907}"/>
              </a:ext>
            </a:extLst>
          </p:cNvPr>
          <p:cNvSpPr txBox="1">
            <a:spLocks/>
          </p:cNvSpPr>
          <p:nvPr/>
        </p:nvSpPr>
        <p:spPr bwMode="auto">
          <a:xfrm>
            <a:off x="7533581" y="2622863"/>
            <a:ext cx="2571198" cy="2496194"/>
          </a:xfrm>
          <a:prstGeom prst="rect">
            <a:avLst/>
          </a:prstGeom>
          <a:solidFill>
            <a:schemeClr val="accent5">
              <a:lumMod val="50000"/>
            </a:schemeClr>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indent="-342900">
              <a:lnSpc>
                <a:spcPct val="100000"/>
              </a:lnSpc>
              <a:spcBef>
                <a:spcPts val="0"/>
              </a:spcBef>
              <a:buFont typeface="Wingdings" panose="05000000000000000000" pitchFamily="2" charset="2"/>
              <a:buChar char="§"/>
            </a:pPr>
            <a:r>
              <a:rPr lang="en-US" dirty="0">
                <a:solidFill>
                  <a:schemeClr val="bg1"/>
                </a:solidFill>
                <a:latin typeface="Ubuntu" panose="020B0504030602030204" pitchFamily="34" charset="0"/>
              </a:rPr>
              <a:t>Body does not use insulin well</a:t>
            </a:r>
          </a:p>
          <a:p>
            <a:pPr marL="0" indent="0">
              <a:lnSpc>
                <a:spcPct val="100000"/>
              </a:lnSpc>
              <a:spcBef>
                <a:spcPts val="0"/>
              </a:spcBef>
            </a:pPr>
            <a:endParaRPr lang="en-US" dirty="0">
              <a:solidFill>
                <a:schemeClr val="bg1"/>
              </a:solidFill>
              <a:latin typeface="Ubuntu" panose="020B0504030602030204" pitchFamily="34" charset="0"/>
            </a:endParaRPr>
          </a:p>
          <a:p>
            <a:pPr marL="342900" indent="-342900">
              <a:lnSpc>
                <a:spcPct val="100000"/>
              </a:lnSpc>
              <a:spcBef>
                <a:spcPts val="0"/>
              </a:spcBef>
              <a:buFont typeface="Wingdings" panose="05000000000000000000" pitchFamily="2" charset="2"/>
              <a:buChar char="§"/>
            </a:pPr>
            <a:r>
              <a:rPr lang="en-US" dirty="0">
                <a:solidFill>
                  <a:schemeClr val="bg1"/>
                </a:solidFill>
                <a:latin typeface="Ubuntu" panose="020B0504030602030204" pitchFamily="34" charset="0"/>
              </a:rPr>
              <a:t>Can be prevented or delayed with healthy lifestyle changes</a:t>
            </a:r>
          </a:p>
          <a:p>
            <a:pPr marL="0" indent="0">
              <a:lnSpc>
                <a:spcPct val="100000"/>
              </a:lnSpc>
              <a:spcBef>
                <a:spcPts val="0"/>
              </a:spcBef>
            </a:pPr>
            <a:endParaRPr lang="en-US" dirty="0">
              <a:solidFill>
                <a:schemeClr val="bg1"/>
              </a:solidFill>
              <a:latin typeface="Ubuntu" panose="020B0504030602030204" pitchFamily="34" charset="0"/>
            </a:endParaRPr>
          </a:p>
        </p:txBody>
      </p:sp>
      <p:pic>
        <p:nvPicPr>
          <p:cNvPr id="17" name="Graphic 16">
            <a:extLst>
              <a:ext uri="{FF2B5EF4-FFF2-40B4-BE49-F238E27FC236}">
                <a16:creationId xmlns:a16="http://schemas.microsoft.com/office/drawing/2014/main" id="{CDE36E52-1929-AD15-91A9-D3F5905FEFA2}"/>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21145"/>
          <a:stretch/>
        </p:blipFill>
        <p:spPr>
          <a:xfrm>
            <a:off x="7924839" y="5230588"/>
            <a:ext cx="1528575" cy="1506695"/>
          </a:xfrm>
          <a:prstGeom prst="rect">
            <a:avLst/>
          </a:prstGeom>
        </p:spPr>
      </p:pic>
      <p:pic>
        <p:nvPicPr>
          <p:cNvPr id="18" name="Graphic 17">
            <a:extLst>
              <a:ext uri="{FF2B5EF4-FFF2-40B4-BE49-F238E27FC236}">
                <a16:creationId xmlns:a16="http://schemas.microsoft.com/office/drawing/2014/main" id="{D0B84515-004C-C24A-059B-2B73B7A5178E}"/>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6562" b="28654"/>
          <a:stretch/>
        </p:blipFill>
        <p:spPr>
          <a:xfrm>
            <a:off x="5070949" y="5230588"/>
            <a:ext cx="1835028" cy="1485998"/>
          </a:xfrm>
          <a:prstGeom prst="rect">
            <a:avLst/>
          </a:prstGeom>
        </p:spPr>
      </p:pic>
    </p:spTree>
    <p:extLst>
      <p:ext uri="{BB962C8B-B14F-4D97-AF65-F5344CB8AC3E}">
        <p14:creationId xmlns:p14="http://schemas.microsoft.com/office/powerpoint/2010/main" val="1672184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2CC69-26E0-7F5A-744C-FBE48BE7B76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C40A51B-8ACA-ABE6-36E1-EB1D88656417}"/>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solidFill>
                  <a:schemeClr val="bg1"/>
                </a:solidFill>
                <a:latin typeface="Ubuntu" panose="020B0504030602030204" pitchFamily="34" charset="0"/>
              </a:rPr>
              <a:t>11</a:t>
            </a:r>
          </a:p>
        </p:txBody>
      </p:sp>
      <p:sp>
        <p:nvSpPr>
          <p:cNvPr id="10" name="TextBox 9">
            <a:extLst>
              <a:ext uri="{FF2B5EF4-FFF2-40B4-BE49-F238E27FC236}">
                <a16:creationId xmlns:a16="http://schemas.microsoft.com/office/drawing/2014/main" id="{A38E003F-EAAF-3313-ADB8-B4E88D88A603}"/>
              </a:ext>
            </a:extLst>
          </p:cNvPr>
          <p:cNvSpPr txBox="1"/>
          <p:nvPr/>
        </p:nvSpPr>
        <p:spPr>
          <a:xfrm>
            <a:off x="1198811" y="757338"/>
            <a:ext cx="8527755" cy="461665"/>
          </a:xfrm>
          <a:prstGeom prst="rect">
            <a:avLst/>
          </a:prstGeom>
          <a:noFill/>
        </p:spPr>
        <p:txBody>
          <a:bodyPr wrap="square" rtlCol="0">
            <a:spAutoFit/>
          </a:bodyPr>
          <a:lstStyle/>
          <a:p>
            <a:pPr algn="ctr"/>
            <a:r>
              <a:rPr lang="en-US" sz="2400" b="1" dirty="0">
                <a:solidFill>
                  <a:schemeClr val="accent5"/>
                </a:solidFill>
                <a:latin typeface="Ubuntu" panose="020B0504030602030204" pitchFamily="34" charset="0"/>
              </a:rPr>
              <a:t>537 million adults </a:t>
            </a:r>
            <a:r>
              <a:rPr lang="en-US" sz="2400" dirty="0">
                <a:latin typeface="Ubuntu" panose="020B0504030602030204" pitchFamily="34" charset="0"/>
              </a:rPr>
              <a:t>are living with diabetes around the world</a:t>
            </a:r>
            <a:endParaRPr lang="en-US" sz="2400" b="1" dirty="0">
              <a:solidFill>
                <a:schemeClr val="accent5"/>
              </a:solidFill>
              <a:latin typeface="Ubuntu" panose="020B0504030602030204" pitchFamily="34" charset="0"/>
            </a:endParaRPr>
          </a:p>
        </p:txBody>
      </p:sp>
      <p:pic>
        <p:nvPicPr>
          <p:cNvPr id="15" name="Picture 14" descr="A red logo with text&#10;&#10;Description automatically generated">
            <a:extLst>
              <a:ext uri="{FF2B5EF4-FFF2-40B4-BE49-F238E27FC236}">
                <a16:creationId xmlns:a16="http://schemas.microsoft.com/office/drawing/2014/main" id="{1879A76C-07E4-EE3C-202F-5BAFD68DF549}"/>
              </a:ext>
            </a:extLst>
          </p:cNvPr>
          <p:cNvPicPr>
            <a:picLocks noChangeAspect="1"/>
          </p:cNvPicPr>
          <p:nvPr/>
        </p:nvPicPr>
        <p:blipFill>
          <a:blip r:embed="rId3"/>
          <a:stretch>
            <a:fillRect/>
          </a:stretch>
        </p:blipFill>
        <p:spPr>
          <a:xfrm>
            <a:off x="203991" y="120717"/>
            <a:ext cx="1477474" cy="647232"/>
          </a:xfrm>
          <a:prstGeom prst="rect">
            <a:avLst/>
          </a:prstGeom>
        </p:spPr>
      </p:pic>
      <p:pic>
        <p:nvPicPr>
          <p:cNvPr id="11" name="Picture 10" descr="A map of the world&#10;&#10;AI-generated content may be incorrect.">
            <a:extLst>
              <a:ext uri="{FF2B5EF4-FFF2-40B4-BE49-F238E27FC236}">
                <a16:creationId xmlns:a16="http://schemas.microsoft.com/office/drawing/2014/main" id="{91B8C71C-433A-489D-C240-DC0E0F6005B8}"/>
              </a:ext>
            </a:extLst>
          </p:cNvPr>
          <p:cNvPicPr>
            <a:picLocks noChangeAspect="1"/>
          </p:cNvPicPr>
          <p:nvPr/>
        </p:nvPicPr>
        <p:blipFill>
          <a:blip r:embed="rId4"/>
          <a:srcRect t="17962" b="15371"/>
          <a:stretch>
            <a:fillRect/>
          </a:stretch>
        </p:blipFill>
        <p:spPr>
          <a:xfrm>
            <a:off x="733446" y="1159659"/>
            <a:ext cx="9382775" cy="4441217"/>
          </a:xfrm>
          <a:prstGeom prst="rect">
            <a:avLst/>
          </a:prstGeom>
        </p:spPr>
      </p:pic>
      <p:sp>
        <p:nvSpPr>
          <p:cNvPr id="13" name="TextBox 12">
            <a:extLst>
              <a:ext uri="{FF2B5EF4-FFF2-40B4-BE49-F238E27FC236}">
                <a16:creationId xmlns:a16="http://schemas.microsoft.com/office/drawing/2014/main" id="{5B9E08C6-BAA8-B27E-0980-418B939D4579}"/>
              </a:ext>
            </a:extLst>
          </p:cNvPr>
          <p:cNvSpPr txBox="1"/>
          <p:nvPr/>
        </p:nvSpPr>
        <p:spPr>
          <a:xfrm>
            <a:off x="676497" y="5461661"/>
            <a:ext cx="9496672" cy="570092"/>
          </a:xfrm>
          <a:prstGeom prst="rect">
            <a:avLst/>
          </a:prstGeom>
          <a:noFill/>
        </p:spPr>
        <p:txBody>
          <a:bodyPr wrap="square">
            <a:spAutoFit/>
          </a:bodyPr>
          <a:lstStyle/>
          <a:p>
            <a:pPr algn="ctr" defTabSz="914400">
              <a:lnSpc>
                <a:spcPct val="150000"/>
              </a:lnSpc>
            </a:pPr>
            <a:r>
              <a:rPr lang="en-US" sz="2400" b="1" kern="0" dirty="0">
                <a:solidFill>
                  <a:schemeClr val="accent5"/>
                </a:solidFill>
                <a:latin typeface="Ubuntu" panose="020B0504030602030204" pitchFamily="34" charset="0"/>
              </a:rPr>
              <a:t>One in two people </a:t>
            </a:r>
            <a:r>
              <a:rPr lang="en-US" sz="2400" kern="0" dirty="0">
                <a:latin typeface="Ubuntu" panose="020B0504030602030204" pitchFamily="34" charset="0"/>
              </a:rPr>
              <a:t>with diabetes do not know they have diabetes</a:t>
            </a:r>
          </a:p>
        </p:txBody>
      </p:sp>
    </p:spTree>
    <p:extLst>
      <p:ext uri="{BB962C8B-B14F-4D97-AF65-F5344CB8AC3E}">
        <p14:creationId xmlns:p14="http://schemas.microsoft.com/office/powerpoint/2010/main" val="3404362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5140F-9345-5CE5-3E3F-795DD836967F}"/>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2AA0A84-E75C-7B4D-66E5-FAEDC75AE6A2}"/>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solidFill>
                  <a:schemeClr val="bg1"/>
                </a:solidFill>
                <a:latin typeface="Ubuntu" panose="020B0504030602030204" pitchFamily="34" charset="0"/>
              </a:rPr>
              <a:t>12</a:t>
            </a:r>
          </a:p>
        </p:txBody>
      </p:sp>
      <p:sp>
        <p:nvSpPr>
          <p:cNvPr id="10" name="TextBox 9">
            <a:extLst>
              <a:ext uri="{FF2B5EF4-FFF2-40B4-BE49-F238E27FC236}">
                <a16:creationId xmlns:a16="http://schemas.microsoft.com/office/drawing/2014/main" id="{4A1BDC5B-50AF-AE66-A282-C0C2BAC6B17F}"/>
              </a:ext>
            </a:extLst>
          </p:cNvPr>
          <p:cNvSpPr txBox="1"/>
          <p:nvPr/>
        </p:nvSpPr>
        <p:spPr>
          <a:xfrm>
            <a:off x="1198811" y="726716"/>
            <a:ext cx="8527755" cy="707886"/>
          </a:xfrm>
          <a:prstGeom prst="rect">
            <a:avLst/>
          </a:prstGeom>
          <a:noFill/>
        </p:spPr>
        <p:txBody>
          <a:bodyPr wrap="square" rtlCol="0">
            <a:spAutoFit/>
          </a:bodyPr>
          <a:lstStyle/>
          <a:p>
            <a:pPr algn="ctr"/>
            <a:r>
              <a:rPr lang="en-US" sz="4000" dirty="0">
                <a:latin typeface="Ubuntu" panose="020B0504030602030204" pitchFamily="34" charset="0"/>
              </a:rPr>
              <a:t>Common symptoms of diabetes</a:t>
            </a:r>
          </a:p>
        </p:txBody>
      </p:sp>
      <p:pic>
        <p:nvPicPr>
          <p:cNvPr id="15" name="Picture 14" descr="A red logo with text&#10;&#10;Description automatically generated">
            <a:extLst>
              <a:ext uri="{FF2B5EF4-FFF2-40B4-BE49-F238E27FC236}">
                <a16:creationId xmlns:a16="http://schemas.microsoft.com/office/drawing/2014/main" id="{A5C32119-E93C-5BD2-0BE6-0A64B05E1A5A}"/>
              </a:ext>
            </a:extLst>
          </p:cNvPr>
          <p:cNvPicPr>
            <a:picLocks noChangeAspect="1"/>
          </p:cNvPicPr>
          <p:nvPr/>
        </p:nvPicPr>
        <p:blipFill>
          <a:blip r:embed="rId3"/>
          <a:stretch>
            <a:fillRect/>
          </a:stretch>
        </p:blipFill>
        <p:spPr>
          <a:xfrm>
            <a:off x="203991" y="120717"/>
            <a:ext cx="1477474" cy="647232"/>
          </a:xfrm>
          <a:prstGeom prst="rect">
            <a:avLst/>
          </a:prstGeom>
        </p:spPr>
      </p:pic>
      <p:sp>
        <p:nvSpPr>
          <p:cNvPr id="2" name="Content Placeholder 2">
            <a:extLst>
              <a:ext uri="{FF2B5EF4-FFF2-40B4-BE49-F238E27FC236}">
                <a16:creationId xmlns:a16="http://schemas.microsoft.com/office/drawing/2014/main" id="{783C71A4-715F-3DFE-1317-01D0D89052A8}"/>
              </a:ext>
            </a:extLst>
          </p:cNvPr>
          <p:cNvSpPr txBox="1">
            <a:spLocks/>
          </p:cNvSpPr>
          <p:nvPr/>
        </p:nvSpPr>
        <p:spPr bwMode="auto">
          <a:xfrm>
            <a:off x="1559490" y="2548058"/>
            <a:ext cx="1522402" cy="864540"/>
          </a:xfrm>
          <a:prstGeom prst="rect">
            <a:avLst/>
          </a:prstGeom>
          <a:solidFill>
            <a:schemeClr val="accent5">
              <a:lumMod val="40000"/>
              <a:lumOff val="60000"/>
            </a:schemeClr>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a:lnSpc>
                <a:spcPct val="100000"/>
              </a:lnSpc>
              <a:spcBef>
                <a:spcPts val="0"/>
              </a:spcBef>
            </a:pPr>
            <a:r>
              <a:rPr lang="en-US" dirty="0"/>
              <a:t>Frequent urination</a:t>
            </a:r>
          </a:p>
        </p:txBody>
      </p:sp>
      <p:sp>
        <p:nvSpPr>
          <p:cNvPr id="3" name="Content Placeholder 2">
            <a:extLst>
              <a:ext uri="{FF2B5EF4-FFF2-40B4-BE49-F238E27FC236}">
                <a16:creationId xmlns:a16="http://schemas.microsoft.com/office/drawing/2014/main" id="{2163715D-C82A-9C6C-3DA0-D0BF7A5D418E}"/>
              </a:ext>
            </a:extLst>
          </p:cNvPr>
          <p:cNvSpPr txBox="1">
            <a:spLocks/>
          </p:cNvSpPr>
          <p:nvPr/>
        </p:nvSpPr>
        <p:spPr bwMode="auto">
          <a:xfrm>
            <a:off x="3606479" y="2565595"/>
            <a:ext cx="1506071" cy="845428"/>
          </a:xfrm>
          <a:prstGeom prst="rect">
            <a:avLst/>
          </a:prstGeom>
          <a:solidFill>
            <a:schemeClr val="accent5">
              <a:lumMod val="40000"/>
              <a:lumOff val="60000"/>
            </a:schemeClr>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a:lnSpc>
                <a:spcPct val="100000"/>
              </a:lnSpc>
              <a:spcBef>
                <a:spcPts val="0"/>
              </a:spcBef>
            </a:pPr>
            <a:r>
              <a:rPr lang="en-US" dirty="0"/>
              <a:t>Excessive thirst</a:t>
            </a:r>
          </a:p>
        </p:txBody>
      </p:sp>
      <p:sp>
        <p:nvSpPr>
          <p:cNvPr id="4" name="Content Placeholder 2">
            <a:extLst>
              <a:ext uri="{FF2B5EF4-FFF2-40B4-BE49-F238E27FC236}">
                <a16:creationId xmlns:a16="http://schemas.microsoft.com/office/drawing/2014/main" id="{375379F1-0BAE-8B67-6E36-64F5B2694BA5}"/>
              </a:ext>
            </a:extLst>
          </p:cNvPr>
          <p:cNvSpPr txBox="1">
            <a:spLocks/>
          </p:cNvSpPr>
          <p:nvPr/>
        </p:nvSpPr>
        <p:spPr bwMode="auto">
          <a:xfrm>
            <a:off x="1557246" y="4930218"/>
            <a:ext cx="1522402" cy="714375"/>
          </a:xfrm>
          <a:prstGeom prst="rect">
            <a:avLst/>
          </a:prstGeom>
          <a:solidFill>
            <a:schemeClr val="accent5">
              <a:lumMod val="40000"/>
              <a:lumOff val="60000"/>
            </a:schemeClr>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a:lnSpc>
                <a:spcPct val="100000"/>
              </a:lnSpc>
              <a:spcBef>
                <a:spcPts val="0"/>
              </a:spcBef>
            </a:pPr>
            <a:r>
              <a:rPr lang="en-US" dirty="0"/>
              <a:t>Feeling tired</a:t>
            </a:r>
          </a:p>
        </p:txBody>
      </p:sp>
      <p:sp>
        <p:nvSpPr>
          <p:cNvPr id="5" name="Content Placeholder 2">
            <a:extLst>
              <a:ext uri="{FF2B5EF4-FFF2-40B4-BE49-F238E27FC236}">
                <a16:creationId xmlns:a16="http://schemas.microsoft.com/office/drawing/2014/main" id="{880146DD-3B17-98EF-3704-D72412CA3247}"/>
              </a:ext>
            </a:extLst>
          </p:cNvPr>
          <p:cNvSpPr txBox="1">
            <a:spLocks/>
          </p:cNvSpPr>
          <p:nvPr/>
        </p:nvSpPr>
        <p:spPr bwMode="auto">
          <a:xfrm>
            <a:off x="3590148" y="4930218"/>
            <a:ext cx="1522402" cy="714375"/>
          </a:xfrm>
          <a:prstGeom prst="rect">
            <a:avLst/>
          </a:prstGeom>
          <a:solidFill>
            <a:schemeClr val="accent5">
              <a:lumMod val="40000"/>
              <a:lumOff val="60000"/>
            </a:schemeClr>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a:lnSpc>
                <a:spcPct val="100000"/>
              </a:lnSpc>
              <a:spcBef>
                <a:spcPts val="0"/>
              </a:spcBef>
            </a:pPr>
            <a:r>
              <a:rPr lang="en-US" dirty="0"/>
              <a:t>Blurred vision</a:t>
            </a:r>
          </a:p>
        </p:txBody>
      </p:sp>
      <p:sp>
        <p:nvSpPr>
          <p:cNvPr id="6" name="Content Placeholder 2">
            <a:extLst>
              <a:ext uri="{FF2B5EF4-FFF2-40B4-BE49-F238E27FC236}">
                <a16:creationId xmlns:a16="http://schemas.microsoft.com/office/drawing/2014/main" id="{1757FCFE-C1D7-298D-D198-95B8B788CE97}"/>
              </a:ext>
            </a:extLst>
          </p:cNvPr>
          <p:cNvSpPr txBox="1">
            <a:spLocks/>
          </p:cNvSpPr>
          <p:nvPr/>
        </p:nvSpPr>
        <p:spPr bwMode="auto">
          <a:xfrm>
            <a:off x="5710368" y="2548058"/>
            <a:ext cx="1506071" cy="827383"/>
          </a:xfrm>
          <a:prstGeom prst="rect">
            <a:avLst/>
          </a:prstGeom>
          <a:solidFill>
            <a:schemeClr val="accent5">
              <a:lumMod val="40000"/>
              <a:lumOff val="60000"/>
            </a:schemeClr>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a:lnSpc>
                <a:spcPct val="100000"/>
              </a:lnSpc>
              <a:spcBef>
                <a:spcPts val="0"/>
              </a:spcBef>
            </a:pPr>
            <a:r>
              <a:rPr lang="en-US" dirty="0"/>
              <a:t>Slow healing</a:t>
            </a:r>
          </a:p>
        </p:txBody>
      </p:sp>
      <p:sp>
        <p:nvSpPr>
          <p:cNvPr id="9" name="Content Placeholder 2">
            <a:extLst>
              <a:ext uri="{FF2B5EF4-FFF2-40B4-BE49-F238E27FC236}">
                <a16:creationId xmlns:a16="http://schemas.microsoft.com/office/drawing/2014/main" id="{1D1F0B4B-46C1-8CC7-8BBC-958ACFF1965D}"/>
              </a:ext>
            </a:extLst>
          </p:cNvPr>
          <p:cNvSpPr txBox="1">
            <a:spLocks/>
          </p:cNvSpPr>
          <p:nvPr/>
        </p:nvSpPr>
        <p:spPr bwMode="auto">
          <a:xfrm>
            <a:off x="7683019" y="2565595"/>
            <a:ext cx="1506071" cy="842661"/>
          </a:xfrm>
          <a:prstGeom prst="rect">
            <a:avLst/>
          </a:prstGeom>
          <a:solidFill>
            <a:schemeClr val="accent5">
              <a:lumMod val="40000"/>
              <a:lumOff val="60000"/>
            </a:schemeClr>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a:lnSpc>
                <a:spcPct val="100000"/>
              </a:lnSpc>
              <a:spcBef>
                <a:spcPts val="0"/>
              </a:spcBef>
            </a:pPr>
            <a:r>
              <a:rPr lang="en-US" dirty="0"/>
              <a:t>Tingling/</a:t>
            </a:r>
          </a:p>
          <a:p>
            <a:pPr marL="0" indent="0" algn="ctr">
              <a:lnSpc>
                <a:spcPct val="100000"/>
              </a:lnSpc>
              <a:spcBef>
                <a:spcPts val="0"/>
              </a:spcBef>
            </a:pPr>
            <a:r>
              <a:rPr lang="en-US" dirty="0"/>
              <a:t>Numbness</a:t>
            </a:r>
          </a:p>
        </p:txBody>
      </p:sp>
      <p:sp>
        <p:nvSpPr>
          <p:cNvPr id="12" name="Content Placeholder 2">
            <a:extLst>
              <a:ext uri="{FF2B5EF4-FFF2-40B4-BE49-F238E27FC236}">
                <a16:creationId xmlns:a16="http://schemas.microsoft.com/office/drawing/2014/main" id="{72539736-0438-177D-1C9C-F026A9E62856}"/>
              </a:ext>
            </a:extLst>
          </p:cNvPr>
          <p:cNvSpPr txBox="1">
            <a:spLocks/>
          </p:cNvSpPr>
          <p:nvPr/>
        </p:nvSpPr>
        <p:spPr bwMode="auto">
          <a:xfrm>
            <a:off x="7683019" y="4930218"/>
            <a:ext cx="1609401" cy="714375"/>
          </a:xfrm>
          <a:prstGeom prst="rect">
            <a:avLst/>
          </a:prstGeom>
          <a:solidFill>
            <a:schemeClr val="accent5">
              <a:lumMod val="40000"/>
              <a:lumOff val="60000"/>
            </a:schemeClr>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a:lnSpc>
                <a:spcPct val="100000"/>
              </a:lnSpc>
              <a:spcBef>
                <a:spcPts val="0"/>
              </a:spcBef>
            </a:pPr>
            <a:r>
              <a:rPr lang="en-US" dirty="0"/>
              <a:t>Frequent infections</a:t>
            </a:r>
          </a:p>
        </p:txBody>
      </p:sp>
      <p:sp>
        <p:nvSpPr>
          <p:cNvPr id="14" name="Content Placeholder 2">
            <a:extLst>
              <a:ext uri="{FF2B5EF4-FFF2-40B4-BE49-F238E27FC236}">
                <a16:creationId xmlns:a16="http://schemas.microsoft.com/office/drawing/2014/main" id="{782E9EDC-27E3-16CF-EF61-E184821546CD}"/>
              </a:ext>
            </a:extLst>
          </p:cNvPr>
          <p:cNvSpPr txBox="1">
            <a:spLocks/>
          </p:cNvSpPr>
          <p:nvPr/>
        </p:nvSpPr>
        <p:spPr bwMode="auto">
          <a:xfrm>
            <a:off x="5607038" y="4930218"/>
            <a:ext cx="1609401" cy="699096"/>
          </a:xfrm>
          <a:prstGeom prst="rect">
            <a:avLst/>
          </a:prstGeom>
          <a:solidFill>
            <a:schemeClr val="accent5">
              <a:lumMod val="40000"/>
              <a:lumOff val="60000"/>
            </a:schemeClr>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a:lnSpc>
                <a:spcPct val="100000"/>
              </a:lnSpc>
              <a:spcBef>
                <a:spcPts val="0"/>
              </a:spcBef>
            </a:pPr>
            <a:r>
              <a:rPr lang="en-US" dirty="0"/>
              <a:t>Dry skin</a:t>
            </a:r>
          </a:p>
        </p:txBody>
      </p:sp>
      <p:pic>
        <p:nvPicPr>
          <p:cNvPr id="16" name="Graphic 15">
            <a:extLst>
              <a:ext uri="{FF2B5EF4-FFF2-40B4-BE49-F238E27FC236}">
                <a16:creationId xmlns:a16="http://schemas.microsoft.com/office/drawing/2014/main" id="{E2A2AF1D-F662-F9FD-3989-0EF271341E17}"/>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4429"/>
          <a:stretch/>
        </p:blipFill>
        <p:spPr>
          <a:xfrm>
            <a:off x="5958414" y="4131709"/>
            <a:ext cx="871569" cy="714375"/>
          </a:xfrm>
          <a:prstGeom prst="rect">
            <a:avLst/>
          </a:prstGeom>
        </p:spPr>
      </p:pic>
      <p:pic>
        <p:nvPicPr>
          <p:cNvPr id="17" name="Graphic 16">
            <a:extLst>
              <a:ext uri="{FF2B5EF4-FFF2-40B4-BE49-F238E27FC236}">
                <a16:creationId xmlns:a16="http://schemas.microsoft.com/office/drawing/2014/main" id="{62311EEF-4C08-BDCA-F025-43DA1EA238E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21722"/>
          <a:stretch/>
        </p:blipFill>
        <p:spPr>
          <a:xfrm>
            <a:off x="8028179" y="3999875"/>
            <a:ext cx="962270" cy="949091"/>
          </a:xfrm>
          <a:prstGeom prst="rect">
            <a:avLst/>
          </a:prstGeom>
        </p:spPr>
      </p:pic>
      <p:pic>
        <p:nvPicPr>
          <p:cNvPr id="18" name="Graphic 17">
            <a:extLst>
              <a:ext uri="{FF2B5EF4-FFF2-40B4-BE49-F238E27FC236}">
                <a16:creationId xmlns:a16="http://schemas.microsoft.com/office/drawing/2014/main" id="{F4D5106C-6326-FA84-8620-51406F521D02}"/>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9786" b="42860"/>
          <a:stretch/>
        </p:blipFill>
        <p:spPr>
          <a:xfrm>
            <a:off x="3923729" y="4362032"/>
            <a:ext cx="871569" cy="406960"/>
          </a:xfrm>
          <a:prstGeom prst="rect">
            <a:avLst/>
          </a:prstGeom>
        </p:spPr>
      </p:pic>
      <p:pic>
        <p:nvPicPr>
          <p:cNvPr id="19" name="Graphic 18">
            <a:extLst>
              <a:ext uri="{FF2B5EF4-FFF2-40B4-BE49-F238E27FC236}">
                <a16:creationId xmlns:a16="http://schemas.microsoft.com/office/drawing/2014/main" id="{CF28C4E2-A6A4-8E19-E5D4-16CAF771BA2C}"/>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8567"/>
          <a:stretch/>
        </p:blipFill>
        <p:spPr>
          <a:xfrm>
            <a:off x="1998622" y="4220818"/>
            <a:ext cx="639649" cy="731061"/>
          </a:xfrm>
          <a:prstGeom prst="rect">
            <a:avLst/>
          </a:prstGeom>
        </p:spPr>
      </p:pic>
      <p:pic>
        <p:nvPicPr>
          <p:cNvPr id="20" name="Graphic 19">
            <a:extLst>
              <a:ext uri="{FF2B5EF4-FFF2-40B4-BE49-F238E27FC236}">
                <a16:creationId xmlns:a16="http://schemas.microsoft.com/office/drawing/2014/main" id="{46C2634B-2047-41A3-C09A-BDB0641A4A67}"/>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18734"/>
          <a:stretch/>
        </p:blipFill>
        <p:spPr>
          <a:xfrm>
            <a:off x="4079235" y="1662963"/>
            <a:ext cx="639649" cy="864540"/>
          </a:xfrm>
          <a:prstGeom prst="rect">
            <a:avLst/>
          </a:prstGeom>
        </p:spPr>
      </p:pic>
      <p:pic>
        <p:nvPicPr>
          <p:cNvPr id="21" name="Graphic 20">
            <a:extLst>
              <a:ext uri="{FF2B5EF4-FFF2-40B4-BE49-F238E27FC236}">
                <a16:creationId xmlns:a16="http://schemas.microsoft.com/office/drawing/2014/main" id="{E441E467-8F26-FF7F-F0A5-1C6124819C46}"/>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10943" t="7998" r="5799" b="18852"/>
          <a:stretch/>
        </p:blipFill>
        <p:spPr>
          <a:xfrm>
            <a:off x="1919796" y="1706578"/>
            <a:ext cx="801790" cy="864540"/>
          </a:xfrm>
          <a:prstGeom prst="rect">
            <a:avLst/>
          </a:prstGeom>
        </p:spPr>
      </p:pic>
      <p:pic>
        <p:nvPicPr>
          <p:cNvPr id="22" name="Graphic 21">
            <a:extLst>
              <a:ext uri="{FF2B5EF4-FFF2-40B4-BE49-F238E27FC236}">
                <a16:creationId xmlns:a16="http://schemas.microsoft.com/office/drawing/2014/main" id="{57D439EE-CACF-53E2-E408-749088E3E956}"/>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18081"/>
          <a:stretch/>
        </p:blipFill>
        <p:spPr>
          <a:xfrm>
            <a:off x="8059261" y="1706249"/>
            <a:ext cx="753586" cy="771664"/>
          </a:xfrm>
          <a:prstGeom prst="rect">
            <a:avLst/>
          </a:prstGeom>
        </p:spPr>
      </p:pic>
      <p:pic>
        <p:nvPicPr>
          <p:cNvPr id="23" name="Graphic 22">
            <a:extLst>
              <a:ext uri="{FF2B5EF4-FFF2-40B4-BE49-F238E27FC236}">
                <a16:creationId xmlns:a16="http://schemas.microsoft.com/office/drawing/2014/main" id="{83BE4E7F-8521-4F47-0F4D-9B30604B4B42}"/>
              </a:ext>
            </a:extLst>
          </p:cNvPr>
          <p:cNvPicPr>
            <a:picLocks noChangeAspect="1"/>
          </p:cNvPicPr>
          <p:nvPr/>
        </p:nvPicPr>
        <p:blipFill rotWithShape="1">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18702"/>
          <a:stretch/>
        </p:blipFill>
        <p:spPr>
          <a:xfrm>
            <a:off x="6096000" y="1636104"/>
            <a:ext cx="761163" cy="870200"/>
          </a:xfrm>
          <a:prstGeom prst="rect">
            <a:avLst/>
          </a:prstGeom>
        </p:spPr>
      </p:pic>
    </p:spTree>
    <p:extLst>
      <p:ext uri="{BB962C8B-B14F-4D97-AF65-F5344CB8AC3E}">
        <p14:creationId xmlns:p14="http://schemas.microsoft.com/office/powerpoint/2010/main" val="3144784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9059C-DD8B-45C0-3FE5-2146D6385A6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4F53E9A-3C5D-7FFA-8CB9-861F3E62F5D3}"/>
              </a:ext>
            </a:extLst>
          </p:cNvPr>
          <p:cNvSpPr txBox="1">
            <a:spLocks/>
          </p:cNvSpPr>
          <p:nvPr/>
        </p:nvSpPr>
        <p:spPr>
          <a:xfrm>
            <a:off x="328580" y="-170016"/>
            <a:ext cx="779301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Ubuntu" panose="020B0504030602030204" pitchFamily="34" charset="0"/>
              </a:rPr>
              <a:t>How many people with intellectual disabilities have diabetes?</a:t>
            </a:r>
          </a:p>
        </p:txBody>
      </p:sp>
      <p:sp>
        <p:nvSpPr>
          <p:cNvPr id="10" name="Title 1">
            <a:extLst>
              <a:ext uri="{FF2B5EF4-FFF2-40B4-BE49-F238E27FC236}">
                <a16:creationId xmlns:a16="http://schemas.microsoft.com/office/drawing/2014/main" id="{B24610B8-E2F9-C76D-4456-1E89E69351B8}"/>
              </a:ext>
            </a:extLst>
          </p:cNvPr>
          <p:cNvSpPr txBox="1">
            <a:spLocks/>
          </p:cNvSpPr>
          <p:nvPr/>
        </p:nvSpPr>
        <p:spPr>
          <a:xfrm>
            <a:off x="328580" y="5381791"/>
            <a:ext cx="378622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13</a:t>
            </a:r>
          </a:p>
        </p:txBody>
      </p:sp>
      <p:sp>
        <p:nvSpPr>
          <p:cNvPr id="12" name="Rectangle 11">
            <a:extLst>
              <a:ext uri="{FF2B5EF4-FFF2-40B4-BE49-F238E27FC236}">
                <a16:creationId xmlns:a16="http://schemas.microsoft.com/office/drawing/2014/main" id="{4562F642-0AD3-FF40-BC85-26051AF0A247}"/>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rPr>
              <a:t>Workbook page 2</a:t>
            </a:r>
          </a:p>
        </p:txBody>
      </p:sp>
      <p:pic>
        <p:nvPicPr>
          <p:cNvPr id="13" name="Picture 12" descr="A red logo with text&#10;&#10;Description automatically generated">
            <a:extLst>
              <a:ext uri="{FF2B5EF4-FFF2-40B4-BE49-F238E27FC236}">
                <a16:creationId xmlns:a16="http://schemas.microsoft.com/office/drawing/2014/main" id="{DD63BB95-59E2-E651-A48D-55843B0D6552}"/>
              </a:ext>
            </a:extLst>
          </p:cNvPr>
          <p:cNvPicPr>
            <a:picLocks noChangeAspect="1"/>
          </p:cNvPicPr>
          <p:nvPr/>
        </p:nvPicPr>
        <p:blipFill>
          <a:blip r:embed="rId3"/>
          <a:stretch>
            <a:fillRect/>
          </a:stretch>
        </p:blipFill>
        <p:spPr>
          <a:xfrm>
            <a:off x="10522425" y="120717"/>
            <a:ext cx="1477474" cy="647232"/>
          </a:xfrm>
          <a:prstGeom prst="rect">
            <a:avLst/>
          </a:prstGeom>
        </p:spPr>
      </p:pic>
      <p:sp>
        <p:nvSpPr>
          <p:cNvPr id="2" name="Oval 1">
            <a:extLst>
              <a:ext uri="{FF2B5EF4-FFF2-40B4-BE49-F238E27FC236}">
                <a16:creationId xmlns:a16="http://schemas.microsoft.com/office/drawing/2014/main" id="{43C14E75-865A-1FE3-C1F6-31AD06578062}"/>
              </a:ext>
            </a:extLst>
          </p:cNvPr>
          <p:cNvSpPr/>
          <p:nvPr/>
        </p:nvSpPr>
        <p:spPr>
          <a:xfrm>
            <a:off x="7517160" y="2273625"/>
            <a:ext cx="1528167" cy="152816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Ubuntu" panose="020B0504030602030204" pitchFamily="34" charset="0"/>
              </a:rPr>
              <a:t>5-15%</a:t>
            </a:r>
          </a:p>
        </p:txBody>
      </p:sp>
      <p:sp>
        <p:nvSpPr>
          <p:cNvPr id="4" name="Oval 3">
            <a:extLst>
              <a:ext uri="{FF2B5EF4-FFF2-40B4-BE49-F238E27FC236}">
                <a16:creationId xmlns:a16="http://schemas.microsoft.com/office/drawing/2014/main" id="{65AFF0A4-96F8-589B-F5E8-143E861CD617}"/>
              </a:ext>
            </a:extLst>
          </p:cNvPr>
          <p:cNvSpPr/>
          <p:nvPr/>
        </p:nvSpPr>
        <p:spPr>
          <a:xfrm>
            <a:off x="9981691" y="2273625"/>
            <a:ext cx="1528167" cy="152816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Ubuntu" panose="020B0504030602030204" pitchFamily="34" charset="0"/>
              </a:rPr>
              <a:t>20-30%</a:t>
            </a:r>
          </a:p>
        </p:txBody>
      </p:sp>
      <p:sp>
        <p:nvSpPr>
          <p:cNvPr id="6" name="Oval 5">
            <a:extLst>
              <a:ext uri="{FF2B5EF4-FFF2-40B4-BE49-F238E27FC236}">
                <a16:creationId xmlns:a16="http://schemas.microsoft.com/office/drawing/2014/main" id="{3E43F2E7-5C85-B09D-D15A-78282F8191D6}"/>
              </a:ext>
            </a:extLst>
          </p:cNvPr>
          <p:cNvSpPr/>
          <p:nvPr/>
        </p:nvSpPr>
        <p:spPr>
          <a:xfrm>
            <a:off x="8960132" y="4208969"/>
            <a:ext cx="1528167" cy="152816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Ubuntu" panose="020B0504030602030204" pitchFamily="34" charset="0"/>
              </a:rPr>
              <a:t>60-70%</a:t>
            </a:r>
          </a:p>
        </p:txBody>
      </p:sp>
      <p:sp>
        <p:nvSpPr>
          <p:cNvPr id="7" name="Oval 6">
            <a:extLst>
              <a:ext uri="{FF2B5EF4-FFF2-40B4-BE49-F238E27FC236}">
                <a16:creationId xmlns:a16="http://schemas.microsoft.com/office/drawing/2014/main" id="{50632194-18FB-8F19-224B-5B7FE99BC31F}"/>
              </a:ext>
            </a:extLst>
          </p:cNvPr>
          <p:cNvSpPr/>
          <p:nvPr/>
        </p:nvSpPr>
        <p:spPr>
          <a:xfrm>
            <a:off x="6363819" y="4289868"/>
            <a:ext cx="1528167" cy="152816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Ubuntu" panose="020B0504030602030204" pitchFamily="34" charset="0"/>
              </a:rPr>
              <a:t>40-50%</a:t>
            </a:r>
          </a:p>
        </p:txBody>
      </p:sp>
      <p:pic>
        <p:nvPicPr>
          <p:cNvPr id="8" name="Picture 7" descr="A person and person eating food&#10;&#10;AI-generated content may be incorrect.">
            <a:extLst>
              <a:ext uri="{FF2B5EF4-FFF2-40B4-BE49-F238E27FC236}">
                <a16:creationId xmlns:a16="http://schemas.microsoft.com/office/drawing/2014/main" id="{2907ECCD-C206-6FB5-BA3C-3D2519937811}"/>
              </a:ext>
            </a:extLst>
          </p:cNvPr>
          <p:cNvPicPr>
            <a:picLocks noChangeAspect="1"/>
          </p:cNvPicPr>
          <p:nvPr/>
        </p:nvPicPr>
        <p:blipFill>
          <a:blip r:embed="rId4"/>
          <a:stretch>
            <a:fillRect/>
          </a:stretch>
        </p:blipFill>
        <p:spPr>
          <a:xfrm>
            <a:off x="304886" y="1915392"/>
            <a:ext cx="5853965" cy="3902643"/>
          </a:xfrm>
          <a:prstGeom prst="rect">
            <a:avLst/>
          </a:prstGeom>
        </p:spPr>
      </p:pic>
    </p:spTree>
    <p:extLst>
      <p:ext uri="{BB962C8B-B14F-4D97-AF65-F5344CB8AC3E}">
        <p14:creationId xmlns:p14="http://schemas.microsoft.com/office/powerpoint/2010/main" val="1737860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72D74-0368-A476-C3A2-8CFA6CFB8B1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2677289-1CDE-BF57-4B74-24FCFAE46807}"/>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14</a:t>
            </a:r>
          </a:p>
        </p:txBody>
      </p:sp>
      <p:sp>
        <p:nvSpPr>
          <p:cNvPr id="10" name="TextBox 9">
            <a:extLst>
              <a:ext uri="{FF2B5EF4-FFF2-40B4-BE49-F238E27FC236}">
                <a16:creationId xmlns:a16="http://schemas.microsoft.com/office/drawing/2014/main" id="{6ED27584-C542-AB2D-BD28-04C0E6795B45}"/>
              </a:ext>
            </a:extLst>
          </p:cNvPr>
          <p:cNvSpPr txBox="1"/>
          <p:nvPr/>
        </p:nvSpPr>
        <p:spPr>
          <a:xfrm>
            <a:off x="1820205" y="417354"/>
            <a:ext cx="7392034" cy="954107"/>
          </a:xfrm>
          <a:prstGeom prst="rect">
            <a:avLst/>
          </a:prstGeom>
          <a:noFill/>
        </p:spPr>
        <p:txBody>
          <a:bodyPr wrap="square" rtlCol="0">
            <a:spAutoFit/>
          </a:bodyPr>
          <a:lstStyle/>
          <a:p>
            <a:pPr algn="ctr"/>
            <a:r>
              <a:rPr lang="en-US" sz="2800" b="1" dirty="0">
                <a:latin typeface="Ubuntu" panose="020B0504030602030204" pitchFamily="34" charset="0"/>
              </a:rPr>
              <a:t>People with disabilities and 3 times more likely to have diabetes</a:t>
            </a:r>
            <a:endParaRPr lang="en-US" sz="2800" b="1" dirty="0">
              <a:solidFill>
                <a:schemeClr val="accent5"/>
              </a:solidFill>
              <a:latin typeface="Ubuntu" panose="020B0504030602030204" pitchFamily="34" charset="0"/>
            </a:endParaRPr>
          </a:p>
        </p:txBody>
      </p:sp>
      <p:pic>
        <p:nvPicPr>
          <p:cNvPr id="15" name="Picture 14" descr="A red logo with text&#10;&#10;Description automatically generated">
            <a:extLst>
              <a:ext uri="{FF2B5EF4-FFF2-40B4-BE49-F238E27FC236}">
                <a16:creationId xmlns:a16="http://schemas.microsoft.com/office/drawing/2014/main" id="{8C3E3F6B-797B-4F5A-7ADA-030FB5003942}"/>
              </a:ext>
            </a:extLst>
          </p:cNvPr>
          <p:cNvPicPr>
            <a:picLocks noChangeAspect="1"/>
          </p:cNvPicPr>
          <p:nvPr/>
        </p:nvPicPr>
        <p:blipFill>
          <a:blip r:embed="rId3"/>
          <a:stretch>
            <a:fillRect/>
          </a:stretch>
        </p:blipFill>
        <p:spPr>
          <a:xfrm>
            <a:off x="203991" y="120717"/>
            <a:ext cx="1477474" cy="647232"/>
          </a:xfrm>
          <a:prstGeom prst="rect">
            <a:avLst/>
          </a:prstGeom>
        </p:spPr>
      </p:pic>
      <p:sp>
        <p:nvSpPr>
          <p:cNvPr id="2" name="Oval 1">
            <a:extLst>
              <a:ext uri="{FF2B5EF4-FFF2-40B4-BE49-F238E27FC236}">
                <a16:creationId xmlns:a16="http://schemas.microsoft.com/office/drawing/2014/main" id="{FABD7E3C-3BFE-1857-7FBA-883C33675DCD}"/>
              </a:ext>
            </a:extLst>
          </p:cNvPr>
          <p:cNvSpPr/>
          <p:nvPr/>
        </p:nvSpPr>
        <p:spPr>
          <a:xfrm rot="19136752">
            <a:off x="944781" y="2101302"/>
            <a:ext cx="2999555" cy="2999555"/>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Ubuntu" panose="020B0504030602030204" pitchFamily="34" charset="0"/>
            </a:endParaRPr>
          </a:p>
        </p:txBody>
      </p:sp>
      <p:sp>
        <p:nvSpPr>
          <p:cNvPr id="3" name="Subtitle 2">
            <a:extLst>
              <a:ext uri="{FF2B5EF4-FFF2-40B4-BE49-F238E27FC236}">
                <a16:creationId xmlns:a16="http://schemas.microsoft.com/office/drawing/2014/main" id="{6433EF07-D4EE-971C-A8E6-B8F576A55AD7}"/>
              </a:ext>
            </a:extLst>
          </p:cNvPr>
          <p:cNvSpPr txBox="1">
            <a:spLocks/>
          </p:cNvSpPr>
          <p:nvPr/>
        </p:nvSpPr>
        <p:spPr>
          <a:xfrm>
            <a:off x="1752571" y="2653751"/>
            <a:ext cx="1870735" cy="905755"/>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buNone/>
            </a:pPr>
            <a:r>
              <a:rPr lang="en-US" sz="2800" b="1" dirty="0">
                <a:solidFill>
                  <a:schemeClr val="bg1"/>
                </a:solidFill>
                <a:effectLst/>
                <a:latin typeface="Ubuntu" panose="020B0504030602030204" pitchFamily="34" charset="0"/>
              </a:rPr>
              <a:t>20-30%</a:t>
            </a:r>
          </a:p>
        </p:txBody>
      </p:sp>
      <p:sp>
        <p:nvSpPr>
          <p:cNvPr id="4" name="Content Placeholder 3">
            <a:extLst>
              <a:ext uri="{FF2B5EF4-FFF2-40B4-BE49-F238E27FC236}">
                <a16:creationId xmlns:a16="http://schemas.microsoft.com/office/drawing/2014/main" id="{0A2F5659-20DA-E363-4380-261654B98657}"/>
              </a:ext>
            </a:extLst>
          </p:cNvPr>
          <p:cNvSpPr txBox="1">
            <a:spLocks/>
          </p:cNvSpPr>
          <p:nvPr/>
        </p:nvSpPr>
        <p:spPr bwMode="auto">
          <a:xfrm>
            <a:off x="1276338" y="3307676"/>
            <a:ext cx="2130167" cy="1351239"/>
          </a:xfrm>
          <a:prstGeom prst="rect">
            <a:avLst/>
          </a:prstGeom>
          <a:no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algn="ctr">
              <a:spcBef>
                <a:spcPct val="0"/>
              </a:spcBef>
            </a:pPr>
            <a:r>
              <a:rPr lang="en-US" dirty="0">
                <a:solidFill>
                  <a:schemeClr val="bg1"/>
                </a:solidFill>
                <a:latin typeface="Ubuntu"/>
                <a:ea typeface="ヒラギノ角ゴ ProN W3" charset="0"/>
                <a:cs typeface="ヒラギノ角ゴ ProN W3" charset="0"/>
              </a:rPr>
              <a:t>of people with intellectual disability have diabetes </a:t>
            </a:r>
            <a:endParaRPr lang="en-US" sz="1600" dirty="0">
              <a:solidFill>
                <a:schemeClr val="bg1"/>
              </a:solidFill>
            </a:endParaRPr>
          </a:p>
        </p:txBody>
      </p:sp>
      <p:graphicFrame>
        <p:nvGraphicFramePr>
          <p:cNvPr id="5" name="Table 4">
            <a:extLst>
              <a:ext uri="{FF2B5EF4-FFF2-40B4-BE49-F238E27FC236}">
                <a16:creationId xmlns:a16="http://schemas.microsoft.com/office/drawing/2014/main" id="{FF61D5E5-8BDA-4BDF-4973-E2E99881BC1E}"/>
              </a:ext>
            </a:extLst>
          </p:cNvPr>
          <p:cNvGraphicFramePr>
            <a:graphicFrameLocks noGrp="1"/>
          </p:cNvGraphicFramePr>
          <p:nvPr>
            <p:extLst>
              <p:ext uri="{D42A27DB-BD31-4B8C-83A1-F6EECF244321}">
                <p14:modId xmlns:p14="http://schemas.microsoft.com/office/powerpoint/2010/main" val="1562362176"/>
              </p:ext>
            </p:extLst>
          </p:nvPr>
        </p:nvGraphicFramePr>
        <p:xfrm>
          <a:off x="5347910" y="1927315"/>
          <a:ext cx="4644276" cy="3454476"/>
        </p:xfrm>
        <a:graphic>
          <a:graphicData uri="http://schemas.openxmlformats.org/drawingml/2006/table">
            <a:tbl>
              <a:tblPr firstRow="1" bandRow="1">
                <a:tableStyleId>{7DF18680-E054-41AD-8BC1-D1AEF772440D}</a:tableStyleId>
              </a:tblPr>
              <a:tblGrid>
                <a:gridCol w="2311941">
                  <a:extLst>
                    <a:ext uri="{9D8B030D-6E8A-4147-A177-3AD203B41FA5}">
                      <a16:colId xmlns:a16="http://schemas.microsoft.com/office/drawing/2014/main" val="3290813375"/>
                    </a:ext>
                  </a:extLst>
                </a:gridCol>
                <a:gridCol w="1190445">
                  <a:extLst>
                    <a:ext uri="{9D8B030D-6E8A-4147-A177-3AD203B41FA5}">
                      <a16:colId xmlns:a16="http://schemas.microsoft.com/office/drawing/2014/main" val="88689884"/>
                    </a:ext>
                  </a:extLst>
                </a:gridCol>
                <a:gridCol w="1141890">
                  <a:extLst>
                    <a:ext uri="{9D8B030D-6E8A-4147-A177-3AD203B41FA5}">
                      <a16:colId xmlns:a16="http://schemas.microsoft.com/office/drawing/2014/main" val="3322956938"/>
                    </a:ext>
                  </a:extLst>
                </a:gridCol>
              </a:tblGrid>
              <a:tr h="431892">
                <a:tc>
                  <a:txBody>
                    <a:bodyPr/>
                    <a:lstStyle/>
                    <a:p>
                      <a:r>
                        <a:rPr lang="en-US" sz="1800" b="0" dirty="0">
                          <a:solidFill>
                            <a:schemeClr val="bg1"/>
                          </a:solidFill>
                        </a:rPr>
                        <a:t>Health Condition</a:t>
                      </a:r>
                    </a:p>
                  </a:txBody>
                  <a:tcPr/>
                </a:tc>
                <a:tc>
                  <a:txBody>
                    <a:bodyPr/>
                    <a:lstStyle/>
                    <a:p>
                      <a:r>
                        <a:rPr lang="en-US" sz="1800" b="0" dirty="0">
                          <a:solidFill>
                            <a:schemeClr val="bg1"/>
                          </a:solidFill>
                        </a:rPr>
                        <a:t>With disability</a:t>
                      </a:r>
                    </a:p>
                  </a:txBody>
                  <a:tcPr/>
                </a:tc>
                <a:tc>
                  <a:txBody>
                    <a:bodyPr/>
                    <a:lstStyle/>
                    <a:p>
                      <a:r>
                        <a:rPr lang="en-US" sz="1800" b="0" dirty="0">
                          <a:solidFill>
                            <a:schemeClr val="bg1"/>
                          </a:solidFill>
                        </a:rPr>
                        <a:t>Without disability</a:t>
                      </a:r>
                    </a:p>
                  </a:txBody>
                  <a:tcPr/>
                </a:tc>
                <a:extLst>
                  <a:ext uri="{0D108BD9-81ED-4DB2-BD59-A6C34878D82A}">
                    <a16:rowId xmlns:a16="http://schemas.microsoft.com/office/drawing/2014/main" val="1958834936"/>
                  </a:ext>
                </a:extLst>
              </a:tr>
              <a:tr h="649408">
                <a:tc>
                  <a:txBody>
                    <a:bodyPr/>
                    <a:lstStyle/>
                    <a:p>
                      <a:r>
                        <a:rPr lang="en-US" sz="1800" dirty="0"/>
                        <a:t>Be Obese</a:t>
                      </a:r>
                    </a:p>
                  </a:txBody>
                  <a:tcPr/>
                </a:tc>
                <a:tc>
                  <a:txBody>
                    <a:bodyPr/>
                    <a:lstStyle/>
                    <a:p>
                      <a:r>
                        <a:rPr lang="en-US" sz="1800" dirty="0"/>
                        <a:t>38.4%</a:t>
                      </a:r>
                    </a:p>
                  </a:txBody>
                  <a:tcPr/>
                </a:tc>
                <a:tc>
                  <a:txBody>
                    <a:bodyPr/>
                    <a:lstStyle/>
                    <a:p>
                      <a:r>
                        <a:rPr lang="en-US" sz="1800" dirty="0"/>
                        <a:t>24.4.%</a:t>
                      </a:r>
                    </a:p>
                  </a:txBody>
                  <a:tcPr/>
                </a:tc>
                <a:extLst>
                  <a:ext uri="{0D108BD9-81ED-4DB2-BD59-A6C34878D82A}">
                    <a16:rowId xmlns:a16="http://schemas.microsoft.com/office/drawing/2014/main" val="1919732436"/>
                  </a:ext>
                </a:extLst>
              </a:tr>
              <a:tr h="642755">
                <a:tc>
                  <a:txBody>
                    <a:bodyPr/>
                    <a:lstStyle/>
                    <a:p>
                      <a:r>
                        <a:rPr lang="en-US" sz="1800" dirty="0"/>
                        <a:t>Smoke</a:t>
                      </a:r>
                    </a:p>
                  </a:txBody>
                  <a:tcPr/>
                </a:tc>
                <a:tc>
                  <a:txBody>
                    <a:bodyPr/>
                    <a:lstStyle/>
                    <a:p>
                      <a:r>
                        <a:rPr lang="en-US" sz="1800" dirty="0"/>
                        <a:t>30.3%</a:t>
                      </a:r>
                    </a:p>
                  </a:txBody>
                  <a:tcPr/>
                </a:tc>
                <a:tc>
                  <a:txBody>
                    <a:bodyPr/>
                    <a:lstStyle/>
                    <a:p>
                      <a:r>
                        <a:rPr lang="en-US" sz="1800" dirty="0"/>
                        <a:t>16.7%</a:t>
                      </a:r>
                    </a:p>
                  </a:txBody>
                  <a:tcPr/>
                </a:tc>
                <a:extLst>
                  <a:ext uri="{0D108BD9-81ED-4DB2-BD59-A6C34878D82A}">
                    <a16:rowId xmlns:a16="http://schemas.microsoft.com/office/drawing/2014/main" val="2047082064"/>
                  </a:ext>
                </a:extLst>
              </a:tr>
              <a:tr h="771189">
                <a:tc>
                  <a:txBody>
                    <a:bodyPr/>
                    <a:lstStyle/>
                    <a:p>
                      <a:r>
                        <a:rPr lang="en-US" sz="1800" dirty="0"/>
                        <a:t>Have High Blood Pressure</a:t>
                      </a:r>
                    </a:p>
                  </a:txBody>
                  <a:tcPr/>
                </a:tc>
                <a:tc>
                  <a:txBody>
                    <a:bodyPr/>
                    <a:lstStyle/>
                    <a:p>
                      <a:r>
                        <a:rPr lang="en-US" sz="1800" dirty="0"/>
                        <a:t>41.7%</a:t>
                      </a:r>
                    </a:p>
                  </a:txBody>
                  <a:tcPr/>
                </a:tc>
                <a:tc>
                  <a:txBody>
                    <a:bodyPr/>
                    <a:lstStyle/>
                    <a:p>
                      <a:r>
                        <a:rPr lang="en-US" sz="1800" dirty="0"/>
                        <a:t>26.3%</a:t>
                      </a:r>
                    </a:p>
                  </a:txBody>
                  <a:tcPr/>
                </a:tc>
                <a:extLst>
                  <a:ext uri="{0D108BD9-81ED-4DB2-BD59-A6C34878D82A}">
                    <a16:rowId xmlns:a16="http://schemas.microsoft.com/office/drawing/2014/main" val="2371063313"/>
                  </a:ext>
                </a:extLst>
              </a:tr>
              <a:tr h="751044">
                <a:tc>
                  <a:txBody>
                    <a:bodyPr/>
                    <a:lstStyle/>
                    <a:p>
                      <a:r>
                        <a:rPr lang="en-US" sz="1800" dirty="0"/>
                        <a:t>Be Inactive</a:t>
                      </a:r>
                    </a:p>
                  </a:txBody>
                  <a:tcPr/>
                </a:tc>
                <a:tc>
                  <a:txBody>
                    <a:bodyPr/>
                    <a:lstStyle/>
                    <a:p>
                      <a:r>
                        <a:rPr lang="en-US" sz="1800" dirty="0"/>
                        <a:t>36.3%</a:t>
                      </a:r>
                    </a:p>
                  </a:txBody>
                  <a:tcPr/>
                </a:tc>
                <a:tc>
                  <a:txBody>
                    <a:bodyPr/>
                    <a:lstStyle/>
                    <a:p>
                      <a:r>
                        <a:rPr lang="en-US" sz="1800" dirty="0"/>
                        <a:t>23.9%</a:t>
                      </a:r>
                    </a:p>
                  </a:txBody>
                  <a:tcPr/>
                </a:tc>
                <a:extLst>
                  <a:ext uri="{0D108BD9-81ED-4DB2-BD59-A6C34878D82A}">
                    <a16:rowId xmlns:a16="http://schemas.microsoft.com/office/drawing/2014/main" val="4026597045"/>
                  </a:ext>
                </a:extLst>
              </a:tr>
            </a:tbl>
          </a:graphicData>
        </a:graphic>
      </p:graphicFrame>
    </p:spTree>
    <p:extLst>
      <p:ext uri="{BB962C8B-B14F-4D97-AF65-F5344CB8AC3E}">
        <p14:creationId xmlns:p14="http://schemas.microsoft.com/office/powerpoint/2010/main" val="4144623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7221B-44A0-1BB1-BC97-87F2C4A2483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24DC027-117F-6161-A71F-AA8119D215FF}"/>
              </a:ext>
            </a:extLst>
          </p:cNvPr>
          <p:cNvSpPr txBox="1">
            <a:spLocks/>
          </p:cNvSpPr>
          <p:nvPr/>
        </p:nvSpPr>
        <p:spPr>
          <a:xfrm>
            <a:off x="328580" y="-17001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Ubuntu" panose="020B0504030602030204" pitchFamily="34" charset="0"/>
              </a:rPr>
              <a:t>Activity: Type 2 Diabetes True or False</a:t>
            </a:r>
          </a:p>
        </p:txBody>
      </p:sp>
      <p:sp>
        <p:nvSpPr>
          <p:cNvPr id="10" name="Title 1">
            <a:extLst>
              <a:ext uri="{FF2B5EF4-FFF2-40B4-BE49-F238E27FC236}">
                <a16:creationId xmlns:a16="http://schemas.microsoft.com/office/drawing/2014/main" id="{83E7BEDF-D190-032C-8BC9-D6E2ED9252FC}"/>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15</a:t>
            </a:r>
          </a:p>
        </p:txBody>
      </p:sp>
      <p:pic>
        <p:nvPicPr>
          <p:cNvPr id="13" name="Picture 12" descr="A red logo with text&#10;&#10;Description automatically generated">
            <a:extLst>
              <a:ext uri="{FF2B5EF4-FFF2-40B4-BE49-F238E27FC236}">
                <a16:creationId xmlns:a16="http://schemas.microsoft.com/office/drawing/2014/main" id="{831F0E8F-2EDC-0F78-0DCB-B0980675AE29}"/>
              </a:ext>
            </a:extLst>
          </p:cNvPr>
          <p:cNvPicPr>
            <a:picLocks noChangeAspect="1"/>
          </p:cNvPicPr>
          <p:nvPr/>
        </p:nvPicPr>
        <p:blipFill>
          <a:blip r:embed="rId3"/>
          <a:stretch>
            <a:fillRect/>
          </a:stretch>
        </p:blipFill>
        <p:spPr>
          <a:xfrm>
            <a:off x="10522425" y="120717"/>
            <a:ext cx="1477474" cy="647232"/>
          </a:xfrm>
          <a:prstGeom prst="rect">
            <a:avLst/>
          </a:prstGeom>
        </p:spPr>
      </p:pic>
      <p:pic>
        <p:nvPicPr>
          <p:cNvPr id="6" name="Picture 5">
            <a:extLst>
              <a:ext uri="{FF2B5EF4-FFF2-40B4-BE49-F238E27FC236}">
                <a16:creationId xmlns:a16="http://schemas.microsoft.com/office/drawing/2014/main" id="{E35F347F-86E2-D1FA-33D6-9DAEEED94EB4}"/>
              </a:ext>
            </a:extLst>
          </p:cNvPr>
          <p:cNvPicPr>
            <a:picLocks noChangeAspect="1"/>
          </p:cNvPicPr>
          <p:nvPr/>
        </p:nvPicPr>
        <p:blipFill>
          <a:blip r:embed="rId4"/>
          <a:stretch>
            <a:fillRect/>
          </a:stretch>
        </p:blipFill>
        <p:spPr>
          <a:xfrm rot="21101655">
            <a:off x="1649130" y="2656951"/>
            <a:ext cx="3864025" cy="2774655"/>
          </a:xfrm>
          <a:prstGeom prst="rect">
            <a:avLst/>
          </a:prstGeom>
        </p:spPr>
      </p:pic>
      <p:pic>
        <p:nvPicPr>
          <p:cNvPr id="7" name="Picture 6">
            <a:extLst>
              <a:ext uri="{FF2B5EF4-FFF2-40B4-BE49-F238E27FC236}">
                <a16:creationId xmlns:a16="http://schemas.microsoft.com/office/drawing/2014/main" id="{6A5E5640-A8C1-23F0-6452-3C21E8CF2DDD}"/>
              </a:ext>
            </a:extLst>
          </p:cNvPr>
          <p:cNvPicPr>
            <a:picLocks noChangeAspect="1"/>
          </p:cNvPicPr>
          <p:nvPr/>
        </p:nvPicPr>
        <p:blipFill>
          <a:blip r:embed="rId5"/>
          <a:stretch>
            <a:fillRect/>
          </a:stretch>
        </p:blipFill>
        <p:spPr>
          <a:xfrm>
            <a:off x="6970865" y="2392412"/>
            <a:ext cx="3216050" cy="3336577"/>
          </a:xfrm>
          <a:prstGeom prst="rect">
            <a:avLst/>
          </a:prstGeom>
        </p:spPr>
      </p:pic>
      <p:sp>
        <p:nvSpPr>
          <p:cNvPr id="9" name="Rectangle 8">
            <a:extLst>
              <a:ext uri="{FF2B5EF4-FFF2-40B4-BE49-F238E27FC236}">
                <a16:creationId xmlns:a16="http://schemas.microsoft.com/office/drawing/2014/main" id="{C7EA1580-2A89-4A1E-051E-F1136A0658C6}"/>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rPr>
              <a:t>Workbook page </a:t>
            </a:r>
            <a:r>
              <a:rPr lang="en-US" sz="1400" dirty="0">
                <a:latin typeface="Ubuntu" panose="020B0504030602030204" pitchFamily="34" charset="0"/>
                <a:ea typeface="ヒラギノ角ゴ ProN W3" charset="0"/>
                <a:cs typeface="ヒラギノ角ゴ ProN W3" charset="0"/>
                <a:sym typeface="Gill Sans" charset="0"/>
              </a:rPr>
              <a:t>3</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600798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8BC09-C816-87F5-D3A9-D16C0DE7B8B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CF31A15-2DED-ED22-1BF1-26F42A2AFF4A}"/>
              </a:ext>
            </a:extLst>
          </p:cNvPr>
          <p:cNvSpPr txBox="1">
            <a:spLocks/>
          </p:cNvSpPr>
          <p:nvPr/>
        </p:nvSpPr>
        <p:spPr>
          <a:xfrm>
            <a:off x="328580" y="-17001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Ubuntu" panose="020B0504030602030204" pitchFamily="34" charset="0"/>
              </a:rPr>
              <a:t>Activity: Type 2 Diabetes True or False</a:t>
            </a:r>
          </a:p>
        </p:txBody>
      </p:sp>
      <p:sp>
        <p:nvSpPr>
          <p:cNvPr id="10" name="Title 1">
            <a:extLst>
              <a:ext uri="{FF2B5EF4-FFF2-40B4-BE49-F238E27FC236}">
                <a16:creationId xmlns:a16="http://schemas.microsoft.com/office/drawing/2014/main" id="{13D6C1A7-9A6E-A7B9-1D9F-AAD2B85A4E4B}"/>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16</a:t>
            </a:r>
          </a:p>
        </p:txBody>
      </p:sp>
      <p:pic>
        <p:nvPicPr>
          <p:cNvPr id="13" name="Picture 12" descr="A red logo with text&#10;&#10;Description automatically generated">
            <a:extLst>
              <a:ext uri="{FF2B5EF4-FFF2-40B4-BE49-F238E27FC236}">
                <a16:creationId xmlns:a16="http://schemas.microsoft.com/office/drawing/2014/main" id="{1A46D758-1386-D20C-F6A1-8A39778018B2}"/>
              </a:ext>
            </a:extLst>
          </p:cNvPr>
          <p:cNvPicPr>
            <a:picLocks noChangeAspect="1"/>
          </p:cNvPicPr>
          <p:nvPr/>
        </p:nvPicPr>
        <p:blipFill>
          <a:blip r:embed="rId3"/>
          <a:stretch>
            <a:fillRect/>
          </a:stretch>
        </p:blipFill>
        <p:spPr>
          <a:xfrm>
            <a:off x="10522425" y="120717"/>
            <a:ext cx="1477474" cy="647232"/>
          </a:xfrm>
          <a:prstGeom prst="rect">
            <a:avLst/>
          </a:prstGeom>
        </p:spPr>
      </p:pic>
      <p:pic>
        <p:nvPicPr>
          <p:cNvPr id="6" name="Picture 5">
            <a:extLst>
              <a:ext uri="{FF2B5EF4-FFF2-40B4-BE49-F238E27FC236}">
                <a16:creationId xmlns:a16="http://schemas.microsoft.com/office/drawing/2014/main" id="{84AC9ECE-E4EA-50DD-793C-DC8B0401E733}"/>
              </a:ext>
            </a:extLst>
          </p:cNvPr>
          <p:cNvPicPr>
            <a:picLocks noChangeAspect="1"/>
          </p:cNvPicPr>
          <p:nvPr/>
        </p:nvPicPr>
        <p:blipFill>
          <a:blip r:embed="rId4"/>
          <a:stretch>
            <a:fillRect/>
          </a:stretch>
        </p:blipFill>
        <p:spPr>
          <a:xfrm rot="21101655">
            <a:off x="4515651" y="2652605"/>
            <a:ext cx="1260655" cy="905243"/>
          </a:xfrm>
          <a:prstGeom prst="rect">
            <a:avLst/>
          </a:prstGeom>
        </p:spPr>
      </p:pic>
      <p:pic>
        <p:nvPicPr>
          <p:cNvPr id="7" name="Picture 6">
            <a:extLst>
              <a:ext uri="{FF2B5EF4-FFF2-40B4-BE49-F238E27FC236}">
                <a16:creationId xmlns:a16="http://schemas.microsoft.com/office/drawing/2014/main" id="{C8D7326A-BC84-54EF-F2A9-A6DEB53243E7}"/>
              </a:ext>
            </a:extLst>
          </p:cNvPr>
          <p:cNvPicPr>
            <a:picLocks noChangeAspect="1"/>
          </p:cNvPicPr>
          <p:nvPr/>
        </p:nvPicPr>
        <p:blipFill>
          <a:blip r:embed="rId5"/>
          <a:stretch>
            <a:fillRect/>
          </a:stretch>
        </p:blipFill>
        <p:spPr>
          <a:xfrm>
            <a:off x="6668655" y="2555582"/>
            <a:ext cx="1049250" cy="1088572"/>
          </a:xfrm>
          <a:prstGeom prst="rect">
            <a:avLst/>
          </a:prstGeom>
        </p:spPr>
      </p:pic>
      <p:sp>
        <p:nvSpPr>
          <p:cNvPr id="9" name="Rectangle 8">
            <a:extLst>
              <a:ext uri="{FF2B5EF4-FFF2-40B4-BE49-F238E27FC236}">
                <a16:creationId xmlns:a16="http://schemas.microsoft.com/office/drawing/2014/main" id="{1B007D0D-347A-0E06-886C-C7C03C58FA75}"/>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rPr>
              <a:t>Workbook page </a:t>
            </a:r>
            <a:r>
              <a:rPr lang="en-US" sz="1400" dirty="0">
                <a:latin typeface="Ubuntu" panose="020B0504030602030204" pitchFamily="34" charset="0"/>
                <a:ea typeface="ヒラギノ角ゴ ProN W3" charset="0"/>
                <a:cs typeface="ヒラギノ角ゴ ProN W3" charset="0"/>
                <a:sym typeface="Gill Sans" charset="0"/>
              </a:rPr>
              <a:t>3</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sp>
        <p:nvSpPr>
          <p:cNvPr id="3" name="TextBox 2">
            <a:extLst>
              <a:ext uri="{FF2B5EF4-FFF2-40B4-BE49-F238E27FC236}">
                <a16:creationId xmlns:a16="http://schemas.microsoft.com/office/drawing/2014/main" id="{954EF4FF-2A2B-A63B-D8FA-7FB45B94EBFF}"/>
              </a:ext>
            </a:extLst>
          </p:cNvPr>
          <p:cNvSpPr txBox="1"/>
          <p:nvPr/>
        </p:nvSpPr>
        <p:spPr>
          <a:xfrm>
            <a:off x="2793190" y="3320244"/>
            <a:ext cx="6605619" cy="1908215"/>
          </a:xfrm>
          <a:prstGeom prst="rect">
            <a:avLst/>
          </a:prstGeom>
          <a:noFill/>
        </p:spPr>
        <p:txBody>
          <a:bodyPr wrap="square">
            <a:spAutoFit/>
          </a:bodyPr>
          <a:lstStyle/>
          <a:p>
            <a:pPr marL="274320" indent="0" algn="ctr" defTabSz="914400">
              <a:lnSpc>
                <a:spcPct val="100000"/>
              </a:lnSpc>
              <a:spcBef>
                <a:spcPts val="600"/>
              </a:spcBef>
              <a:spcAft>
                <a:spcPts val="600"/>
              </a:spcAft>
            </a:pPr>
            <a:endParaRPr lang="en-US" sz="3600" kern="0" dirty="0">
              <a:latin typeface="Ubuntu" panose="020B0504030602030204" pitchFamily="34" charset="0"/>
            </a:endParaRPr>
          </a:p>
          <a:p>
            <a:pPr marL="274320" indent="0" algn="ctr" defTabSz="914400">
              <a:lnSpc>
                <a:spcPct val="100000"/>
              </a:lnSpc>
              <a:spcBef>
                <a:spcPts val="600"/>
              </a:spcBef>
              <a:spcAft>
                <a:spcPts val="600"/>
              </a:spcAft>
            </a:pPr>
            <a:r>
              <a:rPr lang="en-US" sz="3600" kern="0" dirty="0">
                <a:latin typeface="Ubuntu" panose="020B0504030602030204" pitchFamily="34" charset="0"/>
              </a:rPr>
              <a:t>Age is the only risk factor for developing type 2 diabetes</a:t>
            </a:r>
          </a:p>
        </p:txBody>
      </p:sp>
    </p:spTree>
    <p:extLst>
      <p:ext uri="{BB962C8B-B14F-4D97-AF65-F5344CB8AC3E}">
        <p14:creationId xmlns:p14="http://schemas.microsoft.com/office/powerpoint/2010/main" val="3665330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8C9B2-56B8-7A6B-A3CE-879F39A6649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68B5659-C9B8-BEDA-980B-35075CD0D6A2}"/>
              </a:ext>
            </a:extLst>
          </p:cNvPr>
          <p:cNvSpPr txBox="1">
            <a:spLocks/>
          </p:cNvSpPr>
          <p:nvPr/>
        </p:nvSpPr>
        <p:spPr>
          <a:xfrm>
            <a:off x="328580" y="-17001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Ubuntu" panose="020B0504030602030204" pitchFamily="34" charset="0"/>
              </a:rPr>
              <a:t>Age is the only risk factor for developing diabetes</a:t>
            </a:r>
          </a:p>
        </p:txBody>
      </p:sp>
      <p:sp>
        <p:nvSpPr>
          <p:cNvPr id="10" name="Title 1">
            <a:extLst>
              <a:ext uri="{FF2B5EF4-FFF2-40B4-BE49-F238E27FC236}">
                <a16:creationId xmlns:a16="http://schemas.microsoft.com/office/drawing/2014/main" id="{DCE8B5D4-4281-0D0A-5D00-94328937972E}"/>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17</a:t>
            </a:r>
          </a:p>
        </p:txBody>
      </p:sp>
      <p:pic>
        <p:nvPicPr>
          <p:cNvPr id="13" name="Picture 12" descr="A red logo with text&#10;&#10;Description automatically generated">
            <a:extLst>
              <a:ext uri="{FF2B5EF4-FFF2-40B4-BE49-F238E27FC236}">
                <a16:creationId xmlns:a16="http://schemas.microsoft.com/office/drawing/2014/main" id="{45E9F6C1-DA32-17E2-4B6E-833468A069DE}"/>
              </a:ext>
            </a:extLst>
          </p:cNvPr>
          <p:cNvPicPr>
            <a:picLocks noChangeAspect="1"/>
          </p:cNvPicPr>
          <p:nvPr/>
        </p:nvPicPr>
        <p:blipFill>
          <a:blip r:embed="rId3"/>
          <a:stretch>
            <a:fillRect/>
          </a:stretch>
        </p:blipFill>
        <p:spPr>
          <a:xfrm>
            <a:off x="10522425" y="120717"/>
            <a:ext cx="1477474" cy="647232"/>
          </a:xfrm>
          <a:prstGeom prst="rect">
            <a:avLst/>
          </a:prstGeom>
        </p:spPr>
      </p:pic>
      <p:pic>
        <p:nvPicPr>
          <p:cNvPr id="7" name="Picture 6">
            <a:extLst>
              <a:ext uri="{FF2B5EF4-FFF2-40B4-BE49-F238E27FC236}">
                <a16:creationId xmlns:a16="http://schemas.microsoft.com/office/drawing/2014/main" id="{82F5C61C-A6A7-AD6C-8FA6-98DAE56B8094}"/>
              </a:ext>
            </a:extLst>
          </p:cNvPr>
          <p:cNvPicPr>
            <a:picLocks noChangeAspect="1"/>
          </p:cNvPicPr>
          <p:nvPr/>
        </p:nvPicPr>
        <p:blipFill>
          <a:blip r:embed="rId4"/>
          <a:stretch>
            <a:fillRect/>
          </a:stretch>
        </p:blipFill>
        <p:spPr>
          <a:xfrm>
            <a:off x="8392235" y="2180996"/>
            <a:ext cx="2405845" cy="2496007"/>
          </a:xfrm>
          <a:prstGeom prst="rect">
            <a:avLst/>
          </a:prstGeom>
        </p:spPr>
      </p:pic>
      <p:sp>
        <p:nvSpPr>
          <p:cNvPr id="9" name="Rectangle 8">
            <a:extLst>
              <a:ext uri="{FF2B5EF4-FFF2-40B4-BE49-F238E27FC236}">
                <a16:creationId xmlns:a16="http://schemas.microsoft.com/office/drawing/2014/main" id="{6919D6CA-F09F-46F5-C04F-2FA4F0AF0B47}"/>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rPr>
              <a:t>Workbook page </a:t>
            </a:r>
            <a:r>
              <a:rPr lang="en-US" sz="1400" dirty="0">
                <a:latin typeface="Ubuntu" panose="020B0504030602030204" pitchFamily="34" charset="0"/>
                <a:ea typeface="ヒラギノ角ゴ ProN W3" charset="0"/>
                <a:cs typeface="ヒラギノ角ゴ ProN W3" charset="0"/>
                <a:sym typeface="Gill Sans" charset="0"/>
              </a:rPr>
              <a:t>3</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sp>
        <p:nvSpPr>
          <p:cNvPr id="3" name="TextBox 2">
            <a:extLst>
              <a:ext uri="{FF2B5EF4-FFF2-40B4-BE49-F238E27FC236}">
                <a16:creationId xmlns:a16="http://schemas.microsoft.com/office/drawing/2014/main" id="{14D3FE5A-6F90-E96C-E1C9-FE24DCC90412}"/>
              </a:ext>
            </a:extLst>
          </p:cNvPr>
          <p:cNvSpPr txBox="1"/>
          <p:nvPr/>
        </p:nvSpPr>
        <p:spPr>
          <a:xfrm>
            <a:off x="587661" y="2334803"/>
            <a:ext cx="6605619" cy="3970318"/>
          </a:xfrm>
          <a:prstGeom prst="rect">
            <a:avLst/>
          </a:prstGeom>
          <a:noFill/>
        </p:spPr>
        <p:txBody>
          <a:bodyPr wrap="square">
            <a:spAutoFit/>
          </a:bodyPr>
          <a:lstStyle/>
          <a:p>
            <a:pPr marL="696913" indent="-457200">
              <a:buFont typeface="Arial" panose="020B0604020202020204" pitchFamily="34" charset="0"/>
              <a:buChar char="•"/>
            </a:pPr>
            <a:r>
              <a:rPr lang="en-US" sz="2800" kern="0" dirty="0"/>
              <a:t>Age is one of 5 risk factors for developing diabetes</a:t>
            </a:r>
          </a:p>
          <a:p>
            <a:pPr marL="696595" indent="-457200">
              <a:buFont typeface="Arial" panose="020B0604020202020204" pitchFamily="34" charset="0"/>
              <a:buChar char="•"/>
            </a:pPr>
            <a:endParaRPr lang="en-US" sz="2800" dirty="0"/>
          </a:p>
          <a:p>
            <a:pPr marL="696595" indent="-457200">
              <a:buFont typeface="Arial" panose="020B0604020202020204" pitchFamily="34" charset="0"/>
              <a:buChar char="•"/>
            </a:pPr>
            <a:r>
              <a:rPr lang="en-US" sz="2800" dirty="0"/>
              <a:t>Type 2 diabetes is more common in adults</a:t>
            </a:r>
          </a:p>
          <a:p>
            <a:pPr marL="696595" indent="-457200">
              <a:buFont typeface="Arial" panose="020B0604020202020204" pitchFamily="34" charset="0"/>
              <a:buChar char="•"/>
            </a:pPr>
            <a:endParaRPr lang="en-US" sz="2800" dirty="0"/>
          </a:p>
          <a:p>
            <a:pPr marL="696595" indent="-457200">
              <a:buFont typeface="Arial" panose="020B0604020202020204" pitchFamily="34" charset="0"/>
              <a:buChar char="•"/>
            </a:pPr>
            <a:r>
              <a:rPr lang="en-US" sz="2800" dirty="0"/>
              <a:t>People of any age can develop type 2 diabetes</a:t>
            </a:r>
          </a:p>
          <a:p>
            <a:pPr marL="582613" indent="-342900">
              <a:buFont typeface="Wingdings" panose="05000000000000000000" pitchFamily="2" charset="2"/>
              <a:buChar char="§"/>
            </a:pPr>
            <a:endParaRPr lang="en-US" sz="2800" kern="0" dirty="0"/>
          </a:p>
        </p:txBody>
      </p:sp>
    </p:spTree>
    <p:extLst>
      <p:ext uri="{BB962C8B-B14F-4D97-AF65-F5344CB8AC3E}">
        <p14:creationId xmlns:p14="http://schemas.microsoft.com/office/powerpoint/2010/main" val="607312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D3372-792E-6FC2-B047-C78F3E6D3E4A}"/>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70C1737A-3D08-F607-5C90-42E346953196}"/>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18</a:t>
            </a:r>
          </a:p>
        </p:txBody>
      </p:sp>
      <p:pic>
        <p:nvPicPr>
          <p:cNvPr id="13" name="Picture 12" descr="A red logo with text&#10;&#10;Description automatically generated">
            <a:extLst>
              <a:ext uri="{FF2B5EF4-FFF2-40B4-BE49-F238E27FC236}">
                <a16:creationId xmlns:a16="http://schemas.microsoft.com/office/drawing/2014/main" id="{8811E12C-384A-D67F-93EF-FA8A23BF5D93}"/>
              </a:ext>
            </a:extLst>
          </p:cNvPr>
          <p:cNvPicPr>
            <a:picLocks noChangeAspect="1"/>
          </p:cNvPicPr>
          <p:nvPr/>
        </p:nvPicPr>
        <p:blipFill>
          <a:blip r:embed="rId3"/>
          <a:stretch>
            <a:fillRect/>
          </a:stretch>
        </p:blipFill>
        <p:spPr>
          <a:xfrm>
            <a:off x="10522425" y="120717"/>
            <a:ext cx="1477474" cy="647232"/>
          </a:xfrm>
          <a:prstGeom prst="rect">
            <a:avLst/>
          </a:prstGeom>
        </p:spPr>
      </p:pic>
      <p:sp>
        <p:nvSpPr>
          <p:cNvPr id="9" name="Rectangle 8">
            <a:extLst>
              <a:ext uri="{FF2B5EF4-FFF2-40B4-BE49-F238E27FC236}">
                <a16:creationId xmlns:a16="http://schemas.microsoft.com/office/drawing/2014/main" id="{6C94A826-1EBB-54CD-51FB-F023572DAFB0}"/>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rPr>
              <a:t>Workbook page </a:t>
            </a:r>
            <a:r>
              <a:rPr lang="en-US" sz="1400" dirty="0">
                <a:latin typeface="Ubuntu" panose="020B0504030602030204" pitchFamily="34" charset="0"/>
                <a:ea typeface="ヒラギノ角ゴ ProN W3" charset="0"/>
                <a:cs typeface="ヒラギノ角ゴ ProN W3" charset="0"/>
                <a:sym typeface="Gill Sans" charset="0"/>
              </a:rPr>
              <a:t>3</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sp>
        <p:nvSpPr>
          <p:cNvPr id="2" name="Title 1">
            <a:extLst>
              <a:ext uri="{FF2B5EF4-FFF2-40B4-BE49-F238E27FC236}">
                <a16:creationId xmlns:a16="http://schemas.microsoft.com/office/drawing/2014/main" id="{05976292-8282-D9D6-9C61-C4AB335154E2}"/>
              </a:ext>
            </a:extLst>
          </p:cNvPr>
          <p:cNvSpPr txBox="1">
            <a:spLocks/>
          </p:cNvSpPr>
          <p:nvPr/>
        </p:nvSpPr>
        <p:spPr>
          <a:xfrm>
            <a:off x="321441" y="-17001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Ubuntu" panose="020B0504030602030204" pitchFamily="34" charset="0"/>
              </a:rPr>
              <a:t>Risk factors for type 2 diabetes</a:t>
            </a:r>
          </a:p>
        </p:txBody>
      </p:sp>
      <p:pic>
        <p:nvPicPr>
          <p:cNvPr id="6" name="Picture 5" descr="A red logo with text&#10;&#10;Description automatically generated">
            <a:extLst>
              <a:ext uri="{FF2B5EF4-FFF2-40B4-BE49-F238E27FC236}">
                <a16:creationId xmlns:a16="http://schemas.microsoft.com/office/drawing/2014/main" id="{BC60F530-EAED-BBA3-7C40-5AC8127EF0CA}"/>
              </a:ext>
            </a:extLst>
          </p:cNvPr>
          <p:cNvPicPr>
            <a:picLocks noChangeAspect="1"/>
          </p:cNvPicPr>
          <p:nvPr/>
        </p:nvPicPr>
        <p:blipFill>
          <a:blip r:embed="rId3"/>
          <a:stretch>
            <a:fillRect/>
          </a:stretch>
        </p:blipFill>
        <p:spPr>
          <a:xfrm>
            <a:off x="10522425" y="120717"/>
            <a:ext cx="1477474" cy="647232"/>
          </a:xfrm>
          <a:prstGeom prst="rect">
            <a:avLst/>
          </a:prstGeom>
        </p:spPr>
      </p:pic>
      <p:sp>
        <p:nvSpPr>
          <p:cNvPr id="8" name="Rectangle 7">
            <a:extLst>
              <a:ext uri="{FF2B5EF4-FFF2-40B4-BE49-F238E27FC236}">
                <a16:creationId xmlns:a16="http://schemas.microsoft.com/office/drawing/2014/main" id="{5ABE094C-3194-3360-704D-C19BB9959291}"/>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rPr>
              <a:t>Workbook page </a:t>
            </a:r>
            <a:r>
              <a:rPr lang="en-US" sz="1400" dirty="0">
                <a:latin typeface="Ubuntu" panose="020B0504030602030204" pitchFamily="34" charset="0"/>
                <a:ea typeface="ヒラギノ角ゴ ProN W3" charset="0"/>
                <a:cs typeface="ヒラギノ角ゴ ProN W3" charset="0"/>
                <a:sym typeface="Gill Sans" charset="0"/>
              </a:rPr>
              <a:t>3</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pic>
        <p:nvPicPr>
          <p:cNvPr id="11" name="Graphic 10">
            <a:extLst>
              <a:ext uri="{FF2B5EF4-FFF2-40B4-BE49-F238E27FC236}">
                <a16:creationId xmlns:a16="http://schemas.microsoft.com/office/drawing/2014/main" id="{4CD07E89-E800-6870-5EDA-E5DA77D40C8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976" b="18294"/>
          <a:stretch/>
        </p:blipFill>
        <p:spPr>
          <a:xfrm>
            <a:off x="6760250" y="2673275"/>
            <a:ext cx="1302575" cy="1414890"/>
          </a:xfrm>
          <a:prstGeom prst="rect">
            <a:avLst/>
          </a:prstGeom>
        </p:spPr>
      </p:pic>
      <p:pic>
        <p:nvPicPr>
          <p:cNvPr id="12" name="Content Placeholder 13">
            <a:extLst>
              <a:ext uri="{FF2B5EF4-FFF2-40B4-BE49-F238E27FC236}">
                <a16:creationId xmlns:a16="http://schemas.microsoft.com/office/drawing/2014/main" id="{11F7F892-93B8-4D42-6E35-4EFA530F51E8}"/>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r="3137" b="22097"/>
          <a:stretch/>
        </p:blipFill>
        <p:spPr bwMode="auto">
          <a:xfrm>
            <a:off x="2606026" y="3778075"/>
            <a:ext cx="1186045" cy="1192362"/>
          </a:xfrm>
          <a:prstGeom prst="rect">
            <a:avLst/>
          </a:prstGeom>
          <a:noFill/>
          <a:ln>
            <a:noFill/>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pic>
      <p:pic>
        <p:nvPicPr>
          <p:cNvPr id="14" name="Graphic 13">
            <a:extLst>
              <a:ext uri="{FF2B5EF4-FFF2-40B4-BE49-F238E27FC236}">
                <a16:creationId xmlns:a16="http://schemas.microsoft.com/office/drawing/2014/main" id="{9CCD8778-B262-AF85-22B9-8D0F1460F29F}"/>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9390"/>
          <a:stretch/>
        </p:blipFill>
        <p:spPr>
          <a:xfrm>
            <a:off x="6887184" y="4445149"/>
            <a:ext cx="1181107" cy="1196923"/>
          </a:xfrm>
          <a:prstGeom prst="rect">
            <a:avLst/>
          </a:prstGeom>
        </p:spPr>
      </p:pic>
      <p:pic>
        <p:nvPicPr>
          <p:cNvPr id="15" name="Graphic 14">
            <a:extLst>
              <a:ext uri="{FF2B5EF4-FFF2-40B4-BE49-F238E27FC236}">
                <a16:creationId xmlns:a16="http://schemas.microsoft.com/office/drawing/2014/main" id="{2CFFF3F6-5AC7-6C3B-B029-D034C8570202}"/>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985" b="19435"/>
          <a:stretch/>
        </p:blipFill>
        <p:spPr>
          <a:xfrm>
            <a:off x="2407942" y="2044353"/>
            <a:ext cx="1160499" cy="1192363"/>
          </a:xfrm>
          <a:prstGeom prst="rect">
            <a:avLst/>
          </a:prstGeom>
        </p:spPr>
      </p:pic>
      <p:pic>
        <p:nvPicPr>
          <p:cNvPr id="16" name="Graphic 15">
            <a:extLst>
              <a:ext uri="{FF2B5EF4-FFF2-40B4-BE49-F238E27FC236}">
                <a16:creationId xmlns:a16="http://schemas.microsoft.com/office/drawing/2014/main" id="{1DB3CC7E-E027-AC6E-FCA1-B4669EFF5BD5}"/>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645" b="14566"/>
          <a:stretch/>
        </p:blipFill>
        <p:spPr>
          <a:xfrm>
            <a:off x="2606026" y="5451085"/>
            <a:ext cx="1042695" cy="1106382"/>
          </a:xfrm>
          <a:prstGeom prst="rect">
            <a:avLst/>
          </a:prstGeom>
        </p:spPr>
      </p:pic>
      <p:sp>
        <p:nvSpPr>
          <p:cNvPr id="17" name="Content Placeholder 2">
            <a:extLst>
              <a:ext uri="{FF2B5EF4-FFF2-40B4-BE49-F238E27FC236}">
                <a16:creationId xmlns:a16="http://schemas.microsoft.com/office/drawing/2014/main" id="{44B06A0A-6581-0A29-5DB4-77AE103EAF49}"/>
              </a:ext>
            </a:extLst>
          </p:cNvPr>
          <p:cNvSpPr txBox="1">
            <a:spLocks/>
          </p:cNvSpPr>
          <p:nvPr/>
        </p:nvSpPr>
        <p:spPr bwMode="auto">
          <a:xfrm>
            <a:off x="3792071" y="2267533"/>
            <a:ext cx="2052771" cy="969184"/>
          </a:xfrm>
          <a:prstGeom prst="rect">
            <a:avLst/>
          </a:prstGeom>
          <a:no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indent="0" algn="ctr"/>
            <a:r>
              <a:rPr lang="en-US" sz="2800" dirty="0"/>
              <a:t>Family history</a:t>
            </a:r>
          </a:p>
        </p:txBody>
      </p:sp>
      <p:sp>
        <p:nvSpPr>
          <p:cNvPr id="18" name="Content Placeholder 2">
            <a:extLst>
              <a:ext uri="{FF2B5EF4-FFF2-40B4-BE49-F238E27FC236}">
                <a16:creationId xmlns:a16="http://schemas.microsoft.com/office/drawing/2014/main" id="{A458F51D-41F1-45B3-F661-33E0AA819122}"/>
              </a:ext>
            </a:extLst>
          </p:cNvPr>
          <p:cNvSpPr txBox="1">
            <a:spLocks/>
          </p:cNvSpPr>
          <p:nvPr/>
        </p:nvSpPr>
        <p:spPr bwMode="auto">
          <a:xfrm>
            <a:off x="3792071" y="3924373"/>
            <a:ext cx="2045730" cy="1046064"/>
          </a:xfrm>
          <a:prstGeom prst="rect">
            <a:avLst/>
          </a:prstGeom>
          <a:no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indent="0" algn="ctr"/>
            <a:r>
              <a:rPr lang="en-US" sz="2800" dirty="0"/>
              <a:t>Unhealthy eating</a:t>
            </a:r>
          </a:p>
        </p:txBody>
      </p:sp>
      <p:sp>
        <p:nvSpPr>
          <p:cNvPr id="19" name="Content Placeholder 2">
            <a:extLst>
              <a:ext uri="{FF2B5EF4-FFF2-40B4-BE49-F238E27FC236}">
                <a16:creationId xmlns:a16="http://schemas.microsoft.com/office/drawing/2014/main" id="{D18590C0-39BA-2168-1114-F025BC0E43E4}"/>
              </a:ext>
            </a:extLst>
          </p:cNvPr>
          <p:cNvSpPr txBox="1">
            <a:spLocks/>
          </p:cNvSpPr>
          <p:nvPr/>
        </p:nvSpPr>
        <p:spPr bwMode="auto">
          <a:xfrm>
            <a:off x="8217004" y="4235790"/>
            <a:ext cx="2441621" cy="1510656"/>
          </a:xfrm>
          <a:prstGeom prst="rect">
            <a:avLst/>
          </a:prstGeom>
          <a:no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indent="0" algn="ctr"/>
            <a:r>
              <a:rPr lang="en-US" sz="2800" dirty="0"/>
              <a:t>Lack of physical activity</a:t>
            </a:r>
          </a:p>
        </p:txBody>
      </p:sp>
      <p:sp>
        <p:nvSpPr>
          <p:cNvPr id="20" name="Content Placeholder 2">
            <a:extLst>
              <a:ext uri="{FF2B5EF4-FFF2-40B4-BE49-F238E27FC236}">
                <a16:creationId xmlns:a16="http://schemas.microsoft.com/office/drawing/2014/main" id="{DD74DB1E-0133-2ECC-368A-C558EB54C067}"/>
              </a:ext>
            </a:extLst>
          </p:cNvPr>
          <p:cNvSpPr txBox="1">
            <a:spLocks/>
          </p:cNvSpPr>
          <p:nvPr/>
        </p:nvSpPr>
        <p:spPr bwMode="auto">
          <a:xfrm>
            <a:off x="3792071" y="5752677"/>
            <a:ext cx="2303929" cy="661222"/>
          </a:xfrm>
          <a:prstGeom prst="rect">
            <a:avLst/>
          </a:prstGeom>
          <a:no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indent="0" algn="ctr"/>
            <a:r>
              <a:rPr lang="en-US" sz="2800" dirty="0"/>
              <a:t>Age</a:t>
            </a:r>
          </a:p>
        </p:txBody>
      </p:sp>
      <p:sp>
        <p:nvSpPr>
          <p:cNvPr id="21" name="Content Placeholder 2">
            <a:extLst>
              <a:ext uri="{FF2B5EF4-FFF2-40B4-BE49-F238E27FC236}">
                <a16:creationId xmlns:a16="http://schemas.microsoft.com/office/drawing/2014/main" id="{275575CB-1BC5-561D-DBC2-686E9FC572B2}"/>
              </a:ext>
            </a:extLst>
          </p:cNvPr>
          <p:cNvSpPr txBox="1">
            <a:spLocks/>
          </p:cNvSpPr>
          <p:nvPr/>
        </p:nvSpPr>
        <p:spPr bwMode="auto">
          <a:xfrm>
            <a:off x="8220225" y="3050109"/>
            <a:ext cx="2438400" cy="661222"/>
          </a:xfrm>
          <a:prstGeom prst="rect">
            <a:avLst/>
          </a:prstGeom>
          <a:no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indent="0" algn="ctr"/>
            <a:r>
              <a:rPr lang="en-US" sz="2800" dirty="0"/>
              <a:t>Obesity</a:t>
            </a:r>
          </a:p>
        </p:txBody>
      </p:sp>
    </p:spTree>
    <p:extLst>
      <p:ext uri="{BB962C8B-B14F-4D97-AF65-F5344CB8AC3E}">
        <p14:creationId xmlns:p14="http://schemas.microsoft.com/office/powerpoint/2010/main" val="731108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7E64D-78BD-B819-1E79-892503EA71F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D8B3CAE-3CEE-D0B2-7CCF-E00829C6A7AF}"/>
              </a:ext>
            </a:extLst>
          </p:cNvPr>
          <p:cNvSpPr txBox="1">
            <a:spLocks/>
          </p:cNvSpPr>
          <p:nvPr/>
        </p:nvSpPr>
        <p:spPr>
          <a:xfrm>
            <a:off x="328580" y="-17001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Ubuntu" panose="020B0504030602030204" pitchFamily="34" charset="0"/>
              </a:rPr>
              <a:t>Activity: Type 2 Diabetes True or False</a:t>
            </a:r>
          </a:p>
        </p:txBody>
      </p:sp>
      <p:sp>
        <p:nvSpPr>
          <p:cNvPr id="10" name="Title 1">
            <a:extLst>
              <a:ext uri="{FF2B5EF4-FFF2-40B4-BE49-F238E27FC236}">
                <a16:creationId xmlns:a16="http://schemas.microsoft.com/office/drawing/2014/main" id="{8AB45C51-0FFC-76CC-F2C6-1689B0381167}"/>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19</a:t>
            </a:r>
          </a:p>
        </p:txBody>
      </p:sp>
      <p:pic>
        <p:nvPicPr>
          <p:cNvPr id="13" name="Picture 12" descr="A red logo with text&#10;&#10;Description automatically generated">
            <a:extLst>
              <a:ext uri="{FF2B5EF4-FFF2-40B4-BE49-F238E27FC236}">
                <a16:creationId xmlns:a16="http://schemas.microsoft.com/office/drawing/2014/main" id="{58D73105-BB2C-7DCB-DD44-DF222137A960}"/>
              </a:ext>
            </a:extLst>
          </p:cNvPr>
          <p:cNvPicPr>
            <a:picLocks noChangeAspect="1"/>
          </p:cNvPicPr>
          <p:nvPr/>
        </p:nvPicPr>
        <p:blipFill>
          <a:blip r:embed="rId3"/>
          <a:stretch>
            <a:fillRect/>
          </a:stretch>
        </p:blipFill>
        <p:spPr>
          <a:xfrm>
            <a:off x="10522425" y="120717"/>
            <a:ext cx="1477474" cy="647232"/>
          </a:xfrm>
          <a:prstGeom prst="rect">
            <a:avLst/>
          </a:prstGeom>
        </p:spPr>
      </p:pic>
      <p:pic>
        <p:nvPicPr>
          <p:cNvPr id="6" name="Picture 5">
            <a:extLst>
              <a:ext uri="{FF2B5EF4-FFF2-40B4-BE49-F238E27FC236}">
                <a16:creationId xmlns:a16="http://schemas.microsoft.com/office/drawing/2014/main" id="{7708B1D9-50C2-865C-3E3B-187884E5710B}"/>
              </a:ext>
            </a:extLst>
          </p:cNvPr>
          <p:cNvPicPr>
            <a:picLocks noChangeAspect="1"/>
          </p:cNvPicPr>
          <p:nvPr/>
        </p:nvPicPr>
        <p:blipFill>
          <a:blip r:embed="rId4"/>
          <a:stretch>
            <a:fillRect/>
          </a:stretch>
        </p:blipFill>
        <p:spPr>
          <a:xfrm rot="21101655">
            <a:off x="4515651" y="2652605"/>
            <a:ext cx="1260655" cy="905243"/>
          </a:xfrm>
          <a:prstGeom prst="rect">
            <a:avLst/>
          </a:prstGeom>
        </p:spPr>
      </p:pic>
      <p:pic>
        <p:nvPicPr>
          <p:cNvPr id="7" name="Picture 6">
            <a:extLst>
              <a:ext uri="{FF2B5EF4-FFF2-40B4-BE49-F238E27FC236}">
                <a16:creationId xmlns:a16="http://schemas.microsoft.com/office/drawing/2014/main" id="{AB9D6293-FF68-E2B1-222C-CA8DD152C74A}"/>
              </a:ext>
            </a:extLst>
          </p:cNvPr>
          <p:cNvPicPr>
            <a:picLocks noChangeAspect="1"/>
          </p:cNvPicPr>
          <p:nvPr/>
        </p:nvPicPr>
        <p:blipFill>
          <a:blip r:embed="rId5"/>
          <a:stretch>
            <a:fillRect/>
          </a:stretch>
        </p:blipFill>
        <p:spPr>
          <a:xfrm>
            <a:off x="6668655" y="2555582"/>
            <a:ext cx="1049250" cy="1088572"/>
          </a:xfrm>
          <a:prstGeom prst="rect">
            <a:avLst/>
          </a:prstGeom>
        </p:spPr>
      </p:pic>
      <p:sp>
        <p:nvSpPr>
          <p:cNvPr id="9" name="Rectangle 8">
            <a:extLst>
              <a:ext uri="{FF2B5EF4-FFF2-40B4-BE49-F238E27FC236}">
                <a16:creationId xmlns:a16="http://schemas.microsoft.com/office/drawing/2014/main" id="{1EB23A48-6FF7-30FB-D6D3-E8713B7F4BE2}"/>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rPr>
              <a:t>Workbook page </a:t>
            </a:r>
            <a:r>
              <a:rPr lang="en-US" sz="1400" dirty="0">
                <a:latin typeface="Ubuntu" panose="020B0504030602030204" pitchFamily="34" charset="0"/>
                <a:ea typeface="ヒラギノ角ゴ ProN W3" charset="0"/>
                <a:cs typeface="ヒラギノ角ゴ ProN W3" charset="0"/>
                <a:sym typeface="Gill Sans" charset="0"/>
              </a:rPr>
              <a:t>3</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sp>
        <p:nvSpPr>
          <p:cNvPr id="3" name="TextBox 2">
            <a:extLst>
              <a:ext uri="{FF2B5EF4-FFF2-40B4-BE49-F238E27FC236}">
                <a16:creationId xmlns:a16="http://schemas.microsoft.com/office/drawing/2014/main" id="{CEFD0425-1469-E1C9-FE26-2B1E67250F30}"/>
              </a:ext>
            </a:extLst>
          </p:cNvPr>
          <p:cNvSpPr txBox="1"/>
          <p:nvPr/>
        </p:nvSpPr>
        <p:spPr>
          <a:xfrm>
            <a:off x="2793190" y="3955220"/>
            <a:ext cx="6605619" cy="1200329"/>
          </a:xfrm>
          <a:prstGeom prst="rect">
            <a:avLst/>
          </a:prstGeom>
          <a:noFill/>
        </p:spPr>
        <p:txBody>
          <a:bodyPr wrap="square">
            <a:spAutoFit/>
          </a:bodyPr>
          <a:lstStyle/>
          <a:p>
            <a:pPr marL="274320" indent="0" algn="ctr" defTabSz="914400">
              <a:lnSpc>
                <a:spcPct val="100000"/>
              </a:lnSpc>
              <a:spcBef>
                <a:spcPts val="600"/>
              </a:spcBef>
              <a:spcAft>
                <a:spcPts val="600"/>
              </a:spcAft>
            </a:pPr>
            <a:r>
              <a:rPr lang="en-US" sz="3600" kern="0" dirty="0">
                <a:latin typeface="Ubuntu" panose="020B0504030602030204" pitchFamily="34" charset="0"/>
              </a:rPr>
              <a:t>People with type 2 diabetes cannot eat sweets</a:t>
            </a:r>
          </a:p>
        </p:txBody>
      </p:sp>
    </p:spTree>
    <p:extLst>
      <p:ext uri="{BB962C8B-B14F-4D97-AF65-F5344CB8AC3E}">
        <p14:creationId xmlns:p14="http://schemas.microsoft.com/office/powerpoint/2010/main" val="277535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C3E5AFC-1D7B-AE51-5121-DADCC130D8C6}"/>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a:t>
            </a:r>
          </a:p>
        </p:txBody>
      </p:sp>
      <p:sp>
        <p:nvSpPr>
          <p:cNvPr id="7" name="Title 1">
            <a:extLst>
              <a:ext uri="{FF2B5EF4-FFF2-40B4-BE49-F238E27FC236}">
                <a16:creationId xmlns:a16="http://schemas.microsoft.com/office/drawing/2014/main" id="{0291BE0D-72F2-DF33-C507-3AA0F4076B24}"/>
              </a:ext>
            </a:extLst>
          </p:cNvPr>
          <p:cNvSpPr txBox="1">
            <a:spLocks/>
          </p:cNvSpPr>
          <p:nvPr/>
        </p:nvSpPr>
        <p:spPr>
          <a:xfrm>
            <a:off x="328580" y="-12429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Introductions</a:t>
            </a:r>
          </a:p>
        </p:txBody>
      </p:sp>
      <p:pic>
        <p:nvPicPr>
          <p:cNvPr id="9" name="Picture 8" descr="A red logo with text&#10;&#10;Description automatically generated">
            <a:extLst>
              <a:ext uri="{FF2B5EF4-FFF2-40B4-BE49-F238E27FC236}">
                <a16:creationId xmlns:a16="http://schemas.microsoft.com/office/drawing/2014/main" id="{6D964C98-7B1A-3AD1-6AE2-4B077D8A9749}"/>
              </a:ext>
            </a:extLst>
          </p:cNvPr>
          <p:cNvPicPr>
            <a:picLocks noChangeAspect="1"/>
          </p:cNvPicPr>
          <p:nvPr/>
        </p:nvPicPr>
        <p:blipFill>
          <a:blip r:embed="rId3"/>
          <a:stretch>
            <a:fillRect/>
          </a:stretch>
        </p:blipFill>
        <p:spPr>
          <a:xfrm>
            <a:off x="10522425" y="120717"/>
            <a:ext cx="1477474" cy="647232"/>
          </a:xfrm>
          <a:prstGeom prst="rect">
            <a:avLst/>
          </a:prstGeom>
        </p:spPr>
      </p:pic>
      <p:pic>
        <p:nvPicPr>
          <p:cNvPr id="2" name="Content Placeholder 5" descr="A black background with a black square&#10;&#10;Description automatically generated">
            <a:extLst>
              <a:ext uri="{FF2B5EF4-FFF2-40B4-BE49-F238E27FC236}">
                <a16:creationId xmlns:a16="http://schemas.microsoft.com/office/drawing/2014/main" id="{06EDA7D9-8EE1-7D00-D59D-49EC5487D257}"/>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9509" r="12115" b="16586"/>
          <a:stretch/>
        </p:blipFill>
        <p:spPr>
          <a:xfrm>
            <a:off x="3719705" y="1799963"/>
            <a:ext cx="4752589" cy="5058037"/>
          </a:xfrm>
        </p:spPr>
      </p:pic>
    </p:spTree>
    <p:extLst>
      <p:ext uri="{BB962C8B-B14F-4D97-AF65-F5344CB8AC3E}">
        <p14:creationId xmlns:p14="http://schemas.microsoft.com/office/powerpoint/2010/main" val="2229594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A8490-BEE4-887A-7FA5-B982683F87C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FA8EE19-C123-D76D-A7B0-EB542EE1B7D0}"/>
              </a:ext>
            </a:extLst>
          </p:cNvPr>
          <p:cNvSpPr txBox="1">
            <a:spLocks/>
          </p:cNvSpPr>
          <p:nvPr/>
        </p:nvSpPr>
        <p:spPr>
          <a:xfrm>
            <a:off x="328580" y="-17001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Ubuntu" panose="020B0504030602030204" pitchFamily="34" charset="0"/>
              </a:rPr>
              <a:t>People with diabetes cannot eat sweets</a:t>
            </a:r>
          </a:p>
        </p:txBody>
      </p:sp>
      <p:sp>
        <p:nvSpPr>
          <p:cNvPr id="10" name="Title 1">
            <a:extLst>
              <a:ext uri="{FF2B5EF4-FFF2-40B4-BE49-F238E27FC236}">
                <a16:creationId xmlns:a16="http://schemas.microsoft.com/office/drawing/2014/main" id="{08DCF7E8-D6C7-0751-BB8F-9D26DF10CA0C}"/>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20</a:t>
            </a:r>
          </a:p>
        </p:txBody>
      </p:sp>
      <p:pic>
        <p:nvPicPr>
          <p:cNvPr id="13" name="Picture 12" descr="A red logo with text&#10;&#10;Description automatically generated">
            <a:extLst>
              <a:ext uri="{FF2B5EF4-FFF2-40B4-BE49-F238E27FC236}">
                <a16:creationId xmlns:a16="http://schemas.microsoft.com/office/drawing/2014/main" id="{F43B4EFB-7C9A-EEB1-7753-DDD4AF8D660D}"/>
              </a:ext>
            </a:extLst>
          </p:cNvPr>
          <p:cNvPicPr>
            <a:picLocks noChangeAspect="1"/>
          </p:cNvPicPr>
          <p:nvPr/>
        </p:nvPicPr>
        <p:blipFill>
          <a:blip r:embed="rId3"/>
          <a:stretch>
            <a:fillRect/>
          </a:stretch>
        </p:blipFill>
        <p:spPr>
          <a:xfrm>
            <a:off x="10522425" y="120717"/>
            <a:ext cx="1477474" cy="647232"/>
          </a:xfrm>
          <a:prstGeom prst="rect">
            <a:avLst/>
          </a:prstGeom>
        </p:spPr>
      </p:pic>
      <p:pic>
        <p:nvPicPr>
          <p:cNvPr id="7" name="Picture 6">
            <a:extLst>
              <a:ext uri="{FF2B5EF4-FFF2-40B4-BE49-F238E27FC236}">
                <a16:creationId xmlns:a16="http://schemas.microsoft.com/office/drawing/2014/main" id="{C047A207-466C-3A32-4492-49B89BBE39F5}"/>
              </a:ext>
            </a:extLst>
          </p:cNvPr>
          <p:cNvPicPr>
            <a:picLocks noChangeAspect="1"/>
          </p:cNvPicPr>
          <p:nvPr/>
        </p:nvPicPr>
        <p:blipFill>
          <a:blip r:embed="rId4"/>
          <a:stretch>
            <a:fillRect/>
          </a:stretch>
        </p:blipFill>
        <p:spPr>
          <a:xfrm>
            <a:off x="8392235" y="2180996"/>
            <a:ext cx="2405845" cy="2496007"/>
          </a:xfrm>
          <a:prstGeom prst="rect">
            <a:avLst/>
          </a:prstGeom>
        </p:spPr>
      </p:pic>
      <p:sp>
        <p:nvSpPr>
          <p:cNvPr id="9" name="Rectangle 8">
            <a:extLst>
              <a:ext uri="{FF2B5EF4-FFF2-40B4-BE49-F238E27FC236}">
                <a16:creationId xmlns:a16="http://schemas.microsoft.com/office/drawing/2014/main" id="{2118FD0D-A62B-CDD5-9859-3CC1F3DDE023}"/>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rPr>
              <a:t>Workbook page </a:t>
            </a:r>
            <a:r>
              <a:rPr lang="en-US" sz="1400" dirty="0">
                <a:latin typeface="Ubuntu" panose="020B0504030602030204" pitchFamily="34" charset="0"/>
                <a:ea typeface="ヒラギノ角ゴ ProN W3" charset="0"/>
                <a:cs typeface="ヒラギノ角ゴ ProN W3" charset="0"/>
                <a:sym typeface="Gill Sans" charset="0"/>
              </a:rPr>
              <a:t>3</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sp>
        <p:nvSpPr>
          <p:cNvPr id="3" name="TextBox 2">
            <a:extLst>
              <a:ext uri="{FF2B5EF4-FFF2-40B4-BE49-F238E27FC236}">
                <a16:creationId xmlns:a16="http://schemas.microsoft.com/office/drawing/2014/main" id="{D0A45950-F405-C3E7-2563-65E7A7AA7F91}"/>
              </a:ext>
            </a:extLst>
          </p:cNvPr>
          <p:cNvSpPr txBox="1"/>
          <p:nvPr/>
        </p:nvSpPr>
        <p:spPr>
          <a:xfrm>
            <a:off x="587661" y="2334803"/>
            <a:ext cx="6605619" cy="3970318"/>
          </a:xfrm>
          <a:prstGeom prst="rect">
            <a:avLst/>
          </a:prstGeom>
          <a:noFill/>
        </p:spPr>
        <p:txBody>
          <a:bodyPr wrap="square">
            <a:spAutoFit/>
          </a:bodyPr>
          <a:lstStyle/>
          <a:p>
            <a:pPr marL="239395"/>
            <a:r>
              <a:rPr lang="en-US" sz="2800" kern="0" dirty="0"/>
              <a:t>Sweets in moderation are ok for people with diabetes</a:t>
            </a:r>
          </a:p>
          <a:p>
            <a:pPr marL="239395" indent="0"/>
            <a:endParaRPr lang="en-US" sz="2800" dirty="0"/>
          </a:p>
          <a:p>
            <a:pPr marL="239395" indent="0"/>
            <a:r>
              <a:rPr lang="en-US" sz="2800" dirty="0"/>
              <a:t>Managing type 2 diabetes:</a:t>
            </a:r>
          </a:p>
          <a:p>
            <a:pPr marL="696595" indent="-457200">
              <a:buFont typeface="Arial" panose="020B0604020202020204" pitchFamily="34" charset="0"/>
              <a:buChar char="•"/>
            </a:pPr>
            <a:r>
              <a:rPr lang="en-US" sz="2800" dirty="0"/>
              <a:t>A healthy lifestyle </a:t>
            </a:r>
          </a:p>
          <a:p>
            <a:pPr marL="696595" indent="-457200">
              <a:buFont typeface="Arial" panose="020B0604020202020204" pitchFamily="34" charset="0"/>
              <a:buChar char="•"/>
            </a:pPr>
            <a:r>
              <a:rPr lang="en-US" sz="2800" dirty="0"/>
              <a:t>Regular monitoring of blood sugar levels </a:t>
            </a:r>
          </a:p>
          <a:p>
            <a:pPr marL="696595" indent="-457200">
              <a:buFont typeface="Arial" panose="020B0604020202020204" pitchFamily="34" charset="0"/>
              <a:buChar char="•"/>
            </a:pPr>
            <a:r>
              <a:rPr lang="en-US" sz="2800" dirty="0"/>
              <a:t>Managing medications</a:t>
            </a:r>
          </a:p>
          <a:p>
            <a:pPr marL="696595" indent="-457200">
              <a:buFont typeface="Arial" panose="020B0604020202020204" pitchFamily="34" charset="0"/>
              <a:buChar char="•"/>
            </a:pPr>
            <a:r>
              <a:rPr lang="en-US" sz="2800" dirty="0"/>
              <a:t>Finding support</a:t>
            </a:r>
          </a:p>
        </p:txBody>
      </p:sp>
    </p:spTree>
    <p:extLst>
      <p:ext uri="{BB962C8B-B14F-4D97-AF65-F5344CB8AC3E}">
        <p14:creationId xmlns:p14="http://schemas.microsoft.com/office/powerpoint/2010/main" val="2804382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5843C-B5DB-966E-5B7C-9A95B079430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69DEEC3-B9F2-1D8F-6057-2161211108AD}"/>
              </a:ext>
            </a:extLst>
          </p:cNvPr>
          <p:cNvSpPr txBox="1">
            <a:spLocks/>
          </p:cNvSpPr>
          <p:nvPr/>
        </p:nvSpPr>
        <p:spPr>
          <a:xfrm>
            <a:off x="328580" y="-17001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Ubuntu" panose="020B0504030602030204" pitchFamily="34" charset="0"/>
              </a:rPr>
              <a:t>Activity: Type 2 Diabetes True or False</a:t>
            </a:r>
          </a:p>
        </p:txBody>
      </p:sp>
      <p:sp>
        <p:nvSpPr>
          <p:cNvPr id="10" name="Title 1">
            <a:extLst>
              <a:ext uri="{FF2B5EF4-FFF2-40B4-BE49-F238E27FC236}">
                <a16:creationId xmlns:a16="http://schemas.microsoft.com/office/drawing/2014/main" id="{ADCCD3DB-2195-1DC1-DF91-1B0F75671977}"/>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21</a:t>
            </a:r>
          </a:p>
        </p:txBody>
      </p:sp>
      <p:pic>
        <p:nvPicPr>
          <p:cNvPr id="13" name="Picture 12" descr="A red logo with text&#10;&#10;Description automatically generated">
            <a:extLst>
              <a:ext uri="{FF2B5EF4-FFF2-40B4-BE49-F238E27FC236}">
                <a16:creationId xmlns:a16="http://schemas.microsoft.com/office/drawing/2014/main" id="{D8CD9B8D-F3C4-4973-64FE-17F8B7F04E08}"/>
              </a:ext>
            </a:extLst>
          </p:cNvPr>
          <p:cNvPicPr>
            <a:picLocks noChangeAspect="1"/>
          </p:cNvPicPr>
          <p:nvPr/>
        </p:nvPicPr>
        <p:blipFill>
          <a:blip r:embed="rId3"/>
          <a:stretch>
            <a:fillRect/>
          </a:stretch>
        </p:blipFill>
        <p:spPr>
          <a:xfrm>
            <a:off x="10522425" y="120717"/>
            <a:ext cx="1477474" cy="647232"/>
          </a:xfrm>
          <a:prstGeom prst="rect">
            <a:avLst/>
          </a:prstGeom>
        </p:spPr>
      </p:pic>
      <p:pic>
        <p:nvPicPr>
          <p:cNvPr id="6" name="Picture 5">
            <a:extLst>
              <a:ext uri="{FF2B5EF4-FFF2-40B4-BE49-F238E27FC236}">
                <a16:creationId xmlns:a16="http://schemas.microsoft.com/office/drawing/2014/main" id="{3B09C61E-30F0-0478-3039-A35E7312EC89}"/>
              </a:ext>
            </a:extLst>
          </p:cNvPr>
          <p:cNvPicPr>
            <a:picLocks noChangeAspect="1"/>
          </p:cNvPicPr>
          <p:nvPr/>
        </p:nvPicPr>
        <p:blipFill>
          <a:blip r:embed="rId4"/>
          <a:stretch>
            <a:fillRect/>
          </a:stretch>
        </p:blipFill>
        <p:spPr>
          <a:xfrm rot="21101655">
            <a:off x="4515651" y="2652605"/>
            <a:ext cx="1260655" cy="905243"/>
          </a:xfrm>
          <a:prstGeom prst="rect">
            <a:avLst/>
          </a:prstGeom>
        </p:spPr>
      </p:pic>
      <p:pic>
        <p:nvPicPr>
          <p:cNvPr id="7" name="Picture 6">
            <a:extLst>
              <a:ext uri="{FF2B5EF4-FFF2-40B4-BE49-F238E27FC236}">
                <a16:creationId xmlns:a16="http://schemas.microsoft.com/office/drawing/2014/main" id="{2F08A9F7-3212-E76B-E555-89BB88D7490C}"/>
              </a:ext>
            </a:extLst>
          </p:cNvPr>
          <p:cNvPicPr>
            <a:picLocks noChangeAspect="1"/>
          </p:cNvPicPr>
          <p:nvPr/>
        </p:nvPicPr>
        <p:blipFill>
          <a:blip r:embed="rId5"/>
          <a:stretch>
            <a:fillRect/>
          </a:stretch>
        </p:blipFill>
        <p:spPr>
          <a:xfrm>
            <a:off x="6668655" y="2555582"/>
            <a:ext cx="1049250" cy="1088572"/>
          </a:xfrm>
          <a:prstGeom prst="rect">
            <a:avLst/>
          </a:prstGeom>
        </p:spPr>
      </p:pic>
      <p:sp>
        <p:nvSpPr>
          <p:cNvPr id="9" name="Rectangle 8">
            <a:extLst>
              <a:ext uri="{FF2B5EF4-FFF2-40B4-BE49-F238E27FC236}">
                <a16:creationId xmlns:a16="http://schemas.microsoft.com/office/drawing/2014/main" id="{5273B518-7F49-96F8-70EA-AE218B11190E}"/>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rPr>
              <a:t>Workbook page </a:t>
            </a:r>
            <a:r>
              <a:rPr lang="en-US" sz="1400" dirty="0">
                <a:latin typeface="Ubuntu" panose="020B0504030602030204" pitchFamily="34" charset="0"/>
                <a:ea typeface="ヒラギノ角ゴ ProN W3" charset="0"/>
                <a:cs typeface="ヒラギノ角ゴ ProN W3" charset="0"/>
                <a:sym typeface="Gill Sans" charset="0"/>
              </a:rPr>
              <a:t>3</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sp>
        <p:nvSpPr>
          <p:cNvPr id="3" name="TextBox 2">
            <a:extLst>
              <a:ext uri="{FF2B5EF4-FFF2-40B4-BE49-F238E27FC236}">
                <a16:creationId xmlns:a16="http://schemas.microsoft.com/office/drawing/2014/main" id="{66B63B3C-6883-74DE-AB5C-2128B83B9A73}"/>
              </a:ext>
            </a:extLst>
          </p:cNvPr>
          <p:cNvSpPr txBox="1"/>
          <p:nvPr/>
        </p:nvSpPr>
        <p:spPr>
          <a:xfrm>
            <a:off x="2793190" y="3955220"/>
            <a:ext cx="6605619" cy="1754326"/>
          </a:xfrm>
          <a:prstGeom prst="rect">
            <a:avLst/>
          </a:prstGeom>
          <a:noFill/>
        </p:spPr>
        <p:txBody>
          <a:bodyPr wrap="square">
            <a:spAutoFit/>
          </a:bodyPr>
          <a:lstStyle/>
          <a:p>
            <a:pPr marL="274320" indent="0" algn="ctr" defTabSz="914400">
              <a:lnSpc>
                <a:spcPct val="100000"/>
              </a:lnSpc>
              <a:spcBef>
                <a:spcPts val="600"/>
              </a:spcBef>
              <a:spcAft>
                <a:spcPts val="600"/>
              </a:spcAft>
            </a:pPr>
            <a:r>
              <a:rPr lang="en-US" sz="3600" kern="0" dirty="0">
                <a:latin typeface="Ubuntu" panose="020B0504030602030204" pitchFamily="34" charset="0"/>
              </a:rPr>
              <a:t>You can prevent type 2 diabetes by eating healthy and exercising regularly</a:t>
            </a:r>
          </a:p>
        </p:txBody>
      </p:sp>
    </p:spTree>
    <p:extLst>
      <p:ext uri="{BB962C8B-B14F-4D97-AF65-F5344CB8AC3E}">
        <p14:creationId xmlns:p14="http://schemas.microsoft.com/office/powerpoint/2010/main" val="2886830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B340D-B4C7-3562-4BCE-4A125D56D3C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689668F-1EB8-6B46-BB26-EBF5904C08BF}"/>
              </a:ext>
            </a:extLst>
          </p:cNvPr>
          <p:cNvSpPr txBox="1">
            <a:spLocks/>
          </p:cNvSpPr>
          <p:nvPr/>
        </p:nvSpPr>
        <p:spPr>
          <a:xfrm>
            <a:off x="328580" y="-170016"/>
            <a:ext cx="7450022"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Ubuntu" panose="020B0504030602030204" pitchFamily="34" charset="0"/>
              </a:rPr>
              <a:t>You can prevent type 2 diabetes by eating healthy and exercising regularly</a:t>
            </a:r>
          </a:p>
        </p:txBody>
      </p:sp>
      <p:sp>
        <p:nvSpPr>
          <p:cNvPr id="10" name="Title 1">
            <a:extLst>
              <a:ext uri="{FF2B5EF4-FFF2-40B4-BE49-F238E27FC236}">
                <a16:creationId xmlns:a16="http://schemas.microsoft.com/office/drawing/2014/main" id="{2C8C7CB9-242B-FA74-18A1-A2773664E557}"/>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22</a:t>
            </a:r>
          </a:p>
        </p:txBody>
      </p:sp>
      <p:pic>
        <p:nvPicPr>
          <p:cNvPr id="13" name="Picture 12" descr="A red logo with text&#10;&#10;Description automatically generated">
            <a:extLst>
              <a:ext uri="{FF2B5EF4-FFF2-40B4-BE49-F238E27FC236}">
                <a16:creationId xmlns:a16="http://schemas.microsoft.com/office/drawing/2014/main" id="{CF26A962-19AA-8247-FFBA-E3DC5F7CAE6B}"/>
              </a:ext>
            </a:extLst>
          </p:cNvPr>
          <p:cNvPicPr>
            <a:picLocks noChangeAspect="1"/>
          </p:cNvPicPr>
          <p:nvPr/>
        </p:nvPicPr>
        <p:blipFill>
          <a:blip r:embed="rId3"/>
          <a:stretch>
            <a:fillRect/>
          </a:stretch>
        </p:blipFill>
        <p:spPr>
          <a:xfrm>
            <a:off x="10522425" y="120717"/>
            <a:ext cx="1477474" cy="647232"/>
          </a:xfrm>
          <a:prstGeom prst="rect">
            <a:avLst/>
          </a:prstGeom>
        </p:spPr>
      </p:pic>
      <p:sp>
        <p:nvSpPr>
          <p:cNvPr id="9" name="Rectangle 8">
            <a:extLst>
              <a:ext uri="{FF2B5EF4-FFF2-40B4-BE49-F238E27FC236}">
                <a16:creationId xmlns:a16="http://schemas.microsoft.com/office/drawing/2014/main" id="{14B5E0F4-FBDD-5C17-F113-A5BFE3F4B8B6}"/>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rPr>
              <a:t>Workbook page </a:t>
            </a:r>
            <a:r>
              <a:rPr lang="en-US" sz="1400" dirty="0">
                <a:latin typeface="Ubuntu" panose="020B0504030602030204" pitchFamily="34" charset="0"/>
                <a:ea typeface="ヒラギノ角ゴ ProN W3" charset="0"/>
                <a:cs typeface="ヒラギノ角ゴ ProN W3" charset="0"/>
                <a:sym typeface="Gill Sans" charset="0"/>
              </a:rPr>
              <a:t>3</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sp>
        <p:nvSpPr>
          <p:cNvPr id="3" name="TextBox 2">
            <a:extLst>
              <a:ext uri="{FF2B5EF4-FFF2-40B4-BE49-F238E27FC236}">
                <a16:creationId xmlns:a16="http://schemas.microsoft.com/office/drawing/2014/main" id="{7882D30B-777A-3DCE-27B3-6AC92B176333}"/>
              </a:ext>
            </a:extLst>
          </p:cNvPr>
          <p:cNvSpPr txBox="1"/>
          <p:nvPr/>
        </p:nvSpPr>
        <p:spPr>
          <a:xfrm>
            <a:off x="587661" y="2642364"/>
            <a:ext cx="6605619" cy="2677656"/>
          </a:xfrm>
          <a:prstGeom prst="rect">
            <a:avLst/>
          </a:prstGeom>
          <a:noFill/>
        </p:spPr>
        <p:txBody>
          <a:bodyPr wrap="square">
            <a:spAutoFit/>
          </a:bodyPr>
          <a:lstStyle/>
          <a:p>
            <a:pPr marL="696913" indent="-457200">
              <a:buFont typeface="Arial" panose="020B0604020202020204" pitchFamily="34" charset="0"/>
              <a:buChar char="•"/>
            </a:pPr>
            <a:r>
              <a:rPr lang="en-US" sz="2800" dirty="0">
                <a:latin typeface="Ubuntu" panose="020B0504030602030204" pitchFamily="34" charset="0"/>
              </a:rPr>
              <a:t>Type 2 diabetes can be prevented by living a healthy lifestyle</a:t>
            </a:r>
          </a:p>
          <a:p>
            <a:pPr marL="582613" indent="-342900">
              <a:buFont typeface="Wingdings" panose="05000000000000000000" pitchFamily="2" charset="2"/>
              <a:buChar char="§"/>
            </a:pPr>
            <a:endParaRPr lang="en-US" sz="2800" dirty="0">
              <a:latin typeface="Ubuntu" panose="020B0504030602030204" pitchFamily="34" charset="0"/>
            </a:endParaRPr>
          </a:p>
          <a:p>
            <a:pPr marL="696913" indent="-457200">
              <a:buFont typeface="Arial" panose="020B0604020202020204" pitchFamily="34" charset="0"/>
              <a:buChar char="•"/>
            </a:pPr>
            <a:r>
              <a:rPr lang="en-US" sz="2800" dirty="0">
                <a:latin typeface="Ubuntu" panose="020B0504030602030204" pitchFamily="34" charset="0"/>
              </a:rPr>
              <a:t>Living a healthy lifestyle helps reduce some of the risk factors for type 2 diabetes</a:t>
            </a:r>
          </a:p>
        </p:txBody>
      </p:sp>
      <p:pic>
        <p:nvPicPr>
          <p:cNvPr id="2" name="Picture 1">
            <a:extLst>
              <a:ext uri="{FF2B5EF4-FFF2-40B4-BE49-F238E27FC236}">
                <a16:creationId xmlns:a16="http://schemas.microsoft.com/office/drawing/2014/main" id="{32FE4945-A1F3-927E-C8D9-8137D5BE8444}"/>
              </a:ext>
            </a:extLst>
          </p:cNvPr>
          <p:cNvPicPr>
            <a:picLocks noChangeAspect="1"/>
          </p:cNvPicPr>
          <p:nvPr/>
        </p:nvPicPr>
        <p:blipFill>
          <a:blip r:embed="rId4"/>
          <a:stretch>
            <a:fillRect/>
          </a:stretch>
        </p:blipFill>
        <p:spPr>
          <a:xfrm rot="21101655">
            <a:off x="7933534" y="2235831"/>
            <a:ext cx="3323246" cy="2386335"/>
          </a:xfrm>
          <a:prstGeom prst="rect">
            <a:avLst/>
          </a:prstGeom>
        </p:spPr>
      </p:pic>
    </p:spTree>
    <p:extLst>
      <p:ext uri="{BB962C8B-B14F-4D97-AF65-F5344CB8AC3E}">
        <p14:creationId xmlns:p14="http://schemas.microsoft.com/office/powerpoint/2010/main" val="56630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7F6CC-BFBC-49A6-EB88-08C443848B1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A766222-C950-F1C3-D1EE-C3EF62949538}"/>
              </a:ext>
            </a:extLst>
          </p:cNvPr>
          <p:cNvSpPr txBox="1">
            <a:spLocks/>
          </p:cNvSpPr>
          <p:nvPr/>
        </p:nvSpPr>
        <p:spPr>
          <a:xfrm>
            <a:off x="328580" y="-170016"/>
            <a:ext cx="7450022"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Ubuntu" panose="020B0504030602030204" pitchFamily="34" charset="0"/>
              </a:rPr>
              <a:t>Strategies for Prevention &amp; Management of Type 2 Diabetes</a:t>
            </a:r>
          </a:p>
        </p:txBody>
      </p:sp>
      <p:sp>
        <p:nvSpPr>
          <p:cNvPr id="10" name="Title 1">
            <a:extLst>
              <a:ext uri="{FF2B5EF4-FFF2-40B4-BE49-F238E27FC236}">
                <a16:creationId xmlns:a16="http://schemas.microsoft.com/office/drawing/2014/main" id="{111206DE-F0ED-0592-6EC8-05D363357D44}"/>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23</a:t>
            </a:r>
          </a:p>
        </p:txBody>
      </p:sp>
      <p:pic>
        <p:nvPicPr>
          <p:cNvPr id="13" name="Picture 12" descr="A red logo with text&#10;&#10;Description automatically generated">
            <a:extLst>
              <a:ext uri="{FF2B5EF4-FFF2-40B4-BE49-F238E27FC236}">
                <a16:creationId xmlns:a16="http://schemas.microsoft.com/office/drawing/2014/main" id="{8EDF6882-2EBD-9ED9-6FC4-083A6CF5D27E}"/>
              </a:ext>
            </a:extLst>
          </p:cNvPr>
          <p:cNvPicPr>
            <a:picLocks noChangeAspect="1"/>
          </p:cNvPicPr>
          <p:nvPr/>
        </p:nvPicPr>
        <p:blipFill>
          <a:blip r:embed="rId3"/>
          <a:stretch>
            <a:fillRect/>
          </a:stretch>
        </p:blipFill>
        <p:spPr>
          <a:xfrm>
            <a:off x="10522425" y="120717"/>
            <a:ext cx="1477474" cy="647232"/>
          </a:xfrm>
          <a:prstGeom prst="rect">
            <a:avLst/>
          </a:prstGeom>
        </p:spPr>
      </p:pic>
      <p:sp>
        <p:nvSpPr>
          <p:cNvPr id="14" name="Title 3">
            <a:extLst>
              <a:ext uri="{FF2B5EF4-FFF2-40B4-BE49-F238E27FC236}">
                <a16:creationId xmlns:a16="http://schemas.microsoft.com/office/drawing/2014/main" id="{76759E2B-D499-0133-FC22-D28474C7534F}"/>
              </a:ext>
            </a:extLst>
          </p:cNvPr>
          <p:cNvSpPr txBox="1">
            <a:spLocks/>
          </p:cNvSpPr>
          <p:nvPr/>
        </p:nvSpPr>
        <p:spPr bwMode="auto">
          <a:xfrm>
            <a:off x="7479468" y="1957276"/>
            <a:ext cx="3342092" cy="4405516"/>
          </a:xfrm>
          <a:prstGeom prst="rect">
            <a:avLst/>
          </a:prstGeom>
          <a:no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457200" indent="-457200" defTabSz="914400">
              <a:lnSpc>
                <a:spcPct val="150000"/>
              </a:lnSpc>
              <a:spcAft>
                <a:spcPts val="1800"/>
              </a:spcAft>
              <a:buFont typeface="Arial" panose="020B0604020202020204" pitchFamily="34" charset="0"/>
              <a:buChar char="•"/>
            </a:pPr>
            <a:r>
              <a:rPr lang="en-US" sz="2800" kern="0" dirty="0">
                <a:latin typeface="Ubuntu" panose="020B0504030602030204" pitchFamily="34" charset="0"/>
              </a:rPr>
              <a:t>Being active</a:t>
            </a:r>
          </a:p>
          <a:p>
            <a:pPr marL="457200" indent="-457200" defTabSz="914400">
              <a:lnSpc>
                <a:spcPct val="150000"/>
              </a:lnSpc>
              <a:spcAft>
                <a:spcPts val="1800"/>
              </a:spcAft>
              <a:buFont typeface="Arial" panose="020B0604020202020204" pitchFamily="34" charset="0"/>
              <a:buChar char="•"/>
            </a:pPr>
            <a:endParaRPr lang="en-US" sz="2800" kern="0" dirty="0">
              <a:latin typeface="Ubuntu" panose="020B0504030602030204" pitchFamily="34" charset="0"/>
            </a:endParaRPr>
          </a:p>
          <a:p>
            <a:pPr marL="457200" indent="-457200" defTabSz="914400">
              <a:lnSpc>
                <a:spcPct val="150000"/>
              </a:lnSpc>
              <a:spcAft>
                <a:spcPts val="1800"/>
              </a:spcAft>
              <a:buFont typeface="Arial" panose="020B0604020202020204" pitchFamily="34" charset="0"/>
              <a:buChar char="•"/>
            </a:pPr>
            <a:r>
              <a:rPr lang="en-US" sz="2800" kern="0" dirty="0">
                <a:latin typeface="Ubuntu" panose="020B0504030602030204" pitchFamily="34" charset="0"/>
              </a:rPr>
              <a:t>Healthy eating</a:t>
            </a:r>
          </a:p>
          <a:p>
            <a:pPr marL="457200" indent="-457200" defTabSz="914400">
              <a:lnSpc>
                <a:spcPct val="150000"/>
              </a:lnSpc>
              <a:spcAft>
                <a:spcPts val="1800"/>
              </a:spcAft>
              <a:buFont typeface="Arial" panose="020B0604020202020204" pitchFamily="34" charset="0"/>
              <a:buChar char="•"/>
            </a:pPr>
            <a:endParaRPr lang="en-US" sz="2800" kern="0" dirty="0">
              <a:latin typeface="Ubuntu" panose="020B0504030602030204" pitchFamily="34" charset="0"/>
            </a:endParaRPr>
          </a:p>
          <a:p>
            <a:pPr marL="457200" indent="-457200" defTabSz="914400">
              <a:lnSpc>
                <a:spcPct val="150000"/>
              </a:lnSpc>
              <a:spcAft>
                <a:spcPts val="1800"/>
              </a:spcAft>
              <a:buFont typeface="Arial" panose="020B0604020202020204" pitchFamily="34" charset="0"/>
              <a:buChar char="•"/>
            </a:pPr>
            <a:r>
              <a:rPr lang="en-US" sz="2800" kern="0" dirty="0">
                <a:latin typeface="Ubuntu" panose="020B0504030602030204" pitchFamily="34" charset="0"/>
              </a:rPr>
              <a:t>Managing stress</a:t>
            </a:r>
          </a:p>
        </p:txBody>
      </p:sp>
      <p:pic>
        <p:nvPicPr>
          <p:cNvPr id="4" name="Picture 3" descr="A line drawing of two people&#10;&#10;AI-generated content may be incorrect.">
            <a:extLst>
              <a:ext uri="{FF2B5EF4-FFF2-40B4-BE49-F238E27FC236}">
                <a16:creationId xmlns:a16="http://schemas.microsoft.com/office/drawing/2014/main" id="{77E500CD-0D04-93B8-4D1D-A1D8ECA016E7}"/>
              </a:ext>
            </a:extLst>
          </p:cNvPr>
          <p:cNvPicPr>
            <a:picLocks noChangeAspect="1"/>
          </p:cNvPicPr>
          <p:nvPr/>
        </p:nvPicPr>
        <p:blipFill>
          <a:blip r:embed="rId4"/>
          <a:stretch>
            <a:fillRect/>
          </a:stretch>
        </p:blipFill>
        <p:spPr>
          <a:xfrm>
            <a:off x="615414" y="1994766"/>
            <a:ext cx="6552039" cy="4368026"/>
          </a:xfrm>
          <a:prstGeom prst="rect">
            <a:avLst/>
          </a:prstGeom>
        </p:spPr>
      </p:pic>
    </p:spTree>
    <p:extLst>
      <p:ext uri="{BB962C8B-B14F-4D97-AF65-F5344CB8AC3E}">
        <p14:creationId xmlns:p14="http://schemas.microsoft.com/office/powerpoint/2010/main" val="2152053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5771C-02FD-AAB4-B985-2206C371530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7F0D48E-446B-2861-AE1D-94CF37047916}"/>
              </a:ext>
            </a:extLst>
          </p:cNvPr>
          <p:cNvSpPr txBox="1">
            <a:spLocks/>
          </p:cNvSpPr>
          <p:nvPr/>
        </p:nvSpPr>
        <p:spPr>
          <a:xfrm>
            <a:off x="328580" y="-17001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Ubuntu" panose="020B0504030602030204" pitchFamily="34" charset="0"/>
              </a:rPr>
              <a:t>Recommendations for Physical Activity</a:t>
            </a:r>
          </a:p>
        </p:txBody>
      </p:sp>
      <p:sp>
        <p:nvSpPr>
          <p:cNvPr id="10" name="Title 1">
            <a:extLst>
              <a:ext uri="{FF2B5EF4-FFF2-40B4-BE49-F238E27FC236}">
                <a16:creationId xmlns:a16="http://schemas.microsoft.com/office/drawing/2014/main" id="{509B1F78-235E-6BA4-7284-1D1DF7057466}"/>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24</a:t>
            </a:r>
          </a:p>
        </p:txBody>
      </p:sp>
      <p:pic>
        <p:nvPicPr>
          <p:cNvPr id="13" name="Picture 12" descr="A red logo with text&#10;&#10;Description automatically generated">
            <a:extLst>
              <a:ext uri="{FF2B5EF4-FFF2-40B4-BE49-F238E27FC236}">
                <a16:creationId xmlns:a16="http://schemas.microsoft.com/office/drawing/2014/main" id="{37D06971-A6AD-C3F8-9C9D-F388CB10D5B1}"/>
              </a:ext>
            </a:extLst>
          </p:cNvPr>
          <p:cNvPicPr>
            <a:picLocks noChangeAspect="1"/>
          </p:cNvPicPr>
          <p:nvPr/>
        </p:nvPicPr>
        <p:blipFill>
          <a:blip r:embed="rId3"/>
          <a:stretch>
            <a:fillRect/>
          </a:stretch>
        </p:blipFill>
        <p:spPr>
          <a:xfrm>
            <a:off x="10522425" y="120717"/>
            <a:ext cx="1477474" cy="647232"/>
          </a:xfrm>
          <a:prstGeom prst="rect">
            <a:avLst/>
          </a:prstGeom>
        </p:spPr>
      </p:pic>
      <p:sp>
        <p:nvSpPr>
          <p:cNvPr id="3" name="TextBox 2">
            <a:extLst>
              <a:ext uri="{FF2B5EF4-FFF2-40B4-BE49-F238E27FC236}">
                <a16:creationId xmlns:a16="http://schemas.microsoft.com/office/drawing/2014/main" id="{2451E978-5557-9135-C8D8-785DAF9DEB86}"/>
              </a:ext>
            </a:extLst>
          </p:cNvPr>
          <p:cNvSpPr txBox="1"/>
          <p:nvPr/>
        </p:nvSpPr>
        <p:spPr>
          <a:xfrm>
            <a:off x="5778406" y="1765817"/>
            <a:ext cx="5876566" cy="4616648"/>
          </a:xfrm>
          <a:prstGeom prst="rect">
            <a:avLst/>
          </a:prstGeom>
          <a:noFill/>
        </p:spPr>
        <p:txBody>
          <a:bodyPr wrap="square">
            <a:spAutoFit/>
          </a:bodyPr>
          <a:lstStyle/>
          <a:p>
            <a:r>
              <a:rPr lang="en-US" sz="2400" kern="0" dirty="0">
                <a:latin typeface="Ubuntu" panose="020B0504030602030204" pitchFamily="34" charset="0"/>
              </a:rPr>
              <a:t>Physical activity is anything that gets your body moving</a:t>
            </a:r>
          </a:p>
          <a:p>
            <a:endParaRPr lang="en-US" sz="2400" kern="0" dirty="0">
              <a:latin typeface="Ubuntu" panose="020B0504030602030204" pitchFamily="34" charset="0"/>
            </a:endParaRPr>
          </a:p>
          <a:p>
            <a:pPr>
              <a:spcBef>
                <a:spcPts val="600"/>
              </a:spcBef>
            </a:pPr>
            <a:r>
              <a:rPr lang="en-US" sz="2400" kern="0" dirty="0">
                <a:latin typeface="Ubuntu" panose="020B0504030602030204" pitchFamily="34" charset="0"/>
              </a:rPr>
              <a:t>Recommendations for adults:</a:t>
            </a:r>
          </a:p>
          <a:p>
            <a:pPr marL="342900" indent="-342900">
              <a:spcBef>
                <a:spcPts val="600"/>
              </a:spcBef>
              <a:buFont typeface="Wingdings" panose="05000000000000000000" pitchFamily="2" charset="2"/>
              <a:buChar char="§"/>
            </a:pPr>
            <a:r>
              <a:rPr lang="en-US" sz="2400" b="1" kern="0" dirty="0">
                <a:solidFill>
                  <a:schemeClr val="accent5"/>
                </a:solidFill>
                <a:latin typeface="Ubuntu" panose="020B0504030602030204" pitchFamily="34" charset="0"/>
              </a:rPr>
              <a:t>150 minutes </a:t>
            </a:r>
            <a:r>
              <a:rPr lang="en-US" sz="2400" kern="0" dirty="0">
                <a:latin typeface="Ubuntu" panose="020B0504030602030204" pitchFamily="34" charset="0"/>
              </a:rPr>
              <a:t>(2.5 hours) of physical activity weekly</a:t>
            </a:r>
          </a:p>
          <a:p>
            <a:pPr marL="342900" indent="-342900">
              <a:spcBef>
                <a:spcPts val="600"/>
              </a:spcBef>
              <a:buFont typeface="Wingdings" panose="05000000000000000000" pitchFamily="2" charset="2"/>
              <a:buChar char="§"/>
            </a:pPr>
            <a:r>
              <a:rPr lang="en-US" sz="2400" kern="0" dirty="0">
                <a:latin typeface="Ubuntu" panose="020B0504030602030204" pitchFamily="34" charset="0"/>
              </a:rPr>
              <a:t>2 days of muscle strengthening</a:t>
            </a:r>
          </a:p>
          <a:p>
            <a:pPr marL="342900" indent="-342900">
              <a:spcBef>
                <a:spcPts val="600"/>
              </a:spcBef>
              <a:buFont typeface="Wingdings" panose="05000000000000000000" pitchFamily="2" charset="2"/>
              <a:buChar char="§"/>
            </a:pPr>
            <a:endParaRPr lang="en-US" sz="2400" kern="0" dirty="0">
              <a:latin typeface="Ubuntu" panose="020B0504030602030204" pitchFamily="34" charset="0"/>
            </a:endParaRPr>
          </a:p>
          <a:p>
            <a:pPr>
              <a:spcBef>
                <a:spcPts val="600"/>
              </a:spcBef>
            </a:pPr>
            <a:r>
              <a:rPr lang="en-US" sz="2400" kern="0" dirty="0">
                <a:latin typeface="Ubuntu" panose="020B0504030602030204" pitchFamily="34" charset="0"/>
              </a:rPr>
              <a:t>Recommendations for children &amp; youth:</a:t>
            </a:r>
          </a:p>
          <a:p>
            <a:pPr marL="342900" indent="-342900">
              <a:spcBef>
                <a:spcPts val="600"/>
              </a:spcBef>
              <a:buFont typeface="Wingdings" panose="05000000000000000000" pitchFamily="2" charset="2"/>
              <a:buChar char="§"/>
            </a:pPr>
            <a:r>
              <a:rPr lang="en-US" sz="2400" b="1" kern="0" dirty="0">
                <a:solidFill>
                  <a:schemeClr val="accent5"/>
                </a:solidFill>
                <a:latin typeface="Ubuntu" panose="020B0504030602030204" pitchFamily="34" charset="0"/>
              </a:rPr>
              <a:t>60 minutes </a:t>
            </a:r>
            <a:r>
              <a:rPr lang="en-US" sz="2400" kern="0" dirty="0">
                <a:latin typeface="Ubuntu" panose="020B0504030602030204" pitchFamily="34" charset="0"/>
              </a:rPr>
              <a:t>or more of physical activity everyday</a:t>
            </a:r>
          </a:p>
        </p:txBody>
      </p:sp>
      <p:pic>
        <p:nvPicPr>
          <p:cNvPr id="6" name="Picture 5" descr="A person lifting weights in a gym&#10;&#10;AI-generated content may be incorrect.">
            <a:extLst>
              <a:ext uri="{FF2B5EF4-FFF2-40B4-BE49-F238E27FC236}">
                <a16:creationId xmlns:a16="http://schemas.microsoft.com/office/drawing/2014/main" id="{10F3E3CA-9B19-942A-74E0-E862299A29D9}"/>
              </a:ext>
            </a:extLst>
          </p:cNvPr>
          <p:cNvPicPr>
            <a:picLocks noChangeAspect="1"/>
          </p:cNvPicPr>
          <p:nvPr/>
        </p:nvPicPr>
        <p:blipFill>
          <a:blip r:embed="rId4"/>
          <a:stretch>
            <a:fillRect/>
          </a:stretch>
        </p:blipFill>
        <p:spPr>
          <a:xfrm>
            <a:off x="1538202" y="1765817"/>
            <a:ext cx="3046861" cy="4570292"/>
          </a:xfrm>
          <a:prstGeom prst="rect">
            <a:avLst/>
          </a:prstGeom>
        </p:spPr>
      </p:pic>
    </p:spTree>
    <p:extLst>
      <p:ext uri="{BB962C8B-B14F-4D97-AF65-F5344CB8AC3E}">
        <p14:creationId xmlns:p14="http://schemas.microsoft.com/office/powerpoint/2010/main" val="3624614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61F61-80E5-3692-EE03-132FFA12F13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1EB66E8-5D08-F837-B9B8-561DDA7F9464}"/>
              </a:ext>
            </a:extLst>
          </p:cNvPr>
          <p:cNvSpPr txBox="1">
            <a:spLocks/>
          </p:cNvSpPr>
          <p:nvPr/>
        </p:nvSpPr>
        <p:spPr>
          <a:xfrm>
            <a:off x="328580" y="-17001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Ubuntu" panose="020B0504030602030204" pitchFamily="34" charset="0"/>
              </a:rPr>
              <a:t>Recommendations for Healthy Eating</a:t>
            </a:r>
          </a:p>
        </p:txBody>
      </p:sp>
      <p:sp>
        <p:nvSpPr>
          <p:cNvPr id="10" name="Title 1">
            <a:extLst>
              <a:ext uri="{FF2B5EF4-FFF2-40B4-BE49-F238E27FC236}">
                <a16:creationId xmlns:a16="http://schemas.microsoft.com/office/drawing/2014/main" id="{AF8A2CC2-EB94-1D04-08CA-07EF04A34BCD}"/>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25</a:t>
            </a:r>
          </a:p>
        </p:txBody>
      </p:sp>
      <p:pic>
        <p:nvPicPr>
          <p:cNvPr id="13" name="Picture 12" descr="A red logo with text&#10;&#10;Description automatically generated">
            <a:extLst>
              <a:ext uri="{FF2B5EF4-FFF2-40B4-BE49-F238E27FC236}">
                <a16:creationId xmlns:a16="http://schemas.microsoft.com/office/drawing/2014/main" id="{B9340B7F-472E-6CAE-F436-9E9950DC680A}"/>
              </a:ext>
            </a:extLst>
          </p:cNvPr>
          <p:cNvPicPr>
            <a:picLocks noChangeAspect="1"/>
          </p:cNvPicPr>
          <p:nvPr/>
        </p:nvPicPr>
        <p:blipFill>
          <a:blip r:embed="rId3"/>
          <a:stretch>
            <a:fillRect/>
          </a:stretch>
        </p:blipFill>
        <p:spPr>
          <a:xfrm>
            <a:off x="10522425" y="120717"/>
            <a:ext cx="1477474" cy="647232"/>
          </a:xfrm>
          <a:prstGeom prst="rect">
            <a:avLst/>
          </a:prstGeom>
        </p:spPr>
      </p:pic>
      <p:sp>
        <p:nvSpPr>
          <p:cNvPr id="3" name="TextBox 2">
            <a:extLst>
              <a:ext uri="{FF2B5EF4-FFF2-40B4-BE49-F238E27FC236}">
                <a16:creationId xmlns:a16="http://schemas.microsoft.com/office/drawing/2014/main" id="{766AD6B5-64AD-9444-7ECE-B67FDE4DAA93}"/>
              </a:ext>
            </a:extLst>
          </p:cNvPr>
          <p:cNvSpPr txBox="1"/>
          <p:nvPr/>
        </p:nvSpPr>
        <p:spPr>
          <a:xfrm>
            <a:off x="587661" y="2180996"/>
            <a:ext cx="6438781" cy="4462760"/>
          </a:xfrm>
          <a:prstGeom prst="rect">
            <a:avLst/>
          </a:prstGeom>
          <a:noFill/>
        </p:spPr>
        <p:txBody>
          <a:bodyPr wrap="square">
            <a:spAutoFit/>
          </a:bodyPr>
          <a:lstStyle/>
          <a:p>
            <a:pPr marL="640080" indent="-457200">
              <a:lnSpc>
                <a:spcPct val="100000"/>
              </a:lnSpc>
              <a:spcBef>
                <a:spcPts val="600"/>
              </a:spcBef>
              <a:spcAft>
                <a:spcPts val="600"/>
              </a:spcAft>
              <a:buFont typeface="Arial" panose="020B0604020202020204" pitchFamily="34" charset="0"/>
              <a:buChar char="•"/>
            </a:pPr>
            <a:r>
              <a:rPr lang="en-US" sz="2800" dirty="0"/>
              <a:t>Follow the “MyPlate” meal plan</a:t>
            </a:r>
          </a:p>
          <a:p>
            <a:pPr marL="640080" indent="-457200">
              <a:lnSpc>
                <a:spcPct val="100000"/>
              </a:lnSpc>
              <a:spcBef>
                <a:spcPts val="600"/>
              </a:spcBef>
              <a:spcAft>
                <a:spcPts val="600"/>
              </a:spcAft>
              <a:buFont typeface="Arial" panose="020B0604020202020204" pitchFamily="34" charset="0"/>
              <a:buChar char="•"/>
            </a:pPr>
            <a:r>
              <a:rPr lang="en-US" sz="2800" dirty="0"/>
              <a:t>Make half your plate fruits and vegetables</a:t>
            </a:r>
          </a:p>
          <a:p>
            <a:pPr marL="640080" indent="-457200">
              <a:lnSpc>
                <a:spcPct val="100000"/>
              </a:lnSpc>
              <a:spcBef>
                <a:spcPts val="600"/>
              </a:spcBef>
              <a:spcAft>
                <a:spcPts val="600"/>
              </a:spcAft>
              <a:buFont typeface="Arial" panose="020B0604020202020204" pitchFamily="34" charset="0"/>
              <a:buChar char="•"/>
            </a:pPr>
            <a:r>
              <a:rPr lang="en-US" sz="2800" dirty="0"/>
              <a:t>Make half your grains whole grains</a:t>
            </a:r>
          </a:p>
          <a:p>
            <a:pPr marL="640080" indent="-457200">
              <a:lnSpc>
                <a:spcPct val="100000"/>
              </a:lnSpc>
              <a:spcBef>
                <a:spcPts val="600"/>
              </a:spcBef>
              <a:spcAft>
                <a:spcPts val="600"/>
              </a:spcAft>
              <a:buFont typeface="Arial" panose="020B0604020202020204" pitchFamily="34" charset="0"/>
              <a:buChar char="•"/>
            </a:pPr>
            <a:r>
              <a:rPr lang="en-US" sz="2800" dirty="0"/>
              <a:t>Vary your protein routine</a:t>
            </a:r>
          </a:p>
          <a:p>
            <a:pPr marL="640080" indent="-457200">
              <a:lnSpc>
                <a:spcPct val="100000"/>
              </a:lnSpc>
              <a:spcBef>
                <a:spcPts val="600"/>
              </a:spcBef>
              <a:spcAft>
                <a:spcPts val="600"/>
              </a:spcAft>
              <a:buFont typeface="Arial" panose="020B0604020202020204" pitchFamily="34" charset="0"/>
              <a:buChar char="•"/>
            </a:pPr>
            <a:r>
              <a:rPr lang="en-US" sz="2800" dirty="0"/>
              <a:t>Eat low fat/fat free products</a:t>
            </a:r>
          </a:p>
          <a:p>
            <a:pPr marL="640080" indent="-457200">
              <a:lnSpc>
                <a:spcPct val="100000"/>
              </a:lnSpc>
              <a:spcBef>
                <a:spcPts val="600"/>
              </a:spcBef>
              <a:spcAft>
                <a:spcPts val="600"/>
              </a:spcAft>
              <a:buFont typeface="Arial" panose="020B0604020202020204" pitchFamily="34" charset="0"/>
              <a:buChar char="•"/>
            </a:pPr>
            <a:r>
              <a:rPr lang="en-US" sz="2800" dirty="0"/>
              <a:t>Reduce salt and sugar</a:t>
            </a:r>
          </a:p>
          <a:p>
            <a:pPr marL="640080" indent="-457200">
              <a:lnSpc>
                <a:spcPct val="100000"/>
              </a:lnSpc>
              <a:spcBef>
                <a:spcPts val="600"/>
              </a:spcBef>
              <a:spcAft>
                <a:spcPts val="600"/>
              </a:spcAft>
              <a:buFont typeface="Arial" panose="020B0604020202020204" pitchFamily="34" charset="0"/>
              <a:buChar char="•"/>
            </a:pPr>
            <a:r>
              <a:rPr lang="en-US" sz="2800" dirty="0"/>
              <a:t>Reduce solid fats and fried foods</a:t>
            </a:r>
          </a:p>
        </p:txBody>
      </p:sp>
      <p:pic>
        <p:nvPicPr>
          <p:cNvPr id="2" name="Picture 1" descr="A picture containing text, screenshot, logo, circle&#10;&#10;Description automatically generated">
            <a:extLst>
              <a:ext uri="{FF2B5EF4-FFF2-40B4-BE49-F238E27FC236}">
                <a16:creationId xmlns:a16="http://schemas.microsoft.com/office/drawing/2014/main" id="{2500A51D-E58E-A4AA-6220-C677CBC0D1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9390" y="2441679"/>
            <a:ext cx="4334949" cy="3079620"/>
          </a:xfrm>
          <a:prstGeom prst="rect">
            <a:avLst/>
          </a:prstGeom>
        </p:spPr>
      </p:pic>
    </p:spTree>
    <p:extLst>
      <p:ext uri="{BB962C8B-B14F-4D97-AF65-F5344CB8AC3E}">
        <p14:creationId xmlns:p14="http://schemas.microsoft.com/office/powerpoint/2010/main" val="414720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11AB3-9A17-44F7-D532-E4D9B0753B2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412AC59-C0CB-046B-A591-AF2C98ABFCE7}"/>
              </a:ext>
            </a:extLst>
          </p:cNvPr>
          <p:cNvSpPr txBox="1">
            <a:spLocks/>
          </p:cNvSpPr>
          <p:nvPr/>
        </p:nvSpPr>
        <p:spPr>
          <a:xfrm>
            <a:off x="328580" y="-17001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Ubuntu" panose="020B0504030602030204" pitchFamily="34" charset="0"/>
              </a:rPr>
              <a:t>Recommendations for Managing stress</a:t>
            </a:r>
          </a:p>
        </p:txBody>
      </p:sp>
      <p:sp>
        <p:nvSpPr>
          <p:cNvPr id="10" name="Title 1">
            <a:extLst>
              <a:ext uri="{FF2B5EF4-FFF2-40B4-BE49-F238E27FC236}">
                <a16:creationId xmlns:a16="http://schemas.microsoft.com/office/drawing/2014/main" id="{C9129132-4C34-29E5-6F37-3117F35DC793}"/>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26</a:t>
            </a:r>
          </a:p>
        </p:txBody>
      </p:sp>
      <p:pic>
        <p:nvPicPr>
          <p:cNvPr id="13" name="Picture 12" descr="A red logo with text&#10;&#10;Description automatically generated">
            <a:extLst>
              <a:ext uri="{FF2B5EF4-FFF2-40B4-BE49-F238E27FC236}">
                <a16:creationId xmlns:a16="http://schemas.microsoft.com/office/drawing/2014/main" id="{BF297B04-A3A6-AA9A-5C8D-8B5AAA7F6099}"/>
              </a:ext>
            </a:extLst>
          </p:cNvPr>
          <p:cNvPicPr>
            <a:picLocks noChangeAspect="1"/>
          </p:cNvPicPr>
          <p:nvPr/>
        </p:nvPicPr>
        <p:blipFill>
          <a:blip r:embed="rId3"/>
          <a:stretch>
            <a:fillRect/>
          </a:stretch>
        </p:blipFill>
        <p:spPr>
          <a:xfrm>
            <a:off x="10522425" y="120717"/>
            <a:ext cx="1477474" cy="647232"/>
          </a:xfrm>
          <a:prstGeom prst="rect">
            <a:avLst/>
          </a:prstGeom>
        </p:spPr>
      </p:pic>
      <p:sp>
        <p:nvSpPr>
          <p:cNvPr id="3" name="TextBox 2">
            <a:extLst>
              <a:ext uri="{FF2B5EF4-FFF2-40B4-BE49-F238E27FC236}">
                <a16:creationId xmlns:a16="http://schemas.microsoft.com/office/drawing/2014/main" id="{08DF5914-7FA7-94D6-15C5-3878FC4FFC9C}"/>
              </a:ext>
            </a:extLst>
          </p:cNvPr>
          <p:cNvSpPr txBox="1"/>
          <p:nvPr/>
        </p:nvSpPr>
        <p:spPr>
          <a:xfrm>
            <a:off x="711200" y="1997963"/>
            <a:ext cx="6066972" cy="4554517"/>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800" kern="0" dirty="0"/>
              <a:t>Set regular routines</a:t>
            </a:r>
          </a:p>
          <a:p>
            <a:pPr marL="342900" indent="-342900">
              <a:lnSpc>
                <a:spcPct val="150000"/>
              </a:lnSpc>
              <a:buFont typeface="Arial" panose="020B0604020202020204" pitchFamily="34" charset="0"/>
              <a:buChar char="•"/>
            </a:pPr>
            <a:r>
              <a:rPr lang="en-US" sz="2800" kern="0" dirty="0"/>
              <a:t>Open communication</a:t>
            </a:r>
          </a:p>
          <a:p>
            <a:pPr marL="342900" indent="-342900">
              <a:lnSpc>
                <a:spcPct val="150000"/>
              </a:lnSpc>
              <a:buFont typeface="Arial" panose="020B0604020202020204" pitchFamily="34" charset="0"/>
              <a:buChar char="•"/>
            </a:pPr>
            <a:r>
              <a:rPr lang="en-US" sz="2800" kern="0" dirty="0"/>
              <a:t>Limit overcommitment</a:t>
            </a:r>
          </a:p>
          <a:p>
            <a:pPr marL="342900" indent="-342900">
              <a:lnSpc>
                <a:spcPct val="150000"/>
              </a:lnSpc>
              <a:buFont typeface="Arial" panose="020B0604020202020204" pitchFamily="34" charset="0"/>
              <a:buChar char="•"/>
            </a:pPr>
            <a:r>
              <a:rPr lang="en-US" sz="2800" kern="0" dirty="0"/>
              <a:t>Quality family time</a:t>
            </a:r>
          </a:p>
          <a:p>
            <a:pPr marL="342900" indent="-342900">
              <a:lnSpc>
                <a:spcPct val="150000"/>
              </a:lnSpc>
              <a:buFont typeface="Arial" panose="020B0604020202020204" pitchFamily="34" charset="0"/>
              <a:buChar char="•"/>
            </a:pPr>
            <a:r>
              <a:rPr lang="en-US" sz="2800" kern="0" dirty="0"/>
              <a:t>Set boundaries</a:t>
            </a:r>
          </a:p>
          <a:p>
            <a:pPr marL="342900" indent="-342900">
              <a:lnSpc>
                <a:spcPct val="150000"/>
              </a:lnSpc>
              <a:buFont typeface="Arial" panose="020B0604020202020204" pitchFamily="34" charset="0"/>
              <a:buChar char="•"/>
            </a:pPr>
            <a:r>
              <a:rPr lang="en-US" sz="2800" kern="0" dirty="0"/>
              <a:t>Seek support</a:t>
            </a:r>
          </a:p>
          <a:p>
            <a:pPr marL="342900" indent="-342900">
              <a:lnSpc>
                <a:spcPct val="150000"/>
              </a:lnSpc>
              <a:buFont typeface="Arial" panose="020B0604020202020204" pitchFamily="34" charset="0"/>
              <a:buChar char="•"/>
            </a:pPr>
            <a:r>
              <a:rPr lang="en-US" sz="2800" kern="0" dirty="0"/>
              <a:t>Practice relaxation techniques</a:t>
            </a:r>
          </a:p>
        </p:txBody>
      </p:sp>
      <p:pic>
        <p:nvPicPr>
          <p:cNvPr id="6" name="Picture 5" descr="A person and child sitting in a park&#10;&#10;AI-generated content may be incorrect.">
            <a:extLst>
              <a:ext uri="{FF2B5EF4-FFF2-40B4-BE49-F238E27FC236}">
                <a16:creationId xmlns:a16="http://schemas.microsoft.com/office/drawing/2014/main" id="{925FB365-12BA-4E14-66A9-ADD326F012CD}"/>
              </a:ext>
            </a:extLst>
          </p:cNvPr>
          <p:cNvPicPr>
            <a:picLocks noChangeAspect="1"/>
          </p:cNvPicPr>
          <p:nvPr/>
        </p:nvPicPr>
        <p:blipFill>
          <a:blip r:embed="rId4"/>
          <a:stretch>
            <a:fillRect/>
          </a:stretch>
        </p:blipFill>
        <p:spPr>
          <a:xfrm>
            <a:off x="6026478" y="2217584"/>
            <a:ext cx="5662749" cy="3775166"/>
          </a:xfrm>
          <a:prstGeom prst="rect">
            <a:avLst/>
          </a:prstGeom>
        </p:spPr>
      </p:pic>
    </p:spTree>
    <p:extLst>
      <p:ext uri="{BB962C8B-B14F-4D97-AF65-F5344CB8AC3E}">
        <p14:creationId xmlns:p14="http://schemas.microsoft.com/office/powerpoint/2010/main" val="2765334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E030A-38CA-62A2-E0E9-7F4C387DBBE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B8B69AC-4ECF-EF57-493D-0ACED6749D5B}"/>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27</a:t>
            </a:r>
          </a:p>
        </p:txBody>
      </p:sp>
      <p:sp>
        <p:nvSpPr>
          <p:cNvPr id="10" name="TextBox 9">
            <a:extLst>
              <a:ext uri="{FF2B5EF4-FFF2-40B4-BE49-F238E27FC236}">
                <a16:creationId xmlns:a16="http://schemas.microsoft.com/office/drawing/2014/main" id="{9C866401-099C-36B8-058A-432D62679316}"/>
              </a:ext>
            </a:extLst>
          </p:cNvPr>
          <p:cNvSpPr txBox="1"/>
          <p:nvPr/>
        </p:nvSpPr>
        <p:spPr>
          <a:xfrm>
            <a:off x="1820205" y="444333"/>
            <a:ext cx="7392034" cy="523220"/>
          </a:xfrm>
          <a:prstGeom prst="rect">
            <a:avLst/>
          </a:prstGeom>
          <a:noFill/>
        </p:spPr>
        <p:txBody>
          <a:bodyPr wrap="square" rtlCol="0">
            <a:spAutoFit/>
          </a:bodyPr>
          <a:lstStyle/>
          <a:p>
            <a:pPr algn="ctr"/>
            <a:r>
              <a:rPr lang="en-US" sz="2800" b="1" dirty="0">
                <a:solidFill>
                  <a:schemeClr val="accent5"/>
                </a:solidFill>
                <a:latin typeface="Ubuntu" panose="020B0504030602030204" pitchFamily="34" charset="0"/>
              </a:rPr>
              <a:t>Individual Reflection</a:t>
            </a:r>
          </a:p>
        </p:txBody>
      </p:sp>
      <p:pic>
        <p:nvPicPr>
          <p:cNvPr id="15" name="Picture 14" descr="A red logo with text&#10;&#10;Description automatically generated">
            <a:extLst>
              <a:ext uri="{FF2B5EF4-FFF2-40B4-BE49-F238E27FC236}">
                <a16:creationId xmlns:a16="http://schemas.microsoft.com/office/drawing/2014/main" id="{A8A319C5-74D0-4446-660E-662752369CBC}"/>
              </a:ext>
            </a:extLst>
          </p:cNvPr>
          <p:cNvPicPr>
            <a:picLocks noChangeAspect="1"/>
          </p:cNvPicPr>
          <p:nvPr/>
        </p:nvPicPr>
        <p:blipFill>
          <a:blip r:embed="rId3"/>
          <a:stretch>
            <a:fillRect/>
          </a:stretch>
        </p:blipFill>
        <p:spPr>
          <a:xfrm>
            <a:off x="203991" y="120717"/>
            <a:ext cx="1477474" cy="647232"/>
          </a:xfrm>
          <a:prstGeom prst="rect">
            <a:avLst/>
          </a:prstGeom>
        </p:spPr>
      </p:pic>
      <p:pic>
        <p:nvPicPr>
          <p:cNvPr id="6" name="Picture 5" descr="A light bulb in a thought bubble&#10;&#10;AI-generated content may be incorrect.">
            <a:extLst>
              <a:ext uri="{FF2B5EF4-FFF2-40B4-BE49-F238E27FC236}">
                <a16:creationId xmlns:a16="http://schemas.microsoft.com/office/drawing/2014/main" id="{9FA05C9D-A32D-F3EA-C672-93BB259B30AB}"/>
              </a:ext>
            </a:extLst>
          </p:cNvPr>
          <p:cNvPicPr>
            <a:picLocks noChangeAspect="1"/>
          </p:cNvPicPr>
          <p:nvPr/>
        </p:nvPicPr>
        <p:blipFill>
          <a:blip r:embed="rId4">
            <a:duotone>
              <a:prstClr val="black"/>
              <a:schemeClr val="accent5">
                <a:tint val="45000"/>
                <a:satMod val="400000"/>
              </a:schemeClr>
            </a:duotone>
          </a:blip>
          <a:stretch>
            <a:fillRect/>
          </a:stretch>
        </p:blipFill>
        <p:spPr>
          <a:xfrm>
            <a:off x="328580" y="1242817"/>
            <a:ext cx="4372365" cy="4372365"/>
          </a:xfrm>
          <a:prstGeom prst="rect">
            <a:avLst/>
          </a:prstGeom>
        </p:spPr>
      </p:pic>
      <p:sp>
        <p:nvSpPr>
          <p:cNvPr id="9" name="TextBox 8">
            <a:extLst>
              <a:ext uri="{FF2B5EF4-FFF2-40B4-BE49-F238E27FC236}">
                <a16:creationId xmlns:a16="http://schemas.microsoft.com/office/drawing/2014/main" id="{DCCA5A95-079F-6115-2809-CF2DD66DE1D3}"/>
              </a:ext>
            </a:extLst>
          </p:cNvPr>
          <p:cNvSpPr txBox="1"/>
          <p:nvPr/>
        </p:nvSpPr>
        <p:spPr>
          <a:xfrm>
            <a:off x="4406291" y="1967906"/>
            <a:ext cx="6096000" cy="2062103"/>
          </a:xfrm>
          <a:prstGeom prst="rect">
            <a:avLst/>
          </a:prstGeom>
          <a:noFill/>
        </p:spPr>
        <p:txBody>
          <a:bodyPr wrap="square">
            <a:spAutoFit/>
          </a:bodyPr>
          <a:lstStyle/>
          <a:p>
            <a:pPr indent="0" algn="ctr" defTabSz="914400">
              <a:lnSpc>
                <a:spcPct val="100000"/>
              </a:lnSpc>
              <a:spcBef>
                <a:spcPts val="0"/>
              </a:spcBef>
            </a:pPr>
            <a:r>
              <a:rPr lang="en-US" sz="3200" kern="0" dirty="0">
                <a:latin typeface="Ubuntu Light" panose="020B0304030602030204" pitchFamily="34" charset="0"/>
              </a:rPr>
              <a:t>What is stopping your family from participating in physical activity healthy eating, and managing stress?</a:t>
            </a:r>
          </a:p>
        </p:txBody>
      </p:sp>
      <p:sp>
        <p:nvSpPr>
          <p:cNvPr id="3" name="Rectangle 2">
            <a:extLst>
              <a:ext uri="{FF2B5EF4-FFF2-40B4-BE49-F238E27FC236}">
                <a16:creationId xmlns:a16="http://schemas.microsoft.com/office/drawing/2014/main" id="{8199BA30-BA72-B9A7-724C-8BB65C8ACDCE}"/>
              </a:ext>
            </a:extLst>
          </p:cNvPr>
          <p:cNvSpPr/>
          <p:nvPr/>
        </p:nvSpPr>
        <p:spPr bwMode="auto">
          <a:xfrm>
            <a:off x="8743650" y="6413667"/>
            <a:ext cx="1758641" cy="323384"/>
          </a:xfrm>
          <a:prstGeom prst="rect">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Ubuntu" panose="020B0504030602030204" pitchFamily="34" charset="0"/>
                <a:ea typeface="ヒラギノ角ゴ ProN W3" charset="0"/>
                <a:cs typeface="ヒラギノ角ゴ ProN W3" charset="0"/>
                <a:sym typeface="Gill Sans" charset="0"/>
              </a:rPr>
              <a:t>Workbook page 4</a:t>
            </a:r>
          </a:p>
        </p:txBody>
      </p:sp>
    </p:spTree>
    <p:extLst>
      <p:ext uri="{BB962C8B-B14F-4D97-AF65-F5344CB8AC3E}">
        <p14:creationId xmlns:p14="http://schemas.microsoft.com/office/powerpoint/2010/main" val="1857669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D8CB8-1E38-903F-BEBC-AE9C3390DB6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CE01C1A-2E36-553C-6E9D-A235B6FB8F89}"/>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28</a:t>
            </a:r>
          </a:p>
        </p:txBody>
      </p:sp>
      <p:sp>
        <p:nvSpPr>
          <p:cNvPr id="10" name="TextBox 9">
            <a:extLst>
              <a:ext uri="{FF2B5EF4-FFF2-40B4-BE49-F238E27FC236}">
                <a16:creationId xmlns:a16="http://schemas.microsoft.com/office/drawing/2014/main" id="{3A03DEB1-5905-0F2E-4F14-24ED6FBB2876}"/>
              </a:ext>
            </a:extLst>
          </p:cNvPr>
          <p:cNvSpPr txBox="1"/>
          <p:nvPr/>
        </p:nvSpPr>
        <p:spPr>
          <a:xfrm>
            <a:off x="1820205" y="444333"/>
            <a:ext cx="7392034" cy="523220"/>
          </a:xfrm>
          <a:prstGeom prst="rect">
            <a:avLst/>
          </a:prstGeom>
          <a:noFill/>
        </p:spPr>
        <p:txBody>
          <a:bodyPr wrap="square" rtlCol="0">
            <a:spAutoFit/>
          </a:bodyPr>
          <a:lstStyle/>
          <a:p>
            <a:pPr algn="ctr"/>
            <a:r>
              <a:rPr lang="en-US" sz="2800" b="1" dirty="0">
                <a:solidFill>
                  <a:schemeClr val="accent5"/>
                </a:solidFill>
                <a:latin typeface="Ubuntu" panose="020B0504030602030204" pitchFamily="34" charset="0"/>
              </a:rPr>
              <a:t>Small Group Activity</a:t>
            </a:r>
          </a:p>
        </p:txBody>
      </p:sp>
      <p:pic>
        <p:nvPicPr>
          <p:cNvPr id="15" name="Picture 14" descr="A red logo with text&#10;&#10;Description automatically generated">
            <a:extLst>
              <a:ext uri="{FF2B5EF4-FFF2-40B4-BE49-F238E27FC236}">
                <a16:creationId xmlns:a16="http://schemas.microsoft.com/office/drawing/2014/main" id="{E35DDF07-FCDF-99B3-D277-2AD9B0174DB5}"/>
              </a:ext>
            </a:extLst>
          </p:cNvPr>
          <p:cNvPicPr>
            <a:picLocks noChangeAspect="1"/>
          </p:cNvPicPr>
          <p:nvPr/>
        </p:nvPicPr>
        <p:blipFill>
          <a:blip r:embed="rId3"/>
          <a:stretch>
            <a:fillRect/>
          </a:stretch>
        </p:blipFill>
        <p:spPr>
          <a:xfrm>
            <a:off x="203991" y="120717"/>
            <a:ext cx="1477474" cy="647232"/>
          </a:xfrm>
          <a:prstGeom prst="rect">
            <a:avLst/>
          </a:prstGeom>
        </p:spPr>
      </p:pic>
      <p:sp>
        <p:nvSpPr>
          <p:cNvPr id="9" name="TextBox 8">
            <a:extLst>
              <a:ext uri="{FF2B5EF4-FFF2-40B4-BE49-F238E27FC236}">
                <a16:creationId xmlns:a16="http://schemas.microsoft.com/office/drawing/2014/main" id="{431E642F-E9FF-D427-A79E-00707E5E2712}"/>
              </a:ext>
            </a:extLst>
          </p:cNvPr>
          <p:cNvSpPr txBox="1"/>
          <p:nvPr/>
        </p:nvSpPr>
        <p:spPr>
          <a:xfrm>
            <a:off x="4532810" y="2244360"/>
            <a:ext cx="5747659" cy="1569660"/>
          </a:xfrm>
          <a:prstGeom prst="rect">
            <a:avLst/>
          </a:prstGeom>
          <a:noFill/>
        </p:spPr>
        <p:txBody>
          <a:bodyPr wrap="square">
            <a:spAutoFit/>
          </a:bodyPr>
          <a:lstStyle/>
          <a:p>
            <a:pPr indent="0" algn="ctr" defTabSz="914400">
              <a:lnSpc>
                <a:spcPct val="100000"/>
              </a:lnSpc>
              <a:spcBef>
                <a:spcPts val="0"/>
              </a:spcBef>
            </a:pPr>
            <a:r>
              <a:rPr lang="en-US" sz="3200" b="1" kern="0" dirty="0">
                <a:solidFill>
                  <a:schemeClr val="accent5"/>
                </a:solidFill>
                <a:latin typeface="Ubuntu Light" panose="020B0304030602030204" pitchFamily="34" charset="0"/>
              </a:rPr>
              <a:t>10</a:t>
            </a:r>
            <a:r>
              <a:rPr lang="en-US" sz="3200" kern="0" dirty="0">
                <a:latin typeface="Ubuntu Light" panose="020B0304030602030204" pitchFamily="34" charset="0"/>
              </a:rPr>
              <a:t> family strategies for prevention and management </a:t>
            </a:r>
            <a:br>
              <a:rPr lang="en-US" sz="3200" kern="0" dirty="0">
                <a:latin typeface="Ubuntu Light" panose="020B0304030602030204" pitchFamily="34" charset="0"/>
              </a:rPr>
            </a:br>
            <a:r>
              <a:rPr lang="en-US" sz="3200" kern="0" dirty="0">
                <a:latin typeface="Ubuntu Light" panose="020B0304030602030204" pitchFamily="34" charset="0"/>
              </a:rPr>
              <a:t>of type 2 diabetes</a:t>
            </a:r>
          </a:p>
        </p:txBody>
      </p:sp>
      <p:pic>
        <p:nvPicPr>
          <p:cNvPr id="2" name="Picture 1" descr="A yellow and orange chat bubbles&#10;&#10;AI-generated content may be incorrect.">
            <a:extLst>
              <a:ext uri="{FF2B5EF4-FFF2-40B4-BE49-F238E27FC236}">
                <a16:creationId xmlns:a16="http://schemas.microsoft.com/office/drawing/2014/main" id="{E9B8385A-B4DF-1520-49A2-DB50E642307B}"/>
              </a:ext>
            </a:extLst>
          </p:cNvPr>
          <p:cNvPicPr>
            <a:picLocks noChangeAspect="1"/>
          </p:cNvPicPr>
          <p:nvPr/>
        </p:nvPicPr>
        <p:blipFill>
          <a:blip r:embed="rId4">
            <a:duotone>
              <a:schemeClr val="accent5">
                <a:shade val="45000"/>
                <a:satMod val="135000"/>
              </a:schemeClr>
              <a:prstClr val="white"/>
            </a:duotone>
          </a:blip>
          <a:stretch>
            <a:fillRect/>
          </a:stretch>
        </p:blipFill>
        <p:spPr>
          <a:xfrm>
            <a:off x="8283661" y="4185266"/>
            <a:ext cx="1866179" cy="1866179"/>
          </a:xfrm>
          <a:prstGeom prst="rect">
            <a:avLst/>
          </a:prstGeom>
        </p:spPr>
      </p:pic>
      <p:sp>
        <p:nvSpPr>
          <p:cNvPr id="5" name="Rectangle 4">
            <a:extLst>
              <a:ext uri="{FF2B5EF4-FFF2-40B4-BE49-F238E27FC236}">
                <a16:creationId xmlns:a16="http://schemas.microsoft.com/office/drawing/2014/main" id="{E8C3A960-D7A9-B795-3523-22F7BFC8A0A4}"/>
              </a:ext>
            </a:extLst>
          </p:cNvPr>
          <p:cNvSpPr/>
          <p:nvPr/>
        </p:nvSpPr>
        <p:spPr bwMode="auto">
          <a:xfrm>
            <a:off x="8743650" y="6413667"/>
            <a:ext cx="1758641" cy="323384"/>
          </a:xfrm>
          <a:prstGeom prst="rect">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Ubuntu" panose="020B0504030602030204" pitchFamily="34" charset="0"/>
                <a:ea typeface="ヒラギノ角ゴ ProN W3" charset="0"/>
                <a:cs typeface="ヒラギノ角ゴ ProN W3" charset="0"/>
                <a:sym typeface="Gill Sans" charset="0"/>
              </a:rPr>
              <a:t>Workbook page 4</a:t>
            </a:r>
          </a:p>
        </p:txBody>
      </p:sp>
      <p:pic>
        <p:nvPicPr>
          <p:cNvPr id="13" name="Picture 12" descr="A person and a child mixing food&#10;&#10;AI-generated content may be incorrect.">
            <a:extLst>
              <a:ext uri="{FF2B5EF4-FFF2-40B4-BE49-F238E27FC236}">
                <a16:creationId xmlns:a16="http://schemas.microsoft.com/office/drawing/2014/main" id="{BDA40723-B15E-C32F-1D37-026189820998}"/>
              </a:ext>
            </a:extLst>
          </p:cNvPr>
          <p:cNvPicPr>
            <a:picLocks noChangeAspect="1"/>
          </p:cNvPicPr>
          <p:nvPr/>
        </p:nvPicPr>
        <p:blipFill>
          <a:blip r:embed="rId5"/>
          <a:stretch>
            <a:fillRect/>
          </a:stretch>
        </p:blipFill>
        <p:spPr>
          <a:xfrm>
            <a:off x="482444" y="2078878"/>
            <a:ext cx="4050366" cy="2700244"/>
          </a:xfrm>
          <a:prstGeom prst="rect">
            <a:avLst/>
          </a:prstGeom>
        </p:spPr>
      </p:pic>
    </p:spTree>
    <p:extLst>
      <p:ext uri="{BB962C8B-B14F-4D97-AF65-F5344CB8AC3E}">
        <p14:creationId xmlns:p14="http://schemas.microsoft.com/office/powerpoint/2010/main" val="200343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A04C3-A352-4B05-A87D-6F7BDAF7EB5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09FE72C-93E8-B95B-28C5-C536C7C902B2}"/>
              </a:ext>
            </a:extLst>
          </p:cNvPr>
          <p:cNvSpPr txBox="1">
            <a:spLocks/>
          </p:cNvSpPr>
          <p:nvPr/>
        </p:nvSpPr>
        <p:spPr>
          <a:xfrm>
            <a:off x="328580" y="-17001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Ubuntu" panose="020B0504030602030204" pitchFamily="34" charset="0"/>
              </a:rPr>
              <a:t>Physical activity suggestions for the whole family</a:t>
            </a:r>
          </a:p>
        </p:txBody>
      </p:sp>
      <p:pic>
        <p:nvPicPr>
          <p:cNvPr id="13" name="Picture 12" descr="A red logo with text&#10;&#10;Description automatically generated">
            <a:extLst>
              <a:ext uri="{FF2B5EF4-FFF2-40B4-BE49-F238E27FC236}">
                <a16:creationId xmlns:a16="http://schemas.microsoft.com/office/drawing/2014/main" id="{02E04E25-ADE7-18BC-C6C4-845FF3AF395E}"/>
              </a:ext>
            </a:extLst>
          </p:cNvPr>
          <p:cNvPicPr>
            <a:picLocks noChangeAspect="1"/>
          </p:cNvPicPr>
          <p:nvPr/>
        </p:nvPicPr>
        <p:blipFill>
          <a:blip r:embed="rId3"/>
          <a:stretch>
            <a:fillRect/>
          </a:stretch>
        </p:blipFill>
        <p:spPr>
          <a:xfrm>
            <a:off x="10522425" y="120717"/>
            <a:ext cx="1477474" cy="647232"/>
          </a:xfrm>
          <a:prstGeom prst="rect">
            <a:avLst/>
          </a:prstGeom>
        </p:spPr>
      </p:pic>
      <p:sp>
        <p:nvSpPr>
          <p:cNvPr id="9" name="Rectangle 8">
            <a:extLst>
              <a:ext uri="{FF2B5EF4-FFF2-40B4-BE49-F238E27FC236}">
                <a16:creationId xmlns:a16="http://schemas.microsoft.com/office/drawing/2014/main" id="{F73A7CCC-3818-FE95-22B7-9FEBE455AB96}"/>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rPr>
              <a:t>Workbook page </a:t>
            </a:r>
            <a:r>
              <a:rPr lang="en-US" sz="1400" dirty="0">
                <a:latin typeface="Ubuntu" panose="020B0504030602030204" pitchFamily="34" charset="0"/>
                <a:ea typeface="ヒラギノ角ゴ ProN W3" charset="0"/>
                <a:cs typeface="ヒラギノ角ゴ ProN W3" charset="0"/>
                <a:sym typeface="Gill Sans" charset="0"/>
              </a:rPr>
              <a:t>5</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sp>
        <p:nvSpPr>
          <p:cNvPr id="2" name="Content Placeholder 3">
            <a:extLst>
              <a:ext uri="{FF2B5EF4-FFF2-40B4-BE49-F238E27FC236}">
                <a16:creationId xmlns:a16="http://schemas.microsoft.com/office/drawing/2014/main" id="{C713B06B-AB88-C041-AEDF-0F8ECCE4F5B0}"/>
              </a:ext>
            </a:extLst>
          </p:cNvPr>
          <p:cNvSpPr txBox="1">
            <a:spLocks/>
          </p:cNvSpPr>
          <p:nvPr/>
        </p:nvSpPr>
        <p:spPr bwMode="auto">
          <a:xfrm>
            <a:off x="8004994" y="4874128"/>
            <a:ext cx="2137447" cy="728933"/>
          </a:xfrm>
          <a:prstGeom prst="rect">
            <a:avLst/>
          </a:prstGeom>
          <a:no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defTabSz="914400">
              <a:lnSpc>
                <a:spcPct val="100000"/>
              </a:lnSpc>
              <a:spcBef>
                <a:spcPts val="0"/>
              </a:spcBef>
            </a:pPr>
            <a:r>
              <a:rPr lang="en-US" kern="0" dirty="0"/>
              <a:t>Join the family fitness challenge</a:t>
            </a:r>
          </a:p>
        </p:txBody>
      </p:sp>
      <p:sp>
        <p:nvSpPr>
          <p:cNvPr id="6" name="Content Placeholder 3">
            <a:extLst>
              <a:ext uri="{FF2B5EF4-FFF2-40B4-BE49-F238E27FC236}">
                <a16:creationId xmlns:a16="http://schemas.microsoft.com/office/drawing/2014/main" id="{56AEB039-A62C-ABB6-35CD-84199461073E}"/>
              </a:ext>
            </a:extLst>
          </p:cNvPr>
          <p:cNvSpPr txBox="1">
            <a:spLocks/>
          </p:cNvSpPr>
          <p:nvPr/>
        </p:nvSpPr>
        <p:spPr bwMode="auto">
          <a:xfrm>
            <a:off x="436773" y="2703666"/>
            <a:ext cx="1881892" cy="675192"/>
          </a:xfrm>
          <a:prstGeom prst="rect">
            <a:avLst/>
          </a:prstGeom>
          <a:no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defTabSz="914400">
              <a:lnSpc>
                <a:spcPct val="100000"/>
              </a:lnSpc>
              <a:spcBef>
                <a:spcPts val="0"/>
              </a:spcBef>
            </a:pPr>
            <a:r>
              <a:rPr lang="en-US" kern="0" dirty="0"/>
              <a:t>Family walks or bike rides</a:t>
            </a:r>
          </a:p>
        </p:txBody>
      </p:sp>
      <p:sp>
        <p:nvSpPr>
          <p:cNvPr id="7" name="Content Placeholder 3">
            <a:extLst>
              <a:ext uri="{FF2B5EF4-FFF2-40B4-BE49-F238E27FC236}">
                <a16:creationId xmlns:a16="http://schemas.microsoft.com/office/drawing/2014/main" id="{ED193A01-2B6B-B4D2-C4F3-542B3178EA9F}"/>
              </a:ext>
            </a:extLst>
          </p:cNvPr>
          <p:cNvSpPr txBox="1">
            <a:spLocks/>
          </p:cNvSpPr>
          <p:nvPr/>
        </p:nvSpPr>
        <p:spPr bwMode="auto">
          <a:xfrm>
            <a:off x="436772" y="3798407"/>
            <a:ext cx="1881892" cy="527466"/>
          </a:xfrm>
          <a:prstGeom prst="rect">
            <a:avLst/>
          </a:prstGeom>
          <a:no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defTabSz="914400">
              <a:lnSpc>
                <a:spcPct val="100000"/>
              </a:lnSpc>
              <a:spcBef>
                <a:spcPts val="0"/>
              </a:spcBef>
            </a:pPr>
            <a:r>
              <a:rPr lang="en-US" kern="0" dirty="0"/>
              <a:t>Active playtime</a:t>
            </a:r>
          </a:p>
        </p:txBody>
      </p:sp>
      <p:sp>
        <p:nvSpPr>
          <p:cNvPr id="8" name="Content Placeholder 3">
            <a:extLst>
              <a:ext uri="{FF2B5EF4-FFF2-40B4-BE49-F238E27FC236}">
                <a16:creationId xmlns:a16="http://schemas.microsoft.com/office/drawing/2014/main" id="{DC4CD589-2B38-16A3-FF9F-F30F6DCE483E}"/>
              </a:ext>
            </a:extLst>
          </p:cNvPr>
          <p:cNvSpPr txBox="1">
            <a:spLocks/>
          </p:cNvSpPr>
          <p:nvPr/>
        </p:nvSpPr>
        <p:spPr bwMode="auto">
          <a:xfrm>
            <a:off x="8002228" y="3795674"/>
            <a:ext cx="2140214" cy="527466"/>
          </a:xfrm>
          <a:prstGeom prst="rect">
            <a:avLst/>
          </a:prstGeom>
          <a:no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defTabSz="914400">
              <a:lnSpc>
                <a:spcPct val="100000"/>
              </a:lnSpc>
              <a:spcBef>
                <a:spcPts val="0"/>
              </a:spcBef>
            </a:pPr>
            <a:r>
              <a:rPr lang="en-US" kern="0" dirty="0"/>
              <a:t>Outdoor games</a:t>
            </a:r>
          </a:p>
        </p:txBody>
      </p:sp>
      <p:sp>
        <p:nvSpPr>
          <p:cNvPr id="11" name="Content Placeholder 3">
            <a:extLst>
              <a:ext uri="{FF2B5EF4-FFF2-40B4-BE49-F238E27FC236}">
                <a16:creationId xmlns:a16="http://schemas.microsoft.com/office/drawing/2014/main" id="{3D78A211-5479-9711-561C-4AF62E4D3D8B}"/>
              </a:ext>
            </a:extLst>
          </p:cNvPr>
          <p:cNvSpPr txBox="1">
            <a:spLocks/>
          </p:cNvSpPr>
          <p:nvPr/>
        </p:nvSpPr>
        <p:spPr bwMode="auto">
          <a:xfrm>
            <a:off x="4367852" y="2836285"/>
            <a:ext cx="1752341" cy="566070"/>
          </a:xfrm>
          <a:prstGeom prst="rect">
            <a:avLst/>
          </a:prstGeom>
          <a:no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defTabSz="914400">
              <a:lnSpc>
                <a:spcPct val="100000"/>
              </a:lnSpc>
              <a:spcBef>
                <a:spcPts val="0"/>
              </a:spcBef>
            </a:pPr>
            <a:r>
              <a:rPr lang="en-US" kern="0" dirty="0"/>
              <a:t>Gardening	</a:t>
            </a:r>
          </a:p>
        </p:txBody>
      </p:sp>
      <p:sp>
        <p:nvSpPr>
          <p:cNvPr id="12" name="Content Placeholder 3">
            <a:extLst>
              <a:ext uri="{FF2B5EF4-FFF2-40B4-BE49-F238E27FC236}">
                <a16:creationId xmlns:a16="http://schemas.microsoft.com/office/drawing/2014/main" id="{746B5332-2661-7EA7-2367-D896182E2343}"/>
              </a:ext>
            </a:extLst>
          </p:cNvPr>
          <p:cNvSpPr txBox="1">
            <a:spLocks/>
          </p:cNvSpPr>
          <p:nvPr/>
        </p:nvSpPr>
        <p:spPr bwMode="auto">
          <a:xfrm>
            <a:off x="4369542" y="3856676"/>
            <a:ext cx="1750958" cy="566070"/>
          </a:xfrm>
          <a:prstGeom prst="rect">
            <a:avLst/>
          </a:prstGeom>
          <a:no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defTabSz="914400">
              <a:lnSpc>
                <a:spcPct val="100000"/>
              </a:lnSpc>
              <a:spcBef>
                <a:spcPts val="0"/>
              </a:spcBef>
            </a:pPr>
            <a:r>
              <a:rPr lang="en-US" kern="0" dirty="0"/>
              <a:t>Active chore time</a:t>
            </a:r>
          </a:p>
        </p:txBody>
      </p:sp>
      <p:sp>
        <p:nvSpPr>
          <p:cNvPr id="14" name="Content Placeholder 3">
            <a:extLst>
              <a:ext uri="{FF2B5EF4-FFF2-40B4-BE49-F238E27FC236}">
                <a16:creationId xmlns:a16="http://schemas.microsoft.com/office/drawing/2014/main" id="{3BBEAD9D-3C26-C307-ABCC-1C7FD86C5751}"/>
              </a:ext>
            </a:extLst>
          </p:cNvPr>
          <p:cNvSpPr txBox="1">
            <a:spLocks/>
          </p:cNvSpPr>
          <p:nvPr/>
        </p:nvSpPr>
        <p:spPr bwMode="auto">
          <a:xfrm>
            <a:off x="4367853" y="5000378"/>
            <a:ext cx="1543276" cy="407167"/>
          </a:xfrm>
          <a:prstGeom prst="rect">
            <a:avLst/>
          </a:prstGeom>
          <a:no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defTabSz="914400">
              <a:lnSpc>
                <a:spcPct val="100000"/>
              </a:lnSpc>
              <a:spcBef>
                <a:spcPts val="0"/>
              </a:spcBef>
            </a:pPr>
            <a:r>
              <a:rPr lang="en-US" kern="0" dirty="0"/>
              <a:t>Dance party</a:t>
            </a:r>
          </a:p>
        </p:txBody>
      </p:sp>
      <p:sp>
        <p:nvSpPr>
          <p:cNvPr id="15" name="Content Placeholder 3">
            <a:extLst>
              <a:ext uri="{FF2B5EF4-FFF2-40B4-BE49-F238E27FC236}">
                <a16:creationId xmlns:a16="http://schemas.microsoft.com/office/drawing/2014/main" id="{8E0DB989-6464-98E0-82F9-C8085A810186}"/>
              </a:ext>
            </a:extLst>
          </p:cNvPr>
          <p:cNvSpPr txBox="1">
            <a:spLocks/>
          </p:cNvSpPr>
          <p:nvPr/>
        </p:nvSpPr>
        <p:spPr bwMode="auto">
          <a:xfrm>
            <a:off x="8002226" y="2718344"/>
            <a:ext cx="2140215" cy="527466"/>
          </a:xfrm>
          <a:prstGeom prst="rect">
            <a:avLst/>
          </a:prstGeom>
          <a:no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defTabSz="914400">
              <a:lnSpc>
                <a:spcPct val="100000"/>
              </a:lnSpc>
              <a:spcBef>
                <a:spcPts val="0"/>
              </a:spcBef>
            </a:pPr>
            <a:r>
              <a:rPr lang="en-US" kern="0" dirty="0"/>
              <a:t>Active outings</a:t>
            </a:r>
          </a:p>
        </p:txBody>
      </p:sp>
      <p:sp>
        <p:nvSpPr>
          <p:cNvPr id="16" name="Content Placeholder 3">
            <a:extLst>
              <a:ext uri="{FF2B5EF4-FFF2-40B4-BE49-F238E27FC236}">
                <a16:creationId xmlns:a16="http://schemas.microsoft.com/office/drawing/2014/main" id="{FE9B513F-E4F4-7CB2-F514-19D1547DA234}"/>
              </a:ext>
            </a:extLst>
          </p:cNvPr>
          <p:cNvSpPr txBox="1">
            <a:spLocks/>
          </p:cNvSpPr>
          <p:nvPr/>
        </p:nvSpPr>
        <p:spPr bwMode="auto">
          <a:xfrm>
            <a:off x="436772" y="4753228"/>
            <a:ext cx="1881891" cy="740063"/>
          </a:xfrm>
          <a:prstGeom prst="rect">
            <a:avLst/>
          </a:prstGeom>
          <a:no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defTabSz="914400">
              <a:lnSpc>
                <a:spcPct val="100000"/>
              </a:lnSpc>
              <a:spcBef>
                <a:spcPts val="0"/>
              </a:spcBef>
            </a:pPr>
            <a:r>
              <a:rPr lang="en-US" kern="0" dirty="0"/>
              <a:t>Family sports night</a:t>
            </a:r>
          </a:p>
        </p:txBody>
      </p:sp>
      <p:pic>
        <p:nvPicPr>
          <p:cNvPr id="17" name="Graphic 16">
            <a:extLst>
              <a:ext uri="{FF2B5EF4-FFF2-40B4-BE49-F238E27FC236}">
                <a16:creationId xmlns:a16="http://schemas.microsoft.com/office/drawing/2014/main" id="{BA05953F-F138-CB14-DF3E-F4076B4AC476}"/>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 r="365" b="18389"/>
          <a:stretch/>
        </p:blipFill>
        <p:spPr>
          <a:xfrm>
            <a:off x="5959671" y="3758314"/>
            <a:ext cx="792607" cy="674198"/>
          </a:xfrm>
          <a:prstGeom prst="rect">
            <a:avLst/>
          </a:prstGeom>
        </p:spPr>
      </p:pic>
      <p:pic>
        <p:nvPicPr>
          <p:cNvPr id="18" name="Graphic 17">
            <a:extLst>
              <a:ext uri="{FF2B5EF4-FFF2-40B4-BE49-F238E27FC236}">
                <a16:creationId xmlns:a16="http://schemas.microsoft.com/office/drawing/2014/main" id="{C7E3EF63-EBB6-7E36-19B5-47DA7292479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4214" t="12532" r="13278" b="31571"/>
          <a:stretch/>
        </p:blipFill>
        <p:spPr>
          <a:xfrm>
            <a:off x="2322991" y="2591119"/>
            <a:ext cx="871681" cy="839989"/>
          </a:xfrm>
          <a:prstGeom prst="rect">
            <a:avLst/>
          </a:prstGeom>
        </p:spPr>
      </p:pic>
      <p:pic>
        <p:nvPicPr>
          <p:cNvPr id="19" name="Graphic 18">
            <a:extLst>
              <a:ext uri="{FF2B5EF4-FFF2-40B4-BE49-F238E27FC236}">
                <a16:creationId xmlns:a16="http://schemas.microsoft.com/office/drawing/2014/main" id="{50B0899A-F6B7-2F00-55A3-60CFC63CC1A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7220" b="21742"/>
          <a:stretch/>
        </p:blipFill>
        <p:spPr>
          <a:xfrm>
            <a:off x="5920041" y="4776725"/>
            <a:ext cx="871681" cy="798174"/>
          </a:xfrm>
          <a:prstGeom prst="rect">
            <a:avLst/>
          </a:prstGeom>
        </p:spPr>
      </p:pic>
      <p:pic>
        <p:nvPicPr>
          <p:cNvPr id="20" name="Graphic 19">
            <a:extLst>
              <a:ext uri="{FF2B5EF4-FFF2-40B4-BE49-F238E27FC236}">
                <a16:creationId xmlns:a16="http://schemas.microsoft.com/office/drawing/2014/main" id="{F347D7B4-173D-1796-8CD9-F108ABF767C5}"/>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13961"/>
          <a:stretch/>
        </p:blipFill>
        <p:spPr>
          <a:xfrm>
            <a:off x="2322991" y="3782882"/>
            <a:ext cx="1444495" cy="626133"/>
          </a:xfrm>
          <a:prstGeom prst="rect">
            <a:avLst/>
          </a:prstGeom>
        </p:spPr>
      </p:pic>
      <p:pic>
        <p:nvPicPr>
          <p:cNvPr id="21" name="Graphic 20">
            <a:extLst>
              <a:ext uri="{FF2B5EF4-FFF2-40B4-BE49-F238E27FC236}">
                <a16:creationId xmlns:a16="http://schemas.microsoft.com/office/drawing/2014/main" id="{DEA92342-B385-44FB-D896-680EB3495C22}"/>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15283"/>
          <a:stretch/>
        </p:blipFill>
        <p:spPr>
          <a:xfrm>
            <a:off x="10142441" y="3793979"/>
            <a:ext cx="1406251" cy="626132"/>
          </a:xfrm>
          <a:prstGeom prst="rect">
            <a:avLst/>
          </a:prstGeom>
        </p:spPr>
      </p:pic>
      <p:pic>
        <p:nvPicPr>
          <p:cNvPr id="22" name="Graphic 21">
            <a:extLst>
              <a:ext uri="{FF2B5EF4-FFF2-40B4-BE49-F238E27FC236}">
                <a16:creationId xmlns:a16="http://schemas.microsoft.com/office/drawing/2014/main" id="{DDE04D45-A9D2-4394-D829-163992527196}"/>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5458" t="-919" r="1288" b="19909"/>
          <a:stretch/>
        </p:blipFill>
        <p:spPr>
          <a:xfrm>
            <a:off x="10209437" y="2537680"/>
            <a:ext cx="774662" cy="841178"/>
          </a:xfrm>
          <a:prstGeom prst="rect">
            <a:avLst/>
          </a:prstGeom>
        </p:spPr>
      </p:pic>
      <p:pic>
        <p:nvPicPr>
          <p:cNvPr id="23" name="Graphic 22">
            <a:extLst>
              <a:ext uri="{FF2B5EF4-FFF2-40B4-BE49-F238E27FC236}">
                <a16:creationId xmlns:a16="http://schemas.microsoft.com/office/drawing/2014/main" id="{DCCC70A6-03EC-6F14-EAD9-6EAFF7305D3D}"/>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9819" t="14103" r="10481" b="35264"/>
          <a:stretch/>
        </p:blipFill>
        <p:spPr>
          <a:xfrm>
            <a:off x="5911128" y="2725247"/>
            <a:ext cx="917918" cy="728932"/>
          </a:xfrm>
          <a:prstGeom prst="rect">
            <a:avLst/>
          </a:prstGeom>
        </p:spPr>
      </p:pic>
      <p:pic>
        <p:nvPicPr>
          <p:cNvPr id="24" name="Graphic 23">
            <a:extLst>
              <a:ext uri="{FF2B5EF4-FFF2-40B4-BE49-F238E27FC236}">
                <a16:creationId xmlns:a16="http://schemas.microsoft.com/office/drawing/2014/main" id="{AF5765F8-E4A5-0934-41A1-45453540C988}"/>
              </a:ext>
            </a:extLst>
          </p:cNvPr>
          <p:cNvPicPr>
            <a:picLocks noChangeAspect="1"/>
          </p:cNvPicPr>
          <p:nvPr/>
        </p:nvPicPr>
        <p:blipFill rotWithShape="1">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t="7882" r="1176" b="6278"/>
          <a:stretch/>
        </p:blipFill>
        <p:spPr>
          <a:xfrm>
            <a:off x="2282962" y="4670146"/>
            <a:ext cx="964366" cy="837670"/>
          </a:xfrm>
          <a:prstGeom prst="rect">
            <a:avLst/>
          </a:prstGeom>
        </p:spPr>
      </p:pic>
      <p:pic>
        <p:nvPicPr>
          <p:cNvPr id="25" name="Graphic 24">
            <a:extLst>
              <a:ext uri="{FF2B5EF4-FFF2-40B4-BE49-F238E27FC236}">
                <a16:creationId xmlns:a16="http://schemas.microsoft.com/office/drawing/2014/main" id="{7094C7B0-01C8-743D-86BE-4F8C3DC76DBA}"/>
              </a:ext>
            </a:extLst>
          </p:cNvPr>
          <p:cNvPicPr>
            <a:picLocks noChangeAspect="1"/>
          </p:cNvPicPr>
          <p:nvPr/>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3169" t="9535" b="32302"/>
          <a:stretch/>
        </p:blipFill>
        <p:spPr>
          <a:xfrm>
            <a:off x="10136467" y="4650046"/>
            <a:ext cx="1063048" cy="798174"/>
          </a:xfrm>
          <a:prstGeom prst="rect">
            <a:avLst/>
          </a:prstGeom>
        </p:spPr>
      </p:pic>
      <p:sp>
        <p:nvSpPr>
          <p:cNvPr id="4" name="Title 1">
            <a:extLst>
              <a:ext uri="{FF2B5EF4-FFF2-40B4-BE49-F238E27FC236}">
                <a16:creationId xmlns:a16="http://schemas.microsoft.com/office/drawing/2014/main" id="{9AA4567D-E650-4633-C307-E078D83E7C03}"/>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29</a:t>
            </a:r>
          </a:p>
        </p:txBody>
      </p:sp>
    </p:spTree>
    <p:extLst>
      <p:ext uri="{BB962C8B-B14F-4D97-AF65-F5344CB8AC3E}">
        <p14:creationId xmlns:p14="http://schemas.microsoft.com/office/powerpoint/2010/main" val="856425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007C0B5-6CB1-E8DE-1323-BB9C968C6851}"/>
              </a:ext>
            </a:extLst>
          </p:cNvPr>
          <p:cNvSpPr txBox="1">
            <a:spLocks/>
          </p:cNvSpPr>
          <p:nvPr/>
        </p:nvSpPr>
        <p:spPr>
          <a:xfrm>
            <a:off x="328580" y="-12429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Family Health Forums: </a:t>
            </a:r>
            <a:br>
              <a:rPr lang="en-US" sz="5400" dirty="0">
                <a:solidFill>
                  <a:schemeClr val="bg1"/>
                </a:solidFill>
                <a:latin typeface="Ubuntu" panose="020B0504030602030204" pitchFamily="34" charset="0"/>
              </a:rPr>
            </a:br>
            <a:r>
              <a:rPr lang="en-US" sz="3200" dirty="0">
                <a:solidFill>
                  <a:schemeClr val="bg1"/>
                </a:solidFill>
                <a:latin typeface="Ubuntu" panose="020B0504030602030204" pitchFamily="34" charset="0"/>
              </a:rPr>
              <a:t>Family Health and Wellbeing</a:t>
            </a:r>
            <a:endParaRPr lang="en-US" sz="5400" dirty="0">
              <a:solidFill>
                <a:schemeClr val="bg1"/>
              </a:solidFill>
              <a:latin typeface="Ubuntu" panose="020B0504030602030204" pitchFamily="34" charset="0"/>
            </a:endParaRPr>
          </a:p>
        </p:txBody>
      </p:sp>
      <p:sp>
        <p:nvSpPr>
          <p:cNvPr id="8" name="Content Placeholder 7">
            <a:extLst>
              <a:ext uri="{FF2B5EF4-FFF2-40B4-BE49-F238E27FC236}">
                <a16:creationId xmlns:a16="http://schemas.microsoft.com/office/drawing/2014/main" id="{FAABB4DE-97C1-7F1A-0244-F79B8FD8761E}"/>
              </a:ext>
            </a:extLst>
          </p:cNvPr>
          <p:cNvSpPr>
            <a:spLocks noGrp="1"/>
          </p:cNvSpPr>
          <p:nvPr>
            <p:ph sz="half" idx="1"/>
          </p:nvPr>
        </p:nvSpPr>
        <p:spPr>
          <a:xfrm>
            <a:off x="513079" y="2071285"/>
            <a:ext cx="6598921" cy="4351338"/>
          </a:xfrm>
        </p:spPr>
        <p:txBody>
          <a:bodyPr>
            <a:normAutofit lnSpcReduction="10000"/>
          </a:bodyPr>
          <a:lstStyle/>
          <a:p>
            <a:pPr marL="182880" indent="0">
              <a:lnSpc>
                <a:spcPct val="100000"/>
              </a:lnSpc>
              <a:spcBef>
                <a:spcPts val="600"/>
              </a:spcBef>
              <a:spcAft>
                <a:spcPts val="600"/>
              </a:spcAft>
              <a:buNone/>
            </a:pPr>
            <a:r>
              <a:rPr lang="en-US" sz="2400" b="1" kern="0" dirty="0">
                <a:latin typeface="Ubuntu" panose="020B0504030602030204" pitchFamily="34" charset="0"/>
              </a:rPr>
              <a:t>FHFs focus on the whole family</a:t>
            </a:r>
          </a:p>
          <a:p>
            <a:pPr marL="525780" indent="-342900">
              <a:lnSpc>
                <a:spcPct val="100000"/>
              </a:lnSpc>
              <a:spcBef>
                <a:spcPts val="600"/>
              </a:spcBef>
              <a:spcAft>
                <a:spcPts val="600"/>
              </a:spcAft>
              <a:buFont typeface="Wingdings" panose="05000000000000000000" pitchFamily="2" charset="2"/>
              <a:buChar char="§"/>
            </a:pPr>
            <a:r>
              <a:rPr lang="en-US" sz="2400" kern="0" dirty="0">
                <a:latin typeface="Ubuntu" panose="020B0504030602030204" pitchFamily="34" charset="0"/>
              </a:rPr>
              <a:t>Build connection with other families</a:t>
            </a:r>
          </a:p>
          <a:p>
            <a:pPr marL="525780" indent="-342900">
              <a:lnSpc>
                <a:spcPct val="100000"/>
              </a:lnSpc>
              <a:spcBef>
                <a:spcPts val="600"/>
              </a:spcBef>
              <a:spcAft>
                <a:spcPts val="600"/>
              </a:spcAft>
              <a:buFont typeface="Wingdings" panose="05000000000000000000" pitchFamily="2" charset="2"/>
              <a:buChar char="§"/>
            </a:pPr>
            <a:r>
              <a:rPr lang="en-US" sz="2400" kern="0" dirty="0">
                <a:latin typeface="Ubuntu" panose="020B0504030602030204" pitchFamily="34" charset="0"/>
              </a:rPr>
              <a:t>Build connection with service providers</a:t>
            </a:r>
          </a:p>
          <a:p>
            <a:pPr marL="182880" indent="0">
              <a:lnSpc>
                <a:spcPct val="100000"/>
              </a:lnSpc>
              <a:spcBef>
                <a:spcPts val="600"/>
              </a:spcBef>
              <a:spcAft>
                <a:spcPts val="600"/>
              </a:spcAft>
              <a:buNone/>
            </a:pPr>
            <a:endParaRPr lang="en-US" sz="2400" kern="0" dirty="0">
              <a:latin typeface="Ubuntu" panose="020B0504030602030204" pitchFamily="34" charset="0"/>
            </a:endParaRPr>
          </a:p>
          <a:p>
            <a:pPr marL="182880" indent="0">
              <a:lnSpc>
                <a:spcPct val="100000"/>
              </a:lnSpc>
              <a:spcBef>
                <a:spcPts val="600"/>
              </a:spcBef>
              <a:spcAft>
                <a:spcPts val="600"/>
              </a:spcAft>
              <a:buNone/>
            </a:pPr>
            <a:r>
              <a:rPr lang="en-US" sz="2400" b="1" kern="0" dirty="0">
                <a:latin typeface="Ubuntu" panose="020B0504030602030204" pitchFamily="34" charset="0"/>
              </a:rPr>
              <a:t>Our ways of working:</a:t>
            </a:r>
          </a:p>
          <a:p>
            <a:pPr marL="525780" indent="-342900">
              <a:lnSpc>
                <a:spcPct val="100000"/>
              </a:lnSpc>
              <a:spcBef>
                <a:spcPts val="600"/>
              </a:spcBef>
              <a:spcAft>
                <a:spcPts val="600"/>
              </a:spcAft>
              <a:buFont typeface="Wingdings" panose="05000000000000000000" pitchFamily="2" charset="2"/>
              <a:buChar char="§"/>
            </a:pPr>
            <a:r>
              <a:rPr lang="en-US" sz="2400" kern="0" dirty="0">
                <a:latin typeface="Ubuntu" panose="020B0504030602030204" pitchFamily="34" charset="0"/>
              </a:rPr>
              <a:t>Respect</a:t>
            </a:r>
          </a:p>
          <a:p>
            <a:pPr marL="525780" indent="-342900">
              <a:lnSpc>
                <a:spcPct val="100000"/>
              </a:lnSpc>
              <a:spcBef>
                <a:spcPts val="600"/>
              </a:spcBef>
              <a:spcAft>
                <a:spcPts val="600"/>
              </a:spcAft>
              <a:buFont typeface="Wingdings" panose="05000000000000000000" pitchFamily="2" charset="2"/>
              <a:buChar char="§"/>
            </a:pPr>
            <a:r>
              <a:rPr lang="en-US" sz="2400" kern="0" dirty="0">
                <a:latin typeface="Ubuntu" panose="020B0504030602030204" pitchFamily="34" charset="0"/>
              </a:rPr>
              <a:t>Active listening</a:t>
            </a:r>
          </a:p>
          <a:p>
            <a:pPr marL="525780" indent="-342900">
              <a:lnSpc>
                <a:spcPct val="100000"/>
              </a:lnSpc>
              <a:spcBef>
                <a:spcPts val="600"/>
              </a:spcBef>
              <a:spcAft>
                <a:spcPts val="600"/>
              </a:spcAft>
              <a:buFont typeface="Wingdings" panose="05000000000000000000" pitchFamily="2" charset="2"/>
              <a:buChar char="§"/>
            </a:pPr>
            <a:r>
              <a:rPr lang="en-US" sz="2400" kern="0" dirty="0">
                <a:latin typeface="Ubuntu" panose="020B0504030602030204" pitchFamily="34" charset="0"/>
              </a:rPr>
              <a:t>Judgement free zone</a:t>
            </a:r>
          </a:p>
          <a:p>
            <a:pPr marL="525780" indent="-342900">
              <a:lnSpc>
                <a:spcPct val="100000"/>
              </a:lnSpc>
              <a:spcBef>
                <a:spcPts val="600"/>
              </a:spcBef>
              <a:spcAft>
                <a:spcPts val="600"/>
              </a:spcAft>
              <a:buFont typeface="Wingdings" panose="05000000000000000000" pitchFamily="2" charset="2"/>
              <a:buChar char="§"/>
            </a:pPr>
            <a:r>
              <a:rPr lang="en-US" sz="2400" kern="0" dirty="0">
                <a:latin typeface="Ubuntu" panose="020B0504030602030204" pitchFamily="34" charset="0"/>
              </a:rPr>
              <a:t>Confidentiality </a:t>
            </a:r>
          </a:p>
          <a:p>
            <a:pPr marL="525780" indent="-342900">
              <a:lnSpc>
                <a:spcPct val="100000"/>
              </a:lnSpc>
              <a:spcBef>
                <a:spcPts val="600"/>
              </a:spcBef>
              <a:spcAft>
                <a:spcPts val="600"/>
              </a:spcAft>
              <a:buFont typeface="Wingdings" panose="05000000000000000000" pitchFamily="2" charset="2"/>
              <a:buChar char="§"/>
            </a:pPr>
            <a:endParaRPr lang="en-US" sz="1400" kern="0" dirty="0">
              <a:latin typeface="Ubuntu" panose="020B0504030602030204" pitchFamily="34" charset="0"/>
            </a:endParaRPr>
          </a:p>
          <a:p>
            <a:endParaRPr lang="en-US" sz="1400" dirty="0">
              <a:latin typeface="Ubuntu" panose="020B0504030602030204" pitchFamily="34" charset="0"/>
            </a:endParaRPr>
          </a:p>
        </p:txBody>
      </p:sp>
      <p:sp>
        <p:nvSpPr>
          <p:cNvPr id="10" name="Title 1">
            <a:extLst>
              <a:ext uri="{FF2B5EF4-FFF2-40B4-BE49-F238E27FC236}">
                <a16:creationId xmlns:a16="http://schemas.microsoft.com/office/drawing/2014/main" id="{E3273229-2153-2BB4-3243-CA03F235C6D3}"/>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3</a:t>
            </a:r>
          </a:p>
        </p:txBody>
      </p:sp>
      <p:pic>
        <p:nvPicPr>
          <p:cNvPr id="13" name="Picture 12" descr="A red logo with text&#10;&#10;Description automatically generated">
            <a:extLst>
              <a:ext uri="{FF2B5EF4-FFF2-40B4-BE49-F238E27FC236}">
                <a16:creationId xmlns:a16="http://schemas.microsoft.com/office/drawing/2014/main" id="{4B5157B3-9505-08AA-A929-65A438D5B293}"/>
              </a:ext>
            </a:extLst>
          </p:cNvPr>
          <p:cNvPicPr>
            <a:picLocks noChangeAspect="1"/>
          </p:cNvPicPr>
          <p:nvPr/>
        </p:nvPicPr>
        <p:blipFill>
          <a:blip r:embed="rId3"/>
          <a:stretch>
            <a:fillRect/>
          </a:stretch>
        </p:blipFill>
        <p:spPr>
          <a:xfrm>
            <a:off x="10522425" y="120717"/>
            <a:ext cx="1477474" cy="647232"/>
          </a:xfrm>
          <a:prstGeom prst="rect">
            <a:avLst/>
          </a:prstGeom>
        </p:spPr>
      </p:pic>
      <p:pic>
        <p:nvPicPr>
          <p:cNvPr id="3" name="Picture 2" descr="A group of people in a lecture hall&#10;&#10;AI-generated content may be incorrect.">
            <a:extLst>
              <a:ext uri="{FF2B5EF4-FFF2-40B4-BE49-F238E27FC236}">
                <a16:creationId xmlns:a16="http://schemas.microsoft.com/office/drawing/2014/main" id="{4AD21AF3-55D8-F4ED-216D-173E8A77AC97}"/>
              </a:ext>
            </a:extLst>
          </p:cNvPr>
          <p:cNvPicPr>
            <a:picLocks noChangeAspect="1"/>
          </p:cNvPicPr>
          <p:nvPr/>
        </p:nvPicPr>
        <p:blipFill>
          <a:blip r:embed="rId4"/>
          <a:stretch>
            <a:fillRect/>
          </a:stretch>
        </p:blipFill>
        <p:spPr>
          <a:xfrm>
            <a:off x="7296499" y="1789611"/>
            <a:ext cx="3929033" cy="4947672"/>
          </a:xfrm>
          <a:prstGeom prst="rect">
            <a:avLst/>
          </a:prstGeom>
        </p:spPr>
      </p:pic>
    </p:spTree>
    <p:extLst>
      <p:ext uri="{BB962C8B-B14F-4D97-AF65-F5344CB8AC3E}">
        <p14:creationId xmlns:p14="http://schemas.microsoft.com/office/powerpoint/2010/main" val="1107652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20E4D-20C6-C831-25CE-5E670E1A5DB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8876B6A-E697-461B-8AF3-644A08040551}"/>
              </a:ext>
            </a:extLst>
          </p:cNvPr>
          <p:cNvSpPr txBox="1">
            <a:spLocks/>
          </p:cNvSpPr>
          <p:nvPr/>
        </p:nvSpPr>
        <p:spPr>
          <a:xfrm>
            <a:off x="328580" y="-17001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Ubuntu" panose="020B0504030602030204" pitchFamily="34" charset="0"/>
              </a:rPr>
              <a:t>Healthy Eating suggestions for the whole family</a:t>
            </a:r>
          </a:p>
        </p:txBody>
      </p:sp>
      <p:pic>
        <p:nvPicPr>
          <p:cNvPr id="13" name="Picture 12" descr="A red logo with text&#10;&#10;Description automatically generated">
            <a:extLst>
              <a:ext uri="{FF2B5EF4-FFF2-40B4-BE49-F238E27FC236}">
                <a16:creationId xmlns:a16="http://schemas.microsoft.com/office/drawing/2014/main" id="{CE2A489A-A923-906C-FD56-D3EAF38C4DBA}"/>
              </a:ext>
            </a:extLst>
          </p:cNvPr>
          <p:cNvPicPr>
            <a:picLocks noChangeAspect="1"/>
          </p:cNvPicPr>
          <p:nvPr/>
        </p:nvPicPr>
        <p:blipFill>
          <a:blip r:embed="rId3"/>
          <a:stretch>
            <a:fillRect/>
          </a:stretch>
        </p:blipFill>
        <p:spPr>
          <a:xfrm>
            <a:off x="10522425" y="120717"/>
            <a:ext cx="1477474" cy="647232"/>
          </a:xfrm>
          <a:prstGeom prst="rect">
            <a:avLst/>
          </a:prstGeom>
        </p:spPr>
      </p:pic>
      <p:sp>
        <p:nvSpPr>
          <p:cNvPr id="9" name="Rectangle 8">
            <a:extLst>
              <a:ext uri="{FF2B5EF4-FFF2-40B4-BE49-F238E27FC236}">
                <a16:creationId xmlns:a16="http://schemas.microsoft.com/office/drawing/2014/main" id="{BACFBC00-A1AD-26A5-46D7-D064BECDC2ED}"/>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rPr>
              <a:t>Workbook page </a:t>
            </a:r>
            <a:r>
              <a:rPr lang="en-US" sz="1400" dirty="0">
                <a:latin typeface="Ubuntu" panose="020B0504030602030204" pitchFamily="34" charset="0"/>
                <a:ea typeface="ヒラギノ角ゴ ProN W3" charset="0"/>
                <a:cs typeface="ヒラギノ角ゴ ProN W3" charset="0"/>
                <a:sym typeface="Gill Sans" charset="0"/>
              </a:rPr>
              <a:t>5</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pic>
        <p:nvPicPr>
          <p:cNvPr id="3" name="Content Placeholder 13">
            <a:extLst>
              <a:ext uri="{FF2B5EF4-FFF2-40B4-BE49-F238E27FC236}">
                <a16:creationId xmlns:a16="http://schemas.microsoft.com/office/drawing/2014/main" id="{579FCD4A-85F6-0F2C-AFE1-AD6700D39642}"/>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 r="3137" b="22097"/>
          <a:stretch/>
        </p:blipFill>
        <p:spPr bwMode="auto">
          <a:xfrm>
            <a:off x="1584113" y="5119465"/>
            <a:ext cx="1172806" cy="1179051"/>
          </a:xfrm>
          <a:prstGeom prst="rect">
            <a:avLst/>
          </a:prstGeom>
          <a:noFill/>
          <a:ln>
            <a:noFill/>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pic>
      <p:pic>
        <p:nvPicPr>
          <p:cNvPr id="4" name="Picture 3" descr="A picture containing black, darkness&#10;&#10;Description automatically generated">
            <a:extLst>
              <a:ext uri="{FF2B5EF4-FFF2-40B4-BE49-F238E27FC236}">
                <a16:creationId xmlns:a16="http://schemas.microsoft.com/office/drawing/2014/main" id="{233CDB87-09E9-DB75-0D5F-D2D6050ADE5B}"/>
              </a:ext>
            </a:extLst>
          </p:cNvPr>
          <p:cNvPicPr>
            <a:picLocks noChangeAspect="1"/>
          </p:cNvPicPr>
          <p:nvPr/>
        </p:nvPicPr>
        <p:blipFill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l="18277" t="13891" r="20985" b="26953"/>
          <a:stretch/>
        </p:blipFill>
        <p:spPr>
          <a:xfrm>
            <a:off x="1612834" y="1995967"/>
            <a:ext cx="1042840" cy="1015663"/>
          </a:xfrm>
          <a:prstGeom prst="rect">
            <a:avLst/>
          </a:prstGeom>
        </p:spPr>
      </p:pic>
      <p:sp>
        <p:nvSpPr>
          <p:cNvPr id="26" name="TextBox 25">
            <a:extLst>
              <a:ext uri="{FF2B5EF4-FFF2-40B4-BE49-F238E27FC236}">
                <a16:creationId xmlns:a16="http://schemas.microsoft.com/office/drawing/2014/main" id="{DCC21A25-469A-0C31-2534-78CDD8BF9EE3}"/>
              </a:ext>
            </a:extLst>
          </p:cNvPr>
          <p:cNvSpPr txBox="1"/>
          <p:nvPr/>
        </p:nvSpPr>
        <p:spPr>
          <a:xfrm>
            <a:off x="3095507" y="2149856"/>
            <a:ext cx="216543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Plan  &amp; cook meals together</a:t>
            </a:r>
          </a:p>
        </p:txBody>
      </p:sp>
      <p:sp>
        <p:nvSpPr>
          <p:cNvPr id="27" name="TextBox 26">
            <a:extLst>
              <a:ext uri="{FF2B5EF4-FFF2-40B4-BE49-F238E27FC236}">
                <a16:creationId xmlns:a16="http://schemas.microsoft.com/office/drawing/2014/main" id="{E387B79A-7B4D-BC54-DF12-C13DEBA373AD}"/>
              </a:ext>
            </a:extLst>
          </p:cNvPr>
          <p:cNvSpPr txBox="1"/>
          <p:nvPr/>
        </p:nvSpPr>
        <p:spPr>
          <a:xfrm>
            <a:off x="3095507" y="3654376"/>
            <a:ext cx="216543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Eat meals together</a:t>
            </a:r>
          </a:p>
        </p:txBody>
      </p:sp>
      <p:sp>
        <p:nvSpPr>
          <p:cNvPr id="28" name="TextBox 27">
            <a:extLst>
              <a:ext uri="{FF2B5EF4-FFF2-40B4-BE49-F238E27FC236}">
                <a16:creationId xmlns:a16="http://schemas.microsoft.com/office/drawing/2014/main" id="{8FFFDD44-A2DE-43AD-4BD2-96E98735CBF8}"/>
              </a:ext>
            </a:extLst>
          </p:cNvPr>
          <p:cNvSpPr txBox="1"/>
          <p:nvPr/>
        </p:nvSpPr>
        <p:spPr>
          <a:xfrm>
            <a:off x="3095507" y="5158898"/>
            <a:ext cx="2165437"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Keep fruits &amp; vegetables accessible</a:t>
            </a:r>
          </a:p>
        </p:txBody>
      </p:sp>
      <p:sp>
        <p:nvSpPr>
          <p:cNvPr id="29" name="TextBox 28">
            <a:extLst>
              <a:ext uri="{FF2B5EF4-FFF2-40B4-BE49-F238E27FC236}">
                <a16:creationId xmlns:a16="http://schemas.microsoft.com/office/drawing/2014/main" id="{209BA349-765B-0B71-91F1-CBA078A71849}"/>
              </a:ext>
            </a:extLst>
          </p:cNvPr>
          <p:cNvSpPr txBox="1"/>
          <p:nvPr/>
        </p:nvSpPr>
        <p:spPr>
          <a:xfrm>
            <a:off x="7897479" y="1995967"/>
            <a:ext cx="220730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Save sugary drinks for special occasions</a:t>
            </a:r>
          </a:p>
        </p:txBody>
      </p:sp>
      <p:sp>
        <p:nvSpPr>
          <p:cNvPr id="30" name="TextBox 29">
            <a:extLst>
              <a:ext uri="{FF2B5EF4-FFF2-40B4-BE49-F238E27FC236}">
                <a16:creationId xmlns:a16="http://schemas.microsoft.com/office/drawing/2014/main" id="{FE11F059-5C39-EE08-D451-0D3F75CE68F4}"/>
              </a:ext>
            </a:extLst>
          </p:cNvPr>
          <p:cNvSpPr txBox="1"/>
          <p:nvPr/>
        </p:nvSpPr>
        <p:spPr>
          <a:xfrm>
            <a:off x="7897479" y="3593638"/>
            <a:ext cx="2146572"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Flavor water with fruits and vegetables</a:t>
            </a:r>
          </a:p>
        </p:txBody>
      </p:sp>
      <p:sp>
        <p:nvSpPr>
          <p:cNvPr id="31" name="TextBox 30">
            <a:extLst>
              <a:ext uri="{FF2B5EF4-FFF2-40B4-BE49-F238E27FC236}">
                <a16:creationId xmlns:a16="http://schemas.microsoft.com/office/drawing/2014/main" id="{1D28DEF0-FBBB-E715-1E18-DB30B491F663}"/>
              </a:ext>
            </a:extLst>
          </p:cNvPr>
          <p:cNvSpPr txBox="1"/>
          <p:nvPr/>
        </p:nvSpPr>
        <p:spPr>
          <a:xfrm>
            <a:off x="7897479" y="5051027"/>
            <a:ext cx="2104299"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Eat smaller portions, slow down &amp; enjoy food</a:t>
            </a:r>
          </a:p>
        </p:txBody>
      </p:sp>
      <p:pic>
        <p:nvPicPr>
          <p:cNvPr id="32" name="Graphic 31">
            <a:extLst>
              <a:ext uri="{FF2B5EF4-FFF2-40B4-BE49-F238E27FC236}">
                <a16:creationId xmlns:a16="http://schemas.microsoft.com/office/drawing/2014/main" id="{535364A7-119D-C425-1FA2-42734CC5C1B5}"/>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4428" r="5051" b="17514"/>
          <a:stretch/>
        </p:blipFill>
        <p:spPr>
          <a:xfrm>
            <a:off x="6419145" y="5234848"/>
            <a:ext cx="1168587" cy="1179051"/>
          </a:xfrm>
          <a:prstGeom prst="rect">
            <a:avLst/>
          </a:prstGeom>
        </p:spPr>
      </p:pic>
      <p:pic>
        <p:nvPicPr>
          <p:cNvPr id="33" name="Graphic 32">
            <a:extLst>
              <a:ext uri="{FF2B5EF4-FFF2-40B4-BE49-F238E27FC236}">
                <a16:creationId xmlns:a16="http://schemas.microsoft.com/office/drawing/2014/main" id="{BD9F4B53-B403-9139-7460-B6091B5F2E99}"/>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9455" t="6987" r="29058" b="7244"/>
          <a:stretch/>
        </p:blipFill>
        <p:spPr>
          <a:xfrm>
            <a:off x="6670000" y="3547119"/>
            <a:ext cx="705238" cy="1457978"/>
          </a:xfrm>
          <a:prstGeom prst="rect">
            <a:avLst/>
          </a:prstGeom>
        </p:spPr>
      </p:pic>
      <p:pic>
        <p:nvPicPr>
          <p:cNvPr id="34" name="Graphic 33">
            <a:extLst>
              <a:ext uri="{FF2B5EF4-FFF2-40B4-BE49-F238E27FC236}">
                <a16:creationId xmlns:a16="http://schemas.microsoft.com/office/drawing/2014/main" id="{BCE65D70-83CC-B37E-7920-184D1D85924E}"/>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3279" t="16280" r="15142" b="36751"/>
          <a:stretch/>
        </p:blipFill>
        <p:spPr>
          <a:xfrm>
            <a:off x="6303873" y="2043340"/>
            <a:ext cx="1437492" cy="1179051"/>
          </a:xfrm>
          <a:prstGeom prst="rect">
            <a:avLst/>
          </a:prstGeom>
        </p:spPr>
      </p:pic>
      <p:pic>
        <p:nvPicPr>
          <p:cNvPr id="35" name="Graphic 34">
            <a:extLst>
              <a:ext uri="{FF2B5EF4-FFF2-40B4-BE49-F238E27FC236}">
                <a16:creationId xmlns:a16="http://schemas.microsoft.com/office/drawing/2014/main" id="{8848C5B6-026C-8C54-4023-76A29C06D517}"/>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17779"/>
          <a:stretch/>
        </p:blipFill>
        <p:spPr>
          <a:xfrm>
            <a:off x="1449176" y="3460214"/>
            <a:ext cx="1398981" cy="1046065"/>
          </a:xfrm>
          <a:prstGeom prst="rect">
            <a:avLst/>
          </a:prstGeom>
        </p:spPr>
      </p:pic>
      <p:sp>
        <p:nvSpPr>
          <p:cNvPr id="2" name="Title 1">
            <a:extLst>
              <a:ext uri="{FF2B5EF4-FFF2-40B4-BE49-F238E27FC236}">
                <a16:creationId xmlns:a16="http://schemas.microsoft.com/office/drawing/2014/main" id="{9AD7DD19-EC7D-48D5-1832-09ED7065EDE8}"/>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30</a:t>
            </a:r>
          </a:p>
        </p:txBody>
      </p:sp>
    </p:spTree>
    <p:extLst>
      <p:ext uri="{BB962C8B-B14F-4D97-AF65-F5344CB8AC3E}">
        <p14:creationId xmlns:p14="http://schemas.microsoft.com/office/powerpoint/2010/main" val="196260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C6450-0A34-2450-29CF-E7BCE56187A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120BF08-22B0-2442-980C-D6C0C7DDFE49}"/>
              </a:ext>
            </a:extLst>
          </p:cNvPr>
          <p:cNvSpPr txBox="1">
            <a:spLocks/>
          </p:cNvSpPr>
          <p:nvPr/>
        </p:nvSpPr>
        <p:spPr>
          <a:xfrm>
            <a:off x="328580" y="-170016"/>
            <a:ext cx="75505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Ubuntu" panose="020B0504030602030204" pitchFamily="34" charset="0"/>
              </a:rPr>
              <a:t>Stress Management suggestions for the whole family</a:t>
            </a:r>
          </a:p>
        </p:txBody>
      </p:sp>
      <p:pic>
        <p:nvPicPr>
          <p:cNvPr id="13" name="Picture 12" descr="A red logo with text&#10;&#10;Description automatically generated">
            <a:extLst>
              <a:ext uri="{FF2B5EF4-FFF2-40B4-BE49-F238E27FC236}">
                <a16:creationId xmlns:a16="http://schemas.microsoft.com/office/drawing/2014/main" id="{28B4E03E-FC0F-3D2F-54FF-47F8CBFC31D6}"/>
              </a:ext>
            </a:extLst>
          </p:cNvPr>
          <p:cNvPicPr>
            <a:picLocks noChangeAspect="1"/>
          </p:cNvPicPr>
          <p:nvPr/>
        </p:nvPicPr>
        <p:blipFill>
          <a:blip r:embed="rId3"/>
          <a:stretch>
            <a:fillRect/>
          </a:stretch>
        </p:blipFill>
        <p:spPr>
          <a:xfrm>
            <a:off x="10522425" y="120717"/>
            <a:ext cx="1477474" cy="647232"/>
          </a:xfrm>
          <a:prstGeom prst="rect">
            <a:avLst/>
          </a:prstGeom>
        </p:spPr>
      </p:pic>
      <p:sp>
        <p:nvSpPr>
          <p:cNvPr id="9" name="Rectangle 8">
            <a:extLst>
              <a:ext uri="{FF2B5EF4-FFF2-40B4-BE49-F238E27FC236}">
                <a16:creationId xmlns:a16="http://schemas.microsoft.com/office/drawing/2014/main" id="{374E2498-0C82-6BF5-E98A-B665C5B57C0F}"/>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rPr>
              <a:t>Workbook page </a:t>
            </a:r>
            <a:r>
              <a:rPr lang="en-US" sz="1400" dirty="0">
                <a:latin typeface="Ubuntu" panose="020B0504030602030204" pitchFamily="34" charset="0"/>
                <a:ea typeface="ヒラギノ角ゴ ProN W3" charset="0"/>
                <a:cs typeface="ヒラギノ角ゴ ProN W3" charset="0"/>
                <a:sym typeface="Gill Sans" charset="0"/>
              </a:rPr>
              <a:t>5</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sp>
        <p:nvSpPr>
          <p:cNvPr id="2" name="TextBox 1">
            <a:extLst>
              <a:ext uri="{FF2B5EF4-FFF2-40B4-BE49-F238E27FC236}">
                <a16:creationId xmlns:a16="http://schemas.microsoft.com/office/drawing/2014/main" id="{91F7C00C-4920-605D-9EFA-76C920F9936B}"/>
              </a:ext>
            </a:extLst>
          </p:cNvPr>
          <p:cNvSpPr txBox="1"/>
          <p:nvPr/>
        </p:nvSpPr>
        <p:spPr>
          <a:xfrm>
            <a:off x="2581333" y="1985183"/>
            <a:ext cx="2804424"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Build support networks of friends and family</a:t>
            </a:r>
          </a:p>
        </p:txBody>
      </p:sp>
      <p:sp>
        <p:nvSpPr>
          <p:cNvPr id="6" name="TextBox 5">
            <a:extLst>
              <a:ext uri="{FF2B5EF4-FFF2-40B4-BE49-F238E27FC236}">
                <a16:creationId xmlns:a16="http://schemas.microsoft.com/office/drawing/2014/main" id="{4A40DE6D-7475-DAB2-CAC5-3CDF3E7F33B1}"/>
              </a:ext>
            </a:extLst>
          </p:cNvPr>
          <p:cNvSpPr txBox="1"/>
          <p:nvPr/>
        </p:nvSpPr>
        <p:spPr>
          <a:xfrm>
            <a:off x="7433838" y="5268166"/>
            <a:ext cx="27785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Practice stress management techniques together</a:t>
            </a:r>
          </a:p>
        </p:txBody>
      </p:sp>
      <p:sp>
        <p:nvSpPr>
          <p:cNvPr id="7" name="TextBox 6">
            <a:extLst>
              <a:ext uri="{FF2B5EF4-FFF2-40B4-BE49-F238E27FC236}">
                <a16:creationId xmlns:a16="http://schemas.microsoft.com/office/drawing/2014/main" id="{D624B323-D4B1-A3CA-C17D-5008C7799815}"/>
              </a:ext>
            </a:extLst>
          </p:cNvPr>
          <p:cNvSpPr txBox="1"/>
          <p:nvPr/>
        </p:nvSpPr>
        <p:spPr>
          <a:xfrm>
            <a:off x="2581333" y="5106789"/>
            <a:ext cx="277855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Schedule time for regular family meetings and activities</a:t>
            </a:r>
          </a:p>
        </p:txBody>
      </p:sp>
      <p:sp>
        <p:nvSpPr>
          <p:cNvPr id="8" name="TextBox 7">
            <a:extLst>
              <a:ext uri="{FF2B5EF4-FFF2-40B4-BE49-F238E27FC236}">
                <a16:creationId xmlns:a16="http://schemas.microsoft.com/office/drawing/2014/main" id="{D64DC8B7-3FF1-C1B7-EFA6-0561E6BA43E3}"/>
              </a:ext>
            </a:extLst>
          </p:cNvPr>
          <p:cNvSpPr txBox="1"/>
          <p:nvPr/>
        </p:nvSpPr>
        <p:spPr>
          <a:xfrm>
            <a:off x="7433838" y="2171059"/>
            <a:ext cx="2778550"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Read a book together as a family</a:t>
            </a:r>
          </a:p>
        </p:txBody>
      </p:sp>
      <p:sp>
        <p:nvSpPr>
          <p:cNvPr id="10" name="TextBox 9">
            <a:extLst>
              <a:ext uri="{FF2B5EF4-FFF2-40B4-BE49-F238E27FC236}">
                <a16:creationId xmlns:a16="http://schemas.microsoft.com/office/drawing/2014/main" id="{AC611965-047F-C96D-9B75-2FD42CD19A57}"/>
              </a:ext>
            </a:extLst>
          </p:cNvPr>
          <p:cNvSpPr txBox="1"/>
          <p:nvPr/>
        </p:nvSpPr>
        <p:spPr>
          <a:xfrm>
            <a:off x="7378706" y="3728608"/>
            <a:ext cx="2778549"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Spend time together in nature</a:t>
            </a:r>
          </a:p>
        </p:txBody>
      </p:sp>
      <p:sp>
        <p:nvSpPr>
          <p:cNvPr id="11" name="TextBox 10">
            <a:extLst>
              <a:ext uri="{FF2B5EF4-FFF2-40B4-BE49-F238E27FC236}">
                <a16:creationId xmlns:a16="http://schemas.microsoft.com/office/drawing/2014/main" id="{93A3CF54-26EC-04EF-FD98-39F25775FDBB}"/>
              </a:ext>
            </a:extLst>
          </p:cNvPr>
          <p:cNvSpPr txBox="1"/>
          <p:nvPr/>
        </p:nvSpPr>
        <p:spPr>
          <a:xfrm>
            <a:off x="2581333" y="3690421"/>
            <a:ext cx="2661364"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Create a family gratitude journal</a:t>
            </a:r>
          </a:p>
        </p:txBody>
      </p:sp>
      <p:pic>
        <p:nvPicPr>
          <p:cNvPr id="12" name="Graphic 11">
            <a:extLst>
              <a:ext uri="{FF2B5EF4-FFF2-40B4-BE49-F238E27FC236}">
                <a16:creationId xmlns:a16="http://schemas.microsoft.com/office/drawing/2014/main" id="{C1B9B540-3D64-B13D-DB5B-6A44D59B086A}"/>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9950"/>
          <a:stretch/>
        </p:blipFill>
        <p:spPr>
          <a:xfrm>
            <a:off x="6228460" y="5276249"/>
            <a:ext cx="1318335" cy="1154359"/>
          </a:xfrm>
          <a:prstGeom prst="rect">
            <a:avLst/>
          </a:prstGeom>
        </p:spPr>
      </p:pic>
      <p:pic>
        <p:nvPicPr>
          <p:cNvPr id="14" name="Graphic 13">
            <a:extLst>
              <a:ext uri="{FF2B5EF4-FFF2-40B4-BE49-F238E27FC236}">
                <a16:creationId xmlns:a16="http://schemas.microsoft.com/office/drawing/2014/main" id="{B0157768-696B-03AE-6702-6DFAC578C6B5}"/>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19726"/>
          <a:stretch/>
        </p:blipFill>
        <p:spPr>
          <a:xfrm>
            <a:off x="1297487" y="5154451"/>
            <a:ext cx="964697" cy="968001"/>
          </a:xfrm>
          <a:prstGeom prst="rect">
            <a:avLst/>
          </a:prstGeom>
        </p:spPr>
      </p:pic>
      <p:pic>
        <p:nvPicPr>
          <p:cNvPr id="15" name="Graphic 14">
            <a:extLst>
              <a:ext uri="{FF2B5EF4-FFF2-40B4-BE49-F238E27FC236}">
                <a16:creationId xmlns:a16="http://schemas.microsoft.com/office/drawing/2014/main" id="{8DDC8425-033B-ECF1-4F38-D6A3456894A8}"/>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23427"/>
          <a:stretch/>
        </p:blipFill>
        <p:spPr>
          <a:xfrm>
            <a:off x="6228460" y="1985183"/>
            <a:ext cx="1113846" cy="1066140"/>
          </a:xfrm>
          <a:prstGeom prst="rect">
            <a:avLst/>
          </a:prstGeom>
        </p:spPr>
      </p:pic>
      <p:pic>
        <p:nvPicPr>
          <p:cNvPr id="16" name="Graphic 15">
            <a:extLst>
              <a:ext uri="{FF2B5EF4-FFF2-40B4-BE49-F238E27FC236}">
                <a16:creationId xmlns:a16="http://schemas.microsoft.com/office/drawing/2014/main" id="{0B150D62-282B-81DD-48EA-62C2597F456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72613" y="2183329"/>
            <a:ext cx="793924" cy="992406"/>
          </a:xfrm>
          <a:prstGeom prst="rect">
            <a:avLst/>
          </a:prstGeom>
        </p:spPr>
      </p:pic>
      <p:pic>
        <p:nvPicPr>
          <p:cNvPr id="17" name="Graphic 16">
            <a:extLst>
              <a:ext uri="{FF2B5EF4-FFF2-40B4-BE49-F238E27FC236}">
                <a16:creationId xmlns:a16="http://schemas.microsoft.com/office/drawing/2014/main" id="{09F59FFA-50A0-4CFC-6E06-92131C6AC4EB}"/>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17971"/>
          <a:stretch/>
        </p:blipFill>
        <p:spPr>
          <a:xfrm>
            <a:off x="1244952" y="3520399"/>
            <a:ext cx="1070930" cy="1078130"/>
          </a:xfrm>
          <a:prstGeom prst="rect">
            <a:avLst/>
          </a:prstGeom>
        </p:spPr>
      </p:pic>
      <p:pic>
        <p:nvPicPr>
          <p:cNvPr id="18" name="Graphic 17">
            <a:extLst>
              <a:ext uri="{FF2B5EF4-FFF2-40B4-BE49-F238E27FC236}">
                <a16:creationId xmlns:a16="http://schemas.microsoft.com/office/drawing/2014/main" id="{414A4575-7E44-BA77-F86F-58C90FC3348E}"/>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17971"/>
          <a:stretch/>
        </p:blipFill>
        <p:spPr>
          <a:xfrm>
            <a:off x="6396272" y="3669267"/>
            <a:ext cx="982434" cy="989038"/>
          </a:xfrm>
          <a:prstGeom prst="rect">
            <a:avLst/>
          </a:prstGeom>
        </p:spPr>
      </p:pic>
      <p:sp>
        <p:nvSpPr>
          <p:cNvPr id="3" name="Title 1">
            <a:extLst>
              <a:ext uri="{FF2B5EF4-FFF2-40B4-BE49-F238E27FC236}">
                <a16:creationId xmlns:a16="http://schemas.microsoft.com/office/drawing/2014/main" id="{9FD0BC4A-42B4-22E3-7E4D-5B73936BB42A}"/>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31</a:t>
            </a:r>
          </a:p>
        </p:txBody>
      </p:sp>
    </p:spTree>
    <p:extLst>
      <p:ext uri="{BB962C8B-B14F-4D97-AF65-F5344CB8AC3E}">
        <p14:creationId xmlns:p14="http://schemas.microsoft.com/office/powerpoint/2010/main" val="3229899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C8E58-673D-DA51-6547-4BE678FC5EC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D015B5A-723B-EC74-228B-75EC466A65F8}"/>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32</a:t>
            </a:r>
          </a:p>
        </p:txBody>
      </p:sp>
      <p:sp>
        <p:nvSpPr>
          <p:cNvPr id="10" name="TextBox 9">
            <a:extLst>
              <a:ext uri="{FF2B5EF4-FFF2-40B4-BE49-F238E27FC236}">
                <a16:creationId xmlns:a16="http://schemas.microsoft.com/office/drawing/2014/main" id="{9EAA128B-B279-81BE-2EAE-2B3CE9E56333}"/>
              </a:ext>
            </a:extLst>
          </p:cNvPr>
          <p:cNvSpPr txBox="1"/>
          <p:nvPr/>
        </p:nvSpPr>
        <p:spPr>
          <a:xfrm>
            <a:off x="1820205" y="444333"/>
            <a:ext cx="7392034" cy="523220"/>
          </a:xfrm>
          <a:prstGeom prst="rect">
            <a:avLst/>
          </a:prstGeom>
          <a:noFill/>
        </p:spPr>
        <p:txBody>
          <a:bodyPr wrap="square" rtlCol="0">
            <a:spAutoFit/>
          </a:bodyPr>
          <a:lstStyle/>
          <a:p>
            <a:pPr algn="ctr"/>
            <a:r>
              <a:rPr lang="en-US" sz="2800" b="1" dirty="0">
                <a:solidFill>
                  <a:schemeClr val="accent5"/>
                </a:solidFill>
                <a:latin typeface="Ubuntu" panose="020B0504030602030204" pitchFamily="34" charset="0"/>
              </a:rPr>
              <a:t>Small Group Activity</a:t>
            </a:r>
          </a:p>
        </p:txBody>
      </p:sp>
      <p:pic>
        <p:nvPicPr>
          <p:cNvPr id="15" name="Picture 14" descr="A red logo with text&#10;&#10;Description automatically generated">
            <a:extLst>
              <a:ext uri="{FF2B5EF4-FFF2-40B4-BE49-F238E27FC236}">
                <a16:creationId xmlns:a16="http://schemas.microsoft.com/office/drawing/2014/main" id="{E34532A1-4B46-D465-3CFB-F60929D76AC4}"/>
              </a:ext>
            </a:extLst>
          </p:cNvPr>
          <p:cNvPicPr>
            <a:picLocks noChangeAspect="1"/>
          </p:cNvPicPr>
          <p:nvPr/>
        </p:nvPicPr>
        <p:blipFill>
          <a:blip r:embed="rId3"/>
          <a:stretch>
            <a:fillRect/>
          </a:stretch>
        </p:blipFill>
        <p:spPr>
          <a:xfrm>
            <a:off x="203991" y="120717"/>
            <a:ext cx="1477474" cy="647232"/>
          </a:xfrm>
          <a:prstGeom prst="rect">
            <a:avLst/>
          </a:prstGeom>
        </p:spPr>
      </p:pic>
      <p:sp>
        <p:nvSpPr>
          <p:cNvPr id="9" name="TextBox 8">
            <a:extLst>
              <a:ext uri="{FF2B5EF4-FFF2-40B4-BE49-F238E27FC236}">
                <a16:creationId xmlns:a16="http://schemas.microsoft.com/office/drawing/2014/main" id="{BB0FA92B-A6AF-BCD6-D014-8EF8051C865E}"/>
              </a:ext>
            </a:extLst>
          </p:cNvPr>
          <p:cNvSpPr txBox="1"/>
          <p:nvPr/>
        </p:nvSpPr>
        <p:spPr>
          <a:xfrm>
            <a:off x="5159829" y="2367223"/>
            <a:ext cx="5342462" cy="2554545"/>
          </a:xfrm>
          <a:prstGeom prst="rect">
            <a:avLst/>
          </a:prstGeom>
          <a:noFill/>
        </p:spPr>
        <p:txBody>
          <a:bodyPr wrap="square">
            <a:spAutoFit/>
          </a:bodyPr>
          <a:lstStyle/>
          <a:p>
            <a:pPr indent="0" algn="ctr" defTabSz="914400">
              <a:lnSpc>
                <a:spcPct val="100000"/>
              </a:lnSpc>
              <a:spcBef>
                <a:spcPts val="0"/>
              </a:spcBef>
            </a:pPr>
            <a:r>
              <a:rPr lang="en-US" sz="3200" kern="0" dirty="0">
                <a:latin typeface="Ubuntu Light" panose="020B0304030602030204" pitchFamily="34" charset="0"/>
              </a:rPr>
              <a:t>The Healthy Lifestyle Game</a:t>
            </a:r>
          </a:p>
          <a:p>
            <a:pPr indent="0" algn="ctr" defTabSz="914400">
              <a:lnSpc>
                <a:spcPct val="100000"/>
              </a:lnSpc>
              <a:spcBef>
                <a:spcPts val="0"/>
              </a:spcBef>
            </a:pPr>
            <a:endParaRPr lang="en-US" sz="3200" kern="0" dirty="0">
              <a:latin typeface="Ubuntu Light" panose="020B0304030602030204" pitchFamily="34" charset="0"/>
            </a:endParaRPr>
          </a:p>
          <a:p>
            <a:pPr indent="0" algn="ctr" defTabSz="914400">
              <a:lnSpc>
                <a:spcPct val="100000"/>
              </a:lnSpc>
              <a:spcBef>
                <a:spcPts val="0"/>
              </a:spcBef>
            </a:pPr>
            <a:r>
              <a:rPr lang="en-US" sz="3200" kern="0" dirty="0">
                <a:latin typeface="Ubuntu Light" panose="020B0304030602030204" pitchFamily="34" charset="0"/>
              </a:rPr>
              <a:t>For prevention and management of type 2 diabetes</a:t>
            </a:r>
          </a:p>
        </p:txBody>
      </p:sp>
      <p:sp>
        <p:nvSpPr>
          <p:cNvPr id="5" name="Rectangle 4">
            <a:extLst>
              <a:ext uri="{FF2B5EF4-FFF2-40B4-BE49-F238E27FC236}">
                <a16:creationId xmlns:a16="http://schemas.microsoft.com/office/drawing/2014/main" id="{9ED8D75F-89E9-58A5-E079-7336BC8D64DC}"/>
              </a:ext>
            </a:extLst>
          </p:cNvPr>
          <p:cNvSpPr/>
          <p:nvPr/>
        </p:nvSpPr>
        <p:spPr bwMode="auto">
          <a:xfrm>
            <a:off x="8743650" y="6413667"/>
            <a:ext cx="1758641" cy="323384"/>
          </a:xfrm>
          <a:prstGeom prst="rect">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Ubuntu" panose="020B0504030602030204" pitchFamily="34" charset="0"/>
                <a:ea typeface="ヒラギノ角ゴ ProN W3" charset="0"/>
                <a:cs typeface="ヒラギノ角ゴ ProN W3" charset="0"/>
                <a:sym typeface="Gill Sans" charset="0"/>
              </a:rPr>
              <a:t>Workbook page </a:t>
            </a:r>
            <a:r>
              <a:rPr lang="en-US" sz="1400" dirty="0">
                <a:solidFill>
                  <a:schemeClr val="bg1"/>
                </a:solidFill>
                <a:latin typeface="Ubuntu" panose="020B0504030602030204" pitchFamily="34" charset="0"/>
                <a:ea typeface="ヒラギノ角ゴ ProN W3" charset="0"/>
                <a:cs typeface="ヒラギノ角ゴ ProN W3" charset="0"/>
                <a:sym typeface="Gill Sans" charset="0"/>
              </a:rPr>
              <a:t>6</a:t>
            </a:r>
            <a:endParaRPr kumimoji="0" lang="en-US" sz="1400" b="0" i="0" u="none" strike="noStrike" cap="none" normalizeH="0" baseline="0" dirty="0">
              <a:ln>
                <a:noFill/>
              </a:ln>
              <a:solidFill>
                <a:schemeClr val="bg1"/>
              </a:solidFill>
              <a:effectLst/>
              <a:latin typeface="Ubuntu" panose="020B0504030602030204" pitchFamily="34" charset="0"/>
              <a:ea typeface="ヒラギノ角ゴ ProN W3" charset="0"/>
              <a:cs typeface="ヒラギノ角ゴ ProN W3" charset="0"/>
              <a:sym typeface="Gill Sans" charset="0"/>
            </a:endParaRPr>
          </a:p>
        </p:txBody>
      </p:sp>
      <p:pic>
        <p:nvPicPr>
          <p:cNvPr id="11" name="Picture 10" descr="A fork next to an apple&#10;&#10;AI-generated content may be incorrect.">
            <a:extLst>
              <a:ext uri="{FF2B5EF4-FFF2-40B4-BE49-F238E27FC236}">
                <a16:creationId xmlns:a16="http://schemas.microsoft.com/office/drawing/2014/main" id="{142E15E7-3587-3D3B-B444-37EAE6A7852C}"/>
              </a:ext>
            </a:extLst>
          </p:cNvPr>
          <p:cNvPicPr>
            <a:picLocks noChangeAspect="1"/>
          </p:cNvPicPr>
          <p:nvPr/>
        </p:nvPicPr>
        <p:blipFill>
          <a:blip r:embed="rId4"/>
          <a:stretch>
            <a:fillRect/>
          </a:stretch>
        </p:blipFill>
        <p:spPr>
          <a:xfrm>
            <a:off x="1066122" y="1124143"/>
            <a:ext cx="3360469" cy="5040703"/>
          </a:xfrm>
          <a:prstGeom prst="rect">
            <a:avLst/>
          </a:prstGeom>
        </p:spPr>
      </p:pic>
    </p:spTree>
    <p:extLst>
      <p:ext uri="{BB962C8B-B14F-4D97-AF65-F5344CB8AC3E}">
        <p14:creationId xmlns:p14="http://schemas.microsoft.com/office/powerpoint/2010/main" val="1066043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E1D606-B7DD-90DE-B12B-BD95ACDBAB42}"/>
              </a:ext>
            </a:extLst>
          </p:cNvPr>
          <p:cNvSpPr txBox="1">
            <a:spLocks/>
          </p:cNvSpPr>
          <p:nvPr/>
        </p:nvSpPr>
        <p:spPr>
          <a:xfrm>
            <a:off x="328580" y="-17001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Ubuntu" panose="020B0504030602030204" pitchFamily="34" charset="0"/>
              </a:rPr>
              <a:t>Situation 1: Peter</a:t>
            </a:r>
          </a:p>
        </p:txBody>
      </p:sp>
      <p:sp>
        <p:nvSpPr>
          <p:cNvPr id="6" name="TextBox 5">
            <a:extLst>
              <a:ext uri="{FF2B5EF4-FFF2-40B4-BE49-F238E27FC236}">
                <a16:creationId xmlns:a16="http://schemas.microsoft.com/office/drawing/2014/main" id="{DB2D5E96-B219-9BE4-2C48-AF9E91B03FBD}"/>
              </a:ext>
            </a:extLst>
          </p:cNvPr>
          <p:cNvSpPr txBox="1"/>
          <p:nvPr/>
        </p:nvSpPr>
        <p:spPr>
          <a:xfrm>
            <a:off x="587661" y="2180996"/>
            <a:ext cx="9934764" cy="1538883"/>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800" dirty="0">
                <a:latin typeface="Ubuntu" panose="020B0504030602030204" pitchFamily="34" charset="0"/>
              </a:rPr>
              <a:t>Peter’s father and grandparents all had diabetes.</a:t>
            </a:r>
          </a:p>
          <a:p>
            <a:pPr marL="342900" indent="-342900">
              <a:spcAft>
                <a:spcPts val="1200"/>
              </a:spcAft>
              <a:buFont typeface="Arial" panose="020B0604020202020204" pitchFamily="34" charset="0"/>
              <a:buChar char="•"/>
            </a:pPr>
            <a:r>
              <a:rPr lang="en-US" sz="2800" dirty="0">
                <a:latin typeface="Ubuntu" panose="020B0504030602030204" pitchFamily="34" charset="0"/>
              </a:rPr>
              <a:t>Peter is 45 years old. He is worried about his risk for diabetes as he gets older because of his family history.</a:t>
            </a:r>
          </a:p>
        </p:txBody>
      </p:sp>
      <p:sp>
        <p:nvSpPr>
          <p:cNvPr id="7" name="TextBox 6">
            <a:extLst>
              <a:ext uri="{FF2B5EF4-FFF2-40B4-BE49-F238E27FC236}">
                <a16:creationId xmlns:a16="http://schemas.microsoft.com/office/drawing/2014/main" id="{A7945A38-7E3C-268D-D095-2BC43CC9FA23}"/>
              </a:ext>
            </a:extLst>
          </p:cNvPr>
          <p:cNvSpPr txBox="1"/>
          <p:nvPr/>
        </p:nvSpPr>
        <p:spPr>
          <a:xfrm>
            <a:off x="587661" y="4329113"/>
            <a:ext cx="9934764" cy="1085868"/>
          </a:xfrm>
          <a:prstGeom prst="rect">
            <a:avLst/>
          </a:prstGeom>
          <a:noFill/>
        </p:spPr>
        <p:txBody>
          <a:bodyPr wrap="square">
            <a:spAutoFit/>
          </a:bodyPr>
          <a:lstStyle/>
          <a:p>
            <a:pPr algn="ctr"/>
            <a:r>
              <a:rPr lang="en-US" sz="3200" b="1" kern="0" dirty="0">
                <a:solidFill>
                  <a:schemeClr val="accent5"/>
                </a:solidFill>
                <a:latin typeface="Ubuntu" panose="020B0504030602030204" pitchFamily="34" charset="0"/>
              </a:rPr>
              <a:t>What can Peter do to prevent or delay type 2 diabetes?</a:t>
            </a:r>
          </a:p>
        </p:txBody>
      </p:sp>
      <p:pic>
        <p:nvPicPr>
          <p:cNvPr id="9" name="Picture 8" descr="A red logo with text&#10;&#10;Description automatically generated">
            <a:extLst>
              <a:ext uri="{FF2B5EF4-FFF2-40B4-BE49-F238E27FC236}">
                <a16:creationId xmlns:a16="http://schemas.microsoft.com/office/drawing/2014/main" id="{9475D9C1-9755-AFA1-3419-37757F6C6974}"/>
              </a:ext>
            </a:extLst>
          </p:cNvPr>
          <p:cNvPicPr>
            <a:picLocks noChangeAspect="1"/>
          </p:cNvPicPr>
          <p:nvPr/>
        </p:nvPicPr>
        <p:blipFill>
          <a:blip r:embed="rId3"/>
          <a:stretch>
            <a:fillRect/>
          </a:stretch>
        </p:blipFill>
        <p:spPr>
          <a:xfrm>
            <a:off x="10522425" y="120717"/>
            <a:ext cx="1477474" cy="647232"/>
          </a:xfrm>
          <a:prstGeom prst="rect">
            <a:avLst/>
          </a:prstGeom>
        </p:spPr>
      </p:pic>
      <p:sp>
        <p:nvSpPr>
          <p:cNvPr id="2" name="Title 1">
            <a:extLst>
              <a:ext uri="{FF2B5EF4-FFF2-40B4-BE49-F238E27FC236}">
                <a16:creationId xmlns:a16="http://schemas.microsoft.com/office/drawing/2014/main" id="{0FC2D19D-2EE7-DD7F-67EC-6416570AD468}"/>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33</a:t>
            </a:r>
          </a:p>
        </p:txBody>
      </p:sp>
      <p:sp>
        <p:nvSpPr>
          <p:cNvPr id="4" name="Rectangle 3">
            <a:extLst>
              <a:ext uri="{FF2B5EF4-FFF2-40B4-BE49-F238E27FC236}">
                <a16:creationId xmlns:a16="http://schemas.microsoft.com/office/drawing/2014/main" id="{74AB59B4-EEF5-F598-43F2-D5D2A1D4EB6C}"/>
              </a:ext>
            </a:extLst>
          </p:cNvPr>
          <p:cNvSpPr/>
          <p:nvPr/>
        </p:nvSpPr>
        <p:spPr bwMode="auto">
          <a:xfrm>
            <a:off x="10104779" y="6392555"/>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rPr>
              <a:t>Workbook page </a:t>
            </a:r>
            <a:r>
              <a:rPr lang="en-US" sz="1400" dirty="0">
                <a:latin typeface="Ubuntu" panose="020B0504030602030204" pitchFamily="34" charset="0"/>
                <a:ea typeface="ヒラギノ角ゴ ProN W3" charset="0"/>
                <a:cs typeface="ヒラギノ角ゴ ProN W3" charset="0"/>
                <a:sym typeface="Gill Sans" charset="0"/>
              </a:rPr>
              <a:t>6</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254059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B419C-7DD7-7CDC-AEBD-90F37DCC34C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54C3A7F-29DB-DC7F-C544-C3ED9E2E6ACB}"/>
              </a:ext>
            </a:extLst>
          </p:cNvPr>
          <p:cNvSpPr txBox="1">
            <a:spLocks/>
          </p:cNvSpPr>
          <p:nvPr/>
        </p:nvSpPr>
        <p:spPr>
          <a:xfrm>
            <a:off x="328580" y="-17001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Ubuntu" panose="020B0504030602030204" pitchFamily="34" charset="0"/>
              </a:rPr>
              <a:t>Situation 2: Sofi</a:t>
            </a:r>
          </a:p>
        </p:txBody>
      </p:sp>
      <p:sp>
        <p:nvSpPr>
          <p:cNvPr id="6" name="TextBox 5">
            <a:extLst>
              <a:ext uri="{FF2B5EF4-FFF2-40B4-BE49-F238E27FC236}">
                <a16:creationId xmlns:a16="http://schemas.microsoft.com/office/drawing/2014/main" id="{22AA9926-F383-4E57-E0EB-937242996B76}"/>
              </a:ext>
            </a:extLst>
          </p:cNvPr>
          <p:cNvSpPr txBox="1"/>
          <p:nvPr/>
        </p:nvSpPr>
        <p:spPr>
          <a:xfrm>
            <a:off x="587661" y="2103822"/>
            <a:ext cx="9934764" cy="2400657"/>
          </a:xfrm>
          <a:prstGeom prst="rect">
            <a:avLst/>
          </a:prstGeom>
          <a:noFill/>
        </p:spPr>
        <p:txBody>
          <a:bodyPr wrap="square">
            <a:spAutoFit/>
          </a:bodyPr>
          <a:lstStyle/>
          <a:p>
            <a:pPr marL="342900" indent="-342900">
              <a:spcAft>
                <a:spcPts val="1200"/>
              </a:spcAft>
              <a:buFont typeface="Arial"/>
              <a:buChar char="•"/>
            </a:pPr>
            <a:r>
              <a:rPr lang="en-US" sz="2800" dirty="0">
                <a:latin typeface="Ubuntu" panose="020B0504030602030204" pitchFamily="34" charset="0"/>
              </a:rPr>
              <a:t>Sofi is a student with an intellectual disability. When she is not studying, she is watching TV or playing video games inside. She also eats a lot of sweets.</a:t>
            </a:r>
          </a:p>
          <a:p>
            <a:pPr marL="342900" indent="-342900">
              <a:spcAft>
                <a:spcPts val="1200"/>
              </a:spcAft>
              <a:buFont typeface="Arial"/>
              <a:buChar char="•"/>
            </a:pPr>
            <a:r>
              <a:rPr lang="en-US" sz="2800" dirty="0">
                <a:latin typeface="Ubuntu" panose="020B0504030602030204" pitchFamily="34" charset="0"/>
              </a:rPr>
              <a:t>Sofi is worried her habits place her at risk for developing type 2 diabetes.</a:t>
            </a:r>
          </a:p>
        </p:txBody>
      </p:sp>
      <p:sp>
        <p:nvSpPr>
          <p:cNvPr id="7" name="TextBox 6">
            <a:extLst>
              <a:ext uri="{FF2B5EF4-FFF2-40B4-BE49-F238E27FC236}">
                <a16:creationId xmlns:a16="http://schemas.microsoft.com/office/drawing/2014/main" id="{EEAF52E3-94FF-68BD-BF57-B34392A7AE57}"/>
              </a:ext>
            </a:extLst>
          </p:cNvPr>
          <p:cNvSpPr txBox="1"/>
          <p:nvPr/>
        </p:nvSpPr>
        <p:spPr>
          <a:xfrm>
            <a:off x="587661" y="5030367"/>
            <a:ext cx="9934764" cy="1569660"/>
          </a:xfrm>
          <a:prstGeom prst="rect">
            <a:avLst/>
          </a:prstGeom>
          <a:noFill/>
        </p:spPr>
        <p:txBody>
          <a:bodyPr wrap="square">
            <a:spAutoFit/>
          </a:bodyPr>
          <a:lstStyle/>
          <a:p>
            <a:pPr algn="ctr"/>
            <a:r>
              <a:rPr lang="en-US" sz="3200" b="1" kern="0" dirty="0">
                <a:solidFill>
                  <a:schemeClr val="accent5"/>
                </a:solidFill>
                <a:latin typeface="Ubuntu" panose="020B0504030602030204" pitchFamily="34" charset="0"/>
              </a:rPr>
              <a:t>How can Sofi add physical activity and healthy eating</a:t>
            </a:r>
            <a:br>
              <a:rPr lang="en-US" sz="3200" b="1" kern="0" dirty="0">
                <a:solidFill>
                  <a:schemeClr val="accent5"/>
                </a:solidFill>
                <a:latin typeface="Ubuntu" panose="020B0504030602030204" pitchFamily="34" charset="0"/>
              </a:rPr>
            </a:br>
            <a:r>
              <a:rPr lang="en-US" sz="3200" b="1" kern="0" dirty="0">
                <a:solidFill>
                  <a:schemeClr val="accent5"/>
                </a:solidFill>
                <a:latin typeface="Ubuntu" panose="020B0504030602030204" pitchFamily="34" charset="0"/>
              </a:rPr>
              <a:t>during her day?</a:t>
            </a:r>
          </a:p>
        </p:txBody>
      </p:sp>
      <p:pic>
        <p:nvPicPr>
          <p:cNvPr id="4" name="Picture 3" descr="A red logo with text&#10;&#10;Description automatically generated">
            <a:extLst>
              <a:ext uri="{FF2B5EF4-FFF2-40B4-BE49-F238E27FC236}">
                <a16:creationId xmlns:a16="http://schemas.microsoft.com/office/drawing/2014/main" id="{62208000-D389-BC78-5E54-F0065FA51B02}"/>
              </a:ext>
            </a:extLst>
          </p:cNvPr>
          <p:cNvPicPr>
            <a:picLocks noChangeAspect="1"/>
          </p:cNvPicPr>
          <p:nvPr/>
        </p:nvPicPr>
        <p:blipFill>
          <a:blip r:embed="rId3"/>
          <a:stretch>
            <a:fillRect/>
          </a:stretch>
        </p:blipFill>
        <p:spPr>
          <a:xfrm>
            <a:off x="10522425" y="120717"/>
            <a:ext cx="1477474" cy="647232"/>
          </a:xfrm>
          <a:prstGeom prst="rect">
            <a:avLst/>
          </a:prstGeom>
        </p:spPr>
      </p:pic>
      <p:sp>
        <p:nvSpPr>
          <p:cNvPr id="3" name="Title 1">
            <a:extLst>
              <a:ext uri="{FF2B5EF4-FFF2-40B4-BE49-F238E27FC236}">
                <a16:creationId xmlns:a16="http://schemas.microsoft.com/office/drawing/2014/main" id="{319CACE1-1063-E8A9-79C6-6CB815732511}"/>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34</a:t>
            </a:r>
          </a:p>
        </p:txBody>
      </p:sp>
      <p:sp>
        <p:nvSpPr>
          <p:cNvPr id="8" name="Rectangle 7">
            <a:extLst>
              <a:ext uri="{FF2B5EF4-FFF2-40B4-BE49-F238E27FC236}">
                <a16:creationId xmlns:a16="http://schemas.microsoft.com/office/drawing/2014/main" id="{278AEE0B-D7C2-BA16-12A2-6B51B7DAFB4F}"/>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rPr>
              <a:t>Workbook page </a:t>
            </a:r>
            <a:r>
              <a:rPr lang="en-US" sz="1400" dirty="0">
                <a:latin typeface="Ubuntu" panose="020B0504030602030204" pitchFamily="34" charset="0"/>
                <a:ea typeface="ヒラギノ角ゴ ProN W3" charset="0"/>
                <a:cs typeface="ヒラギノ角ゴ ProN W3" charset="0"/>
                <a:sym typeface="Gill Sans" charset="0"/>
              </a:rPr>
              <a:t>6</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275761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505A1-4978-FF24-5A7D-5083EDCFFF0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5106327-CF89-A26D-9853-60EFF296886B}"/>
              </a:ext>
            </a:extLst>
          </p:cNvPr>
          <p:cNvSpPr txBox="1">
            <a:spLocks/>
          </p:cNvSpPr>
          <p:nvPr/>
        </p:nvSpPr>
        <p:spPr>
          <a:xfrm>
            <a:off x="328580" y="-17001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Ubuntu" panose="020B0504030602030204" pitchFamily="34" charset="0"/>
              </a:rPr>
              <a:t>Situation 3: Lena</a:t>
            </a:r>
          </a:p>
        </p:txBody>
      </p:sp>
      <p:sp>
        <p:nvSpPr>
          <p:cNvPr id="6" name="TextBox 5">
            <a:extLst>
              <a:ext uri="{FF2B5EF4-FFF2-40B4-BE49-F238E27FC236}">
                <a16:creationId xmlns:a16="http://schemas.microsoft.com/office/drawing/2014/main" id="{761DD375-8F05-4B6B-543A-572DCF966D2C}"/>
              </a:ext>
            </a:extLst>
          </p:cNvPr>
          <p:cNvSpPr txBox="1"/>
          <p:nvPr/>
        </p:nvSpPr>
        <p:spPr>
          <a:xfrm>
            <a:off x="777365" y="2103822"/>
            <a:ext cx="9745059" cy="1969770"/>
          </a:xfrm>
          <a:prstGeom prst="rect">
            <a:avLst/>
          </a:prstGeom>
          <a:noFill/>
        </p:spPr>
        <p:txBody>
          <a:bodyPr wrap="square">
            <a:spAutoFit/>
          </a:bodyPr>
          <a:lstStyle/>
          <a:p>
            <a:pPr marL="342900" indent="-342900">
              <a:spcAft>
                <a:spcPts val="1200"/>
              </a:spcAft>
              <a:buFont typeface="Arial"/>
              <a:buChar char="•"/>
            </a:pPr>
            <a:r>
              <a:rPr lang="en-US" sz="2800" dirty="0"/>
              <a:t>Lena has a son with an intellectual disability. </a:t>
            </a:r>
          </a:p>
          <a:p>
            <a:pPr marL="342900" indent="-342900">
              <a:spcAft>
                <a:spcPts val="1200"/>
              </a:spcAft>
              <a:buFont typeface="Arial"/>
              <a:buChar char="•"/>
            </a:pPr>
            <a:r>
              <a:rPr lang="en-US" sz="2800" dirty="0"/>
              <a:t>She is worried about her son’s risk of developing type 2 diabetes and wants to have a healthier lifestyle for her family.</a:t>
            </a:r>
          </a:p>
        </p:txBody>
      </p:sp>
      <p:sp>
        <p:nvSpPr>
          <p:cNvPr id="7" name="TextBox 6">
            <a:extLst>
              <a:ext uri="{FF2B5EF4-FFF2-40B4-BE49-F238E27FC236}">
                <a16:creationId xmlns:a16="http://schemas.microsoft.com/office/drawing/2014/main" id="{C09A73B4-A4FC-1587-75D2-CC32684BE5F1}"/>
              </a:ext>
            </a:extLst>
          </p:cNvPr>
          <p:cNvSpPr txBox="1"/>
          <p:nvPr/>
        </p:nvSpPr>
        <p:spPr>
          <a:xfrm>
            <a:off x="777366" y="4736975"/>
            <a:ext cx="9745059" cy="1077218"/>
          </a:xfrm>
          <a:prstGeom prst="rect">
            <a:avLst/>
          </a:prstGeom>
          <a:noFill/>
        </p:spPr>
        <p:txBody>
          <a:bodyPr wrap="square">
            <a:spAutoFit/>
          </a:bodyPr>
          <a:lstStyle/>
          <a:p>
            <a:pPr algn="ctr"/>
            <a:r>
              <a:rPr lang="en-US" sz="3200" b="1" kern="0" dirty="0">
                <a:solidFill>
                  <a:schemeClr val="accent5"/>
                </a:solidFill>
                <a:latin typeface="Ubuntu" panose="020B0504030602030204" pitchFamily="34" charset="0"/>
              </a:rPr>
              <a:t>What can Lena do to support her family to </a:t>
            </a:r>
            <a:br>
              <a:rPr lang="en-US" sz="3200" b="1" kern="0" dirty="0">
                <a:solidFill>
                  <a:schemeClr val="accent5"/>
                </a:solidFill>
                <a:latin typeface="Ubuntu" panose="020B0504030602030204" pitchFamily="34" charset="0"/>
              </a:rPr>
            </a:br>
            <a:r>
              <a:rPr lang="en-US" sz="3200" b="1" kern="0" dirty="0">
                <a:solidFill>
                  <a:schemeClr val="accent5"/>
                </a:solidFill>
                <a:latin typeface="Ubuntu" panose="020B0504030602030204" pitchFamily="34" charset="0"/>
              </a:rPr>
              <a:t>live a healthy lifestyle?</a:t>
            </a:r>
          </a:p>
        </p:txBody>
      </p:sp>
      <p:pic>
        <p:nvPicPr>
          <p:cNvPr id="3" name="Picture 2" descr="A red logo with text&#10;&#10;Description automatically generated">
            <a:extLst>
              <a:ext uri="{FF2B5EF4-FFF2-40B4-BE49-F238E27FC236}">
                <a16:creationId xmlns:a16="http://schemas.microsoft.com/office/drawing/2014/main" id="{B78AAE39-20C3-7511-DFDA-84ED4EE1726F}"/>
              </a:ext>
            </a:extLst>
          </p:cNvPr>
          <p:cNvPicPr>
            <a:picLocks noChangeAspect="1"/>
          </p:cNvPicPr>
          <p:nvPr/>
        </p:nvPicPr>
        <p:blipFill>
          <a:blip r:embed="rId3"/>
          <a:stretch>
            <a:fillRect/>
          </a:stretch>
        </p:blipFill>
        <p:spPr>
          <a:xfrm>
            <a:off x="10522425" y="120717"/>
            <a:ext cx="1477474" cy="647232"/>
          </a:xfrm>
          <a:prstGeom prst="rect">
            <a:avLst/>
          </a:prstGeom>
        </p:spPr>
      </p:pic>
      <p:sp>
        <p:nvSpPr>
          <p:cNvPr id="4" name="Title 1">
            <a:extLst>
              <a:ext uri="{FF2B5EF4-FFF2-40B4-BE49-F238E27FC236}">
                <a16:creationId xmlns:a16="http://schemas.microsoft.com/office/drawing/2014/main" id="{D69363CF-2420-0C86-A154-4B51720851A0}"/>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35</a:t>
            </a:r>
          </a:p>
        </p:txBody>
      </p:sp>
      <p:sp>
        <p:nvSpPr>
          <p:cNvPr id="9" name="Rectangle 8">
            <a:extLst>
              <a:ext uri="{FF2B5EF4-FFF2-40B4-BE49-F238E27FC236}">
                <a16:creationId xmlns:a16="http://schemas.microsoft.com/office/drawing/2014/main" id="{673C2B11-3384-9A94-9CFB-1976974D4EAC}"/>
              </a:ext>
            </a:extLst>
          </p:cNvPr>
          <p:cNvSpPr/>
          <p:nvPr/>
        </p:nvSpPr>
        <p:spPr bwMode="auto">
          <a:xfrm>
            <a:off x="10104779" y="6372471"/>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rPr>
              <a:t>Workbook page </a:t>
            </a:r>
            <a:r>
              <a:rPr lang="en-US" sz="1400" dirty="0">
                <a:latin typeface="Ubuntu" panose="020B0504030602030204" pitchFamily="34" charset="0"/>
                <a:ea typeface="ヒラギノ角ゴ ProN W3" charset="0"/>
                <a:cs typeface="ヒラギノ角ゴ ProN W3" charset="0"/>
                <a:sym typeface="Gill Sans" charset="0"/>
              </a:rPr>
              <a:t>6</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458191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1BC75-136B-8880-C9A2-EBD1CAD685A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7A9F9C7-3B02-BF29-DF74-8E9D4299F6F2}"/>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36</a:t>
            </a:r>
          </a:p>
        </p:txBody>
      </p:sp>
      <p:sp>
        <p:nvSpPr>
          <p:cNvPr id="10" name="TextBox 9">
            <a:extLst>
              <a:ext uri="{FF2B5EF4-FFF2-40B4-BE49-F238E27FC236}">
                <a16:creationId xmlns:a16="http://schemas.microsoft.com/office/drawing/2014/main" id="{D335386B-4B3F-2859-257C-9DF68E43CA97}"/>
              </a:ext>
            </a:extLst>
          </p:cNvPr>
          <p:cNvSpPr txBox="1"/>
          <p:nvPr/>
        </p:nvSpPr>
        <p:spPr>
          <a:xfrm>
            <a:off x="4931611" y="494881"/>
            <a:ext cx="5474428" cy="584775"/>
          </a:xfrm>
          <a:prstGeom prst="rect">
            <a:avLst/>
          </a:prstGeom>
          <a:noFill/>
        </p:spPr>
        <p:txBody>
          <a:bodyPr wrap="square" rtlCol="0">
            <a:spAutoFit/>
          </a:bodyPr>
          <a:lstStyle/>
          <a:p>
            <a:pPr algn="ctr"/>
            <a:r>
              <a:rPr lang="en-US" sz="3200" b="1" dirty="0">
                <a:solidFill>
                  <a:schemeClr val="accent5"/>
                </a:solidFill>
                <a:latin typeface="Ubuntu" panose="020B0504030602030204" pitchFamily="34" charset="0"/>
              </a:rPr>
              <a:t>Individual Reflection</a:t>
            </a:r>
          </a:p>
        </p:txBody>
      </p:sp>
      <p:pic>
        <p:nvPicPr>
          <p:cNvPr id="15" name="Picture 14" descr="A red logo with text&#10;&#10;Description automatically generated">
            <a:extLst>
              <a:ext uri="{FF2B5EF4-FFF2-40B4-BE49-F238E27FC236}">
                <a16:creationId xmlns:a16="http://schemas.microsoft.com/office/drawing/2014/main" id="{4ABCA450-391E-4E7F-0971-CE6C7AFA09CB}"/>
              </a:ext>
            </a:extLst>
          </p:cNvPr>
          <p:cNvPicPr>
            <a:picLocks noChangeAspect="1"/>
          </p:cNvPicPr>
          <p:nvPr/>
        </p:nvPicPr>
        <p:blipFill>
          <a:blip r:embed="rId3"/>
          <a:stretch>
            <a:fillRect/>
          </a:stretch>
        </p:blipFill>
        <p:spPr>
          <a:xfrm>
            <a:off x="203991" y="120717"/>
            <a:ext cx="1477474" cy="647232"/>
          </a:xfrm>
          <a:prstGeom prst="rect">
            <a:avLst/>
          </a:prstGeom>
        </p:spPr>
      </p:pic>
      <p:sp>
        <p:nvSpPr>
          <p:cNvPr id="9" name="TextBox 8">
            <a:extLst>
              <a:ext uri="{FF2B5EF4-FFF2-40B4-BE49-F238E27FC236}">
                <a16:creationId xmlns:a16="http://schemas.microsoft.com/office/drawing/2014/main" id="{BE6A8E70-A2F6-4F26-1073-629C50EC11BD}"/>
              </a:ext>
            </a:extLst>
          </p:cNvPr>
          <p:cNvSpPr txBox="1"/>
          <p:nvPr/>
        </p:nvSpPr>
        <p:spPr>
          <a:xfrm>
            <a:off x="5359407" y="1986739"/>
            <a:ext cx="5046631" cy="3539430"/>
          </a:xfrm>
          <a:prstGeom prst="rect">
            <a:avLst/>
          </a:prstGeom>
          <a:noFill/>
        </p:spPr>
        <p:txBody>
          <a:bodyPr wrap="square">
            <a:spAutoFit/>
          </a:bodyPr>
          <a:lstStyle/>
          <a:p>
            <a:pPr>
              <a:lnSpc>
                <a:spcPct val="100000"/>
              </a:lnSpc>
            </a:pPr>
            <a:r>
              <a:rPr lang="en-US" sz="2800" dirty="0"/>
              <a:t>Rate your family’s level of participation in key activities that can help to maintain a healthy lifestyle</a:t>
            </a:r>
          </a:p>
          <a:p>
            <a:pPr>
              <a:lnSpc>
                <a:spcPct val="100000"/>
              </a:lnSpc>
            </a:pPr>
            <a:endParaRPr lang="en-US" sz="2800" dirty="0"/>
          </a:p>
          <a:p>
            <a:pPr marL="457200" indent="-457200">
              <a:lnSpc>
                <a:spcPct val="100000"/>
              </a:lnSpc>
              <a:buFont typeface="Arial" panose="020B0604020202020204" pitchFamily="34" charset="0"/>
              <a:buChar char="•"/>
            </a:pPr>
            <a:r>
              <a:rPr lang="en-US" sz="2800" dirty="0"/>
              <a:t>Healthy Eating</a:t>
            </a:r>
          </a:p>
          <a:p>
            <a:pPr marL="457200" indent="-457200">
              <a:lnSpc>
                <a:spcPct val="100000"/>
              </a:lnSpc>
              <a:buFont typeface="Arial" panose="020B0604020202020204" pitchFamily="34" charset="0"/>
              <a:buChar char="•"/>
            </a:pPr>
            <a:r>
              <a:rPr lang="en-US" sz="2800" dirty="0"/>
              <a:t>Physical Activity</a:t>
            </a:r>
          </a:p>
          <a:p>
            <a:pPr marL="457200" indent="-457200">
              <a:lnSpc>
                <a:spcPct val="100000"/>
              </a:lnSpc>
              <a:buFont typeface="Arial" panose="020B0604020202020204" pitchFamily="34" charset="0"/>
              <a:buChar char="•"/>
            </a:pPr>
            <a:r>
              <a:rPr lang="en-US" sz="2800" dirty="0"/>
              <a:t>Stress Management</a:t>
            </a:r>
          </a:p>
        </p:txBody>
      </p:sp>
      <p:sp>
        <p:nvSpPr>
          <p:cNvPr id="2" name="TextBox 1">
            <a:extLst>
              <a:ext uri="{FF2B5EF4-FFF2-40B4-BE49-F238E27FC236}">
                <a16:creationId xmlns:a16="http://schemas.microsoft.com/office/drawing/2014/main" id="{2BD28499-0268-587E-E499-78FDC139851C}"/>
              </a:ext>
            </a:extLst>
          </p:cNvPr>
          <p:cNvSpPr txBox="1"/>
          <p:nvPr/>
        </p:nvSpPr>
        <p:spPr>
          <a:xfrm>
            <a:off x="4931611" y="1178273"/>
            <a:ext cx="5474428" cy="523220"/>
          </a:xfrm>
          <a:prstGeom prst="rect">
            <a:avLst/>
          </a:prstGeom>
          <a:noFill/>
        </p:spPr>
        <p:txBody>
          <a:bodyPr wrap="square" rtlCol="0">
            <a:spAutoFit/>
          </a:bodyPr>
          <a:lstStyle/>
          <a:p>
            <a:pPr algn="ctr"/>
            <a:r>
              <a:rPr lang="en-US" sz="2800" b="1" dirty="0">
                <a:solidFill>
                  <a:schemeClr val="accent5"/>
                </a:solidFill>
                <a:latin typeface="Ubuntu" panose="020B0504030602030204" pitchFamily="34" charset="0"/>
              </a:rPr>
              <a:t>Family Scorecard</a:t>
            </a:r>
          </a:p>
        </p:txBody>
      </p:sp>
      <p:sp>
        <p:nvSpPr>
          <p:cNvPr id="4" name="Rectangle 3">
            <a:extLst>
              <a:ext uri="{FF2B5EF4-FFF2-40B4-BE49-F238E27FC236}">
                <a16:creationId xmlns:a16="http://schemas.microsoft.com/office/drawing/2014/main" id="{0FB304AD-7DC8-82C8-EEA8-801374CEA5C3}"/>
              </a:ext>
            </a:extLst>
          </p:cNvPr>
          <p:cNvSpPr/>
          <p:nvPr/>
        </p:nvSpPr>
        <p:spPr bwMode="auto">
          <a:xfrm>
            <a:off x="8647398" y="6413899"/>
            <a:ext cx="1758641" cy="323384"/>
          </a:xfrm>
          <a:prstGeom prst="rect">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Ubuntu" panose="020B0504030602030204" pitchFamily="34" charset="0"/>
                <a:ea typeface="ヒラギノ角ゴ ProN W3" charset="0"/>
                <a:cs typeface="ヒラギノ角ゴ ProN W3" charset="0"/>
                <a:sym typeface="Gill Sans" charset="0"/>
              </a:rPr>
              <a:t>Workbook page </a:t>
            </a:r>
            <a:r>
              <a:rPr lang="en-US" sz="1400" dirty="0">
                <a:solidFill>
                  <a:schemeClr val="bg1"/>
                </a:solidFill>
                <a:latin typeface="Ubuntu" panose="020B0504030602030204" pitchFamily="34" charset="0"/>
                <a:ea typeface="ヒラギノ角ゴ ProN W3" charset="0"/>
                <a:cs typeface="ヒラギノ角ゴ ProN W3" charset="0"/>
                <a:sym typeface="Gill Sans" charset="0"/>
              </a:rPr>
              <a:t>7</a:t>
            </a:r>
            <a:endParaRPr kumimoji="0" lang="en-US" sz="1400" b="0" i="0" u="none" strike="noStrike" cap="none" normalizeH="0" baseline="0" dirty="0">
              <a:ln>
                <a:noFill/>
              </a:ln>
              <a:solidFill>
                <a:schemeClr val="bg1"/>
              </a:solidFill>
              <a:effectLst/>
              <a:latin typeface="Ubuntu" panose="020B0504030602030204" pitchFamily="34" charset="0"/>
              <a:ea typeface="ヒラギノ角ゴ ProN W3" charset="0"/>
              <a:cs typeface="ヒラギノ角ゴ ProN W3" charset="0"/>
              <a:sym typeface="Gill Sans" charset="0"/>
            </a:endParaRPr>
          </a:p>
        </p:txBody>
      </p:sp>
      <p:pic>
        <p:nvPicPr>
          <p:cNvPr id="8" name="Picture 7" descr="A group of people standing together looking at a clipboard&#10;&#10;AI-generated content may be incorrect.">
            <a:extLst>
              <a:ext uri="{FF2B5EF4-FFF2-40B4-BE49-F238E27FC236}">
                <a16:creationId xmlns:a16="http://schemas.microsoft.com/office/drawing/2014/main" id="{C2F23078-C668-3C35-33DF-5493E9919AD0}"/>
              </a:ext>
            </a:extLst>
          </p:cNvPr>
          <p:cNvPicPr>
            <a:picLocks noChangeAspect="1"/>
          </p:cNvPicPr>
          <p:nvPr/>
        </p:nvPicPr>
        <p:blipFill>
          <a:blip r:embed="rId4"/>
          <a:stretch>
            <a:fillRect/>
          </a:stretch>
        </p:blipFill>
        <p:spPr>
          <a:xfrm>
            <a:off x="629194" y="1186104"/>
            <a:ext cx="4493623" cy="4493623"/>
          </a:xfrm>
          <a:prstGeom prst="rect">
            <a:avLst/>
          </a:prstGeom>
        </p:spPr>
      </p:pic>
    </p:spTree>
    <p:extLst>
      <p:ext uri="{BB962C8B-B14F-4D97-AF65-F5344CB8AC3E}">
        <p14:creationId xmlns:p14="http://schemas.microsoft.com/office/powerpoint/2010/main" val="22092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EA7B7-E49F-53A3-579B-51902022ABB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14BE0C4-97E3-07CA-FDE0-D813180C1E0B}"/>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37</a:t>
            </a:r>
          </a:p>
        </p:txBody>
      </p:sp>
      <p:sp>
        <p:nvSpPr>
          <p:cNvPr id="10" name="TextBox 9">
            <a:extLst>
              <a:ext uri="{FF2B5EF4-FFF2-40B4-BE49-F238E27FC236}">
                <a16:creationId xmlns:a16="http://schemas.microsoft.com/office/drawing/2014/main" id="{BD3BF749-BAC2-67BF-5538-5E4CF1639EC0}"/>
              </a:ext>
            </a:extLst>
          </p:cNvPr>
          <p:cNvSpPr txBox="1"/>
          <p:nvPr/>
        </p:nvSpPr>
        <p:spPr>
          <a:xfrm>
            <a:off x="5184057" y="619339"/>
            <a:ext cx="4652065" cy="584775"/>
          </a:xfrm>
          <a:prstGeom prst="rect">
            <a:avLst/>
          </a:prstGeom>
          <a:noFill/>
        </p:spPr>
        <p:txBody>
          <a:bodyPr wrap="square" rtlCol="0">
            <a:spAutoFit/>
          </a:bodyPr>
          <a:lstStyle/>
          <a:p>
            <a:pPr algn="ctr"/>
            <a:r>
              <a:rPr lang="en-US" sz="3200" b="1" dirty="0">
                <a:solidFill>
                  <a:schemeClr val="accent5"/>
                </a:solidFill>
                <a:latin typeface="Ubuntu" panose="020B0504030602030204" pitchFamily="34" charset="0"/>
              </a:rPr>
              <a:t>Take Home Task</a:t>
            </a:r>
          </a:p>
        </p:txBody>
      </p:sp>
      <p:pic>
        <p:nvPicPr>
          <p:cNvPr id="15" name="Picture 14" descr="A red logo with text&#10;&#10;Description automatically generated">
            <a:extLst>
              <a:ext uri="{FF2B5EF4-FFF2-40B4-BE49-F238E27FC236}">
                <a16:creationId xmlns:a16="http://schemas.microsoft.com/office/drawing/2014/main" id="{B3886351-2F55-BF17-9BBF-CB7363255B4E}"/>
              </a:ext>
            </a:extLst>
          </p:cNvPr>
          <p:cNvPicPr>
            <a:picLocks noChangeAspect="1"/>
          </p:cNvPicPr>
          <p:nvPr/>
        </p:nvPicPr>
        <p:blipFill>
          <a:blip r:embed="rId3"/>
          <a:stretch>
            <a:fillRect/>
          </a:stretch>
        </p:blipFill>
        <p:spPr>
          <a:xfrm>
            <a:off x="203991" y="120717"/>
            <a:ext cx="1477474" cy="647232"/>
          </a:xfrm>
          <a:prstGeom prst="rect">
            <a:avLst/>
          </a:prstGeom>
        </p:spPr>
      </p:pic>
      <p:sp>
        <p:nvSpPr>
          <p:cNvPr id="9" name="TextBox 8">
            <a:extLst>
              <a:ext uri="{FF2B5EF4-FFF2-40B4-BE49-F238E27FC236}">
                <a16:creationId xmlns:a16="http://schemas.microsoft.com/office/drawing/2014/main" id="{193F1FC3-629A-8DD5-5ABE-AFC0F82E9B17}"/>
              </a:ext>
            </a:extLst>
          </p:cNvPr>
          <p:cNvSpPr txBox="1"/>
          <p:nvPr/>
        </p:nvSpPr>
        <p:spPr>
          <a:xfrm>
            <a:off x="5184057" y="2669910"/>
            <a:ext cx="5535978" cy="3108543"/>
          </a:xfrm>
          <a:prstGeom prst="rect">
            <a:avLst/>
          </a:prstGeom>
          <a:noFill/>
        </p:spPr>
        <p:txBody>
          <a:bodyPr wrap="square">
            <a:spAutoFit/>
          </a:bodyPr>
          <a:lstStyle/>
          <a:p>
            <a:pPr marL="457200" indent="-457200">
              <a:buFont typeface="Arial" panose="020B0604020202020204" pitchFamily="34" charset="0"/>
              <a:buChar char="•"/>
            </a:pPr>
            <a:r>
              <a:rPr lang="en-US" sz="2800" dirty="0"/>
              <a:t>What will we do?</a:t>
            </a:r>
          </a:p>
          <a:p>
            <a:pPr marL="457200" indent="-457200">
              <a:buFont typeface="Arial" panose="020B0604020202020204" pitchFamily="34" charset="0"/>
              <a:buChar char="•"/>
            </a:pPr>
            <a:r>
              <a:rPr lang="en-US" sz="2800" dirty="0"/>
              <a:t>Where will we do it?</a:t>
            </a:r>
          </a:p>
          <a:p>
            <a:pPr marL="457200" indent="-457200">
              <a:buFont typeface="Arial" panose="020B0604020202020204" pitchFamily="34" charset="0"/>
              <a:buChar char="•"/>
            </a:pPr>
            <a:r>
              <a:rPr lang="en-US" sz="2800" dirty="0"/>
              <a:t>How long will we do it?</a:t>
            </a:r>
          </a:p>
          <a:p>
            <a:pPr marL="457200" indent="-457200">
              <a:buFont typeface="Arial" panose="020B0604020202020204" pitchFamily="34" charset="0"/>
              <a:buChar char="•"/>
            </a:pPr>
            <a:r>
              <a:rPr lang="en-US" sz="2800" dirty="0"/>
              <a:t>What challenges might we face?</a:t>
            </a:r>
          </a:p>
          <a:p>
            <a:pPr marL="457200" indent="-457200">
              <a:buFont typeface="Arial" panose="020B0604020202020204" pitchFamily="34" charset="0"/>
              <a:buChar char="•"/>
            </a:pPr>
            <a:r>
              <a:rPr lang="en-US" sz="2800" dirty="0"/>
              <a:t>What ways will we cope with these challenges?</a:t>
            </a:r>
          </a:p>
        </p:txBody>
      </p:sp>
      <p:sp>
        <p:nvSpPr>
          <p:cNvPr id="2" name="TextBox 1">
            <a:extLst>
              <a:ext uri="{FF2B5EF4-FFF2-40B4-BE49-F238E27FC236}">
                <a16:creationId xmlns:a16="http://schemas.microsoft.com/office/drawing/2014/main" id="{77C07BD3-755C-5A21-A0AA-73240DCA0974}"/>
              </a:ext>
            </a:extLst>
          </p:cNvPr>
          <p:cNvSpPr txBox="1"/>
          <p:nvPr/>
        </p:nvSpPr>
        <p:spPr>
          <a:xfrm>
            <a:off x="5626014" y="1374677"/>
            <a:ext cx="4652065" cy="954107"/>
          </a:xfrm>
          <a:prstGeom prst="rect">
            <a:avLst/>
          </a:prstGeom>
          <a:noFill/>
        </p:spPr>
        <p:txBody>
          <a:bodyPr wrap="square" rtlCol="0">
            <a:spAutoFit/>
          </a:bodyPr>
          <a:lstStyle/>
          <a:p>
            <a:pPr algn="ctr"/>
            <a:r>
              <a:rPr lang="en-US" sz="2800" b="1" dirty="0">
                <a:solidFill>
                  <a:schemeClr val="accent5"/>
                </a:solidFill>
                <a:latin typeface="Ubuntu" panose="020B0504030602030204" pitchFamily="34" charset="0"/>
              </a:rPr>
              <a:t>Healthy Lifestyle Action Planning</a:t>
            </a:r>
          </a:p>
        </p:txBody>
      </p:sp>
      <p:sp>
        <p:nvSpPr>
          <p:cNvPr id="5" name="Rectangle 4">
            <a:extLst>
              <a:ext uri="{FF2B5EF4-FFF2-40B4-BE49-F238E27FC236}">
                <a16:creationId xmlns:a16="http://schemas.microsoft.com/office/drawing/2014/main" id="{23847F4C-BAA3-FD85-6ABE-7D9F3F240541}"/>
              </a:ext>
            </a:extLst>
          </p:cNvPr>
          <p:cNvSpPr/>
          <p:nvPr/>
        </p:nvSpPr>
        <p:spPr bwMode="auto">
          <a:xfrm>
            <a:off x="8647398" y="6413899"/>
            <a:ext cx="1758641" cy="323384"/>
          </a:xfrm>
          <a:prstGeom prst="rect">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Ubuntu" panose="020B0504030602030204" pitchFamily="34" charset="0"/>
                <a:ea typeface="ヒラギノ角ゴ ProN W3" charset="0"/>
                <a:cs typeface="ヒラギノ角ゴ ProN W3" charset="0"/>
                <a:sym typeface="Gill Sans" charset="0"/>
              </a:rPr>
              <a:t>Workbook page 8</a:t>
            </a:r>
          </a:p>
        </p:txBody>
      </p:sp>
      <p:pic>
        <p:nvPicPr>
          <p:cNvPr id="8" name="Picture 7" descr="A purple sign with white icons&#10;&#10;AI-generated content may be incorrect.">
            <a:extLst>
              <a:ext uri="{FF2B5EF4-FFF2-40B4-BE49-F238E27FC236}">
                <a16:creationId xmlns:a16="http://schemas.microsoft.com/office/drawing/2014/main" id="{CC9DF7C5-BA1D-F07B-6138-536DCF0B2D58}"/>
              </a:ext>
            </a:extLst>
          </p:cNvPr>
          <p:cNvPicPr>
            <a:picLocks noChangeAspect="1"/>
          </p:cNvPicPr>
          <p:nvPr/>
        </p:nvPicPr>
        <p:blipFill>
          <a:blip r:embed="rId4"/>
          <a:stretch>
            <a:fillRect/>
          </a:stretch>
        </p:blipFill>
        <p:spPr>
          <a:xfrm>
            <a:off x="485334" y="1018797"/>
            <a:ext cx="4362994" cy="4362994"/>
          </a:xfrm>
          <a:prstGeom prst="rect">
            <a:avLst/>
          </a:prstGeom>
        </p:spPr>
      </p:pic>
    </p:spTree>
    <p:extLst>
      <p:ext uri="{BB962C8B-B14F-4D97-AF65-F5344CB8AC3E}">
        <p14:creationId xmlns:p14="http://schemas.microsoft.com/office/powerpoint/2010/main" val="1552981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45F72-D0E5-76BD-0430-ADB86C70137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78EAD4E-0594-6A76-C8A5-99E880A1F145}"/>
              </a:ext>
            </a:extLst>
          </p:cNvPr>
          <p:cNvSpPr txBox="1">
            <a:spLocks/>
          </p:cNvSpPr>
          <p:nvPr/>
        </p:nvSpPr>
        <p:spPr>
          <a:xfrm>
            <a:off x="328580" y="-17001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Ubuntu" panose="020B0504030602030204" pitchFamily="34" charset="0"/>
              </a:rPr>
              <a:t>Prediabetes Risk Test</a:t>
            </a:r>
          </a:p>
        </p:txBody>
      </p:sp>
      <p:pic>
        <p:nvPicPr>
          <p:cNvPr id="2" name="Picture 1" descr="A chart with numbers and a box with a green rectangle&#10;&#10;Description automatically generated with medium confidence">
            <a:extLst>
              <a:ext uri="{FF2B5EF4-FFF2-40B4-BE49-F238E27FC236}">
                <a16:creationId xmlns:a16="http://schemas.microsoft.com/office/drawing/2014/main" id="{0B01DE9F-E772-1492-55B8-00FD7069A3AB}"/>
              </a:ext>
            </a:extLst>
          </p:cNvPr>
          <p:cNvPicPr>
            <a:picLocks noChangeAspect="1"/>
          </p:cNvPicPr>
          <p:nvPr/>
        </p:nvPicPr>
        <p:blipFill rotWithShape="1">
          <a:blip r:embed="rId3">
            <a:extLst>
              <a:ext uri="{28A0092B-C50C-407E-A947-70E740481C1C}">
                <a14:useLocalDpi xmlns:a14="http://schemas.microsoft.com/office/drawing/2010/main" val="0"/>
              </a:ext>
            </a:extLst>
          </a:blip>
          <a:srcRect b="29491"/>
          <a:stretch/>
        </p:blipFill>
        <p:spPr bwMode="auto">
          <a:xfrm>
            <a:off x="809988" y="1826333"/>
            <a:ext cx="5365243" cy="4876441"/>
          </a:xfrm>
          <a:prstGeom prst="rect">
            <a:avLst/>
          </a:prstGeom>
          <a:ln w="317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3" name="Picture 2" descr="A red logo with text&#10;&#10;Description automatically generated">
            <a:extLst>
              <a:ext uri="{FF2B5EF4-FFF2-40B4-BE49-F238E27FC236}">
                <a16:creationId xmlns:a16="http://schemas.microsoft.com/office/drawing/2014/main" id="{204EC5D8-90A3-9758-CA08-484D119CCE84}"/>
              </a:ext>
            </a:extLst>
          </p:cNvPr>
          <p:cNvPicPr>
            <a:picLocks noChangeAspect="1"/>
          </p:cNvPicPr>
          <p:nvPr/>
        </p:nvPicPr>
        <p:blipFill>
          <a:blip r:embed="rId4"/>
          <a:stretch>
            <a:fillRect/>
          </a:stretch>
        </p:blipFill>
        <p:spPr>
          <a:xfrm>
            <a:off x="10522425" y="120717"/>
            <a:ext cx="1477474" cy="647232"/>
          </a:xfrm>
          <a:prstGeom prst="rect">
            <a:avLst/>
          </a:prstGeom>
        </p:spPr>
      </p:pic>
      <p:sp>
        <p:nvSpPr>
          <p:cNvPr id="8" name="Title 1">
            <a:extLst>
              <a:ext uri="{FF2B5EF4-FFF2-40B4-BE49-F238E27FC236}">
                <a16:creationId xmlns:a16="http://schemas.microsoft.com/office/drawing/2014/main" id="{A69DCC6D-BD2E-1CDC-C680-B6207276F5D5}"/>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38</a:t>
            </a:r>
          </a:p>
        </p:txBody>
      </p:sp>
      <p:pic>
        <p:nvPicPr>
          <p:cNvPr id="9" name="Picture 8" descr="A qr code on a white background&#10;&#10;Description automatically generated">
            <a:extLst>
              <a:ext uri="{FF2B5EF4-FFF2-40B4-BE49-F238E27FC236}">
                <a16:creationId xmlns:a16="http://schemas.microsoft.com/office/drawing/2014/main" id="{5F751D4A-A1A2-F009-17A2-4A0C4A57E72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3280" y="2415867"/>
            <a:ext cx="3697371" cy="3697371"/>
          </a:xfrm>
          <a:prstGeom prst="rect">
            <a:avLst/>
          </a:prstGeom>
          <a:noFill/>
          <a:ln>
            <a:noFill/>
          </a:ln>
        </p:spPr>
      </p:pic>
      <p:sp>
        <p:nvSpPr>
          <p:cNvPr id="10" name="Rectangle 9">
            <a:extLst>
              <a:ext uri="{FF2B5EF4-FFF2-40B4-BE49-F238E27FC236}">
                <a16:creationId xmlns:a16="http://schemas.microsoft.com/office/drawing/2014/main" id="{D7D5B6CF-8B89-6042-0DAE-A4B4B9A53FD0}"/>
              </a:ext>
            </a:extLst>
          </p:cNvPr>
          <p:cNvSpPr/>
          <p:nvPr/>
        </p:nvSpPr>
        <p:spPr bwMode="auto">
          <a:xfrm>
            <a:off x="9764037" y="6447374"/>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rPr>
              <a:t>Workbook page 9</a:t>
            </a:r>
          </a:p>
        </p:txBody>
      </p:sp>
    </p:spTree>
    <p:extLst>
      <p:ext uri="{BB962C8B-B14F-4D97-AF65-F5344CB8AC3E}">
        <p14:creationId xmlns:p14="http://schemas.microsoft.com/office/powerpoint/2010/main" val="17452940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8C6D6-1D16-8EB3-A2E0-8D3A27CE74E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C932205-17AF-A262-2F41-DEA55994F513}"/>
              </a:ext>
            </a:extLst>
          </p:cNvPr>
          <p:cNvSpPr txBox="1">
            <a:spLocks/>
          </p:cNvSpPr>
          <p:nvPr/>
        </p:nvSpPr>
        <p:spPr>
          <a:xfrm>
            <a:off x="328580" y="-17001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Ubuntu" panose="020B0504030602030204" pitchFamily="34" charset="0"/>
              </a:rPr>
              <a:t>Questions</a:t>
            </a:r>
          </a:p>
        </p:txBody>
      </p:sp>
      <p:pic>
        <p:nvPicPr>
          <p:cNvPr id="3" name="Content Placeholder 6" descr="A black background with a black square&#10;&#10;Description automatically generated">
            <a:extLst>
              <a:ext uri="{FF2B5EF4-FFF2-40B4-BE49-F238E27FC236}">
                <a16:creationId xmlns:a16="http://schemas.microsoft.com/office/drawing/2014/main" id="{68CB0C0D-C2C1-D14E-BCBF-28E2E5239401}"/>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0335" r="6550" b="15135"/>
          <a:stretch/>
        </p:blipFill>
        <p:spPr>
          <a:xfrm>
            <a:off x="3556140" y="1671254"/>
            <a:ext cx="5079719" cy="5186746"/>
          </a:xfrm>
        </p:spPr>
      </p:pic>
      <p:pic>
        <p:nvPicPr>
          <p:cNvPr id="4" name="Picture 3" descr="A red logo with text&#10;&#10;Description automatically generated">
            <a:extLst>
              <a:ext uri="{FF2B5EF4-FFF2-40B4-BE49-F238E27FC236}">
                <a16:creationId xmlns:a16="http://schemas.microsoft.com/office/drawing/2014/main" id="{6AC4CC08-32D9-77C9-CAAF-1328184D5440}"/>
              </a:ext>
            </a:extLst>
          </p:cNvPr>
          <p:cNvPicPr>
            <a:picLocks noChangeAspect="1"/>
          </p:cNvPicPr>
          <p:nvPr/>
        </p:nvPicPr>
        <p:blipFill>
          <a:blip r:embed="rId4"/>
          <a:stretch>
            <a:fillRect/>
          </a:stretch>
        </p:blipFill>
        <p:spPr>
          <a:xfrm>
            <a:off x="10522425" y="120717"/>
            <a:ext cx="1477474" cy="647232"/>
          </a:xfrm>
          <a:prstGeom prst="rect">
            <a:avLst/>
          </a:prstGeom>
        </p:spPr>
      </p:pic>
      <p:sp>
        <p:nvSpPr>
          <p:cNvPr id="8" name="Title 1">
            <a:extLst>
              <a:ext uri="{FF2B5EF4-FFF2-40B4-BE49-F238E27FC236}">
                <a16:creationId xmlns:a16="http://schemas.microsoft.com/office/drawing/2014/main" id="{FFEA1C26-4EFE-3C9E-54D3-22FBE1156BB3}"/>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39</a:t>
            </a:r>
          </a:p>
        </p:txBody>
      </p:sp>
    </p:spTree>
    <p:extLst>
      <p:ext uri="{BB962C8B-B14F-4D97-AF65-F5344CB8AC3E}">
        <p14:creationId xmlns:p14="http://schemas.microsoft.com/office/powerpoint/2010/main" val="2075333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031D5B4-DBF2-7C09-BDE3-858262EF7993}"/>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4</a:t>
            </a:r>
          </a:p>
        </p:txBody>
      </p:sp>
      <p:sp>
        <p:nvSpPr>
          <p:cNvPr id="10" name="TextBox 9">
            <a:extLst>
              <a:ext uri="{FF2B5EF4-FFF2-40B4-BE49-F238E27FC236}">
                <a16:creationId xmlns:a16="http://schemas.microsoft.com/office/drawing/2014/main" id="{FBE8928D-15FC-9615-CE3C-8CEA68775593}"/>
              </a:ext>
            </a:extLst>
          </p:cNvPr>
          <p:cNvSpPr txBox="1"/>
          <p:nvPr/>
        </p:nvSpPr>
        <p:spPr>
          <a:xfrm>
            <a:off x="4315325" y="176724"/>
            <a:ext cx="6208296" cy="1292662"/>
          </a:xfrm>
          <a:prstGeom prst="rect">
            <a:avLst/>
          </a:prstGeom>
          <a:noFill/>
        </p:spPr>
        <p:txBody>
          <a:bodyPr wrap="square" rtlCol="0">
            <a:spAutoFit/>
          </a:bodyPr>
          <a:lstStyle/>
          <a:p>
            <a:pPr algn="ctr"/>
            <a:r>
              <a:rPr lang="en-US" sz="2600" b="1" dirty="0">
                <a:latin typeface="Ubuntu" panose="020B0504030602030204" pitchFamily="34" charset="0"/>
              </a:rPr>
              <a:t>Did you know?</a:t>
            </a:r>
            <a:endParaRPr lang="en-US" sz="2600" b="1" dirty="0">
              <a:solidFill>
                <a:schemeClr val="accent5"/>
              </a:solidFill>
              <a:latin typeface="Ubuntu" panose="020B0504030602030204" pitchFamily="34" charset="0"/>
            </a:endParaRPr>
          </a:p>
          <a:p>
            <a:pPr algn="ctr"/>
            <a:r>
              <a:rPr lang="en-US" sz="2600" b="1" dirty="0">
                <a:solidFill>
                  <a:schemeClr val="accent5"/>
                </a:solidFill>
                <a:latin typeface="Ubuntu" panose="020B0504030602030204" pitchFamily="34" charset="0"/>
              </a:rPr>
              <a:t>Individuals with intellectual disability…</a:t>
            </a:r>
          </a:p>
        </p:txBody>
      </p:sp>
      <p:pic>
        <p:nvPicPr>
          <p:cNvPr id="15" name="Picture 14" descr="A red logo with text&#10;&#10;Description automatically generated">
            <a:extLst>
              <a:ext uri="{FF2B5EF4-FFF2-40B4-BE49-F238E27FC236}">
                <a16:creationId xmlns:a16="http://schemas.microsoft.com/office/drawing/2014/main" id="{DA47C828-D549-BD3E-0EA5-BB642697A9DA}"/>
              </a:ext>
            </a:extLst>
          </p:cNvPr>
          <p:cNvPicPr>
            <a:picLocks noChangeAspect="1"/>
          </p:cNvPicPr>
          <p:nvPr/>
        </p:nvPicPr>
        <p:blipFill>
          <a:blip r:embed="rId3"/>
          <a:stretch>
            <a:fillRect/>
          </a:stretch>
        </p:blipFill>
        <p:spPr>
          <a:xfrm>
            <a:off x="203991" y="120717"/>
            <a:ext cx="1477474" cy="647232"/>
          </a:xfrm>
          <a:prstGeom prst="rect">
            <a:avLst/>
          </a:prstGeom>
        </p:spPr>
      </p:pic>
      <p:pic>
        <p:nvPicPr>
          <p:cNvPr id="2" name="Picture 1">
            <a:extLst>
              <a:ext uri="{FF2B5EF4-FFF2-40B4-BE49-F238E27FC236}">
                <a16:creationId xmlns:a16="http://schemas.microsoft.com/office/drawing/2014/main" id="{1D7A4A14-5B7C-45F3-5755-FA8220FEC020}"/>
              </a:ext>
            </a:extLst>
          </p:cNvPr>
          <p:cNvPicPr>
            <a:picLocks noChangeAspect="1"/>
          </p:cNvPicPr>
          <p:nvPr/>
        </p:nvPicPr>
        <p:blipFill>
          <a:blip r:embed="rId4">
            <a:extLst>
              <a:ext uri="{28A0092B-C50C-407E-A947-70E740481C1C}">
                <a14:useLocalDpi xmlns:a14="http://schemas.microsoft.com/office/drawing/2010/main" val="0"/>
              </a:ext>
            </a:extLst>
          </a:blip>
          <a:srcRect l="33480" t="16639" r="17739"/>
          <a:stretch>
            <a:fillRect/>
          </a:stretch>
        </p:blipFill>
        <p:spPr>
          <a:xfrm>
            <a:off x="203991" y="948268"/>
            <a:ext cx="3992304" cy="5116713"/>
          </a:xfrm>
          <a:prstGeom prst="rect">
            <a:avLst/>
          </a:prstGeom>
        </p:spPr>
      </p:pic>
      <p:sp>
        <p:nvSpPr>
          <p:cNvPr id="3" name="Content Placeholder 3">
            <a:extLst>
              <a:ext uri="{FF2B5EF4-FFF2-40B4-BE49-F238E27FC236}">
                <a16:creationId xmlns:a16="http://schemas.microsoft.com/office/drawing/2014/main" id="{2A8030A0-8EF5-2167-C787-91F8EDA6B200}"/>
              </a:ext>
            </a:extLst>
          </p:cNvPr>
          <p:cNvSpPr txBox="1">
            <a:spLocks/>
          </p:cNvSpPr>
          <p:nvPr/>
        </p:nvSpPr>
        <p:spPr bwMode="auto">
          <a:xfrm>
            <a:off x="4315326" y="1764632"/>
            <a:ext cx="6208296" cy="4300349"/>
          </a:xfrm>
          <a:prstGeom prst="rect">
            <a:avLst/>
          </a:prstGeom>
          <a:no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6" tIns="35716" rIns="35716" bIns="35716"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defTabSz="914400">
              <a:lnSpc>
                <a:spcPct val="100000"/>
              </a:lnSpc>
              <a:spcBef>
                <a:spcPts val="0"/>
              </a:spcBef>
            </a:pPr>
            <a:r>
              <a:rPr lang="en-US" sz="2400" kern="0" dirty="0"/>
              <a:t>Have </a:t>
            </a:r>
            <a:r>
              <a:rPr lang="en-US" sz="2400" b="1" kern="0" dirty="0">
                <a:solidFill>
                  <a:schemeClr val="accent5"/>
                </a:solidFill>
              </a:rPr>
              <a:t>limited access </a:t>
            </a:r>
            <a:r>
              <a:rPr lang="en-US" sz="2400" kern="0" dirty="0"/>
              <a:t>to critical health services and resources to improve their health.</a:t>
            </a:r>
          </a:p>
          <a:p>
            <a:pPr marL="0" indent="0" algn="ctr" defTabSz="914400">
              <a:lnSpc>
                <a:spcPct val="100000"/>
              </a:lnSpc>
              <a:spcBef>
                <a:spcPts val="0"/>
              </a:spcBef>
            </a:pPr>
            <a:endParaRPr lang="en-US" sz="2400" kern="0" dirty="0"/>
          </a:p>
          <a:p>
            <a:pPr marL="0" indent="0" algn="ctr" defTabSz="914400">
              <a:lnSpc>
                <a:spcPct val="100000"/>
              </a:lnSpc>
              <a:spcBef>
                <a:spcPts val="0"/>
              </a:spcBef>
            </a:pPr>
            <a:r>
              <a:rPr lang="en-US" sz="2400" kern="0" dirty="0"/>
              <a:t>Are </a:t>
            </a:r>
            <a:r>
              <a:rPr lang="en-US" sz="2400" b="1" kern="0" dirty="0">
                <a:solidFill>
                  <a:schemeClr val="accent5"/>
                </a:solidFill>
              </a:rPr>
              <a:t>2 times </a:t>
            </a:r>
            <a:r>
              <a:rPr lang="en-US" sz="2400" kern="0" dirty="0"/>
              <a:t>more likely to be obese</a:t>
            </a:r>
            <a:endParaRPr lang="en-US" sz="2400" dirty="0"/>
          </a:p>
          <a:p>
            <a:pPr marL="0" indent="0" algn="ctr" defTabSz="914400">
              <a:lnSpc>
                <a:spcPct val="100000"/>
              </a:lnSpc>
              <a:spcBef>
                <a:spcPts val="0"/>
              </a:spcBef>
            </a:pPr>
            <a:endParaRPr lang="en-US" sz="2400" kern="0" dirty="0"/>
          </a:p>
          <a:p>
            <a:pPr marL="0" indent="0" algn="ctr" defTabSz="914400">
              <a:lnSpc>
                <a:spcPct val="100000"/>
              </a:lnSpc>
              <a:spcBef>
                <a:spcPts val="0"/>
              </a:spcBef>
            </a:pPr>
            <a:r>
              <a:rPr lang="en-US" sz="2400" kern="0" dirty="0"/>
              <a:t>More likely to experience premature death from </a:t>
            </a:r>
            <a:r>
              <a:rPr lang="en-US" sz="2400" b="1" kern="0" dirty="0">
                <a:solidFill>
                  <a:schemeClr val="accent5"/>
                </a:solidFill>
              </a:rPr>
              <a:t>preventable health conditions</a:t>
            </a:r>
            <a:r>
              <a:rPr lang="en-US" sz="2400" kern="0" dirty="0"/>
              <a:t>.</a:t>
            </a:r>
          </a:p>
          <a:p>
            <a:pPr marL="0" indent="0" algn="ctr" defTabSz="914400">
              <a:lnSpc>
                <a:spcPct val="100000"/>
              </a:lnSpc>
              <a:spcBef>
                <a:spcPts val="0"/>
              </a:spcBef>
            </a:pPr>
            <a:endParaRPr lang="en-US" sz="2400" kern="0" dirty="0"/>
          </a:p>
          <a:p>
            <a:pPr marL="0" indent="0" algn="ctr" defTabSz="914400">
              <a:lnSpc>
                <a:spcPct val="100000"/>
              </a:lnSpc>
              <a:spcBef>
                <a:spcPts val="0"/>
              </a:spcBef>
            </a:pPr>
            <a:r>
              <a:rPr lang="en-US" sz="2400" kern="0" dirty="0"/>
              <a:t>Have </a:t>
            </a:r>
            <a:r>
              <a:rPr lang="en-US" sz="2400" b="1" kern="0" dirty="0">
                <a:solidFill>
                  <a:schemeClr val="accent5"/>
                </a:solidFill>
              </a:rPr>
              <a:t>higher rates </a:t>
            </a:r>
            <a:r>
              <a:rPr lang="en-US" sz="2400" kern="0" dirty="0"/>
              <a:t>of chronic health conditions like obesity, diabetes, asthma, and cardiovascular disease.</a:t>
            </a:r>
            <a:endParaRPr lang="en-US" sz="2400" dirty="0"/>
          </a:p>
        </p:txBody>
      </p:sp>
    </p:spTree>
    <p:extLst>
      <p:ext uri="{BB962C8B-B14F-4D97-AF65-F5344CB8AC3E}">
        <p14:creationId xmlns:p14="http://schemas.microsoft.com/office/powerpoint/2010/main" val="3775668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67476-63D9-974D-F381-DEBA9D1437F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ECFE963-45AF-193F-A907-B33F60FE68D3}"/>
              </a:ext>
            </a:extLst>
          </p:cNvPr>
          <p:cNvSpPr txBox="1">
            <a:spLocks/>
          </p:cNvSpPr>
          <p:nvPr/>
        </p:nvSpPr>
        <p:spPr>
          <a:xfrm>
            <a:off x="328580" y="-17001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Ubuntu" panose="020B0504030602030204" pitchFamily="34" charset="0"/>
              </a:rPr>
              <a:t>Thank you!</a:t>
            </a:r>
          </a:p>
        </p:txBody>
      </p:sp>
      <p:sp>
        <p:nvSpPr>
          <p:cNvPr id="6" name="Content Placeholder 2">
            <a:extLst>
              <a:ext uri="{FF2B5EF4-FFF2-40B4-BE49-F238E27FC236}">
                <a16:creationId xmlns:a16="http://schemas.microsoft.com/office/drawing/2014/main" id="{0D282D07-75AE-25B6-4F24-5B5F052513FD}"/>
              </a:ext>
            </a:extLst>
          </p:cNvPr>
          <p:cNvSpPr>
            <a:spLocks noGrp="1"/>
          </p:cNvSpPr>
          <p:nvPr>
            <p:ph sz="half" idx="1"/>
          </p:nvPr>
        </p:nvSpPr>
        <p:spPr>
          <a:xfrm>
            <a:off x="1068314" y="2084135"/>
            <a:ext cx="3303389" cy="2240161"/>
          </a:xfrm>
        </p:spPr>
        <p:txBody>
          <a:bodyPr>
            <a:normAutofit/>
          </a:bodyPr>
          <a:lstStyle/>
          <a:p>
            <a:pPr marL="0" indent="0">
              <a:buNone/>
            </a:pPr>
            <a:r>
              <a:rPr lang="en-US" sz="2000" b="1" dirty="0"/>
              <a:t>SO Program Team</a:t>
            </a:r>
          </a:p>
          <a:p>
            <a:r>
              <a:rPr lang="en-US" sz="2000" dirty="0"/>
              <a:t>Contact Us:</a:t>
            </a:r>
          </a:p>
          <a:p>
            <a:r>
              <a:rPr lang="en-US" sz="2000" dirty="0"/>
              <a:t>Name:</a:t>
            </a:r>
          </a:p>
          <a:p>
            <a:r>
              <a:rPr lang="en-US" sz="2000" dirty="0"/>
              <a:t>Tel:</a:t>
            </a:r>
          </a:p>
          <a:p>
            <a:r>
              <a:rPr lang="en-US" sz="2000" dirty="0"/>
              <a:t>Email:</a:t>
            </a:r>
          </a:p>
        </p:txBody>
      </p:sp>
      <p:sp>
        <p:nvSpPr>
          <p:cNvPr id="7" name="Content Placeholder 2">
            <a:extLst>
              <a:ext uri="{FF2B5EF4-FFF2-40B4-BE49-F238E27FC236}">
                <a16:creationId xmlns:a16="http://schemas.microsoft.com/office/drawing/2014/main" id="{F3744F4A-A3AB-7741-FE18-103F92DF92EB}"/>
              </a:ext>
            </a:extLst>
          </p:cNvPr>
          <p:cNvSpPr txBox="1">
            <a:spLocks/>
          </p:cNvSpPr>
          <p:nvPr/>
        </p:nvSpPr>
        <p:spPr bwMode="auto">
          <a:xfrm>
            <a:off x="6364547" y="1950686"/>
            <a:ext cx="3303389" cy="2240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defTabSz="914400"/>
            <a:r>
              <a:rPr lang="en-US" b="1" kern="0" dirty="0"/>
              <a:t>Community partner</a:t>
            </a:r>
          </a:p>
          <a:p>
            <a:pPr defTabSz="914400"/>
            <a:r>
              <a:rPr lang="en-US" kern="0" dirty="0"/>
              <a:t>Contact Us:</a:t>
            </a:r>
          </a:p>
          <a:p>
            <a:pPr defTabSz="914400"/>
            <a:r>
              <a:rPr lang="en-US" kern="0" dirty="0"/>
              <a:t>Name:</a:t>
            </a:r>
          </a:p>
          <a:p>
            <a:pPr defTabSz="914400"/>
            <a:r>
              <a:rPr lang="en-US" kern="0" dirty="0"/>
              <a:t>Tel:</a:t>
            </a:r>
          </a:p>
          <a:p>
            <a:pPr defTabSz="914400"/>
            <a:r>
              <a:rPr lang="en-US" kern="0" dirty="0"/>
              <a:t>Email:</a:t>
            </a:r>
          </a:p>
        </p:txBody>
      </p:sp>
      <p:sp>
        <p:nvSpPr>
          <p:cNvPr id="8" name="Content Placeholder 2">
            <a:extLst>
              <a:ext uri="{FF2B5EF4-FFF2-40B4-BE49-F238E27FC236}">
                <a16:creationId xmlns:a16="http://schemas.microsoft.com/office/drawing/2014/main" id="{3A3B47F2-78EF-2D77-218A-C03CF4361432}"/>
              </a:ext>
            </a:extLst>
          </p:cNvPr>
          <p:cNvSpPr txBox="1">
            <a:spLocks/>
          </p:cNvSpPr>
          <p:nvPr/>
        </p:nvSpPr>
        <p:spPr bwMode="auto">
          <a:xfrm>
            <a:off x="1068316" y="4498623"/>
            <a:ext cx="3303389" cy="2240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defTabSz="914400"/>
            <a:r>
              <a:rPr lang="en-US" b="1" kern="0" dirty="0"/>
              <a:t>Community partner</a:t>
            </a:r>
          </a:p>
          <a:p>
            <a:pPr defTabSz="914400"/>
            <a:r>
              <a:rPr lang="en-US" kern="0" dirty="0"/>
              <a:t>Contact Us:</a:t>
            </a:r>
          </a:p>
          <a:p>
            <a:pPr defTabSz="914400"/>
            <a:r>
              <a:rPr lang="en-US" kern="0" dirty="0"/>
              <a:t>Name:</a:t>
            </a:r>
          </a:p>
          <a:p>
            <a:pPr defTabSz="914400"/>
            <a:r>
              <a:rPr lang="en-US" kern="0" dirty="0"/>
              <a:t>Tel:</a:t>
            </a:r>
          </a:p>
          <a:p>
            <a:pPr defTabSz="914400"/>
            <a:r>
              <a:rPr lang="en-US" kern="0" dirty="0"/>
              <a:t>Email:</a:t>
            </a:r>
          </a:p>
        </p:txBody>
      </p:sp>
      <p:sp>
        <p:nvSpPr>
          <p:cNvPr id="9" name="Content Placeholder 2">
            <a:extLst>
              <a:ext uri="{FF2B5EF4-FFF2-40B4-BE49-F238E27FC236}">
                <a16:creationId xmlns:a16="http://schemas.microsoft.com/office/drawing/2014/main" id="{ECBDA043-B2B9-ED53-C3DC-AF59BA3D36BA}"/>
              </a:ext>
            </a:extLst>
          </p:cNvPr>
          <p:cNvSpPr txBox="1">
            <a:spLocks/>
          </p:cNvSpPr>
          <p:nvPr/>
        </p:nvSpPr>
        <p:spPr bwMode="auto">
          <a:xfrm>
            <a:off x="6364547" y="4460523"/>
            <a:ext cx="3303389" cy="2240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defTabSz="914400"/>
            <a:r>
              <a:rPr lang="en-US" b="1" kern="0" dirty="0"/>
              <a:t>Community partner</a:t>
            </a:r>
          </a:p>
          <a:p>
            <a:pPr defTabSz="914400"/>
            <a:r>
              <a:rPr lang="en-US" kern="0" dirty="0"/>
              <a:t>Contact Us:</a:t>
            </a:r>
          </a:p>
          <a:p>
            <a:pPr defTabSz="914400"/>
            <a:r>
              <a:rPr lang="en-US" kern="0" dirty="0"/>
              <a:t>Name:</a:t>
            </a:r>
          </a:p>
          <a:p>
            <a:pPr defTabSz="914400"/>
            <a:r>
              <a:rPr lang="en-US" kern="0" dirty="0"/>
              <a:t>Tel:</a:t>
            </a:r>
          </a:p>
          <a:p>
            <a:pPr defTabSz="914400"/>
            <a:r>
              <a:rPr lang="en-US" kern="0" dirty="0"/>
              <a:t>Email:</a:t>
            </a:r>
          </a:p>
        </p:txBody>
      </p:sp>
      <p:pic>
        <p:nvPicPr>
          <p:cNvPr id="10" name="Picture 9" descr="A red logo with text&#10;&#10;Description automatically generated">
            <a:extLst>
              <a:ext uri="{FF2B5EF4-FFF2-40B4-BE49-F238E27FC236}">
                <a16:creationId xmlns:a16="http://schemas.microsoft.com/office/drawing/2014/main" id="{16EE5C3C-DEE1-9374-BFAB-CC8EB14AB1C5}"/>
              </a:ext>
            </a:extLst>
          </p:cNvPr>
          <p:cNvPicPr>
            <a:picLocks noChangeAspect="1"/>
          </p:cNvPicPr>
          <p:nvPr/>
        </p:nvPicPr>
        <p:blipFill>
          <a:blip r:embed="rId3"/>
          <a:stretch>
            <a:fillRect/>
          </a:stretch>
        </p:blipFill>
        <p:spPr>
          <a:xfrm>
            <a:off x="10522425" y="120717"/>
            <a:ext cx="1477474" cy="647232"/>
          </a:xfrm>
          <a:prstGeom prst="rect">
            <a:avLst/>
          </a:prstGeom>
        </p:spPr>
      </p:pic>
      <p:sp>
        <p:nvSpPr>
          <p:cNvPr id="2" name="Title 1">
            <a:extLst>
              <a:ext uri="{FF2B5EF4-FFF2-40B4-BE49-F238E27FC236}">
                <a16:creationId xmlns:a16="http://schemas.microsoft.com/office/drawing/2014/main" id="{B1DC1347-75A6-9B30-93A8-C692A784257A}"/>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40</a:t>
            </a:r>
          </a:p>
        </p:txBody>
      </p:sp>
    </p:spTree>
    <p:extLst>
      <p:ext uri="{BB962C8B-B14F-4D97-AF65-F5344CB8AC3E}">
        <p14:creationId xmlns:p14="http://schemas.microsoft.com/office/powerpoint/2010/main" val="39350515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A075D05-B2A5-80F7-4142-07540C2336B6}"/>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Some helpful tips</a:t>
            </a:r>
          </a:p>
        </p:txBody>
      </p:sp>
      <p:sp>
        <p:nvSpPr>
          <p:cNvPr id="6" name="Content Placeholder 9">
            <a:extLst>
              <a:ext uri="{FF2B5EF4-FFF2-40B4-BE49-F238E27FC236}">
                <a16:creationId xmlns:a16="http://schemas.microsoft.com/office/drawing/2014/main" id="{6445F119-CA7C-7766-0E24-9267A18AD269}"/>
              </a:ext>
            </a:extLst>
          </p:cNvPr>
          <p:cNvSpPr txBox="1">
            <a:spLocks/>
          </p:cNvSpPr>
          <p:nvPr/>
        </p:nvSpPr>
        <p:spPr>
          <a:xfrm>
            <a:off x="328580" y="2071254"/>
            <a:ext cx="11267072" cy="43426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Aft>
                <a:spcPts val="1200"/>
              </a:spcAft>
              <a:buNone/>
            </a:pPr>
            <a:r>
              <a:rPr lang="en-US" sz="2400" dirty="0">
                <a:solidFill>
                  <a:prstClr val="black"/>
                </a:solidFill>
                <a:latin typeface="Calibri" panose="020F0502020204030204"/>
              </a:rPr>
              <a:t>Size 12 font is great for printed materials. Size 24 (at a minimum) is good for the body copy on PowerPoints. </a:t>
            </a:r>
            <a:br>
              <a:rPr lang="en-US" sz="2400" dirty="0">
                <a:solidFill>
                  <a:prstClr val="black"/>
                </a:solidFill>
                <a:latin typeface="Calibri" panose="020F0502020204030204"/>
              </a:rPr>
            </a:br>
            <a:br>
              <a:rPr lang="en-US" sz="2400" dirty="0">
                <a:solidFill>
                  <a:prstClr val="black"/>
                </a:solidFill>
                <a:latin typeface="Calibri" panose="020F0502020204030204"/>
              </a:rPr>
            </a:br>
            <a:r>
              <a:rPr lang="en-US" sz="2400" b="1" dirty="0">
                <a:solidFill>
                  <a:schemeClr val="accent5"/>
                </a:solidFill>
                <a:latin typeface="Calibri" panose="020F0502020204030204"/>
              </a:rPr>
              <a:t>Bold and colorful text </a:t>
            </a:r>
            <a:r>
              <a:rPr lang="en-US" sz="2400" dirty="0">
                <a:solidFill>
                  <a:prstClr val="black"/>
                </a:solidFill>
                <a:latin typeface="Calibri" panose="020F0502020204030204"/>
              </a:rPr>
              <a:t>is helpful to bring attention to a point or topic.</a:t>
            </a:r>
            <a:br>
              <a:rPr lang="en-US" sz="2400" dirty="0">
                <a:solidFill>
                  <a:prstClr val="black"/>
                </a:solidFill>
                <a:latin typeface="Calibri" panose="020F0502020204030204"/>
              </a:rPr>
            </a:br>
            <a:br>
              <a:rPr lang="en-US" sz="2400" dirty="0">
                <a:solidFill>
                  <a:prstClr val="black"/>
                </a:solidFill>
                <a:latin typeface="Calibri" panose="020F0502020204030204"/>
              </a:rPr>
            </a:br>
            <a:r>
              <a:rPr lang="en-US" sz="2400" dirty="0">
                <a:solidFill>
                  <a:prstClr val="black"/>
                </a:solidFill>
                <a:latin typeface="Calibri" panose="020F0502020204030204"/>
              </a:rPr>
              <a:t>Titles can go in the bar above.  To add interest and variety in slide, feel free to use the slide layout with the bars on the side and bottom. That layout is great if you have extra room on the slide and feel like you need to fill up space.</a:t>
            </a:r>
            <a:br>
              <a:rPr lang="en-US" sz="2400" dirty="0">
                <a:solidFill>
                  <a:prstClr val="black"/>
                </a:solidFill>
                <a:latin typeface="Calibri" panose="020F0502020204030204"/>
              </a:rPr>
            </a:br>
            <a:br>
              <a:rPr lang="en-US" sz="2400" dirty="0">
                <a:solidFill>
                  <a:prstClr val="black"/>
                </a:solidFill>
                <a:latin typeface="Calibri" panose="020F0502020204030204"/>
              </a:rPr>
            </a:br>
            <a:r>
              <a:rPr lang="en-US" sz="2400" dirty="0">
                <a:solidFill>
                  <a:prstClr val="black"/>
                </a:solidFill>
                <a:latin typeface="Calibri" panose="020F0502020204030204"/>
              </a:rPr>
              <a:t>Utilize the icon library and high-quality photos to keep PowerPoints engaging!</a:t>
            </a:r>
          </a:p>
        </p:txBody>
      </p:sp>
    </p:spTree>
    <p:extLst>
      <p:ext uri="{BB962C8B-B14F-4D97-AF65-F5344CB8AC3E}">
        <p14:creationId xmlns:p14="http://schemas.microsoft.com/office/powerpoint/2010/main" val="25769083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fruit on a black background&#10;&#10;Description automatically generated">
            <a:extLst>
              <a:ext uri="{FF2B5EF4-FFF2-40B4-BE49-F238E27FC236}">
                <a16:creationId xmlns:a16="http://schemas.microsoft.com/office/drawing/2014/main" id="{43629145-AF37-7D07-22A3-2496E6F48D22}"/>
              </a:ext>
            </a:extLst>
          </p:cNvPr>
          <p:cNvPicPr>
            <a:picLocks noChangeAspect="1"/>
          </p:cNvPicPr>
          <p:nvPr/>
        </p:nvPicPr>
        <p:blipFill>
          <a:blip r:embed="rId2"/>
          <a:stretch>
            <a:fillRect/>
          </a:stretch>
        </p:blipFill>
        <p:spPr>
          <a:xfrm>
            <a:off x="5182507" y="3468575"/>
            <a:ext cx="1047748" cy="733164"/>
          </a:xfrm>
          <a:prstGeom prst="rect">
            <a:avLst/>
          </a:prstGeom>
        </p:spPr>
      </p:pic>
      <p:pic>
        <p:nvPicPr>
          <p:cNvPr id="4" name="Picture 3" descr="A red and green strawberry with green leaves&#10;&#10;Description automatically generated">
            <a:extLst>
              <a:ext uri="{FF2B5EF4-FFF2-40B4-BE49-F238E27FC236}">
                <a16:creationId xmlns:a16="http://schemas.microsoft.com/office/drawing/2014/main" id="{24FD857D-0911-40E3-29B7-E4836BB6479C}"/>
              </a:ext>
            </a:extLst>
          </p:cNvPr>
          <p:cNvPicPr>
            <a:picLocks noChangeAspect="1"/>
          </p:cNvPicPr>
          <p:nvPr/>
        </p:nvPicPr>
        <p:blipFill>
          <a:blip r:embed="rId3"/>
          <a:stretch>
            <a:fillRect/>
          </a:stretch>
        </p:blipFill>
        <p:spPr>
          <a:xfrm>
            <a:off x="2637338" y="4174587"/>
            <a:ext cx="812282" cy="918602"/>
          </a:xfrm>
          <a:prstGeom prst="rect">
            <a:avLst/>
          </a:prstGeom>
        </p:spPr>
      </p:pic>
      <p:pic>
        <p:nvPicPr>
          <p:cNvPr id="5" name="Picture 4" descr="A pineapple with green leaves&#10;&#10;Description automatically generated">
            <a:extLst>
              <a:ext uri="{FF2B5EF4-FFF2-40B4-BE49-F238E27FC236}">
                <a16:creationId xmlns:a16="http://schemas.microsoft.com/office/drawing/2014/main" id="{30FF962F-3FC8-C5ED-98DB-925EE27F4C63}"/>
              </a:ext>
            </a:extLst>
          </p:cNvPr>
          <p:cNvPicPr>
            <a:picLocks noChangeAspect="1"/>
          </p:cNvPicPr>
          <p:nvPr/>
        </p:nvPicPr>
        <p:blipFill>
          <a:blip r:embed="rId4"/>
          <a:stretch>
            <a:fillRect/>
          </a:stretch>
        </p:blipFill>
        <p:spPr>
          <a:xfrm>
            <a:off x="3149268" y="1043190"/>
            <a:ext cx="674628" cy="1051189"/>
          </a:xfrm>
          <a:prstGeom prst="rect">
            <a:avLst/>
          </a:prstGeom>
        </p:spPr>
      </p:pic>
      <p:pic>
        <p:nvPicPr>
          <p:cNvPr id="6" name="Picture 5" descr="A orange with a slice cut in half&#10;&#10;Description automatically generated">
            <a:extLst>
              <a:ext uri="{FF2B5EF4-FFF2-40B4-BE49-F238E27FC236}">
                <a16:creationId xmlns:a16="http://schemas.microsoft.com/office/drawing/2014/main" id="{6F84082C-EE7E-5682-C9E7-744DFC70777E}"/>
              </a:ext>
            </a:extLst>
          </p:cNvPr>
          <p:cNvPicPr>
            <a:picLocks noChangeAspect="1"/>
          </p:cNvPicPr>
          <p:nvPr/>
        </p:nvPicPr>
        <p:blipFill>
          <a:blip r:embed="rId5"/>
          <a:stretch>
            <a:fillRect/>
          </a:stretch>
        </p:blipFill>
        <p:spPr>
          <a:xfrm>
            <a:off x="4437070" y="3468575"/>
            <a:ext cx="812282" cy="674073"/>
          </a:xfrm>
          <a:prstGeom prst="rect">
            <a:avLst/>
          </a:prstGeom>
        </p:spPr>
      </p:pic>
      <p:pic>
        <p:nvPicPr>
          <p:cNvPr id="7" name="Picture 6" descr="A red apple with a slice of tomato&#10;&#10;Description automatically generated">
            <a:extLst>
              <a:ext uri="{FF2B5EF4-FFF2-40B4-BE49-F238E27FC236}">
                <a16:creationId xmlns:a16="http://schemas.microsoft.com/office/drawing/2014/main" id="{2DE6A4B6-285B-17AF-2D5A-DCFB0DFEB663}"/>
              </a:ext>
            </a:extLst>
          </p:cNvPr>
          <p:cNvPicPr>
            <a:picLocks noChangeAspect="1"/>
          </p:cNvPicPr>
          <p:nvPr/>
        </p:nvPicPr>
        <p:blipFill>
          <a:blip r:embed="rId6"/>
          <a:stretch>
            <a:fillRect/>
          </a:stretch>
        </p:blipFill>
        <p:spPr>
          <a:xfrm>
            <a:off x="3516280" y="3365857"/>
            <a:ext cx="812283" cy="801408"/>
          </a:xfrm>
          <a:prstGeom prst="rect">
            <a:avLst/>
          </a:prstGeom>
        </p:spPr>
      </p:pic>
      <p:pic>
        <p:nvPicPr>
          <p:cNvPr id="8" name="Picture 7" descr="A blue and red container with a cow head&#10;&#10;Description automatically generated">
            <a:extLst>
              <a:ext uri="{FF2B5EF4-FFF2-40B4-BE49-F238E27FC236}">
                <a16:creationId xmlns:a16="http://schemas.microsoft.com/office/drawing/2014/main" id="{7AD5FD7F-0E04-2A41-BE65-A8CD2BCE46AA}"/>
              </a:ext>
            </a:extLst>
          </p:cNvPr>
          <p:cNvPicPr>
            <a:picLocks noChangeAspect="1"/>
          </p:cNvPicPr>
          <p:nvPr/>
        </p:nvPicPr>
        <p:blipFill>
          <a:blip r:embed="rId7"/>
          <a:stretch>
            <a:fillRect/>
          </a:stretch>
        </p:blipFill>
        <p:spPr>
          <a:xfrm>
            <a:off x="6791714" y="2565985"/>
            <a:ext cx="812282" cy="589011"/>
          </a:xfrm>
          <a:prstGeom prst="rect">
            <a:avLst/>
          </a:prstGeom>
        </p:spPr>
      </p:pic>
      <p:pic>
        <p:nvPicPr>
          <p:cNvPr id="9" name="Picture 8" descr="A group of brown objects&#10;&#10;Description automatically generated">
            <a:extLst>
              <a:ext uri="{FF2B5EF4-FFF2-40B4-BE49-F238E27FC236}">
                <a16:creationId xmlns:a16="http://schemas.microsoft.com/office/drawing/2014/main" id="{C0A02CFC-95F6-5FBC-A17A-804CDDC7D618}"/>
              </a:ext>
            </a:extLst>
          </p:cNvPr>
          <p:cNvPicPr>
            <a:picLocks noChangeAspect="1"/>
          </p:cNvPicPr>
          <p:nvPr/>
        </p:nvPicPr>
        <p:blipFill>
          <a:blip r:embed="rId8"/>
          <a:stretch>
            <a:fillRect/>
          </a:stretch>
        </p:blipFill>
        <p:spPr>
          <a:xfrm>
            <a:off x="2471348" y="3381095"/>
            <a:ext cx="812282" cy="714378"/>
          </a:xfrm>
          <a:prstGeom prst="rect">
            <a:avLst/>
          </a:prstGeom>
        </p:spPr>
      </p:pic>
      <p:pic>
        <p:nvPicPr>
          <p:cNvPr id="10" name="Picture 9" descr="A group of white petals&#10;&#10;Description automatically generated">
            <a:extLst>
              <a:ext uri="{FF2B5EF4-FFF2-40B4-BE49-F238E27FC236}">
                <a16:creationId xmlns:a16="http://schemas.microsoft.com/office/drawing/2014/main" id="{9E038632-6A82-01E1-2BC3-67CA68D79F99}"/>
              </a:ext>
            </a:extLst>
          </p:cNvPr>
          <p:cNvPicPr>
            <a:picLocks noChangeAspect="1"/>
          </p:cNvPicPr>
          <p:nvPr/>
        </p:nvPicPr>
        <p:blipFill>
          <a:blip r:embed="rId9"/>
          <a:stretch>
            <a:fillRect/>
          </a:stretch>
        </p:blipFill>
        <p:spPr>
          <a:xfrm>
            <a:off x="1672919" y="3468575"/>
            <a:ext cx="812283" cy="728163"/>
          </a:xfrm>
          <a:prstGeom prst="rect">
            <a:avLst/>
          </a:prstGeom>
        </p:spPr>
      </p:pic>
      <p:pic>
        <p:nvPicPr>
          <p:cNvPr id="11" name="Picture 10" descr="A group of pink objects&#10;&#10;Description automatically generated">
            <a:extLst>
              <a:ext uri="{FF2B5EF4-FFF2-40B4-BE49-F238E27FC236}">
                <a16:creationId xmlns:a16="http://schemas.microsoft.com/office/drawing/2014/main" id="{54CBF7D0-3051-4A50-20D7-AC0C7512B2FF}"/>
              </a:ext>
            </a:extLst>
          </p:cNvPr>
          <p:cNvPicPr>
            <a:picLocks noChangeAspect="1"/>
          </p:cNvPicPr>
          <p:nvPr/>
        </p:nvPicPr>
        <p:blipFill>
          <a:blip r:embed="rId10"/>
          <a:stretch>
            <a:fillRect/>
          </a:stretch>
        </p:blipFill>
        <p:spPr>
          <a:xfrm>
            <a:off x="5907802" y="2641693"/>
            <a:ext cx="812283" cy="576667"/>
          </a:xfrm>
          <a:prstGeom prst="rect">
            <a:avLst/>
          </a:prstGeom>
        </p:spPr>
      </p:pic>
      <p:pic>
        <p:nvPicPr>
          <p:cNvPr id="12" name="Picture 11" descr="A meat steak with a hole in the center&#10;&#10;Description automatically generated">
            <a:extLst>
              <a:ext uri="{FF2B5EF4-FFF2-40B4-BE49-F238E27FC236}">
                <a16:creationId xmlns:a16="http://schemas.microsoft.com/office/drawing/2014/main" id="{76AC50A9-FAAA-FB1D-A8BD-26B9296E254E}"/>
              </a:ext>
            </a:extLst>
          </p:cNvPr>
          <p:cNvPicPr>
            <a:picLocks noChangeAspect="1"/>
          </p:cNvPicPr>
          <p:nvPr/>
        </p:nvPicPr>
        <p:blipFill>
          <a:blip r:embed="rId11"/>
          <a:stretch>
            <a:fillRect/>
          </a:stretch>
        </p:blipFill>
        <p:spPr>
          <a:xfrm>
            <a:off x="5218949" y="2741360"/>
            <a:ext cx="812282" cy="528504"/>
          </a:xfrm>
          <a:prstGeom prst="rect">
            <a:avLst/>
          </a:prstGeom>
        </p:spPr>
      </p:pic>
      <p:pic>
        <p:nvPicPr>
          <p:cNvPr id="13" name="Picture 12" descr="A purple grapes with a green leaf&#10;&#10;Description automatically generated">
            <a:extLst>
              <a:ext uri="{FF2B5EF4-FFF2-40B4-BE49-F238E27FC236}">
                <a16:creationId xmlns:a16="http://schemas.microsoft.com/office/drawing/2014/main" id="{25A43158-4DFD-E765-30B2-F25E212A6140}"/>
              </a:ext>
            </a:extLst>
          </p:cNvPr>
          <p:cNvPicPr>
            <a:picLocks noChangeAspect="1"/>
          </p:cNvPicPr>
          <p:nvPr/>
        </p:nvPicPr>
        <p:blipFill>
          <a:blip r:embed="rId12"/>
          <a:stretch>
            <a:fillRect/>
          </a:stretch>
        </p:blipFill>
        <p:spPr>
          <a:xfrm>
            <a:off x="917298" y="3501474"/>
            <a:ext cx="812283" cy="792082"/>
          </a:xfrm>
          <a:prstGeom prst="rect">
            <a:avLst/>
          </a:prstGeom>
        </p:spPr>
      </p:pic>
      <p:pic>
        <p:nvPicPr>
          <p:cNvPr id="14" name="Picture 13" descr="A red apple with green leaf&#10;&#10;Description automatically generated">
            <a:extLst>
              <a:ext uri="{FF2B5EF4-FFF2-40B4-BE49-F238E27FC236}">
                <a16:creationId xmlns:a16="http://schemas.microsoft.com/office/drawing/2014/main" id="{7D229D1A-0B68-62D2-BDC2-01A2A16C9E8D}"/>
              </a:ext>
            </a:extLst>
          </p:cNvPr>
          <p:cNvPicPr>
            <a:picLocks noChangeAspect="1"/>
          </p:cNvPicPr>
          <p:nvPr/>
        </p:nvPicPr>
        <p:blipFill>
          <a:blip r:embed="rId13"/>
          <a:stretch>
            <a:fillRect/>
          </a:stretch>
        </p:blipFill>
        <p:spPr>
          <a:xfrm>
            <a:off x="1705360" y="4191608"/>
            <a:ext cx="812282" cy="945624"/>
          </a:xfrm>
          <a:prstGeom prst="rect">
            <a:avLst/>
          </a:prstGeom>
        </p:spPr>
      </p:pic>
      <p:pic>
        <p:nvPicPr>
          <p:cNvPr id="15" name="Picture 14" descr="A pear with a leaf&#10;&#10;Description automatically generated">
            <a:extLst>
              <a:ext uri="{FF2B5EF4-FFF2-40B4-BE49-F238E27FC236}">
                <a16:creationId xmlns:a16="http://schemas.microsoft.com/office/drawing/2014/main" id="{46AFA0C9-0E47-7CA4-188F-44D07607088E}"/>
              </a:ext>
            </a:extLst>
          </p:cNvPr>
          <p:cNvPicPr>
            <a:picLocks noChangeAspect="1"/>
          </p:cNvPicPr>
          <p:nvPr/>
        </p:nvPicPr>
        <p:blipFill>
          <a:blip r:embed="rId14"/>
          <a:stretch>
            <a:fillRect/>
          </a:stretch>
        </p:blipFill>
        <p:spPr>
          <a:xfrm>
            <a:off x="2527047" y="1012997"/>
            <a:ext cx="594988" cy="1051189"/>
          </a:xfrm>
          <a:prstGeom prst="rect">
            <a:avLst/>
          </a:prstGeom>
        </p:spPr>
      </p:pic>
      <p:pic>
        <p:nvPicPr>
          <p:cNvPr id="16" name="Picture 15" descr="A watermelon slice with green and red color&#10;&#10;Description automatically generated">
            <a:extLst>
              <a:ext uri="{FF2B5EF4-FFF2-40B4-BE49-F238E27FC236}">
                <a16:creationId xmlns:a16="http://schemas.microsoft.com/office/drawing/2014/main" id="{BC1C04AD-847F-5A79-703C-75F55AF4A6B8}"/>
              </a:ext>
            </a:extLst>
          </p:cNvPr>
          <p:cNvPicPr>
            <a:picLocks noChangeAspect="1"/>
          </p:cNvPicPr>
          <p:nvPr/>
        </p:nvPicPr>
        <p:blipFill>
          <a:blip r:embed="rId15"/>
          <a:stretch>
            <a:fillRect/>
          </a:stretch>
        </p:blipFill>
        <p:spPr>
          <a:xfrm>
            <a:off x="4231610" y="2650201"/>
            <a:ext cx="1047749" cy="701930"/>
          </a:xfrm>
          <a:prstGeom prst="rect">
            <a:avLst/>
          </a:prstGeom>
        </p:spPr>
      </p:pic>
      <p:pic>
        <p:nvPicPr>
          <p:cNvPr id="17" name="Picture 16" descr="A purple eggplant with green stem&#10;&#10;Description automatically generated">
            <a:extLst>
              <a:ext uri="{FF2B5EF4-FFF2-40B4-BE49-F238E27FC236}">
                <a16:creationId xmlns:a16="http://schemas.microsoft.com/office/drawing/2014/main" id="{A2BA1824-3260-6D65-C7AE-EFC473F737B7}"/>
              </a:ext>
            </a:extLst>
          </p:cNvPr>
          <p:cNvPicPr>
            <a:picLocks noChangeAspect="1"/>
          </p:cNvPicPr>
          <p:nvPr/>
        </p:nvPicPr>
        <p:blipFill>
          <a:blip r:embed="rId16"/>
          <a:stretch>
            <a:fillRect/>
          </a:stretch>
        </p:blipFill>
        <p:spPr>
          <a:xfrm>
            <a:off x="905255" y="4115493"/>
            <a:ext cx="812282" cy="1021739"/>
          </a:xfrm>
          <a:prstGeom prst="rect">
            <a:avLst/>
          </a:prstGeom>
        </p:spPr>
      </p:pic>
      <p:pic>
        <p:nvPicPr>
          <p:cNvPr id="18" name="Picture 17" descr="A blue bowl with brown food and a spoon&#10;&#10;Description automatically generated">
            <a:extLst>
              <a:ext uri="{FF2B5EF4-FFF2-40B4-BE49-F238E27FC236}">
                <a16:creationId xmlns:a16="http://schemas.microsoft.com/office/drawing/2014/main" id="{8717FD5D-7BFB-42EF-8093-AAEC8ED8ACC3}"/>
              </a:ext>
            </a:extLst>
          </p:cNvPr>
          <p:cNvPicPr>
            <a:picLocks noChangeAspect="1"/>
          </p:cNvPicPr>
          <p:nvPr/>
        </p:nvPicPr>
        <p:blipFill>
          <a:blip r:embed="rId17"/>
          <a:stretch>
            <a:fillRect/>
          </a:stretch>
        </p:blipFill>
        <p:spPr>
          <a:xfrm>
            <a:off x="1735731" y="2831253"/>
            <a:ext cx="812283" cy="647487"/>
          </a:xfrm>
          <a:prstGeom prst="rect">
            <a:avLst/>
          </a:prstGeom>
        </p:spPr>
      </p:pic>
      <p:pic>
        <p:nvPicPr>
          <p:cNvPr id="19" name="Picture 18" descr="A brown turkey with a blue band around it&#10;&#10;Description automatically generated with medium confidence">
            <a:extLst>
              <a:ext uri="{FF2B5EF4-FFF2-40B4-BE49-F238E27FC236}">
                <a16:creationId xmlns:a16="http://schemas.microsoft.com/office/drawing/2014/main" id="{24B9C765-2748-C138-7B73-E51150E1F507}"/>
              </a:ext>
            </a:extLst>
          </p:cNvPr>
          <p:cNvPicPr>
            <a:picLocks noChangeAspect="1"/>
          </p:cNvPicPr>
          <p:nvPr/>
        </p:nvPicPr>
        <p:blipFill>
          <a:blip r:embed="rId18"/>
          <a:stretch>
            <a:fillRect/>
          </a:stretch>
        </p:blipFill>
        <p:spPr>
          <a:xfrm>
            <a:off x="2610537" y="2769722"/>
            <a:ext cx="812283" cy="532703"/>
          </a:xfrm>
          <a:prstGeom prst="rect">
            <a:avLst/>
          </a:prstGeom>
        </p:spPr>
      </p:pic>
      <p:pic>
        <p:nvPicPr>
          <p:cNvPr id="20" name="Picture 19" descr="A chicken leg with bone&#10;&#10;Description automatically generated">
            <a:extLst>
              <a:ext uri="{FF2B5EF4-FFF2-40B4-BE49-F238E27FC236}">
                <a16:creationId xmlns:a16="http://schemas.microsoft.com/office/drawing/2014/main" id="{E4862CD9-9A2F-3855-D3D3-A579D74B2422}"/>
              </a:ext>
            </a:extLst>
          </p:cNvPr>
          <p:cNvPicPr>
            <a:picLocks noChangeAspect="1"/>
          </p:cNvPicPr>
          <p:nvPr/>
        </p:nvPicPr>
        <p:blipFill>
          <a:blip r:embed="rId19"/>
          <a:stretch>
            <a:fillRect/>
          </a:stretch>
        </p:blipFill>
        <p:spPr>
          <a:xfrm>
            <a:off x="1975400" y="1031239"/>
            <a:ext cx="588513" cy="1051189"/>
          </a:xfrm>
          <a:prstGeom prst="rect">
            <a:avLst/>
          </a:prstGeom>
        </p:spPr>
      </p:pic>
      <p:pic>
        <p:nvPicPr>
          <p:cNvPr id="21" name="Picture 20" descr="A group of eggs in different colors&#10;&#10;Description automatically generated">
            <a:extLst>
              <a:ext uri="{FF2B5EF4-FFF2-40B4-BE49-F238E27FC236}">
                <a16:creationId xmlns:a16="http://schemas.microsoft.com/office/drawing/2014/main" id="{680EBD4C-F54A-7C12-92CE-B42993CE50AC}"/>
              </a:ext>
            </a:extLst>
          </p:cNvPr>
          <p:cNvPicPr>
            <a:picLocks noChangeAspect="1"/>
          </p:cNvPicPr>
          <p:nvPr/>
        </p:nvPicPr>
        <p:blipFill>
          <a:blip r:embed="rId20"/>
          <a:stretch>
            <a:fillRect/>
          </a:stretch>
        </p:blipFill>
        <p:spPr>
          <a:xfrm>
            <a:off x="2539942" y="1930865"/>
            <a:ext cx="1561534" cy="910023"/>
          </a:xfrm>
          <a:prstGeom prst="rect">
            <a:avLst/>
          </a:prstGeom>
        </p:spPr>
      </p:pic>
      <p:pic>
        <p:nvPicPr>
          <p:cNvPr id="22" name="Picture 21" descr="A blue fish with a black background&#10;&#10;Description automatically generated">
            <a:extLst>
              <a:ext uri="{FF2B5EF4-FFF2-40B4-BE49-F238E27FC236}">
                <a16:creationId xmlns:a16="http://schemas.microsoft.com/office/drawing/2014/main" id="{C9B4D088-6AA2-D3DB-B9BA-2A2F9B512E5E}"/>
              </a:ext>
            </a:extLst>
          </p:cNvPr>
          <p:cNvPicPr>
            <a:picLocks noChangeAspect="1"/>
          </p:cNvPicPr>
          <p:nvPr/>
        </p:nvPicPr>
        <p:blipFill>
          <a:blip r:embed="rId21"/>
          <a:stretch>
            <a:fillRect/>
          </a:stretch>
        </p:blipFill>
        <p:spPr>
          <a:xfrm>
            <a:off x="1532264" y="2082909"/>
            <a:ext cx="1000745" cy="627681"/>
          </a:xfrm>
          <a:prstGeom prst="rect">
            <a:avLst/>
          </a:prstGeom>
        </p:spPr>
      </p:pic>
      <p:pic>
        <p:nvPicPr>
          <p:cNvPr id="23" name="Picture 22" descr="A yellow banana on a black background&#10;&#10;Description automatically generated">
            <a:extLst>
              <a:ext uri="{FF2B5EF4-FFF2-40B4-BE49-F238E27FC236}">
                <a16:creationId xmlns:a16="http://schemas.microsoft.com/office/drawing/2014/main" id="{113A7D1A-145E-E599-5C4A-E8DB85659AAE}"/>
              </a:ext>
            </a:extLst>
          </p:cNvPr>
          <p:cNvPicPr>
            <a:picLocks noChangeAspect="1"/>
          </p:cNvPicPr>
          <p:nvPr/>
        </p:nvPicPr>
        <p:blipFill>
          <a:blip r:embed="rId22"/>
          <a:stretch>
            <a:fillRect/>
          </a:stretch>
        </p:blipFill>
        <p:spPr>
          <a:xfrm>
            <a:off x="36309" y="4302310"/>
            <a:ext cx="812283" cy="902782"/>
          </a:xfrm>
          <a:prstGeom prst="rect">
            <a:avLst/>
          </a:prstGeom>
        </p:spPr>
      </p:pic>
      <p:pic>
        <p:nvPicPr>
          <p:cNvPr id="24" name="Picture 23" descr="A purple onion with a slice cut in half&#10;&#10;Description automatically generated">
            <a:extLst>
              <a:ext uri="{FF2B5EF4-FFF2-40B4-BE49-F238E27FC236}">
                <a16:creationId xmlns:a16="http://schemas.microsoft.com/office/drawing/2014/main" id="{ECA88B71-266C-7A2B-364D-73181B8267E5}"/>
              </a:ext>
            </a:extLst>
          </p:cNvPr>
          <p:cNvPicPr>
            <a:picLocks noChangeAspect="1"/>
          </p:cNvPicPr>
          <p:nvPr/>
        </p:nvPicPr>
        <p:blipFill>
          <a:blip r:embed="rId23"/>
          <a:stretch>
            <a:fillRect/>
          </a:stretch>
        </p:blipFill>
        <p:spPr>
          <a:xfrm>
            <a:off x="918021" y="2801925"/>
            <a:ext cx="812283" cy="735191"/>
          </a:xfrm>
          <a:prstGeom prst="rect">
            <a:avLst/>
          </a:prstGeom>
        </p:spPr>
      </p:pic>
      <p:pic>
        <p:nvPicPr>
          <p:cNvPr id="25" name="Picture 24" descr="A logo of a beet&#10;&#10;Description automatically generated">
            <a:extLst>
              <a:ext uri="{FF2B5EF4-FFF2-40B4-BE49-F238E27FC236}">
                <a16:creationId xmlns:a16="http://schemas.microsoft.com/office/drawing/2014/main" id="{B90099AF-16B2-681A-5E89-A57ED5BC9851}"/>
              </a:ext>
            </a:extLst>
          </p:cNvPr>
          <p:cNvPicPr>
            <a:picLocks noChangeAspect="1"/>
          </p:cNvPicPr>
          <p:nvPr/>
        </p:nvPicPr>
        <p:blipFill>
          <a:blip r:embed="rId24"/>
          <a:stretch>
            <a:fillRect/>
          </a:stretch>
        </p:blipFill>
        <p:spPr>
          <a:xfrm>
            <a:off x="6808779" y="3254663"/>
            <a:ext cx="812283" cy="885579"/>
          </a:xfrm>
          <a:prstGeom prst="rect">
            <a:avLst/>
          </a:prstGeom>
        </p:spPr>
      </p:pic>
      <p:pic>
        <p:nvPicPr>
          <p:cNvPr id="26" name="Picture 25" descr="A logo of a carrot&#10;&#10;Description automatically generated">
            <a:extLst>
              <a:ext uri="{FF2B5EF4-FFF2-40B4-BE49-F238E27FC236}">
                <a16:creationId xmlns:a16="http://schemas.microsoft.com/office/drawing/2014/main" id="{0A48D440-E283-315B-8F71-B3D689C6C8AE}"/>
              </a:ext>
            </a:extLst>
          </p:cNvPr>
          <p:cNvPicPr>
            <a:picLocks noChangeAspect="1"/>
          </p:cNvPicPr>
          <p:nvPr/>
        </p:nvPicPr>
        <p:blipFill>
          <a:blip r:embed="rId25"/>
          <a:stretch>
            <a:fillRect/>
          </a:stretch>
        </p:blipFill>
        <p:spPr>
          <a:xfrm>
            <a:off x="1422944" y="1043190"/>
            <a:ext cx="615011" cy="1051189"/>
          </a:xfrm>
          <a:prstGeom prst="rect">
            <a:avLst/>
          </a:prstGeom>
        </p:spPr>
      </p:pic>
      <p:pic>
        <p:nvPicPr>
          <p:cNvPr id="27" name="Picture 26" descr="A purple and white beet with green leaves&#10;&#10;Description automatically generated">
            <a:extLst>
              <a:ext uri="{FF2B5EF4-FFF2-40B4-BE49-F238E27FC236}">
                <a16:creationId xmlns:a16="http://schemas.microsoft.com/office/drawing/2014/main" id="{B8317EDE-10D5-C75C-38C9-EB570D4A17DB}"/>
              </a:ext>
            </a:extLst>
          </p:cNvPr>
          <p:cNvPicPr>
            <a:picLocks noChangeAspect="1"/>
          </p:cNvPicPr>
          <p:nvPr/>
        </p:nvPicPr>
        <p:blipFill>
          <a:blip r:embed="rId26"/>
          <a:stretch>
            <a:fillRect/>
          </a:stretch>
        </p:blipFill>
        <p:spPr>
          <a:xfrm>
            <a:off x="6058771" y="3168774"/>
            <a:ext cx="812282" cy="971468"/>
          </a:xfrm>
          <a:prstGeom prst="rect">
            <a:avLst/>
          </a:prstGeom>
        </p:spPr>
      </p:pic>
      <p:pic>
        <p:nvPicPr>
          <p:cNvPr id="28" name="Picture 27" descr="A yellow box with a leaf design&#10;&#10;Description automatically generated">
            <a:extLst>
              <a:ext uri="{FF2B5EF4-FFF2-40B4-BE49-F238E27FC236}">
                <a16:creationId xmlns:a16="http://schemas.microsoft.com/office/drawing/2014/main" id="{66F26D42-A949-6BA6-76B0-826884D649B9}"/>
              </a:ext>
            </a:extLst>
          </p:cNvPr>
          <p:cNvPicPr>
            <a:picLocks noChangeAspect="1"/>
          </p:cNvPicPr>
          <p:nvPr/>
        </p:nvPicPr>
        <p:blipFill>
          <a:blip r:embed="rId27"/>
          <a:stretch>
            <a:fillRect/>
          </a:stretch>
        </p:blipFill>
        <p:spPr>
          <a:xfrm>
            <a:off x="719247" y="1043190"/>
            <a:ext cx="713151" cy="1051189"/>
          </a:xfrm>
          <a:prstGeom prst="rect">
            <a:avLst/>
          </a:prstGeom>
        </p:spPr>
      </p:pic>
      <p:pic>
        <p:nvPicPr>
          <p:cNvPr id="29" name="Picture 28" descr="A bottle and a glass of water&#10;&#10;Description automatically generated">
            <a:extLst>
              <a:ext uri="{FF2B5EF4-FFF2-40B4-BE49-F238E27FC236}">
                <a16:creationId xmlns:a16="http://schemas.microsoft.com/office/drawing/2014/main" id="{64A29AF4-B3E9-4F00-EEC4-201CE9CCE154}"/>
              </a:ext>
            </a:extLst>
          </p:cNvPr>
          <p:cNvPicPr>
            <a:picLocks noChangeAspect="1"/>
          </p:cNvPicPr>
          <p:nvPr/>
        </p:nvPicPr>
        <p:blipFill>
          <a:blip r:embed="rId28"/>
          <a:stretch>
            <a:fillRect/>
          </a:stretch>
        </p:blipFill>
        <p:spPr>
          <a:xfrm>
            <a:off x="58297" y="3414718"/>
            <a:ext cx="812283" cy="1028759"/>
          </a:xfrm>
          <a:prstGeom prst="rect">
            <a:avLst/>
          </a:prstGeom>
        </p:spPr>
      </p:pic>
      <p:pic>
        <p:nvPicPr>
          <p:cNvPr id="30" name="Picture 29" descr="A brown object with a black background&#10;&#10;Description automatically generated">
            <a:extLst>
              <a:ext uri="{FF2B5EF4-FFF2-40B4-BE49-F238E27FC236}">
                <a16:creationId xmlns:a16="http://schemas.microsoft.com/office/drawing/2014/main" id="{2BBF4DDA-8ACD-9E54-9BF4-194AE73BCB6C}"/>
              </a:ext>
            </a:extLst>
          </p:cNvPr>
          <p:cNvPicPr>
            <a:picLocks noChangeAspect="1"/>
          </p:cNvPicPr>
          <p:nvPr/>
        </p:nvPicPr>
        <p:blipFill>
          <a:blip r:embed="rId29"/>
          <a:stretch>
            <a:fillRect/>
          </a:stretch>
        </p:blipFill>
        <p:spPr>
          <a:xfrm>
            <a:off x="3528558" y="2607794"/>
            <a:ext cx="772465" cy="796356"/>
          </a:xfrm>
          <a:prstGeom prst="rect">
            <a:avLst/>
          </a:prstGeom>
        </p:spPr>
      </p:pic>
      <p:pic>
        <p:nvPicPr>
          <p:cNvPr id="31" name="Picture 30" descr="A green bottle with a yellow drop&#10;&#10;Description automatically generated">
            <a:extLst>
              <a:ext uri="{FF2B5EF4-FFF2-40B4-BE49-F238E27FC236}">
                <a16:creationId xmlns:a16="http://schemas.microsoft.com/office/drawing/2014/main" id="{4D8F79EF-21CA-3B52-0F89-F712EC43FE86}"/>
              </a:ext>
            </a:extLst>
          </p:cNvPr>
          <p:cNvPicPr>
            <a:picLocks noChangeAspect="1"/>
          </p:cNvPicPr>
          <p:nvPr/>
        </p:nvPicPr>
        <p:blipFill>
          <a:blip r:embed="rId30"/>
          <a:stretch>
            <a:fillRect/>
          </a:stretch>
        </p:blipFill>
        <p:spPr>
          <a:xfrm>
            <a:off x="176245" y="1031240"/>
            <a:ext cx="546173" cy="1051189"/>
          </a:xfrm>
          <a:prstGeom prst="rect">
            <a:avLst/>
          </a:prstGeom>
        </p:spPr>
      </p:pic>
      <p:pic>
        <p:nvPicPr>
          <p:cNvPr id="32" name="Picture 31" descr="A yellow and blue rectangle&#10;&#10;Description automatically generated">
            <a:extLst>
              <a:ext uri="{FF2B5EF4-FFF2-40B4-BE49-F238E27FC236}">
                <a16:creationId xmlns:a16="http://schemas.microsoft.com/office/drawing/2014/main" id="{034C406E-1DAF-20C6-59E2-795E5E0AF18F}"/>
              </a:ext>
            </a:extLst>
          </p:cNvPr>
          <p:cNvPicPr>
            <a:picLocks noChangeAspect="1"/>
          </p:cNvPicPr>
          <p:nvPr/>
        </p:nvPicPr>
        <p:blipFill>
          <a:blip r:embed="rId31"/>
          <a:stretch>
            <a:fillRect/>
          </a:stretch>
        </p:blipFill>
        <p:spPr>
          <a:xfrm>
            <a:off x="5849889" y="1907634"/>
            <a:ext cx="812283" cy="607002"/>
          </a:xfrm>
          <a:prstGeom prst="rect">
            <a:avLst/>
          </a:prstGeom>
        </p:spPr>
      </p:pic>
      <p:pic>
        <p:nvPicPr>
          <p:cNvPr id="33" name="Picture 32" descr="A yellow cheese with holes in it&#10;&#10;Description automatically generated">
            <a:extLst>
              <a:ext uri="{FF2B5EF4-FFF2-40B4-BE49-F238E27FC236}">
                <a16:creationId xmlns:a16="http://schemas.microsoft.com/office/drawing/2014/main" id="{C90E627B-529F-AFB3-7DCD-B35AAB175DE4}"/>
              </a:ext>
            </a:extLst>
          </p:cNvPr>
          <p:cNvPicPr>
            <a:picLocks noChangeAspect="1"/>
          </p:cNvPicPr>
          <p:nvPr/>
        </p:nvPicPr>
        <p:blipFill>
          <a:blip r:embed="rId32"/>
          <a:stretch>
            <a:fillRect/>
          </a:stretch>
        </p:blipFill>
        <p:spPr>
          <a:xfrm>
            <a:off x="4975640" y="1907634"/>
            <a:ext cx="812283" cy="725101"/>
          </a:xfrm>
          <a:prstGeom prst="rect">
            <a:avLst/>
          </a:prstGeom>
        </p:spPr>
      </p:pic>
      <p:pic>
        <p:nvPicPr>
          <p:cNvPr id="34" name="Picture 33" descr="A blue milk carton with a cow head on it&#10;&#10;Description automatically generated">
            <a:extLst>
              <a:ext uri="{FF2B5EF4-FFF2-40B4-BE49-F238E27FC236}">
                <a16:creationId xmlns:a16="http://schemas.microsoft.com/office/drawing/2014/main" id="{AAB1D2C7-E7ED-9BB1-5E09-DEFDF76BD1F2}"/>
              </a:ext>
            </a:extLst>
          </p:cNvPr>
          <p:cNvPicPr>
            <a:picLocks noChangeAspect="1"/>
          </p:cNvPicPr>
          <p:nvPr/>
        </p:nvPicPr>
        <p:blipFill>
          <a:blip r:embed="rId33"/>
          <a:stretch>
            <a:fillRect/>
          </a:stretch>
        </p:blipFill>
        <p:spPr>
          <a:xfrm>
            <a:off x="3707390" y="993947"/>
            <a:ext cx="812283" cy="937740"/>
          </a:xfrm>
          <a:prstGeom prst="rect">
            <a:avLst/>
          </a:prstGeom>
        </p:spPr>
      </p:pic>
      <p:pic>
        <p:nvPicPr>
          <p:cNvPr id="35" name="Picture 34" descr="A white and green plant&#10;&#10;Description automatically generated">
            <a:extLst>
              <a:ext uri="{FF2B5EF4-FFF2-40B4-BE49-F238E27FC236}">
                <a16:creationId xmlns:a16="http://schemas.microsoft.com/office/drawing/2014/main" id="{5A724123-9F99-6FA0-03E6-DABBA941090E}"/>
              </a:ext>
            </a:extLst>
          </p:cNvPr>
          <p:cNvPicPr>
            <a:picLocks noChangeAspect="1"/>
          </p:cNvPicPr>
          <p:nvPr/>
        </p:nvPicPr>
        <p:blipFill>
          <a:blip r:embed="rId34"/>
          <a:stretch>
            <a:fillRect/>
          </a:stretch>
        </p:blipFill>
        <p:spPr>
          <a:xfrm>
            <a:off x="0" y="2741360"/>
            <a:ext cx="812283" cy="856322"/>
          </a:xfrm>
          <a:prstGeom prst="rect">
            <a:avLst/>
          </a:prstGeom>
        </p:spPr>
      </p:pic>
      <p:pic>
        <p:nvPicPr>
          <p:cNvPr id="36" name="Picture 35" descr="A green broccoli on a black background&#10;&#10;Description automatically generated">
            <a:extLst>
              <a:ext uri="{FF2B5EF4-FFF2-40B4-BE49-F238E27FC236}">
                <a16:creationId xmlns:a16="http://schemas.microsoft.com/office/drawing/2014/main" id="{2482C724-ED5F-FCEF-DC7E-AA3105396F8E}"/>
              </a:ext>
            </a:extLst>
          </p:cNvPr>
          <p:cNvPicPr>
            <a:picLocks noChangeAspect="1"/>
          </p:cNvPicPr>
          <p:nvPr/>
        </p:nvPicPr>
        <p:blipFill>
          <a:blip r:embed="rId35"/>
          <a:stretch>
            <a:fillRect/>
          </a:stretch>
        </p:blipFill>
        <p:spPr>
          <a:xfrm>
            <a:off x="6665494" y="1776653"/>
            <a:ext cx="796355" cy="856082"/>
          </a:xfrm>
          <a:prstGeom prst="rect">
            <a:avLst/>
          </a:prstGeom>
        </p:spPr>
      </p:pic>
      <p:pic>
        <p:nvPicPr>
          <p:cNvPr id="37" name="Picture 36" descr="A green pea pod and three green balls&#10;&#10;Description automatically generated">
            <a:extLst>
              <a:ext uri="{FF2B5EF4-FFF2-40B4-BE49-F238E27FC236}">
                <a16:creationId xmlns:a16="http://schemas.microsoft.com/office/drawing/2014/main" id="{874A6BA4-34CF-B0B6-D1B5-1E1207A5EC16}"/>
              </a:ext>
            </a:extLst>
          </p:cNvPr>
          <p:cNvPicPr>
            <a:picLocks noChangeAspect="1"/>
          </p:cNvPicPr>
          <p:nvPr/>
        </p:nvPicPr>
        <p:blipFill>
          <a:blip r:embed="rId36"/>
          <a:stretch>
            <a:fillRect/>
          </a:stretch>
        </p:blipFill>
        <p:spPr>
          <a:xfrm>
            <a:off x="582349" y="2057039"/>
            <a:ext cx="1098153" cy="796356"/>
          </a:xfrm>
          <a:prstGeom prst="rect">
            <a:avLst/>
          </a:prstGeom>
        </p:spPr>
      </p:pic>
      <p:pic>
        <p:nvPicPr>
          <p:cNvPr id="38" name="Picture 37" descr="A green and yellow circle with black background&#10;&#10;Description automatically generated">
            <a:extLst>
              <a:ext uri="{FF2B5EF4-FFF2-40B4-BE49-F238E27FC236}">
                <a16:creationId xmlns:a16="http://schemas.microsoft.com/office/drawing/2014/main" id="{A7CE20FA-70ED-5F66-B680-D4747F3E2D2E}"/>
              </a:ext>
            </a:extLst>
          </p:cNvPr>
          <p:cNvPicPr>
            <a:picLocks noChangeAspect="1"/>
          </p:cNvPicPr>
          <p:nvPr/>
        </p:nvPicPr>
        <p:blipFill>
          <a:blip r:embed="rId37"/>
          <a:stretch>
            <a:fillRect/>
          </a:stretch>
        </p:blipFill>
        <p:spPr>
          <a:xfrm>
            <a:off x="6985809" y="1315845"/>
            <a:ext cx="812283" cy="615842"/>
          </a:xfrm>
          <a:prstGeom prst="rect">
            <a:avLst/>
          </a:prstGeom>
        </p:spPr>
      </p:pic>
      <p:pic>
        <p:nvPicPr>
          <p:cNvPr id="39" name="Picture 38" descr="A group of orange curved shapes&#10;&#10;Description automatically generated">
            <a:extLst>
              <a:ext uri="{FF2B5EF4-FFF2-40B4-BE49-F238E27FC236}">
                <a16:creationId xmlns:a16="http://schemas.microsoft.com/office/drawing/2014/main" id="{B3C6D41A-BA7D-3517-E9BE-453CA67AE023}"/>
              </a:ext>
            </a:extLst>
          </p:cNvPr>
          <p:cNvPicPr>
            <a:picLocks noChangeAspect="1"/>
          </p:cNvPicPr>
          <p:nvPr/>
        </p:nvPicPr>
        <p:blipFill>
          <a:blip r:embed="rId38"/>
          <a:stretch>
            <a:fillRect/>
          </a:stretch>
        </p:blipFill>
        <p:spPr>
          <a:xfrm>
            <a:off x="-358299" y="2082909"/>
            <a:ext cx="1191615" cy="729617"/>
          </a:xfrm>
          <a:prstGeom prst="rect">
            <a:avLst/>
          </a:prstGeom>
        </p:spPr>
      </p:pic>
      <p:pic>
        <p:nvPicPr>
          <p:cNvPr id="40" name="Picture 39" descr="A yellow and orange taco&#10;&#10;Description automatically generated">
            <a:extLst>
              <a:ext uri="{FF2B5EF4-FFF2-40B4-BE49-F238E27FC236}">
                <a16:creationId xmlns:a16="http://schemas.microsoft.com/office/drawing/2014/main" id="{338B97EA-0088-CD1D-1A69-781872E44D41}"/>
              </a:ext>
            </a:extLst>
          </p:cNvPr>
          <p:cNvPicPr>
            <a:picLocks noChangeAspect="1"/>
          </p:cNvPicPr>
          <p:nvPr/>
        </p:nvPicPr>
        <p:blipFill>
          <a:blip r:embed="rId39"/>
          <a:stretch>
            <a:fillRect/>
          </a:stretch>
        </p:blipFill>
        <p:spPr>
          <a:xfrm>
            <a:off x="6096000" y="1139767"/>
            <a:ext cx="812283" cy="591963"/>
          </a:xfrm>
          <a:prstGeom prst="rect">
            <a:avLst/>
          </a:prstGeom>
        </p:spPr>
      </p:pic>
      <p:pic>
        <p:nvPicPr>
          <p:cNvPr id="41" name="Picture 40" descr="A loaf of bread with five slices&#10;&#10;Description automatically generated">
            <a:extLst>
              <a:ext uri="{FF2B5EF4-FFF2-40B4-BE49-F238E27FC236}">
                <a16:creationId xmlns:a16="http://schemas.microsoft.com/office/drawing/2014/main" id="{95BB77FF-4BCF-5EE0-DBB2-B09AD7288AC3}"/>
              </a:ext>
            </a:extLst>
          </p:cNvPr>
          <p:cNvPicPr>
            <a:picLocks noChangeAspect="1"/>
          </p:cNvPicPr>
          <p:nvPr/>
        </p:nvPicPr>
        <p:blipFill>
          <a:blip r:embed="rId40"/>
          <a:stretch>
            <a:fillRect/>
          </a:stretch>
        </p:blipFill>
        <p:spPr>
          <a:xfrm>
            <a:off x="5279359" y="1183933"/>
            <a:ext cx="812282" cy="557767"/>
          </a:xfrm>
          <a:prstGeom prst="rect">
            <a:avLst/>
          </a:prstGeom>
        </p:spPr>
      </p:pic>
      <p:pic>
        <p:nvPicPr>
          <p:cNvPr id="42" name="Picture 41" descr="A piece of bread with a white crust&#10;&#10;Description automatically generated">
            <a:extLst>
              <a:ext uri="{FF2B5EF4-FFF2-40B4-BE49-F238E27FC236}">
                <a16:creationId xmlns:a16="http://schemas.microsoft.com/office/drawing/2014/main" id="{ABB275A9-ABDD-B8F0-7BAB-940C943264BF}"/>
              </a:ext>
            </a:extLst>
          </p:cNvPr>
          <p:cNvPicPr>
            <a:picLocks noChangeAspect="1"/>
          </p:cNvPicPr>
          <p:nvPr/>
        </p:nvPicPr>
        <p:blipFill>
          <a:blip r:embed="rId41"/>
          <a:stretch>
            <a:fillRect/>
          </a:stretch>
        </p:blipFill>
        <p:spPr>
          <a:xfrm>
            <a:off x="4163357" y="1890170"/>
            <a:ext cx="812283" cy="760031"/>
          </a:xfrm>
          <a:prstGeom prst="rect">
            <a:avLst/>
          </a:prstGeom>
        </p:spPr>
      </p:pic>
      <p:pic>
        <p:nvPicPr>
          <p:cNvPr id="43" name="Picture 42" descr="A blue bowl with chopsticks and a white object&#10;&#10;Description automatically generated">
            <a:extLst>
              <a:ext uri="{FF2B5EF4-FFF2-40B4-BE49-F238E27FC236}">
                <a16:creationId xmlns:a16="http://schemas.microsoft.com/office/drawing/2014/main" id="{BABA0949-FEBC-AC77-9EEC-58CCAA29BEC3}"/>
              </a:ext>
            </a:extLst>
          </p:cNvPr>
          <p:cNvPicPr>
            <a:picLocks noChangeAspect="1"/>
          </p:cNvPicPr>
          <p:nvPr/>
        </p:nvPicPr>
        <p:blipFill>
          <a:blip r:embed="rId42"/>
          <a:stretch>
            <a:fillRect/>
          </a:stretch>
        </p:blipFill>
        <p:spPr>
          <a:xfrm>
            <a:off x="4348557" y="1070539"/>
            <a:ext cx="812282" cy="784556"/>
          </a:xfrm>
          <a:prstGeom prst="rect">
            <a:avLst/>
          </a:prstGeom>
        </p:spPr>
      </p:pic>
      <p:pic>
        <p:nvPicPr>
          <p:cNvPr id="44" name="Picture 43">
            <a:extLst>
              <a:ext uri="{FF2B5EF4-FFF2-40B4-BE49-F238E27FC236}">
                <a16:creationId xmlns:a16="http://schemas.microsoft.com/office/drawing/2014/main" id="{4DF71133-8FD9-CC2B-F406-02CC6D1D80EA}"/>
              </a:ext>
            </a:extLst>
          </p:cNvPr>
          <p:cNvPicPr>
            <a:picLocks noChangeAspect="1"/>
          </p:cNvPicPr>
          <p:nvPr/>
        </p:nvPicPr>
        <p:blipFill>
          <a:blip r:embed="rId43"/>
          <a:stretch>
            <a:fillRect/>
          </a:stretch>
        </p:blipFill>
        <p:spPr>
          <a:xfrm>
            <a:off x="3428473" y="4246379"/>
            <a:ext cx="634624" cy="673629"/>
          </a:xfrm>
          <a:prstGeom prst="rect">
            <a:avLst/>
          </a:prstGeom>
        </p:spPr>
      </p:pic>
      <p:pic>
        <p:nvPicPr>
          <p:cNvPr id="45" name="Picture 44">
            <a:extLst>
              <a:ext uri="{FF2B5EF4-FFF2-40B4-BE49-F238E27FC236}">
                <a16:creationId xmlns:a16="http://schemas.microsoft.com/office/drawing/2014/main" id="{800BE006-19ED-1B9E-0815-DDC8A789D240}"/>
              </a:ext>
            </a:extLst>
          </p:cNvPr>
          <p:cNvPicPr>
            <a:picLocks noChangeAspect="1"/>
          </p:cNvPicPr>
          <p:nvPr/>
        </p:nvPicPr>
        <p:blipFill>
          <a:blip r:embed="rId44"/>
          <a:stretch>
            <a:fillRect/>
          </a:stretch>
        </p:blipFill>
        <p:spPr>
          <a:xfrm>
            <a:off x="4360451" y="4302310"/>
            <a:ext cx="465744" cy="575912"/>
          </a:xfrm>
          <a:prstGeom prst="rect">
            <a:avLst/>
          </a:prstGeom>
        </p:spPr>
      </p:pic>
      <p:sp>
        <p:nvSpPr>
          <p:cNvPr id="46" name="Title 1">
            <a:extLst>
              <a:ext uri="{FF2B5EF4-FFF2-40B4-BE49-F238E27FC236}">
                <a16:creationId xmlns:a16="http://schemas.microsoft.com/office/drawing/2014/main" id="{A17B1961-A488-30C9-C76A-6893A04E0790}"/>
              </a:ext>
            </a:extLst>
          </p:cNvPr>
          <p:cNvSpPr txBox="1">
            <a:spLocks/>
          </p:cNvSpPr>
          <p:nvPr/>
        </p:nvSpPr>
        <p:spPr>
          <a:xfrm>
            <a:off x="300309" y="-470395"/>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latin typeface="Ubuntu" panose="020B0504030602030204" pitchFamily="34" charset="0"/>
              </a:rPr>
              <a:t>Icon Library</a:t>
            </a:r>
          </a:p>
        </p:txBody>
      </p:sp>
      <p:pic>
        <p:nvPicPr>
          <p:cNvPr id="52" name="Picture 51">
            <a:extLst>
              <a:ext uri="{FF2B5EF4-FFF2-40B4-BE49-F238E27FC236}">
                <a16:creationId xmlns:a16="http://schemas.microsoft.com/office/drawing/2014/main" id="{B56B4C29-A5FE-910E-9778-053585C26E74}"/>
              </a:ext>
            </a:extLst>
          </p:cNvPr>
          <p:cNvPicPr>
            <a:picLocks noChangeAspect="1"/>
          </p:cNvPicPr>
          <p:nvPr/>
        </p:nvPicPr>
        <p:blipFill>
          <a:blip r:embed="rId45"/>
          <a:stretch>
            <a:fillRect/>
          </a:stretch>
        </p:blipFill>
        <p:spPr>
          <a:xfrm>
            <a:off x="3863540" y="5923796"/>
            <a:ext cx="861988" cy="861988"/>
          </a:xfrm>
          <a:prstGeom prst="rect">
            <a:avLst/>
          </a:prstGeom>
        </p:spPr>
      </p:pic>
      <p:pic>
        <p:nvPicPr>
          <p:cNvPr id="53" name="Picture 52" descr="A blue and green planet&#10;&#10;AI-generated content may be incorrect.">
            <a:extLst>
              <a:ext uri="{FF2B5EF4-FFF2-40B4-BE49-F238E27FC236}">
                <a16:creationId xmlns:a16="http://schemas.microsoft.com/office/drawing/2014/main" id="{8E655778-E6B7-0A05-912B-A393A03B488B}"/>
              </a:ext>
            </a:extLst>
          </p:cNvPr>
          <p:cNvPicPr>
            <a:picLocks noChangeAspect="1"/>
          </p:cNvPicPr>
          <p:nvPr/>
        </p:nvPicPr>
        <p:blipFill>
          <a:blip r:embed="rId46"/>
          <a:stretch>
            <a:fillRect/>
          </a:stretch>
        </p:blipFill>
        <p:spPr>
          <a:xfrm>
            <a:off x="1086198" y="5946817"/>
            <a:ext cx="919465" cy="919465"/>
          </a:xfrm>
          <a:prstGeom prst="rect">
            <a:avLst/>
          </a:prstGeom>
        </p:spPr>
      </p:pic>
      <p:pic>
        <p:nvPicPr>
          <p:cNvPr id="54" name="Picture 53" descr="A clipboard with a paper and a circle&#10;&#10;AI-generated content may be incorrect.">
            <a:extLst>
              <a:ext uri="{FF2B5EF4-FFF2-40B4-BE49-F238E27FC236}">
                <a16:creationId xmlns:a16="http://schemas.microsoft.com/office/drawing/2014/main" id="{AD1CB004-7FF9-F7F1-1C1C-D3122B5AFFCE}"/>
              </a:ext>
            </a:extLst>
          </p:cNvPr>
          <p:cNvPicPr>
            <a:picLocks noChangeAspect="1"/>
          </p:cNvPicPr>
          <p:nvPr/>
        </p:nvPicPr>
        <p:blipFill>
          <a:blip r:embed="rId47"/>
          <a:stretch>
            <a:fillRect/>
          </a:stretch>
        </p:blipFill>
        <p:spPr>
          <a:xfrm>
            <a:off x="11326344" y="5859612"/>
            <a:ext cx="949361" cy="949361"/>
          </a:xfrm>
          <a:prstGeom prst="rect">
            <a:avLst/>
          </a:prstGeom>
        </p:spPr>
      </p:pic>
      <p:pic>
        <p:nvPicPr>
          <p:cNvPr id="55" name="Picture 54" descr="A house with a red roof&#10;&#10;AI-generated content may be incorrect.">
            <a:extLst>
              <a:ext uri="{FF2B5EF4-FFF2-40B4-BE49-F238E27FC236}">
                <a16:creationId xmlns:a16="http://schemas.microsoft.com/office/drawing/2014/main" id="{99E8B8E5-E1BA-38D6-3F0D-7AA6760EF4B8}"/>
              </a:ext>
            </a:extLst>
          </p:cNvPr>
          <p:cNvPicPr>
            <a:picLocks noChangeAspect="1"/>
          </p:cNvPicPr>
          <p:nvPr/>
        </p:nvPicPr>
        <p:blipFill>
          <a:blip r:embed="rId48"/>
          <a:stretch>
            <a:fillRect/>
          </a:stretch>
        </p:blipFill>
        <p:spPr>
          <a:xfrm>
            <a:off x="10566551" y="5841292"/>
            <a:ext cx="890693" cy="890693"/>
          </a:xfrm>
          <a:prstGeom prst="rect">
            <a:avLst/>
          </a:prstGeom>
        </p:spPr>
      </p:pic>
      <p:pic>
        <p:nvPicPr>
          <p:cNvPr id="56" name="Picture 55" descr="A yellow and white stopwatch&#10;&#10;AI-generated content may be incorrect.">
            <a:extLst>
              <a:ext uri="{FF2B5EF4-FFF2-40B4-BE49-F238E27FC236}">
                <a16:creationId xmlns:a16="http://schemas.microsoft.com/office/drawing/2014/main" id="{9A225ECC-B388-C3D5-B8C5-33F16DB13DFE}"/>
              </a:ext>
            </a:extLst>
          </p:cNvPr>
          <p:cNvPicPr>
            <a:picLocks noChangeAspect="1"/>
          </p:cNvPicPr>
          <p:nvPr/>
        </p:nvPicPr>
        <p:blipFill>
          <a:blip r:embed="rId49"/>
          <a:stretch>
            <a:fillRect/>
          </a:stretch>
        </p:blipFill>
        <p:spPr>
          <a:xfrm>
            <a:off x="3017998" y="5926436"/>
            <a:ext cx="890693" cy="890693"/>
          </a:xfrm>
          <a:prstGeom prst="rect">
            <a:avLst/>
          </a:prstGeom>
        </p:spPr>
      </p:pic>
      <p:pic>
        <p:nvPicPr>
          <p:cNvPr id="57" name="Picture 56" descr="A yellow and green chat bubbles&#10;&#10;AI-generated content may be incorrect.">
            <a:extLst>
              <a:ext uri="{FF2B5EF4-FFF2-40B4-BE49-F238E27FC236}">
                <a16:creationId xmlns:a16="http://schemas.microsoft.com/office/drawing/2014/main" id="{2DF42005-5D28-1554-BB67-B5A3748FF34D}"/>
              </a:ext>
            </a:extLst>
          </p:cNvPr>
          <p:cNvPicPr>
            <a:picLocks noChangeAspect="1"/>
          </p:cNvPicPr>
          <p:nvPr/>
        </p:nvPicPr>
        <p:blipFill>
          <a:blip r:embed="rId50"/>
          <a:stretch>
            <a:fillRect/>
          </a:stretch>
        </p:blipFill>
        <p:spPr>
          <a:xfrm>
            <a:off x="6282153" y="5814797"/>
            <a:ext cx="979016" cy="979016"/>
          </a:xfrm>
          <a:prstGeom prst="rect">
            <a:avLst/>
          </a:prstGeom>
        </p:spPr>
      </p:pic>
      <p:pic>
        <p:nvPicPr>
          <p:cNvPr id="58" name="Picture 57" descr="A purple circle with white lines&#10;&#10;AI-generated content may be incorrect.">
            <a:extLst>
              <a:ext uri="{FF2B5EF4-FFF2-40B4-BE49-F238E27FC236}">
                <a16:creationId xmlns:a16="http://schemas.microsoft.com/office/drawing/2014/main" id="{C84B08D1-5834-B7CF-D3D8-E2E80D10BDEC}"/>
              </a:ext>
            </a:extLst>
          </p:cNvPr>
          <p:cNvPicPr>
            <a:picLocks noChangeAspect="1"/>
          </p:cNvPicPr>
          <p:nvPr/>
        </p:nvPicPr>
        <p:blipFill>
          <a:blip r:embed="rId51"/>
          <a:stretch>
            <a:fillRect/>
          </a:stretch>
        </p:blipFill>
        <p:spPr>
          <a:xfrm>
            <a:off x="10299407" y="4953805"/>
            <a:ext cx="890693" cy="890693"/>
          </a:xfrm>
          <a:prstGeom prst="rect">
            <a:avLst/>
          </a:prstGeom>
        </p:spPr>
      </p:pic>
      <p:pic>
        <p:nvPicPr>
          <p:cNvPr id="59" name="Picture 58" descr="A yellow and orange chat bubbles&#10;&#10;AI-generated content may be incorrect.">
            <a:extLst>
              <a:ext uri="{FF2B5EF4-FFF2-40B4-BE49-F238E27FC236}">
                <a16:creationId xmlns:a16="http://schemas.microsoft.com/office/drawing/2014/main" id="{459CD9B7-E35D-1CD8-E750-350C06E2E8C6}"/>
              </a:ext>
            </a:extLst>
          </p:cNvPr>
          <p:cNvPicPr>
            <a:picLocks noChangeAspect="1"/>
          </p:cNvPicPr>
          <p:nvPr/>
        </p:nvPicPr>
        <p:blipFill>
          <a:blip r:embed="rId52"/>
          <a:stretch>
            <a:fillRect/>
          </a:stretch>
        </p:blipFill>
        <p:spPr>
          <a:xfrm>
            <a:off x="5347438" y="5881786"/>
            <a:ext cx="885579" cy="885579"/>
          </a:xfrm>
          <a:prstGeom prst="rect">
            <a:avLst/>
          </a:prstGeom>
        </p:spPr>
      </p:pic>
      <p:pic>
        <p:nvPicPr>
          <p:cNvPr id="60" name="Picture 59" descr="A purple and yellow magnifying glass&#10;&#10;AI-generated content may be incorrect.">
            <a:extLst>
              <a:ext uri="{FF2B5EF4-FFF2-40B4-BE49-F238E27FC236}">
                <a16:creationId xmlns:a16="http://schemas.microsoft.com/office/drawing/2014/main" id="{15E7D633-366F-4097-DDCD-9CA05CECE6B9}"/>
              </a:ext>
            </a:extLst>
          </p:cNvPr>
          <p:cNvPicPr>
            <a:picLocks noChangeAspect="1"/>
          </p:cNvPicPr>
          <p:nvPr/>
        </p:nvPicPr>
        <p:blipFill>
          <a:blip r:embed="rId53"/>
          <a:stretch>
            <a:fillRect/>
          </a:stretch>
        </p:blipFill>
        <p:spPr>
          <a:xfrm>
            <a:off x="7098990" y="5958270"/>
            <a:ext cx="885579" cy="885579"/>
          </a:xfrm>
          <a:prstGeom prst="rect">
            <a:avLst/>
          </a:prstGeom>
        </p:spPr>
      </p:pic>
      <p:pic>
        <p:nvPicPr>
          <p:cNvPr id="61" name="Picture 60" descr="A pink and white location marker&#10;&#10;AI-generated content may be incorrect.">
            <a:extLst>
              <a:ext uri="{FF2B5EF4-FFF2-40B4-BE49-F238E27FC236}">
                <a16:creationId xmlns:a16="http://schemas.microsoft.com/office/drawing/2014/main" id="{4FF485CF-B60F-2D74-E28B-6FBF9038F649}"/>
              </a:ext>
            </a:extLst>
          </p:cNvPr>
          <p:cNvPicPr>
            <a:picLocks noChangeAspect="1"/>
          </p:cNvPicPr>
          <p:nvPr/>
        </p:nvPicPr>
        <p:blipFill>
          <a:blip r:embed="rId54"/>
          <a:stretch>
            <a:fillRect/>
          </a:stretch>
        </p:blipFill>
        <p:spPr>
          <a:xfrm>
            <a:off x="4557222" y="5958270"/>
            <a:ext cx="812282" cy="812282"/>
          </a:xfrm>
          <a:prstGeom prst="rect">
            <a:avLst/>
          </a:prstGeom>
        </p:spPr>
      </p:pic>
      <p:pic>
        <p:nvPicPr>
          <p:cNvPr id="62" name="Picture 61" descr="A yellow light bulb with rays of light&#10;&#10;AI-generated content may be incorrect.">
            <a:extLst>
              <a:ext uri="{FF2B5EF4-FFF2-40B4-BE49-F238E27FC236}">
                <a16:creationId xmlns:a16="http://schemas.microsoft.com/office/drawing/2014/main" id="{16076826-0322-A59B-0B38-23B1B4C2B3E7}"/>
              </a:ext>
            </a:extLst>
          </p:cNvPr>
          <p:cNvPicPr>
            <a:picLocks noChangeAspect="1"/>
          </p:cNvPicPr>
          <p:nvPr/>
        </p:nvPicPr>
        <p:blipFill>
          <a:blip r:embed="rId55"/>
          <a:stretch>
            <a:fillRect/>
          </a:stretch>
        </p:blipFill>
        <p:spPr>
          <a:xfrm>
            <a:off x="2017611" y="5798128"/>
            <a:ext cx="949579" cy="949579"/>
          </a:xfrm>
          <a:prstGeom prst="rect">
            <a:avLst/>
          </a:prstGeom>
        </p:spPr>
      </p:pic>
      <p:pic>
        <p:nvPicPr>
          <p:cNvPr id="63" name="Picture 62" descr="A light bulb in a thought bubble&#10;&#10;AI-generated content may be incorrect.">
            <a:extLst>
              <a:ext uri="{FF2B5EF4-FFF2-40B4-BE49-F238E27FC236}">
                <a16:creationId xmlns:a16="http://schemas.microsoft.com/office/drawing/2014/main" id="{2A9E5BDC-098B-FFC8-B401-9A9CCF958939}"/>
              </a:ext>
            </a:extLst>
          </p:cNvPr>
          <p:cNvPicPr>
            <a:picLocks noChangeAspect="1"/>
          </p:cNvPicPr>
          <p:nvPr/>
        </p:nvPicPr>
        <p:blipFill>
          <a:blip r:embed="rId56"/>
          <a:stretch>
            <a:fillRect/>
          </a:stretch>
        </p:blipFill>
        <p:spPr>
          <a:xfrm>
            <a:off x="9245862" y="3972586"/>
            <a:ext cx="949579" cy="949579"/>
          </a:xfrm>
          <a:prstGeom prst="rect">
            <a:avLst/>
          </a:prstGeom>
        </p:spPr>
      </p:pic>
      <p:pic>
        <p:nvPicPr>
          <p:cNvPr id="64" name="Picture 63" descr="A group of people in front of a blackboard&#10;&#10;AI-generated content may be incorrect.">
            <a:extLst>
              <a:ext uri="{FF2B5EF4-FFF2-40B4-BE49-F238E27FC236}">
                <a16:creationId xmlns:a16="http://schemas.microsoft.com/office/drawing/2014/main" id="{9EB280FD-8A91-57A8-ECD1-943919B141A3}"/>
              </a:ext>
            </a:extLst>
          </p:cNvPr>
          <p:cNvPicPr>
            <a:picLocks noChangeAspect="1"/>
          </p:cNvPicPr>
          <p:nvPr/>
        </p:nvPicPr>
        <p:blipFill>
          <a:blip r:embed="rId57"/>
          <a:stretch>
            <a:fillRect/>
          </a:stretch>
        </p:blipFill>
        <p:spPr>
          <a:xfrm>
            <a:off x="8150119" y="3983744"/>
            <a:ext cx="919465" cy="919465"/>
          </a:xfrm>
          <a:prstGeom prst="rect">
            <a:avLst/>
          </a:prstGeom>
        </p:spPr>
      </p:pic>
      <p:pic>
        <p:nvPicPr>
          <p:cNvPr id="65" name="Picture 64" descr="A calendar with a red and white design&#10;&#10;AI-generated content may be incorrect.">
            <a:extLst>
              <a:ext uri="{FF2B5EF4-FFF2-40B4-BE49-F238E27FC236}">
                <a16:creationId xmlns:a16="http://schemas.microsoft.com/office/drawing/2014/main" id="{53E4737A-CA87-6120-18E6-A19D695C5CB4}"/>
              </a:ext>
            </a:extLst>
          </p:cNvPr>
          <p:cNvPicPr>
            <a:picLocks noChangeAspect="1"/>
          </p:cNvPicPr>
          <p:nvPr/>
        </p:nvPicPr>
        <p:blipFill>
          <a:blip r:embed="rId58"/>
          <a:stretch>
            <a:fillRect/>
          </a:stretch>
        </p:blipFill>
        <p:spPr>
          <a:xfrm>
            <a:off x="11223200" y="4878222"/>
            <a:ext cx="868493" cy="868493"/>
          </a:xfrm>
          <a:prstGeom prst="rect">
            <a:avLst/>
          </a:prstGeom>
        </p:spPr>
      </p:pic>
      <p:pic>
        <p:nvPicPr>
          <p:cNvPr id="66" name="Picture 65" descr="A blue building with a flag on top&#10;&#10;AI-generated content may be incorrect.">
            <a:extLst>
              <a:ext uri="{FF2B5EF4-FFF2-40B4-BE49-F238E27FC236}">
                <a16:creationId xmlns:a16="http://schemas.microsoft.com/office/drawing/2014/main" id="{2921DB61-EE1D-6DD1-71AE-D01A63368708}"/>
              </a:ext>
            </a:extLst>
          </p:cNvPr>
          <p:cNvPicPr>
            <a:picLocks noChangeAspect="1"/>
          </p:cNvPicPr>
          <p:nvPr/>
        </p:nvPicPr>
        <p:blipFill>
          <a:blip r:embed="rId59"/>
          <a:stretch>
            <a:fillRect/>
          </a:stretch>
        </p:blipFill>
        <p:spPr>
          <a:xfrm>
            <a:off x="8174256" y="4953805"/>
            <a:ext cx="812282" cy="812282"/>
          </a:xfrm>
          <a:prstGeom prst="rect">
            <a:avLst/>
          </a:prstGeom>
        </p:spPr>
      </p:pic>
      <p:pic>
        <p:nvPicPr>
          <p:cNvPr id="67" name="Picture 66" descr="A hands shaking with a black background&#10;&#10;AI-generated content may be incorrect.">
            <a:extLst>
              <a:ext uri="{FF2B5EF4-FFF2-40B4-BE49-F238E27FC236}">
                <a16:creationId xmlns:a16="http://schemas.microsoft.com/office/drawing/2014/main" id="{F5E50BED-7B8E-9035-E271-06F2954FEF54}"/>
              </a:ext>
            </a:extLst>
          </p:cNvPr>
          <p:cNvPicPr>
            <a:picLocks noChangeAspect="1"/>
          </p:cNvPicPr>
          <p:nvPr/>
        </p:nvPicPr>
        <p:blipFill>
          <a:blip r:embed="rId60"/>
          <a:stretch>
            <a:fillRect/>
          </a:stretch>
        </p:blipFill>
        <p:spPr>
          <a:xfrm>
            <a:off x="9237075" y="4978921"/>
            <a:ext cx="949580" cy="949580"/>
          </a:xfrm>
          <a:prstGeom prst="rect">
            <a:avLst/>
          </a:prstGeom>
        </p:spPr>
      </p:pic>
      <p:pic>
        <p:nvPicPr>
          <p:cNvPr id="68" name="Picture 67" descr="A purple arrows in a black background&#10;&#10;AI-generated content may be incorrect.">
            <a:extLst>
              <a:ext uri="{FF2B5EF4-FFF2-40B4-BE49-F238E27FC236}">
                <a16:creationId xmlns:a16="http://schemas.microsoft.com/office/drawing/2014/main" id="{95966F3E-051A-3290-999E-4B9D5456F25F}"/>
              </a:ext>
            </a:extLst>
          </p:cNvPr>
          <p:cNvPicPr>
            <a:picLocks noChangeAspect="1"/>
          </p:cNvPicPr>
          <p:nvPr/>
        </p:nvPicPr>
        <p:blipFill>
          <a:blip r:embed="rId61"/>
          <a:stretch>
            <a:fillRect/>
          </a:stretch>
        </p:blipFill>
        <p:spPr>
          <a:xfrm>
            <a:off x="9652131" y="5915423"/>
            <a:ext cx="868493" cy="868493"/>
          </a:xfrm>
          <a:prstGeom prst="rect">
            <a:avLst/>
          </a:prstGeom>
        </p:spPr>
      </p:pic>
      <p:pic>
        <p:nvPicPr>
          <p:cNvPr id="69" name="Picture 68" descr="A close up of a card&#10;&#10;AI-generated content may be incorrect.">
            <a:extLst>
              <a:ext uri="{FF2B5EF4-FFF2-40B4-BE49-F238E27FC236}">
                <a16:creationId xmlns:a16="http://schemas.microsoft.com/office/drawing/2014/main" id="{CADFC5BC-561C-2E99-3620-FED8D031BE40}"/>
              </a:ext>
            </a:extLst>
          </p:cNvPr>
          <p:cNvPicPr>
            <a:picLocks noChangeAspect="1"/>
          </p:cNvPicPr>
          <p:nvPr/>
        </p:nvPicPr>
        <p:blipFill>
          <a:blip r:embed="rId62"/>
          <a:stretch>
            <a:fillRect/>
          </a:stretch>
        </p:blipFill>
        <p:spPr>
          <a:xfrm>
            <a:off x="7007016" y="5046931"/>
            <a:ext cx="868492" cy="868492"/>
          </a:xfrm>
          <a:prstGeom prst="rect">
            <a:avLst/>
          </a:prstGeom>
        </p:spPr>
      </p:pic>
      <p:pic>
        <p:nvPicPr>
          <p:cNvPr id="70" name="Picture 69" descr="A pink and yellow question mark&#10;&#10;AI-generated content may be incorrect.">
            <a:extLst>
              <a:ext uri="{FF2B5EF4-FFF2-40B4-BE49-F238E27FC236}">
                <a16:creationId xmlns:a16="http://schemas.microsoft.com/office/drawing/2014/main" id="{DD84305B-5CE7-3CD0-B435-F06CCB7056C5}"/>
              </a:ext>
            </a:extLst>
          </p:cNvPr>
          <p:cNvPicPr>
            <a:picLocks noChangeAspect="1"/>
          </p:cNvPicPr>
          <p:nvPr/>
        </p:nvPicPr>
        <p:blipFill>
          <a:blip r:embed="rId63"/>
          <a:stretch>
            <a:fillRect/>
          </a:stretch>
        </p:blipFill>
        <p:spPr>
          <a:xfrm>
            <a:off x="8835277" y="5966301"/>
            <a:ext cx="736895" cy="736895"/>
          </a:xfrm>
          <a:prstGeom prst="rect">
            <a:avLst/>
          </a:prstGeom>
        </p:spPr>
      </p:pic>
      <p:pic>
        <p:nvPicPr>
          <p:cNvPr id="71" name="Picture 70" descr="A couple of people in different colors&#10;&#10;AI-generated content may be incorrect.">
            <a:extLst>
              <a:ext uri="{FF2B5EF4-FFF2-40B4-BE49-F238E27FC236}">
                <a16:creationId xmlns:a16="http://schemas.microsoft.com/office/drawing/2014/main" id="{2D6EA055-07D9-BFF2-9A35-06046FC9AF37}"/>
              </a:ext>
            </a:extLst>
          </p:cNvPr>
          <p:cNvPicPr>
            <a:picLocks noChangeAspect="1"/>
          </p:cNvPicPr>
          <p:nvPr/>
        </p:nvPicPr>
        <p:blipFill>
          <a:blip r:embed="rId64"/>
          <a:stretch>
            <a:fillRect/>
          </a:stretch>
        </p:blipFill>
        <p:spPr>
          <a:xfrm>
            <a:off x="67945" y="5801069"/>
            <a:ext cx="1067360" cy="1067360"/>
          </a:xfrm>
          <a:prstGeom prst="rect">
            <a:avLst/>
          </a:prstGeom>
        </p:spPr>
      </p:pic>
      <p:pic>
        <p:nvPicPr>
          <p:cNvPr id="72" name="Picture 71" descr="A purple figure with arms spread out&#10;&#10;AI-generated content may be incorrect.">
            <a:extLst>
              <a:ext uri="{FF2B5EF4-FFF2-40B4-BE49-F238E27FC236}">
                <a16:creationId xmlns:a16="http://schemas.microsoft.com/office/drawing/2014/main" id="{491C1A59-8628-D565-11AD-648E1ED98B4A}"/>
              </a:ext>
            </a:extLst>
          </p:cNvPr>
          <p:cNvPicPr>
            <a:picLocks noChangeAspect="1"/>
          </p:cNvPicPr>
          <p:nvPr/>
        </p:nvPicPr>
        <p:blipFill>
          <a:blip r:embed="rId65"/>
          <a:stretch>
            <a:fillRect/>
          </a:stretch>
        </p:blipFill>
        <p:spPr>
          <a:xfrm>
            <a:off x="7798092" y="5826451"/>
            <a:ext cx="1056678" cy="1056678"/>
          </a:xfrm>
          <a:prstGeom prst="rect">
            <a:avLst/>
          </a:prstGeom>
        </p:spPr>
      </p:pic>
      <p:pic>
        <p:nvPicPr>
          <p:cNvPr id="73" name="Picture 72" descr="A green liquid in a glass mug&#10;&#10;AI-generated content may be incorrect.">
            <a:extLst>
              <a:ext uri="{FF2B5EF4-FFF2-40B4-BE49-F238E27FC236}">
                <a16:creationId xmlns:a16="http://schemas.microsoft.com/office/drawing/2014/main" id="{46B431CE-8E5D-66C4-37F9-A9F5079733D3}"/>
              </a:ext>
            </a:extLst>
          </p:cNvPr>
          <p:cNvPicPr>
            <a:picLocks noChangeAspect="1"/>
          </p:cNvPicPr>
          <p:nvPr/>
        </p:nvPicPr>
        <p:blipFill>
          <a:blip r:embed="rId66"/>
          <a:stretch>
            <a:fillRect/>
          </a:stretch>
        </p:blipFill>
        <p:spPr>
          <a:xfrm>
            <a:off x="5312216" y="4079427"/>
            <a:ext cx="1303421" cy="1258930"/>
          </a:xfrm>
          <a:prstGeom prst="rect">
            <a:avLst/>
          </a:prstGeom>
        </p:spPr>
      </p:pic>
      <p:pic>
        <p:nvPicPr>
          <p:cNvPr id="74" name="Picture 73" descr="A blue recycle bin with a black background&#10;&#10;AI-generated content may be incorrect.">
            <a:extLst>
              <a:ext uri="{FF2B5EF4-FFF2-40B4-BE49-F238E27FC236}">
                <a16:creationId xmlns:a16="http://schemas.microsoft.com/office/drawing/2014/main" id="{37752205-5F2D-FD93-E625-938FC82FEE77}"/>
              </a:ext>
            </a:extLst>
          </p:cNvPr>
          <p:cNvPicPr>
            <a:picLocks noChangeAspect="1"/>
          </p:cNvPicPr>
          <p:nvPr/>
        </p:nvPicPr>
        <p:blipFill>
          <a:blip r:embed="rId67"/>
          <a:stretch>
            <a:fillRect/>
          </a:stretch>
        </p:blipFill>
        <p:spPr>
          <a:xfrm>
            <a:off x="6244270" y="4175276"/>
            <a:ext cx="840988" cy="812282"/>
          </a:xfrm>
          <a:prstGeom prst="rect">
            <a:avLst/>
          </a:prstGeom>
        </p:spPr>
      </p:pic>
      <p:pic>
        <p:nvPicPr>
          <p:cNvPr id="75" name="Picture 74" descr="A white bottle with a brown lid&#10;&#10;AI-generated content may be incorrect.">
            <a:extLst>
              <a:ext uri="{FF2B5EF4-FFF2-40B4-BE49-F238E27FC236}">
                <a16:creationId xmlns:a16="http://schemas.microsoft.com/office/drawing/2014/main" id="{AA1C2BA7-891F-DA21-B8BD-6DA2075B1AA0}"/>
              </a:ext>
            </a:extLst>
          </p:cNvPr>
          <p:cNvPicPr>
            <a:picLocks noChangeAspect="1"/>
          </p:cNvPicPr>
          <p:nvPr/>
        </p:nvPicPr>
        <p:blipFill>
          <a:blip r:embed="rId68"/>
          <a:stretch>
            <a:fillRect/>
          </a:stretch>
        </p:blipFill>
        <p:spPr>
          <a:xfrm>
            <a:off x="6758799" y="4167820"/>
            <a:ext cx="983137" cy="949579"/>
          </a:xfrm>
          <a:prstGeom prst="rect">
            <a:avLst/>
          </a:prstGeom>
        </p:spPr>
      </p:pic>
      <p:pic>
        <p:nvPicPr>
          <p:cNvPr id="76" name="Picture 75" descr="A green cabbage on a black background&#10;&#10;AI-generated content may be incorrect.">
            <a:extLst>
              <a:ext uri="{FF2B5EF4-FFF2-40B4-BE49-F238E27FC236}">
                <a16:creationId xmlns:a16="http://schemas.microsoft.com/office/drawing/2014/main" id="{9BA999E4-9B2B-72DD-87A3-D4FB824BA8AA}"/>
              </a:ext>
            </a:extLst>
          </p:cNvPr>
          <p:cNvPicPr>
            <a:picLocks noChangeAspect="1"/>
          </p:cNvPicPr>
          <p:nvPr/>
        </p:nvPicPr>
        <p:blipFill>
          <a:blip r:embed="rId69"/>
          <a:stretch>
            <a:fillRect/>
          </a:stretch>
        </p:blipFill>
        <p:spPr>
          <a:xfrm>
            <a:off x="112577" y="5161757"/>
            <a:ext cx="719615" cy="695051"/>
          </a:xfrm>
          <a:prstGeom prst="rect">
            <a:avLst/>
          </a:prstGeom>
        </p:spPr>
      </p:pic>
      <p:pic>
        <p:nvPicPr>
          <p:cNvPr id="77" name="Picture 76" descr="A bowl of food with balls&#10;&#10;AI-generated content may be incorrect.">
            <a:extLst>
              <a:ext uri="{FF2B5EF4-FFF2-40B4-BE49-F238E27FC236}">
                <a16:creationId xmlns:a16="http://schemas.microsoft.com/office/drawing/2014/main" id="{DF24E35C-0CC7-5A9B-B8C5-173A7B9E21E1}"/>
              </a:ext>
            </a:extLst>
          </p:cNvPr>
          <p:cNvPicPr>
            <a:picLocks noChangeAspect="1"/>
          </p:cNvPicPr>
          <p:nvPr/>
        </p:nvPicPr>
        <p:blipFill>
          <a:blip r:embed="rId70"/>
          <a:stretch>
            <a:fillRect/>
          </a:stretch>
        </p:blipFill>
        <p:spPr>
          <a:xfrm>
            <a:off x="968800" y="5103141"/>
            <a:ext cx="840988" cy="812282"/>
          </a:xfrm>
          <a:prstGeom prst="rect">
            <a:avLst/>
          </a:prstGeom>
        </p:spPr>
      </p:pic>
      <p:pic>
        <p:nvPicPr>
          <p:cNvPr id="78" name="Picture 77" descr="A bowl of food on a black background&#10;&#10;AI-generated content may be incorrect.">
            <a:extLst>
              <a:ext uri="{FF2B5EF4-FFF2-40B4-BE49-F238E27FC236}">
                <a16:creationId xmlns:a16="http://schemas.microsoft.com/office/drawing/2014/main" id="{1D99D972-094D-E541-2D89-00BCA6B5D8A4}"/>
              </a:ext>
            </a:extLst>
          </p:cNvPr>
          <p:cNvPicPr>
            <a:picLocks noChangeAspect="1"/>
          </p:cNvPicPr>
          <p:nvPr/>
        </p:nvPicPr>
        <p:blipFill>
          <a:blip r:embed="rId71"/>
          <a:stretch>
            <a:fillRect/>
          </a:stretch>
        </p:blipFill>
        <p:spPr>
          <a:xfrm>
            <a:off x="1874805" y="4977458"/>
            <a:ext cx="873194" cy="843388"/>
          </a:xfrm>
          <a:prstGeom prst="rect">
            <a:avLst/>
          </a:prstGeom>
        </p:spPr>
      </p:pic>
      <p:pic>
        <p:nvPicPr>
          <p:cNvPr id="79" name="Picture 78" descr="A green leafy vegetable on a black background&#10;&#10;AI-generated content may be incorrect.">
            <a:extLst>
              <a:ext uri="{FF2B5EF4-FFF2-40B4-BE49-F238E27FC236}">
                <a16:creationId xmlns:a16="http://schemas.microsoft.com/office/drawing/2014/main" id="{EA50038D-3DEA-0B67-403A-6D300E2BB3F9}"/>
              </a:ext>
            </a:extLst>
          </p:cNvPr>
          <p:cNvPicPr>
            <a:picLocks noChangeAspect="1"/>
          </p:cNvPicPr>
          <p:nvPr/>
        </p:nvPicPr>
        <p:blipFill>
          <a:blip r:embed="rId72"/>
          <a:stretch>
            <a:fillRect/>
          </a:stretch>
        </p:blipFill>
        <p:spPr>
          <a:xfrm>
            <a:off x="4725528" y="4181775"/>
            <a:ext cx="990198" cy="956399"/>
          </a:xfrm>
          <a:prstGeom prst="rect">
            <a:avLst/>
          </a:prstGeom>
        </p:spPr>
      </p:pic>
      <p:pic>
        <p:nvPicPr>
          <p:cNvPr id="81" name="Picture 80" descr="A green plant with long stems&#10;&#10;AI-generated content may be incorrect.">
            <a:extLst>
              <a:ext uri="{FF2B5EF4-FFF2-40B4-BE49-F238E27FC236}">
                <a16:creationId xmlns:a16="http://schemas.microsoft.com/office/drawing/2014/main" id="{F8D7C64A-B0B5-9294-84E2-8A85640FED80}"/>
              </a:ext>
            </a:extLst>
          </p:cNvPr>
          <p:cNvPicPr>
            <a:picLocks noChangeAspect="1"/>
          </p:cNvPicPr>
          <p:nvPr/>
        </p:nvPicPr>
        <p:blipFill>
          <a:blip r:embed="rId73"/>
          <a:stretch>
            <a:fillRect/>
          </a:stretch>
        </p:blipFill>
        <p:spPr>
          <a:xfrm>
            <a:off x="2570090" y="4963111"/>
            <a:ext cx="1103890" cy="1066210"/>
          </a:xfrm>
          <a:prstGeom prst="rect">
            <a:avLst/>
          </a:prstGeom>
        </p:spPr>
      </p:pic>
      <p:pic>
        <p:nvPicPr>
          <p:cNvPr id="83" name="Picture 82" descr="A green leafy plant on a black background&#10;&#10;AI-generated content may be incorrect.">
            <a:extLst>
              <a:ext uri="{FF2B5EF4-FFF2-40B4-BE49-F238E27FC236}">
                <a16:creationId xmlns:a16="http://schemas.microsoft.com/office/drawing/2014/main" id="{E16BF6AC-5BFA-3E04-A5DD-9C3B766AAC2D}"/>
              </a:ext>
            </a:extLst>
          </p:cNvPr>
          <p:cNvPicPr>
            <a:picLocks noChangeAspect="1"/>
          </p:cNvPicPr>
          <p:nvPr/>
        </p:nvPicPr>
        <p:blipFill>
          <a:blip r:embed="rId74"/>
          <a:stretch>
            <a:fillRect/>
          </a:stretch>
        </p:blipFill>
        <p:spPr>
          <a:xfrm>
            <a:off x="3439869" y="4927285"/>
            <a:ext cx="1025246" cy="990250"/>
          </a:xfrm>
          <a:prstGeom prst="rect">
            <a:avLst/>
          </a:prstGeom>
        </p:spPr>
      </p:pic>
    </p:spTree>
    <p:extLst>
      <p:ext uri="{BB962C8B-B14F-4D97-AF65-F5344CB8AC3E}">
        <p14:creationId xmlns:p14="http://schemas.microsoft.com/office/powerpoint/2010/main" val="1674996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7F440-468C-0AB4-8A9D-89FE0806274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116D982-55B0-DE79-BBA7-2BE0E298D3D2}"/>
              </a:ext>
            </a:extLst>
          </p:cNvPr>
          <p:cNvSpPr txBox="1">
            <a:spLocks/>
          </p:cNvSpPr>
          <p:nvPr/>
        </p:nvSpPr>
        <p:spPr>
          <a:xfrm>
            <a:off x="328580" y="-17001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Ubuntu" panose="020B0504030602030204" pitchFamily="34" charset="0"/>
              </a:rPr>
              <a:t>Health &amp; Intellectual disability</a:t>
            </a:r>
          </a:p>
        </p:txBody>
      </p:sp>
      <p:sp>
        <p:nvSpPr>
          <p:cNvPr id="8" name="Content Placeholder 7">
            <a:extLst>
              <a:ext uri="{FF2B5EF4-FFF2-40B4-BE49-F238E27FC236}">
                <a16:creationId xmlns:a16="http://schemas.microsoft.com/office/drawing/2014/main" id="{7203375F-855D-EEE0-2211-C48E10628370}"/>
              </a:ext>
            </a:extLst>
          </p:cNvPr>
          <p:cNvSpPr>
            <a:spLocks noGrp="1"/>
          </p:cNvSpPr>
          <p:nvPr>
            <p:ph sz="half" idx="1"/>
          </p:nvPr>
        </p:nvSpPr>
        <p:spPr>
          <a:xfrm>
            <a:off x="5255998" y="2663313"/>
            <a:ext cx="6253991" cy="3049355"/>
          </a:xfrm>
        </p:spPr>
        <p:txBody>
          <a:bodyPr>
            <a:normAutofit/>
          </a:bodyPr>
          <a:lstStyle/>
          <a:p>
            <a:pPr marL="0" indent="0" algn="ctr">
              <a:buNone/>
            </a:pPr>
            <a:r>
              <a:rPr lang="en-US" sz="3600" kern="0" dirty="0">
                <a:latin typeface="Ubuntu" panose="020B0504030602030204" pitchFamily="34" charset="0"/>
              </a:rPr>
              <a:t>Have you or your family members ever experienced challenges with obesity, diabetes, asthma or heart problems?</a:t>
            </a:r>
            <a:endParaRPr lang="en-US" sz="3200" kern="0" dirty="0">
              <a:latin typeface="Ubuntu" panose="020B0504030602030204" pitchFamily="34" charset="0"/>
            </a:endParaRPr>
          </a:p>
        </p:txBody>
      </p:sp>
      <p:sp>
        <p:nvSpPr>
          <p:cNvPr id="10" name="Title 1">
            <a:extLst>
              <a:ext uri="{FF2B5EF4-FFF2-40B4-BE49-F238E27FC236}">
                <a16:creationId xmlns:a16="http://schemas.microsoft.com/office/drawing/2014/main" id="{68C9B980-D810-56F1-2958-DCE320980A85}"/>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5</a:t>
            </a:r>
          </a:p>
        </p:txBody>
      </p:sp>
      <p:pic>
        <p:nvPicPr>
          <p:cNvPr id="13" name="Picture 12" descr="A red logo with text&#10;&#10;Description automatically generated">
            <a:extLst>
              <a:ext uri="{FF2B5EF4-FFF2-40B4-BE49-F238E27FC236}">
                <a16:creationId xmlns:a16="http://schemas.microsoft.com/office/drawing/2014/main" id="{7C0C836E-B989-F3B6-F024-51BE5E05B889}"/>
              </a:ext>
            </a:extLst>
          </p:cNvPr>
          <p:cNvPicPr>
            <a:picLocks noChangeAspect="1"/>
          </p:cNvPicPr>
          <p:nvPr/>
        </p:nvPicPr>
        <p:blipFill>
          <a:blip r:embed="rId3"/>
          <a:stretch>
            <a:fillRect/>
          </a:stretch>
        </p:blipFill>
        <p:spPr>
          <a:xfrm>
            <a:off x="10522425" y="120717"/>
            <a:ext cx="1477474" cy="647232"/>
          </a:xfrm>
          <a:prstGeom prst="rect">
            <a:avLst/>
          </a:prstGeom>
        </p:spPr>
      </p:pic>
      <p:pic>
        <p:nvPicPr>
          <p:cNvPr id="3" name="Picture 2" descr="A yellow and green chat bubbles&#10;&#10;AI-generated content may be incorrect.">
            <a:extLst>
              <a:ext uri="{FF2B5EF4-FFF2-40B4-BE49-F238E27FC236}">
                <a16:creationId xmlns:a16="http://schemas.microsoft.com/office/drawing/2014/main" id="{D95A767E-24F2-79D6-7CF2-7E7ACCD0AE3C}"/>
              </a:ext>
            </a:extLst>
          </p:cNvPr>
          <p:cNvPicPr>
            <a:picLocks noChangeAspect="1"/>
          </p:cNvPicPr>
          <p:nvPr/>
        </p:nvPicPr>
        <p:blipFill>
          <a:blip r:embed="rId4">
            <a:duotone>
              <a:prstClr val="black"/>
              <a:schemeClr val="accent5">
                <a:tint val="45000"/>
                <a:satMod val="400000"/>
              </a:schemeClr>
            </a:duotone>
          </a:blip>
          <a:stretch>
            <a:fillRect/>
          </a:stretch>
        </p:blipFill>
        <p:spPr>
          <a:xfrm>
            <a:off x="734888" y="1856554"/>
            <a:ext cx="4662874" cy="4662874"/>
          </a:xfrm>
          <a:prstGeom prst="rect">
            <a:avLst/>
          </a:prstGeom>
        </p:spPr>
      </p:pic>
    </p:spTree>
    <p:extLst>
      <p:ext uri="{BB962C8B-B14F-4D97-AF65-F5344CB8AC3E}">
        <p14:creationId xmlns:p14="http://schemas.microsoft.com/office/powerpoint/2010/main" val="3620445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9C633-7B51-2607-D3CB-C98B1128F49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BEFCD00-CD35-1622-83CB-74C609AB00C7}"/>
              </a:ext>
            </a:extLst>
          </p:cNvPr>
          <p:cNvSpPr txBox="1">
            <a:spLocks/>
          </p:cNvSpPr>
          <p:nvPr/>
        </p:nvSpPr>
        <p:spPr>
          <a:xfrm>
            <a:off x="328580" y="-17001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Ubuntu" panose="020B0504030602030204" pitchFamily="34" charset="0"/>
              </a:rPr>
              <a:t>Overview of the Forum</a:t>
            </a:r>
          </a:p>
        </p:txBody>
      </p:sp>
      <p:sp>
        <p:nvSpPr>
          <p:cNvPr id="8" name="Content Placeholder 7">
            <a:extLst>
              <a:ext uri="{FF2B5EF4-FFF2-40B4-BE49-F238E27FC236}">
                <a16:creationId xmlns:a16="http://schemas.microsoft.com/office/drawing/2014/main" id="{5B8EA1A7-13B9-7CF3-3898-9095734936A9}"/>
              </a:ext>
            </a:extLst>
          </p:cNvPr>
          <p:cNvSpPr>
            <a:spLocks noGrp="1"/>
          </p:cNvSpPr>
          <p:nvPr>
            <p:ph sz="half" idx="1"/>
          </p:nvPr>
        </p:nvSpPr>
        <p:spPr>
          <a:xfrm>
            <a:off x="328580" y="2275010"/>
            <a:ext cx="7139020" cy="3049355"/>
          </a:xfrm>
        </p:spPr>
        <p:txBody>
          <a:bodyPr>
            <a:noAutofit/>
          </a:bodyPr>
          <a:lstStyle/>
          <a:p>
            <a:pPr marL="342900" marR="0" lvl="0" indent="-342900">
              <a:lnSpc>
                <a:spcPct val="115000"/>
              </a:lnSpc>
              <a:spcBef>
                <a:spcPts val="0"/>
              </a:spcBef>
              <a:spcAft>
                <a:spcPts val="0"/>
              </a:spcAft>
              <a:buFont typeface="+mj-lt"/>
              <a:buAutoNum type="arabicPeriod"/>
            </a:pPr>
            <a:r>
              <a:rPr lang="en-US" sz="2400" dirty="0">
                <a:latin typeface="Ubuntu" panose="020B0504030602030204" pitchFamily="34" charset="0"/>
                <a:ea typeface="Arial" panose="020B0604020202020204" pitchFamily="34" charset="0"/>
              </a:rPr>
              <a:t>Understand what diabetes is and why it is relevant for people with intellectual disabilities.</a:t>
            </a:r>
          </a:p>
          <a:p>
            <a:pPr marL="342900" marR="0" lvl="0" indent="-342900">
              <a:lnSpc>
                <a:spcPct val="115000"/>
              </a:lnSpc>
              <a:spcBef>
                <a:spcPts val="0"/>
              </a:spcBef>
              <a:spcAft>
                <a:spcPts val="0"/>
              </a:spcAft>
              <a:buFont typeface="+mj-lt"/>
              <a:buAutoNum type="arabicPeriod"/>
            </a:pPr>
            <a:endParaRPr lang="en-US" sz="2400" dirty="0">
              <a:latin typeface="Ubuntu" panose="020B0504030602030204" pitchFamily="34" charset="0"/>
              <a:ea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2400" dirty="0">
                <a:latin typeface="Ubuntu" panose="020B0504030602030204" pitchFamily="34" charset="0"/>
                <a:ea typeface="Arial" panose="020B0604020202020204" pitchFamily="34" charset="0"/>
              </a:rPr>
              <a:t>Explore strategies for preventing type 2 diabetes.</a:t>
            </a:r>
          </a:p>
          <a:p>
            <a:pPr marL="342900" marR="0" lvl="0" indent="-342900">
              <a:lnSpc>
                <a:spcPct val="115000"/>
              </a:lnSpc>
              <a:spcBef>
                <a:spcPts val="0"/>
              </a:spcBef>
              <a:spcAft>
                <a:spcPts val="0"/>
              </a:spcAft>
              <a:buFont typeface="+mj-lt"/>
              <a:buAutoNum type="arabicPeriod"/>
            </a:pPr>
            <a:endParaRPr lang="en-US" sz="2400" dirty="0">
              <a:latin typeface="Ubuntu" panose="020B0504030602030204" pitchFamily="34" charset="0"/>
              <a:ea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2400" dirty="0">
                <a:latin typeface="Ubuntu" panose="020B0504030602030204" pitchFamily="34" charset="0"/>
                <a:ea typeface="Arial" panose="020B0604020202020204" pitchFamily="34" charset="0"/>
              </a:rPr>
              <a:t>Learn about community resources for prevention and management of type 2 diabetes.</a:t>
            </a:r>
          </a:p>
          <a:p>
            <a:pPr marL="342900" marR="0" lvl="0" indent="-342900">
              <a:lnSpc>
                <a:spcPct val="115000"/>
              </a:lnSpc>
              <a:spcBef>
                <a:spcPts val="0"/>
              </a:spcBef>
              <a:spcAft>
                <a:spcPts val="0"/>
              </a:spcAft>
              <a:buFont typeface="+mj-lt"/>
              <a:buAutoNum type="arabicPeriod"/>
            </a:pPr>
            <a:endParaRPr lang="en-US" sz="2400" dirty="0">
              <a:latin typeface="Ubuntu" panose="020B0504030602030204" pitchFamily="34" charset="0"/>
              <a:ea typeface="Arial" panose="020B0604020202020204" pitchFamily="34" charset="0"/>
            </a:endParaRPr>
          </a:p>
          <a:p>
            <a:pPr marL="0" marR="0" lvl="0" indent="0">
              <a:lnSpc>
                <a:spcPct val="115000"/>
              </a:lnSpc>
              <a:spcBef>
                <a:spcPts val="0"/>
              </a:spcBef>
              <a:spcAft>
                <a:spcPts val="0"/>
              </a:spcAft>
            </a:pPr>
            <a:endParaRPr lang="en-US" sz="2400" dirty="0">
              <a:latin typeface="Ubuntu" panose="020B0504030602030204" pitchFamily="34" charset="0"/>
              <a:ea typeface="Arial" panose="020B0604020202020204" pitchFamily="34" charset="0"/>
            </a:endParaRPr>
          </a:p>
          <a:p>
            <a:pPr marL="342900" marR="0" lvl="0" indent="-342900">
              <a:lnSpc>
                <a:spcPct val="115000"/>
              </a:lnSpc>
              <a:spcBef>
                <a:spcPts val="0"/>
              </a:spcBef>
              <a:spcAft>
                <a:spcPts val="0"/>
              </a:spcAft>
              <a:buFont typeface="+mj-lt"/>
              <a:buAutoNum type="arabicPeriod"/>
            </a:pPr>
            <a:endParaRPr lang="en-US" sz="2400" dirty="0">
              <a:latin typeface="Ubuntu" panose="020B0504030602030204" pitchFamily="34" charset="0"/>
              <a:ea typeface="Arial" panose="020B0604020202020204" pitchFamily="34" charset="0"/>
            </a:endParaRPr>
          </a:p>
        </p:txBody>
      </p:sp>
      <p:sp>
        <p:nvSpPr>
          <p:cNvPr id="10" name="Title 1">
            <a:extLst>
              <a:ext uri="{FF2B5EF4-FFF2-40B4-BE49-F238E27FC236}">
                <a16:creationId xmlns:a16="http://schemas.microsoft.com/office/drawing/2014/main" id="{EFBCE23F-CC64-D086-DB57-EC7C591AA757}"/>
              </a:ext>
            </a:extLst>
          </p:cNvPr>
          <p:cNvSpPr txBox="1">
            <a:spLocks/>
          </p:cNvSpPr>
          <p:nvPr/>
        </p:nvSpPr>
        <p:spPr>
          <a:xfrm>
            <a:off x="328580" y="5381791"/>
            <a:ext cx="378622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6</a:t>
            </a:r>
          </a:p>
        </p:txBody>
      </p:sp>
      <p:pic>
        <p:nvPicPr>
          <p:cNvPr id="13" name="Picture 12" descr="A red logo with text&#10;&#10;Description automatically generated">
            <a:extLst>
              <a:ext uri="{FF2B5EF4-FFF2-40B4-BE49-F238E27FC236}">
                <a16:creationId xmlns:a16="http://schemas.microsoft.com/office/drawing/2014/main" id="{556CA117-22A4-7274-5CC6-6F8FD63C06B5}"/>
              </a:ext>
            </a:extLst>
          </p:cNvPr>
          <p:cNvPicPr>
            <a:picLocks noChangeAspect="1"/>
          </p:cNvPicPr>
          <p:nvPr/>
        </p:nvPicPr>
        <p:blipFill>
          <a:blip r:embed="rId3"/>
          <a:stretch>
            <a:fillRect/>
          </a:stretch>
        </p:blipFill>
        <p:spPr>
          <a:xfrm>
            <a:off x="10522425" y="120717"/>
            <a:ext cx="1477474" cy="647232"/>
          </a:xfrm>
          <a:prstGeom prst="rect">
            <a:avLst/>
          </a:prstGeom>
        </p:spPr>
      </p:pic>
      <p:pic>
        <p:nvPicPr>
          <p:cNvPr id="4" name="Picture 3" descr="A purple sign with white icons&#10;&#10;AI-generated content may be incorrect.">
            <a:extLst>
              <a:ext uri="{FF2B5EF4-FFF2-40B4-BE49-F238E27FC236}">
                <a16:creationId xmlns:a16="http://schemas.microsoft.com/office/drawing/2014/main" id="{343DE791-9B7D-1717-E7B3-F67E8BF22A5B}"/>
              </a:ext>
            </a:extLst>
          </p:cNvPr>
          <p:cNvPicPr>
            <a:picLocks noChangeAspect="1"/>
          </p:cNvPicPr>
          <p:nvPr/>
        </p:nvPicPr>
        <p:blipFill>
          <a:blip r:embed="rId4"/>
          <a:stretch>
            <a:fillRect/>
          </a:stretch>
        </p:blipFill>
        <p:spPr>
          <a:xfrm>
            <a:off x="7467600" y="1881052"/>
            <a:ext cx="4496774" cy="4496774"/>
          </a:xfrm>
          <a:prstGeom prst="rect">
            <a:avLst/>
          </a:prstGeom>
        </p:spPr>
      </p:pic>
    </p:spTree>
    <p:extLst>
      <p:ext uri="{BB962C8B-B14F-4D97-AF65-F5344CB8AC3E}">
        <p14:creationId xmlns:p14="http://schemas.microsoft.com/office/powerpoint/2010/main" val="1147645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95C05-27C5-255A-E885-6AA13AD0CEE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DA36281-CEDC-219A-5E81-867FF9F7070D}"/>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7</a:t>
            </a:r>
          </a:p>
        </p:txBody>
      </p:sp>
      <p:pic>
        <p:nvPicPr>
          <p:cNvPr id="15" name="Picture 14" descr="A red logo with text&#10;&#10;Description automatically generated">
            <a:extLst>
              <a:ext uri="{FF2B5EF4-FFF2-40B4-BE49-F238E27FC236}">
                <a16:creationId xmlns:a16="http://schemas.microsoft.com/office/drawing/2014/main" id="{E388F4B6-676B-7978-C615-2A2B2523F95E}"/>
              </a:ext>
            </a:extLst>
          </p:cNvPr>
          <p:cNvPicPr>
            <a:picLocks noChangeAspect="1"/>
          </p:cNvPicPr>
          <p:nvPr/>
        </p:nvPicPr>
        <p:blipFill>
          <a:blip r:embed="rId3"/>
          <a:stretch>
            <a:fillRect/>
          </a:stretch>
        </p:blipFill>
        <p:spPr>
          <a:xfrm>
            <a:off x="203991" y="120717"/>
            <a:ext cx="1477474" cy="647232"/>
          </a:xfrm>
          <a:prstGeom prst="rect">
            <a:avLst/>
          </a:prstGeom>
        </p:spPr>
      </p:pic>
      <p:sp>
        <p:nvSpPr>
          <p:cNvPr id="4" name="Title 1">
            <a:extLst>
              <a:ext uri="{FF2B5EF4-FFF2-40B4-BE49-F238E27FC236}">
                <a16:creationId xmlns:a16="http://schemas.microsoft.com/office/drawing/2014/main" id="{E157F4FD-F27A-65F2-C0DF-68464071ADF6}"/>
              </a:ext>
            </a:extLst>
          </p:cNvPr>
          <p:cNvSpPr>
            <a:spLocks noGrp="1"/>
          </p:cNvSpPr>
          <p:nvPr>
            <p:ph type="title"/>
          </p:nvPr>
        </p:nvSpPr>
        <p:spPr>
          <a:xfrm>
            <a:off x="1530143" y="216969"/>
            <a:ext cx="7720010" cy="1046064"/>
          </a:xfrm>
        </p:spPr>
        <p:txBody>
          <a:bodyPr wrap="square" anchor="ctr">
            <a:normAutofit/>
          </a:bodyPr>
          <a:lstStyle/>
          <a:p>
            <a:pPr algn="ctr"/>
            <a:r>
              <a:rPr lang="en-US" sz="3600" b="0" dirty="0">
                <a:latin typeface="Ubuntu" panose="020B0504030602030204" pitchFamily="34" charset="0"/>
              </a:rPr>
              <a:t>Our bodies are like a plant</a:t>
            </a:r>
          </a:p>
        </p:txBody>
      </p:sp>
      <p:pic>
        <p:nvPicPr>
          <p:cNvPr id="8" name="Picture 7" descr="A purple flower in a pot&#10;&#10;AI-generated content may be incorrect.">
            <a:extLst>
              <a:ext uri="{FF2B5EF4-FFF2-40B4-BE49-F238E27FC236}">
                <a16:creationId xmlns:a16="http://schemas.microsoft.com/office/drawing/2014/main" id="{4B7146E1-10C6-0D0A-33FF-7E5ECCB4E323}"/>
              </a:ext>
            </a:extLst>
          </p:cNvPr>
          <p:cNvPicPr>
            <a:picLocks noChangeAspect="1"/>
          </p:cNvPicPr>
          <p:nvPr/>
        </p:nvPicPr>
        <p:blipFill>
          <a:blip r:embed="rId4"/>
          <a:stretch>
            <a:fillRect/>
          </a:stretch>
        </p:blipFill>
        <p:spPr>
          <a:xfrm>
            <a:off x="4070095" y="1258821"/>
            <a:ext cx="3218980" cy="4828470"/>
          </a:xfrm>
          <a:prstGeom prst="rect">
            <a:avLst/>
          </a:prstGeom>
        </p:spPr>
      </p:pic>
    </p:spTree>
    <p:extLst>
      <p:ext uri="{BB962C8B-B14F-4D97-AF65-F5344CB8AC3E}">
        <p14:creationId xmlns:p14="http://schemas.microsoft.com/office/powerpoint/2010/main" val="2360785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2A17F-0188-0E84-69A6-702655BBD6C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6363163-DEC9-983C-EB7C-AB02A16DBFC0}"/>
              </a:ext>
            </a:extLst>
          </p:cNvPr>
          <p:cNvSpPr txBox="1">
            <a:spLocks/>
          </p:cNvSpPr>
          <p:nvPr/>
        </p:nvSpPr>
        <p:spPr>
          <a:xfrm>
            <a:off x="328580" y="-17001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Ubuntu" panose="020B0504030602030204" pitchFamily="34" charset="0"/>
              </a:rPr>
              <a:t>What is diabetes?</a:t>
            </a:r>
          </a:p>
        </p:txBody>
      </p:sp>
      <p:sp>
        <p:nvSpPr>
          <p:cNvPr id="8" name="Content Placeholder 7">
            <a:extLst>
              <a:ext uri="{FF2B5EF4-FFF2-40B4-BE49-F238E27FC236}">
                <a16:creationId xmlns:a16="http://schemas.microsoft.com/office/drawing/2014/main" id="{5C9B53CB-F5C6-AF5C-B54B-D81A734668B0}"/>
              </a:ext>
            </a:extLst>
          </p:cNvPr>
          <p:cNvSpPr>
            <a:spLocks noGrp="1"/>
          </p:cNvSpPr>
          <p:nvPr>
            <p:ph sz="half" idx="1"/>
          </p:nvPr>
        </p:nvSpPr>
        <p:spPr>
          <a:xfrm>
            <a:off x="5912565" y="2332436"/>
            <a:ext cx="5693898" cy="3516821"/>
          </a:xfrm>
        </p:spPr>
        <p:txBody>
          <a:bodyPr>
            <a:noAutofit/>
          </a:bodyPr>
          <a:lstStyle/>
          <a:p>
            <a:pPr marL="696913" indent="-457200"/>
            <a:r>
              <a:rPr lang="en-US" dirty="0">
                <a:latin typeface="Ubuntu" panose="020B0504030602030204" pitchFamily="34" charset="0"/>
              </a:rPr>
              <a:t>Diabetes means you have too much sugar in your blood</a:t>
            </a:r>
          </a:p>
          <a:p>
            <a:pPr marL="696913" indent="-457200"/>
            <a:endParaRPr lang="en-US" dirty="0">
              <a:latin typeface="Ubuntu" panose="020B0504030602030204" pitchFamily="34" charset="0"/>
            </a:endParaRPr>
          </a:p>
          <a:p>
            <a:pPr marL="696913" indent="-457200"/>
            <a:r>
              <a:rPr lang="en-US" dirty="0">
                <a:latin typeface="Ubuntu" panose="020B0504030602030204" pitchFamily="34" charset="0"/>
              </a:rPr>
              <a:t>It is a chronic disease that affects how your body turns food into energy</a:t>
            </a:r>
            <a:endParaRPr lang="en-US" sz="3200" dirty="0">
              <a:latin typeface="Ubuntu" panose="020B0504030602030204" pitchFamily="34" charset="0"/>
            </a:endParaRPr>
          </a:p>
        </p:txBody>
      </p:sp>
      <p:sp>
        <p:nvSpPr>
          <p:cNvPr id="10" name="Title 1">
            <a:extLst>
              <a:ext uri="{FF2B5EF4-FFF2-40B4-BE49-F238E27FC236}">
                <a16:creationId xmlns:a16="http://schemas.microsoft.com/office/drawing/2014/main" id="{D2420878-6A6B-149B-F660-EC46E774B55E}"/>
              </a:ext>
            </a:extLst>
          </p:cNvPr>
          <p:cNvSpPr txBox="1">
            <a:spLocks/>
          </p:cNvSpPr>
          <p:nvPr/>
        </p:nvSpPr>
        <p:spPr>
          <a:xfrm>
            <a:off x="328580" y="5381791"/>
            <a:ext cx="378622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8</a:t>
            </a:r>
          </a:p>
        </p:txBody>
      </p:sp>
      <p:sp>
        <p:nvSpPr>
          <p:cNvPr id="12" name="Rectangle 11">
            <a:extLst>
              <a:ext uri="{FF2B5EF4-FFF2-40B4-BE49-F238E27FC236}">
                <a16:creationId xmlns:a16="http://schemas.microsoft.com/office/drawing/2014/main" id="{D9B83FF0-DB1B-A378-8934-0C315CBAE73F}"/>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rPr>
              <a:t>Workbook page 3</a:t>
            </a:r>
          </a:p>
        </p:txBody>
      </p:sp>
      <p:pic>
        <p:nvPicPr>
          <p:cNvPr id="13" name="Picture 12" descr="A red logo with text&#10;&#10;Description automatically generated">
            <a:extLst>
              <a:ext uri="{FF2B5EF4-FFF2-40B4-BE49-F238E27FC236}">
                <a16:creationId xmlns:a16="http://schemas.microsoft.com/office/drawing/2014/main" id="{5FED5A1E-FE7F-AF38-9CF0-D7E7238E564B}"/>
              </a:ext>
            </a:extLst>
          </p:cNvPr>
          <p:cNvPicPr>
            <a:picLocks noChangeAspect="1"/>
          </p:cNvPicPr>
          <p:nvPr/>
        </p:nvPicPr>
        <p:blipFill>
          <a:blip r:embed="rId3"/>
          <a:stretch>
            <a:fillRect/>
          </a:stretch>
        </p:blipFill>
        <p:spPr>
          <a:xfrm>
            <a:off x="10522425" y="120717"/>
            <a:ext cx="1477474" cy="647232"/>
          </a:xfrm>
          <a:prstGeom prst="rect">
            <a:avLst/>
          </a:prstGeom>
        </p:spPr>
      </p:pic>
      <p:pic>
        <p:nvPicPr>
          <p:cNvPr id="4" name="Picture 3" descr="A graphic of a plant with a tree roots and cubes&#10;&#10;AI-generated content may be incorrect.">
            <a:extLst>
              <a:ext uri="{FF2B5EF4-FFF2-40B4-BE49-F238E27FC236}">
                <a16:creationId xmlns:a16="http://schemas.microsoft.com/office/drawing/2014/main" id="{74530202-06B8-E1FB-1FFB-FEBB95E00289}"/>
              </a:ext>
            </a:extLst>
          </p:cNvPr>
          <p:cNvPicPr>
            <a:picLocks noChangeAspect="1"/>
          </p:cNvPicPr>
          <p:nvPr/>
        </p:nvPicPr>
        <p:blipFill>
          <a:blip r:embed="rId4"/>
          <a:stretch>
            <a:fillRect/>
          </a:stretch>
        </p:blipFill>
        <p:spPr>
          <a:xfrm>
            <a:off x="1792517" y="1870892"/>
            <a:ext cx="3236683" cy="4855024"/>
          </a:xfrm>
          <a:prstGeom prst="rect">
            <a:avLst/>
          </a:prstGeom>
        </p:spPr>
      </p:pic>
    </p:spTree>
    <p:extLst>
      <p:ext uri="{BB962C8B-B14F-4D97-AF65-F5344CB8AC3E}">
        <p14:creationId xmlns:p14="http://schemas.microsoft.com/office/powerpoint/2010/main" val="440136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4ED28-99E7-52A5-2133-3538F17424C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54FF7591-2C94-8A49-9447-D80EA7BD0CFC}"/>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9</a:t>
            </a:r>
          </a:p>
        </p:txBody>
      </p:sp>
      <p:sp>
        <p:nvSpPr>
          <p:cNvPr id="10" name="TextBox 9">
            <a:extLst>
              <a:ext uri="{FF2B5EF4-FFF2-40B4-BE49-F238E27FC236}">
                <a16:creationId xmlns:a16="http://schemas.microsoft.com/office/drawing/2014/main" id="{E661F631-7D82-767C-E957-390B0C7E4CEA}"/>
              </a:ext>
            </a:extLst>
          </p:cNvPr>
          <p:cNvSpPr txBox="1"/>
          <p:nvPr/>
        </p:nvSpPr>
        <p:spPr>
          <a:xfrm>
            <a:off x="1820205" y="417354"/>
            <a:ext cx="7392034" cy="523220"/>
          </a:xfrm>
          <a:prstGeom prst="rect">
            <a:avLst/>
          </a:prstGeom>
          <a:noFill/>
        </p:spPr>
        <p:txBody>
          <a:bodyPr wrap="square" rtlCol="0">
            <a:spAutoFit/>
          </a:bodyPr>
          <a:lstStyle/>
          <a:p>
            <a:pPr algn="ctr"/>
            <a:r>
              <a:rPr lang="en-US" sz="2800" b="1" dirty="0">
                <a:latin typeface="Ubuntu" panose="020B0504030602030204" pitchFamily="34" charset="0"/>
              </a:rPr>
              <a:t>How sugar travels in the body</a:t>
            </a:r>
            <a:endParaRPr lang="en-US" sz="2800" b="1" dirty="0">
              <a:solidFill>
                <a:schemeClr val="accent5"/>
              </a:solidFill>
              <a:latin typeface="Ubuntu" panose="020B0504030602030204" pitchFamily="34" charset="0"/>
            </a:endParaRPr>
          </a:p>
        </p:txBody>
      </p:sp>
      <p:pic>
        <p:nvPicPr>
          <p:cNvPr id="15" name="Picture 14" descr="A red logo with text&#10;&#10;Description automatically generated">
            <a:extLst>
              <a:ext uri="{FF2B5EF4-FFF2-40B4-BE49-F238E27FC236}">
                <a16:creationId xmlns:a16="http://schemas.microsoft.com/office/drawing/2014/main" id="{C3B7698A-FF80-5275-18E4-EF61CB7B68E4}"/>
              </a:ext>
            </a:extLst>
          </p:cNvPr>
          <p:cNvPicPr>
            <a:picLocks noChangeAspect="1"/>
          </p:cNvPicPr>
          <p:nvPr/>
        </p:nvPicPr>
        <p:blipFill>
          <a:blip r:embed="rId3"/>
          <a:stretch>
            <a:fillRect/>
          </a:stretch>
        </p:blipFill>
        <p:spPr>
          <a:xfrm>
            <a:off x="203991" y="120717"/>
            <a:ext cx="1477474" cy="647232"/>
          </a:xfrm>
          <a:prstGeom prst="rect">
            <a:avLst/>
          </a:prstGeom>
        </p:spPr>
      </p:pic>
      <p:pic>
        <p:nvPicPr>
          <p:cNvPr id="8" name="Graphic 7">
            <a:extLst>
              <a:ext uri="{FF2B5EF4-FFF2-40B4-BE49-F238E27FC236}">
                <a16:creationId xmlns:a16="http://schemas.microsoft.com/office/drawing/2014/main" id="{D4BF1803-B059-BDAE-350B-175B2A237E24}"/>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2138" t="4287" r="9445" b="21706"/>
          <a:stretch/>
        </p:blipFill>
        <p:spPr>
          <a:xfrm>
            <a:off x="3046047" y="3769019"/>
            <a:ext cx="1200946" cy="1416759"/>
          </a:xfrm>
          <a:prstGeom prst="rect">
            <a:avLst/>
          </a:prstGeom>
        </p:spPr>
      </p:pic>
      <p:pic>
        <p:nvPicPr>
          <p:cNvPr id="9" name="Graphic 8">
            <a:extLst>
              <a:ext uri="{FF2B5EF4-FFF2-40B4-BE49-F238E27FC236}">
                <a16:creationId xmlns:a16="http://schemas.microsoft.com/office/drawing/2014/main" id="{D13CD58A-5C62-1549-FFA4-D2723FF4818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25993"/>
          <a:stretch/>
        </p:blipFill>
        <p:spPr>
          <a:xfrm>
            <a:off x="2818253" y="1339441"/>
            <a:ext cx="1428740" cy="1321710"/>
          </a:xfrm>
          <a:prstGeom prst="rect">
            <a:avLst/>
          </a:prstGeom>
        </p:spPr>
      </p:pic>
      <p:sp>
        <p:nvSpPr>
          <p:cNvPr id="11" name="TextBox 10">
            <a:extLst>
              <a:ext uri="{FF2B5EF4-FFF2-40B4-BE49-F238E27FC236}">
                <a16:creationId xmlns:a16="http://schemas.microsoft.com/office/drawing/2014/main" id="{AF2B0A09-36CA-F42C-557D-9C06ACA9B5BD}"/>
              </a:ext>
            </a:extLst>
          </p:cNvPr>
          <p:cNvSpPr txBox="1"/>
          <p:nvPr/>
        </p:nvSpPr>
        <p:spPr>
          <a:xfrm>
            <a:off x="544514" y="2740595"/>
            <a:ext cx="5102307" cy="707886"/>
          </a:xfrm>
          <a:prstGeom prst="rect">
            <a:avLst/>
          </a:prstGeom>
          <a:noFill/>
        </p:spPr>
        <p:txBody>
          <a:bodyPr wrap="square">
            <a:spAutoFit/>
          </a:bodyPr>
          <a:lstStyle/>
          <a:p>
            <a:pPr marL="342900" indent="-342900">
              <a:buFont typeface="+mj-lt"/>
              <a:buAutoNum type="arabicPeriod"/>
            </a:pPr>
            <a:r>
              <a:rPr lang="en-US" sz="2000" dirty="0">
                <a:solidFill>
                  <a:schemeClr val="accent5"/>
                </a:solidFill>
              </a:rPr>
              <a:t>The body takes food we eat and turns it into sugar called glucose. </a:t>
            </a:r>
          </a:p>
        </p:txBody>
      </p:sp>
      <p:sp>
        <p:nvSpPr>
          <p:cNvPr id="12" name="TextBox 11">
            <a:extLst>
              <a:ext uri="{FF2B5EF4-FFF2-40B4-BE49-F238E27FC236}">
                <a16:creationId xmlns:a16="http://schemas.microsoft.com/office/drawing/2014/main" id="{DA352DB7-E3AC-2456-A2F3-E67BCC43CE40}"/>
              </a:ext>
            </a:extLst>
          </p:cNvPr>
          <p:cNvSpPr txBox="1"/>
          <p:nvPr/>
        </p:nvSpPr>
        <p:spPr>
          <a:xfrm>
            <a:off x="526304" y="5286831"/>
            <a:ext cx="5120517" cy="707886"/>
          </a:xfrm>
          <a:prstGeom prst="rect">
            <a:avLst/>
          </a:prstGeom>
          <a:noFill/>
        </p:spPr>
        <p:txBody>
          <a:bodyPr wrap="square">
            <a:spAutoFit/>
          </a:bodyPr>
          <a:lstStyle/>
          <a:p>
            <a:pPr marL="342900" indent="-342900">
              <a:buFont typeface="+mj-lt"/>
              <a:buAutoNum type="arabicPeriod" startAt="2"/>
            </a:pPr>
            <a:r>
              <a:rPr lang="en-US" sz="2000" dirty="0">
                <a:solidFill>
                  <a:schemeClr val="accent5"/>
                </a:solidFill>
              </a:rPr>
              <a:t>Insulin carries the sugar in our blood and moves it into the cells in our bodies.</a:t>
            </a:r>
          </a:p>
        </p:txBody>
      </p:sp>
      <p:pic>
        <p:nvPicPr>
          <p:cNvPr id="13" name="Graphic 12">
            <a:extLst>
              <a:ext uri="{FF2B5EF4-FFF2-40B4-BE49-F238E27FC236}">
                <a16:creationId xmlns:a16="http://schemas.microsoft.com/office/drawing/2014/main" id="{8F354058-D996-4C3F-90EC-EDD5822D974B}"/>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21777"/>
          <a:stretch/>
        </p:blipFill>
        <p:spPr>
          <a:xfrm>
            <a:off x="595086" y="3907259"/>
            <a:ext cx="1259365" cy="1231391"/>
          </a:xfrm>
          <a:prstGeom prst="rect">
            <a:avLst/>
          </a:prstGeom>
        </p:spPr>
      </p:pic>
      <p:cxnSp>
        <p:nvCxnSpPr>
          <p:cNvPr id="14" name="Straight Arrow Connector 13">
            <a:extLst>
              <a:ext uri="{FF2B5EF4-FFF2-40B4-BE49-F238E27FC236}">
                <a16:creationId xmlns:a16="http://schemas.microsoft.com/office/drawing/2014/main" id="{6D186609-3CED-1C16-0A10-EA4B432FAFC3}"/>
              </a:ext>
            </a:extLst>
          </p:cNvPr>
          <p:cNvCxnSpPr/>
          <p:nvPr/>
        </p:nvCxnSpPr>
        <p:spPr bwMode="auto">
          <a:xfrm>
            <a:off x="1840349" y="2121575"/>
            <a:ext cx="946394" cy="0"/>
          </a:xfrm>
          <a:prstGeom prst="straightConnector1">
            <a:avLst/>
          </a:prstGeom>
          <a:blipFill dpi="0" rotWithShape="0">
            <a:blip r:embed="rId10"/>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a:extLst>
              <a:ext uri="{FF2B5EF4-FFF2-40B4-BE49-F238E27FC236}">
                <a16:creationId xmlns:a16="http://schemas.microsoft.com/office/drawing/2014/main" id="{21FAAC15-7056-5ACA-DC78-3DF12D505169}"/>
              </a:ext>
            </a:extLst>
          </p:cNvPr>
          <p:cNvCxnSpPr/>
          <p:nvPr/>
        </p:nvCxnSpPr>
        <p:spPr bwMode="auto">
          <a:xfrm>
            <a:off x="2007406" y="4570082"/>
            <a:ext cx="810847" cy="0"/>
          </a:xfrm>
          <a:prstGeom prst="straightConnector1">
            <a:avLst/>
          </a:prstGeom>
          <a:blipFill dpi="0" rotWithShape="0">
            <a:blip r:embed="rId10"/>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1" name="Graphic 20">
            <a:extLst>
              <a:ext uri="{FF2B5EF4-FFF2-40B4-BE49-F238E27FC236}">
                <a16:creationId xmlns:a16="http://schemas.microsoft.com/office/drawing/2014/main" id="{231068A1-C0C2-87C5-5612-47CCD25267B0}"/>
              </a:ext>
            </a:extLst>
          </p:cNvPr>
          <p:cNvPicPr>
            <a:picLocks noChangeAspect="1"/>
          </p:cNvPicPr>
          <p:nvPr/>
        </p:nvPicPr>
        <p:blipFill>
          <a:blip r:embed="rId11">
            <a:extLst>
              <a:ext uri="{96DAC541-7B7A-43D3-8B79-37D633B846F1}">
                <asvg:svgBlip xmlns:asvg="http://schemas.microsoft.com/office/drawing/2016/SVG/main" r:embed="rId12"/>
              </a:ext>
            </a:extLst>
          </a:blip>
          <a:srcRect b="14671"/>
          <a:stretch>
            <a:fillRect/>
          </a:stretch>
        </p:blipFill>
        <p:spPr>
          <a:xfrm>
            <a:off x="595086" y="1321202"/>
            <a:ext cx="1245263" cy="1304053"/>
          </a:xfrm>
          <a:prstGeom prst="rect">
            <a:avLst/>
          </a:prstGeom>
        </p:spPr>
      </p:pic>
      <p:sp>
        <p:nvSpPr>
          <p:cNvPr id="23" name="TextBox 22">
            <a:extLst>
              <a:ext uri="{FF2B5EF4-FFF2-40B4-BE49-F238E27FC236}">
                <a16:creationId xmlns:a16="http://schemas.microsoft.com/office/drawing/2014/main" id="{EAA4F9AF-F51B-C821-538F-C830CF0B433F}"/>
              </a:ext>
            </a:extLst>
          </p:cNvPr>
          <p:cNvSpPr txBox="1"/>
          <p:nvPr/>
        </p:nvSpPr>
        <p:spPr>
          <a:xfrm>
            <a:off x="6246244" y="1691527"/>
            <a:ext cx="4105407" cy="4154984"/>
          </a:xfrm>
          <a:prstGeom prst="rect">
            <a:avLst/>
          </a:prstGeom>
          <a:solidFill>
            <a:srgbClr val="7030A0"/>
          </a:solidFill>
        </p:spPr>
        <p:txBody>
          <a:bodyPr wrap="square" rtlCol="0">
            <a:spAutoFit/>
          </a:bodyPr>
          <a:lstStyle/>
          <a:p>
            <a:pPr marL="457200" lvl="0" indent="-457200" defTabSz="914400">
              <a:spcAft>
                <a:spcPts val="2400"/>
              </a:spcAft>
              <a:buFont typeface="Arial" panose="020B0604020202020204" pitchFamily="34" charset="0"/>
              <a:buChar char="•"/>
              <a:defRPr/>
            </a:pPr>
            <a:r>
              <a:rPr lang="en-US" sz="2800" dirty="0">
                <a:solidFill>
                  <a:schemeClr val="bg1"/>
                </a:solidFill>
              </a:rPr>
              <a:t>We need insulin, for the sugar to get into our cells. </a:t>
            </a:r>
          </a:p>
          <a:p>
            <a:pPr marL="457200" lvl="0" indent="-457200" defTabSz="914400">
              <a:spcAft>
                <a:spcPts val="2400"/>
              </a:spcAft>
              <a:buFont typeface="Arial" panose="020B0604020202020204" pitchFamily="34" charset="0"/>
              <a:buChar char="•"/>
              <a:defRPr/>
            </a:pPr>
            <a:r>
              <a:rPr lang="en-US" sz="2800" dirty="0">
                <a:solidFill>
                  <a:schemeClr val="bg1"/>
                </a:solidFill>
              </a:rPr>
              <a:t>Without insulin, sugar builds up in our blood stream.</a:t>
            </a:r>
          </a:p>
          <a:p>
            <a:pPr marL="457200" lvl="0" indent="-457200" defTabSz="914400">
              <a:spcAft>
                <a:spcPts val="2400"/>
              </a:spcAft>
              <a:buFont typeface="Arial" panose="020B0604020202020204" pitchFamily="34" charset="0"/>
              <a:buChar char="•"/>
              <a:defRPr/>
            </a:pPr>
            <a:r>
              <a:rPr lang="en-US" sz="2800" dirty="0">
                <a:solidFill>
                  <a:schemeClr val="bg1"/>
                </a:solidFill>
              </a:rPr>
              <a:t>This can cause health problems</a:t>
            </a:r>
          </a:p>
        </p:txBody>
      </p:sp>
    </p:spTree>
    <p:extLst>
      <p:ext uri="{BB962C8B-B14F-4D97-AF65-F5344CB8AC3E}">
        <p14:creationId xmlns:p14="http://schemas.microsoft.com/office/powerpoint/2010/main" val="11772246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34750</TotalTime>
  <Words>6157</Words>
  <Application>Microsoft Office PowerPoint</Application>
  <PresentationFormat>Widescreen</PresentationFormat>
  <Paragraphs>722</Paragraphs>
  <Slides>42</Slides>
  <Notes>40</Notes>
  <HiddenSlides>2</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Aptos</vt:lpstr>
      <vt:lpstr>Aptos Display</vt:lpstr>
      <vt:lpstr>Arial</vt:lpstr>
      <vt:lpstr>Calibri</vt:lpstr>
      <vt:lpstr>Courier New</vt:lpstr>
      <vt:lpstr>Google Sans</vt:lpstr>
      <vt:lpstr>Roboto</vt:lpstr>
      <vt:lpstr>Symbol</vt:lpstr>
      <vt:lpstr>Times New Roman</vt:lpstr>
      <vt:lpstr>Ubuntu</vt:lpstr>
      <vt:lpstr>Ubuntu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Our bodies are like a plant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Nickie Vertigan</dc:creator>
  <cp:lastModifiedBy>Jennifer Pittman</cp:lastModifiedBy>
  <cp:revision>24</cp:revision>
  <dcterms:created xsi:type="dcterms:W3CDTF">2024-11-19T15:21:18Z</dcterms:created>
  <dcterms:modified xsi:type="dcterms:W3CDTF">2025-09-19T17:57:47Z</dcterms:modified>
</cp:coreProperties>
</file>