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5" r:id="rId2"/>
    <p:sldId id="264" r:id="rId3"/>
    <p:sldId id="257" r:id="rId4"/>
    <p:sldId id="267" r:id="rId5"/>
    <p:sldId id="259" r:id="rId6"/>
    <p:sldId id="268" r:id="rId7"/>
    <p:sldId id="262" r:id="rId8"/>
    <p:sldId id="260" r:id="rId9"/>
    <p:sldId id="263" r:id="rId10"/>
    <p:sldId id="270" r:id="rId11"/>
    <p:sldId id="272" r:id="rId12"/>
    <p:sldId id="273" r:id="rId13"/>
    <p:sldId id="274" r:id="rId1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0"/>
    <a:srgbClr val="FFF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6" autoAdjust="0"/>
    <p:restoredTop sz="94626"/>
  </p:normalViewPr>
  <p:slideViewPr>
    <p:cSldViewPr snapToGrid="0">
      <p:cViewPr>
        <p:scale>
          <a:sx n="112" d="100"/>
          <a:sy n="112" d="100"/>
        </p:scale>
        <p:origin x="188" y="-18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C779A-1C99-42CB-AB90-E9B9F9700599}" type="datetimeFigureOut">
              <a:rPr lang="en-US" smtClean="0"/>
              <a:t>9/19/2025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59A40-A791-43B5-A5BB-032DB3B01C2C}" type="slidenum">
              <a:rPr lang="en-US" smtClean="0"/>
              <a:t>‹#›</a:t>
            </a:fld>
            <a:endParaRPr lang="en-US"/>
          </a:p>
        </p:txBody>
      </p:sp>
    </p:spTree>
    <p:extLst>
      <p:ext uri="{BB962C8B-B14F-4D97-AF65-F5344CB8AC3E}">
        <p14:creationId xmlns:p14="http://schemas.microsoft.com/office/powerpoint/2010/main" val="37751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9A9065-1E6D-46EA-888B-F53ABBB765C1}" type="datetime1">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9" name="Picture 8" descr="A black and green rectangle&#10;&#10;Description automatically generated">
            <a:extLst>
              <a:ext uri="{FF2B5EF4-FFF2-40B4-BE49-F238E27FC236}">
                <a16:creationId xmlns:a16="http://schemas.microsoft.com/office/drawing/2014/main" id="{80876FCF-31F8-F9F9-8A8F-98D560F63147}"/>
              </a:ext>
            </a:extLst>
          </p:cNvPr>
          <p:cNvPicPr>
            <a:picLocks noChangeAspect="1"/>
          </p:cNvPicPr>
          <p:nvPr userDrawn="1"/>
        </p:nvPicPr>
        <p:blipFill>
          <a:blip r:embed="rId2"/>
          <a:stretch>
            <a:fillRect/>
          </a:stretch>
        </p:blipFill>
        <p:spPr>
          <a:xfrm>
            <a:off x="0" y="-18783"/>
            <a:ext cx="7786914" cy="10077183"/>
          </a:xfrm>
          <a:prstGeom prst="rect">
            <a:avLst/>
          </a:prstGeom>
        </p:spPr>
      </p:pic>
      <p:pic>
        <p:nvPicPr>
          <p:cNvPr id="7" name="Picture 6">
            <a:extLst>
              <a:ext uri="{FF2B5EF4-FFF2-40B4-BE49-F238E27FC236}">
                <a16:creationId xmlns:a16="http://schemas.microsoft.com/office/drawing/2014/main" id="{7C182077-30B5-952E-1B86-3D9177938F8B}"/>
              </a:ext>
            </a:extLst>
          </p:cNvPr>
          <p:cNvPicPr>
            <a:picLocks noChangeAspect="1"/>
          </p:cNvPicPr>
          <p:nvPr userDrawn="1"/>
        </p:nvPicPr>
        <p:blipFill>
          <a:blip r:embed="rId3"/>
          <a:srcRect l="24323" r="3018"/>
          <a:stretch>
            <a:fillRect/>
          </a:stretch>
        </p:blipFill>
        <p:spPr>
          <a:xfrm rot="16200000">
            <a:off x="-1152389" y="1119092"/>
            <a:ext cx="10077184" cy="7801429"/>
          </a:xfrm>
          <a:prstGeom prst="rect">
            <a:avLst/>
          </a:prstGeom>
        </p:spPr>
      </p:pic>
    </p:spTree>
    <p:extLst>
      <p:ext uri="{BB962C8B-B14F-4D97-AF65-F5344CB8AC3E}">
        <p14:creationId xmlns:p14="http://schemas.microsoft.com/office/powerpoint/2010/main" val="198004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4E61B24-1124-41FC-A08D-F0B6C1F8298C}" type="datetime1">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05864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5872B-5C08-472B-B13C-2E9A4C13B28A}" type="datetime1">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142381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0B347A-5A68-48FA-86B4-BA3876D88508}" type="datetime1">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9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D07972-3413-4EAC-9BFC-F6E6A31A9F09}" type="datetime1">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a:extLst>
              <a:ext uri="{FF2B5EF4-FFF2-40B4-BE49-F238E27FC236}">
                <a16:creationId xmlns:a16="http://schemas.microsoft.com/office/drawing/2014/main" id="{CAA22E10-AD7E-EDB9-AABD-850B58A459A2}"/>
              </a:ext>
            </a:extLst>
          </p:cNvPr>
          <p:cNvPicPr>
            <a:picLocks noChangeAspect="1"/>
          </p:cNvPicPr>
          <p:nvPr userDrawn="1"/>
        </p:nvPicPr>
        <p:blipFill>
          <a:blip r:embed="rId2"/>
          <a:stretch>
            <a:fillRect/>
          </a:stretch>
        </p:blipFill>
        <p:spPr>
          <a:xfrm rot="16200000">
            <a:off x="2577253" y="-2273558"/>
            <a:ext cx="1179060" cy="6333565"/>
          </a:xfrm>
          <a:prstGeom prst="rect">
            <a:avLst/>
          </a:prstGeom>
        </p:spPr>
      </p:pic>
    </p:spTree>
    <p:extLst>
      <p:ext uri="{BB962C8B-B14F-4D97-AF65-F5344CB8AC3E}">
        <p14:creationId xmlns:p14="http://schemas.microsoft.com/office/powerpoint/2010/main" val="280841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9C9D68-3E74-4D07-81FE-BD955E098A79}" type="datetime1">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a:extLst>
              <a:ext uri="{FF2B5EF4-FFF2-40B4-BE49-F238E27FC236}">
                <a16:creationId xmlns:a16="http://schemas.microsoft.com/office/drawing/2014/main" id="{62A6BC62-9A6F-4066-4BFC-C9EE73E7EDEE}"/>
              </a:ext>
            </a:extLst>
          </p:cNvPr>
          <p:cNvPicPr>
            <a:picLocks noChangeAspect="1"/>
          </p:cNvPicPr>
          <p:nvPr userDrawn="1"/>
        </p:nvPicPr>
        <p:blipFill>
          <a:blip r:embed="rId2"/>
          <a:stretch>
            <a:fillRect/>
          </a:stretch>
        </p:blipFill>
        <p:spPr>
          <a:xfrm rot="16200000">
            <a:off x="2577253" y="-2273558"/>
            <a:ext cx="1179060" cy="6333565"/>
          </a:xfrm>
          <a:prstGeom prst="rect">
            <a:avLst/>
          </a:prstGeom>
        </p:spPr>
      </p:pic>
      <p:pic>
        <p:nvPicPr>
          <p:cNvPr id="8" name="Picture 7">
            <a:extLst>
              <a:ext uri="{FF2B5EF4-FFF2-40B4-BE49-F238E27FC236}">
                <a16:creationId xmlns:a16="http://schemas.microsoft.com/office/drawing/2014/main" id="{184E0C3C-0E2A-27F9-06EA-E09DF8D9867C}"/>
              </a:ext>
            </a:extLst>
          </p:cNvPr>
          <p:cNvPicPr>
            <a:picLocks noChangeAspect="1"/>
          </p:cNvPicPr>
          <p:nvPr userDrawn="1"/>
        </p:nvPicPr>
        <p:blipFill>
          <a:blip r:embed="rId3"/>
          <a:srcRect l="24323" r="3018"/>
          <a:stretch>
            <a:fillRect/>
          </a:stretch>
        </p:blipFill>
        <p:spPr>
          <a:xfrm rot="16200000" flipH="1">
            <a:off x="-1152392" y="1137878"/>
            <a:ext cx="10077184" cy="7801429"/>
          </a:xfrm>
          <a:prstGeom prst="rect">
            <a:avLst/>
          </a:prstGeom>
        </p:spPr>
      </p:pic>
      <p:pic>
        <p:nvPicPr>
          <p:cNvPr id="9" name="Picture 8">
            <a:extLst>
              <a:ext uri="{FF2B5EF4-FFF2-40B4-BE49-F238E27FC236}">
                <a16:creationId xmlns:a16="http://schemas.microsoft.com/office/drawing/2014/main" id="{A7007B8F-6C51-EFF8-06F4-A58C82B6E4EA}"/>
              </a:ext>
            </a:extLst>
          </p:cNvPr>
          <p:cNvPicPr>
            <a:picLocks noChangeAspect="1"/>
          </p:cNvPicPr>
          <p:nvPr userDrawn="1"/>
        </p:nvPicPr>
        <p:blipFill>
          <a:blip r:embed="rId2"/>
          <a:stretch>
            <a:fillRect/>
          </a:stretch>
        </p:blipFill>
        <p:spPr>
          <a:xfrm rot="16200000">
            <a:off x="2562737" y="-2121158"/>
            <a:ext cx="1179060" cy="6333565"/>
          </a:xfrm>
          <a:prstGeom prst="rect">
            <a:avLst/>
          </a:prstGeom>
        </p:spPr>
      </p:pic>
    </p:spTree>
    <p:extLst>
      <p:ext uri="{BB962C8B-B14F-4D97-AF65-F5344CB8AC3E}">
        <p14:creationId xmlns:p14="http://schemas.microsoft.com/office/powerpoint/2010/main" val="343757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19C41-1911-4017-80DC-FDD93B902503}" type="datetime1">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41977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060513-6DE0-42D8-93AA-C9940B919155}" type="datetime1">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26360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29863-8105-455C-8DCC-C11EC983546C}" type="datetime1">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84861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522CA9-36E7-4F0B-B79F-0ACEB1047EFC}" type="datetime1">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24585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D825B-2379-4909-9F4B-5D07D952ADA7}" type="datetime1">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43418-D8AD-AF4C-BCE3-1C69D5B4FDDE}" type="slidenum">
              <a:rPr lang="en-US" smtClean="0"/>
              <a:t>‹#›</a:t>
            </a:fld>
            <a:endParaRPr lang="en-US"/>
          </a:p>
        </p:txBody>
      </p:sp>
      <p:pic>
        <p:nvPicPr>
          <p:cNvPr id="7" name="Picture 6" descr="A person and person holding their hands up&#10;&#10;AI-generated content may be incorrect.">
            <a:extLst>
              <a:ext uri="{FF2B5EF4-FFF2-40B4-BE49-F238E27FC236}">
                <a16:creationId xmlns:a16="http://schemas.microsoft.com/office/drawing/2014/main" id="{2A93DE32-925F-D5E5-429D-F11B612F26DF}"/>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11607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FC1EADF-4C44-40D2-952E-EDCB88C34437}" type="datetime1">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3418-D8AD-AF4C-BCE3-1C69D5B4FDDE}" type="slidenum">
              <a:rPr lang="en-US" smtClean="0"/>
              <a:t>‹#›</a:t>
            </a:fld>
            <a:endParaRPr lang="en-US"/>
          </a:p>
        </p:txBody>
      </p:sp>
    </p:spTree>
    <p:extLst>
      <p:ext uri="{BB962C8B-B14F-4D97-AF65-F5344CB8AC3E}">
        <p14:creationId xmlns:p14="http://schemas.microsoft.com/office/powerpoint/2010/main" val="359505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C52F07C6-DD97-4C61-84C7-0D1CF9FA5740}" type="datetime1">
              <a:rPr lang="en-US" smtClean="0"/>
              <a:t>9/19/2025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57143418-D8AD-AF4C-BCE3-1C69D5B4FDDE}" type="slidenum">
              <a:rPr lang="en-US" smtClean="0"/>
              <a:t>‹#›</a:t>
            </a:fld>
            <a:endParaRPr lang="en-US"/>
          </a:p>
        </p:txBody>
      </p:sp>
    </p:spTree>
    <p:extLst>
      <p:ext uri="{BB962C8B-B14F-4D97-AF65-F5344CB8AC3E}">
        <p14:creationId xmlns:p14="http://schemas.microsoft.com/office/powerpoint/2010/main" val="414725963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tmp"/><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prediabetes/risktest/index.html?CDC_AA_refVal=https%3A%2F%2Fwww.cdc.gov%2Fdiabetes%2Frisktest%2Findex.html"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2202D-1232-0563-3D0F-9AD83EEAEB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27595A-DAB6-E922-5A6B-7659226931ED}"/>
              </a:ext>
            </a:extLst>
          </p:cNvPr>
          <p:cNvSpPr txBox="1"/>
          <p:nvPr/>
        </p:nvSpPr>
        <p:spPr>
          <a:xfrm>
            <a:off x="2057401" y="502493"/>
            <a:ext cx="5343524" cy="954107"/>
          </a:xfrm>
          <a:prstGeom prst="rect">
            <a:avLst/>
          </a:prstGeom>
          <a:noFill/>
        </p:spPr>
        <p:txBody>
          <a:bodyPr wrap="square" rtlCol="0">
            <a:spAutoFit/>
          </a:bodyPr>
          <a:lstStyle/>
          <a:p>
            <a:r>
              <a:rPr lang="en-US" sz="2800" dirty="0">
                <a:solidFill>
                  <a:schemeClr val="bg1"/>
                </a:solidFill>
                <a:latin typeface="Ubuntu" panose="020B0504030602030204" pitchFamily="34" charset="0"/>
              </a:rPr>
              <a:t>Diabetes Prevention and Management</a:t>
            </a:r>
          </a:p>
        </p:txBody>
      </p:sp>
      <p:sp>
        <p:nvSpPr>
          <p:cNvPr id="5" name="TextBox 4">
            <a:extLst>
              <a:ext uri="{FF2B5EF4-FFF2-40B4-BE49-F238E27FC236}">
                <a16:creationId xmlns:a16="http://schemas.microsoft.com/office/drawing/2014/main" id="{B656851B-FE6F-AD39-7B8F-1E1CE6E3DD60}"/>
              </a:ext>
            </a:extLst>
          </p:cNvPr>
          <p:cNvSpPr txBox="1"/>
          <p:nvPr/>
        </p:nvSpPr>
        <p:spPr>
          <a:xfrm>
            <a:off x="2057401" y="1421917"/>
            <a:ext cx="5343524" cy="461665"/>
          </a:xfrm>
          <a:prstGeom prst="rect">
            <a:avLst/>
          </a:prstGeom>
          <a:noFill/>
        </p:spPr>
        <p:txBody>
          <a:bodyPr wrap="square" rtlCol="0">
            <a:spAutoFit/>
          </a:bodyPr>
          <a:lstStyle/>
          <a:p>
            <a:r>
              <a:rPr lang="en-US" sz="2400" dirty="0">
                <a:solidFill>
                  <a:schemeClr val="bg1"/>
                </a:solidFill>
                <a:latin typeface="Ubuntu" panose="020B0504030602030204" pitchFamily="34" charset="0"/>
              </a:rPr>
              <a:t>Participant Guide</a:t>
            </a:r>
          </a:p>
        </p:txBody>
      </p:sp>
      <p:pic>
        <p:nvPicPr>
          <p:cNvPr id="2" name="Picture 1" descr="A logo of a person with arrows&#10;&#10;AI-generated content may be incorrect.">
            <a:extLst>
              <a:ext uri="{FF2B5EF4-FFF2-40B4-BE49-F238E27FC236}">
                <a16:creationId xmlns:a16="http://schemas.microsoft.com/office/drawing/2014/main" id="{E125B9E2-1D31-1AAD-7D24-7194F3B074FE}"/>
              </a:ext>
            </a:extLst>
          </p:cNvPr>
          <p:cNvPicPr>
            <a:picLocks noChangeAspect="1"/>
          </p:cNvPicPr>
          <p:nvPr/>
        </p:nvPicPr>
        <p:blipFill>
          <a:blip r:embed="rId2"/>
          <a:stretch>
            <a:fillRect/>
          </a:stretch>
        </p:blipFill>
        <p:spPr>
          <a:xfrm>
            <a:off x="274411" y="9010211"/>
            <a:ext cx="1962603" cy="859751"/>
          </a:xfrm>
          <a:prstGeom prst="rect">
            <a:avLst/>
          </a:prstGeom>
        </p:spPr>
      </p:pic>
    </p:spTree>
    <p:extLst>
      <p:ext uri="{BB962C8B-B14F-4D97-AF65-F5344CB8AC3E}">
        <p14:creationId xmlns:p14="http://schemas.microsoft.com/office/powerpoint/2010/main" val="159465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3531-900F-FAC4-5753-5AFAF4CC7973}"/>
            </a:ext>
          </a:extLst>
        </p:cNvPr>
        <p:cNvGrpSpPr/>
        <p:nvPr/>
      </p:nvGrpSpPr>
      <p:grpSpPr>
        <a:xfrm>
          <a:off x="0" y="0"/>
          <a:ext cx="0" cy="0"/>
          <a:chOff x="0" y="0"/>
          <a:chExt cx="0" cy="0"/>
        </a:xfrm>
      </p:grpSpPr>
      <p:sp>
        <p:nvSpPr>
          <p:cNvPr id="64" name="Title 1">
            <a:extLst>
              <a:ext uri="{FF2B5EF4-FFF2-40B4-BE49-F238E27FC236}">
                <a16:creationId xmlns:a16="http://schemas.microsoft.com/office/drawing/2014/main" id="{1E96FF0D-C73F-8722-2BD7-AF571A461ABA}"/>
              </a:ext>
            </a:extLst>
          </p:cNvPr>
          <p:cNvSpPr txBox="1">
            <a:spLocks/>
          </p:cNvSpPr>
          <p:nvPr/>
        </p:nvSpPr>
        <p:spPr>
          <a:xfrm>
            <a:off x="560644" y="41564"/>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My Notes</a:t>
            </a:r>
            <a:endParaRPr lang="en-US" dirty="0">
              <a:solidFill>
                <a:schemeClr val="bg1"/>
              </a:solidFill>
              <a:latin typeface="Ubuntu" panose="020B0504030602030204" pitchFamily="34" charset="0"/>
            </a:endParaRPr>
          </a:p>
        </p:txBody>
      </p:sp>
      <p:sp>
        <p:nvSpPr>
          <p:cNvPr id="4" name="Title 1">
            <a:extLst>
              <a:ext uri="{FF2B5EF4-FFF2-40B4-BE49-F238E27FC236}">
                <a16:creationId xmlns:a16="http://schemas.microsoft.com/office/drawing/2014/main" id="{ED974763-C302-AA0F-8D1E-169C8D398A27}"/>
              </a:ext>
            </a:extLst>
          </p:cNvPr>
          <p:cNvSpPr txBox="1">
            <a:spLocks/>
          </p:cNvSpPr>
          <p:nvPr/>
        </p:nvSpPr>
        <p:spPr>
          <a:xfrm>
            <a:off x="4821739" y="408322"/>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43</a:t>
            </a:r>
            <a:endParaRPr lang="en-US" sz="1400" dirty="0">
              <a:solidFill>
                <a:schemeClr val="accent5"/>
              </a:solidFill>
              <a:latin typeface="Ubuntu" panose="020B0504030602030204" pitchFamily="34" charset="0"/>
            </a:endParaRPr>
          </a:p>
        </p:txBody>
      </p:sp>
      <p:graphicFrame>
        <p:nvGraphicFramePr>
          <p:cNvPr id="10" name="Table 9">
            <a:extLst>
              <a:ext uri="{FF2B5EF4-FFF2-40B4-BE49-F238E27FC236}">
                <a16:creationId xmlns:a16="http://schemas.microsoft.com/office/drawing/2014/main" id="{0F5A5517-F891-1415-2F1D-2F6B171555D8}"/>
              </a:ext>
            </a:extLst>
          </p:cNvPr>
          <p:cNvGraphicFramePr>
            <a:graphicFrameLocks noGrp="1"/>
          </p:cNvGraphicFramePr>
          <p:nvPr>
            <p:extLst>
              <p:ext uri="{D42A27DB-BD31-4B8C-83A1-F6EECF244321}">
                <p14:modId xmlns:p14="http://schemas.microsoft.com/office/powerpoint/2010/main" val="3301303251"/>
              </p:ext>
            </p:extLst>
          </p:nvPr>
        </p:nvGraphicFramePr>
        <p:xfrm>
          <a:off x="978408" y="1840503"/>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1" name="Table 10">
            <a:extLst>
              <a:ext uri="{FF2B5EF4-FFF2-40B4-BE49-F238E27FC236}">
                <a16:creationId xmlns:a16="http://schemas.microsoft.com/office/drawing/2014/main" id="{4F6372DC-5D35-3663-7493-6B431ABC0F08}"/>
              </a:ext>
            </a:extLst>
          </p:cNvPr>
          <p:cNvGraphicFramePr>
            <a:graphicFrameLocks noGrp="1"/>
          </p:cNvGraphicFramePr>
          <p:nvPr>
            <p:extLst>
              <p:ext uri="{D42A27DB-BD31-4B8C-83A1-F6EECF244321}">
                <p14:modId xmlns:p14="http://schemas.microsoft.com/office/powerpoint/2010/main" val="2335409910"/>
              </p:ext>
            </p:extLst>
          </p:nvPr>
        </p:nvGraphicFramePr>
        <p:xfrm>
          <a:off x="978407" y="229399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E07A802C-5550-0858-CEB2-B91D96B9135F}"/>
              </a:ext>
            </a:extLst>
          </p:cNvPr>
          <p:cNvGraphicFramePr>
            <a:graphicFrameLocks noGrp="1"/>
          </p:cNvGraphicFramePr>
          <p:nvPr>
            <p:extLst>
              <p:ext uri="{D42A27DB-BD31-4B8C-83A1-F6EECF244321}">
                <p14:modId xmlns:p14="http://schemas.microsoft.com/office/powerpoint/2010/main" val="3269972844"/>
              </p:ext>
            </p:extLst>
          </p:nvPr>
        </p:nvGraphicFramePr>
        <p:xfrm>
          <a:off x="978407" y="2743511"/>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13" name="Title 1">
            <a:extLst>
              <a:ext uri="{FF2B5EF4-FFF2-40B4-BE49-F238E27FC236}">
                <a16:creationId xmlns:a16="http://schemas.microsoft.com/office/drawing/2014/main" id="{3AEF186D-AB5B-E347-71B6-61EE7F12E9D6}"/>
              </a:ext>
            </a:extLst>
          </p:cNvPr>
          <p:cNvSpPr txBox="1">
            <a:spLocks/>
          </p:cNvSpPr>
          <p:nvPr/>
        </p:nvSpPr>
        <p:spPr>
          <a:xfrm>
            <a:off x="6472376" y="3250545"/>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bg1"/>
                </a:solidFill>
                <a:latin typeface="Ubuntu" panose="020B0504030602030204" pitchFamily="34" charset="0"/>
              </a:rPr>
              <a:t>Slide 34</a:t>
            </a:r>
            <a:endParaRPr lang="en-US" sz="1400" dirty="0">
              <a:solidFill>
                <a:schemeClr val="bg1"/>
              </a:solidFill>
              <a:latin typeface="Ubuntu" panose="020B0504030602030204" pitchFamily="34" charset="0"/>
            </a:endParaRPr>
          </a:p>
        </p:txBody>
      </p:sp>
      <p:sp>
        <p:nvSpPr>
          <p:cNvPr id="14" name="Title 1">
            <a:extLst>
              <a:ext uri="{FF2B5EF4-FFF2-40B4-BE49-F238E27FC236}">
                <a16:creationId xmlns:a16="http://schemas.microsoft.com/office/drawing/2014/main" id="{8D7C1B0B-63AA-3045-2A44-53EE3D0A81C0}"/>
              </a:ext>
            </a:extLst>
          </p:cNvPr>
          <p:cNvSpPr txBox="1">
            <a:spLocks/>
          </p:cNvSpPr>
          <p:nvPr/>
        </p:nvSpPr>
        <p:spPr>
          <a:xfrm>
            <a:off x="6491125" y="5246731"/>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bg1"/>
                </a:solidFill>
                <a:latin typeface="Ubuntu" panose="020B0504030602030204" pitchFamily="34" charset="0"/>
              </a:rPr>
              <a:t>Slide 36</a:t>
            </a:r>
            <a:endParaRPr lang="en-US" sz="1400" dirty="0">
              <a:solidFill>
                <a:schemeClr val="bg1"/>
              </a:solidFill>
              <a:latin typeface="Ubuntu" panose="020B0504030602030204" pitchFamily="34" charset="0"/>
            </a:endParaRPr>
          </a:p>
        </p:txBody>
      </p:sp>
      <p:graphicFrame>
        <p:nvGraphicFramePr>
          <p:cNvPr id="15" name="Table 14">
            <a:extLst>
              <a:ext uri="{FF2B5EF4-FFF2-40B4-BE49-F238E27FC236}">
                <a16:creationId xmlns:a16="http://schemas.microsoft.com/office/drawing/2014/main" id="{B8E4F410-F969-061D-EC70-E87FB2A7347B}"/>
              </a:ext>
            </a:extLst>
          </p:cNvPr>
          <p:cNvGraphicFramePr>
            <a:graphicFrameLocks noGrp="1"/>
          </p:cNvGraphicFramePr>
          <p:nvPr>
            <p:extLst>
              <p:ext uri="{D42A27DB-BD31-4B8C-83A1-F6EECF244321}">
                <p14:modId xmlns:p14="http://schemas.microsoft.com/office/powerpoint/2010/main" val="608233476"/>
              </p:ext>
            </p:extLst>
          </p:nvPr>
        </p:nvGraphicFramePr>
        <p:xfrm>
          <a:off x="978408" y="3167098"/>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6" name="Table 15">
            <a:extLst>
              <a:ext uri="{FF2B5EF4-FFF2-40B4-BE49-F238E27FC236}">
                <a16:creationId xmlns:a16="http://schemas.microsoft.com/office/drawing/2014/main" id="{8D9A3FE1-BF3D-B45E-507A-D19B5C2ECC3E}"/>
              </a:ext>
            </a:extLst>
          </p:cNvPr>
          <p:cNvGraphicFramePr>
            <a:graphicFrameLocks noGrp="1"/>
          </p:cNvGraphicFramePr>
          <p:nvPr>
            <p:extLst>
              <p:ext uri="{D42A27DB-BD31-4B8C-83A1-F6EECF244321}">
                <p14:modId xmlns:p14="http://schemas.microsoft.com/office/powerpoint/2010/main" val="2231958817"/>
              </p:ext>
            </p:extLst>
          </p:nvPr>
        </p:nvGraphicFramePr>
        <p:xfrm>
          <a:off x="978407" y="362059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7" name="Table 16">
            <a:extLst>
              <a:ext uri="{FF2B5EF4-FFF2-40B4-BE49-F238E27FC236}">
                <a16:creationId xmlns:a16="http://schemas.microsoft.com/office/drawing/2014/main" id="{B2702984-D699-862A-ADB8-51BF14D9C069}"/>
              </a:ext>
            </a:extLst>
          </p:cNvPr>
          <p:cNvGraphicFramePr>
            <a:graphicFrameLocks noGrp="1"/>
          </p:cNvGraphicFramePr>
          <p:nvPr>
            <p:extLst>
              <p:ext uri="{D42A27DB-BD31-4B8C-83A1-F6EECF244321}">
                <p14:modId xmlns:p14="http://schemas.microsoft.com/office/powerpoint/2010/main" val="870026294"/>
              </p:ext>
            </p:extLst>
          </p:nvPr>
        </p:nvGraphicFramePr>
        <p:xfrm>
          <a:off x="978407" y="4070106"/>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8" name="Table 17">
            <a:extLst>
              <a:ext uri="{FF2B5EF4-FFF2-40B4-BE49-F238E27FC236}">
                <a16:creationId xmlns:a16="http://schemas.microsoft.com/office/drawing/2014/main" id="{A8E89417-261A-D6A7-979C-B566C0249D29}"/>
              </a:ext>
            </a:extLst>
          </p:cNvPr>
          <p:cNvGraphicFramePr>
            <a:graphicFrameLocks noGrp="1"/>
          </p:cNvGraphicFramePr>
          <p:nvPr>
            <p:extLst>
              <p:ext uri="{D42A27DB-BD31-4B8C-83A1-F6EECF244321}">
                <p14:modId xmlns:p14="http://schemas.microsoft.com/office/powerpoint/2010/main" val="3526651712"/>
              </p:ext>
            </p:extLst>
          </p:nvPr>
        </p:nvGraphicFramePr>
        <p:xfrm>
          <a:off x="978408" y="4519622"/>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9" name="Table 18">
            <a:extLst>
              <a:ext uri="{FF2B5EF4-FFF2-40B4-BE49-F238E27FC236}">
                <a16:creationId xmlns:a16="http://schemas.microsoft.com/office/drawing/2014/main" id="{DD457CD6-E2C6-BF23-978C-53737B67A4C2}"/>
              </a:ext>
            </a:extLst>
          </p:cNvPr>
          <p:cNvGraphicFramePr>
            <a:graphicFrameLocks noGrp="1"/>
          </p:cNvGraphicFramePr>
          <p:nvPr>
            <p:extLst>
              <p:ext uri="{D42A27DB-BD31-4B8C-83A1-F6EECF244321}">
                <p14:modId xmlns:p14="http://schemas.microsoft.com/office/powerpoint/2010/main" val="2303051948"/>
              </p:ext>
            </p:extLst>
          </p:nvPr>
        </p:nvGraphicFramePr>
        <p:xfrm>
          <a:off x="978407" y="4973114"/>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0" name="Table 19">
            <a:extLst>
              <a:ext uri="{FF2B5EF4-FFF2-40B4-BE49-F238E27FC236}">
                <a16:creationId xmlns:a16="http://schemas.microsoft.com/office/drawing/2014/main" id="{0C7CB04A-ECC1-3C61-0513-9FA10F4047E5}"/>
              </a:ext>
            </a:extLst>
          </p:cNvPr>
          <p:cNvGraphicFramePr>
            <a:graphicFrameLocks noGrp="1"/>
          </p:cNvGraphicFramePr>
          <p:nvPr>
            <p:extLst>
              <p:ext uri="{D42A27DB-BD31-4B8C-83A1-F6EECF244321}">
                <p14:modId xmlns:p14="http://schemas.microsoft.com/office/powerpoint/2010/main" val="1056060194"/>
              </p:ext>
            </p:extLst>
          </p:nvPr>
        </p:nvGraphicFramePr>
        <p:xfrm>
          <a:off x="978407" y="5422630"/>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1" name="Table 20">
            <a:extLst>
              <a:ext uri="{FF2B5EF4-FFF2-40B4-BE49-F238E27FC236}">
                <a16:creationId xmlns:a16="http://schemas.microsoft.com/office/drawing/2014/main" id="{73F1EAC1-D5A8-D23E-000F-EA7F96EEE907}"/>
              </a:ext>
            </a:extLst>
          </p:cNvPr>
          <p:cNvGraphicFramePr>
            <a:graphicFrameLocks noGrp="1"/>
          </p:cNvGraphicFramePr>
          <p:nvPr>
            <p:extLst>
              <p:ext uri="{D42A27DB-BD31-4B8C-83A1-F6EECF244321}">
                <p14:modId xmlns:p14="http://schemas.microsoft.com/office/powerpoint/2010/main" val="2353344351"/>
              </p:ext>
            </p:extLst>
          </p:nvPr>
        </p:nvGraphicFramePr>
        <p:xfrm>
          <a:off x="978408" y="589375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2" name="Table 21">
            <a:extLst>
              <a:ext uri="{FF2B5EF4-FFF2-40B4-BE49-F238E27FC236}">
                <a16:creationId xmlns:a16="http://schemas.microsoft.com/office/drawing/2014/main" id="{74EC7464-CB9C-6D7D-E150-5DF3248FF8B0}"/>
              </a:ext>
            </a:extLst>
          </p:cNvPr>
          <p:cNvGraphicFramePr>
            <a:graphicFrameLocks noGrp="1"/>
          </p:cNvGraphicFramePr>
          <p:nvPr>
            <p:extLst>
              <p:ext uri="{D42A27DB-BD31-4B8C-83A1-F6EECF244321}">
                <p14:modId xmlns:p14="http://schemas.microsoft.com/office/powerpoint/2010/main" val="3542511385"/>
              </p:ext>
            </p:extLst>
          </p:nvPr>
        </p:nvGraphicFramePr>
        <p:xfrm>
          <a:off x="978407" y="634724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3" name="Table 22">
            <a:extLst>
              <a:ext uri="{FF2B5EF4-FFF2-40B4-BE49-F238E27FC236}">
                <a16:creationId xmlns:a16="http://schemas.microsoft.com/office/drawing/2014/main" id="{63FED30A-A515-369A-361B-ED50C6368660}"/>
              </a:ext>
            </a:extLst>
          </p:cNvPr>
          <p:cNvGraphicFramePr>
            <a:graphicFrameLocks noGrp="1"/>
          </p:cNvGraphicFramePr>
          <p:nvPr>
            <p:extLst>
              <p:ext uri="{D42A27DB-BD31-4B8C-83A1-F6EECF244321}">
                <p14:modId xmlns:p14="http://schemas.microsoft.com/office/powerpoint/2010/main" val="3219028208"/>
              </p:ext>
            </p:extLst>
          </p:nvPr>
        </p:nvGraphicFramePr>
        <p:xfrm>
          <a:off x="978407" y="679676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4" name="Table 23">
            <a:extLst>
              <a:ext uri="{FF2B5EF4-FFF2-40B4-BE49-F238E27FC236}">
                <a16:creationId xmlns:a16="http://schemas.microsoft.com/office/drawing/2014/main" id="{FDD62142-ED54-C373-F495-6AD74E26B07D}"/>
              </a:ext>
            </a:extLst>
          </p:cNvPr>
          <p:cNvGraphicFramePr>
            <a:graphicFrameLocks noGrp="1"/>
          </p:cNvGraphicFramePr>
          <p:nvPr>
            <p:extLst>
              <p:ext uri="{D42A27DB-BD31-4B8C-83A1-F6EECF244321}">
                <p14:modId xmlns:p14="http://schemas.microsoft.com/office/powerpoint/2010/main" val="3620401668"/>
              </p:ext>
            </p:extLst>
          </p:nvPr>
        </p:nvGraphicFramePr>
        <p:xfrm>
          <a:off x="978408" y="7242917"/>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5" name="Table 24">
            <a:extLst>
              <a:ext uri="{FF2B5EF4-FFF2-40B4-BE49-F238E27FC236}">
                <a16:creationId xmlns:a16="http://schemas.microsoft.com/office/drawing/2014/main" id="{9C0C0398-86BD-54A8-B360-7E9298588B59}"/>
              </a:ext>
            </a:extLst>
          </p:cNvPr>
          <p:cNvGraphicFramePr>
            <a:graphicFrameLocks noGrp="1"/>
          </p:cNvGraphicFramePr>
          <p:nvPr>
            <p:extLst>
              <p:ext uri="{D42A27DB-BD31-4B8C-83A1-F6EECF244321}">
                <p14:modId xmlns:p14="http://schemas.microsoft.com/office/powerpoint/2010/main" val="895502990"/>
              </p:ext>
            </p:extLst>
          </p:nvPr>
        </p:nvGraphicFramePr>
        <p:xfrm>
          <a:off x="978407" y="7696409"/>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6" name="Table 25">
            <a:extLst>
              <a:ext uri="{FF2B5EF4-FFF2-40B4-BE49-F238E27FC236}">
                <a16:creationId xmlns:a16="http://schemas.microsoft.com/office/drawing/2014/main" id="{F337EDF9-F3B5-5CB2-E052-9A5A4B851D6C}"/>
              </a:ext>
            </a:extLst>
          </p:cNvPr>
          <p:cNvGraphicFramePr>
            <a:graphicFrameLocks noGrp="1"/>
          </p:cNvGraphicFramePr>
          <p:nvPr>
            <p:extLst>
              <p:ext uri="{D42A27DB-BD31-4B8C-83A1-F6EECF244321}">
                <p14:modId xmlns:p14="http://schemas.microsoft.com/office/powerpoint/2010/main" val="1007226817"/>
              </p:ext>
            </p:extLst>
          </p:nvPr>
        </p:nvGraphicFramePr>
        <p:xfrm>
          <a:off x="978407" y="8145925"/>
          <a:ext cx="6092348" cy="370840"/>
        </p:xfrm>
        <a:graphic>
          <a:graphicData uri="http://schemas.openxmlformats.org/drawingml/2006/table">
            <a:tbl>
              <a:tblPr firstRow="1" bandRow="1">
                <a:tableStyleId>{5940675A-B579-460E-94D1-54222C63F5DA}</a:tableStyleId>
              </a:tblPr>
              <a:tblGrid>
                <a:gridCol w="6092348">
                  <a:extLst>
                    <a:ext uri="{9D8B030D-6E8A-4147-A177-3AD203B41FA5}">
                      <a16:colId xmlns:a16="http://schemas.microsoft.com/office/drawing/2014/main" val="562743553"/>
                    </a:ext>
                  </a:extLst>
                </a:gridCol>
              </a:tblGrid>
              <a:tr h="37084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Tree>
    <p:extLst>
      <p:ext uri="{BB962C8B-B14F-4D97-AF65-F5344CB8AC3E}">
        <p14:creationId xmlns:p14="http://schemas.microsoft.com/office/powerpoint/2010/main" val="64644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D3E3C-23C7-CA5A-AA55-FFF0D90E14F4}"/>
            </a:ext>
          </a:extLst>
        </p:cNvPr>
        <p:cNvGrpSpPr/>
        <p:nvPr/>
      </p:nvGrpSpPr>
      <p:grpSpPr>
        <a:xfrm>
          <a:off x="0" y="0"/>
          <a:ext cx="0" cy="0"/>
          <a:chOff x="0" y="0"/>
          <a:chExt cx="0" cy="0"/>
        </a:xfrm>
      </p:grpSpPr>
      <p:sp>
        <p:nvSpPr>
          <p:cNvPr id="64" name="Title 1">
            <a:extLst>
              <a:ext uri="{FF2B5EF4-FFF2-40B4-BE49-F238E27FC236}">
                <a16:creationId xmlns:a16="http://schemas.microsoft.com/office/drawing/2014/main" id="{52F947B3-34EA-0CE1-5FC5-A8E721234245}"/>
              </a:ext>
            </a:extLst>
          </p:cNvPr>
          <p:cNvSpPr txBox="1">
            <a:spLocks/>
          </p:cNvSpPr>
          <p:nvPr/>
        </p:nvSpPr>
        <p:spPr>
          <a:xfrm>
            <a:off x="560644" y="41564"/>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Helpful Resources</a:t>
            </a:r>
            <a:endParaRPr lang="en-US" dirty="0">
              <a:solidFill>
                <a:schemeClr val="bg1"/>
              </a:solidFill>
              <a:latin typeface="Ubuntu" panose="020B0504030602030204" pitchFamily="34" charset="0"/>
            </a:endParaRPr>
          </a:p>
        </p:txBody>
      </p:sp>
      <p:graphicFrame>
        <p:nvGraphicFramePr>
          <p:cNvPr id="6" name="Table 5">
            <a:extLst>
              <a:ext uri="{FF2B5EF4-FFF2-40B4-BE49-F238E27FC236}">
                <a16:creationId xmlns:a16="http://schemas.microsoft.com/office/drawing/2014/main" id="{60695198-4E50-0D3C-33FE-0F6D50A82D90}"/>
              </a:ext>
            </a:extLst>
          </p:cNvPr>
          <p:cNvGraphicFramePr>
            <a:graphicFrameLocks noGrp="1"/>
          </p:cNvGraphicFramePr>
          <p:nvPr>
            <p:extLst>
              <p:ext uri="{D42A27DB-BD31-4B8C-83A1-F6EECF244321}">
                <p14:modId xmlns:p14="http://schemas.microsoft.com/office/powerpoint/2010/main" val="1007732601"/>
              </p:ext>
            </p:extLst>
          </p:nvPr>
        </p:nvGraphicFramePr>
        <p:xfrm>
          <a:off x="616585" y="1723075"/>
          <a:ext cx="6539231" cy="7658891"/>
        </p:xfrm>
        <a:graphic>
          <a:graphicData uri="http://schemas.openxmlformats.org/drawingml/2006/table">
            <a:tbl>
              <a:tblPr firstRow="1" bandRow="1">
                <a:tableStyleId>{5940675A-B579-460E-94D1-54222C63F5DA}</a:tableStyleId>
              </a:tblPr>
              <a:tblGrid>
                <a:gridCol w="1845904">
                  <a:extLst>
                    <a:ext uri="{9D8B030D-6E8A-4147-A177-3AD203B41FA5}">
                      <a16:colId xmlns:a16="http://schemas.microsoft.com/office/drawing/2014/main" val="2877393660"/>
                    </a:ext>
                  </a:extLst>
                </a:gridCol>
                <a:gridCol w="2591339">
                  <a:extLst>
                    <a:ext uri="{9D8B030D-6E8A-4147-A177-3AD203B41FA5}">
                      <a16:colId xmlns:a16="http://schemas.microsoft.com/office/drawing/2014/main" val="1902224737"/>
                    </a:ext>
                  </a:extLst>
                </a:gridCol>
                <a:gridCol w="2101988">
                  <a:extLst>
                    <a:ext uri="{9D8B030D-6E8A-4147-A177-3AD203B41FA5}">
                      <a16:colId xmlns:a16="http://schemas.microsoft.com/office/drawing/2014/main" val="3998504056"/>
                    </a:ext>
                  </a:extLst>
                </a:gridCol>
              </a:tblGrid>
              <a:tr h="1689537">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r>
                        <a:rPr lang="en-US" sz="1530" b="1" kern="1200" dirty="0">
                          <a:solidFill>
                            <a:schemeClr val="tx1"/>
                          </a:solidFill>
                          <a:effectLst/>
                          <a:latin typeface="+mn-lt"/>
                          <a:ea typeface="+mn-ea"/>
                          <a:cs typeface="+mn-cs"/>
                        </a:rPr>
                        <a:t>World Health Organization Diabetes Fact Sheets</a:t>
                      </a:r>
                      <a:endParaRPr lang="en-US" sz="1530" kern="1200" dirty="0">
                        <a:solidFill>
                          <a:schemeClr val="tx1"/>
                        </a:solidFill>
                        <a:effectLst/>
                        <a:latin typeface="+mn-lt"/>
                        <a:ea typeface="+mn-ea"/>
                        <a:cs typeface="+mn-cs"/>
                      </a:endParaRPr>
                    </a:p>
                    <a:p>
                      <a:r>
                        <a:rPr lang="en-US" sz="1530" kern="1200" dirty="0">
                          <a:solidFill>
                            <a:schemeClr val="tx1"/>
                          </a:solidFill>
                          <a:effectLst/>
                          <a:latin typeface="+mn-lt"/>
                          <a:ea typeface="+mn-ea"/>
                          <a:cs typeface="+mn-cs"/>
                        </a:rPr>
                        <a:t>Key facts about different types of diabetes</a:t>
                      </a:r>
                      <a:endParaRPr lang="LID4096" dirty="0"/>
                    </a:p>
                  </a:txBody>
                  <a:tcPr/>
                </a:tc>
                <a:tc>
                  <a:txBody>
                    <a:bodyPr/>
                    <a:lstStyle/>
                    <a:p>
                      <a:endParaRPr lang="LID4096" dirty="0"/>
                    </a:p>
                  </a:txBody>
                  <a:tcPr/>
                </a:tc>
                <a:extLst>
                  <a:ext uri="{0D108BD9-81ED-4DB2-BD59-A6C34878D82A}">
                    <a16:rowId xmlns:a16="http://schemas.microsoft.com/office/drawing/2014/main" val="3250575092"/>
                  </a:ext>
                </a:extLst>
              </a:tr>
              <a:tr h="2934269">
                <a:tc>
                  <a:txBody>
                    <a:bodyPr/>
                    <a:lstStyle/>
                    <a:p>
                      <a:endParaRPr lang="en-US" dirty="0"/>
                    </a:p>
                    <a:p>
                      <a:endParaRPr lang="en-US" dirty="0"/>
                    </a:p>
                    <a:p>
                      <a:endParaRPr lang="en-US" dirty="0"/>
                    </a:p>
                    <a:p>
                      <a:endParaRPr lang="en-US" dirty="0"/>
                    </a:p>
                    <a:p>
                      <a:endParaRPr lang="en-US" dirty="0"/>
                    </a:p>
                    <a:p>
                      <a:endParaRPr lang="en-US" dirty="0"/>
                    </a:p>
                  </a:txBody>
                  <a:tcPr/>
                </a:tc>
                <a:tc>
                  <a:txBody>
                    <a:bodyPr/>
                    <a:lstStyle/>
                    <a:p>
                      <a:r>
                        <a:rPr lang="en-US" sz="1530" b="1" kern="1200" dirty="0">
                          <a:solidFill>
                            <a:schemeClr val="tx1"/>
                          </a:solidFill>
                          <a:effectLst/>
                          <a:latin typeface="+mn-lt"/>
                          <a:ea typeface="+mn-ea"/>
                          <a:cs typeface="+mn-cs"/>
                        </a:rPr>
                        <a:t>CDC Prediabetes Risk Test</a:t>
                      </a:r>
                      <a:endParaRPr lang="en-US" sz="1530" kern="1200" dirty="0">
                        <a:solidFill>
                          <a:schemeClr val="tx1"/>
                        </a:solidFill>
                        <a:effectLst/>
                        <a:latin typeface="+mn-lt"/>
                        <a:ea typeface="+mn-ea"/>
                        <a:cs typeface="+mn-cs"/>
                      </a:endParaRPr>
                    </a:p>
                    <a:p>
                      <a:r>
                        <a:rPr lang="en-US" sz="1530" kern="1200" dirty="0">
                          <a:solidFill>
                            <a:schemeClr val="tx1"/>
                          </a:solidFill>
                          <a:effectLst/>
                          <a:latin typeface="+mn-lt"/>
                          <a:ea typeface="+mn-ea"/>
                          <a:cs typeface="+mn-cs"/>
                        </a:rPr>
                        <a:t> </a:t>
                      </a:r>
                    </a:p>
                    <a:p>
                      <a:r>
                        <a:rPr lang="en-US" sz="1530" kern="1200" dirty="0">
                          <a:solidFill>
                            <a:schemeClr val="tx1"/>
                          </a:solidFill>
                          <a:effectLst/>
                          <a:latin typeface="+mn-lt"/>
                          <a:ea typeface="+mn-ea"/>
                          <a:cs typeface="+mn-cs"/>
                        </a:rPr>
                        <a:t>A person with a high score on the risk test (5 or higher) is at significant risk for having prediabetes. However, only a blood test by a medical provider can determine an official diagnosis.</a:t>
                      </a:r>
                      <a:endParaRPr lang="LID4096" dirty="0"/>
                    </a:p>
                  </a:txBody>
                  <a:tcPr/>
                </a:tc>
                <a:tc>
                  <a:txBody>
                    <a:bodyPr/>
                    <a:lstStyle/>
                    <a:p>
                      <a:endParaRPr lang="LID4096" dirty="0"/>
                    </a:p>
                  </a:txBody>
                  <a:tcPr/>
                </a:tc>
                <a:extLst>
                  <a:ext uri="{0D108BD9-81ED-4DB2-BD59-A6C34878D82A}">
                    <a16:rowId xmlns:a16="http://schemas.microsoft.com/office/drawing/2014/main" val="3133089864"/>
                  </a:ext>
                </a:extLst>
              </a:tr>
              <a:tr h="2767806">
                <a:tc>
                  <a:txBody>
                    <a:bodyPr/>
                    <a:lstStyle/>
                    <a:p>
                      <a:endParaRPr lang="en-US" dirty="0"/>
                    </a:p>
                    <a:p>
                      <a:endParaRPr lang="en-US" dirty="0"/>
                    </a:p>
                    <a:p>
                      <a:endParaRPr lang="en-US" dirty="0"/>
                    </a:p>
                    <a:p>
                      <a:endParaRPr lang="en-US" dirty="0"/>
                    </a:p>
                    <a:p>
                      <a:endParaRPr lang="LID4096" dirty="0"/>
                    </a:p>
                  </a:txBody>
                  <a:tcPr/>
                </a:tc>
                <a:tc>
                  <a:txBody>
                    <a:bodyPr/>
                    <a:lstStyle/>
                    <a:p>
                      <a:r>
                        <a:rPr lang="en-US" sz="1530" b="1" kern="1200" dirty="0">
                          <a:solidFill>
                            <a:schemeClr val="tx1"/>
                          </a:solidFill>
                          <a:effectLst/>
                          <a:latin typeface="+mn-lt"/>
                          <a:ea typeface="+mn-ea"/>
                          <a:cs typeface="+mn-cs"/>
                        </a:rPr>
                        <a:t>Fit 5 Guide &amp; Fitness Cards</a:t>
                      </a:r>
                      <a:endParaRPr lang="en-US" sz="1530" kern="1200" dirty="0">
                        <a:solidFill>
                          <a:schemeClr val="tx1"/>
                        </a:solidFill>
                        <a:effectLst/>
                        <a:latin typeface="+mn-lt"/>
                        <a:ea typeface="+mn-ea"/>
                        <a:cs typeface="+mn-cs"/>
                      </a:endParaRPr>
                    </a:p>
                    <a:p>
                      <a:r>
                        <a:rPr lang="en-US" sz="1530" b="1" kern="1200" dirty="0">
                          <a:solidFill>
                            <a:schemeClr val="tx1"/>
                          </a:solidFill>
                          <a:effectLst/>
                          <a:latin typeface="+mn-lt"/>
                          <a:ea typeface="+mn-ea"/>
                          <a:cs typeface="+mn-cs"/>
                        </a:rPr>
                        <a:t> </a:t>
                      </a:r>
                      <a:endParaRPr lang="en-US" sz="1530" kern="1200" dirty="0">
                        <a:solidFill>
                          <a:schemeClr val="tx1"/>
                        </a:solidFill>
                        <a:effectLst/>
                        <a:latin typeface="+mn-lt"/>
                        <a:ea typeface="+mn-ea"/>
                        <a:cs typeface="+mn-cs"/>
                      </a:endParaRPr>
                    </a:p>
                    <a:p>
                      <a:r>
                        <a:rPr lang="en-US" sz="1530" kern="1200" dirty="0">
                          <a:solidFill>
                            <a:schemeClr val="tx1"/>
                          </a:solidFill>
                          <a:effectLst/>
                          <a:latin typeface="+mn-lt"/>
                          <a:ea typeface="+mn-ea"/>
                          <a:cs typeface="+mn-cs"/>
                        </a:rPr>
                        <a:t>Fit 5 is based on the three simple goals of exercising 5 days per week, eating 5 total fruits and vegetables per day and drinking 5 bottles of water per day.</a:t>
                      </a:r>
                      <a:endParaRPr lang="LID4096" dirty="0"/>
                    </a:p>
                  </a:txBody>
                  <a:tcPr/>
                </a:tc>
                <a:tc>
                  <a:txBody>
                    <a:bodyPr/>
                    <a:lstStyle/>
                    <a:p>
                      <a:endParaRPr lang="LID4096" dirty="0"/>
                    </a:p>
                  </a:txBody>
                  <a:tcPr/>
                </a:tc>
                <a:extLst>
                  <a:ext uri="{0D108BD9-81ED-4DB2-BD59-A6C34878D82A}">
                    <a16:rowId xmlns:a16="http://schemas.microsoft.com/office/drawing/2014/main" val="155696396"/>
                  </a:ext>
                </a:extLst>
              </a:tr>
            </a:tbl>
          </a:graphicData>
        </a:graphic>
      </p:graphicFrame>
      <p:pic>
        <p:nvPicPr>
          <p:cNvPr id="7" name="Picture 6" descr="A logo of a united nations organization&#10;&#10;Description automatically generated">
            <a:extLst>
              <a:ext uri="{FF2B5EF4-FFF2-40B4-BE49-F238E27FC236}">
                <a16:creationId xmlns:a16="http://schemas.microsoft.com/office/drawing/2014/main" id="{41F81E32-D442-5BD1-4849-BCF12F412C84}"/>
              </a:ext>
            </a:extLst>
          </p:cNvPr>
          <p:cNvPicPr>
            <a:picLocks noChangeAspect="1"/>
          </p:cNvPicPr>
          <p:nvPr/>
        </p:nvPicPr>
        <p:blipFill rotWithShape="1">
          <a:blip r:embed="rId2">
            <a:extLst>
              <a:ext uri="{28A0092B-C50C-407E-A947-70E740481C1C}">
                <a14:useLocalDpi xmlns:a14="http://schemas.microsoft.com/office/drawing/2010/main" val="0"/>
              </a:ext>
            </a:extLst>
          </a:blip>
          <a:srcRect l="8688" r="4874"/>
          <a:stretch/>
        </p:blipFill>
        <p:spPr bwMode="auto">
          <a:xfrm>
            <a:off x="747312" y="2113881"/>
            <a:ext cx="1371600" cy="742950"/>
          </a:xfrm>
          <a:prstGeom prst="rect">
            <a:avLst/>
          </a:prstGeom>
          <a:ln>
            <a:noFill/>
          </a:ln>
          <a:extLst>
            <a:ext uri="{53640926-AAD7-44D8-BBD7-CCE9431645EC}">
              <a14:shadowObscured xmlns:a14="http://schemas.microsoft.com/office/drawing/2010/main"/>
            </a:ext>
          </a:extLst>
        </p:spPr>
      </p:pic>
      <p:pic>
        <p:nvPicPr>
          <p:cNvPr id="8" name="Picture 7" descr="Type 2 Diabetes Risk Test | LA County ...">
            <a:extLst>
              <a:ext uri="{FF2B5EF4-FFF2-40B4-BE49-F238E27FC236}">
                <a16:creationId xmlns:a16="http://schemas.microsoft.com/office/drawing/2014/main" id="{F252F881-140E-8009-EFB9-F842F4302C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712" y="4253515"/>
            <a:ext cx="1219200" cy="1016000"/>
          </a:xfrm>
          <a:prstGeom prst="rect">
            <a:avLst/>
          </a:prstGeom>
          <a:noFill/>
          <a:ln>
            <a:noFill/>
          </a:ln>
        </p:spPr>
      </p:pic>
      <p:pic>
        <p:nvPicPr>
          <p:cNvPr id="9" name="Picture 8">
            <a:extLst>
              <a:ext uri="{FF2B5EF4-FFF2-40B4-BE49-F238E27FC236}">
                <a16:creationId xmlns:a16="http://schemas.microsoft.com/office/drawing/2014/main" id="{1059DFE8-228A-4174-0C23-9F650B9F15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708" t="9733" r="4375" b="5109"/>
          <a:stretch/>
        </p:blipFill>
        <p:spPr bwMode="auto">
          <a:xfrm>
            <a:off x="899712" y="7409149"/>
            <a:ext cx="892727" cy="958418"/>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F15C4838-8220-9A2D-6E19-DAC79A8AC6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1686" y="1886183"/>
            <a:ext cx="1536669" cy="1536669"/>
          </a:xfrm>
          <a:prstGeom prst="rect">
            <a:avLst/>
          </a:prstGeom>
          <a:noFill/>
          <a:ln>
            <a:noFill/>
          </a:ln>
        </p:spPr>
      </p:pic>
      <p:pic>
        <p:nvPicPr>
          <p:cNvPr id="4" name="Picture 3" descr="A qr code on a white background&#10;&#10;Description automatically generated">
            <a:extLst>
              <a:ext uri="{FF2B5EF4-FFF2-40B4-BE49-F238E27FC236}">
                <a16:creationId xmlns:a16="http://schemas.microsoft.com/office/drawing/2014/main" id="{537F2817-231C-81C3-D36C-175D1E4AA4C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6019" y="3993180"/>
            <a:ext cx="1536669" cy="1536669"/>
          </a:xfrm>
          <a:prstGeom prst="rect">
            <a:avLst/>
          </a:prstGeom>
          <a:noFill/>
          <a:ln>
            <a:noFill/>
          </a:ln>
        </p:spPr>
      </p:pic>
      <p:pic>
        <p:nvPicPr>
          <p:cNvPr id="5" name="Picture 4">
            <a:extLst>
              <a:ext uri="{FF2B5EF4-FFF2-40B4-BE49-F238E27FC236}">
                <a16:creationId xmlns:a16="http://schemas.microsoft.com/office/drawing/2014/main" id="{13FC5B5F-2242-0942-B9BF-B44E745E715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6018" y="6929507"/>
            <a:ext cx="1536669" cy="1536669"/>
          </a:xfrm>
          <a:prstGeom prst="rect">
            <a:avLst/>
          </a:prstGeom>
          <a:noFill/>
          <a:ln>
            <a:noFill/>
          </a:ln>
        </p:spPr>
      </p:pic>
    </p:spTree>
    <p:extLst>
      <p:ext uri="{BB962C8B-B14F-4D97-AF65-F5344CB8AC3E}">
        <p14:creationId xmlns:p14="http://schemas.microsoft.com/office/powerpoint/2010/main" val="281728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6E544-27C0-A8DA-FB04-5F9B4E8AE854}"/>
            </a:ext>
          </a:extLst>
        </p:cNvPr>
        <p:cNvGrpSpPr/>
        <p:nvPr/>
      </p:nvGrpSpPr>
      <p:grpSpPr>
        <a:xfrm>
          <a:off x="0" y="0"/>
          <a:ext cx="0" cy="0"/>
          <a:chOff x="0" y="0"/>
          <a:chExt cx="0" cy="0"/>
        </a:xfrm>
      </p:grpSpPr>
      <p:sp>
        <p:nvSpPr>
          <p:cNvPr id="64" name="Title 1">
            <a:extLst>
              <a:ext uri="{FF2B5EF4-FFF2-40B4-BE49-F238E27FC236}">
                <a16:creationId xmlns:a16="http://schemas.microsoft.com/office/drawing/2014/main" id="{41867191-1BBE-3F19-3E55-7EC1312BE4F7}"/>
              </a:ext>
            </a:extLst>
          </p:cNvPr>
          <p:cNvSpPr txBox="1">
            <a:spLocks/>
          </p:cNvSpPr>
          <p:nvPr/>
        </p:nvSpPr>
        <p:spPr>
          <a:xfrm>
            <a:off x="560644" y="41564"/>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Helpful Resources</a:t>
            </a:r>
            <a:endParaRPr lang="en-US" dirty="0">
              <a:solidFill>
                <a:schemeClr val="bg1"/>
              </a:solidFill>
              <a:latin typeface="Ubuntu" panose="020B0504030602030204" pitchFamily="34" charset="0"/>
            </a:endParaRPr>
          </a:p>
        </p:txBody>
      </p:sp>
      <p:graphicFrame>
        <p:nvGraphicFramePr>
          <p:cNvPr id="6" name="Table 5">
            <a:extLst>
              <a:ext uri="{FF2B5EF4-FFF2-40B4-BE49-F238E27FC236}">
                <a16:creationId xmlns:a16="http://schemas.microsoft.com/office/drawing/2014/main" id="{91EF51EB-7EB2-193F-5C83-8C8D536F75EA}"/>
              </a:ext>
            </a:extLst>
          </p:cNvPr>
          <p:cNvGraphicFramePr>
            <a:graphicFrameLocks noGrp="1"/>
          </p:cNvGraphicFramePr>
          <p:nvPr>
            <p:extLst>
              <p:ext uri="{D42A27DB-BD31-4B8C-83A1-F6EECF244321}">
                <p14:modId xmlns:p14="http://schemas.microsoft.com/office/powerpoint/2010/main" val="3003673694"/>
              </p:ext>
            </p:extLst>
          </p:nvPr>
        </p:nvGraphicFramePr>
        <p:xfrm>
          <a:off x="616585" y="1723075"/>
          <a:ext cx="6539231" cy="7506491"/>
        </p:xfrm>
        <a:graphic>
          <a:graphicData uri="http://schemas.openxmlformats.org/drawingml/2006/table">
            <a:tbl>
              <a:tblPr firstRow="1" bandRow="1">
                <a:tableStyleId>{5940675A-B579-460E-94D1-54222C63F5DA}</a:tableStyleId>
              </a:tblPr>
              <a:tblGrid>
                <a:gridCol w="1845904">
                  <a:extLst>
                    <a:ext uri="{9D8B030D-6E8A-4147-A177-3AD203B41FA5}">
                      <a16:colId xmlns:a16="http://schemas.microsoft.com/office/drawing/2014/main" val="2877393660"/>
                    </a:ext>
                  </a:extLst>
                </a:gridCol>
                <a:gridCol w="2591339">
                  <a:extLst>
                    <a:ext uri="{9D8B030D-6E8A-4147-A177-3AD203B41FA5}">
                      <a16:colId xmlns:a16="http://schemas.microsoft.com/office/drawing/2014/main" val="1902224737"/>
                    </a:ext>
                  </a:extLst>
                </a:gridCol>
                <a:gridCol w="2101988">
                  <a:extLst>
                    <a:ext uri="{9D8B030D-6E8A-4147-A177-3AD203B41FA5}">
                      <a16:colId xmlns:a16="http://schemas.microsoft.com/office/drawing/2014/main" val="3998504056"/>
                    </a:ext>
                  </a:extLst>
                </a:gridCol>
              </a:tblGrid>
              <a:tr h="1689537">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r>
                        <a:rPr lang="en-US" sz="1530" b="1" kern="1200" dirty="0">
                          <a:solidFill>
                            <a:schemeClr val="tx1"/>
                          </a:solidFill>
                          <a:effectLst/>
                          <a:latin typeface="+mn-lt"/>
                          <a:ea typeface="+mn-ea"/>
                          <a:cs typeface="+mn-cs"/>
                        </a:rPr>
                        <a:t>School of Strength Snack Zone</a:t>
                      </a:r>
                      <a:endParaRPr lang="en-US" sz="1530" kern="1200" dirty="0">
                        <a:solidFill>
                          <a:schemeClr val="tx1"/>
                        </a:solidFill>
                        <a:effectLst/>
                        <a:latin typeface="+mn-lt"/>
                        <a:ea typeface="+mn-ea"/>
                        <a:cs typeface="+mn-cs"/>
                      </a:endParaRPr>
                    </a:p>
                    <a:p>
                      <a:r>
                        <a:rPr lang="en-US" sz="1530" kern="1200" dirty="0">
                          <a:solidFill>
                            <a:schemeClr val="tx1"/>
                          </a:solidFill>
                          <a:effectLst/>
                          <a:latin typeface="+mn-lt"/>
                          <a:ea typeface="+mn-ea"/>
                          <a:cs typeface="+mn-cs"/>
                        </a:rPr>
                        <a:t> </a:t>
                      </a:r>
                    </a:p>
                    <a:p>
                      <a:r>
                        <a:rPr lang="en-US" sz="1530" kern="1200" dirty="0">
                          <a:solidFill>
                            <a:schemeClr val="tx1"/>
                          </a:solidFill>
                          <a:effectLst/>
                          <a:latin typeface="+mn-lt"/>
                          <a:ea typeface="+mn-ea"/>
                          <a:cs typeface="+mn-cs"/>
                        </a:rPr>
                        <a:t>This nutrition education campaign helps athletes learn about the nutritional benefits of choosing healthier snacks and how healthy snacks can fuel them to feel stronger on the playing field.</a:t>
                      </a:r>
                      <a:endParaRPr lang="LID4096" dirty="0"/>
                    </a:p>
                  </a:txBody>
                  <a:tcPr/>
                </a:tc>
                <a:tc>
                  <a:txBody>
                    <a:bodyPr/>
                    <a:lstStyle/>
                    <a:p>
                      <a:endParaRPr lang="LID4096" dirty="0"/>
                    </a:p>
                  </a:txBody>
                  <a:tcPr/>
                </a:tc>
                <a:extLst>
                  <a:ext uri="{0D108BD9-81ED-4DB2-BD59-A6C34878D82A}">
                    <a16:rowId xmlns:a16="http://schemas.microsoft.com/office/drawing/2014/main" val="3250575092"/>
                  </a:ext>
                </a:extLst>
              </a:tr>
              <a:tr h="2082353">
                <a:tc>
                  <a:txBody>
                    <a:bodyPr/>
                    <a:lstStyle/>
                    <a:p>
                      <a:endParaRPr lang="en-US" dirty="0"/>
                    </a:p>
                    <a:p>
                      <a:endParaRPr lang="en-US" dirty="0"/>
                    </a:p>
                    <a:p>
                      <a:endParaRPr lang="en-US" dirty="0"/>
                    </a:p>
                    <a:p>
                      <a:endParaRPr lang="en-US" dirty="0"/>
                    </a:p>
                    <a:p>
                      <a:endParaRPr lang="en-US" dirty="0"/>
                    </a:p>
                    <a:p>
                      <a:endParaRPr lang="en-US" dirty="0"/>
                    </a:p>
                  </a:txBody>
                  <a:tcPr/>
                </a:tc>
                <a:tc>
                  <a:txBody>
                    <a:bodyPr/>
                    <a:lstStyle/>
                    <a:p>
                      <a:r>
                        <a:rPr lang="en-US" sz="1530" b="1" kern="1200" dirty="0">
                          <a:solidFill>
                            <a:schemeClr val="tx1"/>
                          </a:solidFill>
                          <a:effectLst/>
                          <a:latin typeface="+mn-lt"/>
                          <a:ea typeface="+mn-ea"/>
                          <a:cs typeface="+mn-cs"/>
                        </a:rPr>
                        <a:t>Special Olympics Strong Minds</a:t>
                      </a:r>
                      <a:endParaRPr lang="en-US" sz="1530" kern="1200" dirty="0">
                        <a:solidFill>
                          <a:schemeClr val="tx1"/>
                        </a:solidFill>
                        <a:effectLst/>
                        <a:latin typeface="+mn-lt"/>
                        <a:ea typeface="+mn-ea"/>
                        <a:cs typeface="+mn-cs"/>
                      </a:endParaRPr>
                    </a:p>
                    <a:p>
                      <a:r>
                        <a:rPr lang="en-US" sz="1530" kern="1200" dirty="0">
                          <a:solidFill>
                            <a:schemeClr val="tx1"/>
                          </a:solidFill>
                          <a:effectLst/>
                          <a:latin typeface="+mn-lt"/>
                          <a:ea typeface="+mn-ea"/>
                          <a:cs typeface="+mn-cs"/>
                        </a:rPr>
                        <a:t> </a:t>
                      </a:r>
                    </a:p>
                    <a:p>
                      <a:r>
                        <a:rPr lang="en-US" sz="1530" kern="1200" dirty="0">
                          <a:solidFill>
                            <a:schemeClr val="tx1"/>
                          </a:solidFill>
                          <a:effectLst/>
                          <a:latin typeface="+mn-lt"/>
                          <a:ea typeface="+mn-ea"/>
                          <a:cs typeface="+mn-cs"/>
                        </a:rPr>
                        <a:t>An interactive learning activity focused on developing adaptive coping skills.</a:t>
                      </a:r>
                      <a:endParaRPr lang="LID4096" dirty="0"/>
                    </a:p>
                  </a:txBody>
                  <a:tcPr/>
                </a:tc>
                <a:tc>
                  <a:txBody>
                    <a:bodyPr/>
                    <a:lstStyle/>
                    <a:p>
                      <a:endParaRPr lang="LID4096" dirty="0"/>
                    </a:p>
                  </a:txBody>
                  <a:tcPr/>
                </a:tc>
                <a:extLst>
                  <a:ext uri="{0D108BD9-81ED-4DB2-BD59-A6C34878D82A}">
                    <a16:rowId xmlns:a16="http://schemas.microsoft.com/office/drawing/2014/main" val="3133089864"/>
                  </a:ext>
                </a:extLst>
              </a:tr>
              <a:tr h="2767806">
                <a:tc>
                  <a:txBody>
                    <a:bodyPr/>
                    <a:lstStyle/>
                    <a:p>
                      <a:endParaRPr lang="en-US" dirty="0"/>
                    </a:p>
                    <a:p>
                      <a:endParaRPr lang="en-US" dirty="0"/>
                    </a:p>
                    <a:p>
                      <a:endParaRPr lang="en-US" dirty="0"/>
                    </a:p>
                    <a:p>
                      <a:endParaRPr lang="en-US" dirty="0"/>
                    </a:p>
                    <a:p>
                      <a:endParaRPr lang="LID4096" dirty="0"/>
                    </a:p>
                  </a:txBody>
                  <a:tcPr/>
                </a:tc>
                <a:tc>
                  <a:txBody>
                    <a:bodyPr/>
                    <a:lstStyle/>
                    <a:p>
                      <a:r>
                        <a:rPr lang="en-US" sz="1530" b="1" kern="1200" dirty="0">
                          <a:solidFill>
                            <a:schemeClr val="tx1"/>
                          </a:solidFill>
                          <a:effectLst/>
                          <a:latin typeface="+mn-lt"/>
                          <a:ea typeface="+mn-ea"/>
                          <a:cs typeface="+mn-cs"/>
                        </a:rPr>
                        <a:t>CDC Diabetes Prevention Program: Lifestyle Change Program</a:t>
                      </a:r>
                      <a:endParaRPr lang="en-US" sz="1530" kern="1200" dirty="0">
                        <a:solidFill>
                          <a:schemeClr val="tx1"/>
                        </a:solidFill>
                        <a:effectLst/>
                        <a:latin typeface="+mn-lt"/>
                        <a:ea typeface="+mn-ea"/>
                        <a:cs typeface="+mn-cs"/>
                      </a:endParaRPr>
                    </a:p>
                    <a:p>
                      <a:r>
                        <a:rPr lang="en-US" sz="1530" kern="1200" dirty="0">
                          <a:solidFill>
                            <a:schemeClr val="tx1"/>
                          </a:solidFill>
                          <a:effectLst/>
                          <a:latin typeface="+mn-lt"/>
                          <a:ea typeface="+mn-ea"/>
                          <a:cs typeface="+mn-cs"/>
                        </a:rPr>
                        <a:t> </a:t>
                      </a:r>
                    </a:p>
                    <a:p>
                      <a:r>
                        <a:rPr lang="en-US" sz="1530" kern="1200" dirty="0">
                          <a:solidFill>
                            <a:schemeClr val="tx1"/>
                          </a:solidFill>
                          <a:effectLst/>
                          <a:latin typeface="+mn-lt"/>
                          <a:ea typeface="+mn-ea"/>
                          <a:cs typeface="+mn-cs"/>
                        </a:rPr>
                        <a:t>Information about the United States Center for Disease Control and Prevention (CDC) National Diabetes Prevention Program lifestyle change program. </a:t>
                      </a:r>
                      <a:endParaRPr lang="LID4096" dirty="0"/>
                    </a:p>
                  </a:txBody>
                  <a:tcPr/>
                </a:tc>
                <a:tc>
                  <a:txBody>
                    <a:bodyPr/>
                    <a:lstStyle/>
                    <a:p>
                      <a:endParaRPr lang="LID4096" dirty="0"/>
                    </a:p>
                  </a:txBody>
                  <a:tcPr/>
                </a:tc>
                <a:extLst>
                  <a:ext uri="{0D108BD9-81ED-4DB2-BD59-A6C34878D82A}">
                    <a16:rowId xmlns:a16="http://schemas.microsoft.com/office/drawing/2014/main" val="155696396"/>
                  </a:ext>
                </a:extLst>
              </a:tr>
            </a:tbl>
          </a:graphicData>
        </a:graphic>
      </p:graphicFrame>
      <p:pic>
        <p:nvPicPr>
          <p:cNvPr id="27" name="Picture 26">
            <a:extLst>
              <a:ext uri="{FF2B5EF4-FFF2-40B4-BE49-F238E27FC236}">
                <a16:creationId xmlns:a16="http://schemas.microsoft.com/office/drawing/2014/main" id="{E4D1FCEB-A254-A834-FFFA-142B45A6D5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021" y="2304097"/>
            <a:ext cx="1256030" cy="1256030"/>
          </a:xfrm>
          <a:prstGeom prst="rect">
            <a:avLst/>
          </a:prstGeom>
          <a:noFill/>
          <a:ln>
            <a:noFill/>
          </a:ln>
        </p:spPr>
      </p:pic>
      <p:pic>
        <p:nvPicPr>
          <p:cNvPr id="28" name="Picture 27">
            <a:extLst>
              <a:ext uri="{FF2B5EF4-FFF2-40B4-BE49-F238E27FC236}">
                <a16:creationId xmlns:a16="http://schemas.microsoft.com/office/drawing/2014/main" id="{164587F9-5E2C-C55E-C6E6-4C88FEE7F2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829" r="7207"/>
          <a:stretch/>
        </p:blipFill>
        <p:spPr bwMode="auto">
          <a:xfrm>
            <a:off x="841021" y="4859683"/>
            <a:ext cx="1256030" cy="945921"/>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5ABC138E-59B1-8EC9-769C-B881CE1AC3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979" y="7330151"/>
            <a:ext cx="1428115" cy="799465"/>
          </a:xfrm>
          <a:prstGeom prst="rect">
            <a:avLst/>
          </a:prstGeom>
        </p:spPr>
      </p:pic>
      <p:pic>
        <p:nvPicPr>
          <p:cNvPr id="10" name="Picture 9">
            <a:extLst>
              <a:ext uri="{FF2B5EF4-FFF2-40B4-BE49-F238E27FC236}">
                <a16:creationId xmlns:a16="http://schemas.microsoft.com/office/drawing/2014/main" id="{19118E95-A4B2-BCDE-3C07-FC57E8DEBA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6017" y="6866280"/>
            <a:ext cx="1536668" cy="1536668"/>
          </a:xfrm>
          <a:prstGeom prst="rect">
            <a:avLst/>
          </a:prstGeom>
          <a:noFill/>
          <a:ln>
            <a:noFill/>
          </a:ln>
        </p:spPr>
      </p:pic>
      <p:pic>
        <p:nvPicPr>
          <p:cNvPr id="11" name="Picture 10">
            <a:extLst>
              <a:ext uri="{FF2B5EF4-FFF2-40B4-BE49-F238E27FC236}">
                <a16:creationId xmlns:a16="http://schemas.microsoft.com/office/drawing/2014/main" id="{4EAEFD33-2248-B28E-8D0C-6FE170EECC8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6017" y="4696694"/>
            <a:ext cx="1536667" cy="1536667"/>
          </a:xfrm>
          <a:prstGeom prst="rect">
            <a:avLst/>
          </a:prstGeom>
          <a:noFill/>
          <a:ln>
            <a:noFill/>
          </a:ln>
        </p:spPr>
      </p:pic>
      <p:pic>
        <p:nvPicPr>
          <p:cNvPr id="12" name="Picture 11">
            <a:extLst>
              <a:ext uri="{FF2B5EF4-FFF2-40B4-BE49-F238E27FC236}">
                <a16:creationId xmlns:a16="http://schemas.microsoft.com/office/drawing/2014/main" id="{82EEF071-B7D3-E5FE-0843-7C49B14E3C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6018" y="2023460"/>
            <a:ext cx="1536667" cy="1536667"/>
          </a:xfrm>
          <a:prstGeom prst="rect">
            <a:avLst/>
          </a:prstGeom>
          <a:noFill/>
          <a:ln>
            <a:noFill/>
          </a:ln>
        </p:spPr>
      </p:pic>
    </p:spTree>
    <p:extLst>
      <p:ext uri="{BB962C8B-B14F-4D97-AF65-F5344CB8AC3E}">
        <p14:creationId xmlns:p14="http://schemas.microsoft.com/office/powerpoint/2010/main" val="630967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E56846-8D7F-900A-96BB-97FA1F085E58}"/>
              </a:ext>
            </a:extLst>
          </p:cNvPr>
          <p:cNvSpPr>
            <a:spLocks noGrp="1"/>
          </p:cNvSpPr>
          <p:nvPr>
            <p:ph type="sldNum" sz="quarter" idx="12"/>
          </p:nvPr>
        </p:nvSpPr>
        <p:spPr/>
        <p:txBody>
          <a:bodyPr/>
          <a:lstStyle/>
          <a:p>
            <a:fld id="{57143418-D8AD-AF4C-BCE3-1C69D5B4FDDE}" type="slidenum">
              <a:rPr lang="en-US" smtClean="0"/>
              <a:t>13</a:t>
            </a:fld>
            <a:endParaRPr lang="en-US"/>
          </a:p>
        </p:txBody>
      </p:sp>
      <p:sp>
        <p:nvSpPr>
          <p:cNvPr id="5" name="Content Placeholder 9">
            <a:extLst>
              <a:ext uri="{FF2B5EF4-FFF2-40B4-BE49-F238E27FC236}">
                <a16:creationId xmlns:a16="http://schemas.microsoft.com/office/drawing/2014/main" id="{73B0CE74-28E6-D148-3AC5-3C632D000CF3}"/>
              </a:ext>
            </a:extLst>
          </p:cNvPr>
          <p:cNvSpPr txBox="1">
            <a:spLocks/>
          </p:cNvSpPr>
          <p:nvPr/>
        </p:nvSpPr>
        <p:spPr>
          <a:xfrm>
            <a:off x="291459" y="1761122"/>
            <a:ext cx="6860455" cy="58807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Aft>
                <a:spcPts val="1200"/>
              </a:spcAft>
              <a:buNone/>
            </a:pPr>
            <a:r>
              <a:rPr lang="en-US" sz="1800" dirty="0">
                <a:solidFill>
                  <a:prstClr val="black"/>
                </a:solidFill>
                <a:latin typeface="Calibri" panose="020F0502020204030204"/>
              </a:rPr>
              <a:t>Size 12 font is great for printed materials. Size 24 (at a minimum) is good for the body copy on PowerPoints. </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b="1" dirty="0">
                <a:solidFill>
                  <a:schemeClr val="accent5"/>
                </a:solidFill>
                <a:latin typeface="Calibri" panose="020F0502020204030204"/>
              </a:rPr>
              <a:t>Bold and colorful text </a:t>
            </a:r>
            <a:r>
              <a:rPr lang="en-US" sz="1800" dirty="0">
                <a:solidFill>
                  <a:prstClr val="black"/>
                </a:solidFill>
                <a:latin typeface="Calibri" panose="020F0502020204030204"/>
              </a:rPr>
              <a:t>is helpful to bring attention to a point or topic.</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dirty="0">
                <a:solidFill>
                  <a:prstClr val="black"/>
                </a:solidFill>
                <a:latin typeface="Calibri" panose="020F0502020204030204"/>
              </a:rPr>
              <a:t>Titles can go in the bar above.  To add interest and variety in slide, feel free to use the slide layout with the bars on the side and bottom. That layout is great if you have extra room on the slide and feel like you need to fill up space.</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dirty="0">
                <a:solidFill>
                  <a:prstClr val="black"/>
                </a:solidFill>
                <a:latin typeface="Calibri" panose="020F0502020204030204"/>
              </a:rPr>
              <a:t>Utilize the icon library and high-quality photos to keep PowerPoints engaging!</a:t>
            </a:r>
            <a:br>
              <a:rPr lang="en-US" sz="1800" dirty="0">
                <a:solidFill>
                  <a:prstClr val="black"/>
                </a:solidFill>
                <a:latin typeface="Calibri" panose="020F0502020204030204"/>
              </a:rPr>
            </a:br>
            <a:br>
              <a:rPr lang="en-US" sz="1800" dirty="0">
                <a:solidFill>
                  <a:prstClr val="black"/>
                </a:solidFill>
                <a:latin typeface="Calibri" panose="020F0502020204030204"/>
              </a:rPr>
            </a:br>
            <a:r>
              <a:rPr lang="en-US" sz="1800" dirty="0">
                <a:solidFill>
                  <a:prstClr val="black"/>
                </a:solidFill>
                <a:latin typeface="Calibri" panose="020F0502020204030204"/>
              </a:rPr>
              <a:t>Don’t be afraid of white space, it helps the reader digest information easier. </a:t>
            </a:r>
          </a:p>
        </p:txBody>
      </p:sp>
      <p:sp>
        <p:nvSpPr>
          <p:cNvPr id="6" name="Title 1">
            <a:extLst>
              <a:ext uri="{FF2B5EF4-FFF2-40B4-BE49-F238E27FC236}">
                <a16:creationId xmlns:a16="http://schemas.microsoft.com/office/drawing/2014/main" id="{D594CD98-5BA5-AFF8-F2DD-EBA703A23D14}"/>
              </a:ext>
            </a:extLst>
          </p:cNvPr>
          <p:cNvSpPr txBox="1">
            <a:spLocks/>
          </p:cNvSpPr>
          <p:nvPr/>
        </p:nvSpPr>
        <p:spPr>
          <a:xfrm>
            <a:off x="291459" y="61345"/>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Some helpful Tips</a:t>
            </a:r>
            <a:endParaRPr lang="en-US" dirty="0">
              <a:solidFill>
                <a:schemeClr val="bg1"/>
              </a:solidFill>
              <a:latin typeface="Ubuntu" panose="020B0504030602030204" pitchFamily="34" charset="0"/>
            </a:endParaRPr>
          </a:p>
        </p:txBody>
      </p:sp>
    </p:spTree>
    <p:extLst>
      <p:ext uri="{BB962C8B-B14F-4D97-AF65-F5344CB8AC3E}">
        <p14:creationId xmlns:p14="http://schemas.microsoft.com/office/powerpoint/2010/main" val="1350131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CACD-B60B-3D77-E1B2-D233A0E14D38}"/>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70AB4450-86A1-41D5-14BA-F58B8894E220}"/>
              </a:ext>
            </a:extLst>
          </p:cNvPr>
          <p:cNvPicPr>
            <a:picLocks noChangeAspect="1"/>
          </p:cNvPicPr>
          <p:nvPr/>
        </p:nvPicPr>
        <p:blipFill>
          <a:blip r:embed="rId2">
            <a:alphaModFix amt="5000"/>
          </a:blip>
          <a:stretch>
            <a:fillRect/>
          </a:stretch>
        </p:blipFill>
        <p:spPr>
          <a:xfrm rot="16200000" flipH="1">
            <a:off x="1895621" y="4977178"/>
            <a:ext cx="3225964" cy="7017203"/>
          </a:xfrm>
          <a:prstGeom prst="rect">
            <a:avLst/>
          </a:prstGeom>
        </p:spPr>
      </p:pic>
      <p:sp>
        <p:nvSpPr>
          <p:cNvPr id="2" name="Title 1">
            <a:extLst>
              <a:ext uri="{FF2B5EF4-FFF2-40B4-BE49-F238E27FC236}">
                <a16:creationId xmlns:a16="http://schemas.microsoft.com/office/drawing/2014/main" id="{7D291B95-E5ED-656E-C373-5E8CEC798914}"/>
              </a:ext>
            </a:extLst>
          </p:cNvPr>
          <p:cNvSpPr>
            <a:spLocks noGrp="1"/>
          </p:cNvSpPr>
          <p:nvPr>
            <p:ph type="ctrTitle"/>
          </p:nvPr>
        </p:nvSpPr>
        <p:spPr>
          <a:xfrm>
            <a:off x="384796" y="1328412"/>
            <a:ext cx="6337159" cy="686782"/>
          </a:xfrm>
        </p:spPr>
        <p:txBody>
          <a:bodyPr>
            <a:normAutofit fontScale="90000"/>
          </a:bodyPr>
          <a:lstStyle/>
          <a:p>
            <a:pPr algn="l"/>
            <a:r>
              <a:rPr lang="en-US" dirty="0">
                <a:solidFill>
                  <a:schemeClr val="accent5"/>
                </a:solidFill>
                <a:latin typeface="Ubuntu" panose="020B0504030602030204" pitchFamily="34" charset="0"/>
              </a:rPr>
              <a:t>Welcome</a:t>
            </a:r>
          </a:p>
        </p:txBody>
      </p:sp>
      <p:sp>
        <p:nvSpPr>
          <p:cNvPr id="3" name="Subtitle 2">
            <a:extLst>
              <a:ext uri="{FF2B5EF4-FFF2-40B4-BE49-F238E27FC236}">
                <a16:creationId xmlns:a16="http://schemas.microsoft.com/office/drawing/2014/main" id="{44C44FDC-E97A-C7E5-914A-0E2AA76D97B3}"/>
              </a:ext>
            </a:extLst>
          </p:cNvPr>
          <p:cNvSpPr>
            <a:spLocks noGrp="1"/>
          </p:cNvSpPr>
          <p:nvPr>
            <p:ph type="subTitle" idx="1"/>
          </p:nvPr>
        </p:nvSpPr>
        <p:spPr>
          <a:xfrm>
            <a:off x="377872" y="1980210"/>
            <a:ext cx="6261461" cy="4825223"/>
          </a:xfrm>
        </p:spPr>
        <p:txBody>
          <a:bodyPr>
            <a:noAutofit/>
          </a:bodyPr>
          <a:lstStyle/>
          <a:p>
            <a:pPr algn="l"/>
            <a:r>
              <a:rPr lang="en-US" sz="1200" dirty="0">
                <a:latin typeface="Ubuntu" panose="020B0504030602030204" pitchFamily="34" charset="0"/>
              </a:rPr>
              <a:t>Dear participant,</a:t>
            </a:r>
          </a:p>
          <a:p>
            <a:pPr algn="l"/>
            <a:r>
              <a:rPr lang="en-US" sz="1200" dirty="0">
                <a:latin typeface="Ubuntu" panose="020B0504030602030204" pitchFamily="34" charset="0"/>
              </a:rPr>
              <a:t> we are very happy to welcome you to the Family Health Forum on </a:t>
            </a:r>
            <a:r>
              <a:rPr lang="en-US" sz="1200" b="1" dirty="0">
                <a:solidFill>
                  <a:schemeClr val="accent5"/>
                </a:solidFill>
                <a:latin typeface="Ubuntu" panose="020B0504030602030204" pitchFamily="34" charset="0"/>
              </a:rPr>
              <a:t>Diabetes Prevention and Management</a:t>
            </a:r>
            <a:r>
              <a:rPr lang="en-US" sz="1200" dirty="0">
                <a:latin typeface="Ubuntu" panose="020B0504030602030204" pitchFamily="34" charset="0"/>
              </a:rPr>
              <a:t>.  Family Health Forums provide a space for caregivers, parents, and siblings of people with intellectual disabilities to engage with health professionals, community leaders, and service providers.</a:t>
            </a:r>
          </a:p>
          <a:p>
            <a:pPr algn="l"/>
            <a:r>
              <a:rPr lang="en-US" sz="1200" dirty="0">
                <a:latin typeface="Ubuntu" panose="020B0504030602030204" pitchFamily="34" charset="0"/>
              </a:rPr>
              <a:t> </a:t>
            </a:r>
          </a:p>
          <a:p>
            <a:pPr algn="l"/>
            <a:r>
              <a:rPr lang="en-US" sz="1200" dirty="0">
                <a:latin typeface="Ubuntu" panose="020B0504030602030204" pitchFamily="34" charset="0"/>
              </a:rPr>
              <a:t>People with intellectual disability are more prone to chronic health conditions than people without intellectual disability. This includes conditions such as obesity, diabetes, asthma, and cardiovascular disease. Family Health Forums are places to learn more about different health conditions, understand the available services in our communities and to connect with other families.</a:t>
            </a:r>
          </a:p>
          <a:p>
            <a:pPr algn="l"/>
            <a:r>
              <a:rPr lang="en-US" sz="1200" dirty="0">
                <a:latin typeface="Ubuntu" panose="020B0504030602030204" pitchFamily="34" charset="0"/>
              </a:rPr>
              <a:t> </a:t>
            </a:r>
          </a:p>
          <a:p>
            <a:pPr algn="l"/>
            <a:r>
              <a:rPr lang="en-US" sz="1200" dirty="0">
                <a:latin typeface="Ubuntu" panose="020B0504030602030204" pitchFamily="34" charset="0"/>
              </a:rPr>
              <a:t>This forum will focus on the following:</a:t>
            </a:r>
          </a:p>
          <a:p>
            <a:pPr marL="560070" lvl="1" indent="-171450" algn="l">
              <a:buFont typeface="Arial" panose="020B0604020202020204" pitchFamily="34" charset="0"/>
              <a:buChar char="•"/>
            </a:pPr>
            <a:r>
              <a:rPr lang="en-US" sz="1200" dirty="0">
                <a:latin typeface="Ubuntu" panose="020B0504030602030204" pitchFamily="34" charset="0"/>
              </a:rPr>
              <a:t>Understanding what diabetes is and why it is relevant for people with intellectual disabilities.</a:t>
            </a:r>
          </a:p>
          <a:p>
            <a:pPr marL="560070" lvl="1" indent="-171450" algn="l">
              <a:buFont typeface="Arial" panose="020B0604020202020204" pitchFamily="34" charset="0"/>
              <a:buChar char="•"/>
            </a:pPr>
            <a:r>
              <a:rPr lang="en-US" sz="1200" dirty="0">
                <a:latin typeface="Ubuntu" panose="020B0504030602030204" pitchFamily="34" charset="0"/>
              </a:rPr>
              <a:t>Exploring strategies for preventing type 2 diabetes.</a:t>
            </a:r>
          </a:p>
          <a:p>
            <a:pPr marL="560070" lvl="1" indent="-171450" algn="l">
              <a:buFont typeface="Arial" panose="020B0604020202020204" pitchFamily="34" charset="0"/>
              <a:buChar char="•"/>
            </a:pPr>
            <a:r>
              <a:rPr lang="en-US" sz="1200" dirty="0">
                <a:latin typeface="Ubuntu" panose="020B0504030602030204" pitchFamily="34" charset="0"/>
              </a:rPr>
              <a:t>Learning about community resources for prevention and management of type 2 diabetes.</a:t>
            </a:r>
          </a:p>
          <a:p>
            <a:pPr algn="l"/>
            <a:r>
              <a:rPr lang="en-GB" sz="1200" dirty="0">
                <a:latin typeface="Ubuntu" panose="020B0504030602030204" pitchFamily="34" charset="0"/>
              </a:rPr>
              <a:t>This is your personal workbook for The Forum. It contains the agenda, worksheets, handouts, and other helpful resources related to living a healthy lifestyle for prevention and management of diabetes. During the event, your facilitator will guide you on when to use your workbook.</a:t>
            </a:r>
            <a:endParaRPr lang="en-US" sz="1200" dirty="0">
              <a:latin typeface="Ubuntu" panose="020B0504030602030204" pitchFamily="34" charset="0"/>
            </a:endParaRPr>
          </a:p>
        </p:txBody>
      </p:sp>
      <p:sp>
        <p:nvSpPr>
          <p:cNvPr id="5" name="Oval 4">
            <a:extLst>
              <a:ext uri="{FF2B5EF4-FFF2-40B4-BE49-F238E27FC236}">
                <a16:creationId xmlns:a16="http://schemas.microsoft.com/office/drawing/2014/main" id="{8E4D5337-DF15-951A-31CF-35DE23EFC6D7}"/>
              </a:ext>
            </a:extLst>
          </p:cNvPr>
          <p:cNvSpPr/>
          <p:nvPr/>
        </p:nvSpPr>
        <p:spPr>
          <a:xfrm rot="19136752">
            <a:off x="910613" y="8020572"/>
            <a:ext cx="920578" cy="92057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A178D9D-7031-0E93-5105-5F86CC2A7E12}"/>
              </a:ext>
            </a:extLst>
          </p:cNvPr>
          <p:cNvSpPr/>
          <p:nvPr/>
        </p:nvSpPr>
        <p:spPr>
          <a:xfrm rot="19136752">
            <a:off x="1899249" y="8193084"/>
            <a:ext cx="920578" cy="92057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7A0C184-AD07-71C6-8C10-CDC25D618D0D}"/>
              </a:ext>
            </a:extLst>
          </p:cNvPr>
          <p:cNvSpPr/>
          <p:nvPr/>
        </p:nvSpPr>
        <p:spPr>
          <a:xfrm rot="19136752">
            <a:off x="1338397" y="8989069"/>
            <a:ext cx="920578" cy="92057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1B2F0CC-FAB0-1392-BF8B-A78E47972846}"/>
              </a:ext>
            </a:extLst>
          </p:cNvPr>
          <p:cNvSpPr/>
          <p:nvPr/>
        </p:nvSpPr>
        <p:spPr>
          <a:xfrm rot="19136752">
            <a:off x="324833" y="8799220"/>
            <a:ext cx="920578" cy="92057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5B78B7EE-1E4C-6203-FDC1-46A689B79965}"/>
              </a:ext>
            </a:extLst>
          </p:cNvPr>
          <p:cNvSpPr txBox="1">
            <a:spLocks/>
          </p:cNvSpPr>
          <p:nvPr/>
        </p:nvSpPr>
        <p:spPr>
          <a:xfrm>
            <a:off x="1046222" y="8286513"/>
            <a:ext cx="802807" cy="388696"/>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50000"/>
              </a:lnSpc>
              <a:buNone/>
            </a:pPr>
            <a:r>
              <a:rPr lang="en-US" sz="1200" b="1" dirty="0">
                <a:solidFill>
                  <a:schemeClr val="bg1"/>
                </a:solidFill>
                <a:effectLst/>
                <a:latin typeface="Ubuntu" panose="020B0504030602030204" pitchFamily="34" charset="0"/>
              </a:rPr>
              <a:t>5-15%</a:t>
            </a:r>
          </a:p>
        </p:txBody>
      </p:sp>
      <p:sp>
        <p:nvSpPr>
          <p:cNvPr id="10" name="Subtitle 2">
            <a:extLst>
              <a:ext uri="{FF2B5EF4-FFF2-40B4-BE49-F238E27FC236}">
                <a16:creationId xmlns:a16="http://schemas.microsoft.com/office/drawing/2014/main" id="{844C0862-7211-2670-2ED2-C75EFC928AF0}"/>
              </a:ext>
            </a:extLst>
          </p:cNvPr>
          <p:cNvSpPr txBox="1">
            <a:spLocks/>
          </p:cNvSpPr>
          <p:nvPr/>
        </p:nvSpPr>
        <p:spPr>
          <a:xfrm>
            <a:off x="2014939" y="8454526"/>
            <a:ext cx="802807" cy="388696"/>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50000"/>
              </a:lnSpc>
              <a:buNone/>
            </a:pPr>
            <a:r>
              <a:rPr lang="en-US" sz="1200" b="1" dirty="0">
                <a:solidFill>
                  <a:schemeClr val="bg1"/>
                </a:solidFill>
                <a:effectLst/>
                <a:latin typeface="Ubuntu" panose="020B0504030602030204" pitchFamily="34" charset="0"/>
              </a:rPr>
              <a:t>20-30%</a:t>
            </a:r>
          </a:p>
        </p:txBody>
      </p:sp>
      <p:sp>
        <p:nvSpPr>
          <p:cNvPr id="11" name="Subtitle 2">
            <a:extLst>
              <a:ext uri="{FF2B5EF4-FFF2-40B4-BE49-F238E27FC236}">
                <a16:creationId xmlns:a16="http://schemas.microsoft.com/office/drawing/2014/main" id="{3074908B-EB72-3696-1088-79B5DE73FCD8}"/>
              </a:ext>
            </a:extLst>
          </p:cNvPr>
          <p:cNvSpPr txBox="1">
            <a:spLocks/>
          </p:cNvSpPr>
          <p:nvPr/>
        </p:nvSpPr>
        <p:spPr>
          <a:xfrm>
            <a:off x="435628" y="9080877"/>
            <a:ext cx="802807" cy="388696"/>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50000"/>
              </a:lnSpc>
              <a:buNone/>
            </a:pPr>
            <a:r>
              <a:rPr lang="en-US" sz="1200" b="1" dirty="0">
                <a:solidFill>
                  <a:schemeClr val="bg1"/>
                </a:solidFill>
                <a:latin typeface="Ubuntu" panose="020B0504030602030204" pitchFamily="34" charset="0"/>
              </a:rPr>
              <a:t>4</a:t>
            </a:r>
            <a:r>
              <a:rPr lang="en-US" sz="1200" b="1" dirty="0">
                <a:solidFill>
                  <a:schemeClr val="bg1"/>
                </a:solidFill>
                <a:effectLst/>
                <a:latin typeface="Ubuntu" panose="020B0504030602030204" pitchFamily="34" charset="0"/>
              </a:rPr>
              <a:t>0-50%</a:t>
            </a:r>
          </a:p>
        </p:txBody>
      </p:sp>
      <p:sp>
        <p:nvSpPr>
          <p:cNvPr id="12" name="Subtitle 2">
            <a:extLst>
              <a:ext uri="{FF2B5EF4-FFF2-40B4-BE49-F238E27FC236}">
                <a16:creationId xmlns:a16="http://schemas.microsoft.com/office/drawing/2014/main" id="{2FC18B26-86F4-663D-0C06-480DDB17151D}"/>
              </a:ext>
            </a:extLst>
          </p:cNvPr>
          <p:cNvSpPr txBox="1">
            <a:spLocks/>
          </p:cNvSpPr>
          <p:nvPr/>
        </p:nvSpPr>
        <p:spPr>
          <a:xfrm>
            <a:off x="1468179" y="9270726"/>
            <a:ext cx="802807" cy="388696"/>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50000"/>
              </a:lnSpc>
              <a:buNone/>
            </a:pPr>
            <a:r>
              <a:rPr lang="en-US" sz="1200" b="1" dirty="0">
                <a:solidFill>
                  <a:schemeClr val="bg1"/>
                </a:solidFill>
                <a:latin typeface="Ubuntu" panose="020B0504030602030204" pitchFamily="34" charset="0"/>
              </a:rPr>
              <a:t>6</a:t>
            </a:r>
            <a:r>
              <a:rPr lang="en-US" sz="1200" b="1" dirty="0">
                <a:solidFill>
                  <a:schemeClr val="bg1"/>
                </a:solidFill>
                <a:effectLst/>
                <a:latin typeface="Ubuntu" panose="020B0504030602030204" pitchFamily="34" charset="0"/>
              </a:rPr>
              <a:t>0-70%</a:t>
            </a:r>
          </a:p>
        </p:txBody>
      </p:sp>
      <p:sp>
        <p:nvSpPr>
          <p:cNvPr id="14" name="TextBox 13">
            <a:extLst>
              <a:ext uri="{FF2B5EF4-FFF2-40B4-BE49-F238E27FC236}">
                <a16:creationId xmlns:a16="http://schemas.microsoft.com/office/drawing/2014/main" id="{E6C4C40B-450D-B95A-EE69-D48DB5BD1710}"/>
              </a:ext>
            </a:extLst>
          </p:cNvPr>
          <p:cNvSpPr txBox="1"/>
          <p:nvPr/>
        </p:nvSpPr>
        <p:spPr>
          <a:xfrm>
            <a:off x="506590" y="7064070"/>
            <a:ext cx="2543320" cy="810094"/>
          </a:xfrm>
          <a:prstGeom prst="rect">
            <a:avLst/>
          </a:prstGeom>
          <a:noFill/>
        </p:spPr>
        <p:txBody>
          <a:bodyPr wrap="square">
            <a:spAutoFit/>
          </a:bodyPr>
          <a:lstStyle/>
          <a:p>
            <a:pPr marL="0" marR="0">
              <a:lnSpc>
                <a:spcPct val="115000"/>
              </a:lnSpc>
              <a:spcAft>
                <a:spcPts val="800"/>
              </a:spcAft>
              <a:buNone/>
              <a:tabLst>
                <a:tab pos="406400" algn="l"/>
              </a:tabLst>
            </a:pPr>
            <a:r>
              <a:rPr lang="en-US" sz="1200" b="1" kern="900" spc="-10" dirty="0">
                <a:effectLst/>
                <a:latin typeface="Ubuntu Light" panose="020B0304030602030204" pitchFamily="34" charset="0"/>
                <a:ea typeface="MS Mincho" panose="02020609040205080304" pitchFamily="49" charset="-128"/>
                <a:cs typeface="Times New Roman" panose="02020603050405020304" pitchFamily="18" charset="0"/>
              </a:rPr>
              <a:t>What’s your guess?</a:t>
            </a:r>
            <a:endParaRPr lang="en-US" sz="1200" kern="900" spc="-10" dirty="0">
              <a:effectLst/>
              <a:latin typeface="Ubuntu Light" panose="020B0304030602030204" pitchFamily="34" charset="0"/>
              <a:ea typeface="MS Mincho" panose="02020609040205080304" pitchFamily="49" charset="-128"/>
              <a:cs typeface="Times New Roman" panose="02020603050405020304" pitchFamily="18" charset="0"/>
            </a:endParaRPr>
          </a:p>
          <a:p>
            <a:pPr marL="0" marR="0">
              <a:lnSpc>
                <a:spcPct val="115000"/>
              </a:lnSpc>
              <a:spcAft>
                <a:spcPts val="800"/>
              </a:spcAft>
              <a:tabLst>
                <a:tab pos="406400" algn="l"/>
              </a:tabLst>
            </a:pPr>
            <a:r>
              <a:rPr lang="en-US" sz="1200" kern="900" spc="-10" dirty="0">
                <a:effectLst/>
                <a:latin typeface="Ubuntu Light" panose="020B0304030602030204" pitchFamily="34" charset="0"/>
                <a:ea typeface="MS Mincho" panose="02020609040205080304" pitchFamily="49" charset="-128"/>
                <a:cs typeface="Times New Roman" panose="02020603050405020304" pitchFamily="18" charset="0"/>
              </a:rPr>
              <a:t>How many people with intellectual disabilities have diabetes? </a:t>
            </a:r>
          </a:p>
        </p:txBody>
      </p:sp>
      <p:sp>
        <p:nvSpPr>
          <p:cNvPr id="15" name="Title 1">
            <a:extLst>
              <a:ext uri="{FF2B5EF4-FFF2-40B4-BE49-F238E27FC236}">
                <a16:creationId xmlns:a16="http://schemas.microsoft.com/office/drawing/2014/main" id="{85BC61E2-ECDD-2AF0-AEA3-4F53D353ECDA}"/>
              </a:ext>
            </a:extLst>
          </p:cNvPr>
          <p:cNvSpPr txBox="1">
            <a:spLocks/>
          </p:cNvSpPr>
          <p:nvPr/>
        </p:nvSpPr>
        <p:spPr>
          <a:xfrm>
            <a:off x="3335780" y="6574250"/>
            <a:ext cx="3584309"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800" dirty="0">
                <a:latin typeface="Ubuntu" panose="020B0504030602030204" pitchFamily="34" charset="0"/>
              </a:rPr>
              <a:t>DISCUSSION: </a:t>
            </a:r>
            <a:br>
              <a:rPr lang="en-US" sz="2800" dirty="0">
                <a:latin typeface="Ubuntu" panose="020B0504030602030204" pitchFamily="34" charset="0"/>
              </a:rPr>
            </a:br>
            <a:r>
              <a:rPr lang="en-US" sz="1800" dirty="0">
                <a:latin typeface="Ubuntu" panose="020B0504030602030204" pitchFamily="34" charset="0"/>
              </a:rPr>
              <a:t>WHAT IS DIABETES?</a:t>
            </a:r>
            <a:endParaRPr lang="en-US" sz="2400" dirty="0">
              <a:latin typeface="Ubuntu" panose="020B0504030602030204" pitchFamily="34" charset="0"/>
            </a:endParaRPr>
          </a:p>
        </p:txBody>
      </p:sp>
      <p:sp>
        <p:nvSpPr>
          <p:cNvPr id="16" name="Terminator 15">
            <a:extLst>
              <a:ext uri="{FF2B5EF4-FFF2-40B4-BE49-F238E27FC236}">
                <a16:creationId xmlns:a16="http://schemas.microsoft.com/office/drawing/2014/main" id="{86D10BE1-E00A-DD69-E8C6-6EC173F4D6A2}"/>
              </a:ext>
            </a:extLst>
          </p:cNvPr>
          <p:cNvSpPr/>
          <p:nvPr/>
        </p:nvSpPr>
        <p:spPr>
          <a:xfrm>
            <a:off x="5914216" y="7361166"/>
            <a:ext cx="807739" cy="256630"/>
          </a:xfrm>
          <a:prstGeom prst="flowChartTerminator">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itle 1">
            <a:extLst>
              <a:ext uri="{FF2B5EF4-FFF2-40B4-BE49-F238E27FC236}">
                <a16:creationId xmlns:a16="http://schemas.microsoft.com/office/drawing/2014/main" id="{C697F243-667E-4339-10E8-C2C3B144080B}"/>
              </a:ext>
            </a:extLst>
          </p:cNvPr>
          <p:cNvSpPr txBox="1">
            <a:spLocks/>
          </p:cNvSpPr>
          <p:nvPr/>
        </p:nvSpPr>
        <p:spPr>
          <a:xfrm>
            <a:off x="5627585" y="7030712"/>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bg1"/>
                </a:solidFill>
                <a:latin typeface="Ubuntu" panose="020B0504030602030204" pitchFamily="34" charset="0"/>
              </a:rPr>
              <a:t>Slide 8</a:t>
            </a:r>
            <a:endParaRPr lang="en-US" sz="1400" dirty="0">
              <a:solidFill>
                <a:schemeClr val="bg1"/>
              </a:solidFill>
              <a:latin typeface="Ubuntu" panose="020B0504030602030204" pitchFamily="34" charset="0"/>
            </a:endParaRPr>
          </a:p>
        </p:txBody>
      </p:sp>
      <p:graphicFrame>
        <p:nvGraphicFramePr>
          <p:cNvPr id="19" name="Table 18">
            <a:extLst>
              <a:ext uri="{FF2B5EF4-FFF2-40B4-BE49-F238E27FC236}">
                <a16:creationId xmlns:a16="http://schemas.microsoft.com/office/drawing/2014/main" id="{5B13A9F2-0000-252B-94B6-9A03182E4D55}"/>
              </a:ext>
            </a:extLst>
          </p:cNvPr>
          <p:cNvGraphicFramePr>
            <a:graphicFrameLocks noGrp="1"/>
          </p:cNvGraphicFramePr>
          <p:nvPr>
            <p:extLst>
              <p:ext uri="{D42A27DB-BD31-4B8C-83A1-F6EECF244321}">
                <p14:modId xmlns:p14="http://schemas.microsoft.com/office/powerpoint/2010/main" val="3492800423"/>
              </p:ext>
            </p:extLst>
          </p:nvPr>
        </p:nvGraphicFramePr>
        <p:xfrm>
          <a:off x="3328241" y="8421792"/>
          <a:ext cx="3496629" cy="574438"/>
        </p:xfrm>
        <a:graphic>
          <a:graphicData uri="http://schemas.openxmlformats.org/drawingml/2006/table">
            <a:tbl>
              <a:tblPr firstRow="1" bandRow="1">
                <a:tableStyleId>{5940675A-B579-460E-94D1-54222C63F5DA}</a:tableStyleId>
              </a:tblPr>
              <a:tblGrid>
                <a:gridCol w="3496629">
                  <a:extLst>
                    <a:ext uri="{9D8B030D-6E8A-4147-A177-3AD203B41FA5}">
                      <a16:colId xmlns:a16="http://schemas.microsoft.com/office/drawing/2014/main" val="562743553"/>
                    </a:ext>
                  </a:extLst>
                </a:gridCol>
              </a:tblGrid>
              <a:tr h="574438">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0" name="Table 19">
            <a:extLst>
              <a:ext uri="{FF2B5EF4-FFF2-40B4-BE49-F238E27FC236}">
                <a16:creationId xmlns:a16="http://schemas.microsoft.com/office/drawing/2014/main" id="{1BDC9A81-2939-7E7F-59CF-64BE48115A96}"/>
              </a:ext>
            </a:extLst>
          </p:cNvPr>
          <p:cNvGraphicFramePr>
            <a:graphicFrameLocks noGrp="1"/>
          </p:cNvGraphicFramePr>
          <p:nvPr>
            <p:extLst>
              <p:ext uri="{D42A27DB-BD31-4B8C-83A1-F6EECF244321}">
                <p14:modId xmlns:p14="http://schemas.microsoft.com/office/powerpoint/2010/main" val="1397602889"/>
              </p:ext>
            </p:extLst>
          </p:nvPr>
        </p:nvGraphicFramePr>
        <p:xfrm>
          <a:off x="3328238" y="8708378"/>
          <a:ext cx="3496629" cy="574438"/>
        </p:xfrm>
        <a:graphic>
          <a:graphicData uri="http://schemas.openxmlformats.org/drawingml/2006/table">
            <a:tbl>
              <a:tblPr firstRow="1" bandRow="1">
                <a:tableStyleId>{5940675A-B579-460E-94D1-54222C63F5DA}</a:tableStyleId>
              </a:tblPr>
              <a:tblGrid>
                <a:gridCol w="3496629">
                  <a:extLst>
                    <a:ext uri="{9D8B030D-6E8A-4147-A177-3AD203B41FA5}">
                      <a16:colId xmlns:a16="http://schemas.microsoft.com/office/drawing/2014/main" val="562743553"/>
                    </a:ext>
                  </a:extLst>
                </a:gridCol>
              </a:tblGrid>
              <a:tr h="574438">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1" name="Table 20">
            <a:extLst>
              <a:ext uri="{FF2B5EF4-FFF2-40B4-BE49-F238E27FC236}">
                <a16:creationId xmlns:a16="http://schemas.microsoft.com/office/drawing/2014/main" id="{09241A26-CB83-8336-8157-B552E29BD2DB}"/>
              </a:ext>
            </a:extLst>
          </p:cNvPr>
          <p:cNvGraphicFramePr>
            <a:graphicFrameLocks noGrp="1"/>
          </p:cNvGraphicFramePr>
          <p:nvPr>
            <p:extLst>
              <p:ext uri="{D42A27DB-BD31-4B8C-83A1-F6EECF244321}">
                <p14:modId xmlns:p14="http://schemas.microsoft.com/office/powerpoint/2010/main" val="629288993"/>
              </p:ext>
            </p:extLst>
          </p:nvPr>
        </p:nvGraphicFramePr>
        <p:xfrm>
          <a:off x="3328239" y="9000677"/>
          <a:ext cx="3496629" cy="574438"/>
        </p:xfrm>
        <a:graphic>
          <a:graphicData uri="http://schemas.openxmlformats.org/drawingml/2006/table">
            <a:tbl>
              <a:tblPr firstRow="1" bandRow="1">
                <a:tableStyleId>{5940675A-B579-460E-94D1-54222C63F5DA}</a:tableStyleId>
              </a:tblPr>
              <a:tblGrid>
                <a:gridCol w="3496629">
                  <a:extLst>
                    <a:ext uri="{9D8B030D-6E8A-4147-A177-3AD203B41FA5}">
                      <a16:colId xmlns:a16="http://schemas.microsoft.com/office/drawing/2014/main" val="562743553"/>
                    </a:ext>
                  </a:extLst>
                </a:gridCol>
              </a:tblGrid>
              <a:tr h="574438">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2" name="Table 21">
            <a:extLst>
              <a:ext uri="{FF2B5EF4-FFF2-40B4-BE49-F238E27FC236}">
                <a16:creationId xmlns:a16="http://schemas.microsoft.com/office/drawing/2014/main" id="{F106C761-0A66-EFC0-5D76-0B26F16D6416}"/>
              </a:ext>
            </a:extLst>
          </p:cNvPr>
          <p:cNvGraphicFramePr>
            <a:graphicFrameLocks noGrp="1"/>
          </p:cNvGraphicFramePr>
          <p:nvPr>
            <p:extLst>
              <p:ext uri="{D42A27DB-BD31-4B8C-83A1-F6EECF244321}">
                <p14:modId xmlns:p14="http://schemas.microsoft.com/office/powerpoint/2010/main" val="4125707822"/>
              </p:ext>
            </p:extLst>
          </p:nvPr>
        </p:nvGraphicFramePr>
        <p:xfrm>
          <a:off x="3325518" y="8083789"/>
          <a:ext cx="3496629" cy="324612"/>
        </p:xfrm>
        <a:graphic>
          <a:graphicData uri="http://schemas.openxmlformats.org/drawingml/2006/table">
            <a:tbl>
              <a:tblPr firstRow="1" bandRow="1">
                <a:tableStyleId>{5940675A-B579-460E-94D1-54222C63F5DA}</a:tableStyleId>
              </a:tblPr>
              <a:tblGrid>
                <a:gridCol w="3496629">
                  <a:extLst>
                    <a:ext uri="{9D8B030D-6E8A-4147-A177-3AD203B41FA5}">
                      <a16:colId xmlns:a16="http://schemas.microsoft.com/office/drawing/2014/main" val="562743553"/>
                    </a:ext>
                  </a:extLst>
                </a:gridCol>
              </a:tblGrid>
              <a:tr h="142453">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3" name="Table 22">
            <a:extLst>
              <a:ext uri="{FF2B5EF4-FFF2-40B4-BE49-F238E27FC236}">
                <a16:creationId xmlns:a16="http://schemas.microsoft.com/office/drawing/2014/main" id="{AD53C185-ADCC-4B63-5113-DBADEE54131A}"/>
              </a:ext>
            </a:extLst>
          </p:cNvPr>
          <p:cNvGraphicFramePr>
            <a:graphicFrameLocks noGrp="1"/>
          </p:cNvGraphicFramePr>
          <p:nvPr>
            <p:extLst>
              <p:ext uri="{D42A27DB-BD31-4B8C-83A1-F6EECF244321}">
                <p14:modId xmlns:p14="http://schemas.microsoft.com/office/powerpoint/2010/main" val="184287926"/>
              </p:ext>
            </p:extLst>
          </p:nvPr>
        </p:nvGraphicFramePr>
        <p:xfrm>
          <a:off x="3325519" y="8126263"/>
          <a:ext cx="3496629" cy="574438"/>
        </p:xfrm>
        <a:graphic>
          <a:graphicData uri="http://schemas.openxmlformats.org/drawingml/2006/table">
            <a:tbl>
              <a:tblPr firstRow="1" bandRow="1">
                <a:tableStyleId>{5940675A-B579-460E-94D1-54222C63F5DA}</a:tableStyleId>
              </a:tblPr>
              <a:tblGrid>
                <a:gridCol w="3496629">
                  <a:extLst>
                    <a:ext uri="{9D8B030D-6E8A-4147-A177-3AD203B41FA5}">
                      <a16:colId xmlns:a16="http://schemas.microsoft.com/office/drawing/2014/main" val="562743553"/>
                    </a:ext>
                  </a:extLst>
                </a:gridCol>
              </a:tblGrid>
              <a:tr h="574438">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4" name="Table 23">
            <a:extLst>
              <a:ext uri="{FF2B5EF4-FFF2-40B4-BE49-F238E27FC236}">
                <a16:creationId xmlns:a16="http://schemas.microsoft.com/office/drawing/2014/main" id="{342B698F-A533-1685-0E39-BC7A4C4B31D6}"/>
              </a:ext>
            </a:extLst>
          </p:cNvPr>
          <p:cNvGraphicFramePr>
            <a:graphicFrameLocks noGrp="1"/>
          </p:cNvGraphicFramePr>
          <p:nvPr>
            <p:extLst>
              <p:ext uri="{D42A27DB-BD31-4B8C-83A1-F6EECF244321}">
                <p14:modId xmlns:p14="http://schemas.microsoft.com/office/powerpoint/2010/main" val="989014125"/>
              </p:ext>
            </p:extLst>
          </p:nvPr>
        </p:nvGraphicFramePr>
        <p:xfrm>
          <a:off x="3325518" y="7728666"/>
          <a:ext cx="3496629" cy="324612"/>
        </p:xfrm>
        <a:graphic>
          <a:graphicData uri="http://schemas.openxmlformats.org/drawingml/2006/table">
            <a:tbl>
              <a:tblPr firstRow="1" bandRow="1">
                <a:tableStyleId>{5940675A-B579-460E-94D1-54222C63F5DA}</a:tableStyleId>
              </a:tblPr>
              <a:tblGrid>
                <a:gridCol w="3496629">
                  <a:extLst>
                    <a:ext uri="{9D8B030D-6E8A-4147-A177-3AD203B41FA5}">
                      <a16:colId xmlns:a16="http://schemas.microsoft.com/office/drawing/2014/main" val="562743553"/>
                    </a:ext>
                  </a:extLst>
                </a:gridCol>
              </a:tblGrid>
              <a:tr h="167247">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4" name="Terminator 15">
            <a:extLst>
              <a:ext uri="{FF2B5EF4-FFF2-40B4-BE49-F238E27FC236}">
                <a16:creationId xmlns:a16="http://schemas.microsoft.com/office/drawing/2014/main" id="{85119AEA-49C0-8426-3401-287D24D40E0D}"/>
              </a:ext>
            </a:extLst>
          </p:cNvPr>
          <p:cNvSpPr/>
          <p:nvPr/>
        </p:nvSpPr>
        <p:spPr>
          <a:xfrm>
            <a:off x="2051860" y="7117732"/>
            <a:ext cx="807739" cy="256630"/>
          </a:xfrm>
          <a:prstGeom prst="flowChartTerminator">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Slide 13</a:t>
            </a:r>
          </a:p>
        </p:txBody>
      </p:sp>
    </p:spTree>
    <p:extLst>
      <p:ext uri="{BB962C8B-B14F-4D97-AF65-F5344CB8AC3E}">
        <p14:creationId xmlns:p14="http://schemas.microsoft.com/office/powerpoint/2010/main" val="149982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ubtitle 2">
            <a:extLst>
              <a:ext uri="{FF2B5EF4-FFF2-40B4-BE49-F238E27FC236}">
                <a16:creationId xmlns:a16="http://schemas.microsoft.com/office/drawing/2014/main" id="{599971BC-7D5B-0611-7F82-85A23620D8D8}"/>
              </a:ext>
            </a:extLst>
          </p:cNvPr>
          <p:cNvSpPr txBox="1">
            <a:spLocks/>
          </p:cNvSpPr>
          <p:nvPr/>
        </p:nvSpPr>
        <p:spPr>
          <a:xfrm>
            <a:off x="506848" y="1621055"/>
            <a:ext cx="6703694" cy="1586998"/>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None/>
            </a:pPr>
            <a:r>
              <a:rPr lang="en-US" sz="1200" dirty="0">
                <a:latin typeface="Ubuntu" panose="020B0504030602030204" pitchFamily="34" charset="0"/>
              </a:rPr>
              <a:t>This activity will help us to learn more about diabetes.</a:t>
            </a:r>
          </a:p>
          <a:p>
            <a:pPr marL="0" indent="0">
              <a:buNone/>
            </a:pPr>
            <a:endParaRPr lang="en-US" sz="1200" dirty="0">
              <a:latin typeface="Ubuntu" panose="020B0504030602030204" pitchFamily="34" charset="0"/>
            </a:endParaRPr>
          </a:p>
          <a:p>
            <a:pPr marL="0" indent="0">
              <a:buNone/>
            </a:pPr>
            <a:r>
              <a:rPr lang="en-US" sz="1200" b="1" dirty="0">
                <a:latin typeface="Ubuntu" panose="020B0504030602030204" pitchFamily="34" charset="0"/>
              </a:rPr>
              <a:t>Instructions: </a:t>
            </a:r>
            <a:endParaRPr lang="en-US" sz="1200" dirty="0">
              <a:latin typeface="Ubuntu" panose="020B0504030602030204" pitchFamily="34" charset="0"/>
            </a:endParaRPr>
          </a:p>
          <a:p>
            <a:pPr lvl="0"/>
            <a:r>
              <a:rPr lang="en-US" sz="1200" dirty="0">
                <a:latin typeface="Ubuntu" panose="020B0504030602030204" pitchFamily="34" charset="0"/>
              </a:rPr>
              <a:t>There are four true or false statements for you to respond to.</a:t>
            </a:r>
          </a:p>
          <a:p>
            <a:pPr lvl="0"/>
            <a:r>
              <a:rPr lang="en-US" sz="1200" dirty="0">
                <a:latin typeface="Ubuntu" panose="020B0504030602030204" pitchFamily="34" charset="0"/>
              </a:rPr>
              <a:t>Record your responses in the space provided and make any notes or comments that arise during the discussion.</a:t>
            </a:r>
          </a:p>
        </p:txBody>
      </p:sp>
      <p:sp>
        <p:nvSpPr>
          <p:cNvPr id="64" name="Title 1">
            <a:extLst>
              <a:ext uri="{FF2B5EF4-FFF2-40B4-BE49-F238E27FC236}">
                <a16:creationId xmlns:a16="http://schemas.microsoft.com/office/drawing/2014/main" id="{939354C0-ACDC-D829-FA90-FBF82FDC3CF8}"/>
              </a:ext>
            </a:extLst>
          </p:cNvPr>
          <p:cNvSpPr txBox="1">
            <a:spLocks/>
          </p:cNvSpPr>
          <p:nvPr/>
        </p:nvSpPr>
        <p:spPr>
          <a:xfrm>
            <a:off x="291459" y="12358"/>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3700" dirty="0">
                <a:solidFill>
                  <a:schemeClr val="bg1"/>
                </a:solidFill>
                <a:latin typeface="Ubuntu" panose="020B0504030602030204" pitchFamily="34" charset="0"/>
              </a:rPr>
              <a:t>Activity: True or False</a:t>
            </a:r>
            <a:br>
              <a:rPr lang="en-US" dirty="0">
                <a:solidFill>
                  <a:schemeClr val="bg1"/>
                </a:solidFill>
                <a:latin typeface="Ubuntu" panose="020B0504030602030204" pitchFamily="34" charset="0"/>
              </a:rPr>
            </a:br>
            <a:r>
              <a:rPr lang="en-US" sz="2100" dirty="0">
                <a:solidFill>
                  <a:schemeClr val="bg1"/>
                </a:solidFill>
                <a:latin typeface="Ubuntu" panose="020B0504030602030204" pitchFamily="34" charset="0"/>
              </a:rPr>
              <a:t>Type 2 Diabetes</a:t>
            </a:r>
            <a:endParaRPr lang="en-US" dirty="0">
              <a:solidFill>
                <a:schemeClr val="bg1"/>
              </a:solidFill>
              <a:latin typeface="Ubuntu" panose="020B0504030602030204" pitchFamily="34" charset="0"/>
            </a:endParaRPr>
          </a:p>
        </p:txBody>
      </p:sp>
      <p:sp>
        <p:nvSpPr>
          <p:cNvPr id="110" name="Terminator 109">
            <a:extLst>
              <a:ext uri="{FF2B5EF4-FFF2-40B4-BE49-F238E27FC236}">
                <a16:creationId xmlns:a16="http://schemas.microsoft.com/office/drawing/2014/main" id="{2FA3B3B5-8370-89C5-2EB3-7E9E11F39466}"/>
              </a:ext>
            </a:extLst>
          </p:cNvPr>
          <p:cNvSpPr/>
          <p:nvPr/>
        </p:nvSpPr>
        <p:spPr>
          <a:xfrm>
            <a:off x="5175533" y="616736"/>
            <a:ext cx="807739" cy="2566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itle 1">
            <a:extLst>
              <a:ext uri="{FF2B5EF4-FFF2-40B4-BE49-F238E27FC236}">
                <a16:creationId xmlns:a16="http://schemas.microsoft.com/office/drawing/2014/main" id="{84AA730B-EB30-39A4-3BB0-17261FF2DE1B}"/>
              </a:ext>
            </a:extLst>
          </p:cNvPr>
          <p:cNvSpPr txBox="1">
            <a:spLocks/>
          </p:cNvSpPr>
          <p:nvPr/>
        </p:nvSpPr>
        <p:spPr>
          <a:xfrm>
            <a:off x="4888902" y="286282"/>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15</a:t>
            </a:r>
            <a:endParaRPr lang="en-US" sz="1400" dirty="0">
              <a:solidFill>
                <a:schemeClr val="accent5"/>
              </a:solidFill>
              <a:latin typeface="Ubuntu" panose="020B0504030602030204" pitchFamily="34" charset="0"/>
            </a:endParaRPr>
          </a:p>
        </p:txBody>
      </p:sp>
      <p:pic>
        <p:nvPicPr>
          <p:cNvPr id="2" name="Picture 1">
            <a:extLst>
              <a:ext uri="{FF2B5EF4-FFF2-40B4-BE49-F238E27FC236}">
                <a16:creationId xmlns:a16="http://schemas.microsoft.com/office/drawing/2014/main" id="{8377E98B-9A4A-29B0-E61D-B575102C8286}"/>
              </a:ext>
            </a:extLst>
          </p:cNvPr>
          <p:cNvPicPr>
            <a:picLocks noChangeAspect="1"/>
          </p:cNvPicPr>
          <p:nvPr/>
        </p:nvPicPr>
        <p:blipFill>
          <a:blip r:embed="rId2">
            <a:alphaModFix amt="5000"/>
          </a:blip>
          <a:stretch>
            <a:fillRect/>
          </a:stretch>
        </p:blipFill>
        <p:spPr>
          <a:xfrm rot="16200000" flipH="1">
            <a:off x="3673457" y="-233527"/>
            <a:ext cx="414360" cy="7783530"/>
          </a:xfrm>
          <a:prstGeom prst="rect">
            <a:avLst/>
          </a:prstGeom>
        </p:spPr>
      </p:pic>
      <p:pic>
        <p:nvPicPr>
          <p:cNvPr id="6" name="Picture 5">
            <a:extLst>
              <a:ext uri="{FF2B5EF4-FFF2-40B4-BE49-F238E27FC236}">
                <a16:creationId xmlns:a16="http://schemas.microsoft.com/office/drawing/2014/main" id="{34D74518-82BF-3306-C324-0C398FE92D32}"/>
              </a:ext>
            </a:extLst>
          </p:cNvPr>
          <p:cNvPicPr>
            <a:picLocks noChangeAspect="1"/>
          </p:cNvPicPr>
          <p:nvPr/>
        </p:nvPicPr>
        <p:blipFill>
          <a:blip r:embed="rId2">
            <a:alphaModFix amt="5000"/>
          </a:blip>
          <a:stretch>
            <a:fillRect/>
          </a:stretch>
        </p:blipFill>
        <p:spPr>
          <a:xfrm rot="16200000" flipH="1">
            <a:off x="3684585" y="1789115"/>
            <a:ext cx="414360" cy="7783530"/>
          </a:xfrm>
          <a:prstGeom prst="rect">
            <a:avLst/>
          </a:prstGeom>
        </p:spPr>
      </p:pic>
      <p:pic>
        <p:nvPicPr>
          <p:cNvPr id="7" name="Picture 6">
            <a:extLst>
              <a:ext uri="{FF2B5EF4-FFF2-40B4-BE49-F238E27FC236}">
                <a16:creationId xmlns:a16="http://schemas.microsoft.com/office/drawing/2014/main" id="{9B538F3F-FFCB-2E5B-8392-EA668F400E4F}"/>
              </a:ext>
            </a:extLst>
          </p:cNvPr>
          <p:cNvPicPr>
            <a:picLocks noChangeAspect="1"/>
          </p:cNvPicPr>
          <p:nvPr/>
        </p:nvPicPr>
        <p:blipFill>
          <a:blip r:embed="rId2">
            <a:alphaModFix amt="5000"/>
          </a:blip>
          <a:stretch>
            <a:fillRect/>
          </a:stretch>
        </p:blipFill>
        <p:spPr>
          <a:xfrm rot="16200000" flipH="1">
            <a:off x="3684585" y="3895027"/>
            <a:ext cx="414360" cy="7783530"/>
          </a:xfrm>
          <a:prstGeom prst="rect">
            <a:avLst/>
          </a:prstGeom>
        </p:spPr>
      </p:pic>
      <p:sp>
        <p:nvSpPr>
          <p:cNvPr id="9" name="Subtitle 2">
            <a:extLst>
              <a:ext uri="{FF2B5EF4-FFF2-40B4-BE49-F238E27FC236}">
                <a16:creationId xmlns:a16="http://schemas.microsoft.com/office/drawing/2014/main" id="{8CF5BA4B-8BE5-0544-46DD-FB6CC6F46B74}"/>
              </a:ext>
            </a:extLst>
          </p:cNvPr>
          <p:cNvSpPr txBox="1">
            <a:spLocks/>
          </p:cNvSpPr>
          <p:nvPr/>
        </p:nvSpPr>
        <p:spPr>
          <a:xfrm>
            <a:off x="705743" y="3509731"/>
            <a:ext cx="6703694"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Age is the only risk factor for developing type 2 diabetes.</a:t>
            </a:r>
          </a:p>
        </p:txBody>
      </p:sp>
      <p:sp>
        <p:nvSpPr>
          <p:cNvPr id="10" name="Subtitle 2">
            <a:extLst>
              <a:ext uri="{FF2B5EF4-FFF2-40B4-BE49-F238E27FC236}">
                <a16:creationId xmlns:a16="http://schemas.microsoft.com/office/drawing/2014/main" id="{69A4F177-E54B-6A96-D2C2-181541E85998}"/>
              </a:ext>
            </a:extLst>
          </p:cNvPr>
          <p:cNvSpPr txBox="1">
            <a:spLocks/>
          </p:cNvSpPr>
          <p:nvPr/>
        </p:nvSpPr>
        <p:spPr>
          <a:xfrm>
            <a:off x="705743" y="5535058"/>
            <a:ext cx="6703694"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People with Type 2 diabetes cannot eat sweets.</a:t>
            </a:r>
          </a:p>
        </p:txBody>
      </p:sp>
      <p:sp>
        <p:nvSpPr>
          <p:cNvPr id="11" name="Subtitle 2">
            <a:extLst>
              <a:ext uri="{FF2B5EF4-FFF2-40B4-BE49-F238E27FC236}">
                <a16:creationId xmlns:a16="http://schemas.microsoft.com/office/drawing/2014/main" id="{D2B3D308-26DC-AE9B-FBAF-D0B3A230CCE2}"/>
              </a:ext>
            </a:extLst>
          </p:cNvPr>
          <p:cNvSpPr txBox="1">
            <a:spLocks/>
          </p:cNvSpPr>
          <p:nvPr/>
        </p:nvSpPr>
        <p:spPr>
          <a:xfrm>
            <a:off x="705743" y="7621087"/>
            <a:ext cx="6703694"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You can prevent type 2 diabetes by eating healthy and exercising regularly.</a:t>
            </a:r>
          </a:p>
        </p:txBody>
      </p:sp>
      <p:graphicFrame>
        <p:nvGraphicFramePr>
          <p:cNvPr id="13" name="Table 12">
            <a:extLst>
              <a:ext uri="{FF2B5EF4-FFF2-40B4-BE49-F238E27FC236}">
                <a16:creationId xmlns:a16="http://schemas.microsoft.com/office/drawing/2014/main" id="{D14E11B8-65A1-ED37-84E3-2FD17115FD6B}"/>
              </a:ext>
            </a:extLst>
          </p:cNvPr>
          <p:cNvGraphicFramePr>
            <a:graphicFrameLocks noGrp="1"/>
          </p:cNvGraphicFramePr>
          <p:nvPr>
            <p:extLst>
              <p:ext uri="{D42A27DB-BD31-4B8C-83A1-F6EECF244321}">
                <p14:modId xmlns:p14="http://schemas.microsoft.com/office/powerpoint/2010/main" val="1373962591"/>
              </p:ext>
            </p:extLst>
          </p:nvPr>
        </p:nvGraphicFramePr>
        <p:xfrm>
          <a:off x="3231515" y="3865416"/>
          <a:ext cx="4049502" cy="324612"/>
        </p:xfrm>
        <a:graphic>
          <a:graphicData uri="http://schemas.openxmlformats.org/drawingml/2006/table">
            <a:tbl>
              <a:tblPr firstRow="1" bandRow="1">
                <a:tableStyleId>{5940675A-B579-460E-94D1-54222C63F5DA}</a:tableStyleId>
              </a:tblPr>
              <a:tblGrid>
                <a:gridCol w="4049502">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4" name="Table 13">
            <a:extLst>
              <a:ext uri="{FF2B5EF4-FFF2-40B4-BE49-F238E27FC236}">
                <a16:creationId xmlns:a16="http://schemas.microsoft.com/office/drawing/2014/main" id="{EC15298C-9F63-A659-59CD-428617191A31}"/>
              </a:ext>
            </a:extLst>
          </p:cNvPr>
          <p:cNvGraphicFramePr>
            <a:graphicFrameLocks noGrp="1"/>
          </p:cNvGraphicFramePr>
          <p:nvPr>
            <p:extLst>
              <p:ext uri="{D42A27DB-BD31-4B8C-83A1-F6EECF244321}">
                <p14:modId xmlns:p14="http://schemas.microsoft.com/office/powerpoint/2010/main" val="3482550773"/>
              </p:ext>
            </p:extLst>
          </p:nvPr>
        </p:nvGraphicFramePr>
        <p:xfrm>
          <a:off x="3231515" y="4198702"/>
          <a:ext cx="4049502" cy="324612"/>
        </p:xfrm>
        <a:graphic>
          <a:graphicData uri="http://schemas.openxmlformats.org/drawingml/2006/table">
            <a:tbl>
              <a:tblPr firstRow="1" bandRow="1">
                <a:tableStyleId>{5940675A-B579-460E-94D1-54222C63F5DA}</a:tableStyleId>
              </a:tblPr>
              <a:tblGrid>
                <a:gridCol w="4049502">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5" name="Table 14">
            <a:extLst>
              <a:ext uri="{FF2B5EF4-FFF2-40B4-BE49-F238E27FC236}">
                <a16:creationId xmlns:a16="http://schemas.microsoft.com/office/drawing/2014/main" id="{8CC05EDE-BD23-AABA-A3AC-BA81A44F9B14}"/>
              </a:ext>
            </a:extLst>
          </p:cNvPr>
          <p:cNvGraphicFramePr>
            <a:graphicFrameLocks noGrp="1"/>
          </p:cNvGraphicFramePr>
          <p:nvPr>
            <p:extLst>
              <p:ext uri="{D42A27DB-BD31-4B8C-83A1-F6EECF244321}">
                <p14:modId xmlns:p14="http://schemas.microsoft.com/office/powerpoint/2010/main" val="3138977516"/>
              </p:ext>
            </p:extLst>
          </p:nvPr>
        </p:nvGraphicFramePr>
        <p:xfrm>
          <a:off x="3231515" y="4549080"/>
          <a:ext cx="4049502" cy="324612"/>
        </p:xfrm>
        <a:graphic>
          <a:graphicData uri="http://schemas.openxmlformats.org/drawingml/2006/table">
            <a:tbl>
              <a:tblPr firstRow="1" bandRow="1">
                <a:tableStyleId>{5940675A-B579-460E-94D1-54222C63F5DA}</a:tableStyleId>
              </a:tblPr>
              <a:tblGrid>
                <a:gridCol w="4049502">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6" name="Table 15">
            <a:extLst>
              <a:ext uri="{FF2B5EF4-FFF2-40B4-BE49-F238E27FC236}">
                <a16:creationId xmlns:a16="http://schemas.microsoft.com/office/drawing/2014/main" id="{5A5B69B4-6082-A385-5C0D-101212A63B4E}"/>
              </a:ext>
            </a:extLst>
          </p:cNvPr>
          <p:cNvGraphicFramePr>
            <a:graphicFrameLocks noGrp="1"/>
          </p:cNvGraphicFramePr>
          <p:nvPr>
            <p:extLst>
              <p:ext uri="{D42A27DB-BD31-4B8C-83A1-F6EECF244321}">
                <p14:modId xmlns:p14="http://schemas.microsoft.com/office/powerpoint/2010/main" val="4016451115"/>
              </p:ext>
            </p:extLst>
          </p:nvPr>
        </p:nvGraphicFramePr>
        <p:xfrm>
          <a:off x="3231515" y="5959254"/>
          <a:ext cx="4049502" cy="324612"/>
        </p:xfrm>
        <a:graphic>
          <a:graphicData uri="http://schemas.openxmlformats.org/drawingml/2006/table">
            <a:tbl>
              <a:tblPr firstRow="1" bandRow="1">
                <a:tableStyleId>{5940675A-B579-460E-94D1-54222C63F5DA}</a:tableStyleId>
              </a:tblPr>
              <a:tblGrid>
                <a:gridCol w="4049502">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7" name="Table 16">
            <a:extLst>
              <a:ext uri="{FF2B5EF4-FFF2-40B4-BE49-F238E27FC236}">
                <a16:creationId xmlns:a16="http://schemas.microsoft.com/office/drawing/2014/main" id="{2EE43256-F067-4AF6-6BA9-CF71D56332A2}"/>
              </a:ext>
            </a:extLst>
          </p:cNvPr>
          <p:cNvGraphicFramePr>
            <a:graphicFrameLocks noGrp="1"/>
          </p:cNvGraphicFramePr>
          <p:nvPr>
            <p:extLst>
              <p:ext uri="{D42A27DB-BD31-4B8C-83A1-F6EECF244321}">
                <p14:modId xmlns:p14="http://schemas.microsoft.com/office/powerpoint/2010/main" val="463872579"/>
              </p:ext>
            </p:extLst>
          </p:nvPr>
        </p:nvGraphicFramePr>
        <p:xfrm>
          <a:off x="3231515" y="6292540"/>
          <a:ext cx="4049502" cy="324612"/>
        </p:xfrm>
        <a:graphic>
          <a:graphicData uri="http://schemas.openxmlformats.org/drawingml/2006/table">
            <a:tbl>
              <a:tblPr firstRow="1" bandRow="1">
                <a:tableStyleId>{5940675A-B579-460E-94D1-54222C63F5DA}</a:tableStyleId>
              </a:tblPr>
              <a:tblGrid>
                <a:gridCol w="4049502">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8" name="Table 17">
            <a:extLst>
              <a:ext uri="{FF2B5EF4-FFF2-40B4-BE49-F238E27FC236}">
                <a16:creationId xmlns:a16="http://schemas.microsoft.com/office/drawing/2014/main" id="{84FC7142-D652-747F-8976-75C06125E72F}"/>
              </a:ext>
            </a:extLst>
          </p:cNvPr>
          <p:cNvGraphicFramePr>
            <a:graphicFrameLocks noGrp="1"/>
          </p:cNvGraphicFramePr>
          <p:nvPr>
            <p:extLst>
              <p:ext uri="{D42A27DB-BD31-4B8C-83A1-F6EECF244321}">
                <p14:modId xmlns:p14="http://schemas.microsoft.com/office/powerpoint/2010/main" val="2241967979"/>
              </p:ext>
            </p:extLst>
          </p:nvPr>
        </p:nvGraphicFramePr>
        <p:xfrm>
          <a:off x="3231515" y="6642918"/>
          <a:ext cx="4049502" cy="324612"/>
        </p:xfrm>
        <a:graphic>
          <a:graphicData uri="http://schemas.openxmlformats.org/drawingml/2006/table">
            <a:tbl>
              <a:tblPr firstRow="1" bandRow="1">
                <a:tableStyleId>{5940675A-B579-460E-94D1-54222C63F5DA}</a:tableStyleId>
              </a:tblPr>
              <a:tblGrid>
                <a:gridCol w="4049502">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9" name="Table 18">
            <a:extLst>
              <a:ext uri="{FF2B5EF4-FFF2-40B4-BE49-F238E27FC236}">
                <a16:creationId xmlns:a16="http://schemas.microsoft.com/office/drawing/2014/main" id="{F22C6B64-020A-6255-D5A1-2AD58292CD33}"/>
              </a:ext>
            </a:extLst>
          </p:cNvPr>
          <p:cNvGraphicFramePr>
            <a:graphicFrameLocks noGrp="1"/>
          </p:cNvGraphicFramePr>
          <p:nvPr>
            <p:extLst>
              <p:ext uri="{D42A27DB-BD31-4B8C-83A1-F6EECF244321}">
                <p14:modId xmlns:p14="http://schemas.microsoft.com/office/powerpoint/2010/main" val="2214376535"/>
              </p:ext>
            </p:extLst>
          </p:nvPr>
        </p:nvGraphicFramePr>
        <p:xfrm>
          <a:off x="3231515" y="8069471"/>
          <a:ext cx="4049502" cy="324612"/>
        </p:xfrm>
        <a:graphic>
          <a:graphicData uri="http://schemas.openxmlformats.org/drawingml/2006/table">
            <a:tbl>
              <a:tblPr firstRow="1" bandRow="1">
                <a:tableStyleId>{5940675A-B579-460E-94D1-54222C63F5DA}</a:tableStyleId>
              </a:tblPr>
              <a:tblGrid>
                <a:gridCol w="4049502">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0" name="Table 19">
            <a:extLst>
              <a:ext uri="{FF2B5EF4-FFF2-40B4-BE49-F238E27FC236}">
                <a16:creationId xmlns:a16="http://schemas.microsoft.com/office/drawing/2014/main" id="{BF38A784-E393-F36A-223F-52D8B0DE5378}"/>
              </a:ext>
            </a:extLst>
          </p:cNvPr>
          <p:cNvGraphicFramePr>
            <a:graphicFrameLocks noGrp="1"/>
          </p:cNvGraphicFramePr>
          <p:nvPr>
            <p:extLst>
              <p:ext uri="{D42A27DB-BD31-4B8C-83A1-F6EECF244321}">
                <p14:modId xmlns:p14="http://schemas.microsoft.com/office/powerpoint/2010/main" val="1837995531"/>
              </p:ext>
            </p:extLst>
          </p:nvPr>
        </p:nvGraphicFramePr>
        <p:xfrm>
          <a:off x="3231515" y="8402757"/>
          <a:ext cx="4049502" cy="324612"/>
        </p:xfrm>
        <a:graphic>
          <a:graphicData uri="http://schemas.openxmlformats.org/drawingml/2006/table">
            <a:tbl>
              <a:tblPr firstRow="1" bandRow="1">
                <a:tableStyleId>{5940675A-B579-460E-94D1-54222C63F5DA}</a:tableStyleId>
              </a:tblPr>
              <a:tblGrid>
                <a:gridCol w="4049502">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1" name="Table 20">
            <a:extLst>
              <a:ext uri="{FF2B5EF4-FFF2-40B4-BE49-F238E27FC236}">
                <a16:creationId xmlns:a16="http://schemas.microsoft.com/office/drawing/2014/main" id="{2E2D0E30-B3EA-5793-C47F-E9B8E7918956}"/>
              </a:ext>
            </a:extLst>
          </p:cNvPr>
          <p:cNvGraphicFramePr>
            <a:graphicFrameLocks noGrp="1"/>
          </p:cNvGraphicFramePr>
          <p:nvPr>
            <p:extLst>
              <p:ext uri="{D42A27DB-BD31-4B8C-83A1-F6EECF244321}">
                <p14:modId xmlns:p14="http://schemas.microsoft.com/office/powerpoint/2010/main" val="3887093392"/>
              </p:ext>
            </p:extLst>
          </p:nvPr>
        </p:nvGraphicFramePr>
        <p:xfrm>
          <a:off x="3231515" y="8753135"/>
          <a:ext cx="4049502" cy="324612"/>
        </p:xfrm>
        <a:graphic>
          <a:graphicData uri="http://schemas.openxmlformats.org/drawingml/2006/table">
            <a:tbl>
              <a:tblPr firstRow="1" bandRow="1">
                <a:tableStyleId>{5940675A-B579-460E-94D1-54222C63F5DA}</a:tableStyleId>
              </a:tblPr>
              <a:tblGrid>
                <a:gridCol w="4049502">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pic>
        <p:nvPicPr>
          <p:cNvPr id="25" name="Picture 24">
            <a:extLst>
              <a:ext uri="{FF2B5EF4-FFF2-40B4-BE49-F238E27FC236}">
                <a16:creationId xmlns:a16="http://schemas.microsoft.com/office/drawing/2014/main" id="{47AF44CE-4439-E4E5-DB5B-8D9AD19E7703}"/>
              </a:ext>
            </a:extLst>
          </p:cNvPr>
          <p:cNvPicPr>
            <a:picLocks noChangeAspect="1"/>
          </p:cNvPicPr>
          <p:nvPr/>
        </p:nvPicPr>
        <p:blipFill>
          <a:blip r:embed="rId3"/>
          <a:stretch>
            <a:fillRect/>
          </a:stretch>
        </p:blipFill>
        <p:spPr>
          <a:xfrm rot="21101655">
            <a:off x="528608" y="4195138"/>
            <a:ext cx="798471" cy="573361"/>
          </a:xfrm>
          <a:prstGeom prst="rect">
            <a:avLst/>
          </a:prstGeom>
        </p:spPr>
      </p:pic>
      <p:pic>
        <p:nvPicPr>
          <p:cNvPr id="26" name="Picture 25">
            <a:extLst>
              <a:ext uri="{FF2B5EF4-FFF2-40B4-BE49-F238E27FC236}">
                <a16:creationId xmlns:a16="http://schemas.microsoft.com/office/drawing/2014/main" id="{81DF2C7C-2EC5-7375-CCDF-74638997B441}"/>
              </a:ext>
            </a:extLst>
          </p:cNvPr>
          <p:cNvPicPr>
            <a:picLocks noChangeAspect="1"/>
          </p:cNvPicPr>
          <p:nvPr/>
        </p:nvPicPr>
        <p:blipFill>
          <a:blip r:embed="rId3"/>
          <a:stretch>
            <a:fillRect/>
          </a:stretch>
        </p:blipFill>
        <p:spPr>
          <a:xfrm rot="21101655">
            <a:off x="528608" y="6228407"/>
            <a:ext cx="798471" cy="573361"/>
          </a:xfrm>
          <a:prstGeom prst="rect">
            <a:avLst/>
          </a:prstGeom>
        </p:spPr>
      </p:pic>
      <p:pic>
        <p:nvPicPr>
          <p:cNvPr id="27" name="Picture 26">
            <a:extLst>
              <a:ext uri="{FF2B5EF4-FFF2-40B4-BE49-F238E27FC236}">
                <a16:creationId xmlns:a16="http://schemas.microsoft.com/office/drawing/2014/main" id="{6579C47A-7615-7301-A5E9-FE4E85644A70}"/>
              </a:ext>
            </a:extLst>
          </p:cNvPr>
          <p:cNvPicPr>
            <a:picLocks noChangeAspect="1"/>
          </p:cNvPicPr>
          <p:nvPr/>
        </p:nvPicPr>
        <p:blipFill>
          <a:blip r:embed="rId3"/>
          <a:stretch>
            <a:fillRect/>
          </a:stretch>
        </p:blipFill>
        <p:spPr>
          <a:xfrm rot="21101655">
            <a:off x="528608" y="8292158"/>
            <a:ext cx="798471" cy="573361"/>
          </a:xfrm>
          <a:prstGeom prst="rect">
            <a:avLst/>
          </a:prstGeom>
        </p:spPr>
      </p:pic>
      <p:pic>
        <p:nvPicPr>
          <p:cNvPr id="29" name="Picture 28">
            <a:extLst>
              <a:ext uri="{FF2B5EF4-FFF2-40B4-BE49-F238E27FC236}">
                <a16:creationId xmlns:a16="http://schemas.microsoft.com/office/drawing/2014/main" id="{23B2E598-18AB-C9A9-67CE-353746ACFC83}"/>
              </a:ext>
            </a:extLst>
          </p:cNvPr>
          <p:cNvPicPr>
            <a:picLocks noChangeAspect="1"/>
          </p:cNvPicPr>
          <p:nvPr/>
        </p:nvPicPr>
        <p:blipFill>
          <a:blip r:embed="rId4"/>
          <a:stretch>
            <a:fillRect/>
          </a:stretch>
        </p:blipFill>
        <p:spPr>
          <a:xfrm>
            <a:off x="1781448" y="4153613"/>
            <a:ext cx="664572" cy="689478"/>
          </a:xfrm>
          <a:prstGeom prst="rect">
            <a:avLst/>
          </a:prstGeom>
        </p:spPr>
      </p:pic>
      <p:pic>
        <p:nvPicPr>
          <p:cNvPr id="30" name="Picture 29">
            <a:extLst>
              <a:ext uri="{FF2B5EF4-FFF2-40B4-BE49-F238E27FC236}">
                <a16:creationId xmlns:a16="http://schemas.microsoft.com/office/drawing/2014/main" id="{0323623F-1088-8058-65CF-1F883A2424A7}"/>
              </a:ext>
            </a:extLst>
          </p:cNvPr>
          <p:cNvPicPr>
            <a:picLocks noChangeAspect="1"/>
          </p:cNvPicPr>
          <p:nvPr/>
        </p:nvPicPr>
        <p:blipFill>
          <a:blip r:embed="rId4"/>
          <a:stretch>
            <a:fillRect/>
          </a:stretch>
        </p:blipFill>
        <p:spPr>
          <a:xfrm>
            <a:off x="1781448" y="6141163"/>
            <a:ext cx="664572" cy="689478"/>
          </a:xfrm>
          <a:prstGeom prst="rect">
            <a:avLst/>
          </a:prstGeom>
        </p:spPr>
      </p:pic>
      <p:pic>
        <p:nvPicPr>
          <p:cNvPr id="31" name="Picture 30">
            <a:extLst>
              <a:ext uri="{FF2B5EF4-FFF2-40B4-BE49-F238E27FC236}">
                <a16:creationId xmlns:a16="http://schemas.microsoft.com/office/drawing/2014/main" id="{E88B20EE-AA23-7D6E-2DAE-732342176C7C}"/>
              </a:ext>
            </a:extLst>
          </p:cNvPr>
          <p:cNvPicPr>
            <a:picLocks noChangeAspect="1"/>
          </p:cNvPicPr>
          <p:nvPr/>
        </p:nvPicPr>
        <p:blipFill>
          <a:blip r:embed="rId4"/>
          <a:stretch>
            <a:fillRect/>
          </a:stretch>
        </p:blipFill>
        <p:spPr>
          <a:xfrm>
            <a:off x="1781448" y="8204913"/>
            <a:ext cx="664572" cy="689478"/>
          </a:xfrm>
          <a:prstGeom prst="rect">
            <a:avLst/>
          </a:prstGeom>
        </p:spPr>
      </p:pic>
      <p:sp>
        <p:nvSpPr>
          <p:cNvPr id="33" name="Subtitle 2">
            <a:extLst>
              <a:ext uri="{FF2B5EF4-FFF2-40B4-BE49-F238E27FC236}">
                <a16:creationId xmlns:a16="http://schemas.microsoft.com/office/drawing/2014/main" id="{785B97DA-F1E9-3013-2B30-A571A19698D6}"/>
              </a:ext>
            </a:extLst>
          </p:cNvPr>
          <p:cNvSpPr txBox="1">
            <a:spLocks/>
          </p:cNvSpPr>
          <p:nvPr/>
        </p:nvSpPr>
        <p:spPr>
          <a:xfrm>
            <a:off x="491381" y="3868101"/>
            <a:ext cx="872923"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solidFill>
                  <a:schemeClr val="accent6"/>
                </a:solidFill>
                <a:latin typeface="Ubuntu" panose="020B0504030602030204" pitchFamily="34" charset="0"/>
              </a:rPr>
              <a:t>True</a:t>
            </a:r>
          </a:p>
        </p:txBody>
      </p:sp>
      <p:sp>
        <p:nvSpPr>
          <p:cNvPr id="34" name="Subtitle 2">
            <a:extLst>
              <a:ext uri="{FF2B5EF4-FFF2-40B4-BE49-F238E27FC236}">
                <a16:creationId xmlns:a16="http://schemas.microsoft.com/office/drawing/2014/main" id="{B0BEEBC8-F930-152A-06CA-0C7EC47AE09C}"/>
              </a:ext>
            </a:extLst>
          </p:cNvPr>
          <p:cNvSpPr txBox="1">
            <a:spLocks/>
          </p:cNvSpPr>
          <p:nvPr/>
        </p:nvSpPr>
        <p:spPr>
          <a:xfrm>
            <a:off x="1698675" y="3868101"/>
            <a:ext cx="872923"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solidFill>
                  <a:srgbClr val="C00000"/>
                </a:solidFill>
                <a:latin typeface="Ubuntu" panose="020B0504030602030204" pitchFamily="34" charset="0"/>
              </a:rPr>
              <a:t>False</a:t>
            </a:r>
          </a:p>
        </p:txBody>
      </p:sp>
      <p:sp>
        <p:nvSpPr>
          <p:cNvPr id="35" name="Subtitle 2">
            <a:extLst>
              <a:ext uri="{FF2B5EF4-FFF2-40B4-BE49-F238E27FC236}">
                <a16:creationId xmlns:a16="http://schemas.microsoft.com/office/drawing/2014/main" id="{3597F1A8-C387-8D04-729B-36E1A02F83EE}"/>
              </a:ext>
            </a:extLst>
          </p:cNvPr>
          <p:cNvSpPr txBox="1">
            <a:spLocks/>
          </p:cNvSpPr>
          <p:nvPr/>
        </p:nvSpPr>
        <p:spPr>
          <a:xfrm>
            <a:off x="491381" y="5927089"/>
            <a:ext cx="872923"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solidFill>
                  <a:schemeClr val="accent6"/>
                </a:solidFill>
                <a:latin typeface="Ubuntu" panose="020B0504030602030204" pitchFamily="34" charset="0"/>
              </a:rPr>
              <a:t>True</a:t>
            </a:r>
          </a:p>
        </p:txBody>
      </p:sp>
      <p:sp>
        <p:nvSpPr>
          <p:cNvPr id="36" name="Subtitle 2">
            <a:extLst>
              <a:ext uri="{FF2B5EF4-FFF2-40B4-BE49-F238E27FC236}">
                <a16:creationId xmlns:a16="http://schemas.microsoft.com/office/drawing/2014/main" id="{0D299331-78F8-79BB-073C-D841CA0A62B9}"/>
              </a:ext>
            </a:extLst>
          </p:cNvPr>
          <p:cNvSpPr txBox="1">
            <a:spLocks/>
          </p:cNvSpPr>
          <p:nvPr/>
        </p:nvSpPr>
        <p:spPr>
          <a:xfrm>
            <a:off x="1698675" y="5927089"/>
            <a:ext cx="872923"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solidFill>
                  <a:srgbClr val="C00000"/>
                </a:solidFill>
                <a:latin typeface="Ubuntu" panose="020B0504030602030204" pitchFamily="34" charset="0"/>
              </a:rPr>
              <a:t>False</a:t>
            </a:r>
          </a:p>
        </p:txBody>
      </p:sp>
      <p:sp>
        <p:nvSpPr>
          <p:cNvPr id="37" name="Subtitle 2">
            <a:extLst>
              <a:ext uri="{FF2B5EF4-FFF2-40B4-BE49-F238E27FC236}">
                <a16:creationId xmlns:a16="http://schemas.microsoft.com/office/drawing/2014/main" id="{1016778F-EA02-1AC6-A432-1C6491E6CD19}"/>
              </a:ext>
            </a:extLst>
          </p:cNvPr>
          <p:cNvSpPr txBox="1">
            <a:spLocks/>
          </p:cNvSpPr>
          <p:nvPr/>
        </p:nvSpPr>
        <p:spPr>
          <a:xfrm>
            <a:off x="491381" y="7991391"/>
            <a:ext cx="872923"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solidFill>
                  <a:schemeClr val="accent6"/>
                </a:solidFill>
                <a:latin typeface="Ubuntu" panose="020B0504030602030204" pitchFamily="34" charset="0"/>
              </a:rPr>
              <a:t>True</a:t>
            </a:r>
          </a:p>
        </p:txBody>
      </p:sp>
      <p:sp>
        <p:nvSpPr>
          <p:cNvPr id="38" name="Subtitle 2">
            <a:extLst>
              <a:ext uri="{FF2B5EF4-FFF2-40B4-BE49-F238E27FC236}">
                <a16:creationId xmlns:a16="http://schemas.microsoft.com/office/drawing/2014/main" id="{F0DCE911-F3A5-AE23-0821-4709A1F6F31D}"/>
              </a:ext>
            </a:extLst>
          </p:cNvPr>
          <p:cNvSpPr txBox="1">
            <a:spLocks/>
          </p:cNvSpPr>
          <p:nvPr/>
        </p:nvSpPr>
        <p:spPr>
          <a:xfrm>
            <a:off x="1698675" y="7991391"/>
            <a:ext cx="872923"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solidFill>
                  <a:srgbClr val="C00000"/>
                </a:solidFill>
                <a:latin typeface="Ubuntu" panose="020B0504030602030204" pitchFamily="34" charset="0"/>
              </a:rPr>
              <a:t>False</a:t>
            </a:r>
          </a:p>
        </p:txBody>
      </p:sp>
    </p:spTree>
    <p:extLst>
      <p:ext uri="{BB962C8B-B14F-4D97-AF65-F5344CB8AC3E}">
        <p14:creationId xmlns:p14="http://schemas.microsoft.com/office/powerpoint/2010/main" val="302034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8FC55-DAC2-D3AA-C264-F78BA2C0A80D}"/>
            </a:ext>
          </a:extLst>
        </p:cNvPr>
        <p:cNvGrpSpPr/>
        <p:nvPr/>
      </p:nvGrpSpPr>
      <p:grpSpPr>
        <a:xfrm>
          <a:off x="0" y="0"/>
          <a:ext cx="0" cy="0"/>
          <a:chOff x="0" y="0"/>
          <a:chExt cx="0" cy="0"/>
        </a:xfrm>
      </p:grpSpPr>
      <p:sp>
        <p:nvSpPr>
          <p:cNvPr id="64" name="Title 1">
            <a:extLst>
              <a:ext uri="{FF2B5EF4-FFF2-40B4-BE49-F238E27FC236}">
                <a16:creationId xmlns:a16="http://schemas.microsoft.com/office/drawing/2014/main" id="{DCBD9AEB-C289-FEE7-8D64-59CC05BBDA6D}"/>
              </a:ext>
            </a:extLst>
          </p:cNvPr>
          <p:cNvSpPr txBox="1">
            <a:spLocks/>
          </p:cNvSpPr>
          <p:nvPr/>
        </p:nvSpPr>
        <p:spPr>
          <a:xfrm>
            <a:off x="147353" y="23477"/>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3200" dirty="0">
                <a:solidFill>
                  <a:schemeClr val="bg1"/>
                </a:solidFill>
                <a:latin typeface="Ubuntu" panose="020B0504030602030204" pitchFamily="34" charset="0"/>
              </a:rPr>
              <a:t>Individual Reflection</a:t>
            </a:r>
            <a:endParaRPr lang="en-US" sz="2800" dirty="0">
              <a:solidFill>
                <a:schemeClr val="bg1"/>
              </a:solidFill>
              <a:latin typeface="Ubuntu" panose="020B0504030602030204" pitchFamily="34" charset="0"/>
            </a:endParaRPr>
          </a:p>
        </p:txBody>
      </p:sp>
      <p:sp>
        <p:nvSpPr>
          <p:cNvPr id="10" name="Terminator 9">
            <a:extLst>
              <a:ext uri="{FF2B5EF4-FFF2-40B4-BE49-F238E27FC236}">
                <a16:creationId xmlns:a16="http://schemas.microsoft.com/office/drawing/2014/main" id="{ABCBE8A4-4759-57D6-4AE3-EF42EEF18B3E}"/>
              </a:ext>
            </a:extLst>
          </p:cNvPr>
          <p:cNvSpPr/>
          <p:nvPr/>
        </p:nvSpPr>
        <p:spPr>
          <a:xfrm>
            <a:off x="5175533" y="705278"/>
            <a:ext cx="807739" cy="2566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DB85C3B-D37C-2A38-F275-553D653086A4}"/>
              </a:ext>
            </a:extLst>
          </p:cNvPr>
          <p:cNvSpPr txBox="1">
            <a:spLocks/>
          </p:cNvSpPr>
          <p:nvPr/>
        </p:nvSpPr>
        <p:spPr>
          <a:xfrm>
            <a:off x="4888902" y="374824"/>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27</a:t>
            </a:r>
            <a:endParaRPr lang="en-US" sz="1400" dirty="0">
              <a:solidFill>
                <a:schemeClr val="accent5"/>
              </a:solidFill>
              <a:latin typeface="Ubuntu" panose="020B0504030602030204" pitchFamily="34" charset="0"/>
            </a:endParaRPr>
          </a:p>
        </p:txBody>
      </p:sp>
      <p:graphicFrame>
        <p:nvGraphicFramePr>
          <p:cNvPr id="4" name="Table 3">
            <a:extLst>
              <a:ext uri="{FF2B5EF4-FFF2-40B4-BE49-F238E27FC236}">
                <a16:creationId xmlns:a16="http://schemas.microsoft.com/office/drawing/2014/main" id="{705193C8-CC71-BC42-43F0-5F305B647565}"/>
              </a:ext>
            </a:extLst>
          </p:cNvPr>
          <p:cNvGraphicFramePr>
            <a:graphicFrameLocks noGrp="1"/>
          </p:cNvGraphicFramePr>
          <p:nvPr>
            <p:extLst>
              <p:ext uri="{D42A27DB-BD31-4B8C-83A1-F6EECF244321}">
                <p14:modId xmlns:p14="http://schemas.microsoft.com/office/powerpoint/2010/main" val="2012289765"/>
              </p:ext>
            </p:extLst>
          </p:nvPr>
        </p:nvGraphicFramePr>
        <p:xfrm>
          <a:off x="705742" y="2305926"/>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5" name="Table 4">
            <a:extLst>
              <a:ext uri="{FF2B5EF4-FFF2-40B4-BE49-F238E27FC236}">
                <a16:creationId xmlns:a16="http://schemas.microsoft.com/office/drawing/2014/main" id="{6C40C64D-263C-BEBF-3884-AF54B07B9A59}"/>
              </a:ext>
            </a:extLst>
          </p:cNvPr>
          <p:cNvGraphicFramePr>
            <a:graphicFrameLocks noGrp="1"/>
          </p:cNvGraphicFramePr>
          <p:nvPr>
            <p:extLst>
              <p:ext uri="{D42A27DB-BD31-4B8C-83A1-F6EECF244321}">
                <p14:modId xmlns:p14="http://schemas.microsoft.com/office/powerpoint/2010/main" val="2734581296"/>
              </p:ext>
            </p:extLst>
          </p:nvPr>
        </p:nvGraphicFramePr>
        <p:xfrm>
          <a:off x="705742" y="2639212"/>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6" name="Table 5">
            <a:extLst>
              <a:ext uri="{FF2B5EF4-FFF2-40B4-BE49-F238E27FC236}">
                <a16:creationId xmlns:a16="http://schemas.microsoft.com/office/drawing/2014/main" id="{91A18D5B-F362-FF4E-A6E3-04E112B42B7A}"/>
              </a:ext>
            </a:extLst>
          </p:cNvPr>
          <p:cNvGraphicFramePr>
            <a:graphicFrameLocks noGrp="1"/>
          </p:cNvGraphicFramePr>
          <p:nvPr>
            <p:extLst>
              <p:ext uri="{D42A27DB-BD31-4B8C-83A1-F6EECF244321}">
                <p14:modId xmlns:p14="http://schemas.microsoft.com/office/powerpoint/2010/main" val="808350567"/>
              </p:ext>
            </p:extLst>
          </p:nvPr>
        </p:nvGraphicFramePr>
        <p:xfrm>
          <a:off x="705742" y="2989590"/>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pic>
        <p:nvPicPr>
          <p:cNvPr id="7" name="Picture 6">
            <a:extLst>
              <a:ext uri="{FF2B5EF4-FFF2-40B4-BE49-F238E27FC236}">
                <a16:creationId xmlns:a16="http://schemas.microsoft.com/office/drawing/2014/main" id="{CDA660AA-9F5E-9631-2507-DD746B07A289}"/>
              </a:ext>
            </a:extLst>
          </p:cNvPr>
          <p:cNvPicPr>
            <a:picLocks noChangeAspect="1"/>
          </p:cNvPicPr>
          <p:nvPr/>
        </p:nvPicPr>
        <p:blipFill>
          <a:blip r:embed="rId2">
            <a:alphaModFix amt="5000"/>
          </a:blip>
          <a:stretch>
            <a:fillRect/>
          </a:stretch>
        </p:blipFill>
        <p:spPr>
          <a:xfrm rot="16200000" flipH="1">
            <a:off x="3673457" y="-1817164"/>
            <a:ext cx="414360" cy="7783530"/>
          </a:xfrm>
          <a:prstGeom prst="rect">
            <a:avLst/>
          </a:prstGeom>
        </p:spPr>
      </p:pic>
      <p:sp>
        <p:nvSpPr>
          <p:cNvPr id="8" name="Subtitle 2">
            <a:extLst>
              <a:ext uri="{FF2B5EF4-FFF2-40B4-BE49-F238E27FC236}">
                <a16:creationId xmlns:a16="http://schemas.microsoft.com/office/drawing/2014/main" id="{849B9C84-CFF0-4379-D790-F89067AB5CED}"/>
              </a:ext>
            </a:extLst>
          </p:cNvPr>
          <p:cNvSpPr txBox="1">
            <a:spLocks/>
          </p:cNvSpPr>
          <p:nvPr/>
        </p:nvSpPr>
        <p:spPr>
          <a:xfrm>
            <a:off x="705743" y="1926094"/>
            <a:ext cx="6703694"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What is stopping your family from having physical activity every day?</a:t>
            </a:r>
          </a:p>
        </p:txBody>
      </p:sp>
      <p:graphicFrame>
        <p:nvGraphicFramePr>
          <p:cNvPr id="9" name="Table 8">
            <a:extLst>
              <a:ext uri="{FF2B5EF4-FFF2-40B4-BE49-F238E27FC236}">
                <a16:creationId xmlns:a16="http://schemas.microsoft.com/office/drawing/2014/main" id="{DDCB1F2D-4001-1444-1C03-52E567A80294}"/>
              </a:ext>
            </a:extLst>
          </p:cNvPr>
          <p:cNvGraphicFramePr>
            <a:graphicFrameLocks noGrp="1"/>
          </p:cNvGraphicFramePr>
          <p:nvPr>
            <p:extLst>
              <p:ext uri="{D42A27DB-BD31-4B8C-83A1-F6EECF244321}">
                <p14:modId xmlns:p14="http://schemas.microsoft.com/office/powerpoint/2010/main" val="1661142316"/>
              </p:ext>
            </p:extLst>
          </p:nvPr>
        </p:nvGraphicFramePr>
        <p:xfrm>
          <a:off x="705742" y="4157029"/>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911FE86E-EDC0-B6F3-FC28-A194372CB2F2}"/>
              </a:ext>
            </a:extLst>
          </p:cNvPr>
          <p:cNvGraphicFramePr>
            <a:graphicFrameLocks noGrp="1"/>
          </p:cNvGraphicFramePr>
          <p:nvPr>
            <p:extLst>
              <p:ext uri="{D42A27DB-BD31-4B8C-83A1-F6EECF244321}">
                <p14:modId xmlns:p14="http://schemas.microsoft.com/office/powerpoint/2010/main" val="908156654"/>
              </p:ext>
            </p:extLst>
          </p:nvPr>
        </p:nvGraphicFramePr>
        <p:xfrm>
          <a:off x="705742" y="4490315"/>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3" name="Table 12">
            <a:extLst>
              <a:ext uri="{FF2B5EF4-FFF2-40B4-BE49-F238E27FC236}">
                <a16:creationId xmlns:a16="http://schemas.microsoft.com/office/drawing/2014/main" id="{1B0317B2-8F3A-6DF1-7B0B-80D2BE7F9B69}"/>
              </a:ext>
            </a:extLst>
          </p:cNvPr>
          <p:cNvGraphicFramePr>
            <a:graphicFrameLocks noGrp="1"/>
          </p:cNvGraphicFramePr>
          <p:nvPr>
            <p:extLst>
              <p:ext uri="{D42A27DB-BD31-4B8C-83A1-F6EECF244321}">
                <p14:modId xmlns:p14="http://schemas.microsoft.com/office/powerpoint/2010/main" val="3488285117"/>
              </p:ext>
            </p:extLst>
          </p:nvPr>
        </p:nvGraphicFramePr>
        <p:xfrm>
          <a:off x="705742" y="4840693"/>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pic>
        <p:nvPicPr>
          <p:cNvPr id="14" name="Picture 13">
            <a:extLst>
              <a:ext uri="{FF2B5EF4-FFF2-40B4-BE49-F238E27FC236}">
                <a16:creationId xmlns:a16="http://schemas.microsoft.com/office/drawing/2014/main" id="{380E40CA-2C6E-F24E-558D-4172C6A0CF66}"/>
              </a:ext>
            </a:extLst>
          </p:cNvPr>
          <p:cNvPicPr>
            <a:picLocks noChangeAspect="1"/>
          </p:cNvPicPr>
          <p:nvPr/>
        </p:nvPicPr>
        <p:blipFill>
          <a:blip r:embed="rId2">
            <a:alphaModFix amt="5000"/>
          </a:blip>
          <a:stretch>
            <a:fillRect/>
          </a:stretch>
        </p:blipFill>
        <p:spPr>
          <a:xfrm rot="16200000" flipH="1">
            <a:off x="3673457" y="33939"/>
            <a:ext cx="414360" cy="7783530"/>
          </a:xfrm>
          <a:prstGeom prst="rect">
            <a:avLst/>
          </a:prstGeom>
        </p:spPr>
      </p:pic>
      <p:sp>
        <p:nvSpPr>
          <p:cNvPr id="15" name="Subtitle 2">
            <a:extLst>
              <a:ext uri="{FF2B5EF4-FFF2-40B4-BE49-F238E27FC236}">
                <a16:creationId xmlns:a16="http://schemas.microsoft.com/office/drawing/2014/main" id="{4C751560-CED2-3F97-C14B-E99C1916E02E}"/>
              </a:ext>
            </a:extLst>
          </p:cNvPr>
          <p:cNvSpPr txBox="1">
            <a:spLocks/>
          </p:cNvSpPr>
          <p:nvPr/>
        </p:nvSpPr>
        <p:spPr>
          <a:xfrm>
            <a:off x="705743" y="3777197"/>
            <a:ext cx="6703694"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What is stopping your family from healthy eating every day?</a:t>
            </a:r>
          </a:p>
        </p:txBody>
      </p:sp>
      <p:pic>
        <p:nvPicPr>
          <p:cNvPr id="16" name="Picture 15">
            <a:extLst>
              <a:ext uri="{FF2B5EF4-FFF2-40B4-BE49-F238E27FC236}">
                <a16:creationId xmlns:a16="http://schemas.microsoft.com/office/drawing/2014/main" id="{318043D9-005D-62BB-BDD5-7FA9C0196F5B}"/>
              </a:ext>
            </a:extLst>
          </p:cNvPr>
          <p:cNvPicPr>
            <a:picLocks noChangeAspect="1"/>
          </p:cNvPicPr>
          <p:nvPr/>
        </p:nvPicPr>
        <p:blipFill>
          <a:blip r:embed="rId2">
            <a:alphaModFix/>
          </a:blip>
          <a:stretch>
            <a:fillRect/>
          </a:stretch>
        </p:blipFill>
        <p:spPr>
          <a:xfrm rot="16200000" flipH="1">
            <a:off x="4026136" y="3478528"/>
            <a:ext cx="1202882" cy="6289647"/>
          </a:xfrm>
          <a:prstGeom prst="rect">
            <a:avLst/>
          </a:prstGeom>
        </p:spPr>
      </p:pic>
      <p:sp>
        <p:nvSpPr>
          <p:cNvPr id="17" name="Title 1">
            <a:extLst>
              <a:ext uri="{FF2B5EF4-FFF2-40B4-BE49-F238E27FC236}">
                <a16:creationId xmlns:a16="http://schemas.microsoft.com/office/drawing/2014/main" id="{0099361E-6932-2716-B84E-FE4204F9D1D5}"/>
              </a:ext>
            </a:extLst>
          </p:cNvPr>
          <p:cNvSpPr txBox="1">
            <a:spLocks/>
          </p:cNvSpPr>
          <p:nvPr/>
        </p:nvSpPr>
        <p:spPr>
          <a:xfrm>
            <a:off x="1585632" y="5773462"/>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800" dirty="0">
                <a:solidFill>
                  <a:schemeClr val="bg1"/>
                </a:solidFill>
              </a:rPr>
              <a:t>Activity: 10 Strategies for Prevention </a:t>
            </a:r>
            <a:br>
              <a:rPr lang="en-US" sz="2800" dirty="0">
                <a:solidFill>
                  <a:schemeClr val="bg1"/>
                </a:solidFill>
              </a:rPr>
            </a:br>
            <a:r>
              <a:rPr lang="en-US" sz="2800" dirty="0">
                <a:solidFill>
                  <a:schemeClr val="bg1"/>
                </a:solidFill>
              </a:rPr>
              <a:t>&amp; Management of Type 2 Diabetes </a:t>
            </a:r>
            <a:endParaRPr lang="en-US" sz="2000" dirty="0">
              <a:solidFill>
                <a:schemeClr val="bg1"/>
              </a:solidFill>
              <a:latin typeface="Ubuntu" panose="020B0504030602030204" pitchFamily="34" charset="0"/>
            </a:endParaRPr>
          </a:p>
        </p:txBody>
      </p:sp>
      <p:sp>
        <p:nvSpPr>
          <p:cNvPr id="18" name="Terminator 17">
            <a:extLst>
              <a:ext uri="{FF2B5EF4-FFF2-40B4-BE49-F238E27FC236}">
                <a16:creationId xmlns:a16="http://schemas.microsoft.com/office/drawing/2014/main" id="{A7A9C3A4-5436-4628-E39D-A44B32E8EAA4}"/>
              </a:ext>
            </a:extLst>
          </p:cNvPr>
          <p:cNvSpPr/>
          <p:nvPr/>
        </p:nvSpPr>
        <p:spPr>
          <a:xfrm>
            <a:off x="6772294" y="6525554"/>
            <a:ext cx="807739" cy="2566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FFE152EF-FA28-AAFE-FAB0-B74594C3A083}"/>
              </a:ext>
            </a:extLst>
          </p:cNvPr>
          <p:cNvSpPr txBox="1">
            <a:spLocks/>
          </p:cNvSpPr>
          <p:nvPr/>
        </p:nvSpPr>
        <p:spPr>
          <a:xfrm>
            <a:off x="6485663" y="6195100"/>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28</a:t>
            </a:r>
            <a:endParaRPr lang="en-US" sz="1400" dirty="0">
              <a:solidFill>
                <a:schemeClr val="accent5"/>
              </a:solidFill>
              <a:latin typeface="Ubuntu" panose="020B0504030602030204" pitchFamily="34" charset="0"/>
            </a:endParaRPr>
          </a:p>
        </p:txBody>
      </p:sp>
      <p:graphicFrame>
        <p:nvGraphicFramePr>
          <p:cNvPr id="20" name="Table 19">
            <a:extLst>
              <a:ext uri="{FF2B5EF4-FFF2-40B4-BE49-F238E27FC236}">
                <a16:creationId xmlns:a16="http://schemas.microsoft.com/office/drawing/2014/main" id="{0794BCF5-B7F0-9E81-33E9-EC2C4980B948}"/>
              </a:ext>
            </a:extLst>
          </p:cNvPr>
          <p:cNvGraphicFramePr>
            <a:graphicFrameLocks noGrp="1"/>
          </p:cNvGraphicFramePr>
          <p:nvPr>
            <p:extLst>
              <p:ext uri="{D42A27DB-BD31-4B8C-83A1-F6EECF244321}">
                <p14:modId xmlns:p14="http://schemas.microsoft.com/office/powerpoint/2010/main" val="2258541383"/>
              </p:ext>
            </p:extLst>
          </p:nvPr>
        </p:nvGraphicFramePr>
        <p:xfrm>
          <a:off x="433995" y="7613151"/>
          <a:ext cx="2989958" cy="414362"/>
        </p:xfrm>
        <a:graphic>
          <a:graphicData uri="http://schemas.openxmlformats.org/drawingml/2006/table">
            <a:tbl>
              <a:tblPr firstRow="1" bandRow="1">
                <a:tableStyleId>{5940675A-B579-460E-94D1-54222C63F5DA}</a:tableStyleId>
              </a:tblPr>
              <a:tblGrid>
                <a:gridCol w="2989958">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1" name="Table 20">
            <a:extLst>
              <a:ext uri="{FF2B5EF4-FFF2-40B4-BE49-F238E27FC236}">
                <a16:creationId xmlns:a16="http://schemas.microsoft.com/office/drawing/2014/main" id="{BFADF9B5-0C7B-CE1C-1CD2-4478A650B3E3}"/>
              </a:ext>
            </a:extLst>
          </p:cNvPr>
          <p:cNvGraphicFramePr>
            <a:graphicFrameLocks noGrp="1"/>
          </p:cNvGraphicFramePr>
          <p:nvPr>
            <p:extLst>
              <p:ext uri="{D42A27DB-BD31-4B8C-83A1-F6EECF244321}">
                <p14:modId xmlns:p14="http://schemas.microsoft.com/office/powerpoint/2010/main" val="580811204"/>
              </p:ext>
            </p:extLst>
          </p:nvPr>
        </p:nvGraphicFramePr>
        <p:xfrm>
          <a:off x="433995" y="7946437"/>
          <a:ext cx="2989958" cy="414362"/>
        </p:xfrm>
        <a:graphic>
          <a:graphicData uri="http://schemas.openxmlformats.org/drawingml/2006/table">
            <a:tbl>
              <a:tblPr firstRow="1" bandRow="1">
                <a:tableStyleId>{5940675A-B579-460E-94D1-54222C63F5DA}</a:tableStyleId>
              </a:tblPr>
              <a:tblGrid>
                <a:gridCol w="2989958">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2" name="Table 21">
            <a:extLst>
              <a:ext uri="{FF2B5EF4-FFF2-40B4-BE49-F238E27FC236}">
                <a16:creationId xmlns:a16="http://schemas.microsoft.com/office/drawing/2014/main" id="{B3E57BBE-1458-3EBF-7391-6EB7E60AC6D2}"/>
              </a:ext>
            </a:extLst>
          </p:cNvPr>
          <p:cNvGraphicFramePr>
            <a:graphicFrameLocks noGrp="1"/>
          </p:cNvGraphicFramePr>
          <p:nvPr>
            <p:extLst>
              <p:ext uri="{D42A27DB-BD31-4B8C-83A1-F6EECF244321}">
                <p14:modId xmlns:p14="http://schemas.microsoft.com/office/powerpoint/2010/main" val="1247373347"/>
              </p:ext>
            </p:extLst>
          </p:nvPr>
        </p:nvGraphicFramePr>
        <p:xfrm>
          <a:off x="433995" y="8296815"/>
          <a:ext cx="2989958" cy="414362"/>
        </p:xfrm>
        <a:graphic>
          <a:graphicData uri="http://schemas.openxmlformats.org/drawingml/2006/table">
            <a:tbl>
              <a:tblPr firstRow="1" bandRow="1">
                <a:tableStyleId>{5940675A-B579-460E-94D1-54222C63F5DA}</a:tableStyleId>
              </a:tblPr>
              <a:tblGrid>
                <a:gridCol w="2989958">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3" name="Table 22">
            <a:extLst>
              <a:ext uri="{FF2B5EF4-FFF2-40B4-BE49-F238E27FC236}">
                <a16:creationId xmlns:a16="http://schemas.microsoft.com/office/drawing/2014/main" id="{CD031C81-B094-DCD5-59F5-EA8D80D71B34}"/>
              </a:ext>
            </a:extLst>
          </p:cNvPr>
          <p:cNvGraphicFramePr>
            <a:graphicFrameLocks noGrp="1"/>
          </p:cNvGraphicFramePr>
          <p:nvPr>
            <p:extLst>
              <p:ext uri="{D42A27DB-BD31-4B8C-83A1-F6EECF244321}">
                <p14:modId xmlns:p14="http://schemas.microsoft.com/office/powerpoint/2010/main" val="2396520254"/>
              </p:ext>
            </p:extLst>
          </p:nvPr>
        </p:nvGraphicFramePr>
        <p:xfrm>
          <a:off x="433995" y="8647193"/>
          <a:ext cx="2989958" cy="414362"/>
        </p:xfrm>
        <a:graphic>
          <a:graphicData uri="http://schemas.openxmlformats.org/drawingml/2006/table">
            <a:tbl>
              <a:tblPr firstRow="1" bandRow="1">
                <a:tableStyleId>{5940675A-B579-460E-94D1-54222C63F5DA}</a:tableStyleId>
              </a:tblPr>
              <a:tblGrid>
                <a:gridCol w="2989958">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4" name="Table 23">
            <a:extLst>
              <a:ext uri="{FF2B5EF4-FFF2-40B4-BE49-F238E27FC236}">
                <a16:creationId xmlns:a16="http://schemas.microsoft.com/office/drawing/2014/main" id="{1907D1B7-E006-A648-9B34-0F43D17DAD2B}"/>
              </a:ext>
            </a:extLst>
          </p:cNvPr>
          <p:cNvGraphicFramePr>
            <a:graphicFrameLocks noGrp="1"/>
          </p:cNvGraphicFramePr>
          <p:nvPr>
            <p:extLst>
              <p:ext uri="{D42A27DB-BD31-4B8C-83A1-F6EECF244321}">
                <p14:modId xmlns:p14="http://schemas.microsoft.com/office/powerpoint/2010/main" val="2132582652"/>
              </p:ext>
            </p:extLst>
          </p:nvPr>
        </p:nvGraphicFramePr>
        <p:xfrm>
          <a:off x="433995" y="8980479"/>
          <a:ext cx="2989958" cy="414362"/>
        </p:xfrm>
        <a:graphic>
          <a:graphicData uri="http://schemas.openxmlformats.org/drawingml/2006/table">
            <a:tbl>
              <a:tblPr firstRow="1" bandRow="1">
                <a:tableStyleId>{5940675A-B579-460E-94D1-54222C63F5DA}</a:tableStyleId>
              </a:tblPr>
              <a:tblGrid>
                <a:gridCol w="2989958">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6" name="Table 25">
            <a:extLst>
              <a:ext uri="{FF2B5EF4-FFF2-40B4-BE49-F238E27FC236}">
                <a16:creationId xmlns:a16="http://schemas.microsoft.com/office/drawing/2014/main" id="{4C7D074E-35DC-B433-1A6D-C627A1A54769}"/>
              </a:ext>
            </a:extLst>
          </p:cNvPr>
          <p:cNvGraphicFramePr>
            <a:graphicFrameLocks noGrp="1"/>
          </p:cNvGraphicFramePr>
          <p:nvPr>
            <p:extLst>
              <p:ext uri="{D42A27DB-BD31-4B8C-83A1-F6EECF244321}">
                <p14:modId xmlns:p14="http://schemas.microsoft.com/office/powerpoint/2010/main" val="1515542412"/>
              </p:ext>
            </p:extLst>
          </p:nvPr>
        </p:nvGraphicFramePr>
        <p:xfrm>
          <a:off x="4348449" y="7613151"/>
          <a:ext cx="2989958" cy="414362"/>
        </p:xfrm>
        <a:graphic>
          <a:graphicData uri="http://schemas.openxmlformats.org/drawingml/2006/table">
            <a:tbl>
              <a:tblPr firstRow="1" bandRow="1">
                <a:tableStyleId>{5940675A-B579-460E-94D1-54222C63F5DA}</a:tableStyleId>
              </a:tblPr>
              <a:tblGrid>
                <a:gridCol w="2989958">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7" name="Table 26">
            <a:extLst>
              <a:ext uri="{FF2B5EF4-FFF2-40B4-BE49-F238E27FC236}">
                <a16:creationId xmlns:a16="http://schemas.microsoft.com/office/drawing/2014/main" id="{E22251B7-87BF-1524-074A-A2D72656CEFE}"/>
              </a:ext>
            </a:extLst>
          </p:cNvPr>
          <p:cNvGraphicFramePr>
            <a:graphicFrameLocks noGrp="1"/>
          </p:cNvGraphicFramePr>
          <p:nvPr>
            <p:extLst>
              <p:ext uri="{D42A27DB-BD31-4B8C-83A1-F6EECF244321}">
                <p14:modId xmlns:p14="http://schemas.microsoft.com/office/powerpoint/2010/main" val="772697075"/>
              </p:ext>
            </p:extLst>
          </p:nvPr>
        </p:nvGraphicFramePr>
        <p:xfrm>
          <a:off x="4348449" y="7946437"/>
          <a:ext cx="2989958" cy="414362"/>
        </p:xfrm>
        <a:graphic>
          <a:graphicData uri="http://schemas.openxmlformats.org/drawingml/2006/table">
            <a:tbl>
              <a:tblPr firstRow="1" bandRow="1">
                <a:tableStyleId>{5940675A-B579-460E-94D1-54222C63F5DA}</a:tableStyleId>
              </a:tblPr>
              <a:tblGrid>
                <a:gridCol w="2989958">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8" name="Table 27">
            <a:extLst>
              <a:ext uri="{FF2B5EF4-FFF2-40B4-BE49-F238E27FC236}">
                <a16:creationId xmlns:a16="http://schemas.microsoft.com/office/drawing/2014/main" id="{8493C895-DD24-95E3-6FA1-3E8F6B9168D7}"/>
              </a:ext>
            </a:extLst>
          </p:cNvPr>
          <p:cNvGraphicFramePr>
            <a:graphicFrameLocks noGrp="1"/>
          </p:cNvGraphicFramePr>
          <p:nvPr>
            <p:extLst>
              <p:ext uri="{D42A27DB-BD31-4B8C-83A1-F6EECF244321}">
                <p14:modId xmlns:p14="http://schemas.microsoft.com/office/powerpoint/2010/main" val="2012351481"/>
              </p:ext>
            </p:extLst>
          </p:nvPr>
        </p:nvGraphicFramePr>
        <p:xfrm>
          <a:off x="4348449" y="8296815"/>
          <a:ext cx="2989958" cy="414362"/>
        </p:xfrm>
        <a:graphic>
          <a:graphicData uri="http://schemas.openxmlformats.org/drawingml/2006/table">
            <a:tbl>
              <a:tblPr firstRow="1" bandRow="1">
                <a:tableStyleId>{5940675A-B579-460E-94D1-54222C63F5DA}</a:tableStyleId>
              </a:tblPr>
              <a:tblGrid>
                <a:gridCol w="2989958">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29" name="Table 28">
            <a:extLst>
              <a:ext uri="{FF2B5EF4-FFF2-40B4-BE49-F238E27FC236}">
                <a16:creationId xmlns:a16="http://schemas.microsoft.com/office/drawing/2014/main" id="{8335F380-8364-5E1B-0AEC-7F55B63CC099}"/>
              </a:ext>
            </a:extLst>
          </p:cNvPr>
          <p:cNvGraphicFramePr>
            <a:graphicFrameLocks noGrp="1"/>
          </p:cNvGraphicFramePr>
          <p:nvPr>
            <p:extLst>
              <p:ext uri="{D42A27DB-BD31-4B8C-83A1-F6EECF244321}">
                <p14:modId xmlns:p14="http://schemas.microsoft.com/office/powerpoint/2010/main" val="3803251323"/>
              </p:ext>
            </p:extLst>
          </p:nvPr>
        </p:nvGraphicFramePr>
        <p:xfrm>
          <a:off x="4348449" y="8647193"/>
          <a:ext cx="2989958" cy="414362"/>
        </p:xfrm>
        <a:graphic>
          <a:graphicData uri="http://schemas.openxmlformats.org/drawingml/2006/table">
            <a:tbl>
              <a:tblPr firstRow="1" bandRow="1">
                <a:tableStyleId>{5940675A-B579-460E-94D1-54222C63F5DA}</a:tableStyleId>
              </a:tblPr>
              <a:tblGrid>
                <a:gridCol w="2989958">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30" name="Table 29">
            <a:extLst>
              <a:ext uri="{FF2B5EF4-FFF2-40B4-BE49-F238E27FC236}">
                <a16:creationId xmlns:a16="http://schemas.microsoft.com/office/drawing/2014/main" id="{363429A5-5BF4-B6F3-530E-CD30C9D7215E}"/>
              </a:ext>
            </a:extLst>
          </p:cNvPr>
          <p:cNvGraphicFramePr>
            <a:graphicFrameLocks noGrp="1"/>
          </p:cNvGraphicFramePr>
          <p:nvPr>
            <p:extLst>
              <p:ext uri="{D42A27DB-BD31-4B8C-83A1-F6EECF244321}">
                <p14:modId xmlns:p14="http://schemas.microsoft.com/office/powerpoint/2010/main" val="4149306249"/>
              </p:ext>
            </p:extLst>
          </p:nvPr>
        </p:nvGraphicFramePr>
        <p:xfrm>
          <a:off x="4348449" y="8980479"/>
          <a:ext cx="2989958" cy="414362"/>
        </p:xfrm>
        <a:graphic>
          <a:graphicData uri="http://schemas.openxmlformats.org/drawingml/2006/table">
            <a:tbl>
              <a:tblPr firstRow="1" bandRow="1">
                <a:tableStyleId>{5940675A-B579-460E-94D1-54222C63F5DA}</a:tableStyleId>
              </a:tblPr>
              <a:tblGrid>
                <a:gridCol w="2989958">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31" name="Subtitle 2">
            <a:extLst>
              <a:ext uri="{FF2B5EF4-FFF2-40B4-BE49-F238E27FC236}">
                <a16:creationId xmlns:a16="http://schemas.microsoft.com/office/drawing/2014/main" id="{FCDE926D-4B66-3C63-3134-13E60B7DBBDA}"/>
              </a:ext>
            </a:extLst>
          </p:cNvPr>
          <p:cNvSpPr txBox="1">
            <a:spLocks/>
          </p:cNvSpPr>
          <p:nvPr/>
        </p:nvSpPr>
        <p:spPr>
          <a:xfrm>
            <a:off x="147353" y="7820332"/>
            <a:ext cx="322957" cy="26687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1</a:t>
            </a:r>
          </a:p>
        </p:txBody>
      </p:sp>
      <p:sp>
        <p:nvSpPr>
          <p:cNvPr id="32" name="Subtitle 2">
            <a:extLst>
              <a:ext uri="{FF2B5EF4-FFF2-40B4-BE49-F238E27FC236}">
                <a16:creationId xmlns:a16="http://schemas.microsoft.com/office/drawing/2014/main" id="{61BBFEEA-0C97-7960-F9E1-F1C7D1257416}"/>
              </a:ext>
            </a:extLst>
          </p:cNvPr>
          <p:cNvSpPr txBox="1">
            <a:spLocks/>
          </p:cNvSpPr>
          <p:nvPr/>
        </p:nvSpPr>
        <p:spPr>
          <a:xfrm>
            <a:off x="147353" y="8175263"/>
            <a:ext cx="322957" cy="26687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2</a:t>
            </a:r>
          </a:p>
        </p:txBody>
      </p:sp>
      <p:sp>
        <p:nvSpPr>
          <p:cNvPr id="33" name="Subtitle 2">
            <a:extLst>
              <a:ext uri="{FF2B5EF4-FFF2-40B4-BE49-F238E27FC236}">
                <a16:creationId xmlns:a16="http://schemas.microsoft.com/office/drawing/2014/main" id="{9AB460C3-C557-7122-2B6D-0AFD6784E55C}"/>
              </a:ext>
            </a:extLst>
          </p:cNvPr>
          <p:cNvSpPr txBox="1">
            <a:spLocks/>
          </p:cNvSpPr>
          <p:nvPr/>
        </p:nvSpPr>
        <p:spPr>
          <a:xfrm>
            <a:off x="147353" y="8512147"/>
            <a:ext cx="322957" cy="26687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3</a:t>
            </a:r>
          </a:p>
        </p:txBody>
      </p:sp>
      <p:sp>
        <p:nvSpPr>
          <p:cNvPr id="34" name="Subtitle 2">
            <a:extLst>
              <a:ext uri="{FF2B5EF4-FFF2-40B4-BE49-F238E27FC236}">
                <a16:creationId xmlns:a16="http://schemas.microsoft.com/office/drawing/2014/main" id="{10FCAEAD-3E58-B2FF-169E-5B8541260AE2}"/>
              </a:ext>
            </a:extLst>
          </p:cNvPr>
          <p:cNvSpPr txBox="1">
            <a:spLocks/>
          </p:cNvSpPr>
          <p:nvPr/>
        </p:nvSpPr>
        <p:spPr>
          <a:xfrm>
            <a:off x="147353" y="8873094"/>
            <a:ext cx="322957" cy="26687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4</a:t>
            </a:r>
          </a:p>
        </p:txBody>
      </p:sp>
      <p:sp>
        <p:nvSpPr>
          <p:cNvPr id="35" name="Subtitle 2">
            <a:extLst>
              <a:ext uri="{FF2B5EF4-FFF2-40B4-BE49-F238E27FC236}">
                <a16:creationId xmlns:a16="http://schemas.microsoft.com/office/drawing/2014/main" id="{894E310F-6F1E-0A7B-C3AB-FF6C4F746106}"/>
              </a:ext>
            </a:extLst>
          </p:cNvPr>
          <p:cNvSpPr txBox="1">
            <a:spLocks/>
          </p:cNvSpPr>
          <p:nvPr/>
        </p:nvSpPr>
        <p:spPr>
          <a:xfrm>
            <a:off x="147353" y="9234041"/>
            <a:ext cx="322957" cy="26687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5</a:t>
            </a:r>
          </a:p>
        </p:txBody>
      </p:sp>
      <p:sp>
        <p:nvSpPr>
          <p:cNvPr id="36" name="Subtitle 2">
            <a:extLst>
              <a:ext uri="{FF2B5EF4-FFF2-40B4-BE49-F238E27FC236}">
                <a16:creationId xmlns:a16="http://schemas.microsoft.com/office/drawing/2014/main" id="{93C31D7D-837E-49A4-C1D1-58BB667A905A}"/>
              </a:ext>
            </a:extLst>
          </p:cNvPr>
          <p:cNvSpPr txBox="1">
            <a:spLocks/>
          </p:cNvSpPr>
          <p:nvPr/>
        </p:nvSpPr>
        <p:spPr>
          <a:xfrm>
            <a:off x="3906553" y="7820332"/>
            <a:ext cx="322957" cy="26687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6</a:t>
            </a:r>
          </a:p>
        </p:txBody>
      </p:sp>
      <p:sp>
        <p:nvSpPr>
          <p:cNvPr id="37" name="Subtitle 2">
            <a:extLst>
              <a:ext uri="{FF2B5EF4-FFF2-40B4-BE49-F238E27FC236}">
                <a16:creationId xmlns:a16="http://schemas.microsoft.com/office/drawing/2014/main" id="{73AF14E8-72BC-E2EF-ECA7-B62F97B97F65}"/>
              </a:ext>
            </a:extLst>
          </p:cNvPr>
          <p:cNvSpPr txBox="1">
            <a:spLocks/>
          </p:cNvSpPr>
          <p:nvPr/>
        </p:nvSpPr>
        <p:spPr>
          <a:xfrm>
            <a:off x="3906553" y="8175263"/>
            <a:ext cx="322957" cy="26687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7</a:t>
            </a:r>
          </a:p>
        </p:txBody>
      </p:sp>
      <p:sp>
        <p:nvSpPr>
          <p:cNvPr id="38" name="Subtitle 2">
            <a:extLst>
              <a:ext uri="{FF2B5EF4-FFF2-40B4-BE49-F238E27FC236}">
                <a16:creationId xmlns:a16="http://schemas.microsoft.com/office/drawing/2014/main" id="{F81D3FAC-260A-0E15-7BA2-153D9FCA7E22}"/>
              </a:ext>
            </a:extLst>
          </p:cNvPr>
          <p:cNvSpPr txBox="1">
            <a:spLocks/>
          </p:cNvSpPr>
          <p:nvPr/>
        </p:nvSpPr>
        <p:spPr>
          <a:xfrm>
            <a:off x="3906553" y="8512147"/>
            <a:ext cx="322957" cy="26687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8</a:t>
            </a:r>
          </a:p>
        </p:txBody>
      </p:sp>
      <p:sp>
        <p:nvSpPr>
          <p:cNvPr id="39" name="Subtitle 2">
            <a:extLst>
              <a:ext uri="{FF2B5EF4-FFF2-40B4-BE49-F238E27FC236}">
                <a16:creationId xmlns:a16="http://schemas.microsoft.com/office/drawing/2014/main" id="{D1C33E3F-3BA6-8B38-CA68-13987B12E2A6}"/>
              </a:ext>
            </a:extLst>
          </p:cNvPr>
          <p:cNvSpPr txBox="1">
            <a:spLocks/>
          </p:cNvSpPr>
          <p:nvPr/>
        </p:nvSpPr>
        <p:spPr>
          <a:xfrm>
            <a:off x="3906553" y="8873094"/>
            <a:ext cx="322957" cy="26687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9</a:t>
            </a:r>
          </a:p>
        </p:txBody>
      </p:sp>
      <p:sp>
        <p:nvSpPr>
          <p:cNvPr id="40" name="Subtitle 2">
            <a:extLst>
              <a:ext uri="{FF2B5EF4-FFF2-40B4-BE49-F238E27FC236}">
                <a16:creationId xmlns:a16="http://schemas.microsoft.com/office/drawing/2014/main" id="{F1D026D5-43F3-740E-C378-4EF089CCF95E}"/>
              </a:ext>
            </a:extLst>
          </p:cNvPr>
          <p:cNvSpPr txBox="1">
            <a:spLocks/>
          </p:cNvSpPr>
          <p:nvPr/>
        </p:nvSpPr>
        <p:spPr>
          <a:xfrm>
            <a:off x="3802743" y="9234041"/>
            <a:ext cx="426767" cy="266877"/>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10</a:t>
            </a:r>
          </a:p>
        </p:txBody>
      </p:sp>
    </p:spTree>
    <p:extLst>
      <p:ext uri="{BB962C8B-B14F-4D97-AF65-F5344CB8AC3E}">
        <p14:creationId xmlns:p14="http://schemas.microsoft.com/office/powerpoint/2010/main" val="55874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ubtitle 2">
            <a:extLst>
              <a:ext uri="{FF2B5EF4-FFF2-40B4-BE49-F238E27FC236}">
                <a16:creationId xmlns:a16="http://schemas.microsoft.com/office/drawing/2014/main" id="{599971BC-7D5B-0611-7F82-85A23620D8D8}"/>
              </a:ext>
            </a:extLst>
          </p:cNvPr>
          <p:cNvSpPr txBox="1">
            <a:spLocks/>
          </p:cNvSpPr>
          <p:nvPr/>
        </p:nvSpPr>
        <p:spPr>
          <a:xfrm>
            <a:off x="519902" y="1661079"/>
            <a:ext cx="6703694" cy="1028856"/>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50000"/>
              </a:lnSpc>
              <a:buNone/>
            </a:pPr>
            <a:r>
              <a:rPr lang="en-US" sz="1200" b="1" dirty="0">
                <a:effectLst/>
                <a:latin typeface="Ubuntu" panose="020B0504030602030204" pitchFamily="34" charset="0"/>
              </a:rPr>
              <a:t>Instructions: </a:t>
            </a:r>
            <a:endParaRPr lang="en-US" sz="1200" dirty="0">
              <a:effectLst/>
              <a:latin typeface="Ubuntu" panose="020B0504030602030204" pitchFamily="34" charset="0"/>
            </a:endParaRPr>
          </a:p>
          <a:p>
            <a:pPr>
              <a:lnSpc>
                <a:spcPct val="150000"/>
              </a:lnSpc>
              <a:buFont typeface="Wingdings" pitchFamily="2" charset="2"/>
              <a:buChar char="§"/>
            </a:pPr>
            <a:r>
              <a:rPr lang="en-US" sz="1200" dirty="0">
                <a:effectLst/>
                <a:latin typeface="Ubuntu" panose="020B0504030602030204" pitchFamily="34" charset="0"/>
              </a:rPr>
              <a:t>Record your own suggestions for a healthy lifestyle below.</a:t>
            </a:r>
          </a:p>
          <a:p>
            <a:pPr>
              <a:lnSpc>
                <a:spcPct val="150000"/>
              </a:lnSpc>
              <a:buFont typeface="Wingdings" pitchFamily="2" charset="2"/>
              <a:buChar char="§"/>
            </a:pPr>
            <a:endParaRPr lang="en-US" sz="1200" dirty="0">
              <a:effectLst/>
              <a:latin typeface="Ubuntu" panose="020B0504030602030204" pitchFamily="34" charset="0"/>
            </a:endParaRPr>
          </a:p>
        </p:txBody>
      </p:sp>
      <p:sp>
        <p:nvSpPr>
          <p:cNvPr id="64" name="Title 1">
            <a:extLst>
              <a:ext uri="{FF2B5EF4-FFF2-40B4-BE49-F238E27FC236}">
                <a16:creationId xmlns:a16="http://schemas.microsoft.com/office/drawing/2014/main" id="{939354C0-ACDC-D829-FA90-FBF82FDC3CF8}"/>
              </a:ext>
            </a:extLst>
          </p:cNvPr>
          <p:cNvSpPr txBox="1">
            <a:spLocks/>
          </p:cNvSpPr>
          <p:nvPr/>
        </p:nvSpPr>
        <p:spPr>
          <a:xfrm>
            <a:off x="147353" y="23477"/>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3200" dirty="0">
                <a:solidFill>
                  <a:schemeClr val="bg1"/>
                </a:solidFill>
                <a:latin typeface="Ubuntu" panose="020B0504030602030204" pitchFamily="34" charset="0"/>
              </a:rPr>
              <a:t>Prevention &amp; Management</a:t>
            </a:r>
            <a:br>
              <a:rPr lang="en-US" sz="3200" dirty="0">
                <a:solidFill>
                  <a:schemeClr val="bg1"/>
                </a:solidFill>
                <a:latin typeface="Ubuntu" panose="020B0504030602030204" pitchFamily="34" charset="0"/>
              </a:rPr>
            </a:br>
            <a:r>
              <a:rPr lang="en-US" sz="3200" dirty="0">
                <a:solidFill>
                  <a:schemeClr val="bg1"/>
                </a:solidFill>
                <a:latin typeface="Ubuntu" panose="020B0504030602030204" pitchFamily="34" charset="0"/>
              </a:rPr>
              <a:t>of Type 2 Diabetes</a:t>
            </a:r>
            <a:endParaRPr lang="en-US" sz="2800" dirty="0">
              <a:solidFill>
                <a:schemeClr val="bg1"/>
              </a:solidFill>
              <a:latin typeface="Ubuntu" panose="020B0504030602030204" pitchFamily="34" charset="0"/>
            </a:endParaRPr>
          </a:p>
        </p:txBody>
      </p:sp>
      <p:sp>
        <p:nvSpPr>
          <p:cNvPr id="10" name="Terminator 9">
            <a:extLst>
              <a:ext uri="{FF2B5EF4-FFF2-40B4-BE49-F238E27FC236}">
                <a16:creationId xmlns:a16="http://schemas.microsoft.com/office/drawing/2014/main" id="{6A8CDF94-FE12-834D-245F-EADAC90BFDB2}"/>
              </a:ext>
            </a:extLst>
          </p:cNvPr>
          <p:cNvSpPr/>
          <p:nvPr/>
        </p:nvSpPr>
        <p:spPr>
          <a:xfrm>
            <a:off x="5175533" y="616736"/>
            <a:ext cx="807739" cy="2566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4620475-7DC5-D266-B3C3-8DAAA7F0F04E}"/>
              </a:ext>
            </a:extLst>
          </p:cNvPr>
          <p:cNvSpPr txBox="1">
            <a:spLocks/>
          </p:cNvSpPr>
          <p:nvPr/>
        </p:nvSpPr>
        <p:spPr>
          <a:xfrm>
            <a:off x="4888902" y="286282"/>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29</a:t>
            </a:r>
            <a:endParaRPr lang="en-US" sz="1400" dirty="0">
              <a:solidFill>
                <a:schemeClr val="accent5"/>
              </a:solidFill>
              <a:latin typeface="Ubuntu" panose="020B0504030602030204" pitchFamily="34" charset="0"/>
            </a:endParaRPr>
          </a:p>
        </p:txBody>
      </p:sp>
      <p:pic>
        <p:nvPicPr>
          <p:cNvPr id="3" name="Picture 2" descr="A red apple with green leaf&#10;&#10;Description automatically generated">
            <a:extLst>
              <a:ext uri="{FF2B5EF4-FFF2-40B4-BE49-F238E27FC236}">
                <a16:creationId xmlns:a16="http://schemas.microsoft.com/office/drawing/2014/main" id="{7E1BFBF1-32B6-56F0-61F2-33D3AE576482}"/>
              </a:ext>
            </a:extLst>
          </p:cNvPr>
          <p:cNvPicPr>
            <a:picLocks noChangeAspect="1"/>
          </p:cNvPicPr>
          <p:nvPr/>
        </p:nvPicPr>
        <p:blipFill>
          <a:blip r:embed="rId2"/>
          <a:stretch>
            <a:fillRect/>
          </a:stretch>
        </p:blipFill>
        <p:spPr>
          <a:xfrm>
            <a:off x="624206" y="5832236"/>
            <a:ext cx="812282" cy="945624"/>
          </a:xfrm>
          <a:prstGeom prst="rect">
            <a:avLst/>
          </a:prstGeom>
        </p:spPr>
      </p:pic>
      <p:pic>
        <p:nvPicPr>
          <p:cNvPr id="4" name="Picture 3" descr="A yellow light bulb with rays of light&#10;&#10;AI-generated content may be incorrect.">
            <a:extLst>
              <a:ext uri="{FF2B5EF4-FFF2-40B4-BE49-F238E27FC236}">
                <a16:creationId xmlns:a16="http://schemas.microsoft.com/office/drawing/2014/main" id="{D7D9C4E0-1A26-8390-2402-F38241E5D6D0}"/>
              </a:ext>
            </a:extLst>
          </p:cNvPr>
          <p:cNvPicPr>
            <a:picLocks noChangeAspect="1"/>
          </p:cNvPicPr>
          <p:nvPr/>
        </p:nvPicPr>
        <p:blipFill>
          <a:blip r:embed="rId3"/>
          <a:stretch>
            <a:fillRect/>
          </a:stretch>
        </p:blipFill>
        <p:spPr>
          <a:xfrm>
            <a:off x="502008" y="8160928"/>
            <a:ext cx="949579" cy="949579"/>
          </a:xfrm>
          <a:prstGeom prst="rect">
            <a:avLst/>
          </a:prstGeom>
        </p:spPr>
      </p:pic>
      <p:pic>
        <p:nvPicPr>
          <p:cNvPr id="5" name="Picture 4" descr="A purple figure with arms spread out&#10;&#10;AI-generated content may be incorrect.">
            <a:extLst>
              <a:ext uri="{FF2B5EF4-FFF2-40B4-BE49-F238E27FC236}">
                <a16:creationId xmlns:a16="http://schemas.microsoft.com/office/drawing/2014/main" id="{8F816690-C5A7-E7D0-64E6-FDB67A856C00}"/>
              </a:ext>
            </a:extLst>
          </p:cNvPr>
          <p:cNvPicPr>
            <a:picLocks noChangeAspect="1"/>
          </p:cNvPicPr>
          <p:nvPr/>
        </p:nvPicPr>
        <p:blipFill>
          <a:blip r:embed="rId4"/>
          <a:stretch>
            <a:fillRect/>
          </a:stretch>
        </p:blipFill>
        <p:spPr>
          <a:xfrm>
            <a:off x="502008" y="3422251"/>
            <a:ext cx="1056678" cy="1056678"/>
          </a:xfrm>
          <a:prstGeom prst="rect">
            <a:avLst/>
          </a:prstGeom>
        </p:spPr>
      </p:pic>
      <p:graphicFrame>
        <p:nvGraphicFramePr>
          <p:cNvPr id="6" name="Table 5">
            <a:extLst>
              <a:ext uri="{FF2B5EF4-FFF2-40B4-BE49-F238E27FC236}">
                <a16:creationId xmlns:a16="http://schemas.microsoft.com/office/drawing/2014/main" id="{48397155-D7B8-46B4-68B8-4A6ED61AB199}"/>
              </a:ext>
            </a:extLst>
          </p:cNvPr>
          <p:cNvGraphicFramePr>
            <a:graphicFrameLocks noGrp="1"/>
          </p:cNvGraphicFramePr>
          <p:nvPr>
            <p:extLst>
              <p:ext uri="{D42A27DB-BD31-4B8C-83A1-F6EECF244321}">
                <p14:modId xmlns:p14="http://schemas.microsoft.com/office/powerpoint/2010/main" val="3742443539"/>
              </p:ext>
            </p:extLst>
          </p:nvPr>
        </p:nvGraphicFramePr>
        <p:xfrm>
          <a:off x="1933770" y="3422251"/>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7" name="Table 6">
            <a:extLst>
              <a:ext uri="{FF2B5EF4-FFF2-40B4-BE49-F238E27FC236}">
                <a16:creationId xmlns:a16="http://schemas.microsoft.com/office/drawing/2014/main" id="{F9DE7CAD-4B05-8E66-2915-6DCB64F1471F}"/>
              </a:ext>
            </a:extLst>
          </p:cNvPr>
          <p:cNvGraphicFramePr>
            <a:graphicFrameLocks noGrp="1"/>
          </p:cNvGraphicFramePr>
          <p:nvPr>
            <p:extLst>
              <p:ext uri="{D42A27DB-BD31-4B8C-83A1-F6EECF244321}">
                <p14:modId xmlns:p14="http://schemas.microsoft.com/office/powerpoint/2010/main" val="3650590649"/>
              </p:ext>
            </p:extLst>
          </p:nvPr>
        </p:nvGraphicFramePr>
        <p:xfrm>
          <a:off x="1933770" y="3755537"/>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8" name="Table 7">
            <a:extLst>
              <a:ext uri="{FF2B5EF4-FFF2-40B4-BE49-F238E27FC236}">
                <a16:creationId xmlns:a16="http://schemas.microsoft.com/office/drawing/2014/main" id="{6913FEFB-0CF4-6623-982B-197D765E1B5F}"/>
              </a:ext>
            </a:extLst>
          </p:cNvPr>
          <p:cNvGraphicFramePr>
            <a:graphicFrameLocks noGrp="1"/>
          </p:cNvGraphicFramePr>
          <p:nvPr>
            <p:extLst>
              <p:ext uri="{D42A27DB-BD31-4B8C-83A1-F6EECF244321}">
                <p14:modId xmlns:p14="http://schemas.microsoft.com/office/powerpoint/2010/main" val="101610454"/>
              </p:ext>
            </p:extLst>
          </p:nvPr>
        </p:nvGraphicFramePr>
        <p:xfrm>
          <a:off x="1933770" y="4105915"/>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9" name="Table 8">
            <a:extLst>
              <a:ext uri="{FF2B5EF4-FFF2-40B4-BE49-F238E27FC236}">
                <a16:creationId xmlns:a16="http://schemas.microsoft.com/office/drawing/2014/main" id="{AB094D69-47AB-652E-81F0-DFB06E5B5247}"/>
              </a:ext>
            </a:extLst>
          </p:cNvPr>
          <p:cNvGraphicFramePr>
            <a:graphicFrameLocks noGrp="1"/>
          </p:cNvGraphicFramePr>
          <p:nvPr>
            <p:extLst>
              <p:ext uri="{D42A27DB-BD31-4B8C-83A1-F6EECF244321}">
                <p14:modId xmlns:p14="http://schemas.microsoft.com/office/powerpoint/2010/main" val="3217550932"/>
              </p:ext>
            </p:extLst>
          </p:nvPr>
        </p:nvGraphicFramePr>
        <p:xfrm>
          <a:off x="1933770" y="5799982"/>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F58A6040-017A-C82E-60C6-C42A1F19E111}"/>
              </a:ext>
            </a:extLst>
          </p:cNvPr>
          <p:cNvGraphicFramePr>
            <a:graphicFrameLocks noGrp="1"/>
          </p:cNvGraphicFramePr>
          <p:nvPr>
            <p:extLst>
              <p:ext uri="{D42A27DB-BD31-4B8C-83A1-F6EECF244321}">
                <p14:modId xmlns:p14="http://schemas.microsoft.com/office/powerpoint/2010/main" val="3234349152"/>
              </p:ext>
            </p:extLst>
          </p:nvPr>
        </p:nvGraphicFramePr>
        <p:xfrm>
          <a:off x="1933770" y="6133268"/>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3" name="Table 12">
            <a:extLst>
              <a:ext uri="{FF2B5EF4-FFF2-40B4-BE49-F238E27FC236}">
                <a16:creationId xmlns:a16="http://schemas.microsoft.com/office/drawing/2014/main" id="{6BEBA67C-4603-072D-7092-764AE4F12650}"/>
              </a:ext>
            </a:extLst>
          </p:cNvPr>
          <p:cNvGraphicFramePr>
            <a:graphicFrameLocks noGrp="1"/>
          </p:cNvGraphicFramePr>
          <p:nvPr>
            <p:extLst>
              <p:ext uri="{D42A27DB-BD31-4B8C-83A1-F6EECF244321}">
                <p14:modId xmlns:p14="http://schemas.microsoft.com/office/powerpoint/2010/main" val="3103848770"/>
              </p:ext>
            </p:extLst>
          </p:nvPr>
        </p:nvGraphicFramePr>
        <p:xfrm>
          <a:off x="1933770" y="6483646"/>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4" name="Table 13">
            <a:extLst>
              <a:ext uri="{FF2B5EF4-FFF2-40B4-BE49-F238E27FC236}">
                <a16:creationId xmlns:a16="http://schemas.microsoft.com/office/drawing/2014/main" id="{4B61D944-05F3-7CE9-7CF1-46232B12A174}"/>
              </a:ext>
            </a:extLst>
          </p:cNvPr>
          <p:cNvGraphicFramePr>
            <a:graphicFrameLocks noGrp="1"/>
          </p:cNvGraphicFramePr>
          <p:nvPr>
            <p:extLst>
              <p:ext uri="{D42A27DB-BD31-4B8C-83A1-F6EECF244321}">
                <p14:modId xmlns:p14="http://schemas.microsoft.com/office/powerpoint/2010/main" val="4221528966"/>
              </p:ext>
            </p:extLst>
          </p:nvPr>
        </p:nvGraphicFramePr>
        <p:xfrm>
          <a:off x="1933770" y="8069569"/>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5" name="Table 14">
            <a:extLst>
              <a:ext uri="{FF2B5EF4-FFF2-40B4-BE49-F238E27FC236}">
                <a16:creationId xmlns:a16="http://schemas.microsoft.com/office/drawing/2014/main" id="{982373A8-EBDC-79DB-9EED-15586DC58D6E}"/>
              </a:ext>
            </a:extLst>
          </p:cNvPr>
          <p:cNvGraphicFramePr>
            <a:graphicFrameLocks noGrp="1"/>
          </p:cNvGraphicFramePr>
          <p:nvPr>
            <p:extLst>
              <p:ext uri="{D42A27DB-BD31-4B8C-83A1-F6EECF244321}">
                <p14:modId xmlns:p14="http://schemas.microsoft.com/office/powerpoint/2010/main" val="3979210869"/>
              </p:ext>
            </p:extLst>
          </p:nvPr>
        </p:nvGraphicFramePr>
        <p:xfrm>
          <a:off x="1933770" y="8402855"/>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6" name="Table 15">
            <a:extLst>
              <a:ext uri="{FF2B5EF4-FFF2-40B4-BE49-F238E27FC236}">
                <a16:creationId xmlns:a16="http://schemas.microsoft.com/office/drawing/2014/main" id="{29CFD8CF-346E-7D32-600A-9718E0CB86E8}"/>
              </a:ext>
            </a:extLst>
          </p:cNvPr>
          <p:cNvGraphicFramePr>
            <a:graphicFrameLocks noGrp="1"/>
          </p:cNvGraphicFramePr>
          <p:nvPr>
            <p:extLst>
              <p:ext uri="{D42A27DB-BD31-4B8C-83A1-F6EECF244321}">
                <p14:modId xmlns:p14="http://schemas.microsoft.com/office/powerpoint/2010/main" val="227702996"/>
              </p:ext>
            </p:extLst>
          </p:nvPr>
        </p:nvGraphicFramePr>
        <p:xfrm>
          <a:off x="1933770" y="8753233"/>
          <a:ext cx="5063378" cy="324612"/>
        </p:xfrm>
        <a:graphic>
          <a:graphicData uri="http://schemas.openxmlformats.org/drawingml/2006/table">
            <a:tbl>
              <a:tblPr firstRow="1" bandRow="1">
                <a:tableStyleId>{5940675A-B579-460E-94D1-54222C63F5DA}</a:tableStyleId>
              </a:tblPr>
              <a:tblGrid>
                <a:gridCol w="5063378">
                  <a:extLst>
                    <a:ext uri="{9D8B030D-6E8A-4147-A177-3AD203B41FA5}">
                      <a16:colId xmlns:a16="http://schemas.microsoft.com/office/drawing/2014/main" val="562743553"/>
                    </a:ext>
                  </a:extLst>
                </a:gridCol>
              </a:tblGrid>
              <a:tr h="0">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pic>
        <p:nvPicPr>
          <p:cNvPr id="17" name="Picture 16">
            <a:extLst>
              <a:ext uri="{FF2B5EF4-FFF2-40B4-BE49-F238E27FC236}">
                <a16:creationId xmlns:a16="http://schemas.microsoft.com/office/drawing/2014/main" id="{A1BE1FE8-DF3F-E553-986B-B96023ADA813}"/>
              </a:ext>
            </a:extLst>
          </p:cNvPr>
          <p:cNvPicPr>
            <a:picLocks noChangeAspect="1"/>
          </p:cNvPicPr>
          <p:nvPr/>
        </p:nvPicPr>
        <p:blipFill>
          <a:blip r:embed="rId5">
            <a:alphaModFix amt="5000"/>
          </a:blip>
          <a:stretch>
            <a:fillRect/>
          </a:stretch>
        </p:blipFill>
        <p:spPr>
          <a:xfrm rot="16200000" flipH="1">
            <a:off x="3673457" y="-787551"/>
            <a:ext cx="414360" cy="7783530"/>
          </a:xfrm>
          <a:prstGeom prst="rect">
            <a:avLst/>
          </a:prstGeom>
        </p:spPr>
      </p:pic>
      <p:sp>
        <p:nvSpPr>
          <p:cNvPr id="18" name="Subtitle 2">
            <a:extLst>
              <a:ext uri="{FF2B5EF4-FFF2-40B4-BE49-F238E27FC236}">
                <a16:creationId xmlns:a16="http://schemas.microsoft.com/office/drawing/2014/main" id="{4AE9F788-6440-AE0C-2694-48A0F34C2BE9}"/>
              </a:ext>
            </a:extLst>
          </p:cNvPr>
          <p:cNvSpPr txBox="1">
            <a:spLocks/>
          </p:cNvSpPr>
          <p:nvPr/>
        </p:nvSpPr>
        <p:spPr>
          <a:xfrm>
            <a:off x="705743" y="2955707"/>
            <a:ext cx="6703694"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Physical Activity suggestions for the whole family</a:t>
            </a:r>
          </a:p>
        </p:txBody>
      </p:sp>
      <p:pic>
        <p:nvPicPr>
          <p:cNvPr id="19" name="Picture 18">
            <a:extLst>
              <a:ext uri="{FF2B5EF4-FFF2-40B4-BE49-F238E27FC236}">
                <a16:creationId xmlns:a16="http://schemas.microsoft.com/office/drawing/2014/main" id="{A2776D7B-1D5C-0F08-BAAB-22EE8A8F415C}"/>
              </a:ext>
            </a:extLst>
          </p:cNvPr>
          <p:cNvPicPr>
            <a:picLocks noChangeAspect="1"/>
          </p:cNvPicPr>
          <p:nvPr/>
        </p:nvPicPr>
        <p:blipFill>
          <a:blip r:embed="rId5">
            <a:alphaModFix amt="5000"/>
          </a:blip>
          <a:stretch>
            <a:fillRect/>
          </a:stretch>
        </p:blipFill>
        <p:spPr>
          <a:xfrm rot="16200000" flipH="1">
            <a:off x="3673457" y="1676892"/>
            <a:ext cx="414360" cy="7783530"/>
          </a:xfrm>
          <a:prstGeom prst="rect">
            <a:avLst/>
          </a:prstGeom>
        </p:spPr>
      </p:pic>
      <p:sp>
        <p:nvSpPr>
          <p:cNvPr id="20" name="Subtitle 2">
            <a:extLst>
              <a:ext uri="{FF2B5EF4-FFF2-40B4-BE49-F238E27FC236}">
                <a16:creationId xmlns:a16="http://schemas.microsoft.com/office/drawing/2014/main" id="{55FCDA71-C6E0-08D5-8E33-DB5ED1B411E2}"/>
              </a:ext>
            </a:extLst>
          </p:cNvPr>
          <p:cNvSpPr txBox="1">
            <a:spLocks/>
          </p:cNvSpPr>
          <p:nvPr/>
        </p:nvSpPr>
        <p:spPr>
          <a:xfrm>
            <a:off x="705743" y="5420150"/>
            <a:ext cx="6703694"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Healthy eating suggestions for the whole family</a:t>
            </a:r>
          </a:p>
        </p:txBody>
      </p:sp>
      <p:pic>
        <p:nvPicPr>
          <p:cNvPr id="21" name="Picture 20">
            <a:extLst>
              <a:ext uri="{FF2B5EF4-FFF2-40B4-BE49-F238E27FC236}">
                <a16:creationId xmlns:a16="http://schemas.microsoft.com/office/drawing/2014/main" id="{1D239CF5-5483-C629-6082-C29F27D7988D}"/>
              </a:ext>
            </a:extLst>
          </p:cNvPr>
          <p:cNvPicPr>
            <a:picLocks noChangeAspect="1"/>
          </p:cNvPicPr>
          <p:nvPr/>
        </p:nvPicPr>
        <p:blipFill>
          <a:blip r:embed="rId5">
            <a:alphaModFix amt="5000"/>
          </a:blip>
          <a:stretch>
            <a:fillRect/>
          </a:stretch>
        </p:blipFill>
        <p:spPr>
          <a:xfrm rot="16200000" flipH="1">
            <a:off x="3673457" y="3892428"/>
            <a:ext cx="414360" cy="7783530"/>
          </a:xfrm>
          <a:prstGeom prst="rect">
            <a:avLst/>
          </a:prstGeom>
        </p:spPr>
      </p:pic>
      <p:sp>
        <p:nvSpPr>
          <p:cNvPr id="22" name="Subtitle 2">
            <a:extLst>
              <a:ext uri="{FF2B5EF4-FFF2-40B4-BE49-F238E27FC236}">
                <a16:creationId xmlns:a16="http://schemas.microsoft.com/office/drawing/2014/main" id="{029619E2-EB6A-519A-4E55-3A78291CF28D}"/>
              </a:ext>
            </a:extLst>
          </p:cNvPr>
          <p:cNvSpPr txBox="1">
            <a:spLocks/>
          </p:cNvSpPr>
          <p:nvPr/>
        </p:nvSpPr>
        <p:spPr>
          <a:xfrm>
            <a:off x="705743" y="7635686"/>
            <a:ext cx="6703694" cy="297011"/>
          </a:xfrm>
          <a:prstGeom prst="rect">
            <a:avLst/>
          </a:prstGeom>
        </p:spPr>
        <p:txBody>
          <a:bodyPr vert="horz" lIns="91440" tIns="45720" rIns="91440" bIns="4572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200" b="1" dirty="0">
                <a:latin typeface="Ubuntu" panose="020B0504030602030204" pitchFamily="34" charset="0"/>
              </a:rPr>
              <a:t>Stress management suggestions for the whole family</a:t>
            </a:r>
          </a:p>
        </p:txBody>
      </p:sp>
    </p:spTree>
    <p:extLst>
      <p:ext uri="{BB962C8B-B14F-4D97-AF65-F5344CB8AC3E}">
        <p14:creationId xmlns:p14="http://schemas.microsoft.com/office/powerpoint/2010/main" val="90165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64F23-22B4-FBD8-5979-5176CAA8F689}"/>
            </a:ext>
          </a:extLst>
        </p:cNvPr>
        <p:cNvGrpSpPr/>
        <p:nvPr/>
      </p:nvGrpSpPr>
      <p:grpSpPr>
        <a:xfrm>
          <a:off x="0" y="0"/>
          <a:ext cx="0" cy="0"/>
          <a:chOff x="0" y="0"/>
          <a:chExt cx="0" cy="0"/>
        </a:xfrm>
      </p:grpSpPr>
      <p:sp>
        <p:nvSpPr>
          <p:cNvPr id="10" name="Terminator 9">
            <a:extLst>
              <a:ext uri="{FF2B5EF4-FFF2-40B4-BE49-F238E27FC236}">
                <a16:creationId xmlns:a16="http://schemas.microsoft.com/office/drawing/2014/main" id="{F0490DB8-3DB9-499F-2F03-96551BD128CB}"/>
              </a:ext>
            </a:extLst>
          </p:cNvPr>
          <p:cNvSpPr/>
          <p:nvPr/>
        </p:nvSpPr>
        <p:spPr>
          <a:xfrm>
            <a:off x="5175533" y="705278"/>
            <a:ext cx="807739" cy="2566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4193715-6DCD-F0CF-BC45-A43EFD528B2F}"/>
              </a:ext>
            </a:extLst>
          </p:cNvPr>
          <p:cNvSpPr txBox="1">
            <a:spLocks/>
          </p:cNvSpPr>
          <p:nvPr/>
        </p:nvSpPr>
        <p:spPr>
          <a:xfrm>
            <a:off x="4888902" y="374824"/>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32</a:t>
            </a:r>
            <a:endParaRPr lang="en-US" sz="1400" dirty="0">
              <a:solidFill>
                <a:schemeClr val="accent5"/>
              </a:solidFill>
              <a:latin typeface="Ubuntu" panose="020B0504030602030204" pitchFamily="34" charset="0"/>
            </a:endParaRPr>
          </a:p>
        </p:txBody>
      </p:sp>
      <p:graphicFrame>
        <p:nvGraphicFramePr>
          <p:cNvPr id="4" name="Table 3">
            <a:extLst>
              <a:ext uri="{FF2B5EF4-FFF2-40B4-BE49-F238E27FC236}">
                <a16:creationId xmlns:a16="http://schemas.microsoft.com/office/drawing/2014/main" id="{865AEC05-98C5-5413-EC87-91CDA4B23722}"/>
              </a:ext>
            </a:extLst>
          </p:cNvPr>
          <p:cNvGraphicFramePr>
            <a:graphicFrameLocks noGrp="1"/>
          </p:cNvGraphicFramePr>
          <p:nvPr>
            <p:extLst>
              <p:ext uri="{D42A27DB-BD31-4B8C-83A1-F6EECF244321}">
                <p14:modId xmlns:p14="http://schemas.microsoft.com/office/powerpoint/2010/main" val="1410319470"/>
              </p:ext>
            </p:extLst>
          </p:nvPr>
        </p:nvGraphicFramePr>
        <p:xfrm>
          <a:off x="705742" y="3429306"/>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5" name="Table 4">
            <a:extLst>
              <a:ext uri="{FF2B5EF4-FFF2-40B4-BE49-F238E27FC236}">
                <a16:creationId xmlns:a16="http://schemas.microsoft.com/office/drawing/2014/main" id="{1A29FBC0-1888-B950-5954-AB808BB2692B}"/>
              </a:ext>
            </a:extLst>
          </p:cNvPr>
          <p:cNvGraphicFramePr>
            <a:graphicFrameLocks noGrp="1"/>
          </p:cNvGraphicFramePr>
          <p:nvPr>
            <p:extLst>
              <p:ext uri="{D42A27DB-BD31-4B8C-83A1-F6EECF244321}">
                <p14:modId xmlns:p14="http://schemas.microsoft.com/office/powerpoint/2010/main" val="1816795590"/>
              </p:ext>
            </p:extLst>
          </p:nvPr>
        </p:nvGraphicFramePr>
        <p:xfrm>
          <a:off x="705742" y="3762592"/>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6" name="Table 5">
            <a:extLst>
              <a:ext uri="{FF2B5EF4-FFF2-40B4-BE49-F238E27FC236}">
                <a16:creationId xmlns:a16="http://schemas.microsoft.com/office/drawing/2014/main" id="{6FE6F5DF-424D-CED9-8DBC-7CBB220BBBE5}"/>
              </a:ext>
            </a:extLst>
          </p:cNvPr>
          <p:cNvGraphicFramePr>
            <a:graphicFrameLocks noGrp="1"/>
          </p:cNvGraphicFramePr>
          <p:nvPr>
            <p:extLst>
              <p:ext uri="{D42A27DB-BD31-4B8C-83A1-F6EECF244321}">
                <p14:modId xmlns:p14="http://schemas.microsoft.com/office/powerpoint/2010/main" val="511309366"/>
              </p:ext>
            </p:extLst>
          </p:nvPr>
        </p:nvGraphicFramePr>
        <p:xfrm>
          <a:off x="705742" y="4112970"/>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9" name="Table 8">
            <a:extLst>
              <a:ext uri="{FF2B5EF4-FFF2-40B4-BE49-F238E27FC236}">
                <a16:creationId xmlns:a16="http://schemas.microsoft.com/office/drawing/2014/main" id="{A2A2BEB1-87EF-E8F7-CF54-5687A9A25A4D}"/>
              </a:ext>
            </a:extLst>
          </p:cNvPr>
          <p:cNvGraphicFramePr>
            <a:graphicFrameLocks noGrp="1"/>
          </p:cNvGraphicFramePr>
          <p:nvPr>
            <p:extLst>
              <p:ext uri="{D42A27DB-BD31-4B8C-83A1-F6EECF244321}">
                <p14:modId xmlns:p14="http://schemas.microsoft.com/office/powerpoint/2010/main" val="1468647612"/>
              </p:ext>
            </p:extLst>
          </p:nvPr>
        </p:nvGraphicFramePr>
        <p:xfrm>
          <a:off x="659930" y="8835368"/>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2" name="Table 11">
            <a:extLst>
              <a:ext uri="{FF2B5EF4-FFF2-40B4-BE49-F238E27FC236}">
                <a16:creationId xmlns:a16="http://schemas.microsoft.com/office/drawing/2014/main" id="{585433F5-51BA-5428-22C1-5C39BFD5D459}"/>
              </a:ext>
            </a:extLst>
          </p:cNvPr>
          <p:cNvGraphicFramePr>
            <a:graphicFrameLocks noGrp="1"/>
          </p:cNvGraphicFramePr>
          <p:nvPr>
            <p:extLst>
              <p:ext uri="{D42A27DB-BD31-4B8C-83A1-F6EECF244321}">
                <p14:modId xmlns:p14="http://schemas.microsoft.com/office/powerpoint/2010/main" val="625606926"/>
              </p:ext>
            </p:extLst>
          </p:nvPr>
        </p:nvGraphicFramePr>
        <p:xfrm>
          <a:off x="705742" y="8009584"/>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13" name="Table 12">
            <a:extLst>
              <a:ext uri="{FF2B5EF4-FFF2-40B4-BE49-F238E27FC236}">
                <a16:creationId xmlns:a16="http://schemas.microsoft.com/office/drawing/2014/main" id="{C40195FB-4242-0574-9F5A-BEC1B963CAF4}"/>
              </a:ext>
            </a:extLst>
          </p:cNvPr>
          <p:cNvGraphicFramePr>
            <a:graphicFrameLocks noGrp="1"/>
          </p:cNvGraphicFramePr>
          <p:nvPr>
            <p:extLst>
              <p:ext uri="{D42A27DB-BD31-4B8C-83A1-F6EECF244321}">
                <p14:modId xmlns:p14="http://schemas.microsoft.com/office/powerpoint/2010/main" val="2977126632"/>
              </p:ext>
            </p:extLst>
          </p:nvPr>
        </p:nvGraphicFramePr>
        <p:xfrm>
          <a:off x="705742" y="8421006"/>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2" name="Title 1">
            <a:extLst>
              <a:ext uri="{FF2B5EF4-FFF2-40B4-BE49-F238E27FC236}">
                <a16:creationId xmlns:a16="http://schemas.microsoft.com/office/drawing/2014/main" id="{65B4A3A0-B69E-AD8B-F99D-7564B468D587}"/>
              </a:ext>
            </a:extLst>
          </p:cNvPr>
          <p:cNvSpPr txBox="1">
            <a:spLocks/>
          </p:cNvSpPr>
          <p:nvPr/>
        </p:nvSpPr>
        <p:spPr>
          <a:xfrm>
            <a:off x="272859" y="22302"/>
            <a:ext cx="4320796"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Activity</a:t>
            </a:r>
            <a:br>
              <a:rPr lang="en-US" dirty="0">
                <a:solidFill>
                  <a:schemeClr val="bg1"/>
                </a:solidFill>
                <a:latin typeface="Ubuntu" panose="020B0504030602030204" pitchFamily="34" charset="0"/>
              </a:rPr>
            </a:br>
            <a:r>
              <a:rPr lang="en-US" sz="2100" dirty="0">
                <a:solidFill>
                  <a:schemeClr val="bg1"/>
                </a:solidFill>
                <a:latin typeface="Ubuntu" panose="020B0504030602030204" pitchFamily="34" charset="0"/>
              </a:rPr>
              <a:t>The Healthy Lifestyle Game</a:t>
            </a:r>
            <a:endParaRPr lang="en-US" dirty="0">
              <a:solidFill>
                <a:schemeClr val="bg1"/>
              </a:solidFill>
              <a:latin typeface="Ubuntu" panose="020B0504030602030204" pitchFamily="34" charset="0"/>
            </a:endParaRPr>
          </a:p>
        </p:txBody>
      </p:sp>
      <p:sp>
        <p:nvSpPr>
          <p:cNvPr id="25" name="TextBox 24">
            <a:extLst>
              <a:ext uri="{FF2B5EF4-FFF2-40B4-BE49-F238E27FC236}">
                <a16:creationId xmlns:a16="http://schemas.microsoft.com/office/drawing/2014/main" id="{509E5171-3DB8-B52C-48F0-E641FE486507}"/>
              </a:ext>
            </a:extLst>
          </p:cNvPr>
          <p:cNvSpPr txBox="1"/>
          <p:nvPr/>
        </p:nvSpPr>
        <p:spPr>
          <a:xfrm>
            <a:off x="308831" y="1634454"/>
            <a:ext cx="7190710" cy="995529"/>
          </a:xfrm>
          <a:prstGeom prst="rect">
            <a:avLst/>
          </a:prstGeom>
          <a:noFill/>
        </p:spPr>
        <p:txBody>
          <a:bodyPr wrap="square">
            <a:spAutoFit/>
          </a:bodyPr>
          <a:lstStyle/>
          <a:p>
            <a:pPr marL="0" marR="0">
              <a:lnSpc>
                <a:spcPts val="1600"/>
              </a:lnSpc>
              <a:spcAft>
                <a:spcPts val="800"/>
              </a:spcAft>
              <a:buNone/>
              <a:tabLst>
                <a:tab pos="406400" algn="l"/>
                <a:tab pos="457200" algn="l"/>
              </a:tabLst>
            </a:pPr>
            <a:r>
              <a:rPr lang="en-US" sz="1200" kern="900" spc="-10" dirty="0">
                <a:effectLst/>
                <a:latin typeface="Ubuntu Light" panose="020B0304030602030204" pitchFamily="34" charset="0"/>
                <a:ea typeface="MS Mincho" panose="02020609040205080304" pitchFamily="49" charset="-128"/>
                <a:cs typeface="Times New Roman" panose="02020603050405020304" pitchFamily="18" charset="0"/>
              </a:rPr>
              <a:t>Instructions:</a:t>
            </a:r>
          </a:p>
          <a:p>
            <a:pPr marL="342900" marR="0" lvl="0" indent="-342900">
              <a:lnSpc>
                <a:spcPts val="1600"/>
              </a:lnSpc>
              <a:buFont typeface="Wingdings" pitchFamily="2" charset="2"/>
              <a:buChar char=""/>
              <a:tabLst>
                <a:tab pos="406400" algn="l"/>
                <a:tab pos="457200" algn="l"/>
              </a:tabLst>
            </a:pPr>
            <a:r>
              <a:rPr lang="en-US" sz="1200" kern="900" spc="-10" dirty="0">
                <a:effectLst/>
                <a:latin typeface="Ubuntu Light" panose="020B0304030602030204" pitchFamily="34" charset="0"/>
                <a:ea typeface="MS Mincho" panose="02020609040205080304" pitchFamily="49" charset="-128"/>
                <a:cs typeface="Times New Roman" panose="02020603050405020304" pitchFamily="18" charset="0"/>
              </a:rPr>
              <a:t>Each group will be given a description about a person at risk of developing type 2 diabetes. </a:t>
            </a:r>
          </a:p>
          <a:p>
            <a:pPr marL="342900" marR="0" lvl="0" indent="-342900">
              <a:lnSpc>
                <a:spcPts val="1600"/>
              </a:lnSpc>
              <a:spcAft>
                <a:spcPts val="800"/>
              </a:spcAft>
              <a:buFont typeface="Wingdings" pitchFamily="2" charset="2"/>
              <a:buChar char=""/>
              <a:tabLst>
                <a:tab pos="406400" algn="l"/>
                <a:tab pos="457200" algn="l"/>
              </a:tabLst>
            </a:pPr>
            <a:r>
              <a:rPr lang="en-US" sz="1200" kern="900" spc="-10" dirty="0">
                <a:effectLst/>
                <a:latin typeface="Ubuntu Light" panose="020B0304030602030204" pitchFamily="34" charset="0"/>
                <a:ea typeface="MS Mincho" panose="02020609040205080304" pitchFamily="49" charset="-128"/>
                <a:cs typeface="Times New Roman" panose="02020603050405020304" pitchFamily="18" charset="0"/>
              </a:rPr>
              <a:t>For each of these descriptions, discuss in your group what strategies that person can do to live </a:t>
            </a:r>
            <a:br>
              <a:rPr lang="en-US" sz="1200" kern="900" spc="-10" dirty="0">
                <a:effectLst/>
                <a:latin typeface="Ubuntu Light" panose="020B0304030602030204" pitchFamily="34" charset="0"/>
                <a:ea typeface="MS Mincho" panose="02020609040205080304" pitchFamily="49" charset="-128"/>
                <a:cs typeface="Times New Roman" panose="02020603050405020304" pitchFamily="18" charset="0"/>
              </a:rPr>
            </a:br>
            <a:r>
              <a:rPr lang="en-US" sz="1200" kern="900" spc="-10" dirty="0">
                <a:effectLst/>
                <a:latin typeface="Ubuntu Light" panose="020B0304030602030204" pitchFamily="34" charset="0"/>
                <a:ea typeface="MS Mincho" panose="02020609040205080304" pitchFamily="49" charset="-128"/>
                <a:cs typeface="Times New Roman" panose="02020603050405020304" pitchFamily="18" charset="0"/>
              </a:rPr>
              <a:t>a healthier lifestyle.</a:t>
            </a:r>
            <a:r>
              <a:rPr lang="en-US" sz="1200" kern="900" spc="-10" dirty="0">
                <a:solidFill>
                  <a:srgbClr val="FF0000"/>
                </a:solidFill>
                <a:effectLst/>
                <a:latin typeface="Ubuntu Light" panose="020B0304030602030204" pitchFamily="34" charset="0"/>
                <a:ea typeface="Cambria" panose="02040503050406030204" pitchFamily="18" charset="0"/>
                <a:cs typeface="Times New Roman" panose="02020603050405020304" pitchFamily="18" charset="0"/>
              </a:rPr>
              <a:t> </a:t>
            </a:r>
            <a:endParaRPr lang="en-US" sz="1200" kern="900" spc="-10" dirty="0">
              <a:effectLst/>
              <a:latin typeface="Ubuntu Light" panose="020B0304030602030204" pitchFamily="34" charset="0"/>
              <a:ea typeface="MS Mincho" panose="02020609040205080304" pitchFamily="49" charset="-128"/>
              <a:cs typeface="Times New Roman" panose="02020603050405020304" pitchFamily="18" charset="0"/>
            </a:endParaRPr>
          </a:p>
        </p:txBody>
      </p:sp>
      <p:graphicFrame>
        <p:nvGraphicFramePr>
          <p:cNvPr id="43" name="Table 42">
            <a:extLst>
              <a:ext uri="{FF2B5EF4-FFF2-40B4-BE49-F238E27FC236}">
                <a16:creationId xmlns:a16="http://schemas.microsoft.com/office/drawing/2014/main" id="{B6CCE61B-0F50-5078-57BA-6D28B3B14A32}"/>
              </a:ext>
            </a:extLst>
          </p:cNvPr>
          <p:cNvGraphicFramePr>
            <a:graphicFrameLocks noGrp="1"/>
          </p:cNvGraphicFramePr>
          <p:nvPr>
            <p:extLst>
              <p:ext uri="{D42A27DB-BD31-4B8C-83A1-F6EECF244321}">
                <p14:modId xmlns:p14="http://schemas.microsoft.com/office/powerpoint/2010/main" val="1410319470"/>
              </p:ext>
            </p:extLst>
          </p:nvPr>
        </p:nvGraphicFramePr>
        <p:xfrm>
          <a:off x="705742" y="5602662"/>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44" name="Table 43">
            <a:extLst>
              <a:ext uri="{FF2B5EF4-FFF2-40B4-BE49-F238E27FC236}">
                <a16:creationId xmlns:a16="http://schemas.microsoft.com/office/drawing/2014/main" id="{FC5DD711-A180-F4E6-CB2C-4D7D20BDE123}"/>
              </a:ext>
            </a:extLst>
          </p:cNvPr>
          <p:cNvGraphicFramePr>
            <a:graphicFrameLocks noGrp="1"/>
          </p:cNvGraphicFramePr>
          <p:nvPr>
            <p:extLst>
              <p:ext uri="{D42A27DB-BD31-4B8C-83A1-F6EECF244321}">
                <p14:modId xmlns:p14="http://schemas.microsoft.com/office/powerpoint/2010/main" val="495202468"/>
              </p:ext>
            </p:extLst>
          </p:nvPr>
        </p:nvGraphicFramePr>
        <p:xfrm>
          <a:off x="705742" y="6042628"/>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graphicFrame>
        <p:nvGraphicFramePr>
          <p:cNvPr id="45" name="Table 44">
            <a:extLst>
              <a:ext uri="{FF2B5EF4-FFF2-40B4-BE49-F238E27FC236}">
                <a16:creationId xmlns:a16="http://schemas.microsoft.com/office/drawing/2014/main" id="{A9F6D09C-D929-BA26-9CF5-A3BDAFCC33FA}"/>
              </a:ext>
            </a:extLst>
          </p:cNvPr>
          <p:cNvGraphicFramePr>
            <a:graphicFrameLocks noGrp="1"/>
          </p:cNvGraphicFramePr>
          <p:nvPr>
            <p:extLst>
              <p:ext uri="{D42A27DB-BD31-4B8C-83A1-F6EECF244321}">
                <p14:modId xmlns:p14="http://schemas.microsoft.com/office/powerpoint/2010/main" val="1852756540"/>
              </p:ext>
            </p:extLst>
          </p:nvPr>
        </p:nvGraphicFramePr>
        <p:xfrm>
          <a:off x="705742" y="6393006"/>
          <a:ext cx="6291405" cy="414362"/>
        </p:xfrm>
        <a:graphic>
          <a:graphicData uri="http://schemas.openxmlformats.org/drawingml/2006/table">
            <a:tbl>
              <a:tblPr firstRow="1" bandRow="1">
                <a:tableStyleId>{5940675A-B579-460E-94D1-54222C63F5DA}</a:tableStyleId>
              </a:tblPr>
              <a:tblGrid>
                <a:gridCol w="6291405">
                  <a:extLst>
                    <a:ext uri="{9D8B030D-6E8A-4147-A177-3AD203B41FA5}">
                      <a16:colId xmlns:a16="http://schemas.microsoft.com/office/drawing/2014/main" val="562743553"/>
                    </a:ext>
                  </a:extLst>
                </a:gridCol>
              </a:tblGrid>
              <a:tr h="414362">
                <a:tc>
                  <a:txBody>
                    <a:bodyPr/>
                    <a:lstStyle/>
                    <a:p>
                      <a:endParaRPr lang="en-US"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194638"/>
                  </a:ext>
                </a:extLst>
              </a:tr>
            </a:tbl>
          </a:graphicData>
        </a:graphic>
      </p:graphicFrame>
      <p:sp>
        <p:nvSpPr>
          <p:cNvPr id="47" name="TextBox 46">
            <a:extLst>
              <a:ext uri="{FF2B5EF4-FFF2-40B4-BE49-F238E27FC236}">
                <a16:creationId xmlns:a16="http://schemas.microsoft.com/office/drawing/2014/main" id="{7905C45B-DB29-594A-62C8-B2BD407F9EF0}"/>
              </a:ext>
            </a:extLst>
          </p:cNvPr>
          <p:cNvSpPr txBox="1"/>
          <p:nvPr/>
        </p:nvSpPr>
        <p:spPr>
          <a:xfrm>
            <a:off x="371412" y="2752755"/>
            <a:ext cx="7065548" cy="1021433"/>
          </a:xfrm>
          <a:prstGeom prst="rect">
            <a:avLst/>
          </a:prstGeom>
          <a:noFill/>
        </p:spPr>
        <p:txBody>
          <a:bodyPr wrap="square">
            <a:spAutoFit/>
          </a:bodyPr>
          <a:lstStyle/>
          <a:p>
            <a:pPr lvl="0"/>
            <a:r>
              <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rPr>
              <a:t>SITUATION 1: PETER</a:t>
            </a:r>
            <a:br>
              <a:rPr lang="en-US" sz="1200" b="1" kern="900" spc="-10" dirty="0">
                <a:effectLst/>
                <a:latin typeface="Ubuntu" panose="020B0504030602030204" pitchFamily="34" charset="0"/>
                <a:ea typeface="MS Mincho" panose="02020609040205080304" pitchFamily="49" charset="-128"/>
                <a:cs typeface="Times New Roman" panose="02020603050405020304" pitchFamily="18" charset="0"/>
              </a:rPr>
            </a:br>
            <a:r>
              <a:rPr lang="en-US" sz="1200" dirty="0">
                <a:latin typeface="Ubuntu" panose="020B0504030602030204" pitchFamily="34" charset="0"/>
              </a:rPr>
              <a:t>Peter’s father and grandparents all had diabetes. Peter is 45 years old. He is worried about his risk for diabetes as he gets older because of his family history. </a:t>
            </a:r>
            <a:r>
              <a:rPr lang="en-US" sz="1200" b="1" dirty="0">
                <a:solidFill>
                  <a:schemeClr val="accent5"/>
                </a:solidFill>
                <a:latin typeface="Ubuntu" panose="020B0504030602030204" pitchFamily="34" charset="0"/>
              </a:rPr>
              <a:t>What can Peter do to prevent or delay type 2 diabetes?</a:t>
            </a:r>
          </a:p>
          <a:p>
            <a:pPr marR="0" lvl="0">
              <a:lnSpc>
                <a:spcPct val="115000"/>
              </a:lnSpc>
              <a:tabLst>
                <a:tab pos="406400" algn="l"/>
              </a:tabLst>
            </a:pPr>
            <a:endPar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057AB865-0681-0B65-47D5-E0237D362E42}"/>
              </a:ext>
            </a:extLst>
          </p:cNvPr>
          <p:cNvSpPr txBox="1"/>
          <p:nvPr/>
        </p:nvSpPr>
        <p:spPr>
          <a:xfrm>
            <a:off x="371412" y="7149293"/>
            <a:ext cx="7029575" cy="1021433"/>
          </a:xfrm>
          <a:prstGeom prst="rect">
            <a:avLst/>
          </a:prstGeom>
          <a:noFill/>
        </p:spPr>
        <p:txBody>
          <a:bodyPr wrap="square">
            <a:spAutoFit/>
          </a:bodyPr>
          <a:lstStyle/>
          <a:p>
            <a:pPr lvl="0"/>
            <a:r>
              <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rPr>
              <a:t>SITUATION 3: </a:t>
            </a:r>
            <a:r>
              <a:rPr lang="en-US" sz="1200" b="1" kern="900" spc="-10" dirty="0">
                <a:solidFill>
                  <a:schemeClr val="accent5"/>
                </a:solidFill>
                <a:latin typeface="Ubuntu" panose="020B0504030602030204" pitchFamily="34" charset="0"/>
                <a:ea typeface="MS Mincho" panose="02020609040205080304" pitchFamily="49" charset="-128"/>
                <a:cs typeface="Times New Roman" panose="02020603050405020304" pitchFamily="18" charset="0"/>
              </a:rPr>
              <a:t>LENA</a:t>
            </a:r>
            <a:br>
              <a:rPr lang="en-US" sz="1200" b="1" kern="900" spc="-10" dirty="0">
                <a:effectLst/>
                <a:latin typeface="Ubuntu" panose="020B0504030602030204" pitchFamily="34" charset="0"/>
                <a:ea typeface="MS Mincho" panose="02020609040205080304" pitchFamily="49" charset="-128"/>
                <a:cs typeface="Times New Roman" panose="02020603050405020304" pitchFamily="18" charset="0"/>
              </a:rPr>
            </a:br>
            <a:r>
              <a:rPr lang="en-US" sz="1200" kern="900" spc="-10" dirty="0" err="1">
                <a:effectLst/>
                <a:latin typeface="Ubuntu" panose="020B0504030602030204" pitchFamily="34" charset="0"/>
                <a:ea typeface="MS Mincho" panose="02020609040205080304" pitchFamily="49" charset="-128"/>
                <a:cs typeface="Times New Roman" panose="02020603050405020304" pitchFamily="18" charset="0"/>
              </a:rPr>
              <a:t>Lena</a:t>
            </a:r>
            <a:r>
              <a:rPr lang="en-US" sz="1200" kern="900" spc="-10" dirty="0">
                <a:effectLst/>
                <a:latin typeface="Ubuntu" panose="020B0504030602030204" pitchFamily="34" charset="0"/>
                <a:ea typeface="MS Mincho" panose="02020609040205080304" pitchFamily="49" charset="-128"/>
                <a:cs typeface="Times New Roman" panose="02020603050405020304" pitchFamily="18" charset="0"/>
              </a:rPr>
              <a:t> has a son with </a:t>
            </a:r>
            <a:r>
              <a:rPr lang="en-US" sz="1200" kern="900" spc="-10" dirty="0">
                <a:latin typeface="Ubuntu" panose="020B0504030602030204" pitchFamily="34" charset="0"/>
                <a:ea typeface="MS Mincho" panose="02020609040205080304" pitchFamily="49" charset="-128"/>
                <a:cs typeface="Times New Roman" panose="02020603050405020304" pitchFamily="18" charset="0"/>
              </a:rPr>
              <a:t>an intellectual disability. She is worried about her son’s risk of developing type 2 diabetes and wants to have a healthier lifestyle for her family</a:t>
            </a:r>
            <a:r>
              <a:rPr lang="en-US" sz="1200" dirty="0">
                <a:latin typeface="Ubuntu" panose="020B0504030602030204" pitchFamily="34" charset="0"/>
              </a:rPr>
              <a:t>. </a:t>
            </a:r>
            <a:r>
              <a:rPr lang="en-US" sz="1200" b="1" dirty="0">
                <a:solidFill>
                  <a:schemeClr val="accent5"/>
                </a:solidFill>
                <a:latin typeface="Ubuntu" panose="020B0504030602030204" pitchFamily="34" charset="0"/>
              </a:rPr>
              <a:t>What can Lena do to support her family to live a healthy lifestyle?</a:t>
            </a:r>
          </a:p>
          <a:p>
            <a:pPr marR="0" lvl="0">
              <a:lnSpc>
                <a:spcPct val="115000"/>
              </a:lnSpc>
              <a:tabLst>
                <a:tab pos="406400" algn="l"/>
              </a:tabLst>
            </a:pPr>
            <a:endPar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endParaRPr>
          </a:p>
        </p:txBody>
      </p:sp>
      <p:sp>
        <p:nvSpPr>
          <p:cNvPr id="8" name="TextBox 7">
            <a:extLst>
              <a:ext uri="{FF2B5EF4-FFF2-40B4-BE49-F238E27FC236}">
                <a16:creationId xmlns:a16="http://schemas.microsoft.com/office/drawing/2014/main" id="{7F3C0582-9D82-5056-75FB-6DAF759F8E44}"/>
              </a:ext>
            </a:extLst>
          </p:cNvPr>
          <p:cNvSpPr txBox="1"/>
          <p:nvPr/>
        </p:nvSpPr>
        <p:spPr>
          <a:xfrm>
            <a:off x="371412" y="4783392"/>
            <a:ext cx="7065548" cy="1021433"/>
          </a:xfrm>
          <a:prstGeom prst="rect">
            <a:avLst/>
          </a:prstGeom>
          <a:noFill/>
        </p:spPr>
        <p:txBody>
          <a:bodyPr wrap="square">
            <a:spAutoFit/>
          </a:bodyPr>
          <a:lstStyle/>
          <a:p>
            <a:pPr lvl="0"/>
            <a:r>
              <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rPr>
              <a:t>SITUATION 2: SOFI</a:t>
            </a:r>
            <a:br>
              <a:rPr lang="en-US" sz="1200" b="1" kern="900" spc="-10" dirty="0">
                <a:effectLst/>
                <a:latin typeface="Ubuntu" panose="020B0504030602030204" pitchFamily="34" charset="0"/>
                <a:ea typeface="MS Mincho" panose="02020609040205080304" pitchFamily="49" charset="-128"/>
                <a:cs typeface="Times New Roman" panose="02020603050405020304" pitchFamily="18" charset="0"/>
              </a:rPr>
            </a:br>
            <a:r>
              <a:rPr lang="en-US" sz="1200" dirty="0">
                <a:latin typeface="Ubuntu" panose="020B0504030602030204" pitchFamily="34" charset="0"/>
              </a:rPr>
              <a:t>Sofi is a student with an intellectual disability. When she is not studying, she is watching TV or playing video games inside. She also eats a lot of sweets. </a:t>
            </a:r>
            <a:r>
              <a:rPr lang="en-US" sz="1200" b="1" dirty="0">
                <a:solidFill>
                  <a:schemeClr val="accent5"/>
                </a:solidFill>
                <a:latin typeface="Ubuntu" panose="020B0504030602030204" pitchFamily="34" charset="0"/>
              </a:rPr>
              <a:t>How can Sofi add more physical activity and healthy eating into her day?</a:t>
            </a:r>
          </a:p>
          <a:p>
            <a:pPr marR="0" lvl="0">
              <a:lnSpc>
                <a:spcPct val="115000"/>
              </a:lnSpc>
              <a:tabLst>
                <a:tab pos="406400" algn="l"/>
              </a:tabLst>
            </a:pPr>
            <a:endParaRPr lang="en-US" sz="1200" b="1" kern="900" spc="-10" dirty="0">
              <a:solidFill>
                <a:schemeClr val="accent5"/>
              </a:solidFill>
              <a:effectLst/>
              <a:latin typeface="Ubuntu" panose="020B0504030602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40886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rminator 109">
            <a:extLst>
              <a:ext uri="{FF2B5EF4-FFF2-40B4-BE49-F238E27FC236}">
                <a16:creationId xmlns:a16="http://schemas.microsoft.com/office/drawing/2014/main" id="{2FA3B3B5-8370-89C5-2EB3-7E9E11F39466}"/>
              </a:ext>
            </a:extLst>
          </p:cNvPr>
          <p:cNvSpPr/>
          <p:nvPr/>
        </p:nvSpPr>
        <p:spPr>
          <a:xfrm>
            <a:off x="5175533" y="616736"/>
            <a:ext cx="807739" cy="2566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C1C0D627-72F7-5298-1BCF-5A1DC8341235}"/>
              </a:ext>
            </a:extLst>
          </p:cNvPr>
          <p:cNvGraphicFramePr>
            <a:graphicFrameLocks noGrp="1"/>
          </p:cNvGraphicFramePr>
          <p:nvPr>
            <p:extLst>
              <p:ext uri="{D42A27DB-BD31-4B8C-83A1-F6EECF244321}">
                <p14:modId xmlns:p14="http://schemas.microsoft.com/office/powerpoint/2010/main" val="3662753655"/>
              </p:ext>
            </p:extLst>
          </p:nvPr>
        </p:nvGraphicFramePr>
        <p:xfrm>
          <a:off x="290845" y="2290456"/>
          <a:ext cx="6963394" cy="7295506"/>
        </p:xfrm>
        <a:graphic>
          <a:graphicData uri="http://schemas.openxmlformats.org/drawingml/2006/table">
            <a:tbl>
              <a:tblPr firstRow="1" firstCol="1" bandRow="1">
                <a:tableStyleId>{5FD0F851-EC5A-4D38-B0AD-8093EC10F338}</a:tableStyleId>
              </a:tblPr>
              <a:tblGrid>
                <a:gridCol w="389186">
                  <a:extLst>
                    <a:ext uri="{9D8B030D-6E8A-4147-A177-3AD203B41FA5}">
                      <a16:colId xmlns:a16="http://schemas.microsoft.com/office/drawing/2014/main" val="1698118283"/>
                    </a:ext>
                  </a:extLst>
                </a:gridCol>
                <a:gridCol w="3303972">
                  <a:extLst>
                    <a:ext uri="{9D8B030D-6E8A-4147-A177-3AD203B41FA5}">
                      <a16:colId xmlns:a16="http://schemas.microsoft.com/office/drawing/2014/main" val="3767429908"/>
                    </a:ext>
                  </a:extLst>
                </a:gridCol>
                <a:gridCol w="741695">
                  <a:extLst>
                    <a:ext uri="{9D8B030D-6E8A-4147-A177-3AD203B41FA5}">
                      <a16:colId xmlns:a16="http://schemas.microsoft.com/office/drawing/2014/main" val="2014468698"/>
                    </a:ext>
                  </a:extLst>
                </a:gridCol>
                <a:gridCol w="794684">
                  <a:extLst>
                    <a:ext uri="{9D8B030D-6E8A-4147-A177-3AD203B41FA5}">
                      <a16:colId xmlns:a16="http://schemas.microsoft.com/office/drawing/2014/main" val="163535004"/>
                    </a:ext>
                  </a:extLst>
                </a:gridCol>
                <a:gridCol w="1011417">
                  <a:extLst>
                    <a:ext uri="{9D8B030D-6E8A-4147-A177-3AD203B41FA5}">
                      <a16:colId xmlns:a16="http://schemas.microsoft.com/office/drawing/2014/main" val="874553436"/>
                    </a:ext>
                  </a:extLst>
                </a:gridCol>
                <a:gridCol w="722440">
                  <a:extLst>
                    <a:ext uri="{9D8B030D-6E8A-4147-A177-3AD203B41FA5}">
                      <a16:colId xmlns:a16="http://schemas.microsoft.com/office/drawing/2014/main" val="294213466"/>
                    </a:ext>
                  </a:extLst>
                </a:gridCol>
              </a:tblGrid>
              <a:tr h="303489">
                <a:tc gridSpan="2">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Activity</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111053" marR="111053" marT="55527" marB="5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Always</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Usually</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Sometimes</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Never</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69698065"/>
                  </a:ext>
                </a:extLst>
              </a:tr>
              <a:tr h="303489">
                <a:tc gridSpan="6">
                  <a:txBody>
                    <a:bodyPr/>
                    <a:lstStyle/>
                    <a:p>
                      <a:pPr marL="0" marR="0" algn="ctr">
                        <a:lnSpc>
                          <a:spcPts val="1600"/>
                        </a:lnSpc>
                        <a:spcBef>
                          <a:spcPts val="0"/>
                        </a:spcBef>
                        <a:spcAft>
                          <a:spcPts val="0"/>
                        </a:spcAft>
                        <a:tabLst>
                          <a:tab pos="406400" algn="l"/>
                        </a:tabLst>
                      </a:pPr>
                      <a:r>
                        <a:rPr lang="en-US" sz="1100" kern="900" spc="-10" dirty="0">
                          <a:effectLst/>
                          <a:latin typeface="Ubuntu" panose="020B0504030602030204" pitchFamily="34" charset="0"/>
                        </a:rPr>
                        <a:t>HEALTHY EATING</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111053" marR="111053" marT="55527" marB="5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lnT w="12700" cmpd="sng">
                      <a:noFill/>
                    </a:lnT>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lnT w="12700" cmpd="sng">
                      <a:noFill/>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4124951"/>
                  </a:ext>
                </a:extLst>
              </a:tr>
              <a:tr h="216017">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1</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Eat green leafy vegetables every day</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06157370"/>
                  </a:ext>
                </a:extLst>
              </a:tr>
              <a:tr h="452587">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2</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Eat 5 servings of fruits and vegetables every day</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76177377"/>
                  </a:ext>
                </a:extLst>
              </a:tr>
              <a:tr h="399829">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3</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Eat from all 5 food groups every day (grains, protein, dairy, fruits, vegetables)</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80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80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80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63622949"/>
                  </a:ext>
                </a:extLst>
              </a:tr>
              <a:tr h="399829">
                <a:tc>
                  <a:txBody>
                    <a:bodyPr/>
                    <a:lstStyle/>
                    <a:p>
                      <a:pPr marL="0" marR="0">
                        <a:lnSpc>
                          <a:spcPts val="1600"/>
                        </a:lnSpc>
                        <a:spcBef>
                          <a:spcPts val="0"/>
                        </a:spcBef>
                        <a:spcAft>
                          <a:spcPts val="0"/>
                        </a:spcAft>
                        <a:tabLst>
                          <a:tab pos="406400" algn="l"/>
                        </a:tabLst>
                      </a:pPr>
                      <a:r>
                        <a:rPr lang="en-US" sz="1200" kern="900" spc="-10" dirty="0">
                          <a:effectLst/>
                          <a:latin typeface="Ubuntu" panose="020B0504030602030204" pitchFamily="34" charset="0"/>
                          <a:ea typeface="MS Mincho" panose="02020609040205080304" pitchFamily="49" charset="-128"/>
                          <a:cs typeface="Times New Roman" panose="02020603050405020304" pitchFamily="18" charset="0"/>
                        </a:rPr>
                        <a:t>4</a:t>
                      </a:r>
                    </a:p>
                  </a:txBody>
                  <a:tcPr marL="83290" marR="8329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200" kern="900" spc="-10" dirty="0">
                          <a:effectLst/>
                          <a:latin typeface="Ubuntu" panose="020B0504030602030204" pitchFamily="34" charset="0"/>
                          <a:ea typeface="MS Mincho" panose="02020609040205080304" pitchFamily="49" charset="-128"/>
                          <a:cs typeface="Times New Roman" panose="02020603050405020304" pitchFamily="18" charset="0"/>
                        </a:rPr>
                        <a:t>Drink at least 2 bottles of water per day</a:t>
                      </a:r>
                    </a:p>
                  </a:txBody>
                  <a:tcPr marL="83290" marR="8329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800"/>
                        </a:spcAft>
                        <a:tabLst>
                          <a:tab pos="406400"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800"/>
                        </a:spcAft>
                        <a:tabLst>
                          <a:tab pos="406400"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800"/>
                        </a:spcAft>
                        <a:tabLst>
                          <a:tab pos="406400"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84616949"/>
                  </a:ext>
                </a:extLst>
              </a:tr>
              <a:tr h="402063">
                <a:tc>
                  <a:txBody>
                    <a:bodyPr/>
                    <a:lstStyle/>
                    <a:p>
                      <a:pPr marL="0" marR="0">
                        <a:lnSpc>
                          <a:spcPts val="1600"/>
                        </a:lnSpc>
                        <a:spcBef>
                          <a:spcPts val="0"/>
                        </a:spcBef>
                        <a:spcAft>
                          <a:spcPts val="0"/>
                        </a:spcAft>
                        <a:tabLst>
                          <a:tab pos="406400" algn="l"/>
                        </a:tabLst>
                      </a:pPr>
                      <a:r>
                        <a:rPr lang="en-US" sz="1200" kern="900" spc="-10" dirty="0">
                          <a:effectLst/>
                          <a:latin typeface="Ubuntu" panose="020B0504030602030204" pitchFamily="34" charset="0"/>
                          <a:ea typeface="MS Mincho" panose="02020609040205080304" pitchFamily="49" charset="-128"/>
                          <a:cs typeface="Times New Roman" panose="02020603050405020304" pitchFamily="18" charset="0"/>
                        </a:rPr>
                        <a:t>5</a:t>
                      </a:r>
                    </a:p>
                  </a:txBody>
                  <a:tcPr marL="83290" marR="8329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200" kern="900" spc="-10" dirty="0">
                          <a:effectLst/>
                          <a:latin typeface="Ubuntu" panose="020B0504030602030204" pitchFamily="34" charset="0"/>
                          <a:ea typeface="MS Mincho" panose="02020609040205080304" pitchFamily="49" charset="-128"/>
                          <a:cs typeface="Times New Roman" panose="02020603050405020304" pitchFamily="18" charset="0"/>
                        </a:rPr>
                        <a:t>Limit sugary drinks like soda, sport drinks and juice</a:t>
                      </a:r>
                    </a:p>
                  </a:txBody>
                  <a:tcPr marL="83290" marR="8329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800"/>
                        </a:spcAft>
                        <a:tabLst>
                          <a:tab pos="406400"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800"/>
                        </a:spcAft>
                        <a:tabLst>
                          <a:tab pos="406400"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800"/>
                        </a:spcAft>
                        <a:tabLst>
                          <a:tab pos="406400"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32981108"/>
                  </a:ext>
                </a:extLst>
              </a:tr>
              <a:tr h="303489">
                <a:tc gridSpan="6">
                  <a:txBody>
                    <a:bodyPr/>
                    <a:lstStyle/>
                    <a:p>
                      <a:pPr marL="0" marR="0" algn="ctr">
                        <a:lnSpc>
                          <a:spcPts val="1600"/>
                        </a:lnSpc>
                        <a:spcBef>
                          <a:spcPts val="0"/>
                        </a:spcBef>
                        <a:spcAft>
                          <a:spcPts val="0"/>
                        </a:spcAft>
                        <a:tabLst>
                          <a:tab pos="406400" algn="l"/>
                        </a:tabLst>
                      </a:pPr>
                      <a:r>
                        <a:rPr lang="en-US" sz="1100" kern="900" spc="-10" dirty="0">
                          <a:effectLst/>
                          <a:latin typeface="Ubuntu" panose="020B0504030602030204" pitchFamily="34" charset="0"/>
                        </a:rPr>
                        <a:t>PHYSCICAL ACTIVITY</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111053" marR="111053" marT="55527" marB="5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a:noFill/>
                    </a:lnT>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9268823"/>
                  </a:ext>
                </a:extLst>
              </a:tr>
              <a:tr h="399355">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ea typeface="MS Mincho" panose="02020609040205080304" pitchFamily="49" charset="-128"/>
                          <a:cs typeface="Times New Roman" panose="02020603050405020304" pitchFamily="18" charset="0"/>
                        </a:rPr>
                        <a:t>6</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ea typeface="MS Mincho" panose="02020609040205080304" pitchFamily="49" charset="-128"/>
                          <a:cs typeface="Times New Roman" panose="02020603050405020304" pitchFamily="18" charset="0"/>
                        </a:rPr>
                        <a:t>Move for 60 minutes or more 5 days </a:t>
                      </a:r>
                      <a:br>
                        <a:rPr lang="en-US" sz="1100" kern="900" spc="-10" dirty="0">
                          <a:effectLst/>
                          <a:latin typeface="Ubuntu" panose="020B0504030602030204" pitchFamily="34" charset="0"/>
                          <a:ea typeface="MS Mincho" panose="02020609040205080304" pitchFamily="49" charset="-128"/>
                          <a:cs typeface="Times New Roman" panose="02020603050405020304" pitchFamily="18" charset="0"/>
                        </a:rPr>
                      </a:br>
                      <a:r>
                        <a:rPr lang="en-US" sz="1100" kern="900" spc="-10" dirty="0">
                          <a:effectLst/>
                          <a:latin typeface="Ubuntu" panose="020B0504030602030204" pitchFamily="34" charset="0"/>
                          <a:ea typeface="MS Mincho" panose="02020609040205080304" pitchFamily="49" charset="-128"/>
                          <a:cs typeface="Times New Roman" panose="02020603050405020304" pitchFamily="18" charset="0"/>
                        </a:rPr>
                        <a:t>a week</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a:effectLst/>
                          <a:latin typeface="Ubuntu" panose="020B0504030602030204" pitchFamily="34" charset="0"/>
                        </a:rPr>
                        <a:t> </a:t>
                      </a:r>
                      <a:endParaRPr lang="en-US" sz="12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46955255"/>
                  </a:ext>
                </a:extLst>
              </a:tr>
              <a:tr h="399355">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ea typeface="MS Mincho" panose="02020609040205080304" pitchFamily="49" charset="-128"/>
                          <a:cs typeface="Times New Roman" panose="02020603050405020304" pitchFamily="18" charset="0"/>
                        </a:rPr>
                        <a:t>7</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Practice activities that build endurance (brisk waling, biking, dancing)</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57306670"/>
                  </a:ext>
                </a:extLst>
              </a:tr>
              <a:tr h="399355">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ea typeface="MS Mincho" panose="02020609040205080304" pitchFamily="49" charset="-128"/>
                          <a:cs typeface="Times New Roman" panose="02020603050405020304" pitchFamily="18" charset="0"/>
                        </a:rPr>
                        <a:t>8</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Practice activity that build strength (pushups, curl ups, chair squats)</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10924806"/>
                  </a:ext>
                </a:extLst>
              </a:tr>
              <a:tr h="613466">
                <a:tc>
                  <a:txBody>
                    <a:bodyPr/>
                    <a:lstStyle/>
                    <a:p>
                      <a:pPr marL="0" marR="0">
                        <a:lnSpc>
                          <a:spcPts val="1600"/>
                        </a:lnSpc>
                        <a:spcBef>
                          <a:spcPts val="0"/>
                        </a:spcBef>
                        <a:spcAft>
                          <a:spcPts val="0"/>
                        </a:spcAft>
                        <a:tabLst>
                          <a:tab pos="406400" algn="l"/>
                        </a:tabLst>
                      </a:pPr>
                      <a:r>
                        <a:rPr lang="en-US" sz="1200" kern="900" spc="-10" dirty="0">
                          <a:effectLst/>
                          <a:latin typeface="Ubuntu" panose="020B0504030602030204" pitchFamily="34" charset="0"/>
                          <a:ea typeface="MS Mincho" panose="02020609040205080304" pitchFamily="49" charset="-128"/>
                          <a:cs typeface="Times New Roman" panose="02020603050405020304" pitchFamily="18" charset="0"/>
                        </a:rPr>
                        <a:t>9</a:t>
                      </a:r>
                    </a:p>
                  </a:txBody>
                  <a:tcPr marL="83290" marR="8329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200" kern="900" spc="-10" dirty="0">
                          <a:effectLst/>
                          <a:latin typeface="Ubuntu" panose="020B0504030602030204" pitchFamily="34" charset="0"/>
                          <a:ea typeface="MS Mincho" panose="02020609040205080304" pitchFamily="49" charset="-128"/>
                          <a:cs typeface="Times New Roman" panose="02020603050405020304" pitchFamily="18" charset="0"/>
                        </a:rPr>
                        <a:t>Practice stretches to build flexibility (butterfly stretch, arm stretch, hamstring stretch)</a:t>
                      </a:r>
                    </a:p>
                  </a:txBody>
                  <a:tcPr marL="83290" marR="8329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74187422"/>
                  </a:ext>
                </a:extLst>
              </a:tr>
              <a:tr h="303489">
                <a:tc gridSpan="6">
                  <a:txBody>
                    <a:bodyPr/>
                    <a:lstStyle/>
                    <a:p>
                      <a:pPr marL="0" marR="0" algn="ctr">
                        <a:lnSpc>
                          <a:spcPts val="1600"/>
                        </a:lnSpc>
                        <a:spcBef>
                          <a:spcPts val="0"/>
                        </a:spcBef>
                        <a:spcAft>
                          <a:spcPts val="0"/>
                        </a:spcAft>
                        <a:tabLst>
                          <a:tab pos="406400" algn="l"/>
                        </a:tabLst>
                      </a:pPr>
                      <a:r>
                        <a:rPr lang="en-US" sz="1100" kern="900" spc="-10" dirty="0">
                          <a:effectLst/>
                          <a:latin typeface="Ubuntu" panose="020B0504030602030204" pitchFamily="34" charset="0"/>
                        </a:rPr>
                        <a:t>STRESS MANAGEMENT</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111053" marR="111053" marT="55527" marB="5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a:noFill/>
                    </a:lnT>
                  </a:tcPr>
                </a:tc>
                <a:tc hMerge="1">
                  <a:txBody>
                    <a:bodyPr/>
                    <a:lstStyle/>
                    <a:p>
                      <a:endParaRPr lang="en-US"/>
                    </a:p>
                  </a:txBody>
                  <a:tcP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3950456"/>
                  </a:ext>
                </a:extLst>
              </a:tr>
              <a:tr h="610759">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ea typeface="MS Mincho" panose="02020609040205080304" pitchFamily="49" charset="-128"/>
                          <a:cs typeface="Times New Roman" panose="02020603050405020304" pitchFamily="18" charset="0"/>
                        </a:rPr>
                        <a:t>10</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Practice mindfulness (slowing down, being present, body scan, exploration walk, attending to breath)</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a:effectLst/>
                          <a:latin typeface="Ubuntu" panose="020B0504030602030204" pitchFamily="34" charset="0"/>
                        </a:rPr>
                        <a:t> </a:t>
                      </a:r>
                      <a:endParaRPr lang="en-US" sz="12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09018992"/>
                  </a:ext>
                </a:extLst>
              </a:tr>
              <a:tr h="254543">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ea typeface="MS Mincho" panose="02020609040205080304" pitchFamily="49" charset="-128"/>
                          <a:cs typeface="Times New Roman" panose="02020603050405020304" pitchFamily="18" charset="0"/>
                        </a:rPr>
                        <a:t>11</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Regular sleeping routine</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21436691"/>
                  </a:ext>
                </a:extLst>
              </a:tr>
              <a:tr h="822162">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ea typeface="MS Mincho" panose="02020609040205080304" pitchFamily="49" charset="-128"/>
                          <a:cs typeface="Times New Roman" panose="02020603050405020304" pitchFamily="18" charset="0"/>
                        </a:rPr>
                        <a:t>12</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Connect with others (Identify people that support you or that you support. Kindness has health benefits and makes the world a less stressful place)</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97660539"/>
                  </a:ext>
                </a:extLst>
              </a:tr>
              <a:tr h="400261">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ea typeface="MS Mincho" panose="02020609040205080304" pitchFamily="49" charset="-128"/>
                          <a:cs typeface="Times New Roman" panose="02020603050405020304" pitchFamily="18" charset="0"/>
                        </a:rPr>
                        <a:t>13</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Practice stretches to build flexibility (butterfly stretch, arm stretch, hamstring stretch)</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a:effectLst/>
                          <a:latin typeface="Ubuntu" panose="020B0504030602030204" pitchFamily="34" charset="0"/>
                        </a:rPr>
                        <a:t> </a:t>
                      </a:r>
                      <a:endParaRPr lang="en-US" sz="1200" kern="900" spc="-1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62423488"/>
                  </a:ext>
                </a:extLst>
              </a:tr>
              <a:tr h="311969">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14</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0"/>
                        </a:spcAft>
                        <a:tabLst>
                          <a:tab pos="406400" algn="l"/>
                        </a:tabLst>
                      </a:pPr>
                      <a:r>
                        <a:rPr lang="en-US" sz="1100" kern="900" spc="-10" dirty="0">
                          <a:effectLst/>
                          <a:latin typeface="Ubuntu" panose="020B0504030602030204" pitchFamily="34" charset="0"/>
                        </a:rPr>
                        <a:t>Other</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600"/>
                        </a:lnSpc>
                        <a:spcBef>
                          <a:spcPts val="0"/>
                        </a:spcBef>
                        <a:spcAft>
                          <a:spcPts val="80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600"/>
                        </a:lnSpc>
                        <a:spcBef>
                          <a:spcPts val="0"/>
                        </a:spcBef>
                        <a:spcAft>
                          <a:spcPts val="80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600"/>
                        </a:lnSpc>
                        <a:spcBef>
                          <a:spcPts val="0"/>
                        </a:spcBef>
                        <a:spcAft>
                          <a:spcPts val="80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600"/>
                        </a:lnSpc>
                        <a:spcBef>
                          <a:spcPts val="0"/>
                        </a:spcBef>
                        <a:spcAft>
                          <a:spcPts val="800"/>
                        </a:spcAft>
                        <a:tabLst>
                          <a:tab pos="406400" algn="l"/>
                        </a:tabLst>
                      </a:pPr>
                      <a:r>
                        <a:rPr lang="en-US" sz="1100" kern="900" spc="-10" dirty="0">
                          <a:effectLst/>
                          <a:latin typeface="Ubuntu" panose="020B0504030602030204" pitchFamily="34" charset="0"/>
                        </a:rPr>
                        <a:t> </a:t>
                      </a:r>
                      <a:endParaRPr lang="en-US" sz="1200" kern="900" spc="-10" dirty="0">
                        <a:effectLst/>
                        <a:latin typeface="Ubuntu" panose="020B0504030602030204" pitchFamily="34" charset="0"/>
                        <a:ea typeface="MS Mincho" panose="02020609040205080304" pitchFamily="49" charset="-128"/>
                        <a:cs typeface="Times New Roman" panose="02020603050405020304" pitchFamily="18" charset="0"/>
                      </a:endParaRPr>
                    </a:p>
                  </a:txBody>
                  <a:tcPr marL="83290" marR="832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5565658"/>
                  </a:ext>
                </a:extLst>
              </a:tr>
            </a:tbl>
          </a:graphicData>
        </a:graphic>
      </p:graphicFrame>
      <p:sp>
        <p:nvSpPr>
          <p:cNvPr id="5" name="Title 1">
            <a:extLst>
              <a:ext uri="{FF2B5EF4-FFF2-40B4-BE49-F238E27FC236}">
                <a16:creationId xmlns:a16="http://schemas.microsoft.com/office/drawing/2014/main" id="{6CFE6BBF-A30F-65E1-1FEF-0719FB64CAF3}"/>
              </a:ext>
            </a:extLst>
          </p:cNvPr>
          <p:cNvSpPr txBox="1">
            <a:spLocks/>
          </p:cNvSpPr>
          <p:nvPr/>
        </p:nvSpPr>
        <p:spPr>
          <a:xfrm>
            <a:off x="272859" y="22302"/>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Individual Reflection</a:t>
            </a:r>
            <a:br>
              <a:rPr lang="en-US" dirty="0">
                <a:solidFill>
                  <a:schemeClr val="bg1"/>
                </a:solidFill>
                <a:latin typeface="Ubuntu" panose="020B0504030602030204" pitchFamily="34" charset="0"/>
              </a:rPr>
            </a:br>
            <a:r>
              <a:rPr lang="en-US" sz="2100" dirty="0">
                <a:solidFill>
                  <a:schemeClr val="bg1"/>
                </a:solidFill>
                <a:latin typeface="Ubuntu" panose="020B0504030602030204" pitchFamily="34" charset="0"/>
              </a:rPr>
              <a:t>Family Scorecard</a:t>
            </a:r>
            <a:endParaRPr lang="en-US" dirty="0">
              <a:solidFill>
                <a:schemeClr val="bg1"/>
              </a:solidFill>
              <a:latin typeface="Ubuntu" panose="020B0504030602030204" pitchFamily="34" charset="0"/>
            </a:endParaRPr>
          </a:p>
        </p:txBody>
      </p:sp>
      <p:sp>
        <p:nvSpPr>
          <p:cNvPr id="6" name="Title 1">
            <a:extLst>
              <a:ext uri="{FF2B5EF4-FFF2-40B4-BE49-F238E27FC236}">
                <a16:creationId xmlns:a16="http://schemas.microsoft.com/office/drawing/2014/main" id="{CB10762D-C53A-CA74-183A-088E700760EB}"/>
              </a:ext>
            </a:extLst>
          </p:cNvPr>
          <p:cNvSpPr txBox="1">
            <a:spLocks/>
          </p:cNvSpPr>
          <p:nvPr/>
        </p:nvSpPr>
        <p:spPr>
          <a:xfrm>
            <a:off x="4884593" y="277597"/>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36</a:t>
            </a:r>
            <a:endParaRPr lang="en-US" sz="1400" dirty="0">
              <a:solidFill>
                <a:schemeClr val="accent5"/>
              </a:solidFill>
              <a:latin typeface="Ubuntu" panose="020B0504030602030204" pitchFamily="34" charset="0"/>
            </a:endParaRPr>
          </a:p>
        </p:txBody>
      </p:sp>
      <p:sp>
        <p:nvSpPr>
          <p:cNvPr id="8" name="TextBox 7">
            <a:extLst>
              <a:ext uri="{FF2B5EF4-FFF2-40B4-BE49-F238E27FC236}">
                <a16:creationId xmlns:a16="http://schemas.microsoft.com/office/drawing/2014/main" id="{FBAC0097-E07A-BDC4-202C-D3D2736B1677}"/>
              </a:ext>
            </a:extLst>
          </p:cNvPr>
          <p:cNvSpPr txBox="1"/>
          <p:nvPr/>
        </p:nvSpPr>
        <p:spPr>
          <a:xfrm>
            <a:off x="308831" y="1520648"/>
            <a:ext cx="7190710" cy="461665"/>
          </a:xfrm>
          <a:prstGeom prst="rect">
            <a:avLst/>
          </a:prstGeom>
          <a:noFill/>
        </p:spPr>
        <p:txBody>
          <a:bodyPr wrap="square">
            <a:spAutoFit/>
          </a:bodyPr>
          <a:lstStyle/>
          <a:p>
            <a:r>
              <a:rPr lang="en-US" sz="1200" dirty="0">
                <a:latin typeface="Ubuntu" panose="020B0504030602030204" pitchFamily="34" charset="0"/>
              </a:rPr>
              <a:t>Instructions:</a:t>
            </a:r>
          </a:p>
          <a:p>
            <a:r>
              <a:rPr lang="en-US" sz="1200" dirty="0">
                <a:latin typeface="Ubuntu" panose="020B0504030602030204" pitchFamily="34" charset="0"/>
              </a:rPr>
              <a:t>Rate your family by placing a design in the box to show how often your family performs the activities. </a:t>
            </a:r>
          </a:p>
        </p:txBody>
      </p:sp>
    </p:spTree>
    <p:extLst>
      <p:ext uri="{BB962C8B-B14F-4D97-AF65-F5344CB8AC3E}">
        <p14:creationId xmlns:p14="http://schemas.microsoft.com/office/powerpoint/2010/main" val="336778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939354C0-ACDC-D829-FA90-FBF82FDC3CF8}"/>
              </a:ext>
            </a:extLst>
          </p:cNvPr>
          <p:cNvSpPr txBox="1">
            <a:spLocks/>
          </p:cNvSpPr>
          <p:nvPr/>
        </p:nvSpPr>
        <p:spPr>
          <a:xfrm>
            <a:off x="272859" y="22302"/>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3600" dirty="0">
                <a:solidFill>
                  <a:schemeClr val="bg1"/>
                </a:solidFill>
                <a:latin typeface="Ubuntu" panose="020B0504030602030204" pitchFamily="34" charset="0"/>
              </a:rPr>
              <a:t>Healthy Lifestyle </a:t>
            </a:r>
          </a:p>
          <a:p>
            <a:r>
              <a:rPr lang="en-US" sz="3600" dirty="0">
                <a:solidFill>
                  <a:schemeClr val="bg1"/>
                </a:solidFill>
                <a:latin typeface="Ubuntu" panose="020B0504030602030204" pitchFamily="34" charset="0"/>
              </a:rPr>
              <a:t>Action Planning</a:t>
            </a:r>
            <a:endParaRPr lang="en-US" sz="3200" dirty="0">
              <a:solidFill>
                <a:schemeClr val="bg1"/>
              </a:solidFill>
              <a:latin typeface="Ubuntu" panose="020B0504030602030204" pitchFamily="34" charset="0"/>
            </a:endParaRPr>
          </a:p>
        </p:txBody>
      </p:sp>
      <p:graphicFrame>
        <p:nvGraphicFramePr>
          <p:cNvPr id="44" name="Table 43">
            <a:extLst>
              <a:ext uri="{FF2B5EF4-FFF2-40B4-BE49-F238E27FC236}">
                <a16:creationId xmlns:a16="http://schemas.microsoft.com/office/drawing/2014/main" id="{6FB49EC2-9EF4-D1E8-8600-EF6E60E2EFC4}"/>
              </a:ext>
            </a:extLst>
          </p:cNvPr>
          <p:cNvGraphicFramePr>
            <a:graphicFrameLocks noGrp="1"/>
          </p:cNvGraphicFramePr>
          <p:nvPr>
            <p:extLst>
              <p:ext uri="{D42A27DB-BD31-4B8C-83A1-F6EECF244321}">
                <p14:modId xmlns:p14="http://schemas.microsoft.com/office/powerpoint/2010/main" val="3795382270"/>
              </p:ext>
            </p:extLst>
          </p:nvPr>
        </p:nvGraphicFramePr>
        <p:xfrm>
          <a:off x="519024" y="2440537"/>
          <a:ext cx="6734352" cy="7156685"/>
        </p:xfrm>
        <a:graphic>
          <a:graphicData uri="http://schemas.openxmlformats.org/drawingml/2006/table">
            <a:tbl>
              <a:tblPr firstRow="1" bandRow="1">
                <a:tableStyleId>{5C22544A-7EE6-4342-B048-85BDC9FD1C3A}</a:tableStyleId>
              </a:tblPr>
              <a:tblGrid>
                <a:gridCol w="1683588">
                  <a:extLst>
                    <a:ext uri="{9D8B030D-6E8A-4147-A177-3AD203B41FA5}">
                      <a16:colId xmlns:a16="http://schemas.microsoft.com/office/drawing/2014/main" val="2742902312"/>
                    </a:ext>
                  </a:extLst>
                </a:gridCol>
                <a:gridCol w="1683588">
                  <a:extLst>
                    <a:ext uri="{9D8B030D-6E8A-4147-A177-3AD203B41FA5}">
                      <a16:colId xmlns:a16="http://schemas.microsoft.com/office/drawing/2014/main" val="3194773344"/>
                    </a:ext>
                  </a:extLst>
                </a:gridCol>
                <a:gridCol w="1683588">
                  <a:extLst>
                    <a:ext uri="{9D8B030D-6E8A-4147-A177-3AD203B41FA5}">
                      <a16:colId xmlns:a16="http://schemas.microsoft.com/office/drawing/2014/main" val="3030929469"/>
                    </a:ext>
                  </a:extLst>
                </a:gridCol>
                <a:gridCol w="1683588">
                  <a:extLst>
                    <a:ext uri="{9D8B030D-6E8A-4147-A177-3AD203B41FA5}">
                      <a16:colId xmlns:a16="http://schemas.microsoft.com/office/drawing/2014/main" val="2022242069"/>
                    </a:ext>
                  </a:extLst>
                </a:gridCol>
              </a:tblGrid>
              <a:tr h="38569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Action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Action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Action n3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222104"/>
                  </a:ext>
                </a:extLst>
              </a:tr>
              <a:tr h="1354199">
                <a:tc>
                  <a:txBody>
                    <a:bodyPr/>
                    <a:lstStyle/>
                    <a:p>
                      <a:pPr algn="ctr"/>
                      <a:r>
                        <a:rPr lang="en-US" dirty="0">
                          <a:solidFill>
                            <a:schemeClr val="tx1"/>
                          </a:solidFill>
                        </a:rPr>
                        <a:t>What will we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3909445"/>
                  </a:ext>
                </a:extLst>
              </a:tr>
              <a:tr h="1354199">
                <a:tc>
                  <a:txBody>
                    <a:bodyPr/>
                    <a:lstStyle/>
                    <a:p>
                      <a:pPr algn="ctr"/>
                      <a:r>
                        <a:rPr lang="en-US" dirty="0">
                          <a:solidFill>
                            <a:schemeClr val="tx1"/>
                          </a:solidFill>
                        </a:rPr>
                        <a:t>Where will we </a:t>
                      </a:r>
                      <a:br>
                        <a:rPr lang="en-US" dirty="0">
                          <a:solidFill>
                            <a:schemeClr val="tx1"/>
                          </a:solidFill>
                        </a:rPr>
                      </a:br>
                      <a:r>
                        <a:rPr lang="en-US" dirty="0">
                          <a:solidFill>
                            <a:schemeClr val="tx1"/>
                          </a:solidFill>
                        </a:rPr>
                        <a:t>do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102206"/>
                  </a:ext>
                </a:extLst>
              </a:tr>
              <a:tr h="1354199">
                <a:tc>
                  <a:txBody>
                    <a:bodyPr/>
                    <a:lstStyle/>
                    <a:p>
                      <a:pPr algn="ctr"/>
                      <a:r>
                        <a:rPr lang="en-US" dirty="0">
                          <a:solidFill>
                            <a:schemeClr val="tx1"/>
                          </a:solidFill>
                        </a:rPr>
                        <a:t>How long will we do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7950532"/>
                  </a:ext>
                </a:extLst>
              </a:tr>
              <a:tr h="1354199">
                <a:tc>
                  <a:txBody>
                    <a:bodyPr/>
                    <a:lstStyle/>
                    <a:p>
                      <a:pPr algn="ctr"/>
                      <a:r>
                        <a:rPr lang="en-US" dirty="0">
                          <a:solidFill>
                            <a:schemeClr val="tx1"/>
                          </a:solidFill>
                        </a:rPr>
                        <a:t>Challenges we might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988831"/>
                  </a:ext>
                </a:extLst>
              </a:tr>
              <a:tr h="1354199">
                <a:tc>
                  <a:txBody>
                    <a:bodyPr/>
                    <a:lstStyle/>
                    <a:p>
                      <a:pPr algn="ctr"/>
                      <a:r>
                        <a:rPr lang="en-US" dirty="0">
                          <a:solidFill>
                            <a:schemeClr val="tx1"/>
                          </a:solidFill>
                        </a:rPr>
                        <a:t>Ways to cope with these challenges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3780617"/>
                  </a:ext>
                </a:extLst>
              </a:tr>
            </a:tbl>
          </a:graphicData>
        </a:graphic>
      </p:graphicFrame>
      <p:sp>
        <p:nvSpPr>
          <p:cNvPr id="45" name="TextBox 44">
            <a:extLst>
              <a:ext uri="{FF2B5EF4-FFF2-40B4-BE49-F238E27FC236}">
                <a16:creationId xmlns:a16="http://schemas.microsoft.com/office/drawing/2014/main" id="{E982B351-F8D7-2EDA-27C7-161B0DA56615}"/>
              </a:ext>
            </a:extLst>
          </p:cNvPr>
          <p:cNvSpPr txBox="1"/>
          <p:nvPr/>
        </p:nvSpPr>
        <p:spPr>
          <a:xfrm>
            <a:off x="308831" y="1520648"/>
            <a:ext cx="7190710" cy="830997"/>
          </a:xfrm>
          <a:prstGeom prst="rect">
            <a:avLst/>
          </a:prstGeom>
          <a:noFill/>
        </p:spPr>
        <p:txBody>
          <a:bodyPr wrap="square">
            <a:spAutoFit/>
          </a:bodyPr>
          <a:lstStyle/>
          <a:p>
            <a:r>
              <a:rPr lang="en-US" sz="1200" dirty="0">
                <a:latin typeface="Ubuntu" panose="020B0504030602030204" pitchFamily="34" charset="0"/>
              </a:rPr>
              <a:t>Instructions: </a:t>
            </a:r>
          </a:p>
          <a:p>
            <a:pPr marL="628650" lvl="1" indent="-171450">
              <a:buFont typeface="Arial" panose="020B0604020202020204" pitchFamily="34" charset="0"/>
              <a:buChar char="•"/>
            </a:pPr>
            <a:r>
              <a:rPr lang="en-US" sz="1200" dirty="0">
                <a:latin typeface="Ubuntu" panose="020B0504030602030204" pitchFamily="34" charset="0"/>
              </a:rPr>
              <a:t>Review the sections marked sometimes/never in the scorecard above.</a:t>
            </a:r>
          </a:p>
          <a:p>
            <a:pPr marL="628650" lvl="1" indent="-171450">
              <a:buFont typeface="Arial" panose="020B0604020202020204" pitchFamily="34" charset="0"/>
              <a:buChar char="•"/>
            </a:pPr>
            <a:r>
              <a:rPr lang="en-US" sz="1200" dirty="0">
                <a:latin typeface="Ubuntu" panose="020B0504030602030204" pitchFamily="34" charset="0"/>
              </a:rPr>
              <a:t>Select 3 actions to enhance your family’s activity in these areas.</a:t>
            </a:r>
          </a:p>
          <a:p>
            <a:pPr marL="628650" lvl="1" indent="-171450">
              <a:buFont typeface="Arial" panose="020B0604020202020204" pitchFamily="34" charset="0"/>
              <a:buChar char="•"/>
            </a:pPr>
            <a:r>
              <a:rPr lang="en-US" sz="1200" dirty="0">
                <a:latin typeface="Ubuntu" panose="020B0504030602030204" pitchFamily="34" charset="0"/>
              </a:rPr>
              <a:t>Complete the table below.</a:t>
            </a:r>
          </a:p>
        </p:txBody>
      </p:sp>
      <p:sp>
        <p:nvSpPr>
          <p:cNvPr id="46" name="Terminator 45">
            <a:extLst>
              <a:ext uri="{FF2B5EF4-FFF2-40B4-BE49-F238E27FC236}">
                <a16:creationId xmlns:a16="http://schemas.microsoft.com/office/drawing/2014/main" id="{21A46248-3141-BAE8-0DCC-74176BAF9236}"/>
              </a:ext>
            </a:extLst>
          </p:cNvPr>
          <p:cNvSpPr/>
          <p:nvPr/>
        </p:nvSpPr>
        <p:spPr>
          <a:xfrm>
            <a:off x="5301865" y="703302"/>
            <a:ext cx="807739" cy="2566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a:extLst>
              <a:ext uri="{FF2B5EF4-FFF2-40B4-BE49-F238E27FC236}">
                <a16:creationId xmlns:a16="http://schemas.microsoft.com/office/drawing/2014/main" id="{4E623CCB-0073-4996-1FA8-C0084ECE7790}"/>
              </a:ext>
            </a:extLst>
          </p:cNvPr>
          <p:cNvSpPr txBox="1">
            <a:spLocks/>
          </p:cNvSpPr>
          <p:nvPr/>
        </p:nvSpPr>
        <p:spPr>
          <a:xfrm>
            <a:off x="5010925" y="364163"/>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37</a:t>
            </a:r>
            <a:endParaRPr lang="en-US" sz="1400" dirty="0">
              <a:solidFill>
                <a:schemeClr val="accent5"/>
              </a:solidFill>
              <a:latin typeface="Ubuntu" panose="020B0504030602030204" pitchFamily="34" charset="0"/>
            </a:endParaRPr>
          </a:p>
        </p:txBody>
      </p:sp>
    </p:spTree>
    <p:extLst>
      <p:ext uri="{BB962C8B-B14F-4D97-AF65-F5344CB8AC3E}">
        <p14:creationId xmlns:p14="http://schemas.microsoft.com/office/powerpoint/2010/main" val="258697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5EC077-8552-B751-5452-8A4D9BFA498D}"/>
              </a:ext>
            </a:extLst>
          </p:cNvPr>
          <p:cNvPicPr>
            <a:picLocks noChangeAspect="1"/>
          </p:cNvPicPr>
          <p:nvPr/>
        </p:nvPicPr>
        <p:blipFill>
          <a:blip r:embed="rId2"/>
          <a:stretch>
            <a:fillRect/>
          </a:stretch>
        </p:blipFill>
        <p:spPr>
          <a:xfrm rot="16200000">
            <a:off x="2577252" y="-1706023"/>
            <a:ext cx="1179060" cy="6333565"/>
          </a:xfrm>
          <a:prstGeom prst="rect">
            <a:avLst/>
          </a:prstGeom>
        </p:spPr>
      </p:pic>
      <p:sp>
        <p:nvSpPr>
          <p:cNvPr id="64" name="Title 1">
            <a:extLst>
              <a:ext uri="{FF2B5EF4-FFF2-40B4-BE49-F238E27FC236}">
                <a16:creationId xmlns:a16="http://schemas.microsoft.com/office/drawing/2014/main" id="{939354C0-ACDC-D829-FA90-FBF82FDC3CF8}"/>
              </a:ext>
            </a:extLst>
          </p:cNvPr>
          <p:cNvSpPr txBox="1">
            <a:spLocks/>
          </p:cNvSpPr>
          <p:nvPr/>
        </p:nvSpPr>
        <p:spPr>
          <a:xfrm>
            <a:off x="229466" y="273021"/>
            <a:ext cx="6606540" cy="1699777"/>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4100" dirty="0">
                <a:solidFill>
                  <a:schemeClr val="bg1"/>
                </a:solidFill>
                <a:latin typeface="Ubuntu" panose="020B0504030602030204" pitchFamily="34" charset="0"/>
              </a:rPr>
              <a:t>Action planning for a healthier lifestyle</a:t>
            </a:r>
            <a:br>
              <a:rPr lang="en-US" sz="4100" dirty="0">
                <a:solidFill>
                  <a:schemeClr val="bg1"/>
                </a:solidFill>
                <a:latin typeface="Ubuntu" panose="020B0504030602030204" pitchFamily="34" charset="0"/>
              </a:rPr>
            </a:br>
            <a:r>
              <a:rPr lang="en-US" sz="2500" dirty="0">
                <a:solidFill>
                  <a:schemeClr val="bg1"/>
                </a:solidFill>
                <a:latin typeface="Ubuntu" panose="020B0504030602030204" pitchFamily="34" charset="0"/>
              </a:rPr>
              <a:t>CDC Prediabetes Risk Test</a:t>
            </a:r>
            <a:endParaRPr lang="en-US" dirty="0">
              <a:solidFill>
                <a:schemeClr val="bg1"/>
              </a:solidFill>
              <a:latin typeface="Ubuntu" panose="020B0504030602030204" pitchFamily="34" charset="0"/>
            </a:endParaRPr>
          </a:p>
        </p:txBody>
      </p:sp>
      <p:sp>
        <p:nvSpPr>
          <p:cNvPr id="3" name="Terminator 2">
            <a:extLst>
              <a:ext uri="{FF2B5EF4-FFF2-40B4-BE49-F238E27FC236}">
                <a16:creationId xmlns:a16="http://schemas.microsoft.com/office/drawing/2014/main" id="{DBF136D3-1BA4-FA4B-5916-60B6D5128EF4}"/>
              </a:ext>
            </a:extLst>
          </p:cNvPr>
          <p:cNvSpPr/>
          <p:nvPr/>
        </p:nvSpPr>
        <p:spPr>
          <a:xfrm>
            <a:off x="5301865" y="1004092"/>
            <a:ext cx="807739" cy="256630"/>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8B50C60-F7AE-454F-B96B-48C9C8DAAAC4}"/>
              </a:ext>
            </a:extLst>
          </p:cNvPr>
          <p:cNvSpPr txBox="1">
            <a:spLocks/>
          </p:cNvSpPr>
          <p:nvPr/>
        </p:nvSpPr>
        <p:spPr>
          <a:xfrm>
            <a:off x="5010925" y="664953"/>
            <a:ext cx="1389617" cy="934908"/>
          </a:xfrm>
          <a:prstGeom prst="rect">
            <a:avLst/>
          </a:prstGeom>
        </p:spPr>
        <p:txBody>
          <a:bodyPr vert="horz" lIns="91440" tIns="45720" rIns="91440" bIns="45720" rtlCol="0" anchor="ctr">
            <a:normAutofit fontScale="97500"/>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100" dirty="0">
                <a:solidFill>
                  <a:schemeClr val="accent5"/>
                </a:solidFill>
                <a:latin typeface="Ubuntu" panose="020B0504030602030204" pitchFamily="34" charset="0"/>
              </a:rPr>
              <a:t>Slide 38</a:t>
            </a:r>
            <a:endParaRPr lang="en-US" sz="1400" dirty="0">
              <a:solidFill>
                <a:schemeClr val="accent5"/>
              </a:solidFill>
              <a:latin typeface="Ubuntu" panose="020B0504030602030204" pitchFamily="34" charset="0"/>
            </a:endParaRPr>
          </a:p>
        </p:txBody>
      </p:sp>
      <p:sp>
        <p:nvSpPr>
          <p:cNvPr id="5" name="TextBox 4">
            <a:extLst>
              <a:ext uri="{FF2B5EF4-FFF2-40B4-BE49-F238E27FC236}">
                <a16:creationId xmlns:a16="http://schemas.microsoft.com/office/drawing/2014/main" id="{2A250112-244A-5617-4E97-495689BBDF28}"/>
              </a:ext>
            </a:extLst>
          </p:cNvPr>
          <p:cNvSpPr txBox="1"/>
          <p:nvPr/>
        </p:nvSpPr>
        <p:spPr>
          <a:xfrm>
            <a:off x="308831" y="2198069"/>
            <a:ext cx="7190710" cy="1384995"/>
          </a:xfrm>
          <a:prstGeom prst="rect">
            <a:avLst/>
          </a:prstGeom>
          <a:noFill/>
        </p:spPr>
        <p:txBody>
          <a:bodyPr wrap="square">
            <a:spAutoFit/>
          </a:bodyPr>
          <a:lstStyle/>
          <a:p>
            <a:r>
              <a:rPr lang="en-US" sz="1200" dirty="0">
                <a:latin typeface="Ubuntu" panose="020B0504030602030204" pitchFamily="34" charset="0"/>
              </a:rPr>
              <a:t>This Prediabetes Risk Test is from the American Diabetes Association (ADA). It provides a list of health characteristics that people would know about themselves such as age, height, and weight. </a:t>
            </a:r>
          </a:p>
          <a:p>
            <a:r>
              <a:rPr lang="en-US" sz="1200" dirty="0">
                <a:latin typeface="Ubuntu" panose="020B0504030602030204" pitchFamily="34" charset="0"/>
              </a:rPr>
              <a:t>A person with a high score on the online risk test (5 or higher) is at significant risk for having prediabetes and a higher risk of having type 2 diabetes.  However, only your doctor can tell for sure if you have prediabetes or type 2 diabetes.  Contact your health provider to see if additional testing is needed. </a:t>
            </a:r>
          </a:p>
          <a:p>
            <a:r>
              <a:rPr lang="en-US" sz="1200" dirty="0">
                <a:latin typeface="Ubuntu" panose="020B0504030602030204" pitchFamily="34" charset="0"/>
              </a:rPr>
              <a:t>Take the rest online: </a:t>
            </a:r>
            <a:r>
              <a:rPr lang="en-US" sz="1200" dirty="0">
                <a:latin typeface="Ubuntu" panose="020B0504030602030204" pitchFamily="34" charset="0"/>
                <a:hlinkClick r:id="rId3"/>
              </a:rPr>
              <a:t>Online Prediabetes Test</a:t>
            </a:r>
            <a:endParaRPr lang="en-US" sz="1200" dirty="0">
              <a:latin typeface="Ubuntu" panose="020B0504030602030204" pitchFamily="34" charset="0"/>
            </a:endParaRPr>
          </a:p>
        </p:txBody>
      </p:sp>
      <p:pic>
        <p:nvPicPr>
          <p:cNvPr id="6" name="Picture 5" descr="A chart with numbers and a box with a green rectangle&#10;&#10;Description automatically generated with medium confidence">
            <a:extLst>
              <a:ext uri="{FF2B5EF4-FFF2-40B4-BE49-F238E27FC236}">
                <a16:creationId xmlns:a16="http://schemas.microsoft.com/office/drawing/2014/main" id="{D716E4BB-C389-F0BC-94ED-D468F5E2041C}"/>
              </a:ext>
            </a:extLst>
          </p:cNvPr>
          <p:cNvPicPr>
            <a:picLocks noChangeAspect="1"/>
          </p:cNvPicPr>
          <p:nvPr/>
        </p:nvPicPr>
        <p:blipFill rotWithShape="1">
          <a:blip r:embed="rId4">
            <a:extLst>
              <a:ext uri="{28A0092B-C50C-407E-A947-70E740481C1C}">
                <a14:useLocalDpi xmlns:a14="http://schemas.microsoft.com/office/drawing/2010/main" val="0"/>
              </a:ext>
            </a:extLst>
          </a:blip>
          <a:srcRect b="16447"/>
          <a:stretch/>
        </p:blipFill>
        <p:spPr bwMode="auto">
          <a:xfrm>
            <a:off x="1063282" y="3730843"/>
            <a:ext cx="5681808" cy="6119561"/>
          </a:xfrm>
          <a:prstGeom prst="rect">
            <a:avLst/>
          </a:prstGeom>
          <a:ln w="317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60803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33243</TotalTime>
  <Words>1428</Words>
  <Application>Microsoft Office PowerPoint</Application>
  <PresentationFormat>Custom</PresentationFormat>
  <Paragraphs>225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Arial</vt:lpstr>
      <vt:lpstr>Calibri</vt:lpstr>
      <vt:lpstr>Ubuntu</vt:lpstr>
      <vt:lpstr>Ubuntu Light</vt:lpstr>
      <vt:lpstr>Wingdings</vt:lpstr>
      <vt:lpstr>Office Theme</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Nickie Vertigan</dc:creator>
  <cp:lastModifiedBy>Jennifer Pittman</cp:lastModifiedBy>
  <cp:revision>18</cp:revision>
  <dcterms:created xsi:type="dcterms:W3CDTF">2024-08-28T17:38:29Z</dcterms:created>
  <dcterms:modified xsi:type="dcterms:W3CDTF">2025-09-19T17:58:08Z</dcterms:modified>
</cp:coreProperties>
</file>