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83" r:id="rId2"/>
    <p:sldId id="266" r:id="rId3"/>
    <p:sldId id="284" r:id="rId4"/>
    <p:sldId id="264" r:id="rId5"/>
    <p:sldId id="285" r:id="rId6"/>
    <p:sldId id="286" r:id="rId7"/>
    <p:sldId id="287" r:id="rId8"/>
    <p:sldId id="288" r:id="rId9"/>
    <p:sldId id="289" r:id="rId10"/>
    <p:sldId id="290" r:id="rId11"/>
    <p:sldId id="282" r:id="rId1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2B93"/>
    <a:srgbClr val="88AC2E"/>
    <a:srgbClr val="FFD200"/>
    <a:srgbClr val="FFF0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50"/>
    <p:restoredTop sz="94694"/>
  </p:normalViewPr>
  <p:slideViewPr>
    <p:cSldViewPr snapToGrid="0">
      <p:cViewPr varScale="1">
        <p:scale>
          <a:sx n="98" d="100"/>
          <a:sy n="98" d="100"/>
        </p:scale>
        <p:origin x="3222" y="31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368A0E-2621-5A47-A390-004FAA39D5BF}"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pic>
        <p:nvPicPr>
          <p:cNvPr id="10" name="Picture 9">
            <a:extLst>
              <a:ext uri="{FF2B5EF4-FFF2-40B4-BE49-F238E27FC236}">
                <a16:creationId xmlns:a16="http://schemas.microsoft.com/office/drawing/2014/main" id="{99FCA6DE-4A05-11BC-49C0-6B0D202E5A6C}"/>
              </a:ext>
            </a:extLst>
          </p:cNvPr>
          <p:cNvPicPr>
            <a:picLocks noChangeAspect="1"/>
          </p:cNvPicPr>
          <p:nvPr userDrawn="1"/>
        </p:nvPicPr>
        <p:blipFill>
          <a:blip r:embed="rId2"/>
          <a:stretch>
            <a:fillRect/>
          </a:stretch>
        </p:blipFill>
        <p:spPr>
          <a:xfrm>
            <a:off x="0" y="0"/>
            <a:ext cx="7772400" cy="10058400"/>
          </a:xfrm>
          <a:prstGeom prst="rect">
            <a:avLst/>
          </a:prstGeom>
        </p:spPr>
      </p:pic>
    </p:spTree>
    <p:extLst>
      <p:ext uri="{BB962C8B-B14F-4D97-AF65-F5344CB8AC3E}">
        <p14:creationId xmlns:p14="http://schemas.microsoft.com/office/powerpoint/2010/main" val="198004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368A0E-2621-5A47-A390-004FAA39D5BF}"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2263600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368A0E-2621-5A47-A390-004FAA39D5BF}" type="datetimeFigureOut">
              <a:rPr lang="en-US" smtClean="0"/>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848616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368A0E-2621-5A47-A390-004FAA39D5BF}" type="datetimeFigureOut">
              <a:rPr lang="en-US" smtClean="0"/>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2458556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68A0E-2621-5A47-A390-004FAA39D5BF}" type="datetimeFigureOut">
              <a:rPr lang="en-US" smtClean="0"/>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143418-D8AD-AF4C-BCE3-1C69D5B4FDDE}" type="slidenum">
              <a:rPr lang="en-US" smtClean="0"/>
              <a:t>‹#›</a:t>
            </a:fld>
            <a:endParaRPr lang="en-US"/>
          </a:p>
        </p:txBody>
      </p:sp>
      <p:pic>
        <p:nvPicPr>
          <p:cNvPr id="9" name="Picture 8" descr="A couple of men posing for a picture&#10;&#10;Description automatically generated">
            <a:extLst>
              <a:ext uri="{FF2B5EF4-FFF2-40B4-BE49-F238E27FC236}">
                <a16:creationId xmlns:a16="http://schemas.microsoft.com/office/drawing/2014/main" id="{1F6ECDA2-80D8-3B03-5541-53033AC83752}"/>
              </a:ext>
            </a:extLst>
          </p:cNvPr>
          <p:cNvPicPr>
            <a:picLocks noChangeAspect="1"/>
          </p:cNvPicPr>
          <p:nvPr userDrawn="1"/>
        </p:nvPicPr>
        <p:blipFill>
          <a:blip r:embed="rId2"/>
          <a:stretch>
            <a:fillRect/>
          </a:stretch>
        </p:blipFill>
        <p:spPr>
          <a:xfrm>
            <a:off x="0" y="0"/>
            <a:ext cx="7772400" cy="10058400"/>
          </a:xfrm>
          <a:prstGeom prst="rect">
            <a:avLst/>
          </a:prstGeom>
        </p:spPr>
      </p:pic>
    </p:spTree>
    <p:extLst>
      <p:ext uri="{BB962C8B-B14F-4D97-AF65-F5344CB8AC3E}">
        <p14:creationId xmlns:p14="http://schemas.microsoft.com/office/powerpoint/2010/main" val="116076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68A0E-2621-5A47-A390-004FAA39D5BF}" type="datetimeFigureOut">
              <a:rPr lang="en-US" smtClean="0"/>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143418-D8AD-AF4C-BCE3-1C69D5B4FDDE}" type="slidenum">
              <a:rPr lang="en-US" smtClean="0"/>
              <a:t>‹#›</a:t>
            </a:fld>
            <a:endParaRPr lang="en-US"/>
          </a:p>
        </p:txBody>
      </p:sp>
      <p:sp>
        <p:nvSpPr>
          <p:cNvPr id="5" name="Rectangle 4">
            <a:extLst>
              <a:ext uri="{FF2B5EF4-FFF2-40B4-BE49-F238E27FC236}">
                <a16:creationId xmlns:a16="http://schemas.microsoft.com/office/drawing/2014/main" id="{AB090C18-57A5-13A0-E294-5F3D2B85ADC2}"/>
              </a:ext>
            </a:extLst>
          </p:cNvPr>
          <p:cNvSpPr/>
          <p:nvPr userDrawn="1"/>
        </p:nvSpPr>
        <p:spPr>
          <a:xfrm>
            <a:off x="0" y="0"/>
            <a:ext cx="972457" cy="100584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64DFF68-399C-6B0E-622E-BC57186F4CD6}"/>
              </a:ext>
            </a:extLst>
          </p:cNvPr>
          <p:cNvSpPr/>
          <p:nvPr userDrawn="1"/>
        </p:nvSpPr>
        <p:spPr>
          <a:xfrm>
            <a:off x="0" y="4971144"/>
            <a:ext cx="972457" cy="1444170"/>
          </a:xfrm>
          <a:prstGeom prst="rect">
            <a:avLst/>
          </a:prstGeom>
          <a:solidFill>
            <a:srgbClr val="A02B93">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58F8D06-03BA-C507-6706-F0C013F267E3}"/>
              </a:ext>
            </a:extLst>
          </p:cNvPr>
          <p:cNvPicPr>
            <a:picLocks noChangeAspect="1"/>
          </p:cNvPicPr>
          <p:nvPr userDrawn="1"/>
        </p:nvPicPr>
        <p:blipFill>
          <a:blip r:embed="rId2">
            <a:alphaModFix amt="50000"/>
          </a:blip>
          <a:srcRect r="6875" b="89177"/>
          <a:stretch>
            <a:fillRect/>
          </a:stretch>
        </p:blipFill>
        <p:spPr>
          <a:xfrm rot="10800000" flipH="1">
            <a:off x="0" y="8725702"/>
            <a:ext cx="7772400" cy="1332697"/>
          </a:xfrm>
          <a:prstGeom prst="rect">
            <a:avLst/>
          </a:prstGeom>
        </p:spPr>
      </p:pic>
      <p:sp>
        <p:nvSpPr>
          <p:cNvPr id="10" name="Rectangle 9">
            <a:extLst>
              <a:ext uri="{FF2B5EF4-FFF2-40B4-BE49-F238E27FC236}">
                <a16:creationId xmlns:a16="http://schemas.microsoft.com/office/drawing/2014/main" id="{A2D1E246-9586-C586-F58C-40830807C952}"/>
              </a:ext>
            </a:extLst>
          </p:cNvPr>
          <p:cNvSpPr/>
          <p:nvPr userDrawn="1"/>
        </p:nvSpPr>
        <p:spPr>
          <a:xfrm>
            <a:off x="1799770" y="464458"/>
            <a:ext cx="5972629" cy="1756228"/>
          </a:xfrm>
          <a:prstGeom prst="rect">
            <a:avLst/>
          </a:prstGeom>
          <a:solidFill>
            <a:srgbClr val="88AC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2948A0-2E3F-B159-B408-E106B5D11686}"/>
              </a:ext>
            </a:extLst>
          </p:cNvPr>
          <p:cNvSpPr/>
          <p:nvPr userDrawn="1"/>
        </p:nvSpPr>
        <p:spPr>
          <a:xfrm>
            <a:off x="972457" y="4971144"/>
            <a:ext cx="6799943" cy="1444170"/>
          </a:xfrm>
          <a:prstGeom prst="rect">
            <a:avLst/>
          </a:prstGeom>
          <a:solidFill>
            <a:srgbClr val="A02B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5C0F1DB8-027F-3781-9AB5-410BF8CBD2F8}"/>
              </a:ext>
            </a:extLst>
          </p:cNvPr>
          <p:cNvPicPr>
            <a:picLocks noChangeAspect="1"/>
          </p:cNvPicPr>
          <p:nvPr userDrawn="1"/>
        </p:nvPicPr>
        <p:blipFill>
          <a:blip r:embed="rId2"/>
          <a:srcRect r="6875" b="89177"/>
          <a:stretch>
            <a:fillRect/>
          </a:stretch>
        </p:blipFill>
        <p:spPr>
          <a:xfrm rot="10800000" flipH="1">
            <a:off x="972457" y="8725702"/>
            <a:ext cx="6828970" cy="1332697"/>
          </a:xfrm>
          <a:prstGeom prst="rect">
            <a:avLst/>
          </a:prstGeom>
        </p:spPr>
      </p:pic>
    </p:spTree>
    <p:extLst>
      <p:ext uri="{BB962C8B-B14F-4D97-AF65-F5344CB8AC3E}">
        <p14:creationId xmlns:p14="http://schemas.microsoft.com/office/powerpoint/2010/main" val="538882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42368A0E-2621-5A47-A390-004FAA39D5BF}"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3595053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42368A0E-2621-5A47-A390-004FAA39D5BF}"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4058641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8A0E-2621-5A47-A390-004FAA39D5BF}"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1423817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8A0E-2621-5A47-A390-004FAA39D5BF}"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84988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368A0E-2621-5A47-A390-004FAA39D5BF}"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pic>
        <p:nvPicPr>
          <p:cNvPr id="10" name="Picture 9">
            <a:extLst>
              <a:ext uri="{FF2B5EF4-FFF2-40B4-BE49-F238E27FC236}">
                <a16:creationId xmlns:a16="http://schemas.microsoft.com/office/drawing/2014/main" id="{99FCA6DE-4A05-11BC-49C0-6B0D202E5A6C}"/>
              </a:ext>
            </a:extLst>
          </p:cNvPr>
          <p:cNvPicPr>
            <a:picLocks noChangeAspect="1"/>
          </p:cNvPicPr>
          <p:nvPr userDrawn="1"/>
        </p:nvPicPr>
        <p:blipFill>
          <a:blip r:embed="rId2"/>
          <a:stretch>
            <a:fillRect/>
          </a:stretch>
        </p:blipFill>
        <p:spPr>
          <a:xfrm rot="10800000" flipH="1">
            <a:off x="0" y="0"/>
            <a:ext cx="7772400" cy="10058400"/>
          </a:xfrm>
          <a:prstGeom prst="rect">
            <a:avLst/>
          </a:prstGeom>
        </p:spPr>
      </p:pic>
      <p:sp>
        <p:nvSpPr>
          <p:cNvPr id="7" name="Rectangle 6">
            <a:extLst>
              <a:ext uri="{FF2B5EF4-FFF2-40B4-BE49-F238E27FC236}">
                <a16:creationId xmlns:a16="http://schemas.microsoft.com/office/drawing/2014/main" id="{A02B296E-F332-4734-47DB-429F1675C94D}"/>
              </a:ext>
            </a:extLst>
          </p:cNvPr>
          <p:cNvSpPr/>
          <p:nvPr userDrawn="1"/>
        </p:nvSpPr>
        <p:spPr>
          <a:xfrm>
            <a:off x="0" y="320194"/>
            <a:ext cx="6321287" cy="116287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2028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368A0E-2621-5A47-A390-004FAA39D5BF}"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pic>
        <p:nvPicPr>
          <p:cNvPr id="10" name="Picture 9">
            <a:extLst>
              <a:ext uri="{FF2B5EF4-FFF2-40B4-BE49-F238E27FC236}">
                <a16:creationId xmlns:a16="http://schemas.microsoft.com/office/drawing/2014/main" id="{99FCA6DE-4A05-11BC-49C0-6B0D202E5A6C}"/>
              </a:ext>
            </a:extLst>
          </p:cNvPr>
          <p:cNvPicPr>
            <a:picLocks noChangeAspect="1"/>
          </p:cNvPicPr>
          <p:nvPr userDrawn="1"/>
        </p:nvPicPr>
        <p:blipFill>
          <a:blip r:embed="rId2"/>
          <a:stretch>
            <a:fillRect/>
          </a:stretch>
        </p:blipFill>
        <p:spPr>
          <a:xfrm rot="10800000" flipH="1">
            <a:off x="0" y="0"/>
            <a:ext cx="7772400" cy="10058400"/>
          </a:xfrm>
          <a:prstGeom prst="rect">
            <a:avLst/>
          </a:prstGeom>
        </p:spPr>
      </p:pic>
      <p:pic>
        <p:nvPicPr>
          <p:cNvPr id="9" name="Picture 8">
            <a:extLst>
              <a:ext uri="{FF2B5EF4-FFF2-40B4-BE49-F238E27FC236}">
                <a16:creationId xmlns:a16="http://schemas.microsoft.com/office/drawing/2014/main" id="{982FA561-9B9C-0202-98DB-753E42D073F9}"/>
              </a:ext>
            </a:extLst>
          </p:cNvPr>
          <p:cNvPicPr>
            <a:picLocks noChangeAspect="1"/>
          </p:cNvPicPr>
          <p:nvPr userDrawn="1"/>
        </p:nvPicPr>
        <p:blipFill>
          <a:blip r:embed="rId3"/>
          <a:stretch>
            <a:fillRect/>
          </a:stretch>
        </p:blipFill>
        <p:spPr>
          <a:xfrm>
            <a:off x="0" y="339701"/>
            <a:ext cx="6321284" cy="1162878"/>
          </a:xfrm>
          <a:prstGeom prst="rect">
            <a:avLst/>
          </a:prstGeom>
        </p:spPr>
      </p:pic>
    </p:spTree>
    <p:extLst>
      <p:ext uri="{BB962C8B-B14F-4D97-AF65-F5344CB8AC3E}">
        <p14:creationId xmlns:p14="http://schemas.microsoft.com/office/powerpoint/2010/main" val="286693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368A0E-2621-5A47-A390-004FAA39D5BF}"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pic>
        <p:nvPicPr>
          <p:cNvPr id="10" name="Picture 9">
            <a:extLst>
              <a:ext uri="{FF2B5EF4-FFF2-40B4-BE49-F238E27FC236}">
                <a16:creationId xmlns:a16="http://schemas.microsoft.com/office/drawing/2014/main" id="{99FCA6DE-4A05-11BC-49C0-6B0D202E5A6C}"/>
              </a:ext>
            </a:extLst>
          </p:cNvPr>
          <p:cNvPicPr>
            <a:picLocks noChangeAspect="1"/>
          </p:cNvPicPr>
          <p:nvPr userDrawn="1"/>
        </p:nvPicPr>
        <p:blipFill>
          <a:blip r:embed="rId2"/>
          <a:stretch>
            <a:fillRect/>
          </a:stretch>
        </p:blipFill>
        <p:spPr>
          <a:xfrm rot="10800000" flipH="1">
            <a:off x="0" y="0"/>
            <a:ext cx="7772400" cy="10058400"/>
          </a:xfrm>
          <a:prstGeom prst="rect">
            <a:avLst/>
          </a:prstGeom>
        </p:spPr>
      </p:pic>
      <p:sp>
        <p:nvSpPr>
          <p:cNvPr id="7" name="Rectangle 6">
            <a:extLst>
              <a:ext uri="{FF2B5EF4-FFF2-40B4-BE49-F238E27FC236}">
                <a16:creationId xmlns:a16="http://schemas.microsoft.com/office/drawing/2014/main" id="{A02B296E-F332-4734-47DB-429F1675C94D}"/>
              </a:ext>
            </a:extLst>
          </p:cNvPr>
          <p:cNvSpPr/>
          <p:nvPr userDrawn="1"/>
        </p:nvSpPr>
        <p:spPr>
          <a:xfrm>
            <a:off x="0" y="320194"/>
            <a:ext cx="6321287" cy="116287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6B03B2-FBC5-3CC6-9312-349C5A0A3308}"/>
              </a:ext>
            </a:extLst>
          </p:cNvPr>
          <p:cNvSpPr/>
          <p:nvPr userDrawn="1"/>
        </p:nvSpPr>
        <p:spPr>
          <a:xfrm>
            <a:off x="-1" y="319980"/>
            <a:ext cx="6321287" cy="1162878"/>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F6085AA-E768-41D0-0EC4-4BFF26B6A6ED}"/>
              </a:ext>
            </a:extLst>
          </p:cNvPr>
          <p:cNvSpPr/>
          <p:nvPr userDrawn="1"/>
        </p:nvSpPr>
        <p:spPr>
          <a:xfrm>
            <a:off x="0" y="319980"/>
            <a:ext cx="6321287" cy="116287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748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368A0E-2621-5A47-A390-004FAA39D5BF}"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sp>
        <p:nvSpPr>
          <p:cNvPr id="8" name="Rectangle 7">
            <a:extLst>
              <a:ext uri="{FF2B5EF4-FFF2-40B4-BE49-F238E27FC236}">
                <a16:creationId xmlns:a16="http://schemas.microsoft.com/office/drawing/2014/main" id="{A4E03FCC-5747-955D-D94C-0BB50F991FB1}"/>
              </a:ext>
            </a:extLst>
          </p:cNvPr>
          <p:cNvSpPr/>
          <p:nvPr userDrawn="1"/>
        </p:nvSpPr>
        <p:spPr>
          <a:xfrm>
            <a:off x="0" y="320194"/>
            <a:ext cx="6321287" cy="116287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8418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368A0E-2621-5A47-A390-004FAA39D5BF}"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sp>
        <p:nvSpPr>
          <p:cNvPr id="8" name="Rectangle 7">
            <a:extLst>
              <a:ext uri="{FF2B5EF4-FFF2-40B4-BE49-F238E27FC236}">
                <a16:creationId xmlns:a16="http://schemas.microsoft.com/office/drawing/2014/main" id="{191F75B9-39A1-3FE8-903F-A6187FB25A2E}"/>
              </a:ext>
            </a:extLst>
          </p:cNvPr>
          <p:cNvSpPr/>
          <p:nvPr userDrawn="1"/>
        </p:nvSpPr>
        <p:spPr>
          <a:xfrm>
            <a:off x="0" y="319980"/>
            <a:ext cx="6321287" cy="116287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3377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368A0E-2621-5A47-A390-004FAA39D5BF}"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pic>
        <p:nvPicPr>
          <p:cNvPr id="9" name="Picture 8">
            <a:extLst>
              <a:ext uri="{FF2B5EF4-FFF2-40B4-BE49-F238E27FC236}">
                <a16:creationId xmlns:a16="http://schemas.microsoft.com/office/drawing/2014/main" id="{9C36C40D-EBF2-0E6D-418A-F76A47749860}"/>
              </a:ext>
            </a:extLst>
          </p:cNvPr>
          <p:cNvPicPr>
            <a:picLocks noChangeAspect="1"/>
          </p:cNvPicPr>
          <p:nvPr userDrawn="1"/>
        </p:nvPicPr>
        <p:blipFill>
          <a:blip r:embed="rId2"/>
          <a:stretch>
            <a:fillRect/>
          </a:stretch>
        </p:blipFill>
        <p:spPr>
          <a:xfrm>
            <a:off x="-2" y="259090"/>
            <a:ext cx="6321286" cy="1162878"/>
          </a:xfrm>
          <a:prstGeom prst="rect">
            <a:avLst/>
          </a:prstGeom>
        </p:spPr>
      </p:pic>
    </p:spTree>
    <p:extLst>
      <p:ext uri="{BB962C8B-B14F-4D97-AF65-F5344CB8AC3E}">
        <p14:creationId xmlns:p14="http://schemas.microsoft.com/office/powerpoint/2010/main" val="2948948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8A0E-2621-5A47-A390-004FAA39D5BF}"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3437575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368A0E-2621-5A47-A390-004FAA39D5BF}"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419777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42368A0E-2621-5A47-A390-004FAA39D5BF}" type="datetimeFigureOut">
              <a:rPr lang="en-US" smtClean="0"/>
              <a:t>9/22/2025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57143418-D8AD-AF4C-BCE3-1C69D5B4FDDE}" type="slidenum">
              <a:rPr lang="en-US" smtClean="0"/>
              <a:t>‹#›</a:t>
            </a:fld>
            <a:endParaRPr lang="en-US"/>
          </a:p>
        </p:txBody>
      </p:sp>
    </p:spTree>
    <p:extLst>
      <p:ext uri="{BB962C8B-B14F-4D97-AF65-F5344CB8AC3E}">
        <p14:creationId xmlns:p14="http://schemas.microsoft.com/office/powerpoint/2010/main" val="4147259634"/>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7" r:id="rId3"/>
    <p:sldLayoutId id="2147483678" r:id="rId4"/>
    <p:sldLayoutId id="2147483672" r:id="rId5"/>
    <p:sldLayoutId id="2147483674" r:id="rId6"/>
    <p:sldLayoutId id="2147483676" r:id="rId7"/>
    <p:sldLayoutId id="2147483662" r:id="rId8"/>
    <p:sldLayoutId id="2147483663" r:id="rId9"/>
    <p:sldLayoutId id="2147483664" r:id="rId10"/>
    <p:sldLayoutId id="2147483665" r:id="rId11"/>
    <p:sldLayoutId id="2147483666" r:id="rId12"/>
    <p:sldLayoutId id="2147483667" r:id="rId13"/>
    <p:sldLayoutId id="2147483679" r:id="rId14"/>
    <p:sldLayoutId id="2147483668" r:id="rId15"/>
    <p:sldLayoutId id="2147483669" r:id="rId16"/>
    <p:sldLayoutId id="2147483670" r:id="rId17"/>
    <p:sldLayoutId id="2147483671" r:id="rId18"/>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29207-0595-6D3E-DF11-688916D0B51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BB906EC-153D-A487-184E-29D5289ADC3A}"/>
              </a:ext>
            </a:extLst>
          </p:cNvPr>
          <p:cNvSpPr txBox="1"/>
          <p:nvPr/>
        </p:nvSpPr>
        <p:spPr>
          <a:xfrm>
            <a:off x="2057401" y="675720"/>
            <a:ext cx="5343524" cy="707886"/>
          </a:xfrm>
          <a:prstGeom prst="rect">
            <a:avLst/>
          </a:prstGeom>
          <a:noFill/>
        </p:spPr>
        <p:txBody>
          <a:bodyPr wrap="square" rtlCol="0">
            <a:spAutoFit/>
          </a:bodyPr>
          <a:lstStyle/>
          <a:p>
            <a:r>
              <a:rPr lang="en-US" sz="4000" b="0" i="0" dirty="0">
                <a:solidFill>
                  <a:schemeClr val="bg1"/>
                </a:solidFill>
                <a:effectLst/>
                <a:latin typeface="Ubuntu" panose="020B0504030602030204" pitchFamily="34" charset="0"/>
              </a:rPr>
              <a:t>Adaptation Workbook</a:t>
            </a:r>
            <a:endParaRPr lang="en-US" sz="4000" dirty="0">
              <a:solidFill>
                <a:schemeClr val="bg1"/>
              </a:solidFill>
              <a:latin typeface="Ubuntu" panose="020B0504030602030204" pitchFamily="34" charset="0"/>
            </a:endParaRPr>
          </a:p>
        </p:txBody>
      </p:sp>
      <p:sp>
        <p:nvSpPr>
          <p:cNvPr id="5" name="TextBox 4">
            <a:extLst>
              <a:ext uri="{FF2B5EF4-FFF2-40B4-BE49-F238E27FC236}">
                <a16:creationId xmlns:a16="http://schemas.microsoft.com/office/drawing/2014/main" id="{E3B3432D-926C-AD61-C56E-474831D1E691}"/>
              </a:ext>
            </a:extLst>
          </p:cNvPr>
          <p:cNvSpPr txBox="1"/>
          <p:nvPr/>
        </p:nvSpPr>
        <p:spPr>
          <a:xfrm>
            <a:off x="2057401" y="1506717"/>
            <a:ext cx="5343524" cy="523220"/>
          </a:xfrm>
          <a:prstGeom prst="rect">
            <a:avLst/>
          </a:prstGeom>
          <a:noFill/>
        </p:spPr>
        <p:txBody>
          <a:bodyPr wrap="square" rtlCol="0">
            <a:spAutoFit/>
          </a:bodyPr>
          <a:lstStyle/>
          <a:p>
            <a:r>
              <a:rPr lang="en-US" sz="2800" dirty="0">
                <a:solidFill>
                  <a:schemeClr val="bg1"/>
                </a:solidFill>
                <a:latin typeface="Ubuntu" panose="020B0504030602030204" pitchFamily="34" charset="0"/>
              </a:rPr>
              <a:t>For Family Health Forums</a:t>
            </a:r>
          </a:p>
        </p:txBody>
      </p:sp>
      <p:pic>
        <p:nvPicPr>
          <p:cNvPr id="6" name="Picture 5" descr="A logo of a person with arrows&#10;&#10;AI-generated content may be incorrect.">
            <a:extLst>
              <a:ext uri="{FF2B5EF4-FFF2-40B4-BE49-F238E27FC236}">
                <a16:creationId xmlns:a16="http://schemas.microsoft.com/office/drawing/2014/main" id="{A5181AC8-0707-9588-F120-8CC8F9FD57AB}"/>
              </a:ext>
            </a:extLst>
          </p:cNvPr>
          <p:cNvPicPr>
            <a:picLocks noChangeAspect="1"/>
          </p:cNvPicPr>
          <p:nvPr/>
        </p:nvPicPr>
        <p:blipFill>
          <a:blip r:embed="rId2"/>
          <a:stretch>
            <a:fillRect/>
          </a:stretch>
        </p:blipFill>
        <p:spPr>
          <a:xfrm>
            <a:off x="274411" y="9010211"/>
            <a:ext cx="1962603" cy="859751"/>
          </a:xfrm>
          <a:prstGeom prst="rect">
            <a:avLst/>
          </a:prstGeom>
        </p:spPr>
      </p:pic>
    </p:spTree>
    <p:extLst>
      <p:ext uri="{BB962C8B-B14F-4D97-AF65-F5344CB8AC3E}">
        <p14:creationId xmlns:p14="http://schemas.microsoft.com/office/powerpoint/2010/main" val="2405105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C6D11-A8D6-C6F3-1F9D-3E86197A060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3323B23-B153-E652-9901-4F7699383211}"/>
              </a:ext>
            </a:extLst>
          </p:cNvPr>
          <p:cNvSpPr txBox="1"/>
          <p:nvPr/>
        </p:nvSpPr>
        <p:spPr>
          <a:xfrm>
            <a:off x="483950" y="1279809"/>
            <a:ext cx="6500509" cy="1658467"/>
          </a:xfrm>
          <a:prstGeom prst="rect">
            <a:avLst/>
          </a:prstGeom>
          <a:noFill/>
        </p:spPr>
        <p:txBody>
          <a:bodyPr wrap="square">
            <a:spAutoFit/>
          </a:bodyPr>
          <a:lstStyle/>
          <a:p>
            <a:pPr marL="0" marR="0">
              <a:lnSpc>
                <a:spcPts val="1600"/>
              </a:lnSpc>
              <a:spcBef>
                <a:spcPts val="1000"/>
              </a:spcBef>
              <a:spcAft>
                <a:spcPts val="1200"/>
              </a:spcAft>
              <a:buNone/>
              <a:tabLst>
                <a:tab pos="406400" algn="l"/>
              </a:tabLst>
            </a:pPr>
            <a:r>
              <a:rPr lang="en-US" sz="1400" b="1" kern="900" spc="-10" dirty="0">
                <a:solidFill>
                  <a:srgbClr val="000000"/>
                </a:solidFill>
                <a:effectLst/>
                <a:latin typeface="Ubuntu" panose="020B0504030602030204" pitchFamily="34" charset="0"/>
                <a:ea typeface="MS Gothic" panose="020B0609070205080204" pitchFamily="49" charset="-128"/>
                <a:cs typeface="Times New Roman" panose="02020603050405020304" pitchFamily="18" charset="0"/>
              </a:rPr>
              <a:t>Parenting with Purpose</a:t>
            </a:r>
          </a:p>
          <a:p>
            <a:pPr marL="0" marR="0">
              <a:lnSpc>
                <a:spcPts val="1600"/>
              </a:lnSpc>
              <a:spcAft>
                <a:spcPts val="800"/>
              </a:spcAft>
              <a:buNone/>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The FHF Parenting with Purpose introduces ways to support children's growth and development from birth through the teenage years. </a:t>
            </a:r>
          </a:p>
          <a:p>
            <a:pPr marL="0" marR="0">
              <a:lnSpc>
                <a:spcPts val="1600"/>
              </a:lnSpc>
              <a:spcAft>
                <a:spcPts val="800"/>
              </a:spcAft>
              <a:buNone/>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Before running your forum, take time to understand how families in your community approach parenting. This will help you prepare for questions and discussions that may come up during the session.</a:t>
            </a:r>
          </a:p>
          <a:p>
            <a:pPr marL="0" marR="0">
              <a:lnSpc>
                <a:spcPts val="1600"/>
              </a:lnSpc>
              <a:spcAft>
                <a:spcPts val="800"/>
              </a:spcAft>
              <a:buNone/>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Use the questions below to explore parenting and caregiving beliefs and practices in your community</a:t>
            </a:r>
            <a:r>
              <a:rPr lang="en-US" sz="1050" kern="900" spc="-10" dirty="0">
                <a:effectLst/>
                <a:latin typeface="Ubuntu Light" panose="020B0304030602030204" pitchFamily="34" charset="0"/>
                <a:ea typeface="MS Mincho" panose="02020609040205080304" pitchFamily="49" charset="-128"/>
                <a:cs typeface="Times New Roman" panose="02020603050405020304" pitchFamily="18" charset="0"/>
              </a:rPr>
              <a:t>. </a:t>
            </a:r>
          </a:p>
        </p:txBody>
      </p:sp>
      <p:graphicFrame>
        <p:nvGraphicFramePr>
          <p:cNvPr id="5" name="Table 4">
            <a:extLst>
              <a:ext uri="{FF2B5EF4-FFF2-40B4-BE49-F238E27FC236}">
                <a16:creationId xmlns:a16="http://schemas.microsoft.com/office/drawing/2014/main" id="{06D0B6A2-8AD6-3B05-72A9-A11C5A65D13B}"/>
              </a:ext>
            </a:extLst>
          </p:cNvPr>
          <p:cNvGraphicFramePr>
            <a:graphicFrameLocks noGrp="1"/>
          </p:cNvGraphicFramePr>
          <p:nvPr>
            <p:extLst>
              <p:ext uri="{D42A27DB-BD31-4B8C-83A1-F6EECF244321}">
                <p14:modId xmlns:p14="http://schemas.microsoft.com/office/powerpoint/2010/main" val="1756363720"/>
              </p:ext>
            </p:extLst>
          </p:nvPr>
        </p:nvGraphicFramePr>
        <p:xfrm>
          <a:off x="1043876" y="3090847"/>
          <a:ext cx="5380656" cy="6509595"/>
        </p:xfrm>
        <a:graphic>
          <a:graphicData uri="http://schemas.openxmlformats.org/drawingml/2006/table">
            <a:tbl>
              <a:tblPr firstRow="1" firstCol="1" bandRow="1"/>
              <a:tblGrid>
                <a:gridCol w="2118939">
                  <a:extLst>
                    <a:ext uri="{9D8B030D-6E8A-4147-A177-3AD203B41FA5}">
                      <a16:colId xmlns:a16="http://schemas.microsoft.com/office/drawing/2014/main" val="420819967"/>
                    </a:ext>
                  </a:extLst>
                </a:gridCol>
                <a:gridCol w="3261717">
                  <a:extLst>
                    <a:ext uri="{9D8B030D-6E8A-4147-A177-3AD203B41FA5}">
                      <a16:colId xmlns:a16="http://schemas.microsoft.com/office/drawing/2014/main" val="594366791"/>
                    </a:ext>
                  </a:extLst>
                </a:gridCol>
              </a:tblGrid>
              <a:tr h="2487973">
                <a:tc>
                  <a:txBody>
                    <a:bodyPr/>
                    <a:lstStyle/>
                    <a:p>
                      <a:pPr marL="0" marR="0">
                        <a:lnSpc>
                          <a:spcPts val="1600"/>
                        </a:lnSpc>
                        <a:spcAft>
                          <a:spcPts val="800"/>
                        </a:spcAft>
                        <a:buNone/>
                        <a:tabLst>
                          <a:tab pos="406400" algn="l"/>
                        </a:tabLst>
                      </a:pPr>
                      <a:r>
                        <a:rPr lang="en-US" sz="1000" b="1" kern="900" spc="-10" dirty="0">
                          <a:effectLst/>
                          <a:latin typeface="Ubuntu" panose="020B0504030602030204" pitchFamily="34" charset="0"/>
                          <a:ea typeface="MS Mincho" panose="02020609040205080304" pitchFamily="49" charset="-128"/>
                          <a:cs typeface="Times New Roman" panose="02020603050405020304" pitchFamily="18" charset="0"/>
                        </a:rPr>
                        <a:t>What areas of child development are important for parents and caregivers in our community?</a:t>
                      </a:r>
                      <a:endParaRPr lang="en-US" sz="10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ja-JP" sz="1000" kern="900" spc="-10" dirty="0">
                          <a:effectLst/>
                          <a:latin typeface="Ubuntu" panose="020B0504030602030204" pitchFamily="34" charset="0"/>
                          <a:ea typeface="MS Gothic" panose="020B0609070205080204" pitchFamily="49" charset="-128"/>
                          <a:cs typeface="Times New Roman" panose="02020603050405020304" pitchFamily="18" charset="0"/>
                        </a:rPr>
                        <a:t>☐</a:t>
                      </a:r>
                      <a:r>
                        <a:rPr lang="en-US" sz="1000" kern="900" spc="-10" dirty="0">
                          <a:effectLst/>
                          <a:latin typeface="Ubuntu" panose="020B0504030602030204" pitchFamily="34" charset="0"/>
                          <a:ea typeface="MS Mincho" panose="02020609040205080304" pitchFamily="49" charset="-128"/>
                          <a:cs typeface="Times New Roman" panose="02020603050405020304" pitchFamily="18" charset="0"/>
                        </a:rPr>
                        <a:t>  learning and education</a:t>
                      </a:r>
                    </a:p>
                    <a:p>
                      <a:pPr marL="0" marR="0">
                        <a:lnSpc>
                          <a:spcPts val="1600"/>
                        </a:lnSpc>
                        <a:spcAft>
                          <a:spcPts val="800"/>
                        </a:spcAft>
                        <a:buNone/>
                        <a:tabLst>
                          <a:tab pos="406400" algn="l"/>
                        </a:tabLst>
                      </a:pPr>
                      <a:r>
                        <a:rPr lang="ja-JP" sz="1000" kern="900" spc="-10" dirty="0">
                          <a:effectLst/>
                          <a:latin typeface="Ubuntu" panose="020B0504030602030204" pitchFamily="34" charset="0"/>
                          <a:ea typeface="MS Gothic" panose="020B0609070205080204" pitchFamily="49" charset="-128"/>
                          <a:cs typeface="Times New Roman" panose="02020603050405020304" pitchFamily="18" charset="0"/>
                        </a:rPr>
                        <a:t>☐</a:t>
                      </a:r>
                      <a:r>
                        <a:rPr lang="en-US" sz="1000" kern="900" spc="-10" dirty="0">
                          <a:effectLst/>
                          <a:latin typeface="Ubuntu" panose="020B0504030602030204" pitchFamily="34" charset="0"/>
                          <a:ea typeface="MS Mincho" panose="02020609040205080304" pitchFamily="49" charset="-128"/>
                          <a:cs typeface="Times New Roman" panose="02020603050405020304" pitchFamily="18" charset="0"/>
                        </a:rPr>
                        <a:t>  physical health and growth</a:t>
                      </a:r>
                    </a:p>
                    <a:p>
                      <a:pPr marL="0" marR="0">
                        <a:lnSpc>
                          <a:spcPts val="1600"/>
                        </a:lnSpc>
                        <a:spcAft>
                          <a:spcPts val="800"/>
                        </a:spcAft>
                        <a:buNone/>
                        <a:tabLst>
                          <a:tab pos="406400" algn="l"/>
                        </a:tabLst>
                      </a:pPr>
                      <a:r>
                        <a:rPr lang="ja-JP" sz="1000" kern="900" spc="-10" dirty="0">
                          <a:effectLst/>
                          <a:latin typeface="Ubuntu" panose="020B0504030602030204" pitchFamily="34" charset="0"/>
                          <a:ea typeface="MS Gothic" panose="020B0609070205080204" pitchFamily="49" charset="-128"/>
                          <a:cs typeface="Times New Roman" panose="02020603050405020304" pitchFamily="18" charset="0"/>
                        </a:rPr>
                        <a:t>☐</a:t>
                      </a:r>
                      <a:r>
                        <a:rPr lang="en-US" sz="1000" kern="900" spc="-10" dirty="0">
                          <a:effectLst/>
                          <a:latin typeface="Ubuntu" panose="020B0504030602030204" pitchFamily="34" charset="0"/>
                          <a:ea typeface="MS Mincho" panose="02020609040205080304" pitchFamily="49" charset="-128"/>
                          <a:cs typeface="Times New Roman" panose="02020603050405020304" pitchFamily="18" charset="0"/>
                        </a:rPr>
                        <a:t>  social skills and friendships</a:t>
                      </a:r>
                    </a:p>
                    <a:p>
                      <a:pPr marL="0" marR="0">
                        <a:lnSpc>
                          <a:spcPts val="1600"/>
                        </a:lnSpc>
                        <a:spcAft>
                          <a:spcPts val="800"/>
                        </a:spcAft>
                        <a:buNone/>
                        <a:tabLst>
                          <a:tab pos="406400" algn="l"/>
                        </a:tabLst>
                      </a:pPr>
                      <a:r>
                        <a:rPr lang="ja-JP" sz="1000" kern="900" spc="-10" dirty="0">
                          <a:effectLst/>
                          <a:latin typeface="Ubuntu" panose="020B0504030602030204" pitchFamily="34" charset="0"/>
                          <a:ea typeface="MS Gothic" panose="020B0609070205080204" pitchFamily="49" charset="-128"/>
                          <a:cs typeface="Times New Roman" panose="02020603050405020304" pitchFamily="18" charset="0"/>
                        </a:rPr>
                        <a:t>☐</a:t>
                      </a:r>
                      <a:r>
                        <a:rPr lang="en-US" sz="1000" kern="900" spc="-10" dirty="0">
                          <a:effectLst/>
                          <a:latin typeface="Ubuntu" panose="020B0504030602030204" pitchFamily="34" charset="0"/>
                          <a:ea typeface="MS Mincho" panose="02020609040205080304" pitchFamily="49" charset="-128"/>
                          <a:cs typeface="Times New Roman" panose="02020603050405020304" pitchFamily="18" charset="0"/>
                        </a:rPr>
                        <a:t>  interactions with adults</a:t>
                      </a:r>
                    </a:p>
                    <a:p>
                      <a:pPr marL="0" marR="0">
                        <a:lnSpc>
                          <a:spcPts val="1600"/>
                        </a:lnSpc>
                        <a:spcAft>
                          <a:spcPts val="800"/>
                        </a:spcAft>
                        <a:buNone/>
                        <a:tabLst>
                          <a:tab pos="406400" algn="l"/>
                        </a:tabLst>
                      </a:pPr>
                      <a:r>
                        <a:rPr lang="ja-JP" sz="1000" kern="900" spc="-10" dirty="0">
                          <a:effectLst/>
                          <a:latin typeface="Ubuntu" panose="020B0504030602030204" pitchFamily="34" charset="0"/>
                          <a:ea typeface="MS Gothic" panose="020B0609070205080204" pitchFamily="49" charset="-128"/>
                          <a:cs typeface="Times New Roman" panose="02020603050405020304" pitchFamily="18" charset="0"/>
                        </a:rPr>
                        <a:t>☐</a:t>
                      </a:r>
                      <a:r>
                        <a:rPr lang="en-US" sz="1000" kern="900" spc="-10" dirty="0">
                          <a:effectLst/>
                          <a:latin typeface="Ubuntu" panose="020B0504030602030204" pitchFamily="34" charset="0"/>
                          <a:ea typeface="MS Mincho" panose="02020609040205080304" pitchFamily="49" charset="-128"/>
                          <a:cs typeface="Times New Roman" panose="02020603050405020304" pitchFamily="18" charset="0"/>
                        </a:rPr>
                        <a:t>  brain development and thinking skills</a:t>
                      </a:r>
                    </a:p>
                    <a:p>
                      <a:pPr marL="0" marR="0">
                        <a:lnSpc>
                          <a:spcPts val="1600"/>
                        </a:lnSpc>
                        <a:spcAft>
                          <a:spcPts val="800"/>
                        </a:spcAft>
                        <a:buNone/>
                        <a:tabLst>
                          <a:tab pos="406400" algn="l"/>
                        </a:tabLst>
                      </a:pPr>
                      <a:r>
                        <a:rPr lang="ja-JP" sz="1000" kern="900" spc="-10" dirty="0">
                          <a:effectLst/>
                          <a:latin typeface="Ubuntu" panose="020B0504030602030204" pitchFamily="34" charset="0"/>
                          <a:ea typeface="MS Gothic" panose="020B0609070205080204" pitchFamily="49" charset="-128"/>
                          <a:cs typeface="Times New Roman" panose="02020603050405020304" pitchFamily="18" charset="0"/>
                        </a:rPr>
                        <a:t>☐</a:t>
                      </a:r>
                      <a:r>
                        <a:rPr lang="en-US" sz="1000" kern="900" spc="-10" dirty="0">
                          <a:effectLst/>
                          <a:latin typeface="Ubuntu" panose="020B0504030602030204" pitchFamily="34" charset="0"/>
                          <a:ea typeface="MS Mincho" panose="02020609040205080304" pitchFamily="49" charset="-128"/>
                          <a:cs typeface="Times New Roman" panose="02020603050405020304" pitchFamily="18" charset="0"/>
                        </a:rPr>
                        <a:t>  nutrition</a:t>
                      </a:r>
                    </a:p>
                    <a:p>
                      <a:pPr marL="0" marR="0">
                        <a:lnSpc>
                          <a:spcPts val="1600"/>
                        </a:lnSpc>
                        <a:spcAft>
                          <a:spcPts val="800"/>
                        </a:spcAft>
                        <a:buNone/>
                        <a:tabLst>
                          <a:tab pos="406400" algn="l"/>
                        </a:tabLst>
                      </a:pPr>
                      <a:r>
                        <a:rPr lang="ja-JP" sz="1000" kern="900" spc="-10" dirty="0">
                          <a:effectLst/>
                          <a:latin typeface="Ubuntu" panose="020B0504030602030204" pitchFamily="34" charset="0"/>
                          <a:ea typeface="MS Gothic" panose="020B0609070205080204" pitchFamily="49" charset="-128"/>
                          <a:cs typeface="Times New Roman" panose="02020603050405020304" pitchFamily="18" charset="0"/>
                        </a:rPr>
                        <a:t>☐</a:t>
                      </a:r>
                      <a:r>
                        <a:rPr lang="en-US" sz="1000" kern="900" spc="-10" dirty="0">
                          <a:effectLst/>
                          <a:latin typeface="Ubuntu" panose="020B0504030602030204" pitchFamily="34" charset="0"/>
                          <a:ea typeface="MS Mincho" panose="02020609040205080304" pitchFamily="49" charset="-128"/>
                          <a:cs typeface="Times New Roman" panose="02020603050405020304" pitchFamily="18" charset="0"/>
                        </a:rPr>
                        <a:t>  happiness and emotional wellbeing</a:t>
                      </a:r>
                    </a:p>
                    <a:p>
                      <a:pPr marL="0" marR="0">
                        <a:lnSpc>
                          <a:spcPts val="1600"/>
                        </a:lnSpc>
                        <a:spcAft>
                          <a:spcPts val="800"/>
                        </a:spcAft>
                        <a:buNone/>
                        <a:tabLst>
                          <a:tab pos="406400" algn="l"/>
                        </a:tabLst>
                      </a:pPr>
                      <a:r>
                        <a:rPr lang="ja-JP" sz="1000" kern="900" spc="-10" dirty="0">
                          <a:effectLst/>
                          <a:latin typeface="Ubuntu" panose="020B0504030602030204" pitchFamily="34" charset="0"/>
                          <a:ea typeface="MS Gothic" panose="020B0609070205080204" pitchFamily="49" charset="-128"/>
                          <a:cs typeface="Times New Roman" panose="02020603050405020304" pitchFamily="18" charset="0"/>
                        </a:rPr>
                        <a:t>☐</a:t>
                      </a:r>
                      <a:r>
                        <a:rPr lang="en-US" sz="1000" kern="900" spc="-10" dirty="0">
                          <a:effectLst/>
                          <a:latin typeface="Ubuntu" panose="020B0504030602030204" pitchFamily="34" charset="0"/>
                          <a:ea typeface="MS Mincho" panose="02020609040205080304" pitchFamily="49" charset="-128"/>
                          <a:cs typeface="Times New Roman" panose="02020603050405020304" pitchFamily="18" charset="0"/>
                        </a:rPr>
                        <a:t>  obedience</a:t>
                      </a:r>
                    </a:p>
                    <a:p>
                      <a:pPr marL="0" marR="0">
                        <a:lnSpc>
                          <a:spcPts val="1600"/>
                        </a:lnSpc>
                        <a:spcAft>
                          <a:spcPts val="800"/>
                        </a:spcAft>
                        <a:buNone/>
                        <a:tabLst>
                          <a:tab pos="406400" algn="l"/>
                        </a:tabLst>
                      </a:pPr>
                      <a:r>
                        <a:rPr lang="ja-JP" sz="1000" kern="900" spc="-10" dirty="0">
                          <a:effectLst/>
                          <a:latin typeface="Ubuntu" panose="020B0504030602030204" pitchFamily="34" charset="0"/>
                          <a:ea typeface="MS Gothic" panose="020B0609070205080204" pitchFamily="49" charset="-128"/>
                          <a:cs typeface="Times New Roman" panose="02020603050405020304" pitchFamily="18" charset="0"/>
                        </a:rPr>
                        <a:t>☐</a:t>
                      </a:r>
                      <a:r>
                        <a:rPr lang="en-US" sz="1000" kern="900" spc="-10" dirty="0">
                          <a:effectLst/>
                          <a:latin typeface="Ubuntu" panose="020B0504030602030204" pitchFamily="34" charset="0"/>
                          <a:ea typeface="MS Mincho" panose="02020609040205080304" pitchFamily="49" charset="-128"/>
                          <a:cs typeface="Times New Roman" panose="02020603050405020304" pitchFamily="18" charset="0"/>
                        </a:rPr>
                        <a:t>  Other __________________</a:t>
                      </a: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1670631"/>
                  </a:ext>
                </a:extLst>
              </a:tr>
              <a:tr h="914585">
                <a:tc>
                  <a:txBody>
                    <a:bodyPr/>
                    <a:lstStyle/>
                    <a:p>
                      <a:pPr marL="0" marR="0">
                        <a:lnSpc>
                          <a:spcPts val="1600"/>
                        </a:lnSpc>
                        <a:spcAft>
                          <a:spcPts val="800"/>
                        </a:spcAft>
                        <a:buNone/>
                        <a:tabLst>
                          <a:tab pos="406400" algn="l"/>
                        </a:tabLst>
                      </a:pPr>
                      <a:r>
                        <a:rPr lang="en-US" sz="1000" b="1" kern="900" spc="-10">
                          <a:effectLst/>
                          <a:latin typeface="Ubuntu" panose="020B0504030602030204" pitchFamily="34" charset="0"/>
                          <a:ea typeface="MS Mincho" panose="02020609040205080304" pitchFamily="49" charset="-128"/>
                          <a:cs typeface="Times New Roman" panose="02020603050405020304" pitchFamily="18" charset="0"/>
                        </a:rPr>
                        <a:t>What are parents and caregivers in your community already doing well when raising children? What are the existing strengths?</a:t>
                      </a:r>
                      <a:endParaRPr lang="en-US" sz="100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00" kern="900" spc="-10" dirty="0">
                          <a:effectLst/>
                          <a:latin typeface="Ubuntu" panose="020B0504030602030204" pitchFamily="34" charset="0"/>
                          <a:ea typeface="MS Mincho" panose="02020609040205080304" pitchFamily="49" charset="-128"/>
                          <a:cs typeface="Times New Roman" panose="02020603050405020304" pitchFamily="18" charset="0"/>
                        </a:rPr>
                        <a:t> </a:t>
                      </a: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7765205"/>
                  </a:ext>
                </a:extLst>
              </a:tr>
              <a:tr h="778755">
                <a:tc>
                  <a:txBody>
                    <a:bodyPr/>
                    <a:lstStyle/>
                    <a:p>
                      <a:pPr marL="0" marR="0">
                        <a:lnSpc>
                          <a:spcPts val="1600"/>
                        </a:lnSpc>
                        <a:spcAft>
                          <a:spcPts val="800"/>
                        </a:spcAft>
                        <a:buNone/>
                        <a:tabLst>
                          <a:tab pos="406400" algn="l"/>
                        </a:tabLst>
                      </a:pPr>
                      <a:r>
                        <a:rPr lang="en-US" sz="1000" b="1" kern="900" spc="-10">
                          <a:effectLst/>
                          <a:latin typeface="Ubuntu" panose="020B0504030602030204" pitchFamily="34" charset="0"/>
                          <a:ea typeface="MS Mincho" panose="02020609040205080304" pitchFamily="49" charset="-128"/>
                          <a:cs typeface="Times New Roman" panose="02020603050405020304" pitchFamily="18" charset="0"/>
                        </a:rPr>
                        <a:t>What are the biggest challenges parents or caregivers in your community face raising children?</a:t>
                      </a:r>
                      <a:endParaRPr lang="en-US" sz="100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00" kern="900" spc="-10" dirty="0">
                          <a:effectLst/>
                          <a:latin typeface="Ubuntu" panose="020B0504030602030204" pitchFamily="34" charset="0"/>
                          <a:ea typeface="MS Mincho" panose="02020609040205080304" pitchFamily="49" charset="-128"/>
                          <a:cs typeface="Times New Roman" panose="02020603050405020304" pitchFamily="18" charset="0"/>
                        </a:rPr>
                        <a:t> </a:t>
                      </a: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5818118"/>
                  </a:ext>
                </a:extLst>
              </a:tr>
              <a:tr h="642926">
                <a:tc>
                  <a:txBody>
                    <a:bodyPr/>
                    <a:lstStyle/>
                    <a:p>
                      <a:pPr marL="0" marR="0">
                        <a:lnSpc>
                          <a:spcPts val="1600"/>
                        </a:lnSpc>
                        <a:spcAft>
                          <a:spcPts val="800"/>
                        </a:spcAft>
                        <a:buNone/>
                        <a:tabLst>
                          <a:tab pos="406400" algn="l"/>
                        </a:tabLst>
                      </a:pPr>
                      <a:r>
                        <a:rPr lang="en-US" sz="1000" b="1" kern="900" spc="-10">
                          <a:effectLst/>
                          <a:latin typeface="Ubuntu" panose="020B0504030602030204" pitchFamily="34" charset="0"/>
                          <a:ea typeface="MS Mincho" panose="02020609040205080304" pitchFamily="49" charset="-128"/>
                          <a:cs typeface="Times New Roman" panose="02020603050405020304" pitchFamily="18" charset="0"/>
                        </a:rPr>
                        <a:t>What local support exists for parents and caregivers?</a:t>
                      </a:r>
                      <a:endParaRPr lang="en-US" sz="100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00" kern="900" spc="-10" dirty="0">
                          <a:effectLst/>
                          <a:latin typeface="Ubuntu" panose="020B0504030602030204" pitchFamily="34" charset="0"/>
                          <a:ea typeface="MS Mincho" panose="02020609040205080304" pitchFamily="49" charset="-128"/>
                          <a:cs typeface="Times New Roman" panose="02020603050405020304" pitchFamily="18" charset="0"/>
                        </a:rPr>
                        <a:t> </a:t>
                      </a: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101307"/>
                  </a:ext>
                </a:extLst>
              </a:tr>
              <a:tr h="778755">
                <a:tc>
                  <a:txBody>
                    <a:bodyPr/>
                    <a:lstStyle/>
                    <a:p>
                      <a:pPr marL="0" marR="0">
                        <a:lnSpc>
                          <a:spcPts val="1600"/>
                        </a:lnSpc>
                        <a:spcAft>
                          <a:spcPts val="800"/>
                        </a:spcAft>
                        <a:buNone/>
                        <a:tabLst>
                          <a:tab pos="406400" algn="l"/>
                        </a:tabLst>
                      </a:pPr>
                      <a:r>
                        <a:rPr lang="en-US" sz="1000" b="1" kern="900" spc="-10">
                          <a:effectLst/>
                          <a:latin typeface="Ubuntu" panose="020B0504030602030204" pitchFamily="34" charset="0"/>
                          <a:ea typeface="MS Mincho" panose="02020609040205080304" pitchFamily="49" charset="-128"/>
                          <a:cs typeface="Times New Roman" panose="02020603050405020304" pitchFamily="18" charset="0"/>
                        </a:rPr>
                        <a:t>How do parents and caregivers manage challenging behavior in your community?</a:t>
                      </a:r>
                      <a:endParaRPr lang="en-US" sz="100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00" kern="900" spc="-10" dirty="0">
                          <a:effectLst/>
                          <a:latin typeface="Ubuntu" panose="020B0504030602030204" pitchFamily="34" charset="0"/>
                          <a:ea typeface="MS Mincho" panose="02020609040205080304" pitchFamily="49" charset="-128"/>
                          <a:cs typeface="Times New Roman" panose="02020603050405020304" pitchFamily="18" charset="0"/>
                        </a:rPr>
                        <a:t> </a:t>
                      </a: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5616133"/>
                  </a:ext>
                </a:extLst>
              </a:tr>
              <a:tr h="778755">
                <a:tc>
                  <a:txBody>
                    <a:bodyPr/>
                    <a:lstStyle/>
                    <a:p>
                      <a:pPr marL="0" marR="0">
                        <a:lnSpc>
                          <a:spcPts val="1600"/>
                        </a:lnSpc>
                        <a:spcAft>
                          <a:spcPts val="800"/>
                        </a:spcAft>
                        <a:buNone/>
                        <a:tabLst>
                          <a:tab pos="406400" algn="l"/>
                        </a:tabLst>
                      </a:pPr>
                      <a:r>
                        <a:rPr lang="en-US" sz="1000" b="1" kern="900" spc="-10">
                          <a:effectLst/>
                          <a:latin typeface="Ubuntu" panose="020B0504030602030204" pitchFamily="34" charset="0"/>
                          <a:ea typeface="MS Mincho" panose="02020609040205080304" pitchFamily="49" charset="-128"/>
                          <a:cs typeface="Times New Roman" panose="02020603050405020304" pitchFamily="18" charset="0"/>
                        </a:rPr>
                        <a:t>How do parents and caregivers manage their stress in your community?</a:t>
                      </a:r>
                      <a:endParaRPr lang="en-US" sz="100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00" kern="900" spc="-10" dirty="0">
                          <a:effectLst/>
                          <a:latin typeface="Ubuntu" panose="020B0504030602030204" pitchFamily="34" charset="0"/>
                          <a:ea typeface="MS Mincho" panose="02020609040205080304" pitchFamily="49" charset="-128"/>
                          <a:cs typeface="Times New Roman" panose="02020603050405020304" pitchFamily="18" charset="0"/>
                        </a:rPr>
                        <a:t> </a:t>
                      </a: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3478570"/>
                  </a:ext>
                </a:extLst>
              </a:tr>
            </a:tbl>
          </a:graphicData>
        </a:graphic>
      </p:graphicFrame>
    </p:spTree>
    <p:extLst>
      <p:ext uri="{BB962C8B-B14F-4D97-AF65-F5344CB8AC3E}">
        <p14:creationId xmlns:p14="http://schemas.microsoft.com/office/powerpoint/2010/main" val="539726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A63757-CA93-FC5F-4C99-7C24B0E1D4F2}"/>
              </a:ext>
            </a:extLst>
          </p:cNvPr>
          <p:cNvSpPr txBox="1"/>
          <p:nvPr/>
        </p:nvSpPr>
        <p:spPr>
          <a:xfrm>
            <a:off x="441779" y="7204893"/>
            <a:ext cx="6888841" cy="523220"/>
          </a:xfrm>
          <a:prstGeom prst="rect">
            <a:avLst/>
          </a:prstGeom>
          <a:noFill/>
        </p:spPr>
        <p:txBody>
          <a:bodyPr wrap="square">
            <a:spAutoFit/>
          </a:bodyPr>
          <a:lstStyle/>
          <a:p>
            <a:r>
              <a:rPr lang="en-US" sz="1400" dirty="0">
                <a:latin typeface="Ubuntu" panose="020B0504030602030204" pitchFamily="34" charset="0"/>
              </a:rPr>
              <a:t>Family Health Forums, part of Special Olympics Health, are made possible through the generous support of our funders.</a:t>
            </a:r>
          </a:p>
        </p:txBody>
      </p:sp>
      <p:sp>
        <p:nvSpPr>
          <p:cNvPr id="7" name="TextBox 6">
            <a:extLst>
              <a:ext uri="{FF2B5EF4-FFF2-40B4-BE49-F238E27FC236}">
                <a16:creationId xmlns:a16="http://schemas.microsoft.com/office/drawing/2014/main" id="{204908C4-8CD6-51D1-3665-09FE31D37770}"/>
              </a:ext>
            </a:extLst>
          </p:cNvPr>
          <p:cNvSpPr txBox="1"/>
          <p:nvPr/>
        </p:nvSpPr>
        <p:spPr>
          <a:xfrm>
            <a:off x="441779" y="8349595"/>
            <a:ext cx="4082143" cy="1384995"/>
          </a:xfrm>
          <a:prstGeom prst="rect">
            <a:avLst/>
          </a:prstGeom>
          <a:noFill/>
        </p:spPr>
        <p:txBody>
          <a:bodyPr wrap="square">
            <a:spAutoFit/>
          </a:bodyPr>
          <a:lstStyle/>
          <a:p>
            <a:r>
              <a:rPr lang="en-US" sz="1200" dirty="0">
                <a:latin typeface="Ubuntu" panose="020B0504030602030204" pitchFamily="34" charset="0"/>
              </a:rPr>
              <a:t>This work was supported by Award Number NU27DD000021, funded by the Centers for Disease Control and Prevention. Its contents are solely the responsibility of the authors and do not necessarily represent the official view of the Centers for Disease Control and Prevention or the Department of Health and Human Services.</a:t>
            </a:r>
          </a:p>
        </p:txBody>
      </p:sp>
      <p:pic>
        <p:nvPicPr>
          <p:cNvPr id="9" name="Picture 8" descr="A logo with lions heads and a black background&#10;&#10;AI-generated content may be incorrect.">
            <a:extLst>
              <a:ext uri="{FF2B5EF4-FFF2-40B4-BE49-F238E27FC236}">
                <a16:creationId xmlns:a16="http://schemas.microsoft.com/office/drawing/2014/main" id="{F4562469-B371-64DD-BCB9-767E9AE41D58}"/>
              </a:ext>
            </a:extLst>
          </p:cNvPr>
          <p:cNvPicPr>
            <a:picLocks noChangeAspect="1"/>
          </p:cNvPicPr>
          <p:nvPr/>
        </p:nvPicPr>
        <p:blipFill>
          <a:blip r:embed="rId2"/>
          <a:stretch>
            <a:fillRect/>
          </a:stretch>
        </p:blipFill>
        <p:spPr>
          <a:xfrm>
            <a:off x="4378007" y="8180962"/>
            <a:ext cx="1347979" cy="1027291"/>
          </a:xfrm>
          <a:prstGeom prst="rect">
            <a:avLst/>
          </a:prstGeom>
        </p:spPr>
      </p:pic>
      <p:pic>
        <p:nvPicPr>
          <p:cNvPr id="2" name="Picture 1" descr="A logo for a sports company&#10;&#10;AI-generated content may be incorrect.">
            <a:extLst>
              <a:ext uri="{FF2B5EF4-FFF2-40B4-BE49-F238E27FC236}">
                <a16:creationId xmlns:a16="http://schemas.microsoft.com/office/drawing/2014/main" id="{F11AA3A3-8968-7285-7864-0FC4ECF263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3356" y="8260540"/>
            <a:ext cx="1802040" cy="947713"/>
          </a:xfrm>
          <a:prstGeom prst="rect">
            <a:avLst/>
          </a:prstGeom>
        </p:spPr>
      </p:pic>
    </p:spTree>
    <p:extLst>
      <p:ext uri="{BB962C8B-B14F-4D97-AF65-F5344CB8AC3E}">
        <p14:creationId xmlns:p14="http://schemas.microsoft.com/office/powerpoint/2010/main" val="490488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6F530-65DA-25A2-5E39-1415051C49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F0BE10-C66A-2F20-BAE3-8C71FF0CE22E}"/>
              </a:ext>
            </a:extLst>
          </p:cNvPr>
          <p:cNvSpPr>
            <a:spLocks noGrp="1"/>
          </p:cNvSpPr>
          <p:nvPr>
            <p:ph type="ctrTitle"/>
          </p:nvPr>
        </p:nvSpPr>
        <p:spPr>
          <a:xfrm>
            <a:off x="582927" y="1248973"/>
            <a:ext cx="6606540" cy="686782"/>
          </a:xfrm>
        </p:spPr>
        <p:txBody>
          <a:bodyPr>
            <a:normAutofit fontScale="90000"/>
          </a:bodyPr>
          <a:lstStyle/>
          <a:p>
            <a:pPr algn="l"/>
            <a:r>
              <a:rPr lang="en-US" dirty="0">
                <a:solidFill>
                  <a:schemeClr val="accent5"/>
                </a:solidFill>
                <a:latin typeface="Ubuntu" panose="020B0504030602030204" pitchFamily="34" charset="0"/>
              </a:rPr>
              <a:t>Purpose and Goals</a:t>
            </a:r>
          </a:p>
        </p:txBody>
      </p:sp>
      <p:sp>
        <p:nvSpPr>
          <p:cNvPr id="3" name="Subtitle 2">
            <a:extLst>
              <a:ext uri="{FF2B5EF4-FFF2-40B4-BE49-F238E27FC236}">
                <a16:creationId xmlns:a16="http://schemas.microsoft.com/office/drawing/2014/main" id="{65D35790-24BD-516C-2D24-FF3339280695}"/>
              </a:ext>
            </a:extLst>
          </p:cNvPr>
          <p:cNvSpPr>
            <a:spLocks noGrp="1"/>
          </p:cNvSpPr>
          <p:nvPr>
            <p:ph type="subTitle" idx="1"/>
          </p:nvPr>
        </p:nvSpPr>
        <p:spPr>
          <a:xfrm>
            <a:off x="582929" y="2290408"/>
            <a:ext cx="6606539" cy="6036174"/>
          </a:xfrm>
        </p:spPr>
        <p:txBody>
          <a:bodyPr>
            <a:noAutofit/>
          </a:bodyPr>
          <a:lstStyle/>
          <a:p>
            <a:pPr algn="l">
              <a:lnSpc>
                <a:spcPct val="200000"/>
              </a:lnSpc>
              <a:spcBef>
                <a:spcPts val="0"/>
              </a:spcBef>
              <a:spcAft>
                <a:spcPts val="800"/>
              </a:spcAft>
              <a:tabLst>
                <a:tab pos="406400" algn="l"/>
                <a:tab pos="2447925" algn="l"/>
              </a:tabLst>
            </a:pP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p>
            <a:pPr algn="l">
              <a:lnSpc>
                <a:spcPct val="150000"/>
              </a:lnSpc>
              <a:spcBef>
                <a:spcPts val="0"/>
              </a:spcBef>
              <a:spcAft>
                <a:spcPts val="800"/>
              </a:spcAft>
              <a:tabLst>
                <a:tab pos="406400" algn="l"/>
                <a:tab pos="2447925" algn="l"/>
              </a:tabLst>
            </a:pP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p>
            <a:pPr marL="0" marR="0" algn="l">
              <a:lnSpc>
                <a:spcPct val="150000"/>
              </a:lnSpc>
              <a:spcBef>
                <a:spcPts val="0"/>
              </a:spcBef>
              <a:spcAft>
                <a:spcPts val="800"/>
              </a:spcAft>
              <a:tabLst>
                <a:tab pos="406400" algn="l"/>
                <a:tab pos="2447925" algn="l"/>
              </a:tabLst>
            </a:pP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p>
            <a:pPr algn="l">
              <a:lnSpc>
                <a:spcPct val="150000"/>
              </a:lnSpc>
            </a:pPr>
            <a:endParaRPr lang="en-US" sz="1200" dirty="0"/>
          </a:p>
        </p:txBody>
      </p:sp>
      <p:sp>
        <p:nvSpPr>
          <p:cNvPr id="5" name="TextBox 4">
            <a:extLst>
              <a:ext uri="{FF2B5EF4-FFF2-40B4-BE49-F238E27FC236}">
                <a16:creationId xmlns:a16="http://schemas.microsoft.com/office/drawing/2014/main" id="{BBC64CF8-C7ED-42B4-BDBA-73C300D76210}"/>
              </a:ext>
            </a:extLst>
          </p:cNvPr>
          <p:cNvSpPr txBox="1"/>
          <p:nvPr/>
        </p:nvSpPr>
        <p:spPr>
          <a:xfrm>
            <a:off x="582927" y="1935755"/>
            <a:ext cx="6420986" cy="5377434"/>
          </a:xfrm>
          <a:prstGeom prst="rect">
            <a:avLst/>
          </a:prstGeom>
          <a:noFill/>
        </p:spPr>
        <p:txBody>
          <a:bodyPr wrap="square">
            <a:spAutoFit/>
          </a:bodyPr>
          <a:lstStyle/>
          <a:p>
            <a:pPr marL="0" marR="0">
              <a:lnSpc>
                <a:spcPts val="1600"/>
              </a:lnSpc>
              <a:spcAft>
                <a:spcPts val="800"/>
              </a:spcAft>
              <a:buNone/>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Special Olympics has created ready-to-use materials for Family Health Forums on important health topics. These materials include presentation slides, guides for participants, and instructions for leaders and facilitators.</a:t>
            </a:r>
          </a:p>
          <a:p>
            <a:pPr marL="0" marR="0">
              <a:lnSpc>
                <a:spcPts val="1600"/>
              </a:lnSpc>
              <a:spcAft>
                <a:spcPts val="800"/>
              </a:spcAft>
              <a:buNone/>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This workbook will help you adapt these materials, so they work best for your community. It provides step-by-step guidance on how to make the materials more relevant and useful for the families you serve.</a:t>
            </a:r>
          </a:p>
          <a:p>
            <a:pPr marL="0" marR="0">
              <a:lnSpc>
                <a:spcPts val="1600"/>
              </a:lnSpc>
              <a:spcAft>
                <a:spcPts val="800"/>
              </a:spcAft>
              <a:buNone/>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By adapting these materials thoughtfully, you can create meaningful health education experiences that truly connect with your community.</a:t>
            </a:r>
          </a:p>
          <a:p>
            <a:pPr marL="0" marR="0">
              <a:lnSpc>
                <a:spcPts val="1600"/>
              </a:lnSpc>
              <a:spcAft>
                <a:spcPts val="800"/>
              </a:spcAft>
              <a:buNone/>
              <a:tabLst>
                <a:tab pos="406400" algn="l"/>
              </a:tabLst>
            </a:pPr>
            <a:r>
              <a:rPr lang="en-US" sz="1050" b="1" kern="900" spc="-10" dirty="0">
                <a:effectLst/>
                <a:latin typeface="Ubuntu" panose="020B0504030602030204" pitchFamily="34" charset="0"/>
                <a:ea typeface="MS Mincho" panose="02020609040205080304" pitchFamily="49" charset="-128"/>
                <a:cs typeface="Times New Roman" panose="02020603050405020304" pitchFamily="18" charset="0"/>
              </a:rPr>
              <a:t>Remember: during adaptation it is important to maintain the key messages in the slides</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p>
            <a:pPr marL="0" marR="0">
              <a:lnSpc>
                <a:spcPts val="1600"/>
              </a:lnSpc>
              <a:spcBef>
                <a:spcPts val="1000"/>
              </a:spcBef>
              <a:spcAft>
                <a:spcPts val="1200"/>
              </a:spcAft>
              <a:buNone/>
              <a:tabLst>
                <a:tab pos="406400" algn="l"/>
              </a:tabLst>
            </a:pPr>
            <a:r>
              <a:rPr lang="en-US" sz="1400" b="1" kern="900" spc="-10" dirty="0">
                <a:solidFill>
                  <a:srgbClr val="000000"/>
                </a:solidFill>
                <a:effectLst/>
                <a:latin typeface="Ubuntu" panose="020B0504030602030204" pitchFamily="34" charset="0"/>
                <a:ea typeface="MS Gothic" panose="020B0609070205080204" pitchFamily="49" charset="-128"/>
                <a:cs typeface="Times New Roman" panose="02020603050405020304" pitchFamily="18" charset="0"/>
              </a:rPr>
              <a:t>About this Workbook:</a:t>
            </a:r>
          </a:p>
          <a:p>
            <a:pPr marL="0" marR="0">
              <a:lnSpc>
                <a:spcPts val="1600"/>
              </a:lnSpc>
              <a:spcAft>
                <a:spcPts val="800"/>
              </a:spcAft>
              <a:buNone/>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This workbook is organized into the following two sections.</a:t>
            </a:r>
          </a:p>
          <a:p>
            <a:pPr marL="342900" marR="0" lvl="0" indent="-342900">
              <a:lnSpc>
                <a:spcPts val="1600"/>
              </a:lnSpc>
              <a:buFont typeface="Symbol" panose="05050102010706020507" pitchFamily="18" charset="2"/>
              <a:buChar char=""/>
              <a:tabLst>
                <a:tab pos="406400" algn="l"/>
              </a:tabLst>
            </a:pPr>
            <a:r>
              <a:rPr lang="en-US" sz="1050" b="1" kern="900" spc="-10" dirty="0">
                <a:effectLst/>
                <a:latin typeface="Ubuntu" panose="020B0504030602030204" pitchFamily="34" charset="0"/>
                <a:ea typeface="MS Mincho" panose="02020609040205080304" pitchFamily="49" charset="-128"/>
                <a:cs typeface="Times New Roman" panose="02020603050405020304" pitchFamily="18" charset="0"/>
              </a:rPr>
              <a:t>Part 1: Adaptation Strategies</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p>
            <a:pPr marL="742950" marR="0" lvl="1" indent="-285750">
              <a:lnSpc>
                <a:spcPts val="1600"/>
              </a:lnSpc>
              <a:buFont typeface="Courier New" panose="02070309020205020404" pitchFamily="49" charset="0"/>
              <a:buChar char="o"/>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This section provides key areas to review and think about to ensure the materials are relevant and meaningful for your community.</a:t>
            </a:r>
          </a:p>
          <a:p>
            <a:pPr marL="342900" marR="0" lvl="0" indent="-342900">
              <a:lnSpc>
                <a:spcPts val="1600"/>
              </a:lnSpc>
              <a:buFont typeface="Symbol" panose="05050102010706020507" pitchFamily="18" charset="2"/>
              <a:buChar char=""/>
              <a:tabLst>
                <a:tab pos="406400" algn="l"/>
              </a:tabLst>
            </a:pPr>
            <a:r>
              <a:rPr lang="en-US" sz="1050" b="1" kern="900" spc="-10" dirty="0">
                <a:effectLst/>
                <a:latin typeface="Ubuntu" panose="020B0504030602030204" pitchFamily="34" charset="0"/>
                <a:ea typeface="MS Mincho" panose="02020609040205080304" pitchFamily="49" charset="-128"/>
                <a:cs typeface="Times New Roman" panose="02020603050405020304" pitchFamily="18" charset="0"/>
              </a:rPr>
              <a:t>Part 2: Adaptation Worksheet for FHF Topics</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p>
            <a:pPr marL="742950" marR="0" lvl="1" indent="-285750">
              <a:lnSpc>
                <a:spcPts val="1600"/>
              </a:lnSpc>
              <a:buFont typeface="Courier New" panose="02070309020205020404" pitchFamily="49" charset="0"/>
              <a:buChar char="o"/>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This section covers guidance and considerations for the following five Family Health Forum topics: </a:t>
            </a:r>
          </a:p>
          <a:p>
            <a:pPr marL="1143000" marR="0" lvl="2" indent="-228600">
              <a:lnSpc>
                <a:spcPts val="1600"/>
              </a:lnSpc>
              <a:buFont typeface="+mj-lt"/>
              <a:buAutoNum type="arabicPeriod"/>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Fitness for the Family</a:t>
            </a:r>
          </a:p>
          <a:p>
            <a:pPr marL="1143000" marR="0" lvl="2" indent="-228600">
              <a:lnSpc>
                <a:spcPts val="1600"/>
              </a:lnSpc>
              <a:buFont typeface="+mj-lt"/>
              <a:buAutoNum type="arabicPeriod"/>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Healthy Eating</a:t>
            </a:r>
          </a:p>
          <a:p>
            <a:pPr marL="1143000" marR="0" lvl="2" indent="-228600">
              <a:lnSpc>
                <a:spcPts val="1600"/>
              </a:lnSpc>
              <a:buFont typeface="+mj-lt"/>
              <a:buAutoNum type="arabicPeriod"/>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Prevention &amp; Management of Diabetes</a:t>
            </a:r>
          </a:p>
          <a:p>
            <a:pPr marL="1143000" marR="0" lvl="2" indent="-228600">
              <a:lnSpc>
                <a:spcPts val="1600"/>
              </a:lnSpc>
              <a:buFont typeface="+mj-lt"/>
              <a:buAutoNum type="arabicPeriod"/>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Caregiver Stress &amp; Building Resilience</a:t>
            </a:r>
          </a:p>
          <a:p>
            <a:pPr marL="1143000" marR="0" lvl="2" indent="-228600">
              <a:lnSpc>
                <a:spcPts val="1600"/>
              </a:lnSpc>
              <a:spcAft>
                <a:spcPts val="800"/>
              </a:spcAft>
              <a:buFont typeface="+mj-lt"/>
              <a:buAutoNum type="arabicPeriod"/>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Parenting with Purpose</a:t>
            </a:r>
          </a:p>
        </p:txBody>
      </p:sp>
      <p:sp>
        <p:nvSpPr>
          <p:cNvPr id="7" name="TextBox 6">
            <a:extLst>
              <a:ext uri="{FF2B5EF4-FFF2-40B4-BE49-F238E27FC236}">
                <a16:creationId xmlns:a16="http://schemas.microsoft.com/office/drawing/2014/main" id="{1FAA01A7-3ADB-5849-AEC3-8CD0D76B9214}"/>
              </a:ext>
            </a:extLst>
          </p:cNvPr>
          <p:cNvSpPr txBox="1"/>
          <p:nvPr/>
        </p:nvSpPr>
        <p:spPr>
          <a:xfrm>
            <a:off x="582927" y="7166982"/>
            <a:ext cx="5769233" cy="2105192"/>
          </a:xfrm>
          <a:prstGeom prst="rect">
            <a:avLst/>
          </a:prstGeom>
          <a:noFill/>
        </p:spPr>
        <p:txBody>
          <a:bodyPr wrap="square">
            <a:spAutoFit/>
          </a:bodyPr>
          <a:lstStyle/>
          <a:p>
            <a:pPr marL="0" marR="0">
              <a:lnSpc>
                <a:spcPct val="115000"/>
              </a:lnSpc>
              <a:spcBef>
                <a:spcPts val="1600"/>
              </a:spcBef>
              <a:spcAft>
                <a:spcPts val="800"/>
              </a:spcAft>
              <a:buNone/>
              <a:tabLst>
                <a:tab pos="406400" algn="l"/>
              </a:tabLst>
            </a:pPr>
            <a:r>
              <a:rPr lang="en-GB" sz="1400" b="1" kern="900" spc="-10" dirty="0">
                <a:effectLst/>
                <a:latin typeface="Ubuntu" panose="020B0504030602030204" pitchFamily="34" charset="0"/>
              </a:rPr>
              <a:t>Summary Adaptation Review Checklist</a:t>
            </a:r>
            <a:endParaRPr lang="en-US" sz="1400" b="1" kern="900" spc="-10" dirty="0">
              <a:effectLst/>
              <a:latin typeface="Ubuntu" panose="020B0504030602030204" pitchFamily="34" charset="0"/>
            </a:endParaRPr>
          </a:p>
          <a:p>
            <a:pPr marL="342900" marR="0" lvl="0" indent="-342900">
              <a:lnSpc>
                <a:spcPct val="150000"/>
              </a:lnSpc>
              <a:buFont typeface="+mj-lt"/>
              <a:buAutoNum type="arabicPeriod"/>
              <a:tabLst>
                <a:tab pos="406400" algn="l"/>
              </a:tabLst>
            </a:pPr>
            <a:r>
              <a:rPr lang="ja-JP" sz="1050" kern="900" spc="-10" dirty="0">
                <a:effectLst/>
                <a:latin typeface="Ubuntu" panose="020B0504030602030204" pitchFamily="34" charset="0"/>
                <a:ea typeface="MS Gothic" panose="020B0609070205080204" pitchFamily="49" charset="-128"/>
                <a:cs typeface="Times New Roman" panose="02020603050405020304" pitchFamily="18" charset="0"/>
              </a:rPr>
              <a:t>☐</a:t>
            </a: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Plan time for Adaptation</a:t>
            </a:r>
          </a:p>
          <a:p>
            <a:pPr marL="342900" marR="0" lvl="0" indent="-342900">
              <a:lnSpc>
                <a:spcPct val="150000"/>
              </a:lnSpc>
              <a:buFont typeface="+mj-lt"/>
              <a:buAutoNum type="arabicPeriod"/>
              <a:tabLst>
                <a:tab pos="406400" algn="l"/>
              </a:tabLst>
            </a:pPr>
            <a:r>
              <a:rPr lang="ja-JP" sz="1050" kern="900" spc="-10" dirty="0">
                <a:effectLst/>
                <a:latin typeface="Ubuntu" panose="020B0504030602030204" pitchFamily="34" charset="0"/>
                <a:ea typeface="MS Gothic" panose="020B0609070205080204" pitchFamily="49" charset="-128"/>
                <a:cs typeface="Times New Roman" panose="02020603050405020304" pitchFamily="18" charset="0"/>
              </a:rPr>
              <a:t>☐</a:t>
            </a: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Review and Adapt Language </a:t>
            </a:r>
          </a:p>
          <a:p>
            <a:pPr marL="342900" marR="0" lvl="0" indent="-342900">
              <a:lnSpc>
                <a:spcPct val="150000"/>
              </a:lnSpc>
              <a:buFont typeface="+mj-lt"/>
              <a:buAutoNum type="arabicPeriod"/>
              <a:tabLst>
                <a:tab pos="406400" algn="l"/>
              </a:tabLst>
            </a:pPr>
            <a:r>
              <a:rPr lang="ja-JP" sz="1050" kern="900" spc="-10" dirty="0">
                <a:effectLst/>
                <a:latin typeface="Ubuntu" panose="020B0504030602030204" pitchFamily="34" charset="0"/>
                <a:ea typeface="MS Gothic" panose="020B0609070205080204" pitchFamily="49" charset="-128"/>
                <a:cs typeface="Times New Roman" panose="02020603050405020304" pitchFamily="18" charset="0"/>
              </a:rPr>
              <a:t>☐</a:t>
            </a: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Integrate Local Games or Activities</a:t>
            </a:r>
          </a:p>
          <a:p>
            <a:pPr marL="342900" marR="0" lvl="0" indent="-342900">
              <a:lnSpc>
                <a:spcPct val="150000"/>
              </a:lnSpc>
              <a:buFont typeface="+mj-lt"/>
              <a:buAutoNum type="arabicPeriod"/>
              <a:tabLst>
                <a:tab pos="406400" algn="l"/>
              </a:tabLst>
            </a:pPr>
            <a:r>
              <a:rPr lang="ja-JP" sz="1050" kern="900" spc="-10" dirty="0">
                <a:effectLst/>
                <a:latin typeface="Ubuntu" panose="020B0504030602030204" pitchFamily="34" charset="0"/>
                <a:ea typeface="MS Gothic" panose="020B0609070205080204" pitchFamily="49" charset="-128"/>
                <a:cs typeface="Times New Roman" panose="02020603050405020304" pitchFamily="18" charset="0"/>
              </a:rPr>
              <a:t>☐</a:t>
            </a: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Customize Visuals</a:t>
            </a:r>
          </a:p>
          <a:p>
            <a:pPr marL="342900" marR="0" lvl="0" indent="-342900">
              <a:lnSpc>
                <a:spcPct val="150000"/>
              </a:lnSpc>
              <a:buFont typeface="+mj-lt"/>
              <a:buAutoNum type="arabicPeriod"/>
              <a:tabLst>
                <a:tab pos="406400" algn="l"/>
              </a:tabLst>
            </a:pPr>
            <a:r>
              <a:rPr lang="ja-JP" sz="1050" kern="900" spc="-10" dirty="0">
                <a:effectLst/>
                <a:latin typeface="Ubuntu" panose="020B0504030602030204" pitchFamily="34" charset="0"/>
                <a:ea typeface="MS Gothic" panose="020B0609070205080204" pitchFamily="49" charset="-128"/>
                <a:cs typeface="Times New Roman" panose="02020603050405020304" pitchFamily="18" charset="0"/>
              </a:rPr>
              <a:t>☐</a:t>
            </a: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Adapt Learning Activities</a:t>
            </a:r>
          </a:p>
          <a:p>
            <a:pPr marL="342900" marR="0" lvl="0" indent="-342900">
              <a:lnSpc>
                <a:spcPct val="150000"/>
              </a:lnSpc>
              <a:buFont typeface="+mj-lt"/>
              <a:buAutoNum type="arabicPeriod"/>
              <a:tabLst>
                <a:tab pos="406400" algn="l"/>
              </a:tabLst>
            </a:pPr>
            <a:r>
              <a:rPr lang="ja-JP" sz="1050" kern="900" spc="-10" dirty="0">
                <a:effectLst/>
                <a:latin typeface="Ubuntu" panose="020B0504030602030204" pitchFamily="34" charset="0"/>
                <a:ea typeface="MS Gothic" panose="020B0609070205080204" pitchFamily="49" charset="-128"/>
                <a:cs typeface="Times New Roman" panose="02020603050405020304" pitchFamily="18" charset="0"/>
              </a:rPr>
              <a:t>☐</a:t>
            </a: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Identify Community Health Partners</a:t>
            </a:r>
          </a:p>
          <a:p>
            <a:pPr marL="342900" marR="0" lvl="0" indent="-342900">
              <a:lnSpc>
                <a:spcPct val="150000"/>
              </a:lnSpc>
              <a:buFont typeface="+mj-lt"/>
              <a:buAutoNum type="arabicPeriod"/>
              <a:tabLst>
                <a:tab pos="406400" algn="l"/>
              </a:tabLst>
            </a:pPr>
            <a:r>
              <a:rPr lang="ja-JP" sz="1050" kern="900" spc="-10" dirty="0">
                <a:effectLst/>
                <a:latin typeface="Ubuntu" panose="020B0504030602030204" pitchFamily="34" charset="0"/>
                <a:ea typeface="MS Gothic" panose="020B0609070205080204" pitchFamily="49" charset="-128"/>
                <a:cs typeface="Times New Roman" panose="02020603050405020304" pitchFamily="18" charset="0"/>
              </a:rPr>
              <a:t>☐</a:t>
            </a: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Explore Local Solutions to Challenges</a:t>
            </a:r>
          </a:p>
        </p:txBody>
      </p:sp>
    </p:spTree>
    <p:extLst>
      <p:ext uri="{BB962C8B-B14F-4D97-AF65-F5344CB8AC3E}">
        <p14:creationId xmlns:p14="http://schemas.microsoft.com/office/powerpoint/2010/main" val="1969152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D5129-2104-CA9E-E080-FB2CD3F4B2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66B79B-0C13-7EA4-5ADB-B8D6A8B08750}"/>
              </a:ext>
            </a:extLst>
          </p:cNvPr>
          <p:cNvSpPr>
            <a:spLocks noGrp="1"/>
          </p:cNvSpPr>
          <p:nvPr>
            <p:ph type="ctrTitle"/>
          </p:nvPr>
        </p:nvSpPr>
        <p:spPr>
          <a:xfrm>
            <a:off x="417560" y="1250919"/>
            <a:ext cx="6606540" cy="686782"/>
          </a:xfrm>
        </p:spPr>
        <p:txBody>
          <a:bodyPr>
            <a:normAutofit fontScale="90000"/>
          </a:bodyPr>
          <a:lstStyle/>
          <a:p>
            <a:pPr algn="l"/>
            <a:r>
              <a:rPr lang="en-US" sz="4000" dirty="0">
                <a:solidFill>
                  <a:srgbClr val="88AC2E"/>
                </a:solidFill>
                <a:latin typeface="Ubuntu" panose="020B0504030602030204" pitchFamily="34" charset="0"/>
              </a:rPr>
              <a:t>Part 1: Adaptation Strategies</a:t>
            </a:r>
          </a:p>
        </p:txBody>
      </p:sp>
      <p:graphicFrame>
        <p:nvGraphicFramePr>
          <p:cNvPr id="5" name="Table 4">
            <a:extLst>
              <a:ext uri="{FF2B5EF4-FFF2-40B4-BE49-F238E27FC236}">
                <a16:creationId xmlns:a16="http://schemas.microsoft.com/office/drawing/2014/main" id="{6C329309-7820-9A5B-D505-944E2639B697}"/>
              </a:ext>
            </a:extLst>
          </p:cNvPr>
          <p:cNvGraphicFramePr>
            <a:graphicFrameLocks noGrp="1"/>
          </p:cNvGraphicFramePr>
          <p:nvPr>
            <p:extLst>
              <p:ext uri="{D42A27DB-BD31-4B8C-83A1-F6EECF244321}">
                <p14:modId xmlns:p14="http://schemas.microsoft.com/office/powerpoint/2010/main" val="4238900632"/>
              </p:ext>
            </p:extLst>
          </p:nvPr>
        </p:nvGraphicFramePr>
        <p:xfrm>
          <a:off x="1036367" y="4249466"/>
          <a:ext cx="5368925" cy="3101978"/>
        </p:xfrm>
        <a:graphic>
          <a:graphicData uri="http://schemas.openxmlformats.org/drawingml/2006/table">
            <a:tbl>
              <a:tblPr firstRow="1" firstCol="1" bandRow="1"/>
              <a:tblGrid>
                <a:gridCol w="1085850">
                  <a:extLst>
                    <a:ext uri="{9D8B030D-6E8A-4147-A177-3AD203B41FA5}">
                      <a16:colId xmlns:a16="http://schemas.microsoft.com/office/drawing/2014/main" val="849578318"/>
                    </a:ext>
                  </a:extLst>
                </a:gridCol>
                <a:gridCol w="2568575">
                  <a:extLst>
                    <a:ext uri="{9D8B030D-6E8A-4147-A177-3AD203B41FA5}">
                      <a16:colId xmlns:a16="http://schemas.microsoft.com/office/drawing/2014/main" val="240570071"/>
                    </a:ext>
                  </a:extLst>
                </a:gridCol>
                <a:gridCol w="1714500">
                  <a:extLst>
                    <a:ext uri="{9D8B030D-6E8A-4147-A177-3AD203B41FA5}">
                      <a16:colId xmlns:a16="http://schemas.microsoft.com/office/drawing/2014/main" val="417724404"/>
                    </a:ext>
                  </a:extLst>
                </a:gridCol>
              </a:tblGrid>
              <a:tr h="0">
                <a:tc>
                  <a:txBody>
                    <a:bodyPr/>
                    <a:lstStyle/>
                    <a:p>
                      <a:pPr marL="0" marR="0" algn="ctr">
                        <a:lnSpc>
                          <a:spcPts val="1600"/>
                        </a:lnSpc>
                        <a:spcAft>
                          <a:spcPts val="800"/>
                        </a:spcAft>
                        <a:buNone/>
                        <a:tabLst>
                          <a:tab pos="406400" algn="l"/>
                          <a:tab pos="457200" algn="l"/>
                        </a:tabLst>
                      </a:pPr>
                      <a:r>
                        <a:rPr lang="en-US" sz="1000" b="1" kern="900" spc="-10" dirty="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Tasks</a:t>
                      </a:r>
                      <a:endParaRPr lang="en-US" sz="10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ts val="1600"/>
                        </a:lnSpc>
                        <a:spcAft>
                          <a:spcPts val="800"/>
                        </a:spcAft>
                        <a:buNone/>
                        <a:tabLst>
                          <a:tab pos="406400" algn="l"/>
                          <a:tab pos="457200" algn="l"/>
                        </a:tabLst>
                      </a:pPr>
                      <a:r>
                        <a:rPr lang="en-US" sz="1000" b="1"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Activities</a:t>
                      </a:r>
                      <a:endParaRPr lang="en-US" sz="100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ts val="1600"/>
                        </a:lnSpc>
                        <a:spcAft>
                          <a:spcPts val="800"/>
                        </a:spcAft>
                        <a:buNone/>
                        <a:tabLst>
                          <a:tab pos="406400" algn="l"/>
                          <a:tab pos="457200" algn="l"/>
                        </a:tabLst>
                      </a:pPr>
                      <a:r>
                        <a:rPr lang="en-US" sz="1000" b="1"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Team members involved</a:t>
                      </a:r>
                      <a:endParaRPr lang="en-US" sz="100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44331057"/>
                  </a:ext>
                </a:extLst>
              </a:tr>
              <a:tr h="0">
                <a:tc>
                  <a:txBody>
                    <a:bodyPr/>
                    <a:lstStyle/>
                    <a:p>
                      <a:pPr marL="0" marR="0">
                        <a:lnSpc>
                          <a:spcPts val="1600"/>
                        </a:lnSpc>
                        <a:spcAft>
                          <a:spcPts val="800"/>
                        </a:spcAft>
                        <a:buNone/>
                        <a:tabLst>
                          <a:tab pos="406400" algn="l"/>
                          <a:tab pos="457200" algn="l"/>
                        </a:tabLst>
                      </a:pPr>
                      <a:r>
                        <a:rPr lang="en-US" sz="1000"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Initial Planning</a:t>
                      </a:r>
                      <a:endParaRPr lang="en-US" sz="100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342900" marR="0" lvl="0" indent="-342900">
                        <a:lnSpc>
                          <a:spcPts val="1600"/>
                        </a:lnSpc>
                        <a:buFont typeface="Symbol" panose="05050102010706020507" pitchFamily="18" charset="2"/>
                        <a:buChar char=""/>
                        <a:tabLst>
                          <a:tab pos="406400" algn="l"/>
                          <a:tab pos="457200" algn="l"/>
                        </a:tabLst>
                      </a:pPr>
                      <a:r>
                        <a:rPr lang="en-US" sz="1000" kern="900" spc="-10" dirty="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Review original materials</a:t>
                      </a:r>
                      <a:endParaRPr lang="en-US" sz="1000" kern="900" spc="-10" dirty="0">
                        <a:effectLst/>
                        <a:latin typeface="Ubuntu" panose="020B0504030602030204" pitchFamily="34" charset="0"/>
                        <a:ea typeface="MS Mincho" panose="02020609040205080304" pitchFamily="49" charset="-128"/>
                        <a:cs typeface="Times New Roman" panose="02020603050405020304" pitchFamily="18" charset="0"/>
                      </a:endParaRPr>
                    </a:p>
                    <a:p>
                      <a:pPr marL="342900" marR="0" lvl="0" indent="-342900">
                        <a:lnSpc>
                          <a:spcPts val="1600"/>
                        </a:lnSpc>
                        <a:buFont typeface="Symbol" panose="05050102010706020507" pitchFamily="18" charset="2"/>
                        <a:buChar char=""/>
                        <a:tabLst>
                          <a:tab pos="406400" algn="l"/>
                          <a:tab pos="457200" algn="l"/>
                        </a:tabLst>
                      </a:pPr>
                      <a:r>
                        <a:rPr lang="en-US" sz="1000" kern="900" spc="-10" dirty="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Identify adaptation team</a:t>
                      </a:r>
                      <a:endParaRPr lang="en-US" sz="1000" kern="900" spc="-10" dirty="0">
                        <a:effectLst/>
                        <a:latin typeface="Ubuntu" panose="020B0504030602030204" pitchFamily="34" charset="0"/>
                        <a:ea typeface="MS Mincho" panose="02020609040205080304" pitchFamily="49" charset="-128"/>
                        <a:cs typeface="Times New Roman" panose="02020603050405020304" pitchFamily="18" charset="0"/>
                      </a:endParaRPr>
                    </a:p>
                    <a:p>
                      <a:pPr marL="342900" marR="0" lvl="0" indent="-342900">
                        <a:lnSpc>
                          <a:spcPts val="1600"/>
                        </a:lnSpc>
                        <a:spcAft>
                          <a:spcPts val="800"/>
                        </a:spcAft>
                        <a:buFont typeface="Symbol" panose="05050102010706020507" pitchFamily="18" charset="2"/>
                        <a:buChar char=""/>
                        <a:tabLst>
                          <a:tab pos="406400" algn="l"/>
                          <a:tab pos="457200" algn="l"/>
                        </a:tabLst>
                      </a:pPr>
                      <a:r>
                        <a:rPr lang="en-US" sz="1000" kern="900" spc="-10" dirty="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Set adaptation goals</a:t>
                      </a:r>
                      <a:endParaRPr lang="en-US" sz="10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ts val="1600"/>
                        </a:lnSpc>
                        <a:spcAft>
                          <a:spcPts val="800"/>
                        </a:spcAft>
                        <a:buNone/>
                        <a:tabLst>
                          <a:tab pos="406400" algn="l"/>
                          <a:tab pos="457200" algn="l"/>
                        </a:tabLst>
                      </a:pPr>
                      <a:r>
                        <a:rPr lang="en-US" sz="100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0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4051634"/>
                  </a:ext>
                </a:extLst>
              </a:tr>
              <a:tr h="0">
                <a:tc>
                  <a:txBody>
                    <a:bodyPr/>
                    <a:lstStyle/>
                    <a:p>
                      <a:pPr marL="0" marR="0">
                        <a:lnSpc>
                          <a:spcPts val="1600"/>
                        </a:lnSpc>
                        <a:spcAft>
                          <a:spcPts val="800"/>
                        </a:spcAft>
                        <a:buNone/>
                        <a:tabLst>
                          <a:tab pos="406400" algn="l"/>
                          <a:tab pos="457200" algn="l"/>
                        </a:tabLst>
                      </a:pPr>
                      <a:r>
                        <a:rPr lang="en-US" sz="1000" b="1"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ADAPTATION WEEK</a:t>
                      </a:r>
                      <a:endParaRPr lang="en-US" sz="100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342900" marR="0" lvl="0" indent="-342900">
                        <a:lnSpc>
                          <a:spcPts val="1600"/>
                        </a:lnSpc>
                        <a:buFont typeface="Symbol" panose="05050102010706020507" pitchFamily="18" charset="2"/>
                        <a:buChar char=""/>
                        <a:tabLst>
                          <a:tab pos="406400" algn="l"/>
                          <a:tab pos="457200" algn="l"/>
                        </a:tabLst>
                      </a:pPr>
                      <a:r>
                        <a:rPr lang="en-US" sz="1000" kern="900" spc="-10" dirty="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Language review</a:t>
                      </a:r>
                      <a:endParaRPr lang="en-US" sz="1000" kern="900" spc="-10" dirty="0">
                        <a:effectLst/>
                        <a:latin typeface="Ubuntu" panose="020B0504030602030204" pitchFamily="34" charset="0"/>
                        <a:ea typeface="MS Mincho" panose="02020609040205080304" pitchFamily="49" charset="-128"/>
                        <a:cs typeface="Times New Roman" panose="02020603050405020304" pitchFamily="18" charset="0"/>
                      </a:endParaRPr>
                    </a:p>
                    <a:p>
                      <a:pPr marL="342900" marR="0" lvl="0" indent="-342900">
                        <a:lnSpc>
                          <a:spcPts val="1600"/>
                        </a:lnSpc>
                        <a:buFont typeface="Symbol" panose="05050102010706020507" pitchFamily="18" charset="2"/>
                        <a:buChar char=""/>
                        <a:tabLst>
                          <a:tab pos="406400" algn="l"/>
                          <a:tab pos="457200" algn="l"/>
                        </a:tabLst>
                      </a:pPr>
                      <a:r>
                        <a:rPr lang="en-US" sz="1000" kern="900" spc="-10" dirty="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Cultural customization </a:t>
                      </a:r>
                      <a:endParaRPr lang="en-US" sz="1000" kern="900" spc="-10" dirty="0">
                        <a:effectLst/>
                        <a:latin typeface="Ubuntu" panose="020B0504030602030204" pitchFamily="34" charset="0"/>
                        <a:ea typeface="MS Mincho" panose="02020609040205080304" pitchFamily="49" charset="-128"/>
                        <a:cs typeface="Times New Roman" panose="02020603050405020304" pitchFamily="18" charset="0"/>
                      </a:endParaRPr>
                    </a:p>
                    <a:p>
                      <a:pPr marL="342900" marR="0" lvl="0" indent="-342900">
                        <a:lnSpc>
                          <a:spcPts val="1600"/>
                        </a:lnSpc>
                        <a:buFont typeface="Symbol" panose="05050102010706020507" pitchFamily="18" charset="2"/>
                        <a:buChar char=""/>
                        <a:tabLst>
                          <a:tab pos="406400" algn="l"/>
                          <a:tab pos="457200" algn="l"/>
                        </a:tabLst>
                      </a:pPr>
                      <a:r>
                        <a:rPr lang="en-US" sz="1000" kern="900" spc="-10" dirty="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Visual updates</a:t>
                      </a:r>
                      <a:endParaRPr lang="en-US" sz="1000" kern="900" spc="-10" dirty="0">
                        <a:effectLst/>
                        <a:latin typeface="Ubuntu" panose="020B0504030602030204" pitchFamily="34" charset="0"/>
                        <a:ea typeface="MS Mincho" panose="02020609040205080304" pitchFamily="49" charset="-128"/>
                        <a:cs typeface="Times New Roman" panose="02020603050405020304" pitchFamily="18" charset="0"/>
                      </a:endParaRPr>
                    </a:p>
                    <a:p>
                      <a:pPr marL="342900" marR="0" lvl="0" indent="-342900">
                        <a:lnSpc>
                          <a:spcPts val="1600"/>
                        </a:lnSpc>
                        <a:spcAft>
                          <a:spcPts val="800"/>
                        </a:spcAft>
                        <a:buFont typeface="Symbol" panose="05050102010706020507" pitchFamily="18" charset="2"/>
                        <a:buChar char=""/>
                        <a:tabLst>
                          <a:tab pos="406400" algn="l"/>
                          <a:tab pos="457200" algn="l"/>
                        </a:tabLst>
                      </a:pPr>
                      <a:r>
                        <a:rPr lang="en-US" sz="1000" kern="900" spc="-10" dirty="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Activity modifications</a:t>
                      </a:r>
                      <a:endParaRPr lang="en-US" sz="10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ts val="1600"/>
                        </a:lnSpc>
                        <a:spcAft>
                          <a:spcPts val="800"/>
                        </a:spcAft>
                        <a:buNone/>
                        <a:tabLst>
                          <a:tab pos="406400" algn="l"/>
                          <a:tab pos="457200" algn="l"/>
                        </a:tabLst>
                      </a:pPr>
                      <a:r>
                        <a:rPr lang="en-US" sz="1000" b="1" kern="900" spc="-10" dirty="0">
                          <a:effectLst/>
                          <a:latin typeface="Ubuntu" panose="020B0504030602030204" pitchFamily="34" charset="0"/>
                          <a:ea typeface="MS Mincho" panose="02020609040205080304" pitchFamily="49" charset="-128"/>
                          <a:cs typeface="Times New Roman" panose="02020603050405020304" pitchFamily="18" charset="0"/>
                        </a:rPr>
                        <a:t> </a:t>
                      </a:r>
                      <a:endParaRPr lang="en-US" sz="10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2555166"/>
                  </a:ext>
                </a:extLst>
              </a:tr>
              <a:tr h="0">
                <a:tc>
                  <a:txBody>
                    <a:bodyPr/>
                    <a:lstStyle/>
                    <a:p>
                      <a:pPr marL="0" marR="0">
                        <a:lnSpc>
                          <a:spcPts val="1600"/>
                        </a:lnSpc>
                        <a:spcAft>
                          <a:spcPts val="800"/>
                        </a:spcAft>
                        <a:buNone/>
                        <a:tabLst>
                          <a:tab pos="406400" algn="l"/>
                          <a:tab pos="457200" algn="l"/>
                        </a:tabLst>
                      </a:pPr>
                      <a:r>
                        <a:rPr lang="en-US" sz="1000"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Testing &amp; Refinement</a:t>
                      </a:r>
                      <a:endParaRPr lang="en-US" sz="100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342900" marR="0" lvl="0" indent="-342900">
                        <a:lnSpc>
                          <a:spcPts val="1600"/>
                        </a:lnSpc>
                        <a:buFont typeface="Symbol" panose="05050102010706020507" pitchFamily="18" charset="2"/>
                        <a:buChar char=""/>
                        <a:tabLst>
                          <a:tab pos="406400" algn="l"/>
                          <a:tab pos="457200" algn="l"/>
                        </a:tabLst>
                      </a:pPr>
                      <a:r>
                        <a:rPr lang="en-US" sz="1000" kern="900" spc="-10" dirty="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Test materials with small group</a:t>
                      </a:r>
                      <a:endParaRPr lang="en-US" sz="1000" kern="900" spc="-10" dirty="0">
                        <a:effectLst/>
                        <a:latin typeface="Ubuntu" panose="020B0504030602030204" pitchFamily="34" charset="0"/>
                        <a:ea typeface="MS Mincho" panose="02020609040205080304" pitchFamily="49" charset="-128"/>
                        <a:cs typeface="Times New Roman" panose="02020603050405020304" pitchFamily="18" charset="0"/>
                      </a:endParaRPr>
                    </a:p>
                    <a:p>
                      <a:pPr marL="342900" marR="0" lvl="0" indent="-342900">
                        <a:lnSpc>
                          <a:spcPts val="1600"/>
                        </a:lnSpc>
                        <a:buFont typeface="Symbol" panose="05050102010706020507" pitchFamily="18" charset="2"/>
                        <a:buChar char=""/>
                        <a:tabLst>
                          <a:tab pos="406400" algn="l"/>
                          <a:tab pos="457200" algn="l"/>
                        </a:tabLst>
                      </a:pPr>
                      <a:r>
                        <a:rPr lang="en-US" sz="1000" kern="900" spc="-10" dirty="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Make final adjustments</a:t>
                      </a:r>
                      <a:endParaRPr lang="en-US" sz="1000" kern="900" spc="-10" dirty="0">
                        <a:effectLst/>
                        <a:latin typeface="Ubuntu" panose="020B0504030602030204" pitchFamily="34" charset="0"/>
                        <a:ea typeface="MS Mincho" panose="02020609040205080304" pitchFamily="49" charset="-128"/>
                        <a:cs typeface="Times New Roman" panose="02020603050405020304" pitchFamily="18" charset="0"/>
                      </a:endParaRPr>
                    </a:p>
                    <a:p>
                      <a:pPr marL="342900" marR="0" lvl="0" indent="-342900">
                        <a:lnSpc>
                          <a:spcPts val="1600"/>
                        </a:lnSpc>
                        <a:spcAft>
                          <a:spcPts val="800"/>
                        </a:spcAft>
                        <a:buFont typeface="Symbol" panose="05050102010706020507" pitchFamily="18" charset="2"/>
                        <a:buChar char=""/>
                        <a:tabLst>
                          <a:tab pos="406400" algn="l"/>
                          <a:tab pos="457200" algn="l"/>
                        </a:tabLst>
                      </a:pPr>
                      <a:r>
                        <a:rPr lang="en-US" sz="1000" kern="900" spc="-10" dirty="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Prepare materials</a:t>
                      </a:r>
                      <a:endParaRPr lang="en-US" sz="10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ts val="1600"/>
                        </a:lnSpc>
                        <a:spcAft>
                          <a:spcPts val="800"/>
                        </a:spcAft>
                        <a:buNone/>
                        <a:tabLst>
                          <a:tab pos="406400" algn="l"/>
                          <a:tab pos="457200" algn="l"/>
                        </a:tabLst>
                      </a:pPr>
                      <a:r>
                        <a:rPr lang="en-US" sz="1000" b="1" kern="900" spc="-10" dirty="0">
                          <a:effectLst/>
                          <a:latin typeface="Ubuntu" panose="020B0504030602030204" pitchFamily="34" charset="0"/>
                          <a:ea typeface="MS Mincho" panose="02020609040205080304" pitchFamily="49" charset="-128"/>
                          <a:cs typeface="Times New Roman" panose="02020603050405020304" pitchFamily="18" charset="0"/>
                        </a:rPr>
                        <a:t> </a:t>
                      </a:r>
                      <a:endParaRPr lang="en-US" sz="10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363906"/>
                  </a:ext>
                </a:extLst>
              </a:tr>
              <a:tr h="0">
                <a:tc>
                  <a:txBody>
                    <a:bodyPr/>
                    <a:lstStyle/>
                    <a:p>
                      <a:pPr marL="0" marR="0">
                        <a:lnSpc>
                          <a:spcPts val="1600"/>
                        </a:lnSpc>
                        <a:spcAft>
                          <a:spcPts val="800"/>
                        </a:spcAft>
                        <a:buNone/>
                        <a:tabLst>
                          <a:tab pos="406400" algn="l"/>
                          <a:tab pos="457200" algn="l"/>
                        </a:tabLst>
                      </a:pPr>
                      <a:r>
                        <a:rPr lang="en-US" sz="1000"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Final Preparation</a:t>
                      </a:r>
                      <a:endParaRPr lang="en-US" sz="100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342900" marR="0" lvl="0" indent="-342900">
                        <a:lnSpc>
                          <a:spcPts val="1600"/>
                        </a:lnSpc>
                        <a:buFont typeface="Symbol" panose="05050102010706020507" pitchFamily="18" charset="2"/>
                        <a:buChar char=""/>
                        <a:tabLst>
                          <a:tab pos="406400" algn="l"/>
                          <a:tab pos="457200" algn="l"/>
                        </a:tabLst>
                      </a:pPr>
                      <a:r>
                        <a:rPr lang="en-US" sz="1000"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Print materials</a:t>
                      </a:r>
                      <a:endParaRPr lang="en-US" sz="1000" kern="900" spc="-10">
                        <a:effectLst/>
                        <a:latin typeface="Ubuntu" panose="020B0504030602030204" pitchFamily="34" charset="0"/>
                        <a:ea typeface="MS Mincho" panose="02020609040205080304" pitchFamily="49" charset="-128"/>
                        <a:cs typeface="Times New Roman" panose="02020603050405020304" pitchFamily="18" charset="0"/>
                      </a:endParaRPr>
                    </a:p>
                    <a:p>
                      <a:pPr marL="342900" marR="0" lvl="0" indent="-342900">
                        <a:lnSpc>
                          <a:spcPts val="1600"/>
                        </a:lnSpc>
                        <a:buFont typeface="Symbol" panose="05050102010706020507" pitchFamily="18" charset="2"/>
                        <a:buChar char=""/>
                        <a:tabLst>
                          <a:tab pos="406400" algn="l"/>
                          <a:tab pos="457200" algn="l"/>
                        </a:tabLst>
                      </a:pPr>
                      <a:r>
                        <a:rPr lang="en-US" sz="1000"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Confirm logistics</a:t>
                      </a:r>
                      <a:endParaRPr lang="en-US" sz="1000" kern="900" spc="-10">
                        <a:effectLst/>
                        <a:latin typeface="Ubuntu" panose="020B0504030602030204" pitchFamily="34" charset="0"/>
                        <a:ea typeface="MS Mincho" panose="02020609040205080304" pitchFamily="49" charset="-128"/>
                        <a:cs typeface="Times New Roman" panose="02020603050405020304" pitchFamily="18" charset="0"/>
                      </a:endParaRPr>
                    </a:p>
                    <a:p>
                      <a:pPr marL="342900" marR="0" lvl="0" indent="-342900">
                        <a:lnSpc>
                          <a:spcPts val="1600"/>
                        </a:lnSpc>
                        <a:spcAft>
                          <a:spcPts val="800"/>
                        </a:spcAft>
                        <a:buFont typeface="Symbol" panose="05050102010706020507" pitchFamily="18" charset="2"/>
                        <a:buChar char=""/>
                        <a:tabLst>
                          <a:tab pos="406400" algn="l"/>
                          <a:tab pos="457200" algn="l"/>
                        </a:tabLst>
                      </a:pPr>
                      <a:r>
                        <a:rPr lang="en-US" sz="1000"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Brief facilitators</a:t>
                      </a:r>
                      <a:endParaRPr lang="en-US" sz="100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ts val="1600"/>
                        </a:lnSpc>
                        <a:spcAft>
                          <a:spcPts val="800"/>
                        </a:spcAft>
                        <a:buNone/>
                        <a:tabLst>
                          <a:tab pos="406400" algn="l"/>
                          <a:tab pos="457200" algn="l"/>
                        </a:tabLst>
                      </a:pPr>
                      <a:r>
                        <a:rPr lang="en-US" sz="1000" b="1" kern="900" spc="-10" dirty="0">
                          <a:effectLst/>
                          <a:latin typeface="Ubuntu" panose="020B0504030602030204" pitchFamily="34" charset="0"/>
                          <a:ea typeface="MS Mincho" panose="02020609040205080304" pitchFamily="49" charset="-128"/>
                          <a:cs typeface="Times New Roman" panose="02020603050405020304" pitchFamily="18" charset="0"/>
                        </a:rPr>
                        <a:t> </a:t>
                      </a:r>
                      <a:endParaRPr lang="en-US" sz="10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6300274"/>
                  </a:ext>
                </a:extLst>
              </a:tr>
              <a:tr h="0">
                <a:tc>
                  <a:txBody>
                    <a:bodyPr/>
                    <a:lstStyle/>
                    <a:p>
                      <a:pPr marL="0" marR="0">
                        <a:lnSpc>
                          <a:spcPts val="1600"/>
                        </a:lnSpc>
                        <a:spcAft>
                          <a:spcPts val="800"/>
                        </a:spcAft>
                        <a:buNone/>
                        <a:tabLst>
                          <a:tab pos="406400" algn="l"/>
                          <a:tab pos="457200" algn="l"/>
                        </a:tabLst>
                      </a:pPr>
                      <a:r>
                        <a:rPr lang="en-US" sz="1050" kern="900" spc="-10">
                          <a:solidFill>
                            <a:srgbClr val="000000"/>
                          </a:solidFill>
                          <a:effectLst/>
                          <a:latin typeface="Ubuntu Light" panose="020B0304030602030204" pitchFamily="34" charset="0"/>
                          <a:ea typeface="MS Mincho" panose="02020609040205080304" pitchFamily="49" charset="-128"/>
                          <a:cs typeface="Times New Roman" panose="02020603050405020304" pitchFamily="18" charset="0"/>
                        </a:rPr>
                        <a:t>Implementation</a:t>
                      </a:r>
                      <a:endParaRPr lang="en-US" sz="1050" kern="900" spc="-10">
                        <a:effectLst/>
                        <a:latin typeface="Ubuntu Light" panose="020B0304030602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342900" marR="0" lvl="0" indent="-342900">
                        <a:lnSpc>
                          <a:spcPts val="1600"/>
                        </a:lnSpc>
                        <a:buFont typeface="Symbol" panose="05050102010706020507" pitchFamily="18" charset="2"/>
                        <a:buChar char=""/>
                        <a:tabLst>
                          <a:tab pos="406400" algn="l"/>
                          <a:tab pos="457200" algn="l"/>
                        </a:tabLst>
                      </a:pPr>
                      <a:r>
                        <a:rPr lang="en-US" sz="1050" kern="900" spc="-10">
                          <a:solidFill>
                            <a:srgbClr val="000000"/>
                          </a:solidFill>
                          <a:effectLst/>
                          <a:latin typeface="Ubuntu Light" panose="020B0304030602030204" pitchFamily="34" charset="0"/>
                          <a:ea typeface="MS Mincho" panose="02020609040205080304" pitchFamily="49" charset="-128"/>
                          <a:cs typeface="Times New Roman" panose="02020603050405020304" pitchFamily="18" charset="0"/>
                        </a:rPr>
                        <a:t>Conduct forum</a:t>
                      </a:r>
                      <a:endParaRPr lang="en-US" sz="1050" kern="900" spc="-10">
                        <a:effectLst/>
                        <a:latin typeface="Ubuntu Light" panose="020B0304030602030204" pitchFamily="34" charset="0"/>
                        <a:ea typeface="MS Mincho" panose="02020609040205080304" pitchFamily="49" charset="-128"/>
                        <a:cs typeface="Times New Roman" panose="02020603050405020304" pitchFamily="18" charset="0"/>
                      </a:endParaRPr>
                    </a:p>
                    <a:p>
                      <a:pPr marL="342900" marR="0" lvl="0" indent="-342900">
                        <a:lnSpc>
                          <a:spcPts val="1600"/>
                        </a:lnSpc>
                        <a:spcAft>
                          <a:spcPts val="800"/>
                        </a:spcAft>
                        <a:buFont typeface="Symbol" panose="05050102010706020507" pitchFamily="18" charset="2"/>
                        <a:buChar char=""/>
                        <a:tabLst>
                          <a:tab pos="406400" algn="l"/>
                          <a:tab pos="457200" algn="l"/>
                        </a:tabLst>
                      </a:pPr>
                      <a:r>
                        <a:rPr lang="en-US" sz="1050" kern="900" spc="-10">
                          <a:solidFill>
                            <a:srgbClr val="000000"/>
                          </a:solidFill>
                          <a:effectLst/>
                          <a:latin typeface="Ubuntu Light" panose="020B0304030602030204" pitchFamily="34" charset="0"/>
                          <a:ea typeface="MS Mincho" panose="02020609040205080304" pitchFamily="49" charset="-128"/>
                          <a:cs typeface="Times New Roman" panose="02020603050405020304" pitchFamily="18" charset="0"/>
                        </a:rPr>
                        <a:t>Collect feedback</a:t>
                      </a:r>
                      <a:endParaRPr lang="en-US" sz="1050" kern="900" spc="-10">
                        <a:effectLst/>
                        <a:latin typeface="Ubuntu Light" panose="020B0304030602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ts val="1600"/>
                        </a:lnSpc>
                        <a:spcAft>
                          <a:spcPts val="800"/>
                        </a:spcAft>
                        <a:buNone/>
                        <a:tabLst>
                          <a:tab pos="406400" algn="l"/>
                          <a:tab pos="457200" algn="l"/>
                        </a:tabLst>
                      </a:pPr>
                      <a:r>
                        <a:rPr lang="en-US" sz="1050" b="1" kern="900" spc="-10" dirty="0">
                          <a:effectLst/>
                          <a:latin typeface="Ubuntu Light" panose="020B0304030602030204" pitchFamily="34" charset="0"/>
                          <a:ea typeface="MS Mincho" panose="02020609040205080304" pitchFamily="49" charset="-128"/>
                          <a:cs typeface="Times New Roman" panose="02020603050405020304" pitchFamily="18" charset="0"/>
                        </a:rPr>
                        <a:t> </a:t>
                      </a:r>
                      <a:endParaRPr lang="en-US" sz="1050" kern="900" spc="-10" dirty="0">
                        <a:effectLst/>
                        <a:latin typeface="Ubuntu Light" panose="020B03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2391536"/>
                  </a:ext>
                </a:extLst>
              </a:tr>
            </a:tbl>
          </a:graphicData>
        </a:graphic>
      </p:graphicFrame>
      <p:sp>
        <p:nvSpPr>
          <p:cNvPr id="6" name="Rectangle 2">
            <a:extLst>
              <a:ext uri="{FF2B5EF4-FFF2-40B4-BE49-F238E27FC236}">
                <a16:creationId xmlns:a16="http://schemas.microsoft.com/office/drawing/2014/main" id="{EB885D59-B39A-CF0B-F725-349558A95815}"/>
              </a:ext>
            </a:extLst>
          </p:cNvPr>
          <p:cNvSpPr>
            <a:spLocks noChangeArrowheads="1"/>
          </p:cNvSpPr>
          <p:nvPr/>
        </p:nvSpPr>
        <p:spPr bwMode="auto">
          <a:xfrm>
            <a:off x="417560" y="1937701"/>
            <a:ext cx="6606540" cy="769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0" rIns="0" bIns="0" numCol="1" anchor="ctr" anchorCtr="0" compatLnSpc="1">
            <a:prstTxWarp prst="textNoShape">
              <a:avLst/>
            </a:prstTxWarp>
            <a:spAutoFit/>
          </a:bodyPr>
          <a:lstStyle>
            <a:lvl1pPr eaLnBrk="0" fontAlgn="base" hangingPunct="0">
              <a:spcBef>
                <a:spcPct val="0"/>
              </a:spcBef>
              <a:spcAft>
                <a:spcPct val="0"/>
              </a:spcAft>
              <a:tabLst>
                <a:tab pos="406400" algn="l"/>
              </a:tabLst>
              <a:defRPr>
                <a:solidFill>
                  <a:schemeClr val="tx1"/>
                </a:solidFill>
                <a:latin typeface="Arial" panose="020B0604020202020204" pitchFamily="34" charset="0"/>
              </a:defRPr>
            </a:lvl1pPr>
            <a:lvl2pPr eaLnBrk="0" fontAlgn="base" hangingPunct="0">
              <a:spcBef>
                <a:spcPct val="0"/>
              </a:spcBef>
              <a:spcAft>
                <a:spcPct val="0"/>
              </a:spcAft>
              <a:tabLst>
                <a:tab pos="406400" algn="l"/>
              </a:tabLst>
              <a:defRPr>
                <a:solidFill>
                  <a:schemeClr val="tx1"/>
                </a:solidFill>
                <a:latin typeface="Arial" panose="020B0604020202020204" pitchFamily="34" charset="0"/>
              </a:defRPr>
            </a:lvl2pPr>
            <a:lvl3pPr eaLnBrk="0" fontAlgn="base" hangingPunct="0">
              <a:spcBef>
                <a:spcPct val="0"/>
              </a:spcBef>
              <a:spcAft>
                <a:spcPct val="0"/>
              </a:spcAft>
              <a:tabLst>
                <a:tab pos="406400" algn="l"/>
              </a:tabLst>
              <a:defRPr>
                <a:solidFill>
                  <a:schemeClr val="tx1"/>
                </a:solidFill>
                <a:latin typeface="Arial" panose="020B0604020202020204" pitchFamily="34" charset="0"/>
              </a:defRPr>
            </a:lvl3pPr>
            <a:lvl4pPr eaLnBrk="0" fontAlgn="base" hangingPunct="0">
              <a:spcBef>
                <a:spcPct val="0"/>
              </a:spcBef>
              <a:spcAft>
                <a:spcPct val="0"/>
              </a:spcAft>
              <a:tabLst>
                <a:tab pos="406400" algn="l"/>
              </a:tabLst>
              <a:defRPr>
                <a:solidFill>
                  <a:schemeClr val="tx1"/>
                </a:solidFill>
                <a:latin typeface="Arial" panose="020B0604020202020204" pitchFamily="34" charset="0"/>
              </a:defRPr>
            </a:lvl4pPr>
            <a:lvl5pPr eaLnBrk="0" fontAlgn="base" hangingPunct="0">
              <a:spcBef>
                <a:spcPct val="0"/>
              </a:spcBef>
              <a:spcAft>
                <a:spcPct val="0"/>
              </a:spcAft>
              <a:tabLst>
                <a:tab pos="406400" algn="l"/>
              </a:tabLst>
              <a:defRPr>
                <a:solidFill>
                  <a:schemeClr val="tx1"/>
                </a:solidFill>
                <a:latin typeface="Arial" panose="020B0604020202020204" pitchFamily="34" charset="0"/>
              </a:defRPr>
            </a:lvl5pPr>
            <a:lvl6pPr eaLnBrk="0" fontAlgn="base" hangingPunct="0">
              <a:spcBef>
                <a:spcPct val="0"/>
              </a:spcBef>
              <a:spcAft>
                <a:spcPct val="0"/>
              </a:spcAft>
              <a:tabLst>
                <a:tab pos="406400" algn="l"/>
              </a:tabLst>
              <a:defRPr>
                <a:solidFill>
                  <a:schemeClr val="tx1"/>
                </a:solidFill>
                <a:latin typeface="Arial" panose="020B0604020202020204" pitchFamily="34" charset="0"/>
              </a:defRPr>
            </a:lvl6pPr>
            <a:lvl7pPr eaLnBrk="0" fontAlgn="base" hangingPunct="0">
              <a:spcBef>
                <a:spcPct val="0"/>
              </a:spcBef>
              <a:spcAft>
                <a:spcPct val="0"/>
              </a:spcAft>
              <a:tabLst>
                <a:tab pos="406400" algn="l"/>
              </a:tabLst>
              <a:defRPr>
                <a:solidFill>
                  <a:schemeClr val="tx1"/>
                </a:solidFill>
                <a:latin typeface="Arial" panose="020B0604020202020204" pitchFamily="34" charset="0"/>
              </a:defRPr>
            </a:lvl7pPr>
            <a:lvl8pPr eaLnBrk="0" fontAlgn="base" hangingPunct="0">
              <a:spcBef>
                <a:spcPct val="0"/>
              </a:spcBef>
              <a:spcAft>
                <a:spcPct val="0"/>
              </a:spcAft>
              <a:tabLst>
                <a:tab pos="406400" algn="l"/>
              </a:tabLst>
              <a:defRPr>
                <a:solidFill>
                  <a:schemeClr val="tx1"/>
                </a:solidFill>
                <a:latin typeface="Arial" panose="020B0604020202020204" pitchFamily="34" charset="0"/>
              </a:defRPr>
            </a:lvl8pPr>
            <a:lvl9pPr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800"/>
              </a:spcAft>
              <a:buClrTx/>
              <a:buSzTx/>
              <a:buFontTx/>
              <a:buNone/>
              <a:tabLst>
                <a:tab pos="406400" algn="l"/>
              </a:tabLst>
            </a:pPr>
            <a:r>
              <a:rPr kumimoji="0" lang="en-US" altLang="ja-JP" sz="1400" b="1" i="0" u="none" strike="noStrike" cap="none" normalizeH="0" baseline="0" dirty="0">
                <a:ln>
                  <a:noFill/>
                </a:ln>
                <a:solidFill>
                  <a:srgbClr val="000000"/>
                </a:solidFill>
                <a:effectLst/>
                <a:latin typeface="Ubuntu Light" panose="020B0304030602030204" pitchFamily="34" charset="0"/>
                <a:ea typeface="MS Gothic" panose="020B0609070205080204" pitchFamily="49" charset="-128"/>
                <a:cs typeface="Times New Roman" panose="02020603050405020304" pitchFamily="18" charset="0"/>
              </a:rPr>
              <a:t>Plan Time for Adaptation</a:t>
            </a:r>
          </a:p>
          <a:p>
            <a:pPr marL="0" marR="0" lvl="0" indent="0" algn="l" defTabSz="914400" rtl="0" eaLnBrk="0" fontAlgn="base" latinLnBrk="0" hangingPunct="0">
              <a:lnSpc>
                <a:spcPct val="100000"/>
              </a:lnSpc>
              <a:spcBef>
                <a:spcPct val="0"/>
              </a:spcBef>
              <a:spcAft>
                <a:spcPts val="800"/>
              </a:spcAft>
              <a:buClrTx/>
              <a:buSzTx/>
              <a:buFontTx/>
              <a:buChar char="•"/>
              <a:tabLst>
                <a:tab pos="406400" algn="l"/>
              </a:tabLst>
            </a:pPr>
            <a:r>
              <a:rPr kumimoji="0" lang="en-US" altLang="ja-JP" sz="1050" b="0"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Successful adaptation requires time and teamwork. </a:t>
            </a:r>
            <a:endParaRPr kumimoji="0" lang="en-US" altLang="ja-JP" sz="105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ts val="800"/>
              </a:spcAft>
              <a:buClrTx/>
              <a:buSzTx/>
              <a:buFontTx/>
              <a:buChar char="•"/>
              <a:tabLst>
                <a:tab pos="406400" algn="l"/>
              </a:tabLst>
            </a:pPr>
            <a:r>
              <a:rPr kumimoji="0" lang="en-US" altLang="ja-JP" sz="1050" b="0"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Building adaptation into your planning timeline can help you and your team customize materials without rushing.</a:t>
            </a:r>
            <a:endParaRPr kumimoji="0" lang="en-US" altLang="ja-JP" sz="105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ts val="800"/>
              </a:spcAft>
              <a:buClrTx/>
              <a:buSzTx/>
              <a:buFontTx/>
              <a:buChar char="•"/>
              <a:tabLst>
                <a:tab pos="406400" algn="l"/>
              </a:tabLst>
            </a:pPr>
            <a:r>
              <a:rPr kumimoji="0" lang="en-US" altLang="ja-JP" sz="1050" b="0"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Adaptation is a team process, invite other staff, facilitators, and community members to support the adaptation process. </a:t>
            </a:r>
            <a:endParaRPr kumimoji="0" lang="en-US" altLang="ja-JP" sz="105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tab pos="406400" algn="l"/>
              </a:tabLst>
            </a:pPr>
            <a:r>
              <a:rPr kumimoji="0" lang="en-US" altLang="ja-JP" sz="1050" b="0"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Here is a sample breakdown of tasks involved in adaptation and a sample adaptation team assembly checklist to guide your adaptation planning. </a:t>
            </a:r>
          </a:p>
          <a:p>
            <a:pPr marL="0" marR="0" lvl="0" indent="0" algn="l" defTabSz="914400" rtl="0" eaLnBrk="0" fontAlgn="base" latinLnBrk="0" hangingPunct="0">
              <a:lnSpc>
                <a:spcPct val="100000"/>
              </a:lnSpc>
              <a:spcBef>
                <a:spcPct val="0"/>
              </a:spcBef>
              <a:spcAft>
                <a:spcPts val="800"/>
              </a:spcAft>
              <a:buClrTx/>
              <a:buSzTx/>
              <a:buFontTx/>
              <a:buNone/>
              <a:tabLst>
                <a:tab pos="406400" algn="l"/>
              </a:tabLst>
            </a:pPr>
            <a:endParaRPr kumimoji="0" lang="en-US" altLang="ja-JP" sz="105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tab pos="406400" algn="l"/>
              </a:tabLst>
            </a:pPr>
            <a:endParaRPr lang="en-US" altLang="ja-JP" sz="1050" dirty="0">
              <a:latin typeface="Ubuntu" panose="020B0504030602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tab pos="406400" algn="l"/>
              </a:tabLst>
            </a:pPr>
            <a:endParaRPr kumimoji="0" lang="en-US" altLang="ja-JP" sz="105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tab pos="406400" algn="l"/>
              </a:tabLst>
            </a:pPr>
            <a:endParaRPr lang="en-US" altLang="ja-JP" sz="1050" dirty="0">
              <a:latin typeface="Ubuntu" panose="020B0504030602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tab pos="406400" algn="l"/>
              </a:tabLst>
            </a:pPr>
            <a:endParaRPr kumimoji="0" lang="en-US" altLang="ja-JP" sz="105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tab pos="406400" algn="l"/>
              </a:tabLst>
            </a:pPr>
            <a:endParaRPr lang="en-US" altLang="ja-JP" sz="1050" dirty="0">
              <a:latin typeface="Ubuntu" panose="020B0504030602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tab pos="406400" algn="l"/>
              </a:tabLst>
            </a:pPr>
            <a:endParaRPr kumimoji="0" lang="en-US" altLang="ja-JP" sz="105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tab pos="406400" algn="l"/>
              </a:tabLst>
            </a:pPr>
            <a:endParaRPr lang="en-US" altLang="ja-JP" sz="1050" dirty="0">
              <a:latin typeface="Ubuntu" panose="020B0504030602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tab pos="406400" algn="l"/>
              </a:tabLst>
            </a:pPr>
            <a:endParaRPr kumimoji="0" lang="en-US" altLang="ja-JP" sz="105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tab pos="406400" algn="l"/>
              </a:tabLst>
            </a:pPr>
            <a:endParaRPr lang="en-US" altLang="ja-JP" sz="1050" dirty="0">
              <a:latin typeface="Ubuntu" panose="020B0504030602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tab pos="406400" algn="l"/>
              </a:tabLst>
            </a:pPr>
            <a:endParaRPr kumimoji="0" lang="en-US" altLang="ja-JP" sz="105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tab pos="406400" algn="l"/>
              </a:tabLst>
            </a:pPr>
            <a:endParaRPr lang="en-US" altLang="ja-JP" sz="1050" dirty="0">
              <a:latin typeface="Ubuntu" panose="020B0504030602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tab pos="406400" algn="l"/>
              </a:tabLst>
            </a:pPr>
            <a:endParaRPr kumimoji="0" lang="en-US" altLang="ja-JP" sz="105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tab pos="406400" algn="l"/>
              </a:tabLst>
            </a:pPr>
            <a:endParaRPr kumimoji="0" lang="en-US" altLang="ja-JP" sz="105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tab pos="406400" algn="l"/>
              </a:tabLst>
            </a:pPr>
            <a:r>
              <a:rPr kumimoji="0" lang="en-US" altLang="ja-JP" sz="1050" b="1"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Adaptation Team Assembly Checklist</a:t>
            </a:r>
            <a:endParaRPr kumimoji="0" lang="en-US" altLang="ja-JP" sz="105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tab pos="406400" algn="l"/>
              </a:tabLst>
            </a:pPr>
            <a:r>
              <a:rPr kumimoji="0" lang="en-US" altLang="ja-JP" sz="1050" b="0" i="0" u="none" strike="noStrike" cap="none" normalizeH="0" baseline="0" dirty="0">
                <a:ln>
                  <a:noFill/>
                </a:ln>
                <a:solidFill>
                  <a:schemeClr val="tx1"/>
                </a:solidFill>
                <a:effectLst/>
                <a:latin typeface="Ubuntu" panose="020B0504030602030204" pitchFamily="34" charset="0"/>
                <a:ea typeface="MS Gothic" panose="020B0609070205080204" pitchFamily="49" charset="-128"/>
                <a:cs typeface="Times New Roman" panose="02020603050405020304" pitchFamily="18" charset="0"/>
              </a:rPr>
              <a:t>☐</a:t>
            </a:r>
            <a:r>
              <a:rPr kumimoji="0" lang="en-US" altLang="ja-JP" sz="1050" b="0"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 Program staff</a:t>
            </a:r>
            <a:endParaRPr kumimoji="0" lang="en-US" altLang="ja-JP" sz="105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tab pos="406400" algn="l"/>
              </a:tabLst>
            </a:pPr>
            <a:r>
              <a:rPr kumimoji="0" lang="en-US" altLang="ja-JP" sz="1050" b="0" i="0" u="none" strike="noStrike" cap="none" normalizeH="0" baseline="0" dirty="0">
                <a:ln>
                  <a:noFill/>
                </a:ln>
                <a:solidFill>
                  <a:schemeClr val="tx1"/>
                </a:solidFill>
                <a:effectLst/>
                <a:latin typeface="Ubuntu" panose="020B0504030602030204" pitchFamily="34" charset="0"/>
                <a:ea typeface="MS Gothic" panose="020B0609070205080204" pitchFamily="49" charset="-128"/>
                <a:cs typeface="Times New Roman" panose="02020603050405020304" pitchFamily="18" charset="0"/>
              </a:rPr>
              <a:t>☐</a:t>
            </a:r>
            <a:r>
              <a:rPr kumimoji="0" lang="en-US" altLang="ja-JP" sz="1050" b="0"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 FHF topic facilitator</a:t>
            </a:r>
            <a:endParaRPr kumimoji="0" lang="en-US" altLang="ja-JP" sz="105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tab pos="406400" algn="l"/>
              </a:tabLst>
            </a:pPr>
            <a:r>
              <a:rPr kumimoji="0" lang="en-US" altLang="ja-JP" sz="1050" b="0" i="0" u="none" strike="noStrike" cap="none" normalizeH="0" baseline="0" dirty="0">
                <a:ln>
                  <a:noFill/>
                </a:ln>
                <a:solidFill>
                  <a:schemeClr val="tx1"/>
                </a:solidFill>
                <a:effectLst/>
                <a:latin typeface="Ubuntu" panose="020B0504030602030204" pitchFamily="34" charset="0"/>
                <a:ea typeface="MS Gothic" panose="020B0609070205080204" pitchFamily="49" charset="-128"/>
                <a:cs typeface="Times New Roman" panose="02020603050405020304" pitchFamily="18" charset="0"/>
              </a:rPr>
              <a:t>☐</a:t>
            </a:r>
            <a:r>
              <a:rPr kumimoji="0" lang="en-US" altLang="ja-JP" sz="1050" b="0"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 Community health specialists</a:t>
            </a:r>
            <a:endParaRPr kumimoji="0" lang="en-US" altLang="ja-JP" sz="105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tab pos="406400" algn="l"/>
              </a:tabLst>
            </a:pPr>
            <a:r>
              <a:rPr kumimoji="0" lang="en-US" altLang="ja-JP" sz="1050" b="0" i="0" u="none" strike="noStrike" cap="none" normalizeH="0" baseline="0" dirty="0">
                <a:ln>
                  <a:noFill/>
                </a:ln>
                <a:solidFill>
                  <a:schemeClr val="tx1"/>
                </a:solidFill>
                <a:effectLst/>
                <a:latin typeface="Ubuntu" panose="020B0504030602030204" pitchFamily="34" charset="0"/>
                <a:ea typeface="MS Gothic" panose="020B0609070205080204" pitchFamily="49" charset="-128"/>
                <a:cs typeface="Times New Roman" panose="02020603050405020304" pitchFamily="18" charset="0"/>
              </a:rPr>
              <a:t>☐</a:t>
            </a:r>
            <a:r>
              <a:rPr kumimoji="0" lang="en-US" altLang="ja-JP" sz="1050" b="0"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 Community members (parent, elder, teacher)</a:t>
            </a:r>
            <a:endParaRPr kumimoji="0" lang="en-US" altLang="ja-JP" sz="105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tab pos="406400" algn="l"/>
              </a:tabLst>
            </a:pPr>
            <a:r>
              <a:rPr kumimoji="0" lang="en-US" altLang="ja-JP" sz="1050" b="0" i="0" u="none" strike="noStrike" cap="none" normalizeH="0" baseline="0" dirty="0">
                <a:ln>
                  <a:noFill/>
                </a:ln>
                <a:solidFill>
                  <a:schemeClr val="tx1"/>
                </a:solidFill>
                <a:effectLst/>
                <a:latin typeface="Ubuntu" panose="020B0504030602030204" pitchFamily="34" charset="0"/>
                <a:ea typeface="MS Gothic" panose="020B0609070205080204" pitchFamily="49" charset="-128"/>
                <a:cs typeface="Times New Roman" panose="02020603050405020304" pitchFamily="18" charset="0"/>
              </a:rPr>
              <a:t>☐</a:t>
            </a:r>
            <a:r>
              <a:rPr kumimoji="0" lang="en-US" altLang="ja-JP" sz="1050" b="0"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 Local language advisor</a:t>
            </a:r>
            <a:endParaRPr kumimoji="0" lang="en-US" altLang="ja-JP" sz="105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tab pos="406400" algn="l"/>
              </a:tabLst>
            </a:pPr>
            <a:r>
              <a:rPr kumimoji="0" lang="en-US" altLang="ja-JP" sz="1050" b="0" i="0" u="none" strike="noStrike" cap="none" normalizeH="0" baseline="0" dirty="0">
                <a:ln>
                  <a:noFill/>
                </a:ln>
                <a:solidFill>
                  <a:schemeClr val="tx1"/>
                </a:solidFill>
                <a:effectLst/>
                <a:latin typeface="Ubuntu" panose="020B0504030602030204" pitchFamily="34" charset="0"/>
                <a:ea typeface="MS Gothic" panose="020B0609070205080204" pitchFamily="49" charset="-128"/>
                <a:cs typeface="Times New Roman" panose="02020603050405020304" pitchFamily="18" charset="0"/>
              </a:rPr>
              <a:t>☐</a:t>
            </a:r>
            <a:r>
              <a:rPr kumimoji="0" lang="en-US" altLang="ja-JP" sz="1050" b="0"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 Community partners</a:t>
            </a:r>
            <a:endParaRPr kumimoji="0" lang="en-US" altLang="ja-JP" sz="105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tab pos="406400" algn="l"/>
              </a:tabLst>
            </a:pPr>
            <a:r>
              <a:rPr kumimoji="0" lang="en-US" altLang="ja-JP" sz="1050" b="0" i="0" u="none" strike="noStrike" cap="none" normalizeH="0" baseline="0" dirty="0">
                <a:ln>
                  <a:noFill/>
                </a:ln>
                <a:solidFill>
                  <a:schemeClr val="tx1"/>
                </a:solidFill>
                <a:effectLst/>
                <a:latin typeface="Ubuntu" panose="020B0504030602030204" pitchFamily="34" charset="0"/>
                <a:ea typeface="MS Gothic" panose="020B0609070205080204" pitchFamily="49" charset="-128"/>
                <a:cs typeface="Times New Roman" panose="02020603050405020304" pitchFamily="18" charset="0"/>
              </a:rPr>
              <a:t>☐</a:t>
            </a:r>
            <a:r>
              <a:rPr kumimoji="0" lang="en-US" altLang="ja-JP" sz="1050" b="0"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 Other____________</a:t>
            </a:r>
            <a:endParaRPr kumimoji="0" lang="en-US" altLang="ja-JP" sz="1050" b="0" i="0" u="none" strike="noStrike" cap="none" normalizeH="0" baseline="0" dirty="0">
              <a:ln>
                <a:noFill/>
              </a:ln>
              <a:solidFill>
                <a:schemeClr val="tx1"/>
              </a:solidFill>
              <a:effectLst/>
              <a:latin typeface="Ubuntu" panose="020B0504030602030204" pitchFamily="34" charset="0"/>
            </a:endParaRPr>
          </a:p>
        </p:txBody>
      </p:sp>
    </p:spTree>
    <p:extLst>
      <p:ext uri="{BB962C8B-B14F-4D97-AF65-F5344CB8AC3E}">
        <p14:creationId xmlns:p14="http://schemas.microsoft.com/office/powerpoint/2010/main" val="2519069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5CACD-B60B-3D77-E1B2-D233A0E14D38}"/>
            </a:ext>
          </a:extLst>
        </p:cNvPr>
        <p:cNvGrpSpPr/>
        <p:nvPr/>
      </p:nvGrpSpPr>
      <p:grpSpPr>
        <a:xfrm>
          <a:off x="0" y="0"/>
          <a:ext cx="0" cy="0"/>
          <a:chOff x="0" y="0"/>
          <a:chExt cx="0" cy="0"/>
        </a:xfrm>
      </p:grpSpPr>
      <p:sp>
        <p:nvSpPr>
          <p:cNvPr id="10" name="Rectangle 3">
            <a:extLst>
              <a:ext uri="{FF2B5EF4-FFF2-40B4-BE49-F238E27FC236}">
                <a16:creationId xmlns:a16="http://schemas.microsoft.com/office/drawing/2014/main" id="{DC8DE599-AB2C-578F-7412-07B9A285473D}"/>
              </a:ext>
            </a:extLst>
          </p:cNvPr>
          <p:cNvSpPr>
            <a:spLocks noChangeArrowheads="1"/>
          </p:cNvSpPr>
          <p:nvPr/>
        </p:nvSpPr>
        <p:spPr bwMode="auto">
          <a:xfrm>
            <a:off x="530157" y="1099657"/>
            <a:ext cx="6712085" cy="236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0" rIns="0" bIns="101568" numCol="1" anchor="ctr" anchorCtr="0" compatLnSpc="1">
            <a:prstTxWarp prst="textNoShape">
              <a:avLst/>
            </a:prstTxWarp>
            <a:spAutoFit/>
          </a:bodyPr>
          <a:lstStyle>
            <a:lvl1pPr eaLnBrk="0" fontAlgn="base" hangingPunct="0">
              <a:spcBef>
                <a:spcPct val="0"/>
              </a:spcBef>
              <a:spcAft>
                <a:spcPct val="0"/>
              </a:spcAft>
              <a:tabLst>
                <a:tab pos="4064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064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064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064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064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064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064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064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06400" algn="l"/>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06400" algn="l"/>
                <a:tab pos="457200" algn="l"/>
              </a:tabLst>
            </a:pPr>
            <a:r>
              <a:rPr kumimoji="0" lang="en-US" altLang="ja-JP" sz="1400" b="1" i="0" u="none" strike="noStrike" cap="none" normalizeH="0" baseline="0" dirty="0">
                <a:ln>
                  <a:noFill/>
                </a:ln>
                <a:solidFill>
                  <a:srgbClr val="000000"/>
                </a:solidFill>
                <a:effectLst/>
                <a:latin typeface="Ubuntu Light" panose="020B0304030602030204" pitchFamily="34" charset="0"/>
                <a:ea typeface="MS Gothic" panose="020B0609070205080204" pitchFamily="49" charset="-128"/>
                <a:cs typeface="Times New Roman" panose="02020603050405020304" pitchFamily="18" charset="0"/>
              </a:rPr>
              <a:t>Language Review</a:t>
            </a:r>
          </a:p>
          <a:p>
            <a:pPr marL="0" marR="0" lvl="0" indent="0" algn="l" defTabSz="914400" rtl="0" eaLnBrk="0" fontAlgn="base" latinLnBrk="0" hangingPunct="0">
              <a:lnSpc>
                <a:spcPct val="100000"/>
              </a:lnSpc>
              <a:spcBef>
                <a:spcPct val="0"/>
              </a:spcBef>
              <a:spcAft>
                <a:spcPts val="800"/>
              </a:spcAft>
              <a:buClrTx/>
              <a:buSzTx/>
              <a:buFontTx/>
              <a:buChar char="•"/>
              <a:tabLst>
                <a:tab pos="406400" algn="l"/>
                <a:tab pos="457200" algn="l"/>
              </a:tabLst>
            </a:pPr>
            <a:r>
              <a:rPr kumimoji="0" lang="en-US" altLang="ja-JP" sz="1000" b="0"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Reviewing the language of the presentation is important. Maybe the content needs to be translated, in addition to translation the choice of words, phrases, or examples used may also need to be changed to words or phrases that feel natural to your community.</a:t>
            </a:r>
            <a:endParaRPr kumimoji="0" lang="en-US" altLang="ja-JP" sz="50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ts val="800"/>
              </a:spcAft>
              <a:buClrTx/>
              <a:buSzTx/>
              <a:buFontTx/>
              <a:buChar char="•"/>
              <a:tabLst>
                <a:tab pos="406400" algn="l"/>
                <a:tab pos="457200" algn="l"/>
              </a:tabLst>
            </a:pPr>
            <a:r>
              <a:rPr kumimoji="0" lang="en-US" altLang="ja-JP" sz="1000" b="0"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Focus on making the language clear, culturally appropriate, and accessible to all participants.</a:t>
            </a:r>
            <a:endParaRPr kumimoji="0" lang="en-US" altLang="ja-JP" sz="50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tab pos="406400" algn="l"/>
                <a:tab pos="457200" algn="l"/>
              </a:tabLst>
            </a:pPr>
            <a:r>
              <a:rPr kumimoji="0" lang="en-US" altLang="ja-JP" sz="1000" b="1"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*Remember: do not change the messages. Adapt the words or phrases while keeping the educational messages the same.</a:t>
            </a:r>
            <a:endParaRPr kumimoji="0" lang="en-US" altLang="ja-JP" sz="50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tab pos="406400" algn="l"/>
                <a:tab pos="457200" algn="l"/>
              </a:tabLst>
            </a:pPr>
            <a:r>
              <a:rPr kumimoji="0" lang="en-US" altLang="ja-JP" sz="1000" b="0"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Here are some questions to consider during your language review. As you review the PowerPoint Presentation, complete the table with your thoughts.</a:t>
            </a:r>
            <a:endParaRPr kumimoji="0" lang="en-US" altLang="ja-JP" sz="50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6400" algn="l"/>
                <a:tab pos="457200" algn="l"/>
              </a:tabLst>
            </a:pP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0A49DA93-E269-3806-9A76-A1519AC6C746}"/>
              </a:ext>
            </a:extLst>
          </p:cNvPr>
          <p:cNvSpPr txBox="1"/>
          <p:nvPr/>
        </p:nvSpPr>
        <p:spPr>
          <a:xfrm>
            <a:off x="530157" y="5338171"/>
            <a:ext cx="6678038" cy="1401987"/>
          </a:xfrm>
          <a:prstGeom prst="rect">
            <a:avLst/>
          </a:prstGeom>
          <a:noFill/>
        </p:spPr>
        <p:txBody>
          <a:bodyPr wrap="square">
            <a:spAutoFit/>
          </a:bodyPr>
          <a:lstStyle/>
          <a:p>
            <a:pPr marL="0" marR="0">
              <a:lnSpc>
                <a:spcPts val="1600"/>
              </a:lnSpc>
              <a:spcBef>
                <a:spcPts val="1000"/>
              </a:spcBef>
              <a:buNone/>
              <a:tabLst>
                <a:tab pos="406400" algn="l"/>
              </a:tabLst>
            </a:pPr>
            <a:r>
              <a:rPr lang="en-US" sz="1400" b="1" kern="900" spc="-10" dirty="0">
                <a:solidFill>
                  <a:srgbClr val="000000"/>
                </a:solidFill>
                <a:effectLst/>
                <a:latin typeface="Ubuntu" panose="020B0504030602030204" pitchFamily="34" charset="0"/>
                <a:ea typeface="MS Gothic" panose="020B0609070205080204" pitchFamily="49" charset="-128"/>
                <a:cs typeface="Times New Roman" panose="02020603050405020304" pitchFamily="18" charset="0"/>
              </a:rPr>
              <a:t>Integrate Local Games or Activities</a:t>
            </a:r>
          </a:p>
          <a:p>
            <a:pPr marR="0" lvl="0">
              <a:lnSpc>
                <a:spcPts val="1600"/>
              </a:lnSpc>
              <a:spcAft>
                <a:spcPts val="800"/>
              </a:spcAft>
              <a:tabLst>
                <a:tab pos="406400" algn="l"/>
              </a:tabLst>
            </a:pPr>
            <a:r>
              <a:rPr lang="en-US" sz="1000" kern="900" spc="-10" dirty="0">
                <a:effectLst/>
                <a:latin typeface="Ubuntu" panose="020B0504030602030204" pitchFamily="34" charset="0"/>
                <a:ea typeface="MS Mincho" panose="02020609040205080304" pitchFamily="49" charset="-128"/>
                <a:cs typeface="Times New Roman" panose="02020603050405020304" pitchFamily="18" charset="0"/>
              </a:rPr>
              <a:t>Using familiar games, songs, and activities helps participants feel comfortable and engaged. Incorporate local traditions and popular activities to make health learning more relatable</a:t>
            </a:r>
            <a:r>
              <a:rPr lang="en-US" sz="1000" kern="900" spc="-10" dirty="0">
                <a:latin typeface="Ubuntu" panose="020B0504030602030204" pitchFamily="34" charset="0"/>
                <a:ea typeface="MS Mincho" panose="02020609040205080304" pitchFamily="49" charset="-128"/>
                <a:cs typeface="Times New Roman" panose="02020603050405020304" pitchFamily="18" charset="0"/>
              </a:rPr>
              <a:t> and enjoyable </a:t>
            </a:r>
            <a:r>
              <a:rPr lang="en-US" sz="1000" kern="900" spc="-10" dirty="0">
                <a:effectLst/>
                <a:latin typeface="Ubuntu" panose="020B0504030602030204" pitchFamily="34" charset="0"/>
                <a:ea typeface="MS Mincho" panose="02020609040205080304" pitchFamily="49" charset="-128"/>
                <a:cs typeface="Times New Roman" panose="02020603050405020304" pitchFamily="18" charset="0"/>
              </a:rPr>
              <a:t>while making participants feel comfortable and connected. </a:t>
            </a:r>
          </a:p>
          <a:p>
            <a:pPr marL="0" marR="0">
              <a:lnSpc>
                <a:spcPts val="1600"/>
              </a:lnSpc>
              <a:spcAft>
                <a:spcPts val="800"/>
              </a:spcAft>
              <a:buNone/>
              <a:tabLst>
                <a:tab pos="406400" algn="l"/>
                <a:tab pos="457200" algn="l"/>
              </a:tabLst>
            </a:pPr>
            <a:r>
              <a:rPr lang="en-US" sz="1000" kern="900" spc="-10" dirty="0">
                <a:effectLst/>
                <a:latin typeface="Ubuntu" panose="020B0504030602030204" pitchFamily="34" charset="0"/>
                <a:ea typeface="MS Mincho" panose="02020609040205080304" pitchFamily="49" charset="-128"/>
                <a:cs typeface="Times New Roman" panose="02020603050405020304" pitchFamily="18" charset="0"/>
              </a:rPr>
              <a:t>Here are some questions to explore games or activities that can be included in the Forum to enhance connection and relevance of the topic. </a:t>
            </a:r>
          </a:p>
        </p:txBody>
      </p:sp>
      <p:graphicFrame>
        <p:nvGraphicFramePr>
          <p:cNvPr id="16" name="Table 15">
            <a:extLst>
              <a:ext uri="{FF2B5EF4-FFF2-40B4-BE49-F238E27FC236}">
                <a16:creationId xmlns:a16="http://schemas.microsoft.com/office/drawing/2014/main" id="{CDF04822-5D24-4A6B-5862-19D9B0CFDD02}"/>
              </a:ext>
            </a:extLst>
          </p:cNvPr>
          <p:cNvGraphicFramePr>
            <a:graphicFrameLocks noGrp="1"/>
          </p:cNvGraphicFramePr>
          <p:nvPr>
            <p:extLst>
              <p:ext uri="{D42A27DB-BD31-4B8C-83A1-F6EECF244321}">
                <p14:modId xmlns:p14="http://schemas.microsoft.com/office/powerpoint/2010/main" val="3748789664"/>
              </p:ext>
            </p:extLst>
          </p:nvPr>
        </p:nvGraphicFramePr>
        <p:xfrm>
          <a:off x="958809" y="3018831"/>
          <a:ext cx="5485130" cy="2109790"/>
        </p:xfrm>
        <a:graphic>
          <a:graphicData uri="http://schemas.openxmlformats.org/drawingml/2006/table">
            <a:tbl>
              <a:tblPr firstRow="1" firstCol="1" bandRow="1"/>
              <a:tblGrid>
                <a:gridCol w="1939925">
                  <a:extLst>
                    <a:ext uri="{9D8B030D-6E8A-4147-A177-3AD203B41FA5}">
                      <a16:colId xmlns:a16="http://schemas.microsoft.com/office/drawing/2014/main" val="4152106071"/>
                    </a:ext>
                  </a:extLst>
                </a:gridCol>
                <a:gridCol w="3545205">
                  <a:extLst>
                    <a:ext uri="{9D8B030D-6E8A-4147-A177-3AD203B41FA5}">
                      <a16:colId xmlns:a16="http://schemas.microsoft.com/office/drawing/2014/main" val="1219299875"/>
                    </a:ext>
                  </a:extLst>
                </a:gridCol>
              </a:tblGrid>
              <a:tr h="0">
                <a:tc gridSpan="2">
                  <a:txBody>
                    <a:bodyPr/>
                    <a:lstStyle/>
                    <a:p>
                      <a:pPr marL="0" marR="0" algn="ctr">
                        <a:lnSpc>
                          <a:spcPts val="1600"/>
                        </a:lnSpc>
                        <a:spcAft>
                          <a:spcPts val="800"/>
                        </a:spcAft>
                        <a:buNone/>
                        <a:tabLst>
                          <a:tab pos="406400" algn="l"/>
                          <a:tab pos="457200" algn="l"/>
                        </a:tabLst>
                      </a:pPr>
                      <a:r>
                        <a:rPr lang="en-US" sz="1000" b="1" kern="900" spc="-10" dirty="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Language Review Worksheet</a:t>
                      </a:r>
                      <a:endParaRPr lang="en-US" sz="10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extLst>
                  <a:ext uri="{0D108BD9-81ED-4DB2-BD59-A6C34878D82A}">
                    <a16:rowId xmlns:a16="http://schemas.microsoft.com/office/drawing/2014/main" val="2877491762"/>
                  </a:ext>
                </a:extLst>
              </a:tr>
              <a:tr h="0">
                <a:tc>
                  <a:txBody>
                    <a:bodyPr/>
                    <a:lstStyle/>
                    <a:p>
                      <a:pPr marL="0" marR="0" algn="ctr">
                        <a:lnSpc>
                          <a:spcPts val="1600"/>
                        </a:lnSpc>
                        <a:spcAft>
                          <a:spcPts val="800"/>
                        </a:spcAft>
                        <a:buNone/>
                        <a:tabLst>
                          <a:tab pos="406400" algn="l"/>
                          <a:tab pos="457200" algn="l"/>
                        </a:tabLst>
                      </a:pPr>
                      <a:r>
                        <a:rPr lang="en-US" sz="1000" b="1" kern="900" spc="-10" dirty="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What terms do not translate directly in our community?</a:t>
                      </a:r>
                      <a:endParaRPr lang="en-US" sz="10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ts val="1600"/>
                        </a:lnSpc>
                        <a:spcAft>
                          <a:spcPts val="800"/>
                        </a:spcAft>
                        <a:buNone/>
                        <a:tabLst>
                          <a:tab pos="406400" algn="l"/>
                          <a:tab pos="457200" algn="l"/>
                        </a:tabLst>
                      </a:pPr>
                      <a:r>
                        <a:rPr lang="en-US" sz="1000" kern="900" spc="-1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8591568"/>
                  </a:ext>
                </a:extLst>
              </a:tr>
              <a:tr h="0">
                <a:tc>
                  <a:txBody>
                    <a:bodyPr/>
                    <a:lstStyle/>
                    <a:p>
                      <a:pPr marL="0" marR="0" algn="ctr">
                        <a:lnSpc>
                          <a:spcPts val="1600"/>
                        </a:lnSpc>
                        <a:spcAft>
                          <a:spcPts val="800"/>
                        </a:spcAft>
                        <a:buNone/>
                        <a:tabLst>
                          <a:tab pos="406400" algn="l"/>
                          <a:tab pos="457200" algn="l"/>
                        </a:tabLst>
                      </a:pPr>
                      <a:r>
                        <a:rPr lang="en-US" sz="1000" b="1" kern="900" spc="-10" dirty="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Are there local expressions that convey the same meaning better?</a:t>
                      </a:r>
                      <a:endParaRPr lang="en-US" sz="10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ts val="1600"/>
                        </a:lnSpc>
                        <a:spcAft>
                          <a:spcPts val="800"/>
                        </a:spcAft>
                        <a:buNone/>
                        <a:tabLst>
                          <a:tab pos="406400" algn="l"/>
                          <a:tab pos="457200" algn="l"/>
                        </a:tabLst>
                      </a:pPr>
                      <a:r>
                        <a:rPr lang="en-US" sz="1000" kern="900" spc="-1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6849634"/>
                  </a:ext>
                </a:extLst>
              </a:tr>
              <a:tr h="0">
                <a:tc>
                  <a:txBody>
                    <a:bodyPr/>
                    <a:lstStyle/>
                    <a:p>
                      <a:pPr marL="0" marR="0">
                        <a:lnSpc>
                          <a:spcPts val="1600"/>
                        </a:lnSpc>
                        <a:spcAft>
                          <a:spcPts val="800"/>
                        </a:spcAft>
                        <a:buNone/>
                        <a:tabLst>
                          <a:tab pos="406400" algn="l"/>
                          <a:tab pos="457200" algn="l"/>
                        </a:tabLst>
                      </a:pPr>
                      <a:r>
                        <a:rPr lang="en-US" sz="1000" b="1" kern="900" spc="-10" dirty="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What reading level should we target for our community?</a:t>
                      </a:r>
                      <a:endParaRPr lang="en-US" sz="10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ts val="1600"/>
                        </a:lnSpc>
                        <a:spcAft>
                          <a:spcPts val="800"/>
                        </a:spcAft>
                        <a:buNone/>
                        <a:tabLst>
                          <a:tab pos="406400" algn="l"/>
                          <a:tab pos="457200" algn="l"/>
                        </a:tabLst>
                      </a:pPr>
                      <a:r>
                        <a:rPr lang="en-US" sz="1000" kern="900" spc="-10" dirty="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5167598"/>
                  </a:ext>
                </a:extLst>
              </a:tr>
              <a:tr h="0">
                <a:tc>
                  <a:txBody>
                    <a:bodyPr/>
                    <a:lstStyle/>
                    <a:p>
                      <a:pPr marL="0" marR="0">
                        <a:lnSpc>
                          <a:spcPts val="1600"/>
                        </a:lnSpc>
                        <a:spcAft>
                          <a:spcPts val="800"/>
                        </a:spcAft>
                        <a:buNone/>
                        <a:tabLst>
                          <a:tab pos="406400" algn="l"/>
                          <a:tab pos="457200" algn="l"/>
                        </a:tabLst>
                      </a:pPr>
                      <a:r>
                        <a:rPr lang="en-US" sz="1000" b="1" kern="900" spc="-10" dirty="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How can we accommodate low literacy level participants?</a:t>
                      </a:r>
                      <a:endParaRPr lang="en-US" sz="10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ts val="1600"/>
                        </a:lnSpc>
                        <a:spcAft>
                          <a:spcPts val="800"/>
                        </a:spcAft>
                        <a:buNone/>
                        <a:tabLst>
                          <a:tab pos="406400" algn="l"/>
                          <a:tab pos="457200" algn="l"/>
                        </a:tabLst>
                      </a:pPr>
                      <a:r>
                        <a:rPr lang="en-US" sz="1000" kern="900" spc="-10" dirty="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0158533"/>
                  </a:ext>
                </a:extLst>
              </a:tr>
            </a:tbl>
          </a:graphicData>
        </a:graphic>
      </p:graphicFrame>
      <p:graphicFrame>
        <p:nvGraphicFramePr>
          <p:cNvPr id="18" name="Table 17">
            <a:extLst>
              <a:ext uri="{FF2B5EF4-FFF2-40B4-BE49-F238E27FC236}">
                <a16:creationId xmlns:a16="http://schemas.microsoft.com/office/drawing/2014/main" id="{E56DB549-8405-D4FB-06F2-433EA110E9D9}"/>
              </a:ext>
            </a:extLst>
          </p:cNvPr>
          <p:cNvGraphicFramePr>
            <a:graphicFrameLocks noGrp="1"/>
          </p:cNvGraphicFramePr>
          <p:nvPr>
            <p:extLst>
              <p:ext uri="{D42A27DB-BD31-4B8C-83A1-F6EECF244321}">
                <p14:modId xmlns:p14="http://schemas.microsoft.com/office/powerpoint/2010/main" val="3176058608"/>
              </p:ext>
            </p:extLst>
          </p:nvPr>
        </p:nvGraphicFramePr>
        <p:xfrm>
          <a:off x="958809" y="6843883"/>
          <a:ext cx="5485130" cy="2109790"/>
        </p:xfrm>
        <a:graphic>
          <a:graphicData uri="http://schemas.openxmlformats.org/drawingml/2006/table">
            <a:tbl>
              <a:tblPr firstRow="1" firstCol="1" bandRow="1"/>
              <a:tblGrid>
                <a:gridCol w="1939925">
                  <a:extLst>
                    <a:ext uri="{9D8B030D-6E8A-4147-A177-3AD203B41FA5}">
                      <a16:colId xmlns:a16="http://schemas.microsoft.com/office/drawing/2014/main" val="3205294673"/>
                    </a:ext>
                  </a:extLst>
                </a:gridCol>
                <a:gridCol w="3545205">
                  <a:extLst>
                    <a:ext uri="{9D8B030D-6E8A-4147-A177-3AD203B41FA5}">
                      <a16:colId xmlns:a16="http://schemas.microsoft.com/office/drawing/2014/main" val="884842051"/>
                    </a:ext>
                  </a:extLst>
                </a:gridCol>
              </a:tblGrid>
              <a:tr h="0">
                <a:tc gridSpan="2">
                  <a:txBody>
                    <a:bodyPr/>
                    <a:lstStyle/>
                    <a:p>
                      <a:pPr marL="0" marR="0" algn="ctr">
                        <a:lnSpc>
                          <a:spcPts val="1600"/>
                        </a:lnSpc>
                        <a:spcAft>
                          <a:spcPts val="800"/>
                        </a:spcAft>
                        <a:buNone/>
                        <a:tabLst>
                          <a:tab pos="406400" algn="l"/>
                          <a:tab pos="457200" algn="l"/>
                        </a:tabLst>
                      </a:pPr>
                      <a:r>
                        <a:rPr lang="en-US" sz="1000" b="1" kern="900" spc="-10" dirty="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Local Games or Activities </a:t>
                      </a:r>
                      <a:endParaRPr lang="en-US" sz="10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extLst>
                  <a:ext uri="{0D108BD9-81ED-4DB2-BD59-A6C34878D82A}">
                    <a16:rowId xmlns:a16="http://schemas.microsoft.com/office/drawing/2014/main" val="3136836494"/>
                  </a:ext>
                </a:extLst>
              </a:tr>
              <a:tr h="0">
                <a:tc>
                  <a:txBody>
                    <a:bodyPr/>
                    <a:lstStyle/>
                    <a:p>
                      <a:pPr marL="0" marR="0" algn="ctr">
                        <a:lnSpc>
                          <a:spcPts val="1600"/>
                        </a:lnSpc>
                        <a:spcAft>
                          <a:spcPts val="800"/>
                        </a:spcAft>
                        <a:buNone/>
                        <a:tabLst>
                          <a:tab pos="406400" algn="l"/>
                          <a:tab pos="457200" algn="l"/>
                        </a:tabLst>
                      </a:pPr>
                      <a:r>
                        <a:rPr lang="en-US" sz="1000" b="1" kern="900" spc="-10" dirty="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What are some welcoming activities that are popular in our community?</a:t>
                      </a:r>
                      <a:endParaRPr lang="en-US" sz="10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ts val="1600"/>
                        </a:lnSpc>
                        <a:spcAft>
                          <a:spcPts val="800"/>
                        </a:spcAft>
                        <a:buNone/>
                        <a:tabLst>
                          <a:tab pos="406400" algn="l"/>
                          <a:tab pos="457200" algn="l"/>
                        </a:tabLst>
                      </a:pPr>
                      <a:r>
                        <a:rPr lang="en-US" sz="1000" kern="900" spc="-10" dirty="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197849"/>
                  </a:ext>
                </a:extLst>
              </a:tr>
              <a:tr h="0">
                <a:tc>
                  <a:txBody>
                    <a:bodyPr/>
                    <a:lstStyle/>
                    <a:p>
                      <a:pPr marL="0" marR="0" algn="ctr">
                        <a:lnSpc>
                          <a:spcPts val="1600"/>
                        </a:lnSpc>
                        <a:spcAft>
                          <a:spcPts val="800"/>
                        </a:spcAft>
                        <a:buNone/>
                        <a:tabLst>
                          <a:tab pos="406400" algn="l"/>
                          <a:tab pos="457200" algn="l"/>
                        </a:tabLst>
                      </a:pPr>
                      <a:r>
                        <a:rPr lang="en-US" sz="1000" b="1"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What games do families play together in our community?</a:t>
                      </a:r>
                      <a:endParaRPr lang="en-US" sz="100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ts val="1600"/>
                        </a:lnSpc>
                        <a:spcAft>
                          <a:spcPts val="800"/>
                        </a:spcAft>
                        <a:buNone/>
                        <a:tabLst>
                          <a:tab pos="406400" algn="l"/>
                          <a:tab pos="457200" algn="l"/>
                        </a:tabLst>
                      </a:pPr>
                      <a:r>
                        <a:rPr lang="en-US" sz="1000" kern="900" spc="-10" dirty="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6495834"/>
                  </a:ext>
                </a:extLst>
              </a:tr>
              <a:tr h="0">
                <a:tc>
                  <a:txBody>
                    <a:bodyPr/>
                    <a:lstStyle/>
                    <a:p>
                      <a:pPr marL="0" marR="0">
                        <a:lnSpc>
                          <a:spcPts val="1600"/>
                        </a:lnSpc>
                        <a:spcAft>
                          <a:spcPts val="800"/>
                        </a:spcAft>
                        <a:buNone/>
                        <a:tabLst>
                          <a:tab pos="406400" algn="l"/>
                          <a:tab pos="457200" algn="l"/>
                        </a:tabLst>
                      </a:pPr>
                      <a:r>
                        <a:rPr lang="en-US" sz="1000" b="1"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What traditional games or activities promote the health topic we are covering?</a:t>
                      </a:r>
                      <a:endParaRPr lang="en-US" sz="100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ts val="1600"/>
                        </a:lnSpc>
                        <a:spcAft>
                          <a:spcPts val="800"/>
                        </a:spcAft>
                        <a:buNone/>
                        <a:tabLst>
                          <a:tab pos="406400" algn="l"/>
                          <a:tab pos="457200" algn="l"/>
                        </a:tabLst>
                      </a:pPr>
                      <a:r>
                        <a:rPr lang="en-US" sz="1000" kern="900" spc="-10" dirty="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1531879"/>
                  </a:ext>
                </a:extLst>
              </a:tr>
              <a:tr h="0">
                <a:tc>
                  <a:txBody>
                    <a:bodyPr/>
                    <a:lstStyle/>
                    <a:p>
                      <a:pPr marL="0" marR="0">
                        <a:lnSpc>
                          <a:spcPts val="1600"/>
                        </a:lnSpc>
                        <a:spcAft>
                          <a:spcPts val="800"/>
                        </a:spcAft>
                        <a:buNone/>
                        <a:tabLst>
                          <a:tab pos="406400" algn="l"/>
                          <a:tab pos="457200" algn="l"/>
                        </a:tabLst>
                      </a:pPr>
                      <a:r>
                        <a:rPr lang="en-US" sz="1000" b="1"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How can we movement into our Forum?</a:t>
                      </a:r>
                      <a:endParaRPr lang="en-US" sz="100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ts val="1600"/>
                        </a:lnSpc>
                        <a:spcAft>
                          <a:spcPts val="800"/>
                        </a:spcAft>
                        <a:buNone/>
                        <a:tabLst>
                          <a:tab pos="406400" algn="l"/>
                          <a:tab pos="457200" algn="l"/>
                        </a:tabLst>
                      </a:pPr>
                      <a:r>
                        <a:rPr lang="en-US" sz="1000" kern="900" spc="-10" dirty="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1320936"/>
                  </a:ext>
                </a:extLst>
              </a:tr>
            </a:tbl>
          </a:graphicData>
        </a:graphic>
      </p:graphicFrame>
    </p:spTree>
    <p:extLst>
      <p:ext uri="{BB962C8B-B14F-4D97-AF65-F5344CB8AC3E}">
        <p14:creationId xmlns:p14="http://schemas.microsoft.com/office/powerpoint/2010/main" val="1499826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9E02B-DCD2-7726-9241-1413F48FD360}"/>
            </a:ext>
          </a:extLst>
        </p:cNvPr>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3833213F-5639-467A-40CB-78603C558C0C}"/>
              </a:ext>
            </a:extLst>
          </p:cNvPr>
          <p:cNvGraphicFramePr>
            <a:graphicFrameLocks noGrp="1"/>
          </p:cNvGraphicFramePr>
          <p:nvPr>
            <p:extLst>
              <p:ext uri="{D42A27DB-BD31-4B8C-83A1-F6EECF244321}">
                <p14:modId xmlns:p14="http://schemas.microsoft.com/office/powerpoint/2010/main" val="2219871368"/>
              </p:ext>
            </p:extLst>
          </p:nvPr>
        </p:nvGraphicFramePr>
        <p:xfrm>
          <a:off x="919899" y="2343335"/>
          <a:ext cx="5485130" cy="1506540"/>
        </p:xfrm>
        <a:graphic>
          <a:graphicData uri="http://schemas.openxmlformats.org/drawingml/2006/table">
            <a:tbl>
              <a:tblPr firstRow="1" firstCol="1" bandRow="1"/>
              <a:tblGrid>
                <a:gridCol w="2740025">
                  <a:extLst>
                    <a:ext uri="{9D8B030D-6E8A-4147-A177-3AD203B41FA5}">
                      <a16:colId xmlns:a16="http://schemas.microsoft.com/office/drawing/2014/main" val="1975224930"/>
                    </a:ext>
                  </a:extLst>
                </a:gridCol>
                <a:gridCol w="2745105">
                  <a:extLst>
                    <a:ext uri="{9D8B030D-6E8A-4147-A177-3AD203B41FA5}">
                      <a16:colId xmlns:a16="http://schemas.microsoft.com/office/drawing/2014/main" val="1751301785"/>
                    </a:ext>
                  </a:extLst>
                </a:gridCol>
              </a:tblGrid>
              <a:tr h="0">
                <a:tc gridSpan="2">
                  <a:txBody>
                    <a:bodyPr/>
                    <a:lstStyle/>
                    <a:p>
                      <a:pPr marL="0" marR="0" algn="ctr">
                        <a:lnSpc>
                          <a:spcPts val="1600"/>
                        </a:lnSpc>
                        <a:spcAft>
                          <a:spcPts val="800"/>
                        </a:spcAft>
                        <a:buNone/>
                        <a:tabLst>
                          <a:tab pos="406400" algn="l"/>
                          <a:tab pos="457200" algn="l"/>
                        </a:tabLst>
                      </a:pPr>
                      <a:r>
                        <a:rPr lang="en-US" sz="1050" b="1"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Visual Adaptation Questions</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extLst>
                  <a:ext uri="{0D108BD9-81ED-4DB2-BD59-A6C34878D82A}">
                    <a16:rowId xmlns:a16="http://schemas.microsoft.com/office/drawing/2014/main" val="76638462"/>
                  </a:ext>
                </a:extLst>
              </a:tr>
              <a:tr h="0">
                <a:tc>
                  <a:txBody>
                    <a:bodyPr/>
                    <a:lstStyle/>
                    <a:p>
                      <a:pPr marL="0" marR="0" algn="ctr">
                        <a:lnSpc>
                          <a:spcPts val="1600"/>
                        </a:lnSpc>
                        <a:spcAft>
                          <a:spcPts val="800"/>
                        </a:spcAft>
                        <a:buNone/>
                        <a:tabLst>
                          <a:tab pos="406400" algn="l"/>
                          <a:tab pos="457200" algn="l"/>
                        </a:tabLst>
                      </a:pPr>
                      <a:r>
                        <a:rPr lang="en-US" sz="1050" b="1"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Question</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ts val="1600"/>
                        </a:lnSpc>
                        <a:spcAft>
                          <a:spcPts val="800"/>
                        </a:spcAft>
                        <a:buNone/>
                        <a:tabLst>
                          <a:tab pos="406400" algn="l"/>
                          <a:tab pos="457200" algn="l"/>
                        </a:tabLst>
                      </a:pPr>
                      <a:r>
                        <a:rPr lang="en-US" sz="1050" b="1"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Notes/Comments</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048297262"/>
                  </a:ext>
                </a:extLst>
              </a:tr>
              <a:tr h="0">
                <a:tc>
                  <a:txBody>
                    <a:bodyPr/>
                    <a:lstStyle/>
                    <a:p>
                      <a:pPr marL="0" marR="0">
                        <a:lnSpc>
                          <a:spcPts val="1600"/>
                        </a:lnSpc>
                        <a:spcAft>
                          <a:spcPts val="800"/>
                        </a:spcAft>
                        <a:buNone/>
                        <a:tabLst>
                          <a:tab pos="406400" algn="l"/>
                          <a:tab pos="457200" algn="l"/>
                        </a:tabLst>
                      </a:pPr>
                      <a:r>
                        <a:rPr lang="en-US" sz="1050"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Do the people in images represent our community?</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ts val="1600"/>
                        </a:lnSpc>
                        <a:spcAft>
                          <a:spcPts val="800"/>
                        </a:spcAft>
                        <a:buNone/>
                        <a:tabLst>
                          <a:tab pos="406400" algn="l"/>
                          <a:tab pos="457200" algn="l"/>
                        </a:tabLst>
                      </a:pPr>
                      <a:r>
                        <a:rPr lang="en-US" sz="1050" kern="900" spc="-1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4515203"/>
                  </a:ext>
                </a:extLst>
              </a:tr>
              <a:tr h="0">
                <a:tc>
                  <a:txBody>
                    <a:bodyPr/>
                    <a:lstStyle/>
                    <a:p>
                      <a:pPr marL="0" marR="0">
                        <a:lnSpc>
                          <a:spcPts val="1600"/>
                        </a:lnSpc>
                        <a:spcAft>
                          <a:spcPts val="800"/>
                        </a:spcAft>
                        <a:buNone/>
                        <a:tabLst>
                          <a:tab pos="406400" algn="l"/>
                          <a:tab pos="457200" algn="l"/>
                        </a:tabLst>
                      </a:pPr>
                      <a:r>
                        <a:rPr lang="en-US" sz="1050"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Do the home, family or environmental settings match our context?</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ts val="1600"/>
                        </a:lnSpc>
                        <a:spcAft>
                          <a:spcPts val="800"/>
                        </a:spcAft>
                        <a:buNone/>
                        <a:tabLst>
                          <a:tab pos="406400" algn="l"/>
                          <a:tab pos="457200" algn="l"/>
                        </a:tabLst>
                      </a:pPr>
                      <a:r>
                        <a:rPr lang="en-US" sz="1050" kern="900" spc="-1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5458584"/>
                  </a:ext>
                </a:extLst>
              </a:tr>
              <a:tr h="0">
                <a:tc>
                  <a:txBody>
                    <a:bodyPr/>
                    <a:lstStyle/>
                    <a:p>
                      <a:pPr marL="0" marR="0">
                        <a:lnSpc>
                          <a:spcPts val="1600"/>
                        </a:lnSpc>
                        <a:spcAft>
                          <a:spcPts val="800"/>
                        </a:spcAft>
                        <a:buNone/>
                        <a:tabLst>
                          <a:tab pos="406400" algn="l"/>
                          <a:tab pos="457200" algn="l"/>
                        </a:tabLst>
                      </a:pPr>
                      <a:r>
                        <a:rPr lang="en-US" sz="1050" kern="900" spc="-10" dirty="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Are there cultural symbols that would be more meaningful?</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ts val="1600"/>
                        </a:lnSpc>
                        <a:spcAft>
                          <a:spcPts val="800"/>
                        </a:spcAft>
                        <a:buNone/>
                        <a:tabLst>
                          <a:tab pos="406400" algn="l"/>
                          <a:tab pos="4572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3658894"/>
                  </a:ext>
                </a:extLst>
              </a:tr>
            </a:tbl>
          </a:graphicData>
        </a:graphic>
      </p:graphicFrame>
      <p:sp>
        <p:nvSpPr>
          <p:cNvPr id="12" name="Rectangle 1">
            <a:extLst>
              <a:ext uri="{FF2B5EF4-FFF2-40B4-BE49-F238E27FC236}">
                <a16:creationId xmlns:a16="http://schemas.microsoft.com/office/drawing/2014/main" id="{A0E20C58-693D-1782-9E82-5759A2929E19}"/>
              </a:ext>
            </a:extLst>
          </p:cNvPr>
          <p:cNvSpPr>
            <a:spLocks noChangeArrowheads="1"/>
          </p:cNvSpPr>
          <p:nvPr/>
        </p:nvSpPr>
        <p:spPr bwMode="auto">
          <a:xfrm>
            <a:off x="527725" y="1079344"/>
            <a:ext cx="6716949" cy="139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0" rIns="0" bIns="0" numCol="1" anchor="ctr" anchorCtr="0" compatLnSpc="1">
            <a:prstTxWarp prst="textNoShape">
              <a:avLst/>
            </a:prstTxWarp>
            <a:spAutoFit/>
          </a:bodyPr>
          <a:lstStyle>
            <a:lvl1pPr eaLnBrk="0" fontAlgn="base" hangingPunct="0">
              <a:spcBef>
                <a:spcPct val="0"/>
              </a:spcBef>
              <a:spcAft>
                <a:spcPct val="0"/>
              </a:spcAft>
              <a:tabLst>
                <a:tab pos="4064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064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064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064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064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064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064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064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06400" algn="l"/>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06400" algn="l"/>
                <a:tab pos="457200" algn="l"/>
              </a:tabLst>
            </a:pPr>
            <a:r>
              <a:rPr kumimoji="0" lang="en-US" altLang="ja-JP" sz="1400" b="1" i="0" u="none" strike="noStrike" cap="none" normalizeH="0" baseline="0" dirty="0">
                <a:ln>
                  <a:noFill/>
                </a:ln>
                <a:solidFill>
                  <a:srgbClr val="000000"/>
                </a:solidFill>
                <a:effectLst/>
                <a:latin typeface="Ubuntu" panose="020B0504030602030204" pitchFamily="34" charset="0"/>
                <a:ea typeface="MS Gothic" panose="020B0609070205080204" pitchFamily="49" charset="-128"/>
                <a:cs typeface="Times New Roman" panose="02020603050405020304" pitchFamily="18" charset="0"/>
              </a:rPr>
              <a:t>Customize Visuals</a:t>
            </a:r>
          </a:p>
          <a:p>
            <a:pPr marL="0" marR="0" lvl="0" indent="0" algn="l" defTabSz="914400" rtl="0" eaLnBrk="0" fontAlgn="base" latinLnBrk="0" hangingPunct="0">
              <a:lnSpc>
                <a:spcPct val="100000"/>
              </a:lnSpc>
              <a:spcBef>
                <a:spcPct val="0"/>
              </a:spcBef>
              <a:spcAft>
                <a:spcPct val="0"/>
              </a:spcAft>
              <a:buClrTx/>
              <a:buSzTx/>
              <a:buFontTx/>
              <a:buChar char="•"/>
              <a:tabLst>
                <a:tab pos="406400" algn="l"/>
                <a:tab pos="457200" algn="l"/>
              </a:tabLst>
            </a:pPr>
            <a:r>
              <a:rPr kumimoji="0" lang="en-US" altLang="ja-JP" sz="1000" b="0"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The FHF PowerPoint presentations include a variety of visual images. These can be easily removed and replaced.</a:t>
            </a:r>
            <a:endParaRPr kumimoji="0" lang="en-US" altLang="ja-JP" sz="50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6400" algn="l"/>
                <a:tab pos="457200" algn="l"/>
              </a:tabLst>
            </a:pPr>
            <a:r>
              <a:rPr kumimoji="0" lang="en-US" altLang="ja-JP" sz="1000" b="0"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Review the images used in the PowerPoint presentation and change them to those that reflect your community, so that participants can see themselves and connect with the materials.</a:t>
            </a:r>
            <a:endParaRPr kumimoji="0" lang="en-US" altLang="ja-JP" sz="50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6400" algn="l"/>
                <a:tab pos="457200" algn="l"/>
              </a:tabLst>
            </a:pPr>
            <a:r>
              <a:rPr kumimoji="0" lang="en-US" altLang="ja-JP" sz="1000" b="0"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Replace the photos, illustrations, and graphics that do not match your local context, culture or available resources.</a:t>
            </a:r>
            <a:endParaRPr kumimoji="0" lang="en-US" altLang="ja-JP" sz="50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6400" algn="l"/>
                <a:tab pos="457200" algn="l"/>
              </a:tabLst>
            </a:pPr>
            <a:r>
              <a:rPr kumimoji="0" lang="en-US" altLang="ja-JP" sz="1000" b="0"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Here are some questions and a checklist to guide your review of the visual images in the presentation.</a:t>
            </a:r>
            <a:endParaRPr kumimoji="0" lang="en-US" altLang="ja-JP" sz="50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6400" algn="l"/>
                <a:tab pos="457200" algn="l"/>
              </a:tabLst>
            </a:pP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graphicFrame>
        <p:nvGraphicFramePr>
          <p:cNvPr id="14" name="Table 13">
            <a:extLst>
              <a:ext uri="{FF2B5EF4-FFF2-40B4-BE49-F238E27FC236}">
                <a16:creationId xmlns:a16="http://schemas.microsoft.com/office/drawing/2014/main" id="{0C3089E7-56A7-008D-CB85-A00E9079554C}"/>
              </a:ext>
            </a:extLst>
          </p:cNvPr>
          <p:cNvGraphicFramePr>
            <a:graphicFrameLocks noGrp="1"/>
          </p:cNvGraphicFramePr>
          <p:nvPr>
            <p:extLst>
              <p:ext uri="{D42A27DB-BD31-4B8C-83A1-F6EECF244321}">
                <p14:modId xmlns:p14="http://schemas.microsoft.com/office/powerpoint/2010/main" val="2254312027"/>
              </p:ext>
            </p:extLst>
          </p:nvPr>
        </p:nvGraphicFramePr>
        <p:xfrm>
          <a:off x="919899" y="5451566"/>
          <a:ext cx="5485130" cy="4171952"/>
        </p:xfrm>
        <a:graphic>
          <a:graphicData uri="http://schemas.openxmlformats.org/drawingml/2006/table">
            <a:tbl>
              <a:tblPr firstRow="1" firstCol="1" bandRow="1"/>
              <a:tblGrid>
                <a:gridCol w="1263015">
                  <a:extLst>
                    <a:ext uri="{9D8B030D-6E8A-4147-A177-3AD203B41FA5}">
                      <a16:colId xmlns:a16="http://schemas.microsoft.com/office/drawing/2014/main" val="2376140984"/>
                    </a:ext>
                  </a:extLst>
                </a:gridCol>
                <a:gridCol w="567690">
                  <a:extLst>
                    <a:ext uri="{9D8B030D-6E8A-4147-A177-3AD203B41FA5}">
                      <a16:colId xmlns:a16="http://schemas.microsoft.com/office/drawing/2014/main" val="1485662090"/>
                    </a:ext>
                  </a:extLst>
                </a:gridCol>
                <a:gridCol w="567690">
                  <a:extLst>
                    <a:ext uri="{9D8B030D-6E8A-4147-A177-3AD203B41FA5}">
                      <a16:colId xmlns:a16="http://schemas.microsoft.com/office/drawing/2014/main" val="3275349123"/>
                    </a:ext>
                  </a:extLst>
                </a:gridCol>
                <a:gridCol w="798830">
                  <a:extLst>
                    <a:ext uri="{9D8B030D-6E8A-4147-A177-3AD203B41FA5}">
                      <a16:colId xmlns:a16="http://schemas.microsoft.com/office/drawing/2014/main" val="1048395820"/>
                    </a:ext>
                  </a:extLst>
                </a:gridCol>
                <a:gridCol w="2287905">
                  <a:extLst>
                    <a:ext uri="{9D8B030D-6E8A-4147-A177-3AD203B41FA5}">
                      <a16:colId xmlns:a16="http://schemas.microsoft.com/office/drawing/2014/main" val="258905575"/>
                    </a:ext>
                  </a:extLst>
                </a:gridCol>
              </a:tblGrid>
              <a:tr h="0">
                <a:tc gridSpan="5">
                  <a:txBody>
                    <a:bodyPr/>
                    <a:lstStyle/>
                    <a:p>
                      <a:pPr marL="0" marR="0" algn="ctr">
                        <a:lnSpc>
                          <a:spcPts val="1600"/>
                        </a:lnSpc>
                        <a:spcAft>
                          <a:spcPts val="800"/>
                        </a:spcAft>
                        <a:buNone/>
                        <a:tabLst>
                          <a:tab pos="406400" algn="l"/>
                          <a:tab pos="457200" algn="l"/>
                        </a:tabLst>
                      </a:pPr>
                      <a:r>
                        <a:rPr lang="en-US" sz="1050" b="1" kern="900" spc="-10" dirty="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Activity Adaptation Worksheet</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76639221"/>
                  </a:ext>
                </a:extLst>
              </a:tr>
              <a:tr h="0">
                <a:tc>
                  <a:txBody>
                    <a:bodyPr/>
                    <a:lstStyle/>
                    <a:p>
                      <a:pPr marL="0" marR="0">
                        <a:lnSpc>
                          <a:spcPts val="1600"/>
                        </a:lnSpc>
                        <a:spcAft>
                          <a:spcPts val="800"/>
                        </a:spcAft>
                        <a:buNone/>
                        <a:tabLst>
                          <a:tab pos="406400" algn="l"/>
                          <a:tab pos="457200" algn="l"/>
                        </a:tabLst>
                      </a:pPr>
                      <a:r>
                        <a:rPr lang="en-US" sz="1050" b="1" kern="900" spc="-10" dirty="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Does the original activity work for our community?</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ts val="1600"/>
                        </a:lnSpc>
                        <a:spcAft>
                          <a:spcPts val="800"/>
                        </a:spcAft>
                        <a:buNone/>
                        <a:tabLst>
                          <a:tab pos="406400" algn="l"/>
                          <a:tab pos="457200" algn="l"/>
                        </a:tabLst>
                      </a:pPr>
                      <a:r>
                        <a:rPr lang="en-US" sz="1050" b="1"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Yes</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ts val="1600"/>
                        </a:lnSpc>
                        <a:spcAft>
                          <a:spcPts val="800"/>
                        </a:spcAft>
                        <a:buNone/>
                        <a:tabLst>
                          <a:tab pos="406400" algn="l"/>
                          <a:tab pos="457200" algn="l"/>
                        </a:tabLst>
                      </a:pPr>
                      <a:r>
                        <a:rPr lang="en-US" sz="1050" b="1" kern="900" spc="-10" dirty="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No</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ts val="1600"/>
                        </a:lnSpc>
                        <a:spcAft>
                          <a:spcPts val="800"/>
                        </a:spcAft>
                        <a:buNone/>
                        <a:tabLst>
                          <a:tab pos="406400" algn="l"/>
                          <a:tab pos="457200" algn="l"/>
                        </a:tabLst>
                      </a:pPr>
                      <a:r>
                        <a:rPr lang="en-US" sz="1050" b="1"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Partially</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ts val="1600"/>
                        </a:lnSpc>
                        <a:spcAft>
                          <a:spcPts val="800"/>
                        </a:spcAft>
                        <a:buNone/>
                        <a:tabLst>
                          <a:tab pos="406400" algn="l"/>
                          <a:tab pos="457200" algn="l"/>
                        </a:tabLst>
                      </a:pPr>
                      <a:r>
                        <a:rPr lang="en-US" sz="1050" b="1" kern="900" spc="-10" dirty="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Describe changes needed if any</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3364954882"/>
                  </a:ext>
                </a:extLst>
              </a:tr>
              <a:tr h="0">
                <a:tc>
                  <a:txBody>
                    <a:bodyPr/>
                    <a:lstStyle/>
                    <a:p>
                      <a:pPr marL="0" marR="0" algn="r">
                        <a:lnSpc>
                          <a:spcPts val="1600"/>
                        </a:lnSpc>
                        <a:spcAft>
                          <a:spcPts val="800"/>
                        </a:spcAft>
                        <a:buNone/>
                        <a:tabLst>
                          <a:tab pos="406400" algn="l"/>
                          <a:tab pos="457200" algn="l"/>
                        </a:tabLst>
                      </a:pPr>
                      <a:r>
                        <a:rPr lang="en-US" sz="1050" kern="900" spc="-10" dirty="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Activity 1</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ts val="1600"/>
                        </a:lnSpc>
                        <a:spcAft>
                          <a:spcPts val="800"/>
                        </a:spcAft>
                        <a:buNone/>
                        <a:tabLst>
                          <a:tab pos="406400" algn="l"/>
                          <a:tab pos="457200" algn="l"/>
                        </a:tabLst>
                      </a:pPr>
                      <a:r>
                        <a:rPr lang="ja-JP" sz="1050" kern="900" spc="-10" dirty="0">
                          <a:effectLst/>
                          <a:latin typeface="Ubuntu" panose="020B0504030602030204" pitchFamily="34" charset="0"/>
                          <a:ea typeface="MS Gothic" panose="020B0609070205080204" pitchFamily="49" charset="-128"/>
                          <a:cs typeface="Times New Roman" panose="02020603050405020304" pitchFamily="18" charset="0"/>
                        </a:rPr>
                        <a:t>☐</a:t>
                      </a: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ja-JP" sz="1050" kern="900" spc="-10" dirty="0">
                          <a:effectLst/>
                          <a:latin typeface="Ubuntu" panose="020B0504030602030204" pitchFamily="34" charset="0"/>
                          <a:ea typeface="MS Gothic" panose="020B0609070205080204" pitchFamily="49" charset="-128"/>
                          <a:cs typeface="Times New Roman" panose="02020603050405020304" pitchFamily="18" charset="0"/>
                        </a:rPr>
                        <a:t>☐</a:t>
                      </a: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ja-JP" sz="1050" kern="900" spc="-10" dirty="0">
                          <a:effectLst/>
                          <a:latin typeface="Ubuntu" panose="020B0504030602030204" pitchFamily="34" charset="0"/>
                          <a:ea typeface="MS Gothic" panose="020B0609070205080204" pitchFamily="49" charset="-128"/>
                          <a:cs typeface="Times New Roman" panose="02020603050405020304" pitchFamily="18" charset="0"/>
                        </a:rPr>
                        <a:t>☐</a:t>
                      </a: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Partially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p>
                      <a:pPr marL="0" marR="0">
                        <a:lnSpc>
                          <a:spcPts val="1600"/>
                        </a:lnSpc>
                        <a:spcAft>
                          <a:spcPts val="800"/>
                        </a:spcAft>
                        <a:buNone/>
                        <a:tabLst>
                          <a:tab pos="406400" algn="l"/>
                          <a:tab pos="4572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p>
                      <a:pPr marL="0" marR="0">
                        <a:lnSpc>
                          <a:spcPts val="1600"/>
                        </a:lnSpc>
                        <a:spcAft>
                          <a:spcPts val="800"/>
                        </a:spcAft>
                        <a:buNone/>
                        <a:tabLst>
                          <a:tab pos="406400" algn="l"/>
                          <a:tab pos="4572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p>
                      <a:pPr marL="0" marR="0">
                        <a:lnSpc>
                          <a:spcPts val="1600"/>
                        </a:lnSpc>
                        <a:spcAft>
                          <a:spcPts val="800"/>
                        </a:spcAft>
                        <a:buNone/>
                        <a:tabLst>
                          <a:tab pos="406400" algn="l"/>
                          <a:tab pos="4572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p>
                      <a:pPr marL="0" marR="0">
                        <a:lnSpc>
                          <a:spcPts val="1600"/>
                        </a:lnSpc>
                        <a:spcAft>
                          <a:spcPts val="800"/>
                        </a:spcAft>
                        <a:buNone/>
                        <a:tabLst>
                          <a:tab pos="406400" algn="l"/>
                          <a:tab pos="4572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p>
                      <a:pPr marL="0" marR="0">
                        <a:lnSpc>
                          <a:spcPts val="1600"/>
                        </a:lnSpc>
                        <a:spcAft>
                          <a:spcPts val="800"/>
                        </a:spcAft>
                        <a:buNone/>
                        <a:tabLst>
                          <a:tab pos="406400" algn="l"/>
                          <a:tab pos="4572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0917936"/>
                  </a:ext>
                </a:extLst>
              </a:tr>
              <a:tr h="0">
                <a:tc>
                  <a:txBody>
                    <a:bodyPr/>
                    <a:lstStyle/>
                    <a:p>
                      <a:pPr marL="0" marR="0" algn="r">
                        <a:lnSpc>
                          <a:spcPts val="1600"/>
                        </a:lnSpc>
                        <a:spcAft>
                          <a:spcPts val="800"/>
                        </a:spcAft>
                        <a:buNone/>
                        <a:tabLst>
                          <a:tab pos="406400" algn="l"/>
                          <a:tab pos="457200" algn="l"/>
                        </a:tabLst>
                      </a:pPr>
                      <a:r>
                        <a:rPr lang="en-US" sz="1050"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Activity 2</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ts val="1600"/>
                        </a:lnSpc>
                        <a:spcAft>
                          <a:spcPts val="800"/>
                        </a:spcAft>
                        <a:buNone/>
                        <a:tabLst>
                          <a:tab pos="406400" algn="l"/>
                          <a:tab pos="457200" algn="l"/>
                        </a:tabLst>
                      </a:pPr>
                      <a:r>
                        <a:rPr lang="ja-JP" sz="1050" kern="900" spc="-10" dirty="0">
                          <a:effectLst/>
                          <a:latin typeface="Ubuntu" panose="020B0504030602030204" pitchFamily="34" charset="0"/>
                          <a:ea typeface="MS Gothic" panose="020B0609070205080204" pitchFamily="49" charset="-128"/>
                          <a:cs typeface="Times New Roman" panose="02020603050405020304" pitchFamily="18" charset="0"/>
                        </a:rPr>
                        <a:t>☐</a:t>
                      </a: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ja-JP" sz="1050" kern="900" spc="-10" dirty="0">
                          <a:effectLst/>
                          <a:latin typeface="Ubuntu" panose="020B0504030602030204" pitchFamily="34" charset="0"/>
                          <a:ea typeface="MS Gothic" panose="020B0609070205080204" pitchFamily="49" charset="-128"/>
                          <a:cs typeface="Times New Roman" panose="02020603050405020304" pitchFamily="18" charset="0"/>
                        </a:rPr>
                        <a:t>☐</a:t>
                      </a: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ja-JP" sz="1050" kern="900" spc="-10" dirty="0">
                          <a:effectLst/>
                          <a:latin typeface="Ubuntu" panose="020B0504030602030204" pitchFamily="34" charset="0"/>
                          <a:ea typeface="MS Gothic" panose="020B0609070205080204" pitchFamily="49" charset="-128"/>
                          <a:cs typeface="Times New Roman" panose="02020603050405020304" pitchFamily="18" charset="0"/>
                        </a:rPr>
                        <a:t>☐</a:t>
                      </a: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Partially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p>
                      <a:pPr marL="0" marR="0">
                        <a:lnSpc>
                          <a:spcPts val="1600"/>
                        </a:lnSpc>
                        <a:spcAft>
                          <a:spcPts val="800"/>
                        </a:spcAft>
                        <a:buNone/>
                        <a:tabLst>
                          <a:tab pos="406400" algn="l"/>
                          <a:tab pos="4572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p>
                      <a:pPr marL="0" marR="0">
                        <a:lnSpc>
                          <a:spcPts val="1600"/>
                        </a:lnSpc>
                        <a:spcAft>
                          <a:spcPts val="800"/>
                        </a:spcAft>
                        <a:buNone/>
                        <a:tabLst>
                          <a:tab pos="406400" algn="l"/>
                          <a:tab pos="4572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p>
                      <a:pPr marL="0" marR="0">
                        <a:lnSpc>
                          <a:spcPts val="1600"/>
                        </a:lnSpc>
                        <a:spcAft>
                          <a:spcPts val="800"/>
                        </a:spcAft>
                        <a:buNone/>
                        <a:tabLst>
                          <a:tab pos="406400" algn="l"/>
                          <a:tab pos="4572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p>
                      <a:pPr marL="0" marR="0">
                        <a:lnSpc>
                          <a:spcPts val="1600"/>
                        </a:lnSpc>
                        <a:spcAft>
                          <a:spcPts val="800"/>
                        </a:spcAft>
                        <a:buNone/>
                        <a:tabLst>
                          <a:tab pos="406400" algn="l"/>
                          <a:tab pos="4572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p>
                      <a:pPr marL="0" marR="0">
                        <a:lnSpc>
                          <a:spcPts val="1600"/>
                        </a:lnSpc>
                        <a:spcAft>
                          <a:spcPts val="800"/>
                        </a:spcAft>
                        <a:buNone/>
                        <a:tabLst>
                          <a:tab pos="406400" algn="l"/>
                          <a:tab pos="4572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7771519"/>
                  </a:ext>
                </a:extLst>
              </a:tr>
            </a:tbl>
          </a:graphicData>
        </a:graphic>
      </p:graphicFrame>
      <p:sp>
        <p:nvSpPr>
          <p:cNvPr id="15" name="Rectangle 2">
            <a:extLst>
              <a:ext uri="{FF2B5EF4-FFF2-40B4-BE49-F238E27FC236}">
                <a16:creationId xmlns:a16="http://schemas.microsoft.com/office/drawing/2014/main" id="{5E4624EC-7114-C542-4F2B-53F2BC672A88}"/>
              </a:ext>
            </a:extLst>
          </p:cNvPr>
          <p:cNvSpPr>
            <a:spLocks noChangeArrowheads="1"/>
          </p:cNvSpPr>
          <p:nvPr/>
        </p:nvSpPr>
        <p:spPr bwMode="auto">
          <a:xfrm>
            <a:off x="527725" y="3896403"/>
            <a:ext cx="5459015" cy="1420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0" rIns="0" bIns="0" numCol="1" anchor="ctr" anchorCtr="0" compatLnSpc="1">
            <a:prstTxWarp prst="textNoShape">
              <a:avLst/>
            </a:prstTxWarp>
            <a:spAutoFit/>
          </a:bodyPr>
          <a:lstStyle>
            <a:lvl1pPr eaLnBrk="0" fontAlgn="base" hangingPunct="0">
              <a:spcBef>
                <a:spcPct val="0"/>
              </a:spcBef>
              <a:spcAft>
                <a:spcPct val="0"/>
              </a:spcAft>
              <a:tabLst>
                <a:tab pos="4064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064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064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064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064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064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064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064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06400" algn="l"/>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06400" algn="l"/>
                <a:tab pos="457200" algn="l"/>
              </a:tabLst>
            </a:pPr>
            <a:r>
              <a:rPr kumimoji="0" lang="en-US" altLang="ja-JP" sz="1400" b="1" i="0" u="none" strike="noStrike" cap="none" normalizeH="0" baseline="0" dirty="0">
                <a:ln>
                  <a:noFill/>
                </a:ln>
                <a:solidFill>
                  <a:srgbClr val="000000"/>
                </a:solidFill>
                <a:effectLst/>
                <a:latin typeface="Ubuntu Light" panose="020B0304030602030204" pitchFamily="34" charset="0"/>
                <a:ea typeface="MS Gothic" panose="020B0609070205080204" pitchFamily="49" charset="-128"/>
                <a:cs typeface="Times New Roman" panose="02020603050405020304" pitchFamily="18" charset="0"/>
              </a:rPr>
              <a:t>Adapt Learning Activities</a:t>
            </a:r>
          </a:p>
          <a:p>
            <a:pPr marL="0" marR="0" lvl="0" indent="0" algn="l" defTabSz="914400" rtl="0" eaLnBrk="0" fontAlgn="base" latinLnBrk="0" hangingPunct="0">
              <a:lnSpc>
                <a:spcPct val="100000"/>
              </a:lnSpc>
              <a:spcBef>
                <a:spcPct val="0"/>
              </a:spcBef>
              <a:spcAft>
                <a:spcPct val="0"/>
              </a:spcAft>
              <a:buClrTx/>
              <a:buSzTx/>
              <a:buFontTx/>
              <a:buChar char="•"/>
              <a:tabLst>
                <a:tab pos="406400" algn="l"/>
                <a:tab pos="457200" algn="l"/>
              </a:tabLst>
            </a:pPr>
            <a:r>
              <a:rPr kumimoji="0" lang="en-US" altLang="ja-JP" sz="1000" b="0" i="0" u="none" strike="noStrike" cap="none" normalizeH="0" baseline="0" dirty="0">
                <a:ln>
                  <a:noFill/>
                </a:ln>
                <a:solidFill>
                  <a:schemeClr val="tx1"/>
                </a:solidFill>
                <a:effectLst/>
                <a:latin typeface="Ubuntu Light" panose="020B0304030602030204" pitchFamily="34" charset="0"/>
                <a:ea typeface="MS Mincho" panose="02020609040205080304" pitchFamily="49" charset="-128"/>
                <a:cs typeface="Times New Roman" panose="02020603050405020304" pitchFamily="18" charset="0"/>
              </a:rPr>
              <a:t>The Forum materials include hands-on activities and reflection exercises to support participants with learning and keep the Forum engaging and fun.</a:t>
            </a:r>
            <a:endParaRPr kumimoji="0" lang="en-US" altLang="ja-JP"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06400" algn="l"/>
                <a:tab pos="457200" algn="l"/>
              </a:tabLst>
            </a:pPr>
            <a:r>
              <a:rPr kumimoji="0" lang="en-US" altLang="ja-JP" sz="1000" b="0" i="0" u="none" strike="noStrike" cap="none" normalizeH="0" baseline="0" dirty="0">
                <a:ln>
                  <a:noFill/>
                </a:ln>
                <a:solidFill>
                  <a:schemeClr val="tx1"/>
                </a:solidFill>
                <a:effectLst/>
                <a:latin typeface="Ubuntu Light" panose="020B0304030602030204" pitchFamily="34" charset="0"/>
                <a:ea typeface="MS Mincho" panose="02020609040205080304" pitchFamily="49" charset="-128"/>
                <a:cs typeface="Times New Roman" panose="02020603050405020304" pitchFamily="18" charset="0"/>
              </a:rPr>
              <a:t>Not all activities work the same way in every community due to different learning styles, cultural norms, or available resources. </a:t>
            </a:r>
            <a:endParaRPr kumimoji="0" lang="en-US" altLang="ja-JP"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06400" algn="l"/>
                <a:tab pos="457200" algn="l"/>
              </a:tabLst>
            </a:pPr>
            <a:r>
              <a:rPr kumimoji="0" lang="en-US" altLang="ja-JP" sz="1000" b="0" i="0" u="none" strike="noStrike" cap="none" normalizeH="0" baseline="0" dirty="0">
                <a:ln>
                  <a:noFill/>
                </a:ln>
                <a:solidFill>
                  <a:schemeClr val="tx1"/>
                </a:solidFill>
                <a:effectLst/>
                <a:latin typeface="Ubuntu Light" panose="020B0304030602030204" pitchFamily="34" charset="0"/>
                <a:ea typeface="MS Mincho" panose="02020609040205080304" pitchFamily="49" charset="-128"/>
                <a:cs typeface="Times New Roman" panose="02020603050405020304" pitchFamily="18" charset="0"/>
              </a:rPr>
              <a:t>Review the learning activities in the form and modify them to match how your community prefers to learn and interact.</a:t>
            </a:r>
            <a:endParaRPr kumimoji="0" lang="en-US" altLang="ja-JP"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06400" algn="l"/>
                <a:tab pos="457200" algn="l"/>
              </a:tabLst>
            </a:pPr>
            <a:r>
              <a:rPr kumimoji="0" lang="en-US" altLang="ja-JP" sz="1000" b="0" i="0" u="none" strike="noStrike" cap="none" normalizeH="0" baseline="0" dirty="0">
                <a:ln>
                  <a:noFill/>
                </a:ln>
                <a:solidFill>
                  <a:schemeClr val="tx1"/>
                </a:solidFill>
                <a:effectLst/>
                <a:latin typeface="Ubuntu Light" panose="020B0304030602030204" pitchFamily="34" charset="0"/>
                <a:ea typeface="MS Mincho" panose="02020609040205080304" pitchFamily="49" charset="-128"/>
                <a:cs typeface="Times New Roman" panose="02020603050405020304" pitchFamily="18" charset="0"/>
              </a:rPr>
              <a:t>Here is an activity adaptation worksheet to help you think about necessary modifications.</a:t>
            </a: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7384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F648A-BCA8-282A-FA09-5F4EB341FB1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E738150-3F62-3840-5AA7-12890B0F34EF}"/>
              </a:ext>
            </a:extLst>
          </p:cNvPr>
          <p:cNvSpPr txBox="1"/>
          <p:nvPr/>
        </p:nvSpPr>
        <p:spPr>
          <a:xfrm>
            <a:off x="437745" y="1274324"/>
            <a:ext cx="6614808" cy="1811073"/>
          </a:xfrm>
          <a:prstGeom prst="rect">
            <a:avLst/>
          </a:prstGeom>
          <a:noFill/>
        </p:spPr>
        <p:txBody>
          <a:bodyPr wrap="square">
            <a:spAutoFit/>
          </a:bodyPr>
          <a:lstStyle/>
          <a:p>
            <a:pPr marL="0" marR="0">
              <a:lnSpc>
                <a:spcPts val="1600"/>
              </a:lnSpc>
              <a:spcBef>
                <a:spcPts val="1000"/>
              </a:spcBef>
              <a:buNone/>
              <a:tabLst>
                <a:tab pos="406400" algn="l"/>
              </a:tabLst>
            </a:pPr>
            <a:r>
              <a:rPr lang="en-US" sz="1400" b="1" kern="900" spc="-10" dirty="0">
                <a:solidFill>
                  <a:srgbClr val="000000"/>
                </a:solidFill>
                <a:effectLst/>
                <a:latin typeface="Ubuntu" panose="020B0504030602030204" pitchFamily="34" charset="0"/>
                <a:ea typeface="MS Gothic" panose="020B0609070205080204" pitchFamily="49" charset="-128"/>
                <a:cs typeface="Times New Roman" panose="02020603050405020304" pitchFamily="18" charset="0"/>
              </a:rPr>
              <a:t>Explore Local Solutions to Challenges</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p>
            <a:pPr marL="342900" marR="0" lvl="0" indent="-342900">
              <a:lnSpc>
                <a:spcPts val="1600"/>
              </a:lnSpc>
              <a:spcAft>
                <a:spcPts val="800"/>
              </a:spcAft>
              <a:buFont typeface="Symbol" panose="05050102010706020507" pitchFamily="18" charset="2"/>
              <a:buChar char=""/>
              <a:tabLst>
                <a:tab pos="406400" algn="l"/>
              </a:tabLst>
            </a:pPr>
            <a:r>
              <a:rPr lang="en-US" sz="1000" kern="900" spc="-10" dirty="0">
                <a:effectLst/>
                <a:latin typeface="Ubuntu" panose="020B0504030602030204" pitchFamily="34" charset="0"/>
                <a:ea typeface="MS Mincho" panose="02020609040205080304" pitchFamily="49" charset="-128"/>
                <a:cs typeface="Times New Roman" panose="02020603050405020304" pitchFamily="18" charset="0"/>
              </a:rPr>
              <a:t>Communities often have existing wisdom, resources, and approaches that can address health challenges. </a:t>
            </a:r>
          </a:p>
          <a:p>
            <a:pPr marL="342900" marR="0" lvl="0" indent="-342900">
              <a:lnSpc>
                <a:spcPts val="1600"/>
              </a:lnSpc>
              <a:spcAft>
                <a:spcPts val="800"/>
              </a:spcAft>
              <a:buFont typeface="Symbol" panose="05050102010706020507" pitchFamily="18" charset="2"/>
              <a:buChar char=""/>
              <a:tabLst>
                <a:tab pos="406400" algn="l"/>
              </a:tabLst>
            </a:pPr>
            <a:r>
              <a:rPr lang="en-US" sz="1000" kern="900" spc="-10" dirty="0">
                <a:effectLst/>
                <a:latin typeface="Ubuntu" panose="020B0504030602030204" pitchFamily="34" charset="0"/>
                <a:ea typeface="MS Mincho" panose="02020609040205080304" pitchFamily="49" charset="-128"/>
                <a:cs typeface="Times New Roman" panose="02020603050405020304" pitchFamily="18" charset="0"/>
              </a:rPr>
              <a:t>Identify and incorporate these local solutions to make your Forum more relevant and practical for participants. </a:t>
            </a:r>
          </a:p>
          <a:p>
            <a:pPr marL="342900" marR="0" lvl="0" indent="-342900">
              <a:lnSpc>
                <a:spcPts val="1600"/>
              </a:lnSpc>
              <a:spcAft>
                <a:spcPts val="800"/>
              </a:spcAft>
              <a:buFont typeface="Symbol" panose="05050102010706020507" pitchFamily="18" charset="2"/>
              <a:buChar char=""/>
              <a:tabLst>
                <a:tab pos="406400" algn="l"/>
              </a:tabLst>
            </a:pPr>
            <a:r>
              <a:rPr lang="en-US" sz="1000" kern="900" spc="-10" dirty="0">
                <a:effectLst/>
                <a:latin typeface="Ubuntu" panose="020B0504030602030204" pitchFamily="34" charset="0"/>
                <a:ea typeface="MS Mincho" panose="02020609040205080304" pitchFamily="49" charset="-128"/>
                <a:cs typeface="Times New Roman" panose="02020603050405020304" pitchFamily="18" charset="0"/>
              </a:rPr>
              <a:t>Take time to integrate these solutions into your discussions during the Forum, this will ensure that participants have relevant and accessible solutions to the challenges they may be having. </a:t>
            </a:r>
          </a:p>
          <a:p>
            <a:pPr marL="0" marR="0">
              <a:lnSpc>
                <a:spcPts val="1600"/>
              </a:lnSpc>
              <a:spcAft>
                <a:spcPts val="800"/>
              </a:spcAft>
              <a:buNone/>
              <a:tabLst>
                <a:tab pos="406400" algn="l"/>
                <a:tab pos="457200" algn="l"/>
              </a:tabLst>
            </a:pPr>
            <a:r>
              <a:rPr lang="en-US" sz="1000" kern="900" spc="-10" dirty="0">
                <a:effectLst/>
                <a:latin typeface="Ubuntu" panose="020B0504030602030204" pitchFamily="34" charset="0"/>
                <a:ea typeface="MS Mincho" panose="02020609040205080304" pitchFamily="49" charset="-128"/>
                <a:cs typeface="Times New Roman" panose="02020603050405020304" pitchFamily="18" charset="0"/>
              </a:rPr>
              <a:t>Here are some questions to guide you in exploring local solutions to the challenges identified. </a:t>
            </a:r>
          </a:p>
        </p:txBody>
      </p:sp>
      <p:graphicFrame>
        <p:nvGraphicFramePr>
          <p:cNvPr id="4" name="Table 3">
            <a:extLst>
              <a:ext uri="{FF2B5EF4-FFF2-40B4-BE49-F238E27FC236}">
                <a16:creationId xmlns:a16="http://schemas.microsoft.com/office/drawing/2014/main" id="{19C25C5B-B1AA-900E-5B3B-88624B198FF6}"/>
              </a:ext>
            </a:extLst>
          </p:cNvPr>
          <p:cNvGraphicFramePr>
            <a:graphicFrameLocks noGrp="1"/>
          </p:cNvGraphicFramePr>
          <p:nvPr>
            <p:extLst>
              <p:ext uri="{D42A27DB-BD31-4B8C-83A1-F6EECF244321}">
                <p14:modId xmlns:p14="http://schemas.microsoft.com/office/powerpoint/2010/main" val="67896728"/>
              </p:ext>
            </p:extLst>
          </p:nvPr>
        </p:nvGraphicFramePr>
        <p:xfrm>
          <a:off x="1143635" y="3309133"/>
          <a:ext cx="5485130" cy="3971292"/>
        </p:xfrm>
        <a:graphic>
          <a:graphicData uri="http://schemas.openxmlformats.org/drawingml/2006/table">
            <a:tbl>
              <a:tblPr firstRow="1" firstCol="1" bandRow="1"/>
              <a:tblGrid>
                <a:gridCol w="1991995">
                  <a:extLst>
                    <a:ext uri="{9D8B030D-6E8A-4147-A177-3AD203B41FA5}">
                      <a16:colId xmlns:a16="http://schemas.microsoft.com/office/drawing/2014/main" val="1276926876"/>
                    </a:ext>
                  </a:extLst>
                </a:gridCol>
                <a:gridCol w="1245235">
                  <a:extLst>
                    <a:ext uri="{9D8B030D-6E8A-4147-A177-3AD203B41FA5}">
                      <a16:colId xmlns:a16="http://schemas.microsoft.com/office/drawing/2014/main" val="889819966"/>
                    </a:ext>
                  </a:extLst>
                </a:gridCol>
                <a:gridCol w="1135380">
                  <a:extLst>
                    <a:ext uri="{9D8B030D-6E8A-4147-A177-3AD203B41FA5}">
                      <a16:colId xmlns:a16="http://schemas.microsoft.com/office/drawing/2014/main" val="2060199630"/>
                    </a:ext>
                  </a:extLst>
                </a:gridCol>
                <a:gridCol w="1112520">
                  <a:extLst>
                    <a:ext uri="{9D8B030D-6E8A-4147-A177-3AD203B41FA5}">
                      <a16:colId xmlns:a16="http://schemas.microsoft.com/office/drawing/2014/main" val="3043936360"/>
                    </a:ext>
                  </a:extLst>
                </a:gridCol>
              </a:tblGrid>
              <a:tr h="264795">
                <a:tc gridSpan="4">
                  <a:txBody>
                    <a:bodyPr/>
                    <a:lstStyle/>
                    <a:p>
                      <a:pPr marL="0" marR="0" algn="ctr">
                        <a:lnSpc>
                          <a:spcPts val="1600"/>
                        </a:lnSpc>
                        <a:spcAft>
                          <a:spcPts val="800"/>
                        </a:spcAft>
                        <a:buNone/>
                        <a:tabLst>
                          <a:tab pos="406400" algn="l"/>
                          <a:tab pos="457200" algn="l"/>
                        </a:tabLst>
                      </a:pPr>
                      <a:r>
                        <a:rPr lang="en-US" sz="1050" b="1" kern="900" spc="-10" dirty="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Discovery Questions</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5269493"/>
                  </a:ext>
                </a:extLst>
              </a:tr>
              <a:tr h="424815">
                <a:tc>
                  <a:txBody>
                    <a:bodyPr/>
                    <a:lstStyle/>
                    <a:p>
                      <a:pPr marL="0" marR="0">
                        <a:lnSpc>
                          <a:spcPts val="1600"/>
                        </a:lnSpc>
                        <a:spcAft>
                          <a:spcPts val="800"/>
                        </a:spcAft>
                        <a:buNone/>
                        <a:tabLst>
                          <a:tab pos="406400" algn="l"/>
                          <a:tab pos="457200" algn="l"/>
                        </a:tabLst>
                      </a:pPr>
                      <a:r>
                        <a:rPr lang="en-US" sz="1050" b="1" kern="900" spc="-10" dirty="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What resources are already available in our community to address this health issue?</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3">
                  <a:txBody>
                    <a:bodyPr/>
                    <a:lstStyle/>
                    <a:p>
                      <a:pPr marL="0" marR="0">
                        <a:lnSpc>
                          <a:spcPts val="1600"/>
                        </a:lnSpc>
                        <a:spcAft>
                          <a:spcPts val="800"/>
                        </a:spcAft>
                        <a:buNone/>
                        <a:tabLst>
                          <a:tab pos="406400" algn="l"/>
                          <a:tab pos="457200" algn="l"/>
                        </a:tabLst>
                      </a:pPr>
                      <a:r>
                        <a:rPr lang="en-US" sz="1050" kern="900" spc="-10" dirty="0">
                          <a:effectLst/>
                          <a:latin typeface="Ubuntu" panose="020B0504030602030204" pitchFamily="34" charset="0"/>
                          <a:ea typeface="MS Gothic" panose="020B0609070205080204" pitchFamily="49" charset="-128"/>
                          <a:cs typeface="Times New Roman" panose="02020603050405020304" pitchFamily="18" charset="0"/>
                        </a:rPr>
                        <a:t> </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59350505"/>
                  </a:ext>
                </a:extLst>
              </a:tr>
              <a:tr h="424815">
                <a:tc>
                  <a:txBody>
                    <a:bodyPr/>
                    <a:lstStyle/>
                    <a:p>
                      <a:pPr marL="0" marR="0">
                        <a:lnSpc>
                          <a:spcPts val="1600"/>
                        </a:lnSpc>
                        <a:spcAft>
                          <a:spcPts val="800"/>
                        </a:spcAft>
                        <a:buNone/>
                        <a:tabLst>
                          <a:tab pos="406400" algn="l"/>
                          <a:tab pos="457200" algn="l"/>
                        </a:tabLst>
                      </a:pPr>
                      <a:r>
                        <a:rPr lang="en-US" sz="1050" b="1" kern="900" spc="-10" dirty="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Who are our local health champions or role models?</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3">
                  <a:txBody>
                    <a:bodyPr/>
                    <a:lstStyle/>
                    <a:p>
                      <a:pPr marL="0" marR="0">
                        <a:lnSpc>
                          <a:spcPts val="1600"/>
                        </a:lnSpc>
                        <a:spcAft>
                          <a:spcPts val="800"/>
                        </a:spcAft>
                        <a:buNone/>
                        <a:tabLst>
                          <a:tab pos="406400" algn="l"/>
                          <a:tab pos="457200" algn="l"/>
                        </a:tabLst>
                      </a:pPr>
                      <a:r>
                        <a:rPr lang="en-US" sz="1050" kern="900" spc="-10" dirty="0">
                          <a:effectLst/>
                          <a:latin typeface="Ubuntu" panose="020B0504030602030204" pitchFamily="34" charset="0"/>
                          <a:ea typeface="MS Gothic" panose="020B0609070205080204" pitchFamily="49" charset="-128"/>
                          <a:cs typeface="Times New Roman" panose="02020603050405020304" pitchFamily="18" charset="0"/>
                        </a:rPr>
                        <a:t> </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9022698"/>
                  </a:ext>
                </a:extLst>
              </a:tr>
              <a:tr h="424815">
                <a:tc>
                  <a:txBody>
                    <a:bodyPr/>
                    <a:lstStyle/>
                    <a:p>
                      <a:pPr marL="0" marR="0">
                        <a:lnSpc>
                          <a:spcPts val="1600"/>
                        </a:lnSpc>
                        <a:spcAft>
                          <a:spcPts val="800"/>
                        </a:spcAft>
                        <a:buNone/>
                        <a:tabLst>
                          <a:tab pos="406400" algn="l"/>
                          <a:tab pos="457200" algn="l"/>
                        </a:tabLst>
                      </a:pPr>
                      <a:r>
                        <a:rPr lang="en-US" sz="1050" b="1" kern="900" spc="-10" dirty="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What success stories can we share from our community?</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gridSpan="3">
                  <a:txBody>
                    <a:bodyPr/>
                    <a:lstStyle/>
                    <a:p>
                      <a:pPr marL="0" marR="0">
                        <a:lnSpc>
                          <a:spcPts val="1600"/>
                        </a:lnSpc>
                        <a:spcAft>
                          <a:spcPts val="800"/>
                        </a:spcAft>
                        <a:buNone/>
                        <a:tabLst>
                          <a:tab pos="406400" algn="l"/>
                          <a:tab pos="457200" algn="l"/>
                        </a:tabLst>
                      </a:pPr>
                      <a:r>
                        <a:rPr lang="en-US" sz="1050" kern="900" spc="-10" dirty="0">
                          <a:effectLst/>
                          <a:latin typeface="Ubuntu" panose="020B0504030602030204" pitchFamily="34" charset="0"/>
                          <a:ea typeface="MS Gothic" panose="020B0609070205080204" pitchFamily="49" charset="-128"/>
                          <a:cs typeface="Times New Roman" panose="02020603050405020304" pitchFamily="18" charset="0"/>
                        </a:rPr>
                        <a:t> </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80613141"/>
                  </a:ext>
                </a:extLst>
              </a:tr>
              <a:tr h="310515">
                <a:tc gridSpan="4">
                  <a:txBody>
                    <a:bodyPr/>
                    <a:lstStyle/>
                    <a:p>
                      <a:pPr marL="0" marR="0" algn="ctr">
                        <a:lnSpc>
                          <a:spcPts val="1600"/>
                        </a:lnSpc>
                        <a:spcAft>
                          <a:spcPts val="800"/>
                        </a:spcAft>
                        <a:buNone/>
                        <a:tabLst>
                          <a:tab pos="406400" algn="l"/>
                          <a:tab pos="457200" algn="l"/>
                        </a:tabLst>
                      </a:pPr>
                      <a:r>
                        <a:rPr lang="en-US" sz="1050" b="1" kern="900" spc="-10" dirty="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Solution Mapping Worksheet</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8974327"/>
                  </a:ext>
                </a:extLst>
              </a:tr>
              <a:tr h="350520">
                <a:tc>
                  <a:txBody>
                    <a:bodyPr/>
                    <a:lstStyle/>
                    <a:p>
                      <a:pPr marL="0" marR="0">
                        <a:lnSpc>
                          <a:spcPts val="1600"/>
                        </a:lnSpc>
                        <a:spcAft>
                          <a:spcPts val="800"/>
                        </a:spcAft>
                        <a:buNone/>
                        <a:tabLst>
                          <a:tab pos="406400" algn="l"/>
                          <a:tab pos="457200" algn="l"/>
                        </a:tabLst>
                      </a:pPr>
                      <a:r>
                        <a:rPr lang="en-US" sz="1050" b="1"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Challenges Identified</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ts val="1600"/>
                        </a:lnSpc>
                        <a:spcAft>
                          <a:spcPts val="800"/>
                        </a:spcAft>
                        <a:buNone/>
                        <a:tabLst>
                          <a:tab pos="406400" algn="l"/>
                          <a:tab pos="4572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Traditional/cultural Solutions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kern="900" spc="-10">
                          <a:effectLst/>
                          <a:latin typeface="Ubuntu" panose="020B0504030602030204" pitchFamily="34" charset="0"/>
                          <a:ea typeface="MS Gothic" panose="020B0609070205080204" pitchFamily="49" charset="-128"/>
                          <a:cs typeface="Times New Roman" panose="02020603050405020304" pitchFamily="18" charset="0"/>
                        </a:rPr>
                        <a:t>Modern Solutions</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kern="900" spc="-10">
                          <a:effectLst/>
                          <a:latin typeface="Ubuntu" panose="020B0504030602030204" pitchFamily="34" charset="0"/>
                          <a:ea typeface="MS Gothic" panose="020B0609070205080204" pitchFamily="49" charset="-128"/>
                          <a:cs typeface="Times New Roman" panose="02020603050405020304" pitchFamily="18" charset="0"/>
                        </a:rPr>
                        <a:t>Combined Approach</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1482302"/>
                  </a:ext>
                </a:extLst>
              </a:tr>
              <a:tr h="0">
                <a:tc>
                  <a:txBody>
                    <a:bodyPr/>
                    <a:lstStyle/>
                    <a:p>
                      <a:pPr marL="0" marR="0" algn="r">
                        <a:lnSpc>
                          <a:spcPts val="1600"/>
                        </a:lnSpc>
                        <a:spcAft>
                          <a:spcPts val="800"/>
                        </a:spcAft>
                        <a:buNone/>
                        <a:tabLst>
                          <a:tab pos="406400" algn="l"/>
                          <a:tab pos="457200" algn="l"/>
                        </a:tabLst>
                      </a:pPr>
                      <a:r>
                        <a:rPr lang="en-US" sz="1050"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Challenge 1</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ts val="1600"/>
                        </a:lnSpc>
                        <a:spcAft>
                          <a:spcPts val="800"/>
                        </a:spcAft>
                        <a:buNone/>
                        <a:tabLst>
                          <a:tab pos="406400" algn="l"/>
                          <a:tab pos="4572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p>
                      <a:pPr marL="0" marR="0">
                        <a:lnSpc>
                          <a:spcPts val="1600"/>
                        </a:lnSpc>
                        <a:spcAft>
                          <a:spcPts val="800"/>
                        </a:spcAft>
                        <a:buNone/>
                        <a:tabLst>
                          <a:tab pos="406400" algn="l"/>
                          <a:tab pos="4572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p>
                      <a:pPr marL="0" marR="0">
                        <a:lnSpc>
                          <a:spcPts val="1600"/>
                        </a:lnSpc>
                        <a:spcAft>
                          <a:spcPts val="800"/>
                        </a:spcAft>
                        <a:buNone/>
                        <a:tabLst>
                          <a:tab pos="406400" algn="l"/>
                          <a:tab pos="4572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kern="900" spc="-1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4828774"/>
                  </a:ext>
                </a:extLst>
              </a:tr>
              <a:tr h="0">
                <a:tc>
                  <a:txBody>
                    <a:bodyPr/>
                    <a:lstStyle/>
                    <a:p>
                      <a:pPr marL="0" marR="0" algn="r">
                        <a:lnSpc>
                          <a:spcPts val="1600"/>
                        </a:lnSpc>
                        <a:spcAft>
                          <a:spcPts val="800"/>
                        </a:spcAft>
                        <a:buNone/>
                        <a:tabLst>
                          <a:tab pos="406400" algn="l"/>
                          <a:tab pos="457200" algn="l"/>
                        </a:tabLst>
                      </a:pPr>
                      <a:r>
                        <a:rPr lang="en-US" sz="1050" kern="900" spc="-10" dirty="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Challenge 2</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ts val="1600"/>
                        </a:lnSpc>
                        <a:spcAft>
                          <a:spcPts val="800"/>
                        </a:spcAft>
                        <a:buNone/>
                        <a:tabLst>
                          <a:tab pos="406400" algn="l"/>
                          <a:tab pos="4572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p>
                      <a:pPr marL="0" marR="0">
                        <a:lnSpc>
                          <a:spcPts val="1600"/>
                        </a:lnSpc>
                        <a:spcAft>
                          <a:spcPts val="800"/>
                        </a:spcAft>
                        <a:buNone/>
                        <a:tabLst>
                          <a:tab pos="406400" algn="l"/>
                          <a:tab pos="4572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p>
                      <a:pPr marL="0" marR="0">
                        <a:lnSpc>
                          <a:spcPts val="1600"/>
                        </a:lnSpc>
                        <a:spcAft>
                          <a:spcPts val="800"/>
                        </a:spcAft>
                        <a:buNone/>
                        <a:tabLst>
                          <a:tab pos="406400" algn="l"/>
                          <a:tab pos="4572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264377"/>
                  </a:ext>
                </a:extLst>
              </a:tr>
            </a:tbl>
          </a:graphicData>
        </a:graphic>
      </p:graphicFrame>
    </p:spTree>
    <p:extLst>
      <p:ext uri="{BB962C8B-B14F-4D97-AF65-F5344CB8AC3E}">
        <p14:creationId xmlns:p14="http://schemas.microsoft.com/office/powerpoint/2010/main" val="1166252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FD13D-AAB9-AE51-CFC2-E20E0AF7C9C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5F5939F-FDA5-B7F5-E489-3E57848289EF}"/>
              </a:ext>
            </a:extLst>
          </p:cNvPr>
          <p:cNvSpPr txBox="1"/>
          <p:nvPr/>
        </p:nvSpPr>
        <p:spPr>
          <a:xfrm>
            <a:off x="389106" y="1205576"/>
            <a:ext cx="6741267" cy="1298112"/>
          </a:xfrm>
          <a:prstGeom prst="rect">
            <a:avLst/>
          </a:prstGeom>
          <a:noFill/>
        </p:spPr>
        <p:txBody>
          <a:bodyPr wrap="square">
            <a:spAutoFit/>
          </a:bodyPr>
          <a:lstStyle/>
          <a:p>
            <a:pPr marL="0" marR="0">
              <a:lnSpc>
                <a:spcPts val="1600"/>
              </a:lnSpc>
              <a:spcBef>
                <a:spcPts val="1000"/>
              </a:spcBef>
              <a:buNone/>
              <a:tabLst>
                <a:tab pos="406400" algn="l"/>
              </a:tabLst>
            </a:pPr>
            <a:r>
              <a:rPr lang="en-US" sz="1400" b="1" kern="900" spc="-10" dirty="0">
                <a:solidFill>
                  <a:srgbClr val="000000"/>
                </a:solidFill>
                <a:effectLst/>
                <a:latin typeface="Ubuntu" panose="020B0504030602030204" pitchFamily="34" charset="0"/>
                <a:ea typeface="MS Gothic" panose="020B0609070205080204" pitchFamily="49" charset="-128"/>
                <a:cs typeface="Times New Roman" panose="02020603050405020304" pitchFamily="18" charset="0"/>
              </a:rPr>
              <a:t>Collaborate with Local Partners</a:t>
            </a:r>
            <a:endParaRPr lang="en-US" sz="1400" kern="900" spc="-10" dirty="0">
              <a:effectLst/>
              <a:latin typeface="Ubuntu" panose="020B0504030602030204" pitchFamily="34" charset="0"/>
              <a:ea typeface="MS Mincho" panose="02020609040205080304" pitchFamily="49" charset="-128"/>
              <a:cs typeface="Times New Roman" panose="02020603050405020304" pitchFamily="18" charset="0"/>
            </a:endParaRPr>
          </a:p>
          <a:p>
            <a:pPr marL="342900" marR="0" lvl="0" indent="-342900">
              <a:lnSpc>
                <a:spcPts val="1600"/>
              </a:lnSpc>
              <a:spcAft>
                <a:spcPts val="800"/>
              </a:spcAft>
              <a:buFont typeface="Symbol" panose="05050102010706020507" pitchFamily="18" charset="2"/>
              <a:buChar char=""/>
              <a:tabLst>
                <a:tab pos="406400" algn="l"/>
              </a:tabLst>
            </a:pPr>
            <a:r>
              <a:rPr lang="en-US" sz="1000" kern="900" spc="-10" dirty="0">
                <a:effectLst/>
                <a:latin typeface="Ubuntu" panose="020B0504030602030204" pitchFamily="34" charset="0"/>
                <a:ea typeface="MS Mincho" panose="02020609040205080304" pitchFamily="49" charset="-128"/>
                <a:cs typeface="Times New Roman" panose="02020603050405020304" pitchFamily="18" charset="0"/>
              </a:rPr>
              <a:t>Local organizations, health workers, and community leaders can provide valuable support, local expertise, and credibility to your Forum. </a:t>
            </a:r>
          </a:p>
          <a:p>
            <a:pPr marL="342900" marR="0" lvl="0" indent="-342900">
              <a:lnSpc>
                <a:spcPts val="1600"/>
              </a:lnSpc>
              <a:spcAft>
                <a:spcPts val="800"/>
              </a:spcAft>
              <a:buFont typeface="Symbol" panose="05050102010706020507" pitchFamily="18" charset="2"/>
              <a:buChar char=""/>
              <a:tabLst>
                <a:tab pos="406400" algn="l"/>
              </a:tabLst>
            </a:pPr>
            <a:r>
              <a:rPr lang="en-US" sz="1000" kern="900" spc="-10" dirty="0">
                <a:effectLst/>
                <a:latin typeface="Ubuntu" panose="020B0504030602030204" pitchFamily="34" charset="0"/>
                <a:ea typeface="MS Mincho" panose="02020609040205080304" pitchFamily="49" charset="-128"/>
                <a:cs typeface="Times New Roman" panose="02020603050405020304" pitchFamily="18" charset="0"/>
              </a:rPr>
              <a:t>Building these partnerships strengthens your program and creates ongoing support for families. </a:t>
            </a:r>
          </a:p>
          <a:p>
            <a:pPr marL="0" marR="0">
              <a:lnSpc>
                <a:spcPts val="1600"/>
              </a:lnSpc>
              <a:spcAft>
                <a:spcPts val="800"/>
              </a:spcAft>
              <a:buNone/>
              <a:tabLst>
                <a:tab pos="406400" algn="l"/>
                <a:tab pos="457200" algn="l"/>
              </a:tabLst>
            </a:pPr>
            <a:r>
              <a:rPr lang="en-US" sz="1000" kern="900" spc="-10" dirty="0">
                <a:effectLst/>
                <a:latin typeface="Ubuntu" panose="020B0504030602030204" pitchFamily="34" charset="0"/>
                <a:ea typeface="MS Mincho" panose="02020609040205080304" pitchFamily="49" charset="-128"/>
                <a:cs typeface="Times New Roman" panose="02020603050405020304" pitchFamily="18" charset="0"/>
              </a:rPr>
              <a:t>Here is a partner mapping exercise to help you identify local partners for each Forum.</a:t>
            </a:r>
          </a:p>
        </p:txBody>
      </p:sp>
      <p:graphicFrame>
        <p:nvGraphicFramePr>
          <p:cNvPr id="6" name="Table 5">
            <a:extLst>
              <a:ext uri="{FF2B5EF4-FFF2-40B4-BE49-F238E27FC236}">
                <a16:creationId xmlns:a16="http://schemas.microsoft.com/office/drawing/2014/main" id="{96B82E40-9E76-EC81-8C50-37916F2271B3}"/>
              </a:ext>
            </a:extLst>
          </p:cNvPr>
          <p:cNvGraphicFramePr>
            <a:graphicFrameLocks noGrp="1"/>
          </p:cNvGraphicFramePr>
          <p:nvPr>
            <p:extLst>
              <p:ext uri="{D42A27DB-BD31-4B8C-83A1-F6EECF244321}">
                <p14:modId xmlns:p14="http://schemas.microsoft.com/office/powerpoint/2010/main" val="621823923"/>
              </p:ext>
            </p:extLst>
          </p:nvPr>
        </p:nvGraphicFramePr>
        <p:xfrm>
          <a:off x="1143635" y="3044891"/>
          <a:ext cx="5485130" cy="4895856"/>
        </p:xfrm>
        <a:graphic>
          <a:graphicData uri="http://schemas.openxmlformats.org/drawingml/2006/table">
            <a:tbl>
              <a:tblPr firstRow="1" firstCol="1" bandRow="1"/>
              <a:tblGrid>
                <a:gridCol w="911225">
                  <a:extLst>
                    <a:ext uri="{9D8B030D-6E8A-4147-A177-3AD203B41FA5}">
                      <a16:colId xmlns:a16="http://schemas.microsoft.com/office/drawing/2014/main" val="1285305949"/>
                    </a:ext>
                  </a:extLst>
                </a:gridCol>
                <a:gridCol w="1143000">
                  <a:extLst>
                    <a:ext uri="{9D8B030D-6E8A-4147-A177-3AD203B41FA5}">
                      <a16:colId xmlns:a16="http://schemas.microsoft.com/office/drawing/2014/main" val="4248936331"/>
                    </a:ext>
                  </a:extLst>
                </a:gridCol>
                <a:gridCol w="1200150">
                  <a:extLst>
                    <a:ext uri="{9D8B030D-6E8A-4147-A177-3AD203B41FA5}">
                      <a16:colId xmlns:a16="http://schemas.microsoft.com/office/drawing/2014/main" val="1139213068"/>
                    </a:ext>
                  </a:extLst>
                </a:gridCol>
                <a:gridCol w="1143000">
                  <a:extLst>
                    <a:ext uri="{9D8B030D-6E8A-4147-A177-3AD203B41FA5}">
                      <a16:colId xmlns:a16="http://schemas.microsoft.com/office/drawing/2014/main" val="2170548202"/>
                    </a:ext>
                  </a:extLst>
                </a:gridCol>
                <a:gridCol w="1087755">
                  <a:extLst>
                    <a:ext uri="{9D8B030D-6E8A-4147-A177-3AD203B41FA5}">
                      <a16:colId xmlns:a16="http://schemas.microsoft.com/office/drawing/2014/main" val="3486397216"/>
                    </a:ext>
                  </a:extLst>
                </a:gridCol>
              </a:tblGrid>
              <a:tr h="0">
                <a:tc gridSpan="5">
                  <a:txBody>
                    <a:bodyPr/>
                    <a:lstStyle/>
                    <a:p>
                      <a:pPr marL="0" marR="0" algn="ctr">
                        <a:lnSpc>
                          <a:spcPts val="1600"/>
                        </a:lnSpc>
                        <a:spcAft>
                          <a:spcPts val="800"/>
                        </a:spcAft>
                        <a:buNone/>
                        <a:tabLst>
                          <a:tab pos="406400" algn="l"/>
                          <a:tab pos="457200" algn="l"/>
                        </a:tabLst>
                      </a:pPr>
                      <a:r>
                        <a:rPr lang="en-US" sz="1050" b="1" kern="900" spc="-10" dirty="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Partnership Development Questions</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63541125"/>
                  </a:ext>
                </a:extLst>
              </a:tr>
              <a:tr h="1087755">
                <a:tc>
                  <a:txBody>
                    <a:bodyPr/>
                    <a:lstStyle/>
                    <a:p>
                      <a:pPr marL="0" marR="0" algn="ctr">
                        <a:lnSpc>
                          <a:spcPts val="1600"/>
                        </a:lnSpc>
                        <a:spcAft>
                          <a:spcPts val="800"/>
                        </a:spcAft>
                        <a:buNone/>
                        <a:tabLst>
                          <a:tab pos="406400" algn="l"/>
                          <a:tab pos="457200" algn="l"/>
                        </a:tabLst>
                      </a:pPr>
                      <a:r>
                        <a:rPr lang="en-US" sz="1050" b="1" kern="900" spc="-10" dirty="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Who are the trusted voices in our community?</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ts val="1600"/>
                        </a:lnSpc>
                        <a:spcAft>
                          <a:spcPts val="800"/>
                        </a:spcAft>
                        <a:buNone/>
                        <a:tabLst>
                          <a:tab pos="406400" algn="l"/>
                          <a:tab pos="457200" algn="l"/>
                        </a:tabLst>
                      </a:pPr>
                      <a:r>
                        <a:rPr lang="en-US" sz="1050" kern="900" spc="-10" dirty="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Which organizations already work with families on health topics?</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p>
                      <a:pPr marL="0" marR="0" algn="ctr">
                        <a:lnSpc>
                          <a:spcPts val="1600"/>
                        </a:lnSpc>
                        <a:spcAft>
                          <a:spcPts val="800"/>
                        </a:spcAft>
                        <a:buNone/>
                        <a:tabLst>
                          <a:tab pos="406400" algn="l"/>
                          <a:tab pos="457200" algn="l"/>
                        </a:tabLst>
                      </a:pPr>
                      <a:r>
                        <a:rPr lang="en-US" sz="1050" b="1" kern="900" spc="-10" dirty="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ts val="1600"/>
                        </a:lnSpc>
                        <a:spcAft>
                          <a:spcPts val="800"/>
                        </a:spcAft>
                        <a:buNone/>
                        <a:tabLst>
                          <a:tab pos="406400" algn="l"/>
                          <a:tab pos="457200" algn="l"/>
                        </a:tabLst>
                      </a:pPr>
                      <a:r>
                        <a:rPr lang="en-US" sz="1050"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What resources can partners contribute (space, materials, expertise)?</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ts val="1600"/>
                        </a:lnSpc>
                        <a:spcAft>
                          <a:spcPts val="800"/>
                        </a:spcAft>
                        <a:buNone/>
                        <a:tabLst>
                          <a:tab pos="406400" algn="l"/>
                          <a:tab pos="457200" algn="l"/>
                        </a:tabLst>
                      </a:pPr>
                      <a:r>
                        <a:rPr lang="en-US" sz="1050"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How can partners help promote the forum?</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p>
                      <a:pPr marL="0" marR="0" algn="ctr">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ts val="1600"/>
                        </a:lnSpc>
                        <a:spcAft>
                          <a:spcPts val="800"/>
                        </a:spcAft>
                        <a:buNone/>
                        <a:tabLst>
                          <a:tab pos="406400" algn="l"/>
                          <a:tab pos="457200" algn="l"/>
                        </a:tabLst>
                      </a:pPr>
                      <a:r>
                        <a:rPr lang="en-US" sz="1050"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What ongoing support might partners provide after the forum?</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p>
                      <a:pPr marL="0" marR="0" algn="ctr">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461117639"/>
                  </a:ext>
                </a:extLst>
              </a:tr>
              <a:tr h="0">
                <a:tc>
                  <a:txBody>
                    <a:bodyPr/>
                    <a:lstStyle/>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b="1" kern="900" spc="-10" dirty="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9052548"/>
                  </a:ext>
                </a:extLst>
              </a:tr>
              <a:tr h="0">
                <a:tc gridSpan="5">
                  <a:txBody>
                    <a:bodyPr/>
                    <a:lstStyle/>
                    <a:p>
                      <a:pPr marL="0" marR="0" algn="ctr">
                        <a:lnSpc>
                          <a:spcPts val="1600"/>
                        </a:lnSpc>
                        <a:spcAft>
                          <a:spcPts val="800"/>
                        </a:spcAft>
                        <a:buNone/>
                        <a:tabLst>
                          <a:tab pos="406400" algn="l"/>
                          <a:tab pos="457200" algn="l"/>
                        </a:tabLst>
                      </a:pPr>
                      <a:r>
                        <a:rPr lang="en-US" sz="1050" b="1"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Community Partner Mapping Exercise</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5867668"/>
                  </a:ext>
                </a:extLst>
              </a:tr>
              <a:tr h="0">
                <a:tc>
                  <a:txBody>
                    <a:bodyPr/>
                    <a:lstStyle/>
                    <a:p>
                      <a:pPr marL="0" marR="0">
                        <a:lnSpc>
                          <a:spcPts val="1600"/>
                        </a:lnSpc>
                        <a:spcAft>
                          <a:spcPts val="800"/>
                        </a:spcAft>
                        <a:buNone/>
                        <a:tabLst>
                          <a:tab pos="406400" algn="l"/>
                          <a:tab pos="457200" algn="l"/>
                        </a:tabLst>
                      </a:pPr>
                      <a:r>
                        <a:rPr lang="en-US" sz="1050" b="1"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Partner Type</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Potential Organizations</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Contact Person</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b="1" kern="900" spc="-10" dirty="0">
                          <a:effectLst/>
                          <a:latin typeface="Ubuntu" panose="020B0504030602030204" pitchFamily="34" charset="0"/>
                          <a:ea typeface="MS Mincho" panose="02020609040205080304" pitchFamily="49" charset="-128"/>
                          <a:cs typeface="Times New Roman" panose="02020603050405020304" pitchFamily="18" charset="0"/>
                        </a:rPr>
                        <a:t>How they can Help Us</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Status</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0848140"/>
                  </a:ext>
                </a:extLst>
              </a:tr>
              <a:tr h="0">
                <a:tc>
                  <a:txBody>
                    <a:bodyPr/>
                    <a:lstStyle/>
                    <a:p>
                      <a:pPr marL="0" marR="0">
                        <a:lnSpc>
                          <a:spcPts val="1600"/>
                        </a:lnSpc>
                        <a:spcAft>
                          <a:spcPts val="800"/>
                        </a:spcAft>
                        <a:buNone/>
                        <a:tabLst>
                          <a:tab pos="406400" algn="l"/>
                          <a:tab pos="457200" algn="l"/>
                        </a:tabLst>
                      </a:pPr>
                      <a:r>
                        <a:rPr lang="en-US" sz="1050"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Healthcare</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5258696"/>
                  </a:ext>
                </a:extLst>
              </a:tr>
              <a:tr h="0">
                <a:tc>
                  <a:txBody>
                    <a:bodyPr/>
                    <a:lstStyle/>
                    <a:p>
                      <a:pPr marL="0" marR="0">
                        <a:lnSpc>
                          <a:spcPts val="1600"/>
                        </a:lnSpc>
                        <a:spcAft>
                          <a:spcPts val="800"/>
                        </a:spcAft>
                        <a:buNone/>
                        <a:tabLst>
                          <a:tab pos="406400" algn="l"/>
                          <a:tab pos="457200" algn="l"/>
                        </a:tabLst>
                      </a:pPr>
                      <a:r>
                        <a:rPr lang="en-US" sz="1050"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Education</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ts val="1600"/>
                        </a:lnSpc>
                        <a:spcAft>
                          <a:spcPts val="800"/>
                        </a:spcAft>
                        <a:buNone/>
                        <a:tabLst>
                          <a:tab pos="406400" algn="l"/>
                          <a:tab pos="457200" algn="l"/>
                        </a:tabLst>
                      </a:pPr>
                      <a:r>
                        <a:rPr lang="en-US" sz="1050" kern="900" spc="-1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b="1" kern="900" spc="-10" dirty="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4863422"/>
                  </a:ext>
                </a:extLst>
              </a:tr>
              <a:tr h="0">
                <a:tc>
                  <a:txBody>
                    <a:bodyPr/>
                    <a:lstStyle/>
                    <a:p>
                      <a:pPr marL="0" marR="0">
                        <a:lnSpc>
                          <a:spcPts val="1600"/>
                        </a:lnSpc>
                        <a:spcAft>
                          <a:spcPts val="800"/>
                        </a:spcAft>
                        <a:buNone/>
                        <a:tabLst>
                          <a:tab pos="406400" algn="l"/>
                          <a:tab pos="457200" algn="l"/>
                        </a:tabLst>
                      </a:pPr>
                      <a:r>
                        <a:rPr lang="en-US" sz="1050"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Religious</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5196363"/>
                  </a:ext>
                </a:extLst>
              </a:tr>
              <a:tr h="0">
                <a:tc>
                  <a:txBody>
                    <a:bodyPr/>
                    <a:lstStyle/>
                    <a:p>
                      <a:pPr marL="0" marR="0">
                        <a:lnSpc>
                          <a:spcPts val="1600"/>
                        </a:lnSpc>
                        <a:spcAft>
                          <a:spcPts val="800"/>
                        </a:spcAft>
                        <a:buNone/>
                        <a:tabLst>
                          <a:tab pos="406400" algn="l"/>
                          <a:tab pos="457200" algn="l"/>
                        </a:tabLst>
                      </a:pPr>
                      <a:r>
                        <a:rPr lang="en-US" sz="1050"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Government</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394410"/>
                  </a:ext>
                </a:extLst>
              </a:tr>
              <a:tr h="0">
                <a:tc>
                  <a:txBody>
                    <a:bodyPr/>
                    <a:lstStyle/>
                    <a:p>
                      <a:pPr marL="0" marR="0">
                        <a:lnSpc>
                          <a:spcPts val="1600"/>
                        </a:lnSpc>
                        <a:spcAft>
                          <a:spcPts val="800"/>
                        </a:spcAft>
                        <a:buNone/>
                        <a:tabLst>
                          <a:tab pos="406400" algn="l"/>
                          <a:tab pos="457200" algn="l"/>
                        </a:tabLst>
                      </a:pPr>
                      <a:r>
                        <a:rPr lang="en-US" sz="1050"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Community Groups</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b="1" kern="900" spc="-10" dirty="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3000207"/>
                  </a:ext>
                </a:extLst>
              </a:tr>
              <a:tr h="0">
                <a:tc>
                  <a:txBody>
                    <a:bodyPr/>
                    <a:lstStyle/>
                    <a:p>
                      <a:pPr marL="0" marR="0">
                        <a:lnSpc>
                          <a:spcPts val="1600"/>
                        </a:lnSpc>
                        <a:spcAft>
                          <a:spcPts val="800"/>
                        </a:spcAft>
                        <a:buNone/>
                        <a:tabLst>
                          <a:tab pos="406400" algn="l"/>
                          <a:tab pos="457200" algn="l"/>
                        </a:tabLst>
                      </a:pPr>
                      <a:r>
                        <a:rPr lang="en-US" sz="1050"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Media</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536123"/>
                  </a:ext>
                </a:extLst>
              </a:tr>
              <a:tr h="0">
                <a:tc>
                  <a:txBody>
                    <a:bodyPr/>
                    <a:lstStyle/>
                    <a:p>
                      <a:pPr marL="0" marR="0">
                        <a:lnSpc>
                          <a:spcPts val="1600"/>
                        </a:lnSpc>
                        <a:spcAft>
                          <a:spcPts val="800"/>
                        </a:spcAft>
                        <a:buNone/>
                        <a:tabLst>
                          <a:tab pos="406400" algn="l"/>
                          <a:tab pos="457200" algn="l"/>
                        </a:tabLst>
                      </a:pPr>
                      <a:r>
                        <a:rPr lang="en-US" sz="1050" kern="900" spc="-10">
                          <a:solidFill>
                            <a:srgbClr val="000000"/>
                          </a:solidFill>
                          <a:effectLst/>
                          <a:latin typeface="Ubuntu" panose="020B0504030602030204" pitchFamily="34" charset="0"/>
                          <a:ea typeface="MS Mincho" panose="02020609040205080304" pitchFamily="49" charset="-128"/>
                          <a:cs typeface="Times New Roman" panose="02020603050405020304" pitchFamily="18" charset="0"/>
                        </a:rPr>
                        <a:t>Other ______</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b="1" kern="900" spc="-10" dirty="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 pos="457200" algn="l"/>
                        </a:tabLst>
                      </a:pPr>
                      <a:r>
                        <a:rPr lang="en-US" sz="1050" b="1" kern="900" spc="-10" dirty="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8626279"/>
                  </a:ext>
                </a:extLst>
              </a:tr>
            </a:tbl>
          </a:graphicData>
        </a:graphic>
      </p:graphicFrame>
    </p:spTree>
    <p:extLst>
      <p:ext uri="{BB962C8B-B14F-4D97-AF65-F5344CB8AC3E}">
        <p14:creationId xmlns:p14="http://schemas.microsoft.com/office/powerpoint/2010/main" val="1348824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1421F-0D66-172C-78C0-DD6172E44E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0CBEBE-360B-672A-D977-C02A250C98D3}"/>
              </a:ext>
            </a:extLst>
          </p:cNvPr>
          <p:cNvSpPr>
            <a:spLocks noGrp="1"/>
          </p:cNvSpPr>
          <p:nvPr>
            <p:ph type="ctrTitle"/>
          </p:nvPr>
        </p:nvSpPr>
        <p:spPr>
          <a:xfrm>
            <a:off x="417560" y="1250919"/>
            <a:ext cx="6606540" cy="686782"/>
          </a:xfrm>
        </p:spPr>
        <p:txBody>
          <a:bodyPr>
            <a:normAutofit fontScale="90000"/>
          </a:bodyPr>
          <a:lstStyle/>
          <a:p>
            <a:pPr algn="l"/>
            <a:r>
              <a:rPr lang="en-US" sz="4000" dirty="0">
                <a:solidFill>
                  <a:srgbClr val="88AC2E"/>
                </a:solidFill>
                <a:latin typeface="Ubuntu" panose="020B0504030602030204" pitchFamily="34" charset="0"/>
              </a:rPr>
              <a:t>Part 2: Adaptation Worksheet</a:t>
            </a:r>
          </a:p>
        </p:txBody>
      </p:sp>
      <p:graphicFrame>
        <p:nvGraphicFramePr>
          <p:cNvPr id="3" name="Table 2">
            <a:extLst>
              <a:ext uri="{FF2B5EF4-FFF2-40B4-BE49-F238E27FC236}">
                <a16:creationId xmlns:a16="http://schemas.microsoft.com/office/drawing/2014/main" id="{ACA5DA5B-3BBF-2FD1-501C-024B1A52601E}"/>
              </a:ext>
            </a:extLst>
          </p:cNvPr>
          <p:cNvGraphicFramePr>
            <a:graphicFrameLocks noGrp="1"/>
          </p:cNvGraphicFramePr>
          <p:nvPr>
            <p:extLst>
              <p:ext uri="{D42A27DB-BD31-4B8C-83A1-F6EECF244321}">
                <p14:modId xmlns:p14="http://schemas.microsoft.com/office/powerpoint/2010/main" val="3058716351"/>
              </p:ext>
            </p:extLst>
          </p:nvPr>
        </p:nvGraphicFramePr>
        <p:xfrm>
          <a:off x="978265" y="4818434"/>
          <a:ext cx="5617086" cy="1123952"/>
        </p:xfrm>
        <a:graphic>
          <a:graphicData uri="http://schemas.openxmlformats.org/drawingml/2006/table">
            <a:tbl>
              <a:tblPr firstRow="1" firstCol="1" bandRow="1"/>
              <a:tblGrid>
                <a:gridCol w="292455">
                  <a:extLst>
                    <a:ext uri="{9D8B030D-6E8A-4147-A177-3AD203B41FA5}">
                      <a16:colId xmlns:a16="http://schemas.microsoft.com/office/drawing/2014/main" val="892685478"/>
                    </a:ext>
                  </a:extLst>
                </a:gridCol>
                <a:gridCol w="1091182">
                  <a:extLst>
                    <a:ext uri="{9D8B030D-6E8A-4147-A177-3AD203B41FA5}">
                      <a16:colId xmlns:a16="http://schemas.microsoft.com/office/drawing/2014/main" val="2068051423"/>
                    </a:ext>
                  </a:extLst>
                </a:gridCol>
                <a:gridCol w="918959">
                  <a:extLst>
                    <a:ext uri="{9D8B030D-6E8A-4147-A177-3AD203B41FA5}">
                      <a16:colId xmlns:a16="http://schemas.microsoft.com/office/drawing/2014/main" val="2755445491"/>
                    </a:ext>
                  </a:extLst>
                </a:gridCol>
                <a:gridCol w="772731">
                  <a:extLst>
                    <a:ext uri="{9D8B030D-6E8A-4147-A177-3AD203B41FA5}">
                      <a16:colId xmlns:a16="http://schemas.microsoft.com/office/drawing/2014/main" val="3969779538"/>
                    </a:ext>
                  </a:extLst>
                </a:gridCol>
                <a:gridCol w="807176">
                  <a:extLst>
                    <a:ext uri="{9D8B030D-6E8A-4147-A177-3AD203B41FA5}">
                      <a16:colId xmlns:a16="http://schemas.microsoft.com/office/drawing/2014/main" val="3182544011"/>
                    </a:ext>
                  </a:extLst>
                </a:gridCol>
                <a:gridCol w="918959">
                  <a:extLst>
                    <a:ext uri="{9D8B030D-6E8A-4147-A177-3AD203B41FA5}">
                      <a16:colId xmlns:a16="http://schemas.microsoft.com/office/drawing/2014/main" val="1323622048"/>
                    </a:ext>
                  </a:extLst>
                </a:gridCol>
                <a:gridCol w="815624">
                  <a:extLst>
                    <a:ext uri="{9D8B030D-6E8A-4147-A177-3AD203B41FA5}">
                      <a16:colId xmlns:a16="http://schemas.microsoft.com/office/drawing/2014/main" val="3160150835"/>
                    </a:ext>
                  </a:extLst>
                </a:gridCol>
              </a:tblGrid>
              <a:tr h="0">
                <a:tc>
                  <a:txBody>
                    <a:bodyPr/>
                    <a:lstStyle/>
                    <a:p>
                      <a:pPr marL="0" marR="0">
                        <a:lnSpc>
                          <a:spcPts val="1600"/>
                        </a:lnSpc>
                        <a:buNone/>
                        <a:tabLst>
                          <a:tab pos="406400" algn="l"/>
                        </a:tabLst>
                      </a:pPr>
                      <a:r>
                        <a:rPr lang="en-US" sz="1050" b="1" kern="900" spc="-10">
                          <a:effectLst/>
                          <a:latin typeface="Ubuntu Light" panose="020B0304030602030204" pitchFamily="34" charset="0"/>
                          <a:ea typeface="MS Mincho" panose="02020609040205080304" pitchFamily="49" charset="-128"/>
                          <a:cs typeface="Times New Roman" panose="02020603050405020304" pitchFamily="18" charset="0"/>
                        </a:rPr>
                        <a:t> </a:t>
                      </a:r>
                      <a:endParaRPr lang="en-US" sz="1050" kern="900" spc="-10">
                        <a:effectLst/>
                        <a:latin typeface="Ubuntu Light" panose="020B03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ts val="1600"/>
                        </a:lnSpc>
                        <a:buNone/>
                        <a:tabLst>
                          <a:tab pos="406400" algn="l"/>
                        </a:tabLst>
                      </a:pPr>
                      <a:r>
                        <a:rPr lang="en-US" sz="1050" b="1" kern="900" spc="-10" dirty="0">
                          <a:effectLst/>
                          <a:latin typeface="Ubuntu" panose="020B0504030602030204" pitchFamily="34" charset="0"/>
                          <a:ea typeface="MS Mincho" panose="02020609040205080304" pitchFamily="49" charset="-128"/>
                          <a:cs typeface="Times New Roman" panose="02020603050405020304" pitchFamily="18" charset="0"/>
                        </a:rPr>
                        <a:t>Fruits</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ts val="1600"/>
                        </a:lnSpc>
                        <a:buNone/>
                        <a:tabLst>
                          <a:tab pos="406400" algn="l"/>
                        </a:tabLst>
                      </a:pPr>
                      <a:r>
                        <a:rPr lang="en-US" sz="1050" b="1" kern="900" spc="-10" dirty="0">
                          <a:effectLst/>
                          <a:latin typeface="Ubuntu" panose="020B0504030602030204" pitchFamily="34" charset="0"/>
                          <a:ea typeface="MS Mincho" panose="02020609040205080304" pitchFamily="49" charset="-128"/>
                          <a:cs typeface="Times New Roman" panose="02020603050405020304" pitchFamily="18" charset="0"/>
                        </a:rPr>
                        <a:t>Vegetables</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ts val="1600"/>
                        </a:lnSpc>
                        <a:buNone/>
                        <a:tabLst>
                          <a:tab pos="4064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Grains</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ts val="1600"/>
                        </a:lnSpc>
                        <a:buNone/>
                        <a:tabLst>
                          <a:tab pos="4064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Protein</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ts val="1600"/>
                        </a:lnSpc>
                        <a:buNone/>
                        <a:tabLst>
                          <a:tab pos="4064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Vegetables</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ts val="1600"/>
                        </a:lnSpc>
                        <a:spcAft>
                          <a:spcPts val="800"/>
                        </a:spcAft>
                        <a:buNone/>
                        <a:tabLst>
                          <a:tab pos="4064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Diary/milk alternative</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3085249"/>
                  </a:ext>
                </a:extLst>
              </a:tr>
              <a:tr h="0">
                <a:tc>
                  <a:txBody>
                    <a:bodyPr/>
                    <a:lstStyle/>
                    <a:p>
                      <a:pPr marL="0" marR="0">
                        <a:lnSpc>
                          <a:spcPts val="1600"/>
                        </a:lnSpc>
                        <a:buNone/>
                        <a:tabLst>
                          <a:tab pos="406400" algn="l"/>
                        </a:tabLst>
                      </a:pPr>
                      <a:r>
                        <a:rPr lang="en-US" sz="1050" kern="900" spc="-10">
                          <a:effectLst/>
                          <a:latin typeface="Ubuntu Light" panose="020B0304030602030204" pitchFamily="34" charset="0"/>
                          <a:ea typeface="MS Mincho" panose="02020609040205080304" pitchFamily="49" charset="-128"/>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buNone/>
                        <a:tabLst>
                          <a:tab pos="406400" algn="l"/>
                        </a:tabLst>
                      </a:pPr>
                      <a:r>
                        <a:rPr lang="en-US" sz="1050" u="none" strike="noStrike"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buNone/>
                        <a:tabLst>
                          <a:tab pos="406400" algn="l"/>
                        </a:tabLst>
                      </a:pPr>
                      <a:r>
                        <a:rPr lang="en-US" sz="1050" u="none" strike="noStrike" kern="900" spc="-10" dirty="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buNone/>
                        <a:tabLst>
                          <a:tab pos="406400" algn="l"/>
                        </a:tabLst>
                      </a:pPr>
                      <a:r>
                        <a:rPr lang="en-US" sz="1050" u="none" strike="noStrike"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buNone/>
                        <a:tabLst>
                          <a:tab pos="406400" algn="l"/>
                        </a:tabLst>
                      </a:pPr>
                      <a:r>
                        <a:rPr lang="en-US" sz="1050" u="none" strike="noStrike"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buNone/>
                        <a:tabLst>
                          <a:tab pos="406400" algn="l"/>
                        </a:tabLst>
                      </a:pPr>
                      <a:r>
                        <a:rPr lang="en-US" sz="1050" u="none" strike="noStrike"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u="none" strike="noStrike"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4159030"/>
                  </a:ext>
                </a:extLst>
              </a:tr>
              <a:tr h="0">
                <a:tc>
                  <a:txBody>
                    <a:bodyPr/>
                    <a:lstStyle/>
                    <a:p>
                      <a:pPr marL="0" marR="0">
                        <a:lnSpc>
                          <a:spcPts val="1600"/>
                        </a:lnSpc>
                        <a:buNone/>
                        <a:tabLst>
                          <a:tab pos="406400" algn="l"/>
                        </a:tabLst>
                      </a:pPr>
                      <a:r>
                        <a:rPr lang="en-US" sz="1050" kern="900" spc="-10">
                          <a:effectLst/>
                          <a:latin typeface="Ubuntu Light" panose="020B0304030602030204" pitchFamily="34" charset="0"/>
                          <a:ea typeface="MS Mincho" panose="02020609040205080304" pitchFamily="49" charset="-128"/>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buNone/>
                        <a:tabLst>
                          <a:tab pos="406400" algn="l"/>
                        </a:tabLst>
                      </a:pPr>
                      <a:r>
                        <a:rPr lang="en-US" sz="1050" u="none" strike="noStrike"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buNone/>
                        <a:tabLst>
                          <a:tab pos="406400" algn="l"/>
                        </a:tabLst>
                      </a:pPr>
                      <a:r>
                        <a:rPr lang="en-US" sz="1050" u="none" strike="noStrike"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buNone/>
                        <a:tabLst>
                          <a:tab pos="406400" algn="l"/>
                        </a:tabLst>
                      </a:pPr>
                      <a:r>
                        <a:rPr lang="en-US" sz="1050" u="none" strike="noStrike" kern="900" spc="-10" dirty="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buNone/>
                        <a:tabLst>
                          <a:tab pos="406400" algn="l"/>
                        </a:tabLst>
                      </a:pPr>
                      <a:r>
                        <a:rPr lang="en-US" sz="1050" u="none" strike="noStrike"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buNone/>
                        <a:tabLst>
                          <a:tab pos="406400" algn="l"/>
                        </a:tabLst>
                      </a:pPr>
                      <a:r>
                        <a:rPr lang="en-US" sz="1050" u="none" strike="noStrike"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u="none" strike="noStrike"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5636948"/>
                  </a:ext>
                </a:extLst>
              </a:tr>
              <a:tr h="0">
                <a:tc>
                  <a:txBody>
                    <a:bodyPr/>
                    <a:lstStyle/>
                    <a:p>
                      <a:pPr marL="0" marR="0">
                        <a:lnSpc>
                          <a:spcPts val="1600"/>
                        </a:lnSpc>
                        <a:buNone/>
                        <a:tabLst>
                          <a:tab pos="406400" algn="l"/>
                        </a:tabLst>
                      </a:pPr>
                      <a:r>
                        <a:rPr lang="en-US" sz="1050" kern="900" spc="-10">
                          <a:effectLst/>
                          <a:latin typeface="Ubuntu Light" panose="020B0304030602030204" pitchFamily="34" charset="0"/>
                          <a:ea typeface="MS Mincho" panose="02020609040205080304" pitchFamily="49" charset="-128"/>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buNone/>
                        <a:tabLst>
                          <a:tab pos="406400" algn="l"/>
                        </a:tabLst>
                      </a:pPr>
                      <a:r>
                        <a:rPr lang="en-US" sz="1050" u="none" strike="noStrike" kern="900" spc="-10" dirty="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buNone/>
                        <a:tabLst>
                          <a:tab pos="406400" algn="l"/>
                        </a:tabLst>
                      </a:pPr>
                      <a:r>
                        <a:rPr lang="en-US" sz="1050" u="none" strike="noStrike" kern="900" spc="-10" dirty="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buNone/>
                        <a:tabLst>
                          <a:tab pos="406400" algn="l"/>
                        </a:tabLst>
                      </a:pPr>
                      <a:r>
                        <a:rPr lang="en-US" sz="1050" u="none" strike="noStrike" kern="900" spc="-1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buNone/>
                        <a:tabLst>
                          <a:tab pos="406400" algn="l"/>
                        </a:tabLst>
                      </a:pPr>
                      <a:r>
                        <a:rPr lang="en-US" sz="1050" u="none" strike="noStrike" kern="900" spc="-10" dirty="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buNone/>
                        <a:tabLst>
                          <a:tab pos="406400" algn="l"/>
                        </a:tabLst>
                      </a:pPr>
                      <a:r>
                        <a:rPr lang="en-US" sz="1050" u="none" strike="noStrike" kern="900" spc="-10" dirty="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u="none" strike="noStrike" kern="900" spc="-10" dirty="0">
                          <a:effectLst/>
                          <a:latin typeface="Ubuntu" panose="020B0504030602030204" pitchFamily="34" charset="0"/>
                          <a:ea typeface="MS Mincho" panose="02020609040205080304" pitchFamily="49" charset="-128"/>
                          <a:cs typeface="Times New Roman" panose="02020603050405020304" pitchFamily="18" charset="0"/>
                        </a:rPr>
                        <a:t> </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3466909"/>
                  </a:ext>
                </a:extLst>
              </a:tr>
            </a:tbl>
          </a:graphicData>
        </a:graphic>
      </p:graphicFrame>
      <p:graphicFrame>
        <p:nvGraphicFramePr>
          <p:cNvPr id="4" name="Table 3">
            <a:extLst>
              <a:ext uri="{FF2B5EF4-FFF2-40B4-BE49-F238E27FC236}">
                <a16:creationId xmlns:a16="http://schemas.microsoft.com/office/drawing/2014/main" id="{72D28751-7BF0-9F55-760A-CABDDF172C3B}"/>
              </a:ext>
            </a:extLst>
          </p:cNvPr>
          <p:cNvGraphicFramePr>
            <a:graphicFrameLocks noGrp="1"/>
          </p:cNvGraphicFramePr>
          <p:nvPr>
            <p:extLst>
              <p:ext uri="{D42A27DB-BD31-4B8C-83A1-F6EECF244321}">
                <p14:modId xmlns:p14="http://schemas.microsoft.com/office/powerpoint/2010/main" val="510000597"/>
              </p:ext>
            </p:extLst>
          </p:nvPr>
        </p:nvGraphicFramePr>
        <p:xfrm>
          <a:off x="978265" y="3533094"/>
          <a:ext cx="5485130" cy="663576"/>
        </p:xfrm>
        <a:graphic>
          <a:graphicData uri="http://schemas.openxmlformats.org/drawingml/2006/table">
            <a:tbl>
              <a:tblPr firstRow="1" firstCol="1" bandRow="1"/>
              <a:tblGrid>
                <a:gridCol w="1828165">
                  <a:extLst>
                    <a:ext uri="{9D8B030D-6E8A-4147-A177-3AD203B41FA5}">
                      <a16:colId xmlns:a16="http://schemas.microsoft.com/office/drawing/2014/main" val="522236057"/>
                    </a:ext>
                  </a:extLst>
                </a:gridCol>
                <a:gridCol w="1828165">
                  <a:extLst>
                    <a:ext uri="{9D8B030D-6E8A-4147-A177-3AD203B41FA5}">
                      <a16:colId xmlns:a16="http://schemas.microsoft.com/office/drawing/2014/main" val="3182947362"/>
                    </a:ext>
                  </a:extLst>
                </a:gridCol>
                <a:gridCol w="1828800">
                  <a:extLst>
                    <a:ext uri="{9D8B030D-6E8A-4147-A177-3AD203B41FA5}">
                      <a16:colId xmlns:a16="http://schemas.microsoft.com/office/drawing/2014/main" val="4254020409"/>
                    </a:ext>
                  </a:extLst>
                </a:gridCol>
              </a:tblGrid>
              <a:tr h="0">
                <a:tc>
                  <a:txBody>
                    <a:bodyPr/>
                    <a:lstStyle/>
                    <a:p>
                      <a:pPr marL="0" marR="0" algn="ctr">
                        <a:lnSpc>
                          <a:spcPts val="1600"/>
                        </a:lnSpc>
                        <a:spcAft>
                          <a:spcPts val="800"/>
                        </a:spcAft>
                        <a:buNone/>
                        <a:tabLst>
                          <a:tab pos="406400" algn="l"/>
                        </a:tabLst>
                      </a:pPr>
                      <a:r>
                        <a:rPr lang="en-US" sz="1050" b="1" kern="900" spc="-10" dirty="0">
                          <a:effectLst/>
                          <a:latin typeface="Ubuntu" panose="020B0504030602030204" pitchFamily="34" charset="0"/>
                          <a:ea typeface="MS Mincho" panose="02020609040205080304" pitchFamily="49" charset="-128"/>
                          <a:cs typeface="Times New Roman" panose="02020603050405020304" pitchFamily="18" charset="0"/>
                        </a:rPr>
                        <a:t>Meal 1</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ts val="1600"/>
                        </a:lnSpc>
                        <a:spcAft>
                          <a:spcPts val="800"/>
                        </a:spcAft>
                        <a:buNone/>
                        <a:tabLst>
                          <a:tab pos="4064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Meal 2</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ts val="1600"/>
                        </a:lnSpc>
                        <a:spcAft>
                          <a:spcPts val="800"/>
                        </a:spcAft>
                        <a:buNone/>
                        <a:tabLst>
                          <a:tab pos="4064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Meal 3</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6061838"/>
                  </a:ext>
                </a:extLst>
              </a:tr>
              <a:tr h="0">
                <a:tc>
                  <a:txBody>
                    <a:bodyPr/>
                    <a:lstStyle/>
                    <a:p>
                      <a:pPr marL="0" marR="0">
                        <a:lnSpc>
                          <a:spcPts val="1600"/>
                        </a:lnSpc>
                        <a:spcAft>
                          <a:spcPts val="800"/>
                        </a:spcAft>
                        <a:buNone/>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p>
                      <a:pPr marL="0" marR="0">
                        <a:lnSpc>
                          <a:spcPts val="1600"/>
                        </a:lnSpc>
                        <a:spcAft>
                          <a:spcPts val="800"/>
                        </a:spcAft>
                        <a:buNone/>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3560131"/>
                  </a:ext>
                </a:extLst>
              </a:tr>
            </a:tbl>
          </a:graphicData>
        </a:graphic>
      </p:graphicFrame>
      <p:sp>
        <p:nvSpPr>
          <p:cNvPr id="7" name="Rectangle 2">
            <a:extLst>
              <a:ext uri="{FF2B5EF4-FFF2-40B4-BE49-F238E27FC236}">
                <a16:creationId xmlns:a16="http://schemas.microsoft.com/office/drawing/2014/main" id="{A26F6820-6748-BBF9-2790-F4B221E181A8}"/>
              </a:ext>
            </a:extLst>
          </p:cNvPr>
          <p:cNvSpPr>
            <a:spLocks noChangeArrowheads="1"/>
          </p:cNvSpPr>
          <p:nvPr/>
        </p:nvSpPr>
        <p:spPr bwMode="auto">
          <a:xfrm>
            <a:off x="666344" y="1743733"/>
            <a:ext cx="6357756" cy="139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0" rIns="0" bIns="0" numCol="1" anchor="ctr" anchorCtr="0" compatLnSpc="1">
            <a:prstTxWarp prst="textNoShape">
              <a:avLst/>
            </a:prstTxWarp>
            <a:spAutoFit/>
          </a:bodyPr>
          <a:lstStyle>
            <a:lvl1pPr eaLnBrk="0" fontAlgn="base" hangingPunct="0">
              <a:spcBef>
                <a:spcPct val="0"/>
              </a:spcBef>
              <a:spcAft>
                <a:spcPct val="0"/>
              </a:spcAft>
              <a:tabLst>
                <a:tab pos="406400" algn="l"/>
              </a:tabLst>
              <a:defRPr>
                <a:solidFill>
                  <a:schemeClr val="tx1"/>
                </a:solidFill>
                <a:latin typeface="Arial" panose="020B0604020202020204" pitchFamily="34" charset="0"/>
              </a:defRPr>
            </a:lvl1pPr>
            <a:lvl2pPr eaLnBrk="0" fontAlgn="base" hangingPunct="0">
              <a:spcBef>
                <a:spcPct val="0"/>
              </a:spcBef>
              <a:spcAft>
                <a:spcPct val="0"/>
              </a:spcAft>
              <a:tabLst>
                <a:tab pos="406400" algn="l"/>
              </a:tabLst>
              <a:defRPr>
                <a:solidFill>
                  <a:schemeClr val="tx1"/>
                </a:solidFill>
                <a:latin typeface="Arial" panose="020B0604020202020204" pitchFamily="34" charset="0"/>
              </a:defRPr>
            </a:lvl2pPr>
            <a:lvl3pPr eaLnBrk="0" fontAlgn="base" hangingPunct="0">
              <a:spcBef>
                <a:spcPct val="0"/>
              </a:spcBef>
              <a:spcAft>
                <a:spcPct val="0"/>
              </a:spcAft>
              <a:tabLst>
                <a:tab pos="406400" algn="l"/>
              </a:tabLst>
              <a:defRPr>
                <a:solidFill>
                  <a:schemeClr val="tx1"/>
                </a:solidFill>
                <a:latin typeface="Arial" panose="020B0604020202020204" pitchFamily="34" charset="0"/>
              </a:defRPr>
            </a:lvl3pPr>
            <a:lvl4pPr eaLnBrk="0" fontAlgn="base" hangingPunct="0">
              <a:spcBef>
                <a:spcPct val="0"/>
              </a:spcBef>
              <a:spcAft>
                <a:spcPct val="0"/>
              </a:spcAft>
              <a:tabLst>
                <a:tab pos="406400" algn="l"/>
              </a:tabLst>
              <a:defRPr>
                <a:solidFill>
                  <a:schemeClr val="tx1"/>
                </a:solidFill>
                <a:latin typeface="Arial" panose="020B0604020202020204" pitchFamily="34" charset="0"/>
              </a:defRPr>
            </a:lvl4pPr>
            <a:lvl5pPr eaLnBrk="0" fontAlgn="base" hangingPunct="0">
              <a:spcBef>
                <a:spcPct val="0"/>
              </a:spcBef>
              <a:spcAft>
                <a:spcPct val="0"/>
              </a:spcAft>
              <a:tabLst>
                <a:tab pos="406400" algn="l"/>
              </a:tabLst>
              <a:defRPr>
                <a:solidFill>
                  <a:schemeClr val="tx1"/>
                </a:solidFill>
                <a:latin typeface="Arial" panose="020B0604020202020204" pitchFamily="34" charset="0"/>
              </a:defRPr>
            </a:lvl5pPr>
            <a:lvl6pPr eaLnBrk="0" fontAlgn="base" hangingPunct="0">
              <a:spcBef>
                <a:spcPct val="0"/>
              </a:spcBef>
              <a:spcAft>
                <a:spcPct val="0"/>
              </a:spcAft>
              <a:tabLst>
                <a:tab pos="406400" algn="l"/>
              </a:tabLst>
              <a:defRPr>
                <a:solidFill>
                  <a:schemeClr val="tx1"/>
                </a:solidFill>
                <a:latin typeface="Arial" panose="020B0604020202020204" pitchFamily="34" charset="0"/>
              </a:defRPr>
            </a:lvl6pPr>
            <a:lvl7pPr eaLnBrk="0" fontAlgn="base" hangingPunct="0">
              <a:spcBef>
                <a:spcPct val="0"/>
              </a:spcBef>
              <a:spcAft>
                <a:spcPct val="0"/>
              </a:spcAft>
              <a:tabLst>
                <a:tab pos="406400" algn="l"/>
              </a:tabLst>
              <a:defRPr>
                <a:solidFill>
                  <a:schemeClr val="tx1"/>
                </a:solidFill>
                <a:latin typeface="Arial" panose="020B0604020202020204" pitchFamily="34" charset="0"/>
              </a:defRPr>
            </a:lvl7pPr>
            <a:lvl8pPr eaLnBrk="0" fontAlgn="base" hangingPunct="0">
              <a:spcBef>
                <a:spcPct val="0"/>
              </a:spcBef>
              <a:spcAft>
                <a:spcPct val="0"/>
              </a:spcAft>
              <a:tabLst>
                <a:tab pos="406400" algn="l"/>
              </a:tabLst>
              <a:defRPr>
                <a:solidFill>
                  <a:schemeClr val="tx1"/>
                </a:solidFill>
                <a:latin typeface="Arial" panose="020B0604020202020204" pitchFamily="34" charset="0"/>
              </a:defRPr>
            </a:lvl8pPr>
            <a:lvl9pPr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06400" algn="l"/>
              </a:tabLst>
            </a:pPr>
            <a:r>
              <a:rPr kumimoji="0" lang="en-GB" altLang="ja-JP" sz="1000" b="0"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The following are some specific adaptation areas for 5 Family Health Forum Topics. </a:t>
            </a:r>
          </a:p>
          <a:p>
            <a:pPr marL="0" marR="0" lvl="0" indent="0" algn="l" defTabSz="914400" rtl="0" eaLnBrk="0" fontAlgn="base" latinLnBrk="0" hangingPunct="0">
              <a:lnSpc>
                <a:spcPct val="100000"/>
              </a:lnSpc>
              <a:spcBef>
                <a:spcPct val="0"/>
              </a:spcBef>
              <a:spcAft>
                <a:spcPct val="0"/>
              </a:spcAft>
              <a:buClrTx/>
              <a:buSzTx/>
              <a:buFontTx/>
              <a:buNone/>
              <a:tabLst>
                <a:tab pos="406400" algn="l"/>
              </a:tabLst>
            </a:pPr>
            <a:r>
              <a:rPr kumimoji="0" lang="en-GB" altLang="ja-JP" sz="1000" b="0"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 </a:t>
            </a:r>
            <a:endParaRPr kumimoji="0" lang="en-US" altLang="ja-JP" sz="1000" b="1" i="0" u="none" strike="noStrike" cap="none" normalizeH="0" baseline="0" dirty="0">
              <a:ln>
                <a:noFill/>
              </a:ln>
              <a:solidFill>
                <a:srgbClr val="000000"/>
              </a:solidFill>
              <a:effectLst/>
              <a:latin typeface="Ubuntu" panose="020B0504030602030204" pitchFamily="34"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06400" algn="l"/>
              </a:tabLst>
            </a:pPr>
            <a:r>
              <a:rPr kumimoji="0" lang="en-US" altLang="ja-JP" sz="1400" b="1" i="0" u="none" strike="noStrike" cap="none" normalizeH="0" baseline="0" dirty="0">
                <a:ln>
                  <a:noFill/>
                </a:ln>
                <a:solidFill>
                  <a:srgbClr val="000000"/>
                </a:solidFill>
                <a:effectLst/>
                <a:latin typeface="Ubuntu" panose="020B0504030602030204" pitchFamily="34" charset="0"/>
                <a:ea typeface="MS Gothic" panose="020B0609070205080204" pitchFamily="49" charset="-128"/>
                <a:cs typeface="Times New Roman" panose="02020603050405020304" pitchFamily="18" charset="0"/>
              </a:rPr>
              <a:t>Healthy Eating</a:t>
            </a:r>
          </a:p>
          <a:p>
            <a:pPr marL="0" marR="0" lvl="0" indent="0" algn="l" defTabSz="914400" rtl="0" eaLnBrk="0" fontAlgn="base" latinLnBrk="0" hangingPunct="0">
              <a:lnSpc>
                <a:spcPct val="100000"/>
              </a:lnSpc>
              <a:spcBef>
                <a:spcPct val="0"/>
              </a:spcBef>
              <a:spcAft>
                <a:spcPct val="0"/>
              </a:spcAft>
              <a:buClrTx/>
              <a:buSzTx/>
              <a:buFontTx/>
              <a:buNone/>
              <a:tabLst>
                <a:tab pos="406400" algn="l"/>
              </a:tabLst>
            </a:pPr>
            <a:r>
              <a:rPr kumimoji="0" lang="en-US" altLang="ja-JP" sz="1000" b="0"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The Healthy Eating FHF discusses various food items and meals. </a:t>
            </a:r>
            <a:endParaRPr kumimoji="0" lang="en-US" altLang="ja-JP" sz="100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6400" algn="l"/>
              </a:tabLst>
            </a:pPr>
            <a:r>
              <a:rPr kumimoji="0" lang="en-US" altLang="ja-JP" sz="1000" b="0"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It is recommended to change the food items and meals in the PowerPoint Presentation to those meals and food items that are found in your community.</a:t>
            </a:r>
            <a:endParaRPr kumimoji="0" lang="en-US" altLang="ja-JP" sz="100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6400" algn="l"/>
              </a:tabLst>
            </a:pP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3">
            <a:extLst>
              <a:ext uri="{FF2B5EF4-FFF2-40B4-BE49-F238E27FC236}">
                <a16:creationId xmlns:a16="http://schemas.microsoft.com/office/drawing/2014/main" id="{F0C42D17-2EE2-1E75-E936-B655C6BFA19B}"/>
              </a:ext>
            </a:extLst>
          </p:cNvPr>
          <p:cNvSpPr>
            <a:spLocks noChangeArrowheads="1"/>
          </p:cNvSpPr>
          <p:nvPr/>
        </p:nvSpPr>
        <p:spPr bwMode="auto">
          <a:xfrm>
            <a:off x="666344" y="2941374"/>
            <a:ext cx="6357756"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06400" algn="l"/>
              </a:tabLst>
              <a:defRPr>
                <a:solidFill>
                  <a:schemeClr val="tx1"/>
                </a:solidFill>
                <a:latin typeface="Arial" panose="020B0604020202020204" pitchFamily="34" charset="0"/>
              </a:defRPr>
            </a:lvl1pPr>
            <a:lvl2pPr eaLnBrk="0" fontAlgn="base" hangingPunct="0">
              <a:spcBef>
                <a:spcPct val="0"/>
              </a:spcBef>
              <a:spcAft>
                <a:spcPct val="0"/>
              </a:spcAft>
              <a:tabLst>
                <a:tab pos="406400" algn="l"/>
              </a:tabLst>
              <a:defRPr>
                <a:solidFill>
                  <a:schemeClr val="tx1"/>
                </a:solidFill>
                <a:latin typeface="Arial" panose="020B0604020202020204" pitchFamily="34" charset="0"/>
              </a:defRPr>
            </a:lvl2pPr>
            <a:lvl3pPr eaLnBrk="0" fontAlgn="base" hangingPunct="0">
              <a:spcBef>
                <a:spcPct val="0"/>
              </a:spcBef>
              <a:spcAft>
                <a:spcPct val="0"/>
              </a:spcAft>
              <a:tabLst>
                <a:tab pos="406400" algn="l"/>
              </a:tabLst>
              <a:defRPr>
                <a:solidFill>
                  <a:schemeClr val="tx1"/>
                </a:solidFill>
                <a:latin typeface="Arial" panose="020B0604020202020204" pitchFamily="34" charset="0"/>
              </a:defRPr>
            </a:lvl3pPr>
            <a:lvl4pPr eaLnBrk="0" fontAlgn="base" hangingPunct="0">
              <a:spcBef>
                <a:spcPct val="0"/>
              </a:spcBef>
              <a:spcAft>
                <a:spcPct val="0"/>
              </a:spcAft>
              <a:tabLst>
                <a:tab pos="406400" algn="l"/>
              </a:tabLst>
              <a:defRPr>
                <a:solidFill>
                  <a:schemeClr val="tx1"/>
                </a:solidFill>
                <a:latin typeface="Arial" panose="020B0604020202020204" pitchFamily="34" charset="0"/>
              </a:defRPr>
            </a:lvl4pPr>
            <a:lvl5pPr eaLnBrk="0" fontAlgn="base" hangingPunct="0">
              <a:spcBef>
                <a:spcPct val="0"/>
              </a:spcBef>
              <a:spcAft>
                <a:spcPct val="0"/>
              </a:spcAft>
              <a:tabLst>
                <a:tab pos="406400" algn="l"/>
              </a:tabLst>
              <a:defRPr>
                <a:solidFill>
                  <a:schemeClr val="tx1"/>
                </a:solidFill>
                <a:latin typeface="Arial" panose="020B0604020202020204" pitchFamily="34" charset="0"/>
              </a:defRPr>
            </a:lvl5pPr>
            <a:lvl6pPr eaLnBrk="0" fontAlgn="base" hangingPunct="0">
              <a:spcBef>
                <a:spcPct val="0"/>
              </a:spcBef>
              <a:spcAft>
                <a:spcPct val="0"/>
              </a:spcAft>
              <a:tabLst>
                <a:tab pos="406400" algn="l"/>
              </a:tabLst>
              <a:defRPr>
                <a:solidFill>
                  <a:schemeClr val="tx1"/>
                </a:solidFill>
                <a:latin typeface="Arial" panose="020B0604020202020204" pitchFamily="34" charset="0"/>
              </a:defRPr>
            </a:lvl6pPr>
            <a:lvl7pPr eaLnBrk="0" fontAlgn="base" hangingPunct="0">
              <a:spcBef>
                <a:spcPct val="0"/>
              </a:spcBef>
              <a:spcAft>
                <a:spcPct val="0"/>
              </a:spcAft>
              <a:tabLst>
                <a:tab pos="406400" algn="l"/>
              </a:tabLst>
              <a:defRPr>
                <a:solidFill>
                  <a:schemeClr val="tx1"/>
                </a:solidFill>
                <a:latin typeface="Arial" panose="020B0604020202020204" pitchFamily="34" charset="0"/>
              </a:defRPr>
            </a:lvl7pPr>
            <a:lvl8pPr eaLnBrk="0" fontAlgn="base" hangingPunct="0">
              <a:spcBef>
                <a:spcPct val="0"/>
              </a:spcBef>
              <a:spcAft>
                <a:spcPct val="0"/>
              </a:spcAft>
              <a:tabLst>
                <a:tab pos="406400" algn="l"/>
              </a:tabLst>
              <a:defRPr>
                <a:solidFill>
                  <a:schemeClr val="tx1"/>
                </a:solidFill>
                <a:latin typeface="Arial" panose="020B0604020202020204" pitchFamily="34" charset="0"/>
              </a:defRPr>
            </a:lvl8pPr>
            <a:lvl9pPr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06400" algn="l"/>
              </a:tabLst>
            </a:pPr>
            <a:r>
              <a:rPr kumimoji="0" lang="en-US" altLang="ja-JP" sz="1000" b="1"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OUR LOCAL FOODS:</a:t>
            </a:r>
            <a:endParaRPr kumimoji="0" lang="en-US" altLang="ja-JP" sz="100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6400" algn="l"/>
              </a:tabLst>
            </a:pPr>
            <a:r>
              <a:rPr kumimoji="0" lang="en-US" altLang="ja-JP" sz="1000" b="0"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Identify at least 3 local foods for each of the food groups in the MyPlate template.</a:t>
            </a:r>
          </a:p>
          <a:p>
            <a:pPr marL="0" marR="0" lvl="0" indent="0" algn="l" defTabSz="914400" rtl="0" eaLnBrk="0" fontAlgn="base" latinLnBrk="0" hangingPunct="0">
              <a:lnSpc>
                <a:spcPct val="100000"/>
              </a:lnSpc>
              <a:spcBef>
                <a:spcPct val="0"/>
              </a:spcBef>
              <a:spcAft>
                <a:spcPct val="0"/>
              </a:spcAft>
              <a:buClrTx/>
              <a:buSzTx/>
              <a:buFontTx/>
              <a:buNone/>
              <a:tabLst>
                <a:tab pos="406400" algn="l"/>
              </a:tabLst>
            </a:pPr>
            <a:endParaRPr kumimoji="0" lang="en-US" altLang="ja-JP" sz="100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6400" algn="l"/>
              </a:tabLst>
            </a:pPr>
            <a:endParaRPr kumimoji="0" lang="en-US" altLang="ja-JP" sz="1000" b="1" i="0" u="none" strike="noStrike" cap="none" normalizeH="0" baseline="0" dirty="0">
              <a:ln>
                <a:noFill/>
              </a:ln>
              <a:solidFill>
                <a:schemeClr val="tx1"/>
              </a:solidFill>
              <a:effectLst/>
              <a:latin typeface="Ubuntu Light" panose="020B0304030602030204" pitchFamily="34" charset="0"/>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06400" algn="l"/>
              </a:tabLst>
            </a:pPr>
            <a:endParaRPr lang="en-US" altLang="ja-JP" sz="1000" b="1" dirty="0">
              <a:latin typeface="Ubuntu Light" panose="020B0304030602030204" pitchFamily="34" charset="0"/>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06400" algn="l"/>
              </a:tabLst>
            </a:pPr>
            <a:endParaRPr kumimoji="0" lang="en-US" altLang="ja-JP" sz="1000" b="1" i="0" u="none" strike="noStrike" cap="none" normalizeH="0" baseline="0" dirty="0">
              <a:ln>
                <a:noFill/>
              </a:ln>
              <a:solidFill>
                <a:schemeClr val="tx1"/>
              </a:solidFill>
              <a:effectLst/>
              <a:latin typeface="Ubuntu Light" panose="020B0304030602030204" pitchFamily="34" charset="0"/>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06400" algn="l"/>
              </a:tabLst>
            </a:pPr>
            <a:endParaRPr lang="en-US" altLang="ja-JP" sz="1000" b="1" dirty="0">
              <a:latin typeface="Ubuntu Light" panose="020B0304030602030204" pitchFamily="34" charset="0"/>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06400" algn="l"/>
              </a:tabLst>
            </a:pPr>
            <a:endParaRPr kumimoji="0" lang="en-US" altLang="ja-JP" sz="1000" b="1" i="0" u="none" strike="noStrike" cap="none" normalizeH="0" baseline="0" dirty="0">
              <a:ln>
                <a:noFill/>
              </a:ln>
              <a:solidFill>
                <a:schemeClr val="tx1"/>
              </a:solidFill>
              <a:effectLst/>
              <a:latin typeface="Ubuntu Light" panose="020B0304030602030204" pitchFamily="34" charset="0"/>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06400" algn="l"/>
              </a:tabLst>
            </a:pPr>
            <a:endParaRPr lang="en-US" altLang="ja-JP" sz="1000" b="1" dirty="0">
              <a:latin typeface="Ubuntu Light" panose="020B0304030602030204" pitchFamily="34" charset="0"/>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06400" algn="l"/>
              </a:tabLst>
            </a:pPr>
            <a:r>
              <a:rPr kumimoji="0" lang="en-US" altLang="ja-JP" sz="1000" b="1"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OUR COMMON MEALS</a:t>
            </a:r>
            <a:endParaRPr kumimoji="0" lang="en-US" altLang="ja-JP" sz="100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6400" algn="l"/>
              </a:tabLst>
            </a:pPr>
            <a:r>
              <a:rPr kumimoji="0" lang="en-US" altLang="ja-JP" sz="1000" b="0"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Identify at least 3 common meals that families in your community eat.</a:t>
            </a:r>
            <a:endParaRPr kumimoji="0" lang="en-US" altLang="ja-JP" sz="1000" b="0" i="0" u="none" strike="noStrike" cap="none" normalizeH="0" baseline="0" dirty="0">
              <a:ln>
                <a:noFill/>
              </a:ln>
              <a:solidFill>
                <a:schemeClr val="tx1"/>
              </a:solidFill>
              <a:effectLst/>
              <a:latin typeface="Ubuntu" panose="020B0504030602030204" pitchFamily="34" charset="0"/>
            </a:endParaRPr>
          </a:p>
        </p:txBody>
      </p:sp>
      <p:graphicFrame>
        <p:nvGraphicFramePr>
          <p:cNvPr id="9" name="Table 8">
            <a:extLst>
              <a:ext uri="{FF2B5EF4-FFF2-40B4-BE49-F238E27FC236}">
                <a16:creationId xmlns:a16="http://schemas.microsoft.com/office/drawing/2014/main" id="{95C07ECA-069C-F0BD-1E7B-4666840F16DF}"/>
              </a:ext>
            </a:extLst>
          </p:cNvPr>
          <p:cNvGraphicFramePr>
            <a:graphicFrameLocks noGrp="1"/>
          </p:cNvGraphicFramePr>
          <p:nvPr>
            <p:extLst>
              <p:ext uri="{D42A27DB-BD31-4B8C-83A1-F6EECF244321}">
                <p14:modId xmlns:p14="http://schemas.microsoft.com/office/powerpoint/2010/main" val="139110819"/>
              </p:ext>
            </p:extLst>
          </p:nvPr>
        </p:nvGraphicFramePr>
        <p:xfrm>
          <a:off x="978265" y="7784539"/>
          <a:ext cx="5485130" cy="717552"/>
        </p:xfrm>
        <a:graphic>
          <a:graphicData uri="http://schemas.openxmlformats.org/drawingml/2006/table">
            <a:tbl>
              <a:tblPr firstRow="1" firstCol="1" bandRow="1"/>
              <a:tblGrid>
                <a:gridCol w="225425">
                  <a:extLst>
                    <a:ext uri="{9D8B030D-6E8A-4147-A177-3AD203B41FA5}">
                      <a16:colId xmlns:a16="http://schemas.microsoft.com/office/drawing/2014/main" val="2416239298"/>
                    </a:ext>
                  </a:extLst>
                </a:gridCol>
                <a:gridCol w="1714500">
                  <a:extLst>
                    <a:ext uri="{9D8B030D-6E8A-4147-A177-3AD203B41FA5}">
                      <a16:colId xmlns:a16="http://schemas.microsoft.com/office/drawing/2014/main" val="2595656003"/>
                    </a:ext>
                  </a:extLst>
                </a:gridCol>
                <a:gridCol w="1714500">
                  <a:extLst>
                    <a:ext uri="{9D8B030D-6E8A-4147-A177-3AD203B41FA5}">
                      <a16:colId xmlns:a16="http://schemas.microsoft.com/office/drawing/2014/main" val="169959050"/>
                    </a:ext>
                  </a:extLst>
                </a:gridCol>
                <a:gridCol w="1830705">
                  <a:extLst>
                    <a:ext uri="{9D8B030D-6E8A-4147-A177-3AD203B41FA5}">
                      <a16:colId xmlns:a16="http://schemas.microsoft.com/office/drawing/2014/main" val="1249019932"/>
                    </a:ext>
                  </a:extLst>
                </a:gridCol>
              </a:tblGrid>
              <a:tr h="0">
                <a:tc>
                  <a:txBody>
                    <a:bodyPr/>
                    <a:lstStyle/>
                    <a:p>
                      <a:pPr marL="0" marR="0" algn="ctr">
                        <a:lnSpc>
                          <a:spcPts val="1600"/>
                        </a:lnSpc>
                        <a:spcAft>
                          <a:spcPts val="800"/>
                        </a:spcAft>
                        <a:buNone/>
                        <a:tabLst>
                          <a:tab pos="406400" algn="l"/>
                        </a:tabLst>
                      </a:pPr>
                      <a:r>
                        <a:rPr lang="en-US" sz="1050" b="1" kern="900" spc="-10">
                          <a:effectLst/>
                          <a:latin typeface="Ubuntu Light" panose="020B0304030602030204" pitchFamily="34" charset="0"/>
                          <a:ea typeface="MS Mincho" panose="02020609040205080304" pitchFamily="49" charset="-128"/>
                          <a:cs typeface="Times New Roman" panose="02020603050405020304" pitchFamily="18" charset="0"/>
                        </a:rPr>
                        <a:t> </a:t>
                      </a:r>
                      <a:endParaRPr lang="en-US" sz="1050" kern="900" spc="-10">
                        <a:effectLst/>
                        <a:latin typeface="Ubuntu Light" panose="020B03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ts val="1600"/>
                        </a:lnSpc>
                        <a:spcAft>
                          <a:spcPts val="800"/>
                        </a:spcAft>
                        <a:buNone/>
                        <a:tabLst>
                          <a:tab pos="406400" algn="l"/>
                        </a:tabLst>
                      </a:pPr>
                      <a:r>
                        <a:rPr lang="en-US" sz="1050" b="1" kern="900" spc="-10" dirty="0">
                          <a:effectLst/>
                          <a:latin typeface="Ubuntu" panose="020B0504030602030204" pitchFamily="34" charset="0"/>
                          <a:ea typeface="MS Mincho" panose="02020609040205080304" pitchFamily="49" charset="-128"/>
                          <a:cs typeface="Times New Roman" panose="02020603050405020304" pitchFamily="18" charset="0"/>
                        </a:rPr>
                        <a:t>Nutrition</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ts val="1600"/>
                        </a:lnSpc>
                        <a:spcAft>
                          <a:spcPts val="800"/>
                        </a:spcAft>
                        <a:buNone/>
                        <a:tabLst>
                          <a:tab pos="4064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Hydration</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ts val="1600"/>
                        </a:lnSpc>
                        <a:spcAft>
                          <a:spcPts val="800"/>
                        </a:spcAft>
                        <a:buNone/>
                        <a:tabLst>
                          <a:tab pos="4064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Physical Activity</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3622487"/>
                  </a:ext>
                </a:extLst>
              </a:tr>
              <a:tr h="0">
                <a:tc>
                  <a:txBody>
                    <a:bodyPr/>
                    <a:lstStyle/>
                    <a:p>
                      <a:pPr marL="0" marR="0">
                        <a:lnSpc>
                          <a:spcPts val="1600"/>
                        </a:lnSpc>
                        <a:spcAft>
                          <a:spcPts val="800"/>
                        </a:spcAft>
                        <a:buNone/>
                        <a:tabLst>
                          <a:tab pos="406400" algn="l"/>
                        </a:tabLst>
                      </a:pPr>
                      <a:r>
                        <a:rPr lang="en-US" sz="1050" kern="900" spc="-10">
                          <a:effectLst/>
                          <a:latin typeface="Ubuntu Light" panose="020B0304030602030204" pitchFamily="34" charset="0"/>
                          <a:ea typeface="MS Mincho" panose="02020609040205080304" pitchFamily="49" charset="-128"/>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7498199"/>
                  </a:ext>
                </a:extLst>
              </a:tr>
              <a:tr h="0">
                <a:tc>
                  <a:txBody>
                    <a:bodyPr/>
                    <a:lstStyle/>
                    <a:p>
                      <a:pPr marL="0" marR="0">
                        <a:lnSpc>
                          <a:spcPts val="1600"/>
                        </a:lnSpc>
                        <a:spcAft>
                          <a:spcPts val="800"/>
                        </a:spcAft>
                        <a:buNone/>
                        <a:tabLst>
                          <a:tab pos="406400" algn="l"/>
                        </a:tabLst>
                      </a:pPr>
                      <a:r>
                        <a:rPr lang="en-US" sz="1050" kern="900" spc="-10">
                          <a:effectLst/>
                          <a:latin typeface="Ubuntu Light" panose="020B0304030602030204" pitchFamily="34" charset="0"/>
                          <a:ea typeface="MS Mincho" panose="02020609040205080304" pitchFamily="49" charset="-128"/>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0930836"/>
                  </a:ext>
                </a:extLst>
              </a:tr>
              <a:tr h="0">
                <a:tc>
                  <a:txBody>
                    <a:bodyPr/>
                    <a:lstStyle/>
                    <a:p>
                      <a:pPr marL="0" marR="0">
                        <a:lnSpc>
                          <a:spcPts val="1600"/>
                        </a:lnSpc>
                        <a:spcAft>
                          <a:spcPts val="800"/>
                        </a:spcAft>
                        <a:buNone/>
                        <a:tabLst>
                          <a:tab pos="406400" algn="l"/>
                        </a:tabLst>
                      </a:pPr>
                      <a:r>
                        <a:rPr lang="en-US" sz="1050" kern="900" spc="-10">
                          <a:effectLst/>
                          <a:latin typeface="Ubuntu Light" panose="020B0304030602030204" pitchFamily="34" charset="0"/>
                          <a:ea typeface="MS Mincho" panose="02020609040205080304" pitchFamily="49" charset="-128"/>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4668626"/>
                  </a:ext>
                </a:extLst>
              </a:tr>
            </a:tbl>
          </a:graphicData>
        </a:graphic>
      </p:graphicFrame>
      <p:sp>
        <p:nvSpPr>
          <p:cNvPr id="10" name="Rectangle 4">
            <a:extLst>
              <a:ext uri="{FF2B5EF4-FFF2-40B4-BE49-F238E27FC236}">
                <a16:creationId xmlns:a16="http://schemas.microsoft.com/office/drawing/2014/main" id="{BAE4CD9B-13FD-11D6-45B6-1B1112EDB5E9}"/>
              </a:ext>
            </a:extLst>
          </p:cNvPr>
          <p:cNvSpPr>
            <a:spLocks noChangeArrowheads="1"/>
          </p:cNvSpPr>
          <p:nvPr/>
        </p:nvSpPr>
        <p:spPr bwMode="auto">
          <a:xfrm>
            <a:off x="666344" y="5923099"/>
            <a:ext cx="6357756" cy="177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0" rIns="0" bIns="0" numCol="1" anchor="ctr" anchorCtr="0" compatLnSpc="1">
            <a:prstTxWarp prst="textNoShape">
              <a:avLst/>
            </a:prstTxWarp>
            <a:spAutoFit/>
          </a:bodyPr>
          <a:lstStyle>
            <a:lvl1pPr eaLnBrk="0" fontAlgn="base" hangingPunct="0">
              <a:spcBef>
                <a:spcPct val="0"/>
              </a:spcBef>
              <a:spcAft>
                <a:spcPct val="0"/>
              </a:spcAft>
              <a:tabLst>
                <a:tab pos="406400" algn="l"/>
              </a:tabLst>
              <a:defRPr>
                <a:solidFill>
                  <a:schemeClr val="tx1"/>
                </a:solidFill>
                <a:latin typeface="Arial" panose="020B0604020202020204" pitchFamily="34" charset="0"/>
              </a:defRPr>
            </a:lvl1pPr>
            <a:lvl2pPr eaLnBrk="0" fontAlgn="base" hangingPunct="0">
              <a:spcBef>
                <a:spcPct val="0"/>
              </a:spcBef>
              <a:spcAft>
                <a:spcPct val="0"/>
              </a:spcAft>
              <a:tabLst>
                <a:tab pos="406400" algn="l"/>
              </a:tabLst>
              <a:defRPr>
                <a:solidFill>
                  <a:schemeClr val="tx1"/>
                </a:solidFill>
                <a:latin typeface="Arial" panose="020B0604020202020204" pitchFamily="34" charset="0"/>
              </a:defRPr>
            </a:lvl2pPr>
            <a:lvl3pPr eaLnBrk="0" fontAlgn="base" hangingPunct="0">
              <a:spcBef>
                <a:spcPct val="0"/>
              </a:spcBef>
              <a:spcAft>
                <a:spcPct val="0"/>
              </a:spcAft>
              <a:tabLst>
                <a:tab pos="406400" algn="l"/>
              </a:tabLst>
              <a:defRPr>
                <a:solidFill>
                  <a:schemeClr val="tx1"/>
                </a:solidFill>
                <a:latin typeface="Arial" panose="020B0604020202020204" pitchFamily="34" charset="0"/>
              </a:defRPr>
            </a:lvl3pPr>
            <a:lvl4pPr eaLnBrk="0" fontAlgn="base" hangingPunct="0">
              <a:spcBef>
                <a:spcPct val="0"/>
              </a:spcBef>
              <a:spcAft>
                <a:spcPct val="0"/>
              </a:spcAft>
              <a:tabLst>
                <a:tab pos="406400" algn="l"/>
              </a:tabLst>
              <a:defRPr>
                <a:solidFill>
                  <a:schemeClr val="tx1"/>
                </a:solidFill>
                <a:latin typeface="Arial" panose="020B0604020202020204" pitchFamily="34" charset="0"/>
              </a:defRPr>
            </a:lvl4pPr>
            <a:lvl5pPr eaLnBrk="0" fontAlgn="base" hangingPunct="0">
              <a:spcBef>
                <a:spcPct val="0"/>
              </a:spcBef>
              <a:spcAft>
                <a:spcPct val="0"/>
              </a:spcAft>
              <a:tabLst>
                <a:tab pos="406400" algn="l"/>
              </a:tabLst>
              <a:defRPr>
                <a:solidFill>
                  <a:schemeClr val="tx1"/>
                </a:solidFill>
                <a:latin typeface="Arial" panose="020B0604020202020204" pitchFamily="34" charset="0"/>
              </a:defRPr>
            </a:lvl5pPr>
            <a:lvl6pPr eaLnBrk="0" fontAlgn="base" hangingPunct="0">
              <a:spcBef>
                <a:spcPct val="0"/>
              </a:spcBef>
              <a:spcAft>
                <a:spcPct val="0"/>
              </a:spcAft>
              <a:tabLst>
                <a:tab pos="406400" algn="l"/>
              </a:tabLst>
              <a:defRPr>
                <a:solidFill>
                  <a:schemeClr val="tx1"/>
                </a:solidFill>
                <a:latin typeface="Arial" panose="020B0604020202020204" pitchFamily="34" charset="0"/>
              </a:defRPr>
            </a:lvl6pPr>
            <a:lvl7pPr eaLnBrk="0" fontAlgn="base" hangingPunct="0">
              <a:spcBef>
                <a:spcPct val="0"/>
              </a:spcBef>
              <a:spcAft>
                <a:spcPct val="0"/>
              </a:spcAft>
              <a:tabLst>
                <a:tab pos="406400" algn="l"/>
              </a:tabLst>
              <a:defRPr>
                <a:solidFill>
                  <a:schemeClr val="tx1"/>
                </a:solidFill>
                <a:latin typeface="Arial" panose="020B0604020202020204" pitchFamily="34" charset="0"/>
              </a:defRPr>
            </a:lvl7pPr>
            <a:lvl8pPr eaLnBrk="0" fontAlgn="base" hangingPunct="0">
              <a:spcBef>
                <a:spcPct val="0"/>
              </a:spcBef>
              <a:spcAft>
                <a:spcPct val="0"/>
              </a:spcAft>
              <a:tabLst>
                <a:tab pos="406400" algn="l"/>
              </a:tabLst>
              <a:defRPr>
                <a:solidFill>
                  <a:schemeClr val="tx1"/>
                </a:solidFill>
                <a:latin typeface="Arial" panose="020B0604020202020204" pitchFamily="34" charset="0"/>
              </a:defRPr>
            </a:lvl8pPr>
            <a:lvl9pPr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06400" algn="l"/>
              </a:tabLst>
            </a:pPr>
            <a:r>
              <a:rPr kumimoji="0" lang="en-GB" altLang="ja-JP" sz="1400" b="1" i="0" u="none" strike="noStrike" cap="none" normalizeH="0" baseline="0" dirty="0">
                <a:ln>
                  <a:noFill/>
                </a:ln>
                <a:solidFill>
                  <a:srgbClr val="000000"/>
                </a:solidFill>
                <a:effectLst/>
                <a:latin typeface="Ubuntu" panose="020B0504030602030204" pitchFamily="34" charset="0"/>
                <a:ea typeface="MS Gothic" panose="020B0609070205080204" pitchFamily="49" charset="-128"/>
                <a:cs typeface="Times New Roman" panose="02020603050405020304" pitchFamily="18" charset="0"/>
              </a:rPr>
              <a:t>Fitness for the Family</a:t>
            </a:r>
            <a:endParaRPr kumimoji="0" lang="en-US" altLang="ja-JP" sz="1400" b="1" i="0" u="none" strike="noStrike" cap="none" normalizeH="0" baseline="0" dirty="0">
              <a:ln>
                <a:noFill/>
              </a:ln>
              <a:solidFill>
                <a:srgbClr val="000000"/>
              </a:solidFill>
              <a:effectLst/>
              <a:latin typeface="Ubuntu" panose="020B0504030602030204" pitchFamily="34"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06400" algn="l"/>
              </a:tabLst>
            </a:pPr>
            <a:r>
              <a:rPr kumimoji="0" lang="en-US" altLang="ja-JP" sz="1000" b="0"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The Fitness for the Family FHF focuses on the 3 components of fitness, </a:t>
            </a:r>
            <a:r>
              <a:rPr kumimoji="0" lang="en-US" altLang="ja-JP" sz="1000" b="0" i="1"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nutrition</a:t>
            </a:r>
            <a:r>
              <a:rPr kumimoji="0" lang="en-US" altLang="ja-JP" sz="1000" b="0"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 </a:t>
            </a:r>
            <a:r>
              <a:rPr kumimoji="0" lang="en-US" altLang="ja-JP" sz="1000" b="0" i="1"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hydration</a:t>
            </a:r>
            <a:r>
              <a:rPr kumimoji="0" lang="en-US" altLang="ja-JP" sz="1000" b="0"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 and </a:t>
            </a:r>
            <a:r>
              <a:rPr kumimoji="0" lang="en-US" altLang="ja-JP" sz="1000" b="0" i="1"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physical activity</a:t>
            </a:r>
            <a:r>
              <a:rPr kumimoji="0" lang="en-US" altLang="ja-JP" sz="1000" b="0"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 </a:t>
            </a:r>
            <a:endParaRPr kumimoji="0" lang="en-US" altLang="ja-JP" sz="50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6400" algn="l"/>
              </a:tabLst>
            </a:pPr>
            <a:r>
              <a:rPr kumimoji="0" lang="en-US" altLang="ja-JP" sz="1000" b="0"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It is recommended to change the example activities in the PowerPoint presentation to local activities that are common or easy to achieve in your local community.</a:t>
            </a:r>
          </a:p>
          <a:p>
            <a:pPr marL="0" marR="0" lvl="0" indent="0" algn="l" defTabSz="914400" rtl="0" eaLnBrk="0" fontAlgn="base" latinLnBrk="0" hangingPunct="0">
              <a:lnSpc>
                <a:spcPct val="100000"/>
              </a:lnSpc>
              <a:spcBef>
                <a:spcPct val="0"/>
              </a:spcBef>
              <a:spcAft>
                <a:spcPct val="0"/>
              </a:spcAft>
              <a:buClrTx/>
              <a:buSzTx/>
              <a:buFontTx/>
              <a:buNone/>
              <a:tabLst>
                <a:tab pos="406400" algn="l"/>
              </a:tabLst>
            </a:pPr>
            <a:endParaRPr kumimoji="0" lang="en-US" altLang="ja-JP" sz="50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6400" algn="l"/>
              </a:tabLst>
            </a:pPr>
            <a:r>
              <a:rPr kumimoji="0" lang="en-US" altLang="ja-JP" sz="1000" b="1"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OUR LOCAL FITNESS ACTIVITIES</a:t>
            </a:r>
            <a:endParaRPr kumimoji="0" lang="en-US" altLang="ja-JP" sz="50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6400" algn="l"/>
              </a:tabLst>
            </a:pPr>
            <a:r>
              <a:rPr kumimoji="0" lang="en-US" altLang="ja-JP" sz="1000" b="0"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Use the table below to identify different ways that people in your community eat healthy, keep hydrated and move their bodies.</a:t>
            </a:r>
            <a:endParaRPr kumimoji="0" lang="en-US" altLang="ja-JP" sz="50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6400" algn="l"/>
              </a:tabLst>
            </a:pP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30716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C4893-12A4-2448-0B79-A73483DE5E3D}"/>
            </a:ext>
          </a:extLst>
        </p:cNvPr>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7ABCDB5C-7E19-16EE-5671-32C16EC22A05}"/>
              </a:ext>
            </a:extLst>
          </p:cNvPr>
          <p:cNvGraphicFramePr>
            <a:graphicFrameLocks noGrp="1"/>
          </p:cNvGraphicFramePr>
          <p:nvPr>
            <p:extLst>
              <p:ext uri="{D42A27DB-BD31-4B8C-83A1-F6EECF244321}">
                <p14:modId xmlns:p14="http://schemas.microsoft.com/office/powerpoint/2010/main" val="4119820182"/>
              </p:ext>
            </p:extLst>
          </p:nvPr>
        </p:nvGraphicFramePr>
        <p:xfrm>
          <a:off x="803496" y="2612387"/>
          <a:ext cx="5486400" cy="1831278"/>
        </p:xfrm>
        <a:graphic>
          <a:graphicData uri="http://schemas.openxmlformats.org/drawingml/2006/table">
            <a:tbl>
              <a:tblPr firstRow="1" firstCol="1" bandRow="1"/>
              <a:tblGrid>
                <a:gridCol w="345440">
                  <a:extLst>
                    <a:ext uri="{9D8B030D-6E8A-4147-A177-3AD203B41FA5}">
                      <a16:colId xmlns:a16="http://schemas.microsoft.com/office/drawing/2014/main" val="2415245452"/>
                    </a:ext>
                  </a:extLst>
                </a:gridCol>
                <a:gridCol w="969010">
                  <a:extLst>
                    <a:ext uri="{9D8B030D-6E8A-4147-A177-3AD203B41FA5}">
                      <a16:colId xmlns:a16="http://schemas.microsoft.com/office/drawing/2014/main" val="1263495875"/>
                    </a:ext>
                  </a:extLst>
                </a:gridCol>
                <a:gridCol w="914400">
                  <a:extLst>
                    <a:ext uri="{9D8B030D-6E8A-4147-A177-3AD203B41FA5}">
                      <a16:colId xmlns:a16="http://schemas.microsoft.com/office/drawing/2014/main" val="1845660048"/>
                    </a:ext>
                  </a:extLst>
                </a:gridCol>
                <a:gridCol w="1028700">
                  <a:extLst>
                    <a:ext uri="{9D8B030D-6E8A-4147-A177-3AD203B41FA5}">
                      <a16:colId xmlns:a16="http://schemas.microsoft.com/office/drawing/2014/main" val="723378069"/>
                    </a:ext>
                  </a:extLst>
                </a:gridCol>
                <a:gridCol w="1028700">
                  <a:extLst>
                    <a:ext uri="{9D8B030D-6E8A-4147-A177-3AD203B41FA5}">
                      <a16:colId xmlns:a16="http://schemas.microsoft.com/office/drawing/2014/main" val="3976270965"/>
                    </a:ext>
                  </a:extLst>
                </a:gridCol>
                <a:gridCol w="1200150">
                  <a:extLst>
                    <a:ext uri="{9D8B030D-6E8A-4147-A177-3AD203B41FA5}">
                      <a16:colId xmlns:a16="http://schemas.microsoft.com/office/drawing/2014/main" val="324153545"/>
                    </a:ext>
                  </a:extLst>
                </a:gridCol>
              </a:tblGrid>
              <a:tr h="0">
                <a:tc>
                  <a:txBody>
                    <a:bodyPr/>
                    <a:lstStyle/>
                    <a:p>
                      <a:pPr marL="0" marR="0">
                        <a:lnSpc>
                          <a:spcPts val="1600"/>
                        </a:lnSpc>
                        <a:spcAft>
                          <a:spcPts val="800"/>
                        </a:spcAft>
                        <a:buNone/>
                        <a:tabLst>
                          <a:tab pos="406400" algn="l"/>
                        </a:tabLst>
                      </a:pPr>
                      <a:r>
                        <a:rPr lang="en-US" sz="1050" kern="900" spc="-1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b="1" kern="900" spc="-10" dirty="0">
                          <a:effectLst/>
                          <a:latin typeface="Ubuntu" panose="020B0504030602030204" pitchFamily="34" charset="0"/>
                          <a:ea typeface="MS Mincho" panose="02020609040205080304" pitchFamily="49" charset="-128"/>
                          <a:cs typeface="Times New Roman" panose="02020603050405020304" pitchFamily="18" charset="0"/>
                        </a:rPr>
                        <a:t>Physical</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p>
                      <a:pPr marL="0" marR="0">
                        <a:lnSpc>
                          <a:spcPts val="1600"/>
                        </a:lnSpc>
                        <a:spcAft>
                          <a:spcPts val="800"/>
                        </a:spcAft>
                        <a:buNone/>
                        <a:tabLst>
                          <a:tab pos="406400" algn="l"/>
                        </a:tabLst>
                      </a:pPr>
                      <a:r>
                        <a:rPr lang="en-US" sz="900" i="1" kern="900" spc="-10" dirty="0">
                          <a:effectLst/>
                          <a:latin typeface="Ubuntu" panose="020B0504030602030204" pitchFamily="34" charset="0"/>
                          <a:ea typeface="MS Mincho" panose="02020609040205080304" pitchFamily="49" charset="-128"/>
                          <a:cs typeface="Times New Roman" panose="02020603050405020304" pitchFamily="18" charset="0"/>
                        </a:rPr>
                        <a:t>Exercise, nutrition, sleep, medical care</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Social </a:t>
                      </a:r>
                      <a:r>
                        <a:rPr lang="en-US" sz="900" i="1" kern="900" spc="-10">
                          <a:effectLst/>
                          <a:latin typeface="Ubuntu" panose="020B0504030602030204" pitchFamily="34" charset="0"/>
                          <a:ea typeface="MS Mincho" panose="02020609040205080304" pitchFamily="49" charset="-128"/>
                          <a:cs typeface="Times New Roman" panose="02020603050405020304" pitchFamily="18" charset="0"/>
                        </a:rPr>
                        <a:t>Relationships, community, connection</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b="1" kern="900" spc="-10" dirty="0">
                          <a:effectLst/>
                          <a:latin typeface="Ubuntu" panose="020B0504030602030204" pitchFamily="34" charset="0"/>
                          <a:ea typeface="MS Mincho" panose="02020609040205080304" pitchFamily="49" charset="-128"/>
                          <a:cs typeface="Times New Roman" panose="02020603050405020304" pitchFamily="18" charset="0"/>
                        </a:rPr>
                        <a:t>Mental </a:t>
                      </a:r>
                      <a:r>
                        <a:rPr lang="en-US" sz="900" kern="900" spc="-10" dirty="0">
                          <a:effectLst/>
                          <a:latin typeface="Ubuntu" panose="020B0504030602030204" pitchFamily="34" charset="0"/>
                          <a:ea typeface="MS Mincho" panose="02020609040205080304" pitchFamily="49" charset="-128"/>
                          <a:cs typeface="Times New Roman" panose="02020603050405020304" pitchFamily="18" charset="0"/>
                        </a:rPr>
                        <a:t>Learning, creativity, problem-solving, cognitive health</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b="1" kern="900" spc="-10">
                          <a:effectLst/>
                          <a:latin typeface="Ubuntu" panose="020B0504030602030204" pitchFamily="34" charset="0"/>
                          <a:ea typeface="MS Mincho" panose="02020609040205080304" pitchFamily="49" charset="-128"/>
                          <a:cs typeface="Times New Roman" panose="02020603050405020304" pitchFamily="18" charset="0"/>
                        </a:rPr>
                        <a:t>Emotional </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p>
                      <a:pPr marL="0" marR="0">
                        <a:lnSpc>
                          <a:spcPts val="1600"/>
                        </a:lnSpc>
                        <a:spcAft>
                          <a:spcPts val="800"/>
                        </a:spcAft>
                        <a:buNone/>
                        <a:tabLst>
                          <a:tab pos="406400" algn="l"/>
                        </a:tabLst>
                      </a:pPr>
                      <a:r>
                        <a:rPr lang="en-US" sz="900" i="1" kern="900" spc="-10">
                          <a:effectLst/>
                          <a:latin typeface="Ubuntu" panose="020B0504030602030204" pitchFamily="34" charset="0"/>
                          <a:ea typeface="MS Mincho" panose="02020609040205080304" pitchFamily="49" charset="-128"/>
                          <a:cs typeface="Times New Roman" panose="02020603050405020304" pitchFamily="18" charset="0"/>
                        </a:rPr>
                        <a:t>Self-awareness, emotional regulation, expressing feelings</a:t>
                      </a:r>
                      <a:endParaRPr lang="en-US" sz="105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b="1" kern="900" spc="-10" dirty="0">
                          <a:effectLst/>
                          <a:latin typeface="Ubuntu" panose="020B0504030602030204" pitchFamily="34" charset="0"/>
                          <a:ea typeface="MS Mincho" panose="02020609040205080304" pitchFamily="49" charset="-128"/>
                          <a:cs typeface="Times New Roman" panose="02020603050405020304" pitchFamily="18" charset="0"/>
                        </a:rPr>
                        <a:t>Spiritual</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p>
                      <a:pPr marL="0" marR="0">
                        <a:lnSpc>
                          <a:spcPts val="1600"/>
                        </a:lnSpc>
                        <a:spcAft>
                          <a:spcPts val="800"/>
                        </a:spcAft>
                        <a:buNone/>
                        <a:tabLst>
                          <a:tab pos="406400" algn="l"/>
                        </a:tabLst>
                      </a:pPr>
                      <a:r>
                        <a:rPr lang="en-US" sz="900" i="1" kern="900" spc="-10" dirty="0">
                          <a:effectLst/>
                          <a:latin typeface="Ubuntu" panose="020B0504030602030204" pitchFamily="34" charset="0"/>
                          <a:ea typeface="MS Mincho" panose="02020609040205080304" pitchFamily="49" charset="-128"/>
                          <a:cs typeface="Times New Roman" panose="02020603050405020304" pitchFamily="18" charset="0"/>
                        </a:rPr>
                        <a:t>Spiritual awareness, reflection, alignment with core beliefs, inner peace</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1224669"/>
                  </a:ext>
                </a:extLst>
              </a:tr>
              <a:tr h="0">
                <a:tc>
                  <a:txBody>
                    <a:bodyPr/>
                    <a:lstStyle/>
                    <a:p>
                      <a:pPr marL="0" marR="0">
                        <a:lnSpc>
                          <a:spcPts val="1600"/>
                        </a:lnSpc>
                        <a:spcAft>
                          <a:spcPts val="800"/>
                        </a:spcAft>
                        <a:buNone/>
                        <a:tabLst>
                          <a:tab pos="406400" algn="l"/>
                        </a:tabLst>
                      </a:pPr>
                      <a:r>
                        <a:rPr lang="en-US" sz="1050" kern="900" spc="-10">
                          <a:effectLst/>
                          <a:latin typeface="Ubuntu Light" panose="020B0304030602030204" pitchFamily="34" charset="0"/>
                          <a:ea typeface="MS Mincho" panose="02020609040205080304" pitchFamily="49" charset="-128"/>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a:effectLst/>
                          <a:latin typeface="Ubuntu Light" panose="020B03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a:effectLst/>
                          <a:latin typeface="Ubuntu Light" panose="020B03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a:effectLst/>
                          <a:latin typeface="Ubuntu Light" panose="020B03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a:effectLst/>
                          <a:latin typeface="Ubuntu Light" panose="020B03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a:effectLst/>
                          <a:latin typeface="Ubuntu Light" panose="020B03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9907361"/>
                  </a:ext>
                </a:extLst>
              </a:tr>
              <a:tr h="0">
                <a:tc>
                  <a:txBody>
                    <a:bodyPr/>
                    <a:lstStyle/>
                    <a:p>
                      <a:pPr marL="0" marR="0">
                        <a:lnSpc>
                          <a:spcPts val="1600"/>
                        </a:lnSpc>
                        <a:spcAft>
                          <a:spcPts val="800"/>
                        </a:spcAft>
                        <a:buNone/>
                        <a:tabLst>
                          <a:tab pos="406400" algn="l"/>
                        </a:tabLst>
                      </a:pPr>
                      <a:r>
                        <a:rPr lang="en-US" sz="1050" kern="900" spc="-10">
                          <a:effectLst/>
                          <a:latin typeface="Ubuntu Light" panose="020B0304030602030204" pitchFamily="34" charset="0"/>
                          <a:ea typeface="MS Mincho" panose="02020609040205080304" pitchFamily="49" charset="-128"/>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a:effectLst/>
                          <a:latin typeface="Ubuntu Light" panose="020B03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a:effectLst/>
                          <a:latin typeface="Ubuntu Light" panose="020B03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dirty="0">
                          <a:effectLst/>
                          <a:latin typeface="Ubuntu Light" panose="020B03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a:effectLst/>
                          <a:latin typeface="Ubuntu Light" panose="020B03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a:effectLst/>
                          <a:latin typeface="Ubuntu Light" panose="020B03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6574195"/>
                  </a:ext>
                </a:extLst>
              </a:tr>
              <a:tr h="0">
                <a:tc>
                  <a:txBody>
                    <a:bodyPr/>
                    <a:lstStyle/>
                    <a:p>
                      <a:pPr marL="0" marR="0">
                        <a:lnSpc>
                          <a:spcPts val="1600"/>
                        </a:lnSpc>
                        <a:spcAft>
                          <a:spcPts val="800"/>
                        </a:spcAft>
                        <a:buNone/>
                        <a:tabLst>
                          <a:tab pos="406400" algn="l"/>
                        </a:tabLst>
                      </a:pPr>
                      <a:r>
                        <a:rPr lang="en-US" sz="1050" kern="900" spc="-10">
                          <a:effectLst/>
                          <a:latin typeface="Ubuntu Light" panose="020B0304030602030204" pitchFamily="34" charset="0"/>
                          <a:ea typeface="MS Mincho" panose="02020609040205080304" pitchFamily="49" charset="-128"/>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a:effectLst/>
                          <a:latin typeface="Ubuntu Light" panose="020B03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a:effectLst/>
                          <a:latin typeface="Ubuntu Light" panose="020B03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a:effectLst/>
                          <a:latin typeface="Ubuntu Light" panose="020B03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a:effectLst/>
                          <a:latin typeface="Ubuntu Light" panose="020B03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dirty="0">
                          <a:effectLst/>
                          <a:latin typeface="Ubuntu Light" panose="020B03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0025405"/>
                  </a:ext>
                </a:extLst>
              </a:tr>
            </a:tbl>
          </a:graphicData>
        </a:graphic>
      </p:graphicFrame>
      <p:sp>
        <p:nvSpPr>
          <p:cNvPr id="12" name="Rectangle 13">
            <a:extLst>
              <a:ext uri="{FF2B5EF4-FFF2-40B4-BE49-F238E27FC236}">
                <a16:creationId xmlns:a16="http://schemas.microsoft.com/office/drawing/2014/main" id="{B02DA398-2643-5434-7D19-ED6CBB8E3135}"/>
              </a:ext>
            </a:extLst>
          </p:cNvPr>
          <p:cNvSpPr>
            <a:spLocks noChangeArrowheads="1"/>
          </p:cNvSpPr>
          <p:nvPr/>
        </p:nvSpPr>
        <p:spPr bwMode="auto">
          <a:xfrm>
            <a:off x="486390" y="1047103"/>
            <a:ext cx="6556436" cy="62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400" b="1" i="0" u="none" strike="noStrike" cap="none" normalizeH="0" baseline="0" dirty="0">
                <a:ln>
                  <a:noFill/>
                </a:ln>
                <a:solidFill>
                  <a:srgbClr val="000000"/>
                </a:solidFill>
                <a:effectLst/>
                <a:latin typeface="Ubuntu Light" panose="020B0304030602030204" pitchFamily="34" charset="0"/>
                <a:ea typeface="MS Gothic" panose="020B0609070205080204" pitchFamily="49" charset="-128"/>
                <a:cs typeface="Times New Roman" panose="02020603050405020304" pitchFamily="18" charset="0"/>
              </a:rPr>
              <a:t>Managing Stress &amp; Building Resilience </a:t>
            </a:r>
            <a:endParaRPr kumimoji="0" lang="en-US" altLang="ja-JP" sz="1400" b="1" i="0" u="none" strike="noStrike" cap="none" normalizeH="0" baseline="0" dirty="0">
              <a:ln>
                <a:noFill/>
              </a:ln>
              <a:solidFill>
                <a:srgbClr val="000000"/>
              </a:solidFill>
              <a:effectLst/>
              <a:latin typeface="Ubuntu Light" panose="020B0304030602030204" pitchFamily="34"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
        <p:nvSpPr>
          <p:cNvPr id="25" name="Rectangle 19">
            <a:extLst>
              <a:ext uri="{FF2B5EF4-FFF2-40B4-BE49-F238E27FC236}">
                <a16:creationId xmlns:a16="http://schemas.microsoft.com/office/drawing/2014/main" id="{4920CB69-DDC3-DAA2-4C5A-5D471737F500}"/>
              </a:ext>
            </a:extLst>
          </p:cNvPr>
          <p:cNvSpPr>
            <a:spLocks noChangeArrowheads="1"/>
          </p:cNvSpPr>
          <p:nvPr/>
        </p:nvSpPr>
        <p:spPr bwMode="auto">
          <a:xfrm>
            <a:off x="389106" y="1242136"/>
            <a:ext cx="6747007"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06400" algn="l"/>
              </a:tabLst>
              <a:defRPr>
                <a:solidFill>
                  <a:schemeClr val="tx1"/>
                </a:solidFill>
                <a:latin typeface="Arial" panose="020B0604020202020204" pitchFamily="34" charset="0"/>
              </a:defRPr>
            </a:lvl1pPr>
            <a:lvl2pPr eaLnBrk="0" fontAlgn="base" hangingPunct="0">
              <a:spcBef>
                <a:spcPct val="0"/>
              </a:spcBef>
              <a:spcAft>
                <a:spcPct val="0"/>
              </a:spcAft>
              <a:tabLst>
                <a:tab pos="406400" algn="l"/>
              </a:tabLst>
              <a:defRPr>
                <a:solidFill>
                  <a:schemeClr val="tx1"/>
                </a:solidFill>
                <a:latin typeface="Arial" panose="020B0604020202020204" pitchFamily="34" charset="0"/>
              </a:defRPr>
            </a:lvl2pPr>
            <a:lvl3pPr eaLnBrk="0" fontAlgn="base" hangingPunct="0">
              <a:spcBef>
                <a:spcPct val="0"/>
              </a:spcBef>
              <a:spcAft>
                <a:spcPct val="0"/>
              </a:spcAft>
              <a:tabLst>
                <a:tab pos="406400" algn="l"/>
              </a:tabLst>
              <a:defRPr>
                <a:solidFill>
                  <a:schemeClr val="tx1"/>
                </a:solidFill>
                <a:latin typeface="Arial" panose="020B0604020202020204" pitchFamily="34" charset="0"/>
              </a:defRPr>
            </a:lvl3pPr>
            <a:lvl4pPr eaLnBrk="0" fontAlgn="base" hangingPunct="0">
              <a:spcBef>
                <a:spcPct val="0"/>
              </a:spcBef>
              <a:spcAft>
                <a:spcPct val="0"/>
              </a:spcAft>
              <a:tabLst>
                <a:tab pos="406400" algn="l"/>
              </a:tabLst>
              <a:defRPr>
                <a:solidFill>
                  <a:schemeClr val="tx1"/>
                </a:solidFill>
                <a:latin typeface="Arial" panose="020B0604020202020204" pitchFamily="34" charset="0"/>
              </a:defRPr>
            </a:lvl4pPr>
            <a:lvl5pPr eaLnBrk="0" fontAlgn="base" hangingPunct="0">
              <a:spcBef>
                <a:spcPct val="0"/>
              </a:spcBef>
              <a:spcAft>
                <a:spcPct val="0"/>
              </a:spcAft>
              <a:tabLst>
                <a:tab pos="406400" algn="l"/>
              </a:tabLst>
              <a:defRPr>
                <a:solidFill>
                  <a:schemeClr val="tx1"/>
                </a:solidFill>
                <a:latin typeface="Arial" panose="020B0604020202020204" pitchFamily="34" charset="0"/>
              </a:defRPr>
            </a:lvl5pPr>
            <a:lvl6pPr eaLnBrk="0" fontAlgn="base" hangingPunct="0">
              <a:spcBef>
                <a:spcPct val="0"/>
              </a:spcBef>
              <a:spcAft>
                <a:spcPct val="0"/>
              </a:spcAft>
              <a:tabLst>
                <a:tab pos="406400" algn="l"/>
              </a:tabLst>
              <a:defRPr>
                <a:solidFill>
                  <a:schemeClr val="tx1"/>
                </a:solidFill>
                <a:latin typeface="Arial" panose="020B0604020202020204" pitchFamily="34" charset="0"/>
              </a:defRPr>
            </a:lvl6pPr>
            <a:lvl7pPr eaLnBrk="0" fontAlgn="base" hangingPunct="0">
              <a:spcBef>
                <a:spcPct val="0"/>
              </a:spcBef>
              <a:spcAft>
                <a:spcPct val="0"/>
              </a:spcAft>
              <a:tabLst>
                <a:tab pos="406400" algn="l"/>
              </a:tabLst>
              <a:defRPr>
                <a:solidFill>
                  <a:schemeClr val="tx1"/>
                </a:solidFill>
                <a:latin typeface="Arial" panose="020B0604020202020204" pitchFamily="34" charset="0"/>
              </a:defRPr>
            </a:lvl7pPr>
            <a:lvl8pPr eaLnBrk="0" fontAlgn="base" hangingPunct="0">
              <a:spcBef>
                <a:spcPct val="0"/>
              </a:spcBef>
              <a:spcAft>
                <a:spcPct val="0"/>
              </a:spcAft>
              <a:tabLst>
                <a:tab pos="406400" algn="l"/>
              </a:tabLst>
              <a:defRPr>
                <a:solidFill>
                  <a:schemeClr val="tx1"/>
                </a:solidFill>
                <a:latin typeface="Arial" panose="020B0604020202020204" pitchFamily="34" charset="0"/>
              </a:defRPr>
            </a:lvl8pPr>
            <a:lvl9pPr eaLnBrk="0" fontAlgn="base" hangingPunct="0">
              <a:spcBef>
                <a:spcPct val="0"/>
              </a:spcBef>
              <a:spcAft>
                <a:spcPct val="0"/>
              </a:spcAft>
              <a:tabLst>
                <a:tab pos="406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06400" algn="l"/>
              </a:tabLst>
            </a:pPr>
            <a:endParaRPr kumimoji="0" lang="en-US" altLang="ja-JP" sz="1000" b="0" i="0" u="none" strike="noStrike" cap="none" normalizeH="0" baseline="0" dirty="0">
              <a:ln>
                <a:noFill/>
              </a:ln>
              <a:solidFill>
                <a:schemeClr val="tx1"/>
              </a:solidFill>
              <a:effectLst/>
              <a:latin typeface="Ubuntu Light" panose="020B0304030602030204" pitchFamily="34" charset="0"/>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06400" algn="l"/>
              </a:tabLst>
            </a:pPr>
            <a:r>
              <a:rPr kumimoji="0" lang="en-US" altLang="ja-JP" sz="1000" b="0"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The FHF on managing stress and building resilience focuses on an introductory understanding of stress and wellbeing.</a:t>
            </a:r>
            <a:endParaRPr kumimoji="0" lang="en-US" altLang="ja-JP" sz="100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6400" algn="l"/>
              </a:tabLst>
            </a:pPr>
            <a:r>
              <a:rPr kumimoji="0" lang="en-US" altLang="ja-JP" sz="1000" b="0"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It is recommended to use local and common or easily achievable activities that can support wellness.</a:t>
            </a:r>
            <a:r>
              <a:rPr kumimoji="0" lang="en-US" altLang="ja-JP" sz="1000" b="1"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406400" algn="l"/>
              </a:tabLst>
            </a:pPr>
            <a:endParaRPr kumimoji="0" lang="en-US" altLang="ja-JP" sz="100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6400" algn="l"/>
              </a:tabLst>
            </a:pPr>
            <a:r>
              <a:rPr kumimoji="0" lang="en-US" altLang="ja-JP" sz="1000" b="1"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OUR WELLNESS PRACTICES:</a:t>
            </a:r>
            <a:endParaRPr kumimoji="0" lang="en-US" altLang="ja-JP" sz="50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6400" algn="l"/>
              </a:tabLst>
            </a:pPr>
            <a:r>
              <a:rPr kumimoji="0" lang="en-US" altLang="ja-JP" sz="1000" b="0" i="0" u="none" strike="noStrike" cap="none" normalizeH="0" baseline="0" dirty="0">
                <a:ln>
                  <a:noFill/>
                </a:ln>
                <a:solidFill>
                  <a:schemeClr val="tx1"/>
                </a:solidFill>
                <a:effectLst/>
                <a:latin typeface="Ubuntu" panose="020B0504030602030204" pitchFamily="34" charset="0"/>
                <a:ea typeface="MS Mincho" panose="02020609040205080304" pitchFamily="49" charset="-128"/>
                <a:cs typeface="Times New Roman" panose="02020603050405020304" pitchFamily="18" charset="0"/>
              </a:rPr>
              <a:t>Use the table below to identify at least 3 local activities that families in your community can connect with as ways for enhancing their wellbeing. </a:t>
            </a:r>
            <a:endParaRPr kumimoji="0" lang="en-US" altLang="ja-JP" sz="500" b="0" i="0" u="none" strike="noStrike" cap="none" normalizeH="0" baseline="0" dirty="0">
              <a:ln>
                <a:noFill/>
              </a:ln>
              <a:solidFill>
                <a:schemeClr val="tx1"/>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6400" algn="l"/>
              </a:tabLst>
            </a:pP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
        <p:nvSpPr>
          <p:cNvPr id="27" name="TextBox 26">
            <a:extLst>
              <a:ext uri="{FF2B5EF4-FFF2-40B4-BE49-F238E27FC236}">
                <a16:creationId xmlns:a16="http://schemas.microsoft.com/office/drawing/2014/main" id="{9946D9D6-F0E8-A331-BBBC-CDB3D2C1EAA2}"/>
              </a:ext>
            </a:extLst>
          </p:cNvPr>
          <p:cNvSpPr txBox="1"/>
          <p:nvPr/>
        </p:nvSpPr>
        <p:spPr>
          <a:xfrm>
            <a:off x="484391" y="4587578"/>
            <a:ext cx="6556436" cy="2530501"/>
          </a:xfrm>
          <a:prstGeom prst="rect">
            <a:avLst/>
          </a:prstGeom>
          <a:noFill/>
        </p:spPr>
        <p:txBody>
          <a:bodyPr wrap="square">
            <a:spAutoFit/>
          </a:bodyPr>
          <a:lstStyle/>
          <a:p>
            <a:pPr marL="0" marR="0">
              <a:lnSpc>
                <a:spcPts val="1600"/>
              </a:lnSpc>
              <a:spcBef>
                <a:spcPts val="1000"/>
              </a:spcBef>
              <a:buNone/>
              <a:tabLst>
                <a:tab pos="406400" algn="l"/>
              </a:tabLst>
            </a:pPr>
            <a:r>
              <a:rPr lang="en-GB" sz="1400" b="1" kern="900" spc="-10" dirty="0">
                <a:solidFill>
                  <a:srgbClr val="000000"/>
                </a:solidFill>
                <a:effectLst/>
                <a:latin typeface="Ubuntu" panose="020B0504030602030204" pitchFamily="34" charset="0"/>
                <a:ea typeface="MS Gothic" panose="020B0609070205080204" pitchFamily="49" charset="-128"/>
                <a:cs typeface="Times New Roman" panose="02020603050405020304" pitchFamily="18" charset="0"/>
              </a:rPr>
              <a:t>Diabetes Prevention and Management</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p>
            <a:pPr marL="0" marR="0">
              <a:lnSpc>
                <a:spcPts val="1600"/>
              </a:lnSpc>
              <a:spcAft>
                <a:spcPts val="800"/>
              </a:spcAft>
              <a:buNone/>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The FHF on Diabetes Prevention and Management focuses on an introductory understanding of what diabetes is with a focus on type 2 diabetes.</a:t>
            </a:r>
          </a:p>
          <a:p>
            <a:pPr marL="0" marR="0">
              <a:lnSpc>
                <a:spcPts val="1600"/>
              </a:lnSpc>
              <a:spcAft>
                <a:spcPts val="800"/>
              </a:spcAft>
              <a:buNone/>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It is recommended to talk about diabetes using words familiar to people in your community and to identify common stories of identification, and management of type 2 diabetes from people with and without intellectual in your community.</a:t>
            </a:r>
          </a:p>
          <a:p>
            <a:pPr marL="0" marR="0">
              <a:lnSpc>
                <a:spcPts val="1600"/>
              </a:lnSpc>
              <a:spcAft>
                <a:spcPts val="800"/>
              </a:spcAft>
              <a:buNone/>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You can integrate these stories into the healthy lifestyle game in the presentation.</a:t>
            </a:r>
          </a:p>
          <a:p>
            <a:pPr marL="0" marR="0">
              <a:lnSpc>
                <a:spcPts val="1600"/>
              </a:lnSpc>
              <a:spcAft>
                <a:spcPts val="800"/>
              </a:spcAft>
              <a:buNone/>
              <a:tabLst>
                <a:tab pos="406400" algn="l"/>
              </a:tabLst>
            </a:pPr>
            <a:r>
              <a:rPr lang="en-US" sz="1050" b="1" kern="900" spc="-10" dirty="0">
                <a:effectLst/>
                <a:latin typeface="Ubuntu" panose="020B0504030602030204" pitchFamily="34" charset="0"/>
                <a:ea typeface="MS Mincho" panose="02020609040205080304" pitchFamily="49" charset="-128"/>
                <a:cs typeface="Times New Roman" panose="02020603050405020304" pitchFamily="18" charset="0"/>
              </a:rPr>
              <a:t>OUR STORIES OF TYPE 2 DIABETES</a:t>
            </a:r>
            <a:endParaRPr lang="en-US" sz="1050" kern="900" spc="-10" dirty="0">
              <a:effectLst/>
              <a:latin typeface="Ubuntu" panose="020B0504030602030204" pitchFamily="34" charset="0"/>
              <a:ea typeface="MS Mincho" panose="02020609040205080304" pitchFamily="49" charset="-128"/>
              <a:cs typeface="Times New Roman" panose="02020603050405020304" pitchFamily="18" charset="0"/>
            </a:endParaRPr>
          </a:p>
          <a:p>
            <a:pPr marL="0" marR="0">
              <a:lnSpc>
                <a:spcPts val="1600"/>
              </a:lnSpc>
              <a:spcAft>
                <a:spcPts val="800"/>
              </a:spcAft>
              <a:buNone/>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Use the table below to identify 3 stories of type 2 diabetes identification and management from the community. </a:t>
            </a:r>
          </a:p>
        </p:txBody>
      </p:sp>
      <p:graphicFrame>
        <p:nvGraphicFramePr>
          <p:cNvPr id="28" name="Table 27">
            <a:extLst>
              <a:ext uri="{FF2B5EF4-FFF2-40B4-BE49-F238E27FC236}">
                <a16:creationId xmlns:a16="http://schemas.microsoft.com/office/drawing/2014/main" id="{9AFD430F-B45D-0F0E-C412-4EA8E0C7452C}"/>
              </a:ext>
            </a:extLst>
          </p:cNvPr>
          <p:cNvGraphicFramePr>
            <a:graphicFrameLocks noGrp="1"/>
          </p:cNvGraphicFramePr>
          <p:nvPr>
            <p:extLst>
              <p:ext uri="{D42A27DB-BD31-4B8C-83A1-F6EECF244321}">
                <p14:modId xmlns:p14="http://schemas.microsoft.com/office/powerpoint/2010/main" val="21342652"/>
              </p:ext>
            </p:extLst>
          </p:nvPr>
        </p:nvGraphicFramePr>
        <p:xfrm>
          <a:off x="803496" y="7261992"/>
          <a:ext cx="5488305" cy="1123952"/>
        </p:xfrm>
        <a:graphic>
          <a:graphicData uri="http://schemas.openxmlformats.org/drawingml/2006/table">
            <a:tbl>
              <a:tblPr firstRow="1" firstCol="1" bandRow="1"/>
              <a:tblGrid>
                <a:gridCol w="571500">
                  <a:extLst>
                    <a:ext uri="{9D8B030D-6E8A-4147-A177-3AD203B41FA5}">
                      <a16:colId xmlns:a16="http://schemas.microsoft.com/office/drawing/2014/main" val="3303690715"/>
                    </a:ext>
                  </a:extLst>
                </a:gridCol>
                <a:gridCol w="1214755">
                  <a:extLst>
                    <a:ext uri="{9D8B030D-6E8A-4147-A177-3AD203B41FA5}">
                      <a16:colId xmlns:a16="http://schemas.microsoft.com/office/drawing/2014/main" val="3860641485"/>
                    </a:ext>
                  </a:extLst>
                </a:gridCol>
                <a:gridCol w="1997710">
                  <a:extLst>
                    <a:ext uri="{9D8B030D-6E8A-4147-A177-3AD203B41FA5}">
                      <a16:colId xmlns:a16="http://schemas.microsoft.com/office/drawing/2014/main" val="1135576657"/>
                    </a:ext>
                  </a:extLst>
                </a:gridCol>
                <a:gridCol w="1704340">
                  <a:extLst>
                    <a:ext uri="{9D8B030D-6E8A-4147-A177-3AD203B41FA5}">
                      <a16:colId xmlns:a16="http://schemas.microsoft.com/office/drawing/2014/main" val="1553679522"/>
                    </a:ext>
                  </a:extLst>
                </a:gridCol>
              </a:tblGrid>
              <a:tr h="0">
                <a:tc>
                  <a:txBody>
                    <a:bodyPr/>
                    <a:lstStyle/>
                    <a:p>
                      <a:pPr marL="0" marR="0">
                        <a:lnSpc>
                          <a:spcPts val="1600"/>
                        </a:lnSpc>
                        <a:spcAft>
                          <a:spcPts val="800"/>
                        </a:spcAft>
                        <a:buNone/>
                        <a:tabLst>
                          <a:tab pos="406400" algn="l"/>
                        </a:tabLst>
                      </a:pPr>
                      <a:r>
                        <a:rPr lang="en-US" sz="1050" kern="900" spc="-10">
                          <a:effectLst/>
                          <a:latin typeface="Ubuntu Light" panose="020B03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How was type 2 diabetes identified?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a:effectLst/>
                          <a:latin typeface="Ubuntu" panose="020B0504030602030204" pitchFamily="34" charset="0"/>
                          <a:ea typeface="MS Mincho" panose="02020609040205080304" pitchFamily="49" charset="-128"/>
                          <a:cs typeface="Times New Roman" panose="02020603050405020304" pitchFamily="18" charset="0"/>
                        </a:rPr>
                        <a:t>What have been some challenges in management of type 2 diabetes?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a:effectLst/>
                          <a:latin typeface="Ubuntu" panose="020B0504030602030204" pitchFamily="34" charset="0"/>
                          <a:ea typeface="MS Mincho" panose="02020609040205080304" pitchFamily="49" charset="-128"/>
                          <a:cs typeface="Times New Roman" panose="02020603050405020304" pitchFamily="18" charset="0"/>
                        </a:rPr>
                        <a:t>What have been some successes in management of type 2 diabetes?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6823644"/>
                  </a:ext>
                </a:extLst>
              </a:tr>
              <a:tr h="0">
                <a:tc>
                  <a:txBody>
                    <a:bodyPr/>
                    <a:lstStyle/>
                    <a:p>
                      <a:pPr marL="0" marR="0">
                        <a:lnSpc>
                          <a:spcPts val="1600"/>
                        </a:lnSpc>
                        <a:spcAft>
                          <a:spcPts val="800"/>
                        </a:spcAft>
                        <a:buNone/>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Story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5566836"/>
                  </a:ext>
                </a:extLst>
              </a:tr>
              <a:tr h="0">
                <a:tc>
                  <a:txBody>
                    <a:bodyPr/>
                    <a:lstStyle/>
                    <a:p>
                      <a:pPr marL="0" marR="0">
                        <a:lnSpc>
                          <a:spcPts val="1600"/>
                        </a:lnSpc>
                        <a:spcAft>
                          <a:spcPts val="800"/>
                        </a:spcAft>
                        <a:buNone/>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Story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9832486"/>
                  </a:ext>
                </a:extLst>
              </a:tr>
              <a:tr h="0">
                <a:tc>
                  <a:txBody>
                    <a:bodyPr/>
                    <a:lstStyle/>
                    <a:p>
                      <a:pPr marL="0" marR="0">
                        <a:lnSpc>
                          <a:spcPts val="1600"/>
                        </a:lnSpc>
                        <a:spcAft>
                          <a:spcPts val="800"/>
                        </a:spcAft>
                        <a:buNone/>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Story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1600"/>
                        </a:lnSpc>
                        <a:spcAft>
                          <a:spcPts val="800"/>
                        </a:spcAft>
                        <a:buNone/>
                        <a:tabLst>
                          <a:tab pos="406400" algn="l"/>
                        </a:tabLst>
                      </a:pPr>
                      <a:r>
                        <a:rPr lang="en-US" sz="1050" kern="900" spc="-10" dirty="0">
                          <a:effectLst/>
                          <a:latin typeface="Ubuntu" panose="020B0504030602030204" pitchFamily="34" charset="0"/>
                          <a:ea typeface="MS Mincho" panose="02020609040205080304" pitchFamily="49"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4040916"/>
                  </a:ext>
                </a:extLst>
              </a:tr>
            </a:tbl>
          </a:graphicData>
        </a:graphic>
      </p:graphicFrame>
    </p:spTree>
    <p:extLst>
      <p:ext uri="{BB962C8B-B14F-4D97-AF65-F5344CB8AC3E}">
        <p14:creationId xmlns:p14="http://schemas.microsoft.com/office/powerpoint/2010/main" val="25261753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84576</TotalTime>
  <Words>2062</Words>
  <Application>Microsoft Office PowerPoint</Application>
  <PresentationFormat>Custom</PresentationFormat>
  <Paragraphs>403</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Aptos Display</vt:lpstr>
      <vt:lpstr>Arial</vt:lpstr>
      <vt:lpstr>Courier New</vt:lpstr>
      <vt:lpstr>Symbol</vt:lpstr>
      <vt:lpstr>Ubuntu</vt:lpstr>
      <vt:lpstr>Ubuntu Light</vt:lpstr>
      <vt:lpstr>Office Theme</vt:lpstr>
      <vt:lpstr>PowerPoint Presentation</vt:lpstr>
      <vt:lpstr>Purpose and Goals</vt:lpstr>
      <vt:lpstr>Part 1: Adaptation Strategies</vt:lpstr>
      <vt:lpstr>PowerPoint Presentation</vt:lpstr>
      <vt:lpstr>PowerPoint Presentation</vt:lpstr>
      <vt:lpstr>PowerPoint Presentation</vt:lpstr>
      <vt:lpstr>PowerPoint Presentation</vt:lpstr>
      <vt:lpstr>Part 2: Adaptation Worksheet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Nickie Vertigan</dc:creator>
  <cp:lastModifiedBy>Jennifer Pittman</cp:lastModifiedBy>
  <cp:revision>11</cp:revision>
  <dcterms:created xsi:type="dcterms:W3CDTF">2024-08-28T17:38:29Z</dcterms:created>
  <dcterms:modified xsi:type="dcterms:W3CDTF">2025-09-22T18:47:41Z</dcterms:modified>
</cp:coreProperties>
</file>