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</p:sldMasterIdLst>
  <p:notesMasterIdLst>
    <p:notesMasterId r:id="rId34"/>
  </p:notesMasterIdLst>
  <p:handoutMasterIdLst>
    <p:handoutMasterId r:id="rId35"/>
  </p:handoutMasterIdLst>
  <p:sldIdLst>
    <p:sldId id="256" r:id="rId3"/>
    <p:sldId id="266" r:id="rId4"/>
    <p:sldId id="257" r:id="rId5"/>
    <p:sldId id="259" r:id="rId6"/>
    <p:sldId id="312" r:id="rId7"/>
    <p:sldId id="273" r:id="rId8"/>
    <p:sldId id="317" r:id="rId9"/>
    <p:sldId id="276" r:id="rId10"/>
    <p:sldId id="279" r:id="rId11"/>
    <p:sldId id="280" r:id="rId12"/>
    <p:sldId id="281" r:id="rId13"/>
    <p:sldId id="282" r:id="rId14"/>
    <p:sldId id="288" r:id="rId15"/>
    <p:sldId id="283" r:id="rId16"/>
    <p:sldId id="277" r:id="rId17"/>
    <p:sldId id="285" r:id="rId18"/>
    <p:sldId id="289" r:id="rId19"/>
    <p:sldId id="296" r:id="rId20"/>
    <p:sldId id="316" r:id="rId21"/>
    <p:sldId id="292" r:id="rId22"/>
    <p:sldId id="295" r:id="rId23"/>
    <p:sldId id="291" r:id="rId24"/>
    <p:sldId id="290" r:id="rId25"/>
    <p:sldId id="294" r:id="rId26"/>
    <p:sldId id="302" r:id="rId27"/>
    <p:sldId id="297" r:id="rId28"/>
    <p:sldId id="304" r:id="rId29"/>
    <p:sldId id="314" r:id="rId30"/>
    <p:sldId id="308" r:id="rId31"/>
    <p:sldId id="315" r:id="rId32"/>
    <p:sldId id="313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58053A-C2CC-4735-9AC0-B6059ED3CF21}" v="2125" dt="2026-01-23T07:20:10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0" autoAdjust="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1616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/ </a:t>
            </a:r>
            <a:r>
              <a:rPr lang="en-US" b="1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 Light" charset="0"/>
              </a:rPr>
              <a:t>Drag picture to placeholder or click icon to add</a:t>
            </a:r>
            <a:endParaRPr lang="en-US" noProof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text styles</a:t>
            </a:r>
          </a:p>
          <a:p>
            <a:pPr lvl="1"/>
            <a:r>
              <a:rPr lang="ga-IE">
                <a:sym typeface="Ubuntu Light" charset="0"/>
              </a:rPr>
              <a:t>Second level</a:t>
            </a:r>
          </a:p>
          <a:p>
            <a:pPr lvl="2"/>
            <a:r>
              <a:rPr lang="ga-IE">
                <a:sym typeface="Ubuntu Light" charset="0"/>
              </a:rPr>
              <a:t>Third level</a:t>
            </a:r>
          </a:p>
          <a:p>
            <a:pPr lvl="3"/>
            <a:r>
              <a:rPr lang="ga-IE">
                <a:sym typeface="Ubuntu Light" charset="0"/>
              </a:rPr>
              <a:t>Fourth level</a:t>
            </a:r>
          </a:p>
          <a:p>
            <a:pPr lvl="4"/>
            <a:r>
              <a:rPr lang="ga-IE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strongminds@specialolympics.org" TargetMode="Externa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ksparks@specialolympics.org" TargetMode="External"/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esources.specialolympics.org/health/strong-minds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Strong Minds 2.0 Training Webinar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3" y="3170863"/>
            <a:ext cx="7773293" cy="1696942"/>
          </a:xfrm>
        </p:spPr>
        <p:txBody>
          <a:bodyPr/>
          <a:lstStyle/>
          <a:p>
            <a:pPr algn="ctr"/>
            <a:r>
              <a:rPr lang="en-US" dirty="0"/>
              <a:t>Jenna Lebersfeld, PhD</a:t>
            </a:r>
          </a:p>
          <a:p>
            <a:pPr algn="ctr"/>
            <a:r>
              <a:rPr lang="en-US" dirty="0"/>
              <a:t>Sr. Clinical Program Manager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30 items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Item examples:</a:t>
            </a:r>
          </a:p>
          <a:p>
            <a:pPr marL="795338" indent="-344488">
              <a:buFont typeface="Arial" panose="020B0604020202020204" pitchFamily="34" charset="0"/>
              <a:buChar char="•"/>
            </a:pPr>
            <a:r>
              <a:rPr lang="en-US" sz="2400" dirty="0"/>
              <a:t>“Have you felt like crying?”</a:t>
            </a:r>
          </a:p>
          <a:p>
            <a:pPr marL="795338" indent="-344488">
              <a:buFont typeface="Arial" panose="020B0604020202020204" pitchFamily="34" charset="0"/>
              <a:buChar char="•"/>
            </a:pPr>
            <a:r>
              <a:rPr lang="en-US" sz="2400" dirty="0"/>
              <a:t>“Have you felt like you have no energy to do anything?”</a:t>
            </a:r>
          </a:p>
          <a:p>
            <a:pPr marL="795338" indent="-344488">
              <a:buFont typeface="Arial" panose="020B0604020202020204" pitchFamily="34" charset="0"/>
              <a:buChar char="•"/>
            </a:pPr>
            <a:r>
              <a:rPr lang="en-US" sz="2400" dirty="0"/>
              <a:t>“Have you attacked someone?”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Athlete answers: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sz="2400" dirty="0"/>
              <a:t>“Not at all,” “Sometimes” or “Always/A lot”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E7666A-8BB8-532C-14A7-50FDA475DAD9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128073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Visual support for answer choices: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11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6A9B8B-0B91-E7C0-96E8-E6BC7D126D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120" y="2262808"/>
            <a:ext cx="6173397" cy="325009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DF9778-CEB4-D47B-7E5D-30C08C17A90F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2314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Visual supports are available for each item: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12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65F358-E9AE-7CAE-DD1D-21A86A25B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266" y="2236112"/>
            <a:ext cx="6558315" cy="4102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080FAF2-01A7-6647-EB6A-F5BF3E1DB3EB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36990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0"/>
            <a:ext cx="7051823" cy="1412777"/>
          </a:xfrm>
        </p:spPr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033670"/>
            <a:ext cx="7912100" cy="51718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Administration: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1 volunteer to 1 athlete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Use partitions to create semi-private spaces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Clinical Volunteers: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Must have experience with health questionnaire administration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Can be clinicians or advanced clinical students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Can be students in a mental health field (e.g., psychology, social work) or allied profession (e.g., med students, PA students, nursing students)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1FFE8D-0713-EB1F-3F88-49E59EC2BAFE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269327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Scoring: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 needs to be scored during the screening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Certain item totals </a:t>
            </a:r>
            <a:r>
              <a:rPr lang="en-US" dirty="0">
                <a:sym typeface="Wingdings" panose="05000000000000000000" pitchFamily="2" charset="2"/>
              </a:rPr>
              <a:t> referral guidelines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1FFE8D-0713-EB1F-3F88-49E59EC2BAFE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3391758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Warwick Wellness Scale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Warwick-Edinburgh Mental Wellbeing Scale Intellectual Disability Version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Developed as an assessment measure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Focuses on wellbeing instead of mental health challenges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14 items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Has 2 practice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“I watched sports on TV” and “I ate rotting food”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15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291369-B582-2D0F-C543-12F65E29D4F0}"/>
              </a:ext>
            </a:extLst>
          </p:cNvPr>
          <p:cNvSpPr txBox="1"/>
          <p:nvPr/>
        </p:nvSpPr>
        <p:spPr>
          <a:xfrm>
            <a:off x="1643270" y="6205538"/>
            <a:ext cx="7487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baseline="0" dirty="0">
                <a:latin typeface="Ubuntu" panose="020B0504030602030204" pitchFamily="34" charset="0"/>
              </a:rPr>
              <a:t>Warwick-Edinburgh Mental Wellbeing Scale (WEMWBS) © University of Warwick 2006, all rights reserved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8152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Warwick Wellness Scale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524000"/>
            <a:ext cx="7912100" cy="46815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Athlete answers: “Never,” “Sometimes,” “Often,” “Always”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Item examples: 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“I deal with problems well”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“I was interested in new things”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16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98FE7C-679D-2842-1BB1-705DBF8448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778" y="1996228"/>
            <a:ext cx="4764558" cy="21251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CDC9ECF-DD90-78CA-C45E-6E87DD1619E3}"/>
              </a:ext>
            </a:extLst>
          </p:cNvPr>
          <p:cNvSpPr txBox="1"/>
          <p:nvPr/>
        </p:nvSpPr>
        <p:spPr>
          <a:xfrm>
            <a:off x="1643270" y="6205538"/>
            <a:ext cx="7487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baseline="0" dirty="0">
                <a:latin typeface="Ubuntu" panose="020B0504030602030204" pitchFamily="34" charset="0"/>
              </a:rPr>
              <a:t>Warwick-Edinburgh Mental Wellbeing Scale (WEMWBS) © University of Warwick 2006, all rights reserved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1802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Warwick Wellness Scale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524000"/>
            <a:ext cx="7912100" cy="46815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Administration and Clinical Volunteers: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Same as CORE-LD30</a:t>
            </a:r>
          </a:p>
          <a:p>
            <a:pPr marL="396875" indent="-342900">
              <a:buFont typeface="Arial" panose="020B0604020202020204" pitchFamily="34" charset="0"/>
              <a:buChar char="•"/>
            </a:pPr>
            <a:r>
              <a:rPr lang="en-US" dirty="0"/>
              <a:t>Scoring: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Scoring onsite not required for this measure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17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DC9ECF-DD90-78CA-C45E-6E87DD1619E3}"/>
              </a:ext>
            </a:extLst>
          </p:cNvPr>
          <p:cNvSpPr txBox="1"/>
          <p:nvPr/>
        </p:nvSpPr>
        <p:spPr>
          <a:xfrm>
            <a:off x="1643270" y="6205538"/>
            <a:ext cx="7487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baseline="0" dirty="0">
                <a:latin typeface="Ubuntu" panose="020B0504030602030204" pitchFamily="34" charset="0"/>
              </a:rPr>
              <a:t>Warwick-Edinburgh Mental Wellbeing Scale (WEMWBS) © University of Warwick 2006, all rights reserved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1866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4: Check Out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Screening results reviewed with athlete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Make referral recommendations, if needed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Clinical Volunteer: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Clinical Director or experienced mental health clinician working closely with the CD</a:t>
            </a:r>
          </a:p>
          <a:p>
            <a:pPr marL="396875" indent="-342900">
              <a:buFont typeface="Arial" panose="020B0604020202020204" pitchFamily="34" charset="0"/>
              <a:buChar char="•"/>
            </a:pPr>
            <a:r>
              <a:rPr lang="en-US" dirty="0"/>
              <a:t>1 volunteer to 1 athlete</a:t>
            </a:r>
          </a:p>
          <a:p>
            <a:pPr marL="396875" indent="-342900">
              <a:buFont typeface="Arial" panose="020B0604020202020204" pitchFamily="34" charset="0"/>
              <a:buChar char="•"/>
            </a:pPr>
            <a:r>
              <a:rPr lang="en-US" dirty="0"/>
              <a:t>Use partitions to maintain privacy and confidentiality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08248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BE7F1-3776-A7A3-D92D-952C24267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5A2DB-0AB3-3B39-E2A2-AD757806C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896" y="366713"/>
            <a:ext cx="7567391" cy="1046064"/>
          </a:xfrm>
        </p:spPr>
        <p:txBody>
          <a:bodyPr/>
          <a:lstStyle/>
          <a:p>
            <a:r>
              <a:rPr lang="en-US" b="1" dirty="0"/>
              <a:t>Strong Minds Stations and Activities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9F9777-5C24-FB95-357D-BC1FE3C3A6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19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687419-75FD-D65C-D74E-1DAE97C2FD2A}"/>
              </a:ext>
            </a:extLst>
          </p:cNvPr>
          <p:cNvSpPr txBox="1"/>
          <p:nvPr/>
        </p:nvSpPr>
        <p:spPr>
          <a:xfrm>
            <a:off x="277896" y="1651398"/>
            <a:ext cx="50611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Station 1: Check In</a:t>
            </a:r>
          </a:p>
          <a:p>
            <a:r>
              <a:rPr lang="en-US" sz="2400" dirty="0"/>
              <a:t>Station 2: CORE-LD30</a:t>
            </a:r>
          </a:p>
          <a:p>
            <a:r>
              <a:rPr lang="en-US" sz="2400" dirty="0"/>
              <a:t>Station 3: Warwick Wellness Scale</a:t>
            </a:r>
          </a:p>
          <a:p>
            <a:r>
              <a:rPr lang="en-US" sz="2400" dirty="0"/>
              <a:t>Station 4: Check Out</a:t>
            </a:r>
          </a:p>
          <a:p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55B0E9-432B-0847-48FB-DA8DB71C6F0A}"/>
              </a:ext>
            </a:extLst>
          </p:cNvPr>
          <p:cNvSpPr txBox="1"/>
          <p:nvPr/>
        </p:nvSpPr>
        <p:spPr>
          <a:xfrm>
            <a:off x="2476584" y="3647015"/>
            <a:ext cx="41908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Activity 1: Stress and You</a:t>
            </a:r>
          </a:p>
          <a:p>
            <a:r>
              <a:rPr lang="en-US" sz="2400" dirty="0"/>
              <a:t>Activity 2: Strong Messages</a:t>
            </a:r>
          </a:p>
          <a:p>
            <a:r>
              <a:rPr lang="en-US" sz="2400" dirty="0"/>
              <a:t>Activity 3: Strong Breathing</a:t>
            </a:r>
          </a:p>
          <a:p>
            <a:r>
              <a:rPr lang="en-US" sz="2400" dirty="0"/>
              <a:t>Activity 4: Strong Stretching</a:t>
            </a:r>
          </a:p>
          <a:p>
            <a:r>
              <a:rPr lang="en-US" sz="2400" dirty="0"/>
              <a:t>Activity 5: Strong Supporting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212B4C-EC9A-D846-312F-82151969AF37}"/>
              </a:ext>
            </a:extLst>
          </p:cNvPr>
          <p:cNvSpPr txBox="1"/>
          <p:nvPr/>
        </p:nvSpPr>
        <p:spPr>
          <a:xfrm>
            <a:off x="4744278" y="5796451"/>
            <a:ext cx="4399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Station 5: Review of Activities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017B1D3-57BA-61BC-84DC-82581F2AEA05}"/>
              </a:ext>
            </a:extLst>
          </p:cNvPr>
          <p:cNvCxnSpPr>
            <a:cxnSpLocks/>
          </p:cNvCxnSpPr>
          <p:nvPr/>
        </p:nvCxnSpPr>
        <p:spPr bwMode="auto">
          <a:xfrm>
            <a:off x="1073287" y="3277471"/>
            <a:ext cx="1509175" cy="474570"/>
          </a:xfrm>
          <a:prstGeom prst="straightConnector1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5BA1DE0-B3EC-BF7F-0AE6-93B2C1EB8B0C}"/>
              </a:ext>
            </a:extLst>
          </p:cNvPr>
          <p:cNvCxnSpPr/>
          <p:nvPr/>
        </p:nvCxnSpPr>
        <p:spPr bwMode="auto">
          <a:xfrm>
            <a:off x="3263728" y="5642282"/>
            <a:ext cx="1578181" cy="458256"/>
          </a:xfrm>
          <a:prstGeom prst="straightConnector1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6242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272209"/>
            <a:ext cx="7912100" cy="4933329"/>
          </a:xfrm>
        </p:spPr>
        <p:txBody>
          <a:bodyPr/>
          <a:lstStyle/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Introduction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Healthy Athletes 2.0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HAS Form 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Referral Guidelines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Clinical Director Training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Q&amp;A</a:t>
            </a:r>
          </a:p>
          <a:p>
            <a:pPr marL="387350" lvl="1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400" dirty="0">
                <a:sym typeface="Wingdings" panose="05000000000000000000" pitchFamily="2" charset="2"/>
              </a:rPr>
              <a:t>Please save questions until the end unless necessary for accessibility or related to a specific clinical aspect of the form that is being reviewed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2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Activities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139687"/>
            <a:ext cx="7912100" cy="506585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No changes to the activities themselves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More leniency/creativity encouraged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Activities must address the core goal and introduce the underlying coping strategy principle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Alternative options are in the Clinical Director manual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Please email me about any other ideas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strongminds@specialolympics.org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39359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CDF4-55C5-C610-C3E2-473F4B23B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07" y="179388"/>
            <a:ext cx="7051823" cy="716495"/>
          </a:xfrm>
        </p:spPr>
        <p:txBody>
          <a:bodyPr/>
          <a:lstStyle/>
          <a:p>
            <a:r>
              <a:rPr lang="en-US" b="1" dirty="0"/>
              <a:t>Strategies for Stress Worksheet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0F3182C-B44C-E6C8-02BB-9E2B522F58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957" t="1704"/>
          <a:stretch/>
        </p:blipFill>
        <p:spPr>
          <a:xfrm>
            <a:off x="371061" y="849966"/>
            <a:ext cx="7368209" cy="579652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9A3EC5-0035-7138-C9F2-B0FFA12EAC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21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87760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Activities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815548"/>
            <a:ext cx="7912100" cy="438999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1: Stress and You</a:t>
            </a:r>
          </a:p>
          <a:p>
            <a:pPr marL="914400" indent="-463550">
              <a:buFont typeface="Arial" panose="020B0604020202020204" pitchFamily="34" charset="0"/>
              <a:buChar char="•"/>
            </a:pPr>
            <a:r>
              <a:rPr lang="en-US" sz="2800" dirty="0"/>
              <a:t>Discuss stress with athletes</a:t>
            </a:r>
          </a:p>
          <a:p>
            <a:pPr marL="914400" indent="-463550">
              <a:buFont typeface="Arial" panose="020B0604020202020204" pitchFamily="34" charset="0"/>
              <a:buChar char="•"/>
            </a:pPr>
            <a:r>
              <a:rPr lang="en-US" sz="2800" dirty="0"/>
              <a:t>Introduce tense-and-release exercise using stress ball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2: Strong Messages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2800" dirty="0"/>
              <a:t>Show that positive thoughts, music, and photos can help with stress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22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7542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Activities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412777"/>
            <a:ext cx="7912100" cy="479276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3: Strong Breathing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2800" dirty="0"/>
              <a:t>Introduce deep breathing and discuss how it can help with stress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4: Strong Stretching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2800" dirty="0"/>
              <a:t>Introduce stretches to help release tension and stress in the body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5: Strong Supporting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2800" dirty="0"/>
              <a:t>Emphasize that giving and receiving social support helps reduce stress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35491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5: Review of Activities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Same as the previous “Check Out” station from Strong Minds 1.0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Review Strategies for Stress Worksheet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Choose their favorite coping strategy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Make a plan to use it in competition or in their daily life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3725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E5EB12-3D15-9791-26D3-1BDF4983D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020416"/>
            <a:ext cx="7902575" cy="657571"/>
          </a:xfrm>
        </p:spPr>
        <p:txBody>
          <a:bodyPr/>
          <a:lstStyle/>
          <a:p>
            <a:pPr algn="ctr"/>
            <a:r>
              <a:rPr lang="en-US" sz="9600" dirty="0"/>
              <a:t>Referral Guidelines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5B11B-1B6E-FD14-03E9-464A24BE63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25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1966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Referral Guidelines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Based on surveillance question from Check In and CORE-LD30 responses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CORE-LD30 Scoring Guide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Surveillance question: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“Are you currently receiving counseling or therapy from a mental health professional?”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If yes and not urgent </a:t>
            </a:r>
            <a:r>
              <a:rPr lang="en-US" dirty="0">
                <a:sym typeface="Wingdings" panose="05000000000000000000" pitchFamily="2" charset="2"/>
              </a:rPr>
              <a:t> Routine referral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Ultimately CDs clinical decision making within referral guidelines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277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Referral Guidelines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412777"/>
            <a:ext cx="7912100" cy="479276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Provider and resource directory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Needs to be developed in conjunction with Program Health Staff and CDs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For local events – should be specific to the local area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For larger events – will need to have broader, wide-reaching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If athlete lives in remote area where the Program Health Staff and CD are unable to identify local providers, refer to PCP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27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88563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06EA2-7012-278F-E595-CA389F6B2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E95701-E57A-6529-91E5-56A5CC904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800" dirty="0"/>
              <a:t>Clinical Director Training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A22CD-F0F0-A42C-4360-3A5CBD643C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2065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Director Training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934817"/>
            <a:ext cx="7912100" cy="427072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New CDs must be licensed mental health professionals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Current CDs who are </a:t>
            </a:r>
            <a:r>
              <a:rPr lang="en-US" i="1" dirty="0">
                <a:sym typeface="Wingdings" panose="05000000000000000000" pitchFamily="2" charset="2"/>
              </a:rPr>
              <a:t>not</a:t>
            </a:r>
            <a:r>
              <a:rPr lang="en-US" dirty="0">
                <a:sym typeface="Wingdings" panose="05000000000000000000" pitchFamily="2" charset="2"/>
              </a:rPr>
              <a:t> licensed mental health clinicians: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Will be grandfathered in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However, new co-CDs who are licensed mental health clinicians will need to be recruited and co-run Strong Minds 2.0 events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29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02216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88" y="1842052"/>
            <a:ext cx="8799442" cy="4628761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/>
              <a:t>Discipline Manager of Strong Minds and Healthy Young Athletes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Licensed Clinical Psychologist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Pediatric Clinical Neuropsychologist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Expertise in IDD, autism, ADHD, learning disability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hlinkClick r:id="rId2"/>
              </a:rPr>
              <a:t>strongminds@specialolympics.org</a:t>
            </a: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0" indent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3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45790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4935E-6ADF-8EEE-70B0-530179B7E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95CD0A-4A58-F5CC-2696-BD3CDCF0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-357809"/>
            <a:ext cx="7051823" cy="1770586"/>
          </a:xfrm>
        </p:spPr>
        <p:txBody>
          <a:bodyPr/>
          <a:lstStyle/>
          <a:p>
            <a:r>
              <a:rPr lang="en-US" b="1" dirty="0"/>
              <a:t>Clinical Director Training Modules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44F9FA-CEC9-EEA5-3210-2C6EEE646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927652"/>
            <a:ext cx="7912100" cy="5277888"/>
          </a:xfrm>
        </p:spPr>
        <p:txBody>
          <a:bodyPr/>
          <a:lstStyle/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Strong Minds 2.0 Clinical Director Training Module is live on the LMS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New </a:t>
            </a:r>
            <a:r>
              <a:rPr lang="en-US">
                <a:sym typeface="Wingdings" panose="05000000000000000000" pitchFamily="2" charset="2"/>
              </a:rPr>
              <a:t>CDs will be assigned </a:t>
            </a:r>
            <a:r>
              <a:rPr lang="en-US" dirty="0">
                <a:sym typeface="Wingdings" panose="05000000000000000000" pitchFamily="2" charset="2"/>
              </a:rPr>
              <a:t>this training automatically.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Current CDs trained on Strong Minds 1.0 will need to complete this training prior to implementing Strong Minds 2.0.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Can be accessed in the currently assigned courses on the LMS. </a:t>
            </a:r>
            <a:r>
              <a:rPr lang="en-US" i="1" dirty="0"/>
              <a:t>Please note that while it may appear that the course has already been completed, they can restart/retake it at any time.</a:t>
            </a:r>
            <a:endParaRPr lang="en-US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Contact Kelsey Sparks for LMS assistance (</a:t>
            </a:r>
            <a:r>
              <a:rPr lang="en-US" dirty="0">
                <a:sym typeface="Wingdings" panose="05000000000000000000" pitchFamily="2" charset="2"/>
                <a:hlinkClick r:id="rId2"/>
              </a:rPr>
              <a:t>ksparks@specialolympics.org</a:t>
            </a:r>
            <a:r>
              <a:rPr lang="en-US" dirty="0">
                <a:sym typeface="Wingdings" panose="05000000000000000000" pitchFamily="2" charset="2"/>
              </a:rPr>
              <a:t>)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092A-387C-BACF-A502-01D397D46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30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64011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02FB6E-A872-7ECD-2DA0-6550BD38D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/>
              <a:t>Q &amp; A</a:t>
            </a:r>
            <a:br>
              <a:rPr lang="en-US" sz="9600" dirty="0"/>
            </a:br>
            <a:br>
              <a:rPr lang="en-US" sz="3600" dirty="0"/>
            </a:br>
            <a:r>
              <a:rPr lang="en-US" sz="4000" dirty="0"/>
              <a:t>Email:</a:t>
            </a:r>
            <a:br>
              <a:rPr lang="en-US" sz="9600" dirty="0"/>
            </a:br>
            <a:r>
              <a:rPr lang="en-US" sz="4000" dirty="0">
                <a:sym typeface="Wingdings" panose="05000000000000000000" pitchFamily="2" charset="2"/>
              </a:rPr>
              <a:t>strongminds@specialolympics.org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5A5A9-AE2B-2354-4A18-B149401367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31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11851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4513" y="827156"/>
            <a:ext cx="7902575" cy="1195388"/>
          </a:xfrm>
        </p:spPr>
        <p:txBody>
          <a:bodyPr/>
          <a:lstStyle/>
          <a:p>
            <a:pPr algn="ctr"/>
            <a:r>
              <a:rPr lang="en-US" sz="9600" dirty="0"/>
              <a:t>Healthy Athletes 2.0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447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Healthy Athletes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88" y="1510748"/>
            <a:ext cx="8799442" cy="4960065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/>
              <a:t>Reviewed and updated content, HAS forms, and resources 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Access to HAS forms and resources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Sent directly to Programs hosting early events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Will be added to resources page within the month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>
                <a:hlinkClick r:id="rId2"/>
              </a:rPr>
              <a:t>https://resources.specialolympics.org/health/strong-minds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/>
              <a:t>Strong Minds 2.0 main changes: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Mental health screening measures (CORE-LD30, Warwick Wellness)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More robust referral guidelines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5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36396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E37FBB4-BD7E-4C1D-3384-E26584B20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510748"/>
            <a:ext cx="7902575" cy="2382078"/>
          </a:xfrm>
        </p:spPr>
        <p:txBody>
          <a:bodyPr/>
          <a:lstStyle/>
          <a:p>
            <a:pPr algn="ctr"/>
            <a:r>
              <a:rPr lang="en-US" sz="9600" dirty="0"/>
              <a:t>HAS Form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BB926-22D2-B644-5A7D-20725AB56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513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5F284-893E-E36B-F750-9FDA1590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4380-17E8-4389-A3A1-04DEF2A72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HAS Form 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6F600-FD80-F2B0-D7F9-CB55372C6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8" y="1789043"/>
            <a:ext cx="8799442" cy="4681770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/>
              <a:t>Review general layout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Importance of registration for accurate post-event digitization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Filling out the form correctly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Circle = choose one answer only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Square = select all that apply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ED340-A32C-4E2A-6F67-529E356A4A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7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778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1: Check In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 major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Athlete demographic info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Mood surveillance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Vignette (now optional/based on athlete need/CD preference)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Baseline coping strategies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05332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412777"/>
            <a:ext cx="7912100" cy="479276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Clinical Outcomes in Routine Evaluation – Learning Disability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Search for measures: No self-report broad mental health screening tools by and for people with IDD exist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CORE-LD30 researchers partnered with people with IDD to develop and refine the items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Items address mental health broadly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Caveat: Developed to track therapy progress (not screen for mental health)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9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E2B3F1-4D22-5B63-E502-1C5B3ED9C478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191732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1157</TotalTime>
  <Words>1344</Words>
  <Application>Microsoft Office PowerPoint</Application>
  <PresentationFormat>On-screen Show (4:3)</PresentationFormat>
  <Paragraphs>212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SO_AP_Presentation</vt:lpstr>
      <vt:lpstr>Body White copy</vt:lpstr>
      <vt:lpstr>Strong Minds 2.0 Training Webinar</vt:lpstr>
      <vt:lpstr>Outline</vt:lpstr>
      <vt:lpstr>Introduction</vt:lpstr>
      <vt:lpstr>Healthy Athletes 2.0</vt:lpstr>
      <vt:lpstr>Healthy Athletes 2.0</vt:lpstr>
      <vt:lpstr>HAS Form</vt:lpstr>
      <vt:lpstr>HAS Form Introduction</vt:lpstr>
      <vt:lpstr>Station 1: Check In</vt:lpstr>
      <vt:lpstr>Station 2: CORE-LD30</vt:lpstr>
      <vt:lpstr>Station 2: CORE-LD30</vt:lpstr>
      <vt:lpstr>Station 2: CORE-LD30</vt:lpstr>
      <vt:lpstr>Station 2: CORE-LD30</vt:lpstr>
      <vt:lpstr>Station 2: CORE-LD30</vt:lpstr>
      <vt:lpstr>Station 2: CORE-LD30</vt:lpstr>
      <vt:lpstr>Station 3: Warwick Wellness Scale</vt:lpstr>
      <vt:lpstr>Station 3: Warwick Wellness Scale</vt:lpstr>
      <vt:lpstr>Station 3: Warwick Wellness Scale</vt:lpstr>
      <vt:lpstr>Station 4: Check Out</vt:lpstr>
      <vt:lpstr>Strong Minds Stations and Activities</vt:lpstr>
      <vt:lpstr>Activities</vt:lpstr>
      <vt:lpstr>Strategies for Stress Worksheet</vt:lpstr>
      <vt:lpstr>Activities</vt:lpstr>
      <vt:lpstr>Activities</vt:lpstr>
      <vt:lpstr>Station 5: Review of Activities</vt:lpstr>
      <vt:lpstr>Referral Guidelines</vt:lpstr>
      <vt:lpstr>Referral Guidelines</vt:lpstr>
      <vt:lpstr>Referral Guidelines</vt:lpstr>
      <vt:lpstr>Clinical Director Training</vt:lpstr>
      <vt:lpstr>Clinical Director Training</vt:lpstr>
      <vt:lpstr>Clinical Director Training Modules</vt:lpstr>
      <vt:lpstr>Q &amp; A  Email: strongminds@specialolympics.org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Jenna Lebersfeld</cp:lastModifiedBy>
  <cp:revision>35</cp:revision>
  <dcterms:created xsi:type="dcterms:W3CDTF">2012-07-11T16:39:32Z</dcterms:created>
  <dcterms:modified xsi:type="dcterms:W3CDTF">2026-02-09T20:04:27Z</dcterms:modified>
</cp:coreProperties>
</file>