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12"/>
  </p:notesMasterIdLst>
  <p:handoutMasterIdLst>
    <p:handoutMasterId r:id="rId13"/>
  </p:handoutMasterIdLst>
  <p:sldIdLst>
    <p:sldId id="256" r:id="rId3"/>
    <p:sldId id="266" r:id="rId4"/>
    <p:sldId id="257" r:id="rId5"/>
    <p:sldId id="318" r:id="rId6"/>
    <p:sldId id="312" r:id="rId7"/>
    <p:sldId id="320" r:id="rId8"/>
    <p:sldId id="319" r:id="rId9"/>
    <p:sldId id="317" r:id="rId10"/>
    <p:sldId id="31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E548D1-7069-4909-B169-47BE0FAE3809}" v="1605" dt="2026-01-29T13:50:12.7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0049" autoAdjust="0"/>
  </p:normalViewPr>
  <p:slideViewPr>
    <p:cSldViewPr snapToGrid="0" snapToObjects="1">
      <p:cViewPr varScale="1">
        <p:scale>
          <a:sx n="59" d="100"/>
          <a:sy n="59" d="100"/>
        </p:scale>
        <p:origin x="1524" y="5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pPr/>
              <a:t>2/9/2026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pPr/>
              <a:t>2/9/2026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50000"/>
              </a:lnSpc>
              <a:buFont typeface="Arial" panose="020B0604020202020204" pitchFamily="34" charset="0"/>
              <a:buChar char="•"/>
            </a:pPr>
            <a:r>
              <a:rPr lang="en-US" sz="2400" dirty="0"/>
              <a:t>Background in:</a:t>
            </a:r>
          </a:p>
          <a:p>
            <a:pPr marL="742950" lvl="1" indent="-285750">
              <a:lnSpc>
                <a:spcPct val="150000"/>
              </a:lnSpc>
              <a:buFont typeface="Arial" panose="020B0604020202020204" pitchFamily="34" charset="0"/>
              <a:buChar char="•"/>
            </a:pPr>
            <a:r>
              <a:rPr lang="en-US" sz="2200" dirty="0"/>
              <a:t>Private practice &amp; hospital dentistry</a:t>
            </a:r>
          </a:p>
          <a:p>
            <a:pPr marL="742950" lvl="1" indent="-285750">
              <a:lnSpc>
                <a:spcPct val="150000"/>
              </a:lnSpc>
              <a:buFont typeface="Arial" panose="020B0604020202020204" pitchFamily="34" charset="0"/>
              <a:buChar char="•"/>
            </a:pPr>
            <a:r>
              <a:rPr lang="en-US" sz="2200" dirty="0"/>
              <a:t>Dental &amp; Dental Hygiene education – Management of Patients with Special Needs, Dental Public Health, Interprofessional Education</a:t>
            </a:r>
          </a:p>
          <a:p>
            <a:pPr marL="285750" lvl="0" indent="-285750">
              <a:lnSpc>
                <a:spcPct val="150000"/>
              </a:lnSpc>
              <a:buFont typeface="Arial" panose="020B0604020202020204" pitchFamily="34" charset="0"/>
              <a:buChar char="•"/>
            </a:pPr>
            <a:r>
              <a:rPr lang="en-US" sz="2200" dirty="0"/>
              <a:t>Been involved with SO in some capacity for over 10 years; Previously worked with SOAR</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pPr/>
              <a:t>3</a:t>
            </a:fld>
            <a:endParaRPr lang="en-US"/>
          </a:p>
        </p:txBody>
      </p:sp>
    </p:spTree>
    <p:extLst>
      <p:ext uri="{BB962C8B-B14F-4D97-AF65-F5344CB8AC3E}">
        <p14:creationId xmlns:p14="http://schemas.microsoft.com/office/powerpoint/2010/main" val="3470881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Station 1 Includes: Registration information, athlete reported medical and dental history, oral care habits, and pain/injury</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pPr/>
              <a:t>6</a:t>
            </a:fld>
            <a:endParaRPr lang="en-US"/>
          </a:p>
        </p:txBody>
      </p:sp>
    </p:spTree>
    <p:extLst>
      <p:ext uri="{BB962C8B-B14F-4D97-AF65-F5344CB8AC3E}">
        <p14:creationId xmlns:p14="http://schemas.microsoft.com/office/powerpoint/2010/main" val="2136541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The changes made are how clinicians minds are trained to assess a patient already, but now we have a way to document properly and track the data we were writing in the corners of pages, etc.</a:t>
            </a:r>
          </a:p>
        </p:txBody>
      </p:sp>
      <p:sp>
        <p:nvSpPr>
          <p:cNvPr id="4" name="Slide Number Placeholder 3"/>
          <p:cNvSpPr>
            <a:spLocks noGrp="1"/>
          </p:cNvSpPr>
          <p:nvPr>
            <p:ph type="sldNum" sz="quarter" idx="5"/>
          </p:nvPr>
        </p:nvSpPr>
        <p:spPr/>
        <p:txBody>
          <a:bodyPr/>
          <a:lstStyle/>
          <a:p>
            <a:fld id="{036B4B2F-0019-C942-9AE2-8EB4A07943DA}" type="slidenum">
              <a:rPr lang="en-US" smtClean="0"/>
              <a:pPr/>
              <a:t>8</a:t>
            </a:fld>
            <a:endParaRPr lang="en-US"/>
          </a:p>
        </p:txBody>
      </p:sp>
    </p:spTree>
    <p:extLst>
      <p:ext uri="{BB962C8B-B14F-4D97-AF65-F5344CB8AC3E}">
        <p14:creationId xmlns:p14="http://schemas.microsoft.com/office/powerpoint/2010/main" val="2443043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dirty="0">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 uri="{91240B29-F687-4f45-9708-019B960494DF}">
              <a14:hiddenLine xmlns="" xmlns:a14="http://schemas.microsoft.com/office/drawing/2010/main" xmlns:mv="urn:schemas-microsoft-com:mac:vml" xmlns:mc="http://schemas.openxmlformats.org/markup-compatibility/2006" w="12700">
                <a:solidFill>
                  <a:schemeClr val="tx1"/>
                </a:solidFill>
                <a:miter lim="800000"/>
                <a:headEnd/>
                <a:tailEnd/>
              </a14:hiddenLine>
            </a:ext>
            <a:ext uri="{AF507438-7753-43e0-B8FC-AC1667EBCBE1}">
              <a14:hiddenEffects xmlns="" xmlns:a14="http://schemas.microsoft.com/office/drawing/2010/main" xmlns:mv="urn:schemas-microsoft-com:mac:vml" xmlns:mc="http://schemas.openxmlformats.org/markup-compatibility/2006">
                <a:effectLst>
                  <a:outerShdw blurRad="63500" dist="38099" dir="2700000" algn="ctr" rotWithShape="0">
                    <a:srgbClr val="000000">
                      <a:alpha val="74997"/>
                    </a:srgbClr>
                  </a:outerShdw>
                </a:effectLst>
              </a14:hiddenEffects>
            </a:ext>
            <a:ext uri="{FAA26D3D-D897-4be2-8F04-BA451C77F1D7}">
              <ma14:placeholderFlag xmlns="" xmlns:ma14="http://schemas.microsoft.com/office/mac/drawingml/2011/main" xmlns:mv="urn:schemas-microsoft-com:mac:vml" xmlns:mc="http://schemas.openxmlformats.org/markup-compatibility/2006"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mailto:specialsmiles@specialolympics.org"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hyperlink" Target="mailto:elearning@specialolympics.org"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https://resources.specialolympics.org/health/special-smiles"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en-US" dirty="0"/>
              <a:t>Special Smiles 2.0 Training Webinar</a:t>
            </a:r>
          </a:p>
        </p:txBody>
      </p:sp>
      <p:sp>
        <p:nvSpPr>
          <p:cNvPr id="9" name="Subtitle 8"/>
          <p:cNvSpPr>
            <a:spLocks noGrp="1"/>
          </p:cNvSpPr>
          <p:nvPr>
            <p:ph type="subTitle" idx="1"/>
          </p:nvPr>
        </p:nvSpPr>
        <p:spPr>
          <a:xfrm>
            <a:off x="685353" y="3170863"/>
            <a:ext cx="7773293" cy="1696942"/>
          </a:xfrm>
        </p:spPr>
        <p:txBody>
          <a:bodyPr/>
          <a:lstStyle/>
          <a:p>
            <a:pPr algn="ctr"/>
            <a:r>
              <a:rPr lang="en-US" dirty="0"/>
              <a:t>Jennifer Avery, MPH, RDH</a:t>
            </a:r>
          </a:p>
          <a:p>
            <a:pPr algn="ctr"/>
            <a:r>
              <a:rPr lang="en-US" dirty="0"/>
              <a:t>Sr. Clinical Program Manager</a:t>
            </a:r>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dirty="0">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a:t>
            </a:r>
          </a:p>
        </p:txBody>
      </p:sp>
      <p:sp>
        <p:nvSpPr>
          <p:cNvPr id="4" name="Slide Number Placeholder 3"/>
          <p:cNvSpPr>
            <a:spLocks noGrp="1"/>
          </p:cNvSpPr>
          <p:nvPr>
            <p:ph type="sldNum" sz="quarter" idx="10"/>
          </p:nvPr>
        </p:nvSpPr>
        <p:spPr/>
        <p:txBody>
          <a:bodyPr/>
          <a:lstStyle/>
          <a:p>
            <a:fld id="{F4B88F72-1EA4-FE40-A5CA-BD0111E6622B}" type="slidenum">
              <a:rPr lang="en-US"/>
              <a:pPr/>
              <a:t>2</a:t>
            </a:fld>
            <a:r>
              <a:rPr lang="en-US" dirty="0"/>
              <a:t> /  </a:t>
            </a:r>
            <a:r>
              <a:rPr lang="en-US" dirty="0">
                <a:latin typeface="Ubuntu"/>
                <a:cs typeface="Ubuntu"/>
              </a:rPr>
              <a:t>Special Olympics</a:t>
            </a:r>
          </a:p>
        </p:txBody>
      </p:sp>
      <p:sp>
        <p:nvSpPr>
          <p:cNvPr id="5" name="TextBox 4">
            <a:extLst>
              <a:ext uri="{FF2B5EF4-FFF2-40B4-BE49-F238E27FC236}">
                <a16:creationId xmlns:a16="http://schemas.microsoft.com/office/drawing/2014/main" id="{C962D460-2884-4FB3-DBDB-C8E7E93894E0}"/>
              </a:ext>
            </a:extLst>
          </p:cNvPr>
          <p:cNvSpPr txBox="1"/>
          <p:nvPr/>
        </p:nvSpPr>
        <p:spPr>
          <a:xfrm>
            <a:off x="554038" y="1541138"/>
            <a:ext cx="8011004" cy="470898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t>Introduction</a:t>
            </a:r>
          </a:p>
          <a:p>
            <a:pPr marL="285750" indent="-285750">
              <a:lnSpc>
                <a:spcPct val="150000"/>
              </a:lnSpc>
              <a:buFont typeface="Arial" panose="020B0604020202020204" pitchFamily="34" charset="0"/>
              <a:buChar char="•"/>
            </a:pPr>
            <a:r>
              <a:rPr lang="en-US" sz="2400" dirty="0"/>
              <a:t>Clinical Director Training</a:t>
            </a:r>
          </a:p>
          <a:p>
            <a:pPr marL="285750" indent="-285750">
              <a:lnSpc>
                <a:spcPct val="150000"/>
              </a:lnSpc>
              <a:buFont typeface="Arial" panose="020B0604020202020204" pitchFamily="34" charset="0"/>
              <a:buChar char="•"/>
            </a:pPr>
            <a:r>
              <a:rPr lang="en-US" sz="2400" dirty="0"/>
              <a:t>Healthy Athletes 2.0</a:t>
            </a:r>
          </a:p>
          <a:p>
            <a:pPr marL="285750" indent="-285750">
              <a:lnSpc>
                <a:spcPct val="150000"/>
              </a:lnSpc>
              <a:buFont typeface="Arial" panose="020B0604020202020204" pitchFamily="34" charset="0"/>
              <a:buChar char="•"/>
            </a:pPr>
            <a:r>
              <a:rPr lang="en-US" sz="2400" dirty="0"/>
              <a:t>HAS Form</a:t>
            </a:r>
          </a:p>
          <a:p>
            <a:pPr marL="285750" indent="-285750">
              <a:lnSpc>
                <a:spcPct val="150000"/>
              </a:lnSpc>
              <a:buFont typeface="Arial" panose="020B0604020202020204" pitchFamily="34" charset="0"/>
              <a:buChar char="•"/>
            </a:pPr>
            <a:r>
              <a:rPr lang="en-US" sz="2400" dirty="0"/>
              <a:t>Referral Guidelines</a:t>
            </a:r>
          </a:p>
          <a:p>
            <a:pPr marL="285750" indent="-285750">
              <a:lnSpc>
                <a:spcPct val="150000"/>
              </a:lnSpc>
              <a:buFont typeface="Arial" panose="020B0604020202020204" pitchFamily="34" charset="0"/>
              <a:buChar char="•"/>
            </a:pPr>
            <a:r>
              <a:rPr lang="en-US" sz="2400" dirty="0"/>
              <a:t>Q &amp; A</a:t>
            </a:r>
          </a:p>
          <a:p>
            <a:pPr marL="914400" lvl="1" indent="-457200">
              <a:buFont typeface="Courier New" panose="02070309020205020404" pitchFamily="49" charset="0"/>
              <a:buChar char="o"/>
            </a:pPr>
            <a:r>
              <a:rPr lang="en-US" sz="2200" i="1" dirty="0"/>
              <a:t>Please save questions until the end unless necessary for accessibility or related to a specific clinical aspect of the form that is being reviewed.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3</a:t>
            </a:fld>
            <a:r>
              <a:rPr lang="en-US" dirty="0"/>
              <a:t> /  </a:t>
            </a:r>
            <a:r>
              <a:rPr lang="en-US" dirty="0">
                <a:latin typeface="Ubuntu"/>
                <a:cs typeface="Ubuntu"/>
              </a:rPr>
              <a:t>Special Olympics</a:t>
            </a:r>
          </a:p>
        </p:txBody>
      </p:sp>
      <p:sp>
        <p:nvSpPr>
          <p:cNvPr id="5" name="TextBox 4">
            <a:extLst>
              <a:ext uri="{FF2B5EF4-FFF2-40B4-BE49-F238E27FC236}">
                <a16:creationId xmlns:a16="http://schemas.microsoft.com/office/drawing/2014/main" id="{33483AEF-1676-7999-A120-FA41701F5767}"/>
              </a:ext>
            </a:extLst>
          </p:cNvPr>
          <p:cNvSpPr txBox="1"/>
          <p:nvPr/>
        </p:nvSpPr>
        <p:spPr>
          <a:xfrm>
            <a:off x="554038" y="1533091"/>
            <a:ext cx="8410575" cy="278608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t>Discipline Manager, Special Smiles</a:t>
            </a:r>
          </a:p>
          <a:p>
            <a:pPr marL="285750" indent="-285750">
              <a:lnSpc>
                <a:spcPct val="150000"/>
              </a:lnSpc>
              <a:buFont typeface="Arial" panose="020B0604020202020204" pitchFamily="34" charset="0"/>
              <a:buChar char="•"/>
            </a:pPr>
            <a:r>
              <a:rPr lang="en-US" sz="2400" dirty="0"/>
              <a:t>MPH, Registered Dental Hygienist, Certified Community Dental Health Coordinator</a:t>
            </a:r>
          </a:p>
          <a:p>
            <a:pPr marL="285750" indent="-285750">
              <a:lnSpc>
                <a:spcPct val="150000"/>
              </a:lnSpc>
              <a:buFont typeface="Arial" panose="020B0604020202020204" pitchFamily="34" charset="0"/>
              <a:buChar char="•"/>
            </a:pPr>
            <a:r>
              <a:rPr lang="en-US" sz="2400" dirty="0"/>
              <a:t>Central Time Zone</a:t>
            </a:r>
          </a:p>
          <a:p>
            <a:pPr marL="285750" indent="-285750">
              <a:lnSpc>
                <a:spcPct val="150000"/>
              </a:lnSpc>
              <a:buFont typeface="Arial" panose="020B0604020202020204" pitchFamily="34" charset="0"/>
              <a:buChar char="•"/>
            </a:pPr>
            <a:r>
              <a:rPr lang="en-US" sz="2400" dirty="0"/>
              <a:t>Contact: </a:t>
            </a:r>
            <a:r>
              <a:rPr lang="en-US" sz="2400" dirty="0">
                <a:hlinkClick r:id="rId3"/>
              </a:rPr>
              <a:t>specialsmiles@specialolympics.org</a:t>
            </a:r>
            <a:endParaRPr lang="en-US" sz="2400" dirty="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CCC96-6F39-67BA-7581-CAC387C42726}"/>
              </a:ext>
            </a:extLst>
          </p:cNvPr>
          <p:cNvSpPr>
            <a:spLocks noGrp="1"/>
          </p:cNvSpPr>
          <p:nvPr>
            <p:ph type="title"/>
          </p:nvPr>
        </p:nvSpPr>
        <p:spPr/>
        <p:txBody>
          <a:bodyPr/>
          <a:lstStyle/>
          <a:p>
            <a:r>
              <a:rPr lang="en-US" b="1" dirty="0"/>
              <a:t>Clinical Director Training</a:t>
            </a:r>
          </a:p>
        </p:txBody>
      </p:sp>
      <p:sp>
        <p:nvSpPr>
          <p:cNvPr id="4" name="Slide Number Placeholder 3">
            <a:extLst>
              <a:ext uri="{FF2B5EF4-FFF2-40B4-BE49-F238E27FC236}">
                <a16:creationId xmlns:a16="http://schemas.microsoft.com/office/drawing/2014/main" id="{993AF4DF-1266-4BE3-680F-A91448D34876}"/>
              </a:ext>
            </a:extLst>
          </p:cNvPr>
          <p:cNvSpPr>
            <a:spLocks noGrp="1"/>
          </p:cNvSpPr>
          <p:nvPr>
            <p:ph type="sldNum" sz="quarter" idx="10"/>
          </p:nvPr>
        </p:nvSpPr>
        <p:spPr/>
        <p:txBody>
          <a:bodyPr/>
          <a:lstStyle/>
          <a:p>
            <a:fld id="{F4B88F72-1EA4-FE40-A5CA-BD0111E6622B}" type="slidenum">
              <a:rPr lang="en-US" smtClean="0"/>
              <a:pPr/>
              <a:t>4</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
        <p:nvSpPr>
          <p:cNvPr id="5" name="TextBox 4">
            <a:extLst>
              <a:ext uri="{FF2B5EF4-FFF2-40B4-BE49-F238E27FC236}">
                <a16:creationId xmlns:a16="http://schemas.microsoft.com/office/drawing/2014/main" id="{DA922091-5B10-6AEF-0579-EAE88947D251}"/>
              </a:ext>
            </a:extLst>
          </p:cNvPr>
          <p:cNvSpPr txBox="1"/>
          <p:nvPr/>
        </p:nvSpPr>
        <p:spPr>
          <a:xfrm>
            <a:off x="544513" y="1579043"/>
            <a:ext cx="8306879" cy="496232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a:t>Special Smiles 2.0 CD Training Module is live on the LMS</a:t>
            </a:r>
          </a:p>
          <a:p>
            <a:pPr marL="285750" indent="-285750">
              <a:lnSpc>
                <a:spcPct val="150000"/>
              </a:lnSpc>
              <a:buFont typeface="Arial" panose="020B0604020202020204" pitchFamily="34" charset="0"/>
              <a:buChar char="•"/>
            </a:pPr>
            <a:r>
              <a:rPr lang="en-US" sz="2200" dirty="0"/>
              <a:t>All new CDs will be assigned this training automatically</a:t>
            </a:r>
          </a:p>
          <a:p>
            <a:pPr marL="285750" indent="-285750">
              <a:lnSpc>
                <a:spcPct val="150000"/>
              </a:lnSpc>
              <a:buFont typeface="Arial" panose="020B0604020202020204" pitchFamily="34" charset="0"/>
              <a:buChar char="•"/>
            </a:pPr>
            <a:r>
              <a:rPr lang="en-US" sz="2200" dirty="0"/>
              <a:t>Current CDs previously trained on 1.0 will need to complete the discipline only 2.0 module before hosting Special Smiles 2.0 at an event</a:t>
            </a:r>
          </a:p>
          <a:p>
            <a:pPr marL="742950" lvl="1" indent="-285750">
              <a:lnSpc>
                <a:spcPct val="150000"/>
              </a:lnSpc>
              <a:buFont typeface="Arial" panose="020B0604020202020204" pitchFamily="34" charset="0"/>
              <a:buChar char="•"/>
            </a:pPr>
            <a:r>
              <a:rPr lang="en-US" sz="2000" i="1" dirty="0"/>
              <a:t>Note: All current CD’s have already been assigned the new modules on the LMS. It may appear that the course has already been completed, but it can be ‘restarted’ at any time.</a:t>
            </a:r>
          </a:p>
          <a:p>
            <a:pPr marL="285750" indent="-285750">
              <a:lnSpc>
                <a:spcPct val="150000"/>
              </a:lnSpc>
              <a:buFont typeface="Arial" panose="020B0604020202020204" pitchFamily="34" charset="0"/>
              <a:buChar char="•"/>
            </a:pPr>
            <a:r>
              <a:rPr lang="en-US" sz="2200" dirty="0"/>
              <a:t>For any LMS assistance, please contact </a:t>
            </a:r>
            <a:r>
              <a:rPr lang="en-US" sz="2200" dirty="0">
                <a:hlinkClick r:id="rId2"/>
              </a:rPr>
              <a:t>elearning@specialolympics.org</a:t>
            </a:r>
            <a:endParaRPr lang="en-US" sz="2200" dirty="0"/>
          </a:p>
        </p:txBody>
      </p:sp>
    </p:spTree>
    <p:extLst>
      <p:ext uri="{BB962C8B-B14F-4D97-AF65-F5344CB8AC3E}">
        <p14:creationId xmlns:p14="http://schemas.microsoft.com/office/powerpoint/2010/main" val="284978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Healthy Athletes 2.0</a:t>
            </a: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5</a:t>
            </a:fld>
            <a:r>
              <a:rPr lang="en-US" dirty="0"/>
              <a:t> /  </a:t>
            </a:r>
            <a:r>
              <a:rPr lang="en-US" dirty="0">
                <a:latin typeface="Ubuntu"/>
                <a:cs typeface="Ubuntu"/>
              </a:rPr>
              <a:t>Special Olympics</a:t>
            </a:r>
          </a:p>
        </p:txBody>
      </p:sp>
      <p:sp>
        <p:nvSpPr>
          <p:cNvPr id="5" name="TextBox 4">
            <a:extLst>
              <a:ext uri="{FF2B5EF4-FFF2-40B4-BE49-F238E27FC236}">
                <a16:creationId xmlns:a16="http://schemas.microsoft.com/office/drawing/2014/main" id="{49DB58E5-F5E0-A044-AC4C-993738704CD3}"/>
              </a:ext>
            </a:extLst>
          </p:cNvPr>
          <p:cNvSpPr txBox="1"/>
          <p:nvPr/>
        </p:nvSpPr>
        <p:spPr>
          <a:xfrm>
            <a:off x="544513" y="1975104"/>
            <a:ext cx="8306879" cy="360098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400" dirty="0"/>
              <a:t>Reviewed and updated content, HAS forms, and resources</a:t>
            </a:r>
          </a:p>
          <a:p>
            <a:pPr marL="285750" indent="-285750">
              <a:lnSpc>
                <a:spcPct val="150000"/>
              </a:lnSpc>
              <a:buFont typeface="Arial" panose="020B0604020202020204" pitchFamily="34" charset="0"/>
              <a:buChar char="•"/>
            </a:pPr>
            <a:r>
              <a:rPr lang="en-US" sz="2400" dirty="0"/>
              <a:t>Access to HAS forms and resources</a:t>
            </a:r>
          </a:p>
          <a:p>
            <a:pPr marL="742950" lvl="1" indent="-285750">
              <a:lnSpc>
                <a:spcPct val="150000"/>
              </a:lnSpc>
              <a:buFont typeface="Arial" panose="020B0604020202020204" pitchFamily="34" charset="0"/>
              <a:buChar char="•"/>
            </a:pPr>
            <a:r>
              <a:rPr lang="en-US" sz="2400" dirty="0"/>
              <a:t>Sent directly to Programs hosting early events</a:t>
            </a:r>
          </a:p>
          <a:p>
            <a:pPr marL="742950" lvl="1" indent="-285750">
              <a:lnSpc>
                <a:spcPct val="150000"/>
              </a:lnSpc>
              <a:buFont typeface="Arial" panose="020B0604020202020204" pitchFamily="34" charset="0"/>
              <a:buChar char="•"/>
            </a:pPr>
            <a:r>
              <a:rPr lang="en-US" sz="2400" dirty="0"/>
              <a:t>Will be added to resources page</a:t>
            </a:r>
          </a:p>
          <a:p>
            <a:pPr marL="1200150" lvl="2" indent="-285750">
              <a:lnSpc>
                <a:spcPct val="150000"/>
              </a:lnSpc>
              <a:buFont typeface="Arial" panose="020B0604020202020204" pitchFamily="34" charset="0"/>
              <a:buChar char="•"/>
            </a:pPr>
            <a:r>
              <a:rPr lang="en-US" sz="2000" dirty="0">
                <a:hlinkClick r:id="rId2"/>
              </a:rPr>
              <a:t>https://resources.specialolympics.org/health/special-smiles</a:t>
            </a:r>
            <a:endParaRPr lang="en-US" sz="2000" dirty="0"/>
          </a:p>
          <a:p>
            <a:pPr lvl="2"/>
            <a:endParaRPr lang="en-US" dirty="0"/>
          </a:p>
        </p:txBody>
      </p:sp>
    </p:spTree>
    <p:extLst>
      <p:ext uri="{BB962C8B-B14F-4D97-AF65-F5344CB8AC3E}">
        <p14:creationId xmlns:p14="http://schemas.microsoft.com/office/powerpoint/2010/main" val="136396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385DD-9369-AC6F-44DE-FCC5297E3675}"/>
              </a:ext>
            </a:extLst>
          </p:cNvPr>
          <p:cNvSpPr>
            <a:spLocks noGrp="1"/>
          </p:cNvSpPr>
          <p:nvPr>
            <p:ph type="title"/>
          </p:nvPr>
        </p:nvSpPr>
        <p:spPr/>
        <p:txBody>
          <a:bodyPr/>
          <a:lstStyle/>
          <a:p>
            <a:r>
              <a:rPr lang="en-US" b="1" dirty="0"/>
              <a:t>Special Smiles HAS 2.0 Form</a:t>
            </a:r>
            <a:endParaRPr lang="en-US" dirty="0"/>
          </a:p>
        </p:txBody>
      </p:sp>
      <p:sp>
        <p:nvSpPr>
          <p:cNvPr id="4" name="Slide Number Placeholder 3">
            <a:extLst>
              <a:ext uri="{FF2B5EF4-FFF2-40B4-BE49-F238E27FC236}">
                <a16:creationId xmlns:a16="http://schemas.microsoft.com/office/drawing/2014/main" id="{C3FCF71B-BEC7-44C8-3E2A-A887D4862600}"/>
              </a:ext>
            </a:extLst>
          </p:cNvPr>
          <p:cNvSpPr>
            <a:spLocks noGrp="1"/>
          </p:cNvSpPr>
          <p:nvPr>
            <p:ph type="sldNum" sz="quarter" idx="10"/>
          </p:nvPr>
        </p:nvSpPr>
        <p:spPr/>
        <p:txBody>
          <a:bodyPr/>
          <a:lstStyle/>
          <a:p>
            <a:fld id="{F4B88F72-1EA4-FE40-A5CA-BD0111E6622B}" type="slidenum">
              <a:rPr lang="en-US" smtClean="0"/>
              <a:pPr/>
              <a:t>6</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
        <p:nvSpPr>
          <p:cNvPr id="7" name="TextBox 6">
            <a:extLst>
              <a:ext uri="{FF2B5EF4-FFF2-40B4-BE49-F238E27FC236}">
                <a16:creationId xmlns:a16="http://schemas.microsoft.com/office/drawing/2014/main" id="{FC80A10A-78B1-0DFD-089A-B145FCCCBC92}"/>
              </a:ext>
            </a:extLst>
          </p:cNvPr>
          <p:cNvSpPr txBox="1"/>
          <p:nvPr/>
        </p:nvSpPr>
        <p:spPr>
          <a:xfrm>
            <a:off x="554038" y="1412777"/>
            <a:ext cx="8306879" cy="424731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t>Station 1: Check-in</a:t>
            </a:r>
          </a:p>
          <a:p>
            <a:pPr marL="285750" indent="-285750">
              <a:lnSpc>
                <a:spcPct val="150000"/>
              </a:lnSpc>
              <a:buFont typeface="Arial" panose="020B0604020202020204" pitchFamily="34" charset="0"/>
              <a:buChar char="•"/>
            </a:pPr>
            <a:r>
              <a:rPr lang="en-US" sz="2800" dirty="0"/>
              <a:t>Station 2: Screening</a:t>
            </a:r>
          </a:p>
          <a:p>
            <a:pPr marL="285750" indent="-285750">
              <a:lnSpc>
                <a:spcPct val="150000"/>
              </a:lnSpc>
              <a:buFont typeface="Arial" panose="020B0604020202020204" pitchFamily="34" charset="0"/>
              <a:buChar char="•"/>
            </a:pPr>
            <a:r>
              <a:rPr lang="en-US" sz="2800" dirty="0"/>
              <a:t>Station 3: Mouth Guard (optional)</a:t>
            </a:r>
          </a:p>
          <a:p>
            <a:pPr marL="285750" indent="-285750">
              <a:lnSpc>
                <a:spcPct val="150000"/>
              </a:lnSpc>
              <a:buFont typeface="Arial" panose="020B0604020202020204" pitchFamily="34" charset="0"/>
              <a:buChar char="•"/>
            </a:pPr>
            <a:r>
              <a:rPr lang="en-US" sz="2800" dirty="0"/>
              <a:t>Station 4: Fluoride Varnish (optional)</a:t>
            </a:r>
          </a:p>
          <a:p>
            <a:pPr marL="285750" indent="-285750">
              <a:lnSpc>
                <a:spcPct val="150000"/>
              </a:lnSpc>
              <a:buFont typeface="Arial" panose="020B0604020202020204" pitchFamily="34" charset="0"/>
              <a:buChar char="•"/>
            </a:pPr>
            <a:r>
              <a:rPr lang="en-US" sz="2800" dirty="0"/>
              <a:t>Station 5: Oral Hygiene Instruction</a:t>
            </a:r>
          </a:p>
          <a:p>
            <a:pPr marL="285750" indent="-285750">
              <a:lnSpc>
                <a:spcPct val="150000"/>
              </a:lnSpc>
              <a:buFont typeface="Arial" panose="020B0604020202020204" pitchFamily="34" charset="0"/>
              <a:buChar char="•"/>
            </a:pPr>
            <a:r>
              <a:rPr lang="en-US" sz="2800" dirty="0"/>
              <a:t>Station 6: Check Out</a:t>
            </a:r>
            <a:endParaRPr lang="en-US" sz="2400" dirty="0"/>
          </a:p>
          <a:p>
            <a:pPr lvl="2"/>
            <a:endParaRPr lang="en-US" dirty="0"/>
          </a:p>
        </p:txBody>
      </p:sp>
    </p:spTree>
    <p:extLst>
      <p:ext uri="{BB962C8B-B14F-4D97-AF65-F5344CB8AC3E}">
        <p14:creationId xmlns:p14="http://schemas.microsoft.com/office/powerpoint/2010/main" val="3180848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B73E-6804-95F9-9D47-115DC340CB31}"/>
              </a:ext>
            </a:extLst>
          </p:cNvPr>
          <p:cNvSpPr>
            <a:spLocks noGrp="1"/>
          </p:cNvSpPr>
          <p:nvPr>
            <p:ph type="title"/>
          </p:nvPr>
        </p:nvSpPr>
        <p:spPr/>
        <p:txBody>
          <a:bodyPr/>
          <a:lstStyle/>
          <a:p>
            <a:r>
              <a:rPr lang="en-US" b="1" dirty="0"/>
              <a:t>Special Smiles HAS 2.0 Form</a:t>
            </a:r>
            <a:endParaRPr lang="en-US" dirty="0"/>
          </a:p>
        </p:txBody>
      </p:sp>
      <p:sp>
        <p:nvSpPr>
          <p:cNvPr id="4" name="Slide Number Placeholder 3">
            <a:extLst>
              <a:ext uri="{FF2B5EF4-FFF2-40B4-BE49-F238E27FC236}">
                <a16:creationId xmlns:a16="http://schemas.microsoft.com/office/drawing/2014/main" id="{EAE7DB3C-B6DF-C3AF-C7B6-B053F5E4310C}"/>
              </a:ext>
            </a:extLst>
          </p:cNvPr>
          <p:cNvSpPr>
            <a:spLocks noGrp="1"/>
          </p:cNvSpPr>
          <p:nvPr>
            <p:ph type="sldNum" sz="quarter" idx="10"/>
          </p:nvPr>
        </p:nvSpPr>
        <p:spPr/>
        <p:txBody>
          <a:bodyPr/>
          <a:lstStyle/>
          <a:p>
            <a:fld id="{F4B88F72-1EA4-FE40-A5CA-BD0111E6622B}" type="slidenum">
              <a:rPr lang="en-US" smtClean="0"/>
              <a:pPr/>
              <a:t>7</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
        <p:nvSpPr>
          <p:cNvPr id="7" name="TextBox 6">
            <a:extLst>
              <a:ext uri="{FF2B5EF4-FFF2-40B4-BE49-F238E27FC236}">
                <a16:creationId xmlns:a16="http://schemas.microsoft.com/office/drawing/2014/main" id="{79FBBFA5-2A81-15C5-0CA3-AFF20D0C3DD0}"/>
              </a:ext>
            </a:extLst>
          </p:cNvPr>
          <p:cNvSpPr txBox="1"/>
          <p:nvPr/>
        </p:nvSpPr>
        <p:spPr>
          <a:xfrm>
            <a:off x="554038" y="1412777"/>
            <a:ext cx="8306879" cy="489364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t>Filling out the form correctly</a:t>
            </a:r>
          </a:p>
          <a:p>
            <a:pPr marL="742950" lvl="1" indent="-285750">
              <a:lnSpc>
                <a:spcPct val="150000"/>
              </a:lnSpc>
              <a:buFont typeface="Arial" panose="020B0604020202020204" pitchFamily="34" charset="0"/>
              <a:buChar char="•"/>
            </a:pPr>
            <a:r>
              <a:rPr lang="en-US" sz="2400" dirty="0"/>
              <a:t>Circle = choose one answer only</a:t>
            </a:r>
          </a:p>
          <a:p>
            <a:pPr marL="742950" lvl="1" indent="-285750">
              <a:lnSpc>
                <a:spcPct val="150000"/>
              </a:lnSpc>
              <a:buFont typeface="Arial" panose="020B0604020202020204" pitchFamily="34" charset="0"/>
              <a:buChar char="•"/>
            </a:pPr>
            <a:r>
              <a:rPr lang="en-US" sz="2400" dirty="0"/>
              <a:t>Square = select all that apply</a:t>
            </a:r>
          </a:p>
          <a:p>
            <a:pPr marL="742950" lvl="1" indent="-285750">
              <a:lnSpc>
                <a:spcPct val="150000"/>
              </a:lnSpc>
              <a:buFont typeface="Arial" panose="020B0604020202020204" pitchFamily="34" charset="0"/>
              <a:buChar char="•"/>
            </a:pPr>
            <a:r>
              <a:rPr lang="en-US" sz="2400" dirty="0"/>
              <a:t>Consider “if yes/no” sub-questions</a:t>
            </a:r>
          </a:p>
          <a:p>
            <a:pPr marL="285750" indent="-285750">
              <a:lnSpc>
                <a:spcPct val="150000"/>
              </a:lnSpc>
              <a:buFont typeface="Arial" panose="020B0604020202020204" pitchFamily="34" charset="0"/>
              <a:buChar char="•"/>
            </a:pPr>
            <a:r>
              <a:rPr lang="en-US" sz="2400" dirty="0"/>
              <a:t>Tips for ensuring accurate post-event digitization</a:t>
            </a:r>
          </a:p>
          <a:p>
            <a:pPr marL="742950" lvl="1" indent="-285750">
              <a:lnSpc>
                <a:spcPct val="150000"/>
              </a:lnSpc>
              <a:buFont typeface="Arial" panose="020B0604020202020204" pitchFamily="34" charset="0"/>
              <a:buChar char="•"/>
            </a:pPr>
            <a:r>
              <a:rPr lang="en-US" sz="2400" dirty="0"/>
              <a:t>Confirm all registration information is completed fully</a:t>
            </a:r>
          </a:p>
          <a:p>
            <a:pPr marL="742950" lvl="1" indent="-285750">
              <a:lnSpc>
                <a:spcPct val="150000"/>
              </a:lnSpc>
              <a:buFont typeface="Arial" panose="020B0604020202020204" pitchFamily="34" charset="0"/>
              <a:buChar char="•"/>
            </a:pPr>
            <a:r>
              <a:rPr lang="en-US" sz="2400" dirty="0"/>
              <a:t>Confirm the form is completed in its entirety</a:t>
            </a:r>
          </a:p>
          <a:p>
            <a:pPr lvl="2"/>
            <a:endParaRPr lang="en-US" dirty="0"/>
          </a:p>
        </p:txBody>
      </p:sp>
    </p:spTree>
    <p:extLst>
      <p:ext uri="{BB962C8B-B14F-4D97-AF65-F5344CB8AC3E}">
        <p14:creationId xmlns:p14="http://schemas.microsoft.com/office/powerpoint/2010/main" val="4197818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5F284-893E-E36B-F750-9FDA15902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04380-17E8-4389-A3A1-04DEF2A72CF2}"/>
              </a:ext>
            </a:extLst>
          </p:cNvPr>
          <p:cNvSpPr>
            <a:spLocks noGrp="1"/>
          </p:cNvSpPr>
          <p:nvPr>
            <p:ph type="title"/>
          </p:nvPr>
        </p:nvSpPr>
        <p:spPr/>
        <p:txBody>
          <a:bodyPr/>
          <a:lstStyle/>
          <a:p>
            <a:r>
              <a:rPr lang="en-US" b="1" dirty="0"/>
              <a:t>Special Smiles HAS 2.0 Form</a:t>
            </a:r>
            <a:endParaRPr lang="en-US" dirty="0"/>
          </a:p>
        </p:txBody>
      </p:sp>
      <p:sp>
        <p:nvSpPr>
          <p:cNvPr id="4" name="Slide Number Placeholder 3">
            <a:extLst>
              <a:ext uri="{FF2B5EF4-FFF2-40B4-BE49-F238E27FC236}">
                <a16:creationId xmlns:a16="http://schemas.microsoft.com/office/drawing/2014/main" id="{B39ED340-A32C-4E2A-6F67-529E356A4A81}"/>
              </a:ext>
            </a:extLst>
          </p:cNvPr>
          <p:cNvSpPr>
            <a:spLocks noGrp="1"/>
          </p:cNvSpPr>
          <p:nvPr>
            <p:ph type="sldNum" sz="quarter" idx="10"/>
          </p:nvPr>
        </p:nvSpPr>
        <p:spPr/>
        <p:txBody>
          <a:bodyPr/>
          <a:lstStyle/>
          <a:p>
            <a:fld id="{F4B88F72-1EA4-FE40-A5CA-BD0111E6622B}" type="slidenum">
              <a:rPr lang="en-US"/>
              <a:pPr/>
              <a:t>8</a:t>
            </a:fld>
            <a:r>
              <a:rPr lang="en-US" dirty="0"/>
              <a:t> /  </a:t>
            </a:r>
            <a:r>
              <a:rPr lang="en-US" dirty="0">
                <a:latin typeface="Ubuntu"/>
                <a:cs typeface="Ubuntu"/>
              </a:rPr>
              <a:t>Special Olympics</a:t>
            </a:r>
          </a:p>
        </p:txBody>
      </p:sp>
      <p:sp>
        <p:nvSpPr>
          <p:cNvPr id="5" name="TextBox 4">
            <a:extLst>
              <a:ext uri="{FF2B5EF4-FFF2-40B4-BE49-F238E27FC236}">
                <a16:creationId xmlns:a16="http://schemas.microsoft.com/office/drawing/2014/main" id="{FDE13336-F9BA-2500-F93E-BBF69A083CD1}"/>
              </a:ext>
            </a:extLst>
          </p:cNvPr>
          <p:cNvSpPr txBox="1"/>
          <p:nvPr/>
        </p:nvSpPr>
        <p:spPr>
          <a:xfrm>
            <a:off x="544513" y="1412777"/>
            <a:ext cx="8306879" cy="600164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800" dirty="0"/>
              <a:t>Special Smiles HAS 2.0 main changes:</a:t>
            </a:r>
          </a:p>
          <a:p>
            <a:pPr marL="742950" lvl="1" indent="-285750">
              <a:lnSpc>
                <a:spcPct val="150000"/>
              </a:lnSpc>
              <a:buFont typeface="Arial" panose="020B0604020202020204" pitchFamily="34" charset="0"/>
              <a:buChar char="•"/>
            </a:pPr>
            <a:r>
              <a:rPr lang="en-US" sz="2400" dirty="0"/>
              <a:t>Addition of Athlete Reported health history, oral care habits, and pain/injury sections</a:t>
            </a:r>
          </a:p>
          <a:p>
            <a:pPr marL="742950" lvl="1" indent="-285750">
              <a:lnSpc>
                <a:spcPct val="150000"/>
              </a:lnSpc>
              <a:buFont typeface="Arial" panose="020B0604020202020204" pitchFamily="34" charset="0"/>
              <a:buChar char="•"/>
            </a:pPr>
            <a:r>
              <a:rPr lang="en-US" sz="2400" dirty="0"/>
              <a:t>Addition of oral cancer referral section</a:t>
            </a:r>
          </a:p>
          <a:p>
            <a:pPr marL="742950" lvl="1" indent="-285750">
              <a:lnSpc>
                <a:spcPct val="150000"/>
              </a:lnSpc>
              <a:buFont typeface="Arial" panose="020B0604020202020204" pitchFamily="34" charset="0"/>
              <a:buChar char="•"/>
            </a:pPr>
            <a:r>
              <a:rPr lang="en-US" sz="2400" dirty="0"/>
              <a:t>Site specific selections for conditions</a:t>
            </a:r>
          </a:p>
          <a:p>
            <a:pPr marL="742950" lvl="1" indent="-285750">
              <a:lnSpc>
                <a:spcPct val="150000"/>
              </a:lnSpc>
              <a:buFont typeface="Arial" panose="020B0604020202020204" pitchFamily="34" charset="0"/>
              <a:buChar char="•"/>
            </a:pPr>
            <a:r>
              <a:rPr lang="en-US" sz="2400" dirty="0"/>
              <a:t>Summary section</a:t>
            </a:r>
          </a:p>
          <a:p>
            <a:pPr marL="742950" lvl="1" indent="-285750">
              <a:lnSpc>
                <a:spcPct val="150000"/>
              </a:lnSpc>
              <a:buFont typeface="Arial" panose="020B0604020202020204" pitchFamily="34" charset="0"/>
              <a:buChar char="•"/>
            </a:pPr>
            <a:r>
              <a:rPr lang="en-US" sz="2400" dirty="0"/>
              <a:t>Station designations</a:t>
            </a:r>
          </a:p>
          <a:p>
            <a:pPr marL="742950" lvl="1" indent="-285750">
              <a:lnSpc>
                <a:spcPct val="150000"/>
              </a:lnSpc>
              <a:buFont typeface="Arial" panose="020B0604020202020204" pitchFamily="34" charset="0"/>
              <a:buChar char="•"/>
            </a:pPr>
            <a:r>
              <a:rPr lang="en-US" sz="2400" dirty="0"/>
              <a:t>Personalized oral hygiene instruction</a:t>
            </a:r>
          </a:p>
          <a:p>
            <a:pPr marL="742950" lvl="1" indent="-285750">
              <a:lnSpc>
                <a:spcPct val="150000"/>
              </a:lnSpc>
              <a:buFont typeface="Arial" panose="020B0604020202020204" pitchFamily="34" charset="0"/>
              <a:buChar char="•"/>
            </a:pPr>
            <a:r>
              <a:rPr lang="en-US" sz="2400" dirty="0"/>
              <a:t>More robust referral guidelines</a:t>
            </a:r>
          </a:p>
          <a:p>
            <a:pPr marL="742950" lvl="1" indent="-285750">
              <a:lnSpc>
                <a:spcPct val="150000"/>
              </a:lnSpc>
              <a:buFont typeface="Arial" panose="020B0604020202020204" pitchFamily="34" charset="0"/>
              <a:buChar char="•"/>
            </a:pPr>
            <a:endParaRPr lang="en-US" sz="2400" dirty="0"/>
          </a:p>
          <a:p>
            <a:pPr lvl="2"/>
            <a:endParaRPr lang="en-US" dirty="0"/>
          </a:p>
        </p:txBody>
      </p:sp>
    </p:spTree>
    <p:extLst>
      <p:ext uri="{BB962C8B-B14F-4D97-AF65-F5344CB8AC3E}">
        <p14:creationId xmlns:p14="http://schemas.microsoft.com/office/powerpoint/2010/main" val="7787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2FB6E-A872-7ECD-2DA0-6550BD38DF3A}"/>
              </a:ext>
            </a:extLst>
          </p:cNvPr>
          <p:cNvSpPr>
            <a:spLocks noGrp="1"/>
          </p:cNvSpPr>
          <p:nvPr>
            <p:ph type="title"/>
          </p:nvPr>
        </p:nvSpPr>
        <p:spPr/>
        <p:txBody>
          <a:bodyPr/>
          <a:lstStyle/>
          <a:p>
            <a:pPr algn="ctr"/>
            <a:r>
              <a:rPr lang="en-US" sz="9600" dirty="0"/>
              <a:t>Q &amp; A</a:t>
            </a:r>
            <a:br>
              <a:rPr lang="en-US" sz="9600" dirty="0"/>
            </a:br>
            <a:br>
              <a:rPr lang="en-US" sz="3600" dirty="0"/>
            </a:br>
            <a:r>
              <a:rPr lang="en-US" sz="4000" dirty="0"/>
              <a:t>Email:</a:t>
            </a:r>
            <a:br>
              <a:rPr lang="en-US" sz="9600" dirty="0"/>
            </a:br>
            <a:r>
              <a:rPr lang="en-US" sz="4000" dirty="0">
                <a:sym typeface="Wingdings" panose="05000000000000000000" pitchFamily="2" charset="2"/>
              </a:rPr>
              <a:t>specialsmiles@specialolympics.org</a:t>
            </a:r>
            <a:endParaRPr lang="en-US" sz="4000" dirty="0"/>
          </a:p>
        </p:txBody>
      </p:sp>
      <p:sp>
        <p:nvSpPr>
          <p:cNvPr id="4" name="Slide Number Placeholder 3">
            <a:extLst>
              <a:ext uri="{FF2B5EF4-FFF2-40B4-BE49-F238E27FC236}">
                <a16:creationId xmlns:a16="http://schemas.microsoft.com/office/drawing/2014/main" id="{80D5A5A9-AE2B-2354-4A18-B149401367F8}"/>
              </a:ext>
            </a:extLst>
          </p:cNvPr>
          <p:cNvSpPr>
            <a:spLocks noGrp="1"/>
          </p:cNvSpPr>
          <p:nvPr>
            <p:ph type="sldNum" sz="quarter" idx="10"/>
          </p:nvPr>
        </p:nvSpPr>
        <p:spPr/>
        <p:txBody>
          <a:bodyPr/>
          <a:lstStyle/>
          <a:p>
            <a:fld id="{F4B88F72-1EA4-FE40-A5CA-BD0111E6622B}" type="slidenum">
              <a:rPr lang="en-US" smtClean="0"/>
              <a:pPr/>
              <a:t>9</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11851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7176</TotalTime>
  <Words>520</Words>
  <Application>Microsoft Office PowerPoint</Application>
  <PresentationFormat>On-screen Show (4:3)</PresentationFormat>
  <Paragraphs>71</Paragraphs>
  <Slides>9</Slides>
  <Notes>3</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SO_AP_Presentation</vt:lpstr>
      <vt:lpstr>Body White copy</vt:lpstr>
      <vt:lpstr>Special Smiles 2.0 Training Webinar</vt:lpstr>
      <vt:lpstr>Outline</vt:lpstr>
      <vt:lpstr>Introduction</vt:lpstr>
      <vt:lpstr>Clinical Director Training</vt:lpstr>
      <vt:lpstr>Healthy Athletes 2.0</vt:lpstr>
      <vt:lpstr>Special Smiles HAS 2.0 Form</vt:lpstr>
      <vt:lpstr>Special Smiles HAS 2.0 Form</vt:lpstr>
      <vt:lpstr>Special Smiles HAS 2.0 Form</vt:lpstr>
      <vt:lpstr>Q &amp; A  Email: specialsmiles@specialolympics.org</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Jennifer Avery</cp:lastModifiedBy>
  <cp:revision>36</cp:revision>
  <dcterms:created xsi:type="dcterms:W3CDTF">2012-07-11T16:39:32Z</dcterms:created>
  <dcterms:modified xsi:type="dcterms:W3CDTF">2026-02-09T20:04:04Z</dcterms:modified>
</cp:coreProperties>
</file>