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4"/>
    <p:sldMasterId id="2147483723" r:id="rId5"/>
  </p:sldMasterIdLst>
  <p:notesMasterIdLst>
    <p:notesMasterId r:id="rId29"/>
  </p:notesMasterIdLst>
  <p:handoutMasterIdLst>
    <p:handoutMasterId r:id="rId30"/>
  </p:handoutMasterIdLst>
  <p:sldIdLst>
    <p:sldId id="256" r:id="rId6"/>
    <p:sldId id="276" r:id="rId7"/>
    <p:sldId id="266" r:id="rId8"/>
    <p:sldId id="395" r:id="rId9"/>
    <p:sldId id="396" r:id="rId10"/>
    <p:sldId id="392" r:id="rId11"/>
    <p:sldId id="397" r:id="rId12"/>
    <p:sldId id="398" r:id="rId13"/>
    <p:sldId id="399" r:id="rId14"/>
    <p:sldId id="400" r:id="rId15"/>
    <p:sldId id="405" r:id="rId16"/>
    <p:sldId id="406" r:id="rId17"/>
    <p:sldId id="404" r:id="rId18"/>
    <p:sldId id="403" r:id="rId19"/>
    <p:sldId id="383" r:id="rId20"/>
    <p:sldId id="407" r:id="rId21"/>
    <p:sldId id="393" r:id="rId22"/>
    <p:sldId id="394" r:id="rId23"/>
    <p:sldId id="391" r:id="rId24"/>
    <p:sldId id="384" r:id="rId25"/>
    <p:sldId id="408" r:id="rId26"/>
    <p:sldId id="409" r:id="rId27"/>
    <p:sldId id="375" r:id="rId28"/>
  </p:sldIdLst>
  <p:sldSz cx="12192000" cy="6858000"/>
  <p:notesSz cx="6858000" cy="9144000"/>
  <p:defaultTextStyle>
    <a:defPPr>
      <a:defRPr lang="en-US"/>
    </a:defPPr>
    <a:lvl1pPr marL="0" algn="l" defTabSz="456917" rtl="0" eaLnBrk="1" latinLnBrk="0" hangingPunct="1">
      <a:defRPr sz="1800" kern="1200">
        <a:solidFill>
          <a:schemeClr val="tx1"/>
        </a:solidFill>
        <a:latin typeface="+mn-lt"/>
        <a:ea typeface="+mn-ea"/>
        <a:cs typeface="+mn-cs"/>
      </a:defRPr>
    </a:lvl1pPr>
    <a:lvl2pPr marL="456917" algn="l" defTabSz="456917" rtl="0" eaLnBrk="1" latinLnBrk="0" hangingPunct="1">
      <a:defRPr sz="1800" kern="1200">
        <a:solidFill>
          <a:schemeClr val="tx1"/>
        </a:solidFill>
        <a:latin typeface="+mn-lt"/>
        <a:ea typeface="+mn-ea"/>
        <a:cs typeface="+mn-cs"/>
      </a:defRPr>
    </a:lvl2pPr>
    <a:lvl3pPr marL="913836" algn="l" defTabSz="456917" rtl="0" eaLnBrk="1" latinLnBrk="0" hangingPunct="1">
      <a:defRPr sz="1800" kern="1200">
        <a:solidFill>
          <a:schemeClr val="tx1"/>
        </a:solidFill>
        <a:latin typeface="+mn-lt"/>
        <a:ea typeface="+mn-ea"/>
        <a:cs typeface="+mn-cs"/>
      </a:defRPr>
    </a:lvl3pPr>
    <a:lvl4pPr marL="1370760" algn="l" defTabSz="456917" rtl="0" eaLnBrk="1" latinLnBrk="0" hangingPunct="1">
      <a:defRPr sz="1800" kern="1200">
        <a:solidFill>
          <a:schemeClr val="tx1"/>
        </a:solidFill>
        <a:latin typeface="+mn-lt"/>
        <a:ea typeface="+mn-ea"/>
        <a:cs typeface="+mn-cs"/>
      </a:defRPr>
    </a:lvl4pPr>
    <a:lvl5pPr marL="1827678" algn="l" defTabSz="456917" rtl="0" eaLnBrk="1" latinLnBrk="0" hangingPunct="1">
      <a:defRPr sz="1800" kern="1200">
        <a:solidFill>
          <a:schemeClr val="tx1"/>
        </a:solidFill>
        <a:latin typeface="+mn-lt"/>
        <a:ea typeface="+mn-ea"/>
        <a:cs typeface="+mn-cs"/>
      </a:defRPr>
    </a:lvl5pPr>
    <a:lvl6pPr marL="2284596" algn="l" defTabSz="456917" rtl="0" eaLnBrk="1" latinLnBrk="0" hangingPunct="1">
      <a:defRPr sz="1800" kern="1200">
        <a:solidFill>
          <a:schemeClr val="tx1"/>
        </a:solidFill>
        <a:latin typeface="+mn-lt"/>
        <a:ea typeface="+mn-ea"/>
        <a:cs typeface="+mn-cs"/>
      </a:defRPr>
    </a:lvl6pPr>
    <a:lvl7pPr marL="2741518" algn="l" defTabSz="456917" rtl="0" eaLnBrk="1" latinLnBrk="0" hangingPunct="1">
      <a:defRPr sz="1800" kern="1200">
        <a:solidFill>
          <a:schemeClr val="tx1"/>
        </a:solidFill>
        <a:latin typeface="+mn-lt"/>
        <a:ea typeface="+mn-ea"/>
        <a:cs typeface="+mn-cs"/>
      </a:defRPr>
    </a:lvl7pPr>
    <a:lvl8pPr marL="3198432" algn="l" defTabSz="456917" rtl="0" eaLnBrk="1" latinLnBrk="0" hangingPunct="1">
      <a:defRPr sz="1800" kern="1200">
        <a:solidFill>
          <a:schemeClr val="tx1"/>
        </a:solidFill>
        <a:latin typeface="+mn-lt"/>
        <a:ea typeface="+mn-ea"/>
        <a:cs typeface="+mn-cs"/>
      </a:defRPr>
    </a:lvl8pPr>
    <a:lvl9pPr marL="3655356" algn="l" defTabSz="4569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FFB6"/>
    <a:srgbClr val="222421"/>
    <a:srgbClr val="2E3333"/>
    <a:srgbClr val="1A1A16"/>
    <a:srgbClr val="1A1A10"/>
    <a:srgbClr val="16151E"/>
    <a:srgbClr val="292511"/>
    <a:srgbClr val="000000"/>
    <a:srgbClr val="FF5517"/>
    <a:srgbClr val="FF79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6"/>
    <p:restoredTop sz="93974" autoAdjust="0"/>
  </p:normalViewPr>
  <p:slideViewPr>
    <p:cSldViewPr snapToGrid="0" snapToObjects="1">
      <p:cViewPr varScale="1">
        <p:scale>
          <a:sx n="120" d="100"/>
          <a:sy n="120" d="100"/>
        </p:scale>
        <p:origin x="312" y="9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1" d="100"/>
          <a:sy n="101" d="100"/>
        </p:scale>
        <p:origin x="-32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D70A94-535E-A242-8751-E65D819C19D3}" type="datetimeFigureOut">
              <a:rPr lang="en-US" smtClean="0"/>
              <a:pPr/>
              <a:t>2/10/2021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42F98-C731-A94C-AA10-6D9C96A04D6B}" type="slidenum">
              <a:rPr lang="en-US" smtClean="0"/>
              <a:pPr/>
              <a:t>‹#›</a:t>
            </a:fld>
            <a:endParaRPr lang="en-US" dirty="0"/>
          </a:p>
        </p:txBody>
      </p:sp>
    </p:spTree>
    <p:extLst>
      <p:ext uri="{BB962C8B-B14F-4D97-AF65-F5344CB8AC3E}">
        <p14:creationId xmlns:p14="http://schemas.microsoft.com/office/powerpoint/2010/main" val="22040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25BBB-A885-FB47-A586-C46B257BEE92}" type="datetimeFigureOut">
              <a:rPr lang="en-US" smtClean="0"/>
              <a:pPr/>
              <a:t>2/10/2021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B4B2F-0019-C942-9AE2-8EB4A07943DA}" type="slidenum">
              <a:rPr lang="en-US" smtClean="0"/>
              <a:pPr/>
              <a:t>‹#›</a:t>
            </a:fld>
            <a:endParaRPr lang="en-US" dirty="0"/>
          </a:p>
        </p:txBody>
      </p:sp>
    </p:spTree>
    <p:extLst>
      <p:ext uri="{BB962C8B-B14F-4D97-AF65-F5344CB8AC3E}">
        <p14:creationId xmlns:p14="http://schemas.microsoft.com/office/powerpoint/2010/main" val="1462632095"/>
      </p:ext>
    </p:extLst>
  </p:cSld>
  <p:clrMap bg1="lt1" tx1="dk1" bg2="lt2" tx2="dk2" accent1="accent1" accent2="accent2" accent3="accent3" accent4="accent4" accent5="accent5" accent6="accent6" hlink="hlink" folHlink="folHlink"/>
  <p:hf hdr="0" ftr="0" dt="0"/>
  <p:notesStyle>
    <a:lvl1pPr marL="0" algn="l" defTabSz="456917" rtl="0" eaLnBrk="1" latinLnBrk="0" hangingPunct="1">
      <a:defRPr sz="1200" kern="1200">
        <a:solidFill>
          <a:schemeClr val="tx1"/>
        </a:solidFill>
        <a:latin typeface="+mn-lt"/>
        <a:ea typeface="+mn-ea"/>
        <a:cs typeface="+mn-cs"/>
      </a:defRPr>
    </a:lvl1pPr>
    <a:lvl2pPr marL="456917" algn="l" defTabSz="456917" rtl="0" eaLnBrk="1" latinLnBrk="0" hangingPunct="1">
      <a:defRPr sz="1200" kern="1200">
        <a:solidFill>
          <a:schemeClr val="tx1"/>
        </a:solidFill>
        <a:latin typeface="+mn-lt"/>
        <a:ea typeface="+mn-ea"/>
        <a:cs typeface="+mn-cs"/>
      </a:defRPr>
    </a:lvl2pPr>
    <a:lvl3pPr marL="913836" algn="l" defTabSz="456917" rtl="0" eaLnBrk="1" latinLnBrk="0" hangingPunct="1">
      <a:defRPr sz="1200" kern="1200">
        <a:solidFill>
          <a:schemeClr val="tx1"/>
        </a:solidFill>
        <a:latin typeface="+mn-lt"/>
        <a:ea typeface="+mn-ea"/>
        <a:cs typeface="+mn-cs"/>
      </a:defRPr>
    </a:lvl3pPr>
    <a:lvl4pPr marL="1370760" algn="l" defTabSz="456917" rtl="0" eaLnBrk="1" latinLnBrk="0" hangingPunct="1">
      <a:defRPr sz="1200" kern="1200">
        <a:solidFill>
          <a:schemeClr val="tx1"/>
        </a:solidFill>
        <a:latin typeface="+mn-lt"/>
        <a:ea typeface="+mn-ea"/>
        <a:cs typeface="+mn-cs"/>
      </a:defRPr>
    </a:lvl4pPr>
    <a:lvl5pPr marL="1827678" algn="l" defTabSz="456917" rtl="0" eaLnBrk="1" latinLnBrk="0" hangingPunct="1">
      <a:defRPr sz="1200" kern="1200">
        <a:solidFill>
          <a:schemeClr val="tx1"/>
        </a:solidFill>
        <a:latin typeface="+mn-lt"/>
        <a:ea typeface="+mn-ea"/>
        <a:cs typeface="+mn-cs"/>
      </a:defRPr>
    </a:lvl5pPr>
    <a:lvl6pPr marL="2284596" algn="l" defTabSz="456917" rtl="0" eaLnBrk="1" latinLnBrk="0" hangingPunct="1">
      <a:defRPr sz="1200" kern="1200">
        <a:solidFill>
          <a:schemeClr val="tx1"/>
        </a:solidFill>
        <a:latin typeface="+mn-lt"/>
        <a:ea typeface="+mn-ea"/>
        <a:cs typeface="+mn-cs"/>
      </a:defRPr>
    </a:lvl6pPr>
    <a:lvl7pPr marL="2741518" algn="l" defTabSz="456917" rtl="0" eaLnBrk="1" latinLnBrk="0" hangingPunct="1">
      <a:defRPr sz="1200" kern="1200">
        <a:solidFill>
          <a:schemeClr val="tx1"/>
        </a:solidFill>
        <a:latin typeface="+mn-lt"/>
        <a:ea typeface="+mn-ea"/>
        <a:cs typeface="+mn-cs"/>
      </a:defRPr>
    </a:lvl7pPr>
    <a:lvl8pPr marL="3198432" algn="l" defTabSz="456917" rtl="0" eaLnBrk="1" latinLnBrk="0" hangingPunct="1">
      <a:defRPr sz="1200" kern="1200">
        <a:solidFill>
          <a:schemeClr val="tx1"/>
        </a:solidFill>
        <a:latin typeface="+mn-lt"/>
        <a:ea typeface="+mn-ea"/>
        <a:cs typeface="+mn-cs"/>
      </a:defRPr>
    </a:lvl8pPr>
    <a:lvl9pPr marL="3655356" algn="l" defTabSz="45691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6" y="1150623"/>
            <a:ext cx="10364391" cy="1470049"/>
          </a:xfrm>
        </p:spPr>
        <p:txBody>
          <a:bodyPr/>
          <a:lstStyle/>
          <a:p>
            <a:r>
              <a:rPr lang="ga-IE"/>
              <a:t>Click to edit Master title style</a:t>
            </a:r>
            <a:endParaRPr lang="en-US"/>
          </a:p>
        </p:txBody>
      </p:sp>
      <p:sp>
        <p:nvSpPr>
          <p:cNvPr id="3" name="Subtitle 2"/>
          <p:cNvSpPr>
            <a:spLocks noGrp="1"/>
          </p:cNvSpPr>
          <p:nvPr>
            <p:ph type="subTitle" idx="1"/>
          </p:nvPr>
        </p:nvSpPr>
        <p:spPr>
          <a:xfrm>
            <a:off x="1032938" y="2973338"/>
            <a:ext cx="8533805" cy="1752451"/>
          </a:xfrm>
        </p:spPr>
        <p:txBody>
          <a:bodyPr/>
          <a:lstStyle>
            <a:lvl1pPr marL="0" indent="0" algn="l">
              <a:buNone/>
              <a:defRPr/>
            </a:lvl1pPr>
            <a:lvl2pPr marL="321258" indent="0" algn="ctr">
              <a:buNone/>
              <a:defRPr/>
            </a:lvl2pPr>
            <a:lvl3pPr marL="642519" indent="0" algn="ctr">
              <a:buNone/>
              <a:defRPr/>
            </a:lvl3pPr>
            <a:lvl4pPr marL="963776" indent="0" algn="ctr">
              <a:buNone/>
              <a:defRPr/>
            </a:lvl4pPr>
            <a:lvl5pPr marL="1285039" indent="0" algn="ctr">
              <a:buNone/>
              <a:defRPr/>
            </a:lvl5pPr>
            <a:lvl6pPr marL="1606299" indent="0" algn="ctr">
              <a:buNone/>
              <a:defRPr/>
            </a:lvl6pPr>
            <a:lvl7pPr marL="1927559" indent="0" algn="ctr">
              <a:buNone/>
              <a:defRPr/>
            </a:lvl7pPr>
            <a:lvl8pPr marL="2248821" indent="0" algn="ctr">
              <a:buNone/>
              <a:defRPr/>
            </a:lvl8pPr>
            <a:lvl9pPr marL="2570081" indent="0" algn="ctr">
              <a:buNone/>
              <a:defRPr/>
            </a:lvl9pPr>
          </a:lstStyle>
          <a:p>
            <a:r>
              <a:rPr lang="ga-IE"/>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41543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6" y="2130849"/>
            <a:ext cx="10364391" cy="1470049"/>
          </a:xfrm>
        </p:spPr>
        <p:txBody>
          <a:bodyPr/>
          <a:lstStyle/>
          <a:p>
            <a:r>
              <a:rPr lang="ga-IE"/>
              <a:t>Click to edit Master title style</a:t>
            </a:r>
            <a:endParaRPr lang="en-US"/>
          </a:p>
        </p:txBody>
      </p:sp>
      <p:sp>
        <p:nvSpPr>
          <p:cNvPr id="3" name="Subtitle 2"/>
          <p:cNvSpPr>
            <a:spLocks noGrp="1"/>
          </p:cNvSpPr>
          <p:nvPr>
            <p:ph type="subTitle" idx="1"/>
          </p:nvPr>
        </p:nvSpPr>
        <p:spPr>
          <a:xfrm>
            <a:off x="1829099" y="3886660"/>
            <a:ext cx="8533805" cy="1752451"/>
          </a:xfrm>
        </p:spPr>
        <p:txBody>
          <a:bodyPr/>
          <a:lstStyle>
            <a:lvl1pPr marL="0" indent="0" algn="ctr">
              <a:buNone/>
              <a:defRPr/>
            </a:lvl1pPr>
            <a:lvl2pPr marL="321258" indent="0" algn="ctr">
              <a:buNone/>
              <a:defRPr/>
            </a:lvl2pPr>
            <a:lvl3pPr marL="642519" indent="0" algn="ctr">
              <a:buNone/>
              <a:defRPr/>
            </a:lvl3pPr>
            <a:lvl4pPr marL="963776" indent="0" algn="ctr">
              <a:buNone/>
              <a:defRPr/>
            </a:lvl4pPr>
            <a:lvl5pPr marL="1285039" indent="0" algn="ctr">
              <a:buNone/>
              <a:defRPr/>
            </a:lvl5pPr>
            <a:lvl6pPr marL="1606299" indent="0" algn="ctr">
              <a:buNone/>
              <a:defRPr/>
            </a:lvl6pPr>
            <a:lvl7pPr marL="1927559" indent="0" algn="ctr">
              <a:buNone/>
              <a:defRPr/>
            </a:lvl7pPr>
            <a:lvl8pPr marL="2248821" indent="0" algn="ctr">
              <a:buNone/>
              <a:defRPr/>
            </a:lvl8pPr>
            <a:lvl9pPr marL="2570081" indent="0" algn="ctr">
              <a:buNone/>
              <a:defRPr/>
            </a:lvl9pPr>
          </a:lstStyle>
          <a:p>
            <a:r>
              <a:rPr lang="ga-IE"/>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380949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marL="0" marR="0" indent="0" algn="l" defTabSz="456917"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Lions Clubs International Opening Eyes</a:t>
            </a:r>
          </a:p>
        </p:txBody>
      </p:sp>
    </p:spTree>
    <p:extLst>
      <p:ext uri="{BB962C8B-B14F-4D97-AF65-F5344CB8AC3E}">
        <p14:creationId xmlns:p14="http://schemas.microsoft.com/office/powerpoint/2010/main" val="24506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726298" y="1741289"/>
            <a:ext cx="5203031"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6072205" y="1741289"/>
            <a:ext cx="5203031"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28349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610196" y="1534791"/>
            <a:ext cx="5386091" cy="639589"/>
          </a:xfrm>
        </p:spPr>
        <p:txBody>
          <a:bodyPr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ga-IE"/>
              <a:t>Click to edit Master text styles</a:t>
            </a:r>
          </a:p>
        </p:txBody>
      </p:sp>
      <p:sp>
        <p:nvSpPr>
          <p:cNvPr id="4" name="Content Placeholder 3"/>
          <p:cNvSpPr>
            <a:spLocks noGrp="1"/>
          </p:cNvSpPr>
          <p:nvPr>
            <p:ph sz="half" idx="2"/>
          </p:nvPr>
        </p:nvSpPr>
        <p:spPr>
          <a:xfrm>
            <a:off x="610196" y="2174380"/>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6192741" y="1534791"/>
            <a:ext cx="5389065" cy="639589"/>
          </a:xfrm>
        </p:spPr>
        <p:txBody>
          <a:bodyPr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ga-IE"/>
              <a:t>Click to edit Master text styles</a:t>
            </a:r>
          </a:p>
        </p:txBody>
      </p:sp>
      <p:sp>
        <p:nvSpPr>
          <p:cNvPr id="6" name="Content Placeholder 5"/>
          <p:cNvSpPr>
            <a:spLocks noGrp="1"/>
          </p:cNvSpPr>
          <p:nvPr>
            <p:ph sz="quarter" idx="4"/>
          </p:nvPr>
        </p:nvSpPr>
        <p:spPr>
          <a:xfrm>
            <a:off x="6192741" y="2174380"/>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6917"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114778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422624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35095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13" y="273475"/>
            <a:ext cx="4010919" cy="826519"/>
          </a:xfrm>
        </p:spPr>
        <p:txBody>
          <a:bodyPr anchor="b"/>
          <a:lstStyle>
            <a:lvl1pPr algn="l">
              <a:defRPr sz="1400" b="1"/>
            </a:lvl1pPr>
          </a:lstStyle>
          <a:p>
            <a:r>
              <a:rPr lang="ga-IE"/>
              <a:t>Click to edit Master title style</a:t>
            </a:r>
            <a:endParaRPr lang="en-US" dirty="0"/>
          </a:p>
        </p:txBody>
      </p:sp>
      <p:sp>
        <p:nvSpPr>
          <p:cNvPr id="3" name="Content Placeholder 2"/>
          <p:cNvSpPr>
            <a:spLocks noGrp="1"/>
          </p:cNvSpPr>
          <p:nvPr>
            <p:ph idx="1"/>
          </p:nvPr>
        </p:nvSpPr>
        <p:spPr>
          <a:xfrm>
            <a:off x="4766965" y="1910081"/>
            <a:ext cx="681484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Text Placeholder 3"/>
          <p:cNvSpPr>
            <a:spLocks noGrp="1"/>
          </p:cNvSpPr>
          <p:nvPr>
            <p:ph type="body" sz="half" idx="2"/>
          </p:nvPr>
        </p:nvSpPr>
        <p:spPr>
          <a:xfrm>
            <a:off x="610213" y="1910081"/>
            <a:ext cx="4010919" cy="4215684"/>
          </a:xfrm>
        </p:spPr>
        <p:txBody>
          <a:bodyPr/>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22399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235890" y="221934"/>
            <a:ext cx="11721415" cy="6436217"/>
          </a:xfrm>
          <a:solidFill>
            <a:schemeClr val="bg1"/>
          </a:solidFill>
        </p:spPr>
        <p:txBody>
          <a:bodyPr/>
          <a:lstStyle>
            <a:lvl1pPr marL="0" indent="0">
              <a:buNone/>
              <a:defRPr sz="2200"/>
            </a:lvl1pPr>
            <a:lvl2pPr marL="321258" indent="0">
              <a:buNone/>
              <a:defRPr sz="2000"/>
            </a:lvl2pPr>
            <a:lvl3pPr marL="642519" indent="0">
              <a:buNone/>
              <a:defRPr sz="1700"/>
            </a:lvl3pPr>
            <a:lvl4pPr marL="963776" indent="0">
              <a:buNone/>
              <a:defRPr sz="1400"/>
            </a:lvl4pPr>
            <a:lvl5pPr marL="1285039" indent="0">
              <a:buNone/>
              <a:defRPr sz="1400"/>
            </a:lvl5pPr>
            <a:lvl6pPr marL="1606299" indent="0">
              <a:buNone/>
              <a:defRPr sz="1400"/>
            </a:lvl6pPr>
            <a:lvl7pPr marL="1927559" indent="0">
              <a:buNone/>
              <a:defRPr sz="1400"/>
            </a:lvl7pPr>
            <a:lvl8pPr marL="2248821" indent="0">
              <a:buNone/>
              <a:defRPr sz="1400"/>
            </a:lvl8pPr>
            <a:lvl9pPr marL="2570081" indent="0">
              <a:buNone/>
              <a:defRPr sz="1400"/>
            </a:lvl9pPr>
          </a:lstStyle>
          <a:p>
            <a:pPr lvl="0"/>
            <a:r>
              <a:rPr lang="ga-IE" noProof="0">
                <a:sym typeface="Ubuntu" charset="0"/>
              </a:rPr>
              <a:t>Drag picture to placeholder or click icon to add</a:t>
            </a:r>
            <a:endParaRPr lang="en-US" noProof="0" dirty="0">
              <a:sym typeface="Ubuntu" charset="0"/>
            </a:endParaRPr>
          </a:p>
        </p:txBody>
      </p:sp>
      <p:sp>
        <p:nvSpPr>
          <p:cNvPr id="2" name="Title 1"/>
          <p:cNvSpPr>
            <a:spLocks noGrp="1"/>
          </p:cNvSpPr>
          <p:nvPr>
            <p:ph type="title"/>
          </p:nvPr>
        </p:nvSpPr>
        <p:spPr>
          <a:xfrm>
            <a:off x="400991" y="5084342"/>
            <a:ext cx="9166843" cy="567035"/>
          </a:xfrm>
        </p:spPr>
        <p:txBody>
          <a:bodyPr anchor="b"/>
          <a:lstStyle>
            <a:lvl1pPr algn="l">
              <a:defRPr sz="1400" b="1"/>
            </a:lvl1pPr>
          </a:lstStyle>
          <a:p>
            <a:r>
              <a:rPr lang="ga-IE" dirty="0"/>
              <a:t>Click to edit Master title style</a:t>
            </a:r>
            <a:endParaRPr lang="en-US" dirty="0"/>
          </a:p>
        </p:txBody>
      </p:sp>
      <p:sp>
        <p:nvSpPr>
          <p:cNvPr id="4" name="Text Placeholder 3"/>
          <p:cNvSpPr>
            <a:spLocks noGrp="1"/>
          </p:cNvSpPr>
          <p:nvPr>
            <p:ph type="body" sz="half" idx="2"/>
          </p:nvPr>
        </p:nvSpPr>
        <p:spPr>
          <a:xfrm>
            <a:off x="401007" y="5757637"/>
            <a:ext cx="9189012" cy="616450"/>
          </a:xfrm>
        </p:spPr>
        <p:txBody>
          <a:bodyPr/>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ga-IE"/>
              <a:t>Click to edit Master text styles</a:t>
            </a:r>
          </a:p>
        </p:txBody>
      </p:sp>
    </p:spTree>
    <p:extLst>
      <p:ext uri="{BB962C8B-B14F-4D97-AF65-F5344CB8AC3E}">
        <p14:creationId xmlns:p14="http://schemas.microsoft.com/office/powerpoint/2010/main" val="264520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2695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9" y="2600181"/>
            <a:ext cx="10362901" cy="1361777"/>
          </a:xfrm>
        </p:spPr>
        <p:txBody>
          <a:bodyPr/>
          <a:lstStyle>
            <a:lvl1pPr algn="l">
              <a:defRPr sz="2800" b="1" cap="all"/>
            </a:lvl1pPr>
          </a:lstStyle>
          <a:p>
            <a:r>
              <a:rPr lang="ga-IE"/>
              <a:t>Click to edit Master title style</a:t>
            </a:r>
            <a:endParaRPr lang="en-US"/>
          </a:p>
        </p:txBody>
      </p:sp>
      <p:sp>
        <p:nvSpPr>
          <p:cNvPr id="3" name="Text Placeholder 2"/>
          <p:cNvSpPr>
            <a:spLocks noGrp="1"/>
          </p:cNvSpPr>
          <p:nvPr>
            <p:ph type="body" idx="1"/>
          </p:nvPr>
        </p:nvSpPr>
        <p:spPr>
          <a:xfrm>
            <a:off x="962919" y="1099992"/>
            <a:ext cx="10362901" cy="1500188"/>
          </a:xfrm>
        </p:spPr>
        <p:txBody>
          <a:bodyPr anchor="b"/>
          <a:lstStyle>
            <a:lvl1pPr marL="0" indent="0">
              <a:buNone/>
              <a:defRPr sz="1400"/>
            </a:lvl1pPr>
            <a:lvl2pPr marL="321258" indent="0">
              <a:buNone/>
              <a:defRPr sz="1300"/>
            </a:lvl2pPr>
            <a:lvl3pPr marL="642519" indent="0">
              <a:buNone/>
              <a:defRPr sz="1100"/>
            </a:lvl3pPr>
            <a:lvl4pPr marL="963776" indent="0">
              <a:buNone/>
              <a:defRPr sz="1000"/>
            </a:lvl4pPr>
            <a:lvl5pPr marL="1285039" indent="0">
              <a:buNone/>
              <a:defRPr sz="1000"/>
            </a:lvl5pPr>
            <a:lvl6pPr marL="1606299" indent="0">
              <a:buNone/>
              <a:defRPr sz="1000"/>
            </a:lvl6pPr>
            <a:lvl7pPr marL="1927559" indent="0">
              <a:buNone/>
              <a:defRPr sz="1000"/>
            </a:lvl7pPr>
            <a:lvl8pPr marL="2248821" indent="0">
              <a:buNone/>
              <a:defRPr sz="1000"/>
            </a:lvl8pPr>
            <a:lvl9pPr marL="2570081" indent="0">
              <a:buNone/>
              <a:defRPr sz="1000"/>
            </a:lvl9pPr>
          </a:lstStyle>
          <a:p>
            <a:pPr lvl="0"/>
            <a:r>
              <a:rPr lang="ga-IE"/>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21879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726298" y="2375299"/>
            <a:ext cx="5203031"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6072205" y="2375299"/>
            <a:ext cx="5203031"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9125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610196" y="2246178"/>
            <a:ext cx="5386091" cy="639589"/>
          </a:xfrm>
        </p:spPr>
        <p:txBody>
          <a:bodyPr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ga-IE"/>
              <a:t>Click to edit Master text styles</a:t>
            </a:r>
          </a:p>
        </p:txBody>
      </p:sp>
      <p:sp>
        <p:nvSpPr>
          <p:cNvPr id="4" name="Content Placeholder 3"/>
          <p:cNvSpPr>
            <a:spLocks noGrp="1"/>
          </p:cNvSpPr>
          <p:nvPr>
            <p:ph sz="half" idx="2"/>
          </p:nvPr>
        </p:nvSpPr>
        <p:spPr>
          <a:xfrm>
            <a:off x="610196" y="2885766"/>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5" name="Text Placeholder 4"/>
          <p:cNvSpPr>
            <a:spLocks noGrp="1"/>
          </p:cNvSpPr>
          <p:nvPr>
            <p:ph type="body" sz="quarter" idx="3"/>
          </p:nvPr>
        </p:nvSpPr>
        <p:spPr>
          <a:xfrm>
            <a:off x="6192741" y="2267027"/>
            <a:ext cx="5389065" cy="639589"/>
          </a:xfrm>
        </p:spPr>
        <p:txBody>
          <a:bodyPr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ga-IE"/>
              <a:t>Click to edit Master text styles</a:t>
            </a:r>
          </a:p>
        </p:txBody>
      </p:sp>
      <p:sp>
        <p:nvSpPr>
          <p:cNvPr id="6" name="Content Placeholder 5"/>
          <p:cNvSpPr>
            <a:spLocks noGrp="1"/>
          </p:cNvSpPr>
          <p:nvPr>
            <p:ph sz="quarter" idx="4"/>
          </p:nvPr>
        </p:nvSpPr>
        <p:spPr>
          <a:xfrm>
            <a:off x="6192741" y="2906616"/>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640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31092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3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13" y="273486"/>
            <a:ext cx="4010919" cy="1161975"/>
          </a:xfrm>
        </p:spPr>
        <p:txBody>
          <a:bodyPr anchor="b"/>
          <a:lstStyle>
            <a:lvl1pPr algn="l">
              <a:defRPr sz="1400" b="1"/>
            </a:lvl1pPr>
          </a:lstStyle>
          <a:p>
            <a:r>
              <a:rPr lang="ga-IE"/>
              <a:t>Click to edit Master title style</a:t>
            </a:r>
            <a:endParaRPr lang="en-US"/>
          </a:p>
        </p:txBody>
      </p:sp>
      <p:sp>
        <p:nvSpPr>
          <p:cNvPr id="3" name="Content Placeholder 2"/>
          <p:cNvSpPr>
            <a:spLocks noGrp="1"/>
          </p:cNvSpPr>
          <p:nvPr>
            <p:ph idx="1"/>
          </p:nvPr>
        </p:nvSpPr>
        <p:spPr>
          <a:xfrm>
            <a:off x="4766965" y="273473"/>
            <a:ext cx="681484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610213" y="1435448"/>
            <a:ext cx="4010919" cy="4690318"/>
          </a:xfrm>
        </p:spPr>
        <p:txBody>
          <a:bodyPr/>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32325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97" y="4800825"/>
            <a:ext cx="7314903" cy="567035"/>
          </a:xfrm>
        </p:spPr>
        <p:txBody>
          <a:bodyPr anchor="b"/>
          <a:lstStyle>
            <a:lvl1pPr algn="l">
              <a:defRPr sz="1400" b="1"/>
            </a:lvl1pPr>
          </a:lstStyle>
          <a:p>
            <a:r>
              <a:rPr lang="ga-IE"/>
              <a:t>Click to edit Master title style</a:t>
            </a:r>
            <a:endParaRPr lang="en-US"/>
          </a:p>
        </p:txBody>
      </p:sp>
      <p:sp>
        <p:nvSpPr>
          <p:cNvPr id="3" name="Picture Placeholder 2"/>
          <p:cNvSpPr>
            <a:spLocks noGrp="1"/>
          </p:cNvSpPr>
          <p:nvPr>
            <p:ph type="pic" idx="1"/>
          </p:nvPr>
        </p:nvSpPr>
        <p:spPr>
          <a:xfrm>
            <a:off x="2390197" y="612800"/>
            <a:ext cx="7314903" cy="4114354"/>
          </a:xfrm>
        </p:spPr>
        <p:txBody>
          <a:bodyPr/>
          <a:lstStyle>
            <a:lvl1pPr marL="0" indent="0">
              <a:buNone/>
              <a:defRPr sz="2200"/>
            </a:lvl1pPr>
            <a:lvl2pPr marL="321258" indent="0">
              <a:buNone/>
              <a:defRPr sz="2000"/>
            </a:lvl2pPr>
            <a:lvl3pPr marL="642519" indent="0">
              <a:buNone/>
              <a:defRPr sz="1700"/>
            </a:lvl3pPr>
            <a:lvl4pPr marL="963776" indent="0">
              <a:buNone/>
              <a:defRPr sz="1400"/>
            </a:lvl4pPr>
            <a:lvl5pPr marL="1285039" indent="0">
              <a:buNone/>
              <a:defRPr sz="1400"/>
            </a:lvl5pPr>
            <a:lvl6pPr marL="1606299" indent="0">
              <a:buNone/>
              <a:defRPr sz="1400"/>
            </a:lvl6pPr>
            <a:lvl7pPr marL="1927559" indent="0">
              <a:buNone/>
              <a:defRPr sz="1400"/>
            </a:lvl7pPr>
            <a:lvl8pPr marL="2248821" indent="0">
              <a:buNone/>
              <a:defRPr sz="1400"/>
            </a:lvl8pPr>
            <a:lvl9pPr marL="2570081" indent="0">
              <a:buNone/>
              <a:defRPr sz="1400"/>
            </a:lvl9pPr>
          </a:lstStyle>
          <a:p>
            <a:pPr lvl="0"/>
            <a:r>
              <a:rPr lang="ga-IE" noProof="0">
                <a:sym typeface="Ubuntu Light" charset="0"/>
              </a:rPr>
              <a:t>Drag picture to placeholder or click icon to add</a:t>
            </a:r>
            <a:endParaRPr lang="en-US" noProof="0" dirty="0">
              <a:sym typeface="Ubuntu Light" charset="0"/>
            </a:endParaRPr>
          </a:p>
        </p:txBody>
      </p:sp>
      <p:sp>
        <p:nvSpPr>
          <p:cNvPr id="4" name="Text Placeholder 3"/>
          <p:cNvSpPr>
            <a:spLocks noGrp="1"/>
          </p:cNvSpPr>
          <p:nvPr>
            <p:ph type="body" sz="half" idx="2"/>
          </p:nvPr>
        </p:nvSpPr>
        <p:spPr>
          <a:xfrm>
            <a:off x="2390197" y="5367860"/>
            <a:ext cx="7314903" cy="804788"/>
          </a:xfrm>
        </p:spPr>
        <p:txBody>
          <a:bodyPr/>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34103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726017" y="2374901"/>
            <a:ext cx="10549467" cy="185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693" tIns="35693" rIns="35693" bIns="35693" numCol="1" anchor="t" anchorCtr="0" compatLnSpc="1">
            <a:prstTxWarp prst="textNoShape">
              <a:avLst/>
            </a:prstTxWarp>
          </a:bodyPr>
          <a:lstStyle/>
          <a:p>
            <a:pPr lvl="0"/>
            <a:r>
              <a:rPr lang="ga-IE">
                <a:sym typeface="Ubuntu Light" charset="0"/>
              </a:rPr>
              <a:t>Click to edit Master text styles</a:t>
            </a:r>
          </a:p>
          <a:p>
            <a:pPr lvl="1"/>
            <a:r>
              <a:rPr lang="ga-IE">
                <a:sym typeface="Ubuntu Light" charset="0"/>
              </a:rPr>
              <a:t>Second level</a:t>
            </a:r>
          </a:p>
          <a:p>
            <a:pPr lvl="2"/>
            <a:r>
              <a:rPr lang="ga-IE">
                <a:sym typeface="Ubuntu Light" charset="0"/>
              </a:rPr>
              <a:t>Third level</a:t>
            </a:r>
          </a:p>
          <a:p>
            <a:pPr lvl="3"/>
            <a:r>
              <a:rPr lang="ga-IE">
                <a:sym typeface="Ubuntu Light" charset="0"/>
              </a:rPr>
              <a:t>Fourth level</a:t>
            </a:r>
          </a:p>
          <a:p>
            <a:pPr lvl="4"/>
            <a:r>
              <a:rPr lang="ga-IE">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726018" y="482601"/>
            <a:ext cx="10536767" cy="1195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693" tIns="35693" rIns="35693" bIns="35693" numCol="1" anchor="t"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738733" y="6446158"/>
            <a:ext cx="4840849" cy="187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51" tIns="32125" rIns="64251" bIns="32125"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494" indent="-285575" eaLnBrk="0" hangingPunct="0">
              <a:defRPr sz="3000">
                <a:solidFill>
                  <a:srgbClr val="000000"/>
                </a:solidFill>
                <a:latin typeface="Gill Sans" charset="0"/>
                <a:ea typeface="ヒラギノ角ゴ ProN W3" charset="0"/>
                <a:cs typeface="ヒラギノ角ゴ ProN W3" charset="0"/>
                <a:sym typeface="Gill Sans" charset="0"/>
              </a:defRPr>
            </a:lvl2pPr>
            <a:lvl3pPr marL="1142294" indent="-228458" eaLnBrk="0" hangingPunct="0">
              <a:defRPr sz="3000">
                <a:solidFill>
                  <a:srgbClr val="000000"/>
                </a:solidFill>
                <a:latin typeface="Gill Sans" charset="0"/>
                <a:ea typeface="ヒラギノ角ゴ ProN W3" charset="0"/>
                <a:cs typeface="ヒラギノ角ゴ ProN W3" charset="0"/>
                <a:sym typeface="Gill Sans" charset="0"/>
              </a:defRPr>
            </a:lvl3pPr>
            <a:lvl4pPr marL="1599216" indent="-228458" eaLnBrk="0" hangingPunct="0">
              <a:defRPr sz="3000">
                <a:solidFill>
                  <a:srgbClr val="000000"/>
                </a:solidFill>
                <a:latin typeface="Gill Sans" charset="0"/>
                <a:ea typeface="ヒラギノ角ゴ ProN W3" charset="0"/>
                <a:cs typeface="ヒラギノ角ゴ ProN W3" charset="0"/>
                <a:sym typeface="Gill Sans" charset="0"/>
              </a:defRPr>
            </a:lvl4pPr>
            <a:lvl5pPr marL="2056140" indent="-228458" eaLnBrk="0" hangingPunct="0">
              <a:defRPr sz="3000">
                <a:solidFill>
                  <a:srgbClr val="000000"/>
                </a:solidFill>
                <a:latin typeface="Gill Sans" charset="0"/>
                <a:ea typeface="ヒラギノ角ゴ ProN W3" charset="0"/>
                <a:cs typeface="ヒラギノ角ゴ ProN W3" charset="0"/>
                <a:sym typeface="Gill Sans" charset="0"/>
              </a:defRPr>
            </a:lvl5pPr>
            <a:lvl6pPr marL="2513059" indent="-228458"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69976" indent="-228458"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6897" indent="-228458"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3813" indent="-228458"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a:t> </a:t>
            </a:r>
            <a:endParaRPr lang="en-US" dirty="0">
              <a:latin typeface="Ubuntu"/>
              <a:cs typeface="Ubuntu"/>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258"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51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3776"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03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568" indent="-23956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1969" indent="-199904"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2783" indent="-160241"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263" indent="-160241"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5325" indent="-160241"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258"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51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3776"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03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258" rtl="0" eaLnBrk="1" latinLnBrk="0" hangingPunct="1">
        <a:defRPr sz="1300" kern="1200">
          <a:solidFill>
            <a:schemeClr val="tx1"/>
          </a:solidFill>
          <a:latin typeface="+mn-lt"/>
          <a:ea typeface="+mn-ea"/>
          <a:cs typeface="+mn-cs"/>
        </a:defRPr>
      </a:lvl1pPr>
      <a:lvl2pPr marL="321258" algn="l" defTabSz="321258" rtl="0" eaLnBrk="1" latinLnBrk="0" hangingPunct="1">
        <a:defRPr sz="1300" kern="1200">
          <a:solidFill>
            <a:schemeClr val="tx1"/>
          </a:solidFill>
          <a:latin typeface="+mn-lt"/>
          <a:ea typeface="+mn-ea"/>
          <a:cs typeface="+mn-cs"/>
        </a:defRPr>
      </a:lvl2pPr>
      <a:lvl3pPr marL="642519" algn="l" defTabSz="321258" rtl="0" eaLnBrk="1" latinLnBrk="0" hangingPunct="1">
        <a:defRPr sz="1300" kern="1200">
          <a:solidFill>
            <a:schemeClr val="tx1"/>
          </a:solidFill>
          <a:latin typeface="+mn-lt"/>
          <a:ea typeface="+mn-ea"/>
          <a:cs typeface="+mn-cs"/>
        </a:defRPr>
      </a:lvl3pPr>
      <a:lvl4pPr marL="963776" algn="l" defTabSz="321258" rtl="0" eaLnBrk="1" latinLnBrk="0" hangingPunct="1">
        <a:defRPr sz="1300" kern="1200">
          <a:solidFill>
            <a:schemeClr val="tx1"/>
          </a:solidFill>
          <a:latin typeface="+mn-lt"/>
          <a:ea typeface="+mn-ea"/>
          <a:cs typeface="+mn-cs"/>
        </a:defRPr>
      </a:lvl4pPr>
      <a:lvl5pPr marL="1285039" algn="l" defTabSz="321258" rtl="0" eaLnBrk="1" latinLnBrk="0" hangingPunct="1">
        <a:defRPr sz="1300" kern="1200">
          <a:solidFill>
            <a:schemeClr val="tx1"/>
          </a:solidFill>
          <a:latin typeface="+mn-lt"/>
          <a:ea typeface="+mn-ea"/>
          <a:cs typeface="+mn-cs"/>
        </a:defRPr>
      </a:lvl5pPr>
      <a:lvl6pPr marL="1606299" algn="l" defTabSz="321258" rtl="0" eaLnBrk="1" latinLnBrk="0" hangingPunct="1">
        <a:defRPr sz="1300" kern="1200">
          <a:solidFill>
            <a:schemeClr val="tx1"/>
          </a:solidFill>
          <a:latin typeface="+mn-lt"/>
          <a:ea typeface="+mn-ea"/>
          <a:cs typeface="+mn-cs"/>
        </a:defRPr>
      </a:lvl6pPr>
      <a:lvl7pPr marL="1927559" algn="l" defTabSz="321258" rtl="0" eaLnBrk="1" latinLnBrk="0" hangingPunct="1">
        <a:defRPr sz="1300" kern="1200">
          <a:solidFill>
            <a:schemeClr val="tx1"/>
          </a:solidFill>
          <a:latin typeface="+mn-lt"/>
          <a:ea typeface="+mn-ea"/>
          <a:cs typeface="+mn-cs"/>
        </a:defRPr>
      </a:lvl7pPr>
      <a:lvl8pPr marL="2248821" algn="l" defTabSz="321258" rtl="0" eaLnBrk="1" latinLnBrk="0" hangingPunct="1">
        <a:defRPr sz="1300" kern="1200">
          <a:solidFill>
            <a:schemeClr val="tx1"/>
          </a:solidFill>
          <a:latin typeface="+mn-lt"/>
          <a:ea typeface="+mn-ea"/>
          <a:cs typeface="+mn-cs"/>
        </a:defRPr>
      </a:lvl8pPr>
      <a:lvl9pPr marL="2570081" algn="l" defTabSz="321258"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srcRect/>
          <a:stretch>
            <a:fillRect/>
          </a:stretch>
        </a:blip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726017" y="1741488"/>
            <a:ext cx="10549467" cy="4464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693" tIns="35693" rIns="35693" bIns="35693" numCol="1" anchor="t" anchorCtr="0" compatLnSpc="1">
            <a:prstTxWarp prst="textNoShape">
              <a:avLst/>
            </a:prstTxWarp>
          </a:bodyPr>
          <a:lstStyle/>
          <a:p>
            <a:pPr lvl="0"/>
            <a:r>
              <a:rPr lang="ga-IE">
                <a:sym typeface="Ubuntu" charset="0"/>
              </a:rPr>
              <a:t>Click to edit Master text styles</a:t>
            </a:r>
          </a:p>
          <a:p>
            <a:pPr lvl="1"/>
            <a:r>
              <a:rPr lang="ga-IE">
                <a:sym typeface="Ubuntu" charset="0"/>
              </a:rPr>
              <a:t>Second level</a:t>
            </a:r>
          </a:p>
          <a:p>
            <a:pPr lvl="2"/>
            <a:r>
              <a:rPr lang="ga-IE">
                <a:sym typeface="Ubuntu" charset="0"/>
              </a:rPr>
              <a:t>Third level</a:t>
            </a:r>
          </a:p>
          <a:p>
            <a:pPr lvl="3"/>
            <a:r>
              <a:rPr lang="ga-IE">
                <a:sym typeface="Ubuntu" charset="0"/>
              </a:rPr>
              <a:t>Fourth level</a:t>
            </a:r>
          </a:p>
          <a:p>
            <a:pPr lvl="4"/>
            <a:r>
              <a:rPr lang="ga-IE">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726034" y="366714"/>
            <a:ext cx="9402431" cy="10460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693" tIns="35693" rIns="35693" bIns="35693" numCol="1" anchor="ctr"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758383" y="6470815"/>
            <a:ext cx="4665041" cy="187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51" tIns="32125" rIns="64251" bIns="32125"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494" indent="-285575" eaLnBrk="0" hangingPunct="0">
              <a:defRPr sz="3000">
                <a:solidFill>
                  <a:srgbClr val="000000"/>
                </a:solidFill>
                <a:latin typeface="Gill Sans" charset="0"/>
                <a:ea typeface="ヒラギノ角ゴ ProN W3" charset="0"/>
                <a:cs typeface="ヒラギノ角ゴ ProN W3" charset="0"/>
                <a:sym typeface="Gill Sans" charset="0"/>
              </a:defRPr>
            </a:lvl2pPr>
            <a:lvl3pPr marL="1142294" indent="-228458" eaLnBrk="0" hangingPunct="0">
              <a:defRPr sz="3000">
                <a:solidFill>
                  <a:srgbClr val="000000"/>
                </a:solidFill>
                <a:latin typeface="Gill Sans" charset="0"/>
                <a:ea typeface="ヒラギノ角ゴ ProN W3" charset="0"/>
                <a:cs typeface="ヒラギノ角ゴ ProN W3" charset="0"/>
                <a:sym typeface="Gill Sans" charset="0"/>
              </a:defRPr>
            </a:lvl3pPr>
            <a:lvl4pPr marL="1599216" indent="-228458" eaLnBrk="0" hangingPunct="0">
              <a:defRPr sz="3000">
                <a:solidFill>
                  <a:srgbClr val="000000"/>
                </a:solidFill>
                <a:latin typeface="Gill Sans" charset="0"/>
                <a:ea typeface="ヒラギノ角ゴ ProN W3" charset="0"/>
                <a:cs typeface="ヒラギノ角ゴ ProN W3" charset="0"/>
                <a:sym typeface="Gill Sans" charset="0"/>
              </a:defRPr>
            </a:lvl4pPr>
            <a:lvl5pPr marL="2056140" indent="-228458" eaLnBrk="0" hangingPunct="0">
              <a:defRPr sz="3000">
                <a:solidFill>
                  <a:srgbClr val="000000"/>
                </a:solidFill>
                <a:latin typeface="Gill Sans" charset="0"/>
                <a:ea typeface="ヒラギノ角ゴ ProN W3" charset="0"/>
                <a:cs typeface="ヒラギノ角ゴ ProN W3" charset="0"/>
                <a:sym typeface="Gill Sans" charset="0"/>
              </a:defRPr>
            </a:lvl5pPr>
            <a:lvl6pPr marL="2513059" indent="-228458"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69976" indent="-228458"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6897" indent="-228458"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3813" indent="-228458"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Lions Clubs International Opening Eyes</a:t>
            </a:r>
          </a:p>
        </p:txBody>
      </p:sp>
      <p:pic>
        <p:nvPicPr>
          <p:cNvPr id="4" name="Picture 3" descr="A screenshot of a cell phone&#10;&#10;Description automatically generated">
            <a:extLst>
              <a:ext uri="{FF2B5EF4-FFF2-40B4-BE49-F238E27FC236}">
                <a16:creationId xmlns:a16="http://schemas.microsoft.com/office/drawing/2014/main" id="{900102A1-8C9A-6D4B-9F9B-A18C0FF39074}"/>
              </a:ext>
            </a:extLst>
          </p:cNvPr>
          <p:cNvPicPr>
            <a:picLocks noChangeAspect="1"/>
          </p:cNvPicPr>
          <p:nvPr userDrawn="1"/>
        </p:nvPicPr>
        <p:blipFill>
          <a:blip r:embed="rId12"/>
          <a:stretch>
            <a:fillRect/>
          </a:stretch>
        </p:blipFill>
        <p:spPr>
          <a:xfrm>
            <a:off x="10128463" y="5936601"/>
            <a:ext cx="1521439" cy="785233"/>
          </a:xfrm>
          <a:prstGeom prst="rect">
            <a:avLst/>
          </a:prstGeom>
        </p:spPr>
      </p:pic>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258"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51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3776"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03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568" indent="-239568"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3993" indent="-28399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660" indent="-28399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660" indent="-28399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660" indent="-28399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6692" indent="-285568"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7955" indent="-285568"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499211" indent="-285568"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0472" indent="-285568"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258" rtl="0" eaLnBrk="1" latinLnBrk="0" hangingPunct="1">
        <a:defRPr sz="1300" kern="1200">
          <a:solidFill>
            <a:schemeClr val="tx1"/>
          </a:solidFill>
          <a:latin typeface="+mn-lt"/>
          <a:ea typeface="+mn-ea"/>
          <a:cs typeface="+mn-cs"/>
        </a:defRPr>
      </a:lvl1pPr>
      <a:lvl2pPr marL="321258" algn="l" defTabSz="321258" rtl="0" eaLnBrk="1" latinLnBrk="0" hangingPunct="1">
        <a:defRPr sz="1300" kern="1200">
          <a:solidFill>
            <a:schemeClr val="tx1"/>
          </a:solidFill>
          <a:latin typeface="+mn-lt"/>
          <a:ea typeface="+mn-ea"/>
          <a:cs typeface="+mn-cs"/>
        </a:defRPr>
      </a:lvl2pPr>
      <a:lvl3pPr marL="642519" algn="l" defTabSz="321258" rtl="0" eaLnBrk="1" latinLnBrk="0" hangingPunct="1">
        <a:defRPr sz="1300" kern="1200">
          <a:solidFill>
            <a:schemeClr val="tx1"/>
          </a:solidFill>
          <a:latin typeface="+mn-lt"/>
          <a:ea typeface="+mn-ea"/>
          <a:cs typeface="+mn-cs"/>
        </a:defRPr>
      </a:lvl3pPr>
      <a:lvl4pPr marL="963776" algn="l" defTabSz="321258" rtl="0" eaLnBrk="1" latinLnBrk="0" hangingPunct="1">
        <a:defRPr sz="1300" kern="1200">
          <a:solidFill>
            <a:schemeClr val="tx1"/>
          </a:solidFill>
          <a:latin typeface="+mn-lt"/>
          <a:ea typeface="+mn-ea"/>
          <a:cs typeface="+mn-cs"/>
        </a:defRPr>
      </a:lvl4pPr>
      <a:lvl5pPr marL="1285039" algn="l" defTabSz="321258" rtl="0" eaLnBrk="1" latinLnBrk="0" hangingPunct="1">
        <a:defRPr sz="1300" kern="1200">
          <a:solidFill>
            <a:schemeClr val="tx1"/>
          </a:solidFill>
          <a:latin typeface="+mn-lt"/>
          <a:ea typeface="+mn-ea"/>
          <a:cs typeface="+mn-cs"/>
        </a:defRPr>
      </a:lvl5pPr>
      <a:lvl6pPr marL="1606299" algn="l" defTabSz="321258" rtl="0" eaLnBrk="1" latinLnBrk="0" hangingPunct="1">
        <a:defRPr sz="1300" kern="1200">
          <a:solidFill>
            <a:schemeClr val="tx1"/>
          </a:solidFill>
          <a:latin typeface="+mn-lt"/>
          <a:ea typeface="+mn-ea"/>
          <a:cs typeface="+mn-cs"/>
        </a:defRPr>
      </a:lvl6pPr>
      <a:lvl7pPr marL="1927559" algn="l" defTabSz="321258" rtl="0" eaLnBrk="1" latinLnBrk="0" hangingPunct="1">
        <a:defRPr sz="1300" kern="1200">
          <a:solidFill>
            <a:schemeClr val="tx1"/>
          </a:solidFill>
          <a:latin typeface="+mn-lt"/>
          <a:ea typeface="+mn-ea"/>
          <a:cs typeface="+mn-cs"/>
        </a:defRPr>
      </a:lvl7pPr>
      <a:lvl8pPr marL="2248821" algn="l" defTabSz="321258" rtl="0" eaLnBrk="1" latinLnBrk="0" hangingPunct="1">
        <a:defRPr sz="1300" kern="1200">
          <a:solidFill>
            <a:schemeClr val="tx1"/>
          </a:solidFill>
          <a:latin typeface="+mn-lt"/>
          <a:ea typeface="+mn-ea"/>
          <a:cs typeface="+mn-cs"/>
        </a:defRPr>
      </a:lvl8pPr>
      <a:lvl9pPr marL="2570081" algn="l" defTabSz="321258"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797133" y="977140"/>
            <a:ext cx="8633361" cy="2474651"/>
          </a:xfrm>
        </p:spPr>
        <p:txBody>
          <a:bodyPr/>
          <a:lstStyle/>
          <a:p>
            <a:pPr algn="ctr"/>
            <a:r>
              <a:rPr lang="en-US" sz="3200" dirty="0"/>
              <a:t>Special Olympics Lions Clubs International Opening Eyes Introduces:</a:t>
            </a:r>
            <a:br>
              <a:rPr lang="en-US" sz="3200" dirty="0"/>
            </a:br>
            <a:r>
              <a:rPr lang="en-US" sz="2000" dirty="0"/>
              <a:t/>
            </a:r>
            <a:br>
              <a:rPr lang="en-US" sz="2000" dirty="0"/>
            </a:br>
            <a:r>
              <a:rPr lang="en-US" sz="4800" u="sng" dirty="0"/>
              <a:t>Eye-Connect</a:t>
            </a:r>
            <a:r>
              <a:rPr lang="en-US" sz="4800" dirty="0"/>
              <a:t/>
            </a:r>
            <a:br>
              <a:rPr lang="en-US" sz="4800" dirty="0"/>
            </a:br>
            <a:r>
              <a:rPr lang="en-US" sz="4800" dirty="0"/>
              <a:t/>
            </a:r>
            <a:br>
              <a:rPr lang="en-US" sz="4800" dirty="0"/>
            </a:br>
            <a:r>
              <a:rPr lang="en-US" sz="4800" dirty="0"/>
              <a:t/>
            </a:r>
            <a:br>
              <a:rPr lang="en-US" sz="4800" dirty="0"/>
            </a:br>
            <a:endParaRPr lang="en-US" sz="2400" i="1" dirty="0"/>
          </a:p>
        </p:txBody>
      </p:sp>
      <p:sp>
        <p:nvSpPr>
          <p:cNvPr id="10" name="Slide Number Placeholder 9"/>
          <p:cNvSpPr>
            <a:spLocks noGrp="1"/>
          </p:cNvSpPr>
          <p:nvPr>
            <p:ph type="sldNum" sz="quarter" idx="10"/>
          </p:nvPr>
        </p:nvSpPr>
        <p:spPr/>
        <p:txBody>
          <a:bodyPr/>
          <a:lstStyle/>
          <a:p>
            <a:fld id="{F4B88F72-1EA4-FE40-A5CA-BD0111E6622B}" type="slidenum">
              <a:rPr lang="en-US" smtClean="0"/>
              <a:pPr/>
              <a:t>1</a:t>
            </a:fld>
            <a:endParaRPr lang="en-US" dirty="0">
              <a:latin typeface="Ubuntu"/>
              <a:cs typeface="Ubuntu"/>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07" y="4966138"/>
            <a:ext cx="2560504" cy="1978572"/>
          </a:xfrm>
          <a:prstGeom prst="rect">
            <a:avLst/>
          </a:prstGeom>
        </p:spPr>
      </p:pic>
    </p:spTree>
    <p:extLst>
      <p:ext uri="{BB962C8B-B14F-4D97-AF65-F5344CB8AC3E}">
        <p14:creationId xmlns:p14="http://schemas.microsoft.com/office/powerpoint/2010/main" val="294045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17" y="144849"/>
            <a:ext cx="7051823" cy="1046064"/>
          </a:xfrm>
        </p:spPr>
        <p:txBody>
          <a:bodyPr/>
          <a:lstStyle/>
          <a:p>
            <a:pPr>
              <a:spcBef>
                <a:spcPct val="50000"/>
              </a:spcBef>
            </a:pPr>
            <a:r>
              <a:rPr lang="de-DE" altLang="de-DE" dirty="0"/>
              <a:t>Process of OE </a:t>
            </a:r>
            <a:r>
              <a:rPr lang="de-DE" altLang="de-DE" dirty="0" smtClean="0"/>
              <a:t>Eye-Connect</a:t>
            </a:r>
            <a:endParaRPr lang="de-DE" altLang="de-DE" dirty="0"/>
          </a:p>
        </p:txBody>
      </p:sp>
      <p:grpSp>
        <p:nvGrpSpPr>
          <p:cNvPr id="7" name="Group 6"/>
          <p:cNvGrpSpPr/>
          <p:nvPr/>
        </p:nvGrpSpPr>
        <p:grpSpPr>
          <a:xfrm>
            <a:off x="1177158" y="441434"/>
            <a:ext cx="9490842" cy="6243145"/>
            <a:chOff x="433552" y="882869"/>
            <a:chExt cx="8434552" cy="5587945"/>
          </a:xfrm>
        </p:grpSpPr>
        <p:sp>
          <p:nvSpPr>
            <p:cNvPr id="8" name="Rectangle 7"/>
            <p:cNvSpPr/>
            <p:nvPr/>
          </p:nvSpPr>
          <p:spPr>
            <a:xfrm>
              <a:off x="433552" y="882869"/>
              <a:ext cx="8434552" cy="5587945"/>
            </a:xfrm>
            <a:prstGeom prst="rect">
              <a:avLst/>
            </a:prstGeom>
            <a:noFill/>
          </p:spPr>
        </p:sp>
        <p:sp>
          <p:nvSpPr>
            <p:cNvPr id="9" name="Right Arrow 8"/>
            <p:cNvSpPr/>
            <p:nvPr/>
          </p:nvSpPr>
          <p:spPr>
            <a:xfrm>
              <a:off x="1203574" y="882869"/>
              <a:ext cx="7664529" cy="5587944"/>
            </a:xfrm>
            <a:prstGeom prst="rightArrow">
              <a:avLst/>
            </a:prstGeom>
            <a:solidFill>
              <a:srgbClr val="00B0F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1395633" y="2378632"/>
              <a:ext cx="6401246" cy="2605827"/>
            </a:xfrm>
            <a:custGeom>
              <a:avLst/>
              <a:gdLst>
                <a:gd name="connsiteX0" fmla="*/ 0 w 2030387"/>
                <a:gd name="connsiteY0" fmla="*/ 338405 h 2235178"/>
                <a:gd name="connsiteX1" fmla="*/ 338405 w 2030387"/>
                <a:gd name="connsiteY1" fmla="*/ 0 h 2235178"/>
                <a:gd name="connsiteX2" fmla="*/ 1691982 w 2030387"/>
                <a:gd name="connsiteY2" fmla="*/ 0 h 2235178"/>
                <a:gd name="connsiteX3" fmla="*/ 2030387 w 2030387"/>
                <a:gd name="connsiteY3" fmla="*/ 338405 h 2235178"/>
                <a:gd name="connsiteX4" fmla="*/ 2030387 w 2030387"/>
                <a:gd name="connsiteY4" fmla="*/ 1896773 h 2235178"/>
                <a:gd name="connsiteX5" fmla="*/ 1691982 w 2030387"/>
                <a:gd name="connsiteY5" fmla="*/ 2235178 h 2235178"/>
                <a:gd name="connsiteX6" fmla="*/ 338405 w 2030387"/>
                <a:gd name="connsiteY6" fmla="*/ 2235178 h 2235178"/>
                <a:gd name="connsiteX7" fmla="*/ 0 w 2030387"/>
                <a:gd name="connsiteY7" fmla="*/ 1896773 h 2235178"/>
                <a:gd name="connsiteX8" fmla="*/ 0 w 2030387"/>
                <a:gd name="connsiteY8" fmla="*/ 338405 h 223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387" h="2235178">
                  <a:moveTo>
                    <a:pt x="0" y="338405"/>
                  </a:moveTo>
                  <a:cubicBezTo>
                    <a:pt x="0" y="151509"/>
                    <a:pt x="151509" y="0"/>
                    <a:pt x="338405" y="0"/>
                  </a:cubicBezTo>
                  <a:lnTo>
                    <a:pt x="1691982" y="0"/>
                  </a:lnTo>
                  <a:cubicBezTo>
                    <a:pt x="1878878" y="0"/>
                    <a:pt x="2030387" y="151509"/>
                    <a:pt x="2030387" y="338405"/>
                  </a:cubicBezTo>
                  <a:lnTo>
                    <a:pt x="2030387" y="1896773"/>
                  </a:lnTo>
                  <a:cubicBezTo>
                    <a:pt x="2030387" y="2083669"/>
                    <a:pt x="1878878" y="2235178"/>
                    <a:pt x="1691982" y="2235178"/>
                  </a:cubicBezTo>
                  <a:lnTo>
                    <a:pt x="338405" y="2235178"/>
                  </a:lnTo>
                  <a:cubicBezTo>
                    <a:pt x="151509" y="2235178"/>
                    <a:pt x="0" y="2083669"/>
                    <a:pt x="0" y="1896773"/>
                  </a:cubicBezTo>
                  <a:lnTo>
                    <a:pt x="0" y="338405"/>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95" tIns="129595" rIns="129595" bIns="129595" numCol="1" spcCol="1270" anchor="ctr" anchorCtr="0">
              <a:noAutofit/>
            </a:bodyPr>
            <a:lstStyle/>
            <a:p>
              <a:pPr marL="171450" indent="-171450" defTabSz="355600">
                <a:lnSpc>
                  <a:spcPct val="90000"/>
                </a:lnSpc>
                <a:spcBef>
                  <a:spcPct val="0"/>
                </a:spcBef>
                <a:spcAft>
                  <a:spcPct val="35000"/>
                </a:spcAft>
                <a:buFont typeface="Arial" panose="020B0604020202020204" pitchFamily="34" charset="0"/>
                <a:buChar char="•"/>
              </a:pPr>
              <a:r>
                <a:rPr lang="en-US" sz="2000" dirty="0"/>
                <a:t>The SO program will need to locate the previous HAS data for the CD to review  prior to the OE Eye-Connect if the  program chooses the </a:t>
              </a:r>
              <a:r>
                <a:rPr lang="en-US" sz="2000" b="1" dirty="0"/>
                <a:t>follow-up</a:t>
              </a:r>
              <a:r>
                <a:rPr lang="en-US" sz="2000" dirty="0"/>
                <a:t> path. </a:t>
              </a:r>
            </a:p>
            <a:p>
              <a:pPr marL="171450" indent="-171450" defTabSz="355600">
                <a:lnSpc>
                  <a:spcPct val="90000"/>
                </a:lnSpc>
                <a:spcBef>
                  <a:spcPct val="0"/>
                </a:spcBef>
                <a:spcAft>
                  <a:spcPct val="35000"/>
                </a:spcAft>
                <a:buFont typeface="Arial" panose="020B0604020202020204" pitchFamily="34" charset="0"/>
                <a:buChar char="•"/>
              </a:pPr>
              <a:r>
                <a:rPr lang="en-US" sz="2000" dirty="0"/>
                <a:t>SO program, the CDs and the athlete will agree upon a time for the OE Eye-Connect to take place .</a:t>
              </a:r>
            </a:p>
            <a:p>
              <a:pPr marL="171450" indent="-171450" defTabSz="355600">
                <a:lnSpc>
                  <a:spcPct val="90000"/>
                </a:lnSpc>
                <a:spcBef>
                  <a:spcPct val="0"/>
                </a:spcBef>
                <a:spcAft>
                  <a:spcPct val="35000"/>
                </a:spcAft>
                <a:buFont typeface="Arial" panose="020B0604020202020204" pitchFamily="34" charset="0"/>
                <a:buChar char="•"/>
              </a:pPr>
              <a:r>
                <a:rPr lang="en-US" sz="2000" dirty="0"/>
                <a:t>SO program will provide the virtual platform for the OE Eye-Connect.</a:t>
              </a:r>
            </a:p>
          </p:txBody>
        </p:sp>
      </p:grpSp>
    </p:spTree>
    <p:extLst>
      <p:ext uri="{BB962C8B-B14F-4D97-AF65-F5344CB8AC3E}">
        <p14:creationId xmlns:p14="http://schemas.microsoft.com/office/powerpoint/2010/main" val="279860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C95D-5731-3346-98D5-800194591859}"/>
              </a:ext>
            </a:extLst>
          </p:cNvPr>
          <p:cNvSpPr>
            <a:spLocks noGrp="1"/>
          </p:cNvSpPr>
          <p:nvPr>
            <p:ph type="title"/>
          </p:nvPr>
        </p:nvSpPr>
        <p:spPr>
          <a:xfrm>
            <a:off x="726034" y="154621"/>
            <a:ext cx="9402431" cy="1046064"/>
          </a:xfrm>
        </p:spPr>
        <p:txBody>
          <a:bodyPr/>
          <a:lstStyle/>
          <a:p>
            <a:r>
              <a:rPr lang="en-US" dirty="0"/>
              <a:t>Role of the SO Program</a:t>
            </a:r>
          </a:p>
        </p:txBody>
      </p:sp>
      <p:sp>
        <p:nvSpPr>
          <p:cNvPr id="7" name="Rounded Rectangle 4">
            <a:extLst>
              <a:ext uri="{FF2B5EF4-FFF2-40B4-BE49-F238E27FC236}">
                <a16:creationId xmlns:a16="http://schemas.microsoft.com/office/drawing/2014/main" id="{237717CA-6AF4-F74F-85EE-534CC410BEA0}"/>
              </a:ext>
            </a:extLst>
          </p:cNvPr>
          <p:cNvSpPr txBox="1"/>
          <p:nvPr/>
        </p:nvSpPr>
        <p:spPr>
          <a:xfrm>
            <a:off x="1040524" y="1439287"/>
            <a:ext cx="10405242" cy="4789427"/>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53340" tIns="88900" rIns="53340" bIns="88900" numCol="1" spcCol="1270" anchor="t" anchorCtr="0">
            <a:noAutofit/>
          </a:bodyPr>
          <a:lstStyle/>
          <a:p>
            <a:pPr marL="285750" indent="-285750" defTabSz="533400">
              <a:lnSpc>
                <a:spcPct val="90000"/>
              </a:lnSpc>
              <a:spcBef>
                <a:spcPct val="0"/>
              </a:spcBef>
              <a:spcAft>
                <a:spcPct val="35000"/>
              </a:spcAft>
              <a:buFont typeface="Arial" panose="020B0604020202020204" pitchFamily="34" charset="0"/>
              <a:buChar char="•"/>
            </a:pPr>
            <a:r>
              <a:rPr lang="en-US" sz="2000" dirty="0">
                <a:solidFill>
                  <a:schemeClr val="tx1"/>
                </a:solidFill>
              </a:rPr>
              <a:t>SO Program needs to be aware of what topics and issues can be addressed through OE Eye-Connect. </a:t>
            </a:r>
          </a:p>
          <a:p>
            <a:pPr marL="285750" indent="-285750" defTabSz="533400">
              <a:lnSpc>
                <a:spcPct val="90000"/>
              </a:lnSpc>
              <a:spcBef>
                <a:spcPct val="0"/>
              </a:spcBef>
              <a:spcAft>
                <a:spcPct val="35000"/>
              </a:spcAft>
              <a:buFont typeface="Arial" panose="020B0604020202020204" pitchFamily="34" charset="0"/>
              <a:buChar char="•"/>
            </a:pPr>
            <a:r>
              <a:rPr lang="en-US" sz="2000" dirty="0">
                <a:solidFill>
                  <a:schemeClr val="tx1"/>
                </a:solidFill>
              </a:rPr>
              <a:t>GCAs can provide a list of  topics that can be covered. Some examples include:</a:t>
            </a:r>
          </a:p>
          <a:p>
            <a:pPr marL="742667" lvl="1" indent="-285750" defTabSz="533400">
              <a:lnSpc>
                <a:spcPct val="90000"/>
              </a:lnSpc>
              <a:spcBef>
                <a:spcPct val="0"/>
              </a:spcBef>
              <a:spcAft>
                <a:spcPct val="35000"/>
              </a:spcAft>
              <a:buFont typeface="Arial" panose="020B0604020202020204" pitchFamily="34" charset="0"/>
              <a:buChar char="•"/>
            </a:pPr>
            <a:r>
              <a:rPr lang="en-US" sz="2000" dirty="0">
                <a:solidFill>
                  <a:schemeClr val="tx1"/>
                </a:solidFill>
              </a:rPr>
              <a:t>Athlete received a pair of glasses – how are they working for the  athlete?</a:t>
            </a:r>
          </a:p>
          <a:p>
            <a:pPr marL="742667" lvl="1" indent="-285750" defTabSz="533400">
              <a:lnSpc>
                <a:spcPct val="90000"/>
              </a:lnSpc>
              <a:spcBef>
                <a:spcPct val="0"/>
              </a:spcBef>
              <a:spcAft>
                <a:spcPct val="35000"/>
              </a:spcAft>
              <a:buFont typeface="Arial" panose="020B0604020202020204" pitchFamily="34" charset="0"/>
              <a:buChar char="•"/>
            </a:pPr>
            <a:r>
              <a:rPr lang="en-US" sz="2000" dirty="0">
                <a:solidFill>
                  <a:schemeClr val="tx1"/>
                </a:solidFill>
              </a:rPr>
              <a:t>An athlete complains of a red, itchy eye – what should they do?</a:t>
            </a:r>
          </a:p>
          <a:p>
            <a:pPr marL="742667" lvl="1" indent="-285750" defTabSz="533400">
              <a:lnSpc>
                <a:spcPct val="90000"/>
              </a:lnSpc>
              <a:spcBef>
                <a:spcPct val="0"/>
              </a:spcBef>
              <a:spcAft>
                <a:spcPct val="35000"/>
              </a:spcAft>
              <a:buFont typeface="Arial" panose="020B0604020202020204" pitchFamily="34" charset="0"/>
              <a:buChar char="•"/>
            </a:pPr>
            <a:r>
              <a:rPr lang="en-US" sz="2000" dirty="0">
                <a:solidFill>
                  <a:schemeClr val="tx1"/>
                </a:solidFill>
              </a:rPr>
              <a:t>The athlete has vision problems that interfere with their school work and how do I figure out what to do?</a:t>
            </a:r>
          </a:p>
          <a:p>
            <a:pPr marL="742667" lvl="1" indent="-285750" defTabSz="533400">
              <a:lnSpc>
                <a:spcPct val="90000"/>
              </a:lnSpc>
              <a:spcBef>
                <a:spcPct val="0"/>
              </a:spcBef>
              <a:spcAft>
                <a:spcPct val="35000"/>
              </a:spcAft>
              <a:buFont typeface="Arial" panose="020B0604020202020204" pitchFamily="34" charset="0"/>
              <a:buChar char="•"/>
            </a:pPr>
            <a:r>
              <a:rPr lang="en-US" sz="2000" dirty="0">
                <a:solidFill>
                  <a:schemeClr val="tx1"/>
                </a:solidFill>
              </a:rPr>
              <a:t>The athlete has diabetes – do they need an eye exam?</a:t>
            </a:r>
          </a:p>
          <a:p>
            <a:pPr marL="742667" lvl="1" indent="-285750" defTabSz="533400">
              <a:lnSpc>
                <a:spcPct val="90000"/>
              </a:lnSpc>
              <a:spcBef>
                <a:spcPct val="0"/>
              </a:spcBef>
              <a:spcAft>
                <a:spcPct val="35000"/>
              </a:spcAft>
              <a:buFont typeface="Arial" panose="020B0604020202020204" pitchFamily="34" charset="0"/>
              <a:buChar char="•"/>
            </a:pPr>
            <a:r>
              <a:rPr lang="en-US" sz="2000" dirty="0">
                <a:solidFill>
                  <a:schemeClr val="tx1"/>
                </a:solidFill>
              </a:rPr>
              <a:t>Topics that are not appropriate FOR OE Eye-Connect:</a:t>
            </a:r>
          </a:p>
          <a:p>
            <a:pPr marL="742667" lvl="1" indent="-285750" defTabSz="533400">
              <a:lnSpc>
                <a:spcPct val="90000"/>
              </a:lnSpc>
              <a:spcBef>
                <a:spcPct val="0"/>
              </a:spcBef>
              <a:spcAft>
                <a:spcPct val="35000"/>
              </a:spcAft>
              <a:buFont typeface="Arial" panose="020B0604020202020204" pitchFamily="34" charset="0"/>
              <a:buChar char="•"/>
            </a:pPr>
            <a:r>
              <a:rPr lang="en-US" sz="2000" dirty="0">
                <a:solidFill>
                  <a:schemeClr val="tx1"/>
                </a:solidFill>
              </a:rPr>
              <a:t>New reports of double vision, eye discharge, or other urgent problems</a:t>
            </a:r>
            <a:r>
              <a:rPr lang="en-US" sz="2000" dirty="0" smtClean="0">
                <a:solidFill>
                  <a:schemeClr val="tx1"/>
                </a:solidFill>
              </a:rPr>
              <a:t>.</a:t>
            </a:r>
          </a:p>
          <a:p>
            <a:pPr lvl="1" defTabSz="533400">
              <a:lnSpc>
                <a:spcPct val="90000"/>
              </a:lnSpc>
              <a:spcBef>
                <a:spcPct val="0"/>
              </a:spcBef>
              <a:spcAft>
                <a:spcPct val="35000"/>
              </a:spcAft>
            </a:pPr>
            <a:endParaRPr lang="en-US" sz="2000" dirty="0">
              <a:solidFill>
                <a:schemeClr val="tx1"/>
              </a:solidFill>
            </a:endParaRPr>
          </a:p>
          <a:p>
            <a:pPr algn="ctr" defTabSz="533400">
              <a:lnSpc>
                <a:spcPct val="90000"/>
              </a:lnSpc>
              <a:spcBef>
                <a:spcPct val="0"/>
              </a:spcBef>
              <a:spcAft>
                <a:spcPct val="35000"/>
              </a:spcAft>
            </a:pPr>
            <a:r>
              <a:rPr lang="en-US" sz="2000" dirty="0">
                <a:solidFill>
                  <a:schemeClr val="tx1"/>
                </a:solidFill>
              </a:rPr>
              <a:t>THESE NEED TO BE REFERRED IMMEDIATELY FOR CARE</a:t>
            </a:r>
          </a:p>
        </p:txBody>
      </p:sp>
    </p:spTree>
    <p:extLst>
      <p:ext uri="{BB962C8B-B14F-4D97-AF65-F5344CB8AC3E}">
        <p14:creationId xmlns:p14="http://schemas.microsoft.com/office/powerpoint/2010/main" val="189918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C95D-5731-3346-98D5-800194591859}"/>
              </a:ext>
            </a:extLst>
          </p:cNvPr>
          <p:cNvSpPr>
            <a:spLocks noGrp="1"/>
          </p:cNvSpPr>
          <p:nvPr>
            <p:ph type="title"/>
          </p:nvPr>
        </p:nvSpPr>
        <p:spPr/>
        <p:txBody>
          <a:bodyPr/>
          <a:lstStyle/>
          <a:p>
            <a:r>
              <a:rPr lang="en-US" dirty="0"/>
              <a:t>Role of the SO Program</a:t>
            </a:r>
          </a:p>
        </p:txBody>
      </p:sp>
      <p:sp>
        <p:nvSpPr>
          <p:cNvPr id="7" name="Rounded Rectangle 4">
            <a:extLst>
              <a:ext uri="{FF2B5EF4-FFF2-40B4-BE49-F238E27FC236}">
                <a16:creationId xmlns:a16="http://schemas.microsoft.com/office/drawing/2014/main" id="{237717CA-6AF4-F74F-85EE-534CC410BEA0}"/>
              </a:ext>
            </a:extLst>
          </p:cNvPr>
          <p:cNvSpPr txBox="1"/>
          <p:nvPr/>
        </p:nvSpPr>
        <p:spPr>
          <a:xfrm>
            <a:off x="726034" y="1660667"/>
            <a:ext cx="10768682" cy="3501036"/>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53340" tIns="88900" rIns="53340" bIns="88900" numCol="1" spcCol="1270" anchor="t" anchorCtr="0">
            <a:noAutofit/>
          </a:bodyPr>
          <a:lstStyle/>
          <a:p>
            <a:pPr marL="285750" indent="-285750" defTabSz="914400">
              <a:spcBef>
                <a:spcPct val="0"/>
              </a:spcBef>
              <a:buFont typeface="Arial" panose="020B0604020202020204" pitchFamily="34" charset="0"/>
              <a:buChar char="•"/>
              <a:defRPr/>
            </a:pPr>
            <a:r>
              <a:rPr lang="en-US" sz="2400" dirty="0">
                <a:solidFill>
                  <a:schemeClr val="tx1"/>
                </a:solidFill>
              </a:rPr>
              <a:t>Coordinate with your CD to ensure processes are understood, identify suitable times that are convenient for all parties, schedule appointments with athlete and CD.</a:t>
            </a:r>
          </a:p>
          <a:p>
            <a:pPr marL="285750" indent="-285750" defTabSz="914400">
              <a:spcBef>
                <a:spcPct val="0"/>
              </a:spcBef>
              <a:buFont typeface="Arial" panose="020B0604020202020204" pitchFamily="34" charset="0"/>
              <a:buChar char="•"/>
              <a:defRPr/>
            </a:pPr>
            <a:endParaRPr lang="en-US" sz="2400" dirty="0">
              <a:solidFill>
                <a:schemeClr val="tx1"/>
              </a:solidFill>
            </a:endParaRPr>
          </a:p>
          <a:p>
            <a:pPr marL="285750" indent="-285750" defTabSz="533400">
              <a:lnSpc>
                <a:spcPct val="90000"/>
              </a:lnSpc>
              <a:spcBef>
                <a:spcPct val="0"/>
              </a:spcBef>
              <a:spcAft>
                <a:spcPct val="35000"/>
              </a:spcAft>
              <a:buFont typeface="Arial" panose="020B0604020202020204" pitchFamily="34" charset="0"/>
              <a:buChar char="•"/>
            </a:pPr>
            <a:r>
              <a:rPr lang="en-US" sz="2400" dirty="0">
                <a:solidFill>
                  <a:schemeClr val="tx1"/>
                </a:solidFill>
              </a:rPr>
              <a:t>SO program should provide HAS data from past OE events to CD for athletes with appointments.</a:t>
            </a:r>
          </a:p>
          <a:p>
            <a:pPr marL="285750" indent="-285750" defTabSz="533400">
              <a:lnSpc>
                <a:spcPct val="90000"/>
              </a:lnSpc>
              <a:spcBef>
                <a:spcPct val="0"/>
              </a:spcBef>
              <a:spcAft>
                <a:spcPct val="35000"/>
              </a:spcAft>
              <a:buFont typeface="Arial" panose="020B0604020202020204" pitchFamily="34" charset="0"/>
              <a:buChar char="•"/>
            </a:pPr>
            <a:r>
              <a:rPr lang="en-US" sz="2400" dirty="0">
                <a:solidFill>
                  <a:schemeClr val="tx1"/>
                </a:solidFill>
              </a:rPr>
              <a:t>Limitations of this virtual format needs to be understood, acknowledged and respected – </a:t>
            </a:r>
            <a:r>
              <a:rPr lang="en-US" sz="2400" b="1" dirty="0">
                <a:solidFill>
                  <a:schemeClr val="tx1"/>
                </a:solidFill>
              </a:rPr>
              <a:t>a virtual connection can not treat many vision and eye health conditions</a:t>
            </a:r>
            <a:r>
              <a:rPr lang="en-US" sz="2400" dirty="0">
                <a:solidFill>
                  <a:schemeClr val="tx1"/>
                </a:solidFill>
              </a:rPr>
              <a:t>! </a:t>
            </a:r>
          </a:p>
          <a:p>
            <a:pPr marL="285750" indent="-285750" defTabSz="533400">
              <a:lnSpc>
                <a:spcPct val="90000"/>
              </a:lnSpc>
              <a:spcBef>
                <a:spcPct val="0"/>
              </a:spcBef>
              <a:spcAft>
                <a:spcPct val="35000"/>
              </a:spcAft>
              <a:buFont typeface="Arial" panose="020B0604020202020204" pitchFamily="34" charset="0"/>
              <a:buChar char="•"/>
            </a:pPr>
            <a:r>
              <a:rPr lang="en-US" sz="2400" dirty="0">
                <a:solidFill>
                  <a:schemeClr val="tx1"/>
                </a:solidFill>
              </a:rPr>
              <a:t>The SO program should have a willing provider list of ECP´s in case a referral for further examinations/treatment.</a:t>
            </a:r>
          </a:p>
        </p:txBody>
      </p:sp>
    </p:spTree>
    <p:extLst>
      <p:ext uri="{BB962C8B-B14F-4D97-AF65-F5344CB8AC3E}">
        <p14:creationId xmlns:p14="http://schemas.microsoft.com/office/powerpoint/2010/main" val="270873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DDA2-BB99-EB40-9E0E-30389CC7FD3E}"/>
              </a:ext>
            </a:extLst>
          </p:cNvPr>
          <p:cNvSpPr>
            <a:spLocks noGrp="1"/>
          </p:cNvSpPr>
          <p:nvPr>
            <p:ph type="title"/>
          </p:nvPr>
        </p:nvSpPr>
        <p:spPr/>
        <p:txBody>
          <a:bodyPr/>
          <a:lstStyle/>
          <a:p>
            <a:r>
              <a:rPr lang="en-US" dirty="0"/>
              <a:t>Role of the Clinical Director</a:t>
            </a:r>
          </a:p>
        </p:txBody>
      </p:sp>
      <p:sp>
        <p:nvSpPr>
          <p:cNvPr id="4" name="Slide Number Placeholder 3">
            <a:extLst>
              <a:ext uri="{FF2B5EF4-FFF2-40B4-BE49-F238E27FC236}">
                <a16:creationId xmlns:a16="http://schemas.microsoft.com/office/drawing/2014/main" id="{3660A1E5-2A5F-FF4F-B1C1-322222988BD3}"/>
              </a:ext>
            </a:extLst>
          </p:cNvPr>
          <p:cNvSpPr>
            <a:spLocks noGrp="1"/>
          </p:cNvSpPr>
          <p:nvPr>
            <p:ph type="sldNum" sz="quarter" idx="10"/>
          </p:nvPr>
        </p:nvSpPr>
        <p:spPr/>
        <p:txBody>
          <a:bodyPr/>
          <a:lstStyle/>
          <a:p>
            <a:fld id="{F4B88F72-1EA4-FE40-A5CA-BD0111E6622B}" type="slidenum">
              <a:rPr lang="en-US" smtClean="0"/>
              <a:pPr/>
              <a:t>13</a:t>
            </a:fld>
            <a:r>
              <a:rPr lang="en-US" dirty="0">
                <a:solidFill>
                  <a:srgbClr val="2E3333"/>
                </a:solidFill>
              </a:rPr>
              <a:t> /  </a:t>
            </a:r>
            <a:r>
              <a:rPr lang="en-US" dirty="0">
                <a:solidFill>
                  <a:srgbClr val="2E3333"/>
                </a:solidFill>
                <a:latin typeface="Ubuntu"/>
                <a:cs typeface="Ubuntu"/>
              </a:rPr>
              <a:t>Special Olympics</a:t>
            </a:r>
          </a:p>
        </p:txBody>
      </p:sp>
      <p:sp>
        <p:nvSpPr>
          <p:cNvPr id="9" name="Rectangle 8">
            <a:extLst>
              <a:ext uri="{FF2B5EF4-FFF2-40B4-BE49-F238E27FC236}">
                <a16:creationId xmlns:a16="http://schemas.microsoft.com/office/drawing/2014/main" id="{912C925A-6D6F-534E-9A29-C06798C023AF}"/>
              </a:ext>
            </a:extLst>
          </p:cNvPr>
          <p:cNvSpPr/>
          <p:nvPr/>
        </p:nvSpPr>
        <p:spPr>
          <a:xfrm>
            <a:off x="642807" y="2004593"/>
            <a:ext cx="10498159" cy="3293209"/>
          </a:xfrm>
          <a:prstGeom prst="rect">
            <a:avLst/>
          </a:prstGeom>
        </p:spPr>
        <p:txBody>
          <a:bodyPr wrap="square">
            <a:spAutoFit/>
          </a:bodyPr>
          <a:lstStyle/>
          <a:p>
            <a:pPr marL="285750" indent="-285750" defTabSz="533400">
              <a:lnSpc>
                <a:spcPct val="90000"/>
              </a:lnSpc>
              <a:spcBef>
                <a:spcPct val="0"/>
              </a:spcBef>
              <a:spcAft>
                <a:spcPct val="35000"/>
              </a:spcAft>
              <a:buFont typeface="Arial" panose="020B0604020202020204" pitchFamily="34" charset="0"/>
              <a:buChar char="•"/>
            </a:pPr>
            <a:r>
              <a:rPr lang="en-US" sz="2000" dirty="0"/>
              <a:t>The SO program will have already ensured that the  athletes understands and agrees to the virtual format (including legal and ethical issues) and the  informed consent and assent forms will have been signed.</a:t>
            </a:r>
          </a:p>
          <a:p>
            <a:pPr marL="285750" indent="-285750" defTabSz="533400">
              <a:lnSpc>
                <a:spcPct val="90000"/>
              </a:lnSpc>
              <a:spcBef>
                <a:spcPct val="0"/>
              </a:spcBef>
              <a:spcAft>
                <a:spcPct val="35000"/>
              </a:spcAft>
              <a:buFont typeface="Arial" panose="020B0604020202020204" pitchFamily="34" charset="0"/>
              <a:buChar char="•"/>
            </a:pPr>
            <a:endParaRPr lang="en-US" sz="2000" dirty="0"/>
          </a:p>
          <a:p>
            <a:pPr marL="285750" indent="-285750" defTabSz="533400">
              <a:lnSpc>
                <a:spcPct val="90000"/>
              </a:lnSpc>
              <a:spcBef>
                <a:spcPct val="0"/>
              </a:spcBef>
              <a:spcAft>
                <a:spcPct val="35000"/>
              </a:spcAft>
              <a:buFont typeface="Arial" panose="020B0604020202020204" pitchFamily="34" charset="0"/>
              <a:buChar char="•"/>
            </a:pPr>
            <a:r>
              <a:rPr lang="en-US" sz="2000" dirty="0"/>
              <a:t>The CD should reinforce the limitations of this format that we are working to answer their  questions but we can not treat eye conditions in this virtual design! </a:t>
            </a:r>
          </a:p>
          <a:p>
            <a:pPr marL="285750" indent="-285750" defTabSz="533400">
              <a:lnSpc>
                <a:spcPct val="90000"/>
              </a:lnSpc>
              <a:spcBef>
                <a:spcPct val="0"/>
              </a:spcBef>
              <a:spcAft>
                <a:spcPct val="35000"/>
              </a:spcAft>
              <a:buFont typeface="Arial" panose="020B0604020202020204" pitchFamily="34" charset="0"/>
              <a:buChar char="•"/>
            </a:pPr>
            <a:endParaRPr lang="en-US" sz="2000" dirty="0"/>
          </a:p>
          <a:p>
            <a:pPr marL="285750" indent="-285750" defTabSz="533400">
              <a:lnSpc>
                <a:spcPct val="90000"/>
              </a:lnSpc>
              <a:spcBef>
                <a:spcPct val="0"/>
              </a:spcBef>
              <a:spcAft>
                <a:spcPct val="35000"/>
              </a:spcAft>
              <a:buFont typeface="Arial" panose="020B0604020202020204" pitchFamily="34" charset="0"/>
              <a:buChar char="•"/>
            </a:pPr>
            <a:r>
              <a:rPr lang="en-US" sz="2000" dirty="0"/>
              <a:t>New forms to collect the results of the interactions have been developed for OE Eye-Connect.  Please review the forms prior to speaking with the athletes.   It is mandatory that each interaction be fully documented.</a:t>
            </a:r>
          </a:p>
        </p:txBody>
      </p:sp>
    </p:spTree>
    <p:extLst>
      <p:ext uri="{BB962C8B-B14F-4D97-AF65-F5344CB8AC3E}">
        <p14:creationId xmlns:p14="http://schemas.microsoft.com/office/powerpoint/2010/main" val="244272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DDA2-BB99-EB40-9E0E-30389CC7FD3E}"/>
              </a:ext>
            </a:extLst>
          </p:cNvPr>
          <p:cNvSpPr>
            <a:spLocks noGrp="1"/>
          </p:cNvSpPr>
          <p:nvPr>
            <p:ph type="title"/>
          </p:nvPr>
        </p:nvSpPr>
        <p:spPr>
          <a:xfrm>
            <a:off x="912388" y="120122"/>
            <a:ext cx="7051823" cy="1046064"/>
          </a:xfrm>
        </p:spPr>
        <p:txBody>
          <a:bodyPr/>
          <a:lstStyle/>
          <a:p>
            <a:r>
              <a:rPr lang="en-US" dirty="0"/>
              <a:t>Role of the Clinical Director</a:t>
            </a:r>
          </a:p>
        </p:txBody>
      </p:sp>
      <p:sp>
        <p:nvSpPr>
          <p:cNvPr id="4" name="Slide Number Placeholder 3">
            <a:extLst>
              <a:ext uri="{FF2B5EF4-FFF2-40B4-BE49-F238E27FC236}">
                <a16:creationId xmlns:a16="http://schemas.microsoft.com/office/drawing/2014/main" id="{3660A1E5-2A5F-FF4F-B1C1-322222988BD3}"/>
              </a:ext>
            </a:extLst>
          </p:cNvPr>
          <p:cNvSpPr>
            <a:spLocks noGrp="1"/>
          </p:cNvSpPr>
          <p:nvPr>
            <p:ph type="sldNum" sz="quarter" idx="10"/>
          </p:nvPr>
        </p:nvSpPr>
        <p:spPr/>
        <p:txBody>
          <a:bodyPr/>
          <a:lstStyle/>
          <a:p>
            <a:fld id="{F4B88F72-1EA4-FE40-A5CA-BD0111E6622B}" type="slidenum">
              <a:rPr lang="en-US" smtClean="0"/>
              <a:pPr/>
              <a:t>14</a:t>
            </a:fld>
            <a:r>
              <a:rPr lang="en-US" dirty="0">
                <a:solidFill>
                  <a:srgbClr val="2E3333"/>
                </a:solidFill>
              </a:rPr>
              <a:t> /  </a:t>
            </a:r>
            <a:r>
              <a:rPr lang="en-US" dirty="0">
                <a:solidFill>
                  <a:srgbClr val="2E3333"/>
                </a:solidFill>
                <a:latin typeface="Ubuntu"/>
                <a:cs typeface="Ubuntu"/>
              </a:rPr>
              <a:t>Special Olympics</a:t>
            </a:r>
          </a:p>
        </p:txBody>
      </p:sp>
      <p:sp>
        <p:nvSpPr>
          <p:cNvPr id="7" name="Rounded Rectangle 4">
            <a:extLst>
              <a:ext uri="{FF2B5EF4-FFF2-40B4-BE49-F238E27FC236}">
                <a16:creationId xmlns:a16="http://schemas.microsoft.com/office/drawing/2014/main" id="{C37AD1E4-06FB-054D-AC88-53AAB195C38D}"/>
              </a:ext>
            </a:extLst>
          </p:cNvPr>
          <p:cNvSpPr txBox="1"/>
          <p:nvPr/>
        </p:nvSpPr>
        <p:spPr>
          <a:xfrm>
            <a:off x="989609" y="930829"/>
            <a:ext cx="10067273" cy="6323100"/>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45720" tIns="76200" rIns="45720" bIns="76200" numCol="1" spcCol="1270" anchor="t" anchorCtr="0">
            <a:noAutofit/>
          </a:bodyPr>
          <a:lstStyle/>
          <a:p>
            <a:pPr defTabSz="533400">
              <a:spcBef>
                <a:spcPct val="0"/>
              </a:spcBef>
              <a:spcAft>
                <a:spcPct val="35000"/>
              </a:spcAft>
            </a:pPr>
            <a:endParaRPr lang="en-US" dirty="0">
              <a:solidFill>
                <a:schemeClr val="tx1"/>
              </a:solidFill>
            </a:endParaRPr>
          </a:p>
          <a:p>
            <a:pPr defTabSz="533400">
              <a:spcBef>
                <a:spcPct val="0"/>
              </a:spcBef>
            </a:pPr>
            <a:r>
              <a:rPr lang="en-US" dirty="0">
                <a:solidFill>
                  <a:schemeClr val="tx1"/>
                </a:solidFill>
              </a:rPr>
              <a:t>The purpose of the virtual meeting will determine the next steps.  	</a:t>
            </a:r>
          </a:p>
          <a:p>
            <a:pPr defTabSz="533400">
              <a:spcBef>
                <a:spcPct val="0"/>
              </a:spcBef>
            </a:pPr>
            <a:r>
              <a:rPr lang="en-US" dirty="0">
                <a:solidFill>
                  <a:schemeClr val="tx1"/>
                </a:solidFill>
              </a:rPr>
              <a:t>If </a:t>
            </a:r>
            <a:r>
              <a:rPr lang="en-US" b="1" dirty="0">
                <a:solidFill>
                  <a:schemeClr val="tx1"/>
                </a:solidFill>
              </a:rPr>
              <a:t>triage</a:t>
            </a:r>
            <a:r>
              <a:rPr lang="en-US" dirty="0">
                <a:solidFill>
                  <a:schemeClr val="tx1"/>
                </a:solidFill>
              </a:rPr>
              <a:t> is chosen, a thorough case history needs to take place and appropriate recommendations including referral if you feel it is appropriate.</a:t>
            </a:r>
          </a:p>
          <a:p>
            <a:pPr defTabSz="533400">
              <a:spcBef>
                <a:spcPct val="0"/>
              </a:spcBef>
            </a:pPr>
            <a:endParaRPr lang="en-US" dirty="0">
              <a:solidFill>
                <a:schemeClr val="tx1"/>
              </a:solidFill>
            </a:endParaRPr>
          </a:p>
          <a:p>
            <a:pPr defTabSz="533400">
              <a:spcBef>
                <a:spcPct val="0"/>
              </a:spcBef>
            </a:pPr>
            <a:r>
              <a:rPr lang="en-US" dirty="0">
                <a:solidFill>
                  <a:schemeClr val="tx1"/>
                </a:solidFill>
              </a:rPr>
              <a:t>If a </a:t>
            </a:r>
            <a:r>
              <a:rPr lang="en-US" b="1" dirty="0">
                <a:solidFill>
                  <a:schemeClr val="tx1"/>
                </a:solidFill>
              </a:rPr>
              <a:t>follow-up</a:t>
            </a:r>
            <a:r>
              <a:rPr lang="en-US" dirty="0">
                <a:solidFill>
                  <a:schemeClr val="tx1"/>
                </a:solidFill>
              </a:rPr>
              <a:t> of the previous visit to an OE event is chosen – a review of the HAS data from the athlete’s last visit should be discussed with the athlete including comfort with new glasses, whether the athlete followed –up with recommendations, or if the path for </a:t>
            </a:r>
            <a:r>
              <a:rPr lang="en-US" b="1" dirty="0">
                <a:solidFill>
                  <a:schemeClr val="tx1"/>
                </a:solidFill>
              </a:rPr>
              <a:t>health promotion </a:t>
            </a:r>
            <a:r>
              <a:rPr lang="en-US" dirty="0">
                <a:solidFill>
                  <a:schemeClr val="tx1"/>
                </a:solidFill>
              </a:rPr>
              <a:t>was chosen – a short presentation on the topic of choice with a time for questions should take place. </a:t>
            </a:r>
          </a:p>
          <a:p>
            <a:pPr defTabSz="533400">
              <a:lnSpc>
                <a:spcPct val="90000"/>
              </a:lnSpc>
              <a:spcBef>
                <a:spcPct val="0"/>
              </a:spcBef>
              <a:spcAft>
                <a:spcPct val="35000"/>
              </a:spcAft>
            </a:pPr>
            <a:endParaRPr lang="en-US" dirty="0">
              <a:solidFill>
                <a:schemeClr val="tx1"/>
              </a:solidFill>
            </a:endParaRPr>
          </a:p>
          <a:p>
            <a:pPr defTabSz="533400">
              <a:lnSpc>
                <a:spcPct val="90000"/>
              </a:lnSpc>
              <a:spcBef>
                <a:spcPct val="0"/>
              </a:spcBef>
              <a:spcAft>
                <a:spcPct val="35000"/>
              </a:spcAft>
            </a:pPr>
            <a:r>
              <a:rPr lang="en-US" dirty="0">
                <a:solidFill>
                  <a:schemeClr val="tx1"/>
                </a:solidFill>
              </a:rPr>
              <a:t>Complete the OE Eye-Connect data form and return the form to the SO program</a:t>
            </a:r>
          </a:p>
          <a:p>
            <a:pPr defTabSz="533400">
              <a:lnSpc>
                <a:spcPct val="90000"/>
              </a:lnSpc>
              <a:spcBef>
                <a:spcPct val="0"/>
              </a:spcBef>
              <a:spcAft>
                <a:spcPct val="35000"/>
              </a:spcAft>
            </a:pPr>
            <a:endParaRPr lang="en-US" dirty="0">
              <a:solidFill>
                <a:schemeClr val="tx1"/>
              </a:solidFill>
            </a:endParaRPr>
          </a:p>
          <a:p>
            <a:pPr defTabSz="533400">
              <a:lnSpc>
                <a:spcPct val="90000"/>
              </a:lnSpc>
              <a:spcBef>
                <a:spcPct val="0"/>
              </a:spcBef>
              <a:spcAft>
                <a:spcPct val="35000"/>
              </a:spcAft>
            </a:pPr>
            <a:r>
              <a:rPr lang="en-US" dirty="0">
                <a:solidFill>
                  <a:schemeClr val="tx1"/>
                </a:solidFill>
              </a:rPr>
              <a:t>If the athlete reports good vision with the glasses received at a recent Opening Eyes event and the glasses  are either broken, damaged or lost, there is a possibility that they can be replaced.  In some situations the same frame may still be available. If it is that there is a possibility to replace the glasses.  The replacement glasses will be identical to the last pair provided by the Opening Eyes program.</a:t>
            </a:r>
          </a:p>
        </p:txBody>
      </p:sp>
    </p:spTree>
    <p:extLst>
      <p:ext uri="{BB962C8B-B14F-4D97-AF65-F5344CB8AC3E}">
        <p14:creationId xmlns:p14="http://schemas.microsoft.com/office/powerpoint/2010/main" val="137879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868" y="239609"/>
            <a:ext cx="7051823" cy="1046064"/>
          </a:xfrm>
        </p:spPr>
        <p:txBody>
          <a:bodyPr/>
          <a:lstStyle/>
          <a:p>
            <a:r>
              <a:rPr lang="en-US" dirty="0"/>
              <a:t>Next steps for programs</a:t>
            </a:r>
          </a:p>
        </p:txBody>
      </p:sp>
      <p:sp>
        <p:nvSpPr>
          <p:cNvPr id="3" name="Content Placeholder 2"/>
          <p:cNvSpPr>
            <a:spLocks noGrp="1"/>
          </p:cNvSpPr>
          <p:nvPr>
            <p:ph idx="1"/>
          </p:nvPr>
        </p:nvSpPr>
        <p:spPr>
          <a:xfrm>
            <a:off x="882868" y="1688147"/>
            <a:ext cx="10562897" cy="4464050"/>
          </a:xfrm>
        </p:spPr>
        <p:txBody>
          <a:bodyPr/>
          <a:lstStyle/>
          <a:p>
            <a:pPr marL="285750" indent="-285750">
              <a:spcBef>
                <a:spcPts val="844"/>
              </a:spcBef>
              <a:buFont typeface="Arial" panose="020B0604020202020204" pitchFamily="34" charset="0"/>
              <a:buChar char="•"/>
              <a:defRPr/>
            </a:pPr>
            <a:r>
              <a:rPr lang="en-US" sz="2000" dirty="0">
                <a:solidFill>
                  <a:schemeClr val="accent2">
                    <a:lumMod val="50000"/>
                  </a:schemeClr>
                </a:solidFill>
              </a:rPr>
              <a:t>Review OE Eye-Connect concept and data collection forms and provide feedback.</a:t>
            </a:r>
          </a:p>
          <a:p>
            <a:pPr marL="285750" indent="-285750">
              <a:spcBef>
                <a:spcPts val="844"/>
              </a:spcBef>
              <a:buFont typeface="Arial" panose="020B0604020202020204" pitchFamily="34" charset="0"/>
              <a:buChar char="•"/>
              <a:defRPr/>
            </a:pPr>
            <a:r>
              <a:rPr lang="en-US" sz="2000" dirty="0">
                <a:solidFill>
                  <a:schemeClr val="accent2">
                    <a:lumMod val="50000"/>
                  </a:schemeClr>
                </a:solidFill>
              </a:rPr>
              <a:t>Develop communication to both the CDs and the athletes incl. consent forms.</a:t>
            </a:r>
          </a:p>
          <a:p>
            <a:pPr marL="285750" indent="-285750">
              <a:spcBef>
                <a:spcPts val="844"/>
              </a:spcBef>
              <a:buFont typeface="Arial" panose="020B0604020202020204" pitchFamily="34" charset="0"/>
              <a:buChar char="•"/>
              <a:defRPr/>
            </a:pPr>
            <a:r>
              <a:rPr lang="en-US" sz="2000" dirty="0">
                <a:solidFill>
                  <a:schemeClr val="accent2">
                    <a:lumMod val="50000"/>
                  </a:schemeClr>
                </a:solidFill>
              </a:rPr>
              <a:t>Schedule athletes that request assistance with the CD, set up the platform (Zoom or other platforms).</a:t>
            </a:r>
          </a:p>
          <a:p>
            <a:pPr marL="285750" indent="-285750">
              <a:spcBef>
                <a:spcPts val="844"/>
              </a:spcBef>
              <a:buFont typeface="Arial" panose="020B0604020202020204" pitchFamily="34" charset="0"/>
              <a:buChar char="•"/>
              <a:defRPr/>
            </a:pPr>
            <a:r>
              <a:rPr lang="en-US" sz="2000" dirty="0">
                <a:solidFill>
                  <a:schemeClr val="accent2">
                    <a:lumMod val="50000"/>
                  </a:schemeClr>
                </a:solidFill>
              </a:rPr>
              <a:t>Locate HAS information from past events (if available) so that  the CD is able to discuss previous referrals with the athletes, for example pull HAS information for athletes that were referred for (urgent) additional care.   Inquire whether the athlete had completed that process.  Request those that did not to participate in an OE Eye-Connect event.  </a:t>
            </a:r>
          </a:p>
          <a:p>
            <a:pPr marL="285750" indent="-285750">
              <a:lnSpc>
                <a:spcPct val="100000"/>
              </a:lnSpc>
              <a:spcBef>
                <a:spcPts val="0"/>
              </a:spcBef>
              <a:buFont typeface="Arial" panose="020B0604020202020204" pitchFamily="34" charset="0"/>
              <a:buChar char="•"/>
              <a:defRPr/>
            </a:pPr>
            <a:endParaRPr lang="en-US" sz="2000" dirty="0">
              <a:solidFill>
                <a:schemeClr val="accent2">
                  <a:lumMod val="50000"/>
                </a:schemeClr>
              </a:solidFill>
            </a:endParaRPr>
          </a:p>
          <a:p>
            <a:pPr marL="285750" indent="-285750">
              <a:lnSpc>
                <a:spcPct val="100000"/>
              </a:lnSpc>
              <a:spcBef>
                <a:spcPts val="0"/>
              </a:spcBef>
              <a:buFont typeface="Arial" panose="020B0604020202020204" pitchFamily="34" charset="0"/>
              <a:buChar char="•"/>
              <a:defRPr/>
            </a:pPr>
            <a:r>
              <a:rPr lang="en-US" sz="2000" dirty="0">
                <a:solidFill>
                  <a:schemeClr val="accent2">
                    <a:lumMod val="50000"/>
                  </a:schemeClr>
                </a:solidFill>
              </a:rPr>
              <a:t>Identify all athletes that received new glasses and ask them to participate to see how well they are doing with their glasses.</a:t>
            </a:r>
          </a:p>
        </p:txBody>
      </p:sp>
    </p:spTree>
    <p:extLst>
      <p:ext uri="{BB962C8B-B14F-4D97-AF65-F5344CB8AC3E}">
        <p14:creationId xmlns:p14="http://schemas.microsoft.com/office/powerpoint/2010/main" val="21113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47CC-0FA3-9949-B2F4-0B8F9C0EAB5E}"/>
              </a:ext>
            </a:extLst>
          </p:cNvPr>
          <p:cNvSpPr>
            <a:spLocks noGrp="1"/>
          </p:cNvSpPr>
          <p:nvPr>
            <p:ph type="title"/>
          </p:nvPr>
        </p:nvSpPr>
        <p:spPr>
          <a:xfrm>
            <a:off x="726034" y="270972"/>
            <a:ext cx="9402431" cy="1046064"/>
          </a:xfrm>
        </p:spPr>
        <p:txBody>
          <a:bodyPr/>
          <a:lstStyle/>
          <a:p>
            <a:r>
              <a:rPr lang="en-US" dirty="0"/>
              <a:t>Addendum for replacement glasses</a:t>
            </a:r>
          </a:p>
        </p:txBody>
      </p:sp>
      <p:sp>
        <p:nvSpPr>
          <p:cNvPr id="3" name="Content Placeholder 2">
            <a:extLst>
              <a:ext uri="{FF2B5EF4-FFF2-40B4-BE49-F238E27FC236}">
                <a16:creationId xmlns:a16="http://schemas.microsoft.com/office/drawing/2014/main" id="{CC3BAA54-E196-8A4F-87F8-023A08155370}"/>
              </a:ext>
            </a:extLst>
          </p:cNvPr>
          <p:cNvSpPr>
            <a:spLocks noGrp="1"/>
          </p:cNvSpPr>
          <p:nvPr>
            <p:ph idx="1"/>
          </p:nvPr>
        </p:nvSpPr>
        <p:spPr>
          <a:xfrm>
            <a:off x="651640" y="1317036"/>
            <a:ext cx="10552387" cy="4317318"/>
          </a:xfrm>
        </p:spPr>
        <p:txBody>
          <a:bodyPr/>
          <a:lstStyle/>
          <a:p>
            <a:pPr marL="342900" indent="-342900">
              <a:buFont typeface="Arial" panose="020B0604020202020204" pitchFamily="34" charset="0"/>
              <a:buChar char="•"/>
            </a:pPr>
            <a:r>
              <a:rPr lang="en-US" sz="1800" dirty="0"/>
              <a:t>Determine if the glasses need to be replaced due to damage or loss.</a:t>
            </a:r>
          </a:p>
          <a:p>
            <a:pPr marL="342900" indent="-342900">
              <a:buFont typeface="Arial" panose="020B0604020202020204" pitchFamily="34" charset="0"/>
              <a:buChar char="•"/>
            </a:pPr>
            <a:r>
              <a:rPr lang="en-US" sz="1800" dirty="0"/>
              <a:t>Confirm eyewear was prescribed by SOLCIOE events in 2019.</a:t>
            </a:r>
          </a:p>
          <a:p>
            <a:pPr marL="342900" indent="-342900">
              <a:buFont typeface="Arial" panose="020B0604020202020204" pitchFamily="34" charset="0"/>
              <a:buChar char="•"/>
            </a:pPr>
            <a:r>
              <a:rPr lang="en-US" sz="1800" dirty="0"/>
              <a:t>Confirm that there is no other option to receive new pair of glasses at a local optometrist (e.g. lack of insurance, access or funding).</a:t>
            </a:r>
          </a:p>
          <a:p>
            <a:pPr marL="342900" indent="-342900">
              <a:buFont typeface="Arial" panose="020B0604020202020204" pitchFamily="34" charset="0"/>
              <a:buChar char="•"/>
            </a:pPr>
            <a:r>
              <a:rPr lang="en-US" sz="1800" dirty="0"/>
              <a:t>Consider VSP or Lions for glasses.</a:t>
            </a:r>
          </a:p>
          <a:p>
            <a:pPr marL="342900" indent="-342900">
              <a:buFont typeface="Arial" panose="020B0604020202020204" pitchFamily="34" charset="0"/>
              <a:buChar char="•"/>
            </a:pPr>
            <a:r>
              <a:rPr lang="en-US" sz="1800" dirty="0"/>
              <a:t>Otherwise locate most recent lab order for that pair of glasses.</a:t>
            </a:r>
          </a:p>
          <a:p>
            <a:pPr marL="342900" indent="-342900">
              <a:buFont typeface="Arial" panose="020B0604020202020204" pitchFamily="34" charset="0"/>
              <a:buChar char="•"/>
            </a:pPr>
            <a:r>
              <a:rPr lang="en-US" sz="1800" dirty="0"/>
              <a:t>Contact OE manager for frame availability, include SP#, login &amp; password for Essilor’s Changing Life Through Lenses portal.</a:t>
            </a:r>
          </a:p>
          <a:p>
            <a:pPr marL="342900" indent="-342900">
              <a:buFont typeface="Arial" panose="020B0604020202020204" pitchFamily="34" charset="0"/>
              <a:buChar char="•"/>
            </a:pPr>
            <a:r>
              <a:rPr lang="en-US" sz="1800" dirty="0"/>
              <a:t>Provide mailing address for glasses to be returned to program.</a:t>
            </a:r>
          </a:p>
          <a:p>
            <a:pPr marL="342900" indent="-342900">
              <a:buFont typeface="Arial" panose="020B0604020202020204" pitchFamily="34" charset="0"/>
              <a:buChar char="•"/>
            </a:pPr>
            <a:r>
              <a:rPr lang="en-US" sz="1800" dirty="0"/>
              <a:t>Please note that the order will be processed only if a duplicate frame is available.  Notification will be sent to the program.</a:t>
            </a:r>
          </a:p>
          <a:p>
            <a:pPr marL="342900" indent="-342900">
              <a:buFont typeface="Arial" panose="020B0604020202020204" pitchFamily="34" charset="0"/>
              <a:buChar char="•"/>
            </a:pPr>
            <a:r>
              <a:rPr lang="en-US" sz="1800" dirty="0"/>
              <a:t>Please be advised that Essilor Vision Foundation labs currently have limited access for processing orders which may create a delay in processing.</a:t>
            </a:r>
          </a:p>
          <a:p>
            <a:pPr marL="0" indent="0"/>
            <a:endParaRPr lang="en-US" sz="2400" dirty="0"/>
          </a:p>
          <a:p>
            <a:pPr marL="342900" indent="-342900">
              <a:buFont typeface="Arial" panose="020B0604020202020204" pitchFamily="34" charset="0"/>
              <a:buChar char="•"/>
            </a:pPr>
            <a:endParaRPr lang="en-US" sz="2400" b="1" dirty="0"/>
          </a:p>
        </p:txBody>
      </p:sp>
    </p:spTree>
    <p:extLst>
      <p:ext uri="{BB962C8B-B14F-4D97-AF65-F5344CB8AC3E}">
        <p14:creationId xmlns:p14="http://schemas.microsoft.com/office/powerpoint/2010/main" val="61150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719" y="151075"/>
            <a:ext cx="9267921" cy="1046064"/>
          </a:xfrm>
        </p:spPr>
        <p:txBody>
          <a:bodyPr/>
          <a:lstStyle/>
          <a:p>
            <a:r>
              <a:rPr lang="en-US" sz="2000" b="1" dirty="0"/>
              <a:t>Recording form</a:t>
            </a:r>
            <a:r>
              <a:rPr lang="en-US" sz="2000" dirty="0"/>
              <a:t/>
            </a:r>
            <a:br>
              <a:rPr lang="en-US" sz="2000" dirty="0"/>
            </a:br>
            <a:r>
              <a:rPr lang="en-US" sz="2000" dirty="0"/>
              <a:t>OE Eye-connect triage	</a:t>
            </a:r>
          </a:p>
        </p:txBody>
      </p:sp>
      <p:pic>
        <p:nvPicPr>
          <p:cNvPr id="4" name="Picture 3"/>
          <p:cNvPicPr>
            <a:picLocks noChangeAspect="1"/>
          </p:cNvPicPr>
          <p:nvPr/>
        </p:nvPicPr>
        <p:blipFill>
          <a:blip r:embed="rId2"/>
          <a:stretch>
            <a:fillRect/>
          </a:stretch>
        </p:blipFill>
        <p:spPr>
          <a:xfrm>
            <a:off x="3594538" y="224646"/>
            <a:ext cx="4843807" cy="6484799"/>
          </a:xfrm>
          <a:prstGeom prst="rect">
            <a:avLst/>
          </a:prstGeom>
        </p:spPr>
      </p:pic>
    </p:spTree>
    <p:extLst>
      <p:ext uri="{BB962C8B-B14F-4D97-AF65-F5344CB8AC3E}">
        <p14:creationId xmlns:p14="http://schemas.microsoft.com/office/powerpoint/2010/main" val="122771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55" y="125176"/>
            <a:ext cx="7051823" cy="1046064"/>
          </a:xfrm>
        </p:spPr>
        <p:txBody>
          <a:bodyPr/>
          <a:lstStyle/>
          <a:p>
            <a:r>
              <a:rPr lang="en-US" sz="2000" b="1" dirty="0"/>
              <a:t>Recording form</a:t>
            </a:r>
            <a:r>
              <a:rPr lang="en-US" sz="2000" dirty="0"/>
              <a:t/>
            </a:r>
            <a:br>
              <a:rPr lang="en-US" sz="2000" dirty="0"/>
            </a:br>
            <a:r>
              <a:rPr lang="en-US" sz="2000" dirty="0"/>
              <a:t>follow up 	</a:t>
            </a:r>
          </a:p>
        </p:txBody>
      </p:sp>
      <p:pic>
        <p:nvPicPr>
          <p:cNvPr id="5" name="Picture 4"/>
          <p:cNvPicPr>
            <a:picLocks noChangeAspect="1"/>
          </p:cNvPicPr>
          <p:nvPr/>
        </p:nvPicPr>
        <p:blipFill>
          <a:blip r:embed="rId2"/>
          <a:stretch>
            <a:fillRect/>
          </a:stretch>
        </p:blipFill>
        <p:spPr>
          <a:xfrm>
            <a:off x="3836276" y="140278"/>
            <a:ext cx="4723602" cy="6576984"/>
          </a:xfrm>
          <a:prstGeom prst="rect">
            <a:avLst/>
          </a:prstGeom>
        </p:spPr>
      </p:pic>
    </p:spTree>
    <p:extLst>
      <p:ext uri="{BB962C8B-B14F-4D97-AF65-F5344CB8AC3E}">
        <p14:creationId xmlns:p14="http://schemas.microsoft.com/office/powerpoint/2010/main" val="100456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8601-1C23-9146-B071-78B6ECF8FE06}"/>
              </a:ext>
            </a:extLst>
          </p:cNvPr>
          <p:cNvSpPr>
            <a:spLocks noGrp="1"/>
          </p:cNvSpPr>
          <p:nvPr>
            <p:ph type="title"/>
          </p:nvPr>
        </p:nvSpPr>
        <p:spPr>
          <a:xfrm>
            <a:off x="578194" y="366714"/>
            <a:ext cx="9402431" cy="1046064"/>
          </a:xfrm>
        </p:spPr>
        <p:txBody>
          <a:bodyPr/>
          <a:lstStyle/>
          <a:p>
            <a:r>
              <a:rPr lang="en-US" dirty="0"/>
              <a:t>Health promotion topics to consider:</a:t>
            </a:r>
          </a:p>
        </p:txBody>
      </p:sp>
      <p:sp>
        <p:nvSpPr>
          <p:cNvPr id="3" name="Content Placeholder 2">
            <a:extLst>
              <a:ext uri="{FF2B5EF4-FFF2-40B4-BE49-F238E27FC236}">
                <a16:creationId xmlns:a16="http://schemas.microsoft.com/office/drawing/2014/main" id="{2D7E5449-E666-9042-B3A4-BBB40CB3022E}"/>
              </a:ext>
            </a:extLst>
          </p:cNvPr>
          <p:cNvSpPr>
            <a:spLocks noGrp="1"/>
          </p:cNvSpPr>
          <p:nvPr>
            <p:ph idx="1"/>
          </p:nvPr>
        </p:nvSpPr>
        <p:spPr>
          <a:xfrm>
            <a:off x="1366345" y="1553701"/>
            <a:ext cx="10050955" cy="4464050"/>
          </a:xfrm>
        </p:spPr>
        <p:txBody>
          <a:bodyPr/>
          <a:lstStyle/>
          <a:p>
            <a:pPr marL="0" indent="0"/>
            <a:r>
              <a:rPr lang="en-US" dirty="0" smtClean="0"/>
              <a:t>Consider virtual group sessions</a:t>
            </a:r>
          </a:p>
          <a:p>
            <a:pPr marL="342900" indent="-342900">
              <a:buFont typeface="Arial" panose="020B0604020202020204" pitchFamily="34" charset="0"/>
              <a:buChar char="•"/>
            </a:pPr>
            <a:r>
              <a:rPr lang="en-US" dirty="0"/>
              <a:t>Does diabetes affect my vision?</a:t>
            </a:r>
          </a:p>
          <a:p>
            <a:pPr marL="342900" indent="-342900">
              <a:buFont typeface="Arial" panose="020B0604020202020204" pitchFamily="34" charset="0"/>
              <a:buChar char="•"/>
            </a:pPr>
            <a:r>
              <a:rPr lang="en-US" dirty="0"/>
              <a:t>Vision and learning</a:t>
            </a:r>
          </a:p>
          <a:p>
            <a:pPr marL="342900" indent="-342900">
              <a:buFont typeface="Arial" panose="020B0604020202020204" pitchFamily="34" charset="0"/>
              <a:buChar char="•"/>
            </a:pPr>
            <a:r>
              <a:rPr lang="en-US" dirty="0"/>
              <a:t>Taking care of my glasses</a:t>
            </a:r>
          </a:p>
          <a:p>
            <a:pPr marL="342900" indent="-342900">
              <a:buFont typeface="Arial" panose="020B0604020202020204" pitchFamily="34" charset="0"/>
              <a:buChar char="•"/>
            </a:pPr>
            <a:r>
              <a:rPr lang="en-US" dirty="0" smtClean="0"/>
              <a:t>Uncorrected vision (refractive error)</a:t>
            </a:r>
            <a:endParaRPr lang="en-US" dirty="0"/>
          </a:p>
          <a:p>
            <a:pPr marL="342900" indent="-342900">
              <a:buFont typeface="Arial" panose="020B0604020202020204" pitchFamily="34" charset="0"/>
              <a:buChar char="•"/>
            </a:pPr>
            <a:r>
              <a:rPr lang="en-US" dirty="0" smtClean="0"/>
              <a:t>Protecting </a:t>
            </a:r>
            <a:r>
              <a:rPr lang="en-US" dirty="0"/>
              <a:t>my eyes during sports</a:t>
            </a:r>
          </a:p>
          <a:p>
            <a:pPr marL="342900" indent="-342900">
              <a:buFont typeface="Arial" panose="020B0604020202020204" pitchFamily="34" charset="0"/>
              <a:buChar char="•"/>
            </a:pPr>
            <a:r>
              <a:rPr lang="en-US" dirty="0" smtClean="0"/>
              <a:t>What </a:t>
            </a:r>
            <a:r>
              <a:rPr lang="en-US" dirty="0"/>
              <a:t>to do if you have a red eye?</a:t>
            </a:r>
          </a:p>
          <a:p>
            <a:pPr marL="342900" indent="-342900">
              <a:buFont typeface="Arial" panose="020B0604020202020204" pitchFamily="34" charset="0"/>
              <a:buChar char="•"/>
            </a:pPr>
            <a:r>
              <a:rPr lang="en-US" dirty="0"/>
              <a:t>Does my vision change as I grow older</a:t>
            </a:r>
            <a:r>
              <a:rPr lang="en-US" dirty="0" smtClean="0"/>
              <a:t>?</a:t>
            </a:r>
            <a:endParaRPr lang="en-US" dirty="0"/>
          </a:p>
        </p:txBody>
      </p:sp>
    </p:spTree>
    <p:extLst>
      <p:ext uri="{BB962C8B-B14F-4D97-AF65-F5344CB8AC3E}">
        <p14:creationId xmlns:p14="http://schemas.microsoft.com/office/powerpoint/2010/main" val="155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5D92AC-E2BE-4F44-9A45-FCAE2400234A}"/>
              </a:ext>
            </a:extLst>
          </p:cNvPr>
          <p:cNvSpPr>
            <a:spLocks noGrp="1"/>
          </p:cNvSpPr>
          <p:nvPr>
            <p:ph type="title"/>
          </p:nvPr>
        </p:nvSpPr>
        <p:spPr>
          <a:xfrm>
            <a:off x="726017" y="243772"/>
            <a:ext cx="7051823" cy="1046064"/>
          </a:xfrm>
        </p:spPr>
        <p:txBody>
          <a:bodyPr/>
          <a:lstStyle/>
          <a:p>
            <a:r>
              <a:rPr lang="en-US" altLang="de-DE" dirty="0"/>
              <a:t>Agenda</a:t>
            </a:r>
            <a:endParaRPr lang="en-US" dirty="0"/>
          </a:p>
        </p:txBody>
      </p:sp>
      <p:sp>
        <p:nvSpPr>
          <p:cNvPr id="4" name="Content Placeholder 3">
            <a:extLst>
              <a:ext uri="{FF2B5EF4-FFF2-40B4-BE49-F238E27FC236}">
                <a16:creationId xmlns:a16="http://schemas.microsoft.com/office/drawing/2014/main" id="{6B226A90-7991-5448-96F3-905A5799FFA8}"/>
              </a:ext>
            </a:extLst>
          </p:cNvPr>
          <p:cNvSpPr>
            <a:spLocks noGrp="1"/>
          </p:cNvSpPr>
          <p:nvPr>
            <p:ph idx="1"/>
          </p:nvPr>
        </p:nvSpPr>
        <p:spPr/>
        <p:txBody>
          <a:bodyPr/>
          <a:lstStyle/>
          <a:p>
            <a:pPr marL="342900" indent="-342900">
              <a:spcBef>
                <a:spcPct val="50000"/>
              </a:spcBef>
              <a:buFont typeface="Arial" panose="020B0604020202020204" pitchFamily="34" charset="0"/>
              <a:buChar char="•"/>
            </a:pPr>
            <a:r>
              <a:rPr lang="en-US" altLang="de-DE" sz="2400" dirty="0"/>
              <a:t>Why Eye-Connect (OE Eye-Connect)?</a:t>
            </a:r>
          </a:p>
          <a:p>
            <a:pPr marL="342900" indent="-342900">
              <a:spcBef>
                <a:spcPct val="50000"/>
              </a:spcBef>
              <a:buFont typeface="Arial" panose="020B0604020202020204" pitchFamily="34" charset="0"/>
              <a:buChar char="•"/>
            </a:pPr>
            <a:r>
              <a:rPr lang="en-US" altLang="de-DE" sz="2400" dirty="0"/>
              <a:t>What does OE Eye-Connect bring to the SO athletes?</a:t>
            </a:r>
          </a:p>
          <a:p>
            <a:pPr marL="342900" indent="-342900">
              <a:spcBef>
                <a:spcPct val="50000"/>
              </a:spcBef>
              <a:buFont typeface="Arial" panose="020B0604020202020204" pitchFamily="34" charset="0"/>
              <a:buChar char="•"/>
            </a:pPr>
            <a:r>
              <a:rPr lang="en-US" altLang="de-DE" sz="2400" dirty="0"/>
              <a:t>How will OE Eye-Connect be delivered?</a:t>
            </a:r>
          </a:p>
          <a:p>
            <a:pPr marL="342900" indent="-342900">
              <a:spcBef>
                <a:spcPct val="50000"/>
              </a:spcBef>
              <a:buFont typeface="Arial" panose="020B0604020202020204" pitchFamily="34" charset="0"/>
              <a:buChar char="•"/>
            </a:pPr>
            <a:r>
              <a:rPr lang="en-US" altLang="de-DE" sz="2400" dirty="0"/>
              <a:t>What are the limitations of OE Eye-Connect?</a:t>
            </a:r>
          </a:p>
          <a:p>
            <a:pPr marL="342900" indent="-342900">
              <a:spcBef>
                <a:spcPct val="50000"/>
              </a:spcBef>
              <a:buFont typeface="Arial" panose="020B0604020202020204" pitchFamily="34" charset="0"/>
              <a:buChar char="•"/>
            </a:pPr>
            <a:r>
              <a:rPr lang="en-US" altLang="de-DE" sz="2400" dirty="0"/>
              <a:t>What role does the program and CD play in bringing OE Eye-Connect to the athletes?</a:t>
            </a:r>
          </a:p>
          <a:p>
            <a:pPr marL="342900" indent="-342900">
              <a:spcBef>
                <a:spcPct val="50000"/>
              </a:spcBef>
              <a:buFont typeface="Arial" panose="020B0604020202020204" pitchFamily="34" charset="0"/>
              <a:buChar char="•"/>
            </a:pPr>
            <a:r>
              <a:rPr lang="en-US" altLang="de-DE" sz="2400" dirty="0"/>
              <a:t>Where do we begin?</a:t>
            </a:r>
          </a:p>
          <a:p>
            <a:pPr marL="342900" indent="-342900">
              <a:spcBef>
                <a:spcPct val="50000"/>
              </a:spcBef>
              <a:buFont typeface="Arial" panose="020B0604020202020204" pitchFamily="34" charset="0"/>
              <a:buChar char="•"/>
            </a:pPr>
            <a:r>
              <a:rPr lang="en-US" altLang="de-DE" sz="2800" dirty="0"/>
              <a:t>Q&amp;A</a:t>
            </a:r>
          </a:p>
          <a:p>
            <a:endParaRPr lang="en-US" dirty="0"/>
          </a:p>
        </p:txBody>
      </p:sp>
    </p:spTree>
    <p:extLst>
      <p:ext uri="{BB962C8B-B14F-4D97-AF65-F5344CB8AC3E}">
        <p14:creationId xmlns:p14="http://schemas.microsoft.com/office/powerpoint/2010/main" val="963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377" y="324403"/>
            <a:ext cx="7051823" cy="1046064"/>
          </a:xfrm>
        </p:spPr>
        <p:txBody>
          <a:bodyPr/>
          <a:lstStyle/>
          <a:p>
            <a:r>
              <a:rPr lang="en-US" dirty="0" smtClean="0"/>
              <a:t>Examples and best practices</a:t>
            </a:r>
            <a:r>
              <a:rPr lang="en-US" dirty="0"/>
              <a:t>	</a:t>
            </a:r>
          </a:p>
        </p:txBody>
      </p:sp>
      <p:grpSp>
        <p:nvGrpSpPr>
          <p:cNvPr id="5" name="Group 4"/>
          <p:cNvGrpSpPr/>
          <p:nvPr/>
        </p:nvGrpSpPr>
        <p:grpSpPr>
          <a:xfrm>
            <a:off x="559785" y="2195818"/>
            <a:ext cx="3510903" cy="2955158"/>
            <a:chOff x="489597" y="1870842"/>
            <a:chExt cx="5595892" cy="4025461"/>
          </a:xfrm>
        </p:grpSpPr>
        <p:pic>
          <p:nvPicPr>
            <p:cNvPr id="3" name="Picture 2"/>
            <p:cNvPicPr/>
            <p:nvPr/>
          </p:nvPicPr>
          <p:blipFill>
            <a:blip r:embed="rId2"/>
            <a:stretch>
              <a:fillRect/>
            </a:stretch>
          </p:blipFill>
          <p:spPr>
            <a:xfrm>
              <a:off x="489597" y="1870842"/>
              <a:ext cx="5595892" cy="4025461"/>
            </a:xfrm>
            <a:prstGeom prst="rect">
              <a:avLst/>
            </a:prstGeom>
          </p:spPr>
        </p:pic>
        <p:sp>
          <p:nvSpPr>
            <p:cNvPr id="4" name="Rectangle 3"/>
            <p:cNvSpPr/>
            <p:nvPr/>
          </p:nvSpPr>
          <p:spPr bwMode="auto">
            <a:xfrm>
              <a:off x="3699641" y="2911366"/>
              <a:ext cx="1345325" cy="315310"/>
            </a:xfrm>
            <a:prstGeom prst="rect">
              <a:avLst/>
            </a:prstGeom>
            <a:solidFill>
              <a:schemeClr val="tx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6" name="TextBox 5"/>
          <p:cNvSpPr txBox="1"/>
          <p:nvPr/>
        </p:nvSpPr>
        <p:spPr>
          <a:xfrm>
            <a:off x="4381500" y="1134241"/>
            <a:ext cx="7810499" cy="5078313"/>
          </a:xfrm>
          <a:prstGeom prst="rect">
            <a:avLst/>
          </a:prstGeom>
          <a:noFill/>
        </p:spPr>
        <p:txBody>
          <a:bodyPr wrap="square" rtlCol="0">
            <a:spAutoFit/>
          </a:bodyPr>
          <a:lstStyle/>
          <a:p>
            <a:r>
              <a:rPr lang="en-US" dirty="0"/>
              <a:t>Session with </a:t>
            </a:r>
            <a:r>
              <a:rPr lang="en-US" dirty="0" smtClean="0"/>
              <a:t>athlete Megan </a:t>
            </a:r>
            <a:r>
              <a:rPr lang="en-US" dirty="0"/>
              <a:t>Bell </a:t>
            </a:r>
            <a:r>
              <a:rPr lang="en-US" dirty="0" smtClean="0"/>
              <a:t> </a:t>
            </a:r>
            <a:endParaRPr lang="en-US" dirty="0"/>
          </a:p>
          <a:p>
            <a:r>
              <a:rPr lang="en-US" dirty="0" smtClean="0"/>
              <a:t>Dr. Nadine Girgis Hanna (OE CD SOFL) asked </a:t>
            </a:r>
            <a:r>
              <a:rPr lang="en-US" dirty="0"/>
              <a:t>her how she was doing in the pandemic, if she was working etc. Megan said she is getting married next year and showed off her ring.</a:t>
            </a:r>
          </a:p>
          <a:p>
            <a:r>
              <a:rPr lang="en-US" dirty="0"/>
              <a:t>Megan’s mom was also on the call. Her mom mentioned that she has a tumor that pushes against her optic nerve. Nadine asked when the last time she went to her doctor and her mom said before the pandemic. She had a question about the frequency of seeing her ophthalmologist during the pandemic. Nadine said not to put off her appoints for more than 6 months and to make her next appointment soon.</a:t>
            </a:r>
          </a:p>
          <a:p>
            <a:r>
              <a:rPr lang="en-US" dirty="0"/>
              <a:t>Nadine asked if her eyes every got crusty and she said every now and then. Nadine suggested she take baby shampoo and use that to wash her eye lashes so the soap will not hurt her eyes. She said she could make it part of her shower routine every day.</a:t>
            </a:r>
          </a:p>
          <a:p>
            <a:r>
              <a:rPr lang="en-US" dirty="0"/>
              <a:t>Nadine also asked about how her glasses are working and if they fit. Megan said they came in the mail so they didn’t fit perfectly and would sometimes fall down on her nose. Nadine said to go to a place to get them fitted properly. </a:t>
            </a:r>
          </a:p>
        </p:txBody>
      </p:sp>
    </p:spTree>
    <p:extLst>
      <p:ext uri="{BB962C8B-B14F-4D97-AF65-F5344CB8AC3E}">
        <p14:creationId xmlns:p14="http://schemas.microsoft.com/office/powerpoint/2010/main" val="340959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377" y="324403"/>
            <a:ext cx="7051823" cy="1046064"/>
          </a:xfrm>
        </p:spPr>
        <p:txBody>
          <a:bodyPr/>
          <a:lstStyle/>
          <a:p>
            <a:r>
              <a:rPr lang="en-US" dirty="0" smtClean="0"/>
              <a:t>Examples and best practices</a:t>
            </a:r>
            <a:r>
              <a:rPr lang="en-US" dirty="0"/>
              <a:t>	</a:t>
            </a:r>
          </a:p>
        </p:txBody>
      </p:sp>
      <p:grpSp>
        <p:nvGrpSpPr>
          <p:cNvPr id="10" name="Group 9"/>
          <p:cNvGrpSpPr/>
          <p:nvPr/>
        </p:nvGrpSpPr>
        <p:grpSpPr>
          <a:xfrm>
            <a:off x="519377" y="2100263"/>
            <a:ext cx="3290624" cy="3017838"/>
            <a:chOff x="773376" y="2100262"/>
            <a:chExt cx="3976423" cy="3343275"/>
          </a:xfrm>
        </p:grpSpPr>
        <p:pic>
          <p:nvPicPr>
            <p:cNvPr id="8" name="Picture 7"/>
            <p:cNvPicPr/>
            <p:nvPr/>
          </p:nvPicPr>
          <p:blipFill>
            <a:blip r:embed="rId2"/>
            <a:stretch>
              <a:fillRect/>
            </a:stretch>
          </p:blipFill>
          <p:spPr>
            <a:xfrm>
              <a:off x="773376" y="2100262"/>
              <a:ext cx="3976423" cy="3343275"/>
            </a:xfrm>
            <a:prstGeom prst="rect">
              <a:avLst/>
            </a:prstGeom>
          </p:spPr>
        </p:pic>
        <p:sp>
          <p:nvSpPr>
            <p:cNvPr id="9" name="Rectangle 8"/>
            <p:cNvSpPr/>
            <p:nvPr/>
          </p:nvSpPr>
          <p:spPr bwMode="auto">
            <a:xfrm>
              <a:off x="2995823" y="2959684"/>
              <a:ext cx="1068177" cy="231474"/>
            </a:xfrm>
            <a:prstGeom prst="rect">
              <a:avLst/>
            </a:prstGeom>
            <a:solidFill>
              <a:schemeClr val="tx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11" name="TextBox 10"/>
          <p:cNvSpPr txBox="1"/>
          <p:nvPr/>
        </p:nvSpPr>
        <p:spPr>
          <a:xfrm>
            <a:off x="4432300" y="1534897"/>
            <a:ext cx="6997700" cy="4801314"/>
          </a:xfrm>
          <a:prstGeom prst="rect">
            <a:avLst/>
          </a:prstGeom>
          <a:noFill/>
        </p:spPr>
        <p:txBody>
          <a:bodyPr wrap="square" rtlCol="0">
            <a:spAutoFit/>
          </a:bodyPr>
          <a:lstStyle/>
          <a:p>
            <a:r>
              <a:rPr lang="en-US" dirty="0"/>
              <a:t>Sarah </a:t>
            </a:r>
            <a:r>
              <a:rPr lang="en-US" dirty="0" err="1"/>
              <a:t>Laloo</a:t>
            </a:r>
            <a:r>
              <a:rPr lang="en-US" dirty="0"/>
              <a:t> Session –</a:t>
            </a:r>
          </a:p>
          <a:p>
            <a:r>
              <a:rPr lang="en-US" dirty="0"/>
              <a:t>Sarah was very quiet and nervous to talk so her mom was there to help. </a:t>
            </a:r>
            <a:r>
              <a:rPr lang="en-US" dirty="0" smtClean="0"/>
              <a:t>Dr. Nadine Girgis Hanna (OE CD SOFL) noticed </a:t>
            </a:r>
            <a:r>
              <a:rPr lang="en-US" dirty="0"/>
              <a:t>she had a princess on her shirt so she asked her about who her favorite it. </a:t>
            </a:r>
            <a:r>
              <a:rPr lang="en-US" dirty="0" smtClean="0"/>
              <a:t>Nadine </a:t>
            </a:r>
            <a:r>
              <a:rPr lang="en-US" dirty="0"/>
              <a:t>was asking Sarah questions about her eyes and if she ever has problems, including itchy watery eyes. Her mom mentioned she has allergies and is on medication. Nadine suggested some drops, then the mother asked if she could show her the drops she bought and if they are good. When her mom left to go get the drops, Nadine asked more about the princesses and other movies Sarah likes. When the mother returned, she had two sets of </a:t>
            </a:r>
            <a:r>
              <a:rPr lang="en-US" dirty="0" smtClean="0"/>
              <a:t>drops and </a:t>
            </a:r>
            <a:r>
              <a:rPr lang="en-US" dirty="0"/>
              <a:t>Nadine pointed out the one they should use.</a:t>
            </a:r>
          </a:p>
          <a:p>
            <a:r>
              <a:rPr lang="en-US" dirty="0"/>
              <a:t>Sarah mentioned that she sometimes gets headaches when she uses her phone or watches </a:t>
            </a:r>
            <a:r>
              <a:rPr lang="en-US" dirty="0" err="1"/>
              <a:t>tv</a:t>
            </a:r>
            <a:r>
              <a:rPr lang="en-US" dirty="0"/>
              <a:t> for long periods of time. Nadine suggested she takes breaks from the screen and to only be in front of a screen for 20 </a:t>
            </a:r>
            <a:r>
              <a:rPr lang="en-US" dirty="0" err="1"/>
              <a:t>mins</a:t>
            </a:r>
            <a:r>
              <a:rPr lang="en-US" dirty="0"/>
              <a:t> at a time.</a:t>
            </a:r>
          </a:p>
          <a:p>
            <a:endParaRPr lang="en-US" dirty="0"/>
          </a:p>
        </p:txBody>
      </p:sp>
    </p:spTree>
    <p:extLst>
      <p:ext uri="{BB962C8B-B14F-4D97-AF65-F5344CB8AC3E}">
        <p14:creationId xmlns:p14="http://schemas.microsoft.com/office/powerpoint/2010/main" val="270816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377" y="324403"/>
            <a:ext cx="7051823" cy="1046064"/>
          </a:xfrm>
        </p:spPr>
        <p:txBody>
          <a:bodyPr/>
          <a:lstStyle/>
          <a:p>
            <a:r>
              <a:rPr lang="en-US" dirty="0" smtClean="0"/>
              <a:t>Examples and best practices</a:t>
            </a:r>
            <a:r>
              <a:rPr lang="en-US" dirty="0"/>
              <a:t>	</a:t>
            </a:r>
          </a:p>
        </p:txBody>
      </p:sp>
      <p:sp>
        <p:nvSpPr>
          <p:cNvPr id="11" name="TextBox 10"/>
          <p:cNvSpPr txBox="1"/>
          <p:nvPr/>
        </p:nvSpPr>
        <p:spPr>
          <a:xfrm>
            <a:off x="4432300" y="1534897"/>
            <a:ext cx="6997700" cy="4247317"/>
          </a:xfrm>
          <a:prstGeom prst="rect">
            <a:avLst/>
          </a:prstGeom>
          <a:noFill/>
        </p:spPr>
        <p:txBody>
          <a:bodyPr wrap="square" rtlCol="0">
            <a:spAutoFit/>
          </a:bodyPr>
          <a:lstStyle/>
          <a:p>
            <a:r>
              <a:rPr lang="en-US" dirty="0"/>
              <a:t>Fletcher </a:t>
            </a:r>
            <a:r>
              <a:rPr lang="en-US" dirty="0" err="1"/>
              <a:t>Schaire</a:t>
            </a:r>
            <a:r>
              <a:rPr lang="en-US" dirty="0"/>
              <a:t> Session –</a:t>
            </a:r>
          </a:p>
          <a:p>
            <a:r>
              <a:rPr lang="en-US" dirty="0" smtClean="0"/>
              <a:t>Dr. Nadine Girgis Hanna (OE CD SOFL) continued </a:t>
            </a:r>
            <a:r>
              <a:rPr lang="en-US" dirty="0"/>
              <a:t>to be friendly with </a:t>
            </a:r>
            <a:r>
              <a:rPr lang="en-US" dirty="0" smtClean="0"/>
              <a:t>Fletcher </a:t>
            </a:r>
            <a:r>
              <a:rPr lang="en-US" dirty="0"/>
              <a:t>and asked about how he is doing during the pandemic. </a:t>
            </a:r>
            <a:r>
              <a:rPr lang="en-US" dirty="0" smtClean="0"/>
              <a:t>She </a:t>
            </a:r>
            <a:r>
              <a:rPr lang="en-US" dirty="0"/>
              <a:t>asked about what sports he plays and if he would be returning with golf or tennis, which will begin in September. She also asked if he was in school, Fletcher said he was going to culinary school. Nadine asked about his favorite foods.</a:t>
            </a:r>
          </a:p>
          <a:p>
            <a:r>
              <a:rPr lang="en-US" dirty="0"/>
              <a:t>Fletcher’s mom had some questions about family history of glaucoma and immaculate degenerative eye disease. She is worried about fletcher when he gets older.</a:t>
            </a:r>
          </a:p>
          <a:p>
            <a:r>
              <a:rPr lang="en-US" dirty="0"/>
              <a:t>Nadine said that you cannot really prevent those things other than eating leafy greens. Also having a well-balanced diet. Nadine joked about the foods he mentioned as his favorite before and said to now include leafy greens.</a:t>
            </a:r>
          </a:p>
          <a:p>
            <a:endParaRPr lang="en-US" dirty="0"/>
          </a:p>
        </p:txBody>
      </p:sp>
      <p:grpSp>
        <p:nvGrpSpPr>
          <p:cNvPr id="3" name="Group 2"/>
          <p:cNvGrpSpPr/>
          <p:nvPr/>
        </p:nvGrpSpPr>
        <p:grpSpPr>
          <a:xfrm>
            <a:off x="449262" y="1723707"/>
            <a:ext cx="3614737" cy="3534093"/>
            <a:chOff x="449262" y="1723707"/>
            <a:chExt cx="3614737" cy="3534093"/>
          </a:xfrm>
        </p:grpSpPr>
        <p:pic>
          <p:nvPicPr>
            <p:cNvPr id="7" name="Picture 6"/>
            <p:cNvPicPr/>
            <p:nvPr/>
          </p:nvPicPr>
          <p:blipFill>
            <a:blip r:embed="rId2"/>
            <a:stretch>
              <a:fillRect/>
            </a:stretch>
          </p:blipFill>
          <p:spPr>
            <a:xfrm>
              <a:off x="449262" y="1723707"/>
              <a:ext cx="3614737" cy="3534093"/>
            </a:xfrm>
            <a:prstGeom prst="rect">
              <a:avLst/>
            </a:prstGeom>
          </p:spPr>
        </p:pic>
        <p:sp>
          <p:nvSpPr>
            <p:cNvPr id="12" name="Rectangle 11"/>
            <p:cNvSpPr/>
            <p:nvPr/>
          </p:nvSpPr>
          <p:spPr bwMode="auto">
            <a:xfrm>
              <a:off x="2510927" y="2667086"/>
              <a:ext cx="883952" cy="208942"/>
            </a:xfrm>
            <a:prstGeom prst="rect">
              <a:avLst/>
            </a:prstGeom>
            <a:solidFill>
              <a:schemeClr val="tx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Tree>
    <p:extLst>
      <p:ext uri="{BB962C8B-B14F-4D97-AF65-F5344CB8AC3E}">
        <p14:creationId xmlns:p14="http://schemas.microsoft.com/office/powerpoint/2010/main" val="173625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Thank you.tiff"/>
          <p:cNvPicPr>
            <a:picLocks noChangeAspect="1"/>
          </p:cNvPicPr>
          <p:nvPr/>
        </p:nvPicPr>
        <p:blipFill>
          <a:blip r:embed="rId2">
            <a:extLst>
              <a:ext uri="{28A0092B-C50C-407E-A947-70E740481C1C}">
                <a14:useLocalDpi xmlns:a14="http://schemas.microsoft.com/office/drawing/2010/main" val="0"/>
              </a:ext>
            </a:extLst>
          </a:blip>
          <a:srcRect l="399" r="399"/>
          <a:stretch>
            <a:fillRect/>
          </a:stretch>
        </p:blipFill>
        <p:spPr>
          <a:xfrm>
            <a:off x="2305707" y="1276570"/>
            <a:ext cx="7291574" cy="4010085"/>
          </a:xfrm>
          <a:prstGeom prst="rect">
            <a:avLst/>
          </a:prstGeom>
        </p:spPr>
      </p:pic>
    </p:spTree>
    <p:extLst>
      <p:ext uri="{BB962C8B-B14F-4D97-AF65-F5344CB8AC3E}">
        <p14:creationId xmlns:p14="http://schemas.microsoft.com/office/powerpoint/2010/main" val="169126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463" y="336254"/>
            <a:ext cx="7693029" cy="1046064"/>
          </a:xfrm>
        </p:spPr>
        <p:txBody>
          <a:bodyPr/>
          <a:lstStyle/>
          <a:p>
            <a:r>
              <a:rPr lang="de-DE" altLang="de-DE" sz="2800" dirty="0"/>
              <a:t>Why  Opening Eyes Eye-Connect?</a:t>
            </a:r>
            <a:br>
              <a:rPr lang="de-DE" altLang="de-DE" sz="2800" dirty="0"/>
            </a:br>
            <a:r>
              <a:rPr lang="en-US" sz="2400" dirty="0">
                <a:cs typeface="Ubuntu Light"/>
              </a:rPr>
              <a:t>COVID-19 pandemic has affected all of us !</a:t>
            </a:r>
            <a:endParaRPr lang="en-US" sz="1800" dirty="0"/>
          </a:p>
        </p:txBody>
      </p:sp>
      <p:sp>
        <p:nvSpPr>
          <p:cNvPr id="3" name="Content Placeholder 2"/>
          <p:cNvSpPr>
            <a:spLocks noGrp="1"/>
          </p:cNvSpPr>
          <p:nvPr>
            <p:ph idx="1"/>
          </p:nvPr>
        </p:nvSpPr>
        <p:spPr>
          <a:xfrm>
            <a:off x="977463" y="1871742"/>
            <a:ext cx="10258096" cy="4464050"/>
          </a:xfrm>
        </p:spPr>
        <p:txBody>
          <a:bodyPr/>
          <a:lstStyle/>
          <a:p>
            <a:pPr marL="342900" indent="-342900">
              <a:spcBef>
                <a:spcPts val="844"/>
              </a:spcBef>
              <a:buFont typeface="Arial" panose="020B0604020202020204" pitchFamily="34" charset="0"/>
              <a:buChar char="•"/>
              <a:defRPr/>
            </a:pPr>
            <a:r>
              <a:rPr lang="en-US" sz="2800" dirty="0">
                <a:cs typeface="Ubuntu Light"/>
              </a:rPr>
              <a:t>COVID-19 has been shown to target vulnerable populations.</a:t>
            </a:r>
          </a:p>
          <a:p>
            <a:pPr marL="342900" indent="-342900">
              <a:spcBef>
                <a:spcPts val="844"/>
              </a:spcBef>
              <a:buFont typeface="Arial" panose="020B0604020202020204" pitchFamily="34" charset="0"/>
              <a:buChar char="•"/>
              <a:defRPr/>
            </a:pPr>
            <a:r>
              <a:rPr lang="en-US" sz="2800" dirty="0">
                <a:cs typeface="Ubuntu Light"/>
              </a:rPr>
              <a:t>The data shows that people with disabilities are at higher risk and may be more seriously affected by the virus. </a:t>
            </a:r>
            <a:endParaRPr lang="en-US" sz="2800" dirty="0"/>
          </a:p>
        </p:txBody>
      </p:sp>
      <p:pic>
        <p:nvPicPr>
          <p:cNvPr id="5" name="Picture 4" descr="A close up of a cake&#10;&#10;Description automatically generated">
            <a:extLst>
              <a:ext uri="{FF2B5EF4-FFF2-40B4-BE49-F238E27FC236}">
                <a16:creationId xmlns:a16="http://schemas.microsoft.com/office/drawing/2014/main" id="{14F9D89C-5692-8F4F-B1B7-3E94DB8C4FEC}"/>
              </a:ext>
            </a:extLst>
          </p:cNvPr>
          <p:cNvPicPr>
            <a:picLocks noChangeAspect="1"/>
          </p:cNvPicPr>
          <p:nvPr/>
        </p:nvPicPr>
        <p:blipFill>
          <a:blip r:embed="rId2"/>
          <a:stretch>
            <a:fillRect/>
          </a:stretch>
        </p:blipFill>
        <p:spPr>
          <a:xfrm>
            <a:off x="5336754" y="4553235"/>
            <a:ext cx="1951704" cy="1854119"/>
          </a:xfrm>
          <a:prstGeom prst="rect">
            <a:avLst/>
          </a:prstGeom>
        </p:spPr>
      </p:pic>
    </p:spTree>
    <p:extLst>
      <p:ext uri="{BB962C8B-B14F-4D97-AF65-F5344CB8AC3E}">
        <p14:creationId xmlns:p14="http://schemas.microsoft.com/office/powerpoint/2010/main" val="413016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055" y="518899"/>
            <a:ext cx="7781331" cy="1013154"/>
          </a:xfrm>
        </p:spPr>
        <p:txBody>
          <a:bodyPr/>
          <a:lstStyle/>
          <a:p>
            <a:r>
              <a:rPr lang="de-DE" altLang="de-DE" sz="2800" dirty="0"/>
              <a:t>Why Opening Eyes Eye-connect?</a:t>
            </a:r>
            <a:br>
              <a:rPr lang="de-DE" altLang="de-DE" sz="2800" dirty="0"/>
            </a:br>
            <a:r>
              <a:rPr lang="en-US" sz="2000" dirty="0">
                <a:cs typeface="Ubuntu Light"/>
              </a:rPr>
              <a:t>In response to the changing environment we launched OE Eye-Connect</a:t>
            </a:r>
            <a:endParaRPr lang="en-US" sz="2000" dirty="0"/>
          </a:p>
        </p:txBody>
      </p:sp>
      <p:sp>
        <p:nvSpPr>
          <p:cNvPr id="3" name="Content Placeholder 2"/>
          <p:cNvSpPr>
            <a:spLocks noGrp="1"/>
          </p:cNvSpPr>
          <p:nvPr>
            <p:ph idx="1"/>
          </p:nvPr>
        </p:nvSpPr>
        <p:spPr>
          <a:xfrm>
            <a:off x="1072055" y="1871742"/>
            <a:ext cx="10321159" cy="4464050"/>
          </a:xfrm>
        </p:spPr>
        <p:txBody>
          <a:bodyPr/>
          <a:lstStyle/>
          <a:p>
            <a:pPr marL="342900" indent="-342900">
              <a:spcBef>
                <a:spcPts val="844"/>
              </a:spcBef>
              <a:buFont typeface="Arial" panose="020B0604020202020204" pitchFamily="34" charset="0"/>
              <a:buChar char="•"/>
              <a:defRPr/>
            </a:pPr>
            <a:r>
              <a:rPr lang="en-US" sz="2400" dirty="0">
                <a:cs typeface="Ubuntu Light"/>
              </a:rPr>
              <a:t>Since March 2020 all events were suspended that involved physical interactions.</a:t>
            </a:r>
          </a:p>
          <a:p>
            <a:pPr marL="342900" indent="-342900">
              <a:spcBef>
                <a:spcPts val="844"/>
              </a:spcBef>
              <a:buFont typeface="Arial" panose="020B0604020202020204" pitchFamily="34" charset="0"/>
              <a:buChar char="•"/>
              <a:defRPr/>
            </a:pPr>
            <a:r>
              <a:rPr lang="en-US" sz="2400" dirty="0"/>
              <a:t>Athletes therefore had no access to in-person services of SOLCIOE, specifically, new eyeglasses, education, and an assessment of  eye health.</a:t>
            </a:r>
            <a:endParaRPr lang="en-US" sz="2400" dirty="0">
              <a:cs typeface="Ubuntu Light"/>
            </a:endParaRPr>
          </a:p>
          <a:p>
            <a:pPr marL="342900" indent="-342900">
              <a:spcBef>
                <a:spcPts val="844"/>
              </a:spcBef>
              <a:buFont typeface="Arial" panose="020B0604020202020204" pitchFamily="34" charset="0"/>
              <a:buChar char="•"/>
              <a:defRPr/>
            </a:pPr>
            <a:r>
              <a:rPr lang="en-US" sz="2400" dirty="0">
                <a:cs typeface="Ubuntu Light"/>
              </a:rPr>
              <a:t>The OE team wants to ensure that the athletes are able to access as many resources from SOLCIOE as possible.</a:t>
            </a:r>
          </a:p>
          <a:p>
            <a:pPr marL="342900" indent="-342900">
              <a:spcBef>
                <a:spcPts val="844"/>
              </a:spcBef>
              <a:buFont typeface="Arial" panose="020B0604020202020204" pitchFamily="34" charset="0"/>
              <a:buChar char="•"/>
              <a:defRPr/>
            </a:pPr>
            <a:r>
              <a:rPr lang="en-US" sz="2400" dirty="0"/>
              <a:t>As a short-term solution, we developed Opening Eyes Eye-Connect.</a:t>
            </a:r>
          </a:p>
        </p:txBody>
      </p:sp>
    </p:spTree>
    <p:extLst>
      <p:ext uri="{BB962C8B-B14F-4D97-AF65-F5344CB8AC3E}">
        <p14:creationId xmlns:p14="http://schemas.microsoft.com/office/powerpoint/2010/main" val="133707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089" y="517790"/>
            <a:ext cx="8237359" cy="857787"/>
          </a:xfrm>
        </p:spPr>
        <p:txBody>
          <a:bodyPr/>
          <a:lstStyle/>
          <a:p>
            <a:r>
              <a:rPr lang="de-DE" altLang="de-DE" sz="2800" dirty="0"/>
              <a:t>What does OE Eye-connect bring to SO athletes?</a:t>
            </a:r>
            <a:br>
              <a:rPr lang="de-DE" altLang="de-DE" sz="2800" dirty="0"/>
            </a:br>
            <a:endParaRPr lang="en-US" sz="2800" dirty="0"/>
          </a:p>
        </p:txBody>
      </p:sp>
      <p:sp>
        <p:nvSpPr>
          <p:cNvPr id="3" name="Content Placeholder 2"/>
          <p:cNvSpPr>
            <a:spLocks noGrp="1"/>
          </p:cNvSpPr>
          <p:nvPr>
            <p:ph idx="1"/>
          </p:nvPr>
        </p:nvSpPr>
        <p:spPr>
          <a:xfrm>
            <a:off x="4765811" y="1472577"/>
            <a:ext cx="6785058" cy="4792760"/>
          </a:xfrm>
        </p:spPr>
        <p:txBody>
          <a:bodyPr/>
          <a:lstStyle/>
          <a:p>
            <a:pPr marL="0" indent="0">
              <a:spcBef>
                <a:spcPts val="844"/>
              </a:spcBef>
              <a:defRPr/>
            </a:pPr>
            <a:r>
              <a:rPr lang="en-US" sz="1800" dirty="0"/>
              <a:t>OE Eye-Connect is a way to offer a modified Opening Eyes Program to Athletes by utilizing virtual technology.</a:t>
            </a:r>
          </a:p>
          <a:p>
            <a:pPr marL="0" indent="0">
              <a:spcBef>
                <a:spcPts val="844"/>
              </a:spcBef>
              <a:defRPr/>
            </a:pPr>
            <a:r>
              <a:rPr lang="en-US" sz="1800" dirty="0"/>
              <a:t>The program could include:</a:t>
            </a:r>
          </a:p>
          <a:p>
            <a:pPr marL="342900" indent="-342900">
              <a:spcBef>
                <a:spcPts val="844"/>
              </a:spcBef>
              <a:buFont typeface="+mj-lt"/>
              <a:buAutoNum type="arabicPeriod"/>
              <a:defRPr/>
            </a:pPr>
            <a:r>
              <a:rPr lang="en-US" sz="1800" b="1" dirty="0"/>
              <a:t>triaging</a:t>
            </a:r>
            <a:r>
              <a:rPr lang="en-US" sz="1800" dirty="0"/>
              <a:t> of impending eye problems</a:t>
            </a:r>
          </a:p>
          <a:p>
            <a:pPr marL="342900" indent="-342900">
              <a:spcBef>
                <a:spcPts val="844"/>
              </a:spcBef>
              <a:buFont typeface="+mj-lt"/>
              <a:buAutoNum type="arabicPeriod"/>
              <a:defRPr/>
            </a:pPr>
            <a:r>
              <a:rPr lang="en-US" sz="1800" b="1" dirty="0"/>
              <a:t>follow up </a:t>
            </a:r>
            <a:r>
              <a:rPr lang="en-US" sz="1800" dirty="0"/>
              <a:t>on those athletes that have been seen at an Opening Eyes event in the past year (2019).</a:t>
            </a:r>
          </a:p>
          <a:p>
            <a:pPr marL="342900" indent="-342900">
              <a:spcBef>
                <a:spcPts val="844"/>
              </a:spcBef>
              <a:buFont typeface="+mj-lt"/>
              <a:buAutoNum type="arabicPeriod"/>
              <a:defRPr/>
            </a:pPr>
            <a:r>
              <a:rPr lang="en-US" sz="1800" b="1" dirty="0"/>
              <a:t>health promotion </a:t>
            </a:r>
            <a:r>
              <a:rPr lang="en-US" sz="1800" dirty="0"/>
              <a:t>and  prevention education on vision and eye health topics</a:t>
            </a:r>
          </a:p>
          <a:p>
            <a:pPr marL="0" indent="0">
              <a:spcBef>
                <a:spcPts val="844"/>
              </a:spcBef>
              <a:defRPr/>
            </a:pPr>
            <a:r>
              <a:rPr lang="en-US" sz="1800" dirty="0"/>
              <a:t>The best means to address these consultations will be an athlete and eye doctor conversation - one on one with a parent or guardian.</a:t>
            </a:r>
          </a:p>
          <a:p>
            <a:pPr marL="285750" indent="-285750">
              <a:spcBef>
                <a:spcPts val="844"/>
              </a:spcBef>
              <a:buFont typeface="Arial" panose="020B0604020202020204" pitchFamily="34" charset="0"/>
              <a:buChar char="•"/>
              <a:defRPr/>
            </a:pPr>
            <a:endParaRPr lang="en-US" sz="1400" dirty="0"/>
          </a:p>
        </p:txBody>
      </p:sp>
      <p:pic>
        <p:nvPicPr>
          <p:cNvPr id="1026" name="Picture 2" descr="20/20NOW | Linke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89" y="2481372"/>
            <a:ext cx="3246299" cy="216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21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628" y="259125"/>
            <a:ext cx="7051823" cy="1046064"/>
          </a:xfrm>
        </p:spPr>
        <p:txBody>
          <a:bodyPr/>
          <a:lstStyle/>
          <a:p>
            <a:r>
              <a:rPr lang="de-DE" altLang="de-DE" sz="2800" dirty="0"/>
              <a:t>Strengths &amp; Limitations of OE Eye-Connect</a:t>
            </a:r>
            <a:endParaRPr lang="en-US" sz="2800" dirty="0"/>
          </a:p>
        </p:txBody>
      </p:sp>
      <p:sp>
        <p:nvSpPr>
          <p:cNvPr id="3" name="Content Placeholder 2"/>
          <p:cNvSpPr>
            <a:spLocks noGrp="1"/>
          </p:cNvSpPr>
          <p:nvPr>
            <p:ph idx="1"/>
          </p:nvPr>
        </p:nvSpPr>
        <p:spPr>
          <a:xfrm>
            <a:off x="2711669" y="1769312"/>
            <a:ext cx="8744607" cy="4464050"/>
          </a:xfrm>
        </p:spPr>
        <p:txBody>
          <a:bodyPr/>
          <a:lstStyle/>
          <a:p>
            <a:pPr>
              <a:buFont typeface="Arial" panose="020B0604020202020204" pitchFamily="34" charset="0"/>
              <a:buChar char="•"/>
            </a:pPr>
            <a:r>
              <a:rPr lang="en-US" sz="1800" dirty="0"/>
              <a:t>Continue to offer OE to athletes</a:t>
            </a:r>
          </a:p>
          <a:p>
            <a:pPr>
              <a:buFont typeface="Arial" panose="020B0604020202020204" pitchFamily="34" charset="0"/>
              <a:buChar char="•"/>
            </a:pPr>
            <a:r>
              <a:rPr lang="en-US" sz="1800" dirty="0"/>
              <a:t>Opportunity to educate on importance of Vision and Eye Health</a:t>
            </a:r>
          </a:p>
          <a:p>
            <a:pPr>
              <a:buFont typeface="Arial" panose="020B0604020202020204" pitchFamily="34" charset="0"/>
              <a:buChar char="•"/>
            </a:pPr>
            <a:r>
              <a:rPr lang="en-US" sz="1800" dirty="0"/>
              <a:t>Follow up and feedback from athletes</a:t>
            </a:r>
          </a:p>
          <a:p>
            <a:pPr>
              <a:buFont typeface="Arial" panose="020B0604020202020204" pitchFamily="34" charset="0"/>
              <a:buChar char="•"/>
            </a:pPr>
            <a:r>
              <a:rPr lang="en-US" sz="1800" dirty="0"/>
              <a:t>Virtual consultations are limited in scope by the fact that clinical examinations can not be conducted, diagnosis made and treatment initiated</a:t>
            </a:r>
          </a:p>
          <a:p>
            <a:pPr>
              <a:buFont typeface="Arial" panose="020B0604020202020204" pitchFamily="34" charset="0"/>
              <a:buChar char="•"/>
            </a:pPr>
            <a:r>
              <a:rPr lang="en-US" sz="1800" dirty="0"/>
              <a:t>The consultation will provide proper referrals when appropriate based on the athletes concerns</a:t>
            </a:r>
          </a:p>
          <a:p>
            <a:pPr>
              <a:buFont typeface="Arial" panose="020B0604020202020204" pitchFamily="34" charset="0"/>
              <a:buChar char="•"/>
            </a:pPr>
            <a:r>
              <a:rPr lang="en-US" sz="1800" dirty="0"/>
              <a:t>Limitations are to over the counter (OTC) recommendations.</a:t>
            </a:r>
          </a:p>
          <a:p>
            <a:pPr>
              <a:buFont typeface="Arial" panose="020B0604020202020204" pitchFamily="34" charset="0"/>
              <a:buChar char="•"/>
            </a:pPr>
            <a:r>
              <a:rPr lang="en-US" sz="1800" dirty="0"/>
              <a:t>Sometimes the problems are more complicated and need a full eye exam.</a:t>
            </a:r>
          </a:p>
          <a:p>
            <a:pPr>
              <a:buFont typeface="Arial" panose="020B0604020202020204" pitchFamily="34" charset="0"/>
              <a:buChar char="•"/>
            </a:pPr>
            <a:r>
              <a:rPr lang="en-US" sz="1800" dirty="0"/>
              <a:t>We do rely on only what the athlete shares with  us. </a:t>
            </a:r>
          </a:p>
          <a:p>
            <a:pPr marL="171450" indent="-171450">
              <a:spcBef>
                <a:spcPts val="844"/>
              </a:spcBef>
              <a:buFont typeface="Arial" panose="020B0604020202020204" pitchFamily="34" charset="0"/>
              <a:buChar char="•"/>
              <a:defRPr/>
            </a:pPr>
            <a:endParaRPr lang="en-US" sz="1400" dirty="0"/>
          </a:p>
        </p:txBody>
      </p:sp>
      <p:sp>
        <p:nvSpPr>
          <p:cNvPr id="8" name="TextBox 7"/>
          <p:cNvSpPr txBox="1"/>
          <p:nvPr/>
        </p:nvSpPr>
        <p:spPr>
          <a:xfrm rot="779813">
            <a:off x="1113773" y="1130134"/>
            <a:ext cx="1395927" cy="4508927"/>
          </a:xfrm>
          <a:prstGeom prst="rect">
            <a:avLst/>
          </a:prstGeom>
          <a:noFill/>
        </p:spPr>
        <p:txBody>
          <a:bodyPr wrap="square" rtlCol="0">
            <a:spAutoFit/>
          </a:bodyPr>
          <a:lstStyle/>
          <a:p>
            <a:r>
              <a:rPr lang="en-US" sz="28700" dirty="0">
                <a:solidFill>
                  <a:srgbClr val="FF0000"/>
                </a:solidFill>
              </a:rPr>
              <a:t>!</a:t>
            </a:r>
          </a:p>
        </p:txBody>
      </p:sp>
    </p:spTree>
    <p:extLst>
      <p:ext uri="{BB962C8B-B14F-4D97-AF65-F5344CB8AC3E}">
        <p14:creationId xmlns:p14="http://schemas.microsoft.com/office/powerpoint/2010/main" val="85823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167" y="272121"/>
            <a:ext cx="7051823" cy="1046064"/>
          </a:xfrm>
        </p:spPr>
        <p:txBody>
          <a:bodyPr/>
          <a:lstStyle/>
          <a:p>
            <a:pPr>
              <a:spcBef>
                <a:spcPct val="50000"/>
              </a:spcBef>
            </a:pPr>
            <a:r>
              <a:rPr lang="de-DE" altLang="de-DE" dirty="0"/>
              <a:t>Process of OE </a:t>
            </a:r>
            <a:r>
              <a:rPr lang="de-DE" altLang="de-DE" dirty="0" smtClean="0"/>
              <a:t>Eye-Connect</a:t>
            </a:r>
            <a:endParaRPr lang="de-DE" altLang="de-DE" dirty="0"/>
          </a:p>
        </p:txBody>
      </p:sp>
      <p:grpSp>
        <p:nvGrpSpPr>
          <p:cNvPr id="7" name="Group 6"/>
          <p:cNvGrpSpPr/>
          <p:nvPr/>
        </p:nvGrpSpPr>
        <p:grpSpPr>
          <a:xfrm>
            <a:off x="966951" y="272121"/>
            <a:ext cx="9974317" cy="6585879"/>
            <a:chOff x="433552" y="882869"/>
            <a:chExt cx="8434552" cy="5587945"/>
          </a:xfrm>
        </p:grpSpPr>
        <p:sp>
          <p:nvSpPr>
            <p:cNvPr id="8" name="Rectangle 7"/>
            <p:cNvSpPr/>
            <p:nvPr/>
          </p:nvSpPr>
          <p:spPr>
            <a:xfrm>
              <a:off x="433552" y="882869"/>
              <a:ext cx="8434552" cy="5587945"/>
            </a:xfrm>
            <a:prstGeom prst="rect">
              <a:avLst/>
            </a:prstGeom>
            <a:noFill/>
          </p:spPr>
        </p:sp>
        <p:sp>
          <p:nvSpPr>
            <p:cNvPr id="9" name="Right Arrow 8"/>
            <p:cNvSpPr/>
            <p:nvPr/>
          </p:nvSpPr>
          <p:spPr>
            <a:xfrm>
              <a:off x="930442" y="882869"/>
              <a:ext cx="7937661" cy="5587944"/>
            </a:xfrm>
            <a:prstGeom prst="rightArrow">
              <a:avLst/>
            </a:prstGeom>
            <a:solidFill>
              <a:srgbClr val="00B0F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1251283" y="2390944"/>
              <a:ext cx="6443626" cy="2541559"/>
            </a:xfrm>
            <a:custGeom>
              <a:avLst/>
              <a:gdLst>
                <a:gd name="connsiteX0" fmla="*/ 0 w 2030387"/>
                <a:gd name="connsiteY0" fmla="*/ 338405 h 2235178"/>
                <a:gd name="connsiteX1" fmla="*/ 338405 w 2030387"/>
                <a:gd name="connsiteY1" fmla="*/ 0 h 2235178"/>
                <a:gd name="connsiteX2" fmla="*/ 1691982 w 2030387"/>
                <a:gd name="connsiteY2" fmla="*/ 0 h 2235178"/>
                <a:gd name="connsiteX3" fmla="*/ 2030387 w 2030387"/>
                <a:gd name="connsiteY3" fmla="*/ 338405 h 2235178"/>
                <a:gd name="connsiteX4" fmla="*/ 2030387 w 2030387"/>
                <a:gd name="connsiteY4" fmla="*/ 1896773 h 2235178"/>
                <a:gd name="connsiteX5" fmla="*/ 1691982 w 2030387"/>
                <a:gd name="connsiteY5" fmla="*/ 2235178 h 2235178"/>
                <a:gd name="connsiteX6" fmla="*/ 338405 w 2030387"/>
                <a:gd name="connsiteY6" fmla="*/ 2235178 h 2235178"/>
                <a:gd name="connsiteX7" fmla="*/ 0 w 2030387"/>
                <a:gd name="connsiteY7" fmla="*/ 1896773 h 2235178"/>
                <a:gd name="connsiteX8" fmla="*/ 0 w 2030387"/>
                <a:gd name="connsiteY8" fmla="*/ 338405 h 223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387" h="2235178">
                  <a:moveTo>
                    <a:pt x="0" y="338405"/>
                  </a:moveTo>
                  <a:cubicBezTo>
                    <a:pt x="0" y="151509"/>
                    <a:pt x="151509" y="0"/>
                    <a:pt x="338405" y="0"/>
                  </a:cubicBezTo>
                  <a:lnTo>
                    <a:pt x="1691982" y="0"/>
                  </a:lnTo>
                  <a:cubicBezTo>
                    <a:pt x="1878878" y="0"/>
                    <a:pt x="2030387" y="151509"/>
                    <a:pt x="2030387" y="338405"/>
                  </a:cubicBezTo>
                  <a:lnTo>
                    <a:pt x="2030387" y="1896773"/>
                  </a:lnTo>
                  <a:cubicBezTo>
                    <a:pt x="2030387" y="2083669"/>
                    <a:pt x="1878878" y="2235178"/>
                    <a:pt x="1691982" y="2235178"/>
                  </a:cubicBezTo>
                  <a:lnTo>
                    <a:pt x="338405" y="2235178"/>
                  </a:lnTo>
                  <a:cubicBezTo>
                    <a:pt x="151509" y="2235178"/>
                    <a:pt x="0" y="2083669"/>
                    <a:pt x="0" y="1896773"/>
                  </a:cubicBezTo>
                  <a:lnTo>
                    <a:pt x="0" y="338405"/>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95" tIns="129595" rIns="129595" bIns="129595" numCol="1" spcCol="1270" anchor="ctr" anchorCtr="0">
              <a:noAutofit/>
            </a:bodyPr>
            <a:lstStyle/>
            <a:p>
              <a:pPr marL="171450" indent="-171450" defTabSz="355600">
                <a:lnSpc>
                  <a:spcPct val="90000"/>
                </a:lnSpc>
                <a:spcBef>
                  <a:spcPct val="0"/>
                </a:spcBef>
                <a:spcAft>
                  <a:spcPct val="35000"/>
                </a:spcAft>
                <a:buFont typeface="Arial" panose="020B0604020202020204" pitchFamily="34" charset="0"/>
                <a:buChar char="•"/>
              </a:pPr>
              <a:r>
                <a:rPr lang="en-US" dirty="0"/>
                <a:t>SO Programs and CD’s  will be invited to participate in a local OE Eye-connect program.</a:t>
              </a:r>
            </a:p>
            <a:p>
              <a:pPr marL="171450" indent="-171450" defTabSz="355600">
                <a:lnSpc>
                  <a:spcPct val="90000"/>
                </a:lnSpc>
                <a:spcBef>
                  <a:spcPct val="0"/>
                </a:spcBef>
                <a:spcAft>
                  <a:spcPct val="35000"/>
                </a:spcAft>
                <a:buFont typeface="Arial" panose="020B0604020202020204" pitchFamily="34" charset="0"/>
                <a:buChar char="•"/>
              </a:pPr>
              <a:r>
                <a:rPr lang="en-US" dirty="0"/>
                <a:t>SO programs will determine the type of OE Eye-connect: triage, health promotion or follow-up design.</a:t>
              </a:r>
            </a:p>
            <a:p>
              <a:pPr marL="171450" indent="-171450" defTabSz="355600">
                <a:lnSpc>
                  <a:spcPct val="90000"/>
                </a:lnSpc>
                <a:spcBef>
                  <a:spcPct val="0"/>
                </a:spcBef>
                <a:spcAft>
                  <a:spcPct val="35000"/>
                </a:spcAft>
                <a:buFont typeface="Arial" panose="020B0604020202020204" pitchFamily="34" charset="0"/>
                <a:buChar char="•"/>
              </a:pPr>
              <a:r>
                <a:rPr lang="en-US" dirty="0"/>
                <a:t>SO program will reach out to their athletes to assess interest or need.</a:t>
              </a:r>
            </a:p>
            <a:p>
              <a:pPr marL="171450" indent="-171450" defTabSz="355600">
                <a:lnSpc>
                  <a:spcPct val="90000"/>
                </a:lnSpc>
                <a:spcBef>
                  <a:spcPct val="0"/>
                </a:spcBef>
                <a:spcAft>
                  <a:spcPct val="35000"/>
                </a:spcAft>
                <a:buFont typeface="Arial" panose="020B0604020202020204" pitchFamily="34" charset="0"/>
                <a:buChar char="•"/>
              </a:pPr>
              <a:r>
                <a:rPr lang="en-US" dirty="0"/>
                <a:t>Athletes need to understand that this does not replace an exam or a visit to the Opening Eyes venue.</a:t>
              </a:r>
            </a:p>
          </p:txBody>
        </p:sp>
      </p:grpSp>
    </p:spTree>
    <p:extLst>
      <p:ext uri="{BB962C8B-B14F-4D97-AF65-F5344CB8AC3E}">
        <p14:creationId xmlns:p14="http://schemas.microsoft.com/office/powerpoint/2010/main" val="139120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919" y="230080"/>
            <a:ext cx="7051823" cy="1046064"/>
          </a:xfrm>
        </p:spPr>
        <p:txBody>
          <a:bodyPr/>
          <a:lstStyle/>
          <a:p>
            <a:pPr>
              <a:spcBef>
                <a:spcPct val="50000"/>
              </a:spcBef>
            </a:pPr>
            <a:r>
              <a:rPr lang="de-DE" altLang="de-DE" dirty="0"/>
              <a:t>Process of OE </a:t>
            </a:r>
            <a:r>
              <a:rPr lang="de-DE" altLang="de-DE" dirty="0" smtClean="0"/>
              <a:t>Eye-Connect</a:t>
            </a:r>
            <a:endParaRPr lang="de-DE" altLang="de-DE" dirty="0"/>
          </a:p>
        </p:txBody>
      </p:sp>
      <p:grpSp>
        <p:nvGrpSpPr>
          <p:cNvPr id="7" name="Group 6"/>
          <p:cNvGrpSpPr/>
          <p:nvPr/>
        </p:nvGrpSpPr>
        <p:grpSpPr>
          <a:xfrm>
            <a:off x="562919" y="451945"/>
            <a:ext cx="10220695" cy="6406055"/>
            <a:chOff x="433552" y="882869"/>
            <a:chExt cx="8434552" cy="5587945"/>
          </a:xfrm>
        </p:grpSpPr>
        <p:sp>
          <p:nvSpPr>
            <p:cNvPr id="8" name="Rectangle 7"/>
            <p:cNvSpPr/>
            <p:nvPr/>
          </p:nvSpPr>
          <p:spPr>
            <a:xfrm>
              <a:off x="433552" y="882869"/>
              <a:ext cx="8434552" cy="5587945"/>
            </a:xfrm>
            <a:prstGeom prst="rect">
              <a:avLst/>
            </a:prstGeom>
            <a:noFill/>
          </p:spPr>
        </p:sp>
        <p:sp>
          <p:nvSpPr>
            <p:cNvPr id="9" name="Right Arrow 8"/>
            <p:cNvSpPr/>
            <p:nvPr/>
          </p:nvSpPr>
          <p:spPr>
            <a:xfrm>
              <a:off x="1026695" y="882869"/>
              <a:ext cx="7841408" cy="5587944"/>
            </a:xfrm>
            <a:prstGeom prst="rightArrow">
              <a:avLst/>
            </a:prstGeom>
            <a:solidFill>
              <a:srgbClr val="00B0F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1363579" y="2441442"/>
              <a:ext cx="6192253" cy="2493718"/>
            </a:xfrm>
            <a:custGeom>
              <a:avLst/>
              <a:gdLst>
                <a:gd name="connsiteX0" fmla="*/ 0 w 2030387"/>
                <a:gd name="connsiteY0" fmla="*/ 338405 h 2235178"/>
                <a:gd name="connsiteX1" fmla="*/ 338405 w 2030387"/>
                <a:gd name="connsiteY1" fmla="*/ 0 h 2235178"/>
                <a:gd name="connsiteX2" fmla="*/ 1691982 w 2030387"/>
                <a:gd name="connsiteY2" fmla="*/ 0 h 2235178"/>
                <a:gd name="connsiteX3" fmla="*/ 2030387 w 2030387"/>
                <a:gd name="connsiteY3" fmla="*/ 338405 h 2235178"/>
                <a:gd name="connsiteX4" fmla="*/ 2030387 w 2030387"/>
                <a:gd name="connsiteY4" fmla="*/ 1896773 h 2235178"/>
                <a:gd name="connsiteX5" fmla="*/ 1691982 w 2030387"/>
                <a:gd name="connsiteY5" fmla="*/ 2235178 h 2235178"/>
                <a:gd name="connsiteX6" fmla="*/ 338405 w 2030387"/>
                <a:gd name="connsiteY6" fmla="*/ 2235178 h 2235178"/>
                <a:gd name="connsiteX7" fmla="*/ 0 w 2030387"/>
                <a:gd name="connsiteY7" fmla="*/ 1896773 h 2235178"/>
                <a:gd name="connsiteX8" fmla="*/ 0 w 2030387"/>
                <a:gd name="connsiteY8" fmla="*/ 338405 h 223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387" h="2235178">
                  <a:moveTo>
                    <a:pt x="0" y="338405"/>
                  </a:moveTo>
                  <a:cubicBezTo>
                    <a:pt x="0" y="151509"/>
                    <a:pt x="151509" y="0"/>
                    <a:pt x="338405" y="0"/>
                  </a:cubicBezTo>
                  <a:lnTo>
                    <a:pt x="1691982" y="0"/>
                  </a:lnTo>
                  <a:cubicBezTo>
                    <a:pt x="1878878" y="0"/>
                    <a:pt x="2030387" y="151509"/>
                    <a:pt x="2030387" y="338405"/>
                  </a:cubicBezTo>
                  <a:lnTo>
                    <a:pt x="2030387" y="1896773"/>
                  </a:lnTo>
                  <a:cubicBezTo>
                    <a:pt x="2030387" y="2083669"/>
                    <a:pt x="1878878" y="2235178"/>
                    <a:pt x="1691982" y="2235178"/>
                  </a:cubicBezTo>
                  <a:lnTo>
                    <a:pt x="338405" y="2235178"/>
                  </a:lnTo>
                  <a:cubicBezTo>
                    <a:pt x="151509" y="2235178"/>
                    <a:pt x="0" y="2083669"/>
                    <a:pt x="0" y="1896773"/>
                  </a:cubicBezTo>
                  <a:lnTo>
                    <a:pt x="0" y="338405"/>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95" tIns="129595" rIns="129595" bIns="129595" numCol="1" spcCol="1270" anchor="ctr" anchorCtr="0">
              <a:noAutofit/>
            </a:bodyPr>
            <a:lstStyle/>
            <a:p>
              <a:pPr marL="171450" indent="-171450" defTabSz="355600">
                <a:lnSpc>
                  <a:spcPct val="90000"/>
                </a:lnSpc>
                <a:spcBef>
                  <a:spcPct val="0"/>
                </a:spcBef>
                <a:spcAft>
                  <a:spcPct val="35000"/>
                </a:spcAft>
                <a:buFont typeface="Arial" panose="020B0604020202020204" pitchFamily="34" charset="0"/>
                <a:buChar char="•"/>
              </a:pPr>
              <a:r>
                <a:rPr lang="en-US" sz="2000" dirty="0"/>
                <a:t>Once an athlete has agreed to participate in the OE Eye-Connect program, the SO program will need to obtain informed consent and assent from the athlete’s legal guardians and from the athletes!</a:t>
              </a:r>
            </a:p>
            <a:p>
              <a:pPr marL="171450" indent="-171450" defTabSz="355600">
                <a:lnSpc>
                  <a:spcPct val="90000"/>
                </a:lnSpc>
                <a:spcBef>
                  <a:spcPct val="0"/>
                </a:spcBef>
                <a:spcAft>
                  <a:spcPct val="35000"/>
                </a:spcAft>
                <a:buFont typeface="Arial" panose="020B0604020202020204" pitchFamily="34" charset="0"/>
                <a:buChar char="•"/>
              </a:pPr>
              <a:r>
                <a:rPr lang="en-US" sz="2000" dirty="0"/>
                <a:t>One of the goals of the program is to demonstrate the value by collecting data regarding participation.  This may be used for research purposes (publications) anonymously.</a:t>
              </a:r>
            </a:p>
          </p:txBody>
        </p:sp>
      </p:grpSp>
    </p:spTree>
    <p:extLst>
      <p:ext uri="{BB962C8B-B14F-4D97-AF65-F5344CB8AC3E}">
        <p14:creationId xmlns:p14="http://schemas.microsoft.com/office/powerpoint/2010/main" val="381762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044" y="136655"/>
            <a:ext cx="7051823" cy="1046064"/>
          </a:xfrm>
        </p:spPr>
        <p:txBody>
          <a:bodyPr/>
          <a:lstStyle/>
          <a:p>
            <a:pPr>
              <a:spcBef>
                <a:spcPct val="50000"/>
              </a:spcBef>
            </a:pPr>
            <a:r>
              <a:rPr lang="de-DE" altLang="de-DE" dirty="0"/>
              <a:t>Process of </a:t>
            </a:r>
            <a:r>
              <a:rPr lang="de-DE" altLang="de-DE" dirty="0" smtClean="0"/>
              <a:t>OE Eye-Connect</a:t>
            </a:r>
            <a:endParaRPr lang="de-DE" altLang="de-DE" dirty="0"/>
          </a:p>
        </p:txBody>
      </p:sp>
      <p:grpSp>
        <p:nvGrpSpPr>
          <p:cNvPr id="7" name="Group 6"/>
          <p:cNvGrpSpPr/>
          <p:nvPr/>
        </p:nvGrpSpPr>
        <p:grpSpPr>
          <a:xfrm>
            <a:off x="689044" y="430925"/>
            <a:ext cx="10066283" cy="6327227"/>
            <a:chOff x="433552" y="882869"/>
            <a:chExt cx="8434552" cy="5587945"/>
          </a:xfrm>
        </p:grpSpPr>
        <p:sp>
          <p:nvSpPr>
            <p:cNvPr id="8" name="Rectangle 7"/>
            <p:cNvSpPr/>
            <p:nvPr/>
          </p:nvSpPr>
          <p:spPr>
            <a:xfrm>
              <a:off x="433552" y="882869"/>
              <a:ext cx="8434552" cy="5587945"/>
            </a:xfrm>
            <a:prstGeom prst="rect">
              <a:avLst/>
            </a:prstGeom>
            <a:noFill/>
          </p:spPr>
        </p:sp>
        <p:sp>
          <p:nvSpPr>
            <p:cNvPr id="9" name="Right Arrow 8"/>
            <p:cNvSpPr/>
            <p:nvPr/>
          </p:nvSpPr>
          <p:spPr>
            <a:xfrm>
              <a:off x="1026695" y="882869"/>
              <a:ext cx="7841408" cy="5587944"/>
            </a:xfrm>
            <a:prstGeom prst="rightArrow">
              <a:avLst/>
            </a:prstGeom>
            <a:solidFill>
              <a:srgbClr val="00B0F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1510966" y="2498826"/>
              <a:ext cx="6122068" cy="2468255"/>
            </a:xfrm>
            <a:custGeom>
              <a:avLst/>
              <a:gdLst>
                <a:gd name="connsiteX0" fmla="*/ 0 w 2030387"/>
                <a:gd name="connsiteY0" fmla="*/ 338405 h 2235178"/>
                <a:gd name="connsiteX1" fmla="*/ 338405 w 2030387"/>
                <a:gd name="connsiteY1" fmla="*/ 0 h 2235178"/>
                <a:gd name="connsiteX2" fmla="*/ 1691982 w 2030387"/>
                <a:gd name="connsiteY2" fmla="*/ 0 h 2235178"/>
                <a:gd name="connsiteX3" fmla="*/ 2030387 w 2030387"/>
                <a:gd name="connsiteY3" fmla="*/ 338405 h 2235178"/>
                <a:gd name="connsiteX4" fmla="*/ 2030387 w 2030387"/>
                <a:gd name="connsiteY4" fmla="*/ 1896773 h 2235178"/>
                <a:gd name="connsiteX5" fmla="*/ 1691982 w 2030387"/>
                <a:gd name="connsiteY5" fmla="*/ 2235178 h 2235178"/>
                <a:gd name="connsiteX6" fmla="*/ 338405 w 2030387"/>
                <a:gd name="connsiteY6" fmla="*/ 2235178 h 2235178"/>
                <a:gd name="connsiteX7" fmla="*/ 0 w 2030387"/>
                <a:gd name="connsiteY7" fmla="*/ 1896773 h 2235178"/>
                <a:gd name="connsiteX8" fmla="*/ 0 w 2030387"/>
                <a:gd name="connsiteY8" fmla="*/ 338405 h 223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387" h="2235178">
                  <a:moveTo>
                    <a:pt x="0" y="338405"/>
                  </a:moveTo>
                  <a:cubicBezTo>
                    <a:pt x="0" y="151509"/>
                    <a:pt x="151509" y="0"/>
                    <a:pt x="338405" y="0"/>
                  </a:cubicBezTo>
                  <a:lnTo>
                    <a:pt x="1691982" y="0"/>
                  </a:lnTo>
                  <a:cubicBezTo>
                    <a:pt x="1878878" y="0"/>
                    <a:pt x="2030387" y="151509"/>
                    <a:pt x="2030387" y="338405"/>
                  </a:cubicBezTo>
                  <a:lnTo>
                    <a:pt x="2030387" y="1896773"/>
                  </a:lnTo>
                  <a:cubicBezTo>
                    <a:pt x="2030387" y="2083669"/>
                    <a:pt x="1878878" y="2235178"/>
                    <a:pt x="1691982" y="2235178"/>
                  </a:cubicBezTo>
                  <a:lnTo>
                    <a:pt x="338405" y="2235178"/>
                  </a:lnTo>
                  <a:cubicBezTo>
                    <a:pt x="151509" y="2235178"/>
                    <a:pt x="0" y="2083669"/>
                    <a:pt x="0" y="1896773"/>
                  </a:cubicBezTo>
                  <a:lnTo>
                    <a:pt x="0" y="338405"/>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95" tIns="129595" rIns="129595" bIns="129595" numCol="1" spcCol="1270" anchor="ctr" anchorCtr="0">
              <a:noAutofit/>
            </a:bodyPr>
            <a:lstStyle/>
            <a:p>
              <a:pPr marL="171450" indent="-171450" defTabSz="355600">
                <a:lnSpc>
                  <a:spcPct val="90000"/>
                </a:lnSpc>
                <a:spcBef>
                  <a:spcPct val="0"/>
                </a:spcBef>
                <a:spcAft>
                  <a:spcPct val="35000"/>
                </a:spcAft>
                <a:buFont typeface="Arial" panose="020B0604020202020204" pitchFamily="34" charset="0"/>
                <a:buChar char="•"/>
              </a:pPr>
              <a:r>
                <a:rPr lang="en-US" sz="2000" dirty="0"/>
                <a:t>Prior to the virtual OE Eye-Connect, the local SO program will need to obtain complete demographic information and the reason for the athlete to participate. </a:t>
              </a:r>
            </a:p>
            <a:p>
              <a:pPr marL="171450" indent="-171450" defTabSz="355600">
                <a:lnSpc>
                  <a:spcPct val="90000"/>
                </a:lnSpc>
                <a:spcBef>
                  <a:spcPct val="0"/>
                </a:spcBef>
                <a:spcAft>
                  <a:spcPct val="35000"/>
                </a:spcAft>
                <a:buFont typeface="Arial" panose="020B0604020202020204" pitchFamily="34" charset="0"/>
                <a:buChar char="•"/>
              </a:pPr>
              <a:r>
                <a:rPr lang="en-US" sz="2000" dirty="0"/>
                <a:t>At this time, the SO program will determine if the athlete needs assistance with the technical requirements (Internet access etc.). </a:t>
              </a:r>
            </a:p>
          </p:txBody>
        </p:sp>
      </p:grpSp>
    </p:spTree>
    <p:extLst>
      <p:ext uri="{BB962C8B-B14F-4D97-AF65-F5344CB8AC3E}">
        <p14:creationId xmlns:p14="http://schemas.microsoft.com/office/powerpoint/2010/main" val="229512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1A22081C5444E46AAC17AF1D787E3D7" ma:contentTypeVersion="2" ma:contentTypeDescription="Ein neues Dokument erstellen." ma:contentTypeScope="" ma:versionID="d48fc7022c27388f63cc5e31e6bf71f1">
  <xsd:schema xmlns:xsd="http://www.w3.org/2001/XMLSchema" xmlns:xs="http://www.w3.org/2001/XMLSchema" xmlns:p="http://schemas.microsoft.com/office/2006/metadata/properties" xmlns:ns3="d647285a-5355-48c2-bbbe-a8c59769e2fa" targetNamespace="http://schemas.microsoft.com/office/2006/metadata/properties" ma:root="true" ma:fieldsID="a11d075534dd22168151d0a150ffb685" ns3:_="">
    <xsd:import namespace="d647285a-5355-48c2-bbbe-a8c59769e2fa"/>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7285a-5355-48c2-bbbe-a8c59769e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C6B4A0-FA34-47C8-B5A4-1AB2C4A539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47285a-5355-48c2-bbbe-a8c59769e2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C6BF3F-EECA-412B-B15F-52DCE5061D12}">
  <ds:schemaRefs>
    <ds:schemaRef ds:uri="http://schemas.microsoft.com/sharepoint/v3/contenttype/forms"/>
  </ds:schemaRefs>
</ds:datastoreItem>
</file>

<file path=customXml/itemProps3.xml><?xml version="1.0" encoding="utf-8"?>
<ds:datastoreItem xmlns:ds="http://schemas.openxmlformats.org/officeDocument/2006/customXml" ds:itemID="{A04AC270-774F-4C12-8D1E-D861903DD6E3}">
  <ds:schemaRefs>
    <ds:schemaRef ds:uri="http://purl.org/dc/elements/1.1/"/>
    <ds:schemaRef ds:uri="http://schemas.microsoft.com/office/2006/metadata/properties"/>
    <ds:schemaRef ds:uri="d647285a-5355-48c2-bbbe-a8c59769e2fa"/>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SO_AP_Presentation.potx</Template>
  <TotalTime>774</TotalTime>
  <Words>2139</Words>
  <Application>Microsoft Office PowerPoint</Application>
  <PresentationFormat>Widescreen</PresentationFormat>
  <Paragraphs>128</Paragraphs>
  <Slides>23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MS PGothic</vt:lpstr>
      <vt:lpstr>Arial</vt:lpstr>
      <vt:lpstr>Calibri</vt:lpstr>
      <vt:lpstr>Gill Sans</vt:lpstr>
      <vt:lpstr>Helvetica Neue</vt:lpstr>
      <vt:lpstr>Ubuntu</vt:lpstr>
      <vt:lpstr>Ubuntu Light</vt:lpstr>
      <vt:lpstr>ヒラギノ角ゴ ProN W3</vt:lpstr>
      <vt:lpstr>SO_AP_Presentation</vt:lpstr>
      <vt:lpstr>Body White copy</vt:lpstr>
      <vt:lpstr>Special Olympics Lions Clubs International Opening Eyes Introduces:  Eye-Connect   </vt:lpstr>
      <vt:lpstr>Agenda</vt:lpstr>
      <vt:lpstr>Why  Opening Eyes Eye-Connect? COVID-19 pandemic has affected all of us !</vt:lpstr>
      <vt:lpstr>Why Opening Eyes Eye-connect? In response to the changing environment we launched OE Eye-Connect</vt:lpstr>
      <vt:lpstr>What does OE Eye-connect bring to SO athletes? </vt:lpstr>
      <vt:lpstr>Strengths &amp; Limitations of OE Eye-Connect</vt:lpstr>
      <vt:lpstr>Process of OE Eye-Connect</vt:lpstr>
      <vt:lpstr>Process of OE Eye-Connect</vt:lpstr>
      <vt:lpstr>Process of OE Eye-Connect</vt:lpstr>
      <vt:lpstr>Process of OE Eye-Connect</vt:lpstr>
      <vt:lpstr>Role of the SO Program</vt:lpstr>
      <vt:lpstr>Role of the SO Program</vt:lpstr>
      <vt:lpstr>Role of the Clinical Director</vt:lpstr>
      <vt:lpstr>Role of the Clinical Director</vt:lpstr>
      <vt:lpstr>Next steps for programs</vt:lpstr>
      <vt:lpstr>Addendum for replacement glasses</vt:lpstr>
      <vt:lpstr>Recording form OE Eye-connect triage </vt:lpstr>
      <vt:lpstr>Recording form follow up  </vt:lpstr>
      <vt:lpstr>Health promotion topics to consider:</vt:lpstr>
      <vt:lpstr>Examples and best practices </vt:lpstr>
      <vt:lpstr>Examples and best practices </vt:lpstr>
      <vt:lpstr>Examples and best practices </vt:lpstr>
      <vt:lpstr>PowerPoint Presentation</vt:lpstr>
    </vt:vector>
  </TitlesOfParts>
  <Manager/>
  <Company>Zero-G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Ciaran OGaora</dc:creator>
  <cp:keywords/>
  <dc:description/>
  <cp:lastModifiedBy>Bjoern Koehler</cp:lastModifiedBy>
  <cp:revision>127</cp:revision>
  <dcterms:created xsi:type="dcterms:W3CDTF">2012-07-03T15:00:02Z</dcterms:created>
  <dcterms:modified xsi:type="dcterms:W3CDTF">2021-02-10T13:32:51Z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0x010100E1A22081C5444E46AAC17AF1D787E3D7</vt:lpwstr>
  </property>
</Properties>
</file>