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4" r:id="rId4"/>
    <p:sldMasterId id="2147483723" r:id="rId5"/>
  </p:sldMasterIdLst>
  <p:notesMasterIdLst>
    <p:notesMasterId r:id="rId27"/>
  </p:notesMasterIdLst>
  <p:handoutMasterIdLst>
    <p:handoutMasterId r:id="rId28"/>
  </p:handoutMasterIdLst>
  <p:sldIdLst>
    <p:sldId id="256" r:id="rId6"/>
    <p:sldId id="276" r:id="rId7"/>
    <p:sldId id="266" r:id="rId8"/>
    <p:sldId id="384" r:id="rId9"/>
    <p:sldId id="416" r:id="rId10"/>
    <p:sldId id="421" r:id="rId11"/>
    <p:sldId id="406" r:id="rId12"/>
    <p:sldId id="417" r:id="rId13"/>
    <p:sldId id="408" r:id="rId14"/>
    <p:sldId id="422" r:id="rId15"/>
    <p:sldId id="418" r:id="rId16"/>
    <p:sldId id="407" r:id="rId17"/>
    <p:sldId id="409" r:id="rId18"/>
    <p:sldId id="410" r:id="rId19"/>
    <p:sldId id="420" r:id="rId20"/>
    <p:sldId id="411" r:id="rId21"/>
    <p:sldId id="423" r:id="rId22"/>
    <p:sldId id="424" r:id="rId23"/>
    <p:sldId id="404" r:id="rId24"/>
    <p:sldId id="402" r:id="rId25"/>
    <p:sldId id="375" r:id="rId26"/>
  </p:sldIdLst>
  <p:sldSz cx="12192000" cy="6858000"/>
  <p:notesSz cx="6858000" cy="9144000"/>
  <p:defaultTextStyle>
    <a:defPPr>
      <a:defRPr lang="en-US"/>
    </a:defPPr>
    <a:lvl1pPr marL="0" algn="l" defTabSz="456917" rtl="0" eaLnBrk="1" latinLnBrk="0" hangingPunct="1">
      <a:defRPr sz="1800" kern="1200">
        <a:solidFill>
          <a:schemeClr val="tx1"/>
        </a:solidFill>
        <a:latin typeface="+mn-lt"/>
        <a:ea typeface="+mn-ea"/>
        <a:cs typeface="+mn-cs"/>
      </a:defRPr>
    </a:lvl1pPr>
    <a:lvl2pPr marL="456917" algn="l" defTabSz="456917" rtl="0" eaLnBrk="1" latinLnBrk="0" hangingPunct="1">
      <a:defRPr sz="1800" kern="1200">
        <a:solidFill>
          <a:schemeClr val="tx1"/>
        </a:solidFill>
        <a:latin typeface="+mn-lt"/>
        <a:ea typeface="+mn-ea"/>
        <a:cs typeface="+mn-cs"/>
      </a:defRPr>
    </a:lvl2pPr>
    <a:lvl3pPr marL="913836" algn="l" defTabSz="456917" rtl="0" eaLnBrk="1" latinLnBrk="0" hangingPunct="1">
      <a:defRPr sz="1800" kern="1200">
        <a:solidFill>
          <a:schemeClr val="tx1"/>
        </a:solidFill>
        <a:latin typeface="+mn-lt"/>
        <a:ea typeface="+mn-ea"/>
        <a:cs typeface="+mn-cs"/>
      </a:defRPr>
    </a:lvl3pPr>
    <a:lvl4pPr marL="1370760" algn="l" defTabSz="456917" rtl="0" eaLnBrk="1" latinLnBrk="0" hangingPunct="1">
      <a:defRPr sz="1800" kern="1200">
        <a:solidFill>
          <a:schemeClr val="tx1"/>
        </a:solidFill>
        <a:latin typeface="+mn-lt"/>
        <a:ea typeface="+mn-ea"/>
        <a:cs typeface="+mn-cs"/>
      </a:defRPr>
    </a:lvl4pPr>
    <a:lvl5pPr marL="1827678" algn="l" defTabSz="456917" rtl="0" eaLnBrk="1" latinLnBrk="0" hangingPunct="1">
      <a:defRPr sz="1800" kern="1200">
        <a:solidFill>
          <a:schemeClr val="tx1"/>
        </a:solidFill>
        <a:latin typeface="+mn-lt"/>
        <a:ea typeface="+mn-ea"/>
        <a:cs typeface="+mn-cs"/>
      </a:defRPr>
    </a:lvl5pPr>
    <a:lvl6pPr marL="2284596" algn="l" defTabSz="456917" rtl="0" eaLnBrk="1" latinLnBrk="0" hangingPunct="1">
      <a:defRPr sz="1800" kern="1200">
        <a:solidFill>
          <a:schemeClr val="tx1"/>
        </a:solidFill>
        <a:latin typeface="+mn-lt"/>
        <a:ea typeface="+mn-ea"/>
        <a:cs typeface="+mn-cs"/>
      </a:defRPr>
    </a:lvl6pPr>
    <a:lvl7pPr marL="2741518" algn="l" defTabSz="456917" rtl="0" eaLnBrk="1" latinLnBrk="0" hangingPunct="1">
      <a:defRPr sz="1800" kern="1200">
        <a:solidFill>
          <a:schemeClr val="tx1"/>
        </a:solidFill>
        <a:latin typeface="+mn-lt"/>
        <a:ea typeface="+mn-ea"/>
        <a:cs typeface="+mn-cs"/>
      </a:defRPr>
    </a:lvl7pPr>
    <a:lvl8pPr marL="3198432" algn="l" defTabSz="456917" rtl="0" eaLnBrk="1" latinLnBrk="0" hangingPunct="1">
      <a:defRPr sz="1800" kern="1200">
        <a:solidFill>
          <a:schemeClr val="tx1"/>
        </a:solidFill>
        <a:latin typeface="+mn-lt"/>
        <a:ea typeface="+mn-ea"/>
        <a:cs typeface="+mn-cs"/>
      </a:defRPr>
    </a:lvl8pPr>
    <a:lvl9pPr marL="3655356" algn="l" defTabSz="45691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FFB6"/>
    <a:srgbClr val="222421"/>
    <a:srgbClr val="2E3333"/>
    <a:srgbClr val="1A1A16"/>
    <a:srgbClr val="1A1A10"/>
    <a:srgbClr val="16151E"/>
    <a:srgbClr val="292511"/>
    <a:srgbClr val="000000"/>
    <a:srgbClr val="FF5517"/>
    <a:srgbClr val="FF791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57"/>
    <p:restoredTop sz="94033" autoAdjust="0"/>
  </p:normalViewPr>
  <p:slideViewPr>
    <p:cSldViewPr snapToGrid="0" snapToObjects="1">
      <p:cViewPr varScale="1">
        <p:scale>
          <a:sx n="120" d="100"/>
          <a:sy n="120" d="100"/>
        </p:scale>
        <p:origin x="588" y="96"/>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101" d="100"/>
          <a:sy n="101" d="100"/>
        </p:scale>
        <p:origin x="-323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4D70A94-535E-A242-8751-E65D819C19D3}" type="datetimeFigureOut">
              <a:rPr lang="en-US" smtClean="0"/>
              <a:pPr/>
              <a:t>2/9/2021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7442F98-C731-A94C-AA10-6D9C96A04D6B}" type="slidenum">
              <a:rPr lang="en-US" smtClean="0"/>
              <a:pPr/>
              <a:t>‹#›</a:t>
            </a:fld>
            <a:endParaRPr lang="en-US" dirty="0"/>
          </a:p>
        </p:txBody>
      </p:sp>
    </p:spTree>
    <p:extLst>
      <p:ext uri="{BB962C8B-B14F-4D97-AF65-F5344CB8AC3E}">
        <p14:creationId xmlns:p14="http://schemas.microsoft.com/office/powerpoint/2010/main" val="2204005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A25BBB-A885-FB47-A586-C46B257BEE92}" type="datetimeFigureOut">
              <a:rPr lang="en-US" smtClean="0"/>
              <a:pPr/>
              <a:t>2/9/2021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6B4B2F-0019-C942-9AE2-8EB4A07943DA}" type="slidenum">
              <a:rPr lang="en-US" smtClean="0"/>
              <a:pPr/>
              <a:t>‹#›</a:t>
            </a:fld>
            <a:endParaRPr lang="en-US" dirty="0"/>
          </a:p>
        </p:txBody>
      </p:sp>
    </p:spTree>
    <p:extLst>
      <p:ext uri="{BB962C8B-B14F-4D97-AF65-F5344CB8AC3E}">
        <p14:creationId xmlns:p14="http://schemas.microsoft.com/office/powerpoint/2010/main" val="1462632095"/>
      </p:ext>
    </p:extLst>
  </p:cSld>
  <p:clrMap bg1="lt1" tx1="dk1" bg2="lt2" tx2="dk2" accent1="accent1" accent2="accent2" accent3="accent3" accent4="accent4" accent5="accent5" accent6="accent6" hlink="hlink" folHlink="folHlink"/>
  <p:hf hdr="0" ftr="0" dt="0"/>
  <p:notesStyle>
    <a:lvl1pPr marL="0" algn="l" defTabSz="456917" rtl="0" eaLnBrk="1" latinLnBrk="0" hangingPunct="1">
      <a:defRPr sz="1200" kern="1200">
        <a:solidFill>
          <a:schemeClr val="tx1"/>
        </a:solidFill>
        <a:latin typeface="+mn-lt"/>
        <a:ea typeface="+mn-ea"/>
        <a:cs typeface="+mn-cs"/>
      </a:defRPr>
    </a:lvl1pPr>
    <a:lvl2pPr marL="456917" algn="l" defTabSz="456917" rtl="0" eaLnBrk="1" latinLnBrk="0" hangingPunct="1">
      <a:defRPr sz="1200" kern="1200">
        <a:solidFill>
          <a:schemeClr val="tx1"/>
        </a:solidFill>
        <a:latin typeface="+mn-lt"/>
        <a:ea typeface="+mn-ea"/>
        <a:cs typeface="+mn-cs"/>
      </a:defRPr>
    </a:lvl2pPr>
    <a:lvl3pPr marL="913836" algn="l" defTabSz="456917" rtl="0" eaLnBrk="1" latinLnBrk="0" hangingPunct="1">
      <a:defRPr sz="1200" kern="1200">
        <a:solidFill>
          <a:schemeClr val="tx1"/>
        </a:solidFill>
        <a:latin typeface="+mn-lt"/>
        <a:ea typeface="+mn-ea"/>
        <a:cs typeface="+mn-cs"/>
      </a:defRPr>
    </a:lvl3pPr>
    <a:lvl4pPr marL="1370760" algn="l" defTabSz="456917" rtl="0" eaLnBrk="1" latinLnBrk="0" hangingPunct="1">
      <a:defRPr sz="1200" kern="1200">
        <a:solidFill>
          <a:schemeClr val="tx1"/>
        </a:solidFill>
        <a:latin typeface="+mn-lt"/>
        <a:ea typeface="+mn-ea"/>
        <a:cs typeface="+mn-cs"/>
      </a:defRPr>
    </a:lvl4pPr>
    <a:lvl5pPr marL="1827678" algn="l" defTabSz="456917" rtl="0" eaLnBrk="1" latinLnBrk="0" hangingPunct="1">
      <a:defRPr sz="1200" kern="1200">
        <a:solidFill>
          <a:schemeClr val="tx1"/>
        </a:solidFill>
        <a:latin typeface="+mn-lt"/>
        <a:ea typeface="+mn-ea"/>
        <a:cs typeface="+mn-cs"/>
      </a:defRPr>
    </a:lvl5pPr>
    <a:lvl6pPr marL="2284596" algn="l" defTabSz="456917" rtl="0" eaLnBrk="1" latinLnBrk="0" hangingPunct="1">
      <a:defRPr sz="1200" kern="1200">
        <a:solidFill>
          <a:schemeClr val="tx1"/>
        </a:solidFill>
        <a:latin typeface="+mn-lt"/>
        <a:ea typeface="+mn-ea"/>
        <a:cs typeface="+mn-cs"/>
      </a:defRPr>
    </a:lvl6pPr>
    <a:lvl7pPr marL="2741518" algn="l" defTabSz="456917" rtl="0" eaLnBrk="1" latinLnBrk="0" hangingPunct="1">
      <a:defRPr sz="1200" kern="1200">
        <a:solidFill>
          <a:schemeClr val="tx1"/>
        </a:solidFill>
        <a:latin typeface="+mn-lt"/>
        <a:ea typeface="+mn-ea"/>
        <a:cs typeface="+mn-cs"/>
      </a:defRPr>
    </a:lvl7pPr>
    <a:lvl8pPr marL="3198432" algn="l" defTabSz="456917" rtl="0" eaLnBrk="1" latinLnBrk="0" hangingPunct="1">
      <a:defRPr sz="1200" kern="1200">
        <a:solidFill>
          <a:schemeClr val="tx1"/>
        </a:solidFill>
        <a:latin typeface="+mn-lt"/>
        <a:ea typeface="+mn-ea"/>
        <a:cs typeface="+mn-cs"/>
      </a:defRPr>
    </a:lvl8pPr>
    <a:lvl9pPr marL="3655356" algn="l" defTabSz="45691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www.nei.nih.gov/learn-about-eye-health/eye-conditions-and-diseases/diabetic-retinopathy#section-id-10539" TargetMode="External"/><Relationship Id="rId13" Type="http://schemas.openxmlformats.org/officeDocument/2006/relationships/hyperlink" Target="https://www.nei.nih.gov/learn-about-eye-health/eye-conditions-and-diseases/glaucoma" TargetMode="External"/><Relationship Id="rId18" Type="http://schemas.openxmlformats.org/officeDocument/2006/relationships/hyperlink" Target="https://www.nei.nih.gov/learn-about-eye-health/eye-conditions-and-diseases/diabetic-retinopathy/laser-treatment-diabetic-retinopathy" TargetMode="External"/><Relationship Id="rId3" Type="http://schemas.openxmlformats.org/officeDocument/2006/relationships/hyperlink" Target="https://www.nei.nih.gov/learn-about-eye-health/eye-conditions-and-diseases/diabetic-retinopathy#section-id-10516" TargetMode="External"/><Relationship Id="rId21" Type="http://schemas.openxmlformats.org/officeDocument/2006/relationships/hyperlink" Target="https://www.nei.nih.gov/learn-about-eye-health/resources-for-health-educators/eye-health-data-and-statistics/diabetic-retinopathy-data-and-statistics" TargetMode="External"/><Relationship Id="rId7" Type="http://schemas.openxmlformats.org/officeDocument/2006/relationships/hyperlink" Target="https://www.nei.nih.gov/learn-about-eye-health/eye-conditions-and-diseases/diabetic-retinopathy#section-id-10537" TargetMode="External"/><Relationship Id="rId12" Type="http://schemas.openxmlformats.org/officeDocument/2006/relationships/hyperlink" Target="https://www.nei.nih.gov/learn-about-eye-health/eye-conditions-and-diseases/cataracts" TargetMode="External"/><Relationship Id="rId17" Type="http://schemas.openxmlformats.org/officeDocument/2006/relationships/hyperlink" Target="https://www.nei.nih.gov/learn-about-eye-health/eye-conditions-and-diseases/diabetic-retinopathy/injections-treat-diabetic-retinopathy-and-diabetic-macular-edema" TargetMode="External"/><Relationship Id="rId2" Type="http://schemas.openxmlformats.org/officeDocument/2006/relationships/slide" Target="../slides/slide12.xml"/><Relationship Id="rId16" Type="http://schemas.openxmlformats.org/officeDocument/2006/relationships/hyperlink" Target="https://www.cdc.gov/diabetes/managing/managing-blood-sugar/a1c.html" TargetMode="External"/><Relationship Id="rId20" Type="http://schemas.openxmlformats.org/officeDocument/2006/relationships/hyperlink" Target="https://www.nei.nih.gov/about/news-and-events/news?topic=13&amp;initiatives=All&amp;research=All&amp;source=All&amp;created=All&amp;language=All" TargetMode="External"/><Relationship Id="rId1" Type="http://schemas.openxmlformats.org/officeDocument/2006/relationships/notesMaster" Target="../notesMasters/notesMaster1.xml"/><Relationship Id="rId6" Type="http://schemas.openxmlformats.org/officeDocument/2006/relationships/hyperlink" Target="https://www.nei.nih.gov/learn-about-eye-health/eye-conditions-and-diseases/diabetic-retinopathy#section-id-10533" TargetMode="External"/><Relationship Id="rId11" Type="http://schemas.openxmlformats.org/officeDocument/2006/relationships/hyperlink" Target="https://www.nei.nih.gov/learn-about-eye-health/eye-conditions-and-diseases/diabetic-retinopathy#section-id-10545" TargetMode="External"/><Relationship Id="rId24" Type="http://schemas.openxmlformats.org/officeDocument/2006/relationships/hyperlink" Target="https://www.nei.nih.gov/learn-about-eye-health/resources-for-health-educators/outreach-materials?topic=13&amp;type=All&amp;audience=All&amp;language=All" TargetMode="External"/><Relationship Id="rId5" Type="http://schemas.openxmlformats.org/officeDocument/2006/relationships/hyperlink" Target="https://www.nei.nih.gov/learn-about-eye-health/eye-conditions-and-diseases/diabetic-retinopathy#section-id-10531" TargetMode="External"/><Relationship Id="rId15" Type="http://schemas.openxmlformats.org/officeDocument/2006/relationships/hyperlink" Target="https://www.nei.nih.gov/learn-about-eye-health/healthy-vision/get-dilated-eye-exam" TargetMode="External"/><Relationship Id="rId23" Type="http://schemas.openxmlformats.org/officeDocument/2006/relationships/hyperlink" Target="https://www.nei.nih.gov/learn-about-eye-health/resources-for-health-educators/diabetic-eye-disease-resources" TargetMode="External"/><Relationship Id="rId10" Type="http://schemas.openxmlformats.org/officeDocument/2006/relationships/hyperlink" Target="https://www.nei.nih.gov/learn-about-eye-health/eye-conditions-and-diseases/diabetic-retinopathy#section-id-10543" TargetMode="External"/><Relationship Id="rId19" Type="http://schemas.openxmlformats.org/officeDocument/2006/relationships/hyperlink" Target="https://www.nei.nih.gov/learn-about-eye-health/eye-conditions-and-diseases/retinal-detachment/vitrectomy" TargetMode="External"/><Relationship Id="rId4" Type="http://schemas.openxmlformats.org/officeDocument/2006/relationships/hyperlink" Target="https://www.nei.nih.gov/learn-about-eye-health/eye-conditions-and-diseases/diabetic-retinopathy#section-id-10527" TargetMode="External"/><Relationship Id="rId9" Type="http://schemas.openxmlformats.org/officeDocument/2006/relationships/hyperlink" Target="https://www.nei.nih.gov/learn-about-eye-health/eye-conditions-and-diseases/diabetic-retinopathy#section-id-10541" TargetMode="External"/><Relationship Id="rId14" Type="http://schemas.openxmlformats.org/officeDocument/2006/relationships/hyperlink" Target="https://www.nei.nih.gov/learn-about-eye-health/eye-conditions-and-diseases/retinal-detachment/types-and-causes-retinal-detachment" TargetMode="External"/><Relationship Id="rId22" Type="http://schemas.openxmlformats.org/officeDocument/2006/relationships/hyperlink" Target="https://www.youtube.com/playlist?list=PLNol8zIT_P1CxJ08HRnQtBmwaMGMysvn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www.nei.nih.gov</a:t>
            </a:r>
            <a:r>
              <a:rPr lang="en-US" dirty="0"/>
              <a:t>/learn-about-eye-health/eye-conditions-and-diseases/diabetic-retinopathy</a:t>
            </a:r>
          </a:p>
          <a:p>
            <a:r>
              <a:rPr lang="en-US" sz="1200" b="1" i="0" u="none" strike="noStrike" kern="1200" dirty="0">
                <a:solidFill>
                  <a:schemeClr val="tx1"/>
                </a:solidFill>
                <a:effectLst/>
                <a:latin typeface="+mn-lt"/>
                <a:ea typeface="+mn-ea"/>
                <a:cs typeface="+mn-cs"/>
              </a:rPr>
              <a:t>Diabetic Retinopathy</a:t>
            </a:r>
          </a:p>
          <a:p>
            <a:r>
              <a:rPr lang="en-US" sz="1200" b="1" i="0" u="none" strike="noStrike" kern="1200" dirty="0">
                <a:solidFill>
                  <a:schemeClr val="tx1"/>
                </a:solidFill>
                <a:effectLst/>
                <a:latin typeface="+mn-lt"/>
                <a:ea typeface="+mn-ea"/>
                <a:cs typeface="+mn-cs"/>
              </a:rPr>
              <a:t>On this page:</a:t>
            </a:r>
          </a:p>
          <a:p>
            <a:r>
              <a:rPr 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3"/>
              </a:rPr>
              <a:t>Types</a:t>
            </a:r>
            <a:r>
              <a:rPr 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Symptoms</a:t>
            </a:r>
            <a:r>
              <a:rPr 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Risk</a:t>
            </a:r>
            <a:r>
              <a:rPr 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6"/>
              </a:rPr>
              <a:t>Causes</a:t>
            </a:r>
            <a:r>
              <a:rPr 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7"/>
              </a:rPr>
              <a:t>Diagnosis</a:t>
            </a:r>
            <a:r>
              <a:rPr 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8"/>
              </a:rPr>
              <a:t>Prevention</a:t>
            </a:r>
            <a:r>
              <a:rPr 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9"/>
              </a:rPr>
              <a:t>Treatment</a:t>
            </a:r>
            <a:r>
              <a:rPr 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0"/>
              </a:rPr>
              <a:t>Research</a:t>
            </a:r>
            <a:r>
              <a:rPr 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1"/>
              </a:rPr>
              <a:t>Resources</a:t>
            </a:r>
            <a:endParaRPr lang="en-US" sz="1200" b="0" i="0" u="none" strike="noStrike"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At a glance: Diabetic Retinopathy</a:t>
            </a:r>
          </a:p>
          <a:p>
            <a:r>
              <a:rPr lang="en-US" b="1" dirty="0">
                <a:effectLst/>
              </a:rPr>
              <a:t>Early Symptoms:</a:t>
            </a:r>
          </a:p>
          <a:p>
            <a:r>
              <a:rPr lang="en-US" dirty="0">
                <a:effectLst/>
              </a:rPr>
              <a:t> None</a:t>
            </a:r>
          </a:p>
          <a:p>
            <a:r>
              <a:rPr lang="en-US" b="1" dirty="0">
                <a:effectLst/>
              </a:rPr>
              <a:t>Later Symptoms:</a:t>
            </a:r>
          </a:p>
          <a:p>
            <a:r>
              <a:rPr lang="en-US" dirty="0">
                <a:effectLst/>
              </a:rPr>
              <a:t> Blurry vision, floating spots in your vision, blindness</a:t>
            </a:r>
          </a:p>
          <a:p>
            <a:r>
              <a:rPr lang="en-US" b="1" dirty="0">
                <a:effectLst/>
              </a:rPr>
              <a:t>Diagnosis:</a:t>
            </a:r>
          </a:p>
          <a:p>
            <a:r>
              <a:rPr lang="en-US" dirty="0">
                <a:effectLst/>
              </a:rPr>
              <a:t> Dilated eye exam</a:t>
            </a:r>
          </a:p>
          <a:p>
            <a:r>
              <a:rPr lang="en-US" b="1" dirty="0">
                <a:effectLst/>
              </a:rPr>
              <a:t>Treatment:</a:t>
            </a:r>
          </a:p>
          <a:p>
            <a:r>
              <a:rPr lang="en-US" dirty="0">
                <a:effectLst/>
              </a:rPr>
              <a:t> Medicine, laser treatment, surgery</a:t>
            </a:r>
          </a:p>
          <a:p>
            <a:r>
              <a:rPr lang="en-US" sz="1200" b="1" kern="1200" dirty="0">
                <a:solidFill>
                  <a:schemeClr val="tx1"/>
                </a:solidFill>
                <a:effectLst/>
                <a:latin typeface="+mn-lt"/>
                <a:ea typeface="+mn-ea"/>
                <a:cs typeface="+mn-cs"/>
              </a:rPr>
              <a:t>What is diabetic retinopathy?</a:t>
            </a:r>
          </a:p>
          <a:p>
            <a:r>
              <a:rPr lang="en-US" dirty="0">
                <a:effectLst/>
              </a:rPr>
              <a:t>Diabetic retinopathy is an eye condition that can cause vision loss and blindness in people who have diabetes. It affects blood vessels in the retina (the light-sensitive layer of tissue in the back of your eye).  </a:t>
            </a:r>
          </a:p>
          <a:p>
            <a:r>
              <a:rPr lang="en-US" dirty="0">
                <a:effectLst/>
              </a:rPr>
              <a:t>If you have diabetes, it’s important for you to get a comprehensive dilated eye exam at least once a year. Diabetic retinopathy may not have any symptoms at first — but finding it early can help you take steps to protect your vision. </a:t>
            </a:r>
          </a:p>
          <a:p>
            <a:r>
              <a:rPr lang="en-US" dirty="0">
                <a:effectLst/>
              </a:rPr>
              <a:t>Managing your diabetes — by staying physically active, eating healthy, and taking your medicine — can also help you prevent or delay vision loss.  </a:t>
            </a:r>
          </a:p>
          <a:p>
            <a:r>
              <a:rPr lang="en-US" sz="1200" b="1" kern="1200" dirty="0">
                <a:solidFill>
                  <a:schemeClr val="tx1"/>
                </a:solidFill>
                <a:effectLst/>
                <a:latin typeface="+mn-lt"/>
                <a:ea typeface="+mn-ea"/>
                <a:cs typeface="+mn-cs"/>
              </a:rPr>
              <a:t>Other types of diabetic eye disease </a:t>
            </a:r>
          </a:p>
          <a:p>
            <a:r>
              <a:rPr lang="en-US" dirty="0">
                <a:effectLst/>
              </a:rPr>
              <a:t>Diabetic retinopathy is the most common cause of vision loss for people with diabetes. But diabetes can also make you more likely to develop several other eye conditions: </a:t>
            </a:r>
          </a:p>
          <a:p>
            <a:r>
              <a:rPr lang="en-US" b="1" dirty="0">
                <a:effectLst/>
              </a:rPr>
              <a:t>Cataracts</a:t>
            </a:r>
            <a:r>
              <a:rPr lang="en-US" dirty="0">
                <a:effectLst/>
              </a:rPr>
              <a:t>. Having diabetes makes you 2 to 5 times more likely to develop cataracts. It also makes you more likely to get them at a younger age. </a:t>
            </a:r>
            <a:r>
              <a:rPr lang="en-US" sz="1200" kern="1200" dirty="0">
                <a:solidFill>
                  <a:schemeClr val="tx1"/>
                </a:solidFill>
                <a:effectLst/>
                <a:latin typeface="+mn-lt"/>
                <a:ea typeface="+mn-ea"/>
                <a:cs typeface="+mn-cs"/>
                <a:hlinkClick r:id="rId12"/>
              </a:rPr>
              <a:t>Learn more about cataracts</a:t>
            </a:r>
            <a:r>
              <a:rPr lang="en-US" dirty="0">
                <a:effectLst/>
              </a:rPr>
              <a:t>. </a:t>
            </a:r>
          </a:p>
          <a:p>
            <a:r>
              <a:rPr lang="en-US" b="1" dirty="0">
                <a:effectLst/>
              </a:rPr>
              <a:t>Open-angle glaucoma</a:t>
            </a:r>
            <a:r>
              <a:rPr lang="en-US" dirty="0">
                <a:effectLst/>
              </a:rPr>
              <a:t>. Having diabetes nearly doubles your risk of developing a type of glaucoma called open-angle glaucoma. </a:t>
            </a:r>
            <a:r>
              <a:rPr lang="en-US" sz="1200" kern="1200" dirty="0">
                <a:solidFill>
                  <a:schemeClr val="tx1"/>
                </a:solidFill>
                <a:effectLst/>
                <a:latin typeface="+mn-lt"/>
                <a:ea typeface="+mn-ea"/>
                <a:cs typeface="+mn-cs"/>
                <a:hlinkClick r:id="rId13"/>
              </a:rPr>
              <a:t>Learn more about glaucoma</a:t>
            </a:r>
            <a:r>
              <a:rPr lang="en-US" dirty="0">
                <a:effectLst/>
              </a:rPr>
              <a:t>. </a:t>
            </a:r>
          </a:p>
          <a:p>
            <a:r>
              <a:rPr lang="en-US" sz="1200" b="1" kern="1200" dirty="0">
                <a:solidFill>
                  <a:schemeClr val="tx1"/>
                </a:solidFill>
                <a:effectLst/>
                <a:latin typeface="+mn-lt"/>
                <a:ea typeface="+mn-ea"/>
                <a:cs typeface="+mn-cs"/>
              </a:rPr>
              <a:t>What are the symptoms of diabetic retinopathy?</a:t>
            </a:r>
          </a:p>
          <a:p>
            <a:r>
              <a:rPr lang="en-US" dirty="0">
                <a:effectLst/>
              </a:rPr>
              <a:t>The early stages of diabetic retinopathy usually don’t have any symptoms. Some people notice changes in their vision, like trouble reading or seeing faraway objects. These changes may come and go. </a:t>
            </a:r>
          </a:p>
          <a:p>
            <a:r>
              <a:rPr lang="en-US" dirty="0">
                <a:effectLst/>
              </a:rPr>
              <a:t>In later stages of the disease, blood vessels in the retina start to bleed into the vitreous (gel-like fluid in the center of the eye). If this happens, you may see dark, floating spots or streaks that look like cobwebs. Sometimes, the spots clear up on their own — but it’s important to get treatment right away. Without treatment, the bleeding can happen again, get worse, or cause scarring.</a:t>
            </a:r>
          </a:p>
          <a:p>
            <a:r>
              <a:rPr lang="en-US" sz="1200" b="1" kern="1200" dirty="0">
                <a:solidFill>
                  <a:schemeClr val="tx1"/>
                </a:solidFill>
                <a:effectLst/>
                <a:latin typeface="+mn-lt"/>
                <a:ea typeface="+mn-ea"/>
                <a:cs typeface="+mn-cs"/>
              </a:rPr>
              <a:t>What other problems can diabetic retinopathy cause?</a:t>
            </a:r>
          </a:p>
          <a:p>
            <a:r>
              <a:rPr lang="en-US" dirty="0">
                <a:effectLst/>
              </a:rPr>
              <a:t>Diabetic retinopathy can lead to other serious eye conditions: </a:t>
            </a:r>
          </a:p>
          <a:p>
            <a:r>
              <a:rPr lang="en-US" b="1" dirty="0">
                <a:effectLst/>
              </a:rPr>
              <a:t>Diabetic macular edema (DME)</a:t>
            </a:r>
            <a:r>
              <a:rPr lang="en-US" dirty="0">
                <a:effectLst/>
              </a:rPr>
              <a:t>. Over time, about half of people with diabetic retinopathy will develop DME. DME happens when blood vessels in the retina leak fluid, causing swelling in the macula (a part of the retina). If you have DME, your vision will become blurry because of the extra fluid in your macula.  </a:t>
            </a:r>
          </a:p>
          <a:p>
            <a:r>
              <a:rPr lang="en-US" b="1" dirty="0">
                <a:effectLst/>
              </a:rPr>
              <a:t>Neovascular glaucoma</a:t>
            </a:r>
            <a:r>
              <a:rPr lang="en-US" dirty="0">
                <a:effectLst/>
              </a:rPr>
              <a:t>. Diabetic retinopathy can cause abnormal blood vessels to grow out of the retina and block fluid from draining out of the eye. This causes a type of glaucoma.</a:t>
            </a:r>
          </a:p>
          <a:p>
            <a:r>
              <a:rPr lang="en-US" sz="1200" kern="1200" dirty="0">
                <a:solidFill>
                  <a:schemeClr val="tx1"/>
                </a:solidFill>
                <a:effectLst/>
                <a:latin typeface="+mn-lt"/>
                <a:ea typeface="+mn-ea"/>
                <a:cs typeface="+mn-cs"/>
                <a:hlinkClick r:id="rId13"/>
              </a:rPr>
              <a:t>Learn more about types of glaucoma</a:t>
            </a:r>
            <a:endParaRPr lang="en-US" dirty="0">
              <a:effectLst/>
            </a:endParaRPr>
          </a:p>
          <a:p>
            <a:r>
              <a:rPr lang="en-US" b="1" dirty="0">
                <a:effectLst/>
              </a:rPr>
              <a:t>Retinal detachment</a:t>
            </a:r>
            <a:r>
              <a:rPr lang="en-US" dirty="0">
                <a:effectLst/>
              </a:rPr>
              <a:t>. Diabetic retinopathy can cause scars to form in the back of your eye. When the scars pull your retina away from the back of your eye, it’s called tractional retinal detachment.</a:t>
            </a:r>
          </a:p>
          <a:p>
            <a:r>
              <a:rPr lang="en-US" sz="1200" kern="1200" dirty="0">
                <a:solidFill>
                  <a:schemeClr val="tx1"/>
                </a:solidFill>
                <a:effectLst/>
                <a:latin typeface="+mn-lt"/>
                <a:ea typeface="+mn-ea"/>
                <a:cs typeface="+mn-cs"/>
                <a:hlinkClick r:id="rId14"/>
              </a:rPr>
              <a:t>Learn more about types of retinal detachment</a:t>
            </a:r>
            <a:endParaRPr lang="en-US" dirty="0">
              <a:effectLst/>
            </a:endParaRPr>
          </a:p>
          <a:p>
            <a:r>
              <a:rPr lang="en-US" sz="1200" b="1" kern="1200" dirty="0">
                <a:solidFill>
                  <a:schemeClr val="tx1"/>
                </a:solidFill>
                <a:effectLst/>
                <a:latin typeface="+mn-lt"/>
                <a:ea typeface="+mn-ea"/>
                <a:cs typeface="+mn-cs"/>
              </a:rPr>
              <a:t>Am I at risk for diabetic retinopathy?</a:t>
            </a:r>
          </a:p>
          <a:p>
            <a:r>
              <a:rPr lang="en-US" dirty="0">
                <a:effectLst/>
              </a:rPr>
              <a:t>Anyone with any kind of diabetes can get diabetic retinopathy — including people with type 1, type 2, and gestational diabetes (diabetes that can develop during pregnancy).   </a:t>
            </a:r>
          </a:p>
          <a:p>
            <a:r>
              <a:rPr lang="en-US" dirty="0">
                <a:effectLst/>
              </a:rPr>
              <a:t>Your risk increases the longer you have diabetes. More than 2 in 5 Americans with diabetes have some stage of diabetic retinopathy. The good news is that you can lower your risk of developing diabetic retinopathy by controlling your diabetes.  </a:t>
            </a:r>
          </a:p>
          <a:p>
            <a:r>
              <a:rPr lang="en-US" dirty="0">
                <a:effectLst/>
              </a:rPr>
              <a:t>Women with diabetes who become pregnant — or women who develop gestational diabetes — are at high risk for getting diabetic retinopathy. If you have diabetes and are pregnant, have a comprehensive dilated eye exam as soon as possible. Ask your doctor if you’ll need additional eye exams during your pregnancy. </a:t>
            </a:r>
          </a:p>
          <a:p>
            <a:r>
              <a:rPr lang="en-US" sz="1200" b="1" kern="1200" dirty="0">
                <a:solidFill>
                  <a:schemeClr val="tx1"/>
                </a:solidFill>
                <a:effectLst/>
                <a:latin typeface="+mn-lt"/>
                <a:ea typeface="+mn-ea"/>
                <a:cs typeface="+mn-cs"/>
              </a:rPr>
              <a:t>What causes diabetic retinopathy?</a:t>
            </a:r>
          </a:p>
          <a:p>
            <a:r>
              <a:rPr lang="en-US" dirty="0">
                <a:effectLst/>
              </a:rPr>
              <a:t>Diabetic retinopathy is caused by high blood sugar due to diabetes. Over time, having too much sugar in your blood can damage your retina — the part of your eye that detects light and sends signals to your brain through a nerve in the back of your eye (optic nerve).  </a:t>
            </a:r>
          </a:p>
          <a:p>
            <a:r>
              <a:rPr lang="en-US" dirty="0">
                <a:effectLst/>
              </a:rPr>
              <a:t>Diabetes damages blood vessels all over the body. The damage to your eyes starts when sugar blocks the tiny blood vessels that go to your retina, causing them to leak fluid or bleed. To make up for these blocked blood vessels, your eyes then grow new blood vessels that don’t work well. These new blood vessels can leak or bleed easily. </a:t>
            </a:r>
          </a:p>
          <a:p>
            <a:r>
              <a:rPr lang="en-US" sz="1200" b="1" kern="1200" dirty="0">
                <a:solidFill>
                  <a:schemeClr val="tx1"/>
                </a:solidFill>
                <a:effectLst/>
                <a:latin typeface="+mn-lt"/>
                <a:ea typeface="+mn-ea"/>
                <a:cs typeface="+mn-cs"/>
              </a:rPr>
              <a:t>How will my eye doctor check for diabetic retinopathy?</a:t>
            </a:r>
          </a:p>
          <a:p>
            <a:r>
              <a:rPr lang="en-US" dirty="0">
                <a:effectLst/>
              </a:rPr>
              <a:t>Eye doctors can check for diabetic retinopathy as part of a dilated eye exam. The exam is simple and painless — your doctor will give you some eye drops to dilate (widen) your pupil and then check your eyes for diabetic retinopathy and other eye problems.</a:t>
            </a:r>
          </a:p>
          <a:p>
            <a:r>
              <a:rPr lang="en-US" sz="1200" kern="1200" dirty="0">
                <a:solidFill>
                  <a:schemeClr val="tx1"/>
                </a:solidFill>
                <a:effectLst/>
                <a:latin typeface="+mn-lt"/>
                <a:ea typeface="+mn-ea"/>
                <a:cs typeface="+mn-cs"/>
                <a:hlinkClick r:id="rId15"/>
              </a:rPr>
              <a:t>Learn what to expect from a dilated eye exam</a:t>
            </a:r>
            <a:endParaRPr lang="en-US" dirty="0">
              <a:effectLst/>
            </a:endParaRPr>
          </a:p>
          <a:p>
            <a:r>
              <a:rPr lang="en-US" dirty="0">
                <a:effectLst/>
              </a:rPr>
              <a:t>If you have diabetes, it’s very important to get regular eye exams. If you do develop diabetic retinopathy, early treatment can stop the damage and prevent blindness.  </a:t>
            </a:r>
          </a:p>
          <a:p>
            <a:r>
              <a:rPr lang="en-US" dirty="0">
                <a:effectLst/>
              </a:rPr>
              <a:t>If your eye doctor thinks you may have severe diabetic retinopathy or DME, they may do a test called a fluorescein angiogram. This test lets the doctor see pictures of the blood vessels in your retina. </a:t>
            </a:r>
          </a:p>
          <a:p>
            <a:r>
              <a:rPr lang="en-US" sz="1200" b="1" kern="1200" dirty="0">
                <a:solidFill>
                  <a:schemeClr val="tx1"/>
                </a:solidFill>
                <a:effectLst/>
                <a:latin typeface="+mn-lt"/>
                <a:ea typeface="+mn-ea"/>
                <a:cs typeface="+mn-cs"/>
              </a:rPr>
              <a:t>What can I do to prevent diabetic retinopathy?</a:t>
            </a:r>
          </a:p>
          <a:p>
            <a:r>
              <a:rPr lang="en-US" dirty="0">
                <a:effectLst/>
              </a:rPr>
              <a:t>Managing your diabetes is the best way to lower your risk of diabetic retinopathy. That means keeping your blood sugar levels as close to normal as possible. You can do this by getting regular physical activity, eating healthy, and carefully following your doctor’s instructions for your insulin or other diabetes medicines.  </a:t>
            </a:r>
          </a:p>
          <a:p>
            <a:r>
              <a:rPr lang="en-US" dirty="0">
                <a:effectLst/>
              </a:rPr>
              <a:t>To help control your blood sugar, you’ll need a special test called an A1c test. This test shows your average blood sugar level over a 3-month period. Talk with your doctor about lowering your A1c level to help prevent or manage diabetic retinopathy.</a:t>
            </a:r>
          </a:p>
          <a:p>
            <a:r>
              <a:rPr lang="en-US" sz="1200" kern="1200" dirty="0">
                <a:solidFill>
                  <a:schemeClr val="tx1"/>
                </a:solidFill>
                <a:effectLst/>
                <a:latin typeface="+mn-lt"/>
                <a:ea typeface="+mn-ea"/>
                <a:cs typeface="+mn-cs"/>
                <a:hlinkClick r:id="rId16"/>
              </a:rPr>
              <a:t>Learn more about the A1c test</a:t>
            </a:r>
            <a:endParaRPr lang="en-US" dirty="0">
              <a:effectLst/>
            </a:endParaRPr>
          </a:p>
          <a:p>
            <a:r>
              <a:rPr lang="en-US" dirty="0">
                <a:effectLst/>
              </a:rPr>
              <a:t>Having high blood pressure or high cholesterol along with diabetes increases your risk for diabetic retinopathy. So controlling your blood pressure and cholesterol can also help lower your risk for vision loss.</a:t>
            </a:r>
          </a:p>
          <a:p>
            <a:r>
              <a:rPr lang="en-US" sz="1200" b="1" kern="1200" dirty="0">
                <a:solidFill>
                  <a:schemeClr val="tx1"/>
                </a:solidFill>
                <a:effectLst/>
                <a:latin typeface="+mn-lt"/>
                <a:ea typeface="+mn-ea"/>
                <a:cs typeface="+mn-cs"/>
              </a:rPr>
              <a:t>What’s the treatment for diabetic retinopathy and DME?</a:t>
            </a:r>
          </a:p>
          <a:p>
            <a:r>
              <a:rPr lang="en-US" dirty="0">
                <a:effectLst/>
              </a:rPr>
              <a:t>In the early stages of diabetic retinopathy, your eye doctor will probably just keep track of how your eyes are doing. Some people with diabetic retinopathy may need a comprehensive dilated eye exam as often as every 2 to 4 months.  </a:t>
            </a:r>
          </a:p>
          <a:p>
            <a:r>
              <a:rPr lang="en-US" dirty="0">
                <a:effectLst/>
              </a:rPr>
              <a:t>In later stages, it’s important to start treatment right away — especially if you experience changes in your vision. While it won’t undo any damage to your vision, treatment can stop your vision from getting worse. It’s also important to take steps to control your diabetes, blood pressure, and cholesterol. </a:t>
            </a:r>
          </a:p>
          <a:p>
            <a:r>
              <a:rPr lang="en-US" b="1" dirty="0">
                <a:effectLst/>
              </a:rPr>
              <a:t>Injections</a:t>
            </a:r>
            <a:r>
              <a:rPr lang="en-US" dirty="0">
                <a:effectLst/>
              </a:rPr>
              <a:t>. Medicines called anti-VEGF drugs can slow down or reverse diabetic retinopathy. Other medicines, called corticosteroids, can also help.</a:t>
            </a:r>
          </a:p>
          <a:p>
            <a:r>
              <a:rPr lang="en-US" sz="1200" kern="1200" dirty="0">
                <a:solidFill>
                  <a:schemeClr val="tx1"/>
                </a:solidFill>
                <a:effectLst/>
                <a:latin typeface="+mn-lt"/>
                <a:ea typeface="+mn-ea"/>
                <a:cs typeface="+mn-cs"/>
                <a:hlinkClick r:id="rId17"/>
              </a:rPr>
              <a:t>Learn more about injections to treat diabetic retinopathy</a:t>
            </a:r>
            <a:endParaRPr lang="en-US" dirty="0">
              <a:effectLst/>
            </a:endParaRPr>
          </a:p>
          <a:p>
            <a:r>
              <a:rPr lang="en-US" b="1" dirty="0">
                <a:effectLst/>
              </a:rPr>
              <a:t>Laser treatment</a:t>
            </a:r>
            <a:r>
              <a:rPr lang="en-US" dirty="0">
                <a:effectLst/>
              </a:rPr>
              <a:t>. To reduce swelling in your retina, eye doctors can use lasers to make the blood vessels shrink and stop leaking.</a:t>
            </a:r>
          </a:p>
          <a:p>
            <a:r>
              <a:rPr lang="en-US" sz="1200" kern="1200" dirty="0">
                <a:solidFill>
                  <a:schemeClr val="tx1"/>
                </a:solidFill>
                <a:effectLst/>
                <a:latin typeface="+mn-lt"/>
                <a:ea typeface="+mn-ea"/>
                <a:cs typeface="+mn-cs"/>
                <a:hlinkClick r:id="rId18"/>
              </a:rPr>
              <a:t>Learn more about laser treatment for diabetic retinopathy</a:t>
            </a:r>
            <a:endParaRPr lang="en-US" dirty="0">
              <a:effectLst/>
            </a:endParaRPr>
          </a:p>
          <a:p>
            <a:r>
              <a:rPr lang="en-US" b="1" dirty="0">
                <a:effectLst/>
              </a:rPr>
              <a:t>Eye surgery</a:t>
            </a:r>
            <a:r>
              <a:rPr lang="en-US" dirty="0">
                <a:effectLst/>
              </a:rPr>
              <a:t>. If your retina is bleeding a lot or you have a lot of scars in your eye, your eye doctor may recommend a type of surgery called a vitrectomy.</a:t>
            </a:r>
          </a:p>
          <a:p>
            <a:r>
              <a:rPr lang="en-US" sz="1200" kern="1200" dirty="0">
                <a:solidFill>
                  <a:schemeClr val="tx1"/>
                </a:solidFill>
                <a:effectLst/>
                <a:latin typeface="+mn-lt"/>
                <a:ea typeface="+mn-ea"/>
                <a:cs typeface="+mn-cs"/>
                <a:hlinkClick r:id="rId19"/>
              </a:rPr>
              <a:t>Learn more about vitrectomy</a:t>
            </a:r>
            <a:endParaRPr lang="en-US" dirty="0">
              <a:effectLst/>
            </a:endParaRPr>
          </a:p>
          <a:p>
            <a:r>
              <a:rPr lang="en-US" sz="1200" b="1" kern="1200" dirty="0">
                <a:solidFill>
                  <a:schemeClr val="tx1"/>
                </a:solidFill>
                <a:effectLst/>
                <a:latin typeface="+mn-lt"/>
                <a:ea typeface="+mn-ea"/>
                <a:cs typeface="+mn-cs"/>
              </a:rPr>
              <a:t>What is the latest research on diabetic retinopathy and DME?</a:t>
            </a:r>
          </a:p>
          <a:p>
            <a:r>
              <a:rPr lang="en-US" dirty="0">
                <a:effectLst/>
              </a:rPr>
              <a:t>Scientists are studying better ways to find, treat, and prevent vision loss in people with diabetes.</a:t>
            </a:r>
          </a:p>
          <a:p>
            <a:r>
              <a:rPr lang="en-US" sz="1200" kern="1200" dirty="0">
                <a:solidFill>
                  <a:schemeClr val="tx1"/>
                </a:solidFill>
                <a:effectLst/>
                <a:latin typeface="+mn-lt"/>
                <a:ea typeface="+mn-ea"/>
                <a:cs typeface="+mn-cs"/>
                <a:hlinkClick r:id="rId20"/>
              </a:rPr>
              <a:t>Get the latest news on NEI-supported diabetic eye disease research</a:t>
            </a:r>
            <a:endParaRPr lang="en-US" dirty="0">
              <a:effectLst/>
            </a:endParaRPr>
          </a:p>
          <a:p>
            <a:r>
              <a:rPr lang="en-US" sz="1200" b="1" kern="1200" dirty="0">
                <a:solidFill>
                  <a:schemeClr val="tx1"/>
                </a:solidFill>
                <a:effectLst/>
                <a:latin typeface="+mn-lt"/>
                <a:ea typeface="+mn-ea"/>
                <a:cs typeface="+mn-cs"/>
              </a:rPr>
              <a:t>Diabetic Eye Disease Resources</a:t>
            </a:r>
          </a:p>
          <a:p>
            <a:r>
              <a:rPr lang="en-US" sz="1200" kern="1200" dirty="0">
                <a:solidFill>
                  <a:schemeClr val="tx1"/>
                </a:solidFill>
                <a:effectLst/>
                <a:latin typeface="+mn-lt"/>
                <a:ea typeface="+mn-ea"/>
                <a:cs typeface="+mn-cs"/>
                <a:hlinkClick r:id="rId21"/>
              </a:rPr>
              <a:t>Find statistics and data on diabetic retinopathy in the United States</a:t>
            </a:r>
            <a:endParaRPr lang="en-US" dirty="0">
              <a:effectLst/>
            </a:endParaRPr>
          </a:p>
          <a:p>
            <a:r>
              <a:rPr lang="en-US" sz="1200" kern="1200" dirty="0">
                <a:solidFill>
                  <a:schemeClr val="tx1"/>
                </a:solidFill>
                <a:effectLst/>
                <a:latin typeface="+mn-lt"/>
                <a:ea typeface="+mn-ea"/>
                <a:cs typeface="+mn-cs"/>
                <a:hlinkClick r:id="rId22"/>
              </a:rPr>
              <a:t>Check out our library of diabetic eye disease videos</a:t>
            </a:r>
            <a:endParaRPr lang="en-US" dirty="0">
              <a:effectLst/>
            </a:endParaRPr>
          </a:p>
          <a:p>
            <a:r>
              <a:rPr lang="en-US" sz="1200" kern="1200" dirty="0">
                <a:solidFill>
                  <a:schemeClr val="tx1"/>
                </a:solidFill>
                <a:effectLst/>
                <a:latin typeface="+mn-lt"/>
                <a:ea typeface="+mn-ea"/>
                <a:cs typeface="+mn-cs"/>
                <a:hlinkClick r:id="rId23"/>
              </a:rPr>
              <a:t>See our materials for community health educators</a:t>
            </a:r>
            <a:endParaRPr lang="en-US" dirty="0">
              <a:effectLst/>
            </a:endParaRPr>
          </a:p>
          <a:p>
            <a:r>
              <a:rPr lang="en-US" sz="1200" kern="1200" dirty="0">
                <a:solidFill>
                  <a:schemeClr val="tx1"/>
                </a:solidFill>
                <a:effectLst/>
                <a:latin typeface="+mn-lt"/>
                <a:ea typeface="+mn-ea"/>
                <a:cs typeface="+mn-cs"/>
                <a:hlinkClick r:id="rId24"/>
              </a:rPr>
              <a:t>Get flyers, booklets, and other resources about diabetic eye disease</a:t>
            </a:r>
            <a:endParaRPr lang="en-US" dirty="0">
              <a:effectLst/>
            </a:endParaRPr>
          </a:p>
          <a:p>
            <a:r>
              <a:rPr lang="en-US" b="1" dirty="0">
                <a:effectLst/>
              </a:rPr>
              <a:t>Last updated:</a:t>
            </a:r>
            <a:r>
              <a:rPr lang="en-US" dirty="0">
                <a:effectLst/>
              </a:rPr>
              <a:t> August 3, 2019</a:t>
            </a:r>
          </a:p>
          <a:p>
            <a:endParaRPr lang="en-US" dirty="0"/>
          </a:p>
        </p:txBody>
      </p:sp>
      <p:sp>
        <p:nvSpPr>
          <p:cNvPr id="4" name="Slide Number Placeholder 3"/>
          <p:cNvSpPr>
            <a:spLocks noGrp="1"/>
          </p:cNvSpPr>
          <p:nvPr>
            <p:ph type="sldNum" sz="quarter" idx="5"/>
          </p:nvPr>
        </p:nvSpPr>
        <p:spPr/>
        <p:txBody>
          <a:bodyPr/>
          <a:lstStyle/>
          <a:p>
            <a:fld id="{036B4B2F-0019-C942-9AE2-8EB4A07943DA}" type="slidenum">
              <a:rPr lang="en-US" smtClean="0"/>
              <a:pPr/>
              <a:t>12</a:t>
            </a:fld>
            <a:endParaRPr lang="en-US" dirty="0"/>
          </a:p>
        </p:txBody>
      </p:sp>
    </p:spTree>
    <p:extLst>
      <p:ext uri="{BB962C8B-B14F-4D97-AF65-F5344CB8AC3E}">
        <p14:creationId xmlns:p14="http://schemas.microsoft.com/office/powerpoint/2010/main" val="2331154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1150623"/>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032938" y="2973338"/>
            <a:ext cx="8533805" cy="1752451"/>
          </a:xfrm>
        </p:spPr>
        <p:txBody>
          <a:bodyPr/>
          <a:lstStyle>
            <a:lvl1pPr marL="0" indent="0" algn="l">
              <a:buNone/>
              <a:defRPr/>
            </a:lvl1pPr>
            <a:lvl2pPr marL="321258" indent="0" algn="ctr">
              <a:buNone/>
              <a:defRPr/>
            </a:lvl2pPr>
            <a:lvl3pPr marL="642519" indent="0" algn="ctr">
              <a:buNone/>
              <a:defRPr/>
            </a:lvl3pPr>
            <a:lvl4pPr marL="963776" indent="0" algn="ctr">
              <a:buNone/>
              <a:defRPr/>
            </a:lvl4pPr>
            <a:lvl5pPr marL="1285039" indent="0" algn="ctr">
              <a:buNone/>
              <a:defRPr/>
            </a:lvl5pPr>
            <a:lvl6pPr marL="1606299" indent="0" algn="ctr">
              <a:buNone/>
              <a:defRPr/>
            </a:lvl6pPr>
            <a:lvl7pPr marL="1927559" indent="0" algn="ctr">
              <a:buNone/>
              <a:defRPr/>
            </a:lvl7pPr>
            <a:lvl8pPr marL="2248821" indent="0" algn="ctr">
              <a:buNone/>
              <a:defRPr/>
            </a:lvl8pPr>
            <a:lvl9pPr marL="2570081" indent="0" algn="ctr">
              <a:buNone/>
              <a:defRPr/>
            </a:lvl9pPr>
          </a:lstStyle>
          <a:p>
            <a:r>
              <a:rPr lang="ga-IE"/>
              <a:t>Click to edit Master subtitle style</a:t>
            </a:r>
            <a:endParaRPr lang="en-US" dirty="0"/>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t> </a:t>
            </a:r>
            <a:endParaRPr lang="en-US" b="1" dirty="0">
              <a:latin typeface="Helvetica Neue"/>
              <a:cs typeface="Helvetica Neue"/>
            </a:endParaRPr>
          </a:p>
        </p:txBody>
      </p:sp>
    </p:spTree>
    <p:extLst>
      <p:ext uri="{BB962C8B-B14F-4D97-AF65-F5344CB8AC3E}">
        <p14:creationId xmlns:p14="http://schemas.microsoft.com/office/powerpoint/2010/main" val="415435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2130849"/>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829099" y="3886660"/>
            <a:ext cx="8533805" cy="1752451"/>
          </a:xfrm>
        </p:spPr>
        <p:txBody>
          <a:bodyPr/>
          <a:lstStyle>
            <a:lvl1pPr marL="0" indent="0" algn="ctr">
              <a:buNone/>
              <a:defRPr/>
            </a:lvl1pPr>
            <a:lvl2pPr marL="321258" indent="0" algn="ctr">
              <a:buNone/>
              <a:defRPr/>
            </a:lvl2pPr>
            <a:lvl3pPr marL="642519" indent="0" algn="ctr">
              <a:buNone/>
              <a:defRPr/>
            </a:lvl3pPr>
            <a:lvl4pPr marL="963776" indent="0" algn="ctr">
              <a:buNone/>
              <a:defRPr/>
            </a:lvl4pPr>
            <a:lvl5pPr marL="1285039" indent="0" algn="ctr">
              <a:buNone/>
              <a:defRPr/>
            </a:lvl5pPr>
            <a:lvl6pPr marL="1606299" indent="0" algn="ctr">
              <a:buNone/>
              <a:defRPr/>
            </a:lvl6pPr>
            <a:lvl7pPr marL="1927559" indent="0" algn="ctr">
              <a:buNone/>
              <a:defRPr/>
            </a:lvl7pPr>
            <a:lvl8pPr marL="2248821" indent="0" algn="ctr">
              <a:buNone/>
              <a:defRPr/>
            </a:lvl8pPr>
            <a:lvl9pPr marL="2570081"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a:t>
            </a:r>
          </a:p>
        </p:txBody>
      </p:sp>
    </p:spTree>
    <p:extLst>
      <p:ext uri="{BB962C8B-B14F-4D97-AF65-F5344CB8AC3E}">
        <p14:creationId xmlns:p14="http://schemas.microsoft.com/office/powerpoint/2010/main" val="380949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marL="0" marR="0" indent="0" algn="l" defTabSz="456917"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Lions Clubs International Opening Eyes</a:t>
            </a:r>
          </a:p>
        </p:txBody>
      </p:sp>
    </p:spTree>
    <p:extLst>
      <p:ext uri="{BB962C8B-B14F-4D97-AF65-F5344CB8AC3E}">
        <p14:creationId xmlns:p14="http://schemas.microsoft.com/office/powerpoint/2010/main" val="245064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726298"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072205"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a:t>
            </a:r>
          </a:p>
        </p:txBody>
      </p:sp>
    </p:spTree>
    <p:extLst>
      <p:ext uri="{BB962C8B-B14F-4D97-AF65-F5344CB8AC3E}">
        <p14:creationId xmlns:p14="http://schemas.microsoft.com/office/powerpoint/2010/main" val="283494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4588"/>
            <a:ext cx="10971609"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10196" y="1534791"/>
            <a:ext cx="5386091" cy="639589"/>
          </a:xfrm>
        </p:spPr>
        <p:txBody>
          <a:bodyPr anchor="b"/>
          <a:lstStyle>
            <a:lvl1pPr marL="0" indent="0">
              <a:buNone/>
              <a:defRPr sz="1700" b="1"/>
            </a:lvl1pPr>
            <a:lvl2pPr marL="321258" indent="0">
              <a:buNone/>
              <a:defRPr sz="1400" b="1"/>
            </a:lvl2pPr>
            <a:lvl3pPr marL="642519" indent="0">
              <a:buNone/>
              <a:defRPr sz="1300" b="1"/>
            </a:lvl3pPr>
            <a:lvl4pPr marL="963776" indent="0">
              <a:buNone/>
              <a:defRPr sz="1100" b="1"/>
            </a:lvl4pPr>
            <a:lvl5pPr marL="1285039" indent="0">
              <a:buNone/>
              <a:defRPr sz="1100" b="1"/>
            </a:lvl5pPr>
            <a:lvl6pPr marL="1606299" indent="0">
              <a:buNone/>
              <a:defRPr sz="1100" b="1"/>
            </a:lvl6pPr>
            <a:lvl7pPr marL="1927559" indent="0">
              <a:buNone/>
              <a:defRPr sz="1100" b="1"/>
            </a:lvl7pPr>
            <a:lvl8pPr marL="2248821" indent="0">
              <a:buNone/>
              <a:defRPr sz="1100" b="1"/>
            </a:lvl8pPr>
            <a:lvl9pPr marL="2570081" indent="0">
              <a:buNone/>
              <a:defRPr sz="1100" b="1"/>
            </a:lvl9pPr>
          </a:lstStyle>
          <a:p>
            <a:pPr lvl="0"/>
            <a:r>
              <a:rPr lang="ga-IE"/>
              <a:t>Click to edit Master text styles</a:t>
            </a:r>
          </a:p>
        </p:txBody>
      </p:sp>
      <p:sp>
        <p:nvSpPr>
          <p:cNvPr id="4" name="Content Placeholder 3"/>
          <p:cNvSpPr>
            <a:spLocks noGrp="1"/>
          </p:cNvSpPr>
          <p:nvPr>
            <p:ph sz="half" idx="2"/>
          </p:nvPr>
        </p:nvSpPr>
        <p:spPr>
          <a:xfrm>
            <a:off x="610196" y="2174380"/>
            <a:ext cx="5386091"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2741" y="1534791"/>
            <a:ext cx="5389065" cy="639589"/>
          </a:xfrm>
        </p:spPr>
        <p:txBody>
          <a:bodyPr anchor="b"/>
          <a:lstStyle>
            <a:lvl1pPr marL="0" indent="0">
              <a:buNone/>
              <a:defRPr sz="1700" b="1"/>
            </a:lvl1pPr>
            <a:lvl2pPr marL="321258" indent="0">
              <a:buNone/>
              <a:defRPr sz="1400" b="1"/>
            </a:lvl2pPr>
            <a:lvl3pPr marL="642519" indent="0">
              <a:buNone/>
              <a:defRPr sz="1300" b="1"/>
            </a:lvl3pPr>
            <a:lvl4pPr marL="963776" indent="0">
              <a:buNone/>
              <a:defRPr sz="1100" b="1"/>
            </a:lvl4pPr>
            <a:lvl5pPr marL="1285039" indent="0">
              <a:buNone/>
              <a:defRPr sz="1100" b="1"/>
            </a:lvl5pPr>
            <a:lvl6pPr marL="1606299" indent="0">
              <a:buNone/>
              <a:defRPr sz="1100" b="1"/>
            </a:lvl6pPr>
            <a:lvl7pPr marL="1927559" indent="0">
              <a:buNone/>
              <a:defRPr sz="1100" b="1"/>
            </a:lvl7pPr>
            <a:lvl8pPr marL="2248821" indent="0">
              <a:buNone/>
              <a:defRPr sz="1100" b="1"/>
            </a:lvl8pPr>
            <a:lvl9pPr marL="2570081" indent="0">
              <a:buNone/>
              <a:defRPr sz="1100" b="1"/>
            </a:lvl9pPr>
          </a:lstStyle>
          <a:p>
            <a:pPr lvl="0"/>
            <a:r>
              <a:rPr lang="ga-IE"/>
              <a:t>Click to edit Master text styles</a:t>
            </a:r>
          </a:p>
        </p:txBody>
      </p:sp>
      <p:sp>
        <p:nvSpPr>
          <p:cNvPr id="6" name="Content Placeholder 5"/>
          <p:cNvSpPr>
            <a:spLocks noGrp="1"/>
          </p:cNvSpPr>
          <p:nvPr>
            <p:ph sz="quarter" idx="4"/>
          </p:nvPr>
        </p:nvSpPr>
        <p:spPr>
          <a:xfrm>
            <a:off x="6192741" y="2174380"/>
            <a:ext cx="5389065"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6917"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a:t>
            </a:r>
          </a:p>
        </p:txBody>
      </p:sp>
    </p:spTree>
    <p:extLst>
      <p:ext uri="{BB962C8B-B14F-4D97-AF65-F5344CB8AC3E}">
        <p14:creationId xmlns:p14="http://schemas.microsoft.com/office/powerpoint/2010/main" val="114778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a:t>
            </a:r>
          </a:p>
        </p:txBody>
      </p:sp>
    </p:spTree>
    <p:extLst>
      <p:ext uri="{BB962C8B-B14F-4D97-AF65-F5344CB8AC3E}">
        <p14:creationId xmlns:p14="http://schemas.microsoft.com/office/powerpoint/2010/main" val="4226246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a:t>
            </a:r>
          </a:p>
        </p:txBody>
      </p:sp>
    </p:spTree>
    <p:extLst>
      <p:ext uri="{BB962C8B-B14F-4D97-AF65-F5344CB8AC3E}">
        <p14:creationId xmlns:p14="http://schemas.microsoft.com/office/powerpoint/2010/main" val="350957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213" y="273475"/>
            <a:ext cx="4010919" cy="826519"/>
          </a:xfrm>
        </p:spPr>
        <p:txBody>
          <a:bodyPr anchor="b"/>
          <a:lstStyle>
            <a:lvl1pPr algn="l">
              <a:defRPr sz="1400" b="1"/>
            </a:lvl1pPr>
          </a:lstStyle>
          <a:p>
            <a:r>
              <a:rPr lang="ga-IE"/>
              <a:t>Click to edit Master title style</a:t>
            </a:r>
            <a:endParaRPr lang="en-US" dirty="0"/>
          </a:p>
        </p:txBody>
      </p:sp>
      <p:sp>
        <p:nvSpPr>
          <p:cNvPr id="3" name="Content Placeholder 2"/>
          <p:cNvSpPr>
            <a:spLocks noGrp="1"/>
          </p:cNvSpPr>
          <p:nvPr>
            <p:ph idx="1"/>
          </p:nvPr>
        </p:nvSpPr>
        <p:spPr>
          <a:xfrm>
            <a:off x="4766965" y="1910081"/>
            <a:ext cx="681484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dirty="0"/>
          </a:p>
        </p:txBody>
      </p:sp>
      <p:sp>
        <p:nvSpPr>
          <p:cNvPr id="4" name="Text Placeholder 3"/>
          <p:cNvSpPr>
            <a:spLocks noGrp="1"/>
          </p:cNvSpPr>
          <p:nvPr>
            <p:ph type="body" sz="half" idx="2"/>
          </p:nvPr>
        </p:nvSpPr>
        <p:spPr>
          <a:xfrm>
            <a:off x="610213" y="1910081"/>
            <a:ext cx="4010919" cy="4215684"/>
          </a:xfrm>
        </p:spPr>
        <p:txBody>
          <a:bodyPr/>
          <a:lstStyle>
            <a:lvl1pPr marL="0" indent="0">
              <a:buNone/>
              <a:defRPr sz="1000"/>
            </a:lvl1pPr>
            <a:lvl2pPr marL="321258" indent="0">
              <a:buNone/>
              <a:defRPr sz="800"/>
            </a:lvl2pPr>
            <a:lvl3pPr marL="642519" indent="0">
              <a:buNone/>
              <a:defRPr sz="700"/>
            </a:lvl3pPr>
            <a:lvl4pPr marL="963776" indent="0">
              <a:buNone/>
              <a:defRPr sz="600"/>
            </a:lvl4pPr>
            <a:lvl5pPr marL="1285039" indent="0">
              <a:buNone/>
              <a:defRPr sz="600"/>
            </a:lvl5pPr>
            <a:lvl6pPr marL="1606299" indent="0">
              <a:buNone/>
              <a:defRPr sz="600"/>
            </a:lvl6pPr>
            <a:lvl7pPr marL="1927559" indent="0">
              <a:buNone/>
              <a:defRPr sz="600"/>
            </a:lvl7pPr>
            <a:lvl8pPr marL="2248821" indent="0">
              <a:buNone/>
              <a:defRPr sz="600"/>
            </a:lvl8pPr>
            <a:lvl9pPr marL="2570081"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a:t>
            </a:r>
          </a:p>
        </p:txBody>
      </p:sp>
    </p:spTree>
    <p:extLst>
      <p:ext uri="{BB962C8B-B14F-4D97-AF65-F5344CB8AC3E}">
        <p14:creationId xmlns:p14="http://schemas.microsoft.com/office/powerpoint/2010/main" val="22399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pPr/>
              <a:t>‹#›</a:t>
            </a:fld>
            <a:endParaRPr lang="en-US" dirty="0"/>
          </a:p>
        </p:txBody>
      </p:sp>
      <p:sp>
        <p:nvSpPr>
          <p:cNvPr id="3" name="Picture Placeholder 2"/>
          <p:cNvSpPr>
            <a:spLocks noGrp="1"/>
          </p:cNvSpPr>
          <p:nvPr>
            <p:ph type="pic" idx="1"/>
          </p:nvPr>
        </p:nvSpPr>
        <p:spPr>
          <a:xfrm>
            <a:off x="235890" y="221934"/>
            <a:ext cx="11721415" cy="6436217"/>
          </a:xfrm>
          <a:solidFill>
            <a:schemeClr val="bg1"/>
          </a:solidFill>
        </p:spPr>
        <p:txBody>
          <a:bodyPr/>
          <a:lstStyle>
            <a:lvl1pPr marL="0" indent="0">
              <a:buNone/>
              <a:defRPr sz="2200"/>
            </a:lvl1pPr>
            <a:lvl2pPr marL="321258" indent="0">
              <a:buNone/>
              <a:defRPr sz="2000"/>
            </a:lvl2pPr>
            <a:lvl3pPr marL="642519" indent="0">
              <a:buNone/>
              <a:defRPr sz="1700"/>
            </a:lvl3pPr>
            <a:lvl4pPr marL="963776" indent="0">
              <a:buNone/>
              <a:defRPr sz="1400"/>
            </a:lvl4pPr>
            <a:lvl5pPr marL="1285039" indent="0">
              <a:buNone/>
              <a:defRPr sz="1400"/>
            </a:lvl5pPr>
            <a:lvl6pPr marL="1606299" indent="0">
              <a:buNone/>
              <a:defRPr sz="1400"/>
            </a:lvl6pPr>
            <a:lvl7pPr marL="1927559" indent="0">
              <a:buNone/>
              <a:defRPr sz="1400"/>
            </a:lvl7pPr>
            <a:lvl8pPr marL="2248821" indent="0">
              <a:buNone/>
              <a:defRPr sz="1400"/>
            </a:lvl8pPr>
            <a:lvl9pPr marL="2570081" indent="0">
              <a:buNone/>
              <a:defRPr sz="1400"/>
            </a:lvl9pPr>
          </a:lstStyle>
          <a:p>
            <a:pPr lvl="0"/>
            <a:r>
              <a:rPr lang="ga-IE" noProof="0">
                <a:sym typeface="Ubuntu" charset="0"/>
              </a:rPr>
              <a:t>Drag picture to placeholder or click icon to add</a:t>
            </a:r>
            <a:endParaRPr lang="en-US" noProof="0" dirty="0">
              <a:sym typeface="Ubuntu" charset="0"/>
            </a:endParaRPr>
          </a:p>
        </p:txBody>
      </p:sp>
      <p:sp>
        <p:nvSpPr>
          <p:cNvPr id="2" name="Title 1"/>
          <p:cNvSpPr>
            <a:spLocks noGrp="1"/>
          </p:cNvSpPr>
          <p:nvPr>
            <p:ph type="title"/>
          </p:nvPr>
        </p:nvSpPr>
        <p:spPr>
          <a:xfrm>
            <a:off x="400991" y="5084342"/>
            <a:ext cx="9166843" cy="567035"/>
          </a:xfrm>
        </p:spPr>
        <p:txBody>
          <a:bodyPr anchor="b"/>
          <a:lstStyle>
            <a:lvl1pPr algn="l">
              <a:defRPr sz="1400" b="1"/>
            </a:lvl1pPr>
          </a:lstStyle>
          <a:p>
            <a:r>
              <a:rPr lang="ga-IE" dirty="0"/>
              <a:t>Click to edit Master title style</a:t>
            </a:r>
            <a:endParaRPr lang="en-US" dirty="0"/>
          </a:p>
        </p:txBody>
      </p:sp>
      <p:sp>
        <p:nvSpPr>
          <p:cNvPr id="4" name="Text Placeholder 3"/>
          <p:cNvSpPr>
            <a:spLocks noGrp="1"/>
          </p:cNvSpPr>
          <p:nvPr>
            <p:ph type="body" sz="half" idx="2"/>
          </p:nvPr>
        </p:nvSpPr>
        <p:spPr>
          <a:xfrm>
            <a:off x="401007" y="5757637"/>
            <a:ext cx="9189012" cy="616450"/>
          </a:xfrm>
        </p:spPr>
        <p:txBody>
          <a:bodyPr/>
          <a:lstStyle>
            <a:lvl1pPr marL="0" indent="0">
              <a:buNone/>
              <a:defRPr sz="1000"/>
            </a:lvl1pPr>
            <a:lvl2pPr marL="321258" indent="0">
              <a:buNone/>
              <a:defRPr sz="800"/>
            </a:lvl2pPr>
            <a:lvl3pPr marL="642519" indent="0">
              <a:buNone/>
              <a:defRPr sz="700"/>
            </a:lvl3pPr>
            <a:lvl4pPr marL="963776" indent="0">
              <a:buNone/>
              <a:defRPr sz="600"/>
            </a:lvl4pPr>
            <a:lvl5pPr marL="1285039" indent="0">
              <a:buNone/>
              <a:defRPr sz="600"/>
            </a:lvl5pPr>
            <a:lvl6pPr marL="1606299" indent="0">
              <a:buNone/>
              <a:defRPr sz="600"/>
            </a:lvl6pPr>
            <a:lvl7pPr marL="1927559" indent="0">
              <a:buNone/>
              <a:defRPr sz="600"/>
            </a:lvl7pPr>
            <a:lvl8pPr marL="2248821" indent="0">
              <a:buNone/>
              <a:defRPr sz="600"/>
            </a:lvl8pPr>
            <a:lvl9pPr marL="2570081" indent="0">
              <a:buNone/>
              <a:defRPr sz="600"/>
            </a:lvl9pPr>
          </a:lstStyle>
          <a:p>
            <a:pPr lvl="0"/>
            <a:r>
              <a:rPr lang="ga-IE"/>
              <a:t>Click to edit Master text styles</a:t>
            </a:r>
          </a:p>
        </p:txBody>
      </p:sp>
    </p:spTree>
    <p:extLst>
      <p:ext uri="{BB962C8B-B14F-4D97-AF65-F5344CB8AC3E}">
        <p14:creationId xmlns:p14="http://schemas.microsoft.com/office/powerpoint/2010/main" val="264520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t> </a:t>
            </a:r>
            <a:endParaRPr lang="en-US" b="1" dirty="0">
              <a:latin typeface="Helvetica Neue"/>
              <a:cs typeface="Helvetica Neue"/>
            </a:endParaRPr>
          </a:p>
        </p:txBody>
      </p:sp>
    </p:spTree>
    <p:extLst>
      <p:ext uri="{BB962C8B-B14F-4D97-AF65-F5344CB8AC3E}">
        <p14:creationId xmlns:p14="http://schemas.microsoft.com/office/powerpoint/2010/main" val="26958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9" y="2600181"/>
            <a:ext cx="10362901" cy="1361777"/>
          </a:xfrm>
        </p:spPr>
        <p:txBody>
          <a:bodyPr/>
          <a:lstStyle>
            <a:lvl1pPr algn="l">
              <a:defRPr sz="2800" b="1" cap="all"/>
            </a:lvl1pPr>
          </a:lstStyle>
          <a:p>
            <a:r>
              <a:rPr lang="ga-IE"/>
              <a:t>Click to edit Master title style</a:t>
            </a:r>
            <a:endParaRPr lang="en-US"/>
          </a:p>
        </p:txBody>
      </p:sp>
      <p:sp>
        <p:nvSpPr>
          <p:cNvPr id="3" name="Text Placeholder 2"/>
          <p:cNvSpPr>
            <a:spLocks noGrp="1"/>
          </p:cNvSpPr>
          <p:nvPr>
            <p:ph type="body" idx="1"/>
          </p:nvPr>
        </p:nvSpPr>
        <p:spPr>
          <a:xfrm>
            <a:off x="962919" y="1099992"/>
            <a:ext cx="10362901" cy="1500188"/>
          </a:xfrm>
        </p:spPr>
        <p:txBody>
          <a:bodyPr anchor="b"/>
          <a:lstStyle>
            <a:lvl1pPr marL="0" indent="0">
              <a:buNone/>
              <a:defRPr sz="1400"/>
            </a:lvl1pPr>
            <a:lvl2pPr marL="321258" indent="0">
              <a:buNone/>
              <a:defRPr sz="1300"/>
            </a:lvl2pPr>
            <a:lvl3pPr marL="642519" indent="0">
              <a:buNone/>
              <a:defRPr sz="1100"/>
            </a:lvl3pPr>
            <a:lvl4pPr marL="963776" indent="0">
              <a:buNone/>
              <a:defRPr sz="1000"/>
            </a:lvl4pPr>
            <a:lvl5pPr marL="1285039" indent="0">
              <a:buNone/>
              <a:defRPr sz="1000"/>
            </a:lvl5pPr>
            <a:lvl6pPr marL="1606299" indent="0">
              <a:buNone/>
              <a:defRPr sz="1000"/>
            </a:lvl6pPr>
            <a:lvl7pPr marL="1927559" indent="0">
              <a:buNone/>
              <a:defRPr sz="1000"/>
            </a:lvl7pPr>
            <a:lvl8pPr marL="2248821" indent="0">
              <a:buNone/>
              <a:defRPr sz="1000"/>
            </a:lvl8pPr>
            <a:lvl9pPr marL="2570081" indent="0">
              <a:buNone/>
              <a:defRPr sz="1000"/>
            </a:lvl9pPr>
          </a:lstStyle>
          <a:p>
            <a:pPr lvl="0"/>
            <a:r>
              <a:rPr lang="ga-IE"/>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t> </a:t>
            </a:r>
            <a:endParaRPr lang="en-US" b="1" dirty="0">
              <a:latin typeface="Helvetica Neue"/>
              <a:cs typeface="Helvetica Neue"/>
            </a:endParaRPr>
          </a:p>
        </p:txBody>
      </p:sp>
    </p:spTree>
    <p:extLst>
      <p:ext uri="{BB962C8B-B14F-4D97-AF65-F5344CB8AC3E}">
        <p14:creationId xmlns:p14="http://schemas.microsoft.com/office/powerpoint/2010/main" val="218790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726298" y="2375299"/>
            <a:ext cx="5203031" cy="185737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072205" y="2375299"/>
            <a:ext cx="5203031" cy="185737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t> </a:t>
            </a:r>
            <a:endParaRPr lang="en-US" b="1" dirty="0">
              <a:latin typeface="Helvetica Neue"/>
              <a:cs typeface="Helvetica Neue"/>
            </a:endParaRPr>
          </a:p>
        </p:txBody>
      </p:sp>
    </p:spTree>
    <p:extLst>
      <p:ext uri="{BB962C8B-B14F-4D97-AF65-F5344CB8AC3E}">
        <p14:creationId xmlns:p14="http://schemas.microsoft.com/office/powerpoint/2010/main" val="91254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4588"/>
            <a:ext cx="10971609"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10196" y="2246178"/>
            <a:ext cx="5386091" cy="639589"/>
          </a:xfrm>
        </p:spPr>
        <p:txBody>
          <a:bodyPr anchor="b"/>
          <a:lstStyle>
            <a:lvl1pPr marL="0" indent="0">
              <a:buNone/>
              <a:defRPr sz="1700" b="1"/>
            </a:lvl1pPr>
            <a:lvl2pPr marL="321258" indent="0">
              <a:buNone/>
              <a:defRPr sz="1400" b="1"/>
            </a:lvl2pPr>
            <a:lvl3pPr marL="642519" indent="0">
              <a:buNone/>
              <a:defRPr sz="1300" b="1"/>
            </a:lvl3pPr>
            <a:lvl4pPr marL="963776" indent="0">
              <a:buNone/>
              <a:defRPr sz="1100" b="1"/>
            </a:lvl4pPr>
            <a:lvl5pPr marL="1285039" indent="0">
              <a:buNone/>
              <a:defRPr sz="1100" b="1"/>
            </a:lvl5pPr>
            <a:lvl6pPr marL="1606299" indent="0">
              <a:buNone/>
              <a:defRPr sz="1100" b="1"/>
            </a:lvl6pPr>
            <a:lvl7pPr marL="1927559" indent="0">
              <a:buNone/>
              <a:defRPr sz="1100" b="1"/>
            </a:lvl7pPr>
            <a:lvl8pPr marL="2248821" indent="0">
              <a:buNone/>
              <a:defRPr sz="1100" b="1"/>
            </a:lvl8pPr>
            <a:lvl9pPr marL="2570081" indent="0">
              <a:buNone/>
              <a:defRPr sz="1100" b="1"/>
            </a:lvl9pPr>
          </a:lstStyle>
          <a:p>
            <a:pPr lvl="0"/>
            <a:r>
              <a:rPr lang="ga-IE"/>
              <a:t>Click to edit Master text styles</a:t>
            </a:r>
          </a:p>
        </p:txBody>
      </p:sp>
      <p:sp>
        <p:nvSpPr>
          <p:cNvPr id="4" name="Content Placeholder 3"/>
          <p:cNvSpPr>
            <a:spLocks noGrp="1"/>
          </p:cNvSpPr>
          <p:nvPr>
            <p:ph sz="half" idx="2"/>
          </p:nvPr>
        </p:nvSpPr>
        <p:spPr>
          <a:xfrm>
            <a:off x="610196" y="2885766"/>
            <a:ext cx="5386091"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dirty="0"/>
          </a:p>
        </p:txBody>
      </p:sp>
      <p:sp>
        <p:nvSpPr>
          <p:cNvPr id="5" name="Text Placeholder 4"/>
          <p:cNvSpPr>
            <a:spLocks noGrp="1"/>
          </p:cNvSpPr>
          <p:nvPr>
            <p:ph type="body" sz="quarter" idx="3"/>
          </p:nvPr>
        </p:nvSpPr>
        <p:spPr>
          <a:xfrm>
            <a:off x="6192741" y="2267027"/>
            <a:ext cx="5389065" cy="639589"/>
          </a:xfrm>
        </p:spPr>
        <p:txBody>
          <a:bodyPr anchor="b"/>
          <a:lstStyle>
            <a:lvl1pPr marL="0" indent="0">
              <a:buNone/>
              <a:defRPr sz="1700" b="1"/>
            </a:lvl1pPr>
            <a:lvl2pPr marL="321258" indent="0">
              <a:buNone/>
              <a:defRPr sz="1400" b="1"/>
            </a:lvl2pPr>
            <a:lvl3pPr marL="642519" indent="0">
              <a:buNone/>
              <a:defRPr sz="1300" b="1"/>
            </a:lvl3pPr>
            <a:lvl4pPr marL="963776" indent="0">
              <a:buNone/>
              <a:defRPr sz="1100" b="1"/>
            </a:lvl4pPr>
            <a:lvl5pPr marL="1285039" indent="0">
              <a:buNone/>
              <a:defRPr sz="1100" b="1"/>
            </a:lvl5pPr>
            <a:lvl6pPr marL="1606299" indent="0">
              <a:buNone/>
              <a:defRPr sz="1100" b="1"/>
            </a:lvl6pPr>
            <a:lvl7pPr marL="1927559" indent="0">
              <a:buNone/>
              <a:defRPr sz="1100" b="1"/>
            </a:lvl7pPr>
            <a:lvl8pPr marL="2248821" indent="0">
              <a:buNone/>
              <a:defRPr sz="1100" b="1"/>
            </a:lvl8pPr>
            <a:lvl9pPr marL="2570081" indent="0">
              <a:buNone/>
              <a:defRPr sz="1100" b="1"/>
            </a:lvl9pPr>
          </a:lstStyle>
          <a:p>
            <a:pPr lvl="0"/>
            <a:r>
              <a:rPr lang="ga-IE"/>
              <a:t>Click to edit Master text styles</a:t>
            </a:r>
          </a:p>
        </p:txBody>
      </p:sp>
      <p:sp>
        <p:nvSpPr>
          <p:cNvPr id="6" name="Content Placeholder 5"/>
          <p:cNvSpPr>
            <a:spLocks noGrp="1"/>
          </p:cNvSpPr>
          <p:nvPr>
            <p:ph sz="quarter" idx="4"/>
          </p:nvPr>
        </p:nvSpPr>
        <p:spPr>
          <a:xfrm>
            <a:off x="6192741" y="2906616"/>
            <a:ext cx="5389065"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t> </a:t>
            </a:r>
            <a:endParaRPr lang="en-US" b="1" dirty="0">
              <a:latin typeface="Helvetica Neue"/>
              <a:cs typeface="Helvetica Neue"/>
            </a:endParaRPr>
          </a:p>
        </p:txBody>
      </p:sp>
    </p:spTree>
    <p:extLst>
      <p:ext uri="{BB962C8B-B14F-4D97-AF65-F5344CB8AC3E}">
        <p14:creationId xmlns:p14="http://schemas.microsoft.com/office/powerpoint/2010/main" val="64071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t> </a:t>
            </a:r>
            <a:endParaRPr lang="en-US" b="1" dirty="0">
              <a:latin typeface="Helvetica Neue"/>
              <a:cs typeface="Helvetica Neue"/>
            </a:endParaRPr>
          </a:p>
        </p:txBody>
      </p:sp>
    </p:spTree>
    <p:extLst>
      <p:ext uri="{BB962C8B-B14F-4D97-AF65-F5344CB8AC3E}">
        <p14:creationId xmlns:p14="http://schemas.microsoft.com/office/powerpoint/2010/main" val="310927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435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213" y="273486"/>
            <a:ext cx="4010919" cy="1161975"/>
          </a:xfrm>
        </p:spPr>
        <p:txBody>
          <a:bodyPr anchor="b"/>
          <a:lstStyle>
            <a:lvl1pPr algn="l">
              <a:defRPr sz="1400" b="1"/>
            </a:lvl1pPr>
          </a:lstStyle>
          <a:p>
            <a:r>
              <a:rPr lang="ga-IE"/>
              <a:t>Click to edit Master title style</a:t>
            </a:r>
            <a:endParaRPr lang="en-US"/>
          </a:p>
        </p:txBody>
      </p:sp>
      <p:sp>
        <p:nvSpPr>
          <p:cNvPr id="3" name="Content Placeholder 2"/>
          <p:cNvSpPr>
            <a:spLocks noGrp="1"/>
          </p:cNvSpPr>
          <p:nvPr>
            <p:ph idx="1"/>
          </p:nvPr>
        </p:nvSpPr>
        <p:spPr>
          <a:xfrm>
            <a:off x="4766965" y="273473"/>
            <a:ext cx="681484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10213" y="1435448"/>
            <a:ext cx="4010919" cy="4690318"/>
          </a:xfrm>
        </p:spPr>
        <p:txBody>
          <a:bodyPr/>
          <a:lstStyle>
            <a:lvl1pPr marL="0" indent="0">
              <a:buNone/>
              <a:defRPr sz="1000"/>
            </a:lvl1pPr>
            <a:lvl2pPr marL="321258" indent="0">
              <a:buNone/>
              <a:defRPr sz="800"/>
            </a:lvl2pPr>
            <a:lvl3pPr marL="642519" indent="0">
              <a:buNone/>
              <a:defRPr sz="700"/>
            </a:lvl3pPr>
            <a:lvl4pPr marL="963776" indent="0">
              <a:buNone/>
              <a:defRPr sz="600"/>
            </a:lvl4pPr>
            <a:lvl5pPr marL="1285039" indent="0">
              <a:buNone/>
              <a:defRPr sz="600"/>
            </a:lvl5pPr>
            <a:lvl6pPr marL="1606299" indent="0">
              <a:buNone/>
              <a:defRPr sz="600"/>
            </a:lvl6pPr>
            <a:lvl7pPr marL="1927559" indent="0">
              <a:buNone/>
              <a:defRPr sz="600"/>
            </a:lvl7pPr>
            <a:lvl8pPr marL="2248821" indent="0">
              <a:buNone/>
              <a:defRPr sz="600"/>
            </a:lvl8pPr>
            <a:lvl9pPr marL="2570081"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t> </a:t>
            </a:r>
            <a:endParaRPr lang="en-US" b="1" dirty="0">
              <a:latin typeface="Helvetica Neue"/>
              <a:cs typeface="Helvetica Neue"/>
            </a:endParaRPr>
          </a:p>
        </p:txBody>
      </p:sp>
    </p:spTree>
    <p:extLst>
      <p:ext uri="{BB962C8B-B14F-4D97-AF65-F5344CB8AC3E}">
        <p14:creationId xmlns:p14="http://schemas.microsoft.com/office/powerpoint/2010/main" val="323253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97" y="4800825"/>
            <a:ext cx="7314903" cy="567035"/>
          </a:xfrm>
        </p:spPr>
        <p:txBody>
          <a:bodyPr anchor="b"/>
          <a:lstStyle>
            <a:lvl1pPr algn="l">
              <a:defRPr sz="1400" b="1"/>
            </a:lvl1pPr>
          </a:lstStyle>
          <a:p>
            <a:r>
              <a:rPr lang="ga-IE"/>
              <a:t>Click to edit Master title style</a:t>
            </a:r>
            <a:endParaRPr lang="en-US"/>
          </a:p>
        </p:txBody>
      </p:sp>
      <p:sp>
        <p:nvSpPr>
          <p:cNvPr id="3" name="Picture Placeholder 2"/>
          <p:cNvSpPr>
            <a:spLocks noGrp="1"/>
          </p:cNvSpPr>
          <p:nvPr>
            <p:ph type="pic" idx="1"/>
          </p:nvPr>
        </p:nvSpPr>
        <p:spPr>
          <a:xfrm>
            <a:off x="2390197" y="612800"/>
            <a:ext cx="7314903" cy="4114354"/>
          </a:xfrm>
        </p:spPr>
        <p:txBody>
          <a:bodyPr/>
          <a:lstStyle>
            <a:lvl1pPr marL="0" indent="0">
              <a:buNone/>
              <a:defRPr sz="2200"/>
            </a:lvl1pPr>
            <a:lvl2pPr marL="321258" indent="0">
              <a:buNone/>
              <a:defRPr sz="2000"/>
            </a:lvl2pPr>
            <a:lvl3pPr marL="642519" indent="0">
              <a:buNone/>
              <a:defRPr sz="1700"/>
            </a:lvl3pPr>
            <a:lvl4pPr marL="963776" indent="0">
              <a:buNone/>
              <a:defRPr sz="1400"/>
            </a:lvl4pPr>
            <a:lvl5pPr marL="1285039" indent="0">
              <a:buNone/>
              <a:defRPr sz="1400"/>
            </a:lvl5pPr>
            <a:lvl6pPr marL="1606299" indent="0">
              <a:buNone/>
              <a:defRPr sz="1400"/>
            </a:lvl6pPr>
            <a:lvl7pPr marL="1927559" indent="0">
              <a:buNone/>
              <a:defRPr sz="1400"/>
            </a:lvl7pPr>
            <a:lvl8pPr marL="2248821" indent="0">
              <a:buNone/>
              <a:defRPr sz="1400"/>
            </a:lvl8pPr>
            <a:lvl9pPr marL="2570081" indent="0">
              <a:buNone/>
              <a:defRPr sz="1400"/>
            </a:lvl9pPr>
          </a:lstStyle>
          <a:p>
            <a:pPr lvl="0"/>
            <a:r>
              <a:rPr lang="ga-IE" noProof="0">
                <a:sym typeface="Ubuntu Light" charset="0"/>
              </a:rPr>
              <a:t>Drag picture to placeholder or click icon to add</a:t>
            </a:r>
            <a:endParaRPr lang="en-US" noProof="0" dirty="0">
              <a:sym typeface="Ubuntu Light" charset="0"/>
            </a:endParaRPr>
          </a:p>
        </p:txBody>
      </p:sp>
      <p:sp>
        <p:nvSpPr>
          <p:cNvPr id="4" name="Text Placeholder 3"/>
          <p:cNvSpPr>
            <a:spLocks noGrp="1"/>
          </p:cNvSpPr>
          <p:nvPr>
            <p:ph type="body" sz="half" idx="2"/>
          </p:nvPr>
        </p:nvSpPr>
        <p:spPr>
          <a:xfrm>
            <a:off x="2390197" y="5367860"/>
            <a:ext cx="7314903" cy="804788"/>
          </a:xfrm>
        </p:spPr>
        <p:txBody>
          <a:bodyPr/>
          <a:lstStyle>
            <a:lvl1pPr marL="0" indent="0">
              <a:buNone/>
              <a:defRPr sz="1000"/>
            </a:lvl1pPr>
            <a:lvl2pPr marL="321258" indent="0">
              <a:buNone/>
              <a:defRPr sz="800"/>
            </a:lvl2pPr>
            <a:lvl3pPr marL="642519" indent="0">
              <a:buNone/>
              <a:defRPr sz="700"/>
            </a:lvl3pPr>
            <a:lvl4pPr marL="963776" indent="0">
              <a:buNone/>
              <a:defRPr sz="600"/>
            </a:lvl4pPr>
            <a:lvl5pPr marL="1285039" indent="0">
              <a:buNone/>
              <a:defRPr sz="600"/>
            </a:lvl5pPr>
            <a:lvl6pPr marL="1606299" indent="0">
              <a:buNone/>
              <a:defRPr sz="600"/>
            </a:lvl6pPr>
            <a:lvl7pPr marL="1927559" indent="0">
              <a:buNone/>
              <a:defRPr sz="600"/>
            </a:lvl7pPr>
            <a:lvl8pPr marL="2248821" indent="0">
              <a:buNone/>
              <a:defRPr sz="600"/>
            </a:lvl8pPr>
            <a:lvl9pPr marL="2570081"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t> </a:t>
            </a:r>
            <a:endParaRPr lang="en-US" b="1" dirty="0">
              <a:latin typeface="Helvetica Neue"/>
              <a:cs typeface="Helvetica Neue"/>
            </a:endParaRPr>
          </a:p>
        </p:txBody>
      </p:sp>
    </p:spTree>
    <p:extLst>
      <p:ext uri="{BB962C8B-B14F-4D97-AF65-F5344CB8AC3E}">
        <p14:creationId xmlns:p14="http://schemas.microsoft.com/office/powerpoint/2010/main" val="341039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4.jp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3.png"/><Relationship Id="rId5" Type="http://schemas.openxmlformats.org/officeDocument/2006/relationships/slideLayout" Target="../slideLayouts/slideLayout14.xml"/><Relationship Id="rId10" Type="http://schemas.openxmlformats.org/officeDocument/2006/relationships/image" Target="../media/image2.png"/><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body" idx="1"/>
          </p:nvPr>
        </p:nvSpPr>
        <p:spPr bwMode="auto">
          <a:xfrm>
            <a:off x="726017" y="2374901"/>
            <a:ext cx="10549467" cy="1857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693" tIns="35693" rIns="35693" bIns="35693" numCol="1" anchor="t" anchorCtr="0" compatLnSpc="1">
            <a:prstTxWarp prst="textNoShape">
              <a:avLst/>
            </a:prstTxWarp>
          </a:bodyPr>
          <a:lstStyle/>
          <a:p>
            <a:pPr lvl="0"/>
            <a:r>
              <a:rPr lang="ga-IE">
                <a:sym typeface="Ubuntu Light" charset="0"/>
              </a:rPr>
              <a:t>Click to edit Master text styles</a:t>
            </a:r>
          </a:p>
          <a:p>
            <a:pPr lvl="1"/>
            <a:r>
              <a:rPr lang="ga-IE">
                <a:sym typeface="Ubuntu Light" charset="0"/>
              </a:rPr>
              <a:t>Second level</a:t>
            </a:r>
          </a:p>
          <a:p>
            <a:pPr lvl="2"/>
            <a:r>
              <a:rPr lang="ga-IE">
                <a:sym typeface="Ubuntu Light" charset="0"/>
              </a:rPr>
              <a:t>Third level</a:t>
            </a:r>
          </a:p>
          <a:p>
            <a:pPr lvl="3"/>
            <a:r>
              <a:rPr lang="ga-IE">
                <a:sym typeface="Ubuntu Light" charset="0"/>
              </a:rPr>
              <a:t>Fourth level</a:t>
            </a:r>
          </a:p>
          <a:p>
            <a:pPr lvl="4"/>
            <a:r>
              <a:rPr lang="ga-IE">
                <a:sym typeface="Ubuntu Light" charset="0"/>
              </a:rPr>
              <a:t>Fifth level</a:t>
            </a:r>
            <a:endParaRPr lang="en-US" dirty="0">
              <a:sym typeface="Ubuntu Light" charset="0"/>
            </a:endParaRPr>
          </a:p>
        </p:txBody>
      </p:sp>
      <p:sp>
        <p:nvSpPr>
          <p:cNvPr id="1027" name="Rectangle 3"/>
          <p:cNvSpPr>
            <a:spLocks noGrp="1" noChangeArrowheads="1"/>
          </p:cNvSpPr>
          <p:nvPr>
            <p:ph type="title"/>
          </p:nvPr>
        </p:nvSpPr>
        <p:spPr bwMode="auto">
          <a:xfrm>
            <a:off x="726018" y="482601"/>
            <a:ext cx="10536767" cy="11953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693" tIns="35693" rIns="35693" bIns="35693" numCol="1" anchor="t" anchorCtr="0" compatLnSpc="1">
            <a:prstTxWarp prst="textNoShape">
              <a:avLst/>
            </a:prstTxWarp>
          </a:bodyPr>
          <a:lstStyle/>
          <a:p>
            <a:pPr lvl="0"/>
            <a:r>
              <a:rPr lang="ga-IE">
                <a:sym typeface="Ubuntu Light" charset="0"/>
              </a:rPr>
              <a:t>Click to edit Master title style</a:t>
            </a:r>
            <a:endParaRPr lang="en-US" dirty="0">
              <a:sym typeface="Ubuntu Light" charset="0"/>
            </a:endParaRPr>
          </a:p>
        </p:txBody>
      </p:sp>
      <p:sp>
        <p:nvSpPr>
          <p:cNvPr id="1028" name="Text Box 4"/>
          <p:cNvSpPr txBox="1">
            <a:spLocks noGrp="1" noChangeArrowheads="1"/>
          </p:cNvSpPr>
          <p:nvPr>
            <p:ph type="sldNum" sz="quarter" idx="4"/>
          </p:nvPr>
        </p:nvSpPr>
        <p:spPr bwMode="auto">
          <a:xfrm>
            <a:off x="738733" y="6446158"/>
            <a:ext cx="4840849" cy="187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none" lIns="64251" tIns="32125" rIns="64251" bIns="32125" numCol="1" anchor="t" anchorCtr="0" compatLnSpc="1">
            <a:prstTxWarp prst="textNoShape">
              <a:avLst/>
            </a:prstTxWarp>
          </a:bodyPr>
          <a:lstStyle>
            <a:lvl1pPr algn="l" eaLnBrk="1" hangingPunct="1">
              <a:defRPr sz="900" spc="20">
                <a:solidFill>
                  <a:schemeClr val="tx1"/>
                </a:solidFill>
                <a:latin typeface="Ubuntu" charset="0"/>
                <a:ea typeface="MS PGothic" charset="0"/>
                <a:cs typeface="MS PGothic" charset="0"/>
                <a:sym typeface="Ubuntu" charset="0"/>
              </a:defRPr>
            </a:lvl1pPr>
            <a:lvl2pPr marL="742494" indent="-285575" eaLnBrk="0" hangingPunct="0">
              <a:defRPr sz="3000">
                <a:solidFill>
                  <a:srgbClr val="000000"/>
                </a:solidFill>
                <a:latin typeface="Gill Sans" charset="0"/>
                <a:ea typeface="ヒラギノ角ゴ ProN W3" charset="0"/>
                <a:cs typeface="ヒラギノ角ゴ ProN W3" charset="0"/>
                <a:sym typeface="Gill Sans" charset="0"/>
              </a:defRPr>
            </a:lvl2pPr>
            <a:lvl3pPr marL="1142294" indent="-228458" eaLnBrk="0" hangingPunct="0">
              <a:defRPr sz="3000">
                <a:solidFill>
                  <a:srgbClr val="000000"/>
                </a:solidFill>
                <a:latin typeface="Gill Sans" charset="0"/>
                <a:ea typeface="ヒラギノ角ゴ ProN W3" charset="0"/>
                <a:cs typeface="ヒラギノ角ゴ ProN W3" charset="0"/>
                <a:sym typeface="Gill Sans" charset="0"/>
              </a:defRPr>
            </a:lvl3pPr>
            <a:lvl4pPr marL="1599216" indent="-228458" eaLnBrk="0" hangingPunct="0">
              <a:defRPr sz="3000">
                <a:solidFill>
                  <a:srgbClr val="000000"/>
                </a:solidFill>
                <a:latin typeface="Gill Sans" charset="0"/>
                <a:ea typeface="ヒラギノ角ゴ ProN W3" charset="0"/>
                <a:cs typeface="ヒラギノ角ゴ ProN W3" charset="0"/>
                <a:sym typeface="Gill Sans" charset="0"/>
              </a:defRPr>
            </a:lvl4pPr>
            <a:lvl5pPr marL="2056140" indent="-228458" eaLnBrk="0" hangingPunct="0">
              <a:defRPr sz="3000">
                <a:solidFill>
                  <a:srgbClr val="000000"/>
                </a:solidFill>
                <a:latin typeface="Gill Sans" charset="0"/>
                <a:ea typeface="ヒラギノ角ゴ ProN W3" charset="0"/>
                <a:cs typeface="ヒラギノ角ゴ ProN W3" charset="0"/>
                <a:sym typeface="Gill Sans" charset="0"/>
              </a:defRPr>
            </a:lvl5pPr>
            <a:lvl6pPr marL="2513059" indent="-228458"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69976" indent="-228458"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6897" indent="-228458"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3813" indent="-228458"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fld id="{F4B88F72-1EA4-FE40-A5CA-BD0111E6622B}" type="slidenum">
              <a:rPr lang="en-US" smtClean="0"/>
              <a:pPr/>
              <a:t>‹#›</a:t>
            </a:fld>
            <a:r>
              <a:rPr lang="en-US" dirty="0"/>
              <a:t> </a:t>
            </a:r>
            <a:endParaRPr lang="en-US" dirty="0">
              <a:latin typeface="Ubuntu"/>
              <a:cs typeface="Ubuntu"/>
            </a:endParaRPr>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hf hdr="0" ftr="0" dt="0"/>
  <p:txStyles>
    <p:titleStyle>
      <a:lvl1pPr algn="l" rtl="0" eaLnBrk="1" fontAlgn="base" hangingPunct="1">
        <a:spcBef>
          <a:spcPct val="0"/>
        </a:spcBef>
        <a:spcAft>
          <a:spcPct val="0"/>
        </a:spcAft>
        <a:defRPr sz="5900" spc="-100">
          <a:solidFill>
            <a:srgbClr val="FFFFFF"/>
          </a:solidFill>
          <a:latin typeface="+mj-lt"/>
          <a:ea typeface="+mj-ea"/>
          <a:cs typeface="+mj-cs"/>
          <a:sym typeface="Ubuntu Light" charset="0"/>
        </a:defRPr>
      </a:lvl1pPr>
      <a:lvl2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5pPr>
      <a:lvl6pPr marL="321258"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6pPr>
      <a:lvl7pPr marL="642519"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7pPr>
      <a:lvl8pPr marL="963776"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8pPr>
      <a:lvl9pPr marL="1285039"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9pPr>
    </p:titleStyle>
    <p:bodyStyle>
      <a:lvl1pPr marL="239568" indent="-23956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1pPr>
      <a:lvl2pPr marL="521969" indent="-199904"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2pPr>
      <a:lvl3pPr marL="802783" indent="-160241"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3pPr>
      <a:lvl4pPr marL="1123263" indent="-160241"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4pPr>
      <a:lvl5pPr marL="1445325" indent="-160241"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5pPr>
      <a:lvl6pPr marL="321258"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6pPr>
      <a:lvl7pPr marL="642519"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7pPr>
      <a:lvl8pPr marL="963776"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8pPr>
      <a:lvl9pPr marL="1285039"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9pPr>
    </p:bodyStyle>
    <p:otherStyle>
      <a:defPPr>
        <a:defRPr lang="en-US"/>
      </a:defPPr>
      <a:lvl1pPr marL="0" algn="l" defTabSz="321258" rtl="0" eaLnBrk="1" latinLnBrk="0" hangingPunct="1">
        <a:defRPr sz="1300" kern="1200">
          <a:solidFill>
            <a:schemeClr val="tx1"/>
          </a:solidFill>
          <a:latin typeface="+mn-lt"/>
          <a:ea typeface="+mn-ea"/>
          <a:cs typeface="+mn-cs"/>
        </a:defRPr>
      </a:lvl1pPr>
      <a:lvl2pPr marL="321258" algn="l" defTabSz="321258" rtl="0" eaLnBrk="1" latinLnBrk="0" hangingPunct="1">
        <a:defRPr sz="1300" kern="1200">
          <a:solidFill>
            <a:schemeClr val="tx1"/>
          </a:solidFill>
          <a:latin typeface="+mn-lt"/>
          <a:ea typeface="+mn-ea"/>
          <a:cs typeface="+mn-cs"/>
        </a:defRPr>
      </a:lvl2pPr>
      <a:lvl3pPr marL="642519" algn="l" defTabSz="321258" rtl="0" eaLnBrk="1" latinLnBrk="0" hangingPunct="1">
        <a:defRPr sz="1300" kern="1200">
          <a:solidFill>
            <a:schemeClr val="tx1"/>
          </a:solidFill>
          <a:latin typeface="+mn-lt"/>
          <a:ea typeface="+mn-ea"/>
          <a:cs typeface="+mn-cs"/>
        </a:defRPr>
      </a:lvl3pPr>
      <a:lvl4pPr marL="963776" algn="l" defTabSz="321258" rtl="0" eaLnBrk="1" latinLnBrk="0" hangingPunct="1">
        <a:defRPr sz="1300" kern="1200">
          <a:solidFill>
            <a:schemeClr val="tx1"/>
          </a:solidFill>
          <a:latin typeface="+mn-lt"/>
          <a:ea typeface="+mn-ea"/>
          <a:cs typeface="+mn-cs"/>
        </a:defRPr>
      </a:lvl4pPr>
      <a:lvl5pPr marL="1285039" algn="l" defTabSz="321258" rtl="0" eaLnBrk="1" latinLnBrk="0" hangingPunct="1">
        <a:defRPr sz="1300" kern="1200">
          <a:solidFill>
            <a:schemeClr val="tx1"/>
          </a:solidFill>
          <a:latin typeface="+mn-lt"/>
          <a:ea typeface="+mn-ea"/>
          <a:cs typeface="+mn-cs"/>
        </a:defRPr>
      </a:lvl5pPr>
      <a:lvl6pPr marL="1606299" algn="l" defTabSz="321258" rtl="0" eaLnBrk="1" latinLnBrk="0" hangingPunct="1">
        <a:defRPr sz="1300" kern="1200">
          <a:solidFill>
            <a:schemeClr val="tx1"/>
          </a:solidFill>
          <a:latin typeface="+mn-lt"/>
          <a:ea typeface="+mn-ea"/>
          <a:cs typeface="+mn-cs"/>
        </a:defRPr>
      </a:lvl6pPr>
      <a:lvl7pPr marL="1927559" algn="l" defTabSz="321258" rtl="0" eaLnBrk="1" latinLnBrk="0" hangingPunct="1">
        <a:defRPr sz="1300" kern="1200">
          <a:solidFill>
            <a:schemeClr val="tx1"/>
          </a:solidFill>
          <a:latin typeface="+mn-lt"/>
          <a:ea typeface="+mn-ea"/>
          <a:cs typeface="+mn-cs"/>
        </a:defRPr>
      </a:lvl7pPr>
      <a:lvl8pPr marL="2248821" algn="l" defTabSz="321258" rtl="0" eaLnBrk="1" latinLnBrk="0" hangingPunct="1">
        <a:defRPr sz="1300" kern="1200">
          <a:solidFill>
            <a:schemeClr val="tx1"/>
          </a:solidFill>
          <a:latin typeface="+mn-lt"/>
          <a:ea typeface="+mn-ea"/>
          <a:cs typeface="+mn-cs"/>
        </a:defRPr>
      </a:lvl8pPr>
      <a:lvl9pPr marL="2570081" algn="l" defTabSz="321258"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726017" y="1741488"/>
            <a:ext cx="10549467" cy="44640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693" tIns="35693" rIns="35693" bIns="35693" numCol="1" anchor="t" anchorCtr="0" compatLnSpc="1">
            <a:prstTxWarp prst="textNoShape">
              <a:avLst/>
            </a:prstTxWarp>
          </a:bodyPr>
          <a:lstStyle/>
          <a:p>
            <a:pPr lvl="0"/>
            <a:r>
              <a:rPr lang="ga-IE">
                <a:sym typeface="Ubuntu" charset="0"/>
              </a:rPr>
              <a:t>Click to edit Master text styles</a:t>
            </a:r>
          </a:p>
          <a:p>
            <a:pPr lvl="1"/>
            <a:r>
              <a:rPr lang="ga-IE">
                <a:sym typeface="Ubuntu" charset="0"/>
              </a:rPr>
              <a:t>Second level</a:t>
            </a:r>
          </a:p>
          <a:p>
            <a:pPr lvl="2"/>
            <a:r>
              <a:rPr lang="ga-IE">
                <a:sym typeface="Ubuntu" charset="0"/>
              </a:rPr>
              <a:t>Third level</a:t>
            </a:r>
          </a:p>
          <a:p>
            <a:pPr lvl="3"/>
            <a:r>
              <a:rPr lang="ga-IE">
                <a:sym typeface="Ubuntu" charset="0"/>
              </a:rPr>
              <a:t>Fourth level</a:t>
            </a:r>
          </a:p>
          <a:p>
            <a:pPr lvl="4"/>
            <a:r>
              <a:rPr lang="ga-IE">
                <a:sym typeface="Ubuntu" charset="0"/>
              </a:rPr>
              <a:t>Fifth level</a:t>
            </a:r>
            <a:endParaRPr lang="en-US" dirty="0">
              <a:sym typeface="Ubuntu Light" charset="0"/>
            </a:endParaRPr>
          </a:p>
        </p:txBody>
      </p:sp>
      <p:sp>
        <p:nvSpPr>
          <p:cNvPr id="2051" name="Rectangle 3"/>
          <p:cNvSpPr>
            <a:spLocks noGrp="1" noChangeArrowheads="1"/>
          </p:cNvSpPr>
          <p:nvPr>
            <p:ph type="title"/>
          </p:nvPr>
        </p:nvSpPr>
        <p:spPr bwMode="auto">
          <a:xfrm>
            <a:off x="726034" y="366714"/>
            <a:ext cx="9402431" cy="10460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693" tIns="35693" rIns="35693" bIns="35693" numCol="1" anchor="ctr" anchorCtr="0" compatLnSpc="1">
            <a:prstTxWarp prst="textNoShape">
              <a:avLst/>
            </a:prstTxWarp>
          </a:bodyPr>
          <a:lstStyle/>
          <a:p>
            <a:pPr lvl="0"/>
            <a:r>
              <a:rPr lang="ga-IE">
                <a:sym typeface="Ubuntu Light" charset="0"/>
              </a:rPr>
              <a:t>Click to edit Master title style</a:t>
            </a:r>
            <a:endParaRPr lang="en-US" dirty="0">
              <a:sym typeface="Ubuntu Light" charset="0"/>
            </a:endParaRPr>
          </a:p>
        </p:txBody>
      </p:sp>
      <p:sp>
        <p:nvSpPr>
          <p:cNvPr id="2052" name="Text Box 4"/>
          <p:cNvSpPr txBox="1">
            <a:spLocks noGrp="1" noChangeArrowheads="1"/>
          </p:cNvSpPr>
          <p:nvPr>
            <p:ph type="sldNum" sz="quarter" idx="4"/>
          </p:nvPr>
        </p:nvSpPr>
        <p:spPr bwMode="auto">
          <a:xfrm>
            <a:off x="758383" y="6470815"/>
            <a:ext cx="4665041" cy="187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none" lIns="64251" tIns="32125" rIns="64251" bIns="32125"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494" indent="-285575" eaLnBrk="0" hangingPunct="0">
              <a:defRPr sz="3000">
                <a:solidFill>
                  <a:srgbClr val="000000"/>
                </a:solidFill>
                <a:latin typeface="Gill Sans" charset="0"/>
                <a:ea typeface="ヒラギノ角ゴ ProN W3" charset="0"/>
                <a:cs typeface="ヒラギノ角ゴ ProN W3" charset="0"/>
                <a:sym typeface="Gill Sans" charset="0"/>
              </a:defRPr>
            </a:lvl2pPr>
            <a:lvl3pPr marL="1142294" indent="-228458" eaLnBrk="0" hangingPunct="0">
              <a:defRPr sz="3000">
                <a:solidFill>
                  <a:srgbClr val="000000"/>
                </a:solidFill>
                <a:latin typeface="Gill Sans" charset="0"/>
                <a:ea typeface="ヒラギノ角ゴ ProN W3" charset="0"/>
                <a:cs typeface="ヒラギノ角ゴ ProN W3" charset="0"/>
                <a:sym typeface="Gill Sans" charset="0"/>
              </a:defRPr>
            </a:lvl3pPr>
            <a:lvl4pPr marL="1599216" indent="-228458" eaLnBrk="0" hangingPunct="0">
              <a:defRPr sz="3000">
                <a:solidFill>
                  <a:srgbClr val="000000"/>
                </a:solidFill>
                <a:latin typeface="Gill Sans" charset="0"/>
                <a:ea typeface="ヒラギノ角ゴ ProN W3" charset="0"/>
                <a:cs typeface="ヒラギノ角ゴ ProN W3" charset="0"/>
                <a:sym typeface="Gill Sans" charset="0"/>
              </a:defRPr>
            </a:lvl4pPr>
            <a:lvl5pPr marL="2056140" indent="-228458" eaLnBrk="0" hangingPunct="0">
              <a:defRPr sz="3000">
                <a:solidFill>
                  <a:srgbClr val="000000"/>
                </a:solidFill>
                <a:latin typeface="Gill Sans" charset="0"/>
                <a:ea typeface="ヒラギノ角ゴ ProN W3" charset="0"/>
                <a:cs typeface="ヒラギノ角ゴ ProN W3" charset="0"/>
                <a:sym typeface="Gill Sans" charset="0"/>
              </a:defRPr>
            </a:lvl5pPr>
            <a:lvl6pPr marL="2513059" indent="-228458"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69976" indent="-228458"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6897" indent="-228458"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3813" indent="-228458"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Lions Clubs International Opening Eyes</a:t>
            </a:r>
          </a:p>
        </p:txBody>
      </p:sp>
      <p:pic>
        <p:nvPicPr>
          <p:cNvPr id="4" name="Picture 3" descr="A screenshot of a cell phone&#10;&#10;Description automatically generated">
            <a:extLst>
              <a:ext uri="{FF2B5EF4-FFF2-40B4-BE49-F238E27FC236}">
                <a16:creationId xmlns:a16="http://schemas.microsoft.com/office/drawing/2014/main" id="{900102A1-8C9A-6D4B-9F9B-A18C0FF39074}"/>
              </a:ext>
            </a:extLst>
          </p:cNvPr>
          <p:cNvPicPr>
            <a:picLocks noChangeAspect="1"/>
          </p:cNvPicPr>
          <p:nvPr userDrawn="1"/>
        </p:nvPicPr>
        <p:blipFill>
          <a:blip r:embed="rId12"/>
          <a:stretch>
            <a:fillRect/>
          </a:stretch>
        </p:blipFill>
        <p:spPr>
          <a:xfrm>
            <a:off x="10128463" y="5936601"/>
            <a:ext cx="1521439" cy="785233"/>
          </a:xfrm>
          <a:prstGeom prst="rect">
            <a:avLst/>
          </a:prstGeom>
        </p:spPr>
      </p:pic>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hf hdr="0" ft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258"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51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3776"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03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568" indent="-239568"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3993" indent="-28399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660" indent="-28399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660" indent="-28399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660" indent="-28399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6692" indent="-285568"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7955" indent="-285568"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499211" indent="-285568"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0472" indent="-285568"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258" rtl="0" eaLnBrk="1" latinLnBrk="0" hangingPunct="1">
        <a:defRPr sz="1300" kern="1200">
          <a:solidFill>
            <a:schemeClr val="tx1"/>
          </a:solidFill>
          <a:latin typeface="+mn-lt"/>
          <a:ea typeface="+mn-ea"/>
          <a:cs typeface="+mn-cs"/>
        </a:defRPr>
      </a:lvl1pPr>
      <a:lvl2pPr marL="321258" algn="l" defTabSz="321258" rtl="0" eaLnBrk="1" latinLnBrk="0" hangingPunct="1">
        <a:defRPr sz="1300" kern="1200">
          <a:solidFill>
            <a:schemeClr val="tx1"/>
          </a:solidFill>
          <a:latin typeface="+mn-lt"/>
          <a:ea typeface="+mn-ea"/>
          <a:cs typeface="+mn-cs"/>
        </a:defRPr>
      </a:lvl2pPr>
      <a:lvl3pPr marL="642519" algn="l" defTabSz="321258" rtl="0" eaLnBrk="1" latinLnBrk="0" hangingPunct="1">
        <a:defRPr sz="1300" kern="1200">
          <a:solidFill>
            <a:schemeClr val="tx1"/>
          </a:solidFill>
          <a:latin typeface="+mn-lt"/>
          <a:ea typeface="+mn-ea"/>
          <a:cs typeface="+mn-cs"/>
        </a:defRPr>
      </a:lvl3pPr>
      <a:lvl4pPr marL="963776" algn="l" defTabSz="321258" rtl="0" eaLnBrk="1" latinLnBrk="0" hangingPunct="1">
        <a:defRPr sz="1300" kern="1200">
          <a:solidFill>
            <a:schemeClr val="tx1"/>
          </a:solidFill>
          <a:latin typeface="+mn-lt"/>
          <a:ea typeface="+mn-ea"/>
          <a:cs typeface="+mn-cs"/>
        </a:defRPr>
      </a:lvl4pPr>
      <a:lvl5pPr marL="1285039" algn="l" defTabSz="321258" rtl="0" eaLnBrk="1" latinLnBrk="0" hangingPunct="1">
        <a:defRPr sz="1300" kern="1200">
          <a:solidFill>
            <a:schemeClr val="tx1"/>
          </a:solidFill>
          <a:latin typeface="+mn-lt"/>
          <a:ea typeface="+mn-ea"/>
          <a:cs typeface="+mn-cs"/>
        </a:defRPr>
      </a:lvl5pPr>
      <a:lvl6pPr marL="1606299" algn="l" defTabSz="321258" rtl="0" eaLnBrk="1" latinLnBrk="0" hangingPunct="1">
        <a:defRPr sz="1300" kern="1200">
          <a:solidFill>
            <a:schemeClr val="tx1"/>
          </a:solidFill>
          <a:latin typeface="+mn-lt"/>
          <a:ea typeface="+mn-ea"/>
          <a:cs typeface="+mn-cs"/>
        </a:defRPr>
      </a:lvl6pPr>
      <a:lvl7pPr marL="1927559" algn="l" defTabSz="321258" rtl="0" eaLnBrk="1" latinLnBrk="0" hangingPunct="1">
        <a:defRPr sz="1300" kern="1200">
          <a:solidFill>
            <a:schemeClr val="tx1"/>
          </a:solidFill>
          <a:latin typeface="+mn-lt"/>
          <a:ea typeface="+mn-ea"/>
          <a:cs typeface="+mn-cs"/>
        </a:defRPr>
      </a:lvl7pPr>
      <a:lvl8pPr marL="2248821" algn="l" defTabSz="321258" rtl="0" eaLnBrk="1" latinLnBrk="0" hangingPunct="1">
        <a:defRPr sz="1300" kern="1200">
          <a:solidFill>
            <a:schemeClr val="tx1"/>
          </a:solidFill>
          <a:latin typeface="+mn-lt"/>
          <a:ea typeface="+mn-ea"/>
          <a:cs typeface="+mn-cs"/>
        </a:defRPr>
      </a:lvl8pPr>
      <a:lvl9pPr marL="2570081" algn="l" defTabSz="321258"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797133" y="977140"/>
            <a:ext cx="8633361" cy="2474651"/>
          </a:xfrm>
        </p:spPr>
        <p:txBody>
          <a:bodyPr/>
          <a:lstStyle/>
          <a:p>
            <a:pPr algn="ctr"/>
            <a:r>
              <a:rPr lang="en-US" sz="3200" dirty="0"/>
              <a:t>Special Olympics Lions Clubs International Opening Eyes Introduces:</a:t>
            </a:r>
            <a:br>
              <a:rPr lang="en-US" sz="3200" dirty="0"/>
            </a:br>
            <a:r>
              <a:rPr lang="en-US" sz="2000" dirty="0"/>
              <a:t/>
            </a:r>
            <a:br>
              <a:rPr lang="en-US" sz="2000" dirty="0"/>
            </a:br>
            <a:r>
              <a:rPr lang="en-US" sz="4800" u="sng" dirty="0"/>
              <a:t>Eye-Connect: Looking into our Eyes Series</a:t>
            </a:r>
            <a:br>
              <a:rPr lang="en-US" sz="4800" u="sng" dirty="0"/>
            </a:br>
            <a:r>
              <a:rPr lang="en-US" sz="4800" dirty="0"/>
              <a:t/>
            </a:r>
            <a:br>
              <a:rPr lang="en-US" sz="4800" dirty="0"/>
            </a:br>
            <a:r>
              <a:rPr lang="en-US" sz="4800" dirty="0"/>
              <a:t/>
            </a:r>
            <a:br>
              <a:rPr lang="en-US" sz="4800" dirty="0"/>
            </a:br>
            <a:r>
              <a:rPr lang="en-US" sz="4800" dirty="0"/>
              <a:t/>
            </a:r>
            <a:br>
              <a:rPr lang="en-US" sz="4800" dirty="0"/>
            </a:br>
            <a:endParaRPr lang="en-US" sz="2400" i="1" dirty="0"/>
          </a:p>
        </p:txBody>
      </p:sp>
      <p:sp>
        <p:nvSpPr>
          <p:cNvPr id="10" name="Slide Number Placeholder 9"/>
          <p:cNvSpPr>
            <a:spLocks noGrp="1"/>
          </p:cNvSpPr>
          <p:nvPr>
            <p:ph type="sldNum" sz="quarter" idx="10"/>
          </p:nvPr>
        </p:nvSpPr>
        <p:spPr/>
        <p:txBody>
          <a:bodyPr/>
          <a:lstStyle/>
          <a:p>
            <a:fld id="{F4B88F72-1EA4-FE40-A5CA-BD0111E6622B}" type="slidenum">
              <a:rPr lang="en-US" smtClean="0"/>
              <a:pPr/>
              <a:t>1</a:t>
            </a:fld>
            <a:endParaRPr lang="en-US" dirty="0">
              <a:latin typeface="Ubuntu"/>
              <a:cs typeface="Ubuntu"/>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5959" y="4966138"/>
            <a:ext cx="2560504" cy="1978572"/>
          </a:xfrm>
          <a:prstGeom prst="rect">
            <a:avLst/>
          </a:prstGeom>
        </p:spPr>
      </p:pic>
    </p:spTree>
    <p:extLst>
      <p:ext uri="{BB962C8B-B14F-4D97-AF65-F5344CB8AC3E}">
        <p14:creationId xmlns:p14="http://schemas.microsoft.com/office/powerpoint/2010/main" val="294045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0B21B-DAAC-0B49-B137-FF6EB95A78B8}"/>
              </a:ext>
            </a:extLst>
          </p:cNvPr>
          <p:cNvSpPr>
            <a:spLocks noGrp="1"/>
          </p:cNvSpPr>
          <p:nvPr>
            <p:ph type="title"/>
          </p:nvPr>
        </p:nvSpPr>
        <p:spPr/>
        <p:txBody>
          <a:bodyPr/>
          <a:lstStyle/>
          <a:p>
            <a:r>
              <a:rPr lang="en-US" dirty="0"/>
              <a:t>How do I know if I have diabetes?</a:t>
            </a:r>
            <a:endParaRPr lang="en-US" dirty="0"/>
          </a:p>
        </p:txBody>
      </p:sp>
      <p:sp>
        <p:nvSpPr>
          <p:cNvPr id="4" name="Slide Number Placeholder 3">
            <a:extLst>
              <a:ext uri="{FF2B5EF4-FFF2-40B4-BE49-F238E27FC236}">
                <a16:creationId xmlns:a16="http://schemas.microsoft.com/office/drawing/2014/main" id="{EEB22F76-6134-7D44-A59F-061061E45D65}"/>
              </a:ext>
            </a:extLst>
          </p:cNvPr>
          <p:cNvSpPr>
            <a:spLocks noGrp="1"/>
          </p:cNvSpPr>
          <p:nvPr>
            <p:ph type="sldNum" sz="quarter" idx="10"/>
          </p:nvPr>
        </p:nvSpPr>
        <p:spPr/>
        <p:txBody>
          <a:bodyPr/>
          <a:lstStyle/>
          <a:p>
            <a:fld id="{F4B88F72-1EA4-FE40-A5CA-BD0111E6622B}" type="slidenum">
              <a:rPr lang="en-US" smtClean="0"/>
              <a:pPr/>
              <a:t>10</a:t>
            </a:fld>
            <a:r>
              <a:rPr lang="en-US">
                <a:solidFill>
                  <a:srgbClr val="2E3333"/>
                </a:solidFill>
              </a:rPr>
              <a:t> /  </a:t>
            </a:r>
            <a:r>
              <a:rPr lang="en-US">
                <a:solidFill>
                  <a:srgbClr val="2E3333"/>
                </a:solidFill>
                <a:latin typeface="Ubuntu"/>
                <a:cs typeface="Ubuntu"/>
              </a:rPr>
              <a:t>Special Olympics Lions Clubs International Opening Eyes</a:t>
            </a:r>
            <a:endParaRPr lang="en-US" dirty="0">
              <a:solidFill>
                <a:srgbClr val="2E3333"/>
              </a:solidFill>
              <a:latin typeface="Ubuntu"/>
              <a:cs typeface="Ubuntu"/>
            </a:endParaRPr>
          </a:p>
        </p:txBody>
      </p:sp>
      <p:pic>
        <p:nvPicPr>
          <p:cNvPr id="5" name="Picture 4">
            <a:extLst>
              <a:ext uri="{FF2B5EF4-FFF2-40B4-BE49-F238E27FC236}">
                <a16:creationId xmlns:a16="http://schemas.microsoft.com/office/drawing/2014/main" id="{69661778-201B-E54B-91AB-6A63546631F4}"/>
              </a:ext>
            </a:extLst>
          </p:cNvPr>
          <p:cNvPicPr>
            <a:picLocks noChangeAspect="1"/>
          </p:cNvPicPr>
          <p:nvPr/>
        </p:nvPicPr>
        <p:blipFill>
          <a:blip r:embed="rId2"/>
          <a:stretch>
            <a:fillRect/>
          </a:stretch>
        </p:blipFill>
        <p:spPr>
          <a:xfrm>
            <a:off x="726034" y="1476211"/>
            <a:ext cx="8115300" cy="4584700"/>
          </a:xfrm>
          <a:prstGeom prst="rect">
            <a:avLst/>
          </a:prstGeom>
        </p:spPr>
      </p:pic>
      <p:sp>
        <p:nvSpPr>
          <p:cNvPr id="3" name="Content Placeholder 2">
            <a:extLst>
              <a:ext uri="{FF2B5EF4-FFF2-40B4-BE49-F238E27FC236}">
                <a16:creationId xmlns:a16="http://schemas.microsoft.com/office/drawing/2014/main" id="{02D6B8ED-1443-0D4B-9463-218856CED7C6}"/>
              </a:ext>
            </a:extLst>
          </p:cNvPr>
          <p:cNvSpPr>
            <a:spLocks noGrp="1"/>
          </p:cNvSpPr>
          <p:nvPr>
            <p:ph idx="1"/>
          </p:nvPr>
        </p:nvSpPr>
        <p:spPr>
          <a:xfrm>
            <a:off x="8402764" y="2797508"/>
            <a:ext cx="3451401" cy="2211814"/>
          </a:xfrm>
        </p:spPr>
        <p:txBody>
          <a:bodyPr/>
          <a:lstStyle/>
          <a:p>
            <a:r>
              <a:rPr lang="en-US" dirty="0" smtClean="0"/>
              <a:t>The </a:t>
            </a:r>
            <a:r>
              <a:rPr lang="en-US" dirty="0"/>
              <a:t>doctor will do </a:t>
            </a:r>
            <a:r>
              <a:rPr lang="en-US" dirty="0" smtClean="0"/>
              <a:t>a blood </a:t>
            </a:r>
            <a:r>
              <a:rPr lang="en-US" dirty="0"/>
              <a:t>test to find out if you have diabetes or prediabetes.  </a:t>
            </a:r>
          </a:p>
          <a:p>
            <a:endParaRPr lang="en-US" dirty="0"/>
          </a:p>
        </p:txBody>
      </p:sp>
    </p:spTree>
    <p:extLst>
      <p:ext uri="{BB962C8B-B14F-4D97-AF65-F5344CB8AC3E}">
        <p14:creationId xmlns:p14="http://schemas.microsoft.com/office/powerpoint/2010/main" val="301323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68C11-5601-F24C-9AC1-B9F3BCD5FE88}"/>
              </a:ext>
            </a:extLst>
          </p:cNvPr>
          <p:cNvSpPr>
            <a:spLocks noGrp="1"/>
          </p:cNvSpPr>
          <p:nvPr>
            <p:ph type="title"/>
          </p:nvPr>
        </p:nvSpPr>
        <p:spPr>
          <a:xfrm>
            <a:off x="373712" y="114679"/>
            <a:ext cx="8675076" cy="1046064"/>
          </a:xfrm>
        </p:spPr>
        <p:txBody>
          <a:bodyPr wrap="square" anchor="ctr">
            <a:normAutofit/>
          </a:bodyPr>
          <a:lstStyle/>
          <a:p>
            <a:r>
              <a:rPr lang="en-US" dirty="0"/>
              <a:t>If I have diabetes, what other kinds of health problems can happen?</a:t>
            </a:r>
          </a:p>
        </p:txBody>
      </p:sp>
      <p:sp>
        <p:nvSpPr>
          <p:cNvPr id="6" name="Content Placeholder 5">
            <a:extLst>
              <a:ext uri="{FF2B5EF4-FFF2-40B4-BE49-F238E27FC236}">
                <a16:creationId xmlns:a16="http://schemas.microsoft.com/office/drawing/2014/main" id="{17725E35-2A45-AB4F-94B5-24AC02AA6BF8}"/>
              </a:ext>
            </a:extLst>
          </p:cNvPr>
          <p:cNvSpPr>
            <a:spLocks noGrp="1"/>
          </p:cNvSpPr>
          <p:nvPr>
            <p:ph sz="half" idx="1"/>
          </p:nvPr>
        </p:nvSpPr>
        <p:spPr>
          <a:xfrm>
            <a:off x="1041620" y="1691120"/>
            <a:ext cx="4015409" cy="4183559"/>
          </a:xfrm>
        </p:spPr>
        <p:txBody>
          <a:bodyPr wrap="square" anchor="t">
            <a:normAutofit/>
          </a:bodyPr>
          <a:lstStyle/>
          <a:p>
            <a:r>
              <a:rPr lang="en-US" dirty="0"/>
              <a:t>Heart problems</a:t>
            </a:r>
          </a:p>
          <a:p>
            <a:r>
              <a:rPr lang="en-US" dirty="0"/>
              <a:t>Nerve damage </a:t>
            </a:r>
          </a:p>
          <a:p>
            <a:r>
              <a:rPr lang="en-US" dirty="0"/>
              <a:t>Foot problems</a:t>
            </a:r>
          </a:p>
          <a:p>
            <a:r>
              <a:rPr lang="en-US" dirty="0"/>
              <a:t>Mouth / dental health problems</a:t>
            </a:r>
          </a:p>
          <a:p>
            <a:r>
              <a:rPr lang="en-US" dirty="0"/>
              <a:t>Kidney problems</a:t>
            </a:r>
          </a:p>
          <a:p>
            <a:r>
              <a:rPr lang="en-US" dirty="0"/>
              <a:t>Sexual and bladder problems</a:t>
            </a:r>
          </a:p>
          <a:p>
            <a:r>
              <a:rPr lang="en-US" dirty="0"/>
              <a:t>Vision and eye health problems</a:t>
            </a:r>
          </a:p>
          <a:p>
            <a:r>
              <a:rPr lang="en-US" dirty="0"/>
              <a:t>Ears</a:t>
            </a:r>
          </a:p>
        </p:txBody>
      </p:sp>
      <p:pic>
        <p:nvPicPr>
          <p:cNvPr id="2050" name="Picture 2">
            <a:extLst>
              <a:ext uri="{FF2B5EF4-FFF2-40B4-BE49-F238E27FC236}">
                <a16:creationId xmlns:a16="http://schemas.microsoft.com/office/drawing/2014/main" id="{69432762-760A-874C-BA41-8B3AEC5BAF2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45079" y="1160743"/>
            <a:ext cx="4713936" cy="4713936"/>
          </a:xfrm>
          <a:prstGeom prst="rect">
            <a:avLst/>
          </a:prstGeom>
          <a:solidFill>
            <a:srgbClr val="FFFFFF"/>
          </a:solidFill>
        </p:spPr>
      </p:pic>
      <p:sp>
        <p:nvSpPr>
          <p:cNvPr id="5" name="Slide Number Placeholder 4">
            <a:extLst>
              <a:ext uri="{FF2B5EF4-FFF2-40B4-BE49-F238E27FC236}">
                <a16:creationId xmlns:a16="http://schemas.microsoft.com/office/drawing/2014/main" id="{6F96E786-93D7-EC46-935E-7598892D9F72}"/>
              </a:ext>
            </a:extLst>
          </p:cNvPr>
          <p:cNvSpPr>
            <a:spLocks noGrp="1"/>
          </p:cNvSpPr>
          <p:nvPr>
            <p:ph type="sldNum" sz="quarter" idx="10"/>
          </p:nvPr>
        </p:nvSpPr>
        <p:spPr>
          <a:xfrm>
            <a:off x="2092788" y="6470815"/>
            <a:ext cx="3498781" cy="187325"/>
          </a:xfrm>
        </p:spPr>
        <p:txBody>
          <a:bodyPr wrap="none" anchor="t">
            <a:normAutofit/>
          </a:bodyPr>
          <a:lstStyle/>
          <a:p>
            <a:pPr>
              <a:spcAft>
                <a:spcPts val="600"/>
              </a:spcAft>
            </a:pPr>
            <a:fld id="{F4B88F72-1EA4-FE40-A5CA-BD0111E6622B}" type="slidenum">
              <a:rPr lang="en-US" sz="800"/>
              <a:pPr>
                <a:spcAft>
                  <a:spcPts val="600"/>
                </a:spcAft>
              </a:pPr>
              <a:t>11</a:t>
            </a:fld>
            <a:r>
              <a:rPr lang="en-US" sz="800"/>
              <a:t> /  Special Olympics</a:t>
            </a:r>
          </a:p>
        </p:txBody>
      </p:sp>
    </p:spTree>
    <p:extLst>
      <p:ext uri="{BB962C8B-B14F-4D97-AF65-F5344CB8AC3E}">
        <p14:creationId xmlns:p14="http://schemas.microsoft.com/office/powerpoint/2010/main" val="361524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A1589-991D-BA41-AFD3-14F19B7639E7}"/>
              </a:ext>
            </a:extLst>
          </p:cNvPr>
          <p:cNvSpPr>
            <a:spLocks noGrp="1"/>
          </p:cNvSpPr>
          <p:nvPr>
            <p:ph type="title"/>
          </p:nvPr>
        </p:nvSpPr>
        <p:spPr>
          <a:xfrm>
            <a:off x="376176" y="255396"/>
            <a:ext cx="9402431" cy="1046064"/>
          </a:xfrm>
        </p:spPr>
        <p:txBody>
          <a:bodyPr/>
          <a:lstStyle/>
          <a:p>
            <a:r>
              <a:rPr lang="en-US" dirty="0"/>
              <a:t>What vision problems occur with diabetes?</a:t>
            </a:r>
          </a:p>
        </p:txBody>
      </p:sp>
      <p:sp>
        <p:nvSpPr>
          <p:cNvPr id="3" name="Content Placeholder 2">
            <a:extLst>
              <a:ext uri="{FF2B5EF4-FFF2-40B4-BE49-F238E27FC236}">
                <a16:creationId xmlns:a16="http://schemas.microsoft.com/office/drawing/2014/main" id="{C469792E-6FFA-5541-B7C8-6E86089C7E17}"/>
              </a:ext>
            </a:extLst>
          </p:cNvPr>
          <p:cNvSpPr>
            <a:spLocks noGrp="1"/>
          </p:cNvSpPr>
          <p:nvPr>
            <p:ph idx="1"/>
          </p:nvPr>
        </p:nvSpPr>
        <p:spPr>
          <a:xfrm>
            <a:off x="1067923" y="1773446"/>
            <a:ext cx="10549467" cy="4464050"/>
          </a:xfrm>
        </p:spPr>
        <p:txBody>
          <a:bodyPr/>
          <a:lstStyle/>
          <a:p>
            <a:r>
              <a:rPr lang="en-US" dirty="0"/>
              <a:t>There are other eye health problems caused by diabetes:</a:t>
            </a:r>
          </a:p>
          <a:p>
            <a:pPr marL="342900" indent="-342900">
              <a:buFont typeface="Wingdings" pitchFamily="2" charset="2"/>
              <a:buChar char="Ø"/>
            </a:pPr>
            <a:r>
              <a:rPr lang="en-US" dirty="0"/>
              <a:t>	Diabetic retinopathy – most common problem</a:t>
            </a:r>
          </a:p>
          <a:p>
            <a:pPr marL="342900" indent="-342900">
              <a:buFont typeface="Wingdings" pitchFamily="2" charset="2"/>
              <a:buChar char="Ø"/>
            </a:pPr>
            <a:r>
              <a:rPr lang="en-US" dirty="0"/>
              <a:t>	Diabetic macular edema </a:t>
            </a:r>
          </a:p>
          <a:p>
            <a:pPr marL="342900" indent="-342900">
              <a:buFont typeface="Wingdings" pitchFamily="2" charset="2"/>
              <a:buChar char="Ø"/>
            </a:pPr>
            <a:r>
              <a:rPr lang="en-US" dirty="0"/>
              <a:t>	Cataracts</a:t>
            </a:r>
          </a:p>
          <a:p>
            <a:pPr marL="342900" indent="-342900">
              <a:buFont typeface="Wingdings" pitchFamily="2" charset="2"/>
              <a:buChar char="Ø"/>
            </a:pPr>
            <a:r>
              <a:rPr lang="en-US" dirty="0"/>
              <a:t>	Glaucoma</a:t>
            </a:r>
          </a:p>
          <a:p>
            <a:r>
              <a:rPr lang="en-US" dirty="0"/>
              <a:t>	</a:t>
            </a:r>
          </a:p>
        </p:txBody>
      </p:sp>
      <p:sp>
        <p:nvSpPr>
          <p:cNvPr id="4" name="Slide Number Placeholder 3">
            <a:extLst>
              <a:ext uri="{FF2B5EF4-FFF2-40B4-BE49-F238E27FC236}">
                <a16:creationId xmlns:a16="http://schemas.microsoft.com/office/drawing/2014/main" id="{67E3379A-2C21-094D-9977-8FB888136984}"/>
              </a:ext>
            </a:extLst>
          </p:cNvPr>
          <p:cNvSpPr>
            <a:spLocks noGrp="1"/>
          </p:cNvSpPr>
          <p:nvPr>
            <p:ph type="sldNum" sz="quarter" idx="10"/>
          </p:nvPr>
        </p:nvSpPr>
        <p:spPr/>
        <p:txBody>
          <a:bodyPr/>
          <a:lstStyle/>
          <a:p>
            <a:fld id="{F4B88F72-1EA4-FE40-A5CA-BD0111E6622B}" type="slidenum">
              <a:rPr lang="en-US" smtClean="0"/>
              <a:pPr/>
              <a:t>12</a:t>
            </a:fld>
            <a:r>
              <a:rPr lang="en-US">
                <a:solidFill>
                  <a:srgbClr val="2E3333"/>
                </a:solidFill>
              </a:rPr>
              <a:t> /  </a:t>
            </a:r>
            <a:r>
              <a:rPr lang="en-US">
                <a:solidFill>
                  <a:srgbClr val="2E3333"/>
                </a:solidFill>
                <a:latin typeface="Ubuntu"/>
                <a:cs typeface="Ubuntu"/>
              </a:rPr>
              <a:t>Special Olympics Lions Clubs International Opening Eyes</a:t>
            </a:r>
            <a:endParaRPr lang="en-US" dirty="0">
              <a:solidFill>
                <a:srgbClr val="2E3333"/>
              </a:solidFill>
              <a:latin typeface="Ubuntu"/>
              <a:cs typeface="Ubuntu"/>
            </a:endParaRPr>
          </a:p>
        </p:txBody>
      </p:sp>
    </p:spTree>
    <p:extLst>
      <p:ext uri="{BB962C8B-B14F-4D97-AF65-F5344CB8AC3E}">
        <p14:creationId xmlns:p14="http://schemas.microsoft.com/office/powerpoint/2010/main" val="1221336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31E3-699C-2347-B081-A0D733CD82AD}"/>
              </a:ext>
            </a:extLst>
          </p:cNvPr>
          <p:cNvSpPr>
            <a:spLocks noGrp="1"/>
          </p:cNvSpPr>
          <p:nvPr>
            <p:ph type="title"/>
          </p:nvPr>
        </p:nvSpPr>
        <p:spPr>
          <a:xfrm>
            <a:off x="567008" y="104720"/>
            <a:ext cx="9402431" cy="1046064"/>
          </a:xfrm>
        </p:spPr>
        <p:txBody>
          <a:bodyPr/>
          <a:lstStyle/>
          <a:p>
            <a:r>
              <a:rPr lang="en-US" sz="2800" dirty="0"/>
              <a:t>How will I know if I have a vision problem from my diabetes?</a:t>
            </a:r>
          </a:p>
        </p:txBody>
      </p:sp>
      <p:sp>
        <p:nvSpPr>
          <p:cNvPr id="4" name="Slide Number Placeholder 3">
            <a:extLst>
              <a:ext uri="{FF2B5EF4-FFF2-40B4-BE49-F238E27FC236}">
                <a16:creationId xmlns:a16="http://schemas.microsoft.com/office/drawing/2014/main" id="{D6CA9446-D30F-3741-A4A8-6709C2F6AB66}"/>
              </a:ext>
            </a:extLst>
          </p:cNvPr>
          <p:cNvSpPr>
            <a:spLocks noGrp="1"/>
          </p:cNvSpPr>
          <p:nvPr>
            <p:ph type="sldNum" sz="quarter" idx="10"/>
          </p:nvPr>
        </p:nvSpPr>
        <p:spPr/>
        <p:txBody>
          <a:bodyPr/>
          <a:lstStyle/>
          <a:p>
            <a:fld id="{F4B88F72-1EA4-FE40-A5CA-BD0111E6622B}" type="slidenum">
              <a:rPr lang="en-US" smtClean="0"/>
              <a:pPr/>
              <a:t>13</a:t>
            </a:fld>
            <a:r>
              <a:rPr lang="en-US">
                <a:solidFill>
                  <a:srgbClr val="2E3333"/>
                </a:solidFill>
              </a:rPr>
              <a:t> /  </a:t>
            </a:r>
            <a:r>
              <a:rPr lang="en-US">
                <a:solidFill>
                  <a:srgbClr val="2E3333"/>
                </a:solidFill>
                <a:latin typeface="Ubuntu"/>
                <a:cs typeface="Ubuntu"/>
              </a:rPr>
              <a:t>Special Olympics Lions Clubs International Opening Eyes</a:t>
            </a:r>
            <a:endParaRPr lang="en-US" dirty="0">
              <a:solidFill>
                <a:srgbClr val="2E3333"/>
              </a:solidFill>
              <a:latin typeface="Ubuntu"/>
              <a:cs typeface="Ubuntu"/>
            </a:endParaRPr>
          </a:p>
        </p:txBody>
      </p:sp>
      <p:pic>
        <p:nvPicPr>
          <p:cNvPr id="5" name="Content Placeholder 4">
            <a:extLst>
              <a:ext uri="{FF2B5EF4-FFF2-40B4-BE49-F238E27FC236}">
                <a16:creationId xmlns:a16="http://schemas.microsoft.com/office/drawing/2014/main" id="{95D8B904-293F-8A41-8E01-CD503042D2E0}"/>
              </a:ext>
            </a:extLst>
          </p:cNvPr>
          <p:cNvPicPr>
            <a:picLocks noGrp="1" noChangeAspect="1"/>
          </p:cNvPicPr>
          <p:nvPr>
            <p:ph idx="1"/>
          </p:nvPr>
        </p:nvPicPr>
        <p:blipFill rotWithShape="1">
          <a:blip r:embed="rId2"/>
          <a:srcRect t="2856" b="17706"/>
          <a:stretch/>
        </p:blipFill>
        <p:spPr>
          <a:xfrm>
            <a:off x="2116023" y="1269655"/>
            <a:ext cx="7489153" cy="4963418"/>
          </a:xfrm>
          <a:prstGeom prst="rect">
            <a:avLst/>
          </a:prstGeom>
        </p:spPr>
      </p:pic>
    </p:spTree>
    <p:extLst>
      <p:ext uri="{BB962C8B-B14F-4D97-AF65-F5344CB8AC3E}">
        <p14:creationId xmlns:p14="http://schemas.microsoft.com/office/powerpoint/2010/main" val="336266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3E838-D303-804C-B5FC-DC4BEF31E4FB}"/>
              </a:ext>
            </a:extLst>
          </p:cNvPr>
          <p:cNvSpPr>
            <a:spLocks noGrp="1"/>
          </p:cNvSpPr>
          <p:nvPr>
            <p:ph type="title"/>
          </p:nvPr>
        </p:nvSpPr>
        <p:spPr>
          <a:xfrm>
            <a:off x="328469" y="223591"/>
            <a:ext cx="9402431" cy="1046064"/>
          </a:xfrm>
        </p:spPr>
        <p:txBody>
          <a:bodyPr/>
          <a:lstStyle/>
          <a:p>
            <a:r>
              <a:rPr lang="en-US" sz="3200" dirty="0"/>
              <a:t>What can I do to protect my vision and eye health?</a:t>
            </a:r>
          </a:p>
        </p:txBody>
      </p:sp>
      <p:pic>
        <p:nvPicPr>
          <p:cNvPr id="6" name="Content Placeholder 5">
            <a:extLst>
              <a:ext uri="{FF2B5EF4-FFF2-40B4-BE49-F238E27FC236}">
                <a16:creationId xmlns:a16="http://schemas.microsoft.com/office/drawing/2014/main" id="{120A8BC9-23FA-5044-B46A-A6D3CAFA7D2C}"/>
              </a:ext>
            </a:extLst>
          </p:cNvPr>
          <p:cNvPicPr>
            <a:picLocks noGrp="1" noChangeAspect="1"/>
          </p:cNvPicPr>
          <p:nvPr>
            <p:ph idx="1"/>
          </p:nvPr>
        </p:nvPicPr>
        <p:blipFill rotWithShape="1">
          <a:blip r:embed="rId2"/>
          <a:srcRect t="3885" b="19205"/>
          <a:stretch/>
        </p:blipFill>
        <p:spPr>
          <a:xfrm>
            <a:off x="1628458" y="1393714"/>
            <a:ext cx="8334526" cy="5077101"/>
          </a:xfrm>
          <a:prstGeom prst="rect">
            <a:avLst/>
          </a:prstGeom>
        </p:spPr>
      </p:pic>
      <p:sp>
        <p:nvSpPr>
          <p:cNvPr id="4" name="Slide Number Placeholder 3">
            <a:extLst>
              <a:ext uri="{FF2B5EF4-FFF2-40B4-BE49-F238E27FC236}">
                <a16:creationId xmlns:a16="http://schemas.microsoft.com/office/drawing/2014/main" id="{F7B6E2C8-C8CF-F640-87AF-1E550D1967F2}"/>
              </a:ext>
            </a:extLst>
          </p:cNvPr>
          <p:cNvSpPr>
            <a:spLocks noGrp="1"/>
          </p:cNvSpPr>
          <p:nvPr>
            <p:ph type="sldNum" sz="quarter" idx="10"/>
          </p:nvPr>
        </p:nvSpPr>
        <p:spPr/>
        <p:txBody>
          <a:bodyPr/>
          <a:lstStyle/>
          <a:p>
            <a:fld id="{F4B88F72-1EA4-FE40-A5CA-BD0111E6622B}" type="slidenum">
              <a:rPr lang="en-US" smtClean="0"/>
              <a:pPr/>
              <a:t>14</a:t>
            </a:fld>
            <a:r>
              <a:rPr lang="en-US">
                <a:solidFill>
                  <a:srgbClr val="2E3333"/>
                </a:solidFill>
              </a:rPr>
              <a:t> /  </a:t>
            </a:r>
            <a:r>
              <a:rPr lang="en-US">
                <a:solidFill>
                  <a:srgbClr val="2E3333"/>
                </a:solidFill>
                <a:latin typeface="Ubuntu"/>
                <a:cs typeface="Ubuntu"/>
              </a:rPr>
              <a:t>Special Olympics Lions Clubs International Opening Eyes</a:t>
            </a:r>
            <a:endParaRPr lang="en-US" dirty="0">
              <a:solidFill>
                <a:srgbClr val="2E3333"/>
              </a:solidFill>
              <a:latin typeface="Ubuntu"/>
              <a:cs typeface="Ubuntu"/>
            </a:endParaRPr>
          </a:p>
        </p:txBody>
      </p:sp>
    </p:spTree>
    <p:extLst>
      <p:ext uri="{BB962C8B-B14F-4D97-AF65-F5344CB8AC3E}">
        <p14:creationId xmlns:p14="http://schemas.microsoft.com/office/powerpoint/2010/main" val="2831842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406E30-08A2-6F43-A8D4-DC4AEEC680A3}"/>
              </a:ext>
            </a:extLst>
          </p:cNvPr>
          <p:cNvSpPr>
            <a:spLocks noGrp="1"/>
          </p:cNvSpPr>
          <p:nvPr>
            <p:ph type="sldNum" sz="quarter" idx="10"/>
          </p:nvPr>
        </p:nvSpPr>
        <p:spPr/>
        <p:txBody>
          <a:bodyPr/>
          <a:lstStyle/>
          <a:p>
            <a:fld id="{F4B88F72-1EA4-FE40-A5CA-BD0111E6622B}" type="slidenum">
              <a:rPr lang="en-US" smtClean="0"/>
              <a:pPr/>
              <a:t>15</a:t>
            </a:fld>
            <a:r>
              <a:rPr lang="en-US">
                <a:solidFill>
                  <a:srgbClr val="2E3333"/>
                </a:solidFill>
              </a:rPr>
              <a:t> /  </a:t>
            </a:r>
            <a:r>
              <a:rPr lang="en-US">
                <a:solidFill>
                  <a:srgbClr val="2E3333"/>
                </a:solidFill>
                <a:latin typeface="Ubuntu"/>
                <a:cs typeface="Ubuntu"/>
              </a:rPr>
              <a:t>Special Olympics Lions Clubs International Opening Eyes</a:t>
            </a:r>
            <a:endParaRPr lang="en-US" dirty="0">
              <a:solidFill>
                <a:srgbClr val="2E3333"/>
              </a:solidFill>
              <a:latin typeface="Ubuntu"/>
              <a:cs typeface="Ubuntu"/>
            </a:endParaRPr>
          </a:p>
        </p:txBody>
      </p:sp>
      <p:pic>
        <p:nvPicPr>
          <p:cNvPr id="1026" name="Picture 2">
            <a:extLst>
              <a:ext uri="{FF2B5EF4-FFF2-40B4-BE49-F238E27FC236}">
                <a16:creationId xmlns:a16="http://schemas.microsoft.com/office/drawing/2014/main" id="{FD82A853-6665-0740-A3EE-BDC4AE95DB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866"/>
          <a:stretch/>
        </p:blipFill>
        <p:spPr bwMode="auto">
          <a:xfrm>
            <a:off x="2804655" y="1049571"/>
            <a:ext cx="6673299" cy="523319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EF13E838-D303-804C-B5FC-DC4BEF31E4FB}"/>
              </a:ext>
            </a:extLst>
          </p:cNvPr>
          <p:cNvSpPr txBox="1">
            <a:spLocks/>
          </p:cNvSpPr>
          <p:nvPr/>
        </p:nvSpPr>
        <p:spPr>
          <a:xfrm>
            <a:off x="328469" y="223591"/>
            <a:ext cx="9402431" cy="1046064"/>
          </a:xfrm>
          <a:prstGeom prst="rect">
            <a:avLst/>
          </a:prstGeom>
        </p:spPr>
        <p:txBody>
          <a:bodyPr/>
          <a:lst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258"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51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3776"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03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pPr defTabSz="914400"/>
            <a:r>
              <a:rPr lang="en-US" sz="3200" kern="0" smtClean="0"/>
              <a:t>What can I do to protect my vision and eye health?</a:t>
            </a:r>
            <a:endParaRPr lang="en-US" sz="3200" kern="0" dirty="0"/>
          </a:p>
        </p:txBody>
      </p:sp>
    </p:spTree>
    <p:extLst>
      <p:ext uri="{BB962C8B-B14F-4D97-AF65-F5344CB8AC3E}">
        <p14:creationId xmlns:p14="http://schemas.microsoft.com/office/powerpoint/2010/main" val="32933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76296-A120-3D4C-B11F-B01967CC848B}"/>
              </a:ext>
            </a:extLst>
          </p:cNvPr>
          <p:cNvSpPr>
            <a:spLocks noGrp="1"/>
          </p:cNvSpPr>
          <p:nvPr>
            <p:ph type="title"/>
          </p:nvPr>
        </p:nvSpPr>
        <p:spPr>
          <a:xfrm>
            <a:off x="564543" y="204177"/>
            <a:ext cx="8818061" cy="1046064"/>
          </a:xfrm>
        </p:spPr>
        <p:txBody>
          <a:bodyPr/>
          <a:lstStyle/>
          <a:p>
            <a:r>
              <a:rPr lang="en-US" dirty="0"/>
              <a:t>What if I suspect an eye health problem?</a:t>
            </a:r>
          </a:p>
        </p:txBody>
      </p:sp>
      <p:sp>
        <p:nvSpPr>
          <p:cNvPr id="3" name="Content Placeholder 2">
            <a:extLst>
              <a:ext uri="{FF2B5EF4-FFF2-40B4-BE49-F238E27FC236}">
                <a16:creationId xmlns:a16="http://schemas.microsoft.com/office/drawing/2014/main" id="{F35D7E02-3549-2347-A087-F7DB57B1EE49}"/>
              </a:ext>
            </a:extLst>
          </p:cNvPr>
          <p:cNvSpPr>
            <a:spLocks noGrp="1"/>
          </p:cNvSpPr>
          <p:nvPr>
            <p:ph idx="1"/>
          </p:nvPr>
        </p:nvSpPr>
        <p:spPr>
          <a:xfrm>
            <a:off x="726017" y="2313982"/>
            <a:ext cx="10549467" cy="2655583"/>
          </a:xfrm>
        </p:spPr>
        <p:txBody>
          <a:bodyPr/>
          <a:lstStyle/>
          <a:p>
            <a:pPr marL="342900" indent="-342900">
              <a:buFont typeface="Arial" panose="020B0604020202020204" pitchFamily="34" charset="0"/>
              <a:buChar char="•"/>
            </a:pPr>
            <a:r>
              <a:rPr lang="en-US" dirty="0"/>
              <a:t>If you think that you have any of the problems just described, you need to go for a complete eye exam.  </a:t>
            </a:r>
          </a:p>
          <a:p>
            <a:pPr marL="342900" indent="-342900">
              <a:buFont typeface="Arial" panose="020B0604020202020204" pitchFamily="34" charset="0"/>
              <a:buChar char="•"/>
            </a:pPr>
            <a:r>
              <a:rPr lang="en-US" dirty="0"/>
              <a:t>Make sure you tell the eye doctor all the problems that you have observed or are worried about.  </a:t>
            </a:r>
          </a:p>
        </p:txBody>
      </p:sp>
      <p:sp>
        <p:nvSpPr>
          <p:cNvPr id="4" name="Slide Number Placeholder 3">
            <a:extLst>
              <a:ext uri="{FF2B5EF4-FFF2-40B4-BE49-F238E27FC236}">
                <a16:creationId xmlns:a16="http://schemas.microsoft.com/office/drawing/2014/main" id="{075411EF-9E75-544F-8C0D-5FC68A493A8E}"/>
              </a:ext>
            </a:extLst>
          </p:cNvPr>
          <p:cNvSpPr>
            <a:spLocks noGrp="1"/>
          </p:cNvSpPr>
          <p:nvPr>
            <p:ph type="sldNum" sz="quarter" idx="10"/>
          </p:nvPr>
        </p:nvSpPr>
        <p:spPr/>
        <p:txBody>
          <a:bodyPr/>
          <a:lstStyle/>
          <a:p>
            <a:fld id="{F4B88F72-1EA4-FE40-A5CA-BD0111E6622B}" type="slidenum">
              <a:rPr lang="en-US" smtClean="0"/>
              <a:pPr/>
              <a:t>16</a:t>
            </a:fld>
            <a:r>
              <a:rPr lang="en-US">
                <a:solidFill>
                  <a:srgbClr val="2E3333"/>
                </a:solidFill>
              </a:rPr>
              <a:t> /  </a:t>
            </a:r>
            <a:r>
              <a:rPr lang="en-US">
                <a:solidFill>
                  <a:srgbClr val="2E3333"/>
                </a:solidFill>
                <a:latin typeface="Ubuntu"/>
                <a:cs typeface="Ubuntu"/>
              </a:rPr>
              <a:t>Special Olympics Lions Clubs International Opening Eyes</a:t>
            </a:r>
            <a:endParaRPr lang="en-US" dirty="0">
              <a:solidFill>
                <a:srgbClr val="2E3333"/>
              </a:solidFill>
              <a:latin typeface="Ubuntu"/>
              <a:cs typeface="Ubuntu"/>
            </a:endParaRPr>
          </a:p>
        </p:txBody>
      </p:sp>
    </p:spTree>
    <p:extLst>
      <p:ext uri="{BB962C8B-B14F-4D97-AF65-F5344CB8AC3E}">
        <p14:creationId xmlns:p14="http://schemas.microsoft.com/office/powerpoint/2010/main" val="262467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6EAFD-924F-AD4C-9609-7049E820ACDF}"/>
              </a:ext>
            </a:extLst>
          </p:cNvPr>
          <p:cNvSpPr>
            <a:spLocks noGrp="1"/>
          </p:cNvSpPr>
          <p:nvPr>
            <p:ph type="title"/>
          </p:nvPr>
        </p:nvSpPr>
        <p:spPr/>
        <p:txBody>
          <a:bodyPr/>
          <a:lstStyle/>
          <a:p>
            <a:r>
              <a:rPr lang="en-US" dirty="0"/>
              <a:t>One last point!  </a:t>
            </a:r>
            <a:r>
              <a:rPr lang="en-US" b="1" dirty="0" smtClean="0"/>
              <a:t>The</a:t>
            </a:r>
            <a:r>
              <a:rPr lang="en-US" dirty="0" smtClean="0"/>
              <a:t> </a:t>
            </a:r>
            <a:r>
              <a:rPr lang="en-US" b="1" dirty="0" smtClean="0"/>
              <a:t>20-20-20 </a:t>
            </a:r>
            <a:r>
              <a:rPr lang="en-US" b="1" dirty="0"/>
              <a:t>Rule</a:t>
            </a:r>
          </a:p>
        </p:txBody>
      </p:sp>
      <p:sp>
        <p:nvSpPr>
          <p:cNvPr id="3" name="Content Placeholder 2">
            <a:extLst>
              <a:ext uri="{FF2B5EF4-FFF2-40B4-BE49-F238E27FC236}">
                <a16:creationId xmlns:a16="http://schemas.microsoft.com/office/drawing/2014/main" id="{B3FC331F-F1E6-8F4B-BD40-FF6C558F4BE9}"/>
              </a:ext>
            </a:extLst>
          </p:cNvPr>
          <p:cNvSpPr>
            <a:spLocks noGrp="1"/>
          </p:cNvSpPr>
          <p:nvPr>
            <p:ph idx="1"/>
          </p:nvPr>
        </p:nvSpPr>
        <p:spPr>
          <a:xfrm>
            <a:off x="726017" y="1741487"/>
            <a:ext cx="10549467" cy="4166331"/>
          </a:xfrm>
        </p:spPr>
        <p:txBody>
          <a:bodyPr/>
          <a:lstStyle/>
          <a:p>
            <a:pPr marL="342900" indent="-342900">
              <a:buFont typeface="Arial" panose="020B0604020202020204" pitchFamily="34" charset="0"/>
              <a:buChar char="•"/>
            </a:pPr>
            <a:r>
              <a:rPr lang="en-US" dirty="0"/>
              <a:t>With COVID-19, many young (and old) people are spending too much time on their devices.  This can lead to visual fatigue.  We recommend that they follow the </a:t>
            </a:r>
            <a:r>
              <a:rPr lang="en-US" b="1" dirty="0"/>
              <a:t>20-20-20 Rule</a:t>
            </a:r>
            <a:r>
              <a:rPr lang="en-US" dirty="0"/>
              <a:t>:</a:t>
            </a:r>
          </a:p>
          <a:p>
            <a:pPr marL="342900" indent="-342900">
              <a:buFont typeface="Arial" panose="020B0604020202020204" pitchFamily="34" charset="0"/>
              <a:buChar char="•"/>
            </a:pPr>
            <a:endParaRPr lang="en-US" dirty="0"/>
          </a:p>
          <a:p>
            <a:pPr marL="0" indent="0"/>
            <a:r>
              <a:rPr lang="en-US" b="1" u="sng" dirty="0"/>
              <a:t>For every 20 minutes </a:t>
            </a:r>
            <a:r>
              <a:rPr lang="en-US" dirty="0"/>
              <a:t>that the </a:t>
            </a:r>
            <a:r>
              <a:rPr lang="en-US" dirty="0" smtClean="0"/>
              <a:t>person </a:t>
            </a:r>
            <a:r>
              <a:rPr lang="en-US" dirty="0"/>
              <a:t>looks at a </a:t>
            </a:r>
            <a:r>
              <a:rPr lang="en-US" dirty="0" smtClean="0"/>
              <a:t>book or screen, </a:t>
            </a:r>
            <a:r>
              <a:rPr lang="en-US" dirty="0"/>
              <a:t>they should look at something </a:t>
            </a:r>
            <a:r>
              <a:rPr lang="en-US" b="1" u="sng" dirty="0" smtClean="0"/>
              <a:t>at least 20 </a:t>
            </a:r>
            <a:r>
              <a:rPr lang="en-US" b="1" u="sng" dirty="0"/>
              <a:t>feet (6 meters)</a:t>
            </a:r>
            <a:r>
              <a:rPr lang="en-US" dirty="0"/>
              <a:t> always </a:t>
            </a:r>
            <a:r>
              <a:rPr lang="en-US" b="1" dirty="0"/>
              <a:t>for 20 </a:t>
            </a:r>
            <a:r>
              <a:rPr lang="en-US" b="1" dirty="0" smtClean="0"/>
              <a:t>seconds </a:t>
            </a:r>
            <a:r>
              <a:rPr lang="en-US" dirty="0" smtClean="0"/>
              <a:t>to </a:t>
            </a:r>
            <a:r>
              <a:rPr lang="en-US" dirty="0"/>
              <a:t>prevent and relief digital eye strain.  </a:t>
            </a:r>
            <a:r>
              <a:rPr lang="en-US" dirty="0" smtClean="0"/>
              <a:t>You can also close the eyes for 20 seconds or blink for a few seconds in addition to prevent dry eyes. </a:t>
            </a:r>
            <a:endParaRPr lang="en-US" dirty="0"/>
          </a:p>
        </p:txBody>
      </p:sp>
      <p:sp>
        <p:nvSpPr>
          <p:cNvPr id="4" name="Slide Number Placeholder 3">
            <a:extLst>
              <a:ext uri="{FF2B5EF4-FFF2-40B4-BE49-F238E27FC236}">
                <a16:creationId xmlns:a16="http://schemas.microsoft.com/office/drawing/2014/main" id="{13E47B9F-8BDD-0E42-9B59-92283D9B9AFE}"/>
              </a:ext>
            </a:extLst>
          </p:cNvPr>
          <p:cNvSpPr>
            <a:spLocks noGrp="1"/>
          </p:cNvSpPr>
          <p:nvPr>
            <p:ph type="sldNum" sz="quarter" idx="10"/>
          </p:nvPr>
        </p:nvSpPr>
        <p:spPr/>
        <p:txBody>
          <a:bodyPr/>
          <a:lstStyle/>
          <a:p>
            <a:fld id="{F4B88F72-1EA4-FE40-A5CA-BD0111E6622B}" type="slidenum">
              <a:rPr lang="en-US" smtClean="0"/>
              <a:pPr/>
              <a:t>17</a:t>
            </a:fld>
            <a:r>
              <a:rPr lang="en-US">
                <a:solidFill>
                  <a:srgbClr val="2E3333"/>
                </a:solidFill>
              </a:rPr>
              <a:t> /  </a:t>
            </a:r>
            <a:r>
              <a:rPr lang="en-US">
                <a:solidFill>
                  <a:srgbClr val="2E3333"/>
                </a:solidFill>
                <a:latin typeface="Ubuntu"/>
                <a:cs typeface="Ubuntu"/>
              </a:rPr>
              <a:t>Special Olympics Lions Clubs International Opening Eyes</a:t>
            </a:r>
            <a:endParaRPr lang="en-US" dirty="0">
              <a:solidFill>
                <a:srgbClr val="2E3333"/>
              </a:solidFill>
              <a:latin typeface="Ubuntu"/>
              <a:cs typeface="Ubuntu"/>
            </a:endParaRPr>
          </a:p>
        </p:txBody>
      </p:sp>
    </p:spTree>
    <p:extLst>
      <p:ext uri="{BB962C8B-B14F-4D97-AF65-F5344CB8AC3E}">
        <p14:creationId xmlns:p14="http://schemas.microsoft.com/office/powerpoint/2010/main" val="70511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a:t>
            </a:r>
            <a:r>
              <a:rPr lang="en-US" dirty="0"/>
              <a:t> </a:t>
            </a:r>
            <a:r>
              <a:rPr lang="en-US" b="1" dirty="0"/>
              <a:t>20-20-20 Rule</a:t>
            </a:r>
            <a:endParaRPr lang="en-US" dirty="0"/>
          </a:p>
        </p:txBody>
      </p:sp>
      <p:sp>
        <p:nvSpPr>
          <p:cNvPr id="4" name="Slide Number Placeholder 3"/>
          <p:cNvSpPr>
            <a:spLocks noGrp="1"/>
          </p:cNvSpPr>
          <p:nvPr>
            <p:ph type="sldNum" sz="quarter" idx="10"/>
          </p:nvPr>
        </p:nvSpPr>
        <p:spPr/>
        <p:txBody>
          <a:bodyPr/>
          <a:lstStyle/>
          <a:p>
            <a:fld id="{F4B88F72-1EA4-FE40-A5CA-BD0111E6622B}" type="slidenum">
              <a:rPr lang="en-US" smtClean="0"/>
              <a:pPr/>
              <a:t>18</a:t>
            </a:fld>
            <a:r>
              <a:rPr lang="en-US" smtClean="0">
                <a:solidFill>
                  <a:srgbClr val="2E3333"/>
                </a:solidFill>
              </a:rPr>
              <a:t> /  </a:t>
            </a:r>
            <a:r>
              <a:rPr lang="en-US" smtClean="0">
                <a:solidFill>
                  <a:srgbClr val="2E3333"/>
                </a:solidFill>
                <a:latin typeface="Ubuntu"/>
                <a:cs typeface="Ubuntu"/>
              </a:rPr>
              <a:t>Special Olympics Lions Clubs International Opening Eyes</a:t>
            </a:r>
            <a:endParaRPr lang="en-US" dirty="0">
              <a:solidFill>
                <a:srgbClr val="2E3333"/>
              </a:solidFill>
              <a:latin typeface="Ubuntu"/>
              <a:cs typeface="Ubuntu"/>
            </a:endParaRPr>
          </a:p>
        </p:txBody>
      </p:sp>
      <p:pic>
        <p:nvPicPr>
          <p:cNvPr id="1026" name="Picture 2" descr="https://cdn.sanity.io/images/0vv8moc6/optometrytimes/bc96cd6b2ee4c57a328ced2792c57fdac8524712-975x512.png?auto=forma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2524" y="1412778"/>
            <a:ext cx="10211937" cy="5362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8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32548-AD2F-E241-B3E5-AEB2B18C8C58}"/>
              </a:ext>
            </a:extLst>
          </p:cNvPr>
          <p:cNvSpPr>
            <a:spLocks noGrp="1"/>
          </p:cNvSpPr>
          <p:nvPr>
            <p:ph type="title"/>
          </p:nvPr>
        </p:nvSpPr>
        <p:spPr/>
        <p:txBody>
          <a:bodyPr/>
          <a:lstStyle/>
          <a:p>
            <a:r>
              <a:rPr lang="en-US" dirty="0"/>
              <a:t>Take care of their eyes!</a:t>
            </a:r>
          </a:p>
        </p:txBody>
      </p:sp>
      <p:sp>
        <p:nvSpPr>
          <p:cNvPr id="3" name="Content Placeholder 2">
            <a:extLst>
              <a:ext uri="{FF2B5EF4-FFF2-40B4-BE49-F238E27FC236}">
                <a16:creationId xmlns:a16="http://schemas.microsoft.com/office/drawing/2014/main" id="{7624E8B8-FD77-5A41-9D4E-223F7143849F}"/>
              </a:ext>
            </a:extLst>
          </p:cNvPr>
          <p:cNvSpPr>
            <a:spLocks noGrp="1"/>
          </p:cNvSpPr>
          <p:nvPr>
            <p:ph idx="1"/>
          </p:nvPr>
        </p:nvSpPr>
        <p:spPr>
          <a:xfrm>
            <a:off x="758383" y="2083394"/>
            <a:ext cx="10549467" cy="2957733"/>
          </a:xfrm>
        </p:spPr>
        <p:txBody>
          <a:bodyPr/>
          <a:lstStyle/>
          <a:p>
            <a:pPr marL="457200" indent="-457200">
              <a:buFont typeface="Arial" panose="020B0604020202020204" pitchFamily="34" charset="0"/>
              <a:buChar char="•"/>
            </a:pPr>
            <a:r>
              <a:rPr lang="en-US" sz="3200" dirty="0"/>
              <a:t>Early identification and treatment of vision problems can often lead to good vision.</a:t>
            </a:r>
          </a:p>
          <a:p>
            <a:pPr marL="457200" indent="-457200">
              <a:buFont typeface="Arial" panose="020B0604020202020204" pitchFamily="34" charset="0"/>
              <a:buChar char="•"/>
            </a:pPr>
            <a:r>
              <a:rPr lang="en-US" sz="3200" dirty="0"/>
              <a:t>Remember that the Opening Eyes Program doesn’t replace eyecare with your personal eye doctor. </a:t>
            </a:r>
          </a:p>
        </p:txBody>
      </p:sp>
      <p:sp>
        <p:nvSpPr>
          <p:cNvPr id="4" name="Slide Number Placeholder 3">
            <a:extLst>
              <a:ext uri="{FF2B5EF4-FFF2-40B4-BE49-F238E27FC236}">
                <a16:creationId xmlns:a16="http://schemas.microsoft.com/office/drawing/2014/main" id="{3D617F48-0452-2547-AAC7-6021F55CFB11}"/>
              </a:ext>
            </a:extLst>
          </p:cNvPr>
          <p:cNvSpPr>
            <a:spLocks noGrp="1"/>
          </p:cNvSpPr>
          <p:nvPr>
            <p:ph type="sldNum" sz="quarter" idx="10"/>
          </p:nvPr>
        </p:nvSpPr>
        <p:spPr/>
        <p:txBody>
          <a:bodyPr/>
          <a:lstStyle/>
          <a:p>
            <a:fld id="{F4B88F72-1EA4-FE40-A5CA-BD0111E6622B}" type="slidenum">
              <a:rPr lang="en-US" smtClean="0"/>
              <a:pPr/>
              <a:t>19</a:t>
            </a:fld>
            <a:r>
              <a:rPr lang="en-US">
                <a:solidFill>
                  <a:srgbClr val="2E3333"/>
                </a:solidFill>
              </a:rPr>
              <a:t> /  </a:t>
            </a:r>
            <a:r>
              <a:rPr lang="en-US">
                <a:solidFill>
                  <a:srgbClr val="2E3333"/>
                </a:solidFill>
                <a:latin typeface="Ubuntu"/>
                <a:cs typeface="Ubuntu"/>
              </a:rPr>
              <a:t>Special Olympics Lions Clubs International Opening Eyes</a:t>
            </a:r>
            <a:endParaRPr lang="en-US" dirty="0">
              <a:solidFill>
                <a:srgbClr val="2E3333"/>
              </a:solidFill>
              <a:latin typeface="Ubuntu"/>
              <a:cs typeface="Ubuntu"/>
            </a:endParaRPr>
          </a:p>
        </p:txBody>
      </p:sp>
    </p:spTree>
    <p:extLst>
      <p:ext uri="{BB962C8B-B14F-4D97-AF65-F5344CB8AC3E}">
        <p14:creationId xmlns:p14="http://schemas.microsoft.com/office/powerpoint/2010/main" val="1489916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5D92AC-E2BE-4F44-9A45-FCAE2400234A}"/>
              </a:ext>
            </a:extLst>
          </p:cNvPr>
          <p:cNvSpPr>
            <a:spLocks noGrp="1"/>
          </p:cNvSpPr>
          <p:nvPr>
            <p:ph type="title"/>
          </p:nvPr>
        </p:nvSpPr>
        <p:spPr>
          <a:xfrm>
            <a:off x="631180" y="314717"/>
            <a:ext cx="9427220" cy="1046064"/>
          </a:xfrm>
        </p:spPr>
        <p:txBody>
          <a:bodyPr/>
          <a:lstStyle/>
          <a:p>
            <a:r>
              <a:rPr lang="en-US" altLang="de-DE" dirty="0"/>
              <a:t>Agenda: Diabetes and My Eyes?</a:t>
            </a:r>
            <a:br>
              <a:rPr lang="en-US" altLang="de-DE" dirty="0"/>
            </a:br>
            <a:r>
              <a:rPr lang="en-US" sz="3200" u="sng" dirty="0"/>
              <a:t>Eye-Connect: Looking into our Eyes Series</a:t>
            </a:r>
            <a:r>
              <a:rPr lang="en-US" altLang="de-DE" dirty="0"/>
              <a:t/>
            </a:r>
            <a:br>
              <a:rPr lang="en-US" altLang="de-DE" dirty="0"/>
            </a:br>
            <a:endParaRPr lang="en-US" dirty="0"/>
          </a:p>
        </p:txBody>
      </p:sp>
      <p:sp>
        <p:nvSpPr>
          <p:cNvPr id="4" name="Content Placeholder 3">
            <a:extLst>
              <a:ext uri="{FF2B5EF4-FFF2-40B4-BE49-F238E27FC236}">
                <a16:creationId xmlns:a16="http://schemas.microsoft.com/office/drawing/2014/main" id="{6B226A90-7991-5448-96F3-905A5799FFA8}"/>
              </a:ext>
            </a:extLst>
          </p:cNvPr>
          <p:cNvSpPr>
            <a:spLocks noGrp="1"/>
          </p:cNvSpPr>
          <p:nvPr>
            <p:ph idx="1"/>
          </p:nvPr>
        </p:nvSpPr>
        <p:spPr>
          <a:xfrm>
            <a:off x="1221897" y="1771862"/>
            <a:ext cx="9597153" cy="1537856"/>
          </a:xfrm>
        </p:spPr>
        <p:txBody>
          <a:bodyPr/>
          <a:lstStyle/>
          <a:p>
            <a:pPr marL="342900" indent="-342900">
              <a:spcBef>
                <a:spcPct val="50000"/>
              </a:spcBef>
              <a:buFont typeface="Arial" panose="020B0604020202020204" pitchFamily="34" charset="0"/>
              <a:buChar char="•"/>
            </a:pPr>
            <a:r>
              <a:rPr lang="en-US" altLang="de-DE" sz="2800" dirty="0"/>
              <a:t>Does diabetes affect my vision and eye health?</a:t>
            </a:r>
          </a:p>
          <a:p>
            <a:pPr marL="342900" indent="-342900">
              <a:spcBef>
                <a:spcPct val="50000"/>
              </a:spcBef>
              <a:buFont typeface="Arial" panose="020B0604020202020204" pitchFamily="34" charset="0"/>
              <a:buChar char="•"/>
            </a:pPr>
            <a:r>
              <a:rPr lang="en-US" altLang="de-DE" sz="2800" dirty="0"/>
              <a:t>What should I do to protect my eyes if I am diabetic?</a:t>
            </a:r>
          </a:p>
          <a:p>
            <a:pPr marL="342900" indent="-342900">
              <a:spcBef>
                <a:spcPct val="50000"/>
              </a:spcBef>
              <a:buFont typeface="Arial" panose="020B0604020202020204" pitchFamily="34" charset="0"/>
              <a:buChar char="•"/>
            </a:pPr>
            <a:r>
              <a:rPr lang="en-US" altLang="de-DE" sz="2800" dirty="0"/>
              <a:t>Is the Opening Eyes program that same as an eye exam?</a:t>
            </a:r>
          </a:p>
          <a:p>
            <a:endParaRPr lang="en-US" dirty="0"/>
          </a:p>
        </p:txBody>
      </p:sp>
      <p:pic>
        <p:nvPicPr>
          <p:cNvPr id="1026" name="Picture 2" descr="Cartoon character of school bus wearing Diving glasses">
            <a:extLst>
              <a:ext uri="{FF2B5EF4-FFF2-40B4-BE49-F238E27FC236}">
                <a16:creationId xmlns:a16="http://schemas.microsoft.com/office/drawing/2014/main" id="{E4031597-77E7-F54B-8553-9371E81897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9018" y="-4897628"/>
            <a:ext cx="2073673" cy="207367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BE5BA9AC-FD11-204C-BCCE-BFE2EE9C5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2332" y="3876085"/>
            <a:ext cx="2541168" cy="2682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6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556412-12D5-764C-904E-FE02F051B846}"/>
              </a:ext>
            </a:extLst>
          </p:cNvPr>
          <p:cNvSpPr>
            <a:spLocks noGrp="1"/>
          </p:cNvSpPr>
          <p:nvPr>
            <p:ph type="ctrTitle"/>
          </p:nvPr>
        </p:nvSpPr>
        <p:spPr>
          <a:xfrm>
            <a:off x="1247760" y="1661722"/>
            <a:ext cx="10364391" cy="1470049"/>
          </a:xfrm>
        </p:spPr>
        <p:txBody>
          <a:bodyPr/>
          <a:lstStyle/>
          <a:p>
            <a:r>
              <a:rPr lang="en-US" sz="4800" dirty="0"/>
              <a:t>Best wishes for a long life of good vision!</a:t>
            </a:r>
          </a:p>
        </p:txBody>
      </p:sp>
      <p:sp>
        <p:nvSpPr>
          <p:cNvPr id="6" name="Subtitle 5">
            <a:extLst>
              <a:ext uri="{FF2B5EF4-FFF2-40B4-BE49-F238E27FC236}">
                <a16:creationId xmlns:a16="http://schemas.microsoft.com/office/drawing/2014/main" id="{009CDAE9-802A-6E4C-AC53-7885D5114DA9}"/>
              </a:ext>
            </a:extLst>
          </p:cNvPr>
          <p:cNvSpPr>
            <a:spLocks noGrp="1"/>
          </p:cNvSpPr>
          <p:nvPr>
            <p:ph type="subTitle" idx="1"/>
          </p:nvPr>
        </p:nvSpPr>
        <p:spPr>
          <a:xfrm>
            <a:off x="1129384" y="3807147"/>
            <a:ext cx="9620779" cy="1752451"/>
          </a:xfrm>
        </p:spPr>
        <p:txBody>
          <a:bodyPr/>
          <a:lstStyle/>
          <a:p>
            <a:r>
              <a:rPr lang="en-US" sz="3600" dirty="0"/>
              <a:t>Special Olympics Lions Clubs International Opening Eyes</a:t>
            </a:r>
          </a:p>
        </p:txBody>
      </p:sp>
      <p:sp>
        <p:nvSpPr>
          <p:cNvPr id="4" name="Slide Number Placeholder 3">
            <a:extLst>
              <a:ext uri="{FF2B5EF4-FFF2-40B4-BE49-F238E27FC236}">
                <a16:creationId xmlns:a16="http://schemas.microsoft.com/office/drawing/2014/main" id="{38719846-276E-C041-AB16-BE20BAA0D5FB}"/>
              </a:ext>
            </a:extLst>
          </p:cNvPr>
          <p:cNvSpPr>
            <a:spLocks noGrp="1"/>
          </p:cNvSpPr>
          <p:nvPr>
            <p:ph type="sldNum" sz="quarter" idx="10"/>
          </p:nvPr>
        </p:nvSpPr>
        <p:spPr/>
        <p:txBody>
          <a:bodyPr/>
          <a:lstStyle/>
          <a:p>
            <a:fld id="{F4B88F72-1EA4-FE40-A5CA-BD0111E6622B}" type="slidenum">
              <a:rPr lang="en-US" smtClean="0"/>
              <a:pPr/>
              <a:t>20</a:t>
            </a:fld>
            <a:r>
              <a:rPr lang="en-US">
                <a:solidFill>
                  <a:srgbClr val="2E3333"/>
                </a:solidFill>
              </a:rPr>
              <a:t> /  </a:t>
            </a:r>
            <a:r>
              <a:rPr lang="en-US">
                <a:solidFill>
                  <a:srgbClr val="2E3333"/>
                </a:solidFill>
                <a:latin typeface="Ubuntu"/>
                <a:cs typeface="Ubuntu"/>
              </a:rPr>
              <a:t>Special Olympics Lions Clubs International Opening Eyes</a:t>
            </a:r>
            <a:endParaRPr lang="en-US" dirty="0">
              <a:solidFill>
                <a:srgbClr val="2E3333"/>
              </a:solidFill>
              <a:latin typeface="Ubuntu"/>
              <a:cs typeface="Ubuntu"/>
            </a:endParaRPr>
          </a:p>
        </p:txBody>
      </p:sp>
    </p:spTree>
    <p:extLst>
      <p:ext uri="{BB962C8B-B14F-4D97-AF65-F5344CB8AC3E}">
        <p14:creationId xmlns:p14="http://schemas.microsoft.com/office/powerpoint/2010/main" val="62586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Thank you.tiff"/>
          <p:cNvPicPr>
            <a:picLocks noChangeAspect="1"/>
          </p:cNvPicPr>
          <p:nvPr/>
        </p:nvPicPr>
        <p:blipFill>
          <a:blip r:embed="rId2">
            <a:extLst>
              <a:ext uri="{28A0092B-C50C-407E-A947-70E740481C1C}">
                <a14:useLocalDpi xmlns:a14="http://schemas.microsoft.com/office/drawing/2010/main" val="0"/>
              </a:ext>
            </a:extLst>
          </a:blip>
          <a:srcRect l="399" r="399"/>
          <a:stretch>
            <a:fillRect/>
          </a:stretch>
        </p:blipFill>
        <p:spPr>
          <a:xfrm>
            <a:off x="2305707" y="1276570"/>
            <a:ext cx="7291574" cy="4010085"/>
          </a:xfrm>
          <a:prstGeom prst="rect">
            <a:avLst/>
          </a:prstGeom>
        </p:spPr>
      </p:pic>
    </p:spTree>
    <p:extLst>
      <p:ext uri="{BB962C8B-B14F-4D97-AF65-F5344CB8AC3E}">
        <p14:creationId xmlns:p14="http://schemas.microsoft.com/office/powerpoint/2010/main" val="169126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839" y="283741"/>
            <a:ext cx="8735834" cy="1046064"/>
          </a:xfrm>
        </p:spPr>
        <p:txBody>
          <a:bodyPr/>
          <a:lstStyle/>
          <a:p>
            <a:r>
              <a:rPr lang="de-DE" altLang="de-DE" sz="2800" dirty="0"/>
              <a:t>Why did  we </a:t>
            </a:r>
            <a:r>
              <a:rPr lang="de-DE" altLang="de-DE" sz="2800" dirty="0" smtClean="0"/>
              <a:t>create</a:t>
            </a:r>
            <a:br>
              <a:rPr lang="de-DE" altLang="de-DE" sz="2800" dirty="0" smtClean="0"/>
            </a:br>
            <a:r>
              <a:rPr lang="de-DE" altLang="de-DE" sz="2800" dirty="0" smtClean="0"/>
              <a:t> </a:t>
            </a:r>
            <a:r>
              <a:rPr lang="en-US" sz="2400" u="sng" dirty="0"/>
              <a:t>Eye-Connect: Looking into our Eyes Series</a:t>
            </a:r>
            <a:r>
              <a:rPr lang="de-DE" altLang="de-DE" sz="2400" dirty="0"/>
              <a:t>?</a:t>
            </a:r>
            <a:r>
              <a:rPr lang="de-DE" altLang="de-DE" sz="2800" dirty="0"/>
              <a:t/>
            </a:r>
            <a:br>
              <a:rPr lang="de-DE" altLang="de-DE" sz="2800" dirty="0"/>
            </a:br>
            <a:endParaRPr lang="en-US" sz="1800" dirty="0"/>
          </a:p>
        </p:txBody>
      </p:sp>
      <p:sp>
        <p:nvSpPr>
          <p:cNvPr id="3" name="Content Placeholder 2"/>
          <p:cNvSpPr>
            <a:spLocks noGrp="1"/>
          </p:cNvSpPr>
          <p:nvPr>
            <p:ph idx="1"/>
          </p:nvPr>
        </p:nvSpPr>
        <p:spPr>
          <a:xfrm>
            <a:off x="572495" y="1641154"/>
            <a:ext cx="11012556" cy="4464050"/>
          </a:xfrm>
        </p:spPr>
        <p:txBody>
          <a:bodyPr/>
          <a:lstStyle/>
          <a:p>
            <a:pPr marL="342900" indent="-342900">
              <a:spcBef>
                <a:spcPts val="844"/>
              </a:spcBef>
              <a:buFont typeface="Arial" panose="020B0604020202020204" pitchFamily="34" charset="0"/>
              <a:buChar char="•"/>
              <a:defRPr/>
            </a:pPr>
            <a:r>
              <a:rPr lang="en-US" sz="2800" dirty="0">
                <a:cs typeface="Ubuntu Light"/>
              </a:rPr>
              <a:t>COVID-19 pandemic has affected all of us! </a:t>
            </a:r>
          </a:p>
          <a:p>
            <a:pPr marL="342900" indent="-342900">
              <a:spcBef>
                <a:spcPts val="844"/>
              </a:spcBef>
              <a:buFont typeface="Arial" panose="020B0604020202020204" pitchFamily="34" charset="0"/>
              <a:buChar char="•"/>
              <a:defRPr/>
            </a:pPr>
            <a:r>
              <a:rPr lang="en-US" sz="2800" dirty="0">
                <a:cs typeface="Ubuntu Light"/>
              </a:rPr>
              <a:t>COVID-19 pandemic has been shown us that we can continue to work with Special Olympics athletes.  We just need to maintain our distance so we can protect each other from the virus.</a:t>
            </a:r>
          </a:p>
        </p:txBody>
      </p:sp>
      <p:pic>
        <p:nvPicPr>
          <p:cNvPr id="5" name="Picture 4" descr="A close up of a cake&#10;&#10;Description automatically generated">
            <a:extLst>
              <a:ext uri="{FF2B5EF4-FFF2-40B4-BE49-F238E27FC236}">
                <a16:creationId xmlns:a16="http://schemas.microsoft.com/office/drawing/2014/main" id="{14F9D89C-5692-8F4F-B1B7-3E94DB8C4FEC}"/>
              </a:ext>
            </a:extLst>
          </p:cNvPr>
          <p:cNvPicPr>
            <a:picLocks noChangeAspect="1"/>
          </p:cNvPicPr>
          <p:nvPr/>
        </p:nvPicPr>
        <p:blipFill>
          <a:blip r:embed="rId2"/>
          <a:stretch>
            <a:fillRect/>
          </a:stretch>
        </p:blipFill>
        <p:spPr>
          <a:xfrm>
            <a:off x="4912211" y="3967843"/>
            <a:ext cx="2619469" cy="2488496"/>
          </a:xfrm>
          <a:prstGeom prst="rect">
            <a:avLst/>
          </a:prstGeom>
        </p:spPr>
      </p:pic>
    </p:spTree>
    <p:extLst>
      <p:ext uri="{BB962C8B-B14F-4D97-AF65-F5344CB8AC3E}">
        <p14:creationId xmlns:p14="http://schemas.microsoft.com/office/powerpoint/2010/main" val="413016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Get Started – What </a:t>
            </a:r>
            <a:r>
              <a:rPr lang="en-US"/>
              <a:t>is diabetes?</a:t>
            </a:r>
            <a:endParaRPr lang="en-US" dirty="0"/>
          </a:p>
        </p:txBody>
      </p:sp>
      <p:sp>
        <p:nvSpPr>
          <p:cNvPr id="3" name="Content Placeholder 2">
            <a:extLst>
              <a:ext uri="{FF2B5EF4-FFF2-40B4-BE49-F238E27FC236}">
                <a16:creationId xmlns:a16="http://schemas.microsoft.com/office/drawing/2014/main" id="{436BF2A6-4CA9-5A43-99F2-F3FF7C100612}"/>
              </a:ext>
            </a:extLst>
          </p:cNvPr>
          <p:cNvSpPr>
            <a:spLocks noGrp="1"/>
          </p:cNvSpPr>
          <p:nvPr>
            <p:ph idx="1"/>
          </p:nvPr>
        </p:nvSpPr>
        <p:spPr/>
        <p:txBody>
          <a:bodyPr/>
          <a:lstStyle/>
          <a:p>
            <a:pPr marL="457200" indent="-457200">
              <a:buFont typeface="Arial" panose="020B0604020202020204" pitchFamily="34" charset="0"/>
              <a:buChar char="•"/>
            </a:pPr>
            <a:r>
              <a:rPr lang="en-US" sz="2800" dirty="0"/>
              <a:t>Diabetes is a disease that occurs when your blood sugar (also called blood glucose) is too high.</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Blood glucose is what gives your energy.  You get this from the foods that you eat.</a:t>
            </a:r>
          </a:p>
          <a:p>
            <a:pPr marL="457200"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340959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Get Started – What is diabetes?</a:t>
            </a:r>
          </a:p>
        </p:txBody>
      </p:sp>
      <p:pic>
        <p:nvPicPr>
          <p:cNvPr id="5" name="Content Placeholder 4">
            <a:extLst>
              <a:ext uri="{FF2B5EF4-FFF2-40B4-BE49-F238E27FC236}">
                <a16:creationId xmlns:a16="http://schemas.microsoft.com/office/drawing/2014/main" id="{E4BB0C32-17E0-2540-B931-653D0808937E}"/>
              </a:ext>
            </a:extLst>
          </p:cNvPr>
          <p:cNvPicPr>
            <a:picLocks noGrp="1" noChangeAspect="1"/>
          </p:cNvPicPr>
          <p:nvPr>
            <p:ph idx="1"/>
          </p:nvPr>
        </p:nvPicPr>
        <p:blipFill>
          <a:blip r:embed="rId2"/>
          <a:stretch>
            <a:fillRect/>
          </a:stretch>
        </p:blipFill>
        <p:spPr>
          <a:xfrm>
            <a:off x="3839921" y="2415668"/>
            <a:ext cx="7657665" cy="2336677"/>
          </a:xfrm>
          <a:prstGeom prst="rect">
            <a:avLst/>
          </a:prstGeom>
        </p:spPr>
      </p:pic>
      <p:pic>
        <p:nvPicPr>
          <p:cNvPr id="4" name="Picture 3">
            <a:extLst>
              <a:ext uri="{FF2B5EF4-FFF2-40B4-BE49-F238E27FC236}">
                <a16:creationId xmlns:a16="http://schemas.microsoft.com/office/drawing/2014/main" id="{139663DE-BA70-4945-BD22-821D9205C2D2}"/>
              </a:ext>
            </a:extLst>
          </p:cNvPr>
          <p:cNvPicPr>
            <a:picLocks noChangeAspect="1"/>
          </p:cNvPicPr>
          <p:nvPr/>
        </p:nvPicPr>
        <p:blipFill>
          <a:blip r:embed="rId3"/>
          <a:stretch>
            <a:fillRect/>
          </a:stretch>
        </p:blipFill>
        <p:spPr>
          <a:xfrm>
            <a:off x="618750" y="2284383"/>
            <a:ext cx="2792436" cy="2599249"/>
          </a:xfrm>
          <a:prstGeom prst="rect">
            <a:avLst/>
          </a:prstGeom>
        </p:spPr>
      </p:pic>
    </p:spTree>
    <p:extLst>
      <p:ext uri="{BB962C8B-B14F-4D97-AF65-F5344CB8AC3E}">
        <p14:creationId xmlns:p14="http://schemas.microsoft.com/office/powerpoint/2010/main" val="1672935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0FD97-8A49-CA4B-A452-1AA249C8D096}"/>
              </a:ext>
            </a:extLst>
          </p:cNvPr>
          <p:cNvSpPr>
            <a:spLocks noGrp="1"/>
          </p:cNvSpPr>
          <p:nvPr>
            <p:ph type="title"/>
          </p:nvPr>
        </p:nvSpPr>
        <p:spPr/>
        <p:txBody>
          <a:bodyPr/>
          <a:lstStyle/>
          <a:p>
            <a:r>
              <a:rPr lang="en-US" dirty="0"/>
              <a:t>What is diabetes?</a:t>
            </a:r>
            <a:endParaRPr lang="en-US" dirty="0"/>
          </a:p>
        </p:txBody>
      </p:sp>
      <p:sp>
        <p:nvSpPr>
          <p:cNvPr id="3" name="Content Placeholder 2">
            <a:extLst>
              <a:ext uri="{FF2B5EF4-FFF2-40B4-BE49-F238E27FC236}">
                <a16:creationId xmlns:a16="http://schemas.microsoft.com/office/drawing/2014/main" id="{AC85EEFA-E024-AE44-9E86-57E6F222844F}"/>
              </a:ext>
            </a:extLst>
          </p:cNvPr>
          <p:cNvSpPr>
            <a:spLocks noGrp="1"/>
          </p:cNvSpPr>
          <p:nvPr>
            <p:ph idx="1"/>
          </p:nvPr>
        </p:nvSpPr>
        <p:spPr/>
        <p:txBody>
          <a:bodyPr/>
          <a:lstStyle/>
          <a:p>
            <a:pPr marL="342900" indent="-342900">
              <a:buFont typeface="Arial" panose="020B0604020202020204" pitchFamily="34" charset="0"/>
              <a:buChar char="•"/>
            </a:pPr>
            <a:r>
              <a:rPr lang="en-US" dirty="0"/>
              <a:t>Insulin is a hormone made by the pancreas (part of your body).  Insulin helps your body convert the glucose you get from the foods you eat get into cells.  That is where it changes the glucose to energy. </a:t>
            </a:r>
          </a:p>
          <a:p>
            <a:pPr marL="342900" indent="-342900">
              <a:buFont typeface="Arial" panose="020B0604020202020204" pitchFamily="34" charset="0"/>
              <a:buChar char="•"/>
            </a:pPr>
            <a:r>
              <a:rPr lang="en-US" dirty="0"/>
              <a:t>If insulin is not doing its job right, you end up with more glucose in your blood.  That is when you are told you have diabetes.  </a:t>
            </a:r>
          </a:p>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E6EC6A7C-1637-2245-94DB-AF4432228280}"/>
              </a:ext>
            </a:extLst>
          </p:cNvPr>
          <p:cNvSpPr>
            <a:spLocks noGrp="1"/>
          </p:cNvSpPr>
          <p:nvPr>
            <p:ph type="sldNum" sz="quarter" idx="10"/>
          </p:nvPr>
        </p:nvSpPr>
        <p:spPr/>
        <p:txBody>
          <a:bodyPr/>
          <a:lstStyle/>
          <a:p>
            <a:fld id="{F4B88F72-1EA4-FE40-A5CA-BD0111E6622B}" type="slidenum">
              <a:rPr lang="en-US" smtClean="0"/>
              <a:pPr/>
              <a:t>6</a:t>
            </a:fld>
            <a:r>
              <a:rPr lang="en-US">
                <a:solidFill>
                  <a:srgbClr val="2E3333"/>
                </a:solidFill>
              </a:rPr>
              <a:t> /  </a:t>
            </a:r>
            <a:r>
              <a:rPr lang="en-US">
                <a:solidFill>
                  <a:srgbClr val="2E3333"/>
                </a:solidFill>
                <a:latin typeface="Ubuntu"/>
                <a:cs typeface="Ubuntu"/>
              </a:rPr>
              <a:t>Special Olympics Lions Clubs International Opening Eyes</a:t>
            </a:r>
            <a:endParaRPr lang="en-US" dirty="0">
              <a:solidFill>
                <a:srgbClr val="2E3333"/>
              </a:solidFill>
              <a:latin typeface="Ubuntu"/>
              <a:cs typeface="Ubuntu"/>
            </a:endParaRPr>
          </a:p>
        </p:txBody>
      </p:sp>
    </p:spTree>
    <p:extLst>
      <p:ext uri="{BB962C8B-B14F-4D97-AF65-F5344CB8AC3E}">
        <p14:creationId xmlns:p14="http://schemas.microsoft.com/office/powerpoint/2010/main" val="1109540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A1589-991D-BA41-AFD3-14F19B7639E7}"/>
              </a:ext>
            </a:extLst>
          </p:cNvPr>
          <p:cNvSpPr>
            <a:spLocks noGrp="1"/>
          </p:cNvSpPr>
          <p:nvPr>
            <p:ph type="title"/>
          </p:nvPr>
        </p:nvSpPr>
        <p:spPr/>
        <p:txBody>
          <a:bodyPr/>
          <a:lstStyle/>
          <a:p>
            <a:r>
              <a:rPr lang="en-US" dirty="0"/>
              <a:t>What are the types of diabetes ? </a:t>
            </a:r>
          </a:p>
        </p:txBody>
      </p:sp>
      <p:sp>
        <p:nvSpPr>
          <p:cNvPr id="3" name="Content Placeholder 2">
            <a:extLst>
              <a:ext uri="{FF2B5EF4-FFF2-40B4-BE49-F238E27FC236}">
                <a16:creationId xmlns:a16="http://schemas.microsoft.com/office/drawing/2014/main" id="{C469792E-6FFA-5541-B7C8-6E86089C7E17}"/>
              </a:ext>
            </a:extLst>
          </p:cNvPr>
          <p:cNvSpPr>
            <a:spLocks noGrp="1"/>
          </p:cNvSpPr>
          <p:nvPr>
            <p:ph idx="1"/>
          </p:nvPr>
        </p:nvSpPr>
        <p:spPr>
          <a:xfrm>
            <a:off x="726017" y="1741488"/>
            <a:ext cx="10890839" cy="4464050"/>
          </a:xfrm>
        </p:spPr>
        <p:txBody>
          <a:bodyPr/>
          <a:lstStyle/>
          <a:p>
            <a:r>
              <a:rPr lang="en-US" dirty="0"/>
              <a:t>There are three kinds of diabetes</a:t>
            </a:r>
            <a:r>
              <a:rPr lang="en-US" dirty="0" smtClean="0"/>
              <a:t>:</a:t>
            </a:r>
          </a:p>
          <a:p>
            <a:endParaRPr lang="en-US" dirty="0"/>
          </a:p>
          <a:p>
            <a:pPr marL="457200" indent="-457200">
              <a:buFont typeface="+mj-lt"/>
              <a:buAutoNum type="arabicPeriod"/>
            </a:pPr>
            <a:r>
              <a:rPr lang="en-US" dirty="0" smtClean="0"/>
              <a:t>Type </a:t>
            </a:r>
            <a:r>
              <a:rPr lang="en-US" dirty="0"/>
              <a:t>1 diabetes – this is the kind that is found in children and young adults.</a:t>
            </a:r>
          </a:p>
          <a:p>
            <a:pPr marL="457200" indent="-457200">
              <a:buFont typeface="+mj-lt"/>
              <a:buAutoNum type="arabicPeriod"/>
            </a:pPr>
            <a:r>
              <a:rPr lang="en-US" dirty="0" smtClean="0"/>
              <a:t>Type </a:t>
            </a:r>
            <a:r>
              <a:rPr lang="en-US" dirty="0"/>
              <a:t>2 diabetes – this is seen in adults and is the most common type. </a:t>
            </a:r>
            <a:endParaRPr lang="en-US" dirty="0" smtClean="0"/>
          </a:p>
          <a:p>
            <a:pPr marL="457200" indent="-457200">
              <a:buFont typeface="+mj-lt"/>
              <a:buAutoNum type="arabicPeriod"/>
            </a:pPr>
            <a:r>
              <a:rPr lang="en-US" dirty="0" smtClean="0"/>
              <a:t>Diabetes can be seen in some women when they are pregnant. </a:t>
            </a:r>
          </a:p>
          <a:p>
            <a:endParaRPr lang="en-US" dirty="0"/>
          </a:p>
        </p:txBody>
      </p:sp>
      <p:sp>
        <p:nvSpPr>
          <p:cNvPr id="4" name="Slide Number Placeholder 3">
            <a:extLst>
              <a:ext uri="{FF2B5EF4-FFF2-40B4-BE49-F238E27FC236}">
                <a16:creationId xmlns:a16="http://schemas.microsoft.com/office/drawing/2014/main" id="{67E3379A-2C21-094D-9977-8FB888136984}"/>
              </a:ext>
            </a:extLst>
          </p:cNvPr>
          <p:cNvSpPr>
            <a:spLocks noGrp="1"/>
          </p:cNvSpPr>
          <p:nvPr>
            <p:ph type="sldNum" sz="quarter" idx="10"/>
          </p:nvPr>
        </p:nvSpPr>
        <p:spPr/>
        <p:txBody>
          <a:bodyPr/>
          <a:lstStyle/>
          <a:p>
            <a:fld id="{F4B88F72-1EA4-FE40-A5CA-BD0111E6622B}" type="slidenum">
              <a:rPr lang="en-US" smtClean="0"/>
              <a:pPr/>
              <a:t>7</a:t>
            </a:fld>
            <a:r>
              <a:rPr lang="en-US" dirty="0">
                <a:solidFill>
                  <a:srgbClr val="2E3333"/>
                </a:solidFill>
              </a:rPr>
              <a:t> /  </a:t>
            </a:r>
            <a:r>
              <a:rPr lang="en-US" dirty="0">
                <a:solidFill>
                  <a:srgbClr val="2E3333"/>
                </a:solidFill>
                <a:latin typeface="Ubuntu"/>
                <a:cs typeface="Ubuntu"/>
              </a:rPr>
              <a:t>Special Olympics Lions Clubs International Opening Eyes</a:t>
            </a:r>
          </a:p>
        </p:txBody>
      </p:sp>
    </p:spTree>
    <p:extLst>
      <p:ext uri="{BB962C8B-B14F-4D97-AF65-F5344CB8AC3E}">
        <p14:creationId xmlns:p14="http://schemas.microsoft.com/office/powerpoint/2010/main" val="59121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AEB39-FD85-7A40-B96F-C44F730C4112}"/>
              </a:ext>
            </a:extLst>
          </p:cNvPr>
          <p:cNvSpPr>
            <a:spLocks noGrp="1"/>
          </p:cNvSpPr>
          <p:nvPr>
            <p:ph type="title"/>
          </p:nvPr>
        </p:nvSpPr>
        <p:spPr>
          <a:xfrm>
            <a:off x="572494" y="255396"/>
            <a:ext cx="9008828" cy="1046064"/>
          </a:xfrm>
        </p:spPr>
        <p:txBody>
          <a:bodyPr wrap="square" anchor="ctr">
            <a:normAutofit/>
          </a:bodyPr>
          <a:lstStyle/>
          <a:p>
            <a:r>
              <a:rPr lang="en-US" dirty="0"/>
              <a:t>What puts me at risk for developing diabetes?</a:t>
            </a:r>
          </a:p>
        </p:txBody>
      </p:sp>
      <p:sp>
        <p:nvSpPr>
          <p:cNvPr id="3" name="Content Placeholder 2">
            <a:extLst>
              <a:ext uri="{FF2B5EF4-FFF2-40B4-BE49-F238E27FC236}">
                <a16:creationId xmlns:a16="http://schemas.microsoft.com/office/drawing/2014/main" id="{D5BC56D2-D930-CC47-9B8E-A75352EF3075}"/>
              </a:ext>
            </a:extLst>
          </p:cNvPr>
          <p:cNvSpPr>
            <a:spLocks noGrp="1"/>
          </p:cNvSpPr>
          <p:nvPr>
            <p:ph sz="half" idx="2"/>
          </p:nvPr>
        </p:nvSpPr>
        <p:spPr>
          <a:xfrm>
            <a:off x="851975" y="2005971"/>
            <a:ext cx="10287801" cy="4464844"/>
          </a:xfrm>
        </p:spPr>
        <p:txBody>
          <a:bodyPr wrap="square" anchor="t">
            <a:normAutofit/>
          </a:bodyPr>
          <a:lstStyle/>
          <a:p>
            <a:pPr>
              <a:lnSpc>
                <a:spcPct val="100000"/>
              </a:lnSpc>
            </a:pPr>
            <a:r>
              <a:rPr lang="en-US" sz="1900" dirty="0"/>
              <a:t>It is more common in people when</a:t>
            </a:r>
            <a:r>
              <a:rPr lang="en-US" sz="1900" dirty="0" smtClean="0"/>
              <a:t>:</a:t>
            </a:r>
          </a:p>
          <a:p>
            <a:pPr>
              <a:lnSpc>
                <a:spcPct val="100000"/>
              </a:lnSpc>
            </a:pPr>
            <a:endParaRPr lang="en-US" sz="1900" dirty="0"/>
          </a:p>
          <a:p>
            <a:pPr marL="342900" indent="-342900">
              <a:lnSpc>
                <a:spcPct val="100000"/>
              </a:lnSpc>
              <a:buFont typeface="Wingdings" pitchFamily="2" charset="2"/>
              <a:buChar char="Ø"/>
            </a:pPr>
            <a:r>
              <a:rPr lang="en-US" sz="1900" dirty="0"/>
              <a:t>they are over 45 years of age</a:t>
            </a:r>
          </a:p>
          <a:p>
            <a:pPr marL="342900" indent="-342900">
              <a:lnSpc>
                <a:spcPct val="100000"/>
              </a:lnSpc>
              <a:buFont typeface="Wingdings" pitchFamily="2" charset="2"/>
              <a:buChar char="Ø"/>
            </a:pPr>
            <a:r>
              <a:rPr lang="en-US" sz="1900" dirty="0"/>
              <a:t>there is a family history of diabetes</a:t>
            </a:r>
          </a:p>
          <a:p>
            <a:pPr marL="342900" indent="-342900">
              <a:lnSpc>
                <a:spcPct val="100000"/>
              </a:lnSpc>
              <a:buFont typeface="Wingdings" pitchFamily="2" charset="2"/>
              <a:buChar char="Ø"/>
            </a:pPr>
            <a:r>
              <a:rPr lang="en-US" sz="1900" dirty="0"/>
              <a:t>you are overweight, high BMI</a:t>
            </a:r>
          </a:p>
          <a:p>
            <a:pPr marL="342900" indent="-342900">
              <a:lnSpc>
                <a:spcPct val="100000"/>
              </a:lnSpc>
              <a:buFont typeface="Wingdings" pitchFamily="2" charset="2"/>
              <a:buChar char="Ø"/>
            </a:pPr>
            <a:r>
              <a:rPr lang="en-US" sz="1900" dirty="0"/>
              <a:t>you are physically inactive – you do not move or exercise</a:t>
            </a:r>
          </a:p>
          <a:p>
            <a:pPr marL="342900" indent="-342900">
              <a:lnSpc>
                <a:spcPct val="100000"/>
              </a:lnSpc>
              <a:buFont typeface="Wingdings" pitchFamily="2" charset="2"/>
              <a:buChar char="Ø"/>
            </a:pPr>
            <a:r>
              <a:rPr lang="en-US" sz="1900" dirty="0"/>
              <a:t>factors that put you at high risk include your race or other health problems such as high blood pressure, high cholesterol, or kidney disease</a:t>
            </a:r>
          </a:p>
          <a:p>
            <a:pPr marL="342900" indent="-342900">
              <a:lnSpc>
                <a:spcPct val="100000"/>
              </a:lnSpc>
              <a:buFont typeface="Wingdings" pitchFamily="2" charset="2"/>
              <a:buChar char="Ø"/>
            </a:pPr>
            <a:endParaRPr lang="en-US" sz="1900" dirty="0"/>
          </a:p>
        </p:txBody>
      </p:sp>
      <p:sp>
        <p:nvSpPr>
          <p:cNvPr id="4" name="Slide Number Placeholder 3">
            <a:extLst>
              <a:ext uri="{FF2B5EF4-FFF2-40B4-BE49-F238E27FC236}">
                <a16:creationId xmlns:a16="http://schemas.microsoft.com/office/drawing/2014/main" id="{EC033E1B-6607-B549-91BF-D5976BAD6131}"/>
              </a:ext>
            </a:extLst>
          </p:cNvPr>
          <p:cNvSpPr>
            <a:spLocks noGrp="1"/>
          </p:cNvSpPr>
          <p:nvPr>
            <p:ph type="sldNum" sz="quarter" idx="10"/>
          </p:nvPr>
        </p:nvSpPr>
        <p:spPr>
          <a:xfrm>
            <a:off x="2092788" y="6470815"/>
            <a:ext cx="3498781" cy="187325"/>
          </a:xfrm>
        </p:spPr>
        <p:txBody>
          <a:bodyPr wrap="none" anchor="t">
            <a:normAutofit/>
          </a:bodyPr>
          <a:lstStyle/>
          <a:p>
            <a:pPr>
              <a:spcAft>
                <a:spcPts val="600"/>
              </a:spcAft>
            </a:pPr>
            <a:fld id="{F4B88F72-1EA4-FE40-A5CA-BD0111E6622B}" type="slidenum">
              <a:rPr lang="en-US" sz="800"/>
              <a:pPr>
                <a:spcAft>
                  <a:spcPts val="600"/>
                </a:spcAft>
              </a:pPr>
              <a:t>8</a:t>
            </a:fld>
            <a:r>
              <a:rPr lang="en-US" sz="800"/>
              <a:t> /  Special Olympics Lions Clubs International Opening Eyes</a:t>
            </a:r>
          </a:p>
        </p:txBody>
      </p:sp>
    </p:spTree>
    <p:extLst>
      <p:ext uri="{BB962C8B-B14F-4D97-AF65-F5344CB8AC3E}">
        <p14:creationId xmlns:p14="http://schemas.microsoft.com/office/powerpoint/2010/main" val="73086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99710-31D7-8B4C-AAE9-381ABFAB0DE6}"/>
              </a:ext>
            </a:extLst>
          </p:cNvPr>
          <p:cNvSpPr>
            <a:spLocks noGrp="1"/>
          </p:cNvSpPr>
          <p:nvPr>
            <p:ph type="title"/>
          </p:nvPr>
        </p:nvSpPr>
        <p:spPr>
          <a:xfrm>
            <a:off x="487495" y="283052"/>
            <a:ext cx="9402431" cy="1046064"/>
          </a:xfrm>
        </p:spPr>
        <p:txBody>
          <a:bodyPr wrap="square" anchor="ctr">
            <a:normAutofit/>
          </a:bodyPr>
          <a:lstStyle/>
          <a:p>
            <a:r>
              <a:rPr lang="en-US" dirty="0"/>
              <a:t>How do I know if I have diabetes?</a:t>
            </a:r>
          </a:p>
        </p:txBody>
      </p:sp>
      <p:sp>
        <p:nvSpPr>
          <p:cNvPr id="3" name="Content Placeholder 2">
            <a:extLst>
              <a:ext uri="{FF2B5EF4-FFF2-40B4-BE49-F238E27FC236}">
                <a16:creationId xmlns:a16="http://schemas.microsoft.com/office/drawing/2014/main" id="{01371E5E-3AE0-5848-8766-5176469C6DE7}"/>
              </a:ext>
            </a:extLst>
          </p:cNvPr>
          <p:cNvSpPr>
            <a:spLocks noGrp="1"/>
          </p:cNvSpPr>
          <p:nvPr>
            <p:ph idx="1"/>
          </p:nvPr>
        </p:nvSpPr>
        <p:spPr>
          <a:xfrm>
            <a:off x="487495" y="1197960"/>
            <a:ext cx="7912100" cy="4792760"/>
          </a:xfrm>
        </p:spPr>
        <p:txBody>
          <a:bodyPr wrap="square" anchor="t">
            <a:normAutofit/>
          </a:bodyPr>
          <a:lstStyle/>
          <a:p>
            <a:r>
              <a:rPr lang="en-US" sz="2400" dirty="0"/>
              <a:t>Many people do not know that they are. </a:t>
            </a:r>
          </a:p>
          <a:p>
            <a:endParaRPr lang="en-US" sz="2400" dirty="0"/>
          </a:p>
          <a:p>
            <a:endParaRPr lang="en-US" sz="2400" dirty="0"/>
          </a:p>
          <a:p>
            <a:endParaRPr lang="en-US" sz="2400" dirty="0"/>
          </a:p>
          <a:p>
            <a:endParaRPr lang="en-US" sz="2400" dirty="0"/>
          </a:p>
          <a:p>
            <a:endParaRPr lang="en-US" sz="2400" dirty="0"/>
          </a:p>
          <a:p>
            <a:endParaRPr lang="en-US" sz="2400" dirty="0"/>
          </a:p>
          <a:p>
            <a:endParaRPr lang="en-US" dirty="0"/>
          </a:p>
        </p:txBody>
      </p:sp>
      <p:sp>
        <p:nvSpPr>
          <p:cNvPr id="4" name="Slide Number Placeholder 3">
            <a:extLst>
              <a:ext uri="{FF2B5EF4-FFF2-40B4-BE49-F238E27FC236}">
                <a16:creationId xmlns:a16="http://schemas.microsoft.com/office/drawing/2014/main" id="{A05DA3A8-2545-6F4D-AD3F-4B3C3710D097}"/>
              </a:ext>
            </a:extLst>
          </p:cNvPr>
          <p:cNvSpPr>
            <a:spLocks noGrp="1"/>
          </p:cNvSpPr>
          <p:nvPr>
            <p:ph type="sldNum" sz="quarter" idx="10"/>
          </p:nvPr>
        </p:nvSpPr>
        <p:spPr/>
        <p:txBody>
          <a:bodyPr wrap="none" anchor="t">
            <a:normAutofit/>
          </a:bodyPr>
          <a:lstStyle/>
          <a:p>
            <a:pPr>
              <a:spcAft>
                <a:spcPts val="600"/>
              </a:spcAft>
            </a:pPr>
            <a:fld id="{F4B88F72-1EA4-FE40-A5CA-BD0111E6622B}" type="slidenum">
              <a:rPr lang="en-US" sz="800"/>
              <a:pPr>
                <a:spcAft>
                  <a:spcPts val="600"/>
                </a:spcAft>
              </a:pPr>
              <a:t>9</a:t>
            </a:fld>
            <a:r>
              <a:rPr lang="en-US" sz="800" dirty="0"/>
              <a:t> /  Special Olympics Lions Clubs International Opening Eyes</a:t>
            </a:r>
          </a:p>
        </p:txBody>
      </p:sp>
      <p:pic>
        <p:nvPicPr>
          <p:cNvPr id="5" name="Picture 4">
            <a:extLst>
              <a:ext uri="{FF2B5EF4-FFF2-40B4-BE49-F238E27FC236}">
                <a16:creationId xmlns:a16="http://schemas.microsoft.com/office/drawing/2014/main" id="{58C41FBE-83C2-C84A-8025-20C8CA2CC3DE}"/>
              </a:ext>
            </a:extLst>
          </p:cNvPr>
          <p:cNvPicPr>
            <a:picLocks noChangeAspect="1"/>
          </p:cNvPicPr>
          <p:nvPr/>
        </p:nvPicPr>
        <p:blipFill>
          <a:blip r:embed="rId2"/>
          <a:stretch>
            <a:fillRect/>
          </a:stretch>
        </p:blipFill>
        <p:spPr>
          <a:xfrm>
            <a:off x="962108" y="1884460"/>
            <a:ext cx="9923227" cy="3999506"/>
          </a:xfrm>
          <a:prstGeom prst="rect">
            <a:avLst/>
          </a:prstGeom>
          <a:noFill/>
        </p:spPr>
      </p:pic>
    </p:spTree>
    <p:extLst>
      <p:ext uri="{BB962C8B-B14F-4D97-AF65-F5344CB8AC3E}">
        <p14:creationId xmlns:p14="http://schemas.microsoft.com/office/powerpoint/2010/main" val="222985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_AP_Presentation">
  <a:themeElements>
    <a:clrScheme name="Special Olympics">
      <a:dk1>
        <a:srgbClr val="46473E"/>
      </a:dk1>
      <a:lt1>
        <a:srgbClr val="FFFFFF"/>
      </a:lt1>
      <a:dk2>
        <a:srgbClr val="000000"/>
      </a:dk2>
      <a:lt2>
        <a:srgbClr val="808080"/>
      </a:lt2>
      <a:accent1>
        <a:srgbClr val="CD0920"/>
      </a:accent1>
      <a:accent2>
        <a:srgbClr val="DF6521"/>
      </a:accent2>
      <a:accent3>
        <a:srgbClr val="E78E23"/>
      </a:accent3>
      <a:accent4>
        <a:srgbClr val="000000"/>
      </a:accent4>
      <a:accent5>
        <a:srgbClr val="900D69"/>
      </a:accent5>
      <a:accent6>
        <a:srgbClr val="005193"/>
      </a:accent6>
      <a:hlink>
        <a:srgbClr val="3C97B8"/>
      </a:hlink>
      <a:folHlink>
        <a:srgbClr val="00577A"/>
      </a:folHlink>
    </a:clrScheme>
    <a:fontScheme name="Title">
      <a:majorFont>
        <a:latin typeface="Ubuntu Light"/>
        <a:ea typeface="ヒラギノ角ゴ ProN W3"/>
        <a:cs typeface="ヒラギノ角ゴ ProN W3"/>
      </a:majorFont>
      <a:minorFont>
        <a:latin typeface="Ubuntu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E1A22081C5444E46AAC17AF1D787E3D7" ma:contentTypeVersion="2" ma:contentTypeDescription="Ein neues Dokument erstellen." ma:contentTypeScope="" ma:versionID="d48fc7022c27388f63cc5e31e6bf71f1">
  <xsd:schema xmlns:xsd="http://www.w3.org/2001/XMLSchema" xmlns:xs="http://www.w3.org/2001/XMLSchema" xmlns:p="http://schemas.microsoft.com/office/2006/metadata/properties" xmlns:ns3="d647285a-5355-48c2-bbbe-a8c59769e2fa" targetNamespace="http://schemas.microsoft.com/office/2006/metadata/properties" ma:root="true" ma:fieldsID="a11d075534dd22168151d0a150ffb685" ns3:_="">
    <xsd:import namespace="d647285a-5355-48c2-bbbe-a8c59769e2fa"/>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47285a-5355-48c2-bbbe-a8c59769e2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4AC270-774F-4C12-8D1E-D861903DD6E3}">
  <ds:schemaRefs>
    <ds:schemaRef ds:uri="d647285a-5355-48c2-bbbe-a8c59769e2fa"/>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05C6B4A0-FA34-47C8-B5A4-1AB2C4A539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47285a-5355-48c2-bbbe-a8c59769e2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7C6BF3F-EECA-412B-B15F-52DCE5061D1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68</TotalTime>
  <Words>2567</Words>
  <Application>Microsoft Office PowerPoint</Application>
  <PresentationFormat>Widescreen</PresentationFormat>
  <Paragraphs>154</Paragraphs>
  <Slides>21</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21</vt:i4>
      </vt:variant>
    </vt:vector>
  </HeadingPairs>
  <TitlesOfParts>
    <vt:vector size="32" baseType="lpstr">
      <vt:lpstr>MS PGothic</vt:lpstr>
      <vt:lpstr>Arial</vt:lpstr>
      <vt:lpstr>Calibri</vt:lpstr>
      <vt:lpstr>Gill Sans</vt:lpstr>
      <vt:lpstr>Helvetica Neue</vt:lpstr>
      <vt:lpstr>Ubuntu</vt:lpstr>
      <vt:lpstr>Ubuntu Light</vt:lpstr>
      <vt:lpstr>Wingdings</vt:lpstr>
      <vt:lpstr>ヒラギノ角ゴ ProN W3</vt:lpstr>
      <vt:lpstr>SO_AP_Presentation</vt:lpstr>
      <vt:lpstr>Body White copy</vt:lpstr>
      <vt:lpstr>Special Olympics Lions Clubs International Opening Eyes Introduces:  Eye-Connect: Looking into our Eyes Series    </vt:lpstr>
      <vt:lpstr>Agenda: Diabetes and My Eyes? Eye-Connect: Looking into our Eyes Series </vt:lpstr>
      <vt:lpstr>Why did  we create  Eye-Connect: Looking into our Eyes Series? </vt:lpstr>
      <vt:lpstr>Let’s Get Started – What is diabetes?</vt:lpstr>
      <vt:lpstr>Let’s Get Started – What is diabetes?</vt:lpstr>
      <vt:lpstr>What is diabetes?</vt:lpstr>
      <vt:lpstr>What are the types of diabetes ? </vt:lpstr>
      <vt:lpstr>What puts me at risk for developing diabetes?</vt:lpstr>
      <vt:lpstr>How do I know if I have diabetes?</vt:lpstr>
      <vt:lpstr>How do I know if I have diabetes?</vt:lpstr>
      <vt:lpstr>If I have diabetes, what other kinds of health problems can happen?</vt:lpstr>
      <vt:lpstr>What vision problems occur with diabetes?</vt:lpstr>
      <vt:lpstr>How will I know if I have a vision problem from my diabetes?</vt:lpstr>
      <vt:lpstr>What can I do to protect my vision and eye health?</vt:lpstr>
      <vt:lpstr>PowerPoint Presentation</vt:lpstr>
      <vt:lpstr>What if I suspect an eye health problem?</vt:lpstr>
      <vt:lpstr>One last point!  The 20-20-20 Rule</vt:lpstr>
      <vt:lpstr>The 20-20-20 Rule</vt:lpstr>
      <vt:lpstr>Take care of their eyes!</vt:lpstr>
      <vt:lpstr>Best wishes for a long life of good vision!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Olympics Lions Clubs International Opening Eyes Introduces:  Eye-Connect: Looking into our Eyes Series</dc:title>
  <dc:creator>Block, Sandy</dc:creator>
  <cp:lastModifiedBy>Bjoern Koehler</cp:lastModifiedBy>
  <cp:revision>8</cp:revision>
  <dcterms:created xsi:type="dcterms:W3CDTF">2020-12-21T19:26:41Z</dcterms:created>
  <dcterms:modified xsi:type="dcterms:W3CDTF">2021-02-09T21:18:08Z</dcterms:modified>
</cp:coreProperties>
</file>