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2" r:id="rId6"/>
  </p:sldMasterIdLst>
  <p:notesMasterIdLst>
    <p:notesMasterId r:id="rId43"/>
  </p:notesMasterIdLst>
  <p:sldIdLst>
    <p:sldId id="257" r:id="rId7"/>
    <p:sldId id="856" r:id="rId8"/>
    <p:sldId id="829" r:id="rId9"/>
    <p:sldId id="807" r:id="rId10"/>
    <p:sldId id="335" r:id="rId11"/>
    <p:sldId id="811" r:id="rId12"/>
    <p:sldId id="851" r:id="rId13"/>
    <p:sldId id="843" r:id="rId14"/>
    <p:sldId id="859" r:id="rId15"/>
    <p:sldId id="869" r:id="rId16"/>
    <p:sldId id="872" r:id="rId17"/>
    <p:sldId id="853" r:id="rId18"/>
    <p:sldId id="868" r:id="rId19"/>
    <p:sldId id="874" r:id="rId20"/>
    <p:sldId id="876" r:id="rId21"/>
    <p:sldId id="854" r:id="rId22"/>
    <p:sldId id="877" r:id="rId23"/>
    <p:sldId id="861" r:id="rId24"/>
    <p:sldId id="864" r:id="rId25"/>
    <p:sldId id="878" r:id="rId26"/>
    <p:sldId id="880" r:id="rId27"/>
    <p:sldId id="881" r:id="rId28"/>
    <p:sldId id="879" r:id="rId29"/>
    <p:sldId id="882" r:id="rId30"/>
    <p:sldId id="884" r:id="rId31"/>
    <p:sldId id="886" r:id="rId32"/>
    <p:sldId id="885" r:id="rId33"/>
    <p:sldId id="887" r:id="rId34"/>
    <p:sldId id="888" r:id="rId35"/>
    <p:sldId id="889" r:id="rId36"/>
    <p:sldId id="890" r:id="rId37"/>
    <p:sldId id="891" r:id="rId38"/>
    <p:sldId id="873" r:id="rId39"/>
    <p:sldId id="870" r:id="rId40"/>
    <p:sldId id="871" r:id="rId41"/>
    <p:sldId id="2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228"/>
    <a:srgbClr val="5AC5CB"/>
    <a:srgbClr val="E6691F"/>
    <a:srgbClr val="0195DA"/>
    <a:srgbClr val="652A7E"/>
    <a:srgbClr val="EB9E1C"/>
    <a:srgbClr val="EB1E83"/>
    <a:srgbClr val="8CA02D"/>
    <a:srgbClr val="C32429"/>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6B413-BD55-2C3B-502C-E075E74F267C}" v="109" dt="2023-03-22T14:16:19.818"/>
    <p1510:client id="{7B658303-DB3D-ADBB-255D-5AD1FF5AF7A3}" v="11" dt="2023-03-20T21:04:52.707"/>
    <p1510:client id="{7D59F648-0E79-B49D-AF21-F459077D4303}" v="220" dt="2023-03-22T17:13:27.028"/>
    <p1510:client id="{8D424378-965A-B175-687C-57820352D0EE}" v="22" dt="2023-03-22T16:22:51.700"/>
    <p1510:client id="{A1945DA0-A5B3-425D-B1C8-BBBE854A9CF2}" v="6" dt="2023-03-20T20:50:08.977"/>
    <p1510:client id="{A88552DE-9834-4164-6964-FC7A818ECABE}" v="416" dt="2023-03-22T14:54:17.214"/>
    <p1510:client id="{B0044B91-6561-71A0-8602-DA9F6633E469}" v="160" dt="2023-03-22T17:41:49.344"/>
    <p1510:client id="{BB11ABA0-5C93-AADC-81BF-3C31DB0278BB}" v="10" dt="2023-03-22T13:54:14.696"/>
    <p1510:client id="{C81C1135-7530-A22E-EB96-589B84A2937E}" v="30" dt="2023-03-22T15:20:55.427"/>
    <p1510:client id="{DFFFED4C-4B40-A5FF-043B-D2356D9B8C89}" v="318" dt="2023-03-22T17:53:54.494"/>
    <p1510:client id="{F2AAE005-B7BB-636E-9492-9B183CDBDA31}" v="98" dt="2023-03-22T15:12:01.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6"/>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74A51-424E-4475-A48B-EEE46D845E5A}" type="datetimeFigureOut">
              <a:rPr lang="en-US" smtClean="0"/>
              <a:t>6/11/2023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1B52A-8C92-4789-B258-FBBE7A2AC2AE}" type="slidenum">
              <a:rPr lang="en-US" smtClean="0"/>
              <a:t>‹#›</a:t>
            </a:fld>
            <a:endParaRPr lang="en-US" dirty="0"/>
          </a:p>
        </p:txBody>
      </p:sp>
    </p:spTree>
    <p:extLst>
      <p:ext uri="{BB962C8B-B14F-4D97-AF65-F5344CB8AC3E}">
        <p14:creationId xmlns:p14="http://schemas.microsoft.com/office/powerpoint/2010/main" val="288486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Healthy-Athletes-Equipment-and-Supply-List-22.pdf?_ga=2.91731162.1398608302.1679332952-901114968.167526429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Healthy-Athletes-Equipment-and-Supply-List-22.pdf?_ga=2.91731162.1398608302.1679332952-901114968.167526429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_PASS_RecommendationForm.pdf?_ga=2.85539870.609422274.1679493233-1634640219.1679329663"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edia.specialolympics.org/resources/health/disciplines/healthy-hearing/HH_NO-PASS-RecommendationForm_ENGLISH.pdf?_ga=2.85539870.609422274.1679493233-1634640219.1679329663"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_PASS_RecommendationForm.pdf?_ga=2.85539870.609422274.1679493233-1634640219.1679329663"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media.specialolympics.org/resources/health/disciplines/healthy-hearing/HH_NO-PASS-RecommendationForm_ENGLISH.pdf?_ga=2.85539870.609422274.1679493233-1634640219.167932966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Tree>
    <p:extLst>
      <p:ext uri="{BB962C8B-B14F-4D97-AF65-F5344CB8AC3E}">
        <p14:creationId xmlns:p14="http://schemas.microsoft.com/office/powerpoint/2010/main" val="1325641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People with intellectual disabilities die </a:t>
            </a:r>
            <a:r>
              <a:rPr lang="en-US" dirty="0">
                <a:solidFill>
                  <a:srgbClr val="FF0000"/>
                </a:solidFill>
              </a:rPr>
              <a:t>20 years prematurely</a:t>
            </a:r>
            <a:r>
              <a:rPr lang="en-US" dirty="0"/>
              <a:t> and often from preventable causes of death.</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Stigma faced by people with intellectual disabilities (ID) </a:t>
            </a:r>
            <a:r>
              <a:rPr lang="en-US" dirty="0">
                <a:solidFill>
                  <a:srgbClr val="FF0000"/>
                </a:solidFill>
              </a:rPr>
              <a:t>compromises the quality of care they receive &amp; limits their access</a:t>
            </a:r>
            <a:r>
              <a:rPr lang="en-US" dirty="0"/>
              <a:t> to professional care leading to a cascade of disparities.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Despite severe need and higher health risks, people with ID </a:t>
            </a:r>
            <a:r>
              <a:rPr lang="en-US" dirty="0">
                <a:solidFill>
                  <a:srgbClr val="FF0000"/>
                </a:solidFill>
              </a:rPr>
              <a:t>lack access to quality health care and prevention programming.</a:t>
            </a:r>
            <a:endParaRPr lang="en-US" b="1" dirty="0"/>
          </a:p>
          <a:p>
            <a:endParaRPr lang="en-US" dirty="0">
              <a:cs typeface="Calibri"/>
            </a:endParaRPr>
          </a:p>
        </p:txBody>
      </p:sp>
      <p:sp>
        <p:nvSpPr>
          <p:cNvPr id="4" name="Slide Number Placeholder 3"/>
          <p:cNvSpPr>
            <a:spLocks noGrp="1"/>
          </p:cNvSpPr>
          <p:nvPr>
            <p:ph type="sldNum" sz="quarter" idx="5"/>
          </p:nvPr>
        </p:nvSpPr>
        <p:spPr/>
        <p:txBody>
          <a:bodyPr/>
          <a:lstStyle/>
          <a:p>
            <a:fld id="{FD01A5BE-6552-4DA3-B95E-121CF1F4A1D4}" type="slidenum">
              <a:rPr lang="en-US" smtClean="0"/>
              <a:t>3</a:t>
            </a:fld>
            <a:endParaRPr lang="en-US" dirty="0"/>
          </a:p>
        </p:txBody>
      </p:sp>
    </p:spTree>
    <p:extLst>
      <p:ext uri="{BB962C8B-B14F-4D97-AF65-F5344CB8AC3E}">
        <p14:creationId xmlns:p14="http://schemas.microsoft.com/office/powerpoint/2010/main" val="267743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Where does the cascade begin?  In our studies over 2 decades in countries all over the world, we have found that it's lack of preventive care. In the US, on a team of 10 Special Olympics children ages 8 to 19, over 20% have untreated tooth decay—active dental caries--and 1 in 10 need an urgent dental care; 40% need a new prescription for eye glasses—they are coming to the field and they can't see, 1 in 10 has never had an eye exam. Almost 20% fail our hearing tests—they can't hear. Half are overweight or obese and most have flexibility, strength or balance issues that put them at risk for injury. </a:t>
            </a:r>
            <a:endParaRPr lang="en-US" dirty="0"/>
          </a:p>
          <a:p>
            <a:endParaRPr lang="en-US" dirty="0"/>
          </a:p>
        </p:txBody>
      </p:sp>
      <p:sp>
        <p:nvSpPr>
          <p:cNvPr id="4" name="Slide Number Placeholder 3"/>
          <p:cNvSpPr>
            <a:spLocks noGrp="1"/>
          </p:cNvSpPr>
          <p:nvPr>
            <p:ph type="sldNum" sz="quarter" idx="5"/>
          </p:nvPr>
        </p:nvSpPr>
        <p:spPr/>
        <p:txBody>
          <a:bodyPr/>
          <a:lstStyle/>
          <a:p>
            <a:fld id="{FD01A5BE-6552-4DA3-B95E-121CF1F4A1D4}" type="slidenum">
              <a:rPr lang="en-US" smtClean="0"/>
              <a:t>4</a:t>
            </a:fld>
            <a:endParaRPr lang="en-US" dirty="0"/>
          </a:p>
        </p:txBody>
      </p:sp>
    </p:spTree>
    <p:extLst>
      <p:ext uri="{BB962C8B-B14F-4D97-AF65-F5344CB8AC3E}">
        <p14:creationId xmlns:p14="http://schemas.microsoft.com/office/powerpoint/2010/main" val="404671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Well, physicians aren't that comfortable or confident taking care of children and adults with ID. I don't know about you, but sometimes I have to get my real game face on and try to get through some of these complex visits. I admit, I sometimes feel bad for these families—and I'm not alone. 4 of 5 doctors believe their patients with ID have worse quality of life—that's an underlying assumption that is maybe ingrained in our culture. But wow, take a pause on that bias. </a:t>
            </a:r>
          </a:p>
          <a:p>
            <a:r>
              <a:rPr lang="en-US" dirty="0">
                <a:cs typeface="Calibri"/>
              </a:rPr>
              <a:t>And sometimes I feel like I can't do that much to help or I don't know how. Less than half of physicians felt confident about their ability to provide the same quality of care to those with ID as without.</a:t>
            </a:r>
          </a:p>
          <a:p>
            <a:r>
              <a:rPr lang="en-US" dirty="0">
                <a:cs typeface="Calibri"/>
              </a:rPr>
              <a:t>Finally, 80% have never been trained on ID. I am sure it's different here, but when I went to medical school and residency, I got about 2 hours total on IDD.</a:t>
            </a:r>
          </a:p>
        </p:txBody>
      </p:sp>
      <p:sp>
        <p:nvSpPr>
          <p:cNvPr id="4" name="Slide Number Placeholder 3"/>
          <p:cNvSpPr>
            <a:spLocks noGrp="1"/>
          </p:cNvSpPr>
          <p:nvPr>
            <p:ph type="sldNum" sz="quarter" idx="5"/>
          </p:nvPr>
        </p:nvSpPr>
        <p:spPr/>
        <p:txBody>
          <a:bodyPr/>
          <a:lstStyle/>
          <a:p>
            <a:fld id="{FD01A5BE-6552-4DA3-B95E-121CF1F4A1D4}" type="slidenum">
              <a:rPr lang="en-US" smtClean="0"/>
              <a:t>6</a:t>
            </a:fld>
            <a:endParaRPr lang="en-US" dirty="0"/>
          </a:p>
        </p:txBody>
      </p:sp>
    </p:spTree>
    <p:extLst>
      <p:ext uri="{BB962C8B-B14F-4D97-AF65-F5344CB8AC3E}">
        <p14:creationId xmlns:p14="http://schemas.microsoft.com/office/powerpoint/2010/main" val="347288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ts val="600"/>
              </a:spcAft>
            </a:pPr>
            <a:r>
              <a:rPr lang="en-US" sz="1200" b="1" dirty="0">
                <a:highlight>
                  <a:srgbClr val="FFFF00"/>
                </a:highlight>
                <a:hlinkClick r:id="rId3">
                  <a:extLst>
                    <a:ext uri="{A12FA001-AC4F-418D-AE19-62706E023703}">
                      <ahyp:hlinkClr xmlns:ahyp="http://schemas.microsoft.com/office/drawing/2018/hyperlinkcolor" val="tx"/>
                    </a:ext>
                  </a:extLst>
                </a:hlinkClick>
              </a:rPr>
              <a:t>Link to list</a:t>
            </a:r>
          </a:p>
          <a:p>
            <a:pPr fontAlgn="base">
              <a:spcAft>
                <a:spcPts val="600"/>
              </a:spcAft>
            </a:pPr>
            <a:r>
              <a:rPr lang="en-US" sz="1200" dirty="0">
                <a:hlinkClick r:id="rId3">
                  <a:extLst>
                    <a:ext uri="{A12FA001-AC4F-418D-AE19-62706E023703}">
                      <ahyp:hlinkClr xmlns:ahyp="http://schemas.microsoft.com/office/drawing/2018/hyperlinkcolor" val="tx"/>
                    </a:ext>
                  </a:extLst>
                </a:hlinkClick>
              </a:rPr>
              <a:t>Healthy-Hearing-Healthy-Athletes-Equipment-and-Supply-List-22.pdf (specialolympics.org)</a:t>
            </a:r>
            <a:endParaRPr lang="en-US" sz="1200" dirty="0"/>
          </a:p>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16</a:t>
            </a:fld>
            <a:endParaRPr lang="en-US" dirty="0"/>
          </a:p>
        </p:txBody>
      </p:sp>
    </p:spTree>
    <p:extLst>
      <p:ext uri="{BB962C8B-B14F-4D97-AF65-F5344CB8AC3E}">
        <p14:creationId xmlns:p14="http://schemas.microsoft.com/office/powerpoint/2010/main" val="410616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highlight>
                  <a:srgbClr val="FFFF00"/>
                </a:highlight>
                <a:hlinkClick r:id="rId3">
                  <a:extLst>
                    <a:ext uri="{A12FA001-AC4F-418D-AE19-62706E023703}">
                      <ahyp:hlinkClr xmlns:ahyp="http://schemas.microsoft.com/office/drawing/2018/hyperlinkcolor" val="tx"/>
                    </a:ext>
                  </a:extLst>
                </a:hlinkClick>
              </a:rPr>
              <a:t>Link to list</a:t>
            </a:r>
            <a:r>
              <a:rPr lang="en-US" b="1" dirty="0">
                <a:solidFill>
                  <a:schemeClr val="tx2"/>
                </a:solidFill>
                <a:highlight>
                  <a:srgbClr val="FFFF00"/>
                </a:highlight>
                <a:sym typeface="Wingdings" panose="05000000000000000000" pitchFamily="2" charset="2"/>
                <a:hlinkClick r:id="rId3">
                  <a:extLst>
                    <a:ext uri="{A12FA001-AC4F-418D-AE19-62706E023703}">
                      <ahyp:hlinkClr xmlns:ahyp="http://schemas.microsoft.com/office/drawing/2018/hyperlinkcolor" val="tx"/>
                    </a:ext>
                  </a:extLst>
                </a:hlinkClick>
              </a:rPr>
              <a:t></a:t>
            </a:r>
            <a:r>
              <a:rPr lang="en-US" dirty="0">
                <a:solidFill>
                  <a:srgbClr val="009999"/>
                </a:solidFill>
                <a:hlinkClick r:id="rId3">
                  <a:extLst>
                    <a:ext uri="{A12FA001-AC4F-418D-AE19-62706E023703}">
                      <ahyp:hlinkClr xmlns:ahyp="http://schemas.microsoft.com/office/drawing/2018/hyperlinkcolor" val="tx"/>
                    </a:ext>
                  </a:extLst>
                </a:hlinkClick>
              </a:rPr>
              <a:t>Healthy-Hearing-Healthy-Athletes-Equipment-and-Supply-List-22.pdf (specialolympics.org)</a:t>
            </a:r>
            <a:endParaRPr lang="en-US" dirty="0"/>
          </a:p>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17</a:t>
            </a:fld>
            <a:endParaRPr lang="en-US" dirty="0"/>
          </a:p>
        </p:txBody>
      </p:sp>
    </p:spTree>
    <p:extLst>
      <p:ext uri="{BB962C8B-B14F-4D97-AF65-F5344CB8AC3E}">
        <p14:creationId xmlns:p14="http://schemas.microsoft.com/office/powerpoint/2010/main" val="3727386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Pass Form </a:t>
            </a:r>
            <a:r>
              <a:rPr lang="en-US" sz="1200" dirty="0"/>
              <a:t>- </a:t>
            </a:r>
            <a:r>
              <a:rPr lang="en-US" sz="1200" dirty="0">
                <a:ea typeface="+mn-lt"/>
                <a:cs typeface="+mn-lt"/>
                <a:hlinkClick r:id="rId3"/>
              </a:rPr>
              <a:t>https://media.specialolympics.org/resources/health/disciplines/healthy-hearing/HealthyHearing_PASS_RecommendationForm.pdf?_ga=2.85539870.609422274.1679493233-1634640219.1679329663</a:t>
            </a:r>
            <a:r>
              <a:rPr lang="en-US" sz="1200" dirty="0">
                <a:ea typeface="+mn-lt"/>
                <a:cs typeface="+mn-lt"/>
              </a:rPr>
              <a:t> </a:t>
            </a:r>
          </a:p>
          <a:p>
            <a:endParaRPr lang="en-US" sz="1200" dirty="0"/>
          </a:p>
          <a:p>
            <a:r>
              <a:rPr lang="en-US" sz="1200" b="1" dirty="0"/>
              <a:t>No Pass Form </a:t>
            </a:r>
            <a:r>
              <a:rPr lang="en-US" sz="1200" dirty="0"/>
              <a:t>- </a:t>
            </a:r>
            <a:r>
              <a:rPr lang="en-US" sz="1200" dirty="0">
                <a:ea typeface="+mn-lt"/>
                <a:cs typeface="+mn-lt"/>
                <a:hlinkClick r:id="rId4"/>
              </a:rPr>
              <a:t>https://media.specialolympics.org/resources/health/disciplines/healthy-hearing/HH_NO-PASS-RecommendationForm_ENGLISH.pdf?_ga=2.85539870.609422274.1679493233-1634640219.1679329663</a:t>
            </a:r>
            <a:r>
              <a:rPr lang="en-US" sz="1200" dirty="0">
                <a:ea typeface="+mn-lt"/>
                <a:cs typeface="+mn-lt"/>
              </a:rPr>
              <a:t> </a:t>
            </a:r>
          </a:p>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31</a:t>
            </a:fld>
            <a:endParaRPr lang="en-US" dirty="0"/>
          </a:p>
        </p:txBody>
      </p:sp>
    </p:spTree>
    <p:extLst>
      <p:ext uri="{BB962C8B-B14F-4D97-AF65-F5344CB8AC3E}">
        <p14:creationId xmlns:p14="http://schemas.microsoft.com/office/powerpoint/2010/main" val="2379850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Pass Form </a:t>
            </a:r>
            <a:r>
              <a:rPr lang="en-US" sz="1200" dirty="0"/>
              <a:t>- </a:t>
            </a:r>
            <a:r>
              <a:rPr lang="en-US" sz="1200" dirty="0">
                <a:ea typeface="+mn-lt"/>
                <a:cs typeface="+mn-lt"/>
                <a:hlinkClick r:id="rId3"/>
              </a:rPr>
              <a:t>https://media.specialolympics.org/resources/health/disciplines/healthy-hearing/HealthyHearing_PASS_RecommendationForm.pdf?_ga=2.85539870.609422274.1679493233-1634640219.1679329663</a:t>
            </a:r>
            <a:r>
              <a:rPr lang="en-US" sz="1200" dirty="0">
                <a:ea typeface="+mn-lt"/>
                <a:cs typeface="+mn-lt"/>
              </a:rPr>
              <a:t> </a:t>
            </a:r>
          </a:p>
          <a:p>
            <a:endParaRPr lang="en-US" sz="1200" dirty="0"/>
          </a:p>
          <a:p>
            <a:r>
              <a:rPr lang="en-US" sz="1200" b="1" dirty="0"/>
              <a:t>No Pass Form </a:t>
            </a:r>
            <a:r>
              <a:rPr lang="en-US" sz="1200" dirty="0"/>
              <a:t>- </a:t>
            </a:r>
            <a:r>
              <a:rPr lang="en-US" sz="1200" dirty="0">
                <a:ea typeface="+mn-lt"/>
                <a:cs typeface="+mn-lt"/>
                <a:hlinkClick r:id="rId4"/>
              </a:rPr>
              <a:t>https://media.specialolympics.org/resources/health/disciplines/healthy-hearing/HH_NO-PASS-RecommendationForm_ENGLISH.pdf?_ga=2.85539870.609422274.1679493233-1634640219.1679329663</a:t>
            </a:r>
            <a:r>
              <a:rPr lang="en-US" sz="1200" dirty="0">
                <a:ea typeface="+mn-lt"/>
                <a:cs typeface="+mn-lt"/>
              </a:rPr>
              <a:t> </a:t>
            </a:r>
          </a:p>
          <a:p>
            <a:endParaRPr lang="en-US" dirty="0"/>
          </a:p>
        </p:txBody>
      </p:sp>
      <p:sp>
        <p:nvSpPr>
          <p:cNvPr id="4" name="Slide Number Placeholder 3"/>
          <p:cNvSpPr>
            <a:spLocks noGrp="1"/>
          </p:cNvSpPr>
          <p:nvPr>
            <p:ph type="sldNum" sz="quarter" idx="5"/>
          </p:nvPr>
        </p:nvSpPr>
        <p:spPr/>
        <p:txBody>
          <a:bodyPr/>
          <a:lstStyle/>
          <a:p>
            <a:fld id="{5FF1B52A-8C92-4789-B258-FBBE7A2AC2AE}" type="slidenum">
              <a:rPr lang="en-US" smtClean="0"/>
              <a:t>32</a:t>
            </a:fld>
            <a:endParaRPr lang="en-US" dirty="0"/>
          </a:p>
        </p:txBody>
      </p:sp>
    </p:spTree>
    <p:extLst>
      <p:ext uri="{BB962C8B-B14F-4D97-AF65-F5344CB8AC3E}">
        <p14:creationId xmlns:p14="http://schemas.microsoft.com/office/powerpoint/2010/main" val="174283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610637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oleObject" Target="../embeddings/oleObject3.bin"/><Relationship Id="rId5" Type="http://schemas.openxmlformats.org/officeDocument/2006/relationships/image" Target="../media/image7.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7" name="Picture 6" descr="A group of people posing for a photo&#10;&#10;Description automatically generated">
            <a:extLst>
              <a:ext uri="{FF2B5EF4-FFF2-40B4-BE49-F238E27FC236}">
                <a16:creationId xmlns:a16="http://schemas.microsoft.com/office/drawing/2014/main" id="{215E89A3-018B-5941-BE3E-100D86F898D9}"/>
              </a:ext>
            </a:extLst>
          </p:cNvPr>
          <p:cNvPicPr>
            <a:picLocks noChangeAspect="1"/>
          </p:cNvPicPr>
          <p:nvPr userDrawn="1"/>
        </p:nvPicPr>
        <p:blipFill>
          <a:blip r:embed="rId6"/>
          <a:stretch>
            <a:fillRect/>
          </a:stretch>
        </p:blipFill>
        <p:spPr>
          <a:xfrm>
            <a:off x="-19582" y="-1825050"/>
            <a:ext cx="12211582" cy="8137961"/>
          </a:xfrm>
          <a:prstGeom prst="rect">
            <a:avLst/>
          </a:prstGeom>
        </p:spPr>
      </p:pic>
      <p:sp>
        <p:nvSpPr>
          <p:cNvPr id="14" name="Freeform: Shape 13">
            <a:extLst>
              <a:ext uri="{FF2B5EF4-FFF2-40B4-BE49-F238E27FC236}">
                <a16:creationId xmlns:a16="http://schemas.microsoft.com/office/drawing/2014/main" id="{9DA3A66E-881B-4868-9324-FC2F8B2DC828}"/>
              </a:ext>
            </a:extLst>
          </p:cNvPr>
          <p:cNvSpPr/>
          <p:nvPr userDrawn="1"/>
        </p:nvSpPr>
        <p:spPr>
          <a:xfrm>
            <a:off x="-91635" y="3566814"/>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91B97F9D-9F59-447A-B357-572FF4BCADC1}"/>
              </a:ext>
            </a:extLst>
          </p:cNvPr>
          <p:cNvSpPr/>
          <p:nvPr userDrawn="1"/>
        </p:nvSpPr>
        <p:spPr>
          <a:xfrm>
            <a:off x="1217687" y="2522857"/>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eeform: Shape 14">
            <a:extLst>
              <a:ext uri="{FF2B5EF4-FFF2-40B4-BE49-F238E27FC236}">
                <a16:creationId xmlns:a16="http://schemas.microsoft.com/office/drawing/2014/main" id="{64C05800-288F-4D6C-91B7-3CB00985E89A}"/>
              </a:ext>
            </a:extLst>
          </p:cNvPr>
          <p:cNvSpPr/>
          <p:nvPr userDrawn="1"/>
        </p:nvSpPr>
        <p:spPr>
          <a:xfrm>
            <a:off x="1200347" y="3566654"/>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TextBox 8">
            <a:extLst>
              <a:ext uri="{FF2B5EF4-FFF2-40B4-BE49-F238E27FC236}">
                <a16:creationId xmlns:a16="http://schemas.microsoft.com/office/drawing/2014/main" id="{87DF7655-541F-4332-8A66-9F4465F0278B}"/>
              </a:ext>
            </a:extLst>
          </p:cNvPr>
          <p:cNvSpPr txBox="1"/>
          <p:nvPr userDrawn="1"/>
        </p:nvSpPr>
        <p:spPr>
          <a:xfrm>
            <a:off x="7082598" y="4934806"/>
            <a:ext cx="4892420" cy="1938992"/>
          </a:xfrm>
          <a:prstGeom prst="rect">
            <a:avLst/>
          </a:prstGeom>
          <a:noFill/>
        </p:spPr>
        <p:txBody>
          <a:bodyPr wrap="square" rtlCol="0">
            <a:spAutoFit/>
          </a:bodyPr>
          <a:lstStyle/>
          <a:p>
            <a:r>
              <a:rPr lang="en-US" sz="4800" dirty="0">
                <a:solidFill>
                  <a:schemeClr val="bg1"/>
                </a:solidFill>
              </a:rPr>
              <a:t>Special Olympics</a:t>
            </a:r>
          </a:p>
          <a:p>
            <a:r>
              <a:rPr lang="en-US" sz="7200" b="1" dirty="0">
                <a:solidFill>
                  <a:schemeClr val="bg1"/>
                </a:solidFill>
              </a:rPr>
              <a:t>Health</a:t>
            </a:r>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523701"/>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06029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484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798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6266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dirty="0"/>
          </a:p>
        </p:txBody>
      </p:sp>
    </p:spTree>
    <p:extLst>
      <p:ext uri="{BB962C8B-B14F-4D97-AF65-F5344CB8AC3E}">
        <p14:creationId xmlns:p14="http://schemas.microsoft.com/office/powerpoint/2010/main" val="9305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378006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110749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4760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8331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3221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903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6" name="Picture 5" descr="A group of kids playing a game&#10;&#10;Description automatically generated with low confidence">
            <a:extLst>
              <a:ext uri="{FF2B5EF4-FFF2-40B4-BE49-F238E27FC236}">
                <a16:creationId xmlns:a16="http://schemas.microsoft.com/office/drawing/2014/main" id="{C2001CF9-C9BF-B443-A591-4CDBB2B80718}"/>
              </a:ext>
            </a:extLst>
          </p:cNvPr>
          <p:cNvPicPr>
            <a:picLocks noChangeAspect="1"/>
          </p:cNvPicPr>
          <p:nvPr userDrawn="1"/>
        </p:nvPicPr>
        <p:blipFill rotWithShape="1">
          <a:blip r:embed="rId4"/>
          <a:srcRect t="6057" b="-17465"/>
          <a:stretch/>
        </p:blipFill>
        <p:spPr>
          <a:xfrm>
            <a:off x="0" y="4235"/>
            <a:ext cx="12192000" cy="8128000"/>
          </a:xfrm>
          <a:prstGeom prst="rect">
            <a:avLst/>
          </a:prstGeom>
        </p:spPr>
      </p:pic>
      <p:sp>
        <p:nvSpPr>
          <p:cNvPr id="19" name="Freeform: Shape 13">
            <a:extLst>
              <a:ext uri="{FF2B5EF4-FFF2-40B4-BE49-F238E27FC236}">
                <a16:creationId xmlns:a16="http://schemas.microsoft.com/office/drawing/2014/main" id="{CADF136D-5E1A-AC4E-B727-82A393BB00C1}"/>
              </a:ext>
            </a:extLst>
          </p:cNvPr>
          <p:cNvSpPr/>
          <p:nvPr userDrawn="1"/>
        </p:nvSpPr>
        <p:spPr>
          <a:xfrm>
            <a:off x="-91635" y="4011006"/>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20" name="Freeform: Shape 15">
            <a:extLst>
              <a:ext uri="{FF2B5EF4-FFF2-40B4-BE49-F238E27FC236}">
                <a16:creationId xmlns:a16="http://schemas.microsoft.com/office/drawing/2014/main" id="{67231757-C023-1942-B81A-2A06A0FA8AA4}"/>
              </a:ext>
            </a:extLst>
          </p:cNvPr>
          <p:cNvSpPr/>
          <p:nvPr userDrawn="1"/>
        </p:nvSpPr>
        <p:spPr>
          <a:xfrm>
            <a:off x="1217687" y="2967049"/>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FC799C4B-FE88-9B4C-9914-045FC1694D33}"/>
              </a:ext>
            </a:extLst>
          </p:cNvPr>
          <p:cNvSpPr/>
          <p:nvPr userDrawn="1"/>
        </p:nvSpPr>
        <p:spPr>
          <a:xfrm>
            <a:off x="1200347" y="4010846"/>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Picture 9">
            <a:extLst>
              <a:ext uri="{FF2B5EF4-FFF2-40B4-BE49-F238E27FC236}">
                <a16:creationId xmlns:a16="http://schemas.microsoft.com/office/drawing/2014/main" id="{5F308830-1B69-4A17-B4B4-80567233D41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184944" y="4737286"/>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16" imgH="416" progId="TCLayout.ActiveDocument.1">
                  <p:embed/>
                </p:oleObj>
              </mc:Choice>
              <mc:Fallback>
                <p:oleObj name="think-cell Slide" r:id="rId6"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36817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43C69B4D-3153-684F-A4E9-4921C9A75D94}"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3453275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p:txBody>
          <a:bodyPr/>
          <a:lstStyle>
            <a:lvl1pPr>
              <a:defRPr/>
            </a:lvl1pPr>
          </a:lstStyle>
          <a:p>
            <a:fld id="{4D9B9743-B188-364E-B002-63787091B727}"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95974490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38F97260-FB97-C746-8BC1-9A7026941B8D}"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67219851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A287EA53-7AA9-F84C-A535-FEE1A10571E0}"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35326821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15C2C5A9-EB5B-2D43-8130-3CB231F499FE}"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93772984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595781A8-E295-F344-847B-5608FA6B4D4F}"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0643712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5C748FFC-5495-BE4F-A9E6-243CF8A3961A}"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110459107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dirty="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p:txBody>
          <a:bodyPr/>
          <a:lstStyle>
            <a:lvl1pPr>
              <a:defRPr>
                <a:solidFill>
                  <a:schemeClr val="bg1"/>
                </a:solidFill>
              </a:defRPr>
            </a:lvl1pPr>
          </a:lstStyle>
          <a:p>
            <a:fld id="{0FBEFE3A-8CC6-F842-AA85-A9E42EECB9E3}" type="slidenum">
              <a:rPr lang="en-US" altLang="en-US"/>
              <a:pPr/>
              <a:t>‹#›</a:t>
            </a:fld>
            <a:endParaRPr lang="en-US" altLang="en-US" dirty="0"/>
          </a:p>
        </p:txBody>
      </p:sp>
    </p:spTree>
    <p:extLst>
      <p:ext uri="{BB962C8B-B14F-4D97-AF65-F5344CB8AC3E}">
        <p14:creationId xmlns:p14="http://schemas.microsoft.com/office/powerpoint/2010/main" val="16193417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C39E89AD-9FF8-4FB8-95CF-949E965F1D5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8" name="Object 17" hidden="1">
                        <a:extLst>
                          <a:ext uri="{FF2B5EF4-FFF2-40B4-BE49-F238E27FC236}">
                            <a16:creationId xmlns:a16="http://schemas.microsoft.com/office/drawing/2014/main" id="{C39E89AD-9FF8-4FB8-95CF-949E965F1D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913806" y="21562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9120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pic>
        <p:nvPicPr>
          <p:cNvPr id="6" name="Picture 5" descr="A group of children&#10;&#10;Description automatically generated with low confidence">
            <a:extLst>
              <a:ext uri="{FF2B5EF4-FFF2-40B4-BE49-F238E27FC236}">
                <a16:creationId xmlns:a16="http://schemas.microsoft.com/office/drawing/2014/main" id="{2EAF9157-2B4E-A04B-A1DF-82B7897EE18D}"/>
              </a:ext>
            </a:extLst>
          </p:cNvPr>
          <p:cNvPicPr>
            <a:picLocks noChangeAspect="1"/>
          </p:cNvPicPr>
          <p:nvPr userDrawn="1"/>
        </p:nvPicPr>
        <p:blipFill rotWithShape="1">
          <a:blip r:embed="rId6"/>
          <a:srcRect t="4382" r="331" b="13661"/>
          <a:stretch/>
        </p:blipFill>
        <p:spPr>
          <a:xfrm>
            <a:off x="-40427" y="-22162"/>
            <a:ext cx="12232427" cy="6705702"/>
          </a:xfrm>
          <a:prstGeom prst="rect">
            <a:avLst/>
          </a:prstGeom>
        </p:spPr>
      </p:pic>
      <p:sp>
        <p:nvSpPr>
          <p:cNvPr id="4" name="Text Box 4"/>
          <p:cNvSpPr txBox="1">
            <a:spLocks noGrp="1" noChangeArrowheads="1"/>
          </p:cNvSpPr>
          <p:nvPr>
            <p:ph type="sldNum" sz="quarter" idx="10"/>
          </p:nvPr>
        </p:nvSpPr>
        <p:spPr>
          <a:xfrm>
            <a:off x="738718" y="6496215"/>
            <a:ext cx="4665041" cy="187325"/>
          </a:xfrm>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
        <p:nvSpPr>
          <p:cNvPr id="13" name="Freeform: Shape 13">
            <a:extLst>
              <a:ext uri="{FF2B5EF4-FFF2-40B4-BE49-F238E27FC236}">
                <a16:creationId xmlns:a16="http://schemas.microsoft.com/office/drawing/2014/main" id="{510024CD-6FD1-374E-B16F-835D2DD0C316}"/>
              </a:ext>
            </a:extLst>
          </p:cNvPr>
          <p:cNvSpPr/>
          <p:nvPr userDrawn="1"/>
        </p:nvSpPr>
        <p:spPr>
          <a:xfrm>
            <a:off x="-91635" y="4212857"/>
            <a:ext cx="6199666"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endParaRPr lang="en-US" dirty="0"/>
          </a:p>
        </p:txBody>
      </p:sp>
      <p:sp>
        <p:nvSpPr>
          <p:cNvPr id="19" name="Freeform: Shape 15">
            <a:extLst>
              <a:ext uri="{FF2B5EF4-FFF2-40B4-BE49-F238E27FC236}">
                <a16:creationId xmlns:a16="http://schemas.microsoft.com/office/drawing/2014/main" id="{B700BB74-2FE3-B64C-AFFB-1DF7C20F9F17}"/>
              </a:ext>
            </a:extLst>
          </p:cNvPr>
          <p:cNvSpPr/>
          <p:nvPr userDrawn="1"/>
        </p:nvSpPr>
        <p:spPr>
          <a:xfrm>
            <a:off x="1217687" y="3168900"/>
            <a:ext cx="10974314"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Shape 14">
            <a:extLst>
              <a:ext uri="{FF2B5EF4-FFF2-40B4-BE49-F238E27FC236}">
                <a16:creationId xmlns:a16="http://schemas.microsoft.com/office/drawing/2014/main" id="{6A8DE80A-2222-624D-8E17-9A6BA6005624}"/>
              </a:ext>
            </a:extLst>
          </p:cNvPr>
          <p:cNvSpPr/>
          <p:nvPr userDrawn="1"/>
        </p:nvSpPr>
        <p:spPr>
          <a:xfrm>
            <a:off x="1200347" y="4212697"/>
            <a:ext cx="10991653"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20" name="Picture 19">
            <a:extLst>
              <a:ext uri="{FF2B5EF4-FFF2-40B4-BE49-F238E27FC236}">
                <a16:creationId xmlns:a16="http://schemas.microsoft.com/office/drawing/2014/main" id="{C48B922C-3616-9248-9660-55D05866835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184944" y="4718514"/>
            <a:ext cx="3935002" cy="2012270"/>
          </a:xfrm>
          <a:custGeom>
            <a:avLst/>
            <a:gdLst>
              <a:gd name="connsiteX0" fmla="*/ 1869490 w 4892420"/>
              <a:gd name="connsiteY0" fmla="*/ 0 h 2737708"/>
              <a:gd name="connsiteX1" fmla="*/ 4892420 w 4892420"/>
              <a:gd name="connsiteY1" fmla="*/ 0 h 2737708"/>
              <a:gd name="connsiteX2" fmla="*/ 4892420 w 4892420"/>
              <a:gd name="connsiteY2" fmla="*/ 2737708 h 2737708"/>
              <a:gd name="connsiteX3" fmla="*/ 0 w 4892420"/>
              <a:gd name="connsiteY3" fmla="*/ 2737708 h 2737708"/>
              <a:gd name="connsiteX4" fmla="*/ 0 w 4892420"/>
              <a:gd name="connsiteY4" fmla="*/ 568873 h 2737708"/>
              <a:gd name="connsiteX5" fmla="*/ 268970 w 4892420"/>
              <a:gd name="connsiteY5" fmla="*/ 425422 h 2737708"/>
              <a:gd name="connsiteX6" fmla="*/ 821420 w 4892420"/>
              <a:gd name="connsiteY6" fmla="*/ 266672 h 2737708"/>
              <a:gd name="connsiteX7" fmla="*/ 1602470 w 4892420"/>
              <a:gd name="connsiteY7" fmla="*/ 139672 h 27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2420" h="2737708">
                <a:moveTo>
                  <a:pt x="1869490" y="0"/>
                </a:moveTo>
                <a:lnTo>
                  <a:pt x="4892420" y="0"/>
                </a:lnTo>
                <a:lnTo>
                  <a:pt x="4892420" y="2737708"/>
                </a:lnTo>
                <a:lnTo>
                  <a:pt x="0" y="2737708"/>
                </a:lnTo>
                <a:lnTo>
                  <a:pt x="0" y="568873"/>
                </a:lnTo>
                <a:lnTo>
                  <a:pt x="268970" y="425422"/>
                </a:lnTo>
                <a:lnTo>
                  <a:pt x="821420" y="266672"/>
                </a:lnTo>
                <a:lnTo>
                  <a:pt x="1602470" y="139672"/>
                </a:lnTo>
                <a:close/>
              </a:path>
            </a:pathLst>
          </a:custGeom>
        </p:spPr>
      </p:pic>
      <p:sp>
        <p:nvSpPr>
          <p:cNvPr id="17" name="Rectangle 16" hidden="1">
            <a:extLst>
              <a:ext uri="{FF2B5EF4-FFF2-40B4-BE49-F238E27FC236}">
                <a16:creationId xmlns:a16="http://schemas.microsoft.com/office/drawing/2014/main" id="{B801305A-F406-4DF6-80F9-6AD345714A69}"/>
              </a:ext>
            </a:extLst>
          </p:cNvPr>
          <p:cNvSpPr/>
          <p:nvPr userDrawn="1">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panose="020B0304030602030204" pitchFamily="34" charset="0"/>
              <a:ea typeface="ヒラギノ角ゴ ProN W3" charset="0"/>
              <a:cs typeface="ヒラギノ角ゴ ProN W3" charset="0"/>
              <a:sym typeface="Ubuntu Light" panose="020B0304030602030204" pitchFamily="34" charset="0"/>
            </a:endParaRPr>
          </a:p>
        </p:txBody>
      </p:sp>
    </p:spTree>
    <p:extLst>
      <p:ext uri="{BB962C8B-B14F-4D97-AF65-F5344CB8AC3E}">
        <p14:creationId xmlns:p14="http://schemas.microsoft.com/office/powerpoint/2010/main" val="27338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10308923" cy="468141"/>
          </a:xfrm>
        </p:spPr>
        <p:txBody>
          <a:bodyPr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sp>
        <p:nvSpPr>
          <p:cNvPr id="7" name="Rectangle 6">
            <a:extLst>
              <a:ext uri="{FF2B5EF4-FFF2-40B4-BE49-F238E27FC236}">
                <a16:creationId xmlns:a16="http://schemas.microsoft.com/office/drawing/2014/main" id="{C064D6FE-6447-42BD-94A8-EE0934E089D8}"/>
              </a:ext>
            </a:extLst>
          </p:cNvPr>
          <p:cNvSpPr/>
          <p:nvPr userDrawn="1"/>
        </p:nvSpPr>
        <p:spPr bwMode="auto">
          <a:xfrm>
            <a:off x="0" y="0"/>
            <a:ext cx="12227171" cy="149151"/>
          </a:xfrm>
          <a:prstGeom prst="rect">
            <a:avLst/>
          </a:prstGeom>
          <a:solidFill>
            <a:srgbClr val="EC2126"/>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1" name="Picture 10"/>
          <p:cNvPicPr>
            <a:picLocks noChangeAspect="1"/>
          </p:cNvPicPr>
          <p:nvPr userDrawn="1"/>
        </p:nvPicPr>
        <p:blipFill>
          <a:blip r:embed="rId7"/>
          <a:stretch>
            <a:fillRect/>
          </a:stretch>
        </p:blipFill>
        <p:spPr>
          <a:xfrm>
            <a:off x="10588071" y="99975"/>
            <a:ext cx="1526896" cy="932175"/>
          </a:xfrm>
          <a:prstGeom prst="rect">
            <a:avLst/>
          </a:prstGeom>
        </p:spPr>
      </p:pic>
    </p:spTree>
    <p:extLst>
      <p:ext uri="{BB962C8B-B14F-4D97-AF65-F5344CB8AC3E}">
        <p14:creationId xmlns:p14="http://schemas.microsoft.com/office/powerpoint/2010/main" val="17713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F84669B-D561-4902-815E-9270905976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10" name="Object 9" hidden="1">
                        <a:extLst>
                          <a:ext uri="{FF2B5EF4-FFF2-40B4-BE49-F238E27FC236}">
                            <a16:creationId xmlns:a16="http://schemas.microsoft.com/office/drawing/2014/main" id="{DF84669B-D561-4902-815E-927090597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812E04F-DE3B-4234-9C70-39FAC3453C8C}"/>
              </a:ext>
            </a:extLst>
          </p:cNvPr>
          <p:cNvSpPr/>
          <p:nvPr userDrawn="1">
            <p:custDataLst>
              <p:tags r:id="rId2"/>
            </p:custDataLst>
          </p:nvPr>
        </p:nvSpPr>
        <p:spPr bwMode="auto">
          <a:xfrm>
            <a:off x="0" y="0"/>
            <a:ext cx="158750" cy="158750"/>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1"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5" name="Rectangle 4">
            <a:extLst>
              <a:ext uri="{FF2B5EF4-FFF2-40B4-BE49-F238E27FC236}">
                <a16:creationId xmlns:a16="http://schemas.microsoft.com/office/drawing/2014/main" id="{08A12117-1D89-43C4-985E-1D95C6452991}"/>
              </a:ext>
            </a:extLst>
          </p:cNvPr>
          <p:cNvSpPr/>
          <p:nvPr userDrawn="1"/>
        </p:nvSpPr>
        <p:spPr bwMode="auto">
          <a:xfrm>
            <a:off x="0" y="0"/>
            <a:ext cx="12192000" cy="683899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a:xfrm>
            <a:off x="226498" y="263730"/>
            <a:ext cx="9691555" cy="468141"/>
          </a:xfrm>
        </p:spPr>
        <p:txBody>
          <a:bodyPr wrap="square" lIns="0" tIns="0" rIns="0" bIns="0" anchor="t">
            <a:spAutoFit/>
          </a:bodyPr>
          <a:lstStyle>
            <a:lvl1pPr>
              <a:defRPr b="1"/>
            </a:lvl1pPr>
          </a:lstStyle>
          <a:p>
            <a:r>
              <a:rPr lang="ga-IE"/>
              <a:t>Click to edit Master title style</a:t>
            </a:r>
            <a:endParaRPr lang="en-US"/>
          </a:p>
        </p:txBody>
      </p:sp>
      <p:sp>
        <p:nvSpPr>
          <p:cNvPr id="4" name="Text Box 4"/>
          <p:cNvSpPr txBox="1">
            <a:spLocks noGrp="1" noChangeArrowheads="1"/>
          </p:cNvSpPr>
          <p:nvPr>
            <p:ph type="sldNum" sz="quarter" idx="10"/>
          </p:nvPr>
        </p:nvSpPr>
        <p:spPr>
          <a:xfrm>
            <a:off x="11677072" y="6597815"/>
            <a:ext cx="315382" cy="158585"/>
          </a:xfrm>
          <a:ln/>
        </p:spPr>
        <p:txBody>
          <a:bodyPr lIns="0" tIns="0" rIns="0" bIns="0"/>
          <a:lstStyle>
            <a:lvl1pPr algn="r">
              <a:defRPr>
                <a:solidFill>
                  <a:schemeClr val="bg1">
                    <a:lumMod val="50000"/>
                  </a:schemeClr>
                </a:solidFill>
              </a:defRPr>
            </a:lvl1pPr>
          </a:lstStyle>
          <a:p>
            <a:fld id="{62FADDA2-E13B-F548-856B-05843CC20AFE}" type="slidenum">
              <a:rPr lang="en-US" smtClean="0"/>
              <a:pPr/>
              <a:t>‹#›</a:t>
            </a:fld>
            <a:endParaRPr lang="en-US" dirty="0"/>
          </a:p>
        </p:txBody>
      </p:sp>
      <p:pic>
        <p:nvPicPr>
          <p:cNvPr id="12" name="Picture 11">
            <a:extLst>
              <a:ext uri="{FF2B5EF4-FFF2-40B4-BE49-F238E27FC236}">
                <a16:creationId xmlns:a16="http://schemas.microsoft.com/office/drawing/2014/main" id="{9BFE38E4-E002-C149-8184-C28357BFEFA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18053" y="24682"/>
            <a:ext cx="2056259" cy="1255353"/>
          </a:xfrm>
          <a:prstGeom prst="rect">
            <a:avLst/>
          </a:prstGeom>
        </p:spPr>
      </p:pic>
    </p:spTree>
    <p:extLst>
      <p:ext uri="{BB962C8B-B14F-4D97-AF65-F5344CB8AC3E}">
        <p14:creationId xmlns:p14="http://schemas.microsoft.com/office/powerpoint/2010/main" val="23381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6384">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dirty="0"/>
          </a:p>
        </p:txBody>
      </p:sp>
    </p:spTree>
    <p:extLst>
      <p:ext uri="{BB962C8B-B14F-4D97-AF65-F5344CB8AC3E}">
        <p14:creationId xmlns:p14="http://schemas.microsoft.com/office/powerpoint/2010/main" val="29089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94460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1119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6">
          <p15:clr>
            <a:srgbClr val="CCCCCC"/>
          </p15:clr>
        </p15:guide>
        <p15:guide id="2" pos="1369">
          <p15:clr>
            <a:srgbClr val="CCCCCC"/>
          </p15:clr>
        </p15:guide>
        <p15:guide id="3" pos="1709">
          <p15:clr>
            <a:srgbClr val="CCCCCC"/>
          </p15:clr>
        </p15:guide>
        <p15:guide id="4" pos="2622">
          <p15:clr>
            <a:srgbClr val="CCCCCC"/>
          </p15:clr>
        </p15:guide>
        <p15:guide id="5" pos="2963">
          <p15:clr>
            <a:srgbClr val="CCCCCC"/>
          </p15:clr>
        </p15:guide>
        <p15:guide id="6" pos="3876">
          <p15:clr>
            <a:srgbClr val="CCCCCC"/>
          </p15:clr>
        </p15:guide>
        <p15:guide id="7" pos="4217">
          <p15:clr>
            <a:srgbClr val="CCCCCC"/>
          </p15:clr>
        </p15:guide>
        <p15:guide id="8" pos="5130">
          <p15:clr>
            <a:srgbClr val="CCCCCC"/>
          </p15:clr>
        </p15:guide>
        <p15:guide id="9" pos="5470">
          <p15:clr>
            <a:srgbClr val="CCCCCC"/>
          </p15:clr>
        </p15:guide>
        <p15:guide id="10" pos="6384">
          <p15:clr>
            <a:srgbClr val="CCCCC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4620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oleObject" Target="../embeddings/oleObject1.bin"/><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4.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3.png"/><Relationship Id="rId5" Type="http://schemas.openxmlformats.org/officeDocument/2006/relationships/slideLayout" Target="../slideLayouts/slideLayout24.xml"/><Relationship Id="rId10" Type="http://schemas.openxmlformats.org/officeDocument/2006/relationships/image" Target="../media/image12.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DF6E5B-AD54-48BF-9EC2-C597133B2AF4}"/>
              </a:ext>
            </a:extLst>
          </p:cNvPr>
          <p:cNvGraphicFramePr>
            <a:graphicFrameLocks noChangeAspect="1"/>
          </p:cNvGraphicFramePr>
          <p:nvPr userDrawn="1">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416" imgH="416" progId="TCLayout.ActiveDocument.1">
                  <p:embed/>
                </p:oleObj>
              </mc:Choice>
              <mc:Fallback>
                <p:oleObj name="think-cell Slide" r:id="rId16" imgW="416" imgH="416" progId="TCLayout.ActiveDocument.1">
                  <p:embed/>
                  <p:pic>
                    <p:nvPicPr>
                      <p:cNvPr id="6" name="Object 5" hidden="1">
                        <a:extLst>
                          <a:ext uri="{FF2B5EF4-FFF2-40B4-BE49-F238E27FC236}">
                            <a16:creationId xmlns:a16="http://schemas.microsoft.com/office/drawing/2014/main" id="{52DF6E5B-AD54-48BF-9EC2-C597133B2AF4}"/>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E98AE60-A60B-42EC-81FE-44BFA1AFAA78}"/>
              </a:ext>
            </a:extLst>
          </p:cNvPr>
          <p:cNvSpPr/>
          <p:nvPr userDrawn="1">
            <p:custDataLst>
              <p:tags r:id="rId14"/>
            </p:custDataLst>
          </p:nvPr>
        </p:nvSpPr>
        <p:spPr bwMode="auto">
          <a:xfrm>
            <a:off x="0" y="0"/>
            <a:ext cx="158750" cy="158750"/>
          </a:xfrm>
          <a:prstGeom prst="rect">
            <a:avLst/>
          </a:prstGeom>
          <a:blipFill dpi="0" rotWithShape="0">
            <a:blip r:embed="rId1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ga-IE" sz="3600" b="0" i="0" u="none" strike="noStrike" cap="none" normalizeH="0" baseline="0">
              <a:ln>
                <a:noFill/>
              </a:ln>
              <a:solidFill>
                <a:srgbClr val="000000"/>
              </a:solidFill>
              <a:effectLst/>
              <a:latin typeface="Ubuntu Light"/>
              <a:ea typeface="ヒラギノ角ゴ ProN W3" charset="0"/>
              <a:cs typeface="ヒラギノ角ゴ ProN W3" charset="0"/>
              <a:sym typeface="Ubuntu Light"/>
            </a:endParaRPr>
          </a:p>
        </p:txBody>
      </p:sp>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pic>
        <p:nvPicPr>
          <p:cNvPr id="3" name="Picture 2"/>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947081" y="366713"/>
            <a:ext cx="1727853" cy="1255353"/>
          </a:xfrm>
          <a:prstGeom prst="rect">
            <a:avLst/>
          </a:prstGeom>
        </p:spPr>
      </p:pic>
      <p:pic>
        <p:nvPicPr>
          <p:cNvPr id="4" name="Picture 3"/>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908114" y="271015"/>
            <a:ext cx="2056259" cy="1255353"/>
          </a:xfrm>
          <a:prstGeom prst="rect">
            <a:avLst/>
          </a:prstGeom>
        </p:spPr>
      </p:pic>
    </p:spTree>
    <p:extLst>
      <p:ext uri="{BB962C8B-B14F-4D97-AF65-F5344CB8AC3E}">
        <p14:creationId xmlns:p14="http://schemas.microsoft.com/office/powerpoint/2010/main" val="3229501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2">
          <p15:clr>
            <a:srgbClr val="F26B43"/>
          </p15:clr>
        </p15:guide>
        <p15:guide id="2" orient="horz" pos="1044">
          <p15:clr>
            <a:srgbClr val="F26B43"/>
          </p15:clr>
        </p15:guide>
        <p15:guide id="3" orient="horz" pos="4053">
          <p15:clr>
            <a:srgbClr val="F26B43"/>
          </p15:clr>
        </p15:guide>
        <p15:guide id="4" pos="457">
          <p15:clr>
            <a:srgbClr val="F26B43"/>
          </p15:clr>
        </p15:guide>
        <p15:guide id="5" pos="63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Program Name</a:t>
            </a:r>
          </a:p>
        </p:txBody>
      </p:sp>
    </p:spTree>
    <p:extLst>
      <p:ext uri="{BB962C8B-B14F-4D97-AF65-F5344CB8AC3E}">
        <p14:creationId xmlns:p14="http://schemas.microsoft.com/office/powerpoint/2010/main" val="27993217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body" idx="1"/>
          </p:nvPr>
        </p:nvSpPr>
        <p:spPr bwMode="auto">
          <a:xfrm>
            <a:off x="726017" y="1741488"/>
            <a:ext cx="1054946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ltLang="en-US">
                <a:sym typeface="Ubuntu" charset="0"/>
              </a:rPr>
              <a:t>Click to edit Master text styles</a:t>
            </a:r>
          </a:p>
          <a:p>
            <a:pPr lvl="1"/>
            <a:r>
              <a:rPr lang="ga-IE" altLang="en-US">
                <a:sym typeface="Ubuntu Light" charset="0"/>
              </a:rPr>
              <a:t>Second level</a:t>
            </a:r>
          </a:p>
          <a:p>
            <a:pPr lvl="2"/>
            <a:r>
              <a:rPr lang="ga-IE" altLang="en-US">
                <a:sym typeface="Ubuntu Light" charset="0"/>
              </a:rPr>
              <a:t>Third level</a:t>
            </a:r>
          </a:p>
          <a:p>
            <a:pPr lvl="3"/>
            <a:r>
              <a:rPr lang="ga-IE" altLang="en-US">
                <a:sym typeface="Ubuntu Light" charset="0"/>
              </a:rPr>
              <a:t>Fourth level</a:t>
            </a:r>
          </a:p>
          <a:p>
            <a:pPr lvl="4"/>
            <a:r>
              <a:rPr lang="ga-IE" altLang="en-US">
                <a:sym typeface="Ubuntu Light" charset="0"/>
              </a:rPr>
              <a:t>Fifth level</a:t>
            </a:r>
            <a:endParaRPr lang="en-US" altLang="en-US">
              <a:sym typeface="Ubuntu Light" charset="0"/>
            </a:endParaRPr>
          </a:p>
        </p:txBody>
      </p:sp>
      <p:sp>
        <p:nvSpPr>
          <p:cNvPr id="2051" name="Rectangle 3"/>
          <p:cNvSpPr>
            <a:spLocks noGrp="1" noChangeArrowheads="1"/>
          </p:cNvSpPr>
          <p:nvPr>
            <p:ph type="title"/>
          </p:nvPr>
        </p:nvSpPr>
        <p:spPr bwMode="auto">
          <a:xfrm>
            <a:off x="726018" y="366713"/>
            <a:ext cx="9402233" cy="1046162"/>
          </a:xfrm>
          <a:prstGeom prst="rect">
            <a:avLst/>
          </a:prstGeom>
          <a:noFill/>
          <a:ln>
            <a:noFill/>
          </a:ln>
          <a:effectLst/>
          <a:extLst>
            <a:ext uri="{909E8E84-426E-40dd-AFC4-6F175D3DCCD1}"/>
            <a:ext uri="{91240B29-F687-4f45-9708-019B960494DF}"/>
            <a:ext uri="{AF507438-7753-43e0-B8FC-AC1667EBCBE1}"/>
          </a:extLst>
        </p:spPr>
        <p:txBody>
          <a:bodyPr vert="horz" wrap="square" lIns="35717" tIns="35717" rIns="35717" bIns="35717" numCol="1" anchor="ctr" anchorCtr="0" compatLnSpc="1">
            <a:prstTxWarp prst="textNoShape">
              <a:avLst/>
            </a:prstTxWarp>
          </a:bodyPr>
          <a:lstStyle/>
          <a:p>
            <a:pPr lvl="0"/>
            <a:r>
              <a:rPr lang="ga-IE" altLang="en-US">
                <a:sym typeface="Ubuntu Light" charset="0"/>
              </a:rPr>
              <a:t>Click to edit Master title style</a:t>
            </a:r>
            <a:endParaRPr lang="en-US" altLang="en-US">
              <a:sym typeface="Ubuntu Light" charset="0"/>
            </a:endParaRPr>
          </a:p>
        </p:txBody>
      </p:sp>
      <p:sp>
        <p:nvSpPr>
          <p:cNvPr id="2052" name="Text Box 4"/>
          <p:cNvSpPr txBox="1">
            <a:spLocks noGrp="1" noChangeArrowheads="1"/>
          </p:cNvSpPr>
          <p:nvPr>
            <p:ph type="sldNum" sz="quarter" idx="4"/>
          </p:nvPr>
        </p:nvSpPr>
        <p:spPr bwMode="auto">
          <a:xfrm>
            <a:off x="738718" y="6470651"/>
            <a:ext cx="4665133" cy="187325"/>
          </a:xfrm>
          <a:prstGeom prst="rect">
            <a:avLst/>
          </a:prstGeom>
          <a:noFill/>
          <a:ln>
            <a:noFill/>
          </a:ln>
          <a:effectLst/>
          <a:extLst>
            <a:ext uri="{909E8E84-426E-40dd-AFC4-6F175D3DCCD1}"/>
            <a:ext uri="{91240B29-F687-4f45-9708-019B960494DF}"/>
            <a:ext uri="{AF507438-7753-43e0-B8FC-AC1667EBCBE1}"/>
          </a:extLst>
        </p:spPr>
        <p:txBody>
          <a:bodyPr vert="horz" wrap="none" lIns="64291" tIns="32146" rIns="64291" bIns="32146" numCol="1" anchor="t" anchorCtr="0" compatLnSpc="1">
            <a:prstTxWarp prst="textNoShape">
              <a:avLst/>
            </a:prstTxWarp>
          </a:bodyPr>
          <a:lstStyle>
            <a:lvl1pPr>
              <a:defRPr sz="900">
                <a:latin typeface="Ubuntu" charset="0"/>
                <a:ea typeface="ヒラギノ角ゴ ProN W3" charset="-128"/>
                <a:sym typeface="Ubuntu" charset="0"/>
              </a:defRPr>
            </a:lvl1pPr>
          </a:lstStyle>
          <a:p>
            <a:fld id="{EDB415E5-223C-564C-A4A4-9AFBF4BEC123}" type="slidenum">
              <a:rPr lang="en-US" altLang="en-US"/>
              <a:pPr/>
              <a:t>‹#›</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Rectangle 1"/>
          <p:cNvSpPr/>
          <p:nvPr userDrawn="1"/>
        </p:nvSpPr>
        <p:spPr bwMode="auto">
          <a:xfrm>
            <a:off x="10256389" y="243068"/>
            <a:ext cx="1434041" cy="116980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p:cNvPicPr>
            <a:picLocks noChangeAspect="1"/>
          </p:cNvPicPr>
          <p:nvPr userDrawn="1"/>
        </p:nvPicPr>
        <p:blipFill rotWithShape="1">
          <a:blip r:embed="rId12">
            <a:extLst>
              <a:ext uri="{28A0092B-C50C-407E-A947-70E740481C1C}">
                <a14:useLocalDpi xmlns:a14="http://schemas.microsoft.com/office/drawing/2010/main" val="0"/>
              </a:ext>
            </a:extLst>
          </a:blip>
          <a:srcRect l="71473"/>
          <a:stretch/>
        </p:blipFill>
        <p:spPr>
          <a:xfrm>
            <a:off x="10324618" y="128442"/>
            <a:ext cx="1365812" cy="1468508"/>
          </a:xfrm>
          <a:prstGeom prst="rect">
            <a:avLst/>
          </a:prstGeom>
        </p:spPr>
      </p:pic>
    </p:spTree>
    <p:extLst>
      <p:ext uri="{BB962C8B-B14F-4D97-AF65-F5344CB8AC3E}">
        <p14:creationId xmlns:p14="http://schemas.microsoft.com/office/powerpoint/2010/main" val="152298237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transition spd="med">
    <p:fade/>
  </p:transition>
  <p:hf hdr="0" ftr="0" dt="0"/>
  <p:txStyles>
    <p:titleStyle>
      <a:lvl1pPr algn="l" rtl="0" fontAlgn="base">
        <a:lnSpc>
          <a:spcPts val="3600"/>
        </a:lnSpc>
        <a:spcBef>
          <a:spcPct val="0"/>
        </a:spcBef>
        <a:spcAft>
          <a:spcPct val="0"/>
        </a:spcAft>
        <a:defRPr sz="3600" spc="-100">
          <a:solidFill>
            <a:schemeClr val="tx1"/>
          </a:solidFill>
          <a:latin typeface="+mj-lt"/>
          <a:ea typeface="+mj-ea"/>
          <a:cs typeface="+mj-cs"/>
          <a:sym typeface="Ubuntu Light" charset="0"/>
        </a:defRPr>
      </a:lvl1pPr>
      <a:lvl2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2pPr>
      <a:lvl3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3pPr>
      <a:lvl4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4pPr>
      <a:lvl5pPr algn="l" rtl="0" fontAlgn="base">
        <a:lnSpc>
          <a:spcPts val="3600"/>
        </a:lnSpc>
        <a:spcBef>
          <a:spcPct val="0"/>
        </a:spcBef>
        <a:spcAft>
          <a:spcPct val="0"/>
        </a:spcAft>
        <a:defRPr sz="36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fontAlgn="base">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fontAlgn="base">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fontAlgn="base">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1.xml"/><Relationship Id="rId1" Type="http://schemas.openxmlformats.org/officeDocument/2006/relationships/video" Target="https://www.youtube.com/embed/OfpAGrFhK64?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media.specialolympics.org/resources/health/disciplines/healthy-athlete-system/Healthy-Athlete-Systems-Form-Healthy-Hearing-2022.pdf" TargetMode="External"/><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media.specialolympics.org/resources/health/disciplines/healthy-athlete-system/Healthy-Athlete-Systems-Form-Healthy-Hearing-2022.pdf" TargetMode="Externa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hyperlink" Target="https://media.specialolympics.org/resources/health/disciplines/healthy-hearing/Healthy-Hearing-Healthy-Athletes-Equipment-and-Supply-List-22.pdf?_ga=2.91731162.1398608302.1679332952-901114968.167526429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s://media.specialolympics.org/resources/health/disciplines/healthy-hearing/Healthy-Hearing-Healthy-Athletes-Equipment-and-Supply-List-22.pdf?_ga=2.91731162.1398608302.1679332952-901114968.167526429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hyperlink" Target="https://media.specialolympics.org/resources/health/disciplines/healthy-hearing/HH_NO-PASS-RecommendationForm_ENGLISH.pdf?_ga=2.85539870.609422274.1679493233-1634640219.1679329663" TargetMode="External"/><Relationship Id="rId5" Type="http://schemas.openxmlformats.org/officeDocument/2006/relationships/hyperlink" Target="https://media.specialolympics.org/resources/health/disciplines/healthy-hearing/HealthyHearing_PASS_RecommendationForm.pdf?_ga=2.85539870.609422274.1679493233-1634640219.1679329663" TargetMode="Externa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6.xml"/><Relationship Id="rId7" Type="http://schemas.openxmlformats.org/officeDocument/2006/relationships/image" Target="../media/image53.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oleObject" Target="../embeddings/oleObject8.bin"/><Relationship Id="rId5" Type="http://schemas.openxmlformats.org/officeDocument/2006/relationships/notesSlide" Target="../notesSlides/notesSlide9.xml"/><Relationship Id="rId10" Type="http://schemas.openxmlformats.org/officeDocument/2006/relationships/image" Target="../media/image15.png"/><Relationship Id="rId4" Type="http://schemas.openxmlformats.org/officeDocument/2006/relationships/slideLayout" Target="../slideLayouts/slideLayout4.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hyperlink" Target="https://media.specialolympics.org/resources/health/disciplines/healthy-hearing/Healthy-Hearing-Volunteer-Manual-2020.pdf?_ga=2.258488461.609422274.1679493233-1634640219.1679329663" TargetMode="External"/><Relationship Id="rId2" Type="http://schemas.openxmlformats.org/officeDocument/2006/relationships/hyperlink" Target="https://resources.specialolympics.org/health/healthy-hearing"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7E41B19-06C1-4067-AD4A-97464F03332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5" name="Object 4" hidden="1">
                        <a:extLst>
                          <a:ext uri="{FF2B5EF4-FFF2-40B4-BE49-F238E27FC236}">
                            <a16:creationId xmlns:a16="http://schemas.microsoft.com/office/drawing/2014/main" id="{87E41B19-06C1-4067-AD4A-97464F0333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overall_0_132499602025518819 columns_1_132499602025518819 </a:t>
            </a:r>
          </a:p>
        </p:txBody>
      </p:sp>
      <p:sp>
        <p:nvSpPr>
          <p:cNvPr id="3" name="Rectangle 2">
            <a:extLst>
              <a:ext uri="{FF2B5EF4-FFF2-40B4-BE49-F238E27FC236}">
                <a16:creationId xmlns:a16="http://schemas.microsoft.com/office/drawing/2014/main" id="{82EA4C47-7E6D-EFFD-1203-94686D9C1B3B}"/>
              </a:ext>
            </a:extLst>
          </p:cNvPr>
          <p:cNvSpPr/>
          <p:nvPr/>
        </p:nvSpPr>
        <p:spPr bwMode="auto">
          <a:xfrm>
            <a:off x="8360229" y="5064276"/>
            <a:ext cx="3708400" cy="1628019"/>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7" descr="Graphical user interface, application, website&#10;&#10;Description automatically generated">
            <a:extLst>
              <a:ext uri="{FF2B5EF4-FFF2-40B4-BE49-F238E27FC236}">
                <a16:creationId xmlns:a16="http://schemas.microsoft.com/office/drawing/2014/main" id="{E600079E-DE62-69C7-CB8F-D87DB2156EC7}"/>
              </a:ext>
            </a:extLst>
          </p:cNvPr>
          <p:cNvPicPr>
            <a:picLocks noChangeAspect="1"/>
          </p:cNvPicPr>
          <p:nvPr/>
        </p:nvPicPr>
        <p:blipFill>
          <a:blip r:embed="rId6"/>
          <a:stretch>
            <a:fillRect/>
          </a:stretch>
        </p:blipFill>
        <p:spPr>
          <a:xfrm>
            <a:off x="7034591" y="5049783"/>
            <a:ext cx="5440437" cy="1886814"/>
          </a:xfrm>
          <a:prstGeom prst="rect">
            <a:avLst/>
          </a:prstGeom>
        </p:spPr>
      </p:pic>
      <p:sp>
        <p:nvSpPr>
          <p:cNvPr id="4" name="AutoShape 2" descr="Health Cover Slides.pptx">
            <a:extLst>
              <a:ext uri="{FF2B5EF4-FFF2-40B4-BE49-F238E27FC236}">
                <a16:creationId xmlns:a16="http://schemas.microsoft.com/office/drawing/2014/main" id="{EE215412-C274-64D5-2491-D92BDB6D90A6}"/>
              </a:ext>
            </a:extLst>
          </p:cNvPr>
          <p:cNvSpPr>
            <a:spLocks noChangeAspect="1" noChangeArrowheads="1"/>
          </p:cNvSpPr>
          <p:nvPr/>
        </p:nvSpPr>
        <p:spPr bwMode="auto">
          <a:xfrm>
            <a:off x="5943599" y="3276599"/>
            <a:ext cx="1946953" cy="19469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a:extLst>
              <a:ext uri="{FF2B5EF4-FFF2-40B4-BE49-F238E27FC236}">
                <a16:creationId xmlns:a16="http://schemas.microsoft.com/office/drawing/2014/main" id="{69CB8869-2480-50FD-B31F-5D7E7D19806B}"/>
              </a:ext>
            </a:extLst>
          </p:cNvPr>
          <p:cNvSpPr txBox="1"/>
          <p:nvPr/>
        </p:nvSpPr>
        <p:spPr>
          <a:xfrm>
            <a:off x="2013862" y="6725949"/>
            <a:ext cx="10115550" cy="184666"/>
          </a:xfrm>
          <a:prstGeom prst="rect">
            <a:avLst/>
          </a:prstGeom>
          <a:noFill/>
        </p:spPr>
        <p:txBody>
          <a:bodyPr wrap="square" rtlCol="0">
            <a:spAutoFit/>
          </a:bodyPr>
          <a:lstStyle/>
          <a:p>
            <a:pPr algn="r"/>
            <a:r>
              <a:rPr lang="en-US" sz="600" dirty="0"/>
              <a:t>The mark “CDC” is owned by the US Dept. of Health and Human Services and is used with permission. Use of this logo is not an endorsement by HHS or CDC of any particular product, service, or enterprise.</a:t>
            </a:r>
          </a:p>
        </p:txBody>
      </p:sp>
    </p:spTree>
    <p:extLst>
      <p:ext uri="{BB962C8B-B14F-4D97-AF65-F5344CB8AC3E}">
        <p14:creationId xmlns:p14="http://schemas.microsoft.com/office/powerpoint/2010/main" val="403402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6206-1EC3-0EE3-879C-930761C23FFE}"/>
              </a:ext>
            </a:extLst>
          </p:cNvPr>
          <p:cNvSpPr>
            <a:spLocks noGrp="1"/>
          </p:cNvSpPr>
          <p:nvPr>
            <p:ph type="title"/>
          </p:nvPr>
        </p:nvSpPr>
        <p:spPr/>
        <p:txBody>
          <a:bodyPr/>
          <a:lstStyle/>
          <a:p>
            <a:r>
              <a:rPr lang="en-US" sz="3200" b="1" dirty="0">
                <a:latin typeface="+mn-lt"/>
              </a:rPr>
              <a:t>Volunteer Responsibilities: </a:t>
            </a:r>
          </a:p>
        </p:txBody>
      </p:sp>
      <p:sp>
        <p:nvSpPr>
          <p:cNvPr id="3" name="Content Placeholder 2">
            <a:extLst>
              <a:ext uri="{FF2B5EF4-FFF2-40B4-BE49-F238E27FC236}">
                <a16:creationId xmlns:a16="http://schemas.microsoft.com/office/drawing/2014/main" id="{F573D028-0A0D-0D87-2270-A4FFA6F16516}"/>
              </a:ext>
            </a:extLst>
          </p:cNvPr>
          <p:cNvSpPr>
            <a:spLocks noGrp="1"/>
          </p:cNvSpPr>
          <p:nvPr>
            <p:ph idx="1"/>
          </p:nvPr>
        </p:nvSpPr>
        <p:spPr>
          <a:xfrm>
            <a:off x="732420" y="1414917"/>
            <a:ext cx="10543064" cy="5238856"/>
          </a:xfrm>
        </p:spPr>
        <p:txBody>
          <a:bodyPr/>
          <a:lstStyle/>
          <a:p>
            <a:pPr marL="457200" indent="-457200">
              <a:buAutoNum type="arabicPeriod"/>
            </a:pPr>
            <a:endParaRPr lang="en-US" sz="1800" dirty="0">
              <a:ea typeface="+mn-lt"/>
              <a:cs typeface="+mn-lt"/>
            </a:endParaRPr>
          </a:p>
          <a:p>
            <a:pPr marL="457200" indent="-457200">
              <a:buAutoNum type="arabicPeriod"/>
            </a:pPr>
            <a:r>
              <a:rPr lang="en-US" sz="1800" b="1" dirty="0">
                <a:ea typeface="+mn-lt"/>
                <a:cs typeface="+mn-lt"/>
              </a:rPr>
              <a:t>Interacting with athletes</a:t>
            </a:r>
            <a:endParaRPr lang="en-US" sz="1800" b="1" dirty="0">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limited verbal expression </a:t>
            </a:r>
          </a:p>
          <a:p>
            <a:pPr marL="250825" lvl="2" indent="0">
              <a:buClrTx/>
              <a:buNone/>
            </a:pPr>
            <a:r>
              <a:rPr lang="en-US" sz="1800" dirty="0">
                <a:solidFill>
                  <a:schemeClr val="tx1"/>
                </a:solidFill>
                <a:latin typeface="+mn-lt"/>
                <a:ea typeface="ヒラギノ角ゴ ProN W3"/>
                <a:cs typeface="+mn-lt"/>
              </a:rPr>
              <a:t>     and comprehension </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undiagnosed hearing or vision loss</a:t>
            </a:r>
          </a:p>
          <a:p>
            <a:pPr lvl="2">
              <a:buClrTx/>
              <a:buFont typeface="Arial" panose="020B0604020202020204" pitchFamily="34" charset="0"/>
              <a:buChar char="•"/>
            </a:pPr>
            <a:r>
              <a:rPr lang="en-US" sz="1800" dirty="0">
                <a:solidFill>
                  <a:schemeClr val="tx1"/>
                </a:solidFill>
                <a:latin typeface="+mn-lt"/>
                <a:ea typeface="ヒラギノ角ゴ ProN W3"/>
                <a:cs typeface="+mn-lt"/>
              </a:rPr>
              <a:t>Possible language/dialect barriers</a:t>
            </a:r>
          </a:p>
          <a:p>
            <a:pPr lvl="2">
              <a:buClrTx/>
              <a:buFont typeface="Arial" panose="020B0604020202020204" pitchFamily="34" charset="0"/>
              <a:buChar char="•"/>
            </a:pPr>
            <a:r>
              <a:rPr lang="en-US" sz="1800" dirty="0">
                <a:solidFill>
                  <a:schemeClr val="tx1"/>
                </a:solidFill>
                <a:latin typeface="+mn-lt"/>
                <a:ea typeface="+mj-lt"/>
                <a:cs typeface="+mj-lt"/>
              </a:rPr>
              <a:t>Possible greater sensitivity to </a:t>
            </a:r>
          </a:p>
          <a:p>
            <a:pPr marL="250825" lvl="2" indent="0">
              <a:buClrTx/>
              <a:buNone/>
            </a:pPr>
            <a:r>
              <a:rPr lang="en-US" sz="1800" dirty="0">
                <a:solidFill>
                  <a:schemeClr val="tx1"/>
                </a:solidFill>
                <a:latin typeface="+mn-lt"/>
                <a:ea typeface="+mj-lt"/>
                <a:cs typeface="+mj-lt"/>
              </a:rPr>
              <a:t>     non-verbal communication</a:t>
            </a:r>
            <a:endParaRPr lang="en-US" sz="1800" dirty="0">
              <a:solidFill>
                <a:schemeClr val="tx1"/>
              </a:solidFill>
              <a:latin typeface="+mn-lt"/>
              <a:ea typeface="ヒラギノ角ゴ ProN W3"/>
              <a:cs typeface="+mn-lt"/>
            </a:endParaRPr>
          </a:p>
          <a:p>
            <a:pPr lvl="2">
              <a:buClrTx/>
              <a:buFont typeface="Arial" panose="020B0604020202020204" pitchFamily="34" charset="0"/>
              <a:buChar char="•"/>
            </a:pPr>
            <a:r>
              <a:rPr lang="en-US" sz="1800" dirty="0">
                <a:solidFill>
                  <a:schemeClr val="tx1"/>
                </a:solidFill>
                <a:latin typeface="+mn-lt"/>
                <a:ea typeface="+mn-lt"/>
                <a:cs typeface="+mn-lt"/>
              </a:rPr>
              <a:t>Possible use of communication devices</a:t>
            </a:r>
          </a:p>
          <a:p>
            <a:pPr marL="457200" indent="-457200">
              <a:buAutoNum type="arabicPeriod"/>
            </a:pPr>
            <a:r>
              <a:rPr lang="en-US" sz="1800" b="1" dirty="0">
                <a:ea typeface="+mn-lt"/>
                <a:cs typeface="+mn-lt"/>
              </a:rPr>
              <a:t>Helping with flow</a:t>
            </a:r>
            <a:endParaRPr lang="en-US" sz="1800" b="1" dirty="0">
              <a:ea typeface="ヒラギノ角ゴ ProN W3"/>
              <a:cs typeface="+mn-lt"/>
            </a:endParaRPr>
          </a:p>
          <a:p>
            <a:pPr marL="457200" indent="-457200">
              <a:buAutoNum type="arabicPeriod"/>
            </a:pPr>
            <a:r>
              <a:rPr lang="en-US" sz="1800" b="1" dirty="0">
                <a:ea typeface="+mn-lt"/>
                <a:cs typeface="+mn-lt"/>
              </a:rPr>
              <a:t>Conducting screenings</a:t>
            </a:r>
            <a:endParaRPr lang="en-US" sz="1800" b="1" dirty="0">
              <a:ea typeface="ヒラギノ角ゴ ProN W3"/>
              <a:cs typeface="+mn-lt"/>
            </a:endParaRPr>
          </a:p>
          <a:p>
            <a:pPr marL="457200" indent="-457200">
              <a:buAutoNum type="arabicPeriod"/>
            </a:pPr>
            <a:r>
              <a:rPr lang="en-US" sz="1800" b="1" dirty="0">
                <a:ea typeface="+mn-lt"/>
                <a:cs typeface="+mn-lt"/>
              </a:rPr>
              <a:t>Educating athletes</a:t>
            </a:r>
            <a:endParaRPr lang="en-US" sz="1800" b="1" dirty="0">
              <a:ea typeface="ヒラギノ角ゴ ProN W3"/>
              <a:cs typeface="+mn-lt"/>
            </a:endParaRPr>
          </a:p>
        </p:txBody>
      </p:sp>
      <p:sp>
        <p:nvSpPr>
          <p:cNvPr id="4" name="Slide Number Placeholder 3">
            <a:extLst>
              <a:ext uri="{FF2B5EF4-FFF2-40B4-BE49-F238E27FC236}">
                <a16:creationId xmlns:a16="http://schemas.microsoft.com/office/drawing/2014/main" id="{141AD2E0-9457-C9F5-AD89-9EFDDD51B82A}"/>
              </a:ext>
            </a:extLst>
          </p:cNvPr>
          <p:cNvSpPr>
            <a:spLocks noGrp="1"/>
          </p:cNvSpPr>
          <p:nvPr>
            <p:ph type="sldNum" sz="quarter" idx="10"/>
          </p:nvPr>
        </p:nvSpPr>
        <p:spPr>
          <a:xfrm>
            <a:off x="2331" y="6669155"/>
            <a:ext cx="4665133" cy="187325"/>
          </a:xfrm>
        </p:spPr>
        <p:txBody>
          <a:bodyPr/>
          <a:lstStyle/>
          <a:p>
            <a:fld id="{4D9B9743-B188-364E-B002-63787091B727}" type="slidenum">
              <a:rPr lang="en-US" altLang="en-US"/>
              <a:pPr/>
              <a:t>10</a:t>
            </a:fld>
            <a:r>
              <a:rPr lang="en-US" altLang="en-US" dirty="0">
                <a:solidFill>
                  <a:srgbClr val="2E3333"/>
                </a:solidFill>
              </a:rPr>
              <a:t> /  </a:t>
            </a:r>
            <a:r>
              <a:rPr lang="en-US" altLang="en-US" dirty="0">
                <a:solidFill>
                  <a:srgbClr val="2E3333"/>
                </a:solidFill>
                <a:ea typeface="MS PGothic" charset="-128"/>
              </a:rPr>
              <a:t>Special Olympics</a:t>
            </a:r>
          </a:p>
        </p:txBody>
      </p:sp>
      <p:sp>
        <p:nvSpPr>
          <p:cNvPr id="5" name="TextBox 4">
            <a:extLst>
              <a:ext uri="{FF2B5EF4-FFF2-40B4-BE49-F238E27FC236}">
                <a16:creationId xmlns:a16="http://schemas.microsoft.com/office/drawing/2014/main" id="{0F3C3B1F-1D61-1B08-DEC9-6E3F636192AB}"/>
              </a:ext>
            </a:extLst>
          </p:cNvPr>
          <p:cNvSpPr txBox="1"/>
          <p:nvPr/>
        </p:nvSpPr>
        <p:spPr>
          <a:xfrm>
            <a:off x="6511636" y="1819563"/>
            <a:ext cx="5545246" cy="3954672"/>
          </a:xfrm>
          <a:prstGeom prst="rect">
            <a:avLst/>
          </a:prstGeom>
          <a:noFill/>
        </p:spPr>
        <p:txBody>
          <a:bodyPr wrap="square" rtlCol="0">
            <a:spAutoFit/>
          </a:bodyPr>
          <a:lstStyle/>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5.      Escorting an athlete through stations </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6.       Setting up/Cleaning up</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7.       Data collection</a:t>
            </a:r>
            <a:endParaRPr kumimoji="0" lang="en-US" b="1" i="0" u="none" strike="noStrike" kern="0" cap="none" spc="0" normalizeH="0" baseline="0" noProof="0" dirty="0">
              <a:ln>
                <a:noFill/>
              </a:ln>
              <a:solidFill>
                <a:srgbClr val="000000"/>
              </a:solidFill>
              <a:effectLst/>
              <a:uLnTx/>
              <a:uFillTx/>
              <a:latin typeface="Ubuntu"/>
              <a:ea typeface="ヒラギノ角ゴ ProN W3"/>
              <a:cs typeface="+mn-lt"/>
              <a:sym typeface="Ubuntu" charset="0"/>
            </a:endParaRP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Accurate and thorough documentation is important </a:t>
            </a:r>
          </a:p>
          <a:p>
            <a:pPr marL="536575" marR="0" lvl="2" indent="-285750" algn="l" defTabSz="914400" rtl="0" eaLnBrk="1" fontAlgn="base" latinLnBrk="0" hangingPunct="1">
              <a:lnSpc>
                <a:spcPct val="140000"/>
              </a:lnSpc>
              <a:spcBef>
                <a:spcPct val="0"/>
              </a:spcBef>
              <a:spcAft>
                <a:spcPct val="0"/>
              </a:spcAft>
              <a:buSzPct val="80000"/>
              <a:buFont typeface="Arial" panose="020B0604020202020204" pitchFamily="34" charset="0"/>
              <a:buChar char="•"/>
              <a:tabLst/>
              <a:defRPr/>
            </a:pPr>
            <a:r>
              <a:rPr kumimoji="0" lang="en-US" b="0" i="0" u="none" strike="noStrike" kern="0" cap="none" spc="0" normalizeH="0" baseline="0" noProof="0" dirty="0">
                <a:ln>
                  <a:noFill/>
                </a:ln>
                <a:solidFill>
                  <a:srgbClr val="000000"/>
                </a:solidFill>
                <a:effectLst/>
                <a:uLnTx/>
                <a:uFillTx/>
                <a:latin typeface="Ubuntu"/>
                <a:ea typeface="+mn-lt"/>
                <a:cs typeface="+mn-lt"/>
                <a:sym typeface="Ubuntu Light" charset="0"/>
              </a:rPr>
              <a:t>Used to improve screenings and follow-up care, strengthen prevention programming, inform improvements in health system</a:t>
            </a:r>
          </a:p>
          <a:p>
            <a:pPr marR="0" lvl="0" algn="l" defTabSz="914400" rtl="0" eaLnBrk="1" fontAlgn="base" latinLnBrk="0" hangingPunct="1">
              <a:lnSpc>
                <a:spcPct val="110000"/>
              </a:lnSpc>
              <a:spcBef>
                <a:spcPts val="850"/>
              </a:spcBef>
              <a:spcAft>
                <a:spcPct val="0"/>
              </a:spcAft>
              <a:buClrTx/>
              <a:buSzTx/>
              <a:tabLst/>
              <a:defRPr/>
            </a:pPr>
            <a:r>
              <a:rPr kumimoji="0" lang="en-US" b="1" i="0" u="none" strike="noStrike" kern="0" cap="none" spc="0" normalizeH="0" baseline="0" noProof="0" dirty="0">
                <a:ln>
                  <a:noFill/>
                </a:ln>
                <a:solidFill>
                  <a:srgbClr val="000000"/>
                </a:solidFill>
                <a:effectLst/>
                <a:uLnTx/>
                <a:uFillTx/>
                <a:latin typeface="Ubuntu"/>
                <a:ea typeface="+mn-lt"/>
                <a:cs typeface="+mn-lt"/>
                <a:sym typeface="Ubuntu" charset="0"/>
              </a:rPr>
              <a:t>8.       Data recording</a:t>
            </a:r>
            <a:endParaRPr kumimoji="0" lang="en-US" b="1" i="0" u="none" strike="noStrike" kern="0" cap="none" spc="0" normalizeH="0" baseline="0" noProof="0" dirty="0">
              <a:ln>
                <a:noFill/>
              </a:ln>
              <a:solidFill>
                <a:srgbClr val="000000"/>
              </a:solidFill>
              <a:effectLst/>
              <a:uLnTx/>
              <a:uFillTx/>
              <a:latin typeface="Ubuntu"/>
              <a:ea typeface="ヒラギノ角ゴ ProN W3"/>
              <a:sym typeface="Ubuntu" charset="0"/>
            </a:endParaRPr>
          </a:p>
        </p:txBody>
      </p:sp>
    </p:spTree>
    <p:extLst>
      <p:ext uri="{BB962C8B-B14F-4D97-AF65-F5344CB8AC3E}">
        <p14:creationId xmlns:p14="http://schemas.microsoft.com/office/powerpoint/2010/main" val="350139933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AD8F-8F3A-3611-7D41-073536876376}"/>
              </a:ext>
            </a:extLst>
          </p:cNvPr>
          <p:cNvSpPr>
            <a:spLocks noGrp="1"/>
          </p:cNvSpPr>
          <p:nvPr>
            <p:ph type="title"/>
          </p:nvPr>
        </p:nvSpPr>
        <p:spPr/>
        <p:txBody>
          <a:bodyPr/>
          <a:lstStyle/>
          <a:p>
            <a:r>
              <a:rPr lang="en-US" sz="3200" b="1" dirty="0">
                <a:latin typeface="+mn-lt"/>
              </a:rPr>
              <a:t>Healthy Hearing Introductory Video:</a:t>
            </a:r>
          </a:p>
        </p:txBody>
      </p:sp>
      <p:sp>
        <p:nvSpPr>
          <p:cNvPr id="4" name="Slide Number Placeholder 3">
            <a:extLst>
              <a:ext uri="{FF2B5EF4-FFF2-40B4-BE49-F238E27FC236}">
                <a16:creationId xmlns:a16="http://schemas.microsoft.com/office/drawing/2014/main" id="{F09472E9-78FF-74AF-4832-10B075C290F8}"/>
              </a:ext>
            </a:extLst>
          </p:cNvPr>
          <p:cNvSpPr>
            <a:spLocks noGrp="1"/>
          </p:cNvSpPr>
          <p:nvPr>
            <p:ph type="sldNum" sz="quarter" idx="10"/>
          </p:nvPr>
        </p:nvSpPr>
        <p:spPr/>
        <p:txBody>
          <a:bodyPr/>
          <a:lstStyle/>
          <a:p>
            <a:fld id="{4D9B9743-B188-364E-B002-63787091B727}" type="slidenum">
              <a:rPr lang="en-US" altLang="en-US" smtClean="0"/>
              <a:pPr/>
              <a:t>11</a:t>
            </a:fld>
            <a:r>
              <a:rPr lang="en-US" altLang="en-US" dirty="0">
                <a:solidFill>
                  <a:srgbClr val="2E3333"/>
                </a:solidFill>
              </a:rPr>
              <a:t> /  </a:t>
            </a:r>
            <a:r>
              <a:rPr lang="en-US" altLang="en-US" dirty="0">
                <a:solidFill>
                  <a:srgbClr val="2E3333"/>
                </a:solidFill>
                <a:ea typeface="MS PGothic" charset="-128"/>
              </a:rPr>
              <a:t>Special Olympics</a:t>
            </a:r>
          </a:p>
        </p:txBody>
      </p:sp>
      <p:pic>
        <p:nvPicPr>
          <p:cNvPr id="7" name="Online Media 6" title="Healthy Hearing Introductory Training Video">
            <a:hlinkClick r:id="" action="ppaction://media"/>
            <a:extLst>
              <a:ext uri="{FF2B5EF4-FFF2-40B4-BE49-F238E27FC236}">
                <a16:creationId xmlns:a16="http://schemas.microsoft.com/office/drawing/2014/main" id="{E93A07DA-7332-98DF-2A37-B3AB780402CC}"/>
              </a:ext>
            </a:extLst>
          </p:cNvPr>
          <p:cNvPicPr>
            <a:picLocks noGrp="1" noRot="1" noChangeAspect="1"/>
          </p:cNvPicPr>
          <p:nvPr>
            <p:ph idx="1"/>
            <a:videoFile r:link="rId1"/>
          </p:nvPr>
        </p:nvPicPr>
        <p:blipFill>
          <a:blip r:embed="rId3"/>
          <a:stretch>
            <a:fillRect/>
          </a:stretch>
        </p:blipFill>
        <p:spPr>
          <a:xfrm>
            <a:off x="2051050" y="1762036"/>
            <a:ext cx="7900988" cy="4464050"/>
          </a:xfrm>
          <a:prstGeom prst="rect">
            <a:avLst/>
          </a:prstGeom>
        </p:spPr>
      </p:pic>
    </p:spTree>
    <p:extLst>
      <p:ext uri="{BB962C8B-B14F-4D97-AF65-F5344CB8AC3E}">
        <p14:creationId xmlns:p14="http://schemas.microsoft.com/office/powerpoint/2010/main" val="189026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Healthy Hearing Stations:</a:t>
            </a:r>
          </a:p>
        </p:txBody>
      </p:sp>
      <p:pic>
        <p:nvPicPr>
          <p:cNvPr id="7" name="Picture 8" descr="A picture containing timeline&#10;&#10;Description automatically generated">
            <a:extLst>
              <a:ext uri="{FF2B5EF4-FFF2-40B4-BE49-F238E27FC236}">
                <a16:creationId xmlns:a16="http://schemas.microsoft.com/office/drawing/2014/main" id="{2292B61B-F1E4-E61C-E69D-0E12514310C6}"/>
              </a:ext>
            </a:extLst>
          </p:cNvPr>
          <p:cNvPicPr>
            <a:picLocks noChangeAspect="1"/>
          </p:cNvPicPr>
          <p:nvPr/>
        </p:nvPicPr>
        <p:blipFill>
          <a:blip r:embed="rId2"/>
          <a:stretch>
            <a:fillRect/>
          </a:stretch>
        </p:blipFill>
        <p:spPr>
          <a:xfrm>
            <a:off x="726018" y="1941816"/>
            <a:ext cx="10637200" cy="4441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15C2C5A9-EB5B-2D43-8130-3CB231F499FE}" type="slidenum">
              <a:rPr lang="en-US" altLang="en-US" sz="800" smtClean="0"/>
              <a:pPr>
                <a:spcAft>
                  <a:spcPts val="600"/>
                </a:spcAft>
              </a:pPr>
              <a:t>12</a:t>
            </a:fld>
            <a:r>
              <a:rPr lang="en-US" altLang="en-US" sz="800" dirty="0"/>
              <a:t> /  Special Olympics</a:t>
            </a:r>
          </a:p>
        </p:txBody>
      </p:sp>
    </p:spTree>
    <p:extLst>
      <p:ext uri="{BB962C8B-B14F-4D97-AF65-F5344CB8AC3E}">
        <p14:creationId xmlns:p14="http://schemas.microsoft.com/office/powerpoint/2010/main" val="200653195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AB78D63-39BE-9647-52B3-5DDBAE19DBAA}"/>
              </a:ext>
            </a:extLst>
          </p:cNvPr>
          <p:cNvSpPr>
            <a:spLocks noGrp="1"/>
          </p:cNvSpPr>
          <p:nvPr>
            <p:ph type="title"/>
          </p:nvPr>
        </p:nvSpPr>
        <p:spPr>
          <a:xfrm>
            <a:off x="726018" y="366713"/>
            <a:ext cx="9402233" cy="1046162"/>
          </a:xfrm>
        </p:spPr>
        <p:txBody>
          <a:bodyPr/>
          <a:lstStyle/>
          <a:p>
            <a:r>
              <a:rPr lang="en-US" sz="3200" b="1" dirty="0">
                <a:latin typeface="+mn-lt"/>
              </a:rPr>
              <a:t>Optional Stations:</a:t>
            </a:r>
          </a:p>
        </p:txBody>
      </p:sp>
      <p:sp>
        <p:nvSpPr>
          <p:cNvPr id="5" name="Slide Number Placeholder 4">
            <a:extLst>
              <a:ext uri="{FF2B5EF4-FFF2-40B4-BE49-F238E27FC236}">
                <a16:creationId xmlns:a16="http://schemas.microsoft.com/office/drawing/2014/main" id="{6BCF4620-B33B-0194-A20D-DA04CD33170E}"/>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a:pPr>
                <a:spcAft>
                  <a:spcPts val="600"/>
                </a:spcAft>
              </a:pPr>
              <a:t>13</a:t>
            </a:fld>
            <a:r>
              <a:rPr lang="en-US" altLang="en-US" sz="800" dirty="0"/>
              <a:t> /  Special Olympics</a:t>
            </a:r>
          </a:p>
        </p:txBody>
      </p:sp>
      <p:sp>
        <p:nvSpPr>
          <p:cNvPr id="2" name="TextBox 1">
            <a:extLst>
              <a:ext uri="{FF2B5EF4-FFF2-40B4-BE49-F238E27FC236}">
                <a16:creationId xmlns:a16="http://schemas.microsoft.com/office/drawing/2014/main" id="{F5041631-0955-712C-94F4-7BFA9A68BA48}"/>
              </a:ext>
            </a:extLst>
          </p:cNvPr>
          <p:cNvSpPr txBox="1"/>
          <p:nvPr/>
        </p:nvSpPr>
        <p:spPr>
          <a:xfrm>
            <a:off x="139538" y="5270322"/>
            <a:ext cx="11912924" cy="1200329"/>
          </a:xfrm>
          <a:prstGeom prst="rect">
            <a:avLst/>
          </a:prstGeom>
          <a:noFill/>
        </p:spPr>
        <p:txBody>
          <a:bodyPr wrap="square" rtlCol="0">
            <a:spAutoFit/>
          </a:bodyPr>
          <a:lstStyle/>
          <a:p>
            <a:pPr algn="ctr"/>
            <a:r>
              <a:rPr lang="en-US" i="1" dirty="0"/>
              <a:t>Check-In, Stations 1-5, Check-Out, will always be available at screening event</a:t>
            </a:r>
          </a:p>
          <a:p>
            <a:pPr algn="ctr"/>
            <a:endParaRPr lang="en-US" dirty="0"/>
          </a:p>
          <a:p>
            <a:pPr algn="ctr"/>
            <a:r>
              <a:rPr lang="en-US" dirty="0"/>
              <a:t> Healthy Hearing has a new partnership with Starkey Cares where they will provide cerumen removal and hearing aid services onsite at event when activated by the Program</a:t>
            </a:r>
          </a:p>
        </p:txBody>
      </p:sp>
      <p:pic>
        <p:nvPicPr>
          <p:cNvPr id="9" name="Picture 2">
            <a:extLst>
              <a:ext uri="{FF2B5EF4-FFF2-40B4-BE49-F238E27FC236}">
                <a16:creationId xmlns:a16="http://schemas.microsoft.com/office/drawing/2014/main" id="{B8C5DBCE-995B-D8AD-C306-4D51D23B2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59" y="1902701"/>
            <a:ext cx="3514441" cy="246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7C2C7B2C-1F76-E9BF-9FCD-D28BC4826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368" y="1902702"/>
            <a:ext cx="3033631" cy="24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8730DA72-5397-6956-7E54-25B9D51FA7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43851" y="1902702"/>
            <a:ext cx="3126920" cy="2462469"/>
          </a:xfrm>
          <a:prstGeom prst="rect">
            <a:avLst/>
          </a:prstGeom>
          <a:noFill/>
          <a:ln>
            <a:noFill/>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8A474A2D-F807-0707-F8EF-3AED1401E6CF}"/>
              </a:ext>
            </a:extLst>
          </p:cNvPr>
          <p:cNvSpPr txBox="1"/>
          <p:nvPr/>
        </p:nvSpPr>
        <p:spPr>
          <a:xfrm>
            <a:off x="726019" y="4452257"/>
            <a:ext cx="3534582" cy="369332"/>
          </a:xfrm>
          <a:prstGeom prst="rect">
            <a:avLst/>
          </a:prstGeom>
          <a:noFill/>
        </p:spPr>
        <p:txBody>
          <a:bodyPr wrap="square" rtlCol="0">
            <a:spAutoFit/>
          </a:bodyPr>
          <a:lstStyle/>
          <a:p>
            <a:pPr algn="ctr"/>
            <a:r>
              <a:rPr lang="en-US" b="1" dirty="0"/>
              <a:t>Ear Wax Removal </a:t>
            </a:r>
          </a:p>
        </p:txBody>
      </p:sp>
      <p:sp>
        <p:nvSpPr>
          <p:cNvPr id="14" name="TextBox 13">
            <a:extLst>
              <a:ext uri="{FF2B5EF4-FFF2-40B4-BE49-F238E27FC236}">
                <a16:creationId xmlns:a16="http://schemas.microsoft.com/office/drawing/2014/main" id="{0CE0F84C-A070-A615-691E-3C37761B01DC}"/>
              </a:ext>
            </a:extLst>
          </p:cNvPr>
          <p:cNvSpPr txBox="1"/>
          <p:nvPr/>
        </p:nvSpPr>
        <p:spPr>
          <a:xfrm>
            <a:off x="4586368" y="4452257"/>
            <a:ext cx="3033631" cy="369332"/>
          </a:xfrm>
          <a:prstGeom prst="rect">
            <a:avLst/>
          </a:prstGeom>
          <a:noFill/>
        </p:spPr>
        <p:txBody>
          <a:bodyPr wrap="square" rtlCol="0">
            <a:spAutoFit/>
          </a:bodyPr>
          <a:lstStyle/>
          <a:p>
            <a:pPr algn="ctr"/>
            <a:r>
              <a:rPr lang="en-US" b="1" dirty="0"/>
              <a:t>Swim Plugs</a:t>
            </a:r>
          </a:p>
        </p:txBody>
      </p:sp>
      <p:sp>
        <p:nvSpPr>
          <p:cNvPr id="15" name="TextBox 14">
            <a:extLst>
              <a:ext uri="{FF2B5EF4-FFF2-40B4-BE49-F238E27FC236}">
                <a16:creationId xmlns:a16="http://schemas.microsoft.com/office/drawing/2014/main" id="{5ED51451-BAB9-C390-017F-5EF7AF19259F}"/>
              </a:ext>
            </a:extLst>
          </p:cNvPr>
          <p:cNvSpPr txBox="1"/>
          <p:nvPr/>
        </p:nvSpPr>
        <p:spPr>
          <a:xfrm>
            <a:off x="7943851" y="4365171"/>
            <a:ext cx="3126920" cy="646331"/>
          </a:xfrm>
          <a:prstGeom prst="rect">
            <a:avLst/>
          </a:prstGeom>
          <a:noFill/>
        </p:spPr>
        <p:txBody>
          <a:bodyPr wrap="square" rtlCol="0">
            <a:spAutoFit/>
          </a:bodyPr>
          <a:lstStyle/>
          <a:p>
            <a:pPr algn="ctr"/>
            <a:r>
              <a:rPr lang="en-US" b="1" dirty="0"/>
              <a:t>Hearing Aid Maintenance/Repair</a:t>
            </a:r>
          </a:p>
        </p:txBody>
      </p:sp>
    </p:spTree>
    <p:extLst>
      <p:ext uri="{BB962C8B-B14F-4D97-AF65-F5344CB8AC3E}">
        <p14:creationId xmlns:p14="http://schemas.microsoft.com/office/powerpoint/2010/main" val="290687337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2ACF-BFAD-4FA8-2EAB-D971A3CA6C17}"/>
              </a:ext>
            </a:extLst>
          </p:cNvPr>
          <p:cNvSpPr>
            <a:spLocks noGrp="1"/>
          </p:cNvSpPr>
          <p:nvPr>
            <p:ph type="title"/>
          </p:nvPr>
        </p:nvSpPr>
        <p:spPr>
          <a:xfrm>
            <a:off x="707546" y="366713"/>
            <a:ext cx="9858855"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Healthy Athletes Systems (HAS) Form and Screening:</a:t>
            </a:r>
          </a:p>
        </p:txBody>
      </p:sp>
      <p:pic>
        <p:nvPicPr>
          <p:cNvPr id="6" name="Picture 5">
            <a:extLst>
              <a:ext uri="{FF2B5EF4-FFF2-40B4-BE49-F238E27FC236}">
                <a16:creationId xmlns:a16="http://schemas.microsoft.com/office/drawing/2014/main" id="{30D9C8DB-E254-7F39-A36F-E3C6F9924A71}"/>
              </a:ext>
            </a:extLst>
          </p:cNvPr>
          <p:cNvPicPr/>
          <p:nvPr/>
        </p:nvPicPr>
        <p:blipFill>
          <a:blip r:embed="rId2"/>
          <a:stretch>
            <a:fillRect/>
          </a:stretch>
        </p:blipFill>
        <p:spPr>
          <a:xfrm>
            <a:off x="1603251" y="1741289"/>
            <a:ext cx="3661476" cy="4464844"/>
          </a:xfrm>
          <a:prstGeom prst="rect">
            <a:avLst/>
          </a:prstGeom>
          <a:noFill/>
          <a:ln>
            <a:solidFill>
              <a:schemeClr val="tx1"/>
            </a:solidFill>
          </a:ln>
        </p:spPr>
      </p:pic>
      <p:sp>
        <p:nvSpPr>
          <p:cNvPr id="5" name="TextBox 4">
            <a:extLst>
              <a:ext uri="{FF2B5EF4-FFF2-40B4-BE49-F238E27FC236}">
                <a16:creationId xmlns:a16="http://schemas.microsoft.com/office/drawing/2014/main" id="{53F40DBD-5795-8B06-DBCB-4CD2A579D70B}"/>
              </a:ext>
            </a:extLst>
          </p:cNvPr>
          <p:cNvSpPr txBox="1"/>
          <p:nvPr/>
        </p:nvSpPr>
        <p:spPr bwMode="auto">
          <a:xfrm>
            <a:off x="6072189" y="1741289"/>
            <a:ext cx="5203031"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rot="0" spcFirstLastPara="0" vertOverflow="overflow" horzOverflow="overflow" vert="horz" wrap="square" lIns="35717" tIns="35717" rIns="35717" bIns="35717" numCol="1" spcCol="0" rtlCol="0" fromWordArt="0" anchor="t" anchorCtr="0" forceAA="0" compatLnSpc="1">
            <a:prstTxWarp prst="textNoShape">
              <a:avLst/>
            </a:prstTxWarp>
            <a:normAutofit/>
          </a:bodyPr>
          <a:lstStyle/>
          <a:p>
            <a:pPr fontAlgn="base">
              <a:spcAft>
                <a:spcPts val="600"/>
              </a:spcAft>
            </a:pPr>
            <a:r>
              <a:rPr lang="en-US" dirty="0"/>
              <a:t>The HAS form is the method you will use to document every athlete who is screened at a Healthy Hearing event</a:t>
            </a:r>
            <a:endParaRPr lang="en-IN" dirty="0"/>
          </a:p>
          <a:p>
            <a:pPr fontAlgn="base">
              <a:spcAft>
                <a:spcPts val="600"/>
              </a:spcAft>
            </a:pPr>
            <a:endParaRPr lang="en-US" b="1" dirty="0">
              <a:highlight>
                <a:srgbClr val="FFFF00"/>
              </a:highlight>
              <a:hlinkClick r:id="rId3">
                <a:extLst>
                  <a:ext uri="{A12FA001-AC4F-418D-AE19-62706E023703}">
                    <ahyp:hlinkClr xmlns:ahyp="http://schemas.microsoft.com/office/drawing/2018/hyperlinkcolor" val="tx"/>
                  </a:ext>
                </a:extLst>
              </a:hlinkClick>
            </a:endParaRPr>
          </a:p>
          <a:p>
            <a:pPr fontAlgn="base">
              <a:spcAft>
                <a:spcPts val="600"/>
              </a:spcAft>
            </a:pPr>
            <a:endParaRPr lang="en-US" b="1" dirty="0">
              <a:highlight>
                <a:srgbClr val="FFFF00"/>
              </a:highlight>
              <a:hlinkClick r:id="rId3">
                <a:extLst>
                  <a:ext uri="{A12FA001-AC4F-418D-AE19-62706E023703}">
                    <ahyp:hlinkClr xmlns:ahyp="http://schemas.microsoft.com/office/drawing/2018/hyperlinkcolor" val="tx"/>
                  </a:ext>
                </a:extLst>
              </a:hlinkClick>
            </a:endParaRPr>
          </a:p>
          <a:p>
            <a:pPr fontAlgn="base">
              <a:spcAft>
                <a:spcPts val="600"/>
              </a:spcAft>
            </a:pPr>
            <a:r>
              <a:rPr lang="en-US" b="1" dirty="0">
                <a:hlinkClick r:id="rId3">
                  <a:extLst>
                    <a:ext uri="{A12FA001-AC4F-418D-AE19-62706E023703}">
                      <ahyp:hlinkClr xmlns:ahyp="http://schemas.microsoft.com/office/drawing/2018/hyperlinkcolor" val="tx"/>
                    </a:ext>
                  </a:extLst>
                </a:hlinkClick>
              </a:rPr>
              <a:t>Link to form:</a:t>
            </a:r>
            <a:r>
              <a:rPr lang="en-US" dirty="0">
                <a:hlinkClick r:id="rId3">
                  <a:extLst>
                    <a:ext uri="{A12FA001-AC4F-418D-AE19-62706E023703}">
                      <ahyp:hlinkClr xmlns:ahyp="http://schemas.microsoft.com/office/drawing/2018/hyperlinkcolor" val="tx"/>
                    </a:ext>
                  </a:extLst>
                </a:hlinkClick>
              </a:rPr>
              <a:t> </a:t>
            </a:r>
            <a:r>
              <a:rPr lang="en-US" dirty="0">
                <a:hlinkClick r:id="rId3"/>
              </a:rPr>
              <a:t>HAS Form</a:t>
            </a:r>
            <a:endParaRPr lang="en-US" dirty="0"/>
          </a:p>
        </p:txBody>
      </p:sp>
      <p:sp>
        <p:nvSpPr>
          <p:cNvPr id="3" name="Slide Number Placeholder 2">
            <a:extLst>
              <a:ext uri="{FF2B5EF4-FFF2-40B4-BE49-F238E27FC236}">
                <a16:creationId xmlns:a16="http://schemas.microsoft.com/office/drawing/2014/main" id="{DD97A414-A344-A3C3-026A-DA3DDE46838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14</a:t>
            </a:fld>
            <a:r>
              <a:rPr lang="en-US" altLang="en-US" sz="800" dirty="0"/>
              <a:t> /  Special Olympics</a:t>
            </a:r>
          </a:p>
        </p:txBody>
      </p:sp>
    </p:spTree>
    <p:extLst>
      <p:ext uri="{BB962C8B-B14F-4D97-AF65-F5344CB8AC3E}">
        <p14:creationId xmlns:p14="http://schemas.microsoft.com/office/powerpoint/2010/main" val="5119278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72ACF-BFAD-4FA8-2EAB-D971A3CA6C17}"/>
              </a:ext>
            </a:extLst>
          </p:cNvPr>
          <p:cNvSpPr>
            <a:spLocks noGrp="1"/>
          </p:cNvSpPr>
          <p:nvPr>
            <p:ph type="title"/>
          </p:nvPr>
        </p:nvSpPr>
        <p:spPr>
          <a:xfrm>
            <a:off x="707546" y="366713"/>
            <a:ext cx="9794200"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Healthy Athletes Systems (HAS) Form and Screening:</a:t>
            </a:r>
          </a:p>
        </p:txBody>
      </p:sp>
      <p:sp>
        <p:nvSpPr>
          <p:cNvPr id="5" name="TextBox 4">
            <a:extLst>
              <a:ext uri="{FF2B5EF4-FFF2-40B4-BE49-F238E27FC236}">
                <a16:creationId xmlns:a16="http://schemas.microsoft.com/office/drawing/2014/main" id="{53F40DBD-5795-8B06-DBCB-4CD2A579D70B}"/>
              </a:ext>
            </a:extLst>
          </p:cNvPr>
          <p:cNvSpPr txBox="1"/>
          <p:nvPr/>
        </p:nvSpPr>
        <p:spPr bwMode="auto">
          <a:xfrm>
            <a:off x="6072189" y="1741289"/>
            <a:ext cx="5203031"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ot="0" spcFirstLastPara="0" vertOverflow="overflow" horzOverflow="overflow" vert="horz" wrap="square" lIns="35717" tIns="35717" rIns="35717" bIns="35717" numCol="1" spcCol="0" rtlCol="0" fromWordArt="0" anchor="t" anchorCtr="0" forceAA="0" compatLnSpc="1">
            <a:prstTxWarp prst="textNoShape">
              <a:avLst/>
            </a:prstTxWarp>
            <a:normAutofit/>
          </a:bodyPr>
          <a:lstStyle/>
          <a:p>
            <a:r>
              <a:rPr lang="en-IN" dirty="0"/>
              <a:t>The data helps improve screenings and follow-up care and strengthen prevention programming that improve the health of individuals with intellectual disabilities worldwide</a:t>
            </a:r>
          </a:p>
          <a:p>
            <a:pPr fontAlgn="base">
              <a:spcAft>
                <a:spcPts val="600"/>
              </a:spcAft>
            </a:pPr>
            <a:endParaRPr lang="en-US" b="1" dirty="0">
              <a:highlight>
                <a:srgbClr val="FFFF00"/>
              </a:highlight>
              <a:hlinkClick r:id="rId2">
                <a:extLst>
                  <a:ext uri="{A12FA001-AC4F-418D-AE19-62706E023703}">
                    <ahyp:hlinkClr xmlns:ahyp="http://schemas.microsoft.com/office/drawing/2018/hyperlinkcolor" val="tx"/>
                  </a:ext>
                </a:extLst>
              </a:hlinkClick>
            </a:endParaRPr>
          </a:p>
          <a:p>
            <a:pPr fontAlgn="base">
              <a:spcAft>
                <a:spcPts val="600"/>
              </a:spcAft>
            </a:pPr>
            <a:endParaRPr lang="en-US" b="1" dirty="0">
              <a:highlight>
                <a:srgbClr val="FFFF00"/>
              </a:highlight>
              <a:hlinkClick r:id="rId2">
                <a:extLst>
                  <a:ext uri="{A12FA001-AC4F-418D-AE19-62706E023703}">
                    <ahyp:hlinkClr xmlns:ahyp="http://schemas.microsoft.com/office/drawing/2018/hyperlinkcolor" val="tx"/>
                  </a:ext>
                </a:extLst>
              </a:hlinkClick>
            </a:endParaRPr>
          </a:p>
          <a:p>
            <a:pPr fontAlgn="base">
              <a:spcAft>
                <a:spcPts val="600"/>
              </a:spcAft>
            </a:pPr>
            <a:r>
              <a:rPr lang="en-US" b="1" dirty="0">
                <a:hlinkClick r:id="rId2">
                  <a:extLst>
                    <a:ext uri="{A12FA001-AC4F-418D-AE19-62706E023703}">
                      <ahyp:hlinkClr xmlns:ahyp="http://schemas.microsoft.com/office/drawing/2018/hyperlinkcolor" val="tx"/>
                    </a:ext>
                  </a:extLst>
                </a:hlinkClick>
              </a:rPr>
              <a:t>Link to form:</a:t>
            </a:r>
            <a:r>
              <a:rPr lang="en-US" dirty="0">
                <a:hlinkClick r:id="rId2">
                  <a:extLst>
                    <a:ext uri="{A12FA001-AC4F-418D-AE19-62706E023703}">
                      <ahyp:hlinkClr xmlns:ahyp="http://schemas.microsoft.com/office/drawing/2018/hyperlinkcolor" val="tx"/>
                    </a:ext>
                  </a:extLst>
                </a:hlinkClick>
              </a:rPr>
              <a:t> </a:t>
            </a:r>
            <a:r>
              <a:rPr lang="en-US" dirty="0">
                <a:hlinkClick r:id="rId2"/>
              </a:rPr>
              <a:t>HAS Form</a:t>
            </a:r>
            <a:endParaRPr lang="en-US" dirty="0"/>
          </a:p>
        </p:txBody>
      </p:sp>
      <p:sp>
        <p:nvSpPr>
          <p:cNvPr id="3" name="Slide Number Placeholder 2">
            <a:extLst>
              <a:ext uri="{FF2B5EF4-FFF2-40B4-BE49-F238E27FC236}">
                <a16:creationId xmlns:a16="http://schemas.microsoft.com/office/drawing/2014/main" id="{DD97A414-A344-A3C3-026A-DA3DDE46838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15</a:t>
            </a:fld>
            <a:r>
              <a:rPr lang="en-US" altLang="en-US" sz="800" dirty="0"/>
              <a:t> /  Special Olympics</a:t>
            </a:r>
          </a:p>
        </p:txBody>
      </p:sp>
      <p:pic>
        <p:nvPicPr>
          <p:cNvPr id="4" name="Picture 3">
            <a:extLst>
              <a:ext uri="{FF2B5EF4-FFF2-40B4-BE49-F238E27FC236}">
                <a16:creationId xmlns:a16="http://schemas.microsoft.com/office/drawing/2014/main" id="{80FA230E-1E90-E5B3-D106-3F10D4ABA895}"/>
              </a:ext>
            </a:extLst>
          </p:cNvPr>
          <p:cNvPicPr/>
          <p:nvPr/>
        </p:nvPicPr>
        <p:blipFill>
          <a:blip r:embed="rId3"/>
          <a:stretch>
            <a:fillRect/>
          </a:stretch>
        </p:blipFill>
        <p:spPr>
          <a:xfrm>
            <a:off x="1406576" y="1741288"/>
            <a:ext cx="3802211" cy="4464845"/>
          </a:xfrm>
          <a:prstGeom prst="rect">
            <a:avLst/>
          </a:prstGeom>
          <a:noFill/>
          <a:ln>
            <a:solidFill>
              <a:schemeClr val="tx1"/>
            </a:solidFill>
          </a:ln>
        </p:spPr>
      </p:pic>
    </p:spTree>
    <p:extLst>
      <p:ext uri="{BB962C8B-B14F-4D97-AF65-F5344CB8AC3E}">
        <p14:creationId xmlns:p14="http://schemas.microsoft.com/office/powerpoint/2010/main" val="394739622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726018" y="366713"/>
            <a:ext cx="9402233"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Supplies Needed for Each Healthy Hearing Station:</a:t>
            </a:r>
          </a:p>
        </p:txBody>
      </p:sp>
      <p:pic>
        <p:nvPicPr>
          <p:cNvPr id="7" name="Picture 2" descr="A person adjusting a person's ear&#10;&#10;Description automatically generated with low confidence">
            <a:extLst>
              <a:ext uri="{FF2B5EF4-FFF2-40B4-BE49-F238E27FC236}">
                <a16:creationId xmlns:a16="http://schemas.microsoft.com/office/drawing/2014/main" id="{18DB3093-F8EC-E5BB-2E68-A8888C6B7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1" r="3" b="900"/>
          <a:stretch/>
        </p:blipFill>
        <p:spPr bwMode="auto">
          <a:xfrm>
            <a:off x="726282" y="1741289"/>
            <a:ext cx="3781063" cy="3244620"/>
          </a:xfrm>
          <a:prstGeom prst="rect">
            <a:avLst/>
          </a:prstGeom>
          <a:solidFill>
            <a:schemeClr val="accent1"/>
          </a:solidFill>
          <a:ln>
            <a:no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852D6E8-ADA0-975E-89C1-8057BFA54ADF}"/>
              </a:ext>
            </a:extLst>
          </p:cNvPr>
          <p:cNvSpPr txBox="1"/>
          <p:nvPr/>
        </p:nvSpPr>
        <p:spPr bwMode="auto">
          <a:xfrm>
            <a:off x="4802909" y="1741289"/>
            <a:ext cx="7829009" cy="446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5717" tIns="35717" rIns="35717" bIns="35717" numCol="1" rtlCol="0" anchor="t" anchorCtr="0" compatLnSpc="1">
            <a:prstTxWarp prst="textNoShape">
              <a:avLst/>
            </a:prstTxWarp>
            <a:normAutofit/>
          </a:bodyPr>
          <a:lstStyle/>
          <a:p>
            <a:pPr fontAlgn="base">
              <a:spcAft>
                <a:spcPts val="600"/>
              </a:spcAft>
            </a:pPr>
            <a:r>
              <a:rPr lang="en-US" b="1" u="sng" dirty="0"/>
              <a:t>Office Supplies</a:t>
            </a:r>
            <a:r>
              <a:rPr lang="en-US" b="1" dirty="0"/>
              <a:t> </a:t>
            </a:r>
          </a:p>
          <a:p>
            <a:pPr marL="285750" indent="-285750">
              <a:buFont typeface="Arial" pitchFamily="34" charset="0"/>
              <a:buChar char="•"/>
            </a:pPr>
            <a:r>
              <a:rPr lang="en-US" dirty="0"/>
              <a:t>Clipboards</a:t>
            </a:r>
          </a:p>
          <a:p>
            <a:pPr marL="285750" indent="-285750">
              <a:buFont typeface="Arial" pitchFamily="34" charset="0"/>
              <a:buChar char="•"/>
            </a:pPr>
            <a:r>
              <a:rPr lang="en-US" dirty="0"/>
              <a:t>Pens</a:t>
            </a:r>
          </a:p>
          <a:p>
            <a:pPr marL="285750" indent="-285750">
              <a:buFont typeface="Arial" pitchFamily="34" charset="0"/>
              <a:buChar char="•"/>
            </a:pPr>
            <a:r>
              <a:rPr lang="en-US" dirty="0"/>
              <a:t>Trash bags</a:t>
            </a:r>
          </a:p>
          <a:p>
            <a:pPr marL="285750" indent="-285750">
              <a:buFont typeface="Arial" pitchFamily="34" charset="0"/>
              <a:buChar char="•"/>
            </a:pPr>
            <a:r>
              <a:rPr lang="en-US" dirty="0"/>
              <a:t>Tables</a:t>
            </a:r>
          </a:p>
          <a:p>
            <a:pPr marL="285750" indent="-285750">
              <a:buFont typeface="Arial" pitchFamily="34" charset="0"/>
              <a:buChar char="•"/>
            </a:pPr>
            <a:r>
              <a:rPr lang="en-US" dirty="0"/>
              <a:t>Table coverings</a:t>
            </a:r>
          </a:p>
          <a:p>
            <a:pPr marL="285750" indent="-285750">
              <a:buFont typeface="Arial" pitchFamily="34" charset="0"/>
              <a:buChar char="•"/>
            </a:pPr>
            <a:r>
              <a:rPr lang="en-US" dirty="0"/>
              <a:t>Chairs</a:t>
            </a:r>
            <a:endParaRPr lang="en-IN" dirty="0"/>
          </a:p>
          <a:p>
            <a:pPr fontAlgn="base">
              <a:spcAft>
                <a:spcPts val="600"/>
              </a:spcAft>
            </a:pPr>
            <a:endParaRPr lang="en-US" sz="2000"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a:xfrm>
            <a:off x="738718" y="6470651"/>
            <a:ext cx="4665133" cy="187325"/>
          </a:xfrm>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16</a:t>
            </a:fld>
            <a:r>
              <a:rPr lang="en-US" altLang="en-US" sz="800"/>
              <a:t> /  Special Olympics</a:t>
            </a:r>
          </a:p>
        </p:txBody>
      </p:sp>
      <p:sp>
        <p:nvSpPr>
          <p:cNvPr id="8" name="TextBox 7">
            <a:extLst>
              <a:ext uri="{FF2B5EF4-FFF2-40B4-BE49-F238E27FC236}">
                <a16:creationId xmlns:a16="http://schemas.microsoft.com/office/drawing/2014/main" id="{9866248B-F0F9-2DCF-6797-CF9241635754}"/>
              </a:ext>
            </a:extLst>
          </p:cNvPr>
          <p:cNvSpPr txBox="1"/>
          <p:nvPr/>
        </p:nvSpPr>
        <p:spPr>
          <a:xfrm>
            <a:off x="7629236" y="1741289"/>
            <a:ext cx="3836482" cy="3416320"/>
          </a:xfrm>
          <a:prstGeom prst="rect">
            <a:avLst/>
          </a:prstGeom>
          <a:noFill/>
        </p:spPr>
        <p:txBody>
          <a:bodyPr wrap="square" rtlCol="0">
            <a:spAutoFit/>
          </a:bodyPr>
          <a:lstStyle/>
          <a:p>
            <a:pPr fontAlgn="base"/>
            <a:r>
              <a:rPr lang="en-US" b="1" u="sng" dirty="0"/>
              <a:t>General Supplies</a:t>
            </a:r>
          </a:p>
          <a:p>
            <a:pPr marL="285750" indent="-285750" fontAlgn="base">
              <a:buFont typeface="Arial" pitchFamily="34" charset="0"/>
              <a:buChar char="•"/>
            </a:pPr>
            <a:r>
              <a:rPr lang="en-US" dirty="0"/>
              <a:t>Otoscopes + specula</a:t>
            </a:r>
          </a:p>
          <a:p>
            <a:pPr marL="285750" indent="-285750" fontAlgn="base">
              <a:buFont typeface="Arial" pitchFamily="34" charset="0"/>
              <a:buChar char="•"/>
            </a:pPr>
            <a:r>
              <a:rPr lang="en-US" dirty="0"/>
              <a:t>Disinfectant supplies</a:t>
            </a:r>
          </a:p>
          <a:p>
            <a:pPr marL="285750" indent="-285750" fontAlgn="base">
              <a:buFont typeface="Arial" pitchFamily="34" charset="0"/>
              <a:buChar char="•"/>
            </a:pPr>
            <a:r>
              <a:rPr lang="en-US" dirty="0"/>
              <a:t>Electrical adaptors and converters for events outside of the US</a:t>
            </a:r>
          </a:p>
          <a:p>
            <a:pPr marL="285750" indent="-285750" fontAlgn="base">
              <a:buFont typeface="Arial" pitchFamily="34" charset="0"/>
              <a:buChar char="•"/>
            </a:pPr>
            <a:r>
              <a:rPr lang="en-US" dirty="0"/>
              <a:t>Batteries for equipment</a:t>
            </a:r>
          </a:p>
          <a:p>
            <a:pPr marL="285750" indent="-285750" fontAlgn="base">
              <a:buFont typeface="Arial" pitchFamily="34" charset="0"/>
              <a:buChar char="•"/>
            </a:pPr>
            <a:r>
              <a:rPr lang="en-US" dirty="0"/>
              <a:t>Extension cords</a:t>
            </a:r>
          </a:p>
          <a:p>
            <a:pPr marL="285750" indent="-285750" fontAlgn="base">
              <a:buFont typeface="Arial" pitchFamily="34" charset="0"/>
              <a:buChar char="•"/>
            </a:pPr>
            <a:r>
              <a:rPr lang="en-US" dirty="0"/>
              <a:t>Power strips/power boards</a:t>
            </a:r>
          </a:p>
          <a:p>
            <a:pPr marL="285750" indent="-285750" fontAlgn="base">
              <a:buFont typeface="Arial" pitchFamily="34" charset="0"/>
              <a:buChar char="•"/>
            </a:pPr>
            <a:r>
              <a:rPr lang="en-US" dirty="0"/>
              <a:t>Water and snacks for volunteers</a:t>
            </a:r>
          </a:p>
          <a:p>
            <a:pPr marL="285750" indent="-285750" fontAlgn="base">
              <a:buFont typeface="Arial" pitchFamily="34" charset="0"/>
              <a:buChar char="•"/>
            </a:pPr>
            <a:r>
              <a:rPr lang="en-US" dirty="0"/>
              <a:t>Hand sanitizer</a:t>
            </a:r>
          </a:p>
          <a:p>
            <a:pPr marL="285750" indent="-285750" fontAlgn="base">
              <a:buFont typeface="Arial" pitchFamily="34" charset="0"/>
              <a:buChar char="•"/>
            </a:pPr>
            <a:r>
              <a:rPr lang="en-US" dirty="0"/>
              <a:t>Non-latex gloves </a:t>
            </a:r>
            <a:endParaRPr lang="en-IN" dirty="0"/>
          </a:p>
        </p:txBody>
      </p:sp>
      <p:sp>
        <p:nvSpPr>
          <p:cNvPr id="9" name="TextBox 8">
            <a:extLst>
              <a:ext uri="{FF2B5EF4-FFF2-40B4-BE49-F238E27FC236}">
                <a16:creationId xmlns:a16="http://schemas.microsoft.com/office/drawing/2014/main" id="{063267DD-4503-3B3D-7117-825457201AFA}"/>
              </a:ext>
            </a:extLst>
          </p:cNvPr>
          <p:cNvSpPr txBox="1"/>
          <p:nvPr/>
        </p:nvSpPr>
        <p:spPr>
          <a:xfrm>
            <a:off x="4673599" y="4277617"/>
            <a:ext cx="2632364" cy="1200329"/>
          </a:xfrm>
          <a:prstGeom prst="rect">
            <a:avLst/>
          </a:prstGeom>
          <a:noFill/>
        </p:spPr>
        <p:txBody>
          <a:bodyPr wrap="square" rtlCol="0">
            <a:spAutoFit/>
          </a:bodyPr>
          <a:lstStyle/>
          <a:p>
            <a:r>
              <a:rPr lang="en-US" b="1" u="sng" dirty="0"/>
              <a:t>Other</a:t>
            </a:r>
            <a:r>
              <a:rPr lang="en-US" u="sng" dirty="0"/>
              <a:t> </a:t>
            </a:r>
            <a:r>
              <a:rPr lang="en-US" b="1" u="sng" dirty="0"/>
              <a:t>Supplies</a:t>
            </a:r>
          </a:p>
          <a:p>
            <a:pPr marL="285750" indent="-285750">
              <a:buFont typeface="Arial" pitchFamily="34" charset="0"/>
              <a:buChar char="•"/>
            </a:pPr>
            <a:r>
              <a:rPr lang="en-US" dirty="0"/>
              <a:t>T-shirts</a:t>
            </a:r>
          </a:p>
          <a:p>
            <a:pPr marL="285750" indent="-285750">
              <a:buFont typeface="Arial" pitchFamily="34" charset="0"/>
              <a:buChar char="•"/>
            </a:pPr>
            <a:r>
              <a:rPr lang="en-US" dirty="0"/>
              <a:t>Decorations</a:t>
            </a:r>
          </a:p>
          <a:p>
            <a:pPr marL="285750" indent="-285750">
              <a:buFont typeface="Arial" pitchFamily="34" charset="0"/>
              <a:buChar char="•"/>
            </a:pPr>
            <a:r>
              <a:rPr lang="en-US" dirty="0"/>
              <a:t>Athlete giveaways </a:t>
            </a:r>
            <a:endParaRPr lang="en-IN" dirty="0"/>
          </a:p>
        </p:txBody>
      </p:sp>
      <p:sp>
        <p:nvSpPr>
          <p:cNvPr id="10" name="TextBox 9">
            <a:extLst>
              <a:ext uri="{FF2B5EF4-FFF2-40B4-BE49-F238E27FC236}">
                <a16:creationId xmlns:a16="http://schemas.microsoft.com/office/drawing/2014/main" id="{20114ABE-7A83-6979-3697-D10323A0E85F}"/>
              </a:ext>
            </a:extLst>
          </p:cNvPr>
          <p:cNvSpPr txBox="1"/>
          <p:nvPr/>
        </p:nvSpPr>
        <p:spPr>
          <a:xfrm>
            <a:off x="4673599" y="6273772"/>
            <a:ext cx="10714182" cy="723275"/>
          </a:xfrm>
          <a:prstGeom prst="rect">
            <a:avLst/>
          </a:prstGeom>
          <a:noFill/>
        </p:spPr>
        <p:txBody>
          <a:bodyPr wrap="square" rtlCol="0">
            <a:spAutoFit/>
          </a:bodyPr>
          <a:lstStyle/>
          <a:p>
            <a:pPr fontAlgn="base">
              <a:spcAft>
                <a:spcPts val="600"/>
              </a:spcAft>
            </a:pPr>
            <a:r>
              <a:rPr lang="en-US" b="1" dirty="0">
                <a:hlinkClick r:id="rId4">
                  <a:extLst>
                    <a:ext uri="{A12FA001-AC4F-418D-AE19-62706E023703}">
                      <ahyp:hlinkClr xmlns:ahyp="http://schemas.microsoft.com/office/drawing/2018/hyperlinkcolor" val="tx"/>
                    </a:ext>
                  </a:extLst>
                </a:hlinkClick>
              </a:rPr>
              <a:t>Link to list</a:t>
            </a:r>
            <a:r>
              <a:rPr lang="en-US" b="1" dirty="0"/>
              <a:t>: </a:t>
            </a:r>
            <a:r>
              <a:rPr lang="en-US" b="1" dirty="0">
                <a:hlinkClick r:id="rId4"/>
              </a:rPr>
              <a:t>Equipment List</a:t>
            </a:r>
            <a:endParaRPr lang="en-US" dirty="0"/>
          </a:p>
          <a:p>
            <a:endParaRPr lang="en-US" dirty="0"/>
          </a:p>
        </p:txBody>
      </p:sp>
    </p:spTree>
    <p:extLst>
      <p:ext uri="{BB962C8B-B14F-4D97-AF65-F5344CB8AC3E}">
        <p14:creationId xmlns:p14="http://schemas.microsoft.com/office/powerpoint/2010/main" val="193782209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7D7D-475D-D989-2B7F-CBB1CDE43FE9}"/>
              </a:ext>
            </a:extLst>
          </p:cNvPr>
          <p:cNvSpPr>
            <a:spLocks noGrp="1"/>
          </p:cNvSpPr>
          <p:nvPr>
            <p:ph type="title"/>
          </p:nvPr>
        </p:nvSpPr>
        <p:spPr>
          <a:xfrm>
            <a:off x="642895" y="366713"/>
            <a:ext cx="9952834" cy="1046162"/>
          </a:xfrm>
        </p:spPr>
        <p:txBody>
          <a:bodyPr vert="horz" wrap="square" lIns="35717" tIns="35717" rIns="35717" bIns="35717" numCol="1" anchor="ctr" anchorCtr="0" compatLnSpc="1">
            <a:prstTxWarp prst="textNoShape">
              <a:avLst/>
            </a:prstTxWarp>
            <a:normAutofit/>
          </a:bodyPr>
          <a:lstStyle/>
          <a:p>
            <a:r>
              <a:rPr lang="en-US" sz="3200" b="1" dirty="0">
                <a:latin typeface="+mn-lt"/>
              </a:rPr>
              <a:t>Equipment Needed for Each Healthy Hearing Screening Event:</a:t>
            </a:r>
          </a:p>
        </p:txBody>
      </p:sp>
      <p:pic>
        <p:nvPicPr>
          <p:cNvPr id="14" name="Content Placeholder 13" descr="A person looking at another person's ear&#10;&#10;Description automatically generated with medium confidence">
            <a:extLst>
              <a:ext uri="{FF2B5EF4-FFF2-40B4-BE49-F238E27FC236}">
                <a16:creationId xmlns:a16="http://schemas.microsoft.com/office/drawing/2014/main" id="{B2D2DB40-673F-B2A3-3771-D843D28568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6780" y="1741290"/>
            <a:ext cx="4487071" cy="3683186"/>
          </a:xfrm>
        </p:spPr>
      </p:pic>
      <p:sp>
        <p:nvSpPr>
          <p:cNvPr id="12" name="Content Placeholder 11">
            <a:extLst>
              <a:ext uri="{FF2B5EF4-FFF2-40B4-BE49-F238E27FC236}">
                <a16:creationId xmlns:a16="http://schemas.microsoft.com/office/drawing/2014/main" id="{22C47C17-7D0D-7680-A59C-7408AD75DADA}"/>
              </a:ext>
            </a:extLst>
          </p:cNvPr>
          <p:cNvSpPr>
            <a:spLocks noGrp="1"/>
          </p:cNvSpPr>
          <p:nvPr>
            <p:ph sz="half" idx="2"/>
          </p:nvPr>
        </p:nvSpPr>
        <p:spPr>
          <a:xfrm>
            <a:off x="6072189" y="1741289"/>
            <a:ext cx="5579341" cy="4464844"/>
          </a:xfrm>
        </p:spPr>
        <p:txBody>
          <a:bodyPr/>
          <a:lstStyle/>
          <a:p>
            <a:r>
              <a:rPr lang="en-US" sz="1800" b="1" u="sng" dirty="0"/>
              <a:t>Clinical Screening Equipment </a:t>
            </a:r>
          </a:p>
          <a:p>
            <a:pPr marL="285750" indent="-285750">
              <a:buFont typeface="Arial" pitchFamily="34" charset="0"/>
              <a:buChar char="•"/>
            </a:pPr>
            <a:r>
              <a:rPr lang="en-US" sz="1800" dirty="0"/>
              <a:t>OAEs screening units and tips </a:t>
            </a:r>
            <a:endParaRPr lang="en-IN" sz="1800" dirty="0"/>
          </a:p>
          <a:p>
            <a:pPr marL="285750" indent="-285750" fontAlgn="base">
              <a:buFont typeface="Arial" pitchFamily="34" charset="0"/>
              <a:buChar char="•"/>
            </a:pPr>
            <a:r>
              <a:rPr lang="en-US" sz="1800" dirty="0"/>
              <a:t>Tympanometers and reusable tips </a:t>
            </a:r>
            <a:endParaRPr lang="en-IN" sz="1800" dirty="0"/>
          </a:p>
          <a:p>
            <a:pPr marL="285750" indent="-285750" fontAlgn="base">
              <a:buFont typeface="Arial" pitchFamily="34" charset="0"/>
              <a:buChar char="•"/>
            </a:pPr>
            <a:r>
              <a:rPr lang="en-US" sz="1800" dirty="0"/>
              <a:t>Pure Tone Audiometers with Air Conduction (AC) and Bone Conduction (BC) </a:t>
            </a:r>
            <a:endParaRPr lang="en-IN" sz="1800" dirty="0"/>
          </a:p>
          <a:p>
            <a:endParaRPr lang="en-US" dirty="0"/>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vert="horz" wrap="none" lIns="64291" tIns="32146" rIns="64291" bIns="32146" numCol="1" anchor="t" anchorCtr="0" compatLnSpc="1">
            <a:prstTxWarp prst="textNoShape">
              <a:avLst/>
            </a:prstTxWarp>
            <a:normAutofit/>
          </a:bodyPr>
          <a:lstStyle/>
          <a:p>
            <a:pPr>
              <a:spcAft>
                <a:spcPts val="600"/>
              </a:spcAft>
            </a:pPr>
            <a:fld id="{15C2C5A9-EB5B-2D43-8130-3CB231F499FE}" type="slidenum">
              <a:rPr lang="en-US" altLang="en-US" sz="800"/>
              <a:pPr>
                <a:spcAft>
                  <a:spcPts val="600"/>
                </a:spcAft>
              </a:pPr>
              <a:t>17</a:t>
            </a:fld>
            <a:r>
              <a:rPr lang="en-US" altLang="en-US" sz="800"/>
              <a:t> /  Special Olympics</a:t>
            </a:r>
          </a:p>
        </p:txBody>
      </p:sp>
      <p:sp>
        <p:nvSpPr>
          <p:cNvPr id="10" name="TextBox 9">
            <a:extLst>
              <a:ext uri="{FF2B5EF4-FFF2-40B4-BE49-F238E27FC236}">
                <a16:creationId xmlns:a16="http://schemas.microsoft.com/office/drawing/2014/main" id="{20114ABE-7A83-6979-3697-D10323A0E85F}"/>
              </a:ext>
            </a:extLst>
          </p:cNvPr>
          <p:cNvSpPr txBox="1"/>
          <p:nvPr/>
        </p:nvSpPr>
        <p:spPr>
          <a:xfrm>
            <a:off x="6072189" y="6296338"/>
            <a:ext cx="10714182" cy="723275"/>
          </a:xfrm>
          <a:prstGeom prst="rect">
            <a:avLst/>
          </a:prstGeom>
          <a:noFill/>
        </p:spPr>
        <p:txBody>
          <a:bodyPr wrap="square" rtlCol="0">
            <a:spAutoFit/>
          </a:bodyPr>
          <a:lstStyle/>
          <a:p>
            <a:pPr fontAlgn="base">
              <a:spcAft>
                <a:spcPts val="600"/>
              </a:spcAft>
            </a:pPr>
            <a:r>
              <a:rPr lang="en-US" b="1" dirty="0">
                <a:hlinkClick r:id="rId4">
                  <a:extLst>
                    <a:ext uri="{A12FA001-AC4F-418D-AE19-62706E023703}">
                      <ahyp:hlinkClr xmlns:ahyp="http://schemas.microsoft.com/office/drawing/2018/hyperlinkcolor" val="tx"/>
                    </a:ext>
                  </a:extLst>
                </a:hlinkClick>
              </a:rPr>
              <a:t>Link to list</a:t>
            </a:r>
            <a:r>
              <a:rPr lang="en-US" b="1" dirty="0"/>
              <a:t>: </a:t>
            </a:r>
            <a:r>
              <a:rPr lang="en-US" b="1" dirty="0">
                <a:hlinkClick r:id="rId4"/>
              </a:rPr>
              <a:t>Equipment List</a:t>
            </a:r>
            <a:endParaRPr lang="en-US" dirty="0"/>
          </a:p>
          <a:p>
            <a:endParaRPr lang="en-US" dirty="0"/>
          </a:p>
        </p:txBody>
      </p:sp>
    </p:spTree>
    <p:extLst>
      <p:ext uri="{BB962C8B-B14F-4D97-AF65-F5344CB8AC3E}">
        <p14:creationId xmlns:p14="http://schemas.microsoft.com/office/powerpoint/2010/main" val="32037678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8CAE1E-53BC-4350-4E8F-3201F11B7E7B}"/>
              </a:ext>
            </a:extLst>
          </p:cNvPr>
          <p:cNvSpPr>
            <a:spLocks noGrp="1"/>
          </p:cNvSpPr>
          <p:nvPr>
            <p:ph type="ctrTitle"/>
          </p:nvPr>
        </p:nvSpPr>
        <p:spPr>
          <a:xfrm>
            <a:off x="913806" y="2130849"/>
            <a:ext cx="10364391" cy="2239447"/>
          </a:xfrm>
        </p:spPr>
        <p:txBody>
          <a:bodyPr/>
          <a:lstStyle/>
          <a:p>
            <a:pPr algn="ctr"/>
            <a:r>
              <a:rPr lang="en-US" sz="3200" b="1" dirty="0"/>
              <a:t>Next, we will discuss what </a:t>
            </a:r>
            <a:r>
              <a:rPr lang="en-US" sz="3200" b="1" i="1" dirty="0"/>
              <a:t>occurs </a:t>
            </a:r>
            <a:r>
              <a:rPr lang="en-US" sz="3200" b="1" dirty="0"/>
              <a:t>during each Healthy Hearing Screening Station</a:t>
            </a:r>
          </a:p>
        </p:txBody>
      </p:sp>
      <p:sp>
        <p:nvSpPr>
          <p:cNvPr id="3" name="Slide Number Placeholder 2">
            <a:extLst>
              <a:ext uri="{FF2B5EF4-FFF2-40B4-BE49-F238E27FC236}">
                <a16:creationId xmlns:a16="http://schemas.microsoft.com/office/drawing/2014/main" id="{6DE49808-5FD9-DB9B-DD0F-6C6E55D42F26}"/>
              </a:ext>
            </a:extLst>
          </p:cNvPr>
          <p:cNvSpPr>
            <a:spLocks noGrp="1"/>
          </p:cNvSpPr>
          <p:nvPr>
            <p:ph type="sldNum" sz="quarter" idx="10"/>
          </p:nvPr>
        </p:nvSpPr>
        <p:spPr/>
        <p:txBody>
          <a:bodyPr/>
          <a:lstStyle/>
          <a:p>
            <a:fld id="{15C2C5A9-EB5B-2D43-8130-3CB231F499FE}" type="slidenum">
              <a:rPr lang="en-US" altLang="en-US" dirty="0" smtClean="0"/>
              <a:pPr/>
              <a:t>18</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379202148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p:txBody>
          <a:bodyPr wrap="square" anchor="ctr">
            <a:normAutofit/>
          </a:bodyPr>
          <a:lstStyle/>
          <a:p>
            <a:r>
              <a:rPr lang="en-US" sz="3200" b="1" dirty="0">
                <a:latin typeface="+mn-lt"/>
              </a:rPr>
              <a:t>Check-in: </a:t>
            </a:r>
            <a:br>
              <a:rPr lang="en-US" sz="3200" dirty="0">
                <a:latin typeface="+mn-lt"/>
              </a:rPr>
            </a:br>
            <a:r>
              <a:rPr lang="en-US" sz="3200" dirty="0">
                <a:latin typeface="+mn-lt"/>
              </a:rPr>
              <a:t>Completing the first section on the HAS form</a:t>
            </a:r>
          </a:p>
        </p:txBody>
      </p:sp>
      <p:pic>
        <p:nvPicPr>
          <p:cNvPr id="13" name="Content Placeholder 12" descr="A picture containing clothing, person, human face, indoor&#10;&#10;Description automatically generated">
            <a:extLst>
              <a:ext uri="{FF2B5EF4-FFF2-40B4-BE49-F238E27FC236}">
                <a16:creationId xmlns:a16="http://schemas.microsoft.com/office/drawing/2014/main" id="{6CE4DBFF-ABB9-2A01-6C86-27FBCBB058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3303"/>
            <a:ext cx="5202238" cy="4460420"/>
          </a:xfrm>
        </p:spPr>
      </p:pic>
      <p:sp>
        <p:nvSpPr>
          <p:cNvPr id="15" name="Content Placeholder 3">
            <a:extLst>
              <a:ext uri="{FF2B5EF4-FFF2-40B4-BE49-F238E27FC236}">
                <a16:creationId xmlns:a16="http://schemas.microsoft.com/office/drawing/2014/main" id="{9D7E7B73-9A25-2C93-C6B4-24E32F95A253}"/>
              </a:ext>
            </a:extLst>
          </p:cNvPr>
          <p:cNvSpPr>
            <a:spLocks noGrp="1"/>
          </p:cNvSpPr>
          <p:nvPr>
            <p:ph sz="half" idx="2"/>
          </p:nvPr>
        </p:nvSpPr>
        <p:spPr/>
        <p:txBody>
          <a:bodyPr/>
          <a:lstStyle/>
          <a:p>
            <a:pPr marL="342900" indent="-342900">
              <a:buFont typeface="Arial" panose="020B0604020202020204" pitchFamily="34" charset="0"/>
              <a:buChar char="•"/>
            </a:pPr>
            <a:r>
              <a:rPr lang="en-US" sz="1800" dirty="0"/>
              <a:t>Sit facing the athlete</a:t>
            </a:r>
          </a:p>
          <a:p>
            <a:pPr marL="342900" indent="-342900">
              <a:buFont typeface="Arial" panose="020B0604020202020204" pitchFamily="34" charset="0"/>
              <a:buChar char="•"/>
            </a:pPr>
            <a:r>
              <a:rPr lang="en-US" sz="1800" dirty="0"/>
              <a:t>Acquire the athlete’s general information</a:t>
            </a:r>
          </a:p>
          <a:p>
            <a:pPr marL="342900" indent="-342900">
              <a:buFont typeface="Arial" panose="020B0604020202020204" pitchFamily="34" charset="0"/>
              <a:buChar char="•"/>
            </a:pPr>
            <a:r>
              <a:rPr lang="en-US" sz="1800" dirty="0"/>
              <a:t>Ask the athlete hearing-related questions, not the coach/parent</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p:txBody>
          <a:bodyPr wrap="none" anchor="t">
            <a:normAutofit/>
          </a:bodyPr>
          <a:lstStyle/>
          <a:p>
            <a:pPr>
              <a:spcAft>
                <a:spcPts val="600"/>
              </a:spcAft>
            </a:pPr>
            <a:fld id="{4D9B9743-B188-364E-B002-63787091B727}" type="slidenum">
              <a:rPr lang="en-US" altLang="en-US" sz="800"/>
              <a:pPr>
                <a:spcAft>
                  <a:spcPts val="600"/>
                </a:spcAft>
              </a:pPr>
              <a:t>19</a:t>
            </a:fld>
            <a:r>
              <a:rPr lang="en-US" altLang="en-US" sz="800"/>
              <a:t> /  Special Olympics</a:t>
            </a:r>
          </a:p>
        </p:txBody>
      </p:sp>
    </p:spTree>
    <p:extLst>
      <p:ext uri="{BB962C8B-B14F-4D97-AF65-F5344CB8AC3E}">
        <p14:creationId xmlns:p14="http://schemas.microsoft.com/office/powerpoint/2010/main" val="248258280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25ED3F-DA3C-E649-E61D-584F79985058}"/>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62FADDA2-E13B-F548-856B-05843CC20AFE}" type="slidenum">
              <a:rPr lang="en-US" sz="800" smtClean="0"/>
              <a:pPr>
                <a:spcAft>
                  <a:spcPts val="600"/>
                </a:spcAft>
              </a:pPr>
              <a:t>2</a:t>
            </a:fld>
            <a:endParaRPr lang="en-US" sz="800" dirty="0"/>
          </a:p>
        </p:txBody>
      </p:sp>
      <p:pic>
        <p:nvPicPr>
          <p:cNvPr id="5" name="Picture 5" descr="Graphical user interface, website&#10;&#10;Description automatically generated">
            <a:extLst>
              <a:ext uri="{FF2B5EF4-FFF2-40B4-BE49-F238E27FC236}">
                <a16:creationId xmlns:a16="http://schemas.microsoft.com/office/drawing/2014/main" id="{2A8E5A8D-BA9E-E18F-0D16-C2F67D4D60D7}"/>
              </a:ext>
            </a:extLst>
          </p:cNvPr>
          <p:cNvPicPr>
            <a:picLocks noChangeAspect="1"/>
          </p:cNvPicPr>
          <p:nvPr/>
        </p:nvPicPr>
        <p:blipFill>
          <a:blip r:embed="rId2"/>
          <a:stretch>
            <a:fillRect/>
          </a:stretch>
        </p:blipFill>
        <p:spPr>
          <a:xfrm>
            <a:off x="-847" y="-58146"/>
            <a:ext cx="12244126" cy="6917523"/>
          </a:xfrm>
          <a:prstGeom prst="rect">
            <a:avLst/>
          </a:prstGeom>
          <a:noFill/>
        </p:spPr>
      </p:pic>
      <p:sp>
        <p:nvSpPr>
          <p:cNvPr id="4" name="TextBox 3">
            <a:extLst>
              <a:ext uri="{FF2B5EF4-FFF2-40B4-BE49-F238E27FC236}">
                <a16:creationId xmlns:a16="http://schemas.microsoft.com/office/drawing/2014/main" id="{17418B52-8000-F960-4CCF-E609EB837C67}"/>
              </a:ext>
            </a:extLst>
          </p:cNvPr>
          <p:cNvSpPr txBox="1"/>
          <p:nvPr/>
        </p:nvSpPr>
        <p:spPr>
          <a:xfrm>
            <a:off x="236925" y="1869782"/>
            <a:ext cx="11814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3200" dirty="0">
              <a:solidFill>
                <a:srgbClr val="2A2A2A"/>
              </a:solidFill>
            </a:endParaRPr>
          </a:p>
        </p:txBody>
      </p:sp>
    </p:spTree>
    <p:extLst>
      <p:ext uri="{BB962C8B-B14F-4D97-AF65-F5344CB8AC3E}">
        <p14:creationId xmlns:p14="http://schemas.microsoft.com/office/powerpoint/2010/main" val="7381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Check-in:</a:t>
            </a:r>
            <a:br>
              <a:rPr lang="en-US" sz="3200" dirty="0">
                <a:latin typeface="+mn-lt"/>
              </a:rPr>
            </a:br>
            <a:r>
              <a:rPr lang="en-US" sz="3200" dirty="0">
                <a:latin typeface="+mn-lt"/>
              </a:rPr>
              <a:t>Completing the first section on the HAS form</a:t>
            </a:r>
          </a:p>
        </p:txBody>
      </p:sp>
      <p:pic>
        <p:nvPicPr>
          <p:cNvPr id="5" name="Picture 4">
            <a:extLst>
              <a:ext uri="{FF2B5EF4-FFF2-40B4-BE49-F238E27FC236}">
                <a16:creationId xmlns:a16="http://schemas.microsoft.com/office/drawing/2014/main" id="{940EF8AF-E41F-2310-42ED-5A75379B2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82" y="1741289"/>
            <a:ext cx="5203031" cy="3175471"/>
          </a:xfrm>
          <a:prstGeom prst="rect">
            <a:avLst/>
          </a:prstGeom>
          <a:noFill/>
        </p:spPr>
      </p:pic>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a:lstStyle/>
          <a:p>
            <a:pPr marL="342900" indent="-342900">
              <a:buFont typeface="Arial" panose="020B0604020202020204" pitchFamily="34" charset="0"/>
              <a:buChar char="•"/>
            </a:pPr>
            <a:r>
              <a:rPr lang="en-US" sz="1800" dirty="0"/>
              <a:t>If the athlete has a hearing aid with them at the screening, one clinical volunteer can check and do maintenance, while another screens the athlete </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20</a:t>
            </a:fld>
            <a:r>
              <a:rPr lang="en-US" altLang="en-US" sz="800"/>
              <a:t> /  Special Olympics</a:t>
            </a:r>
          </a:p>
        </p:txBody>
      </p:sp>
    </p:spTree>
    <p:extLst>
      <p:ext uri="{BB962C8B-B14F-4D97-AF65-F5344CB8AC3E}">
        <p14:creationId xmlns:p14="http://schemas.microsoft.com/office/powerpoint/2010/main" val="405470890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1</a:t>
            </a:r>
            <a:r>
              <a:rPr lang="en-US" sz="3200" dirty="0">
                <a:latin typeface="+mn-lt"/>
              </a:rPr>
              <a:t>: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a:lstStyle/>
          <a:p>
            <a:pPr marL="342900" indent="-342900">
              <a:buFont typeface="Arial" panose="020B0604020202020204" pitchFamily="34" charset="0"/>
              <a:buChar char="•"/>
            </a:pPr>
            <a:r>
              <a:rPr lang="en-US" sz="1800" dirty="0"/>
              <a:t>Explain to the athlete what you will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a:t>
            </a:r>
          </a:p>
          <a:p>
            <a:pPr marL="342900" indent="-342900">
              <a:buFont typeface="Arial" panose="020B0604020202020204" pitchFamily="34" charset="0"/>
              <a:buChar char="•"/>
            </a:pPr>
            <a:r>
              <a:rPr lang="en-US" sz="1800" dirty="0"/>
              <a:t>With the athlete sitting comfortably and you standing next to him/her, conduct the screening</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21</a:t>
            </a:fld>
            <a:r>
              <a:rPr lang="en-US" altLang="en-US" sz="800"/>
              <a:t> /  Special Olympics</a:t>
            </a:r>
          </a:p>
        </p:txBody>
      </p:sp>
      <p:pic>
        <p:nvPicPr>
          <p:cNvPr id="3" name="Picture 2">
            <a:extLst>
              <a:ext uri="{FF2B5EF4-FFF2-40B4-BE49-F238E27FC236}">
                <a16:creationId xmlns:a16="http://schemas.microsoft.com/office/drawing/2014/main" id="{CFD399D6-AA5B-420A-F9A5-25BFF83D0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66" t="12383" r="239" b="237"/>
          <a:stretch/>
        </p:blipFill>
        <p:spPr>
          <a:xfrm>
            <a:off x="1826660" y="1741289"/>
            <a:ext cx="3600474" cy="3071095"/>
          </a:xfrm>
          <a:prstGeom prst="rect">
            <a:avLst/>
          </a:prstGeom>
        </p:spPr>
      </p:pic>
    </p:spTree>
    <p:extLst>
      <p:ext uri="{BB962C8B-B14F-4D97-AF65-F5344CB8AC3E}">
        <p14:creationId xmlns:p14="http://schemas.microsoft.com/office/powerpoint/2010/main" val="333795766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2843-61AB-A99A-2241-E22A9AF3E498}"/>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1</a:t>
            </a:r>
            <a:r>
              <a:rPr lang="en-US" sz="3200" dirty="0">
                <a:latin typeface="+mn-lt"/>
              </a:rPr>
              <a:t>: Otoscopy</a:t>
            </a:r>
          </a:p>
        </p:txBody>
      </p:sp>
      <p:sp>
        <p:nvSpPr>
          <p:cNvPr id="10" name="Content Placeholder 3">
            <a:extLst>
              <a:ext uri="{FF2B5EF4-FFF2-40B4-BE49-F238E27FC236}">
                <a16:creationId xmlns:a16="http://schemas.microsoft.com/office/drawing/2014/main" id="{E84E77BA-DFF2-E128-BBCB-D8BAF7C1CB1D}"/>
              </a:ext>
            </a:extLst>
          </p:cNvPr>
          <p:cNvSpPr>
            <a:spLocks noGrp="1"/>
          </p:cNvSpPr>
          <p:nvPr>
            <p:ph sz="half" idx="2"/>
          </p:nvPr>
        </p:nvSpPr>
        <p:spPr>
          <a:xfrm>
            <a:off x="6072189" y="1741289"/>
            <a:ext cx="5203031" cy="4464844"/>
          </a:xfrm>
        </p:spPr>
        <p:txBody>
          <a:bodyPr/>
          <a:lstStyle/>
          <a:p>
            <a:pPr marL="0" indent="0"/>
            <a:r>
              <a:rPr lang="en-US" sz="1800" b="1" dirty="0"/>
              <a:t>Cerumen blockage</a:t>
            </a:r>
          </a:p>
          <a:p>
            <a:pPr marL="342900" indent="-342900">
              <a:buFont typeface="Arial" panose="020B0604020202020204" pitchFamily="34" charset="0"/>
              <a:buChar char="•"/>
            </a:pPr>
            <a:r>
              <a:rPr lang="en-US" sz="1800" dirty="0"/>
              <a:t>If an ear canal is partially blocked or blocked with ear wax then refer to ear wax removal, as it will be difficult to obtain an accurate assessment due to blockage</a:t>
            </a:r>
          </a:p>
          <a:p>
            <a:pPr marL="0" indent="0"/>
            <a:r>
              <a:rPr lang="en-US" sz="1800" b="1" dirty="0"/>
              <a:t>Discharge from ear(s)</a:t>
            </a:r>
            <a:r>
              <a:rPr lang="en-US" sz="1800" dirty="0"/>
              <a:t> </a:t>
            </a:r>
          </a:p>
          <a:p>
            <a:pPr marL="342900" indent="-342900">
              <a:buFont typeface="Arial" panose="020B0604020202020204" pitchFamily="34" charset="0"/>
              <a:buChar char="•"/>
            </a:pPr>
            <a:r>
              <a:rPr lang="en-US" sz="1800" dirty="0"/>
              <a:t>If detected, do not perform any exam in that specific ear - the other ear can be screened and on the HAS form indicate that you could not test and explain why</a:t>
            </a:r>
          </a:p>
        </p:txBody>
      </p:sp>
      <p:sp>
        <p:nvSpPr>
          <p:cNvPr id="4" name="Slide Number Placeholder 3">
            <a:extLst>
              <a:ext uri="{FF2B5EF4-FFF2-40B4-BE49-F238E27FC236}">
                <a16:creationId xmlns:a16="http://schemas.microsoft.com/office/drawing/2014/main" id="{F78A8186-BC59-4AA4-2F60-BD79E5219E74}"/>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4D9B9743-B188-364E-B002-63787091B727}" type="slidenum">
              <a:rPr lang="en-US" altLang="en-US" sz="800"/>
              <a:pPr>
                <a:spcAft>
                  <a:spcPts val="600"/>
                </a:spcAft>
              </a:pPr>
              <a:t>22</a:t>
            </a:fld>
            <a:r>
              <a:rPr lang="en-US" altLang="en-US" sz="800"/>
              <a:t> /  Special Olympics</a:t>
            </a:r>
          </a:p>
        </p:txBody>
      </p:sp>
      <p:pic>
        <p:nvPicPr>
          <p:cNvPr id="3" name="Picture 2">
            <a:extLst>
              <a:ext uri="{FF2B5EF4-FFF2-40B4-BE49-F238E27FC236}">
                <a16:creationId xmlns:a16="http://schemas.microsoft.com/office/drawing/2014/main" id="{CFD399D6-AA5B-420A-F9A5-25BFF83D0B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66" t="12383" r="239" b="237"/>
          <a:stretch/>
        </p:blipFill>
        <p:spPr>
          <a:xfrm>
            <a:off x="1826660" y="1741289"/>
            <a:ext cx="3600474" cy="3071095"/>
          </a:xfrm>
          <a:prstGeom prst="rect">
            <a:avLst/>
          </a:prstGeom>
        </p:spPr>
      </p:pic>
    </p:spTree>
    <p:extLst>
      <p:ext uri="{BB962C8B-B14F-4D97-AF65-F5344CB8AC3E}">
        <p14:creationId xmlns:p14="http://schemas.microsoft.com/office/powerpoint/2010/main" val="11361973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2: </a:t>
            </a:r>
            <a:r>
              <a:rPr lang="en-US" sz="3200" dirty="0">
                <a:latin typeface="+mn-lt"/>
              </a:rPr>
              <a:t>Otoacoustic Emissions (OAEs)</a:t>
            </a:r>
          </a:p>
        </p:txBody>
      </p:sp>
      <p:pic>
        <p:nvPicPr>
          <p:cNvPr id="6" name="Picture 4">
            <a:extLst>
              <a:ext uri="{FF2B5EF4-FFF2-40B4-BE49-F238E27FC236}">
                <a16:creationId xmlns:a16="http://schemas.microsoft.com/office/drawing/2014/main" id="{C2177691-D37A-3B5C-E0B2-0115AAB0BB1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9760" r="11872"/>
          <a:stretch/>
        </p:blipFill>
        <p:spPr bwMode="auto">
          <a:xfrm>
            <a:off x="726282" y="1741289"/>
            <a:ext cx="5203031" cy="4464844"/>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23</a:t>
            </a:fld>
            <a:r>
              <a:rPr lang="en-US" altLang="en-US" sz="800"/>
              <a:t> /  Special Olympics</a:t>
            </a:r>
          </a:p>
        </p:txBody>
      </p:sp>
    </p:spTree>
    <p:extLst>
      <p:ext uri="{BB962C8B-B14F-4D97-AF65-F5344CB8AC3E}">
        <p14:creationId xmlns:p14="http://schemas.microsoft.com/office/powerpoint/2010/main" val="105574627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2: </a:t>
            </a:r>
            <a:r>
              <a:rPr lang="en-US" sz="3200" dirty="0">
                <a:latin typeface="+mn-lt"/>
              </a:rPr>
              <a:t>OAEs Troubleshooting and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96704"/>
            <a:ext cx="5251593" cy="4916687"/>
          </a:xfrm>
        </p:spPr>
        <p:txBody>
          <a:bodyPr wrap="square" anchor="t">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The most common problem to solve within Station 2 is related to power and electricity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900" kern="1200" dirty="0">
                <a:solidFill>
                  <a:schemeClr val="tx1"/>
                </a:solidFill>
                <a:effectLst/>
                <a:latin typeface="+mn-lt"/>
                <a:ea typeface="+mn-ea"/>
                <a:cs typeface="+mn-cs"/>
              </a:rPr>
              <a:t>Regarding the screening itself, there are a few suggestions to keep in mind to help avoid any Station 2 screening challenges</a:t>
            </a:r>
            <a:endParaRPr lang="en-IN" sz="2900" kern="1200" dirty="0">
              <a:solidFill>
                <a:schemeClr val="tx1"/>
              </a:solidFill>
              <a:effectLst/>
              <a:latin typeface="+mn-lt"/>
              <a:ea typeface="+mn-ea"/>
              <a:cs typeface="+mn-cs"/>
            </a:endParaRPr>
          </a:p>
          <a:p>
            <a:pPr marL="457200" indent="-457200">
              <a:buFont typeface="+mj-lt"/>
              <a:buAutoNum type="arabicPeriod"/>
            </a:pPr>
            <a:r>
              <a:rPr lang="en-US" sz="2900" kern="1200" dirty="0">
                <a:solidFill>
                  <a:schemeClr val="tx1"/>
                </a:solidFill>
                <a:effectLst/>
                <a:latin typeface="+mn-lt"/>
                <a:ea typeface="+mn-ea"/>
                <a:cs typeface="+mn-cs"/>
              </a:rPr>
              <a:t>If suddenly all OAE units stop working, it may be because of an electrical overload. This can be solved by unplugging the OAE</a:t>
            </a:r>
            <a:r>
              <a:rPr lang="en-US" sz="2900" kern="1200" baseline="0" dirty="0">
                <a:solidFill>
                  <a:schemeClr val="tx1"/>
                </a:solidFill>
                <a:effectLst/>
                <a:latin typeface="+mn-lt"/>
                <a:ea typeface="+mn-ea"/>
                <a:cs typeface="+mn-cs"/>
              </a:rPr>
              <a:t> </a:t>
            </a:r>
            <a:r>
              <a:rPr lang="en-US" sz="2900" kern="1200" dirty="0">
                <a:solidFill>
                  <a:schemeClr val="tx1"/>
                </a:solidFill>
                <a:effectLst/>
                <a:latin typeface="+mn-lt"/>
                <a:ea typeface="+mn-ea"/>
                <a:cs typeface="+mn-cs"/>
              </a:rPr>
              <a:t>units and relying on their battery supply</a:t>
            </a:r>
          </a:p>
          <a:p>
            <a:pPr marL="457200" indent="-457200">
              <a:buFont typeface="+mj-lt"/>
              <a:buAutoNum type="arabicPeriod"/>
            </a:pPr>
            <a:r>
              <a:rPr lang="en-US" sz="2900" kern="1200" dirty="0">
                <a:solidFill>
                  <a:schemeClr val="tx1"/>
                </a:solidFill>
                <a:effectLst/>
                <a:latin typeface="+mn-lt"/>
                <a:ea typeface="+mn-ea"/>
                <a:cs typeface="+mn-cs"/>
              </a:rPr>
              <a:t>Clip probe cable to credentials or clothes of athletes; do not hold the probe cable while screening</a:t>
            </a:r>
            <a:endParaRPr lang="en-IN" sz="2900" kern="1200" dirty="0">
              <a:solidFill>
                <a:schemeClr val="tx1"/>
              </a:solidFill>
              <a:effectLst/>
              <a:latin typeface="+mn-lt"/>
              <a:ea typeface="+mn-ea"/>
              <a:cs typeface="+mn-cs"/>
            </a:endParaRPr>
          </a:p>
          <a:p>
            <a:pPr marL="457200" indent="-457200">
              <a:buFont typeface="+mj-lt"/>
              <a:buAutoNum type="arabicPeriod"/>
            </a:pPr>
            <a:r>
              <a:rPr lang="en-IN" sz="2900" kern="1200" dirty="0">
                <a:solidFill>
                  <a:schemeClr val="tx1"/>
                </a:solidFill>
                <a:effectLst/>
                <a:latin typeface="+mn-lt"/>
                <a:ea typeface="+mn-ea"/>
                <a:cs typeface="+mn-cs"/>
              </a:rPr>
              <a:t>Make sure the correct size of foam ear tip is chosen</a:t>
            </a:r>
          </a:p>
          <a:p>
            <a:pPr marL="457200" indent="-457200">
              <a:buFont typeface="+mj-lt"/>
              <a:buAutoNum type="arabicPeriod"/>
            </a:pPr>
            <a:r>
              <a:rPr lang="en-US" sz="2900" kern="1200" dirty="0"/>
              <a:t>R</a:t>
            </a:r>
            <a:r>
              <a:rPr lang="en-US" sz="2900" kern="1200" dirty="0">
                <a:solidFill>
                  <a:schemeClr val="tx1"/>
                </a:solidFill>
                <a:effectLst/>
                <a:latin typeface="+mn-lt"/>
                <a:ea typeface="+mn-ea"/>
                <a:cs typeface="+mn-cs"/>
              </a:rPr>
              <a:t>etry the OAEs after repositioning the probe in the ear canal</a:t>
            </a:r>
            <a:endParaRPr lang="en-IN" sz="2900" kern="1200" dirty="0"/>
          </a:p>
          <a:p>
            <a:pPr marL="0" indent="0"/>
            <a:r>
              <a:rPr lang="en-US" sz="2900" dirty="0"/>
              <a:t>If there is a “pass” for </a:t>
            </a:r>
            <a:r>
              <a:rPr lang="en-US" sz="2900" i="1" dirty="0"/>
              <a:t>each ear</a:t>
            </a:r>
            <a:r>
              <a:rPr lang="en-US" sz="2900" dirty="0"/>
              <a:t>, athlete moves to check-out station</a:t>
            </a:r>
          </a:p>
          <a:p>
            <a:pPr marL="0" indent="0"/>
            <a:endParaRPr lang="en-IN" sz="18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24</a:t>
            </a:fld>
            <a:r>
              <a:rPr lang="en-US" altLang="en-US" sz="800"/>
              <a:t> /  Special Olympics</a:t>
            </a:r>
          </a:p>
        </p:txBody>
      </p:sp>
      <p:pic>
        <p:nvPicPr>
          <p:cNvPr id="8" name="Content Placeholder 7" descr="A screenshot of a computer&#10;&#10;Description automatically generated with low confidence">
            <a:extLst>
              <a:ext uri="{FF2B5EF4-FFF2-40B4-BE49-F238E27FC236}">
                <a16:creationId xmlns:a16="http://schemas.microsoft.com/office/drawing/2014/main" id="{D7F48A39-AB4C-26FD-E44C-05341AD598F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96704"/>
            <a:ext cx="5082598" cy="2877956"/>
          </a:xfrm>
        </p:spPr>
      </p:pic>
    </p:spTree>
    <p:extLst>
      <p:ext uri="{BB962C8B-B14F-4D97-AF65-F5344CB8AC3E}">
        <p14:creationId xmlns:p14="http://schemas.microsoft.com/office/powerpoint/2010/main" val="174394342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3: </a:t>
            </a:r>
            <a:r>
              <a:rPr lang="en-US" sz="3200" dirty="0">
                <a:latin typeface="+mn-lt"/>
              </a:rPr>
              <a:t>Tympanometry</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Show them the tools you will be using </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25</a:t>
            </a:fld>
            <a:r>
              <a:rPr lang="en-US" altLang="en-US" sz="800"/>
              <a:t> /  Special Olympics</a:t>
            </a:r>
          </a:p>
        </p:txBody>
      </p:sp>
      <p:pic>
        <p:nvPicPr>
          <p:cNvPr id="8" name="Content Placeholder 7" descr="A person touching a person's forehead&#10;&#10;Description automatically generated with low confidence">
            <a:extLst>
              <a:ext uri="{FF2B5EF4-FFF2-40B4-BE49-F238E27FC236}">
                <a16:creationId xmlns:a16="http://schemas.microsoft.com/office/drawing/2014/main" id="{CB96E9A5-8E57-1E0C-A78A-C00B5C86B2F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8194" y="1741488"/>
            <a:ext cx="4579999" cy="4464050"/>
          </a:xfrm>
        </p:spPr>
      </p:pic>
    </p:spTree>
    <p:extLst>
      <p:ext uri="{BB962C8B-B14F-4D97-AF65-F5344CB8AC3E}">
        <p14:creationId xmlns:p14="http://schemas.microsoft.com/office/powerpoint/2010/main" val="99744687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3: </a:t>
            </a:r>
            <a:r>
              <a:rPr lang="en-US" sz="3200" dirty="0">
                <a:latin typeface="+mn-lt"/>
              </a:rPr>
              <a:t>Tympanometry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833754"/>
            <a:ext cx="5731884" cy="4916687"/>
          </a:xfrm>
        </p:spPr>
        <p:txBody>
          <a:bodyPr wrap="square" anchor="t">
            <a:normAutofit fontScale="32500" lnSpcReduction="20000"/>
          </a:bodyPr>
          <a:lstStyle/>
          <a:p>
            <a:r>
              <a:rPr lang="en-US" sz="4300" dirty="0"/>
              <a:t>For standardization, the following normative data for tympanometry (“The Rule of 2”) need to be used</a:t>
            </a:r>
            <a:endParaRPr lang="en-IN" sz="4300" dirty="0"/>
          </a:p>
          <a:p>
            <a:r>
              <a:rPr lang="en-US" sz="4300" dirty="0"/>
              <a:t>✓ </a:t>
            </a:r>
            <a:r>
              <a:rPr lang="en-US" sz="4300" b="1" dirty="0"/>
              <a:t>“Pass” </a:t>
            </a:r>
            <a:r>
              <a:rPr lang="en-US" sz="4300" dirty="0"/>
              <a:t>= </a:t>
            </a:r>
          </a:p>
          <a:p>
            <a:pPr marL="285750" indent="-285750">
              <a:buFont typeface="Arial" pitchFamily="34" charset="0"/>
              <a:buChar char="•"/>
            </a:pPr>
            <a:r>
              <a:rPr lang="en-US" sz="4300" dirty="0"/>
              <a:t>admittance between 0.20 and 2 </a:t>
            </a:r>
            <a:r>
              <a:rPr lang="en-US" sz="4300" dirty="0" err="1"/>
              <a:t>mmho</a:t>
            </a:r>
            <a:r>
              <a:rPr lang="en-US" sz="4300" dirty="0"/>
              <a:t> </a:t>
            </a:r>
            <a:endParaRPr lang="en-IN" sz="4300" dirty="0"/>
          </a:p>
          <a:p>
            <a:pPr marL="285750" indent="-285750">
              <a:buFont typeface="Arial" pitchFamily="34" charset="0"/>
              <a:buChar char="•"/>
            </a:pPr>
            <a:r>
              <a:rPr lang="en-US" sz="4300" dirty="0"/>
              <a:t>middle ear pressure between +20 and -200daPa </a:t>
            </a:r>
            <a:endParaRPr lang="en-IN" sz="4300" dirty="0"/>
          </a:p>
          <a:p>
            <a:pPr marL="285750" indent="-285750">
              <a:buFont typeface="Arial" pitchFamily="34" charset="0"/>
              <a:buChar char="•"/>
            </a:pPr>
            <a:r>
              <a:rPr lang="en-US" sz="4300" dirty="0"/>
              <a:t>ear canal volume between 0.60 and 2 ml </a:t>
            </a:r>
            <a:endParaRPr lang="en-IN" sz="4300" dirty="0"/>
          </a:p>
          <a:p>
            <a:r>
              <a:rPr lang="en-US" sz="4300" dirty="0"/>
              <a:t>✓ </a:t>
            </a:r>
            <a:r>
              <a:rPr lang="en-US" sz="4300" b="1" dirty="0"/>
              <a:t>“No Pass” </a:t>
            </a:r>
            <a:r>
              <a:rPr lang="en-US" sz="4300" dirty="0"/>
              <a:t>=</a:t>
            </a:r>
          </a:p>
          <a:p>
            <a:pPr marL="285750" indent="-285750">
              <a:buFont typeface="Arial" pitchFamily="34" charset="0"/>
              <a:buChar char="•"/>
            </a:pPr>
            <a:r>
              <a:rPr lang="en-US" sz="4300" dirty="0"/>
              <a:t>type B (= flat) </a:t>
            </a:r>
            <a:endParaRPr lang="en-IN" sz="4300" dirty="0"/>
          </a:p>
          <a:p>
            <a:pPr marL="285750" indent="-285750">
              <a:buFont typeface="Arial" pitchFamily="34" charset="0"/>
              <a:buChar char="•"/>
            </a:pPr>
            <a:r>
              <a:rPr lang="en-US" sz="4300" dirty="0"/>
              <a:t>type C (= under pressure) with middle ear pressure more positive than +20 </a:t>
            </a:r>
            <a:r>
              <a:rPr lang="en-US" sz="4300" dirty="0" err="1"/>
              <a:t>daPa</a:t>
            </a:r>
            <a:r>
              <a:rPr lang="en-US" sz="4300" dirty="0"/>
              <a:t> or more negative than -200 </a:t>
            </a:r>
            <a:r>
              <a:rPr lang="en-US" sz="4300" dirty="0" err="1"/>
              <a:t>daPa</a:t>
            </a:r>
            <a:r>
              <a:rPr lang="en-US" sz="4300" dirty="0"/>
              <a:t> </a:t>
            </a:r>
            <a:endParaRPr lang="en-IN" sz="4300" dirty="0"/>
          </a:p>
          <a:p>
            <a:pPr marL="285750" indent="-285750">
              <a:buFont typeface="Arial" pitchFamily="34" charset="0"/>
              <a:buChar char="•"/>
            </a:pPr>
            <a:r>
              <a:rPr lang="en-US" sz="4300" dirty="0"/>
              <a:t>type As with admittance &lt; 0,20 </a:t>
            </a:r>
            <a:r>
              <a:rPr lang="en-US" sz="4300" dirty="0" err="1"/>
              <a:t>mmho</a:t>
            </a:r>
            <a:r>
              <a:rPr lang="en-US" sz="4300" dirty="0"/>
              <a:t> </a:t>
            </a:r>
            <a:endParaRPr lang="en-IN" sz="4300" dirty="0"/>
          </a:p>
          <a:p>
            <a:pPr marL="285750" indent="-285750">
              <a:buFont typeface="Arial" pitchFamily="34" charset="0"/>
              <a:buChar char="•"/>
            </a:pPr>
            <a:r>
              <a:rPr lang="en-US" sz="4300" dirty="0"/>
              <a:t>type AD with admittance &gt; 2 </a:t>
            </a:r>
            <a:r>
              <a:rPr lang="en-US" sz="4300" dirty="0" err="1"/>
              <a:t>mmho</a:t>
            </a:r>
            <a:r>
              <a:rPr lang="en-US" sz="4300" dirty="0"/>
              <a:t> </a:t>
            </a:r>
            <a:endParaRPr lang="en-IN" sz="4300" dirty="0"/>
          </a:p>
          <a:p>
            <a:pPr marL="285750" indent="-285750">
              <a:buFont typeface="Arial" pitchFamily="34" charset="0"/>
              <a:buChar char="•"/>
            </a:pPr>
            <a:r>
              <a:rPr lang="en-US" sz="4300" dirty="0"/>
              <a:t>ear canal volume &lt; 0.60 ml or &gt; 2 ml</a:t>
            </a:r>
          </a:p>
          <a:p>
            <a:pPr marL="0" indent="0"/>
            <a:endParaRPr lang="en-IN" sz="4300" dirty="0"/>
          </a:p>
          <a:p>
            <a:pPr marL="0" indent="0"/>
            <a:r>
              <a:rPr lang="en-US" sz="4300" kern="1200" dirty="0">
                <a:solidFill>
                  <a:schemeClr val="tx1"/>
                </a:solidFill>
                <a:effectLst/>
                <a:latin typeface="+mn-lt"/>
                <a:ea typeface="+mn-ea"/>
                <a:cs typeface="+mn-cs"/>
              </a:rPr>
              <a:t>If you “can’t test” try to problem solve the reason why the testing is not possible - </a:t>
            </a:r>
            <a:r>
              <a:rPr lang="en-US" sz="4300" kern="1200" dirty="0"/>
              <a:t>f</a:t>
            </a:r>
            <a:r>
              <a:rPr lang="en-US" sz="4300" kern="1200" baseline="0" dirty="0">
                <a:solidFill>
                  <a:schemeClr val="tx1"/>
                </a:solidFill>
                <a:effectLst/>
                <a:latin typeface="+mn-lt"/>
                <a:ea typeface="+mn-ea"/>
                <a:cs typeface="+mn-cs"/>
              </a:rPr>
              <a:t>or instance, </a:t>
            </a:r>
            <a:r>
              <a:rPr lang="en-US" sz="4300" kern="1200" dirty="0">
                <a:solidFill>
                  <a:schemeClr val="tx1"/>
                </a:solidFill>
                <a:effectLst/>
                <a:latin typeface="+mn-lt"/>
                <a:ea typeface="+mn-ea"/>
                <a:cs typeface="+mn-cs"/>
              </a:rPr>
              <a:t>clean probe of ear wax, ask a colleague to try to obtain a seal, etc., and then retry</a:t>
            </a: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26</a:t>
            </a:fld>
            <a:r>
              <a:rPr lang="en-US" altLang="en-US" sz="800"/>
              <a:t> /  Special Olympics</a:t>
            </a:r>
          </a:p>
        </p:txBody>
      </p:sp>
      <p:pic>
        <p:nvPicPr>
          <p:cNvPr id="7" name="Content Placeholder 6" descr="A screenshot of a computer&#10;&#10;Description automatically generated with low confidence">
            <a:extLst>
              <a:ext uri="{FF2B5EF4-FFF2-40B4-BE49-F238E27FC236}">
                <a16:creationId xmlns:a16="http://schemas.microsoft.com/office/drawing/2014/main" id="{B7E2EBDB-E9B0-1D84-1045-21670DFC45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1289"/>
            <a:ext cx="5091834" cy="3087565"/>
          </a:xfrm>
        </p:spPr>
      </p:pic>
    </p:spTree>
    <p:extLst>
      <p:ext uri="{BB962C8B-B14F-4D97-AF65-F5344CB8AC3E}">
        <p14:creationId xmlns:p14="http://schemas.microsoft.com/office/powerpoint/2010/main" val="5015567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4: </a:t>
            </a:r>
            <a:r>
              <a:rPr lang="en-US" sz="3200" dirty="0">
                <a:latin typeface="+mn-lt"/>
              </a:rPr>
              <a:t>Pure Tone Screening</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27</a:t>
            </a:fld>
            <a:r>
              <a:rPr lang="en-US" altLang="en-US" sz="800"/>
              <a:t> /  Special Olympics</a:t>
            </a:r>
          </a:p>
        </p:txBody>
      </p:sp>
      <p:pic>
        <p:nvPicPr>
          <p:cNvPr id="7" name="Content Placeholder 6" descr="A person giving a thumbs up to a person&#10;&#10;Description automatically generated with medium confidence">
            <a:extLst>
              <a:ext uri="{FF2B5EF4-FFF2-40B4-BE49-F238E27FC236}">
                <a16:creationId xmlns:a16="http://schemas.microsoft.com/office/drawing/2014/main" id="{C11BABE4-F121-F6DC-52E0-8AAB5427694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2010705"/>
            <a:ext cx="5202238" cy="3925615"/>
          </a:xfrm>
        </p:spPr>
      </p:pic>
    </p:spTree>
    <p:extLst>
      <p:ext uri="{BB962C8B-B14F-4D97-AF65-F5344CB8AC3E}">
        <p14:creationId xmlns:p14="http://schemas.microsoft.com/office/powerpoint/2010/main" val="74572642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4: </a:t>
            </a:r>
            <a:r>
              <a:rPr lang="en-US" sz="3200" dirty="0">
                <a:latin typeface="+mn-lt"/>
              </a:rPr>
              <a:t>Pure Tone Screening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If there is a “pass” for </a:t>
            </a:r>
            <a:r>
              <a:rPr lang="en-US" sz="1800" i="1" dirty="0"/>
              <a:t>each ear for 2000 and 4000Hz</a:t>
            </a:r>
            <a:r>
              <a:rPr lang="en-US" sz="1800" dirty="0"/>
              <a:t>, athlete moves to check-out station</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 - both ears should be tested in Station 4 and 5, not only the ear with the result of “no pass” on the OAEs</a:t>
            </a:r>
            <a:endParaRPr lang="en-US"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28</a:t>
            </a:fld>
            <a:r>
              <a:rPr lang="en-US" altLang="en-US" sz="800"/>
              <a:t> /  Special Olympics</a:t>
            </a:r>
          </a:p>
        </p:txBody>
      </p:sp>
      <p:pic>
        <p:nvPicPr>
          <p:cNvPr id="8" name="Content Placeholder 7" descr="A screenshot of a test&#10;&#10;Description automatically generated with medium confidence">
            <a:extLst>
              <a:ext uri="{FF2B5EF4-FFF2-40B4-BE49-F238E27FC236}">
                <a16:creationId xmlns:a16="http://schemas.microsoft.com/office/drawing/2014/main" id="{DFB59C72-31BD-FDD9-772A-CE665BA1F09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8718" y="1741288"/>
            <a:ext cx="5202238" cy="3190307"/>
          </a:xfrm>
        </p:spPr>
      </p:pic>
    </p:spTree>
    <p:extLst>
      <p:ext uri="{BB962C8B-B14F-4D97-AF65-F5344CB8AC3E}">
        <p14:creationId xmlns:p14="http://schemas.microsoft.com/office/powerpoint/2010/main" val="252376902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5: </a:t>
            </a:r>
            <a:r>
              <a:rPr lang="en-US" sz="3200" dirty="0">
                <a:latin typeface="+mn-lt"/>
              </a:rPr>
              <a:t>Pure Tone Thresholds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dirty="0"/>
              <a:t>Clean the headphones and bone conductor, with a disinfectant wipe</a:t>
            </a:r>
          </a:p>
          <a:p>
            <a:pPr marL="342900" indent="-342900">
              <a:buFont typeface="Arial" panose="020B0604020202020204" pitchFamily="34" charset="0"/>
              <a:buChar char="•"/>
            </a:pPr>
            <a:r>
              <a:rPr lang="en-US" sz="1800" dirty="0"/>
              <a:t>Explain to the athlete what you are going to be doing</a:t>
            </a:r>
          </a:p>
          <a:p>
            <a:pPr marL="342900" indent="-342900">
              <a:buFont typeface="Arial" panose="020B0604020202020204" pitchFamily="34" charset="0"/>
              <a:buChar char="•"/>
            </a:pPr>
            <a:r>
              <a:rPr lang="en-US" sz="1800" dirty="0"/>
              <a:t>Ask if it is okay to continue </a:t>
            </a:r>
          </a:p>
          <a:p>
            <a:pPr marL="342900" indent="-342900">
              <a:buFont typeface="Arial" panose="020B0604020202020204" pitchFamily="34" charset="0"/>
              <a:buChar char="•"/>
            </a:pPr>
            <a:r>
              <a:rPr lang="en-US" sz="1800" dirty="0"/>
              <a:t>With the athlete sitting comfortably and you standing next to him/her, conduct the screening </a:t>
            </a:r>
          </a:p>
          <a:p>
            <a:pPr marL="342900" indent="-342900">
              <a:buFont typeface="Arial" panose="020B0604020202020204" pitchFamily="34" charset="0"/>
              <a:buChar char="•"/>
            </a:pPr>
            <a:r>
              <a:rPr lang="en-US" sz="1800" dirty="0">
                <a:solidFill>
                  <a:schemeClr val="tx1"/>
                </a:solidFill>
              </a:rPr>
              <a:t>Sit in a way you can see the athlete’s face for observation of facial expressions and body language, but the athlete cannot see the controls, other athletes or surrounding activity</a:t>
            </a:r>
            <a:endParaRPr lang="en-IN" sz="1800" dirty="0"/>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29</a:t>
            </a:fld>
            <a:r>
              <a:rPr lang="en-US" altLang="en-US" sz="800"/>
              <a:t> /  Special Olympics</a:t>
            </a:r>
          </a:p>
        </p:txBody>
      </p:sp>
      <p:pic>
        <p:nvPicPr>
          <p:cNvPr id="8" name="Content Placeholder 7" descr="A person and person wearing headphones&#10;&#10;Description automatically generated with medium confidence">
            <a:extLst>
              <a:ext uri="{FF2B5EF4-FFF2-40B4-BE49-F238E27FC236}">
                <a16:creationId xmlns:a16="http://schemas.microsoft.com/office/drawing/2014/main" id="{E27FD05C-0486-0842-821E-31DA8E1E50E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741289"/>
            <a:ext cx="5202238" cy="3499805"/>
          </a:xfrm>
        </p:spPr>
      </p:pic>
    </p:spTree>
    <p:extLst>
      <p:ext uri="{BB962C8B-B14F-4D97-AF65-F5344CB8AC3E}">
        <p14:creationId xmlns:p14="http://schemas.microsoft.com/office/powerpoint/2010/main" val="193478753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621F7-CEAA-4E28-AD43-B7DA1F4AB842}"/>
              </a:ext>
            </a:extLst>
          </p:cNvPr>
          <p:cNvSpPr/>
          <p:nvPr/>
        </p:nvSpPr>
        <p:spPr bwMode="auto">
          <a:xfrm>
            <a:off x="193652" y="1622564"/>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5" name="Rectangle 14">
            <a:extLst>
              <a:ext uri="{FF2B5EF4-FFF2-40B4-BE49-F238E27FC236}">
                <a16:creationId xmlns:a16="http://schemas.microsoft.com/office/drawing/2014/main" id="{90A242FF-4675-4560-A389-AA1D1095B0D9}"/>
              </a:ext>
            </a:extLst>
          </p:cNvPr>
          <p:cNvSpPr/>
          <p:nvPr/>
        </p:nvSpPr>
        <p:spPr bwMode="auto">
          <a:xfrm>
            <a:off x="193652" y="3253656"/>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19" name="Rectangle 18">
            <a:extLst>
              <a:ext uri="{FF2B5EF4-FFF2-40B4-BE49-F238E27FC236}">
                <a16:creationId xmlns:a16="http://schemas.microsoft.com/office/drawing/2014/main" id="{33B1BC84-58FC-401B-846B-ECB443C8EE92}"/>
              </a:ext>
            </a:extLst>
          </p:cNvPr>
          <p:cNvSpPr/>
          <p:nvPr/>
        </p:nvSpPr>
        <p:spPr bwMode="auto">
          <a:xfrm>
            <a:off x="193652" y="4909461"/>
            <a:ext cx="3740331" cy="1503696"/>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dirty="0">
              <a:solidFill>
                <a:srgbClr val="000000"/>
              </a:solidFill>
              <a:latin typeface="Gill Sans" charset="0"/>
              <a:ea typeface="ヒラギノ角ゴ ProN W3" charset="0"/>
              <a:cs typeface="ヒラギノ角ゴ ProN W3" charset="0"/>
              <a:sym typeface="Gill Sans" charset="0"/>
            </a:endParaRPr>
          </a:p>
        </p:txBody>
      </p:sp>
      <p:sp>
        <p:nvSpPr>
          <p:cNvPr id="25" name="Rectangle 24">
            <a:extLst>
              <a:ext uri="{FF2B5EF4-FFF2-40B4-BE49-F238E27FC236}">
                <a16:creationId xmlns:a16="http://schemas.microsoft.com/office/drawing/2014/main" id="{26B81A9E-DF12-4DFE-8813-8ED968E49A50}"/>
              </a:ext>
            </a:extLst>
          </p:cNvPr>
          <p:cNvSpPr/>
          <p:nvPr/>
        </p:nvSpPr>
        <p:spPr bwMode="auto">
          <a:xfrm>
            <a:off x="7827359" y="2903681"/>
            <a:ext cx="4288019" cy="2122307"/>
          </a:xfrm>
          <a:prstGeom prst="rect">
            <a:avLst/>
          </a:prstGeom>
          <a:solidFill>
            <a:schemeClr val="bg1">
              <a:lumMod val="95000"/>
            </a:schemeClr>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4200" dirty="0">
              <a:solidFill>
                <a:srgbClr val="000000"/>
              </a:solidFill>
              <a:latin typeface="Gill Sans" charset="0"/>
              <a:ea typeface="ヒラギノ角ゴ ProN W3" charset="0"/>
              <a:cs typeface="ヒラギノ角ゴ ProN W3" charset="0"/>
              <a:sym typeface="Gill Sans" charset="0"/>
            </a:endParaRPr>
          </a:p>
        </p:txBody>
      </p:sp>
      <p:pic>
        <p:nvPicPr>
          <p:cNvPr id="4" name="Picture 4" descr="A picture containing text, person, sign&#10;&#10;Description automatically generated">
            <a:extLst>
              <a:ext uri="{FF2B5EF4-FFF2-40B4-BE49-F238E27FC236}">
                <a16:creationId xmlns:a16="http://schemas.microsoft.com/office/drawing/2014/main" id="{E6C724C5-4E2C-4AC5-B778-FF99B7FAD5A2}"/>
              </a:ext>
            </a:extLst>
          </p:cNvPr>
          <p:cNvPicPr>
            <a:picLocks noChangeAspect="1"/>
          </p:cNvPicPr>
          <p:nvPr/>
        </p:nvPicPr>
        <p:blipFill>
          <a:blip r:embed="rId3"/>
          <a:stretch>
            <a:fillRect/>
          </a:stretch>
        </p:blipFill>
        <p:spPr>
          <a:xfrm>
            <a:off x="2909887" y="1290638"/>
            <a:ext cx="5467349" cy="5467349"/>
          </a:xfrm>
          <a:prstGeom prst="rect">
            <a:avLst/>
          </a:prstGeom>
          <a:ln>
            <a:noFill/>
          </a:ln>
          <a:effectLst>
            <a:softEdge rad="112500"/>
          </a:effectLst>
        </p:spPr>
      </p:pic>
      <p:sp>
        <p:nvSpPr>
          <p:cNvPr id="3" name="Slide Number Placeholder 2">
            <a:extLst>
              <a:ext uri="{FF2B5EF4-FFF2-40B4-BE49-F238E27FC236}">
                <a16:creationId xmlns:a16="http://schemas.microsoft.com/office/drawing/2014/main" id="{5009F6D0-04C0-4B64-ACC9-222EBAEA2AF9}"/>
              </a:ext>
            </a:extLst>
          </p:cNvPr>
          <p:cNvSpPr>
            <a:spLocks noGrp="1"/>
          </p:cNvSpPr>
          <p:nvPr>
            <p:ph type="sldNum" sz="quarter" idx="10"/>
          </p:nvPr>
        </p:nvSpPr>
        <p:spPr/>
        <p:txBody>
          <a:bodyPr/>
          <a:lstStyle/>
          <a:p>
            <a:fld id="{62FADDA2-E13B-F548-856B-05843CC20AFE}" type="slidenum">
              <a:rPr lang="en-US" smtClean="0"/>
              <a:pPr/>
              <a:t>3</a:t>
            </a:fld>
            <a:endParaRPr lang="en-US" dirty="0"/>
          </a:p>
        </p:txBody>
      </p:sp>
      <p:sp>
        <p:nvSpPr>
          <p:cNvPr id="8" name="TextBox 7">
            <a:extLst>
              <a:ext uri="{FF2B5EF4-FFF2-40B4-BE49-F238E27FC236}">
                <a16:creationId xmlns:a16="http://schemas.microsoft.com/office/drawing/2014/main" id="{FAABBF1E-6275-46F2-80A5-2F44F5D0573C}"/>
              </a:ext>
            </a:extLst>
          </p:cNvPr>
          <p:cNvSpPr txBox="1"/>
          <p:nvPr/>
        </p:nvSpPr>
        <p:spPr bwMode="gray">
          <a:xfrm>
            <a:off x="386480" y="1988549"/>
            <a:ext cx="2329711" cy="626701"/>
          </a:xfrm>
          <a:prstGeom prst="rect">
            <a:avLst/>
          </a:prstGeom>
          <a:noFill/>
        </p:spPr>
        <p:txBody>
          <a:bodyPr wrap="square" lIns="36000" tIns="36000" rIns="36000" bIns="36000" rtlCol="0" anchor="t">
            <a:spAutoFit/>
          </a:bodyPr>
          <a:lstStyle/>
          <a:p>
            <a:r>
              <a:rPr lang="en-US" b="1" dirty="0"/>
              <a:t>6x more </a:t>
            </a:r>
            <a:r>
              <a:rPr lang="en-US" dirty="0"/>
              <a:t>likely</a:t>
            </a:r>
            <a:r>
              <a:rPr lang="en-US" b="1" dirty="0"/>
              <a:t> </a:t>
            </a:r>
            <a:r>
              <a:rPr lang="en-US" dirty="0"/>
              <a:t>to be </a:t>
            </a:r>
            <a:r>
              <a:rPr lang="en-US" b="1" dirty="0"/>
              <a:t>hospitalized</a:t>
            </a:r>
          </a:p>
        </p:txBody>
      </p:sp>
      <p:sp>
        <p:nvSpPr>
          <p:cNvPr id="17" name="TextBox 16">
            <a:extLst>
              <a:ext uri="{FF2B5EF4-FFF2-40B4-BE49-F238E27FC236}">
                <a16:creationId xmlns:a16="http://schemas.microsoft.com/office/drawing/2014/main" id="{ED76EFFE-5BD3-426C-9F2E-CF4A84D2A4D9}"/>
              </a:ext>
            </a:extLst>
          </p:cNvPr>
          <p:cNvSpPr txBox="1"/>
          <p:nvPr/>
        </p:nvSpPr>
        <p:spPr bwMode="gray">
          <a:xfrm>
            <a:off x="386486" y="3519063"/>
            <a:ext cx="1381684" cy="626701"/>
          </a:xfrm>
          <a:prstGeom prst="rect">
            <a:avLst/>
          </a:prstGeom>
          <a:noFill/>
        </p:spPr>
        <p:txBody>
          <a:bodyPr wrap="square" lIns="36000" tIns="36000" rIns="36000" bIns="36000" rtlCol="0" anchor="t">
            <a:spAutoFit/>
          </a:bodyPr>
          <a:lstStyle/>
          <a:p>
            <a:r>
              <a:rPr lang="en-US" b="1" dirty="0"/>
              <a:t>7x </a:t>
            </a:r>
            <a:r>
              <a:rPr lang="en-US" dirty="0"/>
              <a:t>higher </a:t>
            </a:r>
            <a:br>
              <a:rPr lang="en-US" dirty="0"/>
            </a:br>
            <a:r>
              <a:rPr lang="en-US" b="1" dirty="0"/>
              <a:t>mortality</a:t>
            </a:r>
          </a:p>
        </p:txBody>
      </p:sp>
      <p:sp>
        <p:nvSpPr>
          <p:cNvPr id="21" name="TextBox 20">
            <a:extLst>
              <a:ext uri="{FF2B5EF4-FFF2-40B4-BE49-F238E27FC236}">
                <a16:creationId xmlns:a16="http://schemas.microsoft.com/office/drawing/2014/main" id="{97108897-C8E7-49A7-9AB1-EA0837B1D52C}"/>
              </a:ext>
            </a:extLst>
          </p:cNvPr>
          <p:cNvSpPr txBox="1"/>
          <p:nvPr/>
        </p:nvSpPr>
        <p:spPr bwMode="gray">
          <a:xfrm>
            <a:off x="189412" y="5095699"/>
            <a:ext cx="2614604" cy="1211476"/>
          </a:xfrm>
          <a:prstGeom prst="rect">
            <a:avLst/>
          </a:prstGeom>
          <a:noFill/>
        </p:spPr>
        <p:txBody>
          <a:bodyPr wrap="square" lIns="36000" tIns="36000" rIns="36000" bIns="36000" rtlCol="0" anchor="t">
            <a:spAutoFit/>
          </a:bodyPr>
          <a:lstStyle/>
          <a:p>
            <a:r>
              <a:rPr lang="en-US" b="1" dirty="0">
                <a:ea typeface="+mn-lt"/>
                <a:cs typeface="+mn-lt"/>
              </a:rPr>
              <a:t>Poorer health status</a:t>
            </a:r>
            <a:r>
              <a:rPr lang="en-US" dirty="0">
                <a:ea typeface="+mn-lt"/>
                <a:cs typeface="+mn-lt"/>
              </a:rPr>
              <a:t> in children/youth than other ages</a:t>
            </a:r>
          </a:p>
          <a:p>
            <a:endParaRPr lang="en-US" sz="2000" dirty="0">
              <a:solidFill>
                <a:srgbClr val="000000"/>
              </a:solidFill>
            </a:endParaRPr>
          </a:p>
        </p:txBody>
      </p:sp>
      <p:sp>
        <p:nvSpPr>
          <p:cNvPr id="27" name="TextBox 26">
            <a:extLst>
              <a:ext uri="{FF2B5EF4-FFF2-40B4-BE49-F238E27FC236}">
                <a16:creationId xmlns:a16="http://schemas.microsoft.com/office/drawing/2014/main" id="{892D101C-6418-48A0-AEE0-8FEC9EA7C45E}"/>
              </a:ext>
            </a:extLst>
          </p:cNvPr>
          <p:cNvSpPr txBox="1"/>
          <p:nvPr/>
        </p:nvSpPr>
        <p:spPr bwMode="gray">
          <a:xfrm>
            <a:off x="9001397" y="2982031"/>
            <a:ext cx="2952055" cy="626701"/>
          </a:xfrm>
          <a:prstGeom prst="rect">
            <a:avLst/>
          </a:prstGeom>
          <a:noFill/>
        </p:spPr>
        <p:txBody>
          <a:bodyPr wrap="square" lIns="36000" tIns="36000" rIns="36000" bIns="36000" rtlCol="0" anchor="t">
            <a:spAutoFit/>
          </a:bodyPr>
          <a:lstStyle/>
          <a:p>
            <a:r>
              <a:rPr lang="en-US" b="1" dirty="0"/>
              <a:t>16-20 years </a:t>
            </a:r>
            <a:br>
              <a:rPr lang="en-US" b="1" dirty="0"/>
            </a:br>
            <a:r>
              <a:rPr lang="en-US" b="1" dirty="0"/>
              <a:t>shorter life expectancy</a:t>
            </a:r>
          </a:p>
        </p:txBody>
      </p:sp>
      <p:sp>
        <p:nvSpPr>
          <p:cNvPr id="31" name="Oval 19">
            <a:extLst>
              <a:ext uri="{FF2B5EF4-FFF2-40B4-BE49-F238E27FC236}">
                <a16:creationId xmlns:a16="http://schemas.microsoft.com/office/drawing/2014/main" id="{64F543DA-2C1C-4367-A5F3-950FAAB17BBE}"/>
              </a:ext>
            </a:extLst>
          </p:cNvPr>
          <p:cNvSpPr>
            <a:spLocks noChangeArrowheads="1"/>
          </p:cNvSpPr>
          <p:nvPr/>
        </p:nvSpPr>
        <p:spPr bwMode="auto">
          <a:xfrm>
            <a:off x="2767730" y="210579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dirty="0">
              <a:solidFill>
                <a:schemeClr val="bg1"/>
              </a:solidFill>
              <a:latin typeface="FontAwesome" pitchFamily="2" charset="0"/>
            </a:endParaRPr>
          </a:p>
        </p:txBody>
      </p:sp>
      <p:sp>
        <p:nvSpPr>
          <p:cNvPr id="33" name="Oval 19">
            <a:extLst>
              <a:ext uri="{FF2B5EF4-FFF2-40B4-BE49-F238E27FC236}">
                <a16:creationId xmlns:a16="http://schemas.microsoft.com/office/drawing/2014/main" id="{39F7FB49-0D4C-482D-B716-3F405DA2ADF9}"/>
              </a:ext>
            </a:extLst>
          </p:cNvPr>
          <p:cNvSpPr>
            <a:spLocks noChangeArrowheads="1"/>
          </p:cNvSpPr>
          <p:nvPr/>
        </p:nvSpPr>
        <p:spPr bwMode="auto">
          <a:xfrm>
            <a:off x="2161676" y="3504906"/>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dirty="0">
              <a:solidFill>
                <a:schemeClr val="bg1"/>
              </a:solidFill>
              <a:latin typeface="FontAwesome" pitchFamily="2" charset="0"/>
            </a:endParaRPr>
          </a:p>
        </p:txBody>
      </p:sp>
      <p:sp>
        <p:nvSpPr>
          <p:cNvPr id="35" name="Oval 19">
            <a:extLst>
              <a:ext uri="{FF2B5EF4-FFF2-40B4-BE49-F238E27FC236}">
                <a16:creationId xmlns:a16="http://schemas.microsoft.com/office/drawing/2014/main" id="{DCE2475D-168B-43F0-995E-AACBEC35B22E}"/>
              </a:ext>
            </a:extLst>
          </p:cNvPr>
          <p:cNvSpPr>
            <a:spLocks noChangeArrowheads="1"/>
          </p:cNvSpPr>
          <p:nvPr/>
        </p:nvSpPr>
        <p:spPr bwMode="auto">
          <a:xfrm>
            <a:off x="2804016" y="5099110"/>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spc="-151" dirty="0">
              <a:solidFill>
                <a:schemeClr val="bg1"/>
              </a:solidFill>
              <a:latin typeface="FontAwesome" pitchFamily="2" charset="0"/>
            </a:endParaRPr>
          </a:p>
        </p:txBody>
      </p:sp>
      <p:sp>
        <p:nvSpPr>
          <p:cNvPr id="39" name="Oval 19">
            <a:extLst>
              <a:ext uri="{FF2B5EF4-FFF2-40B4-BE49-F238E27FC236}">
                <a16:creationId xmlns:a16="http://schemas.microsoft.com/office/drawing/2014/main" id="{E204EBB6-854E-4800-B826-83675E3C1863}"/>
              </a:ext>
            </a:extLst>
          </p:cNvPr>
          <p:cNvSpPr>
            <a:spLocks noChangeArrowheads="1"/>
          </p:cNvSpPr>
          <p:nvPr/>
        </p:nvSpPr>
        <p:spPr bwMode="auto">
          <a:xfrm>
            <a:off x="7873544" y="3471191"/>
            <a:ext cx="994555" cy="991829"/>
          </a:xfrm>
          <a:prstGeom prst="ellipse">
            <a:avLst/>
          </a:prstGeom>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dirty="0">
              <a:solidFill>
                <a:schemeClr val="bg1"/>
              </a:solidFill>
              <a:latin typeface="FontAwesome" pitchFamily="2" charset="0"/>
            </a:endParaRPr>
          </a:p>
        </p:txBody>
      </p:sp>
      <p:pic>
        <p:nvPicPr>
          <p:cNvPr id="41" name="Graphic 40">
            <a:extLst>
              <a:ext uri="{FF2B5EF4-FFF2-40B4-BE49-F238E27FC236}">
                <a16:creationId xmlns:a16="http://schemas.microsoft.com/office/drawing/2014/main" id="{B57494CB-661E-4B87-8E28-87EE9AF17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1358" y="2267165"/>
            <a:ext cx="670039" cy="670039"/>
          </a:xfrm>
          <a:prstGeom prst="rect">
            <a:avLst/>
          </a:prstGeom>
        </p:spPr>
      </p:pic>
      <p:sp>
        <p:nvSpPr>
          <p:cNvPr id="43" name="Shape 2556">
            <a:extLst>
              <a:ext uri="{FF2B5EF4-FFF2-40B4-BE49-F238E27FC236}">
                <a16:creationId xmlns:a16="http://schemas.microsoft.com/office/drawing/2014/main" id="{31D94C3F-8EC2-47DC-B611-20BE1862B1C7}"/>
              </a:ext>
            </a:extLst>
          </p:cNvPr>
          <p:cNvSpPr/>
          <p:nvPr/>
        </p:nvSpPr>
        <p:spPr>
          <a:xfrm>
            <a:off x="8170712" y="3747636"/>
            <a:ext cx="400219" cy="40021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5" tIns="19045" rIns="19045" bIns="19045" anchor="ctr"/>
          <a:lstStyle/>
          <a:p>
            <a:pPr defTabSz="228526">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ource Sans Pro Light" charset="0"/>
              <a:ea typeface="Source Sans Pro Light" charset="0"/>
              <a:cs typeface="Source Sans Pro Light" charset="0"/>
            </a:endParaRPr>
          </a:p>
        </p:txBody>
      </p:sp>
      <p:pic>
        <p:nvPicPr>
          <p:cNvPr id="45" name="Graphic 44">
            <a:extLst>
              <a:ext uri="{FF2B5EF4-FFF2-40B4-BE49-F238E27FC236}">
                <a16:creationId xmlns:a16="http://schemas.microsoft.com/office/drawing/2014/main" id="{47EBB432-EC8D-4A7C-A3F5-536596952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8403" y="3674182"/>
            <a:ext cx="654683" cy="654683"/>
          </a:xfrm>
          <a:prstGeom prst="rect">
            <a:avLst/>
          </a:prstGeom>
        </p:spPr>
      </p:pic>
      <p:pic>
        <p:nvPicPr>
          <p:cNvPr id="20" name="Graphic 9">
            <a:extLst>
              <a:ext uri="{FF2B5EF4-FFF2-40B4-BE49-F238E27FC236}">
                <a16:creationId xmlns:a16="http://schemas.microsoft.com/office/drawing/2014/main" id="{C88648EB-DDD5-4EF1-8FFA-E833A3F42A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7766" y="5276225"/>
            <a:ext cx="671435" cy="696417"/>
          </a:xfrm>
          <a:prstGeom prst="rect">
            <a:avLst/>
          </a:prstGeom>
        </p:spPr>
      </p:pic>
      <p:sp>
        <p:nvSpPr>
          <p:cNvPr id="26" name="TextBox 25">
            <a:extLst>
              <a:ext uri="{FF2B5EF4-FFF2-40B4-BE49-F238E27FC236}">
                <a16:creationId xmlns:a16="http://schemas.microsoft.com/office/drawing/2014/main" id="{9384714D-B76D-5A7E-6889-63D79DC64EC5}"/>
              </a:ext>
            </a:extLst>
          </p:cNvPr>
          <p:cNvSpPr txBox="1"/>
          <p:nvPr/>
        </p:nvSpPr>
        <p:spPr>
          <a:xfrm>
            <a:off x="189412" y="518482"/>
            <a:ext cx="9543868" cy="584775"/>
          </a:xfrm>
          <a:prstGeom prst="rect">
            <a:avLst/>
          </a:prstGeom>
          <a:noFill/>
        </p:spPr>
        <p:txBody>
          <a:bodyPr wrap="square" lIns="91440" tIns="45720" rIns="91440" bIns="45720" anchor="t">
            <a:spAutoFit/>
          </a:bodyPr>
          <a:lstStyle/>
          <a:p>
            <a:r>
              <a:rPr lang="en-US" sz="3200" b="1" dirty="0"/>
              <a:t>The Reality of Health For Children with ID:</a:t>
            </a:r>
          </a:p>
        </p:txBody>
      </p:sp>
      <p:sp>
        <p:nvSpPr>
          <p:cNvPr id="5" name="Rectangle 4">
            <a:extLst>
              <a:ext uri="{FF2B5EF4-FFF2-40B4-BE49-F238E27FC236}">
                <a16:creationId xmlns:a16="http://schemas.microsoft.com/office/drawing/2014/main" id="{C9DD3047-AA07-80E3-AAB5-3559BBC16635}"/>
              </a:ext>
            </a:extLst>
          </p:cNvPr>
          <p:cNvSpPr/>
          <p:nvPr/>
        </p:nvSpPr>
        <p:spPr bwMode="auto">
          <a:xfrm>
            <a:off x="9968895" y="129419"/>
            <a:ext cx="2148114" cy="1083733"/>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4" descr="Graphical user interface, application, website&#10;&#10;Description automatically generated">
            <a:extLst>
              <a:ext uri="{FF2B5EF4-FFF2-40B4-BE49-F238E27FC236}">
                <a16:creationId xmlns:a16="http://schemas.microsoft.com/office/drawing/2014/main" id="{1653388A-2736-309E-FB7A-FE001C27D9BE}"/>
              </a:ext>
            </a:extLst>
          </p:cNvPr>
          <p:cNvPicPr>
            <a:picLocks noChangeAspect="1"/>
          </p:cNvPicPr>
          <p:nvPr/>
        </p:nvPicPr>
        <p:blipFill>
          <a:blip r:embed="rId10"/>
          <a:stretch>
            <a:fillRect/>
          </a:stretch>
        </p:blipFill>
        <p:spPr>
          <a:xfrm>
            <a:off x="8254785" y="-34137"/>
            <a:ext cx="4119958" cy="1455686"/>
          </a:xfrm>
          <a:prstGeom prst="rect">
            <a:avLst/>
          </a:prstGeom>
        </p:spPr>
      </p:pic>
    </p:spTree>
    <p:extLst>
      <p:ext uri="{BB962C8B-B14F-4D97-AF65-F5344CB8AC3E}">
        <p14:creationId xmlns:p14="http://schemas.microsoft.com/office/powerpoint/2010/main" val="255568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Station 5: </a:t>
            </a:r>
            <a:r>
              <a:rPr lang="en-US" sz="3200" dirty="0">
                <a:latin typeface="+mn-lt"/>
              </a:rPr>
              <a:t>Pure Tone Thresholds Results</a:t>
            </a: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9"/>
            <a:ext cx="5203031" cy="4464844"/>
          </a:xfrm>
        </p:spPr>
        <p:txBody>
          <a:bodyPr wrap="square" anchor="t">
            <a:normAutofit/>
          </a:bodyPr>
          <a:lstStyle/>
          <a:p>
            <a:pPr marL="342900" indent="-342900">
              <a:buFont typeface="Arial" panose="020B0604020202020204" pitchFamily="34" charset="0"/>
              <a:buChar char="•"/>
            </a:pPr>
            <a:r>
              <a:rPr lang="en-US" sz="1800" kern="1200" dirty="0">
                <a:solidFill>
                  <a:schemeClr val="tx1"/>
                </a:solidFill>
                <a:effectLst/>
                <a:latin typeface="+mn-lt"/>
                <a:ea typeface="+mn-ea"/>
                <a:cs typeface="+mn-cs"/>
              </a:rPr>
              <a:t>As soon as a “no pass” on 1 of the 2 test frequencies is obtained in Station 4, the volunteer can stop screening </a:t>
            </a:r>
            <a:r>
              <a:rPr lang="en-IN" sz="1800" kern="1200" dirty="0">
                <a:solidFill>
                  <a:schemeClr val="tx1"/>
                </a:solidFill>
                <a:effectLst/>
                <a:latin typeface="+mn-lt"/>
                <a:ea typeface="+mn-ea"/>
                <a:cs typeface="+mn-cs"/>
              </a:rPr>
              <a:t>and start the pure tone threshold testing" in station 5</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Record your findings on the HAS form for both the right and left ear</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Both ears should be tested in Station 4 and 5, not only the ear with the result of “no pass” on the OAEs</a:t>
            </a:r>
          </a:p>
          <a:p>
            <a:pPr marL="342900" indent="-342900">
              <a:buFont typeface="Arial" panose="020B0604020202020204" pitchFamily="34" charset="0"/>
              <a:buChar char="•"/>
            </a:pPr>
            <a:r>
              <a:rPr lang="en-US" sz="1800" kern="1200" dirty="0">
                <a:solidFill>
                  <a:schemeClr val="tx1"/>
                </a:solidFill>
                <a:effectLst/>
                <a:latin typeface="+mn-lt"/>
                <a:ea typeface="+mn-ea"/>
                <a:cs typeface="+mn-cs"/>
              </a:rPr>
              <a:t>Please take your time to check the box indicating if the test was reliable or unreliable</a:t>
            </a:r>
            <a:endParaRPr lang="en-IN" sz="1800" kern="1200" dirty="0">
              <a:solidFill>
                <a:schemeClr val="tx1"/>
              </a:solidFill>
              <a:effectLst/>
              <a:latin typeface="+mn-lt"/>
              <a:ea typeface="+mn-ea"/>
              <a:cs typeface="+mn-cs"/>
            </a:endParaRPr>
          </a:p>
          <a:p>
            <a:pPr marL="0" indent="0"/>
            <a:endParaRPr lang="en-US" sz="20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30</a:t>
            </a:fld>
            <a:r>
              <a:rPr lang="en-US" altLang="en-US" sz="800"/>
              <a:t> /  Special Olympics</a:t>
            </a:r>
          </a:p>
        </p:txBody>
      </p:sp>
      <p:pic>
        <p:nvPicPr>
          <p:cNvPr id="7" name="Content Placeholder 6" descr="A screenshot of a test&#10;&#10;Description automatically generated with medium confidence">
            <a:extLst>
              <a:ext uri="{FF2B5EF4-FFF2-40B4-BE49-F238E27FC236}">
                <a16:creationId xmlns:a16="http://schemas.microsoft.com/office/drawing/2014/main" id="{D37C9212-D615-4679-7C2B-EA21F6C2E0E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27075" y="1741289"/>
            <a:ext cx="5202238" cy="3654832"/>
          </a:xfrm>
        </p:spPr>
      </p:pic>
    </p:spTree>
    <p:extLst>
      <p:ext uri="{BB962C8B-B14F-4D97-AF65-F5344CB8AC3E}">
        <p14:creationId xmlns:p14="http://schemas.microsoft.com/office/powerpoint/2010/main" val="399942888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Check-out:</a:t>
            </a:r>
            <a:endParaRPr lang="en-US" sz="3200" dirty="0">
              <a:latin typeface="+mn-lt"/>
            </a:endParaRPr>
          </a:p>
        </p:txBody>
      </p:sp>
      <p:sp>
        <p:nvSpPr>
          <p:cNvPr id="4" name="Content Placeholder 3">
            <a:extLst>
              <a:ext uri="{FF2B5EF4-FFF2-40B4-BE49-F238E27FC236}">
                <a16:creationId xmlns:a16="http://schemas.microsoft.com/office/drawing/2014/main" id="{BE866645-849B-B6C0-4B03-9B4607DCB99F}"/>
              </a:ext>
            </a:extLst>
          </p:cNvPr>
          <p:cNvSpPr>
            <a:spLocks noGrp="1"/>
          </p:cNvSpPr>
          <p:nvPr>
            <p:ph sz="half" idx="2"/>
          </p:nvPr>
        </p:nvSpPr>
        <p:spPr>
          <a:xfrm>
            <a:off x="6072189" y="1741288"/>
            <a:ext cx="5537920" cy="4916687"/>
          </a:xfrm>
        </p:spPr>
        <p:txBody>
          <a:bodyPr wrap="square" anchor="t">
            <a:normAutofit fontScale="92500" lnSpcReduction="10000"/>
          </a:bodyPr>
          <a:lstStyle/>
          <a:p>
            <a:pPr marL="0" indent="0"/>
            <a:r>
              <a:rPr lang="en-US" sz="1900" kern="1200" dirty="0"/>
              <a:t>T</a:t>
            </a:r>
            <a:r>
              <a:rPr lang="en-US" sz="1900" kern="1200" dirty="0">
                <a:solidFill>
                  <a:schemeClr val="tx1"/>
                </a:solidFill>
                <a:effectLst/>
                <a:latin typeface="+mn-lt"/>
                <a:ea typeface="+mn-ea"/>
                <a:cs typeface="+mn-cs"/>
              </a:rPr>
              <a:t>his role is most important, as you are responsible for quality control - </a:t>
            </a:r>
            <a:r>
              <a:rPr lang="en-US" sz="1900" kern="1200" dirty="0"/>
              <a:t>y</a:t>
            </a:r>
            <a:r>
              <a:rPr lang="en-US" sz="1900" kern="1200" dirty="0">
                <a:solidFill>
                  <a:schemeClr val="tx1"/>
                </a:solidFill>
                <a:effectLst/>
                <a:latin typeface="+mn-lt"/>
                <a:ea typeface="+mn-ea"/>
                <a:cs typeface="+mn-cs"/>
              </a:rPr>
              <a:t>our role here is crucial as you are tying all the stations together and ensuring appropriate referral and education</a:t>
            </a:r>
          </a:p>
          <a:p>
            <a:pPr marL="0" indent="0"/>
            <a:endParaRPr lang="en-US" sz="1900" kern="1200" dirty="0">
              <a:solidFill>
                <a:schemeClr val="tx1"/>
              </a:solidFill>
              <a:effectLst/>
              <a:latin typeface="+mn-lt"/>
              <a:ea typeface="+mn-ea"/>
              <a:cs typeface="+mn-cs"/>
            </a:endParaRPr>
          </a:p>
          <a:p>
            <a:r>
              <a:rPr lang="en-IN" sz="1900" kern="1200" dirty="0">
                <a:solidFill>
                  <a:schemeClr val="tx1"/>
                </a:solidFill>
                <a:effectLst/>
                <a:latin typeface="+mn-lt"/>
                <a:ea typeface="+mn-ea"/>
                <a:cs typeface="+mn-cs"/>
              </a:rPr>
              <a:t>Clinical Director or a lead Audiologist volunteer will</a:t>
            </a:r>
          </a:p>
          <a:p>
            <a:pPr marL="171450" indent="-171450">
              <a:buFont typeface="Arial" pitchFamily="34" charset="0"/>
              <a:buChar char="•"/>
            </a:pPr>
            <a:r>
              <a:rPr lang="en-US" sz="1900" kern="1200" dirty="0">
                <a:solidFill>
                  <a:schemeClr val="tx1"/>
                </a:solidFill>
                <a:effectLst/>
                <a:latin typeface="+mn-lt"/>
                <a:ea typeface="+mn-ea"/>
                <a:cs typeface="+mn-cs"/>
              </a:rPr>
              <a:t>Check the HAS form to make sure the athlete went to all necessary stations</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Check the HAS form to make sure it was completed correctly</a:t>
            </a:r>
            <a:endParaRPr lang="en-IN" sz="1900" kern="1200" dirty="0">
              <a:solidFill>
                <a:schemeClr val="tx1"/>
              </a:solidFill>
              <a:effectLst/>
              <a:latin typeface="+mn-lt"/>
              <a:ea typeface="+mn-ea"/>
              <a:cs typeface="+mn-cs"/>
            </a:endParaRPr>
          </a:p>
          <a:p>
            <a:pPr marL="171450" lvl="0" indent="-171450">
              <a:buFont typeface="Arial" pitchFamily="34" charset="0"/>
              <a:buChar char="•"/>
            </a:pPr>
            <a:r>
              <a:rPr lang="en-US" sz="1900" kern="1200" dirty="0">
                <a:solidFill>
                  <a:schemeClr val="tx1"/>
                </a:solidFill>
                <a:effectLst/>
                <a:latin typeface="+mn-lt"/>
                <a:ea typeface="+mn-ea"/>
                <a:cs typeface="+mn-cs"/>
              </a:rPr>
              <a:t>Review all “no pass” stations for each athlete and decide on appropriate recommendations and referral</a:t>
            </a:r>
          </a:p>
          <a:p>
            <a:pPr marL="171450" lvl="0" indent="-171450">
              <a:buFont typeface="Arial" pitchFamily="34" charset="0"/>
              <a:buChar char="•"/>
            </a:pPr>
            <a:r>
              <a:rPr lang="en-US" sz="1900" kern="1200" dirty="0"/>
              <a:t>Give athlete a “pass” or “no pass” form depending on results</a:t>
            </a:r>
            <a:endParaRPr lang="en-IN" sz="1900" kern="1200" dirty="0">
              <a:solidFill>
                <a:schemeClr val="tx1"/>
              </a:solidFill>
              <a:effectLst/>
              <a:latin typeface="+mn-lt"/>
              <a:ea typeface="+mn-ea"/>
              <a:cs typeface="+mn-cs"/>
            </a:endParaRPr>
          </a:p>
          <a:p>
            <a:pPr marL="0" indent="0"/>
            <a:endParaRPr lang="en-US" dirty="0"/>
          </a:p>
        </p:txBody>
      </p:sp>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31</a:t>
            </a:fld>
            <a:r>
              <a:rPr lang="en-US" altLang="en-US" sz="800"/>
              <a:t> /  Special Olympics</a:t>
            </a:r>
          </a:p>
        </p:txBody>
      </p:sp>
      <p:pic>
        <p:nvPicPr>
          <p:cNvPr id="8" name="Content Placeholder 7" descr="A person and person sitting at a table with red tablecloths and red balloons&#10;&#10;Description automatically generated with low confidence">
            <a:extLst>
              <a:ext uri="{FF2B5EF4-FFF2-40B4-BE49-F238E27FC236}">
                <a16:creationId xmlns:a16="http://schemas.microsoft.com/office/drawing/2014/main" id="{48A8A8F3-3ECE-C81F-28CC-25BF789D678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7075" y="1741289"/>
            <a:ext cx="5202238" cy="3968831"/>
          </a:xfrm>
        </p:spPr>
      </p:pic>
    </p:spTree>
    <p:extLst>
      <p:ext uri="{BB962C8B-B14F-4D97-AF65-F5344CB8AC3E}">
        <p14:creationId xmlns:p14="http://schemas.microsoft.com/office/powerpoint/2010/main" val="375786422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C860-A938-BD07-7023-51ED989A6EE2}"/>
              </a:ext>
            </a:extLst>
          </p:cNvPr>
          <p:cNvSpPr>
            <a:spLocks noGrp="1"/>
          </p:cNvSpPr>
          <p:nvPr>
            <p:ph type="title"/>
          </p:nvPr>
        </p:nvSpPr>
        <p:spPr>
          <a:xfrm>
            <a:off x="726018" y="366713"/>
            <a:ext cx="9402233" cy="1046162"/>
          </a:xfrm>
        </p:spPr>
        <p:txBody>
          <a:bodyPr wrap="square" anchor="ctr">
            <a:normAutofit/>
          </a:bodyPr>
          <a:lstStyle/>
          <a:p>
            <a:r>
              <a:rPr lang="en-US" sz="3200" b="1" dirty="0">
                <a:latin typeface="+mn-lt"/>
              </a:rPr>
              <a:t>Check-out: Pass and No Pass Forms</a:t>
            </a:r>
            <a:endParaRPr lang="en-US" sz="3200" dirty="0">
              <a:latin typeface="+mn-lt"/>
            </a:endParaRPr>
          </a:p>
        </p:txBody>
      </p:sp>
      <p:pic>
        <p:nvPicPr>
          <p:cNvPr id="10" name="Content Placeholder 9" descr="A picture containing text, screenshot, font, number&#10;&#10;Description automatically generated">
            <a:extLst>
              <a:ext uri="{FF2B5EF4-FFF2-40B4-BE49-F238E27FC236}">
                <a16:creationId xmlns:a16="http://schemas.microsoft.com/office/drawing/2014/main" id="{0D8C696E-0AEA-11A0-BFEC-5D5C4A606C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68780" y="1839332"/>
            <a:ext cx="4699583" cy="4026389"/>
          </a:xfrm>
        </p:spPr>
      </p:pic>
      <p:sp>
        <p:nvSpPr>
          <p:cNvPr id="5" name="Slide Number Placeholder 4">
            <a:extLst>
              <a:ext uri="{FF2B5EF4-FFF2-40B4-BE49-F238E27FC236}">
                <a16:creationId xmlns:a16="http://schemas.microsoft.com/office/drawing/2014/main" id="{E46B9300-EDF7-6C75-C2E4-DDB546306DA2}"/>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32</a:t>
            </a:fld>
            <a:r>
              <a:rPr lang="en-US" altLang="en-US" sz="800"/>
              <a:t> /  Special Olympics</a:t>
            </a:r>
          </a:p>
        </p:txBody>
      </p:sp>
      <p:pic>
        <p:nvPicPr>
          <p:cNvPr id="7" name="Content Placeholder 6" descr="A picture containing text, screenshot, font, number&#10;&#10;Description automatically generated">
            <a:extLst>
              <a:ext uri="{FF2B5EF4-FFF2-40B4-BE49-F238E27FC236}">
                <a16:creationId xmlns:a16="http://schemas.microsoft.com/office/drawing/2014/main" id="{FA8CFD37-7D6F-8D91-FB7D-AB9EDCC6A2F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26018" y="1839331"/>
            <a:ext cx="5202238" cy="4026389"/>
          </a:xfrm>
        </p:spPr>
      </p:pic>
      <p:sp>
        <p:nvSpPr>
          <p:cNvPr id="11" name="TextBox 10">
            <a:extLst>
              <a:ext uri="{FF2B5EF4-FFF2-40B4-BE49-F238E27FC236}">
                <a16:creationId xmlns:a16="http://schemas.microsoft.com/office/drawing/2014/main" id="{0FF7E3EE-D140-6F2D-88A3-4472AD5D6BBF}"/>
              </a:ext>
            </a:extLst>
          </p:cNvPr>
          <p:cNvSpPr txBox="1"/>
          <p:nvPr/>
        </p:nvSpPr>
        <p:spPr>
          <a:xfrm>
            <a:off x="1915066" y="5966159"/>
            <a:ext cx="10677236" cy="1200329"/>
          </a:xfrm>
          <a:prstGeom prst="rect">
            <a:avLst/>
          </a:prstGeom>
          <a:noFill/>
        </p:spPr>
        <p:txBody>
          <a:bodyPr wrap="square" rtlCol="0">
            <a:spAutoFit/>
          </a:bodyPr>
          <a:lstStyle/>
          <a:p>
            <a:r>
              <a:rPr lang="en-US" b="1" dirty="0"/>
              <a:t>Pass Form </a:t>
            </a:r>
            <a:r>
              <a:rPr lang="en-US" dirty="0"/>
              <a:t>- </a:t>
            </a:r>
            <a:r>
              <a:rPr lang="en-US" dirty="0">
                <a:ea typeface="+mn-lt"/>
                <a:cs typeface="+mn-lt"/>
                <a:hlinkClick r:id="rId5"/>
              </a:rPr>
              <a:t>Pass Form</a:t>
            </a:r>
            <a:endParaRPr lang="en-US" dirty="0">
              <a:ea typeface="+mn-lt"/>
              <a:cs typeface="+mn-lt"/>
            </a:endParaRPr>
          </a:p>
          <a:p>
            <a:endParaRPr lang="en-US" dirty="0"/>
          </a:p>
          <a:p>
            <a:r>
              <a:rPr lang="en-US" b="1" dirty="0"/>
              <a:t>No Pass Form </a:t>
            </a:r>
            <a:r>
              <a:rPr lang="en-US" dirty="0"/>
              <a:t>- </a:t>
            </a:r>
            <a:r>
              <a:rPr lang="en-US" dirty="0">
                <a:ea typeface="+mn-lt"/>
                <a:cs typeface="+mn-lt"/>
                <a:hlinkClick r:id="rId6"/>
              </a:rPr>
              <a:t>No Pass Form</a:t>
            </a:r>
            <a:endParaRPr lang="en-US" dirty="0">
              <a:ea typeface="+mn-lt"/>
              <a:cs typeface="+mn-lt"/>
            </a:endParaRPr>
          </a:p>
          <a:p>
            <a:endParaRPr lang="en-US" dirty="0"/>
          </a:p>
        </p:txBody>
      </p:sp>
    </p:spTree>
    <p:extLst>
      <p:ext uri="{BB962C8B-B14F-4D97-AF65-F5344CB8AC3E}">
        <p14:creationId xmlns:p14="http://schemas.microsoft.com/office/powerpoint/2010/main" val="73101329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261C9258-9131-3116-4B05-1BBD29432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a:noFill/>
        </p:spPr>
      </p:pic>
      <p:sp>
        <p:nvSpPr>
          <p:cNvPr id="5" name="Slide Number Placeholder 4">
            <a:extLst>
              <a:ext uri="{FF2B5EF4-FFF2-40B4-BE49-F238E27FC236}">
                <a16:creationId xmlns:a16="http://schemas.microsoft.com/office/drawing/2014/main" id="{E3DD8482-A03A-4DFA-E720-29CED51ECD07}"/>
              </a:ext>
            </a:extLst>
          </p:cNvPr>
          <p:cNvSpPr>
            <a:spLocks noGrp="1"/>
          </p:cNvSpPr>
          <p:nvPr>
            <p:ph type="sldNum" sz="quarter" idx="10"/>
          </p:nvPr>
        </p:nvSpPr>
        <p:spPr>
          <a:xfrm>
            <a:off x="738718" y="6470651"/>
            <a:ext cx="4665133" cy="187325"/>
          </a:xfrm>
        </p:spPr>
        <p:txBody>
          <a:bodyPr wrap="none" anchor="t">
            <a:normAutofit/>
          </a:bodyPr>
          <a:lstStyle/>
          <a:p>
            <a:pPr>
              <a:spcAft>
                <a:spcPts val="600"/>
              </a:spcAft>
            </a:pPr>
            <a:fld id="{38F97260-FB97-C746-8BC1-9A7026941B8D}" type="slidenum">
              <a:rPr lang="en-US" altLang="en-US" sz="800" smtClean="0"/>
              <a:pPr>
                <a:spcAft>
                  <a:spcPts val="600"/>
                </a:spcAft>
              </a:pPr>
              <a:t>33</a:t>
            </a:fld>
            <a:r>
              <a:rPr lang="en-US" altLang="en-US" sz="800" dirty="0"/>
              <a:t> /  Special Olympics</a:t>
            </a:r>
          </a:p>
        </p:txBody>
      </p:sp>
    </p:spTree>
    <p:extLst>
      <p:ext uri="{BB962C8B-B14F-4D97-AF65-F5344CB8AC3E}">
        <p14:creationId xmlns:p14="http://schemas.microsoft.com/office/powerpoint/2010/main" val="371262184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54E57E-5D63-8D08-9895-1C21F16261A3}"/>
              </a:ext>
            </a:extLst>
          </p:cNvPr>
          <p:cNvSpPr>
            <a:spLocks noGrp="1"/>
          </p:cNvSpPr>
          <p:nvPr>
            <p:ph type="title"/>
          </p:nvPr>
        </p:nvSpPr>
        <p:spPr/>
        <p:txBody>
          <a:bodyPr/>
          <a:lstStyle/>
          <a:p>
            <a:r>
              <a:rPr lang="en-US" sz="3200" b="1" dirty="0">
                <a:latin typeface="+mn-lt"/>
              </a:rPr>
              <a:t>Guidelines for Follow-up Care Recommendations:</a:t>
            </a:r>
          </a:p>
        </p:txBody>
      </p:sp>
      <p:sp>
        <p:nvSpPr>
          <p:cNvPr id="9" name="Content Placeholder 8">
            <a:extLst>
              <a:ext uri="{FF2B5EF4-FFF2-40B4-BE49-F238E27FC236}">
                <a16:creationId xmlns:a16="http://schemas.microsoft.com/office/drawing/2014/main" id="{B2D3A27D-5649-62F6-4C83-E1887CA7B67B}"/>
              </a:ext>
            </a:extLst>
          </p:cNvPr>
          <p:cNvSpPr>
            <a:spLocks noGrp="1"/>
          </p:cNvSpPr>
          <p:nvPr>
            <p:ph idx="1"/>
          </p:nvPr>
        </p:nvSpPr>
        <p:spPr>
          <a:xfrm>
            <a:off x="726017" y="1585072"/>
            <a:ext cx="10549467" cy="4916488"/>
          </a:xfrm>
        </p:spPr>
        <p:txBody>
          <a:bodyPr/>
          <a:lstStyle/>
          <a:p>
            <a:pPr marL="285750" indent="-285750">
              <a:buFont typeface="Arial" panose="020B0604020202020204" pitchFamily="34" charset="0"/>
              <a:buChar char="•"/>
            </a:pPr>
            <a:r>
              <a:rPr lang="en-US" sz="1600" b="1" dirty="0"/>
              <a:t>Otoscopy</a:t>
            </a:r>
            <a:r>
              <a:rPr lang="en-US" sz="1600" dirty="0"/>
              <a:t>: “Partially Blocked” or “Blocked” ear canals in one or both ears→ referral ear wax removal = “Cerumen Removal”</a:t>
            </a:r>
          </a:p>
          <a:p>
            <a:pPr marL="285750" indent="-285750">
              <a:buFont typeface="Arial" panose="020B0604020202020204" pitchFamily="34" charset="0"/>
              <a:buChar char="•"/>
            </a:pPr>
            <a:r>
              <a:rPr lang="en-US" sz="1600" b="1" dirty="0"/>
              <a:t>Otoscopy</a:t>
            </a:r>
            <a:r>
              <a:rPr lang="en-US" sz="1600" dirty="0"/>
              <a:t>: “Medical evaluation of ears needed for extra otoscopic findings” checked by Healthy Hearing Clinical Director / Medical Doctor in one or both ears (after visualization of an acute problem in the ear canal or at the ear drum) → referral for possible ear problem = “Medical Evaluation of Ears” </a:t>
            </a:r>
          </a:p>
          <a:p>
            <a:pPr marL="285750" indent="-285750">
              <a:buFont typeface="Arial" panose="020B0604020202020204" pitchFamily="34" charset="0"/>
              <a:buChar char="•"/>
            </a:pPr>
            <a:r>
              <a:rPr lang="en-US" sz="1600" b="1" dirty="0"/>
              <a:t>OAE</a:t>
            </a:r>
            <a:r>
              <a:rPr lang="en-US" sz="1600" dirty="0"/>
              <a:t>: “No Pass” in one or both ears → no referral → recommendation will depend on results on pure tone audiometry </a:t>
            </a:r>
          </a:p>
          <a:p>
            <a:pPr marL="285750" indent="-285750">
              <a:buFont typeface="Arial" panose="020B0604020202020204" pitchFamily="34" charset="0"/>
              <a:buChar char="•"/>
            </a:pPr>
            <a:r>
              <a:rPr lang="en-US" sz="1600" b="1" dirty="0"/>
              <a:t>Tympanometry</a:t>
            </a:r>
            <a:r>
              <a:rPr lang="en-US" sz="1600" dirty="0"/>
              <a:t>: “No Pass” in one or both ears (no normal type A-tympanogram OR abnormal small or abnormal big ear canal volume OR type B-tympanogram) → referral for possible middle ear problems (unless no other referral is necessary) = “Medical Evaluation of Ears” </a:t>
            </a:r>
          </a:p>
          <a:p>
            <a:pPr marL="285750" indent="-285750">
              <a:buFont typeface="Arial" panose="020B0604020202020204" pitchFamily="34" charset="0"/>
              <a:buChar char="•"/>
            </a:pPr>
            <a:r>
              <a:rPr lang="en-US" sz="1600" b="1" dirty="0"/>
              <a:t>Pure Tone Audiometry</a:t>
            </a:r>
            <a:r>
              <a:rPr lang="en-US" sz="1600" dirty="0"/>
              <a:t>: “No Pass” on pure tone audiometry in one or both ears (response &gt; 25dBHL at 2000 and/or 4000Hz) → referral to rule out hearing loss = “Audiological Evaluation of Hearing” </a:t>
            </a:r>
          </a:p>
          <a:p>
            <a:pPr marL="285750" indent="-285750">
              <a:buFont typeface="Arial" panose="020B0604020202020204" pitchFamily="34" charset="0"/>
              <a:buChar char="•"/>
            </a:pPr>
            <a:r>
              <a:rPr lang="en-US" sz="1600" b="1" dirty="0"/>
              <a:t>BUT, to avoid over-referral: </a:t>
            </a:r>
            <a:r>
              <a:rPr lang="en-US" sz="1600" dirty="0"/>
              <a:t>✓ If the only “No Pass” is on tympanometry, no referral is made, unless the Lead Audiologist or Medical Doctor decides that it is necessary. ✓ If there is a “No Pass” on pure tone audiometry for 1 or 2 test frequencies at 30dBHL (instead of 25dBHL), no referral for possible hearing loss is needed, unless the Lead Audiologist decides it is necessary</a:t>
            </a:r>
          </a:p>
        </p:txBody>
      </p:sp>
      <p:sp>
        <p:nvSpPr>
          <p:cNvPr id="5" name="Slide Number Placeholder 4">
            <a:extLst>
              <a:ext uri="{FF2B5EF4-FFF2-40B4-BE49-F238E27FC236}">
                <a16:creationId xmlns:a16="http://schemas.microsoft.com/office/drawing/2014/main" id="{B24CA836-8872-270B-B7DE-36879FF001AA}"/>
              </a:ext>
            </a:extLst>
          </p:cNvPr>
          <p:cNvSpPr>
            <a:spLocks noGrp="1"/>
          </p:cNvSpPr>
          <p:nvPr>
            <p:ph type="sldNum" sz="quarter" idx="10"/>
          </p:nvPr>
        </p:nvSpPr>
        <p:spPr/>
        <p:txBody>
          <a:bodyPr/>
          <a:lstStyle/>
          <a:p>
            <a:fld id="{38F97260-FB97-C746-8BC1-9A7026941B8D}" type="slidenum">
              <a:rPr lang="en-US" altLang="en-US" smtClean="0"/>
              <a:pPr/>
              <a:t>34</a:t>
            </a:fld>
            <a:r>
              <a:rPr lang="en-US" altLang="en-US" dirty="0">
                <a:solidFill>
                  <a:srgbClr val="2E3333"/>
                </a:solidFill>
              </a:rPr>
              <a:t> /  </a:t>
            </a:r>
            <a:r>
              <a:rPr lang="en-US" altLang="en-US" dirty="0">
                <a:solidFill>
                  <a:srgbClr val="2E3333"/>
                </a:solidFill>
                <a:ea typeface="MS PGothic" charset="-128"/>
              </a:rPr>
              <a:t>Special Olympics</a:t>
            </a:r>
          </a:p>
        </p:txBody>
      </p:sp>
      <p:sp>
        <p:nvSpPr>
          <p:cNvPr id="2" name="TextBox 1">
            <a:extLst>
              <a:ext uri="{FF2B5EF4-FFF2-40B4-BE49-F238E27FC236}">
                <a16:creationId xmlns:a16="http://schemas.microsoft.com/office/drawing/2014/main" id="{A198BEA4-EE95-A5E1-9ACD-2CC3CCB5C9A5}"/>
              </a:ext>
            </a:extLst>
          </p:cNvPr>
          <p:cNvSpPr txBox="1"/>
          <p:nvPr/>
        </p:nvSpPr>
        <p:spPr>
          <a:xfrm>
            <a:off x="11471564" y="2484582"/>
            <a:ext cx="508000" cy="117301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658829719"/>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EE8E-3F1C-F6BB-A2F6-15A36A750C1A}"/>
              </a:ext>
            </a:extLst>
          </p:cNvPr>
          <p:cNvSpPr>
            <a:spLocks noGrp="1"/>
          </p:cNvSpPr>
          <p:nvPr>
            <p:ph type="title"/>
          </p:nvPr>
        </p:nvSpPr>
        <p:spPr>
          <a:xfrm>
            <a:off x="596711" y="366713"/>
            <a:ext cx="10394564" cy="1046162"/>
          </a:xfrm>
        </p:spPr>
        <p:txBody>
          <a:bodyPr/>
          <a:lstStyle/>
          <a:p>
            <a:r>
              <a:rPr lang="en-US" sz="3200" b="1" dirty="0">
                <a:latin typeface="+mn-lt"/>
              </a:rPr>
              <a:t>General Advice on Regular Ear and Hearing Screening:</a:t>
            </a:r>
          </a:p>
        </p:txBody>
      </p:sp>
      <p:sp>
        <p:nvSpPr>
          <p:cNvPr id="3" name="Content Placeholder 2">
            <a:extLst>
              <a:ext uri="{FF2B5EF4-FFF2-40B4-BE49-F238E27FC236}">
                <a16:creationId xmlns:a16="http://schemas.microsoft.com/office/drawing/2014/main" id="{EED013FE-1F96-807C-B5EE-E705C726C700}"/>
              </a:ext>
            </a:extLst>
          </p:cNvPr>
          <p:cNvSpPr>
            <a:spLocks noGrp="1"/>
          </p:cNvSpPr>
          <p:nvPr>
            <p:ph idx="1"/>
          </p:nvPr>
        </p:nvSpPr>
        <p:spPr>
          <a:xfrm>
            <a:off x="726017" y="1448656"/>
            <a:ext cx="10549467" cy="5127127"/>
          </a:xfrm>
        </p:spPr>
        <p:txBody>
          <a:bodyPr/>
          <a:lstStyle/>
          <a:p>
            <a:r>
              <a:rPr lang="en-US" sz="1400" b="1" dirty="0"/>
              <a:t>Goal: Every athlete will receive general advice, which is: </a:t>
            </a:r>
          </a:p>
          <a:p>
            <a:r>
              <a:rPr lang="en-US" sz="1400" dirty="0"/>
              <a:t>✓ Have your ears checked by a medical doctor for ear wax 1 / 2* times a year </a:t>
            </a:r>
          </a:p>
          <a:p>
            <a:r>
              <a:rPr lang="en-US" sz="1400" dirty="0"/>
              <a:t>✓ Have a hearing evaluation by an audiologist / ENT-specialist every 1 / 3 / 5* year(s) </a:t>
            </a:r>
          </a:p>
          <a:p>
            <a:r>
              <a:rPr lang="en-US" sz="1400" dirty="0"/>
              <a:t>	* strike out as appropriate Guidelines for general advice</a:t>
            </a:r>
          </a:p>
          <a:p>
            <a:r>
              <a:rPr lang="en-US" sz="1400" b="1" dirty="0"/>
              <a:t>• An athlete, without Down syndrome, without hearing aid(s): </a:t>
            </a:r>
          </a:p>
          <a:p>
            <a:r>
              <a:rPr lang="en-US" sz="1400" dirty="0"/>
              <a:t>✓ Ear wax: once a year </a:t>
            </a:r>
          </a:p>
          <a:p>
            <a:r>
              <a:rPr lang="en-US" sz="1400" dirty="0"/>
              <a:t>✓ Hearing evaluation: every 5 years </a:t>
            </a:r>
          </a:p>
          <a:p>
            <a:r>
              <a:rPr lang="en-US" sz="1400" b="1" dirty="0"/>
              <a:t>• An athlete with Down syndrome, without hearing aid(s): </a:t>
            </a:r>
          </a:p>
          <a:p>
            <a:r>
              <a:rPr lang="en-US" sz="1400" dirty="0"/>
              <a:t>✓ Ear wax: twice a year </a:t>
            </a:r>
          </a:p>
          <a:p>
            <a:r>
              <a:rPr lang="en-US" sz="1400" dirty="0"/>
              <a:t>✓ Hearing evaluation: every 3 years ≤ 35 years of age  // every year &gt; 35 years of age </a:t>
            </a:r>
          </a:p>
          <a:p>
            <a:r>
              <a:rPr lang="en-US" sz="1400" b="1" dirty="0"/>
              <a:t>• Athlete with hearing aid(s): </a:t>
            </a:r>
          </a:p>
          <a:p>
            <a:r>
              <a:rPr lang="en-US" sz="1400" dirty="0"/>
              <a:t>✓ Ear wax: Twice a year </a:t>
            </a:r>
          </a:p>
          <a:p>
            <a:r>
              <a:rPr lang="en-US" sz="1400" dirty="0"/>
              <a:t>✓ Hearing evaluation: every year </a:t>
            </a:r>
          </a:p>
          <a:p>
            <a:r>
              <a:rPr lang="en-US" sz="1400" dirty="0"/>
              <a:t>The individual results as well as the specific recommendations need to be explained to the athlete as well as to the coach, carer and/or family</a:t>
            </a:r>
          </a:p>
        </p:txBody>
      </p:sp>
      <p:sp>
        <p:nvSpPr>
          <p:cNvPr id="4" name="Slide Number Placeholder 3">
            <a:extLst>
              <a:ext uri="{FF2B5EF4-FFF2-40B4-BE49-F238E27FC236}">
                <a16:creationId xmlns:a16="http://schemas.microsoft.com/office/drawing/2014/main" id="{1F4C4F1E-3AD0-1EE7-8B82-E348C5D9047B}"/>
              </a:ext>
            </a:extLst>
          </p:cNvPr>
          <p:cNvSpPr>
            <a:spLocks noGrp="1"/>
          </p:cNvSpPr>
          <p:nvPr>
            <p:ph type="sldNum" sz="quarter" idx="10"/>
          </p:nvPr>
        </p:nvSpPr>
        <p:spPr/>
        <p:txBody>
          <a:bodyPr/>
          <a:lstStyle/>
          <a:p>
            <a:fld id="{4D9B9743-B188-364E-B002-63787091B727}" type="slidenum">
              <a:rPr lang="en-US" altLang="en-US" smtClean="0"/>
              <a:pPr/>
              <a:t>35</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516580451"/>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9" imgH="360" progId="TCLayout.ActiveDocument.1">
                  <p:embed/>
                </p:oleObj>
              </mc:Choice>
              <mc:Fallback>
                <p:oleObj name="think-cell Slide" r:id="rId6" imgW="359" imgH="360"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p:cNvSpPr/>
          <p:nvPr>
            <p:custDataLst>
              <p:tags r:id="rId2"/>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29" name="Group 28"/>
          <p:cNvGrpSpPr/>
          <p:nvPr/>
        </p:nvGrpSpPr>
        <p:grpSpPr>
          <a:xfrm>
            <a:off x="0" y="-39014"/>
            <a:ext cx="12244673" cy="6935114"/>
            <a:chOff x="0" y="-39014"/>
            <a:chExt cx="12244673" cy="6935114"/>
          </a:xfrm>
          <a:solidFill>
            <a:schemeClr val="bg1"/>
          </a:solidFill>
        </p:grpSpPr>
        <p:sp>
          <p:nvSpPr>
            <p:cNvPr id="17"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28"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2" name="Rectangle 8" hidden="1"/>
          <p:cNvSpPr/>
          <p:nvPr>
            <p:custDataLst>
              <p:tags r:id="rId3"/>
            </p:custDataLst>
          </p:nvPr>
        </p:nvSpPr>
        <p:spPr bwMode="auto">
          <a:xfrm>
            <a:off x="0" y="0"/>
            <a:ext cx="158750" cy="158750"/>
          </a:xfrm>
          <a:prstGeom prst="rect">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Ubuntu Light" panose="020B0304030602030204" pitchFamily="34" charset="0"/>
              <a:ea typeface="ヒラギノ角ゴ ProN W3" charset="0"/>
              <a:cs typeface="ヒラギノ角ゴ ProN W3" charset="0"/>
              <a:sym typeface="Ubuntu Light" panose="020B0304030602030204" pitchFamily="34" charset="0"/>
            </a:endParaRPr>
          </a:p>
        </p:txBody>
      </p:sp>
      <p:grpSp>
        <p:nvGrpSpPr>
          <p:cNvPr id="11" name="Group 28"/>
          <p:cNvGrpSpPr/>
          <p:nvPr/>
        </p:nvGrpSpPr>
        <p:grpSpPr>
          <a:xfrm>
            <a:off x="0" y="-39014"/>
            <a:ext cx="12244673" cy="6935114"/>
            <a:chOff x="0" y="-39014"/>
            <a:chExt cx="12244673" cy="6935114"/>
          </a:xfrm>
          <a:solidFill>
            <a:schemeClr val="bg1"/>
          </a:solidFill>
        </p:grpSpPr>
        <p:sp>
          <p:nvSpPr>
            <p:cNvPr id="4" name="Rectangle 5"/>
            <p:cNvSpPr>
              <a:spLocks noChangeArrowheads="1"/>
            </p:cNvSpPr>
            <p:nvPr/>
          </p:nvSpPr>
          <p:spPr bwMode="auto">
            <a:xfrm>
              <a:off x="1608227" y="-39014"/>
              <a:ext cx="10636446" cy="6918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7" name="Rectangle 27"/>
            <p:cNvSpPr/>
            <p:nvPr/>
          </p:nvSpPr>
          <p:spPr bwMode="auto">
            <a:xfrm>
              <a:off x="0" y="-39014"/>
              <a:ext cx="1765300" cy="69351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sym typeface="Gill Sans" charset="0"/>
              </a:endParaRPr>
            </a:p>
          </p:txBody>
        </p:sp>
      </p:grpSp>
      <p:sp>
        <p:nvSpPr>
          <p:cNvPr id="13" name="AutoShape 3"/>
          <p:cNvSpPr>
            <a:spLocks noChangeAspect="1" noChangeArrowheads="1" noTextEdit="1"/>
          </p:cNvSpPr>
          <p:nvPr/>
        </p:nvSpPr>
        <p:spPr bwMode="auto">
          <a:xfrm>
            <a:off x="1604479" y="-39014"/>
            <a:ext cx="10636446" cy="691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19" name="Freeform 7"/>
          <p:cNvSpPr>
            <a:spLocks/>
          </p:cNvSpPr>
          <p:nvPr/>
        </p:nvSpPr>
        <p:spPr bwMode="auto">
          <a:xfrm>
            <a:off x="5646554" y="275807"/>
            <a:ext cx="6598120" cy="6603742"/>
          </a:xfrm>
          <a:custGeom>
            <a:avLst/>
            <a:gdLst>
              <a:gd name="T0" fmla="*/ 1087 w 1489"/>
              <a:gd name="T1" fmla="*/ 401 h 1489"/>
              <a:gd name="T2" fmla="*/ 710 w 1489"/>
              <a:gd name="T3" fmla="*/ 778 h 1489"/>
              <a:gd name="T4" fmla="*/ 334 w 1489"/>
              <a:gd name="T5" fmla="*/ 1155 h 1489"/>
              <a:gd name="T6" fmla="*/ 0 w 1489"/>
              <a:gd name="T7" fmla="*/ 1489 h 1489"/>
              <a:gd name="T8" fmla="*/ 1489 w 1489"/>
              <a:gd name="T9" fmla="*/ 1489 h 1489"/>
              <a:gd name="T10" fmla="*/ 1489 w 1489"/>
              <a:gd name="T11" fmla="*/ 0 h 1489"/>
              <a:gd name="T12" fmla="*/ 1087 w 1489"/>
              <a:gd name="T13" fmla="*/ 401 h 1489"/>
            </a:gdLst>
            <a:ahLst/>
            <a:cxnLst>
              <a:cxn ang="0">
                <a:pos x="T0" y="T1"/>
              </a:cxn>
              <a:cxn ang="0">
                <a:pos x="T2" y="T3"/>
              </a:cxn>
              <a:cxn ang="0">
                <a:pos x="T4" y="T5"/>
              </a:cxn>
              <a:cxn ang="0">
                <a:pos x="T6" y="T7"/>
              </a:cxn>
              <a:cxn ang="0">
                <a:pos x="T8" y="T9"/>
              </a:cxn>
              <a:cxn ang="0">
                <a:pos x="T10" y="T11"/>
              </a:cxn>
              <a:cxn ang="0">
                <a:pos x="T12" y="T13"/>
              </a:cxn>
            </a:cxnLst>
            <a:rect l="0" t="0" r="r" b="b"/>
            <a:pathLst>
              <a:path w="1489" h="1489">
                <a:moveTo>
                  <a:pt x="1087" y="401"/>
                </a:moveTo>
                <a:cubicBezTo>
                  <a:pt x="962" y="527"/>
                  <a:pt x="836" y="652"/>
                  <a:pt x="710" y="778"/>
                </a:cubicBezTo>
                <a:cubicBezTo>
                  <a:pt x="585" y="904"/>
                  <a:pt x="459" y="1029"/>
                  <a:pt x="334" y="1155"/>
                </a:cubicBezTo>
                <a:cubicBezTo>
                  <a:pt x="0" y="1489"/>
                  <a:pt x="0" y="1489"/>
                  <a:pt x="0" y="1489"/>
                </a:cubicBezTo>
                <a:cubicBezTo>
                  <a:pt x="1489" y="1489"/>
                  <a:pt x="1489" y="1489"/>
                  <a:pt x="1489" y="1489"/>
                </a:cubicBezTo>
                <a:cubicBezTo>
                  <a:pt x="1489" y="0"/>
                  <a:pt x="1489" y="0"/>
                  <a:pt x="1489" y="0"/>
                </a:cubicBezTo>
                <a:lnTo>
                  <a:pt x="1087"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sp>
        <p:nvSpPr>
          <p:cNvPr id="6" name="AutoShape 2" descr="https://previews.dropbox.com/p/thumb/AA0W2TaoSNULXxTcOQ4MqucXi8BT5rGfW3DlYncVzjmY_TFj2uezXRpCpN40hQ2PCf3hOQjfXNwholR_ACqoaXxxc0miwUJdkZiT2oYPrqEhSJZw0Jqefe7eXuZMkGM0eT40_HQ_aI3pqxr6_asqkkg5GAiqpE6GyNMUk0x3wYVWe0oxGy_u6uWIRjEtVFSJCAXHHK6nBPduio-iCtMsLxpANlRGZ_BMNadN3k8NVI8nn8DSdgKwAHwM1HcWh_dBgqmygtqfQcnOw4OPn_f5ubM8F_3KzD2pTIquM4pb8fDmNGiynAwx_hsagYJ0KSMNQkXrE2sG6XJ7OqTZaEDP8luAYmHp3YuJJMYg15_DSeyfsg/p.jpeg?fv_content=true&amp;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4" name="Oval 11"/>
          <p:cNvSpPr>
            <a:spLocks noChangeArrowheads="1"/>
          </p:cNvSpPr>
          <p:nvPr/>
        </p:nvSpPr>
        <p:spPr bwMode="auto">
          <a:xfrm>
            <a:off x="6409245" y="1252127"/>
            <a:ext cx="4754170" cy="4757918"/>
          </a:xfrm>
          <a:prstGeom prst="ellipse">
            <a:avLst/>
          </a:pr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Ubuntu"/>
            </a:endParaRPr>
          </a:p>
        </p:txBody>
      </p:sp>
      <p:grpSp>
        <p:nvGrpSpPr>
          <p:cNvPr id="3" name="Group 2"/>
          <p:cNvGrpSpPr/>
          <p:nvPr/>
        </p:nvGrpSpPr>
        <p:grpSpPr>
          <a:xfrm flipH="1">
            <a:off x="-3749" y="2623131"/>
            <a:ext cx="12252170" cy="4301156"/>
            <a:chOff x="-5538" y="2522857"/>
            <a:chExt cx="12475748" cy="4379643"/>
          </a:xfrm>
        </p:grpSpPr>
        <p:sp>
          <p:nvSpPr>
            <p:cNvPr id="20" name="Freeform: Shape 13">
              <a:extLst>
                <a:ext uri="{FF2B5EF4-FFF2-40B4-BE49-F238E27FC236}">
                  <a16:creationId xmlns:a16="http://schemas.microsoft.com/office/drawing/2014/main" id="{9DA3A66E-881B-4868-9324-FC2F8B2DC828}"/>
                </a:ext>
              </a:extLst>
            </p:cNvPr>
            <p:cNvSpPr/>
            <p:nvPr/>
          </p:nvSpPr>
          <p:spPr>
            <a:xfrm>
              <a:off x="-5538" y="3595515"/>
              <a:ext cx="6222845" cy="3306985"/>
            </a:xfrm>
            <a:custGeom>
              <a:avLst/>
              <a:gdLst>
                <a:gd name="connsiteX0" fmla="*/ 14819 w 6222845"/>
                <a:gd name="connsiteY0" fmla="*/ 310602 h 3306985"/>
                <a:gd name="connsiteX1" fmla="*/ 15455 w 6222845"/>
                <a:gd name="connsiteY1" fmla="*/ 315460 h 3306985"/>
                <a:gd name="connsiteX2" fmla="*/ 6009616 w 6222845"/>
                <a:gd name="connsiteY2" fmla="*/ 3272112 h 3306985"/>
                <a:gd name="connsiteX3" fmla="*/ 6222845 w 6222845"/>
                <a:gd name="connsiteY3" fmla="*/ 3306985 h 3306985"/>
                <a:gd name="connsiteX4" fmla="*/ 14819 w 6222845"/>
                <a:gd name="connsiteY4" fmla="*/ 3306985 h 3306985"/>
                <a:gd name="connsiteX5" fmla="*/ 14819 w 6222845"/>
                <a:gd name="connsiteY5" fmla="*/ 0 h 3306985"/>
                <a:gd name="connsiteX6" fmla="*/ 14819 w 6222845"/>
                <a:gd name="connsiteY6" fmla="*/ 310602 h 3306985"/>
                <a:gd name="connsiteX7" fmla="*/ 3464 w 6222845"/>
                <a:gd name="connsiteY7" fmla="*/ 223852 h 3306985"/>
                <a:gd name="connsiteX8" fmla="*/ 14819 w 6222845"/>
                <a:gd name="connsiteY8" fmla="*/ 0 h 33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845" h="3306985">
                  <a:moveTo>
                    <a:pt x="14819" y="310602"/>
                  </a:moveTo>
                  <a:lnTo>
                    <a:pt x="15455" y="315460"/>
                  </a:lnTo>
                  <a:cubicBezTo>
                    <a:pt x="127252" y="954189"/>
                    <a:pt x="959009" y="2412605"/>
                    <a:pt x="6009616" y="3272112"/>
                  </a:cubicBezTo>
                  <a:lnTo>
                    <a:pt x="6222845" y="3306985"/>
                  </a:lnTo>
                  <a:lnTo>
                    <a:pt x="14819" y="3306985"/>
                  </a:lnTo>
                  <a:close/>
                  <a:moveTo>
                    <a:pt x="14819" y="0"/>
                  </a:moveTo>
                  <a:lnTo>
                    <a:pt x="14819" y="310602"/>
                  </a:lnTo>
                  <a:lnTo>
                    <a:pt x="3464" y="223852"/>
                  </a:lnTo>
                  <a:cubicBezTo>
                    <a:pt x="-8627" y="82589"/>
                    <a:pt x="14819" y="0"/>
                    <a:pt x="14819" y="0"/>
                  </a:cubicBezTo>
                  <a:close/>
                </a:path>
              </a:pathLst>
            </a:custGeom>
            <a:solidFill>
              <a:srgbClr val="EC212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2" name="Freeform: Shape 15">
              <a:extLst>
                <a:ext uri="{FF2B5EF4-FFF2-40B4-BE49-F238E27FC236}">
                  <a16:creationId xmlns:a16="http://schemas.microsoft.com/office/drawing/2014/main" id="{91B97F9D-9F59-447A-B357-572FF4BCADC1}"/>
                </a:ext>
              </a:extLst>
            </p:cNvPr>
            <p:cNvSpPr/>
            <p:nvPr/>
          </p:nvSpPr>
          <p:spPr>
            <a:xfrm>
              <a:off x="1217686" y="2522857"/>
              <a:ext cx="11248707" cy="4350941"/>
            </a:xfrm>
            <a:custGeom>
              <a:avLst/>
              <a:gdLst>
                <a:gd name="connsiteX0" fmla="*/ 11248707 w 11248707"/>
                <a:gd name="connsiteY0" fmla="*/ 0 h 4350941"/>
                <a:gd name="connsiteX1" fmla="*/ 11248707 w 11248707"/>
                <a:gd name="connsiteY1" fmla="*/ 4350941 h 4350941"/>
                <a:gd name="connsiteX2" fmla="*/ 2909576 w 11248707"/>
                <a:gd name="connsiteY2" fmla="*/ 4350941 h 4350941"/>
                <a:gd name="connsiteX3" fmla="*/ 2793138 w 11248707"/>
                <a:gd name="connsiteY3" fmla="*/ 4297122 h 4350941"/>
                <a:gd name="connsiteX4" fmla="*/ 0 w 11248707"/>
                <a:gd name="connsiteY4" fmla="*/ 2922630 h 4350941"/>
                <a:gd name="connsiteX5" fmla="*/ 2929146 w 11248707"/>
                <a:gd name="connsiteY5" fmla="*/ 3139296 h 4350941"/>
                <a:gd name="connsiteX6" fmla="*/ 6487753 w 11248707"/>
                <a:gd name="connsiteY6" fmla="*/ 1650146 h 4350941"/>
                <a:gd name="connsiteX7" fmla="*/ 11248707 w 11248707"/>
                <a:gd name="connsiteY7" fmla="*/ 0 h 43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707" h="4350941">
                  <a:moveTo>
                    <a:pt x="11248707" y="0"/>
                  </a:moveTo>
                  <a:lnTo>
                    <a:pt x="11248707" y="4350941"/>
                  </a:lnTo>
                  <a:lnTo>
                    <a:pt x="2909576" y="4350941"/>
                  </a:lnTo>
                  <a:lnTo>
                    <a:pt x="2793138" y="4297122"/>
                  </a:lnTo>
                  <a:cubicBezTo>
                    <a:pt x="1853631" y="3855483"/>
                    <a:pt x="920469" y="3389056"/>
                    <a:pt x="0" y="2922630"/>
                  </a:cubicBezTo>
                  <a:cubicBezTo>
                    <a:pt x="1190" y="2874235"/>
                    <a:pt x="1003643" y="3642375"/>
                    <a:pt x="2929146" y="3139296"/>
                  </a:cubicBezTo>
                  <a:cubicBezTo>
                    <a:pt x="3891698" y="2906497"/>
                    <a:pt x="5086105" y="2362933"/>
                    <a:pt x="6487753" y="1650146"/>
                  </a:cubicBezTo>
                  <a:cubicBezTo>
                    <a:pt x="7887811" y="969149"/>
                    <a:pt x="9495109" y="118929"/>
                    <a:pt x="11248707" y="0"/>
                  </a:cubicBezTo>
                  <a:close/>
                </a:path>
              </a:pathLst>
            </a:custGeom>
            <a:solidFill>
              <a:srgbClr val="EC212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sp>
          <p:nvSpPr>
            <p:cNvPr id="25" name="Freeform: Shape 14">
              <a:extLst>
                <a:ext uri="{FF2B5EF4-FFF2-40B4-BE49-F238E27FC236}">
                  <a16:creationId xmlns:a16="http://schemas.microsoft.com/office/drawing/2014/main" id="{64C05800-288F-4D6C-91B7-3CB00985E89A}"/>
                </a:ext>
              </a:extLst>
            </p:cNvPr>
            <p:cNvSpPr/>
            <p:nvPr/>
          </p:nvSpPr>
          <p:spPr>
            <a:xfrm>
              <a:off x="1220909" y="3595356"/>
              <a:ext cx="11249301" cy="3307144"/>
            </a:xfrm>
            <a:custGeom>
              <a:avLst/>
              <a:gdLst>
                <a:gd name="connsiteX0" fmla="*/ 11249301 w 11249301"/>
                <a:gd name="connsiteY0" fmla="*/ 0 h 3307144"/>
                <a:gd name="connsiteX1" fmla="*/ 11249301 w 11249301"/>
                <a:gd name="connsiteY1" fmla="*/ 3307144 h 3307144"/>
                <a:gd name="connsiteX2" fmla="*/ 2550421 w 11249301"/>
                <a:gd name="connsiteY2" fmla="*/ 3307144 h 3307144"/>
                <a:gd name="connsiteX3" fmla="*/ 2294591 w 11249301"/>
                <a:gd name="connsiteY3" fmla="*/ 3171403 h 3307144"/>
                <a:gd name="connsiteX4" fmla="*/ 0 w 11249301"/>
                <a:gd name="connsiteY4" fmla="*/ 1799283 h 3307144"/>
                <a:gd name="connsiteX5" fmla="*/ 1519757 w 11249301"/>
                <a:gd name="connsiteY5" fmla="*/ 2216326 h 3307144"/>
                <a:gd name="connsiteX6" fmla="*/ 3955618 w 11249301"/>
                <a:gd name="connsiteY6" fmla="*/ 1932605 h 3307144"/>
                <a:gd name="connsiteX7" fmla="*/ 7242272 w 11249301"/>
                <a:gd name="connsiteY7" fmla="*/ 850535 h 3307144"/>
                <a:gd name="connsiteX8" fmla="*/ 11249301 w 11249301"/>
                <a:gd name="connsiteY8" fmla="*/ 0 h 330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49301" h="3307144">
                  <a:moveTo>
                    <a:pt x="11249301" y="0"/>
                  </a:moveTo>
                  <a:lnTo>
                    <a:pt x="11249301" y="3307144"/>
                  </a:lnTo>
                  <a:lnTo>
                    <a:pt x="2550421" y="3307144"/>
                  </a:lnTo>
                  <a:lnTo>
                    <a:pt x="2294591" y="3171403"/>
                  </a:lnTo>
                  <a:cubicBezTo>
                    <a:pt x="1555869" y="2772243"/>
                    <a:pt x="793748" y="2317297"/>
                    <a:pt x="0" y="1799283"/>
                  </a:cubicBezTo>
                  <a:cubicBezTo>
                    <a:pt x="351949" y="1954113"/>
                    <a:pt x="858535" y="2161290"/>
                    <a:pt x="1519757" y="2216326"/>
                  </a:cubicBezTo>
                  <a:cubicBezTo>
                    <a:pt x="2180581" y="2279271"/>
                    <a:pt x="2996239" y="2190074"/>
                    <a:pt x="3955618" y="1932605"/>
                  </a:cubicBezTo>
                  <a:cubicBezTo>
                    <a:pt x="4914596" y="1683042"/>
                    <a:pt x="6017294" y="1265050"/>
                    <a:pt x="7242272" y="850535"/>
                  </a:cubicBezTo>
                  <a:cubicBezTo>
                    <a:pt x="8466653" y="443771"/>
                    <a:pt x="9813116" y="40327"/>
                    <a:pt x="11249301" y="0"/>
                  </a:cubicBezTo>
                  <a:close/>
                </a:path>
              </a:pathLst>
            </a:custGeom>
            <a:solidFill>
              <a:schemeClr val="bg1"/>
            </a:solidFill>
            <a:ln w="9525" cap="flat">
              <a:solidFill>
                <a:srgbClr val="EC212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ndParaRPr>
            </a:p>
          </p:txBody>
        </p:sp>
      </p:grpSp>
      <p:sp>
        <p:nvSpPr>
          <p:cNvPr id="5" name="btfpLayoutConfig" hidden="1"/>
          <p:cNvSpPr txBox="1"/>
          <p:nvPr/>
        </p:nvSpPr>
        <p:spPr>
          <a:xfrm>
            <a:off x="12700" y="12700"/>
            <a:ext cx="8890000" cy="107722"/>
          </a:xfrm>
          <a:prstGeom prst="rect">
            <a:avLst/>
          </a:prstGeom>
          <a:noFill/>
        </p:spPr>
        <p:txBody>
          <a:bodyPr vert="horz"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srgbClr val="FFFFFF">
                    <a:alpha val="0"/>
                  </a:srgbClr>
                </a:solidFill>
                <a:effectLst/>
                <a:uLnTx/>
                <a:uFillTx/>
                <a:latin typeface="Ubuntu"/>
              </a:rPr>
              <a:t>overall_1_132499605790186937 columns_1_132499605790186937 </a:t>
            </a:r>
          </a:p>
        </p:txBody>
      </p:sp>
      <p:pic>
        <p:nvPicPr>
          <p:cNvPr id="10" name="Picture 9" descr="A group of kids playing a game&#10;&#10;Description automatically generated with low confidence">
            <a:extLst>
              <a:ext uri="{FF2B5EF4-FFF2-40B4-BE49-F238E27FC236}">
                <a16:creationId xmlns:a16="http://schemas.microsoft.com/office/drawing/2014/main" id="{44FE7A31-CF50-C342-B4A7-698CF2BBDE4A}"/>
              </a:ext>
            </a:extLst>
          </p:cNvPr>
          <p:cNvPicPr>
            <a:picLocks noChangeAspect="1"/>
          </p:cNvPicPr>
          <p:nvPr/>
        </p:nvPicPr>
        <p:blipFill rotWithShape="1">
          <a:blip r:embed="rId9"/>
          <a:srcRect l="16667" r="16667"/>
          <a:stretch/>
        </p:blipFill>
        <p:spPr>
          <a:xfrm>
            <a:off x="6844908" y="382623"/>
            <a:ext cx="4857262" cy="4857262"/>
          </a:xfrm>
          <a:prstGeom prst="ellipse">
            <a:avLst/>
          </a:prstGeom>
          <a:ln w="57150">
            <a:solidFill>
              <a:srgbClr val="FF0000"/>
            </a:solidFill>
          </a:ln>
        </p:spPr>
      </p:pic>
      <p:sp>
        <p:nvSpPr>
          <p:cNvPr id="14" name="Slide Number Placeholder 13">
            <a:extLst>
              <a:ext uri="{FF2B5EF4-FFF2-40B4-BE49-F238E27FC236}">
                <a16:creationId xmlns:a16="http://schemas.microsoft.com/office/drawing/2014/main" id="{F140D38B-9C2E-4348-B628-AF43BB9AD3A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FFFFFF">
                    <a:lumMod val="50000"/>
                  </a:srgbClr>
                </a:solidFill>
                <a:effectLst/>
                <a:uLnTx/>
                <a:uFillTx/>
                <a:latin typeface="Ubuntu" charset="0"/>
                <a:ea typeface="MS PGothic" charset="0"/>
                <a:sym typeface="Ubuntu"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FFFFFF">
                  <a:lumMod val="50000"/>
                </a:srgbClr>
              </a:solidFill>
              <a:effectLst/>
              <a:uLnTx/>
              <a:uFillTx/>
              <a:latin typeface="Ubuntu" charset="0"/>
              <a:ea typeface="MS PGothic" charset="0"/>
              <a:sym typeface="Ubuntu" charset="0"/>
            </a:endParaRPr>
          </a:p>
        </p:txBody>
      </p:sp>
      <p:pic>
        <p:nvPicPr>
          <p:cNvPr id="12" name="Picture 14" descr="Graphical user interface, application, website&#10;&#10;Description automatically generated">
            <a:extLst>
              <a:ext uri="{FF2B5EF4-FFF2-40B4-BE49-F238E27FC236}">
                <a16:creationId xmlns:a16="http://schemas.microsoft.com/office/drawing/2014/main" id="{C530EC9B-2BBD-40EC-CFF6-4F0FC40F7B9D}"/>
              </a:ext>
            </a:extLst>
          </p:cNvPr>
          <p:cNvPicPr>
            <a:picLocks noChangeAspect="1"/>
          </p:cNvPicPr>
          <p:nvPr/>
        </p:nvPicPr>
        <p:blipFill>
          <a:blip r:embed="rId10"/>
          <a:stretch>
            <a:fillRect/>
          </a:stretch>
        </p:blipFill>
        <p:spPr>
          <a:xfrm>
            <a:off x="19353" y="4747404"/>
            <a:ext cx="5948437" cy="2116622"/>
          </a:xfrm>
          <a:prstGeom prst="rect">
            <a:avLst/>
          </a:prstGeom>
        </p:spPr>
      </p:pic>
      <p:sp>
        <p:nvSpPr>
          <p:cNvPr id="15" name="TextBox 14">
            <a:extLst>
              <a:ext uri="{FF2B5EF4-FFF2-40B4-BE49-F238E27FC236}">
                <a16:creationId xmlns:a16="http://schemas.microsoft.com/office/drawing/2014/main" id="{E3F2AEA2-50A0-8869-C204-10BC661D5CF9}"/>
              </a:ext>
            </a:extLst>
          </p:cNvPr>
          <p:cNvSpPr txBox="1"/>
          <p:nvPr/>
        </p:nvSpPr>
        <p:spPr>
          <a:xfrm>
            <a:off x="2442856" y="2318480"/>
            <a:ext cx="4336010" cy="923330"/>
          </a:xfrm>
          <a:prstGeom prst="rect">
            <a:avLst/>
          </a:prstGeom>
          <a:noFill/>
        </p:spPr>
        <p:txBody>
          <a:bodyPr wrap="square" rtlCol="0">
            <a:spAutoFit/>
          </a:bodyPr>
          <a:lstStyle/>
          <a:p>
            <a:pPr algn="ctr"/>
            <a:r>
              <a:rPr lang="en-US" sz="5400" dirty="0"/>
              <a:t>THANK YOU!</a:t>
            </a:r>
          </a:p>
        </p:txBody>
      </p:sp>
    </p:spTree>
    <p:extLst>
      <p:ext uri="{BB962C8B-B14F-4D97-AF65-F5344CB8AC3E}">
        <p14:creationId xmlns:p14="http://schemas.microsoft.com/office/powerpoint/2010/main" val="63493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29B474-3E10-4B71-8A69-6DF3F2069CD4}"/>
              </a:ext>
            </a:extLst>
          </p:cNvPr>
          <p:cNvSpPr>
            <a:spLocks noGrp="1"/>
          </p:cNvSpPr>
          <p:nvPr>
            <p:ph type="sldNum" sz="quarter" idx="10"/>
          </p:nvPr>
        </p:nvSpPr>
        <p:spPr/>
        <p:txBody>
          <a:bodyPr/>
          <a:lstStyle/>
          <a:p>
            <a:fld id="{62FADDA2-E13B-F548-856B-05843CC20AFE}" type="slidenum">
              <a:rPr lang="en-US" smtClean="0"/>
              <a:pPr/>
              <a:t>4</a:t>
            </a:fld>
            <a:endParaRPr lang="en-US" dirty="0"/>
          </a:p>
        </p:txBody>
      </p:sp>
      <p:sp>
        <p:nvSpPr>
          <p:cNvPr id="17" name="TextBox 16">
            <a:extLst>
              <a:ext uri="{FF2B5EF4-FFF2-40B4-BE49-F238E27FC236}">
                <a16:creationId xmlns:a16="http://schemas.microsoft.com/office/drawing/2014/main" id="{1868347F-7A77-424D-8383-45D5BED3A364}"/>
              </a:ext>
            </a:extLst>
          </p:cNvPr>
          <p:cNvSpPr txBox="1"/>
          <p:nvPr/>
        </p:nvSpPr>
        <p:spPr>
          <a:xfrm>
            <a:off x="3643085" y="6528661"/>
            <a:ext cx="4905830" cy="338554"/>
          </a:xfrm>
          <a:prstGeom prst="rect">
            <a:avLst/>
          </a:prstGeom>
          <a:noFill/>
        </p:spPr>
        <p:txBody>
          <a:bodyPr wrap="none" rtlCol="0">
            <a:spAutoFit/>
          </a:bodyPr>
          <a:lstStyle/>
          <a:p>
            <a:pPr algn="ctr"/>
            <a:r>
              <a:rPr lang="en-US" sz="1600" i="1" dirty="0">
                <a:latin typeface="Calibri" panose="020F0502020204030204" pitchFamily="34" charset="0"/>
                <a:cs typeface="Calibri" panose="020F0502020204030204" pitchFamily="34" charset="0"/>
              </a:rPr>
              <a:t>Children in the US (age 8-19 years) from 2015 to present.</a:t>
            </a:r>
          </a:p>
        </p:txBody>
      </p:sp>
      <p:pic>
        <p:nvPicPr>
          <p:cNvPr id="29" name="Picture 28" descr="Chart&#10;&#10;Description automatically generated with low confidence">
            <a:extLst>
              <a:ext uri="{FF2B5EF4-FFF2-40B4-BE49-F238E27FC236}">
                <a16:creationId xmlns:a16="http://schemas.microsoft.com/office/drawing/2014/main" id="{FE05FF44-8568-8248-A779-77A6A9D217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29" r="49370" b="-240"/>
          <a:stretch/>
        </p:blipFill>
        <p:spPr>
          <a:xfrm>
            <a:off x="2495550" y="2147605"/>
            <a:ext cx="3645782" cy="4291867"/>
          </a:xfrm>
          <a:prstGeom prst="rect">
            <a:avLst/>
          </a:prstGeom>
        </p:spPr>
      </p:pic>
      <p:pic>
        <p:nvPicPr>
          <p:cNvPr id="7" name="Picture 6" descr="Chart&#10;&#10;Description automatically generated with low confidence">
            <a:extLst>
              <a:ext uri="{FF2B5EF4-FFF2-40B4-BE49-F238E27FC236}">
                <a16:creationId xmlns:a16="http://schemas.microsoft.com/office/drawing/2014/main" id="{A1EF4A6C-3968-4317-82D4-1B3433E250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282" t="43593" r="84" b="-145"/>
          <a:stretch/>
        </p:blipFill>
        <p:spPr>
          <a:xfrm>
            <a:off x="6726396" y="2728175"/>
            <a:ext cx="3358076" cy="2858508"/>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AD545966-1B17-450A-8A36-D453292D8E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32" t="-1555" r="6633" b="86722"/>
          <a:stretch/>
        </p:blipFill>
        <p:spPr>
          <a:xfrm>
            <a:off x="3360964" y="1341986"/>
            <a:ext cx="6094419" cy="749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F86090E3-95FA-8E58-37BE-92F14F069E0D}"/>
              </a:ext>
            </a:extLst>
          </p:cNvPr>
          <p:cNvSpPr txBox="1">
            <a:spLocks/>
          </p:cNvSpPr>
          <p:nvPr/>
        </p:nvSpPr>
        <p:spPr bwMode="auto">
          <a:xfrm>
            <a:off x="407580" y="307471"/>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lnSpc>
                <a:spcPts val="3600"/>
              </a:lnSpc>
              <a:spcBef>
                <a:spcPct val="0"/>
              </a:spcBef>
              <a:spcAft>
                <a:spcPct val="0"/>
              </a:spcAft>
              <a:defRPr sz="1857" b="1" i="0" spc="-100">
                <a:solidFill>
                  <a:schemeClr val="bg1"/>
                </a:solidFill>
                <a:latin typeface="Ubuntu"/>
                <a:ea typeface="+mj-ea"/>
                <a:cs typeface="Ubuntu"/>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r>
              <a:rPr lang="en-US" sz="3200" dirty="0">
                <a:solidFill>
                  <a:schemeClr val="tx1"/>
                </a:solidFill>
                <a:latin typeface="+mn-lt"/>
              </a:rPr>
              <a:t>Untreated Health Conditions Exist…</a:t>
            </a:r>
            <a:endParaRPr lang="en-US" sz="3200" kern="0" dirty="0">
              <a:latin typeface="+mn-lt"/>
            </a:endParaRPr>
          </a:p>
        </p:txBody>
      </p:sp>
      <p:sp>
        <p:nvSpPr>
          <p:cNvPr id="2" name="Rectangle 1">
            <a:extLst>
              <a:ext uri="{FF2B5EF4-FFF2-40B4-BE49-F238E27FC236}">
                <a16:creationId xmlns:a16="http://schemas.microsoft.com/office/drawing/2014/main" id="{6BF5C3BF-EEBC-8DE6-8379-9A06745611F2}"/>
              </a:ext>
            </a:extLst>
          </p:cNvPr>
          <p:cNvSpPr/>
          <p:nvPr/>
        </p:nvSpPr>
        <p:spPr bwMode="auto">
          <a:xfrm>
            <a:off x="9557657" y="189895"/>
            <a:ext cx="2353733" cy="107163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Picture 4" descr="Graphical user interface, application, website&#10;&#10;Description automatically generated">
            <a:extLst>
              <a:ext uri="{FF2B5EF4-FFF2-40B4-BE49-F238E27FC236}">
                <a16:creationId xmlns:a16="http://schemas.microsoft.com/office/drawing/2014/main" id="{7140AE52-FEC5-698D-5B4E-5FB38CDE885A}"/>
              </a:ext>
            </a:extLst>
          </p:cNvPr>
          <p:cNvPicPr>
            <a:picLocks noChangeAspect="1"/>
          </p:cNvPicPr>
          <p:nvPr/>
        </p:nvPicPr>
        <p:blipFill>
          <a:blip r:embed="rId4"/>
          <a:stretch>
            <a:fillRect/>
          </a:stretch>
        </p:blipFill>
        <p:spPr>
          <a:xfrm>
            <a:off x="8026401" y="6070"/>
            <a:ext cx="4170437" cy="1475575"/>
          </a:xfrm>
          <a:prstGeom prst="rect">
            <a:avLst/>
          </a:prstGeom>
        </p:spPr>
      </p:pic>
    </p:spTree>
    <p:extLst>
      <p:ext uri="{BB962C8B-B14F-4D97-AF65-F5344CB8AC3E}">
        <p14:creationId xmlns:p14="http://schemas.microsoft.com/office/powerpoint/2010/main" val="114764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C461-F84C-4529-6876-6701BD33BFC8}"/>
              </a:ext>
            </a:extLst>
          </p:cNvPr>
          <p:cNvSpPr>
            <a:spLocks noGrp="1"/>
          </p:cNvSpPr>
          <p:nvPr>
            <p:ph type="title"/>
          </p:nvPr>
        </p:nvSpPr>
        <p:spPr/>
        <p:txBody>
          <a:bodyPr/>
          <a:lstStyle/>
          <a:p>
            <a:r>
              <a:rPr lang="en-US" sz="3200" b="1" dirty="0">
                <a:latin typeface="+mn-lt"/>
              </a:rPr>
              <a:t>Multiple Causes of Health Disparities:</a:t>
            </a:r>
          </a:p>
        </p:txBody>
      </p:sp>
      <p:sp>
        <p:nvSpPr>
          <p:cNvPr id="3" name="Content Placeholder 2">
            <a:extLst>
              <a:ext uri="{FF2B5EF4-FFF2-40B4-BE49-F238E27FC236}">
                <a16:creationId xmlns:a16="http://schemas.microsoft.com/office/drawing/2014/main" id="{F7BA2A37-245B-2256-80AB-0CBADAFE07DF}"/>
              </a:ext>
            </a:extLst>
          </p:cNvPr>
          <p:cNvSpPr>
            <a:spLocks noGrp="1"/>
          </p:cNvSpPr>
          <p:nvPr>
            <p:ph sz="half" idx="1"/>
          </p:nvPr>
        </p:nvSpPr>
        <p:spPr>
          <a:xfrm>
            <a:off x="738718" y="2005971"/>
            <a:ext cx="5357282" cy="4464844"/>
          </a:xfrm>
        </p:spPr>
        <p:txBody>
          <a:bodyPr/>
          <a:lstStyle/>
          <a:p>
            <a:pPr marL="342900" indent="-342900">
              <a:lnSpc>
                <a:spcPct val="100000"/>
              </a:lnSpc>
              <a:spcAft>
                <a:spcPts val="1200"/>
              </a:spcAft>
              <a:buFont typeface="Arial" panose="020B0604020202020204" pitchFamily="34" charset="0"/>
              <a:buChar char="•"/>
            </a:pPr>
            <a:r>
              <a:rPr lang="en-US" sz="1800" b="1" dirty="0"/>
              <a:t>Limited accessible prevention </a:t>
            </a:r>
            <a:r>
              <a:rPr lang="en-US" sz="1800" dirty="0"/>
              <a:t>programming</a:t>
            </a:r>
          </a:p>
          <a:p>
            <a:pPr marL="0" indent="0">
              <a:lnSpc>
                <a:spcPct val="100000"/>
              </a:lnSpc>
              <a:spcAft>
                <a:spcPts val="1200"/>
              </a:spcAft>
            </a:pPr>
            <a:endParaRPr lang="en-US" sz="1800" dirty="0"/>
          </a:p>
          <a:p>
            <a:pPr marL="342900" indent="-342900">
              <a:lnSpc>
                <a:spcPct val="100000"/>
              </a:lnSpc>
              <a:spcAft>
                <a:spcPts val="1200"/>
              </a:spcAft>
              <a:buFont typeface="Arial" panose="020B0604020202020204" pitchFamily="34" charset="0"/>
              <a:buChar char="•"/>
            </a:pPr>
            <a:r>
              <a:rPr lang="en-US" sz="1800" b="1" dirty="0"/>
              <a:t>Lack of access to healthcare </a:t>
            </a:r>
            <a:r>
              <a:rPr lang="en-US" sz="1800" dirty="0"/>
              <a:t>including insurance, lack of preventive screenings, delayed specialty care and no coordination</a:t>
            </a:r>
          </a:p>
          <a:p>
            <a:pPr marL="342900" indent="-342900">
              <a:lnSpc>
                <a:spcPct val="100000"/>
              </a:lnSpc>
              <a:buFont typeface="Arial" panose="020B0604020202020204" pitchFamily="34" charset="0"/>
              <a:buChar char="•"/>
            </a:pPr>
            <a:endParaRPr lang="en-US" sz="1800" dirty="0">
              <a:solidFill>
                <a:srgbClr val="FF0000"/>
              </a:solidFill>
            </a:endParaRPr>
          </a:p>
          <a:p>
            <a:pPr marL="342900" indent="-342900">
              <a:lnSpc>
                <a:spcPct val="100000"/>
              </a:lnSpc>
              <a:buFont typeface="Arial" panose="020B0604020202020204" pitchFamily="34" charset="0"/>
              <a:buChar char="•"/>
            </a:pPr>
            <a:endParaRPr lang="en-US" dirty="0">
              <a:solidFill>
                <a:srgbClr val="FF0000"/>
              </a:solidFill>
            </a:endParaRPr>
          </a:p>
        </p:txBody>
      </p:sp>
      <p:sp>
        <p:nvSpPr>
          <p:cNvPr id="4" name="Content Placeholder 3">
            <a:extLst>
              <a:ext uri="{FF2B5EF4-FFF2-40B4-BE49-F238E27FC236}">
                <a16:creationId xmlns:a16="http://schemas.microsoft.com/office/drawing/2014/main" id="{FDE30812-3F03-49B4-96A0-798B515C5E5A}"/>
              </a:ext>
            </a:extLst>
          </p:cNvPr>
          <p:cNvSpPr>
            <a:spLocks noGrp="1"/>
          </p:cNvSpPr>
          <p:nvPr>
            <p:ph sz="half" idx="2"/>
          </p:nvPr>
        </p:nvSpPr>
        <p:spPr>
          <a:xfrm>
            <a:off x="6096000" y="2005971"/>
            <a:ext cx="5203031" cy="4464844"/>
          </a:xfrm>
        </p:spPr>
        <p:txBody>
          <a:bodyPr/>
          <a:lstStyle/>
          <a:p>
            <a:pPr marL="342900" indent="-342900">
              <a:lnSpc>
                <a:spcPct val="100000"/>
              </a:lnSpc>
              <a:spcAft>
                <a:spcPts val="1200"/>
              </a:spcAft>
              <a:buFont typeface="Arial" panose="020B0604020202020204" pitchFamily="34" charset="0"/>
              <a:buChar char="•"/>
            </a:pPr>
            <a:r>
              <a:rPr lang="en-US" sz="1800" b="1" dirty="0"/>
              <a:t>Lack of trained providers </a:t>
            </a:r>
            <a:r>
              <a:rPr lang="en-US" sz="1800" dirty="0"/>
              <a:t>skills and resources for providers </a:t>
            </a:r>
          </a:p>
          <a:p>
            <a:pPr marL="0" indent="0">
              <a:lnSpc>
                <a:spcPct val="100000"/>
              </a:lnSpc>
              <a:spcAft>
                <a:spcPts val="1200"/>
              </a:spcAft>
            </a:pPr>
            <a:endParaRPr lang="en-US" sz="1800" dirty="0"/>
          </a:p>
          <a:p>
            <a:pPr marL="342900" indent="-342900">
              <a:lnSpc>
                <a:spcPct val="100000"/>
              </a:lnSpc>
              <a:spcAft>
                <a:spcPts val="1200"/>
              </a:spcAft>
              <a:buFont typeface="Arial" panose="020B0604020202020204" pitchFamily="34" charset="0"/>
              <a:buChar char="•"/>
            </a:pPr>
            <a:r>
              <a:rPr lang="en-US" sz="1800" b="1" dirty="0"/>
              <a:t>Prohibitively complex </a:t>
            </a:r>
            <a:r>
              <a:rPr lang="en-US" sz="1800" dirty="0"/>
              <a:t>health systems that people with intellectual disabilities cannot navigate</a:t>
            </a:r>
          </a:p>
          <a:p>
            <a:endParaRPr lang="en-US" dirty="0"/>
          </a:p>
        </p:txBody>
      </p:sp>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fld id="{65259849-736F-2C48-9F66-0F7642C7CEF8}" type="slidenum">
              <a:rPr lang="en-US" smtClean="0"/>
              <a:pPr/>
              <a:t>5</a:t>
            </a:fld>
            <a:endParaRPr lang="en-US" dirty="0"/>
          </a:p>
        </p:txBody>
      </p:sp>
      <p:sp>
        <p:nvSpPr>
          <p:cNvPr id="7" name="Rectangle 6">
            <a:extLst>
              <a:ext uri="{FF2B5EF4-FFF2-40B4-BE49-F238E27FC236}">
                <a16:creationId xmlns:a16="http://schemas.microsoft.com/office/drawing/2014/main" id="{80A436AD-677D-32C7-F2D4-498A67087EF0}"/>
              </a:ext>
            </a:extLst>
          </p:cNvPr>
          <p:cNvSpPr/>
          <p:nvPr/>
        </p:nvSpPr>
        <p:spPr bwMode="auto">
          <a:xfrm>
            <a:off x="9436705" y="371324"/>
            <a:ext cx="2438400" cy="11684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8" name="Picture 8" descr="Graphical user interface, application, website&#10;&#10;Description automatically generated">
            <a:extLst>
              <a:ext uri="{FF2B5EF4-FFF2-40B4-BE49-F238E27FC236}">
                <a16:creationId xmlns:a16="http://schemas.microsoft.com/office/drawing/2014/main" id="{EE91A46C-4069-0110-9237-E2B5C086F377}"/>
              </a:ext>
            </a:extLst>
          </p:cNvPr>
          <p:cNvPicPr>
            <a:picLocks noChangeAspect="1"/>
          </p:cNvPicPr>
          <p:nvPr/>
        </p:nvPicPr>
        <p:blipFill>
          <a:blip r:embed="rId2"/>
          <a:stretch>
            <a:fillRect/>
          </a:stretch>
        </p:blipFill>
        <p:spPr>
          <a:xfrm>
            <a:off x="7808687" y="66546"/>
            <a:ext cx="4388151" cy="1499765"/>
          </a:xfrm>
          <a:prstGeom prst="rect">
            <a:avLst/>
          </a:prstGeom>
        </p:spPr>
      </p:pic>
    </p:spTree>
    <p:extLst>
      <p:ext uri="{BB962C8B-B14F-4D97-AF65-F5344CB8AC3E}">
        <p14:creationId xmlns:p14="http://schemas.microsoft.com/office/powerpoint/2010/main" val="353694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E3D6-ADE2-403C-B242-0D79ADC6C1F2}"/>
              </a:ext>
            </a:extLst>
          </p:cNvPr>
          <p:cNvSpPr>
            <a:spLocks noGrp="1"/>
          </p:cNvSpPr>
          <p:nvPr>
            <p:ph type="title"/>
          </p:nvPr>
        </p:nvSpPr>
        <p:spPr>
          <a:xfrm>
            <a:off x="661987" y="408121"/>
            <a:ext cx="8729302" cy="929806"/>
          </a:xfrm>
        </p:spPr>
        <p:txBody>
          <a:bodyPr/>
          <a:lstStyle/>
          <a:p>
            <a:r>
              <a:rPr lang="en-US" sz="3200" dirty="0">
                <a:latin typeface="+mn-lt"/>
              </a:rPr>
              <a:t>Their doctors aren't confident </a:t>
            </a:r>
            <a:br>
              <a:rPr lang="en-US" sz="3200" dirty="0">
                <a:latin typeface="+mn-lt"/>
              </a:rPr>
            </a:br>
            <a:r>
              <a:rPr lang="en-US" sz="3200" dirty="0">
                <a:latin typeface="+mn-lt"/>
              </a:rPr>
              <a:t>… and aren't getting trained</a:t>
            </a:r>
          </a:p>
        </p:txBody>
      </p:sp>
      <p:sp>
        <p:nvSpPr>
          <p:cNvPr id="3" name="Slide Number Placeholder 2">
            <a:extLst>
              <a:ext uri="{FF2B5EF4-FFF2-40B4-BE49-F238E27FC236}">
                <a16:creationId xmlns:a16="http://schemas.microsoft.com/office/drawing/2014/main" id="{5009F6D0-04C0-4B64-ACC9-222EBAEA2AF9}"/>
              </a:ext>
            </a:extLst>
          </p:cNvPr>
          <p:cNvSpPr>
            <a:spLocks noGrp="1"/>
          </p:cNvSpPr>
          <p:nvPr>
            <p:ph type="sldNum" sz="quarter" idx="10"/>
          </p:nvPr>
        </p:nvSpPr>
        <p:spPr/>
        <p:txBody>
          <a:bodyPr/>
          <a:lstStyle/>
          <a:p>
            <a:fld id="{62FADDA2-E13B-F548-856B-05843CC20AFE}" type="slidenum">
              <a:rPr lang="en-US" smtClean="0"/>
              <a:pPr/>
              <a:t>6</a:t>
            </a:fld>
            <a:endParaRPr lang="en-US" dirty="0"/>
          </a:p>
        </p:txBody>
      </p:sp>
      <p:grpSp>
        <p:nvGrpSpPr>
          <p:cNvPr id="13" name="Group 12">
            <a:extLst>
              <a:ext uri="{FF2B5EF4-FFF2-40B4-BE49-F238E27FC236}">
                <a16:creationId xmlns:a16="http://schemas.microsoft.com/office/drawing/2014/main" id="{FB515210-86CD-492A-A8C2-D9D13153C8B7}"/>
              </a:ext>
            </a:extLst>
          </p:cNvPr>
          <p:cNvGrpSpPr/>
          <p:nvPr/>
        </p:nvGrpSpPr>
        <p:grpSpPr>
          <a:xfrm>
            <a:off x="1456911" y="2281176"/>
            <a:ext cx="2236409" cy="2798466"/>
            <a:chOff x="1420625" y="3224606"/>
            <a:chExt cx="2236409" cy="2798466"/>
          </a:xfrm>
        </p:grpSpPr>
        <p:sp>
          <p:nvSpPr>
            <p:cNvPr id="4" name="TextBox 3">
              <a:extLst>
                <a:ext uri="{FF2B5EF4-FFF2-40B4-BE49-F238E27FC236}">
                  <a16:creationId xmlns:a16="http://schemas.microsoft.com/office/drawing/2014/main" id="{169BD57B-DBB8-4A08-8D24-71EA559A8494}"/>
                </a:ext>
              </a:extLst>
            </p:cNvPr>
            <p:cNvSpPr txBox="1"/>
            <p:nvPr/>
          </p:nvSpPr>
          <p:spPr bwMode="gray">
            <a:xfrm>
              <a:off x="1420625" y="4534597"/>
              <a:ext cx="2236409" cy="1488475"/>
            </a:xfrm>
            <a:prstGeom prst="rect">
              <a:avLst/>
            </a:prstGeom>
            <a:noFill/>
          </p:spPr>
          <p:txBody>
            <a:bodyPr wrap="square" lIns="36000" tIns="36000" rIns="36000" bIns="36000" rtlCol="0" anchor="t">
              <a:spAutoFit/>
            </a:bodyPr>
            <a:lstStyle/>
            <a:p>
              <a:pPr algn="ctr"/>
              <a:r>
                <a:rPr lang="en-US" dirty="0">
                  <a:solidFill>
                    <a:srgbClr val="000000"/>
                  </a:solidFill>
                  <a:ea typeface="+mn-lt"/>
                  <a:cs typeface="+mn-lt"/>
                </a:rPr>
                <a:t>Of </a:t>
              </a:r>
              <a:r>
                <a:rPr lang="en-US" b="1" dirty="0">
                  <a:solidFill>
                    <a:srgbClr val="000000"/>
                  </a:solidFill>
                  <a:ea typeface="+mn-lt"/>
                  <a:cs typeface="+mn-lt"/>
                </a:rPr>
                <a:t>doctors</a:t>
              </a:r>
              <a:r>
                <a:rPr lang="en-US" dirty="0">
                  <a:solidFill>
                    <a:srgbClr val="000000"/>
                  </a:solidFill>
                  <a:ea typeface="+mn-lt"/>
                  <a:cs typeface="+mn-lt"/>
                </a:rPr>
                <a:t> believe their </a:t>
              </a:r>
              <a:r>
                <a:rPr lang="en-US" b="1" dirty="0">
                  <a:solidFill>
                    <a:srgbClr val="000000"/>
                  </a:solidFill>
                  <a:ea typeface="+mn-lt"/>
                  <a:cs typeface="+mn-lt"/>
                </a:rPr>
                <a:t>patients with IDD</a:t>
              </a:r>
              <a:r>
                <a:rPr lang="en-US" dirty="0">
                  <a:solidFill>
                    <a:srgbClr val="000000"/>
                  </a:solidFill>
                  <a:ea typeface="+mn-lt"/>
                  <a:cs typeface="+mn-lt"/>
                </a:rPr>
                <a:t> </a:t>
              </a:r>
              <a:r>
                <a:rPr lang="en-US" dirty="0">
                  <a:ea typeface="+mn-lt"/>
                  <a:cs typeface="+mn-lt"/>
                </a:rPr>
                <a:t>have </a:t>
              </a:r>
              <a:r>
                <a:rPr lang="en-US" b="1" dirty="0">
                  <a:ea typeface="+mn-lt"/>
                  <a:cs typeface="+mn-lt"/>
                </a:rPr>
                <a:t>worse </a:t>
              </a:r>
              <a:r>
                <a:rPr lang="en-US" b="1" dirty="0">
                  <a:solidFill>
                    <a:srgbClr val="000000"/>
                  </a:solidFill>
                  <a:ea typeface="+mn-lt"/>
                  <a:cs typeface="+mn-lt"/>
                </a:rPr>
                <a:t>quality of life</a:t>
              </a:r>
              <a:endParaRPr lang="en-US" b="1" dirty="0">
                <a:ea typeface="+mn-lt"/>
                <a:cs typeface="+mn-lt"/>
              </a:endParaRPr>
            </a:p>
            <a:p>
              <a:pPr algn="ctr"/>
              <a:endParaRPr lang="en-US" sz="2000" b="1" dirty="0">
                <a:solidFill>
                  <a:srgbClr val="FF0000"/>
                </a:solidFill>
              </a:endParaRPr>
            </a:p>
          </p:txBody>
        </p:sp>
        <p:sp>
          <p:nvSpPr>
            <p:cNvPr id="8" name="Oval 19">
              <a:extLst>
                <a:ext uri="{FF2B5EF4-FFF2-40B4-BE49-F238E27FC236}">
                  <a16:creationId xmlns:a16="http://schemas.microsoft.com/office/drawing/2014/main" id="{2FD72E89-840F-472E-98E2-55194324B390}"/>
                </a:ext>
              </a:extLst>
            </p:cNvPr>
            <p:cNvSpPr>
              <a:spLocks noChangeArrowheads="1"/>
            </p:cNvSpPr>
            <p:nvPr/>
          </p:nvSpPr>
          <p:spPr bwMode="auto">
            <a:xfrm>
              <a:off x="1925601" y="3224606"/>
              <a:ext cx="1230412" cy="1227686"/>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dirty="0">
                <a:solidFill>
                  <a:schemeClr val="bg1"/>
                </a:solidFill>
                <a:latin typeface="FontAwesome" pitchFamily="2" charset="0"/>
              </a:endParaRPr>
            </a:p>
          </p:txBody>
        </p:sp>
        <p:sp>
          <p:nvSpPr>
            <p:cNvPr id="9" name="TextBox 8">
              <a:extLst>
                <a:ext uri="{FF2B5EF4-FFF2-40B4-BE49-F238E27FC236}">
                  <a16:creationId xmlns:a16="http://schemas.microsoft.com/office/drawing/2014/main" id="{FBE81E29-E188-4FCB-8DEF-67EAB4791734}"/>
                </a:ext>
              </a:extLst>
            </p:cNvPr>
            <p:cNvSpPr txBox="1"/>
            <p:nvPr/>
          </p:nvSpPr>
          <p:spPr bwMode="gray">
            <a:xfrm>
              <a:off x="1983053" y="3427882"/>
              <a:ext cx="1129695" cy="749812"/>
            </a:xfrm>
            <a:prstGeom prst="rect">
              <a:avLst/>
            </a:prstGeom>
            <a:noFill/>
          </p:spPr>
          <p:txBody>
            <a:bodyPr wrap="square" lIns="36000" tIns="36000" rIns="36000" bIns="36000" rtlCol="0" anchor="t">
              <a:spAutoFit/>
            </a:bodyPr>
            <a:lstStyle/>
            <a:p>
              <a:pPr algn="ctr"/>
              <a:r>
                <a:rPr lang="en-US" sz="4400" dirty="0">
                  <a:ea typeface="+mn-lt"/>
                  <a:cs typeface="+mn-lt"/>
                </a:rPr>
                <a:t>80</a:t>
              </a:r>
              <a:r>
                <a:rPr lang="en-US" sz="2800" b="1" dirty="0">
                  <a:ea typeface="+mn-lt"/>
                  <a:cs typeface="+mn-lt"/>
                </a:rPr>
                <a:t>%</a:t>
              </a:r>
              <a:endParaRPr lang="en-US" sz="2800" b="1" dirty="0"/>
            </a:p>
          </p:txBody>
        </p:sp>
      </p:grpSp>
      <p:grpSp>
        <p:nvGrpSpPr>
          <p:cNvPr id="14" name="Group 13">
            <a:extLst>
              <a:ext uri="{FF2B5EF4-FFF2-40B4-BE49-F238E27FC236}">
                <a16:creationId xmlns:a16="http://schemas.microsoft.com/office/drawing/2014/main" id="{45BF3555-98D0-4AEE-BE30-3D88296C8FCE}"/>
              </a:ext>
            </a:extLst>
          </p:cNvPr>
          <p:cNvGrpSpPr/>
          <p:nvPr/>
        </p:nvGrpSpPr>
        <p:grpSpPr>
          <a:xfrm>
            <a:off x="4786249" y="2281176"/>
            <a:ext cx="2605313" cy="2798466"/>
            <a:chOff x="4685292" y="3224605"/>
            <a:chExt cx="2605313" cy="2798466"/>
          </a:xfrm>
        </p:grpSpPr>
        <p:sp>
          <p:nvSpPr>
            <p:cNvPr id="10" name="TextBox 9">
              <a:extLst>
                <a:ext uri="{FF2B5EF4-FFF2-40B4-BE49-F238E27FC236}">
                  <a16:creationId xmlns:a16="http://schemas.microsoft.com/office/drawing/2014/main" id="{DE828458-1B81-4DBB-B808-88FFFEA8D4AE}"/>
                </a:ext>
              </a:extLst>
            </p:cNvPr>
            <p:cNvSpPr txBox="1"/>
            <p:nvPr/>
          </p:nvSpPr>
          <p:spPr bwMode="gray">
            <a:xfrm>
              <a:off x="4685292" y="4534596"/>
              <a:ext cx="2605313" cy="1488475"/>
            </a:xfrm>
            <a:prstGeom prst="rect">
              <a:avLst/>
            </a:prstGeom>
            <a:noFill/>
          </p:spPr>
          <p:txBody>
            <a:bodyPr wrap="square" lIns="36000" tIns="36000" rIns="36000" bIns="36000" rtlCol="0" anchor="t">
              <a:spAutoFit/>
            </a:bodyPr>
            <a:lstStyle/>
            <a:p>
              <a:pPr algn="ctr"/>
              <a:r>
                <a:rPr lang="en-US" dirty="0">
                  <a:ea typeface="+mn-lt"/>
                  <a:cs typeface="+mn-lt"/>
                </a:rPr>
                <a:t>Of </a:t>
              </a:r>
              <a:r>
                <a:rPr lang="en-US" b="1" dirty="0">
                  <a:ea typeface="+mn-lt"/>
                  <a:cs typeface="+mn-lt"/>
                </a:rPr>
                <a:t>physicians</a:t>
              </a:r>
              <a:r>
                <a:rPr lang="en-US" dirty="0">
                  <a:ea typeface="+mn-lt"/>
                  <a:cs typeface="+mn-lt"/>
                </a:rPr>
                <a:t> felt </a:t>
              </a:r>
              <a:r>
                <a:rPr lang="en-US" b="1" dirty="0">
                  <a:ea typeface="+mn-lt"/>
                  <a:cs typeface="+mn-lt"/>
                </a:rPr>
                <a:t>confident</a:t>
              </a:r>
              <a:r>
                <a:rPr lang="en-US" dirty="0">
                  <a:ea typeface="+mn-lt"/>
                  <a:cs typeface="+mn-lt"/>
                </a:rPr>
                <a:t> about their ability to </a:t>
              </a:r>
              <a:r>
                <a:rPr lang="en-US" b="1" dirty="0">
                  <a:ea typeface="+mn-lt"/>
                  <a:cs typeface="+mn-lt"/>
                </a:rPr>
                <a:t>provide the same quality of care</a:t>
              </a:r>
              <a:endParaRPr lang="en-US" sz="1600" b="1" dirty="0"/>
            </a:p>
            <a:p>
              <a:pPr algn="ctr"/>
              <a:endParaRPr lang="en-US" sz="2000" b="1" dirty="0">
                <a:solidFill>
                  <a:srgbClr val="FF0000"/>
                </a:solidFill>
              </a:endParaRPr>
            </a:p>
          </p:txBody>
        </p:sp>
        <p:sp>
          <p:nvSpPr>
            <p:cNvPr id="11" name="Oval 19">
              <a:extLst>
                <a:ext uri="{FF2B5EF4-FFF2-40B4-BE49-F238E27FC236}">
                  <a16:creationId xmlns:a16="http://schemas.microsoft.com/office/drawing/2014/main" id="{55548C19-F9AB-4B9F-B989-254D24092422}"/>
                </a:ext>
              </a:extLst>
            </p:cNvPr>
            <p:cNvSpPr>
              <a:spLocks noChangeArrowheads="1"/>
            </p:cNvSpPr>
            <p:nvPr/>
          </p:nvSpPr>
          <p:spPr bwMode="auto">
            <a:xfrm>
              <a:off x="5372743" y="3224605"/>
              <a:ext cx="1230412" cy="1227686"/>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dirty="0">
                <a:solidFill>
                  <a:schemeClr val="bg1"/>
                </a:solidFill>
                <a:latin typeface="FontAwesome" pitchFamily="2" charset="0"/>
              </a:endParaRPr>
            </a:p>
          </p:txBody>
        </p:sp>
        <p:sp>
          <p:nvSpPr>
            <p:cNvPr id="12" name="TextBox 11">
              <a:extLst>
                <a:ext uri="{FF2B5EF4-FFF2-40B4-BE49-F238E27FC236}">
                  <a16:creationId xmlns:a16="http://schemas.microsoft.com/office/drawing/2014/main" id="{4927D131-CC86-47A8-9816-4FF88566D572}"/>
                </a:ext>
              </a:extLst>
            </p:cNvPr>
            <p:cNvSpPr txBox="1"/>
            <p:nvPr/>
          </p:nvSpPr>
          <p:spPr bwMode="gray">
            <a:xfrm>
              <a:off x="5430195" y="3427881"/>
              <a:ext cx="1129695" cy="749812"/>
            </a:xfrm>
            <a:prstGeom prst="rect">
              <a:avLst/>
            </a:prstGeom>
            <a:noFill/>
          </p:spPr>
          <p:txBody>
            <a:bodyPr wrap="square" lIns="36000" tIns="36000" rIns="36000" bIns="36000" rtlCol="0" anchor="t">
              <a:spAutoFit/>
            </a:bodyPr>
            <a:lstStyle/>
            <a:p>
              <a:pPr algn="ctr"/>
              <a:r>
                <a:rPr lang="en-US" sz="4400" dirty="0">
                  <a:ea typeface="+mn-lt"/>
                  <a:cs typeface="+mn-lt"/>
                </a:rPr>
                <a:t>41</a:t>
              </a:r>
              <a:r>
                <a:rPr lang="en-US" sz="2800" b="1" dirty="0">
                  <a:ea typeface="+mn-lt"/>
                  <a:cs typeface="+mn-lt"/>
                </a:rPr>
                <a:t>%</a:t>
              </a:r>
              <a:endParaRPr lang="en-US" sz="2800" b="1" dirty="0"/>
            </a:p>
          </p:txBody>
        </p:sp>
      </p:grpSp>
      <p:grpSp>
        <p:nvGrpSpPr>
          <p:cNvPr id="15" name="Group 14">
            <a:extLst>
              <a:ext uri="{FF2B5EF4-FFF2-40B4-BE49-F238E27FC236}">
                <a16:creationId xmlns:a16="http://schemas.microsoft.com/office/drawing/2014/main" id="{39EDF7F2-7578-499E-B4F6-206BC456B010}"/>
              </a:ext>
            </a:extLst>
          </p:cNvPr>
          <p:cNvGrpSpPr/>
          <p:nvPr/>
        </p:nvGrpSpPr>
        <p:grpSpPr>
          <a:xfrm>
            <a:off x="8562861" y="2281176"/>
            <a:ext cx="2369456" cy="2798466"/>
            <a:chOff x="4789147" y="3224605"/>
            <a:chExt cx="2369456" cy="2798466"/>
          </a:xfrm>
        </p:grpSpPr>
        <p:sp>
          <p:nvSpPr>
            <p:cNvPr id="16" name="TextBox 15">
              <a:extLst>
                <a:ext uri="{FF2B5EF4-FFF2-40B4-BE49-F238E27FC236}">
                  <a16:creationId xmlns:a16="http://schemas.microsoft.com/office/drawing/2014/main" id="{AE8CE2C4-F06F-441B-BE8B-AF2C0833DFE4}"/>
                </a:ext>
              </a:extLst>
            </p:cNvPr>
            <p:cNvSpPr txBox="1"/>
            <p:nvPr/>
          </p:nvSpPr>
          <p:spPr bwMode="gray">
            <a:xfrm>
              <a:off x="4789147" y="4534596"/>
              <a:ext cx="2369456" cy="1488475"/>
            </a:xfrm>
            <a:prstGeom prst="rect">
              <a:avLst/>
            </a:prstGeom>
            <a:noFill/>
          </p:spPr>
          <p:txBody>
            <a:bodyPr wrap="square" lIns="36000" tIns="36000" rIns="36000" bIns="36000" rtlCol="0" anchor="t">
              <a:spAutoFit/>
            </a:bodyPr>
            <a:lstStyle/>
            <a:p>
              <a:pPr algn="ctr"/>
              <a:r>
                <a:rPr lang="en-US" dirty="0">
                  <a:ea typeface="+mn-lt"/>
                  <a:cs typeface="+mn-lt"/>
                </a:rPr>
                <a:t>Of </a:t>
              </a:r>
              <a:r>
                <a:rPr lang="en-US" b="1" dirty="0">
                  <a:ea typeface="+mn-lt"/>
                  <a:cs typeface="+mn-lt"/>
                </a:rPr>
                <a:t>health professionals</a:t>
              </a:r>
              <a:r>
                <a:rPr lang="en-US" dirty="0">
                  <a:ea typeface="+mn-lt"/>
                  <a:cs typeface="+mn-lt"/>
                </a:rPr>
                <a:t> have </a:t>
              </a:r>
              <a:r>
                <a:rPr lang="en-US" b="1" dirty="0">
                  <a:ea typeface="+mn-lt"/>
                  <a:cs typeface="+mn-lt"/>
                </a:rPr>
                <a:t>not been trained on IDD</a:t>
              </a:r>
              <a:endParaRPr lang="en-US" sz="1600" b="1" dirty="0"/>
            </a:p>
            <a:p>
              <a:pPr algn="ctr"/>
              <a:endParaRPr lang="en-US" sz="2000" b="1" dirty="0">
                <a:solidFill>
                  <a:srgbClr val="FF0000"/>
                </a:solidFill>
              </a:endParaRPr>
            </a:p>
          </p:txBody>
        </p:sp>
        <p:sp>
          <p:nvSpPr>
            <p:cNvPr id="17" name="Oval 19">
              <a:extLst>
                <a:ext uri="{FF2B5EF4-FFF2-40B4-BE49-F238E27FC236}">
                  <a16:creationId xmlns:a16="http://schemas.microsoft.com/office/drawing/2014/main" id="{423AA012-3763-4271-AEBB-5768378FB002}"/>
                </a:ext>
              </a:extLst>
            </p:cNvPr>
            <p:cNvSpPr>
              <a:spLocks noChangeArrowheads="1"/>
            </p:cNvSpPr>
            <p:nvPr/>
          </p:nvSpPr>
          <p:spPr bwMode="auto">
            <a:xfrm>
              <a:off x="5372743" y="3224605"/>
              <a:ext cx="1230412" cy="1227686"/>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1000" dirty="0">
                <a:solidFill>
                  <a:schemeClr val="bg1"/>
                </a:solidFill>
                <a:latin typeface="FontAwesome" pitchFamily="2" charset="0"/>
              </a:endParaRPr>
            </a:p>
          </p:txBody>
        </p:sp>
        <p:sp>
          <p:nvSpPr>
            <p:cNvPr id="18" name="TextBox 17">
              <a:extLst>
                <a:ext uri="{FF2B5EF4-FFF2-40B4-BE49-F238E27FC236}">
                  <a16:creationId xmlns:a16="http://schemas.microsoft.com/office/drawing/2014/main" id="{19987E74-163D-44BF-A345-C972FB48C486}"/>
                </a:ext>
              </a:extLst>
            </p:cNvPr>
            <p:cNvSpPr txBox="1"/>
            <p:nvPr/>
          </p:nvSpPr>
          <p:spPr bwMode="gray">
            <a:xfrm>
              <a:off x="5430195" y="3427881"/>
              <a:ext cx="1129695" cy="749812"/>
            </a:xfrm>
            <a:prstGeom prst="rect">
              <a:avLst/>
            </a:prstGeom>
            <a:noFill/>
          </p:spPr>
          <p:txBody>
            <a:bodyPr wrap="square" lIns="36000" tIns="36000" rIns="36000" bIns="36000" rtlCol="0" anchor="t">
              <a:spAutoFit/>
            </a:bodyPr>
            <a:lstStyle/>
            <a:p>
              <a:pPr algn="ctr"/>
              <a:r>
                <a:rPr lang="en-US" sz="4400" dirty="0">
                  <a:ea typeface="+mn-lt"/>
                  <a:cs typeface="+mn-lt"/>
                </a:rPr>
                <a:t>80</a:t>
              </a:r>
              <a:r>
                <a:rPr lang="en-US" sz="2800" b="1" dirty="0">
                  <a:ea typeface="+mn-lt"/>
                  <a:cs typeface="+mn-lt"/>
                </a:rPr>
                <a:t>%</a:t>
              </a:r>
              <a:endParaRPr lang="en-US" sz="2800" b="1" dirty="0"/>
            </a:p>
          </p:txBody>
        </p:sp>
      </p:grpSp>
      <p:sp>
        <p:nvSpPr>
          <p:cNvPr id="5" name="Rectangle 4">
            <a:extLst>
              <a:ext uri="{FF2B5EF4-FFF2-40B4-BE49-F238E27FC236}">
                <a16:creationId xmlns:a16="http://schemas.microsoft.com/office/drawing/2014/main" id="{C9EFB284-A69F-A291-DCAE-3CE98707C689}"/>
              </a:ext>
            </a:extLst>
          </p:cNvPr>
          <p:cNvSpPr/>
          <p:nvPr/>
        </p:nvSpPr>
        <p:spPr bwMode="auto">
          <a:xfrm>
            <a:off x="9267371" y="93134"/>
            <a:ext cx="2801257" cy="1289352"/>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6" descr="Graphical user interface, application, website&#10;&#10;Description automatically generated">
            <a:extLst>
              <a:ext uri="{FF2B5EF4-FFF2-40B4-BE49-F238E27FC236}">
                <a16:creationId xmlns:a16="http://schemas.microsoft.com/office/drawing/2014/main" id="{940982B5-FACB-9937-6A96-F5A19FE72DF4}"/>
              </a:ext>
            </a:extLst>
          </p:cNvPr>
          <p:cNvPicPr>
            <a:picLocks noChangeAspect="1"/>
          </p:cNvPicPr>
          <p:nvPr/>
        </p:nvPicPr>
        <p:blipFill>
          <a:blip r:embed="rId3"/>
          <a:stretch>
            <a:fillRect/>
          </a:stretch>
        </p:blipFill>
        <p:spPr>
          <a:xfrm>
            <a:off x="7772400" y="6070"/>
            <a:ext cx="4376057" cy="1560241"/>
          </a:xfrm>
          <a:prstGeom prst="rect">
            <a:avLst/>
          </a:prstGeom>
        </p:spPr>
      </p:pic>
    </p:spTree>
    <p:extLst>
      <p:ext uri="{BB962C8B-B14F-4D97-AF65-F5344CB8AC3E}">
        <p14:creationId xmlns:p14="http://schemas.microsoft.com/office/powerpoint/2010/main" val="40825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Ubuntu" charset="0"/>
              <a:ea typeface="MS PGothic" charset="0"/>
              <a:sym typeface="Ubuntu" charset="0"/>
            </a:endParaRPr>
          </a:p>
        </p:txBody>
      </p:sp>
      <p:sp>
        <p:nvSpPr>
          <p:cNvPr id="7" name="Rectangle 6">
            <a:extLst>
              <a:ext uri="{FF2B5EF4-FFF2-40B4-BE49-F238E27FC236}">
                <a16:creationId xmlns:a16="http://schemas.microsoft.com/office/drawing/2014/main" id="{80A436AD-677D-32C7-F2D4-498A67087EF0}"/>
              </a:ext>
            </a:extLst>
          </p:cNvPr>
          <p:cNvSpPr/>
          <p:nvPr/>
        </p:nvSpPr>
        <p:spPr bwMode="auto">
          <a:xfrm>
            <a:off x="9436705" y="371324"/>
            <a:ext cx="2438400" cy="11684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8" name="Picture 8" descr="Graphical user interface, application, website&#10;&#10;Description automatically generated">
            <a:extLst>
              <a:ext uri="{FF2B5EF4-FFF2-40B4-BE49-F238E27FC236}">
                <a16:creationId xmlns:a16="http://schemas.microsoft.com/office/drawing/2014/main" id="{EE91A46C-4069-0110-9237-E2B5C086F377}"/>
              </a:ext>
            </a:extLst>
          </p:cNvPr>
          <p:cNvPicPr>
            <a:picLocks noChangeAspect="1"/>
          </p:cNvPicPr>
          <p:nvPr/>
        </p:nvPicPr>
        <p:blipFill>
          <a:blip r:embed="rId2"/>
          <a:stretch>
            <a:fillRect/>
          </a:stretch>
        </p:blipFill>
        <p:spPr>
          <a:xfrm>
            <a:off x="7934373" y="86953"/>
            <a:ext cx="4388151" cy="1499765"/>
          </a:xfrm>
          <a:prstGeom prst="rect">
            <a:avLst/>
          </a:prstGeom>
        </p:spPr>
      </p:pic>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316895" y="316303"/>
            <a:ext cx="9402431" cy="1046064"/>
          </a:xfrm>
        </p:spPr>
        <p:txBody>
          <a:bodyPr/>
          <a:lstStyle/>
          <a:p>
            <a:r>
              <a:rPr lang="en-US" sz="3200" b="1" dirty="0">
                <a:latin typeface="+mn-lt"/>
              </a:rPr>
              <a:t>Healthy Athletes: A Program to </a:t>
            </a:r>
            <a:br>
              <a:rPr lang="en-US" sz="3200" b="1" dirty="0">
                <a:latin typeface="+mn-lt"/>
              </a:rPr>
            </a:br>
            <a:r>
              <a:rPr lang="en-US" sz="3200" b="1" dirty="0">
                <a:latin typeface="+mn-lt"/>
              </a:rPr>
              <a:t>Address Health Disparities</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Ubuntu"/>
              <a:ea typeface="ヒラギノ角ゴ ProN W3"/>
            </a:endParaRPr>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552400" y="1879316"/>
            <a:ext cx="5278216" cy="4464844"/>
          </a:xfrm>
        </p:spPr>
        <p:txBody>
          <a:bodyPr/>
          <a:lstStyle/>
          <a:p>
            <a:pPr marL="342900" indent="-342900">
              <a:buFont typeface="Arial" panose="020B0604020202020204" pitchFamily="34" charset="0"/>
              <a:buChar char="•"/>
            </a:pPr>
            <a:r>
              <a:rPr lang="en-US" sz="1800" dirty="0"/>
              <a:t>Special Olympics created </a:t>
            </a:r>
            <a:r>
              <a:rPr lang="en-US" sz="1800" b="1" dirty="0"/>
              <a:t>Healthy Athletes </a:t>
            </a:r>
            <a:r>
              <a:rPr lang="en-US" sz="1800" dirty="0"/>
              <a:t>to provide a </a:t>
            </a:r>
            <a:r>
              <a:rPr lang="en-US" sz="1800" b="1" dirty="0"/>
              <a:t>comprehensive screening program </a:t>
            </a:r>
            <a:r>
              <a:rPr lang="en-US" sz="1800" dirty="0"/>
              <a:t>for people with intellectual disabilities</a:t>
            </a:r>
          </a:p>
          <a:p>
            <a:pPr marL="342900" indent="-342900">
              <a:buFont typeface="Arial" panose="020B0604020202020204" pitchFamily="34" charset="0"/>
              <a:buChar char="•"/>
            </a:pPr>
            <a:r>
              <a:rPr lang="en-US" sz="1800" dirty="0"/>
              <a:t>Aims to </a:t>
            </a:r>
            <a:r>
              <a:rPr lang="en-US" sz="1800" b="1" dirty="0"/>
              <a:t>identify, treat, and provide referrals </a:t>
            </a:r>
            <a:r>
              <a:rPr lang="en-US" sz="1800" dirty="0"/>
              <a:t>for health conditions that are common in people with ID</a:t>
            </a:r>
          </a:p>
          <a:p>
            <a:pPr marL="44450" lvl="1" indent="0">
              <a:buNone/>
            </a:pPr>
            <a:endParaRPr lang="en-US" sz="1500" dirty="0"/>
          </a:p>
          <a:p>
            <a:pPr marL="342900" indent="-342900">
              <a:buFont typeface="Arial" panose="020B0604020202020204" pitchFamily="34" charset="0"/>
              <a:buChar char="•"/>
            </a:pPr>
            <a:endParaRPr lang="en-US" sz="1800" dirty="0"/>
          </a:p>
        </p:txBody>
      </p:sp>
      <p:sp>
        <p:nvSpPr>
          <p:cNvPr id="3" name="TextBox 2">
            <a:extLst>
              <a:ext uri="{FF2B5EF4-FFF2-40B4-BE49-F238E27FC236}">
                <a16:creationId xmlns:a16="http://schemas.microsoft.com/office/drawing/2014/main" id="{377A176D-0A48-AAAE-C036-313EF0B7D4E8}"/>
              </a:ext>
            </a:extLst>
          </p:cNvPr>
          <p:cNvSpPr txBox="1"/>
          <p:nvPr/>
        </p:nvSpPr>
        <p:spPr>
          <a:xfrm>
            <a:off x="552400" y="3721444"/>
            <a:ext cx="5442000" cy="3785652"/>
          </a:xfrm>
          <a:prstGeom prst="rect">
            <a:avLst/>
          </a:prstGeom>
          <a:noFill/>
        </p:spPr>
        <p:txBody>
          <a:bodyPr wrap="square" numCol="2">
            <a:spAutoFit/>
          </a:bodyPr>
          <a:lstStyle/>
          <a:p>
            <a:r>
              <a:rPr lang="en-US" dirty="0"/>
              <a:t> </a:t>
            </a:r>
          </a:p>
          <a:p>
            <a:endParaRPr lang="en-US" dirty="0"/>
          </a:p>
          <a:p>
            <a:r>
              <a:rPr lang="en-US" dirty="0"/>
              <a:t> </a:t>
            </a:r>
            <a:r>
              <a:rPr lang="en-US" b="1" dirty="0"/>
              <a:t>9 Screening Disciplines</a:t>
            </a:r>
            <a:r>
              <a:rPr lang="en-US" dirty="0"/>
              <a:t>:</a:t>
            </a:r>
          </a:p>
          <a:p>
            <a:pPr marL="844550" lvl="2" indent="-342900">
              <a:buFont typeface="Arial" panose="020B0604020202020204" pitchFamily="34" charset="0"/>
              <a:buChar char="•"/>
            </a:pPr>
            <a:r>
              <a:rPr lang="en-US" dirty="0"/>
              <a:t>Audiology</a:t>
            </a:r>
          </a:p>
          <a:p>
            <a:pPr marL="844550" lvl="2" indent="-342900">
              <a:buFont typeface="Arial" panose="020B0604020202020204" pitchFamily="34" charset="0"/>
              <a:buChar char="•"/>
            </a:pPr>
            <a:r>
              <a:rPr lang="en-US" dirty="0"/>
              <a:t>Dentistry</a:t>
            </a:r>
          </a:p>
          <a:p>
            <a:pPr marL="844550" lvl="2" indent="-342900">
              <a:buFont typeface="Arial" panose="020B0604020202020204" pitchFamily="34" charset="0"/>
              <a:buChar char="•"/>
            </a:pPr>
            <a:r>
              <a:rPr lang="en-US" dirty="0"/>
              <a:t>Mental Health </a:t>
            </a:r>
            <a:endParaRPr lang="en-US" dirty="0">
              <a:solidFill>
                <a:srgbClr val="FF0000"/>
              </a:solidFill>
            </a:endParaRPr>
          </a:p>
          <a:p>
            <a:pPr marL="844550" lvl="2" indent="-342900">
              <a:buFont typeface="Arial" panose="020B0604020202020204" pitchFamily="34" charset="0"/>
              <a:buChar char="•"/>
            </a:pPr>
            <a:r>
              <a:rPr lang="en-US" dirty="0"/>
              <a:t>Optometry</a:t>
            </a:r>
          </a:p>
          <a:p>
            <a:pPr marL="844550" lvl="2" indent="-342900">
              <a:buFont typeface="Arial" panose="020B0604020202020204" pitchFamily="34" charset="0"/>
              <a:buChar char="•"/>
            </a:pPr>
            <a:r>
              <a:rPr lang="en-US" dirty="0"/>
              <a:t>Pediatrics</a:t>
            </a:r>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endParaRPr lang="en-US" dirty="0"/>
          </a:p>
          <a:p>
            <a:pPr marL="844550" lvl="2" indent="-342900">
              <a:buFont typeface="Arial" panose="020B0604020202020204" pitchFamily="34" charset="0"/>
              <a:buChar char="•"/>
            </a:pPr>
            <a:r>
              <a:rPr lang="en-US" dirty="0"/>
              <a:t>Physical Therapy  </a:t>
            </a:r>
          </a:p>
          <a:p>
            <a:pPr marL="844550" lvl="2" indent="-342900">
              <a:buFont typeface="Arial" panose="020B0604020202020204" pitchFamily="34" charset="0"/>
              <a:buChar char="•"/>
            </a:pPr>
            <a:r>
              <a:rPr lang="en-US" dirty="0"/>
              <a:t>Podiatry </a:t>
            </a:r>
          </a:p>
          <a:p>
            <a:pPr marL="844550" lvl="2" indent="-342900">
              <a:buFont typeface="Arial" panose="020B0604020202020204" pitchFamily="34" charset="0"/>
              <a:buChar char="•"/>
            </a:pPr>
            <a:r>
              <a:rPr lang="en-US" dirty="0"/>
              <a:t>Prevention &amp; Nutrition </a:t>
            </a:r>
          </a:p>
          <a:p>
            <a:pPr marL="844550" lvl="2" indent="-342900">
              <a:buFont typeface="Arial" panose="020B0604020202020204" pitchFamily="34" charset="0"/>
              <a:buChar char="•"/>
            </a:pPr>
            <a:r>
              <a:rPr lang="en-US" dirty="0"/>
              <a:t>Sports Physicals</a:t>
            </a:r>
            <a:endParaRPr lang="en-US" dirty="0">
              <a:solidFill>
                <a:srgbClr val="FF0000"/>
              </a:solidFill>
            </a:endParaRPr>
          </a:p>
          <a:p>
            <a:pPr marL="501650" lvl="2"/>
            <a:endParaRPr lang="en-US" dirty="0">
              <a:solidFill>
                <a:srgbClr val="FF0000"/>
              </a:solidFill>
            </a:endParaRPr>
          </a:p>
        </p:txBody>
      </p:sp>
      <p:pic>
        <p:nvPicPr>
          <p:cNvPr id="6" name="Picture 5" descr="A picture containing text, cluttered, several&#10;&#10;Description automatically generated">
            <a:extLst>
              <a:ext uri="{FF2B5EF4-FFF2-40B4-BE49-F238E27FC236}">
                <a16:creationId xmlns:a16="http://schemas.microsoft.com/office/drawing/2014/main" id="{90165E2E-B486-C727-6BBA-0A4458D1D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156" y="3355517"/>
            <a:ext cx="4670721" cy="3107636"/>
          </a:xfrm>
          <a:prstGeom prst="rect">
            <a:avLst/>
          </a:prstGeom>
        </p:spPr>
      </p:pic>
      <p:sp>
        <p:nvSpPr>
          <p:cNvPr id="14" name="TextBox 13">
            <a:extLst>
              <a:ext uri="{FF2B5EF4-FFF2-40B4-BE49-F238E27FC236}">
                <a16:creationId xmlns:a16="http://schemas.microsoft.com/office/drawing/2014/main" id="{095AC877-67A6-094F-991A-68A26F048D9A}"/>
              </a:ext>
            </a:extLst>
          </p:cNvPr>
          <p:cNvSpPr txBox="1"/>
          <p:nvPr/>
        </p:nvSpPr>
        <p:spPr>
          <a:xfrm>
            <a:off x="7157156" y="2493171"/>
            <a:ext cx="4754764" cy="408623"/>
          </a:xfrm>
          <a:prstGeom prst="roundRect">
            <a:avLst/>
          </a:prstGeom>
          <a:noFill/>
        </p:spPr>
        <p:txBody>
          <a:bodyPr wrap="square" rtlCol="0">
            <a:spAutoFit/>
          </a:bodyPr>
          <a:lstStyle/>
          <a:p>
            <a:pPr marL="0" indent="0"/>
            <a:r>
              <a:rPr lang="en-US" dirty="0"/>
              <a:t>Provided over </a:t>
            </a:r>
            <a:r>
              <a:rPr lang="en-US" b="1" dirty="0"/>
              <a:t>2 million </a:t>
            </a:r>
            <a:r>
              <a:rPr lang="en-US" dirty="0"/>
              <a:t>screenings to date</a:t>
            </a:r>
            <a:endParaRPr lang="en-US" sz="1400" dirty="0"/>
          </a:p>
        </p:txBody>
      </p:sp>
    </p:spTree>
    <p:extLst>
      <p:ext uri="{BB962C8B-B14F-4D97-AF65-F5344CB8AC3E}">
        <p14:creationId xmlns:p14="http://schemas.microsoft.com/office/powerpoint/2010/main" val="420046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98E0D3-6CFB-A70B-9C95-C84526C74D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59849-736F-2C48-9F66-0F7642C7CEF8}"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0000"/>
              </a:solidFill>
              <a:effectLst/>
              <a:uLnTx/>
              <a:uFillTx/>
              <a:latin typeface="Ubuntu" charset="0"/>
              <a:ea typeface="MS PGothic" charset="0"/>
              <a:sym typeface="Ubuntu" charset="0"/>
            </a:endParaRPr>
          </a:p>
        </p:txBody>
      </p:sp>
      <p:sp>
        <p:nvSpPr>
          <p:cNvPr id="7" name="Rectangle 6">
            <a:extLst>
              <a:ext uri="{FF2B5EF4-FFF2-40B4-BE49-F238E27FC236}">
                <a16:creationId xmlns:a16="http://schemas.microsoft.com/office/drawing/2014/main" id="{80A436AD-677D-32C7-F2D4-498A67087EF0}"/>
              </a:ext>
            </a:extLst>
          </p:cNvPr>
          <p:cNvSpPr/>
          <p:nvPr/>
        </p:nvSpPr>
        <p:spPr bwMode="auto">
          <a:xfrm>
            <a:off x="9436705" y="371324"/>
            <a:ext cx="2438400" cy="1168400"/>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dirty="0">
              <a:ln>
                <a:noFill/>
              </a:ln>
              <a:solidFill>
                <a:srgbClr val="000000"/>
              </a:solidFill>
              <a:effectLst/>
              <a:uLnTx/>
              <a:uFillTx/>
              <a:latin typeface="Gill Sans" charset="0"/>
              <a:ea typeface="ヒラギノ角ゴ ProN W3" charset="0"/>
              <a:cs typeface="ヒラギノ角ゴ ProN W3" charset="0"/>
              <a:sym typeface="Gill Sans" charset="0"/>
            </a:endParaRPr>
          </a:p>
        </p:txBody>
      </p:sp>
      <p:pic>
        <p:nvPicPr>
          <p:cNvPr id="8" name="Picture 8" descr="Graphical user interface, application, website&#10;&#10;Description automatically generated">
            <a:extLst>
              <a:ext uri="{FF2B5EF4-FFF2-40B4-BE49-F238E27FC236}">
                <a16:creationId xmlns:a16="http://schemas.microsoft.com/office/drawing/2014/main" id="{EE91A46C-4069-0110-9237-E2B5C086F377}"/>
              </a:ext>
            </a:extLst>
          </p:cNvPr>
          <p:cNvPicPr>
            <a:picLocks noChangeAspect="1"/>
          </p:cNvPicPr>
          <p:nvPr/>
        </p:nvPicPr>
        <p:blipFill>
          <a:blip r:embed="rId2"/>
          <a:stretch>
            <a:fillRect/>
          </a:stretch>
        </p:blipFill>
        <p:spPr>
          <a:xfrm>
            <a:off x="7934373" y="86953"/>
            <a:ext cx="4388151" cy="1499765"/>
          </a:xfrm>
          <a:prstGeom prst="rect">
            <a:avLst/>
          </a:prstGeom>
        </p:spPr>
      </p:pic>
      <p:sp>
        <p:nvSpPr>
          <p:cNvPr id="9" name="Title 8">
            <a:extLst>
              <a:ext uri="{FF2B5EF4-FFF2-40B4-BE49-F238E27FC236}">
                <a16:creationId xmlns:a16="http://schemas.microsoft.com/office/drawing/2014/main" id="{821EEAAB-BF52-B030-0689-2D98DA551125}"/>
              </a:ext>
            </a:extLst>
          </p:cNvPr>
          <p:cNvSpPr>
            <a:spLocks noGrp="1"/>
          </p:cNvSpPr>
          <p:nvPr>
            <p:ph type="title"/>
          </p:nvPr>
        </p:nvSpPr>
        <p:spPr>
          <a:xfrm>
            <a:off x="1665976" y="336372"/>
            <a:ext cx="9402431" cy="1046064"/>
          </a:xfrm>
        </p:spPr>
        <p:txBody>
          <a:bodyPr/>
          <a:lstStyle/>
          <a:p>
            <a:r>
              <a:rPr lang="en-US" sz="3200" b="1" dirty="0">
                <a:latin typeface="+mn-lt"/>
              </a:rPr>
              <a:t>Healthy Hearing:</a:t>
            </a:r>
          </a:p>
        </p:txBody>
      </p:sp>
      <p:sp>
        <p:nvSpPr>
          <p:cNvPr id="13" name="AutoShape 2">
            <a:extLst>
              <a:ext uri="{FF2B5EF4-FFF2-40B4-BE49-F238E27FC236}">
                <a16:creationId xmlns:a16="http://schemas.microsoft.com/office/drawing/2014/main" id="{9184FF18-0E32-E309-FD63-800C165D4C3C}"/>
              </a:ext>
            </a:extLst>
          </p:cNvPr>
          <p:cNvSpPr>
            <a:spLocks noChangeAspect="1" noChangeArrowheads="1"/>
          </p:cNvSpPr>
          <p:nvPr/>
        </p:nvSpPr>
        <p:spPr bwMode="auto">
          <a:xfrm>
            <a:off x="3289955" y="3276599"/>
            <a:ext cx="2958445" cy="29584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Content Placeholder 3">
            <a:extLst>
              <a:ext uri="{FF2B5EF4-FFF2-40B4-BE49-F238E27FC236}">
                <a16:creationId xmlns:a16="http://schemas.microsoft.com/office/drawing/2014/main" id="{5ED8B35B-4CA0-277E-F2DE-127EBDF7AD13}"/>
              </a:ext>
            </a:extLst>
          </p:cNvPr>
          <p:cNvSpPr>
            <a:spLocks noGrp="1"/>
          </p:cNvSpPr>
          <p:nvPr>
            <p:ph sz="half" idx="2"/>
          </p:nvPr>
        </p:nvSpPr>
        <p:spPr>
          <a:xfrm>
            <a:off x="479117" y="1609499"/>
            <a:ext cx="5616883" cy="4615249"/>
          </a:xfrm>
        </p:spPr>
        <p:txBody>
          <a:bodyPr/>
          <a:lstStyle/>
          <a:p>
            <a:pPr marL="285750" indent="-285750">
              <a:buFont typeface="Arial" panose="020B0604020202020204" pitchFamily="34" charset="0"/>
              <a:buChar char="•"/>
            </a:pPr>
            <a:r>
              <a:rPr lang="en-US" sz="1800" b="1" dirty="0"/>
              <a:t>Increase access to hearing care </a:t>
            </a:r>
            <a:r>
              <a:rPr lang="en-US" sz="1800" dirty="0"/>
              <a:t>for athletes</a:t>
            </a:r>
          </a:p>
          <a:p>
            <a:pPr marL="285750" indent="-285750">
              <a:buFont typeface="Arial" panose="020B0604020202020204" pitchFamily="34" charset="0"/>
              <a:buChar char="•"/>
            </a:pPr>
            <a:r>
              <a:rPr lang="en-US" sz="1800" b="1" dirty="0"/>
              <a:t>Identify permanent hearing loss </a:t>
            </a:r>
            <a:r>
              <a:rPr lang="en-US" sz="1800" dirty="0"/>
              <a:t>and medical issues causing hearing loss and provide referral for follow-up care</a:t>
            </a:r>
          </a:p>
          <a:p>
            <a:pPr marL="285750" indent="-285750">
              <a:buFont typeface="Arial" panose="020B0604020202020204" pitchFamily="34" charset="0"/>
              <a:buChar char="•"/>
            </a:pPr>
            <a:r>
              <a:rPr lang="en-US" sz="1800" b="1" dirty="0"/>
              <a:t>Raise audiologists’ awareness </a:t>
            </a:r>
            <a:r>
              <a:rPr lang="en-US" sz="1800" dirty="0"/>
              <a:t>of the hearing concerns of people with special needs</a:t>
            </a:r>
          </a:p>
          <a:p>
            <a:pPr marL="285750" indent="-285750">
              <a:buFont typeface="Arial" panose="020B0604020202020204" pitchFamily="34" charset="0"/>
              <a:buChar char="•"/>
            </a:pPr>
            <a:r>
              <a:rPr lang="en-US" sz="1800" b="1" dirty="0"/>
              <a:t>Provide educational and clinical opportunities for students </a:t>
            </a:r>
            <a:r>
              <a:rPr lang="en-US" sz="1800" dirty="0"/>
              <a:t>training in of Speech Language Pathology and Audiology</a:t>
            </a:r>
          </a:p>
          <a:p>
            <a:pPr marL="285750" indent="-285750">
              <a:buFont typeface="Arial" panose="020B0604020202020204" pitchFamily="34" charset="0"/>
              <a:buChar char="•"/>
            </a:pPr>
            <a:r>
              <a:rPr lang="en-US" sz="1800" b="1" dirty="0"/>
              <a:t>Provide a list of regional audiologists and ear, nose and throat specialists </a:t>
            </a:r>
            <a:r>
              <a:rPr lang="en-US" sz="1800" dirty="0"/>
              <a:t>who care for people with special needs</a:t>
            </a:r>
          </a:p>
          <a:p>
            <a:pPr marL="285750" indent="-285750">
              <a:buFont typeface="Arial" panose="020B0604020202020204" pitchFamily="34" charset="0"/>
              <a:buChar char="•"/>
            </a:pPr>
            <a:r>
              <a:rPr lang="en-US" sz="1800" dirty="0"/>
              <a:t>Educate athletes about </a:t>
            </a:r>
            <a:r>
              <a:rPr lang="en-US" sz="1800" b="1" dirty="0"/>
              <a:t>ways to prevent hearing loss </a:t>
            </a:r>
            <a:r>
              <a:rPr lang="en-US" sz="1800" dirty="0"/>
              <a:t>from noise exposure</a:t>
            </a:r>
          </a:p>
          <a:p>
            <a:pPr marL="0" indent="0"/>
            <a:endParaRPr lang="en-US" sz="1800" dirty="0"/>
          </a:p>
        </p:txBody>
      </p:sp>
      <p:sp>
        <p:nvSpPr>
          <p:cNvPr id="21" name="TextBox 20">
            <a:extLst>
              <a:ext uri="{FF2B5EF4-FFF2-40B4-BE49-F238E27FC236}">
                <a16:creationId xmlns:a16="http://schemas.microsoft.com/office/drawing/2014/main" id="{D2F30079-AA9E-05C9-E0D7-7A659C1C83C8}"/>
              </a:ext>
            </a:extLst>
          </p:cNvPr>
          <p:cNvSpPr txBox="1"/>
          <p:nvPr/>
        </p:nvSpPr>
        <p:spPr>
          <a:xfrm>
            <a:off x="9511686" y="2318205"/>
            <a:ext cx="2363419" cy="1021556"/>
          </a:xfrm>
          <a:prstGeom prst="roundRect">
            <a:avLst/>
          </a:prstGeom>
          <a:noFill/>
        </p:spPr>
        <p:txBody>
          <a:bodyPr wrap="square" rtlCol="0">
            <a:spAutoFit/>
          </a:bodyPr>
          <a:lstStyle/>
          <a:p>
            <a:pPr marL="0" indent="0"/>
            <a:r>
              <a:rPr lang="en-US" b="1" u="sng" dirty="0"/>
              <a:t>20%</a:t>
            </a:r>
            <a:r>
              <a:rPr lang="en-US" dirty="0"/>
              <a:t> of Special Olympics athletes fail hearing tests</a:t>
            </a:r>
          </a:p>
        </p:txBody>
      </p:sp>
      <p:pic>
        <p:nvPicPr>
          <p:cNvPr id="3" name="Picture 2" descr="Logo&#10;&#10;Description automatically generated">
            <a:extLst>
              <a:ext uri="{FF2B5EF4-FFF2-40B4-BE49-F238E27FC236}">
                <a16:creationId xmlns:a16="http://schemas.microsoft.com/office/drawing/2014/main" id="{D1517775-E461-8A90-D2DD-6F01B88C4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1" y="137985"/>
            <a:ext cx="1719815" cy="1375852"/>
          </a:xfrm>
          <a:prstGeom prst="rect">
            <a:avLst/>
          </a:prstGeom>
        </p:spPr>
      </p:pic>
      <p:pic>
        <p:nvPicPr>
          <p:cNvPr id="14" name="Picture 13" descr="A picture containing text, person, indoor&#10;&#10;Description automatically generated">
            <a:extLst>
              <a:ext uri="{FF2B5EF4-FFF2-40B4-BE49-F238E27FC236}">
                <a16:creationId xmlns:a16="http://schemas.microsoft.com/office/drawing/2014/main" id="{A4B2B51C-DA4B-6A17-3F5F-CED87E222A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34" r="41093"/>
          <a:stretch/>
        </p:blipFill>
        <p:spPr>
          <a:xfrm>
            <a:off x="9064060" y="3860196"/>
            <a:ext cx="2648824" cy="2715528"/>
          </a:xfrm>
          <a:prstGeom prst="rect">
            <a:avLst/>
          </a:prstGeom>
          <a:ln>
            <a:noFill/>
          </a:ln>
          <a:effectLst>
            <a:softEdge rad="112500"/>
          </a:effectLst>
        </p:spPr>
      </p:pic>
      <p:pic>
        <p:nvPicPr>
          <p:cNvPr id="11" name="Picture 10" descr="A picture containing person&#10;&#10;Description automatically generated">
            <a:extLst>
              <a:ext uri="{FF2B5EF4-FFF2-40B4-BE49-F238E27FC236}">
                <a16:creationId xmlns:a16="http://schemas.microsoft.com/office/drawing/2014/main" id="{FC0569DA-4491-51A2-6F86-C578E9A7E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889" y="2318205"/>
            <a:ext cx="3025632" cy="2013086"/>
          </a:xfrm>
          <a:prstGeom prst="rect">
            <a:avLst/>
          </a:prstGeom>
          <a:ln>
            <a:noFill/>
          </a:ln>
          <a:effectLst>
            <a:softEdge rad="112500"/>
          </a:effectLst>
        </p:spPr>
      </p:pic>
    </p:spTree>
    <p:extLst>
      <p:ext uri="{BB962C8B-B14F-4D97-AF65-F5344CB8AC3E}">
        <p14:creationId xmlns:p14="http://schemas.microsoft.com/office/powerpoint/2010/main" val="764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68D3-8638-21A4-CD31-F6D82F066D69}"/>
              </a:ext>
            </a:extLst>
          </p:cNvPr>
          <p:cNvSpPr>
            <a:spLocks noGrp="1"/>
          </p:cNvSpPr>
          <p:nvPr>
            <p:ph type="ctrTitle"/>
          </p:nvPr>
        </p:nvSpPr>
        <p:spPr>
          <a:xfrm>
            <a:off x="913806" y="177761"/>
            <a:ext cx="10364391" cy="1470049"/>
          </a:xfrm>
        </p:spPr>
        <p:txBody>
          <a:bodyPr/>
          <a:lstStyle/>
          <a:p>
            <a:r>
              <a:rPr lang="en-US" sz="3200" b="1" dirty="0">
                <a:latin typeface="+mn-lt"/>
              </a:rPr>
              <a:t>Healthy Hearing Volunteers:</a:t>
            </a:r>
          </a:p>
        </p:txBody>
      </p:sp>
      <p:sp>
        <p:nvSpPr>
          <p:cNvPr id="4" name="Content Placeholder 3">
            <a:extLst>
              <a:ext uri="{FF2B5EF4-FFF2-40B4-BE49-F238E27FC236}">
                <a16:creationId xmlns:a16="http://schemas.microsoft.com/office/drawing/2014/main" id="{B6BCC986-68E4-FC12-644C-DF55C21797C4}"/>
              </a:ext>
            </a:extLst>
          </p:cNvPr>
          <p:cNvSpPr>
            <a:spLocks noGrp="1"/>
          </p:cNvSpPr>
          <p:nvPr>
            <p:ph type="subTitle" idx="1"/>
          </p:nvPr>
        </p:nvSpPr>
        <p:spPr>
          <a:xfrm>
            <a:off x="193258" y="1784127"/>
            <a:ext cx="11937781" cy="5238428"/>
          </a:xfrm>
        </p:spPr>
        <p:txBody>
          <a:bodyPr/>
          <a:lstStyle/>
          <a:p>
            <a:pPr marL="239395" indent="-239395" algn="l"/>
            <a:endParaRPr lang="en-US" sz="1800" dirty="0"/>
          </a:p>
          <a:p>
            <a:pPr marL="285750" indent="-285750" algn="l">
              <a:buFont typeface="Arial" panose="020B0604020202020204" pitchFamily="34" charset="0"/>
              <a:buChar char="•"/>
            </a:pPr>
            <a:r>
              <a:rPr lang="en-US" sz="1800" dirty="0"/>
              <a:t>For additional information please visit the </a:t>
            </a:r>
            <a:r>
              <a:rPr lang="en-US" sz="1800" dirty="0">
                <a:hlinkClick r:id="rId2"/>
              </a:rPr>
              <a:t>Healthy Hearing Resource Page</a:t>
            </a:r>
            <a:endParaRPr lang="en-US" sz="1800" dirty="0">
              <a:ea typeface="+mn-lt"/>
              <a:cs typeface="+mn-lt"/>
            </a:endParaRPr>
          </a:p>
          <a:p>
            <a:pPr marL="239395" indent="-239395" algn="l"/>
            <a:endParaRPr lang="en-US" sz="1800" dirty="0">
              <a:ea typeface="+mn-lt"/>
              <a:cs typeface="+mn-lt"/>
            </a:endParaRPr>
          </a:p>
          <a:p>
            <a:pPr marL="285750" indent="-285750" algn="l">
              <a:buFont typeface="Arial" panose="020B0604020202020204" pitchFamily="34" charset="0"/>
              <a:buChar char="•"/>
            </a:pPr>
            <a:r>
              <a:rPr lang="en-US" sz="1800" dirty="0">
                <a:ea typeface="+mn-lt"/>
                <a:cs typeface="+mn-lt"/>
              </a:rPr>
              <a:t>Volunteer Manual: </a:t>
            </a:r>
            <a:r>
              <a:rPr lang="en-US" sz="1800" dirty="0">
                <a:ea typeface="+mn-lt"/>
                <a:cs typeface="+mn-lt"/>
                <a:hlinkClick r:id="rId3"/>
              </a:rPr>
              <a:t>Volunteer Manual</a:t>
            </a:r>
            <a:endParaRPr lang="en-US" sz="1800" dirty="0">
              <a:ea typeface="+mn-lt"/>
              <a:cs typeface="+mn-lt"/>
            </a:endParaRPr>
          </a:p>
          <a:p>
            <a:pPr marL="239395" indent="-239395" algn="l"/>
            <a:endParaRPr lang="en-US" sz="1800" dirty="0">
              <a:ea typeface="+mn-lt"/>
              <a:cs typeface="+mn-lt"/>
            </a:endParaRPr>
          </a:p>
          <a:p>
            <a:pPr marL="239395" indent="-239395" algn="l"/>
            <a:endParaRPr lang="en-US" dirty="0">
              <a:ea typeface="+mn-lt"/>
              <a:cs typeface="+mn-lt"/>
            </a:endParaRPr>
          </a:p>
        </p:txBody>
      </p:sp>
      <p:sp>
        <p:nvSpPr>
          <p:cNvPr id="3" name="Slide Number Placeholder 2">
            <a:extLst>
              <a:ext uri="{FF2B5EF4-FFF2-40B4-BE49-F238E27FC236}">
                <a16:creationId xmlns:a16="http://schemas.microsoft.com/office/drawing/2014/main" id="{8C209FB8-23EE-581A-498C-82229C0160AC}"/>
              </a:ext>
            </a:extLst>
          </p:cNvPr>
          <p:cNvSpPr>
            <a:spLocks noGrp="1"/>
          </p:cNvSpPr>
          <p:nvPr>
            <p:ph type="sldNum" sz="quarter" idx="10"/>
          </p:nvPr>
        </p:nvSpPr>
        <p:spPr/>
        <p:txBody>
          <a:bodyPr/>
          <a:lstStyle/>
          <a:p>
            <a:fld id="{15C2C5A9-EB5B-2D43-8130-3CB231F499FE}" type="slidenum">
              <a:rPr lang="en-US" altLang="en-US"/>
              <a:pPr/>
              <a:t>9</a:t>
            </a:fld>
            <a:r>
              <a:rPr lang="en-US" altLang="en-US" dirty="0">
                <a:solidFill>
                  <a:srgbClr val="2E3333"/>
                </a:solidFill>
              </a:rPr>
              <a:t> /  </a:t>
            </a:r>
            <a:r>
              <a:rPr lang="en-US" altLang="en-US" dirty="0">
                <a:solidFill>
                  <a:srgbClr val="2E3333"/>
                </a:solidFill>
                <a:ea typeface="MS PGothic" charset="-128"/>
              </a:rPr>
              <a:t>Special Olympics</a:t>
            </a:r>
          </a:p>
        </p:txBody>
      </p:sp>
    </p:spTree>
    <p:extLst>
      <p:ext uri="{BB962C8B-B14F-4D97-AF65-F5344CB8AC3E}">
        <p14:creationId xmlns:p14="http://schemas.microsoft.com/office/powerpoint/2010/main" val="270188081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jEGY6A_3wNVbPBgKcYT.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lwUiMiqkGqc9hb.6XGt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piMItAXHer3u44AQoiC5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ny_Px75OX990iQQFZ6qv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ealthy-Athletes-Health-Red-Golisano-US.pptx" id="{8B50278C-EC34-458A-909C-61CDDD1816F6}" vid="{89A9DB6D-0EC2-4A45-877A-A4DE960BE519}"/>
    </a:ext>
  </a:extLst>
</a:theme>
</file>

<file path=ppt/theme/theme2.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58A9F5DEF61C42B0AA72051EBA10BF" ma:contentTypeVersion="13" ma:contentTypeDescription="Create a new document." ma:contentTypeScope="" ma:versionID="0ecedbaf5fa235fb76f227fbb6f5fcb0">
  <xsd:schema xmlns:xsd="http://www.w3.org/2001/XMLSchema" xmlns:xs="http://www.w3.org/2001/XMLSchema" xmlns:p="http://schemas.microsoft.com/office/2006/metadata/properties" xmlns:ns3="ce1be9a8-e1a4-4f32-b276-a1d24e957266" xmlns:ns4="b393178a-381e-480e-8b57-aa62820903a8" targetNamespace="http://schemas.microsoft.com/office/2006/metadata/properties" ma:root="true" ma:fieldsID="44d704e33b62b3425d6ec37a8ff0a1f0" ns3:_="" ns4:_="">
    <xsd:import namespace="ce1be9a8-e1a4-4f32-b276-a1d24e957266"/>
    <xsd:import namespace="b393178a-381e-480e-8b57-aa62820903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1be9a8-e1a4-4f32-b276-a1d24e95726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93178a-381e-480e-8b57-aa62820903a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634554-7FC0-4F0D-975E-6B275C9A4F58}">
  <ds:schemaRefs>
    <ds:schemaRef ds:uri="b393178a-381e-480e-8b57-aa62820903a8"/>
    <ds:schemaRef ds:uri="ce1be9a8-e1a4-4f32-b276-a1d24e9572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06A90307-812F-4AC2-A3B4-8A343FF7074A}">
  <ds:schemaRef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b393178a-381e-480e-8b57-aa62820903a8"/>
    <ds:schemaRef ds:uri="http://schemas.openxmlformats.org/package/2006/metadata/core-properties"/>
    <ds:schemaRef ds:uri="ce1be9a8-e1a4-4f32-b276-a1d24e957266"/>
    <ds:schemaRef ds:uri="http://purl.org/dc/terms/"/>
    <ds:schemaRef ds:uri="http://purl.org/dc/elements/1.1/"/>
  </ds:schemaRefs>
</ds:datastoreItem>
</file>

<file path=customXml/itemProps3.xml><?xml version="1.0" encoding="utf-8"?>
<ds:datastoreItem xmlns:ds="http://schemas.openxmlformats.org/officeDocument/2006/customXml" ds:itemID="{235C5A05-DC48-4C66-8AD7-5A16FB853F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825</TotalTime>
  <Words>2896</Words>
  <Application>Microsoft Office PowerPoint</Application>
  <PresentationFormat>Widescreen</PresentationFormat>
  <Paragraphs>293</Paragraphs>
  <Slides>36</Slides>
  <Notes>9</Notes>
  <HiddenSlides>0</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7" baseType="lpstr">
      <vt:lpstr>Arial</vt:lpstr>
      <vt:lpstr>Calibri</vt:lpstr>
      <vt:lpstr>FontAwesome</vt:lpstr>
      <vt:lpstr>Gill Sans</vt:lpstr>
      <vt:lpstr>Source Sans Pro Light</vt:lpstr>
      <vt:lpstr>Ubuntu</vt:lpstr>
      <vt:lpstr>Ubuntu Light</vt:lpstr>
      <vt:lpstr>Body White copy</vt:lpstr>
      <vt:lpstr>1_Body White copy</vt:lpstr>
      <vt:lpstr>2_Body White copy</vt:lpstr>
      <vt:lpstr>think-cell Slide</vt:lpstr>
      <vt:lpstr>PowerPoint Presentation</vt:lpstr>
      <vt:lpstr>PowerPoint Presentation</vt:lpstr>
      <vt:lpstr>PowerPoint Presentation</vt:lpstr>
      <vt:lpstr>PowerPoint Presentation</vt:lpstr>
      <vt:lpstr>Multiple Causes of Health Disparities:</vt:lpstr>
      <vt:lpstr>Their doctors aren't confident  … and aren't getting trained</vt:lpstr>
      <vt:lpstr>Healthy Athletes: A Program to  Address Health Disparities</vt:lpstr>
      <vt:lpstr>Healthy Hearing:</vt:lpstr>
      <vt:lpstr>Healthy Hearing Volunteers:</vt:lpstr>
      <vt:lpstr>Volunteer Responsibilities: </vt:lpstr>
      <vt:lpstr>Healthy Hearing Introductory Video:</vt:lpstr>
      <vt:lpstr>Healthy Hearing Stations:</vt:lpstr>
      <vt:lpstr>Optional Stations:</vt:lpstr>
      <vt:lpstr>Healthy Athletes Systems (HAS) Form and Screening:</vt:lpstr>
      <vt:lpstr>Healthy Athletes Systems (HAS) Form and Screening:</vt:lpstr>
      <vt:lpstr>Supplies Needed for Each Healthy Hearing Station:</vt:lpstr>
      <vt:lpstr>Equipment Needed for Each Healthy Hearing Screening Event:</vt:lpstr>
      <vt:lpstr>Next, we will discuss what occurs during each Healthy Hearing Screening Station</vt:lpstr>
      <vt:lpstr>Check-in:  Completing the first section on the HAS form</vt:lpstr>
      <vt:lpstr>Check-in: Completing the first section on the HAS form</vt:lpstr>
      <vt:lpstr>Station 1: Otoscopy</vt:lpstr>
      <vt:lpstr>Station 1: Otoscopy</vt:lpstr>
      <vt:lpstr>Station 2: Otoacoustic Emissions (OAEs)</vt:lpstr>
      <vt:lpstr>Station 2: OAEs Troubleshooting and Results</vt:lpstr>
      <vt:lpstr>Station 3: Tympanometry</vt:lpstr>
      <vt:lpstr>Station 3: Tympanometry Results</vt:lpstr>
      <vt:lpstr>Station 4: Pure Tone Screening</vt:lpstr>
      <vt:lpstr>Station 4: Pure Tone Screening Results</vt:lpstr>
      <vt:lpstr>Station 5: Pure Tone Thresholds</vt:lpstr>
      <vt:lpstr>Station 5: Pure Tone Thresholds Results</vt:lpstr>
      <vt:lpstr>Check-out:</vt:lpstr>
      <vt:lpstr>Check-out: Pass and No Pass Forms</vt:lpstr>
      <vt:lpstr>PowerPoint Presentation</vt:lpstr>
      <vt:lpstr>Guidelines for Follow-up Care Recommendations:</vt:lpstr>
      <vt:lpstr>General Advice on Regular Ear and Hearing Screening:</vt:lpstr>
      <vt:lpstr>PowerPoint Presentation</vt:lpstr>
    </vt:vector>
  </TitlesOfParts>
  <Company>SOI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Onolee Stephan</dc:creator>
  <cp:lastModifiedBy>Denise Cardona</cp:lastModifiedBy>
  <cp:revision>481</cp:revision>
  <dcterms:created xsi:type="dcterms:W3CDTF">2022-03-24T20:20:28Z</dcterms:created>
  <dcterms:modified xsi:type="dcterms:W3CDTF">2023-06-11T17:49:08Z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0x0101003358A9F5DEF61C42B0AA72051EBA10BF</vt:lpwstr>
  </property>
</Properties>
</file>