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2" r:id="rId6"/>
  </p:sldMasterIdLst>
  <p:notesMasterIdLst>
    <p:notesMasterId r:id="rId40"/>
  </p:notesMasterIdLst>
  <p:sldIdLst>
    <p:sldId id="257" r:id="rId7"/>
    <p:sldId id="856" r:id="rId8"/>
    <p:sldId id="892" r:id="rId9"/>
    <p:sldId id="807" r:id="rId10"/>
    <p:sldId id="893" r:id="rId11"/>
    <p:sldId id="894" r:id="rId12"/>
    <p:sldId id="843" r:id="rId13"/>
    <p:sldId id="859" r:id="rId14"/>
    <p:sldId id="869" r:id="rId15"/>
    <p:sldId id="872" r:id="rId16"/>
    <p:sldId id="853" r:id="rId17"/>
    <p:sldId id="868" r:id="rId18"/>
    <p:sldId id="874" r:id="rId19"/>
    <p:sldId id="854" r:id="rId20"/>
    <p:sldId id="877" r:id="rId21"/>
    <p:sldId id="861" r:id="rId22"/>
    <p:sldId id="864" r:id="rId23"/>
    <p:sldId id="878" r:id="rId24"/>
    <p:sldId id="880" r:id="rId25"/>
    <p:sldId id="881" r:id="rId26"/>
    <p:sldId id="879" r:id="rId27"/>
    <p:sldId id="882" r:id="rId28"/>
    <p:sldId id="884" r:id="rId29"/>
    <p:sldId id="886" r:id="rId30"/>
    <p:sldId id="885" r:id="rId31"/>
    <p:sldId id="887" r:id="rId32"/>
    <p:sldId id="888" r:id="rId33"/>
    <p:sldId id="889" r:id="rId34"/>
    <p:sldId id="890" r:id="rId35"/>
    <p:sldId id="891" r:id="rId36"/>
    <p:sldId id="870" r:id="rId37"/>
    <p:sldId id="871"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228"/>
    <a:srgbClr val="5AC5CB"/>
    <a:srgbClr val="E6691F"/>
    <a:srgbClr val="0195DA"/>
    <a:srgbClr val="652A7E"/>
    <a:srgbClr val="EB9E1C"/>
    <a:srgbClr val="EB1E83"/>
    <a:srgbClr val="8CA02D"/>
    <a:srgbClr val="C32429"/>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8945" autoAdjust="0"/>
  </p:normalViewPr>
  <p:slideViewPr>
    <p:cSldViewPr snapToGrid="0">
      <p:cViewPr>
        <p:scale>
          <a:sx n="60" d="100"/>
          <a:sy n="60" d="100"/>
        </p:scale>
        <p:origin x="1856" y="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Cardona" userId="ae95572e-adc1-4b7b-a9de-07aa5284f921" providerId="ADAL" clId="{DE9DB212-A60C-4EF0-9ACB-39C62B953649}"/>
    <pc:docChg chg="undo custSel modSld">
      <pc:chgData name="Denise Cardona" userId="ae95572e-adc1-4b7b-a9de-07aa5284f921" providerId="ADAL" clId="{DE9DB212-A60C-4EF0-9ACB-39C62B953649}" dt="2026-02-27T20:25:19.721" v="396" actId="2711"/>
      <pc:docMkLst>
        <pc:docMk/>
      </pc:docMkLst>
      <pc:sldChg chg="modSp mod">
        <pc:chgData name="Denise Cardona" userId="ae95572e-adc1-4b7b-a9de-07aa5284f921" providerId="ADAL" clId="{DE9DB212-A60C-4EF0-9ACB-39C62B953649}" dt="2026-02-27T20:21:42.694" v="319" actId="2711"/>
        <pc:sldMkLst>
          <pc:docMk/>
          <pc:sldMk cId="1147641124" sldId="807"/>
        </pc:sldMkLst>
        <pc:spChg chg="mod">
          <ac:chgData name="Denise Cardona" userId="ae95572e-adc1-4b7b-a9de-07aa5284f921" providerId="ADAL" clId="{DE9DB212-A60C-4EF0-9ACB-39C62B953649}" dt="2026-02-27T20:21:42.694" v="319" actId="2711"/>
          <ac:spMkLst>
            <pc:docMk/>
            <pc:sldMk cId="1147641124" sldId="807"/>
            <ac:spMk id="9" creationId="{F86090E3-95FA-8E58-37BE-92F14F069E0D}"/>
          </ac:spMkLst>
        </pc:spChg>
      </pc:sldChg>
      <pc:sldChg chg="modSp mod">
        <pc:chgData name="Denise Cardona" userId="ae95572e-adc1-4b7b-a9de-07aa5284f921" providerId="ADAL" clId="{DE9DB212-A60C-4EF0-9ACB-39C62B953649}" dt="2026-02-27T20:22:07.939" v="324" actId="2711"/>
        <pc:sldMkLst>
          <pc:docMk/>
          <pc:sldMk cId="76445693" sldId="843"/>
        </pc:sldMkLst>
        <pc:spChg chg="mod">
          <ac:chgData name="Denise Cardona" userId="ae95572e-adc1-4b7b-a9de-07aa5284f921" providerId="ADAL" clId="{DE9DB212-A60C-4EF0-9ACB-39C62B953649}" dt="2026-02-27T20:22:07.939" v="324" actId="2711"/>
          <ac:spMkLst>
            <pc:docMk/>
            <pc:sldMk cId="76445693" sldId="843"/>
            <ac:spMk id="9" creationId="{821EEAAB-BF52-B030-0689-2D98DA551125}"/>
          </ac:spMkLst>
        </pc:spChg>
      </pc:sldChg>
      <pc:sldChg chg="modSp mod">
        <pc:chgData name="Denise Cardona" userId="ae95572e-adc1-4b7b-a9de-07aa5284f921" providerId="ADAL" clId="{DE9DB212-A60C-4EF0-9ACB-39C62B953649}" dt="2026-02-27T20:20:21.707" v="301" actId="20577"/>
        <pc:sldMkLst>
          <pc:docMk/>
          <pc:sldMk cId="2006531956" sldId="853"/>
        </pc:sldMkLst>
        <pc:spChg chg="mod">
          <ac:chgData name="Denise Cardona" userId="ae95572e-adc1-4b7b-a9de-07aa5284f921" providerId="ADAL" clId="{DE9DB212-A60C-4EF0-9ACB-39C62B953649}" dt="2026-02-27T20:20:21.707" v="301" actId="20577"/>
          <ac:spMkLst>
            <pc:docMk/>
            <pc:sldMk cId="2006531956" sldId="853"/>
            <ac:spMk id="4" creationId="{389ADC8A-09D0-44A5-1B15-BF1CC7B77DD3}"/>
          </ac:spMkLst>
        </pc:spChg>
      </pc:sldChg>
      <pc:sldChg chg="modSp mod">
        <pc:chgData name="Denise Cardona" userId="ae95572e-adc1-4b7b-a9de-07aa5284f921" providerId="ADAL" clId="{DE9DB212-A60C-4EF0-9ACB-39C62B953649}" dt="2026-02-27T20:22:51.144" v="330" actId="2711"/>
        <pc:sldMkLst>
          <pc:docMk/>
          <pc:sldMk cId="1937822098" sldId="854"/>
        </pc:sldMkLst>
        <pc:spChg chg="mod">
          <ac:chgData name="Denise Cardona" userId="ae95572e-adc1-4b7b-a9de-07aa5284f921" providerId="ADAL" clId="{DE9DB212-A60C-4EF0-9ACB-39C62B953649}" dt="2026-02-27T20:22:51.144" v="330" actId="2711"/>
          <ac:spMkLst>
            <pc:docMk/>
            <pc:sldMk cId="1937822098" sldId="854"/>
            <ac:spMk id="2" creationId="{90267D7D-475D-D989-2B7F-CBB1CDE43FE9}"/>
          </ac:spMkLst>
        </pc:spChg>
      </pc:sldChg>
      <pc:sldChg chg="modSp mod">
        <pc:chgData name="Denise Cardona" userId="ae95572e-adc1-4b7b-a9de-07aa5284f921" providerId="ADAL" clId="{DE9DB212-A60C-4EF0-9ACB-39C62B953649}" dt="2026-02-27T20:22:14.681" v="325" actId="2711"/>
        <pc:sldMkLst>
          <pc:docMk/>
          <pc:sldMk cId="2701880813" sldId="859"/>
        </pc:sldMkLst>
        <pc:spChg chg="mod">
          <ac:chgData name="Denise Cardona" userId="ae95572e-adc1-4b7b-a9de-07aa5284f921" providerId="ADAL" clId="{DE9DB212-A60C-4EF0-9ACB-39C62B953649}" dt="2026-02-27T20:22:14.681" v="325" actId="2711"/>
          <ac:spMkLst>
            <pc:docMk/>
            <pc:sldMk cId="2701880813" sldId="859"/>
            <ac:spMk id="2" creationId="{83F468D3-8638-21A4-CD31-F6D82F066D69}"/>
          </ac:spMkLst>
        </pc:spChg>
      </pc:sldChg>
      <pc:sldChg chg="modSp mod">
        <pc:chgData name="Denise Cardona" userId="ae95572e-adc1-4b7b-a9de-07aa5284f921" providerId="ADAL" clId="{DE9DB212-A60C-4EF0-9ACB-39C62B953649}" dt="2026-02-27T20:23:28.703" v="346" actId="2711"/>
        <pc:sldMkLst>
          <pc:docMk/>
          <pc:sldMk cId="2482582801" sldId="864"/>
        </pc:sldMkLst>
        <pc:spChg chg="mod">
          <ac:chgData name="Denise Cardona" userId="ae95572e-adc1-4b7b-a9de-07aa5284f921" providerId="ADAL" clId="{DE9DB212-A60C-4EF0-9ACB-39C62B953649}" dt="2026-02-27T20:23:28.703" v="346" actId="2711"/>
          <ac:spMkLst>
            <pc:docMk/>
            <pc:sldMk cId="2482582801" sldId="864"/>
            <ac:spMk id="2" creationId="{A1C72843-61AB-A99A-2241-E22A9AF3E498}"/>
          </ac:spMkLst>
        </pc:spChg>
      </pc:sldChg>
      <pc:sldChg chg="modSp mod">
        <pc:chgData name="Denise Cardona" userId="ae95572e-adc1-4b7b-a9de-07aa5284f921" providerId="ADAL" clId="{DE9DB212-A60C-4EF0-9ACB-39C62B953649}" dt="2026-02-27T20:22:35.820" v="328" actId="2711"/>
        <pc:sldMkLst>
          <pc:docMk/>
          <pc:sldMk cId="2906873373" sldId="868"/>
        </pc:sldMkLst>
        <pc:spChg chg="mod">
          <ac:chgData name="Denise Cardona" userId="ae95572e-adc1-4b7b-a9de-07aa5284f921" providerId="ADAL" clId="{DE9DB212-A60C-4EF0-9ACB-39C62B953649}" dt="2026-02-27T20:22:35.820" v="328" actId="2711"/>
          <ac:spMkLst>
            <pc:docMk/>
            <pc:sldMk cId="2906873373" sldId="868"/>
            <ac:spMk id="11" creationId="{AAB78D63-39BE-9647-52B3-5DDBAE19DBAA}"/>
          </ac:spMkLst>
        </pc:spChg>
      </pc:sldChg>
      <pc:sldChg chg="modSp mod">
        <pc:chgData name="Denise Cardona" userId="ae95572e-adc1-4b7b-a9de-07aa5284f921" providerId="ADAL" clId="{DE9DB212-A60C-4EF0-9ACB-39C62B953649}" dt="2026-02-27T20:22:19.969" v="326" actId="2711"/>
        <pc:sldMkLst>
          <pc:docMk/>
          <pc:sldMk cId="3501399332" sldId="869"/>
        </pc:sldMkLst>
        <pc:spChg chg="mod">
          <ac:chgData name="Denise Cardona" userId="ae95572e-adc1-4b7b-a9de-07aa5284f921" providerId="ADAL" clId="{DE9DB212-A60C-4EF0-9ACB-39C62B953649}" dt="2026-02-27T20:22:19.969" v="326" actId="2711"/>
          <ac:spMkLst>
            <pc:docMk/>
            <pc:sldMk cId="3501399332" sldId="869"/>
            <ac:spMk id="2" creationId="{CB196206-1EC3-0EE3-879C-930761C23FFE}"/>
          </ac:spMkLst>
        </pc:spChg>
      </pc:sldChg>
      <pc:sldChg chg="modSp mod modNotesTx">
        <pc:chgData name="Denise Cardona" userId="ae95572e-adc1-4b7b-a9de-07aa5284f921" providerId="ADAL" clId="{DE9DB212-A60C-4EF0-9ACB-39C62B953649}" dt="2026-02-27T20:25:14.665" v="395" actId="2711"/>
        <pc:sldMkLst>
          <pc:docMk/>
          <pc:sldMk cId="658829719" sldId="870"/>
        </pc:sldMkLst>
        <pc:spChg chg="mod">
          <ac:chgData name="Denise Cardona" userId="ae95572e-adc1-4b7b-a9de-07aa5284f921" providerId="ADAL" clId="{DE9DB212-A60C-4EF0-9ACB-39C62B953649}" dt="2026-02-27T20:25:14.665" v="395" actId="2711"/>
          <ac:spMkLst>
            <pc:docMk/>
            <pc:sldMk cId="658829719" sldId="870"/>
            <ac:spMk id="8" creationId="{BE54E57E-5D63-8D08-9895-1C21F16261A3}"/>
          </ac:spMkLst>
        </pc:spChg>
        <pc:spChg chg="mod">
          <ac:chgData name="Denise Cardona" userId="ae95572e-adc1-4b7b-a9de-07aa5284f921" providerId="ADAL" clId="{DE9DB212-A60C-4EF0-9ACB-39C62B953649}" dt="2026-02-27T20:14:01.676" v="266" actId="14100"/>
          <ac:spMkLst>
            <pc:docMk/>
            <pc:sldMk cId="658829719" sldId="870"/>
            <ac:spMk id="9" creationId="{B2D3A27D-5649-62F6-4C83-E1887CA7B67B}"/>
          </ac:spMkLst>
        </pc:spChg>
      </pc:sldChg>
      <pc:sldChg chg="modSp mod">
        <pc:chgData name="Denise Cardona" userId="ae95572e-adc1-4b7b-a9de-07aa5284f921" providerId="ADAL" clId="{DE9DB212-A60C-4EF0-9ACB-39C62B953649}" dt="2026-02-27T20:25:19.721" v="396" actId="2711"/>
        <pc:sldMkLst>
          <pc:docMk/>
          <pc:sldMk cId="2516580451" sldId="871"/>
        </pc:sldMkLst>
        <pc:spChg chg="mod">
          <ac:chgData name="Denise Cardona" userId="ae95572e-adc1-4b7b-a9de-07aa5284f921" providerId="ADAL" clId="{DE9DB212-A60C-4EF0-9ACB-39C62B953649}" dt="2026-02-27T20:25:19.721" v="396" actId="2711"/>
          <ac:spMkLst>
            <pc:docMk/>
            <pc:sldMk cId="2516580451" sldId="871"/>
            <ac:spMk id="2" creationId="{6603EE8E-3F1C-F6BB-A2F6-15A36A750C1A}"/>
          </ac:spMkLst>
        </pc:spChg>
      </pc:sldChg>
      <pc:sldChg chg="modSp mod">
        <pc:chgData name="Denise Cardona" userId="ae95572e-adc1-4b7b-a9de-07aa5284f921" providerId="ADAL" clId="{DE9DB212-A60C-4EF0-9ACB-39C62B953649}" dt="2026-02-27T20:22:24.217" v="327" actId="2711"/>
        <pc:sldMkLst>
          <pc:docMk/>
          <pc:sldMk cId="189026366" sldId="872"/>
        </pc:sldMkLst>
        <pc:spChg chg="mod">
          <ac:chgData name="Denise Cardona" userId="ae95572e-adc1-4b7b-a9de-07aa5284f921" providerId="ADAL" clId="{DE9DB212-A60C-4EF0-9ACB-39C62B953649}" dt="2026-02-27T20:22:24.217" v="327" actId="2711"/>
          <ac:spMkLst>
            <pc:docMk/>
            <pc:sldMk cId="189026366" sldId="872"/>
            <ac:spMk id="2" creationId="{5EDFAD8F-8F3A-3611-7D41-073536876376}"/>
          </ac:spMkLst>
        </pc:spChg>
      </pc:sldChg>
      <pc:sldChg chg="modSp mod">
        <pc:chgData name="Denise Cardona" userId="ae95572e-adc1-4b7b-a9de-07aa5284f921" providerId="ADAL" clId="{DE9DB212-A60C-4EF0-9ACB-39C62B953649}" dt="2026-02-27T20:22:45.536" v="329" actId="2711"/>
        <pc:sldMkLst>
          <pc:docMk/>
          <pc:sldMk cId="511927840" sldId="874"/>
        </pc:sldMkLst>
        <pc:spChg chg="mod">
          <ac:chgData name="Denise Cardona" userId="ae95572e-adc1-4b7b-a9de-07aa5284f921" providerId="ADAL" clId="{DE9DB212-A60C-4EF0-9ACB-39C62B953649}" dt="2026-02-27T20:22:45.536" v="329" actId="2711"/>
          <ac:spMkLst>
            <pc:docMk/>
            <pc:sldMk cId="511927840" sldId="874"/>
            <ac:spMk id="2" creationId="{2B872ACF-BFAD-4FA8-2EAB-D971A3CA6C17}"/>
          </ac:spMkLst>
        </pc:spChg>
      </pc:sldChg>
      <pc:sldChg chg="modSp mod">
        <pc:chgData name="Denise Cardona" userId="ae95572e-adc1-4b7b-a9de-07aa5284f921" providerId="ADAL" clId="{DE9DB212-A60C-4EF0-9ACB-39C62B953649}" dt="2026-02-27T20:23:19.160" v="345" actId="20577"/>
        <pc:sldMkLst>
          <pc:docMk/>
          <pc:sldMk cId="320376784" sldId="877"/>
        </pc:sldMkLst>
        <pc:spChg chg="mod">
          <ac:chgData name="Denise Cardona" userId="ae95572e-adc1-4b7b-a9de-07aa5284f921" providerId="ADAL" clId="{DE9DB212-A60C-4EF0-9ACB-39C62B953649}" dt="2026-02-27T20:23:19.160" v="345" actId="20577"/>
          <ac:spMkLst>
            <pc:docMk/>
            <pc:sldMk cId="320376784" sldId="877"/>
            <ac:spMk id="2" creationId="{90267D7D-475D-D989-2B7F-CBB1CDE43FE9}"/>
          </ac:spMkLst>
        </pc:spChg>
      </pc:sldChg>
      <pc:sldChg chg="modSp mod">
        <pc:chgData name="Denise Cardona" userId="ae95572e-adc1-4b7b-a9de-07aa5284f921" providerId="ADAL" clId="{DE9DB212-A60C-4EF0-9ACB-39C62B953649}" dt="2026-02-27T20:23:33.108" v="347" actId="2711"/>
        <pc:sldMkLst>
          <pc:docMk/>
          <pc:sldMk cId="4054708906" sldId="878"/>
        </pc:sldMkLst>
        <pc:spChg chg="mod">
          <ac:chgData name="Denise Cardona" userId="ae95572e-adc1-4b7b-a9de-07aa5284f921" providerId="ADAL" clId="{DE9DB212-A60C-4EF0-9ACB-39C62B953649}" dt="2026-02-27T20:23:33.108" v="347" actId="2711"/>
          <ac:spMkLst>
            <pc:docMk/>
            <pc:sldMk cId="4054708906" sldId="878"/>
            <ac:spMk id="2" creationId="{A1C72843-61AB-A99A-2241-E22A9AF3E498}"/>
          </ac:spMkLst>
        </pc:spChg>
      </pc:sldChg>
      <pc:sldChg chg="modSp mod">
        <pc:chgData name="Denise Cardona" userId="ae95572e-adc1-4b7b-a9de-07aa5284f921" providerId="ADAL" clId="{DE9DB212-A60C-4EF0-9ACB-39C62B953649}" dt="2026-02-27T20:24:00.907" v="356" actId="113"/>
        <pc:sldMkLst>
          <pc:docMk/>
          <pc:sldMk cId="1055746273" sldId="879"/>
        </pc:sldMkLst>
        <pc:spChg chg="mod">
          <ac:chgData name="Denise Cardona" userId="ae95572e-adc1-4b7b-a9de-07aa5284f921" providerId="ADAL" clId="{DE9DB212-A60C-4EF0-9ACB-39C62B953649}" dt="2026-02-27T20:24:00.907" v="356" actId="113"/>
          <ac:spMkLst>
            <pc:docMk/>
            <pc:sldMk cId="1055746273" sldId="879"/>
            <ac:spMk id="2" creationId="{990AC860-A938-BD07-7023-51ED989A6EE2}"/>
          </ac:spMkLst>
        </pc:spChg>
      </pc:sldChg>
      <pc:sldChg chg="modSp mod">
        <pc:chgData name="Denise Cardona" userId="ae95572e-adc1-4b7b-a9de-07aa5284f921" providerId="ADAL" clId="{DE9DB212-A60C-4EF0-9ACB-39C62B953649}" dt="2026-02-27T20:23:47.477" v="352" actId="113"/>
        <pc:sldMkLst>
          <pc:docMk/>
          <pc:sldMk cId="3337957664" sldId="880"/>
        </pc:sldMkLst>
        <pc:spChg chg="mod">
          <ac:chgData name="Denise Cardona" userId="ae95572e-adc1-4b7b-a9de-07aa5284f921" providerId="ADAL" clId="{DE9DB212-A60C-4EF0-9ACB-39C62B953649}" dt="2026-02-27T20:23:47.477" v="352" actId="113"/>
          <ac:spMkLst>
            <pc:docMk/>
            <pc:sldMk cId="3337957664" sldId="880"/>
            <ac:spMk id="2" creationId="{A1C72843-61AB-A99A-2241-E22A9AF3E498}"/>
          </ac:spMkLst>
        </pc:spChg>
      </pc:sldChg>
      <pc:sldChg chg="modSp mod">
        <pc:chgData name="Denise Cardona" userId="ae95572e-adc1-4b7b-a9de-07aa5284f921" providerId="ADAL" clId="{DE9DB212-A60C-4EF0-9ACB-39C62B953649}" dt="2026-02-27T20:23:53.184" v="353" actId="255"/>
        <pc:sldMkLst>
          <pc:docMk/>
          <pc:sldMk cId="113619738" sldId="881"/>
        </pc:sldMkLst>
        <pc:spChg chg="mod">
          <ac:chgData name="Denise Cardona" userId="ae95572e-adc1-4b7b-a9de-07aa5284f921" providerId="ADAL" clId="{DE9DB212-A60C-4EF0-9ACB-39C62B953649}" dt="2026-02-27T20:23:53.184" v="353" actId="255"/>
          <ac:spMkLst>
            <pc:docMk/>
            <pc:sldMk cId="113619738" sldId="881"/>
            <ac:spMk id="2" creationId="{A1C72843-61AB-A99A-2241-E22A9AF3E498}"/>
          </ac:spMkLst>
        </pc:spChg>
      </pc:sldChg>
      <pc:sldChg chg="modSp mod">
        <pc:chgData name="Denise Cardona" userId="ae95572e-adc1-4b7b-a9de-07aa5284f921" providerId="ADAL" clId="{DE9DB212-A60C-4EF0-9ACB-39C62B953649}" dt="2026-02-27T20:24:07.805" v="359" actId="2711"/>
        <pc:sldMkLst>
          <pc:docMk/>
          <pc:sldMk cId="1743943422" sldId="882"/>
        </pc:sldMkLst>
        <pc:spChg chg="mod">
          <ac:chgData name="Denise Cardona" userId="ae95572e-adc1-4b7b-a9de-07aa5284f921" providerId="ADAL" clId="{DE9DB212-A60C-4EF0-9ACB-39C62B953649}" dt="2026-02-27T20:24:07.805" v="359" actId="2711"/>
          <ac:spMkLst>
            <pc:docMk/>
            <pc:sldMk cId="1743943422" sldId="882"/>
            <ac:spMk id="2" creationId="{990AC860-A938-BD07-7023-51ED989A6EE2}"/>
          </ac:spMkLst>
        </pc:spChg>
      </pc:sldChg>
      <pc:sldChg chg="modSp mod">
        <pc:chgData name="Denise Cardona" userId="ae95572e-adc1-4b7b-a9de-07aa5284f921" providerId="ADAL" clId="{DE9DB212-A60C-4EF0-9ACB-39C62B953649}" dt="2026-02-27T20:24:13.891" v="362" actId="2711"/>
        <pc:sldMkLst>
          <pc:docMk/>
          <pc:sldMk cId="997446870" sldId="884"/>
        </pc:sldMkLst>
        <pc:spChg chg="mod">
          <ac:chgData name="Denise Cardona" userId="ae95572e-adc1-4b7b-a9de-07aa5284f921" providerId="ADAL" clId="{DE9DB212-A60C-4EF0-9ACB-39C62B953649}" dt="2026-02-27T20:24:13.891" v="362" actId="2711"/>
          <ac:spMkLst>
            <pc:docMk/>
            <pc:sldMk cId="997446870" sldId="884"/>
            <ac:spMk id="2" creationId="{990AC860-A938-BD07-7023-51ED989A6EE2}"/>
          </ac:spMkLst>
        </pc:spChg>
      </pc:sldChg>
      <pc:sldChg chg="modSp mod">
        <pc:chgData name="Denise Cardona" userId="ae95572e-adc1-4b7b-a9de-07aa5284f921" providerId="ADAL" clId="{DE9DB212-A60C-4EF0-9ACB-39C62B953649}" dt="2026-02-27T20:24:33.049" v="368" actId="2711"/>
        <pc:sldMkLst>
          <pc:docMk/>
          <pc:sldMk cId="745726424" sldId="885"/>
        </pc:sldMkLst>
        <pc:spChg chg="mod">
          <ac:chgData name="Denise Cardona" userId="ae95572e-adc1-4b7b-a9de-07aa5284f921" providerId="ADAL" clId="{DE9DB212-A60C-4EF0-9ACB-39C62B953649}" dt="2026-02-27T20:24:33.049" v="368" actId="2711"/>
          <ac:spMkLst>
            <pc:docMk/>
            <pc:sldMk cId="745726424" sldId="885"/>
            <ac:spMk id="2" creationId="{990AC860-A938-BD07-7023-51ED989A6EE2}"/>
          </ac:spMkLst>
        </pc:spChg>
      </pc:sldChg>
      <pc:sldChg chg="modSp mod">
        <pc:chgData name="Denise Cardona" userId="ae95572e-adc1-4b7b-a9de-07aa5284f921" providerId="ADAL" clId="{DE9DB212-A60C-4EF0-9ACB-39C62B953649}" dt="2026-02-27T20:24:27.925" v="365" actId="113"/>
        <pc:sldMkLst>
          <pc:docMk/>
          <pc:sldMk cId="50155670" sldId="886"/>
        </pc:sldMkLst>
        <pc:spChg chg="mod">
          <ac:chgData name="Denise Cardona" userId="ae95572e-adc1-4b7b-a9de-07aa5284f921" providerId="ADAL" clId="{DE9DB212-A60C-4EF0-9ACB-39C62B953649}" dt="2026-02-27T20:24:27.925" v="365" actId="113"/>
          <ac:spMkLst>
            <pc:docMk/>
            <pc:sldMk cId="50155670" sldId="886"/>
            <ac:spMk id="2" creationId="{990AC860-A938-BD07-7023-51ED989A6EE2}"/>
          </ac:spMkLst>
        </pc:spChg>
      </pc:sldChg>
      <pc:sldChg chg="modSp mod">
        <pc:chgData name="Denise Cardona" userId="ae95572e-adc1-4b7b-a9de-07aa5284f921" providerId="ADAL" clId="{DE9DB212-A60C-4EF0-9ACB-39C62B953649}" dt="2026-02-27T20:24:39.984" v="371" actId="2711"/>
        <pc:sldMkLst>
          <pc:docMk/>
          <pc:sldMk cId="2523769026" sldId="887"/>
        </pc:sldMkLst>
        <pc:spChg chg="mod">
          <ac:chgData name="Denise Cardona" userId="ae95572e-adc1-4b7b-a9de-07aa5284f921" providerId="ADAL" clId="{DE9DB212-A60C-4EF0-9ACB-39C62B953649}" dt="2026-02-27T20:24:39.984" v="371" actId="2711"/>
          <ac:spMkLst>
            <pc:docMk/>
            <pc:sldMk cId="2523769026" sldId="887"/>
            <ac:spMk id="2" creationId="{990AC860-A938-BD07-7023-51ED989A6EE2}"/>
          </ac:spMkLst>
        </pc:spChg>
      </pc:sldChg>
      <pc:sldChg chg="modSp mod">
        <pc:chgData name="Denise Cardona" userId="ae95572e-adc1-4b7b-a9de-07aa5284f921" providerId="ADAL" clId="{DE9DB212-A60C-4EF0-9ACB-39C62B953649}" dt="2026-02-27T20:24:45.505" v="374" actId="2711"/>
        <pc:sldMkLst>
          <pc:docMk/>
          <pc:sldMk cId="1934787530" sldId="888"/>
        </pc:sldMkLst>
        <pc:spChg chg="mod">
          <ac:chgData name="Denise Cardona" userId="ae95572e-adc1-4b7b-a9de-07aa5284f921" providerId="ADAL" clId="{DE9DB212-A60C-4EF0-9ACB-39C62B953649}" dt="2026-02-27T20:24:45.505" v="374" actId="2711"/>
          <ac:spMkLst>
            <pc:docMk/>
            <pc:sldMk cId="1934787530" sldId="888"/>
            <ac:spMk id="2" creationId="{990AC860-A938-BD07-7023-51ED989A6EE2}"/>
          </ac:spMkLst>
        </pc:spChg>
      </pc:sldChg>
      <pc:sldChg chg="modSp mod">
        <pc:chgData name="Denise Cardona" userId="ae95572e-adc1-4b7b-a9de-07aa5284f921" providerId="ADAL" clId="{DE9DB212-A60C-4EF0-9ACB-39C62B953649}" dt="2026-02-27T20:24:50.505" v="377" actId="2711"/>
        <pc:sldMkLst>
          <pc:docMk/>
          <pc:sldMk cId="3999428886" sldId="889"/>
        </pc:sldMkLst>
        <pc:spChg chg="mod">
          <ac:chgData name="Denise Cardona" userId="ae95572e-adc1-4b7b-a9de-07aa5284f921" providerId="ADAL" clId="{DE9DB212-A60C-4EF0-9ACB-39C62B953649}" dt="2026-02-27T20:24:50.505" v="377" actId="2711"/>
          <ac:spMkLst>
            <pc:docMk/>
            <pc:sldMk cId="3999428886" sldId="889"/>
            <ac:spMk id="2" creationId="{990AC860-A938-BD07-7023-51ED989A6EE2}"/>
          </ac:spMkLst>
        </pc:spChg>
      </pc:sldChg>
      <pc:sldChg chg="addSp delSp modSp mod">
        <pc:chgData name="Denise Cardona" userId="ae95572e-adc1-4b7b-a9de-07aa5284f921" providerId="ADAL" clId="{DE9DB212-A60C-4EF0-9ACB-39C62B953649}" dt="2026-02-27T20:25:08.755" v="394" actId="20577"/>
        <pc:sldMkLst>
          <pc:docMk/>
          <pc:sldMk cId="731013293" sldId="891"/>
        </pc:sldMkLst>
        <pc:spChg chg="mod">
          <ac:chgData name="Denise Cardona" userId="ae95572e-adc1-4b7b-a9de-07aa5284f921" providerId="ADAL" clId="{DE9DB212-A60C-4EF0-9ACB-39C62B953649}" dt="2026-02-27T20:25:08.755" v="394" actId="20577"/>
          <ac:spMkLst>
            <pc:docMk/>
            <pc:sldMk cId="731013293" sldId="891"/>
            <ac:spMk id="2" creationId="{990AC860-A938-BD07-7023-51ED989A6EE2}"/>
          </ac:spMkLst>
        </pc:spChg>
        <pc:spChg chg="add mod">
          <ac:chgData name="Denise Cardona" userId="ae95572e-adc1-4b7b-a9de-07aa5284f921" providerId="ADAL" clId="{DE9DB212-A60C-4EF0-9ACB-39C62B953649}" dt="2026-02-27T20:16:34.862" v="297" actId="14100"/>
          <ac:spMkLst>
            <pc:docMk/>
            <pc:sldMk cId="731013293" sldId="891"/>
            <ac:spMk id="3" creationId="{5542A088-4625-F4C4-3891-31484B8D49FE}"/>
          </ac:spMkLst>
        </pc:spChg>
        <pc:spChg chg="add del mod">
          <ac:chgData name="Denise Cardona" userId="ae95572e-adc1-4b7b-a9de-07aa5284f921" providerId="ADAL" clId="{DE9DB212-A60C-4EF0-9ACB-39C62B953649}" dt="2026-02-27T20:14:58.765" v="270" actId="478"/>
          <ac:spMkLst>
            <pc:docMk/>
            <pc:sldMk cId="731013293" sldId="891"/>
            <ac:spMk id="4" creationId="{53E096AB-5C9E-EAE4-C2E9-B560CC625063}"/>
          </ac:spMkLst>
        </pc:spChg>
        <pc:spChg chg="add del mod">
          <ac:chgData name="Denise Cardona" userId="ae95572e-adc1-4b7b-a9de-07aa5284f921" providerId="ADAL" clId="{DE9DB212-A60C-4EF0-9ACB-39C62B953649}" dt="2026-02-27T20:15:30.209" v="277" actId="478"/>
          <ac:spMkLst>
            <pc:docMk/>
            <pc:sldMk cId="731013293" sldId="891"/>
            <ac:spMk id="9" creationId="{3D4E6A5A-96EE-020A-6C21-4057D4F6A897}"/>
          </ac:spMkLst>
        </pc:spChg>
        <pc:picChg chg="add mod">
          <ac:chgData name="Denise Cardona" userId="ae95572e-adc1-4b7b-a9de-07aa5284f921" providerId="ADAL" clId="{DE9DB212-A60C-4EF0-9ACB-39C62B953649}" dt="2026-02-27T20:16:30.044" v="295" actId="14100"/>
          <ac:picMkLst>
            <pc:docMk/>
            <pc:sldMk cId="731013293" sldId="891"/>
            <ac:picMk id="7" creationId="{830E41D4-4DE8-B359-212E-F97BC8D5E20F}"/>
          </ac:picMkLst>
        </pc:picChg>
        <pc:picChg chg="del">
          <ac:chgData name="Denise Cardona" userId="ae95572e-adc1-4b7b-a9de-07aa5284f921" providerId="ADAL" clId="{DE9DB212-A60C-4EF0-9ACB-39C62B953649}" dt="2026-02-27T20:14:55.326" v="268" actId="478"/>
          <ac:picMkLst>
            <pc:docMk/>
            <pc:sldMk cId="731013293" sldId="891"/>
            <ac:picMk id="8" creationId="{70304375-5714-A6D0-7EC4-A97BA47C8D02}"/>
          </ac:picMkLst>
        </pc:picChg>
        <pc:picChg chg="add mod modCrop">
          <ac:chgData name="Denise Cardona" userId="ae95572e-adc1-4b7b-a9de-07aa5284f921" providerId="ADAL" clId="{DE9DB212-A60C-4EF0-9ACB-39C62B953649}" dt="2026-02-27T20:16:24.529" v="293" actId="1076"/>
          <ac:picMkLst>
            <pc:docMk/>
            <pc:sldMk cId="731013293" sldId="891"/>
            <ac:picMk id="11" creationId="{0099AB61-9216-BA28-6013-95A514BA94A9}"/>
          </ac:picMkLst>
        </pc:picChg>
        <pc:picChg chg="del">
          <ac:chgData name="Denise Cardona" userId="ae95572e-adc1-4b7b-a9de-07aa5284f921" providerId="ADAL" clId="{DE9DB212-A60C-4EF0-9ACB-39C62B953649}" dt="2026-02-27T20:15:04.832" v="275" actId="478"/>
          <ac:picMkLst>
            <pc:docMk/>
            <pc:sldMk cId="731013293" sldId="891"/>
            <ac:picMk id="13" creationId="{3346C5FD-02E5-78A5-9735-C194D4149454}"/>
          </ac:picMkLst>
        </pc:picChg>
      </pc:sldChg>
      <pc:sldChg chg="modSp mod">
        <pc:chgData name="Denise Cardona" userId="ae95572e-adc1-4b7b-a9de-07aa5284f921" providerId="ADAL" clId="{DE9DB212-A60C-4EF0-9ACB-39C62B953649}" dt="2026-02-27T20:21:36.887" v="318" actId="404"/>
        <pc:sldMkLst>
          <pc:docMk/>
          <pc:sldMk cId="535837962" sldId="892"/>
        </pc:sldMkLst>
        <pc:spChg chg="mod">
          <ac:chgData name="Denise Cardona" userId="ae95572e-adc1-4b7b-a9de-07aa5284f921" providerId="ADAL" clId="{DE9DB212-A60C-4EF0-9ACB-39C62B953649}" dt="2026-02-27T20:21:36.887" v="318" actId="404"/>
          <ac:spMkLst>
            <pc:docMk/>
            <pc:sldMk cId="535837962" sldId="892"/>
            <ac:spMk id="26" creationId="{9384714D-B76D-5A7E-6889-63D79DC64EC5}"/>
          </ac:spMkLst>
        </pc:spChg>
      </pc:sldChg>
      <pc:sldChg chg="modSp mod">
        <pc:chgData name="Denise Cardona" userId="ae95572e-adc1-4b7b-a9de-07aa5284f921" providerId="ADAL" clId="{DE9DB212-A60C-4EF0-9ACB-39C62B953649}" dt="2026-02-27T20:21:48.607" v="320" actId="255"/>
        <pc:sldMkLst>
          <pc:docMk/>
          <pc:sldMk cId="774227124" sldId="893"/>
        </pc:sldMkLst>
        <pc:spChg chg="mod">
          <ac:chgData name="Denise Cardona" userId="ae95572e-adc1-4b7b-a9de-07aa5284f921" providerId="ADAL" clId="{DE9DB212-A60C-4EF0-9ACB-39C62B953649}" dt="2026-02-27T20:21:48.607" v="320" actId="255"/>
          <ac:spMkLst>
            <pc:docMk/>
            <pc:sldMk cId="774227124" sldId="893"/>
            <ac:spMk id="10" creationId="{318D9C17-1984-5BA4-EAD0-548627EEC760}"/>
          </ac:spMkLst>
        </pc:spChg>
      </pc:sldChg>
      <pc:sldChg chg="modSp mod">
        <pc:chgData name="Denise Cardona" userId="ae95572e-adc1-4b7b-a9de-07aa5284f921" providerId="ADAL" clId="{DE9DB212-A60C-4EF0-9ACB-39C62B953649}" dt="2026-02-27T20:22:01.479" v="323" actId="207"/>
        <pc:sldMkLst>
          <pc:docMk/>
          <pc:sldMk cId="1826164827" sldId="894"/>
        </pc:sldMkLst>
        <pc:spChg chg="mod">
          <ac:chgData name="Denise Cardona" userId="ae95572e-adc1-4b7b-a9de-07aa5284f921" providerId="ADAL" clId="{DE9DB212-A60C-4EF0-9ACB-39C62B953649}" dt="2026-02-27T20:22:01.479" v="323" actId="207"/>
          <ac:spMkLst>
            <pc:docMk/>
            <pc:sldMk cId="1826164827" sldId="894"/>
            <ac:spMk id="9" creationId="{821EEAAB-BF52-B030-0689-2D98DA5511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4A51-424E-4475-A48B-EEE46D845E5A}" type="datetimeFigureOut">
              <a:rPr lang="en-US" smtClean="0"/>
              <a:t>2/27/2026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1B52A-8C92-4789-B258-FBBE7A2AC2AE}" type="slidenum">
              <a:rPr lang="en-US" smtClean="0"/>
              <a:t>‹#›</a:t>
            </a:fld>
            <a:endParaRPr lang="en-US" dirty="0"/>
          </a:p>
        </p:txBody>
      </p:sp>
    </p:spTree>
    <p:extLst>
      <p:ext uri="{BB962C8B-B14F-4D97-AF65-F5344CB8AC3E}">
        <p14:creationId xmlns:p14="http://schemas.microsoft.com/office/powerpoint/2010/main" val="288486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Tree>
    <p:extLst>
      <p:ext uri="{BB962C8B-B14F-4D97-AF65-F5344CB8AC3E}">
        <p14:creationId xmlns:p14="http://schemas.microsoft.com/office/powerpoint/2010/main" val="132564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30</a:t>
            </a:fld>
            <a:endParaRPr lang="en-US" dirty="0"/>
          </a:p>
        </p:txBody>
      </p:sp>
    </p:spTree>
    <p:extLst>
      <p:ext uri="{BB962C8B-B14F-4D97-AF65-F5344CB8AC3E}">
        <p14:creationId xmlns:p14="http://schemas.microsoft.com/office/powerpoint/2010/main" val="174283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31</a:t>
            </a:fld>
            <a:endParaRPr lang="en-US" dirty="0"/>
          </a:p>
        </p:txBody>
      </p:sp>
    </p:spTree>
    <p:extLst>
      <p:ext uri="{BB962C8B-B14F-4D97-AF65-F5344CB8AC3E}">
        <p14:creationId xmlns:p14="http://schemas.microsoft.com/office/powerpoint/2010/main" val="69450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10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IDFont+F8"/>
              </a:rPr>
              <a:t>And so, as a truly special population of competitive athletes, we need to understand what the reality of health is for this population &amp; ensure that we can best serve their unique health needs. </a:t>
            </a:r>
            <a:r>
              <a:rPr lang="en-US" sz="1800" b="0" i="0" u="none" strike="noStrike" baseline="0" dirty="0">
                <a:latin typeface="CIDFont+F5"/>
              </a:rPr>
              <a:t>Unfortunately, this group experiences significant health inequities and disparities compared to the general population and are (READ BULLETS)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en-US" b="1" dirty="0"/>
          </a:p>
          <a:p>
            <a:pPr algn="l"/>
            <a:endParaRPr lang="en-US" b="1" dirty="0"/>
          </a:p>
        </p:txBody>
      </p:sp>
      <p:sp>
        <p:nvSpPr>
          <p:cNvPr id="4" name="Slide Number Placeholder 3"/>
          <p:cNvSpPr>
            <a:spLocks noGrp="1"/>
          </p:cNvSpPr>
          <p:nvPr>
            <p:ph type="sldNum" sz="quarter" idx="5"/>
          </p:nvPr>
        </p:nvSpPr>
        <p:spPr/>
        <p:txBody>
          <a:bodyPr/>
          <a:lstStyle/>
          <a:p>
            <a:fld id="{FD01A5BE-6552-4DA3-B95E-121CF1F4A1D4}" type="slidenum">
              <a:rPr lang="en-US" smtClean="0"/>
              <a:t>3</a:t>
            </a:fld>
            <a:endParaRPr lang="en-US"/>
          </a:p>
        </p:txBody>
      </p:sp>
    </p:spTree>
    <p:extLst>
      <p:ext uri="{BB962C8B-B14F-4D97-AF65-F5344CB8AC3E}">
        <p14:creationId xmlns:p14="http://schemas.microsoft.com/office/powerpoint/2010/main" val="267743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Where does the cascade begin?  In our studies over 2 decades in countries all over the world, we have found that it's lack of preventive care. In the US, on a team of 10 Special Olympics children ages 8 to 19, over 20% have untreated tooth decay—active dental caries--and 1 in 10 need an urgent dental care; 40% need a new prescription for eye glasses—they are coming to the field and they can't see, 1 in 10 has never had an eye exam. Almost 20% fail our hearing tests—they can't hear. Half are overweight or obese and most have flexibility, strength or balance issues that put them at risk for injury. </a:t>
            </a:r>
            <a:endParaRPr lang="en-US" dirty="0"/>
          </a:p>
          <a:p>
            <a:endParaRPr lang="en-US" dirty="0"/>
          </a:p>
        </p:txBody>
      </p:sp>
      <p:sp>
        <p:nvSpPr>
          <p:cNvPr id="4" name="Slide Number Placeholder 3"/>
          <p:cNvSpPr>
            <a:spLocks noGrp="1"/>
          </p:cNvSpPr>
          <p:nvPr>
            <p:ph type="sldNum" sz="quarter" idx="5"/>
          </p:nvPr>
        </p:nvSpPr>
        <p:spPr/>
        <p:txBody>
          <a:bodyPr/>
          <a:lstStyle/>
          <a:p>
            <a:fld id="{FD01A5BE-6552-4DA3-B95E-121CF1F4A1D4}" type="slidenum">
              <a:rPr lang="en-US" smtClean="0"/>
              <a:t>4</a:t>
            </a:fld>
            <a:endParaRPr lang="en-US" dirty="0"/>
          </a:p>
        </p:txBody>
      </p:sp>
    </p:spTree>
    <p:extLst>
      <p:ext uri="{BB962C8B-B14F-4D97-AF65-F5344CB8AC3E}">
        <p14:creationId xmlns:p14="http://schemas.microsoft.com/office/powerpoint/2010/main" val="404671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800" b="0" i="0" u="none" strike="noStrike" baseline="0" dirty="0">
                <a:latin typeface="CIDFont+F5"/>
              </a:rPr>
              <a:t>So why are we seeing these health disparities in this population? The misconception that the poor health of these individuals is unavoidable because it’s due to their disability is one of the biggest issues. Most of the time, disparities &amp; inequities faced by these individuals are a result of a breakdown in attitudes and believes, systems, and knowledge that can and should be addressed. </a:t>
            </a:r>
          </a:p>
          <a:p>
            <a:pPr algn="l"/>
            <a:endParaRPr lang="en-US" sz="1800" b="0" i="0" u="none" strike="noStrike" baseline="0" dirty="0">
              <a:latin typeface="CIDFont+F5"/>
            </a:endParaRPr>
          </a:p>
          <a:p>
            <a:pPr algn="l"/>
            <a:r>
              <a:rPr lang="en-US" sz="1800" b="0" i="0" u="none" strike="noStrike" baseline="0" dirty="0">
                <a:latin typeface="CIDFont+F5"/>
              </a:rPr>
              <a:t>Let's talk about some of them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baseline="0" dirty="0">
              <a:effectLst/>
              <a:latin typeface="CIDFont+F5"/>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latin typeface="Ubuntu" panose="020B0504030602030204" pitchFamily="34" charset="0"/>
                <a:ea typeface="Aptos" panose="020B0004020202020204" pitchFamily="34" charset="0"/>
                <a:cs typeface="Calibri" panose="020F0502020204030204" pitchFamily="34" charset="0"/>
              </a:rPr>
              <a:t>Poverty</a:t>
            </a:r>
            <a:r>
              <a:rPr lang="en-US" sz="1800" dirty="0">
                <a:effectLst/>
                <a:latin typeface="Ubuntu" panose="020B0504030602030204" pitchFamily="34" charset="0"/>
                <a:ea typeface="Aptos" panose="020B0004020202020204" pitchFamily="34" charset="0"/>
                <a:cs typeface="Calibri" panose="020F0502020204030204" pitchFamily="34" charset="0"/>
              </a:rPr>
              <a:t> - </a:t>
            </a:r>
            <a:r>
              <a:rPr lang="en-US" sz="2800" b="0" i="0" dirty="0">
                <a:solidFill>
                  <a:srgbClr val="545D7E"/>
                </a:solidFill>
                <a:effectLst/>
                <a:latin typeface="Google Sans"/>
              </a:rPr>
              <a:t>Individuals with disabilities are more likely to be poor, representing one in five of the world's poorest people. </a:t>
            </a:r>
            <a:r>
              <a:rPr lang="en-US" sz="1800" dirty="0">
                <a:effectLst/>
                <a:latin typeface="Ubuntu" panose="020B0504030602030204" pitchFamily="34" charset="0"/>
                <a:ea typeface="Aptos" panose="020B0004020202020204" pitchFamily="34" charset="0"/>
                <a:cs typeface="Calibri" panose="020F0502020204030204" pitchFamily="34" charset="0"/>
              </a:rPr>
              <a:t>United Nations Development Program estimates that 80 percent of all individuals with IDD live in low-income countries. And are </a:t>
            </a:r>
            <a:r>
              <a:rPr lang="en-US" sz="2800" dirty="0"/>
              <a:t>more likely to be unemployed (United Nations, 2016a and 2015c; ILO, 2014a)</a:t>
            </a:r>
            <a:endParaRPr lang="en-US" sz="1800" dirty="0">
              <a:effectLst/>
              <a:latin typeface="Ubuntu" panose="020B0504030602030204" pitchFamily="34" charset="0"/>
              <a:ea typeface="Aptos" panose="020B000402020202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Ubuntu" panose="020B0504030602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spc="-10" dirty="0">
                <a:effectLst/>
                <a:latin typeface="Ubuntu" panose="020B0504030602030204" pitchFamily="34" charset="0"/>
                <a:ea typeface="Aptos" panose="020B0004020202020204" pitchFamily="34" charset="0"/>
                <a:cs typeface="Calibri" panose="020F0502020204030204" pitchFamily="34" charset="0"/>
              </a:rPr>
              <a:t>Insufficient provider training </a:t>
            </a:r>
            <a:r>
              <a:rPr lang="en-US" sz="1800" spc="-10" dirty="0">
                <a:effectLst/>
                <a:latin typeface="Ubuntu" panose="020B0504030602030204" pitchFamily="34" charset="0"/>
                <a:ea typeface="Aptos" panose="020B0004020202020204" pitchFamily="34" charset="0"/>
                <a:cs typeface="Calibri" panose="020F0502020204030204" pitchFamily="34" charset="0"/>
              </a:rPr>
              <a:t>- In a survey conducted by Special Olympics, which explored the training of health care professionals, </a:t>
            </a:r>
            <a:r>
              <a:rPr lang="en-US" sz="1800" dirty="0"/>
              <a:t>52% of medical school deans and 56% of students reported that graduates were “not competent” to treat people with intellectual disabilities. Another study showed that </a:t>
            </a:r>
            <a:r>
              <a:rPr lang="en-US" sz="1800" spc="-10" dirty="0">
                <a:effectLst/>
                <a:latin typeface="Ubuntu" panose="020B0504030602030204" pitchFamily="34" charset="0"/>
                <a:ea typeface="Aptos" panose="020B0004020202020204" pitchFamily="34" charset="0"/>
                <a:cs typeface="Calibri" panose="020F0502020204030204" pitchFamily="34" charset="0"/>
              </a:rPr>
              <a:t>more than 80% of U.S. medical school students reported receiving no clinical training regarding individuals with IDD. Because of this, </a:t>
            </a:r>
            <a:r>
              <a:rPr lang="en-US" sz="1800" kern="0" dirty="0">
                <a:effectLst/>
                <a:latin typeface="Ubuntu" panose="020B0504030602030204" pitchFamily="34" charset="0"/>
                <a:ea typeface="Times New Roman" panose="02020603050405020304" pitchFamily="18" charset="0"/>
                <a:cs typeface="Calibri" panose="020F0502020204030204" pitchFamily="34" charset="0"/>
              </a:rPr>
              <a:t>c</a:t>
            </a:r>
            <a:r>
              <a:rPr lang="en-US" sz="1800" dirty="0">
                <a:effectLst/>
                <a:latin typeface="Ubuntu" panose="020B0504030602030204" pitchFamily="34" charset="0"/>
                <a:ea typeface="Aptos" panose="020B0004020202020204" pitchFamily="34" charset="0"/>
                <a:cs typeface="Calibri" panose="020F0502020204030204" pitchFamily="34" charset="0"/>
              </a:rPr>
              <a:t>ommunities and healthcare providers can be slow to detect certain things, such as hearing loss. </a:t>
            </a:r>
            <a:r>
              <a:rPr lang="en-US" sz="2800" b="0" i="0" dirty="0">
                <a:solidFill>
                  <a:srgbClr val="333333"/>
                </a:solidFill>
                <a:effectLst/>
                <a:latin typeface="MarkOT"/>
              </a:rPr>
              <a:t>Due to the lack of training in caring for these individuals, clinicians may have difficulty incorporating this population into conventional practices. (2005 and 2009)</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latin typeface="MarkO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Ubuntu" panose="020B0504030602030204" pitchFamily="34" charset="0"/>
              <a:ea typeface="Aptos" panose="020B000402020202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CIDFont+F5"/>
              </a:rPr>
              <a:t>Additionally is the lack of awareness</a:t>
            </a:r>
            <a:r>
              <a:rPr lang="en-US" sz="1800" b="0" i="0" u="none" strike="noStrike" baseline="0" dirty="0">
                <a:latin typeface="CIDFont+F5"/>
              </a:rPr>
              <a:t>. Despite higher health risks and need for medical care, individuals with IDD as we saw in the previous slides are missing services. </a:t>
            </a:r>
            <a:r>
              <a:rPr lang="en-US" sz="2800" dirty="0"/>
              <a:t>The relationship between disadvantage and disability often becomes a vicious cycle. We have an important role to play in breaking that cycle and promoting the inclusion of individuals with IDD by providing them with the means to access services and devices needed to create an enabling environment.</a:t>
            </a:r>
            <a:endParaRPr lang="en-US" sz="1800" b="0" i="0" u="none" strike="noStrike" baseline="0" dirty="0">
              <a:latin typeface="CIDFont+F5"/>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IDFont+F5"/>
            </a:endParaRPr>
          </a:p>
        </p:txBody>
      </p:sp>
      <p:sp>
        <p:nvSpPr>
          <p:cNvPr id="4" name="Slide Number Placeholder 3"/>
          <p:cNvSpPr>
            <a:spLocks noGrp="1"/>
          </p:cNvSpPr>
          <p:nvPr>
            <p:ph type="sldNum" sz="quarter" idx="5"/>
          </p:nvPr>
        </p:nvSpPr>
        <p:spPr/>
        <p:txBody>
          <a:bodyPr/>
          <a:lstStyle/>
          <a:p>
            <a:fld id="{036B4B2F-0019-C942-9AE2-8EB4A07943DA}" type="slidenum">
              <a:rPr lang="en-US" smtClean="0"/>
              <a:t>5</a:t>
            </a:fld>
            <a:endParaRPr lang="en-US"/>
          </a:p>
        </p:txBody>
      </p:sp>
    </p:spTree>
    <p:extLst>
      <p:ext uri="{BB962C8B-B14F-4D97-AF65-F5344CB8AC3E}">
        <p14:creationId xmlns:p14="http://schemas.microsoft.com/office/powerpoint/2010/main" val="364684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IDFont+F5"/>
              </a:rPr>
              <a:t>Under Special Olympics Health, Healthy Athletes, which is a free screening program to address health disparities, was created to</a:t>
            </a:r>
          </a:p>
          <a:p>
            <a:pPr algn="l"/>
            <a:endParaRPr lang="en-US" sz="3200" b="1" dirty="0">
              <a:solidFill>
                <a:srgbClr val="000000"/>
              </a:solidFill>
              <a:latin typeface="Ubuntu"/>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Part of what we do at the Healthy athletes program is to address the insufficient training of healthcare providers so we bring professionals and students to events and provide them education and practical training on how to provide services to individuals with IDD. We also offer free inclusive health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IDFont+F5"/>
            </a:endParaRPr>
          </a:p>
          <a:p>
            <a:pPr algn="l"/>
            <a:r>
              <a:rPr lang="en-US" sz="1800" b="0" i="0" u="none" strike="noStrike" baseline="0" dirty="0">
                <a:latin typeface="CIDFont+F5"/>
              </a:rPr>
              <a:t>Today HA includes 9 different disciplines that athletes can engage with at local, national and global level events including….. Each of these disciplines are supported by volunteer health professionals in the respective fields to complete the required tests and measures to provide athletes care from head to toe.</a:t>
            </a:r>
          </a:p>
          <a:p>
            <a:pPr algn="l"/>
            <a:endParaRPr lang="en-US" sz="1800" b="0" i="0" u="none" strike="noStrike" baseline="0" dirty="0">
              <a:latin typeface="CIDFont+F5"/>
            </a:endParaRP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t>6</a:t>
            </a:fld>
            <a:endParaRPr lang="en-US"/>
          </a:p>
        </p:txBody>
      </p:sp>
    </p:spTree>
    <p:extLst>
      <p:ext uri="{BB962C8B-B14F-4D97-AF65-F5344CB8AC3E}">
        <p14:creationId xmlns:p14="http://schemas.microsoft.com/office/powerpoint/2010/main" val="297368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https://resources.specialolympics.org/health/healthy-athletes-system</a:t>
            </a:r>
          </a:p>
        </p:txBody>
      </p:sp>
      <p:sp>
        <p:nvSpPr>
          <p:cNvPr id="4" name="Slide Number Placeholder 3"/>
          <p:cNvSpPr>
            <a:spLocks noGrp="1"/>
          </p:cNvSpPr>
          <p:nvPr>
            <p:ph type="sldNum" sz="quarter" idx="5"/>
          </p:nvPr>
        </p:nvSpPr>
        <p:spPr/>
        <p:txBody>
          <a:bodyPr/>
          <a:lstStyle/>
          <a:p>
            <a:fld id="{5FF1B52A-8C92-4789-B258-FBBE7A2AC2AE}" type="slidenum">
              <a:rPr lang="en-US" smtClean="0"/>
              <a:t>13</a:t>
            </a:fld>
            <a:endParaRPr lang="en-US" dirty="0"/>
          </a:p>
        </p:txBody>
      </p:sp>
    </p:spTree>
    <p:extLst>
      <p:ext uri="{BB962C8B-B14F-4D97-AF65-F5344CB8AC3E}">
        <p14:creationId xmlns:p14="http://schemas.microsoft.com/office/powerpoint/2010/main" val="231028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14</a:t>
            </a:fld>
            <a:endParaRPr lang="en-US" dirty="0"/>
          </a:p>
        </p:txBody>
      </p:sp>
    </p:spTree>
    <p:extLst>
      <p:ext uri="{BB962C8B-B14F-4D97-AF65-F5344CB8AC3E}">
        <p14:creationId xmlns:p14="http://schemas.microsoft.com/office/powerpoint/2010/main" val="410616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15</a:t>
            </a:fld>
            <a:endParaRPr lang="en-US" dirty="0"/>
          </a:p>
        </p:txBody>
      </p:sp>
    </p:spTree>
    <p:extLst>
      <p:ext uri="{BB962C8B-B14F-4D97-AF65-F5344CB8AC3E}">
        <p14:creationId xmlns:p14="http://schemas.microsoft.com/office/powerpoint/2010/main" val="372738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29</a:t>
            </a:fld>
            <a:endParaRPr lang="en-US" dirty="0"/>
          </a:p>
        </p:txBody>
      </p:sp>
    </p:spTree>
    <p:extLst>
      <p:ext uri="{BB962C8B-B14F-4D97-AF65-F5344CB8AC3E}">
        <p14:creationId xmlns:p14="http://schemas.microsoft.com/office/powerpoint/2010/main" val="23798503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2.bin"/><Relationship Id="rId5" Type="http://schemas.openxmlformats.org/officeDocument/2006/relationships/image" Target="../media/image7.jpeg"/><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jpe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7" name="Picture 6" descr="A group of people posing for a photo&#10;&#10;Description automatically generated">
            <a:extLst>
              <a:ext uri="{FF2B5EF4-FFF2-40B4-BE49-F238E27FC236}">
                <a16:creationId xmlns:a16="http://schemas.microsoft.com/office/drawing/2014/main" id="{215E89A3-018B-5941-BE3E-100D86F898D9}"/>
              </a:ext>
            </a:extLst>
          </p:cNvPr>
          <p:cNvPicPr>
            <a:picLocks noChangeAspect="1"/>
          </p:cNvPicPr>
          <p:nvPr userDrawn="1"/>
        </p:nvPicPr>
        <p:blipFill>
          <a:blip r:embed="rId6"/>
          <a:stretch>
            <a:fillRect/>
          </a:stretch>
        </p:blipFill>
        <p:spPr>
          <a:xfrm>
            <a:off x="-19582" y="-1825050"/>
            <a:ext cx="12211582" cy="8137961"/>
          </a:xfrm>
          <a:prstGeom prst="rect">
            <a:avLst/>
          </a:prstGeom>
        </p:spPr>
      </p:pic>
      <p:sp>
        <p:nvSpPr>
          <p:cNvPr id="14" name="Freeform: Shape 13">
            <a:extLst>
              <a:ext uri="{FF2B5EF4-FFF2-40B4-BE49-F238E27FC236}">
                <a16:creationId xmlns:a16="http://schemas.microsoft.com/office/drawing/2014/main" id="{9DA3A66E-881B-4868-9324-FC2F8B2DC828}"/>
              </a:ext>
            </a:extLst>
          </p:cNvPr>
          <p:cNvSpPr/>
          <p:nvPr userDrawn="1"/>
        </p:nvSpPr>
        <p:spPr>
          <a:xfrm>
            <a:off x="-91635" y="3566814"/>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1B97F9D-9F59-447A-B357-572FF4BCADC1}"/>
              </a:ext>
            </a:extLst>
          </p:cNvPr>
          <p:cNvSpPr/>
          <p:nvPr userDrawn="1"/>
        </p:nvSpPr>
        <p:spPr>
          <a:xfrm>
            <a:off x="1217687" y="2522857"/>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reeform: Shape 14">
            <a:extLst>
              <a:ext uri="{FF2B5EF4-FFF2-40B4-BE49-F238E27FC236}">
                <a16:creationId xmlns:a16="http://schemas.microsoft.com/office/drawing/2014/main" id="{64C05800-288F-4D6C-91B7-3CB00985E89A}"/>
              </a:ext>
            </a:extLst>
          </p:cNvPr>
          <p:cNvSpPr/>
          <p:nvPr userDrawn="1"/>
        </p:nvSpPr>
        <p:spPr>
          <a:xfrm>
            <a:off x="1200347" y="3566654"/>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TextBox 8">
            <a:extLst>
              <a:ext uri="{FF2B5EF4-FFF2-40B4-BE49-F238E27FC236}">
                <a16:creationId xmlns:a16="http://schemas.microsoft.com/office/drawing/2014/main" id="{87DF7655-541F-4332-8A66-9F4465F0278B}"/>
              </a:ext>
            </a:extLst>
          </p:cNvPr>
          <p:cNvSpPr txBox="1"/>
          <p:nvPr userDrawn="1"/>
        </p:nvSpPr>
        <p:spPr>
          <a:xfrm>
            <a:off x="7082598" y="4934806"/>
            <a:ext cx="4892420" cy="1938992"/>
          </a:xfrm>
          <a:prstGeom prst="rect">
            <a:avLst/>
          </a:prstGeom>
          <a:noFill/>
        </p:spPr>
        <p:txBody>
          <a:bodyPr wrap="square" rtlCol="0">
            <a:spAutoFit/>
          </a:bodyPr>
          <a:lstStyle/>
          <a:p>
            <a:r>
              <a:rPr lang="en-US" sz="4800" dirty="0">
                <a:solidFill>
                  <a:schemeClr val="bg1"/>
                </a:solidFill>
              </a:rPr>
              <a:t>Special Olympics</a:t>
            </a:r>
          </a:p>
          <a:p>
            <a:r>
              <a:rPr lang="en-US" sz="7200" b="1" dirty="0">
                <a:solidFill>
                  <a:schemeClr val="bg1"/>
                </a:solidFill>
              </a:rPr>
              <a:t>Health</a:t>
            </a:r>
          </a:p>
        </p:txBody>
      </p:sp>
      <p:pic>
        <p:nvPicPr>
          <p:cNvPr id="10" name="Picture 9">
            <a:extLst>
              <a:ext uri="{FF2B5EF4-FFF2-40B4-BE49-F238E27FC236}">
                <a16:creationId xmlns:a16="http://schemas.microsoft.com/office/drawing/2014/main" id="{5F308830-1B69-4A17-B4B4-80567233D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184944" y="4523701"/>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30602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7484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798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266440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6266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dirty="0"/>
          </a:p>
        </p:txBody>
      </p:sp>
    </p:spTree>
    <p:extLst>
      <p:ext uri="{BB962C8B-B14F-4D97-AF65-F5344CB8AC3E}">
        <p14:creationId xmlns:p14="http://schemas.microsoft.com/office/powerpoint/2010/main" val="9305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dirty="0"/>
          </a:p>
        </p:txBody>
      </p:sp>
    </p:spTree>
    <p:extLst>
      <p:ext uri="{BB962C8B-B14F-4D97-AF65-F5344CB8AC3E}">
        <p14:creationId xmlns:p14="http://schemas.microsoft.com/office/powerpoint/2010/main" val="378006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110749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47607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83310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2218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6" name="Picture 5" descr="A group of kids playing a game&#10;&#10;Description automatically generated with low confidence">
            <a:extLst>
              <a:ext uri="{FF2B5EF4-FFF2-40B4-BE49-F238E27FC236}">
                <a16:creationId xmlns:a16="http://schemas.microsoft.com/office/drawing/2014/main" id="{C2001CF9-C9BF-B443-A591-4CDBB2B80718}"/>
              </a:ext>
            </a:extLst>
          </p:cNvPr>
          <p:cNvPicPr>
            <a:picLocks noChangeAspect="1"/>
          </p:cNvPicPr>
          <p:nvPr userDrawn="1"/>
        </p:nvPicPr>
        <p:blipFill rotWithShape="1">
          <a:blip r:embed="rId4"/>
          <a:srcRect t="6057" b="-17465"/>
          <a:stretch/>
        </p:blipFill>
        <p:spPr>
          <a:xfrm>
            <a:off x="0" y="4235"/>
            <a:ext cx="12192000" cy="8128000"/>
          </a:xfrm>
          <a:prstGeom prst="rect">
            <a:avLst/>
          </a:prstGeom>
        </p:spPr>
      </p:pic>
      <p:sp>
        <p:nvSpPr>
          <p:cNvPr id="19" name="Freeform: Shape 13">
            <a:extLst>
              <a:ext uri="{FF2B5EF4-FFF2-40B4-BE49-F238E27FC236}">
                <a16:creationId xmlns:a16="http://schemas.microsoft.com/office/drawing/2014/main" id="{CADF136D-5E1A-AC4E-B727-82A393BB00C1}"/>
              </a:ext>
            </a:extLst>
          </p:cNvPr>
          <p:cNvSpPr/>
          <p:nvPr userDrawn="1"/>
        </p:nvSpPr>
        <p:spPr>
          <a:xfrm>
            <a:off x="-91635" y="4011006"/>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20" name="Freeform: Shape 15">
            <a:extLst>
              <a:ext uri="{FF2B5EF4-FFF2-40B4-BE49-F238E27FC236}">
                <a16:creationId xmlns:a16="http://schemas.microsoft.com/office/drawing/2014/main" id="{67231757-C023-1942-B81A-2A06A0FA8AA4}"/>
              </a:ext>
            </a:extLst>
          </p:cNvPr>
          <p:cNvSpPr/>
          <p:nvPr userDrawn="1"/>
        </p:nvSpPr>
        <p:spPr>
          <a:xfrm>
            <a:off x="1217687" y="2967049"/>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Shape 14">
            <a:extLst>
              <a:ext uri="{FF2B5EF4-FFF2-40B4-BE49-F238E27FC236}">
                <a16:creationId xmlns:a16="http://schemas.microsoft.com/office/drawing/2014/main" id="{FC799C4B-FE88-9B4C-9914-045FC1694D33}"/>
              </a:ext>
            </a:extLst>
          </p:cNvPr>
          <p:cNvSpPr/>
          <p:nvPr userDrawn="1"/>
        </p:nvSpPr>
        <p:spPr>
          <a:xfrm>
            <a:off x="1200347" y="4010846"/>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5F308830-1B69-4A17-B4B4-80567233D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184944" y="4737286"/>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36817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903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43C69B4D-3153-684F-A4E9-4921C9A75D94}"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3453275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p:txBody>
          <a:bodyPr/>
          <a:lstStyle>
            <a:lvl1pPr>
              <a:defRPr/>
            </a:lvl1pPr>
          </a:lstStyle>
          <a:p>
            <a:fld id="{4D9B9743-B188-364E-B002-63787091B727}"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9597449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38F97260-FB97-C746-8BC1-9A7026941B8D}"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67219851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A287EA53-7AA9-F84C-A535-FEE1A10571E0}"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35326821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15C2C5A9-EB5B-2D43-8130-3CB231F499FE}"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93772984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595781A8-E295-F344-847B-5608FA6B4D4F}"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370643712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5C748FFC-5495-BE4F-A9E6-243CF8A3961A}"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10459107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solidFill>
                  <a:schemeClr val="bg1"/>
                </a:solidFill>
              </a:defRPr>
            </a:lvl1pPr>
          </a:lstStyle>
          <a:p>
            <a:fld id="{0FBEFE3A-8CC6-F842-AA85-A9E42EECB9E3}" type="slidenum">
              <a:rPr lang="en-US" altLang="en-US"/>
              <a:pPr/>
              <a:t>‹#›</a:t>
            </a:fld>
            <a:endParaRPr lang="en-US" altLang="en-US" dirty="0"/>
          </a:p>
        </p:txBody>
      </p:sp>
    </p:spTree>
    <p:extLst>
      <p:ext uri="{BB962C8B-B14F-4D97-AF65-F5344CB8AC3E}">
        <p14:creationId xmlns:p14="http://schemas.microsoft.com/office/powerpoint/2010/main" val="16193417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pic>
        <p:nvPicPr>
          <p:cNvPr id="6" name="Picture 5" descr="A group of children&#10;&#10;Description automatically generated with low confidence">
            <a:extLst>
              <a:ext uri="{FF2B5EF4-FFF2-40B4-BE49-F238E27FC236}">
                <a16:creationId xmlns:a16="http://schemas.microsoft.com/office/drawing/2014/main" id="{2EAF9157-2B4E-A04B-A1DF-82B7897EE18D}"/>
              </a:ext>
            </a:extLst>
          </p:cNvPr>
          <p:cNvPicPr>
            <a:picLocks noChangeAspect="1"/>
          </p:cNvPicPr>
          <p:nvPr userDrawn="1"/>
        </p:nvPicPr>
        <p:blipFill rotWithShape="1">
          <a:blip r:embed="rId6"/>
          <a:srcRect t="4382" r="331" b="13661"/>
          <a:stretch/>
        </p:blipFill>
        <p:spPr>
          <a:xfrm>
            <a:off x="-40427" y="-22162"/>
            <a:ext cx="12232427" cy="6705702"/>
          </a:xfrm>
          <a:prstGeom prst="rect">
            <a:avLst/>
          </a:prstGeom>
        </p:spPr>
      </p:pic>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
        <p:nvSpPr>
          <p:cNvPr id="13" name="Freeform: Shape 13">
            <a:extLst>
              <a:ext uri="{FF2B5EF4-FFF2-40B4-BE49-F238E27FC236}">
                <a16:creationId xmlns:a16="http://schemas.microsoft.com/office/drawing/2014/main" id="{510024CD-6FD1-374E-B16F-835D2DD0C316}"/>
              </a:ext>
            </a:extLst>
          </p:cNvPr>
          <p:cNvSpPr/>
          <p:nvPr userDrawn="1"/>
        </p:nvSpPr>
        <p:spPr>
          <a:xfrm>
            <a:off x="-91635" y="4212857"/>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19" name="Freeform: Shape 15">
            <a:extLst>
              <a:ext uri="{FF2B5EF4-FFF2-40B4-BE49-F238E27FC236}">
                <a16:creationId xmlns:a16="http://schemas.microsoft.com/office/drawing/2014/main" id="{B700BB74-2FE3-B64C-AFFB-1DF7C20F9F17}"/>
              </a:ext>
            </a:extLst>
          </p:cNvPr>
          <p:cNvSpPr/>
          <p:nvPr userDrawn="1"/>
        </p:nvSpPr>
        <p:spPr>
          <a:xfrm>
            <a:off x="1217687" y="3168900"/>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Shape 14">
            <a:extLst>
              <a:ext uri="{FF2B5EF4-FFF2-40B4-BE49-F238E27FC236}">
                <a16:creationId xmlns:a16="http://schemas.microsoft.com/office/drawing/2014/main" id="{6A8DE80A-2222-624D-8E17-9A6BA6005624}"/>
              </a:ext>
            </a:extLst>
          </p:cNvPr>
          <p:cNvSpPr/>
          <p:nvPr userDrawn="1"/>
        </p:nvSpPr>
        <p:spPr>
          <a:xfrm>
            <a:off x="1200347" y="4212697"/>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20" name="Picture 19">
            <a:extLst>
              <a:ext uri="{FF2B5EF4-FFF2-40B4-BE49-F238E27FC236}">
                <a16:creationId xmlns:a16="http://schemas.microsoft.com/office/drawing/2014/main" id="{C48B922C-3616-9248-9660-55D05866835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184944" y="4718514"/>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273382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F84669B-D561-4902-815E-9270905976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0" name="Object 9" hidden="1">
                        <a:extLst>
                          <a:ext uri="{FF2B5EF4-FFF2-40B4-BE49-F238E27FC236}">
                            <a16:creationId xmlns:a16="http://schemas.microsoft.com/office/drawing/2014/main" id="{DF84669B-D561-4902-815E-927090597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812E04F-DE3B-4234-9C70-39FAC3453C8C}"/>
              </a:ext>
            </a:extLst>
          </p:cNvPr>
          <p:cNvSpPr/>
          <p:nvPr userDrawn="1">
            <p:custDataLst>
              <p:tags r:id="rId2"/>
            </p:custDataLst>
          </p:nvPr>
        </p:nvSpPr>
        <p:spPr bwMode="auto">
          <a:xfrm>
            <a:off x="0" y="0"/>
            <a:ext cx="158750" cy="158750"/>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1"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5" name="Rectangle 4">
            <a:extLst>
              <a:ext uri="{FF2B5EF4-FFF2-40B4-BE49-F238E27FC236}">
                <a16:creationId xmlns:a16="http://schemas.microsoft.com/office/drawing/2014/main" id="{08A12117-1D89-43C4-985E-1D95C6452991}"/>
              </a:ext>
            </a:extLst>
          </p:cNvPr>
          <p:cNvSpPr/>
          <p:nvPr userDrawn="1"/>
        </p:nvSpPr>
        <p:spPr bwMode="auto">
          <a:xfrm>
            <a:off x="0" y="0"/>
            <a:ext cx="12192000" cy="68389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226498" y="263730"/>
            <a:ext cx="10308923" cy="468141"/>
          </a:xfrm>
        </p:spPr>
        <p:txBody>
          <a:bodyPr lIns="0" tIns="0" rIns="0" bIns="0" anchor="t">
            <a:spAutoFit/>
          </a:bodyPr>
          <a:lstStyle>
            <a:lvl1pPr>
              <a:defRPr b="1"/>
            </a:lvl1pPr>
          </a:lstStyle>
          <a:p>
            <a:r>
              <a:rPr lang="ga-IE"/>
              <a:t>Click to edit Master title style</a:t>
            </a:r>
            <a:endParaRPr lang="en-US"/>
          </a:p>
        </p:txBody>
      </p:sp>
      <p:sp>
        <p:nvSpPr>
          <p:cNvPr id="4" name="Text Box 4"/>
          <p:cNvSpPr txBox="1">
            <a:spLocks noGrp="1" noChangeArrowheads="1"/>
          </p:cNvSpPr>
          <p:nvPr>
            <p:ph type="sldNum" sz="quarter" idx="10"/>
          </p:nvPr>
        </p:nvSpPr>
        <p:spPr>
          <a:xfrm>
            <a:off x="11677072" y="6597815"/>
            <a:ext cx="315382" cy="158585"/>
          </a:xfrm>
          <a:ln/>
        </p:spPr>
        <p:txBody>
          <a:bodyPr lIns="0" tIns="0" rIns="0" bIns="0"/>
          <a:lstStyle>
            <a:lvl1pPr algn="r">
              <a:defRPr>
                <a:solidFill>
                  <a:schemeClr val="bg1">
                    <a:lumMod val="50000"/>
                  </a:schemeClr>
                </a:solidFill>
              </a:defRPr>
            </a:lvl1pPr>
          </a:lstStyle>
          <a:p>
            <a:fld id="{62FADDA2-E13B-F548-856B-05843CC20AFE}" type="slidenum">
              <a:rPr lang="en-US" smtClean="0"/>
              <a:pPr/>
              <a:t>‹#›</a:t>
            </a:fld>
            <a:endParaRPr lang="en-US" dirty="0"/>
          </a:p>
        </p:txBody>
      </p:sp>
      <p:sp>
        <p:nvSpPr>
          <p:cNvPr id="7" name="Rectangle 6">
            <a:extLst>
              <a:ext uri="{FF2B5EF4-FFF2-40B4-BE49-F238E27FC236}">
                <a16:creationId xmlns:a16="http://schemas.microsoft.com/office/drawing/2014/main" id="{C064D6FE-6447-42BD-94A8-EE0934E089D8}"/>
              </a:ext>
            </a:extLst>
          </p:cNvPr>
          <p:cNvSpPr/>
          <p:nvPr userDrawn="1"/>
        </p:nvSpPr>
        <p:spPr bwMode="auto">
          <a:xfrm>
            <a:off x="0" y="0"/>
            <a:ext cx="12227171" cy="149151"/>
          </a:xfrm>
          <a:prstGeom prst="rect">
            <a:avLst/>
          </a:prstGeom>
          <a:solidFill>
            <a:srgbClr val="EC2126"/>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1" name="Picture 10"/>
          <p:cNvPicPr>
            <a:picLocks noChangeAspect="1"/>
          </p:cNvPicPr>
          <p:nvPr userDrawn="1"/>
        </p:nvPicPr>
        <p:blipFill>
          <a:blip r:embed="rId7"/>
          <a:stretch>
            <a:fillRect/>
          </a:stretch>
        </p:blipFill>
        <p:spPr>
          <a:xfrm>
            <a:off x="10588071" y="99975"/>
            <a:ext cx="1526896" cy="932175"/>
          </a:xfrm>
          <a:prstGeom prst="rect">
            <a:avLst/>
          </a:prstGeom>
        </p:spPr>
      </p:pic>
    </p:spTree>
    <p:extLst>
      <p:ext uri="{BB962C8B-B14F-4D97-AF65-F5344CB8AC3E}">
        <p14:creationId xmlns:p14="http://schemas.microsoft.com/office/powerpoint/2010/main" val="17713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F84669B-D561-4902-815E-9270905976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0" name="Object 9" hidden="1">
                        <a:extLst>
                          <a:ext uri="{FF2B5EF4-FFF2-40B4-BE49-F238E27FC236}">
                            <a16:creationId xmlns:a16="http://schemas.microsoft.com/office/drawing/2014/main" id="{DF84669B-D561-4902-815E-927090597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812E04F-DE3B-4234-9C70-39FAC3453C8C}"/>
              </a:ext>
            </a:extLst>
          </p:cNvPr>
          <p:cNvSpPr/>
          <p:nvPr userDrawn="1">
            <p:custDataLst>
              <p:tags r:id="rId2"/>
            </p:custDataLst>
          </p:nvPr>
        </p:nvSpPr>
        <p:spPr bwMode="auto">
          <a:xfrm>
            <a:off x="0" y="0"/>
            <a:ext cx="158750" cy="158750"/>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1"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5" name="Rectangle 4">
            <a:extLst>
              <a:ext uri="{FF2B5EF4-FFF2-40B4-BE49-F238E27FC236}">
                <a16:creationId xmlns:a16="http://schemas.microsoft.com/office/drawing/2014/main" id="{08A12117-1D89-43C4-985E-1D95C6452991}"/>
              </a:ext>
            </a:extLst>
          </p:cNvPr>
          <p:cNvSpPr/>
          <p:nvPr userDrawn="1"/>
        </p:nvSpPr>
        <p:spPr bwMode="auto">
          <a:xfrm>
            <a:off x="0" y="0"/>
            <a:ext cx="12192000" cy="68389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226498" y="263730"/>
            <a:ext cx="9691555" cy="468141"/>
          </a:xfrm>
        </p:spPr>
        <p:txBody>
          <a:bodyPr wrap="square" lIns="0" tIns="0" rIns="0" bIns="0" anchor="t">
            <a:spAutoFit/>
          </a:bodyPr>
          <a:lstStyle>
            <a:lvl1pPr>
              <a:defRPr b="1"/>
            </a:lvl1pPr>
          </a:lstStyle>
          <a:p>
            <a:r>
              <a:rPr lang="ga-IE"/>
              <a:t>Click to edit Master title style</a:t>
            </a:r>
            <a:endParaRPr lang="en-US"/>
          </a:p>
        </p:txBody>
      </p:sp>
      <p:sp>
        <p:nvSpPr>
          <p:cNvPr id="4" name="Text Box 4"/>
          <p:cNvSpPr txBox="1">
            <a:spLocks noGrp="1" noChangeArrowheads="1"/>
          </p:cNvSpPr>
          <p:nvPr>
            <p:ph type="sldNum" sz="quarter" idx="10"/>
          </p:nvPr>
        </p:nvSpPr>
        <p:spPr>
          <a:xfrm>
            <a:off x="11677072" y="6597815"/>
            <a:ext cx="315382" cy="158585"/>
          </a:xfrm>
          <a:ln/>
        </p:spPr>
        <p:txBody>
          <a:bodyPr lIns="0" tIns="0" rIns="0" bIns="0"/>
          <a:lstStyle>
            <a:lvl1pPr algn="r">
              <a:defRPr>
                <a:solidFill>
                  <a:schemeClr val="bg1">
                    <a:lumMod val="50000"/>
                  </a:schemeClr>
                </a:solidFill>
              </a:defRPr>
            </a:lvl1pPr>
          </a:lstStyle>
          <a:p>
            <a:fld id="{62FADDA2-E13B-F548-856B-05843CC20AFE}" type="slidenum">
              <a:rPr lang="en-US" smtClean="0"/>
              <a:pPr/>
              <a:t>‹#›</a:t>
            </a:fld>
            <a:endParaRPr lang="en-US" dirty="0"/>
          </a:p>
        </p:txBody>
      </p:sp>
      <p:pic>
        <p:nvPicPr>
          <p:cNvPr id="12" name="Picture 11">
            <a:extLst>
              <a:ext uri="{FF2B5EF4-FFF2-40B4-BE49-F238E27FC236}">
                <a16:creationId xmlns:a16="http://schemas.microsoft.com/office/drawing/2014/main" id="{9BFE38E4-E002-C149-8184-C28357BFEFA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18053" y="24682"/>
            <a:ext cx="2056259" cy="1255353"/>
          </a:xfrm>
          <a:prstGeom prst="rect">
            <a:avLst/>
          </a:prstGeom>
        </p:spPr>
      </p:pic>
    </p:spTree>
    <p:extLst>
      <p:ext uri="{BB962C8B-B14F-4D97-AF65-F5344CB8AC3E}">
        <p14:creationId xmlns:p14="http://schemas.microsoft.com/office/powerpoint/2010/main" val="23381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dirty="0"/>
          </a:p>
        </p:txBody>
      </p:sp>
    </p:spTree>
    <p:extLst>
      <p:ext uri="{BB962C8B-B14F-4D97-AF65-F5344CB8AC3E}">
        <p14:creationId xmlns:p14="http://schemas.microsoft.com/office/powerpoint/2010/main" val="29089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94460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41119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1369">
          <p15:clr>
            <a:srgbClr val="CCCCCC"/>
          </p15:clr>
        </p15:guide>
        <p15:guide id="3" pos="1709">
          <p15:clr>
            <a:srgbClr val="CCCCCC"/>
          </p15:clr>
        </p15:guide>
        <p15:guide id="4" pos="2622">
          <p15:clr>
            <a:srgbClr val="CCCCCC"/>
          </p15:clr>
        </p15:guide>
        <p15:guide id="5" pos="2963">
          <p15:clr>
            <a:srgbClr val="CCCCCC"/>
          </p15:clr>
        </p15:guide>
        <p15:guide id="6" pos="3876">
          <p15:clr>
            <a:srgbClr val="CCCCCC"/>
          </p15:clr>
        </p15:guide>
        <p15:guide id="7" pos="4217">
          <p15:clr>
            <a:srgbClr val="CCCCCC"/>
          </p15:clr>
        </p15:guide>
        <p15:guide id="8" pos="5130">
          <p15:clr>
            <a:srgbClr val="CCCCCC"/>
          </p15:clr>
        </p15:guide>
        <p15:guide id="9" pos="5470">
          <p15:clr>
            <a:srgbClr val="CCCCCC"/>
          </p15:clr>
        </p15:guide>
        <p15:guide id="10" pos="6384">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4620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1.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4.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3.png"/><Relationship Id="rId5" Type="http://schemas.openxmlformats.org/officeDocument/2006/relationships/slideLayout" Target="../slideLayouts/slideLayout25.xml"/><Relationship Id="rId10" Type="http://schemas.openxmlformats.org/officeDocument/2006/relationships/image" Target="../media/image12.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2DF6E5B-AD54-48BF-9EC2-C597133B2AF4}"/>
              </a:ext>
            </a:extLst>
          </p:cNvPr>
          <p:cNvGraphicFramePr>
            <a:graphicFrameLocks noChangeAspect="1"/>
          </p:cNvGraphicFramePr>
          <p:nvPr userDrawn="1">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6" imgH="416" progId="TCLayout.ActiveDocument.1">
                  <p:embed/>
                </p:oleObj>
              </mc:Choice>
              <mc:Fallback>
                <p:oleObj name="think-cell Slide" r:id="rId17" imgW="416" imgH="416" progId="TCLayout.ActiveDocument.1">
                  <p:embed/>
                  <p:pic>
                    <p:nvPicPr>
                      <p:cNvPr id="6" name="Object 5" hidden="1">
                        <a:extLst>
                          <a:ext uri="{FF2B5EF4-FFF2-40B4-BE49-F238E27FC236}">
                            <a16:creationId xmlns:a16="http://schemas.microsoft.com/office/drawing/2014/main" id="{52DF6E5B-AD54-48BF-9EC2-C597133B2AF4}"/>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E98AE60-A60B-42EC-81FE-44BFA1AFAA78}"/>
              </a:ext>
            </a:extLst>
          </p:cNvPr>
          <p:cNvSpPr/>
          <p:nvPr userDrawn="1">
            <p:custDataLst>
              <p:tags r:id="rId15"/>
            </p:custDataLst>
          </p:nvPr>
        </p:nvSpPr>
        <p:spPr bwMode="auto">
          <a:xfrm>
            <a:off x="0" y="0"/>
            <a:ext cx="158750" cy="158750"/>
          </a:xfrm>
          <a:prstGeom prst="rect">
            <a:avLst/>
          </a:prstGeom>
          <a:blipFill dpi="0" rotWithShape="0">
            <a:blip r:embed="rId1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3" name="Picture 2"/>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947081" y="366713"/>
            <a:ext cx="1727853" cy="1255353"/>
          </a:xfrm>
          <a:prstGeom prst="rect">
            <a:avLst/>
          </a:prstGeom>
        </p:spPr>
      </p:pic>
      <p:pic>
        <p:nvPicPr>
          <p:cNvPr id="4" name="Picture 3"/>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9908114" y="271015"/>
            <a:ext cx="2056259" cy="1255353"/>
          </a:xfrm>
          <a:prstGeom prst="rect">
            <a:avLst/>
          </a:prstGeom>
        </p:spPr>
      </p:pic>
    </p:spTree>
    <p:extLst>
      <p:ext uri="{BB962C8B-B14F-4D97-AF65-F5344CB8AC3E}">
        <p14:creationId xmlns:p14="http://schemas.microsoft.com/office/powerpoint/2010/main" val="3229501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2">
          <p15:clr>
            <a:srgbClr val="F26B43"/>
          </p15:clr>
        </p15:guide>
        <p15:guide id="2" orient="horz" pos="1044">
          <p15:clr>
            <a:srgbClr val="F26B43"/>
          </p15:clr>
        </p15:guide>
        <p15:guide id="3" orient="horz" pos="4053">
          <p15:clr>
            <a:srgbClr val="F26B43"/>
          </p15:clr>
        </p15:guide>
        <p15:guide id="4" pos="457">
          <p15:clr>
            <a:srgbClr val="F26B43"/>
          </p15:clr>
        </p15:guide>
        <p15:guide id="5" pos="63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7993217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body" idx="1"/>
          </p:nvPr>
        </p:nvSpPr>
        <p:spPr bwMode="auto">
          <a:xfrm>
            <a:off x="726017" y="1741488"/>
            <a:ext cx="1054946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ltLang="en-US">
                <a:sym typeface="Ubuntu" charset="0"/>
              </a:rPr>
              <a:t>Click to edit Master text styles</a:t>
            </a:r>
          </a:p>
          <a:p>
            <a:pPr lvl="1"/>
            <a:r>
              <a:rPr lang="ga-IE" altLang="en-US">
                <a:sym typeface="Ubuntu Light" charset="0"/>
              </a:rPr>
              <a:t>Second level</a:t>
            </a:r>
          </a:p>
          <a:p>
            <a:pPr lvl="2"/>
            <a:r>
              <a:rPr lang="ga-IE" altLang="en-US">
                <a:sym typeface="Ubuntu Light" charset="0"/>
              </a:rPr>
              <a:t>Third level</a:t>
            </a:r>
          </a:p>
          <a:p>
            <a:pPr lvl="3"/>
            <a:r>
              <a:rPr lang="ga-IE" altLang="en-US">
                <a:sym typeface="Ubuntu Light" charset="0"/>
              </a:rPr>
              <a:t>Fourth level</a:t>
            </a:r>
          </a:p>
          <a:p>
            <a:pPr lvl="4"/>
            <a:r>
              <a:rPr lang="ga-IE" altLang="en-US">
                <a:sym typeface="Ubuntu Light" charset="0"/>
              </a:rPr>
              <a:t>Fifth level</a:t>
            </a:r>
            <a:endParaRPr lang="en-US" altLang="en-US">
              <a:sym typeface="Ubuntu Light" charset="0"/>
            </a:endParaRPr>
          </a:p>
        </p:txBody>
      </p:sp>
      <p:sp>
        <p:nvSpPr>
          <p:cNvPr id="2051" name="Rectangle 3"/>
          <p:cNvSpPr>
            <a:spLocks noGrp="1" noChangeArrowheads="1"/>
          </p:cNvSpPr>
          <p:nvPr>
            <p:ph type="title"/>
          </p:nvPr>
        </p:nvSpPr>
        <p:spPr bwMode="auto">
          <a:xfrm>
            <a:off x="726018" y="366713"/>
            <a:ext cx="9402233" cy="1046162"/>
          </a:xfrm>
          <a:prstGeom prst="rect">
            <a:avLst/>
          </a:prstGeom>
          <a:noFill/>
          <a:ln>
            <a:noFill/>
          </a:ln>
          <a:effectLst/>
          <a:extLst>
            <a:ext uri="{909E8E84-426E-40dd-AFC4-6F175D3DCCD1}"/>
            <a:ext uri="{91240B29-F687-4f45-9708-019B960494DF}"/>
            <a:ext uri="{AF507438-7753-43e0-B8FC-AC1667EBCBE1}"/>
          </a:extLst>
        </p:spPr>
        <p:txBody>
          <a:bodyPr vert="horz" wrap="square" lIns="35717" tIns="35717" rIns="35717" bIns="35717" numCol="1" anchor="ctr" anchorCtr="0" compatLnSpc="1">
            <a:prstTxWarp prst="textNoShape">
              <a:avLst/>
            </a:prstTxWarp>
          </a:bodyPr>
          <a:lstStyle/>
          <a:p>
            <a:pPr lvl="0"/>
            <a:r>
              <a:rPr lang="ga-IE" altLang="en-US">
                <a:sym typeface="Ubuntu Light" charset="0"/>
              </a:rPr>
              <a:t>Click to edit Master title style</a:t>
            </a:r>
            <a:endParaRPr lang="en-US" altLang="en-US">
              <a:sym typeface="Ubuntu Light" charset="0"/>
            </a:endParaRPr>
          </a:p>
        </p:txBody>
      </p:sp>
      <p:sp>
        <p:nvSpPr>
          <p:cNvPr id="2052" name="Text Box 4"/>
          <p:cNvSpPr txBox="1">
            <a:spLocks noGrp="1" noChangeArrowheads="1"/>
          </p:cNvSpPr>
          <p:nvPr>
            <p:ph type="sldNum" sz="quarter" idx="4"/>
          </p:nvPr>
        </p:nvSpPr>
        <p:spPr bwMode="auto">
          <a:xfrm>
            <a:off x="738718" y="6470651"/>
            <a:ext cx="4665133" cy="187325"/>
          </a:xfrm>
          <a:prstGeom prst="rect">
            <a:avLst/>
          </a:prstGeom>
          <a:noFill/>
          <a:ln>
            <a:noFill/>
          </a:ln>
          <a:effectLst/>
          <a:extLst>
            <a:ext uri="{909E8E84-426E-40dd-AFC4-6F175D3DCCD1}"/>
            <a:ext uri="{91240B29-F687-4f45-9708-019B960494DF}"/>
            <a:ext uri="{AF507438-7753-43e0-B8FC-AC1667EBCBE1}"/>
          </a:extLst>
        </p:spPr>
        <p:txBody>
          <a:bodyPr vert="horz" wrap="none" lIns="64291" tIns="32146" rIns="64291" bIns="32146" numCol="1" anchor="t" anchorCtr="0" compatLnSpc="1">
            <a:prstTxWarp prst="textNoShape">
              <a:avLst/>
            </a:prstTxWarp>
          </a:bodyPr>
          <a:lstStyle>
            <a:lvl1pPr>
              <a:defRPr sz="900">
                <a:latin typeface="Ubuntu" charset="0"/>
                <a:ea typeface="ヒラギノ角ゴ ProN W3" charset="-128"/>
                <a:sym typeface="Ubuntu" charset="0"/>
              </a:defRPr>
            </a:lvl1pPr>
          </a:lstStyle>
          <a:p>
            <a:fld id="{EDB415E5-223C-564C-A4A4-9AFBF4BEC123}"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
        <p:nvSpPr>
          <p:cNvPr id="2" name="Rectangle 1"/>
          <p:cNvSpPr/>
          <p:nvPr userDrawn="1"/>
        </p:nvSpPr>
        <p:spPr bwMode="auto">
          <a:xfrm>
            <a:off x="10256389" y="243068"/>
            <a:ext cx="1434041" cy="116980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userDrawn="1"/>
        </p:nvPicPr>
        <p:blipFill rotWithShape="1">
          <a:blip r:embed="rId12">
            <a:extLst>
              <a:ext uri="{28A0092B-C50C-407E-A947-70E740481C1C}">
                <a14:useLocalDpi xmlns:a14="http://schemas.microsoft.com/office/drawing/2010/main" val="0"/>
              </a:ext>
            </a:extLst>
          </a:blip>
          <a:srcRect l="71473"/>
          <a:stretch/>
        </p:blipFill>
        <p:spPr>
          <a:xfrm>
            <a:off x="10324618" y="128442"/>
            <a:ext cx="1365812" cy="1468508"/>
          </a:xfrm>
          <a:prstGeom prst="rect">
            <a:avLst/>
          </a:prstGeom>
        </p:spPr>
      </p:pic>
    </p:spTree>
    <p:extLst>
      <p:ext uri="{BB962C8B-B14F-4D97-AF65-F5344CB8AC3E}">
        <p14:creationId xmlns:p14="http://schemas.microsoft.com/office/powerpoint/2010/main" val="152298237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ransition spd="med">
    <p:fade/>
  </p:transition>
  <p:hf hdr="0" ftr="0" dt="0"/>
  <p:txStyles>
    <p:titleStyle>
      <a:lvl1pPr algn="l" rtl="0" fontAlgn="base">
        <a:lnSpc>
          <a:spcPts val="3600"/>
        </a:lnSpc>
        <a:spcBef>
          <a:spcPct val="0"/>
        </a:spcBef>
        <a:spcAft>
          <a:spcPct val="0"/>
        </a:spcAft>
        <a:defRPr sz="3600" spc="-100">
          <a:solidFill>
            <a:schemeClr val="tx1"/>
          </a:solidFill>
          <a:latin typeface="+mj-lt"/>
          <a:ea typeface="+mj-ea"/>
          <a:cs typeface="+mj-cs"/>
          <a:sym typeface="Ubuntu Light" charset="0"/>
        </a:defRPr>
      </a:lvl1pPr>
      <a:lvl2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2pPr>
      <a:lvl3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3pPr>
      <a:lvl4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4pPr>
      <a:lvl5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fontAlgn="base">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fontAlgn="base">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2.xml"/><Relationship Id="rId1" Type="http://schemas.openxmlformats.org/officeDocument/2006/relationships/video" Target="https://www.youtube.com/embed/hRLHkf_4D6o?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resources.specialolympics.org/health/healthy-athletes-system"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s://media.specialolympics.org/resources/health/disciplines/healthy-athlete-system/Healthy-Athlete-Systems-Form-Healthy-Hearing-2022.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6.xml"/><Relationship Id="rId7" Type="http://schemas.openxmlformats.org/officeDocument/2006/relationships/image" Target="../media/image51.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oleObject" Target="../embeddings/oleObject5.bin"/><Relationship Id="rId5" Type="http://schemas.openxmlformats.org/officeDocument/2006/relationships/notesSlide" Target="../notesSlides/notesSlide12.xml"/><Relationship Id="rId10" Type="http://schemas.openxmlformats.org/officeDocument/2006/relationships/image" Target="../media/image15.png"/><Relationship Id="rId4" Type="http://schemas.openxmlformats.org/officeDocument/2006/relationships/slideLayout" Target="../slideLayouts/slideLayout4.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hyperlink" Target="chrome-extension://efaidnbmnnnibpcajpcglclefindmkaj/https:/media.specialolympics.org/resources/health/disciplines/healthy-hearing/HH-Volunteer-Training-Manual-2026.pdf?_gl=1*17uljm0*_gcl_au*NjM4MjI2OTM5LjE3NjgyMzQ2NDA.*_ga*Mjg0NTQzODg2LjE3NjgyMzQ2NDE.*_ga_KTMLJ70DKD*czE3NzIyMTI1NjUkbzQzJGcxJHQxNzcyMjIwNDc2JGo2MCRsMCRoMA.." TargetMode="External"/><Relationship Id="rId2" Type="http://schemas.openxmlformats.org/officeDocument/2006/relationships/hyperlink" Target="https://resources.specialolympics.org/health/healthy-hearing"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7E41B19-06C1-4067-AD4A-97464F0333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5" name="Object 4" hidden="1">
                        <a:extLst>
                          <a:ext uri="{FF2B5EF4-FFF2-40B4-BE49-F238E27FC236}">
                            <a16:creationId xmlns:a16="http://schemas.microsoft.com/office/drawing/2014/main" id="{87E41B19-06C1-4067-AD4A-97464F0333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tfpLayoutConfig" hidden="1"/>
          <p:cNvSpPr txBox="1"/>
          <p:nvPr/>
        </p:nvSpPr>
        <p:spPr>
          <a:xfrm>
            <a:off x="12700" y="12700"/>
            <a:ext cx="8890000" cy="107722"/>
          </a:xfrm>
          <a:prstGeom prst="rect">
            <a:avLst/>
          </a:prstGeom>
          <a:noFill/>
        </p:spPr>
        <p:txBody>
          <a:bodyPr vert="horz"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srgbClr val="FFFFFF">
                    <a:alpha val="0"/>
                  </a:srgbClr>
                </a:solidFill>
                <a:effectLst/>
                <a:uLnTx/>
                <a:uFillTx/>
                <a:latin typeface="Ubuntu"/>
              </a:rPr>
              <a:t>overall_0_132499602025518819 columns_1_132499602025518819 </a:t>
            </a:r>
          </a:p>
        </p:txBody>
      </p:sp>
      <p:sp>
        <p:nvSpPr>
          <p:cNvPr id="3" name="Rectangle 2">
            <a:extLst>
              <a:ext uri="{FF2B5EF4-FFF2-40B4-BE49-F238E27FC236}">
                <a16:creationId xmlns:a16="http://schemas.microsoft.com/office/drawing/2014/main" id="{82EA4C47-7E6D-EFFD-1203-94686D9C1B3B}"/>
              </a:ext>
            </a:extLst>
          </p:cNvPr>
          <p:cNvSpPr/>
          <p:nvPr/>
        </p:nvSpPr>
        <p:spPr bwMode="auto">
          <a:xfrm>
            <a:off x="8360229" y="5064276"/>
            <a:ext cx="3708400" cy="1628019"/>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7" descr="Graphical user interface, application, website&#10;&#10;Description automatically generated">
            <a:extLst>
              <a:ext uri="{FF2B5EF4-FFF2-40B4-BE49-F238E27FC236}">
                <a16:creationId xmlns:a16="http://schemas.microsoft.com/office/drawing/2014/main" id="{E600079E-DE62-69C7-CB8F-D87DB2156EC7}"/>
              </a:ext>
            </a:extLst>
          </p:cNvPr>
          <p:cNvPicPr>
            <a:picLocks noChangeAspect="1"/>
          </p:cNvPicPr>
          <p:nvPr/>
        </p:nvPicPr>
        <p:blipFill>
          <a:blip r:embed="rId6"/>
          <a:srcRect r="42219"/>
          <a:stretch/>
        </p:blipFill>
        <p:spPr>
          <a:xfrm>
            <a:off x="8985865" y="4725318"/>
            <a:ext cx="3143547" cy="1886814"/>
          </a:xfrm>
          <a:prstGeom prst="rect">
            <a:avLst/>
          </a:prstGeom>
        </p:spPr>
      </p:pic>
      <p:sp>
        <p:nvSpPr>
          <p:cNvPr id="4" name="AutoShape 2" descr="Health Cover Slides.pptx">
            <a:extLst>
              <a:ext uri="{FF2B5EF4-FFF2-40B4-BE49-F238E27FC236}">
                <a16:creationId xmlns:a16="http://schemas.microsoft.com/office/drawing/2014/main" id="{EE215412-C274-64D5-2491-D92BDB6D90A6}"/>
              </a:ext>
            </a:extLst>
          </p:cNvPr>
          <p:cNvSpPr>
            <a:spLocks noChangeAspect="1" noChangeArrowheads="1"/>
          </p:cNvSpPr>
          <p:nvPr/>
        </p:nvSpPr>
        <p:spPr bwMode="auto">
          <a:xfrm>
            <a:off x="5943599" y="3276599"/>
            <a:ext cx="1946953" cy="19469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3402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AD8F-8F3A-3611-7D41-073536876376}"/>
              </a:ext>
            </a:extLst>
          </p:cNvPr>
          <p:cNvSpPr>
            <a:spLocks noGrp="1"/>
          </p:cNvSpPr>
          <p:nvPr>
            <p:ph type="title"/>
          </p:nvPr>
        </p:nvSpPr>
        <p:spPr/>
        <p:txBody>
          <a:bodyPr/>
          <a:lstStyle/>
          <a:p>
            <a:r>
              <a:rPr lang="en-US" sz="3200" b="1" dirty="0"/>
              <a:t>Healthy Hearing Introductory Video:</a:t>
            </a:r>
          </a:p>
        </p:txBody>
      </p:sp>
      <p:sp>
        <p:nvSpPr>
          <p:cNvPr id="4" name="Slide Number Placeholder 3">
            <a:extLst>
              <a:ext uri="{FF2B5EF4-FFF2-40B4-BE49-F238E27FC236}">
                <a16:creationId xmlns:a16="http://schemas.microsoft.com/office/drawing/2014/main" id="{F09472E9-78FF-74AF-4832-10B075C290F8}"/>
              </a:ext>
            </a:extLst>
          </p:cNvPr>
          <p:cNvSpPr>
            <a:spLocks noGrp="1"/>
          </p:cNvSpPr>
          <p:nvPr>
            <p:ph type="sldNum" sz="quarter" idx="10"/>
          </p:nvPr>
        </p:nvSpPr>
        <p:spPr/>
        <p:txBody>
          <a:bodyPr/>
          <a:lstStyle/>
          <a:p>
            <a:fld id="{4D9B9743-B188-364E-B002-63787091B727}" type="slidenum">
              <a:rPr lang="en-US" altLang="en-US" smtClean="0"/>
              <a:pPr/>
              <a:t>10</a:t>
            </a:fld>
            <a:r>
              <a:rPr lang="en-US" altLang="en-US" dirty="0">
                <a:solidFill>
                  <a:srgbClr val="2E3333"/>
                </a:solidFill>
              </a:rPr>
              <a:t> /  </a:t>
            </a:r>
            <a:r>
              <a:rPr lang="en-US" altLang="en-US" dirty="0">
                <a:solidFill>
                  <a:srgbClr val="2E3333"/>
                </a:solidFill>
                <a:ea typeface="MS PGothic" charset="-128"/>
              </a:rPr>
              <a:t>Special Olympics</a:t>
            </a:r>
          </a:p>
        </p:txBody>
      </p:sp>
      <p:pic>
        <p:nvPicPr>
          <p:cNvPr id="6" name="Online Media 5" title="Special Olympics Healthy Athletes: Healthy Hearing">
            <a:hlinkClick r:id="" action="ppaction://media"/>
            <a:extLst>
              <a:ext uri="{FF2B5EF4-FFF2-40B4-BE49-F238E27FC236}">
                <a16:creationId xmlns:a16="http://schemas.microsoft.com/office/drawing/2014/main" id="{8A2E663B-A5BE-C59F-8856-B56DA8B50D52}"/>
              </a:ext>
            </a:extLst>
          </p:cNvPr>
          <p:cNvPicPr>
            <a:picLocks noGrp="1" noRot="1" noChangeAspect="1"/>
          </p:cNvPicPr>
          <p:nvPr>
            <p:ph idx="1"/>
            <a:videoFile r:link="rId1"/>
          </p:nvPr>
        </p:nvPicPr>
        <p:blipFill>
          <a:blip r:embed="rId3"/>
          <a:stretch>
            <a:fillRect/>
          </a:stretch>
        </p:blipFill>
        <p:spPr>
          <a:xfrm>
            <a:off x="2049463" y="1741488"/>
            <a:ext cx="7900987" cy="4464050"/>
          </a:xfrm>
          <a:prstGeom prst="rect">
            <a:avLst/>
          </a:prstGeom>
        </p:spPr>
      </p:pic>
    </p:spTree>
    <p:extLst>
      <p:ext uri="{BB962C8B-B14F-4D97-AF65-F5344CB8AC3E}">
        <p14:creationId xmlns:p14="http://schemas.microsoft.com/office/powerpoint/2010/main" val="189026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Healthy Hearing Stations:</a:t>
            </a:r>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15C2C5A9-EB5B-2D43-8130-3CB231F499FE}" type="slidenum">
              <a:rPr lang="en-US" altLang="en-US" sz="800" smtClean="0"/>
              <a:pPr>
                <a:spcAft>
                  <a:spcPts val="600"/>
                </a:spcAft>
              </a:pPr>
              <a:t>11</a:t>
            </a:fld>
            <a:r>
              <a:rPr lang="en-US" altLang="en-US" sz="800" dirty="0"/>
              <a:t> /  Special Olympics</a:t>
            </a:r>
          </a:p>
        </p:txBody>
      </p:sp>
      <p:sp>
        <p:nvSpPr>
          <p:cNvPr id="4" name="TextBox 3">
            <a:extLst>
              <a:ext uri="{FF2B5EF4-FFF2-40B4-BE49-F238E27FC236}">
                <a16:creationId xmlns:a16="http://schemas.microsoft.com/office/drawing/2014/main" id="{389ADC8A-09D0-44A5-1B15-BF1CC7B77DD3}"/>
              </a:ext>
            </a:extLst>
          </p:cNvPr>
          <p:cNvSpPr txBox="1"/>
          <p:nvPr/>
        </p:nvSpPr>
        <p:spPr>
          <a:xfrm>
            <a:off x="726018" y="1786270"/>
            <a:ext cx="10416903" cy="2308324"/>
          </a:xfrm>
          <a:prstGeom prst="rect">
            <a:avLst/>
          </a:prstGeom>
          <a:noFill/>
        </p:spPr>
        <p:txBody>
          <a:bodyPr wrap="square" rtlCol="0">
            <a:spAutoFit/>
          </a:bodyPr>
          <a:lstStyle/>
          <a:p>
            <a:pPr marL="457200" indent="-457200">
              <a:buAutoNum type="arabicPeriod"/>
            </a:pPr>
            <a:r>
              <a:rPr lang="en-US" dirty="0"/>
              <a:t>Check In (general volunteer)</a:t>
            </a:r>
          </a:p>
          <a:p>
            <a:pPr marL="457200" indent="-457200">
              <a:buAutoNum type="arabicPeriod"/>
            </a:pPr>
            <a:r>
              <a:rPr lang="en-US" dirty="0"/>
              <a:t>Otoscopy (audiologist/</a:t>
            </a:r>
            <a:r>
              <a:rPr lang="en-US" dirty="0" err="1"/>
              <a:t>ent</a:t>
            </a:r>
            <a:r>
              <a:rPr lang="en-US" dirty="0"/>
              <a:t>)</a:t>
            </a:r>
          </a:p>
          <a:p>
            <a:pPr marL="457200" indent="-457200">
              <a:buAutoNum type="arabicPeriod"/>
            </a:pPr>
            <a:r>
              <a:rPr lang="en-US" dirty="0"/>
              <a:t>OAEs (audiologist/clinical volunteer with training)</a:t>
            </a:r>
          </a:p>
          <a:p>
            <a:pPr marL="457200" indent="-457200">
              <a:buAutoNum type="arabicPeriod"/>
            </a:pPr>
            <a:r>
              <a:rPr lang="en-US" dirty="0"/>
              <a:t>Tympanometry (audiologist/clinical volunteer with training)</a:t>
            </a:r>
          </a:p>
          <a:p>
            <a:pPr marL="457200" indent="-457200">
              <a:buAutoNum type="arabicPeriod"/>
            </a:pPr>
            <a:r>
              <a:rPr lang="en-US" dirty="0"/>
              <a:t>Pure Tone Screening (audiologist)</a:t>
            </a:r>
          </a:p>
          <a:p>
            <a:pPr marL="457200" indent="-457200">
              <a:buAutoNum type="arabicPeriod"/>
            </a:pPr>
            <a:r>
              <a:rPr lang="en-US" dirty="0"/>
              <a:t>Pure tone thresholds (audiologist)</a:t>
            </a:r>
          </a:p>
          <a:p>
            <a:pPr marL="457200" indent="-457200">
              <a:buAutoNum type="arabicPeriod"/>
            </a:pPr>
            <a:r>
              <a:rPr lang="en-US" dirty="0"/>
              <a:t>Check Out which now includes a referral section (clinical director/audiologist)</a:t>
            </a:r>
          </a:p>
          <a:p>
            <a:endParaRPr lang="en-US" dirty="0"/>
          </a:p>
        </p:txBody>
      </p:sp>
    </p:spTree>
    <p:extLst>
      <p:ext uri="{BB962C8B-B14F-4D97-AF65-F5344CB8AC3E}">
        <p14:creationId xmlns:p14="http://schemas.microsoft.com/office/powerpoint/2010/main" val="200653195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AB78D63-39BE-9647-52B3-5DDBAE19DBAA}"/>
              </a:ext>
            </a:extLst>
          </p:cNvPr>
          <p:cNvSpPr>
            <a:spLocks noGrp="1"/>
          </p:cNvSpPr>
          <p:nvPr>
            <p:ph type="title"/>
          </p:nvPr>
        </p:nvSpPr>
        <p:spPr>
          <a:xfrm>
            <a:off x="726018" y="366713"/>
            <a:ext cx="9402233" cy="1046162"/>
          </a:xfrm>
        </p:spPr>
        <p:txBody>
          <a:bodyPr/>
          <a:lstStyle/>
          <a:p>
            <a:r>
              <a:rPr lang="en-US" sz="3200" b="1" dirty="0"/>
              <a:t>Optional Stations:</a:t>
            </a:r>
          </a:p>
        </p:txBody>
      </p:sp>
      <p:sp>
        <p:nvSpPr>
          <p:cNvPr id="5" name="Slide Number Placeholder 4">
            <a:extLst>
              <a:ext uri="{FF2B5EF4-FFF2-40B4-BE49-F238E27FC236}">
                <a16:creationId xmlns:a16="http://schemas.microsoft.com/office/drawing/2014/main" id="{6BCF4620-B33B-0194-A20D-DA04CD33170E}"/>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a:pPr>
                <a:spcAft>
                  <a:spcPts val="600"/>
                </a:spcAft>
              </a:pPr>
              <a:t>12</a:t>
            </a:fld>
            <a:r>
              <a:rPr lang="en-US" altLang="en-US" sz="800" dirty="0"/>
              <a:t> /  Special Olympics</a:t>
            </a:r>
          </a:p>
        </p:txBody>
      </p:sp>
      <p:sp>
        <p:nvSpPr>
          <p:cNvPr id="2" name="TextBox 1">
            <a:extLst>
              <a:ext uri="{FF2B5EF4-FFF2-40B4-BE49-F238E27FC236}">
                <a16:creationId xmlns:a16="http://schemas.microsoft.com/office/drawing/2014/main" id="{F5041631-0955-712C-94F4-7BFA9A68BA48}"/>
              </a:ext>
            </a:extLst>
          </p:cNvPr>
          <p:cNvSpPr txBox="1"/>
          <p:nvPr/>
        </p:nvSpPr>
        <p:spPr>
          <a:xfrm>
            <a:off x="139538" y="5270322"/>
            <a:ext cx="11912924" cy="646331"/>
          </a:xfrm>
          <a:prstGeom prst="rect">
            <a:avLst/>
          </a:prstGeom>
          <a:noFill/>
        </p:spPr>
        <p:txBody>
          <a:bodyPr wrap="square" rtlCol="0">
            <a:spAutoFit/>
          </a:bodyPr>
          <a:lstStyle/>
          <a:p>
            <a:pPr algn="ctr"/>
            <a:r>
              <a:rPr lang="en-US" i="1" dirty="0"/>
              <a:t>All other 7 stations will always be available at screening event</a:t>
            </a:r>
          </a:p>
          <a:p>
            <a:pPr algn="ctr"/>
            <a:endParaRPr lang="en-US" dirty="0"/>
          </a:p>
        </p:txBody>
      </p:sp>
      <p:pic>
        <p:nvPicPr>
          <p:cNvPr id="9" name="Picture 2">
            <a:extLst>
              <a:ext uri="{FF2B5EF4-FFF2-40B4-BE49-F238E27FC236}">
                <a16:creationId xmlns:a16="http://schemas.microsoft.com/office/drawing/2014/main" id="{B8C5DBCE-995B-D8AD-C306-4D51D23B2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59" y="1902701"/>
            <a:ext cx="3514441" cy="246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7C2C7B2C-1F76-E9BF-9FCD-D28BC4826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368" y="1902702"/>
            <a:ext cx="3033631" cy="246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8730DA72-5397-6956-7E54-25B9D51FA7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43851" y="1902702"/>
            <a:ext cx="3126920" cy="2462469"/>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8A474A2D-F807-0707-F8EF-3AED1401E6CF}"/>
              </a:ext>
            </a:extLst>
          </p:cNvPr>
          <p:cNvSpPr txBox="1"/>
          <p:nvPr/>
        </p:nvSpPr>
        <p:spPr>
          <a:xfrm>
            <a:off x="726019" y="4452257"/>
            <a:ext cx="3534582" cy="369332"/>
          </a:xfrm>
          <a:prstGeom prst="rect">
            <a:avLst/>
          </a:prstGeom>
          <a:noFill/>
        </p:spPr>
        <p:txBody>
          <a:bodyPr wrap="square" rtlCol="0">
            <a:spAutoFit/>
          </a:bodyPr>
          <a:lstStyle/>
          <a:p>
            <a:pPr algn="ctr"/>
            <a:r>
              <a:rPr lang="en-US" b="1" dirty="0"/>
              <a:t>Ear Wax Removal </a:t>
            </a:r>
          </a:p>
        </p:txBody>
      </p:sp>
      <p:sp>
        <p:nvSpPr>
          <p:cNvPr id="14" name="TextBox 13">
            <a:extLst>
              <a:ext uri="{FF2B5EF4-FFF2-40B4-BE49-F238E27FC236}">
                <a16:creationId xmlns:a16="http://schemas.microsoft.com/office/drawing/2014/main" id="{0CE0F84C-A070-A615-691E-3C37761B01DC}"/>
              </a:ext>
            </a:extLst>
          </p:cNvPr>
          <p:cNvSpPr txBox="1"/>
          <p:nvPr/>
        </p:nvSpPr>
        <p:spPr>
          <a:xfrm>
            <a:off x="4586368" y="4452257"/>
            <a:ext cx="3033631" cy="369332"/>
          </a:xfrm>
          <a:prstGeom prst="rect">
            <a:avLst/>
          </a:prstGeom>
          <a:noFill/>
        </p:spPr>
        <p:txBody>
          <a:bodyPr wrap="square" rtlCol="0">
            <a:spAutoFit/>
          </a:bodyPr>
          <a:lstStyle/>
          <a:p>
            <a:pPr algn="ctr"/>
            <a:r>
              <a:rPr lang="en-US" b="1" dirty="0"/>
              <a:t>Swim Plugs</a:t>
            </a:r>
          </a:p>
        </p:txBody>
      </p:sp>
      <p:sp>
        <p:nvSpPr>
          <p:cNvPr id="15" name="TextBox 14">
            <a:extLst>
              <a:ext uri="{FF2B5EF4-FFF2-40B4-BE49-F238E27FC236}">
                <a16:creationId xmlns:a16="http://schemas.microsoft.com/office/drawing/2014/main" id="{5ED51451-BAB9-C390-017F-5EF7AF19259F}"/>
              </a:ext>
            </a:extLst>
          </p:cNvPr>
          <p:cNvSpPr txBox="1"/>
          <p:nvPr/>
        </p:nvSpPr>
        <p:spPr>
          <a:xfrm>
            <a:off x="7943851" y="4365171"/>
            <a:ext cx="3126920" cy="646331"/>
          </a:xfrm>
          <a:prstGeom prst="rect">
            <a:avLst/>
          </a:prstGeom>
          <a:noFill/>
        </p:spPr>
        <p:txBody>
          <a:bodyPr wrap="square" rtlCol="0">
            <a:spAutoFit/>
          </a:bodyPr>
          <a:lstStyle/>
          <a:p>
            <a:pPr algn="ctr"/>
            <a:r>
              <a:rPr lang="en-US" b="1" dirty="0"/>
              <a:t>Hearing Aid Maintenance/Repair</a:t>
            </a:r>
          </a:p>
        </p:txBody>
      </p:sp>
    </p:spTree>
    <p:extLst>
      <p:ext uri="{BB962C8B-B14F-4D97-AF65-F5344CB8AC3E}">
        <p14:creationId xmlns:p14="http://schemas.microsoft.com/office/powerpoint/2010/main" val="290687337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2ACF-BFAD-4FA8-2EAB-D971A3CA6C17}"/>
              </a:ext>
            </a:extLst>
          </p:cNvPr>
          <p:cNvSpPr>
            <a:spLocks noGrp="1"/>
          </p:cNvSpPr>
          <p:nvPr>
            <p:ph type="title"/>
          </p:nvPr>
        </p:nvSpPr>
        <p:spPr>
          <a:xfrm>
            <a:off x="707546" y="366713"/>
            <a:ext cx="9858855" cy="1046162"/>
          </a:xfrm>
        </p:spPr>
        <p:txBody>
          <a:bodyPr vert="horz" wrap="square" lIns="35717" tIns="35717" rIns="35717" bIns="35717" numCol="1" anchor="ctr" anchorCtr="0" compatLnSpc="1">
            <a:prstTxWarp prst="textNoShape">
              <a:avLst/>
            </a:prstTxWarp>
            <a:normAutofit/>
          </a:bodyPr>
          <a:lstStyle/>
          <a:p>
            <a:r>
              <a:rPr lang="en-US" sz="3200" b="1" dirty="0"/>
              <a:t>Healthy Athletes Systems (HAS) Form and Screening:</a:t>
            </a:r>
          </a:p>
        </p:txBody>
      </p:sp>
      <p:sp>
        <p:nvSpPr>
          <p:cNvPr id="5" name="TextBox 4">
            <a:extLst>
              <a:ext uri="{FF2B5EF4-FFF2-40B4-BE49-F238E27FC236}">
                <a16:creationId xmlns:a16="http://schemas.microsoft.com/office/drawing/2014/main" id="{53F40DBD-5795-8B06-DBCB-4CD2A579D70B}"/>
              </a:ext>
            </a:extLst>
          </p:cNvPr>
          <p:cNvSpPr txBox="1"/>
          <p:nvPr/>
        </p:nvSpPr>
        <p:spPr bwMode="auto">
          <a:xfrm>
            <a:off x="707547" y="1741289"/>
            <a:ext cx="10567674"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ot="0" spcFirstLastPara="0" vertOverflow="overflow" horzOverflow="overflow" vert="horz" wrap="square" lIns="35717" tIns="35717" rIns="35717" bIns="35717" numCol="1" spcCol="0" rtlCol="0" fromWordArt="0" anchor="t" anchorCtr="0" forceAA="0" compatLnSpc="1">
            <a:prstTxWarp prst="textNoShape">
              <a:avLst/>
            </a:prstTxWarp>
            <a:normAutofit lnSpcReduction="10000"/>
          </a:bodyPr>
          <a:lstStyle/>
          <a:p>
            <a:pPr fontAlgn="base">
              <a:spcAft>
                <a:spcPts val="600"/>
              </a:spcAft>
            </a:pPr>
            <a:r>
              <a:rPr lang="en-US" dirty="0"/>
              <a:t>The </a:t>
            </a:r>
            <a:r>
              <a:rPr lang="en-US" dirty="0">
                <a:hlinkClick r:id="rId3"/>
              </a:rPr>
              <a:t>Healthy Athletes System</a:t>
            </a:r>
            <a:r>
              <a:rPr lang="en-US" dirty="0"/>
              <a:t> enables the electronic capture of screening data across the Healthy Athletes disciplines.</a:t>
            </a:r>
          </a:p>
          <a:p>
            <a:pPr fontAlgn="base">
              <a:spcAft>
                <a:spcPts val="600"/>
              </a:spcAft>
            </a:pPr>
            <a:endParaRPr lang="en-US" b="1" dirty="0">
              <a:highlight>
                <a:srgbClr val="FFFF00"/>
              </a:highlight>
            </a:endParaRPr>
          </a:p>
          <a:p>
            <a:r>
              <a:rPr lang="en-US" dirty="0"/>
              <a:t>Goals:</a:t>
            </a:r>
          </a:p>
          <a:p>
            <a:pPr marL="285750" indent="-285750">
              <a:buFont typeface="Arial" panose="020B0604020202020204" pitchFamily="34" charset="0"/>
              <a:buChar char="•"/>
            </a:pPr>
            <a:r>
              <a:rPr lang="en-US" dirty="0"/>
              <a:t>Identify risk factors of chronic health conditions</a:t>
            </a:r>
          </a:p>
          <a:p>
            <a:pPr marL="285750" indent="-285750">
              <a:buFont typeface="Arial" panose="020B0604020202020204" pitchFamily="34" charset="0"/>
              <a:buChar char="•"/>
            </a:pPr>
            <a:r>
              <a:rPr lang="en-US" dirty="0"/>
              <a:t>Evaluate the need for a referral for follow-up</a:t>
            </a:r>
          </a:p>
          <a:p>
            <a:pPr marL="285750" indent="-285750">
              <a:buFont typeface="Arial" panose="020B0604020202020204" pitchFamily="34" charset="0"/>
              <a:buChar char="•"/>
            </a:pPr>
            <a:r>
              <a:rPr lang="en-US" dirty="0"/>
              <a:t>Connect athletes to care in their communities</a:t>
            </a:r>
          </a:p>
          <a:p>
            <a:pPr marL="285750" indent="-285750">
              <a:buFont typeface="Arial" panose="020B0604020202020204" pitchFamily="34" charset="0"/>
              <a:buChar char="•"/>
            </a:pPr>
            <a:r>
              <a:rPr lang="en-US" dirty="0"/>
              <a:t>Provide restorative health services</a:t>
            </a:r>
          </a:p>
          <a:p>
            <a:pPr marL="285750" indent="-285750">
              <a:buFont typeface="Arial" panose="020B0604020202020204" pitchFamily="34" charset="0"/>
              <a:buChar char="•"/>
            </a:pPr>
            <a:r>
              <a:rPr lang="en-US" dirty="0"/>
              <a:t>Educate athletes on basic preventive health behaviors</a:t>
            </a:r>
          </a:p>
          <a:p>
            <a:pPr marL="285750" indent="-285750">
              <a:buFont typeface="Arial" panose="020B0604020202020204" pitchFamily="34" charset="0"/>
              <a:buChar char="•"/>
            </a:pPr>
            <a:r>
              <a:rPr lang="en-US" dirty="0"/>
              <a:t>Refer &amp; connect athletes to tailored quality care</a:t>
            </a:r>
          </a:p>
          <a:p>
            <a:endParaRPr lang="en-US" dirty="0"/>
          </a:p>
          <a:p>
            <a:r>
              <a:rPr lang="en-US" dirty="0"/>
              <a:t>To better support Special Olympics athletes, Programs, and clinical volunteers, HAS 2.0 features have been:</a:t>
            </a:r>
          </a:p>
          <a:p>
            <a:pPr marL="285750" indent="-285750">
              <a:buFont typeface="Arial" panose="020B0604020202020204" pitchFamily="34" charset="0"/>
              <a:buChar char="•"/>
            </a:pPr>
            <a:r>
              <a:rPr lang="en-US" dirty="0"/>
              <a:t>Streamlined with consistent formatting between disciplines</a:t>
            </a:r>
          </a:p>
          <a:p>
            <a:pPr marL="285750" indent="-285750">
              <a:buFont typeface="Arial" panose="020B0604020202020204" pitchFamily="34" charset="0"/>
              <a:buChar char="•"/>
            </a:pPr>
            <a:r>
              <a:rPr lang="en-US" dirty="0"/>
              <a:t>Designed to reduce errors in data entry and improve clinical efficiency</a:t>
            </a:r>
          </a:p>
          <a:p>
            <a:pPr marL="285750" indent="-285750">
              <a:buFont typeface="Arial" panose="020B0604020202020204" pitchFamily="34" charset="0"/>
              <a:buChar char="•"/>
            </a:pPr>
            <a:r>
              <a:rPr lang="en-US" dirty="0"/>
              <a:t>Formatted for consistent and reliable referrals</a:t>
            </a:r>
          </a:p>
          <a:p>
            <a:pPr fontAlgn="base">
              <a:spcAft>
                <a:spcPts val="600"/>
              </a:spcAft>
            </a:pPr>
            <a:endParaRPr lang="en-US" b="1" dirty="0">
              <a:highlight>
                <a:srgbClr val="FFFF00"/>
              </a:highlight>
              <a:hlinkClick r:id="rId4">
                <a:extLst>
                  <a:ext uri="{A12FA001-AC4F-418D-AE19-62706E023703}">
                    <ahyp:hlinkClr xmlns:ahyp="http://schemas.microsoft.com/office/drawing/2018/hyperlinkcolor" val="tx"/>
                  </a:ext>
                </a:extLst>
              </a:hlinkClick>
            </a:endParaRPr>
          </a:p>
          <a:p>
            <a:pPr fontAlgn="base">
              <a:spcAft>
                <a:spcPts val="600"/>
              </a:spcAft>
            </a:pPr>
            <a:endParaRPr lang="en-US" b="1" dirty="0">
              <a:highlight>
                <a:srgbClr val="FFFF00"/>
              </a:highlight>
              <a:hlinkClick r:id="rId4">
                <a:extLst>
                  <a:ext uri="{A12FA001-AC4F-418D-AE19-62706E023703}">
                    <ahyp:hlinkClr xmlns:ahyp="http://schemas.microsoft.com/office/drawing/2018/hyperlinkcolor" val="tx"/>
                  </a:ext>
                </a:extLst>
              </a:hlinkClick>
            </a:endParaRPr>
          </a:p>
        </p:txBody>
      </p:sp>
      <p:sp>
        <p:nvSpPr>
          <p:cNvPr id="3" name="Slide Number Placeholder 2">
            <a:extLst>
              <a:ext uri="{FF2B5EF4-FFF2-40B4-BE49-F238E27FC236}">
                <a16:creationId xmlns:a16="http://schemas.microsoft.com/office/drawing/2014/main" id="{DD97A414-A344-A3C3-026A-DA3DDE468386}"/>
              </a:ext>
            </a:extLst>
          </p:cNvPr>
          <p:cNvSpPr>
            <a:spLocks noGrp="1"/>
          </p:cNvSpPr>
          <p:nvPr>
            <p:ph type="sldNum" sz="quarter" idx="10"/>
          </p:nvPr>
        </p:nvSpPr>
        <p:spPr>
          <a:xfrm>
            <a:off x="738718" y="6470651"/>
            <a:ext cx="4665133" cy="187325"/>
          </a:xfrm>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13</a:t>
            </a:fld>
            <a:r>
              <a:rPr lang="en-US" altLang="en-US" sz="800" dirty="0"/>
              <a:t> /  Special Olympics</a:t>
            </a:r>
          </a:p>
        </p:txBody>
      </p:sp>
    </p:spTree>
    <p:extLst>
      <p:ext uri="{BB962C8B-B14F-4D97-AF65-F5344CB8AC3E}">
        <p14:creationId xmlns:p14="http://schemas.microsoft.com/office/powerpoint/2010/main" val="51192784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726018" y="366713"/>
            <a:ext cx="9402233" cy="1046162"/>
          </a:xfrm>
        </p:spPr>
        <p:txBody>
          <a:bodyPr vert="horz" wrap="square" lIns="35717" tIns="35717" rIns="35717" bIns="35717" numCol="1" anchor="ctr" anchorCtr="0" compatLnSpc="1">
            <a:prstTxWarp prst="textNoShape">
              <a:avLst/>
            </a:prstTxWarp>
            <a:normAutofit/>
          </a:bodyPr>
          <a:lstStyle/>
          <a:p>
            <a:r>
              <a:rPr lang="en-US" sz="3200" b="1" dirty="0"/>
              <a:t>Supplies Needed for Each Healthy Hearing Station:</a:t>
            </a:r>
          </a:p>
        </p:txBody>
      </p:sp>
      <p:pic>
        <p:nvPicPr>
          <p:cNvPr id="7" name="Picture 2" descr="A person adjusting a person's ear&#10;&#10;Description automatically generated with low confidence">
            <a:extLst>
              <a:ext uri="{FF2B5EF4-FFF2-40B4-BE49-F238E27FC236}">
                <a16:creationId xmlns:a16="http://schemas.microsoft.com/office/drawing/2014/main" id="{18DB3093-F8EC-E5BB-2E68-A8888C6B7D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1" r="3" b="900"/>
          <a:stretch/>
        </p:blipFill>
        <p:spPr bwMode="auto">
          <a:xfrm>
            <a:off x="726282" y="1741289"/>
            <a:ext cx="3781063" cy="3244620"/>
          </a:xfrm>
          <a:prstGeom prst="rect">
            <a:avLst/>
          </a:prstGeom>
          <a:solidFill>
            <a:schemeClr val="accent1"/>
          </a:solidFill>
          <a:ln>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D852D6E8-ADA0-975E-89C1-8057BFA54ADF}"/>
              </a:ext>
            </a:extLst>
          </p:cNvPr>
          <p:cNvSpPr txBox="1"/>
          <p:nvPr/>
        </p:nvSpPr>
        <p:spPr bwMode="auto">
          <a:xfrm>
            <a:off x="4802909" y="1741289"/>
            <a:ext cx="7829009"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717" tIns="35717" rIns="35717" bIns="35717" numCol="1" rtlCol="0" anchor="t" anchorCtr="0" compatLnSpc="1">
            <a:prstTxWarp prst="textNoShape">
              <a:avLst/>
            </a:prstTxWarp>
            <a:normAutofit/>
          </a:bodyPr>
          <a:lstStyle/>
          <a:p>
            <a:pPr fontAlgn="base">
              <a:spcAft>
                <a:spcPts val="600"/>
              </a:spcAft>
            </a:pPr>
            <a:r>
              <a:rPr lang="en-US" b="1" u="sng" dirty="0"/>
              <a:t>Office Supplies</a:t>
            </a:r>
            <a:r>
              <a:rPr lang="en-US" b="1" dirty="0"/>
              <a:t> </a:t>
            </a:r>
          </a:p>
          <a:p>
            <a:pPr marL="285750" indent="-285750">
              <a:buFont typeface="Arial" pitchFamily="34" charset="0"/>
              <a:buChar char="•"/>
            </a:pPr>
            <a:r>
              <a:rPr lang="en-US" dirty="0"/>
              <a:t>Clipboards</a:t>
            </a:r>
          </a:p>
          <a:p>
            <a:pPr marL="285750" indent="-285750">
              <a:buFont typeface="Arial" pitchFamily="34" charset="0"/>
              <a:buChar char="•"/>
            </a:pPr>
            <a:r>
              <a:rPr lang="en-US" dirty="0"/>
              <a:t>Pens</a:t>
            </a:r>
          </a:p>
          <a:p>
            <a:pPr marL="285750" indent="-285750">
              <a:buFont typeface="Arial" pitchFamily="34" charset="0"/>
              <a:buChar char="•"/>
            </a:pPr>
            <a:r>
              <a:rPr lang="en-US" dirty="0"/>
              <a:t>Trash bags</a:t>
            </a:r>
          </a:p>
          <a:p>
            <a:pPr marL="285750" indent="-285750">
              <a:buFont typeface="Arial" pitchFamily="34" charset="0"/>
              <a:buChar char="•"/>
            </a:pPr>
            <a:r>
              <a:rPr lang="en-US" dirty="0"/>
              <a:t>Tables</a:t>
            </a:r>
          </a:p>
          <a:p>
            <a:pPr marL="285750" indent="-285750">
              <a:buFont typeface="Arial" pitchFamily="34" charset="0"/>
              <a:buChar char="•"/>
            </a:pPr>
            <a:r>
              <a:rPr lang="en-US" dirty="0"/>
              <a:t>Table coverings</a:t>
            </a:r>
          </a:p>
          <a:p>
            <a:pPr marL="285750" indent="-285750">
              <a:buFont typeface="Arial" pitchFamily="34" charset="0"/>
              <a:buChar char="•"/>
            </a:pPr>
            <a:r>
              <a:rPr lang="en-US" dirty="0"/>
              <a:t>Chairs</a:t>
            </a:r>
            <a:endParaRPr lang="en-IN" dirty="0"/>
          </a:p>
          <a:p>
            <a:pPr fontAlgn="base">
              <a:spcAft>
                <a:spcPts val="600"/>
              </a:spcAft>
            </a:pPr>
            <a:endParaRPr lang="en-US" sz="2000" dirty="0"/>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a:xfrm>
            <a:off x="738718" y="6470651"/>
            <a:ext cx="4665133" cy="187325"/>
          </a:xfrm>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14</a:t>
            </a:fld>
            <a:r>
              <a:rPr lang="en-US" altLang="en-US" sz="800" dirty="0"/>
              <a:t> /  Special Olympics</a:t>
            </a:r>
          </a:p>
        </p:txBody>
      </p:sp>
      <p:sp>
        <p:nvSpPr>
          <p:cNvPr id="8" name="TextBox 7">
            <a:extLst>
              <a:ext uri="{FF2B5EF4-FFF2-40B4-BE49-F238E27FC236}">
                <a16:creationId xmlns:a16="http://schemas.microsoft.com/office/drawing/2014/main" id="{9866248B-F0F9-2DCF-6797-CF9241635754}"/>
              </a:ext>
            </a:extLst>
          </p:cNvPr>
          <p:cNvSpPr txBox="1"/>
          <p:nvPr/>
        </p:nvSpPr>
        <p:spPr>
          <a:xfrm>
            <a:off x="7629236" y="1741289"/>
            <a:ext cx="3836482" cy="3416320"/>
          </a:xfrm>
          <a:prstGeom prst="rect">
            <a:avLst/>
          </a:prstGeom>
          <a:noFill/>
        </p:spPr>
        <p:txBody>
          <a:bodyPr wrap="square" rtlCol="0">
            <a:spAutoFit/>
          </a:bodyPr>
          <a:lstStyle/>
          <a:p>
            <a:pPr fontAlgn="base"/>
            <a:r>
              <a:rPr lang="en-US" b="1" u="sng" dirty="0"/>
              <a:t>General Supplies</a:t>
            </a:r>
          </a:p>
          <a:p>
            <a:pPr marL="285750" indent="-285750" fontAlgn="base">
              <a:buFont typeface="Arial" pitchFamily="34" charset="0"/>
              <a:buChar char="•"/>
            </a:pPr>
            <a:r>
              <a:rPr lang="en-US" dirty="0"/>
              <a:t>Otoscopes + specula</a:t>
            </a:r>
          </a:p>
          <a:p>
            <a:pPr marL="285750" indent="-285750" fontAlgn="base">
              <a:buFont typeface="Arial" pitchFamily="34" charset="0"/>
              <a:buChar char="•"/>
            </a:pPr>
            <a:r>
              <a:rPr lang="en-US" dirty="0"/>
              <a:t>Disinfectant supplies</a:t>
            </a:r>
          </a:p>
          <a:p>
            <a:pPr marL="285750" indent="-285750" fontAlgn="base">
              <a:buFont typeface="Arial" pitchFamily="34" charset="0"/>
              <a:buChar char="•"/>
            </a:pPr>
            <a:r>
              <a:rPr lang="en-US" dirty="0"/>
              <a:t>Electrical adaptors and converters for events outside of the US</a:t>
            </a:r>
          </a:p>
          <a:p>
            <a:pPr marL="285750" indent="-285750" fontAlgn="base">
              <a:buFont typeface="Arial" pitchFamily="34" charset="0"/>
              <a:buChar char="•"/>
            </a:pPr>
            <a:r>
              <a:rPr lang="en-US" dirty="0"/>
              <a:t>Batteries for equipment</a:t>
            </a:r>
          </a:p>
          <a:p>
            <a:pPr marL="285750" indent="-285750" fontAlgn="base">
              <a:buFont typeface="Arial" pitchFamily="34" charset="0"/>
              <a:buChar char="•"/>
            </a:pPr>
            <a:r>
              <a:rPr lang="en-US" dirty="0"/>
              <a:t>Extension cords</a:t>
            </a:r>
          </a:p>
          <a:p>
            <a:pPr marL="285750" indent="-285750" fontAlgn="base">
              <a:buFont typeface="Arial" pitchFamily="34" charset="0"/>
              <a:buChar char="•"/>
            </a:pPr>
            <a:r>
              <a:rPr lang="en-US" dirty="0"/>
              <a:t>Power strips/power boards</a:t>
            </a:r>
          </a:p>
          <a:p>
            <a:pPr marL="285750" indent="-285750" fontAlgn="base">
              <a:buFont typeface="Arial" pitchFamily="34" charset="0"/>
              <a:buChar char="•"/>
            </a:pPr>
            <a:r>
              <a:rPr lang="en-US" dirty="0"/>
              <a:t>Water and snacks for volunteers</a:t>
            </a:r>
          </a:p>
          <a:p>
            <a:pPr marL="285750" indent="-285750" fontAlgn="base">
              <a:buFont typeface="Arial" pitchFamily="34" charset="0"/>
              <a:buChar char="•"/>
            </a:pPr>
            <a:r>
              <a:rPr lang="en-US" dirty="0"/>
              <a:t>Hand sanitizer</a:t>
            </a:r>
          </a:p>
          <a:p>
            <a:pPr marL="285750" indent="-285750" fontAlgn="base">
              <a:buFont typeface="Arial" pitchFamily="34" charset="0"/>
              <a:buChar char="•"/>
            </a:pPr>
            <a:r>
              <a:rPr lang="en-US" dirty="0"/>
              <a:t>Non-latex gloves </a:t>
            </a:r>
            <a:endParaRPr lang="en-IN" dirty="0"/>
          </a:p>
        </p:txBody>
      </p:sp>
      <p:sp>
        <p:nvSpPr>
          <p:cNvPr id="9" name="TextBox 8">
            <a:extLst>
              <a:ext uri="{FF2B5EF4-FFF2-40B4-BE49-F238E27FC236}">
                <a16:creationId xmlns:a16="http://schemas.microsoft.com/office/drawing/2014/main" id="{063267DD-4503-3B3D-7117-825457201AFA}"/>
              </a:ext>
            </a:extLst>
          </p:cNvPr>
          <p:cNvSpPr txBox="1"/>
          <p:nvPr/>
        </p:nvSpPr>
        <p:spPr>
          <a:xfrm>
            <a:off x="4673599" y="4277617"/>
            <a:ext cx="2632364" cy="1200329"/>
          </a:xfrm>
          <a:prstGeom prst="rect">
            <a:avLst/>
          </a:prstGeom>
          <a:noFill/>
        </p:spPr>
        <p:txBody>
          <a:bodyPr wrap="square" rtlCol="0">
            <a:spAutoFit/>
          </a:bodyPr>
          <a:lstStyle/>
          <a:p>
            <a:r>
              <a:rPr lang="en-US" b="1" u="sng" dirty="0"/>
              <a:t>Other</a:t>
            </a:r>
            <a:r>
              <a:rPr lang="en-US" u="sng" dirty="0"/>
              <a:t> </a:t>
            </a:r>
            <a:r>
              <a:rPr lang="en-US" b="1" u="sng" dirty="0"/>
              <a:t>Supplies</a:t>
            </a:r>
          </a:p>
          <a:p>
            <a:pPr marL="285750" indent="-285750">
              <a:buFont typeface="Arial" pitchFamily="34" charset="0"/>
              <a:buChar char="•"/>
            </a:pPr>
            <a:r>
              <a:rPr lang="en-US" dirty="0"/>
              <a:t>T-shirts</a:t>
            </a:r>
          </a:p>
          <a:p>
            <a:pPr marL="285750" indent="-285750">
              <a:buFont typeface="Arial" pitchFamily="34" charset="0"/>
              <a:buChar char="•"/>
            </a:pPr>
            <a:r>
              <a:rPr lang="en-US" dirty="0"/>
              <a:t>Decorations</a:t>
            </a:r>
          </a:p>
          <a:p>
            <a:pPr marL="285750" indent="-285750">
              <a:buFont typeface="Arial" pitchFamily="34" charset="0"/>
              <a:buChar char="•"/>
            </a:pPr>
            <a:r>
              <a:rPr lang="en-US" dirty="0"/>
              <a:t>Athlete giveaways </a:t>
            </a:r>
            <a:endParaRPr lang="en-IN" dirty="0"/>
          </a:p>
        </p:txBody>
      </p:sp>
      <p:sp>
        <p:nvSpPr>
          <p:cNvPr id="10" name="TextBox 9">
            <a:extLst>
              <a:ext uri="{FF2B5EF4-FFF2-40B4-BE49-F238E27FC236}">
                <a16:creationId xmlns:a16="http://schemas.microsoft.com/office/drawing/2014/main" id="{20114ABE-7A83-6979-3697-D10323A0E85F}"/>
              </a:ext>
            </a:extLst>
          </p:cNvPr>
          <p:cNvSpPr txBox="1"/>
          <p:nvPr/>
        </p:nvSpPr>
        <p:spPr>
          <a:xfrm>
            <a:off x="2272145" y="6109013"/>
            <a:ext cx="10714182" cy="723275"/>
          </a:xfrm>
          <a:prstGeom prst="rect">
            <a:avLst/>
          </a:prstGeom>
          <a:noFill/>
        </p:spPr>
        <p:txBody>
          <a:bodyPr wrap="square" rtlCol="0">
            <a:spAutoFit/>
          </a:bodyPr>
          <a:lstStyle/>
          <a:p>
            <a:pPr fontAlgn="base">
              <a:spcAft>
                <a:spcPts val="600"/>
              </a:spcAft>
            </a:pPr>
            <a:r>
              <a:rPr lang="en-US" b="1" dirty="0"/>
              <a:t>Equipment list can be found on the Healthy Hearing resource page</a:t>
            </a:r>
            <a:endParaRPr lang="en-US" dirty="0"/>
          </a:p>
          <a:p>
            <a:endParaRPr lang="en-US" dirty="0"/>
          </a:p>
        </p:txBody>
      </p:sp>
    </p:spTree>
    <p:extLst>
      <p:ext uri="{BB962C8B-B14F-4D97-AF65-F5344CB8AC3E}">
        <p14:creationId xmlns:p14="http://schemas.microsoft.com/office/powerpoint/2010/main" val="193782209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642895" y="366713"/>
            <a:ext cx="9952834" cy="1046162"/>
          </a:xfrm>
        </p:spPr>
        <p:txBody>
          <a:bodyPr vert="horz" wrap="square" lIns="35717" tIns="35717" rIns="35717" bIns="35717" numCol="1" anchor="ctr" anchorCtr="0" compatLnSpc="1">
            <a:prstTxWarp prst="textNoShape">
              <a:avLst/>
            </a:prstTxWarp>
            <a:normAutofit/>
          </a:bodyPr>
          <a:lstStyle/>
          <a:p>
            <a:r>
              <a:rPr lang="en-US" sz="3200" b="1" dirty="0"/>
              <a:t>Equipment Needed for Screening Event:</a:t>
            </a:r>
          </a:p>
        </p:txBody>
      </p:sp>
      <p:pic>
        <p:nvPicPr>
          <p:cNvPr id="14" name="Content Placeholder 13" descr="A person looking at another person's ear&#10;&#10;Description automatically generated with medium confidence">
            <a:extLst>
              <a:ext uri="{FF2B5EF4-FFF2-40B4-BE49-F238E27FC236}">
                <a16:creationId xmlns:a16="http://schemas.microsoft.com/office/drawing/2014/main" id="{B2D2DB40-673F-B2A3-3771-D843D28568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6780" y="1741290"/>
            <a:ext cx="4487071" cy="3683186"/>
          </a:xfrm>
        </p:spPr>
      </p:pic>
      <p:sp>
        <p:nvSpPr>
          <p:cNvPr id="12" name="Content Placeholder 11">
            <a:extLst>
              <a:ext uri="{FF2B5EF4-FFF2-40B4-BE49-F238E27FC236}">
                <a16:creationId xmlns:a16="http://schemas.microsoft.com/office/drawing/2014/main" id="{22C47C17-7D0D-7680-A59C-7408AD75DADA}"/>
              </a:ext>
            </a:extLst>
          </p:cNvPr>
          <p:cNvSpPr>
            <a:spLocks noGrp="1"/>
          </p:cNvSpPr>
          <p:nvPr>
            <p:ph sz="half" idx="2"/>
          </p:nvPr>
        </p:nvSpPr>
        <p:spPr>
          <a:xfrm>
            <a:off x="6072189" y="1741289"/>
            <a:ext cx="5579341" cy="4464844"/>
          </a:xfrm>
        </p:spPr>
        <p:txBody>
          <a:bodyPr/>
          <a:lstStyle/>
          <a:p>
            <a:r>
              <a:rPr lang="en-US" sz="1800" b="1" u="sng" dirty="0"/>
              <a:t>Clinical Screening Equipment </a:t>
            </a:r>
          </a:p>
          <a:p>
            <a:pPr marL="285750" indent="-285750">
              <a:buFont typeface="Arial" pitchFamily="34" charset="0"/>
              <a:buChar char="•"/>
            </a:pPr>
            <a:r>
              <a:rPr lang="en-US" sz="1800" dirty="0"/>
              <a:t>OAEs screening units and tips </a:t>
            </a:r>
            <a:endParaRPr lang="en-IN" sz="1800" dirty="0"/>
          </a:p>
          <a:p>
            <a:pPr marL="285750" indent="-285750" fontAlgn="base">
              <a:buFont typeface="Arial" pitchFamily="34" charset="0"/>
              <a:buChar char="•"/>
            </a:pPr>
            <a:r>
              <a:rPr lang="en-US" sz="1800" dirty="0"/>
              <a:t>Tympanometers and reusable tips </a:t>
            </a:r>
            <a:endParaRPr lang="en-IN" sz="1800" dirty="0"/>
          </a:p>
          <a:p>
            <a:pPr marL="285750" indent="-285750" fontAlgn="base">
              <a:buFont typeface="Arial" pitchFamily="34" charset="0"/>
              <a:buChar char="•"/>
            </a:pPr>
            <a:r>
              <a:rPr lang="en-US" sz="1800" dirty="0"/>
              <a:t>Pure Tone Audiometers with Air Conduction (AC) and Bone Conduction (BC) </a:t>
            </a:r>
            <a:endParaRPr lang="en-IN" sz="1800" dirty="0"/>
          </a:p>
          <a:p>
            <a:endParaRPr lang="en-US" dirty="0"/>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15</a:t>
            </a:fld>
            <a:r>
              <a:rPr lang="en-US" altLang="en-US" sz="800" dirty="0"/>
              <a:t> /  Special Olympics</a:t>
            </a:r>
          </a:p>
        </p:txBody>
      </p:sp>
      <p:sp>
        <p:nvSpPr>
          <p:cNvPr id="4" name="TextBox 3">
            <a:extLst>
              <a:ext uri="{FF2B5EF4-FFF2-40B4-BE49-F238E27FC236}">
                <a16:creationId xmlns:a16="http://schemas.microsoft.com/office/drawing/2014/main" id="{E38A91FA-9447-C16C-65F9-98E671A5C9AD}"/>
              </a:ext>
            </a:extLst>
          </p:cNvPr>
          <p:cNvSpPr txBox="1"/>
          <p:nvPr/>
        </p:nvSpPr>
        <p:spPr>
          <a:xfrm>
            <a:off x="2272145" y="6109013"/>
            <a:ext cx="10714182" cy="723275"/>
          </a:xfrm>
          <a:prstGeom prst="rect">
            <a:avLst/>
          </a:prstGeom>
          <a:noFill/>
        </p:spPr>
        <p:txBody>
          <a:bodyPr wrap="square" rtlCol="0">
            <a:spAutoFit/>
          </a:bodyPr>
          <a:lstStyle/>
          <a:p>
            <a:pPr fontAlgn="base">
              <a:spcAft>
                <a:spcPts val="600"/>
              </a:spcAft>
            </a:pPr>
            <a:r>
              <a:rPr lang="en-US" b="1" dirty="0"/>
              <a:t>Equipment list can be found on the Healthy Hearing resource page</a:t>
            </a:r>
            <a:endParaRPr lang="en-US" dirty="0"/>
          </a:p>
          <a:p>
            <a:endParaRPr lang="en-US" dirty="0"/>
          </a:p>
        </p:txBody>
      </p:sp>
    </p:spTree>
    <p:extLst>
      <p:ext uri="{BB962C8B-B14F-4D97-AF65-F5344CB8AC3E}">
        <p14:creationId xmlns:p14="http://schemas.microsoft.com/office/powerpoint/2010/main" val="32037678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8CAE1E-53BC-4350-4E8F-3201F11B7E7B}"/>
              </a:ext>
            </a:extLst>
          </p:cNvPr>
          <p:cNvSpPr>
            <a:spLocks noGrp="1"/>
          </p:cNvSpPr>
          <p:nvPr>
            <p:ph type="ctrTitle"/>
          </p:nvPr>
        </p:nvSpPr>
        <p:spPr>
          <a:xfrm>
            <a:off x="913806" y="2130849"/>
            <a:ext cx="10364391" cy="2239447"/>
          </a:xfrm>
        </p:spPr>
        <p:txBody>
          <a:bodyPr/>
          <a:lstStyle/>
          <a:p>
            <a:pPr algn="ctr"/>
            <a:r>
              <a:rPr lang="en-US" sz="3200" b="1" dirty="0"/>
              <a:t>Next, we will discuss what </a:t>
            </a:r>
            <a:r>
              <a:rPr lang="en-US" sz="3200" b="1" i="1" dirty="0"/>
              <a:t>occurs </a:t>
            </a:r>
            <a:r>
              <a:rPr lang="en-US" sz="3200" b="1" dirty="0"/>
              <a:t>during each Healthy Hearing Screening Station</a:t>
            </a:r>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p:txBody>
          <a:bodyPr/>
          <a:lstStyle/>
          <a:p>
            <a:fld id="{15C2C5A9-EB5B-2D43-8130-3CB231F499FE}" type="slidenum">
              <a:rPr lang="en-US" altLang="en-US" dirty="0" smtClean="0"/>
              <a:pPr/>
              <a:t>16</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379202148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p:txBody>
          <a:bodyPr wrap="square" anchor="ctr">
            <a:normAutofit/>
          </a:bodyPr>
          <a:lstStyle/>
          <a:p>
            <a:r>
              <a:rPr lang="en-US" sz="3200" b="1" dirty="0"/>
              <a:t>Station 1: Check In</a:t>
            </a:r>
            <a:br>
              <a:rPr lang="en-US" sz="3200" dirty="0"/>
            </a:br>
            <a:r>
              <a:rPr lang="en-US" sz="3200" dirty="0"/>
              <a:t>Completing the first section on the HAS form</a:t>
            </a:r>
          </a:p>
        </p:txBody>
      </p:sp>
      <p:pic>
        <p:nvPicPr>
          <p:cNvPr id="13" name="Content Placeholder 12" descr="A picture containing clothing, person, human face, indoor&#10;&#10;Description automatically generated">
            <a:extLst>
              <a:ext uri="{FF2B5EF4-FFF2-40B4-BE49-F238E27FC236}">
                <a16:creationId xmlns:a16="http://schemas.microsoft.com/office/drawing/2014/main" id="{6CE4DBFF-ABB9-2A01-6C86-27FBCBB058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43303"/>
            <a:ext cx="5202238" cy="4460420"/>
          </a:xfrm>
        </p:spPr>
      </p:pic>
      <p:sp>
        <p:nvSpPr>
          <p:cNvPr id="15" name="Content Placeholder 3">
            <a:extLst>
              <a:ext uri="{FF2B5EF4-FFF2-40B4-BE49-F238E27FC236}">
                <a16:creationId xmlns:a16="http://schemas.microsoft.com/office/drawing/2014/main" id="{9D7E7B73-9A25-2C93-C6B4-24E32F95A253}"/>
              </a:ext>
            </a:extLst>
          </p:cNvPr>
          <p:cNvSpPr>
            <a:spLocks noGrp="1"/>
          </p:cNvSpPr>
          <p:nvPr>
            <p:ph sz="half" idx="2"/>
          </p:nvPr>
        </p:nvSpPr>
        <p:spPr/>
        <p:txBody>
          <a:bodyPr/>
          <a:lstStyle/>
          <a:p>
            <a:pPr marL="342900" indent="-342900">
              <a:buFont typeface="Arial" panose="020B0604020202020204" pitchFamily="34" charset="0"/>
              <a:buChar char="•"/>
            </a:pPr>
            <a:r>
              <a:rPr lang="en-US" sz="1800" dirty="0"/>
              <a:t>Sit facing the athlete</a:t>
            </a:r>
          </a:p>
          <a:p>
            <a:pPr marL="342900" indent="-342900">
              <a:buFont typeface="Arial" panose="020B0604020202020204" pitchFamily="34" charset="0"/>
              <a:buChar char="•"/>
            </a:pPr>
            <a:r>
              <a:rPr lang="en-US" sz="1800" dirty="0"/>
              <a:t>Acquire the athlete’s general information</a:t>
            </a:r>
          </a:p>
          <a:p>
            <a:pPr marL="342900" indent="-342900">
              <a:buFont typeface="Arial" panose="020B0604020202020204" pitchFamily="34" charset="0"/>
              <a:buChar char="•"/>
            </a:pPr>
            <a:r>
              <a:rPr lang="en-US" sz="1800" dirty="0"/>
              <a:t>Ask the athlete hearing-related questions, not the coach/parent</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p:txBody>
          <a:bodyPr wrap="none" anchor="t">
            <a:normAutofit/>
          </a:bodyPr>
          <a:lstStyle/>
          <a:p>
            <a:pPr>
              <a:spcAft>
                <a:spcPts val="600"/>
              </a:spcAft>
            </a:pPr>
            <a:fld id="{4D9B9743-B188-364E-B002-63787091B727}" type="slidenum">
              <a:rPr lang="en-US" altLang="en-US" sz="800"/>
              <a:pPr>
                <a:spcAft>
                  <a:spcPts val="600"/>
                </a:spcAft>
              </a:pPr>
              <a:t>17</a:t>
            </a:fld>
            <a:r>
              <a:rPr lang="en-US" altLang="en-US" sz="800" dirty="0"/>
              <a:t> /  Special Olympics</a:t>
            </a:r>
          </a:p>
        </p:txBody>
      </p:sp>
    </p:spTree>
    <p:extLst>
      <p:ext uri="{BB962C8B-B14F-4D97-AF65-F5344CB8AC3E}">
        <p14:creationId xmlns:p14="http://schemas.microsoft.com/office/powerpoint/2010/main" val="248258280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t>Station 1: Check In</a:t>
            </a:r>
            <a:br>
              <a:rPr lang="en-US" sz="3200" dirty="0"/>
            </a:br>
            <a:r>
              <a:rPr lang="en-US" sz="3200" dirty="0"/>
              <a:t>Completing the first section on the HAS form</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18</a:t>
            </a:fld>
            <a:r>
              <a:rPr lang="en-US" altLang="en-US" sz="800" dirty="0"/>
              <a:t> /  Special Olympics</a:t>
            </a:r>
          </a:p>
        </p:txBody>
      </p:sp>
      <p:pic>
        <p:nvPicPr>
          <p:cNvPr id="7" name="Picture 6" descr="A checklist for assessing hearing issues, including questions about hearing loss, discomfort, hearing aids, and hearing tests.&#10;&#10;AI-generated content may be incorrect.">
            <a:extLst>
              <a:ext uri="{FF2B5EF4-FFF2-40B4-BE49-F238E27FC236}">
                <a16:creationId xmlns:a16="http://schemas.microsoft.com/office/drawing/2014/main" id="{B5AD4DFF-6D83-710C-801A-DC647A4DC7C2}"/>
              </a:ext>
            </a:extLst>
          </p:cNvPr>
          <p:cNvPicPr>
            <a:picLocks noChangeAspect="1"/>
          </p:cNvPicPr>
          <p:nvPr/>
        </p:nvPicPr>
        <p:blipFill>
          <a:blip r:embed="rId2"/>
          <a:stretch>
            <a:fillRect/>
          </a:stretch>
        </p:blipFill>
        <p:spPr>
          <a:xfrm>
            <a:off x="2633201" y="1561454"/>
            <a:ext cx="6925597" cy="5296546"/>
          </a:xfrm>
          <a:prstGeom prst="rect">
            <a:avLst/>
          </a:prstGeom>
        </p:spPr>
      </p:pic>
    </p:spTree>
    <p:extLst>
      <p:ext uri="{BB962C8B-B14F-4D97-AF65-F5344CB8AC3E}">
        <p14:creationId xmlns:p14="http://schemas.microsoft.com/office/powerpoint/2010/main" val="405470890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t>Station 2: Otoscopy</a:t>
            </a:r>
          </a:p>
        </p:txBody>
      </p:sp>
      <p:sp>
        <p:nvSpPr>
          <p:cNvPr id="10" name="Content Placeholder 3">
            <a:extLst>
              <a:ext uri="{FF2B5EF4-FFF2-40B4-BE49-F238E27FC236}">
                <a16:creationId xmlns:a16="http://schemas.microsoft.com/office/drawing/2014/main" id="{E84E77BA-DFF2-E128-BBCB-D8BAF7C1CB1D}"/>
              </a:ext>
            </a:extLst>
          </p:cNvPr>
          <p:cNvSpPr>
            <a:spLocks noGrp="1"/>
          </p:cNvSpPr>
          <p:nvPr>
            <p:ph sz="half" idx="2"/>
          </p:nvPr>
        </p:nvSpPr>
        <p:spPr>
          <a:xfrm>
            <a:off x="6072189" y="1741289"/>
            <a:ext cx="5203031" cy="4464844"/>
          </a:xfrm>
        </p:spPr>
        <p:txBody>
          <a:bodyPr/>
          <a:lstStyle/>
          <a:p>
            <a:pPr marL="342900" indent="-342900">
              <a:buFont typeface="Arial" panose="020B0604020202020204" pitchFamily="34" charset="0"/>
              <a:buChar char="•"/>
            </a:pPr>
            <a:r>
              <a:rPr lang="en-US" sz="1800" dirty="0"/>
              <a:t>Explain to the athlete what you will be doing</a:t>
            </a:r>
          </a:p>
          <a:p>
            <a:pPr marL="342900" indent="-342900">
              <a:buFont typeface="Arial" panose="020B0604020202020204" pitchFamily="34" charset="0"/>
              <a:buChar char="•"/>
            </a:pPr>
            <a:r>
              <a:rPr lang="en-US" sz="1800" dirty="0"/>
              <a:t>Show them the tools you will be using</a:t>
            </a:r>
          </a:p>
          <a:p>
            <a:pPr marL="342900" indent="-342900">
              <a:buFont typeface="Arial" panose="020B0604020202020204" pitchFamily="34" charset="0"/>
              <a:buChar char="•"/>
            </a:pPr>
            <a:r>
              <a:rPr lang="en-US" sz="1800" dirty="0"/>
              <a:t>Ask if it is okay to continue</a:t>
            </a:r>
          </a:p>
          <a:p>
            <a:pPr marL="342900" indent="-342900">
              <a:buFont typeface="Arial" panose="020B0604020202020204" pitchFamily="34" charset="0"/>
              <a:buChar char="•"/>
            </a:pPr>
            <a:r>
              <a:rPr lang="en-US" sz="1800" dirty="0"/>
              <a:t>With the athlete sitting comfortably and you standing next to him/her, conduct the screening</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19</a:t>
            </a:fld>
            <a:r>
              <a:rPr lang="en-US" altLang="en-US" sz="800" dirty="0"/>
              <a:t> /  Special Olympics</a:t>
            </a:r>
          </a:p>
        </p:txBody>
      </p:sp>
      <p:pic>
        <p:nvPicPr>
          <p:cNvPr id="3" name="Picture 2">
            <a:extLst>
              <a:ext uri="{FF2B5EF4-FFF2-40B4-BE49-F238E27FC236}">
                <a16:creationId xmlns:a16="http://schemas.microsoft.com/office/drawing/2014/main" id="{CFD399D6-AA5B-420A-F9A5-25BFF83D0B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66" t="12383" r="239" b="237"/>
          <a:stretch/>
        </p:blipFill>
        <p:spPr>
          <a:xfrm>
            <a:off x="1826660" y="1741289"/>
            <a:ext cx="3600474" cy="3071095"/>
          </a:xfrm>
          <a:prstGeom prst="rect">
            <a:avLst/>
          </a:prstGeom>
        </p:spPr>
      </p:pic>
    </p:spTree>
    <p:extLst>
      <p:ext uri="{BB962C8B-B14F-4D97-AF65-F5344CB8AC3E}">
        <p14:creationId xmlns:p14="http://schemas.microsoft.com/office/powerpoint/2010/main" val="333795766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5ED3F-DA3C-E649-E61D-584F79985058}"/>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62FADDA2-E13B-F548-856B-05843CC20AFE}" type="slidenum">
              <a:rPr lang="en-US" sz="800" smtClean="0"/>
              <a:pPr>
                <a:spcAft>
                  <a:spcPts val="600"/>
                </a:spcAft>
              </a:pPr>
              <a:t>2</a:t>
            </a:fld>
            <a:endParaRPr lang="en-US" sz="800" dirty="0"/>
          </a:p>
        </p:txBody>
      </p:sp>
      <p:pic>
        <p:nvPicPr>
          <p:cNvPr id="5" name="Picture 5" descr="Graphical user interface, website&#10;&#10;Description automatically generated">
            <a:extLst>
              <a:ext uri="{FF2B5EF4-FFF2-40B4-BE49-F238E27FC236}">
                <a16:creationId xmlns:a16="http://schemas.microsoft.com/office/drawing/2014/main" id="{2A8E5A8D-BA9E-E18F-0D16-C2F67D4D60D7}"/>
              </a:ext>
            </a:extLst>
          </p:cNvPr>
          <p:cNvPicPr>
            <a:picLocks noChangeAspect="1"/>
          </p:cNvPicPr>
          <p:nvPr/>
        </p:nvPicPr>
        <p:blipFill>
          <a:blip r:embed="rId2"/>
          <a:stretch>
            <a:fillRect/>
          </a:stretch>
        </p:blipFill>
        <p:spPr>
          <a:xfrm>
            <a:off x="-847" y="-58146"/>
            <a:ext cx="12244126" cy="6917523"/>
          </a:xfrm>
          <a:prstGeom prst="rect">
            <a:avLst/>
          </a:prstGeom>
          <a:noFill/>
        </p:spPr>
      </p:pic>
      <p:sp>
        <p:nvSpPr>
          <p:cNvPr id="4" name="TextBox 3">
            <a:extLst>
              <a:ext uri="{FF2B5EF4-FFF2-40B4-BE49-F238E27FC236}">
                <a16:creationId xmlns:a16="http://schemas.microsoft.com/office/drawing/2014/main" id="{17418B52-8000-F960-4CCF-E609EB837C67}"/>
              </a:ext>
            </a:extLst>
          </p:cNvPr>
          <p:cNvSpPr txBox="1"/>
          <p:nvPr/>
        </p:nvSpPr>
        <p:spPr>
          <a:xfrm>
            <a:off x="236925" y="1869782"/>
            <a:ext cx="11814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dirty="0">
              <a:solidFill>
                <a:srgbClr val="2A2A2A"/>
              </a:solidFill>
            </a:endParaRPr>
          </a:p>
        </p:txBody>
      </p:sp>
    </p:spTree>
    <p:extLst>
      <p:ext uri="{BB962C8B-B14F-4D97-AF65-F5344CB8AC3E}">
        <p14:creationId xmlns:p14="http://schemas.microsoft.com/office/powerpoint/2010/main" val="7381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t>Station 2</a:t>
            </a:r>
            <a:r>
              <a:rPr lang="en-US" sz="3200" dirty="0"/>
              <a:t>: Otoscopy</a:t>
            </a:r>
          </a:p>
        </p:txBody>
      </p:sp>
      <p:sp>
        <p:nvSpPr>
          <p:cNvPr id="10" name="Content Placeholder 3">
            <a:extLst>
              <a:ext uri="{FF2B5EF4-FFF2-40B4-BE49-F238E27FC236}">
                <a16:creationId xmlns:a16="http://schemas.microsoft.com/office/drawing/2014/main" id="{E84E77BA-DFF2-E128-BBCB-D8BAF7C1CB1D}"/>
              </a:ext>
            </a:extLst>
          </p:cNvPr>
          <p:cNvSpPr>
            <a:spLocks noGrp="1"/>
          </p:cNvSpPr>
          <p:nvPr>
            <p:ph sz="half" idx="2"/>
          </p:nvPr>
        </p:nvSpPr>
        <p:spPr>
          <a:xfrm>
            <a:off x="6072189" y="1741289"/>
            <a:ext cx="5203031" cy="4464844"/>
          </a:xfrm>
        </p:spPr>
        <p:txBody>
          <a:bodyPr wrap="square" anchor="t">
            <a:normAutofit/>
          </a:bodyPr>
          <a:lstStyle/>
          <a:p>
            <a:pPr marL="0" indent="0"/>
            <a:r>
              <a:rPr lang="en-US" b="1" dirty="0"/>
              <a:t>Cerumen blockage</a:t>
            </a:r>
          </a:p>
          <a:p>
            <a:pPr marL="342900" indent="-342900">
              <a:buFont typeface="Arial" panose="020B0604020202020204" pitchFamily="34" charset="0"/>
              <a:buChar char="•"/>
            </a:pPr>
            <a:r>
              <a:rPr lang="en-US" dirty="0"/>
              <a:t>If an ear canal is partially blocked or blocked with earwax then refer for ear wax removal, as it will be difficult to obtain an accurate assessment due to blockage</a:t>
            </a:r>
          </a:p>
          <a:p>
            <a:pPr marL="0" indent="0"/>
            <a:r>
              <a:rPr lang="en-US" b="1" dirty="0"/>
              <a:t>Foreign body</a:t>
            </a:r>
          </a:p>
          <a:p>
            <a:pPr marL="342900" indent="-342900">
              <a:buFont typeface="Arial" panose="020B0604020202020204" pitchFamily="34" charset="0"/>
              <a:buChar char="•"/>
            </a:pPr>
            <a:r>
              <a:rPr lang="en-US" dirty="0"/>
              <a:t>If an ear canal is partially blocked or blocked with foreign body then refer for removal, as it will be difficult to obtain an accurate assessment</a:t>
            </a:r>
          </a:p>
          <a:p>
            <a:pPr marL="0" indent="0"/>
            <a:endParaRPr lang="en-US" dirty="0"/>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20</a:t>
            </a:fld>
            <a:r>
              <a:rPr lang="en-US" altLang="en-US" sz="800" dirty="0"/>
              <a:t> /  Special Olympics</a:t>
            </a:r>
          </a:p>
        </p:txBody>
      </p:sp>
      <p:pic>
        <p:nvPicPr>
          <p:cNvPr id="5" name="Picture 4" descr="The document is a checklist for evaluating the presence of earwax, foreign bodies, and possible ear conditions during an otoscopic examination.&#10;&#10;AI-generated content may be incorrect.">
            <a:extLst>
              <a:ext uri="{FF2B5EF4-FFF2-40B4-BE49-F238E27FC236}">
                <a16:creationId xmlns:a16="http://schemas.microsoft.com/office/drawing/2014/main" id="{F090A1E4-91D8-DB58-7C73-DF3A59363F08}"/>
              </a:ext>
            </a:extLst>
          </p:cNvPr>
          <p:cNvPicPr>
            <a:picLocks noChangeAspect="1"/>
          </p:cNvPicPr>
          <p:nvPr/>
        </p:nvPicPr>
        <p:blipFill>
          <a:blip r:embed="rId2"/>
          <a:srcRect l="1038" b="2308"/>
          <a:stretch>
            <a:fillRect/>
          </a:stretch>
        </p:blipFill>
        <p:spPr>
          <a:xfrm>
            <a:off x="148855" y="1741289"/>
            <a:ext cx="5767575" cy="4361799"/>
          </a:xfrm>
          <a:prstGeom prst="rect">
            <a:avLst/>
          </a:prstGeom>
        </p:spPr>
      </p:pic>
    </p:spTree>
    <p:extLst>
      <p:ext uri="{BB962C8B-B14F-4D97-AF65-F5344CB8AC3E}">
        <p14:creationId xmlns:p14="http://schemas.microsoft.com/office/powerpoint/2010/main" val="11361973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3: Otoacoustic Emissions (OAEs)</a:t>
            </a:r>
          </a:p>
        </p:txBody>
      </p:sp>
      <p:pic>
        <p:nvPicPr>
          <p:cNvPr id="6" name="Picture 4">
            <a:extLst>
              <a:ext uri="{FF2B5EF4-FFF2-40B4-BE49-F238E27FC236}">
                <a16:creationId xmlns:a16="http://schemas.microsoft.com/office/drawing/2014/main" id="{C2177691-D37A-3B5C-E0B2-0115AAB0BB1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9760" r="11872"/>
          <a:stretch/>
        </p:blipFill>
        <p:spPr bwMode="auto">
          <a:xfrm>
            <a:off x="726282" y="1741289"/>
            <a:ext cx="5203031" cy="446484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Show them the tools you will be using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21</a:t>
            </a:fld>
            <a:r>
              <a:rPr lang="en-US" altLang="en-US" sz="800" dirty="0"/>
              <a:t> /  Special Olympics</a:t>
            </a:r>
          </a:p>
        </p:txBody>
      </p:sp>
    </p:spTree>
    <p:extLst>
      <p:ext uri="{BB962C8B-B14F-4D97-AF65-F5344CB8AC3E}">
        <p14:creationId xmlns:p14="http://schemas.microsoft.com/office/powerpoint/2010/main" val="105574627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3: OAEs Troubleshooting and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788151" y="1941313"/>
            <a:ext cx="5251593" cy="4916687"/>
          </a:xfrm>
        </p:spPr>
        <p:txBody>
          <a:bodyPr wrap="square" anchor="t">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kern="1200" dirty="0">
                <a:solidFill>
                  <a:schemeClr val="tx1"/>
                </a:solidFill>
                <a:effectLst/>
                <a:latin typeface="+mn-lt"/>
                <a:ea typeface="+mn-ea"/>
                <a:cs typeface="+mn-cs"/>
              </a:rPr>
              <a:t>The most common problem to solve within Station 3 is related to power and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900" kern="1200" dirty="0">
                <a:solidFill>
                  <a:schemeClr val="tx1"/>
                </a:solidFill>
                <a:effectLst/>
                <a:latin typeface="+mn-lt"/>
                <a:ea typeface="+mn-ea"/>
                <a:cs typeface="+mn-cs"/>
              </a:rPr>
              <a:t>Regarding the screening itself, there are a few suggestions to keep in mind to help avoid any Station 3 screening challenges</a:t>
            </a:r>
            <a:endParaRPr lang="en-IN" sz="2900" kern="1200" dirty="0">
              <a:solidFill>
                <a:schemeClr val="tx1"/>
              </a:solidFill>
              <a:effectLst/>
              <a:latin typeface="+mn-lt"/>
              <a:ea typeface="+mn-ea"/>
              <a:cs typeface="+mn-cs"/>
            </a:endParaRPr>
          </a:p>
          <a:p>
            <a:pPr marL="457200" indent="-457200">
              <a:buFont typeface="+mj-lt"/>
              <a:buAutoNum type="arabicPeriod"/>
            </a:pPr>
            <a:r>
              <a:rPr lang="en-US" sz="2900" kern="1200" dirty="0">
                <a:solidFill>
                  <a:schemeClr val="tx1"/>
                </a:solidFill>
                <a:effectLst/>
                <a:latin typeface="+mn-lt"/>
                <a:ea typeface="+mn-ea"/>
                <a:cs typeface="+mn-cs"/>
              </a:rPr>
              <a:t>If suddenly all OAE units stop working, it may be because of an electrical overload. This can be solved by unplugging the OAE</a:t>
            </a:r>
            <a:r>
              <a:rPr lang="en-US" sz="2900" kern="1200" baseline="0" dirty="0">
                <a:solidFill>
                  <a:schemeClr val="tx1"/>
                </a:solidFill>
                <a:effectLst/>
                <a:latin typeface="+mn-lt"/>
                <a:ea typeface="+mn-ea"/>
                <a:cs typeface="+mn-cs"/>
              </a:rPr>
              <a:t> </a:t>
            </a:r>
            <a:r>
              <a:rPr lang="en-US" sz="2900" kern="1200" dirty="0">
                <a:solidFill>
                  <a:schemeClr val="tx1"/>
                </a:solidFill>
                <a:effectLst/>
                <a:latin typeface="+mn-lt"/>
                <a:ea typeface="+mn-ea"/>
                <a:cs typeface="+mn-cs"/>
              </a:rPr>
              <a:t>units and relying on their battery supply</a:t>
            </a:r>
          </a:p>
          <a:p>
            <a:pPr marL="457200" indent="-457200">
              <a:buFont typeface="+mj-lt"/>
              <a:buAutoNum type="arabicPeriod"/>
            </a:pPr>
            <a:r>
              <a:rPr lang="en-US" sz="2900" kern="1200" dirty="0">
                <a:solidFill>
                  <a:schemeClr val="tx1"/>
                </a:solidFill>
                <a:effectLst/>
                <a:latin typeface="+mn-lt"/>
                <a:ea typeface="+mn-ea"/>
                <a:cs typeface="+mn-cs"/>
              </a:rPr>
              <a:t>Clip probe cable to credentials or clothes of athletes; do not hold the probe cable while screening</a:t>
            </a:r>
            <a:endParaRPr lang="en-IN" sz="2900" kern="1200" dirty="0">
              <a:solidFill>
                <a:schemeClr val="tx1"/>
              </a:solidFill>
              <a:effectLst/>
              <a:latin typeface="+mn-lt"/>
              <a:ea typeface="+mn-ea"/>
              <a:cs typeface="+mn-cs"/>
            </a:endParaRPr>
          </a:p>
          <a:p>
            <a:pPr marL="457200" indent="-457200">
              <a:buFont typeface="+mj-lt"/>
              <a:buAutoNum type="arabicPeriod"/>
            </a:pPr>
            <a:r>
              <a:rPr lang="en-IN" sz="2900" kern="1200" dirty="0">
                <a:solidFill>
                  <a:schemeClr val="tx1"/>
                </a:solidFill>
                <a:effectLst/>
                <a:latin typeface="+mn-lt"/>
                <a:ea typeface="+mn-ea"/>
                <a:cs typeface="+mn-cs"/>
              </a:rPr>
              <a:t>Make sure the correct size of foam ear tip is chosen</a:t>
            </a:r>
          </a:p>
          <a:p>
            <a:pPr marL="457200" indent="-457200">
              <a:buFont typeface="+mj-lt"/>
              <a:buAutoNum type="arabicPeriod"/>
            </a:pPr>
            <a:r>
              <a:rPr lang="en-US" sz="2900" kern="1200" dirty="0"/>
              <a:t>R</a:t>
            </a:r>
            <a:r>
              <a:rPr lang="en-US" sz="2900" kern="1200" dirty="0">
                <a:solidFill>
                  <a:schemeClr val="tx1"/>
                </a:solidFill>
                <a:effectLst/>
                <a:latin typeface="+mn-lt"/>
                <a:ea typeface="+mn-ea"/>
                <a:cs typeface="+mn-cs"/>
              </a:rPr>
              <a:t>etry the OAEs after repositioning the probe in the ear canal</a:t>
            </a:r>
            <a:endParaRPr lang="en-IN" sz="2900" kern="1200" dirty="0"/>
          </a:p>
          <a:p>
            <a:pPr marL="0" indent="0"/>
            <a:r>
              <a:rPr lang="en-US" sz="2900" b="1" dirty="0"/>
              <a:t>If there is a “pass” for </a:t>
            </a:r>
            <a:r>
              <a:rPr lang="en-US" sz="2900" b="1" i="1" dirty="0"/>
              <a:t>each ear</a:t>
            </a:r>
            <a:r>
              <a:rPr lang="en-US" sz="2900" b="1" dirty="0"/>
              <a:t>, athlete moves to check-out station</a:t>
            </a:r>
          </a:p>
          <a:p>
            <a:pPr marL="0" indent="0"/>
            <a:endParaRPr lang="en-IN" sz="18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22</a:t>
            </a:fld>
            <a:r>
              <a:rPr lang="en-US" altLang="en-US" sz="800" dirty="0"/>
              <a:t> /  Special Olympics</a:t>
            </a:r>
          </a:p>
        </p:txBody>
      </p:sp>
      <p:pic>
        <p:nvPicPr>
          <p:cNvPr id="12" name="Content Placeholder 11" descr="The image displays a checklist for a hearing test, comparing results for the right and left ears, noting pass, no pass, and various reasons for being unable to test, such as blocked probes or noise interference.&#10;&#10;AI-generated content may be incorrect.">
            <a:extLst>
              <a:ext uri="{FF2B5EF4-FFF2-40B4-BE49-F238E27FC236}">
                <a16:creationId xmlns:a16="http://schemas.microsoft.com/office/drawing/2014/main" id="{EBD9F226-31FE-DCB1-7CC1-A811B2EE43A9}"/>
              </a:ext>
            </a:extLst>
          </p:cNvPr>
          <p:cNvPicPr>
            <a:picLocks noGrp="1" noChangeAspect="1"/>
          </p:cNvPicPr>
          <p:nvPr>
            <p:ph sz="half" idx="1"/>
          </p:nvPr>
        </p:nvPicPr>
        <p:blipFill>
          <a:blip r:embed="rId2"/>
          <a:stretch>
            <a:fillRect/>
          </a:stretch>
        </p:blipFill>
        <p:spPr bwMode="auto">
          <a:xfrm>
            <a:off x="0" y="3101310"/>
            <a:ext cx="6422065" cy="184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4394342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4: Tympanometry</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Show them the tools you will be using </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23</a:t>
            </a:fld>
            <a:r>
              <a:rPr lang="en-US" altLang="en-US" sz="800" dirty="0"/>
              <a:t> /  Special Olympics</a:t>
            </a:r>
          </a:p>
        </p:txBody>
      </p:sp>
      <p:pic>
        <p:nvPicPr>
          <p:cNvPr id="8" name="Content Placeholder 7" descr="A person touching a person's forehead&#10;&#10;Description automatically generated with low confidence">
            <a:extLst>
              <a:ext uri="{FF2B5EF4-FFF2-40B4-BE49-F238E27FC236}">
                <a16:creationId xmlns:a16="http://schemas.microsoft.com/office/drawing/2014/main" id="{CB96E9A5-8E57-1E0C-A78A-C00B5C86B2F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8194" y="1741488"/>
            <a:ext cx="4579999" cy="4464050"/>
          </a:xfrm>
        </p:spPr>
      </p:pic>
    </p:spTree>
    <p:extLst>
      <p:ext uri="{BB962C8B-B14F-4D97-AF65-F5344CB8AC3E}">
        <p14:creationId xmlns:p14="http://schemas.microsoft.com/office/powerpoint/2010/main" val="99744687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4: Tympanometry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833754"/>
            <a:ext cx="5731884" cy="4916687"/>
          </a:xfrm>
        </p:spPr>
        <p:txBody>
          <a:bodyPr wrap="square" anchor="t">
            <a:normAutofit fontScale="32500" lnSpcReduction="20000"/>
          </a:bodyPr>
          <a:lstStyle/>
          <a:p>
            <a:r>
              <a:rPr lang="en-US" sz="4300" dirty="0"/>
              <a:t>For standardization, the following normative data for tympanometry (“The Rule of 2”) need to be used</a:t>
            </a:r>
            <a:endParaRPr lang="en-IN" sz="4300" dirty="0"/>
          </a:p>
          <a:p>
            <a:r>
              <a:rPr lang="en-US" sz="4300" dirty="0"/>
              <a:t>✓ </a:t>
            </a:r>
            <a:r>
              <a:rPr lang="en-US" sz="4300" b="1" dirty="0"/>
              <a:t>“Pass” </a:t>
            </a:r>
            <a:r>
              <a:rPr lang="en-US" sz="4300" dirty="0"/>
              <a:t>= </a:t>
            </a:r>
          </a:p>
          <a:p>
            <a:pPr marL="285750" indent="-285750">
              <a:buFont typeface="Arial" pitchFamily="34" charset="0"/>
              <a:buChar char="•"/>
            </a:pPr>
            <a:r>
              <a:rPr lang="en-US" sz="4300" dirty="0"/>
              <a:t>admittance between 0.20 and 2 mmho </a:t>
            </a:r>
            <a:endParaRPr lang="en-IN" sz="4300" dirty="0"/>
          </a:p>
          <a:p>
            <a:pPr marL="285750" indent="-285750">
              <a:buFont typeface="Arial" pitchFamily="34" charset="0"/>
              <a:buChar char="•"/>
            </a:pPr>
            <a:r>
              <a:rPr lang="en-US" sz="4300" dirty="0"/>
              <a:t>middle ear pressure between +20 and -200daPa </a:t>
            </a:r>
            <a:endParaRPr lang="en-IN" sz="4300" dirty="0"/>
          </a:p>
          <a:p>
            <a:pPr marL="285750" indent="-285750">
              <a:buFont typeface="Arial" pitchFamily="34" charset="0"/>
              <a:buChar char="•"/>
            </a:pPr>
            <a:r>
              <a:rPr lang="en-US" sz="4300" dirty="0"/>
              <a:t>ear canal volume between 0.60 and 2 ml </a:t>
            </a:r>
            <a:endParaRPr lang="en-IN" sz="4300" dirty="0"/>
          </a:p>
          <a:p>
            <a:r>
              <a:rPr lang="en-US" sz="4300" dirty="0"/>
              <a:t>✓ </a:t>
            </a:r>
            <a:r>
              <a:rPr lang="en-US" sz="4300" b="1" dirty="0"/>
              <a:t>“No Pass” </a:t>
            </a:r>
            <a:r>
              <a:rPr lang="en-US" sz="4300" dirty="0"/>
              <a:t>=</a:t>
            </a:r>
          </a:p>
          <a:p>
            <a:pPr marL="285750" indent="-285750">
              <a:buFont typeface="Arial" pitchFamily="34" charset="0"/>
              <a:buChar char="•"/>
            </a:pPr>
            <a:r>
              <a:rPr lang="en-US" sz="4300" dirty="0"/>
              <a:t>type B (= flat) </a:t>
            </a:r>
            <a:endParaRPr lang="en-IN" sz="4300" dirty="0"/>
          </a:p>
          <a:p>
            <a:pPr marL="285750" indent="-285750">
              <a:buFont typeface="Arial" pitchFamily="34" charset="0"/>
              <a:buChar char="•"/>
            </a:pPr>
            <a:r>
              <a:rPr lang="en-US" sz="4300" dirty="0"/>
              <a:t>type C (= under pressure) with middle ear pressure more positive than +20 daPa or more negative than -200 daPa </a:t>
            </a:r>
            <a:endParaRPr lang="en-IN" sz="4300" dirty="0"/>
          </a:p>
          <a:p>
            <a:pPr marL="285750" indent="-285750">
              <a:buFont typeface="Arial" pitchFamily="34" charset="0"/>
              <a:buChar char="•"/>
            </a:pPr>
            <a:r>
              <a:rPr lang="en-US" sz="4300" dirty="0"/>
              <a:t>type As with admittance &lt; 0,20 mmho </a:t>
            </a:r>
            <a:endParaRPr lang="en-IN" sz="4300" dirty="0"/>
          </a:p>
          <a:p>
            <a:pPr marL="285750" indent="-285750">
              <a:buFont typeface="Arial" pitchFamily="34" charset="0"/>
              <a:buChar char="•"/>
            </a:pPr>
            <a:r>
              <a:rPr lang="en-US" sz="4300" dirty="0"/>
              <a:t>type AD with admittance &gt; 2 mmho </a:t>
            </a:r>
            <a:endParaRPr lang="en-IN" sz="4300" dirty="0"/>
          </a:p>
          <a:p>
            <a:pPr marL="285750" indent="-285750">
              <a:buFont typeface="Arial" pitchFamily="34" charset="0"/>
              <a:buChar char="•"/>
            </a:pPr>
            <a:r>
              <a:rPr lang="en-US" sz="4300" dirty="0"/>
              <a:t>ear canal volume &lt; 0.60 ml or &gt; 2 ml</a:t>
            </a:r>
          </a:p>
          <a:p>
            <a:pPr marL="0" indent="0"/>
            <a:endParaRPr lang="en-IN" sz="4300" dirty="0"/>
          </a:p>
          <a:p>
            <a:pPr marL="0" indent="0"/>
            <a:r>
              <a:rPr lang="en-US" sz="4300" kern="1200" dirty="0">
                <a:solidFill>
                  <a:schemeClr val="tx1"/>
                </a:solidFill>
                <a:effectLst/>
                <a:latin typeface="+mn-lt"/>
                <a:ea typeface="+mn-ea"/>
                <a:cs typeface="+mn-cs"/>
              </a:rPr>
              <a:t>If you are “unable to test” try to problem solve the reason why the testing is not possible - </a:t>
            </a:r>
            <a:r>
              <a:rPr lang="en-US" sz="4300" kern="1200" dirty="0"/>
              <a:t>f</a:t>
            </a:r>
            <a:r>
              <a:rPr lang="en-US" sz="4300" kern="1200" baseline="0" dirty="0">
                <a:solidFill>
                  <a:schemeClr val="tx1"/>
                </a:solidFill>
                <a:effectLst/>
                <a:latin typeface="+mn-lt"/>
                <a:ea typeface="+mn-ea"/>
                <a:cs typeface="+mn-cs"/>
              </a:rPr>
              <a:t>or instance, </a:t>
            </a:r>
            <a:r>
              <a:rPr lang="en-US" sz="4300" kern="1200" dirty="0">
                <a:solidFill>
                  <a:schemeClr val="tx1"/>
                </a:solidFill>
                <a:effectLst/>
                <a:latin typeface="+mn-lt"/>
                <a:ea typeface="+mn-ea"/>
                <a:cs typeface="+mn-cs"/>
              </a:rPr>
              <a:t>clean probe of earwax, ask a colleague to try to obtain a seal, etc., and then retry</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24</a:t>
            </a:fld>
            <a:r>
              <a:rPr lang="en-US" altLang="en-US" sz="800" dirty="0"/>
              <a:t> /  Special Olympics</a:t>
            </a:r>
          </a:p>
        </p:txBody>
      </p:sp>
      <p:pic>
        <p:nvPicPr>
          <p:cNvPr id="11" name="Content Placeholder 10" descr="The image displays a comparison of results for a hearing test on both ears, with pass, no pass, and unable to test options, and reasons for test failure such as blocked probes or athlete refusal.&#10;&#10;AI-generated content may be incorrect.">
            <a:extLst>
              <a:ext uri="{FF2B5EF4-FFF2-40B4-BE49-F238E27FC236}">
                <a16:creationId xmlns:a16="http://schemas.microsoft.com/office/drawing/2014/main" id="{AB278A89-9B95-EF0F-E403-31723D04512B}"/>
              </a:ext>
            </a:extLst>
          </p:cNvPr>
          <p:cNvPicPr>
            <a:picLocks noGrp="1" noChangeAspect="1"/>
          </p:cNvPicPr>
          <p:nvPr>
            <p:ph sz="half" idx="1"/>
          </p:nvPr>
        </p:nvPicPr>
        <p:blipFill>
          <a:blip r:embed="rId2"/>
          <a:stretch>
            <a:fillRect/>
          </a:stretch>
        </p:blipFill>
        <p:spPr bwMode="auto">
          <a:xfrm>
            <a:off x="727075" y="2434856"/>
            <a:ext cx="5202238" cy="209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5015567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5: Pure Tone Screening @ 25dB HL</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Clean the headphones and bone conductor, with a disinfectant wipe</a:t>
            </a:r>
          </a:p>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342900" indent="-342900">
              <a:buFont typeface="Arial" panose="020B0604020202020204" pitchFamily="34" charset="0"/>
              <a:buChar char="•"/>
            </a:pPr>
            <a:r>
              <a:rPr lang="en-US" sz="1800" dirty="0">
                <a:solidFill>
                  <a:schemeClr val="tx1"/>
                </a:solidFill>
              </a:rPr>
              <a:t>Sit in a way you can see the athlete’s face for observation of facial expressions and body language, but the athlete cannot see the controls, other athletes or surrounding activity</a:t>
            </a:r>
            <a:endParaRPr lang="en-IN"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25</a:t>
            </a:fld>
            <a:r>
              <a:rPr lang="en-US" altLang="en-US" sz="800" dirty="0"/>
              <a:t> /  Special Olympics</a:t>
            </a:r>
          </a:p>
        </p:txBody>
      </p:sp>
      <p:pic>
        <p:nvPicPr>
          <p:cNvPr id="7" name="Content Placeholder 6" descr="A person giving a thumbs up to a person&#10;&#10;Description automatically generated with medium confidence">
            <a:extLst>
              <a:ext uri="{FF2B5EF4-FFF2-40B4-BE49-F238E27FC236}">
                <a16:creationId xmlns:a16="http://schemas.microsoft.com/office/drawing/2014/main" id="{C11BABE4-F121-F6DC-52E0-8AAB542769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2010705"/>
            <a:ext cx="5202238" cy="3925615"/>
          </a:xfrm>
        </p:spPr>
      </p:pic>
    </p:spTree>
    <p:extLst>
      <p:ext uri="{BB962C8B-B14F-4D97-AF65-F5344CB8AC3E}">
        <p14:creationId xmlns:p14="http://schemas.microsoft.com/office/powerpoint/2010/main" val="74572642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5: Pure Tone Screening @ 25dB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If there is a “pass” for </a:t>
            </a:r>
            <a:r>
              <a:rPr lang="en-US" sz="1800" i="1" dirty="0"/>
              <a:t>each ear for 2000 and 4000Hz</a:t>
            </a:r>
            <a:r>
              <a:rPr lang="en-US" sz="1800" dirty="0"/>
              <a:t>, athlete moves to check-out station</a:t>
            </a:r>
          </a:p>
          <a:p>
            <a:pPr marL="342900" indent="-342900">
              <a:buFont typeface="Arial" panose="020B0604020202020204" pitchFamily="34" charset="0"/>
              <a:buChar char="•"/>
            </a:pPr>
            <a:r>
              <a:rPr lang="en-US" sz="1800" kern="1200" dirty="0"/>
              <a:t>As soon as a “no pass” on 1 of the 2 test frequencies is obtained in Station 5, the volunteer can stop screening </a:t>
            </a:r>
            <a:r>
              <a:rPr lang="en-IN" sz="1800" kern="1200" dirty="0"/>
              <a:t>and start the pure tone threshold testing in station 6</a:t>
            </a:r>
            <a:endParaRPr lang="en-US" sz="1800" dirty="0"/>
          </a:p>
          <a:p>
            <a:pPr marL="342900" indent="-342900">
              <a:buFont typeface="Arial" panose="020B0604020202020204" pitchFamily="34" charset="0"/>
              <a:buChar char="•"/>
            </a:pPr>
            <a:r>
              <a:rPr lang="en-US" sz="1800" kern="1200" dirty="0">
                <a:solidFill>
                  <a:schemeClr val="tx1"/>
                </a:solidFill>
                <a:effectLst/>
                <a:latin typeface="+mn-lt"/>
                <a:ea typeface="+mn-ea"/>
                <a:cs typeface="+mn-cs"/>
              </a:rPr>
              <a:t>Record your findings on the HAS form for both the right and left ear - both ears should be tested in Station 5 not only the ear with the result of “no pass” on the OAEs</a:t>
            </a:r>
            <a:endParaRPr lang="en-US"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26</a:t>
            </a:fld>
            <a:r>
              <a:rPr lang="en-US" altLang="en-US" sz="800" dirty="0"/>
              <a:t> /  Special Olympics</a:t>
            </a:r>
          </a:p>
        </p:txBody>
      </p:sp>
      <p:pic>
        <p:nvPicPr>
          <p:cNvPr id="7" name="Picture 6" descr="The image displays a table with pass/no pass options for testing hearing thresholds at 2000Hz and 4000Hz for both right and left ears, including reasons for unable to test.&#10;&#10;AI-generated content may be incorrect.">
            <a:extLst>
              <a:ext uri="{FF2B5EF4-FFF2-40B4-BE49-F238E27FC236}">
                <a16:creationId xmlns:a16="http://schemas.microsoft.com/office/drawing/2014/main" id="{BFACC181-600D-CDA7-19E2-A60AA9085379}"/>
              </a:ext>
            </a:extLst>
          </p:cNvPr>
          <p:cNvPicPr>
            <a:picLocks noChangeAspect="1"/>
          </p:cNvPicPr>
          <p:nvPr/>
        </p:nvPicPr>
        <p:blipFill>
          <a:blip r:embed="rId2"/>
          <a:srcRect t="-1191" r="-128" b="2633"/>
          <a:stretch>
            <a:fillRect/>
          </a:stretch>
        </p:blipFill>
        <p:spPr>
          <a:xfrm>
            <a:off x="222182" y="1461532"/>
            <a:ext cx="5775579" cy="4501247"/>
          </a:xfrm>
          <a:prstGeom prst="rect">
            <a:avLst/>
          </a:prstGeom>
        </p:spPr>
      </p:pic>
    </p:spTree>
    <p:extLst>
      <p:ext uri="{BB962C8B-B14F-4D97-AF65-F5344CB8AC3E}">
        <p14:creationId xmlns:p14="http://schemas.microsoft.com/office/powerpoint/2010/main" val="252376902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6: Pure Tone Thresholds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Clean the headphones and bone conductor, with a disinfectant wipe</a:t>
            </a:r>
          </a:p>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342900" indent="-342900">
              <a:buFont typeface="Arial" panose="020B0604020202020204" pitchFamily="34" charset="0"/>
              <a:buChar char="•"/>
            </a:pPr>
            <a:r>
              <a:rPr lang="en-US" sz="1800" dirty="0">
                <a:solidFill>
                  <a:schemeClr val="tx1"/>
                </a:solidFill>
              </a:rPr>
              <a:t>Sit in a way you can see the athlete’s face for observation of facial expressions and body language, but the athlete cannot see the controls, other athletes or surrounding activity</a:t>
            </a:r>
            <a:endParaRPr lang="en-IN"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27</a:t>
            </a:fld>
            <a:r>
              <a:rPr lang="en-US" altLang="en-US" sz="800" dirty="0"/>
              <a:t> /  Special Olympics</a:t>
            </a:r>
          </a:p>
        </p:txBody>
      </p:sp>
      <p:pic>
        <p:nvPicPr>
          <p:cNvPr id="8" name="Content Placeholder 7" descr="A person and person wearing headphones&#10;&#10;Description automatically generated with medium confidence">
            <a:extLst>
              <a:ext uri="{FF2B5EF4-FFF2-40B4-BE49-F238E27FC236}">
                <a16:creationId xmlns:a16="http://schemas.microsoft.com/office/drawing/2014/main" id="{E27FD05C-0486-0842-821E-31DA8E1E50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41289"/>
            <a:ext cx="5202238" cy="3499805"/>
          </a:xfrm>
        </p:spPr>
      </p:pic>
    </p:spTree>
    <p:extLst>
      <p:ext uri="{BB962C8B-B14F-4D97-AF65-F5344CB8AC3E}">
        <p14:creationId xmlns:p14="http://schemas.microsoft.com/office/powerpoint/2010/main" val="1934787530"/>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6: Pure Tone Thresholds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kern="1200" dirty="0">
                <a:solidFill>
                  <a:schemeClr val="tx1"/>
                </a:solidFill>
                <a:effectLst/>
                <a:latin typeface="+mn-lt"/>
                <a:ea typeface="+mn-ea"/>
                <a:cs typeface="+mn-cs"/>
              </a:rPr>
              <a:t>Record your findings on the HAS form for both the right and left ear air for air and bone conduction</a:t>
            </a:r>
          </a:p>
          <a:p>
            <a:pPr marL="342900" indent="-342900">
              <a:buFont typeface="Arial" panose="020B0604020202020204" pitchFamily="34" charset="0"/>
              <a:buChar char="•"/>
            </a:pPr>
            <a:r>
              <a:rPr lang="en-US" sz="1800" kern="1200" dirty="0">
                <a:solidFill>
                  <a:schemeClr val="tx1"/>
                </a:solidFill>
                <a:effectLst/>
                <a:latin typeface="+mn-lt"/>
                <a:ea typeface="+mn-ea"/>
                <a:cs typeface="+mn-cs"/>
              </a:rPr>
              <a:t>Please take your time to check the box indicating if the test was reliable or unreliable</a:t>
            </a:r>
            <a:endParaRPr lang="en-IN" sz="1800" kern="1200" dirty="0">
              <a:solidFill>
                <a:schemeClr val="tx1"/>
              </a:solidFill>
              <a:effectLst/>
              <a:latin typeface="+mn-lt"/>
              <a:ea typeface="+mn-ea"/>
              <a:cs typeface="+mn-cs"/>
            </a:endParaRPr>
          </a:p>
          <a:p>
            <a:pPr marL="0" indent="0"/>
            <a:endParaRPr lang="en-US" sz="20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28</a:t>
            </a:fld>
            <a:r>
              <a:rPr lang="en-US" altLang="en-US" sz="800" dirty="0"/>
              <a:t> /  Special Olympics</a:t>
            </a:r>
          </a:p>
        </p:txBody>
      </p:sp>
      <p:pic>
        <p:nvPicPr>
          <p:cNvPr id="11" name="Picture 10" descr="The image appears to be an audiometric test form, documenting various frequencies (250Hz, 500Hz, 1000Hz, 2000Hz, 4000Hz, and 8000Hz) and recording responses at each frequency for both right and left air conduction (AC) for both masked and unmasked conditions.&#10;&#10;AI-generated content may be incorrect.">
            <a:extLst>
              <a:ext uri="{FF2B5EF4-FFF2-40B4-BE49-F238E27FC236}">
                <a16:creationId xmlns:a16="http://schemas.microsoft.com/office/drawing/2014/main" id="{2B8E46A5-2EBE-BE2B-052A-691D6B22757D}"/>
              </a:ext>
            </a:extLst>
          </p:cNvPr>
          <p:cNvPicPr>
            <a:picLocks noChangeAspect="1"/>
          </p:cNvPicPr>
          <p:nvPr/>
        </p:nvPicPr>
        <p:blipFill>
          <a:blip r:embed="rId2"/>
          <a:stretch>
            <a:fillRect/>
          </a:stretch>
        </p:blipFill>
        <p:spPr>
          <a:xfrm>
            <a:off x="469768" y="1511602"/>
            <a:ext cx="5203031" cy="4959049"/>
          </a:xfrm>
          <a:prstGeom prst="rect">
            <a:avLst/>
          </a:prstGeom>
        </p:spPr>
      </p:pic>
    </p:spTree>
    <p:extLst>
      <p:ext uri="{BB962C8B-B14F-4D97-AF65-F5344CB8AC3E}">
        <p14:creationId xmlns:p14="http://schemas.microsoft.com/office/powerpoint/2010/main" val="399942888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7: Check Out</a:t>
            </a:r>
            <a:endParaRPr lang="en-US" sz="3200" dirty="0">
              <a:latin typeface="+mn-lt"/>
            </a:endParaRP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8"/>
            <a:ext cx="5537920" cy="4916687"/>
          </a:xfrm>
        </p:spPr>
        <p:txBody>
          <a:bodyPr wrap="square" anchor="t">
            <a:normAutofit fontScale="92500" lnSpcReduction="10000"/>
          </a:bodyPr>
          <a:lstStyle/>
          <a:p>
            <a:pPr marL="0" indent="0"/>
            <a:r>
              <a:rPr lang="en-US" sz="1900" kern="1200" dirty="0"/>
              <a:t>T</a:t>
            </a:r>
            <a:r>
              <a:rPr lang="en-US" sz="1900" kern="1200" dirty="0">
                <a:solidFill>
                  <a:schemeClr val="tx1"/>
                </a:solidFill>
                <a:effectLst/>
                <a:latin typeface="+mn-lt"/>
                <a:ea typeface="+mn-ea"/>
                <a:cs typeface="+mn-cs"/>
              </a:rPr>
              <a:t>his role is most important, as you are responsible for quality control - </a:t>
            </a:r>
            <a:r>
              <a:rPr lang="en-US" sz="1900" kern="1200" dirty="0"/>
              <a:t>y</a:t>
            </a:r>
            <a:r>
              <a:rPr lang="en-US" sz="1900" kern="1200" dirty="0">
                <a:solidFill>
                  <a:schemeClr val="tx1"/>
                </a:solidFill>
                <a:effectLst/>
                <a:latin typeface="+mn-lt"/>
                <a:ea typeface="+mn-ea"/>
                <a:cs typeface="+mn-cs"/>
              </a:rPr>
              <a:t>our role here is crucial as you are tying all the stations together and ensuring appropriate referral and education</a:t>
            </a:r>
          </a:p>
          <a:p>
            <a:pPr marL="0" indent="0"/>
            <a:endParaRPr lang="en-US" sz="1900" kern="1200" dirty="0">
              <a:solidFill>
                <a:schemeClr val="tx1"/>
              </a:solidFill>
              <a:effectLst/>
              <a:latin typeface="+mn-lt"/>
              <a:ea typeface="+mn-ea"/>
              <a:cs typeface="+mn-cs"/>
            </a:endParaRPr>
          </a:p>
          <a:p>
            <a:r>
              <a:rPr lang="en-IN" sz="1900" kern="1200" dirty="0">
                <a:solidFill>
                  <a:schemeClr val="tx1"/>
                </a:solidFill>
                <a:effectLst/>
                <a:latin typeface="+mn-lt"/>
                <a:ea typeface="+mn-ea"/>
                <a:cs typeface="+mn-cs"/>
              </a:rPr>
              <a:t>Clinical Director or a lead Audiologist volunteer will</a:t>
            </a:r>
          </a:p>
          <a:p>
            <a:pPr marL="171450" indent="-171450">
              <a:buFont typeface="Arial" pitchFamily="34" charset="0"/>
              <a:buChar char="•"/>
            </a:pPr>
            <a:r>
              <a:rPr lang="en-US" sz="1900" kern="1200" dirty="0">
                <a:solidFill>
                  <a:schemeClr val="tx1"/>
                </a:solidFill>
                <a:effectLst/>
                <a:latin typeface="+mn-lt"/>
                <a:ea typeface="+mn-ea"/>
                <a:cs typeface="+mn-cs"/>
              </a:rPr>
              <a:t>Check the HAS form to make sure the athlete went to all necessary stations</a:t>
            </a:r>
            <a:endParaRPr lang="en-IN" sz="1900" kern="1200" dirty="0">
              <a:solidFill>
                <a:schemeClr val="tx1"/>
              </a:solidFill>
              <a:effectLst/>
              <a:latin typeface="+mn-lt"/>
              <a:ea typeface="+mn-ea"/>
              <a:cs typeface="+mn-cs"/>
            </a:endParaRPr>
          </a:p>
          <a:p>
            <a:pPr marL="171450" lvl="0" indent="-171450">
              <a:buFont typeface="Arial" pitchFamily="34" charset="0"/>
              <a:buChar char="•"/>
            </a:pPr>
            <a:r>
              <a:rPr lang="en-US" sz="1900" kern="1200" dirty="0">
                <a:solidFill>
                  <a:schemeClr val="tx1"/>
                </a:solidFill>
                <a:effectLst/>
                <a:latin typeface="+mn-lt"/>
                <a:ea typeface="+mn-ea"/>
                <a:cs typeface="+mn-cs"/>
              </a:rPr>
              <a:t>Check the HAS form to make sure it was completed correctly</a:t>
            </a:r>
            <a:endParaRPr lang="en-IN" sz="1900" kern="1200" dirty="0">
              <a:solidFill>
                <a:schemeClr val="tx1"/>
              </a:solidFill>
              <a:effectLst/>
              <a:latin typeface="+mn-lt"/>
              <a:ea typeface="+mn-ea"/>
              <a:cs typeface="+mn-cs"/>
            </a:endParaRPr>
          </a:p>
          <a:p>
            <a:pPr marL="171450" lvl="0" indent="-171450">
              <a:buFont typeface="Arial" pitchFamily="34" charset="0"/>
              <a:buChar char="•"/>
            </a:pPr>
            <a:r>
              <a:rPr lang="en-US" sz="1900" kern="1200" dirty="0">
                <a:solidFill>
                  <a:schemeClr val="tx1"/>
                </a:solidFill>
                <a:effectLst/>
                <a:latin typeface="+mn-lt"/>
                <a:ea typeface="+mn-ea"/>
                <a:cs typeface="+mn-cs"/>
              </a:rPr>
              <a:t>Review all “no pass” stations for each athlete and decide on appropriate recommendations and referral</a:t>
            </a:r>
          </a:p>
          <a:p>
            <a:pPr marL="171450" lvl="0" indent="-171450">
              <a:buFont typeface="Arial" pitchFamily="34" charset="0"/>
              <a:buChar char="•"/>
            </a:pPr>
            <a:r>
              <a:rPr lang="en-US" sz="1900" kern="1200" dirty="0"/>
              <a:t>Give athlete a “pass” or “no pass” form depending on results</a:t>
            </a:r>
            <a:endParaRPr lang="en-IN" sz="19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29</a:t>
            </a:fld>
            <a:r>
              <a:rPr lang="en-US" altLang="en-US" sz="800" dirty="0"/>
              <a:t> /  Special Olympics</a:t>
            </a:r>
          </a:p>
        </p:txBody>
      </p:sp>
      <p:pic>
        <p:nvPicPr>
          <p:cNvPr id="8" name="Content Placeholder 7" descr="A person and person sitting at a table with red tablecloths and red balloons&#10;&#10;Description automatically generated with low confidence">
            <a:extLst>
              <a:ext uri="{FF2B5EF4-FFF2-40B4-BE49-F238E27FC236}">
                <a16:creationId xmlns:a16="http://schemas.microsoft.com/office/drawing/2014/main" id="{48A8A8F3-3ECE-C81F-28CC-25BF789D678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7075" y="1741289"/>
            <a:ext cx="5202238" cy="3968831"/>
          </a:xfrm>
        </p:spPr>
      </p:pic>
    </p:spTree>
    <p:extLst>
      <p:ext uri="{BB962C8B-B14F-4D97-AF65-F5344CB8AC3E}">
        <p14:creationId xmlns:p14="http://schemas.microsoft.com/office/powerpoint/2010/main" val="375786422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3621F7-CEAA-4E28-AD43-B7DA1F4AB842}"/>
              </a:ext>
            </a:extLst>
          </p:cNvPr>
          <p:cNvSpPr/>
          <p:nvPr/>
        </p:nvSpPr>
        <p:spPr bwMode="auto">
          <a:xfrm>
            <a:off x="193652" y="1622564"/>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5" name="Rectangle 14">
            <a:extLst>
              <a:ext uri="{FF2B5EF4-FFF2-40B4-BE49-F238E27FC236}">
                <a16:creationId xmlns:a16="http://schemas.microsoft.com/office/drawing/2014/main" id="{90A242FF-4675-4560-A389-AA1D1095B0D9}"/>
              </a:ext>
            </a:extLst>
          </p:cNvPr>
          <p:cNvSpPr/>
          <p:nvPr/>
        </p:nvSpPr>
        <p:spPr bwMode="auto">
          <a:xfrm>
            <a:off x="193652" y="3253656"/>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9" name="Rectangle 18">
            <a:extLst>
              <a:ext uri="{FF2B5EF4-FFF2-40B4-BE49-F238E27FC236}">
                <a16:creationId xmlns:a16="http://schemas.microsoft.com/office/drawing/2014/main" id="{33B1BC84-58FC-401B-846B-ECB443C8EE92}"/>
              </a:ext>
            </a:extLst>
          </p:cNvPr>
          <p:cNvSpPr/>
          <p:nvPr/>
        </p:nvSpPr>
        <p:spPr bwMode="auto">
          <a:xfrm>
            <a:off x="193652" y="4909461"/>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25" name="Rectangle 24">
            <a:extLst>
              <a:ext uri="{FF2B5EF4-FFF2-40B4-BE49-F238E27FC236}">
                <a16:creationId xmlns:a16="http://schemas.microsoft.com/office/drawing/2014/main" id="{26B81A9E-DF12-4DFE-8813-8ED968E49A50}"/>
              </a:ext>
            </a:extLst>
          </p:cNvPr>
          <p:cNvSpPr/>
          <p:nvPr/>
        </p:nvSpPr>
        <p:spPr bwMode="auto">
          <a:xfrm>
            <a:off x="8377237" y="2906452"/>
            <a:ext cx="3726056" cy="1083733"/>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pic>
        <p:nvPicPr>
          <p:cNvPr id="4" name="Picture 4" descr="A picture containing text, person, sign&#10;&#10;Description automatically generated">
            <a:extLst>
              <a:ext uri="{FF2B5EF4-FFF2-40B4-BE49-F238E27FC236}">
                <a16:creationId xmlns:a16="http://schemas.microsoft.com/office/drawing/2014/main" id="{E6C724C5-4E2C-4AC5-B778-FF99B7FAD5A2}"/>
              </a:ext>
            </a:extLst>
          </p:cNvPr>
          <p:cNvPicPr>
            <a:picLocks noChangeAspect="1"/>
          </p:cNvPicPr>
          <p:nvPr/>
        </p:nvPicPr>
        <p:blipFill>
          <a:blip r:embed="rId3"/>
          <a:stretch>
            <a:fillRect/>
          </a:stretch>
        </p:blipFill>
        <p:spPr>
          <a:xfrm>
            <a:off x="2909887" y="1290638"/>
            <a:ext cx="5467349" cy="5467349"/>
          </a:xfrm>
          <a:prstGeom prst="rect">
            <a:avLst/>
          </a:prstGeom>
          <a:ln>
            <a:noFill/>
          </a:ln>
          <a:effectLst>
            <a:softEdge rad="112500"/>
          </a:effectLst>
        </p:spPr>
      </p:pic>
      <p:sp>
        <p:nvSpPr>
          <p:cNvPr id="8" name="TextBox 7">
            <a:extLst>
              <a:ext uri="{FF2B5EF4-FFF2-40B4-BE49-F238E27FC236}">
                <a16:creationId xmlns:a16="http://schemas.microsoft.com/office/drawing/2014/main" id="{FAABBF1E-6275-46F2-80A5-2F44F5D0573C}"/>
              </a:ext>
            </a:extLst>
          </p:cNvPr>
          <p:cNvSpPr txBox="1"/>
          <p:nvPr/>
        </p:nvSpPr>
        <p:spPr bwMode="gray">
          <a:xfrm>
            <a:off x="386480" y="1988549"/>
            <a:ext cx="2329711" cy="688256"/>
          </a:xfrm>
          <a:prstGeom prst="rect">
            <a:avLst/>
          </a:prstGeom>
          <a:noFill/>
        </p:spPr>
        <p:txBody>
          <a:bodyPr wrap="square" lIns="36000" tIns="36000" rIns="36000" bIns="36000" rtlCol="0" anchor="t">
            <a:spAutoFit/>
          </a:bodyPr>
          <a:lstStyle/>
          <a:p>
            <a:r>
              <a:rPr lang="en-US" sz="2000" b="1" dirty="0"/>
              <a:t>6x more </a:t>
            </a:r>
            <a:r>
              <a:rPr lang="en-US" sz="2000" dirty="0"/>
              <a:t>likely</a:t>
            </a:r>
            <a:r>
              <a:rPr lang="en-US" sz="2000" b="1" dirty="0"/>
              <a:t> </a:t>
            </a:r>
            <a:r>
              <a:rPr lang="en-US" sz="2000" dirty="0"/>
              <a:t>to be </a:t>
            </a:r>
            <a:r>
              <a:rPr lang="en-US" sz="2000" b="1" dirty="0"/>
              <a:t>hospitalized </a:t>
            </a:r>
            <a:endParaRPr lang="en-US" b="1" dirty="0"/>
          </a:p>
        </p:txBody>
      </p:sp>
      <p:sp>
        <p:nvSpPr>
          <p:cNvPr id="17" name="TextBox 16">
            <a:extLst>
              <a:ext uri="{FF2B5EF4-FFF2-40B4-BE49-F238E27FC236}">
                <a16:creationId xmlns:a16="http://schemas.microsoft.com/office/drawing/2014/main" id="{ED76EFFE-5BD3-426C-9F2E-CF4A84D2A4D9}"/>
              </a:ext>
            </a:extLst>
          </p:cNvPr>
          <p:cNvSpPr txBox="1"/>
          <p:nvPr/>
        </p:nvSpPr>
        <p:spPr bwMode="gray">
          <a:xfrm>
            <a:off x="249717" y="3509294"/>
            <a:ext cx="1980853" cy="688256"/>
          </a:xfrm>
          <a:prstGeom prst="rect">
            <a:avLst/>
          </a:prstGeom>
          <a:noFill/>
        </p:spPr>
        <p:txBody>
          <a:bodyPr wrap="square" lIns="36000" tIns="36000" rIns="36000" bIns="36000" rtlCol="0" anchor="t">
            <a:spAutoFit/>
          </a:bodyPr>
          <a:lstStyle/>
          <a:p>
            <a:r>
              <a:rPr lang="en-US" sz="2000" b="1" dirty="0"/>
              <a:t>7x </a:t>
            </a:r>
            <a:r>
              <a:rPr lang="en-US" sz="2000" dirty="0"/>
              <a:t>higher </a:t>
            </a:r>
            <a:br>
              <a:rPr lang="en-US" sz="2000" dirty="0"/>
            </a:br>
            <a:r>
              <a:rPr lang="en-US" sz="2000" b="1" dirty="0"/>
              <a:t>mortality rate</a:t>
            </a:r>
            <a:endParaRPr lang="en-US" b="1" dirty="0"/>
          </a:p>
        </p:txBody>
      </p:sp>
      <p:sp>
        <p:nvSpPr>
          <p:cNvPr id="21" name="TextBox 20">
            <a:extLst>
              <a:ext uri="{FF2B5EF4-FFF2-40B4-BE49-F238E27FC236}">
                <a16:creationId xmlns:a16="http://schemas.microsoft.com/office/drawing/2014/main" id="{97108897-C8E7-49A7-9AB1-EA0837B1D52C}"/>
              </a:ext>
            </a:extLst>
          </p:cNvPr>
          <p:cNvSpPr txBox="1"/>
          <p:nvPr/>
        </p:nvSpPr>
        <p:spPr bwMode="gray">
          <a:xfrm>
            <a:off x="247262" y="5095699"/>
            <a:ext cx="2614604" cy="1303809"/>
          </a:xfrm>
          <a:prstGeom prst="rect">
            <a:avLst/>
          </a:prstGeom>
          <a:noFill/>
        </p:spPr>
        <p:txBody>
          <a:bodyPr wrap="square" lIns="36000" tIns="36000" rIns="36000" bIns="36000" rtlCol="0" anchor="t">
            <a:spAutoFit/>
          </a:bodyPr>
          <a:lstStyle/>
          <a:p>
            <a:r>
              <a:rPr lang="en-US" sz="2000" b="1" dirty="0">
                <a:ea typeface="+mn-lt"/>
                <a:cs typeface="+mn-lt"/>
              </a:rPr>
              <a:t>Poorer health status</a:t>
            </a:r>
            <a:r>
              <a:rPr lang="en-US" sz="2000" dirty="0">
                <a:ea typeface="+mn-lt"/>
                <a:cs typeface="+mn-lt"/>
              </a:rPr>
              <a:t> in children/youth than any other ages </a:t>
            </a:r>
            <a:endParaRPr lang="en-US" dirty="0">
              <a:ea typeface="+mn-lt"/>
              <a:cs typeface="+mn-lt"/>
            </a:endParaRPr>
          </a:p>
          <a:p>
            <a:endParaRPr lang="en-US" sz="2000" dirty="0">
              <a:solidFill>
                <a:srgbClr val="000000"/>
              </a:solidFill>
            </a:endParaRPr>
          </a:p>
        </p:txBody>
      </p:sp>
      <p:sp>
        <p:nvSpPr>
          <p:cNvPr id="27" name="TextBox 26">
            <a:extLst>
              <a:ext uri="{FF2B5EF4-FFF2-40B4-BE49-F238E27FC236}">
                <a16:creationId xmlns:a16="http://schemas.microsoft.com/office/drawing/2014/main" id="{892D101C-6418-48A0-AEE0-8FEC9EA7C45E}"/>
              </a:ext>
            </a:extLst>
          </p:cNvPr>
          <p:cNvSpPr txBox="1"/>
          <p:nvPr/>
        </p:nvSpPr>
        <p:spPr bwMode="gray">
          <a:xfrm>
            <a:off x="9024967" y="3078283"/>
            <a:ext cx="3151477" cy="688256"/>
          </a:xfrm>
          <a:prstGeom prst="rect">
            <a:avLst/>
          </a:prstGeom>
          <a:noFill/>
        </p:spPr>
        <p:txBody>
          <a:bodyPr wrap="square" lIns="36000" tIns="36000" rIns="36000" bIns="36000" rtlCol="0" anchor="t">
            <a:spAutoFit/>
          </a:bodyPr>
          <a:lstStyle/>
          <a:p>
            <a:pPr algn="ctr"/>
            <a:r>
              <a:rPr lang="en-US" sz="2000" b="1" dirty="0"/>
              <a:t>16-20 years </a:t>
            </a:r>
            <a:br>
              <a:rPr lang="en-US" sz="2000" b="1" dirty="0"/>
            </a:br>
            <a:r>
              <a:rPr lang="en-US" sz="2000" dirty="0"/>
              <a:t>shorter</a:t>
            </a:r>
            <a:r>
              <a:rPr lang="en-US" sz="2000" b="1" dirty="0"/>
              <a:t> life expectancy </a:t>
            </a:r>
            <a:endParaRPr lang="en-US" b="1" dirty="0"/>
          </a:p>
        </p:txBody>
      </p:sp>
      <p:sp>
        <p:nvSpPr>
          <p:cNvPr id="31" name="Oval 19">
            <a:extLst>
              <a:ext uri="{FF2B5EF4-FFF2-40B4-BE49-F238E27FC236}">
                <a16:creationId xmlns:a16="http://schemas.microsoft.com/office/drawing/2014/main" id="{64F543DA-2C1C-4367-A5F3-950FAAB17BBE}"/>
              </a:ext>
            </a:extLst>
          </p:cNvPr>
          <p:cNvSpPr>
            <a:spLocks noChangeArrowheads="1"/>
          </p:cNvSpPr>
          <p:nvPr/>
        </p:nvSpPr>
        <p:spPr bwMode="auto">
          <a:xfrm>
            <a:off x="2767730" y="210579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sp>
        <p:nvSpPr>
          <p:cNvPr id="33" name="Oval 19">
            <a:extLst>
              <a:ext uri="{FF2B5EF4-FFF2-40B4-BE49-F238E27FC236}">
                <a16:creationId xmlns:a16="http://schemas.microsoft.com/office/drawing/2014/main" id="{39F7FB49-0D4C-482D-B716-3F405DA2ADF9}"/>
              </a:ext>
            </a:extLst>
          </p:cNvPr>
          <p:cNvSpPr>
            <a:spLocks noChangeArrowheads="1"/>
          </p:cNvSpPr>
          <p:nvPr/>
        </p:nvSpPr>
        <p:spPr bwMode="auto">
          <a:xfrm>
            <a:off x="2161676" y="350490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spc="-151">
              <a:solidFill>
                <a:schemeClr val="bg1"/>
              </a:solidFill>
              <a:latin typeface="FontAwesome" pitchFamily="2" charset="0"/>
            </a:endParaRPr>
          </a:p>
        </p:txBody>
      </p:sp>
      <p:sp>
        <p:nvSpPr>
          <p:cNvPr id="35" name="Oval 19">
            <a:extLst>
              <a:ext uri="{FF2B5EF4-FFF2-40B4-BE49-F238E27FC236}">
                <a16:creationId xmlns:a16="http://schemas.microsoft.com/office/drawing/2014/main" id="{DCE2475D-168B-43F0-995E-AACBEC35B22E}"/>
              </a:ext>
            </a:extLst>
          </p:cNvPr>
          <p:cNvSpPr>
            <a:spLocks noChangeArrowheads="1"/>
          </p:cNvSpPr>
          <p:nvPr/>
        </p:nvSpPr>
        <p:spPr bwMode="auto">
          <a:xfrm>
            <a:off x="2804016" y="5099110"/>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spc="-151">
              <a:solidFill>
                <a:schemeClr val="bg1"/>
              </a:solidFill>
              <a:latin typeface="FontAwesome" pitchFamily="2" charset="0"/>
            </a:endParaRPr>
          </a:p>
        </p:txBody>
      </p:sp>
      <p:sp>
        <p:nvSpPr>
          <p:cNvPr id="39" name="Oval 19">
            <a:extLst>
              <a:ext uri="{FF2B5EF4-FFF2-40B4-BE49-F238E27FC236}">
                <a16:creationId xmlns:a16="http://schemas.microsoft.com/office/drawing/2014/main" id="{E204EBB6-854E-4800-B826-83675E3C1863}"/>
              </a:ext>
            </a:extLst>
          </p:cNvPr>
          <p:cNvSpPr>
            <a:spLocks noChangeArrowheads="1"/>
          </p:cNvSpPr>
          <p:nvPr/>
        </p:nvSpPr>
        <p:spPr bwMode="auto">
          <a:xfrm>
            <a:off x="8066048" y="2989931"/>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pic>
        <p:nvPicPr>
          <p:cNvPr id="41" name="Graphic 40">
            <a:extLst>
              <a:ext uri="{FF2B5EF4-FFF2-40B4-BE49-F238E27FC236}">
                <a16:creationId xmlns:a16="http://schemas.microsoft.com/office/drawing/2014/main" id="{B57494CB-661E-4B87-8E28-87EE9AF178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1358" y="2267165"/>
            <a:ext cx="670039" cy="670039"/>
          </a:xfrm>
          <a:prstGeom prst="rect">
            <a:avLst/>
          </a:prstGeom>
        </p:spPr>
      </p:pic>
      <p:sp>
        <p:nvSpPr>
          <p:cNvPr id="43" name="Shape 2556">
            <a:extLst>
              <a:ext uri="{FF2B5EF4-FFF2-40B4-BE49-F238E27FC236}">
                <a16:creationId xmlns:a16="http://schemas.microsoft.com/office/drawing/2014/main" id="{31D94C3F-8EC2-47DC-B611-20BE1862B1C7}"/>
              </a:ext>
            </a:extLst>
          </p:cNvPr>
          <p:cNvSpPr/>
          <p:nvPr/>
        </p:nvSpPr>
        <p:spPr>
          <a:xfrm>
            <a:off x="8363216" y="3266376"/>
            <a:ext cx="400219" cy="40021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pic>
        <p:nvPicPr>
          <p:cNvPr id="45" name="Graphic 44">
            <a:extLst>
              <a:ext uri="{FF2B5EF4-FFF2-40B4-BE49-F238E27FC236}">
                <a16:creationId xmlns:a16="http://schemas.microsoft.com/office/drawing/2014/main" id="{47EBB432-EC8D-4A7C-A3F5-536596952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28403" y="3674182"/>
            <a:ext cx="654683" cy="654683"/>
          </a:xfrm>
          <a:prstGeom prst="rect">
            <a:avLst/>
          </a:prstGeom>
        </p:spPr>
      </p:pic>
      <p:pic>
        <p:nvPicPr>
          <p:cNvPr id="20" name="Graphic 9">
            <a:extLst>
              <a:ext uri="{FF2B5EF4-FFF2-40B4-BE49-F238E27FC236}">
                <a16:creationId xmlns:a16="http://schemas.microsoft.com/office/drawing/2014/main" id="{C88648EB-DDD5-4EF1-8FFA-E833A3F42A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27766" y="5276225"/>
            <a:ext cx="671435" cy="696417"/>
          </a:xfrm>
          <a:prstGeom prst="rect">
            <a:avLst/>
          </a:prstGeom>
        </p:spPr>
      </p:pic>
      <p:sp>
        <p:nvSpPr>
          <p:cNvPr id="26" name="TextBox 25">
            <a:extLst>
              <a:ext uri="{FF2B5EF4-FFF2-40B4-BE49-F238E27FC236}">
                <a16:creationId xmlns:a16="http://schemas.microsoft.com/office/drawing/2014/main" id="{9384714D-B76D-5A7E-6889-63D79DC64EC5}"/>
              </a:ext>
            </a:extLst>
          </p:cNvPr>
          <p:cNvSpPr txBox="1"/>
          <p:nvPr/>
        </p:nvSpPr>
        <p:spPr>
          <a:xfrm>
            <a:off x="189412" y="518482"/>
            <a:ext cx="9543868" cy="584775"/>
          </a:xfrm>
          <a:prstGeom prst="rect">
            <a:avLst/>
          </a:prstGeom>
          <a:noFill/>
        </p:spPr>
        <p:txBody>
          <a:bodyPr wrap="square" lIns="91440" tIns="45720" rIns="91440" bIns="45720" anchor="t">
            <a:spAutoFit/>
          </a:bodyPr>
          <a:lstStyle/>
          <a:p>
            <a:r>
              <a:rPr lang="en-US" sz="3200" b="1" dirty="0">
                <a:latin typeface="+mj-lt"/>
              </a:rPr>
              <a:t>Reality of Health For Individuals with IDD:</a:t>
            </a:r>
          </a:p>
        </p:txBody>
      </p:sp>
      <p:sp>
        <p:nvSpPr>
          <p:cNvPr id="5" name="Rectangle 4">
            <a:extLst>
              <a:ext uri="{FF2B5EF4-FFF2-40B4-BE49-F238E27FC236}">
                <a16:creationId xmlns:a16="http://schemas.microsoft.com/office/drawing/2014/main" id="{C9DD3047-AA07-80E3-AAB5-3559BBC16635}"/>
              </a:ext>
            </a:extLst>
          </p:cNvPr>
          <p:cNvSpPr/>
          <p:nvPr/>
        </p:nvSpPr>
        <p:spPr bwMode="auto">
          <a:xfrm>
            <a:off x="9968895" y="129419"/>
            <a:ext cx="2148114" cy="108373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a:extLst>
              <a:ext uri="{FF2B5EF4-FFF2-40B4-BE49-F238E27FC236}">
                <a16:creationId xmlns:a16="http://schemas.microsoft.com/office/drawing/2014/main" id="{DB2EF8F7-8BDA-5E36-BE13-9B912E8DDF71}"/>
              </a:ext>
            </a:extLst>
          </p:cNvPr>
          <p:cNvSpPr/>
          <p:nvPr/>
        </p:nvSpPr>
        <p:spPr bwMode="auto">
          <a:xfrm>
            <a:off x="7827359" y="1126266"/>
            <a:ext cx="4165095"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9" name="TextBox 8">
            <a:extLst>
              <a:ext uri="{FF2B5EF4-FFF2-40B4-BE49-F238E27FC236}">
                <a16:creationId xmlns:a16="http://schemas.microsoft.com/office/drawing/2014/main" id="{7569C7AD-AA7D-AE78-607B-2A11D1AE77A7}"/>
              </a:ext>
            </a:extLst>
          </p:cNvPr>
          <p:cNvSpPr txBox="1"/>
          <p:nvPr/>
        </p:nvSpPr>
        <p:spPr bwMode="gray">
          <a:xfrm>
            <a:off x="8475062" y="1405303"/>
            <a:ext cx="3371624" cy="688256"/>
          </a:xfrm>
          <a:prstGeom prst="rect">
            <a:avLst/>
          </a:prstGeom>
          <a:noFill/>
        </p:spPr>
        <p:txBody>
          <a:bodyPr wrap="square" lIns="36000" tIns="36000" rIns="36000" bIns="36000" rtlCol="0" anchor="t">
            <a:spAutoFit/>
          </a:bodyPr>
          <a:lstStyle/>
          <a:p>
            <a:pPr algn="r"/>
            <a:r>
              <a:rPr lang="en-US" sz="2000" b="1" i="0" u="none" strike="noStrike" baseline="0" dirty="0"/>
              <a:t>98.7% </a:t>
            </a:r>
            <a:r>
              <a:rPr lang="en-US" sz="2000" b="0" i="0" u="none" strike="noStrike" baseline="0" dirty="0"/>
              <a:t>have </a:t>
            </a:r>
            <a:r>
              <a:rPr lang="en-US" sz="2000" b="1" i="0" u="none" strike="noStrike" baseline="0" dirty="0"/>
              <a:t>2 or more </a:t>
            </a:r>
            <a:r>
              <a:rPr lang="en-US" sz="2000" b="1" dirty="0"/>
              <a:t>co-morbidities </a:t>
            </a:r>
            <a:endParaRPr lang="en-US" baseline="30000" dirty="0"/>
          </a:p>
        </p:txBody>
      </p:sp>
      <p:sp>
        <p:nvSpPr>
          <p:cNvPr id="11" name="Oval 19">
            <a:extLst>
              <a:ext uri="{FF2B5EF4-FFF2-40B4-BE49-F238E27FC236}">
                <a16:creationId xmlns:a16="http://schemas.microsoft.com/office/drawing/2014/main" id="{78081C92-B527-91F2-8EF8-8ABEB6D76790}"/>
              </a:ext>
            </a:extLst>
          </p:cNvPr>
          <p:cNvSpPr>
            <a:spLocks noChangeArrowheads="1"/>
          </p:cNvSpPr>
          <p:nvPr/>
        </p:nvSpPr>
        <p:spPr bwMode="auto">
          <a:xfrm>
            <a:off x="7480514" y="1281441"/>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sp>
        <p:nvSpPr>
          <p:cNvPr id="12" name="Shape 2556">
            <a:extLst>
              <a:ext uri="{FF2B5EF4-FFF2-40B4-BE49-F238E27FC236}">
                <a16:creationId xmlns:a16="http://schemas.microsoft.com/office/drawing/2014/main" id="{10B6F46C-93E4-4DEE-C99E-B1E0C5D609E7}"/>
              </a:ext>
            </a:extLst>
          </p:cNvPr>
          <p:cNvSpPr/>
          <p:nvPr/>
        </p:nvSpPr>
        <p:spPr>
          <a:xfrm>
            <a:off x="7777678" y="1557886"/>
            <a:ext cx="400219" cy="40021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16" name="Rectangle 15">
            <a:extLst>
              <a:ext uri="{FF2B5EF4-FFF2-40B4-BE49-F238E27FC236}">
                <a16:creationId xmlns:a16="http://schemas.microsoft.com/office/drawing/2014/main" id="{E611BD2D-87D9-E993-C7E2-ED01535EAB0B}"/>
              </a:ext>
            </a:extLst>
          </p:cNvPr>
          <p:cNvSpPr/>
          <p:nvPr/>
        </p:nvSpPr>
        <p:spPr bwMode="auto">
          <a:xfrm>
            <a:off x="7979759" y="4807931"/>
            <a:ext cx="4041843"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8" name="TextBox 17">
            <a:extLst>
              <a:ext uri="{FF2B5EF4-FFF2-40B4-BE49-F238E27FC236}">
                <a16:creationId xmlns:a16="http://schemas.microsoft.com/office/drawing/2014/main" id="{DBA54579-4B96-EE57-F07A-44F6A7A2C619}"/>
              </a:ext>
            </a:extLst>
          </p:cNvPr>
          <p:cNvSpPr txBox="1"/>
          <p:nvPr/>
        </p:nvSpPr>
        <p:spPr bwMode="gray">
          <a:xfrm>
            <a:off x="8724930" y="5151136"/>
            <a:ext cx="3198838" cy="996033"/>
          </a:xfrm>
          <a:prstGeom prst="rect">
            <a:avLst/>
          </a:prstGeom>
          <a:noFill/>
        </p:spPr>
        <p:txBody>
          <a:bodyPr wrap="square" lIns="36000" tIns="36000" rIns="36000" bIns="36000" rtlCol="0" anchor="t">
            <a:spAutoFit/>
          </a:bodyPr>
          <a:lstStyle/>
          <a:p>
            <a:pPr algn="ctr"/>
            <a:r>
              <a:rPr lang="en-US" sz="2000" b="1" dirty="0"/>
              <a:t>2x times </a:t>
            </a:r>
            <a:r>
              <a:rPr lang="en-US" sz="2000" dirty="0"/>
              <a:t>as likely to have </a:t>
            </a:r>
            <a:r>
              <a:rPr lang="en-US" sz="2000" b="1" dirty="0"/>
              <a:t> asthma and cardiovascular disease </a:t>
            </a:r>
            <a:endParaRPr lang="en-US" baseline="30000" dirty="0"/>
          </a:p>
        </p:txBody>
      </p:sp>
      <p:sp>
        <p:nvSpPr>
          <p:cNvPr id="22" name="Oval 19">
            <a:extLst>
              <a:ext uri="{FF2B5EF4-FFF2-40B4-BE49-F238E27FC236}">
                <a16:creationId xmlns:a16="http://schemas.microsoft.com/office/drawing/2014/main" id="{22373551-A3C9-D948-86F8-D03CFEDE752C}"/>
              </a:ext>
            </a:extLst>
          </p:cNvPr>
          <p:cNvSpPr>
            <a:spLocks noChangeArrowheads="1"/>
          </p:cNvSpPr>
          <p:nvPr/>
        </p:nvSpPr>
        <p:spPr bwMode="auto">
          <a:xfrm>
            <a:off x="7753229" y="511550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sp>
        <p:nvSpPr>
          <p:cNvPr id="23" name="Shape 2556">
            <a:extLst>
              <a:ext uri="{FF2B5EF4-FFF2-40B4-BE49-F238E27FC236}">
                <a16:creationId xmlns:a16="http://schemas.microsoft.com/office/drawing/2014/main" id="{C3281A35-2BC7-8E84-ED6A-87277CE2B047}"/>
              </a:ext>
            </a:extLst>
          </p:cNvPr>
          <p:cNvSpPr/>
          <p:nvPr/>
        </p:nvSpPr>
        <p:spPr>
          <a:xfrm>
            <a:off x="8034355" y="5375907"/>
            <a:ext cx="400219" cy="40021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 name="Slide Number Placeholder 3">
            <a:extLst>
              <a:ext uri="{FF2B5EF4-FFF2-40B4-BE49-F238E27FC236}">
                <a16:creationId xmlns:a16="http://schemas.microsoft.com/office/drawing/2014/main" id="{FD5CCE1B-5B25-18B0-70AB-BB2FD62ECD6B}"/>
              </a:ext>
            </a:extLst>
          </p:cNvPr>
          <p:cNvSpPr txBox="1">
            <a:spLocks/>
          </p:cNvSpPr>
          <p:nvPr/>
        </p:nvSpPr>
        <p:spPr bwMode="auto">
          <a:xfrm>
            <a:off x="738718" y="6470815"/>
            <a:ext cx="466504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0" tIns="0" rIns="0" bIns="0" numCol="1" anchor="t" anchorCtr="0" compatLnSpc="1">
            <a:prstTxWarp prst="textNoShape">
              <a:avLst/>
            </a:prstTxWarp>
          </a:bodyPr>
          <a:lstStyle>
            <a:defPPr>
              <a:defRPr lang="en-US"/>
            </a:defPPr>
            <a:lvl1pPr marL="0" algn="r" defTabSz="457200" rtl="0" eaLnBrk="1" latinLnBrk="0" hangingPunct="1">
              <a:defRPr sz="900" kern="1200">
                <a:solidFill>
                  <a:schemeClr val="bg1">
                    <a:lumMod val="50000"/>
                  </a:schemeClr>
                </a:solidFill>
                <a:latin typeface="Ubuntu" charset="0"/>
                <a:ea typeface="MS PGothic" charset="0"/>
                <a:cs typeface="MS PGothic" charset="0"/>
                <a:sym typeface="Ubuntu" charset="0"/>
              </a:defRPr>
            </a:lvl1pPr>
            <a:lvl2pPr marL="742950" indent="-28575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2pPr>
            <a:lvl3pPr marL="11430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3pPr>
            <a:lvl4pPr marL="16002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4pPr>
            <a:lvl5pPr marL="20574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9pPr>
          </a:lstStyle>
          <a:p>
            <a:pPr algn="l"/>
            <a:fld id="{62FADDA2-E13B-F548-856B-05843CC20AFE}" type="slidenum">
              <a:rPr lang="en-US" smtClean="0">
                <a:solidFill>
                  <a:schemeClr val="tx1"/>
                </a:solidFill>
              </a:rPr>
              <a:pPr algn="l"/>
              <a:t>3</a:t>
            </a:fld>
            <a:endParaRPr lang="en-US">
              <a:solidFill>
                <a:schemeClr val="tx1"/>
              </a:solidFill>
            </a:endParaRPr>
          </a:p>
        </p:txBody>
      </p:sp>
      <p:sp>
        <p:nvSpPr>
          <p:cNvPr id="3" name="TextBox 2">
            <a:extLst>
              <a:ext uri="{FF2B5EF4-FFF2-40B4-BE49-F238E27FC236}">
                <a16:creationId xmlns:a16="http://schemas.microsoft.com/office/drawing/2014/main" id="{B7CBFC39-F816-87A9-FFB5-9C9A7B4EE2AC}"/>
              </a:ext>
            </a:extLst>
          </p:cNvPr>
          <p:cNvSpPr txBox="1"/>
          <p:nvPr/>
        </p:nvSpPr>
        <p:spPr>
          <a:xfrm>
            <a:off x="10054704" y="6669532"/>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333333"/>
                </a:solidFill>
              </a:rPr>
              <a:t>Photo Credit: Special Olympics</a:t>
            </a:r>
            <a:endParaRPr lang="en-US" dirty="0"/>
          </a:p>
        </p:txBody>
      </p:sp>
      <p:pic>
        <p:nvPicPr>
          <p:cNvPr id="10" name="Picture 8" descr="Graphical user interface, application, website&#10;&#10;Description automatically generated">
            <a:extLst>
              <a:ext uri="{FF2B5EF4-FFF2-40B4-BE49-F238E27FC236}">
                <a16:creationId xmlns:a16="http://schemas.microsoft.com/office/drawing/2014/main" id="{FD814916-B9BF-91B0-C6A6-2E93E3A575D6}"/>
              </a:ext>
            </a:extLst>
          </p:cNvPr>
          <p:cNvPicPr>
            <a:picLocks noChangeAspect="1"/>
          </p:cNvPicPr>
          <p:nvPr/>
        </p:nvPicPr>
        <p:blipFill>
          <a:blip r:embed="rId10"/>
          <a:srcRect r="79828"/>
          <a:stretch/>
        </p:blipFill>
        <p:spPr>
          <a:xfrm>
            <a:off x="10030444" y="-630738"/>
            <a:ext cx="2291174" cy="3199917"/>
          </a:xfrm>
          <a:prstGeom prst="rect">
            <a:avLst/>
          </a:prstGeom>
        </p:spPr>
      </p:pic>
    </p:spTree>
    <p:extLst>
      <p:ext uri="{BB962C8B-B14F-4D97-AF65-F5344CB8AC3E}">
        <p14:creationId xmlns:p14="http://schemas.microsoft.com/office/powerpoint/2010/main" val="53583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7 Check Out: Pass and No Pass Forms</a:t>
            </a:r>
            <a:endParaRPr lang="en-US" sz="3200"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30</a:t>
            </a:fld>
            <a:r>
              <a:rPr lang="en-US" altLang="en-US" sz="800" dirty="0"/>
              <a:t> /  Special Olympics</a:t>
            </a:r>
          </a:p>
        </p:txBody>
      </p:sp>
      <p:sp>
        <p:nvSpPr>
          <p:cNvPr id="3" name="TextBox 2">
            <a:extLst>
              <a:ext uri="{FF2B5EF4-FFF2-40B4-BE49-F238E27FC236}">
                <a16:creationId xmlns:a16="http://schemas.microsoft.com/office/drawing/2014/main" id="{5542A088-4625-F4C4-3891-31484B8D49FE}"/>
              </a:ext>
            </a:extLst>
          </p:cNvPr>
          <p:cNvSpPr txBox="1"/>
          <p:nvPr/>
        </p:nvSpPr>
        <p:spPr>
          <a:xfrm>
            <a:off x="8657502" y="2967335"/>
            <a:ext cx="3761326" cy="646331"/>
          </a:xfrm>
          <a:prstGeom prst="rect">
            <a:avLst/>
          </a:prstGeom>
          <a:noFill/>
        </p:spPr>
        <p:txBody>
          <a:bodyPr wrap="square" rtlCol="0">
            <a:spAutoFit/>
          </a:bodyPr>
          <a:lstStyle/>
          <a:p>
            <a:r>
              <a:rPr lang="en-US" b="1" dirty="0"/>
              <a:t>Forms are available on the Healthy Hearing resource page</a:t>
            </a:r>
          </a:p>
        </p:txBody>
      </p:sp>
      <p:pic>
        <p:nvPicPr>
          <p:cNvPr id="7" name="Picture 6" descr="The image is a document from the Special Olympics' Healthy Hearing Program, summarizing hearing screening results for an athlete, including congratulatory message, reminders for ear checks, and services provided at the event.&#10;&#10;AI-generated content may be incorrect.">
            <a:extLst>
              <a:ext uri="{FF2B5EF4-FFF2-40B4-BE49-F238E27FC236}">
                <a16:creationId xmlns:a16="http://schemas.microsoft.com/office/drawing/2014/main" id="{830E41D4-4DE8-B359-212E-F97BC8D5E20F}"/>
              </a:ext>
            </a:extLst>
          </p:cNvPr>
          <p:cNvPicPr>
            <a:picLocks noChangeAspect="1"/>
          </p:cNvPicPr>
          <p:nvPr/>
        </p:nvPicPr>
        <p:blipFill>
          <a:blip r:embed="rId3"/>
          <a:stretch>
            <a:fillRect/>
          </a:stretch>
        </p:blipFill>
        <p:spPr>
          <a:xfrm>
            <a:off x="5015485" y="1798901"/>
            <a:ext cx="3642017" cy="4578633"/>
          </a:xfrm>
          <a:prstGeom prst="rect">
            <a:avLst/>
          </a:prstGeom>
        </p:spPr>
      </p:pic>
      <p:pic>
        <p:nvPicPr>
          <p:cNvPr id="11" name="Picture 10" descr="A document summarizing the results of a hearing screening conducted at a Special Olympics event, detailing the athlete's information, further actions required, and services provided.&#10;&#10;AI-generated content may be incorrect.">
            <a:extLst>
              <a:ext uri="{FF2B5EF4-FFF2-40B4-BE49-F238E27FC236}">
                <a16:creationId xmlns:a16="http://schemas.microsoft.com/office/drawing/2014/main" id="{0099AB61-9216-BA28-6013-95A514BA94A9}"/>
              </a:ext>
            </a:extLst>
          </p:cNvPr>
          <p:cNvPicPr>
            <a:picLocks noChangeAspect="1"/>
          </p:cNvPicPr>
          <p:nvPr/>
        </p:nvPicPr>
        <p:blipFill>
          <a:blip r:embed="rId4"/>
          <a:srcRect t="3700" r="4832"/>
          <a:stretch>
            <a:fillRect/>
          </a:stretch>
        </p:blipFill>
        <p:spPr>
          <a:xfrm>
            <a:off x="1338264" y="1798903"/>
            <a:ext cx="3466039" cy="4578632"/>
          </a:xfrm>
          <a:prstGeom prst="rect">
            <a:avLst/>
          </a:prstGeom>
        </p:spPr>
      </p:pic>
    </p:spTree>
    <p:extLst>
      <p:ext uri="{BB962C8B-B14F-4D97-AF65-F5344CB8AC3E}">
        <p14:creationId xmlns:p14="http://schemas.microsoft.com/office/powerpoint/2010/main" val="73101329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54E57E-5D63-8D08-9895-1C21F16261A3}"/>
              </a:ext>
            </a:extLst>
          </p:cNvPr>
          <p:cNvSpPr>
            <a:spLocks noGrp="1"/>
          </p:cNvSpPr>
          <p:nvPr>
            <p:ph type="title"/>
          </p:nvPr>
        </p:nvSpPr>
        <p:spPr/>
        <p:txBody>
          <a:bodyPr/>
          <a:lstStyle/>
          <a:p>
            <a:r>
              <a:rPr lang="en-US" sz="3200" b="1" dirty="0"/>
              <a:t>Guidelines for Follow-up Care Recommendations:</a:t>
            </a:r>
          </a:p>
        </p:txBody>
      </p:sp>
      <p:sp>
        <p:nvSpPr>
          <p:cNvPr id="9" name="Content Placeholder 8">
            <a:extLst>
              <a:ext uri="{FF2B5EF4-FFF2-40B4-BE49-F238E27FC236}">
                <a16:creationId xmlns:a16="http://schemas.microsoft.com/office/drawing/2014/main" id="{B2D3A27D-5649-62F6-4C83-E1887CA7B67B}"/>
              </a:ext>
            </a:extLst>
          </p:cNvPr>
          <p:cNvSpPr>
            <a:spLocks noGrp="1"/>
          </p:cNvSpPr>
          <p:nvPr>
            <p:ph idx="1"/>
          </p:nvPr>
        </p:nvSpPr>
        <p:spPr>
          <a:xfrm>
            <a:off x="212437" y="1585072"/>
            <a:ext cx="11063048" cy="5072904"/>
          </a:xfrm>
        </p:spPr>
        <p:txBody>
          <a:bodyPr/>
          <a:lstStyle/>
          <a:p>
            <a:pPr marL="285750" lvl="0" indent="-285750">
              <a:buFont typeface="Arial" panose="020B0604020202020204" pitchFamily="34" charset="0"/>
              <a:buChar char="•"/>
            </a:pPr>
            <a:r>
              <a:rPr lang="en-US" sz="1400" b="1" dirty="0"/>
              <a:t>Otoscopy</a:t>
            </a:r>
            <a:r>
              <a:rPr lang="en-US" sz="1400" dirty="0"/>
              <a:t>: </a:t>
            </a:r>
            <a:r>
              <a:rPr lang="en-US" sz="1400" kern="1200" dirty="0"/>
              <a:t>“Partially Blocked” or “Blocked” ear canals in one or both ears that was unable to be removed → referral to Audiologist OR ENT, Non-Urgent Referral, Earwax removal </a:t>
            </a:r>
          </a:p>
          <a:p>
            <a:pPr marL="285750" lvl="0" indent="-285750">
              <a:buFont typeface="Arial" panose="020B0604020202020204" pitchFamily="34" charset="0"/>
              <a:buChar char="•"/>
            </a:pPr>
            <a:r>
              <a:rPr lang="en-US" sz="1400" b="1" dirty="0"/>
              <a:t>Otoscopy</a:t>
            </a:r>
            <a:r>
              <a:rPr lang="en-US" sz="1400" dirty="0"/>
              <a:t>: </a:t>
            </a:r>
            <a:r>
              <a:rPr lang="en-US" sz="1400" kern="1200" dirty="0"/>
              <a:t>If selecting Yes for “Visual inspection revealed right/left ear extra otoscopic findings”, depending on selections: →referral to ENT, Non-Urgent Referral, Medical evaluation of ears  OR →referral to ENT or Audiologist, Urgent Referral, Contraindications noted during Otoscopic screening</a:t>
            </a:r>
          </a:p>
          <a:p>
            <a:pPr marL="285750" indent="-285750">
              <a:buFont typeface="Arial" panose="020B0604020202020204" pitchFamily="34" charset="0"/>
              <a:buChar char="•"/>
            </a:pPr>
            <a:r>
              <a:rPr lang="en-US" sz="1400" b="1" dirty="0"/>
              <a:t>OAE</a:t>
            </a:r>
            <a:r>
              <a:rPr lang="en-US" sz="1400" dirty="0"/>
              <a:t>: “No Pass” in one or both ears → no referral → recommendation will depend on results on pure tone audiometry </a:t>
            </a:r>
          </a:p>
          <a:p>
            <a:pPr marL="285750" indent="-285750">
              <a:buFont typeface="Arial" panose="020B0604020202020204" pitchFamily="34" charset="0"/>
              <a:buChar char="•"/>
            </a:pPr>
            <a:r>
              <a:rPr lang="en-US" sz="1400" b="1" dirty="0"/>
              <a:t>Tympanometry</a:t>
            </a:r>
            <a:r>
              <a:rPr lang="en-US" sz="1400" dirty="0"/>
              <a:t>: “No Pass” in one or both ears (no normal type A-tympanogram OR abnormal small or abnormal big ear canal volume OR type B-tympanogram) → </a:t>
            </a:r>
            <a:r>
              <a:rPr lang="en-US" sz="1400" kern="1200" dirty="0"/>
              <a:t>referral to ENT, Non-Urgent Referral, Medical evaluation of ears </a:t>
            </a:r>
          </a:p>
          <a:p>
            <a:pPr marL="285750" indent="-285750">
              <a:buFont typeface="Arial" panose="020B0604020202020204" pitchFamily="34" charset="0"/>
              <a:buChar char="•"/>
            </a:pPr>
            <a:r>
              <a:rPr lang="en-US" sz="1400" b="1" kern="1200" dirty="0"/>
              <a:t>Pure Tone Screening at 25db HL: </a:t>
            </a:r>
            <a:r>
              <a:rPr lang="en-US" sz="1400" kern="1200" dirty="0"/>
              <a:t>“No Pass” on pure tone audiometry in one or both ears (response &gt; 25dBHL at 2000 and/or 4000Hz) → referral to Audiologist, Non-Urgent Referral, Requires Audiological Evaluation and/or Hearing aid fitting</a:t>
            </a:r>
          </a:p>
          <a:p>
            <a:pPr marL="285750" lvl="0" indent="-285750">
              <a:buFont typeface="Arial" panose="020B0604020202020204" pitchFamily="34" charset="0"/>
              <a:buChar char="•"/>
            </a:pPr>
            <a:r>
              <a:rPr lang="en-US" sz="1400" b="1" kern="1200" dirty="0"/>
              <a:t>Pure Tone Thresholds: </a:t>
            </a:r>
            <a:r>
              <a:rPr lang="en-US" sz="1400" kern="1200" dirty="0"/>
              <a:t>Unreliable AND [cannot condition to test, OR non-measurable thresholds, OR athlete refused] → referral to Audiologist, Non-Urgent Referral, Requires Audiological Evaluation</a:t>
            </a:r>
          </a:p>
          <a:p>
            <a:pPr marL="285750" lvl="0" indent="-285750">
              <a:buFont typeface="Arial" panose="020B0604020202020204" pitchFamily="34" charset="0"/>
              <a:buChar char="•"/>
            </a:pPr>
            <a:r>
              <a:rPr lang="en-US" sz="1400" b="1" kern="1200" dirty="0"/>
              <a:t>Pure Tone Thresholds:</a:t>
            </a:r>
            <a:r>
              <a:rPr lang="en-US" sz="1400" kern="1200" dirty="0"/>
              <a:t> For either ear, 3 or more frequencies &gt;25dB HL → referral to Audiologist, Non-Urgent Referral, Requires Audiological Evaluation and/or Hearing aid fitting</a:t>
            </a:r>
          </a:p>
          <a:p>
            <a:pPr marL="285750" indent="-285750">
              <a:buFont typeface="Arial" panose="020B0604020202020204" pitchFamily="34" charset="0"/>
              <a:buChar char="•"/>
            </a:pPr>
            <a:r>
              <a:rPr lang="en-US" sz="1400" b="1" kern="1200" dirty="0"/>
              <a:t>To avoid over-referral: </a:t>
            </a:r>
            <a:r>
              <a:rPr lang="en-US" sz="1400" kern="1200" dirty="0"/>
              <a:t>If the only “No Pass” is on tympanometry, no referral is made, unless the Clinical Director decides that it is necessary. If there is a “No Pass” on pure tone audiometry for 1 or 2 test frequencies at 30dBHL (instead of 25dBHL), no referral for possible hearing loss is needed, unless the Clinical Director decides it is necessary.</a:t>
            </a:r>
          </a:p>
          <a:p>
            <a:pPr marL="285750" indent="-285750">
              <a:buFont typeface="Arial" panose="020B0604020202020204" pitchFamily="34" charset="0"/>
              <a:buChar char="•"/>
            </a:pPr>
            <a:endParaRPr lang="en-US" sz="1400" dirty="0"/>
          </a:p>
        </p:txBody>
      </p:sp>
      <p:sp>
        <p:nvSpPr>
          <p:cNvPr id="5" name="Slide Number Placeholder 4">
            <a:extLst>
              <a:ext uri="{FF2B5EF4-FFF2-40B4-BE49-F238E27FC236}">
                <a16:creationId xmlns:a16="http://schemas.microsoft.com/office/drawing/2014/main" id="{B24CA836-8872-270B-B7DE-36879FF001AA}"/>
              </a:ext>
            </a:extLst>
          </p:cNvPr>
          <p:cNvSpPr>
            <a:spLocks noGrp="1"/>
          </p:cNvSpPr>
          <p:nvPr>
            <p:ph type="sldNum" sz="quarter" idx="10"/>
          </p:nvPr>
        </p:nvSpPr>
        <p:spPr/>
        <p:txBody>
          <a:bodyPr/>
          <a:lstStyle/>
          <a:p>
            <a:fld id="{38F97260-FB97-C746-8BC1-9A7026941B8D}" type="slidenum">
              <a:rPr lang="en-US" altLang="en-US" smtClean="0"/>
              <a:pPr/>
              <a:t>31</a:t>
            </a:fld>
            <a:r>
              <a:rPr lang="en-US" altLang="en-US" dirty="0">
                <a:solidFill>
                  <a:srgbClr val="2E3333"/>
                </a:solidFill>
              </a:rPr>
              <a:t> /  </a:t>
            </a:r>
            <a:r>
              <a:rPr lang="en-US" altLang="en-US" dirty="0">
                <a:solidFill>
                  <a:srgbClr val="2E3333"/>
                </a:solidFill>
                <a:ea typeface="MS PGothic" charset="-128"/>
              </a:rPr>
              <a:t>Special Olympics</a:t>
            </a:r>
          </a:p>
        </p:txBody>
      </p:sp>
      <p:sp>
        <p:nvSpPr>
          <p:cNvPr id="2" name="TextBox 1">
            <a:extLst>
              <a:ext uri="{FF2B5EF4-FFF2-40B4-BE49-F238E27FC236}">
                <a16:creationId xmlns:a16="http://schemas.microsoft.com/office/drawing/2014/main" id="{A198BEA4-EE95-A5E1-9ACD-2CC3CCB5C9A5}"/>
              </a:ext>
            </a:extLst>
          </p:cNvPr>
          <p:cNvSpPr txBox="1"/>
          <p:nvPr/>
        </p:nvSpPr>
        <p:spPr>
          <a:xfrm>
            <a:off x="11471564" y="2484582"/>
            <a:ext cx="508000" cy="117301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65882971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EE8E-3F1C-F6BB-A2F6-15A36A750C1A}"/>
              </a:ext>
            </a:extLst>
          </p:cNvPr>
          <p:cNvSpPr>
            <a:spLocks noGrp="1"/>
          </p:cNvSpPr>
          <p:nvPr>
            <p:ph type="title"/>
          </p:nvPr>
        </p:nvSpPr>
        <p:spPr>
          <a:xfrm>
            <a:off x="596711" y="366713"/>
            <a:ext cx="10394564" cy="1046162"/>
          </a:xfrm>
        </p:spPr>
        <p:txBody>
          <a:bodyPr/>
          <a:lstStyle/>
          <a:p>
            <a:r>
              <a:rPr lang="en-US" sz="3200" b="1" dirty="0"/>
              <a:t>General Advice on Regular Ear and Hearing Screening:</a:t>
            </a:r>
          </a:p>
        </p:txBody>
      </p:sp>
      <p:sp>
        <p:nvSpPr>
          <p:cNvPr id="3" name="Content Placeholder 2">
            <a:extLst>
              <a:ext uri="{FF2B5EF4-FFF2-40B4-BE49-F238E27FC236}">
                <a16:creationId xmlns:a16="http://schemas.microsoft.com/office/drawing/2014/main" id="{EED013FE-1F96-807C-B5EE-E705C726C700}"/>
              </a:ext>
            </a:extLst>
          </p:cNvPr>
          <p:cNvSpPr>
            <a:spLocks noGrp="1"/>
          </p:cNvSpPr>
          <p:nvPr>
            <p:ph idx="1"/>
          </p:nvPr>
        </p:nvSpPr>
        <p:spPr>
          <a:xfrm>
            <a:off x="726017" y="1448656"/>
            <a:ext cx="10549467" cy="5127127"/>
          </a:xfrm>
        </p:spPr>
        <p:txBody>
          <a:bodyPr/>
          <a:lstStyle/>
          <a:p>
            <a:r>
              <a:rPr lang="en-US" sz="1400" b="1" dirty="0"/>
              <a:t>Goal: Every athlete will receive general advice, which is: </a:t>
            </a:r>
          </a:p>
          <a:p>
            <a:r>
              <a:rPr lang="en-US" sz="1400" dirty="0"/>
              <a:t>✓ Have your ears checked by a medical doctor for ear wax 1 / 2* times a year </a:t>
            </a:r>
          </a:p>
          <a:p>
            <a:r>
              <a:rPr lang="en-US" sz="1400" dirty="0"/>
              <a:t>✓ Have a hearing evaluation by an audiologist / ENT-specialist every 1 / 3 / 5* year(s) </a:t>
            </a:r>
          </a:p>
          <a:p>
            <a:r>
              <a:rPr lang="en-US" sz="1400" dirty="0"/>
              <a:t>	* strike out as appropriate Guidelines for general advice</a:t>
            </a:r>
          </a:p>
          <a:p>
            <a:r>
              <a:rPr lang="en-US" sz="1400" b="1" dirty="0"/>
              <a:t>• An athlete, without Down syndrome, without hearing aid(s): </a:t>
            </a:r>
          </a:p>
          <a:p>
            <a:r>
              <a:rPr lang="en-US" sz="1400" dirty="0"/>
              <a:t>✓ Ear wax: once a year </a:t>
            </a:r>
          </a:p>
          <a:p>
            <a:r>
              <a:rPr lang="en-US" sz="1400" dirty="0"/>
              <a:t>✓ Hearing evaluation: every 5 years </a:t>
            </a:r>
          </a:p>
          <a:p>
            <a:r>
              <a:rPr lang="en-US" sz="1400" b="1" dirty="0"/>
              <a:t>• An athlete with Down syndrome, without hearing aid(s): </a:t>
            </a:r>
          </a:p>
          <a:p>
            <a:r>
              <a:rPr lang="en-US" sz="1400" dirty="0"/>
              <a:t>✓ Ear wax: twice a year </a:t>
            </a:r>
          </a:p>
          <a:p>
            <a:r>
              <a:rPr lang="en-US" sz="1400" dirty="0"/>
              <a:t>✓ Hearing evaluation: every 3 years ≤ 35 years of age  // every year &gt; 35 years of age </a:t>
            </a:r>
          </a:p>
          <a:p>
            <a:r>
              <a:rPr lang="en-US" sz="1400" b="1" dirty="0"/>
              <a:t>• Athlete with hearing aid(s): </a:t>
            </a:r>
          </a:p>
          <a:p>
            <a:r>
              <a:rPr lang="en-US" sz="1400" dirty="0"/>
              <a:t>✓ Ear wax: Twice a year </a:t>
            </a:r>
          </a:p>
          <a:p>
            <a:r>
              <a:rPr lang="en-US" sz="1400" dirty="0"/>
              <a:t>✓ Hearing evaluation: every year </a:t>
            </a:r>
          </a:p>
          <a:p>
            <a:r>
              <a:rPr lang="en-US" sz="1400" dirty="0"/>
              <a:t>The individual results as well as the specific recommendations need to be explained to the athlete as well as to the coach, carer and/or family</a:t>
            </a:r>
          </a:p>
        </p:txBody>
      </p:sp>
      <p:sp>
        <p:nvSpPr>
          <p:cNvPr id="4" name="Slide Number Placeholder 3">
            <a:extLst>
              <a:ext uri="{FF2B5EF4-FFF2-40B4-BE49-F238E27FC236}">
                <a16:creationId xmlns:a16="http://schemas.microsoft.com/office/drawing/2014/main" id="{1F4C4F1E-3AD0-1EE7-8B82-E348C5D9047B}"/>
              </a:ext>
            </a:extLst>
          </p:cNvPr>
          <p:cNvSpPr>
            <a:spLocks noGrp="1"/>
          </p:cNvSpPr>
          <p:nvPr>
            <p:ph type="sldNum" sz="quarter" idx="10"/>
          </p:nvPr>
        </p:nvSpPr>
        <p:spPr/>
        <p:txBody>
          <a:bodyPr/>
          <a:lstStyle/>
          <a:p>
            <a:fld id="{4D9B9743-B188-364E-B002-63787091B727}" type="slidenum">
              <a:rPr lang="en-US" altLang="en-US" smtClean="0"/>
              <a:pPr/>
              <a:t>32</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516580451"/>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9" imgH="360" progId="TCLayout.ActiveDocument.1">
                  <p:embed/>
                </p:oleObj>
              </mc:Choice>
              <mc:Fallback>
                <p:oleObj name="think-cell Slide" r:id="rId6" imgW="359" imgH="360"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Ubuntu Light" panose="020B0304030602030204" pitchFamily="34" charset="0"/>
              <a:ea typeface="ヒラギノ角ゴ ProN W3" charset="0"/>
              <a:cs typeface="ヒラギノ角ゴ ProN W3" charset="0"/>
              <a:sym typeface="Ubuntu Light" panose="020B0304030602030204" pitchFamily="34" charset="0"/>
            </a:endParaRPr>
          </a:p>
        </p:txBody>
      </p:sp>
      <p:grpSp>
        <p:nvGrpSpPr>
          <p:cNvPr id="29" name="Group 28"/>
          <p:cNvGrpSpPr/>
          <p:nvPr/>
        </p:nvGrpSpPr>
        <p:grpSpPr>
          <a:xfrm>
            <a:off x="0" y="-39014"/>
            <a:ext cx="12244673" cy="6935114"/>
            <a:chOff x="0" y="-39014"/>
            <a:chExt cx="12244673" cy="6935114"/>
          </a:xfrm>
          <a:solidFill>
            <a:schemeClr val="bg1"/>
          </a:solidFill>
        </p:grpSpPr>
        <p:sp>
          <p:nvSpPr>
            <p:cNvPr id="17" name="Rectangle 5"/>
            <p:cNvSpPr>
              <a:spLocks noChangeArrowheads="1"/>
            </p:cNvSpPr>
            <p:nvPr/>
          </p:nvSpPr>
          <p:spPr bwMode="auto">
            <a:xfrm>
              <a:off x="1608227" y="-39014"/>
              <a:ext cx="10636446" cy="691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28" name="Rectangle 27"/>
            <p:cNvSpPr/>
            <p:nvPr/>
          </p:nvSpPr>
          <p:spPr bwMode="auto">
            <a:xfrm>
              <a:off x="0" y="-39014"/>
              <a:ext cx="1765300" cy="6935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sym typeface="Gill Sans" charset="0"/>
              </a:endParaRPr>
            </a:p>
          </p:txBody>
        </p:sp>
      </p:grpSp>
      <p:sp>
        <p:nvSpPr>
          <p:cNvPr id="2" name="Rectangle 8" hidden="1"/>
          <p:cNvSpPr/>
          <p:nvPr>
            <p:custDataLst>
              <p:tags r:id="rId3"/>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Ubuntu Light" panose="020B0304030602030204" pitchFamily="34" charset="0"/>
              <a:ea typeface="ヒラギノ角ゴ ProN W3" charset="0"/>
              <a:cs typeface="ヒラギノ角ゴ ProN W3" charset="0"/>
              <a:sym typeface="Ubuntu Light" panose="020B0304030602030204" pitchFamily="34" charset="0"/>
            </a:endParaRPr>
          </a:p>
        </p:txBody>
      </p:sp>
      <p:grpSp>
        <p:nvGrpSpPr>
          <p:cNvPr id="11" name="Group 28"/>
          <p:cNvGrpSpPr/>
          <p:nvPr/>
        </p:nvGrpSpPr>
        <p:grpSpPr>
          <a:xfrm>
            <a:off x="0" y="-39014"/>
            <a:ext cx="12244673" cy="6935114"/>
            <a:chOff x="0" y="-39014"/>
            <a:chExt cx="12244673" cy="6935114"/>
          </a:xfrm>
          <a:solidFill>
            <a:schemeClr val="bg1"/>
          </a:solidFill>
        </p:grpSpPr>
        <p:sp>
          <p:nvSpPr>
            <p:cNvPr id="4" name="Rectangle 5"/>
            <p:cNvSpPr>
              <a:spLocks noChangeArrowheads="1"/>
            </p:cNvSpPr>
            <p:nvPr/>
          </p:nvSpPr>
          <p:spPr bwMode="auto">
            <a:xfrm>
              <a:off x="1608227" y="-39014"/>
              <a:ext cx="10636446" cy="691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7" name="Rectangle 27"/>
            <p:cNvSpPr/>
            <p:nvPr/>
          </p:nvSpPr>
          <p:spPr bwMode="auto">
            <a:xfrm>
              <a:off x="0" y="-39014"/>
              <a:ext cx="1765300" cy="6935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sym typeface="Gill Sans" charset="0"/>
              </a:endParaRPr>
            </a:p>
          </p:txBody>
        </p:sp>
      </p:grpSp>
      <p:sp>
        <p:nvSpPr>
          <p:cNvPr id="13" name="AutoShape 3"/>
          <p:cNvSpPr>
            <a:spLocks noChangeAspect="1" noChangeArrowheads="1" noTextEdit="1"/>
          </p:cNvSpPr>
          <p:nvPr/>
        </p:nvSpPr>
        <p:spPr bwMode="auto">
          <a:xfrm>
            <a:off x="1604479" y="-39014"/>
            <a:ext cx="10636446" cy="691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19" name="Freeform 7"/>
          <p:cNvSpPr>
            <a:spLocks/>
          </p:cNvSpPr>
          <p:nvPr/>
        </p:nvSpPr>
        <p:spPr bwMode="auto">
          <a:xfrm>
            <a:off x="5646554" y="275807"/>
            <a:ext cx="6598120" cy="6603742"/>
          </a:xfrm>
          <a:custGeom>
            <a:avLst/>
            <a:gdLst>
              <a:gd name="T0" fmla="*/ 1087 w 1489"/>
              <a:gd name="T1" fmla="*/ 401 h 1489"/>
              <a:gd name="T2" fmla="*/ 710 w 1489"/>
              <a:gd name="T3" fmla="*/ 778 h 1489"/>
              <a:gd name="T4" fmla="*/ 334 w 1489"/>
              <a:gd name="T5" fmla="*/ 1155 h 1489"/>
              <a:gd name="T6" fmla="*/ 0 w 1489"/>
              <a:gd name="T7" fmla="*/ 1489 h 1489"/>
              <a:gd name="T8" fmla="*/ 1489 w 1489"/>
              <a:gd name="T9" fmla="*/ 1489 h 1489"/>
              <a:gd name="T10" fmla="*/ 1489 w 1489"/>
              <a:gd name="T11" fmla="*/ 0 h 1489"/>
              <a:gd name="T12" fmla="*/ 1087 w 1489"/>
              <a:gd name="T13" fmla="*/ 401 h 1489"/>
            </a:gdLst>
            <a:ahLst/>
            <a:cxnLst>
              <a:cxn ang="0">
                <a:pos x="T0" y="T1"/>
              </a:cxn>
              <a:cxn ang="0">
                <a:pos x="T2" y="T3"/>
              </a:cxn>
              <a:cxn ang="0">
                <a:pos x="T4" y="T5"/>
              </a:cxn>
              <a:cxn ang="0">
                <a:pos x="T6" y="T7"/>
              </a:cxn>
              <a:cxn ang="0">
                <a:pos x="T8" y="T9"/>
              </a:cxn>
              <a:cxn ang="0">
                <a:pos x="T10" y="T11"/>
              </a:cxn>
              <a:cxn ang="0">
                <a:pos x="T12" y="T13"/>
              </a:cxn>
            </a:cxnLst>
            <a:rect l="0" t="0" r="r" b="b"/>
            <a:pathLst>
              <a:path w="1489" h="1489">
                <a:moveTo>
                  <a:pt x="1087" y="401"/>
                </a:moveTo>
                <a:cubicBezTo>
                  <a:pt x="962" y="527"/>
                  <a:pt x="836" y="652"/>
                  <a:pt x="710" y="778"/>
                </a:cubicBezTo>
                <a:cubicBezTo>
                  <a:pt x="585" y="904"/>
                  <a:pt x="459" y="1029"/>
                  <a:pt x="334" y="1155"/>
                </a:cubicBezTo>
                <a:cubicBezTo>
                  <a:pt x="0" y="1489"/>
                  <a:pt x="0" y="1489"/>
                  <a:pt x="0" y="1489"/>
                </a:cubicBezTo>
                <a:cubicBezTo>
                  <a:pt x="1489" y="1489"/>
                  <a:pt x="1489" y="1489"/>
                  <a:pt x="1489" y="1489"/>
                </a:cubicBezTo>
                <a:cubicBezTo>
                  <a:pt x="1489" y="0"/>
                  <a:pt x="1489" y="0"/>
                  <a:pt x="1489" y="0"/>
                </a:cubicBezTo>
                <a:lnTo>
                  <a:pt x="1087"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6" name="AutoShape 2" descr="https://previews.dropbox.com/p/thumb/AA0W2TaoSNULXxTcOQ4MqucXi8BT5rGfW3DlYncVzjmY_TFj2uezXRpCpN40hQ2PCf3hOQjfXNwholR_ACqoaXxxc0miwUJdkZiT2oYPrqEhSJZw0Jqefe7eXuZMkGM0eT40_HQ_aI3pqxr6_asqkkg5GAiqpE6GyNMUk0x3wYVWe0oxGy_u6uWIRjEtVFSJCAXHHK6nBPduio-iCtMsLxpANlRGZ_BMNadN3k8NVI8nn8DSdgKwAHwM1HcWh_dBgqmygtqfQcnOw4OPn_f5ubM8F_3KzD2pTIquM4pb8fDmNGiynAwx_hsagYJ0KSMNQkXrE2sG6XJ7OqTZaEDP8luAYmHp3YuJJMYg15_DSeyfsg/p.jpeg?fv_content=true&amp;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4" name="Oval 11"/>
          <p:cNvSpPr>
            <a:spLocks noChangeArrowheads="1"/>
          </p:cNvSpPr>
          <p:nvPr/>
        </p:nvSpPr>
        <p:spPr bwMode="auto">
          <a:xfrm>
            <a:off x="6409245" y="1252127"/>
            <a:ext cx="4754170" cy="4757918"/>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grpSp>
        <p:nvGrpSpPr>
          <p:cNvPr id="3" name="Group 2"/>
          <p:cNvGrpSpPr/>
          <p:nvPr/>
        </p:nvGrpSpPr>
        <p:grpSpPr>
          <a:xfrm flipH="1">
            <a:off x="-3749" y="2623131"/>
            <a:ext cx="12252170" cy="4301156"/>
            <a:chOff x="-5538" y="2522857"/>
            <a:chExt cx="12475748" cy="4379643"/>
          </a:xfrm>
        </p:grpSpPr>
        <p:sp>
          <p:nvSpPr>
            <p:cNvPr id="20" name="Freeform: Shape 13">
              <a:extLst>
                <a:ext uri="{FF2B5EF4-FFF2-40B4-BE49-F238E27FC236}">
                  <a16:creationId xmlns:a16="http://schemas.microsoft.com/office/drawing/2014/main" id="{9DA3A66E-881B-4868-9324-FC2F8B2DC828}"/>
                </a:ext>
              </a:extLst>
            </p:cNvPr>
            <p:cNvSpPr/>
            <p:nvPr/>
          </p:nvSpPr>
          <p:spPr>
            <a:xfrm>
              <a:off x="-5538" y="3595515"/>
              <a:ext cx="6222845"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2" name="Freeform: Shape 15">
              <a:extLst>
                <a:ext uri="{FF2B5EF4-FFF2-40B4-BE49-F238E27FC236}">
                  <a16:creationId xmlns:a16="http://schemas.microsoft.com/office/drawing/2014/main" id="{91B97F9D-9F59-447A-B357-572FF4BCADC1}"/>
                </a:ext>
              </a:extLst>
            </p:cNvPr>
            <p:cNvSpPr/>
            <p:nvPr/>
          </p:nvSpPr>
          <p:spPr>
            <a:xfrm>
              <a:off x="1217686" y="2522857"/>
              <a:ext cx="11248707"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5" name="Freeform: Shape 14">
              <a:extLst>
                <a:ext uri="{FF2B5EF4-FFF2-40B4-BE49-F238E27FC236}">
                  <a16:creationId xmlns:a16="http://schemas.microsoft.com/office/drawing/2014/main" id="{64C05800-288F-4D6C-91B7-3CB00985E89A}"/>
                </a:ext>
              </a:extLst>
            </p:cNvPr>
            <p:cNvSpPr/>
            <p:nvPr/>
          </p:nvSpPr>
          <p:spPr>
            <a:xfrm>
              <a:off x="1220909" y="3595356"/>
              <a:ext cx="11249301"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solidFill>
                <a:srgbClr val="EC212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grpSp>
      <p:sp>
        <p:nvSpPr>
          <p:cNvPr id="5" name="btfpLayoutConfig" hidden="1"/>
          <p:cNvSpPr txBox="1"/>
          <p:nvPr/>
        </p:nvSpPr>
        <p:spPr>
          <a:xfrm>
            <a:off x="12700" y="12700"/>
            <a:ext cx="8890000" cy="107722"/>
          </a:xfrm>
          <a:prstGeom prst="rect">
            <a:avLst/>
          </a:prstGeom>
          <a:noFill/>
        </p:spPr>
        <p:txBody>
          <a:bodyPr vert="horz"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srgbClr val="FFFFFF">
                    <a:alpha val="0"/>
                  </a:srgbClr>
                </a:solidFill>
                <a:effectLst/>
                <a:uLnTx/>
                <a:uFillTx/>
                <a:latin typeface="Ubuntu"/>
              </a:rPr>
              <a:t>overall_1_132499605790186937 columns_1_132499605790186937 </a:t>
            </a:r>
          </a:p>
        </p:txBody>
      </p:sp>
      <p:pic>
        <p:nvPicPr>
          <p:cNvPr id="10" name="Picture 9" descr="A group of kids playing a game&#10;&#10;Description automatically generated with low confidence">
            <a:extLst>
              <a:ext uri="{FF2B5EF4-FFF2-40B4-BE49-F238E27FC236}">
                <a16:creationId xmlns:a16="http://schemas.microsoft.com/office/drawing/2014/main" id="{44FE7A31-CF50-C342-B4A7-698CF2BBDE4A}"/>
              </a:ext>
            </a:extLst>
          </p:cNvPr>
          <p:cNvPicPr>
            <a:picLocks noChangeAspect="1"/>
          </p:cNvPicPr>
          <p:nvPr/>
        </p:nvPicPr>
        <p:blipFill rotWithShape="1">
          <a:blip r:embed="rId9"/>
          <a:srcRect l="16667" r="16667"/>
          <a:stretch/>
        </p:blipFill>
        <p:spPr>
          <a:xfrm>
            <a:off x="6844908" y="382623"/>
            <a:ext cx="4857262" cy="4857262"/>
          </a:xfrm>
          <a:prstGeom prst="ellipse">
            <a:avLst/>
          </a:prstGeom>
          <a:ln w="57150">
            <a:solidFill>
              <a:srgbClr val="FF0000"/>
            </a:solidFill>
          </a:ln>
        </p:spPr>
      </p:pic>
      <p:sp>
        <p:nvSpPr>
          <p:cNvPr id="14" name="Slide Number Placeholder 13">
            <a:extLst>
              <a:ext uri="{FF2B5EF4-FFF2-40B4-BE49-F238E27FC236}">
                <a16:creationId xmlns:a16="http://schemas.microsoft.com/office/drawing/2014/main" id="{F140D38B-9C2E-4348-B628-AF43BB9AD3A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FFFFFF">
                    <a:lumMod val="50000"/>
                  </a:srgbClr>
                </a:solidFill>
                <a:effectLst/>
                <a:uLnTx/>
                <a:uFillTx/>
                <a:latin typeface="Ubuntu" charset="0"/>
                <a:ea typeface="MS PGothic" charset="0"/>
                <a:sym typeface="Ubuntu"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FFFFFF">
                  <a:lumMod val="50000"/>
                </a:srgbClr>
              </a:solidFill>
              <a:effectLst/>
              <a:uLnTx/>
              <a:uFillTx/>
              <a:latin typeface="Ubuntu" charset="0"/>
              <a:ea typeface="MS PGothic" charset="0"/>
              <a:sym typeface="Ubuntu" charset="0"/>
            </a:endParaRPr>
          </a:p>
        </p:txBody>
      </p:sp>
      <p:sp>
        <p:nvSpPr>
          <p:cNvPr id="15" name="TextBox 14">
            <a:extLst>
              <a:ext uri="{FF2B5EF4-FFF2-40B4-BE49-F238E27FC236}">
                <a16:creationId xmlns:a16="http://schemas.microsoft.com/office/drawing/2014/main" id="{E3F2AEA2-50A0-8869-C204-10BC661D5CF9}"/>
              </a:ext>
            </a:extLst>
          </p:cNvPr>
          <p:cNvSpPr txBox="1"/>
          <p:nvPr/>
        </p:nvSpPr>
        <p:spPr>
          <a:xfrm>
            <a:off x="2442856" y="2318480"/>
            <a:ext cx="4336010" cy="923330"/>
          </a:xfrm>
          <a:prstGeom prst="rect">
            <a:avLst/>
          </a:prstGeom>
          <a:noFill/>
        </p:spPr>
        <p:txBody>
          <a:bodyPr wrap="square" rtlCol="0">
            <a:spAutoFit/>
          </a:bodyPr>
          <a:lstStyle/>
          <a:p>
            <a:pPr algn="ctr"/>
            <a:r>
              <a:rPr lang="en-US" sz="5400" dirty="0"/>
              <a:t>THANK YOU!</a:t>
            </a:r>
          </a:p>
        </p:txBody>
      </p:sp>
      <p:pic>
        <p:nvPicPr>
          <p:cNvPr id="16" name="Picture 7" descr="Graphical user interface, application, website&#10;&#10;Description automatically generated">
            <a:extLst>
              <a:ext uri="{FF2B5EF4-FFF2-40B4-BE49-F238E27FC236}">
                <a16:creationId xmlns:a16="http://schemas.microsoft.com/office/drawing/2014/main" id="{2BB6844C-F9E3-F34C-F441-39845EC9BE24}"/>
              </a:ext>
            </a:extLst>
          </p:cNvPr>
          <p:cNvPicPr>
            <a:picLocks noChangeAspect="1"/>
          </p:cNvPicPr>
          <p:nvPr/>
        </p:nvPicPr>
        <p:blipFill>
          <a:blip r:embed="rId10"/>
          <a:srcRect r="42219"/>
          <a:stretch/>
        </p:blipFill>
        <p:spPr>
          <a:xfrm>
            <a:off x="-252220" y="5270868"/>
            <a:ext cx="3143547" cy="1886814"/>
          </a:xfrm>
          <a:prstGeom prst="rect">
            <a:avLst/>
          </a:prstGeom>
        </p:spPr>
      </p:pic>
    </p:spTree>
    <p:extLst>
      <p:ext uri="{BB962C8B-B14F-4D97-AF65-F5344CB8AC3E}">
        <p14:creationId xmlns:p14="http://schemas.microsoft.com/office/powerpoint/2010/main" val="63493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29B474-3E10-4B71-8A69-6DF3F2069CD4}"/>
              </a:ext>
            </a:extLst>
          </p:cNvPr>
          <p:cNvSpPr>
            <a:spLocks noGrp="1"/>
          </p:cNvSpPr>
          <p:nvPr>
            <p:ph type="sldNum" sz="quarter" idx="10"/>
          </p:nvPr>
        </p:nvSpPr>
        <p:spPr/>
        <p:txBody>
          <a:bodyPr/>
          <a:lstStyle/>
          <a:p>
            <a:fld id="{62FADDA2-E13B-F548-856B-05843CC20AFE}" type="slidenum">
              <a:rPr lang="en-US" smtClean="0"/>
              <a:pPr/>
              <a:t>4</a:t>
            </a:fld>
            <a:endParaRPr lang="en-US" dirty="0"/>
          </a:p>
        </p:txBody>
      </p:sp>
      <p:sp>
        <p:nvSpPr>
          <p:cNvPr id="17" name="TextBox 16">
            <a:extLst>
              <a:ext uri="{FF2B5EF4-FFF2-40B4-BE49-F238E27FC236}">
                <a16:creationId xmlns:a16="http://schemas.microsoft.com/office/drawing/2014/main" id="{1868347F-7A77-424D-8383-45D5BED3A364}"/>
              </a:ext>
            </a:extLst>
          </p:cNvPr>
          <p:cNvSpPr txBox="1"/>
          <p:nvPr/>
        </p:nvSpPr>
        <p:spPr>
          <a:xfrm>
            <a:off x="3643085" y="6528661"/>
            <a:ext cx="4905830" cy="338554"/>
          </a:xfrm>
          <a:prstGeom prst="rect">
            <a:avLst/>
          </a:prstGeom>
          <a:noFill/>
        </p:spPr>
        <p:txBody>
          <a:bodyPr wrap="none" rtlCol="0">
            <a:spAutoFit/>
          </a:bodyPr>
          <a:lstStyle/>
          <a:p>
            <a:pPr algn="ctr"/>
            <a:r>
              <a:rPr lang="en-US" sz="1600" i="1" dirty="0">
                <a:latin typeface="Calibri" panose="020F0502020204030204" pitchFamily="34" charset="0"/>
                <a:cs typeface="Calibri" panose="020F0502020204030204" pitchFamily="34" charset="0"/>
              </a:rPr>
              <a:t>Children in the US (age 8-19 years) from 2015 to present.</a:t>
            </a:r>
          </a:p>
        </p:txBody>
      </p:sp>
      <p:pic>
        <p:nvPicPr>
          <p:cNvPr id="29" name="Picture 28" descr="Chart&#10;&#10;Description automatically generated with low confidence">
            <a:extLst>
              <a:ext uri="{FF2B5EF4-FFF2-40B4-BE49-F238E27FC236}">
                <a16:creationId xmlns:a16="http://schemas.microsoft.com/office/drawing/2014/main" id="{FE05FF44-8568-8248-A779-77A6A9D217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29" r="49370" b="-240"/>
          <a:stretch/>
        </p:blipFill>
        <p:spPr>
          <a:xfrm>
            <a:off x="2495550" y="2147605"/>
            <a:ext cx="3645782" cy="4291867"/>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A1EF4A6C-3968-4317-82D4-1B3433E250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82" t="43593" r="84" b="-145"/>
          <a:stretch/>
        </p:blipFill>
        <p:spPr>
          <a:xfrm>
            <a:off x="6726396" y="2728175"/>
            <a:ext cx="3358076" cy="2858508"/>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AD545966-1B17-450A-8A36-D453292D8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32" t="-1555" r="6633" b="86722"/>
          <a:stretch/>
        </p:blipFill>
        <p:spPr>
          <a:xfrm>
            <a:off x="3360964" y="1341986"/>
            <a:ext cx="6094419" cy="749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F86090E3-95FA-8E58-37BE-92F14F069E0D}"/>
              </a:ext>
            </a:extLst>
          </p:cNvPr>
          <p:cNvSpPr txBox="1">
            <a:spLocks/>
          </p:cNvSpPr>
          <p:nvPr/>
        </p:nvSpPr>
        <p:spPr bwMode="auto">
          <a:xfrm>
            <a:off x="407580" y="307471"/>
            <a:ext cx="9402431"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lnSpc>
                <a:spcPts val="3600"/>
              </a:lnSpc>
              <a:spcBef>
                <a:spcPct val="0"/>
              </a:spcBef>
              <a:spcAft>
                <a:spcPct val="0"/>
              </a:spcAft>
              <a:defRPr sz="1857" b="1" i="0" spc="-100">
                <a:solidFill>
                  <a:schemeClr val="bg1"/>
                </a:solidFill>
                <a:latin typeface="Ubuntu"/>
                <a:ea typeface="+mj-ea"/>
                <a:cs typeface="Ubuntu"/>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r>
              <a:rPr lang="en-US" sz="3200" dirty="0">
                <a:solidFill>
                  <a:schemeClr val="tx1"/>
                </a:solidFill>
                <a:latin typeface="+mj-lt"/>
              </a:rPr>
              <a:t>Untreated Health Conditions Exist…</a:t>
            </a:r>
            <a:endParaRPr lang="en-US" sz="3200" kern="0" dirty="0">
              <a:latin typeface="+mj-lt"/>
            </a:endParaRPr>
          </a:p>
        </p:txBody>
      </p:sp>
      <p:sp>
        <p:nvSpPr>
          <p:cNvPr id="2" name="Rectangle 1">
            <a:extLst>
              <a:ext uri="{FF2B5EF4-FFF2-40B4-BE49-F238E27FC236}">
                <a16:creationId xmlns:a16="http://schemas.microsoft.com/office/drawing/2014/main" id="{6BF5C3BF-EEBC-8DE6-8379-9A06745611F2}"/>
              </a:ext>
            </a:extLst>
          </p:cNvPr>
          <p:cNvSpPr/>
          <p:nvPr/>
        </p:nvSpPr>
        <p:spPr bwMode="auto">
          <a:xfrm>
            <a:off x="9557657" y="189895"/>
            <a:ext cx="2353733" cy="107163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7" descr="Graphical user interface, application, website&#10;&#10;Description automatically generated">
            <a:extLst>
              <a:ext uri="{FF2B5EF4-FFF2-40B4-BE49-F238E27FC236}">
                <a16:creationId xmlns:a16="http://schemas.microsoft.com/office/drawing/2014/main" id="{E1515F65-F00A-B72B-7ED2-8F357B43FD54}"/>
              </a:ext>
            </a:extLst>
          </p:cNvPr>
          <p:cNvPicPr>
            <a:picLocks noChangeAspect="1"/>
          </p:cNvPicPr>
          <p:nvPr/>
        </p:nvPicPr>
        <p:blipFill>
          <a:blip r:embed="rId4"/>
          <a:srcRect r="42219"/>
          <a:stretch/>
        </p:blipFill>
        <p:spPr>
          <a:xfrm>
            <a:off x="9162749" y="-237884"/>
            <a:ext cx="3143547" cy="1886814"/>
          </a:xfrm>
          <a:prstGeom prst="rect">
            <a:avLst/>
          </a:prstGeom>
        </p:spPr>
      </p:pic>
    </p:spTree>
    <p:extLst>
      <p:ext uri="{BB962C8B-B14F-4D97-AF65-F5344CB8AC3E}">
        <p14:creationId xmlns:p14="http://schemas.microsoft.com/office/powerpoint/2010/main" val="114764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18D9C17-1984-5BA4-EAD0-548627EEC760}"/>
              </a:ext>
            </a:extLst>
          </p:cNvPr>
          <p:cNvSpPr>
            <a:spLocks noGrp="1"/>
          </p:cNvSpPr>
          <p:nvPr>
            <p:ph type="title"/>
          </p:nvPr>
        </p:nvSpPr>
        <p:spPr>
          <a:xfrm>
            <a:off x="726018" y="366713"/>
            <a:ext cx="9402431" cy="1046064"/>
          </a:xfrm>
        </p:spPr>
        <p:txBody>
          <a:bodyPr wrap="square" anchor="ctr">
            <a:normAutofit/>
          </a:bodyPr>
          <a:lstStyle/>
          <a:p>
            <a:r>
              <a:rPr lang="en-US" sz="3200" b="1" dirty="0"/>
              <a:t>Multiple Causes of Health Disparities: </a:t>
            </a:r>
          </a:p>
        </p:txBody>
      </p:sp>
      <p:pic>
        <p:nvPicPr>
          <p:cNvPr id="7" name="Content Placeholder 6" descr="A diagram of a diagram&#10;&#10;Description automatically generated with medium confidence">
            <a:extLst>
              <a:ext uri="{FF2B5EF4-FFF2-40B4-BE49-F238E27FC236}">
                <a16:creationId xmlns:a16="http://schemas.microsoft.com/office/drawing/2014/main" id="{6AFB571B-AA77-E7EF-916D-13CE3B381811}"/>
              </a:ext>
            </a:extLst>
          </p:cNvPr>
          <p:cNvPicPr>
            <a:picLocks noGrp="1" noChangeAspect="1"/>
          </p:cNvPicPr>
          <p:nvPr>
            <p:ph idx="1"/>
          </p:nvPr>
        </p:nvPicPr>
        <p:blipFill>
          <a:blip r:embed="rId3"/>
          <a:srcRect t="691" r="-110" b="-325"/>
          <a:stretch/>
        </p:blipFill>
        <p:spPr>
          <a:xfrm>
            <a:off x="1602629" y="2088878"/>
            <a:ext cx="8986742" cy="42483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4">
            <a:extLst>
              <a:ext uri="{FF2B5EF4-FFF2-40B4-BE49-F238E27FC236}">
                <a16:creationId xmlns:a16="http://schemas.microsoft.com/office/drawing/2014/main" id="{71215385-6C6E-F91B-759A-7EBF080B21F3}"/>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65259849-736F-2C48-9F66-0F7642C7CEF8}" type="slidenum">
              <a:rPr lang="en-US" sz="800" smtClean="0"/>
              <a:pPr>
                <a:spcAft>
                  <a:spcPts val="600"/>
                </a:spcAft>
              </a:pPr>
              <a:t>5</a:t>
            </a:fld>
            <a:endParaRPr lang="en-US" sz="800"/>
          </a:p>
        </p:txBody>
      </p:sp>
    </p:spTree>
    <p:extLst>
      <p:ext uri="{BB962C8B-B14F-4D97-AF65-F5344CB8AC3E}">
        <p14:creationId xmlns:p14="http://schemas.microsoft.com/office/powerpoint/2010/main" val="77422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98E0D3-6CFB-A70B-9C95-C84526C74D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
        <p:nvSpPr>
          <p:cNvPr id="9" name="Title 8">
            <a:extLst>
              <a:ext uri="{FF2B5EF4-FFF2-40B4-BE49-F238E27FC236}">
                <a16:creationId xmlns:a16="http://schemas.microsoft.com/office/drawing/2014/main" id="{821EEAAB-BF52-B030-0689-2D98DA551125}"/>
              </a:ext>
            </a:extLst>
          </p:cNvPr>
          <p:cNvSpPr>
            <a:spLocks noGrp="1"/>
          </p:cNvSpPr>
          <p:nvPr>
            <p:ph type="title"/>
          </p:nvPr>
        </p:nvSpPr>
        <p:spPr>
          <a:xfrm>
            <a:off x="316895" y="316303"/>
            <a:ext cx="10702204" cy="1046064"/>
          </a:xfrm>
        </p:spPr>
        <p:txBody>
          <a:bodyPr/>
          <a:lstStyle/>
          <a:p>
            <a:r>
              <a:rPr lang="en-US" sz="3200" b="1" dirty="0">
                <a:cs typeface="Segoe UI"/>
              </a:rPr>
              <a:t>Special Olympics Healthy Athletes</a:t>
            </a:r>
            <a:r>
              <a:rPr lang="en-US" sz="3200" b="1" baseline="30000" dirty="0">
                <a:cs typeface="Segoe UI"/>
              </a:rPr>
              <a:t>®:</a:t>
            </a:r>
            <a:br>
              <a:rPr lang="en-US" sz="3200" b="1" dirty="0"/>
            </a:br>
            <a:r>
              <a:rPr lang="en-US" sz="3200" b="1" dirty="0"/>
              <a:t>A Program to Address Health Disparities</a:t>
            </a:r>
          </a:p>
        </p:txBody>
      </p:sp>
      <p:sp>
        <p:nvSpPr>
          <p:cNvPr id="13" name="AutoShape 2">
            <a:extLst>
              <a:ext uri="{FF2B5EF4-FFF2-40B4-BE49-F238E27FC236}">
                <a16:creationId xmlns:a16="http://schemas.microsoft.com/office/drawing/2014/main" id="{9184FF18-0E32-E309-FD63-800C165D4C3C}"/>
              </a:ext>
            </a:extLst>
          </p:cNvPr>
          <p:cNvSpPr>
            <a:spLocks noChangeAspect="1" noChangeArrowheads="1"/>
          </p:cNvSpPr>
          <p:nvPr/>
        </p:nvSpPr>
        <p:spPr bwMode="auto">
          <a:xfrm>
            <a:off x="3289955" y="3276599"/>
            <a:ext cx="2958445" cy="29584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a typeface="ヒラギノ角ゴ ProN W3"/>
            </a:endParaRPr>
          </a:p>
        </p:txBody>
      </p:sp>
      <p:sp>
        <p:nvSpPr>
          <p:cNvPr id="18" name="Content Placeholder 3">
            <a:extLst>
              <a:ext uri="{FF2B5EF4-FFF2-40B4-BE49-F238E27FC236}">
                <a16:creationId xmlns:a16="http://schemas.microsoft.com/office/drawing/2014/main" id="{5ED8B35B-4CA0-277E-F2DE-127EBDF7AD13}"/>
              </a:ext>
            </a:extLst>
          </p:cNvPr>
          <p:cNvSpPr>
            <a:spLocks noGrp="1"/>
          </p:cNvSpPr>
          <p:nvPr>
            <p:ph sz="half" idx="2"/>
          </p:nvPr>
        </p:nvSpPr>
        <p:spPr>
          <a:xfrm>
            <a:off x="444786" y="2318230"/>
            <a:ext cx="5252904" cy="5685267"/>
          </a:xfrm>
        </p:spPr>
        <p:txBody>
          <a:bodyPr/>
          <a:lstStyle/>
          <a:p>
            <a:pPr marL="342900" indent="-342900">
              <a:buFont typeface="Arial" panose="020B0604020202020204" pitchFamily="34" charset="0"/>
              <a:buChar char="•"/>
            </a:pPr>
            <a:r>
              <a:rPr lang="en-US" b="1" dirty="0"/>
              <a:t>Identify risk factors </a:t>
            </a:r>
            <a:r>
              <a:rPr lang="en-US" dirty="0"/>
              <a:t>or signs of preventable health conditions </a:t>
            </a:r>
          </a:p>
          <a:p>
            <a:pPr marL="342900" indent="-342900">
              <a:buFont typeface="Arial" panose="020B0604020202020204" pitchFamily="34" charset="0"/>
              <a:buChar char="•"/>
            </a:pPr>
            <a:r>
              <a:rPr lang="en-US" b="1" dirty="0">
                <a:solidFill>
                  <a:srgbClr val="000000"/>
                </a:solidFill>
                <a:latin typeface="Ubuntu"/>
              </a:rPr>
              <a:t>Provide access to health services </a:t>
            </a:r>
            <a:r>
              <a:rPr lang="en-US" dirty="0">
                <a:solidFill>
                  <a:srgbClr val="000000"/>
                </a:solidFill>
                <a:latin typeface="Ubuntu"/>
              </a:rPr>
              <a:t>through partnerships </a:t>
            </a:r>
          </a:p>
          <a:p>
            <a:pPr marL="342900" indent="-342900">
              <a:buFont typeface="Arial" panose="020B0604020202020204" pitchFamily="34" charset="0"/>
              <a:buChar char="•"/>
            </a:pPr>
            <a:r>
              <a:rPr lang="en-US" dirty="0">
                <a:solidFill>
                  <a:srgbClr val="000000"/>
                </a:solidFill>
                <a:latin typeface="Ubuntu"/>
              </a:rPr>
              <a:t>Athlete and caregiver </a:t>
            </a:r>
            <a:r>
              <a:rPr lang="en-US" b="1" dirty="0">
                <a:solidFill>
                  <a:srgbClr val="000000"/>
                </a:solidFill>
                <a:latin typeface="Ubuntu"/>
              </a:rPr>
              <a:t>education</a:t>
            </a:r>
          </a:p>
          <a:p>
            <a:pPr marL="342900" indent="-342900">
              <a:buFont typeface="Arial" panose="020B0604020202020204" pitchFamily="34" charset="0"/>
              <a:buChar char="•"/>
            </a:pPr>
            <a:r>
              <a:rPr lang="en-US" dirty="0">
                <a:solidFill>
                  <a:srgbClr val="000000"/>
                </a:solidFill>
                <a:latin typeface="Ubuntu"/>
              </a:rPr>
              <a:t>Referrals to community-based</a:t>
            </a:r>
            <a:r>
              <a:rPr lang="en-US" b="1" dirty="0">
                <a:solidFill>
                  <a:srgbClr val="000000"/>
                </a:solidFill>
                <a:latin typeface="Ubuntu"/>
              </a:rPr>
              <a:t> follow-up care</a:t>
            </a:r>
          </a:p>
          <a:p>
            <a:pPr marL="342900" indent="-342900">
              <a:buFont typeface="Arial" panose="020B0604020202020204" pitchFamily="34" charset="0"/>
              <a:buChar char="•"/>
            </a:pPr>
            <a:r>
              <a:rPr lang="en-US" b="1" dirty="0">
                <a:solidFill>
                  <a:srgbClr val="000000"/>
                </a:solidFill>
                <a:latin typeface="Ubuntu"/>
              </a:rPr>
              <a:t>Educate and train </a:t>
            </a:r>
            <a:r>
              <a:rPr lang="en-US" dirty="0">
                <a:solidFill>
                  <a:srgbClr val="000000"/>
                </a:solidFill>
                <a:latin typeface="Ubuntu"/>
              </a:rPr>
              <a:t>healthcare professionals and students</a:t>
            </a:r>
          </a:p>
          <a:p>
            <a:pPr marL="239395" indent="-239395">
              <a:buFont typeface="Arial" panose="020B0604020202020204" pitchFamily="34" charset="0"/>
              <a:buChar char="•"/>
            </a:pPr>
            <a:endParaRPr lang="en-US" sz="1100" dirty="0">
              <a:solidFill>
                <a:srgbClr val="7F7F7F"/>
              </a:solidFill>
              <a:latin typeface="Aptos"/>
            </a:endParaRPr>
          </a:p>
          <a:p>
            <a:pPr marL="342900" indent="-342900">
              <a:buFont typeface="Arial" panose="020B0604020202020204" pitchFamily="34" charset="0"/>
              <a:buChar char="•"/>
            </a:pPr>
            <a:endParaRPr lang="en-US" dirty="0">
              <a:solidFill>
                <a:srgbClr val="000000"/>
              </a:solidFill>
              <a:latin typeface="Ubuntu"/>
            </a:endParaRPr>
          </a:p>
          <a:p>
            <a:pPr marL="44450" lvl="1" indent="0">
              <a:buNone/>
            </a:pPr>
            <a:endParaRPr lang="en-US" sz="1500" dirty="0">
              <a:latin typeface="Ubuntu Light"/>
            </a:endParaRPr>
          </a:p>
          <a:p>
            <a:pPr marL="342900" indent="-342900">
              <a:buFont typeface="Arial" panose="020B0604020202020204" pitchFamily="34" charset="0"/>
              <a:buChar char="•"/>
            </a:pPr>
            <a:endParaRPr lang="en-US" sz="1800" dirty="0"/>
          </a:p>
        </p:txBody>
      </p:sp>
      <p:sp>
        <p:nvSpPr>
          <p:cNvPr id="7" name="TextBox 6">
            <a:extLst>
              <a:ext uri="{FF2B5EF4-FFF2-40B4-BE49-F238E27FC236}">
                <a16:creationId xmlns:a16="http://schemas.microsoft.com/office/drawing/2014/main" id="{A7DD1432-7658-8D4E-83C3-81F32D4B512C}"/>
              </a:ext>
            </a:extLst>
          </p:cNvPr>
          <p:cNvSpPr txBox="1"/>
          <p:nvPr/>
        </p:nvSpPr>
        <p:spPr>
          <a:xfrm>
            <a:off x="9204169" y="2318230"/>
            <a:ext cx="4256906" cy="4875181"/>
          </a:xfrm>
          <a:prstGeom prst="rect">
            <a:avLst/>
          </a:prstGeom>
          <a:noFill/>
        </p:spPr>
        <p:txBody>
          <a:bodyPr wrap="square">
            <a:spAutoFit/>
          </a:bodyPr>
          <a:lstStyle/>
          <a:p>
            <a:pPr marL="239395" indent="-239395">
              <a:lnSpc>
                <a:spcPct val="110000"/>
              </a:lnSpc>
              <a:spcBef>
                <a:spcPts val="850"/>
              </a:spcBef>
              <a:spcAft>
                <a:spcPct val="0"/>
              </a:spcAft>
              <a:buFont typeface="Arial,Sans-Serif" panose="020B0604020202020204" pitchFamily="34" charset="0"/>
              <a:buChar char="•"/>
            </a:pPr>
            <a:r>
              <a:rPr lang="en-US" dirty="0"/>
              <a:t>Audiology</a:t>
            </a:r>
          </a:p>
          <a:p>
            <a:pPr marL="239395" indent="-239395">
              <a:lnSpc>
                <a:spcPct val="110000"/>
              </a:lnSpc>
              <a:spcBef>
                <a:spcPts val="850"/>
              </a:spcBef>
              <a:spcAft>
                <a:spcPct val="0"/>
              </a:spcAft>
              <a:buFont typeface="Arial,Sans-Serif" panose="020B0604020202020204" pitchFamily="34" charset="0"/>
              <a:buChar char="•"/>
            </a:pPr>
            <a:r>
              <a:rPr lang="en-US" dirty="0"/>
              <a:t>Dentistry</a:t>
            </a:r>
          </a:p>
          <a:p>
            <a:pPr marL="239395" indent="-239395">
              <a:lnSpc>
                <a:spcPct val="110000"/>
              </a:lnSpc>
              <a:spcBef>
                <a:spcPts val="850"/>
              </a:spcBef>
              <a:spcAft>
                <a:spcPct val="0"/>
              </a:spcAft>
              <a:buFont typeface="Arial,Sans-Serif" panose="020B0604020202020204" pitchFamily="34" charset="0"/>
              <a:buChar char="•"/>
            </a:pPr>
            <a:r>
              <a:rPr lang="en-US" dirty="0"/>
              <a:t>General Medicine</a:t>
            </a:r>
          </a:p>
          <a:p>
            <a:pPr marL="239395" indent="-239395">
              <a:lnSpc>
                <a:spcPct val="110000"/>
              </a:lnSpc>
              <a:spcBef>
                <a:spcPts val="850"/>
              </a:spcBef>
              <a:spcAft>
                <a:spcPct val="0"/>
              </a:spcAft>
              <a:buFont typeface="Arial,Sans-Serif" panose="020B0604020202020204" pitchFamily="34" charset="0"/>
              <a:buChar char="•"/>
            </a:pPr>
            <a:r>
              <a:rPr lang="en-US" dirty="0"/>
              <a:t>Mental Health</a:t>
            </a:r>
          </a:p>
          <a:p>
            <a:pPr marL="239395" indent="-239395">
              <a:lnSpc>
                <a:spcPct val="110000"/>
              </a:lnSpc>
              <a:spcBef>
                <a:spcPts val="850"/>
              </a:spcBef>
              <a:spcAft>
                <a:spcPct val="0"/>
              </a:spcAft>
              <a:buFont typeface="Arial,Sans-Serif" panose="020B0604020202020204" pitchFamily="34" charset="0"/>
              <a:buChar char="•"/>
            </a:pPr>
            <a:r>
              <a:rPr lang="en-US" dirty="0"/>
              <a:t>Physiotherapy</a:t>
            </a:r>
          </a:p>
          <a:p>
            <a:pPr marL="239395" indent="-239395">
              <a:lnSpc>
                <a:spcPct val="110000"/>
              </a:lnSpc>
              <a:spcBef>
                <a:spcPts val="850"/>
              </a:spcBef>
              <a:spcAft>
                <a:spcPct val="0"/>
              </a:spcAft>
              <a:buFont typeface="Arial,Sans-Serif" panose="020B0604020202020204" pitchFamily="34" charset="0"/>
              <a:buChar char="•"/>
            </a:pPr>
            <a:r>
              <a:rPr lang="en-US" dirty="0"/>
              <a:t>Pediatrics</a:t>
            </a:r>
          </a:p>
          <a:p>
            <a:pPr marL="239395" indent="-239395">
              <a:lnSpc>
                <a:spcPct val="110000"/>
              </a:lnSpc>
              <a:spcBef>
                <a:spcPts val="850"/>
              </a:spcBef>
              <a:spcAft>
                <a:spcPct val="0"/>
              </a:spcAft>
              <a:buFont typeface="Arial,Sans-Serif" panose="020B0604020202020204" pitchFamily="34" charset="0"/>
              <a:buChar char="•"/>
            </a:pPr>
            <a:r>
              <a:rPr lang="en-US" dirty="0"/>
              <a:t>Podiatry</a:t>
            </a:r>
          </a:p>
          <a:p>
            <a:pPr marL="239395" indent="-239395">
              <a:lnSpc>
                <a:spcPct val="110000"/>
              </a:lnSpc>
              <a:spcBef>
                <a:spcPts val="850"/>
              </a:spcBef>
              <a:spcAft>
                <a:spcPct val="0"/>
              </a:spcAft>
              <a:buFont typeface="Arial,Sans-Serif" panose="020B0604020202020204" pitchFamily="34" charset="0"/>
              <a:buChar char="•"/>
            </a:pPr>
            <a:r>
              <a:rPr lang="en-US" dirty="0"/>
              <a:t>Preventative Medicine</a:t>
            </a:r>
          </a:p>
          <a:p>
            <a:pPr marL="239395" indent="-239395">
              <a:lnSpc>
                <a:spcPct val="110000"/>
              </a:lnSpc>
              <a:spcBef>
                <a:spcPts val="850"/>
              </a:spcBef>
              <a:spcAft>
                <a:spcPct val="0"/>
              </a:spcAft>
              <a:buFont typeface="Arial,Sans-Serif" panose="020B0604020202020204" pitchFamily="34" charset="0"/>
              <a:buChar char="•"/>
            </a:pPr>
            <a:r>
              <a:rPr lang="en-US" dirty="0"/>
              <a:t> Vision Care</a:t>
            </a:r>
          </a:p>
          <a:p>
            <a:pPr marL="239395" indent="-239395">
              <a:lnSpc>
                <a:spcPct val="110000"/>
              </a:lnSpc>
              <a:spcBef>
                <a:spcPts val="850"/>
              </a:spcBef>
              <a:spcAft>
                <a:spcPct val="0"/>
              </a:spcAft>
              <a:buFont typeface="Arial,Sans-Serif" panose="020B0604020202020204" pitchFamily="34" charset="0"/>
              <a:buChar char="•"/>
            </a:pPr>
            <a:endParaRPr lang="en-US" dirty="0"/>
          </a:p>
          <a:p>
            <a:pPr marL="239395" indent="-239395">
              <a:lnSpc>
                <a:spcPct val="110000"/>
              </a:lnSpc>
              <a:spcBef>
                <a:spcPts val="850"/>
              </a:spcBef>
              <a:spcAft>
                <a:spcPct val="0"/>
              </a:spcAft>
              <a:buFont typeface="Arial,Sans-Serif" panose="020B0604020202020204" pitchFamily="34" charset="0"/>
              <a:buChar char="•"/>
            </a:pPr>
            <a:endParaRPr lang="en-US" dirty="0"/>
          </a:p>
          <a:p>
            <a:pPr marL="501650" lvl="2"/>
            <a:endParaRPr lang="en-US" dirty="0">
              <a:solidFill>
                <a:srgbClr val="FF0000"/>
              </a:solidFill>
            </a:endParaRPr>
          </a:p>
        </p:txBody>
      </p:sp>
      <p:pic>
        <p:nvPicPr>
          <p:cNvPr id="1026" name="Picture 2">
            <a:extLst>
              <a:ext uri="{FF2B5EF4-FFF2-40B4-BE49-F238E27FC236}">
                <a16:creationId xmlns:a16="http://schemas.microsoft.com/office/drawing/2014/main" id="{51CDCFCE-4A7F-68CB-5B94-BDB50EFDF6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351" y="1949763"/>
            <a:ext cx="6014372" cy="428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98E0D3-6CFB-A70B-9C95-C84526C74D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solidFill>
              <a:effectLst/>
              <a:uLnTx/>
              <a:uFillTx/>
              <a:latin typeface="Ubuntu" charset="0"/>
              <a:ea typeface="MS PGothic" charset="0"/>
              <a:sym typeface="Ubuntu" charset="0"/>
            </a:endParaRPr>
          </a:p>
        </p:txBody>
      </p:sp>
      <p:sp>
        <p:nvSpPr>
          <p:cNvPr id="7" name="Rectangle 6">
            <a:extLst>
              <a:ext uri="{FF2B5EF4-FFF2-40B4-BE49-F238E27FC236}">
                <a16:creationId xmlns:a16="http://schemas.microsoft.com/office/drawing/2014/main" id="{80A436AD-677D-32C7-F2D4-498A67087EF0}"/>
              </a:ext>
            </a:extLst>
          </p:cNvPr>
          <p:cNvSpPr/>
          <p:nvPr/>
        </p:nvSpPr>
        <p:spPr bwMode="auto">
          <a:xfrm>
            <a:off x="9436705" y="371324"/>
            <a:ext cx="2438400" cy="116840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9" name="Title 8">
            <a:extLst>
              <a:ext uri="{FF2B5EF4-FFF2-40B4-BE49-F238E27FC236}">
                <a16:creationId xmlns:a16="http://schemas.microsoft.com/office/drawing/2014/main" id="{821EEAAB-BF52-B030-0689-2D98DA551125}"/>
              </a:ext>
            </a:extLst>
          </p:cNvPr>
          <p:cNvSpPr>
            <a:spLocks noGrp="1"/>
          </p:cNvSpPr>
          <p:nvPr>
            <p:ph type="title"/>
          </p:nvPr>
        </p:nvSpPr>
        <p:spPr>
          <a:xfrm>
            <a:off x="1665976" y="336372"/>
            <a:ext cx="9402431" cy="1046064"/>
          </a:xfrm>
        </p:spPr>
        <p:txBody>
          <a:bodyPr/>
          <a:lstStyle/>
          <a:p>
            <a:r>
              <a:rPr lang="en-US" sz="3200" b="1" dirty="0"/>
              <a:t>Healthy Hearing:</a:t>
            </a:r>
          </a:p>
        </p:txBody>
      </p:sp>
      <p:sp>
        <p:nvSpPr>
          <p:cNvPr id="13" name="AutoShape 2">
            <a:extLst>
              <a:ext uri="{FF2B5EF4-FFF2-40B4-BE49-F238E27FC236}">
                <a16:creationId xmlns:a16="http://schemas.microsoft.com/office/drawing/2014/main" id="{9184FF18-0E32-E309-FD63-800C165D4C3C}"/>
              </a:ext>
            </a:extLst>
          </p:cNvPr>
          <p:cNvSpPr>
            <a:spLocks noChangeAspect="1" noChangeArrowheads="1"/>
          </p:cNvSpPr>
          <p:nvPr/>
        </p:nvSpPr>
        <p:spPr bwMode="auto">
          <a:xfrm>
            <a:off x="3289955" y="3276599"/>
            <a:ext cx="2958445" cy="29584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Content Placeholder 3">
            <a:extLst>
              <a:ext uri="{FF2B5EF4-FFF2-40B4-BE49-F238E27FC236}">
                <a16:creationId xmlns:a16="http://schemas.microsoft.com/office/drawing/2014/main" id="{5ED8B35B-4CA0-277E-F2DE-127EBDF7AD13}"/>
              </a:ext>
            </a:extLst>
          </p:cNvPr>
          <p:cNvSpPr>
            <a:spLocks noGrp="1"/>
          </p:cNvSpPr>
          <p:nvPr>
            <p:ph sz="half" idx="2"/>
          </p:nvPr>
        </p:nvSpPr>
        <p:spPr>
          <a:xfrm>
            <a:off x="479117" y="1609499"/>
            <a:ext cx="5616883" cy="4615249"/>
          </a:xfrm>
        </p:spPr>
        <p:txBody>
          <a:bodyPr/>
          <a:lstStyle/>
          <a:p>
            <a:pPr marL="285750" indent="-285750">
              <a:buFont typeface="Arial" panose="020B0604020202020204" pitchFamily="34" charset="0"/>
              <a:buChar char="•"/>
            </a:pPr>
            <a:r>
              <a:rPr lang="en-US" sz="1800" b="1" dirty="0"/>
              <a:t>Increase access to hearing care </a:t>
            </a:r>
            <a:r>
              <a:rPr lang="en-US" sz="1800" dirty="0"/>
              <a:t>for athletes</a:t>
            </a:r>
          </a:p>
          <a:p>
            <a:pPr marL="285750" indent="-285750">
              <a:buFont typeface="Arial" panose="020B0604020202020204" pitchFamily="34" charset="0"/>
              <a:buChar char="•"/>
            </a:pPr>
            <a:r>
              <a:rPr lang="en-US" sz="1800" b="1" dirty="0"/>
              <a:t>Identify permanent hearing loss </a:t>
            </a:r>
            <a:r>
              <a:rPr lang="en-US" sz="1800" dirty="0"/>
              <a:t>and medical issues causing hearing loss and provide referral for follow-up care</a:t>
            </a:r>
          </a:p>
          <a:p>
            <a:pPr marL="285750" indent="-285750">
              <a:buFont typeface="Arial" panose="020B0604020202020204" pitchFamily="34" charset="0"/>
              <a:buChar char="•"/>
            </a:pPr>
            <a:r>
              <a:rPr lang="en-US" sz="1800" b="1" dirty="0"/>
              <a:t>Raise audiologists’ awareness </a:t>
            </a:r>
            <a:r>
              <a:rPr lang="en-US" sz="1800" dirty="0"/>
              <a:t>of the hearing concerns of people with special needs</a:t>
            </a:r>
          </a:p>
          <a:p>
            <a:pPr marL="285750" indent="-285750">
              <a:buFont typeface="Arial" panose="020B0604020202020204" pitchFamily="34" charset="0"/>
              <a:buChar char="•"/>
            </a:pPr>
            <a:r>
              <a:rPr lang="en-US" sz="1800" b="1" dirty="0"/>
              <a:t>Provide educational and clinical opportunities for students </a:t>
            </a:r>
            <a:r>
              <a:rPr lang="en-US" sz="1800" dirty="0"/>
              <a:t>training in of Speech Language Pathology and Audiology</a:t>
            </a:r>
          </a:p>
          <a:p>
            <a:pPr marL="285750" indent="-285750">
              <a:buFont typeface="Arial" panose="020B0604020202020204" pitchFamily="34" charset="0"/>
              <a:buChar char="•"/>
            </a:pPr>
            <a:r>
              <a:rPr lang="en-US" sz="1800" b="1" dirty="0"/>
              <a:t>Provide a list of regional audiologists and ear, nose and throat specialists </a:t>
            </a:r>
            <a:r>
              <a:rPr lang="en-US" sz="1800" dirty="0"/>
              <a:t>who care for people with special needs</a:t>
            </a:r>
          </a:p>
          <a:p>
            <a:pPr marL="285750" indent="-285750">
              <a:buFont typeface="Arial" panose="020B0604020202020204" pitchFamily="34" charset="0"/>
              <a:buChar char="•"/>
            </a:pPr>
            <a:r>
              <a:rPr lang="en-US" sz="1800" dirty="0"/>
              <a:t>Educate athletes about </a:t>
            </a:r>
            <a:r>
              <a:rPr lang="en-US" sz="1800" b="1" dirty="0"/>
              <a:t>ways to prevent hearing loss </a:t>
            </a:r>
            <a:r>
              <a:rPr lang="en-US" sz="1800" dirty="0"/>
              <a:t>from noise exposure</a:t>
            </a:r>
          </a:p>
          <a:p>
            <a:pPr marL="0" indent="0"/>
            <a:endParaRPr lang="en-US" sz="1800" dirty="0"/>
          </a:p>
        </p:txBody>
      </p:sp>
      <p:pic>
        <p:nvPicPr>
          <p:cNvPr id="3" name="Picture 2" descr="Logo&#10;&#10;Description automatically generated">
            <a:extLst>
              <a:ext uri="{FF2B5EF4-FFF2-40B4-BE49-F238E27FC236}">
                <a16:creationId xmlns:a16="http://schemas.microsoft.com/office/drawing/2014/main" id="{D1517775-E461-8A90-D2DD-6F01B88C41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31" y="137985"/>
            <a:ext cx="1719815" cy="1375852"/>
          </a:xfrm>
          <a:prstGeom prst="rect">
            <a:avLst/>
          </a:prstGeom>
        </p:spPr>
      </p:pic>
      <p:pic>
        <p:nvPicPr>
          <p:cNvPr id="14" name="Picture 13" descr="A picture containing text, person, indoor&#10;&#10;Description automatically generated">
            <a:extLst>
              <a:ext uri="{FF2B5EF4-FFF2-40B4-BE49-F238E27FC236}">
                <a16:creationId xmlns:a16="http://schemas.microsoft.com/office/drawing/2014/main" id="{A4B2B51C-DA4B-6A17-3F5F-CED87E222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34" r="41093"/>
          <a:stretch/>
        </p:blipFill>
        <p:spPr>
          <a:xfrm>
            <a:off x="9064060" y="3860196"/>
            <a:ext cx="2648824" cy="2715528"/>
          </a:xfrm>
          <a:prstGeom prst="rect">
            <a:avLst/>
          </a:prstGeom>
          <a:ln>
            <a:noFill/>
          </a:ln>
          <a:effectLst>
            <a:softEdge rad="112500"/>
          </a:effectLst>
        </p:spPr>
      </p:pic>
      <p:pic>
        <p:nvPicPr>
          <p:cNvPr id="11" name="Picture 10" descr="A picture containing person&#10;&#10;Description automatically generated">
            <a:extLst>
              <a:ext uri="{FF2B5EF4-FFF2-40B4-BE49-F238E27FC236}">
                <a16:creationId xmlns:a16="http://schemas.microsoft.com/office/drawing/2014/main" id="{FC0569DA-4491-51A2-6F86-C578E9A7E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889" y="2318205"/>
            <a:ext cx="3025632" cy="2013086"/>
          </a:xfrm>
          <a:prstGeom prst="rect">
            <a:avLst/>
          </a:prstGeom>
          <a:ln>
            <a:noFill/>
          </a:ln>
          <a:effectLst>
            <a:softEdge rad="112500"/>
          </a:effectLst>
        </p:spPr>
      </p:pic>
      <p:pic>
        <p:nvPicPr>
          <p:cNvPr id="2" name="Picture 7" descr="Graphical user interface, application, website&#10;&#10;Description automatically generated">
            <a:extLst>
              <a:ext uri="{FF2B5EF4-FFF2-40B4-BE49-F238E27FC236}">
                <a16:creationId xmlns:a16="http://schemas.microsoft.com/office/drawing/2014/main" id="{07E498CA-C6ED-1FCE-46B1-CF8EFA6615A7}"/>
              </a:ext>
            </a:extLst>
          </p:cNvPr>
          <p:cNvPicPr>
            <a:picLocks noChangeAspect="1"/>
          </p:cNvPicPr>
          <p:nvPr/>
        </p:nvPicPr>
        <p:blipFill>
          <a:blip r:embed="rId5"/>
          <a:srcRect r="42219"/>
          <a:stretch/>
        </p:blipFill>
        <p:spPr>
          <a:xfrm>
            <a:off x="9048453" y="-84003"/>
            <a:ext cx="3143547" cy="1886814"/>
          </a:xfrm>
          <a:prstGeom prst="rect">
            <a:avLst/>
          </a:prstGeom>
        </p:spPr>
      </p:pic>
    </p:spTree>
    <p:extLst>
      <p:ext uri="{BB962C8B-B14F-4D97-AF65-F5344CB8AC3E}">
        <p14:creationId xmlns:p14="http://schemas.microsoft.com/office/powerpoint/2010/main" val="764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68D3-8638-21A4-CD31-F6D82F066D69}"/>
              </a:ext>
            </a:extLst>
          </p:cNvPr>
          <p:cNvSpPr>
            <a:spLocks noGrp="1"/>
          </p:cNvSpPr>
          <p:nvPr>
            <p:ph type="ctrTitle"/>
          </p:nvPr>
        </p:nvSpPr>
        <p:spPr>
          <a:xfrm>
            <a:off x="913806" y="177761"/>
            <a:ext cx="10364391" cy="1470049"/>
          </a:xfrm>
        </p:spPr>
        <p:txBody>
          <a:bodyPr/>
          <a:lstStyle/>
          <a:p>
            <a:r>
              <a:rPr lang="en-US" sz="3200" b="1" dirty="0"/>
              <a:t>Healthy Hearing Volunteers:</a:t>
            </a:r>
          </a:p>
        </p:txBody>
      </p:sp>
      <p:sp>
        <p:nvSpPr>
          <p:cNvPr id="4" name="Content Placeholder 3">
            <a:extLst>
              <a:ext uri="{FF2B5EF4-FFF2-40B4-BE49-F238E27FC236}">
                <a16:creationId xmlns:a16="http://schemas.microsoft.com/office/drawing/2014/main" id="{B6BCC986-68E4-FC12-644C-DF55C21797C4}"/>
              </a:ext>
            </a:extLst>
          </p:cNvPr>
          <p:cNvSpPr>
            <a:spLocks noGrp="1"/>
          </p:cNvSpPr>
          <p:nvPr>
            <p:ph type="subTitle" idx="1"/>
          </p:nvPr>
        </p:nvSpPr>
        <p:spPr>
          <a:xfrm>
            <a:off x="193258" y="1784127"/>
            <a:ext cx="11937781" cy="5238428"/>
          </a:xfrm>
        </p:spPr>
        <p:txBody>
          <a:bodyPr/>
          <a:lstStyle/>
          <a:p>
            <a:pPr marL="239395" indent="-239395" algn="l"/>
            <a:endParaRPr lang="en-US" sz="1800" dirty="0"/>
          </a:p>
          <a:p>
            <a:pPr marL="285750" indent="-285750" algn="l">
              <a:buFont typeface="Arial" panose="020B0604020202020204" pitchFamily="34" charset="0"/>
              <a:buChar char="•"/>
            </a:pPr>
            <a:r>
              <a:rPr lang="en-US" sz="1800" dirty="0"/>
              <a:t>For additional information please visit the </a:t>
            </a:r>
            <a:r>
              <a:rPr lang="en-US" sz="1800" dirty="0">
                <a:hlinkClick r:id="rId2"/>
              </a:rPr>
              <a:t>Healthy Hearing Resource Page</a:t>
            </a:r>
            <a:endParaRPr lang="en-US" sz="1800" dirty="0">
              <a:ea typeface="+mn-lt"/>
              <a:cs typeface="+mn-lt"/>
            </a:endParaRPr>
          </a:p>
          <a:p>
            <a:pPr marL="239395" indent="-239395" algn="l"/>
            <a:endParaRPr lang="en-US" sz="1800" dirty="0">
              <a:ea typeface="+mn-lt"/>
              <a:cs typeface="+mn-lt"/>
            </a:endParaRPr>
          </a:p>
          <a:p>
            <a:pPr marL="285750" indent="-285750" algn="l">
              <a:buFont typeface="Arial" panose="020B0604020202020204" pitchFamily="34" charset="0"/>
              <a:buChar char="•"/>
            </a:pPr>
            <a:r>
              <a:rPr lang="en-US" sz="1800" dirty="0">
                <a:ea typeface="+mn-lt"/>
                <a:cs typeface="+mn-lt"/>
              </a:rPr>
              <a:t>Volunteer Manual: </a:t>
            </a:r>
            <a:r>
              <a:rPr lang="en-US" sz="1800" dirty="0">
                <a:ea typeface="+mn-lt"/>
                <a:cs typeface="+mn-lt"/>
                <a:hlinkClick r:id="rId3"/>
              </a:rPr>
              <a:t>Volunteer Manual</a:t>
            </a:r>
            <a:endParaRPr lang="en-US" sz="1800" dirty="0">
              <a:ea typeface="+mn-lt"/>
              <a:cs typeface="+mn-lt"/>
            </a:endParaRPr>
          </a:p>
          <a:p>
            <a:pPr marL="239395" indent="-239395" algn="l"/>
            <a:endParaRPr lang="en-US" sz="1800" dirty="0">
              <a:ea typeface="+mn-lt"/>
              <a:cs typeface="+mn-lt"/>
            </a:endParaRPr>
          </a:p>
          <a:p>
            <a:pPr marL="239395" indent="-239395" algn="l"/>
            <a:endParaRPr lang="en-US" dirty="0">
              <a:ea typeface="+mn-lt"/>
              <a:cs typeface="+mn-lt"/>
            </a:endParaRPr>
          </a:p>
        </p:txBody>
      </p:sp>
      <p:sp>
        <p:nvSpPr>
          <p:cNvPr id="3" name="Slide Number Placeholder 2">
            <a:extLst>
              <a:ext uri="{FF2B5EF4-FFF2-40B4-BE49-F238E27FC236}">
                <a16:creationId xmlns:a16="http://schemas.microsoft.com/office/drawing/2014/main" id="{8C209FB8-23EE-581A-498C-82229C0160AC}"/>
              </a:ext>
            </a:extLst>
          </p:cNvPr>
          <p:cNvSpPr>
            <a:spLocks noGrp="1"/>
          </p:cNvSpPr>
          <p:nvPr>
            <p:ph type="sldNum" sz="quarter" idx="10"/>
          </p:nvPr>
        </p:nvSpPr>
        <p:spPr/>
        <p:txBody>
          <a:bodyPr/>
          <a:lstStyle/>
          <a:p>
            <a:fld id="{15C2C5A9-EB5B-2D43-8130-3CB231F499FE}" type="slidenum">
              <a:rPr lang="en-US" altLang="en-US"/>
              <a:pPr/>
              <a:t>8</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70188081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6206-1EC3-0EE3-879C-930761C23FFE}"/>
              </a:ext>
            </a:extLst>
          </p:cNvPr>
          <p:cNvSpPr>
            <a:spLocks noGrp="1"/>
          </p:cNvSpPr>
          <p:nvPr>
            <p:ph type="title"/>
          </p:nvPr>
        </p:nvSpPr>
        <p:spPr/>
        <p:txBody>
          <a:bodyPr/>
          <a:lstStyle/>
          <a:p>
            <a:r>
              <a:rPr lang="en-US" sz="3200" b="1" dirty="0"/>
              <a:t>Volunteer Responsibilities: </a:t>
            </a:r>
          </a:p>
        </p:txBody>
      </p:sp>
      <p:sp>
        <p:nvSpPr>
          <p:cNvPr id="3" name="Content Placeholder 2">
            <a:extLst>
              <a:ext uri="{FF2B5EF4-FFF2-40B4-BE49-F238E27FC236}">
                <a16:creationId xmlns:a16="http://schemas.microsoft.com/office/drawing/2014/main" id="{F573D028-0A0D-0D87-2270-A4FFA6F16516}"/>
              </a:ext>
            </a:extLst>
          </p:cNvPr>
          <p:cNvSpPr>
            <a:spLocks noGrp="1"/>
          </p:cNvSpPr>
          <p:nvPr>
            <p:ph idx="1"/>
          </p:nvPr>
        </p:nvSpPr>
        <p:spPr>
          <a:xfrm>
            <a:off x="732420" y="1414917"/>
            <a:ext cx="10543064" cy="5238856"/>
          </a:xfrm>
        </p:spPr>
        <p:txBody>
          <a:bodyPr/>
          <a:lstStyle/>
          <a:p>
            <a:pPr marL="457200" indent="-457200">
              <a:buAutoNum type="arabicPeriod"/>
            </a:pPr>
            <a:endParaRPr lang="en-US" sz="1800" dirty="0">
              <a:ea typeface="+mn-lt"/>
              <a:cs typeface="+mn-lt"/>
            </a:endParaRPr>
          </a:p>
          <a:p>
            <a:pPr marL="457200" indent="-457200">
              <a:buAutoNum type="arabicPeriod"/>
            </a:pPr>
            <a:r>
              <a:rPr lang="en-US" sz="1800" b="1" dirty="0">
                <a:ea typeface="+mn-lt"/>
                <a:cs typeface="+mn-lt"/>
              </a:rPr>
              <a:t>Interacting with athletes</a:t>
            </a:r>
            <a:endParaRPr lang="en-US" sz="1800" b="1" dirty="0">
              <a:ea typeface="ヒラギノ角ゴ ProN W3"/>
              <a:cs typeface="+mn-lt"/>
            </a:endParaRP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limited verbal expression </a:t>
            </a:r>
          </a:p>
          <a:p>
            <a:pPr marL="250825" lvl="2" indent="0">
              <a:buClrTx/>
              <a:buNone/>
            </a:pPr>
            <a:r>
              <a:rPr lang="en-US" sz="1800" dirty="0">
                <a:solidFill>
                  <a:schemeClr val="tx1"/>
                </a:solidFill>
                <a:latin typeface="+mn-lt"/>
                <a:ea typeface="ヒラギノ角ゴ ProN W3"/>
                <a:cs typeface="+mn-lt"/>
              </a:rPr>
              <a:t>     and comprehension </a:t>
            </a: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undiagnosed hearing or vision loss</a:t>
            </a: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language/dialect barriers</a:t>
            </a:r>
          </a:p>
          <a:p>
            <a:pPr lvl="2">
              <a:buClrTx/>
              <a:buFont typeface="Arial" panose="020B0604020202020204" pitchFamily="34" charset="0"/>
              <a:buChar char="•"/>
            </a:pPr>
            <a:r>
              <a:rPr lang="en-US" sz="1800" dirty="0">
                <a:solidFill>
                  <a:schemeClr val="tx1"/>
                </a:solidFill>
                <a:latin typeface="+mn-lt"/>
                <a:ea typeface="+mj-lt"/>
                <a:cs typeface="+mj-lt"/>
              </a:rPr>
              <a:t>Possible greater sensitivity to </a:t>
            </a:r>
          </a:p>
          <a:p>
            <a:pPr marL="250825" lvl="2" indent="0">
              <a:buClrTx/>
              <a:buNone/>
            </a:pPr>
            <a:r>
              <a:rPr lang="en-US" sz="1800" dirty="0">
                <a:solidFill>
                  <a:schemeClr val="tx1"/>
                </a:solidFill>
                <a:latin typeface="+mn-lt"/>
                <a:ea typeface="+mj-lt"/>
                <a:cs typeface="+mj-lt"/>
              </a:rPr>
              <a:t>     non-verbal communication</a:t>
            </a:r>
            <a:endParaRPr lang="en-US" sz="1800" dirty="0">
              <a:solidFill>
                <a:schemeClr val="tx1"/>
              </a:solidFill>
              <a:latin typeface="+mn-lt"/>
              <a:ea typeface="ヒラギノ角ゴ ProN W3"/>
              <a:cs typeface="+mn-lt"/>
            </a:endParaRPr>
          </a:p>
          <a:p>
            <a:pPr lvl="2">
              <a:buClrTx/>
              <a:buFont typeface="Arial" panose="020B0604020202020204" pitchFamily="34" charset="0"/>
              <a:buChar char="•"/>
            </a:pPr>
            <a:r>
              <a:rPr lang="en-US" sz="1800" dirty="0">
                <a:solidFill>
                  <a:schemeClr val="tx1"/>
                </a:solidFill>
                <a:latin typeface="+mn-lt"/>
                <a:ea typeface="+mn-lt"/>
                <a:cs typeface="+mn-lt"/>
              </a:rPr>
              <a:t>Possible use of communication devices</a:t>
            </a:r>
          </a:p>
          <a:p>
            <a:pPr marL="457200" indent="-457200">
              <a:buAutoNum type="arabicPeriod"/>
            </a:pPr>
            <a:r>
              <a:rPr lang="en-US" sz="1800" b="1" dirty="0">
                <a:ea typeface="+mn-lt"/>
                <a:cs typeface="+mn-lt"/>
              </a:rPr>
              <a:t>Helping with flow</a:t>
            </a:r>
            <a:endParaRPr lang="en-US" sz="1800" b="1" dirty="0">
              <a:ea typeface="ヒラギノ角ゴ ProN W3"/>
              <a:cs typeface="+mn-lt"/>
            </a:endParaRPr>
          </a:p>
          <a:p>
            <a:pPr marL="457200" indent="-457200">
              <a:buAutoNum type="arabicPeriod"/>
            </a:pPr>
            <a:r>
              <a:rPr lang="en-US" sz="1800" b="1" dirty="0">
                <a:ea typeface="+mn-lt"/>
                <a:cs typeface="+mn-lt"/>
              </a:rPr>
              <a:t>Conducting screenings</a:t>
            </a:r>
            <a:endParaRPr lang="en-US" sz="1800" b="1" dirty="0">
              <a:ea typeface="ヒラギノ角ゴ ProN W3"/>
              <a:cs typeface="+mn-lt"/>
            </a:endParaRPr>
          </a:p>
          <a:p>
            <a:pPr marL="457200" indent="-457200">
              <a:buAutoNum type="arabicPeriod"/>
            </a:pPr>
            <a:r>
              <a:rPr lang="en-US" sz="1800" b="1" dirty="0">
                <a:ea typeface="+mn-lt"/>
                <a:cs typeface="+mn-lt"/>
              </a:rPr>
              <a:t>Educating athletes</a:t>
            </a:r>
            <a:endParaRPr lang="en-US" sz="1800" b="1" dirty="0">
              <a:ea typeface="ヒラギノ角ゴ ProN W3"/>
              <a:cs typeface="+mn-lt"/>
            </a:endParaRPr>
          </a:p>
        </p:txBody>
      </p:sp>
      <p:sp>
        <p:nvSpPr>
          <p:cNvPr id="4" name="Slide Number Placeholder 3">
            <a:extLst>
              <a:ext uri="{FF2B5EF4-FFF2-40B4-BE49-F238E27FC236}">
                <a16:creationId xmlns:a16="http://schemas.microsoft.com/office/drawing/2014/main" id="{141AD2E0-9457-C9F5-AD89-9EFDDD51B82A}"/>
              </a:ext>
            </a:extLst>
          </p:cNvPr>
          <p:cNvSpPr>
            <a:spLocks noGrp="1"/>
          </p:cNvSpPr>
          <p:nvPr>
            <p:ph type="sldNum" sz="quarter" idx="10"/>
          </p:nvPr>
        </p:nvSpPr>
        <p:spPr>
          <a:xfrm>
            <a:off x="2331" y="6669155"/>
            <a:ext cx="4665133" cy="187325"/>
          </a:xfrm>
        </p:spPr>
        <p:txBody>
          <a:bodyPr/>
          <a:lstStyle/>
          <a:p>
            <a:fld id="{4D9B9743-B188-364E-B002-63787091B727}" type="slidenum">
              <a:rPr lang="en-US" altLang="en-US"/>
              <a:pPr/>
              <a:t>9</a:t>
            </a:fld>
            <a:r>
              <a:rPr lang="en-US" altLang="en-US" dirty="0">
                <a:solidFill>
                  <a:srgbClr val="2E3333"/>
                </a:solidFill>
              </a:rPr>
              <a:t> /  </a:t>
            </a:r>
            <a:r>
              <a:rPr lang="en-US" altLang="en-US" dirty="0">
                <a:solidFill>
                  <a:srgbClr val="2E3333"/>
                </a:solidFill>
                <a:ea typeface="MS PGothic" charset="-128"/>
              </a:rPr>
              <a:t>Special Olympics</a:t>
            </a:r>
          </a:p>
        </p:txBody>
      </p:sp>
      <p:sp>
        <p:nvSpPr>
          <p:cNvPr id="5" name="TextBox 4">
            <a:extLst>
              <a:ext uri="{FF2B5EF4-FFF2-40B4-BE49-F238E27FC236}">
                <a16:creationId xmlns:a16="http://schemas.microsoft.com/office/drawing/2014/main" id="{0F3C3B1F-1D61-1B08-DEC9-6E3F636192AB}"/>
              </a:ext>
            </a:extLst>
          </p:cNvPr>
          <p:cNvSpPr txBox="1"/>
          <p:nvPr/>
        </p:nvSpPr>
        <p:spPr>
          <a:xfrm>
            <a:off x="6511636" y="1819563"/>
            <a:ext cx="5545246" cy="3954672"/>
          </a:xfrm>
          <a:prstGeom prst="rect">
            <a:avLst/>
          </a:prstGeom>
          <a:noFill/>
        </p:spPr>
        <p:txBody>
          <a:bodyPr wrap="square" rtlCol="0">
            <a:spAutoFit/>
          </a:bodyPr>
          <a:lstStyle/>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5.      Escorting an athlete through stations </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6.       Setting up/Cleaning up</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7.       Data collection</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L="536575" marR="0" lvl="2" indent="-285750" algn="l" defTabSz="914400" rtl="0" eaLnBrk="1" fontAlgn="base" latinLnBrk="0" hangingPunct="1">
              <a:lnSpc>
                <a:spcPct val="140000"/>
              </a:lnSpc>
              <a:spcBef>
                <a:spcPct val="0"/>
              </a:spcBef>
              <a:spcAft>
                <a:spcPct val="0"/>
              </a:spcAft>
              <a:buSzPct val="800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Ubuntu"/>
                <a:ea typeface="+mn-lt"/>
                <a:cs typeface="+mn-lt"/>
                <a:sym typeface="Ubuntu Light" charset="0"/>
              </a:rPr>
              <a:t>Accurate and thorough documentation is important </a:t>
            </a:r>
          </a:p>
          <a:p>
            <a:pPr marL="536575" marR="0" lvl="2" indent="-285750" algn="l" defTabSz="914400" rtl="0" eaLnBrk="1" fontAlgn="base" latinLnBrk="0" hangingPunct="1">
              <a:lnSpc>
                <a:spcPct val="140000"/>
              </a:lnSpc>
              <a:spcBef>
                <a:spcPct val="0"/>
              </a:spcBef>
              <a:spcAft>
                <a:spcPct val="0"/>
              </a:spcAft>
              <a:buSzPct val="800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Ubuntu"/>
                <a:ea typeface="+mn-lt"/>
                <a:cs typeface="+mn-lt"/>
                <a:sym typeface="Ubuntu Light" charset="0"/>
              </a:rPr>
              <a:t>Used to improve screenings and follow-up care, strengthen prevention programming, inform improvements in health system</a:t>
            </a: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8.       Data recording</a:t>
            </a:r>
            <a:endParaRPr kumimoji="0" lang="en-US" b="1" i="0" u="none" strike="noStrike" kern="0" cap="none" spc="0" normalizeH="0" baseline="0" noProof="0" dirty="0">
              <a:ln>
                <a:noFill/>
              </a:ln>
              <a:solidFill>
                <a:srgbClr val="000000"/>
              </a:solidFill>
              <a:effectLst/>
              <a:uLnTx/>
              <a:uFillTx/>
              <a:latin typeface="Ubuntu"/>
              <a:ea typeface="ヒラギノ角ゴ ProN W3"/>
              <a:sym typeface="Ubuntu" charset="0"/>
            </a:endParaRPr>
          </a:p>
        </p:txBody>
      </p:sp>
    </p:spTree>
    <p:extLst>
      <p:ext uri="{BB962C8B-B14F-4D97-AF65-F5344CB8AC3E}">
        <p14:creationId xmlns:p14="http://schemas.microsoft.com/office/powerpoint/2010/main" val="3501399332"/>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LjEGY6A_3wNVbPBgKcY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LjEGY6A_3wNVbPBgKcY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lwUiMiqkGqc9hb.6XGtS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ilwUiMiqkGqc9hb.6XGt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piMItAXHer3u44AQoiC5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ealthy-Athletes-Health-Red-Golisano-US.pptx" id="{8B50278C-EC34-458A-909C-61CDDD1816F6}" vid="{89A9DB6D-0EC2-4A45-877A-A4DE960BE519}"/>
    </a:ext>
  </a:extLst>
</a:theme>
</file>

<file path=ppt/theme/theme2.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58A9F5DEF61C42B0AA72051EBA10BF" ma:contentTypeVersion="13" ma:contentTypeDescription="Create a new document." ma:contentTypeScope="" ma:versionID="0ecedbaf5fa235fb76f227fbb6f5fcb0">
  <xsd:schema xmlns:xsd="http://www.w3.org/2001/XMLSchema" xmlns:xs="http://www.w3.org/2001/XMLSchema" xmlns:p="http://schemas.microsoft.com/office/2006/metadata/properties" xmlns:ns3="ce1be9a8-e1a4-4f32-b276-a1d24e957266" xmlns:ns4="b393178a-381e-480e-8b57-aa62820903a8" targetNamespace="http://schemas.microsoft.com/office/2006/metadata/properties" ma:root="true" ma:fieldsID="44d704e33b62b3425d6ec37a8ff0a1f0" ns3:_="" ns4:_="">
    <xsd:import namespace="ce1be9a8-e1a4-4f32-b276-a1d24e957266"/>
    <xsd:import namespace="b393178a-381e-480e-8b57-aa62820903a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1be9a8-e1a4-4f32-b276-a1d24e95726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3178a-381e-480e-8b57-aa62820903a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5C5A05-DC48-4C66-8AD7-5A16FB853FF5}">
  <ds:schemaRefs>
    <ds:schemaRef ds:uri="http://schemas.microsoft.com/sharepoint/v3/contenttype/forms"/>
  </ds:schemaRefs>
</ds:datastoreItem>
</file>

<file path=customXml/itemProps2.xml><?xml version="1.0" encoding="utf-8"?>
<ds:datastoreItem xmlns:ds="http://schemas.openxmlformats.org/officeDocument/2006/customXml" ds:itemID="{06A90307-812F-4AC2-A3B4-8A343FF7074A}">
  <ds:schemaRef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b393178a-381e-480e-8b57-aa62820903a8"/>
    <ds:schemaRef ds:uri="http://schemas.openxmlformats.org/package/2006/metadata/core-properties"/>
    <ds:schemaRef ds:uri="ce1be9a8-e1a4-4f32-b276-a1d24e957266"/>
    <ds:schemaRef ds:uri="http://purl.org/dc/terms/"/>
    <ds:schemaRef ds:uri="http://purl.org/dc/elements/1.1/"/>
  </ds:schemaRefs>
</ds:datastoreItem>
</file>

<file path=customXml/itemProps3.xml><?xml version="1.0" encoding="utf-8"?>
<ds:datastoreItem xmlns:ds="http://schemas.openxmlformats.org/officeDocument/2006/customXml" ds:itemID="{CA634554-7FC0-4F0D-975E-6B275C9A4F58}">
  <ds:schemaRefs>
    <ds:schemaRef ds:uri="b393178a-381e-480e-8b57-aa62820903a8"/>
    <ds:schemaRef ds:uri="ce1be9a8-e1a4-4f32-b276-a1d24e9572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902</TotalTime>
  <Words>2968</Words>
  <Application>Microsoft Office PowerPoint</Application>
  <PresentationFormat>Widescreen</PresentationFormat>
  <Paragraphs>283</Paragraphs>
  <Slides>33</Slides>
  <Notes>12</Notes>
  <HiddenSlides>0</HiddenSlides>
  <MMClips>1</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53" baseType="lpstr">
      <vt:lpstr>MS PGothic</vt:lpstr>
      <vt:lpstr>Aptos</vt:lpstr>
      <vt:lpstr>Arial</vt:lpstr>
      <vt:lpstr>Arial,Sans-Serif</vt:lpstr>
      <vt:lpstr>Calibri</vt:lpstr>
      <vt:lpstr>CIDFont+F5</vt:lpstr>
      <vt:lpstr>CIDFont+F8</vt:lpstr>
      <vt:lpstr>FontAwesome</vt:lpstr>
      <vt:lpstr>Gill Sans</vt:lpstr>
      <vt:lpstr>Google Sans</vt:lpstr>
      <vt:lpstr>MarkOT</vt:lpstr>
      <vt:lpstr>Segoe UI</vt:lpstr>
      <vt:lpstr>Source Sans Pro Light</vt:lpstr>
      <vt:lpstr>Ubuntu</vt:lpstr>
      <vt:lpstr>Ubuntu Light</vt:lpstr>
      <vt:lpstr>ヒラギノ角ゴ ProN W3</vt:lpstr>
      <vt:lpstr>Body White copy</vt:lpstr>
      <vt:lpstr>1_Body White copy</vt:lpstr>
      <vt:lpstr>2_Body White copy</vt:lpstr>
      <vt:lpstr>think-cell Slide</vt:lpstr>
      <vt:lpstr>PowerPoint Presentation</vt:lpstr>
      <vt:lpstr>PowerPoint Presentation</vt:lpstr>
      <vt:lpstr>PowerPoint Presentation</vt:lpstr>
      <vt:lpstr>PowerPoint Presentation</vt:lpstr>
      <vt:lpstr>Multiple Causes of Health Disparities: </vt:lpstr>
      <vt:lpstr>Special Olympics Healthy Athletes®: A Program to Address Health Disparities</vt:lpstr>
      <vt:lpstr>Healthy Hearing:</vt:lpstr>
      <vt:lpstr>Healthy Hearing Volunteers:</vt:lpstr>
      <vt:lpstr>Volunteer Responsibilities: </vt:lpstr>
      <vt:lpstr>Healthy Hearing Introductory Video:</vt:lpstr>
      <vt:lpstr>Healthy Hearing Stations:</vt:lpstr>
      <vt:lpstr>Optional Stations:</vt:lpstr>
      <vt:lpstr>Healthy Athletes Systems (HAS) Form and Screening:</vt:lpstr>
      <vt:lpstr>Supplies Needed for Each Healthy Hearing Station:</vt:lpstr>
      <vt:lpstr>Equipment Needed for Screening Event:</vt:lpstr>
      <vt:lpstr>Next, we will discuss what occurs during each Healthy Hearing Screening Station</vt:lpstr>
      <vt:lpstr>Station 1: Check In Completing the first section on the HAS form</vt:lpstr>
      <vt:lpstr>Station 1: Check In Completing the first section on the HAS form</vt:lpstr>
      <vt:lpstr>Station 2: Otoscopy</vt:lpstr>
      <vt:lpstr>Station 2: Otoscopy</vt:lpstr>
      <vt:lpstr>Station 3: Otoacoustic Emissions (OAEs)</vt:lpstr>
      <vt:lpstr>Station 3: OAEs Troubleshooting and Results</vt:lpstr>
      <vt:lpstr>Station 4: Tympanometry</vt:lpstr>
      <vt:lpstr>Station 4: Tympanometry Results</vt:lpstr>
      <vt:lpstr>Station 5: Pure Tone Screening @ 25dB HL</vt:lpstr>
      <vt:lpstr>Station 5: Pure Tone Screening @ 25dB Results</vt:lpstr>
      <vt:lpstr>Station 6: Pure Tone Thresholds</vt:lpstr>
      <vt:lpstr>Station 6: Pure Tone Thresholds Results</vt:lpstr>
      <vt:lpstr>Station 7: Check Out</vt:lpstr>
      <vt:lpstr>Station 7 Check Out: Pass and No Pass Forms</vt:lpstr>
      <vt:lpstr>Guidelines for Follow-up Care Recommendations:</vt:lpstr>
      <vt:lpstr>General Advice on Regular Ear and Hearing Screening:</vt:lpstr>
      <vt:lpstr>PowerPoint Presentation</vt:lpstr>
    </vt:vector>
  </TitlesOfParts>
  <Company>SOI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Onolee Stephan</dc:creator>
  <cp:lastModifiedBy>Denise Cardona</cp:lastModifiedBy>
  <cp:revision>489</cp:revision>
  <dcterms:created xsi:type="dcterms:W3CDTF">2022-03-24T20:20:28Z</dcterms:created>
  <dcterms:modified xsi:type="dcterms:W3CDTF">2026-02-27T20:25:27Z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0x0101003358A9F5DEF61C42B0AA72051EBA10BF</vt:lpwstr>
  </property>
</Properties>
</file>