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  <p:sldMasterId id="2147483723" r:id="rId5"/>
    <p:sldMasterId id="2147483732" r:id="rId6"/>
    <p:sldMasterId id="2147483753" r:id="rId7"/>
    <p:sldMasterId id="2147483755" r:id="rId8"/>
  </p:sldMasterIdLst>
  <p:notesMasterIdLst>
    <p:notesMasterId r:id="rId60"/>
  </p:notesMasterIdLst>
  <p:handoutMasterIdLst>
    <p:handoutMasterId r:id="rId61"/>
  </p:handoutMasterIdLst>
  <p:sldIdLst>
    <p:sldId id="408" r:id="rId9"/>
    <p:sldId id="392" r:id="rId10"/>
    <p:sldId id="404" r:id="rId11"/>
    <p:sldId id="344" r:id="rId12"/>
    <p:sldId id="346" r:id="rId13"/>
    <p:sldId id="348" r:id="rId14"/>
    <p:sldId id="361" r:id="rId15"/>
    <p:sldId id="407" r:id="rId16"/>
    <p:sldId id="362" r:id="rId17"/>
    <p:sldId id="363" r:id="rId18"/>
    <p:sldId id="396" r:id="rId19"/>
    <p:sldId id="364" r:id="rId20"/>
    <p:sldId id="366" r:id="rId21"/>
    <p:sldId id="365" r:id="rId22"/>
    <p:sldId id="367" r:id="rId23"/>
    <p:sldId id="368" r:id="rId24"/>
    <p:sldId id="379" r:id="rId25"/>
    <p:sldId id="405" r:id="rId26"/>
    <p:sldId id="406" r:id="rId27"/>
    <p:sldId id="369" r:id="rId28"/>
    <p:sldId id="370" r:id="rId29"/>
    <p:sldId id="371" r:id="rId30"/>
    <p:sldId id="372" r:id="rId31"/>
    <p:sldId id="373" r:id="rId32"/>
    <p:sldId id="374" r:id="rId33"/>
    <p:sldId id="380" r:id="rId34"/>
    <p:sldId id="349" r:id="rId35"/>
    <p:sldId id="375" r:id="rId36"/>
    <p:sldId id="376" r:id="rId37"/>
    <p:sldId id="377" r:id="rId38"/>
    <p:sldId id="382" r:id="rId39"/>
    <p:sldId id="359" r:id="rId40"/>
    <p:sldId id="360" r:id="rId41"/>
    <p:sldId id="353" r:id="rId42"/>
    <p:sldId id="385" r:id="rId43"/>
    <p:sldId id="386" r:id="rId44"/>
    <p:sldId id="355" r:id="rId45"/>
    <p:sldId id="354" r:id="rId46"/>
    <p:sldId id="388" r:id="rId47"/>
    <p:sldId id="393" r:id="rId48"/>
    <p:sldId id="395" r:id="rId49"/>
    <p:sldId id="394" r:id="rId50"/>
    <p:sldId id="351" r:id="rId51"/>
    <p:sldId id="391" r:id="rId52"/>
    <p:sldId id="387" r:id="rId53"/>
    <p:sldId id="399" r:id="rId54"/>
    <p:sldId id="401" r:id="rId55"/>
    <p:sldId id="400" r:id="rId56"/>
    <p:sldId id="402" r:id="rId57"/>
    <p:sldId id="403" r:id="rId58"/>
    <p:sldId id="397" r:id="rId5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94591"/>
  </p:normalViewPr>
  <p:slideViewPr>
    <p:cSldViewPr snapToGrid="0" snapToObjects="1">
      <p:cViewPr varScale="1">
        <p:scale>
          <a:sx n="94" d="100"/>
          <a:sy n="94" d="100"/>
        </p:scale>
        <p:origin x="1302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2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1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6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7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5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87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5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8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5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7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8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1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65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95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0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5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B2F-0019-C942-9AE2-8EB4A07943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6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1150623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938" y="2973325"/>
            <a:ext cx="8533805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DDA2-E13B-F548-856B-05843CC20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59849-736F-2C48-9F66-0F7642C7C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1910081"/>
            <a:ext cx="681484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910081"/>
            <a:ext cx="401091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</a:t>
            </a: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90" y="221922"/>
            <a:ext cx="11721415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1" y="5084342"/>
            <a:ext cx="916684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91" y="5757637"/>
            <a:ext cx="9189012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9"/>
            <a:ext cx="10364391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8"/>
            <a:ext cx="8533805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>
                <a:solidFill>
                  <a:srgbClr val="2E3333"/>
                </a:solidFill>
              </a:rPr>
              <a:t> /  </a:t>
            </a:r>
            <a:r>
              <a:rPr lang="en-US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14620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DDA2-E13B-F548-856B-05843CC20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1741289"/>
            <a:ext cx="5203031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59849-736F-2C48-9F66-0F7642C7CE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174380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1534791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174380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>
                <a:solidFill>
                  <a:srgbClr val="2E3333"/>
                </a:solidFill>
              </a:rPr>
              <a:t> /  </a:t>
            </a:r>
            <a:r>
              <a:rPr lang="en-US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38894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>
                <a:solidFill>
                  <a:srgbClr val="2E3333"/>
                </a:solidFill>
              </a:rPr>
              <a:t> /  </a:t>
            </a:r>
            <a:r>
              <a:rPr lang="en-US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42866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>
                <a:solidFill>
                  <a:srgbClr val="2E3333"/>
                </a:solidFill>
              </a:rPr>
              <a:t> /  </a:t>
            </a:r>
            <a:r>
              <a:rPr lang="en-US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5909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1910081"/>
            <a:ext cx="681484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910081"/>
            <a:ext cx="401091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>
                <a:solidFill>
                  <a:srgbClr val="2E3333"/>
                </a:solidFill>
              </a:rPr>
              <a:t> /  </a:t>
            </a:r>
            <a:r>
              <a:rPr lang="en-US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40821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5890" y="221922"/>
            <a:ext cx="11721415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991" y="5084342"/>
            <a:ext cx="916684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0991" y="5757637"/>
            <a:ext cx="9189012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9" y="2600180"/>
            <a:ext cx="10362901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9" y="1099991"/>
            <a:ext cx="10362901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282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89" y="2375298"/>
            <a:ext cx="5203031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6" y="2246178"/>
            <a:ext cx="5386091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6" y="2885766"/>
            <a:ext cx="5386091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1" y="2267026"/>
            <a:ext cx="538906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1" y="2906614"/>
            <a:ext cx="538906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/ </a:t>
            </a:r>
            <a:r>
              <a:rPr lang="en-US" b="1">
                <a:latin typeface="Helvetica Neue"/>
                <a:cs typeface="Helvetica Neue"/>
              </a:rPr>
              <a:t>storyful.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4"/>
            <a:ext cx="401091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4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5"/>
            <a:ext cx="7314903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0"/>
            <a:ext cx="7314903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 Light" charset="0"/>
              </a:rPr>
              <a:t>Drag picture to placeholder or click icon to add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7" y="2374901"/>
            <a:ext cx="10549467" cy="18573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text styles</a:t>
            </a:r>
          </a:p>
          <a:p>
            <a:pPr lvl="1"/>
            <a:r>
              <a:rPr lang="ga-IE">
                <a:sym typeface="Ubuntu Light" charset="0"/>
              </a:rPr>
              <a:t>Second level</a:t>
            </a:r>
          </a:p>
          <a:p>
            <a:pPr lvl="2"/>
            <a:r>
              <a:rPr lang="ga-IE">
                <a:sym typeface="Ubuntu Light" charset="0"/>
              </a:rPr>
              <a:t>Third level</a:t>
            </a:r>
          </a:p>
          <a:p>
            <a:pPr lvl="3"/>
            <a:r>
              <a:rPr lang="ga-IE">
                <a:sym typeface="Ubuntu Light" charset="0"/>
              </a:rPr>
              <a:t>Fourth level</a:t>
            </a:r>
          </a:p>
          <a:p>
            <a:pPr lvl="4"/>
            <a:r>
              <a:rPr lang="ga-IE">
                <a:sym typeface="Ubuntu Light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482600"/>
            <a:ext cx="10536767" cy="11953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7" y="6446157"/>
            <a:ext cx="4840849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>
              <a:latin typeface="Ubuntu"/>
              <a:cs typeface="Ubuntu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8" y="1874010"/>
            <a:ext cx="10549467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 dirty="0">
                <a:sym typeface="Ubuntu" charset="0"/>
              </a:rPr>
              <a:t>Second level</a:t>
            </a:r>
          </a:p>
          <a:p>
            <a:pPr lvl="2"/>
            <a:r>
              <a:rPr lang="ga-IE" dirty="0">
                <a:sym typeface="Ubuntu" charset="0"/>
              </a:rPr>
              <a:t>Third level</a:t>
            </a:r>
          </a:p>
          <a:p>
            <a:pPr lvl="3"/>
            <a:r>
              <a:rPr lang="ga-IE" dirty="0">
                <a:sym typeface="Ubuntu" charset="0"/>
              </a:rPr>
              <a:t>Fourth level</a:t>
            </a:r>
          </a:p>
          <a:p>
            <a:pPr lvl="4"/>
            <a:r>
              <a:rPr lang="ga-IE" dirty="0">
                <a:sym typeface="Ubuntu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366713"/>
            <a:ext cx="9402431" cy="104606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8" y="6470815"/>
            <a:ext cx="4665041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Healthy Athletes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018" y="1874010"/>
            <a:ext cx="10549467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>
                <a:sym typeface="Ubuntu" charset="0"/>
              </a:rPr>
              <a:t>Second level</a:t>
            </a:r>
          </a:p>
          <a:p>
            <a:pPr lvl="2"/>
            <a:r>
              <a:rPr lang="ga-IE">
                <a:sym typeface="Ubuntu" charset="0"/>
              </a:rPr>
              <a:t>Third level</a:t>
            </a:r>
          </a:p>
          <a:p>
            <a:pPr lvl="3"/>
            <a:r>
              <a:rPr lang="ga-IE">
                <a:sym typeface="Ubuntu" charset="0"/>
              </a:rPr>
              <a:t>Fourth level</a:t>
            </a:r>
          </a:p>
          <a:p>
            <a:pPr lvl="4"/>
            <a:r>
              <a:rPr lang="ga-IE">
                <a:sym typeface="Ubuntu" charset="0"/>
              </a:rPr>
              <a:t>Fifth level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6018" y="366713"/>
            <a:ext cx="9402431" cy="104606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8718" y="6470815"/>
            <a:ext cx="4665041" cy="1873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Program Name</a:t>
            </a:r>
          </a:p>
        </p:txBody>
      </p:sp>
    </p:spTree>
    <p:extLst>
      <p:ext uri="{BB962C8B-B14F-4D97-AF65-F5344CB8AC3E}">
        <p14:creationId xmlns:p14="http://schemas.microsoft.com/office/powerpoint/2010/main" val="108255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1150623"/>
            <a:ext cx="10364391" cy="227837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Special Olympics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Healthy Hearing</a:t>
            </a:r>
            <a:br>
              <a:rPr lang="en-US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Hearing Education 101</a:t>
            </a: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br>
              <a:rPr lang="en-US" sz="3200" i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</a:br>
            <a:endParaRPr lang="en-US" dirty="0"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6968B-3ACD-4AA6-9026-12C0E4D57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6" y="5695103"/>
            <a:ext cx="1126589" cy="11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2"/>
          <a:stretch/>
        </p:blipFill>
        <p:spPr>
          <a:xfrm>
            <a:off x="5097022" y="2591304"/>
            <a:ext cx="1807457" cy="3029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1" t="3884" r="30765"/>
          <a:stretch/>
        </p:blipFill>
        <p:spPr>
          <a:xfrm>
            <a:off x="6497969" y="3683925"/>
            <a:ext cx="1212822" cy="19368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pPr lvl="0"/>
            <a:r>
              <a:rPr lang="en-US" dirty="0"/>
              <a:t>Something inside the ear like fluid</a:t>
            </a:r>
          </a:p>
        </p:txBody>
      </p:sp>
    </p:spTree>
    <p:extLst>
      <p:ext uri="{BB962C8B-B14F-4D97-AF65-F5344CB8AC3E}">
        <p14:creationId xmlns:p14="http://schemas.microsoft.com/office/powerpoint/2010/main" val="39552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102" y="1963313"/>
            <a:ext cx="3172261" cy="31722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Allergies</a:t>
            </a:r>
          </a:p>
        </p:txBody>
      </p:sp>
    </p:spTree>
    <p:extLst>
      <p:ext uri="{BB962C8B-B14F-4D97-AF65-F5344CB8AC3E}">
        <p14:creationId xmlns:p14="http://schemas.microsoft.com/office/powerpoint/2010/main" val="141960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10" y="2688832"/>
            <a:ext cx="3273281" cy="28344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A burst ear drum – a hole in the ear drum</a:t>
            </a:r>
          </a:p>
        </p:txBody>
      </p:sp>
    </p:spTree>
    <p:extLst>
      <p:ext uri="{BB962C8B-B14F-4D97-AF65-F5344CB8AC3E}">
        <p14:creationId xmlns:p14="http://schemas.microsoft.com/office/powerpoint/2010/main" val="37021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C550579-5C5D-4692-A99B-CB23B4353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1" t="31254" r="57097" b="39499"/>
          <a:stretch/>
        </p:blipFill>
        <p:spPr>
          <a:xfrm>
            <a:off x="4530828" y="2636112"/>
            <a:ext cx="2939846" cy="29398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pPr lvl="0"/>
            <a:r>
              <a:rPr lang="en-US" dirty="0"/>
              <a:t>Damage from very loud noise</a:t>
            </a:r>
          </a:p>
        </p:txBody>
      </p:sp>
    </p:spTree>
    <p:extLst>
      <p:ext uri="{BB962C8B-B14F-4D97-AF65-F5344CB8AC3E}">
        <p14:creationId xmlns:p14="http://schemas.microsoft.com/office/powerpoint/2010/main" val="39542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84" y="2051853"/>
            <a:ext cx="2255333" cy="4108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pPr lvl="0"/>
            <a:r>
              <a:rPr lang="en-US" dirty="0"/>
              <a:t>Getting older</a:t>
            </a:r>
          </a:p>
        </p:txBody>
      </p:sp>
    </p:spTree>
    <p:extLst>
      <p:ext uri="{BB962C8B-B14F-4D97-AF65-F5344CB8AC3E}">
        <p14:creationId xmlns:p14="http://schemas.microsoft.com/office/powerpoint/2010/main" val="268133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75" y="2336200"/>
            <a:ext cx="3671270" cy="28240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1318" y="366713"/>
            <a:ext cx="10789920" cy="1046064"/>
          </a:xfrm>
        </p:spPr>
        <p:txBody>
          <a:bodyPr/>
          <a:lstStyle/>
          <a:p>
            <a:pPr marL="0" lvl="0" indent="0"/>
            <a:r>
              <a:rPr lang="en-US" sz="3200" dirty="0"/>
              <a:t>These are some different signs you may have a hearing loss.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13" y="2716263"/>
            <a:ext cx="4671076" cy="277954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dirty="0"/>
              <a:t>Not being able to hear other people clearly</a:t>
            </a:r>
          </a:p>
        </p:txBody>
      </p:sp>
    </p:spTree>
    <p:extLst>
      <p:ext uri="{BB962C8B-B14F-4D97-AF65-F5344CB8AC3E}">
        <p14:creationId xmlns:p14="http://schemas.microsoft.com/office/powerpoint/2010/main" val="18237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600" y="3861242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163">
            <a:off x="860084" y="3168531"/>
            <a:ext cx="1763834" cy="1385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16" y="3203110"/>
            <a:ext cx="2186632" cy="2401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45" y="3795911"/>
            <a:ext cx="1797172" cy="1797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6648664" y="4462938"/>
            <a:ext cx="127391" cy="170497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71447" y="4462937"/>
            <a:ext cx="127391" cy="170497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2897" y="3862066"/>
            <a:ext cx="870713" cy="870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8536">
            <a:off x="733823" y="4546618"/>
            <a:ext cx="1763834" cy="138542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" y="366713"/>
            <a:ext cx="10392355" cy="1046064"/>
          </a:xfrm>
        </p:spPr>
        <p:txBody>
          <a:bodyPr/>
          <a:lstStyle/>
          <a:p>
            <a:r>
              <a:rPr lang="en-US" sz="2800" dirty="0"/>
              <a:t>Not being able to hear clearly if there is noise in the background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57" y="3061460"/>
            <a:ext cx="2019238" cy="2089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4708" y="3921369"/>
            <a:ext cx="86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554" y="2917157"/>
            <a:ext cx="2509857" cy="2886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9870" y="3382760"/>
            <a:ext cx="17350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10270636" cy="1046064"/>
          </a:xfrm>
        </p:spPr>
        <p:txBody>
          <a:bodyPr/>
          <a:lstStyle/>
          <a:p>
            <a:r>
              <a:rPr lang="en-US" sz="3200" dirty="0"/>
              <a:t>Able to hear sounds but not understand the words clearly</a:t>
            </a:r>
          </a:p>
        </p:txBody>
      </p:sp>
    </p:spTree>
    <p:extLst>
      <p:ext uri="{BB962C8B-B14F-4D97-AF65-F5344CB8AC3E}">
        <p14:creationId xmlns:p14="http://schemas.microsoft.com/office/powerpoint/2010/main" val="34315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01" y="2727329"/>
            <a:ext cx="4141299" cy="27574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r>
              <a:rPr lang="en-US" sz="3200" dirty="0"/>
              <a:t>Have trouble hearing your coaches or teammates</a:t>
            </a:r>
          </a:p>
        </p:txBody>
      </p:sp>
    </p:spTree>
    <p:extLst>
      <p:ext uri="{BB962C8B-B14F-4D97-AF65-F5344CB8AC3E}">
        <p14:creationId xmlns:p14="http://schemas.microsoft.com/office/powerpoint/2010/main" val="131355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Thank you for attending and participating in this Healthy Hearing event!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This will be an interactive session where you’ll have the opportunity to ask and answer questions about your hearing.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The questions will be at the end.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We will go through the questions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ea typeface="ＭＳ Ｐゴシック" panose="020B0600070205080204" pitchFamily="34" charset="-128"/>
              </a:rPr>
              <a:t>Are you ready?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Let’s begin!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9850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7" y="3078944"/>
            <a:ext cx="4510667" cy="20541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3200" dirty="0"/>
              <a:t>Having to have music or the </a:t>
            </a:r>
            <a:r>
              <a:rPr lang="en-US" sz="3200" dirty="0" err="1"/>
              <a:t>tv</a:t>
            </a:r>
            <a:r>
              <a:rPr lang="en-US" sz="3200" dirty="0"/>
              <a:t> on very loud</a:t>
            </a:r>
          </a:p>
        </p:txBody>
      </p:sp>
    </p:spTree>
    <p:extLst>
      <p:ext uri="{BB962C8B-B14F-4D97-AF65-F5344CB8AC3E}">
        <p14:creationId xmlns:p14="http://schemas.microsoft.com/office/powerpoint/2010/main" val="10203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1BCACFE-1935-43FE-AE9C-D11168DBF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6" t="42294" r="57661" b="28746"/>
          <a:stretch/>
        </p:blipFill>
        <p:spPr>
          <a:xfrm>
            <a:off x="3712913" y="2368306"/>
            <a:ext cx="2861188" cy="304189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3200" dirty="0"/>
              <a:t>Feeling tired when you talk to people because you have to work hard to hear or feeling left out</a:t>
            </a:r>
          </a:p>
        </p:txBody>
      </p:sp>
    </p:spTree>
    <p:extLst>
      <p:ext uri="{BB962C8B-B14F-4D97-AF65-F5344CB8AC3E}">
        <p14:creationId xmlns:p14="http://schemas.microsoft.com/office/powerpoint/2010/main" val="34486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6" y="2521854"/>
            <a:ext cx="3273281" cy="28344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3200" dirty="0"/>
              <a:t>Earache or drainage from your ear</a:t>
            </a:r>
          </a:p>
        </p:txBody>
      </p:sp>
    </p:spTree>
    <p:extLst>
      <p:ext uri="{BB962C8B-B14F-4D97-AF65-F5344CB8AC3E}">
        <p14:creationId xmlns:p14="http://schemas.microsoft.com/office/powerpoint/2010/main" val="218097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A34D048-FD11-4E46-8BBC-E7F5082F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2" t="27326" r="56855" b="42366"/>
          <a:stretch/>
        </p:blipFill>
        <p:spPr>
          <a:xfrm>
            <a:off x="4389214" y="2452240"/>
            <a:ext cx="3223073" cy="3307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687">
            <a:off x="6740754" y="2497338"/>
            <a:ext cx="1965430" cy="1307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959">
            <a:off x="8179345" y="2703709"/>
            <a:ext cx="936225" cy="73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7686">
            <a:off x="6860756" y="3062221"/>
            <a:ext cx="936225" cy="73536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3200" dirty="0"/>
              <a:t>Noises in your ears like ringing or buzzing</a:t>
            </a:r>
          </a:p>
        </p:txBody>
      </p:sp>
    </p:spTree>
    <p:extLst>
      <p:ext uri="{BB962C8B-B14F-4D97-AF65-F5344CB8AC3E}">
        <p14:creationId xmlns:p14="http://schemas.microsoft.com/office/powerpoint/2010/main" val="39743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41BCACFE-1935-43FE-AE9C-D11168DBF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16" t="42294" r="57661" b="28746"/>
          <a:stretch/>
        </p:blipFill>
        <p:spPr>
          <a:xfrm>
            <a:off x="4570157" y="2585087"/>
            <a:ext cx="2861188" cy="304189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E63CD1E-9321-40C5-A121-B4776614A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23" t="50000" r="59193" b="13835"/>
          <a:stretch/>
        </p:blipFill>
        <p:spPr>
          <a:xfrm>
            <a:off x="4570157" y="1965184"/>
            <a:ext cx="2920872" cy="330398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3200" dirty="0"/>
              <a:t>Feeling like you are spinning</a:t>
            </a:r>
          </a:p>
        </p:txBody>
      </p:sp>
    </p:spTree>
    <p:extLst>
      <p:ext uri="{BB962C8B-B14F-4D97-AF65-F5344CB8AC3E}">
        <p14:creationId xmlns:p14="http://schemas.microsoft.com/office/powerpoint/2010/main" val="5562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8" y="2539755"/>
            <a:ext cx="1885950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11" y="2722357"/>
            <a:ext cx="3005079" cy="27673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lvl="0"/>
            <a:r>
              <a:rPr lang="en-US" sz="2800" dirty="0"/>
              <a:t>If you suddenly have trouble hearing in one or both your ears.</a:t>
            </a:r>
          </a:p>
        </p:txBody>
      </p:sp>
    </p:spTree>
    <p:extLst>
      <p:ext uri="{BB962C8B-B14F-4D97-AF65-F5344CB8AC3E}">
        <p14:creationId xmlns:p14="http://schemas.microsoft.com/office/powerpoint/2010/main" val="33986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Tell someone – parents, coach, team 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Don’t Wait!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is help!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97" y="3303750"/>
            <a:ext cx="3847000" cy="22412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r>
              <a:rPr lang="en-US" sz="2800" dirty="0"/>
              <a:t>If you have any of these signs:</a:t>
            </a:r>
          </a:p>
        </p:txBody>
      </p:sp>
    </p:spTree>
    <p:extLst>
      <p:ext uri="{BB962C8B-B14F-4D97-AF65-F5344CB8AC3E}">
        <p14:creationId xmlns:p14="http://schemas.microsoft.com/office/powerpoint/2010/main" val="30905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34" y="2868649"/>
            <a:ext cx="3742634" cy="247477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There are lots of different treatments for hearing loss</a:t>
            </a:r>
          </a:p>
        </p:txBody>
      </p:sp>
    </p:spTree>
    <p:extLst>
      <p:ext uri="{BB962C8B-B14F-4D97-AF65-F5344CB8AC3E}">
        <p14:creationId xmlns:p14="http://schemas.microsoft.com/office/powerpoint/2010/main" val="11560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Some hearing loss happens for a short amount of time. It sometimes gets better on its own, or can be treated easily.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0" y="3686306"/>
            <a:ext cx="3840162" cy="24138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Can hearing loss improve?</a:t>
            </a:r>
          </a:p>
        </p:txBody>
      </p:sp>
    </p:spTree>
    <p:extLst>
      <p:ext uri="{BB962C8B-B14F-4D97-AF65-F5344CB8AC3E}">
        <p14:creationId xmlns:p14="http://schemas.microsoft.com/office/powerpoint/2010/main" val="240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Medicine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23" y="2710166"/>
            <a:ext cx="3084321" cy="27917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06" y="4620126"/>
            <a:ext cx="1329488" cy="132948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4650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ＭＳ Ｐゴシック" panose="020B0600070205080204" pitchFamily="34" charset="-128"/>
              </a:rPr>
              <a:t>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ＭＳ Ｐゴシック" panose="020B0600070205080204" pitchFamily="34" charset="-128"/>
              </a:rPr>
              <a:t>Audiologist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ＭＳ Ｐゴシック" panose="020B0600070205080204" pitchFamily="34" charset="-128"/>
              </a:rPr>
              <a:t>Healthy Hearing Clinical Director Special Olympics (State/Country)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23533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Some simple treatment like drops that go in your ear to soften earwax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One brand is </a:t>
            </a:r>
            <a:r>
              <a:rPr lang="en-US" sz="3200" b="1" dirty="0" err="1"/>
              <a:t>Debrox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42" y="2944815"/>
            <a:ext cx="3035557" cy="305384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39750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Q-Tips can make it worse, so do not use those.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755" y="2602267"/>
            <a:ext cx="5351991" cy="300753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Q-Tips</a:t>
            </a:r>
          </a:p>
        </p:txBody>
      </p:sp>
    </p:spTree>
    <p:extLst>
      <p:ext uri="{BB962C8B-B14F-4D97-AF65-F5344CB8AC3E}">
        <p14:creationId xmlns:p14="http://schemas.microsoft.com/office/powerpoint/2010/main" val="29125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There are things that can help you live with your hearing loss.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88" y="2727659"/>
            <a:ext cx="2846597" cy="277345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 rot="18625129">
            <a:off x="5313701" y="3471004"/>
            <a:ext cx="673769" cy="204565"/>
          </a:xfrm>
          <a:prstGeom prst="rightArrow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Some hearing loss lasts for the rest of your life</a:t>
            </a:r>
          </a:p>
        </p:txBody>
      </p:sp>
    </p:spTree>
    <p:extLst>
      <p:ext uri="{BB962C8B-B14F-4D97-AF65-F5344CB8AC3E}">
        <p14:creationId xmlns:p14="http://schemas.microsoft.com/office/powerpoint/2010/main" val="17339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A hearing aid can help you to hear better and clearer.</a:t>
            </a:r>
          </a:p>
          <a:p>
            <a:pPr marL="0" lvl="0" indent="0"/>
            <a:endParaRPr lang="en-US" sz="3200" dirty="0"/>
          </a:p>
          <a:p>
            <a:pPr marL="0" lvl="0" indent="0"/>
            <a:r>
              <a:rPr lang="en-US" sz="3200" dirty="0"/>
              <a:t>Hearing aids are small devices worn in you ear.</a:t>
            </a:r>
          </a:p>
          <a:p>
            <a:pPr marL="0" lvl="0" indent="0"/>
            <a:r>
              <a:rPr lang="en-US" sz="3200" dirty="0"/>
              <a:t>They make sounds louder and clearer.</a:t>
            </a:r>
          </a:p>
          <a:p>
            <a:pPr marL="0" lvl="0" indent="0"/>
            <a:r>
              <a:rPr lang="en-US" sz="3200" dirty="0"/>
              <a:t>There are many different types of hearing aids.</a:t>
            </a:r>
          </a:p>
          <a:p>
            <a:pPr marL="0" lvl="0" indent="0"/>
            <a:r>
              <a:rPr lang="en-US" sz="3200" dirty="0"/>
              <a:t>The most common type goes around the top and back of your ear.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706" y="2570031"/>
            <a:ext cx="1920081" cy="210294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8940" y="231541"/>
            <a:ext cx="9402431" cy="1046064"/>
          </a:xfrm>
        </p:spPr>
        <p:txBody>
          <a:bodyPr/>
          <a:lstStyle/>
          <a:p>
            <a:pPr marL="0" lvl="0" indent="0"/>
            <a:r>
              <a:rPr lang="en-US" sz="3200" dirty="0"/>
              <a:t>Hearing Aid</a:t>
            </a:r>
          </a:p>
        </p:txBody>
      </p:sp>
    </p:spTree>
    <p:extLst>
      <p:ext uri="{BB962C8B-B14F-4D97-AF65-F5344CB8AC3E}">
        <p14:creationId xmlns:p14="http://schemas.microsoft.com/office/powerpoint/2010/main" val="1040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5E95D6CA-D91D-4FD1-B9D4-BAC900F1B615}"/>
              </a:ext>
            </a:extLst>
          </p:cNvPr>
          <p:cNvSpPr txBox="1">
            <a:spLocks/>
          </p:cNvSpPr>
          <p:nvPr/>
        </p:nvSpPr>
        <p:spPr bwMode="auto">
          <a:xfrm>
            <a:off x="671172" y="391790"/>
            <a:ext cx="10364391" cy="492144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900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algn="ctr" defTabSz="914400"/>
            <a:br>
              <a:rPr lang="en-US" kern="0" dirty="0">
                <a:solidFill>
                  <a:schemeClr val="bg1"/>
                </a:solidFill>
              </a:rPr>
            </a:b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E2309E-4583-ED31-8E98-93D252B11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6" y="5695103"/>
            <a:ext cx="1126589" cy="11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42679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How old are you</a:t>
            </a:r>
            <a:r>
              <a:rPr lang="en-US" sz="2800" dirty="0"/>
              <a:t>?</a:t>
            </a:r>
            <a:endParaRPr lang="en-US" dirty="0"/>
          </a:p>
          <a:p>
            <a:endParaRPr lang="en-US" dirty="0"/>
          </a:p>
          <a:p>
            <a:r>
              <a:rPr lang="en-US" sz="2800" dirty="0"/>
              <a:t>Please select your age:</a:t>
            </a:r>
          </a:p>
          <a:p>
            <a:pPr marL="457200" indent="-457200">
              <a:buAutoNum type="alphaUcPeriod"/>
            </a:pPr>
            <a:r>
              <a:rPr lang="en-US" sz="2800" dirty="0"/>
              <a:t>5 to 10 years old</a:t>
            </a:r>
          </a:p>
          <a:p>
            <a:pPr marL="457200" indent="-457200">
              <a:buAutoNum type="alphaUcPeriod"/>
            </a:pPr>
            <a:r>
              <a:rPr lang="en-US" sz="2800" dirty="0"/>
              <a:t>11-18 years old</a:t>
            </a:r>
          </a:p>
          <a:p>
            <a:pPr marL="457200" indent="-457200">
              <a:buAutoNum type="alphaUcPeriod"/>
            </a:pPr>
            <a:r>
              <a:rPr lang="en-US" sz="2800" dirty="0"/>
              <a:t>19-30 years old</a:t>
            </a:r>
          </a:p>
          <a:p>
            <a:pPr marL="457200" indent="-457200">
              <a:buAutoNum type="alphaUcPeriod"/>
            </a:pPr>
            <a:r>
              <a:rPr lang="en-US" sz="2800" dirty="0"/>
              <a:t>31-50 years old</a:t>
            </a:r>
          </a:p>
          <a:p>
            <a:pPr marL="457200" indent="-457200">
              <a:buAutoNum type="alphaUcPeriod"/>
            </a:pPr>
            <a:r>
              <a:rPr lang="en-US" sz="2800" dirty="0"/>
              <a:t>Over 51 years old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38543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45608" y="4742679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6" y="1874010"/>
            <a:ext cx="10549467" cy="4464050"/>
          </a:xfrm>
        </p:spPr>
        <p:txBody>
          <a:bodyPr/>
          <a:lstStyle/>
          <a:p>
            <a:r>
              <a:rPr lang="en-US" sz="3200" b="1" dirty="0"/>
              <a:t>Are you- </a:t>
            </a:r>
          </a:p>
          <a:p>
            <a:endParaRPr lang="en-US" sz="3200" b="1" dirty="0"/>
          </a:p>
          <a:p>
            <a:pPr marL="457200" indent="-457200">
              <a:buAutoNum type="alphaUcPeriod"/>
            </a:pPr>
            <a:r>
              <a:rPr lang="en-US" sz="2800" dirty="0"/>
              <a:t>An athlete</a:t>
            </a:r>
          </a:p>
          <a:p>
            <a:pPr marL="457200" indent="-457200">
              <a:buAutoNum type="alphaUcPeriod"/>
            </a:pPr>
            <a:r>
              <a:rPr lang="en-US" sz="2800" dirty="0"/>
              <a:t>Unified Partner</a:t>
            </a:r>
          </a:p>
          <a:p>
            <a:pPr marL="457200" indent="-457200">
              <a:buAutoNum type="alphaUcPeriod"/>
            </a:pPr>
            <a:r>
              <a:rPr lang="en-US" sz="2800" dirty="0"/>
              <a:t>Coach</a:t>
            </a:r>
          </a:p>
          <a:p>
            <a:pPr marL="457200" indent="-457200">
              <a:buAutoNum type="alphaUcPeriod"/>
            </a:pPr>
            <a:r>
              <a:rPr lang="en-US" sz="2800" dirty="0"/>
              <a:t>Clinical Director/Volunteer</a:t>
            </a:r>
          </a:p>
          <a:p>
            <a:pPr marL="457200" indent="-457200">
              <a:buAutoNum type="alphaUcPeriod"/>
            </a:pPr>
            <a:r>
              <a:rPr lang="en-US" sz="2800" dirty="0"/>
              <a:t>Parent/Family Member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35" y="4538543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768890" y="4609924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b="1" dirty="0"/>
              <a:t>Hearing loss:  Do you have trouble hearing?</a:t>
            </a:r>
          </a:p>
          <a:p>
            <a:pPr marL="0" lvl="0" indent="0"/>
            <a:endParaRPr lang="en-US" sz="3200" dirty="0"/>
          </a:p>
          <a:p>
            <a:pPr marL="514350" lvl="0" indent="-514350">
              <a:buAutoNum type="alphaUcPeriod"/>
            </a:pPr>
            <a:r>
              <a:rPr lang="en-US" sz="2800" dirty="0"/>
              <a:t>Yes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Not Sure</a:t>
            </a:r>
          </a:p>
          <a:p>
            <a:pPr marL="0" lvl="0" indent="0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405788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b="1" dirty="0"/>
              <a:t>Hearing loss:</a:t>
            </a:r>
          </a:p>
          <a:p>
            <a:pPr marL="0" lvl="0" indent="0"/>
            <a:r>
              <a:rPr lang="en-US" sz="3200" b="1" dirty="0"/>
              <a:t>If yes, sudden hearing loss:</a:t>
            </a:r>
          </a:p>
          <a:p>
            <a:pPr marL="0" lvl="0" indent="0"/>
            <a:endParaRPr lang="en-US" sz="3200" dirty="0"/>
          </a:p>
          <a:p>
            <a:pPr marL="514350" lvl="0" indent="-514350">
              <a:buAutoNum type="alphaUcPeriod"/>
            </a:pPr>
            <a:r>
              <a:rPr lang="en-US" sz="2800" dirty="0"/>
              <a:t>Yes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Not Sure</a:t>
            </a:r>
          </a:p>
          <a:p>
            <a:pPr marL="0" lvl="0" indent="0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Have you ever had a hearing test?</a:t>
            </a:r>
          </a:p>
          <a:p>
            <a:endParaRPr lang="en-US" sz="3200" dirty="0"/>
          </a:p>
          <a:p>
            <a:pPr marL="457200" indent="-457200">
              <a:buAutoNum type="alphaUcPeriod"/>
            </a:pPr>
            <a:r>
              <a:rPr lang="en-US" sz="2800" dirty="0"/>
              <a:t>Yes</a:t>
            </a:r>
          </a:p>
          <a:p>
            <a:pPr marL="457200" indent="-457200">
              <a:buAutoNum type="alphaUcPeriod"/>
            </a:pPr>
            <a:r>
              <a:rPr lang="en-US" sz="2800" dirty="0"/>
              <a:t>No</a:t>
            </a:r>
          </a:p>
          <a:p>
            <a:pPr marL="457200" indent="-457200">
              <a:buAutoNum type="alphaUcPeriod"/>
            </a:pPr>
            <a:r>
              <a:rPr lang="en-US" sz="2800" dirty="0"/>
              <a:t>Don't remember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Hearing loss means finding it hard to hear or not being able to hear at all.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154" y="3654501"/>
            <a:ext cx="3840162" cy="241381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What is Hearing loss?</a:t>
            </a:r>
          </a:p>
        </p:txBody>
      </p:sp>
    </p:spTree>
    <p:extLst>
      <p:ext uri="{BB962C8B-B14F-4D97-AF65-F5344CB8AC3E}">
        <p14:creationId xmlns:p14="http://schemas.microsoft.com/office/powerpoint/2010/main" val="24029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200" b="1" dirty="0"/>
              <a:t> What were the results of the hearing test?</a:t>
            </a:r>
          </a:p>
          <a:p>
            <a:pPr marL="0" indent="0"/>
            <a:endParaRPr lang="en-US" sz="3200" dirty="0"/>
          </a:p>
          <a:p>
            <a:pPr marL="457200" indent="-457200">
              <a:buAutoNum type="alphaUcPeriod"/>
            </a:pPr>
            <a:r>
              <a:rPr lang="en-US" sz="2800" dirty="0"/>
              <a:t>No hearing loss</a:t>
            </a:r>
          </a:p>
          <a:p>
            <a:pPr marL="457200" indent="-457200">
              <a:buAutoNum type="alphaUcPeriod"/>
            </a:pPr>
            <a:r>
              <a:rPr lang="en-US" sz="2800" dirty="0"/>
              <a:t>Hearing loss</a:t>
            </a:r>
          </a:p>
          <a:p>
            <a:pPr marL="457200" indent="-457200">
              <a:buAutoNum type="alphaUcPeriod"/>
            </a:pPr>
            <a:r>
              <a:rPr lang="en-US" sz="2800" dirty="0"/>
              <a:t>Not sure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If you have a hearing loss, do you wear hearing aids?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r>
              <a:rPr lang="en-US" sz="2800" dirty="0"/>
              <a:t>No hearing loss</a:t>
            </a:r>
          </a:p>
          <a:p>
            <a:pPr marL="457200" indent="-457200">
              <a:buAutoNum type="alphaUcPeriod"/>
            </a:pPr>
            <a:r>
              <a:rPr lang="en-US" sz="2800" dirty="0"/>
              <a:t>Yes, I wear hearing aids</a:t>
            </a:r>
          </a:p>
          <a:p>
            <a:pPr marL="457200" indent="-457200">
              <a:buAutoNum type="alphaUcPeriod"/>
            </a:pPr>
            <a:r>
              <a:rPr lang="en-US" sz="2800" dirty="0"/>
              <a:t>Yes, I wore hearing aids but not now</a:t>
            </a:r>
          </a:p>
          <a:p>
            <a:pPr marL="457200" indent="-457200">
              <a:buAutoNum type="alphaUcPeriod"/>
            </a:pPr>
            <a:r>
              <a:rPr lang="en-US" sz="2800" dirty="0"/>
              <a:t>Yes, I have hearing loss but never wore hearing aids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Do you have pain in your ears?</a:t>
            </a:r>
          </a:p>
          <a:p>
            <a:pPr marL="457200" indent="-457200">
              <a:buAutoNum type="alphaUcPeriod"/>
            </a:pPr>
            <a:r>
              <a:rPr lang="en-US" dirty="0"/>
              <a:t>Yes</a:t>
            </a:r>
          </a:p>
          <a:p>
            <a:pPr marL="457200" indent="-457200">
              <a:buAutoNum type="alphaUcPeriod"/>
            </a:pPr>
            <a:r>
              <a:rPr lang="en-US" dirty="0"/>
              <a:t>No</a:t>
            </a:r>
          </a:p>
          <a:p>
            <a:pPr marL="457200" indent="-457200">
              <a:buAutoNum type="alphaUcPeriod"/>
            </a:pPr>
            <a:r>
              <a:rPr lang="en-US" dirty="0"/>
              <a:t>Don’t know</a:t>
            </a:r>
          </a:p>
          <a:p>
            <a:pPr marL="0" indent="0"/>
            <a:r>
              <a:rPr lang="en-US" b="1" dirty="0"/>
              <a:t>Left ear?</a:t>
            </a:r>
            <a:r>
              <a:rPr lang="en-US" dirty="0"/>
              <a:t>			</a:t>
            </a:r>
            <a:r>
              <a:rPr lang="en-US" b="1" dirty="0"/>
              <a:t>Right ear?</a:t>
            </a:r>
          </a:p>
          <a:p>
            <a:pPr marL="457200" indent="-457200">
              <a:buAutoNum type="alphaUcPeriod"/>
            </a:pPr>
            <a:r>
              <a:rPr lang="en-US" dirty="0"/>
              <a:t>Yes			A. Yes</a:t>
            </a:r>
          </a:p>
          <a:p>
            <a:pPr marL="457200" indent="-457200">
              <a:buAutoNum type="alphaUcPeriod"/>
            </a:pPr>
            <a:r>
              <a:rPr lang="en-US" dirty="0"/>
              <a:t>No				B. No</a:t>
            </a:r>
          </a:p>
          <a:p>
            <a:pPr marL="457200" indent="-457200">
              <a:buAutoNum type="alphaUcPeriod"/>
            </a:pPr>
            <a:r>
              <a:rPr lang="en-US" dirty="0"/>
              <a:t>Don’t know		C. Don’t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b="1" dirty="0"/>
              <a:t>Do you have a draining ear (blood, pus, …):</a:t>
            </a:r>
          </a:p>
          <a:p>
            <a:pPr marL="0" lvl="0" indent="0"/>
            <a:endParaRPr lang="en-US" sz="3200" dirty="0"/>
          </a:p>
          <a:p>
            <a:pPr marL="514350" lvl="0" indent="-514350">
              <a:buAutoNum type="alphaUcPeriod"/>
            </a:pPr>
            <a:r>
              <a:rPr lang="en-US" sz="2800" dirty="0"/>
              <a:t>Yes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</a:t>
            </a:r>
          </a:p>
          <a:p>
            <a:pPr marL="514350" lvl="0" indent="-514350">
              <a:buAutoNum type="alphaUcPeriod"/>
            </a:pPr>
            <a:r>
              <a:rPr lang="en-US" sz="2800" dirty="0"/>
              <a:t>Not sure</a:t>
            </a:r>
          </a:p>
          <a:p>
            <a:pPr marL="0" lvl="0" indent="0"/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Did you ever have ear surgery?</a:t>
            </a:r>
          </a:p>
          <a:p>
            <a:endParaRPr lang="en-US" sz="3200" b="1" dirty="0"/>
          </a:p>
          <a:p>
            <a:pPr marL="457200" indent="-457200">
              <a:buAutoNum type="alphaUcPeriod"/>
            </a:pPr>
            <a:r>
              <a:rPr lang="en-US" sz="2800" dirty="0"/>
              <a:t>Yes</a:t>
            </a:r>
          </a:p>
          <a:p>
            <a:pPr marL="457200" indent="-457200">
              <a:buAutoNum type="alphaUcPeriod"/>
            </a:pPr>
            <a:r>
              <a:rPr lang="en-US" sz="2800" dirty="0"/>
              <a:t>No</a:t>
            </a:r>
          </a:p>
          <a:p>
            <a:pPr marL="457200" indent="-457200">
              <a:buAutoNum type="alphaUcPeriod"/>
            </a:pPr>
            <a:r>
              <a:rPr lang="en-US" sz="2800" dirty="0"/>
              <a:t>Don’t know/remember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Did you learn something new today?</a:t>
            </a:r>
          </a:p>
          <a:p>
            <a:endParaRPr lang="en-US" sz="3200" b="1" dirty="0"/>
          </a:p>
          <a:p>
            <a:pPr marL="457200" indent="-457200">
              <a:buAutoNum type="alphaUcPeriod"/>
            </a:pPr>
            <a:r>
              <a:rPr lang="en-US" sz="2800" dirty="0"/>
              <a:t>Yes</a:t>
            </a:r>
          </a:p>
          <a:p>
            <a:pPr marL="457200" indent="-457200">
              <a:buAutoNum type="alphaUcPeriod"/>
            </a:pPr>
            <a:r>
              <a:rPr lang="en-US" sz="2800" dirty="0"/>
              <a:t>No</a:t>
            </a:r>
          </a:p>
          <a:p>
            <a:pPr marL="457200" indent="-457200">
              <a:buAutoNum type="alphaUcPeriod"/>
            </a:pPr>
            <a:r>
              <a:rPr lang="en-US" sz="2800" dirty="0"/>
              <a:t>Maybe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7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5E95D6CA-D91D-4FD1-B9D4-BAC900F1B615}"/>
              </a:ext>
            </a:extLst>
          </p:cNvPr>
          <p:cNvSpPr txBox="1">
            <a:spLocks/>
          </p:cNvSpPr>
          <p:nvPr/>
        </p:nvSpPr>
        <p:spPr bwMode="auto">
          <a:xfrm>
            <a:off x="918846" y="1042249"/>
            <a:ext cx="10364391" cy="463519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900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algn="ctr" defTabSz="914400"/>
            <a:br>
              <a:rPr lang="en-US" kern="0" dirty="0">
                <a:solidFill>
                  <a:schemeClr val="bg1"/>
                </a:solidFill>
              </a:rPr>
            </a:br>
            <a:r>
              <a:rPr lang="en-US" sz="2400" kern="0" dirty="0">
                <a:solidFill>
                  <a:schemeClr val="bg1"/>
                </a:solidFill>
              </a:rPr>
              <a:t> </a:t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Advice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" y="5677443"/>
            <a:ext cx="1065475" cy="10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Have your ears checked by a medical doctor for ear wax: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Every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than 1 time a year if you wear hearing aids or have a lot of ear wax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Have a hearing evaluation by an Audiologist or an ENT-specialist, when you are: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Younger than 18 years: every 3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Between 18 and 50 years: every 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Older than 50 years: every 3 years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important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When you wear hearing aids, your hearing needs to be checked every year by an Audiologist or an ENT-specialist.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Hearing loss can happen suddenly.</a:t>
            </a:r>
          </a:p>
          <a:p>
            <a:pPr marL="0" lvl="0" indent="0"/>
            <a:endParaRPr lang="en-US" sz="3200" dirty="0"/>
          </a:p>
          <a:p>
            <a:pPr marL="0" lvl="0" indent="0"/>
            <a:endParaRPr lang="en-US" sz="3200" dirty="0"/>
          </a:p>
          <a:p>
            <a:pPr marL="0" lvl="0" indent="0"/>
            <a:endParaRPr lang="en-US" sz="3200" dirty="0"/>
          </a:p>
          <a:p>
            <a:pPr marL="0" lvl="0" indent="0"/>
            <a:endParaRPr lang="en-US" sz="3200" dirty="0"/>
          </a:p>
          <a:p>
            <a:pPr marL="0" lvl="0" indent="0"/>
            <a:r>
              <a:rPr lang="en-US" sz="3200" dirty="0"/>
              <a:t>Or, your hearing may slowly get worse over time.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000124"/>
            <a:ext cx="1885950" cy="242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1054948"/>
            <a:ext cx="3005079" cy="2767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1" y="4549394"/>
            <a:ext cx="2013347" cy="20069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When does hearing loss happen?</a:t>
            </a:r>
          </a:p>
        </p:txBody>
      </p:sp>
    </p:spTree>
    <p:extLst>
      <p:ext uri="{BB962C8B-B14F-4D97-AF65-F5344CB8AC3E}">
        <p14:creationId xmlns:p14="http://schemas.microsoft.com/office/powerpoint/2010/main" val="19564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5E95D6CA-D91D-4FD1-B9D4-BAC900F1B615}"/>
              </a:ext>
            </a:extLst>
          </p:cNvPr>
          <p:cNvSpPr txBox="1">
            <a:spLocks/>
          </p:cNvSpPr>
          <p:nvPr/>
        </p:nvSpPr>
        <p:spPr bwMode="auto">
          <a:xfrm>
            <a:off x="840134" y="339866"/>
            <a:ext cx="10364391" cy="41978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900" spc="-100">
                <a:solidFill>
                  <a:srgbClr val="FFFFFF"/>
                </a:solidFill>
                <a:latin typeface="+mj-lt"/>
                <a:ea typeface="+mj-ea"/>
                <a:cs typeface="+mj-cs"/>
                <a:sym typeface="Ubuntu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5pPr>
            <a:lvl6pPr marL="321457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6pPr>
            <a:lvl7pPr marL="642915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7pPr>
            <a:lvl8pPr marL="964372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8pPr>
            <a:lvl9pPr marL="1285829" algn="l" rtl="0" eaLnBrk="1" fontAlgn="base" hangingPunct="1">
              <a:spcBef>
                <a:spcPct val="0"/>
              </a:spcBef>
              <a:spcAft>
                <a:spcPct val="0"/>
              </a:spcAft>
              <a:defRPr sz="5900">
                <a:solidFill>
                  <a:srgbClr val="FFFFFF"/>
                </a:solidFill>
                <a:latin typeface="Ubuntu Light" charset="0"/>
                <a:ea typeface="ヒラギノ角ゴ ProN W3" charset="0"/>
                <a:cs typeface="ヒラギノ角ゴ ProN W3" charset="0"/>
                <a:sym typeface="Ubuntu Light" charset="0"/>
              </a:defRPr>
            </a:lvl9pPr>
          </a:lstStyle>
          <a:p>
            <a:pPr algn="ctr" defTabSz="914400"/>
            <a:br>
              <a:rPr lang="en-US" kern="0" dirty="0">
                <a:solidFill>
                  <a:schemeClr val="bg1"/>
                </a:solidFill>
              </a:rPr>
            </a:br>
            <a:endParaRPr lang="en-US" kern="0" dirty="0">
              <a:solidFill>
                <a:schemeClr val="bg1"/>
              </a:solidFill>
            </a:endParaRPr>
          </a:p>
          <a:p>
            <a:pPr algn="ctr" defTabSz="914400"/>
            <a:r>
              <a:rPr lang="en-US" sz="1600" kern="0" dirty="0">
                <a:solidFill>
                  <a:schemeClr val="bg1"/>
                </a:solidFill>
              </a:rPr>
              <a:t> </a:t>
            </a:r>
            <a:br>
              <a:rPr lang="en-US" kern="0" dirty="0">
                <a:solidFill>
                  <a:schemeClr val="bg1"/>
                </a:solidFill>
              </a:rPr>
            </a:br>
            <a:r>
              <a:rPr lang="en-US" kern="0" dirty="0">
                <a:solidFill>
                  <a:schemeClr val="bg1"/>
                </a:solidFill>
              </a:rPr>
              <a:t>Thank you for your attention!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8" y="5587396"/>
            <a:ext cx="1274613" cy="12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9768890" y="4711968"/>
            <a:ext cx="1074821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What else would you like to know about your hearing? If you have any questions, please contact healthyhearing@specialolympics.org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7" y="4507832"/>
            <a:ext cx="1938368" cy="193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Hearing loss can last for a short amount of time.</a:t>
            </a:r>
          </a:p>
          <a:p>
            <a:pPr marL="0" lvl="0" indent="0"/>
            <a:endParaRPr lang="en-US" sz="3200" dirty="0"/>
          </a:p>
          <a:p>
            <a:pPr marL="0" lvl="0" indent="0"/>
            <a:endParaRPr lang="en-US" sz="3200" dirty="0"/>
          </a:p>
          <a:p>
            <a:pPr marL="0" lvl="0" indent="0"/>
            <a:endParaRPr lang="en-US" sz="3200" dirty="0"/>
          </a:p>
          <a:p>
            <a:pPr marL="0" lvl="0" indent="0"/>
            <a:r>
              <a:rPr lang="en-US" sz="3200" dirty="0"/>
              <a:t>			    </a:t>
            </a:r>
          </a:p>
          <a:p>
            <a:pPr marL="0" lvl="0" indent="0"/>
            <a:r>
              <a:rPr lang="en-US" sz="3200" dirty="0"/>
              <a:t>			 Or, it might last for the rest of your life.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42" y="2499437"/>
            <a:ext cx="2846597" cy="2773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1"/>
          <a:stretch/>
        </p:blipFill>
        <p:spPr>
          <a:xfrm>
            <a:off x="7775255" y="2499437"/>
            <a:ext cx="1561250" cy="1859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42" y="2741506"/>
            <a:ext cx="2169743" cy="1838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83807" y="2823411"/>
            <a:ext cx="10831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/>
              <a:t>Monday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Tuesday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Wednesday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Thursday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Friday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Saturday</a:t>
            </a:r>
          </a:p>
          <a:p>
            <a:pPr>
              <a:lnSpc>
                <a:spcPct val="150000"/>
              </a:lnSpc>
            </a:pPr>
            <a:r>
              <a:rPr lang="en-US" sz="1000" dirty="0"/>
              <a:t>Sunday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9659816" y="3102708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9659816" y="3333262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9683263" y="3564609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9663724" y="3794369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9663724" y="4017108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9663724" y="4256798"/>
            <a:ext cx="1094154" cy="0"/>
          </a:xfrm>
          <a:prstGeom prst="lin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How long does hearing loss last?</a:t>
            </a:r>
          </a:p>
        </p:txBody>
      </p:sp>
    </p:spTree>
    <p:extLst>
      <p:ext uri="{BB962C8B-B14F-4D97-AF65-F5344CB8AC3E}">
        <p14:creationId xmlns:p14="http://schemas.microsoft.com/office/powerpoint/2010/main" val="23752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Hearing loss can be caused by different things like: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What causes hearing loss?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15" y="3280789"/>
            <a:ext cx="3840162" cy="24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/>
            <a:r>
              <a:rPr lang="en-US" sz="3200" dirty="0"/>
              <a:t>Hearing loss can be caused by different things like: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Ear wax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32"/>
          <a:stretch/>
        </p:blipFill>
        <p:spPr>
          <a:xfrm>
            <a:off x="4008354" y="2864696"/>
            <a:ext cx="1807457" cy="3029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2855" y="3333646"/>
            <a:ext cx="1854276" cy="24655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Ear Wax</a:t>
            </a:r>
          </a:p>
        </p:txBody>
      </p:sp>
    </p:spTree>
    <p:extLst>
      <p:ext uri="{BB962C8B-B14F-4D97-AF65-F5344CB8AC3E}">
        <p14:creationId xmlns:p14="http://schemas.microsoft.com/office/powerpoint/2010/main" val="29948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49" y="2195852"/>
            <a:ext cx="3273281" cy="28344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6018" y="366713"/>
            <a:ext cx="9402431" cy="1046064"/>
          </a:xfrm>
        </p:spPr>
        <p:txBody>
          <a:bodyPr/>
          <a:lstStyle/>
          <a:p>
            <a:r>
              <a:rPr lang="en-US" dirty="0"/>
              <a:t>Ear Infection</a:t>
            </a:r>
          </a:p>
        </p:txBody>
      </p:sp>
    </p:spTree>
    <p:extLst>
      <p:ext uri="{BB962C8B-B14F-4D97-AF65-F5344CB8AC3E}">
        <p14:creationId xmlns:p14="http://schemas.microsoft.com/office/powerpoint/2010/main" val="2357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2060C1F9E6984AB7371F3EB5BBBA00" ma:contentTypeVersion="13" ma:contentTypeDescription="Create a new document." ma:contentTypeScope="" ma:versionID="09fed22e898e3e129ed7a00f294bd0fe">
  <xsd:schema xmlns:xsd="http://www.w3.org/2001/XMLSchema" xmlns:xs="http://www.w3.org/2001/XMLSchema" xmlns:p="http://schemas.microsoft.com/office/2006/metadata/properties" xmlns:ns3="512d2785-4633-40d0-a718-514bcf7c3cdd" xmlns:ns4="c264ba35-f16b-4cde-8ef6-d2c9de4307b1" targetNamespace="http://schemas.microsoft.com/office/2006/metadata/properties" ma:root="true" ma:fieldsID="90b3eebc30c913e43bc0e2f99340a46f" ns3:_="" ns4:_="">
    <xsd:import namespace="512d2785-4633-40d0-a718-514bcf7c3cdd"/>
    <xsd:import namespace="c264ba35-f16b-4cde-8ef6-d2c9de4307b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d2785-4633-40d0-a718-514bcf7c3c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4ba35-f16b-4cde-8ef6-d2c9de4307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E05C4-6198-44B1-81FC-3A5076A43BC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12d2785-4633-40d0-a718-514bcf7c3cdd"/>
    <ds:schemaRef ds:uri="c264ba35-f16b-4cde-8ef6-d2c9de4307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1FD62F-ACE8-49C8-995B-A4C5CDE9EC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2d2785-4633-40d0-a718-514bcf7c3cdd"/>
    <ds:schemaRef ds:uri="c264ba35-f16b-4cde-8ef6-d2c9de4307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BB8585-8AB2-46DF-92A6-7EA1A6C292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2522</TotalTime>
  <Words>935</Words>
  <Application>Microsoft Office PowerPoint</Application>
  <PresentationFormat>Widescreen</PresentationFormat>
  <Paragraphs>206</Paragraphs>
  <Slides>51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Calibri</vt:lpstr>
      <vt:lpstr>Gill Sans</vt:lpstr>
      <vt:lpstr>Helvetica Neue</vt:lpstr>
      <vt:lpstr>Ubuntu</vt:lpstr>
      <vt:lpstr>Ubuntu Light</vt:lpstr>
      <vt:lpstr>SO_AP_Presentation</vt:lpstr>
      <vt:lpstr>Body White copy</vt:lpstr>
      <vt:lpstr>Blank</vt:lpstr>
      <vt:lpstr>1_Blank</vt:lpstr>
      <vt:lpstr>1_Body White copy</vt:lpstr>
      <vt:lpstr>Special Olympics  Healthy Hearing Hearing Education 101  </vt:lpstr>
      <vt:lpstr>Welcome </vt:lpstr>
      <vt:lpstr>Introduction </vt:lpstr>
      <vt:lpstr>What is Hearing loss?</vt:lpstr>
      <vt:lpstr>When does hearing loss happen?</vt:lpstr>
      <vt:lpstr>How long does hearing loss last?</vt:lpstr>
      <vt:lpstr>What causes hearing loss?</vt:lpstr>
      <vt:lpstr>Ear Wax</vt:lpstr>
      <vt:lpstr>Ear Infection</vt:lpstr>
      <vt:lpstr>Something inside the ear like fluid</vt:lpstr>
      <vt:lpstr>Allergies</vt:lpstr>
      <vt:lpstr>A burst ear drum – a hole in the ear drum</vt:lpstr>
      <vt:lpstr>Damage from very loud noise</vt:lpstr>
      <vt:lpstr>Getting older</vt:lpstr>
      <vt:lpstr>These are some different signs you may have a hearing loss.</vt:lpstr>
      <vt:lpstr>Not being able to hear other people clearly</vt:lpstr>
      <vt:lpstr>Not being able to hear clearly if there is noise in the background</vt:lpstr>
      <vt:lpstr>Able to hear sounds but not understand the words clearly</vt:lpstr>
      <vt:lpstr>Have trouble hearing your coaches or teammates</vt:lpstr>
      <vt:lpstr>Having to have music or the tv on very loud</vt:lpstr>
      <vt:lpstr>Feeling tired when you talk to people because you have to work hard to hear or feeling left out</vt:lpstr>
      <vt:lpstr>Earache or drainage from your ear</vt:lpstr>
      <vt:lpstr>Noises in your ears like ringing or buzzing</vt:lpstr>
      <vt:lpstr>Feeling like you are spinning</vt:lpstr>
      <vt:lpstr>If you suddenly have trouble hearing in one or both your ears.</vt:lpstr>
      <vt:lpstr>If you have any of these signs:</vt:lpstr>
      <vt:lpstr>There are lots of different treatments for hearing loss</vt:lpstr>
      <vt:lpstr>Can hearing loss improve?</vt:lpstr>
      <vt:lpstr>Treatment</vt:lpstr>
      <vt:lpstr>Treatment</vt:lpstr>
      <vt:lpstr>Q-Tips</vt:lpstr>
      <vt:lpstr>Some hearing loss lasts for the rest of your life</vt:lpstr>
      <vt:lpstr>Hearing Aid</vt:lpstr>
      <vt:lpstr>PowerPoint Presentation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Question 11</vt:lpstr>
      <vt:lpstr>PowerPoint Presentation</vt:lpstr>
      <vt:lpstr>It is important to:</vt:lpstr>
      <vt:lpstr>It is important to:</vt:lpstr>
      <vt:lpstr>It is important to:</vt:lpstr>
      <vt:lpstr>PowerPoint Presentation</vt:lpstr>
      <vt:lpstr>PowerPoint Presentation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Denise Cardona</cp:lastModifiedBy>
  <cp:revision>257</cp:revision>
  <cp:lastPrinted>2019-10-04T18:44:27Z</cp:lastPrinted>
  <dcterms:created xsi:type="dcterms:W3CDTF">2012-05-09T16:21:13Z</dcterms:created>
  <dcterms:modified xsi:type="dcterms:W3CDTF">2026-06-08T18:14:31Z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0x010100D72060C1F9E6984AB7371F3EB5BBBA00</vt:lpwstr>
  </property>
</Properties>
</file>