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 id="2147483732" r:id="rId3"/>
    <p:sldMasterId id="2147483753" r:id="rId4"/>
    <p:sldMasterId id="2147483755" r:id="rId5"/>
  </p:sldMasterIdLst>
  <p:notesMasterIdLst>
    <p:notesMasterId r:id="rId30"/>
  </p:notesMasterIdLst>
  <p:handoutMasterIdLst>
    <p:handoutMasterId r:id="rId31"/>
  </p:handoutMasterIdLst>
  <p:sldIdLst>
    <p:sldId id="904" r:id="rId6"/>
    <p:sldId id="906" r:id="rId7"/>
    <p:sldId id="937" r:id="rId8"/>
    <p:sldId id="908" r:id="rId9"/>
    <p:sldId id="910" r:id="rId10"/>
    <p:sldId id="922" r:id="rId11"/>
    <p:sldId id="921" r:id="rId12"/>
    <p:sldId id="923" r:id="rId13"/>
    <p:sldId id="924" r:id="rId14"/>
    <p:sldId id="927" r:id="rId15"/>
    <p:sldId id="928" r:id="rId16"/>
    <p:sldId id="912" r:id="rId17"/>
    <p:sldId id="932" r:id="rId18"/>
    <p:sldId id="929" r:id="rId19"/>
    <p:sldId id="939" r:id="rId20"/>
    <p:sldId id="911" r:id="rId21"/>
    <p:sldId id="913" r:id="rId22"/>
    <p:sldId id="914" r:id="rId23"/>
    <p:sldId id="915" r:id="rId24"/>
    <p:sldId id="916" r:id="rId25"/>
    <p:sldId id="917" r:id="rId26"/>
    <p:sldId id="918" r:id="rId27"/>
    <p:sldId id="925" r:id="rId28"/>
    <p:sldId id="93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F6571B-E724-78EB-97C8-30FE54B37FF9}" name="manderson@nationalcareadvisors.com" initials="ma" userId="S::urn:spo:guest#manderson@nationalcareadvisors.com::" providerId="AD"/>
  <p188:author id="{944FA223-17ED-F110-4388-F71FCFD70A2D}" name="leitnerkatelyn@gmail.com" initials="le" userId="S::urn:spo:guest#leitnerkatelyn@gmail.com::" providerId="AD"/>
  <p188:author id="{20FE3A64-78D8-0721-3896-4ED4FBD4F6EF}" name="Denise Cardona" initials="DC" userId="S::dcardona@specialolympics.org::ae95572e-adc1-4b7b-a9de-07aa5284f921" providerId="AD"/>
  <p188:author id="{95F0948A-9D46-A482-F697-8E7E0795C0C9}" name="Brittany Routh" initials="BR" userId="S::brouth@specialolympics.org::1a5cfc21-4eaf-4a5f-9d6d-15d586c2ff5a" providerId="AD"/>
  <p188:author id="{7B31ACE8-B0A3-8B2F-9F99-E70FD041F889}" name="Guest User" initials="GU" userId="S::urn:spo:anon#6d18e9360b46d22e0d054213bfd31d63de8f1e73369356ab725c8763b72e2546::"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1B538F-A053-448A-A81D-8A55A898F43C}" v="43" dt="2026-03-17T12:00:47.8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036" autoAdjust="0"/>
  </p:normalViewPr>
  <p:slideViewPr>
    <p:cSldViewPr snapToGrid="0">
      <p:cViewPr varScale="1">
        <p:scale>
          <a:sx n="50" d="100"/>
          <a:sy n="50" d="100"/>
        </p:scale>
        <p:origin x="2232" y="384"/>
      </p:cViewPr>
      <p:guideLst>
        <p:guide orient="horz" pos="2160"/>
        <p:guide pos="3840"/>
      </p:guideLst>
    </p:cSldViewPr>
  </p:slideViewPr>
  <p:notesTextViewPr>
    <p:cViewPr>
      <p:scale>
        <a:sx n="3" d="2"/>
        <a:sy n="3" d="2"/>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t>3/31/2026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t>3/31/2026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1</a:t>
            </a:fld>
            <a:endParaRPr lang="en-US"/>
          </a:p>
        </p:txBody>
      </p:sp>
    </p:spTree>
    <p:extLst>
      <p:ext uri="{BB962C8B-B14F-4D97-AF65-F5344CB8AC3E}">
        <p14:creationId xmlns:p14="http://schemas.microsoft.com/office/powerpoint/2010/main" val="602697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A0092-3D95-8CCB-5F63-1847A14556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8965B-1A81-FE8B-0FED-2E8645D63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3B7674-9ED0-15DC-B23D-F9261CC7586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10A96D-2EBC-2EBC-BB4F-2B03DD58A72C}"/>
              </a:ext>
            </a:extLst>
          </p:cNvPr>
          <p:cNvSpPr>
            <a:spLocks noGrp="1"/>
          </p:cNvSpPr>
          <p:nvPr>
            <p:ph type="sldNum" sz="quarter" idx="5"/>
          </p:nvPr>
        </p:nvSpPr>
        <p:spPr/>
        <p:txBody>
          <a:bodyPr/>
          <a:lstStyle/>
          <a:p>
            <a:fld id="{036B4B2F-0019-C942-9AE2-8EB4A07943DA}" type="slidenum">
              <a:rPr lang="en-US" smtClean="0"/>
              <a:t>10</a:t>
            </a:fld>
            <a:endParaRPr lang="en-US"/>
          </a:p>
        </p:txBody>
      </p:sp>
    </p:spTree>
    <p:extLst>
      <p:ext uri="{BB962C8B-B14F-4D97-AF65-F5344CB8AC3E}">
        <p14:creationId xmlns:p14="http://schemas.microsoft.com/office/powerpoint/2010/main" val="1733702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650EC-5E18-FC65-87CF-71D660BE0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CDF28-2BC6-0B60-FCF6-F730DA3F30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3AF750-8345-FD47-EA1F-02689776F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B35635-20CB-56C0-E525-53C4F417C747}"/>
              </a:ext>
            </a:extLst>
          </p:cNvPr>
          <p:cNvSpPr>
            <a:spLocks noGrp="1"/>
          </p:cNvSpPr>
          <p:nvPr>
            <p:ph type="sldNum" sz="quarter" idx="5"/>
          </p:nvPr>
        </p:nvSpPr>
        <p:spPr/>
        <p:txBody>
          <a:bodyPr/>
          <a:lstStyle/>
          <a:p>
            <a:fld id="{036B4B2F-0019-C942-9AE2-8EB4A07943DA}" type="slidenum">
              <a:rPr lang="en-US" smtClean="0"/>
              <a:t>11</a:t>
            </a:fld>
            <a:endParaRPr lang="en-US"/>
          </a:p>
        </p:txBody>
      </p:sp>
    </p:spTree>
    <p:extLst>
      <p:ext uri="{BB962C8B-B14F-4D97-AF65-F5344CB8AC3E}">
        <p14:creationId xmlns:p14="http://schemas.microsoft.com/office/powerpoint/2010/main" val="3035125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98A5F-65BD-AC16-E7A9-7CDD67499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284C2-69A7-3C87-6267-360210D97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3BDA48-95A0-9147-7860-BC545605C1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280166-685B-F42F-E6D6-A9F290BD64E4}"/>
              </a:ext>
            </a:extLst>
          </p:cNvPr>
          <p:cNvSpPr>
            <a:spLocks noGrp="1"/>
          </p:cNvSpPr>
          <p:nvPr>
            <p:ph type="sldNum" sz="quarter" idx="5"/>
          </p:nvPr>
        </p:nvSpPr>
        <p:spPr/>
        <p:txBody>
          <a:bodyPr/>
          <a:lstStyle/>
          <a:p>
            <a:fld id="{036B4B2F-0019-C942-9AE2-8EB4A07943DA}" type="slidenum">
              <a:rPr lang="en-US" smtClean="0"/>
              <a:t>12</a:t>
            </a:fld>
            <a:endParaRPr lang="en-US"/>
          </a:p>
        </p:txBody>
      </p:sp>
    </p:spTree>
    <p:extLst>
      <p:ext uri="{BB962C8B-B14F-4D97-AF65-F5344CB8AC3E}">
        <p14:creationId xmlns:p14="http://schemas.microsoft.com/office/powerpoint/2010/main" val="14275902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First update is how to fill out the form. Now you will see different types of selection fields. So a circle option means you can only choose one answer and a square means you can select more than one option. Also, sub questions may now appear depending on how the athlete or caregiver responds to a question. On paper forms, sub questions are italicized. In the upcoming digital system (release date TBD), they show or hide automatically depending on the response</a:t>
            </a:r>
            <a:r>
              <a:rPr lang="en-US" sz="1200" strike="sngStrike"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Therefore, when completing the paper version, it's important to carefully read each question and ignore any sub questions that don't apply.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36B4B2F-0019-C942-9AE2-8EB4A07943DA}" type="slidenum">
              <a:rPr lang="en-US" smtClean="0"/>
              <a:t>13</a:t>
            </a:fld>
            <a:endParaRPr lang="en-US"/>
          </a:p>
        </p:txBody>
      </p:sp>
    </p:spTree>
    <p:extLst>
      <p:ext uri="{BB962C8B-B14F-4D97-AF65-F5344CB8AC3E}">
        <p14:creationId xmlns:p14="http://schemas.microsoft.com/office/powerpoint/2010/main" val="634231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talk about the Healthy Hearing stations, which have remained unchanged from Healthy Hearing 1.0. We have Station 1:Check in, Station 2: Otoscopy….. Additionally, the equipment requirements for these stations have not changed, depending on your SO Region, you will still need to request audiometers, tympanometers, and OAES through the product needs form located on the healthy hearing resource page. The main form updates have occurred during check in, otoscopy, pure tone thresholds and check out which are highlighted above and will be reviewed in more detail shortly.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Previously, I indicated that Program Health Staff and Clinical Directors should collaborate to develop referral guidelines and establish a provider directory. A more comprehensive referral section is now available at the check-out station, and a guideline for follow-up recommendations has been created and added to the healthy hearing resource page for reference. I want to emphasize that these guidelines are intended to support clinical directors while still respecting their professional judgment.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14</a:t>
            </a:fld>
            <a:endParaRPr lang="en-US"/>
          </a:p>
        </p:txBody>
      </p:sp>
    </p:spTree>
    <p:extLst>
      <p:ext uri="{BB962C8B-B14F-4D97-AF65-F5344CB8AC3E}">
        <p14:creationId xmlns:p14="http://schemas.microsoft.com/office/powerpoint/2010/main" val="2813666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15</a:t>
            </a:fld>
            <a:endParaRPr lang="en-US"/>
          </a:p>
        </p:txBody>
      </p:sp>
    </p:spTree>
    <p:extLst>
      <p:ext uri="{BB962C8B-B14F-4D97-AF65-F5344CB8AC3E}">
        <p14:creationId xmlns:p14="http://schemas.microsoft.com/office/powerpoint/2010/main" val="2942583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16</a:t>
            </a:fld>
            <a:endParaRPr lang="en-US"/>
          </a:p>
        </p:txBody>
      </p:sp>
    </p:spTree>
    <p:extLst>
      <p:ext uri="{BB962C8B-B14F-4D97-AF65-F5344CB8AC3E}">
        <p14:creationId xmlns:p14="http://schemas.microsoft.com/office/powerpoint/2010/main" val="56230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Also, during otoscopy, if you encounter any licensure or liability concerns with removing cerumen and are unable to remove it, your best approach is to document that the athlete has earwax, specify how much is present, and note that removal was not possible. </a:t>
            </a:r>
          </a:p>
        </p:txBody>
      </p:sp>
      <p:sp>
        <p:nvSpPr>
          <p:cNvPr id="4" name="Slide Number Placeholder 3"/>
          <p:cNvSpPr>
            <a:spLocks noGrp="1"/>
          </p:cNvSpPr>
          <p:nvPr>
            <p:ph type="sldNum" sz="quarter" idx="5"/>
          </p:nvPr>
        </p:nvSpPr>
        <p:spPr/>
        <p:txBody>
          <a:bodyPr/>
          <a:lstStyle/>
          <a:p>
            <a:fld id="{036B4B2F-0019-C942-9AE2-8EB4A07943DA}" type="slidenum">
              <a:rPr lang="en-US" smtClean="0"/>
              <a:t>17</a:t>
            </a:fld>
            <a:endParaRPr lang="en-US"/>
          </a:p>
        </p:txBody>
      </p:sp>
    </p:spTree>
    <p:extLst>
      <p:ext uri="{BB962C8B-B14F-4D97-AF65-F5344CB8AC3E}">
        <p14:creationId xmlns:p14="http://schemas.microsoft.com/office/powerpoint/2010/main" val="39304569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20</a:t>
            </a:fld>
            <a:endParaRPr lang="en-US"/>
          </a:p>
        </p:txBody>
      </p:sp>
    </p:spTree>
    <p:extLst>
      <p:ext uri="{BB962C8B-B14F-4D97-AF65-F5344CB8AC3E}">
        <p14:creationId xmlns:p14="http://schemas.microsoft.com/office/powerpoint/2010/main" val="28748515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38FB1-09E1-63D2-11A9-3F8741B53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47C3AD-5EE4-7CD1-AF7E-F30982A550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6B1A9-E9CE-682B-88BA-1D093DD93F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469A615-9949-3FB5-3B32-BA1364BA09EF}"/>
              </a:ext>
            </a:extLst>
          </p:cNvPr>
          <p:cNvSpPr>
            <a:spLocks noGrp="1"/>
          </p:cNvSpPr>
          <p:nvPr>
            <p:ph type="sldNum" sz="quarter" idx="5"/>
          </p:nvPr>
        </p:nvSpPr>
        <p:spPr/>
        <p:txBody>
          <a:bodyPr/>
          <a:lstStyle/>
          <a:p>
            <a:fld id="{036B4B2F-0019-C942-9AE2-8EB4A07943DA}" type="slidenum">
              <a:rPr lang="en-US" smtClean="0"/>
              <a:t>24</a:t>
            </a:fld>
            <a:endParaRPr lang="en-US"/>
          </a:p>
        </p:txBody>
      </p:sp>
    </p:spTree>
    <p:extLst>
      <p:ext uri="{BB962C8B-B14F-4D97-AF65-F5344CB8AC3E}">
        <p14:creationId xmlns:p14="http://schemas.microsoft.com/office/powerpoint/2010/main" val="2559861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2</a:t>
            </a:fld>
            <a:endParaRPr lang="en-US"/>
          </a:p>
        </p:txBody>
      </p:sp>
    </p:spTree>
    <p:extLst>
      <p:ext uri="{BB962C8B-B14F-4D97-AF65-F5344CB8AC3E}">
        <p14:creationId xmlns:p14="http://schemas.microsoft.com/office/powerpoint/2010/main" val="584862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3</a:t>
            </a:fld>
            <a:endParaRPr lang="en-US"/>
          </a:p>
        </p:txBody>
      </p:sp>
    </p:spTree>
    <p:extLst>
      <p:ext uri="{BB962C8B-B14F-4D97-AF65-F5344CB8AC3E}">
        <p14:creationId xmlns:p14="http://schemas.microsoft.com/office/powerpoint/2010/main" val="295214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88899-BF9C-F8DB-AA97-932200A25E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02899-CEB9-3097-BA77-ACCDFA3CC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574B6-3D38-7281-684A-40FE0E7D3E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B9D4E2-5E18-1D53-01A5-EBEC39991256}"/>
              </a:ext>
            </a:extLst>
          </p:cNvPr>
          <p:cNvSpPr>
            <a:spLocks noGrp="1"/>
          </p:cNvSpPr>
          <p:nvPr>
            <p:ph type="sldNum" sz="quarter" idx="5"/>
          </p:nvPr>
        </p:nvSpPr>
        <p:spPr/>
        <p:txBody>
          <a:bodyPr/>
          <a:lstStyle/>
          <a:p>
            <a:fld id="{036B4B2F-0019-C942-9AE2-8EB4A07943DA}" type="slidenum">
              <a:rPr lang="en-US" smtClean="0"/>
              <a:t>4</a:t>
            </a:fld>
            <a:endParaRPr lang="en-US"/>
          </a:p>
        </p:txBody>
      </p:sp>
    </p:spTree>
    <p:extLst>
      <p:ext uri="{BB962C8B-B14F-4D97-AF65-F5344CB8AC3E}">
        <p14:creationId xmlns:p14="http://schemas.microsoft.com/office/powerpoint/2010/main" val="427377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Right now, 2.0 is only available on paper. We are working on a digital system, however, release date is yet to be determined.</a:t>
            </a:r>
            <a:r>
              <a:rPr lang="en-US" sz="1200" kern="1200" dirty="0">
                <a:solidFill>
                  <a:schemeClr val="tx1"/>
                </a:solidFill>
                <a:effectLst/>
                <a:latin typeface="+mn-lt"/>
                <a:ea typeface="+mn-ea"/>
                <a:cs typeface="+mn-cs"/>
              </a:rPr>
              <a:t> Once a specific date is established, Brittany Routh, Director of Healthy Athletes, will communicate this information to programs via your regional health managers</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5</a:t>
            </a:fld>
            <a:endParaRPr lang="en-US"/>
          </a:p>
        </p:txBody>
      </p:sp>
    </p:spTree>
    <p:extLst>
      <p:ext uri="{BB962C8B-B14F-4D97-AF65-F5344CB8AC3E}">
        <p14:creationId xmlns:p14="http://schemas.microsoft.com/office/powerpoint/2010/main" val="2888363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52F1-8837-4507-A1FF-D7C466090B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275849-358F-9134-283B-19AAC1A12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9DCA7B-4BE5-FB66-9F73-CB3ED56117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5B327BA-1497-D21C-0563-C1119DAD43F5}"/>
              </a:ext>
            </a:extLst>
          </p:cNvPr>
          <p:cNvSpPr>
            <a:spLocks noGrp="1"/>
          </p:cNvSpPr>
          <p:nvPr>
            <p:ph type="sldNum" sz="quarter" idx="5"/>
          </p:nvPr>
        </p:nvSpPr>
        <p:spPr/>
        <p:txBody>
          <a:bodyPr/>
          <a:lstStyle/>
          <a:p>
            <a:fld id="{036B4B2F-0019-C942-9AE2-8EB4A07943DA}" type="slidenum">
              <a:rPr lang="en-US" smtClean="0"/>
              <a:t>6</a:t>
            </a:fld>
            <a:endParaRPr lang="en-US"/>
          </a:p>
        </p:txBody>
      </p:sp>
    </p:spTree>
    <p:extLst>
      <p:ext uri="{BB962C8B-B14F-4D97-AF65-F5344CB8AC3E}">
        <p14:creationId xmlns:p14="http://schemas.microsoft.com/office/powerpoint/2010/main" val="1733557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7</a:t>
            </a:fld>
            <a:endParaRPr lang="en-US"/>
          </a:p>
        </p:txBody>
      </p:sp>
    </p:spTree>
    <p:extLst>
      <p:ext uri="{BB962C8B-B14F-4D97-AF65-F5344CB8AC3E}">
        <p14:creationId xmlns:p14="http://schemas.microsoft.com/office/powerpoint/2010/main" val="31777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43F21-5BEA-31DF-2DA2-D76BB94687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AC4E7-741A-5398-ADAB-81F9FDBC55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C3F2E-DC8A-4272-A839-0C3B2114BC6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A2AFD80-8427-787B-30A7-BFB67A5D2B7E}"/>
              </a:ext>
            </a:extLst>
          </p:cNvPr>
          <p:cNvSpPr>
            <a:spLocks noGrp="1"/>
          </p:cNvSpPr>
          <p:nvPr>
            <p:ph type="sldNum" sz="quarter" idx="5"/>
          </p:nvPr>
        </p:nvSpPr>
        <p:spPr/>
        <p:txBody>
          <a:bodyPr/>
          <a:lstStyle/>
          <a:p>
            <a:fld id="{036B4B2F-0019-C942-9AE2-8EB4A07943DA}" type="slidenum">
              <a:rPr lang="en-US" smtClean="0"/>
              <a:t>8</a:t>
            </a:fld>
            <a:endParaRPr lang="en-US"/>
          </a:p>
        </p:txBody>
      </p:sp>
    </p:spTree>
    <p:extLst>
      <p:ext uri="{BB962C8B-B14F-4D97-AF65-F5344CB8AC3E}">
        <p14:creationId xmlns:p14="http://schemas.microsoft.com/office/powerpoint/2010/main" val="3489329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AA2B8-DA75-E633-B140-5F9E2479AE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5A604A-4EE0-A6E8-64F3-3F05D2157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982625-B0F1-8055-5243-E13290DEEB38}"/>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24F67F27-25B9-2E28-07FC-E5B22CA72778}"/>
              </a:ext>
            </a:extLst>
          </p:cNvPr>
          <p:cNvSpPr>
            <a:spLocks noGrp="1"/>
          </p:cNvSpPr>
          <p:nvPr>
            <p:ph type="sldNum" sz="quarter" idx="5"/>
          </p:nvPr>
        </p:nvSpPr>
        <p:spPr/>
        <p:txBody>
          <a:bodyPr/>
          <a:lstStyle/>
          <a:p>
            <a:fld id="{036B4B2F-0019-C942-9AE2-8EB4A07943DA}" type="slidenum">
              <a:rPr lang="en-US" smtClean="0"/>
              <a:t>9</a:t>
            </a:fld>
            <a:endParaRPr lang="en-US"/>
          </a:p>
        </p:txBody>
      </p:sp>
    </p:spTree>
    <p:extLst>
      <p:ext uri="{BB962C8B-B14F-4D97-AF65-F5344CB8AC3E}">
        <p14:creationId xmlns:p14="http://schemas.microsoft.com/office/powerpoint/2010/main" val="3653129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1150623"/>
            <a:ext cx="10364391" cy="1470049"/>
          </a:xfrm>
        </p:spPr>
        <p:txBody>
          <a:bodyPr/>
          <a:lstStyle/>
          <a:p>
            <a:r>
              <a:rPr lang="ga-IE"/>
              <a:t>Click to edit Master title style</a:t>
            </a:r>
            <a:endParaRPr lang="en-US"/>
          </a:p>
        </p:txBody>
      </p:sp>
      <p:sp>
        <p:nvSpPr>
          <p:cNvPr id="3" name="Subtitle 2"/>
          <p:cNvSpPr>
            <a:spLocks noGrp="1"/>
          </p:cNvSpPr>
          <p:nvPr>
            <p:ph type="subTitle" idx="1"/>
          </p:nvPr>
        </p:nvSpPr>
        <p:spPr>
          <a:xfrm>
            <a:off x="1032938" y="2973325"/>
            <a:ext cx="8533805"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p:spPr>
        <p:txBody>
          <a:body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62FADDA2-E13B-F548-856B-05843CC20AFE}" type="slidenum">
              <a:rPr lang="en-US"/>
              <a:pPr/>
              <a:t>‹#›</a:t>
            </a:fld>
            <a:endParaRPr lang="en-US"/>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726282" y="1741289"/>
            <a:ext cx="5203031"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6072189" y="1741289"/>
            <a:ext cx="5203031"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65259849-736F-2C48-9F66-0F7642C7CEF8}" type="slidenum">
              <a:rPr lang="en-US"/>
              <a:pPr/>
              <a:t>‹#›</a:t>
            </a:fld>
            <a:endParaRPr lang="en-US"/>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4588"/>
            <a:ext cx="10971609"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610196" y="1534791"/>
            <a:ext cx="5386091"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610196" y="2174380"/>
            <a:ext cx="5386091"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6192741" y="1534791"/>
            <a:ext cx="5389065"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6192741" y="2174380"/>
            <a:ext cx="5389065"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3474"/>
            <a:ext cx="4010919" cy="826519"/>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4766965" y="1910081"/>
            <a:ext cx="681484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610197" y="1910081"/>
            <a:ext cx="401091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a:p>
        </p:txBody>
      </p:sp>
      <p:sp>
        <p:nvSpPr>
          <p:cNvPr id="3" name="Picture Placeholder 2"/>
          <p:cNvSpPr>
            <a:spLocks noGrp="1"/>
          </p:cNvSpPr>
          <p:nvPr>
            <p:ph type="pic" idx="1"/>
          </p:nvPr>
        </p:nvSpPr>
        <p:spPr>
          <a:xfrm>
            <a:off x="235890" y="221922"/>
            <a:ext cx="11721415"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400991" y="5084342"/>
            <a:ext cx="9166843" cy="567035"/>
          </a:xfrm>
        </p:spPr>
        <p:txBody>
          <a:bodyPr anchor="b"/>
          <a:lstStyle>
            <a:lvl1pPr algn="l">
              <a:defRPr sz="1400" b="1"/>
            </a:lvl1pPr>
          </a:lstStyle>
          <a:p>
            <a:r>
              <a:rPr lang="ga-IE"/>
              <a:t>Click to edit Master title style</a:t>
            </a:r>
            <a:endParaRPr lang="en-US"/>
          </a:p>
        </p:txBody>
      </p:sp>
      <p:sp>
        <p:nvSpPr>
          <p:cNvPr id="4" name="Text Placeholder 3"/>
          <p:cNvSpPr>
            <a:spLocks noGrp="1"/>
          </p:cNvSpPr>
          <p:nvPr>
            <p:ph type="body" sz="half" idx="2"/>
          </p:nvPr>
        </p:nvSpPr>
        <p:spPr>
          <a:xfrm>
            <a:off x="400991" y="5757637"/>
            <a:ext cx="9189012"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1150623"/>
            <a:ext cx="10364391" cy="1470049"/>
          </a:xfrm>
        </p:spPr>
        <p:txBody>
          <a:bodyPr/>
          <a:lstStyle/>
          <a:p>
            <a:r>
              <a:rPr lang="ga-IE"/>
              <a:t>Click to edit Master title style</a:t>
            </a:r>
            <a:endParaRPr lang="en-US"/>
          </a:p>
        </p:txBody>
      </p:sp>
      <p:sp>
        <p:nvSpPr>
          <p:cNvPr id="3" name="Subtitle 2"/>
          <p:cNvSpPr>
            <a:spLocks noGrp="1"/>
          </p:cNvSpPr>
          <p:nvPr>
            <p:ph type="subTitle" idx="1"/>
          </p:nvPr>
        </p:nvSpPr>
        <p:spPr>
          <a:xfrm>
            <a:off x="1032938" y="2973325"/>
            <a:ext cx="8533805"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1422671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960465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19" y="2600180"/>
            <a:ext cx="10362901"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962919" y="1099991"/>
            <a:ext cx="10362901"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041582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726282"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6072189"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8684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4588"/>
            <a:ext cx="10971609"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610196" y="2246178"/>
            <a:ext cx="5386091"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610196" y="2885766"/>
            <a:ext cx="5386091"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6192741" y="2267026"/>
            <a:ext cx="5389065"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6192741" y="2906614"/>
            <a:ext cx="5389065"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656568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16474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p>
        </p:txBody>
      </p:sp>
    </p:spTree>
    <p:extLst>
      <p:ext uri="{BB962C8B-B14F-4D97-AF65-F5344CB8AC3E}">
        <p14:creationId xmlns:p14="http://schemas.microsoft.com/office/powerpoint/2010/main" val="2164477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3474"/>
            <a:ext cx="401091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4766965" y="273472"/>
            <a:ext cx="681484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610197" y="1435448"/>
            <a:ext cx="401091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24930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181" y="4800825"/>
            <a:ext cx="7314903"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2390181" y="612800"/>
            <a:ext cx="7314903"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2390181" y="5367859"/>
            <a:ext cx="7314903"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385399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19" y="2600180"/>
            <a:ext cx="10362901"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962919" y="1099991"/>
            <a:ext cx="10362901"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726282"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6072189"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4588"/>
            <a:ext cx="10971609"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610196" y="2246178"/>
            <a:ext cx="5386091"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610196" y="2885766"/>
            <a:ext cx="5386091"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6192741" y="2267026"/>
            <a:ext cx="5389065"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6192741" y="2906614"/>
            <a:ext cx="5389065"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3474"/>
            <a:ext cx="401091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4766965" y="273472"/>
            <a:ext cx="681484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610197" y="1435448"/>
            <a:ext cx="401091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181" y="4800825"/>
            <a:ext cx="7314903"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2390181" y="612800"/>
            <a:ext cx="7314903"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2390181" y="5367859"/>
            <a:ext cx="7314903"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3.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4.png"/><Relationship Id="rId5" Type="http://schemas.openxmlformats.org/officeDocument/2006/relationships/slideLayout" Target="../slideLayouts/slideLayout24.xml"/><Relationship Id="rId10" Type="http://schemas.openxmlformats.org/officeDocument/2006/relationships/theme" Target="../theme/theme5.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726017" y="2374901"/>
            <a:ext cx="10549467" cy="18573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a:sym typeface="Ubuntu Light" charset="0"/>
            </a:endParaRPr>
          </a:p>
        </p:txBody>
      </p:sp>
      <p:sp>
        <p:nvSpPr>
          <p:cNvPr id="1027" name="Rectangle 3"/>
          <p:cNvSpPr>
            <a:spLocks noGrp="1" noChangeArrowheads="1"/>
          </p:cNvSpPr>
          <p:nvPr>
            <p:ph type="title"/>
          </p:nvPr>
        </p:nvSpPr>
        <p:spPr bwMode="auto">
          <a:xfrm>
            <a:off x="726018" y="482600"/>
            <a:ext cx="10536767" cy="1195388"/>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1028" name="Text Box 4"/>
          <p:cNvSpPr txBox="1">
            <a:spLocks noGrp="1" noChangeArrowheads="1"/>
          </p:cNvSpPr>
          <p:nvPr>
            <p:ph type="sldNum" sz="quarter" idx="4"/>
          </p:nvPr>
        </p:nvSpPr>
        <p:spPr bwMode="auto">
          <a:xfrm>
            <a:off x="738717" y="6446157"/>
            <a:ext cx="4840849" cy="1873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726018" y="1874010"/>
            <a:ext cx="10549467" cy="446405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a:sym typeface="Ubuntu Light" charset="0"/>
            </a:endParaRPr>
          </a:p>
        </p:txBody>
      </p:sp>
      <p:sp>
        <p:nvSpPr>
          <p:cNvPr id="2051" name="Rectangle 3"/>
          <p:cNvSpPr>
            <a:spLocks noGrp="1" noChangeArrowheads="1"/>
          </p:cNvSpPr>
          <p:nvPr>
            <p:ph type="title"/>
          </p:nvPr>
        </p:nvSpPr>
        <p:spPr bwMode="auto">
          <a:xfrm>
            <a:off x="726018" y="366713"/>
            <a:ext cx="9402431" cy="1046064"/>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2052" name="Text Box 4"/>
          <p:cNvSpPr txBox="1">
            <a:spLocks noGrp="1" noChangeArrowheads="1"/>
          </p:cNvSpPr>
          <p:nvPr>
            <p:ph type="sldNum" sz="quarter" idx="4"/>
          </p:nvPr>
        </p:nvSpPr>
        <p:spPr bwMode="auto">
          <a:xfrm>
            <a:off x="738718" y="6470815"/>
            <a:ext cx="4665041" cy="1873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726017" y="2374901"/>
            <a:ext cx="10549467" cy="1857375"/>
          </a:xfrm>
          <a:prstGeom prst="rect">
            <a:avLst/>
          </a:prstGeom>
          <a:noFill/>
          <a:ln>
            <a:noFill/>
          </a:ln>
          <a:effectLst/>
          <a:extLst>
            <a:ext uri="{909E8E84-426E-40dd-AFC4-6F175D3DCCD1}">
              <a14:hiddenFill xmlns:a14="http://schemas.microsoft.com/office/drawing/2010/main" xmlns:mv="urn:schemas-microsoft-com:mac:vml" xmlns:mc="http://schemas.openxmlformats.org/markup-compatibility/2006" xmlns="">
                <a:solidFill>
                  <a:srgbClr val="FFFFFF"/>
                </a:solidFill>
              </a14:hiddenFill>
            </a:ext>
            <a:ext uri="{91240B29-F687-4f45-9708-019B960494DF}">
              <a14:hiddenLine xmlns:a14="http://schemas.microsoft.com/office/drawing/2010/main" xmlns:mv="urn:schemas-microsoft-com:mac:vml" xmlns:mc="http://schemas.openxmlformats.org/markup-compatibility/2006" xmlns="" w="12700">
                <a:solidFill>
                  <a:schemeClr val="tx1"/>
                </a:solidFill>
                <a:miter lim="800000"/>
                <a:headEnd/>
                <a:tailEnd/>
              </a14:hiddenLine>
            </a:ext>
            <a:ext uri="{AF507438-7753-43e0-B8FC-AC1667EBCBE1}">
              <a14:hiddenEffects xmlns:a14="http://schemas.microsoft.com/office/drawing/2010/main" xmlns:mv="urn:schemas-microsoft-com:mac:vml" xmlns:mc="http://schemas.openxmlformats.org/markup-compatibility/2006"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mv="urn:schemas-microsoft-com:mac:vml" xmlns:mc="http://schemas.openxmlformats.org/markup-compatibility/2006"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a:sym typeface="Ubuntu Light" charset="0"/>
            </a:endParaRPr>
          </a:p>
        </p:txBody>
      </p:sp>
      <p:sp>
        <p:nvSpPr>
          <p:cNvPr id="1027" name="Rectangle 3"/>
          <p:cNvSpPr>
            <a:spLocks noGrp="1" noChangeArrowheads="1"/>
          </p:cNvSpPr>
          <p:nvPr>
            <p:ph type="title"/>
          </p:nvPr>
        </p:nvSpPr>
        <p:spPr bwMode="auto">
          <a:xfrm>
            <a:off x="726018" y="482600"/>
            <a:ext cx="10536767" cy="1195388"/>
          </a:xfrm>
          <a:prstGeom prst="rect">
            <a:avLst/>
          </a:prstGeom>
          <a:noFill/>
          <a:ln>
            <a:noFill/>
          </a:ln>
          <a:effectLst/>
          <a:extLst>
            <a:ext uri="{909E8E84-426E-40dd-AFC4-6F175D3DCCD1}">
              <a14:hiddenFill xmlns:a14="http://schemas.microsoft.com/office/drawing/2010/main" xmlns:mv="urn:schemas-microsoft-com:mac:vml" xmlns:mc="http://schemas.openxmlformats.org/markup-compatibility/2006" xmlns="">
                <a:solidFill>
                  <a:srgbClr val="FFFFFF"/>
                </a:solidFill>
              </a14:hiddenFill>
            </a:ext>
            <a:ext uri="{91240B29-F687-4f45-9708-019B960494DF}">
              <a14:hiddenLine xmlns:a14="http://schemas.microsoft.com/office/drawing/2010/main" xmlns:mv="urn:schemas-microsoft-com:mac:vml" xmlns:mc="http://schemas.openxmlformats.org/markup-compatibility/2006" xmlns="" w="12700">
                <a:solidFill>
                  <a:schemeClr val="tx1"/>
                </a:solidFill>
                <a:miter lim="800000"/>
                <a:headEnd/>
                <a:tailEnd/>
              </a14:hiddenLine>
            </a:ext>
            <a:ext uri="{AF507438-7753-43e0-B8FC-AC1667EBCBE1}">
              <a14:hiddenEffects xmlns:a14="http://schemas.microsoft.com/office/drawing/2010/main" xmlns:mv="urn:schemas-microsoft-com:mac:vml" xmlns:mc="http://schemas.openxmlformats.org/markup-compatibility/2006"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mv="urn:schemas-microsoft-com:mac:vml" xmlns:mc="http://schemas.openxmlformats.org/markup-compatibility/2006"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1028" name="Text Box 4"/>
          <p:cNvSpPr txBox="1">
            <a:spLocks noGrp="1" noChangeArrowheads="1"/>
          </p:cNvSpPr>
          <p:nvPr>
            <p:ph type="sldNum" sz="quarter" idx="4"/>
          </p:nvPr>
        </p:nvSpPr>
        <p:spPr bwMode="auto">
          <a:xfrm>
            <a:off x="738717" y="6446157"/>
            <a:ext cx="4840849" cy="187325"/>
          </a:xfrm>
          <a:prstGeom prst="rect">
            <a:avLst/>
          </a:prstGeom>
          <a:noFill/>
          <a:ln>
            <a:noFill/>
          </a:ln>
          <a:effectLst/>
          <a:extLst>
            <a:ext uri="{909E8E84-426E-40dd-AFC4-6F175D3DCCD1}">
              <a14:hiddenFill xmlns:a14="http://schemas.microsoft.com/office/drawing/2010/main" xmlns:mv="urn:schemas-microsoft-com:mac:vml" xmlns:mc="http://schemas.openxmlformats.org/markup-compatibility/2006" xmlns="">
                <a:solidFill>
                  <a:srgbClr val="FFFFFF"/>
                </a:solidFill>
              </a14:hiddenFill>
            </a:ext>
            <a:ext uri="{91240B29-F687-4f45-9708-019B960494DF}">
              <a14:hiddenLine xmlns:a14="http://schemas.microsoft.com/office/drawing/2010/main" xmlns:mv="urn:schemas-microsoft-com:mac:vml" xmlns:mc="http://schemas.openxmlformats.org/markup-compatibility/2006" xmlns="" w="12700">
                <a:solidFill>
                  <a:schemeClr val="tx1"/>
                </a:solidFill>
                <a:miter lim="800000"/>
                <a:headEnd/>
                <a:tailEnd/>
              </a14:hiddenLine>
            </a:ext>
            <a:ext uri="{AF507438-7753-43e0-B8FC-AC1667EBCBE1}">
              <a14:hiddenEffects xmlns:a14="http://schemas.microsoft.com/office/drawing/2010/main" xmlns:mv="urn:schemas-microsoft-com:mac:vml" xmlns:mc="http://schemas.openxmlformats.org/markup-compatibility/2006"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mv="urn:schemas-microsoft-com:mac:vml" xmlns:mc="http://schemas.openxmlformats.org/markup-compatibility/2006" xmlns=""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a:latin typeface="Ubuntu"/>
              <a:cs typeface="Ubuntu"/>
            </a:endParaRPr>
          </a:p>
        </p:txBody>
      </p:sp>
    </p:spTree>
    <p:extLst>
      <p:ext uri="{BB962C8B-B14F-4D97-AF65-F5344CB8AC3E}">
        <p14:creationId xmlns:p14="http://schemas.microsoft.com/office/powerpoint/2010/main" val="267657301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resources.specialolympics.org/health/healthy-hearing" TargetMode="External"/><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healthyhearing@specialolympics.org"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resources.specialolympics.org/health/healthy-athletes-system"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hyperlink" Target="https://resources.specialolympics.org/health/healthy-hearin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elearn.specialolympics.org/health"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hyperlink" Target="mailto:learning@specialolympics.help"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260" y="447892"/>
            <a:ext cx="10679480" cy="1470049"/>
          </a:xfrm>
        </p:spPr>
        <p:txBody>
          <a:bodyPr>
            <a:noAutofit/>
          </a:bodyPr>
          <a:lstStyle/>
          <a:p>
            <a:pPr algn="ctr"/>
            <a:r>
              <a:rPr lang="en-US" sz="4800" b="1" dirty="0">
                <a:latin typeface="Ubuntu" charset="0"/>
                <a:ea typeface="Ubuntu" charset="0"/>
                <a:cs typeface="Ubuntu" charset="0"/>
              </a:rPr>
              <a:t>Healthy Hearing 2.0 </a:t>
            </a:r>
            <a:br>
              <a:rPr lang="en-US" sz="4800" b="1" dirty="0">
                <a:latin typeface="Ubuntu" charset="0"/>
                <a:ea typeface="Ubuntu" charset="0"/>
                <a:cs typeface="Ubuntu" charset="0"/>
              </a:rPr>
            </a:br>
            <a:r>
              <a:rPr lang="en-US" sz="4800" b="1" dirty="0">
                <a:latin typeface="Ubuntu" charset="0"/>
                <a:ea typeface="Ubuntu" charset="0"/>
                <a:cs typeface="Ubuntu" charset="0"/>
              </a:rPr>
              <a:t>Training Webinar</a:t>
            </a:r>
            <a:endParaRPr lang="en-US" sz="4800" dirty="0">
              <a:latin typeface="Ubuntu" charset="0"/>
              <a:ea typeface="Ubuntu" charset="0"/>
              <a:cs typeface="Ubuntu" charset="0"/>
            </a:endParaRPr>
          </a:p>
        </p:txBody>
      </p:sp>
      <p:sp>
        <p:nvSpPr>
          <p:cNvPr id="3" name="Subtitle 2">
            <a:extLst>
              <a:ext uri="{FF2B5EF4-FFF2-40B4-BE49-F238E27FC236}">
                <a16:creationId xmlns:a16="http://schemas.microsoft.com/office/drawing/2014/main" id="{583E53CE-1B54-7841-98EB-35C7FCDF0C24}"/>
              </a:ext>
            </a:extLst>
          </p:cNvPr>
          <p:cNvSpPr>
            <a:spLocks noGrp="1"/>
          </p:cNvSpPr>
          <p:nvPr>
            <p:ph type="subTitle" idx="1"/>
          </p:nvPr>
        </p:nvSpPr>
        <p:spPr>
          <a:xfrm>
            <a:off x="310729" y="2508824"/>
            <a:ext cx="11570542" cy="3546067"/>
          </a:xfrm>
        </p:spPr>
        <p:txBody>
          <a:bodyPr/>
          <a:lstStyle/>
          <a:p>
            <a:pPr algn="ctr"/>
            <a:r>
              <a:rPr lang="en-US" sz="3200" b="1" dirty="0"/>
              <a:t>Denise Cardona, </a:t>
            </a:r>
            <a:r>
              <a:rPr lang="en-US" sz="3200" b="1" dirty="0" err="1"/>
              <a:t>AuD</a:t>
            </a:r>
            <a:r>
              <a:rPr lang="en-US" sz="3200" b="1" dirty="0"/>
              <a:t>, CCC/A</a:t>
            </a:r>
          </a:p>
          <a:p>
            <a:pPr algn="ctr"/>
            <a:r>
              <a:rPr lang="en-US" sz="3200" b="1" dirty="0"/>
              <a:t>Sr. Clinical Program Manager </a:t>
            </a:r>
            <a:br>
              <a:rPr lang="en-US" sz="1600" dirty="0"/>
            </a:br>
            <a:endParaRPr lang="en-US" sz="1600" dirty="0"/>
          </a:p>
          <a:p>
            <a:endParaRPr lang="en-US" dirty="0"/>
          </a:p>
        </p:txBody>
      </p:sp>
    </p:spTree>
    <p:extLst>
      <p:ext uri="{BB962C8B-B14F-4D97-AF65-F5344CB8AC3E}">
        <p14:creationId xmlns:p14="http://schemas.microsoft.com/office/powerpoint/2010/main" val="105614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BA743-86B8-E9F4-865F-7993B6FF63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C469C-61C8-1769-8B25-F3BDBCF9B6C4}"/>
              </a:ext>
            </a:extLst>
          </p:cNvPr>
          <p:cNvSpPr>
            <a:spLocks noGrp="1"/>
          </p:cNvSpPr>
          <p:nvPr>
            <p:ph type="ctrTitle"/>
          </p:nvPr>
        </p:nvSpPr>
        <p:spPr>
          <a:xfrm>
            <a:off x="693507" y="2196010"/>
            <a:ext cx="10679480" cy="1470049"/>
          </a:xfrm>
        </p:spPr>
        <p:txBody>
          <a:bodyPr>
            <a:noAutofit/>
          </a:bodyPr>
          <a:lstStyle/>
          <a:p>
            <a:pPr algn="ctr"/>
            <a:r>
              <a:rPr lang="en-US" sz="4800" b="1" dirty="0">
                <a:latin typeface="Ubuntu" charset="0"/>
                <a:ea typeface="Ubuntu" charset="0"/>
                <a:cs typeface="Ubuntu" charset="0"/>
              </a:rPr>
              <a:t>Pass and No Pass Forms</a:t>
            </a:r>
            <a:endParaRPr lang="en-US" sz="4800" dirty="0">
              <a:latin typeface="Ubuntu" charset="0"/>
              <a:ea typeface="Ubuntu" charset="0"/>
              <a:cs typeface="Ubuntu" charset="0"/>
            </a:endParaRPr>
          </a:p>
        </p:txBody>
      </p:sp>
      <p:sp>
        <p:nvSpPr>
          <p:cNvPr id="3" name="Subtitle 2">
            <a:extLst>
              <a:ext uri="{FF2B5EF4-FFF2-40B4-BE49-F238E27FC236}">
                <a16:creationId xmlns:a16="http://schemas.microsoft.com/office/drawing/2014/main" id="{0850B852-3554-BBEF-4870-FF5056976AAA}"/>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241465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27A7A-19EF-F105-D060-9166E85A0E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223D57-1900-39A5-DD69-EF92CF3E0162}"/>
              </a:ext>
            </a:extLst>
          </p:cNvPr>
          <p:cNvSpPr>
            <a:spLocks noGrp="1"/>
          </p:cNvSpPr>
          <p:nvPr>
            <p:ph type="title"/>
          </p:nvPr>
        </p:nvSpPr>
        <p:spPr/>
        <p:txBody>
          <a:bodyPr/>
          <a:lstStyle/>
          <a:p>
            <a:r>
              <a:rPr lang="en-US" b="1" dirty="0"/>
              <a:t>Pass and No Pass Forms</a:t>
            </a:r>
          </a:p>
        </p:txBody>
      </p:sp>
      <p:sp>
        <p:nvSpPr>
          <p:cNvPr id="3" name="Content Placeholder 2">
            <a:extLst>
              <a:ext uri="{FF2B5EF4-FFF2-40B4-BE49-F238E27FC236}">
                <a16:creationId xmlns:a16="http://schemas.microsoft.com/office/drawing/2014/main" id="{B3C9A6CF-7534-9378-3700-483890648BA6}"/>
              </a:ext>
            </a:extLst>
          </p:cNvPr>
          <p:cNvSpPr>
            <a:spLocks noGrp="1"/>
          </p:cNvSpPr>
          <p:nvPr>
            <p:ph idx="1"/>
          </p:nvPr>
        </p:nvSpPr>
        <p:spPr/>
        <p:txBody>
          <a:bodyPr/>
          <a:lstStyle/>
          <a:p>
            <a:pPr marL="342900" indent="-342900">
              <a:buFont typeface="Arial" panose="020B0604020202020204" pitchFamily="34" charset="0"/>
              <a:buChar char="•"/>
            </a:pPr>
            <a:r>
              <a:rPr lang="en-US" dirty="0"/>
              <a:t>Athletes receive a Pass form after a screening if he or she passes</a:t>
            </a:r>
          </a:p>
          <a:p>
            <a:pPr marL="342900" indent="-342900">
              <a:buFont typeface="Arial" panose="020B0604020202020204" pitchFamily="34" charset="0"/>
              <a:buChar char="•"/>
            </a:pPr>
            <a:r>
              <a:rPr lang="en-US" dirty="0"/>
              <a:t>Athletes receives a No Pass form after a screening if he or she needs follow-up attention.</a:t>
            </a:r>
          </a:p>
          <a:p>
            <a:pPr marL="342900" indent="-342900">
              <a:buFont typeface="Arial" panose="020B0604020202020204" pitchFamily="34" charset="0"/>
              <a:buChar char="•"/>
            </a:pPr>
            <a:r>
              <a:rPr lang="en-US" dirty="0"/>
              <a:t>The revised pass and no pass forms remain accessible on the Healthy Hearing resource page following minor adjustments. Programs are still encouraged to utilize these forms during each Healthy Hearing screening event</a:t>
            </a:r>
          </a:p>
          <a:p>
            <a:pPr marL="342900" indent="-342900">
              <a:buFont typeface="Arial" panose="020B0604020202020204" pitchFamily="34" charset="0"/>
              <a:buChar char="•"/>
            </a:pPr>
            <a:r>
              <a:rPr lang="en-US" dirty="0"/>
              <a:t>Healthy Hearing resource page: </a:t>
            </a:r>
            <a:r>
              <a:rPr lang="en-US" dirty="0">
                <a:hlinkClick r:id="rId3"/>
              </a:rPr>
              <a:t>https://resources.specialolympics.org/health/healthy-hearing</a:t>
            </a:r>
            <a:r>
              <a:rPr lang="en-US" dirty="0"/>
              <a:t> </a:t>
            </a:r>
          </a:p>
          <a:p>
            <a:endParaRPr lang="en-US" dirty="0"/>
          </a:p>
        </p:txBody>
      </p:sp>
      <p:sp>
        <p:nvSpPr>
          <p:cNvPr id="4" name="Slide Number Placeholder 3">
            <a:extLst>
              <a:ext uri="{FF2B5EF4-FFF2-40B4-BE49-F238E27FC236}">
                <a16:creationId xmlns:a16="http://schemas.microsoft.com/office/drawing/2014/main" id="{F436F9FB-8AF4-EE90-75F6-1D3724CD94CF}"/>
              </a:ext>
            </a:extLst>
          </p:cNvPr>
          <p:cNvSpPr>
            <a:spLocks noGrp="1"/>
          </p:cNvSpPr>
          <p:nvPr>
            <p:ph type="sldNum" sz="quarter" idx="10"/>
          </p:nvPr>
        </p:nvSpPr>
        <p:spPr/>
        <p:txBody>
          <a:bodyPr/>
          <a:lstStyle/>
          <a:p>
            <a:fld id="{62FADDA2-E13B-F548-856B-05843CC20AFE}" type="slidenum">
              <a:rPr lang="en-US" smtClean="0"/>
              <a:pPr/>
              <a:t>11</a:t>
            </a:fld>
            <a:endParaRPr lang="en-US"/>
          </a:p>
        </p:txBody>
      </p:sp>
    </p:spTree>
    <p:extLst>
      <p:ext uri="{BB962C8B-B14F-4D97-AF65-F5344CB8AC3E}">
        <p14:creationId xmlns:p14="http://schemas.microsoft.com/office/powerpoint/2010/main" val="287911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42BE7-ACA0-C49F-2E65-296E38BD31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D8377-6BA2-B00F-A06F-765F1811351B}"/>
              </a:ext>
            </a:extLst>
          </p:cNvPr>
          <p:cNvSpPr>
            <a:spLocks noGrp="1"/>
          </p:cNvSpPr>
          <p:nvPr>
            <p:ph type="ctrTitle"/>
          </p:nvPr>
        </p:nvSpPr>
        <p:spPr>
          <a:xfrm>
            <a:off x="693507" y="2196010"/>
            <a:ext cx="10679480" cy="1470049"/>
          </a:xfrm>
        </p:spPr>
        <p:txBody>
          <a:bodyPr>
            <a:noAutofit/>
          </a:bodyPr>
          <a:lstStyle/>
          <a:p>
            <a:pPr algn="ctr"/>
            <a:r>
              <a:rPr lang="en-US" sz="4800" b="1" dirty="0">
                <a:latin typeface="Ubuntu" charset="0"/>
                <a:ea typeface="Ubuntu" charset="0"/>
                <a:cs typeface="Ubuntu" charset="0"/>
              </a:rPr>
              <a:t>Healthy Hearing 2.0 Form Updates</a:t>
            </a:r>
            <a:endParaRPr lang="en-US" sz="4800" dirty="0">
              <a:latin typeface="Ubuntu" charset="0"/>
              <a:ea typeface="Ubuntu" charset="0"/>
              <a:cs typeface="Ubuntu" charset="0"/>
            </a:endParaRPr>
          </a:p>
        </p:txBody>
      </p:sp>
      <p:sp>
        <p:nvSpPr>
          <p:cNvPr id="3" name="Subtitle 2">
            <a:extLst>
              <a:ext uri="{FF2B5EF4-FFF2-40B4-BE49-F238E27FC236}">
                <a16:creationId xmlns:a16="http://schemas.microsoft.com/office/drawing/2014/main" id="{0F370A6C-6B25-5ACE-264B-54535800BAD3}"/>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3913216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D2D15-BDFE-B5E5-ED9E-6448614BF2D1}"/>
              </a:ext>
            </a:extLst>
          </p:cNvPr>
          <p:cNvSpPr>
            <a:spLocks noGrp="1"/>
          </p:cNvSpPr>
          <p:nvPr>
            <p:ph type="title"/>
          </p:nvPr>
        </p:nvSpPr>
        <p:spPr/>
        <p:txBody>
          <a:bodyPr/>
          <a:lstStyle/>
          <a:p>
            <a:r>
              <a:rPr lang="en-US" b="1" dirty="0"/>
              <a:t>General Form Filling Information</a:t>
            </a:r>
          </a:p>
        </p:txBody>
      </p:sp>
      <p:sp>
        <p:nvSpPr>
          <p:cNvPr id="3" name="Content Placeholder 2">
            <a:extLst>
              <a:ext uri="{FF2B5EF4-FFF2-40B4-BE49-F238E27FC236}">
                <a16:creationId xmlns:a16="http://schemas.microsoft.com/office/drawing/2014/main" id="{B325C76D-BDC6-E0BB-57E9-B21F63C5E501}"/>
              </a:ext>
            </a:extLst>
          </p:cNvPr>
          <p:cNvSpPr>
            <a:spLocks noGrp="1"/>
          </p:cNvSpPr>
          <p:nvPr>
            <p:ph idx="1"/>
          </p:nvPr>
        </p:nvSpPr>
        <p:spPr/>
        <p:txBody>
          <a:bodyPr/>
          <a:lstStyle/>
          <a:p>
            <a:pPr marL="342900" indent="-342900">
              <a:buFont typeface="Arial" panose="020B0604020202020204" pitchFamily="34" charset="0"/>
              <a:buChar char="•"/>
            </a:pPr>
            <a:r>
              <a:rPr lang="en-US" dirty="0"/>
              <a:t>Selection Fields </a:t>
            </a:r>
          </a:p>
          <a:p>
            <a:pPr marL="387350" lvl="1" indent="-342900">
              <a:buFont typeface="Arial" panose="020B0604020202020204" pitchFamily="34" charset="0"/>
              <a:buChar char="•"/>
            </a:pPr>
            <a:r>
              <a:rPr lang="en-US" dirty="0"/>
              <a:t>Circle = choose one answer only </a:t>
            </a:r>
          </a:p>
          <a:p>
            <a:pPr marL="387350" lvl="1" indent="-342900">
              <a:buFont typeface="Arial" panose="020B0604020202020204" pitchFamily="34" charset="0"/>
              <a:buChar char="•"/>
            </a:pPr>
            <a:r>
              <a:rPr lang="en-US" dirty="0"/>
              <a:t>Square = select all that apply </a:t>
            </a:r>
          </a:p>
          <a:p>
            <a:pPr marL="387350" lvl="1" indent="-342900">
              <a:buFont typeface="Arial" panose="020B0604020202020204" pitchFamily="34" charset="0"/>
              <a:buChar char="•"/>
            </a:pPr>
            <a:r>
              <a:rPr lang="en-US" dirty="0"/>
              <a:t>Consider “if yes/no” sub questions </a:t>
            </a:r>
          </a:p>
          <a:p>
            <a:pPr marL="342900" indent="-342900">
              <a:buFont typeface="Arial" panose="020B0604020202020204" pitchFamily="34" charset="0"/>
              <a:buChar char="•"/>
            </a:pPr>
            <a:r>
              <a:rPr lang="en-US" dirty="0"/>
              <a:t>Tips for ensuring accurate post-event digitization </a:t>
            </a:r>
          </a:p>
          <a:p>
            <a:pPr marL="387350" lvl="1" indent="-342900">
              <a:buFont typeface="Arial" panose="020B0604020202020204" pitchFamily="34" charset="0"/>
              <a:buChar char="•"/>
            </a:pPr>
            <a:r>
              <a:rPr lang="en-US" dirty="0"/>
              <a:t>Confirm all registration information is completed fully </a:t>
            </a:r>
          </a:p>
          <a:p>
            <a:pPr marL="387350" lvl="1" indent="-342900">
              <a:buFont typeface="Arial" panose="020B0604020202020204" pitchFamily="34" charset="0"/>
              <a:buChar char="•"/>
            </a:pPr>
            <a:r>
              <a:rPr lang="en-US" dirty="0"/>
              <a:t>Confirm the form is completed in its entirety</a:t>
            </a:r>
          </a:p>
          <a:p>
            <a:pPr marL="387350" lvl="1" indent="-342900">
              <a:buFont typeface="Arial" panose="020B0604020202020204" pitchFamily="34" charset="0"/>
              <a:buChar char="•"/>
            </a:pPr>
            <a:endParaRPr lang="en-US" dirty="0"/>
          </a:p>
          <a:p>
            <a:pPr marL="387350" lvl="1"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19B1AAB6-6B49-5A08-D7DB-E112211974C4}"/>
              </a:ext>
            </a:extLst>
          </p:cNvPr>
          <p:cNvSpPr>
            <a:spLocks noGrp="1"/>
          </p:cNvSpPr>
          <p:nvPr>
            <p:ph type="sldNum" sz="quarter" idx="10"/>
          </p:nvPr>
        </p:nvSpPr>
        <p:spPr/>
        <p:txBody>
          <a:bodyPr/>
          <a:lstStyle/>
          <a:p>
            <a:fld id="{62FADDA2-E13B-F548-856B-05843CC20AFE}" type="slidenum">
              <a:rPr lang="en-US" smtClean="0"/>
              <a:pPr/>
              <a:t>13</a:t>
            </a:fld>
            <a:endParaRPr lang="en-US"/>
          </a:p>
        </p:txBody>
      </p:sp>
    </p:spTree>
    <p:extLst>
      <p:ext uri="{BB962C8B-B14F-4D97-AF65-F5344CB8AC3E}">
        <p14:creationId xmlns:p14="http://schemas.microsoft.com/office/powerpoint/2010/main" val="366407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0524-A0A8-DB77-F160-F6E2757B9217}"/>
              </a:ext>
            </a:extLst>
          </p:cNvPr>
          <p:cNvSpPr>
            <a:spLocks noGrp="1"/>
          </p:cNvSpPr>
          <p:nvPr>
            <p:ph type="title"/>
          </p:nvPr>
        </p:nvSpPr>
        <p:spPr>
          <a:xfrm>
            <a:off x="738718" y="199860"/>
            <a:ext cx="9402431" cy="1046064"/>
          </a:xfrm>
        </p:spPr>
        <p:txBody>
          <a:bodyPr/>
          <a:lstStyle/>
          <a:p>
            <a:r>
              <a:rPr lang="en-US" b="1" dirty="0"/>
              <a:t>Healthy Hearing 2.0 Stations</a:t>
            </a:r>
            <a:endParaRPr lang="en-US" dirty="0"/>
          </a:p>
        </p:txBody>
      </p:sp>
      <p:sp>
        <p:nvSpPr>
          <p:cNvPr id="3" name="Content Placeholder 2">
            <a:extLst>
              <a:ext uri="{FF2B5EF4-FFF2-40B4-BE49-F238E27FC236}">
                <a16:creationId xmlns:a16="http://schemas.microsoft.com/office/drawing/2014/main" id="{164C39F1-8E99-E4EA-1730-3EC878C75EF1}"/>
              </a:ext>
            </a:extLst>
          </p:cNvPr>
          <p:cNvSpPr>
            <a:spLocks noGrp="1"/>
          </p:cNvSpPr>
          <p:nvPr>
            <p:ph idx="1"/>
          </p:nvPr>
        </p:nvSpPr>
        <p:spPr>
          <a:xfrm>
            <a:off x="733008" y="1510052"/>
            <a:ext cx="10542477" cy="5463738"/>
          </a:xfrm>
        </p:spPr>
        <p:txBody>
          <a:bodyPr/>
          <a:lstStyle/>
          <a:p>
            <a:pPr marL="0" indent="0"/>
            <a:r>
              <a:rPr lang="en-US" dirty="0">
                <a:highlight>
                  <a:srgbClr val="FFFF00"/>
                </a:highlight>
              </a:rPr>
              <a:t>Station 1: Check In </a:t>
            </a:r>
          </a:p>
          <a:p>
            <a:pPr marL="0" indent="0"/>
            <a:r>
              <a:rPr lang="en-US" dirty="0">
                <a:highlight>
                  <a:srgbClr val="FFFF00"/>
                </a:highlight>
              </a:rPr>
              <a:t>Station 2: Otoscopy </a:t>
            </a:r>
          </a:p>
          <a:p>
            <a:pPr marL="0" indent="0"/>
            <a:r>
              <a:rPr lang="en-US" dirty="0"/>
              <a:t>Station 3: Otoacoustic Emissions (OAEs)</a:t>
            </a:r>
          </a:p>
          <a:p>
            <a:pPr marL="0" indent="0"/>
            <a:r>
              <a:rPr lang="en-US" dirty="0"/>
              <a:t>Station 4: Tympanometry </a:t>
            </a:r>
          </a:p>
          <a:p>
            <a:pPr marL="0" indent="0"/>
            <a:r>
              <a:rPr lang="en-US" dirty="0"/>
              <a:t>Station 5: Pure Tone Screening @ 25dB HL</a:t>
            </a:r>
          </a:p>
          <a:p>
            <a:pPr marL="0" indent="0"/>
            <a:r>
              <a:rPr lang="en-US" dirty="0">
                <a:highlight>
                  <a:srgbClr val="FFFF00"/>
                </a:highlight>
              </a:rPr>
              <a:t>Station 6: Pure tone thresholds </a:t>
            </a:r>
          </a:p>
          <a:p>
            <a:pPr marL="0" indent="0"/>
            <a:r>
              <a:rPr lang="en-US" dirty="0">
                <a:highlight>
                  <a:srgbClr val="FFFF00"/>
                </a:highlight>
              </a:rPr>
              <a:t>Station 7: Check Out which now includes a robust referral section </a:t>
            </a:r>
          </a:p>
          <a:p>
            <a:pPr marL="0" indent="0"/>
            <a:endParaRPr lang="en-US" dirty="0">
              <a:highlight>
                <a:srgbClr val="FFFF00"/>
              </a:highlight>
            </a:endParaRPr>
          </a:p>
          <a:p>
            <a:pPr marL="0" indent="0" algn="ctr"/>
            <a:r>
              <a:rPr lang="en-US" dirty="0"/>
              <a:t>*</a:t>
            </a:r>
            <a:r>
              <a:rPr lang="en-US" b="1" dirty="0">
                <a:solidFill>
                  <a:srgbClr val="FF0000"/>
                </a:solidFill>
              </a:rPr>
              <a:t>Additionally, the equipment requirements for these stations have not changed.</a:t>
            </a:r>
          </a:p>
          <a:p>
            <a:pPr marL="239395" indent="-239395"/>
            <a:r>
              <a:rPr lang="en-US" dirty="0"/>
              <a:t>*</a:t>
            </a:r>
          </a:p>
        </p:txBody>
      </p:sp>
      <p:sp>
        <p:nvSpPr>
          <p:cNvPr id="4" name="Slide Number Placeholder 3">
            <a:extLst>
              <a:ext uri="{FF2B5EF4-FFF2-40B4-BE49-F238E27FC236}">
                <a16:creationId xmlns:a16="http://schemas.microsoft.com/office/drawing/2014/main" id="{5CAE4F33-FE67-1BD4-9492-7D2CA685BBBD}"/>
              </a:ext>
            </a:extLst>
          </p:cNvPr>
          <p:cNvSpPr>
            <a:spLocks noGrp="1"/>
          </p:cNvSpPr>
          <p:nvPr>
            <p:ph type="sldNum" sz="quarter" idx="10"/>
          </p:nvPr>
        </p:nvSpPr>
        <p:spPr/>
        <p:txBody>
          <a:bodyPr/>
          <a:lstStyle/>
          <a:p>
            <a:fld id="{62FADDA2-E13B-F548-856B-05843CC20AFE}" type="slidenum">
              <a:rPr lang="en-US" smtClean="0"/>
              <a:pPr/>
              <a:t>14</a:t>
            </a:fld>
            <a:endParaRPr lang="en-US"/>
          </a:p>
        </p:txBody>
      </p:sp>
    </p:spTree>
    <p:extLst>
      <p:ext uri="{BB962C8B-B14F-4D97-AF65-F5344CB8AC3E}">
        <p14:creationId xmlns:p14="http://schemas.microsoft.com/office/powerpoint/2010/main" val="72533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2FB6E-A872-7ECD-2DA0-6550BD38DF3A}"/>
              </a:ext>
            </a:extLst>
          </p:cNvPr>
          <p:cNvSpPr>
            <a:spLocks noGrp="1"/>
          </p:cNvSpPr>
          <p:nvPr>
            <p:ph type="title"/>
          </p:nvPr>
        </p:nvSpPr>
        <p:spPr>
          <a:xfrm>
            <a:off x="738716" y="429235"/>
            <a:ext cx="9109821" cy="1195388"/>
          </a:xfrm>
        </p:spPr>
        <p:txBody>
          <a:bodyPr/>
          <a:lstStyle/>
          <a:p>
            <a:pPr algn="ctr"/>
            <a:r>
              <a:rPr lang="en-US" sz="4000" b="1" dirty="0"/>
              <a:t>Accessibility During 2.0 Form Review</a:t>
            </a:r>
            <a:br>
              <a:rPr lang="en-US" sz="3600" b="1" dirty="0"/>
            </a:br>
            <a:endParaRPr lang="en-US" sz="4000" b="1" dirty="0"/>
          </a:p>
        </p:txBody>
      </p:sp>
      <p:sp>
        <p:nvSpPr>
          <p:cNvPr id="4" name="Slide Number Placeholder 3">
            <a:extLst>
              <a:ext uri="{FF2B5EF4-FFF2-40B4-BE49-F238E27FC236}">
                <a16:creationId xmlns:a16="http://schemas.microsoft.com/office/drawing/2014/main" id="{80D5A5A9-AE2B-2354-4A18-B149401367F8}"/>
              </a:ext>
            </a:extLst>
          </p:cNvPr>
          <p:cNvSpPr>
            <a:spLocks noGrp="1"/>
          </p:cNvSpPr>
          <p:nvPr>
            <p:ph type="sldNum" sz="quarter" idx="10"/>
          </p:nvPr>
        </p:nvSpPr>
        <p:spPr/>
        <p:txBody>
          <a:bodyPr/>
          <a:lstStyle/>
          <a:p>
            <a:fld id="{F4B88F72-1EA4-FE40-A5CA-BD0111E6622B}" type="slidenum">
              <a:rPr lang="en-US">
                <a:solidFill>
                  <a:srgbClr val="46473E"/>
                </a:solidFill>
              </a:rPr>
              <a:pPr/>
              <a:t>15</a:t>
            </a:fld>
            <a:r>
              <a:rPr lang="en-US">
                <a:solidFill>
                  <a:srgbClr val="2E3333"/>
                </a:solidFill>
              </a:rPr>
              <a:t> /  </a:t>
            </a:r>
            <a:r>
              <a:rPr lang="en-US">
                <a:solidFill>
                  <a:srgbClr val="2E3333"/>
                </a:solidFill>
                <a:latin typeface="Ubuntu"/>
                <a:cs typeface="Ubuntu"/>
              </a:rPr>
              <a:t>Special Olympics</a:t>
            </a:r>
          </a:p>
        </p:txBody>
      </p:sp>
      <p:sp>
        <p:nvSpPr>
          <p:cNvPr id="3" name="Title 4">
            <a:extLst>
              <a:ext uri="{FF2B5EF4-FFF2-40B4-BE49-F238E27FC236}">
                <a16:creationId xmlns:a16="http://schemas.microsoft.com/office/drawing/2014/main" id="{2E9AC142-6AC5-54DA-04E6-B207FDA45086}"/>
              </a:ext>
            </a:extLst>
          </p:cNvPr>
          <p:cNvSpPr txBox="1">
            <a:spLocks/>
          </p:cNvSpPr>
          <p:nvPr/>
        </p:nvSpPr>
        <p:spPr bwMode="auto">
          <a:xfrm>
            <a:off x="933589" y="1368769"/>
            <a:ext cx="10009231" cy="2858778"/>
          </a:xfrm>
          <a:prstGeom prst="rect">
            <a:avLst/>
          </a:prstGeom>
          <a:noFill/>
          <a:ln>
            <a:noFill/>
          </a:ln>
          <a:effectLst/>
          <a:extLst>
            <a:ext uri="{909E8E84-426E-40dd-AFC4-6F175D3DCCD1}">
              <a14:hiddenFill xmlns:a14="http://schemas.microsoft.com/office/drawing/2010/main" xmlns:mv="urn:schemas-microsoft-com:mac:vml" xmlns:mc="http://schemas.openxmlformats.org/markup-compatibility/2006" xmlns="">
                <a:solidFill>
                  <a:srgbClr val="FFFFFF"/>
                </a:solidFill>
              </a14:hiddenFill>
            </a:ext>
            <a:ext uri="{91240B29-F687-4f45-9708-019B960494DF}">
              <a14:hiddenLine xmlns:a14="http://schemas.microsoft.com/office/drawing/2010/main" xmlns:mv="urn:schemas-microsoft-com:mac:vml" xmlns:mc="http://schemas.openxmlformats.org/markup-compatibility/2006" xmlns="" w="12700">
                <a:solidFill>
                  <a:schemeClr val="tx1"/>
                </a:solidFill>
                <a:miter lim="800000"/>
                <a:headEnd/>
                <a:tailEnd/>
              </a14:hiddenLine>
            </a:ext>
            <a:ext uri="{AF507438-7753-43e0-B8FC-AC1667EBCBE1}">
              <a14:hiddenEffects xmlns:a14="http://schemas.microsoft.com/office/drawing/2010/main" xmlns:mv="urn:schemas-microsoft-com:mac:vml" xmlns:mc="http://schemas.openxmlformats.org/markup-compatibility/2006" xmlns="">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mv="urn:schemas-microsoft-com:mac:vml" xmlns:mc="http://schemas.openxmlformats.org/markup-compatibility/2006" xmlns="" val="1"/>
            </a:ext>
          </a:extLst>
        </p:spPr>
        <p:txBody>
          <a:bodyPr vert="horz" wrap="square" lIns="35717" tIns="35717" rIns="35717" bIns="35717" numCol="1" anchor="t" anchorCtr="0" compatLnSpc="1">
            <a:prstTxWarp prst="textNoShape">
              <a:avLst/>
            </a:prstTxWarp>
          </a:bodyPr>
          <a:lst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a:lstStyle>
          <a:p>
            <a:r>
              <a:rPr lang="en-US" sz="2400" dirty="0">
                <a:latin typeface="Ubuntu" panose="020B0504030602030204" pitchFamily="34" charset="0"/>
              </a:rPr>
              <a:t>If you require closed captioning services during the form review portion of our webinar, please do the following:</a:t>
            </a:r>
          </a:p>
          <a:p>
            <a:r>
              <a:rPr lang="en-US" sz="2400" dirty="0">
                <a:latin typeface="Ubuntu" panose="020B0504030602030204" pitchFamily="34" charset="0"/>
              </a:rPr>
              <a:t> </a:t>
            </a:r>
          </a:p>
          <a:p>
            <a:pPr marL="457200" indent="-457200">
              <a:buFont typeface="+mj-lt"/>
              <a:buAutoNum type="arabicPeriod"/>
            </a:pPr>
            <a:r>
              <a:rPr lang="en-US" sz="2400" dirty="0">
                <a:latin typeface="Ubuntu" panose="020B0504030602030204" pitchFamily="34" charset="0"/>
              </a:rPr>
              <a:t>Click the "More" button with three dots at the top of your Teams screen</a:t>
            </a:r>
          </a:p>
          <a:p>
            <a:pPr marL="457200" indent="-457200">
              <a:buFont typeface="+mj-lt"/>
              <a:buAutoNum type="arabicPeriod"/>
            </a:pPr>
            <a:r>
              <a:rPr lang="en-US" sz="2400" dirty="0">
                <a:latin typeface="Ubuntu" panose="020B0504030602030204" pitchFamily="34" charset="0"/>
              </a:rPr>
              <a:t>Select "Language and Speech" drop down</a:t>
            </a:r>
          </a:p>
          <a:p>
            <a:pPr marL="457200" indent="-457200">
              <a:buFont typeface="+mj-lt"/>
              <a:buAutoNum type="arabicPeriod"/>
            </a:pPr>
            <a:r>
              <a:rPr lang="en-US" sz="2400" dirty="0">
                <a:latin typeface="Ubuntu" panose="020B0504030602030204" pitchFamily="34" charset="0"/>
              </a:rPr>
              <a:t>Select "Show Live Captions"</a:t>
            </a:r>
          </a:p>
          <a:p>
            <a:pPr marL="457200" indent="-457200">
              <a:buFont typeface="+mj-lt"/>
              <a:buAutoNum type="arabicPeriod"/>
            </a:pPr>
            <a:r>
              <a:rPr lang="en-US" sz="2400" dirty="0">
                <a:latin typeface="Ubuntu" panose="020B0504030602030204" pitchFamily="34" charset="0"/>
              </a:rPr>
              <a:t>To turn off, click the "X" in the caption text box</a:t>
            </a:r>
          </a:p>
        </p:txBody>
      </p:sp>
    </p:spTree>
    <p:extLst>
      <p:ext uri="{BB962C8B-B14F-4D97-AF65-F5344CB8AC3E}">
        <p14:creationId xmlns:p14="http://schemas.microsoft.com/office/powerpoint/2010/main" val="824729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2DA3D-D19A-482F-B146-0D1F14C22DAC}"/>
              </a:ext>
            </a:extLst>
          </p:cNvPr>
          <p:cNvSpPr>
            <a:spLocks noGrp="1"/>
          </p:cNvSpPr>
          <p:nvPr>
            <p:ph type="title"/>
          </p:nvPr>
        </p:nvSpPr>
        <p:spPr/>
        <p:txBody>
          <a:bodyPr/>
          <a:lstStyle/>
          <a:p>
            <a:r>
              <a:rPr lang="en-US" b="1"/>
              <a:t>Station 1: Check In </a:t>
            </a:r>
          </a:p>
        </p:txBody>
      </p:sp>
      <p:sp>
        <p:nvSpPr>
          <p:cNvPr id="3" name="Content Placeholder 2">
            <a:extLst>
              <a:ext uri="{FF2B5EF4-FFF2-40B4-BE49-F238E27FC236}">
                <a16:creationId xmlns:a16="http://schemas.microsoft.com/office/drawing/2014/main" id="{0F3D74D6-2C16-07A2-032C-C970CF41D0D1}"/>
              </a:ext>
            </a:extLst>
          </p:cNvPr>
          <p:cNvSpPr>
            <a:spLocks noGrp="1"/>
          </p:cNvSpPr>
          <p:nvPr>
            <p:ph idx="1"/>
          </p:nvPr>
        </p:nvSpPr>
        <p:spPr/>
        <p:txBody>
          <a:bodyPr/>
          <a:lstStyle/>
          <a:p>
            <a:pPr marL="342900" indent="-342900">
              <a:buFont typeface="Arial" panose="020B0604020202020204" pitchFamily="34" charset="0"/>
              <a:buChar char="•"/>
            </a:pPr>
            <a:r>
              <a:rPr lang="en-US"/>
              <a:t>Check In is now officially recognized as our first station, whereas previously it was not assigned a number. At the top, you'll find athlete identifiers, and it's crucial to fill out this section accurately to ensure proper post-event digitization. The primary update in this section is the shift to full questions, whereas previously, the initial question was just "hearing loss?" Now, complete sentences are listed, such as: "Do you think you have a hearing loss?"</a:t>
            </a:r>
          </a:p>
          <a:p>
            <a:endParaRPr lang="en-US"/>
          </a:p>
        </p:txBody>
      </p:sp>
      <p:sp>
        <p:nvSpPr>
          <p:cNvPr id="4" name="Slide Number Placeholder 3">
            <a:extLst>
              <a:ext uri="{FF2B5EF4-FFF2-40B4-BE49-F238E27FC236}">
                <a16:creationId xmlns:a16="http://schemas.microsoft.com/office/drawing/2014/main" id="{C1CF64D0-7329-2EF9-9EB9-D104DDFE8DD2}"/>
              </a:ext>
            </a:extLst>
          </p:cNvPr>
          <p:cNvSpPr>
            <a:spLocks noGrp="1"/>
          </p:cNvSpPr>
          <p:nvPr>
            <p:ph type="sldNum" sz="quarter" idx="10"/>
          </p:nvPr>
        </p:nvSpPr>
        <p:spPr/>
        <p:txBody>
          <a:bodyPr/>
          <a:lstStyle/>
          <a:p>
            <a:fld id="{62FADDA2-E13B-F548-856B-05843CC20AFE}" type="slidenum">
              <a:rPr lang="en-US" smtClean="0"/>
              <a:pPr/>
              <a:t>16</a:t>
            </a:fld>
            <a:endParaRPr lang="en-US"/>
          </a:p>
        </p:txBody>
      </p:sp>
    </p:spTree>
    <p:extLst>
      <p:ext uri="{BB962C8B-B14F-4D97-AF65-F5344CB8AC3E}">
        <p14:creationId xmlns:p14="http://schemas.microsoft.com/office/powerpoint/2010/main" val="2213080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78959-E5EE-7FAA-E9A8-A1657A5B0739}"/>
              </a:ext>
            </a:extLst>
          </p:cNvPr>
          <p:cNvSpPr>
            <a:spLocks noGrp="1"/>
          </p:cNvSpPr>
          <p:nvPr>
            <p:ph type="title"/>
          </p:nvPr>
        </p:nvSpPr>
        <p:spPr/>
        <p:txBody>
          <a:bodyPr/>
          <a:lstStyle/>
          <a:p>
            <a:r>
              <a:rPr lang="en-US" b="1"/>
              <a:t>Station 2: Otoscopy</a:t>
            </a:r>
          </a:p>
        </p:txBody>
      </p:sp>
      <p:sp>
        <p:nvSpPr>
          <p:cNvPr id="3" name="Content Placeholder 2">
            <a:extLst>
              <a:ext uri="{FF2B5EF4-FFF2-40B4-BE49-F238E27FC236}">
                <a16:creationId xmlns:a16="http://schemas.microsoft.com/office/drawing/2014/main" id="{D5C441DF-2D51-070E-2E69-0630D338B054}"/>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The main update is that you can now specify if a foreign body is present, which is different from indicating earwax. Both options have their own sub questions. You'll also need to note whether the ear canal is minimally, partially, or completely blocked, and whether you were able to remove the blockage fully or only partially. Again, it's important to carefully read each question and ignore any sub questions that don't apply. We will also continue to record any additional otoscopic findings in either ear.</a:t>
            </a:r>
          </a:p>
          <a:p>
            <a:endParaRPr lang="en-US"/>
          </a:p>
        </p:txBody>
      </p:sp>
      <p:sp>
        <p:nvSpPr>
          <p:cNvPr id="4" name="Slide Number Placeholder 3">
            <a:extLst>
              <a:ext uri="{FF2B5EF4-FFF2-40B4-BE49-F238E27FC236}">
                <a16:creationId xmlns:a16="http://schemas.microsoft.com/office/drawing/2014/main" id="{CED91A03-B13E-4384-B4A4-44B39CCFC846}"/>
              </a:ext>
            </a:extLst>
          </p:cNvPr>
          <p:cNvSpPr>
            <a:spLocks noGrp="1"/>
          </p:cNvSpPr>
          <p:nvPr>
            <p:ph type="sldNum" sz="quarter" idx="10"/>
          </p:nvPr>
        </p:nvSpPr>
        <p:spPr/>
        <p:txBody>
          <a:bodyPr/>
          <a:lstStyle/>
          <a:p>
            <a:fld id="{62FADDA2-E13B-F548-856B-05843CC20AFE}" type="slidenum">
              <a:rPr lang="en-US" smtClean="0"/>
              <a:pPr/>
              <a:t>17</a:t>
            </a:fld>
            <a:endParaRPr lang="en-US"/>
          </a:p>
        </p:txBody>
      </p:sp>
    </p:spTree>
    <p:extLst>
      <p:ext uri="{BB962C8B-B14F-4D97-AF65-F5344CB8AC3E}">
        <p14:creationId xmlns:p14="http://schemas.microsoft.com/office/powerpoint/2010/main" val="342308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B940D-1135-2699-0593-8396D5C9CD5B}"/>
              </a:ext>
            </a:extLst>
          </p:cNvPr>
          <p:cNvSpPr>
            <a:spLocks noGrp="1"/>
          </p:cNvSpPr>
          <p:nvPr>
            <p:ph type="title"/>
          </p:nvPr>
        </p:nvSpPr>
        <p:spPr/>
        <p:txBody>
          <a:bodyPr/>
          <a:lstStyle/>
          <a:p>
            <a:r>
              <a:rPr lang="en-US" b="1"/>
              <a:t>Station 3: OAEs	</a:t>
            </a:r>
          </a:p>
        </p:txBody>
      </p:sp>
      <p:sp>
        <p:nvSpPr>
          <p:cNvPr id="3" name="Content Placeholder 2">
            <a:extLst>
              <a:ext uri="{FF2B5EF4-FFF2-40B4-BE49-F238E27FC236}">
                <a16:creationId xmlns:a16="http://schemas.microsoft.com/office/drawing/2014/main" id="{8BB8106C-0A20-3AF4-4699-BF448C1320AA}"/>
              </a:ext>
            </a:extLst>
          </p:cNvPr>
          <p:cNvSpPr>
            <a:spLocks noGrp="1"/>
          </p:cNvSpPr>
          <p:nvPr>
            <p:ph idx="1"/>
          </p:nvPr>
        </p:nvSpPr>
        <p:spPr/>
        <p:txBody>
          <a:bodyPr/>
          <a:lstStyle/>
          <a:p>
            <a:pPr marL="347472" indent="-347472">
              <a:buFont typeface="Arial" panose="020B0604020202020204" pitchFamily="34" charset="0"/>
              <a:buChar char="•"/>
            </a:pPr>
            <a:r>
              <a:rPr lang="en-US"/>
              <a:t>Always ensure the Screener’s name is clearly identified.</a:t>
            </a:r>
            <a:endParaRPr lang="en-US" sz="2500">
              <a:solidFill>
                <a:srgbClr val="000000"/>
              </a:solidFill>
              <a:effectLst/>
              <a:latin typeface="Ubuntu" panose="020B0504030602030204" pitchFamily="34" charset="0"/>
            </a:endParaRPr>
          </a:p>
          <a:p>
            <a:pPr marL="347472" indent="-347472" algn="l" rtl="0" eaLnBrk="1" hangingPunct="1">
              <a:lnSpc>
                <a:spcPct val="110000"/>
              </a:lnSpc>
              <a:spcBef>
                <a:spcPts val="850"/>
              </a:spcBef>
              <a:buFont typeface="Arial" panose="020B0604020202020204" pitchFamily="34" charset="0"/>
              <a:buChar char="•"/>
            </a:pPr>
            <a:r>
              <a:rPr lang="en-US" sz="2500">
                <a:solidFill>
                  <a:srgbClr val="000000"/>
                </a:solidFill>
                <a:effectLst/>
                <a:latin typeface="Ubuntu" panose="020B0504030602030204" pitchFamily="34" charset="0"/>
              </a:rPr>
              <a:t>The third station is designated for OAE screening, with the same options available. You will indicate if the athlete passed, failed, or was unable to be tested, and if testing could not be completed for either ear, you must provide a reason. If the athlete passes in both ears and the otoscopy is clear, they move directly to check out, skipping the remaining stations.</a:t>
            </a:r>
          </a:p>
          <a:p>
            <a:pPr marL="347472" indent="-347472" algn="l" rtl="0" eaLnBrk="1" hangingPunct="1">
              <a:lnSpc>
                <a:spcPct val="110000"/>
              </a:lnSpc>
              <a:spcBef>
                <a:spcPts val="850"/>
              </a:spcBef>
              <a:buFont typeface="Arial" panose="020B0604020202020204" pitchFamily="34" charset="0"/>
              <a:buChar char="•"/>
            </a:pPr>
            <a:r>
              <a:rPr lang="en-US" sz="2500">
                <a:solidFill>
                  <a:srgbClr val="000000"/>
                </a:solidFill>
                <a:effectLst/>
                <a:latin typeface="Ubuntu" panose="020B0504030602030204" pitchFamily="34" charset="0"/>
              </a:rPr>
              <a:t>Equipment requirements remain unchanged.</a:t>
            </a:r>
            <a:endParaRPr lang="en-US"/>
          </a:p>
        </p:txBody>
      </p:sp>
      <p:sp>
        <p:nvSpPr>
          <p:cNvPr id="4" name="Slide Number Placeholder 3">
            <a:extLst>
              <a:ext uri="{FF2B5EF4-FFF2-40B4-BE49-F238E27FC236}">
                <a16:creationId xmlns:a16="http://schemas.microsoft.com/office/drawing/2014/main" id="{4B3C0EC9-EA08-B94A-8FEA-CBE77E5FB9C4}"/>
              </a:ext>
            </a:extLst>
          </p:cNvPr>
          <p:cNvSpPr>
            <a:spLocks noGrp="1"/>
          </p:cNvSpPr>
          <p:nvPr>
            <p:ph type="sldNum" sz="quarter" idx="10"/>
          </p:nvPr>
        </p:nvSpPr>
        <p:spPr/>
        <p:txBody>
          <a:bodyPr/>
          <a:lstStyle/>
          <a:p>
            <a:fld id="{62FADDA2-E13B-F548-856B-05843CC20AFE}" type="slidenum">
              <a:rPr lang="en-US" smtClean="0"/>
              <a:pPr/>
              <a:t>18</a:t>
            </a:fld>
            <a:endParaRPr lang="en-US"/>
          </a:p>
        </p:txBody>
      </p:sp>
    </p:spTree>
    <p:extLst>
      <p:ext uri="{BB962C8B-B14F-4D97-AF65-F5344CB8AC3E}">
        <p14:creationId xmlns:p14="http://schemas.microsoft.com/office/powerpoint/2010/main" val="23371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F51EA-4A7B-CA9F-A28A-FD8FCB36ED5C}"/>
              </a:ext>
            </a:extLst>
          </p:cNvPr>
          <p:cNvSpPr>
            <a:spLocks noGrp="1"/>
          </p:cNvSpPr>
          <p:nvPr>
            <p:ph type="title"/>
          </p:nvPr>
        </p:nvSpPr>
        <p:spPr/>
        <p:txBody>
          <a:bodyPr/>
          <a:lstStyle/>
          <a:p>
            <a:r>
              <a:rPr lang="en-US" b="1"/>
              <a:t>Station 4: Tympanometry</a:t>
            </a:r>
          </a:p>
        </p:txBody>
      </p:sp>
      <p:sp>
        <p:nvSpPr>
          <p:cNvPr id="3" name="Content Placeholder 2">
            <a:extLst>
              <a:ext uri="{FF2B5EF4-FFF2-40B4-BE49-F238E27FC236}">
                <a16:creationId xmlns:a16="http://schemas.microsoft.com/office/drawing/2014/main" id="{35F43EC3-BCD9-377A-B0D2-B1F13930DBA8}"/>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Like the OAE screening, for tympanometry screening, you will mark whether the athlete passed, did not pass, or unable to test, and you must select a reason if testing was not possible for each ear.</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0A172F97-49F3-1E54-8F63-305ECED5AC35}"/>
              </a:ext>
            </a:extLst>
          </p:cNvPr>
          <p:cNvSpPr>
            <a:spLocks noGrp="1"/>
          </p:cNvSpPr>
          <p:nvPr>
            <p:ph type="sldNum" sz="quarter" idx="10"/>
          </p:nvPr>
        </p:nvSpPr>
        <p:spPr/>
        <p:txBody>
          <a:bodyPr/>
          <a:lstStyle/>
          <a:p>
            <a:fld id="{62FADDA2-E13B-F548-856B-05843CC20AFE}" type="slidenum">
              <a:rPr lang="en-US" smtClean="0"/>
              <a:pPr/>
              <a:t>19</a:t>
            </a:fld>
            <a:endParaRPr lang="en-US"/>
          </a:p>
        </p:txBody>
      </p:sp>
    </p:spTree>
    <p:extLst>
      <p:ext uri="{BB962C8B-B14F-4D97-AF65-F5344CB8AC3E}">
        <p14:creationId xmlns:p14="http://schemas.microsoft.com/office/powerpoint/2010/main" val="1729103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2138E-4F0D-64CA-C05C-AF64FDBC0F17}"/>
              </a:ext>
            </a:extLst>
          </p:cNvPr>
          <p:cNvSpPr>
            <a:spLocks noGrp="1"/>
          </p:cNvSpPr>
          <p:nvPr>
            <p:ph type="title"/>
          </p:nvPr>
        </p:nvSpPr>
        <p:spPr/>
        <p:txBody>
          <a:bodyPr/>
          <a:lstStyle/>
          <a:p>
            <a:r>
              <a:rPr lang="en-US" b="1"/>
              <a:t>Outline</a:t>
            </a:r>
          </a:p>
        </p:txBody>
      </p:sp>
      <p:sp>
        <p:nvSpPr>
          <p:cNvPr id="3" name="Content Placeholder 2">
            <a:extLst>
              <a:ext uri="{FF2B5EF4-FFF2-40B4-BE49-F238E27FC236}">
                <a16:creationId xmlns:a16="http://schemas.microsoft.com/office/drawing/2014/main" id="{E484B502-6D4F-33F4-299F-2F1F2B87CE1F}"/>
              </a:ext>
            </a:extLst>
          </p:cNvPr>
          <p:cNvSpPr>
            <a:spLocks noGrp="1"/>
          </p:cNvSpPr>
          <p:nvPr>
            <p:ph idx="1"/>
          </p:nvPr>
        </p:nvSpPr>
        <p:spPr/>
        <p:txBody>
          <a:bodyPr/>
          <a:lstStyle/>
          <a:p>
            <a:pPr marL="342900" indent="-342900">
              <a:buFont typeface="Arial" panose="020B0604020202020204" pitchFamily="34" charset="0"/>
              <a:buChar char="•"/>
            </a:pPr>
            <a:r>
              <a:rPr lang="en-US" dirty="0"/>
              <a:t>Introduction</a:t>
            </a:r>
          </a:p>
          <a:p>
            <a:pPr marL="342900" indent="-342900">
              <a:buFont typeface="Arial" panose="020B0604020202020204" pitchFamily="34" charset="0"/>
              <a:buChar char="•"/>
            </a:pPr>
            <a:r>
              <a:rPr lang="en-US" dirty="0"/>
              <a:t>Healthy Athletes 2.0</a:t>
            </a:r>
          </a:p>
          <a:p>
            <a:pPr marL="342900" indent="-342900">
              <a:buFont typeface="Arial" panose="020B0604020202020204" pitchFamily="34" charset="0"/>
              <a:buChar char="•"/>
            </a:pPr>
            <a:r>
              <a:rPr lang="en-US" dirty="0"/>
              <a:t>Clinical Director Training</a:t>
            </a:r>
          </a:p>
          <a:p>
            <a:pPr marL="342900" indent="-342900">
              <a:buFont typeface="Arial" panose="020B0604020202020204" pitchFamily="34" charset="0"/>
              <a:buChar char="•"/>
            </a:pPr>
            <a:r>
              <a:rPr lang="en-US" dirty="0"/>
              <a:t>Referral Guidelines</a:t>
            </a:r>
          </a:p>
          <a:p>
            <a:pPr marL="342900" indent="-342900">
              <a:buFont typeface="Arial" panose="020B0604020202020204" pitchFamily="34" charset="0"/>
              <a:buChar char="•"/>
            </a:pPr>
            <a:r>
              <a:rPr lang="en-US" dirty="0"/>
              <a:t>Pass and No Pass forms</a:t>
            </a:r>
          </a:p>
          <a:p>
            <a:pPr marL="342900" indent="-342900">
              <a:buFont typeface="Arial" panose="020B0604020202020204" pitchFamily="34" charset="0"/>
              <a:buChar char="•"/>
            </a:pPr>
            <a:r>
              <a:rPr lang="en-US" dirty="0"/>
              <a:t>HAS Form Updates</a:t>
            </a:r>
          </a:p>
          <a:p>
            <a:pPr marL="342900" indent="-342900">
              <a:buFont typeface="Arial" panose="020B0604020202020204" pitchFamily="34" charset="0"/>
              <a:buChar char="•"/>
            </a:pPr>
            <a:r>
              <a:rPr lang="en-US" dirty="0"/>
              <a:t>Q&amp;A </a:t>
            </a:r>
          </a:p>
        </p:txBody>
      </p:sp>
      <p:sp>
        <p:nvSpPr>
          <p:cNvPr id="4" name="Slide Number Placeholder 3">
            <a:extLst>
              <a:ext uri="{FF2B5EF4-FFF2-40B4-BE49-F238E27FC236}">
                <a16:creationId xmlns:a16="http://schemas.microsoft.com/office/drawing/2014/main" id="{68DDD04E-5810-3712-C610-21CD56D3F67C}"/>
              </a:ext>
            </a:extLst>
          </p:cNvPr>
          <p:cNvSpPr>
            <a:spLocks noGrp="1"/>
          </p:cNvSpPr>
          <p:nvPr>
            <p:ph type="sldNum" sz="quarter" idx="10"/>
          </p:nvPr>
        </p:nvSpPr>
        <p:spPr/>
        <p:txBody>
          <a:bodyPr/>
          <a:lstStyle/>
          <a:p>
            <a:fld id="{62FADDA2-E13B-F548-856B-05843CC20AFE}" type="slidenum">
              <a:rPr lang="en-US" smtClean="0"/>
              <a:pPr/>
              <a:t>2</a:t>
            </a:fld>
            <a:endParaRPr lang="en-US"/>
          </a:p>
        </p:txBody>
      </p:sp>
    </p:spTree>
    <p:extLst>
      <p:ext uri="{BB962C8B-B14F-4D97-AF65-F5344CB8AC3E}">
        <p14:creationId xmlns:p14="http://schemas.microsoft.com/office/powerpoint/2010/main" val="35354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C466A-8A4B-082C-6C1D-9E8B68A24B96}"/>
              </a:ext>
            </a:extLst>
          </p:cNvPr>
          <p:cNvSpPr>
            <a:spLocks noGrp="1"/>
          </p:cNvSpPr>
          <p:nvPr>
            <p:ph type="title"/>
          </p:nvPr>
        </p:nvSpPr>
        <p:spPr>
          <a:xfrm>
            <a:off x="726018" y="366713"/>
            <a:ext cx="9690191" cy="1046064"/>
          </a:xfrm>
        </p:spPr>
        <p:txBody>
          <a:bodyPr/>
          <a:lstStyle/>
          <a:p>
            <a:r>
              <a:rPr lang="en-US" b="1"/>
              <a:t>Station 5: Puretone Screening – 2000 &amp; 4000Hz</a:t>
            </a:r>
          </a:p>
        </p:txBody>
      </p:sp>
      <p:sp>
        <p:nvSpPr>
          <p:cNvPr id="3" name="Content Placeholder 2">
            <a:extLst>
              <a:ext uri="{FF2B5EF4-FFF2-40B4-BE49-F238E27FC236}">
                <a16:creationId xmlns:a16="http://schemas.microsoft.com/office/drawing/2014/main" id="{E53C9A44-AC27-84D8-7D0D-39B6037AE440}"/>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Puretone screening at 25dB remains unchanged at the fifth station. We test both ears at 2000 and 4000Hz; results are recorded as pass, did not pass, or unable to test, with a required reason if testing isn't possible for either ear. If the athlete passes both frequencies in both ears, they proceed to check out and bypass the remaining stations.</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E6AEC128-53DB-DD21-36FE-FF0D555A4A23}"/>
              </a:ext>
            </a:extLst>
          </p:cNvPr>
          <p:cNvSpPr>
            <a:spLocks noGrp="1"/>
          </p:cNvSpPr>
          <p:nvPr>
            <p:ph type="sldNum" sz="quarter" idx="10"/>
          </p:nvPr>
        </p:nvSpPr>
        <p:spPr/>
        <p:txBody>
          <a:bodyPr/>
          <a:lstStyle/>
          <a:p>
            <a:fld id="{62FADDA2-E13B-F548-856B-05843CC20AFE}" type="slidenum">
              <a:rPr lang="en-US" smtClean="0"/>
              <a:pPr/>
              <a:t>20</a:t>
            </a:fld>
            <a:endParaRPr lang="en-US"/>
          </a:p>
        </p:txBody>
      </p:sp>
    </p:spTree>
    <p:extLst>
      <p:ext uri="{BB962C8B-B14F-4D97-AF65-F5344CB8AC3E}">
        <p14:creationId xmlns:p14="http://schemas.microsoft.com/office/powerpoint/2010/main" val="2006256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282EC-6B26-6F4C-1BB5-8F1B6C6A9764}"/>
              </a:ext>
            </a:extLst>
          </p:cNvPr>
          <p:cNvSpPr>
            <a:spLocks noGrp="1"/>
          </p:cNvSpPr>
          <p:nvPr>
            <p:ph type="title"/>
          </p:nvPr>
        </p:nvSpPr>
        <p:spPr/>
        <p:txBody>
          <a:bodyPr/>
          <a:lstStyle/>
          <a:p>
            <a:r>
              <a:rPr lang="en-US" b="1"/>
              <a:t>Station 6: Puretone threshold testing</a:t>
            </a:r>
          </a:p>
        </p:txBody>
      </p:sp>
      <p:sp>
        <p:nvSpPr>
          <p:cNvPr id="3" name="Content Placeholder 2">
            <a:extLst>
              <a:ext uri="{FF2B5EF4-FFF2-40B4-BE49-F238E27FC236}">
                <a16:creationId xmlns:a16="http://schemas.microsoft.com/office/drawing/2014/main" id="{7D55A865-8032-48C2-1843-50BA5506A1CE}"/>
              </a:ext>
            </a:extLst>
          </p:cNvPr>
          <p:cNvSpPr>
            <a:spLocks noGrp="1"/>
          </p:cNvSpPr>
          <p:nvPr>
            <p:ph idx="1"/>
          </p:nvPr>
        </p:nvSpPr>
        <p:spPr>
          <a:xfrm>
            <a:off x="726018" y="1757280"/>
            <a:ext cx="10549467" cy="4464050"/>
          </a:xfrm>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Puretone threshold testing has significant updates. Now, testing is split into right and left air conduction testing ranging from 250 to 8000 Hz, as well as right and left bone conduction testing from 250 to 4000 Hz. For each test, you indicate whether a response was obtained, not obtained at limits of audiometer, or if the test could not be performed; then, you record the dB HL and specify if masking was used. After completing the table, you'll be asked to assess the reliability of the thresholds. If they aren't reliable, you'll need to select a reason why.</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8803ACB5-1E4B-BC64-E4A0-674728E961FB}"/>
              </a:ext>
            </a:extLst>
          </p:cNvPr>
          <p:cNvSpPr>
            <a:spLocks noGrp="1"/>
          </p:cNvSpPr>
          <p:nvPr>
            <p:ph type="sldNum" sz="quarter" idx="10"/>
          </p:nvPr>
        </p:nvSpPr>
        <p:spPr/>
        <p:txBody>
          <a:bodyPr/>
          <a:lstStyle/>
          <a:p>
            <a:fld id="{62FADDA2-E13B-F548-856B-05843CC20AFE}" type="slidenum">
              <a:rPr lang="en-US" smtClean="0"/>
              <a:pPr/>
              <a:t>21</a:t>
            </a:fld>
            <a:endParaRPr lang="en-US"/>
          </a:p>
        </p:txBody>
      </p:sp>
    </p:spTree>
    <p:extLst>
      <p:ext uri="{BB962C8B-B14F-4D97-AF65-F5344CB8AC3E}">
        <p14:creationId xmlns:p14="http://schemas.microsoft.com/office/powerpoint/2010/main" val="2886082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D0AB-1D7F-FF9A-01CD-A3722C412B68}"/>
              </a:ext>
            </a:extLst>
          </p:cNvPr>
          <p:cNvSpPr>
            <a:spLocks noGrp="1"/>
          </p:cNvSpPr>
          <p:nvPr>
            <p:ph type="title"/>
          </p:nvPr>
        </p:nvSpPr>
        <p:spPr/>
        <p:txBody>
          <a:bodyPr/>
          <a:lstStyle/>
          <a:p>
            <a:r>
              <a:rPr lang="en-US" b="1"/>
              <a:t>Station 7: Check Out</a:t>
            </a:r>
          </a:p>
        </p:txBody>
      </p:sp>
      <p:sp>
        <p:nvSpPr>
          <p:cNvPr id="3" name="Content Placeholder 2">
            <a:extLst>
              <a:ext uri="{FF2B5EF4-FFF2-40B4-BE49-F238E27FC236}">
                <a16:creationId xmlns:a16="http://schemas.microsoft.com/office/drawing/2014/main" id="{2D38930C-2B43-F68A-21E6-97BB16A9BFF3}"/>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The final station, Station 7, is the Check Out area. Here, you will indicate whether the screening was successfully completed or, if not, provide an explanation for any incomplete screenings. You will also select any additional services provided on site. The earwax removal and hearing aid fitting sections are now available, allowing you to choose between right ear, left ear, or both options.</a:t>
            </a:r>
          </a:p>
        </p:txBody>
      </p:sp>
      <p:sp>
        <p:nvSpPr>
          <p:cNvPr id="4" name="Slide Number Placeholder 3">
            <a:extLst>
              <a:ext uri="{FF2B5EF4-FFF2-40B4-BE49-F238E27FC236}">
                <a16:creationId xmlns:a16="http://schemas.microsoft.com/office/drawing/2014/main" id="{43569BF2-4466-27CE-48E1-26CC3D23FBD7}"/>
              </a:ext>
            </a:extLst>
          </p:cNvPr>
          <p:cNvSpPr>
            <a:spLocks noGrp="1"/>
          </p:cNvSpPr>
          <p:nvPr>
            <p:ph type="sldNum" sz="quarter" idx="10"/>
          </p:nvPr>
        </p:nvSpPr>
        <p:spPr/>
        <p:txBody>
          <a:bodyPr/>
          <a:lstStyle/>
          <a:p>
            <a:fld id="{62FADDA2-E13B-F548-856B-05843CC20AFE}" type="slidenum">
              <a:rPr lang="en-US" smtClean="0"/>
              <a:pPr/>
              <a:t>22</a:t>
            </a:fld>
            <a:endParaRPr lang="en-US"/>
          </a:p>
        </p:txBody>
      </p:sp>
    </p:spTree>
    <p:extLst>
      <p:ext uri="{BB962C8B-B14F-4D97-AF65-F5344CB8AC3E}">
        <p14:creationId xmlns:p14="http://schemas.microsoft.com/office/powerpoint/2010/main" val="31207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BB6A6-5120-2059-C353-B080702FDC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FC6FFE-1398-B694-42F1-FF19A661E7C0}"/>
              </a:ext>
            </a:extLst>
          </p:cNvPr>
          <p:cNvSpPr>
            <a:spLocks noGrp="1"/>
          </p:cNvSpPr>
          <p:nvPr>
            <p:ph type="title"/>
          </p:nvPr>
        </p:nvSpPr>
        <p:spPr/>
        <p:txBody>
          <a:bodyPr/>
          <a:lstStyle/>
          <a:p>
            <a:r>
              <a:rPr lang="en-US" b="1"/>
              <a:t>Station 7: Follow- up Recommendations</a:t>
            </a:r>
          </a:p>
        </p:txBody>
      </p:sp>
      <p:sp>
        <p:nvSpPr>
          <p:cNvPr id="3" name="Content Placeholder 2">
            <a:extLst>
              <a:ext uri="{FF2B5EF4-FFF2-40B4-BE49-F238E27FC236}">
                <a16:creationId xmlns:a16="http://schemas.microsoft.com/office/drawing/2014/main" id="{0C075061-63B2-CA9F-3A2E-C3EC83572CE8}"/>
              </a:ext>
            </a:extLst>
          </p:cNvPr>
          <p:cNvSpPr>
            <a:spLocks noGrp="1"/>
          </p:cNvSpPr>
          <p:nvPr>
            <p:ph idx="1"/>
          </p:nvPr>
        </p:nvSpPr>
        <p:spPr/>
        <p:txBody>
          <a:bodyPr/>
          <a:lstStyle/>
          <a:p>
            <a:pPr marL="342900" indent="-342900">
              <a:buFont typeface="Arial" panose="020B0604020202020204" pitchFamily="34" charset="0"/>
              <a:buChar char="•"/>
            </a:pPr>
            <a:r>
              <a:rPr lang="en-US" sz="2450"/>
              <a:t>If a follow-up appointment is recommended, you can choose the appropriate provider and specify whether the referral is urgent or non-urgent, as well as select the reason for referral from several prepopulated choices. If none of these options fit, you may enter your own reason for referral in the “other” section. For example, a non-urgent ENT referral may be indicated if an athlete does not pass tympanometry in both ears, or a non-urgent audiologist referral may be made if athlete fails pure tone thresholds etc. Ultimately, however, all follow-up recommendations are determined at the discretion of the clinical director, in accordance with referral guidelines.</a:t>
            </a:r>
          </a:p>
          <a:p>
            <a:pPr marL="342900" indent="-34290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DB7B4DB5-DC5B-0840-FC97-DF45649FFFE0}"/>
              </a:ext>
            </a:extLst>
          </p:cNvPr>
          <p:cNvSpPr>
            <a:spLocks noGrp="1"/>
          </p:cNvSpPr>
          <p:nvPr>
            <p:ph type="sldNum" sz="quarter" idx="10"/>
          </p:nvPr>
        </p:nvSpPr>
        <p:spPr/>
        <p:txBody>
          <a:bodyPr/>
          <a:lstStyle/>
          <a:p>
            <a:fld id="{62FADDA2-E13B-F548-856B-05843CC20AFE}" type="slidenum">
              <a:rPr lang="en-US" smtClean="0"/>
              <a:pPr/>
              <a:t>23</a:t>
            </a:fld>
            <a:endParaRPr lang="en-US"/>
          </a:p>
        </p:txBody>
      </p:sp>
    </p:spTree>
    <p:extLst>
      <p:ext uri="{BB962C8B-B14F-4D97-AF65-F5344CB8AC3E}">
        <p14:creationId xmlns:p14="http://schemas.microsoft.com/office/powerpoint/2010/main" val="1334263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78EE8-B774-397B-D941-C680FCC5C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79DED-9279-801A-4B80-02309036EE9C}"/>
              </a:ext>
            </a:extLst>
          </p:cNvPr>
          <p:cNvSpPr>
            <a:spLocks noGrp="1"/>
          </p:cNvSpPr>
          <p:nvPr>
            <p:ph type="ctrTitle"/>
          </p:nvPr>
        </p:nvSpPr>
        <p:spPr>
          <a:xfrm>
            <a:off x="121466" y="2215888"/>
            <a:ext cx="11949067" cy="1470049"/>
          </a:xfrm>
        </p:spPr>
        <p:txBody>
          <a:bodyPr>
            <a:noAutofit/>
          </a:bodyPr>
          <a:lstStyle/>
          <a:p>
            <a:pPr algn="ctr"/>
            <a:r>
              <a:rPr lang="en-US" sz="3600" b="1">
                <a:latin typeface="Ubuntu" charset="0"/>
                <a:ea typeface="Ubuntu" charset="0"/>
                <a:cs typeface="Ubuntu" charset="0"/>
              </a:rPr>
              <a:t>For any Healthy Hearing 2.0 questions, please contact:</a:t>
            </a:r>
            <a:br>
              <a:rPr lang="en-US" sz="3600" b="1">
                <a:latin typeface="Ubuntu" charset="0"/>
                <a:ea typeface="Ubuntu" charset="0"/>
                <a:cs typeface="Ubuntu" charset="0"/>
              </a:rPr>
            </a:br>
            <a:r>
              <a:rPr lang="en-US" sz="3600" b="1">
                <a:latin typeface="Ubuntu" charset="0"/>
                <a:ea typeface="Ubuntu" charset="0"/>
                <a:cs typeface="Ubuntu" charset="0"/>
              </a:rPr>
              <a:t>Healthyhearing@specialolympics.org</a:t>
            </a:r>
            <a:endParaRPr lang="en-US" sz="3600">
              <a:latin typeface="Ubuntu" charset="0"/>
              <a:ea typeface="Ubuntu" charset="0"/>
              <a:cs typeface="Ubuntu" charset="0"/>
            </a:endParaRPr>
          </a:p>
        </p:txBody>
      </p:sp>
      <p:sp>
        <p:nvSpPr>
          <p:cNvPr id="3" name="Subtitle 2">
            <a:extLst>
              <a:ext uri="{FF2B5EF4-FFF2-40B4-BE49-F238E27FC236}">
                <a16:creationId xmlns:a16="http://schemas.microsoft.com/office/drawing/2014/main" id="{4AC79929-61DB-D346-BD91-3971F3621893}"/>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3942623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DB1448C3-391F-5B6A-780C-135599D29136}"/>
              </a:ext>
            </a:extLst>
          </p:cNvPr>
          <p:cNvSpPr>
            <a:spLocks noGrp="1"/>
          </p:cNvSpPr>
          <p:nvPr>
            <p:ph type="title"/>
          </p:nvPr>
        </p:nvSpPr>
        <p:spPr/>
        <p:txBody>
          <a:bodyPr/>
          <a:lstStyle/>
          <a:p>
            <a:r>
              <a:rPr lang="en-US" b="1"/>
              <a:t>Introduction</a:t>
            </a:r>
          </a:p>
        </p:txBody>
      </p:sp>
      <p:sp>
        <p:nvSpPr>
          <p:cNvPr id="12" name="Content Placeholder 11">
            <a:extLst>
              <a:ext uri="{FF2B5EF4-FFF2-40B4-BE49-F238E27FC236}">
                <a16:creationId xmlns:a16="http://schemas.microsoft.com/office/drawing/2014/main" id="{9B279520-4E99-E3FE-D0F8-140AC4FEE37B}"/>
              </a:ext>
            </a:extLst>
          </p:cNvPr>
          <p:cNvSpPr>
            <a:spLocks noGrp="1"/>
          </p:cNvSpPr>
          <p:nvPr>
            <p:ph sz="half" idx="2"/>
          </p:nvPr>
        </p:nvSpPr>
        <p:spPr>
          <a:xfrm>
            <a:off x="5923722" y="1746922"/>
            <a:ext cx="5973417" cy="4464844"/>
          </a:xfrm>
        </p:spPr>
        <p:txBody>
          <a:bodyPr/>
          <a:lstStyle/>
          <a:p>
            <a:pPr marL="342900" indent="-342900">
              <a:buFont typeface="Arial" panose="020B0604020202020204" pitchFamily="34" charset="0"/>
              <a:buChar char="•"/>
            </a:pPr>
            <a:r>
              <a:rPr lang="en-US" sz="2500" dirty="0"/>
              <a:t>Denise Cardona</a:t>
            </a:r>
          </a:p>
          <a:p>
            <a:pPr marL="342900" indent="-342900">
              <a:buFont typeface="Arial" panose="020B0604020202020204" pitchFamily="34" charset="0"/>
              <a:buChar char="•"/>
            </a:pPr>
            <a:r>
              <a:rPr lang="en-US" sz="2500" dirty="0"/>
              <a:t>Licensed Audiologist </a:t>
            </a:r>
          </a:p>
          <a:p>
            <a:pPr marL="342900" indent="-342900">
              <a:buFont typeface="Arial" panose="020B0604020202020204" pitchFamily="34" charset="0"/>
              <a:buChar char="•"/>
            </a:pPr>
            <a:r>
              <a:rPr lang="en-US" sz="2500" dirty="0"/>
              <a:t>Discipline Manager of Healthy Hearing</a:t>
            </a:r>
          </a:p>
          <a:p>
            <a:pPr marL="342900" indent="-342900">
              <a:buFont typeface="Arial" panose="020B0604020202020204" pitchFamily="34" charset="0"/>
              <a:buChar char="•"/>
            </a:pPr>
            <a:r>
              <a:rPr lang="en-US" sz="2500" dirty="0"/>
              <a:t>Previous SONV HH CD</a:t>
            </a:r>
          </a:p>
          <a:p>
            <a:pPr marL="342900" indent="-342900">
              <a:buFont typeface="Arial" panose="020B0604020202020204" pitchFamily="34" charset="0"/>
              <a:buChar char="•"/>
            </a:pPr>
            <a:r>
              <a:rPr lang="en-US" sz="2500" dirty="0"/>
              <a:t>Based remotely in Arizona (PST/MST)</a:t>
            </a:r>
          </a:p>
          <a:p>
            <a:pPr marL="342900" indent="-342900">
              <a:buFont typeface="Arial" panose="020B0604020202020204" pitchFamily="34" charset="0"/>
              <a:buChar char="•"/>
            </a:pPr>
            <a:r>
              <a:rPr lang="en-US" sz="2500" dirty="0"/>
              <a:t>Email: </a:t>
            </a:r>
            <a:r>
              <a:rPr lang="en-US" sz="2500" dirty="0">
                <a:hlinkClick r:id="rId3"/>
              </a:rPr>
              <a:t>healthyhearing@specialolympics.org</a:t>
            </a:r>
            <a:endParaRPr lang="en-US" sz="2500" dirty="0"/>
          </a:p>
          <a:p>
            <a:pPr marL="342900" indent="-342900">
              <a:buFont typeface="Arial" panose="020B0604020202020204" pitchFamily="34" charset="0"/>
              <a:buChar char="•"/>
            </a:pPr>
            <a:r>
              <a:rPr lang="en-US" sz="2500" dirty="0"/>
              <a:t>Office Hours: held on the third Wednesday of each month from 9:00 to 10:00 AM Eastern Time</a:t>
            </a:r>
          </a:p>
          <a:p>
            <a:endParaRPr lang="en-US" dirty="0"/>
          </a:p>
        </p:txBody>
      </p:sp>
      <p:sp>
        <p:nvSpPr>
          <p:cNvPr id="4" name="Slide Number Placeholder 3">
            <a:extLst>
              <a:ext uri="{FF2B5EF4-FFF2-40B4-BE49-F238E27FC236}">
                <a16:creationId xmlns:a16="http://schemas.microsoft.com/office/drawing/2014/main" id="{BFE4AE07-6833-CF15-A840-F66885014FF4}"/>
              </a:ext>
            </a:extLst>
          </p:cNvPr>
          <p:cNvSpPr>
            <a:spLocks noGrp="1"/>
          </p:cNvSpPr>
          <p:nvPr>
            <p:ph type="sldNum" sz="quarter" idx="10"/>
          </p:nvPr>
        </p:nvSpPr>
        <p:spPr/>
        <p:txBody>
          <a:bodyPr/>
          <a:lstStyle/>
          <a:p>
            <a:fld id="{62FADDA2-E13B-F548-856B-05843CC20AFE}" type="slidenum">
              <a:rPr lang="en-US" smtClean="0"/>
              <a:pPr/>
              <a:t>3</a:t>
            </a:fld>
            <a:endParaRPr lang="en-US"/>
          </a:p>
        </p:txBody>
      </p:sp>
      <p:pic>
        <p:nvPicPr>
          <p:cNvPr id="11" name="Content Placeholder 10" descr="The image shows a person with curly, dark brown hair wearing a black, long-sleeved black dress.&#10;&#10;AI-generated content may be incorrect.">
            <a:extLst>
              <a:ext uri="{FF2B5EF4-FFF2-40B4-BE49-F238E27FC236}">
                <a16:creationId xmlns:a16="http://schemas.microsoft.com/office/drawing/2014/main" id="{CEDE2488-65C2-9F0B-5304-5C675F4EB01A}"/>
              </a:ext>
            </a:extLst>
          </p:cNvPr>
          <p:cNvPicPr>
            <a:picLocks noGrp="1" noChangeAspect="1"/>
          </p:cNvPicPr>
          <p:nvPr>
            <p:ph sz="half" idx="1"/>
          </p:nvPr>
        </p:nvPicPr>
        <p:blipFill>
          <a:blip r:embed="rId4"/>
          <a:stretch>
            <a:fillRect/>
          </a:stretch>
        </p:blipFill>
        <p:spPr bwMode="auto">
          <a:xfrm>
            <a:off x="557393" y="1746922"/>
            <a:ext cx="5202238" cy="432394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spTree>
    <p:extLst>
      <p:ext uri="{BB962C8B-B14F-4D97-AF65-F5344CB8AC3E}">
        <p14:creationId xmlns:p14="http://schemas.microsoft.com/office/powerpoint/2010/main" val="2731421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6EB1E-78F6-E4C1-A7A6-4A14B4D61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6389F-D7F8-F923-E0F1-5B4423AA9F60}"/>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Healthy Athletes 2.0</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7731361E-BDE5-8118-13E6-CEEE74DFD02B}"/>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40206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BA222-AF55-B8D9-C697-4E2ABC9F1B45}"/>
              </a:ext>
            </a:extLst>
          </p:cNvPr>
          <p:cNvSpPr>
            <a:spLocks noGrp="1"/>
          </p:cNvSpPr>
          <p:nvPr>
            <p:ph type="title"/>
          </p:nvPr>
        </p:nvSpPr>
        <p:spPr/>
        <p:txBody>
          <a:bodyPr/>
          <a:lstStyle/>
          <a:p>
            <a:r>
              <a:rPr lang="en-US" b="1" dirty="0"/>
              <a:t>Healthy Athletes 2.0</a:t>
            </a:r>
          </a:p>
        </p:txBody>
      </p:sp>
      <p:sp>
        <p:nvSpPr>
          <p:cNvPr id="3" name="Content Placeholder 2">
            <a:extLst>
              <a:ext uri="{FF2B5EF4-FFF2-40B4-BE49-F238E27FC236}">
                <a16:creationId xmlns:a16="http://schemas.microsoft.com/office/drawing/2014/main" id="{CA4EB720-B6C7-C61B-B562-33E4640DBAB8}"/>
              </a:ext>
            </a:extLst>
          </p:cNvPr>
          <p:cNvSpPr>
            <a:spLocks noGrp="1"/>
          </p:cNvSpPr>
          <p:nvPr>
            <p:ph idx="1"/>
          </p:nvPr>
        </p:nvSpPr>
        <p:spPr>
          <a:xfrm>
            <a:off x="248085" y="1990551"/>
            <a:ext cx="11943915" cy="4867449"/>
          </a:xfrm>
        </p:spPr>
        <p:txBody>
          <a:bodyPr/>
          <a:lstStyle/>
          <a:p>
            <a:pPr marL="0" indent="0"/>
            <a:r>
              <a:rPr lang="en-US" sz="2400" dirty="0"/>
              <a:t>Enables the capture of screening data across all Healthy Athletes disciplines. To better support Special Olympics athletes, Programs, and clinical volunteers, HAS features have been:</a:t>
            </a:r>
          </a:p>
          <a:p>
            <a:pPr marL="387350" lvl="1" indent="-342900">
              <a:buFont typeface="Arial" panose="020B0604020202020204" pitchFamily="34" charset="0"/>
              <a:buChar char="•"/>
            </a:pPr>
            <a:r>
              <a:rPr lang="en-US" sz="2400" dirty="0">
                <a:latin typeface="+mn-lt"/>
              </a:rPr>
              <a:t>Streamlined with consistent formatting between disciplines</a:t>
            </a:r>
          </a:p>
          <a:p>
            <a:pPr marL="387350" lvl="1" indent="-342900">
              <a:buFont typeface="Arial" panose="020B0604020202020204" pitchFamily="34" charset="0"/>
              <a:buChar char="•"/>
            </a:pPr>
            <a:r>
              <a:rPr lang="en-US" sz="2400" dirty="0">
                <a:latin typeface="+mn-lt"/>
              </a:rPr>
              <a:t>Designed to reduce errors in data entry and improve clinical efficiency</a:t>
            </a:r>
          </a:p>
          <a:p>
            <a:pPr marL="387350" lvl="1" indent="-342900">
              <a:buFont typeface="Arial" panose="020B0604020202020204" pitchFamily="34" charset="0"/>
              <a:buChar char="•"/>
            </a:pPr>
            <a:r>
              <a:rPr lang="en-US" sz="2400" dirty="0">
                <a:latin typeface="+mn-lt"/>
              </a:rPr>
              <a:t>Reviewed and updated HAS forms, resources and content</a:t>
            </a:r>
          </a:p>
          <a:p>
            <a:pPr marL="638175" lvl="2" indent="-342900">
              <a:buFont typeface="Arial" panose="020B0604020202020204" pitchFamily="34" charset="0"/>
              <a:buChar char="•"/>
            </a:pPr>
            <a:r>
              <a:rPr lang="en-US" sz="1600" b="1" dirty="0">
                <a:latin typeface="+mn-lt"/>
              </a:rPr>
              <a:t>2.0 Forms, PPT, and recordings can be found on the Healthy Athletes System website: </a:t>
            </a:r>
            <a:r>
              <a:rPr lang="en-US" sz="1600" b="1" u="sng" dirty="0">
                <a:latin typeface="+mn-lt"/>
                <a:hlinkClick r:id="rId3"/>
              </a:rPr>
              <a:t>https://resources.specialolympics.org/health/healthy-athletes-system</a:t>
            </a:r>
            <a:endParaRPr lang="en-US" sz="1600" b="1" u="sng" dirty="0">
              <a:latin typeface="+mn-lt"/>
            </a:endParaRPr>
          </a:p>
          <a:p>
            <a:pPr marL="638175" lvl="2" indent="-342900">
              <a:buFont typeface="Arial" panose="020B0604020202020204" pitchFamily="34" charset="0"/>
              <a:buChar char="•"/>
            </a:pPr>
            <a:r>
              <a:rPr lang="en-US" sz="1600" b="1" dirty="0">
                <a:latin typeface="+mn-lt"/>
              </a:rPr>
              <a:t>Healthy Hearing 2.0 documents have been added to the Healthy Hearing resource page: </a:t>
            </a:r>
            <a:r>
              <a:rPr lang="en-US" sz="1600" b="1" dirty="0">
                <a:hlinkClick r:id="rId4"/>
              </a:rPr>
              <a:t>https://resources.specialolympics.org/health/healthy-hearing</a:t>
            </a:r>
            <a:endParaRPr lang="en-US" sz="1600" b="1" dirty="0"/>
          </a:p>
          <a:p>
            <a:pPr marL="0" indent="0" algn="ctr"/>
            <a:r>
              <a:rPr lang="en-US" sz="2400" b="1" dirty="0"/>
              <a:t> </a:t>
            </a:r>
          </a:p>
          <a:p>
            <a:endParaRPr lang="en-US" dirty="0"/>
          </a:p>
        </p:txBody>
      </p:sp>
      <p:sp>
        <p:nvSpPr>
          <p:cNvPr id="4" name="Slide Number Placeholder 3">
            <a:extLst>
              <a:ext uri="{FF2B5EF4-FFF2-40B4-BE49-F238E27FC236}">
                <a16:creationId xmlns:a16="http://schemas.microsoft.com/office/drawing/2014/main" id="{A5BC46CD-0647-0D70-753F-95CE819B62E7}"/>
              </a:ext>
            </a:extLst>
          </p:cNvPr>
          <p:cNvSpPr>
            <a:spLocks noGrp="1"/>
          </p:cNvSpPr>
          <p:nvPr>
            <p:ph type="sldNum" sz="quarter" idx="10"/>
          </p:nvPr>
        </p:nvSpPr>
        <p:spPr/>
        <p:txBody>
          <a:bodyPr/>
          <a:lstStyle/>
          <a:p>
            <a:fld id="{62FADDA2-E13B-F548-856B-05843CC20AFE}" type="slidenum">
              <a:rPr lang="en-US" smtClean="0"/>
              <a:pPr/>
              <a:t>5</a:t>
            </a:fld>
            <a:endParaRPr lang="en-US"/>
          </a:p>
        </p:txBody>
      </p:sp>
    </p:spTree>
    <p:extLst>
      <p:ext uri="{BB962C8B-B14F-4D97-AF65-F5344CB8AC3E}">
        <p14:creationId xmlns:p14="http://schemas.microsoft.com/office/powerpoint/2010/main" val="3524232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D181F-B025-6F53-87DC-015C7EA176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24FDB-68DC-0C62-0195-C989A1D0ADB6}"/>
              </a:ext>
            </a:extLst>
          </p:cNvPr>
          <p:cNvSpPr>
            <a:spLocks noGrp="1"/>
          </p:cNvSpPr>
          <p:nvPr>
            <p:ph type="ctrTitle"/>
          </p:nvPr>
        </p:nvSpPr>
        <p:spPr>
          <a:xfrm>
            <a:off x="693507" y="2196010"/>
            <a:ext cx="10679480" cy="1470049"/>
          </a:xfrm>
        </p:spPr>
        <p:txBody>
          <a:bodyPr>
            <a:noAutofit/>
          </a:bodyPr>
          <a:lstStyle/>
          <a:p>
            <a:pPr algn="ctr"/>
            <a:r>
              <a:rPr lang="en-US" sz="4800" b="1" dirty="0">
                <a:latin typeface="Ubuntu" charset="0"/>
                <a:ea typeface="Ubuntu" charset="0"/>
                <a:cs typeface="Ubuntu" charset="0"/>
              </a:rPr>
              <a:t>Clinical Director Training</a:t>
            </a:r>
            <a:endParaRPr lang="en-US" sz="4800" dirty="0">
              <a:latin typeface="Ubuntu" charset="0"/>
              <a:ea typeface="Ubuntu" charset="0"/>
              <a:cs typeface="Ubuntu" charset="0"/>
            </a:endParaRPr>
          </a:p>
        </p:txBody>
      </p:sp>
      <p:sp>
        <p:nvSpPr>
          <p:cNvPr id="3" name="Subtitle 2">
            <a:extLst>
              <a:ext uri="{FF2B5EF4-FFF2-40B4-BE49-F238E27FC236}">
                <a16:creationId xmlns:a16="http://schemas.microsoft.com/office/drawing/2014/main" id="{0AF6DDEC-6907-CCB6-1646-7FFE4BCB014E}"/>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272377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C4D0A-9502-E597-A451-12CBDBA00377}"/>
              </a:ext>
            </a:extLst>
          </p:cNvPr>
          <p:cNvSpPr>
            <a:spLocks noGrp="1"/>
          </p:cNvSpPr>
          <p:nvPr>
            <p:ph type="title"/>
          </p:nvPr>
        </p:nvSpPr>
        <p:spPr/>
        <p:txBody>
          <a:bodyPr/>
          <a:lstStyle/>
          <a:p>
            <a:r>
              <a:rPr lang="en-US" b="1" dirty="0"/>
              <a:t>Clinical Director Training Modules</a:t>
            </a:r>
          </a:p>
        </p:txBody>
      </p:sp>
      <p:sp>
        <p:nvSpPr>
          <p:cNvPr id="3" name="Content Placeholder 2">
            <a:extLst>
              <a:ext uri="{FF2B5EF4-FFF2-40B4-BE49-F238E27FC236}">
                <a16:creationId xmlns:a16="http://schemas.microsoft.com/office/drawing/2014/main" id="{D6B3E25E-D0E7-8817-C053-E90DF0617FC4}"/>
              </a:ext>
            </a:extLst>
          </p:cNvPr>
          <p:cNvSpPr>
            <a:spLocks noGrp="1"/>
          </p:cNvSpPr>
          <p:nvPr>
            <p:ph idx="1"/>
          </p:nvPr>
        </p:nvSpPr>
        <p:spPr/>
        <p:txBody>
          <a:bodyPr/>
          <a:lstStyle/>
          <a:p>
            <a:pPr marL="342900" indent="-342900">
              <a:buFont typeface="Arial" panose="020B0604020202020204" pitchFamily="34" charset="0"/>
              <a:buChar char="•"/>
            </a:pPr>
            <a:r>
              <a:rPr lang="en-US" sz="2300" kern="1200" dirty="0"/>
              <a:t>Healthy Hearing 2.0 CD Training Module is live on the Learning Management System (LMS) </a:t>
            </a:r>
            <a:r>
              <a:rPr lang="en-US" sz="2300" u="sng" dirty="0">
                <a:hlinkClick r:id="rId3" tooltip="https://elearn.specialolympics.org/health"/>
              </a:rPr>
              <a:t>https://elearn.specialolympics.org/health</a:t>
            </a:r>
            <a:r>
              <a:rPr lang="en-US" sz="2300" dirty="0"/>
              <a:t> </a:t>
            </a:r>
            <a:endParaRPr lang="en-US" sz="2300" kern="1200" dirty="0"/>
          </a:p>
          <a:p>
            <a:pPr marL="342900" indent="-342900">
              <a:buFont typeface="Arial" panose="020B0604020202020204" pitchFamily="34" charset="0"/>
              <a:buChar char="•"/>
            </a:pPr>
            <a:r>
              <a:rPr lang="en-US" sz="2300" kern="1200" dirty="0"/>
              <a:t>Current CDs trained on 1.0 will need to complete this training prior to implementing 2.0</a:t>
            </a:r>
          </a:p>
          <a:p>
            <a:pPr marL="342900" indent="-342900">
              <a:buFont typeface="Arial" panose="020B0604020202020204" pitchFamily="34" charset="0"/>
              <a:buChar char="•"/>
            </a:pPr>
            <a:r>
              <a:rPr lang="en-US" sz="2300" kern="1200" dirty="0"/>
              <a:t>New and future approved clinical directors will be assigned the 2.0 online training modules  </a:t>
            </a:r>
          </a:p>
          <a:p>
            <a:pPr marL="342900" indent="-342900">
              <a:buFont typeface="Arial" panose="020B0604020202020204" pitchFamily="34" charset="0"/>
              <a:buChar char="•"/>
            </a:pPr>
            <a:r>
              <a:rPr lang="en-US" sz="2300" kern="1200" dirty="0"/>
              <a:t>Can be accessed in the currently assigned courses on the LMS. </a:t>
            </a:r>
            <a:r>
              <a:rPr lang="en-US" sz="2300" i="1" kern="1200" dirty="0"/>
              <a:t>Please note that while it may appear that the course has already been completed, you can restart/retake it at any time</a:t>
            </a:r>
          </a:p>
          <a:p>
            <a:pPr marL="342900" indent="-342900">
              <a:buFont typeface="Arial" panose="020B0604020202020204" pitchFamily="34" charset="0"/>
              <a:buChar char="•"/>
            </a:pPr>
            <a:r>
              <a:rPr lang="en-US" sz="2300" kern="1200" dirty="0"/>
              <a:t>For LMS assistance contact </a:t>
            </a:r>
            <a:r>
              <a:rPr lang="en-US" dirty="0" err="1">
                <a:hlinkClick r:id="rId4"/>
              </a:rPr>
              <a:t>learning@specialolympics.help</a:t>
            </a:r>
            <a:r>
              <a:rPr lang="en-US" dirty="0"/>
              <a:t> </a:t>
            </a:r>
          </a:p>
        </p:txBody>
      </p:sp>
      <p:sp>
        <p:nvSpPr>
          <p:cNvPr id="4" name="Slide Number Placeholder 3">
            <a:extLst>
              <a:ext uri="{FF2B5EF4-FFF2-40B4-BE49-F238E27FC236}">
                <a16:creationId xmlns:a16="http://schemas.microsoft.com/office/drawing/2014/main" id="{049A125F-9DEF-A9FF-DDF5-0AC81E4E0CB0}"/>
              </a:ext>
            </a:extLst>
          </p:cNvPr>
          <p:cNvSpPr>
            <a:spLocks noGrp="1"/>
          </p:cNvSpPr>
          <p:nvPr>
            <p:ph type="sldNum" sz="quarter" idx="10"/>
          </p:nvPr>
        </p:nvSpPr>
        <p:spPr/>
        <p:txBody>
          <a:bodyPr/>
          <a:lstStyle/>
          <a:p>
            <a:fld id="{62FADDA2-E13B-F548-856B-05843CC20AFE}" type="slidenum">
              <a:rPr lang="en-US" smtClean="0"/>
              <a:pPr/>
              <a:t>7</a:t>
            </a:fld>
            <a:endParaRPr lang="en-US"/>
          </a:p>
        </p:txBody>
      </p:sp>
    </p:spTree>
    <p:extLst>
      <p:ext uri="{BB962C8B-B14F-4D97-AF65-F5344CB8AC3E}">
        <p14:creationId xmlns:p14="http://schemas.microsoft.com/office/powerpoint/2010/main" val="1242429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7F89-38EB-A16F-013F-4104E42DA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4961C-DDB1-33AC-7073-38440C015799}"/>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Referral Guidelines</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8785BB70-03C9-75FF-BA27-F830EFC351E8}"/>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2160664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88D94-6514-12BC-5AE5-1C9EB436EA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9DDD6-695D-5E7B-0341-E4C683B2DD66}"/>
              </a:ext>
            </a:extLst>
          </p:cNvPr>
          <p:cNvSpPr>
            <a:spLocks noGrp="1"/>
          </p:cNvSpPr>
          <p:nvPr>
            <p:ph type="title"/>
          </p:nvPr>
        </p:nvSpPr>
        <p:spPr/>
        <p:txBody>
          <a:bodyPr/>
          <a:lstStyle/>
          <a:p>
            <a:r>
              <a:rPr lang="en-US" b="1" dirty="0"/>
              <a:t>Referral Guidelines &amp; Provider Directory</a:t>
            </a:r>
          </a:p>
        </p:txBody>
      </p:sp>
      <p:sp>
        <p:nvSpPr>
          <p:cNvPr id="3" name="Content Placeholder 2">
            <a:extLst>
              <a:ext uri="{FF2B5EF4-FFF2-40B4-BE49-F238E27FC236}">
                <a16:creationId xmlns:a16="http://schemas.microsoft.com/office/drawing/2014/main" id="{5A4CA52A-BE22-327C-7DB3-A06DEF54BBBE}"/>
              </a:ext>
            </a:extLst>
          </p:cNvPr>
          <p:cNvSpPr>
            <a:spLocks noGrp="1"/>
          </p:cNvSpPr>
          <p:nvPr>
            <p:ph idx="1"/>
          </p:nvPr>
        </p:nvSpPr>
        <p:spPr/>
        <p:txBody>
          <a:bodyPr/>
          <a:lstStyle/>
          <a:p>
            <a:pPr marL="342900" indent="-342900">
              <a:buFont typeface="Arial" panose="020B0604020202020204" pitchFamily="34" charset="0"/>
              <a:buChar char="•"/>
            </a:pPr>
            <a:r>
              <a:rPr lang="en-US" dirty="0"/>
              <a:t>Provider directory should be developed in conjunction with Program Health Staff and CDs​</a:t>
            </a:r>
          </a:p>
          <a:p>
            <a:pPr marL="342900" indent="-342900">
              <a:buFont typeface="Arial" panose="020B0604020202020204" pitchFamily="34" charset="0"/>
              <a:buChar char="•"/>
            </a:pPr>
            <a:r>
              <a:rPr lang="en-US" dirty="0"/>
              <a:t>For local events – should be specific to the local area​</a:t>
            </a:r>
          </a:p>
          <a:p>
            <a:pPr marL="342900" indent="-342900">
              <a:buFont typeface="Arial" panose="020B0604020202020204" pitchFamily="34" charset="0"/>
              <a:buChar char="•"/>
            </a:pPr>
            <a:r>
              <a:rPr lang="en-US" dirty="0"/>
              <a:t>For larger events – will need to have broader, wide-reaching resources​</a:t>
            </a:r>
          </a:p>
          <a:p>
            <a:pPr marL="342900" indent="-342900">
              <a:buFont typeface="Arial" panose="020B0604020202020204" pitchFamily="34" charset="0"/>
              <a:buChar char="•"/>
            </a:pPr>
            <a:r>
              <a:rPr lang="en-US" dirty="0"/>
              <a:t>If athlete lives in remote area where the Program Health Staff and CD are unable to identify local providers, refer to PCP</a:t>
            </a:r>
          </a:p>
          <a:p>
            <a:pPr marL="342900" indent="-342900">
              <a:buFont typeface="Arial" panose="020B0604020202020204" pitchFamily="34" charset="0"/>
              <a:buChar char="•"/>
            </a:pPr>
            <a:r>
              <a:rPr lang="en-US" dirty="0"/>
              <a:t>Ultimately, however, all follow-up recommendations/referrals are determined at the discretion of the clinical director, in accordance with referral guidelines</a:t>
            </a:r>
          </a:p>
          <a:p>
            <a:pPr marL="342900" indent="-342900">
              <a:buFont typeface="Arial" panose="020B0604020202020204" pitchFamily="34" charset="0"/>
              <a:buChar char="•"/>
            </a:pPr>
            <a:endParaRPr lang="en-US" dirty="0"/>
          </a:p>
          <a:p>
            <a:endParaRPr lang="en-US" dirty="0"/>
          </a:p>
        </p:txBody>
      </p:sp>
      <p:sp>
        <p:nvSpPr>
          <p:cNvPr id="4" name="Slide Number Placeholder 3">
            <a:extLst>
              <a:ext uri="{FF2B5EF4-FFF2-40B4-BE49-F238E27FC236}">
                <a16:creationId xmlns:a16="http://schemas.microsoft.com/office/drawing/2014/main" id="{27F62083-5A38-6321-B765-12694B786521}"/>
              </a:ext>
            </a:extLst>
          </p:cNvPr>
          <p:cNvSpPr>
            <a:spLocks noGrp="1"/>
          </p:cNvSpPr>
          <p:nvPr>
            <p:ph type="sldNum" sz="quarter" idx="10"/>
          </p:nvPr>
        </p:nvSpPr>
        <p:spPr/>
        <p:txBody>
          <a:bodyPr/>
          <a:lstStyle/>
          <a:p>
            <a:fld id="{62FADDA2-E13B-F548-856B-05843CC20AFE}" type="slidenum">
              <a:rPr lang="en-US" smtClean="0"/>
              <a:pPr/>
              <a:t>9</a:t>
            </a:fld>
            <a:endParaRPr lang="en-US"/>
          </a:p>
        </p:txBody>
      </p:sp>
    </p:spTree>
    <p:extLst>
      <p:ext uri="{BB962C8B-B14F-4D97-AF65-F5344CB8AC3E}">
        <p14:creationId xmlns:p14="http://schemas.microsoft.com/office/powerpoint/2010/main" val="146218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xmlns:p="http://schemas.openxmlformats.org/presentationml/2006/main">
              <a:effectLst>
                <a:outerShdw blurRad="63500" dist="38099" dir="2700000" algn="ctr" rotWithShape="0">
                  <a:schemeClr val="bg2">
                    <a:alpha val="74998"/>
                  </a:schemeClr>
                </a:outerShdw>
              </a:effectLst>
            </a14:hiddenEffects>
          </a:ext>
        </a:extLst>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559</TotalTime>
  <Words>1934</Words>
  <Application>Microsoft Office PowerPoint</Application>
  <PresentationFormat>Widescreen</PresentationFormat>
  <Paragraphs>151</Paragraphs>
  <Slides>24</Slides>
  <Notes>19</Notes>
  <HiddenSlides>0</HiddenSlides>
  <MMClips>0</MMClips>
  <ScaleCrop>false</ScaleCrop>
  <HeadingPairs>
    <vt:vector size="4" baseType="variant">
      <vt:variant>
        <vt:lpstr>Theme</vt:lpstr>
      </vt:variant>
      <vt:variant>
        <vt:i4>5</vt:i4>
      </vt:variant>
      <vt:variant>
        <vt:lpstr>Slide Titles</vt:lpstr>
      </vt:variant>
      <vt:variant>
        <vt:i4>24</vt:i4>
      </vt:variant>
    </vt:vector>
  </HeadingPairs>
  <TitlesOfParts>
    <vt:vector size="29" baseType="lpstr">
      <vt:lpstr>SO_AP_Presentation</vt:lpstr>
      <vt:lpstr>Body White copy</vt:lpstr>
      <vt:lpstr>Blank</vt:lpstr>
      <vt:lpstr>1_Blank</vt:lpstr>
      <vt:lpstr>1_SO_AP_Presentation</vt:lpstr>
      <vt:lpstr>Healthy Hearing 2.0  Training Webinar</vt:lpstr>
      <vt:lpstr>Outline</vt:lpstr>
      <vt:lpstr>Introduction</vt:lpstr>
      <vt:lpstr>Healthy Athletes 2.0</vt:lpstr>
      <vt:lpstr>Healthy Athletes 2.0</vt:lpstr>
      <vt:lpstr>Clinical Director Training</vt:lpstr>
      <vt:lpstr>Clinical Director Training Modules</vt:lpstr>
      <vt:lpstr>Referral Guidelines</vt:lpstr>
      <vt:lpstr>Referral Guidelines &amp; Provider Directory</vt:lpstr>
      <vt:lpstr>Pass and No Pass Forms</vt:lpstr>
      <vt:lpstr>Pass and No Pass Forms</vt:lpstr>
      <vt:lpstr>Healthy Hearing 2.0 Form Updates</vt:lpstr>
      <vt:lpstr>General Form Filling Information</vt:lpstr>
      <vt:lpstr>Healthy Hearing 2.0 Stations</vt:lpstr>
      <vt:lpstr>Accessibility During 2.0 Form Review </vt:lpstr>
      <vt:lpstr>Station 1: Check In </vt:lpstr>
      <vt:lpstr>Station 2: Otoscopy</vt:lpstr>
      <vt:lpstr>Station 3: OAEs </vt:lpstr>
      <vt:lpstr>Station 4: Tympanometry</vt:lpstr>
      <vt:lpstr>Station 5: Puretone Screening – 2000 &amp; 4000Hz</vt:lpstr>
      <vt:lpstr>Station 6: Puretone threshold testing</vt:lpstr>
      <vt:lpstr>Station 7: Check Out</vt:lpstr>
      <vt:lpstr>Station 7: Follow- up Recommendations</vt:lpstr>
      <vt:lpstr>For any Healthy Hearing 2.0 questions, please contact: Healthyhearing@specialolympics.org</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Denise Cardona</cp:lastModifiedBy>
  <cp:revision>5</cp:revision>
  <dcterms:created xsi:type="dcterms:W3CDTF">2012-05-09T16:21:13Z</dcterms:created>
  <dcterms:modified xsi:type="dcterms:W3CDTF">2026-03-31T16:27:50Z</dcterms:modified>
</cp:coreProperties>
</file>