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4"/>
  </p:notesMasterIdLst>
  <p:sldIdLst>
    <p:sldId id="257" r:id="rId3"/>
    <p:sldId id="322" r:id="rId4"/>
    <p:sldId id="339" r:id="rId5"/>
    <p:sldId id="342" r:id="rId6"/>
    <p:sldId id="345" r:id="rId7"/>
    <p:sldId id="344" r:id="rId8"/>
    <p:sldId id="358" r:id="rId9"/>
    <p:sldId id="361" r:id="rId10"/>
    <p:sldId id="362" r:id="rId11"/>
    <p:sldId id="366" r:id="rId12"/>
    <p:sldId id="355"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nihan" initials="A" lastIdx="8" clrIdx="0">
    <p:extLst>
      <p:ext uri="{19B8F6BF-5375-455C-9EA6-DF929625EA0E}">
        <p15:presenceInfo xmlns:p15="http://schemas.microsoft.com/office/powerpoint/2012/main" userId="ALenihan" providerId="None"/>
      </p:ext>
    </p:extLst>
  </p:cmAuthor>
  <p:cmAuthor id="2" name="Mary Pittaway" initials="MP" lastIdx="20" clrIdx="1">
    <p:extLst>
      <p:ext uri="{19B8F6BF-5375-455C-9EA6-DF929625EA0E}">
        <p15:presenceInfo xmlns:p15="http://schemas.microsoft.com/office/powerpoint/2012/main" userId="14c2e6f044a44512" providerId="Windows Live"/>
      </p:ext>
    </p:extLst>
  </p:cmAuthor>
  <p:cmAuthor id="3" name="Alice Lenihan" initials="AL" lastIdx="6" clrIdx="2">
    <p:extLst>
      <p:ext uri="{19B8F6BF-5375-455C-9EA6-DF929625EA0E}">
        <p15:presenceInfo xmlns:p15="http://schemas.microsoft.com/office/powerpoint/2012/main" userId="dd529e14e099f3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2949" autoAdjust="0"/>
  </p:normalViewPr>
  <p:slideViewPr>
    <p:cSldViewPr snapToGrid="0">
      <p:cViewPr varScale="1">
        <p:scale>
          <a:sx n="114" d="100"/>
          <a:sy n="114" d="100"/>
        </p:scale>
        <p:origin x="1308" y="1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7T14:55:31.32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988FC2-AC48-478A-8174-35828103CEB3}" type="datetimeFigureOut">
              <a:rPr lang="en-US" smtClean="0"/>
              <a:t>10/18/20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D85F54F-E3D4-49D5-BCA4-F0D83C39FA0F}" type="slidenum">
              <a:rPr lang="en-US" smtClean="0"/>
              <a:t>‹#›</a:t>
            </a:fld>
            <a:endParaRPr lang="en-US"/>
          </a:p>
        </p:txBody>
      </p:sp>
    </p:spTree>
    <p:extLst>
      <p:ext uri="{BB962C8B-B14F-4D97-AF65-F5344CB8AC3E}">
        <p14:creationId xmlns:p14="http://schemas.microsoft.com/office/powerpoint/2010/main" val="130808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searchgate.net/profile/Margaret_Ashwell/publication/319198585_How_long_is_A_Piece_of_String_Less_than_Half_your_Height_Five_Steps_from_Science_to_Screening_A_Mini_Review/links/5ac74eaa4585151e80a39985/How-long-is-A-Piece-of-String-Less-than-Half-your-Height-Five-Steps-from-Science-to-Screening-A-Mini-Review.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yweightforum.org/eng/calculators/body-fat-percenta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32943">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Slide 1</a:t>
            </a: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This short presentation will explain the correct way to measure your waist size.  The waist measurement is important because it can give us information about your health risks. So,  let’s get started!</a:t>
            </a: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The tools you need to measure your waist and height are a flexible tape measure, a box or book to help check your height  and a smart phone to take a picture of your measurement.</a:t>
            </a:r>
          </a:p>
          <a:p>
            <a:pPr marL="349415" indent="-349415">
              <a:lnSpc>
                <a:spcPct val="107000"/>
              </a:lnSpc>
              <a:spcAft>
                <a:spcPts val="815"/>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These instructions are available to print as well. </a:t>
            </a:r>
          </a:p>
          <a:p>
            <a:endParaRPr lang="en-US" dirty="0"/>
          </a:p>
        </p:txBody>
      </p:sp>
      <p:sp>
        <p:nvSpPr>
          <p:cNvPr id="4" name="Slide Number Placeholder 3"/>
          <p:cNvSpPr>
            <a:spLocks noGrp="1"/>
          </p:cNvSpPr>
          <p:nvPr>
            <p:ph type="sldNum" sz="quarter" idx="10"/>
          </p:nvPr>
        </p:nvSpPr>
        <p:spPr/>
        <p:txBody>
          <a:bodyPr/>
          <a:lstStyle/>
          <a:p>
            <a:pPr defTabSz="465887">
              <a:defRPr/>
            </a:pPr>
            <a:fld id="{036B4B2F-0019-C942-9AE2-8EB4A07943DA}" type="slidenum">
              <a:rPr lang="en-US">
                <a:solidFill>
                  <a:prstClr val="black"/>
                </a:solidFill>
                <a:latin typeface="Calibri"/>
              </a:rPr>
              <a:pPr defTabSz="465887">
                <a:defRPr/>
              </a:pPr>
              <a:t>1</a:t>
            </a:fld>
            <a:endParaRPr lang="en-US">
              <a:solidFill>
                <a:prstClr val="black"/>
              </a:solidFill>
              <a:latin typeface="Calibri"/>
            </a:endParaRPr>
          </a:p>
        </p:txBody>
      </p:sp>
    </p:spTree>
    <p:extLst>
      <p:ext uri="{BB962C8B-B14F-4D97-AF65-F5344CB8AC3E}">
        <p14:creationId xmlns:p14="http://schemas.microsoft.com/office/powerpoint/2010/main" val="336409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dirty="0"/>
              <a:t>To find out what your waist to height ratio is, divide your waist measurement in centimeters ,  by your height in centimeters .</a:t>
            </a:r>
          </a:p>
          <a:p>
            <a:pPr algn="l" fontAlgn="base"/>
            <a:endParaRPr lang="en-US" sz="1600" b="1" i="0" dirty="0">
              <a:effectLst/>
            </a:endParaRPr>
          </a:p>
          <a:p>
            <a:pPr algn="l" fontAlgn="base"/>
            <a:r>
              <a:rPr lang="en-US" sz="1600" b="0" i="0" dirty="0">
                <a:effectLst/>
              </a:rPr>
              <a:t>You can use this information to direct you on a path towards better health. </a:t>
            </a:r>
          </a:p>
          <a:p>
            <a:pPr algn="l" fontAlgn="base"/>
            <a:endParaRPr lang="en-US" sz="1600" dirty="0"/>
          </a:p>
          <a:p>
            <a:pPr algn="l" fontAlgn="base"/>
            <a:r>
              <a:rPr lang="en-US" sz="1600" b="0" i="0" dirty="0">
                <a:effectLst/>
              </a:rPr>
              <a:t>Waist-to-height ratio cannot necessarily tell you that you are overweight or underweight or even give you a specific amount of weight to lose. However, it does give you information about how much excess fat you have around your mid-section.</a:t>
            </a:r>
          </a:p>
          <a:p>
            <a:pPr algn="l" fontAlgn="base"/>
            <a:endParaRPr lang="en-US" sz="1600" b="0" i="0" dirty="0">
              <a:effectLst/>
            </a:endParaRPr>
          </a:p>
          <a:p>
            <a:pPr algn="l" fontAlgn="base"/>
            <a:r>
              <a:rPr lang="en-US" sz="1600" b="0" i="0" dirty="0">
                <a:effectLst/>
              </a:rPr>
              <a:t>Increased levels of abdominal fat,  increases your risk for diabetes, heart disease and </a:t>
            </a:r>
            <a:r>
              <a:rPr lang="en-US" sz="1600" dirty="0"/>
              <a:t>other illnesses.</a:t>
            </a:r>
            <a:endParaRPr lang="en-US" sz="1600" b="0" i="0" dirty="0">
              <a:effectLst/>
            </a:endParaRPr>
          </a:p>
          <a:p>
            <a:endParaRPr lang="en-US" sz="1600" dirty="0"/>
          </a:p>
          <a:p>
            <a:endParaRPr lang="en-US" sz="1600" dirty="0"/>
          </a:p>
          <a:p>
            <a:endParaRPr lang="en-US" sz="16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5F54F-E3D4-49D5-BCA4-F0D83C39FA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559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595588" cy="4056650"/>
          </a:xfrm>
        </p:spPr>
        <p:txBody>
          <a:bodyPr/>
          <a:lstStyle/>
          <a:p>
            <a:r>
              <a:rPr lang="en-US" sz="1600" i="0" dirty="0">
                <a:solidFill>
                  <a:srgbClr val="444444"/>
                </a:solidFill>
                <a:effectLst/>
              </a:rPr>
              <a:t>Waist-height ratio is considered a simpler and more predictive method to determine ‘early heath risks’ associated with central obesity. </a:t>
            </a:r>
          </a:p>
          <a:p>
            <a:endParaRPr lang="en-US" sz="1600" i="0" dirty="0">
              <a:solidFill>
                <a:srgbClr val="444444"/>
              </a:solidFill>
              <a:effectLst/>
            </a:endParaRPr>
          </a:p>
          <a:p>
            <a:r>
              <a:rPr lang="en-US" sz="1600" dirty="0">
                <a:solidFill>
                  <a:srgbClr val="444444"/>
                </a:solidFill>
              </a:rPr>
              <a:t>The rule of thumb for a healthy body and for supporting life expectancy is to aim keeping the waist circumference to less than half of the height, so the WHtR at less than 0.5</a:t>
            </a:r>
          </a:p>
          <a:p>
            <a:endParaRPr lang="en-US" sz="1600" dirty="0">
              <a:solidFill>
                <a:srgbClr val="444444"/>
              </a:solidFill>
            </a:endParaRPr>
          </a:p>
          <a:p>
            <a:r>
              <a:rPr lang="en-US" sz="1600" dirty="0">
                <a:solidFill>
                  <a:srgbClr val="444444"/>
                </a:solidFill>
              </a:rPr>
              <a:t>Use </a:t>
            </a:r>
            <a:r>
              <a:rPr lang="en-US" sz="1600" i="0" dirty="0">
                <a:solidFill>
                  <a:srgbClr val="444444"/>
                </a:solidFill>
                <a:effectLst/>
              </a:rPr>
              <a:t>this chart to see how your waist size relates to your health classification.  If your waist to height ratio is over .5, remember, even small decreases in waist size can have a large impact on your health.  </a:t>
            </a:r>
          </a:p>
          <a:p>
            <a:endParaRPr lang="en-US" sz="1600" i="0" dirty="0">
              <a:solidFill>
                <a:srgbClr val="444444"/>
              </a:solidFill>
              <a:effectLst/>
            </a:endParaRPr>
          </a:p>
          <a:p>
            <a:pPr marR="0" lvl="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This reference explains how you how an  active lifestyle and healthy food choices can help you keep a healthy weight size.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How long is A Piece of String? Less than Half your Height. Five Steps from Science to Screening: A Mini Review</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D85F54F-E3D4-49D5-BCA4-F0D83C39FA0F}" type="slidenum">
              <a:rPr lang="en-US" smtClean="0"/>
              <a:t>11</a:t>
            </a:fld>
            <a:endParaRPr lang="en-US" dirty="0"/>
          </a:p>
        </p:txBody>
      </p:sp>
    </p:spTree>
    <p:extLst>
      <p:ext uri="{BB962C8B-B14F-4D97-AF65-F5344CB8AC3E}">
        <p14:creationId xmlns:p14="http://schemas.microsoft.com/office/powerpoint/2010/main" val="211038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Slide 2 </a:t>
            </a:r>
          </a:p>
          <a:p>
            <a:pPr marL="349415" indent="-349415">
              <a:lnSpc>
                <a:spcPct val="107000"/>
              </a:lnSpc>
              <a:spcAft>
                <a:spcPts val="815"/>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To learn if your weight affects your health, we want to measure your waist, and compare it to your height. We will now describe the correct way to measure your waist and height.  </a:t>
            </a:r>
          </a:p>
          <a:p>
            <a:pPr marL="349415" indent="-349415">
              <a:lnSpc>
                <a:spcPct val="107000"/>
              </a:lnSpc>
              <a:spcAft>
                <a:spcPts val="815"/>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We suggest that you find someone to help make measuring easier and more accurate.</a:t>
            </a:r>
          </a:p>
          <a:p>
            <a:pPr marL="349415" indent="-349415">
              <a:lnSpc>
                <a:spcPct val="107000"/>
              </a:lnSpc>
              <a:spcAft>
                <a:spcPts val="815"/>
              </a:spcAft>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Aft>
                <a:spcPts val="815"/>
              </a:spcAft>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D441683F-C5C3-4E85-8FF9-0EB85DC7D4FC}" type="slidenum">
              <a:rPr lang="en-US" smtClean="0"/>
              <a:t>2</a:t>
            </a:fld>
            <a:endParaRPr lang="en-US"/>
          </a:p>
        </p:txBody>
      </p:sp>
    </p:spTree>
    <p:extLst>
      <p:ext uri="{BB962C8B-B14F-4D97-AF65-F5344CB8AC3E}">
        <p14:creationId xmlns:p14="http://schemas.microsoft.com/office/powerpoint/2010/main" val="55580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Slide 3</a:t>
            </a: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Gather your flexible tape measure and your box or book to get a correct height measurement. Also, if you have a camera phone, please take a photo of the tape measure correctly wrapped around your waist, so the reading is showing. You will be asked to upload the photo when you complete the Health Promotion Health Habits Assessment Survey. </a:t>
            </a:r>
          </a:p>
          <a:p>
            <a:pPr marL="349415" indent="-349415">
              <a:lnSpc>
                <a:spcPct val="107000"/>
              </a:lnSpc>
              <a:spcAft>
                <a:spcPts val="815"/>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This will help us know if our directions are clear and useful.</a:t>
            </a:r>
          </a:p>
          <a:p>
            <a:endParaRPr lang="en-US" dirty="0"/>
          </a:p>
        </p:txBody>
      </p:sp>
      <p:sp>
        <p:nvSpPr>
          <p:cNvPr id="4" name="Slide Number Placeholder 3"/>
          <p:cNvSpPr>
            <a:spLocks noGrp="1"/>
          </p:cNvSpPr>
          <p:nvPr>
            <p:ph type="sldNum" sz="quarter" idx="5"/>
          </p:nvPr>
        </p:nvSpPr>
        <p:spPr/>
        <p:txBody>
          <a:bodyPr/>
          <a:lstStyle/>
          <a:p>
            <a:fld id="{D441683F-C5C3-4E85-8FF9-0EB85DC7D4FC}" type="slidenum">
              <a:rPr lang="en-US" smtClean="0"/>
              <a:t>3</a:t>
            </a:fld>
            <a:endParaRPr lang="en-US"/>
          </a:p>
        </p:txBody>
      </p:sp>
    </p:spTree>
    <p:extLst>
      <p:ext uri="{BB962C8B-B14F-4D97-AF65-F5344CB8AC3E}">
        <p14:creationId xmlns:p14="http://schemas.microsoft.com/office/powerpoint/2010/main" val="133167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Slide 4</a:t>
            </a:r>
          </a:p>
          <a:p>
            <a:pPr marL="349415" indent="-349415">
              <a:lnSpc>
                <a:spcPct val="107000"/>
              </a:lnSpc>
              <a:buFont typeface="+mj-lt"/>
              <a:buAutoNum type="arabicPeriod"/>
            </a:pPr>
            <a:r>
              <a:rPr lang="en-US" sz="1800" dirty="0"/>
              <a:t>Your waist and height will be measured in centimeters</a:t>
            </a:r>
          </a:p>
          <a:p>
            <a:pPr marL="349415" indent="-349415">
              <a:lnSpc>
                <a:spcPct val="107000"/>
              </a:lnSpc>
              <a:buFont typeface="+mj-lt"/>
              <a:buAutoNum type="arabicPeriod"/>
            </a:pPr>
            <a:r>
              <a:rPr lang="en-US" sz="1800" dirty="0"/>
              <a:t>The  centimeter marks </a:t>
            </a:r>
            <a:r>
              <a:rPr lang="en-US" sz="1800" dirty="0">
                <a:latin typeface="Calibri" panose="020F0502020204030204" pitchFamily="34" charset="0"/>
                <a:ea typeface="Calibri" panose="020F0502020204030204" pitchFamily="34" charset="0"/>
                <a:cs typeface="Times New Roman" panose="02020603050405020304" pitchFamily="18" charset="0"/>
              </a:rPr>
              <a:t>extend across the tape measure and there’s a big bold number at each inch. </a:t>
            </a: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The half centimeter mark is the next longest line between the full centimeter  marks.</a:t>
            </a: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Now we will show you where to place the tape for your waist measurement.</a:t>
            </a:r>
          </a:p>
          <a:p>
            <a:endParaRPr lang="en-US" dirty="0"/>
          </a:p>
        </p:txBody>
      </p:sp>
      <p:sp>
        <p:nvSpPr>
          <p:cNvPr id="4" name="Slide Number Placeholder 3"/>
          <p:cNvSpPr>
            <a:spLocks noGrp="1"/>
          </p:cNvSpPr>
          <p:nvPr>
            <p:ph type="sldNum" sz="quarter" idx="5"/>
          </p:nvPr>
        </p:nvSpPr>
        <p:spPr/>
        <p:txBody>
          <a:bodyPr/>
          <a:lstStyle/>
          <a:p>
            <a:fld id="{D441683F-C5C3-4E85-8FF9-0EB85DC7D4FC}" type="slidenum">
              <a:rPr lang="en-US" smtClean="0"/>
              <a:t>4</a:t>
            </a:fld>
            <a:endParaRPr lang="en-US"/>
          </a:p>
        </p:txBody>
      </p:sp>
    </p:spTree>
    <p:extLst>
      <p:ext uri="{BB962C8B-B14F-4D97-AF65-F5344CB8AC3E}">
        <p14:creationId xmlns:p14="http://schemas.microsoft.com/office/powerpoint/2010/main" val="355887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6042660" cy="3660458"/>
          </a:xfrm>
        </p:spPr>
        <p:txBody>
          <a:bodyPr/>
          <a:lstStyle/>
          <a:p>
            <a:pPr>
              <a:lnSpc>
                <a:spcPct val="107000"/>
              </a:lnSpc>
              <a:spcAft>
                <a:spcPts val="815"/>
              </a:spcAft>
            </a:pPr>
            <a:r>
              <a:rPr lang="en-US" sz="1600" dirty="0">
                <a:latin typeface="Calibri" panose="020F0502020204030204" pitchFamily="34" charset="0"/>
                <a:ea typeface="Calibri" panose="020F0502020204030204" pitchFamily="34" charset="0"/>
                <a:cs typeface="Times New Roman" panose="02020603050405020304" pitchFamily="18" charset="0"/>
              </a:rPr>
              <a:t>Slide 6</a:t>
            </a:r>
          </a:p>
          <a:p>
            <a:pPr>
              <a:lnSpc>
                <a:spcPct val="107000"/>
              </a:lnSpc>
              <a:spcAft>
                <a:spcPts val="815"/>
              </a:spcAft>
            </a:pPr>
            <a:r>
              <a:rPr lang="en-US" sz="1600" dirty="0">
                <a:latin typeface="Calibri" panose="020F0502020204030204" pitchFamily="34" charset="0"/>
                <a:ea typeface="Calibri" panose="020F0502020204030204" pitchFamily="34" charset="0"/>
                <a:cs typeface="Times New Roman" panose="02020603050405020304" pitchFamily="18" charset="0"/>
              </a:rPr>
              <a:t>Now we will discuss how to measure height.</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It’s easier if you have another person help measure your height</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Take off your shoes </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Stand with your back against a wall, feet together, looking straight ahead.</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Make sure your heels, seat and head touch the wall.</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Place a book or box on your head against the wall (see picture)</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Mark the wall at the top of your head where the book touches the wall.</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Use a tape measure to check the distance from the floor to the mark.</a:t>
            </a:r>
          </a:p>
          <a:p>
            <a:pPr marL="349415" indent="-349415">
              <a:lnSpc>
                <a:spcPct val="107000"/>
              </a:lnSpc>
              <a:buFont typeface="Arial" panose="020B0604020202020204" pitchFamily="34" charset="0"/>
              <a:buChar char="•"/>
              <a:tabLst>
                <a:tab pos="465887" algn="l"/>
              </a:tabLst>
            </a:pPr>
            <a:r>
              <a:rPr lang="en-US" sz="1600" dirty="0">
                <a:latin typeface="Calibri" panose="020F0502020204030204" pitchFamily="34" charset="0"/>
                <a:ea typeface="Calibri" panose="020F0502020204030204" pitchFamily="34" charset="0"/>
                <a:cs typeface="Times New Roman" panose="02020603050405020304" pitchFamily="18" charset="0"/>
              </a:rPr>
              <a:t>Record your height in centimeters on your data sheet. </a:t>
            </a:r>
          </a:p>
          <a:p>
            <a:r>
              <a:rPr lang="en-US" sz="1600" dirty="0"/>
              <a:t>  </a:t>
            </a:r>
          </a:p>
        </p:txBody>
      </p:sp>
      <p:sp>
        <p:nvSpPr>
          <p:cNvPr id="4" name="Slide Number Placeholder 3"/>
          <p:cNvSpPr>
            <a:spLocks noGrp="1"/>
          </p:cNvSpPr>
          <p:nvPr>
            <p:ph type="sldNum" sz="quarter" idx="5"/>
          </p:nvPr>
        </p:nvSpPr>
        <p:spPr/>
        <p:txBody>
          <a:bodyPr/>
          <a:lstStyle/>
          <a:p>
            <a:fld id="{D441683F-C5C3-4E85-8FF9-0EB85DC7D4FC}" type="slidenum">
              <a:rPr lang="en-US" smtClean="0"/>
              <a:t>5</a:t>
            </a:fld>
            <a:endParaRPr lang="en-US" dirty="0"/>
          </a:p>
        </p:txBody>
      </p:sp>
    </p:spTree>
    <p:extLst>
      <p:ext uri="{BB962C8B-B14F-4D97-AF65-F5344CB8AC3E}">
        <p14:creationId xmlns:p14="http://schemas.microsoft.com/office/powerpoint/2010/main" val="3944364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i="0" dirty="0">
                <a:solidFill>
                  <a:srgbClr val="222222"/>
                </a:solidFill>
                <a:effectLst/>
              </a:rPr>
              <a:t>To correctly measure waist </a:t>
            </a:r>
            <a:r>
              <a:rPr lang="en-US" sz="1400" dirty="0">
                <a:solidFill>
                  <a:srgbClr val="222222"/>
                </a:solidFill>
              </a:rPr>
              <a:t>circumference</a:t>
            </a:r>
          </a:p>
          <a:p>
            <a:pPr marL="174708" indent="-174708">
              <a:buFont typeface="Arial" panose="020B0604020202020204" pitchFamily="34" charset="0"/>
              <a:buChar char="•"/>
            </a:pPr>
            <a:endParaRPr lang="en-US" sz="1400" i="0" dirty="0">
              <a:solidFill>
                <a:srgbClr val="222222"/>
              </a:solidFill>
              <a:effectLst/>
            </a:endParaRPr>
          </a:p>
          <a:p>
            <a:pPr marL="174708" indent="-174708">
              <a:buFont typeface="Arial" panose="020B0604020202020204" pitchFamily="34" charset="0"/>
              <a:buChar char="•"/>
            </a:pPr>
            <a:r>
              <a:rPr lang="en-US" sz="1500" i="0" dirty="0">
                <a:solidFill>
                  <a:srgbClr val="222222"/>
                </a:solidFill>
                <a:effectLst/>
              </a:rPr>
              <a:t>Stand and place a tape measure around your middle, just above the top of your hip bones. This is usually level with your belly button.</a:t>
            </a:r>
          </a:p>
          <a:p>
            <a:pPr marL="174708" indent="-174708">
              <a:buFont typeface="Arial" panose="020B0604020202020204" pitchFamily="34" charset="0"/>
              <a:buChar char="•"/>
            </a:pPr>
            <a:endParaRPr lang="en-US" sz="1500" i="0" dirty="0">
              <a:solidFill>
                <a:srgbClr val="222222"/>
              </a:solidFill>
              <a:effectLst/>
            </a:endParaRPr>
          </a:p>
          <a:p>
            <a:pPr marL="174708" indent="-174708">
              <a:buFont typeface="Arial" panose="020B0604020202020204" pitchFamily="34" charset="0"/>
              <a:buChar char="•"/>
            </a:pPr>
            <a:r>
              <a:rPr lang="en-US" sz="1500" i="0" dirty="0">
                <a:solidFill>
                  <a:srgbClr val="222222"/>
                </a:solidFill>
                <a:effectLst/>
              </a:rPr>
              <a:t>Make sure the tape is horizontal around the ways and not drooping.</a:t>
            </a:r>
          </a:p>
          <a:p>
            <a:pPr marL="174708" indent="-174708">
              <a:buFont typeface="Arial" panose="020B0604020202020204" pitchFamily="34" charset="0"/>
              <a:buChar char="•"/>
            </a:pPr>
            <a:endParaRPr lang="en-US" sz="1500" dirty="0">
              <a:solidFill>
                <a:srgbClr val="222222"/>
              </a:solidFill>
            </a:endParaRPr>
          </a:p>
          <a:p>
            <a:pPr marL="174708" indent="-174708">
              <a:buFont typeface="Arial" panose="020B0604020202020204" pitchFamily="34" charset="0"/>
              <a:buChar char="•"/>
            </a:pPr>
            <a:r>
              <a:rPr lang="en-US" sz="1500" i="0" dirty="0">
                <a:solidFill>
                  <a:srgbClr val="222222"/>
                </a:solidFill>
                <a:effectLst/>
              </a:rPr>
              <a:t>Make sure it's not too tight and that it's straight, even at the back. Don't hold your breath while measuring.</a:t>
            </a:r>
          </a:p>
          <a:p>
            <a:pPr marL="174708" indent="-174708">
              <a:buFont typeface="Arial" panose="020B0604020202020204" pitchFamily="34" charset="0"/>
              <a:buChar char="•"/>
            </a:pPr>
            <a:endParaRPr lang="en-US" sz="1500" i="0" dirty="0">
              <a:solidFill>
                <a:srgbClr val="222222"/>
              </a:solidFill>
              <a:effectLst/>
            </a:endParaRPr>
          </a:p>
          <a:p>
            <a:pPr marL="174708" indent="-174708">
              <a:buFont typeface="Arial" panose="020B0604020202020204" pitchFamily="34" charset="0"/>
              <a:buChar char="•"/>
            </a:pPr>
            <a:r>
              <a:rPr lang="en-US" sz="1500" i="0" dirty="0">
                <a:solidFill>
                  <a:srgbClr val="222222"/>
                </a:solidFill>
                <a:effectLst/>
              </a:rPr>
              <a:t>Check the number on the tape measure right after you breathe out.</a:t>
            </a:r>
          </a:p>
          <a:p>
            <a:pPr marL="174708" indent="-174708">
              <a:buFont typeface="Arial" panose="020B0604020202020204" pitchFamily="34" charset="0"/>
              <a:buChar char="•"/>
            </a:pPr>
            <a:endParaRPr lang="en-US" sz="1500" dirty="0">
              <a:solidFill>
                <a:srgbClr val="222222"/>
              </a:solidFill>
            </a:endParaRPr>
          </a:p>
          <a:p>
            <a:pPr marL="174708" indent="-174708">
              <a:buFont typeface="Arial" panose="020B0604020202020204" pitchFamily="34" charset="0"/>
              <a:buChar char="•"/>
            </a:pPr>
            <a:r>
              <a:rPr lang="en-US" sz="1500" i="0" dirty="0">
                <a:solidFill>
                  <a:srgbClr val="222222"/>
                </a:solidFill>
                <a:effectLst/>
              </a:rPr>
              <a:t>If you have a smart phone, </a:t>
            </a:r>
            <a:r>
              <a:rPr lang="en-US" sz="1500" dirty="0">
                <a:solidFill>
                  <a:srgbClr val="222222"/>
                </a:solidFill>
              </a:rPr>
              <a:t>take a photo of the tape around your waist, so result is also in the photo.  Upload the photo on your data sheet. </a:t>
            </a:r>
          </a:p>
          <a:p>
            <a:pPr marL="174708" indent="-174708">
              <a:buFont typeface="Arial" panose="020B0604020202020204" pitchFamily="34" charset="0"/>
              <a:buChar char="•"/>
            </a:pPr>
            <a:endParaRPr lang="en-US" sz="1500" i="0" dirty="0">
              <a:solidFill>
                <a:srgbClr val="222222"/>
              </a:solidFill>
              <a:effectLst/>
            </a:endParaRPr>
          </a:p>
          <a:p>
            <a:pPr marL="174708" indent="-174708">
              <a:buFont typeface="Arial" panose="020B0604020202020204" pitchFamily="34" charset="0"/>
              <a:buChar char="•"/>
            </a:pPr>
            <a:r>
              <a:rPr lang="en-US" sz="1500" dirty="0">
                <a:solidFill>
                  <a:srgbClr val="222222"/>
                </a:solidFill>
              </a:rPr>
              <a:t>Record your waist measurement in centimeters on your data sheet.</a:t>
            </a:r>
          </a:p>
          <a:p>
            <a:pPr marL="174708" indent="-174708">
              <a:buFont typeface="Arial" panose="020B0604020202020204" pitchFamily="34" charset="0"/>
              <a:buChar char="•"/>
            </a:pPr>
            <a:endParaRPr lang="en-US" sz="1500" i="0" dirty="0">
              <a:solidFill>
                <a:srgbClr val="222222"/>
              </a:solidFill>
              <a:effectLst/>
            </a:endParaRPr>
          </a:p>
          <a:p>
            <a:pPr marL="174708" indent="-174708">
              <a:buFont typeface="Arial" panose="020B0604020202020204" pitchFamily="34" charset="0"/>
              <a:buChar char="•"/>
            </a:pPr>
            <a:endParaRPr lang="en-US" sz="1500" i="0" dirty="0">
              <a:solidFill>
                <a:srgbClr val="222222"/>
              </a:solidFill>
              <a:effectLst/>
            </a:endParaRPr>
          </a:p>
          <a:p>
            <a:endParaRPr lang="en-US" dirty="0"/>
          </a:p>
        </p:txBody>
      </p:sp>
      <p:sp>
        <p:nvSpPr>
          <p:cNvPr id="4" name="Slide Number Placeholder 3"/>
          <p:cNvSpPr>
            <a:spLocks noGrp="1"/>
          </p:cNvSpPr>
          <p:nvPr>
            <p:ph type="sldNum" sz="quarter" idx="5"/>
          </p:nvPr>
        </p:nvSpPr>
        <p:spPr/>
        <p:txBody>
          <a:bodyPr/>
          <a:lstStyle/>
          <a:p>
            <a:fld id="{D441683F-C5C3-4E85-8FF9-0EB85DC7D4FC}" type="slidenum">
              <a:rPr lang="en-US" smtClean="0"/>
              <a:t>6</a:t>
            </a:fld>
            <a:endParaRPr lang="en-US"/>
          </a:p>
        </p:txBody>
      </p:sp>
    </p:spTree>
    <p:extLst>
      <p:ext uri="{BB962C8B-B14F-4D97-AF65-F5344CB8AC3E}">
        <p14:creationId xmlns:p14="http://schemas.microsoft.com/office/powerpoint/2010/main" val="698731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If you don’t have a flexible tape measure, you can </a:t>
            </a:r>
          </a:p>
          <a:p>
            <a:r>
              <a:rPr lang="en-US" sz="1800" dirty="0"/>
              <a:t>measure your waist size using a piece of string and a measuring stick.  </a:t>
            </a:r>
          </a:p>
          <a:p>
            <a:endParaRPr lang="en-US" sz="1800" dirty="0"/>
          </a:p>
          <a:p>
            <a:r>
              <a:rPr lang="en-US" sz="1800" dirty="0"/>
              <a:t>If possible, please take a photo of the string wrapped around your waist  so we can see if our instructions are clear and useful.  Upload your photo according to directions from your Special Olympics program.</a:t>
            </a:r>
          </a:p>
        </p:txBody>
      </p:sp>
      <p:sp>
        <p:nvSpPr>
          <p:cNvPr id="4" name="Slide Number Placeholder 3"/>
          <p:cNvSpPr>
            <a:spLocks noGrp="1"/>
          </p:cNvSpPr>
          <p:nvPr>
            <p:ph type="sldNum" sz="quarter" idx="5"/>
          </p:nvPr>
        </p:nvSpPr>
        <p:spPr/>
        <p:txBody>
          <a:bodyPr/>
          <a:lstStyle/>
          <a:p>
            <a:fld id="{DD85F54F-E3D4-49D5-BCA4-F0D83C39FA0F}" type="slidenum">
              <a:rPr lang="en-US" smtClean="0"/>
              <a:t>7</a:t>
            </a:fld>
            <a:endParaRPr lang="en-US"/>
          </a:p>
        </p:txBody>
      </p:sp>
    </p:spTree>
    <p:extLst>
      <p:ext uri="{BB962C8B-B14F-4D97-AF65-F5344CB8AC3E}">
        <p14:creationId xmlns:p14="http://schemas.microsoft.com/office/powerpoint/2010/main" val="135879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Slide 7</a:t>
            </a: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Make sure you record your measurements!</a:t>
            </a: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Please upload the photo of your waist measurement, if possible. </a:t>
            </a:r>
          </a:p>
          <a:p>
            <a:pPr marL="465887">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D85F54F-E3D4-49D5-BCA4-F0D83C39FA0F}" type="slidenum">
              <a:rPr lang="en-US" smtClean="0"/>
              <a:t>8</a:t>
            </a:fld>
            <a:endParaRPr lang="en-US"/>
          </a:p>
        </p:txBody>
      </p:sp>
    </p:spTree>
    <p:extLst>
      <p:ext uri="{BB962C8B-B14F-4D97-AF65-F5344CB8AC3E}">
        <p14:creationId xmlns:p14="http://schemas.microsoft.com/office/powerpoint/2010/main" val="180413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i="0" dirty="0">
              <a:solidFill>
                <a:srgbClr val="333333"/>
              </a:solidFill>
              <a:effectLst/>
              <a:latin typeface="Open Sans"/>
            </a:endParaRPr>
          </a:p>
          <a:p>
            <a:pPr algn="l"/>
            <a:r>
              <a:rPr lang="en-US" sz="1600" i="0" dirty="0">
                <a:solidFill>
                  <a:srgbClr val="333333"/>
                </a:solidFill>
                <a:effectLst/>
              </a:rPr>
              <a:t>Slide 8</a:t>
            </a:r>
          </a:p>
          <a:p>
            <a:pPr algn="l"/>
            <a:endParaRPr lang="en-US" dirty="0">
              <a:solidFill>
                <a:srgbClr val="333333"/>
              </a:solidFill>
              <a:latin typeface="Open Sans"/>
            </a:endParaRPr>
          </a:p>
          <a:p>
            <a:pPr algn="l"/>
            <a:r>
              <a:rPr lang="en-US" sz="2000" i="0" dirty="0">
                <a:solidFill>
                  <a:srgbClr val="333333"/>
                </a:solidFill>
                <a:effectLst/>
              </a:rPr>
              <a:t>Comparing your waist size with your height is called the Waist Height Ratio. This calculates your </a:t>
            </a:r>
            <a:r>
              <a:rPr lang="en-US" sz="2000" i="0" u="sng" dirty="0">
                <a:solidFill>
                  <a:srgbClr val="0053F9"/>
                </a:solidFill>
                <a:effectLst/>
                <a:hlinkClick r:id="rId3"/>
              </a:rPr>
              <a:t>body fat</a:t>
            </a:r>
            <a:r>
              <a:rPr lang="en-US" sz="2000" i="0" dirty="0">
                <a:solidFill>
                  <a:srgbClr val="333333"/>
                </a:solidFill>
                <a:effectLst/>
              </a:rPr>
              <a:t> distribution and results over .5  can be an early sign for risk of diabetes, heart disease, stroke and other non-communicable diseases.</a:t>
            </a:r>
          </a:p>
          <a:p>
            <a:endParaRPr lang="en-US" dirty="0"/>
          </a:p>
        </p:txBody>
      </p:sp>
      <p:sp>
        <p:nvSpPr>
          <p:cNvPr id="4" name="Slide Number Placeholder 3"/>
          <p:cNvSpPr>
            <a:spLocks noGrp="1"/>
          </p:cNvSpPr>
          <p:nvPr>
            <p:ph type="sldNum" sz="quarter" idx="5"/>
          </p:nvPr>
        </p:nvSpPr>
        <p:spPr/>
        <p:txBody>
          <a:bodyPr/>
          <a:lstStyle/>
          <a:p>
            <a:fld id="{D441683F-C5C3-4E85-8FF9-0EB85DC7D4FC}" type="slidenum">
              <a:rPr lang="en-US" smtClean="0"/>
              <a:t>9</a:t>
            </a:fld>
            <a:endParaRPr lang="en-US"/>
          </a:p>
        </p:txBody>
      </p:sp>
    </p:spTree>
    <p:extLst>
      <p:ext uri="{BB962C8B-B14F-4D97-AF65-F5344CB8AC3E}">
        <p14:creationId xmlns:p14="http://schemas.microsoft.com/office/powerpoint/2010/main" val="62918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7" y="1150624"/>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5" y="2973325"/>
            <a:ext cx="6400354" cy="1752451"/>
          </a:xfrm>
        </p:spPr>
        <p:txBody>
          <a:bodyPr/>
          <a:lstStyle>
            <a:lvl1pPr marL="0" indent="0" algn="l">
              <a:buNone/>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98905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7" y="2130854"/>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5" y="3886653"/>
            <a:ext cx="6400354" cy="1752451"/>
          </a:xfrm>
        </p:spPr>
        <p:txBody>
          <a:bodyPr/>
          <a:lstStyle>
            <a:lvl1pPr marL="0" indent="0" algn="ctr">
              <a:buNone/>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Healthy Athletes</a:t>
            </a:r>
          </a:p>
        </p:txBody>
      </p:sp>
    </p:spTree>
    <p:extLst>
      <p:ext uri="{BB962C8B-B14F-4D97-AF65-F5344CB8AC3E}">
        <p14:creationId xmlns:p14="http://schemas.microsoft.com/office/powerpoint/2010/main" val="245824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38887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4" y="1741289"/>
            <a:ext cx="3902273" cy="4464844"/>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4" y="1741289"/>
            <a:ext cx="3902273" cy="4464844"/>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a:p>
        </p:txBody>
      </p:sp>
    </p:spTree>
    <p:extLst>
      <p:ext uri="{BB962C8B-B14F-4D97-AF65-F5344CB8AC3E}">
        <p14:creationId xmlns:p14="http://schemas.microsoft.com/office/powerpoint/2010/main" val="297462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50"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8" y="1534791"/>
            <a:ext cx="4039568" cy="639589"/>
          </a:xfrm>
        </p:spPr>
        <p:txBody>
          <a:bodyPr anchor="b"/>
          <a:lstStyle>
            <a:lvl1pPr marL="0" indent="0">
              <a:buNone/>
              <a:defRPr sz="1275" b="1"/>
            </a:lvl1pPr>
            <a:lvl2pPr marL="241087" indent="0">
              <a:buNone/>
              <a:defRPr sz="1050" b="1"/>
            </a:lvl2pPr>
            <a:lvl3pPr marL="482174" indent="0">
              <a:buNone/>
              <a:defRPr sz="975" b="1"/>
            </a:lvl3pPr>
            <a:lvl4pPr marL="723261" indent="0">
              <a:buNone/>
              <a:defRPr sz="825" b="1"/>
            </a:lvl4pPr>
            <a:lvl5pPr marL="964348" indent="0">
              <a:buNone/>
              <a:defRPr sz="825" b="1"/>
            </a:lvl5pPr>
            <a:lvl6pPr marL="1205435" indent="0">
              <a:buNone/>
              <a:defRPr sz="825" b="1"/>
            </a:lvl6pPr>
            <a:lvl7pPr marL="1446522" indent="0">
              <a:buNone/>
              <a:defRPr sz="825" b="1"/>
            </a:lvl7pPr>
            <a:lvl8pPr marL="1687609" indent="0">
              <a:buNone/>
              <a:defRPr sz="825" b="1"/>
            </a:lvl8pPr>
            <a:lvl9pPr marL="1928696" indent="0">
              <a:buNone/>
              <a:defRPr sz="825" b="1"/>
            </a:lvl9pPr>
          </a:lstStyle>
          <a:p>
            <a:pPr lvl="0"/>
            <a:r>
              <a:rPr lang="ga-IE"/>
              <a:t>Click to edit Master text styles</a:t>
            </a:r>
          </a:p>
        </p:txBody>
      </p:sp>
      <p:sp>
        <p:nvSpPr>
          <p:cNvPr id="4" name="Content Placeholder 3"/>
          <p:cNvSpPr>
            <a:spLocks noGrp="1"/>
          </p:cNvSpPr>
          <p:nvPr>
            <p:ph sz="half" idx="2"/>
          </p:nvPr>
        </p:nvSpPr>
        <p:spPr>
          <a:xfrm>
            <a:off x="457648" y="2174382"/>
            <a:ext cx="4039568"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8" y="1534791"/>
            <a:ext cx="4041799" cy="639589"/>
          </a:xfrm>
        </p:spPr>
        <p:txBody>
          <a:bodyPr anchor="b"/>
          <a:lstStyle>
            <a:lvl1pPr marL="0" indent="0">
              <a:buNone/>
              <a:defRPr sz="1275" b="1"/>
            </a:lvl1pPr>
            <a:lvl2pPr marL="241087" indent="0">
              <a:buNone/>
              <a:defRPr sz="1050" b="1"/>
            </a:lvl2pPr>
            <a:lvl3pPr marL="482174" indent="0">
              <a:buNone/>
              <a:defRPr sz="975" b="1"/>
            </a:lvl3pPr>
            <a:lvl4pPr marL="723261" indent="0">
              <a:buNone/>
              <a:defRPr sz="825" b="1"/>
            </a:lvl4pPr>
            <a:lvl5pPr marL="964348" indent="0">
              <a:buNone/>
              <a:defRPr sz="825" b="1"/>
            </a:lvl5pPr>
            <a:lvl6pPr marL="1205435" indent="0">
              <a:buNone/>
              <a:defRPr sz="825" b="1"/>
            </a:lvl6pPr>
            <a:lvl7pPr marL="1446522" indent="0">
              <a:buNone/>
              <a:defRPr sz="825" b="1"/>
            </a:lvl7pPr>
            <a:lvl8pPr marL="1687609" indent="0">
              <a:buNone/>
              <a:defRPr sz="825" b="1"/>
            </a:lvl8pPr>
            <a:lvl9pPr marL="1928696" indent="0">
              <a:buNone/>
              <a:defRPr sz="825" b="1"/>
            </a:lvl9pPr>
          </a:lstStyle>
          <a:p>
            <a:pPr lvl="0"/>
            <a:r>
              <a:rPr lang="ga-IE"/>
              <a:t>Click to edit Master text styles</a:t>
            </a:r>
          </a:p>
        </p:txBody>
      </p:sp>
      <p:sp>
        <p:nvSpPr>
          <p:cNvPr id="6" name="Content Placeholder 5"/>
          <p:cNvSpPr>
            <a:spLocks noGrp="1"/>
          </p:cNvSpPr>
          <p:nvPr>
            <p:ph sz="quarter" idx="4"/>
          </p:nvPr>
        </p:nvSpPr>
        <p:spPr>
          <a:xfrm>
            <a:off x="4644558" y="2174382"/>
            <a:ext cx="4041799"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342892"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Healthy Athletes</a:t>
            </a:r>
          </a:p>
        </p:txBody>
      </p:sp>
    </p:spTree>
    <p:extLst>
      <p:ext uri="{BB962C8B-B14F-4D97-AF65-F5344CB8AC3E}">
        <p14:creationId xmlns:p14="http://schemas.microsoft.com/office/powerpoint/2010/main" val="24812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Healthy Athletes</a:t>
            </a:r>
          </a:p>
        </p:txBody>
      </p:sp>
    </p:spTree>
    <p:extLst>
      <p:ext uri="{BB962C8B-B14F-4D97-AF65-F5344CB8AC3E}">
        <p14:creationId xmlns:p14="http://schemas.microsoft.com/office/powerpoint/2010/main" val="244325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Healthy Athletes</a:t>
            </a:r>
          </a:p>
        </p:txBody>
      </p:sp>
    </p:spTree>
    <p:extLst>
      <p:ext uri="{BB962C8B-B14F-4D97-AF65-F5344CB8AC3E}">
        <p14:creationId xmlns:p14="http://schemas.microsoft.com/office/powerpoint/2010/main" val="341036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0" y="273479"/>
            <a:ext cx="3008189" cy="826519"/>
          </a:xfrm>
        </p:spPr>
        <p:txBody>
          <a:bodyPr anchor="b"/>
          <a:lstStyle>
            <a:lvl1pPr algn="l">
              <a:defRPr sz="105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1650"/>
            </a:lvl1pPr>
            <a:lvl2pPr>
              <a:defRPr sz="1500"/>
            </a:lvl2pPr>
            <a:lvl3pPr>
              <a:defRPr sz="1275"/>
            </a:lvl3pPr>
            <a:lvl4pPr>
              <a:defRPr sz="1050"/>
            </a:lvl4pPr>
            <a:lvl5pPr>
              <a:defRPr sz="1050"/>
            </a:lvl5pPr>
            <a:lvl6pPr>
              <a:defRPr sz="1050"/>
            </a:lvl6pPr>
            <a:lvl7pPr>
              <a:defRPr sz="1050"/>
            </a:lvl7pPr>
            <a:lvl8pPr>
              <a:defRPr sz="1050"/>
            </a:lvl8pPr>
            <a:lvl9pPr>
              <a:defRPr sz="10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50" y="1910081"/>
            <a:ext cx="3008189" cy="4215684"/>
          </a:xfrm>
        </p:spPr>
        <p:txBody>
          <a:bodyPr/>
          <a:lstStyle>
            <a:lvl1pPr marL="0" indent="0">
              <a:buNone/>
              <a:defRPr sz="750"/>
            </a:lvl1pPr>
            <a:lvl2pPr marL="241087" indent="0">
              <a:buNone/>
              <a:defRPr sz="600"/>
            </a:lvl2pPr>
            <a:lvl3pPr marL="482174" indent="0">
              <a:buNone/>
              <a:defRPr sz="525"/>
            </a:lvl3pPr>
            <a:lvl4pPr marL="723261" indent="0">
              <a:buNone/>
              <a:defRPr sz="450"/>
            </a:lvl4pPr>
            <a:lvl5pPr marL="964348" indent="0">
              <a:buNone/>
              <a:defRPr sz="450"/>
            </a:lvl5pPr>
            <a:lvl6pPr marL="1205435" indent="0">
              <a:buNone/>
              <a:defRPr sz="450"/>
            </a:lvl6pPr>
            <a:lvl7pPr marL="1446522" indent="0">
              <a:buNone/>
              <a:defRPr sz="450"/>
            </a:lvl7pPr>
            <a:lvl8pPr marL="1687609" indent="0">
              <a:buNone/>
              <a:defRPr sz="450"/>
            </a:lvl8pPr>
            <a:lvl9pPr marL="1928696" indent="0">
              <a:buNone/>
              <a:defRPr sz="45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Healthy Athletes</a:t>
            </a:r>
          </a:p>
        </p:txBody>
      </p:sp>
    </p:spTree>
    <p:extLst>
      <p:ext uri="{BB962C8B-B14F-4D97-AF65-F5344CB8AC3E}">
        <p14:creationId xmlns:p14="http://schemas.microsoft.com/office/powerpoint/2010/main" val="76542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20" y="221925"/>
            <a:ext cx="8791061" cy="6436217"/>
          </a:xfrm>
          <a:solidFill>
            <a:schemeClr val="bg1"/>
          </a:solidFill>
        </p:spPr>
        <p:txBody>
          <a:bodyPr/>
          <a:lstStyle>
            <a:lvl1pPr marL="0" indent="0">
              <a:buNone/>
              <a:defRPr sz="1650"/>
            </a:lvl1pPr>
            <a:lvl2pPr marL="241087" indent="0">
              <a:buNone/>
              <a:defRPr sz="1500"/>
            </a:lvl2pPr>
            <a:lvl3pPr marL="482174" indent="0">
              <a:buNone/>
              <a:defRPr sz="1275"/>
            </a:lvl3pPr>
            <a:lvl4pPr marL="723261" indent="0">
              <a:buNone/>
              <a:defRPr sz="1050"/>
            </a:lvl4pPr>
            <a:lvl5pPr marL="964348" indent="0">
              <a:buNone/>
              <a:defRPr sz="1050"/>
            </a:lvl5pPr>
            <a:lvl6pPr marL="1205435" indent="0">
              <a:buNone/>
              <a:defRPr sz="1050"/>
            </a:lvl6pPr>
            <a:lvl7pPr marL="1446522" indent="0">
              <a:buNone/>
              <a:defRPr sz="1050"/>
            </a:lvl7pPr>
            <a:lvl8pPr marL="1687609" indent="0">
              <a:buNone/>
              <a:defRPr sz="1050"/>
            </a:lvl8pPr>
            <a:lvl9pPr marL="1928696" indent="0">
              <a:buNone/>
              <a:defRPr sz="105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5" y="5084347"/>
            <a:ext cx="6875132" cy="567035"/>
          </a:xfrm>
        </p:spPr>
        <p:txBody>
          <a:bodyPr anchor="b"/>
          <a:lstStyle>
            <a:lvl1pPr algn="l">
              <a:defRPr sz="105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750"/>
            </a:lvl1pPr>
            <a:lvl2pPr marL="241087" indent="0">
              <a:buNone/>
              <a:defRPr sz="600"/>
            </a:lvl2pPr>
            <a:lvl3pPr marL="482174" indent="0">
              <a:buNone/>
              <a:defRPr sz="525"/>
            </a:lvl3pPr>
            <a:lvl4pPr marL="723261" indent="0">
              <a:buNone/>
              <a:defRPr sz="450"/>
            </a:lvl4pPr>
            <a:lvl5pPr marL="964348" indent="0">
              <a:buNone/>
              <a:defRPr sz="450"/>
            </a:lvl5pPr>
            <a:lvl6pPr marL="1205435" indent="0">
              <a:buNone/>
              <a:defRPr sz="450"/>
            </a:lvl6pPr>
            <a:lvl7pPr marL="1446522" indent="0">
              <a:buNone/>
              <a:defRPr sz="450"/>
            </a:lvl7pPr>
            <a:lvl8pPr marL="1687609" indent="0">
              <a:buNone/>
              <a:defRPr sz="450"/>
            </a:lvl8pPr>
            <a:lvl9pPr marL="1928696" indent="0">
              <a:buNone/>
              <a:defRPr sz="450"/>
            </a:lvl9pPr>
          </a:lstStyle>
          <a:p>
            <a:pPr lvl="0"/>
            <a:r>
              <a:rPr lang="ga-IE"/>
              <a:t>Click to edit Master text styles</a:t>
            </a:r>
          </a:p>
        </p:txBody>
      </p:sp>
    </p:spTree>
    <p:extLst>
      <p:ext uri="{BB962C8B-B14F-4D97-AF65-F5344CB8AC3E}">
        <p14:creationId xmlns:p14="http://schemas.microsoft.com/office/powerpoint/2010/main" val="57724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110182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0" y="2600185"/>
            <a:ext cx="7772176" cy="1361777"/>
          </a:xfrm>
        </p:spPr>
        <p:txBody>
          <a:bodyPr/>
          <a:lstStyle>
            <a:lvl1pPr algn="l">
              <a:defRPr sz="2100" b="1" cap="all"/>
            </a:lvl1pPr>
          </a:lstStyle>
          <a:p>
            <a:r>
              <a:rPr lang="ga-IE"/>
              <a:t>Click to edit Master title style</a:t>
            </a:r>
            <a:endParaRPr lang="en-US"/>
          </a:p>
        </p:txBody>
      </p:sp>
      <p:sp>
        <p:nvSpPr>
          <p:cNvPr id="3" name="Text Placeholder 2"/>
          <p:cNvSpPr>
            <a:spLocks noGrp="1"/>
          </p:cNvSpPr>
          <p:nvPr>
            <p:ph type="body" idx="1"/>
          </p:nvPr>
        </p:nvSpPr>
        <p:spPr>
          <a:xfrm>
            <a:off x="722190" y="1099991"/>
            <a:ext cx="7772176" cy="1500188"/>
          </a:xfrm>
        </p:spPr>
        <p:txBody>
          <a:bodyPr anchor="b"/>
          <a:lstStyle>
            <a:lvl1pPr marL="0" indent="0">
              <a:buNone/>
              <a:defRPr sz="1050"/>
            </a:lvl1pPr>
            <a:lvl2pPr marL="241087" indent="0">
              <a:buNone/>
              <a:defRPr sz="975"/>
            </a:lvl2pPr>
            <a:lvl3pPr marL="482174" indent="0">
              <a:buNone/>
              <a:defRPr sz="825"/>
            </a:lvl3pPr>
            <a:lvl4pPr marL="723261" indent="0">
              <a:buNone/>
              <a:defRPr sz="750"/>
            </a:lvl4pPr>
            <a:lvl5pPr marL="964348" indent="0">
              <a:buNone/>
              <a:defRPr sz="750"/>
            </a:lvl5pPr>
            <a:lvl6pPr marL="1205435" indent="0">
              <a:buNone/>
              <a:defRPr sz="750"/>
            </a:lvl6pPr>
            <a:lvl7pPr marL="1446522" indent="0">
              <a:buNone/>
              <a:defRPr sz="750"/>
            </a:lvl7pPr>
            <a:lvl8pPr marL="1687609" indent="0">
              <a:buNone/>
              <a:defRPr sz="750"/>
            </a:lvl8pPr>
            <a:lvl9pPr marL="1928696" indent="0">
              <a:buNone/>
              <a:defRPr sz="75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5267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4" y="2375303"/>
            <a:ext cx="3902273"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4" y="2375303"/>
            <a:ext cx="3902273"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46511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50"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8" y="2246183"/>
            <a:ext cx="4039568" cy="639589"/>
          </a:xfrm>
        </p:spPr>
        <p:txBody>
          <a:bodyPr anchor="b"/>
          <a:lstStyle>
            <a:lvl1pPr marL="0" indent="0">
              <a:buNone/>
              <a:defRPr sz="1275" b="1"/>
            </a:lvl1pPr>
            <a:lvl2pPr marL="241087" indent="0">
              <a:buNone/>
              <a:defRPr sz="1050" b="1"/>
            </a:lvl2pPr>
            <a:lvl3pPr marL="482174" indent="0">
              <a:buNone/>
              <a:defRPr sz="975" b="1"/>
            </a:lvl3pPr>
            <a:lvl4pPr marL="723261" indent="0">
              <a:buNone/>
              <a:defRPr sz="825" b="1"/>
            </a:lvl4pPr>
            <a:lvl5pPr marL="964348" indent="0">
              <a:buNone/>
              <a:defRPr sz="825" b="1"/>
            </a:lvl5pPr>
            <a:lvl6pPr marL="1205435" indent="0">
              <a:buNone/>
              <a:defRPr sz="825" b="1"/>
            </a:lvl6pPr>
            <a:lvl7pPr marL="1446522" indent="0">
              <a:buNone/>
              <a:defRPr sz="825" b="1"/>
            </a:lvl7pPr>
            <a:lvl8pPr marL="1687609" indent="0">
              <a:buNone/>
              <a:defRPr sz="825" b="1"/>
            </a:lvl8pPr>
            <a:lvl9pPr marL="1928696" indent="0">
              <a:buNone/>
              <a:defRPr sz="825" b="1"/>
            </a:lvl9pPr>
          </a:lstStyle>
          <a:p>
            <a:pPr lvl="0"/>
            <a:r>
              <a:rPr lang="ga-IE"/>
              <a:t>Click to edit Master text styles</a:t>
            </a:r>
          </a:p>
        </p:txBody>
      </p:sp>
      <p:sp>
        <p:nvSpPr>
          <p:cNvPr id="4" name="Content Placeholder 3"/>
          <p:cNvSpPr>
            <a:spLocks noGrp="1"/>
          </p:cNvSpPr>
          <p:nvPr>
            <p:ph sz="half" idx="2"/>
          </p:nvPr>
        </p:nvSpPr>
        <p:spPr>
          <a:xfrm>
            <a:off x="457648" y="2885771"/>
            <a:ext cx="4039568"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4644558" y="2267031"/>
            <a:ext cx="4041799" cy="639589"/>
          </a:xfrm>
        </p:spPr>
        <p:txBody>
          <a:bodyPr anchor="b"/>
          <a:lstStyle>
            <a:lvl1pPr marL="0" indent="0">
              <a:buNone/>
              <a:defRPr sz="1275" b="1"/>
            </a:lvl1pPr>
            <a:lvl2pPr marL="241087" indent="0">
              <a:buNone/>
              <a:defRPr sz="1050" b="1"/>
            </a:lvl2pPr>
            <a:lvl3pPr marL="482174" indent="0">
              <a:buNone/>
              <a:defRPr sz="975" b="1"/>
            </a:lvl3pPr>
            <a:lvl4pPr marL="723261" indent="0">
              <a:buNone/>
              <a:defRPr sz="825" b="1"/>
            </a:lvl4pPr>
            <a:lvl5pPr marL="964348" indent="0">
              <a:buNone/>
              <a:defRPr sz="825" b="1"/>
            </a:lvl5pPr>
            <a:lvl6pPr marL="1205435" indent="0">
              <a:buNone/>
              <a:defRPr sz="825" b="1"/>
            </a:lvl6pPr>
            <a:lvl7pPr marL="1446522" indent="0">
              <a:buNone/>
              <a:defRPr sz="825" b="1"/>
            </a:lvl7pPr>
            <a:lvl8pPr marL="1687609" indent="0">
              <a:buNone/>
              <a:defRPr sz="825" b="1"/>
            </a:lvl8pPr>
            <a:lvl9pPr marL="1928696" indent="0">
              <a:buNone/>
              <a:defRPr sz="825" b="1"/>
            </a:lvl9pPr>
          </a:lstStyle>
          <a:p>
            <a:pPr lvl="0"/>
            <a:r>
              <a:rPr lang="ga-IE"/>
              <a:t>Click to edit Master text styles</a:t>
            </a:r>
          </a:p>
        </p:txBody>
      </p:sp>
      <p:sp>
        <p:nvSpPr>
          <p:cNvPr id="6" name="Content Placeholder 5"/>
          <p:cNvSpPr>
            <a:spLocks noGrp="1"/>
          </p:cNvSpPr>
          <p:nvPr>
            <p:ph sz="quarter" idx="4"/>
          </p:nvPr>
        </p:nvSpPr>
        <p:spPr>
          <a:xfrm>
            <a:off x="4644558" y="2906619"/>
            <a:ext cx="4041799"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21715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96478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36058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0" y="273479"/>
            <a:ext cx="3008189" cy="1161975"/>
          </a:xfrm>
        </p:spPr>
        <p:txBody>
          <a:bodyPr anchor="b"/>
          <a:lstStyle>
            <a:lvl1pPr algn="l">
              <a:defRPr sz="105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1650"/>
            </a:lvl1pPr>
            <a:lvl2pPr>
              <a:defRPr sz="1500"/>
            </a:lvl2pPr>
            <a:lvl3pPr>
              <a:defRPr sz="1275"/>
            </a:lvl3pPr>
            <a:lvl4pPr>
              <a:defRPr sz="1050"/>
            </a:lvl4pPr>
            <a:lvl5pPr>
              <a:defRPr sz="1050"/>
            </a:lvl5pPr>
            <a:lvl6pPr>
              <a:defRPr sz="1050"/>
            </a:lvl6pPr>
            <a:lvl7pPr>
              <a:defRPr sz="1050"/>
            </a:lvl7pPr>
            <a:lvl8pPr>
              <a:defRPr sz="1050"/>
            </a:lvl8pPr>
            <a:lvl9pPr>
              <a:defRPr sz="10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50" y="1435448"/>
            <a:ext cx="3008189" cy="4690318"/>
          </a:xfrm>
        </p:spPr>
        <p:txBody>
          <a:bodyPr/>
          <a:lstStyle>
            <a:lvl1pPr marL="0" indent="0">
              <a:buNone/>
              <a:defRPr sz="750"/>
            </a:lvl1pPr>
            <a:lvl2pPr marL="241087" indent="0">
              <a:buNone/>
              <a:defRPr sz="600"/>
            </a:lvl2pPr>
            <a:lvl3pPr marL="482174" indent="0">
              <a:buNone/>
              <a:defRPr sz="525"/>
            </a:lvl3pPr>
            <a:lvl4pPr marL="723261" indent="0">
              <a:buNone/>
              <a:defRPr sz="450"/>
            </a:lvl4pPr>
            <a:lvl5pPr marL="964348" indent="0">
              <a:buNone/>
              <a:defRPr sz="450"/>
            </a:lvl5pPr>
            <a:lvl6pPr marL="1205435" indent="0">
              <a:buNone/>
              <a:defRPr sz="450"/>
            </a:lvl6pPr>
            <a:lvl7pPr marL="1446522" indent="0">
              <a:buNone/>
              <a:defRPr sz="450"/>
            </a:lvl7pPr>
            <a:lvl8pPr marL="1687609" indent="0">
              <a:buNone/>
              <a:defRPr sz="450"/>
            </a:lvl8pPr>
            <a:lvl9pPr marL="1928696" indent="0">
              <a:buNone/>
              <a:defRPr sz="45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12273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8" y="4800830"/>
            <a:ext cx="5486177" cy="567035"/>
          </a:xfrm>
        </p:spPr>
        <p:txBody>
          <a:bodyPr anchor="b"/>
          <a:lstStyle>
            <a:lvl1pPr algn="l">
              <a:defRPr sz="1050" b="1"/>
            </a:lvl1pPr>
          </a:lstStyle>
          <a:p>
            <a:r>
              <a:rPr lang="ga-IE"/>
              <a:t>Click to edit Master title style</a:t>
            </a:r>
            <a:endParaRPr lang="en-US"/>
          </a:p>
        </p:txBody>
      </p:sp>
      <p:sp>
        <p:nvSpPr>
          <p:cNvPr id="3" name="Picture Placeholder 2"/>
          <p:cNvSpPr>
            <a:spLocks noGrp="1"/>
          </p:cNvSpPr>
          <p:nvPr>
            <p:ph type="pic" idx="1"/>
          </p:nvPr>
        </p:nvSpPr>
        <p:spPr>
          <a:xfrm>
            <a:off x="1792638" y="612800"/>
            <a:ext cx="5486177" cy="4114354"/>
          </a:xfrm>
        </p:spPr>
        <p:txBody>
          <a:bodyPr/>
          <a:lstStyle>
            <a:lvl1pPr marL="0" indent="0">
              <a:buNone/>
              <a:defRPr sz="1650"/>
            </a:lvl1pPr>
            <a:lvl2pPr marL="241087" indent="0">
              <a:buNone/>
              <a:defRPr sz="1500"/>
            </a:lvl2pPr>
            <a:lvl3pPr marL="482174" indent="0">
              <a:buNone/>
              <a:defRPr sz="1275"/>
            </a:lvl3pPr>
            <a:lvl4pPr marL="723261" indent="0">
              <a:buNone/>
              <a:defRPr sz="1050"/>
            </a:lvl4pPr>
            <a:lvl5pPr marL="964348" indent="0">
              <a:buNone/>
              <a:defRPr sz="1050"/>
            </a:lvl5pPr>
            <a:lvl6pPr marL="1205435" indent="0">
              <a:buNone/>
              <a:defRPr sz="1050"/>
            </a:lvl6pPr>
            <a:lvl7pPr marL="1446522" indent="0">
              <a:buNone/>
              <a:defRPr sz="1050"/>
            </a:lvl7pPr>
            <a:lvl8pPr marL="1687609" indent="0">
              <a:buNone/>
              <a:defRPr sz="1050"/>
            </a:lvl8pPr>
            <a:lvl9pPr marL="1928696" indent="0">
              <a:buNone/>
              <a:defRPr sz="105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1792638" y="5367859"/>
            <a:ext cx="5486177" cy="804788"/>
          </a:xfrm>
        </p:spPr>
        <p:txBody>
          <a:bodyPr/>
          <a:lstStyle>
            <a:lvl1pPr marL="0" indent="0">
              <a:buNone/>
              <a:defRPr sz="750"/>
            </a:lvl1pPr>
            <a:lvl2pPr marL="241087" indent="0">
              <a:buNone/>
              <a:defRPr sz="600"/>
            </a:lvl2pPr>
            <a:lvl3pPr marL="482174" indent="0">
              <a:buNone/>
              <a:defRPr sz="525"/>
            </a:lvl3pPr>
            <a:lvl4pPr marL="723261" indent="0">
              <a:buNone/>
              <a:defRPr sz="450"/>
            </a:lvl4pPr>
            <a:lvl5pPr marL="964348" indent="0">
              <a:buNone/>
              <a:defRPr sz="450"/>
            </a:lvl5pPr>
            <a:lvl6pPr marL="1205435" indent="0">
              <a:buNone/>
              <a:defRPr sz="450"/>
            </a:lvl6pPr>
            <a:lvl7pPr marL="1446522" indent="0">
              <a:buNone/>
              <a:defRPr sz="450"/>
            </a:lvl7pPr>
            <a:lvl8pPr marL="1687609" indent="0">
              <a:buNone/>
              <a:defRPr sz="450"/>
            </a:lvl8pPr>
            <a:lvl9pPr marL="1928696" indent="0">
              <a:buNone/>
              <a:defRPr sz="45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96569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jp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6"/>
            <a:ext cx="7912100" cy="18573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6" y="482600"/>
            <a:ext cx="7902575" cy="1195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40" y="6446162"/>
            <a:ext cx="3630637"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675" spc="15">
                <a:solidFill>
                  <a:schemeClr val="tx1"/>
                </a:solidFill>
                <a:latin typeface="Ubuntu" charset="0"/>
                <a:ea typeface="MS PGothic" charset="0"/>
                <a:cs typeface="MS PGothic" charset="0"/>
                <a:sym typeface="Ubuntu" charset="0"/>
              </a:defRPr>
            </a:lvl1pPr>
            <a:lvl2pPr marL="557199" indent="-214308" eaLnBrk="0" hangingPunct="0">
              <a:defRPr sz="2250">
                <a:solidFill>
                  <a:srgbClr val="000000"/>
                </a:solidFill>
                <a:latin typeface="Gill Sans" charset="0"/>
                <a:ea typeface="ヒラギノ角ゴ ProN W3" charset="0"/>
                <a:cs typeface="ヒラギノ角ゴ ProN W3" charset="0"/>
                <a:sym typeface="Gill Sans" charset="0"/>
              </a:defRPr>
            </a:lvl2pPr>
            <a:lvl3pPr marL="857228" indent="-171446" eaLnBrk="0" hangingPunct="0">
              <a:defRPr sz="2250">
                <a:solidFill>
                  <a:srgbClr val="000000"/>
                </a:solidFill>
                <a:latin typeface="Gill Sans" charset="0"/>
                <a:ea typeface="ヒラギノ角ゴ ProN W3" charset="0"/>
                <a:cs typeface="ヒラギノ角ゴ ProN W3" charset="0"/>
                <a:sym typeface="Gill Sans" charset="0"/>
              </a:defRPr>
            </a:lvl3pPr>
            <a:lvl4pPr marL="1200120" indent="-171446" eaLnBrk="0" hangingPunct="0">
              <a:defRPr sz="2250">
                <a:solidFill>
                  <a:srgbClr val="000000"/>
                </a:solidFill>
                <a:latin typeface="Gill Sans" charset="0"/>
                <a:ea typeface="ヒラギノ角ゴ ProN W3" charset="0"/>
                <a:cs typeface="ヒラギノ角ゴ ProN W3" charset="0"/>
                <a:sym typeface="Gill Sans" charset="0"/>
              </a:defRPr>
            </a:lvl4pPr>
            <a:lvl5pPr marL="1543012" indent="-171446" eaLnBrk="0" hangingPunct="0">
              <a:defRPr sz="2250">
                <a:solidFill>
                  <a:srgbClr val="000000"/>
                </a:solidFill>
                <a:latin typeface="Gill Sans" charset="0"/>
                <a:ea typeface="ヒラギノ角ゴ ProN W3" charset="0"/>
                <a:cs typeface="ヒラギノ角ゴ ProN W3" charset="0"/>
                <a:sym typeface="Gill Sans" charset="0"/>
              </a:defRPr>
            </a:lvl5pPr>
            <a:lvl6pPr marL="1885903"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6pPr>
            <a:lvl7pPr marL="2228795"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7pPr>
            <a:lvl8pPr marL="2571686"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8pPr>
            <a:lvl9pPr marL="2914577"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t> </a:t>
            </a:r>
            <a:endParaRPr lang="en-US" dirty="0">
              <a:latin typeface="Ubuntu"/>
              <a:cs typeface="Ubuntu"/>
            </a:endParaRPr>
          </a:p>
        </p:txBody>
      </p:sp>
    </p:spTree>
    <p:extLst>
      <p:ext uri="{BB962C8B-B14F-4D97-AF65-F5344CB8AC3E}">
        <p14:creationId xmlns:p14="http://schemas.microsoft.com/office/powerpoint/2010/main" val="4102010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spcBef>
          <a:spcPct val="0"/>
        </a:spcBef>
        <a:spcAft>
          <a:spcPct val="0"/>
        </a:spcAft>
        <a:defRPr sz="4425" spc="-75">
          <a:solidFill>
            <a:srgbClr val="FFFFFF"/>
          </a:solidFill>
          <a:latin typeface="+mj-lt"/>
          <a:ea typeface="+mj-ea"/>
          <a:cs typeface="+mj-cs"/>
          <a:sym typeface="Ubuntu Light" charset="0"/>
        </a:defRPr>
      </a:lvl1pPr>
      <a:lvl2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5pPr>
      <a:lvl6pPr marL="241087"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6pPr>
      <a:lvl7pPr marL="482174"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7pPr>
      <a:lvl8pPr marL="723261"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8pPr>
      <a:lvl9pPr marL="964348"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9pPr>
    </p:titleStyle>
    <p:bodyStyle>
      <a:lvl1pPr marL="179780" indent="-179780"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1pPr>
      <a:lvl2pPr marL="391706" indent="-150015"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2pPr>
      <a:lvl3pPr marL="602441" indent="-120251"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3pPr>
      <a:lvl4pPr marL="842942" indent="-120251"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4pPr>
      <a:lvl5pPr marL="1084633" indent="-120251"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5pPr>
      <a:lvl6pPr marL="241087"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6pPr>
      <a:lvl7pPr marL="482174"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7pPr>
      <a:lvl8pPr marL="723261"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8pPr>
      <a:lvl9pPr marL="964348"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9pPr>
    </p:bodyStyle>
    <p:otherStyle>
      <a:defPPr>
        <a:defRPr lang="en-US"/>
      </a:defPPr>
      <a:lvl1pPr marL="0" algn="l" defTabSz="241087" rtl="0" eaLnBrk="1" latinLnBrk="0" hangingPunct="1">
        <a:defRPr sz="975" kern="1200">
          <a:solidFill>
            <a:schemeClr val="tx1"/>
          </a:solidFill>
          <a:latin typeface="+mn-lt"/>
          <a:ea typeface="+mn-ea"/>
          <a:cs typeface="+mn-cs"/>
        </a:defRPr>
      </a:lvl1pPr>
      <a:lvl2pPr marL="241087" algn="l" defTabSz="241087" rtl="0" eaLnBrk="1" latinLnBrk="0" hangingPunct="1">
        <a:defRPr sz="975" kern="1200">
          <a:solidFill>
            <a:schemeClr val="tx1"/>
          </a:solidFill>
          <a:latin typeface="+mn-lt"/>
          <a:ea typeface="+mn-ea"/>
          <a:cs typeface="+mn-cs"/>
        </a:defRPr>
      </a:lvl2pPr>
      <a:lvl3pPr marL="482174" algn="l" defTabSz="241087" rtl="0" eaLnBrk="1" latinLnBrk="0" hangingPunct="1">
        <a:defRPr sz="975" kern="1200">
          <a:solidFill>
            <a:schemeClr val="tx1"/>
          </a:solidFill>
          <a:latin typeface="+mn-lt"/>
          <a:ea typeface="+mn-ea"/>
          <a:cs typeface="+mn-cs"/>
        </a:defRPr>
      </a:lvl3pPr>
      <a:lvl4pPr marL="723261" algn="l" defTabSz="241087" rtl="0" eaLnBrk="1" latinLnBrk="0" hangingPunct="1">
        <a:defRPr sz="975" kern="1200">
          <a:solidFill>
            <a:schemeClr val="tx1"/>
          </a:solidFill>
          <a:latin typeface="+mn-lt"/>
          <a:ea typeface="+mn-ea"/>
          <a:cs typeface="+mn-cs"/>
        </a:defRPr>
      </a:lvl4pPr>
      <a:lvl5pPr marL="964348" algn="l" defTabSz="241087" rtl="0" eaLnBrk="1" latinLnBrk="0" hangingPunct="1">
        <a:defRPr sz="975" kern="1200">
          <a:solidFill>
            <a:schemeClr val="tx1"/>
          </a:solidFill>
          <a:latin typeface="+mn-lt"/>
          <a:ea typeface="+mn-ea"/>
          <a:cs typeface="+mn-cs"/>
        </a:defRPr>
      </a:lvl5pPr>
      <a:lvl6pPr marL="1205435" algn="l" defTabSz="241087" rtl="0" eaLnBrk="1" latinLnBrk="0" hangingPunct="1">
        <a:defRPr sz="975" kern="1200">
          <a:solidFill>
            <a:schemeClr val="tx1"/>
          </a:solidFill>
          <a:latin typeface="+mn-lt"/>
          <a:ea typeface="+mn-ea"/>
          <a:cs typeface="+mn-cs"/>
        </a:defRPr>
      </a:lvl6pPr>
      <a:lvl7pPr marL="1446522" algn="l" defTabSz="241087" rtl="0" eaLnBrk="1" latinLnBrk="0" hangingPunct="1">
        <a:defRPr sz="975" kern="1200">
          <a:solidFill>
            <a:schemeClr val="tx1"/>
          </a:solidFill>
          <a:latin typeface="+mn-lt"/>
          <a:ea typeface="+mn-ea"/>
          <a:cs typeface="+mn-cs"/>
        </a:defRPr>
      </a:lvl7pPr>
      <a:lvl8pPr marL="1687609" algn="l" defTabSz="241087" rtl="0" eaLnBrk="1" latinLnBrk="0" hangingPunct="1">
        <a:defRPr sz="975" kern="1200">
          <a:solidFill>
            <a:schemeClr val="tx1"/>
          </a:solidFill>
          <a:latin typeface="+mn-lt"/>
          <a:ea typeface="+mn-ea"/>
          <a:cs typeface="+mn-cs"/>
        </a:defRPr>
      </a:lvl8pPr>
      <a:lvl9pPr marL="1928696" algn="l" defTabSz="241087" rtl="0" eaLnBrk="1" latinLnBrk="0" hangingPunct="1">
        <a:defRPr sz="9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6" y="1874010"/>
            <a:ext cx="7912100" cy="4464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dirty="0">
                <a:sym typeface="Ubuntu" charset="0"/>
              </a:rPr>
              <a:t>Second level</a:t>
            </a:r>
          </a:p>
          <a:p>
            <a:pPr lvl="2"/>
            <a:r>
              <a:rPr lang="ga-IE" dirty="0">
                <a:sym typeface="Ubuntu" charset="0"/>
              </a:rPr>
              <a:t>Third level</a:t>
            </a:r>
          </a:p>
          <a:p>
            <a:pPr lvl="3"/>
            <a:r>
              <a:rPr lang="ga-IE" dirty="0">
                <a:sym typeface="Ubuntu" charset="0"/>
              </a:rPr>
              <a:t>Fourth level</a:t>
            </a:r>
          </a:p>
          <a:p>
            <a:pPr lvl="4"/>
            <a:r>
              <a:rPr lang="ga-IE" dirty="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6" y="366713"/>
            <a:ext cx="7051823" cy="10460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41" y="6470820"/>
            <a:ext cx="3498781" cy="1873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675">
                <a:solidFill>
                  <a:schemeClr val="tx1"/>
                </a:solidFill>
                <a:latin typeface="Ubuntu" charset="0"/>
                <a:ea typeface="MS PGothic" charset="0"/>
                <a:cs typeface="MS PGothic" charset="0"/>
                <a:sym typeface="Ubuntu" charset="0"/>
              </a:defRPr>
            </a:lvl1pPr>
            <a:lvl2pPr marL="557199" indent="-214308" eaLnBrk="0" hangingPunct="0">
              <a:defRPr sz="2250">
                <a:solidFill>
                  <a:srgbClr val="000000"/>
                </a:solidFill>
                <a:latin typeface="Gill Sans" charset="0"/>
                <a:ea typeface="ヒラギノ角ゴ ProN W3" charset="0"/>
                <a:cs typeface="ヒラギノ角ゴ ProN W3" charset="0"/>
                <a:sym typeface="Gill Sans" charset="0"/>
              </a:defRPr>
            </a:lvl2pPr>
            <a:lvl3pPr marL="857228" indent="-171446" eaLnBrk="0" hangingPunct="0">
              <a:defRPr sz="2250">
                <a:solidFill>
                  <a:srgbClr val="000000"/>
                </a:solidFill>
                <a:latin typeface="Gill Sans" charset="0"/>
                <a:ea typeface="ヒラギノ角ゴ ProN W3" charset="0"/>
                <a:cs typeface="ヒラギノ角ゴ ProN W3" charset="0"/>
                <a:sym typeface="Gill Sans" charset="0"/>
              </a:defRPr>
            </a:lvl3pPr>
            <a:lvl4pPr marL="1200120" indent="-171446" eaLnBrk="0" hangingPunct="0">
              <a:defRPr sz="2250">
                <a:solidFill>
                  <a:srgbClr val="000000"/>
                </a:solidFill>
                <a:latin typeface="Gill Sans" charset="0"/>
                <a:ea typeface="ヒラギノ角ゴ ProN W3" charset="0"/>
                <a:cs typeface="ヒラギノ角ゴ ProN W3" charset="0"/>
                <a:sym typeface="Gill Sans" charset="0"/>
              </a:defRPr>
            </a:lvl4pPr>
            <a:lvl5pPr marL="1543012" indent="-171446" eaLnBrk="0" hangingPunct="0">
              <a:defRPr sz="2250">
                <a:solidFill>
                  <a:srgbClr val="000000"/>
                </a:solidFill>
                <a:latin typeface="Gill Sans" charset="0"/>
                <a:ea typeface="ヒラギノ角ゴ ProN W3" charset="0"/>
                <a:cs typeface="ヒラギノ角ゴ ProN W3" charset="0"/>
                <a:sym typeface="Gill Sans" charset="0"/>
              </a:defRPr>
            </a:lvl5pPr>
            <a:lvl6pPr marL="1885903"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6pPr>
            <a:lvl7pPr marL="2228795"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7pPr>
            <a:lvl8pPr marL="2571686"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8pPr>
            <a:lvl9pPr marL="2914577" indent="-171446"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Healthy Athletes</a:t>
            </a:r>
          </a:p>
        </p:txBody>
      </p:sp>
    </p:spTree>
    <p:extLst>
      <p:ext uri="{BB962C8B-B14F-4D97-AF65-F5344CB8AC3E}">
        <p14:creationId xmlns:p14="http://schemas.microsoft.com/office/powerpoint/2010/main" val="29242977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lnSpc>
          <a:spcPts val="2700"/>
        </a:lnSpc>
        <a:spcBef>
          <a:spcPct val="0"/>
        </a:spcBef>
        <a:spcAft>
          <a:spcPct val="0"/>
        </a:spcAft>
        <a:defRPr sz="2700" spc="-75">
          <a:solidFill>
            <a:schemeClr val="tx1"/>
          </a:solidFill>
          <a:latin typeface="+mj-lt"/>
          <a:ea typeface="+mj-ea"/>
          <a:cs typeface="+mj-cs"/>
          <a:sym typeface="Ubuntu Light" charset="0"/>
        </a:defRPr>
      </a:lvl1pPr>
      <a:lvl2pPr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5pPr>
      <a:lvl6pPr marL="241087"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6pPr>
      <a:lvl7pPr marL="482174"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7pPr>
      <a:lvl8pPr marL="723261"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8pPr>
      <a:lvl9pPr marL="964348" algn="l" rtl="0" eaLnBrk="1" fontAlgn="base" hangingPunct="1">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9pPr>
    </p:titleStyle>
    <p:bodyStyle>
      <a:lvl1pPr marL="179780" indent="-179780" algn="l" rtl="0" eaLnBrk="1" fontAlgn="base" hangingPunct="1">
        <a:lnSpc>
          <a:spcPct val="110000"/>
        </a:lnSpc>
        <a:spcBef>
          <a:spcPts val="638"/>
        </a:spcBef>
        <a:spcAft>
          <a:spcPct val="0"/>
        </a:spcAft>
        <a:defRPr sz="1875">
          <a:solidFill>
            <a:schemeClr val="tx1"/>
          </a:solidFill>
          <a:latin typeface="+mn-lt"/>
          <a:ea typeface="+mn-ea"/>
          <a:cs typeface="+mn-cs"/>
          <a:sym typeface="Ubuntu" charset="0"/>
        </a:defRPr>
      </a:lvl1pPr>
      <a:lvl2pPr marL="213117" indent="-213117" algn="l" rtl="0" eaLnBrk="1" fontAlgn="base" hangingPunct="1">
        <a:lnSpc>
          <a:spcPct val="110000"/>
        </a:lnSpc>
        <a:spcBef>
          <a:spcPts val="638"/>
        </a:spcBef>
        <a:spcAft>
          <a:spcPct val="0"/>
        </a:spcAft>
        <a:buClr>
          <a:srgbClr val="FF0000"/>
        </a:buClr>
        <a:buSzPct val="80000"/>
        <a:buFont typeface="Ubuntu Light" charset="0"/>
        <a:buChar char="‣"/>
        <a:defRPr sz="1875">
          <a:solidFill>
            <a:srgbClr val="4F5146"/>
          </a:solidFill>
          <a:latin typeface="+mj-lt"/>
          <a:ea typeface="+mn-ea"/>
          <a:cs typeface="+mn-cs"/>
          <a:sym typeface="Ubuntu Light" charset="0"/>
        </a:defRPr>
      </a:lvl2pPr>
      <a:lvl3pPr marL="401231" indent="-213117" algn="l" rtl="0" eaLnBrk="1" fontAlgn="base" hangingPunct="1">
        <a:lnSpc>
          <a:spcPct val="140000"/>
        </a:lnSpc>
        <a:spcBef>
          <a:spcPct val="0"/>
        </a:spcBef>
        <a:spcAft>
          <a:spcPct val="0"/>
        </a:spcAft>
        <a:buClr>
          <a:srgbClr val="FF0000"/>
        </a:buClr>
        <a:buSzPct val="80000"/>
        <a:buFont typeface="Ubuntu Light" charset="0"/>
        <a:buChar char="‣"/>
        <a:defRPr sz="1275">
          <a:solidFill>
            <a:srgbClr val="4F5146"/>
          </a:solidFill>
          <a:latin typeface="+mj-lt"/>
          <a:ea typeface="+mn-ea"/>
          <a:cs typeface="+mn-cs"/>
          <a:sym typeface="Ubuntu Light" charset="0"/>
        </a:defRPr>
      </a:lvl3pPr>
      <a:lvl4pPr marL="401231" indent="-213117" algn="l" rtl="0" eaLnBrk="1" fontAlgn="base" hangingPunct="1">
        <a:lnSpc>
          <a:spcPct val="140000"/>
        </a:lnSpc>
        <a:spcBef>
          <a:spcPct val="0"/>
        </a:spcBef>
        <a:spcAft>
          <a:spcPct val="0"/>
        </a:spcAft>
        <a:buClr>
          <a:srgbClr val="FF0000"/>
        </a:buClr>
        <a:buSzPct val="80000"/>
        <a:buFont typeface="Ubuntu Light" charset="0"/>
        <a:buChar char="‣"/>
        <a:defRPr sz="1275">
          <a:solidFill>
            <a:srgbClr val="4F5146"/>
          </a:solidFill>
          <a:latin typeface="+mj-lt"/>
          <a:ea typeface="+mn-ea"/>
          <a:cs typeface="+mn-cs"/>
          <a:sym typeface="Ubuntu Light" charset="0"/>
        </a:defRPr>
      </a:lvl4pPr>
      <a:lvl5pPr marL="401231" indent="-213117" algn="l" rtl="0" eaLnBrk="1" fontAlgn="base" hangingPunct="1">
        <a:lnSpc>
          <a:spcPct val="140000"/>
        </a:lnSpc>
        <a:spcBef>
          <a:spcPct val="0"/>
        </a:spcBef>
        <a:spcAft>
          <a:spcPct val="0"/>
        </a:spcAft>
        <a:buClr>
          <a:srgbClr val="FF0000"/>
        </a:buClr>
        <a:buSzPct val="80000"/>
        <a:buFont typeface="Ubuntu Light" charset="0"/>
        <a:buChar char="‣"/>
        <a:defRPr sz="1275">
          <a:solidFill>
            <a:srgbClr val="4F5146"/>
          </a:solidFill>
          <a:latin typeface="+mj-lt"/>
          <a:ea typeface="+mn-ea"/>
          <a:cs typeface="+mn-cs"/>
          <a:sym typeface="Ubuntu Light" charset="0"/>
        </a:defRPr>
      </a:lvl5pPr>
      <a:lvl6pPr marL="642899" indent="-214300" algn="l" rtl="0" eaLnBrk="1" fontAlgn="base" hangingPunct="1">
        <a:lnSpc>
          <a:spcPct val="140000"/>
        </a:lnSpc>
        <a:spcBef>
          <a:spcPct val="0"/>
        </a:spcBef>
        <a:spcAft>
          <a:spcPct val="0"/>
        </a:spcAft>
        <a:buClr>
          <a:srgbClr val="4F5146"/>
        </a:buClr>
        <a:buSzPct val="80000"/>
        <a:buFont typeface="Ubuntu Light" charset="0"/>
        <a:buChar char="‣"/>
        <a:defRPr sz="1275">
          <a:solidFill>
            <a:srgbClr val="4F5146"/>
          </a:solidFill>
          <a:latin typeface="+mj-lt"/>
          <a:ea typeface="+mn-ea"/>
          <a:cs typeface="+mn-cs"/>
          <a:sym typeface="Ubuntu Light" charset="0"/>
        </a:defRPr>
      </a:lvl6pPr>
      <a:lvl7pPr marL="883986" indent="-214300" algn="l" rtl="0" eaLnBrk="1" fontAlgn="base" hangingPunct="1">
        <a:lnSpc>
          <a:spcPct val="140000"/>
        </a:lnSpc>
        <a:spcBef>
          <a:spcPct val="0"/>
        </a:spcBef>
        <a:spcAft>
          <a:spcPct val="0"/>
        </a:spcAft>
        <a:buClr>
          <a:srgbClr val="4F5146"/>
        </a:buClr>
        <a:buSzPct val="80000"/>
        <a:buFont typeface="Ubuntu Light" charset="0"/>
        <a:buChar char="‣"/>
        <a:defRPr sz="1275">
          <a:solidFill>
            <a:srgbClr val="4F5146"/>
          </a:solidFill>
          <a:latin typeface="+mj-lt"/>
          <a:ea typeface="+mn-ea"/>
          <a:cs typeface="+mn-cs"/>
          <a:sym typeface="Ubuntu Light" charset="0"/>
        </a:defRPr>
      </a:lvl7pPr>
      <a:lvl8pPr marL="1125073" indent="-214300" algn="l" rtl="0" eaLnBrk="1" fontAlgn="base" hangingPunct="1">
        <a:lnSpc>
          <a:spcPct val="140000"/>
        </a:lnSpc>
        <a:spcBef>
          <a:spcPct val="0"/>
        </a:spcBef>
        <a:spcAft>
          <a:spcPct val="0"/>
        </a:spcAft>
        <a:buClr>
          <a:srgbClr val="4F5146"/>
        </a:buClr>
        <a:buSzPct val="80000"/>
        <a:buFont typeface="Ubuntu Light" charset="0"/>
        <a:buChar char="‣"/>
        <a:defRPr sz="1275">
          <a:solidFill>
            <a:srgbClr val="4F5146"/>
          </a:solidFill>
          <a:latin typeface="+mj-lt"/>
          <a:ea typeface="+mn-ea"/>
          <a:cs typeface="+mn-cs"/>
          <a:sym typeface="Ubuntu Light" charset="0"/>
        </a:defRPr>
      </a:lvl8pPr>
      <a:lvl9pPr marL="1366159" indent="-214300" algn="l" rtl="0" eaLnBrk="1" fontAlgn="base" hangingPunct="1">
        <a:lnSpc>
          <a:spcPct val="140000"/>
        </a:lnSpc>
        <a:spcBef>
          <a:spcPct val="0"/>
        </a:spcBef>
        <a:spcAft>
          <a:spcPct val="0"/>
        </a:spcAft>
        <a:buClr>
          <a:srgbClr val="4F5146"/>
        </a:buClr>
        <a:buSzPct val="80000"/>
        <a:buFont typeface="Ubuntu Light" charset="0"/>
        <a:buChar char="‣"/>
        <a:defRPr sz="1275">
          <a:solidFill>
            <a:srgbClr val="4F5146"/>
          </a:solidFill>
          <a:latin typeface="+mj-lt"/>
          <a:ea typeface="+mn-ea"/>
          <a:cs typeface="+mn-cs"/>
          <a:sym typeface="Ubuntu Light" charset="0"/>
        </a:defRPr>
      </a:lvl9pPr>
    </p:bodyStyle>
    <p:otherStyle>
      <a:defPPr>
        <a:defRPr lang="en-US"/>
      </a:defPPr>
      <a:lvl1pPr marL="0" algn="l" defTabSz="241087" rtl="0" eaLnBrk="1" latinLnBrk="0" hangingPunct="1">
        <a:defRPr sz="975" kern="1200">
          <a:solidFill>
            <a:schemeClr val="tx1"/>
          </a:solidFill>
          <a:latin typeface="+mn-lt"/>
          <a:ea typeface="+mn-ea"/>
          <a:cs typeface="+mn-cs"/>
        </a:defRPr>
      </a:lvl1pPr>
      <a:lvl2pPr marL="241087" algn="l" defTabSz="241087" rtl="0" eaLnBrk="1" latinLnBrk="0" hangingPunct="1">
        <a:defRPr sz="975" kern="1200">
          <a:solidFill>
            <a:schemeClr val="tx1"/>
          </a:solidFill>
          <a:latin typeface="+mn-lt"/>
          <a:ea typeface="+mn-ea"/>
          <a:cs typeface="+mn-cs"/>
        </a:defRPr>
      </a:lvl2pPr>
      <a:lvl3pPr marL="482174" algn="l" defTabSz="241087" rtl="0" eaLnBrk="1" latinLnBrk="0" hangingPunct="1">
        <a:defRPr sz="975" kern="1200">
          <a:solidFill>
            <a:schemeClr val="tx1"/>
          </a:solidFill>
          <a:latin typeface="+mn-lt"/>
          <a:ea typeface="+mn-ea"/>
          <a:cs typeface="+mn-cs"/>
        </a:defRPr>
      </a:lvl3pPr>
      <a:lvl4pPr marL="723261" algn="l" defTabSz="241087" rtl="0" eaLnBrk="1" latinLnBrk="0" hangingPunct="1">
        <a:defRPr sz="975" kern="1200">
          <a:solidFill>
            <a:schemeClr val="tx1"/>
          </a:solidFill>
          <a:latin typeface="+mn-lt"/>
          <a:ea typeface="+mn-ea"/>
          <a:cs typeface="+mn-cs"/>
        </a:defRPr>
      </a:lvl4pPr>
      <a:lvl5pPr marL="964348" algn="l" defTabSz="241087" rtl="0" eaLnBrk="1" latinLnBrk="0" hangingPunct="1">
        <a:defRPr sz="975" kern="1200">
          <a:solidFill>
            <a:schemeClr val="tx1"/>
          </a:solidFill>
          <a:latin typeface="+mn-lt"/>
          <a:ea typeface="+mn-ea"/>
          <a:cs typeface="+mn-cs"/>
        </a:defRPr>
      </a:lvl5pPr>
      <a:lvl6pPr marL="1205435" algn="l" defTabSz="241087" rtl="0" eaLnBrk="1" latinLnBrk="0" hangingPunct="1">
        <a:defRPr sz="975" kern="1200">
          <a:solidFill>
            <a:schemeClr val="tx1"/>
          </a:solidFill>
          <a:latin typeface="+mn-lt"/>
          <a:ea typeface="+mn-ea"/>
          <a:cs typeface="+mn-cs"/>
        </a:defRPr>
      </a:lvl6pPr>
      <a:lvl7pPr marL="1446522" algn="l" defTabSz="241087" rtl="0" eaLnBrk="1" latinLnBrk="0" hangingPunct="1">
        <a:defRPr sz="975" kern="1200">
          <a:solidFill>
            <a:schemeClr val="tx1"/>
          </a:solidFill>
          <a:latin typeface="+mn-lt"/>
          <a:ea typeface="+mn-ea"/>
          <a:cs typeface="+mn-cs"/>
        </a:defRPr>
      </a:lvl7pPr>
      <a:lvl8pPr marL="1687609" algn="l" defTabSz="241087" rtl="0" eaLnBrk="1" latinLnBrk="0" hangingPunct="1">
        <a:defRPr sz="975" kern="1200">
          <a:solidFill>
            <a:schemeClr val="tx1"/>
          </a:solidFill>
          <a:latin typeface="+mn-lt"/>
          <a:ea typeface="+mn-ea"/>
          <a:cs typeface="+mn-cs"/>
        </a:defRPr>
      </a:lvl8pPr>
      <a:lvl9pPr marL="1928696" algn="l" defTabSz="241087"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hyperlink" Target="https://www.omnicalculator.com/health/Waist_Height"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hyperlink" Target="https://pubmed.ncbi.nlm.nih.gov/22106927/" TargetMode="External"/><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11" Type="http://schemas.openxmlformats.org/officeDocument/2006/relationships/image" Target="../media/image33.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notesSlide" Target="../notesSlides/notesSlide11.xml"/><Relationship Id="rId9" Type="http://schemas.openxmlformats.org/officeDocument/2006/relationships/hyperlink" Target="https://www.researchgate.net/profile/Margaret_Ashwell/publication/319198585_How_long_is_A_Piece_of_String_Less_than_Half_your_Height_Five_Steps_from_Science_to_Screening_A_Mini_Review/links/5ac74eaa4585151e80a39985/How-long-is-A-Piece-of-String-Less-than-Half-your-Height-Five-Steps-from-Science-to-Screening-A-Mini-Review.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00.png"/><Relationship Id="rId2" Type="http://schemas.openxmlformats.org/officeDocument/2006/relationships/audio" Target="../media/media6.m4a"/><Relationship Id="rId1" Type="http://schemas.microsoft.com/office/2007/relationships/media" Target="../media/media6.m4a"/><Relationship Id="rId11" Type="http://schemas.openxmlformats.org/officeDocument/2006/relationships/image" Target="../media/image10.jpeg"/><Relationship Id="rId5" Type="http://schemas.openxmlformats.org/officeDocument/2006/relationships/customXml" Target="../ink/ink1.xml"/><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0.jpe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02943" y="5759006"/>
            <a:ext cx="4839143" cy="355402"/>
          </a:xfrm>
        </p:spPr>
        <p:txBody>
          <a:bodyPr/>
          <a:lstStyle/>
          <a:p>
            <a:r>
              <a:rPr lang="en-US" sz="1600" b="1" dirty="0">
                <a:solidFill>
                  <a:srgbClr val="FF0000"/>
                </a:solidFill>
              </a:rPr>
              <a:t>Mary Pittaway and </a:t>
            </a:r>
            <a:r>
              <a:rPr lang="en-US" sz="1600" b="1">
                <a:solidFill>
                  <a:srgbClr val="FF0000"/>
                </a:solidFill>
              </a:rPr>
              <a:t>Alice Lenihan </a:t>
            </a:r>
            <a:endParaRPr lang="en-US" sz="1600" b="1" dirty="0">
              <a:solidFill>
                <a:srgbClr val="FF0000"/>
              </a:solidFill>
            </a:endParaRPr>
          </a:p>
          <a:p>
            <a:r>
              <a:rPr lang="en-US" sz="1600" b="1" dirty="0">
                <a:solidFill>
                  <a:srgbClr val="FF0000"/>
                </a:solidFill>
              </a:rPr>
              <a:t>September 2020</a:t>
            </a:r>
          </a:p>
        </p:txBody>
      </p:sp>
      <p:sp>
        <p:nvSpPr>
          <p:cNvPr id="10" name="Slide Number Placeholder 9"/>
          <p:cNvSpPr>
            <a:spLocks noGrp="1"/>
          </p:cNvSpPr>
          <p:nvPr>
            <p:ph type="sldNum" sz="quarter" idx="10"/>
          </p:nvPr>
        </p:nvSpPr>
        <p:spPr/>
        <p:txBody>
          <a:bodyPr/>
          <a:lstStyle/>
          <a:p>
            <a:pPr defTabSz="342892"/>
            <a:fld id="{F4B88F72-1EA4-FE40-A5CA-BD0111E6622B}" type="slidenum">
              <a:rPr lang="en-US">
                <a:solidFill>
                  <a:srgbClr val="46473E"/>
                </a:solidFill>
              </a:rPr>
              <a:pPr defTabSz="342892"/>
              <a:t>1</a:t>
            </a:fld>
            <a:endParaRPr lang="en-US" dirty="0">
              <a:solidFill>
                <a:srgbClr val="46473E"/>
              </a:solidFill>
              <a:latin typeface="Ubuntu"/>
              <a:cs typeface="Ubuntu"/>
            </a:endParaRPr>
          </a:p>
        </p:txBody>
      </p:sp>
      <p:sp>
        <p:nvSpPr>
          <p:cNvPr id="5" name="Title 4">
            <a:extLst>
              <a:ext uri="{FF2B5EF4-FFF2-40B4-BE49-F238E27FC236}">
                <a16:creationId xmlns:a16="http://schemas.microsoft.com/office/drawing/2014/main" id="{DF03EEDA-C05A-4672-A9A1-19375BF37F6C}"/>
              </a:ext>
            </a:extLst>
          </p:cNvPr>
          <p:cNvSpPr>
            <a:spLocks noGrp="1"/>
          </p:cNvSpPr>
          <p:nvPr>
            <p:ph type="ctrTitle"/>
          </p:nvPr>
        </p:nvSpPr>
        <p:spPr>
          <a:xfrm>
            <a:off x="941280" y="781482"/>
            <a:ext cx="7261439" cy="1470049"/>
          </a:xfrm>
        </p:spPr>
        <p:txBody>
          <a:bodyPr/>
          <a:lstStyle/>
          <a:p>
            <a:r>
              <a:rPr lang="en-US" sz="4800" dirty="0">
                <a:solidFill>
                  <a:schemeClr val="bg1"/>
                </a:solidFill>
                <a:latin typeface="Calibri" panose="020F0502020204030204" pitchFamily="34" charset="0"/>
                <a:cs typeface="Calibri" panose="020F0502020204030204" pitchFamily="34" charset="0"/>
              </a:rPr>
              <a:t>How to measure your waist and height</a:t>
            </a:r>
            <a:br>
              <a:rPr lang="en-US" sz="4800" dirty="0">
                <a:solidFill>
                  <a:schemeClr val="bg1"/>
                </a:solidFill>
              </a:rPr>
            </a:br>
            <a:endParaRPr lang="en-US" dirty="0"/>
          </a:p>
        </p:txBody>
      </p:sp>
      <p:sp>
        <p:nvSpPr>
          <p:cNvPr id="16" name="Rectangle 15">
            <a:extLst>
              <a:ext uri="{FF2B5EF4-FFF2-40B4-BE49-F238E27FC236}">
                <a16:creationId xmlns:a16="http://schemas.microsoft.com/office/drawing/2014/main" id="{E433D462-15A8-4A53-919F-4E22E99B386C}"/>
              </a:ext>
            </a:extLst>
          </p:cNvPr>
          <p:cNvSpPr/>
          <p:nvPr/>
        </p:nvSpPr>
        <p:spPr bwMode="auto">
          <a:xfrm>
            <a:off x="5550761" y="1978938"/>
            <a:ext cx="2960016" cy="1564995"/>
          </a:xfrm>
          <a:prstGeom prst="rect">
            <a:avLst/>
          </a:prstGeom>
          <a:solidFill>
            <a:schemeClr val="bg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8" name="Picture 17">
            <a:extLst>
              <a:ext uri="{FF2B5EF4-FFF2-40B4-BE49-F238E27FC236}">
                <a16:creationId xmlns:a16="http://schemas.microsoft.com/office/drawing/2014/main" id="{8B6B38B2-CA54-486A-8532-8D05F9E1B0D1}"/>
              </a:ext>
            </a:extLst>
          </p:cNvPr>
          <p:cNvPicPr>
            <a:picLocks noChangeAspect="1"/>
          </p:cNvPicPr>
          <p:nvPr/>
        </p:nvPicPr>
        <p:blipFill>
          <a:blip r:embed="rId6"/>
          <a:stretch>
            <a:fillRect/>
          </a:stretch>
        </p:blipFill>
        <p:spPr>
          <a:xfrm>
            <a:off x="7665428" y="2158656"/>
            <a:ext cx="737680" cy="670618"/>
          </a:xfrm>
          <a:prstGeom prst="rect">
            <a:avLst/>
          </a:prstGeom>
        </p:spPr>
      </p:pic>
      <p:sp>
        <p:nvSpPr>
          <p:cNvPr id="20" name="TextBox 19">
            <a:extLst>
              <a:ext uri="{FF2B5EF4-FFF2-40B4-BE49-F238E27FC236}">
                <a16:creationId xmlns:a16="http://schemas.microsoft.com/office/drawing/2014/main" id="{D97D3BC2-F819-45FC-8705-E213F7233974}"/>
              </a:ext>
            </a:extLst>
          </p:cNvPr>
          <p:cNvSpPr txBox="1"/>
          <p:nvPr/>
        </p:nvSpPr>
        <p:spPr>
          <a:xfrm>
            <a:off x="5572562" y="2872243"/>
            <a:ext cx="1087758" cy="646331"/>
          </a:xfrm>
          <a:prstGeom prst="rect">
            <a:avLst/>
          </a:prstGeom>
          <a:noFill/>
        </p:spPr>
        <p:txBody>
          <a:bodyPr wrap="square" rtlCol="0">
            <a:spAutoFit/>
          </a:bodyPr>
          <a:lstStyle/>
          <a:p>
            <a:pPr algn="ctr"/>
            <a:r>
              <a:rPr lang="en-US" dirty="0"/>
              <a:t>tape measure</a:t>
            </a:r>
          </a:p>
        </p:txBody>
      </p:sp>
      <p:sp>
        <p:nvSpPr>
          <p:cNvPr id="21" name="TextBox 20">
            <a:extLst>
              <a:ext uri="{FF2B5EF4-FFF2-40B4-BE49-F238E27FC236}">
                <a16:creationId xmlns:a16="http://schemas.microsoft.com/office/drawing/2014/main" id="{0730FC44-5889-4857-B723-AE33B2E96FE3}"/>
              </a:ext>
            </a:extLst>
          </p:cNvPr>
          <p:cNvSpPr txBox="1"/>
          <p:nvPr/>
        </p:nvSpPr>
        <p:spPr>
          <a:xfrm>
            <a:off x="7567749" y="2897602"/>
            <a:ext cx="943028" cy="646331"/>
          </a:xfrm>
          <a:prstGeom prst="rect">
            <a:avLst/>
          </a:prstGeom>
          <a:noFill/>
        </p:spPr>
        <p:txBody>
          <a:bodyPr wrap="square" rtlCol="0">
            <a:spAutoFit/>
          </a:bodyPr>
          <a:lstStyle/>
          <a:p>
            <a:pPr algn="ctr"/>
            <a:r>
              <a:rPr lang="en-US" dirty="0"/>
              <a:t>camera phone</a:t>
            </a:r>
          </a:p>
        </p:txBody>
      </p:sp>
      <p:sp>
        <p:nvSpPr>
          <p:cNvPr id="24" name="Subtitle 2">
            <a:extLst>
              <a:ext uri="{FF2B5EF4-FFF2-40B4-BE49-F238E27FC236}">
                <a16:creationId xmlns:a16="http://schemas.microsoft.com/office/drawing/2014/main" id="{C89B2DEB-5805-4891-BE4A-8DB787D13BC9}"/>
              </a:ext>
            </a:extLst>
          </p:cNvPr>
          <p:cNvSpPr txBox="1">
            <a:spLocks/>
          </p:cNvSpPr>
          <p:nvPr/>
        </p:nvSpPr>
        <p:spPr>
          <a:xfrm>
            <a:off x="714071" y="2768776"/>
            <a:ext cx="6244078"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What will you need?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indent="-342900" algn="l">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A flexible tape measure </a:t>
            </a:r>
          </a:p>
          <a:p>
            <a:pPr marL="342900" indent="-342900" algn="l">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A box or book to help measure how tall you are</a:t>
            </a:r>
          </a:p>
          <a:p>
            <a:pPr marL="342900" indent="-342900" algn="l">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If possible, a camera phone to take a photo of your waist measurement</a:t>
            </a:r>
            <a:endParaRPr kumimoji="0" lang="en-US" sz="20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54417DA8-C056-4B93-AC5A-7D4C33B8A1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8061" y="2124575"/>
            <a:ext cx="657095" cy="747668"/>
          </a:xfrm>
          <a:prstGeom prst="rect">
            <a:avLst/>
          </a:prstGeom>
        </p:spPr>
      </p:pic>
      <p:pic>
        <p:nvPicPr>
          <p:cNvPr id="7" name="Picture 6" descr="A picture containing measure, object, sitting, table&#10;&#10;Description automatically generated">
            <a:extLst>
              <a:ext uri="{FF2B5EF4-FFF2-40B4-BE49-F238E27FC236}">
                <a16:creationId xmlns:a16="http://schemas.microsoft.com/office/drawing/2014/main" id="{B5648E67-F920-4BB3-9E3F-05A2C9A97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4033" y="2159910"/>
            <a:ext cx="850640" cy="749323"/>
          </a:xfrm>
          <a:prstGeom prst="rect">
            <a:avLst/>
          </a:prstGeom>
        </p:spPr>
      </p:pic>
      <p:sp>
        <p:nvSpPr>
          <p:cNvPr id="8" name="TextBox 7">
            <a:extLst>
              <a:ext uri="{FF2B5EF4-FFF2-40B4-BE49-F238E27FC236}">
                <a16:creationId xmlns:a16="http://schemas.microsoft.com/office/drawing/2014/main" id="{A69DB81D-9A81-45AC-A0D0-B034F2A42AA6}"/>
              </a:ext>
            </a:extLst>
          </p:cNvPr>
          <p:cNvSpPr txBox="1"/>
          <p:nvPr/>
        </p:nvSpPr>
        <p:spPr>
          <a:xfrm>
            <a:off x="6682121" y="2987040"/>
            <a:ext cx="764554" cy="369332"/>
          </a:xfrm>
          <a:prstGeom prst="rect">
            <a:avLst/>
          </a:prstGeom>
          <a:noFill/>
        </p:spPr>
        <p:txBody>
          <a:bodyPr wrap="square" rtlCol="0">
            <a:spAutoFit/>
          </a:bodyPr>
          <a:lstStyle/>
          <a:p>
            <a:pPr algn="ctr"/>
            <a:r>
              <a:rPr lang="en-US" dirty="0"/>
              <a:t>book</a:t>
            </a:r>
          </a:p>
        </p:txBody>
      </p:sp>
      <p:pic>
        <p:nvPicPr>
          <p:cNvPr id="14" name="Audio 13">
            <a:hlinkClick r:id="" action="ppaction://media"/>
            <a:extLst>
              <a:ext uri="{FF2B5EF4-FFF2-40B4-BE49-F238E27FC236}">
                <a16:creationId xmlns:a16="http://schemas.microsoft.com/office/drawing/2014/main" id="{8D8A97B3-9C58-40B4-AF5A-2460EBA120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
        <p:nvSpPr>
          <p:cNvPr id="6" name="Rectangle 5">
            <a:extLst>
              <a:ext uri="{FF2B5EF4-FFF2-40B4-BE49-F238E27FC236}">
                <a16:creationId xmlns:a16="http://schemas.microsoft.com/office/drawing/2014/main" id="{419CE6BA-91F9-4568-A45B-99C549233B91}"/>
              </a:ext>
            </a:extLst>
          </p:cNvPr>
          <p:cNvSpPr/>
          <p:nvPr/>
        </p:nvSpPr>
        <p:spPr bwMode="auto">
          <a:xfrm>
            <a:off x="6305909" y="5512279"/>
            <a:ext cx="2685691" cy="1232122"/>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472361395"/>
      </p:ext>
    </p:extLst>
  </p:cSld>
  <p:clrMapOvr>
    <a:masterClrMapping/>
  </p:clrMapOvr>
  <mc:AlternateContent xmlns:mc="http://schemas.openxmlformats.org/markup-compatibility/2006" xmlns:p14="http://schemas.microsoft.com/office/powerpoint/2010/main">
    <mc:Choice Requires="p14">
      <p:transition spd="med" p14:dur="700" advTm="23647">
        <p:fade/>
      </p:transition>
    </mc:Choice>
    <mc:Fallback xmlns="">
      <p:transition spd="med" advTm="23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422AA142-17C9-4D63-922C-265F6C5946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grpSp>
        <p:nvGrpSpPr>
          <p:cNvPr id="19" name="Group 18">
            <a:extLst>
              <a:ext uri="{FF2B5EF4-FFF2-40B4-BE49-F238E27FC236}">
                <a16:creationId xmlns:a16="http://schemas.microsoft.com/office/drawing/2014/main" id="{6F3ADFFB-3096-4E86-AA66-49E7B0F4E855}"/>
              </a:ext>
            </a:extLst>
          </p:cNvPr>
          <p:cNvGrpSpPr/>
          <p:nvPr/>
        </p:nvGrpSpPr>
        <p:grpSpPr>
          <a:xfrm>
            <a:off x="4926461" y="1434249"/>
            <a:ext cx="3760339" cy="2075250"/>
            <a:chOff x="4477204" y="2290401"/>
            <a:chExt cx="3487214" cy="1843794"/>
          </a:xfrm>
        </p:grpSpPr>
        <p:pic>
          <p:nvPicPr>
            <p:cNvPr id="17" name="Picture 16">
              <a:extLst>
                <a:ext uri="{FF2B5EF4-FFF2-40B4-BE49-F238E27FC236}">
                  <a16:creationId xmlns:a16="http://schemas.microsoft.com/office/drawing/2014/main" id="{6C9208FE-2E7A-498F-888A-4549B046AB26}"/>
                </a:ext>
              </a:extLst>
            </p:cNvPr>
            <p:cNvPicPr>
              <a:picLocks noChangeAspect="1"/>
            </p:cNvPicPr>
            <p:nvPr/>
          </p:nvPicPr>
          <p:blipFill>
            <a:blip r:embed="rId6"/>
            <a:stretch>
              <a:fillRect/>
            </a:stretch>
          </p:blipFill>
          <p:spPr>
            <a:xfrm rot="10800000">
              <a:off x="4477204" y="2290401"/>
              <a:ext cx="3487214" cy="1843794"/>
            </a:xfrm>
            <a:prstGeom prst="rect">
              <a:avLst/>
            </a:prstGeom>
          </p:spPr>
        </p:pic>
        <p:sp>
          <p:nvSpPr>
            <p:cNvPr id="10" name="Rectangle 9">
              <a:extLst>
                <a:ext uri="{FF2B5EF4-FFF2-40B4-BE49-F238E27FC236}">
                  <a16:creationId xmlns:a16="http://schemas.microsoft.com/office/drawing/2014/main" id="{B4C5F99C-6923-4809-A97F-7F3D47A63451}"/>
                </a:ext>
              </a:extLst>
            </p:cNvPr>
            <p:cNvSpPr/>
            <p:nvPr/>
          </p:nvSpPr>
          <p:spPr bwMode="auto">
            <a:xfrm>
              <a:off x="4544443" y="2471125"/>
              <a:ext cx="3275993" cy="1444346"/>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N W3" charset="0"/>
                  <a:cs typeface="Calibri" panose="020F0502020204030204" pitchFamily="34" charset="0"/>
                  <a:sym typeface="Gill Sans" charset="0"/>
                </a:rPr>
                <a:t>Enter waist and height measurements into calculator to get you waist to height ratio (WHtR).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N W3" charset="0"/>
                  <a:cs typeface="Calibri" panose="020F0502020204030204" pitchFamily="34" charset="0"/>
                  <a:sym typeface="Gill Sans" charset="0"/>
                </a:rPr>
                <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N W3" charset="0"/>
                  <a:cs typeface="Calibri" panose="020F0502020204030204" pitchFamily="34" charset="0"/>
                  <a:sym typeface="Gill Sans" charset="0"/>
                </a:rPr>
                <a:t>Divide waist measurement, by height measurement.  A healthy result is .5 or less.</a:t>
              </a:r>
            </a:p>
          </p:txBody>
        </p:sp>
      </p:grpSp>
      <p:sp>
        <p:nvSpPr>
          <p:cNvPr id="20" name="Rectangle 19">
            <a:extLst>
              <a:ext uri="{FF2B5EF4-FFF2-40B4-BE49-F238E27FC236}">
                <a16:creationId xmlns:a16="http://schemas.microsoft.com/office/drawing/2014/main" id="{B1B022D3-A904-4691-90F3-CD013323977F}"/>
              </a:ext>
            </a:extLst>
          </p:cNvPr>
          <p:cNvSpPr/>
          <p:nvPr/>
        </p:nvSpPr>
        <p:spPr bwMode="auto">
          <a:xfrm>
            <a:off x="2335323" y="4090098"/>
            <a:ext cx="4350116" cy="659453"/>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8" name="TextBox 7">
            <a:extLst>
              <a:ext uri="{FF2B5EF4-FFF2-40B4-BE49-F238E27FC236}">
                <a16:creationId xmlns:a16="http://schemas.microsoft.com/office/drawing/2014/main" id="{0FDD5C5D-E469-4786-931D-DD7CFF9F741E}"/>
              </a:ext>
            </a:extLst>
          </p:cNvPr>
          <p:cNvSpPr txBox="1"/>
          <p:nvPr/>
        </p:nvSpPr>
        <p:spPr>
          <a:xfrm>
            <a:off x="2396939" y="4171383"/>
            <a:ext cx="42268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this link to go to an online calculator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473E"/>
                </a:solidFill>
                <a:effectLst/>
                <a:uLnTx/>
                <a:uFillTx/>
                <a:latin typeface="Calibri" panose="020F0502020204030204" pitchFamily="34" charset="0"/>
                <a:cs typeface="Calibri" panose="020F0502020204030204" pitchFamily="34" charset="0"/>
                <a:hlinkClick r:id="rId7"/>
              </a:rPr>
              <a:t>https://www.omnicalculator.com/health/Waist_Height</a:t>
            </a:r>
            <a:endParaRPr kumimoji="0" lang="en-US" sz="1400" b="0" i="0" u="none" strike="noStrike" kern="1200" cap="none" spc="0" normalizeH="0" baseline="0" noProof="0" dirty="0">
              <a:ln>
                <a:noFill/>
              </a:ln>
              <a:solidFill>
                <a:srgbClr val="46473E"/>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Ubuntu Light"/>
            </a:endParaRPr>
          </a:p>
        </p:txBody>
      </p:sp>
      <p:pic>
        <p:nvPicPr>
          <p:cNvPr id="3" name="Picture 2">
            <a:extLst>
              <a:ext uri="{FF2B5EF4-FFF2-40B4-BE49-F238E27FC236}">
                <a16:creationId xmlns:a16="http://schemas.microsoft.com/office/drawing/2014/main" id="{F4A8E3CE-446F-4F3B-8F7A-6B72D552D5AB}"/>
              </a:ext>
            </a:extLst>
          </p:cNvPr>
          <p:cNvPicPr>
            <a:picLocks noChangeAspect="1"/>
          </p:cNvPicPr>
          <p:nvPr/>
        </p:nvPicPr>
        <p:blipFill rotWithShape="1">
          <a:blip r:embed="rId8"/>
          <a:srcRect l="3987" t="3104"/>
          <a:stretch/>
        </p:blipFill>
        <p:spPr>
          <a:xfrm>
            <a:off x="521011" y="1434736"/>
            <a:ext cx="3875091" cy="2065724"/>
          </a:xfrm>
          <a:prstGeom prst="rect">
            <a:avLst/>
          </a:prstGeom>
        </p:spPr>
      </p:pic>
      <p:sp>
        <p:nvSpPr>
          <p:cNvPr id="5" name="Rectangle 4">
            <a:extLst>
              <a:ext uri="{FF2B5EF4-FFF2-40B4-BE49-F238E27FC236}">
                <a16:creationId xmlns:a16="http://schemas.microsoft.com/office/drawing/2014/main" id="{5EB2428D-8E45-4E1C-B9FB-BA30B1AAC2E9}"/>
              </a:ext>
            </a:extLst>
          </p:cNvPr>
          <p:cNvSpPr/>
          <p:nvPr/>
        </p:nvSpPr>
        <p:spPr bwMode="auto">
          <a:xfrm>
            <a:off x="6305909" y="5512279"/>
            <a:ext cx="2685691" cy="1232122"/>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itle 1">
            <a:extLst>
              <a:ext uri="{FF2B5EF4-FFF2-40B4-BE49-F238E27FC236}">
                <a16:creationId xmlns:a16="http://schemas.microsoft.com/office/drawing/2014/main" id="{92EB14F5-4AA1-40C4-93F7-2C3C21798C27}"/>
              </a:ext>
            </a:extLst>
          </p:cNvPr>
          <p:cNvSpPr txBox="1">
            <a:spLocks/>
          </p:cNvSpPr>
          <p:nvPr/>
        </p:nvSpPr>
        <p:spPr>
          <a:xfrm>
            <a:off x="628650" y="13894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Calibri" panose="020F0502020204030204" pitchFamily="34" charset="0"/>
                <a:cs typeface="Calibri" panose="020F0502020204030204" pitchFamily="34" charset="0"/>
              </a:rPr>
              <a:t>Use an online WHtR calculator to see if your waist is half your height. Here is an example </a:t>
            </a:r>
          </a:p>
        </p:txBody>
      </p:sp>
    </p:spTree>
    <p:extLst>
      <p:ext uri="{BB962C8B-B14F-4D97-AF65-F5344CB8AC3E}">
        <p14:creationId xmlns:p14="http://schemas.microsoft.com/office/powerpoint/2010/main" val="883571264"/>
      </p:ext>
    </p:extLst>
  </p:cSld>
  <p:clrMapOvr>
    <a:masterClrMapping/>
  </p:clrMapOvr>
  <mc:AlternateContent xmlns:mc="http://schemas.openxmlformats.org/markup-compatibility/2006" xmlns:p14="http://schemas.microsoft.com/office/powerpoint/2010/main">
    <mc:Choice Requires="p14">
      <p:transition spd="med" p14:dur="700" advTm="54183">
        <p:fade/>
      </p:transition>
    </mc:Choice>
    <mc:Fallback xmlns="">
      <p:transition spd="med" advTm="54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7216399-8D7C-4CE8-8BBD-EE7A7D553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5226" y="5360169"/>
            <a:ext cx="609600" cy="609600"/>
          </a:xfrm>
          <a:prstGeom prst="rect">
            <a:avLst/>
          </a:prstGeom>
        </p:spPr>
      </p:pic>
      <p:pic>
        <p:nvPicPr>
          <p:cNvPr id="6" name="Picture 5">
            <a:extLst>
              <a:ext uri="{FF2B5EF4-FFF2-40B4-BE49-F238E27FC236}">
                <a16:creationId xmlns:a16="http://schemas.microsoft.com/office/drawing/2014/main" id="{7103D55B-91E9-46A2-BFCB-26D4DD6E3329}"/>
              </a:ext>
            </a:extLst>
          </p:cNvPr>
          <p:cNvPicPr>
            <a:picLocks noChangeAspect="1"/>
          </p:cNvPicPr>
          <p:nvPr/>
        </p:nvPicPr>
        <p:blipFill>
          <a:blip r:embed="rId6"/>
          <a:stretch>
            <a:fillRect/>
          </a:stretch>
        </p:blipFill>
        <p:spPr>
          <a:xfrm>
            <a:off x="180973" y="209550"/>
            <a:ext cx="8773663" cy="5818209"/>
          </a:xfrm>
          <a:prstGeom prst="rect">
            <a:avLst/>
          </a:prstGeom>
        </p:spPr>
      </p:pic>
      <p:grpSp>
        <p:nvGrpSpPr>
          <p:cNvPr id="16" name="Group 15">
            <a:extLst>
              <a:ext uri="{FF2B5EF4-FFF2-40B4-BE49-F238E27FC236}">
                <a16:creationId xmlns:a16="http://schemas.microsoft.com/office/drawing/2014/main" id="{790A8A71-A3BF-442E-943E-8ABFA76A5D66}"/>
              </a:ext>
            </a:extLst>
          </p:cNvPr>
          <p:cNvGrpSpPr/>
          <p:nvPr/>
        </p:nvGrpSpPr>
        <p:grpSpPr>
          <a:xfrm>
            <a:off x="180974" y="1166615"/>
            <a:ext cx="8773662" cy="5418743"/>
            <a:chOff x="180974" y="1081158"/>
            <a:chExt cx="8773662" cy="4906654"/>
          </a:xfrm>
        </p:grpSpPr>
        <p:pic>
          <p:nvPicPr>
            <p:cNvPr id="24" name="Picture 23">
              <a:extLst>
                <a:ext uri="{FF2B5EF4-FFF2-40B4-BE49-F238E27FC236}">
                  <a16:creationId xmlns:a16="http://schemas.microsoft.com/office/drawing/2014/main" id="{EBB80237-64A5-4057-95A5-F5BF8D67DCF9}"/>
                </a:ext>
              </a:extLst>
            </p:cNvPr>
            <p:cNvPicPr>
              <a:picLocks noChangeAspect="1"/>
            </p:cNvPicPr>
            <p:nvPr/>
          </p:nvPicPr>
          <p:blipFill>
            <a:blip r:embed="rId7"/>
            <a:stretch>
              <a:fillRect/>
            </a:stretch>
          </p:blipFill>
          <p:spPr>
            <a:xfrm>
              <a:off x="415504" y="1081158"/>
              <a:ext cx="8319719" cy="333375"/>
            </a:xfrm>
            <a:prstGeom prst="rect">
              <a:avLst/>
            </a:prstGeom>
          </p:spPr>
        </p:pic>
        <p:grpSp>
          <p:nvGrpSpPr>
            <p:cNvPr id="8" name="Group 7">
              <a:extLst>
                <a:ext uri="{FF2B5EF4-FFF2-40B4-BE49-F238E27FC236}">
                  <a16:creationId xmlns:a16="http://schemas.microsoft.com/office/drawing/2014/main" id="{FCB89BC8-E96B-44D8-9FDC-658D2D36BF9B}"/>
                </a:ext>
              </a:extLst>
            </p:cNvPr>
            <p:cNvGrpSpPr/>
            <p:nvPr/>
          </p:nvGrpSpPr>
          <p:grpSpPr>
            <a:xfrm>
              <a:off x="180974" y="1088261"/>
              <a:ext cx="8773662" cy="4899551"/>
              <a:chOff x="189600" y="1059206"/>
              <a:chExt cx="8872110" cy="4763877"/>
            </a:xfrm>
          </p:grpSpPr>
          <p:grpSp>
            <p:nvGrpSpPr>
              <p:cNvPr id="2" name="Group 1">
                <a:extLst>
                  <a:ext uri="{FF2B5EF4-FFF2-40B4-BE49-F238E27FC236}">
                    <a16:creationId xmlns:a16="http://schemas.microsoft.com/office/drawing/2014/main" id="{EE91E2CF-8E22-45A4-B2CE-25358E1D7D1F}"/>
                  </a:ext>
                </a:extLst>
              </p:cNvPr>
              <p:cNvGrpSpPr/>
              <p:nvPr/>
            </p:nvGrpSpPr>
            <p:grpSpPr>
              <a:xfrm>
                <a:off x="447940" y="1059206"/>
                <a:ext cx="8420683" cy="4741519"/>
                <a:chOff x="450472" y="1240181"/>
                <a:chExt cx="8420683" cy="4741519"/>
              </a:xfrm>
            </p:grpSpPr>
            <p:grpSp>
              <p:nvGrpSpPr>
                <p:cNvPr id="12" name="Group 11">
                  <a:extLst>
                    <a:ext uri="{FF2B5EF4-FFF2-40B4-BE49-F238E27FC236}">
                      <a16:creationId xmlns:a16="http://schemas.microsoft.com/office/drawing/2014/main" id="{A47D008D-9D3A-4062-B3C8-C6789AC50EDA}"/>
                    </a:ext>
                  </a:extLst>
                </p:cNvPr>
                <p:cNvGrpSpPr/>
                <p:nvPr/>
              </p:nvGrpSpPr>
              <p:grpSpPr>
                <a:xfrm>
                  <a:off x="450472" y="1240181"/>
                  <a:ext cx="8413072" cy="4741519"/>
                  <a:chOff x="1011081" y="1484680"/>
                  <a:chExt cx="7031170" cy="3699313"/>
                </a:xfrm>
              </p:grpSpPr>
              <p:sp>
                <p:nvSpPr>
                  <p:cNvPr id="11" name="Rectangle 10">
                    <a:extLst>
                      <a:ext uri="{FF2B5EF4-FFF2-40B4-BE49-F238E27FC236}">
                        <a16:creationId xmlns:a16="http://schemas.microsoft.com/office/drawing/2014/main" id="{C7867EC9-3FC9-4A23-B01F-9DCCC727ECFA}"/>
                      </a:ext>
                    </a:extLst>
                  </p:cNvPr>
                  <p:cNvSpPr/>
                  <p:nvPr/>
                </p:nvSpPr>
                <p:spPr bwMode="auto">
                  <a:xfrm>
                    <a:off x="1011081" y="1484680"/>
                    <a:ext cx="7031170" cy="3699313"/>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Box 8">
                    <a:extLst>
                      <a:ext uri="{FF2B5EF4-FFF2-40B4-BE49-F238E27FC236}">
                        <a16:creationId xmlns:a16="http://schemas.microsoft.com/office/drawing/2014/main" id="{49FB6B6D-8061-4978-BD08-EBCECC40672B}"/>
                      </a:ext>
                    </a:extLst>
                  </p:cNvPr>
                  <p:cNvSpPr txBox="1"/>
                  <p:nvPr/>
                </p:nvSpPr>
                <p:spPr>
                  <a:xfrm>
                    <a:off x="1173516" y="3740433"/>
                    <a:ext cx="6812747" cy="1260774"/>
                  </a:xfrm>
                  <a:prstGeom prst="rect">
                    <a:avLst/>
                  </a:prstGeom>
                  <a:noFill/>
                </p:spPr>
                <p:txBody>
                  <a:bodyPr wrap="square" rtlCol="0">
                    <a:spAutoFit/>
                  </a:bodyPr>
                  <a:lstStyle/>
                  <a:p>
                    <a:r>
                      <a:rPr lang="en-US" sz="1400" b="1" u="sng" dirty="0">
                        <a:hlinkClick r:id="rId8">
                          <a:extLst>
                            <a:ext uri="{A12FA001-AC4F-418D-AE19-62706E023703}">
                              <ahyp:hlinkClr xmlns:ahyp="http://schemas.microsoft.com/office/drawing/2018/hyperlinkcolor" val="tx"/>
                            </a:ext>
                          </a:extLst>
                        </a:hlinkClick>
                      </a:rPr>
                      <a:t>References</a:t>
                    </a:r>
                  </a:p>
                  <a:p>
                    <a:endParaRPr lang="en-US" sz="1400" b="1" u="sng" dirty="0">
                      <a:hlinkClick r:id="rId8">
                        <a:extLst>
                          <a:ext uri="{A12FA001-AC4F-418D-AE19-62706E023703}">
                            <ahyp:hlinkClr xmlns:ahyp="http://schemas.microsoft.com/office/drawing/2018/hyperlinkcolor" val="tx"/>
                          </a:ext>
                        </a:extLst>
                      </a:hlinkClick>
                    </a:endParaRPr>
                  </a:p>
                  <a:p>
                    <a:pPr marL="342900" indent="-342900">
                      <a:buAutoNum type="arabicPeriod"/>
                    </a:pPr>
                    <a:r>
                      <a:rPr lang="en-US" sz="1200" dirty="0">
                        <a:solidFill>
                          <a:srgbClr val="3C97B8"/>
                        </a:solidFill>
                        <a:hlinkClick r:id="rId8">
                          <a:extLst>
                            <a:ext uri="{A12FA001-AC4F-418D-AE19-62706E023703}">
                              <ahyp:hlinkClr xmlns:ahyp="http://schemas.microsoft.com/office/drawing/2018/hyperlinkcolor" val="tx"/>
                            </a:ext>
                          </a:extLst>
                        </a:hlinkClick>
                      </a:rPr>
                      <a:t>Waist to height ratio is a better screening tool than waist circumference and BMI for adult cardiometabolic risk factors</a:t>
                    </a:r>
                    <a:endParaRPr lang="en-US" sz="1200" dirty="0">
                      <a:solidFill>
                        <a:srgbClr val="3C97B8"/>
                      </a:solidFill>
                    </a:endParaRPr>
                  </a:p>
                  <a:p>
                    <a:pPr marL="342900" indent="-342900">
                      <a:buAutoNum type="arabicPeriod"/>
                    </a:pPr>
                    <a:endParaRPr lang="en-US" sz="1200" dirty="0">
                      <a:solidFill>
                        <a:srgbClr val="3C97B8"/>
                      </a:solidFill>
                    </a:endParaRPr>
                  </a:p>
                  <a:p>
                    <a:pPr marL="342900" indent="-342900">
                      <a:buAutoNum type="arabicPeriod"/>
                    </a:pP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How long is A Piece of String? Less than Half your Height  Five Steps from Science to Screening</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This reference explains how you can monitor your waist size with string!  Your active lifestyle and healthy food choices can help you keep your waist a healthy size.   </a:t>
                    </a:r>
                    <a:endParaRPr lang="en-US" sz="1200" dirty="0"/>
                  </a:p>
                  <a:p>
                    <a:endParaRPr lang="en-US" sz="1400" dirty="0"/>
                  </a:p>
                </p:txBody>
              </p:sp>
            </p:grpSp>
            <p:pic>
              <p:nvPicPr>
                <p:cNvPr id="5" name="Picture 4">
                  <a:extLst>
                    <a:ext uri="{FF2B5EF4-FFF2-40B4-BE49-F238E27FC236}">
                      <a16:creationId xmlns:a16="http://schemas.microsoft.com/office/drawing/2014/main" id="{38D3ED90-FC14-4097-9A68-449EA0901DAE}"/>
                    </a:ext>
                  </a:extLst>
                </p:cNvPr>
                <p:cNvPicPr>
                  <a:picLocks noChangeAspect="1"/>
                </p:cNvPicPr>
                <p:nvPr/>
              </p:nvPicPr>
              <p:blipFill>
                <a:blip r:embed="rId10"/>
                <a:stretch>
                  <a:fillRect/>
                </a:stretch>
              </p:blipFill>
              <p:spPr>
                <a:xfrm>
                  <a:off x="459826" y="1361463"/>
                  <a:ext cx="8411329" cy="2864740"/>
                </a:xfrm>
                <a:prstGeom prst="rect">
                  <a:avLst/>
                </a:prstGeom>
              </p:spPr>
            </p:pic>
          </p:grpSp>
          <p:pic>
            <p:nvPicPr>
              <p:cNvPr id="7" name="Picture 6">
                <a:extLst>
                  <a:ext uri="{FF2B5EF4-FFF2-40B4-BE49-F238E27FC236}">
                    <a16:creationId xmlns:a16="http://schemas.microsoft.com/office/drawing/2014/main" id="{1B3D0E0D-74BA-4942-BD89-A68CD74D88BB}"/>
                  </a:ext>
                </a:extLst>
              </p:cNvPr>
              <p:cNvPicPr>
                <a:picLocks noChangeAspect="1"/>
              </p:cNvPicPr>
              <p:nvPr/>
            </p:nvPicPr>
            <p:blipFill>
              <a:blip r:embed="rId11"/>
              <a:stretch>
                <a:fillRect/>
              </a:stretch>
            </p:blipFill>
            <p:spPr>
              <a:xfrm>
                <a:off x="189600" y="5293252"/>
                <a:ext cx="8872110" cy="529831"/>
              </a:xfrm>
              <a:prstGeom prst="rect">
                <a:avLst/>
              </a:prstGeom>
            </p:spPr>
          </p:pic>
        </p:grpSp>
        <p:sp>
          <p:nvSpPr>
            <p:cNvPr id="25" name="Rectangle 24">
              <a:extLst>
                <a:ext uri="{FF2B5EF4-FFF2-40B4-BE49-F238E27FC236}">
                  <a16:creationId xmlns:a16="http://schemas.microsoft.com/office/drawing/2014/main" id="{6D8F3C9B-044A-4D3F-975B-52B72CBBB2BA}"/>
                </a:ext>
              </a:extLst>
            </p:cNvPr>
            <p:cNvSpPr/>
            <p:nvPr/>
          </p:nvSpPr>
          <p:spPr bwMode="auto">
            <a:xfrm>
              <a:off x="545834" y="1212997"/>
              <a:ext cx="3877935" cy="2814488"/>
            </a:xfrm>
            <a:prstGeom prst="rect">
              <a:avLst/>
            </a:prstGeom>
            <a:no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6" name="Rectangle 25">
            <a:extLst>
              <a:ext uri="{FF2B5EF4-FFF2-40B4-BE49-F238E27FC236}">
                <a16:creationId xmlns:a16="http://schemas.microsoft.com/office/drawing/2014/main" id="{8C8999AE-9B3E-42E6-A62C-517B07BD5924}"/>
              </a:ext>
            </a:extLst>
          </p:cNvPr>
          <p:cNvSpPr/>
          <p:nvPr/>
        </p:nvSpPr>
        <p:spPr bwMode="auto">
          <a:xfrm>
            <a:off x="4720233" y="1283877"/>
            <a:ext cx="3954246" cy="3135463"/>
          </a:xfrm>
          <a:prstGeom prst="rect">
            <a:avLst/>
          </a:prstGeom>
          <a:no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noFill/>
              <a:effectLst/>
              <a:latin typeface="Gill Sans" charset="0"/>
              <a:ea typeface="ヒラギノ角ゴ ProN W3" charset="0"/>
              <a:cs typeface="ヒラギノ角ゴ ProN W3" charset="0"/>
              <a:sym typeface="Gill Sans" charset="0"/>
            </a:endParaRPr>
          </a:p>
        </p:txBody>
      </p:sp>
      <p:sp>
        <p:nvSpPr>
          <p:cNvPr id="14" name="Title 1">
            <a:extLst>
              <a:ext uri="{FF2B5EF4-FFF2-40B4-BE49-F238E27FC236}">
                <a16:creationId xmlns:a16="http://schemas.microsoft.com/office/drawing/2014/main" id="{339EEC4F-48CB-48CF-BA07-F59A608630C4}"/>
              </a:ext>
            </a:extLst>
          </p:cNvPr>
          <p:cNvSpPr txBox="1">
            <a:spLocks/>
          </p:cNvSpPr>
          <p:nvPr/>
        </p:nvSpPr>
        <p:spPr>
          <a:xfrm>
            <a:off x="628650" y="-2495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bg1"/>
                </a:solidFill>
                <a:latin typeface="Calibri" panose="020F0502020204030204" pitchFamily="34" charset="0"/>
                <a:cs typeface="Calibri" panose="020F0502020204030204" pitchFamily="34" charset="0"/>
              </a:rPr>
              <a:t> What do the WHtR numbers mean? </a:t>
            </a:r>
          </a:p>
        </p:txBody>
      </p:sp>
      <p:pic>
        <p:nvPicPr>
          <p:cNvPr id="27" name="Picture 26">
            <a:extLst>
              <a:ext uri="{FF2B5EF4-FFF2-40B4-BE49-F238E27FC236}">
                <a16:creationId xmlns:a16="http://schemas.microsoft.com/office/drawing/2014/main" id="{6275B864-A18A-4D8A-8DD1-D7E819183A0D}"/>
              </a:ext>
            </a:extLst>
          </p:cNvPr>
          <p:cNvPicPr>
            <a:picLocks noChangeAspect="1"/>
          </p:cNvPicPr>
          <p:nvPr/>
        </p:nvPicPr>
        <p:blipFill>
          <a:blip r:embed="rId12"/>
          <a:stretch>
            <a:fillRect/>
          </a:stretch>
        </p:blipFill>
        <p:spPr>
          <a:xfrm>
            <a:off x="387836" y="6056096"/>
            <a:ext cx="2432515" cy="475529"/>
          </a:xfrm>
          <a:prstGeom prst="rect">
            <a:avLst/>
          </a:prstGeom>
        </p:spPr>
      </p:pic>
    </p:spTree>
    <p:extLst>
      <p:ext uri="{BB962C8B-B14F-4D97-AF65-F5344CB8AC3E}">
        <p14:creationId xmlns:p14="http://schemas.microsoft.com/office/powerpoint/2010/main" val="3680245377"/>
      </p:ext>
    </p:extLst>
  </p:cSld>
  <p:clrMapOvr>
    <a:masterClrMapping/>
  </p:clrMapOvr>
  <mc:AlternateContent xmlns:mc="http://schemas.openxmlformats.org/markup-compatibility/2006" xmlns:p14="http://schemas.microsoft.com/office/powerpoint/2010/main">
    <mc:Choice Requires="p14">
      <p:transition spd="med" p14:dur="700" advTm="79564">
        <p:fade/>
      </p:transition>
    </mc:Choice>
    <mc:Fallback xmlns="">
      <p:transition spd="med" advTm="79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67207-EAE7-46D9-A99F-2132229FB71A}"/>
              </a:ext>
            </a:extLst>
          </p:cNvPr>
          <p:cNvPicPr>
            <a:picLocks noChangeAspect="1"/>
          </p:cNvPicPr>
          <p:nvPr/>
        </p:nvPicPr>
        <p:blipFill>
          <a:blip r:embed="rId5"/>
          <a:stretch>
            <a:fillRect/>
          </a:stretch>
        </p:blipFill>
        <p:spPr>
          <a:xfrm>
            <a:off x="6504645" y="2006600"/>
            <a:ext cx="1897583" cy="2404651"/>
          </a:xfrm>
          <a:prstGeom prst="rect">
            <a:avLst/>
          </a:prstGeom>
          <a:ln>
            <a:solidFill>
              <a:schemeClr val="tx2"/>
            </a:solidFill>
          </a:ln>
        </p:spPr>
      </p:pic>
      <p:sp>
        <p:nvSpPr>
          <p:cNvPr id="2" name="Title 1">
            <a:extLst>
              <a:ext uri="{FF2B5EF4-FFF2-40B4-BE49-F238E27FC236}">
                <a16:creationId xmlns:a16="http://schemas.microsoft.com/office/drawing/2014/main" id="{0A8A6901-47C3-4FBE-B14F-B12BB6AD4564}"/>
              </a:ext>
            </a:extLst>
          </p:cNvPr>
          <p:cNvSpPr>
            <a:spLocks noGrp="1"/>
          </p:cNvSpPr>
          <p:nvPr>
            <p:ph type="title"/>
          </p:nvPr>
        </p:nvSpPr>
        <p:spPr>
          <a:xfrm>
            <a:off x="704064" y="555972"/>
            <a:ext cx="7886700" cy="1325563"/>
          </a:xfrm>
        </p:spPr>
        <p:txBody>
          <a:bodyPr>
            <a:normAutofit fontScale="90000"/>
          </a:bodyPr>
          <a:lstStyle/>
          <a:p>
            <a:r>
              <a:rPr lang="en-US" dirty="0"/>
              <a:t>Why it’s good to know your waist to height ratio</a:t>
            </a:r>
            <a:br>
              <a:rPr lang="en-US" dirty="0"/>
            </a:br>
            <a:endParaRPr lang="en-US" dirty="0"/>
          </a:p>
        </p:txBody>
      </p:sp>
      <p:sp>
        <p:nvSpPr>
          <p:cNvPr id="3" name="Content Placeholder 2">
            <a:extLst>
              <a:ext uri="{FF2B5EF4-FFF2-40B4-BE49-F238E27FC236}">
                <a16:creationId xmlns:a16="http://schemas.microsoft.com/office/drawing/2014/main" id="{EF0D1976-4DAD-4437-8FEA-D6D198576595}"/>
              </a:ext>
            </a:extLst>
          </p:cNvPr>
          <p:cNvSpPr>
            <a:spLocks noGrp="1"/>
          </p:cNvSpPr>
          <p:nvPr>
            <p:ph idx="1"/>
          </p:nvPr>
        </p:nvSpPr>
        <p:spPr>
          <a:xfrm>
            <a:off x="628650" y="2006600"/>
            <a:ext cx="5580561" cy="3423239"/>
          </a:xfrm>
        </p:spPr>
        <p:txBody>
          <a:bodyPr>
            <a:normAutofit/>
          </a:bodyPr>
          <a:lstStyle/>
          <a:p>
            <a:pPr marL="0" indent="0">
              <a:buNone/>
            </a:pPr>
            <a:r>
              <a:rPr lang="en-US" sz="2400" dirty="0">
                <a:solidFill>
                  <a:schemeClr val="bg1"/>
                </a:solidFill>
              </a:rPr>
              <a:t>Body Mass Index or BMI is the common way to see if a person's weight is healthy. </a:t>
            </a:r>
          </a:p>
          <a:p>
            <a:pPr marL="0" indent="0">
              <a:buNone/>
            </a:pPr>
            <a:endParaRPr lang="en-US" sz="2400" dirty="0">
              <a:solidFill>
                <a:schemeClr val="bg1"/>
              </a:solidFill>
            </a:endParaRPr>
          </a:p>
          <a:p>
            <a:pPr marL="0" indent="0">
              <a:buNone/>
            </a:pPr>
            <a:r>
              <a:rPr lang="en-US" sz="2400" dirty="0">
                <a:solidFill>
                  <a:schemeClr val="bg1"/>
                </a:solidFill>
              </a:rPr>
              <a:t>Comparing your waist with your height shows if your waist size is healthy or not. </a:t>
            </a:r>
          </a:p>
          <a:p>
            <a:pPr marL="0" indent="0">
              <a:buNone/>
            </a:pPr>
            <a:endParaRPr lang="en-US" sz="2000" dirty="0"/>
          </a:p>
        </p:txBody>
      </p:sp>
      <p:pic>
        <p:nvPicPr>
          <p:cNvPr id="4" name="Audio 3">
            <a:hlinkClick r:id="" action="ppaction://media"/>
            <a:extLst>
              <a:ext uri="{FF2B5EF4-FFF2-40B4-BE49-F238E27FC236}">
                <a16:creationId xmlns:a16="http://schemas.microsoft.com/office/drawing/2014/main" id="{2CF9A838-C6FE-42B9-A8AF-FC725E58DD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7" name="Rectangle 6">
            <a:extLst>
              <a:ext uri="{FF2B5EF4-FFF2-40B4-BE49-F238E27FC236}">
                <a16:creationId xmlns:a16="http://schemas.microsoft.com/office/drawing/2014/main" id="{4D91BC95-F22D-4C06-811C-DE8547EA6875}"/>
              </a:ext>
            </a:extLst>
          </p:cNvPr>
          <p:cNvSpPr/>
          <p:nvPr/>
        </p:nvSpPr>
        <p:spPr bwMode="auto">
          <a:xfrm>
            <a:off x="6305909" y="5512279"/>
            <a:ext cx="2685691" cy="1232122"/>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061282223"/>
      </p:ext>
    </p:extLst>
  </p:cSld>
  <p:clrMapOvr>
    <a:masterClrMapping/>
  </p:clrMapOvr>
  <mc:AlternateContent xmlns:mc="http://schemas.openxmlformats.org/markup-compatibility/2006" xmlns:p14="http://schemas.microsoft.com/office/powerpoint/2010/main">
    <mc:Choice Requires="p14">
      <p:transition spd="med" p14:dur="700" advTm="13778">
        <p:fade/>
      </p:transition>
    </mc:Choice>
    <mc:Fallback xmlns="">
      <p:transition spd="med" advTm="13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D6EE-D250-4908-A409-E6C0AD1DA066}"/>
              </a:ext>
            </a:extLst>
          </p:cNvPr>
          <p:cNvSpPr>
            <a:spLocks noGrp="1"/>
          </p:cNvSpPr>
          <p:nvPr>
            <p:ph type="title"/>
          </p:nvPr>
        </p:nvSpPr>
        <p:spPr>
          <a:xfrm>
            <a:off x="656930" y="697141"/>
            <a:ext cx="8241973" cy="788759"/>
          </a:xfrm>
        </p:spPr>
        <p:txBody>
          <a:bodyPr>
            <a:normAutofit/>
          </a:bodyPr>
          <a:lstStyle/>
          <a:p>
            <a:r>
              <a:rPr lang="en-US" sz="4000" dirty="0">
                <a:latin typeface="Calibri" panose="020F0502020204030204" pitchFamily="34" charset="0"/>
                <a:cs typeface="Calibri" panose="020F0502020204030204" pitchFamily="34" charset="0"/>
              </a:rPr>
              <a:t>How to measure your height and weight</a:t>
            </a:r>
          </a:p>
        </p:txBody>
      </p:sp>
      <p:sp>
        <p:nvSpPr>
          <p:cNvPr id="3" name="Content Placeholder 2">
            <a:extLst>
              <a:ext uri="{FF2B5EF4-FFF2-40B4-BE49-F238E27FC236}">
                <a16:creationId xmlns:a16="http://schemas.microsoft.com/office/drawing/2014/main" id="{12560BE7-10EB-45B7-8B82-67D3C55D0879}"/>
              </a:ext>
            </a:extLst>
          </p:cNvPr>
          <p:cNvSpPr>
            <a:spLocks noGrp="1"/>
          </p:cNvSpPr>
          <p:nvPr>
            <p:ph idx="1"/>
          </p:nvPr>
        </p:nvSpPr>
        <p:spPr>
          <a:xfrm>
            <a:off x="628650" y="1421372"/>
            <a:ext cx="7886700" cy="3211014"/>
          </a:xfrm>
        </p:spPr>
        <p:txBody>
          <a:bodyPr/>
          <a:lstStyle/>
          <a:p>
            <a:pPr marL="0" indent="0">
              <a:lnSpc>
                <a:spcPct val="200000"/>
              </a:lnSpc>
              <a:buNone/>
            </a:pPr>
            <a:r>
              <a:rPr lang="en-US" sz="2000" dirty="0">
                <a:latin typeface="Calibri" panose="020F0502020204030204" pitchFamily="34" charset="0"/>
                <a:cs typeface="Calibri" panose="020F0502020204030204" pitchFamily="34" charset="0"/>
              </a:rPr>
              <a:t>1. </a:t>
            </a:r>
            <a:r>
              <a:rPr lang="en-US" sz="2000" dirty="0">
                <a:solidFill>
                  <a:schemeClr val="bg1"/>
                </a:solidFill>
                <a:latin typeface="Calibri" panose="020F0502020204030204" pitchFamily="34" charset="0"/>
                <a:cs typeface="Calibri" panose="020F0502020204030204" pitchFamily="34" charset="0"/>
              </a:rPr>
              <a:t>Use a flexible tape measure </a:t>
            </a:r>
          </a:p>
          <a:p>
            <a:pPr marL="0" indent="0">
              <a:lnSpc>
                <a:spcPct val="200000"/>
              </a:lnSpc>
              <a:buNone/>
            </a:pPr>
            <a:r>
              <a:rPr lang="en-US" sz="2000" dirty="0">
                <a:solidFill>
                  <a:schemeClr val="bg1"/>
                </a:solidFill>
                <a:latin typeface="Calibri" panose="020F0502020204030204" pitchFamily="34" charset="0"/>
                <a:cs typeface="Calibri" panose="020F0502020204030204" pitchFamily="34" charset="0"/>
              </a:rPr>
              <a:t>2. Measure your waist </a:t>
            </a:r>
          </a:p>
          <a:p>
            <a:pPr marL="400050" indent="-400050">
              <a:lnSpc>
                <a:spcPct val="200000"/>
              </a:lnSpc>
              <a:buNone/>
            </a:pPr>
            <a:r>
              <a:rPr lang="en-US" sz="2000" dirty="0">
                <a:solidFill>
                  <a:schemeClr val="bg1"/>
                </a:solidFill>
                <a:latin typeface="Calibri" panose="020F0502020204030204" pitchFamily="34" charset="0"/>
                <a:cs typeface="Calibri" panose="020F0502020204030204" pitchFamily="34" charset="0"/>
              </a:rPr>
              <a:t>3. Measure your height if you’re not sure how tall you are</a:t>
            </a:r>
          </a:p>
          <a:p>
            <a:pPr marL="0" indent="0">
              <a:lnSpc>
                <a:spcPct val="200000"/>
              </a:lnSpc>
              <a:buNone/>
            </a:pPr>
            <a:r>
              <a:rPr lang="en-US" sz="2000" dirty="0">
                <a:solidFill>
                  <a:schemeClr val="bg1"/>
                </a:solidFill>
                <a:latin typeface="Calibri" panose="020F0502020204030204" pitchFamily="34" charset="0"/>
                <a:cs typeface="Calibri" panose="020F0502020204030204" pitchFamily="34" charset="0"/>
              </a:rPr>
              <a:t>4. Record the measurements </a:t>
            </a:r>
          </a:p>
          <a:p>
            <a:pPr marL="339725" indent="-339725">
              <a:lnSpc>
                <a:spcPct val="200000"/>
              </a:lnSpc>
              <a:buNone/>
            </a:pPr>
            <a:r>
              <a:rPr lang="en-US" sz="2000" dirty="0">
                <a:solidFill>
                  <a:schemeClr val="bg1"/>
                </a:solidFill>
                <a:latin typeface="Calibri" panose="020F0502020204030204" pitchFamily="34" charset="0"/>
                <a:cs typeface="Calibri" panose="020F0502020204030204" pitchFamily="34" charset="0"/>
              </a:rPr>
              <a:t>5. Share a photo of your waist being measured and the result </a:t>
            </a:r>
          </a:p>
        </p:txBody>
      </p:sp>
      <p:pic>
        <p:nvPicPr>
          <p:cNvPr id="12" name="Audio 11">
            <a:hlinkClick r:id="" action="ppaction://media"/>
            <a:extLst>
              <a:ext uri="{FF2B5EF4-FFF2-40B4-BE49-F238E27FC236}">
                <a16:creationId xmlns:a16="http://schemas.microsoft.com/office/drawing/2014/main" id="{A509D688-18D7-40E9-B41D-920996560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4" name="Rectangle 3">
            <a:extLst>
              <a:ext uri="{FF2B5EF4-FFF2-40B4-BE49-F238E27FC236}">
                <a16:creationId xmlns:a16="http://schemas.microsoft.com/office/drawing/2014/main" id="{EA99B0CE-D1F6-4F87-80A1-BA921EF06462}"/>
              </a:ext>
            </a:extLst>
          </p:cNvPr>
          <p:cNvSpPr/>
          <p:nvPr/>
        </p:nvSpPr>
        <p:spPr bwMode="auto">
          <a:xfrm>
            <a:off x="6305909" y="5520905"/>
            <a:ext cx="2685691" cy="1232122"/>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a:extLst>
              <a:ext uri="{FF2B5EF4-FFF2-40B4-BE49-F238E27FC236}">
                <a16:creationId xmlns:a16="http://schemas.microsoft.com/office/drawing/2014/main" id="{506188C5-EED8-4CB8-B2EE-F1D277DF4C34}"/>
              </a:ext>
            </a:extLst>
          </p:cNvPr>
          <p:cNvSpPr/>
          <p:nvPr/>
        </p:nvSpPr>
        <p:spPr bwMode="auto">
          <a:xfrm>
            <a:off x="6813612" y="1602298"/>
            <a:ext cx="1670283" cy="1826702"/>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841622949"/>
      </p:ext>
    </p:extLst>
  </p:cSld>
  <p:clrMapOvr>
    <a:masterClrMapping/>
  </p:clrMapOvr>
  <mc:AlternateContent xmlns:mc="http://schemas.openxmlformats.org/markup-compatibility/2006" xmlns:p14="http://schemas.microsoft.com/office/powerpoint/2010/main">
    <mc:Choice Requires="p14">
      <p:transition spd="med" p14:dur="700" advTm="23888">
        <p:fade/>
      </p:transition>
    </mc:Choice>
    <mc:Fallback xmlns="">
      <p:transition spd="med" advTm="23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76F6A28-1691-450B-A481-1FD09BEA70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7" name="Title 1">
            <a:extLst>
              <a:ext uri="{FF2B5EF4-FFF2-40B4-BE49-F238E27FC236}">
                <a16:creationId xmlns:a16="http://schemas.microsoft.com/office/drawing/2014/main" id="{5CCA02B5-938F-4C89-AB33-CB50643A5B61}"/>
              </a:ext>
            </a:extLst>
          </p:cNvPr>
          <p:cNvSpPr>
            <a:spLocks noGrp="1"/>
          </p:cNvSpPr>
          <p:nvPr>
            <p:ph type="title"/>
          </p:nvPr>
        </p:nvSpPr>
        <p:spPr>
          <a:xfrm>
            <a:off x="617219" y="309690"/>
            <a:ext cx="7886700" cy="1325563"/>
          </a:xfrm>
        </p:spPr>
        <p:txBody>
          <a:bodyPr/>
          <a:lstStyle/>
          <a:p>
            <a:r>
              <a:rPr lang="en-US" dirty="0"/>
              <a:t>Using a Tape Measure</a:t>
            </a:r>
          </a:p>
        </p:txBody>
      </p:sp>
      <p:grpSp>
        <p:nvGrpSpPr>
          <p:cNvPr id="8" name="Group 7">
            <a:extLst>
              <a:ext uri="{FF2B5EF4-FFF2-40B4-BE49-F238E27FC236}">
                <a16:creationId xmlns:a16="http://schemas.microsoft.com/office/drawing/2014/main" id="{3A5A2C01-9F38-4977-9E66-E618315A4F78}"/>
              </a:ext>
            </a:extLst>
          </p:cNvPr>
          <p:cNvGrpSpPr/>
          <p:nvPr/>
        </p:nvGrpSpPr>
        <p:grpSpPr>
          <a:xfrm>
            <a:off x="174781" y="1231817"/>
            <a:ext cx="8784367" cy="5055860"/>
            <a:chOff x="174781" y="1231817"/>
            <a:chExt cx="8784367" cy="5055860"/>
          </a:xfrm>
        </p:grpSpPr>
        <p:grpSp>
          <p:nvGrpSpPr>
            <p:cNvPr id="3" name="Group 2">
              <a:extLst>
                <a:ext uri="{FF2B5EF4-FFF2-40B4-BE49-F238E27FC236}">
                  <a16:creationId xmlns:a16="http://schemas.microsoft.com/office/drawing/2014/main" id="{244C09D1-044B-4EBD-BD73-5A87CCEAAD9E}"/>
                </a:ext>
              </a:extLst>
            </p:cNvPr>
            <p:cNvGrpSpPr/>
            <p:nvPr/>
          </p:nvGrpSpPr>
          <p:grpSpPr>
            <a:xfrm>
              <a:off x="4678455" y="1231817"/>
              <a:ext cx="4280693" cy="3216001"/>
              <a:chOff x="4678455" y="1231817"/>
              <a:chExt cx="4280693" cy="3216001"/>
            </a:xfrm>
          </p:grpSpPr>
          <p:pic>
            <p:nvPicPr>
              <p:cNvPr id="2" name="Picture 1">
                <a:extLst>
                  <a:ext uri="{FF2B5EF4-FFF2-40B4-BE49-F238E27FC236}">
                    <a16:creationId xmlns:a16="http://schemas.microsoft.com/office/drawing/2014/main" id="{F8B86E36-A1BA-4B6C-84CC-A5C8D0CD303F}"/>
                  </a:ext>
                </a:extLst>
              </p:cNvPr>
              <p:cNvPicPr>
                <a:picLocks noChangeAspect="1"/>
              </p:cNvPicPr>
              <p:nvPr/>
            </p:nvPicPr>
            <p:blipFill>
              <a:blip r:embed="rId6"/>
              <a:stretch>
                <a:fillRect/>
              </a:stretch>
            </p:blipFill>
            <p:spPr>
              <a:xfrm>
                <a:off x="7463723" y="3236627"/>
                <a:ext cx="1495425" cy="1211191"/>
              </a:xfrm>
              <a:prstGeom prst="rect">
                <a:avLst/>
              </a:prstGeom>
            </p:spPr>
          </p:pic>
          <p:sp>
            <p:nvSpPr>
              <p:cNvPr id="5" name="TextBox 4">
                <a:extLst>
                  <a:ext uri="{FF2B5EF4-FFF2-40B4-BE49-F238E27FC236}">
                    <a16:creationId xmlns:a16="http://schemas.microsoft.com/office/drawing/2014/main" id="{5A3FC9ED-1E5B-4504-9C70-E2580F413BDF}"/>
                  </a:ext>
                </a:extLst>
              </p:cNvPr>
              <p:cNvSpPr txBox="1"/>
              <p:nvPr/>
            </p:nvSpPr>
            <p:spPr>
              <a:xfrm>
                <a:off x="4678455" y="1231817"/>
                <a:ext cx="4150071" cy="3139321"/>
              </a:xfrm>
              <a:prstGeom prst="rect">
                <a:avLst/>
              </a:prstGeom>
              <a:noFill/>
            </p:spPr>
            <p:txBody>
              <a:bodyPr wrap="square" rtlCol="0">
                <a:spAutoFit/>
              </a:bodyPr>
              <a:lstStyle/>
              <a:p>
                <a:r>
                  <a:rPr lang="en-US" b="1" dirty="0">
                    <a:solidFill>
                      <a:schemeClr val="bg1"/>
                    </a:solidFill>
                  </a:rPr>
                  <a:t>Measuring Tips</a:t>
                </a:r>
              </a:p>
              <a:p>
                <a:endParaRPr lang="en-US" b="1" dirty="0">
                  <a:solidFill>
                    <a:schemeClr val="bg1"/>
                  </a:solidFill>
                </a:endParaRPr>
              </a:p>
              <a:p>
                <a:pPr marL="285750" indent="-285750">
                  <a:buFont typeface="Arial" panose="020B0604020202020204" pitchFamily="34" charset="0"/>
                  <a:buChar char="•"/>
                </a:pPr>
                <a:r>
                  <a:rPr lang="en-US" dirty="0">
                    <a:solidFill>
                      <a:schemeClr val="bg1"/>
                    </a:solidFill>
                  </a:rPr>
                  <a:t>The centimeter lines extend across the tape measure. There’s a big bold number at each centimeter.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half- centimeter mark is in-between the full centimeter marks.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Now we will see where to place the tape for your waist measurement.</a:t>
                </a:r>
              </a:p>
            </p:txBody>
          </p:sp>
        </p:grpSp>
        <p:pic>
          <p:nvPicPr>
            <p:cNvPr id="9" name="Picture 8">
              <a:extLst>
                <a:ext uri="{FF2B5EF4-FFF2-40B4-BE49-F238E27FC236}">
                  <a16:creationId xmlns:a16="http://schemas.microsoft.com/office/drawing/2014/main" id="{90C03CAB-A78F-4AF7-9256-3981E9CA3B9F}"/>
                </a:ext>
              </a:extLst>
            </p:cNvPr>
            <p:cNvPicPr>
              <a:picLocks noChangeAspect="1"/>
            </p:cNvPicPr>
            <p:nvPr/>
          </p:nvPicPr>
          <p:blipFill>
            <a:blip r:embed="rId7"/>
            <a:stretch>
              <a:fillRect/>
            </a:stretch>
          </p:blipFill>
          <p:spPr>
            <a:xfrm>
              <a:off x="174781" y="4962114"/>
              <a:ext cx="4373052" cy="1325563"/>
            </a:xfrm>
            <a:prstGeom prst="rect">
              <a:avLst/>
            </a:prstGeom>
          </p:spPr>
        </p:pic>
      </p:grpSp>
      <p:pic>
        <p:nvPicPr>
          <p:cNvPr id="6" name="Picture 5">
            <a:extLst>
              <a:ext uri="{FF2B5EF4-FFF2-40B4-BE49-F238E27FC236}">
                <a16:creationId xmlns:a16="http://schemas.microsoft.com/office/drawing/2014/main" id="{AC6C5429-0B95-4A44-8204-6250489CE2C5}"/>
              </a:ext>
            </a:extLst>
          </p:cNvPr>
          <p:cNvPicPr>
            <a:picLocks noChangeAspect="1"/>
          </p:cNvPicPr>
          <p:nvPr/>
        </p:nvPicPr>
        <p:blipFill rotWithShape="1">
          <a:blip r:embed="rId8"/>
          <a:srcRect t="7431"/>
          <a:stretch/>
        </p:blipFill>
        <p:spPr>
          <a:xfrm>
            <a:off x="376280" y="1144465"/>
            <a:ext cx="4054535" cy="5052204"/>
          </a:xfrm>
          <a:prstGeom prst="rect">
            <a:avLst/>
          </a:prstGeom>
          <a:ln>
            <a:solidFill>
              <a:schemeClr val="tx2"/>
            </a:solidFill>
          </a:ln>
        </p:spPr>
      </p:pic>
      <p:sp>
        <p:nvSpPr>
          <p:cNvPr id="4" name="Rectangle 3">
            <a:extLst>
              <a:ext uri="{FF2B5EF4-FFF2-40B4-BE49-F238E27FC236}">
                <a16:creationId xmlns:a16="http://schemas.microsoft.com/office/drawing/2014/main" id="{D76B2F3C-8D5B-4C3B-ACFB-AF50F90AFFCE}"/>
              </a:ext>
            </a:extLst>
          </p:cNvPr>
          <p:cNvSpPr/>
          <p:nvPr/>
        </p:nvSpPr>
        <p:spPr bwMode="auto">
          <a:xfrm>
            <a:off x="6305909" y="5512279"/>
            <a:ext cx="2685691" cy="1232122"/>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182533383"/>
      </p:ext>
    </p:extLst>
  </p:cSld>
  <p:clrMapOvr>
    <a:masterClrMapping/>
  </p:clrMapOvr>
  <mc:AlternateContent xmlns:mc="http://schemas.openxmlformats.org/markup-compatibility/2006" xmlns:p14="http://schemas.microsoft.com/office/powerpoint/2010/main">
    <mc:Choice Requires="p14">
      <p:transition spd="med" p14:dur="700" advTm="47193">
        <p:fade/>
      </p:transition>
    </mc:Choice>
    <mc:Fallback xmlns="">
      <p:transition spd="med" advTm="47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31688BD1-4E8F-47A9-9D9C-5CA8F32A1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11" name="Picture 10">
            <a:extLst>
              <a:ext uri="{FF2B5EF4-FFF2-40B4-BE49-F238E27FC236}">
                <a16:creationId xmlns:a16="http://schemas.microsoft.com/office/drawing/2014/main" id="{CE0DC124-3108-4728-A70B-DAB6AF6A78CF}"/>
              </a:ext>
            </a:extLst>
          </p:cNvPr>
          <p:cNvPicPr>
            <a:picLocks noChangeAspect="1"/>
          </p:cNvPicPr>
          <p:nvPr/>
        </p:nvPicPr>
        <p:blipFill>
          <a:blip r:embed="rId6"/>
          <a:stretch>
            <a:fillRect/>
          </a:stretch>
        </p:blipFill>
        <p:spPr>
          <a:xfrm>
            <a:off x="181343" y="4862512"/>
            <a:ext cx="4892889" cy="1657691"/>
          </a:xfrm>
          <a:prstGeom prst="rect">
            <a:avLst/>
          </a:prstGeom>
        </p:spPr>
      </p:pic>
      <p:pic>
        <p:nvPicPr>
          <p:cNvPr id="8" name="Picture 7">
            <a:extLst>
              <a:ext uri="{FF2B5EF4-FFF2-40B4-BE49-F238E27FC236}">
                <a16:creationId xmlns:a16="http://schemas.microsoft.com/office/drawing/2014/main" id="{21B2F791-210A-40B8-A268-5CF946E2B65C}"/>
              </a:ext>
            </a:extLst>
          </p:cNvPr>
          <p:cNvPicPr>
            <a:picLocks noChangeAspect="1"/>
          </p:cNvPicPr>
          <p:nvPr/>
        </p:nvPicPr>
        <p:blipFill>
          <a:blip r:embed="rId7"/>
          <a:stretch>
            <a:fillRect/>
          </a:stretch>
        </p:blipFill>
        <p:spPr>
          <a:xfrm>
            <a:off x="4672325" y="3519577"/>
            <a:ext cx="4290332" cy="3000626"/>
          </a:xfrm>
          <a:prstGeom prst="rect">
            <a:avLst/>
          </a:prstGeom>
        </p:spPr>
      </p:pic>
      <p:sp>
        <p:nvSpPr>
          <p:cNvPr id="6" name="Title 1">
            <a:extLst>
              <a:ext uri="{FF2B5EF4-FFF2-40B4-BE49-F238E27FC236}">
                <a16:creationId xmlns:a16="http://schemas.microsoft.com/office/drawing/2014/main" id="{BA85F5F3-AFD6-4BAA-AD70-0B303C38B1B8}"/>
              </a:ext>
            </a:extLst>
          </p:cNvPr>
          <p:cNvSpPr txBox="1">
            <a:spLocks/>
          </p:cNvSpPr>
          <p:nvPr/>
        </p:nvSpPr>
        <p:spPr>
          <a:xfrm>
            <a:off x="628650" y="13894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Measure Your Height</a:t>
            </a:r>
          </a:p>
        </p:txBody>
      </p:sp>
      <p:grpSp>
        <p:nvGrpSpPr>
          <p:cNvPr id="13" name="Group 12">
            <a:extLst>
              <a:ext uri="{FF2B5EF4-FFF2-40B4-BE49-F238E27FC236}">
                <a16:creationId xmlns:a16="http://schemas.microsoft.com/office/drawing/2014/main" id="{6A875FE7-9391-48E8-991E-F249A3F1AA52}"/>
              </a:ext>
            </a:extLst>
          </p:cNvPr>
          <p:cNvGrpSpPr/>
          <p:nvPr/>
        </p:nvGrpSpPr>
        <p:grpSpPr>
          <a:xfrm>
            <a:off x="336431" y="1079014"/>
            <a:ext cx="8394042" cy="5279366"/>
            <a:chOff x="876301" y="1079014"/>
            <a:chExt cx="7857911" cy="5279366"/>
          </a:xfrm>
        </p:grpSpPr>
        <p:sp>
          <p:nvSpPr>
            <p:cNvPr id="7" name="TextBox 6">
              <a:extLst>
                <a:ext uri="{FF2B5EF4-FFF2-40B4-BE49-F238E27FC236}">
                  <a16:creationId xmlns:a16="http://schemas.microsoft.com/office/drawing/2014/main" id="{1C502E85-5DFF-49F8-984B-FE3E8E937316}"/>
                </a:ext>
              </a:extLst>
            </p:cNvPr>
            <p:cNvSpPr txBox="1"/>
            <p:nvPr/>
          </p:nvSpPr>
          <p:spPr>
            <a:xfrm>
              <a:off x="5056885" y="1139254"/>
              <a:ext cx="3677327" cy="4185761"/>
            </a:xfrm>
            <a:prstGeom prst="rect">
              <a:avLst/>
            </a:prstGeom>
            <a:noFill/>
          </p:spPr>
          <p:txBody>
            <a:bodyPr wrap="square" rtlCol="0">
              <a:spAutoFit/>
            </a:bodyPr>
            <a:lstStyle/>
            <a:p>
              <a:endParaRPr lang="en-US" sz="2000" b="1" dirty="0">
                <a:solidFill>
                  <a:schemeClr val="bg1"/>
                </a:solidFill>
              </a:endParaRP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Remove shoes</a:t>
              </a:r>
            </a:p>
            <a:p>
              <a:pPr marL="285750" indent="-285750">
                <a:spcBef>
                  <a:spcPts val="600"/>
                </a:spcBef>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Stand with back to a wall, feet together, looking straight ahead.</a:t>
              </a:r>
            </a:p>
            <a:p>
              <a:pPr marL="285750" indent="-285750">
                <a:spcBef>
                  <a:spcPts val="600"/>
                </a:spcBef>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Have heels, seat and head touch wall</a:t>
              </a:r>
            </a:p>
            <a:p>
              <a:pPr marL="285750" indent="-285750">
                <a:spcBef>
                  <a:spcPts val="600"/>
                </a:spcBef>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Place a book or box on your head against the wall (see picture)</a:t>
              </a:r>
            </a:p>
            <a:p>
              <a:pPr marL="285750" indent="-285750">
                <a:spcBef>
                  <a:spcPts val="600"/>
                </a:spcBef>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Mark wall at the top of your head where the book touches the wall.</a:t>
              </a:r>
            </a:p>
            <a:p>
              <a:pPr marL="285750" indent="-285750">
                <a:spcBef>
                  <a:spcPts val="600"/>
                </a:spcBef>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Measure distance from floor to the mark.</a:t>
              </a:r>
            </a:p>
            <a:p>
              <a:pPr marL="285750" indent="-285750">
                <a:spcBef>
                  <a:spcPts val="600"/>
                </a:spcBef>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Record height in inches or centimeters. </a:t>
              </a:r>
            </a:p>
          </p:txBody>
        </p:sp>
        <p:grpSp>
          <p:nvGrpSpPr>
            <p:cNvPr id="10" name="Group 9">
              <a:extLst>
                <a:ext uri="{FF2B5EF4-FFF2-40B4-BE49-F238E27FC236}">
                  <a16:creationId xmlns:a16="http://schemas.microsoft.com/office/drawing/2014/main" id="{DD2AA14F-DE7A-487D-9EF7-1E5D8F559D4C}"/>
                </a:ext>
              </a:extLst>
            </p:cNvPr>
            <p:cNvGrpSpPr/>
            <p:nvPr/>
          </p:nvGrpSpPr>
          <p:grpSpPr>
            <a:xfrm>
              <a:off x="876301" y="1079014"/>
              <a:ext cx="3857577" cy="5279366"/>
              <a:chOff x="-2619625" y="1012339"/>
              <a:chExt cx="3857577" cy="5279366"/>
            </a:xfrm>
          </p:grpSpPr>
          <p:pic>
            <p:nvPicPr>
              <p:cNvPr id="5" name="Picture 4">
                <a:extLst>
                  <a:ext uri="{FF2B5EF4-FFF2-40B4-BE49-F238E27FC236}">
                    <a16:creationId xmlns:a16="http://schemas.microsoft.com/office/drawing/2014/main" id="{2E1FAEC0-E45D-49FE-AC3C-073497517F60}"/>
                  </a:ext>
                </a:extLst>
              </p:cNvPr>
              <p:cNvPicPr>
                <a:picLocks noChangeAspect="1"/>
              </p:cNvPicPr>
              <p:nvPr/>
            </p:nvPicPr>
            <p:blipFill rotWithShape="1">
              <a:blip r:embed="rId8"/>
              <a:srcRect t="13370" r="2452" b="4255"/>
              <a:stretch/>
            </p:blipFill>
            <p:spPr>
              <a:xfrm>
                <a:off x="-2619625" y="1012339"/>
                <a:ext cx="3857577" cy="5279366"/>
              </a:xfrm>
              <a:prstGeom prst="rect">
                <a:avLst/>
              </a:prstGeom>
              <a:ln>
                <a:solidFill>
                  <a:schemeClr val="tx1"/>
                </a:solidFill>
              </a:ln>
            </p:spPr>
          </p:pic>
          <p:sp>
            <p:nvSpPr>
              <p:cNvPr id="4" name="Rectangle 3">
                <a:extLst>
                  <a:ext uri="{FF2B5EF4-FFF2-40B4-BE49-F238E27FC236}">
                    <a16:creationId xmlns:a16="http://schemas.microsoft.com/office/drawing/2014/main" id="{81339FF4-73F6-460C-854B-8032ED850A40}"/>
                  </a:ext>
                </a:extLst>
              </p:cNvPr>
              <p:cNvSpPr/>
              <p:nvPr/>
            </p:nvSpPr>
            <p:spPr bwMode="auto">
              <a:xfrm>
                <a:off x="-56969" y="2424855"/>
                <a:ext cx="1294921" cy="2833485"/>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grpSp>
      <p:sp>
        <p:nvSpPr>
          <p:cNvPr id="2" name="Rectangle 1">
            <a:extLst>
              <a:ext uri="{FF2B5EF4-FFF2-40B4-BE49-F238E27FC236}">
                <a16:creationId xmlns:a16="http://schemas.microsoft.com/office/drawing/2014/main" id="{850FCE86-EB20-4714-A412-2BB173E6D469}"/>
              </a:ext>
            </a:extLst>
          </p:cNvPr>
          <p:cNvSpPr/>
          <p:nvPr/>
        </p:nvSpPr>
        <p:spPr bwMode="auto">
          <a:xfrm>
            <a:off x="6305909" y="5512279"/>
            <a:ext cx="2685691" cy="1232122"/>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Rounded Corners 8">
            <a:extLst>
              <a:ext uri="{FF2B5EF4-FFF2-40B4-BE49-F238E27FC236}">
                <a16:creationId xmlns:a16="http://schemas.microsoft.com/office/drawing/2014/main" id="{AD5BE1A4-7248-45B9-9D97-EA0827BB12C8}"/>
              </a:ext>
            </a:extLst>
          </p:cNvPr>
          <p:cNvSpPr/>
          <p:nvPr/>
        </p:nvSpPr>
        <p:spPr bwMode="auto">
          <a:xfrm>
            <a:off x="3048765" y="3519577"/>
            <a:ext cx="1254787" cy="800219"/>
          </a:xfrm>
          <a:prstGeom prst="roundRect">
            <a:avLst/>
          </a:prstGeom>
          <a:solidFill>
            <a:srgbClr val="92D05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TextBox 14">
            <a:extLst>
              <a:ext uri="{FF2B5EF4-FFF2-40B4-BE49-F238E27FC236}">
                <a16:creationId xmlns:a16="http://schemas.microsoft.com/office/drawing/2014/main" id="{317084E3-67E5-42C4-94BF-10AD420D125D}"/>
              </a:ext>
            </a:extLst>
          </p:cNvPr>
          <p:cNvSpPr txBox="1"/>
          <p:nvPr/>
        </p:nvSpPr>
        <p:spPr>
          <a:xfrm>
            <a:off x="3048766" y="3512425"/>
            <a:ext cx="1435498" cy="800219"/>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Have someone help measure your height</a:t>
            </a:r>
            <a:r>
              <a:rPr lang="en-US" dirty="0"/>
              <a:t>. </a:t>
            </a:r>
          </a:p>
        </p:txBody>
      </p:sp>
    </p:spTree>
    <p:extLst>
      <p:ext uri="{BB962C8B-B14F-4D97-AF65-F5344CB8AC3E}">
        <p14:creationId xmlns:p14="http://schemas.microsoft.com/office/powerpoint/2010/main" val="2324270448"/>
      </p:ext>
    </p:extLst>
  </p:cSld>
  <p:clrMapOvr>
    <a:masterClrMapping/>
  </p:clrMapOvr>
  <mc:AlternateContent xmlns:mc="http://schemas.openxmlformats.org/markup-compatibility/2006" xmlns:p14="http://schemas.microsoft.com/office/powerpoint/2010/main">
    <mc:Choice Requires="p14">
      <p:transition spd="med" p14:dur="700" advTm="46033">
        <p:fade/>
      </p:transition>
    </mc:Choice>
    <mc:Fallback xmlns="">
      <p:transition spd="med" advTm="46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EB149E4C-F366-474D-8AF9-9EE7026784DE}"/>
                  </a:ext>
                </a:extLst>
              </p14:cNvPr>
              <p14:cNvContentPartPr/>
              <p14:nvPr/>
            </p14:nvContentPartPr>
            <p14:xfrm>
              <a:off x="82993" y="97980"/>
              <a:ext cx="360" cy="360"/>
            </p14:xfrm>
          </p:contentPart>
        </mc:Choice>
        <mc:Fallback xmlns="">
          <p:pic>
            <p:nvPicPr>
              <p:cNvPr id="8" name="Ink 7">
                <a:extLst>
                  <a:ext uri="{FF2B5EF4-FFF2-40B4-BE49-F238E27FC236}">
                    <a16:creationId xmlns:a16="http://schemas.microsoft.com/office/drawing/2014/main" id="{EB149E4C-F366-474D-8AF9-9EE7026784DE}"/>
                  </a:ext>
                </a:extLst>
              </p:cNvPr>
              <p:cNvPicPr/>
              <p:nvPr/>
            </p:nvPicPr>
            <p:blipFill>
              <a:blip r:embed="rId7"/>
              <a:stretch>
                <a:fillRect/>
              </a:stretch>
            </p:blipFill>
            <p:spPr>
              <a:xfrm>
                <a:off x="73993" y="88980"/>
                <a:ext cx="18000" cy="18000"/>
              </a:xfrm>
              <a:prstGeom prst="rect">
                <a:avLst/>
              </a:prstGeom>
            </p:spPr>
          </p:pic>
        </mc:Fallback>
      </mc:AlternateContent>
      <p:pic>
        <p:nvPicPr>
          <p:cNvPr id="6" name="Picture 5">
            <a:extLst>
              <a:ext uri="{FF2B5EF4-FFF2-40B4-BE49-F238E27FC236}">
                <a16:creationId xmlns:a16="http://schemas.microsoft.com/office/drawing/2014/main" id="{8C6698B2-B619-48A5-A6F7-2B9B8F32F8DE}"/>
              </a:ext>
            </a:extLst>
          </p:cNvPr>
          <p:cNvPicPr>
            <a:picLocks noChangeAspect="1"/>
          </p:cNvPicPr>
          <p:nvPr/>
        </p:nvPicPr>
        <p:blipFill>
          <a:blip r:embed="rId8"/>
          <a:stretch>
            <a:fillRect/>
          </a:stretch>
        </p:blipFill>
        <p:spPr>
          <a:xfrm>
            <a:off x="184305" y="1089367"/>
            <a:ext cx="4594729" cy="5282858"/>
          </a:xfrm>
          <a:prstGeom prst="rect">
            <a:avLst/>
          </a:prstGeom>
        </p:spPr>
      </p:pic>
      <p:sp>
        <p:nvSpPr>
          <p:cNvPr id="12" name="TextBox 11">
            <a:extLst>
              <a:ext uri="{FF2B5EF4-FFF2-40B4-BE49-F238E27FC236}">
                <a16:creationId xmlns:a16="http://schemas.microsoft.com/office/drawing/2014/main" id="{A16625BD-942F-48DA-907A-9E6509282183}"/>
              </a:ext>
            </a:extLst>
          </p:cNvPr>
          <p:cNvSpPr txBox="1"/>
          <p:nvPr/>
        </p:nvSpPr>
        <p:spPr>
          <a:xfrm>
            <a:off x="5395425" y="1702374"/>
            <a:ext cx="2986575" cy="2215991"/>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Learn to correctly measure your waist so you can check it from time to time. </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Its another good way to monitor your health.</a:t>
            </a:r>
          </a:p>
          <a:p>
            <a:endParaRPr lang="en-US" dirty="0">
              <a:solidFill>
                <a:schemeClr val="bg1"/>
              </a:solidFill>
            </a:endParaRPr>
          </a:p>
        </p:txBody>
      </p:sp>
      <p:pic>
        <p:nvPicPr>
          <p:cNvPr id="3" name="Picture 2">
            <a:extLst>
              <a:ext uri="{FF2B5EF4-FFF2-40B4-BE49-F238E27FC236}">
                <a16:creationId xmlns:a16="http://schemas.microsoft.com/office/drawing/2014/main" id="{54F89936-A02D-4F9F-963D-47AE3CD9A536}"/>
              </a:ext>
            </a:extLst>
          </p:cNvPr>
          <p:cNvPicPr>
            <a:picLocks noChangeAspect="1"/>
          </p:cNvPicPr>
          <p:nvPr/>
        </p:nvPicPr>
        <p:blipFill rotWithShape="1">
          <a:blip r:embed="rId9"/>
          <a:srcRect t="10993" r="1895" b="1846"/>
          <a:stretch/>
        </p:blipFill>
        <p:spPr>
          <a:xfrm>
            <a:off x="366754" y="1164566"/>
            <a:ext cx="4329931" cy="5063577"/>
          </a:xfrm>
          <a:prstGeom prst="rect">
            <a:avLst/>
          </a:prstGeom>
          <a:ln>
            <a:solidFill>
              <a:schemeClr val="tx2"/>
            </a:solidFill>
          </a:ln>
        </p:spPr>
      </p:pic>
      <p:pic>
        <p:nvPicPr>
          <p:cNvPr id="18" name="Audio 17">
            <a:hlinkClick r:id="" action="ppaction://media"/>
            <a:extLst>
              <a:ext uri="{FF2B5EF4-FFF2-40B4-BE49-F238E27FC236}">
                <a16:creationId xmlns:a16="http://schemas.microsoft.com/office/drawing/2014/main" id="{ED5F7ECE-B88F-4820-83CF-9A8FFB68B9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
        <p:nvSpPr>
          <p:cNvPr id="4" name="Rectangle 3">
            <a:extLst>
              <a:ext uri="{FF2B5EF4-FFF2-40B4-BE49-F238E27FC236}">
                <a16:creationId xmlns:a16="http://schemas.microsoft.com/office/drawing/2014/main" id="{E1A2B1A1-82C7-4B98-96FF-926A23990900}"/>
              </a:ext>
            </a:extLst>
          </p:cNvPr>
          <p:cNvSpPr/>
          <p:nvPr/>
        </p:nvSpPr>
        <p:spPr bwMode="auto">
          <a:xfrm>
            <a:off x="6305909" y="5512279"/>
            <a:ext cx="2685691" cy="1232122"/>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Title 1">
            <a:extLst>
              <a:ext uri="{FF2B5EF4-FFF2-40B4-BE49-F238E27FC236}">
                <a16:creationId xmlns:a16="http://schemas.microsoft.com/office/drawing/2014/main" id="{D3BA1B32-47C1-4329-ABBB-E802C91C4802}"/>
              </a:ext>
            </a:extLst>
          </p:cNvPr>
          <p:cNvSpPr txBox="1">
            <a:spLocks/>
          </p:cNvSpPr>
          <p:nvPr/>
        </p:nvSpPr>
        <p:spPr>
          <a:xfrm>
            <a:off x="628650" y="13894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Measure Your Waist</a:t>
            </a:r>
          </a:p>
        </p:txBody>
      </p:sp>
    </p:spTree>
    <p:extLst>
      <p:ext uri="{BB962C8B-B14F-4D97-AF65-F5344CB8AC3E}">
        <p14:creationId xmlns:p14="http://schemas.microsoft.com/office/powerpoint/2010/main" val="1136183798"/>
      </p:ext>
    </p:extLst>
  </p:cSld>
  <p:clrMapOvr>
    <a:masterClrMapping/>
  </p:clrMapOvr>
  <mc:AlternateContent xmlns:mc="http://schemas.openxmlformats.org/markup-compatibility/2006" xmlns:p14="http://schemas.microsoft.com/office/powerpoint/2010/main">
    <mc:Choice Requires="p14">
      <p:transition spd="med" p14:dur="700" advTm="80467">
        <p:fade/>
      </p:transition>
    </mc:Choice>
    <mc:Fallback xmlns="">
      <p:transition spd="med" advTm="80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C6DC14-0C5D-4ABB-8504-7D59B375929B}"/>
              </a:ext>
            </a:extLst>
          </p:cNvPr>
          <p:cNvPicPr>
            <a:picLocks noChangeAspect="1"/>
          </p:cNvPicPr>
          <p:nvPr/>
        </p:nvPicPr>
        <p:blipFill>
          <a:blip r:embed="rId5"/>
          <a:stretch>
            <a:fillRect/>
          </a:stretch>
        </p:blipFill>
        <p:spPr>
          <a:xfrm>
            <a:off x="190500" y="224514"/>
            <a:ext cx="4381500" cy="6408974"/>
          </a:xfrm>
          <a:prstGeom prst="rect">
            <a:avLst/>
          </a:prstGeom>
        </p:spPr>
      </p:pic>
      <p:sp>
        <p:nvSpPr>
          <p:cNvPr id="4" name="Slide Number Placeholder 3">
            <a:extLst>
              <a:ext uri="{FF2B5EF4-FFF2-40B4-BE49-F238E27FC236}">
                <a16:creationId xmlns:a16="http://schemas.microsoft.com/office/drawing/2014/main" id="{6A44A006-DE5B-4AE8-8287-5BF814372B56}"/>
              </a:ext>
            </a:extLst>
          </p:cNvPr>
          <p:cNvSpPr>
            <a:spLocks noGrp="1"/>
          </p:cNvSpPr>
          <p:nvPr>
            <p:ph type="sldNum" sz="quarter" idx="10"/>
          </p:nvPr>
        </p:nvSpPr>
        <p:spPr/>
        <p:txBody>
          <a:bodyPr/>
          <a:lstStyle/>
          <a:p>
            <a:fld id="{F4B88F72-1EA4-FE40-A5CA-BD0111E6622B}" type="slidenum">
              <a:rPr lang="en-US" smtClean="0"/>
              <a:pPr/>
              <a:t>7</a:t>
            </a:fld>
            <a:r>
              <a:rPr lang="en-US"/>
              <a:t> </a:t>
            </a:r>
            <a:endParaRPr lang="en-US" b="1" dirty="0">
              <a:latin typeface="Helvetica Neue"/>
              <a:cs typeface="Helvetica Neue"/>
            </a:endParaRPr>
          </a:p>
        </p:txBody>
      </p:sp>
      <p:pic>
        <p:nvPicPr>
          <p:cNvPr id="5" name="Picture 4">
            <a:extLst>
              <a:ext uri="{FF2B5EF4-FFF2-40B4-BE49-F238E27FC236}">
                <a16:creationId xmlns:a16="http://schemas.microsoft.com/office/drawing/2014/main" id="{4126CC36-D62D-459B-8476-3FF93C84F5A8}"/>
              </a:ext>
            </a:extLst>
          </p:cNvPr>
          <p:cNvPicPr>
            <a:picLocks noChangeAspect="1"/>
          </p:cNvPicPr>
          <p:nvPr/>
        </p:nvPicPr>
        <p:blipFill rotWithShape="1">
          <a:blip r:embed="rId6"/>
          <a:srcRect l="3653" t="12962" r="11689" b="2422"/>
          <a:stretch/>
        </p:blipFill>
        <p:spPr>
          <a:xfrm>
            <a:off x="367667" y="1234925"/>
            <a:ext cx="4011386" cy="5283321"/>
          </a:xfrm>
          <a:prstGeom prst="rect">
            <a:avLst/>
          </a:prstGeom>
          <a:ln>
            <a:solidFill>
              <a:schemeClr val="tx2"/>
            </a:solidFill>
          </a:ln>
        </p:spPr>
      </p:pic>
      <p:pic>
        <p:nvPicPr>
          <p:cNvPr id="8" name="Picture 7" descr="A picture containing object, indoor, sitting, dark&#10;&#10;Description automatically generated">
            <a:extLst>
              <a:ext uri="{FF2B5EF4-FFF2-40B4-BE49-F238E27FC236}">
                <a16:creationId xmlns:a16="http://schemas.microsoft.com/office/drawing/2014/main" id="{8AF60400-DBFD-4587-A3D0-7E8AE0371D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0513" y="4496437"/>
            <a:ext cx="1514475" cy="770489"/>
          </a:xfrm>
          <a:prstGeom prst="rect">
            <a:avLst/>
          </a:prstGeom>
        </p:spPr>
      </p:pic>
      <p:sp>
        <p:nvSpPr>
          <p:cNvPr id="10" name="TextBox 9">
            <a:extLst>
              <a:ext uri="{FF2B5EF4-FFF2-40B4-BE49-F238E27FC236}">
                <a16:creationId xmlns:a16="http://schemas.microsoft.com/office/drawing/2014/main" id="{DD3FF5B4-4C2A-4B55-A99A-0F3D3E285EB4}"/>
              </a:ext>
            </a:extLst>
          </p:cNvPr>
          <p:cNvSpPr txBox="1"/>
          <p:nvPr/>
        </p:nvSpPr>
        <p:spPr>
          <a:xfrm>
            <a:off x="4640036" y="1464507"/>
            <a:ext cx="4092829" cy="2554545"/>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You’ll need string and a measure stick</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Have someone else help the with measurement</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We recommend you have someone help you take the measurement to ensure the string is correctly placed  </a:t>
            </a:r>
          </a:p>
        </p:txBody>
      </p:sp>
      <p:pic>
        <p:nvPicPr>
          <p:cNvPr id="12" name="Picture 11" descr="A picture containing device, remote, control, measure&#10;&#10;Description automatically generated">
            <a:extLst>
              <a:ext uri="{FF2B5EF4-FFF2-40B4-BE49-F238E27FC236}">
                <a16:creationId xmlns:a16="http://schemas.microsoft.com/office/drawing/2014/main" id="{850F7B29-AD9D-4331-94A1-6B12E83724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67900">
            <a:off x="5910330" y="3945478"/>
            <a:ext cx="1889316" cy="1101918"/>
          </a:xfrm>
          <a:prstGeom prst="rect">
            <a:avLst/>
          </a:prstGeom>
        </p:spPr>
      </p:pic>
      <p:pic>
        <p:nvPicPr>
          <p:cNvPr id="2" name="Audio 1">
            <a:hlinkClick r:id="" action="ppaction://media"/>
            <a:extLst>
              <a:ext uri="{FF2B5EF4-FFF2-40B4-BE49-F238E27FC236}">
                <a16:creationId xmlns:a16="http://schemas.microsoft.com/office/drawing/2014/main" id="{6CD9CC93-B639-474B-8D71-88C19D810B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
        <p:nvSpPr>
          <p:cNvPr id="3" name="Rectangle 2">
            <a:extLst>
              <a:ext uri="{FF2B5EF4-FFF2-40B4-BE49-F238E27FC236}">
                <a16:creationId xmlns:a16="http://schemas.microsoft.com/office/drawing/2014/main" id="{068A8C3E-A2F0-489C-BCE1-77DAC088CBFC}"/>
              </a:ext>
            </a:extLst>
          </p:cNvPr>
          <p:cNvSpPr/>
          <p:nvPr/>
        </p:nvSpPr>
        <p:spPr bwMode="auto">
          <a:xfrm>
            <a:off x="6305909" y="5512279"/>
            <a:ext cx="2685691" cy="1232122"/>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itle 1">
            <a:extLst>
              <a:ext uri="{FF2B5EF4-FFF2-40B4-BE49-F238E27FC236}">
                <a16:creationId xmlns:a16="http://schemas.microsoft.com/office/drawing/2014/main" id="{2277C7BD-EF2C-46FC-9532-46EDA12A1FFC}"/>
              </a:ext>
            </a:extLst>
          </p:cNvPr>
          <p:cNvSpPr txBox="1">
            <a:spLocks/>
          </p:cNvSpPr>
          <p:nvPr/>
        </p:nvSpPr>
        <p:spPr>
          <a:xfrm>
            <a:off x="628650" y="13894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Measure Your Waist a String</a:t>
            </a:r>
          </a:p>
        </p:txBody>
      </p:sp>
    </p:spTree>
    <p:extLst>
      <p:ext uri="{BB962C8B-B14F-4D97-AF65-F5344CB8AC3E}">
        <p14:creationId xmlns:p14="http://schemas.microsoft.com/office/powerpoint/2010/main" val="4120998936"/>
      </p:ext>
    </p:extLst>
  </p:cSld>
  <p:clrMapOvr>
    <a:masterClrMapping/>
  </p:clrMapOvr>
  <mc:AlternateContent xmlns:mc="http://schemas.openxmlformats.org/markup-compatibility/2006" xmlns:p14="http://schemas.microsoft.com/office/powerpoint/2010/main">
    <mc:Choice Requires="p14">
      <p:transition spd="med" p14:dur="700" advTm="56862">
        <p:fade/>
      </p:transition>
    </mc:Choice>
    <mc:Fallback xmlns="">
      <p:transition spd="med" advTm="56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8AC4A5-5E5A-40FA-9412-639A619D72C5}"/>
              </a:ext>
            </a:extLst>
          </p:cNvPr>
          <p:cNvPicPr>
            <a:picLocks noChangeAspect="1"/>
          </p:cNvPicPr>
          <p:nvPr/>
        </p:nvPicPr>
        <p:blipFill>
          <a:blip r:embed="rId5"/>
          <a:stretch>
            <a:fillRect/>
          </a:stretch>
        </p:blipFill>
        <p:spPr>
          <a:xfrm>
            <a:off x="185842" y="1089537"/>
            <a:ext cx="3169753" cy="5480217"/>
          </a:xfrm>
          <a:prstGeom prst="rect">
            <a:avLst/>
          </a:prstGeom>
        </p:spPr>
      </p:pic>
      <p:cxnSp>
        <p:nvCxnSpPr>
          <p:cNvPr id="8" name="Straight Connector 7">
            <a:extLst>
              <a:ext uri="{FF2B5EF4-FFF2-40B4-BE49-F238E27FC236}">
                <a16:creationId xmlns:a16="http://schemas.microsoft.com/office/drawing/2014/main" id="{CBB7A736-8932-4AFE-B084-7A55E636E4E9}"/>
              </a:ext>
            </a:extLst>
          </p:cNvPr>
          <p:cNvCxnSpPr>
            <a:cxnSpLocks/>
          </p:cNvCxnSpPr>
          <p:nvPr/>
        </p:nvCxnSpPr>
        <p:spPr>
          <a:xfrm>
            <a:off x="3771901" y="5083014"/>
            <a:ext cx="114676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AF813D9-B80A-4BC0-BF26-FD9E00832C1B}"/>
              </a:ext>
            </a:extLst>
          </p:cNvPr>
          <p:cNvSpPr txBox="1"/>
          <p:nvPr/>
        </p:nvSpPr>
        <p:spPr>
          <a:xfrm>
            <a:off x="3827102" y="1665728"/>
            <a:ext cx="4859698" cy="2477601"/>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On the Health Habits Survey, you’ll enter</a:t>
            </a:r>
          </a:p>
          <a:p>
            <a:endParaRPr lang="en-US" sz="2000" dirty="0">
              <a:solidFill>
                <a:schemeClr val="bg1"/>
              </a:solidFill>
              <a:latin typeface="Calibri" panose="020F0502020204030204" pitchFamily="34" charset="0"/>
              <a:cs typeface="Calibri" panose="020F0502020204030204" pitchFamily="34" charset="0"/>
            </a:endParaRPr>
          </a:p>
          <a:p>
            <a:pPr marL="571500" indent="-342900">
              <a:spcBef>
                <a:spcPts val="600"/>
              </a:spcBef>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your height, weight and waist size</a:t>
            </a:r>
          </a:p>
          <a:p>
            <a:pPr marL="571500" indent="-342900">
              <a:spcBef>
                <a:spcPts val="600"/>
              </a:spcBef>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information on who helped you with measurements</a:t>
            </a:r>
          </a:p>
          <a:p>
            <a:pPr marL="571500" indent="-342900">
              <a:spcBef>
                <a:spcPts val="600"/>
              </a:spcBef>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a photo of your waist measurement</a:t>
            </a:r>
          </a:p>
          <a:p>
            <a:pPr marL="571500" indent="-342900">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p:txBody>
      </p:sp>
      <p:pic>
        <p:nvPicPr>
          <p:cNvPr id="16" name="Audio 15">
            <a:hlinkClick r:id="" action="ppaction://media"/>
            <a:extLst>
              <a:ext uri="{FF2B5EF4-FFF2-40B4-BE49-F238E27FC236}">
                <a16:creationId xmlns:a16="http://schemas.microsoft.com/office/drawing/2014/main" id="{BF5963D6-9BBC-4D95-A5F2-5B2A46F028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18" name="Picture 17">
            <a:extLst>
              <a:ext uri="{FF2B5EF4-FFF2-40B4-BE49-F238E27FC236}">
                <a16:creationId xmlns:a16="http://schemas.microsoft.com/office/drawing/2014/main" id="{7A80A43F-C1BA-4ACA-890F-A1C2478E6C8A}"/>
              </a:ext>
            </a:extLst>
          </p:cNvPr>
          <p:cNvPicPr>
            <a:picLocks noChangeAspect="1"/>
          </p:cNvPicPr>
          <p:nvPr/>
        </p:nvPicPr>
        <p:blipFill rotWithShape="1">
          <a:blip r:embed="rId7"/>
          <a:srcRect r="1418" b="1719"/>
          <a:stretch/>
        </p:blipFill>
        <p:spPr>
          <a:xfrm>
            <a:off x="540898" y="1155814"/>
            <a:ext cx="2706293" cy="5303708"/>
          </a:xfrm>
          <a:prstGeom prst="rect">
            <a:avLst/>
          </a:prstGeom>
        </p:spPr>
      </p:pic>
      <p:pic>
        <p:nvPicPr>
          <p:cNvPr id="19" name="Picture 18">
            <a:extLst>
              <a:ext uri="{FF2B5EF4-FFF2-40B4-BE49-F238E27FC236}">
                <a16:creationId xmlns:a16="http://schemas.microsoft.com/office/drawing/2014/main" id="{3A172C46-DBAE-4F5F-BD78-96FB8F11AE09}"/>
              </a:ext>
            </a:extLst>
          </p:cNvPr>
          <p:cNvPicPr>
            <a:picLocks noChangeAspect="1"/>
          </p:cNvPicPr>
          <p:nvPr/>
        </p:nvPicPr>
        <p:blipFill>
          <a:blip r:embed="rId8"/>
          <a:stretch>
            <a:fillRect/>
          </a:stretch>
        </p:blipFill>
        <p:spPr>
          <a:xfrm>
            <a:off x="2189360" y="5744933"/>
            <a:ext cx="601027" cy="281915"/>
          </a:xfrm>
          <a:prstGeom prst="rect">
            <a:avLst/>
          </a:prstGeom>
        </p:spPr>
      </p:pic>
      <p:sp>
        <p:nvSpPr>
          <p:cNvPr id="2" name="Rectangle 1">
            <a:extLst>
              <a:ext uri="{FF2B5EF4-FFF2-40B4-BE49-F238E27FC236}">
                <a16:creationId xmlns:a16="http://schemas.microsoft.com/office/drawing/2014/main" id="{B32BC981-DC31-46B3-A459-A4FE4779A611}"/>
              </a:ext>
            </a:extLst>
          </p:cNvPr>
          <p:cNvSpPr/>
          <p:nvPr/>
        </p:nvSpPr>
        <p:spPr bwMode="auto">
          <a:xfrm>
            <a:off x="6305909" y="5512279"/>
            <a:ext cx="2685691" cy="1232122"/>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itle 1">
            <a:extLst>
              <a:ext uri="{FF2B5EF4-FFF2-40B4-BE49-F238E27FC236}">
                <a16:creationId xmlns:a16="http://schemas.microsoft.com/office/drawing/2014/main" id="{58FDA867-9F6E-440D-B3B5-DCD4699A8C9D}"/>
              </a:ext>
            </a:extLst>
          </p:cNvPr>
          <p:cNvSpPr txBox="1">
            <a:spLocks/>
          </p:cNvSpPr>
          <p:nvPr/>
        </p:nvSpPr>
        <p:spPr>
          <a:xfrm>
            <a:off x="628650" y="13894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Record Your Measurements </a:t>
            </a:r>
          </a:p>
        </p:txBody>
      </p:sp>
    </p:spTree>
    <p:extLst>
      <p:ext uri="{BB962C8B-B14F-4D97-AF65-F5344CB8AC3E}">
        <p14:creationId xmlns:p14="http://schemas.microsoft.com/office/powerpoint/2010/main" val="4105373457"/>
      </p:ext>
    </p:extLst>
  </p:cSld>
  <p:clrMapOvr>
    <a:masterClrMapping/>
  </p:clrMapOvr>
  <mc:AlternateContent xmlns:mc="http://schemas.openxmlformats.org/markup-compatibility/2006" xmlns:p14="http://schemas.microsoft.com/office/powerpoint/2010/main">
    <mc:Choice Requires="p14">
      <p:transition spd="med" p14:dur="700" advTm="12445">
        <p:fade/>
      </p:transition>
    </mc:Choice>
    <mc:Fallback xmlns="">
      <p:transition spd="med" advTm="12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C6372-52E8-406A-ABFA-BF896A7F1B15}"/>
              </a:ext>
            </a:extLst>
          </p:cNvPr>
          <p:cNvSpPr/>
          <p:nvPr/>
        </p:nvSpPr>
        <p:spPr bwMode="auto">
          <a:xfrm>
            <a:off x="636539" y="2337435"/>
            <a:ext cx="2489021" cy="2076451"/>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0" name="Picture 9">
            <a:extLst>
              <a:ext uri="{FF2B5EF4-FFF2-40B4-BE49-F238E27FC236}">
                <a16:creationId xmlns:a16="http://schemas.microsoft.com/office/drawing/2014/main" id="{E8A06C67-6CAF-423E-B0B3-DD7C6E3571F3}"/>
              </a:ext>
            </a:extLst>
          </p:cNvPr>
          <p:cNvPicPr>
            <a:picLocks noChangeAspect="1"/>
          </p:cNvPicPr>
          <p:nvPr/>
        </p:nvPicPr>
        <p:blipFill>
          <a:blip r:embed="rId6"/>
          <a:stretch>
            <a:fillRect/>
          </a:stretch>
        </p:blipFill>
        <p:spPr>
          <a:xfrm>
            <a:off x="4316730" y="3375661"/>
            <a:ext cx="4633503" cy="933487"/>
          </a:xfrm>
          <a:prstGeom prst="rect">
            <a:avLst/>
          </a:prstGeom>
        </p:spPr>
      </p:pic>
      <p:pic>
        <p:nvPicPr>
          <p:cNvPr id="6" name="Audio 5">
            <a:hlinkClick r:id="" action="ppaction://media"/>
            <a:extLst>
              <a:ext uri="{FF2B5EF4-FFF2-40B4-BE49-F238E27FC236}">
                <a16:creationId xmlns:a16="http://schemas.microsoft.com/office/drawing/2014/main" id="{00415ADC-31C4-461F-A9D2-AE3915553F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a:extLst>
              <a:ext uri="{FF2B5EF4-FFF2-40B4-BE49-F238E27FC236}">
                <a16:creationId xmlns:a16="http://schemas.microsoft.com/office/drawing/2014/main" id="{5E12F24A-B84F-48EB-B4AC-56D661CBE76F}"/>
              </a:ext>
            </a:extLst>
          </p:cNvPr>
          <p:cNvSpPr txBox="1"/>
          <p:nvPr/>
        </p:nvSpPr>
        <p:spPr>
          <a:xfrm>
            <a:off x="3522617" y="1446826"/>
            <a:ext cx="5164183" cy="2862322"/>
          </a:xfrm>
          <a:prstGeom prst="rect">
            <a:avLst/>
          </a:prstGeom>
          <a:noFill/>
        </p:spPr>
        <p:txBody>
          <a:bodyPr wrap="square" rtlCol="0">
            <a:spAutoFit/>
          </a:bodyPr>
          <a:lstStyle/>
          <a:p>
            <a:r>
              <a:rPr lang="en-US" sz="2000" i="0" dirty="0">
                <a:solidFill>
                  <a:schemeClr val="bg1"/>
                </a:solidFill>
                <a:effectLst/>
                <a:latin typeface="Calibri" panose="020F0502020204030204" pitchFamily="34" charset="0"/>
                <a:cs typeface="Calibri" panose="020F0502020204030204" pitchFamily="34" charset="0"/>
              </a:rPr>
              <a:t>Record your waist size and divide by your height in centimeters. </a:t>
            </a:r>
          </a:p>
          <a:p>
            <a:endParaRPr lang="en-US" sz="2000" b="0" i="0" dirty="0">
              <a:solidFill>
                <a:schemeClr val="bg1"/>
              </a:solidFill>
              <a:effectLst/>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For example, if you are 165 centimeters tall, keep your waist at 83 centimeters.</a:t>
            </a:r>
            <a:endParaRPr lang="en-US" sz="2000" b="0" i="0" dirty="0">
              <a:solidFill>
                <a:schemeClr val="bg1"/>
              </a:solidFill>
              <a:effectLst/>
              <a:latin typeface="Calibri" panose="020F0502020204030204" pitchFamily="34" charset="0"/>
              <a:cs typeface="Calibri" panose="020F0502020204030204" pitchFamily="34" charset="0"/>
            </a:endParaRP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If your waist to height ratio is more than .5, your risk of high blood pressure, type 2 diabetes, heart disease and other health conditions rises.</a:t>
            </a:r>
          </a:p>
        </p:txBody>
      </p:sp>
      <p:sp>
        <p:nvSpPr>
          <p:cNvPr id="4" name="Rectangle 3">
            <a:extLst>
              <a:ext uri="{FF2B5EF4-FFF2-40B4-BE49-F238E27FC236}">
                <a16:creationId xmlns:a16="http://schemas.microsoft.com/office/drawing/2014/main" id="{2DBEADB4-7B88-49B7-96CC-45345B9D7AA7}"/>
              </a:ext>
            </a:extLst>
          </p:cNvPr>
          <p:cNvSpPr/>
          <p:nvPr/>
        </p:nvSpPr>
        <p:spPr bwMode="auto">
          <a:xfrm>
            <a:off x="6305909" y="5512279"/>
            <a:ext cx="2685691" cy="1232122"/>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itle 1">
            <a:extLst>
              <a:ext uri="{FF2B5EF4-FFF2-40B4-BE49-F238E27FC236}">
                <a16:creationId xmlns:a16="http://schemas.microsoft.com/office/drawing/2014/main" id="{C9DFDF6C-FBD2-4AB7-A3C3-6DC4F4D1DD32}"/>
              </a:ext>
            </a:extLst>
          </p:cNvPr>
          <p:cNvSpPr txBox="1">
            <a:spLocks/>
          </p:cNvSpPr>
          <p:nvPr/>
        </p:nvSpPr>
        <p:spPr>
          <a:xfrm>
            <a:off x="628650" y="2931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libri" panose="020F0502020204030204" pitchFamily="34" charset="0"/>
                <a:cs typeface="Calibri" panose="020F0502020204030204" pitchFamily="34" charset="0"/>
              </a:rPr>
              <a:t>Keep your waist less than half your height </a:t>
            </a:r>
          </a:p>
        </p:txBody>
      </p:sp>
    </p:spTree>
    <p:extLst>
      <p:ext uri="{BB962C8B-B14F-4D97-AF65-F5344CB8AC3E}">
        <p14:creationId xmlns:p14="http://schemas.microsoft.com/office/powerpoint/2010/main" val="4019686942"/>
      </p:ext>
    </p:extLst>
  </p:cSld>
  <p:clrMapOvr>
    <a:masterClrMapping/>
  </p:clrMapOvr>
  <mc:AlternateContent xmlns:mc="http://schemas.openxmlformats.org/markup-compatibility/2006" xmlns:p14="http://schemas.microsoft.com/office/powerpoint/2010/main">
    <mc:Choice Requires="p14">
      <p:transition spd="med" p14:dur="700" advTm="27131">
        <p:fade/>
      </p:transition>
    </mc:Choice>
    <mc:Fallback xmlns="">
      <p:transition spd="med" advTm="27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16070</TotalTime>
  <Words>1496</Words>
  <Application>Microsoft Office PowerPoint</Application>
  <PresentationFormat>On-screen Show (4:3)</PresentationFormat>
  <Paragraphs>155</Paragraphs>
  <Slides>11</Slides>
  <Notes>11</Notes>
  <HiddenSlides>0</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Gill Sans</vt:lpstr>
      <vt:lpstr>Helvetica Neue</vt:lpstr>
      <vt:lpstr>Open Sans</vt:lpstr>
      <vt:lpstr>Ubuntu</vt:lpstr>
      <vt:lpstr>Ubuntu Light</vt:lpstr>
      <vt:lpstr>SO_AP_Presentation</vt:lpstr>
      <vt:lpstr>Body White copy</vt:lpstr>
      <vt:lpstr>How to measure your waist and height </vt:lpstr>
      <vt:lpstr>Why it’s good to know your waist to height ratio </vt:lpstr>
      <vt:lpstr>How to measure your height and weight</vt:lpstr>
      <vt:lpstr>Using a Tape Measure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Olympics Virtual Health Promotion Assessment</dc:title>
  <dc:creator>Peyton Purcell</dc:creator>
  <cp:lastModifiedBy>Mary Pittaway</cp:lastModifiedBy>
  <cp:revision>173</cp:revision>
  <cp:lastPrinted>2020-09-28T21:02:28Z</cp:lastPrinted>
  <dcterms:created xsi:type="dcterms:W3CDTF">2020-09-09T19:41:57Z</dcterms:created>
  <dcterms:modified xsi:type="dcterms:W3CDTF">2020-10-18T21:12:18Z</dcterms:modified>
</cp:coreProperties>
</file>