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A_D6E2BE35.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34" r:id="rId1"/>
    <p:sldMasterId id="2147483723" r:id="rId2"/>
    <p:sldMasterId id="2147483732" r:id="rId3"/>
    <p:sldMasterId id="2147483753" r:id="rId4"/>
    <p:sldMasterId id="2147483755" r:id="rId5"/>
    <p:sldMasterId id="2147483764" r:id="rId6"/>
  </p:sldMasterIdLst>
  <p:notesMasterIdLst>
    <p:notesMasterId r:id="rId22"/>
  </p:notesMasterIdLst>
  <p:handoutMasterIdLst>
    <p:handoutMasterId r:id="rId23"/>
  </p:handoutMasterIdLst>
  <p:sldIdLst>
    <p:sldId id="293" r:id="rId7"/>
    <p:sldId id="270" r:id="rId8"/>
    <p:sldId id="271" r:id="rId9"/>
    <p:sldId id="282" r:id="rId10"/>
    <p:sldId id="263" r:id="rId11"/>
    <p:sldId id="285" r:id="rId12"/>
    <p:sldId id="286" r:id="rId13"/>
    <p:sldId id="283" r:id="rId14"/>
    <p:sldId id="276" r:id="rId15"/>
    <p:sldId id="260" r:id="rId16"/>
    <p:sldId id="287" r:id="rId17"/>
    <p:sldId id="289" r:id="rId18"/>
    <p:sldId id="288" r:id="rId19"/>
    <p:sldId id="290" r:id="rId20"/>
    <p:sldId id="269" r:id="rId21"/>
  </p:sldIdLst>
  <p:sldSz cx="12192000" cy="6858000"/>
  <p:notesSz cx="7010400" cy="12039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792"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5B4086-96C7-921D-6542-BB575D984356}" name="alice lenihan" initials="al" userId="HeTYrRTzJXyHUhkXdkDbxoS2sHdR42pkOBkdW5MbuH8="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nihan" initials="A" lastIdx="15" clrIdx="0">
    <p:extLst>
      <p:ext uri="{19B8F6BF-5375-455C-9EA6-DF929625EA0E}">
        <p15:presenceInfo xmlns:p15="http://schemas.microsoft.com/office/powerpoint/2012/main" userId="ALenihan" providerId="None"/>
      </p:ext>
    </p:extLst>
  </p:cmAuthor>
  <p:cmAuthor id="2" name="Mary Pittaway" initials="MP" lastIdx="5" clrIdx="1">
    <p:extLst>
      <p:ext uri="{19B8F6BF-5375-455C-9EA6-DF929625EA0E}">
        <p15:presenceInfo xmlns:p15="http://schemas.microsoft.com/office/powerpoint/2012/main" userId="14c2e6f044a4451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421"/>
    <a:srgbClr val="2E3333"/>
    <a:srgbClr val="1A1A16"/>
    <a:srgbClr val="1A1A10"/>
    <a:srgbClr val="16151E"/>
    <a:srgbClr val="292511"/>
    <a:srgbClr val="000000"/>
    <a:srgbClr val="FF5517"/>
    <a:srgbClr val="FF79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4C37E1-8EC4-4EA1-A044-8419794B8146}" v="92" dt="2021-01-18T20:13:01.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57814" autoAdjust="0"/>
  </p:normalViewPr>
  <p:slideViewPr>
    <p:cSldViewPr snapToGrid="0" snapToObjects="1">
      <p:cViewPr varScale="1">
        <p:scale>
          <a:sx n="110" d="100"/>
          <a:sy n="110" d="100"/>
        </p:scale>
        <p:origin x="378" y="78"/>
      </p:cViewPr>
      <p:guideLst>
        <p:guide orient="horz" pos="2160"/>
        <p:guide pos="3840"/>
      </p:guideLst>
    </p:cSldViewPr>
  </p:slideViewPr>
  <p:notesTextViewPr>
    <p:cViewPr>
      <p:scale>
        <a:sx n="100" d="100"/>
        <a:sy n="100" d="100"/>
      </p:scale>
      <p:origin x="0" y="0"/>
    </p:cViewPr>
  </p:notesTextViewPr>
  <p:sorterViewPr>
    <p:cViewPr>
      <p:scale>
        <a:sx n="200" d="100"/>
        <a:sy n="200" d="100"/>
      </p:scale>
      <p:origin x="0" y="-11784"/>
    </p:cViewPr>
  </p:sorterViewPr>
  <p:notesViewPr>
    <p:cSldViewPr snapToGrid="0" snapToObjects="1">
      <p:cViewPr varScale="1">
        <p:scale>
          <a:sx n="64" d="100"/>
          <a:sy n="64" d="100"/>
        </p:scale>
        <p:origin x="4224" y="84"/>
      </p:cViewPr>
      <p:guideLst>
        <p:guide orient="horz" pos="3792"/>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8/10/relationships/authors" Target="authors.xml"/></Relationships>
</file>

<file path=ppt/comments/modernComment_11A_D6E2BE35.xml><?xml version="1.0" encoding="utf-8"?>
<p188:cmLst xmlns:a="http://schemas.openxmlformats.org/drawingml/2006/main" xmlns:r="http://schemas.openxmlformats.org/officeDocument/2006/relationships" xmlns:p188="http://schemas.microsoft.com/office/powerpoint/2018/8/main">
  <p188:cm id="{1FD136A3-A852-4E39-91AE-B7F15E3BE449}" authorId="{435B4086-96C7-921D-6542-BB575D984356}" created="2021-01-13T16:19:59.419">
    <pc:sldMkLst xmlns:pc="http://schemas.microsoft.com/office/powerpoint/2013/main/command">
      <pc:docMk/>
      <pc:sldMk cId="3605184053" sldId="282"/>
    </pc:sldMkLst>
    <p188:txBody>
      <a:bodyPr/>
      <a:lstStyle/>
      <a:p>
        <a:r>
          <a:rPr lang="en-US"/>
          <a:t>move picture off the script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60198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601980"/>
          </a:xfrm>
          <a:prstGeom prst="rect">
            <a:avLst/>
          </a:prstGeom>
        </p:spPr>
        <p:txBody>
          <a:bodyPr vert="horz" lIns="93177" tIns="46589" rIns="93177" bIns="46589" rtlCol="0"/>
          <a:lstStyle>
            <a:lvl1pPr algn="r">
              <a:defRPr sz="1200"/>
            </a:lvl1pPr>
          </a:lstStyle>
          <a:p>
            <a:fld id="{64D70A94-535E-A242-8751-E65D819C19D3}" type="datetimeFigureOut">
              <a:rPr lang="en-US" smtClean="0"/>
              <a:t>2/1/21</a:t>
            </a:fld>
            <a:endParaRPr lang="en-US"/>
          </a:p>
        </p:txBody>
      </p:sp>
      <p:sp>
        <p:nvSpPr>
          <p:cNvPr id="4" name="Footer Placeholder 3"/>
          <p:cNvSpPr>
            <a:spLocks noGrp="1"/>
          </p:cNvSpPr>
          <p:nvPr>
            <p:ph type="ftr" sz="quarter" idx="2"/>
          </p:nvPr>
        </p:nvSpPr>
        <p:spPr>
          <a:xfrm>
            <a:off x="0" y="11435531"/>
            <a:ext cx="3037840" cy="60198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11435531"/>
            <a:ext cx="3037840" cy="601980"/>
          </a:xfrm>
          <a:prstGeom prst="rect">
            <a:avLst/>
          </a:prstGeom>
        </p:spPr>
        <p:txBody>
          <a:bodyPr vert="horz" lIns="93177" tIns="46589" rIns="93177" bIns="46589" rtlCol="0" anchor="b"/>
          <a:lstStyle>
            <a:lvl1pPr algn="r">
              <a:defRPr sz="1200"/>
            </a:lvl1pPr>
          </a:lstStyle>
          <a:p>
            <a:fld id="{97442F98-C731-A94C-AA10-6D9C96A04D6B}" type="slidenum">
              <a:rPr lang="en-US" smtClean="0"/>
              <a:t>‹#›</a:t>
            </a:fld>
            <a:endParaRPr lang="en-US"/>
          </a:p>
        </p:txBody>
      </p:sp>
    </p:spTree>
    <p:extLst>
      <p:ext uri="{BB962C8B-B14F-4D97-AF65-F5344CB8AC3E}">
        <p14:creationId xmlns:p14="http://schemas.microsoft.com/office/powerpoint/2010/main" val="22040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60198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601980"/>
          </a:xfrm>
          <a:prstGeom prst="rect">
            <a:avLst/>
          </a:prstGeom>
        </p:spPr>
        <p:txBody>
          <a:bodyPr vert="horz" lIns="93177" tIns="46589" rIns="93177" bIns="46589" rtlCol="0"/>
          <a:lstStyle>
            <a:lvl1pPr algn="r">
              <a:defRPr sz="1200"/>
            </a:lvl1pPr>
          </a:lstStyle>
          <a:p>
            <a:fld id="{31A25BBB-A885-FB47-A586-C46B257BEE92}" type="datetimeFigureOut">
              <a:rPr lang="en-US" smtClean="0"/>
              <a:t>2/1/21</a:t>
            </a:fld>
            <a:endParaRPr lang="en-US"/>
          </a:p>
        </p:txBody>
      </p:sp>
      <p:sp>
        <p:nvSpPr>
          <p:cNvPr id="4" name="Slide Image Placeholder 3"/>
          <p:cNvSpPr>
            <a:spLocks noGrp="1" noRot="1" noChangeAspect="1"/>
          </p:cNvSpPr>
          <p:nvPr>
            <p:ph type="sldImg" idx="2"/>
          </p:nvPr>
        </p:nvSpPr>
        <p:spPr>
          <a:xfrm>
            <a:off x="-508000" y="903288"/>
            <a:ext cx="8026400" cy="45148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5718810"/>
            <a:ext cx="5608320" cy="5417820"/>
          </a:xfrm>
          <a:prstGeom prst="rect">
            <a:avLst/>
          </a:prstGeom>
        </p:spPr>
        <p:txBody>
          <a:bodyPr vert="horz" lIns="93177" tIns="46589" rIns="93177" bIns="46589" rtlCol="0"/>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Footer Placeholder 5"/>
          <p:cNvSpPr>
            <a:spLocks noGrp="1"/>
          </p:cNvSpPr>
          <p:nvPr>
            <p:ph type="ftr" sz="quarter" idx="4"/>
          </p:nvPr>
        </p:nvSpPr>
        <p:spPr>
          <a:xfrm>
            <a:off x="0" y="11435531"/>
            <a:ext cx="3037840" cy="60198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11435531"/>
            <a:ext cx="3037840" cy="601980"/>
          </a:xfrm>
          <a:prstGeom prst="rect">
            <a:avLst/>
          </a:prstGeom>
        </p:spPr>
        <p:txBody>
          <a:bodyPr vert="horz" lIns="93177" tIns="46589" rIns="93177" bIns="46589" rtlCol="0" anchor="b"/>
          <a:lstStyle>
            <a:lvl1pPr algn="r">
              <a:defRPr sz="1200"/>
            </a:lvl1pPr>
          </a:lstStyle>
          <a:p>
            <a:fld id="{036B4B2F-0019-C942-9AE2-8EB4A07943DA}" type="slidenum">
              <a:rPr lang="en-US" smtClean="0"/>
              <a:t>‹#›</a:t>
            </a:fld>
            <a:endParaRPr lang="en-US"/>
          </a:p>
        </p:txBody>
      </p:sp>
    </p:spTree>
    <p:extLst>
      <p:ext uri="{BB962C8B-B14F-4D97-AF65-F5344CB8AC3E}">
        <p14:creationId xmlns:p14="http://schemas.microsoft.com/office/powerpoint/2010/main" val="14626320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esources.specialolympics.org/health/health-promotion/virtual-health-promo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resources.specialolympics.org/health/health-promotion/virtual-health-promo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shwell.uk.com/images/2012%20Ashwell%20Gunn%20and%20Gibson%20%20Ob%20Revs.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sources.specialolympics.org/health/health-promotion/virtual-health-promot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dia.specialolympics.org/resources/health/disciplines/health-promotion/virtual/Athlete-Health-Report-2020.pdf?_ga=2.29423351.953008048.1608146351-1966460390.160814635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5718810"/>
            <a:ext cx="5990705" cy="5417820"/>
          </a:xfrm>
        </p:spPr>
        <p:txBody>
          <a:bodyPr/>
          <a:lstStyle/>
          <a:p>
            <a:pPr marL="0" marR="0">
              <a:lnSpc>
                <a:spcPct val="107000"/>
              </a:lnSpc>
              <a:spcBef>
                <a:spcPts val="0"/>
              </a:spcBef>
              <a:spcAft>
                <a:spcPts val="800"/>
              </a:spcAft>
              <a:tabLst>
                <a:tab pos="59055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 materials and guidance for delivery of the Health Assessment are posted on the Health Promotion Resources website under Virtual Health Promotion. They are organized to help programs easily incorporate the event into ongoing athlete services. </a:t>
            </a:r>
          </a:p>
          <a:p>
            <a:pPr marL="0" marR="0">
              <a:lnSpc>
                <a:spcPct val="107000"/>
              </a:lnSpc>
              <a:spcBef>
                <a:spcPts val="0"/>
              </a:spcBef>
              <a:spcAft>
                <a:spcPts val="800"/>
              </a:spcAft>
              <a:tabLst>
                <a:tab pos="59055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055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You’ll find templates, athlete guidance taking their own height and waist measurements,  suggestions on how to adapt the materials to your unique program needs. Also included are  tools needed by your Clinical Director or clinical volunteer to deliver the health promotion education session, and guidance on post event documentation and follow-up.  Documents are also listed and linked on this slide for your later reference. </a:t>
            </a:r>
          </a:p>
          <a:p>
            <a:pPr marL="0" marR="0">
              <a:lnSpc>
                <a:spcPct val="107000"/>
              </a:lnSpc>
              <a:spcBef>
                <a:spcPts val="0"/>
              </a:spcBef>
              <a:spcAft>
                <a:spcPts val="800"/>
              </a:spcAft>
              <a:tabLst>
                <a:tab pos="59055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400" dirty="0">
                <a:effectLst/>
                <a:latin typeface="Calibri" panose="020F0502020204030204" pitchFamily="34" charset="0"/>
                <a:ea typeface="Calibri" panose="020F0502020204030204" pitchFamily="34" charset="0"/>
                <a:cs typeface="Times New Roman" panose="02020603050405020304" pitchFamily="18" charset="0"/>
              </a:rPr>
              <a:t>We have found this program to be fun and relevant to athletes, families and caregivers.  Program staff have been impressed with the athletes participation and level of engagement.    We hope you will too!</a:t>
            </a:r>
            <a:endParaRPr lang="en-US" sz="1400" dirty="0"/>
          </a:p>
        </p:txBody>
      </p:sp>
      <p:sp>
        <p:nvSpPr>
          <p:cNvPr id="4" name="Slide Number Placeholder 3"/>
          <p:cNvSpPr>
            <a:spLocks noGrp="1"/>
          </p:cNvSpPr>
          <p:nvPr>
            <p:ph type="sldNum" sz="quarter" idx="5"/>
          </p:nvPr>
        </p:nvSpPr>
        <p:spPr/>
        <p:txBody>
          <a:bodyPr/>
          <a:lstStyle/>
          <a:p>
            <a:fld id="{036B4B2F-0019-C942-9AE2-8EB4A07943DA}" type="slidenum">
              <a:rPr lang="en-US" smtClean="0"/>
              <a:t>2</a:t>
            </a:fld>
            <a:endParaRPr lang="en-US" dirty="0"/>
          </a:p>
        </p:txBody>
      </p:sp>
      <p:pic>
        <p:nvPicPr>
          <p:cNvPr id="6" name="Picture 5">
            <a:extLst>
              <a:ext uri="{FF2B5EF4-FFF2-40B4-BE49-F238E27FC236}">
                <a16:creationId xmlns:a16="http://schemas.microsoft.com/office/drawing/2014/main" id="{DC5B7F12-736F-4076-BE49-471DE80622C2}"/>
              </a:ext>
            </a:extLst>
          </p:cNvPr>
          <p:cNvPicPr>
            <a:picLocks noChangeAspect="1"/>
          </p:cNvPicPr>
          <p:nvPr/>
        </p:nvPicPr>
        <p:blipFill>
          <a:blip r:embed="rId3"/>
          <a:stretch>
            <a:fillRect/>
          </a:stretch>
        </p:blipFill>
        <p:spPr>
          <a:xfrm rot="5400000">
            <a:off x="5939537" y="4693993"/>
            <a:ext cx="708333" cy="373207"/>
          </a:xfrm>
          <a:prstGeom prst="rect">
            <a:avLst/>
          </a:prstGeom>
        </p:spPr>
      </p:pic>
    </p:spTree>
    <p:extLst>
      <p:ext uri="{BB962C8B-B14F-4D97-AF65-F5344CB8AC3E}">
        <p14:creationId xmlns:p14="http://schemas.microsoft.com/office/powerpoint/2010/main" val="1460545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Additional resources for ongoing virtual  health promotion and fitness messaging, are available on the </a:t>
            </a: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Virtual Health Promotion webpage</a:t>
            </a:r>
            <a:endParaRPr lang="en-US" sz="1400" dirty="0"/>
          </a:p>
        </p:txBody>
      </p:sp>
      <p:sp>
        <p:nvSpPr>
          <p:cNvPr id="4" name="Slide Number Placeholder 3"/>
          <p:cNvSpPr>
            <a:spLocks noGrp="1"/>
          </p:cNvSpPr>
          <p:nvPr>
            <p:ph type="sldNum" sz="quarter" idx="5"/>
          </p:nvPr>
        </p:nvSpPr>
        <p:spPr/>
        <p:txBody>
          <a:bodyPr/>
          <a:lstStyle/>
          <a:p>
            <a:fld id="{036B4B2F-0019-C942-9AE2-8EB4A07943DA}" type="slidenum">
              <a:rPr lang="en-US" smtClean="0"/>
              <a:t>11</a:t>
            </a:fld>
            <a:endParaRPr lang="en-US" dirty="0"/>
          </a:p>
        </p:txBody>
      </p:sp>
    </p:spTree>
    <p:extLst>
      <p:ext uri="{BB962C8B-B14F-4D97-AF65-F5344CB8AC3E}">
        <p14:creationId xmlns:p14="http://schemas.microsoft.com/office/powerpoint/2010/main" val="2029184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Additional virtual health promotion resources shared by other programs will be posted as updates are submitted. Here are examples of short cooking classes and interactive nutrition education classes.</a:t>
            </a:r>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t>12</a:t>
            </a:fld>
            <a:endParaRPr lang="en-US" dirty="0"/>
          </a:p>
        </p:txBody>
      </p:sp>
    </p:spTree>
    <p:extLst>
      <p:ext uri="{BB962C8B-B14F-4D97-AF65-F5344CB8AC3E}">
        <p14:creationId xmlns:p14="http://schemas.microsoft.com/office/powerpoint/2010/main" val="2188715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Over the years,  Health Promotion has incorporated changes into screening protocols, we added the waist to height ratio .  Our  health habits interview has evolved to include additional relevant.  We have new education resources and ways to discuss health education topics with athletes. Our referral protocols have been expanded to include Special Olympics fitness programming and community-based services and programs.  </a:t>
            </a:r>
          </a:p>
          <a:p>
            <a:endParaRPr lang="en-US" sz="1400" dirty="0"/>
          </a:p>
          <a:p>
            <a:r>
              <a:rPr lang="en-US" sz="1400" dirty="0"/>
              <a:t>These changes are reflected in our Online Health Promotion Train the Trainer modules and we encourage previously trained Clinical Directors to enroll in the course to learn of these important changes. </a:t>
            </a:r>
          </a:p>
          <a:p>
            <a:endParaRPr lang="en-US" sz="1400" dirty="0"/>
          </a:p>
          <a:p>
            <a:r>
              <a:rPr lang="en-US" sz="1400" dirty="0"/>
              <a:t>We also ask Clinical Directors  to review the updated Health Promotion Clinical Director Manual for changes, and to see additional resources to enhance  your program.</a:t>
            </a:r>
          </a:p>
        </p:txBody>
      </p:sp>
      <p:sp>
        <p:nvSpPr>
          <p:cNvPr id="4" name="Slide Number Placeholder 3"/>
          <p:cNvSpPr>
            <a:spLocks noGrp="1"/>
          </p:cNvSpPr>
          <p:nvPr>
            <p:ph type="sldNum" sz="quarter" idx="5"/>
          </p:nvPr>
        </p:nvSpPr>
        <p:spPr/>
        <p:txBody>
          <a:bodyPr/>
          <a:lstStyle/>
          <a:p>
            <a:fld id="{036B4B2F-0019-C942-9AE2-8EB4A07943DA}" type="slidenum">
              <a:rPr lang="en-US" smtClean="0"/>
              <a:t>13</a:t>
            </a:fld>
            <a:endParaRPr lang="en-US" dirty="0"/>
          </a:p>
        </p:txBody>
      </p:sp>
    </p:spTree>
    <p:extLst>
      <p:ext uri="{BB962C8B-B14F-4D97-AF65-F5344CB8AC3E}">
        <p14:creationId xmlns:p14="http://schemas.microsoft.com/office/powerpoint/2010/main" val="4051663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your time and interest in the Health Promotion Virtual Health Assessment  overview. </a:t>
            </a:r>
            <a:r>
              <a:rPr lang="en-US" sz="1200" dirty="0">
                <a:cs typeface="Calibri" panose="020F0502020204030204" pitchFamily="34" charset="0"/>
              </a:rPr>
              <a:t>The materials referenced  are found at the Health Promotion Virtual Healthy Athletes </a:t>
            </a:r>
            <a:r>
              <a:rPr lang="en-US" sz="1200" dirty="0">
                <a:cs typeface="Calibri" panose="020F0502020204030204" pitchFamily="34" charset="0"/>
                <a:hlinkClick r:id="rId3"/>
              </a:rPr>
              <a:t>link</a:t>
            </a:r>
            <a:r>
              <a:rPr lang="en-US" sz="1200" dirty="0">
                <a:cs typeface="Calibri" panose="020F0502020204030204" pitchFamily="34" charset="0"/>
              </a:rPr>
              <a:t> on the Special Olympics website.</a:t>
            </a:r>
          </a:p>
          <a:p>
            <a:endParaRPr lang="en-US" sz="1200" dirty="0">
              <a:cs typeface="Calibri" panose="020F0502020204030204" pitchFamily="34" charset="0"/>
            </a:endParaRPr>
          </a:p>
          <a:p>
            <a:r>
              <a:rPr lang="en-US" sz="1200" dirty="0">
                <a:cs typeface="Calibri" panose="020F0502020204030204" pitchFamily="34" charset="0"/>
              </a:rPr>
              <a:t>And our sincere thanks go to all the Special Olympics Health Managers, Health Promotion Clinical Directors , Health Messengers, and volunteers who help make Virtual Healthy Athletes fun, engaging and effective. </a:t>
            </a:r>
          </a:p>
          <a:p>
            <a:endParaRPr lang="en-US" sz="1200" dirty="0">
              <a:cs typeface="Calibri" panose="020F0502020204030204" pitchFamily="34" charset="0"/>
            </a:endParaRPr>
          </a:p>
          <a:p>
            <a:r>
              <a:rPr lang="en-US" dirty="0">
                <a:cs typeface="Calibri" panose="020F0502020204030204" pitchFamily="34" charset="0"/>
              </a:rPr>
              <a:t>And remember……………………….</a:t>
            </a:r>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t>14</a:t>
            </a:fld>
            <a:endParaRPr lang="en-US" dirty="0"/>
          </a:p>
        </p:txBody>
      </p:sp>
    </p:spTree>
    <p:extLst>
      <p:ext uri="{BB962C8B-B14F-4D97-AF65-F5344CB8AC3E}">
        <p14:creationId xmlns:p14="http://schemas.microsoft.com/office/powerpoint/2010/main" val="1509465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do it, and we can help. Best wishes and great success in your future Health Promotion Programming. </a:t>
            </a:r>
          </a:p>
        </p:txBody>
      </p:sp>
      <p:sp>
        <p:nvSpPr>
          <p:cNvPr id="4" name="Slide Number Placeholder 3"/>
          <p:cNvSpPr>
            <a:spLocks noGrp="1"/>
          </p:cNvSpPr>
          <p:nvPr>
            <p:ph type="sldNum" sz="quarter" idx="5"/>
          </p:nvPr>
        </p:nvSpPr>
        <p:spPr/>
        <p:txBody>
          <a:bodyPr/>
          <a:lstStyle/>
          <a:p>
            <a:fld id="{036B4B2F-0019-C942-9AE2-8EB4A07943DA}" type="slidenum">
              <a:rPr lang="en-US" smtClean="0"/>
              <a:t>15</a:t>
            </a:fld>
            <a:endParaRPr lang="en-US" dirty="0"/>
          </a:p>
        </p:txBody>
      </p:sp>
    </p:spTree>
    <p:extLst>
      <p:ext uri="{BB962C8B-B14F-4D97-AF65-F5344CB8AC3E}">
        <p14:creationId xmlns:p14="http://schemas.microsoft.com/office/powerpoint/2010/main" val="376261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As with any new program, people want to know who is responsible for what . This chart lays out suggested roles for Program staff, clinical directors and volunteers.  </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Calibri" panose="020F0502020204030204" pitchFamily="34" charset="0"/>
                <a:ea typeface="Calibri" panose="020F0502020204030204" pitchFamily="34" charset="0"/>
                <a:cs typeface="Times New Roman" panose="02020603050405020304" pitchFamily="18" charset="0"/>
              </a:rPr>
              <a:t>Careful planning and trial runs can help your ensure success in the delivery of Health Assessment. Some may wish to use these steps as a checklist when planning for delivery of the Health Assessment .</a:t>
            </a:r>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t>3</a:t>
            </a:fld>
            <a:endParaRPr lang="en-US" dirty="0"/>
          </a:p>
        </p:txBody>
      </p:sp>
    </p:spTree>
    <p:extLst>
      <p:ext uri="{BB962C8B-B14F-4D97-AF65-F5344CB8AC3E}">
        <p14:creationId xmlns:p14="http://schemas.microsoft.com/office/powerpoint/2010/main" val="1881237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Health Messengers and Athlete leaders can play an important role in promoting the program with athletes via Social Media.  They may help host the session, introduce speakers, pose questions to the audience during the session and present scripted health education on health habits during the webinar. </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They may also help wrap up the session by congratulating  the athletes and challenging them to continue to embrace healthy lifestyles .  </a:t>
            </a:r>
          </a:p>
          <a:p>
            <a:pPr marL="0" marR="0">
              <a:lnSpc>
                <a:spcPct val="107000"/>
              </a:lnSpc>
              <a:spcBef>
                <a:spcPts val="0"/>
              </a:spcBef>
              <a:spcAft>
                <a:spcPts val="0"/>
              </a:spcAft>
              <a:tabLst>
                <a:tab pos="5905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036B4B2F-0019-C942-9AE2-8EB4A07943DA}" type="slidenum">
              <a:rPr lang="en-US" smtClean="0"/>
              <a:t>4</a:t>
            </a:fld>
            <a:endParaRPr lang="en-US" dirty="0"/>
          </a:p>
        </p:txBody>
      </p:sp>
    </p:spTree>
    <p:extLst>
      <p:ext uri="{BB962C8B-B14F-4D97-AF65-F5344CB8AC3E}">
        <p14:creationId xmlns:p14="http://schemas.microsoft.com/office/powerpoint/2010/main" val="693246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3035" marR="0" indent="-153035">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So how do athletes actually register for the event?</a:t>
            </a:r>
            <a:r>
              <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The invitation template, designed for Google Forms:  </a:t>
            </a:r>
          </a:p>
          <a:p>
            <a:pPr marL="153035" marR="0" indent="-153035">
              <a:lnSpc>
                <a:spcPct val="107000"/>
              </a:lnSpc>
              <a:spcBef>
                <a:spcPts val="0"/>
              </a:spcBef>
              <a:spcAft>
                <a:spcPts val="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explains the planned activities</a:t>
            </a:r>
          </a:p>
          <a:p>
            <a:pPr marL="285750" marR="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includes a link for the athlete to register for the event and sign the Virtual Health Assessment disclaimer and</a:t>
            </a:r>
          </a:p>
          <a:p>
            <a:pPr marL="285750" marR="0" indent="-285750">
              <a:lnSpc>
                <a:spcPct val="107000"/>
              </a:lnSpc>
              <a:spcBef>
                <a:spcPts val="0"/>
              </a:spcBef>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provides a link to  guidance on measuring their waist size and height. </a:t>
            </a:r>
          </a:p>
          <a:p>
            <a:pPr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153035" marR="0" indent="-153035">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Once registered, the online assessment form is shared with the athlete, to be completed and uploaded.</a:t>
            </a:r>
          </a:p>
          <a:p>
            <a:pPr marL="153035" marR="0" indent="-153035">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Calibri" panose="020F0502020204030204" pitchFamily="34" charset="0"/>
                <a:ea typeface="Calibri" panose="020F0502020204030204" pitchFamily="34" charset="0"/>
                <a:cs typeface="Times New Roman" panose="02020603050405020304" pitchFamily="18" charset="0"/>
              </a:rPr>
              <a:t>Unified partners, coaches, staff and volunteers are also invited to participate in the Virtual Health Assessment </a:t>
            </a:r>
            <a:endParaRPr lang="en-US" sz="1400" dirty="0"/>
          </a:p>
        </p:txBody>
      </p:sp>
      <p:sp>
        <p:nvSpPr>
          <p:cNvPr id="4" name="Slide Number Placeholder 3"/>
          <p:cNvSpPr>
            <a:spLocks noGrp="1"/>
          </p:cNvSpPr>
          <p:nvPr>
            <p:ph type="sldNum" sz="quarter" idx="5"/>
          </p:nvPr>
        </p:nvSpPr>
        <p:spPr/>
        <p:txBody>
          <a:bodyPr/>
          <a:lstStyle/>
          <a:p>
            <a:fld id="{036B4B2F-0019-C942-9AE2-8EB4A07943DA}" type="slidenum">
              <a:rPr lang="en-US" smtClean="0"/>
              <a:t>5</a:t>
            </a:fld>
            <a:endParaRPr lang="en-US" dirty="0"/>
          </a:p>
        </p:txBody>
      </p:sp>
    </p:spTree>
    <p:extLst>
      <p:ext uri="{BB962C8B-B14F-4D97-AF65-F5344CB8AC3E}">
        <p14:creationId xmlns:p14="http://schemas.microsoft.com/office/powerpoint/2010/main" val="749680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 three components of the Health Assessment tool that athletes complete include</a:t>
            </a:r>
          </a:p>
          <a:p>
            <a:pPr marL="342900" marR="0" indent="-342900">
              <a:lnSpc>
                <a:spcPct val="107000"/>
              </a:lnSpc>
              <a:spcBef>
                <a:spcPts val="0"/>
              </a:spcBef>
              <a:spcAft>
                <a:spcPts val="0"/>
              </a:spcAft>
              <a:buAutoNum type="arabi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Demographics</a:t>
            </a:r>
          </a:p>
          <a:p>
            <a:pPr marL="342900" marR="0" indent="-342900">
              <a:lnSpc>
                <a:spcPct val="107000"/>
              </a:lnSpc>
              <a:spcBef>
                <a:spcPts val="0"/>
              </a:spcBef>
              <a:spcAft>
                <a:spcPts val="0"/>
              </a:spcAft>
              <a:buAutoNum type="arabi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clinical measures: self-reported weight,  self-measurement of waist and </a:t>
            </a:r>
          </a:p>
          <a:p>
            <a:pPr marL="342900" marR="0" indent="-342900">
              <a:lnSpc>
                <a:spcPct val="107000"/>
              </a:lnSpc>
              <a:spcBef>
                <a:spcPts val="0"/>
              </a:spcBef>
              <a:spcAft>
                <a:spcPts val="0"/>
              </a:spcAft>
              <a:buAutoNum type="arabi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self-reported health behaviors. </a:t>
            </a:r>
          </a:p>
          <a:p>
            <a:pPr marL="342900" marR="0" indent="-342900">
              <a:lnSpc>
                <a:spcPct val="107000"/>
              </a:lnSpc>
              <a:spcBef>
                <a:spcPts val="0"/>
              </a:spcBef>
              <a:spcAft>
                <a:spcPts val="0"/>
              </a:spcAft>
              <a:buAutoNum type="arabicPeriod"/>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We anticipate that athletes will have help from family or caregivers  while responding to the questions and to measure their waist and height and upload the photo.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Athletes are asked to follow instructions to measure height and weight for the </a:t>
            </a: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Waist to Height Ratio or WHtR</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p>
        </p:txBody>
      </p:sp>
      <p:sp>
        <p:nvSpPr>
          <p:cNvPr id="4" name="Slide Number Placeholder 3"/>
          <p:cNvSpPr>
            <a:spLocks noGrp="1"/>
          </p:cNvSpPr>
          <p:nvPr>
            <p:ph type="sldNum" sz="quarter" idx="5"/>
          </p:nvPr>
        </p:nvSpPr>
        <p:spPr/>
        <p:txBody>
          <a:bodyPr/>
          <a:lstStyle/>
          <a:p>
            <a:fld id="{036B4B2F-0019-C942-9AE2-8EB4A07943DA}" type="slidenum">
              <a:rPr lang="en-US" smtClean="0"/>
              <a:t>6</a:t>
            </a:fld>
            <a:endParaRPr lang="en-US" dirty="0"/>
          </a:p>
        </p:txBody>
      </p:sp>
    </p:spTree>
    <p:extLst>
      <p:ext uri="{BB962C8B-B14F-4D97-AF65-F5344CB8AC3E}">
        <p14:creationId xmlns:p14="http://schemas.microsoft.com/office/powerpoint/2010/main" val="446993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Comparing waist size with height is a new and important screening in Health Promotion, called the Waist to Height Ratio or WHtR </a:t>
            </a: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400" dirty="0">
                <a:effectLst/>
                <a:latin typeface="Calibri" panose="020F0502020204030204" pitchFamily="34" charset="0"/>
                <a:ea typeface="Calibri" panose="020F0502020204030204" pitchFamily="34" charset="0"/>
                <a:cs typeface="Times New Roman" panose="02020603050405020304" pitchFamily="18" charset="0"/>
              </a:rPr>
              <a:t>The graphic instructions and short slide presentation  show correct placement of the measuring tape, how to read the tape and record the waist and height measurements.  After measuring their waist, athletes are asked to  upload a photo of the waist measurement.   The referral criteria for the Waist to height ratio will be explained later.</a:t>
            </a:r>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t>7</a:t>
            </a:fld>
            <a:endParaRPr lang="en-US" dirty="0"/>
          </a:p>
        </p:txBody>
      </p:sp>
    </p:spTree>
    <p:extLst>
      <p:ext uri="{BB962C8B-B14F-4D97-AF65-F5344CB8AC3E}">
        <p14:creationId xmlns:p14="http://schemas.microsoft.com/office/powerpoint/2010/main" val="1844240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3035" marR="0" indent="-153035">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Athlete newly measured height and waist size, and self-reported weight and health habits responses are reported back to the program in a Google sheets file.   This can be saved as an excel file so screening results and be entered later  into HAS.  Charts and graphs can be developed from Google sheets or Excel. The resulting graphs may be added to the slides in the webinar template, found on the HP Virtual Health Promotion web page. Survey results and key education messages should be discussed with athletes during the educational webinar </a:t>
            </a:r>
          </a:p>
          <a:p>
            <a:pPr marL="153035" marR="0" indent="-153035">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400" dirty="0">
                <a:effectLst/>
                <a:latin typeface="Calibri" panose="020F0502020204030204" pitchFamily="34" charset="0"/>
                <a:ea typeface="Calibri" panose="020F0502020204030204" pitchFamily="34" charset="0"/>
                <a:cs typeface="Times New Roman" panose="02020603050405020304" pitchFamily="18" charset="0"/>
              </a:rPr>
              <a:t>The webinar may be presented by the HPCD or a clinical volunteer with help from a HM. Scripted education content for the webinar is also found at the VHP web page.  When time for Q and A is included in the webinar, athletes can share thoughts and interest in further discussion of the topics covered.  </a:t>
            </a:r>
          </a:p>
        </p:txBody>
      </p:sp>
      <p:sp>
        <p:nvSpPr>
          <p:cNvPr id="4" name="Slide Number Placeholder 3"/>
          <p:cNvSpPr>
            <a:spLocks noGrp="1"/>
          </p:cNvSpPr>
          <p:nvPr>
            <p:ph type="sldNum" sz="quarter" idx="5"/>
          </p:nvPr>
        </p:nvSpPr>
        <p:spPr/>
        <p:txBody>
          <a:bodyPr/>
          <a:lstStyle/>
          <a:p>
            <a:fld id="{036B4B2F-0019-C942-9AE2-8EB4A07943DA}" type="slidenum">
              <a:rPr lang="en-US" smtClean="0"/>
              <a:t>8</a:t>
            </a:fld>
            <a:endParaRPr lang="en-US" dirty="0"/>
          </a:p>
        </p:txBody>
      </p:sp>
    </p:spTree>
    <p:extLst>
      <p:ext uri="{BB962C8B-B14F-4D97-AF65-F5344CB8AC3E}">
        <p14:creationId xmlns:p14="http://schemas.microsoft.com/office/powerpoint/2010/main" val="1658640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7335" marR="0" indent="-267335">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Athlete responses for weight, height, waist size and health habits responses are seen in the Google sheets file,  it can be saved as an excel file for later transfer into HAS. </a:t>
            </a:r>
          </a:p>
          <a:p>
            <a:pPr marL="267335" marR="0" indent="-267335">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Charts and graphs can be developed from Google sheets or Excel </a:t>
            </a:r>
          </a:p>
          <a:p>
            <a:r>
              <a:rPr lang="en-US" sz="1400" dirty="0">
                <a:effectLst/>
                <a:latin typeface="Calibri" panose="020F0502020204030204" pitchFamily="34" charset="0"/>
                <a:ea typeface="Calibri" panose="020F0502020204030204" pitchFamily="34" charset="0"/>
                <a:cs typeface="Times New Roman" panose="02020603050405020304" pitchFamily="18" charset="0"/>
              </a:rPr>
              <a:t>Survey results and key education messages should be discussed with athletes during the educational webinar. A Clinical Director or clinical volunteer may present the webinar. A scripted  PowerPoint presentation   is found on the HP Resources </a:t>
            </a:r>
            <a:r>
              <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web page.</a:t>
            </a:r>
            <a:r>
              <a:rPr lang="en-US" sz="1400" dirty="0">
                <a:effectLst/>
                <a:latin typeface="Calibri" panose="020F0502020204030204" pitchFamily="34" charset="0"/>
                <a:ea typeface="Calibri" panose="020F0502020204030204" pitchFamily="34" charset="0"/>
                <a:cs typeface="Times New Roman" panose="02020603050405020304" pitchFamily="18" charset="0"/>
              </a:rPr>
              <a:t> Time for questions and answers should be included in webinar. </a:t>
            </a:r>
            <a:endParaRPr lang="en-US" sz="1400" dirty="0"/>
          </a:p>
        </p:txBody>
      </p:sp>
      <p:sp>
        <p:nvSpPr>
          <p:cNvPr id="4" name="Slide Number Placeholder 3"/>
          <p:cNvSpPr>
            <a:spLocks noGrp="1"/>
          </p:cNvSpPr>
          <p:nvPr>
            <p:ph type="sldNum" sz="quarter" idx="5"/>
          </p:nvPr>
        </p:nvSpPr>
        <p:spPr/>
        <p:txBody>
          <a:bodyPr/>
          <a:lstStyle/>
          <a:p>
            <a:fld id="{036B4B2F-0019-C942-9AE2-8EB4A07943DA}" type="slidenum">
              <a:rPr lang="en-US" smtClean="0"/>
              <a:t>9</a:t>
            </a:fld>
            <a:endParaRPr lang="en-US" dirty="0"/>
          </a:p>
        </p:txBody>
      </p:sp>
    </p:spTree>
    <p:extLst>
      <p:ext uri="{BB962C8B-B14F-4D97-AF65-F5344CB8AC3E}">
        <p14:creationId xmlns:p14="http://schemas.microsoft.com/office/powerpoint/2010/main" val="1071313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If the BMI or waist to height ratio (WHtR) meet referral criteria shown on the </a:t>
            </a: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Athlete Health Report</a:t>
            </a:r>
            <a:r>
              <a:rPr lang="en-US" sz="1400" dirty="0">
                <a:effectLst/>
                <a:latin typeface="Calibri" panose="020F0502020204030204" pitchFamily="34" charset="0"/>
                <a:ea typeface="Calibri" panose="020F0502020204030204" pitchFamily="34" charset="0"/>
                <a:cs typeface="Times New Roman" panose="02020603050405020304" pitchFamily="18" charset="0"/>
              </a:rPr>
              <a:t>, the HP referral and follow-up process should be followed.  Remember to include your fitness programming as a referral source for athletes.</a:t>
            </a:r>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t>10</a:t>
            </a:fld>
            <a:endParaRPr lang="en-US" dirty="0"/>
          </a:p>
        </p:txBody>
      </p:sp>
    </p:spTree>
    <p:extLst>
      <p:ext uri="{BB962C8B-B14F-4D97-AF65-F5344CB8AC3E}">
        <p14:creationId xmlns:p14="http://schemas.microsoft.com/office/powerpoint/2010/main" val="3237640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1150623"/>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032938" y="2973325"/>
            <a:ext cx="8533805"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a:t>
            </a:r>
            <a:endParaRPr lang="en-US" b="1" dirty="0">
              <a:latin typeface="Helvetica Neue"/>
              <a:cs typeface="Helvetica Neue"/>
            </a:endParaRPr>
          </a:p>
        </p:txBody>
      </p:sp>
    </p:spTree>
    <p:extLst>
      <p:ext uri="{BB962C8B-B14F-4D97-AF65-F5344CB8AC3E}">
        <p14:creationId xmlns:p14="http://schemas.microsoft.com/office/powerpoint/2010/main" val="41543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380949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62FADDA2-E13B-F548-856B-05843CC20AFE}" type="slidenum">
              <a:rPr lang="en-US"/>
              <a:pPr/>
              <a:t>‹#›</a:t>
            </a:fld>
            <a:endParaRPr lang="en-US"/>
          </a:p>
        </p:txBody>
      </p:sp>
    </p:spTree>
    <p:extLst>
      <p:ext uri="{BB962C8B-B14F-4D97-AF65-F5344CB8AC3E}">
        <p14:creationId xmlns:p14="http://schemas.microsoft.com/office/powerpoint/2010/main" val="24506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65259849-736F-2C48-9F66-0F7642C7CEF8}" type="slidenum">
              <a:rPr lang="en-US"/>
              <a:pPr/>
              <a:t>‹#›</a:t>
            </a:fld>
            <a:endParaRPr lang="en-US"/>
          </a:p>
        </p:txBody>
      </p:sp>
    </p:spTree>
    <p:extLst>
      <p:ext uri="{BB962C8B-B14F-4D97-AF65-F5344CB8AC3E}">
        <p14:creationId xmlns:p14="http://schemas.microsoft.com/office/powerpoint/2010/main" val="28349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114778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422624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350957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2399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64520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a:prstGeom prst="rect">
            <a:avLst/>
          </a:prstGeom>
        </p:spPr>
        <p:txBody>
          <a:bodyPr vert="horz" lIns="64291" tIns="32146" rIns="64291" bIns="32146"/>
          <a:lstStyle>
            <a:lvl1pPr>
              <a:defRPr>
                <a:latin typeface="Ubuntu"/>
                <a:cs typeface="Ubuntu"/>
              </a:defRPr>
            </a:lvl1pPr>
          </a:lstStyle>
          <a:p>
            <a:r>
              <a:rPr lang="ga-IE"/>
              <a:t>Click to edit Master title style</a:t>
            </a:r>
            <a:endParaRPr lang="en-US" dirty="0"/>
          </a:p>
        </p:txBody>
      </p:sp>
      <p:sp>
        <p:nvSpPr>
          <p:cNvPr id="3" name="Subtitle 2"/>
          <p:cNvSpPr>
            <a:spLocks noGrp="1"/>
          </p:cNvSpPr>
          <p:nvPr>
            <p:ph type="subTitle" idx="1"/>
          </p:nvPr>
        </p:nvSpPr>
        <p:spPr>
          <a:xfrm>
            <a:off x="1829099" y="3886648"/>
            <a:ext cx="8533805" cy="1752451"/>
          </a:xfrm>
          <a:prstGeom prst="rect">
            <a:avLst/>
          </a:prstGeom>
        </p:spPr>
        <p:txBody>
          <a:bodyPr vert="horz" lIns="64291" tIns="32146" rIns="64291" bIns="32146"/>
          <a:lstStyle>
            <a:lvl1pPr marL="0" indent="0" algn="ctr">
              <a:buNone/>
              <a:defRPr>
                <a:latin typeface="Ubuntu"/>
                <a:cs typeface="Ubuntu"/>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Tree>
    <p:extLst>
      <p:ext uri="{BB962C8B-B14F-4D97-AF65-F5344CB8AC3E}">
        <p14:creationId xmlns:p14="http://schemas.microsoft.com/office/powerpoint/2010/main" val="298917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a:prstGeom prst="rect">
            <a:avLst/>
          </a:prstGeom>
        </p:spPr>
        <p:txBody>
          <a:bodyPr vert="horz" lIns="64291" tIns="32146" rIns="64291" bIns="32146"/>
          <a:lstStyle>
            <a:lvl1pPr>
              <a:defRPr>
                <a:latin typeface="Ubuntu"/>
                <a:cs typeface="Ubuntu"/>
              </a:defRPr>
            </a:lvl1pPr>
          </a:lstStyle>
          <a:p>
            <a:r>
              <a:rPr lang="ga-IE"/>
              <a:t>Click to edit Master title style</a:t>
            </a:r>
            <a:endParaRPr lang="en-US" dirty="0"/>
          </a:p>
        </p:txBody>
      </p:sp>
      <p:sp>
        <p:nvSpPr>
          <p:cNvPr id="3" name="Subtitle 2"/>
          <p:cNvSpPr>
            <a:spLocks noGrp="1"/>
          </p:cNvSpPr>
          <p:nvPr>
            <p:ph type="subTitle" idx="1"/>
          </p:nvPr>
        </p:nvSpPr>
        <p:spPr>
          <a:xfrm>
            <a:off x="1829099" y="3886648"/>
            <a:ext cx="8533805" cy="1752451"/>
          </a:xfrm>
          <a:prstGeom prst="rect">
            <a:avLst/>
          </a:prstGeom>
        </p:spPr>
        <p:txBody>
          <a:bodyPr vert="horz" lIns="64291" tIns="32146" rIns="64291" bIns="32146"/>
          <a:lstStyle>
            <a:lvl1pPr marL="0" indent="0" algn="ctr">
              <a:buNone/>
              <a:defRPr>
                <a:latin typeface="Ubuntu"/>
                <a:cs typeface="Ubuntu"/>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Tree>
    <p:extLst>
      <p:ext uri="{BB962C8B-B14F-4D97-AF65-F5344CB8AC3E}">
        <p14:creationId xmlns:p14="http://schemas.microsoft.com/office/powerpoint/2010/main" val="298917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a:t>
            </a:r>
            <a:endParaRPr lang="en-US" b="1" dirty="0">
              <a:latin typeface="Helvetica Neue"/>
              <a:cs typeface="Helvetica Neue"/>
            </a:endParaRPr>
          </a:p>
        </p:txBody>
      </p:sp>
    </p:spTree>
    <p:extLst>
      <p:ext uri="{BB962C8B-B14F-4D97-AF65-F5344CB8AC3E}">
        <p14:creationId xmlns:p14="http://schemas.microsoft.com/office/powerpoint/2010/main" val="26958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307880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62FADDA2-E13B-F548-856B-05843CC20AFE}" type="slidenum">
              <a:rPr lang="en-US"/>
              <a:pPr/>
              <a:t>‹#›</a:t>
            </a:fld>
            <a:endParaRPr lang="en-US"/>
          </a:p>
        </p:txBody>
      </p:sp>
    </p:spTree>
    <p:extLst>
      <p:ext uri="{BB962C8B-B14F-4D97-AF65-F5344CB8AC3E}">
        <p14:creationId xmlns:p14="http://schemas.microsoft.com/office/powerpoint/2010/main" val="25001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65259849-736F-2C48-9F66-0F7642C7CEF8}" type="slidenum">
              <a:rPr lang="en-US"/>
              <a:pPr/>
              <a:t>‹#›</a:t>
            </a:fld>
            <a:endParaRPr lang="en-US"/>
          </a:p>
        </p:txBody>
      </p:sp>
    </p:spTree>
    <p:extLst>
      <p:ext uri="{BB962C8B-B14F-4D97-AF65-F5344CB8AC3E}">
        <p14:creationId xmlns:p14="http://schemas.microsoft.com/office/powerpoint/2010/main" val="95482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178321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97194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41989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396984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53137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1150623"/>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032938" y="2973325"/>
            <a:ext cx="8533805"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72295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291648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2600180"/>
            <a:ext cx="10362901" cy="1361777"/>
          </a:xfrm>
        </p:spPr>
        <p:txBody>
          <a:bodyPr/>
          <a:lstStyle>
            <a:lvl1pPr algn="l">
              <a:defRPr sz="2800" b="1" cap="all"/>
            </a:lvl1pPr>
          </a:lstStyle>
          <a:p>
            <a:r>
              <a:rPr lang="ga-IE"/>
              <a:t>Click to edit Master title style</a:t>
            </a:r>
            <a:endParaRPr lang="en-US"/>
          </a:p>
        </p:txBody>
      </p:sp>
      <p:sp>
        <p:nvSpPr>
          <p:cNvPr id="3" name="Text Placeholder 2"/>
          <p:cNvSpPr>
            <a:spLocks noGrp="1"/>
          </p:cNvSpPr>
          <p:nvPr>
            <p:ph type="body" idx="1"/>
          </p:nvPr>
        </p:nvSpPr>
        <p:spPr>
          <a:xfrm>
            <a:off x="962919" y="1099991"/>
            <a:ext cx="10362901"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a:t>
            </a:r>
            <a:endParaRPr lang="en-US" b="1" dirty="0">
              <a:latin typeface="Helvetica Neue"/>
              <a:cs typeface="Helvetica Neue"/>
            </a:endParaRPr>
          </a:p>
        </p:txBody>
      </p:sp>
    </p:spTree>
    <p:extLst>
      <p:ext uri="{BB962C8B-B14F-4D97-AF65-F5344CB8AC3E}">
        <p14:creationId xmlns:p14="http://schemas.microsoft.com/office/powerpoint/2010/main" val="218790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2600180"/>
            <a:ext cx="10362901" cy="1361777"/>
          </a:xfrm>
        </p:spPr>
        <p:txBody>
          <a:bodyPr/>
          <a:lstStyle>
            <a:lvl1pPr algn="l">
              <a:defRPr sz="2800" b="1" cap="all"/>
            </a:lvl1pPr>
          </a:lstStyle>
          <a:p>
            <a:r>
              <a:rPr lang="ga-IE"/>
              <a:t>Click to edit Master title style</a:t>
            </a:r>
            <a:endParaRPr lang="en-US"/>
          </a:p>
        </p:txBody>
      </p:sp>
      <p:sp>
        <p:nvSpPr>
          <p:cNvPr id="3" name="Text Placeholder 2"/>
          <p:cNvSpPr>
            <a:spLocks noGrp="1"/>
          </p:cNvSpPr>
          <p:nvPr>
            <p:ph type="body" idx="1"/>
          </p:nvPr>
        </p:nvSpPr>
        <p:spPr>
          <a:xfrm>
            <a:off x="962919" y="1099991"/>
            <a:ext cx="10362901"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135968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2375298"/>
            <a:ext cx="5203031"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2375298"/>
            <a:ext cx="5203031"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414649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2246178"/>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885766"/>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5" name="Text Placeholder 4"/>
          <p:cNvSpPr>
            <a:spLocks noGrp="1"/>
          </p:cNvSpPr>
          <p:nvPr>
            <p:ph type="body" sz="quarter" idx="3"/>
          </p:nvPr>
        </p:nvSpPr>
        <p:spPr>
          <a:xfrm>
            <a:off x="6192741" y="2267026"/>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906614"/>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0345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414497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 </a:t>
            </a:r>
            <a:r>
              <a:rPr lang="en-US" b="1">
                <a:latin typeface="Helvetica Neue"/>
                <a:cs typeface="Helvetica Neue"/>
              </a:rPr>
              <a:t>storyful.</a:t>
            </a:r>
            <a:endParaRPr lang="en-US" b="1" dirty="0">
              <a:latin typeface="Helvetica Neue"/>
              <a:cs typeface="Helvetica Neue"/>
            </a:endParaRPr>
          </a:p>
        </p:txBody>
      </p:sp>
    </p:spTree>
    <p:extLst>
      <p:ext uri="{BB962C8B-B14F-4D97-AF65-F5344CB8AC3E}">
        <p14:creationId xmlns:p14="http://schemas.microsoft.com/office/powerpoint/2010/main" val="303333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1161975"/>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273472"/>
            <a:ext cx="681484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435448"/>
            <a:ext cx="401091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413168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5"/>
            <a:ext cx="7314903" cy="567035"/>
          </a:xfrm>
        </p:spPr>
        <p:txBody>
          <a:bodyPr anchor="b"/>
          <a:lstStyle>
            <a:lvl1pPr algn="l">
              <a:defRPr sz="1400" b="1"/>
            </a:lvl1pPr>
          </a:lstStyle>
          <a:p>
            <a:r>
              <a:rPr lang="ga-IE"/>
              <a:t>Click to edit Master title style</a:t>
            </a:r>
            <a:endParaRPr lang="en-US"/>
          </a:p>
        </p:txBody>
      </p:sp>
      <p:sp>
        <p:nvSpPr>
          <p:cNvPr id="3" name="Picture Placeholder 2"/>
          <p:cNvSpPr>
            <a:spLocks noGrp="1"/>
          </p:cNvSpPr>
          <p:nvPr>
            <p:ph type="pic" idx="1"/>
          </p:nvPr>
        </p:nvSpPr>
        <p:spPr>
          <a:xfrm>
            <a:off x="2390181" y="612800"/>
            <a:ext cx="7314903"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Light" charset="0"/>
              </a:rPr>
              <a:t>Drag picture to placeholder or click icon to add</a:t>
            </a:r>
            <a:endParaRPr lang="en-US" noProof="0">
              <a:sym typeface="Ubuntu Light" charset="0"/>
            </a:endParaRPr>
          </a:p>
        </p:txBody>
      </p:sp>
      <p:sp>
        <p:nvSpPr>
          <p:cNvPr id="4" name="Text Placeholder 3"/>
          <p:cNvSpPr>
            <a:spLocks noGrp="1"/>
          </p:cNvSpPr>
          <p:nvPr>
            <p:ph type="body" sz="half" idx="2"/>
          </p:nvPr>
        </p:nvSpPr>
        <p:spPr>
          <a:xfrm>
            <a:off x="2390181" y="5367859"/>
            <a:ext cx="7314903"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244402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2375298"/>
            <a:ext cx="5203031"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2375298"/>
            <a:ext cx="5203031"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a:t>
            </a:r>
            <a:endParaRPr lang="en-US" b="1" dirty="0">
              <a:latin typeface="Helvetica Neue"/>
              <a:cs typeface="Helvetica Neue"/>
            </a:endParaRPr>
          </a:p>
        </p:txBody>
      </p:sp>
    </p:spTree>
    <p:extLst>
      <p:ext uri="{BB962C8B-B14F-4D97-AF65-F5344CB8AC3E}">
        <p14:creationId xmlns:p14="http://schemas.microsoft.com/office/powerpoint/2010/main" val="91254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2246178"/>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885766"/>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5" name="Text Placeholder 4"/>
          <p:cNvSpPr>
            <a:spLocks noGrp="1"/>
          </p:cNvSpPr>
          <p:nvPr>
            <p:ph type="body" sz="quarter" idx="3"/>
          </p:nvPr>
        </p:nvSpPr>
        <p:spPr>
          <a:xfrm>
            <a:off x="6192741" y="2267026"/>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906614"/>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a:t>
            </a:r>
            <a:endParaRPr lang="en-US" b="1" dirty="0">
              <a:latin typeface="Helvetica Neue"/>
              <a:cs typeface="Helvetica Neue"/>
            </a:endParaRPr>
          </a:p>
        </p:txBody>
      </p:sp>
    </p:spTree>
    <p:extLst>
      <p:ext uri="{BB962C8B-B14F-4D97-AF65-F5344CB8AC3E}">
        <p14:creationId xmlns:p14="http://schemas.microsoft.com/office/powerpoint/2010/main" val="6407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a:t>
            </a:r>
            <a:endParaRPr lang="en-US" b="1" dirty="0">
              <a:latin typeface="Helvetica Neue"/>
              <a:cs typeface="Helvetica Neue"/>
            </a:endParaRPr>
          </a:p>
        </p:txBody>
      </p:sp>
    </p:spTree>
    <p:extLst>
      <p:ext uri="{BB962C8B-B14F-4D97-AF65-F5344CB8AC3E}">
        <p14:creationId xmlns:p14="http://schemas.microsoft.com/office/powerpoint/2010/main" val="310927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 </a:t>
            </a:r>
            <a:r>
              <a:rPr lang="en-US" b="1" dirty="0" err="1">
                <a:latin typeface="Helvetica Neue"/>
                <a:cs typeface="Helvetica Neue"/>
              </a:rPr>
              <a:t>storyful</a:t>
            </a:r>
            <a:r>
              <a:rPr lang="en-US" b="1" dirty="0">
                <a:latin typeface="Helvetica Neue"/>
                <a:cs typeface="Helvetica Neue"/>
              </a:rPr>
              <a:t>.</a:t>
            </a:r>
          </a:p>
        </p:txBody>
      </p:sp>
    </p:spTree>
    <p:extLst>
      <p:ext uri="{BB962C8B-B14F-4D97-AF65-F5344CB8AC3E}">
        <p14:creationId xmlns:p14="http://schemas.microsoft.com/office/powerpoint/2010/main" val="40043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1161975"/>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273472"/>
            <a:ext cx="681484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435448"/>
            <a:ext cx="401091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23253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5"/>
            <a:ext cx="7314903" cy="567035"/>
          </a:xfrm>
        </p:spPr>
        <p:txBody>
          <a:bodyPr anchor="b"/>
          <a:lstStyle>
            <a:lvl1pPr algn="l">
              <a:defRPr sz="1400" b="1"/>
            </a:lvl1pPr>
          </a:lstStyle>
          <a:p>
            <a:r>
              <a:rPr lang="ga-IE"/>
              <a:t>Click to edit Master title style</a:t>
            </a:r>
            <a:endParaRPr lang="en-US"/>
          </a:p>
        </p:txBody>
      </p:sp>
      <p:sp>
        <p:nvSpPr>
          <p:cNvPr id="3" name="Picture Placeholder 2"/>
          <p:cNvSpPr>
            <a:spLocks noGrp="1"/>
          </p:cNvSpPr>
          <p:nvPr>
            <p:ph type="pic" idx="1"/>
          </p:nvPr>
        </p:nvSpPr>
        <p:spPr>
          <a:xfrm>
            <a:off x="2390181" y="612800"/>
            <a:ext cx="7314903"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Light" charset="0"/>
              </a:rPr>
              <a:t>Drag picture to placeholder or click icon to add</a:t>
            </a:r>
            <a:endParaRPr lang="en-US" noProof="0">
              <a:sym typeface="Ubuntu Light" charset="0"/>
            </a:endParaRPr>
          </a:p>
        </p:txBody>
      </p:sp>
      <p:sp>
        <p:nvSpPr>
          <p:cNvPr id="4" name="Text Placeholder 3"/>
          <p:cNvSpPr>
            <a:spLocks noGrp="1"/>
          </p:cNvSpPr>
          <p:nvPr>
            <p:ph type="body" sz="half" idx="2"/>
          </p:nvPr>
        </p:nvSpPr>
        <p:spPr>
          <a:xfrm>
            <a:off x="2390181" y="5367859"/>
            <a:ext cx="7314903"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4103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jp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3.jpg"/><Relationship Id="rId4" Type="http://schemas.openxmlformats.org/officeDocument/2006/relationships/slideLayout" Target="../slideLayouts/slideLayout2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2.jpg"/><Relationship Id="rId5" Type="http://schemas.openxmlformats.org/officeDocument/2006/relationships/slideLayout" Target="../slideLayouts/slideLayout32.xml"/><Relationship Id="rId10" Type="http://schemas.openxmlformats.org/officeDocument/2006/relationships/theme" Target="../theme/theme6.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7" y="2374901"/>
            <a:ext cx="10549467" cy="18573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726018" y="482600"/>
            <a:ext cx="10536767" cy="119538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738717" y="6446157"/>
            <a:ext cx="4840849" cy="1873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t> </a:t>
            </a:r>
            <a:endParaRPr lang="en-US" dirty="0">
              <a:latin typeface="Ubuntu"/>
              <a:cs typeface="Ubuntu"/>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8" y="1874010"/>
            <a:ext cx="10549467" cy="44640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dirty="0">
                <a:sym typeface="Ubuntu" charset="0"/>
              </a:rPr>
              <a:t>Second level</a:t>
            </a:r>
          </a:p>
          <a:p>
            <a:pPr lvl="2"/>
            <a:r>
              <a:rPr lang="ga-IE" dirty="0">
                <a:sym typeface="Ubuntu" charset="0"/>
              </a:rPr>
              <a:t>Third level</a:t>
            </a:r>
          </a:p>
          <a:p>
            <a:pPr lvl="3"/>
            <a:r>
              <a:rPr lang="ga-IE" dirty="0">
                <a:sym typeface="Ubuntu" charset="0"/>
              </a:rPr>
              <a:t>Fourth level</a:t>
            </a:r>
          </a:p>
          <a:p>
            <a:pPr lvl="4"/>
            <a:r>
              <a:rPr lang="ga-IE" dirty="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3"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rtl="0" eaLnBrk="1" fontAlgn="base" hangingPunct="1">
        <a:spcBef>
          <a:spcPct val="0"/>
        </a:spcBef>
        <a:spcAft>
          <a:spcPct val="0"/>
        </a:spcAft>
        <a:defRPr sz="5900">
          <a:solidFill>
            <a:schemeClr val="tx1"/>
          </a:solidFill>
          <a:latin typeface="+mj-lt"/>
          <a:ea typeface="+mj-ea"/>
          <a:cs typeface="+mj-cs"/>
          <a:sym typeface="Gill Sans" charset="0"/>
        </a:defRPr>
      </a:lvl1pPr>
      <a:lvl2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88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1pPr>
      <a:lvl2pPr marL="936625"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2pPr>
      <a:lvl3pPr marL="1249363"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100"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4pPr>
      <a:lvl5pPr marL="187483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4"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rtl="0" eaLnBrk="1" fontAlgn="base" hangingPunct="1">
        <a:spcBef>
          <a:spcPct val="0"/>
        </a:spcBef>
        <a:spcAft>
          <a:spcPct val="0"/>
        </a:spcAft>
        <a:defRPr sz="5900">
          <a:solidFill>
            <a:schemeClr val="tx1"/>
          </a:solidFill>
          <a:latin typeface="+mj-lt"/>
          <a:ea typeface="+mj-ea"/>
          <a:cs typeface="+mj-cs"/>
          <a:sym typeface="Gill Sans" charset="0"/>
        </a:defRPr>
      </a:lvl1pPr>
      <a:lvl2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88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1pPr>
      <a:lvl2pPr marL="936625"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2pPr>
      <a:lvl3pPr marL="1249363"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100"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4pPr>
      <a:lvl5pPr marL="187483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8" y="1874010"/>
            <a:ext cx="10549467" cy="44640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dirty="0">
                <a:sym typeface="Ubuntu" charset="0"/>
              </a:rPr>
              <a:t>Second level</a:t>
            </a:r>
          </a:p>
          <a:p>
            <a:pPr lvl="2"/>
            <a:r>
              <a:rPr lang="ga-IE" dirty="0">
                <a:sym typeface="Ubuntu" charset="0"/>
              </a:rPr>
              <a:t>Third level</a:t>
            </a:r>
          </a:p>
          <a:p>
            <a:pPr lvl="3"/>
            <a:r>
              <a:rPr lang="ga-IE" dirty="0">
                <a:sym typeface="Ubuntu" charset="0"/>
              </a:rPr>
              <a:t>Fourth level</a:t>
            </a:r>
          </a:p>
          <a:p>
            <a:pPr lvl="4"/>
            <a:r>
              <a:rPr lang="ga-IE" dirty="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95243430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7" y="2374901"/>
            <a:ext cx="10549467" cy="18573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726018" y="482600"/>
            <a:ext cx="10536767" cy="119538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738717" y="6446157"/>
            <a:ext cx="4840849" cy="1873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t> </a:t>
            </a:r>
            <a:endParaRPr lang="en-US" dirty="0">
              <a:latin typeface="Ubuntu"/>
              <a:cs typeface="Ubuntu"/>
            </a:endParaRPr>
          </a:p>
        </p:txBody>
      </p:sp>
    </p:spTree>
    <p:extLst>
      <p:ext uri="{BB962C8B-B14F-4D97-AF65-F5344CB8AC3E}">
        <p14:creationId xmlns:p14="http://schemas.microsoft.com/office/powerpoint/2010/main" val="18621970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hyperlink" Target="https://media.specialolympics.org/resources/health/disciplines/health-promotion/virtual/Athlete-Health-Report-2020.pdf?_ga=2.51539753.1629340270.1607917478-339134490.1607917478" TargetMode="External"/><Relationship Id="rId3" Type="http://schemas.openxmlformats.org/officeDocument/2006/relationships/slideLayout" Target="../slideLayouts/slideLayout11.xml"/><Relationship Id="rId7" Type="http://schemas.openxmlformats.org/officeDocument/2006/relationships/image" Target="../media/image3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image" Target="../media/image1.jpeg"/><Relationship Id="rId4" Type="http://schemas.openxmlformats.org/officeDocument/2006/relationships/notesSlide" Target="../notesSlides/notesSlide9.xml"/><Relationship Id="rId9" Type="http://schemas.openxmlformats.org/officeDocument/2006/relationships/image" Target="../media/image35.JP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hyperlink" Target="https://media.specialolympics.org/resources/health/disciplines/health-promotion/virtual/Virtual-Athlete-Power-Pack.pptx?_ga=2.85171225.1473513959.1607452914-503314036.1607452914" TargetMode="External"/><Relationship Id="rId18" Type="http://schemas.openxmlformats.org/officeDocument/2006/relationships/image" Target="../media/image47.png"/><Relationship Id="rId3" Type="http://schemas.openxmlformats.org/officeDocument/2006/relationships/slideLayout" Target="../slideLayouts/slideLayout11.xml"/><Relationship Id="rId21"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audio" Target="../media/media11.m4a"/><Relationship Id="rId16" Type="http://schemas.openxmlformats.org/officeDocument/2006/relationships/image" Target="../media/image45.png"/><Relationship Id="rId20" Type="http://schemas.openxmlformats.org/officeDocument/2006/relationships/image" Target="../media/image10.png"/><Relationship Id="rId1" Type="http://schemas.microsoft.com/office/2007/relationships/media" Target="../media/media11.m4a"/><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1.png"/><Relationship Id="rId5" Type="http://schemas.openxmlformats.org/officeDocument/2006/relationships/image" Target="../media/image36.png"/><Relationship Id="rId15" Type="http://schemas.openxmlformats.org/officeDocument/2006/relationships/image" Target="../media/image44.png"/><Relationship Id="rId23" Type="http://schemas.openxmlformats.org/officeDocument/2006/relationships/image" Target="../media/image50.png"/><Relationship Id="rId10" Type="http://schemas.openxmlformats.org/officeDocument/2006/relationships/image" Target="../media/image41.png"/><Relationship Id="rId19"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40.png"/><Relationship Id="rId14" Type="http://schemas.openxmlformats.org/officeDocument/2006/relationships/hyperlink" Target="https://media.specialolympics.org/resources/health/disciplines/health-promotion/virtual/HP-Education-Posters-for-Social-Media.pptx?_ga=2.8026162.1473513959.1607452914-503314036.1607452914" TargetMode="External"/><Relationship Id="rId22"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hyperlink" Target="https://www.specialolympics.org/videos/proper-hand-washing-techniques" TargetMode="External"/><Relationship Id="rId13" Type="http://schemas.openxmlformats.org/officeDocument/2006/relationships/image" Target="../media/image55.JPG"/><Relationship Id="rId1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hyperlink" Target="https://resources.specialolympics.org/health/fitness/fit-5?fbclid=IwAR3h4Ikn03TMtTWverwfFEf9k33-4CpxTMeRh2XpgtWhpFVBmuwMARaEiHk" TargetMode="External"/><Relationship Id="rId12" Type="http://schemas.openxmlformats.org/officeDocument/2006/relationships/image" Target="../media/image54.JPG"/><Relationship Id="rId17" Type="http://schemas.openxmlformats.org/officeDocument/2006/relationships/image" Target="../media/image58.JPG"/><Relationship Id="rId2" Type="http://schemas.openxmlformats.org/officeDocument/2006/relationships/audio" Target="../media/media12.m4a"/><Relationship Id="rId16" Type="http://schemas.openxmlformats.org/officeDocument/2006/relationships/image" Target="../media/image4.png"/><Relationship Id="rId1" Type="http://schemas.microsoft.com/office/2007/relationships/media" Target="../media/media12.m4a"/><Relationship Id="rId6" Type="http://schemas.openxmlformats.org/officeDocument/2006/relationships/hyperlink" Target="https://www.youtube.com/watch?v=H89BIEGmL7U&amp;t=39s" TargetMode="External"/><Relationship Id="rId11" Type="http://schemas.openxmlformats.org/officeDocument/2006/relationships/image" Target="../media/image53.JPG"/><Relationship Id="rId5" Type="http://schemas.openxmlformats.org/officeDocument/2006/relationships/hyperlink" Target="https://www.facebook.com/groups/194854775138009/?post_id=209668343656652" TargetMode="External"/><Relationship Id="rId15" Type="http://schemas.openxmlformats.org/officeDocument/2006/relationships/image" Target="../media/image57.jpg"/><Relationship Id="rId10" Type="http://schemas.openxmlformats.org/officeDocument/2006/relationships/image" Target="../media/image52.JPG"/><Relationship Id="rId19" Type="http://schemas.openxmlformats.org/officeDocument/2006/relationships/image" Target="../media/image59.jpg"/><Relationship Id="rId4" Type="http://schemas.openxmlformats.org/officeDocument/2006/relationships/notesSlide" Target="../notesSlides/notesSlide11.xml"/><Relationship Id="rId9" Type="http://schemas.openxmlformats.org/officeDocument/2006/relationships/hyperlink" Target="https://www.sonh.org/coronavirus-resources/health/" TargetMode="External"/><Relationship Id="rId14" Type="http://schemas.openxmlformats.org/officeDocument/2006/relationships/image" Target="../media/image56.JP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11.xml"/><Relationship Id="rId7" Type="http://schemas.openxmlformats.org/officeDocument/2006/relationships/hyperlink" Target="https://media.specialolympics.org/resources/health/disciplines/health-promotion/manual/Health-Promotion-Clinical-Director-Manual-Sept-2020-2.pdf?_ga=2.86072344.1473513959.1607452914-503314036.1607452914"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0.png"/><Relationship Id="rId5" Type="http://schemas.openxmlformats.org/officeDocument/2006/relationships/hyperlink" Target="https://learn.specialolympics.org/" TargetMode="External"/><Relationship Id="rId10" Type="http://schemas.openxmlformats.org/officeDocument/2006/relationships/image" Target="../media/image10.pn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2.JPG"/><Relationship Id="rId5" Type="http://schemas.openxmlformats.org/officeDocument/2006/relationships/hyperlink" Target="https://resources.specialolympics.org/health/health-promotion/virtual-health-promotion" TargetMode="Externa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hyperlink" Target="mailto:healthpromotion@specialolympics.org" TargetMode="External"/><Relationship Id="rId3" Type="http://schemas.openxmlformats.org/officeDocument/2006/relationships/slideLayout" Target="../slideLayouts/slideLayout6.xml"/><Relationship Id="rId7" Type="http://schemas.openxmlformats.org/officeDocument/2006/relationships/hyperlink" Target="mailto:lenihanaj@aol.com"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Mpitt59802@aol.com" TargetMode="External"/><Relationship Id="rId5" Type="http://schemas.openxmlformats.org/officeDocument/2006/relationships/image" Target="../media/image63.jpg"/><Relationship Id="rId10" Type="http://schemas.openxmlformats.org/officeDocument/2006/relationships/image" Target="../media/image64.pn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hyperlink" Target="https://media.specialolympics.org/resources/health/disciplines/health-promotion/virtual/Health-Assessment-Invitation-Email-Template.docx" TargetMode="External"/><Relationship Id="rId13" Type="http://schemas.openxmlformats.org/officeDocument/2006/relationships/hyperlink" Target="https://media.specialolympics.org/resources/health/disciplines/health-promotion/virtual/Virtual-Health-Assessment-Disclaimer.pdf" TargetMode="External"/><Relationship Id="rId1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hyperlink" Target="https://media.specialolympics.org/resources/health/disciplines/health-promotion/virtual/HP-Health-Assessment-Toolkit-11-04-20.docx" TargetMode="External"/><Relationship Id="rId12" Type="http://schemas.openxmlformats.org/officeDocument/2006/relationships/hyperlink" Target="https://media.specialolympics.org/resources/health/disciplines/health-promotion/virtual/Health-Assessment-Template-International-upload-photo.pdf" TargetMode="External"/><Relationship Id="rId17" Type="http://schemas.openxmlformats.org/officeDocument/2006/relationships/image" Target="../media/image4.png"/><Relationship Id="rId2" Type="http://schemas.openxmlformats.org/officeDocument/2006/relationships/audio" Target="../media/media2.m4a"/><Relationship Id="rId16" Type="http://schemas.openxmlformats.org/officeDocument/2006/relationships/image" Target="../media/image7.png"/><Relationship Id="rId1" Type="http://schemas.microsoft.com/office/2007/relationships/media" Target="../media/media2.m4a"/><Relationship Id="rId6" Type="http://schemas.openxmlformats.org/officeDocument/2006/relationships/hyperlink" Target="https://media.specialolympics.org/resources/health/disciplines/health-promotion/virtual/Health-Promotion-Virtual-Health-Assessment-Toolkit.pdf" TargetMode="External"/><Relationship Id="rId11" Type="http://schemas.openxmlformats.org/officeDocument/2006/relationships/hyperlink" Target="https://media.specialolympics.org/resources/health/disciplines/health-promotion/virtual/Health-Assessment-Template-US-Photo-upload.pdf" TargetMode="External"/><Relationship Id="rId5" Type="http://schemas.openxmlformats.org/officeDocument/2006/relationships/hyperlink" Target="https://resources.specialolympics.org/health/health-promotion/virtual-health-promotion" TargetMode="External"/><Relationship Id="rId15" Type="http://schemas.openxmlformats.org/officeDocument/2006/relationships/hyperlink" Target="https://media.specialolympics.org/resources/health/disciplines/health-promotion/virtual/Health-Assessment-Webinar-with-Script.pptx?_ga=2.228162269.1355653023.1610754038-933140483.1610660013" TargetMode="External"/><Relationship Id="rId10" Type="http://schemas.openxmlformats.org/officeDocument/2006/relationships/hyperlink" Target="https://media.specialolympics.org/resources/health/disciplines/health-promotion/virtual/WHtR-Instruction-Slides-Imperial.pptx" TargetMode="External"/><Relationship Id="rId4" Type="http://schemas.openxmlformats.org/officeDocument/2006/relationships/notesSlide" Target="../notesSlides/notesSlide1.xml"/><Relationship Id="rId9" Type="http://schemas.openxmlformats.org/officeDocument/2006/relationships/hyperlink" Target="https://media.specialolympics.org/resources/health/disciplines/health-promotion/virtual/Waist-Height-Measurement-Guide-Imperial.pdf?_ga=2.261193165.1355653023.1610754038-933140483.1610660013" TargetMode="External"/><Relationship Id="rId14" Type="http://schemas.openxmlformats.org/officeDocument/2006/relationships/hyperlink" Target="https://media.specialolympics.org/resources/health/disciplines/health-promotion/virtual/Guide-to-Integrate-Responses-into-Google-Form.pdf?_ga=2.228162269.1355653023.1610754038-933140483.1610660013"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microsoft.com/office/2018/10/relationships/comments" Target="../comments/modernComment_11A_D6E2BE35.xml"/><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dropbox.com/s/rz4kwnvaaerlmau/3_SO%20Program%20Virtual%20HA%20Disclaimer%2007202020.pdf?dl=0" TargetMode="External"/><Relationship Id="rId5" Type="http://schemas.openxmlformats.org/officeDocument/2006/relationships/image" Target="../media/image4.png"/><Relationship Id="rId10" Type="http://schemas.openxmlformats.org/officeDocument/2006/relationships/image" Target="../media/image1.jpeg"/><Relationship Id="rId4" Type="http://schemas.openxmlformats.org/officeDocument/2006/relationships/notesSlide" Target="../notesSlides/notesSlide4.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1.xml"/><Relationship Id="rId7" Type="http://schemas.openxmlformats.org/officeDocument/2006/relationships/image" Target="../media/image1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notesSlide" Target="../notesSlides/notesSlide5.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1.xml"/><Relationship Id="rId7" Type="http://schemas.openxmlformats.org/officeDocument/2006/relationships/image" Target="../media/image22.png"/><Relationship Id="rId12"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notesSlide" Target="../notesSlides/notesSlide6.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11.xml"/><Relationship Id="rId7" Type="http://schemas.openxmlformats.org/officeDocument/2006/relationships/image" Target="../media/image27.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resources.specialolympics.org/health/health-promotion/virtual-health-promotion" TargetMode="External"/><Relationship Id="rId5"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notesSlide" Target="../notesSlides/notesSlide8.xml"/><Relationship Id="rId9"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5524F86-D9A4-4F5C-AC69-F678F6EF43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9322" y="2920714"/>
            <a:ext cx="609600" cy="609600"/>
          </a:xfrm>
          <a:prstGeom prst="rect">
            <a:avLst/>
          </a:prstGeom>
        </p:spPr>
      </p:pic>
      <p:sp>
        <p:nvSpPr>
          <p:cNvPr id="5" name="Slide Number Placeholder 4">
            <a:extLst>
              <a:ext uri="{FF2B5EF4-FFF2-40B4-BE49-F238E27FC236}">
                <a16:creationId xmlns:a16="http://schemas.microsoft.com/office/drawing/2014/main" id="{65EB02B7-9A6C-474A-A795-6C82CB6EBAFB}"/>
              </a:ext>
            </a:extLst>
          </p:cNvPr>
          <p:cNvSpPr>
            <a:spLocks noGrp="1"/>
          </p:cNvSpPr>
          <p:nvPr>
            <p:ph type="sldNum" sz="quarter" idx="10"/>
          </p:nvPr>
        </p:nvSpPr>
        <p:spPr/>
        <p:txBody>
          <a:bodyPr/>
          <a:lstStyle/>
          <a:p>
            <a:fld id="{F4B88F72-1EA4-FE40-A5CA-BD0111E6622B}" type="slidenum">
              <a:rPr lang="en-US" smtClean="0"/>
              <a:pPr/>
              <a:t>1</a:t>
            </a:fld>
            <a:r>
              <a:rPr lang="en-US"/>
              <a:t> </a:t>
            </a:r>
            <a:endParaRPr lang="en-US" b="1" dirty="0">
              <a:latin typeface="Helvetica Neue"/>
              <a:cs typeface="Helvetica Neue"/>
            </a:endParaRPr>
          </a:p>
        </p:txBody>
      </p:sp>
      <p:sp>
        <p:nvSpPr>
          <p:cNvPr id="18" name="Title 1">
            <a:extLst>
              <a:ext uri="{FF2B5EF4-FFF2-40B4-BE49-F238E27FC236}">
                <a16:creationId xmlns:a16="http://schemas.microsoft.com/office/drawing/2014/main" id="{5969EFD6-7784-40EE-B65B-0F44C06FCCB2}"/>
              </a:ext>
            </a:extLst>
          </p:cNvPr>
          <p:cNvSpPr txBox="1">
            <a:spLocks/>
          </p:cNvSpPr>
          <p:nvPr/>
        </p:nvSpPr>
        <p:spPr bwMode="auto">
          <a:xfrm>
            <a:off x="566897" y="899259"/>
            <a:ext cx="10536767" cy="119538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normAutofit/>
          </a:bodyPr>
          <a:lst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a:lstStyle>
          <a:p>
            <a:pPr defTabSz="914400">
              <a:lnSpc>
                <a:spcPct val="90000"/>
              </a:lnSpc>
            </a:pPr>
            <a:r>
              <a:rPr lang="en-US" sz="3700" b="1" kern="0"/>
              <a:t>Health Promotion </a:t>
            </a:r>
            <a:br>
              <a:rPr lang="en-US" sz="3700" b="1" kern="0"/>
            </a:br>
            <a:r>
              <a:rPr lang="en-US" sz="3700" b="1" kern="0"/>
              <a:t>Virtual Healthy Athletes</a:t>
            </a:r>
            <a:endParaRPr lang="en-US" sz="3700" kern="0" dirty="0"/>
          </a:p>
        </p:txBody>
      </p:sp>
      <p:sp>
        <p:nvSpPr>
          <p:cNvPr id="19" name="Subtitle 2">
            <a:extLst>
              <a:ext uri="{FF2B5EF4-FFF2-40B4-BE49-F238E27FC236}">
                <a16:creationId xmlns:a16="http://schemas.microsoft.com/office/drawing/2014/main" id="{A211FC61-047A-4E2E-B7B7-EA64CF08D3AF}"/>
              </a:ext>
            </a:extLst>
          </p:cNvPr>
          <p:cNvSpPr txBox="1">
            <a:spLocks/>
          </p:cNvSpPr>
          <p:nvPr/>
        </p:nvSpPr>
        <p:spPr bwMode="auto">
          <a:xfrm>
            <a:off x="378882" y="2314166"/>
            <a:ext cx="5959186" cy="244608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normAutofit/>
          </a:bodyPr>
          <a:lstStyle>
            <a:lvl1pPr marL="239713" indent="-239713" algn="l" rtl="0" eaLnBrk="1" fontAlgn="base" hangingPunct="1">
              <a:lnSpc>
                <a:spcPct val="140000"/>
              </a:lnSpc>
              <a:spcBef>
                <a:spcPct val="0"/>
              </a:spcBef>
              <a:spcAft>
                <a:spcPct val="0"/>
              </a:spcAft>
              <a:defRPr sz="20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17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14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13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13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13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13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13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1300">
                <a:solidFill>
                  <a:srgbClr val="FEFDD5"/>
                </a:solidFill>
                <a:latin typeface="+mn-lt"/>
                <a:ea typeface="+mn-ea"/>
                <a:cs typeface="+mn-cs"/>
                <a:sym typeface="Ubuntu Light" charset="0"/>
              </a:defRPr>
            </a:lvl9pPr>
          </a:lstStyle>
          <a:p>
            <a:pPr defTabSz="914400">
              <a:spcAft>
                <a:spcPts val="600"/>
              </a:spcAft>
            </a:pPr>
            <a:r>
              <a:rPr lang="en-US" kern="0" dirty="0"/>
              <a:t>    </a:t>
            </a:r>
            <a:r>
              <a:rPr lang="en-US" sz="2800" kern="0" dirty="0"/>
              <a:t>Overview of program resources for Regional  and Program Health Managers and Health Promotion Clinical Directors</a:t>
            </a:r>
          </a:p>
        </p:txBody>
      </p:sp>
      <p:grpSp>
        <p:nvGrpSpPr>
          <p:cNvPr id="20" name="Group 19">
            <a:extLst>
              <a:ext uri="{FF2B5EF4-FFF2-40B4-BE49-F238E27FC236}">
                <a16:creationId xmlns:a16="http://schemas.microsoft.com/office/drawing/2014/main" id="{4897D171-683F-4FFB-8FCB-F41A7C8D80AB}"/>
              </a:ext>
            </a:extLst>
          </p:cNvPr>
          <p:cNvGrpSpPr/>
          <p:nvPr/>
        </p:nvGrpSpPr>
        <p:grpSpPr>
          <a:xfrm>
            <a:off x="6506678" y="1039528"/>
            <a:ext cx="5306440" cy="5593954"/>
            <a:chOff x="6990076" y="1354983"/>
            <a:chExt cx="5041865" cy="5227018"/>
          </a:xfrm>
        </p:grpSpPr>
        <p:sp>
          <p:nvSpPr>
            <p:cNvPr id="21" name="Rectangle: Rounded Corners 20">
              <a:extLst>
                <a:ext uri="{FF2B5EF4-FFF2-40B4-BE49-F238E27FC236}">
                  <a16:creationId xmlns:a16="http://schemas.microsoft.com/office/drawing/2014/main" id="{56AFB4DF-79A4-4363-963D-A24222F86B69}"/>
                </a:ext>
              </a:extLst>
            </p:cNvPr>
            <p:cNvSpPr/>
            <p:nvPr/>
          </p:nvSpPr>
          <p:spPr bwMode="auto">
            <a:xfrm>
              <a:off x="6990076" y="1354983"/>
              <a:ext cx="4211782" cy="2583518"/>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1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Gill Sans" charset="0"/>
                <a:ea typeface="ヒラギノ角ゴ ProN W3" charset="0"/>
                <a:cs typeface="ヒラギノ角ゴ ProN W3" charset="0"/>
                <a:sym typeface="Gill Sans" charset="0"/>
              </a:endParaRPr>
            </a:p>
          </p:txBody>
        </p:sp>
        <p:pic>
          <p:nvPicPr>
            <p:cNvPr id="22" name="Picture 21">
              <a:extLst>
                <a:ext uri="{FF2B5EF4-FFF2-40B4-BE49-F238E27FC236}">
                  <a16:creationId xmlns:a16="http://schemas.microsoft.com/office/drawing/2014/main" id="{A359B22C-ED2B-44ED-BC1D-C6D85F452BA7}"/>
                </a:ext>
              </a:extLst>
            </p:cNvPr>
            <p:cNvPicPr>
              <a:picLocks noChangeAspect="1"/>
            </p:cNvPicPr>
            <p:nvPr/>
          </p:nvPicPr>
          <p:blipFill>
            <a:blip r:embed="rId6"/>
            <a:stretch>
              <a:fillRect/>
            </a:stretch>
          </p:blipFill>
          <p:spPr>
            <a:xfrm>
              <a:off x="8913285" y="5525682"/>
              <a:ext cx="3118656" cy="1056319"/>
            </a:xfrm>
            <a:prstGeom prst="rect">
              <a:avLst/>
            </a:prstGeom>
          </p:spPr>
        </p:pic>
      </p:grpSp>
    </p:spTree>
    <p:extLst>
      <p:ext uri="{BB962C8B-B14F-4D97-AF65-F5344CB8AC3E}">
        <p14:creationId xmlns:p14="http://schemas.microsoft.com/office/powerpoint/2010/main" val="234947956"/>
      </p:ext>
    </p:extLst>
  </p:cSld>
  <p:clrMapOvr>
    <a:masterClrMapping/>
  </p:clrMapOvr>
  <mc:AlternateContent xmlns:mc="http://schemas.openxmlformats.org/markup-compatibility/2006" xmlns:p14="http://schemas.microsoft.com/office/powerpoint/2010/main">
    <mc:Choice Requires="p14">
      <p:transition spd="med" p14:dur="700" advTm="55180">
        <p:fade/>
      </p:transition>
    </mc:Choice>
    <mc:Fallback xmlns="">
      <p:transition spd="med" advTm="55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7C9A979D-E370-4892-8871-9AFA68C4D3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6190" y="4496254"/>
            <a:ext cx="609600" cy="609600"/>
          </a:xfrm>
          <a:prstGeom prst="rect">
            <a:avLst/>
          </a:prstGeom>
        </p:spPr>
      </p:pic>
      <p:sp>
        <p:nvSpPr>
          <p:cNvPr id="2" name="Title 1">
            <a:extLst>
              <a:ext uri="{FF2B5EF4-FFF2-40B4-BE49-F238E27FC236}">
                <a16:creationId xmlns:a16="http://schemas.microsoft.com/office/drawing/2014/main" id="{F4B12AC7-3034-4044-BDDA-A320647A2C1D}"/>
              </a:ext>
            </a:extLst>
          </p:cNvPr>
          <p:cNvSpPr>
            <a:spLocks noGrp="1"/>
          </p:cNvSpPr>
          <p:nvPr>
            <p:ph type="title"/>
          </p:nvPr>
        </p:nvSpPr>
        <p:spPr/>
        <p:txBody>
          <a:bodyPr/>
          <a:lstStyle/>
          <a:p>
            <a:r>
              <a:rPr lang="en-US" sz="3200" dirty="0">
                <a:latin typeface="+mn-lt"/>
                <a:cs typeface="Calibri" panose="020F0502020204030204" pitchFamily="34" charset="0"/>
              </a:rPr>
              <a:t>Follow-up Referrals and Evaluation </a:t>
            </a:r>
          </a:p>
        </p:txBody>
      </p:sp>
      <p:grpSp>
        <p:nvGrpSpPr>
          <p:cNvPr id="8" name="Group 7">
            <a:extLst>
              <a:ext uri="{FF2B5EF4-FFF2-40B4-BE49-F238E27FC236}">
                <a16:creationId xmlns:a16="http://schemas.microsoft.com/office/drawing/2014/main" id="{22DA4165-642C-4778-95BF-E7FE637CAAF6}"/>
              </a:ext>
            </a:extLst>
          </p:cNvPr>
          <p:cNvGrpSpPr/>
          <p:nvPr/>
        </p:nvGrpSpPr>
        <p:grpSpPr>
          <a:xfrm>
            <a:off x="7908867" y="1192880"/>
            <a:ext cx="2847975" cy="2317102"/>
            <a:chOff x="6670630" y="2494209"/>
            <a:chExt cx="2883414" cy="2424503"/>
          </a:xfrm>
        </p:grpSpPr>
        <p:pic>
          <p:nvPicPr>
            <p:cNvPr id="6" name="Picture 5">
              <a:extLst>
                <a:ext uri="{FF2B5EF4-FFF2-40B4-BE49-F238E27FC236}">
                  <a16:creationId xmlns:a16="http://schemas.microsoft.com/office/drawing/2014/main" id="{E069A406-9CFC-4197-96B5-08DEB3C3400A}"/>
                </a:ext>
              </a:extLst>
            </p:cNvPr>
            <p:cNvPicPr>
              <a:picLocks noChangeAspect="1"/>
            </p:cNvPicPr>
            <p:nvPr/>
          </p:nvPicPr>
          <p:blipFill>
            <a:blip r:embed="rId6"/>
            <a:stretch>
              <a:fillRect/>
            </a:stretch>
          </p:blipFill>
          <p:spPr>
            <a:xfrm>
              <a:off x="7825990" y="3076849"/>
              <a:ext cx="1429090" cy="1841863"/>
            </a:xfrm>
            <a:prstGeom prst="rect">
              <a:avLst/>
            </a:prstGeom>
            <a:ln>
              <a:solidFill>
                <a:schemeClr val="tx1"/>
              </a:solidFill>
            </a:ln>
          </p:spPr>
        </p:pic>
        <p:sp>
          <p:nvSpPr>
            <p:cNvPr id="7" name="TextBox 6">
              <a:extLst>
                <a:ext uri="{FF2B5EF4-FFF2-40B4-BE49-F238E27FC236}">
                  <a16:creationId xmlns:a16="http://schemas.microsoft.com/office/drawing/2014/main" id="{923475A7-A4B1-4899-AF5A-6AC1F5AF8D6D}"/>
                </a:ext>
              </a:extLst>
            </p:cNvPr>
            <p:cNvSpPr txBox="1"/>
            <p:nvPr/>
          </p:nvSpPr>
          <p:spPr>
            <a:xfrm>
              <a:off x="6670630" y="2494209"/>
              <a:ext cx="2883414" cy="369332"/>
            </a:xfrm>
            <a:prstGeom prst="rect">
              <a:avLst/>
            </a:prstGeom>
            <a:noFill/>
          </p:spPr>
          <p:txBody>
            <a:bodyPr wrap="square" rtlCol="0">
              <a:spAutoFit/>
            </a:bodyPr>
            <a:lstStyle/>
            <a:p>
              <a:r>
                <a:rPr lang="en-US" b="1" dirty="0">
                  <a:cs typeface="Calibri" panose="020F0502020204030204" pitchFamily="34" charset="0"/>
                </a:rPr>
                <a:t>Athlete Health Report 2020</a:t>
              </a:r>
            </a:p>
          </p:txBody>
        </p:sp>
        <p:pic>
          <p:nvPicPr>
            <p:cNvPr id="5" name="Picture 4">
              <a:extLst>
                <a:ext uri="{FF2B5EF4-FFF2-40B4-BE49-F238E27FC236}">
                  <a16:creationId xmlns:a16="http://schemas.microsoft.com/office/drawing/2014/main" id="{97A3E1EA-5F14-43CA-B928-DED26A04BE3B}"/>
                </a:ext>
              </a:extLst>
            </p:cNvPr>
            <p:cNvPicPr>
              <a:picLocks noChangeAspect="1"/>
            </p:cNvPicPr>
            <p:nvPr/>
          </p:nvPicPr>
          <p:blipFill>
            <a:blip r:embed="rId7"/>
            <a:stretch>
              <a:fillRect/>
            </a:stretch>
          </p:blipFill>
          <p:spPr>
            <a:xfrm>
              <a:off x="6683246" y="2913637"/>
              <a:ext cx="1429091" cy="1902823"/>
            </a:xfrm>
            <a:prstGeom prst="rect">
              <a:avLst/>
            </a:prstGeom>
            <a:ln>
              <a:solidFill>
                <a:schemeClr val="tx1"/>
              </a:solidFill>
            </a:ln>
          </p:spPr>
        </p:pic>
      </p:grpSp>
      <p:sp>
        <p:nvSpPr>
          <p:cNvPr id="9" name="TextBox 8">
            <a:extLst>
              <a:ext uri="{FF2B5EF4-FFF2-40B4-BE49-F238E27FC236}">
                <a16:creationId xmlns:a16="http://schemas.microsoft.com/office/drawing/2014/main" id="{D20492D4-8BF5-4B7C-A75D-18C5338BC29E}"/>
              </a:ext>
            </a:extLst>
          </p:cNvPr>
          <p:cNvSpPr txBox="1"/>
          <p:nvPr/>
        </p:nvSpPr>
        <p:spPr>
          <a:xfrm>
            <a:off x="726019" y="2043976"/>
            <a:ext cx="6280955" cy="3477875"/>
          </a:xfrm>
          <a:prstGeom prst="rect">
            <a:avLst/>
          </a:prstGeom>
          <a:noFill/>
        </p:spPr>
        <p:txBody>
          <a:bodyPr wrap="square" rtlCol="0">
            <a:spAutoFit/>
          </a:bodyPr>
          <a:lstStyle/>
          <a:p>
            <a:r>
              <a:rPr lang="en-US" sz="2200" dirty="0">
                <a:cs typeface="Calibri" panose="020F0502020204030204" pitchFamily="34" charset="0"/>
              </a:rPr>
              <a:t>If either the BMI or waist to height ratio (WHtR) meets our </a:t>
            </a:r>
            <a:r>
              <a:rPr lang="en-US" sz="2200" b="1" dirty="0">
                <a:cs typeface="Calibri" panose="020F0502020204030204" pitchFamily="34" charset="0"/>
              </a:rPr>
              <a:t>referral criteria</a:t>
            </a:r>
            <a:r>
              <a:rPr lang="en-US" sz="2200" dirty="0">
                <a:cs typeface="Calibri" panose="020F0502020204030204" pitchFamily="34" charset="0"/>
              </a:rPr>
              <a:t>, the Health Promotion referral and follow-up process is followed.</a:t>
            </a:r>
          </a:p>
          <a:p>
            <a:endParaRPr lang="en-US" sz="2200" dirty="0">
              <a:cs typeface="Calibri" panose="020F0502020204030204" pitchFamily="34" charset="0"/>
            </a:endParaRPr>
          </a:p>
          <a:p>
            <a:r>
              <a:rPr lang="en-US" sz="2200" dirty="0">
                <a:cs typeface="Calibri" panose="020F0502020204030204" pitchFamily="34" charset="0"/>
              </a:rPr>
              <a:t>Refer to the updated </a:t>
            </a:r>
            <a:r>
              <a:rPr lang="en-US" sz="2200" dirty="0">
                <a:cs typeface="Calibri" panose="020F0502020204030204" pitchFamily="34" charset="0"/>
                <a:hlinkClick r:id="rId8"/>
              </a:rPr>
              <a:t>Athlete Health Report 2020 </a:t>
            </a:r>
            <a:r>
              <a:rPr lang="en-US" sz="2200" dirty="0">
                <a:cs typeface="Calibri" panose="020F0502020204030204" pitchFamily="34" charset="0"/>
              </a:rPr>
              <a:t>for WHtR referral guidelines.</a:t>
            </a:r>
          </a:p>
          <a:p>
            <a:endParaRPr lang="en-US" sz="2200" dirty="0">
              <a:cs typeface="Calibri" panose="020F0502020204030204" pitchFamily="34" charset="0"/>
            </a:endParaRPr>
          </a:p>
          <a:p>
            <a:r>
              <a:rPr lang="en-US" sz="2200" dirty="0">
                <a:cs typeface="Calibri" panose="020F0502020204030204" pitchFamily="34" charset="0"/>
              </a:rPr>
              <a:t>Be sure to include fitness opportunities like Fit 5, SO Fit, Unified Fitness Club and others, offered through the Program as a referral option.</a:t>
            </a:r>
          </a:p>
        </p:txBody>
      </p:sp>
      <p:sp>
        <p:nvSpPr>
          <p:cNvPr id="12" name="Rectangle: Rounded Corners 11">
            <a:extLst>
              <a:ext uri="{FF2B5EF4-FFF2-40B4-BE49-F238E27FC236}">
                <a16:creationId xmlns:a16="http://schemas.microsoft.com/office/drawing/2014/main" id="{C96A64B3-7C5C-4BE8-97E5-5122C274AC68}"/>
              </a:ext>
            </a:extLst>
          </p:cNvPr>
          <p:cNvSpPr/>
          <p:nvPr/>
        </p:nvSpPr>
        <p:spPr>
          <a:xfrm>
            <a:off x="8135672" y="3782913"/>
            <a:ext cx="2394366" cy="1977321"/>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endParaRPr lang="en-US" dirty="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0A86490-4F93-4456-848D-C44CB707C2BD}"/>
              </a:ext>
            </a:extLst>
          </p:cNvPr>
          <p:cNvSpPr txBox="1"/>
          <p:nvPr/>
        </p:nvSpPr>
        <p:spPr>
          <a:xfrm>
            <a:off x="7690327" y="5838500"/>
            <a:ext cx="3241972" cy="584775"/>
          </a:xfrm>
          <a:prstGeom prst="rect">
            <a:avLst/>
          </a:prstGeom>
          <a:noFill/>
        </p:spPr>
        <p:txBody>
          <a:bodyPr wrap="square" rtlCol="0">
            <a:spAutoFit/>
          </a:bodyPr>
          <a:lstStyle/>
          <a:p>
            <a:pPr algn="ctr"/>
            <a:r>
              <a:rPr lang="en-US" sz="1600" dirty="0"/>
              <a:t>SOMT Health Director Bill Salonen following-up with athlete referral</a:t>
            </a:r>
          </a:p>
        </p:txBody>
      </p:sp>
      <p:sp>
        <p:nvSpPr>
          <p:cNvPr id="4" name="Slide Number Placeholder 3">
            <a:extLst>
              <a:ext uri="{FF2B5EF4-FFF2-40B4-BE49-F238E27FC236}">
                <a16:creationId xmlns:a16="http://schemas.microsoft.com/office/drawing/2014/main" id="{5DFB3AC3-F6BB-47E6-B67C-792133489B58}"/>
              </a:ext>
            </a:extLst>
          </p:cNvPr>
          <p:cNvSpPr>
            <a:spLocks noGrp="1"/>
          </p:cNvSpPr>
          <p:nvPr>
            <p:ph type="sldNum" sz="quarter" idx="10"/>
          </p:nvPr>
        </p:nvSpPr>
        <p:spPr/>
        <p:txBody>
          <a:bodyPr/>
          <a:lstStyle/>
          <a:p>
            <a:fld id="{62FADDA2-E13B-F548-856B-05843CC20AFE}" type="slidenum">
              <a:rPr lang="en-US" smtClean="0"/>
              <a:pPr/>
              <a:t>10</a:t>
            </a:fld>
            <a:endParaRPr lang="en-US" dirty="0"/>
          </a:p>
        </p:txBody>
      </p:sp>
      <p:cxnSp>
        <p:nvCxnSpPr>
          <p:cNvPr id="14" name="Straight Arrow Connector 13">
            <a:extLst>
              <a:ext uri="{FF2B5EF4-FFF2-40B4-BE49-F238E27FC236}">
                <a16:creationId xmlns:a16="http://schemas.microsoft.com/office/drawing/2014/main" id="{14573B25-EB76-449D-AACA-FF2E43ECA4D2}"/>
              </a:ext>
            </a:extLst>
          </p:cNvPr>
          <p:cNvCxnSpPr>
            <a:cxnSpLocks/>
          </p:cNvCxnSpPr>
          <p:nvPr/>
        </p:nvCxnSpPr>
        <p:spPr bwMode="auto">
          <a:xfrm>
            <a:off x="6464537" y="2629846"/>
            <a:ext cx="1463380" cy="544601"/>
          </a:xfrm>
          <a:prstGeom prst="straightConnector1">
            <a:avLst/>
          </a:prstGeom>
          <a:blipFill dpi="0" rotWithShape="0">
            <a:blip r:embed="rId10"/>
            <a:srcRect/>
            <a:tile tx="0" ty="0" sx="100000" sy="100000" flip="none" algn="tl"/>
          </a:blipFill>
          <a:ln w="127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a:extLst>
              <a:ext uri="{FF2B5EF4-FFF2-40B4-BE49-F238E27FC236}">
                <a16:creationId xmlns:a16="http://schemas.microsoft.com/office/drawing/2014/main" id="{1DE2CB6C-9698-44B3-A655-613C7C459730}"/>
              </a:ext>
            </a:extLst>
          </p:cNvPr>
          <p:cNvCxnSpPr>
            <a:cxnSpLocks/>
          </p:cNvCxnSpPr>
          <p:nvPr/>
        </p:nvCxnSpPr>
        <p:spPr bwMode="auto">
          <a:xfrm>
            <a:off x="6429375" y="2629846"/>
            <a:ext cx="3133725" cy="516026"/>
          </a:xfrm>
          <a:prstGeom prst="straightConnector1">
            <a:avLst/>
          </a:prstGeom>
          <a:blipFill dpi="0" rotWithShape="0">
            <a:blip r:embed="rId10"/>
            <a:srcRect/>
            <a:tile tx="0" ty="0" sx="100000" sy="100000" flip="none" algn="tl"/>
          </a:blipFill>
          <a:ln w="635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13976594"/>
      </p:ext>
    </p:extLst>
  </p:cSld>
  <p:clrMapOvr>
    <a:masterClrMapping/>
  </p:clrMapOvr>
  <mc:AlternateContent xmlns:mc="http://schemas.openxmlformats.org/markup-compatibility/2006" xmlns:p14="http://schemas.microsoft.com/office/powerpoint/2010/main">
    <mc:Choice Requires="p14">
      <p:transition spd="med" p14:dur="700" advTm="19824">
        <p:fade/>
      </p:transition>
    </mc:Choice>
    <mc:Fallback xmlns="">
      <p:transition spd="med" advTm="198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9EE021-3F6E-412C-A949-67B9F6B8308C}"/>
              </a:ext>
            </a:extLst>
          </p:cNvPr>
          <p:cNvSpPr txBox="1"/>
          <p:nvPr/>
        </p:nvSpPr>
        <p:spPr>
          <a:xfrm>
            <a:off x="2237910" y="1731972"/>
            <a:ext cx="24558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ndParaRPr>
          </a:p>
        </p:txBody>
      </p:sp>
      <p:grpSp>
        <p:nvGrpSpPr>
          <p:cNvPr id="8" name="Group 7">
            <a:extLst>
              <a:ext uri="{FF2B5EF4-FFF2-40B4-BE49-F238E27FC236}">
                <a16:creationId xmlns:a16="http://schemas.microsoft.com/office/drawing/2014/main" id="{5A054281-1D45-4B17-8F3F-BC7825421A52}"/>
              </a:ext>
            </a:extLst>
          </p:cNvPr>
          <p:cNvGrpSpPr/>
          <p:nvPr/>
        </p:nvGrpSpPr>
        <p:grpSpPr>
          <a:xfrm>
            <a:off x="3269327" y="3488552"/>
            <a:ext cx="2384425" cy="2542318"/>
            <a:chOff x="3764428" y="2857367"/>
            <a:chExt cx="2384425" cy="2542318"/>
          </a:xfrm>
        </p:grpSpPr>
        <p:pic>
          <p:nvPicPr>
            <p:cNvPr id="20" name="Picture 19">
              <a:extLst>
                <a:ext uri="{FF2B5EF4-FFF2-40B4-BE49-F238E27FC236}">
                  <a16:creationId xmlns:a16="http://schemas.microsoft.com/office/drawing/2014/main" id="{3074F5F9-7F53-46A2-8FCE-4DEEF0EEC066}"/>
                </a:ext>
              </a:extLst>
            </p:cNvPr>
            <p:cNvPicPr>
              <a:picLocks noChangeAspect="1"/>
            </p:cNvPicPr>
            <p:nvPr/>
          </p:nvPicPr>
          <p:blipFill>
            <a:blip r:embed="rId5"/>
            <a:stretch>
              <a:fillRect/>
            </a:stretch>
          </p:blipFill>
          <p:spPr>
            <a:xfrm>
              <a:off x="4751718" y="4107018"/>
              <a:ext cx="1397135" cy="1292667"/>
            </a:xfrm>
            <a:prstGeom prst="rect">
              <a:avLst/>
            </a:prstGeom>
            <a:ln>
              <a:solidFill>
                <a:schemeClr val="accent2"/>
              </a:solidFill>
            </a:ln>
          </p:spPr>
        </p:pic>
        <p:pic>
          <p:nvPicPr>
            <p:cNvPr id="19" name="Picture 18">
              <a:extLst>
                <a:ext uri="{FF2B5EF4-FFF2-40B4-BE49-F238E27FC236}">
                  <a16:creationId xmlns:a16="http://schemas.microsoft.com/office/drawing/2014/main" id="{A4C681CC-15F5-46B1-A1AB-5878222C4243}"/>
                </a:ext>
              </a:extLst>
            </p:cNvPr>
            <p:cNvPicPr>
              <a:picLocks noChangeAspect="1"/>
            </p:cNvPicPr>
            <p:nvPr/>
          </p:nvPicPr>
          <p:blipFill>
            <a:blip r:embed="rId6"/>
            <a:stretch>
              <a:fillRect/>
            </a:stretch>
          </p:blipFill>
          <p:spPr>
            <a:xfrm>
              <a:off x="4471340" y="3798792"/>
              <a:ext cx="1299909" cy="1296960"/>
            </a:xfrm>
            <a:prstGeom prst="rect">
              <a:avLst/>
            </a:prstGeom>
            <a:ln>
              <a:solidFill>
                <a:schemeClr val="accent2"/>
              </a:solidFill>
            </a:ln>
          </p:spPr>
        </p:pic>
        <p:pic>
          <p:nvPicPr>
            <p:cNvPr id="18" name="Picture 17">
              <a:extLst>
                <a:ext uri="{FF2B5EF4-FFF2-40B4-BE49-F238E27FC236}">
                  <a16:creationId xmlns:a16="http://schemas.microsoft.com/office/drawing/2014/main" id="{32AB38D1-62DC-47C3-A3D8-D61872C6D89A}"/>
                </a:ext>
              </a:extLst>
            </p:cNvPr>
            <p:cNvPicPr>
              <a:picLocks noChangeAspect="1"/>
            </p:cNvPicPr>
            <p:nvPr/>
          </p:nvPicPr>
          <p:blipFill>
            <a:blip r:embed="rId7"/>
            <a:stretch>
              <a:fillRect/>
            </a:stretch>
          </p:blipFill>
          <p:spPr>
            <a:xfrm>
              <a:off x="4064917" y="3426513"/>
              <a:ext cx="1371642" cy="1281497"/>
            </a:xfrm>
            <a:prstGeom prst="rect">
              <a:avLst/>
            </a:prstGeom>
            <a:ln>
              <a:solidFill>
                <a:schemeClr val="accent2"/>
              </a:solidFill>
            </a:ln>
          </p:spPr>
        </p:pic>
        <p:pic>
          <p:nvPicPr>
            <p:cNvPr id="17" name="Picture 16">
              <a:extLst>
                <a:ext uri="{FF2B5EF4-FFF2-40B4-BE49-F238E27FC236}">
                  <a16:creationId xmlns:a16="http://schemas.microsoft.com/office/drawing/2014/main" id="{B7B744E4-B220-43A4-9FB8-387968D28369}"/>
                </a:ext>
              </a:extLst>
            </p:cNvPr>
            <p:cNvPicPr>
              <a:picLocks noChangeAspect="1"/>
            </p:cNvPicPr>
            <p:nvPr/>
          </p:nvPicPr>
          <p:blipFill>
            <a:blip r:embed="rId8"/>
            <a:stretch>
              <a:fillRect/>
            </a:stretch>
          </p:blipFill>
          <p:spPr>
            <a:xfrm>
              <a:off x="3764428" y="2857367"/>
              <a:ext cx="1371579" cy="1327042"/>
            </a:xfrm>
            <a:prstGeom prst="rect">
              <a:avLst/>
            </a:prstGeom>
            <a:ln>
              <a:solidFill>
                <a:schemeClr val="accent2"/>
              </a:solidFill>
            </a:ln>
          </p:spPr>
        </p:pic>
      </p:grpSp>
      <p:grpSp>
        <p:nvGrpSpPr>
          <p:cNvPr id="10" name="Group 9">
            <a:extLst>
              <a:ext uri="{FF2B5EF4-FFF2-40B4-BE49-F238E27FC236}">
                <a16:creationId xmlns:a16="http://schemas.microsoft.com/office/drawing/2014/main" id="{A9BA405E-6A9C-4CAD-96F2-FF1DC20C48B4}"/>
              </a:ext>
            </a:extLst>
          </p:cNvPr>
          <p:cNvGrpSpPr/>
          <p:nvPr/>
        </p:nvGrpSpPr>
        <p:grpSpPr>
          <a:xfrm>
            <a:off x="888875" y="3523108"/>
            <a:ext cx="2380452" cy="2555601"/>
            <a:chOff x="634678" y="2867265"/>
            <a:chExt cx="2380452" cy="2555601"/>
          </a:xfrm>
        </p:grpSpPr>
        <p:pic>
          <p:nvPicPr>
            <p:cNvPr id="22" name="Picture 21">
              <a:extLst>
                <a:ext uri="{FF2B5EF4-FFF2-40B4-BE49-F238E27FC236}">
                  <a16:creationId xmlns:a16="http://schemas.microsoft.com/office/drawing/2014/main" id="{C274C394-02FC-4023-9D14-21184528B62E}"/>
                </a:ext>
              </a:extLst>
            </p:cNvPr>
            <p:cNvPicPr>
              <a:picLocks noChangeAspect="1"/>
            </p:cNvPicPr>
            <p:nvPr/>
          </p:nvPicPr>
          <p:blipFill>
            <a:blip r:embed="rId9"/>
            <a:stretch>
              <a:fillRect/>
            </a:stretch>
          </p:blipFill>
          <p:spPr>
            <a:xfrm>
              <a:off x="1816097" y="4257774"/>
              <a:ext cx="1199033" cy="1165092"/>
            </a:xfrm>
            <a:prstGeom prst="rect">
              <a:avLst/>
            </a:prstGeom>
            <a:ln>
              <a:solidFill>
                <a:schemeClr val="tx1"/>
              </a:solidFill>
            </a:ln>
          </p:spPr>
        </p:pic>
        <p:pic>
          <p:nvPicPr>
            <p:cNvPr id="23" name="Picture 22">
              <a:extLst>
                <a:ext uri="{FF2B5EF4-FFF2-40B4-BE49-F238E27FC236}">
                  <a16:creationId xmlns:a16="http://schemas.microsoft.com/office/drawing/2014/main" id="{D1ADEF7D-9609-4178-82FE-4FE96B7365B0}"/>
                </a:ext>
              </a:extLst>
            </p:cNvPr>
            <p:cNvPicPr>
              <a:picLocks noChangeAspect="1"/>
            </p:cNvPicPr>
            <p:nvPr/>
          </p:nvPicPr>
          <p:blipFill>
            <a:blip r:embed="rId10"/>
            <a:stretch>
              <a:fillRect/>
            </a:stretch>
          </p:blipFill>
          <p:spPr>
            <a:xfrm>
              <a:off x="1393243" y="3826009"/>
              <a:ext cx="1311946" cy="1220260"/>
            </a:xfrm>
            <a:prstGeom prst="rect">
              <a:avLst/>
            </a:prstGeom>
            <a:ln>
              <a:solidFill>
                <a:schemeClr val="tx1"/>
              </a:solidFill>
            </a:ln>
          </p:spPr>
        </p:pic>
        <p:pic>
          <p:nvPicPr>
            <p:cNvPr id="21" name="Picture 20">
              <a:extLst>
                <a:ext uri="{FF2B5EF4-FFF2-40B4-BE49-F238E27FC236}">
                  <a16:creationId xmlns:a16="http://schemas.microsoft.com/office/drawing/2014/main" id="{DD608256-753B-4BD2-A572-6007723AEE70}"/>
                </a:ext>
              </a:extLst>
            </p:cNvPr>
            <p:cNvPicPr>
              <a:picLocks noChangeAspect="1"/>
            </p:cNvPicPr>
            <p:nvPr/>
          </p:nvPicPr>
          <p:blipFill>
            <a:blip r:embed="rId11"/>
            <a:stretch>
              <a:fillRect/>
            </a:stretch>
          </p:blipFill>
          <p:spPr>
            <a:xfrm>
              <a:off x="954563" y="3427011"/>
              <a:ext cx="1371580" cy="1273494"/>
            </a:xfrm>
            <a:prstGeom prst="rect">
              <a:avLst/>
            </a:prstGeom>
            <a:ln>
              <a:solidFill>
                <a:schemeClr val="tx1"/>
              </a:solidFill>
            </a:ln>
          </p:spPr>
        </p:pic>
        <p:pic>
          <p:nvPicPr>
            <p:cNvPr id="11" name="Picture 10">
              <a:extLst>
                <a:ext uri="{FF2B5EF4-FFF2-40B4-BE49-F238E27FC236}">
                  <a16:creationId xmlns:a16="http://schemas.microsoft.com/office/drawing/2014/main" id="{D54E6863-0311-43C2-95F8-ABC423B90511}"/>
                </a:ext>
              </a:extLst>
            </p:cNvPr>
            <p:cNvPicPr>
              <a:picLocks noChangeAspect="1"/>
            </p:cNvPicPr>
            <p:nvPr/>
          </p:nvPicPr>
          <p:blipFill>
            <a:blip r:embed="rId12"/>
            <a:stretch>
              <a:fillRect/>
            </a:stretch>
          </p:blipFill>
          <p:spPr>
            <a:xfrm>
              <a:off x="634678" y="2867265"/>
              <a:ext cx="1443413" cy="1327042"/>
            </a:xfrm>
            <a:prstGeom prst="rect">
              <a:avLst/>
            </a:prstGeom>
            <a:ln>
              <a:solidFill>
                <a:schemeClr val="tx1"/>
              </a:solidFill>
            </a:ln>
          </p:spPr>
        </p:pic>
      </p:grpSp>
      <p:sp>
        <p:nvSpPr>
          <p:cNvPr id="4" name="TextBox 3">
            <a:extLst>
              <a:ext uri="{FF2B5EF4-FFF2-40B4-BE49-F238E27FC236}">
                <a16:creationId xmlns:a16="http://schemas.microsoft.com/office/drawing/2014/main" id="{720D5E3E-2859-4D50-AE47-59AE390A673C}"/>
              </a:ext>
            </a:extLst>
          </p:cNvPr>
          <p:cNvSpPr txBox="1"/>
          <p:nvPr/>
        </p:nvSpPr>
        <p:spPr>
          <a:xfrm>
            <a:off x="731939" y="1616924"/>
            <a:ext cx="4754444"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cs typeface="Calibri" panose="020F0502020204030204" pitchFamily="34" charset="0"/>
                <a:hlinkClick r:id="rId13"/>
              </a:rPr>
              <a:t>Virtual Athlete Power Pack </a:t>
            </a:r>
            <a:endParaRPr kumimoji="0" lang="en-US" sz="2400" b="0" i="0" u="none" strike="noStrike" kern="1200" cap="none" spc="0" normalizeH="0" baseline="0" noProof="0" dirty="0">
              <a:ln>
                <a:noFill/>
              </a:ln>
              <a:solidFill>
                <a:srgbClr val="000000"/>
              </a:solidFill>
              <a:effectLst/>
              <a:uLnTx/>
              <a:uFillTx/>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Ubuntu"/>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cs typeface="Calibri" panose="020F0502020204030204" pitchFamily="34" charset="0"/>
              </a:rPr>
              <a:t>Materials developed by SO South Africa for offline athletes and programs without WIFI or electronic communication devices.</a:t>
            </a:r>
          </a:p>
        </p:txBody>
      </p:sp>
      <p:sp>
        <p:nvSpPr>
          <p:cNvPr id="7" name="TextBox 6">
            <a:extLst>
              <a:ext uri="{FF2B5EF4-FFF2-40B4-BE49-F238E27FC236}">
                <a16:creationId xmlns:a16="http://schemas.microsoft.com/office/drawing/2014/main" id="{D787FBE4-40B5-48D0-9602-B54445151080}"/>
              </a:ext>
            </a:extLst>
          </p:cNvPr>
          <p:cNvSpPr txBox="1"/>
          <p:nvPr/>
        </p:nvSpPr>
        <p:spPr>
          <a:xfrm>
            <a:off x="6383077" y="1616924"/>
            <a:ext cx="4928054"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cs typeface="Calibri" panose="020F0502020204030204" pitchFamily="34" charset="0"/>
                <a:hlinkClick r:id="rId14"/>
              </a:rPr>
              <a:t>Education Posters and Social Media</a:t>
            </a:r>
            <a:endParaRPr kumimoji="0" lang="en-US" sz="2400" b="0" i="0" u="none" strike="noStrike" kern="1200" cap="none" spc="0" normalizeH="0" baseline="0" noProof="0" dirty="0">
              <a:ln>
                <a:noFill/>
              </a:ln>
              <a:solidFill>
                <a:srgbClr val="000000"/>
              </a:solidFill>
              <a:effectLst/>
              <a:uLnTx/>
              <a:uFillTx/>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cs typeface="Calibri" panose="020F0502020204030204" pitchFamily="34" charset="0"/>
              </a:rPr>
              <a:t>Examples of Health Promotion resources for athlete engagement through social media.</a:t>
            </a:r>
          </a:p>
        </p:txBody>
      </p:sp>
      <p:grpSp>
        <p:nvGrpSpPr>
          <p:cNvPr id="43" name="Group 42">
            <a:extLst>
              <a:ext uri="{FF2B5EF4-FFF2-40B4-BE49-F238E27FC236}">
                <a16:creationId xmlns:a16="http://schemas.microsoft.com/office/drawing/2014/main" id="{B8863492-F462-4E85-A560-A437114BD6CB}"/>
              </a:ext>
            </a:extLst>
          </p:cNvPr>
          <p:cNvGrpSpPr/>
          <p:nvPr/>
        </p:nvGrpSpPr>
        <p:grpSpPr>
          <a:xfrm>
            <a:off x="6539813" y="3488552"/>
            <a:ext cx="2381398" cy="2576874"/>
            <a:chOff x="5823672" y="2759967"/>
            <a:chExt cx="2381398" cy="2576874"/>
          </a:xfrm>
        </p:grpSpPr>
        <p:pic>
          <p:nvPicPr>
            <p:cNvPr id="29" name="Picture 28">
              <a:extLst>
                <a:ext uri="{FF2B5EF4-FFF2-40B4-BE49-F238E27FC236}">
                  <a16:creationId xmlns:a16="http://schemas.microsoft.com/office/drawing/2014/main" id="{88AF6B68-BB50-406A-BFF6-8F4CFD5D4CC4}"/>
                </a:ext>
              </a:extLst>
            </p:cNvPr>
            <p:cNvPicPr>
              <a:picLocks noChangeAspect="1"/>
            </p:cNvPicPr>
            <p:nvPr/>
          </p:nvPicPr>
          <p:blipFill>
            <a:blip r:embed="rId15"/>
            <a:stretch>
              <a:fillRect/>
            </a:stretch>
          </p:blipFill>
          <p:spPr>
            <a:xfrm>
              <a:off x="6708146" y="4055174"/>
              <a:ext cx="1496924" cy="1281667"/>
            </a:xfrm>
            <a:prstGeom prst="rect">
              <a:avLst/>
            </a:prstGeom>
            <a:ln>
              <a:solidFill>
                <a:schemeClr val="tx1"/>
              </a:solidFill>
            </a:ln>
          </p:spPr>
        </p:pic>
        <p:pic>
          <p:nvPicPr>
            <p:cNvPr id="38" name="Picture 37">
              <a:extLst>
                <a:ext uri="{FF2B5EF4-FFF2-40B4-BE49-F238E27FC236}">
                  <a16:creationId xmlns:a16="http://schemas.microsoft.com/office/drawing/2014/main" id="{FB2F13C2-3D80-4FBC-8231-8954914168F7}"/>
                </a:ext>
              </a:extLst>
            </p:cNvPr>
            <p:cNvPicPr>
              <a:picLocks noChangeAspect="1"/>
            </p:cNvPicPr>
            <p:nvPr/>
          </p:nvPicPr>
          <p:blipFill>
            <a:blip r:embed="rId16"/>
            <a:stretch>
              <a:fillRect/>
            </a:stretch>
          </p:blipFill>
          <p:spPr>
            <a:xfrm>
              <a:off x="6556714" y="3736863"/>
              <a:ext cx="1318761" cy="1292662"/>
            </a:xfrm>
            <a:prstGeom prst="rect">
              <a:avLst/>
            </a:prstGeom>
            <a:ln>
              <a:solidFill>
                <a:schemeClr val="tx1"/>
              </a:solidFill>
            </a:ln>
          </p:spPr>
        </p:pic>
        <p:pic>
          <p:nvPicPr>
            <p:cNvPr id="31" name="Picture 30">
              <a:extLst>
                <a:ext uri="{FF2B5EF4-FFF2-40B4-BE49-F238E27FC236}">
                  <a16:creationId xmlns:a16="http://schemas.microsoft.com/office/drawing/2014/main" id="{5C72C1B4-D7C2-48BF-A45E-F808C6A92CDD}"/>
                </a:ext>
              </a:extLst>
            </p:cNvPr>
            <p:cNvPicPr>
              <a:picLocks noChangeAspect="1"/>
            </p:cNvPicPr>
            <p:nvPr/>
          </p:nvPicPr>
          <p:blipFill>
            <a:blip r:embed="rId17"/>
            <a:stretch>
              <a:fillRect/>
            </a:stretch>
          </p:blipFill>
          <p:spPr>
            <a:xfrm>
              <a:off x="6073846" y="3284252"/>
              <a:ext cx="1405892" cy="1510743"/>
            </a:xfrm>
            <a:prstGeom prst="rect">
              <a:avLst/>
            </a:prstGeom>
            <a:ln>
              <a:solidFill>
                <a:schemeClr val="tx1"/>
              </a:solidFill>
            </a:ln>
          </p:spPr>
        </p:pic>
        <p:pic>
          <p:nvPicPr>
            <p:cNvPr id="40" name="Content Placeholder 3">
              <a:extLst>
                <a:ext uri="{FF2B5EF4-FFF2-40B4-BE49-F238E27FC236}">
                  <a16:creationId xmlns:a16="http://schemas.microsoft.com/office/drawing/2014/main" id="{75F10B80-5612-47FF-8A91-2FF135B1DC7D}"/>
                </a:ext>
              </a:extLst>
            </p:cNvPr>
            <p:cNvPicPr>
              <a:picLocks noChangeAspect="1"/>
            </p:cNvPicPr>
            <p:nvPr/>
          </p:nvPicPr>
          <p:blipFill>
            <a:blip r:embed="rId18"/>
            <a:stretch>
              <a:fillRect/>
            </a:stretch>
          </p:blipFill>
          <p:spPr bwMode="auto">
            <a:xfrm>
              <a:off x="5823672" y="2759967"/>
              <a:ext cx="1417561" cy="1502583"/>
            </a:xfrm>
            <a:prstGeom prst="rect">
              <a:avLst/>
            </a:prstGeom>
            <a:noFill/>
            <a:ln>
              <a:solidFill>
                <a:schemeClr val="tx1"/>
              </a:solid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grpSp>
      <p:sp>
        <p:nvSpPr>
          <p:cNvPr id="2" name="TextBox 1">
            <a:extLst>
              <a:ext uri="{FF2B5EF4-FFF2-40B4-BE49-F238E27FC236}">
                <a16:creationId xmlns:a16="http://schemas.microsoft.com/office/drawing/2014/main" id="{84F593F4-8DDD-48D1-A2DC-74BCDE146543}"/>
              </a:ext>
            </a:extLst>
          </p:cNvPr>
          <p:cNvSpPr txBox="1"/>
          <p:nvPr/>
        </p:nvSpPr>
        <p:spPr>
          <a:xfrm>
            <a:off x="805912" y="348200"/>
            <a:ext cx="8204292" cy="1077218"/>
          </a:xfrm>
          <a:prstGeom prst="rect">
            <a:avLst/>
          </a:prstGeom>
          <a:noFill/>
        </p:spPr>
        <p:txBody>
          <a:bodyPr wrap="square" rtlCol="0">
            <a:spAutoFit/>
          </a:bodyPr>
          <a:lstStyle/>
          <a:p>
            <a:r>
              <a:rPr lang="en-US" sz="3200" dirty="0"/>
              <a:t>Health Promotion and Fitness Resources for Social Media Use </a:t>
            </a:r>
          </a:p>
        </p:txBody>
      </p:sp>
      <p:sp>
        <p:nvSpPr>
          <p:cNvPr id="3" name="Slide Number Placeholder 2">
            <a:extLst>
              <a:ext uri="{FF2B5EF4-FFF2-40B4-BE49-F238E27FC236}">
                <a16:creationId xmlns:a16="http://schemas.microsoft.com/office/drawing/2014/main" id="{908BCBE0-4817-4DB8-B6C6-2DD437AC035B}"/>
              </a:ext>
            </a:extLst>
          </p:cNvPr>
          <p:cNvSpPr>
            <a:spLocks noGrp="1"/>
          </p:cNvSpPr>
          <p:nvPr>
            <p:ph type="sldNum" sz="quarter" idx="10"/>
          </p:nvPr>
        </p:nvSpPr>
        <p:spPr/>
        <p:txBody>
          <a:bodyPr/>
          <a:lstStyle/>
          <a:p>
            <a:fld id="{62FADDA2-E13B-F548-856B-05843CC20AFE}" type="slidenum">
              <a:rPr lang="en-US" smtClean="0"/>
              <a:pPr/>
              <a:t>11</a:t>
            </a:fld>
            <a:endParaRPr lang="en-US" dirty="0"/>
          </a:p>
        </p:txBody>
      </p:sp>
      <p:pic>
        <p:nvPicPr>
          <p:cNvPr id="9" name="Audio 8">
            <a:hlinkClick r:id="" action="ppaction://media"/>
            <a:extLst>
              <a:ext uri="{FF2B5EF4-FFF2-40B4-BE49-F238E27FC236}">
                <a16:creationId xmlns:a16="http://schemas.microsoft.com/office/drawing/2014/main" id="{808B82B9-9584-4DE2-9C0E-69CFF54B966A}"/>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366500" y="6032500"/>
            <a:ext cx="609600" cy="609600"/>
          </a:xfrm>
          <a:prstGeom prst="rect">
            <a:avLst/>
          </a:prstGeom>
        </p:spPr>
      </p:pic>
      <p:pic>
        <p:nvPicPr>
          <p:cNvPr id="28" name="Picture 27">
            <a:extLst>
              <a:ext uri="{FF2B5EF4-FFF2-40B4-BE49-F238E27FC236}">
                <a16:creationId xmlns:a16="http://schemas.microsoft.com/office/drawing/2014/main" id="{DF064596-E42E-4B2E-B2CD-0EBC6BB74996}"/>
              </a:ext>
            </a:extLst>
          </p:cNvPr>
          <p:cNvPicPr>
            <a:picLocks noChangeAspect="1"/>
          </p:cNvPicPr>
          <p:nvPr/>
        </p:nvPicPr>
        <p:blipFill>
          <a:blip r:embed="rId20"/>
          <a:stretch>
            <a:fillRect/>
          </a:stretch>
        </p:blipFill>
        <p:spPr>
          <a:xfrm>
            <a:off x="11010930" y="5441950"/>
            <a:ext cx="965170" cy="1181100"/>
          </a:xfrm>
          <a:prstGeom prst="rect">
            <a:avLst/>
          </a:prstGeom>
        </p:spPr>
      </p:pic>
      <p:grpSp>
        <p:nvGrpSpPr>
          <p:cNvPr id="46" name="Group 45">
            <a:extLst>
              <a:ext uri="{FF2B5EF4-FFF2-40B4-BE49-F238E27FC236}">
                <a16:creationId xmlns:a16="http://schemas.microsoft.com/office/drawing/2014/main" id="{A6BD591D-594E-45F8-8933-073910C5CE89}"/>
              </a:ext>
            </a:extLst>
          </p:cNvPr>
          <p:cNvGrpSpPr/>
          <p:nvPr/>
        </p:nvGrpSpPr>
        <p:grpSpPr>
          <a:xfrm>
            <a:off x="9174727" y="3511167"/>
            <a:ext cx="2393366" cy="2572731"/>
            <a:chOff x="9029312" y="2911666"/>
            <a:chExt cx="2393366" cy="2572731"/>
          </a:xfrm>
        </p:grpSpPr>
        <p:pic>
          <p:nvPicPr>
            <p:cNvPr id="37" name="Picture 36">
              <a:extLst>
                <a:ext uri="{FF2B5EF4-FFF2-40B4-BE49-F238E27FC236}">
                  <a16:creationId xmlns:a16="http://schemas.microsoft.com/office/drawing/2014/main" id="{395540FE-E6E8-46BF-B794-CA9C8E956CB3}"/>
                </a:ext>
              </a:extLst>
            </p:cNvPr>
            <p:cNvPicPr>
              <a:picLocks noChangeAspect="1"/>
            </p:cNvPicPr>
            <p:nvPr/>
          </p:nvPicPr>
          <p:blipFill>
            <a:blip r:embed="rId21"/>
            <a:stretch>
              <a:fillRect/>
            </a:stretch>
          </p:blipFill>
          <p:spPr>
            <a:xfrm>
              <a:off x="10244694" y="4326830"/>
              <a:ext cx="1177984" cy="1157567"/>
            </a:xfrm>
            <a:prstGeom prst="rect">
              <a:avLst/>
            </a:prstGeom>
            <a:ln>
              <a:solidFill>
                <a:schemeClr val="tx1"/>
              </a:solidFill>
            </a:ln>
          </p:spPr>
        </p:pic>
        <p:pic>
          <p:nvPicPr>
            <p:cNvPr id="36" name="Picture 35">
              <a:extLst>
                <a:ext uri="{FF2B5EF4-FFF2-40B4-BE49-F238E27FC236}">
                  <a16:creationId xmlns:a16="http://schemas.microsoft.com/office/drawing/2014/main" id="{E2FC4F1B-D1A1-4447-B544-9B58A87964D4}"/>
                </a:ext>
              </a:extLst>
            </p:cNvPr>
            <p:cNvPicPr>
              <a:picLocks noChangeAspect="1"/>
            </p:cNvPicPr>
            <p:nvPr/>
          </p:nvPicPr>
          <p:blipFill>
            <a:blip r:embed="rId22"/>
            <a:stretch>
              <a:fillRect/>
            </a:stretch>
          </p:blipFill>
          <p:spPr>
            <a:xfrm>
              <a:off x="9762817" y="3897761"/>
              <a:ext cx="1289902" cy="1281667"/>
            </a:xfrm>
            <a:prstGeom prst="rect">
              <a:avLst/>
            </a:prstGeom>
            <a:ln>
              <a:solidFill>
                <a:schemeClr val="tx1"/>
              </a:solidFill>
            </a:ln>
          </p:spPr>
        </p:pic>
        <p:pic>
          <p:nvPicPr>
            <p:cNvPr id="34" name="Picture 33">
              <a:extLst>
                <a:ext uri="{FF2B5EF4-FFF2-40B4-BE49-F238E27FC236}">
                  <a16:creationId xmlns:a16="http://schemas.microsoft.com/office/drawing/2014/main" id="{0A915AD1-AD15-4764-9515-AE9AB9A21212}"/>
                </a:ext>
              </a:extLst>
            </p:cNvPr>
            <p:cNvPicPr>
              <a:picLocks noChangeAspect="1"/>
            </p:cNvPicPr>
            <p:nvPr/>
          </p:nvPicPr>
          <p:blipFill>
            <a:blip r:embed="rId23"/>
            <a:stretch>
              <a:fillRect/>
            </a:stretch>
          </p:blipFill>
          <p:spPr>
            <a:xfrm>
              <a:off x="9312905" y="3610823"/>
              <a:ext cx="1408906" cy="1203264"/>
            </a:xfrm>
            <a:prstGeom prst="rect">
              <a:avLst/>
            </a:prstGeom>
            <a:ln>
              <a:solidFill>
                <a:schemeClr val="tx1"/>
              </a:solidFill>
            </a:ln>
          </p:spPr>
        </p:pic>
        <p:pic>
          <p:nvPicPr>
            <p:cNvPr id="35" name="Picture 34">
              <a:extLst>
                <a:ext uri="{FF2B5EF4-FFF2-40B4-BE49-F238E27FC236}">
                  <a16:creationId xmlns:a16="http://schemas.microsoft.com/office/drawing/2014/main" id="{42DF1304-9FE8-4392-AC73-D1ECA5F7CE03}"/>
                </a:ext>
              </a:extLst>
            </p:cNvPr>
            <p:cNvPicPr>
              <a:picLocks noChangeAspect="1"/>
            </p:cNvPicPr>
            <p:nvPr/>
          </p:nvPicPr>
          <p:blipFill>
            <a:blip r:embed="rId24"/>
            <a:stretch>
              <a:fillRect/>
            </a:stretch>
          </p:blipFill>
          <p:spPr>
            <a:xfrm>
              <a:off x="9029312" y="2911666"/>
              <a:ext cx="1408906" cy="1415164"/>
            </a:xfrm>
            <a:prstGeom prst="rect">
              <a:avLst/>
            </a:prstGeom>
            <a:ln>
              <a:solidFill>
                <a:schemeClr val="tx1"/>
              </a:solidFill>
            </a:ln>
          </p:spPr>
        </p:pic>
      </p:grpSp>
    </p:spTree>
    <p:extLst>
      <p:ext uri="{BB962C8B-B14F-4D97-AF65-F5344CB8AC3E}">
        <p14:creationId xmlns:p14="http://schemas.microsoft.com/office/powerpoint/2010/main" val="2839272147"/>
      </p:ext>
    </p:extLst>
  </p:cSld>
  <p:clrMapOvr>
    <a:masterClrMapping/>
  </p:clrMapOvr>
  <mc:AlternateContent xmlns:mc="http://schemas.openxmlformats.org/markup-compatibility/2006" xmlns:p14="http://schemas.microsoft.com/office/powerpoint/2010/main">
    <mc:Choice Requires="p14">
      <p:transition spd="med" p14:dur="700" advTm="9723">
        <p:fade/>
      </p:transition>
    </mc:Choice>
    <mc:Fallback xmlns="">
      <p:transition spd="med" advTm="97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98561-5D37-4D9F-B935-11CA8943AB93}"/>
              </a:ext>
            </a:extLst>
          </p:cNvPr>
          <p:cNvSpPr>
            <a:spLocks noGrp="1"/>
          </p:cNvSpPr>
          <p:nvPr>
            <p:ph type="title"/>
          </p:nvPr>
        </p:nvSpPr>
        <p:spPr>
          <a:xfrm>
            <a:off x="738718" y="150235"/>
            <a:ext cx="9404385" cy="1046064"/>
          </a:xfrm>
        </p:spPr>
        <p:txBody>
          <a:bodyPr/>
          <a:lstStyle/>
          <a:p>
            <a:r>
              <a:rPr lang="en-US" sz="3200" dirty="0">
                <a:latin typeface="+mn-lt"/>
                <a:cs typeface="Calibri" panose="020F0502020204030204" pitchFamily="34" charset="0"/>
              </a:rPr>
              <a:t>Additional Social Media Resources and Content</a:t>
            </a:r>
          </a:p>
        </p:txBody>
      </p:sp>
      <p:sp>
        <p:nvSpPr>
          <p:cNvPr id="3" name="Content Placeholder 2">
            <a:extLst>
              <a:ext uri="{FF2B5EF4-FFF2-40B4-BE49-F238E27FC236}">
                <a16:creationId xmlns:a16="http://schemas.microsoft.com/office/drawing/2014/main" id="{37C19C9F-99B7-4E08-84E5-D941D1F76651}"/>
              </a:ext>
            </a:extLst>
          </p:cNvPr>
          <p:cNvSpPr>
            <a:spLocks noGrp="1"/>
          </p:cNvSpPr>
          <p:nvPr>
            <p:ph idx="1"/>
          </p:nvPr>
        </p:nvSpPr>
        <p:spPr>
          <a:xfrm>
            <a:off x="512374" y="1732235"/>
            <a:ext cx="8206185" cy="4464050"/>
          </a:xfrm>
        </p:spPr>
        <p:txBody>
          <a:bodyPr/>
          <a:lstStyle/>
          <a:p>
            <a:pPr marL="342900" marR="0" lvl="0" indent="-342900">
              <a:lnSpc>
                <a:spcPct val="100000"/>
              </a:lnSpc>
              <a:spcBef>
                <a:spcPts val="0"/>
              </a:spcBef>
              <a:spcAft>
                <a:spcPts val="0"/>
              </a:spcAft>
              <a:buClr>
                <a:schemeClr val="accent1"/>
              </a:buClr>
              <a:buFont typeface="Arial" panose="020B0604020202020204" pitchFamily="34" charset="0"/>
              <a:buChar char="•"/>
            </a:pPr>
            <a:r>
              <a:rPr lang="en-US" sz="1600" b="1" dirty="0">
                <a:effectLst/>
                <a:latin typeface="+mj-lt"/>
                <a:ea typeface="Calibri" panose="020F0502020204030204" pitchFamily="34" charset="0"/>
                <a:cs typeface="Times New Roman" panose="02020603050405020304" pitchFamily="18" charset="0"/>
                <a:hlinkClick r:id="rId5"/>
              </a:rPr>
              <a:t>Perfect Food Portions</a:t>
            </a:r>
            <a:r>
              <a:rPr lang="en-US" sz="1600" b="1" dirty="0">
                <a:effectLst/>
                <a:ea typeface="Calibri" panose="020F0502020204030204" pitchFamily="34" charset="0"/>
                <a:cs typeface="Times New Roman" panose="02020603050405020304" pitchFamily="18" charset="0"/>
              </a:rPr>
              <a:t>:</a:t>
            </a:r>
            <a:r>
              <a:rPr lang="en-US" sz="1600" dirty="0">
                <a:effectLst/>
                <a:ea typeface="Calibri" panose="020F0502020204030204" pitchFamily="34" charset="0"/>
                <a:cs typeface="Times New Roman" panose="02020603050405020304" pitchFamily="18" charset="0"/>
              </a:rPr>
              <a:t>  From SO Connecticut,  a ready to use nutrition education presentation </a:t>
            </a:r>
            <a:r>
              <a:rPr lang="en-US" sz="1600" dirty="0">
                <a:ea typeface="Calibri" panose="020F0502020204030204" pitchFamily="34" charset="0"/>
                <a:cs typeface="Times New Roman" panose="02020603050405020304" pitchFamily="18" charset="0"/>
              </a:rPr>
              <a:t>from SOCT, </a:t>
            </a:r>
            <a:r>
              <a:rPr lang="en-US" sz="1600" dirty="0">
                <a:effectLst/>
                <a:ea typeface="Calibri" panose="020F0502020204030204" pitchFamily="34" charset="0"/>
                <a:cs typeface="Times New Roman" panose="02020603050405020304" pitchFamily="18" charset="0"/>
              </a:rPr>
              <a:t>with athlete challenges and polling built into presentations.  (Request approval from SOCT to join Facebook group.)</a:t>
            </a:r>
          </a:p>
          <a:p>
            <a:pPr marL="342900" marR="0" lvl="0" indent="-342900">
              <a:lnSpc>
                <a:spcPct val="100000"/>
              </a:lnSpc>
              <a:spcBef>
                <a:spcPts val="0"/>
              </a:spcBef>
              <a:spcAft>
                <a:spcPts val="0"/>
              </a:spcAft>
              <a:buClr>
                <a:schemeClr val="accent1"/>
              </a:buClr>
              <a:buFont typeface="Arial" panose="020B0604020202020204" pitchFamily="34" charset="0"/>
              <a:buChar char="•"/>
            </a:pPr>
            <a:endParaRPr lang="en-US" sz="1600" dirty="0">
              <a:effectLst/>
              <a:ea typeface="Calibri" panose="020F0502020204030204" pitchFamily="34" charset="0"/>
              <a:cs typeface="Times New Roman" panose="02020603050405020304" pitchFamily="18" charset="0"/>
            </a:endParaRPr>
          </a:p>
          <a:p>
            <a:pPr marL="342900" indent="-342900">
              <a:lnSpc>
                <a:spcPct val="100000"/>
              </a:lnSpc>
              <a:spcBef>
                <a:spcPts val="0"/>
              </a:spcBef>
              <a:spcAft>
                <a:spcPts val="0"/>
              </a:spcAft>
              <a:buClr>
                <a:schemeClr val="accent1"/>
              </a:buClr>
              <a:buFont typeface="Arial" panose="020B0604020202020204" pitchFamily="34" charset="0"/>
              <a:buChar char="•"/>
            </a:pPr>
            <a:r>
              <a:rPr lang="en-US" sz="1600" b="1" dirty="0">
                <a:effectLst/>
                <a:latin typeface="+mj-lt"/>
                <a:ea typeface="Calibri" panose="020F0502020204030204" pitchFamily="34" charset="0"/>
                <a:cs typeface="Times New Roman" panose="02020603050405020304" pitchFamily="18" charset="0"/>
                <a:hlinkClick r:id="rId6"/>
              </a:rPr>
              <a:t>Snacks vs. Treats</a:t>
            </a:r>
            <a:r>
              <a:rPr lang="en-US" sz="1600" dirty="0">
                <a:effectLst/>
                <a:ea typeface="Calibri" panose="020F0502020204030204" pitchFamily="34" charset="0"/>
                <a:cs typeface="Times New Roman" panose="02020603050405020304" pitchFamily="18" charset="0"/>
              </a:rPr>
              <a:t>:  </a:t>
            </a:r>
            <a:r>
              <a:rPr lang="en-US" sz="1600" b="0" u="none" strike="noStrike" dirty="0">
                <a:solidFill>
                  <a:srgbClr val="000000"/>
                </a:solidFill>
                <a:effectLst/>
                <a:ea typeface="Times New Roman" panose="02020603050405020304" pitchFamily="18" charset="0"/>
                <a:cs typeface="Calibri Light" panose="020F0302020204030204" pitchFamily="34" charset="0"/>
              </a:rPr>
              <a:t>View Special Olympics Iowa Health Promotion Clinical Director, Judy Fitzgibbons showing  the difference between treats and healthy snacks.</a:t>
            </a:r>
          </a:p>
          <a:p>
            <a:pPr marL="342900" indent="-342900">
              <a:lnSpc>
                <a:spcPct val="100000"/>
              </a:lnSpc>
              <a:spcBef>
                <a:spcPts val="0"/>
              </a:spcBef>
              <a:spcAft>
                <a:spcPts val="0"/>
              </a:spcAft>
              <a:buClr>
                <a:schemeClr val="accent1"/>
              </a:buClr>
              <a:buFont typeface="Arial" panose="020B0604020202020204" pitchFamily="34" charset="0"/>
              <a:buChar char="•"/>
            </a:pPr>
            <a:endParaRPr lang="en-US" sz="1600" b="0" u="none" strike="noStrike" dirty="0">
              <a:solidFill>
                <a:srgbClr val="000000"/>
              </a:solidFill>
              <a:effectLst/>
              <a:ea typeface="Times New Roman" panose="02020603050405020304" pitchFamily="18" charset="0"/>
              <a:cs typeface="Calibri Light" panose="020F0302020204030204" pitchFamily="34" charset="0"/>
            </a:endParaRPr>
          </a:p>
          <a:p>
            <a:pPr marL="342900" indent="-342900">
              <a:lnSpc>
                <a:spcPct val="100000"/>
              </a:lnSpc>
              <a:spcBef>
                <a:spcPts val="0"/>
              </a:spcBef>
              <a:spcAft>
                <a:spcPts val="0"/>
              </a:spcAft>
              <a:buClr>
                <a:schemeClr val="accent1"/>
              </a:buClr>
              <a:buFont typeface="Arial" panose="020B0604020202020204" pitchFamily="34" charset="0"/>
              <a:buChar char="•"/>
            </a:pPr>
            <a:r>
              <a:rPr lang="en-US" sz="1600" b="1" i="0" dirty="0">
                <a:solidFill>
                  <a:srgbClr val="009999"/>
                </a:solidFill>
                <a:effectLst/>
                <a:latin typeface="+mj-lt"/>
                <a:hlinkClick r:id="rId7">
                  <a:extLst>
                    <a:ext uri="{A12FA001-AC4F-418D-AE19-62706E023703}">
                      <ahyp:hlinkClr xmlns:ahyp="http://schemas.microsoft.com/office/drawing/2018/hyperlinkcolor" val="tx"/>
                    </a:ext>
                  </a:extLst>
                </a:hlinkClick>
              </a:rPr>
              <a:t>Fit 5 and Fitness Cards and Videos</a:t>
            </a:r>
            <a:r>
              <a:rPr lang="en-US" sz="1600" i="0" dirty="0">
                <a:effectLst/>
                <a:latin typeface="+mj-lt"/>
                <a:hlinkClick r:id="rId7">
                  <a:extLst>
                    <a:ext uri="{A12FA001-AC4F-418D-AE19-62706E023703}">
                      <ahyp:hlinkClr xmlns:ahyp="http://schemas.microsoft.com/office/drawing/2018/hyperlinkcolor" val="tx"/>
                    </a:ext>
                  </a:extLst>
                </a:hlinkClick>
              </a:rPr>
              <a:t>:</a:t>
            </a:r>
            <a:r>
              <a:rPr lang="en-US" sz="1600" i="0" dirty="0">
                <a:solidFill>
                  <a:srgbClr val="009999"/>
                </a:solidFill>
                <a:effectLst/>
                <a:latin typeface="+mj-lt"/>
                <a:hlinkClick r:id="rId7">
                  <a:extLst>
                    <a:ext uri="{A12FA001-AC4F-418D-AE19-62706E023703}">
                      <ahyp:hlinkClr xmlns:ahyp="http://schemas.microsoft.com/office/drawing/2018/hyperlinkcolor" val="tx"/>
                    </a:ext>
                  </a:extLst>
                </a:hlinkClick>
              </a:rPr>
              <a:t> </a:t>
            </a:r>
            <a:r>
              <a:rPr lang="en-US" sz="1600" b="1" i="0" dirty="0">
                <a:solidFill>
                  <a:srgbClr val="009999"/>
                </a:solidFill>
                <a:effectLst/>
                <a:latin typeface="+mj-lt"/>
              </a:rPr>
              <a:t> </a:t>
            </a:r>
            <a:r>
              <a:rPr lang="en-US" sz="1600" i="0" dirty="0">
                <a:effectLst/>
                <a:latin typeface="+mj-lt"/>
              </a:rPr>
              <a:t>R</a:t>
            </a:r>
            <a:r>
              <a:rPr lang="en-US" sz="1600" b="0" i="0" dirty="0">
                <a:effectLst/>
                <a:latin typeface="Ubuntu"/>
              </a:rPr>
              <a:t>esources for Programs looking to expand their fitness programming and initiatives.  </a:t>
            </a:r>
            <a:endParaRPr lang="en-US" sz="1600" dirty="0">
              <a:solidFill>
                <a:srgbClr val="00B0F0"/>
              </a:solidFill>
              <a:effectLst/>
              <a:ea typeface="Calibri" panose="020F0502020204030204" pitchFamily="34" charset="0"/>
              <a:cs typeface="Times New Roman" panose="02020603050405020304" pitchFamily="18" charset="0"/>
            </a:endParaRPr>
          </a:p>
          <a:p>
            <a:pPr marL="342900" indent="-342900">
              <a:lnSpc>
                <a:spcPct val="100000"/>
              </a:lnSpc>
              <a:spcBef>
                <a:spcPts val="0"/>
              </a:spcBef>
              <a:spcAft>
                <a:spcPts val="0"/>
              </a:spcAft>
              <a:buClr>
                <a:schemeClr val="accent1"/>
              </a:buClr>
              <a:buFont typeface="Arial" panose="020B0604020202020204" pitchFamily="34" charset="0"/>
              <a:buChar char="•"/>
            </a:pPr>
            <a:endParaRPr lang="en-US" sz="1600" dirty="0">
              <a:solidFill>
                <a:srgbClr val="009999"/>
              </a:solidFill>
            </a:endParaRPr>
          </a:p>
          <a:p>
            <a:pPr marL="342900" indent="-342900">
              <a:lnSpc>
                <a:spcPct val="100000"/>
              </a:lnSpc>
              <a:spcBef>
                <a:spcPts val="0"/>
              </a:spcBef>
              <a:spcAft>
                <a:spcPts val="0"/>
              </a:spcAft>
              <a:buClr>
                <a:schemeClr val="accent1"/>
              </a:buClr>
              <a:buFont typeface="Arial" panose="020B0604020202020204" pitchFamily="34" charset="0"/>
              <a:buChar char="•"/>
            </a:pPr>
            <a:r>
              <a:rPr lang="en-US" sz="1600" b="1" dirty="0">
                <a:solidFill>
                  <a:srgbClr val="009999"/>
                </a:solidFill>
                <a:latin typeface="+mj-lt"/>
              </a:rPr>
              <a:t>School of Strength</a:t>
            </a:r>
            <a:r>
              <a:rPr lang="en-US" sz="1600" dirty="0"/>
              <a:t>: I</a:t>
            </a:r>
            <a:r>
              <a:rPr lang="en-US" sz="1600" b="0" i="0" dirty="0">
                <a:effectLst/>
                <a:latin typeface="Ubuntu" panose="020B0504030602030204"/>
              </a:rPr>
              <a:t>ntroducing a new way to exercise. Work out with these videos </a:t>
            </a:r>
            <a:r>
              <a:rPr lang="en-US" sz="1600" b="0" i="0" u="sng" dirty="0">
                <a:effectLst/>
                <a:latin typeface="Ubuntu" panose="020B0504030602030204"/>
              </a:rPr>
              <a:t>five times a week</a:t>
            </a:r>
            <a:r>
              <a:rPr lang="en-US" sz="1600" b="0" i="0" dirty="0">
                <a:effectLst/>
                <a:latin typeface="Ubuntu" panose="020B0504030602030204"/>
              </a:rPr>
              <a:t> to help you stay fit and reach your athletic goals.</a:t>
            </a:r>
          </a:p>
          <a:p>
            <a:pPr marL="342900" indent="-342900">
              <a:lnSpc>
                <a:spcPct val="100000"/>
              </a:lnSpc>
              <a:spcBef>
                <a:spcPts val="0"/>
              </a:spcBef>
              <a:spcAft>
                <a:spcPts val="0"/>
              </a:spcAft>
              <a:buClr>
                <a:schemeClr val="accent1"/>
              </a:buClr>
              <a:buFont typeface="Arial" panose="020B0604020202020204" pitchFamily="34" charset="0"/>
              <a:buChar char="•"/>
            </a:pPr>
            <a:endParaRPr lang="en-US" sz="1600" b="0" i="0" dirty="0">
              <a:effectLst/>
              <a:latin typeface="Ubuntu" panose="020B0504030602030204"/>
            </a:endParaRPr>
          </a:p>
          <a:p>
            <a:pPr marL="342900" indent="-342900">
              <a:lnSpc>
                <a:spcPct val="100000"/>
              </a:lnSpc>
              <a:spcBef>
                <a:spcPts val="0"/>
              </a:spcBef>
              <a:spcAft>
                <a:spcPts val="0"/>
              </a:spcAft>
              <a:buClr>
                <a:schemeClr val="accent1"/>
              </a:buClr>
              <a:buFont typeface="Arial" panose="020B0604020202020204" pitchFamily="34" charset="0"/>
              <a:buChar char="•"/>
            </a:pPr>
            <a:r>
              <a:rPr lang="en-US" sz="1600" b="1" dirty="0">
                <a:latin typeface="+mj-lt"/>
                <a:hlinkClick r:id="rId8"/>
              </a:rPr>
              <a:t>Proper Hand Washing Techniques</a:t>
            </a:r>
            <a:r>
              <a:rPr lang="en-US" sz="1600" b="1" dirty="0">
                <a:latin typeface="+mj-lt"/>
              </a:rPr>
              <a:t>: </a:t>
            </a:r>
            <a:r>
              <a:rPr lang="en-US" sz="1600" dirty="0">
                <a:solidFill>
                  <a:srgbClr val="2A2A2A"/>
                </a:solidFill>
              </a:rPr>
              <a:t>Special Olympics athletes have skills and abilities beyond sports. In a new Expert Tip video series, athletes share their know-how on a range of helpful and popular topics.  </a:t>
            </a:r>
          </a:p>
          <a:p>
            <a:pPr marL="342900" indent="-342900">
              <a:lnSpc>
                <a:spcPct val="100000"/>
              </a:lnSpc>
              <a:spcBef>
                <a:spcPts val="0"/>
              </a:spcBef>
              <a:spcAft>
                <a:spcPts val="0"/>
              </a:spcAft>
              <a:buClr>
                <a:schemeClr val="accent1"/>
              </a:buClr>
              <a:buFont typeface="Arial" panose="020B0604020202020204" pitchFamily="34" charset="0"/>
              <a:buChar char="•"/>
            </a:pPr>
            <a:endParaRPr lang="en-US" sz="1600" dirty="0">
              <a:solidFill>
                <a:srgbClr val="2A2A2A"/>
              </a:solidFill>
              <a:latin typeface="Ubuntu" panose="020B0504030602030204"/>
              <a:hlinkClick r:id="rId9"/>
            </a:endParaRPr>
          </a:p>
          <a:p>
            <a:pPr marL="342900" indent="-342900">
              <a:lnSpc>
                <a:spcPct val="100000"/>
              </a:lnSpc>
              <a:spcBef>
                <a:spcPts val="0"/>
              </a:spcBef>
              <a:spcAft>
                <a:spcPts val="0"/>
              </a:spcAft>
              <a:buClr>
                <a:schemeClr val="accent1"/>
              </a:buClr>
              <a:buFont typeface="Arial" panose="020B0604020202020204" pitchFamily="34" charset="0"/>
              <a:buChar char="•"/>
            </a:pPr>
            <a:r>
              <a:rPr lang="en-US" sz="1600" b="1" i="0" dirty="0">
                <a:solidFill>
                  <a:srgbClr val="2A2A2A"/>
                </a:solidFill>
                <a:effectLst/>
                <a:latin typeface="+mj-lt"/>
                <a:hlinkClick r:id="rId9"/>
              </a:rPr>
              <a:t>COVID Handwashing poster</a:t>
            </a:r>
            <a:r>
              <a:rPr lang="en-US" sz="1600" b="1" i="0" dirty="0">
                <a:solidFill>
                  <a:srgbClr val="2A2A2A"/>
                </a:solidFill>
                <a:effectLst/>
                <a:latin typeface="+mj-lt"/>
              </a:rPr>
              <a:t> </a:t>
            </a:r>
            <a:r>
              <a:rPr lang="en-US" sz="1600" i="0" dirty="0">
                <a:solidFill>
                  <a:srgbClr val="2A2A2A"/>
                </a:solidFill>
                <a:effectLst/>
              </a:rPr>
              <a:t>from SONH.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chemeClr val="accent1"/>
              </a:buClr>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a:extLst>
              <a:ext uri="{FF2B5EF4-FFF2-40B4-BE49-F238E27FC236}">
                <a16:creationId xmlns:a16="http://schemas.microsoft.com/office/drawing/2014/main" id="{982E26BB-5786-4E33-AA56-6D8AA65BC28F}"/>
              </a:ext>
            </a:extLst>
          </p:cNvPr>
          <p:cNvSpPr>
            <a:spLocks noGrp="1"/>
          </p:cNvSpPr>
          <p:nvPr>
            <p:ph type="sldNum" sz="quarter" idx="10"/>
          </p:nvPr>
        </p:nvSpPr>
        <p:spPr/>
        <p:txBody>
          <a:bodyPr/>
          <a:lstStyle/>
          <a:p>
            <a:fld id="{62FADDA2-E13B-F548-856B-05843CC20AFE}" type="slidenum">
              <a:rPr lang="en-US" smtClean="0"/>
              <a:pPr/>
              <a:t>12</a:t>
            </a:fld>
            <a:endParaRPr lang="en-US" dirty="0"/>
          </a:p>
        </p:txBody>
      </p:sp>
      <p:grpSp>
        <p:nvGrpSpPr>
          <p:cNvPr id="19" name="Group 18">
            <a:extLst>
              <a:ext uri="{FF2B5EF4-FFF2-40B4-BE49-F238E27FC236}">
                <a16:creationId xmlns:a16="http://schemas.microsoft.com/office/drawing/2014/main" id="{1FB1ACDC-0622-4DE4-8DC8-7E8ACBB1699B}"/>
              </a:ext>
            </a:extLst>
          </p:cNvPr>
          <p:cNvGrpSpPr/>
          <p:nvPr/>
        </p:nvGrpSpPr>
        <p:grpSpPr>
          <a:xfrm>
            <a:off x="8986266" y="1925475"/>
            <a:ext cx="2634266" cy="1962320"/>
            <a:chOff x="9046813" y="2808712"/>
            <a:chExt cx="2634266" cy="1962320"/>
          </a:xfrm>
        </p:grpSpPr>
        <p:sp>
          <p:nvSpPr>
            <p:cNvPr id="6" name="Rectangle: Rounded Corners 5">
              <a:extLst>
                <a:ext uri="{FF2B5EF4-FFF2-40B4-BE49-F238E27FC236}">
                  <a16:creationId xmlns:a16="http://schemas.microsoft.com/office/drawing/2014/main" id="{C4DAEFF1-0597-4EED-8D9D-E794349AF8F2}"/>
                </a:ext>
              </a:extLst>
            </p:cNvPr>
            <p:cNvSpPr/>
            <p:nvPr/>
          </p:nvSpPr>
          <p:spPr bwMode="auto">
            <a:xfrm>
              <a:off x="9046813" y="2808712"/>
              <a:ext cx="1219204" cy="893530"/>
            </a:xfrm>
            <a:prstGeom prst="roundRect">
              <a:avLst/>
            </a:prstGeom>
            <a:blipFill dpi="0" rotWithShape="1">
              <a:blip r:embed="rId10">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Rounded Corners 6">
              <a:extLst>
                <a:ext uri="{FF2B5EF4-FFF2-40B4-BE49-F238E27FC236}">
                  <a16:creationId xmlns:a16="http://schemas.microsoft.com/office/drawing/2014/main" id="{C2803EB8-3DBA-410A-BE07-592D2F5278AA}"/>
                </a:ext>
              </a:extLst>
            </p:cNvPr>
            <p:cNvSpPr/>
            <p:nvPr/>
          </p:nvSpPr>
          <p:spPr bwMode="auto">
            <a:xfrm>
              <a:off x="9074500" y="3877502"/>
              <a:ext cx="1219204" cy="893530"/>
            </a:xfrm>
            <a:prstGeom prst="roundRect">
              <a:avLst/>
            </a:prstGeom>
            <a:blipFill dpi="0" rotWithShape="1">
              <a:blip r:embed="rId11">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Rectangle: Rounded Corners 9">
              <a:extLst>
                <a:ext uri="{FF2B5EF4-FFF2-40B4-BE49-F238E27FC236}">
                  <a16:creationId xmlns:a16="http://schemas.microsoft.com/office/drawing/2014/main" id="{0A2119F9-DB7A-465D-A11C-B85EFCB41D3E}"/>
                </a:ext>
              </a:extLst>
            </p:cNvPr>
            <p:cNvSpPr/>
            <p:nvPr/>
          </p:nvSpPr>
          <p:spPr bwMode="auto">
            <a:xfrm>
              <a:off x="10434188" y="2808712"/>
              <a:ext cx="1219204" cy="893530"/>
            </a:xfrm>
            <a:prstGeom prst="roundRect">
              <a:avLst/>
            </a:prstGeom>
            <a:blipFill dpi="0" rotWithShape="1">
              <a:blip r:embed="rId12">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Rounded Corners 10">
              <a:extLst>
                <a:ext uri="{FF2B5EF4-FFF2-40B4-BE49-F238E27FC236}">
                  <a16:creationId xmlns:a16="http://schemas.microsoft.com/office/drawing/2014/main" id="{B80BBECA-B15F-4E3C-9920-861293C929DF}"/>
                </a:ext>
              </a:extLst>
            </p:cNvPr>
            <p:cNvSpPr/>
            <p:nvPr/>
          </p:nvSpPr>
          <p:spPr bwMode="auto">
            <a:xfrm>
              <a:off x="10461875" y="3877502"/>
              <a:ext cx="1219204" cy="869470"/>
            </a:xfrm>
            <a:prstGeom prst="roundRect">
              <a:avLst/>
            </a:prstGeom>
            <a:blipFill dpi="0" rotWithShape="1">
              <a:blip r:embed="rId13">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12" name="TextBox 11">
            <a:extLst>
              <a:ext uri="{FF2B5EF4-FFF2-40B4-BE49-F238E27FC236}">
                <a16:creationId xmlns:a16="http://schemas.microsoft.com/office/drawing/2014/main" id="{1CD6191A-9BCF-4FDE-A54B-7E207D8A8F49}"/>
              </a:ext>
            </a:extLst>
          </p:cNvPr>
          <p:cNvSpPr txBox="1"/>
          <p:nvPr/>
        </p:nvSpPr>
        <p:spPr>
          <a:xfrm>
            <a:off x="738718" y="971653"/>
            <a:ext cx="9242749" cy="646331"/>
          </a:xfrm>
          <a:prstGeom prst="rect">
            <a:avLst/>
          </a:prstGeom>
          <a:noFill/>
        </p:spPr>
        <p:txBody>
          <a:bodyPr wrap="square" rtlCol="0">
            <a:spAutoFit/>
          </a:bodyPr>
          <a:lstStyle/>
          <a:p>
            <a:r>
              <a:rPr lang="en-US" dirty="0">
                <a:cs typeface="Calibri" panose="020F0502020204030204" pitchFamily="34" charset="0"/>
              </a:rPr>
              <a:t>As Programs and Regions share resources, they will be posted on Virtual Health Promotion web page. See examples below.</a:t>
            </a:r>
          </a:p>
        </p:txBody>
      </p:sp>
      <p:sp>
        <p:nvSpPr>
          <p:cNvPr id="22" name="Rectangle: Rounded Corners 21">
            <a:extLst>
              <a:ext uri="{FF2B5EF4-FFF2-40B4-BE49-F238E27FC236}">
                <a16:creationId xmlns:a16="http://schemas.microsoft.com/office/drawing/2014/main" id="{2C1163A7-B291-4E1F-AE5E-37C41B2318E9}"/>
              </a:ext>
            </a:extLst>
          </p:cNvPr>
          <p:cNvSpPr/>
          <p:nvPr/>
        </p:nvSpPr>
        <p:spPr bwMode="auto">
          <a:xfrm>
            <a:off x="9060402" y="4153251"/>
            <a:ext cx="1126305" cy="821323"/>
          </a:xfrm>
          <a:prstGeom prst="roundRect">
            <a:avLst/>
          </a:prstGeom>
          <a:blipFill dpi="0" rotWithShape="1">
            <a:blip r:embed="rId14">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Rectangle: Rounded Corners 22">
            <a:extLst>
              <a:ext uri="{FF2B5EF4-FFF2-40B4-BE49-F238E27FC236}">
                <a16:creationId xmlns:a16="http://schemas.microsoft.com/office/drawing/2014/main" id="{0374AC2D-116D-492B-95C8-F2BFC604F775}"/>
              </a:ext>
            </a:extLst>
          </p:cNvPr>
          <p:cNvSpPr/>
          <p:nvPr/>
        </p:nvSpPr>
        <p:spPr bwMode="auto">
          <a:xfrm>
            <a:off x="10427241" y="4160522"/>
            <a:ext cx="1219204" cy="821323"/>
          </a:xfrm>
          <a:prstGeom prst="roundRect">
            <a:avLst/>
          </a:prstGeom>
          <a:blipFill dpi="0" rotWithShape="1">
            <a:blip r:embed="rId15">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5" name="Audio 4">
            <a:hlinkClick r:id="" action="ppaction://media"/>
            <a:extLst>
              <a:ext uri="{FF2B5EF4-FFF2-40B4-BE49-F238E27FC236}">
                <a16:creationId xmlns:a16="http://schemas.microsoft.com/office/drawing/2014/main" id="{7E8870E7-5E9E-4F5F-8823-50961215C5B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66500" y="6032500"/>
            <a:ext cx="609600" cy="609600"/>
          </a:xfrm>
          <a:prstGeom prst="rect">
            <a:avLst/>
          </a:prstGeom>
        </p:spPr>
      </p:pic>
      <p:sp>
        <p:nvSpPr>
          <p:cNvPr id="16" name="Rectangle: Rounded Corners 15">
            <a:extLst>
              <a:ext uri="{FF2B5EF4-FFF2-40B4-BE49-F238E27FC236}">
                <a16:creationId xmlns:a16="http://schemas.microsoft.com/office/drawing/2014/main" id="{8FBC87F7-9728-4996-9477-37B7CBE5E9D6}"/>
              </a:ext>
            </a:extLst>
          </p:cNvPr>
          <p:cNvSpPr/>
          <p:nvPr/>
        </p:nvSpPr>
        <p:spPr bwMode="auto">
          <a:xfrm>
            <a:off x="9002697" y="5181166"/>
            <a:ext cx="1219204" cy="918789"/>
          </a:xfrm>
          <a:prstGeom prst="roundRect">
            <a:avLst/>
          </a:prstGeom>
          <a:blipFill dpi="0" rotWithShape="1">
            <a:blip r:embed="rId17">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Gill Sans" charset="0"/>
              <a:ea typeface="ヒラギノ角ゴ ProN W3" charset="0"/>
              <a:cs typeface="ヒラギノ角ゴ ProN W3" charset="0"/>
              <a:sym typeface="Gill Sans" charset="0"/>
            </a:endParaRPr>
          </a:p>
        </p:txBody>
      </p:sp>
      <p:pic>
        <p:nvPicPr>
          <p:cNvPr id="18" name="Picture 17">
            <a:extLst>
              <a:ext uri="{FF2B5EF4-FFF2-40B4-BE49-F238E27FC236}">
                <a16:creationId xmlns:a16="http://schemas.microsoft.com/office/drawing/2014/main" id="{D507C74B-FBE0-4C0A-828A-DF331C614098}"/>
              </a:ext>
            </a:extLst>
          </p:cNvPr>
          <p:cNvPicPr>
            <a:picLocks noChangeAspect="1"/>
          </p:cNvPicPr>
          <p:nvPr/>
        </p:nvPicPr>
        <p:blipFill>
          <a:blip r:embed="rId18"/>
          <a:stretch>
            <a:fillRect/>
          </a:stretch>
        </p:blipFill>
        <p:spPr>
          <a:xfrm>
            <a:off x="11010930" y="5441950"/>
            <a:ext cx="965170" cy="1181100"/>
          </a:xfrm>
          <a:prstGeom prst="rect">
            <a:avLst/>
          </a:prstGeom>
        </p:spPr>
      </p:pic>
      <p:sp>
        <p:nvSpPr>
          <p:cNvPr id="17" name="Rectangle: Rounded Corners 16">
            <a:extLst>
              <a:ext uri="{FF2B5EF4-FFF2-40B4-BE49-F238E27FC236}">
                <a16:creationId xmlns:a16="http://schemas.microsoft.com/office/drawing/2014/main" id="{46A18583-0E94-44DA-B1F2-273E45988176}"/>
              </a:ext>
            </a:extLst>
          </p:cNvPr>
          <p:cNvSpPr/>
          <p:nvPr/>
        </p:nvSpPr>
        <p:spPr bwMode="auto">
          <a:xfrm>
            <a:off x="10449013" y="5181165"/>
            <a:ext cx="1143832" cy="918790"/>
          </a:xfrm>
          <a:prstGeom prst="roundRect">
            <a:avLst/>
          </a:prstGeom>
          <a:blipFill dpi="0" rotWithShape="1">
            <a:blip r:embed="rId19">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0" name="Rectangle: Rounded Corners 19">
            <a:extLst>
              <a:ext uri="{FF2B5EF4-FFF2-40B4-BE49-F238E27FC236}">
                <a16:creationId xmlns:a16="http://schemas.microsoft.com/office/drawing/2014/main" id="{E3953770-BA8B-4740-9C40-E240E08C86B3}"/>
              </a:ext>
            </a:extLst>
          </p:cNvPr>
          <p:cNvSpPr/>
          <p:nvPr/>
        </p:nvSpPr>
        <p:spPr bwMode="auto">
          <a:xfrm>
            <a:off x="9016798" y="4063055"/>
            <a:ext cx="1126305" cy="918790"/>
          </a:xfrm>
          <a:prstGeom prst="roundRect">
            <a:avLst/>
          </a:prstGeom>
          <a:blipFill dpi="0" rotWithShape="1">
            <a:blip r:embed="rId14">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Rectangle: Rounded Corners 20">
            <a:extLst>
              <a:ext uri="{FF2B5EF4-FFF2-40B4-BE49-F238E27FC236}">
                <a16:creationId xmlns:a16="http://schemas.microsoft.com/office/drawing/2014/main" id="{543D9013-4966-46F4-BE52-FEDF3D0EA482}"/>
              </a:ext>
            </a:extLst>
          </p:cNvPr>
          <p:cNvSpPr/>
          <p:nvPr/>
        </p:nvSpPr>
        <p:spPr bwMode="auto">
          <a:xfrm>
            <a:off x="10427241" y="4063055"/>
            <a:ext cx="1219204" cy="918790"/>
          </a:xfrm>
          <a:prstGeom prst="roundRect">
            <a:avLst/>
          </a:prstGeom>
          <a:blipFill dpi="0" rotWithShape="1">
            <a:blip r:embed="rId15">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907013874"/>
      </p:ext>
    </p:extLst>
  </p:cSld>
  <p:clrMapOvr>
    <a:masterClrMapping/>
  </p:clrMapOvr>
  <mc:AlternateContent xmlns:mc="http://schemas.openxmlformats.org/markup-compatibility/2006" xmlns:p14="http://schemas.microsoft.com/office/powerpoint/2010/main">
    <mc:Choice Requires="p14">
      <p:transition spd="med" p14:dur="700" advTm="14090">
        <p:fade/>
      </p:transition>
    </mc:Choice>
    <mc:Fallback xmlns="">
      <p:transition spd="med" advTm="140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D7BF1-8E6F-4482-9C78-D4E8659A653A}"/>
              </a:ext>
            </a:extLst>
          </p:cNvPr>
          <p:cNvSpPr>
            <a:spLocks noGrp="1"/>
          </p:cNvSpPr>
          <p:nvPr>
            <p:ph type="title"/>
          </p:nvPr>
        </p:nvSpPr>
        <p:spPr>
          <a:xfrm>
            <a:off x="1069566" y="237791"/>
            <a:ext cx="9491420" cy="1325563"/>
          </a:xfrm>
        </p:spPr>
        <p:txBody>
          <a:bodyPr/>
          <a:lstStyle/>
          <a:p>
            <a:r>
              <a:rPr lang="en-US" sz="3200" dirty="0"/>
              <a:t>SOI Online Health Promotion TTT</a:t>
            </a:r>
          </a:p>
        </p:txBody>
      </p:sp>
      <p:sp>
        <p:nvSpPr>
          <p:cNvPr id="3" name="Content Placeholder 2">
            <a:extLst>
              <a:ext uri="{FF2B5EF4-FFF2-40B4-BE49-F238E27FC236}">
                <a16:creationId xmlns:a16="http://schemas.microsoft.com/office/drawing/2014/main" id="{8A0D6209-399B-4AE3-A090-4BFE11B0C2C7}"/>
              </a:ext>
            </a:extLst>
          </p:cNvPr>
          <p:cNvSpPr>
            <a:spLocks noGrp="1"/>
          </p:cNvSpPr>
          <p:nvPr>
            <p:ph idx="1"/>
          </p:nvPr>
        </p:nvSpPr>
        <p:spPr>
          <a:xfrm>
            <a:off x="1310866" y="2819851"/>
            <a:ext cx="5038543" cy="4464050"/>
          </a:xfrm>
        </p:spPr>
        <p:txBody>
          <a:bodyPr/>
          <a:lstStyle/>
          <a:p>
            <a:pPr marL="0" indent="0"/>
            <a:r>
              <a:rPr lang="en-US" sz="1800" dirty="0">
                <a:ea typeface="Calibri" panose="020F0502020204030204" pitchFamily="34" charset="0"/>
                <a:cs typeface="Times New Roman" panose="02020603050405020304" pitchFamily="18" charset="0"/>
              </a:rPr>
              <a:t>Clinical Directors and volunteers are invited to complete the Health Promotion Clinical Director </a:t>
            </a:r>
            <a:r>
              <a:rPr lang="en-US" sz="1800" dirty="0">
                <a:ea typeface="Calibri" panose="020F0502020204030204" pitchFamily="34" charset="0"/>
                <a:cs typeface="Times New Roman" panose="02020603050405020304" pitchFamily="18" charset="0"/>
                <a:hlinkClick r:id="rId5"/>
              </a:rPr>
              <a:t>Online TTT </a:t>
            </a:r>
            <a:r>
              <a:rPr lang="en-US" sz="1800" dirty="0">
                <a:ea typeface="Calibri" panose="020F0502020204030204" pitchFamily="34" charset="0"/>
                <a:cs typeface="Times New Roman" panose="02020603050405020304" pitchFamily="18" charset="0"/>
              </a:rPr>
              <a:t>Modules.  </a:t>
            </a:r>
          </a:p>
        </p:txBody>
      </p:sp>
      <p:pic>
        <p:nvPicPr>
          <p:cNvPr id="4" name="Picture 3">
            <a:extLst>
              <a:ext uri="{FF2B5EF4-FFF2-40B4-BE49-F238E27FC236}">
                <a16:creationId xmlns:a16="http://schemas.microsoft.com/office/drawing/2014/main" id="{70F8EF08-C3B9-4D87-A17F-3D23DD9E3001}"/>
              </a:ext>
            </a:extLst>
          </p:cNvPr>
          <p:cNvPicPr>
            <a:picLocks noChangeAspect="1"/>
          </p:cNvPicPr>
          <p:nvPr/>
        </p:nvPicPr>
        <p:blipFill>
          <a:blip r:embed="rId6"/>
          <a:stretch>
            <a:fillRect/>
          </a:stretch>
        </p:blipFill>
        <p:spPr>
          <a:xfrm>
            <a:off x="1310866" y="4007283"/>
            <a:ext cx="4620034" cy="2096916"/>
          </a:xfrm>
          <a:prstGeom prst="rect">
            <a:avLst/>
          </a:prstGeom>
        </p:spPr>
      </p:pic>
      <p:sp>
        <p:nvSpPr>
          <p:cNvPr id="5" name="TextBox 4">
            <a:extLst>
              <a:ext uri="{FF2B5EF4-FFF2-40B4-BE49-F238E27FC236}">
                <a16:creationId xmlns:a16="http://schemas.microsoft.com/office/drawing/2014/main" id="{BBF9D373-64E4-4D7E-874A-821A908C8CFC}"/>
              </a:ext>
            </a:extLst>
          </p:cNvPr>
          <p:cNvSpPr txBox="1"/>
          <p:nvPr/>
        </p:nvSpPr>
        <p:spPr>
          <a:xfrm>
            <a:off x="6959066" y="2839124"/>
            <a:ext cx="44223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The revised </a:t>
            </a:r>
            <a:r>
              <a:rPr kumimoji="0" lang="en-US" sz="18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hlinkClick r:id="rId7"/>
              </a:rPr>
              <a:t>Clinical Director Manual </a:t>
            </a:r>
            <a:r>
              <a:rPr kumimoji="0" lang="en-US" sz="18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content coincides changes included in the Online TTT. </a:t>
            </a:r>
            <a:endParaRPr kumimoji="0" lang="en-US" sz="1800" b="0" i="0" u="none" strike="noStrike" kern="1200" cap="none" spc="0" normalizeH="0" baseline="0" noProof="0" dirty="0">
              <a:ln>
                <a:noFill/>
              </a:ln>
              <a:solidFill>
                <a:srgbClr val="000000"/>
              </a:solidFill>
              <a:effectLst/>
              <a:uLnTx/>
              <a:uFillTx/>
            </a:endParaRPr>
          </a:p>
        </p:txBody>
      </p:sp>
      <p:pic>
        <p:nvPicPr>
          <p:cNvPr id="6" name="Picture 5">
            <a:extLst>
              <a:ext uri="{FF2B5EF4-FFF2-40B4-BE49-F238E27FC236}">
                <a16:creationId xmlns:a16="http://schemas.microsoft.com/office/drawing/2014/main" id="{273AB79C-DD4E-4AC1-8962-EB9EFF5BD696}"/>
              </a:ext>
            </a:extLst>
          </p:cNvPr>
          <p:cNvPicPr>
            <a:picLocks noChangeAspect="1"/>
          </p:cNvPicPr>
          <p:nvPr/>
        </p:nvPicPr>
        <p:blipFill>
          <a:blip r:embed="rId8"/>
          <a:stretch>
            <a:fillRect/>
          </a:stretch>
        </p:blipFill>
        <p:spPr>
          <a:xfrm>
            <a:off x="8221981" y="3863482"/>
            <a:ext cx="1660828" cy="2169018"/>
          </a:xfrm>
          <a:prstGeom prst="rect">
            <a:avLst/>
          </a:prstGeom>
          <a:ln w="3175">
            <a:solidFill>
              <a:srgbClr val="000000"/>
            </a:solidFill>
          </a:ln>
        </p:spPr>
      </p:pic>
      <p:sp>
        <p:nvSpPr>
          <p:cNvPr id="7" name="TextBox 6">
            <a:extLst>
              <a:ext uri="{FF2B5EF4-FFF2-40B4-BE49-F238E27FC236}">
                <a16:creationId xmlns:a16="http://schemas.microsoft.com/office/drawing/2014/main" id="{8DB2F1B5-6911-4F0F-8DDE-DED73884A5DB}"/>
              </a:ext>
            </a:extLst>
          </p:cNvPr>
          <p:cNvSpPr txBox="1"/>
          <p:nvPr/>
        </p:nvSpPr>
        <p:spPr>
          <a:xfrm>
            <a:off x="1228816" y="1570568"/>
            <a:ext cx="910855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In recent years,  Health Promotion has incorporated changes into screening, education and referral protocols. Check out the updated resources below.</a:t>
            </a:r>
            <a:endParaRPr kumimoji="0" lang="en-US" sz="2000" b="0" i="0" u="none" strike="noStrike" kern="1200" cap="none" spc="0" normalizeH="0" baseline="0" noProof="0" dirty="0">
              <a:ln>
                <a:noFill/>
              </a:ln>
              <a:solidFill>
                <a:srgbClr val="000000"/>
              </a:solidFill>
              <a:effectLst/>
              <a:uLnTx/>
              <a:uFillTx/>
            </a:endParaRPr>
          </a:p>
        </p:txBody>
      </p:sp>
      <p:sp>
        <p:nvSpPr>
          <p:cNvPr id="8" name="Slide Number Placeholder 7">
            <a:extLst>
              <a:ext uri="{FF2B5EF4-FFF2-40B4-BE49-F238E27FC236}">
                <a16:creationId xmlns:a16="http://schemas.microsoft.com/office/drawing/2014/main" id="{9090E990-C771-4393-A7A7-DA8EF1C83F1A}"/>
              </a:ext>
            </a:extLst>
          </p:cNvPr>
          <p:cNvSpPr>
            <a:spLocks noGrp="1"/>
          </p:cNvSpPr>
          <p:nvPr>
            <p:ph type="sldNum" sz="quarter" idx="10"/>
          </p:nvPr>
        </p:nvSpPr>
        <p:spPr/>
        <p:txBody>
          <a:bodyPr/>
          <a:lstStyle/>
          <a:p>
            <a:fld id="{62FADDA2-E13B-F548-856B-05843CC20AFE}" type="slidenum">
              <a:rPr lang="en-US" smtClean="0"/>
              <a:pPr/>
              <a:t>13</a:t>
            </a:fld>
            <a:endParaRPr lang="en-US" dirty="0"/>
          </a:p>
        </p:txBody>
      </p:sp>
      <p:pic>
        <p:nvPicPr>
          <p:cNvPr id="9" name="Audio 8">
            <a:hlinkClick r:id="" action="ppaction://media"/>
            <a:extLst>
              <a:ext uri="{FF2B5EF4-FFF2-40B4-BE49-F238E27FC236}">
                <a16:creationId xmlns:a16="http://schemas.microsoft.com/office/drawing/2014/main" id="{340861F3-443D-4AAE-8177-B28DC0C1AA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pic>
        <p:nvPicPr>
          <p:cNvPr id="10" name="Picture 9">
            <a:extLst>
              <a:ext uri="{FF2B5EF4-FFF2-40B4-BE49-F238E27FC236}">
                <a16:creationId xmlns:a16="http://schemas.microsoft.com/office/drawing/2014/main" id="{BAB50FDB-7540-41B7-89F7-570005D082DF}"/>
              </a:ext>
            </a:extLst>
          </p:cNvPr>
          <p:cNvPicPr>
            <a:picLocks noChangeAspect="1"/>
          </p:cNvPicPr>
          <p:nvPr/>
        </p:nvPicPr>
        <p:blipFill>
          <a:blip r:embed="rId10"/>
          <a:stretch>
            <a:fillRect/>
          </a:stretch>
        </p:blipFill>
        <p:spPr>
          <a:xfrm>
            <a:off x="10970697" y="5451186"/>
            <a:ext cx="965170" cy="1181100"/>
          </a:xfrm>
          <a:prstGeom prst="rect">
            <a:avLst/>
          </a:prstGeom>
        </p:spPr>
      </p:pic>
    </p:spTree>
    <p:extLst>
      <p:ext uri="{BB962C8B-B14F-4D97-AF65-F5344CB8AC3E}">
        <p14:creationId xmlns:p14="http://schemas.microsoft.com/office/powerpoint/2010/main" val="423853673"/>
      </p:ext>
    </p:extLst>
  </p:cSld>
  <p:clrMapOvr>
    <a:masterClrMapping/>
  </p:clrMapOvr>
  <mc:AlternateContent xmlns:mc="http://schemas.openxmlformats.org/markup-compatibility/2006" xmlns:p14="http://schemas.microsoft.com/office/powerpoint/2010/main">
    <mc:Choice Requires="p14">
      <p:transition spd="med" p14:dur="700" advTm="51721">
        <p:fade/>
      </p:transition>
    </mc:Choice>
    <mc:Fallback xmlns="">
      <p:transition spd="med" advTm="517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025F-2F2D-40D8-996A-07C01A8E4C83}"/>
              </a:ext>
            </a:extLst>
          </p:cNvPr>
          <p:cNvSpPr>
            <a:spLocks noGrp="1"/>
          </p:cNvSpPr>
          <p:nvPr>
            <p:ph type="title"/>
          </p:nvPr>
        </p:nvSpPr>
        <p:spPr/>
        <p:txBody>
          <a:bodyPr/>
          <a:lstStyle/>
          <a:p>
            <a:r>
              <a:rPr lang="en-US" sz="2800" dirty="0"/>
              <a:t>Thanks for viewing the Overview of the Health Promotion Virtual Health Assessment  </a:t>
            </a:r>
          </a:p>
        </p:txBody>
      </p:sp>
      <p:sp>
        <p:nvSpPr>
          <p:cNvPr id="3" name="Content Placeholder 2">
            <a:extLst>
              <a:ext uri="{FF2B5EF4-FFF2-40B4-BE49-F238E27FC236}">
                <a16:creationId xmlns:a16="http://schemas.microsoft.com/office/drawing/2014/main" id="{D85BA03C-CB27-4E6B-9DDC-888498397987}"/>
              </a:ext>
            </a:extLst>
          </p:cNvPr>
          <p:cNvSpPr>
            <a:spLocks noGrp="1"/>
          </p:cNvSpPr>
          <p:nvPr>
            <p:ph idx="1"/>
          </p:nvPr>
        </p:nvSpPr>
        <p:spPr>
          <a:xfrm>
            <a:off x="652129" y="1763173"/>
            <a:ext cx="6044235" cy="4464050"/>
          </a:xfrm>
        </p:spPr>
        <p:txBody>
          <a:bodyPr/>
          <a:lstStyle/>
          <a:p>
            <a:r>
              <a:rPr lang="en-US" sz="2000" dirty="0">
                <a:cs typeface="Calibri" panose="020F0502020204030204" pitchFamily="34" charset="0"/>
              </a:rPr>
              <a:t>The materials referenced in this presentation can be found at the Virtual Healthy Promotion </a:t>
            </a:r>
            <a:r>
              <a:rPr lang="en-US" sz="2000" dirty="0">
                <a:cs typeface="Calibri" panose="020F0502020204030204" pitchFamily="34" charset="0"/>
                <a:hlinkClick r:id="rId5"/>
              </a:rPr>
              <a:t>link</a:t>
            </a:r>
            <a:r>
              <a:rPr lang="en-US" sz="2000" dirty="0">
                <a:cs typeface="Calibri" panose="020F0502020204030204" pitchFamily="34" charset="0"/>
              </a:rPr>
              <a:t> on the Special Olympics website.</a:t>
            </a:r>
          </a:p>
          <a:p>
            <a:endParaRPr lang="en-US" sz="2000" dirty="0">
              <a:cs typeface="Calibri" panose="020F0502020204030204" pitchFamily="34" charset="0"/>
            </a:endParaRPr>
          </a:p>
          <a:p>
            <a:r>
              <a:rPr lang="en-US" sz="2000" dirty="0">
                <a:cs typeface="Calibri" panose="020F0502020204030204" pitchFamily="34" charset="0"/>
              </a:rPr>
              <a:t>Our thanks go to all the Special Olympics Health Managers, Clinical Directors, Health Messengers and volunteers who help make Virtual Healthy Athletes fun, engaging and effective. </a:t>
            </a:r>
          </a:p>
          <a:p>
            <a:endParaRPr lang="en-US" sz="2200" dirty="0">
              <a:cs typeface="Calibri" panose="020F0502020204030204" pitchFamily="34" charset="0"/>
            </a:endParaRPr>
          </a:p>
          <a:p>
            <a:r>
              <a:rPr lang="en-US" dirty="0">
                <a:cs typeface="Calibri" panose="020F0502020204030204" pitchFamily="34" charset="0"/>
              </a:rPr>
              <a:t>And remember……………………….</a:t>
            </a:r>
          </a:p>
          <a:p>
            <a:r>
              <a:rPr lang="en-US" dirty="0">
                <a:latin typeface="Calibri" panose="020F0502020204030204" pitchFamily="34" charset="0"/>
                <a:cs typeface="Calibri" panose="020F0502020204030204" pitchFamily="34" charset="0"/>
              </a:rPr>
              <a:t> </a:t>
            </a:r>
          </a:p>
        </p:txBody>
      </p:sp>
      <p:sp>
        <p:nvSpPr>
          <p:cNvPr id="4" name="Slide Number Placeholder 3">
            <a:extLst>
              <a:ext uri="{FF2B5EF4-FFF2-40B4-BE49-F238E27FC236}">
                <a16:creationId xmlns:a16="http://schemas.microsoft.com/office/drawing/2014/main" id="{FDF50C88-C917-4BE0-81FA-15C8B4CF504F}"/>
              </a:ext>
            </a:extLst>
          </p:cNvPr>
          <p:cNvSpPr>
            <a:spLocks noGrp="1"/>
          </p:cNvSpPr>
          <p:nvPr>
            <p:ph type="sldNum" sz="quarter" idx="10"/>
          </p:nvPr>
        </p:nvSpPr>
        <p:spPr>
          <a:xfrm>
            <a:off x="489336" y="6303962"/>
            <a:ext cx="4665041" cy="187325"/>
          </a:xfrm>
        </p:spPr>
        <p:txBody>
          <a:bodyPr/>
          <a:lstStyle/>
          <a:p>
            <a:fld id="{62FADDA2-E13B-F548-856B-05843CC20AFE}" type="slidenum">
              <a:rPr lang="en-US" smtClean="0"/>
              <a:pPr/>
              <a:t>14</a:t>
            </a:fld>
            <a:endParaRPr lang="en-US" dirty="0"/>
          </a:p>
        </p:txBody>
      </p:sp>
      <p:sp>
        <p:nvSpPr>
          <p:cNvPr id="5" name="Rectangle: Rounded Corners 4">
            <a:extLst>
              <a:ext uri="{FF2B5EF4-FFF2-40B4-BE49-F238E27FC236}">
                <a16:creationId xmlns:a16="http://schemas.microsoft.com/office/drawing/2014/main" id="{506BDF40-4988-41F5-8833-7EC237C05437}"/>
              </a:ext>
            </a:extLst>
          </p:cNvPr>
          <p:cNvSpPr/>
          <p:nvPr/>
        </p:nvSpPr>
        <p:spPr bwMode="auto">
          <a:xfrm>
            <a:off x="7370618" y="1967345"/>
            <a:ext cx="3906981" cy="2272147"/>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31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ea typeface="ヒラギノ角ゴ ProN W3" charset="0"/>
              <a:cs typeface="ヒラギノ角ゴ ProN W3" charset="0"/>
              <a:sym typeface="Gill Sans" charset="0"/>
            </a:endParaRPr>
          </a:p>
        </p:txBody>
      </p:sp>
      <p:pic>
        <p:nvPicPr>
          <p:cNvPr id="6" name="Audio 5">
            <a:hlinkClick r:id="" action="ppaction://media"/>
            <a:extLst>
              <a:ext uri="{FF2B5EF4-FFF2-40B4-BE49-F238E27FC236}">
                <a16:creationId xmlns:a16="http://schemas.microsoft.com/office/drawing/2014/main" id="{734897AD-8E37-48C9-A4F9-D39FB4555E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grpSp>
        <p:nvGrpSpPr>
          <p:cNvPr id="8" name="Group 7">
            <a:extLst>
              <a:ext uri="{FF2B5EF4-FFF2-40B4-BE49-F238E27FC236}">
                <a16:creationId xmlns:a16="http://schemas.microsoft.com/office/drawing/2014/main" id="{9D59F9A7-55AD-4D82-83C5-107AA76015C3}"/>
              </a:ext>
            </a:extLst>
          </p:cNvPr>
          <p:cNvGrpSpPr/>
          <p:nvPr/>
        </p:nvGrpSpPr>
        <p:grpSpPr>
          <a:xfrm>
            <a:off x="7227453" y="4359564"/>
            <a:ext cx="4717839" cy="2263486"/>
            <a:chOff x="7227453" y="4359564"/>
            <a:chExt cx="4717839" cy="2263486"/>
          </a:xfrm>
        </p:grpSpPr>
        <p:sp>
          <p:nvSpPr>
            <p:cNvPr id="7" name="TextBox 6">
              <a:extLst>
                <a:ext uri="{FF2B5EF4-FFF2-40B4-BE49-F238E27FC236}">
                  <a16:creationId xmlns:a16="http://schemas.microsoft.com/office/drawing/2014/main" id="{AB7780B6-34A1-486E-BE27-0E565804A493}"/>
                </a:ext>
              </a:extLst>
            </p:cNvPr>
            <p:cNvSpPr txBox="1"/>
            <p:nvPr/>
          </p:nvSpPr>
          <p:spPr>
            <a:xfrm>
              <a:off x="7227453" y="4359564"/>
              <a:ext cx="4193309" cy="646331"/>
            </a:xfrm>
            <a:prstGeom prst="rect">
              <a:avLst/>
            </a:prstGeom>
            <a:noFill/>
          </p:spPr>
          <p:txBody>
            <a:bodyPr wrap="square" rtlCol="0">
              <a:spAutoFit/>
            </a:bodyPr>
            <a:lstStyle/>
            <a:p>
              <a:r>
                <a:rPr lang="en-US" dirty="0"/>
                <a:t>Athletes will enjoy participating in the Health Promotion Health Assessment! </a:t>
              </a:r>
            </a:p>
          </p:txBody>
        </p:sp>
        <p:pic>
          <p:nvPicPr>
            <p:cNvPr id="9" name="Picture 8">
              <a:extLst>
                <a:ext uri="{FF2B5EF4-FFF2-40B4-BE49-F238E27FC236}">
                  <a16:creationId xmlns:a16="http://schemas.microsoft.com/office/drawing/2014/main" id="{3B6AE42A-637B-410E-B89B-3561024DD8AC}"/>
                </a:ext>
              </a:extLst>
            </p:cNvPr>
            <p:cNvPicPr>
              <a:picLocks noChangeAspect="1"/>
            </p:cNvPicPr>
            <p:nvPr/>
          </p:nvPicPr>
          <p:blipFill>
            <a:blip r:embed="rId8"/>
            <a:stretch>
              <a:fillRect/>
            </a:stretch>
          </p:blipFill>
          <p:spPr>
            <a:xfrm>
              <a:off x="10980122" y="5441950"/>
              <a:ext cx="965170" cy="1181100"/>
            </a:xfrm>
            <a:prstGeom prst="rect">
              <a:avLst/>
            </a:prstGeom>
          </p:spPr>
        </p:pic>
      </p:grpSp>
    </p:spTree>
    <p:extLst>
      <p:ext uri="{BB962C8B-B14F-4D97-AF65-F5344CB8AC3E}">
        <p14:creationId xmlns:p14="http://schemas.microsoft.com/office/powerpoint/2010/main" val="2553903848"/>
      </p:ext>
    </p:extLst>
  </p:cSld>
  <p:clrMapOvr>
    <a:masterClrMapping/>
  </p:clrMapOvr>
  <mc:AlternateContent xmlns:mc="http://schemas.openxmlformats.org/markup-compatibility/2006" xmlns:p14="http://schemas.microsoft.com/office/powerpoint/2010/main">
    <mc:Choice Requires="p14">
      <p:transition spd="med" p14:dur="700" advTm="29313">
        <p:fade/>
      </p:transition>
    </mc:Choice>
    <mc:Fallback xmlns="">
      <p:transition spd="med" advTm="293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56389" y="1738257"/>
            <a:ext cx="9322756" cy="3569637"/>
          </a:xfrm>
        </p:spPr>
        <p:txBody>
          <a:bodyPr/>
          <a:lstStyle/>
          <a:p>
            <a:pPr algn="ctr"/>
            <a:r>
              <a:rPr lang="en-US" sz="8800" b="1" dirty="0">
                <a:latin typeface="Bradley Hand ITC" panose="03070402050302030203" pitchFamily="66" charset="0"/>
              </a:rPr>
              <a:t>You Can Do It. </a:t>
            </a:r>
            <a:br>
              <a:rPr lang="en-US" sz="8800" b="1" dirty="0">
                <a:latin typeface="Bradley Hand ITC" panose="03070402050302030203" pitchFamily="66" charset="0"/>
              </a:rPr>
            </a:br>
            <a:r>
              <a:rPr lang="en-US" sz="8800" b="1" dirty="0">
                <a:latin typeface="Bradley Hand ITC" panose="03070402050302030203" pitchFamily="66" charset="0"/>
              </a:rPr>
              <a:t>We Can Help.</a:t>
            </a:r>
          </a:p>
        </p:txBody>
      </p:sp>
      <p:sp>
        <p:nvSpPr>
          <p:cNvPr id="4" name="Slide Number Placeholder 3"/>
          <p:cNvSpPr>
            <a:spLocks noGrp="1"/>
          </p:cNvSpPr>
          <p:nvPr>
            <p:ph type="sldNum" sz="quarter" idx="10"/>
          </p:nvPr>
        </p:nvSpPr>
        <p:spPr/>
        <p:txBody>
          <a:bodyPr/>
          <a:lstStyle/>
          <a:p>
            <a:fld id="{F4B88F72-1EA4-FE40-A5CA-BD0111E6622B}" type="slidenum">
              <a:rPr lang="en-US" smtClean="0"/>
              <a:pPr/>
              <a:t>15</a:t>
            </a:fld>
            <a:endParaRPr lang="en-US" dirty="0">
              <a:latin typeface="Ubuntu"/>
              <a:cs typeface="Ubuntu"/>
            </a:endParaRPr>
          </a:p>
        </p:txBody>
      </p:sp>
      <p:sp>
        <p:nvSpPr>
          <p:cNvPr id="6" name="TextBox 5">
            <a:extLst>
              <a:ext uri="{FF2B5EF4-FFF2-40B4-BE49-F238E27FC236}">
                <a16:creationId xmlns:a16="http://schemas.microsoft.com/office/drawing/2014/main" id="{E0E1E7B2-1883-4D26-997E-E336FD629C13}"/>
              </a:ext>
            </a:extLst>
          </p:cNvPr>
          <p:cNvSpPr txBox="1"/>
          <p:nvPr/>
        </p:nvSpPr>
        <p:spPr>
          <a:xfrm>
            <a:off x="3376233" y="5720350"/>
            <a:ext cx="2621279" cy="830997"/>
          </a:xfrm>
          <a:prstGeom prst="rect">
            <a:avLst/>
          </a:prstGeom>
          <a:noFill/>
        </p:spPr>
        <p:txBody>
          <a:bodyPr wrap="square" rtlCol="0">
            <a:spAutoFit/>
          </a:bodyPr>
          <a:lstStyle/>
          <a:p>
            <a:pPr marL="0" marR="0">
              <a:spcBef>
                <a:spcPts val="0"/>
              </a:spcBef>
              <a:spcAft>
                <a:spcPts val="0"/>
              </a:spcAft>
            </a:pPr>
            <a:r>
              <a:rPr lang="en-US" sz="1200" b="1" i="1" dirty="0">
                <a:effectLst/>
                <a:latin typeface="+mj-lt"/>
                <a:ea typeface="Times New Roman" panose="02020603050405020304" pitchFamily="18" charset="0"/>
                <a:cs typeface="Times New Roman" panose="02020603050405020304" pitchFamily="18" charset="0"/>
              </a:rPr>
              <a:t>Mary Pittaway, MA, RDN, LDN</a:t>
            </a:r>
            <a:endParaRPr lang="en-US" sz="1200" dirty="0">
              <a:effectLst/>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Global Clinical Advisor</a:t>
            </a:r>
            <a:endParaRPr lang="en-US" sz="1200" dirty="0">
              <a:effectLst/>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Special Olympics International</a:t>
            </a:r>
            <a:endParaRPr lang="en-US" sz="1200" dirty="0">
              <a:effectLst/>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1200" u="sng" dirty="0">
                <a:solidFill>
                  <a:srgbClr val="0563C1"/>
                </a:solidFill>
                <a:effectLst/>
                <a:latin typeface="+mj-lt"/>
                <a:ea typeface="Times New Roman" panose="02020603050405020304" pitchFamily="18" charset="0"/>
                <a:cs typeface="Times New Roman" panose="02020603050405020304" pitchFamily="18" charset="0"/>
                <a:hlinkClick r:id="rId6"/>
              </a:rPr>
              <a:t>Mpitt59802@aol.com</a:t>
            </a:r>
            <a:endParaRPr lang="en-US" sz="1200" dirty="0">
              <a:effectLst/>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F573257-3A19-4839-9481-C3E8095091DC}"/>
              </a:ext>
            </a:extLst>
          </p:cNvPr>
          <p:cNvSpPr txBox="1"/>
          <p:nvPr/>
        </p:nvSpPr>
        <p:spPr>
          <a:xfrm>
            <a:off x="1008365" y="5720350"/>
            <a:ext cx="2481595" cy="830997"/>
          </a:xfrm>
          <a:prstGeom prst="rect">
            <a:avLst/>
          </a:prstGeom>
          <a:noFill/>
        </p:spPr>
        <p:txBody>
          <a:bodyPr wrap="square">
            <a:spAutoFit/>
          </a:bodyPr>
          <a:lstStyle/>
          <a:p>
            <a:r>
              <a:rPr lang="en-US" sz="1200" b="1" i="1" dirty="0">
                <a:latin typeface="+mj-lt"/>
              </a:rPr>
              <a:t>Alice Lenihan, MPH, RD, LDN</a:t>
            </a:r>
          </a:p>
          <a:p>
            <a:pPr marL="0" marR="0">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Global Clinical Advisor</a:t>
            </a:r>
            <a:endParaRPr lang="en-US" sz="1200" dirty="0">
              <a:effectLst/>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j-lt"/>
                <a:ea typeface="Times New Roman" panose="02020603050405020304" pitchFamily="18" charset="0"/>
                <a:cs typeface="Times New Roman" panose="02020603050405020304" pitchFamily="18" charset="0"/>
              </a:rPr>
              <a:t>Special Olympics International</a:t>
            </a:r>
            <a:endParaRPr lang="en-US" sz="1200" dirty="0">
              <a:effectLst/>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1200" u="sng" dirty="0">
                <a:solidFill>
                  <a:srgbClr val="0563C1"/>
                </a:solidFill>
                <a:effectLst/>
                <a:latin typeface="+mj-lt"/>
                <a:ea typeface="Times New Roman" panose="02020603050405020304" pitchFamily="18" charset="0"/>
                <a:cs typeface="Times New Roman" panose="02020603050405020304" pitchFamily="18" charset="0"/>
                <a:hlinkClick r:id="rId7"/>
              </a:rPr>
              <a:t>lenihanaj@aol.com</a:t>
            </a:r>
            <a:endParaRPr lang="en-US" sz="1200" dirty="0">
              <a:effectLst/>
              <a:latin typeface="+mj-l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74D643C-8391-476E-BE51-7759CB207450}"/>
              </a:ext>
            </a:extLst>
          </p:cNvPr>
          <p:cNvSpPr txBox="1"/>
          <p:nvPr/>
        </p:nvSpPr>
        <p:spPr>
          <a:xfrm>
            <a:off x="5717767" y="5697907"/>
            <a:ext cx="2904440" cy="1311834"/>
          </a:xfrm>
          <a:prstGeom prst="rect">
            <a:avLst/>
          </a:prstGeom>
          <a:noFill/>
        </p:spPr>
        <p:txBody>
          <a:bodyPr wrap="square" rtlCol="0">
            <a:spAutoFit/>
          </a:bodyPr>
          <a:lstStyle/>
          <a:p>
            <a:r>
              <a:rPr lang="en-US" sz="1200" b="1" i="1" dirty="0"/>
              <a:t>Health Promotion Senior Manager</a:t>
            </a:r>
          </a:p>
          <a:p>
            <a:r>
              <a:rPr lang="en-US" sz="1200" dirty="0"/>
              <a:t>Special Olympics International</a:t>
            </a:r>
          </a:p>
          <a:p>
            <a:r>
              <a:rPr lang="en-US" sz="1200" dirty="0">
                <a:hlinkClick r:id="rId8"/>
              </a:rPr>
              <a:t>healthpromotion@specialolympics.org</a:t>
            </a:r>
            <a:endParaRPr lang="en-US" sz="1200" dirty="0"/>
          </a:p>
          <a:p>
            <a:endParaRPr lang="en-US" sz="1200" dirty="0"/>
          </a:p>
          <a:p>
            <a:pPr marL="228600" marR="0">
              <a:lnSpc>
                <a:spcPct val="107000"/>
              </a:lnSpc>
              <a:spcBef>
                <a:spcPts val="0"/>
              </a:spcBef>
              <a:spcAft>
                <a:spcPts val="0"/>
              </a:spcAft>
            </a:pPr>
            <a:r>
              <a:rPr lang="en-US" sz="1200" u="sng" dirty="0">
                <a:solidFill>
                  <a:srgbClr val="0563C1"/>
                </a:solidFill>
                <a:effectLst/>
                <a:latin typeface="Ubuntu" panose="020B0504030602030204" pitchFamily="34" charset="0"/>
                <a:ea typeface="Calibri" panose="020F0502020204030204" pitchFamily="34" charset="0"/>
                <a:cs typeface="Times New Roman" panose="02020603050405020304" pitchFamily="18" charset="0"/>
              </a:rPr>
              <a:t> </a:t>
            </a:r>
            <a:endParaRPr lang="en-US" sz="1200" dirty="0">
              <a:effectLst/>
              <a:latin typeface="Ubuntu" panose="020B0504030602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Audio 2">
            <a:hlinkClick r:id="" action="ppaction://media"/>
            <a:extLst>
              <a:ext uri="{FF2B5EF4-FFF2-40B4-BE49-F238E27FC236}">
                <a16:creationId xmlns:a16="http://schemas.microsoft.com/office/drawing/2014/main" id="{60176E47-B5D2-49C8-B59F-D6A010C834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30811" y="2679700"/>
            <a:ext cx="609600" cy="609600"/>
          </a:xfrm>
          <a:prstGeom prst="rect">
            <a:avLst/>
          </a:prstGeom>
        </p:spPr>
      </p:pic>
      <p:pic>
        <p:nvPicPr>
          <p:cNvPr id="9" name="Picture 8">
            <a:extLst>
              <a:ext uri="{FF2B5EF4-FFF2-40B4-BE49-F238E27FC236}">
                <a16:creationId xmlns:a16="http://schemas.microsoft.com/office/drawing/2014/main" id="{BD376017-0A50-4A70-8A1B-CFF6D5AE82D0}"/>
              </a:ext>
            </a:extLst>
          </p:cNvPr>
          <p:cNvPicPr>
            <a:picLocks noChangeAspect="1"/>
          </p:cNvPicPr>
          <p:nvPr/>
        </p:nvPicPr>
        <p:blipFill>
          <a:blip r:embed="rId10"/>
          <a:stretch>
            <a:fillRect/>
          </a:stretch>
        </p:blipFill>
        <p:spPr>
          <a:xfrm>
            <a:off x="10021186" y="2308225"/>
            <a:ext cx="1619250" cy="1352550"/>
          </a:xfrm>
          <a:prstGeom prst="rect">
            <a:avLst/>
          </a:prstGeom>
        </p:spPr>
      </p:pic>
    </p:spTree>
    <p:extLst>
      <p:ext uri="{BB962C8B-B14F-4D97-AF65-F5344CB8AC3E}">
        <p14:creationId xmlns:p14="http://schemas.microsoft.com/office/powerpoint/2010/main" val="3913086658"/>
      </p:ext>
    </p:extLst>
  </p:cSld>
  <p:clrMapOvr>
    <a:masterClrMapping/>
  </p:clrMapOvr>
  <mc:AlternateContent xmlns:mc="http://schemas.openxmlformats.org/markup-compatibility/2006" xmlns:p14="http://schemas.microsoft.com/office/powerpoint/2010/main">
    <mc:Choice Requires="p14">
      <p:transition spd="med" p14:dur="700" advTm="7173">
        <p:fade/>
      </p:transition>
    </mc:Choice>
    <mc:Fallback xmlns="">
      <p:transition spd="med" advTm="71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72F8B3-4DA9-4D18-84A4-0B2AC80590FA}"/>
              </a:ext>
            </a:extLst>
          </p:cNvPr>
          <p:cNvSpPr>
            <a:spLocks noGrp="1"/>
          </p:cNvSpPr>
          <p:nvPr>
            <p:ph type="title"/>
          </p:nvPr>
        </p:nvSpPr>
        <p:spPr>
          <a:xfrm>
            <a:off x="726018" y="366713"/>
            <a:ext cx="9270389" cy="1046064"/>
          </a:xfrm>
        </p:spPr>
        <p:txBody>
          <a:bodyPr wrap="square" anchor="ctr">
            <a:normAutofit/>
          </a:bodyPr>
          <a:lstStyle/>
          <a:p>
            <a:r>
              <a:rPr lang="en-US" sz="3200" dirty="0">
                <a:latin typeface="+mn-lt"/>
                <a:cs typeface="Calibri" panose="020F0502020204030204" pitchFamily="34" charset="0"/>
              </a:rPr>
              <a:t>Check out the materials on the </a:t>
            </a:r>
            <a:r>
              <a:rPr lang="en-US" sz="3200" dirty="0">
                <a:latin typeface="+mn-lt"/>
                <a:cs typeface="Calibri" panose="020F0502020204030204" pitchFamily="34" charset="0"/>
                <a:hlinkClick r:id="rId5"/>
              </a:rPr>
              <a:t>Virtual Health Promotion Webpage</a:t>
            </a:r>
            <a:endParaRPr lang="en-US" sz="3200" dirty="0">
              <a:latin typeface="+mn-lt"/>
              <a:cs typeface="Calibri" panose="020F0502020204030204" pitchFamily="34" charset="0"/>
            </a:endParaRPr>
          </a:p>
        </p:txBody>
      </p:sp>
      <p:sp>
        <p:nvSpPr>
          <p:cNvPr id="6" name="Content Placeholder 5">
            <a:extLst>
              <a:ext uri="{FF2B5EF4-FFF2-40B4-BE49-F238E27FC236}">
                <a16:creationId xmlns:a16="http://schemas.microsoft.com/office/drawing/2014/main" id="{2211EA4E-FC15-410E-98FC-9934DCA76583}"/>
              </a:ext>
            </a:extLst>
          </p:cNvPr>
          <p:cNvSpPr>
            <a:spLocks noGrp="1"/>
          </p:cNvSpPr>
          <p:nvPr>
            <p:ph sz="half" idx="1"/>
          </p:nvPr>
        </p:nvSpPr>
        <p:spPr>
          <a:xfrm>
            <a:off x="613547" y="2079057"/>
            <a:ext cx="6167273" cy="4154768"/>
          </a:xfrm>
        </p:spPr>
        <p:txBody>
          <a:bodyPr wrap="square" anchor="t">
            <a:normAutofit lnSpcReduction="10000"/>
          </a:bodyPr>
          <a:lstStyle/>
          <a:p>
            <a:pPr>
              <a:lnSpc>
                <a:spcPct val="100000"/>
              </a:lnSpc>
            </a:pPr>
            <a:r>
              <a:rPr lang="en-US" sz="1800" dirty="0">
                <a:solidFill>
                  <a:srgbClr val="00B0F0"/>
                </a:solidFill>
                <a:cs typeface="Calibri" panose="020F0502020204030204" pitchFamily="34" charset="0"/>
                <a:hlinkClick r:id="rId6">
                  <a:extLst>
                    <a:ext uri="{A12FA001-AC4F-418D-AE19-62706E023703}">
                      <ahyp:hlinkClr xmlns:ahyp="http://schemas.microsoft.com/office/drawing/2018/hyperlinkcolor" val="tx"/>
                    </a:ext>
                  </a:extLst>
                </a:hlinkClick>
              </a:rPr>
              <a:t>Health Assessment Toolkit</a:t>
            </a:r>
            <a:endParaRPr lang="en-US" sz="1800" dirty="0">
              <a:solidFill>
                <a:srgbClr val="00B0F0"/>
              </a:solidFill>
              <a:cs typeface="Calibri" panose="020F0502020204030204" pitchFamily="34" charset="0"/>
            </a:endParaRPr>
          </a:p>
          <a:p>
            <a:pPr indent="-7938">
              <a:lnSpc>
                <a:spcPct val="100000"/>
              </a:lnSpc>
            </a:pPr>
            <a:r>
              <a:rPr lang="en-US" sz="1600" b="0" i="0" dirty="0">
                <a:effectLst/>
                <a:cs typeface="Calibri" panose="020F0502020204030204" pitchFamily="34" charset="0"/>
              </a:rPr>
              <a:t>Instructions for the Health Assessment, survey forms, athlete engagement, education sessions, follow-up, social media resources. </a:t>
            </a:r>
            <a:r>
              <a:rPr lang="en-US" sz="1600" b="0" i="0" u="none" strike="noStrike" dirty="0">
                <a:solidFill>
                  <a:srgbClr val="00B0F0"/>
                </a:solidFill>
                <a:effectLst/>
                <a:cs typeface="Calibri" panose="020F0502020204030204" pitchFamily="34" charset="0"/>
                <a:hlinkClick r:id="rId7">
                  <a:extLst>
                    <a:ext uri="{A12FA001-AC4F-418D-AE19-62706E023703}">
                      <ahyp:hlinkClr xmlns:ahyp="http://schemas.microsoft.com/office/drawing/2018/hyperlinkcolor" val="tx"/>
                    </a:ext>
                  </a:extLst>
                </a:hlinkClick>
              </a:rPr>
              <a:t>DOCX</a:t>
            </a:r>
            <a:r>
              <a:rPr lang="en-US" sz="1600" b="0" i="0" dirty="0">
                <a:solidFill>
                  <a:srgbClr val="00B0F0"/>
                </a:solidFill>
                <a:effectLst/>
                <a:cs typeface="Calibri" panose="020F0502020204030204" pitchFamily="34" charset="0"/>
              </a:rPr>
              <a:t> | </a:t>
            </a:r>
            <a:r>
              <a:rPr lang="en-US" sz="1600" b="0" i="0" u="none" strike="noStrike" dirty="0">
                <a:solidFill>
                  <a:srgbClr val="00B0F0"/>
                </a:solidFill>
                <a:effectLst/>
                <a:cs typeface="Calibri" panose="020F0502020204030204" pitchFamily="34" charset="0"/>
                <a:hlinkClick r:id="rId6">
                  <a:extLst>
                    <a:ext uri="{A12FA001-AC4F-418D-AE19-62706E023703}">
                      <ahyp:hlinkClr xmlns:ahyp="http://schemas.microsoft.com/office/drawing/2018/hyperlinkcolor" val="tx"/>
                    </a:ext>
                  </a:extLst>
                </a:hlinkClick>
              </a:rPr>
              <a:t>PDF</a:t>
            </a:r>
            <a:endParaRPr lang="en-US" sz="1600" dirty="0">
              <a:solidFill>
                <a:srgbClr val="00B0F0"/>
              </a:solidFill>
              <a:cs typeface="Calibri" panose="020F0502020204030204" pitchFamily="34" charset="0"/>
            </a:endParaRPr>
          </a:p>
          <a:p>
            <a:pPr indent="-12700">
              <a:lnSpc>
                <a:spcPct val="100000"/>
              </a:lnSpc>
            </a:pPr>
            <a:r>
              <a:rPr lang="en-US" sz="1800" dirty="0">
                <a:solidFill>
                  <a:srgbClr val="00B0F0"/>
                </a:solidFill>
                <a:cs typeface="Calibri" panose="020F0502020204030204" pitchFamily="34" charset="0"/>
                <a:hlinkClick r:id="rId8">
                  <a:extLst>
                    <a:ext uri="{A12FA001-AC4F-418D-AE19-62706E023703}">
                      <ahyp:hlinkClr xmlns:ahyp="http://schemas.microsoft.com/office/drawing/2018/hyperlinkcolor" val="tx"/>
                    </a:ext>
                  </a:extLst>
                </a:hlinkClick>
              </a:rPr>
              <a:t>Health Assessment Invitation Email Template (DOCX)</a:t>
            </a:r>
            <a:endParaRPr lang="en-US" sz="1800" dirty="0">
              <a:solidFill>
                <a:srgbClr val="00B0F0"/>
              </a:solidFill>
              <a:cs typeface="Calibri" panose="020F0502020204030204" pitchFamily="34" charset="0"/>
            </a:endParaRPr>
          </a:p>
          <a:p>
            <a:pPr indent="-7938">
              <a:lnSpc>
                <a:spcPct val="100000"/>
              </a:lnSpc>
            </a:pPr>
            <a:r>
              <a:rPr lang="en-US" sz="1800" b="0" i="0" u="none" strike="noStrike" dirty="0">
                <a:solidFill>
                  <a:srgbClr val="00B0F0"/>
                </a:solidFill>
                <a:effectLst/>
                <a:latin typeface="Ubuntu" panose="020B0504030602030204"/>
                <a:hlinkClick r:id="rId9">
                  <a:extLst>
                    <a:ext uri="{A12FA001-AC4F-418D-AE19-62706E023703}">
                      <ahyp:hlinkClr xmlns:ahyp="http://schemas.microsoft.com/office/drawing/2018/hyperlinkcolor" val="tx"/>
                    </a:ext>
                  </a:extLst>
                </a:hlinkClick>
              </a:rPr>
              <a:t>Waist Height Measurement Guide (PDF)</a:t>
            </a:r>
            <a:r>
              <a:rPr lang="en-US" sz="1800" b="0" i="0" u="none" strike="noStrike" dirty="0">
                <a:solidFill>
                  <a:srgbClr val="00B0F0"/>
                </a:solidFill>
                <a:effectLst/>
                <a:latin typeface="Ubuntu" panose="020B0504030602030204"/>
              </a:rPr>
              <a:t>  </a:t>
            </a:r>
          </a:p>
          <a:p>
            <a:pPr indent="-7938">
              <a:lnSpc>
                <a:spcPct val="100000"/>
              </a:lnSpc>
            </a:pPr>
            <a:r>
              <a:rPr lang="en-US" sz="1800" b="0" i="0" u="none" strike="noStrike" dirty="0">
                <a:solidFill>
                  <a:srgbClr val="00B0F0"/>
                </a:solidFill>
                <a:effectLst/>
                <a:latin typeface="Ubuntu" panose="020B0504030602030204"/>
                <a:hlinkClick r:id="rId10">
                  <a:extLst>
                    <a:ext uri="{A12FA001-AC4F-418D-AE19-62706E023703}">
                      <ahyp:hlinkClr xmlns:ahyp="http://schemas.microsoft.com/office/drawing/2018/hyperlinkcolor" val="tx"/>
                    </a:ext>
                  </a:extLst>
                </a:hlinkClick>
              </a:rPr>
              <a:t>Waist Height Instruction Slides with audio (PPTX)</a:t>
            </a:r>
            <a:r>
              <a:rPr lang="en-US" sz="1800" b="0" i="0" u="none" strike="noStrike" dirty="0">
                <a:solidFill>
                  <a:srgbClr val="00B0F0"/>
                </a:solidFill>
                <a:effectLst/>
                <a:latin typeface="Ubuntu" panose="020B0504030602030204"/>
              </a:rPr>
              <a:t> </a:t>
            </a:r>
            <a:endParaRPr lang="en-US" sz="1800" b="0" i="0" dirty="0">
              <a:solidFill>
                <a:srgbClr val="00B0F0"/>
              </a:solidFill>
              <a:effectLst/>
              <a:cs typeface="Calibri" panose="020F0502020204030204" pitchFamily="34" charset="0"/>
            </a:endParaRPr>
          </a:p>
          <a:p>
            <a:pPr indent="-7938">
              <a:lnSpc>
                <a:spcPct val="100000"/>
              </a:lnSpc>
            </a:pPr>
            <a:r>
              <a:rPr lang="en-US" sz="1800" b="0" i="0" u="none" strike="noStrike" dirty="0">
                <a:solidFill>
                  <a:srgbClr val="00B0F0"/>
                </a:solidFill>
                <a:effectLst/>
                <a:cs typeface="Calibri" panose="020F0502020204030204" pitchFamily="34" charset="0"/>
                <a:hlinkClick r:id="rId11">
                  <a:extLst>
                    <a:ext uri="{A12FA001-AC4F-418D-AE19-62706E023703}">
                      <ahyp:hlinkClr xmlns:ahyp="http://schemas.microsoft.com/office/drawing/2018/hyperlinkcolor" val="tx"/>
                    </a:ext>
                  </a:extLst>
                </a:hlinkClick>
              </a:rPr>
              <a:t>Health Assessment Template US (PDF)</a:t>
            </a:r>
            <a:endParaRPr lang="en-US" sz="1800" b="0" i="0" dirty="0">
              <a:solidFill>
                <a:srgbClr val="00B0F0"/>
              </a:solidFill>
              <a:effectLst/>
              <a:cs typeface="Calibri" panose="020F0502020204030204" pitchFamily="34" charset="0"/>
            </a:endParaRPr>
          </a:p>
          <a:p>
            <a:pPr indent="-7938">
              <a:lnSpc>
                <a:spcPct val="100000"/>
              </a:lnSpc>
            </a:pPr>
            <a:r>
              <a:rPr lang="en-US" sz="1800" b="0" i="0" u="none" strike="noStrike" dirty="0">
                <a:solidFill>
                  <a:srgbClr val="00B0F0"/>
                </a:solidFill>
                <a:effectLst/>
                <a:cs typeface="Calibri" panose="020F0502020204030204" pitchFamily="34" charset="0"/>
                <a:hlinkClick r:id="rId12">
                  <a:extLst>
                    <a:ext uri="{A12FA001-AC4F-418D-AE19-62706E023703}">
                      <ahyp:hlinkClr xmlns:ahyp="http://schemas.microsoft.com/office/drawing/2018/hyperlinkcolor" val="tx"/>
                    </a:ext>
                  </a:extLst>
                </a:hlinkClick>
              </a:rPr>
              <a:t>Health Assessment Template International (PDF)</a:t>
            </a:r>
            <a:endParaRPr lang="en-US" sz="1800" b="0" i="0" dirty="0">
              <a:solidFill>
                <a:srgbClr val="00B0F0"/>
              </a:solidFill>
              <a:effectLst/>
              <a:cs typeface="Calibri" panose="020F0502020204030204" pitchFamily="34" charset="0"/>
            </a:endParaRPr>
          </a:p>
          <a:p>
            <a:pPr indent="-7938">
              <a:lnSpc>
                <a:spcPct val="100000"/>
              </a:lnSpc>
            </a:pPr>
            <a:r>
              <a:rPr lang="en-US" sz="1800" b="0" i="0" u="none" strike="noStrike" dirty="0">
                <a:solidFill>
                  <a:srgbClr val="00B0F0"/>
                </a:solidFill>
                <a:effectLst/>
                <a:cs typeface="Calibri" panose="020F0502020204030204" pitchFamily="34" charset="0"/>
                <a:hlinkClick r:id="rId13">
                  <a:extLst>
                    <a:ext uri="{A12FA001-AC4F-418D-AE19-62706E023703}">
                      <ahyp:hlinkClr xmlns:ahyp="http://schemas.microsoft.com/office/drawing/2018/hyperlinkcolor" val="tx"/>
                    </a:ext>
                  </a:extLst>
                </a:hlinkClick>
              </a:rPr>
              <a:t>Health Assessment Disclaimer (PDF)</a:t>
            </a:r>
            <a:endParaRPr lang="en-US" sz="1800" b="0" i="0" u="none" strike="noStrike" dirty="0">
              <a:solidFill>
                <a:srgbClr val="00B0F0"/>
              </a:solidFill>
              <a:effectLst/>
              <a:cs typeface="Calibri" panose="020F0502020204030204" pitchFamily="34" charset="0"/>
            </a:endParaRPr>
          </a:p>
          <a:p>
            <a:pPr indent="-7938">
              <a:lnSpc>
                <a:spcPct val="100000"/>
              </a:lnSpc>
            </a:pPr>
            <a:r>
              <a:rPr lang="en-US" sz="1800" b="0" i="0" u="none" strike="noStrike" dirty="0">
                <a:solidFill>
                  <a:srgbClr val="00B0F0"/>
                </a:solidFill>
                <a:effectLst/>
                <a:hlinkClick r:id="rId14">
                  <a:extLst>
                    <a:ext uri="{A12FA001-AC4F-418D-AE19-62706E023703}">
                      <ahyp:hlinkClr xmlns:ahyp="http://schemas.microsoft.com/office/drawing/2018/hyperlinkcolor" val="tx"/>
                    </a:ext>
                  </a:extLst>
                </a:hlinkClick>
              </a:rPr>
              <a:t>Guide to Integrate Responses into Google Forms (PDF)</a:t>
            </a:r>
            <a:endParaRPr lang="en-US" sz="1800" b="0" i="0" u="none" strike="noStrike" dirty="0">
              <a:solidFill>
                <a:srgbClr val="00B0F0"/>
              </a:solidFill>
              <a:effectLst/>
              <a:cs typeface="Calibri" panose="020F0502020204030204" pitchFamily="34" charset="0"/>
            </a:endParaRPr>
          </a:p>
          <a:p>
            <a:pPr indent="-7938">
              <a:lnSpc>
                <a:spcPct val="100000"/>
              </a:lnSpc>
            </a:pPr>
            <a:r>
              <a:rPr lang="en-US" sz="1800" b="0" i="0" u="none" strike="noStrike" dirty="0">
                <a:solidFill>
                  <a:srgbClr val="00B0F0"/>
                </a:solidFill>
                <a:effectLst/>
                <a:hlinkClick r:id="rId15">
                  <a:extLst>
                    <a:ext uri="{A12FA001-AC4F-418D-AE19-62706E023703}">
                      <ahyp:hlinkClr xmlns:ahyp="http://schemas.microsoft.com/office/drawing/2018/hyperlinkcolor" val="tx"/>
                    </a:ext>
                  </a:extLst>
                </a:hlinkClick>
              </a:rPr>
              <a:t>Health Assessment Webinar with Script (PPTX)</a:t>
            </a:r>
            <a:endParaRPr lang="en-US" sz="1800" b="0" i="0" dirty="0">
              <a:solidFill>
                <a:srgbClr val="00B0F0"/>
              </a:solidFill>
              <a:effectLst/>
              <a:cs typeface="Calibri" panose="020F0502020204030204" pitchFamily="34" charset="0"/>
            </a:endParaRPr>
          </a:p>
          <a:p>
            <a:pPr>
              <a:lnSpc>
                <a:spcPct val="100000"/>
              </a:lnSpc>
            </a:pPr>
            <a:endParaRPr lang="en-US" sz="1600" dirty="0"/>
          </a:p>
        </p:txBody>
      </p:sp>
      <p:sp>
        <p:nvSpPr>
          <p:cNvPr id="4" name="Slide Number Placeholder 3">
            <a:extLst>
              <a:ext uri="{FF2B5EF4-FFF2-40B4-BE49-F238E27FC236}">
                <a16:creationId xmlns:a16="http://schemas.microsoft.com/office/drawing/2014/main" id="{0B46CB8B-F3EB-4D57-A517-171718DA82D9}"/>
              </a:ext>
            </a:extLst>
          </p:cNvPr>
          <p:cNvSpPr>
            <a:spLocks noGrp="1"/>
          </p:cNvSpPr>
          <p:nvPr>
            <p:ph type="sldNum" sz="quarter" idx="10"/>
          </p:nvPr>
        </p:nvSpPr>
        <p:spPr>
          <a:xfrm>
            <a:off x="738718" y="6470815"/>
            <a:ext cx="4665041" cy="187325"/>
          </a:xfrm>
        </p:spPr>
        <p:txBody>
          <a:bodyPr wrap="none" anchor="t">
            <a:normAutofit/>
          </a:bodyPr>
          <a:lstStyle/>
          <a:p>
            <a:pPr>
              <a:spcAft>
                <a:spcPts val="600"/>
              </a:spcAft>
            </a:pPr>
            <a:fld id="{62FADDA2-E13B-F548-856B-05843CC20AFE}" type="slidenum">
              <a:rPr lang="en-US" sz="800" smtClean="0"/>
              <a:pPr>
                <a:spcAft>
                  <a:spcPts val="600"/>
                </a:spcAft>
              </a:pPr>
              <a:t>2</a:t>
            </a:fld>
            <a:endParaRPr lang="en-US" sz="800" dirty="0"/>
          </a:p>
        </p:txBody>
      </p:sp>
      <p:pic>
        <p:nvPicPr>
          <p:cNvPr id="8" name="Picture 7">
            <a:extLst>
              <a:ext uri="{FF2B5EF4-FFF2-40B4-BE49-F238E27FC236}">
                <a16:creationId xmlns:a16="http://schemas.microsoft.com/office/drawing/2014/main" id="{2144E178-A0E2-41E3-80E7-CBEB032F99B3}"/>
              </a:ext>
            </a:extLst>
          </p:cNvPr>
          <p:cNvPicPr>
            <a:picLocks noChangeAspect="1"/>
          </p:cNvPicPr>
          <p:nvPr/>
        </p:nvPicPr>
        <p:blipFill>
          <a:blip r:embed="rId16"/>
          <a:stretch>
            <a:fillRect/>
          </a:stretch>
        </p:blipFill>
        <p:spPr>
          <a:xfrm>
            <a:off x="6522447" y="3593847"/>
            <a:ext cx="4151160" cy="294133"/>
          </a:xfrm>
          <a:prstGeom prst="rect">
            <a:avLst/>
          </a:prstGeom>
        </p:spPr>
      </p:pic>
      <p:pic>
        <p:nvPicPr>
          <p:cNvPr id="15" name="Audio 14">
            <a:hlinkClick r:id="" action="ppaction://media"/>
            <a:extLst>
              <a:ext uri="{FF2B5EF4-FFF2-40B4-BE49-F238E27FC236}">
                <a16:creationId xmlns:a16="http://schemas.microsoft.com/office/drawing/2014/main" id="{B8007368-40F5-428E-B1FB-4178A65CBC5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881717" y="4451302"/>
            <a:ext cx="609600" cy="609600"/>
          </a:xfrm>
          <a:prstGeom prst="rect">
            <a:avLst/>
          </a:prstGeom>
        </p:spPr>
      </p:pic>
      <p:pic>
        <p:nvPicPr>
          <p:cNvPr id="16" name="Picture 15">
            <a:extLst>
              <a:ext uri="{FF2B5EF4-FFF2-40B4-BE49-F238E27FC236}">
                <a16:creationId xmlns:a16="http://schemas.microsoft.com/office/drawing/2014/main" id="{89694714-2BB1-4652-BA5E-1E4EBC09B90C}"/>
              </a:ext>
            </a:extLst>
          </p:cNvPr>
          <p:cNvPicPr>
            <a:picLocks noChangeAspect="1"/>
          </p:cNvPicPr>
          <p:nvPr/>
        </p:nvPicPr>
        <p:blipFill>
          <a:blip r:embed="rId18"/>
          <a:stretch>
            <a:fillRect/>
          </a:stretch>
        </p:blipFill>
        <p:spPr>
          <a:xfrm>
            <a:off x="6809985" y="1235536"/>
            <a:ext cx="3576084" cy="5235279"/>
          </a:xfrm>
          <a:prstGeom prst="rect">
            <a:avLst/>
          </a:prstGeom>
          <a:ln>
            <a:solidFill>
              <a:schemeClr val="tx1"/>
            </a:solidFill>
          </a:ln>
        </p:spPr>
      </p:pic>
    </p:spTree>
    <p:extLst>
      <p:ext uri="{BB962C8B-B14F-4D97-AF65-F5344CB8AC3E}">
        <p14:creationId xmlns:p14="http://schemas.microsoft.com/office/powerpoint/2010/main" val="1107141277"/>
      </p:ext>
    </p:extLst>
  </p:cSld>
  <p:clrMapOvr>
    <a:masterClrMapping/>
  </p:clrMapOvr>
  <mc:AlternateContent xmlns:mc="http://schemas.openxmlformats.org/markup-compatibility/2006" xmlns:p14="http://schemas.microsoft.com/office/powerpoint/2010/main">
    <mc:Choice Requires="p14">
      <p:transition spd="med" p14:dur="700" advTm="59558">
        <p:fade/>
      </p:transition>
    </mc:Choice>
    <mc:Fallback xmlns="">
      <p:transition spd="med" advTm="595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B11632B-FA40-4782-8412-E9E7A1AF7B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74406" y="4634917"/>
            <a:ext cx="609600" cy="609600"/>
          </a:xfrm>
          <a:prstGeom prst="rect">
            <a:avLst/>
          </a:prstGeom>
        </p:spPr>
      </p:pic>
      <p:sp>
        <p:nvSpPr>
          <p:cNvPr id="9" name="Title 8">
            <a:extLst>
              <a:ext uri="{FF2B5EF4-FFF2-40B4-BE49-F238E27FC236}">
                <a16:creationId xmlns:a16="http://schemas.microsoft.com/office/drawing/2014/main" id="{3F64B667-5A97-4961-9993-68481EF0A4F0}"/>
              </a:ext>
            </a:extLst>
          </p:cNvPr>
          <p:cNvSpPr>
            <a:spLocks noGrp="1"/>
          </p:cNvSpPr>
          <p:nvPr>
            <p:ph type="title"/>
          </p:nvPr>
        </p:nvSpPr>
        <p:spPr>
          <a:xfrm>
            <a:off x="969817" y="97157"/>
            <a:ext cx="9171332" cy="1046064"/>
          </a:xfrm>
        </p:spPr>
        <p:txBody>
          <a:bodyPr/>
          <a:lstStyle/>
          <a:p>
            <a:r>
              <a:rPr lang="en-US" sz="3200" dirty="0">
                <a:cs typeface="Calibri" panose="020F0502020204030204" pitchFamily="34" charset="0"/>
              </a:rPr>
              <a:t>Steps to Planning for the Health Assessment</a:t>
            </a:r>
          </a:p>
        </p:txBody>
      </p:sp>
      <p:sp>
        <p:nvSpPr>
          <p:cNvPr id="4" name="Slide Number Placeholder 3">
            <a:extLst>
              <a:ext uri="{FF2B5EF4-FFF2-40B4-BE49-F238E27FC236}">
                <a16:creationId xmlns:a16="http://schemas.microsoft.com/office/drawing/2014/main" id="{EBFECB18-A070-4934-8DED-18D5BD88BC20}"/>
              </a:ext>
            </a:extLst>
          </p:cNvPr>
          <p:cNvSpPr>
            <a:spLocks noGrp="1"/>
          </p:cNvSpPr>
          <p:nvPr>
            <p:ph type="sldNum" sz="quarter" idx="10"/>
          </p:nvPr>
        </p:nvSpPr>
        <p:spPr/>
        <p:txBody>
          <a:bodyPr/>
          <a:lstStyle/>
          <a:p>
            <a:fld id="{62FADDA2-E13B-F548-856B-05843CC20AFE}" type="slidenum">
              <a:rPr lang="en-US" smtClean="0"/>
              <a:pPr/>
              <a:t>3</a:t>
            </a:fld>
            <a:endParaRPr lang="en-US" dirty="0"/>
          </a:p>
        </p:txBody>
      </p:sp>
      <p:pic>
        <p:nvPicPr>
          <p:cNvPr id="10" name="Picture 9">
            <a:extLst>
              <a:ext uri="{FF2B5EF4-FFF2-40B4-BE49-F238E27FC236}">
                <a16:creationId xmlns:a16="http://schemas.microsoft.com/office/drawing/2014/main" id="{13B7ABC4-2D5E-48B2-87A5-FD20FEBCA844}"/>
              </a:ext>
            </a:extLst>
          </p:cNvPr>
          <p:cNvPicPr>
            <a:picLocks noChangeAspect="1"/>
          </p:cNvPicPr>
          <p:nvPr/>
        </p:nvPicPr>
        <p:blipFill>
          <a:blip r:embed="rId6"/>
          <a:stretch>
            <a:fillRect/>
          </a:stretch>
        </p:blipFill>
        <p:spPr>
          <a:xfrm>
            <a:off x="8168105" y="3921869"/>
            <a:ext cx="1257300" cy="1181100"/>
          </a:xfrm>
          <a:prstGeom prst="rect">
            <a:avLst/>
          </a:prstGeom>
          <a:solidFill>
            <a:schemeClr val="bg1">
              <a:lumMod val="85000"/>
            </a:schemeClr>
          </a:solidFill>
        </p:spPr>
      </p:pic>
      <p:graphicFrame>
        <p:nvGraphicFramePr>
          <p:cNvPr id="11" name="Table 11">
            <a:extLst>
              <a:ext uri="{FF2B5EF4-FFF2-40B4-BE49-F238E27FC236}">
                <a16:creationId xmlns:a16="http://schemas.microsoft.com/office/drawing/2014/main" id="{065407B5-59CD-4B9D-95A7-4CB741230B65}"/>
              </a:ext>
            </a:extLst>
          </p:cNvPr>
          <p:cNvGraphicFramePr>
            <a:graphicFrameLocks noGrp="1"/>
          </p:cNvGraphicFramePr>
          <p:nvPr>
            <p:ph idx="1"/>
            <p:extLst>
              <p:ext uri="{D42A27DB-BD31-4B8C-83A1-F6EECF244321}">
                <p14:modId xmlns:p14="http://schemas.microsoft.com/office/powerpoint/2010/main" val="1574329567"/>
              </p:ext>
            </p:extLst>
          </p:nvPr>
        </p:nvGraphicFramePr>
        <p:xfrm>
          <a:off x="969816" y="1377491"/>
          <a:ext cx="10061041" cy="4919545"/>
        </p:xfrm>
        <a:graphic>
          <a:graphicData uri="http://schemas.openxmlformats.org/drawingml/2006/table">
            <a:tbl>
              <a:tblPr firstRow="1" bandRow="1">
                <a:tableStyleId>{5C22544A-7EE6-4342-B048-85BDC9FD1C3A}</a:tableStyleId>
              </a:tblPr>
              <a:tblGrid>
                <a:gridCol w="5955787">
                  <a:extLst>
                    <a:ext uri="{9D8B030D-6E8A-4147-A177-3AD203B41FA5}">
                      <a16:colId xmlns:a16="http://schemas.microsoft.com/office/drawing/2014/main" val="909780962"/>
                    </a:ext>
                  </a:extLst>
                </a:gridCol>
                <a:gridCol w="4105254">
                  <a:extLst>
                    <a:ext uri="{9D8B030D-6E8A-4147-A177-3AD203B41FA5}">
                      <a16:colId xmlns:a16="http://schemas.microsoft.com/office/drawing/2014/main" val="109792995"/>
                    </a:ext>
                  </a:extLst>
                </a:gridCol>
              </a:tblGrid>
              <a:tr h="326821">
                <a:tc>
                  <a:txBody>
                    <a:bodyPr/>
                    <a:lstStyle/>
                    <a:p>
                      <a:pPr algn="ctr"/>
                      <a:r>
                        <a:rPr lang="en-US" sz="1600" dirty="0">
                          <a:latin typeface="+mn-lt"/>
                          <a:cs typeface="Calibri" panose="020F0502020204030204" pitchFamily="34" charset="0"/>
                        </a:rPr>
                        <a:t>Program Health Staff</a:t>
                      </a:r>
                    </a:p>
                  </a:txBody>
                  <a:tcPr/>
                </a:tc>
                <a:tc>
                  <a:txBody>
                    <a:bodyPr/>
                    <a:lstStyle/>
                    <a:p>
                      <a:pPr algn="ctr"/>
                      <a:r>
                        <a:rPr lang="en-US" sz="1600" dirty="0">
                          <a:latin typeface="+mn-lt"/>
                          <a:cs typeface="Calibri" panose="020F0502020204030204" pitchFamily="34" charset="0"/>
                        </a:rPr>
                        <a:t>Clinical Director or Volunteer</a:t>
                      </a:r>
                    </a:p>
                  </a:txBody>
                  <a:tcPr/>
                </a:tc>
                <a:extLst>
                  <a:ext uri="{0D108BD9-81ED-4DB2-BD59-A6C34878D82A}">
                    <a16:rowId xmlns:a16="http://schemas.microsoft.com/office/drawing/2014/main" val="2036613479"/>
                  </a:ext>
                </a:extLst>
              </a:tr>
              <a:tr h="553972">
                <a:tc>
                  <a:txBody>
                    <a:bodyPr/>
                    <a:lstStyle/>
                    <a:p>
                      <a:r>
                        <a:rPr lang="en-US" sz="1400" dirty="0">
                          <a:latin typeface="+mn-lt"/>
                          <a:cs typeface="Calibri" panose="020F0502020204030204" pitchFamily="34" charset="0"/>
                        </a:rPr>
                        <a:t>Share overview of the Virtual Health Promotion program with Clinical Director and decide on date(s).</a:t>
                      </a:r>
                    </a:p>
                  </a:txBody>
                  <a:tcPr/>
                </a:tc>
                <a:tc>
                  <a:txBody>
                    <a:bodyPr/>
                    <a:lstStyle/>
                    <a:p>
                      <a:r>
                        <a:rPr lang="en-US" sz="1400" dirty="0">
                          <a:latin typeface="+mn-lt"/>
                          <a:cs typeface="Calibri" panose="020F0502020204030204" pitchFamily="34" charset="0"/>
                        </a:rPr>
                        <a:t>Review the waist measurement instruction and the Health Assessment Webinar with Script.</a:t>
                      </a:r>
                    </a:p>
                  </a:txBody>
                  <a:tcPr/>
                </a:tc>
                <a:extLst>
                  <a:ext uri="{0D108BD9-81ED-4DB2-BD59-A6C34878D82A}">
                    <a16:rowId xmlns:a16="http://schemas.microsoft.com/office/drawing/2014/main" val="1561536087"/>
                  </a:ext>
                </a:extLst>
              </a:tr>
              <a:tr h="505087">
                <a:tc>
                  <a:txBody>
                    <a:bodyPr/>
                    <a:lstStyle/>
                    <a:p>
                      <a:r>
                        <a:rPr lang="en-US" sz="1400" dirty="0">
                          <a:latin typeface="+mn-lt"/>
                          <a:cs typeface="Calibri" panose="020F0502020204030204" pitchFamily="34" charset="0"/>
                        </a:rPr>
                        <a:t>Provide Health Messengers with an overview of the program, discuss dates and their role.</a:t>
                      </a:r>
                    </a:p>
                  </a:txBody>
                  <a:tcPr/>
                </a:tc>
                <a:tc>
                  <a:txBody>
                    <a:bodyPr/>
                    <a:lstStyle/>
                    <a:p>
                      <a:r>
                        <a:rPr lang="en-US" sz="1400" dirty="0">
                          <a:latin typeface="+mn-lt"/>
                          <a:cs typeface="Calibri" panose="020F0502020204030204" pitchFamily="34" charset="0"/>
                        </a:rPr>
                        <a:t>Discuss the overall program and resources with Program Health staff and Health Messengers.</a:t>
                      </a:r>
                    </a:p>
                  </a:txBody>
                  <a:tcPr/>
                </a:tc>
                <a:extLst>
                  <a:ext uri="{0D108BD9-81ED-4DB2-BD59-A6C34878D82A}">
                    <a16:rowId xmlns:a16="http://schemas.microsoft.com/office/drawing/2014/main" val="694847086"/>
                  </a:ext>
                </a:extLst>
              </a:tr>
              <a:tr h="505087">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US" sz="1400" dirty="0">
                          <a:latin typeface="+mn-lt"/>
                          <a:cs typeface="Calibri" panose="020F0502020204030204" pitchFamily="34" charset="0"/>
                        </a:rPr>
                        <a:t>Send the invitation with Health Assessment survey link and disclaimer form to athletes.</a:t>
                      </a:r>
                    </a:p>
                  </a:txBody>
                  <a:tcPr/>
                </a:tc>
                <a:tc>
                  <a:txBody>
                    <a:bodyPr/>
                    <a:lstStyle/>
                    <a:p>
                      <a:r>
                        <a:rPr lang="en-US" sz="1400" dirty="0">
                          <a:latin typeface="+mn-lt"/>
                          <a:cs typeface="Calibri" panose="020F0502020204030204" pitchFamily="34" charset="0"/>
                        </a:rPr>
                        <a:t>Assist with resource development for the Education Webinar.</a:t>
                      </a:r>
                    </a:p>
                  </a:txBody>
                  <a:tcPr/>
                </a:tc>
                <a:extLst>
                  <a:ext uri="{0D108BD9-81ED-4DB2-BD59-A6C34878D82A}">
                    <a16:rowId xmlns:a16="http://schemas.microsoft.com/office/drawing/2014/main" val="1349137776"/>
                  </a:ext>
                </a:extLst>
              </a:tr>
              <a:tr h="505087">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US" sz="1400" dirty="0">
                          <a:latin typeface="+mn-lt"/>
                          <a:cs typeface="Calibri" panose="020F0502020204030204" pitchFamily="34" charset="0"/>
                        </a:rPr>
                        <a:t>Prepare athlete survey results (charts and/or graphs) and embed into the Education Webinar slides.</a:t>
                      </a:r>
                    </a:p>
                  </a:txBody>
                  <a:tcPr/>
                </a:tc>
                <a:tc>
                  <a:txBody>
                    <a:bodyPr/>
                    <a:lstStyle/>
                    <a:p>
                      <a:r>
                        <a:rPr lang="en-US" sz="1400" dirty="0">
                          <a:latin typeface="+mn-lt"/>
                          <a:cs typeface="Calibri" panose="020F0502020204030204" pitchFamily="34" charset="0"/>
                        </a:rPr>
                        <a:t>Assist Health Messengers to create their Health Assessment promotional messaging.</a:t>
                      </a:r>
                    </a:p>
                  </a:txBody>
                  <a:tcPr/>
                </a:tc>
                <a:extLst>
                  <a:ext uri="{0D108BD9-81ED-4DB2-BD59-A6C34878D82A}">
                    <a16:rowId xmlns:a16="http://schemas.microsoft.com/office/drawing/2014/main" val="3966546418"/>
                  </a:ext>
                </a:extLst>
              </a:tr>
              <a:tr h="392398">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US" sz="1400" dirty="0">
                          <a:latin typeface="+mn-lt"/>
                          <a:cs typeface="Calibri" panose="020F0502020204030204" pitchFamily="34" charset="0"/>
                        </a:rPr>
                        <a:t>Test the system with a trial run, to ensure delivery success. </a:t>
                      </a:r>
                    </a:p>
                  </a:txBody>
                  <a:tcPr/>
                </a:tc>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US" sz="1400" dirty="0">
                          <a:latin typeface="+mn-lt"/>
                          <a:cs typeface="Calibri" panose="020F0502020204030204" pitchFamily="34" charset="0"/>
                        </a:rPr>
                        <a:t>Deliver the Education Webinar.</a:t>
                      </a:r>
                    </a:p>
                  </a:txBody>
                  <a:tcPr/>
                </a:tc>
                <a:extLst>
                  <a:ext uri="{0D108BD9-81ED-4DB2-BD59-A6C34878D82A}">
                    <a16:rowId xmlns:a16="http://schemas.microsoft.com/office/drawing/2014/main" val="3429829200"/>
                  </a:ext>
                </a:extLst>
              </a:tr>
              <a:tr h="1336995">
                <a:tc>
                  <a:txBody>
                    <a:bodyPr/>
                    <a:lstStyle/>
                    <a:p>
                      <a:r>
                        <a:rPr lang="en-US" sz="1400" dirty="0">
                          <a:latin typeface="+mn-lt"/>
                          <a:cs typeface="Calibri" panose="020F0502020204030204" pitchFamily="34" charset="0"/>
                        </a:rPr>
                        <a:t>Set your goal for the number of athletes you hope to engage in the Health Assessment.  </a:t>
                      </a:r>
                    </a:p>
                    <a:p>
                      <a:pPr marL="342900" indent="-342900">
                        <a:buClr>
                          <a:srgbClr val="FF0000"/>
                        </a:buClr>
                        <a:buFont typeface="Arial" panose="020B0604020202020204" pitchFamily="34" charset="0"/>
                        <a:buChar char="•"/>
                      </a:pPr>
                      <a:r>
                        <a:rPr lang="en-US" sz="1400" dirty="0">
                          <a:latin typeface="+mn-lt"/>
                          <a:cs typeface="Calibri" panose="020F0502020204030204" pitchFamily="34" charset="0"/>
                        </a:rPr>
                        <a:t>Plan the number of sessions needed to serve your athlete population. </a:t>
                      </a:r>
                    </a:p>
                    <a:p>
                      <a:pPr marL="342900" indent="-342900">
                        <a:buClr>
                          <a:srgbClr val="FF0000"/>
                        </a:buClr>
                        <a:buFont typeface="Arial" panose="020B0604020202020204" pitchFamily="34" charset="0"/>
                        <a:buChar char="•"/>
                      </a:pPr>
                      <a:r>
                        <a:rPr lang="en-US" sz="1400" dirty="0">
                          <a:latin typeface="+mn-lt"/>
                          <a:cs typeface="Calibri" panose="020F0502020204030204" pitchFamily="34" charset="0"/>
                        </a:rPr>
                        <a:t>Consider mailing the Health Assessment to athletes who can’t participate online.</a:t>
                      </a:r>
                    </a:p>
                    <a:p>
                      <a:pPr marL="342900" indent="-342900">
                        <a:buClr>
                          <a:srgbClr val="FF0000"/>
                        </a:buClr>
                        <a:buFont typeface="Arial" panose="020B0604020202020204" pitchFamily="34" charset="0"/>
                        <a:buChar char="•"/>
                      </a:pPr>
                      <a:r>
                        <a:rPr lang="en-US" sz="1400" dirty="0">
                          <a:latin typeface="+mn-lt"/>
                          <a:cs typeface="Calibri" panose="020F0502020204030204" pitchFamily="34" charset="0"/>
                        </a:rPr>
                        <a:t>Decide if you will post an archive of the webinar for future viewing.</a:t>
                      </a:r>
                    </a:p>
                  </a:txBody>
                  <a:tcPr/>
                </a:tc>
                <a:tc>
                  <a:txBody>
                    <a:bodyPr/>
                    <a:lstStyle/>
                    <a:p>
                      <a:r>
                        <a:rPr lang="en-US" sz="1400" dirty="0">
                          <a:latin typeface="+mn-lt"/>
                          <a:cs typeface="Calibri" panose="020F0502020204030204" pitchFamily="34" charset="0"/>
                        </a:rPr>
                        <a:t>Based on athlete interest in topics discussed during the webinar, chat entries, and screening results, determine ideas for follow-up education sessions. </a:t>
                      </a:r>
                    </a:p>
                  </a:txBody>
                  <a:tcPr/>
                </a:tc>
                <a:extLst>
                  <a:ext uri="{0D108BD9-81ED-4DB2-BD59-A6C34878D82A}">
                    <a16:rowId xmlns:a16="http://schemas.microsoft.com/office/drawing/2014/main" val="555886378"/>
                  </a:ext>
                </a:extLst>
              </a:tr>
              <a:tr h="298679">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US" sz="1400" dirty="0">
                          <a:latin typeface="+mn-lt"/>
                          <a:cs typeface="Calibri" panose="020F0502020204030204" pitchFamily="34" charset="0"/>
                        </a:rPr>
                        <a:t>Determine what incentives you will use to reinforce participation. </a:t>
                      </a:r>
                    </a:p>
                  </a:txBody>
                  <a:tcPr/>
                </a:tc>
                <a:tc>
                  <a:txBody>
                    <a:bodyPr/>
                    <a:lstStyle/>
                    <a:p>
                      <a:endParaRPr lang="en-US" sz="1400" dirty="0">
                        <a:latin typeface="+mn-lt"/>
                        <a:cs typeface="Calibri" panose="020F0502020204030204" pitchFamily="34" charset="0"/>
                      </a:endParaRPr>
                    </a:p>
                  </a:txBody>
                  <a:tcPr/>
                </a:tc>
                <a:extLst>
                  <a:ext uri="{0D108BD9-81ED-4DB2-BD59-A6C34878D82A}">
                    <a16:rowId xmlns:a16="http://schemas.microsoft.com/office/drawing/2014/main" val="3114507270"/>
                  </a:ext>
                </a:extLst>
              </a:tr>
              <a:tr h="407015">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US" sz="1400" dirty="0">
                          <a:latin typeface="+mn-lt"/>
                          <a:cs typeface="Calibri" panose="020F0502020204030204" pitchFamily="34" charset="0"/>
                        </a:rPr>
                        <a:t>Follow-up on athlete referrals according to referral protocols.</a:t>
                      </a:r>
                    </a:p>
                  </a:txBody>
                  <a:tcPr/>
                </a:tc>
                <a:tc>
                  <a:txBody>
                    <a:bodyPr/>
                    <a:lstStyle/>
                    <a:p>
                      <a:pPr marL="342900" indent="-342900">
                        <a:buAutoNum type="arabicPeriod"/>
                      </a:pPr>
                      <a:endParaRPr lang="en-US" sz="1400" dirty="0">
                        <a:latin typeface="+mn-lt"/>
                        <a:cs typeface="Calibri" panose="020F0502020204030204" pitchFamily="34" charset="0"/>
                      </a:endParaRPr>
                    </a:p>
                  </a:txBody>
                  <a:tcPr/>
                </a:tc>
                <a:extLst>
                  <a:ext uri="{0D108BD9-81ED-4DB2-BD59-A6C34878D82A}">
                    <a16:rowId xmlns:a16="http://schemas.microsoft.com/office/drawing/2014/main" val="1678476752"/>
                  </a:ext>
                </a:extLst>
              </a:tr>
            </a:tbl>
          </a:graphicData>
        </a:graphic>
      </p:graphicFrame>
      <p:pic>
        <p:nvPicPr>
          <p:cNvPr id="5" name="Picture 4">
            <a:extLst>
              <a:ext uri="{FF2B5EF4-FFF2-40B4-BE49-F238E27FC236}">
                <a16:creationId xmlns:a16="http://schemas.microsoft.com/office/drawing/2014/main" id="{C25010A5-76E4-4F06-A64F-433DB0C33181}"/>
              </a:ext>
            </a:extLst>
          </p:cNvPr>
          <p:cNvPicPr>
            <a:picLocks noChangeAspect="1"/>
          </p:cNvPicPr>
          <p:nvPr/>
        </p:nvPicPr>
        <p:blipFill>
          <a:blip r:embed="rId7"/>
          <a:stretch>
            <a:fillRect/>
          </a:stretch>
        </p:blipFill>
        <p:spPr>
          <a:xfrm>
            <a:off x="10494121" y="362284"/>
            <a:ext cx="1276528" cy="1350402"/>
          </a:xfrm>
          <a:prstGeom prst="rect">
            <a:avLst/>
          </a:prstGeom>
        </p:spPr>
      </p:pic>
    </p:spTree>
    <p:extLst>
      <p:ext uri="{BB962C8B-B14F-4D97-AF65-F5344CB8AC3E}">
        <p14:creationId xmlns:p14="http://schemas.microsoft.com/office/powerpoint/2010/main" val="1914337455"/>
      </p:ext>
    </p:extLst>
  </p:cSld>
  <p:clrMapOvr>
    <a:masterClrMapping/>
  </p:clrMapOvr>
  <mc:AlternateContent xmlns:mc="http://schemas.openxmlformats.org/markup-compatibility/2006" xmlns:p14="http://schemas.microsoft.com/office/powerpoint/2010/main">
    <mc:Choice Requires="p14">
      <p:transition spd="med" p14:dur="700" advTm="22858">
        <p:fade/>
      </p:transition>
    </mc:Choice>
    <mc:Fallback xmlns="">
      <p:transition spd="med" advTm="228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16DBC7E-96E4-46D9-92BA-6C14C92D68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5740" y="3277118"/>
            <a:ext cx="609600" cy="609600"/>
          </a:xfrm>
          <a:prstGeom prst="rect">
            <a:avLst/>
          </a:prstGeom>
        </p:spPr>
      </p:pic>
      <p:sp>
        <p:nvSpPr>
          <p:cNvPr id="5" name="Title 4">
            <a:extLst>
              <a:ext uri="{FF2B5EF4-FFF2-40B4-BE49-F238E27FC236}">
                <a16:creationId xmlns:a16="http://schemas.microsoft.com/office/drawing/2014/main" id="{CFFEF19E-3F5B-4734-8109-08FAA063B2B8}"/>
              </a:ext>
            </a:extLst>
          </p:cNvPr>
          <p:cNvSpPr>
            <a:spLocks noGrp="1"/>
          </p:cNvSpPr>
          <p:nvPr>
            <p:ph type="title"/>
          </p:nvPr>
        </p:nvSpPr>
        <p:spPr/>
        <p:txBody>
          <a:bodyPr/>
          <a:lstStyle/>
          <a:p>
            <a:r>
              <a:rPr lang="en-US" sz="3200" dirty="0">
                <a:latin typeface="+mn-lt"/>
                <a:cs typeface="Calibri" panose="020F0502020204030204" pitchFamily="34" charset="0"/>
              </a:rPr>
              <a:t>Enhance your Education Session with Health Messengers</a:t>
            </a:r>
          </a:p>
        </p:txBody>
      </p:sp>
      <p:sp>
        <p:nvSpPr>
          <p:cNvPr id="8" name="Content Placeholder 7">
            <a:extLst>
              <a:ext uri="{FF2B5EF4-FFF2-40B4-BE49-F238E27FC236}">
                <a16:creationId xmlns:a16="http://schemas.microsoft.com/office/drawing/2014/main" id="{B5C2D080-2470-4F03-AED7-640B90201B8E}"/>
              </a:ext>
            </a:extLst>
          </p:cNvPr>
          <p:cNvSpPr>
            <a:spLocks noGrp="1"/>
          </p:cNvSpPr>
          <p:nvPr>
            <p:ph idx="1"/>
          </p:nvPr>
        </p:nvSpPr>
        <p:spPr>
          <a:xfrm>
            <a:off x="726018" y="1461168"/>
            <a:ext cx="8875182" cy="3935663"/>
          </a:xfrm>
        </p:spPr>
        <p:txBody>
          <a:bodyPr/>
          <a:lstStyle/>
          <a:p>
            <a:pPr marL="233363" marR="0" lvl="1" indent="-233363" algn="l" defTabSz="914400" rtl="0" eaLnBrk="1" fontAlgn="base" latinLnBrk="0" hangingPunct="1">
              <a:lnSpc>
                <a:spcPct val="110000"/>
              </a:lnSpc>
              <a:spcBef>
                <a:spcPts val="850"/>
              </a:spcBef>
              <a:spcAft>
                <a:spcPct val="0"/>
              </a:spcAft>
              <a:buClr>
                <a:srgbClr val="FF0000"/>
              </a:buClr>
              <a:buSzPct val="80000"/>
              <a:buFont typeface="Ubuntu Light" charset="0"/>
              <a:buChar char="‣"/>
              <a:tabLst/>
              <a:defRPr/>
            </a:pPr>
            <a:r>
              <a:rPr lang="en-US" sz="2200" dirty="0">
                <a:solidFill>
                  <a:srgbClr val="222421"/>
                </a:solidFill>
                <a:latin typeface="+mn-lt"/>
                <a:cs typeface="Calibri" panose="020F0502020204030204" pitchFamily="34" charset="0"/>
              </a:rPr>
              <a:t>Sponsor and promote the Health Assessment activities.</a:t>
            </a:r>
          </a:p>
          <a:p>
            <a:pPr marL="233363" marR="0" lvl="1" indent="-233363" algn="l" defTabSz="914400" rtl="0" eaLnBrk="1" fontAlgn="base" latinLnBrk="0" hangingPunct="1">
              <a:lnSpc>
                <a:spcPct val="110000"/>
              </a:lnSpc>
              <a:spcBef>
                <a:spcPts val="850"/>
              </a:spcBef>
              <a:spcAft>
                <a:spcPct val="0"/>
              </a:spcAft>
              <a:buClr>
                <a:srgbClr val="FF0000"/>
              </a:buClr>
              <a:buSzPct val="80000"/>
              <a:buFont typeface="Ubuntu Light" charset="0"/>
              <a:buChar char="‣"/>
              <a:tabLst/>
              <a:defRPr/>
            </a:pPr>
            <a:r>
              <a:rPr lang="en-US" sz="2200" dirty="0">
                <a:solidFill>
                  <a:srgbClr val="222421"/>
                </a:solidFill>
                <a:latin typeface="+mn-lt"/>
                <a:cs typeface="Calibri" panose="020F0502020204030204" pitchFamily="34" charset="0"/>
              </a:rPr>
              <a:t>Send a personal message and invitation to athletes and post on Facebook and other social media.</a:t>
            </a:r>
          </a:p>
          <a:p>
            <a:pPr marL="233363" lvl="1" indent="-233363">
              <a:defRPr/>
            </a:pPr>
            <a:r>
              <a:rPr lang="en-US" sz="2200" dirty="0">
                <a:solidFill>
                  <a:schemeClr val="tx1"/>
                </a:solidFill>
                <a:effectLst/>
                <a:latin typeface="+mn-lt"/>
              </a:rPr>
              <a:t>Challenge fellow athletes to register and attend the session.</a:t>
            </a:r>
          </a:p>
          <a:p>
            <a:pPr marL="233363" marR="0" lvl="1" indent="-233363" algn="l" defTabSz="914400" rtl="0" eaLnBrk="1" fontAlgn="base" latinLnBrk="0" hangingPunct="1">
              <a:lnSpc>
                <a:spcPct val="110000"/>
              </a:lnSpc>
              <a:spcBef>
                <a:spcPts val="850"/>
              </a:spcBef>
              <a:spcAft>
                <a:spcPct val="0"/>
              </a:spcAft>
              <a:buClr>
                <a:srgbClr val="FF0000"/>
              </a:buClr>
              <a:buSzPct val="80000"/>
              <a:buFont typeface="Ubuntu Light" charset="0"/>
              <a:buChar char="‣"/>
              <a:tabLst/>
              <a:defRPr/>
            </a:pPr>
            <a:r>
              <a:rPr lang="en-US" sz="2200" dirty="0">
                <a:solidFill>
                  <a:srgbClr val="222421"/>
                </a:solidFill>
                <a:latin typeface="+mn-lt"/>
                <a:cs typeface="Calibri" panose="020F0502020204030204" pitchFamily="34" charset="0"/>
              </a:rPr>
              <a:t>Act as co-host for session, deliver speaker introductions and help moderate.</a:t>
            </a:r>
          </a:p>
          <a:p>
            <a:pPr marL="233363" marR="0" lvl="1" indent="-233363" algn="l" defTabSz="914400" rtl="0" eaLnBrk="1" fontAlgn="base" latinLnBrk="0" hangingPunct="1">
              <a:lnSpc>
                <a:spcPct val="110000"/>
              </a:lnSpc>
              <a:spcBef>
                <a:spcPts val="850"/>
              </a:spcBef>
              <a:spcAft>
                <a:spcPct val="0"/>
              </a:spcAft>
              <a:buClr>
                <a:srgbClr val="FF0000"/>
              </a:buClr>
              <a:buSzPct val="80000"/>
              <a:buFont typeface="Ubuntu Light" charset="0"/>
              <a:buChar char="‣"/>
              <a:tabLst/>
              <a:defRPr/>
            </a:pPr>
            <a:r>
              <a:rPr lang="en-US" sz="2200" dirty="0">
                <a:solidFill>
                  <a:srgbClr val="222421"/>
                </a:solidFill>
                <a:latin typeface="+mn-lt"/>
                <a:cs typeface="Calibri" panose="020F0502020204030204" pitchFamily="34" charset="0"/>
              </a:rPr>
              <a:t>Present scripted messages on healthy habits during the webinar.</a:t>
            </a:r>
          </a:p>
          <a:p>
            <a:pPr marL="233363" marR="0" lvl="1" indent="-233363" algn="l" defTabSz="914400" rtl="0" eaLnBrk="1" fontAlgn="base" latinLnBrk="0" hangingPunct="1">
              <a:lnSpc>
                <a:spcPct val="110000"/>
              </a:lnSpc>
              <a:spcBef>
                <a:spcPts val="850"/>
              </a:spcBef>
              <a:spcAft>
                <a:spcPct val="0"/>
              </a:spcAft>
              <a:buClr>
                <a:srgbClr val="FF0000"/>
              </a:buClr>
              <a:buSzPct val="80000"/>
              <a:buFont typeface="Ubuntu Light" charset="0"/>
              <a:buChar char="‣"/>
              <a:tabLst/>
              <a:defRPr/>
            </a:pPr>
            <a:r>
              <a:rPr lang="en-US" sz="2200" dirty="0">
                <a:solidFill>
                  <a:srgbClr val="222421"/>
                </a:solidFill>
                <a:latin typeface="+mn-lt"/>
                <a:cs typeface="Calibri" panose="020F0502020204030204" pitchFamily="34" charset="0"/>
              </a:rPr>
              <a:t>Thank athletes and presenter.</a:t>
            </a:r>
          </a:p>
          <a:p>
            <a:pPr marL="233363" marR="0" lvl="1" indent="-233363" algn="l" defTabSz="914400" rtl="0" eaLnBrk="1" fontAlgn="base" latinLnBrk="0" hangingPunct="1">
              <a:lnSpc>
                <a:spcPct val="110000"/>
              </a:lnSpc>
              <a:spcBef>
                <a:spcPts val="850"/>
              </a:spcBef>
              <a:spcAft>
                <a:spcPct val="0"/>
              </a:spcAft>
              <a:buClr>
                <a:srgbClr val="FF0000"/>
              </a:buClr>
              <a:buSzPct val="80000"/>
              <a:buFont typeface="Ubuntu Light" charset="0"/>
              <a:buChar char="‣"/>
              <a:tabLst/>
              <a:defRPr/>
            </a:pPr>
            <a:r>
              <a:rPr lang="en-US" sz="2200" dirty="0">
                <a:solidFill>
                  <a:srgbClr val="222421"/>
                </a:solidFill>
                <a:latin typeface="+mn-lt"/>
                <a:cs typeface="Calibri" panose="020F0502020204030204" pitchFamily="34" charset="0"/>
              </a:rPr>
              <a:t>Follow-up with recap and thanks in social media after the webinar.</a:t>
            </a:r>
          </a:p>
          <a:p>
            <a:pPr marL="0" indent="0"/>
            <a:endParaRPr lang="en-US" sz="2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39C0C22-69FC-48C1-914B-CEFEAA3DE64E}"/>
              </a:ext>
            </a:extLst>
          </p:cNvPr>
          <p:cNvSpPr>
            <a:spLocks noGrp="1"/>
          </p:cNvSpPr>
          <p:nvPr>
            <p:ph type="sldNum" sz="quarter" idx="10"/>
          </p:nvPr>
        </p:nvSpPr>
        <p:spPr/>
        <p:txBody>
          <a:bodyPr/>
          <a:lstStyle/>
          <a:p>
            <a:fld id="{62FADDA2-E13B-F548-856B-05843CC20AFE}" type="slidenum">
              <a:rPr lang="en-US" smtClean="0"/>
              <a:pPr/>
              <a:t>4</a:t>
            </a:fld>
            <a:endParaRPr lang="en-US" dirty="0"/>
          </a:p>
        </p:txBody>
      </p:sp>
      <p:pic>
        <p:nvPicPr>
          <p:cNvPr id="7" name="Picture 6">
            <a:extLst>
              <a:ext uri="{FF2B5EF4-FFF2-40B4-BE49-F238E27FC236}">
                <a16:creationId xmlns:a16="http://schemas.microsoft.com/office/drawing/2014/main" id="{BF9A4630-FDA0-4BF4-97DF-C23AD550D82D}"/>
              </a:ext>
            </a:extLst>
          </p:cNvPr>
          <p:cNvPicPr>
            <a:picLocks noChangeAspect="1"/>
          </p:cNvPicPr>
          <p:nvPr/>
        </p:nvPicPr>
        <p:blipFill>
          <a:blip r:embed="rId7"/>
          <a:stretch>
            <a:fillRect/>
          </a:stretch>
        </p:blipFill>
        <p:spPr>
          <a:xfrm>
            <a:off x="10128449" y="5603875"/>
            <a:ext cx="1628775" cy="1019175"/>
          </a:xfrm>
          <a:prstGeom prst="rect">
            <a:avLst/>
          </a:prstGeom>
        </p:spPr>
      </p:pic>
      <p:pic>
        <p:nvPicPr>
          <p:cNvPr id="3" name="Picture 2">
            <a:extLst>
              <a:ext uri="{FF2B5EF4-FFF2-40B4-BE49-F238E27FC236}">
                <a16:creationId xmlns:a16="http://schemas.microsoft.com/office/drawing/2014/main" id="{A6DCE9F6-2835-4087-A06C-E6D8AE010BE7}"/>
              </a:ext>
            </a:extLst>
          </p:cNvPr>
          <p:cNvPicPr>
            <a:picLocks noChangeAspect="1"/>
          </p:cNvPicPr>
          <p:nvPr/>
        </p:nvPicPr>
        <p:blipFill>
          <a:blip r:embed="rId8"/>
          <a:stretch>
            <a:fillRect/>
          </a:stretch>
        </p:blipFill>
        <p:spPr>
          <a:xfrm>
            <a:off x="10714328" y="5441950"/>
            <a:ext cx="1257300" cy="1181100"/>
          </a:xfrm>
          <a:prstGeom prst="rect">
            <a:avLst/>
          </a:prstGeom>
        </p:spPr>
      </p:pic>
      <p:grpSp>
        <p:nvGrpSpPr>
          <p:cNvPr id="15" name="Group 14">
            <a:extLst>
              <a:ext uri="{FF2B5EF4-FFF2-40B4-BE49-F238E27FC236}">
                <a16:creationId xmlns:a16="http://schemas.microsoft.com/office/drawing/2014/main" id="{83440BAF-B40C-468E-A2EC-8D0A7453DBA3}"/>
              </a:ext>
            </a:extLst>
          </p:cNvPr>
          <p:cNvGrpSpPr/>
          <p:nvPr/>
        </p:nvGrpSpPr>
        <p:grpSpPr>
          <a:xfrm>
            <a:off x="8934349" y="2523972"/>
            <a:ext cx="2655132" cy="2115893"/>
            <a:chOff x="8737683" y="2512090"/>
            <a:chExt cx="2781532" cy="1899265"/>
          </a:xfrm>
        </p:grpSpPr>
        <p:pic>
          <p:nvPicPr>
            <p:cNvPr id="9" name="Picture 8">
              <a:extLst>
                <a:ext uri="{FF2B5EF4-FFF2-40B4-BE49-F238E27FC236}">
                  <a16:creationId xmlns:a16="http://schemas.microsoft.com/office/drawing/2014/main" id="{594903EB-3FE8-40B3-BA02-AD14600091AC}"/>
                </a:ext>
              </a:extLst>
            </p:cNvPr>
            <p:cNvPicPr>
              <a:picLocks noChangeAspect="1"/>
            </p:cNvPicPr>
            <p:nvPr/>
          </p:nvPicPr>
          <p:blipFill>
            <a:blip r:embed="rId9"/>
            <a:stretch>
              <a:fillRect/>
            </a:stretch>
          </p:blipFill>
          <p:spPr>
            <a:xfrm>
              <a:off x="8737683" y="2512090"/>
              <a:ext cx="2781532" cy="1899265"/>
            </a:xfrm>
            <a:prstGeom prst="rect">
              <a:avLst/>
            </a:prstGeom>
          </p:spPr>
        </p:pic>
        <p:pic>
          <p:nvPicPr>
            <p:cNvPr id="14" name="Picture 13">
              <a:extLst>
                <a:ext uri="{FF2B5EF4-FFF2-40B4-BE49-F238E27FC236}">
                  <a16:creationId xmlns:a16="http://schemas.microsoft.com/office/drawing/2014/main" id="{F7356E25-C3F4-4CA4-9919-DFE7A1B49D29}"/>
                </a:ext>
              </a:extLst>
            </p:cNvPr>
            <p:cNvPicPr>
              <a:picLocks noChangeAspect="1"/>
            </p:cNvPicPr>
            <p:nvPr/>
          </p:nvPicPr>
          <p:blipFill>
            <a:blip r:embed="rId10"/>
            <a:stretch>
              <a:fillRect/>
            </a:stretch>
          </p:blipFill>
          <p:spPr>
            <a:xfrm>
              <a:off x="8742446" y="2533649"/>
              <a:ext cx="211055" cy="151527"/>
            </a:xfrm>
            <a:prstGeom prst="rect">
              <a:avLst/>
            </a:prstGeom>
          </p:spPr>
        </p:pic>
      </p:grpSp>
    </p:spTree>
    <p:extLst>
      <p:ext uri="{BB962C8B-B14F-4D97-AF65-F5344CB8AC3E}">
        <p14:creationId xmlns:p14="http://schemas.microsoft.com/office/powerpoint/2010/main" val="3605184053"/>
      </p:ext>
    </p:extLst>
  </p:cSld>
  <p:clrMapOvr>
    <a:masterClrMapping/>
  </p:clrMapOvr>
  <mc:AlternateContent xmlns:mc="http://schemas.openxmlformats.org/markup-compatibility/2006" xmlns:p14="http://schemas.microsoft.com/office/powerpoint/2010/main">
    <mc:Choice Requires="p14">
      <p:transition spd="med" p14:dur="700" advTm="28129">
        <p:fade/>
      </p:transition>
    </mc:Choice>
    <mc:Fallback xmlns="">
      <p:transition spd="med" advTm="28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6950BFC3-D8DA-4A85-94F7-54DA5524770B}">
      <p188:commentRel xmlns:p188="http://schemas.microsoft.com/office/powerpoint/2018/8/main" r:id="rId5"/>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66EDF790-97A9-408F-9601-BBA499A896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itle 1">
            <a:extLst>
              <a:ext uri="{FF2B5EF4-FFF2-40B4-BE49-F238E27FC236}">
                <a16:creationId xmlns:a16="http://schemas.microsoft.com/office/drawing/2014/main" id="{9CC8D712-B8A3-4507-9C1E-275E593982FA}"/>
              </a:ext>
            </a:extLst>
          </p:cNvPr>
          <p:cNvSpPr>
            <a:spLocks noGrp="1"/>
          </p:cNvSpPr>
          <p:nvPr>
            <p:ph type="title"/>
          </p:nvPr>
        </p:nvSpPr>
        <p:spPr/>
        <p:txBody>
          <a:bodyPr/>
          <a:lstStyle/>
          <a:p>
            <a:r>
              <a:rPr lang="en-US" sz="3200" dirty="0">
                <a:latin typeface="+mn-lt"/>
                <a:cs typeface="Calibri" panose="020F0502020204030204" pitchFamily="34" charset="0"/>
              </a:rPr>
              <a:t>Athletes Register</a:t>
            </a:r>
          </a:p>
        </p:txBody>
      </p:sp>
      <p:sp>
        <p:nvSpPr>
          <p:cNvPr id="3" name="Content Placeholder 2">
            <a:extLst>
              <a:ext uri="{FF2B5EF4-FFF2-40B4-BE49-F238E27FC236}">
                <a16:creationId xmlns:a16="http://schemas.microsoft.com/office/drawing/2014/main" id="{BCB49111-AD98-431F-AC88-5F37753AEEC5}"/>
              </a:ext>
            </a:extLst>
          </p:cNvPr>
          <p:cNvSpPr>
            <a:spLocks noGrp="1"/>
          </p:cNvSpPr>
          <p:nvPr>
            <p:ph idx="1"/>
          </p:nvPr>
        </p:nvSpPr>
        <p:spPr>
          <a:xfrm>
            <a:off x="726018" y="2018405"/>
            <a:ext cx="7701191" cy="4351338"/>
          </a:xfrm>
        </p:spPr>
        <p:txBody>
          <a:bodyPr>
            <a:normAutofit/>
          </a:bodyPr>
          <a:lstStyle/>
          <a:p>
            <a:pPr lvl="1"/>
            <a:r>
              <a:rPr lang="en-US" sz="2200" dirty="0">
                <a:solidFill>
                  <a:schemeClr val="tx1"/>
                </a:solidFill>
                <a:latin typeface="+mn-lt"/>
                <a:cs typeface="Calibri" panose="020F0502020204030204" pitchFamily="34" charset="0"/>
              </a:rPr>
              <a:t>Use the invitation template which includes a link to the athlete Health Assessment.</a:t>
            </a:r>
          </a:p>
          <a:p>
            <a:pPr lvl="1"/>
            <a:r>
              <a:rPr lang="en-US" sz="2200" dirty="0">
                <a:solidFill>
                  <a:schemeClr val="tx1"/>
                </a:solidFill>
                <a:latin typeface="+mn-lt"/>
                <a:cs typeface="Calibri" panose="020F0502020204030204" pitchFamily="34" charset="0"/>
              </a:rPr>
              <a:t>The template is designed for Google Forms.</a:t>
            </a:r>
          </a:p>
          <a:p>
            <a:pPr lvl="1"/>
            <a:r>
              <a:rPr lang="en-US" sz="2200" dirty="0">
                <a:solidFill>
                  <a:schemeClr val="tx1"/>
                </a:solidFill>
                <a:latin typeface="+mn-lt"/>
                <a:cs typeface="Calibri" panose="020F0502020204030204" pitchFamily="34" charset="0"/>
              </a:rPr>
              <a:t>Athletes are invited to register and sign the </a:t>
            </a:r>
            <a:r>
              <a:rPr lang="en-US" sz="2200" dirty="0">
                <a:solidFill>
                  <a:schemeClr val="tx1"/>
                </a:solidFill>
                <a:latin typeface="+mn-lt"/>
                <a:cs typeface="Calibri" panose="020F0502020204030204" pitchFamily="34" charset="0"/>
                <a:hlinkClick r:id="rId6"/>
              </a:rPr>
              <a:t>disclaimer</a:t>
            </a:r>
            <a:r>
              <a:rPr lang="en-US" sz="2200" dirty="0">
                <a:solidFill>
                  <a:schemeClr val="tx1"/>
                </a:solidFill>
                <a:latin typeface="+mn-lt"/>
                <a:cs typeface="Calibri" panose="020F0502020204030204" pitchFamily="34" charset="0"/>
              </a:rPr>
              <a:t> *and</a:t>
            </a:r>
          </a:p>
          <a:p>
            <a:pPr lvl="1"/>
            <a:r>
              <a:rPr lang="en-US" sz="2200" dirty="0">
                <a:solidFill>
                  <a:schemeClr val="tx1"/>
                </a:solidFill>
                <a:latin typeface="+mn-lt"/>
                <a:cs typeface="Calibri" panose="020F0502020204030204" pitchFamily="34" charset="0"/>
              </a:rPr>
              <a:t>Follow the guidance on </a:t>
            </a:r>
            <a:r>
              <a:rPr lang="en-US" sz="2200" b="1" dirty="0">
                <a:solidFill>
                  <a:schemeClr val="tx1"/>
                </a:solidFill>
                <a:cs typeface="Calibri" panose="020F0502020204030204" pitchFamily="34" charset="0"/>
              </a:rPr>
              <a:t>measuring their waist and height</a:t>
            </a:r>
            <a:r>
              <a:rPr lang="en-US" sz="2200" dirty="0">
                <a:solidFill>
                  <a:schemeClr val="tx1"/>
                </a:solidFill>
                <a:cs typeface="Calibri" panose="020F0502020204030204" pitchFamily="34" charset="0"/>
              </a:rPr>
              <a:t>.</a:t>
            </a:r>
          </a:p>
          <a:p>
            <a:pPr lvl="1"/>
            <a:r>
              <a:rPr lang="en-US" sz="2200" dirty="0">
                <a:solidFill>
                  <a:schemeClr val="tx1"/>
                </a:solidFill>
                <a:latin typeface="+mn-lt"/>
                <a:cs typeface="Calibri" panose="020F0502020204030204" pitchFamily="34" charset="0"/>
              </a:rPr>
              <a:t>Once registered, the online assessment form is shared with the athlete to be completed and uploaded.</a:t>
            </a:r>
          </a:p>
          <a:p>
            <a:pPr marL="0" lvl="1" indent="0">
              <a:buNone/>
            </a:pPr>
            <a:endParaRPr lang="en-US" dirty="0">
              <a:solidFill>
                <a:schemeClr val="tx1"/>
              </a:solidFill>
            </a:endParaRPr>
          </a:p>
          <a:p>
            <a:endParaRPr lang="en-US" dirty="0"/>
          </a:p>
        </p:txBody>
      </p:sp>
      <p:sp>
        <p:nvSpPr>
          <p:cNvPr id="7" name="Slide Number Placeholder 6">
            <a:extLst>
              <a:ext uri="{FF2B5EF4-FFF2-40B4-BE49-F238E27FC236}">
                <a16:creationId xmlns:a16="http://schemas.microsoft.com/office/drawing/2014/main" id="{3850323E-D7D4-467F-8FB4-D58E416E424C}"/>
              </a:ext>
            </a:extLst>
          </p:cNvPr>
          <p:cNvSpPr>
            <a:spLocks noGrp="1"/>
          </p:cNvSpPr>
          <p:nvPr>
            <p:ph type="sldNum" sz="quarter" idx="10"/>
          </p:nvPr>
        </p:nvSpPr>
        <p:spPr/>
        <p:txBody>
          <a:bodyPr/>
          <a:lstStyle/>
          <a:p>
            <a:fld id="{62FADDA2-E13B-F548-856B-05843CC20AFE}" type="slidenum">
              <a:rPr lang="en-US" smtClean="0"/>
              <a:pPr/>
              <a:t>5</a:t>
            </a:fld>
            <a:endParaRPr lang="en-US" dirty="0"/>
          </a:p>
        </p:txBody>
      </p:sp>
      <p:pic>
        <p:nvPicPr>
          <p:cNvPr id="11" name="Picture 10">
            <a:extLst>
              <a:ext uri="{FF2B5EF4-FFF2-40B4-BE49-F238E27FC236}">
                <a16:creationId xmlns:a16="http://schemas.microsoft.com/office/drawing/2014/main" id="{210CB6CB-AEBF-47E8-BB03-FB0A7AE8E905}"/>
              </a:ext>
            </a:extLst>
          </p:cNvPr>
          <p:cNvPicPr>
            <a:picLocks noChangeAspect="1"/>
          </p:cNvPicPr>
          <p:nvPr/>
        </p:nvPicPr>
        <p:blipFill>
          <a:blip r:embed="rId7"/>
          <a:stretch>
            <a:fillRect/>
          </a:stretch>
        </p:blipFill>
        <p:spPr>
          <a:xfrm>
            <a:off x="11010930" y="5460422"/>
            <a:ext cx="965170" cy="1181100"/>
          </a:xfrm>
          <a:prstGeom prst="rect">
            <a:avLst/>
          </a:prstGeom>
        </p:spPr>
      </p:pic>
      <p:sp>
        <p:nvSpPr>
          <p:cNvPr id="20" name="TextBox 19">
            <a:extLst>
              <a:ext uri="{FF2B5EF4-FFF2-40B4-BE49-F238E27FC236}">
                <a16:creationId xmlns:a16="http://schemas.microsoft.com/office/drawing/2014/main" id="{2C2B2CAE-76EC-4CAD-B68E-9B500C16FA00}"/>
              </a:ext>
            </a:extLst>
          </p:cNvPr>
          <p:cNvSpPr txBox="1"/>
          <p:nvPr/>
        </p:nvSpPr>
        <p:spPr>
          <a:xfrm>
            <a:off x="5637402" y="2973897"/>
            <a:ext cx="914400" cy="914400"/>
          </a:xfrm>
          <a:prstGeom prst="rect">
            <a:avLst/>
          </a:prstGeom>
          <a:noFill/>
        </p:spPr>
        <p:txBody>
          <a:bodyPr wrap="square" rtlCol="0">
            <a:spAutoFit/>
          </a:bodyPr>
          <a:lstStyle/>
          <a:p>
            <a:endParaRPr lang="en-US" dirty="0"/>
          </a:p>
        </p:txBody>
      </p:sp>
      <p:sp>
        <p:nvSpPr>
          <p:cNvPr id="21" name="TextBox 20">
            <a:extLst>
              <a:ext uri="{FF2B5EF4-FFF2-40B4-BE49-F238E27FC236}">
                <a16:creationId xmlns:a16="http://schemas.microsoft.com/office/drawing/2014/main" id="{EAFCF3CB-AFD0-4231-8E24-3EF16054EFD3}"/>
              </a:ext>
            </a:extLst>
          </p:cNvPr>
          <p:cNvSpPr txBox="1"/>
          <p:nvPr/>
        </p:nvSpPr>
        <p:spPr>
          <a:xfrm>
            <a:off x="5637402" y="2973897"/>
            <a:ext cx="914400" cy="914400"/>
          </a:xfrm>
          <a:prstGeom prst="rect">
            <a:avLst/>
          </a:prstGeom>
          <a:noFill/>
        </p:spPr>
        <p:txBody>
          <a:bodyPr wrap="square" rtlCol="0">
            <a:spAutoFit/>
          </a:bodyPr>
          <a:lstStyle/>
          <a:p>
            <a:endParaRPr lang="en-US" dirty="0"/>
          </a:p>
        </p:txBody>
      </p:sp>
      <p:sp>
        <p:nvSpPr>
          <p:cNvPr id="22" name="TextBox 21">
            <a:extLst>
              <a:ext uri="{FF2B5EF4-FFF2-40B4-BE49-F238E27FC236}">
                <a16:creationId xmlns:a16="http://schemas.microsoft.com/office/drawing/2014/main" id="{22097A7B-02D5-4746-8AE8-D525B098A0A2}"/>
              </a:ext>
            </a:extLst>
          </p:cNvPr>
          <p:cNvSpPr txBox="1"/>
          <p:nvPr/>
        </p:nvSpPr>
        <p:spPr>
          <a:xfrm>
            <a:off x="812423" y="5443536"/>
            <a:ext cx="6238932" cy="523220"/>
          </a:xfrm>
          <a:prstGeom prst="rect">
            <a:avLst/>
          </a:prstGeom>
          <a:solidFill>
            <a:schemeClr val="bg1">
              <a:lumMod val="75000"/>
            </a:schemeClr>
          </a:solidFill>
        </p:spPr>
        <p:txBody>
          <a:bodyPr wrap="square" rtlCol="0">
            <a:spAutoFit/>
          </a:bodyPr>
          <a:lstStyle/>
          <a:p>
            <a:r>
              <a:rPr lang="en-US" sz="1400" b="1" u="none" strike="noStrike" dirty="0">
                <a:solidFill>
                  <a:schemeClr val="tx1"/>
                </a:solidFill>
                <a:effectLst/>
                <a:latin typeface="+mj-lt"/>
                <a:ea typeface="Calibri" panose="020F0502020204030204" pitchFamily="34" charset="0"/>
                <a:cs typeface="Times New Roman" panose="02020603050405020304" pitchFamily="18" charset="0"/>
              </a:rPr>
              <a:t>*</a:t>
            </a:r>
            <a:r>
              <a:rPr lang="en-US" sz="1400" u="none" strike="noStrike" dirty="0">
                <a:solidFill>
                  <a:schemeClr val="tx1"/>
                </a:solidFill>
                <a:effectLst/>
                <a:latin typeface="+mj-lt"/>
                <a:ea typeface="Calibri" panose="020F0502020204030204" pitchFamily="34" charset="0"/>
                <a:cs typeface="Times New Roman" panose="02020603050405020304" pitchFamily="18" charset="0"/>
              </a:rPr>
              <a:t> The Virtual Health Assessment Disclaimer may be attached to the registration form or to the Health Assessment Template</a:t>
            </a:r>
            <a:endParaRPr lang="en-US" sz="1400" dirty="0">
              <a:latin typeface="+mj-lt"/>
            </a:endParaRPr>
          </a:p>
        </p:txBody>
      </p:sp>
      <p:grpSp>
        <p:nvGrpSpPr>
          <p:cNvPr id="28" name="Group 27">
            <a:extLst>
              <a:ext uri="{FF2B5EF4-FFF2-40B4-BE49-F238E27FC236}">
                <a16:creationId xmlns:a16="http://schemas.microsoft.com/office/drawing/2014/main" id="{3B966ABC-F211-4A77-8524-6B6D29351C93}"/>
              </a:ext>
            </a:extLst>
          </p:cNvPr>
          <p:cNvGrpSpPr/>
          <p:nvPr/>
        </p:nvGrpSpPr>
        <p:grpSpPr>
          <a:xfrm>
            <a:off x="8732009" y="1606021"/>
            <a:ext cx="3620503" cy="5016922"/>
            <a:chOff x="8355597" y="1606021"/>
            <a:chExt cx="3620503" cy="5016922"/>
          </a:xfrm>
        </p:grpSpPr>
        <p:grpSp>
          <p:nvGrpSpPr>
            <p:cNvPr id="6" name="Group 5">
              <a:extLst>
                <a:ext uri="{FF2B5EF4-FFF2-40B4-BE49-F238E27FC236}">
                  <a16:creationId xmlns:a16="http://schemas.microsoft.com/office/drawing/2014/main" id="{01045D95-6FDD-4991-88B8-E99B1B0F8FEE}"/>
                </a:ext>
              </a:extLst>
            </p:cNvPr>
            <p:cNvGrpSpPr/>
            <p:nvPr/>
          </p:nvGrpSpPr>
          <p:grpSpPr>
            <a:xfrm>
              <a:off x="8355597" y="1606021"/>
              <a:ext cx="3110385" cy="3908204"/>
              <a:chOff x="7005319" y="1825625"/>
              <a:chExt cx="2508902" cy="2942408"/>
            </a:xfrm>
          </p:grpSpPr>
          <p:pic>
            <p:nvPicPr>
              <p:cNvPr id="4" name="Picture 3">
                <a:extLst>
                  <a:ext uri="{FF2B5EF4-FFF2-40B4-BE49-F238E27FC236}">
                    <a16:creationId xmlns:a16="http://schemas.microsoft.com/office/drawing/2014/main" id="{5AD8F316-CFFD-4D11-A069-065ADDC31D3E}"/>
                  </a:ext>
                </a:extLst>
              </p:cNvPr>
              <p:cNvPicPr>
                <a:picLocks noChangeAspect="1"/>
              </p:cNvPicPr>
              <p:nvPr/>
            </p:nvPicPr>
            <p:blipFill>
              <a:blip r:embed="rId8"/>
              <a:stretch>
                <a:fillRect/>
              </a:stretch>
            </p:blipFill>
            <p:spPr>
              <a:xfrm>
                <a:off x="7005319" y="2242338"/>
                <a:ext cx="2141847" cy="2525695"/>
              </a:xfrm>
              <a:prstGeom prst="rect">
                <a:avLst/>
              </a:prstGeom>
              <a:ln>
                <a:solidFill>
                  <a:schemeClr val="tx1"/>
                </a:solidFill>
              </a:ln>
            </p:spPr>
          </p:pic>
          <p:sp>
            <p:nvSpPr>
              <p:cNvPr id="5" name="TextBox 4">
                <a:extLst>
                  <a:ext uri="{FF2B5EF4-FFF2-40B4-BE49-F238E27FC236}">
                    <a16:creationId xmlns:a16="http://schemas.microsoft.com/office/drawing/2014/main" id="{F16B4C62-68F5-4A94-8750-35D7A7EBF743}"/>
                  </a:ext>
                </a:extLst>
              </p:cNvPr>
              <p:cNvSpPr txBox="1"/>
              <p:nvPr/>
            </p:nvSpPr>
            <p:spPr>
              <a:xfrm>
                <a:off x="7106301" y="1825625"/>
                <a:ext cx="2407920" cy="369332"/>
              </a:xfrm>
              <a:prstGeom prst="rect">
                <a:avLst/>
              </a:prstGeom>
              <a:noFill/>
            </p:spPr>
            <p:txBody>
              <a:bodyPr wrap="square" rtlCol="0">
                <a:spAutoFit/>
              </a:bodyPr>
              <a:lstStyle/>
              <a:p>
                <a:r>
                  <a:rPr lang="en-US" b="1" dirty="0"/>
                  <a:t>Invitation Template</a:t>
                </a:r>
              </a:p>
            </p:txBody>
          </p:sp>
        </p:grpSp>
        <p:pic>
          <p:nvPicPr>
            <p:cNvPr id="24" name="Picture 23">
              <a:extLst>
                <a:ext uri="{FF2B5EF4-FFF2-40B4-BE49-F238E27FC236}">
                  <a16:creationId xmlns:a16="http://schemas.microsoft.com/office/drawing/2014/main" id="{553A2757-FFF2-47CD-B152-A980CC33D4DE}"/>
                </a:ext>
              </a:extLst>
            </p:cNvPr>
            <p:cNvPicPr>
              <a:picLocks noChangeAspect="1"/>
            </p:cNvPicPr>
            <p:nvPr/>
          </p:nvPicPr>
          <p:blipFill>
            <a:blip r:embed="rId9"/>
            <a:stretch>
              <a:fillRect/>
            </a:stretch>
          </p:blipFill>
          <p:spPr>
            <a:xfrm>
              <a:off x="11099800" y="5289443"/>
              <a:ext cx="876300" cy="1333500"/>
            </a:xfrm>
            <a:prstGeom prst="rect">
              <a:avLst/>
            </a:prstGeom>
          </p:spPr>
        </p:pic>
      </p:grpSp>
      <p:cxnSp>
        <p:nvCxnSpPr>
          <p:cNvPr id="10" name="Straight Arrow Connector 9">
            <a:extLst>
              <a:ext uri="{FF2B5EF4-FFF2-40B4-BE49-F238E27FC236}">
                <a16:creationId xmlns:a16="http://schemas.microsoft.com/office/drawing/2014/main" id="{F687D605-9918-473F-B34C-EBDC258C9F3F}"/>
              </a:ext>
            </a:extLst>
          </p:cNvPr>
          <p:cNvCxnSpPr>
            <a:cxnSpLocks/>
          </p:cNvCxnSpPr>
          <p:nvPr/>
        </p:nvCxnSpPr>
        <p:spPr bwMode="auto">
          <a:xfrm flipV="1">
            <a:off x="7674771" y="3532094"/>
            <a:ext cx="1244127" cy="609550"/>
          </a:xfrm>
          <a:prstGeom prst="straightConnector1">
            <a:avLst/>
          </a:prstGeom>
          <a:blipFill dpi="0" rotWithShape="0">
            <a:blip r:embed="rId10"/>
            <a:srcRect/>
            <a:tile tx="0" ty="0" sx="100000" sy="100000" flip="none" algn="tl"/>
          </a:blipFill>
          <a:ln w="3175"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69293853"/>
      </p:ext>
    </p:extLst>
  </p:cSld>
  <p:clrMapOvr>
    <a:masterClrMapping/>
  </p:clrMapOvr>
  <mc:AlternateContent xmlns:mc="http://schemas.openxmlformats.org/markup-compatibility/2006" xmlns:p14="http://schemas.microsoft.com/office/powerpoint/2010/main">
    <mc:Choice Requires="p14">
      <p:transition spd="med" p14:dur="700" advTm="46917">
        <p:fade/>
      </p:transition>
    </mc:Choice>
    <mc:Fallback xmlns="">
      <p:transition spd="med" advTm="469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66175DC2-7050-4DFD-A588-29C4553B5D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4730" y="4920659"/>
            <a:ext cx="609600" cy="609600"/>
          </a:xfrm>
          <a:prstGeom prst="rect">
            <a:avLst/>
          </a:prstGeom>
        </p:spPr>
      </p:pic>
      <p:sp>
        <p:nvSpPr>
          <p:cNvPr id="2" name="Title 1">
            <a:extLst>
              <a:ext uri="{FF2B5EF4-FFF2-40B4-BE49-F238E27FC236}">
                <a16:creationId xmlns:a16="http://schemas.microsoft.com/office/drawing/2014/main" id="{05B81DF1-7E96-4EC5-B6C5-89430E2D0CF4}"/>
              </a:ext>
            </a:extLst>
          </p:cNvPr>
          <p:cNvSpPr>
            <a:spLocks noGrp="1"/>
          </p:cNvSpPr>
          <p:nvPr>
            <p:ph type="title"/>
          </p:nvPr>
        </p:nvSpPr>
        <p:spPr>
          <a:xfrm>
            <a:off x="726018" y="366713"/>
            <a:ext cx="7568237" cy="1046064"/>
          </a:xfrm>
        </p:spPr>
        <p:txBody>
          <a:bodyPr>
            <a:normAutofit/>
          </a:bodyPr>
          <a:lstStyle/>
          <a:p>
            <a:r>
              <a:rPr lang="en-US" sz="3200" dirty="0">
                <a:latin typeface="+mn-lt"/>
                <a:cs typeface="Calibri" panose="020F0502020204030204" pitchFamily="34" charset="0"/>
              </a:rPr>
              <a:t>Athletes Follow The Link To Access The Online Health Assessment Tool</a:t>
            </a:r>
          </a:p>
        </p:txBody>
      </p:sp>
      <p:sp>
        <p:nvSpPr>
          <p:cNvPr id="5" name="TextBox 4">
            <a:extLst>
              <a:ext uri="{FF2B5EF4-FFF2-40B4-BE49-F238E27FC236}">
                <a16:creationId xmlns:a16="http://schemas.microsoft.com/office/drawing/2014/main" id="{BB9CBFF3-0C1F-46E1-85BF-ECD0678F628F}"/>
              </a:ext>
            </a:extLst>
          </p:cNvPr>
          <p:cNvSpPr txBox="1"/>
          <p:nvPr/>
        </p:nvSpPr>
        <p:spPr>
          <a:xfrm>
            <a:off x="955523" y="2182383"/>
            <a:ext cx="6253018" cy="28315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cs typeface="Calibri" panose="020F0502020204030204" pitchFamily="34" charset="0"/>
              </a:rPr>
              <a:t>The Health Assessment template includes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cs typeface="Calibri" panose="020F0502020204030204" pitchFamily="34" charset="0"/>
            </a:endParaRPr>
          </a:p>
          <a:p>
            <a:pPr marL="285750" marR="0" lvl="0" indent="-285750" algn="l" defTabSz="457200" rtl="0" eaLnBrk="1" fontAlgn="auto" latinLnBrk="0" hangingPunct="1">
              <a:lnSpc>
                <a:spcPct val="150000"/>
              </a:lnSpc>
              <a:spcBef>
                <a:spcPts val="0"/>
              </a:spcBef>
              <a:spcAft>
                <a:spcPts val="0"/>
              </a:spcAft>
              <a:buClr>
                <a:schemeClr val="accent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cs typeface="Calibri" panose="020F0502020204030204" pitchFamily="34" charset="0"/>
              </a:rPr>
              <a:t>Athlete demographics</a:t>
            </a:r>
          </a:p>
          <a:p>
            <a:pPr marL="285750" marR="0" lvl="0" indent="-285750" algn="l" defTabSz="457200" rtl="0" eaLnBrk="1" fontAlgn="auto" latinLnBrk="0" hangingPunct="1">
              <a:lnSpc>
                <a:spcPct val="150000"/>
              </a:lnSpc>
              <a:spcBef>
                <a:spcPts val="0"/>
              </a:spcBef>
              <a:spcAft>
                <a:spcPts val="0"/>
              </a:spcAft>
              <a:buClr>
                <a:schemeClr val="accent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cs typeface="Calibri" panose="020F0502020204030204" pitchFamily="34" charset="0"/>
              </a:rPr>
              <a:t>Height, weight and waist circumference</a:t>
            </a:r>
          </a:p>
          <a:p>
            <a:pPr marL="285750" marR="0" lvl="0" indent="-285750" algn="l" defTabSz="457200" rtl="0" eaLnBrk="1" fontAlgn="auto" latinLnBrk="0" hangingPunct="1">
              <a:lnSpc>
                <a:spcPct val="150000"/>
              </a:lnSpc>
              <a:spcBef>
                <a:spcPts val="0"/>
              </a:spcBef>
              <a:spcAft>
                <a:spcPts val="0"/>
              </a:spcAft>
              <a:buClr>
                <a:schemeClr val="accent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cs typeface="Calibri" panose="020F0502020204030204" pitchFamily="34" charset="0"/>
              </a:rPr>
              <a:t>Self-reported nutrition and health habits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Ubuntu"/>
            </a:endParaRPr>
          </a:p>
        </p:txBody>
      </p:sp>
      <p:sp>
        <p:nvSpPr>
          <p:cNvPr id="3" name="Slide Number Placeholder 2">
            <a:extLst>
              <a:ext uri="{FF2B5EF4-FFF2-40B4-BE49-F238E27FC236}">
                <a16:creationId xmlns:a16="http://schemas.microsoft.com/office/drawing/2014/main" id="{E6F5FD23-3949-440E-B4F2-8EAA0522D4B6}"/>
              </a:ext>
            </a:extLst>
          </p:cNvPr>
          <p:cNvSpPr>
            <a:spLocks noGrp="1"/>
          </p:cNvSpPr>
          <p:nvPr>
            <p:ph type="sldNum" sz="quarter" idx="10"/>
          </p:nvPr>
        </p:nvSpPr>
        <p:spPr/>
        <p:txBody>
          <a:bodyPr/>
          <a:lstStyle/>
          <a:p>
            <a:fld id="{62FADDA2-E13B-F548-856B-05843CC20AFE}" type="slidenum">
              <a:rPr lang="en-US" smtClean="0"/>
              <a:pPr/>
              <a:t>6</a:t>
            </a:fld>
            <a:endParaRPr lang="en-US" dirty="0"/>
          </a:p>
        </p:txBody>
      </p:sp>
      <p:grpSp>
        <p:nvGrpSpPr>
          <p:cNvPr id="24" name="Group 23">
            <a:extLst>
              <a:ext uri="{FF2B5EF4-FFF2-40B4-BE49-F238E27FC236}">
                <a16:creationId xmlns:a16="http://schemas.microsoft.com/office/drawing/2014/main" id="{03F54A5B-0421-4EA8-8393-81C64E4994FF}"/>
              </a:ext>
            </a:extLst>
          </p:cNvPr>
          <p:cNvGrpSpPr/>
          <p:nvPr/>
        </p:nvGrpSpPr>
        <p:grpSpPr>
          <a:xfrm>
            <a:off x="7494500" y="2214519"/>
            <a:ext cx="4568400" cy="4551653"/>
            <a:chOff x="7382533" y="2344158"/>
            <a:chExt cx="4568400" cy="4278891"/>
          </a:xfrm>
        </p:grpSpPr>
        <p:grpSp>
          <p:nvGrpSpPr>
            <p:cNvPr id="11" name="Group 10">
              <a:extLst>
                <a:ext uri="{FF2B5EF4-FFF2-40B4-BE49-F238E27FC236}">
                  <a16:creationId xmlns:a16="http://schemas.microsoft.com/office/drawing/2014/main" id="{D2E9563A-5B04-4D4F-93D7-241BDF3B466A}"/>
                </a:ext>
              </a:extLst>
            </p:cNvPr>
            <p:cNvGrpSpPr/>
            <p:nvPr/>
          </p:nvGrpSpPr>
          <p:grpSpPr>
            <a:xfrm>
              <a:off x="7382533" y="2344158"/>
              <a:ext cx="3983967" cy="3195276"/>
              <a:chOff x="4641669" y="3222172"/>
              <a:chExt cx="3154476" cy="2578185"/>
            </a:xfrm>
          </p:grpSpPr>
          <p:pic>
            <p:nvPicPr>
              <p:cNvPr id="6" name="Picture 5">
                <a:extLst>
                  <a:ext uri="{FF2B5EF4-FFF2-40B4-BE49-F238E27FC236}">
                    <a16:creationId xmlns:a16="http://schemas.microsoft.com/office/drawing/2014/main" id="{2504C65A-9BAC-4FA4-9D51-5079FC920905}"/>
                  </a:ext>
                </a:extLst>
              </p:cNvPr>
              <p:cNvPicPr>
                <a:picLocks noChangeAspect="1"/>
              </p:cNvPicPr>
              <p:nvPr/>
            </p:nvPicPr>
            <p:blipFill rotWithShape="1">
              <a:blip r:embed="rId6"/>
              <a:srcRect l="6500" r="8110" b="7194"/>
              <a:stretch/>
            </p:blipFill>
            <p:spPr>
              <a:xfrm>
                <a:off x="4641669" y="3222172"/>
                <a:ext cx="1680753" cy="1834825"/>
              </a:xfrm>
              <a:prstGeom prst="rect">
                <a:avLst/>
              </a:prstGeom>
              <a:ln>
                <a:solidFill>
                  <a:schemeClr val="tx1"/>
                </a:solidFill>
              </a:ln>
            </p:spPr>
          </p:pic>
          <p:pic>
            <p:nvPicPr>
              <p:cNvPr id="10" name="Picture 9">
                <a:extLst>
                  <a:ext uri="{FF2B5EF4-FFF2-40B4-BE49-F238E27FC236}">
                    <a16:creationId xmlns:a16="http://schemas.microsoft.com/office/drawing/2014/main" id="{0D59B05A-2D03-4A2C-A405-143AF57DBA88}"/>
                  </a:ext>
                </a:extLst>
              </p:cNvPr>
              <p:cNvPicPr>
                <a:picLocks noChangeAspect="1"/>
              </p:cNvPicPr>
              <p:nvPr/>
            </p:nvPicPr>
            <p:blipFill rotWithShape="1">
              <a:blip r:embed="rId7"/>
              <a:srcRect r="-748" b="9254"/>
              <a:stretch/>
            </p:blipFill>
            <p:spPr>
              <a:xfrm>
                <a:off x="5121628" y="3440012"/>
                <a:ext cx="1774388" cy="1834825"/>
              </a:xfrm>
              <a:prstGeom prst="rect">
                <a:avLst/>
              </a:prstGeom>
              <a:ln>
                <a:solidFill>
                  <a:schemeClr val="tx1"/>
                </a:solidFill>
              </a:ln>
            </p:spPr>
          </p:pic>
          <p:pic>
            <p:nvPicPr>
              <p:cNvPr id="8" name="Picture 7">
                <a:extLst>
                  <a:ext uri="{FF2B5EF4-FFF2-40B4-BE49-F238E27FC236}">
                    <a16:creationId xmlns:a16="http://schemas.microsoft.com/office/drawing/2014/main" id="{AFE2E6CC-2B77-415B-9577-EC72529BDB52}"/>
                  </a:ext>
                </a:extLst>
              </p:cNvPr>
              <p:cNvPicPr>
                <a:picLocks noChangeAspect="1"/>
              </p:cNvPicPr>
              <p:nvPr/>
            </p:nvPicPr>
            <p:blipFill rotWithShape="1">
              <a:blip r:embed="rId8"/>
              <a:srcRect l="4004" r="4555" b="5666"/>
              <a:stretch/>
            </p:blipFill>
            <p:spPr>
              <a:xfrm>
                <a:off x="5684354" y="3648226"/>
                <a:ext cx="1680753" cy="1925066"/>
              </a:xfrm>
              <a:prstGeom prst="rect">
                <a:avLst/>
              </a:prstGeom>
              <a:ln>
                <a:solidFill>
                  <a:schemeClr val="tx1"/>
                </a:solidFill>
              </a:ln>
            </p:spPr>
          </p:pic>
          <p:pic>
            <p:nvPicPr>
              <p:cNvPr id="9" name="Picture 8">
                <a:extLst>
                  <a:ext uri="{FF2B5EF4-FFF2-40B4-BE49-F238E27FC236}">
                    <a16:creationId xmlns:a16="http://schemas.microsoft.com/office/drawing/2014/main" id="{F5369154-5074-4F5A-8A48-84153BA661DE}"/>
                  </a:ext>
                </a:extLst>
              </p:cNvPr>
              <p:cNvPicPr>
                <a:picLocks noChangeAspect="1"/>
              </p:cNvPicPr>
              <p:nvPr/>
            </p:nvPicPr>
            <p:blipFill>
              <a:blip r:embed="rId9"/>
              <a:stretch>
                <a:fillRect/>
              </a:stretch>
            </p:blipFill>
            <p:spPr>
              <a:xfrm>
                <a:off x="6269986" y="3875291"/>
                <a:ext cx="1526159" cy="1925066"/>
              </a:xfrm>
              <a:prstGeom prst="rect">
                <a:avLst/>
              </a:prstGeom>
              <a:ln>
                <a:solidFill>
                  <a:schemeClr val="tx1"/>
                </a:solidFill>
              </a:ln>
            </p:spPr>
          </p:pic>
        </p:grpSp>
        <p:pic>
          <p:nvPicPr>
            <p:cNvPr id="12" name="Picture 11">
              <a:extLst>
                <a:ext uri="{FF2B5EF4-FFF2-40B4-BE49-F238E27FC236}">
                  <a16:creationId xmlns:a16="http://schemas.microsoft.com/office/drawing/2014/main" id="{8DE99183-D575-4442-8276-C28225E7B60B}"/>
                </a:ext>
              </a:extLst>
            </p:cNvPr>
            <p:cNvPicPr>
              <a:picLocks noChangeAspect="1"/>
            </p:cNvPicPr>
            <p:nvPr/>
          </p:nvPicPr>
          <p:blipFill>
            <a:blip r:embed="rId10"/>
            <a:stretch>
              <a:fillRect/>
            </a:stretch>
          </p:blipFill>
          <p:spPr>
            <a:xfrm>
              <a:off x="10985763" y="5645790"/>
              <a:ext cx="965170" cy="977259"/>
            </a:xfrm>
            <a:prstGeom prst="rect">
              <a:avLst/>
            </a:prstGeom>
          </p:spPr>
        </p:pic>
      </p:grpSp>
    </p:spTree>
    <p:extLst>
      <p:ext uri="{BB962C8B-B14F-4D97-AF65-F5344CB8AC3E}">
        <p14:creationId xmlns:p14="http://schemas.microsoft.com/office/powerpoint/2010/main" val="1898192385"/>
      </p:ext>
    </p:extLst>
  </p:cSld>
  <p:clrMapOvr>
    <a:masterClrMapping/>
  </p:clrMapOvr>
  <mc:AlternateContent xmlns:mc="http://schemas.openxmlformats.org/markup-compatibility/2006" xmlns:p14="http://schemas.microsoft.com/office/powerpoint/2010/main">
    <mc:Choice Requires="p14">
      <p:transition spd="med" p14:dur="700" advTm="29071">
        <p:fade/>
      </p:transition>
    </mc:Choice>
    <mc:Fallback xmlns="">
      <p:transition spd="med" advTm="290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8C16E591-807D-4DA4-A767-D2C670D9FB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47076" y="3326618"/>
            <a:ext cx="609600" cy="609600"/>
          </a:xfrm>
          <a:prstGeom prst="rect">
            <a:avLst/>
          </a:prstGeom>
        </p:spPr>
      </p:pic>
      <p:sp>
        <p:nvSpPr>
          <p:cNvPr id="2" name="Title 1">
            <a:extLst>
              <a:ext uri="{FF2B5EF4-FFF2-40B4-BE49-F238E27FC236}">
                <a16:creationId xmlns:a16="http://schemas.microsoft.com/office/drawing/2014/main" id="{A723B323-1FA3-4211-B1D6-C4C5961A22C9}"/>
              </a:ext>
            </a:extLst>
          </p:cNvPr>
          <p:cNvSpPr>
            <a:spLocks noGrp="1"/>
          </p:cNvSpPr>
          <p:nvPr>
            <p:ph type="title"/>
          </p:nvPr>
        </p:nvSpPr>
        <p:spPr>
          <a:xfrm>
            <a:off x="738718" y="266309"/>
            <a:ext cx="8616716" cy="1325563"/>
          </a:xfrm>
        </p:spPr>
        <p:txBody>
          <a:bodyPr>
            <a:normAutofit/>
          </a:bodyPr>
          <a:lstStyle/>
          <a:p>
            <a:r>
              <a:rPr lang="en-US" sz="2800" dirty="0">
                <a:latin typeface="+mn-lt"/>
                <a:cs typeface="Calibri" panose="020F0502020204030204" pitchFamily="34" charset="0"/>
              </a:rPr>
              <a:t>Instructions To Measure Waist and Height Are Found on the Virtual Health Promotion web page.</a:t>
            </a:r>
          </a:p>
        </p:txBody>
      </p:sp>
      <p:sp>
        <p:nvSpPr>
          <p:cNvPr id="30" name="TextBox 29">
            <a:extLst>
              <a:ext uri="{FF2B5EF4-FFF2-40B4-BE49-F238E27FC236}">
                <a16:creationId xmlns:a16="http://schemas.microsoft.com/office/drawing/2014/main" id="{FA96F49A-1DEE-4744-8F0B-7E9D83B1C436}"/>
              </a:ext>
            </a:extLst>
          </p:cNvPr>
          <p:cNvSpPr txBox="1"/>
          <p:nvPr/>
        </p:nvSpPr>
        <p:spPr>
          <a:xfrm>
            <a:off x="7084140" y="1926872"/>
            <a:ext cx="3821985"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cs typeface="Calibri" panose="020F0502020204030204" pitchFamily="34" charset="0"/>
              </a:rPr>
              <a:t>Athletes measure their waist and upload a photo of their waist measurement.</a:t>
            </a:r>
          </a:p>
        </p:txBody>
      </p:sp>
      <p:grpSp>
        <p:nvGrpSpPr>
          <p:cNvPr id="45" name="Group 44">
            <a:extLst>
              <a:ext uri="{FF2B5EF4-FFF2-40B4-BE49-F238E27FC236}">
                <a16:creationId xmlns:a16="http://schemas.microsoft.com/office/drawing/2014/main" id="{8BC91A68-AA5C-4178-B657-E407876B7B39}"/>
              </a:ext>
            </a:extLst>
          </p:cNvPr>
          <p:cNvGrpSpPr/>
          <p:nvPr/>
        </p:nvGrpSpPr>
        <p:grpSpPr>
          <a:xfrm>
            <a:off x="1011121" y="1927420"/>
            <a:ext cx="5614534" cy="3838883"/>
            <a:chOff x="906565" y="1805603"/>
            <a:chExt cx="4451115" cy="2866473"/>
          </a:xfrm>
        </p:grpSpPr>
        <p:sp>
          <p:nvSpPr>
            <p:cNvPr id="17" name="TextBox 16">
              <a:extLst>
                <a:ext uri="{FF2B5EF4-FFF2-40B4-BE49-F238E27FC236}">
                  <a16:creationId xmlns:a16="http://schemas.microsoft.com/office/drawing/2014/main" id="{A2AC04E4-5D86-4011-A2C8-822FB4B57BA7}"/>
                </a:ext>
              </a:extLst>
            </p:cNvPr>
            <p:cNvSpPr txBox="1"/>
            <p:nvPr/>
          </p:nvSpPr>
          <p:spPr>
            <a:xfrm>
              <a:off x="1634496" y="1805603"/>
              <a:ext cx="3221548" cy="2987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cs typeface="Calibri" panose="020F0502020204030204" pitchFamily="34" charset="0"/>
                </a:rPr>
                <a:t>WHtR Training materials</a:t>
              </a:r>
            </a:p>
          </p:txBody>
        </p:sp>
        <p:grpSp>
          <p:nvGrpSpPr>
            <p:cNvPr id="33" name="Group 32">
              <a:extLst>
                <a:ext uri="{FF2B5EF4-FFF2-40B4-BE49-F238E27FC236}">
                  <a16:creationId xmlns:a16="http://schemas.microsoft.com/office/drawing/2014/main" id="{D9C4DB94-F8C0-4DCC-99A8-96260F469D23}"/>
                </a:ext>
              </a:extLst>
            </p:cNvPr>
            <p:cNvGrpSpPr/>
            <p:nvPr/>
          </p:nvGrpSpPr>
          <p:grpSpPr>
            <a:xfrm>
              <a:off x="3342120" y="2675293"/>
              <a:ext cx="2015560" cy="1996783"/>
              <a:chOff x="3708689" y="2342746"/>
              <a:chExt cx="2319226" cy="2306418"/>
            </a:xfrm>
          </p:grpSpPr>
          <p:pic>
            <p:nvPicPr>
              <p:cNvPr id="12" name="Picture 11">
                <a:extLst>
                  <a:ext uri="{FF2B5EF4-FFF2-40B4-BE49-F238E27FC236}">
                    <a16:creationId xmlns:a16="http://schemas.microsoft.com/office/drawing/2014/main" id="{340C5098-665A-4072-AAED-D8391C82D471}"/>
                  </a:ext>
                </a:extLst>
              </p:cNvPr>
              <p:cNvPicPr>
                <a:picLocks noChangeAspect="1"/>
              </p:cNvPicPr>
              <p:nvPr/>
            </p:nvPicPr>
            <p:blipFill>
              <a:blip r:embed="rId6"/>
              <a:stretch>
                <a:fillRect/>
              </a:stretch>
            </p:blipFill>
            <p:spPr>
              <a:xfrm>
                <a:off x="3708689" y="2342746"/>
                <a:ext cx="1992087" cy="1505502"/>
              </a:xfrm>
              <a:prstGeom prst="rect">
                <a:avLst/>
              </a:prstGeom>
              <a:ln>
                <a:solidFill>
                  <a:schemeClr val="tx1"/>
                </a:solidFill>
              </a:ln>
            </p:spPr>
          </p:pic>
          <p:sp>
            <p:nvSpPr>
              <p:cNvPr id="19" name="TextBox 18">
                <a:extLst>
                  <a:ext uri="{FF2B5EF4-FFF2-40B4-BE49-F238E27FC236}">
                    <a16:creationId xmlns:a16="http://schemas.microsoft.com/office/drawing/2014/main" id="{A6311F44-E110-487C-B977-49E949DF9300}"/>
                  </a:ext>
                </a:extLst>
              </p:cNvPr>
              <p:cNvSpPr txBox="1"/>
              <p:nvPr/>
            </p:nvSpPr>
            <p:spPr>
              <a:xfrm>
                <a:off x="3708689" y="3932444"/>
                <a:ext cx="2319226" cy="7167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solidFill>
                    <a:effectLst/>
                    <a:uLnTx/>
                    <a:uFillTx/>
                    <a:cs typeface="Calibri" panose="020F0502020204030204" pitchFamily="34" charset="0"/>
                  </a:rPr>
                  <a:t>Scripted slides with and without narration </a:t>
                </a:r>
                <a:r>
                  <a:rPr lang="en-US" sz="1600" dirty="0">
                    <a:solidFill>
                      <a:srgbClr val="000000"/>
                    </a:solidFill>
                    <a:cs typeface="Calibri" panose="020F0502020204030204" pitchFamily="34" charset="0"/>
                  </a:rPr>
                  <a:t>are posted on web page</a:t>
                </a:r>
                <a:endParaRPr kumimoji="0" lang="en-US" sz="1600" i="0" u="none" strike="noStrike" kern="1200" cap="none" spc="0" normalizeH="0" baseline="0" noProof="0" dirty="0">
                  <a:ln>
                    <a:noFill/>
                  </a:ln>
                  <a:solidFill>
                    <a:srgbClr val="000000"/>
                  </a:solidFill>
                  <a:effectLst/>
                  <a:uLnTx/>
                  <a:uFillTx/>
                  <a:cs typeface="Calibri" panose="020F0502020204030204" pitchFamily="34" charset="0"/>
                </a:endParaRPr>
              </a:p>
            </p:txBody>
          </p:sp>
        </p:grpSp>
        <p:grpSp>
          <p:nvGrpSpPr>
            <p:cNvPr id="37" name="Group 36">
              <a:extLst>
                <a:ext uri="{FF2B5EF4-FFF2-40B4-BE49-F238E27FC236}">
                  <a16:creationId xmlns:a16="http://schemas.microsoft.com/office/drawing/2014/main" id="{695E4E41-47AC-4496-BE6A-01A3F1B02A4A}"/>
                </a:ext>
              </a:extLst>
            </p:cNvPr>
            <p:cNvGrpSpPr/>
            <p:nvPr/>
          </p:nvGrpSpPr>
          <p:grpSpPr>
            <a:xfrm>
              <a:off x="906565" y="2413747"/>
              <a:ext cx="2028796" cy="1841879"/>
              <a:chOff x="1117480" y="1818552"/>
              <a:chExt cx="2334455" cy="2127493"/>
            </a:xfrm>
          </p:grpSpPr>
          <p:pic>
            <p:nvPicPr>
              <p:cNvPr id="36" name="Picture 35">
                <a:extLst>
                  <a:ext uri="{FF2B5EF4-FFF2-40B4-BE49-F238E27FC236}">
                    <a16:creationId xmlns:a16="http://schemas.microsoft.com/office/drawing/2014/main" id="{2F91252A-0EED-4DC2-B4B8-5ADC6B50E7EC}"/>
                  </a:ext>
                </a:extLst>
              </p:cNvPr>
              <p:cNvPicPr>
                <a:picLocks noChangeAspect="1"/>
              </p:cNvPicPr>
              <p:nvPr/>
            </p:nvPicPr>
            <p:blipFill>
              <a:blip r:embed="rId7"/>
              <a:stretch>
                <a:fillRect/>
              </a:stretch>
            </p:blipFill>
            <p:spPr>
              <a:xfrm>
                <a:off x="1117480" y="1818552"/>
                <a:ext cx="1426826" cy="1847452"/>
              </a:xfrm>
              <a:prstGeom prst="rect">
                <a:avLst/>
              </a:prstGeom>
              <a:ln w="3175">
                <a:solidFill>
                  <a:schemeClr val="tx1"/>
                </a:solidFill>
              </a:ln>
            </p:spPr>
          </p:pic>
          <p:pic>
            <p:nvPicPr>
              <p:cNvPr id="35" name="Picture 34">
                <a:extLst>
                  <a:ext uri="{FF2B5EF4-FFF2-40B4-BE49-F238E27FC236}">
                    <a16:creationId xmlns:a16="http://schemas.microsoft.com/office/drawing/2014/main" id="{9DC85661-3B03-4FBE-988D-DD0C920AEE2A}"/>
                  </a:ext>
                </a:extLst>
              </p:cNvPr>
              <p:cNvPicPr>
                <a:picLocks noChangeAspect="1"/>
              </p:cNvPicPr>
              <p:nvPr/>
            </p:nvPicPr>
            <p:blipFill rotWithShape="1">
              <a:blip r:embed="rId8"/>
              <a:srcRect b="7300"/>
              <a:stretch/>
            </p:blipFill>
            <p:spPr>
              <a:xfrm>
                <a:off x="1571295" y="1994431"/>
                <a:ext cx="1426826" cy="1847452"/>
              </a:xfrm>
              <a:prstGeom prst="rect">
                <a:avLst/>
              </a:prstGeom>
              <a:ln w="3175">
                <a:solidFill>
                  <a:schemeClr val="tx1"/>
                </a:solidFill>
              </a:ln>
            </p:spPr>
          </p:pic>
          <p:pic>
            <p:nvPicPr>
              <p:cNvPr id="34" name="Picture 33">
                <a:extLst>
                  <a:ext uri="{FF2B5EF4-FFF2-40B4-BE49-F238E27FC236}">
                    <a16:creationId xmlns:a16="http://schemas.microsoft.com/office/drawing/2014/main" id="{3CE11968-18C8-440F-BBCC-68A5417B4C26}"/>
                  </a:ext>
                </a:extLst>
              </p:cNvPr>
              <p:cNvPicPr>
                <a:picLocks noChangeAspect="1"/>
              </p:cNvPicPr>
              <p:nvPr/>
            </p:nvPicPr>
            <p:blipFill>
              <a:blip r:embed="rId9"/>
              <a:stretch>
                <a:fillRect/>
              </a:stretch>
            </p:blipFill>
            <p:spPr>
              <a:xfrm>
                <a:off x="2122921" y="2233458"/>
                <a:ext cx="1329014" cy="1712587"/>
              </a:xfrm>
              <a:prstGeom prst="rect">
                <a:avLst/>
              </a:prstGeom>
              <a:ln w="3175">
                <a:solidFill>
                  <a:schemeClr val="tx1"/>
                </a:solidFill>
              </a:ln>
            </p:spPr>
          </p:pic>
        </p:grpSp>
      </p:grpSp>
      <p:sp>
        <p:nvSpPr>
          <p:cNvPr id="3" name="TextBox 2">
            <a:extLst>
              <a:ext uri="{FF2B5EF4-FFF2-40B4-BE49-F238E27FC236}">
                <a16:creationId xmlns:a16="http://schemas.microsoft.com/office/drawing/2014/main" id="{863A3012-F118-440B-898D-33C25A1ACD65}"/>
              </a:ext>
            </a:extLst>
          </p:cNvPr>
          <p:cNvSpPr txBox="1"/>
          <p:nvPr/>
        </p:nvSpPr>
        <p:spPr>
          <a:xfrm>
            <a:off x="767602" y="5199805"/>
            <a:ext cx="3193508" cy="584775"/>
          </a:xfrm>
          <a:prstGeom prst="rect">
            <a:avLst/>
          </a:prstGeom>
          <a:noFill/>
        </p:spPr>
        <p:txBody>
          <a:bodyPr wrap="square" rtlCol="0">
            <a:spAutoFit/>
          </a:bodyPr>
          <a:lstStyle/>
          <a:p>
            <a:r>
              <a:rPr lang="en-US" sz="1600" dirty="0">
                <a:cs typeface="Calibri" panose="020F0502020204030204" pitchFamily="34" charset="0"/>
              </a:rPr>
              <a:t>Graphic guides for measurement techniques are available for athletes</a:t>
            </a:r>
          </a:p>
        </p:txBody>
      </p:sp>
      <p:sp>
        <p:nvSpPr>
          <p:cNvPr id="8" name="Slide Number Placeholder 7">
            <a:extLst>
              <a:ext uri="{FF2B5EF4-FFF2-40B4-BE49-F238E27FC236}">
                <a16:creationId xmlns:a16="http://schemas.microsoft.com/office/drawing/2014/main" id="{925E579E-3A03-478A-8C9C-820FEBAFAEE5}"/>
              </a:ext>
            </a:extLst>
          </p:cNvPr>
          <p:cNvSpPr>
            <a:spLocks noGrp="1"/>
          </p:cNvSpPr>
          <p:nvPr>
            <p:ph type="sldNum" sz="quarter" idx="10"/>
          </p:nvPr>
        </p:nvSpPr>
        <p:spPr/>
        <p:txBody>
          <a:bodyPr/>
          <a:lstStyle/>
          <a:p>
            <a:fld id="{62FADDA2-E13B-F548-856B-05843CC20AFE}" type="slidenum">
              <a:rPr lang="en-US" smtClean="0"/>
              <a:pPr/>
              <a:t>7</a:t>
            </a:fld>
            <a:endParaRPr lang="en-US" dirty="0"/>
          </a:p>
        </p:txBody>
      </p:sp>
      <p:pic>
        <p:nvPicPr>
          <p:cNvPr id="41" name="Picture 40">
            <a:extLst>
              <a:ext uri="{FF2B5EF4-FFF2-40B4-BE49-F238E27FC236}">
                <a16:creationId xmlns:a16="http://schemas.microsoft.com/office/drawing/2014/main" id="{E24CBF39-7E17-4323-87D4-F3B22AA551AC}"/>
              </a:ext>
            </a:extLst>
          </p:cNvPr>
          <p:cNvPicPr>
            <a:picLocks noChangeAspect="1"/>
          </p:cNvPicPr>
          <p:nvPr/>
        </p:nvPicPr>
        <p:blipFill>
          <a:blip r:embed="rId10"/>
          <a:stretch>
            <a:fillRect/>
          </a:stretch>
        </p:blipFill>
        <p:spPr>
          <a:xfrm>
            <a:off x="8643615" y="5441950"/>
            <a:ext cx="1866900" cy="866775"/>
          </a:xfrm>
          <a:prstGeom prst="rect">
            <a:avLst/>
          </a:prstGeom>
        </p:spPr>
      </p:pic>
      <p:grpSp>
        <p:nvGrpSpPr>
          <p:cNvPr id="21" name="Group 20">
            <a:extLst>
              <a:ext uri="{FF2B5EF4-FFF2-40B4-BE49-F238E27FC236}">
                <a16:creationId xmlns:a16="http://schemas.microsoft.com/office/drawing/2014/main" id="{56BE937A-6A2C-4400-800C-256659DB72AC}"/>
              </a:ext>
            </a:extLst>
          </p:cNvPr>
          <p:cNvGrpSpPr/>
          <p:nvPr/>
        </p:nvGrpSpPr>
        <p:grpSpPr>
          <a:xfrm>
            <a:off x="7084140" y="3092140"/>
            <a:ext cx="4726158" cy="3320773"/>
            <a:chOff x="7227990" y="3302277"/>
            <a:chExt cx="4726158" cy="3320773"/>
          </a:xfrm>
        </p:grpSpPr>
        <p:pic>
          <p:nvPicPr>
            <p:cNvPr id="9" name="Picture 8">
              <a:extLst>
                <a:ext uri="{FF2B5EF4-FFF2-40B4-BE49-F238E27FC236}">
                  <a16:creationId xmlns:a16="http://schemas.microsoft.com/office/drawing/2014/main" id="{86278C7A-3BB1-4CE6-9B91-B6ED9EA12222}"/>
                </a:ext>
              </a:extLst>
            </p:cNvPr>
            <p:cNvPicPr>
              <a:picLocks noChangeAspect="1"/>
            </p:cNvPicPr>
            <p:nvPr/>
          </p:nvPicPr>
          <p:blipFill>
            <a:blip r:embed="rId11"/>
            <a:stretch>
              <a:fillRect/>
            </a:stretch>
          </p:blipFill>
          <p:spPr>
            <a:xfrm>
              <a:off x="7227990" y="3302277"/>
              <a:ext cx="4409227" cy="2465766"/>
            </a:xfrm>
            <a:prstGeom prst="rect">
              <a:avLst/>
            </a:prstGeom>
          </p:spPr>
        </p:pic>
        <p:pic>
          <p:nvPicPr>
            <p:cNvPr id="38" name="Picture 37">
              <a:extLst>
                <a:ext uri="{FF2B5EF4-FFF2-40B4-BE49-F238E27FC236}">
                  <a16:creationId xmlns:a16="http://schemas.microsoft.com/office/drawing/2014/main" id="{3B6702D4-911E-41F5-ADAD-1D232EE6C5F9}"/>
                </a:ext>
              </a:extLst>
            </p:cNvPr>
            <p:cNvPicPr>
              <a:picLocks noChangeAspect="1"/>
            </p:cNvPicPr>
            <p:nvPr/>
          </p:nvPicPr>
          <p:blipFill>
            <a:blip r:embed="rId12"/>
            <a:stretch>
              <a:fillRect/>
            </a:stretch>
          </p:blipFill>
          <p:spPr>
            <a:xfrm>
              <a:off x="10988978" y="5756274"/>
              <a:ext cx="965170" cy="866776"/>
            </a:xfrm>
            <a:prstGeom prst="rect">
              <a:avLst/>
            </a:prstGeom>
          </p:spPr>
        </p:pic>
      </p:grpSp>
    </p:spTree>
    <p:extLst>
      <p:ext uri="{BB962C8B-B14F-4D97-AF65-F5344CB8AC3E}">
        <p14:creationId xmlns:p14="http://schemas.microsoft.com/office/powerpoint/2010/main" val="1742611715"/>
      </p:ext>
    </p:extLst>
  </p:cSld>
  <p:clrMapOvr>
    <a:masterClrMapping/>
  </p:clrMapOvr>
  <mc:AlternateContent xmlns:mc="http://schemas.openxmlformats.org/markup-compatibility/2006" xmlns:p14="http://schemas.microsoft.com/office/powerpoint/2010/main">
    <mc:Choice Requires="p14">
      <p:transition spd="med" p14:dur="700" advTm="57807">
        <p:fade/>
      </p:transition>
    </mc:Choice>
    <mc:Fallback xmlns="">
      <p:transition spd="med" advTm="578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7FDFF4EF-3E2D-4809-B027-7508B03CED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81135" y="4893400"/>
            <a:ext cx="609600" cy="609600"/>
          </a:xfrm>
          <a:prstGeom prst="rect">
            <a:avLst/>
          </a:prstGeom>
        </p:spPr>
      </p:pic>
      <p:sp>
        <p:nvSpPr>
          <p:cNvPr id="2" name="Title 1">
            <a:extLst>
              <a:ext uri="{FF2B5EF4-FFF2-40B4-BE49-F238E27FC236}">
                <a16:creationId xmlns:a16="http://schemas.microsoft.com/office/drawing/2014/main" id="{A45FC974-04B4-43A7-A6E6-57CAA1758361}"/>
              </a:ext>
            </a:extLst>
          </p:cNvPr>
          <p:cNvSpPr>
            <a:spLocks noGrp="1"/>
          </p:cNvSpPr>
          <p:nvPr>
            <p:ph type="title"/>
          </p:nvPr>
        </p:nvSpPr>
        <p:spPr>
          <a:xfrm>
            <a:off x="726018" y="415588"/>
            <a:ext cx="9402431" cy="1046064"/>
          </a:xfrm>
        </p:spPr>
        <p:txBody>
          <a:bodyPr/>
          <a:lstStyle/>
          <a:p>
            <a:r>
              <a:rPr lang="en-US" sz="3200" dirty="0">
                <a:latin typeface="+mn-lt"/>
              </a:rPr>
              <a:t>Health Assessment Webinar</a:t>
            </a:r>
          </a:p>
        </p:txBody>
      </p:sp>
      <p:sp>
        <p:nvSpPr>
          <p:cNvPr id="5" name="TextBox 4">
            <a:extLst>
              <a:ext uri="{FF2B5EF4-FFF2-40B4-BE49-F238E27FC236}">
                <a16:creationId xmlns:a16="http://schemas.microsoft.com/office/drawing/2014/main" id="{E4B27BA6-0DFC-400A-8881-7D4DF2F426DD}"/>
              </a:ext>
            </a:extLst>
          </p:cNvPr>
          <p:cNvSpPr txBox="1"/>
          <p:nvPr/>
        </p:nvSpPr>
        <p:spPr>
          <a:xfrm>
            <a:off x="0" y="1461652"/>
            <a:ext cx="8630556" cy="4708981"/>
          </a:xfrm>
          <a:prstGeom prst="rect">
            <a:avLst/>
          </a:prstGeom>
          <a:noFill/>
        </p:spPr>
        <p:txBody>
          <a:bodyPr wrap="square" rtlCol="0">
            <a:spAutoFit/>
          </a:bodyPr>
          <a:lstStyle/>
          <a:p>
            <a:pPr marL="914400" lvl="1" indent="-457200">
              <a:buClr>
                <a:srgbClr val="FF0000"/>
              </a:buClr>
              <a:buFont typeface="Arial" panose="020B0604020202020204" pitchFamily="34" charset="0"/>
              <a:buChar char="•"/>
            </a:pPr>
            <a:r>
              <a:rPr lang="en-US" sz="2000" dirty="0">
                <a:cs typeface="Calibri" panose="020F0502020204030204" pitchFamily="34" charset="0"/>
              </a:rPr>
              <a:t>Athlete weight, height, waist and health habits responses go into Google sheets file. These can be saved in Excel for transfer of screening results into HAS. </a:t>
            </a:r>
          </a:p>
          <a:p>
            <a:pPr marL="914400" lvl="1" indent="-457200">
              <a:buClr>
                <a:srgbClr val="FF0000"/>
              </a:buClr>
              <a:buFont typeface="Arial" panose="020B0604020202020204" pitchFamily="34" charset="0"/>
              <a:buChar char="•"/>
            </a:pPr>
            <a:endParaRPr lang="en-US" sz="2000" dirty="0">
              <a:cs typeface="Calibri" panose="020F0502020204030204" pitchFamily="34" charset="0"/>
            </a:endParaRPr>
          </a:p>
          <a:p>
            <a:pPr marL="914400" lvl="1" indent="-457200">
              <a:buClr>
                <a:srgbClr val="FF0000"/>
              </a:buClr>
              <a:buFont typeface="Arial" panose="020B0604020202020204" pitchFamily="34" charset="0"/>
              <a:buChar char="•"/>
            </a:pPr>
            <a:r>
              <a:rPr lang="en-US" sz="2000" dirty="0">
                <a:cs typeface="Calibri" panose="020F0502020204030204" pitchFamily="34" charset="0"/>
              </a:rPr>
              <a:t>Charts and graphs can be developed from Google sheets or Excel.</a:t>
            </a:r>
          </a:p>
          <a:p>
            <a:pPr marL="914400" lvl="1" indent="-457200">
              <a:buClr>
                <a:srgbClr val="FF0000"/>
              </a:buClr>
              <a:buFont typeface="Arial" panose="020B0604020202020204" pitchFamily="34" charset="0"/>
              <a:buChar char="•"/>
            </a:pPr>
            <a:endParaRPr lang="en-US" sz="2000" dirty="0">
              <a:cs typeface="Calibri" panose="020F0502020204030204" pitchFamily="34" charset="0"/>
            </a:endParaRPr>
          </a:p>
          <a:p>
            <a:pPr marL="914400" lvl="1" indent="-457200">
              <a:buClr>
                <a:srgbClr val="FF0000"/>
              </a:buClr>
              <a:buFont typeface="Arial" panose="020B0604020202020204" pitchFamily="34" charset="0"/>
              <a:buChar char="•"/>
            </a:pPr>
            <a:r>
              <a:rPr lang="en-US" sz="2000" dirty="0">
                <a:cs typeface="Calibri" panose="020F0502020204030204" pitchFamily="34" charset="0"/>
              </a:rPr>
              <a:t>Survey results and key education messages can be discussed with athletes during the educational webinar.</a:t>
            </a:r>
          </a:p>
          <a:p>
            <a:pPr marL="914400" lvl="1" indent="-457200">
              <a:buClr>
                <a:srgbClr val="FF0000"/>
              </a:buClr>
              <a:buFont typeface="Arial" panose="020B0604020202020204" pitchFamily="34" charset="0"/>
              <a:buChar char="•"/>
            </a:pPr>
            <a:endParaRPr lang="en-US" sz="2000" dirty="0">
              <a:cs typeface="Calibri" panose="020F0502020204030204" pitchFamily="34" charset="0"/>
            </a:endParaRPr>
          </a:p>
          <a:p>
            <a:pPr marL="914400" lvl="1" indent="-457200">
              <a:buClr>
                <a:srgbClr val="FF0000"/>
              </a:buClr>
              <a:buFont typeface="Arial" panose="020B0604020202020204" pitchFamily="34" charset="0"/>
              <a:buChar char="•"/>
            </a:pPr>
            <a:r>
              <a:rPr lang="en-US" sz="2000" dirty="0">
                <a:cs typeface="Calibri" panose="020F0502020204030204" pitchFamily="34" charset="0"/>
              </a:rPr>
              <a:t>A Clinical Director or clinical volunteer may present the webinar.</a:t>
            </a:r>
          </a:p>
          <a:p>
            <a:pPr marL="914400" lvl="1" indent="-457200">
              <a:buClr>
                <a:srgbClr val="FF0000"/>
              </a:buClr>
              <a:buFont typeface="Arial" panose="020B0604020202020204" pitchFamily="34" charset="0"/>
              <a:buChar char="•"/>
            </a:pPr>
            <a:endParaRPr lang="en-US" sz="2000" dirty="0">
              <a:cs typeface="Calibri" panose="020F0502020204030204" pitchFamily="34" charset="0"/>
            </a:endParaRPr>
          </a:p>
          <a:p>
            <a:pPr marL="914400" lvl="1" indent="-457200">
              <a:buClr>
                <a:srgbClr val="FF0000"/>
              </a:buClr>
              <a:buFont typeface="Arial" panose="020B0604020202020204" pitchFamily="34" charset="0"/>
              <a:buChar char="•"/>
            </a:pPr>
            <a:r>
              <a:rPr lang="en-US" sz="2000" dirty="0">
                <a:cs typeface="Calibri" panose="020F0502020204030204" pitchFamily="34" charset="0"/>
              </a:rPr>
              <a:t>Scripted education is found on the HP Resources Virtual Health Promotion </a:t>
            </a:r>
            <a:r>
              <a:rPr lang="en-US" sz="2000" dirty="0">
                <a:cs typeface="Calibri" panose="020F0502020204030204" pitchFamily="34" charset="0"/>
                <a:hlinkClick r:id="rId6"/>
              </a:rPr>
              <a:t>web page.</a:t>
            </a:r>
            <a:endParaRPr lang="en-US" sz="2000" dirty="0">
              <a:cs typeface="Calibri" panose="020F0502020204030204" pitchFamily="34" charset="0"/>
            </a:endParaRPr>
          </a:p>
          <a:p>
            <a:pPr marL="914400" lvl="1" indent="-457200">
              <a:buClr>
                <a:srgbClr val="FF0000"/>
              </a:buClr>
              <a:buFont typeface="Arial" panose="020B0604020202020204" pitchFamily="34" charset="0"/>
              <a:buChar char="•"/>
            </a:pPr>
            <a:endParaRPr lang="en-US" sz="2000" dirty="0">
              <a:cs typeface="Calibri" panose="020F0502020204030204" pitchFamily="34" charset="0"/>
            </a:endParaRPr>
          </a:p>
          <a:p>
            <a:pPr marL="914400" lvl="1" indent="-457200">
              <a:buClr>
                <a:srgbClr val="FF0000"/>
              </a:buClr>
              <a:buFont typeface="Arial" panose="020B0604020202020204" pitchFamily="34" charset="0"/>
              <a:buChar char="•"/>
            </a:pPr>
            <a:r>
              <a:rPr lang="en-US" sz="2000" dirty="0">
                <a:cs typeface="Calibri" panose="020F0502020204030204" pitchFamily="34" charset="0"/>
              </a:rPr>
              <a:t>Time for questions and answers should be included in webinar.</a:t>
            </a:r>
          </a:p>
        </p:txBody>
      </p:sp>
      <p:pic>
        <p:nvPicPr>
          <p:cNvPr id="7" name="Picture 6" descr="Graphical user interface&#10;&#10;Description automatically generated">
            <a:extLst>
              <a:ext uri="{FF2B5EF4-FFF2-40B4-BE49-F238E27FC236}">
                <a16:creationId xmlns:a16="http://schemas.microsoft.com/office/drawing/2014/main" id="{8DD9B0CD-BFC8-466A-8FD0-815D61AC92A0}"/>
              </a:ext>
            </a:extLst>
          </p:cNvPr>
          <p:cNvPicPr>
            <a:picLocks noChangeAspect="1"/>
          </p:cNvPicPr>
          <p:nvPr/>
        </p:nvPicPr>
        <p:blipFill rotWithShape="1">
          <a:blip r:embed="rId7"/>
          <a:srcRect l="6716" r="4343"/>
          <a:stretch/>
        </p:blipFill>
        <p:spPr>
          <a:xfrm>
            <a:off x="8784528" y="1637595"/>
            <a:ext cx="2277172" cy="1440180"/>
          </a:xfrm>
          <a:prstGeom prst="rect">
            <a:avLst/>
          </a:prstGeom>
          <a:ln w="3175">
            <a:solidFill>
              <a:srgbClr val="000000"/>
            </a:solidFill>
          </a:ln>
        </p:spPr>
      </p:pic>
      <p:pic>
        <p:nvPicPr>
          <p:cNvPr id="4" name="Picture 3" descr="Chart, pie chart&#10;&#10;Description automatically generated">
            <a:extLst>
              <a:ext uri="{FF2B5EF4-FFF2-40B4-BE49-F238E27FC236}">
                <a16:creationId xmlns:a16="http://schemas.microsoft.com/office/drawing/2014/main" id="{287146F6-FFCF-44FA-8014-39107B9FCD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84528" y="3239651"/>
            <a:ext cx="2277172" cy="1300047"/>
          </a:xfrm>
          <a:prstGeom prst="rect">
            <a:avLst/>
          </a:prstGeom>
          <a:ln w="3175">
            <a:solidFill>
              <a:srgbClr val="000000"/>
            </a:solidFill>
          </a:ln>
        </p:spPr>
      </p:pic>
      <p:sp>
        <p:nvSpPr>
          <p:cNvPr id="3" name="Slide Number Placeholder 2">
            <a:extLst>
              <a:ext uri="{FF2B5EF4-FFF2-40B4-BE49-F238E27FC236}">
                <a16:creationId xmlns:a16="http://schemas.microsoft.com/office/drawing/2014/main" id="{C977CFEA-5F02-4029-854C-C5E03F2D47DC}"/>
              </a:ext>
            </a:extLst>
          </p:cNvPr>
          <p:cNvSpPr>
            <a:spLocks noGrp="1"/>
          </p:cNvSpPr>
          <p:nvPr>
            <p:ph type="sldNum" sz="quarter" idx="10"/>
          </p:nvPr>
        </p:nvSpPr>
        <p:spPr/>
        <p:txBody>
          <a:bodyPr/>
          <a:lstStyle/>
          <a:p>
            <a:fld id="{62FADDA2-E13B-F548-856B-05843CC20AFE}" type="slidenum">
              <a:rPr lang="en-US" smtClean="0"/>
              <a:pPr/>
              <a:t>8</a:t>
            </a:fld>
            <a:endParaRPr lang="en-US" dirty="0"/>
          </a:p>
        </p:txBody>
      </p:sp>
      <p:pic>
        <p:nvPicPr>
          <p:cNvPr id="8" name="Picture 7" descr="A picture containing graphical user interface, text&#10;&#10;Description automatically generated">
            <a:extLst>
              <a:ext uri="{FF2B5EF4-FFF2-40B4-BE49-F238E27FC236}">
                <a16:creationId xmlns:a16="http://schemas.microsoft.com/office/drawing/2014/main" id="{DED53DFB-2164-403A-87D9-A234900BD82F}"/>
              </a:ext>
            </a:extLst>
          </p:cNvPr>
          <p:cNvPicPr>
            <a:picLocks noChangeAspect="1"/>
          </p:cNvPicPr>
          <p:nvPr/>
        </p:nvPicPr>
        <p:blipFill rotWithShape="1">
          <a:blip r:embed="rId9">
            <a:extLst>
              <a:ext uri="{28A0092B-C50C-407E-A947-70E740481C1C}">
                <a14:useLocalDpi xmlns:a14="http://schemas.microsoft.com/office/drawing/2010/main" val="0"/>
              </a:ext>
            </a:extLst>
          </a:blip>
          <a:srcRect l="12020" r="11111" b="6387"/>
          <a:stretch/>
        </p:blipFill>
        <p:spPr>
          <a:xfrm>
            <a:off x="8784528" y="4719241"/>
            <a:ext cx="2277172" cy="1382301"/>
          </a:xfrm>
          <a:prstGeom prst="rect">
            <a:avLst/>
          </a:prstGeom>
          <a:ln w="3175">
            <a:solidFill>
              <a:srgbClr val="000000"/>
            </a:solidFill>
          </a:ln>
        </p:spPr>
      </p:pic>
    </p:spTree>
    <p:extLst>
      <p:ext uri="{BB962C8B-B14F-4D97-AF65-F5344CB8AC3E}">
        <p14:creationId xmlns:p14="http://schemas.microsoft.com/office/powerpoint/2010/main" val="340329610"/>
      </p:ext>
    </p:extLst>
  </p:cSld>
  <p:clrMapOvr>
    <a:masterClrMapping/>
  </p:clrMapOvr>
  <mc:AlternateContent xmlns:mc="http://schemas.openxmlformats.org/markup-compatibility/2006" xmlns:p14="http://schemas.microsoft.com/office/powerpoint/2010/main">
    <mc:Choice Requires="p14">
      <p:transition spd="med" p14:dur="700" advTm="60381">
        <p:fade/>
      </p:transition>
    </mc:Choice>
    <mc:Fallback xmlns="">
      <p:transition spd="med" advTm="603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554C-EBA8-4797-87E2-5CCDA5DDCC24}"/>
              </a:ext>
            </a:extLst>
          </p:cNvPr>
          <p:cNvSpPr>
            <a:spLocks noGrp="1"/>
          </p:cNvSpPr>
          <p:nvPr>
            <p:ph type="title"/>
          </p:nvPr>
        </p:nvSpPr>
        <p:spPr>
          <a:xfrm>
            <a:off x="738718" y="312345"/>
            <a:ext cx="7886700" cy="1131889"/>
          </a:xfrm>
        </p:spPr>
        <p:txBody>
          <a:bodyPr>
            <a:normAutofit/>
          </a:bodyPr>
          <a:lstStyle/>
          <a:p>
            <a:r>
              <a:rPr lang="en-US" sz="3200" dirty="0">
                <a:latin typeface="+mn-lt"/>
                <a:cs typeface="Calibri" panose="020F0502020204030204" pitchFamily="34" charset="0"/>
              </a:rPr>
              <a:t>Additional Information on Webinar </a:t>
            </a:r>
          </a:p>
        </p:txBody>
      </p:sp>
      <p:grpSp>
        <p:nvGrpSpPr>
          <p:cNvPr id="12" name="Group 11">
            <a:extLst>
              <a:ext uri="{FF2B5EF4-FFF2-40B4-BE49-F238E27FC236}">
                <a16:creationId xmlns:a16="http://schemas.microsoft.com/office/drawing/2014/main" id="{A3BF6F1B-B3AC-4E00-B653-E70BF8AF80D0}"/>
              </a:ext>
            </a:extLst>
          </p:cNvPr>
          <p:cNvGrpSpPr/>
          <p:nvPr/>
        </p:nvGrpSpPr>
        <p:grpSpPr>
          <a:xfrm>
            <a:off x="5403759" y="2143945"/>
            <a:ext cx="3848356" cy="3298005"/>
            <a:chOff x="4888062" y="1717960"/>
            <a:chExt cx="3848356" cy="3298005"/>
          </a:xfrm>
        </p:grpSpPr>
        <p:sp>
          <p:nvSpPr>
            <p:cNvPr id="5" name="Rectangle: Rounded Corners 4">
              <a:extLst>
                <a:ext uri="{FF2B5EF4-FFF2-40B4-BE49-F238E27FC236}">
                  <a16:creationId xmlns:a16="http://schemas.microsoft.com/office/drawing/2014/main" id="{0D758821-3F8A-44AA-82CB-C3D5D48409D0}"/>
                </a:ext>
              </a:extLst>
            </p:cNvPr>
            <p:cNvSpPr/>
            <p:nvPr/>
          </p:nvSpPr>
          <p:spPr>
            <a:xfrm>
              <a:off x="4888062" y="3145890"/>
              <a:ext cx="3061196" cy="1870075"/>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4" name="TextBox 3">
              <a:extLst>
                <a:ext uri="{FF2B5EF4-FFF2-40B4-BE49-F238E27FC236}">
                  <a16:creationId xmlns:a16="http://schemas.microsoft.com/office/drawing/2014/main" id="{40F3D2A3-534F-476B-826E-264D9B63E49C}"/>
                </a:ext>
              </a:extLst>
            </p:cNvPr>
            <p:cNvSpPr txBox="1"/>
            <p:nvPr/>
          </p:nvSpPr>
          <p:spPr>
            <a:xfrm>
              <a:off x="4940969" y="1717960"/>
              <a:ext cx="3795449" cy="585202"/>
            </a:xfrm>
            <a:prstGeom prst="rect">
              <a:avLst/>
            </a:prstGeom>
            <a:noFill/>
          </p:spPr>
          <p:txBody>
            <a:bodyPr wrap="square" rtlCol="0">
              <a:spAutoFit/>
            </a:bodyPr>
            <a:lstStyle/>
            <a:p>
              <a:r>
                <a:rPr lang="en-US" dirty="0"/>
                <a:t>Aggregated athlete responses presented on spread sheet. </a:t>
              </a:r>
            </a:p>
          </p:txBody>
        </p:sp>
      </p:grpSp>
      <p:grpSp>
        <p:nvGrpSpPr>
          <p:cNvPr id="8" name="Group 7">
            <a:extLst>
              <a:ext uri="{FF2B5EF4-FFF2-40B4-BE49-F238E27FC236}">
                <a16:creationId xmlns:a16="http://schemas.microsoft.com/office/drawing/2014/main" id="{D31960AD-540A-4278-BE86-AD70EDC8700E}"/>
              </a:ext>
            </a:extLst>
          </p:cNvPr>
          <p:cNvGrpSpPr/>
          <p:nvPr/>
        </p:nvGrpSpPr>
        <p:grpSpPr>
          <a:xfrm>
            <a:off x="1154624" y="2130996"/>
            <a:ext cx="3773856" cy="3270683"/>
            <a:chOff x="1216836" y="2053049"/>
            <a:chExt cx="3943092" cy="3270683"/>
          </a:xfrm>
        </p:grpSpPr>
        <p:sp>
          <p:nvSpPr>
            <p:cNvPr id="3" name="Rectangle: Rounded Corners 2">
              <a:extLst>
                <a:ext uri="{FF2B5EF4-FFF2-40B4-BE49-F238E27FC236}">
                  <a16:creationId xmlns:a16="http://schemas.microsoft.com/office/drawing/2014/main" id="{1159B72A-3204-4F2E-8431-5E9554A4183A}"/>
                </a:ext>
              </a:extLst>
            </p:cNvPr>
            <p:cNvSpPr/>
            <p:nvPr/>
          </p:nvSpPr>
          <p:spPr bwMode="auto">
            <a:xfrm>
              <a:off x="1216836" y="3351053"/>
              <a:ext cx="3943092" cy="1972679"/>
            </a:xfrm>
            <a:prstGeom prst="roundRect">
              <a:avLst/>
            </a:prstGeom>
            <a:blipFill dpi="0" rotWithShape="1">
              <a:blip r:embed="rId6"/>
              <a:srcRect/>
              <a:stretch>
                <a:fillRect/>
              </a:stretch>
            </a:blipFill>
            <a:ln w="31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TextBox 6">
              <a:extLst>
                <a:ext uri="{FF2B5EF4-FFF2-40B4-BE49-F238E27FC236}">
                  <a16:creationId xmlns:a16="http://schemas.microsoft.com/office/drawing/2014/main" id="{4B4C007B-7636-45B0-B47B-EC79227D6A4A}"/>
                </a:ext>
              </a:extLst>
            </p:cNvPr>
            <p:cNvSpPr txBox="1"/>
            <p:nvPr/>
          </p:nvSpPr>
          <p:spPr>
            <a:xfrm>
              <a:off x="1407336" y="2053049"/>
              <a:ext cx="3274534" cy="646331"/>
            </a:xfrm>
            <a:prstGeom prst="rect">
              <a:avLst/>
            </a:prstGeom>
            <a:noFill/>
          </p:spPr>
          <p:txBody>
            <a:bodyPr wrap="square" rtlCol="0">
              <a:spAutoFit/>
            </a:bodyPr>
            <a:lstStyle/>
            <a:p>
              <a:r>
                <a:rPr lang="en-US" dirty="0"/>
                <a:t>Athletes engaged in the Health Assessment education webinar.</a:t>
              </a:r>
            </a:p>
          </p:txBody>
        </p:sp>
      </p:grpSp>
      <p:sp>
        <p:nvSpPr>
          <p:cNvPr id="11" name="TextBox 10">
            <a:extLst>
              <a:ext uri="{FF2B5EF4-FFF2-40B4-BE49-F238E27FC236}">
                <a16:creationId xmlns:a16="http://schemas.microsoft.com/office/drawing/2014/main" id="{CE4F8F24-2D97-46C3-9C27-6D308E8DFBFE}"/>
              </a:ext>
            </a:extLst>
          </p:cNvPr>
          <p:cNvSpPr txBox="1"/>
          <p:nvPr/>
        </p:nvSpPr>
        <p:spPr>
          <a:xfrm>
            <a:off x="8884319" y="2130996"/>
            <a:ext cx="2775430" cy="826346"/>
          </a:xfrm>
          <a:prstGeom prst="rect">
            <a:avLst/>
          </a:prstGeom>
          <a:noFill/>
        </p:spPr>
        <p:txBody>
          <a:bodyPr wrap="square" rtlCol="0">
            <a:spAutoFit/>
          </a:bodyPr>
          <a:lstStyle/>
          <a:p>
            <a:r>
              <a:rPr lang="en-US" dirty="0"/>
              <a:t>Example of an aggregated response converted to pie-chart for webinar slides.</a:t>
            </a:r>
          </a:p>
        </p:txBody>
      </p:sp>
      <p:sp>
        <p:nvSpPr>
          <p:cNvPr id="6" name="Slide Number Placeholder 5">
            <a:extLst>
              <a:ext uri="{FF2B5EF4-FFF2-40B4-BE49-F238E27FC236}">
                <a16:creationId xmlns:a16="http://schemas.microsoft.com/office/drawing/2014/main" id="{3D22EAC8-E72E-413A-925F-B9C89DBDF174}"/>
              </a:ext>
            </a:extLst>
          </p:cNvPr>
          <p:cNvSpPr>
            <a:spLocks noGrp="1"/>
          </p:cNvSpPr>
          <p:nvPr>
            <p:ph type="sldNum" sz="quarter" idx="10"/>
          </p:nvPr>
        </p:nvSpPr>
        <p:spPr/>
        <p:txBody>
          <a:bodyPr/>
          <a:lstStyle/>
          <a:p>
            <a:fld id="{62FADDA2-E13B-F548-856B-05843CC20AFE}" type="slidenum">
              <a:rPr lang="en-US" smtClean="0"/>
              <a:pPr/>
              <a:t>9</a:t>
            </a:fld>
            <a:endParaRPr lang="en-US" dirty="0"/>
          </a:p>
        </p:txBody>
      </p:sp>
      <p:pic>
        <p:nvPicPr>
          <p:cNvPr id="15" name="Audio 14">
            <a:hlinkClick r:id="" action="ppaction://media"/>
            <a:extLst>
              <a:ext uri="{FF2B5EF4-FFF2-40B4-BE49-F238E27FC236}">
                <a16:creationId xmlns:a16="http://schemas.microsoft.com/office/drawing/2014/main" id="{1C72F71E-60E3-48E6-B25B-B8E09F59F1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14" name="Picture 13">
            <a:extLst>
              <a:ext uri="{FF2B5EF4-FFF2-40B4-BE49-F238E27FC236}">
                <a16:creationId xmlns:a16="http://schemas.microsoft.com/office/drawing/2014/main" id="{121E4734-8D20-47C9-8D1D-BF99D0E0D6F1}"/>
              </a:ext>
            </a:extLst>
          </p:cNvPr>
          <p:cNvPicPr>
            <a:picLocks noChangeAspect="1"/>
          </p:cNvPicPr>
          <p:nvPr/>
        </p:nvPicPr>
        <p:blipFill>
          <a:blip r:embed="rId8"/>
          <a:stretch>
            <a:fillRect/>
          </a:stretch>
        </p:blipFill>
        <p:spPr>
          <a:xfrm>
            <a:off x="11010930" y="5441950"/>
            <a:ext cx="965170" cy="1181100"/>
          </a:xfrm>
          <a:prstGeom prst="rect">
            <a:avLst/>
          </a:prstGeom>
        </p:spPr>
      </p:pic>
      <p:sp>
        <p:nvSpPr>
          <p:cNvPr id="9" name="Rectangle: Rounded Corners 8">
            <a:extLst>
              <a:ext uri="{FF2B5EF4-FFF2-40B4-BE49-F238E27FC236}">
                <a16:creationId xmlns:a16="http://schemas.microsoft.com/office/drawing/2014/main" id="{E03AD09E-C10B-44EB-AE6D-23676252A3C1}"/>
              </a:ext>
            </a:extLst>
          </p:cNvPr>
          <p:cNvSpPr/>
          <p:nvPr/>
        </p:nvSpPr>
        <p:spPr bwMode="auto">
          <a:xfrm>
            <a:off x="8996765" y="3900659"/>
            <a:ext cx="2662983" cy="1541291"/>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213154406"/>
      </p:ext>
    </p:extLst>
  </p:cSld>
  <p:clrMapOvr>
    <a:masterClrMapping/>
  </p:clrMapOvr>
  <mc:AlternateContent xmlns:mc="http://schemas.openxmlformats.org/markup-compatibility/2006" xmlns:p14="http://schemas.microsoft.com/office/powerpoint/2010/main">
    <mc:Choice Requires="p14">
      <p:transition spd="med" p14:dur="700" advTm="17093">
        <p:fade/>
      </p:transition>
    </mc:Choice>
    <mc:Fallback xmlns="">
      <p:transition spd="med" advTm="170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17542</TotalTime>
  <Words>2391</Words>
  <Application>Microsoft Office PowerPoint</Application>
  <PresentationFormat>Widescreen</PresentationFormat>
  <Paragraphs>215</Paragraphs>
  <Slides>15</Slides>
  <Notes>14</Notes>
  <HiddenSlides>0</HiddenSlides>
  <MMClips>15</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15</vt:i4>
      </vt:variant>
    </vt:vector>
  </HeadingPairs>
  <TitlesOfParts>
    <vt:vector size="28" baseType="lpstr">
      <vt:lpstr>Arial</vt:lpstr>
      <vt:lpstr>Bradley Hand ITC</vt:lpstr>
      <vt:lpstr>Calibri</vt:lpstr>
      <vt:lpstr>Gill Sans</vt:lpstr>
      <vt:lpstr>Helvetica Neue</vt:lpstr>
      <vt:lpstr>Ubuntu</vt:lpstr>
      <vt:lpstr>Ubuntu Light</vt:lpstr>
      <vt:lpstr>SO_AP_Presentation</vt:lpstr>
      <vt:lpstr>Body White copy</vt:lpstr>
      <vt:lpstr>Blank</vt:lpstr>
      <vt:lpstr>1_Blank</vt:lpstr>
      <vt:lpstr>1_Body White copy</vt:lpstr>
      <vt:lpstr>1_SO_AP_Presentation</vt:lpstr>
      <vt:lpstr>PowerPoint Presentation</vt:lpstr>
      <vt:lpstr>Check out the materials on the Virtual Health Promotion Webpage</vt:lpstr>
      <vt:lpstr>Steps to Planning for the Health Assessment</vt:lpstr>
      <vt:lpstr>Enhance your Education Session with Health Messengers</vt:lpstr>
      <vt:lpstr>Athletes Register</vt:lpstr>
      <vt:lpstr>Athletes Follow The Link To Access The Online Health Assessment Tool</vt:lpstr>
      <vt:lpstr>Instructions To Measure Waist and Height Are Found on the Virtual Health Promotion web page.</vt:lpstr>
      <vt:lpstr>Health Assessment Webinar</vt:lpstr>
      <vt:lpstr>Additional Information on Webinar </vt:lpstr>
      <vt:lpstr>Follow-up Referrals and Evaluation </vt:lpstr>
      <vt:lpstr>PowerPoint Presentation</vt:lpstr>
      <vt:lpstr>Additional Social Media Resources and Content</vt:lpstr>
      <vt:lpstr>SOI Online Health Promotion TTT</vt:lpstr>
      <vt:lpstr>Thanks for viewing the Overview of the Health Promotion Virtual Health Assessment  </vt:lpstr>
      <vt:lpstr>You Can Do It.  We Can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Promotion  Virtual Healthy Athletes</dc:title>
  <dc:creator>Mary Pittaway</dc:creator>
  <cp:lastModifiedBy>Mary Pittaway</cp:lastModifiedBy>
  <cp:revision>216</cp:revision>
  <cp:lastPrinted>2021-01-11T15:17:32Z</cp:lastPrinted>
  <dcterms:created xsi:type="dcterms:W3CDTF">2020-12-09T21:08:31Z</dcterms:created>
  <dcterms:modified xsi:type="dcterms:W3CDTF">2021-02-01T15:57:47Z</dcterms:modified>
</cp:coreProperties>
</file>