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5"/>
  </p:notesMasterIdLst>
  <p:sldIdLst>
    <p:sldId id="280" r:id="rId2"/>
    <p:sldId id="292" r:id="rId3"/>
    <p:sldId id="293" r:id="rId4"/>
    <p:sldId id="294" r:id="rId5"/>
    <p:sldId id="296" r:id="rId6"/>
    <p:sldId id="295" r:id="rId7"/>
    <p:sldId id="298" r:id="rId8"/>
    <p:sldId id="302" r:id="rId9"/>
    <p:sldId id="259" r:id="rId10"/>
    <p:sldId id="303" r:id="rId11"/>
    <p:sldId id="279" r:id="rId12"/>
    <p:sldId id="260" r:id="rId13"/>
    <p:sldId id="305" r:id="rId14"/>
    <p:sldId id="263" r:id="rId15"/>
    <p:sldId id="281" r:id="rId16"/>
    <p:sldId id="283" r:id="rId17"/>
    <p:sldId id="304" r:id="rId18"/>
    <p:sldId id="282" r:id="rId19"/>
    <p:sldId id="285" r:id="rId20"/>
    <p:sldId id="306" r:id="rId21"/>
    <p:sldId id="299" r:id="rId22"/>
    <p:sldId id="286" r:id="rId23"/>
    <p:sldId id="307" r:id="rId24"/>
    <p:sldId id="300" r:id="rId25"/>
    <p:sldId id="287" r:id="rId26"/>
    <p:sldId id="256" r:id="rId27"/>
    <p:sldId id="262" r:id="rId28"/>
    <p:sldId id="288" r:id="rId29"/>
    <p:sldId id="284" r:id="rId30"/>
    <p:sldId id="309" r:id="rId31"/>
    <p:sldId id="276" r:id="rId32"/>
    <p:sldId id="297" r:id="rId33"/>
    <p:sldId id="290" r:id="rId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2186" autoAdjust="0"/>
  </p:normalViewPr>
  <p:slideViewPr>
    <p:cSldViewPr snapToGrid="0">
      <p:cViewPr varScale="1">
        <p:scale>
          <a:sx n="83" d="100"/>
          <a:sy n="83" d="100"/>
        </p:scale>
        <p:origin x="120" y="84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5" d="100"/>
          <a:sy n="95" d="100"/>
        </p:scale>
        <p:origin x="361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Ubuntu" panose="020B0504030602030204" pitchFamily="34" charset="0"/>
              </a:rPr>
              <a:t>Top 4 drinks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Top 4 drinks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EC-4783-AEC9-CB258AB9A03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EC-4783-AEC9-CB258AB9A03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4EC-4783-AEC9-CB258AB9A03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4EC-4783-AEC9-CB258AB9A03C}"/>
              </c:ext>
            </c:extLst>
          </c:dPt>
          <c:cat>
            <c:strRef>
              <c:f>Sheet1!$A$2:$A$5</c:f>
              <c:strCache>
                <c:ptCount val="4"/>
                <c:pt idx="0">
                  <c:v>Water</c:v>
                </c:pt>
                <c:pt idx="1">
                  <c:v>Sports Drink                 </c:v>
                </c:pt>
                <c:pt idx="2">
                  <c:v>Juice</c:v>
                </c:pt>
                <c:pt idx="3">
                  <c:v>Soft Drink non Diet</c:v>
                </c:pt>
              </c:strCache>
            </c:strRef>
          </c:cat>
          <c:val>
            <c:numRef>
              <c:f>Sheet1!$B$2:$B$5</c:f>
              <c:numCache>
                <c:formatCode>General</c:formatCode>
                <c:ptCount val="4"/>
                <c:pt idx="0">
                  <c:v>92</c:v>
                </c:pt>
                <c:pt idx="1">
                  <c:v>16</c:v>
                </c:pt>
                <c:pt idx="2">
                  <c:v>8</c:v>
                </c:pt>
                <c:pt idx="3">
                  <c:v>8</c:v>
                </c:pt>
              </c:numCache>
            </c:numRef>
          </c:val>
          <c:extLst>
            <c:ext xmlns:c16="http://schemas.microsoft.com/office/drawing/2014/chart" uri="{C3380CC4-5D6E-409C-BE32-E72D297353CC}">
              <c16:uniqueId val="{00000000-C506-457E-8D4C-51E6D7653239}"/>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Number of Serving a Day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9E0-4411-8DEB-EA6B093B2DD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9E0-4411-8DEB-EA6B093B2DD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9E0-4411-8DEB-EA6B093B2DD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9E0-4411-8DEB-EA6B093B2DD4}"/>
              </c:ext>
            </c:extLst>
          </c:dPt>
          <c:cat>
            <c:strRef>
              <c:f>Sheet1!$A$2:$A$5</c:f>
              <c:strCache>
                <c:ptCount val="4"/>
                <c:pt idx="0">
                  <c:v>3-5 servings a day</c:v>
                </c:pt>
                <c:pt idx="1">
                  <c:v>1-2 servings a day</c:v>
                </c:pt>
                <c:pt idx="2">
                  <c:v>Less than 1 serving a day</c:v>
                </c:pt>
                <c:pt idx="3">
                  <c:v> </c:v>
                </c:pt>
              </c:strCache>
            </c:strRef>
          </c:cat>
          <c:val>
            <c:numRef>
              <c:f>Sheet1!$B$2:$B$5</c:f>
              <c:numCache>
                <c:formatCode>0%</c:formatCode>
                <c:ptCount val="4"/>
                <c:pt idx="0">
                  <c:v>0.16</c:v>
                </c:pt>
                <c:pt idx="1">
                  <c:v>0.68</c:v>
                </c:pt>
                <c:pt idx="2">
                  <c:v>0.16</c:v>
                </c:pt>
                <c:pt idx="3" formatCode="General">
                  <c:v>0</c:v>
                </c:pt>
              </c:numCache>
            </c:numRef>
          </c:val>
          <c:extLst>
            <c:ext xmlns:c16="http://schemas.microsoft.com/office/drawing/2014/chart" uri="{C3380CC4-5D6E-409C-BE32-E72D297353CC}">
              <c16:uniqueId val="{00000000-A0E8-422D-B7FF-DAF3D388BA5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Fruit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513-4924-A269-39C7C184AE7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513-4924-A269-39C7C184AE7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513-4924-A269-39C7C184AE7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513-4924-A269-39C7C184AE74}"/>
              </c:ext>
            </c:extLst>
          </c:dPt>
          <c:cat>
            <c:strRef>
              <c:f>Sheet1!$A$2:$A$5</c:f>
              <c:strCache>
                <c:ptCount val="4"/>
                <c:pt idx="0">
                  <c:v>more than 5 a day</c:v>
                </c:pt>
                <c:pt idx="1">
                  <c:v>3- 5 a day</c:v>
                </c:pt>
                <c:pt idx="2">
                  <c:v>1-2 a day</c:v>
                </c:pt>
                <c:pt idx="3">
                  <c:v>less than 1 a day</c:v>
                </c:pt>
              </c:strCache>
            </c:strRef>
          </c:cat>
          <c:val>
            <c:numRef>
              <c:f>Sheet1!$B$2:$B$5</c:f>
              <c:numCache>
                <c:formatCode>0%</c:formatCode>
                <c:ptCount val="4"/>
                <c:pt idx="0" formatCode="General">
                  <c:v>0</c:v>
                </c:pt>
                <c:pt idx="1">
                  <c:v>0.08</c:v>
                </c:pt>
                <c:pt idx="2">
                  <c:v>0.56000000000000005</c:v>
                </c:pt>
                <c:pt idx="3">
                  <c:v>0.36</c:v>
                </c:pt>
              </c:numCache>
            </c:numRef>
          </c:val>
          <c:extLst>
            <c:ext xmlns:c16="http://schemas.microsoft.com/office/drawing/2014/chart" uri="{C3380CC4-5D6E-409C-BE32-E72D297353CC}">
              <c16:uniqueId val="{00000000-9034-43C6-8FC4-F13CA5160FE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Vegetables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EF3-4FF2-93A3-493F605BAFA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EF3-4FF2-93A3-493F605BAFA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EF3-4FF2-93A3-493F605BAFA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EF3-4FF2-93A3-493F605BAFAC}"/>
              </c:ext>
            </c:extLst>
          </c:dPt>
          <c:cat>
            <c:strRef>
              <c:f>Sheet1!$A$2:$A$5</c:f>
              <c:strCache>
                <c:ptCount val="4"/>
                <c:pt idx="0">
                  <c:v>more than 5 a day</c:v>
                </c:pt>
                <c:pt idx="1">
                  <c:v>3-5 a day</c:v>
                </c:pt>
                <c:pt idx="2">
                  <c:v>1-2 a day</c:v>
                </c:pt>
                <c:pt idx="3">
                  <c:v>less than 1 a day</c:v>
                </c:pt>
              </c:strCache>
            </c:strRef>
          </c:cat>
          <c:val>
            <c:numRef>
              <c:f>Sheet1!$B$2:$B$5</c:f>
              <c:numCache>
                <c:formatCode>0%</c:formatCode>
                <c:ptCount val="4"/>
                <c:pt idx="0" formatCode="General">
                  <c:v>0</c:v>
                </c:pt>
                <c:pt idx="1">
                  <c:v>0.12</c:v>
                </c:pt>
                <c:pt idx="2">
                  <c:v>0.6</c:v>
                </c:pt>
                <c:pt idx="3">
                  <c:v>0.28000000000000003</c:v>
                </c:pt>
              </c:numCache>
            </c:numRef>
          </c:val>
          <c:extLst>
            <c:ext xmlns:c16="http://schemas.microsoft.com/office/drawing/2014/chart" uri="{C3380CC4-5D6E-409C-BE32-E72D297353CC}">
              <c16:uniqueId val="{00000000-BF95-4F35-BCB2-F1E6400CC87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High Salt, Sugar and Fat Snack Foods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A5A-4E68-ADEC-20BB8B51165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A5A-4E68-ADEC-20BB8B51165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A5A-4E68-ADEC-20BB8B51165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A5A-4E68-ADEC-20BB8B51165E}"/>
              </c:ext>
            </c:extLst>
          </c:dPt>
          <c:cat>
            <c:strRef>
              <c:f>Sheet1!$A$2:$A$5</c:f>
              <c:strCache>
                <c:ptCount val="3"/>
                <c:pt idx="0">
                  <c:v>Eat Daily</c:v>
                </c:pt>
                <c:pt idx="1">
                  <c:v>Eat Weekly</c:v>
                </c:pt>
                <c:pt idx="2">
                  <c:v>Eat Monthly</c:v>
                </c:pt>
              </c:strCache>
            </c:strRef>
          </c:cat>
          <c:val>
            <c:numRef>
              <c:f>Sheet1!$B$2:$B$5</c:f>
              <c:numCache>
                <c:formatCode>0%</c:formatCode>
                <c:ptCount val="4"/>
                <c:pt idx="0">
                  <c:v>0.52</c:v>
                </c:pt>
                <c:pt idx="1">
                  <c:v>0.44</c:v>
                </c:pt>
                <c:pt idx="2">
                  <c:v>0.04</c:v>
                </c:pt>
              </c:numCache>
            </c:numRef>
          </c:val>
          <c:extLst>
            <c:ext xmlns:c16="http://schemas.microsoft.com/office/drawing/2014/chart" uri="{C3380CC4-5D6E-409C-BE32-E72D297353CC}">
              <c16:uniqueId val="{00000000-8421-4506-A972-E612A003E5F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How Often Drink Sugar Sweetened Beverages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1F2-425B-885B-9C48627FD99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1F2-425B-885B-9C48627FD9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1F2-425B-885B-9C48627FD99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1F2-425B-885B-9C48627FD992}"/>
              </c:ext>
            </c:extLst>
          </c:dPt>
          <c:cat>
            <c:strRef>
              <c:f>Sheet1!$A$2:$A$5</c:f>
              <c:strCache>
                <c:ptCount val="4"/>
                <c:pt idx="0">
                  <c:v>Daily</c:v>
                </c:pt>
                <c:pt idx="1">
                  <c:v>Weekly</c:v>
                </c:pt>
                <c:pt idx="2">
                  <c:v>Monthly</c:v>
                </c:pt>
                <c:pt idx="3">
                  <c:v>Never</c:v>
                </c:pt>
              </c:strCache>
            </c:strRef>
          </c:cat>
          <c:val>
            <c:numRef>
              <c:f>Sheet1!$B$2:$B$5</c:f>
              <c:numCache>
                <c:formatCode>General</c:formatCode>
                <c:ptCount val="4"/>
                <c:pt idx="0">
                  <c:v>23.8</c:v>
                </c:pt>
                <c:pt idx="1">
                  <c:v>47.6</c:v>
                </c:pt>
                <c:pt idx="2">
                  <c:v>19</c:v>
                </c:pt>
                <c:pt idx="3">
                  <c:v>9.5</c:v>
                </c:pt>
              </c:numCache>
            </c:numRef>
          </c:val>
          <c:extLst>
            <c:ext xmlns:c16="http://schemas.microsoft.com/office/drawing/2014/chart" uri="{C3380CC4-5D6E-409C-BE32-E72D297353CC}">
              <c16:uniqueId val="{00000000-B50D-4CB8-9791-61369291CAE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E81B179-1A7E-43D7-9936-A716C2C98F4B}" type="datetimeFigureOut">
              <a:rPr lang="en-US" smtClean="0"/>
              <a:t>10/25/2020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667FC08-7CE3-4776-9882-7123D03FF69B}" type="slidenum">
              <a:rPr lang="en-US" smtClean="0"/>
              <a:t>‹#›</a:t>
            </a:fld>
            <a:endParaRPr lang="en-US" dirty="0"/>
          </a:p>
        </p:txBody>
      </p:sp>
    </p:spTree>
    <p:extLst>
      <p:ext uri="{BB962C8B-B14F-4D97-AF65-F5344CB8AC3E}">
        <p14:creationId xmlns:p14="http://schemas.microsoft.com/office/powerpoint/2010/main" val="2794722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pecialolympics.org/videos/proper-hand-washing-techniqu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Welcome to Special Olympics Health Promotion.  My name is (insert name) and I am a Clinical Director (or other title, dietitian, nurse, etc.) for the  (insert state or local) Special Olympics Program.  Today we are talk about the results of the Health Assessment you completed.  </a:t>
            </a:r>
          </a:p>
        </p:txBody>
      </p:sp>
      <p:sp>
        <p:nvSpPr>
          <p:cNvPr id="4" name="Slide Number Placeholder 3"/>
          <p:cNvSpPr>
            <a:spLocks noGrp="1"/>
          </p:cNvSpPr>
          <p:nvPr>
            <p:ph type="sldNum" sz="quarter" idx="5"/>
          </p:nvPr>
        </p:nvSpPr>
        <p:spPr/>
        <p:txBody>
          <a:bodyPr/>
          <a:lstStyle/>
          <a:p>
            <a:fld id="{5667FC08-7CE3-4776-9882-7123D03FF69B}" type="slidenum">
              <a:rPr lang="en-US" smtClean="0"/>
              <a:t>1</a:t>
            </a:fld>
            <a:endParaRPr lang="en-US" dirty="0"/>
          </a:p>
        </p:txBody>
      </p:sp>
    </p:spTree>
    <p:extLst>
      <p:ext uri="{BB962C8B-B14F-4D97-AF65-F5344CB8AC3E}">
        <p14:creationId xmlns:p14="http://schemas.microsoft.com/office/powerpoint/2010/main" val="3026643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job again, 92% of you choose water as the drink when you are thirsty.  Other top choices were sports drinks, juice and non diet soft drinks.</a:t>
            </a:r>
          </a:p>
        </p:txBody>
      </p:sp>
      <p:sp>
        <p:nvSpPr>
          <p:cNvPr id="4" name="Slide Number Placeholder 3"/>
          <p:cNvSpPr>
            <a:spLocks noGrp="1"/>
          </p:cNvSpPr>
          <p:nvPr>
            <p:ph type="sldNum" sz="quarter" idx="5"/>
          </p:nvPr>
        </p:nvSpPr>
        <p:spPr/>
        <p:txBody>
          <a:bodyPr/>
          <a:lstStyle/>
          <a:p>
            <a:fld id="{5667FC08-7CE3-4776-9882-7123D03FF69B}" type="slidenum">
              <a:rPr lang="en-US" smtClean="0"/>
              <a:t>10</a:t>
            </a:fld>
            <a:endParaRPr lang="en-US" dirty="0"/>
          </a:p>
        </p:txBody>
      </p:sp>
    </p:spTree>
    <p:extLst>
      <p:ext uri="{BB962C8B-B14F-4D97-AF65-F5344CB8AC3E}">
        <p14:creationId xmlns:p14="http://schemas.microsoft.com/office/powerpoint/2010/main" val="1220964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the best drink when you are thirsty.  Drink water before, during and after your workout or sport practice.  How about a thumbs up for everyone who met the goal of 5 bottles of water yesterday?</a:t>
            </a:r>
          </a:p>
          <a:p>
            <a:endParaRPr lang="en-US" dirty="0"/>
          </a:p>
          <a:p>
            <a:r>
              <a:rPr lang="en-US" dirty="0"/>
              <a:t>Response: Based on the # of thumbs up—Great keep up the good job OR We need to plan to be sure everyone reaches the 5 a Day goal.</a:t>
            </a:r>
          </a:p>
        </p:txBody>
      </p:sp>
      <p:sp>
        <p:nvSpPr>
          <p:cNvPr id="4" name="Slide Number Placeholder 3"/>
          <p:cNvSpPr>
            <a:spLocks noGrp="1"/>
          </p:cNvSpPr>
          <p:nvPr>
            <p:ph type="sldNum" sz="quarter" idx="5"/>
          </p:nvPr>
        </p:nvSpPr>
        <p:spPr/>
        <p:txBody>
          <a:bodyPr/>
          <a:lstStyle/>
          <a:p>
            <a:fld id="{5667FC08-7CE3-4776-9882-7123D03FF69B}" type="slidenum">
              <a:rPr lang="en-US" smtClean="0"/>
              <a:t>11</a:t>
            </a:fld>
            <a:endParaRPr lang="en-US" dirty="0"/>
          </a:p>
        </p:txBody>
      </p:sp>
    </p:spTree>
    <p:extLst>
      <p:ext uri="{BB962C8B-B14F-4D97-AF65-F5344CB8AC3E}">
        <p14:creationId xmlns:p14="http://schemas.microsoft.com/office/powerpoint/2010/main" val="3152196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is about foods that are high in calcium and good for bone building. There are a few examples in the picture, I know you could name more. </a:t>
            </a:r>
          </a:p>
          <a:p>
            <a:r>
              <a:rPr lang="en-US" dirty="0"/>
              <a:t>Do you eat or drink any foods high in calcium?  Check yes or no.</a:t>
            </a:r>
          </a:p>
          <a:p>
            <a:endParaRPr lang="en-US" dirty="0"/>
          </a:p>
          <a:p>
            <a:r>
              <a:rPr lang="en-US" dirty="0"/>
              <a:t>If you eat these foods, check the box which best describes the number of servings you have a day.</a:t>
            </a:r>
          </a:p>
        </p:txBody>
      </p:sp>
      <p:sp>
        <p:nvSpPr>
          <p:cNvPr id="4" name="Slide Number Placeholder 3"/>
          <p:cNvSpPr>
            <a:spLocks noGrp="1"/>
          </p:cNvSpPr>
          <p:nvPr>
            <p:ph type="sldNum" sz="quarter" idx="5"/>
          </p:nvPr>
        </p:nvSpPr>
        <p:spPr/>
        <p:txBody>
          <a:bodyPr/>
          <a:lstStyle/>
          <a:p>
            <a:fld id="{5667FC08-7CE3-4776-9882-7123D03FF69B}" type="slidenum">
              <a:rPr lang="en-US" smtClean="0"/>
              <a:t>12</a:t>
            </a:fld>
            <a:endParaRPr lang="en-US" dirty="0"/>
          </a:p>
        </p:txBody>
      </p:sp>
    </p:spTree>
    <p:extLst>
      <p:ext uri="{BB962C8B-B14F-4D97-AF65-F5344CB8AC3E}">
        <p14:creationId xmlns:p14="http://schemas.microsoft.com/office/powerpoint/2010/main" val="3079101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job again, almost 70% of you eat 1-2 servings a day, I know you can do better.  Remember the My Plate recommendations?  Your goal is to have 3 servings a day. Let’s talk about how to reach your goal.</a:t>
            </a:r>
          </a:p>
        </p:txBody>
      </p:sp>
      <p:sp>
        <p:nvSpPr>
          <p:cNvPr id="4" name="Slide Number Placeholder 3"/>
          <p:cNvSpPr>
            <a:spLocks noGrp="1"/>
          </p:cNvSpPr>
          <p:nvPr>
            <p:ph type="sldNum" sz="quarter" idx="5"/>
          </p:nvPr>
        </p:nvSpPr>
        <p:spPr/>
        <p:txBody>
          <a:bodyPr/>
          <a:lstStyle/>
          <a:p>
            <a:fld id="{5667FC08-7CE3-4776-9882-7123D03FF69B}" type="slidenum">
              <a:rPr lang="en-US" smtClean="0"/>
              <a:t>13</a:t>
            </a:fld>
            <a:endParaRPr lang="en-US" dirty="0"/>
          </a:p>
        </p:txBody>
      </p:sp>
    </p:spTree>
    <p:extLst>
      <p:ext uri="{BB962C8B-B14F-4D97-AF65-F5344CB8AC3E}">
        <p14:creationId xmlns:p14="http://schemas.microsoft.com/office/powerpoint/2010/main" val="2017961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 many foods that can help to build and strengthen your bones. You can choose from dairy, dark green leafy vegetables, small fish and foods that have been fortified with extra calcium and vitamin D.  Can you name some of your favorite bone building foods?</a:t>
            </a:r>
          </a:p>
          <a:p>
            <a:endParaRPr lang="en-US" b="1" dirty="0"/>
          </a:p>
          <a:p>
            <a:r>
              <a:rPr lang="en-US" b="1" dirty="0"/>
              <a:t>(Depending on group size, this could be entered into the chat box, or ask athletes to raise their hand, unmute and then share with the group)</a:t>
            </a:r>
          </a:p>
        </p:txBody>
      </p:sp>
      <p:sp>
        <p:nvSpPr>
          <p:cNvPr id="4" name="Slide Number Placeholder 3"/>
          <p:cNvSpPr>
            <a:spLocks noGrp="1"/>
          </p:cNvSpPr>
          <p:nvPr>
            <p:ph type="sldNum" sz="quarter" idx="5"/>
          </p:nvPr>
        </p:nvSpPr>
        <p:spPr/>
        <p:txBody>
          <a:bodyPr/>
          <a:lstStyle/>
          <a:p>
            <a:fld id="{5667FC08-7CE3-4776-9882-7123D03FF69B}" type="slidenum">
              <a:rPr lang="en-US" smtClean="0"/>
              <a:t>14</a:t>
            </a:fld>
            <a:endParaRPr lang="en-US" dirty="0"/>
          </a:p>
        </p:txBody>
      </p:sp>
    </p:spTree>
    <p:extLst>
      <p:ext uri="{BB962C8B-B14F-4D97-AF65-F5344CB8AC3E}">
        <p14:creationId xmlns:p14="http://schemas.microsoft.com/office/powerpoint/2010/main" val="3048664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and the next one is about fruits and vegetables.  Can you think about  other fruits not in the examples?  What is your favorite?</a:t>
            </a:r>
          </a:p>
        </p:txBody>
      </p:sp>
      <p:sp>
        <p:nvSpPr>
          <p:cNvPr id="4" name="Slide Number Placeholder 3"/>
          <p:cNvSpPr>
            <a:spLocks noGrp="1"/>
          </p:cNvSpPr>
          <p:nvPr>
            <p:ph type="sldNum" sz="quarter" idx="5"/>
          </p:nvPr>
        </p:nvSpPr>
        <p:spPr/>
        <p:txBody>
          <a:bodyPr/>
          <a:lstStyle/>
          <a:p>
            <a:fld id="{5667FC08-7CE3-4776-9882-7123D03FF69B}" type="slidenum">
              <a:rPr lang="en-US" smtClean="0"/>
              <a:t>15</a:t>
            </a:fld>
            <a:endParaRPr lang="en-US" dirty="0"/>
          </a:p>
        </p:txBody>
      </p:sp>
    </p:spTree>
    <p:extLst>
      <p:ext uri="{BB962C8B-B14F-4D97-AF65-F5344CB8AC3E}">
        <p14:creationId xmlns:p14="http://schemas.microsoft.com/office/powerpoint/2010/main" val="3422716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vegetable pictures, how many other vegetables can you name?  Do you have a favorite?</a:t>
            </a:r>
          </a:p>
        </p:txBody>
      </p:sp>
      <p:sp>
        <p:nvSpPr>
          <p:cNvPr id="4" name="Slide Number Placeholder 3"/>
          <p:cNvSpPr>
            <a:spLocks noGrp="1"/>
          </p:cNvSpPr>
          <p:nvPr>
            <p:ph type="sldNum" sz="quarter" idx="5"/>
          </p:nvPr>
        </p:nvSpPr>
        <p:spPr/>
        <p:txBody>
          <a:bodyPr/>
          <a:lstStyle/>
          <a:p>
            <a:fld id="{5667FC08-7CE3-4776-9882-7123D03FF69B}" type="slidenum">
              <a:rPr lang="en-US" smtClean="0"/>
              <a:t>16</a:t>
            </a:fld>
            <a:endParaRPr lang="en-US" dirty="0"/>
          </a:p>
        </p:txBody>
      </p:sp>
    </p:spTree>
    <p:extLst>
      <p:ext uri="{BB962C8B-B14F-4D97-AF65-F5344CB8AC3E}">
        <p14:creationId xmlns:p14="http://schemas.microsoft.com/office/powerpoint/2010/main" val="2381035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job, most of you had 1-2 servings a day of fruits and 1-2 a day of vegetables, you are close to your goal of 5 a day.  Let’s talk about your goal and how to reach it.</a:t>
            </a:r>
          </a:p>
        </p:txBody>
      </p:sp>
      <p:sp>
        <p:nvSpPr>
          <p:cNvPr id="4" name="Slide Number Placeholder 3"/>
          <p:cNvSpPr>
            <a:spLocks noGrp="1"/>
          </p:cNvSpPr>
          <p:nvPr>
            <p:ph type="sldNum" sz="quarter" idx="5"/>
          </p:nvPr>
        </p:nvSpPr>
        <p:spPr/>
        <p:txBody>
          <a:bodyPr/>
          <a:lstStyle/>
          <a:p>
            <a:fld id="{5667FC08-7CE3-4776-9882-7123D03FF69B}" type="slidenum">
              <a:rPr lang="en-US" smtClean="0"/>
              <a:t>17</a:t>
            </a:fld>
            <a:endParaRPr lang="en-US" dirty="0"/>
          </a:p>
        </p:txBody>
      </p:sp>
    </p:spTree>
    <p:extLst>
      <p:ext uri="{BB962C8B-B14F-4D97-AF65-F5344CB8AC3E}">
        <p14:creationId xmlns:p14="http://schemas.microsoft.com/office/powerpoint/2010/main" val="3738509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meet the goal of 5 total fruits and vegetables each day?  Remember at least one-half of your plate should be fruits and vegetables.  Fresh, frozen, canned and dries all count.</a:t>
            </a:r>
          </a:p>
          <a:p>
            <a:r>
              <a:rPr lang="en-US" dirty="0"/>
              <a:t>Can you name 3 fruits or vegetables you would like to try?  </a:t>
            </a:r>
            <a:r>
              <a:rPr lang="en-US" b="1" dirty="0">
                <a:solidFill>
                  <a:schemeClr val="tx1"/>
                </a:solidFill>
              </a:rPr>
              <a:t> (Depending on group size, this could be entered into he chat box, or ask athletes to raise their hand, unmute and then share with the group)</a:t>
            </a:r>
          </a:p>
          <a:p>
            <a:endParaRPr lang="en-US" dirty="0"/>
          </a:p>
        </p:txBody>
      </p:sp>
      <p:sp>
        <p:nvSpPr>
          <p:cNvPr id="4" name="Slide Number Placeholder 3"/>
          <p:cNvSpPr>
            <a:spLocks noGrp="1"/>
          </p:cNvSpPr>
          <p:nvPr>
            <p:ph type="sldNum" sz="quarter" idx="5"/>
          </p:nvPr>
        </p:nvSpPr>
        <p:spPr/>
        <p:txBody>
          <a:bodyPr/>
          <a:lstStyle/>
          <a:p>
            <a:fld id="{5667FC08-7CE3-4776-9882-7123D03FF69B}" type="slidenum">
              <a:rPr lang="en-US" smtClean="0"/>
              <a:t>18</a:t>
            </a:fld>
            <a:endParaRPr lang="en-US" dirty="0"/>
          </a:p>
        </p:txBody>
      </p:sp>
    </p:spTree>
    <p:extLst>
      <p:ext uri="{BB962C8B-B14F-4D97-AF65-F5344CB8AC3E}">
        <p14:creationId xmlns:p14="http://schemas.microsoft.com/office/powerpoint/2010/main" val="2469177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is about foods high in sugar, salt and or fat.  There are a few examples in the picture but things like chips, cookies, candies would be examples.</a:t>
            </a:r>
          </a:p>
          <a:p>
            <a:r>
              <a:rPr lang="en-US" dirty="0"/>
              <a:t>We know that most of you eat some of these foods.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667FC08-7CE3-4776-9882-7123D03FF69B}" type="slidenum">
              <a:rPr lang="en-US" smtClean="0"/>
              <a:t>19</a:t>
            </a:fld>
            <a:endParaRPr lang="en-US" dirty="0"/>
          </a:p>
        </p:txBody>
      </p:sp>
    </p:spTree>
    <p:extLst>
      <p:ext uri="{BB962C8B-B14F-4D97-AF65-F5344CB8AC3E}">
        <p14:creationId xmlns:p14="http://schemas.microsoft.com/office/powerpoint/2010/main" val="320904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our session today, we are going to discuss your responses to the Health Assessment survey.  The results are for the group, we will not be talking about any one person’s answers.</a:t>
            </a:r>
          </a:p>
          <a:p>
            <a:endParaRPr lang="en-US" dirty="0"/>
          </a:p>
          <a:p>
            <a:r>
              <a:rPr lang="en-US" dirty="0"/>
              <a:t>I want to thank each of you for answering the survey.  Your answers helps us to better plan activities and  health education topics for our athletes.  Your input is important to us,</a:t>
            </a:r>
          </a:p>
          <a:p>
            <a:endParaRPr lang="en-US" dirty="0"/>
          </a:p>
          <a:p>
            <a:r>
              <a:rPr lang="en-US" dirty="0"/>
              <a:t>At the end we will ask if you want to talk to a Health Promotion Clinical Advisor about questions you may have or other health concerns.</a:t>
            </a:r>
          </a:p>
        </p:txBody>
      </p:sp>
      <p:sp>
        <p:nvSpPr>
          <p:cNvPr id="4" name="Slide Number Placeholder 3"/>
          <p:cNvSpPr>
            <a:spLocks noGrp="1"/>
          </p:cNvSpPr>
          <p:nvPr>
            <p:ph type="sldNum" sz="quarter" idx="5"/>
          </p:nvPr>
        </p:nvSpPr>
        <p:spPr/>
        <p:txBody>
          <a:bodyPr/>
          <a:lstStyle/>
          <a:p>
            <a:fld id="{5667FC08-7CE3-4776-9882-7123D03FF69B}" type="slidenum">
              <a:rPr lang="en-US" smtClean="0"/>
              <a:t>2</a:t>
            </a:fld>
            <a:endParaRPr lang="en-US" dirty="0"/>
          </a:p>
        </p:txBody>
      </p:sp>
    </p:spTree>
    <p:extLst>
      <p:ext uri="{BB962C8B-B14F-4D97-AF65-F5344CB8AC3E}">
        <p14:creationId xmlns:p14="http://schemas.microsoft.com/office/powerpoint/2010/main" val="601051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67FC08-7CE3-4776-9882-7123D03FF69B}" type="slidenum">
              <a:rPr lang="en-US" smtClean="0"/>
              <a:t>20</a:t>
            </a:fld>
            <a:endParaRPr lang="en-US" dirty="0"/>
          </a:p>
        </p:txBody>
      </p:sp>
    </p:spTree>
    <p:extLst>
      <p:ext uri="{BB962C8B-B14F-4D97-AF65-F5344CB8AC3E}">
        <p14:creationId xmlns:p14="http://schemas.microsoft.com/office/powerpoint/2010/main" val="521903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healthy snacks like unsalted nuts, fruit,  or veggies.  Here are a few ideas from Fit Five.  </a:t>
            </a:r>
          </a:p>
          <a:p>
            <a:endParaRPr lang="en-US" dirty="0"/>
          </a:p>
        </p:txBody>
      </p:sp>
      <p:sp>
        <p:nvSpPr>
          <p:cNvPr id="4" name="Slide Number Placeholder 3"/>
          <p:cNvSpPr>
            <a:spLocks noGrp="1"/>
          </p:cNvSpPr>
          <p:nvPr>
            <p:ph type="sldNum" sz="quarter" idx="5"/>
          </p:nvPr>
        </p:nvSpPr>
        <p:spPr/>
        <p:txBody>
          <a:bodyPr/>
          <a:lstStyle/>
          <a:p>
            <a:fld id="{5667FC08-7CE3-4776-9882-7123D03FF69B}" type="slidenum">
              <a:rPr lang="en-US" smtClean="0"/>
              <a:t>21</a:t>
            </a:fld>
            <a:endParaRPr lang="en-US" dirty="0"/>
          </a:p>
        </p:txBody>
      </p:sp>
    </p:spTree>
    <p:extLst>
      <p:ext uri="{BB962C8B-B14F-4D97-AF65-F5344CB8AC3E}">
        <p14:creationId xmlns:p14="http://schemas.microsoft.com/office/powerpoint/2010/main" val="3712462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is about sugar sweetened beverages.  There are some examples in the picture.</a:t>
            </a:r>
          </a:p>
          <a:p>
            <a:r>
              <a:rPr lang="en-US" dirty="0"/>
              <a:t>Over ½ of the group drinks sugar sweetened beverages.</a:t>
            </a:r>
          </a:p>
        </p:txBody>
      </p:sp>
      <p:sp>
        <p:nvSpPr>
          <p:cNvPr id="4" name="Slide Number Placeholder 3"/>
          <p:cNvSpPr>
            <a:spLocks noGrp="1"/>
          </p:cNvSpPr>
          <p:nvPr>
            <p:ph type="sldNum" sz="quarter" idx="5"/>
          </p:nvPr>
        </p:nvSpPr>
        <p:spPr/>
        <p:txBody>
          <a:bodyPr/>
          <a:lstStyle/>
          <a:p>
            <a:fld id="{5667FC08-7CE3-4776-9882-7123D03FF69B}" type="slidenum">
              <a:rPr lang="en-US" smtClean="0"/>
              <a:t>22</a:t>
            </a:fld>
            <a:endParaRPr lang="en-US" dirty="0"/>
          </a:p>
        </p:txBody>
      </p:sp>
    </p:spTree>
    <p:extLst>
      <p:ext uri="{BB962C8B-B14F-4D97-AF65-F5344CB8AC3E}">
        <p14:creationId xmlns:p14="http://schemas.microsoft.com/office/powerpoint/2010/main" val="1659449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Not too bag=  just over ¼ of the group has a sugar sweetened beverage every day, most of you have a sugar sweetened beverage weekly, less monthly and a few never.</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Daily</a:t>
            </a:r>
            <a:r>
              <a:rPr lang="en-US" dirty="0"/>
              <a:t> </a:t>
            </a:r>
            <a:r>
              <a:rPr lang="en-US" sz="1800" b="0" i="0" u="none" strike="noStrike" dirty="0">
                <a:solidFill>
                  <a:srgbClr val="000000"/>
                </a:solidFill>
                <a:effectLst/>
                <a:latin typeface="Calibri" panose="020F0502020204030204" pitchFamily="34" charset="0"/>
              </a:rPr>
              <a:t>23.8</a:t>
            </a:r>
            <a:r>
              <a:rPr lang="en-US" dirty="0"/>
              <a:t> </a:t>
            </a:r>
            <a:r>
              <a:rPr lang="en-US" sz="1800" b="0" i="0" u="none" strike="noStrike" dirty="0">
                <a:solidFill>
                  <a:srgbClr val="000000"/>
                </a:solidFill>
                <a:effectLst/>
                <a:latin typeface="Calibri" panose="020F0502020204030204" pitchFamily="34" charset="0"/>
              </a:rPr>
              <a:t>Weekly</a:t>
            </a:r>
            <a:r>
              <a:rPr lang="en-US" dirty="0"/>
              <a:t> </a:t>
            </a:r>
            <a:r>
              <a:rPr lang="en-US" sz="1800" b="0" i="0" u="none" strike="noStrike" dirty="0">
                <a:solidFill>
                  <a:srgbClr val="000000"/>
                </a:solidFill>
                <a:effectLst/>
                <a:latin typeface="Calibri" panose="020F0502020204030204" pitchFamily="34" charset="0"/>
              </a:rPr>
              <a:t>47.6</a:t>
            </a:r>
            <a:r>
              <a:rPr lang="en-US" dirty="0"/>
              <a:t> </a:t>
            </a:r>
            <a:r>
              <a:rPr lang="en-US" sz="1800" b="0" i="0" u="none" strike="noStrike" dirty="0">
                <a:solidFill>
                  <a:srgbClr val="000000"/>
                </a:solidFill>
                <a:effectLst/>
                <a:latin typeface="Calibri" panose="020F0502020204030204" pitchFamily="34" charset="0"/>
              </a:rPr>
              <a:t>Monthly</a:t>
            </a:r>
            <a:r>
              <a:rPr lang="en-US" dirty="0"/>
              <a:t> </a:t>
            </a:r>
            <a:r>
              <a:rPr lang="en-US" sz="1800" b="0" i="0" u="none" strike="noStrike" dirty="0">
                <a:solidFill>
                  <a:srgbClr val="000000"/>
                </a:solidFill>
                <a:effectLst/>
                <a:latin typeface="Calibri" panose="020F0502020204030204" pitchFamily="34" charset="0"/>
              </a:rPr>
              <a:t>19</a:t>
            </a:r>
            <a:r>
              <a:rPr lang="en-US" dirty="0"/>
              <a:t> </a:t>
            </a:r>
            <a:r>
              <a:rPr lang="en-US" sz="1800" b="0" i="0" u="none" strike="noStrike" dirty="0">
                <a:solidFill>
                  <a:srgbClr val="000000"/>
                </a:solidFill>
                <a:effectLst/>
                <a:latin typeface="Calibri" panose="020F0502020204030204" pitchFamily="34" charset="0"/>
              </a:rPr>
              <a:t>Never</a:t>
            </a:r>
            <a:r>
              <a:rPr lang="en-US" dirty="0"/>
              <a:t> </a:t>
            </a:r>
            <a:r>
              <a:rPr lang="en-US" sz="1800" b="0" i="0" u="none" strike="noStrike" dirty="0">
                <a:solidFill>
                  <a:srgbClr val="000000"/>
                </a:solidFill>
                <a:effectLst/>
                <a:latin typeface="Calibri" panose="020F0502020204030204" pitchFamily="34" charset="0"/>
              </a:rPr>
              <a:t>9.5</a:t>
            </a:r>
            <a:r>
              <a:rPr lang="en-US" dirty="0"/>
              <a:t> </a:t>
            </a:r>
          </a:p>
          <a:p>
            <a:r>
              <a:rPr lang="en-US" dirty="0"/>
              <a:t>What do we recommend?</a:t>
            </a:r>
          </a:p>
        </p:txBody>
      </p:sp>
      <p:sp>
        <p:nvSpPr>
          <p:cNvPr id="4" name="Slide Number Placeholder 3"/>
          <p:cNvSpPr>
            <a:spLocks noGrp="1"/>
          </p:cNvSpPr>
          <p:nvPr>
            <p:ph type="sldNum" sz="quarter" idx="5"/>
          </p:nvPr>
        </p:nvSpPr>
        <p:spPr/>
        <p:txBody>
          <a:bodyPr/>
          <a:lstStyle/>
          <a:p>
            <a:fld id="{5667FC08-7CE3-4776-9882-7123D03FF69B}" type="slidenum">
              <a:rPr lang="en-US" smtClean="0"/>
              <a:t>23</a:t>
            </a:fld>
            <a:endParaRPr lang="en-US" dirty="0"/>
          </a:p>
        </p:txBody>
      </p:sp>
    </p:spTree>
    <p:extLst>
      <p:ext uri="{BB962C8B-B14F-4D97-AF65-F5344CB8AC3E}">
        <p14:creationId xmlns:p14="http://schemas.microsoft.com/office/powerpoint/2010/main" val="3870465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Roboto" panose="02000000000000000000" pitchFamily="2" charset="0"/>
              </a:rPr>
              <a:t>You should pick </a:t>
            </a:r>
            <a:r>
              <a:rPr lang="en-US" b="0" i="0" dirty="0">
                <a:solidFill>
                  <a:srgbClr val="5F6368"/>
                </a:solidFill>
                <a:effectLst/>
                <a:latin typeface="Roboto" panose="02000000000000000000" pitchFamily="2" charset="0"/>
              </a:rPr>
              <a:t>healthy beverage</a:t>
            </a:r>
            <a:r>
              <a:rPr lang="en-US" b="0" i="0" dirty="0">
                <a:solidFill>
                  <a:srgbClr val="4D5156"/>
                </a:solidFill>
                <a:effectLst/>
                <a:latin typeface="Roboto" panose="02000000000000000000" pitchFamily="2" charset="0"/>
              </a:rPr>
              <a:t> choices. </a:t>
            </a:r>
            <a:r>
              <a:rPr lang="en-US" b="0" i="0" dirty="0">
                <a:solidFill>
                  <a:srgbClr val="5F6368"/>
                </a:solidFill>
                <a:effectLst/>
                <a:latin typeface="Roboto" panose="02000000000000000000" pitchFamily="2" charset="0"/>
              </a:rPr>
              <a:t>Choose</a:t>
            </a:r>
            <a:r>
              <a:rPr lang="en-US" b="0" i="0" dirty="0">
                <a:solidFill>
                  <a:srgbClr val="4D5156"/>
                </a:solidFill>
                <a:effectLst/>
                <a:latin typeface="Roboto" panose="02000000000000000000" pitchFamily="2" charset="0"/>
              </a:rPr>
              <a:t> water, diet or low-calorie </a:t>
            </a:r>
            <a:r>
              <a:rPr lang="en-US" b="0" i="0" dirty="0">
                <a:solidFill>
                  <a:srgbClr val="5F6368"/>
                </a:solidFill>
                <a:effectLst/>
                <a:latin typeface="Roboto" panose="02000000000000000000" pitchFamily="2" charset="0"/>
              </a:rPr>
              <a:t>beverages</a:t>
            </a:r>
            <a:r>
              <a:rPr lang="en-US" b="0" i="0" dirty="0">
                <a:solidFill>
                  <a:srgbClr val="4D5156"/>
                </a:solidFill>
                <a:effectLst/>
                <a:latin typeface="Roboto" panose="02000000000000000000" pitchFamily="2" charset="0"/>
              </a:rPr>
              <a:t> instead of sugar-sweetened </a:t>
            </a:r>
            <a:r>
              <a:rPr lang="en-US" b="0" i="0" dirty="0">
                <a:solidFill>
                  <a:srgbClr val="5F6368"/>
                </a:solidFill>
                <a:effectLst/>
                <a:latin typeface="Roboto" panose="02000000000000000000" pitchFamily="2" charset="0"/>
              </a:rPr>
              <a:t>beverages</a:t>
            </a:r>
            <a:r>
              <a:rPr lang="en-US" b="0" i="0" dirty="0">
                <a:solidFill>
                  <a:srgbClr val="4D5156"/>
                </a:solidFill>
                <a:effectLst/>
                <a:latin typeface="Roboto" panose="02000000000000000000" pitchFamily="2" charset="0"/>
              </a:rPr>
              <a:t>. Add slices of lemon, lime, cucumber or </a:t>
            </a:r>
            <a:r>
              <a:rPr lang="en-US" b="0" i="0" dirty="0">
                <a:solidFill>
                  <a:srgbClr val="5F6368"/>
                </a:solidFill>
                <a:effectLst/>
                <a:latin typeface="Roboto" panose="02000000000000000000" pitchFamily="2" charset="0"/>
              </a:rPr>
              <a:t>your</a:t>
            </a:r>
            <a:r>
              <a:rPr lang="en-US" b="0" i="0" dirty="0">
                <a:solidFill>
                  <a:srgbClr val="4D5156"/>
                </a:solidFill>
                <a:effectLst/>
                <a:latin typeface="Roboto" panose="02000000000000000000" pitchFamily="2" charset="0"/>
              </a:rPr>
              <a:t> favorite fruit to make it more fun!</a:t>
            </a:r>
          </a:p>
          <a:p>
            <a:endParaRPr lang="en-US" b="0" i="0" dirty="0">
              <a:solidFill>
                <a:srgbClr val="4D5156"/>
              </a:solidFill>
              <a:effectLst/>
              <a:latin typeface="Roboto" panose="02000000000000000000" pitchFamily="2" charset="0"/>
            </a:endParaRPr>
          </a:p>
          <a:p>
            <a:r>
              <a:rPr lang="en-US" b="0" i="0" dirty="0">
                <a:solidFill>
                  <a:srgbClr val="4D5156"/>
                </a:solidFill>
                <a:effectLst/>
                <a:latin typeface="Roboto" panose="02000000000000000000" pitchFamily="2" charset="0"/>
              </a:rPr>
              <a:t>Think about the stop light Red, Yellow and Green- Red- stop for soda, energy drinks and sports drinks.  Yellow- Drink low-fat milk and small amounts of 100% fruit juice at meals. Green  for Go- water is the best choice.</a:t>
            </a:r>
          </a:p>
          <a:p>
            <a:endParaRPr lang="en-US" b="0" i="0" dirty="0">
              <a:solidFill>
                <a:srgbClr val="4D5156"/>
              </a:solidFill>
              <a:effectLst/>
              <a:latin typeface="Roboto" panose="02000000000000000000" pitchFamily="2" charset="0"/>
            </a:endParaRPr>
          </a:p>
          <a:p>
            <a:r>
              <a:rPr lang="en-US" b="0" i="0" dirty="0">
                <a:solidFill>
                  <a:srgbClr val="4D5156"/>
                </a:solidFill>
                <a:effectLst/>
                <a:latin typeface="Roboto" panose="02000000000000000000" pitchFamily="2" charset="0"/>
              </a:rPr>
              <a:t>Can you try this out and cut down or eliminate sugar sweetened beverages?</a:t>
            </a:r>
          </a:p>
          <a:p>
            <a:endParaRPr lang="en-US" dirty="0"/>
          </a:p>
        </p:txBody>
      </p:sp>
      <p:sp>
        <p:nvSpPr>
          <p:cNvPr id="4" name="Slide Number Placeholder 3"/>
          <p:cNvSpPr>
            <a:spLocks noGrp="1"/>
          </p:cNvSpPr>
          <p:nvPr>
            <p:ph type="sldNum" sz="quarter" idx="5"/>
          </p:nvPr>
        </p:nvSpPr>
        <p:spPr/>
        <p:txBody>
          <a:bodyPr/>
          <a:lstStyle/>
          <a:p>
            <a:fld id="{5667FC08-7CE3-4776-9882-7123D03FF69B}" type="slidenum">
              <a:rPr lang="en-US" smtClean="0"/>
              <a:t>24</a:t>
            </a:fld>
            <a:endParaRPr lang="en-US" dirty="0"/>
          </a:p>
        </p:txBody>
      </p:sp>
    </p:spTree>
    <p:extLst>
      <p:ext uri="{BB962C8B-B14F-4D97-AF65-F5344CB8AC3E}">
        <p14:creationId xmlns:p14="http://schemas.microsoft.com/office/powerpoint/2010/main" val="457201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is about smoking.  We were interested to see if you smoked or chewed tobacco or vaped.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wanted to know if anyone around you smoked.</a:t>
            </a:r>
          </a:p>
          <a:p>
            <a:endParaRPr lang="en-US" dirty="0"/>
          </a:p>
        </p:txBody>
      </p:sp>
      <p:sp>
        <p:nvSpPr>
          <p:cNvPr id="4" name="Slide Number Placeholder 3"/>
          <p:cNvSpPr>
            <a:spLocks noGrp="1"/>
          </p:cNvSpPr>
          <p:nvPr>
            <p:ph type="sldNum" sz="quarter" idx="5"/>
          </p:nvPr>
        </p:nvSpPr>
        <p:spPr/>
        <p:txBody>
          <a:bodyPr/>
          <a:lstStyle/>
          <a:p>
            <a:fld id="{5667FC08-7CE3-4776-9882-7123D03FF69B}" type="slidenum">
              <a:rPr lang="en-US" smtClean="0"/>
              <a:t>25</a:t>
            </a:fld>
            <a:endParaRPr lang="en-US" dirty="0"/>
          </a:p>
        </p:txBody>
      </p:sp>
    </p:spTree>
    <p:extLst>
      <p:ext uri="{BB962C8B-B14F-4D97-AF65-F5344CB8AC3E}">
        <p14:creationId xmlns:p14="http://schemas.microsoft.com/office/powerpoint/2010/main" val="1199049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you are a smoke free group---Stay that way</a:t>
            </a:r>
          </a:p>
        </p:txBody>
      </p:sp>
      <p:sp>
        <p:nvSpPr>
          <p:cNvPr id="4" name="Slide Number Placeholder 3"/>
          <p:cNvSpPr>
            <a:spLocks noGrp="1"/>
          </p:cNvSpPr>
          <p:nvPr>
            <p:ph type="sldNum" sz="quarter" idx="5"/>
          </p:nvPr>
        </p:nvSpPr>
        <p:spPr/>
        <p:txBody>
          <a:bodyPr/>
          <a:lstStyle/>
          <a:p>
            <a:fld id="{5667FC08-7CE3-4776-9882-7123D03FF69B}" type="slidenum">
              <a:rPr lang="en-US" smtClean="0"/>
              <a:t>26</a:t>
            </a:fld>
            <a:endParaRPr lang="en-US" dirty="0"/>
          </a:p>
        </p:txBody>
      </p:sp>
    </p:spTree>
    <p:extLst>
      <p:ext uri="{BB962C8B-B14F-4D97-AF65-F5344CB8AC3E}">
        <p14:creationId xmlns:p14="http://schemas.microsoft.com/office/powerpoint/2010/main" val="2569349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Program should add photo on right and left of athletes  engaged in sport to illustrate an active and healthy athlete.</a:t>
            </a:r>
          </a:p>
          <a:p>
            <a:endParaRPr lang="en-US" b="1" dirty="0"/>
          </a:p>
          <a:p>
            <a:r>
              <a:rPr lang="en-US" b="0" dirty="0"/>
              <a:t>You are a healthy athlete and want to achieve your personal best at your sport.  Congratulations on avoiding tobacco.  Because you avoid tobacco, you can perform better and run and walk faster and farther.</a:t>
            </a:r>
          </a:p>
          <a:p>
            <a:r>
              <a:rPr lang="en-US" b="0" dirty="0"/>
              <a:t>You can play your sport and be active longer.</a:t>
            </a:r>
          </a:p>
        </p:txBody>
      </p:sp>
      <p:sp>
        <p:nvSpPr>
          <p:cNvPr id="4" name="Slide Number Placeholder 3"/>
          <p:cNvSpPr>
            <a:spLocks noGrp="1"/>
          </p:cNvSpPr>
          <p:nvPr>
            <p:ph type="sldNum" sz="quarter" idx="5"/>
          </p:nvPr>
        </p:nvSpPr>
        <p:spPr/>
        <p:txBody>
          <a:bodyPr/>
          <a:lstStyle/>
          <a:p>
            <a:fld id="{5667FC08-7CE3-4776-9882-7123D03FF69B}" type="slidenum">
              <a:rPr lang="en-US" smtClean="0"/>
              <a:t>27</a:t>
            </a:fld>
            <a:endParaRPr lang="en-US" dirty="0"/>
          </a:p>
        </p:txBody>
      </p:sp>
    </p:spTree>
    <p:extLst>
      <p:ext uri="{BB962C8B-B14F-4D97-AF65-F5344CB8AC3E}">
        <p14:creationId xmlns:p14="http://schemas.microsoft.com/office/powerpoint/2010/main" val="113794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around someone who smokes, these are a few ideas to help you avoid the smoke.</a:t>
            </a:r>
          </a:p>
          <a:p>
            <a:r>
              <a:rPr lang="en-US" dirty="0"/>
              <a:t>You can leave the room when someone is smoking or ask them not to smoke. Is someone you know trying to quit smoking?  You can encourage them to quit and ask them if you can help them quit.</a:t>
            </a:r>
          </a:p>
          <a:p>
            <a:r>
              <a:rPr lang="en-US" dirty="0"/>
              <a:t>If someone wants to quite smoking, support from family and friends is important.</a:t>
            </a:r>
          </a:p>
          <a:p>
            <a:endParaRPr lang="en-US" dirty="0"/>
          </a:p>
          <a:p>
            <a:r>
              <a:rPr lang="en-US" dirty="0"/>
              <a:t>Discuss a few strategies on this slide.  </a:t>
            </a:r>
          </a:p>
        </p:txBody>
      </p:sp>
      <p:sp>
        <p:nvSpPr>
          <p:cNvPr id="4" name="Slide Number Placeholder 3"/>
          <p:cNvSpPr>
            <a:spLocks noGrp="1"/>
          </p:cNvSpPr>
          <p:nvPr>
            <p:ph type="sldNum" sz="quarter" idx="5"/>
          </p:nvPr>
        </p:nvSpPr>
        <p:spPr/>
        <p:txBody>
          <a:bodyPr/>
          <a:lstStyle/>
          <a:p>
            <a:fld id="{5667FC08-7CE3-4776-9882-7123D03FF69B}" type="slidenum">
              <a:rPr lang="en-US" smtClean="0"/>
              <a:t>28</a:t>
            </a:fld>
            <a:endParaRPr lang="en-US" dirty="0"/>
          </a:p>
        </p:txBody>
      </p:sp>
    </p:spTree>
    <p:extLst>
      <p:ext uri="{BB962C8B-B14F-4D97-AF65-F5344CB8AC3E}">
        <p14:creationId xmlns:p14="http://schemas.microsoft.com/office/powerpoint/2010/main" val="1035876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is about important time to wash your hands.  </a:t>
            </a:r>
          </a:p>
        </p:txBody>
      </p:sp>
      <p:sp>
        <p:nvSpPr>
          <p:cNvPr id="4" name="Slide Number Placeholder 3"/>
          <p:cNvSpPr>
            <a:spLocks noGrp="1"/>
          </p:cNvSpPr>
          <p:nvPr>
            <p:ph type="sldNum" sz="quarter" idx="5"/>
          </p:nvPr>
        </p:nvSpPr>
        <p:spPr/>
        <p:txBody>
          <a:bodyPr/>
          <a:lstStyle/>
          <a:p>
            <a:fld id="{5667FC08-7CE3-4776-9882-7123D03FF69B}" type="slidenum">
              <a:rPr lang="en-US" smtClean="0"/>
              <a:t>29</a:t>
            </a:fld>
            <a:endParaRPr lang="en-US" dirty="0"/>
          </a:p>
        </p:txBody>
      </p:sp>
    </p:spTree>
    <p:extLst>
      <p:ext uri="{BB962C8B-B14F-4D97-AF65-F5344CB8AC3E}">
        <p14:creationId xmlns:p14="http://schemas.microsoft.com/office/powerpoint/2010/main" val="2140738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those who responded were between 19-50 years of age.  </a:t>
            </a:r>
          </a:p>
        </p:txBody>
      </p:sp>
      <p:sp>
        <p:nvSpPr>
          <p:cNvPr id="4" name="Slide Number Placeholder 3"/>
          <p:cNvSpPr>
            <a:spLocks noGrp="1"/>
          </p:cNvSpPr>
          <p:nvPr>
            <p:ph type="sldNum" sz="quarter" idx="5"/>
          </p:nvPr>
        </p:nvSpPr>
        <p:spPr/>
        <p:txBody>
          <a:bodyPr/>
          <a:lstStyle/>
          <a:p>
            <a:fld id="{5667FC08-7CE3-4776-9882-7123D03FF69B}" type="slidenum">
              <a:rPr lang="en-US" smtClean="0"/>
              <a:t>3</a:t>
            </a:fld>
            <a:endParaRPr lang="en-US" dirty="0"/>
          </a:p>
        </p:txBody>
      </p:sp>
    </p:spTree>
    <p:extLst>
      <p:ext uri="{BB962C8B-B14F-4D97-AF65-F5344CB8AC3E}">
        <p14:creationId xmlns:p14="http://schemas.microsoft.com/office/powerpoint/2010/main" val="2106518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job on handwashing.  Most of you made great choices.  Don’t forget, it is important to wash your hands after playing with animals and after your  sports practice.</a:t>
            </a:r>
          </a:p>
        </p:txBody>
      </p:sp>
      <p:sp>
        <p:nvSpPr>
          <p:cNvPr id="4" name="Slide Number Placeholder 3"/>
          <p:cNvSpPr>
            <a:spLocks noGrp="1"/>
          </p:cNvSpPr>
          <p:nvPr>
            <p:ph type="sldNum" sz="quarter" idx="5"/>
          </p:nvPr>
        </p:nvSpPr>
        <p:spPr/>
        <p:txBody>
          <a:bodyPr/>
          <a:lstStyle/>
          <a:p>
            <a:fld id="{5667FC08-7CE3-4776-9882-7123D03FF69B}" type="slidenum">
              <a:rPr lang="en-US" smtClean="0"/>
              <a:t>30</a:t>
            </a:fld>
            <a:endParaRPr lang="en-US" dirty="0"/>
          </a:p>
        </p:txBody>
      </p:sp>
    </p:spTree>
    <p:extLst>
      <p:ext uri="{BB962C8B-B14F-4D97-AF65-F5344CB8AC3E}">
        <p14:creationId xmlns:p14="http://schemas.microsoft.com/office/powerpoint/2010/main" val="2874386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over important steps in handwashing as illustrated on the picture. </a:t>
            </a:r>
          </a:p>
          <a:p>
            <a:r>
              <a:rPr lang="en-US" dirty="0"/>
              <a:t>Use soap and water, remember when to wash and wash for al least 20 seconds (about the same time as singing happy birthday).</a:t>
            </a:r>
          </a:p>
          <a:p>
            <a:endParaRPr lang="en-US" dirty="0"/>
          </a:p>
          <a:p>
            <a:r>
              <a:rPr lang="en-US" dirty="0"/>
              <a:t>Or insert the SOI handwashing video if you have internet access </a:t>
            </a:r>
            <a:r>
              <a:rPr lang="en-US" b="0" dirty="0"/>
              <a:t>--</a:t>
            </a:r>
            <a:r>
              <a:rPr lang="en-US" dirty="0">
                <a:hlinkClick r:id="rId3"/>
              </a:rPr>
              <a:t>https://www.specialolympics.org/videos/proper-hand-washing-techniques</a:t>
            </a:r>
            <a:endParaRPr lang="en-US" dirty="0"/>
          </a:p>
          <a:p>
            <a:endParaRPr lang="en-US" dirty="0"/>
          </a:p>
        </p:txBody>
      </p:sp>
      <p:sp>
        <p:nvSpPr>
          <p:cNvPr id="4" name="Slide Number Placeholder 3"/>
          <p:cNvSpPr>
            <a:spLocks noGrp="1"/>
          </p:cNvSpPr>
          <p:nvPr>
            <p:ph type="sldNum" sz="quarter" idx="5"/>
          </p:nvPr>
        </p:nvSpPr>
        <p:spPr/>
        <p:txBody>
          <a:bodyPr/>
          <a:lstStyle/>
          <a:p>
            <a:fld id="{5667FC08-7CE3-4776-9882-7123D03FF69B}" type="slidenum">
              <a:rPr lang="en-US" smtClean="0"/>
              <a:t>31</a:t>
            </a:fld>
            <a:endParaRPr lang="en-US" dirty="0"/>
          </a:p>
        </p:txBody>
      </p:sp>
    </p:spTree>
    <p:extLst>
      <p:ext uri="{BB962C8B-B14F-4D97-AF65-F5344CB8AC3E}">
        <p14:creationId xmlns:p14="http://schemas.microsoft.com/office/powerpoint/2010/main" val="2038334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talking to a Health Promotion Clinical Director check yes. If you are not interested check no.</a:t>
            </a:r>
          </a:p>
          <a:p>
            <a:r>
              <a:rPr lang="en-US" dirty="0"/>
              <a:t>Please tell us what you are interested in talking about so we can arrange for the best person to talk to you.</a:t>
            </a:r>
          </a:p>
        </p:txBody>
      </p:sp>
      <p:sp>
        <p:nvSpPr>
          <p:cNvPr id="4" name="Slide Number Placeholder 3"/>
          <p:cNvSpPr>
            <a:spLocks noGrp="1"/>
          </p:cNvSpPr>
          <p:nvPr>
            <p:ph type="sldNum" sz="quarter" idx="5"/>
          </p:nvPr>
        </p:nvSpPr>
        <p:spPr/>
        <p:txBody>
          <a:bodyPr/>
          <a:lstStyle/>
          <a:p>
            <a:fld id="{5667FC08-7CE3-4776-9882-7123D03FF69B}" type="slidenum">
              <a:rPr lang="en-US" smtClean="0"/>
              <a:t>32</a:t>
            </a:fld>
            <a:endParaRPr lang="en-US" dirty="0"/>
          </a:p>
        </p:txBody>
      </p:sp>
    </p:spTree>
    <p:extLst>
      <p:ext uri="{BB962C8B-B14F-4D97-AF65-F5344CB8AC3E}">
        <p14:creationId xmlns:p14="http://schemas.microsoft.com/office/powerpoint/2010/main" val="2800090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Thank you very much for joining us today to talk and learn about Health Promotion.  Have a great day.</a:t>
            </a:r>
          </a:p>
        </p:txBody>
      </p:sp>
      <p:sp>
        <p:nvSpPr>
          <p:cNvPr id="4" name="Slide Number Placeholder 3"/>
          <p:cNvSpPr>
            <a:spLocks noGrp="1"/>
          </p:cNvSpPr>
          <p:nvPr>
            <p:ph type="sldNum" sz="quarter" idx="5"/>
          </p:nvPr>
        </p:nvSpPr>
        <p:spPr/>
        <p:txBody>
          <a:bodyPr/>
          <a:lstStyle/>
          <a:p>
            <a:fld id="{5667FC08-7CE3-4776-9882-7123D03FF69B}" type="slidenum">
              <a:rPr lang="en-US" smtClean="0"/>
              <a:t>33</a:t>
            </a:fld>
            <a:endParaRPr lang="en-US" dirty="0"/>
          </a:p>
        </p:txBody>
      </p:sp>
    </p:spTree>
    <p:extLst>
      <p:ext uri="{BB962C8B-B14F-4D97-AF65-F5344CB8AC3E}">
        <p14:creationId xmlns:p14="http://schemas.microsoft.com/office/powerpoint/2010/main" val="2950845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87% of the responses were for an athlete. There also was a coach, family member and friend.</a:t>
            </a:r>
          </a:p>
        </p:txBody>
      </p:sp>
      <p:sp>
        <p:nvSpPr>
          <p:cNvPr id="4" name="Slide Number Placeholder 3"/>
          <p:cNvSpPr>
            <a:spLocks noGrp="1"/>
          </p:cNvSpPr>
          <p:nvPr>
            <p:ph type="sldNum" sz="quarter" idx="5"/>
          </p:nvPr>
        </p:nvSpPr>
        <p:spPr/>
        <p:txBody>
          <a:bodyPr/>
          <a:lstStyle/>
          <a:p>
            <a:fld id="{5667FC08-7CE3-4776-9882-7123D03FF69B}" type="slidenum">
              <a:rPr lang="en-US" smtClean="0"/>
              <a:t>4</a:t>
            </a:fld>
            <a:endParaRPr lang="en-US" dirty="0"/>
          </a:p>
        </p:txBody>
      </p:sp>
    </p:spTree>
    <p:extLst>
      <p:ext uri="{BB962C8B-B14F-4D97-AF65-F5344CB8AC3E}">
        <p14:creationId xmlns:p14="http://schemas.microsoft.com/office/powerpoint/2010/main" val="215730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job, everyone has a doctor. 60% have seen their doctor in the past 3 months and others have had visits in the past year. A few of you (12%) have not seen your doctor in the past year.  You might want to think about checking in with your doctor for an annual visit.</a:t>
            </a:r>
          </a:p>
        </p:txBody>
      </p:sp>
      <p:sp>
        <p:nvSpPr>
          <p:cNvPr id="4" name="Slide Number Placeholder 3"/>
          <p:cNvSpPr>
            <a:spLocks noGrp="1"/>
          </p:cNvSpPr>
          <p:nvPr>
            <p:ph type="sldNum" sz="quarter" idx="5"/>
          </p:nvPr>
        </p:nvSpPr>
        <p:spPr/>
        <p:txBody>
          <a:bodyPr/>
          <a:lstStyle/>
          <a:p>
            <a:fld id="{5667FC08-7CE3-4776-9882-7123D03FF69B}" type="slidenum">
              <a:rPr lang="en-US" smtClean="0"/>
              <a:t>5</a:t>
            </a:fld>
            <a:endParaRPr lang="en-US" dirty="0"/>
          </a:p>
        </p:txBody>
      </p:sp>
    </p:spTree>
    <p:extLst>
      <p:ext uri="{BB962C8B-B14F-4D97-AF65-F5344CB8AC3E}">
        <p14:creationId xmlns:p14="http://schemas.microsoft.com/office/powerpoint/2010/main" val="2277153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1/3 or 32% of you have broken a bone.</a:t>
            </a:r>
          </a:p>
        </p:txBody>
      </p:sp>
      <p:sp>
        <p:nvSpPr>
          <p:cNvPr id="4" name="Slide Number Placeholder 3"/>
          <p:cNvSpPr>
            <a:spLocks noGrp="1"/>
          </p:cNvSpPr>
          <p:nvPr>
            <p:ph type="sldNum" sz="quarter" idx="5"/>
          </p:nvPr>
        </p:nvSpPr>
        <p:spPr/>
        <p:txBody>
          <a:bodyPr/>
          <a:lstStyle/>
          <a:p>
            <a:fld id="{5667FC08-7CE3-4776-9882-7123D03FF69B}" type="slidenum">
              <a:rPr lang="en-US" smtClean="0"/>
              <a:t>6</a:t>
            </a:fld>
            <a:endParaRPr lang="en-US" dirty="0"/>
          </a:p>
        </p:txBody>
      </p:sp>
    </p:spTree>
    <p:extLst>
      <p:ext uri="{BB962C8B-B14F-4D97-AF65-F5344CB8AC3E}">
        <p14:creationId xmlns:p14="http://schemas.microsoft.com/office/powerpoint/2010/main" val="1607311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job 68% of you take a vitamin D supplement</a:t>
            </a:r>
          </a:p>
        </p:txBody>
      </p:sp>
      <p:sp>
        <p:nvSpPr>
          <p:cNvPr id="4" name="Slide Number Placeholder 3"/>
          <p:cNvSpPr>
            <a:spLocks noGrp="1"/>
          </p:cNvSpPr>
          <p:nvPr>
            <p:ph type="sldNum" sz="quarter" idx="5"/>
          </p:nvPr>
        </p:nvSpPr>
        <p:spPr/>
        <p:txBody>
          <a:bodyPr/>
          <a:lstStyle/>
          <a:p>
            <a:fld id="{5667FC08-7CE3-4776-9882-7123D03FF69B}" type="slidenum">
              <a:rPr lang="en-US" smtClean="0"/>
              <a:t>7</a:t>
            </a:fld>
            <a:endParaRPr lang="en-US" dirty="0"/>
          </a:p>
        </p:txBody>
      </p:sp>
    </p:spTree>
    <p:extLst>
      <p:ext uri="{BB962C8B-B14F-4D97-AF65-F5344CB8AC3E}">
        <p14:creationId xmlns:p14="http://schemas.microsoft.com/office/powerpoint/2010/main" val="3796782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things you can do to be sure you have strong bones; a vitamin D supplement is just one.  You can also get vitamin D from the sun and foods.  We will talk about foods with calcium and vitamin D in a few minutes.</a:t>
            </a:r>
          </a:p>
        </p:txBody>
      </p:sp>
      <p:sp>
        <p:nvSpPr>
          <p:cNvPr id="4" name="Slide Number Placeholder 3"/>
          <p:cNvSpPr>
            <a:spLocks noGrp="1"/>
          </p:cNvSpPr>
          <p:nvPr>
            <p:ph type="sldNum" sz="quarter" idx="5"/>
          </p:nvPr>
        </p:nvSpPr>
        <p:spPr/>
        <p:txBody>
          <a:bodyPr/>
          <a:lstStyle/>
          <a:p>
            <a:fld id="{5667FC08-7CE3-4776-9882-7123D03FF69B}" type="slidenum">
              <a:rPr lang="en-US" smtClean="0"/>
              <a:t>8</a:t>
            </a:fld>
            <a:endParaRPr lang="en-US" dirty="0"/>
          </a:p>
        </p:txBody>
      </p:sp>
    </p:spTree>
    <p:extLst>
      <p:ext uri="{BB962C8B-B14F-4D97-AF65-F5344CB8AC3E}">
        <p14:creationId xmlns:p14="http://schemas.microsoft.com/office/powerpoint/2010/main" val="395744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 Remember this question, what do you drink when you are thirsty?  You can have more than one answer.</a:t>
            </a:r>
            <a:endParaRPr lang="en-US" dirty="0"/>
          </a:p>
        </p:txBody>
      </p:sp>
      <p:sp>
        <p:nvSpPr>
          <p:cNvPr id="4" name="Slide Number Placeholder 3"/>
          <p:cNvSpPr>
            <a:spLocks noGrp="1"/>
          </p:cNvSpPr>
          <p:nvPr>
            <p:ph type="sldNum" sz="quarter" idx="5"/>
          </p:nvPr>
        </p:nvSpPr>
        <p:spPr/>
        <p:txBody>
          <a:bodyPr/>
          <a:lstStyle/>
          <a:p>
            <a:fld id="{5667FC08-7CE3-4776-9882-7123D03FF69B}" type="slidenum">
              <a:rPr lang="en-US" smtClean="0"/>
              <a:t>9</a:t>
            </a:fld>
            <a:endParaRPr lang="en-US" dirty="0"/>
          </a:p>
        </p:txBody>
      </p:sp>
    </p:spTree>
    <p:extLst>
      <p:ext uri="{BB962C8B-B14F-4D97-AF65-F5344CB8AC3E}">
        <p14:creationId xmlns:p14="http://schemas.microsoft.com/office/powerpoint/2010/main" val="2258277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0B1A8A-CF59-4F41-9856-0F3107A3F024}" type="datetime1">
              <a:rPr lang="en-US" smtClean="0"/>
              <a:t>10/25/2020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05BEEA-CFEB-49CF-BC09-73907028275D}" type="slidenum">
              <a:rPr lang="en-US" smtClean="0"/>
              <a:t>‹#›</a:t>
            </a:fld>
            <a:endParaRPr lang="en-US" dirty="0"/>
          </a:p>
        </p:txBody>
      </p:sp>
    </p:spTree>
    <p:extLst>
      <p:ext uri="{BB962C8B-B14F-4D97-AF65-F5344CB8AC3E}">
        <p14:creationId xmlns:p14="http://schemas.microsoft.com/office/powerpoint/2010/main" val="435095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A1BEB0-8F67-4EAE-90D9-00AADE9CDB5F}" type="datetime1">
              <a:rPr lang="en-US" smtClean="0"/>
              <a:t>10/25/2020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05BEEA-CFEB-49CF-BC09-73907028275D}" type="slidenum">
              <a:rPr lang="en-US" smtClean="0"/>
              <a:t>‹#›</a:t>
            </a:fld>
            <a:endParaRPr lang="en-US" dirty="0"/>
          </a:p>
        </p:txBody>
      </p:sp>
    </p:spTree>
    <p:extLst>
      <p:ext uri="{BB962C8B-B14F-4D97-AF65-F5344CB8AC3E}">
        <p14:creationId xmlns:p14="http://schemas.microsoft.com/office/powerpoint/2010/main" val="4191346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D412D1-9E7D-484F-A84A-4B7FC8E6915B}" type="datetime1">
              <a:rPr lang="en-US" smtClean="0"/>
              <a:t>10/25/2020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05BEEA-CFEB-49CF-BC09-73907028275D}" type="slidenum">
              <a:rPr lang="en-US" smtClean="0"/>
              <a:t>‹#›</a:t>
            </a:fld>
            <a:endParaRPr lang="en-US" dirty="0"/>
          </a:p>
        </p:txBody>
      </p:sp>
    </p:spTree>
    <p:extLst>
      <p:ext uri="{BB962C8B-B14F-4D97-AF65-F5344CB8AC3E}">
        <p14:creationId xmlns:p14="http://schemas.microsoft.com/office/powerpoint/2010/main" val="1515221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Pictur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97711-2560-47B9-A055-4691901BE179}"/>
              </a:ext>
            </a:extLst>
          </p:cNvPr>
          <p:cNvSpPr/>
          <p:nvPr userDrawn="1"/>
        </p:nvSpPr>
        <p:spPr>
          <a:xfrm>
            <a:off x="0" y="4800600"/>
            <a:ext cx="12192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ctrTitle"/>
          </p:nvPr>
        </p:nvSpPr>
        <p:spPr>
          <a:xfrm>
            <a:off x="533400" y="5115656"/>
            <a:ext cx="11125200" cy="914400"/>
          </a:xfrm>
        </p:spPr>
        <p:txBody>
          <a:bodyPr/>
          <a:lstStyle>
            <a:lvl1pPr algn="ctr">
              <a:defRPr sz="4400" spc="-5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2"/>
          <p:cNvSpPr>
            <a:spLocks noGrp="1"/>
          </p:cNvSpPr>
          <p:nvPr>
            <p:ph type="pic" idx="10"/>
          </p:nvPr>
        </p:nvSpPr>
        <p:spPr>
          <a:xfrm>
            <a:off x="1" y="1"/>
            <a:ext cx="4023360" cy="4745736"/>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3" name="Picture Placeholder 2"/>
          <p:cNvSpPr>
            <a:spLocks noGrp="1"/>
          </p:cNvSpPr>
          <p:nvPr>
            <p:ph type="pic" idx="11"/>
          </p:nvPr>
        </p:nvSpPr>
        <p:spPr>
          <a:xfrm>
            <a:off x="4084320" y="1"/>
            <a:ext cx="4023360" cy="4745736"/>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4" name="Picture Placeholder 2"/>
          <p:cNvSpPr>
            <a:spLocks noGrp="1"/>
          </p:cNvSpPr>
          <p:nvPr>
            <p:ph type="pic" idx="12"/>
          </p:nvPr>
        </p:nvSpPr>
        <p:spPr>
          <a:xfrm>
            <a:off x="8168640" y="1"/>
            <a:ext cx="4023360" cy="4745736"/>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55902950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72C017-058E-4CA4-9493-E5BAEE2BD5AF}" type="datetime1">
              <a:rPr lang="en-US" smtClean="0"/>
              <a:t>10/25/2020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05BEEA-CFEB-49CF-BC09-73907028275D}" type="slidenum">
              <a:rPr lang="en-US" smtClean="0"/>
              <a:t>‹#›</a:t>
            </a:fld>
            <a:endParaRPr lang="en-US" dirty="0"/>
          </a:p>
        </p:txBody>
      </p:sp>
    </p:spTree>
    <p:extLst>
      <p:ext uri="{BB962C8B-B14F-4D97-AF65-F5344CB8AC3E}">
        <p14:creationId xmlns:p14="http://schemas.microsoft.com/office/powerpoint/2010/main" val="2960942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652A2C-30FC-434A-8467-73CFE9FA0DC8}" type="datetime1">
              <a:rPr lang="en-US" smtClean="0"/>
              <a:t>10/25/2020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05BEEA-CFEB-49CF-BC09-73907028275D}" type="slidenum">
              <a:rPr lang="en-US" smtClean="0"/>
              <a:t>‹#›</a:t>
            </a:fld>
            <a:endParaRPr lang="en-US" dirty="0"/>
          </a:p>
        </p:txBody>
      </p:sp>
    </p:spTree>
    <p:extLst>
      <p:ext uri="{BB962C8B-B14F-4D97-AF65-F5344CB8AC3E}">
        <p14:creationId xmlns:p14="http://schemas.microsoft.com/office/powerpoint/2010/main" val="1827069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7C10CC-FE21-4C3D-97A1-DFA9C0327369}" type="datetime1">
              <a:rPr lang="en-US" smtClean="0"/>
              <a:t>10/25/2020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05BEEA-CFEB-49CF-BC09-73907028275D}" type="slidenum">
              <a:rPr lang="en-US" smtClean="0"/>
              <a:t>‹#›</a:t>
            </a:fld>
            <a:endParaRPr lang="en-US" dirty="0"/>
          </a:p>
        </p:txBody>
      </p:sp>
    </p:spTree>
    <p:extLst>
      <p:ext uri="{BB962C8B-B14F-4D97-AF65-F5344CB8AC3E}">
        <p14:creationId xmlns:p14="http://schemas.microsoft.com/office/powerpoint/2010/main" val="92650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DB02B9-A636-41F8-A68E-87E0DCA3A7E6}" type="datetime1">
              <a:rPr lang="en-US" smtClean="0"/>
              <a:t>10/25/2020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05BEEA-CFEB-49CF-BC09-73907028275D}" type="slidenum">
              <a:rPr lang="en-US" smtClean="0"/>
              <a:t>‹#›</a:t>
            </a:fld>
            <a:endParaRPr lang="en-US" dirty="0"/>
          </a:p>
        </p:txBody>
      </p:sp>
    </p:spTree>
    <p:extLst>
      <p:ext uri="{BB962C8B-B14F-4D97-AF65-F5344CB8AC3E}">
        <p14:creationId xmlns:p14="http://schemas.microsoft.com/office/powerpoint/2010/main" val="4010626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9D3879-F15C-473C-960C-783408E0F519}" type="datetime1">
              <a:rPr lang="en-US" smtClean="0"/>
              <a:t>10/25/2020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05BEEA-CFEB-49CF-BC09-73907028275D}" type="slidenum">
              <a:rPr lang="en-US" smtClean="0"/>
              <a:t>‹#›</a:t>
            </a:fld>
            <a:endParaRPr lang="en-US" dirty="0"/>
          </a:p>
        </p:txBody>
      </p:sp>
    </p:spTree>
    <p:extLst>
      <p:ext uri="{BB962C8B-B14F-4D97-AF65-F5344CB8AC3E}">
        <p14:creationId xmlns:p14="http://schemas.microsoft.com/office/powerpoint/2010/main" val="3172531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F8C61D-C895-41C2-A9E0-2195DF012367}" type="datetime1">
              <a:rPr lang="en-US" smtClean="0"/>
              <a:t>10/25/2020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05BEEA-CFEB-49CF-BC09-73907028275D}" type="slidenum">
              <a:rPr lang="en-US" smtClean="0"/>
              <a:t>‹#›</a:t>
            </a:fld>
            <a:endParaRPr lang="en-US" dirty="0"/>
          </a:p>
        </p:txBody>
      </p:sp>
    </p:spTree>
    <p:extLst>
      <p:ext uri="{BB962C8B-B14F-4D97-AF65-F5344CB8AC3E}">
        <p14:creationId xmlns:p14="http://schemas.microsoft.com/office/powerpoint/2010/main" val="422010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5919E3-021F-48CD-BFF9-22C92308E7C7}" type="datetime1">
              <a:rPr lang="en-US" smtClean="0"/>
              <a:t>10/25/2020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05BEEA-CFEB-49CF-BC09-73907028275D}" type="slidenum">
              <a:rPr lang="en-US" smtClean="0"/>
              <a:t>‹#›</a:t>
            </a:fld>
            <a:endParaRPr lang="en-US" dirty="0"/>
          </a:p>
        </p:txBody>
      </p:sp>
    </p:spTree>
    <p:extLst>
      <p:ext uri="{BB962C8B-B14F-4D97-AF65-F5344CB8AC3E}">
        <p14:creationId xmlns:p14="http://schemas.microsoft.com/office/powerpoint/2010/main" val="241793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D98C2A-6C9E-4846-9107-089A951CF9BC}" type="datetime1">
              <a:rPr lang="en-US" smtClean="0"/>
              <a:t>10/25/2020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05BEEA-CFEB-49CF-BC09-73907028275D}" type="slidenum">
              <a:rPr lang="en-US" smtClean="0"/>
              <a:t>‹#›</a:t>
            </a:fld>
            <a:endParaRPr lang="en-US" dirty="0"/>
          </a:p>
        </p:txBody>
      </p:sp>
    </p:spTree>
    <p:extLst>
      <p:ext uri="{BB962C8B-B14F-4D97-AF65-F5344CB8AC3E}">
        <p14:creationId xmlns:p14="http://schemas.microsoft.com/office/powerpoint/2010/main" val="369999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4169AA-3948-464F-AA6C-87E94378A5B3}" type="datetime1">
              <a:rPr lang="en-US" smtClean="0"/>
              <a:t>10/25/2020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05BEEA-CFEB-49CF-BC09-73907028275D}" type="slidenum">
              <a:rPr lang="en-US" smtClean="0"/>
              <a:t>‹#›</a:t>
            </a:fld>
            <a:endParaRPr lang="en-US" dirty="0"/>
          </a:p>
        </p:txBody>
      </p:sp>
    </p:spTree>
    <p:extLst>
      <p:ext uri="{BB962C8B-B14F-4D97-AF65-F5344CB8AC3E}">
        <p14:creationId xmlns:p14="http://schemas.microsoft.com/office/powerpoint/2010/main" val="3803195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s>
</file>

<file path=ppt/slides/_rels/slide16.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5.jpeg"/><Relationship Id="rId7" Type="http://schemas.openxmlformats.org/officeDocument/2006/relationships/image" Target="../media/image80.jpg"/><Relationship Id="rId12" Type="http://schemas.openxmlformats.org/officeDocument/2006/relationships/image" Target="../media/image85.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17.jpg"/><Relationship Id="rId10" Type="http://schemas.openxmlformats.org/officeDocument/2006/relationships/image" Target="../media/image83.jpeg"/><Relationship Id="rId4" Type="http://schemas.openxmlformats.org/officeDocument/2006/relationships/image" Target="../media/image16.jpeg"/><Relationship Id="rId9" Type="http://schemas.openxmlformats.org/officeDocument/2006/relationships/image" Target="../media/image82.jpe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91.jp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eg"/><Relationship Id="rId3" Type="http://schemas.openxmlformats.org/officeDocument/2006/relationships/image" Target="../media/image12.jp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emf"/><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0CFA96-1812-4050-AD5C-0AA9087C77DF}"/>
              </a:ext>
            </a:extLst>
          </p:cNvPr>
          <p:cNvSpPr>
            <a:spLocks noGrp="1"/>
          </p:cNvSpPr>
          <p:nvPr>
            <p:ph type="ctrTitle"/>
          </p:nvPr>
        </p:nvSpPr>
        <p:spPr>
          <a:xfrm>
            <a:off x="949070" y="328322"/>
            <a:ext cx="10506456" cy="1197864"/>
          </a:xfrm>
        </p:spPr>
        <p:txBody>
          <a:bodyPr>
            <a:normAutofit/>
          </a:bodyPr>
          <a:lstStyle/>
          <a:p>
            <a:r>
              <a:rPr lang="en-US" sz="4000" b="1" dirty="0">
                <a:latin typeface="Ubuntu" panose="020B0504030602030204" pitchFamily="34" charset="0"/>
              </a:rPr>
              <a:t>Health Promotion Health Assessment</a:t>
            </a:r>
          </a:p>
        </p:txBody>
      </p:sp>
      <p:pic>
        <p:nvPicPr>
          <p:cNvPr id="7" name="Picture 6" descr="A group of people sitting at a table&#10;&#10;Description automatically generated">
            <a:extLst>
              <a:ext uri="{FF2B5EF4-FFF2-40B4-BE49-F238E27FC236}">
                <a16:creationId xmlns:a16="http://schemas.microsoft.com/office/drawing/2014/main" id="{EB894B8C-39D2-4701-A190-458388C0D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183" y="2048308"/>
            <a:ext cx="6173031" cy="4116463"/>
          </a:xfrm>
          <a:prstGeom prst="rect">
            <a:avLst/>
          </a:prstGeom>
        </p:spPr>
      </p:pic>
      <p:pic>
        <p:nvPicPr>
          <p:cNvPr id="2" name="Picture 2">
            <a:extLst>
              <a:ext uri="{FF2B5EF4-FFF2-40B4-BE49-F238E27FC236}">
                <a16:creationId xmlns:a16="http://schemas.microsoft.com/office/drawing/2014/main" id="{0E3DB0CF-AE19-4DEE-99A6-1BB69A7950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6851" y="4545653"/>
            <a:ext cx="3798584" cy="19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69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FF37-3D27-47BC-928A-47FA326C94E8}"/>
              </a:ext>
            </a:extLst>
          </p:cNvPr>
          <p:cNvSpPr>
            <a:spLocks noGrp="1"/>
          </p:cNvSpPr>
          <p:nvPr>
            <p:ph type="title"/>
          </p:nvPr>
        </p:nvSpPr>
        <p:spPr/>
        <p:txBody>
          <a:bodyPr/>
          <a:lstStyle/>
          <a:p>
            <a:r>
              <a:rPr lang="en-US" dirty="0">
                <a:latin typeface="Ubuntu" panose="020B0504030602030204" pitchFamily="34" charset="0"/>
              </a:rPr>
              <a:t>What do you drink when you are thirsty?</a:t>
            </a:r>
          </a:p>
        </p:txBody>
      </p:sp>
      <p:graphicFrame>
        <p:nvGraphicFramePr>
          <p:cNvPr id="7" name="Content Placeholder 6">
            <a:extLst>
              <a:ext uri="{FF2B5EF4-FFF2-40B4-BE49-F238E27FC236}">
                <a16:creationId xmlns:a16="http://schemas.microsoft.com/office/drawing/2014/main" id="{E790C7D9-FF63-4F97-BAF9-7C0EF80A7314}"/>
              </a:ext>
            </a:extLst>
          </p:cNvPr>
          <p:cNvGraphicFramePr>
            <a:graphicFrameLocks noGrp="1"/>
          </p:cNvGraphicFramePr>
          <p:nvPr>
            <p:ph idx="1"/>
            <p:extLst>
              <p:ext uri="{D42A27DB-BD31-4B8C-83A1-F6EECF244321}">
                <p14:modId xmlns:p14="http://schemas.microsoft.com/office/powerpoint/2010/main" val="2154154922"/>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2D1C8535-8487-4BB6-A5C6-524B4F61F2FF}"/>
              </a:ext>
            </a:extLst>
          </p:cNvPr>
          <p:cNvSpPr>
            <a:spLocks noGrp="1"/>
          </p:cNvSpPr>
          <p:nvPr>
            <p:ph type="sldNum" sz="quarter" idx="12"/>
          </p:nvPr>
        </p:nvSpPr>
        <p:spPr/>
        <p:txBody>
          <a:bodyPr/>
          <a:lstStyle/>
          <a:p>
            <a:fld id="{EF05BEEA-CFEB-49CF-BC09-73907028275D}" type="slidenum">
              <a:rPr lang="en-US" smtClean="0"/>
              <a:t>10</a:t>
            </a:fld>
            <a:endParaRPr lang="en-US" dirty="0"/>
          </a:p>
        </p:txBody>
      </p:sp>
    </p:spTree>
    <p:extLst>
      <p:ext uri="{BB962C8B-B14F-4D97-AF65-F5344CB8AC3E}">
        <p14:creationId xmlns:p14="http://schemas.microsoft.com/office/powerpoint/2010/main" val="371849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670" y="1084506"/>
            <a:ext cx="5571065" cy="5571065"/>
          </a:xfrm>
          <a:prstGeom prst="rect">
            <a:avLst/>
          </a:prstGeom>
          <a:ln>
            <a:noFill/>
          </a:ln>
        </p:spPr>
      </p:pic>
      <p:sp>
        <p:nvSpPr>
          <p:cNvPr id="3" name="TextBox 2">
            <a:extLst>
              <a:ext uri="{FF2B5EF4-FFF2-40B4-BE49-F238E27FC236}">
                <a16:creationId xmlns:a16="http://schemas.microsoft.com/office/drawing/2014/main" id="{5D99A000-5670-449C-AE62-6ABF1DE647DF}"/>
              </a:ext>
            </a:extLst>
          </p:cNvPr>
          <p:cNvSpPr txBox="1"/>
          <p:nvPr/>
        </p:nvSpPr>
        <p:spPr>
          <a:xfrm>
            <a:off x="2266014" y="234568"/>
            <a:ext cx="8278192" cy="830997"/>
          </a:xfrm>
          <a:prstGeom prst="rect">
            <a:avLst/>
          </a:prstGeom>
          <a:noFill/>
        </p:spPr>
        <p:txBody>
          <a:bodyPr wrap="square" rtlCol="0">
            <a:spAutoFit/>
          </a:bodyPr>
          <a:lstStyle/>
          <a:p>
            <a:pPr algn="ctr"/>
            <a:r>
              <a:rPr lang="en-US" sz="2400" b="1" dirty="0">
                <a:solidFill>
                  <a:schemeClr val="accent1"/>
                </a:solidFill>
                <a:latin typeface="Ubuntu" panose="020B0504030602030204" pitchFamily="34" charset="0"/>
              </a:rPr>
              <a:t>Water – Best Drink When You Are Thirsty</a:t>
            </a:r>
          </a:p>
          <a:p>
            <a:pPr algn="ctr"/>
            <a:r>
              <a:rPr lang="en-US" sz="2400" b="1" dirty="0">
                <a:solidFill>
                  <a:schemeClr val="accent1"/>
                </a:solidFill>
                <a:latin typeface="Ubuntu" panose="020B0504030602030204" pitchFamily="34" charset="0"/>
              </a:rPr>
              <a:t>Get Your 5 a Day</a:t>
            </a:r>
          </a:p>
        </p:txBody>
      </p:sp>
      <p:sp>
        <p:nvSpPr>
          <p:cNvPr id="6" name="TextBox 5">
            <a:extLst>
              <a:ext uri="{FF2B5EF4-FFF2-40B4-BE49-F238E27FC236}">
                <a16:creationId xmlns:a16="http://schemas.microsoft.com/office/drawing/2014/main" id="{A45BC48B-F86E-4390-818E-562F36F0036F}"/>
              </a:ext>
            </a:extLst>
          </p:cNvPr>
          <p:cNvSpPr txBox="1"/>
          <p:nvPr/>
        </p:nvSpPr>
        <p:spPr>
          <a:xfrm>
            <a:off x="7458411" y="2266122"/>
            <a:ext cx="4733589" cy="1015663"/>
          </a:xfrm>
          <a:prstGeom prst="rect">
            <a:avLst/>
          </a:prstGeom>
          <a:noFill/>
        </p:spPr>
        <p:txBody>
          <a:bodyPr wrap="square" rtlCol="0">
            <a:spAutoFit/>
          </a:bodyPr>
          <a:lstStyle/>
          <a:p>
            <a:r>
              <a:rPr lang="en-US" sz="2400" b="1" dirty="0">
                <a:solidFill>
                  <a:srgbClr val="0070C0"/>
                </a:solidFill>
                <a:latin typeface="Ubuntu" panose="020B0504030602030204" pitchFamily="34" charset="0"/>
              </a:rPr>
              <a:t>Did you get your 5 yesterday?</a:t>
            </a:r>
          </a:p>
          <a:p>
            <a:endParaRPr lang="en-US" dirty="0"/>
          </a:p>
          <a:p>
            <a:endParaRPr lang="en-US" dirty="0"/>
          </a:p>
        </p:txBody>
      </p:sp>
      <p:sp>
        <p:nvSpPr>
          <p:cNvPr id="4" name="Slide Number Placeholder 3">
            <a:extLst>
              <a:ext uri="{FF2B5EF4-FFF2-40B4-BE49-F238E27FC236}">
                <a16:creationId xmlns:a16="http://schemas.microsoft.com/office/drawing/2014/main" id="{5F511B53-6719-475A-98F0-988600708BEC}"/>
              </a:ext>
            </a:extLst>
          </p:cNvPr>
          <p:cNvSpPr>
            <a:spLocks noGrp="1"/>
          </p:cNvSpPr>
          <p:nvPr>
            <p:ph type="sldNum" sz="quarter" idx="12"/>
          </p:nvPr>
        </p:nvSpPr>
        <p:spPr/>
        <p:txBody>
          <a:bodyPr/>
          <a:lstStyle/>
          <a:p>
            <a:fld id="{EF05BEEA-CFEB-49CF-BC09-73907028275D}" type="slidenum">
              <a:rPr lang="en-US" smtClean="0"/>
              <a:t>11</a:t>
            </a:fld>
            <a:endParaRPr lang="en-US" dirty="0"/>
          </a:p>
        </p:txBody>
      </p:sp>
    </p:spTree>
    <p:extLst>
      <p:ext uri="{BB962C8B-B14F-4D97-AF65-F5344CB8AC3E}">
        <p14:creationId xmlns:p14="http://schemas.microsoft.com/office/powerpoint/2010/main" val="1104164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ke with fruit on top of a table&#10;&#10;Description automatically generated">
            <a:extLst>
              <a:ext uri="{FF2B5EF4-FFF2-40B4-BE49-F238E27FC236}">
                <a16:creationId xmlns:a16="http://schemas.microsoft.com/office/drawing/2014/main" id="{F22BAF1C-590D-4A22-9FB9-C97A88CC1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953" y="374339"/>
            <a:ext cx="2468880" cy="1645920"/>
          </a:xfrm>
          <a:prstGeom prst="rect">
            <a:avLst/>
          </a:prstGeom>
        </p:spPr>
      </p:pic>
      <p:pic>
        <p:nvPicPr>
          <p:cNvPr id="5" name="Picture 4" descr="A glass of water&#10;&#10;Description automatically generated">
            <a:extLst>
              <a:ext uri="{FF2B5EF4-FFF2-40B4-BE49-F238E27FC236}">
                <a16:creationId xmlns:a16="http://schemas.microsoft.com/office/drawing/2014/main" id="{AB054D69-2893-4515-801A-C78FE3D43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880" y="543810"/>
            <a:ext cx="1158240" cy="1737360"/>
          </a:xfrm>
          <a:prstGeom prst="rect">
            <a:avLst/>
          </a:prstGeom>
        </p:spPr>
      </p:pic>
      <p:pic>
        <p:nvPicPr>
          <p:cNvPr id="7" name="Picture 6" descr="A picture containing lotion, food&#10;&#10;Description automatically generated">
            <a:extLst>
              <a:ext uri="{FF2B5EF4-FFF2-40B4-BE49-F238E27FC236}">
                <a16:creationId xmlns:a16="http://schemas.microsoft.com/office/drawing/2014/main" id="{84EDA321-8ACC-4421-A016-68F33126E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6917" y="644098"/>
            <a:ext cx="1219200" cy="1828800"/>
          </a:xfrm>
          <a:prstGeom prst="rect">
            <a:avLst/>
          </a:prstGeom>
        </p:spPr>
      </p:pic>
      <p:pic>
        <p:nvPicPr>
          <p:cNvPr id="9" name="Picture 8" descr="A close up of a container&#10;&#10;Description automatically generated">
            <a:extLst>
              <a:ext uri="{FF2B5EF4-FFF2-40B4-BE49-F238E27FC236}">
                <a16:creationId xmlns:a16="http://schemas.microsoft.com/office/drawing/2014/main" id="{C5053435-9E03-4835-8E37-C8ADFEE359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8590" y="374339"/>
            <a:ext cx="1554480" cy="1943100"/>
          </a:xfrm>
          <a:prstGeom prst="rect">
            <a:avLst/>
          </a:prstGeom>
        </p:spPr>
      </p:pic>
      <p:pic>
        <p:nvPicPr>
          <p:cNvPr id="11" name="Picture 10" descr="A piece of food&#10;&#10;Description automatically generated">
            <a:extLst>
              <a:ext uri="{FF2B5EF4-FFF2-40B4-BE49-F238E27FC236}">
                <a16:creationId xmlns:a16="http://schemas.microsoft.com/office/drawing/2014/main" id="{2D66AA86-8CD5-4EF2-8985-42889F972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654" y="2560320"/>
            <a:ext cx="2720987" cy="1737360"/>
          </a:xfrm>
          <a:prstGeom prst="rect">
            <a:avLst/>
          </a:prstGeom>
        </p:spPr>
      </p:pic>
      <p:pic>
        <p:nvPicPr>
          <p:cNvPr id="13" name="Picture 12" descr="A picture containing food&#10;&#10;Description automatically generated">
            <a:extLst>
              <a:ext uri="{FF2B5EF4-FFF2-40B4-BE49-F238E27FC236}">
                <a16:creationId xmlns:a16="http://schemas.microsoft.com/office/drawing/2014/main" id="{027E23FB-791E-4846-A45F-B8E7E781E3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3868" y="3243635"/>
            <a:ext cx="2194852" cy="1463040"/>
          </a:xfrm>
          <a:prstGeom prst="rect">
            <a:avLst/>
          </a:prstGeom>
        </p:spPr>
      </p:pic>
      <p:pic>
        <p:nvPicPr>
          <p:cNvPr id="15" name="Picture 14" descr="A close up of food&#10;&#10;Description automatically generated">
            <a:extLst>
              <a:ext uri="{FF2B5EF4-FFF2-40B4-BE49-F238E27FC236}">
                <a16:creationId xmlns:a16="http://schemas.microsoft.com/office/drawing/2014/main" id="{3E31599F-02C5-4B86-ADE3-64D5EA7860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5417" y="3234779"/>
            <a:ext cx="1920240" cy="1280160"/>
          </a:xfrm>
          <a:prstGeom prst="rect">
            <a:avLst/>
          </a:prstGeom>
        </p:spPr>
      </p:pic>
      <p:pic>
        <p:nvPicPr>
          <p:cNvPr id="17" name="Picture 16" descr="A pile of fruit&#10;&#10;Description automatically generated">
            <a:extLst>
              <a:ext uri="{FF2B5EF4-FFF2-40B4-BE49-F238E27FC236}">
                <a16:creationId xmlns:a16="http://schemas.microsoft.com/office/drawing/2014/main" id="{0B0D4B8F-CFC4-4E80-ADFC-5EB22D0550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7114" y="4784698"/>
            <a:ext cx="2011768" cy="1463040"/>
          </a:xfrm>
          <a:prstGeom prst="rect">
            <a:avLst/>
          </a:prstGeom>
        </p:spPr>
      </p:pic>
      <p:pic>
        <p:nvPicPr>
          <p:cNvPr id="19" name="Picture 18" descr="A piece of broccoli&#10;&#10;Description automatically generated">
            <a:extLst>
              <a:ext uri="{FF2B5EF4-FFF2-40B4-BE49-F238E27FC236}">
                <a16:creationId xmlns:a16="http://schemas.microsoft.com/office/drawing/2014/main" id="{F5FBA00D-5608-4A0F-9429-C782FA6722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121" y="4576830"/>
            <a:ext cx="2458720" cy="1645920"/>
          </a:xfrm>
          <a:prstGeom prst="rect">
            <a:avLst/>
          </a:prstGeom>
        </p:spPr>
      </p:pic>
      <p:sp>
        <p:nvSpPr>
          <p:cNvPr id="24" name="TextBox 23">
            <a:extLst>
              <a:ext uri="{FF2B5EF4-FFF2-40B4-BE49-F238E27FC236}">
                <a16:creationId xmlns:a16="http://schemas.microsoft.com/office/drawing/2014/main" id="{B2F88CC8-FEF9-42C9-811A-BDDC357C1D80}"/>
              </a:ext>
            </a:extLst>
          </p:cNvPr>
          <p:cNvSpPr txBox="1"/>
          <p:nvPr/>
        </p:nvSpPr>
        <p:spPr>
          <a:xfrm>
            <a:off x="4318749" y="2440305"/>
            <a:ext cx="1562635" cy="415498"/>
          </a:xfrm>
          <a:prstGeom prst="rect">
            <a:avLst/>
          </a:prstGeom>
          <a:noFill/>
        </p:spPr>
        <p:txBody>
          <a:bodyPr wrap="square" rtlCol="0">
            <a:spAutoFit/>
          </a:bodyPr>
          <a:lstStyle/>
          <a:p>
            <a:r>
              <a:rPr lang="en-US" sz="1050" b="1" dirty="0"/>
              <a:t>Calcium and Vitamin D Fortified Juice</a:t>
            </a:r>
          </a:p>
        </p:txBody>
      </p:sp>
      <p:sp>
        <p:nvSpPr>
          <p:cNvPr id="2" name="Rectangle 1">
            <a:extLst>
              <a:ext uri="{FF2B5EF4-FFF2-40B4-BE49-F238E27FC236}">
                <a16:creationId xmlns:a16="http://schemas.microsoft.com/office/drawing/2014/main" id="{9E904CC0-0C0D-4718-9AD8-A26A56BA39D2}"/>
              </a:ext>
            </a:extLst>
          </p:cNvPr>
          <p:cNvSpPr/>
          <p:nvPr/>
        </p:nvSpPr>
        <p:spPr>
          <a:xfrm>
            <a:off x="7401630" y="835834"/>
            <a:ext cx="4670928" cy="3139321"/>
          </a:xfrm>
          <a:prstGeom prst="rect">
            <a:avLst/>
          </a:prstGeom>
        </p:spPr>
        <p:txBody>
          <a:bodyPr wrap="square">
            <a:spAutoFit/>
          </a:bodyPr>
          <a:lstStyle/>
          <a:p>
            <a:r>
              <a:rPr lang="en-US" dirty="0">
                <a:latin typeface="Ubuntu" panose="020B0504030602030204" pitchFamily="34" charset="0"/>
              </a:rPr>
              <a:t>Do you drink or eat any of  these foods (high in calcium)?  Here are a few examples.</a:t>
            </a:r>
          </a:p>
          <a:p>
            <a:pPr marL="285750" indent="-285750">
              <a:buFont typeface="Wingdings" panose="05000000000000000000" pitchFamily="2" charset="2"/>
              <a:buChar char="q"/>
            </a:pPr>
            <a:r>
              <a:rPr lang="en-US" dirty="0">
                <a:latin typeface="Ubuntu" panose="020B0504030602030204" pitchFamily="34" charset="0"/>
              </a:rPr>
              <a:t>Yes</a:t>
            </a:r>
          </a:p>
          <a:p>
            <a:pPr marL="285750" indent="-285750">
              <a:buFont typeface="Wingdings" panose="05000000000000000000" pitchFamily="2" charset="2"/>
              <a:buChar char="q"/>
            </a:pPr>
            <a:r>
              <a:rPr lang="en-US" dirty="0">
                <a:latin typeface="Ubuntu" panose="020B0504030602030204" pitchFamily="34" charset="0"/>
              </a:rPr>
              <a:t>No</a:t>
            </a:r>
          </a:p>
          <a:p>
            <a:r>
              <a:rPr lang="en-US" dirty="0">
                <a:latin typeface="Ubuntu" panose="020B0504030602030204" pitchFamily="34" charset="0"/>
              </a:rPr>
              <a:t>If yes, how often?</a:t>
            </a:r>
          </a:p>
          <a:p>
            <a:endParaRPr lang="en-US" dirty="0">
              <a:latin typeface="Ubuntu" panose="020B0504030602030204" pitchFamily="34" charset="0"/>
            </a:endParaRPr>
          </a:p>
          <a:p>
            <a:pPr marL="285750" indent="-285750">
              <a:buFont typeface="Wingdings" panose="05000000000000000000" pitchFamily="2" charset="2"/>
              <a:buChar char="q"/>
            </a:pPr>
            <a:r>
              <a:rPr lang="en-US" dirty="0">
                <a:latin typeface="Ubuntu" panose="020B0504030602030204" pitchFamily="34" charset="0"/>
              </a:rPr>
              <a:t>Less than 1 serving a day</a:t>
            </a:r>
          </a:p>
          <a:p>
            <a:pPr marL="285750" indent="-285750">
              <a:buFont typeface="Wingdings" panose="05000000000000000000" pitchFamily="2" charset="2"/>
              <a:buChar char="q"/>
            </a:pPr>
            <a:r>
              <a:rPr lang="en-US" dirty="0">
                <a:latin typeface="Ubuntu" panose="020B0504030602030204" pitchFamily="34" charset="0"/>
              </a:rPr>
              <a:t>1-2 servings a day</a:t>
            </a:r>
          </a:p>
          <a:p>
            <a:pPr marL="285750" indent="-285750">
              <a:buFont typeface="Wingdings" panose="05000000000000000000" pitchFamily="2" charset="2"/>
              <a:buChar char="q"/>
            </a:pPr>
            <a:r>
              <a:rPr lang="en-US" dirty="0">
                <a:latin typeface="Ubuntu" panose="020B0504030602030204" pitchFamily="34" charset="0"/>
              </a:rPr>
              <a:t>3-5 servings a day</a:t>
            </a:r>
          </a:p>
          <a:p>
            <a:pPr marL="285750" indent="-285750">
              <a:buFont typeface="Wingdings" panose="05000000000000000000" pitchFamily="2" charset="2"/>
              <a:buChar char="q"/>
            </a:pPr>
            <a:r>
              <a:rPr lang="en-US" dirty="0">
                <a:latin typeface="Ubuntu" panose="020B0504030602030204" pitchFamily="34" charset="0"/>
              </a:rPr>
              <a:t>More than 5 servings a day</a:t>
            </a:r>
          </a:p>
          <a:p>
            <a:pPr marL="285750" indent="-285750">
              <a:buFont typeface="Wingdings" panose="05000000000000000000" pitchFamily="2" charset="2"/>
              <a:buChar char="q"/>
            </a:pPr>
            <a:r>
              <a:rPr lang="en-US" dirty="0">
                <a:latin typeface="Ubuntu" panose="020B0504030602030204" pitchFamily="34" charset="0"/>
              </a:rPr>
              <a:t>Never</a:t>
            </a:r>
          </a:p>
        </p:txBody>
      </p:sp>
      <p:sp>
        <p:nvSpPr>
          <p:cNvPr id="4" name="Slide Number Placeholder 3">
            <a:extLst>
              <a:ext uri="{FF2B5EF4-FFF2-40B4-BE49-F238E27FC236}">
                <a16:creationId xmlns:a16="http://schemas.microsoft.com/office/drawing/2014/main" id="{96FF5CBA-E501-417F-A8C3-7DB00CFC3773}"/>
              </a:ext>
            </a:extLst>
          </p:cNvPr>
          <p:cNvSpPr>
            <a:spLocks noGrp="1"/>
          </p:cNvSpPr>
          <p:nvPr>
            <p:ph type="sldNum" sz="quarter" idx="12"/>
          </p:nvPr>
        </p:nvSpPr>
        <p:spPr/>
        <p:txBody>
          <a:bodyPr/>
          <a:lstStyle/>
          <a:p>
            <a:fld id="{EF05BEEA-CFEB-49CF-BC09-73907028275D}" type="slidenum">
              <a:rPr lang="en-US" smtClean="0"/>
              <a:t>12</a:t>
            </a:fld>
            <a:endParaRPr lang="en-US" dirty="0"/>
          </a:p>
        </p:txBody>
      </p:sp>
      <p:pic>
        <p:nvPicPr>
          <p:cNvPr id="8" name="Picture 7" descr="A picture containing food, table, bowl&#10;&#10;Description automatically generated">
            <a:extLst>
              <a:ext uri="{FF2B5EF4-FFF2-40B4-BE49-F238E27FC236}">
                <a16:creationId xmlns:a16="http://schemas.microsoft.com/office/drawing/2014/main" id="{762C5CBF-95DE-4EF9-B6A5-FF75837EB5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72753" y="4569210"/>
            <a:ext cx="3013364" cy="2056569"/>
          </a:xfrm>
          <a:prstGeom prst="rect">
            <a:avLst/>
          </a:prstGeom>
        </p:spPr>
      </p:pic>
    </p:spTree>
    <p:extLst>
      <p:ext uri="{BB962C8B-B14F-4D97-AF65-F5344CB8AC3E}">
        <p14:creationId xmlns:p14="http://schemas.microsoft.com/office/powerpoint/2010/main" val="1826666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D79C2C-01AA-4789-A4F1-875584304AA9}"/>
              </a:ext>
            </a:extLst>
          </p:cNvPr>
          <p:cNvSpPr>
            <a:spLocks noGrp="1"/>
          </p:cNvSpPr>
          <p:nvPr>
            <p:ph type="title"/>
          </p:nvPr>
        </p:nvSpPr>
        <p:spPr/>
        <p:txBody>
          <a:bodyPr>
            <a:normAutofit/>
          </a:bodyPr>
          <a:lstStyle/>
          <a:p>
            <a:pPr algn="ctr"/>
            <a:r>
              <a:rPr lang="en-US" sz="3600" b="1" dirty="0">
                <a:latin typeface="Ubuntu" panose="020B0504030602030204" pitchFamily="34" charset="0"/>
              </a:rPr>
              <a:t>Foods High in Calcium—Bone Building Foods</a:t>
            </a:r>
          </a:p>
        </p:txBody>
      </p:sp>
      <p:graphicFrame>
        <p:nvGraphicFramePr>
          <p:cNvPr id="7" name="Content Placeholder 6">
            <a:extLst>
              <a:ext uri="{FF2B5EF4-FFF2-40B4-BE49-F238E27FC236}">
                <a16:creationId xmlns:a16="http://schemas.microsoft.com/office/drawing/2014/main" id="{E295CA00-9307-493F-AE29-6F441F4E55E3}"/>
              </a:ext>
            </a:extLst>
          </p:cNvPr>
          <p:cNvGraphicFramePr>
            <a:graphicFrameLocks noGrp="1"/>
          </p:cNvGraphicFramePr>
          <p:nvPr>
            <p:ph idx="1"/>
            <p:extLst>
              <p:ext uri="{D42A27DB-BD31-4B8C-83A1-F6EECF244321}">
                <p14:modId xmlns:p14="http://schemas.microsoft.com/office/powerpoint/2010/main" val="168924363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A227524B-93E3-44E9-BB89-6455A4497778}"/>
              </a:ext>
            </a:extLst>
          </p:cNvPr>
          <p:cNvSpPr>
            <a:spLocks noGrp="1"/>
          </p:cNvSpPr>
          <p:nvPr>
            <p:ph type="sldNum" sz="quarter" idx="12"/>
          </p:nvPr>
        </p:nvSpPr>
        <p:spPr/>
        <p:txBody>
          <a:bodyPr/>
          <a:lstStyle/>
          <a:p>
            <a:fld id="{EF05BEEA-CFEB-49CF-BC09-73907028275D}" type="slidenum">
              <a:rPr lang="en-US" smtClean="0"/>
              <a:t>13</a:t>
            </a:fld>
            <a:endParaRPr lang="en-US" dirty="0"/>
          </a:p>
        </p:txBody>
      </p:sp>
    </p:spTree>
    <p:extLst>
      <p:ext uri="{BB962C8B-B14F-4D97-AF65-F5344CB8AC3E}">
        <p14:creationId xmlns:p14="http://schemas.microsoft.com/office/powerpoint/2010/main" val="1160904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E7A9CF0-56BF-4C34-AA91-360FC6B89B48}"/>
              </a:ext>
            </a:extLst>
          </p:cNvPr>
          <p:cNvSpPr/>
          <p:nvPr/>
        </p:nvSpPr>
        <p:spPr>
          <a:xfrm>
            <a:off x="781049" y="428625"/>
            <a:ext cx="10629902" cy="5229225"/>
          </a:xfrm>
          <a:prstGeom prst="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58FABE3-7447-4F64-ABF8-F78A782F8C9F}"/>
              </a:ext>
            </a:extLst>
          </p:cNvPr>
          <p:cNvSpPr/>
          <p:nvPr/>
        </p:nvSpPr>
        <p:spPr>
          <a:xfrm>
            <a:off x="314325" y="152400"/>
            <a:ext cx="11708039" cy="6455229"/>
          </a:xfrm>
          <a:prstGeom prst="rect">
            <a:avLst/>
          </a:prstGeom>
          <a:solidFill>
            <a:srgbClr val="A644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B2495553-FFFC-48DE-AFA9-5AC66709C018}"/>
              </a:ext>
            </a:extLst>
          </p:cNvPr>
          <p:cNvGrpSpPr/>
          <p:nvPr/>
        </p:nvGrpSpPr>
        <p:grpSpPr>
          <a:xfrm>
            <a:off x="9736977" y="5930218"/>
            <a:ext cx="1883523" cy="557032"/>
            <a:chOff x="9781334" y="5940499"/>
            <a:chExt cx="1846966" cy="548578"/>
          </a:xfrm>
        </p:grpSpPr>
        <p:pic>
          <p:nvPicPr>
            <p:cNvPr id="7" name="Picture 6" descr="A picture containing drawing&#10;&#10;Description automatically generated">
              <a:extLst>
                <a:ext uri="{FF2B5EF4-FFF2-40B4-BE49-F238E27FC236}">
                  <a16:creationId xmlns:a16="http://schemas.microsoft.com/office/drawing/2014/main" id="{D4B76B6D-BB4F-468A-AB76-D015C21AC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1334" y="5965201"/>
              <a:ext cx="1218316" cy="523876"/>
            </a:xfrm>
            <a:prstGeom prst="rect">
              <a:avLst/>
            </a:prstGeom>
          </p:spPr>
        </p:pic>
        <p:pic>
          <p:nvPicPr>
            <p:cNvPr id="10" name="Picture 9" descr="A close up of a logo&#10;&#10;Description automatically generated">
              <a:extLst>
                <a:ext uri="{FF2B5EF4-FFF2-40B4-BE49-F238E27FC236}">
                  <a16:creationId xmlns:a16="http://schemas.microsoft.com/office/drawing/2014/main" id="{E6391CC1-76D0-41AF-9EAE-9063A7773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9650" y="5940499"/>
              <a:ext cx="628650" cy="523875"/>
            </a:xfrm>
            <a:prstGeom prst="rect">
              <a:avLst/>
            </a:prstGeom>
          </p:spPr>
        </p:pic>
      </p:grpSp>
      <p:sp>
        <p:nvSpPr>
          <p:cNvPr id="6" name="Rectangle 1">
            <a:extLst>
              <a:ext uri="{FF2B5EF4-FFF2-40B4-BE49-F238E27FC236}">
                <a16:creationId xmlns:a16="http://schemas.microsoft.com/office/drawing/2014/main" id="{63F3D48C-3272-4135-8CB1-A2D8E21EE2F2}"/>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2F354E71-731F-4F15-BC4A-5444EE7E1D75}"/>
              </a:ext>
            </a:extLst>
          </p:cNvPr>
          <p:cNvPicPr>
            <a:picLocks noChangeAspect="1"/>
          </p:cNvPicPr>
          <p:nvPr/>
        </p:nvPicPr>
        <p:blipFill>
          <a:blip r:embed="rId5"/>
          <a:stretch>
            <a:fillRect/>
          </a:stretch>
        </p:blipFill>
        <p:spPr>
          <a:xfrm>
            <a:off x="633510" y="380476"/>
            <a:ext cx="10924979" cy="5425910"/>
          </a:xfrm>
          <a:prstGeom prst="rect">
            <a:avLst/>
          </a:prstGeom>
        </p:spPr>
      </p:pic>
      <p:pic>
        <p:nvPicPr>
          <p:cNvPr id="21" name="Picture 20">
            <a:extLst>
              <a:ext uri="{FF2B5EF4-FFF2-40B4-BE49-F238E27FC236}">
                <a16:creationId xmlns:a16="http://schemas.microsoft.com/office/drawing/2014/main" id="{581388FB-95D6-4227-8F33-58D6CB9120FF}"/>
              </a:ext>
            </a:extLst>
          </p:cNvPr>
          <p:cNvPicPr>
            <a:picLocks noChangeAspect="1"/>
          </p:cNvPicPr>
          <p:nvPr/>
        </p:nvPicPr>
        <p:blipFill rotWithShape="1">
          <a:blip r:embed="rId6"/>
          <a:srcRect l="3759" t="1016" b="1476"/>
          <a:stretch/>
        </p:blipFill>
        <p:spPr>
          <a:xfrm>
            <a:off x="2385678" y="776389"/>
            <a:ext cx="1235010" cy="1653541"/>
          </a:xfrm>
          <a:prstGeom prst="rect">
            <a:avLst/>
          </a:prstGeom>
        </p:spPr>
      </p:pic>
      <p:pic>
        <p:nvPicPr>
          <p:cNvPr id="23" name="Picture 22">
            <a:extLst>
              <a:ext uri="{FF2B5EF4-FFF2-40B4-BE49-F238E27FC236}">
                <a16:creationId xmlns:a16="http://schemas.microsoft.com/office/drawing/2014/main" id="{6B344E88-50DD-4755-BB54-56F901AD7230}"/>
              </a:ext>
            </a:extLst>
          </p:cNvPr>
          <p:cNvPicPr>
            <a:picLocks noChangeAspect="1"/>
          </p:cNvPicPr>
          <p:nvPr/>
        </p:nvPicPr>
        <p:blipFill>
          <a:blip r:embed="rId7"/>
          <a:stretch>
            <a:fillRect/>
          </a:stretch>
        </p:blipFill>
        <p:spPr>
          <a:xfrm>
            <a:off x="3598570" y="765378"/>
            <a:ext cx="7812381" cy="1658920"/>
          </a:xfrm>
          <a:prstGeom prst="rect">
            <a:avLst/>
          </a:prstGeom>
        </p:spPr>
      </p:pic>
      <p:sp>
        <p:nvSpPr>
          <p:cNvPr id="24" name="TextBox 23">
            <a:extLst>
              <a:ext uri="{FF2B5EF4-FFF2-40B4-BE49-F238E27FC236}">
                <a16:creationId xmlns:a16="http://schemas.microsoft.com/office/drawing/2014/main" id="{C8591A52-AC95-47FA-A772-755E6209A7D2}"/>
              </a:ext>
            </a:extLst>
          </p:cNvPr>
          <p:cNvSpPr txBox="1"/>
          <p:nvPr/>
        </p:nvSpPr>
        <p:spPr>
          <a:xfrm>
            <a:off x="3778778" y="860665"/>
            <a:ext cx="7222747" cy="1569660"/>
          </a:xfrm>
          <a:prstGeom prst="rect">
            <a:avLst/>
          </a:prstGeom>
          <a:noFill/>
        </p:spPr>
        <p:txBody>
          <a:bodyPr wrap="square" rtlCol="0">
            <a:spAutoFit/>
          </a:bodyPr>
          <a:lstStyle/>
          <a:p>
            <a:r>
              <a:rPr lang="en-US" sz="4800" dirty="0">
                <a:solidFill>
                  <a:srgbClr val="7030A0"/>
                </a:solidFill>
              </a:rPr>
              <a:t>Choose drinks and foods that strengthen your bones </a:t>
            </a:r>
          </a:p>
        </p:txBody>
      </p:sp>
      <p:pic>
        <p:nvPicPr>
          <p:cNvPr id="26" name="Picture 25">
            <a:extLst>
              <a:ext uri="{FF2B5EF4-FFF2-40B4-BE49-F238E27FC236}">
                <a16:creationId xmlns:a16="http://schemas.microsoft.com/office/drawing/2014/main" id="{8D59AA71-6A60-426F-A209-CE99EC32E7B0}"/>
              </a:ext>
            </a:extLst>
          </p:cNvPr>
          <p:cNvPicPr>
            <a:picLocks noChangeAspect="1"/>
          </p:cNvPicPr>
          <p:nvPr/>
        </p:nvPicPr>
        <p:blipFill rotWithShape="1">
          <a:blip r:embed="rId8"/>
          <a:srcRect l="2089" t="6976" r="3805" b="13043"/>
          <a:stretch/>
        </p:blipFill>
        <p:spPr>
          <a:xfrm>
            <a:off x="3463179" y="2632108"/>
            <a:ext cx="6024770" cy="3009318"/>
          </a:xfrm>
          <a:prstGeom prst="rect">
            <a:avLst/>
          </a:prstGeom>
        </p:spPr>
      </p:pic>
      <p:sp>
        <p:nvSpPr>
          <p:cNvPr id="2" name="Slide Number Placeholder 1">
            <a:extLst>
              <a:ext uri="{FF2B5EF4-FFF2-40B4-BE49-F238E27FC236}">
                <a16:creationId xmlns:a16="http://schemas.microsoft.com/office/drawing/2014/main" id="{105B0350-B9BE-4210-8AD5-1B546EB5F45E}"/>
              </a:ext>
            </a:extLst>
          </p:cNvPr>
          <p:cNvSpPr>
            <a:spLocks noGrp="1"/>
          </p:cNvSpPr>
          <p:nvPr>
            <p:ph type="sldNum" sz="quarter" idx="12"/>
          </p:nvPr>
        </p:nvSpPr>
        <p:spPr/>
        <p:txBody>
          <a:bodyPr/>
          <a:lstStyle/>
          <a:p>
            <a:fld id="{EF05BEEA-CFEB-49CF-BC09-73907028275D}" type="slidenum">
              <a:rPr lang="en-US" smtClean="0"/>
              <a:t>14</a:t>
            </a:fld>
            <a:endParaRPr lang="en-US" dirty="0"/>
          </a:p>
        </p:txBody>
      </p:sp>
    </p:spTree>
    <p:extLst>
      <p:ext uri="{BB962C8B-B14F-4D97-AF65-F5344CB8AC3E}">
        <p14:creationId xmlns:p14="http://schemas.microsoft.com/office/powerpoint/2010/main" val="2843523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banana&#10;&#10;Description automatically generated">
            <a:extLst>
              <a:ext uri="{FF2B5EF4-FFF2-40B4-BE49-F238E27FC236}">
                <a16:creationId xmlns:a16="http://schemas.microsoft.com/office/drawing/2014/main" id="{5DD60057-E5F2-4E5D-8B39-1D8EBA18F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59" y="41441"/>
            <a:ext cx="2011680" cy="1508760"/>
          </a:xfrm>
          <a:prstGeom prst="rect">
            <a:avLst/>
          </a:prstGeom>
        </p:spPr>
      </p:pic>
      <p:pic>
        <p:nvPicPr>
          <p:cNvPr id="15" name="Picture 14" descr="A green apple&#10;&#10;Description automatically generated">
            <a:extLst>
              <a:ext uri="{FF2B5EF4-FFF2-40B4-BE49-F238E27FC236}">
                <a16:creationId xmlns:a16="http://schemas.microsoft.com/office/drawing/2014/main" id="{6286DC3A-227A-4745-905D-C66C13589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03" y="5279458"/>
            <a:ext cx="1966376" cy="1302494"/>
          </a:xfrm>
          <a:prstGeom prst="rect">
            <a:avLst/>
          </a:prstGeom>
        </p:spPr>
      </p:pic>
      <p:pic>
        <p:nvPicPr>
          <p:cNvPr id="17" name="Picture 16" descr="A slice of orange fruit&#10;&#10;Description automatically generated">
            <a:extLst>
              <a:ext uri="{FF2B5EF4-FFF2-40B4-BE49-F238E27FC236}">
                <a16:creationId xmlns:a16="http://schemas.microsoft.com/office/drawing/2014/main" id="{D6C9ACA8-F1D9-440A-AE27-E8F70FD75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302" y="5177999"/>
            <a:ext cx="1356083" cy="1372708"/>
          </a:xfrm>
          <a:prstGeom prst="rect">
            <a:avLst/>
          </a:prstGeom>
        </p:spPr>
      </p:pic>
      <p:pic>
        <p:nvPicPr>
          <p:cNvPr id="23" name="Picture 22" descr="A table topped with lots of fruit&#10;&#10;Description automatically generated">
            <a:extLst>
              <a:ext uri="{FF2B5EF4-FFF2-40B4-BE49-F238E27FC236}">
                <a16:creationId xmlns:a16="http://schemas.microsoft.com/office/drawing/2014/main" id="{6E772BD0-08C3-4392-A33C-06AD7B9E1A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4474" y="3205912"/>
            <a:ext cx="2194560" cy="1463040"/>
          </a:xfrm>
          <a:prstGeom prst="rect">
            <a:avLst/>
          </a:prstGeom>
        </p:spPr>
      </p:pic>
      <p:pic>
        <p:nvPicPr>
          <p:cNvPr id="25" name="Picture 24">
            <a:extLst>
              <a:ext uri="{FF2B5EF4-FFF2-40B4-BE49-F238E27FC236}">
                <a16:creationId xmlns:a16="http://schemas.microsoft.com/office/drawing/2014/main" id="{85F96FD8-4991-4BD6-BA4E-781E4CC36F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5227" y="176692"/>
            <a:ext cx="1713807" cy="1713807"/>
          </a:xfrm>
          <a:prstGeom prst="rect">
            <a:avLst/>
          </a:prstGeom>
        </p:spPr>
      </p:pic>
      <p:pic>
        <p:nvPicPr>
          <p:cNvPr id="27" name="Picture 26" descr="A close up of a fruit&#10;&#10;Description automatically generated">
            <a:extLst>
              <a:ext uri="{FF2B5EF4-FFF2-40B4-BE49-F238E27FC236}">
                <a16:creationId xmlns:a16="http://schemas.microsoft.com/office/drawing/2014/main" id="{2670DF97-1E46-46AB-966B-40D555518C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683" y="1581134"/>
            <a:ext cx="2063219" cy="1371600"/>
          </a:xfrm>
          <a:prstGeom prst="rect">
            <a:avLst/>
          </a:prstGeom>
        </p:spPr>
      </p:pic>
      <p:pic>
        <p:nvPicPr>
          <p:cNvPr id="29" name="Picture 28" descr="A close up of a pineapple&#10;&#10;Description automatically generated">
            <a:extLst>
              <a:ext uri="{FF2B5EF4-FFF2-40B4-BE49-F238E27FC236}">
                <a16:creationId xmlns:a16="http://schemas.microsoft.com/office/drawing/2014/main" id="{C40E95BA-8A06-47DA-929E-08DBAA0263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135" y="2983667"/>
            <a:ext cx="1370769" cy="2057400"/>
          </a:xfrm>
          <a:prstGeom prst="rect">
            <a:avLst/>
          </a:prstGeom>
        </p:spPr>
      </p:pic>
      <p:pic>
        <p:nvPicPr>
          <p:cNvPr id="31" name="Picture 30" descr="A bowl of fruit&#10;&#10;Description automatically generated">
            <a:extLst>
              <a:ext uri="{FF2B5EF4-FFF2-40B4-BE49-F238E27FC236}">
                <a16:creationId xmlns:a16="http://schemas.microsoft.com/office/drawing/2014/main" id="{F0FB6862-F76F-46B1-AE3D-0645E00188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8314" y="1794131"/>
            <a:ext cx="1950720" cy="1508150"/>
          </a:xfrm>
          <a:prstGeom prst="rect">
            <a:avLst/>
          </a:prstGeom>
        </p:spPr>
      </p:pic>
      <p:sp>
        <p:nvSpPr>
          <p:cNvPr id="32" name="TextBox 31">
            <a:extLst>
              <a:ext uri="{FF2B5EF4-FFF2-40B4-BE49-F238E27FC236}">
                <a16:creationId xmlns:a16="http://schemas.microsoft.com/office/drawing/2014/main" id="{DF93E1FC-1F22-4074-9AE5-3C95A3F0254D}"/>
              </a:ext>
            </a:extLst>
          </p:cNvPr>
          <p:cNvSpPr txBox="1"/>
          <p:nvPr/>
        </p:nvSpPr>
        <p:spPr>
          <a:xfrm>
            <a:off x="8579556" y="468496"/>
            <a:ext cx="3364088" cy="3693319"/>
          </a:xfrm>
          <a:prstGeom prst="rect">
            <a:avLst/>
          </a:prstGeom>
          <a:noFill/>
        </p:spPr>
        <p:txBody>
          <a:bodyPr wrap="square" rtlCol="0">
            <a:spAutoFit/>
          </a:bodyPr>
          <a:lstStyle/>
          <a:p>
            <a:r>
              <a:rPr lang="en-US" dirty="0">
                <a:latin typeface="Ubuntu" panose="020B0504030602030204" pitchFamily="34" charset="0"/>
              </a:rPr>
              <a:t>Do you eat fruits? Here are a few examples.</a:t>
            </a:r>
          </a:p>
          <a:p>
            <a:endParaRPr lang="en-US" dirty="0">
              <a:latin typeface="Ubuntu" panose="020B0504030602030204" pitchFamily="34" charset="0"/>
            </a:endParaRPr>
          </a:p>
          <a:p>
            <a:pPr marL="285750" indent="-285750">
              <a:buFont typeface="Wingdings" panose="05000000000000000000" pitchFamily="2" charset="2"/>
              <a:buChar char="q"/>
            </a:pPr>
            <a:r>
              <a:rPr lang="en-US" dirty="0">
                <a:latin typeface="Ubuntu" panose="020B0504030602030204" pitchFamily="34" charset="0"/>
              </a:rPr>
              <a:t>Yes</a:t>
            </a:r>
          </a:p>
          <a:p>
            <a:pPr marL="285750" indent="-285750">
              <a:buFont typeface="Wingdings" panose="05000000000000000000" pitchFamily="2" charset="2"/>
              <a:buChar char="q"/>
            </a:pPr>
            <a:r>
              <a:rPr lang="en-US" dirty="0">
                <a:latin typeface="Ubuntu" panose="020B0504030602030204" pitchFamily="34" charset="0"/>
              </a:rPr>
              <a:t>No </a:t>
            </a:r>
          </a:p>
          <a:p>
            <a:endParaRPr lang="en-US" dirty="0">
              <a:latin typeface="Ubuntu" panose="020B0504030602030204" pitchFamily="34" charset="0"/>
            </a:endParaRPr>
          </a:p>
          <a:p>
            <a:r>
              <a:rPr lang="en-US" dirty="0">
                <a:latin typeface="Ubuntu" panose="020B0504030602030204" pitchFamily="34" charset="0"/>
              </a:rPr>
              <a:t>If yes, how often?</a:t>
            </a:r>
          </a:p>
          <a:p>
            <a:endParaRPr lang="en-US" dirty="0">
              <a:latin typeface="Ubuntu" panose="020B0504030602030204" pitchFamily="34" charset="0"/>
            </a:endParaRPr>
          </a:p>
          <a:p>
            <a:pPr marL="285750" indent="-285750">
              <a:buFont typeface="Wingdings" panose="05000000000000000000" pitchFamily="2" charset="2"/>
              <a:buChar char="q"/>
            </a:pPr>
            <a:r>
              <a:rPr lang="en-US" dirty="0">
                <a:latin typeface="Ubuntu" panose="020B0504030602030204" pitchFamily="34" charset="0"/>
              </a:rPr>
              <a:t>Less than 1 serving a day</a:t>
            </a:r>
          </a:p>
          <a:p>
            <a:pPr marL="285750" indent="-285750">
              <a:buFont typeface="Wingdings" panose="05000000000000000000" pitchFamily="2" charset="2"/>
              <a:buChar char="q"/>
            </a:pPr>
            <a:r>
              <a:rPr lang="en-US" dirty="0">
                <a:latin typeface="Ubuntu" panose="020B0504030602030204" pitchFamily="34" charset="0"/>
              </a:rPr>
              <a:t>1-2 servings a day</a:t>
            </a:r>
          </a:p>
          <a:p>
            <a:pPr marL="285750" indent="-285750">
              <a:buFont typeface="Wingdings" panose="05000000000000000000" pitchFamily="2" charset="2"/>
              <a:buChar char="q"/>
            </a:pPr>
            <a:r>
              <a:rPr lang="en-US" dirty="0">
                <a:latin typeface="Ubuntu" panose="020B0504030602030204" pitchFamily="34" charset="0"/>
              </a:rPr>
              <a:t>3-5 servings a day</a:t>
            </a:r>
          </a:p>
          <a:p>
            <a:pPr marL="285750" indent="-285750">
              <a:buFont typeface="Wingdings" panose="05000000000000000000" pitchFamily="2" charset="2"/>
              <a:buChar char="q"/>
            </a:pPr>
            <a:r>
              <a:rPr lang="en-US" dirty="0">
                <a:latin typeface="Ubuntu" panose="020B0504030602030204" pitchFamily="34" charset="0"/>
              </a:rPr>
              <a:t>More than 5 servings a day</a:t>
            </a:r>
          </a:p>
          <a:p>
            <a:pPr marL="285750" indent="-285750">
              <a:buFont typeface="Wingdings" panose="05000000000000000000" pitchFamily="2" charset="2"/>
              <a:buChar char="q"/>
            </a:pPr>
            <a:r>
              <a:rPr lang="en-US" dirty="0">
                <a:latin typeface="Ubuntu" panose="020B0504030602030204" pitchFamily="34" charset="0"/>
              </a:rPr>
              <a:t>Never</a:t>
            </a:r>
          </a:p>
        </p:txBody>
      </p:sp>
      <p:pic>
        <p:nvPicPr>
          <p:cNvPr id="34" name="Picture 33" descr="A close up of kiwi fruit&#10;&#10;Description automatically generated">
            <a:extLst>
              <a:ext uri="{FF2B5EF4-FFF2-40B4-BE49-F238E27FC236}">
                <a16:creationId xmlns:a16="http://schemas.microsoft.com/office/drawing/2014/main" id="{F9208062-8890-4A31-B0A0-CAD0B5E470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5947" y="176692"/>
            <a:ext cx="2301074" cy="1785241"/>
          </a:xfrm>
          <a:prstGeom prst="rect">
            <a:avLst/>
          </a:prstGeom>
        </p:spPr>
      </p:pic>
      <p:pic>
        <p:nvPicPr>
          <p:cNvPr id="36" name="Picture 35" descr="A yellow fruit&#10;&#10;Description automatically generated">
            <a:extLst>
              <a:ext uri="{FF2B5EF4-FFF2-40B4-BE49-F238E27FC236}">
                <a16:creationId xmlns:a16="http://schemas.microsoft.com/office/drawing/2014/main" id="{8580DE79-ACB3-413C-AB61-D764FC764B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9669" y="1656306"/>
            <a:ext cx="1783800" cy="1783800"/>
          </a:xfrm>
          <a:prstGeom prst="rect">
            <a:avLst/>
          </a:prstGeom>
        </p:spPr>
      </p:pic>
      <p:pic>
        <p:nvPicPr>
          <p:cNvPr id="38" name="Picture 37" descr="A cake with fruit on top of a table&#10;&#10;Description automatically generated">
            <a:extLst>
              <a:ext uri="{FF2B5EF4-FFF2-40B4-BE49-F238E27FC236}">
                <a16:creationId xmlns:a16="http://schemas.microsoft.com/office/drawing/2014/main" id="{3E18ABE3-5F17-4DDC-8601-BFC0077A18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97758" y="5041067"/>
            <a:ext cx="2270150" cy="1507541"/>
          </a:xfrm>
          <a:prstGeom prst="rect">
            <a:avLst/>
          </a:prstGeom>
        </p:spPr>
      </p:pic>
      <p:pic>
        <p:nvPicPr>
          <p:cNvPr id="40" name="Picture 39" descr="A picture containing fruit, indoor, sitting, yellow&#10;&#10;Description automatically generated">
            <a:extLst>
              <a:ext uri="{FF2B5EF4-FFF2-40B4-BE49-F238E27FC236}">
                <a16:creationId xmlns:a16="http://schemas.microsoft.com/office/drawing/2014/main" id="{57E127AB-00D1-4A44-B80D-5C5879DA9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15444" y="3302281"/>
            <a:ext cx="1708266" cy="1713807"/>
          </a:xfrm>
          <a:prstGeom prst="rect">
            <a:avLst/>
          </a:prstGeom>
        </p:spPr>
      </p:pic>
      <p:sp>
        <p:nvSpPr>
          <p:cNvPr id="2" name="Slide Number Placeholder 1">
            <a:extLst>
              <a:ext uri="{FF2B5EF4-FFF2-40B4-BE49-F238E27FC236}">
                <a16:creationId xmlns:a16="http://schemas.microsoft.com/office/drawing/2014/main" id="{92849CD5-C6A9-4BD7-B05E-B7D8F4E2401F}"/>
              </a:ext>
            </a:extLst>
          </p:cNvPr>
          <p:cNvSpPr>
            <a:spLocks noGrp="1"/>
          </p:cNvSpPr>
          <p:nvPr>
            <p:ph type="sldNum" sz="quarter" idx="12"/>
          </p:nvPr>
        </p:nvSpPr>
        <p:spPr/>
        <p:txBody>
          <a:bodyPr/>
          <a:lstStyle/>
          <a:p>
            <a:fld id="{EF05BEEA-CFEB-49CF-BC09-73907028275D}" type="slidenum">
              <a:rPr lang="en-US" smtClean="0"/>
              <a:t>15</a:t>
            </a:fld>
            <a:endParaRPr lang="en-US" dirty="0"/>
          </a:p>
        </p:txBody>
      </p:sp>
    </p:spTree>
    <p:extLst>
      <p:ext uri="{BB962C8B-B14F-4D97-AF65-F5344CB8AC3E}">
        <p14:creationId xmlns:p14="http://schemas.microsoft.com/office/powerpoint/2010/main" val="3398611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green salad&#10;&#10;Description automatically generated">
            <a:extLst>
              <a:ext uri="{FF2B5EF4-FFF2-40B4-BE49-F238E27FC236}">
                <a16:creationId xmlns:a16="http://schemas.microsoft.com/office/drawing/2014/main" id="{374FE710-E4F6-40F5-AC8C-5E03771D2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76" y="285773"/>
            <a:ext cx="2162307" cy="1441344"/>
          </a:xfrm>
          <a:prstGeom prst="rect">
            <a:avLst/>
          </a:prstGeom>
        </p:spPr>
      </p:pic>
      <p:pic>
        <p:nvPicPr>
          <p:cNvPr id="5" name="Picture 4" descr="A cucumber with a green apple&#10;&#10;Description automatically generated">
            <a:extLst>
              <a:ext uri="{FF2B5EF4-FFF2-40B4-BE49-F238E27FC236}">
                <a16:creationId xmlns:a16="http://schemas.microsoft.com/office/drawing/2014/main" id="{5C158E94-1BF3-482C-B944-3EB582C0A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68" y="1851023"/>
            <a:ext cx="1995415" cy="1577977"/>
          </a:xfrm>
          <a:prstGeom prst="rect">
            <a:avLst/>
          </a:prstGeom>
        </p:spPr>
      </p:pic>
      <p:pic>
        <p:nvPicPr>
          <p:cNvPr id="7" name="Picture 6" descr="A close up of corn on a table&#10;&#10;Description automatically generated">
            <a:extLst>
              <a:ext uri="{FF2B5EF4-FFF2-40B4-BE49-F238E27FC236}">
                <a16:creationId xmlns:a16="http://schemas.microsoft.com/office/drawing/2014/main" id="{43A0FF5C-774F-42CC-91D1-C4AC83462E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1265" y="0"/>
            <a:ext cx="3187682" cy="2125121"/>
          </a:xfrm>
          <a:prstGeom prst="rect">
            <a:avLst/>
          </a:prstGeom>
        </p:spPr>
      </p:pic>
      <p:pic>
        <p:nvPicPr>
          <p:cNvPr id="9" name="Picture 8" descr="A close up of food&#10;&#10;Description automatically generated">
            <a:extLst>
              <a:ext uri="{FF2B5EF4-FFF2-40B4-BE49-F238E27FC236}">
                <a16:creationId xmlns:a16="http://schemas.microsoft.com/office/drawing/2014/main" id="{68532A6A-1923-447A-96B2-DA64D70E3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385" y="368471"/>
            <a:ext cx="2286000" cy="1589532"/>
          </a:xfrm>
          <a:prstGeom prst="rect">
            <a:avLst/>
          </a:prstGeom>
        </p:spPr>
      </p:pic>
      <p:pic>
        <p:nvPicPr>
          <p:cNvPr id="11" name="Picture 10" descr="A picture containing black, sitting, table, fruit&#10;&#10;Description automatically generated">
            <a:extLst>
              <a:ext uri="{FF2B5EF4-FFF2-40B4-BE49-F238E27FC236}">
                <a16:creationId xmlns:a16="http://schemas.microsoft.com/office/drawing/2014/main" id="{5161EF12-2DF9-4A7C-8551-017605B9EA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4459" y="1944717"/>
            <a:ext cx="2056569" cy="1371046"/>
          </a:xfrm>
          <a:prstGeom prst="rect">
            <a:avLst/>
          </a:prstGeom>
        </p:spPr>
      </p:pic>
      <p:pic>
        <p:nvPicPr>
          <p:cNvPr id="13" name="Picture 12" descr="A picture containing indoor, table, vegetable, board&#10;&#10;Description automatically generated">
            <a:extLst>
              <a:ext uri="{FF2B5EF4-FFF2-40B4-BE49-F238E27FC236}">
                <a16:creationId xmlns:a16="http://schemas.microsoft.com/office/drawing/2014/main" id="{EE4D47FC-CD82-492D-B049-C6DF06BF49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552906"/>
            <a:ext cx="2279904" cy="1507541"/>
          </a:xfrm>
          <a:prstGeom prst="rect">
            <a:avLst/>
          </a:prstGeom>
        </p:spPr>
      </p:pic>
      <p:pic>
        <p:nvPicPr>
          <p:cNvPr id="15" name="Picture 14" descr="A piece of broccoli&#10;&#10;Description automatically generated">
            <a:extLst>
              <a:ext uri="{FF2B5EF4-FFF2-40B4-BE49-F238E27FC236}">
                <a16:creationId xmlns:a16="http://schemas.microsoft.com/office/drawing/2014/main" id="{157BA5CB-4402-4BA8-A771-7E92C927B2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3729" y="3414527"/>
            <a:ext cx="2352169" cy="1645920"/>
          </a:xfrm>
          <a:prstGeom prst="rect">
            <a:avLst/>
          </a:prstGeom>
        </p:spPr>
      </p:pic>
      <p:pic>
        <p:nvPicPr>
          <p:cNvPr id="17" name="Picture 16" descr="A piece of broccoli&#10;&#10;Description automatically generated">
            <a:extLst>
              <a:ext uri="{FF2B5EF4-FFF2-40B4-BE49-F238E27FC236}">
                <a16:creationId xmlns:a16="http://schemas.microsoft.com/office/drawing/2014/main" id="{68130E98-CEA1-4011-82FE-024B6EFB74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981" y="5060447"/>
            <a:ext cx="2148923" cy="1438434"/>
          </a:xfrm>
          <a:prstGeom prst="rect">
            <a:avLst/>
          </a:prstGeom>
        </p:spPr>
      </p:pic>
      <p:pic>
        <p:nvPicPr>
          <p:cNvPr id="19" name="Picture 18" descr="A bowl of fruit on a table&#10;&#10;Description automatically generated">
            <a:extLst>
              <a:ext uri="{FF2B5EF4-FFF2-40B4-BE49-F238E27FC236}">
                <a16:creationId xmlns:a16="http://schemas.microsoft.com/office/drawing/2014/main" id="{C42DB293-8AFC-4C01-B071-7F69B559C9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2751" y="4854956"/>
            <a:ext cx="2774123" cy="1849415"/>
          </a:xfrm>
          <a:prstGeom prst="rect">
            <a:avLst/>
          </a:prstGeom>
        </p:spPr>
      </p:pic>
      <p:pic>
        <p:nvPicPr>
          <p:cNvPr id="21" name="Picture 20" descr="A bowl of fruit&#10;&#10;Description automatically generated">
            <a:extLst>
              <a:ext uri="{FF2B5EF4-FFF2-40B4-BE49-F238E27FC236}">
                <a16:creationId xmlns:a16="http://schemas.microsoft.com/office/drawing/2014/main" id="{25C29B14-7C09-4869-8510-69225ED7D1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54671" y="1863192"/>
            <a:ext cx="2270067" cy="1714500"/>
          </a:xfrm>
          <a:prstGeom prst="rect">
            <a:avLst/>
          </a:prstGeom>
        </p:spPr>
      </p:pic>
      <p:sp>
        <p:nvSpPr>
          <p:cNvPr id="22" name="Rectangle 21">
            <a:extLst>
              <a:ext uri="{FF2B5EF4-FFF2-40B4-BE49-F238E27FC236}">
                <a16:creationId xmlns:a16="http://schemas.microsoft.com/office/drawing/2014/main" id="{D2CCE6F5-58A0-4A1C-8244-255D8B5F2324}"/>
              </a:ext>
            </a:extLst>
          </p:cNvPr>
          <p:cNvSpPr/>
          <p:nvPr/>
        </p:nvSpPr>
        <p:spPr>
          <a:xfrm>
            <a:off x="7378381" y="471670"/>
            <a:ext cx="4813619" cy="3693319"/>
          </a:xfrm>
          <a:prstGeom prst="rect">
            <a:avLst/>
          </a:prstGeom>
        </p:spPr>
        <p:txBody>
          <a:bodyPr wrap="square">
            <a:spAutoFit/>
          </a:bodyPr>
          <a:lstStyle/>
          <a:p>
            <a:r>
              <a:rPr lang="en-US" dirty="0">
                <a:latin typeface="Ubuntu" panose="020B0504030602030204" pitchFamily="34" charset="0"/>
              </a:rPr>
              <a:t>Do you eat vegetables? Here are a few examples.</a:t>
            </a:r>
          </a:p>
          <a:p>
            <a:endParaRPr lang="en-US" dirty="0">
              <a:latin typeface="Ubuntu" panose="020B0504030602030204" pitchFamily="34" charset="0"/>
            </a:endParaRPr>
          </a:p>
          <a:p>
            <a:pPr marL="285750" indent="-285750">
              <a:buFont typeface="Wingdings" panose="05000000000000000000" pitchFamily="2" charset="2"/>
              <a:buChar char="q"/>
            </a:pPr>
            <a:r>
              <a:rPr lang="en-US" dirty="0">
                <a:latin typeface="Ubuntu" panose="020B0504030602030204" pitchFamily="34" charset="0"/>
              </a:rPr>
              <a:t>Yes</a:t>
            </a:r>
          </a:p>
          <a:p>
            <a:pPr marL="285750" indent="-285750">
              <a:buFont typeface="Wingdings" panose="05000000000000000000" pitchFamily="2" charset="2"/>
              <a:buChar char="q"/>
            </a:pPr>
            <a:r>
              <a:rPr lang="en-US" dirty="0">
                <a:latin typeface="Ubuntu" panose="020B0504030602030204" pitchFamily="34" charset="0"/>
              </a:rPr>
              <a:t>No</a:t>
            </a:r>
          </a:p>
          <a:p>
            <a:endParaRPr lang="en-US" dirty="0">
              <a:latin typeface="Ubuntu" panose="020B0504030602030204" pitchFamily="34" charset="0"/>
            </a:endParaRPr>
          </a:p>
          <a:p>
            <a:r>
              <a:rPr lang="en-US" dirty="0">
                <a:latin typeface="Ubuntu" panose="020B0504030602030204" pitchFamily="34" charset="0"/>
              </a:rPr>
              <a:t>If yes, how often?</a:t>
            </a:r>
          </a:p>
          <a:p>
            <a:endParaRPr lang="en-US" dirty="0">
              <a:latin typeface="Ubuntu" panose="020B0504030602030204" pitchFamily="34" charset="0"/>
            </a:endParaRPr>
          </a:p>
          <a:p>
            <a:pPr marL="285750" indent="-285750">
              <a:buFont typeface="Wingdings" panose="05000000000000000000" pitchFamily="2" charset="2"/>
              <a:buChar char="q"/>
            </a:pPr>
            <a:r>
              <a:rPr lang="en-US" dirty="0">
                <a:latin typeface="Ubuntu" panose="020B0504030602030204" pitchFamily="34" charset="0"/>
              </a:rPr>
              <a:t>Less than 1 serving a day</a:t>
            </a:r>
          </a:p>
          <a:p>
            <a:pPr marL="285750" indent="-285750">
              <a:buFont typeface="Wingdings" panose="05000000000000000000" pitchFamily="2" charset="2"/>
              <a:buChar char="q"/>
            </a:pPr>
            <a:r>
              <a:rPr lang="en-US" dirty="0">
                <a:latin typeface="Ubuntu" panose="020B0504030602030204" pitchFamily="34" charset="0"/>
              </a:rPr>
              <a:t>1-2 servings a day</a:t>
            </a:r>
          </a:p>
          <a:p>
            <a:pPr marL="285750" indent="-285750">
              <a:buFont typeface="Wingdings" panose="05000000000000000000" pitchFamily="2" charset="2"/>
              <a:buChar char="q"/>
            </a:pPr>
            <a:r>
              <a:rPr lang="en-US" dirty="0">
                <a:latin typeface="Ubuntu" panose="020B0504030602030204" pitchFamily="34" charset="0"/>
              </a:rPr>
              <a:t>3-5 servings a day</a:t>
            </a:r>
          </a:p>
          <a:p>
            <a:pPr marL="285750" indent="-285750">
              <a:buFont typeface="Wingdings" panose="05000000000000000000" pitchFamily="2" charset="2"/>
              <a:buChar char="q"/>
            </a:pPr>
            <a:r>
              <a:rPr lang="en-US" dirty="0">
                <a:latin typeface="Ubuntu" panose="020B0504030602030204" pitchFamily="34" charset="0"/>
              </a:rPr>
              <a:t>More than 5 servings a day</a:t>
            </a:r>
          </a:p>
          <a:p>
            <a:pPr marL="285750" indent="-285750">
              <a:buFont typeface="Wingdings" panose="05000000000000000000" pitchFamily="2" charset="2"/>
              <a:buChar char="q"/>
            </a:pPr>
            <a:r>
              <a:rPr lang="en-US" dirty="0">
                <a:latin typeface="Ubuntu" panose="020B0504030602030204" pitchFamily="34" charset="0"/>
              </a:rPr>
              <a:t>Never</a:t>
            </a:r>
          </a:p>
        </p:txBody>
      </p:sp>
      <p:pic>
        <p:nvPicPr>
          <p:cNvPr id="24" name="Picture 23" descr="A piece of fruit&#10;&#10;Description automatically generated">
            <a:extLst>
              <a:ext uri="{FF2B5EF4-FFF2-40B4-BE49-F238E27FC236}">
                <a16:creationId xmlns:a16="http://schemas.microsoft.com/office/drawing/2014/main" id="{0851FE17-14A6-4C5F-9FED-9B46B09FC0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14460" y="4551049"/>
            <a:ext cx="2549680" cy="1852408"/>
          </a:xfrm>
          <a:prstGeom prst="rect">
            <a:avLst/>
          </a:prstGeom>
        </p:spPr>
      </p:pic>
      <p:pic>
        <p:nvPicPr>
          <p:cNvPr id="26" name="Picture 25" descr="A piece of food&#10;&#10;Description automatically generated">
            <a:extLst>
              <a:ext uri="{FF2B5EF4-FFF2-40B4-BE49-F238E27FC236}">
                <a16:creationId xmlns:a16="http://schemas.microsoft.com/office/drawing/2014/main" id="{DA1D4E7A-2EFF-4748-9168-9458AA0EFF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54198" y="3200280"/>
            <a:ext cx="2168126" cy="1576065"/>
          </a:xfrm>
          <a:prstGeom prst="rect">
            <a:avLst/>
          </a:prstGeom>
        </p:spPr>
      </p:pic>
      <p:sp>
        <p:nvSpPr>
          <p:cNvPr id="2" name="Slide Number Placeholder 1">
            <a:extLst>
              <a:ext uri="{FF2B5EF4-FFF2-40B4-BE49-F238E27FC236}">
                <a16:creationId xmlns:a16="http://schemas.microsoft.com/office/drawing/2014/main" id="{905755F5-BFE9-4F17-BD09-BF61BC1D89D8}"/>
              </a:ext>
            </a:extLst>
          </p:cNvPr>
          <p:cNvSpPr>
            <a:spLocks noGrp="1"/>
          </p:cNvSpPr>
          <p:nvPr>
            <p:ph type="sldNum" sz="quarter" idx="12"/>
          </p:nvPr>
        </p:nvSpPr>
        <p:spPr/>
        <p:txBody>
          <a:bodyPr/>
          <a:lstStyle/>
          <a:p>
            <a:fld id="{EF05BEEA-CFEB-49CF-BC09-73907028275D}" type="slidenum">
              <a:rPr lang="en-US" smtClean="0"/>
              <a:t>16</a:t>
            </a:fld>
            <a:endParaRPr lang="en-US" dirty="0"/>
          </a:p>
        </p:txBody>
      </p:sp>
    </p:spTree>
    <p:extLst>
      <p:ext uri="{BB962C8B-B14F-4D97-AF65-F5344CB8AC3E}">
        <p14:creationId xmlns:p14="http://schemas.microsoft.com/office/powerpoint/2010/main" val="2895116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63EE2D-7750-4035-9065-5C04544AA255}"/>
              </a:ext>
            </a:extLst>
          </p:cNvPr>
          <p:cNvSpPr>
            <a:spLocks noGrp="1"/>
          </p:cNvSpPr>
          <p:nvPr>
            <p:ph type="title"/>
          </p:nvPr>
        </p:nvSpPr>
        <p:spPr/>
        <p:txBody>
          <a:bodyPr/>
          <a:lstStyle/>
          <a:p>
            <a:pPr algn="ctr"/>
            <a:r>
              <a:rPr lang="en-US" dirty="0">
                <a:latin typeface="Ubuntu" panose="020B0504030602030204" pitchFamily="34" charset="0"/>
              </a:rPr>
              <a:t>Fruits and Vegetables</a:t>
            </a:r>
          </a:p>
        </p:txBody>
      </p:sp>
      <p:sp>
        <p:nvSpPr>
          <p:cNvPr id="4" name="Text Placeholder 3">
            <a:extLst>
              <a:ext uri="{FF2B5EF4-FFF2-40B4-BE49-F238E27FC236}">
                <a16:creationId xmlns:a16="http://schemas.microsoft.com/office/drawing/2014/main" id="{D18D9803-C553-47CB-AB91-51D5CF0FD4BA}"/>
              </a:ext>
            </a:extLst>
          </p:cNvPr>
          <p:cNvSpPr>
            <a:spLocks noGrp="1"/>
          </p:cNvSpPr>
          <p:nvPr>
            <p:ph type="body" idx="1"/>
          </p:nvPr>
        </p:nvSpPr>
        <p:spPr/>
        <p:txBody>
          <a:bodyPr>
            <a:normAutofit/>
          </a:bodyPr>
          <a:lstStyle/>
          <a:p>
            <a:pPr algn="ctr"/>
            <a:r>
              <a:rPr lang="en-US" sz="2000" dirty="0">
                <a:latin typeface="Ubuntu" panose="020B0504030602030204" pitchFamily="34" charset="0"/>
              </a:rPr>
              <a:t>Number of Servings a Day</a:t>
            </a:r>
          </a:p>
        </p:txBody>
      </p:sp>
      <p:graphicFrame>
        <p:nvGraphicFramePr>
          <p:cNvPr id="10" name="Content Placeholder 9">
            <a:extLst>
              <a:ext uri="{FF2B5EF4-FFF2-40B4-BE49-F238E27FC236}">
                <a16:creationId xmlns:a16="http://schemas.microsoft.com/office/drawing/2014/main" id="{D5DB5690-E18C-48DE-818C-0872842EAD31}"/>
              </a:ext>
            </a:extLst>
          </p:cNvPr>
          <p:cNvGraphicFramePr>
            <a:graphicFrameLocks noGrp="1"/>
          </p:cNvGraphicFramePr>
          <p:nvPr>
            <p:ph sz="half" idx="2"/>
            <p:extLst>
              <p:ext uri="{D42A27DB-BD31-4B8C-83A1-F6EECF244321}">
                <p14:modId xmlns:p14="http://schemas.microsoft.com/office/powerpoint/2010/main" val="956931652"/>
              </p:ext>
            </p:extLst>
          </p:nvPr>
        </p:nvGraphicFramePr>
        <p:xfrm>
          <a:off x="839788" y="2505075"/>
          <a:ext cx="5157787" cy="368458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a:extLst>
              <a:ext uri="{FF2B5EF4-FFF2-40B4-BE49-F238E27FC236}">
                <a16:creationId xmlns:a16="http://schemas.microsoft.com/office/drawing/2014/main" id="{18BE70CD-2634-4E11-825C-890F06BB2308}"/>
              </a:ext>
            </a:extLst>
          </p:cNvPr>
          <p:cNvSpPr>
            <a:spLocks noGrp="1"/>
          </p:cNvSpPr>
          <p:nvPr>
            <p:ph type="body" sz="quarter" idx="3"/>
          </p:nvPr>
        </p:nvSpPr>
        <p:spPr/>
        <p:txBody>
          <a:bodyPr>
            <a:normAutofit/>
          </a:bodyPr>
          <a:lstStyle/>
          <a:p>
            <a:pPr algn="ctr"/>
            <a:r>
              <a:rPr lang="en-US" sz="2000" dirty="0">
                <a:latin typeface="Ubuntu" panose="020B0504030602030204" pitchFamily="34" charset="0"/>
              </a:rPr>
              <a:t>Number of Servings a Day</a:t>
            </a:r>
          </a:p>
        </p:txBody>
      </p:sp>
      <p:graphicFrame>
        <p:nvGraphicFramePr>
          <p:cNvPr id="13" name="Content Placeholder 12">
            <a:extLst>
              <a:ext uri="{FF2B5EF4-FFF2-40B4-BE49-F238E27FC236}">
                <a16:creationId xmlns:a16="http://schemas.microsoft.com/office/drawing/2014/main" id="{5FF257B5-5449-4251-AE6C-7BD033879E3A}"/>
              </a:ext>
            </a:extLst>
          </p:cNvPr>
          <p:cNvGraphicFramePr>
            <a:graphicFrameLocks noGrp="1"/>
          </p:cNvGraphicFramePr>
          <p:nvPr>
            <p:ph sz="quarter" idx="4"/>
            <p:extLst>
              <p:ext uri="{D42A27DB-BD31-4B8C-83A1-F6EECF244321}">
                <p14:modId xmlns:p14="http://schemas.microsoft.com/office/powerpoint/2010/main" val="1015271292"/>
              </p:ext>
            </p:extLst>
          </p:nvPr>
        </p:nvGraphicFramePr>
        <p:xfrm>
          <a:off x="6172200" y="2505075"/>
          <a:ext cx="5183188" cy="3684588"/>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a:extLst>
              <a:ext uri="{FF2B5EF4-FFF2-40B4-BE49-F238E27FC236}">
                <a16:creationId xmlns:a16="http://schemas.microsoft.com/office/drawing/2014/main" id="{AFBCD6AA-90DC-4D0D-A0FF-82E028C38026}"/>
              </a:ext>
            </a:extLst>
          </p:cNvPr>
          <p:cNvSpPr>
            <a:spLocks noGrp="1"/>
          </p:cNvSpPr>
          <p:nvPr>
            <p:ph type="sldNum" sz="quarter" idx="12"/>
          </p:nvPr>
        </p:nvSpPr>
        <p:spPr/>
        <p:txBody>
          <a:bodyPr/>
          <a:lstStyle/>
          <a:p>
            <a:fld id="{EF05BEEA-CFEB-49CF-BC09-73907028275D}" type="slidenum">
              <a:rPr lang="en-US" smtClean="0"/>
              <a:t>17</a:t>
            </a:fld>
            <a:endParaRPr lang="en-US" dirty="0"/>
          </a:p>
        </p:txBody>
      </p:sp>
    </p:spTree>
    <p:extLst>
      <p:ext uri="{BB962C8B-B14F-4D97-AF65-F5344CB8AC3E}">
        <p14:creationId xmlns:p14="http://schemas.microsoft.com/office/powerpoint/2010/main" val="1699115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descr="A close up of a logo&#10;&#10;Description automatically generated">
            <a:extLst>
              <a:ext uri="{FF2B5EF4-FFF2-40B4-BE49-F238E27FC236}">
                <a16:creationId xmlns:a16="http://schemas.microsoft.com/office/drawing/2014/main" id="{E21E35EC-6DD7-4FD6-BB3C-4E390F522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93484"/>
            <a:ext cx="10905066" cy="5070856"/>
          </a:xfrm>
          <a:prstGeom prst="rect">
            <a:avLst/>
          </a:prstGeom>
        </p:spPr>
      </p:pic>
      <p:sp>
        <p:nvSpPr>
          <p:cNvPr id="3" name="TextBox 2">
            <a:extLst>
              <a:ext uri="{FF2B5EF4-FFF2-40B4-BE49-F238E27FC236}">
                <a16:creationId xmlns:a16="http://schemas.microsoft.com/office/drawing/2014/main" id="{3DEBBD81-5FE7-421A-8765-ADA4B766CD8E}"/>
              </a:ext>
            </a:extLst>
          </p:cNvPr>
          <p:cNvSpPr txBox="1"/>
          <p:nvPr/>
        </p:nvSpPr>
        <p:spPr>
          <a:xfrm>
            <a:off x="931068" y="5380672"/>
            <a:ext cx="10329863" cy="1754326"/>
          </a:xfrm>
          <a:prstGeom prst="rect">
            <a:avLst/>
          </a:prstGeom>
          <a:noFill/>
        </p:spPr>
        <p:txBody>
          <a:bodyPr wrap="square" rtlCol="0">
            <a:spAutoFit/>
          </a:bodyPr>
          <a:lstStyle/>
          <a:p>
            <a:pPr algn="ctr"/>
            <a:r>
              <a:rPr lang="en-US" dirty="0">
                <a:latin typeface="Ubuntu" panose="020B0504030602030204" pitchFamily="34" charset="0"/>
              </a:rPr>
              <a:t>Name 3 fruits or vegetables you would like to try   </a:t>
            </a:r>
          </a:p>
          <a:p>
            <a:pPr marL="342900" indent="-342900">
              <a:buFont typeface="+mj-lt"/>
              <a:buAutoNum type="arabicPeriod"/>
            </a:pPr>
            <a:r>
              <a:rPr lang="en-US" dirty="0">
                <a:latin typeface="Ubuntu" panose="020B0504030602030204" pitchFamily="34" charset="0"/>
              </a:rPr>
              <a:t>  </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endParaRPr lang="en-US"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E1381D14-3FFB-4C9C-949F-EC00BC232345}"/>
              </a:ext>
            </a:extLst>
          </p:cNvPr>
          <p:cNvSpPr>
            <a:spLocks noGrp="1"/>
          </p:cNvSpPr>
          <p:nvPr>
            <p:ph type="sldNum" sz="quarter" idx="12"/>
          </p:nvPr>
        </p:nvSpPr>
        <p:spPr/>
        <p:txBody>
          <a:bodyPr/>
          <a:lstStyle/>
          <a:p>
            <a:fld id="{EF05BEEA-CFEB-49CF-BC09-73907028275D}" type="slidenum">
              <a:rPr lang="en-US" smtClean="0"/>
              <a:t>18</a:t>
            </a:fld>
            <a:endParaRPr lang="en-US" dirty="0"/>
          </a:p>
        </p:txBody>
      </p:sp>
    </p:spTree>
    <p:extLst>
      <p:ext uri="{BB962C8B-B14F-4D97-AF65-F5344CB8AC3E}">
        <p14:creationId xmlns:p14="http://schemas.microsoft.com/office/powerpoint/2010/main" val="2123870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up, table, sitting, food&#10;&#10;Description automatically generated">
            <a:extLst>
              <a:ext uri="{FF2B5EF4-FFF2-40B4-BE49-F238E27FC236}">
                <a16:creationId xmlns:a16="http://schemas.microsoft.com/office/drawing/2014/main" id="{342B0542-A7E1-4FEA-8AF6-EF7AB8273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104" y="0"/>
            <a:ext cx="1878898" cy="2193673"/>
          </a:xfrm>
          <a:prstGeom prst="rect">
            <a:avLst/>
          </a:prstGeom>
        </p:spPr>
      </p:pic>
      <p:pic>
        <p:nvPicPr>
          <p:cNvPr id="7" name="Picture 6" descr="A close up of a piece of bread&#10;&#10;Description automatically generated">
            <a:extLst>
              <a:ext uri="{FF2B5EF4-FFF2-40B4-BE49-F238E27FC236}">
                <a16:creationId xmlns:a16="http://schemas.microsoft.com/office/drawing/2014/main" id="{FBF63875-FA28-43E4-BF8C-3F952B40F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7644" y="5074920"/>
            <a:ext cx="1877568" cy="1280160"/>
          </a:xfrm>
          <a:prstGeom prst="rect">
            <a:avLst/>
          </a:prstGeom>
        </p:spPr>
      </p:pic>
      <p:pic>
        <p:nvPicPr>
          <p:cNvPr id="9" name="Picture 8" descr="Food on a plate&#10;&#10;Description automatically generated">
            <a:extLst>
              <a:ext uri="{FF2B5EF4-FFF2-40B4-BE49-F238E27FC236}">
                <a16:creationId xmlns:a16="http://schemas.microsoft.com/office/drawing/2014/main" id="{D0D42E66-6CBC-4384-9F19-816615E68D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97" y="1737597"/>
            <a:ext cx="2088187" cy="1554480"/>
          </a:xfrm>
          <a:prstGeom prst="rect">
            <a:avLst/>
          </a:prstGeom>
        </p:spPr>
      </p:pic>
      <p:pic>
        <p:nvPicPr>
          <p:cNvPr id="11" name="Picture 10" descr="A picture containing cup, food, table, white&#10;&#10;Description automatically generated">
            <a:extLst>
              <a:ext uri="{FF2B5EF4-FFF2-40B4-BE49-F238E27FC236}">
                <a16:creationId xmlns:a16="http://schemas.microsoft.com/office/drawing/2014/main" id="{C122FD96-25E1-4BCF-93B6-9EF4739AD1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7871" y="1430111"/>
            <a:ext cx="1280160" cy="1920240"/>
          </a:xfrm>
          <a:prstGeom prst="rect">
            <a:avLst/>
          </a:prstGeom>
        </p:spPr>
      </p:pic>
      <p:pic>
        <p:nvPicPr>
          <p:cNvPr id="13" name="Picture 12" descr="A picture containing food, white, table, sitting&#10;&#10;Description automatically generated">
            <a:extLst>
              <a:ext uri="{FF2B5EF4-FFF2-40B4-BE49-F238E27FC236}">
                <a16:creationId xmlns:a16="http://schemas.microsoft.com/office/drawing/2014/main" id="{1C6F97BF-16C2-44AD-A412-1BE63E3348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497" y="3429000"/>
            <a:ext cx="1901952" cy="1463040"/>
          </a:xfrm>
          <a:prstGeom prst="rect">
            <a:avLst/>
          </a:prstGeom>
        </p:spPr>
      </p:pic>
      <p:pic>
        <p:nvPicPr>
          <p:cNvPr id="15" name="Picture 14" descr="A bowl of food on a plate&#10;&#10;Description automatically generated">
            <a:extLst>
              <a:ext uri="{FF2B5EF4-FFF2-40B4-BE49-F238E27FC236}">
                <a16:creationId xmlns:a16="http://schemas.microsoft.com/office/drawing/2014/main" id="{6FB3D07F-1C95-49ED-98B7-DDE23EA28D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5541" y="3474957"/>
            <a:ext cx="1188720" cy="1188720"/>
          </a:xfrm>
          <a:prstGeom prst="rect">
            <a:avLst/>
          </a:prstGeom>
        </p:spPr>
      </p:pic>
      <p:pic>
        <p:nvPicPr>
          <p:cNvPr id="17" name="Picture 16" descr="A picture containing sweet, food&#10;&#10;Description automatically generated">
            <a:extLst>
              <a:ext uri="{FF2B5EF4-FFF2-40B4-BE49-F238E27FC236}">
                <a16:creationId xmlns:a16="http://schemas.microsoft.com/office/drawing/2014/main" id="{0501E5BA-60C8-49F2-9D07-BD818C2FAB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7218" y="1949171"/>
            <a:ext cx="1660420" cy="1280160"/>
          </a:xfrm>
          <a:prstGeom prst="rect">
            <a:avLst/>
          </a:prstGeom>
        </p:spPr>
      </p:pic>
      <p:pic>
        <p:nvPicPr>
          <p:cNvPr id="19" name="Picture 18" descr="A close up of food&#10;&#10;Description automatically generated">
            <a:extLst>
              <a:ext uri="{FF2B5EF4-FFF2-40B4-BE49-F238E27FC236}">
                <a16:creationId xmlns:a16="http://schemas.microsoft.com/office/drawing/2014/main" id="{AB88E574-6386-4905-A70C-FE56FFB4F0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0259" y="3417807"/>
            <a:ext cx="1912338" cy="1280160"/>
          </a:xfrm>
          <a:prstGeom prst="rect">
            <a:avLst/>
          </a:prstGeom>
        </p:spPr>
      </p:pic>
      <p:pic>
        <p:nvPicPr>
          <p:cNvPr id="21" name="Picture 20" descr="A close up of a doughnut&#10;&#10;Description automatically generated">
            <a:extLst>
              <a:ext uri="{FF2B5EF4-FFF2-40B4-BE49-F238E27FC236}">
                <a16:creationId xmlns:a16="http://schemas.microsoft.com/office/drawing/2014/main" id="{B5E92601-2211-470A-AC2D-5AA0F26F81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5" y="4892040"/>
            <a:ext cx="1280160" cy="1280160"/>
          </a:xfrm>
          <a:prstGeom prst="rect">
            <a:avLst/>
          </a:prstGeom>
        </p:spPr>
      </p:pic>
      <p:pic>
        <p:nvPicPr>
          <p:cNvPr id="23" name="Picture 22" descr="A close up of food&#10;&#10;Description automatically generated">
            <a:extLst>
              <a:ext uri="{FF2B5EF4-FFF2-40B4-BE49-F238E27FC236}">
                <a16:creationId xmlns:a16="http://schemas.microsoft.com/office/drawing/2014/main" id="{7EBE4F8F-B8C8-4EF5-BBB2-F9A1692A01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99787" y="4892040"/>
            <a:ext cx="975545" cy="1463040"/>
          </a:xfrm>
          <a:prstGeom prst="rect">
            <a:avLst/>
          </a:prstGeom>
        </p:spPr>
      </p:pic>
      <p:pic>
        <p:nvPicPr>
          <p:cNvPr id="27" name="Picture 26" descr="A sandwich cut in half&#10;&#10;Description automatically generated">
            <a:extLst>
              <a:ext uri="{FF2B5EF4-FFF2-40B4-BE49-F238E27FC236}">
                <a16:creationId xmlns:a16="http://schemas.microsoft.com/office/drawing/2014/main" id="{F2592AC5-F76B-4015-B52E-19A4E2AC2B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6764" y="320514"/>
            <a:ext cx="2065106" cy="1371600"/>
          </a:xfrm>
          <a:prstGeom prst="rect">
            <a:avLst/>
          </a:prstGeom>
        </p:spPr>
      </p:pic>
      <p:pic>
        <p:nvPicPr>
          <p:cNvPr id="29" name="Picture 28" descr="A picture containing table, indoor, cup, glass&#10;&#10;Description automatically generated">
            <a:extLst>
              <a:ext uri="{FF2B5EF4-FFF2-40B4-BE49-F238E27FC236}">
                <a16:creationId xmlns:a16="http://schemas.microsoft.com/office/drawing/2014/main" id="{C1E763C1-E910-4D19-93DD-DB3E556A6E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8893" y="126678"/>
            <a:ext cx="1004570" cy="1554480"/>
          </a:xfrm>
          <a:prstGeom prst="rect">
            <a:avLst/>
          </a:prstGeom>
        </p:spPr>
      </p:pic>
      <p:sp>
        <p:nvSpPr>
          <p:cNvPr id="2" name="Rectangle 1">
            <a:extLst>
              <a:ext uri="{FF2B5EF4-FFF2-40B4-BE49-F238E27FC236}">
                <a16:creationId xmlns:a16="http://schemas.microsoft.com/office/drawing/2014/main" id="{6E51916E-67AA-4E85-AC3B-1569FDB6A45A}"/>
              </a:ext>
            </a:extLst>
          </p:cNvPr>
          <p:cNvSpPr/>
          <p:nvPr/>
        </p:nvSpPr>
        <p:spPr>
          <a:xfrm>
            <a:off x="7134971" y="795009"/>
            <a:ext cx="4132028" cy="3416320"/>
          </a:xfrm>
          <a:prstGeom prst="rect">
            <a:avLst/>
          </a:prstGeom>
        </p:spPr>
        <p:txBody>
          <a:bodyPr wrap="square">
            <a:spAutoFit/>
          </a:bodyPr>
          <a:lstStyle/>
          <a:p>
            <a:r>
              <a:rPr lang="en-US" dirty="0">
                <a:latin typeface="Ubuntu" panose="020B0504030602030204" pitchFamily="34" charset="0"/>
              </a:rPr>
              <a:t>Do you drink or eat any candy, cookies or snack foods?  Here are some examples.</a:t>
            </a:r>
          </a:p>
          <a:p>
            <a:pPr marL="285750" indent="-285750">
              <a:buFont typeface="Wingdings" panose="05000000000000000000" pitchFamily="2" charset="2"/>
              <a:buChar char="q"/>
            </a:pPr>
            <a:r>
              <a:rPr lang="en-US" dirty="0">
                <a:latin typeface="Ubuntu" panose="020B0504030602030204" pitchFamily="34" charset="0"/>
              </a:rPr>
              <a:t>Yes</a:t>
            </a:r>
          </a:p>
          <a:p>
            <a:pPr marL="285750" indent="-285750">
              <a:buFont typeface="Wingdings" panose="05000000000000000000" pitchFamily="2" charset="2"/>
              <a:buChar char="q"/>
            </a:pPr>
            <a:r>
              <a:rPr lang="en-US" dirty="0">
                <a:latin typeface="Ubuntu" panose="020B0504030602030204" pitchFamily="34" charset="0"/>
              </a:rPr>
              <a:t>No</a:t>
            </a:r>
          </a:p>
          <a:p>
            <a:endParaRPr lang="en-US" dirty="0">
              <a:latin typeface="Ubuntu" panose="020B0504030602030204" pitchFamily="34" charset="0"/>
            </a:endParaRPr>
          </a:p>
          <a:p>
            <a:r>
              <a:rPr lang="en-US" dirty="0">
                <a:latin typeface="Ubuntu" panose="020B0504030602030204" pitchFamily="34" charset="0"/>
              </a:rPr>
              <a:t>If yes,  how often?</a:t>
            </a:r>
          </a:p>
          <a:p>
            <a:endParaRPr lang="en-US" dirty="0">
              <a:latin typeface="Ubuntu" panose="020B0504030602030204" pitchFamily="34" charset="0"/>
            </a:endParaRPr>
          </a:p>
          <a:p>
            <a:pPr marL="285750" indent="-285750">
              <a:buFont typeface="Wingdings" panose="05000000000000000000" pitchFamily="2" charset="2"/>
              <a:buChar char="q"/>
            </a:pPr>
            <a:r>
              <a:rPr lang="en-US" dirty="0">
                <a:latin typeface="Ubuntu" panose="020B0504030602030204" pitchFamily="34" charset="0"/>
              </a:rPr>
              <a:t>Daily</a:t>
            </a:r>
          </a:p>
          <a:p>
            <a:pPr marL="285750" indent="-285750">
              <a:buFont typeface="Wingdings" panose="05000000000000000000" pitchFamily="2" charset="2"/>
              <a:buChar char="q"/>
            </a:pPr>
            <a:r>
              <a:rPr lang="en-US" dirty="0">
                <a:latin typeface="Ubuntu" panose="020B0504030602030204" pitchFamily="34" charset="0"/>
              </a:rPr>
              <a:t>Weekly</a:t>
            </a:r>
          </a:p>
          <a:p>
            <a:pPr marL="285750" indent="-285750">
              <a:buFont typeface="Wingdings" panose="05000000000000000000" pitchFamily="2" charset="2"/>
              <a:buChar char="q"/>
            </a:pPr>
            <a:r>
              <a:rPr lang="en-US" dirty="0">
                <a:latin typeface="Ubuntu" panose="020B0504030602030204" pitchFamily="34" charset="0"/>
              </a:rPr>
              <a:t>Monthly</a:t>
            </a:r>
          </a:p>
          <a:p>
            <a:pPr marL="285750" indent="-285750">
              <a:buFont typeface="Wingdings" panose="05000000000000000000" pitchFamily="2" charset="2"/>
              <a:buChar char="q"/>
            </a:pPr>
            <a:r>
              <a:rPr lang="en-US" dirty="0">
                <a:latin typeface="Ubuntu" panose="020B0504030602030204" pitchFamily="34" charset="0"/>
              </a:rPr>
              <a:t>Never</a:t>
            </a:r>
          </a:p>
        </p:txBody>
      </p:sp>
      <p:sp>
        <p:nvSpPr>
          <p:cNvPr id="4" name="Slide Number Placeholder 3">
            <a:extLst>
              <a:ext uri="{FF2B5EF4-FFF2-40B4-BE49-F238E27FC236}">
                <a16:creationId xmlns:a16="http://schemas.microsoft.com/office/drawing/2014/main" id="{09A91ABA-515E-4E84-B144-99EFE144AD1D}"/>
              </a:ext>
            </a:extLst>
          </p:cNvPr>
          <p:cNvSpPr>
            <a:spLocks noGrp="1"/>
          </p:cNvSpPr>
          <p:nvPr>
            <p:ph type="sldNum" sz="quarter" idx="12"/>
          </p:nvPr>
        </p:nvSpPr>
        <p:spPr/>
        <p:txBody>
          <a:bodyPr/>
          <a:lstStyle/>
          <a:p>
            <a:fld id="{EF05BEEA-CFEB-49CF-BC09-73907028275D}" type="slidenum">
              <a:rPr lang="en-US" smtClean="0"/>
              <a:t>19</a:t>
            </a:fld>
            <a:endParaRPr lang="en-US" dirty="0"/>
          </a:p>
        </p:txBody>
      </p:sp>
    </p:spTree>
    <p:extLst>
      <p:ext uri="{BB962C8B-B14F-4D97-AF65-F5344CB8AC3E}">
        <p14:creationId xmlns:p14="http://schemas.microsoft.com/office/powerpoint/2010/main" val="3441653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A663E7-7DB6-44ED-88CB-64BD2449F736}"/>
              </a:ext>
            </a:extLst>
          </p:cNvPr>
          <p:cNvSpPr>
            <a:spLocks noGrp="1"/>
          </p:cNvSpPr>
          <p:nvPr>
            <p:ph type="title"/>
          </p:nvPr>
        </p:nvSpPr>
        <p:spPr>
          <a:xfrm>
            <a:off x="838200" y="365126"/>
            <a:ext cx="10515600" cy="854074"/>
          </a:xfrm>
        </p:spPr>
        <p:txBody>
          <a:bodyPr>
            <a:normAutofit/>
          </a:bodyPr>
          <a:lstStyle/>
          <a:p>
            <a:pPr algn="ctr"/>
            <a:r>
              <a:rPr lang="en-US" b="1" dirty="0"/>
              <a:t>How Does this Work?</a:t>
            </a:r>
          </a:p>
        </p:txBody>
      </p:sp>
      <p:sp>
        <p:nvSpPr>
          <p:cNvPr id="5" name="Content Placeholder 4">
            <a:extLst>
              <a:ext uri="{FF2B5EF4-FFF2-40B4-BE49-F238E27FC236}">
                <a16:creationId xmlns:a16="http://schemas.microsoft.com/office/drawing/2014/main" id="{D1CF9FCF-0451-4005-A078-EFED4F61EDCA}"/>
              </a:ext>
            </a:extLst>
          </p:cNvPr>
          <p:cNvSpPr>
            <a:spLocks noGrp="1"/>
          </p:cNvSpPr>
          <p:nvPr>
            <p:ph idx="1"/>
          </p:nvPr>
        </p:nvSpPr>
        <p:spPr/>
        <p:txBody>
          <a:bodyPr>
            <a:normAutofit/>
          </a:bodyPr>
          <a:lstStyle/>
          <a:p>
            <a:r>
              <a:rPr lang="en-US" sz="2400" dirty="0">
                <a:latin typeface="Ubuntu" panose="020B0504030602030204" pitchFamily="34" charset="0"/>
              </a:rPr>
              <a:t>Thank you for participating in the Health Assessment</a:t>
            </a:r>
          </a:p>
          <a:p>
            <a:r>
              <a:rPr lang="en-US" sz="2400" dirty="0">
                <a:latin typeface="Ubuntu" panose="020B0504030602030204" pitchFamily="34" charset="0"/>
              </a:rPr>
              <a:t>Today, we are going to share the results from the surveys you completed.</a:t>
            </a:r>
          </a:p>
          <a:p>
            <a:r>
              <a:rPr lang="en-US" sz="2400" dirty="0">
                <a:latin typeface="Ubuntu" panose="020B0504030602030204" pitchFamily="34" charset="0"/>
              </a:rPr>
              <a:t>There were no right or wrong answers, after each question, we will share some health recommendations about the question.</a:t>
            </a:r>
          </a:p>
          <a:p>
            <a:r>
              <a:rPr lang="en-US" sz="2400" dirty="0">
                <a:latin typeface="Ubuntu" panose="020B0504030602030204" pitchFamily="34" charset="0"/>
              </a:rPr>
              <a:t>Please raise your hand if you have a question.</a:t>
            </a:r>
          </a:p>
          <a:p>
            <a:r>
              <a:rPr lang="en-US" sz="2400" dirty="0">
                <a:latin typeface="Ubuntu" panose="020B0504030602030204" pitchFamily="34" charset="0"/>
              </a:rPr>
              <a:t>You can request a meeting with a Health Promotion Clinical Advisor if you want to discuss a question or health concern you have. </a:t>
            </a:r>
          </a:p>
        </p:txBody>
      </p:sp>
      <p:sp>
        <p:nvSpPr>
          <p:cNvPr id="6" name="Slide Number Placeholder 5">
            <a:extLst>
              <a:ext uri="{FF2B5EF4-FFF2-40B4-BE49-F238E27FC236}">
                <a16:creationId xmlns:a16="http://schemas.microsoft.com/office/drawing/2014/main" id="{64BFCF46-C516-47EE-B369-A16135EB7AA9}"/>
              </a:ext>
            </a:extLst>
          </p:cNvPr>
          <p:cNvSpPr>
            <a:spLocks noGrp="1"/>
          </p:cNvSpPr>
          <p:nvPr>
            <p:ph type="sldNum" sz="quarter" idx="12"/>
          </p:nvPr>
        </p:nvSpPr>
        <p:spPr/>
        <p:txBody>
          <a:bodyPr/>
          <a:lstStyle/>
          <a:p>
            <a:fld id="{EF05BEEA-CFEB-49CF-BC09-73907028275D}" type="slidenum">
              <a:rPr lang="en-US" smtClean="0"/>
              <a:t>2</a:t>
            </a:fld>
            <a:endParaRPr lang="en-US" dirty="0"/>
          </a:p>
        </p:txBody>
      </p:sp>
    </p:spTree>
    <p:extLst>
      <p:ext uri="{BB962C8B-B14F-4D97-AF65-F5344CB8AC3E}">
        <p14:creationId xmlns:p14="http://schemas.microsoft.com/office/powerpoint/2010/main" val="2857305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125154-60B8-48E2-ACC0-2D4AE5101252}"/>
              </a:ext>
            </a:extLst>
          </p:cNvPr>
          <p:cNvSpPr>
            <a:spLocks noGrp="1"/>
          </p:cNvSpPr>
          <p:nvPr>
            <p:ph type="sldNum" sz="quarter" idx="12"/>
          </p:nvPr>
        </p:nvSpPr>
        <p:spPr/>
        <p:txBody>
          <a:bodyPr/>
          <a:lstStyle/>
          <a:p>
            <a:fld id="{EF05BEEA-CFEB-49CF-BC09-73907028275D}" type="slidenum">
              <a:rPr lang="en-US" smtClean="0"/>
              <a:t>20</a:t>
            </a:fld>
            <a:endParaRPr lang="en-US" dirty="0"/>
          </a:p>
        </p:txBody>
      </p:sp>
      <p:graphicFrame>
        <p:nvGraphicFramePr>
          <p:cNvPr id="5" name="Chart 4">
            <a:extLst>
              <a:ext uri="{FF2B5EF4-FFF2-40B4-BE49-F238E27FC236}">
                <a16:creationId xmlns:a16="http://schemas.microsoft.com/office/drawing/2014/main" id="{EA64DF46-EC4E-48E5-86B3-2468C44A70E4}"/>
              </a:ext>
            </a:extLst>
          </p:cNvPr>
          <p:cNvGraphicFramePr/>
          <p:nvPr>
            <p:extLst>
              <p:ext uri="{D42A27DB-BD31-4B8C-83A1-F6EECF244321}">
                <p14:modId xmlns:p14="http://schemas.microsoft.com/office/powerpoint/2010/main" val="773455606"/>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7290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9D02DE-AB57-49E5-8075-6B2FD8C12C68}"/>
              </a:ext>
            </a:extLst>
          </p:cNvPr>
          <p:cNvSpPr>
            <a:spLocks noGrp="1"/>
          </p:cNvSpPr>
          <p:nvPr>
            <p:ph type="sldNum" sz="quarter" idx="12"/>
          </p:nvPr>
        </p:nvSpPr>
        <p:spPr/>
        <p:txBody>
          <a:bodyPr/>
          <a:lstStyle/>
          <a:p>
            <a:fld id="{EF05BEEA-CFEB-49CF-BC09-73907028275D}" type="slidenum">
              <a:rPr lang="en-US" smtClean="0"/>
              <a:t>21</a:t>
            </a:fld>
            <a:endParaRPr lang="en-US" dirty="0"/>
          </a:p>
        </p:txBody>
      </p:sp>
      <p:pic>
        <p:nvPicPr>
          <p:cNvPr id="7" name="Picture 6">
            <a:extLst>
              <a:ext uri="{FF2B5EF4-FFF2-40B4-BE49-F238E27FC236}">
                <a16:creationId xmlns:a16="http://schemas.microsoft.com/office/drawing/2014/main" id="{B14844BB-C50B-4517-A45E-C21506B8C4E9}"/>
              </a:ext>
            </a:extLst>
          </p:cNvPr>
          <p:cNvPicPr>
            <a:picLocks noChangeAspect="1"/>
          </p:cNvPicPr>
          <p:nvPr/>
        </p:nvPicPr>
        <p:blipFill>
          <a:blip r:embed="rId3"/>
          <a:stretch>
            <a:fillRect/>
          </a:stretch>
        </p:blipFill>
        <p:spPr>
          <a:xfrm>
            <a:off x="1229032" y="0"/>
            <a:ext cx="9733936" cy="6858000"/>
          </a:xfrm>
          <a:prstGeom prst="rect">
            <a:avLst/>
          </a:prstGeom>
        </p:spPr>
      </p:pic>
    </p:spTree>
    <p:extLst>
      <p:ext uri="{BB962C8B-B14F-4D97-AF65-F5344CB8AC3E}">
        <p14:creationId xmlns:p14="http://schemas.microsoft.com/office/powerpoint/2010/main" val="394831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cake with fruit on top of a table&#10;&#10;Description automatically generated">
            <a:extLst>
              <a:ext uri="{FF2B5EF4-FFF2-40B4-BE49-F238E27FC236}">
                <a16:creationId xmlns:a16="http://schemas.microsoft.com/office/drawing/2014/main" id="{EE165392-2451-4DF0-A40B-E7F999D51AC1}"/>
              </a:ext>
            </a:extLst>
          </p:cNvPr>
          <p:cNvPicPr>
            <a:picLocks noChangeAspect="1"/>
          </p:cNvPicPr>
          <p:nvPr/>
        </p:nvPicPr>
        <p:blipFill rotWithShape="1">
          <a:blip r:embed="rId3">
            <a:extLst>
              <a:ext uri="{28A0092B-C50C-407E-A947-70E740481C1C}">
                <a14:useLocalDpi xmlns:a14="http://schemas.microsoft.com/office/drawing/2010/main" val="0"/>
              </a:ext>
            </a:extLst>
          </a:blip>
          <a:srcRect l="18420" t="-2632" r="15393" b="2632"/>
          <a:stretch/>
        </p:blipFill>
        <p:spPr>
          <a:xfrm>
            <a:off x="1297804" y="1780602"/>
            <a:ext cx="1725106" cy="1737360"/>
          </a:xfrm>
          <a:prstGeom prst="rect">
            <a:avLst/>
          </a:prstGeom>
        </p:spPr>
      </p:pic>
      <p:pic>
        <p:nvPicPr>
          <p:cNvPr id="31" name="Picture 30" descr="A can of soda&#10;&#10;Description automatically generated">
            <a:extLst>
              <a:ext uri="{FF2B5EF4-FFF2-40B4-BE49-F238E27FC236}">
                <a16:creationId xmlns:a16="http://schemas.microsoft.com/office/drawing/2014/main" id="{B135409B-1E26-4849-8B29-2105DE9BF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87" y="305712"/>
            <a:ext cx="2468880" cy="1645920"/>
          </a:xfrm>
          <a:prstGeom prst="rect">
            <a:avLst/>
          </a:prstGeom>
        </p:spPr>
      </p:pic>
      <p:sp>
        <p:nvSpPr>
          <p:cNvPr id="34" name="TextBox 33">
            <a:extLst>
              <a:ext uri="{FF2B5EF4-FFF2-40B4-BE49-F238E27FC236}">
                <a16:creationId xmlns:a16="http://schemas.microsoft.com/office/drawing/2014/main" id="{D19FB99A-9349-4B12-A871-4EF2AEE38597}"/>
              </a:ext>
            </a:extLst>
          </p:cNvPr>
          <p:cNvSpPr txBox="1"/>
          <p:nvPr/>
        </p:nvSpPr>
        <p:spPr>
          <a:xfrm>
            <a:off x="4543429" y="2196729"/>
            <a:ext cx="827869" cy="369332"/>
          </a:xfrm>
          <a:prstGeom prst="rect">
            <a:avLst/>
          </a:prstGeom>
          <a:noFill/>
        </p:spPr>
        <p:txBody>
          <a:bodyPr wrap="square" rtlCol="0">
            <a:spAutoFit/>
          </a:bodyPr>
          <a:lstStyle/>
          <a:p>
            <a:pPr algn="ctr"/>
            <a:r>
              <a:rPr lang="en-US" b="1" dirty="0">
                <a:solidFill>
                  <a:schemeClr val="bg1"/>
                </a:solidFill>
              </a:rPr>
              <a:t>Diet</a:t>
            </a:r>
          </a:p>
        </p:txBody>
      </p:sp>
      <p:pic>
        <p:nvPicPr>
          <p:cNvPr id="36" name="Picture 35" descr="A picture containing bottle&#10;&#10;Description automatically generated">
            <a:extLst>
              <a:ext uri="{FF2B5EF4-FFF2-40B4-BE49-F238E27FC236}">
                <a16:creationId xmlns:a16="http://schemas.microsoft.com/office/drawing/2014/main" id="{AEDBFCF5-67B4-49AC-A514-AC6909AC1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896" y="2196729"/>
            <a:ext cx="596423" cy="1188720"/>
          </a:xfrm>
          <a:prstGeom prst="rect">
            <a:avLst/>
          </a:prstGeom>
        </p:spPr>
      </p:pic>
      <p:sp>
        <p:nvSpPr>
          <p:cNvPr id="37" name="TextBox 36">
            <a:extLst>
              <a:ext uri="{FF2B5EF4-FFF2-40B4-BE49-F238E27FC236}">
                <a16:creationId xmlns:a16="http://schemas.microsoft.com/office/drawing/2014/main" id="{0167ACB3-629B-4C9D-AAF8-CE2F3FEB69D9}"/>
              </a:ext>
            </a:extLst>
          </p:cNvPr>
          <p:cNvSpPr txBox="1"/>
          <p:nvPr/>
        </p:nvSpPr>
        <p:spPr>
          <a:xfrm>
            <a:off x="7847701" y="3640511"/>
            <a:ext cx="459586" cy="1005840"/>
          </a:xfrm>
          <a:prstGeom prst="rect">
            <a:avLst/>
          </a:prstGeom>
          <a:noFill/>
        </p:spPr>
        <p:txBody>
          <a:bodyPr wrap="square" rtlCol="0">
            <a:spAutoFit/>
          </a:bodyPr>
          <a:lstStyle/>
          <a:p>
            <a:pPr algn="ctr"/>
            <a:r>
              <a:rPr lang="en-US" sz="1200" dirty="0">
                <a:solidFill>
                  <a:schemeClr val="bg1"/>
                </a:solidFill>
              </a:rPr>
              <a:t>Diet</a:t>
            </a:r>
          </a:p>
        </p:txBody>
      </p:sp>
      <p:pic>
        <p:nvPicPr>
          <p:cNvPr id="6" name="Picture 5">
            <a:extLst>
              <a:ext uri="{FF2B5EF4-FFF2-40B4-BE49-F238E27FC236}">
                <a16:creationId xmlns:a16="http://schemas.microsoft.com/office/drawing/2014/main" id="{9BA20ED0-0F8F-4A99-BA50-1706EAA87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5166" y="2013849"/>
            <a:ext cx="1061978" cy="1371600"/>
          </a:xfrm>
          <a:prstGeom prst="rect">
            <a:avLst/>
          </a:prstGeom>
        </p:spPr>
      </p:pic>
      <p:pic>
        <p:nvPicPr>
          <p:cNvPr id="30" name="Picture 29">
            <a:extLst>
              <a:ext uri="{FF2B5EF4-FFF2-40B4-BE49-F238E27FC236}">
                <a16:creationId xmlns:a16="http://schemas.microsoft.com/office/drawing/2014/main" id="{2FFDA6C0-4C50-4A27-9F86-C06331EFA8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896" y="3665926"/>
            <a:ext cx="1554480" cy="1036165"/>
          </a:xfrm>
          <a:prstGeom prst="rect">
            <a:avLst/>
          </a:prstGeom>
        </p:spPr>
      </p:pic>
      <p:pic>
        <p:nvPicPr>
          <p:cNvPr id="32" name="Picture 31">
            <a:extLst>
              <a:ext uri="{FF2B5EF4-FFF2-40B4-BE49-F238E27FC236}">
                <a16:creationId xmlns:a16="http://schemas.microsoft.com/office/drawing/2014/main" id="{67F7678F-F430-4142-AB43-CBE4BC8B8634}"/>
              </a:ext>
            </a:extLst>
          </p:cNvPr>
          <p:cNvPicPr/>
          <p:nvPr/>
        </p:nvPicPr>
        <p:blipFill>
          <a:blip r:embed="rId8" cstate="screen">
            <a:extLst>
              <a:ext uri="{28A0092B-C50C-407E-A947-70E740481C1C}">
                <a14:useLocalDpi xmlns:a14="http://schemas.microsoft.com/office/drawing/2010/main"/>
              </a:ext>
            </a:extLst>
          </a:blip>
          <a:stretch>
            <a:fillRect/>
          </a:stretch>
        </p:blipFill>
        <p:spPr bwMode="auto">
          <a:xfrm>
            <a:off x="176487" y="4901413"/>
            <a:ext cx="770890" cy="1542415"/>
          </a:xfrm>
          <a:prstGeom prst="rect">
            <a:avLst/>
          </a:prstGeom>
          <a:ln>
            <a:noFill/>
          </a:ln>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id="{699B4591-636C-4130-861A-E4CBF22818FB}"/>
              </a:ext>
            </a:extLst>
          </p:cNvPr>
          <p:cNvPicPr/>
          <p:nvPr/>
        </p:nvPicPr>
        <p:blipFill>
          <a:blip r:embed="rId9" cstate="print">
            <a:extLst>
              <a:ext uri="{28A0092B-C50C-407E-A947-70E740481C1C}">
                <a14:useLocalDpi xmlns:a14="http://schemas.microsoft.com/office/drawing/2010/main" val="0"/>
              </a:ext>
            </a:extLst>
          </a:blip>
          <a:stretch>
            <a:fillRect/>
          </a:stretch>
        </p:blipFill>
        <p:spPr bwMode="auto">
          <a:xfrm>
            <a:off x="1332369" y="4886101"/>
            <a:ext cx="789305" cy="1542415"/>
          </a:xfrm>
          <a:prstGeom prst="rect">
            <a:avLst/>
          </a:prstGeom>
          <a:ln>
            <a:noFill/>
          </a:ln>
          <a:extLst>
            <a:ext uri="{53640926-AAD7-44D8-BBD7-CCE9431645EC}">
              <a14:shadowObscured xmlns:a14="http://schemas.microsoft.com/office/drawing/2010/main"/>
            </a:ext>
          </a:extLst>
        </p:spPr>
      </p:pic>
      <p:pic>
        <p:nvPicPr>
          <p:cNvPr id="38" name="Picture 37">
            <a:extLst>
              <a:ext uri="{FF2B5EF4-FFF2-40B4-BE49-F238E27FC236}">
                <a16:creationId xmlns:a16="http://schemas.microsoft.com/office/drawing/2014/main" id="{E3E3CB66-2CA7-4CE1-A2E5-364BF3981C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40918" y="5161039"/>
            <a:ext cx="2377440" cy="1188720"/>
          </a:xfrm>
          <a:prstGeom prst="rect">
            <a:avLst/>
          </a:prstGeom>
        </p:spPr>
      </p:pic>
      <p:pic>
        <p:nvPicPr>
          <p:cNvPr id="39" name="Picture 38">
            <a:extLst>
              <a:ext uri="{FF2B5EF4-FFF2-40B4-BE49-F238E27FC236}">
                <a16:creationId xmlns:a16="http://schemas.microsoft.com/office/drawing/2014/main" id="{B0B78A55-627C-4D0F-8F41-12FE49F54704}"/>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151102" y="397152"/>
            <a:ext cx="1362075" cy="1554480"/>
          </a:xfrm>
          <a:prstGeom prst="rect">
            <a:avLst/>
          </a:prstGeom>
        </p:spPr>
      </p:pic>
      <p:pic>
        <p:nvPicPr>
          <p:cNvPr id="40" name="Picture 39">
            <a:extLst>
              <a:ext uri="{FF2B5EF4-FFF2-40B4-BE49-F238E27FC236}">
                <a16:creationId xmlns:a16="http://schemas.microsoft.com/office/drawing/2014/main" id="{5A68A798-A591-4278-9003-2DFA3AFEC066}"/>
              </a:ext>
            </a:extLst>
          </p:cNvPr>
          <p:cNvPicPr/>
          <p:nvPr/>
        </p:nvPicPr>
        <p:blipFill>
          <a:blip r:embed="rId12">
            <a:extLst>
              <a:ext uri="{28A0092B-C50C-407E-A947-70E740481C1C}">
                <a14:useLocalDpi xmlns:a14="http://schemas.microsoft.com/office/drawing/2010/main" val="0"/>
              </a:ext>
            </a:extLst>
          </a:blip>
          <a:stretch>
            <a:fillRect/>
          </a:stretch>
        </p:blipFill>
        <p:spPr>
          <a:xfrm>
            <a:off x="2433727" y="3537641"/>
            <a:ext cx="1820545" cy="1211580"/>
          </a:xfrm>
          <a:prstGeom prst="rect">
            <a:avLst/>
          </a:prstGeom>
        </p:spPr>
      </p:pic>
      <p:sp>
        <p:nvSpPr>
          <p:cNvPr id="2" name="Rectangle 1">
            <a:extLst>
              <a:ext uri="{FF2B5EF4-FFF2-40B4-BE49-F238E27FC236}">
                <a16:creationId xmlns:a16="http://schemas.microsoft.com/office/drawing/2014/main" id="{87AB1F4C-CEF1-468F-A8B5-B0C1BA414F22}"/>
              </a:ext>
            </a:extLst>
          </p:cNvPr>
          <p:cNvSpPr/>
          <p:nvPr/>
        </p:nvSpPr>
        <p:spPr>
          <a:xfrm>
            <a:off x="6227338" y="764939"/>
            <a:ext cx="4666858" cy="2862322"/>
          </a:xfrm>
          <a:prstGeom prst="rect">
            <a:avLst/>
          </a:prstGeom>
        </p:spPr>
        <p:txBody>
          <a:bodyPr wrap="square">
            <a:spAutoFit/>
          </a:bodyPr>
          <a:lstStyle/>
          <a:p>
            <a:r>
              <a:rPr lang="en-US" dirty="0">
                <a:latin typeface="Ubuntu" panose="020B0504030602030204" pitchFamily="34" charset="0"/>
              </a:rPr>
              <a:t>Do you drink sugar sweetened beverages? </a:t>
            </a:r>
          </a:p>
          <a:p>
            <a:pPr marL="285750" indent="-285750">
              <a:buFont typeface="Wingdings" panose="05000000000000000000" pitchFamily="2" charset="2"/>
              <a:buChar char="q"/>
            </a:pPr>
            <a:r>
              <a:rPr lang="en-US" dirty="0">
                <a:latin typeface="Ubuntu" panose="020B0504030602030204" pitchFamily="34" charset="0"/>
              </a:rPr>
              <a:t>Yes</a:t>
            </a:r>
          </a:p>
          <a:p>
            <a:pPr marL="285750" indent="-285750">
              <a:buFont typeface="Wingdings" panose="05000000000000000000" pitchFamily="2" charset="2"/>
              <a:buChar char="q"/>
            </a:pPr>
            <a:r>
              <a:rPr lang="en-US" dirty="0">
                <a:latin typeface="Ubuntu" panose="020B0504030602030204" pitchFamily="34" charset="0"/>
              </a:rPr>
              <a:t>No</a:t>
            </a:r>
          </a:p>
          <a:p>
            <a:endParaRPr lang="en-US" dirty="0">
              <a:latin typeface="Ubuntu" panose="020B0504030602030204" pitchFamily="34" charset="0"/>
            </a:endParaRPr>
          </a:p>
          <a:p>
            <a:r>
              <a:rPr lang="en-US" dirty="0">
                <a:latin typeface="Ubuntu" panose="020B0504030602030204" pitchFamily="34" charset="0"/>
              </a:rPr>
              <a:t>If yes, How often?</a:t>
            </a:r>
          </a:p>
          <a:p>
            <a:endParaRPr lang="en-US" dirty="0">
              <a:latin typeface="Ubuntu" panose="020B0504030602030204" pitchFamily="34" charset="0"/>
            </a:endParaRPr>
          </a:p>
          <a:p>
            <a:pPr marL="285750" indent="-285750">
              <a:buFont typeface="Wingdings" panose="05000000000000000000" pitchFamily="2" charset="2"/>
              <a:buChar char="q"/>
            </a:pPr>
            <a:r>
              <a:rPr lang="en-US" dirty="0">
                <a:latin typeface="Ubuntu" panose="020B0504030602030204" pitchFamily="34" charset="0"/>
              </a:rPr>
              <a:t>Daily</a:t>
            </a:r>
          </a:p>
          <a:p>
            <a:pPr marL="285750" indent="-285750">
              <a:buFont typeface="Wingdings" panose="05000000000000000000" pitchFamily="2" charset="2"/>
              <a:buChar char="q"/>
            </a:pPr>
            <a:r>
              <a:rPr lang="en-US" dirty="0">
                <a:latin typeface="Ubuntu" panose="020B0504030602030204" pitchFamily="34" charset="0"/>
              </a:rPr>
              <a:t>Weekly</a:t>
            </a:r>
          </a:p>
          <a:p>
            <a:pPr marL="285750" indent="-285750">
              <a:buFont typeface="Wingdings" panose="05000000000000000000" pitchFamily="2" charset="2"/>
              <a:buChar char="q"/>
            </a:pPr>
            <a:r>
              <a:rPr lang="en-US" dirty="0">
                <a:latin typeface="Ubuntu" panose="020B0504030602030204" pitchFamily="34" charset="0"/>
              </a:rPr>
              <a:t>Monthly</a:t>
            </a:r>
          </a:p>
          <a:p>
            <a:pPr marL="285750" indent="-285750">
              <a:buFont typeface="Wingdings" panose="05000000000000000000" pitchFamily="2" charset="2"/>
              <a:buChar char="q"/>
            </a:pPr>
            <a:r>
              <a:rPr lang="en-US" dirty="0">
                <a:latin typeface="Ubuntu" panose="020B0504030602030204" pitchFamily="34" charset="0"/>
              </a:rPr>
              <a:t>Never</a:t>
            </a:r>
          </a:p>
        </p:txBody>
      </p:sp>
      <p:sp>
        <p:nvSpPr>
          <p:cNvPr id="3" name="Slide Number Placeholder 2">
            <a:extLst>
              <a:ext uri="{FF2B5EF4-FFF2-40B4-BE49-F238E27FC236}">
                <a16:creationId xmlns:a16="http://schemas.microsoft.com/office/drawing/2014/main" id="{86DD7E09-8DF6-4AB8-A9E0-DA30639254D6}"/>
              </a:ext>
            </a:extLst>
          </p:cNvPr>
          <p:cNvSpPr>
            <a:spLocks noGrp="1"/>
          </p:cNvSpPr>
          <p:nvPr>
            <p:ph type="sldNum" sz="quarter" idx="12"/>
          </p:nvPr>
        </p:nvSpPr>
        <p:spPr/>
        <p:txBody>
          <a:bodyPr/>
          <a:lstStyle/>
          <a:p>
            <a:fld id="{EF05BEEA-CFEB-49CF-BC09-73907028275D}" type="slidenum">
              <a:rPr lang="en-US" smtClean="0"/>
              <a:t>22</a:t>
            </a:fld>
            <a:endParaRPr lang="en-US" dirty="0"/>
          </a:p>
        </p:txBody>
      </p:sp>
    </p:spTree>
    <p:extLst>
      <p:ext uri="{BB962C8B-B14F-4D97-AF65-F5344CB8AC3E}">
        <p14:creationId xmlns:p14="http://schemas.microsoft.com/office/powerpoint/2010/main" val="1968048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6C2F734-D39A-4365-9717-B69B5240D54A}"/>
              </a:ext>
            </a:extLst>
          </p:cNvPr>
          <p:cNvSpPr>
            <a:spLocks noGrp="1"/>
          </p:cNvSpPr>
          <p:nvPr>
            <p:ph type="sldNum" sz="quarter" idx="12"/>
          </p:nvPr>
        </p:nvSpPr>
        <p:spPr/>
        <p:txBody>
          <a:bodyPr/>
          <a:lstStyle/>
          <a:p>
            <a:fld id="{EF05BEEA-CFEB-49CF-BC09-73907028275D}" type="slidenum">
              <a:rPr lang="en-US" smtClean="0"/>
              <a:t>23</a:t>
            </a:fld>
            <a:endParaRPr lang="en-US" dirty="0"/>
          </a:p>
        </p:txBody>
      </p:sp>
      <p:graphicFrame>
        <p:nvGraphicFramePr>
          <p:cNvPr id="8" name="Chart 7">
            <a:extLst>
              <a:ext uri="{FF2B5EF4-FFF2-40B4-BE49-F238E27FC236}">
                <a16:creationId xmlns:a16="http://schemas.microsoft.com/office/drawing/2014/main" id="{30B8544F-31CC-4D33-ACCB-0AE86DF3C087}"/>
              </a:ext>
            </a:extLst>
          </p:cNvPr>
          <p:cNvGraphicFramePr/>
          <p:nvPr>
            <p:extLst>
              <p:ext uri="{D42A27DB-BD31-4B8C-83A1-F6EECF244321}">
                <p14:modId xmlns:p14="http://schemas.microsoft.com/office/powerpoint/2010/main" val="3696002895"/>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1177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1F1982-9541-47E4-827E-4207526013B1}"/>
              </a:ext>
            </a:extLst>
          </p:cNvPr>
          <p:cNvSpPr>
            <a:spLocks noGrp="1"/>
          </p:cNvSpPr>
          <p:nvPr>
            <p:ph type="sldNum" sz="quarter" idx="12"/>
          </p:nvPr>
        </p:nvSpPr>
        <p:spPr/>
        <p:txBody>
          <a:bodyPr/>
          <a:lstStyle/>
          <a:p>
            <a:fld id="{EF05BEEA-CFEB-49CF-BC09-73907028275D}" type="slidenum">
              <a:rPr lang="en-US" smtClean="0"/>
              <a:t>24</a:t>
            </a:fld>
            <a:endParaRPr lang="en-US" dirty="0"/>
          </a:p>
        </p:txBody>
      </p:sp>
      <p:pic>
        <p:nvPicPr>
          <p:cNvPr id="7" name="Picture 6">
            <a:extLst>
              <a:ext uri="{FF2B5EF4-FFF2-40B4-BE49-F238E27FC236}">
                <a16:creationId xmlns:a16="http://schemas.microsoft.com/office/drawing/2014/main" id="{4515BEDA-88DC-4609-A7E1-13790C9960B3}"/>
              </a:ext>
            </a:extLst>
          </p:cNvPr>
          <p:cNvPicPr>
            <a:picLocks noChangeAspect="1"/>
          </p:cNvPicPr>
          <p:nvPr/>
        </p:nvPicPr>
        <p:blipFill>
          <a:blip r:embed="rId3"/>
          <a:stretch>
            <a:fillRect/>
          </a:stretch>
        </p:blipFill>
        <p:spPr>
          <a:xfrm>
            <a:off x="1187985" y="0"/>
            <a:ext cx="9816030" cy="6858000"/>
          </a:xfrm>
          <a:prstGeom prst="rect">
            <a:avLst/>
          </a:prstGeom>
        </p:spPr>
      </p:pic>
    </p:spTree>
    <p:extLst>
      <p:ext uri="{BB962C8B-B14F-4D97-AF65-F5344CB8AC3E}">
        <p14:creationId xmlns:p14="http://schemas.microsoft.com/office/powerpoint/2010/main" val="2206411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E0999-4CDA-4EF0-9E4D-99CDE1975BA2}"/>
              </a:ext>
            </a:extLst>
          </p:cNvPr>
          <p:cNvPicPr>
            <a:picLocks noChangeAspect="1"/>
          </p:cNvPicPr>
          <p:nvPr/>
        </p:nvPicPr>
        <p:blipFill>
          <a:blip r:embed="rId3"/>
          <a:stretch>
            <a:fillRect/>
          </a:stretch>
        </p:blipFill>
        <p:spPr>
          <a:xfrm>
            <a:off x="337740" y="958559"/>
            <a:ext cx="4285291" cy="1533832"/>
          </a:xfrm>
          <a:prstGeom prst="rect">
            <a:avLst/>
          </a:prstGeom>
        </p:spPr>
      </p:pic>
      <p:sp>
        <p:nvSpPr>
          <p:cNvPr id="2" name="Rectangle 1">
            <a:extLst>
              <a:ext uri="{FF2B5EF4-FFF2-40B4-BE49-F238E27FC236}">
                <a16:creationId xmlns:a16="http://schemas.microsoft.com/office/drawing/2014/main" id="{2221A134-380F-41D7-B067-7C8BD14943C2}"/>
              </a:ext>
            </a:extLst>
          </p:cNvPr>
          <p:cNvSpPr/>
          <p:nvPr/>
        </p:nvSpPr>
        <p:spPr>
          <a:xfrm>
            <a:off x="951724" y="3312329"/>
            <a:ext cx="2207812" cy="1200329"/>
          </a:xfrm>
          <a:prstGeom prst="rect">
            <a:avLst/>
          </a:prstGeom>
        </p:spPr>
        <p:txBody>
          <a:bodyPr wrap="square">
            <a:spAutoFit/>
          </a:bodyPr>
          <a:lstStyle/>
          <a:p>
            <a:r>
              <a:rPr lang="en-US" dirty="0">
                <a:latin typeface="Ubuntu" panose="020B0504030602030204" pitchFamily="34" charset="0"/>
              </a:rPr>
              <a:t>Do you smoke?</a:t>
            </a:r>
          </a:p>
          <a:p>
            <a:pPr marL="285750" indent="-285750">
              <a:buFont typeface="Wingdings" panose="05000000000000000000" pitchFamily="2" charset="2"/>
              <a:buChar char="q"/>
            </a:pPr>
            <a:r>
              <a:rPr lang="en-US" dirty="0">
                <a:latin typeface="Ubuntu" panose="020B0504030602030204" pitchFamily="34" charset="0"/>
              </a:rPr>
              <a:t>Yes- Vape</a:t>
            </a:r>
          </a:p>
          <a:p>
            <a:pPr marL="285750" indent="-285750">
              <a:buFont typeface="Wingdings" panose="05000000000000000000" pitchFamily="2" charset="2"/>
              <a:buChar char="q"/>
            </a:pPr>
            <a:r>
              <a:rPr lang="en-US" dirty="0">
                <a:latin typeface="Ubuntu" panose="020B0504030602030204" pitchFamily="34" charset="0"/>
              </a:rPr>
              <a:t>Yes- Tobacco</a:t>
            </a:r>
          </a:p>
          <a:p>
            <a:pPr marL="285750" indent="-285750">
              <a:buFont typeface="Wingdings" panose="05000000000000000000" pitchFamily="2" charset="2"/>
              <a:buChar char="q"/>
            </a:pPr>
            <a:r>
              <a:rPr lang="en-US" dirty="0">
                <a:latin typeface="Ubuntu" panose="020B0504030602030204" pitchFamily="34" charset="0"/>
              </a:rPr>
              <a:t>No</a:t>
            </a:r>
          </a:p>
        </p:txBody>
      </p:sp>
      <p:sp>
        <p:nvSpPr>
          <p:cNvPr id="4" name="Slide Number Placeholder 3">
            <a:extLst>
              <a:ext uri="{FF2B5EF4-FFF2-40B4-BE49-F238E27FC236}">
                <a16:creationId xmlns:a16="http://schemas.microsoft.com/office/drawing/2014/main" id="{8C9D97DE-A7C0-4B4E-823D-358A9EA76AFA}"/>
              </a:ext>
            </a:extLst>
          </p:cNvPr>
          <p:cNvSpPr>
            <a:spLocks noGrp="1"/>
          </p:cNvSpPr>
          <p:nvPr>
            <p:ph type="sldNum" sz="quarter" idx="12"/>
          </p:nvPr>
        </p:nvSpPr>
        <p:spPr/>
        <p:txBody>
          <a:bodyPr/>
          <a:lstStyle/>
          <a:p>
            <a:fld id="{EF05BEEA-CFEB-49CF-BC09-73907028275D}" type="slidenum">
              <a:rPr lang="en-US" smtClean="0"/>
              <a:t>25</a:t>
            </a:fld>
            <a:endParaRPr lang="en-US" dirty="0"/>
          </a:p>
        </p:txBody>
      </p:sp>
      <p:pic>
        <p:nvPicPr>
          <p:cNvPr id="6" name="Picture 5" descr="A picture containing person, man, woman, holding&#10;&#10;Description automatically generated">
            <a:extLst>
              <a:ext uri="{FF2B5EF4-FFF2-40B4-BE49-F238E27FC236}">
                <a16:creationId xmlns:a16="http://schemas.microsoft.com/office/drawing/2014/main" id="{DA2FBAA0-7E98-4F8A-B230-341C858AC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761238"/>
            <a:ext cx="4000500" cy="2667762"/>
          </a:xfrm>
          <a:prstGeom prst="rect">
            <a:avLst/>
          </a:prstGeom>
        </p:spPr>
      </p:pic>
      <p:sp>
        <p:nvSpPr>
          <p:cNvPr id="8" name="TextBox 7">
            <a:extLst>
              <a:ext uri="{FF2B5EF4-FFF2-40B4-BE49-F238E27FC236}">
                <a16:creationId xmlns:a16="http://schemas.microsoft.com/office/drawing/2014/main" id="{6E15F15C-2CC9-4226-96C8-15A1A5CE3B05}"/>
              </a:ext>
            </a:extLst>
          </p:cNvPr>
          <p:cNvSpPr txBox="1"/>
          <p:nvPr/>
        </p:nvSpPr>
        <p:spPr>
          <a:xfrm>
            <a:off x="6290036" y="3912493"/>
            <a:ext cx="6094428" cy="923330"/>
          </a:xfrm>
          <a:prstGeom prst="rect">
            <a:avLst/>
          </a:prstGeom>
          <a:noFill/>
        </p:spPr>
        <p:txBody>
          <a:bodyPr wrap="square">
            <a:spAutoFit/>
          </a:bodyPr>
          <a:lstStyle/>
          <a:p>
            <a:r>
              <a:rPr lang="en-US" dirty="0">
                <a:latin typeface="Ubuntu" panose="020B0504030602030204" pitchFamily="34" charset="0"/>
              </a:rPr>
              <a:t>Does anyone around you smoke?</a:t>
            </a:r>
          </a:p>
          <a:p>
            <a:pPr marL="285750" indent="-285750">
              <a:buFont typeface="Wingdings" panose="05000000000000000000" pitchFamily="2" charset="2"/>
              <a:buChar char="q"/>
            </a:pPr>
            <a:r>
              <a:rPr lang="en-US" dirty="0">
                <a:latin typeface="Ubuntu" panose="020B0504030602030204" pitchFamily="34" charset="0"/>
              </a:rPr>
              <a:t>Yes </a:t>
            </a:r>
          </a:p>
          <a:p>
            <a:pPr marL="285750" indent="-285750">
              <a:buFont typeface="Wingdings" panose="05000000000000000000" pitchFamily="2" charset="2"/>
              <a:buChar char="q"/>
            </a:pPr>
            <a:r>
              <a:rPr lang="en-US" dirty="0">
                <a:latin typeface="Ubuntu" panose="020B0504030602030204" pitchFamily="34" charset="0"/>
              </a:rPr>
              <a:t>No</a:t>
            </a:r>
          </a:p>
        </p:txBody>
      </p:sp>
    </p:spTree>
    <p:extLst>
      <p:ext uri="{BB962C8B-B14F-4D97-AF65-F5344CB8AC3E}">
        <p14:creationId xmlns:p14="http://schemas.microsoft.com/office/powerpoint/2010/main" val="1204181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1126D6-B97C-414A-AA0A-57AC721F9525}"/>
              </a:ext>
            </a:extLst>
          </p:cNvPr>
          <p:cNvSpPr>
            <a:spLocks noGrp="1"/>
          </p:cNvSpPr>
          <p:nvPr>
            <p:ph type="sldNum" sz="quarter" idx="12"/>
          </p:nvPr>
        </p:nvSpPr>
        <p:spPr/>
        <p:txBody>
          <a:bodyPr/>
          <a:lstStyle/>
          <a:p>
            <a:fld id="{EF05BEEA-CFEB-49CF-BC09-73907028275D}" type="slidenum">
              <a:rPr lang="en-US" smtClean="0"/>
              <a:t>26</a:t>
            </a:fld>
            <a:endParaRPr lang="en-US" dirty="0"/>
          </a:p>
        </p:txBody>
      </p:sp>
      <p:sp>
        <p:nvSpPr>
          <p:cNvPr id="4" name="Rectangle 3">
            <a:extLst>
              <a:ext uri="{FF2B5EF4-FFF2-40B4-BE49-F238E27FC236}">
                <a16:creationId xmlns:a16="http://schemas.microsoft.com/office/drawing/2014/main" id="{C4074ECF-865B-4C36-80A1-45727A023793}"/>
              </a:ext>
            </a:extLst>
          </p:cNvPr>
          <p:cNvSpPr/>
          <p:nvPr/>
        </p:nvSpPr>
        <p:spPr>
          <a:xfrm>
            <a:off x="1863687" y="1298791"/>
            <a:ext cx="8464626" cy="3416320"/>
          </a:xfrm>
          <a:prstGeom prst="rect">
            <a:avLst/>
          </a:prstGeom>
          <a:solidFill>
            <a:srgbClr val="92D050"/>
          </a:solidFill>
        </p:spPr>
        <p:txBody>
          <a:bodyPr wrap="none" lIns="91440" tIns="45720" rIns="91440" bIns="45720">
            <a:spAutoFit/>
          </a:bodyPr>
          <a:lstStyle/>
          <a:p>
            <a:pPr algn="ctr"/>
            <a:r>
              <a:rPr lang="en-US" sz="5400" b="1" cap="none" spc="0" dirty="0">
                <a:ln w="12700">
                  <a:solidFill>
                    <a:schemeClr val="accent1"/>
                  </a:solidFill>
                  <a:prstDash val="solid"/>
                </a:ln>
                <a:solidFill>
                  <a:schemeClr val="bg1"/>
                </a:solidFill>
                <a:effectLst>
                  <a:outerShdw dist="38100" dir="2640000" algn="bl" rotWithShape="0">
                    <a:schemeClr val="accent1"/>
                  </a:outerShdw>
                </a:effectLst>
              </a:rPr>
              <a:t>Congratulations </a:t>
            </a:r>
          </a:p>
          <a:p>
            <a:pPr algn="ctr"/>
            <a:r>
              <a:rPr lang="en-US" sz="5400" b="1" dirty="0">
                <a:ln w="12700">
                  <a:solidFill>
                    <a:schemeClr val="accent1"/>
                  </a:solidFill>
                  <a:prstDash val="solid"/>
                </a:ln>
                <a:solidFill>
                  <a:schemeClr val="bg1"/>
                </a:solidFill>
                <a:effectLst>
                  <a:outerShdw dist="38100" dir="2640000" algn="bl" rotWithShape="0">
                    <a:schemeClr val="accent1"/>
                  </a:outerShdw>
                </a:effectLst>
              </a:rPr>
              <a:t>No one smokes</a:t>
            </a:r>
          </a:p>
          <a:p>
            <a:pPr algn="ctr"/>
            <a:r>
              <a:rPr lang="en-US" sz="5400" b="1" dirty="0">
                <a:ln w="12700">
                  <a:solidFill>
                    <a:schemeClr val="accent1"/>
                  </a:solidFill>
                  <a:prstDash val="solid"/>
                </a:ln>
                <a:solidFill>
                  <a:schemeClr val="bg1"/>
                </a:solidFill>
                <a:effectLst>
                  <a:outerShdw dist="38100" dir="2640000" algn="bl" rotWithShape="0">
                    <a:schemeClr val="accent1"/>
                  </a:outerShdw>
                </a:effectLst>
              </a:rPr>
              <a:t>and</a:t>
            </a:r>
          </a:p>
          <a:p>
            <a:pPr algn="ctr"/>
            <a:r>
              <a:rPr lang="en-US" sz="5400" b="1" cap="none" spc="0" dirty="0">
                <a:ln w="12700">
                  <a:solidFill>
                    <a:schemeClr val="accent1"/>
                  </a:solidFill>
                  <a:prstDash val="solid"/>
                </a:ln>
                <a:solidFill>
                  <a:schemeClr val="bg1"/>
                </a:solidFill>
                <a:effectLst>
                  <a:outerShdw dist="38100" dir="2640000" algn="bl" rotWithShape="0">
                    <a:schemeClr val="accent1"/>
                  </a:outerShdw>
                </a:effectLst>
              </a:rPr>
              <a:t>No one around you smokes!!</a:t>
            </a:r>
          </a:p>
        </p:txBody>
      </p:sp>
    </p:spTree>
    <p:extLst>
      <p:ext uri="{BB962C8B-B14F-4D97-AF65-F5344CB8AC3E}">
        <p14:creationId xmlns:p14="http://schemas.microsoft.com/office/powerpoint/2010/main" val="1750651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a:extLst>
              <a:ext uri="{FF2B5EF4-FFF2-40B4-BE49-F238E27FC236}">
                <a16:creationId xmlns:a16="http://schemas.microsoft.com/office/drawing/2014/main" id="{CA3B57D8-A97A-41CD-983F-2E5DDCB1FE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8175"/>
            <a:ext cx="12192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56DDC0A-7B32-4CB1-84A5-7ADBE6EBD620}"/>
              </a:ext>
            </a:extLst>
          </p:cNvPr>
          <p:cNvSpPr>
            <a:spLocks noGrp="1"/>
          </p:cNvSpPr>
          <p:nvPr>
            <p:ph type="ctrTitle"/>
          </p:nvPr>
        </p:nvSpPr>
        <p:spPr>
          <a:xfrm>
            <a:off x="-812800" y="5661025"/>
            <a:ext cx="11125200" cy="914400"/>
          </a:xfrm>
        </p:spPr>
        <p:txBody>
          <a:bodyPr/>
          <a:lstStyle/>
          <a:p>
            <a:pPr eaLnBrk="1" fontAlgn="auto" hangingPunct="1">
              <a:spcAft>
                <a:spcPts val="0"/>
              </a:spcAft>
              <a:defRPr/>
            </a:pPr>
            <a:r>
              <a:rPr lang="en-US" dirty="0"/>
              <a:t>We choose Sports - Not Tobacco</a:t>
            </a:r>
          </a:p>
        </p:txBody>
      </p:sp>
      <p:pic>
        <p:nvPicPr>
          <p:cNvPr id="19463" name="Picture 2">
            <a:extLst>
              <a:ext uri="{FF2B5EF4-FFF2-40B4-BE49-F238E27FC236}">
                <a16:creationId xmlns:a16="http://schemas.microsoft.com/office/drawing/2014/main" id="{7B682DBC-BA65-488E-A517-B2E7B08555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52038" y="5661025"/>
            <a:ext cx="2030412"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9" descr="A picture containing person, outdoor, sport, game&#10;&#10;Description automatically generated">
            <a:extLst>
              <a:ext uri="{FF2B5EF4-FFF2-40B4-BE49-F238E27FC236}">
                <a16:creationId xmlns:a16="http://schemas.microsoft.com/office/drawing/2014/main" id="{D355E985-BE46-4C4E-967E-10E4E1941ECD}"/>
              </a:ext>
            </a:extLst>
          </p:cNvPr>
          <p:cNvPicPr>
            <a:picLocks noGrp="1" noChangeAspect="1"/>
          </p:cNvPicPr>
          <p:nvPr>
            <p:ph type="pic" idx="11"/>
          </p:nvPr>
        </p:nvPicPr>
        <p:blipFill>
          <a:blip r:embed="rId5">
            <a:extLst>
              <a:ext uri="{28A0092B-C50C-407E-A947-70E740481C1C}">
                <a14:useLocalDpi xmlns:a14="http://schemas.microsoft.com/office/drawing/2010/main" val="0"/>
              </a:ext>
            </a:extLst>
          </a:blip>
          <a:srcRect l="21723" r="21723"/>
          <a:stretch>
            <a:fillRect/>
          </a:stretch>
        </p:blipFill>
        <p:spPr/>
      </p:pic>
      <p:sp>
        <p:nvSpPr>
          <p:cNvPr id="4" name="Picture Placeholder 3">
            <a:extLst>
              <a:ext uri="{FF2B5EF4-FFF2-40B4-BE49-F238E27FC236}">
                <a16:creationId xmlns:a16="http://schemas.microsoft.com/office/drawing/2014/main" id="{05C34C10-87F6-4AF1-BA2C-674432668910}"/>
              </a:ext>
            </a:extLst>
          </p:cNvPr>
          <p:cNvSpPr>
            <a:spLocks noGrp="1"/>
          </p:cNvSpPr>
          <p:nvPr>
            <p:ph type="pic" idx="10"/>
          </p:nvPr>
        </p:nvSpPr>
        <p:spPr/>
      </p:sp>
      <p:sp>
        <p:nvSpPr>
          <p:cNvPr id="7" name="Picture Placeholder 6">
            <a:extLst>
              <a:ext uri="{FF2B5EF4-FFF2-40B4-BE49-F238E27FC236}">
                <a16:creationId xmlns:a16="http://schemas.microsoft.com/office/drawing/2014/main" id="{34ED8774-8F50-4393-9A97-ED727A9C6C1B}"/>
              </a:ext>
            </a:extLst>
          </p:cNvPr>
          <p:cNvSpPr>
            <a:spLocks noGrp="1"/>
          </p:cNvSpPr>
          <p:nvPr>
            <p:ph type="pic" idx="12"/>
          </p:nvPr>
        </p:nvSpPr>
        <p:spPr/>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D23C2-6ACD-42DE-9EB9-473BC3C4283C}"/>
              </a:ext>
            </a:extLst>
          </p:cNvPr>
          <p:cNvPicPr>
            <a:picLocks noChangeAspect="1"/>
          </p:cNvPicPr>
          <p:nvPr/>
        </p:nvPicPr>
        <p:blipFill>
          <a:blip r:embed="rId3"/>
          <a:stretch>
            <a:fillRect/>
          </a:stretch>
        </p:blipFill>
        <p:spPr>
          <a:xfrm>
            <a:off x="2125122" y="0"/>
            <a:ext cx="7941755" cy="6858000"/>
          </a:xfrm>
          <a:prstGeom prst="rect">
            <a:avLst/>
          </a:prstGeom>
        </p:spPr>
      </p:pic>
      <p:sp>
        <p:nvSpPr>
          <p:cNvPr id="3" name="Slide Number Placeholder 2">
            <a:extLst>
              <a:ext uri="{FF2B5EF4-FFF2-40B4-BE49-F238E27FC236}">
                <a16:creationId xmlns:a16="http://schemas.microsoft.com/office/drawing/2014/main" id="{93B3FF3E-5BA1-46F2-90ED-FB00A7D530A4}"/>
              </a:ext>
            </a:extLst>
          </p:cNvPr>
          <p:cNvSpPr>
            <a:spLocks noGrp="1"/>
          </p:cNvSpPr>
          <p:nvPr>
            <p:ph type="sldNum" sz="quarter" idx="12"/>
          </p:nvPr>
        </p:nvSpPr>
        <p:spPr/>
        <p:txBody>
          <a:bodyPr/>
          <a:lstStyle/>
          <a:p>
            <a:fld id="{EF05BEEA-CFEB-49CF-BC09-73907028275D}" type="slidenum">
              <a:rPr lang="en-US" smtClean="0"/>
              <a:t>28</a:t>
            </a:fld>
            <a:endParaRPr lang="en-US" dirty="0"/>
          </a:p>
        </p:txBody>
      </p:sp>
    </p:spTree>
    <p:extLst>
      <p:ext uri="{BB962C8B-B14F-4D97-AF65-F5344CB8AC3E}">
        <p14:creationId xmlns:p14="http://schemas.microsoft.com/office/powerpoint/2010/main" val="2858205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n animal&#10;&#10;Description automatically generated">
            <a:extLst>
              <a:ext uri="{FF2B5EF4-FFF2-40B4-BE49-F238E27FC236}">
                <a16:creationId xmlns:a16="http://schemas.microsoft.com/office/drawing/2014/main" id="{6BA2802A-D74E-4FED-9E4A-20ADDA15D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14" y="1820634"/>
            <a:ext cx="5923276" cy="5037365"/>
          </a:xfrm>
          <a:prstGeom prst="rect">
            <a:avLst/>
          </a:prstGeom>
        </p:spPr>
      </p:pic>
      <p:sp>
        <p:nvSpPr>
          <p:cNvPr id="3" name="Rectangle 2">
            <a:extLst>
              <a:ext uri="{FF2B5EF4-FFF2-40B4-BE49-F238E27FC236}">
                <a16:creationId xmlns:a16="http://schemas.microsoft.com/office/drawing/2014/main" id="{3350C63C-A4EE-422B-88CB-47F72E49D593}"/>
              </a:ext>
            </a:extLst>
          </p:cNvPr>
          <p:cNvSpPr/>
          <p:nvPr/>
        </p:nvSpPr>
        <p:spPr>
          <a:xfrm>
            <a:off x="6808236" y="912569"/>
            <a:ext cx="4341845" cy="3693319"/>
          </a:xfrm>
          <a:prstGeom prst="rect">
            <a:avLst/>
          </a:prstGeom>
        </p:spPr>
        <p:txBody>
          <a:bodyPr wrap="square">
            <a:spAutoFit/>
          </a:bodyPr>
          <a:lstStyle/>
          <a:p>
            <a:r>
              <a:rPr lang="en-US" dirty="0">
                <a:latin typeface="Ubuntu" panose="020B0504030602030204" pitchFamily="34" charset="0"/>
              </a:rPr>
              <a:t>When are the most important times to wash your hands?  You can choose more than 1 answer.</a:t>
            </a:r>
          </a:p>
          <a:p>
            <a:r>
              <a:rPr lang="en-US" dirty="0">
                <a:latin typeface="Ubuntu" panose="020B0504030602030204" pitchFamily="34" charset="0"/>
              </a:rPr>
              <a:t> </a:t>
            </a:r>
          </a:p>
          <a:p>
            <a:pPr marL="285750" indent="-285750">
              <a:buFont typeface="Wingdings" panose="05000000000000000000" pitchFamily="2" charset="2"/>
              <a:buChar char="q"/>
            </a:pPr>
            <a:r>
              <a:rPr lang="en-US" dirty="0">
                <a:latin typeface="Ubuntu" panose="020B0504030602030204" pitchFamily="34" charset="0"/>
              </a:rPr>
              <a:t>After using the toilet</a:t>
            </a:r>
          </a:p>
          <a:p>
            <a:pPr marL="285750" indent="-285750">
              <a:buFont typeface="Wingdings" panose="05000000000000000000" pitchFamily="2" charset="2"/>
              <a:buChar char="q"/>
            </a:pPr>
            <a:r>
              <a:rPr lang="en-US" dirty="0">
                <a:latin typeface="Ubuntu" panose="020B0504030602030204" pitchFamily="34" charset="0"/>
              </a:rPr>
              <a:t>Before eating or touching food</a:t>
            </a:r>
          </a:p>
          <a:p>
            <a:pPr marL="285750" indent="-285750">
              <a:buFont typeface="Wingdings" panose="05000000000000000000" pitchFamily="2" charset="2"/>
              <a:buChar char="q"/>
            </a:pPr>
            <a:r>
              <a:rPr lang="en-US" dirty="0">
                <a:latin typeface="Ubuntu" panose="020B0504030602030204" pitchFamily="34" charset="0"/>
              </a:rPr>
              <a:t>After coming inside from a public place</a:t>
            </a:r>
          </a:p>
          <a:p>
            <a:pPr marL="285750" indent="-285750">
              <a:buFont typeface="Wingdings" panose="05000000000000000000" pitchFamily="2" charset="2"/>
              <a:buChar char="q"/>
            </a:pPr>
            <a:r>
              <a:rPr lang="en-US" dirty="0">
                <a:latin typeface="Ubuntu" panose="020B0504030602030204" pitchFamily="34" charset="0"/>
              </a:rPr>
              <a:t>After playing with animals</a:t>
            </a:r>
          </a:p>
          <a:p>
            <a:pPr marL="285750" indent="-285750">
              <a:buFont typeface="Wingdings" panose="05000000000000000000" pitchFamily="2" charset="2"/>
              <a:buChar char="q"/>
            </a:pPr>
            <a:r>
              <a:rPr lang="en-US" dirty="0">
                <a:latin typeface="Ubuntu" panose="020B0504030602030204" pitchFamily="34" charset="0"/>
              </a:rPr>
              <a:t>After coughing, sneezing, blowing your nose or mouth</a:t>
            </a:r>
          </a:p>
          <a:p>
            <a:pPr marL="285750" indent="-285750">
              <a:buFont typeface="Wingdings" panose="05000000000000000000" pitchFamily="2" charset="2"/>
              <a:buChar char="q"/>
            </a:pPr>
            <a:r>
              <a:rPr lang="en-US" dirty="0">
                <a:latin typeface="Ubuntu" panose="020B0504030602030204" pitchFamily="34" charset="0"/>
              </a:rPr>
              <a:t>After your sports practice</a:t>
            </a:r>
          </a:p>
          <a:p>
            <a:pPr marL="285750" indent="-285750">
              <a:buFont typeface="Wingdings" panose="05000000000000000000" pitchFamily="2" charset="2"/>
              <a:buChar char="q"/>
            </a:pPr>
            <a:endParaRPr lang="en-US" dirty="0"/>
          </a:p>
        </p:txBody>
      </p:sp>
      <p:sp>
        <p:nvSpPr>
          <p:cNvPr id="4" name="Slide Number Placeholder 3">
            <a:extLst>
              <a:ext uri="{FF2B5EF4-FFF2-40B4-BE49-F238E27FC236}">
                <a16:creationId xmlns:a16="http://schemas.microsoft.com/office/drawing/2014/main" id="{DF4E5373-46CB-4C4D-86A2-ECF189C5B7F0}"/>
              </a:ext>
            </a:extLst>
          </p:cNvPr>
          <p:cNvSpPr>
            <a:spLocks noGrp="1"/>
          </p:cNvSpPr>
          <p:nvPr>
            <p:ph type="sldNum" sz="quarter" idx="12"/>
          </p:nvPr>
        </p:nvSpPr>
        <p:spPr/>
        <p:txBody>
          <a:bodyPr/>
          <a:lstStyle/>
          <a:p>
            <a:fld id="{EF05BEEA-CFEB-49CF-BC09-73907028275D}" type="slidenum">
              <a:rPr lang="en-US" smtClean="0"/>
              <a:t>29</a:t>
            </a:fld>
            <a:endParaRPr lang="en-US" dirty="0"/>
          </a:p>
        </p:txBody>
      </p:sp>
    </p:spTree>
    <p:extLst>
      <p:ext uri="{BB962C8B-B14F-4D97-AF65-F5344CB8AC3E}">
        <p14:creationId xmlns:p14="http://schemas.microsoft.com/office/powerpoint/2010/main" val="2165550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group of people sitting at a table&#10;&#10;Description automatically generated">
            <a:extLst>
              <a:ext uri="{FF2B5EF4-FFF2-40B4-BE49-F238E27FC236}">
                <a16:creationId xmlns:a16="http://schemas.microsoft.com/office/drawing/2014/main" id="{5F643355-1FAF-40E2-A0A6-44EAAD0549A0}"/>
              </a:ext>
            </a:extLst>
          </p:cNvPr>
          <p:cNvPicPr>
            <a:picLocks noChangeAspect="1"/>
          </p:cNvPicPr>
          <p:nvPr/>
        </p:nvPicPr>
        <p:blipFill rotWithShape="1">
          <a:blip r:embed="rId3">
            <a:extLst>
              <a:ext uri="{28A0092B-C50C-407E-A947-70E740481C1C}">
                <a14:useLocalDpi xmlns:a14="http://schemas.microsoft.com/office/drawing/2010/main" val="0"/>
              </a:ext>
            </a:extLst>
          </a:blip>
          <a:srcRect t="21814" r="-2" b="1679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person posing for the camera&#10;&#10;Description automatically generated">
            <a:extLst>
              <a:ext uri="{FF2B5EF4-FFF2-40B4-BE49-F238E27FC236}">
                <a16:creationId xmlns:a16="http://schemas.microsoft.com/office/drawing/2014/main" id="{2407ED3E-CC26-4AD8-B89F-18B18A794604}"/>
              </a:ext>
            </a:extLst>
          </p:cNvPr>
          <p:cNvPicPr>
            <a:picLocks noChangeAspect="1"/>
          </p:cNvPicPr>
          <p:nvPr/>
        </p:nvPicPr>
        <p:blipFill rotWithShape="1">
          <a:blip r:embed="rId4">
            <a:extLst>
              <a:ext uri="{28A0092B-C50C-407E-A947-70E740481C1C}">
                <a14:useLocalDpi xmlns:a14="http://schemas.microsoft.com/office/drawing/2010/main" val="0"/>
              </a:ext>
            </a:extLst>
          </a:blip>
          <a:srcRect t="11985" r="-2" b="155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2" name="Freeform: Shape 21">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venir Next LT Pro"/>
            </a:endParaRPr>
          </a:p>
        </p:txBody>
      </p:sp>
      <p:sp>
        <p:nvSpPr>
          <p:cNvPr id="28" name="Rectangle 27">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Slide Number Placeholder 9">
            <a:extLst>
              <a:ext uri="{FF2B5EF4-FFF2-40B4-BE49-F238E27FC236}">
                <a16:creationId xmlns:a16="http://schemas.microsoft.com/office/drawing/2014/main" id="{3FC4674E-CECD-44F4-A880-0D3497A43990}"/>
              </a:ext>
            </a:extLst>
          </p:cNvPr>
          <p:cNvSpPr>
            <a:spLocks noGrp="1"/>
          </p:cNvSpPr>
          <p:nvPr>
            <p:ph type="sldNum" sz="quarter" idx="12"/>
          </p:nvPr>
        </p:nvSpPr>
        <p:spPr/>
        <p:txBody>
          <a:bodyPr/>
          <a:lstStyle/>
          <a:p>
            <a:fld id="{EF05BEEA-CFEB-49CF-BC09-73907028275D}" type="slidenum">
              <a:rPr lang="en-US" smtClean="0"/>
              <a:t>3</a:t>
            </a:fld>
            <a:endParaRPr lang="en-US" dirty="0"/>
          </a:p>
        </p:txBody>
      </p:sp>
      <p:pic>
        <p:nvPicPr>
          <p:cNvPr id="11" name="Picture 10">
            <a:extLst>
              <a:ext uri="{FF2B5EF4-FFF2-40B4-BE49-F238E27FC236}">
                <a16:creationId xmlns:a16="http://schemas.microsoft.com/office/drawing/2014/main" id="{A3486205-3CA9-4CCA-8F1C-DD516302AC5B}"/>
              </a:ext>
            </a:extLst>
          </p:cNvPr>
          <p:cNvPicPr/>
          <p:nvPr/>
        </p:nvPicPr>
        <p:blipFill rotWithShape="1">
          <a:blip r:embed="rId5" cstate="print">
            <a:extLst>
              <a:ext uri="{28A0092B-C50C-407E-A947-70E740481C1C}">
                <a14:useLocalDpi xmlns:a14="http://schemas.microsoft.com/office/drawing/2010/main" val="0"/>
              </a:ext>
            </a:extLst>
          </a:blip>
          <a:srcRect r="20032"/>
          <a:stretch/>
        </p:blipFill>
        <p:spPr bwMode="auto">
          <a:xfrm>
            <a:off x="390524" y="497791"/>
            <a:ext cx="4752976" cy="2447153"/>
          </a:xfrm>
          <a:prstGeom prst="rect">
            <a:avLst/>
          </a:prstGeom>
          <a:noFill/>
          <a:ln>
            <a:noFill/>
          </a:ln>
        </p:spPr>
      </p:pic>
    </p:spTree>
    <p:extLst>
      <p:ext uri="{BB962C8B-B14F-4D97-AF65-F5344CB8AC3E}">
        <p14:creationId xmlns:p14="http://schemas.microsoft.com/office/powerpoint/2010/main" val="1505711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842D3C-286B-409F-8DCF-42321BACA928}"/>
              </a:ext>
            </a:extLst>
          </p:cNvPr>
          <p:cNvSpPr>
            <a:spLocks noGrp="1"/>
          </p:cNvSpPr>
          <p:nvPr>
            <p:ph type="sldNum" sz="quarter" idx="12"/>
          </p:nvPr>
        </p:nvSpPr>
        <p:spPr/>
        <p:txBody>
          <a:bodyPr/>
          <a:lstStyle/>
          <a:p>
            <a:fld id="{EF05BEEA-CFEB-49CF-BC09-73907028275D}" type="slidenum">
              <a:rPr lang="en-US" smtClean="0"/>
              <a:t>30</a:t>
            </a:fld>
            <a:endParaRPr lang="en-US" dirty="0"/>
          </a:p>
        </p:txBody>
      </p:sp>
      <p:pic>
        <p:nvPicPr>
          <p:cNvPr id="3" name="Picture 2">
            <a:extLst>
              <a:ext uri="{FF2B5EF4-FFF2-40B4-BE49-F238E27FC236}">
                <a16:creationId xmlns:a16="http://schemas.microsoft.com/office/drawing/2014/main" id="{CD4115F0-A186-4368-85C7-076A9D454BA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120" y="1290557"/>
            <a:ext cx="9681760" cy="4607136"/>
          </a:xfrm>
          <a:prstGeom prst="rect">
            <a:avLst/>
          </a:prstGeom>
          <a:noFill/>
          <a:ln>
            <a:noFill/>
          </a:ln>
        </p:spPr>
      </p:pic>
    </p:spTree>
    <p:extLst>
      <p:ext uri="{BB962C8B-B14F-4D97-AF65-F5344CB8AC3E}">
        <p14:creationId xmlns:p14="http://schemas.microsoft.com/office/powerpoint/2010/main" val="1389281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0701" y="306368"/>
            <a:ext cx="6050598" cy="6050598"/>
          </a:xfrm>
          <a:prstGeom prst="rect">
            <a:avLst/>
          </a:prstGeom>
        </p:spPr>
      </p:pic>
      <p:sp>
        <p:nvSpPr>
          <p:cNvPr id="2" name="Slide Number Placeholder 1">
            <a:extLst>
              <a:ext uri="{FF2B5EF4-FFF2-40B4-BE49-F238E27FC236}">
                <a16:creationId xmlns:a16="http://schemas.microsoft.com/office/drawing/2014/main" id="{E8F66093-AD9D-426F-8A7E-2A337E280040}"/>
              </a:ext>
            </a:extLst>
          </p:cNvPr>
          <p:cNvSpPr>
            <a:spLocks noGrp="1"/>
          </p:cNvSpPr>
          <p:nvPr>
            <p:ph type="sldNum" sz="quarter" idx="12"/>
          </p:nvPr>
        </p:nvSpPr>
        <p:spPr/>
        <p:txBody>
          <a:bodyPr/>
          <a:lstStyle/>
          <a:p>
            <a:fld id="{EF05BEEA-CFEB-49CF-BC09-73907028275D}" type="slidenum">
              <a:rPr lang="en-US" smtClean="0"/>
              <a:t>31</a:t>
            </a:fld>
            <a:endParaRPr lang="en-US" dirty="0"/>
          </a:p>
        </p:txBody>
      </p:sp>
    </p:spTree>
    <p:extLst>
      <p:ext uri="{BB962C8B-B14F-4D97-AF65-F5344CB8AC3E}">
        <p14:creationId xmlns:p14="http://schemas.microsoft.com/office/powerpoint/2010/main" val="3578688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52A6-9A03-4EA6-B5FB-F0557F26A7FC}"/>
              </a:ext>
            </a:extLst>
          </p:cNvPr>
          <p:cNvSpPr>
            <a:spLocks noGrp="1"/>
          </p:cNvSpPr>
          <p:nvPr>
            <p:ph type="title"/>
          </p:nvPr>
        </p:nvSpPr>
        <p:spPr/>
        <p:txBody>
          <a:bodyPr>
            <a:normAutofit/>
          </a:bodyPr>
          <a:lstStyle/>
          <a:p>
            <a:r>
              <a:rPr lang="en-US" sz="2800" dirty="0">
                <a:latin typeface="Ubuntu" panose="020B0504030602030204" pitchFamily="34" charset="0"/>
              </a:rPr>
              <a:t>Would you like to talk to a Health Promotion Clinical Director about any of the questions we asked or about your health?</a:t>
            </a:r>
          </a:p>
        </p:txBody>
      </p:sp>
      <p:sp>
        <p:nvSpPr>
          <p:cNvPr id="3" name="Content Placeholder 2">
            <a:extLst>
              <a:ext uri="{FF2B5EF4-FFF2-40B4-BE49-F238E27FC236}">
                <a16:creationId xmlns:a16="http://schemas.microsoft.com/office/drawing/2014/main" id="{75C93F53-0845-4104-AF96-A729DFC64010}"/>
              </a:ext>
            </a:extLst>
          </p:cNvPr>
          <p:cNvSpPr>
            <a:spLocks noGrp="1"/>
          </p:cNvSpPr>
          <p:nvPr>
            <p:ph idx="1"/>
          </p:nvPr>
        </p:nvSpPr>
        <p:spPr/>
        <p:txBody>
          <a:bodyPr/>
          <a:lstStyle/>
          <a:p>
            <a:pPr>
              <a:buFont typeface="Wingdings" panose="05000000000000000000" pitchFamily="2" charset="2"/>
              <a:buChar char="q"/>
            </a:pPr>
            <a:r>
              <a:rPr lang="en-US" dirty="0"/>
              <a:t> </a:t>
            </a:r>
            <a:r>
              <a:rPr lang="en-US" dirty="0">
                <a:latin typeface="Ubuntu" panose="020B0504030602030204" pitchFamily="34" charset="0"/>
              </a:rPr>
              <a:t>Yes</a:t>
            </a:r>
          </a:p>
          <a:p>
            <a:pPr>
              <a:buFont typeface="Wingdings" panose="05000000000000000000" pitchFamily="2" charset="2"/>
              <a:buChar char="q"/>
            </a:pPr>
            <a:r>
              <a:rPr lang="en-US" dirty="0">
                <a:latin typeface="Ubuntu" panose="020B0504030602030204" pitchFamily="34" charset="0"/>
              </a:rPr>
              <a:t> No</a:t>
            </a:r>
          </a:p>
          <a:p>
            <a:pPr>
              <a:buFont typeface="Wingdings" panose="05000000000000000000" pitchFamily="2" charset="2"/>
              <a:buChar char="q"/>
            </a:pPr>
            <a:endParaRPr lang="en-US" dirty="0">
              <a:latin typeface="Ubuntu" panose="020B0504030602030204" pitchFamily="34" charset="0"/>
            </a:endParaRPr>
          </a:p>
          <a:p>
            <a:pPr marL="0" indent="0">
              <a:buNone/>
            </a:pPr>
            <a:r>
              <a:rPr lang="en-US" dirty="0">
                <a:latin typeface="Ubuntu" panose="020B0504030602030204" pitchFamily="34" charset="0"/>
              </a:rPr>
              <a:t>Please tell us what you are interested in talking about</a:t>
            </a:r>
          </a:p>
          <a:p>
            <a:pPr marL="0" indent="0">
              <a:buNone/>
            </a:pPr>
            <a:r>
              <a:rPr lang="en-US" dirty="0">
                <a:latin typeface="Ubuntu" panose="020B0504030602030204" pitchFamily="34" charset="0"/>
              </a:rPr>
              <a:t>_________________________________________________</a:t>
            </a:r>
          </a:p>
          <a:p>
            <a:pPr>
              <a:buFont typeface="Wingdings" panose="05000000000000000000" pitchFamily="2" charset="2"/>
              <a:buChar char="q"/>
            </a:pPr>
            <a:endParaRPr lang="en-US" dirty="0">
              <a:latin typeface="Ubuntu" panose="020B0504030602030204" pitchFamily="34" charset="0"/>
            </a:endParaRPr>
          </a:p>
          <a:p>
            <a:pPr marL="0" indent="0">
              <a:buNone/>
            </a:pPr>
            <a:r>
              <a:rPr lang="en-US" dirty="0">
                <a:latin typeface="Ubuntu" panose="020B0504030602030204" pitchFamily="34" charset="0"/>
              </a:rPr>
              <a:t>I</a:t>
            </a:r>
            <a:r>
              <a:rPr lang="en-US" sz="2400" dirty="0">
                <a:latin typeface="Ubuntu" panose="020B0504030602030204" pitchFamily="34" charset="0"/>
              </a:rPr>
              <a:t>f you checked Yes, you will be contacted by Special Olympics to arrange a day and time.                                                                                                                                                                                     </a:t>
            </a:r>
          </a:p>
        </p:txBody>
      </p:sp>
      <p:sp>
        <p:nvSpPr>
          <p:cNvPr id="4" name="Slide Number Placeholder 3">
            <a:extLst>
              <a:ext uri="{FF2B5EF4-FFF2-40B4-BE49-F238E27FC236}">
                <a16:creationId xmlns:a16="http://schemas.microsoft.com/office/drawing/2014/main" id="{6BBF7000-F7FC-4B54-90B6-B1E822852AE2}"/>
              </a:ext>
            </a:extLst>
          </p:cNvPr>
          <p:cNvSpPr>
            <a:spLocks noGrp="1"/>
          </p:cNvSpPr>
          <p:nvPr>
            <p:ph type="sldNum" sz="quarter" idx="12"/>
          </p:nvPr>
        </p:nvSpPr>
        <p:spPr/>
        <p:txBody>
          <a:bodyPr/>
          <a:lstStyle/>
          <a:p>
            <a:fld id="{EF05BEEA-CFEB-49CF-BC09-73907028275D}" type="slidenum">
              <a:rPr lang="en-US" smtClean="0"/>
              <a:t>32</a:t>
            </a:fld>
            <a:endParaRPr lang="en-US" dirty="0"/>
          </a:p>
        </p:txBody>
      </p:sp>
    </p:spTree>
    <p:extLst>
      <p:ext uri="{BB962C8B-B14F-4D97-AF65-F5344CB8AC3E}">
        <p14:creationId xmlns:p14="http://schemas.microsoft.com/office/powerpoint/2010/main" val="2585959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ECC2A-F27D-45E5-B817-08F6F70492E1}"/>
              </a:ext>
            </a:extLst>
          </p:cNvPr>
          <p:cNvSpPr>
            <a:spLocks noGrp="1"/>
          </p:cNvSpPr>
          <p:nvPr>
            <p:ph type="title"/>
          </p:nvPr>
        </p:nvSpPr>
        <p:spPr>
          <a:solidFill>
            <a:schemeClr val="bg1"/>
          </a:solidFill>
        </p:spPr>
        <p:txBody>
          <a:bodyPr/>
          <a:lstStyle/>
          <a:p>
            <a:pPr algn="ctr"/>
            <a:r>
              <a:rPr lang="en-US" b="1" dirty="0">
                <a:latin typeface="Ubuntu" panose="020B0504030602030204" pitchFamily="34" charset="0"/>
              </a:rPr>
              <a:t>Thank You For Your Participation</a:t>
            </a:r>
          </a:p>
        </p:txBody>
      </p:sp>
      <p:pic>
        <p:nvPicPr>
          <p:cNvPr id="5" name="Content Placeholder 4" descr="A picture containing drawing, food&#10;&#10;Description automatically generated">
            <a:extLst>
              <a:ext uri="{FF2B5EF4-FFF2-40B4-BE49-F238E27FC236}">
                <a16:creationId xmlns:a16="http://schemas.microsoft.com/office/drawing/2014/main" id="{8E743679-633C-4DBD-953E-A94751B21A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83140" y="1825625"/>
            <a:ext cx="4425719" cy="4351338"/>
          </a:xfrm>
        </p:spPr>
      </p:pic>
      <p:pic>
        <p:nvPicPr>
          <p:cNvPr id="7" name="Picture 6" descr="A picture containing knife, table&#10;&#10;Description automatically generated">
            <a:extLst>
              <a:ext uri="{FF2B5EF4-FFF2-40B4-BE49-F238E27FC236}">
                <a16:creationId xmlns:a16="http://schemas.microsoft.com/office/drawing/2014/main" id="{10DE00E2-9553-4D3B-9955-2CA69BA34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9216" y="4827905"/>
            <a:ext cx="2623934" cy="1463040"/>
          </a:xfrm>
          <a:prstGeom prst="rect">
            <a:avLst/>
          </a:prstGeom>
        </p:spPr>
      </p:pic>
      <p:sp>
        <p:nvSpPr>
          <p:cNvPr id="3" name="Slide Number Placeholder 2">
            <a:extLst>
              <a:ext uri="{FF2B5EF4-FFF2-40B4-BE49-F238E27FC236}">
                <a16:creationId xmlns:a16="http://schemas.microsoft.com/office/drawing/2014/main" id="{B399903D-0FB3-4B9B-8502-2B99B3F0DDFC}"/>
              </a:ext>
            </a:extLst>
          </p:cNvPr>
          <p:cNvSpPr>
            <a:spLocks noGrp="1"/>
          </p:cNvSpPr>
          <p:nvPr>
            <p:ph type="sldNum" sz="quarter" idx="12"/>
          </p:nvPr>
        </p:nvSpPr>
        <p:spPr/>
        <p:txBody>
          <a:bodyPr/>
          <a:lstStyle/>
          <a:p>
            <a:fld id="{EF05BEEA-CFEB-49CF-BC09-73907028275D}" type="slidenum">
              <a:rPr lang="en-US" smtClean="0"/>
              <a:t>33</a:t>
            </a:fld>
            <a:endParaRPr lang="en-US" dirty="0"/>
          </a:p>
        </p:txBody>
      </p:sp>
    </p:spTree>
    <p:extLst>
      <p:ext uri="{BB962C8B-B14F-4D97-AF65-F5344CB8AC3E}">
        <p14:creationId xmlns:p14="http://schemas.microsoft.com/office/powerpoint/2010/main" val="4271735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888F-E9DA-4CEA-AA57-87AC36327367}"/>
              </a:ext>
            </a:extLst>
          </p:cNvPr>
          <p:cNvSpPr>
            <a:spLocks noGrp="1"/>
          </p:cNvSpPr>
          <p:nvPr>
            <p:ph type="title"/>
          </p:nvPr>
        </p:nvSpPr>
        <p:spPr/>
        <p:txBody>
          <a:bodyPr>
            <a:normAutofit/>
          </a:bodyPr>
          <a:lstStyle/>
          <a:p>
            <a:r>
              <a:rPr lang="en-US" sz="3600" dirty="0">
                <a:latin typeface="Ubuntu" panose="020B0504030602030204" pitchFamily="34" charset="0"/>
              </a:rPr>
              <a:t>The responses for these questions is for an:</a:t>
            </a:r>
            <a:endParaRPr lang="en-US" sz="3600" dirty="0"/>
          </a:p>
        </p:txBody>
      </p:sp>
      <p:sp>
        <p:nvSpPr>
          <p:cNvPr id="3" name="Content Placeholder 2">
            <a:extLst>
              <a:ext uri="{FF2B5EF4-FFF2-40B4-BE49-F238E27FC236}">
                <a16:creationId xmlns:a16="http://schemas.microsoft.com/office/drawing/2014/main" id="{5A9E415F-2BA6-4B1E-B266-834C2227305A}"/>
              </a:ext>
            </a:extLst>
          </p:cNvPr>
          <p:cNvSpPr>
            <a:spLocks noGrp="1"/>
          </p:cNvSpPr>
          <p:nvPr>
            <p:ph sz="half" idx="1"/>
          </p:nvPr>
        </p:nvSpPr>
        <p:spPr/>
        <p:txBody>
          <a:bodyPr/>
          <a:lstStyle/>
          <a:p>
            <a:pPr>
              <a:buFont typeface="Wingdings" panose="05000000000000000000" pitchFamily="2" charset="2"/>
              <a:buChar char="q"/>
            </a:pPr>
            <a:r>
              <a:rPr lang="en-US" dirty="0"/>
              <a:t> Athlete</a:t>
            </a:r>
          </a:p>
          <a:p>
            <a:pPr>
              <a:buFont typeface="Wingdings" panose="05000000000000000000" pitchFamily="2" charset="2"/>
              <a:buChar char="q"/>
            </a:pPr>
            <a:r>
              <a:rPr lang="en-US" dirty="0"/>
              <a:t>Unified Partner</a:t>
            </a:r>
          </a:p>
          <a:p>
            <a:pPr>
              <a:buFont typeface="Wingdings" panose="05000000000000000000" pitchFamily="2" charset="2"/>
              <a:buChar char="q"/>
            </a:pPr>
            <a:r>
              <a:rPr lang="en-US" dirty="0"/>
              <a:t>Coach</a:t>
            </a:r>
          </a:p>
          <a:p>
            <a:pPr>
              <a:buFont typeface="Wingdings" panose="05000000000000000000" pitchFamily="2" charset="2"/>
              <a:buChar char="q"/>
            </a:pPr>
            <a:r>
              <a:rPr lang="en-US" dirty="0"/>
              <a:t>Family</a:t>
            </a:r>
          </a:p>
          <a:p>
            <a:pPr>
              <a:buFont typeface="Wingdings" panose="05000000000000000000" pitchFamily="2" charset="2"/>
              <a:buChar char="q"/>
            </a:pPr>
            <a:r>
              <a:rPr lang="en-US" dirty="0"/>
              <a:t>Friend</a:t>
            </a:r>
          </a:p>
        </p:txBody>
      </p:sp>
      <p:sp>
        <p:nvSpPr>
          <p:cNvPr id="4" name="Slide Number Placeholder 3">
            <a:extLst>
              <a:ext uri="{FF2B5EF4-FFF2-40B4-BE49-F238E27FC236}">
                <a16:creationId xmlns:a16="http://schemas.microsoft.com/office/drawing/2014/main" id="{2C5B8F46-F050-46E0-A7E4-9DEBE0611E92}"/>
              </a:ext>
            </a:extLst>
          </p:cNvPr>
          <p:cNvSpPr>
            <a:spLocks noGrp="1"/>
          </p:cNvSpPr>
          <p:nvPr>
            <p:ph type="sldNum" sz="quarter" idx="12"/>
          </p:nvPr>
        </p:nvSpPr>
        <p:spPr/>
        <p:txBody>
          <a:bodyPr/>
          <a:lstStyle/>
          <a:p>
            <a:fld id="{EF05BEEA-CFEB-49CF-BC09-73907028275D}" type="slidenum">
              <a:rPr lang="en-US" smtClean="0"/>
              <a:t>4</a:t>
            </a:fld>
            <a:endParaRPr lang="en-US" dirty="0"/>
          </a:p>
        </p:txBody>
      </p:sp>
      <p:pic>
        <p:nvPicPr>
          <p:cNvPr id="6" name="Content Placeholder 5">
            <a:extLst>
              <a:ext uri="{FF2B5EF4-FFF2-40B4-BE49-F238E27FC236}">
                <a16:creationId xmlns:a16="http://schemas.microsoft.com/office/drawing/2014/main" id="{67F10A94-EF44-4F8F-84A0-2336E4B982F0}"/>
              </a:ext>
            </a:extLst>
          </p:cNvPr>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911671"/>
            <a:ext cx="5181600" cy="2179245"/>
          </a:xfrm>
          <a:prstGeom prst="rect">
            <a:avLst/>
          </a:prstGeom>
          <a:noFill/>
          <a:ln>
            <a:noFill/>
          </a:ln>
        </p:spPr>
      </p:pic>
    </p:spTree>
    <p:extLst>
      <p:ext uri="{BB962C8B-B14F-4D97-AF65-F5344CB8AC3E}">
        <p14:creationId xmlns:p14="http://schemas.microsoft.com/office/powerpoint/2010/main" val="1369583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A91CAA-FEDB-4A97-95B7-F38FDA046E38}"/>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Medical Care and Health </a:t>
            </a:r>
          </a:p>
        </p:txBody>
      </p:sp>
      <p:sp>
        <p:nvSpPr>
          <p:cNvPr id="3" name="Content Placeholder 2">
            <a:extLst>
              <a:ext uri="{FF2B5EF4-FFF2-40B4-BE49-F238E27FC236}">
                <a16:creationId xmlns:a16="http://schemas.microsoft.com/office/drawing/2014/main" id="{87555310-3540-4723-AD0D-B4BD2B6D0588}"/>
              </a:ext>
            </a:extLst>
          </p:cNvPr>
          <p:cNvSpPr>
            <a:spLocks noGrp="1"/>
          </p:cNvSpPr>
          <p:nvPr>
            <p:ph sz="half" idx="1"/>
          </p:nvPr>
        </p:nvSpPr>
        <p:spPr>
          <a:xfrm>
            <a:off x="5194300" y="533400"/>
            <a:ext cx="3325813" cy="5799138"/>
          </a:xfrm>
        </p:spPr>
        <p:txBody>
          <a:bodyPr wrap="square" anchor="t">
            <a:normAutofit/>
          </a:bodyPr>
          <a:lstStyle/>
          <a:p>
            <a:pPr marL="0" indent="0">
              <a:buNone/>
            </a:pPr>
            <a:r>
              <a:rPr lang="en-US" sz="1100" b="1" dirty="0">
                <a:latin typeface="Ubuntu" panose="020B0504030602030204" pitchFamily="34" charset="0"/>
              </a:rPr>
              <a:t>Questions</a:t>
            </a:r>
          </a:p>
          <a:p>
            <a:pPr marL="0" indent="0">
              <a:buNone/>
            </a:pPr>
            <a:endParaRPr lang="en-US" sz="1100" dirty="0"/>
          </a:p>
          <a:p>
            <a:pPr marL="0" indent="0">
              <a:buNone/>
            </a:pPr>
            <a:r>
              <a:rPr lang="en-US" sz="1100" dirty="0">
                <a:latin typeface="Ubuntu" panose="020B0504030602030204" pitchFamily="34" charset="0"/>
              </a:rPr>
              <a:t>Do you have a doctor?</a:t>
            </a:r>
          </a:p>
          <a:p>
            <a:pPr>
              <a:buFont typeface="Wingdings" panose="05000000000000000000" pitchFamily="2" charset="2"/>
              <a:buChar char="q"/>
            </a:pPr>
            <a:r>
              <a:rPr lang="en-US" sz="1100" dirty="0">
                <a:latin typeface="Ubuntu" panose="020B0504030602030204" pitchFamily="34" charset="0"/>
              </a:rPr>
              <a:t>Yes</a:t>
            </a:r>
          </a:p>
          <a:p>
            <a:pPr>
              <a:buFont typeface="Wingdings" panose="05000000000000000000" pitchFamily="2" charset="2"/>
              <a:buChar char="q"/>
            </a:pPr>
            <a:r>
              <a:rPr lang="en-US" sz="1100" dirty="0">
                <a:latin typeface="Ubuntu" panose="020B0504030602030204" pitchFamily="34" charset="0"/>
              </a:rPr>
              <a:t>  No</a:t>
            </a:r>
          </a:p>
          <a:p>
            <a:pPr>
              <a:buFont typeface="Wingdings" panose="05000000000000000000" pitchFamily="2" charset="2"/>
              <a:buChar char="q"/>
            </a:pPr>
            <a:r>
              <a:rPr lang="en-US" sz="1100" dirty="0">
                <a:latin typeface="Ubuntu" panose="020B0504030602030204" pitchFamily="34" charset="0"/>
              </a:rPr>
              <a:t>  Not sure</a:t>
            </a:r>
          </a:p>
          <a:p>
            <a:pPr marL="0" indent="0">
              <a:buNone/>
            </a:pPr>
            <a:endParaRPr lang="en-US" sz="1100" dirty="0">
              <a:latin typeface="Ubuntu" panose="020B0504030602030204" pitchFamily="34" charset="0"/>
            </a:endParaRPr>
          </a:p>
          <a:p>
            <a:pPr>
              <a:buFont typeface="Wingdings" panose="05000000000000000000" pitchFamily="2" charset="2"/>
              <a:buChar char="q"/>
            </a:pPr>
            <a:r>
              <a:rPr lang="en-US" sz="1100" dirty="0">
                <a:latin typeface="Ubuntu" panose="020B0504030602030204" pitchFamily="34" charset="0"/>
              </a:rPr>
              <a:t>When was the last time you went to the doctor?</a:t>
            </a:r>
          </a:p>
          <a:p>
            <a:pPr lvl="1">
              <a:buFont typeface="Wingdings" panose="05000000000000000000" pitchFamily="2" charset="2"/>
              <a:buChar char="q"/>
            </a:pPr>
            <a:r>
              <a:rPr lang="en-US" sz="1100" dirty="0">
                <a:latin typeface="Ubuntu" panose="020B0504030602030204" pitchFamily="34" charset="0"/>
              </a:rPr>
              <a:t> 3 months ago   </a:t>
            </a:r>
          </a:p>
          <a:p>
            <a:pPr lvl="1">
              <a:buFont typeface="Wingdings" panose="05000000000000000000" pitchFamily="2" charset="2"/>
              <a:buChar char="q"/>
            </a:pPr>
            <a:r>
              <a:rPr lang="en-US" sz="1100" dirty="0">
                <a:latin typeface="Ubuntu" panose="020B0504030602030204" pitchFamily="34" charset="0"/>
              </a:rPr>
              <a:t> 3 to 6 months ago</a:t>
            </a:r>
          </a:p>
          <a:p>
            <a:pPr lvl="1">
              <a:buFont typeface="Wingdings" panose="05000000000000000000" pitchFamily="2" charset="2"/>
              <a:buChar char="q"/>
            </a:pPr>
            <a:r>
              <a:rPr lang="en-US" sz="1100" dirty="0">
                <a:latin typeface="Ubuntu" panose="020B0504030602030204" pitchFamily="34" charset="0"/>
              </a:rPr>
              <a:t> 6- 12 months ago</a:t>
            </a:r>
          </a:p>
          <a:p>
            <a:pPr lvl="1">
              <a:buFont typeface="Wingdings" panose="05000000000000000000" pitchFamily="2" charset="2"/>
              <a:buChar char="q"/>
            </a:pPr>
            <a:r>
              <a:rPr lang="en-US" sz="1100" dirty="0">
                <a:latin typeface="Ubuntu" panose="020B0504030602030204" pitchFamily="34" charset="0"/>
              </a:rPr>
              <a:t> more than 12 months ago</a:t>
            </a:r>
          </a:p>
          <a:p>
            <a:pPr marL="0" indent="0">
              <a:buNone/>
            </a:pPr>
            <a:endParaRPr lang="en-US" sz="1100" dirty="0">
              <a:latin typeface="Ubuntu" panose="020B0504030602030204" pitchFamily="34" charset="0"/>
            </a:endParaRPr>
          </a:p>
          <a:p>
            <a:pPr marL="0" indent="0">
              <a:buNone/>
            </a:pPr>
            <a:r>
              <a:rPr lang="en-US" sz="1100" dirty="0">
                <a:latin typeface="Ubuntu" panose="020B0504030602030204" pitchFamily="34" charset="0"/>
              </a:rPr>
              <a:t>Do you take any medicine for your blood pressure?</a:t>
            </a:r>
          </a:p>
          <a:p>
            <a:pPr>
              <a:buFont typeface="Wingdings" panose="05000000000000000000" pitchFamily="2" charset="2"/>
              <a:buChar char="q"/>
            </a:pPr>
            <a:r>
              <a:rPr lang="en-US" sz="1100" dirty="0">
                <a:latin typeface="Ubuntu" panose="020B0504030602030204" pitchFamily="34" charset="0"/>
              </a:rPr>
              <a:t> Yes</a:t>
            </a:r>
          </a:p>
          <a:p>
            <a:pPr>
              <a:buFont typeface="Wingdings" panose="05000000000000000000" pitchFamily="2" charset="2"/>
              <a:buChar char="q"/>
            </a:pPr>
            <a:r>
              <a:rPr lang="en-US" sz="1100" dirty="0">
                <a:latin typeface="Ubuntu" panose="020B0504030602030204" pitchFamily="34" charset="0"/>
              </a:rPr>
              <a:t> No</a:t>
            </a:r>
          </a:p>
          <a:p>
            <a:pPr>
              <a:buFont typeface="Wingdings" panose="05000000000000000000" pitchFamily="2" charset="2"/>
              <a:buChar char="q"/>
            </a:pPr>
            <a:endParaRPr lang="en-US" sz="1100" dirty="0">
              <a:latin typeface="Ubuntu" panose="020B0504030602030204" pitchFamily="34" charset="0"/>
            </a:endParaRPr>
          </a:p>
          <a:p>
            <a:pPr marL="0" indent="0">
              <a:buNone/>
            </a:pPr>
            <a:r>
              <a:rPr lang="en-US" sz="1100" dirty="0">
                <a:latin typeface="Ubuntu" panose="020B0504030602030204" pitchFamily="34" charset="0"/>
              </a:rPr>
              <a:t>Do you have any concerns about your weight?</a:t>
            </a:r>
          </a:p>
          <a:p>
            <a:pPr>
              <a:buFont typeface="Wingdings" panose="05000000000000000000" pitchFamily="2" charset="2"/>
              <a:buChar char="q"/>
            </a:pPr>
            <a:r>
              <a:rPr lang="en-US" sz="1100" dirty="0">
                <a:latin typeface="Ubuntu" panose="020B0504030602030204" pitchFamily="34" charset="0"/>
              </a:rPr>
              <a:t> Yes</a:t>
            </a:r>
          </a:p>
          <a:p>
            <a:pPr>
              <a:buFont typeface="Wingdings" panose="05000000000000000000" pitchFamily="2" charset="2"/>
              <a:buChar char="q"/>
            </a:pPr>
            <a:r>
              <a:rPr lang="en-US" sz="1100" dirty="0">
                <a:latin typeface="Ubuntu" panose="020B0504030602030204" pitchFamily="34" charset="0"/>
              </a:rPr>
              <a:t> No</a:t>
            </a:r>
          </a:p>
        </p:txBody>
      </p:sp>
      <p:sp>
        <p:nvSpPr>
          <p:cNvPr id="5" name="Content Placeholder 4">
            <a:extLst>
              <a:ext uri="{FF2B5EF4-FFF2-40B4-BE49-F238E27FC236}">
                <a16:creationId xmlns:a16="http://schemas.microsoft.com/office/drawing/2014/main" id="{11B2C004-594D-4344-B9CA-9D29DCDC0065}"/>
              </a:ext>
            </a:extLst>
          </p:cNvPr>
          <p:cNvSpPr>
            <a:spLocks noGrp="1"/>
          </p:cNvSpPr>
          <p:nvPr>
            <p:ph sz="half" idx="2"/>
          </p:nvPr>
        </p:nvSpPr>
        <p:spPr>
          <a:xfrm>
            <a:off x="8602663" y="533400"/>
            <a:ext cx="3062288" cy="5799138"/>
          </a:xfrm>
        </p:spPr>
        <p:txBody>
          <a:bodyPr wrap="square" anchor="t">
            <a:normAutofit/>
          </a:bodyPr>
          <a:lstStyle/>
          <a:p>
            <a:pPr marL="0" indent="0">
              <a:buNone/>
            </a:pPr>
            <a:r>
              <a:rPr lang="en-US" sz="1300" b="1" dirty="0">
                <a:latin typeface="Ubuntu" panose="020B0504030602030204" pitchFamily="34" charset="0"/>
              </a:rPr>
              <a:t>Responses</a:t>
            </a:r>
          </a:p>
          <a:p>
            <a:endParaRPr lang="en-US" sz="1300" dirty="0"/>
          </a:p>
          <a:p>
            <a:pPr>
              <a:buFont typeface="Wingdings" panose="05000000000000000000" pitchFamily="2" charset="2"/>
              <a:buChar char="Ø"/>
            </a:pPr>
            <a:r>
              <a:rPr lang="en-US" sz="1100" dirty="0">
                <a:latin typeface="Ubuntu" panose="020B0504030602030204" pitchFamily="34" charset="0"/>
              </a:rPr>
              <a:t>100% had a doctor</a:t>
            </a:r>
          </a:p>
          <a:p>
            <a:endParaRPr lang="en-US" sz="1100" dirty="0">
              <a:latin typeface="Ubuntu" panose="020B0504030602030204" pitchFamily="34" charset="0"/>
            </a:endParaRPr>
          </a:p>
          <a:p>
            <a:endParaRPr lang="en-US" sz="1100" dirty="0">
              <a:latin typeface="Ubuntu" panose="020B0504030602030204" pitchFamily="34" charset="0"/>
            </a:endParaRPr>
          </a:p>
          <a:p>
            <a:pPr marL="0" indent="0">
              <a:buNone/>
            </a:pPr>
            <a:endParaRPr lang="en-US" sz="1100" dirty="0">
              <a:latin typeface="Ubuntu" panose="020B0504030602030204" pitchFamily="34" charset="0"/>
            </a:endParaRPr>
          </a:p>
          <a:p>
            <a:endParaRPr lang="en-US" sz="1100" dirty="0">
              <a:latin typeface="Ubuntu" panose="020B0504030602030204" pitchFamily="34" charset="0"/>
            </a:endParaRPr>
          </a:p>
          <a:p>
            <a:pPr>
              <a:buFont typeface="Wingdings" panose="05000000000000000000" pitchFamily="2" charset="2"/>
              <a:buChar char="Ø"/>
            </a:pPr>
            <a:r>
              <a:rPr lang="en-US" sz="1100" dirty="0">
                <a:latin typeface="Ubuntu" panose="020B0504030602030204" pitchFamily="34" charset="0"/>
              </a:rPr>
              <a:t>60%  doctor visit 3 months ago</a:t>
            </a:r>
          </a:p>
          <a:p>
            <a:pPr>
              <a:buFont typeface="Wingdings" panose="05000000000000000000" pitchFamily="2" charset="2"/>
              <a:buChar char="Ø"/>
            </a:pPr>
            <a:r>
              <a:rPr lang="en-US" sz="1100" dirty="0">
                <a:latin typeface="Ubuntu" panose="020B0504030602030204" pitchFamily="34" charset="0"/>
              </a:rPr>
              <a:t>12%   doctor visit 3-6 months ago</a:t>
            </a:r>
          </a:p>
          <a:p>
            <a:pPr>
              <a:buFont typeface="Wingdings" panose="05000000000000000000" pitchFamily="2" charset="2"/>
              <a:buChar char="Ø"/>
            </a:pPr>
            <a:r>
              <a:rPr lang="en-US" sz="1100" dirty="0">
                <a:latin typeface="Ubuntu" panose="020B0504030602030204" pitchFamily="34" charset="0"/>
              </a:rPr>
              <a:t>16 %   doctor visit  6-12 months ago</a:t>
            </a:r>
          </a:p>
          <a:p>
            <a:pPr>
              <a:buFont typeface="Wingdings" panose="05000000000000000000" pitchFamily="2" charset="2"/>
              <a:buChar char="Ø"/>
            </a:pPr>
            <a:r>
              <a:rPr lang="en-US" sz="1100" dirty="0">
                <a:latin typeface="Ubuntu" panose="020B0504030602030204" pitchFamily="34" charset="0"/>
              </a:rPr>
              <a:t>12%   doctor visit more than 12 months ago</a:t>
            </a:r>
          </a:p>
          <a:p>
            <a:endParaRPr lang="en-US" sz="1100" dirty="0">
              <a:latin typeface="Ubuntu" panose="020B0504030602030204" pitchFamily="34" charset="0"/>
            </a:endParaRPr>
          </a:p>
          <a:p>
            <a:pPr>
              <a:buFont typeface="Wingdings" panose="05000000000000000000" pitchFamily="2" charset="2"/>
              <a:buChar char="Ø"/>
            </a:pPr>
            <a:r>
              <a:rPr lang="en-US" sz="1100" dirty="0">
                <a:latin typeface="Ubuntu" panose="020B0504030602030204" pitchFamily="34" charset="0"/>
              </a:rPr>
              <a:t>16% take medicine for blood pressure</a:t>
            </a:r>
          </a:p>
          <a:p>
            <a:endParaRPr lang="en-US" sz="1100" dirty="0">
              <a:latin typeface="Ubuntu" panose="020B0504030602030204" pitchFamily="34" charset="0"/>
            </a:endParaRPr>
          </a:p>
          <a:p>
            <a:endParaRPr lang="en-US" sz="1100" dirty="0">
              <a:latin typeface="Ubuntu" panose="020B0504030602030204" pitchFamily="34" charset="0"/>
            </a:endParaRPr>
          </a:p>
          <a:p>
            <a:endParaRPr lang="en-US" sz="1100" dirty="0">
              <a:latin typeface="Ubuntu" panose="020B0504030602030204" pitchFamily="34" charset="0"/>
            </a:endParaRPr>
          </a:p>
          <a:p>
            <a:pPr>
              <a:buFont typeface="Wingdings" panose="05000000000000000000" pitchFamily="2" charset="2"/>
              <a:buChar char="Ø"/>
            </a:pPr>
            <a:r>
              <a:rPr lang="en-US" sz="1100" dirty="0">
                <a:latin typeface="Ubuntu" panose="020B0504030602030204" pitchFamily="34" charset="0"/>
              </a:rPr>
              <a:t>52% have concerns about their weight</a:t>
            </a:r>
          </a:p>
        </p:txBody>
      </p:sp>
      <p:sp>
        <p:nvSpPr>
          <p:cNvPr id="4" name="Slide Number Placeholder 3">
            <a:extLst>
              <a:ext uri="{FF2B5EF4-FFF2-40B4-BE49-F238E27FC236}">
                <a16:creationId xmlns:a16="http://schemas.microsoft.com/office/drawing/2014/main" id="{EAEE42CF-FF24-4DDF-8E82-D5529775FBC9}"/>
              </a:ext>
            </a:extLst>
          </p:cNvPr>
          <p:cNvSpPr>
            <a:spLocks noGrp="1"/>
          </p:cNvSpPr>
          <p:nvPr>
            <p:ph type="sldNum" sz="quarter" idx="12"/>
          </p:nvPr>
        </p:nvSpPr>
        <p:spPr>
          <a:xfrm>
            <a:off x="10926317" y="6423025"/>
            <a:ext cx="771525" cy="365125"/>
          </a:xfrm>
        </p:spPr>
        <p:txBody>
          <a:bodyPr vert="horz" lIns="91440" tIns="45720" rIns="91440" bIns="45720" rtlCol="0" anchor="ctr">
            <a:normAutofit/>
          </a:bodyPr>
          <a:lstStyle/>
          <a:p>
            <a:pPr defTabSz="914400">
              <a:spcAft>
                <a:spcPts val="600"/>
              </a:spcAft>
            </a:pPr>
            <a:fld id="{EF05BEEA-CFEB-49CF-BC09-73907028275D}" type="slidenum">
              <a:rPr lang="en-US" smtClean="0"/>
              <a:pPr defTabSz="914400">
                <a:spcAft>
                  <a:spcPts val="600"/>
                </a:spcAft>
              </a:pPr>
              <a:t>5</a:t>
            </a:fld>
            <a:endParaRPr lang="en-US" dirty="0"/>
          </a:p>
        </p:txBody>
      </p:sp>
    </p:spTree>
    <p:extLst>
      <p:ext uri="{BB962C8B-B14F-4D97-AF65-F5344CB8AC3E}">
        <p14:creationId xmlns:p14="http://schemas.microsoft.com/office/powerpoint/2010/main" val="923445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F9B4-C2A7-447D-A2C9-A01A09EC24A4}"/>
              </a:ext>
            </a:extLst>
          </p:cNvPr>
          <p:cNvSpPr>
            <a:spLocks noGrp="1"/>
          </p:cNvSpPr>
          <p:nvPr>
            <p:ph type="title"/>
          </p:nvPr>
        </p:nvSpPr>
        <p:spPr/>
        <p:txBody>
          <a:bodyPr>
            <a:normAutofit/>
          </a:bodyPr>
          <a:lstStyle/>
          <a:p>
            <a:r>
              <a:rPr lang="en-US" sz="2800" dirty="0">
                <a:latin typeface="Ubuntu" panose="020B0504030602030204" pitchFamily="34" charset="0"/>
              </a:rPr>
              <a:t>Bone Health  </a:t>
            </a:r>
          </a:p>
        </p:txBody>
      </p:sp>
      <p:sp>
        <p:nvSpPr>
          <p:cNvPr id="10" name="Text Placeholder 9">
            <a:extLst>
              <a:ext uri="{FF2B5EF4-FFF2-40B4-BE49-F238E27FC236}">
                <a16:creationId xmlns:a16="http://schemas.microsoft.com/office/drawing/2014/main" id="{C808122A-77F6-4B1B-BE76-F23BB83F197E}"/>
              </a:ext>
            </a:extLst>
          </p:cNvPr>
          <p:cNvSpPr>
            <a:spLocks noGrp="1"/>
          </p:cNvSpPr>
          <p:nvPr>
            <p:ph type="body" idx="1"/>
          </p:nvPr>
        </p:nvSpPr>
        <p:spPr/>
        <p:txBody>
          <a:bodyPr/>
          <a:lstStyle/>
          <a:p>
            <a:r>
              <a:rPr lang="en-US" dirty="0"/>
              <a:t>Question</a:t>
            </a:r>
          </a:p>
        </p:txBody>
      </p:sp>
      <p:sp>
        <p:nvSpPr>
          <p:cNvPr id="3" name="Content Placeholder 2">
            <a:extLst>
              <a:ext uri="{FF2B5EF4-FFF2-40B4-BE49-F238E27FC236}">
                <a16:creationId xmlns:a16="http://schemas.microsoft.com/office/drawing/2014/main" id="{FBC7D836-0A42-4505-B46D-7AE43C3CBDE2}"/>
              </a:ext>
            </a:extLst>
          </p:cNvPr>
          <p:cNvSpPr>
            <a:spLocks noGrp="1"/>
          </p:cNvSpPr>
          <p:nvPr>
            <p:ph sz="half" idx="2"/>
          </p:nvPr>
        </p:nvSpPr>
        <p:spPr/>
        <p:txBody>
          <a:bodyPr/>
          <a:lstStyle/>
          <a:p>
            <a:pPr marL="0" indent="0">
              <a:buNone/>
            </a:pPr>
            <a:r>
              <a:rPr lang="en-US" sz="2400" dirty="0">
                <a:latin typeface="Ubuntu" panose="020B0504030602030204" pitchFamily="34" charset="0"/>
              </a:rPr>
              <a:t>Have you ever broken a bone?</a:t>
            </a:r>
          </a:p>
          <a:p>
            <a:pPr>
              <a:buFont typeface="Wingdings" panose="05000000000000000000" pitchFamily="2" charset="2"/>
              <a:buChar char="q"/>
            </a:pPr>
            <a:r>
              <a:rPr lang="en-US" sz="2400" dirty="0">
                <a:latin typeface="Ubuntu" panose="020B0504030602030204" pitchFamily="34" charset="0"/>
              </a:rPr>
              <a:t> Yes</a:t>
            </a:r>
          </a:p>
          <a:p>
            <a:pPr>
              <a:buFont typeface="Wingdings" panose="05000000000000000000" pitchFamily="2" charset="2"/>
              <a:buChar char="q"/>
            </a:pPr>
            <a:r>
              <a:rPr lang="en-US" sz="2400" dirty="0">
                <a:latin typeface="Ubuntu" panose="020B0504030602030204" pitchFamily="34" charset="0"/>
              </a:rPr>
              <a:t> No</a:t>
            </a:r>
          </a:p>
          <a:p>
            <a:pPr>
              <a:buFont typeface="Wingdings" panose="05000000000000000000" pitchFamily="2" charset="2"/>
              <a:buChar char="q"/>
            </a:pPr>
            <a:r>
              <a:rPr lang="en-US" sz="2400" dirty="0">
                <a:latin typeface="Ubuntu" panose="020B0504030602030204" pitchFamily="34" charset="0"/>
              </a:rPr>
              <a:t> Not sure</a:t>
            </a:r>
          </a:p>
          <a:p>
            <a:pPr marL="0" indent="0">
              <a:buNone/>
            </a:pPr>
            <a:endParaRPr lang="en-US" sz="2400" dirty="0">
              <a:latin typeface="Ubuntu" panose="020B0504030602030204" pitchFamily="34" charset="0"/>
            </a:endParaRPr>
          </a:p>
          <a:p>
            <a:pPr marL="0" indent="0">
              <a:buNone/>
            </a:pPr>
            <a:r>
              <a:rPr lang="en-US" sz="2400" dirty="0">
                <a:latin typeface="Ubuntu" panose="020B0504030602030204" pitchFamily="34" charset="0"/>
              </a:rPr>
              <a:t>If yes, how old were you?</a:t>
            </a:r>
          </a:p>
          <a:p>
            <a:pPr marL="0" indent="0">
              <a:buNone/>
            </a:pPr>
            <a:r>
              <a:rPr lang="en-US" dirty="0"/>
              <a:t>_________</a:t>
            </a:r>
          </a:p>
          <a:p>
            <a:endParaRPr lang="en-US" dirty="0"/>
          </a:p>
        </p:txBody>
      </p:sp>
      <p:sp>
        <p:nvSpPr>
          <p:cNvPr id="6" name="Text Placeholder 5">
            <a:extLst>
              <a:ext uri="{FF2B5EF4-FFF2-40B4-BE49-F238E27FC236}">
                <a16:creationId xmlns:a16="http://schemas.microsoft.com/office/drawing/2014/main" id="{5D89A8B8-CF5E-472E-828E-346A2F3967EC}"/>
              </a:ext>
            </a:extLst>
          </p:cNvPr>
          <p:cNvSpPr>
            <a:spLocks noGrp="1"/>
          </p:cNvSpPr>
          <p:nvPr>
            <p:ph type="body" sz="quarter" idx="3"/>
          </p:nvPr>
        </p:nvSpPr>
        <p:spPr/>
        <p:txBody>
          <a:bodyPr/>
          <a:lstStyle/>
          <a:p>
            <a:r>
              <a:rPr lang="en-US" dirty="0"/>
              <a:t>Response</a:t>
            </a:r>
          </a:p>
        </p:txBody>
      </p:sp>
      <p:sp>
        <p:nvSpPr>
          <p:cNvPr id="7" name="Content Placeholder 6">
            <a:extLst>
              <a:ext uri="{FF2B5EF4-FFF2-40B4-BE49-F238E27FC236}">
                <a16:creationId xmlns:a16="http://schemas.microsoft.com/office/drawing/2014/main" id="{874A9A34-C89C-4AFD-91DE-7F8CC9F64210}"/>
              </a:ext>
            </a:extLst>
          </p:cNvPr>
          <p:cNvSpPr>
            <a:spLocks noGrp="1"/>
          </p:cNvSpPr>
          <p:nvPr>
            <p:ph sz="quarter" idx="4"/>
          </p:nvPr>
        </p:nvSpPr>
        <p:spPr/>
        <p:txBody>
          <a:bodyPr/>
          <a:lstStyle/>
          <a:p>
            <a:pPr>
              <a:buFont typeface="Wingdings" panose="05000000000000000000" pitchFamily="2" charset="2"/>
              <a:buChar char="Ø"/>
            </a:pPr>
            <a:endParaRPr lang="en-US" dirty="0"/>
          </a:p>
          <a:p>
            <a:pPr>
              <a:buFont typeface="Wingdings" panose="05000000000000000000" pitchFamily="2" charset="2"/>
              <a:buChar char="Ø"/>
            </a:pPr>
            <a:r>
              <a:rPr lang="en-US" dirty="0"/>
              <a:t>32% had broken a bone at various ages</a:t>
            </a:r>
          </a:p>
          <a:p>
            <a:pPr marL="0" indent="0">
              <a:buNone/>
            </a:pPr>
            <a:r>
              <a:rPr lang="en-US" dirty="0"/>
              <a:t> </a:t>
            </a:r>
          </a:p>
        </p:txBody>
      </p:sp>
      <p:sp>
        <p:nvSpPr>
          <p:cNvPr id="4" name="Slide Number Placeholder 3">
            <a:extLst>
              <a:ext uri="{FF2B5EF4-FFF2-40B4-BE49-F238E27FC236}">
                <a16:creationId xmlns:a16="http://schemas.microsoft.com/office/drawing/2014/main" id="{47DD1628-CA36-4BD2-A14B-05D931B03BBB}"/>
              </a:ext>
            </a:extLst>
          </p:cNvPr>
          <p:cNvSpPr>
            <a:spLocks noGrp="1"/>
          </p:cNvSpPr>
          <p:nvPr>
            <p:ph type="sldNum" sz="quarter" idx="12"/>
          </p:nvPr>
        </p:nvSpPr>
        <p:spPr/>
        <p:txBody>
          <a:bodyPr/>
          <a:lstStyle/>
          <a:p>
            <a:fld id="{EF05BEEA-CFEB-49CF-BC09-73907028275D}" type="slidenum">
              <a:rPr lang="en-US" smtClean="0"/>
              <a:t>6</a:t>
            </a:fld>
            <a:endParaRPr lang="en-US" dirty="0"/>
          </a:p>
        </p:txBody>
      </p:sp>
      <p:pic>
        <p:nvPicPr>
          <p:cNvPr id="9" name="Picture 8">
            <a:extLst>
              <a:ext uri="{FF2B5EF4-FFF2-40B4-BE49-F238E27FC236}">
                <a16:creationId xmlns:a16="http://schemas.microsoft.com/office/drawing/2014/main" id="{D81ABC28-8C34-464E-B095-12E0F22654D1}"/>
              </a:ext>
            </a:extLst>
          </p:cNvPr>
          <p:cNvPicPr>
            <a:picLocks noChangeAspect="1"/>
          </p:cNvPicPr>
          <p:nvPr/>
        </p:nvPicPr>
        <p:blipFill>
          <a:blip r:embed="rId3"/>
          <a:stretch>
            <a:fillRect/>
          </a:stretch>
        </p:blipFill>
        <p:spPr>
          <a:xfrm>
            <a:off x="4354461" y="384995"/>
            <a:ext cx="4168877" cy="963561"/>
          </a:xfrm>
          <a:prstGeom prst="rect">
            <a:avLst/>
          </a:prstGeom>
        </p:spPr>
      </p:pic>
    </p:spTree>
    <p:extLst>
      <p:ext uri="{BB962C8B-B14F-4D97-AF65-F5344CB8AC3E}">
        <p14:creationId xmlns:p14="http://schemas.microsoft.com/office/powerpoint/2010/main" val="3231408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93A579-018E-4DA3-A843-0EBA1B232685}"/>
              </a:ext>
            </a:extLst>
          </p:cNvPr>
          <p:cNvSpPr>
            <a:spLocks noGrp="1"/>
          </p:cNvSpPr>
          <p:nvPr>
            <p:ph type="body" idx="1"/>
          </p:nvPr>
        </p:nvSpPr>
        <p:spPr>
          <a:xfrm>
            <a:off x="839788" y="1527142"/>
            <a:ext cx="5157787" cy="977933"/>
          </a:xfrm>
        </p:spPr>
        <p:txBody>
          <a:bodyPr>
            <a:noAutofit/>
          </a:bodyPr>
          <a:lstStyle/>
          <a:p>
            <a:endParaRPr lang="en-US" sz="4400" dirty="0">
              <a:latin typeface="Ubuntu" panose="020B0504030602030204" pitchFamily="34" charset="0"/>
            </a:endParaRPr>
          </a:p>
          <a:p>
            <a:endParaRPr lang="en-US" sz="4400" dirty="0">
              <a:latin typeface="Ubuntu" panose="020B0504030602030204" pitchFamily="34" charset="0"/>
            </a:endParaRPr>
          </a:p>
          <a:p>
            <a:endParaRPr lang="en-US" sz="1600" dirty="0">
              <a:latin typeface="Ubuntu" panose="020B0504030602030204" pitchFamily="34" charset="0"/>
            </a:endParaRPr>
          </a:p>
          <a:p>
            <a:endParaRPr lang="en-US" sz="1600" dirty="0">
              <a:latin typeface="Ubuntu" panose="020B0504030602030204" pitchFamily="34" charset="0"/>
            </a:endParaRPr>
          </a:p>
          <a:p>
            <a:endParaRPr lang="en-US" sz="1600" dirty="0">
              <a:latin typeface="Ubuntu" panose="020B0504030602030204" pitchFamily="34" charset="0"/>
            </a:endParaRPr>
          </a:p>
          <a:p>
            <a:endParaRPr lang="en-US" sz="1600" dirty="0">
              <a:latin typeface="Ubuntu" panose="020B0504030602030204" pitchFamily="34" charset="0"/>
            </a:endParaRPr>
          </a:p>
          <a:p>
            <a:r>
              <a:rPr lang="en-US" sz="1600" dirty="0">
                <a:latin typeface="Ubuntu" panose="020B0504030602030204" pitchFamily="34" charset="0"/>
              </a:rPr>
              <a:t>Question 		  </a:t>
            </a:r>
          </a:p>
          <a:p>
            <a:br>
              <a:rPr lang="en-US" sz="1600" dirty="0">
                <a:latin typeface="Ubuntu" panose="020B0504030602030204" pitchFamily="34" charset="0"/>
              </a:rPr>
            </a:br>
            <a:r>
              <a:rPr lang="en-US" sz="1600" dirty="0">
                <a:latin typeface="Ubuntu" panose="020B0504030602030204" pitchFamily="34" charset="0"/>
              </a:rPr>
              <a:t>Do you take a Vitamin D Supplement?</a:t>
            </a:r>
            <a:br>
              <a:rPr lang="en-US" sz="1600" dirty="0">
                <a:latin typeface="Ubuntu" panose="020B0504030602030204" pitchFamily="34" charset="0"/>
              </a:rPr>
            </a:br>
            <a:endParaRPr lang="en-US" sz="1600" dirty="0"/>
          </a:p>
        </p:txBody>
      </p:sp>
      <p:sp>
        <p:nvSpPr>
          <p:cNvPr id="6" name="Content Placeholder 5">
            <a:extLst>
              <a:ext uri="{FF2B5EF4-FFF2-40B4-BE49-F238E27FC236}">
                <a16:creationId xmlns:a16="http://schemas.microsoft.com/office/drawing/2014/main" id="{8598EAF9-492D-4A9A-9280-4B29E8767780}"/>
              </a:ext>
            </a:extLst>
          </p:cNvPr>
          <p:cNvSpPr>
            <a:spLocks noGrp="1"/>
          </p:cNvSpPr>
          <p:nvPr>
            <p:ph sz="half" idx="2"/>
          </p:nvPr>
        </p:nvSpPr>
        <p:spPr/>
        <p:txBody>
          <a:bodyPr/>
          <a:lstStyle/>
          <a:p>
            <a:pPr>
              <a:buFont typeface="Wingdings" panose="05000000000000000000" pitchFamily="2" charset="2"/>
              <a:buChar char="q"/>
            </a:pPr>
            <a:r>
              <a:rPr lang="en-US" sz="1600" dirty="0">
                <a:latin typeface="Ubuntu" panose="020B0504030602030204" pitchFamily="34" charset="0"/>
              </a:rPr>
              <a:t> Yes</a:t>
            </a:r>
          </a:p>
          <a:p>
            <a:pPr>
              <a:buFont typeface="Wingdings" panose="05000000000000000000" pitchFamily="2" charset="2"/>
              <a:buChar char="q"/>
            </a:pPr>
            <a:r>
              <a:rPr lang="en-US" sz="1800" dirty="0">
                <a:latin typeface="Ubuntu" panose="020B0504030602030204" pitchFamily="34" charset="0"/>
              </a:rPr>
              <a:t>  No</a:t>
            </a:r>
          </a:p>
          <a:p>
            <a:pPr>
              <a:buFont typeface="Wingdings" panose="05000000000000000000" pitchFamily="2" charset="2"/>
              <a:buChar char="q"/>
            </a:pPr>
            <a:r>
              <a:rPr lang="en-US" sz="1800" dirty="0">
                <a:latin typeface="Ubuntu" panose="020B0504030602030204" pitchFamily="34" charset="0"/>
              </a:rPr>
              <a:t>  Not sure</a:t>
            </a:r>
          </a:p>
        </p:txBody>
      </p:sp>
      <p:sp>
        <p:nvSpPr>
          <p:cNvPr id="3" name="Text Placeholder 2">
            <a:extLst>
              <a:ext uri="{FF2B5EF4-FFF2-40B4-BE49-F238E27FC236}">
                <a16:creationId xmlns:a16="http://schemas.microsoft.com/office/drawing/2014/main" id="{4FD6A922-5616-4CFB-A234-A83F9607FE3E}"/>
              </a:ext>
            </a:extLst>
          </p:cNvPr>
          <p:cNvSpPr>
            <a:spLocks noGrp="1"/>
          </p:cNvSpPr>
          <p:nvPr>
            <p:ph type="body" sz="quarter" idx="3"/>
          </p:nvPr>
        </p:nvSpPr>
        <p:spPr>
          <a:xfrm>
            <a:off x="6172200" y="1558712"/>
            <a:ext cx="5183188" cy="666014"/>
          </a:xfrm>
        </p:spPr>
        <p:txBody>
          <a:bodyPr>
            <a:noAutofit/>
          </a:bodyPr>
          <a:lstStyle/>
          <a:p>
            <a:r>
              <a:rPr lang="en-US" sz="1700" dirty="0">
                <a:latin typeface="Ubuntu" panose="020B0504030602030204" pitchFamily="34" charset="0"/>
              </a:rPr>
              <a:t>Response</a:t>
            </a:r>
          </a:p>
        </p:txBody>
      </p:sp>
      <p:sp>
        <p:nvSpPr>
          <p:cNvPr id="4" name="Slide Number Placeholder 3">
            <a:extLst>
              <a:ext uri="{FF2B5EF4-FFF2-40B4-BE49-F238E27FC236}">
                <a16:creationId xmlns:a16="http://schemas.microsoft.com/office/drawing/2014/main" id="{AA6EA3E5-7284-444B-906E-1A29D462892D}"/>
              </a:ext>
            </a:extLst>
          </p:cNvPr>
          <p:cNvSpPr>
            <a:spLocks noGrp="1"/>
          </p:cNvSpPr>
          <p:nvPr>
            <p:ph type="sldNum" sz="quarter" idx="12"/>
          </p:nvPr>
        </p:nvSpPr>
        <p:spPr/>
        <p:txBody>
          <a:bodyPr/>
          <a:lstStyle/>
          <a:p>
            <a:fld id="{EF05BEEA-CFEB-49CF-BC09-73907028275D}" type="slidenum">
              <a:rPr lang="en-US" smtClean="0"/>
              <a:t>7</a:t>
            </a:fld>
            <a:endParaRPr lang="en-US" dirty="0"/>
          </a:p>
        </p:txBody>
      </p:sp>
      <p:sp>
        <p:nvSpPr>
          <p:cNvPr id="8" name="Content Placeholder 7">
            <a:extLst>
              <a:ext uri="{FF2B5EF4-FFF2-40B4-BE49-F238E27FC236}">
                <a16:creationId xmlns:a16="http://schemas.microsoft.com/office/drawing/2014/main" id="{82D66F0D-A343-44A7-A497-E6EC64CECD8C}"/>
              </a:ext>
            </a:extLst>
          </p:cNvPr>
          <p:cNvSpPr>
            <a:spLocks noGrp="1"/>
          </p:cNvSpPr>
          <p:nvPr>
            <p:ph sz="quarter" idx="4"/>
          </p:nvPr>
        </p:nvSpPr>
        <p:spPr/>
        <p:txBody>
          <a:bodyPr/>
          <a:lstStyle/>
          <a:p>
            <a:pPr marL="0" indent="0">
              <a:buNone/>
            </a:pPr>
            <a:r>
              <a:rPr lang="en-US" sz="2000" dirty="0">
                <a:latin typeface="Ubuntu" panose="020B0504030602030204" pitchFamily="34" charset="0"/>
              </a:rPr>
              <a:t>Good job!</a:t>
            </a:r>
          </a:p>
          <a:p>
            <a:endParaRPr lang="en-US" dirty="0"/>
          </a:p>
          <a:p>
            <a:r>
              <a:rPr lang="en-US" sz="2000" dirty="0">
                <a:latin typeface="Ubuntu" panose="020B0504030602030204" pitchFamily="34" charset="0"/>
              </a:rPr>
              <a:t>68% take a Vitamin D Supplement</a:t>
            </a:r>
          </a:p>
        </p:txBody>
      </p:sp>
      <p:pic>
        <p:nvPicPr>
          <p:cNvPr id="7" name="Picture 6" descr="A picture containing table, sitting, plate, tray&#10;&#10;Description automatically generated">
            <a:extLst>
              <a:ext uri="{FF2B5EF4-FFF2-40B4-BE49-F238E27FC236}">
                <a16:creationId xmlns:a16="http://schemas.microsoft.com/office/drawing/2014/main" id="{B697A7D4-95AB-4267-8282-0EB316E85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63" y="3757616"/>
            <a:ext cx="3505200" cy="2558796"/>
          </a:xfrm>
          <a:prstGeom prst="rect">
            <a:avLst/>
          </a:prstGeom>
        </p:spPr>
      </p:pic>
    </p:spTree>
    <p:extLst>
      <p:ext uri="{BB962C8B-B14F-4D97-AF65-F5344CB8AC3E}">
        <p14:creationId xmlns:p14="http://schemas.microsoft.com/office/powerpoint/2010/main" val="3726104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2202D-FFCB-47F3-95B4-CCD2018DDE12}"/>
              </a:ext>
            </a:extLst>
          </p:cNvPr>
          <p:cNvPicPr>
            <a:picLocks noChangeAspect="1"/>
          </p:cNvPicPr>
          <p:nvPr/>
        </p:nvPicPr>
        <p:blipFill>
          <a:blip r:embed="rId3"/>
          <a:stretch>
            <a:fillRect/>
          </a:stretch>
        </p:blipFill>
        <p:spPr>
          <a:xfrm>
            <a:off x="2667000" y="-1"/>
            <a:ext cx="6858001" cy="6858001"/>
          </a:xfrm>
          <a:prstGeom prst="rect">
            <a:avLst/>
          </a:prstGeom>
        </p:spPr>
      </p:pic>
      <p:pic>
        <p:nvPicPr>
          <p:cNvPr id="4" name="Picture 3">
            <a:extLst>
              <a:ext uri="{FF2B5EF4-FFF2-40B4-BE49-F238E27FC236}">
                <a16:creationId xmlns:a16="http://schemas.microsoft.com/office/drawing/2014/main" id="{4664D6B3-A46D-421F-9A7B-9BFEDCC5D281}"/>
              </a:ext>
            </a:extLst>
          </p:cNvPr>
          <p:cNvPicPr>
            <a:picLocks noChangeAspect="1"/>
          </p:cNvPicPr>
          <p:nvPr/>
        </p:nvPicPr>
        <p:blipFill>
          <a:blip r:embed="rId4"/>
          <a:stretch>
            <a:fillRect/>
          </a:stretch>
        </p:blipFill>
        <p:spPr>
          <a:xfrm>
            <a:off x="3046606" y="1563906"/>
            <a:ext cx="6292354" cy="4061619"/>
          </a:xfrm>
          <a:prstGeom prst="rect">
            <a:avLst/>
          </a:prstGeom>
        </p:spPr>
      </p:pic>
      <p:pic>
        <p:nvPicPr>
          <p:cNvPr id="6" name="Picture 5">
            <a:extLst>
              <a:ext uri="{FF2B5EF4-FFF2-40B4-BE49-F238E27FC236}">
                <a16:creationId xmlns:a16="http://schemas.microsoft.com/office/drawing/2014/main" id="{0C542310-B0A0-4555-8F80-ADEFC2FCB4CC}"/>
              </a:ext>
            </a:extLst>
          </p:cNvPr>
          <p:cNvPicPr>
            <a:picLocks noChangeAspect="1"/>
          </p:cNvPicPr>
          <p:nvPr/>
        </p:nvPicPr>
        <p:blipFill>
          <a:blip r:embed="rId5"/>
          <a:stretch>
            <a:fillRect/>
          </a:stretch>
        </p:blipFill>
        <p:spPr>
          <a:xfrm>
            <a:off x="2667001" y="0"/>
            <a:ext cx="6854722" cy="826690"/>
          </a:xfrm>
          <a:prstGeom prst="rect">
            <a:avLst/>
          </a:prstGeom>
        </p:spPr>
      </p:pic>
    </p:spTree>
    <p:extLst>
      <p:ext uri="{BB962C8B-B14F-4D97-AF65-F5344CB8AC3E}">
        <p14:creationId xmlns:p14="http://schemas.microsoft.com/office/powerpoint/2010/main" val="2445890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6B9A3-556F-4945-AD8F-C2B06AB265B0}"/>
              </a:ext>
            </a:extLst>
          </p:cNvPr>
          <p:cNvSpPr>
            <a:spLocks noGrp="1"/>
          </p:cNvSpPr>
          <p:nvPr>
            <p:ph type="title"/>
          </p:nvPr>
        </p:nvSpPr>
        <p:spPr/>
        <p:txBody>
          <a:bodyPr>
            <a:normAutofit/>
          </a:bodyPr>
          <a:lstStyle/>
          <a:p>
            <a:pPr algn="ctr"/>
            <a:r>
              <a:rPr lang="en-US" sz="2800" b="1" dirty="0">
                <a:latin typeface="Ubuntu" panose="020B0504030602030204" pitchFamily="34" charset="0"/>
              </a:rPr>
              <a:t>Question-  What do you drink when you are thirsty?</a:t>
            </a:r>
            <a:endParaRPr lang="en-US" sz="2800" b="1" dirty="0"/>
          </a:p>
        </p:txBody>
      </p:sp>
      <p:pic>
        <p:nvPicPr>
          <p:cNvPr id="23" name="Content Placeholder 22" descr="A picture containing beverage, food, bottle&#10;&#10;Description automatically generated">
            <a:extLst>
              <a:ext uri="{FF2B5EF4-FFF2-40B4-BE49-F238E27FC236}">
                <a16:creationId xmlns:a16="http://schemas.microsoft.com/office/drawing/2014/main" id="{F4902EED-EBC8-4B86-B97F-BD3EE3FCC20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4697" y="1454278"/>
            <a:ext cx="827869" cy="1463040"/>
          </a:xfrm>
        </p:spPr>
      </p:pic>
      <p:pic>
        <p:nvPicPr>
          <p:cNvPr id="25" name="Picture 24" descr="A glass of orange juice&#10;&#10;Description automatically generated">
            <a:extLst>
              <a:ext uri="{FF2B5EF4-FFF2-40B4-BE49-F238E27FC236}">
                <a16:creationId xmlns:a16="http://schemas.microsoft.com/office/drawing/2014/main" id="{986ECFBD-B548-4103-A796-6B5596FA9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2042" y="1401250"/>
            <a:ext cx="1169213" cy="1510589"/>
          </a:xfrm>
          <a:prstGeom prst="rect">
            <a:avLst/>
          </a:prstGeom>
        </p:spPr>
      </p:pic>
      <p:pic>
        <p:nvPicPr>
          <p:cNvPr id="27" name="Picture 26" descr="A picture containing lotion, food&#10;&#10;Description automatically generated">
            <a:extLst>
              <a:ext uri="{FF2B5EF4-FFF2-40B4-BE49-F238E27FC236}">
                <a16:creationId xmlns:a16="http://schemas.microsoft.com/office/drawing/2014/main" id="{853796D8-3B92-47A0-B7FF-66A4F79964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7903" y="1398491"/>
            <a:ext cx="1096615" cy="1644590"/>
          </a:xfrm>
          <a:prstGeom prst="rect">
            <a:avLst/>
          </a:prstGeom>
        </p:spPr>
      </p:pic>
      <p:pic>
        <p:nvPicPr>
          <p:cNvPr id="29" name="Picture 28" descr="A cake with fruit on top of a table&#10;&#10;Description automatically generated">
            <a:extLst>
              <a:ext uri="{FF2B5EF4-FFF2-40B4-BE49-F238E27FC236}">
                <a16:creationId xmlns:a16="http://schemas.microsoft.com/office/drawing/2014/main" id="{EE165392-2451-4DF0-A40B-E7F999D51A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6855" y="3814919"/>
            <a:ext cx="2366329" cy="1577340"/>
          </a:xfrm>
          <a:prstGeom prst="rect">
            <a:avLst/>
          </a:prstGeom>
        </p:spPr>
      </p:pic>
      <p:pic>
        <p:nvPicPr>
          <p:cNvPr id="31" name="Picture 30" descr="A can of soda&#10;&#10;Description automatically generated">
            <a:extLst>
              <a:ext uri="{FF2B5EF4-FFF2-40B4-BE49-F238E27FC236}">
                <a16:creationId xmlns:a16="http://schemas.microsoft.com/office/drawing/2014/main" id="{B135409B-1E26-4849-8B29-2105DE9BFE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9649" y="1621345"/>
            <a:ext cx="1828800" cy="1219200"/>
          </a:xfrm>
          <a:prstGeom prst="rect">
            <a:avLst/>
          </a:prstGeom>
        </p:spPr>
      </p:pic>
      <p:sp>
        <p:nvSpPr>
          <p:cNvPr id="34" name="TextBox 33">
            <a:extLst>
              <a:ext uri="{FF2B5EF4-FFF2-40B4-BE49-F238E27FC236}">
                <a16:creationId xmlns:a16="http://schemas.microsoft.com/office/drawing/2014/main" id="{D19FB99A-9349-4B12-A871-4EF2AEE38597}"/>
              </a:ext>
            </a:extLst>
          </p:cNvPr>
          <p:cNvSpPr txBox="1"/>
          <p:nvPr/>
        </p:nvSpPr>
        <p:spPr>
          <a:xfrm>
            <a:off x="6877732" y="1416623"/>
            <a:ext cx="827869" cy="369332"/>
          </a:xfrm>
          <a:prstGeom prst="rect">
            <a:avLst/>
          </a:prstGeom>
          <a:noFill/>
        </p:spPr>
        <p:txBody>
          <a:bodyPr wrap="square" rtlCol="0">
            <a:spAutoFit/>
          </a:bodyPr>
          <a:lstStyle/>
          <a:p>
            <a:pPr algn="ctr"/>
            <a:r>
              <a:rPr lang="en-US" b="1" dirty="0"/>
              <a:t>Diet</a:t>
            </a:r>
          </a:p>
        </p:txBody>
      </p:sp>
      <p:pic>
        <p:nvPicPr>
          <p:cNvPr id="36" name="Picture 35" descr="A picture containing bottle&#10;&#10;Description automatically generated">
            <a:extLst>
              <a:ext uri="{FF2B5EF4-FFF2-40B4-BE49-F238E27FC236}">
                <a16:creationId xmlns:a16="http://schemas.microsoft.com/office/drawing/2014/main" id="{AEDBFCF5-67B4-49AC-A514-AC6909AC19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2687" y="1580767"/>
            <a:ext cx="660908" cy="1317244"/>
          </a:xfrm>
          <a:prstGeom prst="rect">
            <a:avLst/>
          </a:prstGeom>
        </p:spPr>
      </p:pic>
      <p:sp>
        <p:nvSpPr>
          <p:cNvPr id="37" name="TextBox 36">
            <a:extLst>
              <a:ext uri="{FF2B5EF4-FFF2-40B4-BE49-F238E27FC236}">
                <a16:creationId xmlns:a16="http://schemas.microsoft.com/office/drawing/2014/main" id="{0167ACB3-629B-4C9D-AAF8-CE2F3FEB69D9}"/>
              </a:ext>
            </a:extLst>
          </p:cNvPr>
          <p:cNvSpPr txBox="1"/>
          <p:nvPr/>
        </p:nvSpPr>
        <p:spPr>
          <a:xfrm>
            <a:off x="7769313" y="3655625"/>
            <a:ext cx="459586" cy="276999"/>
          </a:xfrm>
          <a:prstGeom prst="rect">
            <a:avLst/>
          </a:prstGeom>
          <a:noFill/>
        </p:spPr>
        <p:txBody>
          <a:bodyPr wrap="square" rtlCol="0">
            <a:spAutoFit/>
          </a:bodyPr>
          <a:lstStyle/>
          <a:p>
            <a:pPr algn="ctr"/>
            <a:r>
              <a:rPr lang="en-US" sz="1200" dirty="0">
                <a:solidFill>
                  <a:schemeClr val="bg1"/>
                </a:solidFill>
              </a:rPr>
              <a:t>Diet</a:t>
            </a:r>
          </a:p>
        </p:txBody>
      </p:sp>
      <p:sp>
        <p:nvSpPr>
          <p:cNvPr id="5" name="Rectangle 4">
            <a:extLst>
              <a:ext uri="{FF2B5EF4-FFF2-40B4-BE49-F238E27FC236}">
                <a16:creationId xmlns:a16="http://schemas.microsoft.com/office/drawing/2014/main" id="{B098B757-619E-4582-85AA-BB9705313D99}"/>
              </a:ext>
            </a:extLst>
          </p:cNvPr>
          <p:cNvSpPr/>
          <p:nvPr/>
        </p:nvSpPr>
        <p:spPr>
          <a:xfrm>
            <a:off x="479677" y="3114162"/>
            <a:ext cx="1250663" cy="371512"/>
          </a:xfrm>
          <a:prstGeom prst="rect">
            <a:avLst/>
          </a:prstGeom>
        </p:spPr>
        <p:txBody>
          <a:bodyPr wrap="none">
            <a:spAutoFit/>
          </a:bodyPr>
          <a:lstStyle/>
          <a:p>
            <a:pPr marL="101600" lvl="0" indent="0">
              <a:lnSpc>
                <a:spcPts val="2335"/>
              </a:lnSpc>
              <a:spcBef>
                <a:spcPts val="0"/>
              </a:spcBef>
              <a:buNone/>
            </a:pPr>
            <a:r>
              <a:rPr lang="en-US" dirty="0">
                <a:solidFill>
                  <a:prstClr val="black"/>
                </a:solidFill>
                <a:latin typeface="Wingdings" panose="05000000000000000000" pitchFamily="2" charset="2"/>
                <a:ea typeface="Times New Roman" panose="02020603050405020304" pitchFamily="18" charset="0"/>
                <a:cs typeface="Wingdings" panose="05000000000000000000" pitchFamily="2" charset="2"/>
              </a:rPr>
              <a:t>o</a:t>
            </a:r>
            <a:r>
              <a:rPr lang="en-US" spc="425"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Water</a:t>
            </a:r>
            <a:endPar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314FF50-5EE7-4A7C-A3FE-1BFAD215485E}"/>
              </a:ext>
            </a:extLst>
          </p:cNvPr>
          <p:cNvSpPr/>
          <p:nvPr/>
        </p:nvSpPr>
        <p:spPr>
          <a:xfrm>
            <a:off x="2422922" y="3078259"/>
            <a:ext cx="1636666" cy="371512"/>
          </a:xfrm>
          <a:prstGeom prst="rect">
            <a:avLst/>
          </a:prstGeom>
        </p:spPr>
        <p:txBody>
          <a:bodyPr wrap="square">
            <a:spAutoFit/>
          </a:bodyPr>
          <a:lstStyle/>
          <a:p>
            <a:pPr marL="101600" lvl="0" indent="0">
              <a:lnSpc>
                <a:spcPts val="2340"/>
              </a:lnSpc>
              <a:spcBef>
                <a:spcPts val="0"/>
              </a:spcBef>
              <a:buNone/>
            </a:pPr>
            <a:r>
              <a:rPr lang="en-US" dirty="0">
                <a:solidFill>
                  <a:prstClr val="black"/>
                </a:solidFill>
                <a:latin typeface="Wingdings" panose="05000000000000000000" pitchFamily="2" charset="2"/>
                <a:ea typeface="Times New Roman" panose="02020603050405020304" pitchFamily="18" charset="0"/>
                <a:cs typeface="Wingdings" panose="05000000000000000000" pitchFamily="2" charset="2"/>
              </a:rPr>
              <a:t>o</a:t>
            </a:r>
            <a:r>
              <a:rPr lang="en-US" spc="425"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Fruit ju</a:t>
            </a:r>
            <a:r>
              <a:rPr lang="en-US" spc="-15" dirty="0">
                <a:solidFill>
                  <a:prstClr val="black"/>
                </a:solidFill>
                <a:latin typeface="Ubuntu" panose="020B0504030602030204" pitchFamily="34" charset="0"/>
                <a:ea typeface="Times New Roman" panose="02020603050405020304" pitchFamily="18" charset="0"/>
                <a:cs typeface="Ubuntu" panose="020B0504030602030204" pitchFamily="34" charset="0"/>
              </a:rPr>
              <a:t>i</a:t>
            </a: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ce</a:t>
            </a:r>
            <a:endPar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39048465-3AF6-40AD-8250-C1A0028ED7C3}"/>
              </a:ext>
            </a:extLst>
          </p:cNvPr>
          <p:cNvSpPr/>
          <p:nvPr/>
        </p:nvSpPr>
        <p:spPr>
          <a:xfrm>
            <a:off x="7937649" y="3084428"/>
            <a:ext cx="1771319" cy="371512"/>
          </a:xfrm>
          <a:prstGeom prst="rect">
            <a:avLst/>
          </a:prstGeom>
        </p:spPr>
        <p:txBody>
          <a:bodyPr wrap="none">
            <a:spAutoFit/>
          </a:bodyPr>
          <a:lstStyle/>
          <a:p>
            <a:pPr marL="101600" lvl="0" indent="0">
              <a:lnSpc>
                <a:spcPts val="2340"/>
              </a:lnSpc>
              <a:spcBef>
                <a:spcPts val="0"/>
              </a:spcBef>
              <a:buNone/>
            </a:pPr>
            <a:r>
              <a:rPr lang="en-US" dirty="0">
                <a:solidFill>
                  <a:prstClr val="black"/>
                </a:solidFill>
                <a:latin typeface="Wingdings" panose="05000000000000000000" pitchFamily="2" charset="2"/>
                <a:ea typeface="Times New Roman" panose="02020603050405020304" pitchFamily="18" charset="0"/>
                <a:cs typeface="Wingdings" panose="05000000000000000000" pitchFamily="2" charset="2"/>
              </a:rPr>
              <a:t>o</a:t>
            </a:r>
            <a:r>
              <a:rPr lang="en-US" spc="425"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Sport dri</a:t>
            </a:r>
            <a:r>
              <a:rPr lang="en-US" spc="-15" dirty="0">
                <a:solidFill>
                  <a:prstClr val="black"/>
                </a:solidFill>
                <a:latin typeface="Ubuntu" panose="020B0504030602030204" pitchFamily="34" charset="0"/>
                <a:ea typeface="Times New Roman" panose="02020603050405020304" pitchFamily="18" charset="0"/>
                <a:cs typeface="Ubuntu" panose="020B0504030602030204" pitchFamily="34" charset="0"/>
              </a:rPr>
              <a:t>n</a:t>
            </a: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k</a:t>
            </a:r>
            <a:endPar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8ABCB8A9-9759-4934-8F14-2B80ECF34287}"/>
              </a:ext>
            </a:extLst>
          </p:cNvPr>
          <p:cNvSpPr/>
          <p:nvPr/>
        </p:nvSpPr>
        <p:spPr>
          <a:xfrm>
            <a:off x="4889649" y="2950737"/>
            <a:ext cx="6096000" cy="666464"/>
          </a:xfrm>
          <a:prstGeom prst="rect">
            <a:avLst/>
          </a:prstGeom>
        </p:spPr>
        <p:txBody>
          <a:bodyPr wrap="square">
            <a:spAutoFit/>
          </a:bodyPr>
          <a:lstStyle/>
          <a:p>
            <a:pPr marL="387350" lvl="0" indent="-285750">
              <a:lnSpc>
                <a:spcPts val="2340"/>
              </a:lnSpc>
              <a:spcBef>
                <a:spcPts val="0"/>
              </a:spcBef>
              <a:buFont typeface="Wingdings" panose="05000000000000000000" pitchFamily="2" charset="2"/>
              <a:buChar char="o"/>
            </a:pP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S</a:t>
            </a:r>
            <a:r>
              <a:rPr lang="en-US" spc="5" dirty="0">
                <a:solidFill>
                  <a:prstClr val="black"/>
                </a:solidFill>
                <a:latin typeface="Ubuntu" panose="020B0504030602030204" pitchFamily="34" charset="0"/>
                <a:ea typeface="Times New Roman" panose="02020603050405020304" pitchFamily="18" charset="0"/>
                <a:cs typeface="Ubuntu" panose="020B0504030602030204" pitchFamily="34" charset="0"/>
              </a:rPr>
              <a:t>o</a:t>
            </a: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ft</a:t>
            </a:r>
            <a:r>
              <a:rPr lang="en-US" spc="-20" dirty="0">
                <a:solidFill>
                  <a:prstClr val="black"/>
                </a:solidFill>
                <a:latin typeface="Ubuntu" panose="020B0504030602030204" pitchFamily="34" charset="0"/>
                <a:ea typeface="Times New Roman" panose="02020603050405020304" pitchFamily="18" charset="0"/>
                <a:cs typeface="Ubuntu" panose="020B0504030602030204" pitchFamily="34" charset="0"/>
              </a:rPr>
              <a:t> </a:t>
            </a: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drink</a:t>
            </a:r>
          </a:p>
          <a:p>
            <a:pPr marL="387350" lvl="0" indent="-285750">
              <a:lnSpc>
                <a:spcPts val="2340"/>
              </a:lnSpc>
              <a:spcBef>
                <a:spcPts val="0"/>
              </a:spcBef>
              <a:buFont typeface="Wingdings" panose="05000000000000000000" pitchFamily="2" charset="2"/>
              <a:buChar char="o"/>
            </a:pP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Diet  </a:t>
            </a:r>
            <a:r>
              <a:rPr lang="en-US" dirty="0">
                <a:solidFill>
                  <a:prstClr val="black"/>
                </a:solidFill>
                <a:latin typeface="Wingdings" panose="05000000000000000000" pitchFamily="2" charset="2"/>
                <a:ea typeface="Times New Roman" panose="02020603050405020304" pitchFamily="18" charset="0"/>
                <a:cs typeface="Wingdings" panose="05000000000000000000" pitchFamily="2" charset="2"/>
              </a:rPr>
              <a:t>o</a:t>
            </a:r>
            <a:r>
              <a:rPr lang="en-US" spc="425"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Non-Diet</a:t>
            </a:r>
            <a:endPar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F4B2A64C-6829-447C-9DC0-5BC55D683E9D}"/>
              </a:ext>
            </a:extLst>
          </p:cNvPr>
          <p:cNvSpPr/>
          <p:nvPr/>
        </p:nvSpPr>
        <p:spPr>
          <a:xfrm>
            <a:off x="9806665" y="3078259"/>
            <a:ext cx="3634649" cy="679289"/>
          </a:xfrm>
          <a:prstGeom prst="rect">
            <a:avLst/>
          </a:prstGeom>
        </p:spPr>
        <p:txBody>
          <a:bodyPr wrap="none">
            <a:spAutoFit/>
          </a:bodyPr>
          <a:lstStyle/>
          <a:p>
            <a:pPr marL="387350" marR="1473200" lvl="0" indent="-285750">
              <a:lnSpc>
                <a:spcPts val="2330"/>
              </a:lnSpc>
              <a:spcBef>
                <a:spcPts val="55"/>
              </a:spcBef>
              <a:buFont typeface="Wingdings" panose="05000000000000000000" pitchFamily="2" charset="2"/>
              <a:buChar char="o"/>
            </a:pP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M</a:t>
            </a:r>
            <a:r>
              <a:rPr lang="en-US" spc="-20" dirty="0">
                <a:solidFill>
                  <a:prstClr val="black"/>
                </a:solidFill>
                <a:latin typeface="Ubuntu" panose="020B0504030602030204" pitchFamily="34" charset="0"/>
                <a:ea typeface="Times New Roman" panose="02020603050405020304" pitchFamily="18" charset="0"/>
                <a:cs typeface="Ubuntu" panose="020B0504030602030204" pitchFamily="34" charset="0"/>
              </a:rPr>
              <a:t>i</a:t>
            </a: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lk</a:t>
            </a:r>
          </a:p>
          <a:p>
            <a:pPr marL="101600" marR="1473200" lvl="0">
              <a:lnSpc>
                <a:spcPts val="2330"/>
              </a:lnSpc>
              <a:spcBef>
                <a:spcPts val="55"/>
              </a:spcBef>
            </a:pPr>
            <a:r>
              <a:rPr lang="en-US" spc="5" dirty="0">
                <a:solidFill>
                  <a:prstClr val="black"/>
                </a:solidFill>
                <a:latin typeface="Ubuntu" panose="020B0504030602030204" pitchFamily="34" charset="0"/>
                <a:ea typeface="Times New Roman" panose="02020603050405020304" pitchFamily="18" charset="0"/>
                <a:cs typeface="Ubuntu" panose="020B0504030602030204" pitchFamily="34" charset="0"/>
              </a:rPr>
              <a:t> </a:t>
            </a: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(i</a:t>
            </a:r>
            <a:r>
              <a:rPr lang="en-US" spc="-15" dirty="0">
                <a:solidFill>
                  <a:prstClr val="black"/>
                </a:solidFill>
                <a:latin typeface="Ubuntu" panose="020B0504030602030204" pitchFamily="34" charset="0"/>
                <a:ea typeface="Times New Roman" panose="02020603050405020304" pitchFamily="18" charset="0"/>
                <a:cs typeface="Ubuntu" panose="020B0504030602030204" pitchFamily="34" charset="0"/>
              </a:rPr>
              <a:t>n</a:t>
            </a: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clude soy milk)</a:t>
            </a:r>
            <a:endPar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69293CE7-D31B-46E9-A115-9C5D24D35591}"/>
              </a:ext>
            </a:extLst>
          </p:cNvPr>
          <p:cNvSpPr/>
          <p:nvPr/>
        </p:nvSpPr>
        <p:spPr>
          <a:xfrm>
            <a:off x="7304434" y="5732706"/>
            <a:ext cx="4809067" cy="371512"/>
          </a:xfrm>
          <a:prstGeom prst="rect">
            <a:avLst/>
          </a:prstGeom>
        </p:spPr>
        <p:txBody>
          <a:bodyPr wrap="square">
            <a:spAutoFit/>
          </a:bodyPr>
          <a:lstStyle/>
          <a:p>
            <a:pPr marL="101600" marR="1473200" lvl="0" indent="0">
              <a:lnSpc>
                <a:spcPts val="2330"/>
              </a:lnSpc>
              <a:spcBef>
                <a:spcPts val="55"/>
              </a:spcBef>
              <a:buNone/>
            </a:pPr>
            <a:r>
              <a:rPr lang="en-US" dirty="0">
                <a:solidFill>
                  <a:prstClr val="black"/>
                </a:solidFill>
                <a:latin typeface="Wingdings" panose="05000000000000000000" pitchFamily="2" charset="2"/>
                <a:ea typeface="Times New Roman" panose="02020603050405020304" pitchFamily="18" charset="0"/>
                <a:cs typeface="Wingdings" panose="05000000000000000000" pitchFamily="2" charset="2"/>
              </a:rPr>
              <a:t>o </a:t>
            </a:r>
            <a:r>
              <a:rPr lang="en-US" dirty="0">
                <a:solidFill>
                  <a:prstClr val="black"/>
                </a:solidFill>
                <a:latin typeface="Ubuntu" panose="020B0504030602030204" pitchFamily="34" charset="0"/>
                <a:ea typeface="Times New Roman" panose="02020603050405020304" pitchFamily="18" charset="0"/>
                <a:cs typeface="Ubuntu" panose="020B0504030602030204" pitchFamily="34" charset="0"/>
              </a:rPr>
              <a:t>Alcohol </a:t>
            </a:r>
            <a:endPar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cup of coffee&#10;&#10;Description automatically generated">
            <a:extLst>
              <a:ext uri="{FF2B5EF4-FFF2-40B4-BE49-F238E27FC236}">
                <a16:creationId xmlns:a16="http://schemas.microsoft.com/office/drawing/2014/main" id="{5269342D-4A3F-4B6D-87B1-49F71DF55E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002" y="4089239"/>
            <a:ext cx="1543258" cy="1028700"/>
          </a:xfrm>
          <a:prstGeom prst="rect">
            <a:avLst/>
          </a:prstGeom>
        </p:spPr>
      </p:pic>
      <p:pic>
        <p:nvPicPr>
          <p:cNvPr id="18" name="Picture 17" descr="A picture containing table, indoor, sitting, mug&#10;&#10;Description automatically generated">
            <a:extLst>
              <a:ext uri="{FF2B5EF4-FFF2-40B4-BE49-F238E27FC236}">
                <a16:creationId xmlns:a16="http://schemas.microsoft.com/office/drawing/2014/main" id="{1DC18050-2AD1-416F-9BE6-82A2F436A5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7569" y="3849514"/>
            <a:ext cx="1236269" cy="1508150"/>
          </a:xfrm>
          <a:prstGeom prst="rect">
            <a:avLst/>
          </a:prstGeom>
        </p:spPr>
      </p:pic>
      <p:pic>
        <p:nvPicPr>
          <p:cNvPr id="28" name="Picture 27" descr="A glass of water&#10;&#10;Description automatically generated">
            <a:extLst>
              <a:ext uri="{FF2B5EF4-FFF2-40B4-BE49-F238E27FC236}">
                <a16:creationId xmlns:a16="http://schemas.microsoft.com/office/drawing/2014/main" id="{3DF292F0-BE5C-4558-9D27-3319858BF5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98816" y="1690688"/>
            <a:ext cx="822960" cy="1234440"/>
          </a:xfrm>
          <a:prstGeom prst="rect">
            <a:avLst/>
          </a:prstGeom>
        </p:spPr>
      </p:pic>
      <p:pic>
        <p:nvPicPr>
          <p:cNvPr id="20" name="Picture 19" descr="A bottle of wine&#10;&#10;Description automatically generated">
            <a:extLst>
              <a:ext uri="{FF2B5EF4-FFF2-40B4-BE49-F238E27FC236}">
                <a16:creationId xmlns:a16="http://schemas.microsoft.com/office/drawing/2014/main" id="{3CD3EC0E-5680-41C9-BF9D-52EADD725C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10273" y="3750892"/>
            <a:ext cx="2400300" cy="1599971"/>
          </a:xfrm>
          <a:prstGeom prst="rect">
            <a:avLst/>
          </a:prstGeom>
        </p:spPr>
      </p:pic>
      <p:pic>
        <p:nvPicPr>
          <p:cNvPr id="22" name="Picture 21" descr="A close up of a bottle&#10;&#10;Description automatically generated">
            <a:extLst>
              <a:ext uri="{FF2B5EF4-FFF2-40B4-BE49-F238E27FC236}">
                <a16:creationId xmlns:a16="http://schemas.microsoft.com/office/drawing/2014/main" id="{5A0828CE-C52D-4E15-9400-2E0E5ED34E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90313" y="3682524"/>
            <a:ext cx="795251" cy="1715193"/>
          </a:xfrm>
          <a:prstGeom prst="rect">
            <a:avLst/>
          </a:prstGeom>
        </p:spPr>
      </p:pic>
      <p:pic>
        <p:nvPicPr>
          <p:cNvPr id="26" name="Picture 25" descr="A picture containing cup, container, glass, table&#10;&#10;Description automatically generated">
            <a:extLst>
              <a:ext uri="{FF2B5EF4-FFF2-40B4-BE49-F238E27FC236}">
                <a16:creationId xmlns:a16="http://schemas.microsoft.com/office/drawing/2014/main" id="{CF4C6D82-4D77-4A26-ADD3-A1F69FC683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36441" y="3678775"/>
            <a:ext cx="1415935" cy="1920240"/>
          </a:xfrm>
          <a:prstGeom prst="rect">
            <a:avLst/>
          </a:prstGeom>
        </p:spPr>
      </p:pic>
      <p:sp>
        <p:nvSpPr>
          <p:cNvPr id="3" name="Slide Number Placeholder 2">
            <a:extLst>
              <a:ext uri="{FF2B5EF4-FFF2-40B4-BE49-F238E27FC236}">
                <a16:creationId xmlns:a16="http://schemas.microsoft.com/office/drawing/2014/main" id="{5EF8C417-E089-4387-866E-C97E0D04A96B}"/>
              </a:ext>
            </a:extLst>
          </p:cNvPr>
          <p:cNvSpPr>
            <a:spLocks noGrp="1"/>
          </p:cNvSpPr>
          <p:nvPr>
            <p:ph type="sldNum" sz="quarter" idx="12"/>
          </p:nvPr>
        </p:nvSpPr>
        <p:spPr/>
        <p:txBody>
          <a:bodyPr/>
          <a:lstStyle/>
          <a:p>
            <a:fld id="{EF05BEEA-CFEB-49CF-BC09-73907028275D}" type="slidenum">
              <a:rPr lang="en-US" smtClean="0"/>
              <a:t>9</a:t>
            </a:fld>
            <a:endParaRPr lang="en-US" dirty="0"/>
          </a:p>
        </p:txBody>
      </p:sp>
      <p:pic>
        <p:nvPicPr>
          <p:cNvPr id="32" name="Picture 31">
            <a:extLst>
              <a:ext uri="{FF2B5EF4-FFF2-40B4-BE49-F238E27FC236}">
                <a16:creationId xmlns:a16="http://schemas.microsoft.com/office/drawing/2014/main" id="{E8E2F36D-8A39-4A8B-8A74-E2E0E8E6B6F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996941" y="1751351"/>
            <a:ext cx="548640" cy="1072087"/>
          </a:xfrm>
          <a:prstGeom prst="rect">
            <a:avLst/>
          </a:prstGeom>
          <a:noFill/>
          <a:ln>
            <a:noFill/>
          </a:ln>
        </p:spPr>
      </p:pic>
    </p:spTree>
    <p:extLst>
      <p:ext uri="{BB962C8B-B14F-4D97-AF65-F5344CB8AC3E}">
        <p14:creationId xmlns:p14="http://schemas.microsoft.com/office/powerpoint/2010/main" val="24719252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5980</TotalTime>
  <Words>2245</Words>
  <Application>Microsoft Office PowerPoint</Application>
  <PresentationFormat>Widescreen</PresentationFormat>
  <Paragraphs>325</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Avenir Next LT Pro</vt:lpstr>
      <vt:lpstr>Calibri</vt:lpstr>
      <vt:lpstr>Calibri Light</vt:lpstr>
      <vt:lpstr>Roboto</vt:lpstr>
      <vt:lpstr>Times New Roman</vt:lpstr>
      <vt:lpstr>Ubuntu</vt:lpstr>
      <vt:lpstr>Wingdings</vt:lpstr>
      <vt:lpstr>Office Theme</vt:lpstr>
      <vt:lpstr>Health Promotion Health Assessment</vt:lpstr>
      <vt:lpstr>How Does this Work?</vt:lpstr>
      <vt:lpstr>PowerPoint Presentation</vt:lpstr>
      <vt:lpstr>The responses for these questions is for an:</vt:lpstr>
      <vt:lpstr>Medical Care and Health </vt:lpstr>
      <vt:lpstr>Bone Health  </vt:lpstr>
      <vt:lpstr>PowerPoint Presentation</vt:lpstr>
      <vt:lpstr>PowerPoint Presentation</vt:lpstr>
      <vt:lpstr>Question-  What do you drink when you are thirsty?</vt:lpstr>
      <vt:lpstr>What do you drink when you are thirsty?</vt:lpstr>
      <vt:lpstr>PowerPoint Presentation</vt:lpstr>
      <vt:lpstr>PowerPoint Presentation</vt:lpstr>
      <vt:lpstr>Foods High in Calcium—Bone Building Foods</vt:lpstr>
      <vt:lpstr>PowerPoint Presentation</vt:lpstr>
      <vt:lpstr>PowerPoint Presentation</vt:lpstr>
      <vt:lpstr>PowerPoint Presentation</vt:lpstr>
      <vt:lpstr>Fruits and Vegetables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choose Sports - Not Tobacco</vt:lpstr>
      <vt:lpstr>PowerPoint Presentation</vt:lpstr>
      <vt:lpstr>PowerPoint Presentation</vt:lpstr>
      <vt:lpstr>PowerPoint Presentation</vt:lpstr>
      <vt:lpstr>PowerPoint Presentation</vt:lpstr>
      <vt:lpstr>Would you like to talk to a Health Promotion Clinical Director about any of the questions we asked or about your health?</vt:lpstr>
      <vt:lpstr>Thank You For Your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Habits Self-Assessment</dc:title>
  <dc:creator>ALenihan</dc:creator>
  <cp:lastModifiedBy>ALenihan</cp:lastModifiedBy>
  <cp:revision>35</cp:revision>
  <dcterms:created xsi:type="dcterms:W3CDTF">2020-08-17T18:47:31Z</dcterms:created>
  <dcterms:modified xsi:type="dcterms:W3CDTF">2020-10-26T01:26:06Z</dcterms:modified>
</cp:coreProperties>
</file>